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</p:sldMasterIdLst>
  <p:notesMasterIdLst>
    <p:notesMasterId r:id="rId10"/>
  </p:notesMasterIdLst>
  <p:sldIdLst>
    <p:sldId id="514" r:id="rId3"/>
    <p:sldId id="516" r:id="rId4"/>
    <p:sldId id="522" r:id="rId5"/>
    <p:sldId id="526" r:id="rId6"/>
    <p:sldId id="527" r:id="rId7"/>
    <p:sldId id="528" r:id="rId8"/>
    <p:sldId id="518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095A"/>
    <a:srgbClr val="36501D"/>
    <a:srgbClr val="491765"/>
    <a:srgbClr val="4E1765"/>
    <a:srgbClr val="49176D"/>
    <a:srgbClr val="C4DF91"/>
    <a:srgbClr val="E2F1CF"/>
    <a:srgbClr val="0C4225"/>
    <a:srgbClr val="ABCB45"/>
    <a:srgbClr val="E3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01" autoAdjust="0"/>
  </p:normalViewPr>
  <p:slideViewPr>
    <p:cSldViewPr snapToGrid="0" snapToObjects="1">
      <p:cViewPr varScale="1">
        <p:scale>
          <a:sx n="67" d="100"/>
          <a:sy n="67" d="100"/>
        </p:scale>
        <p:origin x="-1328" y="-112"/>
      </p:cViewPr>
      <p:guideLst>
        <p:guide orient="horz" pos="4162"/>
        <p:guide pos="24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ED7066B-AA54-9044-9159-F76A8AB3AFFA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D8FF4BD-CD29-BA46-80BA-7F63ACFF8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21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Society of Hispanic Professional Engineers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Many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of these are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Diversity Serving Professional Societies </a:t>
            </a:r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itchFamily="34" charset="0"/>
              <a:buNone/>
            </a:pPr>
            <a:endParaRPr lang="en-US" baseline="0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8860C2E-2EC9-6147-B3E7-C4A281388A4D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05B9-1D21-AD4E-AD2C-8F9200F0621E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F1F9-F1DD-BE48-BD0E-A7E20AB0B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8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91E5-4E67-934C-AABF-17EAD119965A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99D8-C0EA-4B48-B058-DEC59CA09D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3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1BBA2-DC7B-834E-972C-189905C62E86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BBE6-D1C2-3B42-8170-B94E927F6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30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660F-9AB4-5243-8BF6-599F7DC9DA13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CF288-948A-AD49-BAF5-0EE069BF60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1076-CE30-024F-9FFC-9B8D6B29B5CF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3480-4C88-DE4E-B21E-EB52DCD5D7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CD7A-8C6D-E64E-B1C1-3A5D2A3CE9D5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DE0B-D327-FC4C-A54B-E662A3492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FAC8-0033-0548-8AF7-5C6E388E232B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80A2-2A7B-3C4E-B1DF-859AAAC81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805A-5EE7-FE4A-A65B-4CF82175AA07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E1195-0B22-A84D-B133-57E1052EE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EA1B4-8860-874E-BF83-F7E087212FF5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A2EC9-A8F6-DA41-88BF-B708B8B18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91AA-83E8-E04F-91F4-7A8A81DF804F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7CEC-EFBD-F54D-8863-389279C45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7CA8-EF11-6F40-8DD2-F220468CA950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D5D4-6F67-4D4D-9A7A-EBD9E75EC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012A-9E75-5943-BF5B-594B1D7E375D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845D-8874-2647-91D5-412DC4CC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22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565F-2C92-AE4F-A451-2017901B6DDB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FCC2-F731-E241-A1F4-EE01DB7F4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0067-39C5-A342-B61B-775ACD520603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B9DE-F8D4-1941-8523-DB55AA570B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A6916-4EB0-A943-9A67-A221BF34FE72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34E7-838A-FD43-8C46-B8C6F1DCF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A7900-3451-584E-A028-A3C8C8240395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CE68-AD2C-EE42-B8E6-39169A0EF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9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1BC1-256C-CD48-8766-60EF697DFC6D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96A22-381F-4D43-9AF6-1C23E3B70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6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B8EB-6CD4-5845-AF42-1EB890A89533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8294-54D8-3F47-81AA-BF80A373D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3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27AC-DD56-DE41-A5CE-FBC21F3BC8E5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005D7-2AEB-424E-9ECA-6306AFA410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0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5E66-406E-204C-A424-977813CE1E23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6463-3869-E446-A7AC-96F124D4A5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0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2231-DC47-C740-8C13-9B3E6CF030F4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95E1-0C26-8042-88DA-B694476BC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2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80E6-BB40-8D4B-B1D8-0E162A8A69D0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C177-6B5E-DE4B-851D-0E98E163F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0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042A6B4-0019-1E47-B2DB-865DF7517085}" type="datetime1">
              <a:rPr lang="en-US"/>
              <a:pPr>
                <a:defRPr/>
              </a:pPr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2C287CA-6FBC-3D40-9C88-C99DA735D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1" charset="0"/>
              </a:defRPr>
            </a:lvl1pPr>
          </a:lstStyle>
          <a:p>
            <a:pPr>
              <a:defRPr/>
            </a:pPr>
            <a:fld id="{08A30DFD-15C2-304D-8477-E2B56596E584}" type="datetime1">
              <a:rPr lang="en-US">
                <a:ea typeface="ＭＳ Ｐゴシック" pitchFamily="1" charset="-128"/>
                <a:cs typeface="ＭＳ Ｐゴシック" pitchFamily="1" charset="-128"/>
              </a:rPr>
              <a:pPr>
                <a:defRPr/>
              </a:pPr>
              <a:t>6/11/15</a:t>
            </a:fld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1" charset="0"/>
              </a:defRPr>
            </a:lvl1pPr>
          </a:lstStyle>
          <a:p>
            <a:pPr>
              <a:defRPr/>
            </a:pPr>
            <a:fld id="{B5FE5953-9D45-524F-A6A6-F093F50ED67B}" type="slidenum">
              <a:rPr lang="en-US">
                <a:ea typeface="ＭＳ Ｐゴシック" pitchFamily="1" charset="-128"/>
                <a:cs typeface="ＭＳ Ｐゴシック" pitchFamily="1" charset="-128"/>
              </a:rPr>
              <a:pPr>
                <a:defRPr/>
              </a:pPr>
              <a:t>‹#›</a:t>
            </a:fld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gif"/><Relationship Id="rId8" Type="http://schemas.openxmlformats.org/officeDocument/2006/relationships/image" Target="../media/image6.gif"/><Relationship Id="rId9" Type="http://schemas.openxmlformats.org/officeDocument/2006/relationships/image" Target="../media/image7.png"/><Relationship Id="rId10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isenet.org/catalog/tools_guides/science_cafe_guide" TargetMode="External"/><Relationship Id="rId4" Type="http://schemas.openxmlformats.org/officeDocument/2006/relationships/hyperlink" Target="http://nisenet.org/catalog/online-brown-bag-nano-101-how-introduce-smallest-science-recorded" TargetMode="External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nisenet.org/catalog/tools_guides/engaging_public_nano_key_concep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92339"/>
            <a:ext cx="9144000" cy="4331429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266700" y="45789"/>
            <a:ext cx="86233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dirty="0">
                <a:solidFill>
                  <a:srgbClr val="49176D"/>
                </a:solidFill>
                <a:latin typeface="Georgia" pitchFamily="1" charset="0"/>
                <a:ea typeface="Georgia" pitchFamily="1" charset="0"/>
                <a:cs typeface="Georgia" pitchFamily="1" charset="0"/>
              </a:rPr>
              <a:t>Collaboration Opportunities with Scientific Professional Societies</a:t>
            </a:r>
          </a:p>
          <a:p>
            <a:pPr algn="ctr"/>
            <a:endParaRPr lang="en-US" sz="800" dirty="0">
              <a:solidFill>
                <a:srgbClr val="660066"/>
              </a:solidFill>
              <a:latin typeface="Georgia" pitchFamily="1" charset="0"/>
              <a:ea typeface="Georgia" pitchFamily="1" charset="0"/>
              <a:cs typeface="Georgia" pitchFamily="1" charset="0"/>
            </a:endParaRPr>
          </a:p>
        </p:txBody>
      </p:sp>
      <p:pic>
        <p:nvPicPr>
          <p:cNvPr id="11" name="Picture 3" descr="NISE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83" y="6109624"/>
            <a:ext cx="2133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526" y="6049681"/>
            <a:ext cx="5905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35333" y="5998663"/>
            <a:ext cx="311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JUNE 2015</a:t>
            </a:r>
          </a:p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NETWORK-WIDE MEETING</a:t>
            </a:r>
            <a:endParaRPr lang="en-US" sz="1800" b="1" dirty="0">
              <a:solidFill>
                <a:srgbClr val="49176D"/>
              </a:solidFill>
              <a:latin typeface="Calibri"/>
              <a:cs typeface="Calibri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267483" y="6155904"/>
            <a:ext cx="1930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smtClean="0">
                <a:solidFill>
                  <a:srgbClr val="0C4225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NISENET.ORG</a:t>
            </a:r>
            <a:endParaRPr lang="en-US" sz="1600" b="1" dirty="0">
              <a:solidFill>
                <a:srgbClr val="0C4225"/>
              </a:solidFill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" name="Picture 3" descr="IEE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130" y="3600633"/>
            <a:ext cx="1696946" cy="954532"/>
          </a:xfrm>
          <a:prstGeom prst="rect">
            <a:avLst/>
          </a:prstGeom>
        </p:spPr>
      </p:pic>
      <p:pic>
        <p:nvPicPr>
          <p:cNvPr id="5" name="Picture 4" descr="IYL_Logo_ColorVert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4677" y="1660379"/>
            <a:ext cx="1625021" cy="1548210"/>
          </a:xfrm>
          <a:prstGeom prst="rect">
            <a:avLst/>
          </a:prstGeom>
        </p:spPr>
      </p:pic>
      <p:pic>
        <p:nvPicPr>
          <p:cNvPr id="6" name="Picture 5" descr="printLogo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161" y="5038743"/>
            <a:ext cx="5492667" cy="575014"/>
          </a:xfrm>
          <a:prstGeom prst="rect">
            <a:avLst/>
          </a:prstGeom>
        </p:spPr>
      </p:pic>
      <p:pic>
        <p:nvPicPr>
          <p:cNvPr id="7" name="Picture 6" descr="SHPE.gif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02" t="7502" r="6989" b="6989"/>
          <a:stretch/>
        </p:blipFill>
        <p:spPr>
          <a:xfrm>
            <a:off x="2667604" y="3379637"/>
            <a:ext cx="1592073" cy="1235183"/>
          </a:xfrm>
          <a:prstGeom prst="rect">
            <a:avLst/>
          </a:prstGeom>
        </p:spPr>
      </p:pic>
      <p:pic>
        <p:nvPicPr>
          <p:cNvPr id="8" name="Picture 7" descr="acs-logo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067" y="1690173"/>
            <a:ext cx="3021384" cy="961202"/>
          </a:xfrm>
          <a:prstGeom prst="rect">
            <a:avLst/>
          </a:prstGeom>
        </p:spPr>
      </p:pic>
      <p:pic>
        <p:nvPicPr>
          <p:cNvPr id="9" name="Picture 8" descr="SWE_SWEGear_grayscale.jpg"/>
          <p:cNvPicPr>
            <a:picLocks noChangeAspect="1"/>
          </p:cNvPicPr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229" y="3208589"/>
            <a:ext cx="1278732" cy="1278732"/>
          </a:xfrm>
          <a:prstGeom prst="rect">
            <a:avLst/>
          </a:prstGeom>
          <a:effectLst>
            <a:glow rad="406400">
              <a:srgbClr val="4E1765">
                <a:alpha val="55000"/>
              </a:srgbClr>
            </a:glow>
          </a:effectLst>
        </p:spPr>
      </p:pic>
      <p:pic>
        <p:nvPicPr>
          <p:cNvPr id="13" name="Picture 12" descr="Correct-NSBE-Logo-4-c-R-(2)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64" y="4077899"/>
            <a:ext cx="1188203" cy="1248351"/>
          </a:xfrm>
          <a:prstGeom prst="rect">
            <a:avLst/>
          </a:prstGeom>
          <a:effectLst>
            <a:glow rad="406400">
              <a:srgbClr val="4E1765">
                <a:alpha val="55000"/>
              </a:srgbClr>
            </a:glow>
          </a:effectLst>
        </p:spPr>
      </p:pic>
      <p:pic>
        <p:nvPicPr>
          <p:cNvPr id="14" name="Picture 13" descr="nacme_logo_blue_green.jp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488" y="1977780"/>
            <a:ext cx="1612717" cy="1131202"/>
          </a:xfrm>
          <a:prstGeom prst="rect">
            <a:avLst/>
          </a:prstGeom>
          <a:effectLst>
            <a:glow rad="406400">
              <a:srgbClr val="4E1765">
                <a:alpha val="55000"/>
              </a:srgb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NISE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7" y="6109624"/>
            <a:ext cx="2133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9500" y="6049681"/>
            <a:ext cx="5905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0" y="186413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49176D"/>
                </a:solidFill>
                <a:latin typeface="Georgia" pitchFamily="1" charset="0"/>
                <a:ea typeface="Georgia" pitchFamily="1" charset="0"/>
                <a:cs typeface="Georgia" pitchFamily="1" charset="0"/>
              </a:rPr>
              <a:t>Collaboration Opportunities with Scientific Professional Societies</a:t>
            </a:r>
          </a:p>
          <a:p>
            <a:pPr algn="ctr"/>
            <a:endParaRPr lang="en-US" sz="800" dirty="0" smtClean="0">
              <a:solidFill>
                <a:srgbClr val="660066"/>
              </a:solidFill>
              <a:latin typeface="Georgia" pitchFamily="1" charset="0"/>
              <a:ea typeface="Georgia" pitchFamily="1" charset="0"/>
              <a:cs typeface="Georgia" pitchFamily="1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07063"/>
            <a:ext cx="9144000" cy="90487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632963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6700" y="2310853"/>
            <a:ext cx="839073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24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Lizzie Hager-Barnard and Darrell Porcello,            Lawrence Hall of Science</a:t>
            </a:r>
          </a:p>
          <a:p>
            <a:pPr marL="342900" indent="-342900">
              <a:spcBef>
                <a:spcPts val="24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Darcy Gentleman, American Chemical Society (ACS)</a:t>
            </a:r>
          </a:p>
          <a:p>
            <a:pPr marL="342900" indent="-342900">
              <a:spcBef>
                <a:spcPts val="24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Richard Souza, Materials Research </a:t>
            </a:r>
            <a:r>
              <a:rPr lang="en-US" sz="2600" b="1" dirty="0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Society</a:t>
            </a:r>
            <a:endParaRPr lang="en-US" sz="2600" b="1" dirty="0">
              <a:solidFill>
                <a:srgbClr val="0C4225"/>
              </a:solidFill>
              <a:latin typeface="Calibri" charset="0"/>
              <a:ea typeface="MS Mincho" charset="0"/>
              <a:cs typeface="MS Mincho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712307" y="5998663"/>
            <a:ext cx="311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JUNE 2015</a:t>
            </a:r>
          </a:p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NETWORK-WIDE MEETING</a:t>
            </a:r>
            <a:endParaRPr lang="en-US" sz="1800" b="1" dirty="0">
              <a:solidFill>
                <a:srgbClr val="49176D"/>
              </a:solidFill>
              <a:latin typeface="Calibri"/>
              <a:cs typeface="Calibri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344457" y="6155904"/>
            <a:ext cx="1930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smtClean="0">
                <a:solidFill>
                  <a:srgbClr val="0C4225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NISENET.ORG</a:t>
            </a:r>
            <a:endParaRPr lang="en-US" sz="1600" b="1" dirty="0">
              <a:solidFill>
                <a:srgbClr val="0C4225"/>
              </a:solidFill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Why Collaborate with a Scientific Society?</a:t>
            </a:r>
            <a:endParaRPr lang="en-US" sz="36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018180" y="1574665"/>
            <a:ext cx="3897220" cy="501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9400" indent="-279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Calibri" charset="0"/>
              </a:rPr>
              <a:t>Your visitors want to meet scientists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en-US" sz="2800" b="1" dirty="0">
              <a:solidFill>
                <a:prstClr val="black"/>
              </a:solidFill>
              <a:latin typeface="Calibri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Calibri" charset="0"/>
              </a:rPr>
              <a:t>You need more volunteers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en-US" sz="2800" b="1" dirty="0">
              <a:solidFill>
                <a:prstClr val="black"/>
              </a:solidFill>
              <a:latin typeface="Calibri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Calibri" charset="0"/>
              </a:rPr>
              <a:t>You’d like to learn about new research</a:t>
            </a:r>
            <a:endParaRPr lang="en-US" sz="2800" dirty="0">
              <a:solidFill>
                <a:prstClr val="black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endParaRPr lang="en-US" sz="2800" dirty="0" smtClean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2" name="Picture 1" descr="NanoDays Duffield Hall low r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4391"/>
            <a:ext cx="4748784" cy="5590032"/>
          </a:xfrm>
          <a:prstGeom prst="rect">
            <a:avLst/>
          </a:prstGeom>
        </p:spPr>
      </p:pic>
      <p:pic>
        <p:nvPicPr>
          <p:cNvPr id="11" name="Picture 8" descr="NISE_tag_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47" y="1532688"/>
            <a:ext cx="2230682" cy="106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American Chemical Society</a:t>
            </a:r>
            <a:endParaRPr lang="en-US" sz="36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86657" y="1427785"/>
            <a:ext cx="57250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9400" indent="-279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200" b="1" dirty="0" smtClean="0">
                <a:solidFill>
                  <a:prstClr val="black"/>
                </a:solidFill>
                <a:latin typeface="Calibri" charset="0"/>
              </a:rPr>
              <a:t>Cross-listed and cross-promoted resources</a:t>
            </a:r>
            <a:endParaRPr lang="en-US" sz="2200" dirty="0" smtClean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1" name="Picture 8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cs-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176" y="155865"/>
            <a:ext cx="2703698" cy="860135"/>
          </a:xfrm>
          <a:prstGeom prst="rect">
            <a:avLst/>
          </a:prstGeom>
        </p:spPr>
      </p:pic>
      <p:pic>
        <p:nvPicPr>
          <p:cNvPr id="5" name="Picture 4" descr="Screen Shot 2015-04-29 at 2.29.48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01" y="2709221"/>
            <a:ext cx="3858272" cy="1740784"/>
          </a:xfrm>
          <a:prstGeom prst="rect">
            <a:avLst/>
          </a:prstGeom>
        </p:spPr>
      </p:pic>
      <p:pic>
        <p:nvPicPr>
          <p:cNvPr id="6" name="Picture 5" descr="Screen Shot 2015-04-29 at 2.30.10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236" y="2699526"/>
            <a:ext cx="3928511" cy="3893073"/>
          </a:xfrm>
          <a:prstGeom prst="rect">
            <a:avLst/>
          </a:prstGeom>
        </p:spPr>
      </p:pic>
      <p:pic>
        <p:nvPicPr>
          <p:cNvPr id="13" name="Picture 12" descr="Screen Shot 2015-04-29 at 2.30.16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80" y="4560315"/>
            <a:ext cx="3498782" cy="19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1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IEEE</a:t>
            </a:r>
            <a:endParaRPr lang="en-US" sz="36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11" name="Picture 8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5-04-29 at 2.33.0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61" y="2193685"/>
            <a:ext cx="3147295" cy="3833977"/>
          </a:xfrm>
          <a:prstGeom prst="rect">
            <a:avLst/>
          </a:prstGeom>
        </p:spPr>
      </p:pic>
      <p:pic>
        <p:nvPicPr>
          <p:cNvPr id="6" name="Picture 5" descr="Screen Shot 2015-04-30 at 1.09.06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104" y="3755797"/>
            <a:ext cx="4776497" cy="2134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8083" y="2552402"/>
            <a:ext cx="292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7095A"/>
                </a:solidFill>
                <a:latin typeface="Calibri"/>
                <a:cs typeface="Calibri"/>
              </a:rPr>
              <a:t>TryNano.org</a:t>
            </a:r>
            <a:endParaRPr lang="en-US" sz="3600" b="1" dirty="0">
              <a:solidFill>
                <a:srgbClr val="37095A"/>
              </a:solidFill>
              <a:latin typeface="Calibri"/>
              <a:cs typeface="Calibri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86657" y="1427785"/>
            <a:ext cx="5449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9400" indent="-279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200" b="1" dirty="0" smtClean="0">
                <a:solidFill>
                  <a:prstClr val="black"/>
                </a:solidFill>
                <a:latin typeface="Calibri" charset="0"/>
              </a:rPr>
              <a:t>Cross-listed and cross-promoted resources</a:t>
            </a:r>
            <a:endParaRPr lang="en-US" sz="2200" dirty="0" smtClean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9" name="Picture 18" descr="IEE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137" y="89570"/>
            <a:ext cx="1700748" cy="9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5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Materials Research Society (MRS)</a:t>
            </a:r>
            <a:endParaRPr lang="en-US" sz="36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11" name="Picture 8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5-04-30 at 1.29.3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39" y="1433403"/>
            <a:ext cx="3773872" cy="2125465"/>
          </a:xfrm>
          <a:prstGeom prst="rect">
            <a:avLst/>
          </a:prstGeom>
        </p:spPr>
      </p:pic>
      <p:pic>
        <p:nvPicPr>
          <p:cNvPr id="8" name="Picture 7" descr="Screen Shot 2015-04-30 at 1.29.46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018" y="1704864"/>
            <a:ext cx="4340382" cy="26958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84432" y="6543288"/>
            <a:ext cx="3559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http://www.mrs.org/meeting-scene-archives-2012/</a:t>
            </a:r>
          </a:p>
        </p:txBody>
      </p:sp>
      <p:pic>
        <p:nvPicPr>
          <p:cNvPr id="10" name="Picture 9" descr="Screen Shot 2015-04-30 at 1.29.59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656" y="4668598"/>
            <a:ext cx="4621548" cy="16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0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Resources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91824" y="1924110"/>
            <a:ext cx="5767533" cy="332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9400" indent="-279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108000"/>
              </a:lnSpc>
              <a:spcBef>
                <a:spcPts val="324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Calibri" charset="0"/>
                <a:hlinkClick r:id="rId2"/>
              </a:rPr>
              <a:t>Engaging the Public in Nano Key Concepts</a:t>
            </a:r>
            <a:endParaRPr lang="en-US" dirty="0" smtClean="0">
              <a:solidFill>
                <a:prstClr val="black"/>
              </a:solidFill>
              <a:latin typeface="Calibri" charset="0"/>
            </a:endParaRPr>
          </a:p>
          <a:p>
            <a:pPr marL="342900" indent="-342900" eaLnBrk="1" hangingPunct="1">
              <a:lnSpc>
                <a:spcPct val="108000"/>
              </a:lnSpc>
              <a:spcBef>
                <a:spcPts val="324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Calibri" charset="0"/>
                <a:hlinkClick r:id="rId3"/>
              </a:rPr>
              <a:t>Science Café Guide</a:t>
            </a:r>
            <a:endParaRPr lang="en-US" dirty="0" smtClean="0">
              <a:solidFill>
                <a:prstClr val="black"/>
              </a:solidFill>
              <a:latin typeface="Calibri" charset="0"/>
            </a:endParaRPr>
          </a:p>
          <a:p>
            <a:pPr marL="342900" indent="-342900" eaLnBrk="1" hangingPunct="1">
              <a:lnSpc>
                <a:spcPct val="108000"/>
              </a:lnSpc>
              <a:spcBef>
                <a:spcPts val="324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Calibri" charset="0"/>
                <a:hlinkClick r:id="rId4"/>
              </a:rPr>
              <a:t>Online Brown-Bag: Nano 101: How to Introduce the Smallest Science </a:t>
            </a:r>
            <a:endParaRPr lang="en-US" dirty="0">
              <a:solidFill>
                <a:prstClr val="black"/>
              </a:solidFill>
              <a:latin typeface="Calibri" charset="0"/>
            </a:endParaRPr>
          </a:p>
          <a:p>
            <a:pPr eaLnBrk="1" hangingPunct="1">
              <a:lnSpc>
                <a:spcPct val="108000"/>
              </a:lnSpc>
              <a:spcBef>
                <a:spcPts val="3240"/>
              </a:spcBef>
              <a:buFontTx/>
              <a:buChar char="•"/>
              <a:defRPr/>
            </a:pPr>
            <a:endParaRPr lang="en-US" dirty="0" smtClean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6" name="Picture 15" descr="laptop_websites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705" y="4032684"/>
            <a:ext cx="4183187" cy="30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4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5844</TotalTime>
  <Words>156</Words>
  <Application>Microsoft Macintosh PowerPoint</Application>
  <PresentationFormat>On-screen Show (4:3)</PresentationFormat>
  <Paragraphs>39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3_Office Theme</vt:lpstr>
      <vt:lpstr>PowerPoint Presentation</vt:lpstr>
      <vt:lpstr>PowerPoint Presentation</vt:lpstr>
      <vt:lpstr>Why Collaborate with a Scientific Society?</vt:lpstr>
      <vt:lpstr>American Chemical Society</vt:lpstr>
      <vt:lpstr>IEEE</vt:lpstr>
      <vt:lpstr>Materials Research Society (MRS)</vt:lpstr>
      <vt:lpstr>Resources</vt:lpstr>
    </vt:vector>
  </TitlesOfParts>
  <Company>Emily Maletz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Catherine McCarthy</cp:lastModifiedBy>
  <cp:revision>515</cp:revision>
  <dcterms:created xsi:type="dcterms:W3CDTF">2011-05-27T16:07:43Z</dcterms:created>
  <dcterms:modified xsi:type="dcterms:W3CDTF">2015-06-11T20:52:56Z</dcterms:modified>
</cp:coreProperties>
</file>