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0" r:id="rId1"/>
  </p:sldMasterIdLst>
  <p:notesMasterIdLst>
    <p:notesMasterId r:id="rId17"/>
  </p:notesMasterIdLst>
  <p:handoutMasterIdLst>
    <p:handoutMasterId r:id="rId18"/>
  </p:handoutMasterIdLst>
  <p:sldIdLst>
    <p:sldId id="454" r:id="rId2"/>
    <p:sldId id="1501" r:id="rId3"/>
    <p:sldId id="1502" r:id="rId4"/>
    <p:sldId id="1503" r:id="rId5"/>
    <p:sldId id="1232" r:id="rId6"/>
    <p:sldId id="1265" r:id="rId7"/>
    <p:sldId id="1506" r:id="rId8"/>
    <p:sldId id="1504" r:id="rId9"/>
    <p:sldId id="1266" r:id="rId10"/>
    <p:sldId id="1505" r:id="rId11"/>
    <p:sldId id="1499" r:id="rId12"/>
    <p:sldId id="1495" r:id="rId13"/>
    <p:sldId id="1496" r:id="rId14"/>
    <p:sldId id="1500" r:id="rId15"/>
    <p:sldId id="1498" r:id="rId16"/>
  </p:sldIdLst>
  <p:sldSz cx="9144000" cy="6858000" type="screen4x3"/>
  <p:notesSz cx="7010400" cy="92233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9900"/>
    <a:srgbClr val="FFCC00"/>
    <a:srgbClr val="000000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90435" autoAdjust="0"/>
  </p:normalViewPr>
  <p:slideViewPr>
    <p:cSldViewPr snapToGrid="0">
      <p:cViewPr varScale="1">
        <p:scale>
          <a:sx n="67" d="100"/>
          <a:sy n="67" d="100"/>
        </p:scale>
        <p:origin x="-1352" y="-112"/>
      </p:cViewPr>
      <p:guideLst>
        <p:guide orient="horz" pos="3098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1" tIns="46377" rIns="92751" bIns="46377" numCol="1" anchor="t" anchorCtr="0" compatLnSpc="1">
            <a:prstTxWarp prst="textNoShape">
              <a:avLst/>
            </a:prstTxWarp>
          </a:bodyPr>
          <a:lstStyle>
            <a:lvl1pPr defTabSz="928080">
              <a:defRPr sz="1200"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1" tIns="46377" rIns="92751" bIns="46377" numCol="1" anchor="t" anchorCtr="0" compatLnSpc="1">
            <a:prstTxWarp prst="textNoShape">
              <a:avLst/>
            </a:prstTxWarp>
          </a:bodyPr>
          <a:lstStyle>
            <a:lvl1pPr algn="r" defTabSz="928080">
              <a:defRPr sz="1200"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14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1" tIns="46377" rIns="92751" bIns="46377" numCol="1" anchor="b" anchorCtr="0" compatLnSpc="1">
            <a:prstTxWarp prst="textNoShape">
              <a:avLst/>
            </a:prstTxWarp>
          </a:bodyPr>
          <a:lstStyle>
            <a:lvl1pPr defTabSz="928080">
              <a:defRPr sz="1200"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7614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51" tIns="46377" rIns="92751" bIns="46377" numCol="1" anchor="b" anchorCtr="0" compatLnSpc="1">
            <a:prstTxWarp prst="textNoShape">
              <a:avLst/>
            </a:prstTxWarp>
          </a:bodyPr>
          <a:lstStyle>
            <a:lvl1pPr algn="r" defTabSz="928080">
              <a:defRPr sz="1200">
                <a:latin typeface="Times New Roman" pitchFamily="1" charset="0"/>
              </a:defRPr>
            </a:lvl1pPr>
          </a:lstStyle>
          <a:p>
            <a:pPr>
              <a:defRPr/>
            </a:pPr>
            <a:fld id="{D20E1646-E7FB-4993-B381-70AA0431CD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622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2" tIns="45511" rIns="91022" bIns="45511" numCol="1" anchor="t" anchorCtr="0" compatLnSpc="1">
            <a:prstTxWarp prst="textNoShape">
              <a:avLst/>
            </a:prstTxWarp>
          </a:bodyPr>
          <a:lstStyle>
            <a:lvl1pPr defTabSz="910806">
              <a:defRPr sz="1200"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2" tIns="45511" rIns="91022" bIns="45511" numCol="1" anchor="t" anchorCtr="0" compatLnSpc="1">
            <a:prstTxWarp prst="textNoShape">
              <a:avLst/>
            </a:prstTxWarp>
          </a:bodyPr>
          <a:lstStyle>
            <a:lvl1pPr algn="r" defTabSz="910806">
              <a:defRPr sz="1200"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79913"/>
            <a:ext cx="5607050" cy="41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2" tIns="45511" rIns="91022" bIns="455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2" tIns="45511" rIns="91022" bIns="45511" numCol="1" anchor="b" anchorCtr="0" compatLnSpc="1">
            <a:prstTxWarp prst="textNoShape">
              <a:avLst/>
            </a:prstTxWarp>
          </a:bodyPr>
          <a:lstStyle>
            <a:lvl1pPr defTabSz="910806">
              <a:defRPr sz="1200">
                <a:latin typeface="Times New Roman" pitchFamily="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598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2" tIns="45511" rIns="91022" bIns="45511" numCol="1" anchor="b" anchorCtr="0" compatLnSpc="1">
            <a:prstTxWarp prst="textNoShape">
              <a:avLst/>
            </a:prstTxWarp>
          </a:bodyPr>
          <a:lstStyle>
            <a:lvl1pPr algn="r" defTabSz="910806">
              <a:defRPr sz="1200">
                <a:latin typeface="Times New Roman" pitchFamily="1" charset="0"/>
              </a:defRPr>
            </a:lvl1pPr>
          </a:lstStyle>
          <a:p>
            <a:pPr>
              <a:defRPr/>
            </a:pPr>
            <a:fld id="{E7680450-7B05-425D-851C-EDF72A311B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399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680450-7B05-425D-851C-EDF72A311BA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353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 eaLnBrk="0" hangingPunct="0">
              <a:defRPr sz="28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1pPr>
            <a:lvl2pPr marL="37931725" indent="-37474525" defTabSz="909638" eaLnBrk="0" hangingPunct="0">
              <a:defRPr sz="28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4pPr>
            <a:lvl5pPr eaLnBrk="0" hangingPunct="0">
              <a:defRPr sz="28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9pPr>
          </a:lstStyle>
          <a:p>
            <a:fld id="{145966A4-654C-4612-BF1F-05E7B833E46F}" type="slidenum">
              <a:rPr lang="en-US" sz="1200"/>
              <a:pPr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45166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39713" y="838200"/>
            <a:ext cx="869315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>
            <a:outerShdw dist="28398" dir="1593903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imes New Roman" pitchFamily="1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4" y="-5917"/>
            <a:ext cx="6445522" cy="867930"/>
          </a:xfrm>
          <a:prstGeom prst="rect">
            <a:avLst/>
          </a:prstGeom>
        </p:spPr>
        <p:txBody>
          <a:bodyPr/>
          <a:lstStyle>
            <a:lvl1pPr>
              <a:defRPr sz="2800" baseline="0"/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0557" y="146595"/>
            <a:ext cx="1901223" cy="55852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304800"/>
            <a:ext cx="2195512" cy="63373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3" y="304800"/>
            <a:ext cx="6438900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6042025" cy="1143000"/>
          </a:xfrm>
          <a:prstGeom prst="rect">
            <a:avLst/>
          </a:prstGeom>
          <a:gradFill flip="none" rotWithShape="1">
            <a:gsLst>
              <a:gs pos="0">
                <a:srgbClr val="0E3767"/>
              </a:gs>
              <a:gs pos="100000">
                <a:srgbClr val="10274A"/>
              </a:gs>
            </a:gsLst>
            <a:path path="circle">
              <a:fillToRect l="50000" t="50000" r="50000" b="50000"/>
            </a:path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042025" y="0"/>
            <a:ext cx="3101975" cy="1143000"/>
          </a:xfrm>
          <a:prstGeom prst="rect">
            <a:avLst/>
          </a:prstGeom>
          <a:solidFill>
            <a:srgbClr val="F0F4F8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9100" y="334963"/>
            <a:ext cx="1765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213725" y="6369050"/>
            <a:ext cx="473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63D00BD1-1BA6-4F2D-B8A1-F271B084435E}" type="slidenum">
              <a:rPr lang="en-US" sz="1400">
                <a:latin typeface="Franklin Gothic Book" pitchFamily="34" charset="0"/>
              </a:rPr>
              <a:pPr algn="r" eaLnBrk="1" hangingPunct="1"/>
              <a:t>‹#›</a:t>
            </a:fld>
            <a:endParaRPr lang="en-US" sz="1400">
              <a:latin typeface="Franklin Gothic Book" pitchFamily="34" charset="0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677342" y="237053"/>
            <a:ext cx="5364683" cy="50588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cap="all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2"/>
          </p:nvPr>
        </p:nvSpPr>
        <p:spPr>
          <a:xfrm>
            <a:off x="677863" y="2039938"/>
            <a:ext cx="7646987" cy="3929062"/>
          </a:xfrm>
        </p:spPr>
        <p:txBody>
          <a:bodyPr/>
          <a:lstStyle>
            <a:lvl1pPr>
              <a:defRPr sz="2800" baseline="0">
                <a:latin typeface="Franklin Gothic Book"/>
                <a:cs typeface="Franklin Gothic Book"/>
              </a:defRPr>
            </a:lvl1pPr>
            <a:lvl2pPr>
              <a:defRPr sz="2400">
                <a:latin typeface="Franklin Gothic Book"/>
                <a:cs typeface="Franklin Gothic Book"/>
              </a:defRPr>
            </a:lvl2pPr>
            <a:lvl3pPr>
              <a:defRPr sz="2000">
                <a:latin typeface="Franklin Gothic Book"/>
                <a:cs typeface="Franklin Gothic Book"/>
              </a:defRPr>
            </a:lvl3pPr>
            <a:lvl4pPr>
              <a:defRPr>
                <a:latin typeface="Franklin Gothic Book"/>
                <a:cs typeface="Franklin Gothic Book"/>
              </a:defRPr>
            </a:lvl4pPr>
            <a:lvl5pPr>
              <a:defRPr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77863" y="742417"/>
            <a:ext cx="2616200" cy="366712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rgbClr val="FFFFFF"/>
                </a:solidFill>
                <a:latin typeface="Franklin Gothic Book"/>
                <a:cs typeface="Franklin Gothic Book"/>
              </a:defRPr>
            </a:lvl1pPr>
            <a:lvl2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2pPr>
            <a:lvl3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3pPr>
            <a:lvl4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4pPr>
            <a:lvl5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9564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6042025" cy="1143000"/>
          </a:xfrm>
          <a:prstGeom prst="rect">
            <a:avLst/>
          </a:prstGeom>
          <a:gradFill flip="none" rotWithShape="1">
            <a:gsLst>
              <a:gs pos="0">
                <a:srgbClr val="0E3767"/>
              </a:gs>
              <a:gs pos="100000">
                <a:srgbClr val="10274A"/>
              </a:gs>
            </a:gsLst>
            <a:path path="circle">
              <a:fillToRect l="50000" t="50000" r="50000" b="50000"/>
            </a:path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042025" y="0"/>
            <a:ext cx="3101975" cy="1143000"/>
          </a:xfrm>
          <a:prstGeom prst="rect">
            <a:avLst/>
          </a:prstGeom>
          <a:solidFill>
            <a:srgbClr val="F0F4F8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9100" y="334963"/>
            <a:ext cx="1765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213725" y="6369050"/>
            <a:ext cx="473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63D00BD1-1BA6-4F2D-B8A1-F271B084435E}" type="slidenum">
              <a:rPr lang="en-US" sz="1400">
                <a:latin typeface="Franklin Gothic Book" pitchFamily="34" charset="0"/>
              </a:rPr>
              <a:pPr algn="r" eaLnBrk="1" hangingPunct="1"/>
              <a:t>‹#›</a:t>
            </a:fld>
            <a:endParaRPr lang="en-US" sz="1400">
              <a:latin typeface="Franklin Gothic Book" pitchFamily="34" charset="0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677342" y="237053"/>
            <a:ext cx="5364683" cy="50588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cap="all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2"/>
          </p:nvPr>
        </p:nvSpPr>
        <p:spPr>
          <a:xfrm>
            <a:off x="677863" y="2039938"/>
            <a:ext cx="7646987" cy="3929062"/>
          </a:xfrm>
        </p:spPr>
        <p:txBody>
          <a:bodyPr/>
          <a:lstStyle>
            <a:lvl1pPr>
              <a:defRPr sz="2800" baseline="0">
                <a:latin typeface="Franklin Gothic Book"/>
                <a:cs typeface="Franklin Gothic Book"/>
              </a:defRPr>
            </a:lvl1pPr>
            <a:lvl2pPr>
              <a:defRPr sz="2400">
                <a:latin typeface="Franklin Gothic Book"/>
                <a:cs typeface="Franklin Gothic Book"/>
              </a:defRPr>
            </a:lvl2pPr>
            <a:lvl3pPr>
              <a:defRPr sz="2000">
                <a:latin typeface="Franklin Gothic Book"/>
                <a:cs typeface="Franklin Gothic Book"/>
              </a:defRPr>
            </a:lvl3pPr>
            <a:lvl4pPr>
              <a:defRPr>
                <a:latin typeface="Franklin Gothic Book"/>
                <a:cs typeface="Franklin Gothic Book"/>
              </a:defRPr>
            </a:lvl4pPr>
            <a:lvl5pPr>
              <a:defRPr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77863" y="742417"/>
            <a:ext cx="2616200" cy="366712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rgbClr val="FFFFFF"/>
                </a:solidFill>
                <a:latin typeface="Franklin Gothic Book"/>
                <a:cs typeface="Franklin Gothic Book"/>
              </a:defRPr>
            </a:lvl1pPr>
            <a:lvl2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2pPr>
            <a:lvl3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3pPr>
            <a:lvl4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4pPr>
            <a:lvl5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9564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6042025" cy="1143000"/>
          </a:xfrm>
          <a:prstGeom prst="rect">
            <a:avLst/>
          </a:prstGeom>
          <a:gradFill flip="none" rotWithShape="1">
            <a:gsLst>
              <a:gs pos="0">
                <a:srgbClr val="0E3767"/>
              </a:gs>
              <a:gs pos="100000">
                <a:srgbClr val="10274A"/>
              </a:gs>
            </a:gsLst>
            <a:path path="circle">
              <a:fillToRect l="50000" t="50000" r="50000" b="50000"/>
            </a:path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042025" y="0"/>
            <a:ext cx="3101975" cy="1143000"/>
          </a:xfrm>
          <a:prstGeom prst="rect">
            <a:avLst/>
          </a:prstGeom>
          <a:solidFill>
            <a:srgbClr val="F0F4F8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9100" y="334963"/>
            <a:ext cx="1765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213725" y="6369050"/>
            <a:ext cx="473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63D00BD1-1BA6-4F2D-B8A1-F271B084435E}" type="slidenum">
              <a:rPr lang="en-US" sz="1400">
                <a:latin typeface="Franklin Gothic Book" pitchFamily="34" charset="0"/>
              </a:rPr>
              <a:pPr algn="r" eaLnBrk="1" hangingPunct="1"/>
              <a:t>‹#›</a:t>
            </a:fld>
            <a:endParaRPr lang="en-US" sz="1400">
              <a:latin typeface="Franklin Gothic Book" pitchFamily="34" charset="0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677342" y="237053"/>
            <a:ext cx="5364683" cy="50588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cap="all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2"/>
          </p:nvPr>
        </p:nvSpPr>
        <p:spPr>
          <a:xfrm>
            <a:off x="677863" y="2039938"/>
            <a:ext cx="7646987" cy="3929062"/>
          </a:xfrm>
        </p:spPr>
        <p:txBody>
          <a:bodyPr/>
          <a:lstStyle>
            <a:lvl1pPr>
              <a:defRPr sz="2800" baseline="0">
                <a:latin typeface="Franklin Gothic Book"/>
                <a:cs typeface="Franklin Gothic Book"/>
              </a:defRPr>
            </a:lvl1pPr>
            <a:lvl2pPr>
              <a:defRPr sz="2400">
                <a:latin typeface="Franklin Gothic Book"/>
                <a:cs typeface="Franklin Gothic Book"/>
              </a:defRPr>
            </a:lvl2pPr>
            <a:lvl3pPr>
              <a:defRPr sz="2000">
                <a:latin typeface="Franklin Gothic Book"/>
                <a:cs typeface="Franklin Gothic Book"/>
              </a:defRPr>
            </a:lvl3pPr>
            <a:lvl4pPr>
              <a:defRPr>
                <a:latin typeface="Franklin Gothic Book"/>
                <a:cs typeface="Franklin Gothic Book"/>
              </a:defRPr>
            </a:lvl4pPr>
            <a:lvl5pPr>
              <a:defRPr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77863" y="742417"/>
            <a:ext cx="2616200" cy="366712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rgbClr val="FFFFFF"/>
                </a:solidFill>
                <a:latin typeface="Franklin Gothic Book"/>
                <a:cs typeface="Franklin Gothic Book"/>
              </a:defRPr>
            </a:lvl1pPr>
            <a:lvl2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2pPr>
            <a:lvl3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3pPr>
            <a:lvl4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4pPr>
            <a:lvl5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9564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6042025" cy="1143000"/>
          </a:xfrm>
          <a:prstGeom prst="rect">
            <a:avLst/>
          </a:prstGeom>
          <a:gradFill flip="none" rotWithShape="1">
            <a:gsLst>
              <a:gs pos="0">
                <a:srgbClr val="0E3767"/>
              </a:gs>
              <a:gs pos="100000">
                <a:srgbClr val="10274A"/>
              </a:gs>
            </a:gsLst>
            <a:path path="circle">
              <a:fillToRect l="50000" t="50000" r="50000" b="50000"/>
            </a:path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042025" y="0"/>
            <a:ext cx="3101975" cy="1143000"/>
          </a:xfrm>
          <a:prstGeom prst="rect">
            <a:avLst/>
          </a:prstGeom>
          <a:solidFill>
            <a:srgbClr val="F0F4F8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9100" y="334963"/>
            <a:ext cx="1765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213725" y="6369050"/>
            <a:ext cx="473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63D00BD1-1BA6-4F2D-B8A1-F271B084435E}" type="slidenum">
              <a:rPr lang="en-US" sz="1400">
                <a:latin typeface="Franklin Gothic Book" pitchFamily="34" charset="0"/>
              </a:rPr>
              <a:pPr algn="r" eaLnBrk="1" hangingPunct="1"/>
              <a:t>‹#›</a:t>
            </a:fld>
            <a:endParaRPr lang="en-US" sz="1400">
              <a:latin typeface="Franklin Gothic Book" pitchFamily="34" charset="0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677342" y="237053"/>
            <a:ext cx="5364683" cy="50588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cap="all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2"/>
          </p:nvPr>
        </p:nvSpPr>
        <p:spPr>
          <a:xfrm>
            <a:off x="677863" y="2039938"/>
            <a:ext cx="7646987" cy="3929062"/>
          </a:xfrm>
        </p:spPr>
        <p:txBody>
          <a:bodyPr/>
          <a:lstStyle>
            <a:lvl1pPr>
              <a:defRPr sz="2800" baseline="0">
                <a:latin typeface="Franklin Gothic Book"/>
                <a:cs typeface="Franklin Gothic Book"/>
              </a:defRPr>
            </a:lvl1pPr>
            <a:lvl2pPr>
              <a:defRPr sz="2400">
                <a:latin typeface="Franklin Gothic Book"/>
                <a:cs typeface="Franklin Gothic Book"/>
              </a:defRPr>
            </a:lvl2pPr>
            <a:lvl3pPr>
              <a:defRPr sz="2000">
                <a:latin typeface="Franklin Gothic Book"/>
                <a:cs typeface="Franklin Gothic Book"/>
              </a:defRPr>
            </a:lvl3pPr>
            <a:lvl4pPr>
              <a:defRPr>
                <a:latin typeface="Franklin Gothic Book"/>
                <a:cs typeface="Franklin Gothic Book"/>
              </a:defRPr>
            </a:lvl4pPr>
            <a:lvl5pPr>
              <a:defRPr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77863" y="742417"/>
            <a:ext cx="2616200" cy="366712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rgbClr val="FFFFFF"/>
                </a:solidFill>
                <a:latin typeface="Franklin Gothic Book"/>
                <a:cs typeface="Franklin Gothic Book"/>
              </a:defRPr>
            </a:lvl1pPr>
            <a:lvl2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2pPr>
            <a:lvl3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3pPr>
            <a:lvl4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4pPr>
            <a:lvl5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9564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6042025" cy="1143000"/>
          </a:xfrm>
          <a:prstGeom prst="rect">
            <a:avLst/>
          </a:prstGeom>
          <a:gradFill flip="none" rotWithShape="1">
            <a:gsLst>
              <a:gs pos="0">
                <a:srgbClr val="0E3767"/>
              </a:gs>
              <a:gs pos="100000">
                <a:srgbClr val="10274A"/>
              </a:gs>
            </a:gsLst>
            <a:path path="circle">
              <a:fillToRect l="50000" t="50000" r="50000" b="50000"/>
            </a:path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042025" y="0"/>
            <a:ext cx="3101975" cy="1143000"/>
          </a:xfrm>
          <a:prstGeom prst="rect">
            <a:avLst/>
          </a:prstGeom>
          <a:solidFill>
            <a:srgbClr val="F0F4F8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9100" y="334963"/>
            <a:ext cx="1765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677342" y="237053"/>
            <a:ext cx="5364683" cy="50588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cap="all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2"/>
          </p:nvPr>
        </p:nvSpPr>
        <p:spPr>
          <a:xfrm>
            <a:off x="677863" y="2039938"/>
            <a:ext cx="7646987" cy="3929062"/>
          </a:xfrm>
        </p:spPr>
        <p:txBody>
          <a:bodyPr/>
          <a:lstStyle>
            <a:lvl1pPr>
              <a:defRPr sz="2800" baseline="0">
                <a:latin typeface="Franklin Gothic Book"/>
                <a:cs typeface="Franklin Gothic Book"/>
              </a:defRPr>
            </a:lvl1pPr>
            <a:lvl2pPr>
              <a:defRPr sz="2400">
                <a:latin typeface="Franklin Gothic Book"/>
                <a:cs typeface="Franklin Gothic Book"/>
              </a:defRPr>
            </a:lvl2pPr>
            <a:lvl3pPr>
              <a:defRPr sz="2000">
                <a:latin typeface="Franklin Gothic Book"/>
                <a:cs typeface="Franklin Gothic Book"/>
              </a:defRPr>
            </a:lvl3pPr>
            <a:lvl4pPr>
              <a:defRPr>
                <a:latin typeface="Franklin Gothic Book"/>
                <a:cs typeface="Franklin Gothic Book"/>
              </a:defRPr>
            </a:lvl4pPr>
            <a:lvl5pPr>
              <a:defRPr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77863" y="742417"/>
            <a:ext cx="2616200" cy="366712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rgbClr val="FFFFFF"/>
                </a:solidFill>
                <a:latin typeface="Franklin Gothic Book"/>
                <a:cs typeface="Franklin Gothic Book"/>
              </a:defRPr>
            </a:lvl1pPr>
            <a:lvl2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2pPr>
            <a:lvl3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3pPr>
            <a:lvl4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4pPr>
            <a:lvl5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112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42025" y="0"/>
            <a:ext cx="3101975" cy="1143000"/>
          </a:xfrm>
          <a:prstGeom prst="rect">
            <a:avLst/>
          </a:prstGeom>
          <a:solidFill>
            <a:srgbClr val="F0F4F8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9100" y="334963"/>
            <a:ext cx="1765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1"/>
            <a:ext cx="6042025" cy="1143000"/>
          </a:xfrm>
          <a:prstGeom prst="rect">
            <a:avLst/>
          </a:prstGeom>
          <a:gradFill flip="none" rotWithShape="1">
            <a:gsLst>
              <a:gs pos="0">
                <a:srgbClr val="0E3767"/>
              </a:gs>
              <a:gs pos="100000">
                <a:srgbClr val="10274A"/>
              </a:gs>
            </a:gsLst>
            <a:path path="circle">
              <a:fillToRect l="50000" t="50000" r="50000" b="50000"/>
            </a:path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Title 17"/>
          <p:cNvSpPr>
            <a:spLocks noGrp="1"/>
          </p:cNvSpPr>
          <p:nvPr>
            <p:ph type="title"/>
          </p:nvPr>
        </p:nvSpPr>
        <p:spPr>
          <a:xfrm>
            <a:off x="677342" y="237053"/>
            <a:ext cx="5364683" cy="50588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cap="all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Content Placeholder 30"/>
          <p:cNvSpPr>
            <a:spLocks noGrp="1"/>
          </p:cNvSpPr>
          <p:nvPr>
            <p:ph sz="quarter" idx="13"/>
          </p:nvPr>
        </p:nvSpPr>
        <p:spPr>
          <a:xfrm>
            <a:off x="677863" y="742417"/>
            <a:ext cx="2616200" cy="366712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rgbClr val="FFFFFF"/>
                </a:solidFill>
                <a:latin typeface="Franklin Gothic Book"/>
                <a:cs typeface="Franklin Gothic Book"/>
              </a:defRPr>
            </a:lvl1pPr>
            <a:lvl2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2pPr>
            <a:lvl3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3pPr>
            <a:lvl4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4pPr>
            <a:lvl5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1010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042025" y="0"/>
            <a:ext cx="3101975" cy="1143000"/>
          </a:xfrm>
          <a:prstGeom prst="rect">
            <a:avLst/>
          </a:prstGeom>
          <a:solidFill>
            <a:srgbClr val="F0F4F8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9100" y="334963"/>
            <a:ext cx="1765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1"/>
            <a:ext cx="6042025" cy="1143000"/>
          </a:xfrm>
          <a:prstGeom prst="rect">
            <a:avLst/>
          </a:prstGeom>
          <a:gradFill flip="none" rotWithShape="1">
            <a:gsLst>
              <a:gs pos="0">
                <a:srgbClr val="0E3767"/>
              </a:gs>
              <a:gs pos="100000">
                <a:srgbClr val="10274A"/>
              </a:gs>
            </a:gsLst>
            <a:path path="circle">
              <a:fillToRect l="50000" t="50000" r="50000" b="50000"/>
            </a:path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Title 17"/>
          <p:cNvSpPr>
            <a:spLocks noGrp="1"/>
          </p:cNvSpPr>
          <p:nvPr>
            <p:ph type="title"/>
          </p:nvPr>
        </p:nvSpPr>
        <p:spPr>
          <a:xfrm>
            <a:off x="677342" y="237053"/>
            <a:ext cx="5364683" cy="50588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cap="all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Content Placeholder 30"/>
          <p:cNvSpPr>
            <a:spLocks noGrp="1"/>
          </p:cNvSpPr>
          <p:nvPr>
            <p:ph sz="quarter" idx="13"/>
          </p:nvPr>
        </p:nvSpPr>
        <p:spPr>
          <a:xfrm>
            <a:off x="677863" y="742417"/>
            <a:ext cx="2616200" cy="366712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rgbClr val="FFFFFF"/>
                </a:solidFill>
                <a:latin typeface="Franklin Gothic Book"/>
                <a:cs typeface="Franklin Gothic Book"/>
              </a:defRPr>
            </a:lvl1pPr>
            <a:lvl2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2pPr>
            <a:lvl3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3pPr>
            <a:lvl4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4pPr>
            <a:lvl5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0260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6042025" cy="1143000"/>
          </a:xfrm>
          <a:prstGeom prst="rect">
            <a:avLst/>
          </a:prstGeom>
          <a:gradFill flip="none" rotWithShape="1">
            <a:gsLst>
              <a:gs pos="0">
                <a:srgbClr val="0E3767"/>
              </a:gs>
              <a:gs pos="100000">
                <a:srgbClr val="10274A"/>
              </a:gs>
            </a:gsLst>
            <a:path path="circle">
              <a:fillToRect l="50000" t="50000" r="50000" b="50000"/>
            </a:path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042025" y="0"/>
            <a:ext cx="3101975" cy="1143000"/>
          </a:xfrm>
          <a:prstGeom prst="rect">
            <a:avLst/>
          </a:prstGeom>
          <a:solidFill>
            <a:srgbClr val="F0F4F8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9100" y="334963"/>
            <a:ext cx="1765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677342" y="237053"/>
            <a:ext cx="5364683" cy="50588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cap="all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2"/>
          </p:nvPr>
        </p:nvSpPr>
        <p:spPr>
          <a:xfrm>
            <a:off x="677863" y="2039938"/>
            <a:ext cx="7646987" cy="3929062"/>
          </a:xfrm>
        </p:spPr>
        <p:txBody>
          <a:bodyPr/>
          <a:lstStyle>
            <a:lvl1pPr>
              <a:defRPr sz="2800" baseline="0">
                <a:latin typeface="Franklin Gothic Book"/>
                <a:cs typeface="Franklin Gothic Book"/>
              </a:defRPr>
            </a:lvl1pPr>
            <a:lvl2pPr>
              <a:defRPr sz="2400">
                <a:latin typeface="Franklin Gothic Book"/>
                <a:cs typeface="Franklin Gothic Book"/>
              </a:defRPr>
            </a:lvl2pPr>
            <a:lvl3pPr>
              <a:defRPr sz="2000">
                <a:latin typeface="Franklin Gothic Book"/>
                <a:cs typeface="Franklin Gothic Book"/>
              </a:defRPr>
            </a:lvl3pPr>
            <a:lvl4pPr>
              <a:defRPr>
                <a:latin typeface="Franklin Gothic Book"/>
                <a:cs typeface="Franklin Gothic Book"/>
              </a:defRPr>
            </a:lvl4pPr>
            <a:lvl5pPr>
              <a:defRPr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77863" y="742417"/>
            <a:ext cx="2616200" cy="366712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rgbClr val="FFFFFF"/>
                </a:solidFill>
                <a:latin typeface="Franklin Gothic Book"/>
                <a:cs typeface="Franklin Gothic Book"/>
              </a:defRPr>
            </a:lvl1pPr>
            <a:lvl2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2pPr>
            <a:lvl3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3pPr>
            <a:lvl4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4pPr>
            <a:lvl5pPr>
              <a:buNone/>
              <a:defRPr sz="1000">
                <a:solidFill>
                  <a:schemeClr val="bg1"/>
                </a:solidFill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9363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25425" y="2482395"/>
            <a:ext cx="869315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>
            <a:outerShdw dist="28398" dir="1593903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imes New Roman" pitchFamily="1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73806"/>
            <a:ext cx="7772400" cy="698959"/>
          </a:xfrm>
          <a:prstGeom prst="rect">
            <a:avLst/>
          </a:prstGeom>
        </p:spPr>
        <p:txBody>
          <a:bodyPr anchor="t"/>
          <a:lstStyle>
            <a:lvl1pPr algn="ctr">
              <a:defRPr sz="4000" b="1" cap="none" baseline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303986"/>
            <a:ext cx="9144000" cy="2536164"/>
          </a:xfrm>
          <a:effectLst>
            <a:outerShdw dist="1796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r>
              <a:rPr lang="en-US" dirty="0" smtClean="0"/>
              <a:t>Click to edit Master subtitle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261" y="361186"/>
            <a:ext cx="6337478" cy="186175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39713" y="838200"/>
            <a:ext cx="869315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>
            <a:outerShdw dist="28398" dir="1593903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imes New Roman" pitchFamily="1" charset="0"/>
              <a:ea typeface="MS PGothic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463" y="1066800"/>
            <a:ext cx="4316412" cy="557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275" y="1066800"/>
            <a:ext cx="4318000" cy="557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4464" y="-5917"/>
            <a:ext cx="6571646" cy="867930"/>
          </a:xfrm>
          <a:prstGeom prst="rect">
            <a:avLst/>
          </a:prstGeom>
        </p:spPr>
        <p:txBody>
          <a:bodyPr/>
          <a:lstStyle>
            <a:lvl1pPr>
              <a:defRPr sz="2800" baseline="0"/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0557" y="146595"/>
            <a:ext cx="1901223" cy="55852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3" y="298450"/>
            <a:ext cx="7081837" cy="563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3" y="298450"/>
            <a:ext cx="7081837" cy="563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png"/><Relationship Id="rId21" Type="http://schemas.openxmlformats.org/officeDocument/2006/relationships/image" Target="../media/image2.png"/><Relationship Id="rId22" Type="http://schemas.openxmlformats.org/officeDocument/2006/relationships/image" Target="../media/image3.wmf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505AA"/>
            </a:gs>
            <a:gs pos="75000">
              <a:srgbClr val="06047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463" y="1066800"/>
            <a:ext cx="8786812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rgbClr val="000000">
                <a:alpha val="74998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39713" y="838200"/>
            <a:ext cx="869315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>
            <a:outerShdw dist="28398" dir="1593903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imes New Roman" pitchFamily="1" charset="0"/>
              <a:ea typeface="MS PGothic" pitchFamily="34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4463" y="-6350"/>
            <a:ext cx="6603178" cy="868363"/>
          </a:xfrm>
          <a:prstGeom prst="rect">
            <a:avLst/>
          </a:prstGeom>
        </p:spPr>
        <p:txBody>
          <a:bodyPr/>
          <a:lstStyle>
            <a:lvl1pPr>
              <a:defRPr sz="2800" baseline="0"/>
            </a:lvl1pPr>
          </a:lstStyle>
          <a:p>
            <a:pPr>
              <a:lnSpc>
                <a:spcPct val="90000"/>
              </a:lnSpc>
              <a:defRPr/>
            </a:pPr>
            <a:r>
              <a:rPr lang="en-US" b="1" kern="0" dirty="0" smtClean="0">
                <a:solidFill>
                  <a:srgbClr val="FFCC00"/>
                </a:solidFill>
                <a:latin typeface="+mj-lt"/>
                <a:ea typeface="ＭＳ Ｐゴシック"/>
                <a:cs typeface="ＭＳ Ｐゴシック"/>
              </a:rPr>
              <a:t>Click to edit Master title style</a:t>
            </a:r>
            <a:endParaRPr lang="it-IT" b="1" kern="0" dirty="0">
              <a:solidFill>
                <a:srgbClr val="FFCC00"/>
              </a:solidFill>
              <a:latin typeface="+mj-lt"/>
              <a:ea typeface="ＭＳ Ｐゴシック"/>
              <a:cs typeface="ＭＳ Ｐゴシック"/>
            </a:endParaRPr>
          </a:p>
        </p:txBody>
      </p:sp>
      <p:pic>
        <p:nvPicPr>
          <p:cNvPr id="4102" name="Picture 34" descr="leading_medicine copy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0375" y="6408738"/>
            <a:ext cx="52197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31" descr="bluebar copy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6888" y="6700838"/>
            <a:ext cx="7377112" cy="160337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</p:pic>
      <p:pic>
        <p:nvPicPr>
          <p:cNvPr id="4104" name="Picture 38" descr="W_2LMHRI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6019800"/>
            <a:ext cx="35052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0557" y="146595"/>
            <a:ext cx="1901223" cy="558520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5" r:id="rId11"/>
    <p:sldLayoutId id="2147483896" r:id="rId12"/>
    <p:sldLayoutId id="2147483897" r:id="rId13"/>
    <p:sldLayoutId id="2147483898" r:id="rId14"/>
    <p:sldLayoutId id="2147483900" r:id="rId15"/>
    <p:sldLayoutId id="2147483902" r:id="rId16"/>
    <p:sldLayoutId id="2147483903" r:id="rId17"/>
    <p:sldLayoutId id="2147483904" r:id="rId18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FFCC00"/>
          </a:solidFill>
          <a:latin typeface="+mj-lt"/>
          <a:ea typeface="ＭＳ Ｐゴシック"/>
          <a:cs typeface="ＭＳ Ｐゴシック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FFCC00"/>
          </a:solidFill>
          <a:latin typeface="Tahoma" pitchFamily="-109" charset="0"/>
          <a:ea typeface="ＭＳ Ｐゴシック"/>
          <a:cs typeface="ＭＳ Ｐゴシック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FFCC00"/>
          </a:solidFill>
          <a:latin typeface="Tahoma" pitchFamily="-109" charset="0"/>
          <a:ea typeface="ＭＳ Ｐゴシック"/>
          <a:cs typeface="ＭＳ Ｐゴシック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FFCC00"/>
          </a:solidFill>
          <a:latin typeface="Tahoma" pitchFamily="-109" charset="0"/>
          <a:ea typeface="ＭＳ Ｐゴシック"/>
          <a:cs typeface="ＭＳ Ｐゴシック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FFCC00"/>
          </a:solidFill>
          <a:latin typeface="Tahoma" pitchFamily="-109" charset="0"/>
          <a:ea typeface="ＭＳ Ｐゴシック"/>
          <a:cs typeface="ＭＳ Ｐゴシック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FFCC00"/>
          </a:solidFill>
          <a:latin typeface="Tahoma" pitchFamily="-109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FFCC00"/>
          </a:solidFill>
          <a:latin typeface="Tahoma" pitchFamily="-109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FFCC00"/>
          </a:solidFill>
          <a:latin typeface="Tahoma" pitchFamily="-109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FFCC00"/>
          </a:solidFill>
          <a:latin typeface="Tahoma" pitchFamily="-109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FFCC00"/>
        </a:buClr>
        <a:buSzPct val="70000"/>
        <a:buFont typeface="Wingdings" pitchFamily="2" charset="2"/>
        <a:buChar char=""/>
        <a:defRPr sz="3200">
          <a:solidFill>
            <a:srgbClr val="FF9900"/>
          </a:solidFill>
          <a:latin typeface="+mn-lt"/>
          <a:ea typeface="ＭＳ Ｐゴシック"/>
          <a:cs typeface="ＭＳ Ｐゴシック"/>
        </a:defRPr>
      </a:lvl1pPr>
      <a:lvl2pPr marL="742950" indent="-2857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FFCC00"/>
        </a:buClr>
        <a:buFont typeface="Wingdings" pitchFamily="2" charset="2"/>
        <a:buChar char=""/>
        <a:defRPr sz="2800">
          <a:solidFill>
            <a:schemeClr val="tx1"/>
          </a:solidFill>
          <a:latin typeface="+mn-lt"/>
          <a:ea typeface="ＭＳ Ｐゴシック"/>
          <a:cs typeface="ＭＳ Ｐゴシック"/>
        </a:defRPr>
      </a:lvl2pPr>
      <a:lvl3pPr marL="11430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FFCC00"/>
        </a:buClr>
        <a:buFont typeface="Wingdings" pitchFamily="2" charset="2"/>
        <a:buChar char=""/>
        <a:defRPr sz="2400">
          <a:solidFill>
            <a:srgbClr val="FFFF00"/>
          </a:solidFill>
          <a:latin typeface="+mn-lt"/>
          <a:ea typeface="ＭＳ Ｐゴシック"/>
          <a:cs typeface="ＭＳ Ｐゴシック"/>
        </a:defRPr>
      </a:lvl3pPr>
      <a:lvl4pPr marL="1543050" indent="-17145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FFCC00"/>
        </a:buClr>
        <a:buFont typeface="Wingdings" pitchFamily="2" charset="2"/>
        <a:buChar char=""/>
        <a:defRPr sz="2000">
          <a:solidFill>
            <a:schemeClr val="tx1"/>
          </a:solidFill>
          <a:latin typeface="+mn-lt"/>
          <a:ea typeface="ＭＳ Ｐゴシック"/>
          <a:cs typeface="ＭＳ Ｐゴシック"/>
        </a:defRPr>
      </a:lvl4pPr>
      <a:lvl5pPr marL="2057400" indent="-2286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lr>
          <a:srgbClr val="FFCC00"/>
        </a:buClr>
        <a:buChar char="»"/>
        <a:defRPr sz="2000">
          <a:solidFill>
            <a:schemeClr val="tx1"/>
          </a:solidFill>
          <a:latin typeface="+mn-lt"/>
          <a:ea typeface="ＭＳ Ｐゴシック"/>
          <a:cs typeface="ＭＳ Ｐゴシック"/>
        </a:defRPr>
      </a:lvl5pPr>
      <a:lvl6pPr marL="2514600" indent="-228600" algn="l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Clr>
          <a:srgbClr val="FFCC00"/>
        </a:buClr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Clr>
          <a:srgbClr val="FFCC00"/>
        </a:buClr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Clr>
          <a:srgbClr val="FFCC00"/>
        </a:buClr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eaLnBrk="1" fontAlgn="base" hangingPunct="1">
        <a:lnSpc>
          <a:spcPct val="90000"/>
        </a:lnSpc>
        <a:spcBef>
          <a:spcPct val="40000"/>
        </a:spcBef>
        <a:spcAft>
          <a:spcPct val="0"/>
        </a:spcAft>
        <a:buClr>
          <a:srgbClr val="FFCC00"/>
        </a:buClr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mferrari@tmhs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jpeg"/><Relationship Id="rId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2591285"/>
            <a:ext cx="9143999" cy="619317"/>
          </a:xfrm>
        </p:spPr>
        <p:txBody>
          <a:bodyPr/>
          <a:lstStyle/>
          <a:p>
            <a:pPr>
              <a:defRPr/>
            </a:pPr>
            <a:r>
              <a:rPr lang="en-US" sz="4200" dirty="0" err="1" smtClean="0"/>
              <a:t>NanoMedicine</a:t>
            </a:r>
            <a:r>
              <a:rPr lang="en-US" sz="4200" dirty="0"/>
              <a:t> </a:t>
            </a:r>
            <a:r>
              <a:rPr lang="en-US" sz="4200" dirty="0" smtClean="0"/>
              <a:t>- </a:t>
            </a:r>
            <a:br>
              <a:rPr lang="en-US" sz="4200" dirty="0" smtClean="0"/>
            </a:br>
            <a:r>
              <a:rPr lang="en-US" sz="4200" dirty="0" smtClean="0"/>
              <a:t>A View from the Trenches</a:t>
            </a:r>
            <a:endParaRPr lang="en-US" sz="4200" dirty="0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925633"/>
            <a:ext cx="9144000" cy="2380600"/>
          </a:xfrm>
          <a:effectLst>
            <a:outerShdw dist="1796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marL="0" indent="0" algn="ctr">
              <a:lnSpc>
                <a:spcPct val="70000"/>
              </a:lnSpc>
              <a:buFont typeface="Monotype Sorts" charset="2"/>
              <a:buNone/>
              <a:defRPr/>
            </a:pPr>
            <a:r>
              <a:rPr lang="en-US" sz="2000" b="1" dirty="0" smtClean="0">
                <a:latin typeface="+mj-lt"/>
                <a:ea typeface="MS PGothic" pitchFamily="34" charset="-128"/>
                <a:cs typeface="+mn-cs"/>
              </a:rPr>
              <a:t>Mauro Ferrari, Ph.D.</a:t>
            </a:r>
          </a:p>
          <a:p>
            <a:pPr marL="0" indent="0" algn="ctr">
              <a:lnSpc>
                <a:spcPct val="70000"/>
              </a:lnSpc>
              <a:buNone/>
              <a:defRPr/>
            </a:pPr>
            <a:r>
              <a:rPr lang="en-US" sz="2000" b="1" dirty="0" smtClean="0"/>
              <a:t>Ernest Cockrell Jr Presidential Distinguished Chair</a:t>
            </a:r>
          </a:p>
          <a:p>
            <a:pPr marL="0" indent="0" algn="ctr">
              <a:lnSpc>
                <a:spcPct val="70000"/>
              </a:lnSpc>
              <a:buFont typeface="Monotype Sorts" charset="2"/>
              <a:buNone/>
              <a:defRPr/>
            </a:pPr>
            <a:r>
              <a:rPr lang="en-US" sz="2000" b="1" dirty="0" smtClean="0"/>
              <a:t>President and CEO, Houston Methodist Research Institute</a:t>
            </a:r>
          </a:p>
          <a:p>
            <a:pPr marL="0" indent="0" algn="ctr">
              <a:lnSpc>
                <a:spcPct val="70000"/>
              </a:lnSpc>
              <a:buFont typeface="Monotype Sorts" charset="2"/>
              <a:buNone/>
              <a:defRPr/>
            </a:pPr>
            <a:r>
              <a:rPr lang="en-US" sz="2000" b="1" dirty="0" smtClean="0"/>
              <a:t>Director, Institute for Academic Medicine</a:t>
            </a:r>
          </a:p>
          <a:p>
            <a:pPr marL="0" indent="0" algn="ctr">
              <a:lnSpc>
                <a:spcPct val="70000"/>
              </a:lnSpc>
              <a:buFont typeface="Monotype Sorts" charset="2"/>
              <a:buNone/>
              <a:defRPr/>
            </a:pPr>
            <a:r>
              <a:rPr lang="en-US" sz="2000" b="1" dirty="0" smtClean="0"/>
              <a:t>Executive Vice President, Houston Methodist Hospital</a:t>
            </a:r>
          </a:p>
          <a:p>
            <a:pPr marL="0" indent="0" algn="ctr">
              <a:lnSpc>
                <a:spcPct val="70000"/>
              </a:lnSpc>
              <a:buFont typeface="Monotype Sorts" charset="2"/>
              <a:buNone/>
              <a:defRPr/>
            </a:pPr>
            <a:r>
              <a:rPr lang="en-US" sz="2000" b="1" dirty="0" smtClean="0"/>
              <a:t>Senior Associate Dean and Professor of Medicine</a:t>
            </a:r>
          </a:p>
          <a:p>
            <a:pPr marL="0" indent="0" algn="ctr">
              <a:lnSpc>
                <a:spcPct val="70000"/>
              </a:lnSpc>
              <a:buFont typeface="Monotype Sorts" charset="2"/>
              <a:buNone/>
              <a:defRPr/>
            </a:pPr>
            <a:r>
              <a:rPr lang="en-US" sz="2000" b="1" dirty="0" smtClean="0"/>
              <a:t>Weill Cornell Medical College, New York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508625" y="5913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solidFill>
                <a:srgbClr val="FFCC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9120" y="6280150"/>
            <a:ext cx="5928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NISENetwork</a:t>
            </a:r>
            <a:r>
              <a:rPr lang="en-US" dirty="0" smtClean="0"/>
              <a:t> Meeting, June 2015, MN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600" dirty="0" smtClean="0"/>
              <a:t>Two examples of MSV 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7343" y="1066800"/>
            <a:ext cx="6042977" cy="55753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An MSV “cloaked” by a biological cell membrane for increased biological barrier </a:t>
            </a:r>
            <a:r>
              <a:rPr lang="en-US" dirty="0" smtClean="0"/>
              <a:t>penetration </a:t>
            </a:r>
            <a:r>
              <a:rPr lang="en-US" dirty="0"/>
              <a:t>(with Ennio </a:t>
            </a:r>
            <a:r>
              <a:rPr lang="en-US" dirty="0" err="1"/>
              <a:t>Tasciotti</a:t>
            </a:r>
            <a:r>
              <a:rPr lang="en-US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MSV-</a:t>
            </a:r>
            <a:r>
              <a:rPr lang="en-US" dirty="0" err="1" smtClean="0"/>
              <a:t>pDox</a:t>
            </a:r>
            <a:r>
              <a:rPr lang="en-US" dirty="0" smtClean="0"/>
              <a:t>: A nanoparticle generator for the therapy of otherwise incurable lungs metastases from breast cancer (with Haifa Shen)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1400" y="1193800"/>
            <a:ext cx="1380506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9340" y="4516120"/>
            <a:ext cx="1369060" cy="1825413"/>
          </a:xfrm>
          <a:prstGeom prst="rect">
            <a:avLst/>
          </a:prstGeom>
          <a:ln w="28575" cmpd="sng">
            <a:solidFill>
              <a:schemeClr val="tx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025698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Leukolike</a:t>
            </a:r>
            <a:r>
              <a:rPr lang="en-US" dirty="0" smtClean="0"/>
              <a:t>” MSVs                 (Nature Nano </a:t>
            </a:r>
            <a:r>
              <a:rPr lang="en-US" dirty="0"/>
              <a:t>J</a:t>
            </a:r>
            <a:r>
              <a:rPr lang="en-US" dirty="0" smtClean="0"/>
              <a:t>anuary 2013)</a:t>
            </a:r>
            <a:endParaRPr lang="en-US" dirty="0"/>
          </a:p>
        </p:txBody>
      </p:sp>
      <p:pic>
        <p:nvPicPr>
          <p:cNvPr id="6" name="Content Placeholder 3" descr="Nicoletta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202" y="985520"/>
            <a:ext cx="4688970" cy="56774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3100" y="1194312"/>
            <a:ext cx="411039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latin typeface="+mj-lt"/>
              </a:rPr>
              <a:t>Increased circulation time 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latin typeface="+mj-lt"/>
              </a:rPr>
              <a:t>Prevention of RES uptake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400" dirty="0">
                <a:latin typeface="+mj-lt"/>
              </a:rPr>
              <a:t>Decreased </a:t>
            </a:r>
            <a:r>
              <a:rPr lang="en-US" sz="2400" dirty="0" smtClean="0">
                <a:latin typeface="+mj-lt"/>
              </a:rPr>
              <a:t>immune </a:t>
            </a:r>
            <a:r>
              <a:rPr lang="en-US" sz="2400" dirty="0">
                <a:latin typeface="+mj-lt"/>
              </a:rPr>
              <a:t>response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latin typeface="+mj-lt"/>
              </a:rPr>
              <a:t>Prevention of NP release </a:t>
            </a:r>
          </a:p>
          <a:p>
            <a:pPr marL="285750" indent="-285750">
              <a:spcAft>
                <a:spcPts val="1200"/>
              </a:spcAft>
              <a:buFont typeface="Arial"/>
              <a:buChar char="•"/>
            </a:pPr>
            <a:r>
              <a:rPr lang="en-US" sz="2400" dirty="0" smtClean="0">
                <a:latin typeface="+mj-lt"/>
              </a:rPr>
              <a:t>Accumulation </a:t>
            </a:r>
            <a:r>
              <a:rPr lang="en-US" sz="2400" dirty="0">
                <a:latin typeface="+mj-lt"/>
              </a:rPr>
              <a:t>at </a:t>
            </a:r>
            <a:r>
              <a:rPr lang="en-US" sz="2400" dirty="0" smtClean="0">
                <a:latin typeface="+mj-lt"/>
              </a:rPr>
              <a:t>tumor </a:t>
            </a:r>
            <a:r>
              <a:rPr lang="en-US" sz="2400" dirty="0">
                <a:latin typeface="+mj-lt"/>
              </a:rPr>
              <a:t>site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7738" y="4523262"/>
            <a:ext cx="1993350" cy="2127755"/>
            <a:chOff x="437209" y="5667039"/>
            <a:chExt cx="1109643" cy="118446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7200" y="5703246"/>
              <a:ext cx="1079652" cy="114825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37209" y="5667039"/>
              <a:ext cx="735878" cy="222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CC00"/>
                  </a:solidFill>
                  <a:latin typeface="+mj-lt"/>
                </a:rPr>
                <a:t>Leukocyte</a:t>
              </a:r>
              <a:endParaRPr lang="en-US" sz="2000" dirty="0">
                <a:solidFill>
                  <a:srgbClr val="FFCC00"/>
                </a:solidFill>
                <a:latin typeface="+mj-lt"/>
              </a:endParaRPr>
            </a:p>
          </p:txBody>
        </p:sp>
      </p:grpSp>
      <p:pic>
        <p:nvPicPr>
          <p:cNvPr id="8" name="Picture 3" descr="C:\Documents and Settings\Nico\Desktop\HOUSTON PhD\Progetto Ennio\RESULTS\SEM\070709\MP2 MEM OX 062309_003.t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2062" y="4580724"/>
            <a:ext cx="2079826" cy="2073596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106453" y="4526518"/>
            <a:ext cx="1233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err="1" smtClean="0">
                <a:solidFill>
                  <a:srgbClr val="FFCC00"/>
                </a:solidFill>
                <a:latin typeface="+mj-lt"/>
              </a:rPr>
              <a:t>Leukolike</a:t>
            </a:r>
            <a:endParaRPr lang="en-US" sz="2000" dirty="0">
              <a:solidFill>
                <a:srgbClr val="FFCC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52692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1288" y="-63500"/>
            <a:ext cx="67955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600" dirty="0" smtClean="0">
                <a:solidFill>
                  <a:srgbClr val="FFC000"/>
                </a:solidFill>
                <a:latin typeface="Tahoma (Headings)"/>
                <a:cs typeface="Tahoma (Headings)"/>
              </a:rPr>
              <a:t>MSV </a:t>
            </a:r>
            <a:r>
              <a:rPr lang="en-US" sz="2600" dirty="0" err="1" smtClean="0">
                <a:solidFill>
                  <a:srgbClr val="FFC000"/>
                </a:solidFill>
                <a:latin typeface="Tahoma (Headings)"/>
                <a:cs typeface="Tahoma (Headings)"/>
              </a:rPr>
              <a:t>pDox</a:t>
            </a:r>
            <a:r>
              <a:rPr lang="en-US" sz="2600" dirty="0" smtClean="0">
                <a:solidFill>
                  <a:srgbClr val="FFC000"/>
                </a:solidFill>
                <a:latin typeface="Tahoma (Headings)"/>
                <a:cs typeface="Tahoma (Headings)"/>
              </a:rPr>
              <a:t> Treatment - </a:t>
            </a:r>
            <a:r>
              <a:rPr lang="en-US" sz="2600" dirty="0" smtClean="0">
                <a:latin typeface="Tahoma (Headings)"/>
                <a:cs typeface="Tahoma (Headings)"/>
              </a:rPr>
              <a:t>cGMP</a:t>
            </a:r>
          </a:p>
          <a:p>
            <a:pPr eaLnBrk="1" hangingPunct="1"/>
            <a:r>
              <a:rPr lang="en-US" sz="2600" dirty="0" smtClean="0">
                <a:solidFill>
                  <a:srgbClr val="FFC000"/>
                </a:solidFill>
                <a:latin typeface="Tahoma (Headings)"/>
                <a:cs typeface="Tahoma (Headings)"/>
              </a:rPr>
              <a:t>Metastatic MDA-MB-231tumor (Haifa Shen)</a:t>
            </a:r>
            <a:endParaRPr lang="en-US" sz="2600" dirty="0">
              <a:solidFill>
                <a:srgbClr val="FFC000"/>
              </a:solidFill>
              <a:latin typeface="Tahoma (Headings)"/>
              <a:cs typeface="Tahoma (Headings)"/>
            </a:endParaRPr>
          </a:p>
        </p:txBody>
      </p:sp>
      <p:pic>
        <p:nvPicPr>
          <p:cNvPr id="15363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6570" y="969646"/>
            <a:ext cx="1901190" cy="291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7840" y="3982721"/>
            <a:ext cx="8148320" cy="273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97760" y="969559"/>
            <a:ext cx="1891030" cy="291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749040" y="5892800"/>
            <a:ext cx="223520" cy="223520"/>
          </a:xfrm>
          <a:prstGeom prst="ellipse">
            <a:avLst/>
          </a:prstGeom>
          <a:solidFill>
            <a:schemeClr val="bg2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49040" y="4003040"/>
            <a:ext cx="223520" cy="223520"/>
          </a:xfrm>
          <a:prstGeom prst="ellipse">
            <a:avLst/>
          </a:prstGeom>
          <a:solidFill>
            <a:schemeClr val="bg2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86400" y="4836160"/>
            <a:ext cx="223520" cy="223520"/>
          </a:xfrm>
          <a:prstGeom prst="ellipse">
            <a:avLst/>
          </a:prstGeom>
          <a:solidFill>
            <a:schemeClr val="bg2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486400" y="6085840"/>
            <a:ext cx="223520" cy="223520"/>
          </a:xfrm>
          <a:prstGeom prst="ellipse">
            <a:avLst/>
          </a:prstGeom>
          <a:solidFill>
            <a:schemeClr val="bg2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82972"/>
              </p:ext>
            </p:extLst>
          </p:nvPr>
        </p:nvGraphicFramePr>
        <p:xfrm>
          <a:off x="4511041" y="1717039"/>
          <a:ext cx="4135119" cy="17983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249679"/>
                <a:gridCol w="1412240"/>
                <a:gridCol w="1473200"/>
              </a:tblGrid>
              <a:tr h="599440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120 days</a:t>
                      </a:r>
                      <a:endParaRPr lang="en-US" sz="2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/>
                        <a:t>200 days</a:t>
                      </a:r>
                      <a:endParaRPr lang="en-US" sz="2200" b="0" dirty="0"/>
                    </a:p>
                  </a:txBody>
                  <a:tcPr anchor="ctr"/>
                </a:tc>
              </a:tr>
              <a:tr h="599440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Control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 anchor="ctr"/>
                </a:tc>
              </a:tr>
              <a:tr h="599440">
                <a:tc>
                  <a:txBody>
                    <a:bodyPr/>
                    <a:lstStyle/>
                    <a:p>
                      <a:r>
                        <a:rPr lang="en-US" sz="2000" b="0" dirty="0" err="1" smtClean="0"/>
                        <a:t>pSi</a:t>
                      </a:r>
                      <a:r>
                        <a:rPr lang="en-US" sz="2000" b="0" dirty="0" smtClean="0"/>
                        <a:t>/</a:t>
                      </a:r>
                      <a:r>
                        <a:rPr lang="en-US" sz="2000" b="0" dirty="0" err="1" smtClean="0"/>
                        <a:t>pDox</a:t>
                      </a:r>
                      <a:endParaRPr 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~60%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382762" y="1148080"/>
            <a:ext cx="2359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FF9900"/>
                </a:solidFill>
                <a:latin typeface="Arial"/>
                <a:cs typeface="Arial"/>
              </a:rPr>
              <a:t>Survival rates</a:t>
            </a:r>
            <a:endParaRPr lang="en-US" dirty="0">
              <a:solidFill>
                <a:srgbClr val="FF9900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70880" y="2316480"/>
            <a:ext cx="1391920" cy="120904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82681" y="2316480"/>
            <a:ext cx="1448717" cy="120904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845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/>
      <p:bldP spid="11" grpId="0" animBg="1"/>
      <p:bldP spid="11" grpId="1" animBg="1"/>
      <p:bldP spid="14" grpId="0" animBg="1"/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 bwMode="auto">
          <a:xfrm>
            <a:off x="144463" y="-6350"/>
            <a:ext cx="5411787" cy="868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ea typeface="ＭＳ Ｐゴシック" pitchFamily="34" charset="-128"/>
              </a:rPr>
              <a:t>Multidisciplinary !!!!!</a:t>
            </a:r>
          </a:p>
        </p:txBody>
      </p:sp>
      <p:pic>
        <p:nvPicPr>
          <p:cNvPr id="1026" name="Picture 2" descr="D:\!Work\Publications\Covers to print\covers-collage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82" y="961127"/>
            <a:ext cx="8950039" cy="576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0736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24960" cy="3734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3120" y="3325918"/>
            <a:ext cx="6230880" cy="3532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014236"/>
            <a:ext cx="5470560" cy="3843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0561" cy="34556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36378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293938"/>
            <a:ext cx="7772400" cy="563562"/>
          </a:xfrm>
          <a:prstGeom prst="rect">
            <a:avLst/>
          </a:prstGeom>
          <a:effectLst>
            <a:outerShdw dist="29783" dir="3885598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dirty="0" smtClean="0">
                <a:ea typeface="MS PGothic" pitchFamily="34" charset="-128"/>
                <a:cs typeface="+mj-cs"/>
              </a:rPr>
              <a:t>Thanks!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143250"/>
            <a:ext cx="6400800" cy="1752600"/>
          </a:xfrm>
          <a:effectLst>
            <a:outerShdw dist="1796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marL="0" indent="0" algn="ctr">
              <a:buFont typeface="Monotype Sorts" charset="2"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+mj-lt"/>
                <a:ea typeface="MS PGothic" pitchFamily="34" charset="-128"/>
                <a:cs typeface="+mn-cs"/>
                <a:hlinkClick r:id="rId2"/>
              </a:rPr>
              <a:t>mferrari@tmhs.org</a:t>
            </a:r>
            <a:endParaRPr lang="en-US" dirty="0" smtClean="0">
              <a:solidFill>
                <a:srgbClr val="FF0000"/>
              </a:solidFill>
              <a:latin typeface="+mj-lt"/>
              <a:ea typeface="MS PGothic" pitchFamily="34" charset="-128"/>
              <a:cs typeface="+mn-cs"/>
            </a:endParaRPr>
          </a:p>
          <a:p>
            <a:pPr marL="0" indent="0" algn="ctr">
              <a:buFont typeface="Monotype Sorts" charset="2"/>
              <a:buNone/>
              <a:defRPr/>
            </a:pPr>
            <a:endParaRPr lang="en-US" dirty="0" smtClean="0">
              <a:latin typeface="+mj-lt"/>
              <a:ea typeface="MS PGothic" pitchFamily="34" charset="-128"/>
              <a:cs typeface="+mn-cs"/>
            </a:endParaRPr>
          </a:p>
          <a:p>
            <a:pPr marL="0" indent="0" algn="ctr">
              <a:buFont typeface="Monotype Sorts" charset="2"/>
              <a:buNone/>
              <a:defRPr/>
            </a:pPr>
            <a:endParaRPr lang="en-US" dirty="0" smtClean="0">
              <a:latin typeface="+mj-lt"/>
              <a:ea typeface="MS PGothic" pitchFamily="34" charset="-128"/>
              <a:cs typeface="+mn-cs"/>
            </a:endParaRPr>
          </a:p>
          <a:p>
            <a:pPr marL="0" indent="0" algn="ctr">
              <a:buFont typeface="Monotype Sorts" charset="2"/>
              <a:buNone/>
              <a:defRPr/>
            </a:pPr>
            <a:endParaRPr lang="en-US" dirty="0" smtClean="0">
              <a:latin typeface="+mj-lt"/>
              <a:ea typeface="MS PGothic" pitchFamily="34" charset="-128"/>
              <a:cs typeface="+mn-cs"/>
            </a:endParaRPr>
          </a:p>
          <a:p>
            <a:pPr marL="0" indent="0" algn="ctr">
              <a:buFont typeface="Monotype Sorts" charset="2"/>
              <a:buNone/>
              <a:defRPr/>
            </a:pPr>
            <a:endParaRPr lang="en-US" dirty="0" smtClean="0">
              <a:latin typeface="+mj-lt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582138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Frontier of </a:t>
            </a:r>
            <a:r>
              <a:rPr lang="en-US" dirty="0" err="1" smtClean="0"/>
              <a:t>Nanomedicine</a:t>
            </a:r>
            <a:r>
              <a:rPr lang="en-US" dirty="0" smtClean="0"/>
              <a:t> and Nanotechnology: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463" y="965200"/>
            <a:ext cx="8786812" cy="5575300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Integrating “</a:t>
            </a:r>
            <a:r>
              <a:rPr lang="en-US" dirty="0" err="1" smtClean="0"/>
              <a:t>nanos</a:t>
            </a:r>
            <a:r>
              <a:rPr lang="en-US" dirty="0" smtClean="0"/>
              <a:t>” into “smart micros”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This is how biology obtains truly superior “emerging properties”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Biological cells are “smart </a:t>
            </a:r>
            <a:r>
              <a:rPr lang="en-US" dirty="0" err="1" smtClean="0"/>
              <a:t>microbags</a:t>
            </a:r>
            <a:r>
              <a:rPr lang="en-US" dirty="0" smtClean="0"/>
              <a:t>” that integrate the functions of nanoscale components (proteins, nucleic acids…)  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606143" y="4304993"/>
            <a:ext cx="4128417" cy="220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rgbClr val="000000">
                <a:alpha val="74998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"/>
              <a:defRPr sz="3200">
                <a:solidFill>
                  <a:srgbClr val="FF9900"/>
                </a:solidFill>
                <a:latin typeface="+mn-lt"/>
                <a:ea typeface="ＭＳ Ｐゴシック"/>
                <a:cs typeface="ＭＳ Ｐゴシック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"/>
              <a:defRPr sz="28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"/>
              <a:defRPr sz="2400">
                <a:solidFill>
                  <a:srgbClr val="FFFF00"/>
                </a:solidFill>
                <a:latin typeface="+mn-lt"/>
                <a:ea typeface="ＭＳ Ｐゴシック"/>
                <a:cs typeface="ＭＳ Ｐゴシック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CC00"/>
              </a:buClr>
              <a:buFont typeface="Wingdings" pitchFamily="2" charset="2"/>
              <a:buChar char=""/>
              <a:defRPr sz="20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CC00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ＭＳ Ｐゴシック"/>
                <a:cs typeface="ＭＳ Ｐゴシック"/>
              </a:defRPr>
            </a:lvl5pPr>
            <a:lvl6pPr marL="2514600" indent="-228600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CC00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6pPr>
            <a:lvl7pPr marL="2971800" indent="-228600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CC00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7pPr>
            <a:lvl8pPr marL="3429000" indent="-228600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CC00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8pPr>
            <a:lvl9pPr marL="3886200" indent="-228600" algn="l" rtl="0" eaLnBrk="1" fontAlgn="base" hangingPunct="1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>
                <a:srgbClr val="FFCC00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9" charset="-128"/>
              </a:defRPr>
            </a:lvl9pPr>
          </a:lstStyle>
          <a:p>
            <a:pPr marL="288925" indent="-288925">
              <a:lnSpc>
                <a:spcPct val="100000"/>
              </a:lnSpc>
              <a:buSzPct val="100000"/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FFCC00"/>
                </a:solidFill>
              </a:rPr>
              <a:t> We are using this design to try to control the drug concentration in a patient’s body</a:t>
            </a:r>
            <a:endParaRPr lang="en-US" sz="2800" dirty="0">
              <a:solidFill>
                <a:srgbClr val="FFCC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5281" y="3789680"/>
            <a:ext cx="3631136" cy="27635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90813" y="6596390"/>
            <a:ext cx="64211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chemeClr val="bg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http://</a:t>
            </a:r>
            <a:r>
              <a:rPr lang="en-US" sz="11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www.microscopyu.com</a:t>
            </a:r>
            <a:r>
              <a:rPr lang="en-US" sz="1100" dirty="0">
                <a:solidFill>
                  <a:schemeClr val="bg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/galleries/</a:t>
            </a:r>
            <a:r>
              <a:rPr lang="en-US" sz="11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dicphasecontrast</a:t>
            </a:r>
            <a:r>
              <a:rPr lang="en-US" sz="1100" dirty="0">
                <a:solidFill>
                  <a:schemeClr val="bg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/images/</a:t>
            </a:r>
            <a:r>
              <a:rPr lang="en-US" sz="1100" dirty="0" err="1">
                <a:solidFill>
                  <a:schemeClr val="bg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cheekcellspc.jpg</a:t>
            </a:r>
            <a:endParaRPr lang="en-US" sz="1100" dirty="0">
              <a:solidFill>
                <a:schemeClr val="bg1">
                  <a:lumMod val="40000"/>
                  <a:lumOff val="6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72694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32963" y="3894667"/>
            <a:ext cx="3998148" cy="2540000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390" y="0"/>
            <a:ext cx="6445522" cy="856074"/>
          </a:xfrm>
        </p:spPr>
        <p:txBody>
          <a:bodyPr anchor="ctr"/>
          <a:lstStyle/>
          <a:p>
            <a:r>
              <a:rPr lang="en-US" dirty="0" smtClean="0"/>
              <a:t>Background: Why is this needed?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463" y="1010358"/>
            <a:ext cx="8021167" cy="255505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2000"/>
              </a:spcBef>
              <a:buFont typeface="Wingdings" panose="05000000000000000000" pitchFamily="2" charset="2"/>
              <a:buChar char="Ø"/>
            </a:pPr>
            <a:r>
              <a:rPr lang="en-US" sz="2800" dirty="0" smtClean="0"/>
              <a:t>Most cancer deaths and morbidity are caused by metastases (lungs, liver, brain, bones)</a:t>
            </a:r>
          </a:p>
          <a:p>
            <a:pPr>
              <a:lnSpc>
                <a:spcPct val="100000"/>
              </a:lnSpc>
              <a:spcBef>
                <a:spcPts val="2000"/>
              </a:spcBef>
              <a:buFont typeface="Wingdings" panose="05000000000000000000" pitchFamily="2" charset="2"/>
              <a:buChar char="Ø"/>
            </a:pPr>
            <a:r>
              <a:rPr lang="en-US" sz="2800" dirty="0" smtClean="0"/>
              <a:t>Cure rates for metastatic cancer have essentially not improved – remain about 0 though survival has increased somewhat</a:t>
            </a:r>
          </a:p>
        </p:txBody>
      </p:sp>
      <p:sp>
        <p:nvSpPr>
          <p:cNvPr id="2" name="Rectangle 1"/>
          <p:cNvSpPr/>
          <p:nvPr/>
        </p:nvSpPr>
        <p:spPr>
          <a:xfrm>
            <a:off x="5964298" y="6533966"/>
            <a:ext cx="31420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http://</a:t>
            </a:r>
            <a:r>
              <a:rPr lang="en-US" sz="1200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en.wikipedia.org</a:t>
            </a:r>
            <a:r>
              <a:rPr lang="en-US" sz="12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/wiki/</a:t>
            </a:r>
            <a:r>
              <a:rPr lang="en-US" sz="1200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Esophageal_cancer</a:t>
            </a:r>
            <a:endParaRPr lang="en-US" sz="12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 descr="Diagram_showing_oesophageal_cancer_that_has_spread_(M_staging)_CRUK_175.svg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18" b="17068"/>
          <a:stretch/>
        </p:blipFill>
        <p:spPr>
          <a:xfrm>
            <a:off x="5051778" y="3881498"/>
            <a:ext cx="3941703" cy="25437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0522" y="3726119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38138" indent="-338138">
              <a:spcBef>
                <a:spcPts val="16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9900"/>
                </a:solidFill>
                <a:latin typeface="Arial"/>
                <a:cs typeface="Arial"/>
              </a:rPr>
              <a:t>We </a:t>
            </a:r>
            <a:r>
              <a:rPr lang="en-US" dirty="0">
                <a:solidFill>
                  <a:srgbClr val="FF9900"/>
                </a:solidFill>
                <a:latin typeface="Arial (Body)"/>
                <a:cs typeface="Arial (Body)"/>
              </a:rPr>
              <a:t>have</a:t>
            </a:r>
            <a:r>
              <a:rPr lang="en-US" dirty="0">
                <a:solidFill>
                  <a:srgbClr val="FF9900"/>
                </a:solidFill>
                <a:latin typeface="Arial"/>
                <a:cs typeface="Arial"/>
              </a:rPr>
              <a:t> very effective drugs, we just can’t get them to go preferentially to the cancer, and that is why they cause adverse side effects</a:t>
            </a:r>
          </a:p>
        </p:txBody>
      </p:sp>
    </p:spTree>
    <p:extLst>
      <p:ext uri="{BB962C8B-B14F-4D97-AF65-F5344CB8AC3E}">
        <p14:creationId xmlns:p14="http://schemas.microsoft.com/office/powerpoint/2010/main" val="11759316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000" dirty="0" smtClean="0"/>
              <a:t>Solution strategies 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463" y="1066800"/>
            <a:ext cx="5748337" cy="4368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3000" dirty="0" smtClean="0"/>
              <a:t>Biological targeting of drugs and their carriers by molecular recognition </a:t>
            </a:r>
          </a:p>
          <a:p>
            <a:pPr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3000" dirty="0" smtClean="0"/>
              <a:t>Developing drug carriers (nanoparticles) that can cross the biological barriers that protect the cancers</a:t>
            </a:r>
          </a:p>
          <a:p>
            <a:pPr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3000" dirty="0" smtClean="0"/>
              <a:t>Combinations of the above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881" y="5630019"/>
            <a:ext cx="89611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Additional problem: targeted drugs and nanoparticles have greater difficulty crossing biological barriers</a:t>
            </a:r>
          </a:p>
        </p:txBody>
      </p:sp>
      <p:pic>
        <p:nvPicPr>
          <p:cNvPr id="6" name="Picture 5" descr="nnano.2012.132-f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2637" y="965200"/>
            <a:ext cx="1799205" cy="3232282"/>
          </a:xfrm>
          <a:prstGeom prst="rect">
            <a:avLst/>
          </a:prstGeom>
        </p:spPr>
      </p:pic>
      <p:pic>
        <p:nvPicPr>
          <p:cNvPr id="7" name="Picture 6" descr="nnano.2012.132-f1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8637" y="2377440"/>
            <a:ext cx="1755173" cy="323228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6908800" y="2468880"/>
            <a:ext cx="1127760" cy="373215"/>
          </a:xfrm>
          <a:prstGeom prst="rightArrow">
            <a:avLst>
              <a:gd name="adj1" fmla="val 37904"/>
              <a:gd name="adj2" fmla="val 95362"/>
            </a:avLst>
          </a:prstGeom>
          <a:scene3d>
            <a:camera prst="orthographicFront">
              <a:rot lat="0" lon="0" rev="1914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66444" y="6596390"/>
            <a:ext cx="52775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http://</a:t>
            </a:r>
            <a:r>
              <a:rPr lang="en-US" sz="1000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www.nature.com</a:t>
            </a:r>
            <a:r>
              <a:rPr lang="en-US" sz="10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nnano</a:t>
            </a:r>
            <a:r>
              <a:rPr lang="en-US" sz="10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/journal/v7/n8/</a:t>
            </a:r>
            <a:r>
              <a:rPr lang="en-US" sz="1000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fig_tab</a:t>
            </a:r>
            <a:r>
              <a:rPr lang="en-US" sz="10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/nnano.2012.132_F1.html</a:t>
            </a:r>
          </a:p>
        </p:txBody>
      </p:sp>
    </p:spTree>
    <p:extLst>
      <p:ext uri="{BB962C8B-B14F-4D97-AF65-F5344CB8AC3E}">
        <p14:creationId xmlns:p14="http://schemas.microsoft.com/office/powerpoint/2010/main" val="31527699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239713" y="838200"/>
            <a:ext cx="869315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>
            <a:outerShdw dist="28398" dir="1593903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 sz="2800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862" y="0"/>
            <a:ext cx="5397817" cy="863599"/>
          </a:xfrm>
          <a:prstGeom prst="rect">
            <a:avLst/>
          </a:prstGeom>
          <a:effectLst>
            <a:outerShdw dist="29783" dir="3885598" algn="ctr" rotWithShape="0">
              <a:srgbClr val="000000">
                <a:alpha val="74997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dirty="0" smtClean="0">
                <a:cs typeface="+mj-cs"/>
              </a:rPr>
              <a:t>Current </a:t>
            </a:r>
            <a:r>
              <a:rPr lang="en-US" dirty="0" err="1" smtClean="0">
                <a:cs typeface="+mj-cs"/>
              </a:rPr>
              <a:t>Nanomedicines</a:t>
            </a:r>
            <a:endParaRPr lang="en-US" dirty="0" smtClean="0">
              <a:cs typeface="+mj-cs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4463" y="1066800"/>
            <a:ext cx="4427538" cy="5575300"/>
          </a:xfrm>
          <a:effectLst>
            <a:outerShdw dist="1796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>
              <a:lnSpc>
                <a:spcPct val="100000"/>
              </a:lnSpc>
              <a:spcBef>
                <a:spcPts val="2200"/>
              </a:spcBef>
              <a:buFont typeface="Monotype Sorts" charset="2"/>
              <a:buChar char="n"/>
              <a:defRPr/>
            </a:pPr>
            <a:r>
              <a:rPr lang="en-US" sz="2800" dirty="0" smtClean="0">
                <a:latin typeface="+mj-lt"/>
                <a:cs typeface="+mn-cs"/>
              </a:rPr>
              <a:t>First Generation: </a:t>
            </a:r>
            <a:r>
              <a:rPr lang="en-US" sz="2800" dirty="0">
                <a:latin typeface="+mj-lt"/>
                <a:cs typeface="+mn-cs"/>
              </a:rPr>
              <a:t> </a:t>
            </a:r>
            <a:r>
              <a:rPr lang="en-US" sz="2800" dirty="0" smtClean="0">
                <a:latin typeface="+mj-lt"/>
                <a:cs typeface="+mn-cs"/>
              </a:rPr>
              <a:t>   Passive targeting, in clinic (10% of </a:t>
            </a:r>
            <a:r>
              <a:rPr lang="en-US" sz="2800" dirty="0" err="1" smtClean="0">
                <a:latin typeface="+mj-lt"/>
                <a:cs typeface="+mn-cs"/>
              </a:rPr>
              <a:t>mkt</a:t>
            </a:r>
            <a:r>
              <a:rPr lang="en-US" sz="2800" dirty="0" smtClean="0">
                <a:latin typeface="+mj-lt"/>
                <a:cs typeface="+mn-cs"/>
              </a:rPr>
              <a:t>)</a:t>
            </a:r>
          </a:p>
          <a:p>
            <a:pPr>
              <a:lnSpc>
                <a:spcPct val="100000"/>
              </a:lnSpc>
              <a:spcBef>
                <a:spcPts val="2200"/>
              </a:spcBef>
              <a:buFont typeface="Monotype Sorts" charset="2"/>
              <a:buChar char="n"/>
              <a:defRPr/>
            </a:pPr>
            <a:r>
              <a:rPr lang="en-US" sz="2800" dirty="0" smtClean="0">
                <a:latin typeface="+mj-lt"/>
                <a:cs typeface="+mn-cs"/>
              </a:rPr>
              <a:t>Second Generation: </a:t>
            </a:r>
            <a:r>
              <a:rPr lang="en-US" sz="2800" dirty="0" err="1" smtClean="0">
                <a:latin typeface="+mj-lt"/>
                <a:cs typeface="+mn-cs"/>
              </a:rPr>
              <a:t>Biomolecular</a:t>
            </a:r>
            <a:r>
              <a:rPr lang="en-US" sz="2800" dirty="0" smtClean="0">
                <a:latin typeface="+mj-lt"/>
                <a:cs typeface="+mn-cs"/>
              </a:rPr>
              <a:t> targeting, in pipeline</a:t>
            </a:r>
          </a:p>
          <a:p>
            <a:pPr>
              <a:lnSpc>
                <a:spcPct val="100000"/>
              </a:lnSpc>
              <a:spcBef>
                <a:spcPts val="2200"/>
              </a:spcBef>
              <a:buFont typeface="Monotype Sorts" charset="2"/>
              <a:buChar char="n"/>
              <a:defRPr/>
            </a:pPr>
            <a:r>
              <a:rPr lang="en-US" sz="2800" dirty="0" smtClean="0">
                <a:latin typeface="+mj-lt"/>
                <a:cs typeface="+mn-cs"/>
              </a:rPr>
              <a:t>Third Generation:     Higher functions, combinatorial nanotech,     sequential actions, </a:t>
            </a:r>
            <a:r>
              <a:rPr lang="en-US" sz="2800" dirty="0" err="1" smtClean="0">
                <a:latin typeface="+mj-lt"/>
                <a:cs typeface="+mn-cs"/>
              </a:rPr>
              <a:t>biobarrier</a:t>
            </a:r>
            <a:r>
              <a:rPr lang="en-US" sz="2800" dirty="0" smtClean="0">
                <a:latin typeface="+mj-lt"/>
                <a:cs typeface="+mn-cs"/>
              </a:rPr>
              <a:t> focus </a:t>
            </a:r>
          </a:p>
        </p:txBody>
      </p:sp>
      <p:pic>
        <p:nvPicPr>
          <p:cNvPr id="32775" name="Picture 6" descr="Figure1-A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16223" y="0"/>
            <a:ext cx="2003778" cy="203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7" descr="Figure1-C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78950" y="4713261"/>
            <a:ext cx="2671704" cy="199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Text Box 8"/>
          <p:cNvSpPr txBox="1">
            <a:spLocks noChangeArrowheads="1"/>
          </p:cNvSpPr>
          <p:nvPr/>
        </p:nvSpPr>
        <p:spPr bwMode="auto">
          <a:xfrm>
            <a:off x="7450773" y="5507168"/>
            <a:ext cx="1534477" cy="1200329"/>
          </a:xfrm>
          <a:prstGeom prst="rect">
            <a:avLst/>
          </a:prstGeom>
          <a:solidFill>
            <a:srgbClr val="99C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dirty="0" err="1" smtClean="0">
                <a:solidFill>
                  <a:srgbClr val="000000"/>
                </a:solidFill>
              </a:rPr>
              <a:t>Nanocells</a:t>
            </a:r>
            <a:r>
              <a:rPr lang="en-US" altLang="en-US" sz="1800" dirty="0" smtClean="0">
                <a:solidFill>
                  <a:srgbClr val="000000"/>
                </a:solidFill>
              </a:rPr>
              <a:t> </a:t>
            </a:r>
            <a:r>
              <a:rPr lang="en-US" altLang="en-US" sz="1800" dirty="0" err="1" smtClean="0">
                <a:solidFill>
                  <a:srgbClr val="000000"/>
                </a:solidFill>
              </a:rPr>
              <a:t>Nanoshuttles</a:t>
            </a:r>
            <a:endParaRPr lang="en-US" altLang="en-US" sz="1800" dirty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sz="1800" dirty="0" err="1">
                <a:solidFill>
                  <a:srgbClr val="FF9900"/>
                </a:solidFill>
              </a:rPr>
              <a:t>MultiStage</a:t>
            </a:r>
            <a:r>
              <a:rPr lang="en-US" altLang="en-US" sz="1800" dirty="0">
                <a:solidFill>
                  <a:srgbClr val="FF9900"/>
                </a:solidFill>
              </a:rPr>
              <a:t> Systems</a:t>
            </a:r>
          </a:p>
        </p:txBody>
      </p:sp>
      <p:sp>
        <p:nvSpPr>
          <p:cNvPr id="32778" name="Text Box 9"/>
          <p:cNvSpPr txBox="1">
            <a:spLocks noChangeArrowheads="1"/>
          </p:cNvSpPr>
          <p:nvPr/>
        </p:nvSpPr>
        <p:spPr bwMode="auto">
          <a:xfrm>
            <a:off x="7620000" y="0"/>
            <a:ext cx="1365250" cy="1190625"/>
          </a:xfrm>
          <a:prstGeom prst="rect">
            <a:avLst/>
          </a:prstGeom>
          <a:solidFill>
            <a:srgbClr val="99C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chemeClr val="tx2"/>
                </a:solidFill>
              </a:rPr>
              <a:t>Liposomes</a:t>
            </a:r>
          </a:p>
          <a:p>
            <a:pPr eaLnBrk="1" hangingPunct="1"/>
            <a:r>
              <a:rPr lang="en-US" altLang="en-US" sz="1800" dirty="0" err="1">
                <a:solidFill>
                  <a:schemeClr val="tx2"/>
                </a:solidFill>
              </a:rPr>
              <a:t>Abraxane</a:t>
            </a:r>
            <a:endParaRPr lang="en-US" altLang="en-US" sz="1800" dirty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1800" dirty="0">
                <a:solidFill>
                  <a:schemeClr val="tx2"/>
                </a:solidFill>
              </a:rPr>
              <a:t>Colloids</a:t>
            </a:r>
          </a:p>
          <a:p>
            <a:pPr eaLnBrk="1" hangingPunct="1"/>
            <a:r>
              <a:rPr lang="en-US" altLang="en-US" sz="1800" dirty="0">
                <a:solidFill>
                  <a:schemeClr val="tx2"/>
                </a:solidFill>
              </a:rPr>
              <a:t>Iron Oxide</a:t>
            </a:r>
          </a:p>
        </p:txBody>
      </p:sp>
      <p:sp>
        <p:nvSpPr>
          <p:cNvPr id="32779" name="Text Box 10"/>
          <p:cNvSpPr txBox="1">
            <a:spLocks noChangeArrowheads="1"/>
          </p:cNvSpPr>
          <p:nvPr/>
        </p:nvSpPr>
        <p:spPr bwMode="auto">
          <a:xfrm>
            <a:off x="7615887" y="4349331"/>
            <a:ext cx="1377601" cy="646331"/>
          </a:xfrm>
          <a:prstGeom prst="rect">
            <a:avLst/>
          </a:prstGeom>
          <a:solidFill>
            <a:srgbClr val="99CC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800" dirty="0" err="1">
                <a:solidFill>
                  <a:schemeClr val="bg2"/>
                </a:solidFill>
              </a:rPr>
              <a:t>Dendrimers</a:t>
            </a:r>
            <a:endParaRPr lang="en-US" altLang="en-US" sz="1800" dirty="0">
              <a:solidFill>
                <a:schemeClr val="bg2"/>
              </a:solidFill>
            </a:endParaRPr>
          </a:p>
          <a:p>
            <a:pPr eaLnBrk="1" hangingPunct="1"/>
            <a:r>
              <a:rPr lang="en-US" altLang="en-US" sz="1800" dirty="0" err="1" smtClean="0">
                <a:solidFill>
                  <a:schemeClr val="bg2"/>
                </a:solidFill>
              </a:rPr>
              <a:t>Nanoshells</a:t>
            </a:r>
            <a:endParaRPr lang="en-US" altLang="en-US" sz="180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8966" y="2201328"/>
            <a:ext cx="2944522" cy="215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789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7" grpId="0" animBg="1"/>
      <p:bldP spid="327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8113" y="-38100"/>
            <a:ext cx="7794625" cy="923925"/>
          </a:xfrm>
          <a:prstGeom prst="rect">
            <a:avLst/>
          </a:prstGeom>
          <a:effectLst>
            <a:outerShdw dist="29783" dir="3885598" algn="ctr" rotWithShape="0">
              <a:srgbClr val="000000">
                <a:alpha val="74997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4000" dirty="0" smtClean="0">
                <a:ea typeface="MS PGothic" pitchFamily="34" charset="-128"/>
                <a:cs typeface="+mj-cs"/>
              </a:rPr>
              <a:t>Cancer </a:t>
            </a:r>
            <a:r>
              <a:rPr lang="en-US" sz="4000" dirty="0" err="1" smtClean="0">
                <a:ea typeface="MS PGothic" pitchFamily="34" charset="-128"/>
                <a:cs typeface="+mj-cs"/>
              </a:rPr>
              <a:t>Biobarriers</a:t>
            </a:r>
            <a:r>
              <a:rPr lang="en-US" sz="4000" dirty="0" smtClean="0">
                <a:ea typeface="MS PGothic" pitchFamily="34" charset="-128"/>
                <a:cs typeface="+mj-cs"/>
              </a:rPr>
              <a:t>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95960" y="4047490"/>
            <a:ext cx="4038600" cy="2495550"/>
          </a:xfrm>
          <a:effectLst>
            <a:outerShdw dist="17961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>
              <a:lnSpc>
                <a:spcPct val="100000"/>
              </a:lnSpc>
              <a:spcBef>
                <a:spcPts val="1600"/>
              </a:spcBef>
              <a:buFont typeface="Monotype Sorts" charset="2"/>
              <a:buChar char="n"/>
              <a:defRPr/>
            </a:pPr>
            <a:r>
              <a:rPr lang="en-US" sz="2800" dirty="0" smtClean="0">
                <a:latin typeface="+mj-lt"/>
                <a:ea typeface="MS PGothic" pitchFamily="34" charset="-128"/>
                <a:cs typeface="+mn-cs"/>
              </a:rPr>
              <a:t>Endothelial barriers </a:t>
            </a:r>
          </a:p>
          <a:p>
            <a:pPr>
              <a:lnSpc>
                <a:spcPct val="100000"/>
              </a:lnSpc>
              <a:spcBef>
                <a:spcPts val="1600"/>
              </a:spcBef>
              <a:buFont typeface="Monotype Sorts" charset="2"/>
              <a:buChar char="n"/>
              <a:defRPr/>
            </a:pPr>
            <a:r>
              <a:rPr lang="en-US" sz="2800" dirty="0" smtClean="0">
                <a:latin typeface="+mj-lt"/>
                <a:ea typeface="MS PGothic" pitchFamily="34" charset="-128"/>
                <a:cs typeface="+mn-cs"/>
              </a:rPr>
              <a:t>Tumor-Associated   Osmotic Pressure</a:t>
            </a:r>
          </a:p>
          <a:p>
            <a:pPr>
              <a:lnSpc>
                <a:spcPct val="100000"/>
              </a:lnSpc>
              <a:spcBef>
                <a:spcPts val="1600"/>
              </a:spcBef>
              <a:buFont typeface="Monotype Sorts" charset="2"/>
              <a:buChar char="n"/>
              <a:defRPr/>
            </a:pPr>
            <a:r>
              <a:rPr lang="en-US" sz="2800" dirty="0" smtClean="0">
                <a:latin typeface="+mj-lt"/>
                <a:ea typeface="MS PGothic" pitchFamily="34" charset="-128"/>
                <a:cs typeface="+mn-cs"/>
              </a:rPr>
              <a:t>And many others! </a:t>
            </a:r>
          </a:p>
          <a:p>
            <a:pPr lvl="1">
              <a:lnSpc>
                <a:spcPct val="100000"/>
              </a:lnSpc>
              <a:spcBef>
                <a:spcPts val="1600"/>
              </a:spcBef>
              <a:buFont typeface="Monotype Sorts" charset="2"/>
              <a:buChar char="z"/>
              <a:defRPr/>
            </a:pPr>
            <a:endParaRPr lang="en-US" dirty="0" smtClean="0">
              <a:latin typeface="+mj-lt"/>
              <a:ea typeface="MS PGothic" pitchFamily="34" charset="-128"/>
              <a:cs typeface="MS PGothic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39713" y="838200"/>
            <a:ext cx="869315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>
            <a:outerShdw dist="28398" dir="1593903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 sz="2800">
              <a:ea typeface="MS PGothic" pitchFamily="34" charset="-128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3075" y="2854961"/>
            <a:ext cx="3955307" cy="38303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400" y="1097280"/>
            <a:ext cx="4166928" cy="255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011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8113" y="-38100"/>
            <a:ext cx="7794625" cy="923925"/>
          </a:xfrm>
          <a:prstGeom prst="rect">
            <a:avLst/>
          </a:prstGeom>
          <a:effectLst>
            <a:outerShdw dist="29783" dir="3885598" algn="ctr" rotWithShape="0">
              <a:srgbClr val="000000">
                <a:alpha val="74997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900" dirty="0" smtClean="0">
                <a:ea typeface="MS PGothic" pitchFamily="34" charset="-128"/>
                <a:cs typeface="+mj-cs"/>
              </a:rPr>
              <a:t>Nano-in-Micro</a:t>
            </a:r>
            <a:r>
              <a:rPr lang="en-US" sz="2900" dirty="0">
                <a:ea typeface="MS PGothic" pitchFamily="34" charset="-128"/>
                <a:cs typeface="+mj-cs"/>
              </a:rPr>
              <a:t> </a:t>
            </a:r>
            <a:r>
              <a:rPr lang="en-US" sz="2900" dirty="0" smtClean="0">
                <a:ea typeface="MS PGothic" pitchFamily="34" charset="-128"/>
                <a:cs typeface="+mj-cs"/>
              </a:rPr>
              <a:t>Multi-Stage Vectors   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239713" y="838200"/>
            <a:ext cx="869315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>
            <a:outerShdw dist="28398" dir="1593903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 sz="2800">
              <a:ea typeface="MS PGothic" pitchFamily="34" charset="-128"/>
              <a:cs typeface="+mn-cs"/>
            </a:endParaRPr>
          </a:p>
        </p:txBody>
      </p:sp>
      <p:pic>
        <p:nvPicPr>
          <p:cNvPr id="7" name="Picture 4" descr="C:\Documents and Settings\mlandry\Desktop\seven_challenge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993" y="2225040"/>
            <a:ext cx="3393938" cy="449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0493" y="967740"/>
            <a:ext cx="5341747" cy="485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rgbClr val="000000">
                <a:alpha val="74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42799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 bwMode="auto">
          <a:xfrm>
            <a:off x="144463" y="-6350"/>
            <a:ext cx="6363281" cy="868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latin typeface="Tahoma (Headings)"/>
                <a:ea typeface="ＭＳ Ｐゴシック" pitchFamily="34" charset="-128"/>
                <a:cs typeface="Tahoma (Headings)"/>
              </a:rPr>
              <a:t>Multi-Stage Vectors Design </a:t>
            </a:r>
          </a:p>
        </p:txBody>
      </p:sp>
      <p:pic>
        <p:nvPicPr>
          <p:cNvPr id="6" name="Picture 5" descr="Figure 2 12.28.57 PM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921" y="968375"/>
            <a:ext cx="7782560" cy="567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05944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MS PGothic" pitchFamily="34" charset="-128"/>
              </a:rPr>
              <a:t>The Debut of </a:t>
            </a:r>
            <a:r>
              <a:rPr lang="en-US" dirty="0" err="1" smtClean="0">
                <a:ea typeface="MS PGothic" pitchFamily="34" charset="-128"/>
              </a:rPr>
              <a:t>MultiStage</a:t>
            </a:r>
            <a:r>
              <a:rPr lang="en-US" dirty="0" smtClean="0">
                <a:ea typeface="MS PGothic" pitchFamily="34" charset="-128"/>
              </a:rPr>
              <a:t/>
            </a:r>
            <a:br>
              <a:rPr lang="en-US" dirty="0" smtClean="0">
                <a:ea typeface="MS PGothic" pitchFamily="34" charset="-128"/>
              </a:rPr>
            </a:br>
            <a:r>
              <a:rPr lang="en-US" dirty="0" smtClean="0">
                <a:ea typeface="MS PGothic" pitchFamily="34" charset="-128"/>
              </a:rPr>
              <a:t>(Nature Nanotech 2008)</a:t>
            </a:r>
            <a:endParaRPr lang="en-US" dirty="0"/>
          </a:p>
        </p:txBody>
      </p:sp>
      <p:grpSp>
        <p:nvGrpSpPr>
          <p:cNvPr id="2" name="Group 35"/>
          <p:cNvGrpSpPr/>
          <p:nvPr/>
        </p:nvGrpSpPr>
        <p:grpSpPr>
          <a:xfrm>
            <a:off x="0" y="1008993"/>
            <a:ext cx="8959747" cy="5738648"/>
            <a:chOff x="136636" y="1367329"/>
            <a:chExt cx="8823437" cy="5219036"/>
          </a:xfrm>
        </p:grpSpPr>
        <p:grpSp>
          <p:nvGrpSpPr>
            <p:cNvPr id="3" name="Group 91"/>
            <p:cNvGrpSpPr/>
            <p:nvPr/>
          </p:nvGrpSpPr>
          <p:grpSpPr>
            <a:xfrm>
              <a:off x="4454906" y="3662508"/>
              <a:ext cx="4505167" cy="2923857"/>
              <a:chOff x="4129088" y="941774"/>
              <a:chExt cx="4592637" cy="2980626"/>
            </a:xfrm>
          </p:grpSpPr>
          <p:sp>
            <p:nvSpPr>
              <p:cNvPr id="67" name="Text Box 5"/>
              <p:cNvSpPr txBox="1">
                <a:spLocks noChangeArrowheads="1"/>
              </p:cNvSpPr>
              <p:nvPr/>
            </p:nvSpPr>
            <p:spPr bwMode="auto">
              <a:xfrm>
                <a:off x="5992813" y="2154238"/>
                <a:ext cx="677862" cy="28416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5000" rIns="90000" bIns="45000"/>
              <a:lstStyle/>
              <a:p>
                <a:pPr defTabSz="45720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200" b="1">
                    <a:solidFill>
                      <a:srgbClr val="FFFFFF"/>
                    </a:solidFill>
                    <a:latin typeface="Futura"/>
                    <a:cs typeface="Lucida Sans Unicode" pitchFamily="34" charset="0"/>
                  </a:rPr>
                  <a:t>1 m</a:t>
                </a:r>
              </a:p>
            </p:txBody>
          </p:sp>
          <p:grpSp>
            <p:nvGrpSpPr>
              <p:cNvPr id="5" name="Group 6"/>
              <p:cNvGrpSpPr>
                <a:grpSpLocks/>
              </p:cNvGrpSpPr>
              <p:nvPr/>
            </p:nvGrpSpPr>
            <p:grpSpPr bwMode="auto">
              <a:xfrm>
                <a:off x="4129088" y="1147629"/>
                <a:ext cx="1368425" cy="1273175"/>
                <a:chOff x="1148" y="495"/>
                <a:chExt cx="974" cy="906"/>
              </a:xfrm>
            </p:grpSpPr>
            <p:sp>
              <p:nvSpPr>
                <p:cNvPr id="69" name="Rectangle 7"/>
                <p:cNvSpPr>
                  <a:spLocks noChangeAspect="1" noChangeArrowheads="1"/>
                </p:cNvSpPr>
                <p:nvPr/>
              </p:nvSpPr>
              <p:spPr bwMode="auto">
                <a:xfrm>
                  <a:off x="1152" y="495"/>
                  <a:ext cx="970" cy="906"/>
                </a:xfrm>
                <a:prstGeom prst="rect">
                  <a:avLst/>
                </a:prstGeom>
                <a:blipFill dpi="0" rotWithShape="0"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lIns="90000" tIns="45000" rIns="90000" bIns="45000"/>
                <a:lstStyle/>
                <a:p>
                  <a:pPr algn="ctr" defTabSz="457200">
                    <a:lnSpc>
                      <a:spcPct val="87000"/>
                    </a:lnSpc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endParaRPr lang="en-GB" sz="1000" b="1">
                    <a:solidFill>
                      <a:srgbClr val="FFFFFF"/>
                    </a:solidFill>
                    <a:latin typeface="Tahoma" pitchFamily="34" charset="0"/>
                    <a:cs typeface="Lucida Sans Unicode" pitchFamily="34" charset="0"/>
                  </a:endParaRPr>
                </a:p>
              </p:txBody>
            </p:sp>
            <p:sp>
              <p:nvSpPr>
                <p:cNvPr id="7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148" y="1206"/>
                  <a:ext cx="387" cy="175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0000" tIns="45000" rIns="90000" bIns="45000"/>
                <a:lstStyle/>
                <a:p>
                  <a:pPr defTabSz="457200">
                    <a:lnSpc>
                      <a:spcPct val="87000"/>
                    </a:lnSpc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000" i="1">
                      <a:solidFill>
                        <a:srgbClr val="FFFFFF"/>
                      </a:solidFill>
                      <a:latin typeface="Tahoma" pitchFamily="34" charset="0"/>
                      <a:cs typeface="Lucida Sans Unicode" pitchFamily="34" charset="0"/>
                    </a:rPr>
                    <a:t>1 µm</a:t>
                  </a:r>
                </a:p>
              </p:txBody>
            </p:sp>
          </p:grpSp>
          <p:sp>
            <p:nvSpPr>
              <p:cNvPr id="71" name="Text Box 11"/>
              <p:cNvSpPr txBox="1">
                <a:spLocks noChangeArrowheads="1"/>
              </p:cNvSpPr>
              <p:nvPr/>
            </p:nvSpPr>
            <p:spPr bwMode="auto">
              <a:xfrm>
                <a:off x="7634288" y="1954213"/>
                <a:ext cx="677862" cy="28416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5000" rIns="90000" bIns="45000"/>
              <a:lstStyle/>
              <a:p>
                <a:pPr defTabSz="457200"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200" b="1">
                    <a:solidFill>
                      <a:srgbClr val="FFFFFF"/>
                    </a:solidFill>
                    <a:latin typeface="Futura"/>
                    <a:cs typeface="Lucida Sans Unicode" pitchFamily="34" charset="0"/>
                  </a:rPr>
                  <a:t>200 nm</a:t>
                </a:r>
              </a:p>
            </p:txBody>
          </p:sp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5578475" y="1146053"/>
                <a:ext cx="1379538" cy="1274762"/>
                <a:chOff x="2197" y="494"/>
                <a:chExt cx="981" cy="907"/>
              </a:xfrm>
            </p:grpSpPr>
            <p:sp>
              <p:nvSpPr>
                <p:cNvPr id="73" name="Rectangle 13"/>
                <p:cNvSpPr>
                  <a:spLocks noChangeArrowheads="1"/>
                </p:cNvSpPr>
                <p:nvPr/>
              </p:nvSpPr>
              <p:spPr bwMode="auto">
                <a:xfrm>
                  <a:off x="2208" y="494"/>
                  <a:ext cx="970" cy="907"/>
                </a:xfrm>
                <a:prstGeom prst="rect">
                  <a:avLst/>
                </a:prstGeom>
                <a:blipFill dpi="0" rotWithShape="0"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lIns="90000" tIns="45000" rIns="90000" bIns="45000"/>
                <a:lstStyle/>
                <a:p>
                  <a:pPr algn="ctr" defTabSz="457200">
                    <a:lnSpc>
                      <a:spcPct val="87000"/>
                    </a:lnSpc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endParaRPr lang="en-GB" sz="1000" b="1">
                    <a:solidFill>
                      <a:srgbClr val="FFFFFF"/>
                    </a:solidFill>
                    <a:latin typeface="Tahoma" pitchFamily="34" charset="0"/>
                    <a:cs typeface="Lucida Sans Unicode" pitchFamily="34" charset="0"/>
                  </a:endParaRPr>
                </a:p>
              </p:txBody>
            </p:sp>
            <p:sp>
              <p:nvSpPr>
                <p:cNvPr id="7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197" y="1206"/>
                  <a:ext cx="388" cy="115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0000" tIns="45000" rIns="90000" bIns="45000"/>
                <a:lstStyle/>
                <a:p>
                  <a:pPr defTabSz="45720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000" i="1" dirty="0">
                      <a:solidFill>
                        <a:srgbClr val="FFFFFF"/>
                      </a:solidFill>
                      <a:latin typeface="Tahoma" pitchFamily="34" charset="0"/>
                      <a:cs typeface="Lucida Sans Unicode" pitchFamily="34" charset="0"/>
                    </a:rPr>
                    <a:t>1 µm</a:t>
                  </a:r>
                </a:p>
              </p:txBody>
            </p:sp>
          </p:grpSp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5597525" y="2619975"/>
                <a:ext cx="1362075" cy="1302425"/>
                <a:chOff x="2312" y="1481"/>
                <a:chExt cx="868" cy="927"/>
              </a:xfrm>
            </p:grpSpPr>
            <p:sp>
              <p:nvSpPr>
                <p:cNvPr id="76" name="Rectangle 19"/>
                <p:cNvSpPr>
                  <a:spLocks noChangeAspect="1" noChangeArrowheads="1"/>
                </p:cNvSpPr>
                <p:nvPr/>
              </p:nvSpPr>
              <p:spPr bwMode="auto">
                <a:xfrm>
                  <a:off x="2312" y="1481"/>
                  <a:ext cx="868" cy="905"/>
                </a:xfrm>
                <a:prstGeom prst="rect">
                  <a:avLst/>
                </a:prstGeom>
                <a:blipFill dpi="0" rotWithShape="0"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lIns="90000" tIns="45000" rIns="90000" bIns="45000"/>
                <a:lstStyle/>
                <a:p>
                  <a:pPr algn="ctr" defTabSz="457200">
                    <a:lnSpc>
                      <a:spcPct val="76000"/>
                    </a:lnSpc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endParaRPr lang="en-GB" sz="1000" b="1">
                    <a:solidFill>
                      <a:srgbClr val="FFFFFF"/>
                    </a:solidFill>
                    <a:latin typeface="Tahoma" pitchFamily="34" charset="0"/>
                    <a:cs typeface="Lucida Sans Unicode" pitchFamily="34" charset="0"/>
                  </a:endParaRPr>
                </a:p>
              </p:txBody>
            </p:sp>
            <p:sp>
              <p:nvSpPr>
                <p:cNvPr id="7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312" y="2252"/>
                  <a:ext cx="417" cy="156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square" lIns="90000" tIns="45000" rIns="90000" bIns="45000">
                  <a:spAutoFit/>
                </a:bodyPr>
                <a:lstStyle/>
                <a:p>
                  <a:pPr defTabSz="45720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000" i="1" dirty="0">
                      <a:solidFill>
                        <a:srgbClr val="FFFFFF"/>
                      </a:solidFill>
                      <a:latin typeface="Tahoma" pitchFamily="34" charset="0"/>
                      <a:cs typeface="Lucida Sans Unicode" pitchFamily="34" charset="0"/>
                    </a:rPr>
                    <a:t>20 nm</a:t>
                  </a:r>
                </a:p>
              </p:txBody>
            </p:sp>
          </p:grpSp>
          <p:grpSp>
            <p:nvGrpSpPr>
              <p:cNvPr id="8" name="Group 21"/>
              <p:cNvGrpSpPr>
                <a:grpSpLocks/>
              </p:cNvGrpSpPr>
              <p:nvPr/>
            </p:nvGrpSpPr>
            <p:grpSpPr bwMode="auto">
              <a:xfrm>
                <a:off x="4135438" y="2621553"/>
                <a:ext cx="1362075" cy="1282700"/>
                <a:chOff x="1396" y="1490"/>
                <a:chExt cx="1079" cy="913"/>
              </a:xfrm>
            </p:grpSpPr>
            <p:sp>
              <p:nvSpPr>
                <p:cNvPr id="79" name="Rectangle 22"/>
                <p:cNvSpPr>
                  <a:spLocks noChangeAspect="1" noChangeArrowheads="1"/>
                </p:cNvSpPr>
                <p:nvPr/>
              </p:nvSpPr>
              <p:spPr bwMode="auto">
                <a:xfrm>
                  <a:off x="1396" y="1490"/>
                  <a:ext cx="1079" cy="909"/>
                </a:xfrm>
                <a:prstGeom prst="rect">
                  <a:avLst/>
                </a:prstGeom>
                <a:blipFill dpi="0" rotWithShape="0"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lIns="90000" tIns="45000" rIns="90000" bIns="45000"/>
                <a:lstStyle/>
                <a:p>
                  <a:pPr defTabSz="457200">
                    <a:lnSpc>
                      <a:spcPct val="87000"/>
                    </a:lnSpc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endParaRPr lang="en-GB" sz="1000" b="1">
                    <a:solidFill>
                      <a:srgbClr val="FFFFFF"/>
                    </a:solidFill>
                    <a:latin typeface="Tahoma" pitchFamily="34" charset="0"/>
                    <a:cs typeface="Lucida Sans Unicode" pitchFamily="34" charset="0"/>
                  </a:endParaRPr>
                </a:p>
              </p:txBody>
            </p:sp>
            <p:sp>
              <p:nvSpPr>
                <p:cNvPr id="80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400" y="2269"/>
                  <a:ext cx="345" cy="134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lIns="90000" tIns="45000" rIns="90000" bIns="45000"/>
                <a:lstStyle/>
                <a:p>
                  <a:pPr defTabSz="45720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000" i="1" dirty="0">
                      <a:solidFill>
                        <a:srgbClr val="FFFFFF"/>
                      </a:solidFill>
                      <a:latin typeface="Tahoma" pitchFamily="34" charset="0"/>
                      <a:cs typeface="Lucida Sans Unicode" pitchFamily="34" charset="0"/>
                    </a:rPr>
                    <a:t>20 nm</a:t>
                  </a:r>
                </a:p>
              </p:txBody>
            </p:sp>
          </p:grpSp>
          <p:grpSp>
            <p:nvGrpSpPr>
              <p:cNvPr id="9" name="Group 24"/>
              <p:cNvGrpSpPr>
                <a:grpSpLocks/>
              </p:cNvGrpSpPr>
              <p:nvPr/>
            </p:nvGrpSpPr>
            <p:grpSpPr bwMode="auto">
              <a:xfrm>
                <a:off x="7069138" y="1144475"/>
                <a:ext cx="1652587" cy="1276350"/>
                <a:chOff x="3198" y="493"/>
                <a:chExt cx="1176" cy="908"/>
              </a:xfrm>
            </p:grpSpPr>
            <p:sp>
              <p:nvSpPr>
                <p:cNvPr id="82" name="Rectangle 25"/>
                <p:cNvSpPr>
                  <a:spLocks noChangeArrowheads="1"/>
                </p:cNvSpPr>
                <p:nvPr/>
              </p:nvSpPr>
              <p:spPr bwMode="auto">
                <a:xfrm>
                  <a:off x="3198" y="493"/>
                  <a:ext cx="1176" cy="908"/>
                </a:xfrm>
                <a:prstGeom prst="rect">
                  <a:avLst/>
                </a:prstGeom>
                <a:blipFill dpi="0" rotWithShape="0">
                  <a:blip r:embed="rId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 lIns="90000" tIns="45000" rIns="90000" bIns="45000"/>
                <a:lstStyle/>
                <a:p>
                  <a:pPr defTabSz="45720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endParaRPr lang="en-GB" sz="1000" b="1">
                    <a:solidFill>
                      <a:srgbClr val="FFFFFF"/>
                    </a:solidFill>
                    <a:latin typeface="Tahoma" pitchFamily="34" charset="0"/>
                    <a:cs typeface="Lucida Sans Unicode" pitchFamily="34" charset="0"/>
                  </a:endParaRPr>
                </a:p>
              </p:txBody>
            </p:sp>
            <p:sp>
              <p:nvSpPr>
                <p:cNvPr id="83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3304" y="1206"/>
                  <a:ext cx="510" cy="99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lIns="90000" tIns="45000" rIns="90000" bIns="45000"/>
                <a:lstStyle/>
                <a:p>
                  <a:pPr defTabSz="457200">
                    <a:lnSpc>
                      <a:spcPct val="81000"/>
                    </a:lnSpc>
                    <a:buClr>
                      <a:srgbClr val="000000"/>
                    </a:buClr>
                    <a:buSzPct val="100000"/>
                    <a:buFont typeface="Arial" pitchFamily="34" charset="0"/>
                    <a:buNone/>
                    <a:tabLst>
                      <a:tab pos="0" algn="l"/>
                      <a:tab pos="457200" algn="l"/>
                      <a:tab pos="914400" algn="l"/>
                      <a:tab pos="1371600" algn="l"/>
                      <a:tab pos="1828800" algn="l"/>
                      <a:tab pos="2286000" algn="l"/>
                      <a:tab pos="2743200" algn="l"/>
                      <a:tab pos="3200400" algn="l"/>
                      <a:tab pos="3657600" algn="l"/>
                      <a:tab pos="4114800" algn="l"/>
                      <a:tab pos="4572000" algn="l"/>
                      <a:tab pos="5029200" algn="l"/>
                      <a:tab pos="5486400" algn="l"/>
                      <a:tab pos="5943600" algn="l"/>
                      <a:tab pos="6400800" algn="l"/>
                      <a:tab pos="6858000" algn="l"/>
                      <a:tab pos="7315200" algn="l"/>
                      <a:tab pos="7772400" algn="l"/>
                      <a:tab pos="8229600" algn="l"/>
                      <a:tab pos="8686800" algn="l"/>
                      <a:tab pos="9144000" algn="l"/>
                    </a:tabLst>
                  </a:pPr>
                  <a:r>
                    <a:rPr lang="en-GB" sz="1000" i="1" dirty="0">
                      <a:solidFill>
                        <a:srgbClr val="FFFFFF"/>
                      </a:solidFill>
                      <a:latin typeface="Tahoma" pitchFamily="34" charset="0"/>
                      <a:cs typeface="Lucida Sans Unicode" pitchFamily="34" charset="0"/>
                    </a:rPr>
                    <a:t>200 nm</a:t>
                  </a:r>
                </a:p>
              </p:txBody>
            </p:sp>
          </p:grpSp>
          <p:sp>
            <p:nvSpPr>
              <p:cNvPr id="84" name="Rectangle 27"/>
              <p:cNvSpPr>
                <a:spLocks noChangeArrowheads="1"/>
              </p:cNvSpPr>
              <p:nvPr/>
            </p:nvSpPr>
            <p:spPr bwMode="auto">
              <a:xfrm>
                <a:off x="7069138" y="2619700"/>
                <a:ext cx="1651000" cy="1270000"/>
              </a:xfrm>
              <a:prstGeom prst="rect">
                <a:avLst/>
              </a:prstGeom>
              <a:blipFill dpi="0" rotWithShape="0"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lIns="90000" tIns="45000" rIns="90000" bIns="45000"/>
              <a:lstStyle/>
              <a:p>
                <a:pPr algn="ctr" defTabSz="457200">
                  <a:lnSpc>
                    <a:spcPct val="76000"/>
                  </a:lnSpc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endParaRPr lang="en-GB" sz="1000" b="1">
                  <a:solidFill>
                    <a:srgbClr val="FFFFFF"/>
                  </a:solidFill>
                  <a:latin typeface="Tahoma" pitchFamily="34" charset="0"/>
                  <a:cs typeface="Lucida Sans Unicode" pitchFamily="34" charset="0"/>
                </a:endParaRPr>
              </a:p>
            </p:txBody>
          </p:sp>
          <p:sp>
            <p:nvSpPr>
              <p:cNvPr id="85" name="Text Box 28"/>
              <p:cNvSpPr txBox="1">
                <a:spLocks noChangeArrowheads="1"/>
              </p:cNvSpPr>
              <p:nvPr/>
            </p:nvSpPr>
            <p:spPr bwMode="auto">
              <a:xfrm>
                <a:off x="7143750" y="3688088"/>
                <a:ext cx="704850" cy="17938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5000" rIns="90000" bIns="45000"/>
              <a:lstStyle/>
              <a:p>
                <a:pPr defTabSz="457200"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pitchFamily="34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000" i="1">
                    <a:solidFill>
                      <a:srgbClr val="FFFFFF"/>
                    </a:solidFill>
                    <a:latin typeface="Tahoma" pitchFamily="34" charset="0"/>
                    <a:cs typeface="Lucida Sans Unicode" pitchFamily="34" charset="0"/>
                  </a:rPr>
                  <a:t>20 nm</a:t>
                </a:r>
              </a:p>
            </p:txBody>
          </p:sp>
          <p:sp>
            <p:nvSpPr>
              <p:cNvPr id="86" name="Rectangle 29"/>
              <p:cNvSpPr>
                <a:spLocks noChangeArrowheads="1"/>
              </p:cNvSpPr>
              <p:nvPr/>
            </p:nvSpPr>
            <p:spPr bwMode="auto">
              <a:xfrm>
                <a:off x="4445000" y="941774"/>
                <a:ext cx="801688" cy="225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GB" sz="1000" b="1">
                    <a:latin typeface="Tahoma" pitchFamily="34" charset="0"/>
                    <a:cs typeface="Lucida Sans Unicode" pitchFamily="34" charset="0"/>
                  </a:rPr>
                  <a:t>Back Side</a:t>
                </a:r>
                <a:endParaRPr lang="it-IT" sz="1000">
                  <a:latin typeface="Tahoma" pitchFamily="34" charset="0"/>
                </a:endParaRPr>
              </a:p>
            </p:txBody>
          </p:sp>
          <p:sp>
            <p:nvSpPr>
              <p:cNvPr id="87" name="Rectangle 30"/>
              <p:cNvSpPr>
                <a:spLocks noChangeArrowheads="1"/>
              </p:cNvSpPr>
              <p:nvPr/>
            </p:nvSpPr>
            <p:spPr bwMode="auto">
              <a:xfrm>
                <a:off x="5889625" y="944948"/>
                <a:ext cx="835025" cy="225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GB" sz="1000" b="1">
                    <a:latin typeface="Tahoma" pitchFamily="34" charset="0"/>
                    <a:cs typeface="Lucida Sans Unicode" pitchFamily="34" charset="0"/>
                  </a:rPr>
                  <a:t>Front Side</a:t>
                </a:r>
                <a:endParaRPr lang="it-IT" sz="1000">
                  <a:latin typeface="Tahoma" pitchFamily="34" charset="0"/>
                </a:endParaRPr>
              </a:p>
            </p:txBody>
          </p:sp>
          <p:sp>
            <p:nvSpPr>
              <p:cNvPr id="88" name="Rectangle 31"/>
              <p:cNvSpPr>
                <a:spLocks noChangeArrowheads="1"/>
              </p:cNvSpPr>
              <p:nvPr/>
            </p:nvSpPr>
            <p:spPr bwMode="auto">
              <a:xfrm>
                <a:off x="7416800" y="956061"/>
                <a:ext cx="1041400" cy="21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1000"/>
                  </a:lnSpc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GB" sz="1000" b="1" dirty="0">
                    <a:latin typeface="Tahoma" pitchFamily="34" charset="0"/>
                    <a:cs typeface="Lucida Sans Unicode" pitchFamily="34" charset="0"/>
                  </a:rPr>
                  <a:t>Cross Section</a:t>
                </a:r>
                <a:endParaRPr lang="it-IT" sz="1000" dirty="0">
                  <a:latin typeface="Tahoma" pitchFamily="34" charset="0"/>
                </a:endParaRPr>
              </a:p>
            </p:txBody>
          </p:sp>
          <p:sp>
            <p:nvSpPr>
              <p:cNvPr id="89" name="Rectangle 32"/>
              <p:cNvSpPr>
                <a:spLocks noChangeArrowheads="1"/>
              </p:cNvSpPr>
              <p:nvPr/>
            </p:nvSpPr>
            <p:spPr bwMode="auto">
              <a:xfrm>
                <a:off x="5648325" y="2430788"/>
                <a:ext cx="1260475" cy="225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7000"/>
                  </a:lnSpc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GB" sz="1000" b="1">
                    <a:latin typeface="Tahoma" pitchFamily="34" charset="0"/>
                    <a:cs typeface="Lucida Sans Unicode" pitchFamily="34" charset="0"/>
                  </a:rPr>
                  <a:t>Nucleation Layer</a:t>
                </a:r>
                <a:endParaRPr lang="it-IT" sz="1000" b="1">
                  <a:latin typeface="Tahoma" pitchFamily="34" charset="0"/>
                  <a:cs typeface="Lucida Sans Unicode" pitchFamily="34" charset="0"/>
                </a:endParaRPr>
              </a:p>
            </p:txBody>
          </p:sp>
          <p:sp>
            <p:nvSpPr>
              <p:cNvPr id="90" name="Rectangle 33"/>
              <p:cNvSpPr>
                <a:spLocks noChangeArrowheads="1"/>
              </p:cNvSpPr>
              <p:nvPr/>
            </p:nvSpPr>
            <p:spPr bwMode="auto">
              <a:xfrm>
                <a:off x="4595813" y="2408563"/>
                <a:ext cx="542925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000" b="1">
                    <a:latin typeface="Tahoma" pitchFamily="34" charset="0"/>
                    <a:cs typeface="Lucida Sans Unicode" pitchFamily="34" charset="0"/>
                  </a:rPr>
                  <a:t>Pores</a:t>
                </a:r>
                <a:endParaRPr lang="it-IT" sz="1000" b="1">
                  <a:latin typeface="Tahoma" pitchFamily="34" charset="0"/>
                  <a:cs typeface="Lucida Sans Unicode" pitchFamily="34" charset="0"/>
                </a:endParaRPr>
              </a:p>
            </p:txBody>
          </p:sp>
          <p:sp>
            <p:nvSpPr>
              <p:cNvPr id="91" name="Rectangle 34"/>
              <p:cNvSpPr>
                <a:spLocks noChangeArrowheads="1"/>
              </p:cNvSpPr>
              <p:nvPr/>
            </p:nvSpPr>
            <p:spPr bwMode="auto">
              <a:xfrm>
                <a:off x="7418388" y="2451425"/>
                <a:ext cx="1041400" cy="207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76000"/>
                  </a:lnSpc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GB" sz="1000" b="1">
                    <a:latin typeface="Tahoma" pitchFamily="34" charset="0"/>
                    <a:cs typeface="Lucida Sans Unicode" pitchFamily="34" charset="0"/>
                  </a:rPr>
                  <a:t>Cross Section</a:t>
                </a:r>
                <a:endParaRPr lang="it-IT" sz="1000" b="1">
                  <a:latin typeface="Tahoma" pitchFamily="34" charset="0"/>
                  <a:cs typeface="Lucida Sans Unicode" pitchFamily="34" charset="0"/>
                </a:endParaRPr>
              </a:p>
            </p:txBody>
          </p:sp>
        </p:grpSp>
        <p:pic>
          <p:nvPicPr>
            <p:cNvPr id="10241" name="Picture 1" descr="D:\!Work\Ferrari\2012\TAMEST Slides\NatureReviews_03-05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636" y="1367329"/>
              <a:ext cx="4162097" cy="5202621"/>
            </a:xfrm>
            <a:prstGeom prst="rect">
              <a:avLst/>
            </a:prstGeom>
            <a:noFill/>
          </p:spPr>
        </p:pic>
      </p:grp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3192" y="0"/>
            <a:ext cx="3170296" cy="345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71530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F-Orig-Meth">
  <a:themeElements>
    <a:clrScheme name="Ferrari 11">
      <a:dk1>
        <a:srgbClr val="000000"/>
      </a:dk1>
      <a:lt1>
        <a:srgbClr val="FFFFFF"/>
      </a:lt1>
      <a:dk2>
        <a:srgbClr val="000099"/>
      </a:dk2>
      <a:lt2>
        <a:srgbClr val="000000"/>
      </a:lt2>
      <a:accent1>
        <a:srgbClr val="00CC99"/>
      </a:accent1>
      <a:accent2>
        <a:srgbClr val="3333CC"/>
      </a:accent2>
      <a:accent3>
        <a:srgbClr val="AAAAC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errari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errar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rrar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rrar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rrar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rrar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rrar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rrar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rrari 8">
        <a:dk1>
          <a:srgbClr val="000000"/>
        </a:dk1>
        <a:lt1>
          <a:srgbClr val="FFFFFF"/>
        </a:lt1>
        <a:dk2>
          <a:srgbClr val="0000FF"/>
        </a:dk2>
        <a:lt2>
          <a:srgbClr val="000000"/>
        </a:lt2>
        <a:accent1>
          <a:srgbClr val="00CC99"/>
        </a:accent1>
        <a:accent2>
          <a:srgbClr val="3333CC"/>
        </a:accent2>
        <a:accent3>
          <a:srgbClr val="AAAAFF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rrari 9">
        <a:dk1>
          <a:srgbClr val="000000"/>
        </a:dk1>
        <a:lt1>
          <a:srgbClr val="FFFFFF"/>
        </a:lt1>
        <a:dk2>
          <a:srgbClr val="0000CC"/>
        </a:dk2>
        <a:lt2>
          <a:srgbClr val="000000"/>
        </a:lt2>
        <a:accent1>
          <a:srgbClr val="00CC99"/>
        </a:accent1>
        <a:accent2>
          <a:srgbClr val="3333CC"/>
        </a:accent2>
        <a:accent3>
          <a:srgbClr val="AAAAE2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rrari 10">
        <a:dk1>
          <a:srgbClr val="000000"/>
        </a:dk1>
        <a:lt1>
          <a:srgbClr val="FFFFFF"/>
        </a:lt1>
        <a:dk2>
          <a:srgbClr val="0033CC"/>
        </a:dk2>
        <a:lt2>
          <a:srgbClr val="000000"/>
        </a:lt2>
        <a:accent1>
          <a:srgbClr val="00CC99"/>
        </a:accent1>
        <a:accent2>
          <a:srgbClr val="3333CC"/>
        </a:accent2>
        <a:accent3>
          <a:srgbClr val="AAADE2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rrari 11">
        <a:dk1>
          <a:srgbClr val="000000"/>
        </a:dk1>
        <a:lt1>
          <a:srgbClr val="FFFFFF"/>
        </a:lt1>
        <a:dk2>
          <a:srgbClr val="000099"/>
        </a:dk2>
        <a:lt2>
          <a:srgbClr val="000000"/>
        </a:lt2>
        <a:accent1>
          <a:srgbClr val="00CC99"/>
        </a:accent1>
        <a:accent2>
          <a:srgbClr val="3333CC"/>
        </a:accent2>
        <a:accent3>
          <a:srgbClr val="AAAAC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MF-Orig-Meth</Template>
  <TotalTime>12549</TotalTime>
  <Words>512</Words>
  <Application>Microsoft Macintosh PowerPoint</Application>
  <PresentationFormat>On-screen Show (4:3)</PresentationFormat>
  <Paragraphs>89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MF-Orig-Meth</vt:lpstr>
      <vt:lpstr>NanoMedicine -  A View from the Trenches</vt:lpstr>
      <vt:lpstr>Frontier of Nanomedicine and Nanotechnology:</vt:lpstr>
      <vt:lpstr>Background: Why is this needed?</vt:lpstr>
      <vt:lpstr>Solution strategies </vt:lpstr>
      <vt:lpstr>Current Nanomedicines</vt:lpstr>
      <vt:lpstr>Cancer Biobarriers </vt:lpstr>
      <vt:lpstr>Nano-in-Micro Multi-Stage Vectors   </vt:lpstr>
      <vt:lpstr>Multi-Stage Vectors Design </vt:lpstr>
      <vt:lpstr>The Debut of MultiStage (Nature Nanotech 2008)</vt:lpstr>
      <vt:lpstr>Two examples of MSV </vt:lpstr>
      <vt:lpstr>“Leukolike” MSVs                 (Nature Nano January 2013)</vt:lpstr>
      <vt:lpstr>PowerPoint Presentation</vt:lpstr>
      <vt:lpstr>Multidisciplinary !!!!!</vt:lpstr>
      <vt:lpstr>PowerPoint Presentation</vt:lpstr>
      <vt:lpstr>Thanks!</vt:lpstr>
    </vt:vector>
  </TitlesOfParts>
  <Company>Monigle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tpuckett</dc:creator>
  <cp:lastModifiedBy>Catherine McCarthy</cp:lastModifiedBy>
  <cp:revision>513</cp:revision>
  <dcterms:created xsi:type="dcterms:W3CDTF">2002-02-15T15:06:29Z</dcterms:created>
  <dcterms:modified xsi:type="dcterms:W3CDTF">2015-06-11T21:21:03Z</dcterms:modified>
</cp:coreProperties>
</file>