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67" r:id="rId3"/>
    <p:sldId id="274" r:id="rId4"/>
    <p:sldId id="259" r:id="rId5"/>
    <p:sldId id="273" r:id="rId6"/>
    <p:sldId id="266" r:id="rId7"/>
    <p:sldId id="258" r:id="rId8"/>
    <p:sldId id="263" r:id="rId9"/>
    <p:sldId id="275" r:id="rId10"/>
    <p:sldId id="270" r:id="rId11"/>
    <p:sldId id="269" r:id="rId12"/>
    <p:sldId id="268" r:id="rId13"/>
    <p:sldId id="264" r:id="rId14"/>
    <p:sldId id="271" r:id="rId15"/>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248">
          <p15:clr>
            <a:srgbClr val="A4A3A4"/>
          </p15:clr>
        </p15:guide>
        <p15:guide id="2" pos="297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228" autoAdjust="0"/>
  </p:normalViewPr>
  <p:slideViewPr>
    <p:cSldViewPr>
      <p:cViewPr>
        <p:scale>
          <a:sx n="84" d="100"/>
          <a:sy n="84" d="100"/>
        </p:scale>
        <p:origin x="-840" y="-80"/>
      </p:cViewPr>
      <p:guideLst>
        <p:guide orient="horz" pos="544"/>
        <p:guide pos="297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DADCC56F-F843-456C-AB55-BA0CED554BA3}" type="datetimeFigureOut">
              <a:rPr lang="en-US" smtClean="0"/>
              <a:t>6/11/15</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9507CB0B-E816-4790-820E-B12BE645CAEB}" type="slidenum">
              <a:rPr lang="en-US" smtClean="0"/>
              <a:t>‹#›</a:t>
            </a:fld>
            <a:endParaRPr lang="en-US" dirty="0"/>
          </a:p>
        </p:txBody>
      </p:sp>
    </p:spTree>
    <p:extLst>
      <p:ext uri="{BB962C8B-B14F-4D97-AF65-F5344CB8AC3E}">
        <p14:creationId xmlns:p14="http://schemas.microsoft.com/office/powerpoint/2010/main" val="164054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7CB0B-E816-4790-820E-B12BE645CAEB}" type="slidenum">
              <a:rPr lang="en-US" smtClean="0"/>
              <a:t>1</a:t>
            </a:fld>
            <a:endParaRPr lang="en-US" dirty="0"/>
          </a:p>
        </p:txBody>
      </p:sp>
    </p:spTree>
    <p:extLst>
      <p:ext uri="{BB962C8B-B14F-4D97-AF65-F5344CB8AC3E}">
        <p14:creationId xmlns:p14="http://schemas.microsoft.com/office/powerpoint/2010/main" val="10318003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We start with particles</a:t>
            </a:r>
            <a:r>
              <a:rPr lang="en-US" sz="1200" b="1" kern="1200" baseline="0" dirty="0" smtClean="0">
                <a:solidFill>
                  <a:schemeClr val="tx1"/>
                </a:solidFill>
                <a:effectLst/>
                <a:latin typeface="+mn-lt"/>
                <a:ea typeface="+mn-ea"/>
                <a:cs typeface="+mn-cs"/>
              </a:rPr>
              <a:t> at the nanoscale and then combine them to form a new alloy. This nano alloy is then used to create a material or coating that is strong, resistant to chemicals and high temperatures, and most importantly, can fight bacteria. </a:t>
            </a:r>
            <a:endParaRPr lang="en-US"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507CB0B-E816-4790-820E-B12BE645CAEB}" type="slidenum">
              <a:rPr lang="en-US" smtClean="0"/>
              <a:t>10</a:t>
            </a:fld>
            <a:endParaRPr lang="en-US" dirty="0"/>
          </a:p>
        </p:txBody>
      </p:sp>
    </p:spTree>
    <p:extLst>
      <p:ext uri="{BB962C8B-B14F-4D97-AF65-F5344CB8AC3E}">
        <p14:creationId xmlns:p14="http://schemas.microsoft.com/office/powerpoint/2010/main" val="2969466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We have applied this new nano-scale alloy to internal pipelines for use in the oil field and to ship ballasts to prevent a biofilm build-up in shipping. </a:t>
            </a:r>
          </a:p>
        </p:txBody>
      </p:sp>
      <p:sp>
        <p:nvSpPr>
          <p:cNvPr id="4" name="Slide Number Placeholder 3"/>
          <p:cNvSpPr>
            <a:spLocks noGrp="1"/>
          </p:cNvSpPr>
          <p:nvPr>
            <p:ph type="sldNum" sz="quarter" idx="10"/>
          </p:nvPr>
        </p:nvSpPr>
        <p:spPr/>
        <p:txBody>
          <a:bodyPr/>
          <a:lstStyle/>
          <a:p>
            <a:fld id="{9507CB0B-E816-4790-820E-B12BE645CAEB}" type="slidenum">
              <a:rPr lang="en-US" smtClean="0"/>
              <a:t>11</a:t>
            </a:fld>
            <a:endParaRPr lang="en-US" dirty="0"/>
          </a:p>
        </p:txBody>
      </p:sp>
    </p:spTree>
    <p:extLst>
      <p:ext uri="{BB962C8B-B14F-4D97-AF65-F5344CB8AC3E}">
        <p14:creationId xmlns:p14="http://schemas.microsoft.com/office/powerpoint/2010/main" val="2969466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 5-10 years, we will be utilizing</a:t>
            </a:r>
            <a:r>
              <a:rPr lang="en-US" b="1" baseline="0" dirty="0" smtClean="0"/>
              <a:t> this technology to clean water both in traditional and desalination plants. This will be unique in that it protects water from internal threats such as bacteria that cause biofilm and corrosion on filter materials, and also external threats such as bioterrorism (I’m sure you guys want to soften this statement somehow so please do!)</a:t>
            </a:r>
            <a:endParaRPr lang="en-US" b="1" dirty="0" smtClean="0"/>
          </a:p>
          <a:p>
            <a:endParaRPr lang="en-US" dirty="0"/>
          </a:p>
        </p:txBody>
      </p:sp>
      <p:sp>
        <p:nvSpPr>
          <p:cNvPr id="4" name="Slide Number Placeholder 3"/>
          <p:cNvSpPr>
            <a:spLocks noGrp="1"/>
          </p:cNvSpPr>
          <p:nvPr>
            <p:ph type="sldNum" sz="quarter" idx="10"/>
          </p:nvPr>
        </p:nvSpPr>
        <p:spPr/>
        <p:txBody>
          <a:bodyPr/>
          <a:lstStyle/>
          <a:p>
            <a:fld id="{9507CB0B-E816-4790-820E-B12BE645CAEB}" type="slidenum">
              <a:rPr lang="en-US" smtClean="0"/>
              <a:t>12</a:t>
            </a:fld>
            <a:endParaRPr lang="en-US" dirty="0"/>
          </a:p>
        </p:txBody>
      </p:sp>
    </p:spTree>
    <p:extLst>
      <p:ext uri="{BB962C8B-B14F-4D97-AF65-F5344CB8AC3E}">
        <p14:creationId xmlns:p14="http://schemas.microsoft.com/office/powerpoint/2010/main" val="2969466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opportunities for innovation have now become limitless. Nanomaterials is the newborn baby of materials science. And like new parents, materials scientists (including myself) are mentally and emotionally overcome with the potential for growth and transformation in our beautiful new field. . .still in its infancy and advancing the world unparalleled in pace and promise.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road ahead sure looks bright when it is no longer corroding under our feet. </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507CB0B-E816-4790-820E-B12BE645CAEB}" type="slidenum">
              <a:rPr lang="en-US" smtClean="0"/>
              <a:t>13</a:t>
            </a:fld>
            <a:endParaRPr lang="en-US" dirty="0"/>
          </a:p>
        </p:txBody>
      </p:sp>
    </p:spTree>
    <p:extLst>
      <p:ext uri="{BB962C8B-B14F-4D97-AF65-F5344CB8AC3E}">
        <p14:creationId xmlns:p14="http://schemas.microsoft.com/office/powerpoint/2010/main" val="41086562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7CB0B-E816-4790-820E-B12BE645CAEB}" type="slidenum">
              <a:rPr lang="en-US" smtClean="0"/>
              <a:t>14</a:t>
            </a:fld>
            <a:endParaRPr lang="en-US" dirty="0"/>
          </a:p>
        </p:txBody>
      </p:sp>
    </p:spTree>
    <p:extLst>
      <p:ext uri="{BB962C8B-B14F-4D97-AF65-F5344CB8AC3E}">
        <p14:creationId xmlns:p14="http://schemas.microsoft.com/office/powerpoint/2010/main" val="3507297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There’s a war happening,</a:t>
            </a:r>
            <a:r>
              <a:rPr lang="en-US" b="1" baseline="0" dirty="0" smtClean="0"/>
              <a:t> and you’ve probably never thought about. It is good vs. evil, but it’s not against a super villain—it’s against corrosion. </a:t>
            </a:r>
            <a:endParaRPr lang="en-US" b="1" dirty="0"/>
          </a:p>
        </p:txBody>
      </p:sp>
      <p:sp>
        <p:nvSpPr>
          <p:cNvPr id="4" name="Slide Number Placeholder 3"/>
          <p:cNvSpPr>
            <a:spLocks noGrp="1"/>
          </p:cNvSpPr>
          <p:nvPr>
            <p:ph type="sldNum" sz="quarter" idx="10"/>
          </p:nvPr>
        </p:nvSpPr>
        <p:spPr/>
        <p:txBody>
          <a:bodyPr/>
          <a:lstStyle/>
          <a:p>
            <a:fld id="{9507CB0B-E816-4790-820E-B12BE645CAEB}" type="slidenum">
              <a:rPr lang="en-US" smtClean="0"/>
              <a:t>2</a:t>
            </a:fld>
            <a:endParaRPr lang="en-US" dirty="0"/>
          </a:p>
        </p:txBody>
      </p:sp>
    </p:spTree>
    <p:extLst>
      <p:ext uri="{BB962C8B-B14F-4D97-AF65-F5344CB8AC3E}">
        <p14:creationId xmlns:p14="http://schemas.microsoft.com/office/powerpoint/2010/main" val="2590216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What’s corrosion? Corrosion is the slow destruction of a material, and it’s usually due to a chemical reaction.</a:t>
            </a:r>
          </a:p>
          <a:p>
            <a:endParaRPr lang="en-US" b="1" baseline="0" dirty="0" smtClean="0"/>
          </a:p>
          <a:p>
            <a:r>
              <a:rPr lang="en-US" b="1" baseline="0" dirty="0" smtClean="0"/>
              <a:t>This may not sound important, but if you don’t like crumbling bridges, leaky pipelines, and dirty water, this war is important to you.</a:t>
            </a:r>
          </a:p>
          <a:p>
            <a:endParaRPr lang="en-US" b="1" baseline="0" dirty="0" smtClean="0"/>
          </a:p>
          <a:p>
            <a:r>
              <a:rPr lang="en-US" b="1" baseline="0" dirty="0" smtClean="0"/>
              <a:t>Winning this war won’t be easy, and not even Batman can save us. But there is a hero in this story, and I’m here to convince you that the hero is anti-corrosive nanomaterials.  </a:t>
            </a:r>
            <a:endParaRPr lang="en-US" b="1" dirty="0"/>
          </a:p>
        </p:txBody>
      </p:sp>
      <p:sp>
        <p:nvSpPr>
          <p:cNvPr id="4" name="Slide Number Placeholder 3"/>
          <p:cNvSpPr>
            <a:spLocks noGrp="1"/>
          </p:cNvSpPr>
          <p:nvPr>
            <p:ph type="sldNum" sz="quarter" idx="10"/>
          </p:nvPr>
        </p:nvSpPr>
        <p:spPr/>
        <p:txBody>
          <a:bodyPr/>
          <a:lstStyle/>
          <a:p>
            <a:fld id="{9507CB0B-E816-4790-820E-B12BE645CAEB}" type="slidenum">
              <a:rPr lang="en-US" smtClean="0"/>
              <a:t>3</a:t>
            </a:fld>
            <a:endParaRPr lang="en-US" dirty="0"/>
          </a:p>
        </p:txBody>
      </p:sp>
    </p:spTree>
    <p:extLst>
      <p:ext uri="{BB962C8B-B14F-4D97-AF65-F5344CB8AC3E}">
        <p14:creationId xmlns:p14="http://schemas.microsoft.com/office/powerpoint/2010/main" val="303068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a:t>
            </a:r>
            <a:r>
              <a:rPr lang="en-US" sz="1200"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war</a:t>
            </a:r>
            <a:r>
              <a:rPr lang="en-US" sz="1200" kern="1200" dirty="0" smtClean="0">
                <a:solidFill>
                  <a:schemeClr val="tx1"/>
                </a:solidFill>
                <a:effectLst/>
                <a:latin typeface="+mn-lt"/>
                <a:ea typeface="+mn-ea"/>
                <a:cs typeface="+mn-cs"/>
              </a:rPr>
              <a:t> has already cost us all dearly. We may not know it, we may not see it, but we have felt it financially. We pay for the casualties of this war every day. From taxes to a tank of gas, these costs are passed on to you and me.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Corrosion is all around us and is costing us dearly. The cost of corrosion in the US was estimated at $276 billion ANNUALLY in 1998 and rose to over $1 trillion in the middle of 2013. Corrosion affects our society on a daily basis, causing damage to household appliances, automobiles, airplanes, bridges, energy production and distribution systems, clean water systems, pipelines, and much more. Corrosion is one of the largest single expenses in the US economy.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Are you convinced that we are at war yet? Are you seeing how much this war is costing us annually? The costs associated with this naturally occurring phenomenon and the damage it causes are substantial and are passed directly to you and me. The estimated cost in 2013 was $2000 </a:t>
            </a:r>
            <a:r>
              <a:rPr lang="en-US" sz="1200" i="1" kern="1200" dirty="0" smtClean="0">
                <a:solidFill>
                  <a:schemeClr val="tx1"/>
                </a:solidFill>
                <a:effectLst/>
                <a:latin typeface="+mn-lt"/>
                <a:ea typeface="+mn-ea"/>
                <a:cs typeface="+mn-cs"/>
              </a:rPr>
              <a:t>per person per year</a:t>
            </a:r>
            <a:r>
              <a:rPr lang="en-US" sz="1200" kern="1200" dirty="0" smtClean="0">
                <a:solidFill>
                  <a:schemeClr val="tx1"/>
                </a:solidFill>
                <a:effectLst/>
                <a:latin typeface="+mn-lt"/>
                <a:ea typeface="+mn-ea"/>
                <a:cs typeface="+mn-cs"/>
              </a:rPr>
              <a:t>. With five kiddos in my household, that is a hefty bill for my family!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[Note from Lizzie: We </a:t>
            </a:r>
            <a:r>
              <a:rPr lang="en-US" sz="1200" kern="1200" baseline="0" dirty="0" smtClean="0">
                <a:solidFill>
                  <a:schemeClr val="tx1"/>
                </a:solidFill>
                <a:effectLst/>
                <a:latin typeface="+mn-lt"/>
                <a:ea typeface="+mn-ea"/>
                <a:cs typeface="+mn-cs"/>
              </a:rPr>
              <a:t>liked the photo of your family, but your kids are so cute that it was kind of distracting!]</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507CB0B-E816-4790-820E-B12BE645CAEB}" type="slidenum">
              <a:rPr lang="en-US" smtClean="0"/>
              <a:t>4</a:t>
            </a:fld>
            <a:endParaRPr lang="en-US" dirty="0"/>
          </a:p>
        </p:txBody>
      </p:sp>
    </p:spTree>
    <p:extLst>
      <p:ext uri="{BB962C8B-B14F-4D97-AF65-F5344CB8AC3E}">
        <p14:creationId xmlns:p14="http://schemas.microsoft.com/office/powerpoint/2010/main" val="2906980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might think this war is new, but it’s not! </a:t>
            </a:r>
          </a:p>
          <a:p>
            <a:endParaRPr lang="en-US" dirty="0" smtClean="0"/>
          </a:p>
          <a:p>
            <a:r>
              <a:rPr lang="en-US" sz="1200" kern="1200" dirty="0" smtClean="0">
                <a:solidFill>
                  <a:schemeClr val="tx1"/>
                </a:solidFill>
                <a:effectLst/>
                <a:latin typeface="+mn-lt"/>
                <a:ea typeface="+mn-ea"/>
                <a:cs typeface="+mn-cs"/>
              </a:rPr>
              <a:t>The war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has been going on for thousands of years and the enemy is unseen to the naked eye. For centuries, mankind has stood by and accepted these attacks as “just a part of life.” </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We’ve stood by</a:t>
            </a:r>
            <a:r>
              <a:rPr lang="en-US" sz="1200" b="1" kern="1200" baseline="0" dirty="0" smtClean="0">
                <a:solidFill>
                  <a:schemeClr val="tx1"/>
                </a:solidFill>
                <a:effectLst/>
                <a:latin typeface="+mn-lt"/>
                <a:ea typeface="+mn-ea"/>
                <a:cs typeface="+mn-cs"/>
              </a:rPr>
              <a:t> as this enemy destroys our fire sprinkler systems, our bridges, our pipelines, and our ships. </a:t>
            </a:r>
          </a:p>
          <a:p>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[Photo caption: Damage in a fire sprinkler system pipe caused by MIC]</a:t>
            </a:r>
            <a:endParaRPr lang="en-US" dirty="0"/>
          </a:p>
        </p:txBody>
      </p:sp>
      <p:sp>
        <p:nvSpPr>
          <p:cNvPr id="4" name="Slide Number Placeholder 3"/>
          <p:cNvSpPr>
            <a:spLocks noGrp="1"/>
          </p:cNvSpPr>
          <p:nvPr>
            <p:ph type="sldNum" sz="quarter" idx="10"/>
          </p:nvPr>
        </p:nvSpPr>
        <p:spPr/>
        <p:txBody>
          <a:bodyPr/>
          <a:lstStyle/>
          <a:p>
            <a:fld id="{9507CB0B-E816-4790-820E-B12BE645CAEB}" type="slidenum">
              <a:rPr lang="en-US" smtClean="0"/>
              <a:t>5</a:t>
            </a:fld>
            <a:endParaRPr lang="en-US" dirty="0"/>
          </a:p>
        </p:txBody>
      </p:sp>
    </p:spTree>
    <p:extLst>
      <p:ext uri="{BB962C8B-B14F-4D97-AF65-F5344CB8AC3E}">
        <p14:creationId xmlns:p14="http://schemas.microsoft.com/office/powerpoint/2010/main" val="1855211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But enough is enough! Our enemy impacts our way of life every single day, and so</a:t>
            </a:r>
            <a:r>
              <a:rPr lang="en-US" sz="1200" kern="1200" baseline="0" dirty="0" smtClean="0">
                <a:solidFill>
                  <a:schemeClr val="tx1"/>
                </a:solidFill>
                <a:effectLst/>
                <a:latin typeface="+mn-lt"/>
                <a:ea typeface="+mn-ea"/>
                <a:cs typeface="+mn-cs"/>
              </a:rPr>
              <a:t> it must be stopped. And finally we have the technology to win this war.</a:t>
            </a:r>
          </a:p>
          <a:p>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[Photo caption: Failure analysis of a valve due to MIC (microbial influenced corrosion)]</a:t>
            </a:r>
            <a:endParaRPr lang="en-US" dirty="0"/>
          </a:p>
        </p:txBody>
      </p:sp>
      <p:sp>
        <p:nvSpPr>
          <p:cNvPr id="4" name="Slide Number Placeholder 3"/>
          <p:cNvSpPr>
            <a:spLocks noGrp="1"/>
          </p:cNvSpPr>
          <p:nvPr>
            <p:ph type="sldNum" sz="quarter" idx="10"/>
          </p:nvPr>
        </p:nvSpPr>
        <p:spPr/>
        <p:txBody>
          <a:bodyPr/>
          <a:lstStyle/>
          <a:p>
            <a:fld id="{9507CB0B-E816-4790-820E-B12BE645CAEB}" type="slidenum">
              <a:rPr lang="en-US" smtClean="0"/>
              <a:t>6</a:t>
            </a:fld>
            <a:endParaRPr lang="en-US" dirty="0"/>
          </a:p>
        </p:txBody>
      </p:sp>
    </p:spTree>
    <p:extLst>
      <p:ext uri="{BB962C8B-B14F-4D97-AF65-F5344CB8AC3E}">
        <p14:creationId xmlns:p14="http://schemas.microsoft.com/office/powerpoint/2010/main" val="1855211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any war, you first have to understand your enemy. And in this case one of our main enemies is </a:t>
            </a:r>
            <a:r>
              <a:rPr lang="en-US" sz="1200" kern="1200" dirty="0" smtClean="0">
                <a:solidFill>
                  <a:schemeClr val="tx1"/>
                </a:solidFill>
                <a:effectLst/>
                <a:latin typeface="+mn-lt"/>
                <a:ea typeface="+mn-ea"/>
                <a:cs typeface="+mn-cs"/>
              </a:rPr>
              <a:t>Microbiologically Induced Corrosion (or MIC or microbial corrosion). </a:t>
            </a:r>
            <a:r>
              <a:rPr lang="en-US" b="1" baseline="0" dirty="0" smtClean="0"/>
              <a:t>An estimated 40% of all internal pipeline corrosion and 65% of the corrosion in the shipping industry can be attributed to microbial corrosion.</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MIC is the deterioration of a metal due to the growth of microbes on the surface. These</a:t>
            </a:r>
            <a:r>
              <a:rPr lang="en-US" sz="1200" kern="1200" baseline="0" dirty="0" smtClean="0">
                <a:solidFill>
                  <a:schemeClr val="tx1"/>
                </a:solidFill>
                <a:effectLst/>
                <a:latin typeface="+mn-lt"/>
                <a:ea typeface="+mn-ea"/>
                <a:cs typeface="+mn-cs"/>
              </a:rPr>
              <a:t> microbes </a:t>
            </a:r>
            <a:r>
              <a:rPr lang="en-US" sz="1200" kern="1200" dirty="0" smtClean="0">
                <a:solidFill>
                  <a:schemeClr val="tx1"/>
                </a:solidFill>
                <a:effectLst/>
                <a:latin typeface="+mn-lt"/>
                <a:ea typeface="+mn-ea"/>
                <a:cs typeface="+mn-cs"/>
              </a:rPr>
              <a:t>eat away at the</a:t>
            </a:r>
            <a:r>
              <a:rPr lang="en-US" sz="1200" kern="1200" baseline="0" dirty="0" smtClean="0">
                <a:solidFill>
                  <a:schemeClr val="tx1"/>
                </a:solidFill>
                <a:effectLst/>
                <a:latin typeface="+mn-lt"/>
                <a:ea typeface="+mn-ea"/>
                <a:cs typeface="+mn-cs"/>
              </a:rPr>
              <a:t> metal </a:t>
            </a:r>
            <a:r>
              <a:rPr lang="en-US" sz="1200" kern="1200" dirty="0" smtClean="0">
                <a:solidFill>
                  <a:schemeClr val="tx1"/>
                </a:solidFill>
                <a:effectLst/>
                <a:latin typeface="+mn-lt"/>
                <a:ea typeface="+mn-ea"/>
                <a:cs typeface="+mn-cs"/>
              </a:rPr>
              <a:t>and ultimately cause structural failure.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[Do you have a higher-resolution</a:t>
            </a:r>
            <a:r>
              <a:rPr lang="en-US" sz="1200" i="1" kern="1200" baseline="0" dirty="0" smtClean="0">
                <a:solidFill>
                  <a:schemeClr val="tx1"/>
                </a:solidFill>
                <a:effectLst/>
                <a:latin typeface="+mn-lt"/>
                <a:ea typeface="+mn-ea"/>
                <a:cs typeface="+mn-cs"/>
              </a:rPr>
              <a:t> photo you could use?]</a:t>
            </a:r>
            <a:endParaRPr lang="en-US" i="1" baseline="0" dirty="0" smtClean="0"/>
          </a:p>
          <a:p>
            <a:endParaRPr lang="en-US" dirty="0"/>
          </a:p>
        </p:txBody>
      </p:sp>
      <p:sp>
        <p:nvSpPr>
          <p:cNvPr id="4" name="Slide Number Placeholder 3"/>
          <p:cNvSpPr>
            <a:spLocks noGrp="1"/>
          </p:cNvSpPr>
          <p:nvPr>
            <p:ph type="sldNum" sz="quarter" idx="10"/>
          </p:nvPr>
        </p:nvSpPr>
        <p:spPr/>
        <p:txBody>
          <a:bodyPr/>
          <a:lstStyle/>
          <a:p>
            <a:fld id="{9507CB0B-E816-4790-820E-B12BE645CAEB}" type="slidenum">
              <a:rPr lang="en-US" smtClean="0"/>
              <a:t>7</a:t>
            </a:fld>
            <a:endParaRPr lang="en-US" dirty="0"/>
          </a:p>
        </p:txBody>
      </p:sp>
    </p:spTree>
    <p:extLst>
      <p:ext uri="{BB962C8B-B14F-4D97-AF65-F5344CB8AC3E}">
        <p14:creationId xmlns:p14="http://schemas.microsoft.com/office/powerpoint/2010/main" val="209738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We</a:t>
            </a:r>
            <a:r>
              <a:rPr lang="en-US" sz="1200" b="1" kern="1200" baseline="0" dirty="0" smtClean="0">
                <a:solidFill>
                  <a:schemeClr val="tx1"/>
                </a:solidFill>
                <a:effectLst/>
                <a:latin typeface="+mn-lt"/>
                <a:ea typeface="+mn-ea"/>
                <a:cs typeface="+mn-cs"/>
              </a:rPr>
              <a:t> waste so much time and money fighting this enemy. </a:t>
            </a:r>
            <a:r>
              <a:rPr lang="en-US" sz="1200" kern="1200" dirty="0" smtClean="0">
                <a:solidFill>
                  <a:schemeClr val="tx1"/>
                </a:solidFill>
                <a:effectLst/>
                <a:latin typeface="+mn-lt"/>
                <a:ea typeface="+mn-ea"/>
                <a:cs typeface="+mn-cs"/>
              </a:rPr>
              <a:t>So how are we going to fight this war? How can we get to a world where we are not just cleaning up and repairing our</a:t>
            </a:r>
            <a:r>
              <a:rPr lang="en-US" sz="1200" kern="1200" baseline="0" dirty="0" smtClean="0">
                <a:solidFill>
                  <a:schemeClr val="tx1"/>
                </a:solidFill>
                <a:effectLst/>
                <a:latin typeface="+mn-lt"/>
                <a:ea typeface="+mn-ea"/>
                <a:cs typeface="+mn-cs"/>
              </a:rPr>
              <a:t> enemy’s destruction, but actually preventing it?</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 have found a way and I am making this world a reality. My team and I have discovered and developed a way to fight back! What is our newest weapon? </a:t>
            </a:r>
          </a:p>
          <a:p>
            <a:endParaRPr lang="en-US" dirty="0"/>
          </a:p>
        </p:txBody>
      </p:sp>
      <p:sp>
        <p:nvSpPr>
          <p:cNvPr id="4" name="Slide Number Placeholder 3"/>
          <p:cNvSpPr>
            <a:spLocks noGrp="1"/>
          </p:cNvSpPr>
          <p:nvPr>
            <p:ph type="sldNum" sz="quarter" idx="10"/>
          </p:nvPr>
        </p:nvSpPr>
        <p:spPr/>
        <p:txBody>
          <a:bodyPr/>
          <a:lstStyle/>
          <a:p>
            <a:fld id="{9507CB0B-E816-4790-820E-B12BE645CAEB}" type="slidenum">
              <a:rPr lang="en-US" smtClean="0"/>
              <a:t>8</a:t>
            </a:fld>
            <a:endParaRPr lang="en-US" dirty="0"/>
          </a:p>
        </p:txBody>
      </p:sp>
    </p:spTree>
    <p:extLst>
      <p:ext uri="{BB962C8B-B14F-4D97-AF65-F5344CB8AC3E}">
        <p14:creationId xmlns:p14="http://schemas.microsoft.com/office/powerpoint/2010/main" val="17771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Nanotechnology.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thousands of years, materials scientists have been limited in the fight against corrosion by the availability of metals, techniques, and coatings. And we have given it a good fight!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Now, though, we have the ability to build a material from the ground up—to engineer a material for a specific application, in this case, corrosion-fighting, using thermal, physical, and biological properties found only at the nano scale. </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Nanomaterials</a:t>
            </a:r>
            <a:r>
              <a:rPr lang="en-US" sz="1200" b="1" kern="1200" baseline="0" dirty="0" smtClean="0">
                <a:solidFill>
                  <a:schemeClr val="tx1"/>
                </a:solidFill>
                <a:effectLst/>
                <a:latin typeface="+mn-lt"/>
                <a:ea typeface="+mn-ea"/>
                <a:cs typeface="+mn-cs"/>
              </a:rPr>
              <a:t> have a natural protective mechanism that can fight and destroy the bacteria that causes corrosion. </a:t>
            </a:r>
            <a:endParaRPr lang="en-US" sz="1200" b="1"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9507CB0B-E816-4790-820E-B12BE645CAEB}" type="slidenum">
              <a:rPr lang="en-US" smtClean="0"/>
              <a:t>9</a:t>
            </a:fld>
            <a:endParaRPr lang="en-US" dirty="0"/>
          </a:p>
        </p:txBody>
      </p:sp>
    </p:spTree>
    <p:extLst>
      <p:ext uri="{BB962C8B-B14F-4D97-AF65-F5344CB8AC3E}">
        <p14:creationId xmlns:p14="http://schemas.microsoft.com/office/powerpoint/2010/main" val="1828394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a:prstGeom prst="rect">
            <a:avLst/>
          </a:prstGeo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685FE7F2-3079-405D-98DC-1FCE4442DC4C}" type="datetimeFigureOut">
              <a:rPr lang="en-US" smtClean="0"/>
              <a:t>6/11/15</a:t>
            </a:fld>
            <a:endParaRPr lang="en-US" dirty="0"/>
          </a:p>
        </p:txBody>
      </p:sp>
      <p:sp>
        <p:nvSpPr>
          <p:cNvPr id="8" name="Slide Number Placeholder 7"/>
          <p:cNvSpPr>
            <a:spLocks noGrp="1"/>
          </p:cNvSpPr>
          <p:nvPr>
            <p:ph type="sldNum" sz="quarter" idx="11"/>
          </p:nvPr>
        </p:nvSpPr>
        <p:spPr/>
        <p:txBody>
          <a:bodyPr/>
          <a:lstStyle/>
          <a:p>
            <a:fld id="{6EB0B2FA-8416-4226-A0BF-3375C547FC2B}" type="slidenum">
              <a:rPr lang="en-US" smtClean="0"/>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1544715"/>
            <a:ext cx="7315200" cy="1154097"/>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5FE7F2-3079-405D-98DC-1FCE4442DC4C}" type="datetimeFigureOut">
              <a:rPr lang="en-US" smtClean="0"/>
              <a:t>6/11/15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B0B2FA-8416-4226-A0BF-3375C547FC2B}"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5FE7F2-3079-405D-98DC-1FCE4442DC4C}" type="datetimeFigureOut">
              <a:rPr lang="en-US" smtClean="0"/>
              <a:t>6/11/15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B0B2FA-8416-4226-A0BF-3375C547FC2B}"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1544715"/>
            <a:ext cx="7315200" cy="1154097"/>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85FE7F2-3079-405D-98DC-1FCE4442DC4C}" type="datetimeFigureOut">
              <a:rPr lang="en-US" smtClean="0"/>
              <a:t>6/11/15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B0B2FA-8416-4226-A0BF-3375C547FC2B}"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a:prstGeom prst="rect">
            <a:avLst/>
          </a:prstGeo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5FE7F2-3079-405D-98DC-1FCE4442DC4C}" type="datetimeFigureOut">
              <a:rPr lang="en-US" smtClean="0"/>
              <a:t>6/11/15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B0B2FA-8416-4226-A0BF-3375C547FC2B}"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85FE7F2-3079-405D-98DC-1FCE4442DC4C}" type="datetimeFigureOut">
              <a:rPr lang="en-US" smtClean="0"/>
              <a:t>6/11/15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B0B2FA-8416-4226-A0BF-3375C547FC2B}" type="slidenum">
              <a:rPr lang="en-US" smtClean="0"/>
              <a:t>‹#›</a:t>
            </a:fld>
            <a:endParaRPr lang="en-US" dirty="0"/>
          </a:p>
        </p:txBody>
      </p:sp>
      <p:sp>
        <p:nvSpPr>
          <p:cNvPr id="9" name="Title 8"/>
          <p:cNvSpPr>
            <a:spLocks noGrp="1"/>
          </p:cNvSpPr>
          <p:nvPr>
            <p:ph type="title"/>
          </p:nvPr>
        </p:nvSpPr>
        <p:spPr>
          <a:xfrm>
            <a:off x="914400" y="1544715"/>
            <a:ext cx="7315200" cy="1154097"/>
          </a:xfrm>
          <a:prstGeom prst="rect">
            <a:avLst/>
          </a:prstGeo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685FE7F2-3079-405D-98DC-1FCE4442DC4C}" type="datetimeFigureOut">
              <a:rPr lang="en-US" smtClean="0"/>
              <a:t>6/11/15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EB0B2FA-8416-4226-A0BF-3375C547FC2B}" type="slidenum">
              <a:rPr lang="en-US" smtClean="0"/>
              <a:t>‹#›</a:t>
            </a:fld>
            <a:endParaRPr lang="en-US" dirty="0"/>
          </a:p>
        </p:txBody>
      </p:sp>
      <p:sp>
        <p:nvSpPr>
          <p:cNvPr id="10" name="Title 9"/>
          <p:cNvSpPr>
            <a:spLocks noGrp="1"/>
          </p:cNvSpPr>
          <p:nvPr>
            <p:ph type="title"/>
          </p:nvPr>
        </p:nvSpPr>
        <p:spPr>
          <a:xfrm>
            <a:off x="914400" y="1544715"/>
            <a:ext cx="7315200" cy="1154097"/>
          </a:xfrm>
          <a:prstGeom prst="rect">
            <a:avLst/>
          </a:prstGeo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1544715"/>
            <a:ext cx="7315200" cy="1154097"/>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5FE7F2-3079-405D-98DC-1FCE4442DC4C}" type="datetimeFigureOut">
              <a:rPr lang="en-US" smtClean="0"/>
              <a:t>6/11/15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EB0B2FA-8416-4226-A0BF-3375C547FC2B}"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5FE7F2-3079-405D-98DC-1FCE4442DC4C}" type="datetimeFigureOut">
              <a:rPr lang="en-US" smtClean="0"/>
              <a:t>6/11/15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EB0B2FA-8416-4226-A0BF-3375C547FC2B}"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a:prstGeom prst="rect">
            <a:avLst/>
          </a:prstGeo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5FE7F2-3079-405D-98DC-1FCE4442DC4C}" type="datetimeFigureOut">
              <a:rPr lang="en-US" smtClean="0"/>
              <a:t>6/11/15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B0B2FA-8416-4226-A0BF-3375C547FC2B}"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a:prstGeom prst="rect">
            <a:avLst/>
          </a:prstGeo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5FE7F2-3079-405D-98DC-1FCE4442DC4C}" type="datetimeFigureOut">
              <a:rPr lang="en-US" smtClean="0"/>
              <a:t>6/11/15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B0B2FA-8416-4226-A0BF-3375C547FC2B}"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bg1">
                <a:tint val="100000"/>
                <a:shade val="80000"/>
                <a:satMod val="100000"/>
                <a:lumMod val="100000"/>
              </a:schemeClr>
            </a:gs>
            <a:gs pos="65000">
              <a:schemeClr val="bg1">
                <a:tint val="100000"/>
                <a:shade val="95000"/>
                <a:satMod val="100000"/>
                <a:lumMod val="100000"/>
              </a:schemeClr>
            </a:gs>
            <a:gs pos="100000">
              <a:schemeClr val="bg1">
                <a:lumMod val="85000"/>
                <a:lumOff val="15000"/>
              </a:schemeClr>
            </a:gs>
          </a:gsLst>
          <a:lin ang="5400000" scaled="0"/>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685FE7F2-3079-405D-98DC-1FCE4442DC4C}" type="datetimeFigureOut">
              <a:rPr lang="en-US" smtClean="0"/>
              <a:t>6/11/15</a:t>
            </a:fld>
            <a:endParaRPr lang="en-US" dirty="0"/>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6EB0B2FA-8416-4226-A0BF-3375C547FC2B}" type="slidenum">
              <a:rPr lang="en-US" smtClean="0"/>
              <a:t>‹#›</a:t>
            </a:fld>
            <a:endParaRPr lang="en-US" dirty="0"/>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xmlns:p14="http://schemas.microsoft.com/office/powerpoint/2010/main" id="1" dur="indefinite" restart="never" nodeType="tmRoot"/>
      </p:par>
    </p:tnLst>
  </p:timing>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hyperlink" Target="http://thedarkknight.warnerbros.com/" TargetMode="External"/><Relationship Id="rId4" Type="http://schemas.openxmlformats.org/officeDocument/2006/relationships/hyperlink" Target="http://en.wikipedia.org/wiki/I-5_Skagit_River_Bridge_collapse%23/media/File:05-23-13_Skagit_Bridge_Collapse.jpg" TargetMode="External"/><Relationship Id="rId5" Type="http://schemas.openxmlformats.org/officeDocument/2006/relationships/hyperlink" Target="http://www.allied-fire.com/files/4798/605834.jpg" TargetMode="External"/><Relationship Id="rId6" Type="http://schemas.openxmlformats.org/officeDocument/2006/relationships/hyperlink" Target="http://www.imrtest.com/failure-analysis" TargetMode="External"/><Relationship Id="rId7" Type="http://schemas.openxmlformats.org/officeDocument/2006/relationships/hyperlink" Target="http://www.giantmicrobes.com/" TargetMode="External"/><Relationship Id="rId8" Type="http://schemas.openxmlformats.org/officeDocument/2006/relationships/hyperlink" Target="http://upload.wikimedia.org/wikipedia/commons/2/29/Cleaning_the_hull_3.jpg" TargetMode="External"/><Relationship Id="rId9" Type="http://schemas.openxmlformats.org/officeDocument/2006/relationships/hyperlink" Target="https://howardhughes.trinity.duke.edu/blogs/2009/06/21/week-1-of-howard-hughes-embarking-on-a-new-journey-in-biology" TargetMode="External"/><Relationship Id="rId10" Type="http://schemas.openxmlformats.org/officeDocument/2006/relationships/hyperlink" Target="http://abcnews.go.com/Health/internet-sensation-papa-smurf-dies-blue-people-live/story?id=20368758" TargetMode="External"/><Relationship Id="rId11" Type="http://schemas.openxmlformats.org/officeDocument/2006/relationships/hyperlink" Target="https://flic.kr/p/9ADJqf" TargetMode="External"/><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jpeg"/><Relationship Id="rId5"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Nanomaterials: </a:t>
            </a:r>
            <a:br>
              <a:rPr lang="en-US" dirty="0" smtClean="0"/>
            </a:br>
            <a:r>
              <a:rPr lang="en-US" dirty="0" smtClean="0"/>
              <a:t>The Best Weapon in the War Against Corrosion</a:t>
            </a:r>
            <a:endParaRPr lang="en-US" dirty="0"/>
          </a:p>
        </p:txBody>
      </p:sp>
      <p:sp>
        <p:nvSpPr>
          <p:cNvPr id="4" name="Subtitle 3"/>
          <p:cNvSpPr>
            <a:spLocks noGrp="1"/>
          </p:cNvSpPr>
          <p:nvPr>
            <p:ph type="subTitle" idx="1"/>
          </p:nvPr>
        </p:nvSpPr>
        <p:spPr>
          <a:xfrm>
            <a:off x="914400" y="5410200"/>
            <a:ext cx="7315200" cy="1144632"/>
          </a:xfrm>
        </p:spPr>
        <p:txBody>
          <a:bodyPr/>
          <a:lstStyle/>
          <a:p>
            <a:r>
              <a:rPr lang="en-US" dirty="0" smtClean="0"/>
              <a:t>Emily M. Hunt, Ph.D. </a:t>
            </a:r>
          </a:p>
          <a:p>
            <a:r>
              <a:rPr lang="en-US" dirty="0" smtClean="0"/>
              <a:t>West Texas A&amp;M University</a:t>
            </a:r>
          </a:p>
          <a:p>
            <a:endParaRPr lang="en-US" dirty="0"/>
          </a:p>
        </p:txBody>
      </p:sp>
    </p:spTree>
    <p:extLst>
      <p:ext uri="{BB962C8B-B14F-4D97-AF65-F5344CB8AC3E}">
        <p14:creationId xmlns:p14="http://schemas.microsoft.com/office/powerpoint/2010/main" val="419273104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019300" y="457200"/>
            <a:ext cx="5105400" cy="5975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473978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381000" y="706243"/>
            <a:ext cx="8467543" cy="540776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2899" y="693395"/>
            <a:ext cx="3062774" cy="5440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4"/>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537134" y="2133600"/>
            <a:ext cx="532182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033142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342899" y="723900"/>
            <a:ext cx="8516055" cy="5410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 y="1219200"/>
            <a:ext cx="8444697"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09038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6172200"/>
            <a:ext cx="9144000" cy="762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635000"/>
            <a:ext cx="9144000" cy="5588000"/>
          </a:xfrm>
          <a:prstGeom prst="rect">
            <a:avLst/>
          </a:prstGeom>
        </p:spPr>
      </p:pic>
    </p:spTree>
    <p:extLst>
      <p:ext uri="{BB962C8B-B14F-4D97-AF65-F5344CB8AC3E}">
        <p14:creationId xmlns:p14="http://schemas.microsoft.com/office/powerpoint/2010/main" val="67348862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315200" cy="1154097"/>
          </a:xfrm>
        </p:spPr>
        <p:txBody>
          <a:bodyPr/>
          <a:lstStyle/>
          <a:p>
            <a:r>
              <a:rPr lang="en-US" dirty="0" smtClean="0"/>
              <a:t>Photo Credits</a:t>
            </a:r>
            <a:endParaRPr lang="en-US" dirty="0"/>
          </a:p>
        </p:txBody>
      </p:sp>
      <p:sp>
        <p:nvSpPr>
          <p:cNvPr id="4" name="TextBox 3"/>
          <p:cNvSpPr txBox="1"/>
          <p:nvPr/>
        </p:nvSpPr>
        <p:spPr>
          <a:xfrm>
            <a:off x="361950" y="1828800"/>
            <a:ext cx="8420100" cy="4339649"/>
          </a:xfrm>
          <a:prstGeom prst="rect">
            <a:avLst/>
          </a:prstGeom>
          <a:noFill/>
        </p:spPr>
        <p:txBody>
          <a:bodyPr wrap="square" rtlCol="0">
            <a:spAutoFit/>
          </a:bodyPr>
          <a:lstStyle/>
          <a:p>
            <a:r>
              <a:rPr lang="en-US" sz="1200" dirty="0" smtClean="0"/>
              <a:t>Slide </a:t>
            </a:r>
            <a:r>
              <a:rPr lang="en-US" sz="1200" dirty="0"/>
              <a:t>2: </a:t>
            </a:r>
            <a:r>
              <a:rPr lang="en-US" sz="1200" dirty="0">
                <a:hlinkClick r:id="rId3"/>
              </a:rPr>
              <a:t>http://thedarkknight.warnerbros.com</a:t>
            </a:r>
            <a:r>
              <a:rPr lang="en-US" sz="1200" dirty="0" smtClean="0">
                <a:hlinkClick r:id="rId3"/>
              </a:rPr>
              <a:t>/</a:t>
            </a:r>
            <a:r>
              <a:rPr lang="en-US" sz="1200" dirty="0" smtClean="0"/>
              <a:t> </a:t>
            </a:r>
          </a:p>
          <a:p>
            <a:endParaRPr lang="en-US" sz="1200" dirty="0" smtClean="0">
              <a:solidFill>
                <a:srgbClr val="FFFFFF"/>
              </a:solidFill>
            </a:endParaRPr>
          </a:p>
          <a:p>
            <a:r>
              <a:rPr lang="en-US" sz="1200" dirty="0" smtClean="0">
                <a:solidFill>
                  <a:srgbClr val="FFFFFF"/>
                </a:solidFill>
              </a:rPr>
              <a:t>Slide </a:t>
            </a:r>
            <a:r>
              <a:rPr lang="en-US" sz="1200" dirty="0">
                <a:solidFill>
                  <a:srgbClr val="FFFFFF"/>
                </a:solidFill>
              </a:rPr>
              <a:t>3: </a:t>
            </a:r>
            <a:r>
              <a:rPr lang="en-US" sz="1200" dirty="0">
                <a:solidFill>
                  <a:srgbClr val="FFFFFF"/>
                </a:solidFill>
                <a:hlinkClick r:id="rId4"/>
              </a:rPr>
              <a:t>http://en.wikipedia.org/wiki/I-5_Skagit_River_Bridge_collapse#/media/File:05-23-</a:t>
            </a:r>
            <a:r>
              <a:rPr lang="en-US" sz="1200" dirty="0" smtClean="0">
                <a:solidFill>
                  <a:srgbClr val="FFFFFF"/>
                </a:solidFill>
                <a:hlinkClick r:id="rId4"/>
              </a:rPr>
              <a:t>13_Skagit_Bridge_Collapse.jpg</a:t>
            </a:r>
            <a:r>
              <a:rPr lang="en-US" sz="1200" dirty="0" smtClean="0">
                <a:solidFill>
                  <a:srgbClr val="FFFFFF"/>
                </a:solidFill>
              </a:rPr>
              <a:t> </a:t>
            </a:r>
          </a:p>
          <a:p>
            <a:endParaRPr lang="en-US" sz="1200" dirty="0">
              <a:solidFill>
                <a:srgbClr val="FFFFFF"/>
              </a:solidFill>
            </a:endParaRPr>
          </a:p>
          <a:p>
            <a:pPr>
              <a:defRPr/>
            </a:pPr>
            <a:r>
              <a:rPr lang="en-US" sz="1200" dirty="0" smtClean="0"/>
              <a:t>Slide 5: </a:t>
            </a:r>
            <a:r>
              <a:rPr lang="en-US" sz="1200" dirty="0" smtClean="0">
                <a:hlinkClick r:id="rId5"/>
              </a:rPr>
              <a:t>http</a:t>
            </a:r>
            <a:r>
              <a:rPr lang="en-US" sz="1200" dirty="0">
                <a:hlinkClick r:id="rId5"/>
              </a:rPr>
              <a:t>://www.allied-fire.com/files/4798/605834.</a:t>
            </a:r>
            <a:r>
              <a:rPr lang="en-US" sz="1200" dirty="0" smtClean="0">
                <a:hlinkClick r:id="rId5"/>
              </a:rPr>
              <a:t>jpg</a:t>
            </a:r>
            <a:r>
              <a:rPr lang="en-US" sz="1200" dirty="0" smtClean="0"/>
              <a:t>  </a:t>
            </a:r>
          </a:p>
          <a:p>
            <a:pPr>
              <a:defRPr/>
            </a:pPr>
            <a:endParaRPr lang="en-US" sz="1200" dirty="0"/>
          </a:p>
          <a:p>
            <a:pPr>
              <a:defRPr/>
            </a:pPr>
            <a:r>
              <a:rPr lang="en-US" sz="1200" dirty="0" smtClean="0"/>
              <a:t>Slide 6: </a:t>
            </a:r>
            <a:r>
              <a:rPr lang="en-US" sz="1200" dirty="0" smtClean="0">
                <a:hlinkClick r:id="rId6"/>
              </a:rPr>
              <a:t>http</a:t>
            </a:r>
            <a:r>
              <a:rPr lang="en-US" sz="1200" dirty="0">
                <a:hlinkClick r:id="rId6"/>
              </a:rPr>
              <a:t>://www.imrtest.com/failure-</a:t>
            </a:r>
            <a:r>
              <a:rPr lang="en-US" sz="1200" dirty="0" smtClean="0">
                <a:hlinkClick r:id="rId6"/>
              </a:rPr>
              <a:t>analysis</a:t>
            </a:r>
            <a:r>
              <a:rPr lang="en-US" sz="1200" dirty="0" smtClean="0"/>
              <a:t> </a:t>
            </a:r>
          </a:p>
          <a:p>
            <a:pPr>
              <a:defRPr/>
            </a:pPr>
            <a:endParaRPr lang="en-US" sz="1200" dirty="0"/>
          </a:p>
          <a:p>
            <a:pPr>
              <a:defRPr/>
            </a:pPr>
            <a:r>
              <a:rPr lang="en-US" sz="1200" dirty="0" smtClean="0"/>
              <a:t>Slide 8:</a:t>
            </a:r>
            <a:r>
              <a:rPr lang="en-US" sz="1200" b="1" dirty="0">
                <a:solidFill>
                  <a:srgbClr val="FFFFFF"/>
                </a:solidFill>
              </a:rPr>
              <a:t> </a:t>
            </a:r>
            <a:r>
              <a:rPr lang="en-US" sz="1200" dirty="0" smtClean="0">
                <a:solidFill>
                  <a:srgbClr val="FFFFFF"/>
                </a:solidFill>
                <a:hlinkClick r:id="rId7"/>
              </a:rPr>
              <a:t>http</a:t>
            </a:r>
            <a:r>
              <a:rPr lang="en-US" sz="1200" dirty="0">
                <a:solidFill>
                  <a:srgbClr val="FFFFFF"/>
                </a:solidFill>
                <a:hlinkClick r:id="rId7"/>
              </a:rPr>
              <a:t>://www.giantmicrobes.com</a:t>
            </a:r>
            <a:r>
              <a:rPr lang="en-US" sz="1200" dirty="0" smtClean="0">
                <a:solidFill>
                  <a:srgbClr val="FFFFFF"/>
                </a:solidFill>
                <a:hlinkClick r:id="rId7"/>
              </a:rPr>
              <a:t>/</a:t>
            </a:r>
            <a:r>
              <a:rPr lang="en-US" sz="1200" dirty="0" smtClean="0">
                <a:solidFill>
                  <a:srgbClr val="FFFFFF"/>
                </a:solidFill>
              </a:rPr>
              <a:t> </a:t>
            </a:r>
          </a:p>
          <a:p>
            <a:endParaRPr lang="en-US" sz="1200" i="1" dirty="0">
              <a:solidFill>
                <a:srgbClr val="FFFFFF"/>
              </a:solidFill>
            </a:endParaRPr>
          </a:p>
          <a:p>
            <a:r>
              <a:rPr lang="en-US" sz="1200" dirty="0" smtClean="0">
                <a:solidFill>
                  <a:srgbClr val="FFFFFF"/>
                </a:solidFill>
              </a:rPr>
              <a:t>Slide 9: </a:t>
            </a:r>
            <a:r>
              <a:rPr lang="en-US" sz="1200" dirty="0">
                <a:solidFill>
                  <a:schemeClr val="tx1">
                    <a:lumMod val="95000"/>
                  </a:schemeClr>
                </a:solidFill>
                <a:hlinkClick r:id="rId8"/>
              </a:rPr>
              <a:t>http://upload.wikimedia.org/wikipedia/commons/2/29/Cleaning_the_hull_3.</a:t>
            </a:r>
            <a:r>
              <a:rPr lang="en-US" sz="1200" dirty="0" smtClean="0">
                <a:solidFill>
                  <a:schemeClr val="tx1">
                    <a:lumMod val="95000"/>
                  </a:schemeClr>
                </a:solidFill>
                <a:hlinkClick r:id="rId8"/>
              </a:rPr>
              <a:t>jpg</a:t>
            </a:r>
            <a:r>
              <a:rPr lang="en-US" sz="1200" dirty="0" smtClean="0">
                <a:solidFill>
                  <a:schemeClr val="tx1">
                    <a:lumMod val="95000"/>
                  </a:schemeClr>
                </a:solidFill>
              </a:rPr>
              <a:t> </a:t>
            </a:r>
          </a:p>
          <a:p>
            <a:endParaRPr lang="en-US" sz="1200" dirty="0">
              <a:solidFill>
                <a:schemeClr val="tx1">
                  <a:lumMod val="95000"/>
                </a:schemeClr>
              </a:solidFill>
            </a:endParaRPr>
          </a:p>
          <a:p>
            <a:r>
              <a:rPr lang="en-US" sz="1200" dirty="0" smtClean="0">
                <a:solidFill>
                  <a:schemeClr val="tx1">
                    <a:lumMod val="95000"/>
                  </a:schemeClr>
                </a:solidFill>
              </a:rPr>
              <a:t>Slide 12:</a:t>
            </a:r>
          </a:p>
          <a:p>
            <a:r>
              <a:rPr lang="en-US" sz="1200" i="1" dirty="0" smtClean="0">
                <a:solidFill>
                  <a:schemeClr val="tx1">
                    <a:lumMod val="95000"/>
                  </a:schemeClr>
                </a:solidFill>
              </a:rPr>
              <a:t>Woman with stuffed </a:t>
            </a:r>
            <a:r>
              <a:rPr lang="en-US" sz="1200" i="1" dirty="0">
                <a:solidFill>
                  <a:schemeClr val="tx1">
                    <a:lumMod val="95000"/>
                  </a:schemeClr>
                </a:solidFill>
              </a:rPr>
              <a:t>animal: </a:t>
            </a:r>
            <a:r>
              <a:rPr lang="en-US" sz="1200" i="1" dirty="0" smtClean="0">
                <a:solidFill>
                  <a:schemeClr val="tx1">
                    <a:lumMod val="95000"/>
                  </a:schemeClr>
                </a:solidFill>
                <a:hlinkClick r:id="rId9"/>
              </a:rPr>
              <a:t>https</a:t>
            </a:r>
            <a:r>
              <a:rPr lang="en-US" sz="1200" i="1" dirty="0">
                <a:solidFill>
                  <a:schemeClr val="tx1">
                    <a:lumMod val="95000"/>
                  </a:schemeClr>
                </a:solidFill>
                <a:hlinkClick r:id="rId9"/>
              </a:rPr>
              <a:t>://howardhughes.trinity.duke.edu/blogs/2009/06/21/week-1-of-howard-hughes-</a:t>
            </a:r>
            <a:r>
              <a:rPr lang="en-US" sz="1200" i="1" dirty="0" smtClean="0">
                <a:solidFill>
                  <a:schemeClr val="tx1">
                    <a:lumMod val="95000"/>
                  </a:schemeClr>
                </a:solidFill>
                <a:hlinkClick r:id="rId9"/>
              </a:rPr>
              <a:t>embarking</a:t>
            </a:r>
          </a:p>
          <a:p>
            <a:r>
              <a:rPr lang="en-US" sz="1200" i="1" dirty="0" smtClean="0">
                <a:solidFill>
                  <a:schemeClr val="tx1">
                    <a:lumMod val="95000"/>
                  </a:schemeClr>
                </a:solidFill>
                <a:hlinkClick r:id="rId9"/>
              </a:rPr>
              <a:t>-</a:t>
            </a:r>
            <a:r>
              <a:rPr lang="en-US" sz="1200" i="1" dirty="0">
                <a:solidFill>
                  <a:schemeClr val="tx1">
                    <a:lumMod val="95000"/>
                  </a:schemeClr>
                </a:solidFill>
                <a:hlinkClick r:id="rId9"/>
              </a:rPr>
              <a:t>on-a-new-journey-in-</a:t>
            </a:r>
            <a:r>
              <a:rPr lang="en-US" sz="1200" i="1" dirty="0" smtClean="0">
                <a:solidFill>
                  <a:schemeClr val="tx1">
                    <a:lumMod val="95000"/>
                  </a:schemeClr>
                </a:solidFill>
                <a:hlinkClick r:id="rId9"/>
              </a:rPr>
              <a:t>biology</a:t>
            </a:r>
            <a:r>
              <a:rPr lang="en-US" sz="1200" i="1" dirty="0" smtClean="0">
                <a:solidFill>
                  <a:schemeClr val="tx1">
                    <a:lumMod val="95000"/>
                  </a:schemeClr>
                </a:solidFill>
              </a:rPr>
              <a:t> </a:t>
            </a:r>
          </a:p>
          <a:p>
            <a:endParaRPr lang="en-US" sz="1200" i="1" dirty="0" smtClean="0">
              <a:solidFill>
                <a:schemeClr val="tx1">
                  <a:lumMod val="95000"/>
                </a:schemeClr>
              </a:solidFill>
            </a:endParaRPr>
          </a:p>
          <a:p>
            <a:r>
              <a:rPr lang="en-US" sz="1200" i="1" dirty="0">
                <a:solidFill>
                  <a:schemeClr val="tx1">
                    <a:lumMod val="95000"/>
                  </a:schemeClr>
                </a:solidFill>
              </a:rPr>
              <a:t>Photo of Paul Karason: </a:t>
            </a:r>
            <a:r>
              <a:rPr lang="en-US" sz="1200" i="1" dirty="0">
                <a:solidFill>
                  <a:schemeClr val="tx1">
                    <a:lumMod val="95000"/>
                  </a:schemeClr>
                </a:solidFill>
                <a:hlinkClick r:id="rId10"/>
              </a:rPr>
              <a:t>http://abcnews.go.com/Health/internet-sensation-papa-smurf-dies-blue-people-live/story?id=</a:t>
            </a:r>
            <a:r>
              <a:rPr lang="en-US" sz="1200" i="1" dirty="0" smtClean="0">
                <a:solidFill>
                  <a:schemeClr val="tx1">
                    <a:lumMod val="95000"/>
                  </a:schemeClr>
                </a:solidFill>
                <a:hlinkClick r:id="rId10"/>
              </a:rPr>
              <a:t>20368758</a:t>
            </a:r>
            <a:r>
              <a:rPr lang="en-US" sz="1200" i="1" dirty="0" smtClean="0">
                <a:solidFill>
                  <a:schemeClr val="tx1">
                    <a:lumMod val="95000"/>
                  </a:schemeClr>
                </a:solidFill>
              </a:rPr>
              <a:t> </a:t>
            </a:r>
          </a:p>
          <a:p>
            <a:endParaRPr lang="en-US" sz="1200" dirty="0">
              <a:solidFill>
                <a:schemeClr val="tx1">
                  <a:lumMod val="95000"/>
                </a:schemeClr>
              </a:solidFill>
            </a:endParaRPr>
          </a:p>
          <a:p>
            <a:r>
              <a:rPr lang="en-US" sz="1200" dirty="0" smtClean="0">
                <a:solidFill>
                  <a:schemeClr val="tx1">
                    <a:lumMod val="95000"/>
                  </a:schemeClr>
                </a:solidFill>
              </a:rPr>
              <a:t>Slide 14: </a:t>
            </a:r>
            <a:r>
              <a:rPr lang="en-US" sz="1200" dirty="0" smtClean="0">
                <a:hlinkClick r:id="rId11"/>
              </a:rPr>
              <a:t>https</a:t>
            </a:r>
            <a:r>
              <a:rPr lang="en-US" sz="1200" dirty="0">
                <a:hlinkClick r:id="rId11"/>
              </a:rPr>
              <a:t>://flic.kr/p/</a:t>
            </a:r>
            <a:r>
              <a:rPr lang="en-US" sz="1200" dirty="0" smtClean="0">
                <a:hlinkClick r:id="rId11"/>
              </a:rPr>
              <a:t>9ADJqf</a:t>
            </a:r>
            <a:r>
              <a:rPr lang="en-US" sz="1200" dirty="0" smtClean="0"/>
              <a:t>   </a:t>
            </a:r>
            <a:endParaRPr lang="en-US" sz="1200" i="1" dirty="0">
              <a:solidFill>
                <a:srgbClr val="FFFFFF"/>
              </a:solidFill>
            </a:endParaRPr>
          </a:p>
          <a:p>
            <a:endParaRPr lang="en-US" sz="1200" dirty="0" smtClean="0">
              <a:solidFill>
                <a:srgbClr val="FFFFFF"/>
              </a:solidFill>
            </a:endParaRPr>
          </a:p>
          <a:p>
            <a:r>
              <a:rPr lang="en-US" sz="1200" dirty="0" smtClean="0">
                <a:solidFill>
                  <a:srgbClr val="FFFFFF"/>
                </a:solidFill>
              </a:rPr>
              <a:t> </a:t>
            </a:r>
          </a:p>
          <a:p>
            <a:r>
              <a:rPr lang="en-US" sz="1200" dirty="0" smtClean="0"/>
              <a:t>  </a:t>
            </a:r>
            <a:endParaRPr lang="en-US" sz="1200" dirty="0"/>
          </a:p>
        </p:txBody>
      </p:sp>
    </p:spTree>
    <p:extLst>
      <p:ext uri="{BB962C8B-B14F-4D97-AF65-F5344CB8AC3E}">
        <p14:creationId xmlns:p14="http://schemas.microsoft.com/office/powerpoint/2010/main" val="102549447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133089529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385683690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4"/>
          <p:cNvSpPr>
            <a:spLocks noChangeArrowheads="1"/>
          </p:cNvSpPr>
          <p:nvPr/>
        </p:nvSpPr>
        <p:spPr bwMode="auto">
          <a:xfrm>
            <a:off x="5638800" y="6457890"/>
            <a:ext cx="3505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smtClean="0">
                <a:ln>
                  <a:noFill/>
                </a:ln>
                <a:solidFill>
                  <a:schemeClr val="tx1"/>
                </a:solidFill>
                <a:effectLst/>
                <a:latin typeface="Arial" charset="0"/>
                <a:cs typeface="Arial" charset="0"/>
              </a:rPr>
              <a:t>  </a:t>
            </a:r>
            <a:endParaRPr kumimoji="0" lang="en-US" altLang="en-US" sz="14100" b="0" i="0" u="none" strike="noStrike" cap="none" normalizeH="0" baseline="0" dirty="0" smtClean="0">
              <a:ln>
                <a:noFill/>
              </a:ln>
              <a:solidFill>
                <a:schemeClr val="tx1"/>
              </a:solidFill>
              <a:effectLst/>
              <a:latin typeface="Arial" charset="0"/>
              <a:cs typeface="Arial" charset="0"/>
            </a:endParaRPr>
          </a:p>
          <a:p>
            <a:pPr lvl="0" eaLnBrk="0" fontAlgn="base" hangingPunct="0">
              <a:spcBef>
                <a:spcPct val="0"/>
              </a:spcBef>
              <a:spcAft>
                <a:spcPct val="0"/>
              </a:spcAft>
            </a:pPr>
            <a:r>
              <a:rPr kumimoji="0" lang="en-US" altLang="en-US" sz="700" b="0" i="0" u="none" strike="noStrike" cap="none" normalizeH="0" baseline="0" dirty="0" smtClean="0">
                <a:ln>
                  <a:noFill/>
                </a:ln>
                <a:solidFill>
                  <a:schemeClr val="tx1"/>
                </a:solidFill>
                <a:effectLst/>
                <a:latin typeface="Arial" charset="0"/>
                <a:cs typeface="Arial" charset="0"/>
              </a:rPr>
              <a:t>Sources: Corrosion Costs and Preventative Strategies in the United States, </a:t>
            </a:r>
            <a:r>
              <a:rPr lang="en-US" altLang="en-US" sz="700" dirty="0">
                <a:latin typeface="Arial" charset="0"/>
                <a:cs typeface="Arial" charset="0"/>
              </a:rPr>
              <a:t>2002 and </a:t>
            </a:r>
            <a:r>
              <a:rPr lang="en-US" altLang="en-US" sz="700" dirty="0" smtClean="0">
                <a:latin typeface="Arial" charset="0"/>
                <a:cs typeface="Arial" charset="0"/>
              </a:rPr>
              <a:t>http</a:t>
            </a:r>
            <a:r>
              <a:rPr lang="en-US" altLang="en-US" sz="700" dirty="0">
                <a:latin typeface="Arial" charset="0"/>
                <a:cs typeface="Arial" charset="0"/>
              </a:rPr>
              <a:t>://www.g2mtlabs.com/corrosion/cost-of-corrosion</a:t>
            </a:r>
            <a:r>
              <a:rPr lang="en-US" altLang="en-US" sz="700" dirty="0" smtClean="0">
                <a:latin typeface="Arial" charset="0"/>
                <a:cs typeface="Arial" charset="0"/>
              </a:rPr>
              <a:t>/ </a:t>
            </a:r>
            <a:endParaRPr kumimoji="0" lang="en-US" altLang="en-US" sz="14100" b="0" i="0" u="none" strike="noStrike" cap="none" normalizeH="0" baseline="0" dirty="0" smtClean="0">
              <a:ln>
                <a:noFill/>
              </a:ln>
              <a:solidFill>
                <a:schemeClr val="tx1"/>
              </a:solidFill>
              <a:effectLst/>
              <a:latin typeface="Arial" charset="0"/>
              <a:cs typeface="Arial" charset="0"/>
            </a:endParaRPr>
          </a:p>
        </p:txBody>
      </p:sp>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04800" y="609600"/>
            <a:ext cx="4038600" cy="5257482"/>
          </a:xfrm>
          <a:prstGeom prst="rect">
            <a:avLst/>
          </a:prstGeom>
        </p:spPr>
      </p:pic>
      <p:pic>
        <p:nvPicPr>
          <p:cNvPr id="7" name="Picture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029201" y="1539616"/>
            <a:ext cx="3809999" cy="4327465"/>
          </a:xfrm>
          <a:prstGeom prst="rect">
            <a:avLst/>
          </a:prstGeom>
        </p:spPr>
      </p:pic>
    </p:spTree>
    <p:extLst>
      <p:ext uri="{BB962C8B-B14F-4D97-AF65-F5344CB8AC3E}">
        <p14:creationId xmlns:p14="http://schemas.microsoft.com/office/powerpoint/2010/main" val="14384191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33000" contrast="15000"/>
                    </a14:imgEffect>
                  </a14:imgLayer>
                </a14:imgProps>
              </a:ext>
              <a:ext uri="{28A0092B-C50C-407E-A947-70E740481C1C}">
                <a14:useLocalDpi xmlns:a14="http://schemas.microsoft.com/office/drawing/2010/main"/>
              </a:ext>
            </a:extLst>
          </a:blip>
          <a:srcRect l="23" r="17894" b="16661"/>
          <a:stretch/>
        </p:blipFill>
        <p:spPr>
          <a:xfrm>
            <a:off x="0" y="-104970"/>
            <a:ext cx="9144000" cy="6962970"/>
          </a:xfrm>
          <a:prstGeom prst="rect">
            <a:avLst/>
          </a:prstGeom>
        </p:spPr>
      </p:pic>
    </p:spTree>
    <p:extLst>
      <p:ext uri="{BB962C8B-B14F-4D97-AF65-F5344CB8AC3E}">
        <p14:creationId xmlns:p14="http://schemas.microsoft.com/office/powerpoint/2010/main" val="37949765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50889" y="-329723"/>
            <a:ext cx="9707930" cy="7187723"/>
          </a:xfrm>
          <a:prstGeom prst="rect">
            <a:avLst/>
          </a:prstGeom>
        </p:spPr>
      </p:pic>
    </p:spTree>
    <p:extLst>
      <p:ext uri="{BB962C8B-B14F-4D97-AF65-F5344CB8AC3E}">
        <p14:creationId xmlns:p14="http://schemas.microsoft.com/office/powerpoint/2010/main" val="1960775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371600" y="6553200"/>
            <a:ext cx="7772400" cy="246221"/>
          </a:xfrm>
          <a:prstGeom prst="rect">
            <a:avLst/>
          </a:prstGeom>
        </p:spPr>
        <p:txBody>
          <a:bodyPr wrap="square">
            <a:spAutoFit/>
          </a:bodyPr>
          <a:lstStyle/>
          <a:p>
            <a:pPr algn="r"/>
            <a:r>
              <a:rPr lang="en-US" sz="1000" dirty="0" smtClean="0"/>
              <a:t>http://www.corrodys.com/laboratoire-corrosion-biocorrosion/equipement/corrosion-microbiologie/</a:t>
            </a:r>
            <a:endParaRPr lang="en-US" sz="1000" dirty="0"/>
          </a:p>
        </p:txBody>
      </p:sp>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2450" y="749300"/>
            <a:ext cx="8039100" cy="535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535800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525000" cy="7143750"/>
          </a:xfrm>
          <a:prstGeom prst="rect">
            <a:avLst/>
          </a:prstGeom>
        </p:spPr>
      </p:pic>
    </p:spTree>
    <p:extLst>
      <p:ext uri="{BB962C8B-B14F-4D97-AF65-F5344CB8AC3E}">
        <p14:creationId xmlns:p14="http://schemas.microsoft.com/office/powerpoint/2010/main" val="153453896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16137" t="-781" r="17080" b="781"/>
          <a:stretch/>
        </p:blipFill>
        <p:spPr bwMode="auto">
          <a:xfrm>
            <a:off x="2802323" y="812652"/>
            <a:ext cx="6129220" cy="5221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https://howardhughes.trinity.duke.edu/uploads/assets/jg(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8600" y="857314"/>
            <a:ext cx="2395105" cy="31934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doubtfulnewscom.c.presscdn.com/wp-content/uploads/2013/09/blue_skin.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28600" y="4239435"/>
            <a:ext cx="2390578" cy="1792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9528777"/>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Custom 3">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FEF4FF"/>
      </a:hlink>
      <a:folHlink>
        <a:srgbClr val="7B8EB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5892</TotalTime>
  <Words>1287</Words>
  <Application>Microsoft Macintosh PowerPoint</Application>
  <PresentationFormat>On-screen Show (4:3)</PresentationFormat>
  <Paragraphs>88</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Perspective</vt:lpstr>
      <vt:lpstr>Nanomaterials:  The Best Weapon in the War Against Corrosion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Photo Credits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Hunt, Emily</dc:creator>
  <cp:lastModifiedBy>Catherine McCarthy</cp:lastModifiedBy>
  <cp:revision>86</cp:revision>
  <cp:lastPrinted>2015-05-15T16:25:11Z</cp:lastPrinted>
  <dcterms:created xsi:type="dcterms:W3CDTF">2015-04-20T19:21:03Z</dcterms:created>
  <dcterms:modified xsi:type="dcterms:W3CDTF">2015-06-11T19:33:06Z</dcterms:modified>
</cp:coreProperties>
</file>