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5" r:id="rId3"/>
    <p:sldId id="289" r:id="rId4"/>
    <p:sldId id="294" r:id="rId5"/>
    <p:sldId id="257" r:id="rId6"/>
    <p:sldId id="302" r:id="rId7"/>
    <p:sldId id="297" r:id="rId8"/>
    <p:sldId id="298" r:id="rId9"/>
    <p:sldId id="301" r:id="rId10"/>
    <p:sldId id="299" r:id="rId11"/>
    <p:sldId id="287" r:id="rId12"/>
    <p:sldId id="300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0FF"/>
    <a:srgbClr val="DA8200"/>
    <a:srgbClr val="FDF6D7"/>
    <a:srgbClr val="FBF0CD"/>
    <a:srgbClr val="428C31"/>
    <a:srgbClr val="D25400"/>
    <a:srgbClr val="BAC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1626" autoAdjust="0"/>
  </p:normalViewPr>
  <p:slideViewPr>
    <p:cSldViewPr snapToGrid="0" snapToObjects="1">
      <p:cViewPr varScale="1">
        <p:scale>
          <a:sx n="68" d="100"/>
          <a:sy n="68" d="100"/>
        </p:scale>
        <p:origin x="-1320" y="-120"/>
      </p:cViewPr>
      <p:guideLst>
        <p:guide orient="horz" pos="671"/>
        <p:guide pos="5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28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8FC6-82B2-2F4C-B26E-103FC9F1ABA4}" type="datetimeFigureOut">
              <a:rPr lang="en-US" smtClean="0"/>
              <a:t>6/11/15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B231-C9DB-D34D-BB5E-9853EC5EC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8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6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6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9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2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4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3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2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3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5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8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B231-C9DB-D34D-BB5E-9853EC5ECB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9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4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7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3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7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5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5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300000"/>
              </a:schemeClr>
            </a:gs>
            <a:gs pos="54000">
              <a:schemeClr val="bg1">
                <a:tint val="100000"/>
                <a:satMod val="300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45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commons.wikimedia.org/wiki/File:Blank_US_Map.svg" TargetMode="External"/><Relationship Id="rId12" Type="http://schemas.openxmlformats.org/officeDocument/2006/relationships/hyperlink" Target="http://digital-vector-maps.com/state-maps-detail/1127/Minnesota-Outline-Blank-Map-Adobe-Illustrator.htm" TargetMode="External"/><Relationship Id="rId13" Type="http://schemas.openxmlformats.org/officeDocument/2006/relationships/hyperlink" Target="https://commons.wikimedia.org/wiki/File:Astonfield_11.5MW_Solar_Plant_Gujarat.jpg" TargetMode="External"/><Relationship Id="rId14" Type="http://schemas.openxmlformats.org/officeDocument/2006/relationships/hyperlink" Target="http://www.clker.com/clipart-178288.html" TargetMode="External"/><Relationship Id="rId15" Type="http://schemas.openxmlformats.org/officeDocument/2006/relationships/hyperlink" Target="http://www.educationworld.com/tools_templates/speedlimit_sign.gif" TargetMode="External"/><Relationship Id="rId16" Type="http://schemas.openxmlformats.org/officeDocument/2006/relationships/hyperlink" Target="http://www.clipartbest.co/pizza-food-clip-art/" TargetMode="External"/><Relationship Id="rId17" Type="http://schemas.openxmlformats.org/officeDocument/2006/relationships/hyperlink" Target="https://flic.kr/p/WezqD" TargetMode="External"/><Relationship Id="rId18" Type="http://schemas.openxmlformats.org/officeDocument/2006/relationships/hyperlink" Target="http://farm6.staticflickr.com/5529/11298844263_275a922071_b.jpg" TargetMode="External"/><Relationship Id="rId19" Type="http://schemas.openxmlformats.org/officeDocument/2006/relationships/hyperlink" Target="http://upload.wikimedia.org/wikipedia/commons/4/45/Giant_photovoltaic_array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flickr.com/photos/91591049@N00/15378408886/" TargetMode="External"/><Relationship Id="rId4" Type="http://schemas.openxmlformats.org/officeDocument/2006/relationships/hyperlink" Target="https://flic.kr/p/oSNPqX" TargetMode="External"/><Relationship Id="rId5" Type="http://schemas.openxmlformats.org/officeDocument/2006/relationships/hyperlink" Target="https://flic.kr/p/3AxBF6" TargetMode="External"/><Relationship Id="rId6" Type="http://schemas.openxmlformats.org/officeDocument/2006/relationships/hyperlink" Target="http://www.solarfeeds.com/the-future-of-solar-2/" TargetMode="External"/><Relationship Id="rId7" Type="http://schemas.openxmlformats.org/officeDocument/2006/relationships/hyperlink" Target="https://commons.wikimedia.org/wiki/Incandescent_light_bulb%23/media/File:Bombeta_de_Llum.JPG" TargetMode="External"/><Relationship Id="rId8" Type="http://schemas.openxmlformats.org/officeDocument/2006/relationships/hyperlink" Target="https://upload.wikimedia.org/wikipedia/commons/2/2c/Fixed_Tilt_Solar_panel_at_Canterbury_Municipal_Building_Canterbury_New_Hampshire.jpg" TargetMode="External"/><Relationship Id="rId9" Type="http://schemas.openxmlformats.org/officeDocument/2006/relationships/hyperlink" Target="https://upload.wikimedia.org/wikipedia/commons/2/28/M%C3%BClheim-K%C3%A4rlich-007.JPG" TargetMode="External"/><Relationship Id="rId10" Type="http://schemas.openxmlformats.org/officeDocument/2006/relationships/hyperlink" Target="http://commons.wikimedia.org/wiki/Earth%23/media/File:Earth_Eastern_Hemispher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2.wdp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2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6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907104" y="3756719"/>
            <a:ext cx="5022482" cy="24333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01207" y="2297946"/>
            <a:ext cx="5022482" cy="24333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07104" y="4175477"/>
            <a:ext cx="5022482" cy="24333"/>
          </a:xfrm>
          <a:prstGeom prst="line">
            <a:avLst/>
          </a:prstGeom>
          <a:ln w="38100" cmpd="sng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35822" y="4873459"/>
            <a:ext cx="2763593" cy="523220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Solar Cells Now</a:t>
            </a:r>
            <a:endParaRPr lang="en-US" sz="28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087488" y="2735558"/>
            <a:ext cx="1353988" cy="532512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US" sz="28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907105" y="370757"/>
            <a:ext cx="5022482" cy="582354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-540745" y="3132964"/>
            <a:ext cx="2045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endParaRPr lang="en-US" sz="28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468186" y="6205073"/>
            <a:ext cx="20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Cost / Area</a:t>
            </a:r>
            <a:endParaRPr lang="en-US" sz="2800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6374" y="1380479"/>
            <a:ext cx="0" cy="1072826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895848" y="1680544"/>
            <a:ext cx="899806" cy="1041243"/>
            <a:chOff x="7829991" y="1534009"/>
            <a:chExt cx="899806" cy="104124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1350" y="1534009"/>
              <a:ext cx="788384" cy="99888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829991" y="1990476"/>
              <a:ext cx="8998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68%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91527" y="3100560"/>
            <a:ext cx="899806" cy="1061662"/>
            <a:chOff x="7825670" y="2993101"/>
            <a:chExt cx="899806" cy="10616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2759" y="2993101"/>
              <a:ext cx="786384" cy="98818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825670" y="3469987"/>
              <a:ext cx="89980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34%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46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Figure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1340"/>
            <a:ext cx="6895389" cy="533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Si_lumi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486" y="0"/>
            <a:ext cx="3578690" cy="19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6803136" y="2027036"/>
            <a:ext cx="2338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Campbell, Kortshagen, et al. </a:t>
            </a:r>
            <a:r>
              <a:rPr lang="en-US" sz="1200" i="1" dirty="0">
                <a:solidFill>
                  <a:schemeClr val="tx1">
                    <a:lumMod val="85000"/>
                  </a:schemeClr>
                </a:solidFill>
              </a:rPr>
              <a:t>Nanotechnology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294590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" y="82224"/>
            <a:ext cx="3883288" cy="2607351"/>
          </a:xfrm>
          <a:prstGeom prst="rect">
            <a:avLst/>
          </a:prstGeom>
          <a:ln w="104775">
            <a:solidFill>
              <a:schemeClr val="tx1">
                <a:alpha val="93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1670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09637"/>
            <a:ext cx="9144000" cy="6967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olarIntensity-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02" y="-1"/>
            <a:ext cx="8906699" cy="5637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379" y="3309070"/>
            <a:ext cx="629561" cy="629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186" y="1797719"/>
            <a:ext cx="743045" cy="743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80" y="81737"/>
            <a:ext cx="417378" cy="41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016" y="6541653"/>
            <a:ext cx="935264" cy="2674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12572" y="9202"/>
            <a:ext cx="23622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 (0.3%)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" y="4727434"/>
            <a:ext cx="3298510" cy="213006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46" y="4764953"/>
            <a:ext cx="1587805" cy="2055031"/>
          </a:xfrm>
          <a:prstGeom prst="roundRect">
            <a:avLst>
              <a:gd name="adj" fmla="val 2095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499591" y="5340606"/>
            <a:ext cx="1872020" cy="11279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Germany (5%)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6" y="5459374"/>
            <a:ext cx="666187" cy="6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344"/>
            <a:ext cx="7886700" cy="724953"/>
          </a:xfrm>
        </p:spPr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59" y="1065213"/>
            <a:ext cx="8089524" cy="5550386"/>
          </a:xfrm>
        </p:spPr>
        <p:txBody>
          <a:bodyPr>
            <a:normAutofit/>
          </a:bodyPr>
          <a:lstStyle/>
          <a:p>
            <a:r>
              <a:rPr lang="en-US" sz="1100" dirty="0" smtClean="0"/>
              <a:t>Solar Cell ad (slides 2, 6): </a:t>
            </a:r>
            <a:r>
              <a:rPr lang="pl-PL" sz="1100" dirty="0">
                <a:hlinkClick r:id="rId3"/>
              </a:rPr>
              <a:t>https://www.flickr.com/photos/91591049@N00/15378408886</a:t>
            </a:r>
            <a:r>
              <a:rPr lang="pl-PL" sz="1100" dirty="0" smtClean="0">
                <a:hlinkClick r:id="rId3"/>
              </a:rPr>
              <a:t>/</a:t>
            </a:r>
            <a:endParaRPr lang="pl-PL" sz="1100" dirty="0" smtClean="0"/>
          </a:p>
          <a:p>
            <a:r>
              <a:rPr lang="pl-PL" sz="1100" dirty="0" smtClean="0"/>
              <a:t>Slides 3 and 6:</a:t>
            </a:r>
          </a:p>
          <a:p>
            <a:pPr lvl="1"/>
            <a:r>
              <a:rPr lang="pl-PL" sz="1100" dirty="0">
                <a:solidFill>
                  <a:srgbClr val="FFFFFF"/>
                </a:solidFill>
              </a:rPr>
              <a:t>House (</a:t>
            </a:r>
            <a:r>
              <a:rPr lang="pl-PL" sz="1100" dirty="0" smtClean="0">
                <a:solidFill>
                  <a:srgbClr val="FFFFFF"/>
                </a:solidFill>
              </a:rPr>
              <a:t>slides 3 and 6)</a:t>
            </a:r>
            <a:r>
              <a:rPr lang="pl-PL" sz="1100" dirty="0">
                <a:solidFill>
                  <a:srgbClr val="FFFFFF"/>
                </a:solidFill>
              </a:rPr>
              <a:t>:  </a:t>
            </a:r>
            <a:r>
              <a:rPr lang="pl-PL" sz="1100" dirty="0">
                <a:solidFill>
                  <a:srgbClr val="FFFFFF"/>
                </a:solidFill>
                <a:hlinkClick r:id="rId4"/>
              </a:rPr>
              <a:t>https://flic.kr/p/</a:t>
            </a:r>
            <a:r>
              <a:rPr lang="pl-PL" sz="1100" dirty="0" smtClean="0">
                <a:solidFill>
                  <a:srgbClr val="FFFFFF"/>
                </a:solidFill>
                <a:hlinkClick r:id="rId4"/>
              </a:rPr>
              <a:t>oSNPqX</a:t>
            </a:r>
            <a:endParaRPr lang="pl-PL" sz="1100" dirty="0" smtClean="0">
              <a:solidFill>
                <a:srgbClr val="FFFFFF"/>
              </a:solidFill>
            </a:endParaRPr>
          </a:p>
          <a:p>
            <a:pPr lvl="1"/>
            <a:r>
              <a:rPr lang="pl-PL" sz="1100" dirty="0" smtClean="0">
                <a:solidFill>
                  <a:srgbClr val="FFFFFF"/>
                </a:solidFill>
              </a:rPr>
              <a:t>Solar </a:t>
            </a:r>
            <a:r>
              <a:rPr lang="pl-PL" sz="1100" dirty="0">
                <a:solidFill>
                  <a:srgbClr val="FFFFFF"/>
                </a:solidFill>
              </a:rPr>
              <a:t>cells (</a:t>
            </a:r>
            <a:r>
              <a:rPr lang="pl-PL" sz="1100" dirty="0" smtClean="0">
                <a:solidFill>
                  <a:srgbClr val="FFFFFF"/>
                </a:solidFill>
              </a:rPr>
              <a:t>slides 3 and 6)</a:t>
            </a:r>
            <a:r>
              <a:rPr lang="pl-PL" sz="1100" dirty="0">
                <a:solidFill>
                  <a:srgbClr val="FFFFFF"/>
                </a:solidFill>
              </a:rPr>
              <a:t>: </a:t>
            </a:r>
            <a:r>
              <a:rPr lang="pl-PL" sz="1100" dirty="0">
                <a:solidFill>
                  <a:srgbClr val="FFFFFF"/>
                </a:solidFill>
                <a:hlinkClick r:id="rId5"/>
              </a:rPr>
              <a:t>https://flic.kr/p/</a:t>
            </a:r>
            <a:r>
              <a:rPr lang="pl-PL" sz="1100" dirty="0" smtClean="0">
                <a:solidFill>
                  <a:srgbClr val="FFFFFF"/>
                </a:solidFill>
                <a:hlinkClick r:id="rId5"/>
              </a:rPr>
              <a:t>3AxBF6</a:t>
            </a:r>
            <a:r>
              <a:rPr lang="pl-PL" sz="11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pl-PL" sz="1100" dirty="0">
                <a:solidFill>
                  <a:srgbClr val="FFFFFF"/>
                </a:solidFill>
              </a:rPr>
              <a:t>Future sign (slide 6): </a:t>
            </a:r>
            <a:r>
              <a:rPr lang="pl-PL" sz="1100" dirty="0">
                <a:solidFill>
                  <a:srgbClr val="FFFFFF"/>
                </a:solidFill>
                <a:hlinkClick r:id="rId6"/>
              </a:rPr>
              <a:t>http://www.solarfeeds.com/the-future-of-solar-2/</a:t>
            </a:r>
            <a:r>
              <a:rPr lang="pl-PL" sz="1100" dirty="0">
                <a:solidFill>
                  <a:srgbClr val="FFFFFF"/>
                </a:solidFill>
              </a:rPr>
              <a:t> </a:t>
            </a:r>
          </a:p>
          <a:p>
            <a:r>
              <a:rPr lang="pl-PL" sz="1100" dirty="0" smtClean="0"/>
              <a:t>Slides 4 and 5:</a:t>
            </a:r>
          </a:p>
          <a:p>
            <a:pPr lvl="1"/>
            <a:r>
              <a:rPr lang="pl-PL" sz="1100" dirty="0" smtClean="0"/>
              <a:t>Light bulb: </a:t>
            </a:r>
            <a:r>
              <a:rPr lang="pl-PL" sz="1100" dirty="0">
                <a:hlinkClick r:id="rId7"/>
              </a:rPr>
              <a:t>https://commons.wikimedia.org/wiki/Incandescent_light_bulb#/media/</a:t>
            </a:r>
            <a:r>
              <a:rPr lang="pl-PL" sz="1100" dirty="0" smtClean="0">
                <a:hlinkClick r:id="rId7"/>
              </a:rPr>
              <a:t>File:Bombeta_de_Llum.JPG</a:t>
            </a:r>
            <a:endParaRPr lang="pl-PL" sz="1100" dirty="0" smtClean="0"/>
          </a:p>
          <a:p>
            <a:pPr lvl="1"/>
            <a:r>
              <a:rPr lang="pl-PL" sz="1100" dirty="0" smtClean="0"/>
              <a:t>Solar </a:t>
            </a:r>
            <a:r>
              <a:rPr lang="pl-PL" sz="1100" dirty="0"/>
              <a:t>panel: </a:t>
            </a:r>
            <a:r>
              <a:rPr lang="pl-PL" sz="1100" dirty="0">
                <a:hlinkClick r:id="rId8"/>
              </a:rPr>
              <a:t>https://upload.wikimedia.org/wikipedia/commons/2/2c/</a:t>
            </a:r>
            <a:r>
              <a:rPr lang="pl-PL" sz="1100" dirty="0" smtClean="0">
                <a:hlinkClick r:id="rId8"/>
              </a:rPr>
              <a:t>Fixed_Tilt_Solar_panel_at_Canterbury_Municipal_Building_Canterbury_New_Hampshire.jpg</a:t>
            </a:r>
            <a:r>
              <a:rPr lang="pl-PL" sz="1100" dirty="0" smtClean="0"/>
              <a:t> </a:t>
            </a:r>
          </a:p>
          <a:p>
            <a:pPr lvl="1"/>
            <a:r>
              <a:rPr lang="pl-PL" sz="1100" dirty="0" smtClean="0">
                <a:solidFill>
                  <a:srgbClr val="FFFFFF"/>
                </a:solidFill>
              </a:rPr>
              <a:t>Nuclear power plant: </a:t>
            </a:r>
            <a:r>
              <a:rPr lang="pl-PL" sz="1100" dirty="0">
                <a:solidFill>
                  <a:srgbClr val="FFFFFF"/>
                </a:solidFill>
                <a:hlinkClick r:id="rId9"/>
              </a:rPr>
              <a:t>https://upload.wikimedia.org/wikipedia/commons/2/28/M%C3%BClheim-K%C3%A4rlich-007.</a:t>
            </a:r>
            <a:r>
              <a:rPr lang="pl-PL" sz="1100" dirty="0" smtClean="0">
                <a:solidFill>
                  <a:srgbClr val="FFFFFF"/>
                </a:solidFill>
                <a:hlinkClick r:id="rId9"/>
              </a:rPr>
              <a:t>JPG</a:t>
            </a:r>
            <a:endParaRPr lang="pl-PL" sz="1100" dirty="0" smtClean="0">
              <a:solidFill>
                <a:srgbClr val="FFFFFF"/>
              </a:solidFill>
            </a:endParaRPr>
          </a:p>
          <a:p>
            <a:pPr lvl="1"/>
            <a:r>
              <a:rPr lang="pl-PL" sz="1100" dirty="0" smtClean="0"/>
              <a:t>Earth: </a:t>
            </a:r>
            <a:r>
              <a:rPr lang="pl-PL" sz="1100" dirty="0">
                <a:hlinkClick r:id="rId10"/>
              </a:rPr>
              <a:t>http://commons.wikimedia.org/wiki/Earth#/media/</a:t>
            </a:r>
            <a:r>
              <a:rPr lang="pl-PL" sz="1100" dirty="0" smtClean="0">
                <a:hlinkClick r:id="rId10"/>
              </a:rPr>
              <a:t>File:Earth_Eastern_Hemisphere.jpg</a:t>
            </a:r>
            <a:r>
              <a:rPr lang="pl-PL" sz="1100" dirty="0" smtClean="0"/>
              <a:t> </a:t>
            </a:r>
          </a:p>
          <a:p>
            <a:pPr lvl="1"/>
            <a:r>
              <a:rPr lang="pl-PL" sz="1100" dirty="0" smtClean="0"/>
              <a:t>U.S. </a:t>
            </a:r>
            <a:r>
              <a:rPr lang="pl-PL" sz="1100" dirty="0"/>
              <a:t>map: </a:t>
            </a:r>
            <a:r>
              <a:rPr lang="pl-PL" sz="1100" dirty="0">
                <a:hlinkClick r:id="rId11"/>
              </a:rPr>
              <a:t>http://commons.wikimedia.org/wiki/</a:t>
            </a:r>
            <a:r>
              <a:rPr lang="pl-PL" sz="1100" dirty="0" smtClean="0">
                <a:hlinkClick r:id="rId11"/>
              </a:rPr>
              <a:t>File:Blank_US_Map.svg</a:t>
            </a:r>
            <a:r>
              <a:rPr lang="pl-PL" sz="1100" dirty="0" smtClean="0"/>
              <a:t>  </a:t>
            </a:r>
          </a:p>
          <a:p>
            <a:pPr lvl="1"/>
            <a:r>
              <a:rPr lang="pl-PL" sz="1100" dirty="0"/>
              <a:t>Minnesota: </a:t>
            </a:r>
            <a:r>
              <a:rPr lang="pl-PL" sz="1100" dirty="0">
                <a:hlinkClick r:id="rId12"/>
              </a:rPr>
              <a:t>http://digital-vector-maps.com/state-maps-detail/1127/Minnesota-Outline-Blank-Map-Adobe-</a:t>
            </a:r>
            <a:r>
              <a:rPr lang="pl-PL" sz="1100" dirty="0" smtClean="0">
                <a:hlinkClick r:id="rId12"/>
              </a:rPr>
              <a:t>Illustrator.htm</a:t>
            </a:r>
            <a:r>
              <a:rPr lang="pl-PL" sz="1100" dirty="0" smtClean="0"/>
              <a:t> </a:t>
            </a:r>
          </a:p>
          <a:p>
            <a:pPr lvl="1"/>
            <a:r>
              <a:rPr lang="pl-PL" sz="1100" dirty="0" smtClean="0"/>
              <a:t>Solar plant: </a:t>
            </a:r>
            <a:r>
              <a:rPr lang="pl-PL" sz="1100" dirty="0">
                <a:hlinkClick r:id="rId13"/>
              </a:rPr>
              <a:t>https://commons.wikimedia.org/wiki/File:Astonfield_11.5MW_Solar_Plant_Gujarat.jpg</a:t>
            </a:r>
            <a:endParaRPr lang="pl-PL" sz="1100" dirty="0" smtClean="0"/>
          </a:p>
          <a:p>
            <a:r>
              <a:rPr lang="pl-PL" sz="1100" dirty="0" smtClean="0"/>
              <a:t>Slides 7 and 10:</a:t>
            </a:r>
          </a:p>
          <a:p>
            <a:pPr lvl="1"/>
            <a:r>
              <a:rPr lang="sv-SE" sz="1100" dirty="0"/>
              <a:t>Like button: </a:t>
            </a:r>
            <a:r>
              <a:rPr lang="sv-SE" sz="1100" dirty="0">
                <a:hlinkClick r:id="rId14"/>
              </a:rPr>
              <a:t>http://www.clker.com/clipart-178288.html</a:t>
            </a:r>
            <a:r>
              <a:rPr lang="sv-SE" sz="1100" dirty="0"/>
              <a:t> </a:t>
            </a:r>
            <a:endParaRPr lang="sv-SE" sz="1100" dirty="0" smtClean="0"/>
          </a:p>
          <a:p>
            <a:pPr lvl="1"/>
            <a:r>
              <a:rPr lang="sv-SE" sz="1100" dirty="0" smtClean="0"/>
              <a:t>Speed limit sign</a:t>
            </a:r>
            <a:r>
              <a:rPr lang="sv-SE" sz="1100" dirty="0"/>
              <a:t>: </a:t>
            </a:r>
            <a:r>
              <a:rPr lang="sv-SE" sz="1100" dirty="0">
                <a:hlinkClick r:id="rId15"/>
              </a:rPr>
              <a:t>http://www.educationworld.com/tools_templates</a:t>
            </a:r>
            <a:r>
              <a:rPr lang="sv-SE" sz="1100">
                <a:hlinkClick r:id="rId15"/>
              </a:rPr>
              <a:t>/</a:t>
            </a:r>
            <a:r>
              <a:rPr lang="sv-SE" sz="1100" smtClean="0">
                <a:hlinkClick r:id="rId15"/>
              </a:rPr>
              <a:t>speedlimit_sign.gif</a:t>
            </a:r>
            <a:r>
              <a:rPr lang="sv-SE" sz="1100" smtClean="0"/>
              <a:t> </a:t>
            </a:r>
            <a:endParaRPr lang="sv-SE" sz="1100" dirty="0" smtClean="0"/>
          </a:p>
          <a:p>
            <a:r>
              <a:rPr lang="pl-PL" sz="1100" dirty="0" smtClean="0"/>
              <a:t>Slide 8</a:t>
            </a:r>
          </a:p>
          <a:p>
            <a:pPr lvl="1"/>
            <a:r>
              <a:rPr lang="sv-SE" sz="1100" dirty="0"/>
              <a:t>Pizza: </a:t>
            </a:r>
            <a:r>
              <a:rPr lang="sv-SE" sz="1100" dirty="0">
                <a:hlinkClick r:id="rId16"/>
              </a:rPr>
              <a:t>http://www.clipartbest.co/pizza-food-clip-art/</a:t>
            </a:r>
            <a:r>
              <a:rPr lang="sv-SE" sz="1100" dirty="0"/>
              <a:t> </a:t>
            </a:r>
          </a:p>
          <a:p>
            <a:pPr lvl="1"/>
            <a:r>
              <a:rPr lang="sv-SE" sz="1100" dirty="0"/>
              <a:t>Stack of newspapers: </a:t>
            </a:r>
            <a:r>
              <a:rPr lang="sv-SE" sz="1100" dirty="0">
                <a:hlinkClick r:id="rId17"/>
              </a:rPr>
              <a:t>https://flic.kr/p/WezqD</a:t>
            </a:r>
            <a:r>
              <a:rPr lang="sv-SE" sz="1100" dirty="0"/>
              <a:t> </a:t>
            </a:r>
            <a:endParaRPr lang="pl-PL" sz="1100" dirty="0"/>
          </a:p>
          <a:p>
            <a:r>
              <a:rPr lang="pl-PL" sz="1100" dirty="0" smtClean="0"/>
              <a:t>Slide 12:</a:t>
            </a:r>
          </a:p>
          <a:p>
            <a:pPr lvl="1"/>
            <a:r>
              <a:rPr lang="pl-PL" sz="1100" dirty="0" smtClean="0"/>
              <a:t>LANL researcher: </a:t>
            </a:r>
            <a:r>
              <a:rPr lang="sv-SE" sz="1100" dirty="0">
                <a:hlinkClick r:id="rId18"/>
              </a:rPr>
              <a:t>http://farm6.staticflickr.com/5529/</a:t>
            </a:r>
            <a:r>
              <a:rPr lang="sv-SE" sz="1100" dirty="0" smtClean="0">
                <a:hlinkClick r:id="rId18"/>
              </a:rPr>
              <a:t>11298844263_275a922071_b.jpg</a:t>
            </a:r>
            <a:r>
              <a:rPr lang="sv-SE" sz="1100" dirty="0" smtClean="0"/>
              <a:t> </a:t>
            </a:r>
          </a:p>
          <a:p>
            <a:pPr lvl="1"/>
            <a:r>
              <a:rPr lang="sv-SE" sz="1100" dirty="0" smtClean="0"/>
              <a:t>Photovoltaic array: </a:t>
            </a:r>
            <a:r>
              <a:rPr lang="sv-SE" sz="1100" dirty="0">
                <a:hlinkClick r:id="rId19"/>
              </a:rPr>
              <a:t>http://upload.wikimedia.org/wikipedia/commons/4/45/</a:t>
            </a:r>
            <a:r>
              <a:rPr lang="sv-SE" sz="1100" dirty="0" smtClean="0">
                <a:hlinkClick r:id="rId19"/>
              </a:rPr>
              <a:t>Giant_photovoltaic_array.jpg</a:t>
            </a:r>
            <a:r>
              <a:rPr lang="sv-SE" sz="11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22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475" y="-6165"/>
            <a:ext cx="9284250" cy="752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475" y="0"/>
            <a:ext cx="6672209" cy="9885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Yesterday’s Vision (1954)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14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199" y="0"/>
            <a:ext cx="102895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174"/>
            <a:ext cx="5557839" cy="9885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Today’s Reality (2015)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155" y="4820410"/>
            <a:ext cx="2232916" cy="1815117"/>
          </a:xfrm>
          <a:prstGeom prst="rect">
            <a:avLst/>
          </a:prstGeom>
          <a:ln w="107950">
            <a:solidFill>
              <a:schemeClr val="bg1">
                <a:lumMod val="85000"/>
                <a:lumOff val="1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71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778731" y="0"/>
            <a:ext cx="4365269" cy="3078297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334819" y="2457105"/>
            <a:ext cx="3253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75000"/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2,000,000,000,000 </a:t>
            </a:r>
            <a:r>
              <a:rPr lang="en-US" dirty="0">
                <a:latin typeface="Arial" charset="0"/>
              </a:rPr>
              <a:t>W = 2 </a:t>
            </a:r>
            <a:r>
              <a:rPr lang="en-US" dirty="0" smtClean="0">
                <a:latin typeface="Arial" charset="0"/>
              </a:rPr>
              <a:t>TW</a:t>
            </a:r>
            <a:endParaRPr lang="en-US" dirty="0">
              <a:latin typeface="Arial" charset="0"/>
            </a:endParaRPr>
          </a:p>
        </p:txBody>
      </p:sp>
      <p:pic>
        <p:nvPicPr>
          <p:cNvPr id="34" name="Pictur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176" y="359787"/>
            <a:ext cx="1812155" cy="16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0179" y="2372752"/>
            <a:ext cx="2644519" cy="17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547" y="4542968"/>
            <a:ext cx="1710131" cy="20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1744" y="978001"/>
            <a:ext cx="12123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>
              <a:buClr>
                <a:srgbClr val="CC0000"/>
              </a:buClr>
              <a:buSzPct val="75000"/>
              <a:buFont typeface="Wingdings" charset="0"/>
              <a:buNone/>
            </a:pPr>
            <a:r>
              <a:rPr lang="en-US" dirty="0">
                <a:latin typeface="Arial" charset="0"/>
              </a:rPr>
              <a:t>10-100 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6944" y="2931093"/>
            <a:ext cx="100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75000"/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150 W </a:t>
            </a:r>
            <a:r>
              <a:rPr lang="en-US" dirty="0">
                <a:latin typeface="Arial" charset="0"/>
              </a:rPr>
              <a:t>(per 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6838" y="5386433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C0000"/>
              </a:buClr>
              <a:buSzPct val="75000"/>
              <a:buFont typeface="Wingdings" charset="0"/>
              <a:buNone/>
            </a:pPr>
            <a:r>
              <a:rPr lang="en-US" dirty="0">
                <a:latin typeface="Arial" charset="0"/>
              </a:rPr>
              <a:t>1,000,000,000 W = 1 GW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072" y="228173"/>
            <a:ext cx="2152586" cy="21337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809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1488" y="6413380"/>
            <a:ext cx="427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Norris &amp; </a:t>
            </a:r>
            <a:r>
              <a:rPr lang="en-US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Aydil, </a:t>
            </a:r>
            <a:r>
              <a:rPr lang="en-US" i="1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dirty="0" smtClean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338, 625 (2012).</a:t>
            </a:r>
            <a:endParaRPr lang="en-US" dirty="0" smtClean="0">
              <a:solidFill>
                <a:srgbClr val="D9D9D9"/>
              </a:solidFill>
            </a:endParaRPr>
          </a:p>
        </p:txBody>
      </p:sp>
      <p:pic>
        <p:nvPicPr>
          <p:cNvPr id="4" name="Picture 3" descr="Moore's law science ver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1" y="0"/>
            <a:ext cx="6492240" cy="631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75" y="3584901"/>
            <a:ext cx="1394292" cy="163803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58" y="208596"/>
            <a:ext cx="1645920" cy="1645920"/>
          </a:xfrm>
          <a:prstGeom prst="rect">
            <a:avLst/>
          </a:prstGeom>
          <a:ln w="38100" cmpd="sng">
            <a:solidFill>
              <a:srgbClr val="A640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58" y="2210502"/>
            <a:ext cx="1645920" cy="1018413"/>
          </a:xfrm>
          <a:prstGeom prst="rect">
            <a:avLst/>
          </a:prstGeom>
          <a:ln w="38100" cmpd="sng">
            <a:solidFill>
              <a:srgbClr val="428C3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25" y="5578926"/>
            <a:ext cx="1786634" cy="1077572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723023" y="393549"/>
            <a:ext cx="5171440" cy="670560"/>
          </a:xfrm>
          <a:prstGeom prst="rect">
            <a:avLst/>
          </a:prstGeom>
          <a:solidFill>
            <a:srgbClr val="FDF6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840480" y="4815836"/>
            <a:ext cx="274320" cy="27432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229949" y="272903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594520" y="1363827"/>
            <a:ext cx="274320" cy="274320"/>
          </a:xfrm>
          <a:prstGeom prst="ellipse">
            <a:avLst/>
          </a:prstGeom>
          <a:solidFill>
            <a:srgbClr val="428C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593096" y="411953"/>
            <a:ext cx="274320" cy="274320"/>
          </a:xfrm>
          <a:prstGeom prst="ellipse">
            <a:avLst/>
          </a:prstGeom>
          <a:solidFill>
            <a:srgbClr val="A64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3795806">
            <a:off x="2297726" y="-1100508"/>
            <a:ext cx="5070176" cy="9060787"/>
          </a:xfrm>
          <a:prstGeom prst="upArrow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20" y="3727756"/>
            <a:ext cx="2659773" cy="2155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400" y="2503810"/>
            <a:ext cx="3041566" cy="2027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877" y="1104519"/>
            <a:ext cx="2569682" cy="2262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603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104" y="370757"/>
            <a:ext cx="8056267" cy="582354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 rot="16200000">
            <a:off x="-540745" y="3132964"/>
            <a:ext cx="2045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endParaRPr lang="en-US" sz="28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4062247" y="6205073"/>
            <a:ext cx="20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Cost / Area</a:t>
            </a:r>
            <a:endParaRPr lang="en-US" sz="2800" dirty="0" smtClean="0"/>
          </a:p>
        </p:txBody>
      </p:sp>
      <p:pic>
        <p:nvPicPr>
          <p:cNvPr id="4" name="Picture 3" descr="4ibKKggrT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965" y="1535968"/>
            <a:ext cx="2052376" cy="852943"/>
          </a:xfrm>
          <a:prstGeom prst="rect">
            <a:avLst/>
          </a:prstGeom>
        </p:spPr>
      </p:pic>
      <p:pic>
        <p:nvPicPr>
          <p:cNvPr id="26" name="Picture 25" descr="4ibKKggrT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2563" y="5110459"/>
            <a:ext cx="2052376" cy="852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2257" y="1495296"/>
            <a:ext cx="2014397" cy="934287"/>
            <a:chOff x="2473621" y="3086277"/>
            <a:chExt cx="1844325" cy="855407"/>
          </a:xfrm>
        </p:grpSpPr>
        <p:pic>
          <p:nvPicPr>
            <p:cNvPr id="17" name="Picture 16" descr="4ibKKggrT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8706" y="3088741"/>
              <a:ext cx="909240" cy="852943"/>
            </a:xfrm>
            <a:prstGeom prst="rect">
              <a:avLst/>
            </a:prstGeom>
          </p:spPr>
        </p:pic>
        <p:pic>
          <p:nvPicPr>
            <p:cNvPr id="20" name="Picture 19" descr="4ibKKggrT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4086" y="3086277"/>
              <a:ext cx="909240" cy="852943"/>
            </a:xfrm>
            <a:prstGeom prst="rect">
              <a:avLst/>
            </a:prstGeom>
          </p:spPr>
        </p:pic>
        <p:pic>
          <p:nvPicPr>
            <p:cNvPr id="27" name="Picture 26" descr="4ibKKggrT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3621" y="3088741"/>
              <a:ext cx="909240" cy="852943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1487922" y="2437639"/>
            <a:ext cx="1517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428C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it!</a:t>
            </a:r>
            <a:endParaRPr lang="en-US" sz="2800" b="1" i="1" dirty="0" smtClean="0">
              <a:solidFill>
                <a:srgbClr val="428C3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6374" y="1380479"/>
            <a:ext cx="0" cy="1072826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9835" y="6502585"/>
            <a:ext cx="1220087" cy="0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9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7104" y="437780"/>
            <a:ext cx="8056267" cy="314980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 rot="16200000">
            <a:off x="-517465" y="2228643"/>
            <a:ext cx="2045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endParaRPr lang="en-US" sz="2800" dirty="0" smtClean="0"/>
          </a:p>
        </p:txBody>
      </p:sp>
      <p:sp>
        <p:nvSpPr>
          <p:cNvPr id="51" name="Rectangle 50"/>
          <p:cNvSpPr/>
          <p:nvPr/>
        </p:nvSpPr>
        <p:spPr>
          <a:xfrm>
            <a:off x="4062247" y="3598356"/>
            <a:ext cx="20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Cost / Area</a:t>
            </a:r>
            <a:endParaRPr lang="en-US" sz="28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9654" y="476158"/>
            <a:ext cx="0" cy="1072826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9835" y="3895868"/>
            <a:ext cx="1220087" cy="0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760" y="4563721"/>
            <a:ext cx="2607115" cy="16642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44535" y="2865702"/>
            <a:ext cx="2763593" cy="523220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Solar Cells Now</a:t>
            </a:r>
            <a:endParaRPr lang="en-US" sz="28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27" y="4563721"/>
            <a:ext cx="2218944" cy="16642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79149" y="2856410"/>
            <a:ext cx="1353988" cy="5325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4873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8000"/>
                    </a14:imgEffect>
                    <a14:imgEffect>
                      <a14:brightnessContrast bright="10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9054" y="0"/>
            <a:ext cx="8325301" cy="39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78438" y="5652500"/>
            <a:ext cx="3289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Solar Nanoinks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Selin Tosun\Desktop\resamplephotos\IMAG024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1400" y="4315532"/>
            <a:ext cx="3124304" cy="1645795"/>
          </a:xfrm>
          <a:prstGeom prst="rect">
            <a:avLst/>
          </a:prstGeom>
          <a:noFill/>
        </p:spPr>
      </p:pic>
      <p:sp>
        <p:nvSpPr>
          <p:cNvPr id="20" name="Line Callout 1 19"/>
          <p:cNvSpPr/>
          <p:nvPr/>
        </p:nvSpPr>
        <p:spPr>
          <a:xfrm flipH="1">
            <a:off x="4050005" y="5465638"/>
            <a:ext cx="218952" cy="284608"/>
          </a:xfrm>
          <a:prstGeom prst="borderCallout1">
            <a:avLst>
              <a:gd name="adj1" fmla="val 18750"/>
              <a:gd name="adj2" fmla="val -8333"/>
              <a:gd name="adj3" fmla="val 84578"/>
              <a:gd name="adj4" fmla="val -604544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rved Right Arrow 1"/>
          <p:cNvSpPr/>
          <p:nvPr/>
        </p:nvSpPr>
        <p:spPr>
          <a:xfrm>
            <a:off x="531020" y="1109595"/>
            <a:ext cx="1043039" cy="4463525"/>
          </a:xfrm>
          <a:prstGeom prst="curvedRightArrow">
            <a:avLst/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>
              <a:rot lat="0" lon="0" rev="2106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88261" y="4043183"/>
            <a:ext cx="3058029" cy="2585830"/>
            <a:chOff x="5588261" y="4043183"/>
            <a:chExt cx="3058029" cy="2585830"/>
          </a:xfrm>
        </p:grpSpPr>
        <p:grpSp>
          <p:nvGrpSpPr>
            <p:cNvPr id="15" name="Group 17"/>
            <p:cNvGrpSpPr/>
            <p:nvPr/>
          </p:nvGrpSpPr>
          <p:grpSpPr>
            <a:xfrm>
              <a:off x="5588261" y="4043183"/>
              <a:ext cx="3058029" cy="2585830"/>
              <a:chOff x="5258576" y="743858"/>
              <a:chExt cx="2542853" cy="2177914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5260296" y="743858"/>
                <a:ext cx="2541133" cy="2177914"/>
              </a:xfrm>
              <a:prstGeom prst="rect">
                <a:avLst/>
              </a:prstGeom>
              <a:noFill/>
            </p:spPr>
          </p:pic>
          <p:cxnSp>
            <p:nvCxnSpPr>
              <p:cNvPr id="17" name="Straight Connector 16"/>
              <p:cNvCxnSpPr/>
              <p:nvPr/>
            </p:nvCxnSpPr>
            <p:spPr>
              <a:xfrm flipV="1">
                <a:off x="5343071" y="2757714"/>
                <a:ext cx="898072" cy="90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258576" y="2308991"/>
                <a:ext cx="864351" cy="492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prstClr val="white"/>
                    </a:solidFill>
                  </a:rPr>
                  <a:t>5 nm</a:t>
                </a:r>
                <a:endParaRPr lang="en-US" sz="3200" b="1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 flipV="1">
              <a:off x="5689875" y="6434227"/>
              <a:ext cx="1080019" cy="10772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63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8360</TotalTime>
  <Words>441</Words>
  <Application>Microsoft Macintosh PowerPoint</Application>
  <PresentationFormat>On-screen Show (4:3)</PresentationFormat>
  <Paragraphs>62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Yesterday’s Vision (1954)</vt:lpstr>
      <vt:lpstr>Today’s Reality (2015)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credits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Orientation to Cyberlerning Summit 2012</dc:title>
  <dc:subject/>
  <dc:creator>Sherry Hsi</dc:creator>
  <cp:keywords/>
  <dc:description/>
  <cp:lastModifiedBy>Catherine McCarthy</cp:lastModifiedBy>
  <cp:revision>181</cp:revision>
  <dcterms:created xsi:type="dcterms:W3CDTF">2011-11-30T22:22:38Z</dcterms:created>
  <dcterms:modified xsi:type="dcterms:W3CDTF">2015-06-11T19:33:57Z</dcterms:modified>
  <cp:category/>
</cp:coreProperties>
</file>