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79"/>
  </p:notesMasterIdLst>
  <p:handoutMasterIdLst>
    <p:handoutMasterId r:id="rId80"/>
  </p:handoutMasterIdLst>
  <p:sldIdLst>
    <p:sldId id="256" r:id="rId3"/>
    <p:sldId id="375" r:id="rId4"/>
    <p:sldId id="372" r:id="rId5"/>
    <p:sldId id="377" r:id="rId6"/>
    <p:sldId id="278" r:id="rId7"/>
    <p:sldId id="290" r:id="rId8"/>
    <p:sldId id="376"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8" r:id="rId23"/>
    <p:sldId id="349" r:id="rId24"/>
    <p:sldId id="350" r:id="rId25"/>
    <p:sldId id="351" r:id="rId26"/>
    <p:sldId id="363" r:id="rId27"/>
    <p:sldId id="364" r:id="rId28"/>
    <p:sldId id="365" r:id="rId29"/>
    <p:sldId id="366" r:id="rId30"/>
    <p:sldId id="367" r:id="rId31"/>
    <p:sldId id="368" r:id="rId32"/>
    <p:sldId id="356" r:id="rId33"/>
    <p:sldId id="358" r:id="rId34"/>
    <p:sldId id="435" r:id="rId35"/>
    <p:sldId id="357" r:id="rId36"/>
    <p:sldId id="333" r:id="rId37"/>
    <p:sldId id="378" r:id="rId38"/>
    <p:sldId id="418" r:id="rId39"/>
    <p:sldId id="379" r:id="rId40"/>
    <p:sldId id="380" r:id="rId41"/>
    <p:sldId id="382" r:id="rId42"/>
    <p:sldId id="381" r:id="rId43"/>
    <p:sldId id="385" r:id="rId44"/>
    <p:sldId id="384" r:id="rId45"/>
    <p:sldId id="374" r:id="rId46"/>
    <p:sldId id="303" r:id="rId47"/>
    <p:sldId id="390" r:id="rId48"/>
    <p:sldId id="388" r:id="rId49"/>
    <p:sldId id="389" r:id="rId50"/>
    <p:sldId id="391" r:id="rId51"/>
    <p:sldId id="392" r:id="rId52"/>
    <p:sldId id="308" r:id="rId53"/>
    <p:sldId id="393" r:id="rId54"/>
    <p:sldId id="413" r:id="rId55"/>
    <p:sldId id="414" r:id="rId56"/>
    <p:sldId id="415" r:id="rId57"/>
    <p:sldId id="317" r:id="rId58"/>
    <p:sldId id="281" r:id="rId59"/>
    <p:sldId id="395" r:id="rId60"/>
    <p:sldId id="299" r:id="rId61"/>
    <p:sldId id="433" r:id="rId62"/>
    <p:sldId id="431" r:id="rId63"/>
    <p:sldId id="421" r:id="rId64"/>
    <p:sldId id="420" r:id="rId65"/>
    <p:sldId id="295" r:id="rId66"/>
    <p:sldId id="404" r:id="rId67"/>
    <p:sldId id="293" r:id="rId68"/>
    <p:sldId id="422" r:id="rId69"/>
    <p:sldId id="297" r:id="rId70"/>
    <p:sldId id="423" r:id="rId71"/>
    <p:sldId id="300" r:id="rId72"/>
    <p:sldId id="328" r:id="rId73"/>
    <p:sldId id="436" r:id="rId74"/>
    <p:sldId id="437" r:id="rId75"/>
    <p:sldId id="432" r:id="rId76"/>
    <p:sldId id="424" r:id="rId77"/>
    <p:sldId id="427"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491A6C"/>
    <a:srgbClr val="AADCDB"/>
    <a:srgbClr val="1C978B"/>
    <a:srgbClr val="C1BFBC"/>
    <a:srgbClr val="41B1AA"/>
    <a:srgbClr val="49176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63" autoAdjust="0"/>
    <p:restoredTop sz="87398" autoAdjust="0"/>
  </p:normalViewPr>
  <p:slideViewPr>
    <p:cSldViewPr snapToGrid="0" snapToObjects="1">
      <p:cViewPr>
        <p:scale>
          <a:sx n="63" d="100"/>
          <a:sy n="63" d="100"/>
        </p:scale>
        <p:origin x="-1288"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notesMaster" Target="notesMasters/notesMaster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E9888A-CD9F-6C42-A775-0533534E99E2}" type="datetimeFigureOut">
              <a:rPr lang="en-US" smtClean="0"/>
              <a:t>6/11/15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72B15C-5DB6-FD42-89BF-FB5CBCBE9022}" type="slidenum">
              <a:rPr lang="en-US" smtClean="0"/>
              <a:t>‹#›</a:t>
            </a:fld>
            <a:endParaRPr lang="en-US"/>
          </a:p>
        </p:txBody>
      </p:sp>
    </p:spTree>
    <p:extLst>
      <p:ext uri="{BB962C8B-B14F-4D97-AF65-F5344CB8AC3E}">
        <p14:creationId xmlns:p14="http://schemas.microsoft.com/office/powerpoint/2010/main" val="3896501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6F340A-222B-114A-AAB9-F72E64529829}" type="datetimeFigureOut">
              <a:rPr lang="en-US" smtClean="0"/>
              <a:t>6/11/15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33AA90-308D-8648-A94F-9D97AA24DE60}" type="slidenum">
              <a:rPr lang="en-US" smtClean="0"/>
              <a:t>‹#›</a:t>
            </a:fld>
            <a:endParaRPr lang="en-US"/>
          </a:p>
        </p:txBody>
      </p:sp>
    </p:spTree>
    <p:extLst>
      <p:ext uri="{BB962C8B-B14F-4D97-AF65-F5344CB8AC3E}">
        <p14:creationId xmlns:p14="http://schemas.microsoft.com/office/powerpoint/2010/main" val="1105862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rgbClr val="FF0000"/>
                </a:solidFill>
                <a:effectLst/>
                <a:latin typeface="+mn-lt"/>
                <a:ea typeface="+mn-ea"/>
                <a:cs typeface="+mn-cs"/>
              </a:rPr>
              <a:t>WEDNESDAY MORNING, 9AM</a:t>
            </a:r>
          </a:p>
          <a:p>
            <a:endParaRPr lang="en-US" sz="1200" kern="1200" dirty="0" smtClean="0">
              <a:solidFill>
                <a:srgbClr val="FF0000"/>
              </a:solidFill>
              <a:effectLst/>
              <a:latin typeface="+mn-lt"/>
              <a:ea typeface="+mn-ea"/>
              <a:cs typeface="+mn-cs"/>
            </a:endParaRPr>
          </a:p>
          <a:p>
            <a:r>
              <a:rPr lang="en-US" sz="1200" kern="1200" dirty="0" smtClean="0">
                <a:solidFill>
                  <a:srgbClr val="FF0000"/>
                </a:solidFill>
                <a:effectLst/>
                <a:latin typeface="+mn-lt"/>
                <a:ea typeface="+mn-ea"/>
                <a:cs typeface="+mn-cs"/>
              </a:rPr>
              <a:t>LARRY: </a:t>
            </a:r>
            <a:r>
              <a:rPr lang="en-US" sz="1200" kern="1200" dirty="0" smtClean="0">
                <a:solidFill>
                  <a:schemeClr val="tx1"/>
                </a:solidFill>
                <a:effectLst/>
                <a:latin typeface="+mn-lt"/>
                <a:ea typeface="+mn-ea"/>
                <a:cs typeface="+mn-cs"/>
              </a:rPr>
              <a:t>Welcome to the meeting</a:t>
            </a:r>
          </a:p>
          <a:p>
            <a:pPr lvl="0"/>
            <a:r>
              <a:rPr lang="en-US" sz="1200" kern="1200" dirty="0" smtClean="0">
                <a:solidFill>
                  <a:schemeClr val="tx1"/>
                </a:solidFill>
                <a:effectLst/>
                <a:latin typeface="+mn-lt"/>
                <a:ea typeface="+mn-ea"/>
                <a:cs typeface="+mn-cs"/>
              </a:rPr>
              <a:t>PAUL: Welcome to Minnesota, SMM is so pleased to be hosting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33AA90-308D-8648-A94F-9D97AA24DE60}" type="slidenum">
              <a:rPr lang="en-US" smtClean="0"/>
              <a:t>1</a:t>
            </a:fld>
            <a:endParaRPr lang="en-US"/>
          </a:p>
        </p:txBody>
      </p:sp>
    </p:spTree>
    <p:extLst>
      <p:ext uri="{BB962C8B-B14F-4D97-AF65-F5344CB8AC3E}">
        <p14:creationId xmlns:p14="http://schemas.microsoft.com/office/powerpoint/2010/main" val="1689743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p>
          <a:p>
            <a:r>
              <a:rPr lang="en-US" dirty="0" smtClean="0"/>
              <a:t>YEARS</a:t>
            </a:r>
            <a:r>
              <a:rPr lang="en-US" baseline="0" dirty="0" smtClean="0"/>
              <a:t> 1-5: </a:t>
            </a:r>
            <a:r>
              <a:rPr lang="en-US" dirty="0" smtClean="0"/>
              <a:t>“Building</a:t>
            </a:r>
            <a:r>
              <a:rPr lang="en-US" baseline="0" dirty="0" smtClean="0"/>
              <a:t> the Network by d</a:t>
            </a:r>
            <a:r>
              <a:rPr lang="en-US" dirty="0" smtClean="0"/>
              <a:t>oing work together”</a:t>
            </a:r>
          </a:p>
          <a:p>
            <a:r>
              <a:rPr lang="en-US" dirty="0" smtClean="0"/>
              <a:t>--informal</a:t>
            </a:r>
            <a:r>
              <a:rPr lang="en-US" baseline="0" dirty="0" smtClean="0"/>
              <a:t> educators at museums and universities: Expertise on engaging public (developing and delivering educational experiences; evaluating and researching learning)</a:t>
            </a:r>
          </a:p>
          <a:p>
            <a:r>
              <a:rPr lang="en-US" baseline="0" dirty="0" smtClean="0"/>
              <a:t>--researchers: Content expertise (defining the field, its accomplishments, future directions, and potential impact)</a:t>
            </a:r>
          </a:p>
          <a:p>
            <a:r>
              <a:rPr lang="en-US" baseline="0" dirty="0" smtClean="0"/>
              <a:t>--together: Rationale for professionals/organizations to engage the public; Relevance, interest, enjoyment for public audiences; Models for what does (and doesn’t) work on a nationwide scale with broad public audiences</a:t>
            </a:r>
          </a:p>
          <a:p>
            <a:r>
              <a:rPr lang="en-US" baseline="0" dirty="0" smtClean="0"/>
              <a:t>YEARS 6-10: “Using the Network to engage the public”</a:t>
            </a:r>
          </a:p>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Nano is a new interdisciplinary field of research. NISE Net developed a content map that identifies these four key concepts to introduce the public to nanotechnology.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great potential of </a:t>
            </a:r>
            <a:r>
              <a:rPr lang="en-US" sz="1200" kern="1200" dirty="0" err="1" smtClean="0">
                <a:solidFill>
                  <a:schemeClr val="tx1"/>
                </a:solidFill>
                <a:effectLst/>
                <a:latin typeface="+mn-lt"/>
                <a:ea typeface="+mn-ea"/>
                <a:cs typeface="+mn-cs"/>
              </a:rPr>
              <a:t>nano</a:t>
            </a:r>
            <a:r>
              <a:rPr lang="en-US" sz="1200" kern="1200" dirty="0" smtClean="0">
                <a:solidFill>
                  <a:schemeClr val="tx1"/>
                </a:solidFill>
                <a:effectLst/>
                <a:latin typeface="+mn-lt"/>
                <a:ea typeface="+mn-ea"/>
                <a:cs typeface="+mn-cs"/>
              </a:rPr>
              <a:t> comes from its tiny size. Nano research and development happens at the scale of atoms and molecules. Many things have different properties at the </a:t>
            </a:r>
            <a:r>
              <a:rPr lang="en-US" sz="1200" kern="1200" dirty="0" err="1" smtClean="0">
                <a:solidFill>
                  <a:schemeClr val="tx1"/>
                </a:solidFill>
                <a:effectLst/>
                <a:latin typeface="+mn-lt"/>
                <a:ea typeface="+mn-ea"/>
                <a:cs typeface="+mn-cs"/>
              </a:rPr>
              <a:t>nanoscale</a:t>
            </a:r>
            <a:r>
              <a:rPr lang="en-US" sz="1200" kern="1200" dirty="0" smtClean="0">
                <a:solidFill>
                  <a:schemeClr val="tx1"/>
                </a:solidFill>
                <a:effectLst/>
                <a:latin typeface="+mn-lt"/>
                <a:ea typeface="+mn-ea"/>
                <a:cs typeface="+mn-cs"/>
              </a:rPr>
              <a:t>, which allows scientists and engineers to create new materials and devices. Some experts think that nanotechnology may transform our lives, similar to the way that the automobile and personal computer changed the way we live and work. </a:t>
            </a:r>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025722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150984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p>
          <a:p>
            <a:r>
              <a:rPr lang="en-US" dirty="0" err="1" smtClean="0"/>
              <a:t>NanoDays</a:t>
            </a:r>
            <a:r>
              <a:rPr lang="en-US" dirty="0" smtClean="0"/>
              <a:t> has</a:t>
            </a:r>
            <a:r>
              <a:rPr lang="en-US" baseline="0" dirty="0" smtClean="0"/>
              <a:t> been successful at helping the Network achieve all three of its goals: Building collaborations, engaging the public, and increasing capacity in the field:</a:t>
            </a:r>
          </a:p>
          <a:p>
            <a:r>
              <a:rPr lang="en-US" baseline="0" dirty="0" smtClean="0"/>
              <a:t>--initially, ND provided a tangible opportunity to partner: low risk and low barrier</a:t>
            </a:r>
          </a:p>
          <a:p>
            <a:r>
              <a:rPr lang="en-US" baseline="0" dirty="0" smtClean="0"/>
              <a:t>--eventually, many partnerships developed further</a:t>
            </a:r>
          </a:p>
          <a:p>
            <a:r>
              <a:rPr lang="en-US" baseline="0" dirty="0" smtClean="0"/>
              <a:t>--initially, the idea was that event itself was the public engagement activities</a:t>
            </a:r>
          </a:p>
          <a:p>
            <a:r>
              <a:rPr lang="en-US" baseline="0" dirty="0" smtClean="0"/>
              <a:t>--soon, the resources also provided building blocks for many other programs and had much greater use and impact</a:t>
            </a:r>
          </a:p>
          <a:p>
            <a:r>
              <a:rPr lang="en-US" baseline="0" dirty="0" smtClean="0"/>
              <a:t>--initially, the event built confidence, skills, motivation for both educators and researchers to engage the public in </a:t>
            </a:r>
            <a:r>
              <a:rPr lang="en-US" baseline="0" dirty="0" err="1" smtClean="0"/>
              <a:t>nano</a:t>
            </a:r>
            <a:endParaRPr lang="en-US" baseline="0" dirty="0" smtClean="0"/>
          </a:p>
          <a:p>
            <a:r>
              <a:rPr lang="en-US" baseline="0" dirty="0" smtClean="0"/>
              <a:t>--eventually, vehicle for sharing new practices across the field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nSpc>
                <a:spcPct val="40000"/>
              </a:lnSpc>
              <a:spcBef>
                <a:spcPts val="1438"/>
              </a:spcBef>
              <a:buClr>
                <a:srgbClr val="000000"/>
              </a:buClr>
              <a:buSzPct val="100000"/>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map shows a</a:t>
            </a:r>
            <a:r>
              <a:rPr lang="en-US" sz="1200" kern="1200" dirty="0" smtClean="0">
                <a:solidFill>
                  <a:schemeClr val="tx1"/>
                </a:solidFill>
                <a:effectLst/>
                <a:latin typeface="+mn-lt"/>
                <a:ea typeface="+mn-ea"/>
                <a:cs typeface="+mn-cs"/>
              </a:rPr>
              <a:t>ll the sites that have done </a:t>
            </a:r>
            <a:r>
              <a:rPr lang="en-US" sz="1200" kern="1200" dirty="0" err="1" smtClean="0">
                <a:solidFill>
                  <a:schemeClr val="tx1"/>
                </a:solidFill>
                <a:effectLst/>
                <a:latin typeface="+mn-lt"/>
                <a:ea typeface="+mn-ea"/>
                <a:cs typeface="+mn-cs"/>
              </a:rPr>
              <a:t>NanoDays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2008-2015. </a:t>
            </a:r>
            <a:r>
              <a:rPr lang="en-US" b="1" dirty="0" smtClean="0">
                <a:latin typeface="Calibri" charset="0"/>
                <a:cs typeface="Arial" charset="0"/>
                <a:sym typeface="Arial" charset="0"/>
              </a:rPr>
              <a:t>Total: 1650.</a:t>
            </a:r>
            <a:r>
              <a:rPr lang="en-US" b="1" baseline="0" dirty="0" smtClean="0">
                <a:latin typeface="Calibri" charset="0"/>
                <a:cs typeface="Arial" charset="0"/>
                <a:sym typeface="Arial" charset="0"/>
              </a:rPr>
              <a:t> </a:t>
            </a:r>
            <a:r>
              <a:rPr lang="en-US" b="1" dirty="0" smtClean="0">
                <a:latin typeface="Calibri" charset="0"/>
                <a:cs typeface="Arial" charset="0"/>
                <a:sym typeface="Arial" charset="0"/>
              </a:rPr>
              <a:t>Unique: 468</a:t>
            </a:r>
            <a:endParaRPr lang="en-US" sz="1400" b="1" dirty="0" smtClean="0">
              <a:solidFill>
                <a:srgbClr val="000000"/>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2280922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LARRY</a:t>
            </a: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Photos from </a:t>
            </a:r>
            <a:r>
              <a:rPr lang="en-US" sz="1200" kern="1200" baseline="0" dirty="0" err="1" smtClean="0">
                <a:solidFill>
                  <a:schemeClr val="tx1"/>
                </a:solidFill>
                <a:effectLst/>
                <a:latin typeface="+mn-lt"/>
                <a:ea typeface="+mn-ea"/>
                <a:cs typeface="+mn-cs"/>
              </a:rPr>
              <a:t>NanoDays</a:t>
            </a:r>
            <a:r>
              <a:rPr lang="en-US" sz="1200" kern="1200" baseline="0" dirty="0" smtClean="0">
                <a:solidFill>
                  <a:schemeClr val="tx1"/>
                </a:solidFill>
                <a:effectLst/>
                <a:latin typeface="+mn-lt"/>
                <a:ea typeface="+mn-ea"/>
                <a:cs typeface="+mn-cs"/>
              </a:rPr>
              <a:t> across the country, 2015:</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Two top left: OMSI, Portland OR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Remaining: </a:t>
            </a:r>
            <a:r>
              <a:rPr lang="en-US" sz="1200" kern="1200" baseline="0" dirty="0" err="1" smtClean="0">
                <a:solidFill>
                  <a:schemeClr val="tx1"/>
                </a:solidFill>
                <a:effectLst/>
                <a:latin typeface="+mn-lt"/>
                <a:ea typeface="+mn-ea"/>
                <a:cs typeface="+mn-cs"/>
              </a:rPr>
              <a:t>Sciencenter</a:t>
            </a:r>
            <a:r>
              <a:rPr lang="en-US" sz="1200" kern="1200" baseline="0" dirty="0" smtClean="0">
                <a:solidFill>
                  <a:schemeClr val="tx1"/>
                </a:solidFill>
                <a:effectLst/>
                <a:latin typeface="+mn-lt"/>
                <a:ea typeface="+mn-ea"/>
                <a:cs typeface="+mn-cs"/>
              </a:rPr>
              <a:t>, Ithaca NY in partnership with Cornell University</a:t>
            </a:r>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280922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LARRY</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Left and center: ECHO Lake Aquarium and Science Center, Burlington VT,</a:t>
            </a:r>
            <a:r>
              <a:rPr lang="en-US" sz="1200" kern="1200" baseline="0" dirty="0" smtClean="0">
                <a:solidFill>
                  <a:schemeClr val="tx1"/>
                </a:solidFill>
                <a:effectLst/>
                <a:latin typeface="+mn-lt"/>
                <a:ea typeface="+mn-ea"/>
                <a:cs typeface="+mn-cs"/>
              </a:rPr>
              <a:t> in partnership with </a:t>
            </a:r>
            <a:r>
              <a:rPr lang="en-US" sz="1200" kern="1200" dirty="0" smtClean="0">
                <a:solidFill>
                  <a:schemeClr val="tx1"/>
                </a:solidFill>
                <a:effectLst/>
                <a:latin typeface="+mn-lt"/>
                <a:ea typeface="+mn-ea"/>
                <a:cs typeface="+mn-cs"/>
              </a:rPr>
              <a:t>University of Vermont</a:t>
            </a: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Right: Arizona Science Center, Phoenix AZ, in partnership with Arizona State University</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280922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LARRY</a:t>
            </a: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Left: </a:t>
            </a:r>
            <a:r>
              <a:rPr lang="en-US" sz="1200" kern="1200" dirty="0" smtClean="0">
                <a:solidFill>
                  <a:schemeClr val="tx1"/>
                </a:solidFill>
                <a:effectLst/>
                <a:latin typeface="+mn-lt"/>
                <a:ea typeface="+mn-ea"/>
                <a:cs typeface="+mn-cs"/>
              </a:rPr>
              <a:t>Museum of</a:t>
            </a:r>
            <a:r>
              <a:rPr lang="en-US" sz="1200" kern="1200" baseline="0" dirty="0" smtClean="0">
                <a:solidFill>
                  <a:schemeClr val="tx1"/>
                </a:solidFill>
                <a:effectLst/>
                <a:latin typeface="+mn-lt"/>
                <a:ea typeface="+mn-ea"/>
                <a:cs typeface="+mn-cs"/>
              </a:rPr>
              <a:t> Science, Boston, in partnership with </a:t>
            </a:r>
            <a:r>
              <a:rPr lang="en-US" sz="1200" kern="1200" baseline="0" dirty="0" err="1" smtClean="0">
                <a:solidFill>
                  <a:schemeClr val="tx1"/>
                </a:solidFill>
                <a:effectLst/>
                <a:latin typeface="+mn-lt"/>
                <a:ea typeface="+mn-ea"/>
                <a:cs typeface="+mn-cs"/>
              </a:rPr>
              <a:t>Nanocomp</a:t>
            </a:r>
            <a:r>
              <a:rPr lang="en-US" sz="1200" kern="1200" baseline="0" dirty="0" smtClean="0">
                <a:solidFill>
                  <a:schemeClr val="tx1"/>
                </a:solidFill>
                <a:effectLst/>
                <a:latin typeface="+mn-lt"/>
                <a:ea typeface="+mn-ea"/>
                <a:cs typeface="+mn-cs"/>
              </a:rPr>
              <a:t> and multiple universities/research centers: Northeastern, U Mass Lowell, Harvard, MIT, and Howard: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Northeastern and U Mass Lowell: Center for High-Rate </a:t>
            </a:r>
            <a:r>
              <a:rPr lang="en-US" sz="1200" kern="1200" baseline="0" dirty="0" err="1" smtClean="0">
                <a:solidFill>
                  <a:schemeClr val="tx1"/>
                </a:solidFill>
                <a:effectLst/>
                <a:latin typeface="+mn-lt"/>
                <a:ea typeface="+mn-ea"/>
                <a:cs typeface="+mn-cs"/>
              </a:rPr>
              <a:t>Nanomanufacturing</a:t>
            </a: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Harvard, MIT, and Howard: Center for Integrated Quantum Mechanics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MIT: Center for </a:t>
            </a:r>
            <a:r>
              <a:rPr lang="en-US" sz="1200" kern="1200" baseline="0" dirty="0" err="1" smtClean="0">
                <a:solidFill>
                  <a:schemeClr val="tx1"/>
                </a:solidFill>
                <a:effectLst/>
                <a:latin typeface="+mn-lt"/>
                <a:ea typeface="+mn-ea"/>
                <a:cs typeface="+mn-cs"/>
              </a:rPr>
              <a:t>Excitonics</a:t>
            </a: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Northeastern: Macromolecular Innovations in Nano-Materials Utilizing Systems Laboratory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Right: Museum of Science &amp; Technology, Syracuse, in partnership with Syracuse University and SUNY Environmental Science &amp; Forestry</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2280922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LARRY</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Top left</a:t>
            </a:r>
            <a:r>
              <a:rPr lang="en-US" sz="1200" kern="1200" baseline="0" dirty="0" smtClean="0">
                <a:solidFill>
                  <a:schemeClr val="tx1"/>
                </a:solidFill>
                <a:effectLst/>
                <a:latin typeface="+mn-lt"/>
                <a:ea typeface="+mn-ea"/>
                <a:cs typeface="+mn-cs"/>
              </a:rPr>
              <a:t> and top center: </a:t>
            </a:r>
            <a:r>
              <a:rPr lang="en-US" sz="1200" kern="1200" dirty="0" smtClean="0">
                <a:solidFill>
                  <a:schemeClr val="tx1"/>
                </a:solidFill>
                <a:effectLst/>
                <a:latin typeface="+mn-lt"/>
                <a:ea typeface="+mn-ea"/>
                <a:cs typeface="+mn-cs"/>
              </a:rPr>
              <a:t>Museum</a:t>
            </a:r>
            <a:r>
              <a:rPr lang="en-US" sz="1200" kern="1200" baseline="0" dirty="0" smtClean="0">
                <a:solidFill>
                  <a:schemeClr val="tx1"/>
                </a:solidFill>
                <a:effectLst/>
                <a:latin typeface="+mn-lt"/>
                <a:ea typeface="+mn-ea"/>
                <a:cs typeface="+mn-cs"/>
              </a:rPr>
              <a:t> of Life + Science, Durham NC</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Large image and right hand column: Marbles Kids Museum, Raleigh NC</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MLS and Marbles collaborate on </a:t>
            </a:r>
            <a:r>
              <a:rPr lang="en-US" sz="1200" kern="1200" baseline="0" dirty="0" err="1" smtClean="0">
                <a:solidFill>
                  <a:schemeClr val="tx1"/>
                </a:solidFill>
                <a:effectLst/>
                <a:latin typeface="+mn-lt"/>
                <a:ea typeface="+mn-ea"/>
                <a:cs typeface="+mn-cs"/>
              </a:rPr>
              <a:t>NanoDays</a:t>
            </a:r>
            <a:r>
              <a:rPr lang="en-US" sz="1200" kern="1200" baseline="0" dirty="0" smtClean="0">
                <a:solidFill>
                  <a:schemeClr val="tx1"/>
                </a:solidFill>
                <a:effectLst/>
                <a:latin typeface="+mn-lt"/>
                <a:ea typeface="+mn-ea"/>
                <a:cs typeface="+mn-cs"/>
              </a:rPr>
              <a:t> held at both orgs. Other partners that participate in both </a:t>
            </a:r>
            <a:r>
              <a:rPr lang="en-US" sz="1200" kern="1200" baseline="0" dirty="0" err="1" smtClean="0">
                <a:solidFill>
                  <a:schemeClr val="tx1"/>
                </a:solidFill>
                <a:effectLst/>
                <a:latin typeface="+mn-lt"/>
                <a:ea typeface="+mn-ea"/>
                <a:cs typeface="+mn-cs"/>
              </a:rPr>
              <a:t>NanoDays</a:t>
            </a:r>
            <a:r>
              <a:rPr lang="en-US" sz="1200" kern="1200" baseline="0" dirty="0" smtClean="0">
                <a:solidFill>
                  <a:schemeClr val="tx1"/>
                </a:solidFill>
                <a:effectLst/>
                <a:latin typeface="+mn-lt"/>
                <a:ea typeface="+mn-ea"/>
                <a:cs typeface="+mn-cs"/>
              </a:rPr>
              <a:t> are: Duke, NC State, UNC Chapel Hill and NC Central U.</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Special note: Marbles STEM Play Corps present activities (20 middle school students)—grant funded project among Marbles, CEINT at Duke and NC State’s Nanotechnology Education program</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28092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2</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LARRY</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Franklin Institute and multiple partners: Drexel U,</a:t>
            </a:r>
            <a:r>
              <a:rPr lang="en-US" sz="1200" kern="1200" baseline="0" dirty="0" smtClean="0">
                <a:solidFill>
                  <a:schemeClr val="tx1"/>
                </a:solidFill>
                <a:effectLst/>
                <a:latin typeface="+mn-lt"/>
                <a:ea typeface="+mn-ea"/>
                <a:cs typeface="+mn-cs"/>
              </a:rPr>
              <a:t> U of Penn, and Free Library of Philadelphia</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Events held at </a:t>
            </a:r>
            <a:r>
              <a:rPr lang="en-US" sz="1200" kern="1200" baseline="0" dirty="0" smtClean="0">
                <a:solidFill>
                  <a:schemeClr val="tx1"/>
                </a:solidFill>
                <a:effectLst/>
                <a:latin typeface="+mn-lt"/>
                <a:ea typeface="+mn-ea"/>
                <a:cs typeface="+mn-cs"/>
              </a:rPr>
              <a:t>Franklin Institute (Target Community Night, TFI and Drexel), </a:t>
            </a:r>
            <a:r>
              <a:rPr lang="en-US" sz="1200" kern="1200" dirty="0" smtClean="0">
                <a:solidFill>
                  <a:schemeClr val="tx1"/>
                </a:solidFill>
                <a:effectLst/>
                <a:latin typeface="+mn-lt"/>
                <a:ea typeface="+mn-ea"/>
                <a:cs typeface="+mn-cs"/>
              </a:rPr>
              <a:t>Philly</a:t>
            </a:r>
            <a:r>
              <a:rPr lang="en-US" sz="1200" kern="1200" baseline="0" dirty="0" smtClean="0">
                <a:solidFill>
                  <a:schemeClr val="tx1"/>
                </a:solidFill>
                <a:effectLst/>
                <a:latin typeface="+mn-lt"/>
                <a:ea typeface="+mn-ea"/>
                <a:cs typeface="+mn-cs"/>
              </a:rPr>
              <a:t> Science Festival (TFI, Drexel, and Penn), and </a:t>
            </a:r>
            <a:r>
              <a:rPr lang="en-US" sz="1200" kern="1200" baseline="0" dirty="0" err="1" smtClean="0">
                <a:solidFill>
                  <a:schemeClr val="tx1"/>
                </a:solidFill>
                <a:effectLst/>
                <a:latin typeface="+mn-lt"/>
                <a:ea typeface="+mn-ea"/>
                <a:cs typeface="+mn-cs"/>
              </a:rPr>
              <a:t>Bushrod</a:t>
            </a:r>
            <a:r>
              <a:rPr lang="en-US" sz="1200" kern="1200" baseline="0" dirty="0" smtClean="0">
                <a:solidFill>
                  <a:schemeClr val="tx1"/>
                </a:solidFill>
                <a:effectLst/>
                <a:latin typeface="+mn-lt"/>
                <a:ea typeface="+mn-ea"/>
                <a:cs typeface="+mn-cs"/>
              </a:rPr>
              <a:t> Library (TFI, Penn, and Free Library of </a:t>
            </a:r>
            <a:r>
              <a:rPr lang="en-US" sz="1200" kern="1200" baseline="0" dirty="0" err="1" smtClean="0">
                <a:solidFill>
                  <a:schemeClr val="tx1"/>
                </a:solidFill>
                <a:effectLst/>
                <a:latin typeface="+mn-lt"/>
                <a:ea typeface="+mn-ea"/>
                <a:cs typeface="+mn-cs"/>
              </a:rPr>
              <a:t>Phila</a:t>
            </a:r>
            <a:r>
              <a:rPr lang="en-US" sz="1200" kern="1200" baseline="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2280922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1004274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r>
              <a:rPr lang="en-US" baseline="0" dirty="0" smtClean="0"/>
              <a:t> </a:t>
            </a:r>
            <a:endParaRPr lang="en-US" sz="1200" b="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More information:</a:t>
            </a:r>
          </a:p>
          <a:p>
            <a:r>
              <a:rPr lang="en-US" sz="1200" b="0" kern="1200" dirty="0" smtClean="0">
                <a:solidFill>
                  <a:schemeClr val="tx1"/>
                </a:solidFill>
                <a:effectLst/>
                <a:latin typeface="+mn-lt"/>
                <a:ea typeface="+mn-ea"/>
                <a:cs typeface="+mn-cs"/>
              </a:rPr>
              <a:t>ENGAGING FOR VISITORS:</a:t>
            </a:r>
          </a:p>
          <a:p>
            <a:pPr lvl="0"/>
            <a:r>
              <a:rPr lang="en-US" sz="1200" b="0" kern="1200" dirty="0" smtClean="0">
                <a:solidFill>
                  <a:schemeClr val="tx1"/>
                </a:solidFill>
                <a:effectLst/>
                <a:latin typeface="+mn-lt"/>
                <a:ea typeface="+mn-ea"/>
                <a:cs typeface="+mn-cs"/>
              </a:rPr>
              <a:t>Both adults and children learn </a:t>
            </a:r>
            <a:r>
              <a:rPr lang="en-US" sz="1200" b="0" kern="1200" dirty="0" err="1" smtClean="0">
                <a:solidFill>
                  <a:schemeClr val="tx1"/>
                </a:solidFill>
                <a:effectLst/>
                <a:latin typeface="+mn-lt"/>
                <a:ea typeface="+mn-ea"/>
                <a:cs typeface="+mn-cs"/>
              </a:rPr>
              <a:t>nano</a:t>
            </a:r>
            <a:r>
              <a:rPr lang="en-US" sz="1200" b="0" kern="1200" dirty="0" smtClean="0">
                <a:solidFill>
                  <a:schemeClr val="tx1"/>
                </a:solidFill>
                <a:effectLst/>
                <a:latin typeface="+mn-lt"/>
                <a:ea typeface="+mn-ea"/>
                <a:cs typeface="+mn-cs"/>
              </a:rPr>
              <a:t> concepts</a:t>
            </a:r>
          </a:p>
          <a:p>
            <a:pPr lvl="0"/>
            <a:r>
              <a:rPr lang="en-US" sz="1200" b="0" kern="1200" dirty="0" smtClean="0">
                <a:solidFill>
                  <a:schemeClr val="tx1"/>
                </a:solidFill>
                <a:effectLst/>
                <a:latin typeface="+mn-lt"/>
                <a:ea typeface="+mn-ea"/>
                <a:cs typeface="+mn-cs"/>
              </a:rPr>
              <a:t>Almost all adults say they would come to </a:t>
            </a:r>
            <a:r>
              <a:rPr lang="en-US" sz="1200" b="0" kern="1200" dirty="0" err="1" smtClean="0">
                <a:solidFill>
                  <a:schemeClr val="tx1"/>
                </a:solidFill>
                <a:effectLst/>
                <a:latin typeface="+mn-lt"/>
                <a:ea typeface="+mn-ea"/>
                <a:cs typeface="+mn-cs"/>
              </a:rPr>
              <a:t>NanoDays</a:t>
            </a:r>
            <a:r>
              <a:rPr lang="en-US" sz="1200" b="0" kern="1200" dirty="0" smtClean="0">
                <a:solidFill>
                  <a:schemeClr val="tx1"/>
                </a:solidFill>
                <a:effectLst/>
                <a:latin typeface="+mn-lt"/>
                <a:ea typeface="+mn-ea"/>
                <a:cs typeface="+mn-cs"/>
              </a:rPr>
              <a:t> again</a:t>
            </a:r>
          </a:p>
          <a:p>
            <a:r>
              <a:rPr lang="en-US" sz="1200" b="0" kern="1200" dirty="0" smtClean="0">
                <a:solidFill>
                  <a:schemeClr val="tx1"/>
                </a:solidFill>
                <a:effectLst/>
                <a:latin typeface="+mn-lt"/>
                <a:ea typeface="+mn-ea"/>
                <a:cs typeface="+mn-cs"/>
              </a:rPr>
              <a:t> </a:t>
            </a:r>
          </a:p>
          <a:p>
            <a:r>
              <a:rPr lang="en-US" sz="1200" b="0" kern="1200" dirty="0" smtClean="0">
                <a:solidFill>
                  <a:schemeClr val="tx1"/>
                </a:solidFill>
                <a:effectLst/>
                <a:latin typeface="+mn-lt"/>
                <a:ea typeface="+mn-ea"/>
                <a:cs typeface="+mn-cs"/>
              </a:rPr>
              <a:t>VALUABLE FOR PARTNERS:</a:t>
            </a:r>
          </a:p>
          <a:p>
            <a:pPr lvl="0"/>
            <a:r>
              <a:rPr lang="en-US" sz="1200" b="0" kern="1200" dirty="0" smtClean="0">
                <a:solidFill>
                  <a:schemeClr val="tx1"/>
                </a:solidFill>
                <a:effectLst/>
                <a:latin typeface="+mn-lt"/>
                <a:ea typeface="+mn-ea"/>
                <a:cs typeface="+mn-cs"/>
              </a:rPr>
              <a:t>Event volunteers learn </a:t>
            </a:r>
            <a:r>
              <a:rPr lang="en-US" sz="1200" b="0" kern="1200" dirty="0" err="1" smtClean="0">
                <a:solidFill>
                  <a:schemeClr val="tx1"/>
                </a:solidFill>
                <a:effectLst/>
                <a:latin typeface="+mn-lt"/>
                <a:ea typeface="+mn-ea"/>
                <a:cs typeface="+mn-cs"/>
              </a:rPr>
              <a:t>nano</a:t>
            </a:r>
            <a:r>
              <a:rPr lang="en-US" sz="1200" b="0" kern="1200" dirty="0" smtClean="0">
                <a:solidFill>
                  <a:schemeClr val="tx1"/>
                </a:solidFill>
                <a:effectLst/>
                <a:latin typeface="+mn-lt"/>
                <a:ea typeface="+mn-ea"/>
                <a:cs typeface="+mn-cs"/>
              </a:rPr>
              <a:t> concepts</a:t>
            </a:r>
          </a:p>
          <a:p>
            <a:pPr lvl="0"/>
            <a:r>
              <a:rPr lang="en-US" sz="1200" b="0" kern="1200" dirty="0" smtClean="0">
                <a:solidFill>
                  <a:schemeClr val="tx1"/>
                </a:solidFill>
                <a:effectLst/>
                <a:latin typeface="+mn-lt"/>
                <a:ea typeface="+mn-ea"/>
                <a:cs typeface="+mn-cs"/>
              </a:rPr>
              <a:t>Student volunteers become more interested in STEM careers</a:t>
            </a:r>
          </a:p>
          <a:p>
            <a:endParaRPr lang="en-US" b="0"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4209222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PAUL</a:t>
            </a:r>
            <a:r>
              <a:rPr lang="en-US" baseline="0" dirty="0" smtClean="0"/>
              <a:t>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Nano exhibition</a:t>
            </a:r>
            <a:r>
              <a:rPr lang="en-US" sz="1200" kern="1200" baseline="0" dirty="0" smtClean="0">
                <a:solidFill>
                  <a:schemeClr val="tx1"/>
                </a:solidFill>
                <a:effectLst/>
                <a:latin typeface="+mn-lt"/>
                <a:ea typeface="+mn-ea"/>
                <a:cs typeface="+mn-cs"/>
              </a:rPr>
              <a:t> was </a:t>
            </a:r>
            <a:r>
              <a:rPr lang="en-US" sz="1200" kern="1200" dirty="0" smtClean="0">
                <a:solidFill>
                  <a:schemeClr val="tx1"/>
                </a:solidFill>
                <a:effectLst/>
                <a:latin typeface="+mn-lt"/>
                <a:ea typeface="+mn-ea"/>
                <a:cs typeface="+mn-cs"/>
              </a:rPr>
              <a:t>all three Network goals + NEW</a:t>
            </a:r>
            <a:r>
              <a:rPr lang="en-US" sz="1200" kern="1200" baseline="0" dirty="0" smtClean="0">
                <a:solidFill>
                  <a:schemeClr val="tx1"/>
                </a:solidFill>
                <a:effectLst/>
                <a:latin typeface="+mn-lt"/>
                <a:ea typeface="+mn-ea"/>
                <a:cs typeface="+mn-cs"/>
              </a:rPr>
              <a:t> GOAL: Sustaining the benefits of the Network beyond the funded period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--Exhibits are durable and have a long lifespan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--They don’t require staffing, so they can engage people all the time and achieve greater reach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--They can provide an opportunity to embed </a:t>
            </a:r>
            <a:r>
              <a:rPr lang="en-US" sz="1200" kern="1200" baseline="0" dirty="0" err="1" smtClean="0">
                <a:solidFill>
                  <a:schemeClr val="tx1"/>
                </a:solidFill>
                <a:effectLst/>
                <a:latin typeface="+mn-lt"/>
                <a:ea typeface="+mn-ea"/>
                <a:cs typeface="+mn-cs"/>
              </a:rPr>
              <a:t>nano</a:t>
            </a:r>
            <a:r>
              <a:rPr lang="en-US" sz="1200" kern="1200" baseline="0" dirty="0" smtClean="0">
                <a:solidFill>
                  <a:schemeClr val="tx1"/>
                </a:solidFill>
                <a:effectLst/>
                <a:latin typeface="+mn-lt"/>
                <a:ea typeface="+mn-ea"/>
                <a:cs typeface="+mn-cs"/>
              </a:rPr>
              <a:t> more deeply and broadly in an organization (more programming, more staff involved, more opportunities for partnerships across organizations)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r>
              <a:rPr lang="en-US" baseline="0" dirty="0" smtClean="0"/>
              <a:t> </a:t>
            </a:r>
            <a:endParaRPr lang="en-US" baseline="0" dirty="0" smtClean="0">
              <a:solidFill>
                <a:schemeClr val="tx1"/>
              </a:solidFill>
            </a:endParaRPr>
          </a:p>
          <a:p>
            <a:r>
              <a:rPr lang="en-US" baseline="0" dirty="0" smtClean="0">
                <a:solidFill>
                  <a:schemeClr val="tx1"/>
                </a:solidFill>
              </a:rPr>
              <a:t>Large science museum that is hosting the mini-exhibition. Despite the small footprint of the exhibit, it has made a big impression on visitors. In the museum’s q</a:t>
            </a:r>
            <a:r>
              <a:rPr lang="en-US" dirty="0" smtClean="0">
                <a:solidFill>
                  <a:schemeClr val="tx1"/>
                </a:solidFill>
              </a:rPr>
              <a:t>uarterly visitor</a:t>
            </a:r>
            <a:r>
              <a:rPr lang="en-US" baseline="0" dirty="0" smtClean="0">
                <a:solidFill>
                  <a:schemeClr val="tx1"/>
                </a:solidFill>
              </a:rPr>
              <a:t> survey, visitors have identified Nano as one the highlight of their experience.</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36091B76-650A-474F-8D9F-AC7A0FB70F86}" type="slidenum">
              <a:rPr lang="en-US" smtClean="0"/>
              <a:t>25</a:t>
            </a:fld>
            <a:endParaRPr lang="en-US"/>
          </a:p>
        </p:txBody>
      </p:sp>
    </p:spTree>
    <p:extLst>
      <p:ext uri="{BB962C8B-B14F-4D97-AF65-F5344CB8AC3E}">
        <p14:creationId xmlns:p14="http://schemas.microsoft.com/office/powerpoint/2010/main" val="3432487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PAUL</a:t>
            </a:r>
            <a:r>
              <a:rPr lang="en-US" baseline="0" dirty="0" smtClean="0"/>
              <a:t> </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a:t>
            </a:r>
            <a:r>
              <a:rPr lang="en-US" sz="1200" baseline="0" dirty="0" smtClean="0"/>
              <a:t> Da Vinci Science Center in Pennsylvania is a medium-sized museum. Here too, the mini-exhibition has become a visitor favorite. The staff have noted the kinds of social interactions and conversations that the exhibition was designed to encourage. </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“The Nano Mini Exhibition has immediately become one of our visitor favorites in visitor surveys.…</a:t>
            </a:r>
            <a:r>
              <a:rPr lang="en-US" sz="1200" b="1" dirty="0" smtClean="0"/>
              <a:t>I have seen families … talking about </a:t>
            </a:r>
            <a:r>
              <a:rPr lang="en-US" sz="1200" b="1" dirty="0" err="1" smtClean="0"/>
              <a:t>nano</a:t>
            </a:r>
            <a:r>
              <a:rPr lang="en-US" sz="1200" b="1" dirty="0" smtClean="0"/>
              <a:t> and how the new technologies might impact them. </a:t>
            </a:r>
            <a:r>
              <a:rPr lang="en-US" sz="1200" dirty="0" smtClean="0"/>
              <a:t>It has sparked conversations between guests and our staff.”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36091B76-650A-474F-8D9F-AC7A0FB70F86}" type="slidenum">
              <a:rPr lang="en-US" smtClean="0"/>
              <a:t>26</a:t>
            </a:fld>
            <a:endParaRPr lang="en-US"/>
          </a:p>
        </p:txBody>
      </p:sp>
    </p:spTree>
    <p:extLst>
      <p:ext uri="{BB962C8B-B14F-4D97-AF65-F5344CB8AC3E}">
        <p14:creationId xmlns:p14="http://schemas.microsoft.com/office/powerpoint/2010/main" val="3432487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r>
              <a:rPr lang="en-US" baseline="0" dirty="0" smtClean="0"/>
              <a:t> </a:t>
            </a:r>
            <a:endParaRPr lang="en-US" baseline="0" dirty="0" smtClean="0">
              <a:solidFill>
                <a:schemeClr val="tx1"/>
              </a:solidFill>
            </a:endParaRPr>
          </a:p>
          <a:p>
            <a:r>
              <a:rPr lang="en-US" baseline="0" dirty="0" smtClean="0">
                <a:solidFill>
                  <a:schemeClr val="tx1"/>
                </a:solidFill>
              </a:rPr>
              <a:t>Mini-exhibition at a university museum. Staff have noticed extended visitor engagement. </a:t>
            </a:r>
          </a:p>
          <a:p>
            <a:endParaRPr lang="en-US" baseline="0" dirty="0" smtClean="0">
              <a:solidFill>
                <a:schemeClr val="tx1"/>
              </a:solidFill>
            </a:endParaRPr>
          </a:p>
          <a:p>
            <a:r>
              <a:rPr lang="en-US" baseline="0" dirty="0" smtClean="0">
                <a:solidFill>
                  <a:schemeClr val="tx1"/>
                </a:solidFill>
              </a:rPr>
              <a:t>The mini-exhibition summative evaluation identified a long dwell time for exhibition, particularly notable given its small size. </a:t>
            </a:r>
            <a:r>
              <a:rPr lang="en-US" sz="1200" kern="1200" dirty="0" smtClean="0">
                <a:solidFill>
                  <a:schemeClr val="tx1"/>
                </a:solidFill>
                <a:effectLst/>
                <a:latin typeface="+mn-lt"/>
                <a:ea typeface="+mn-ea"/>
                <a:cs typeface="+mn-cs"/>
              </a:rPr>
              <a:t>Visitors spend a long time in the mini-exhibition—around four times longer than a typical exhibition. [Measured by the Sweep Rate Index (SRI). (Over 6 minutes average dwell time; 4 minutes median dwell time.)</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36091B76-650A-474F-8D9F-AC7A0FB70F86}" type="slidenum">
              <a:rPr lang="en-US" smtClean="0"/>
              <a:t>27</a:t>
            </a:fld>
            <a:endParaRPr lang="en-US"/>
          </a:p>
        </p:txBody>
      </p:sp>
    </p:spTree>
    <p:extLst>
      <p:ext uri="{BB962C8B-B14F-4D97-AF65-F5344CB8AC3E}">
        <p14:creationId xmlns:p14="http://schemas.microsoft.com/office/powerpoint/2010/main" val="3432487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PAUL</a:t>
            </a:r>
            <a:r>
              <a:rPr lang="en-US" baseline="0" dirty="0" smtClean="0"/>
              <a:t> </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Staff at COSI have</a:t>
            </a:r>
            <a:r>
              <a:rPr lang="en-US" sz="1200" baseline="0" dirty="0" smtClean="0"/>
              <a:t> found that the presence of the mini-exhibition has encouraged them to incorporate </a:t>
            </a:r>
            <a:r>
              <a:rPr lang="en-US" sz="1200" baseline="0" dirty="0" err="1" smtClean="0"/>
              <a:t>nano</a:t>
            </a:r>
            <a:r>
              <a:rPr lang="en-US" sz="1200" baseline="0" dirty="0" smtClean="0"/>
              <a:t> into programming efforts across the museum.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Context</a:t>
            </a:r>
            <a:r>
              <a:rPr lang="en-US" sz="1200" baseline="0" dirty="0" smtClean="0"/>
              <a:t> for quote: </a:t>
            </a:r>
            <a:r>
              <a:rPr lang="en-US" sz="1200" dirty="0" smtClean="0"/>
              <a:t>“The impact of the Nano mini-exhibition at COSI has been quite extensive, from COSI Guests to COSI’s Team Members….</a:t>
            </a:r>
            <a:r>
              <a:rPr lang="en-US" sz="1200" b="1" dirty="0" smtClean="0"/>
              <a:t>COSI Team Members across the institution have seized the opportunity to mainstream nanotechnology into their programs.”</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36091B76-650A-474F-8D9F-AC7A0FB70F86}" type="slidenum">
              <a:rPr lang="en-US" smtClean="0"/>
              <a:t>28</a:t>
            </a:fld>
            <a:endParaRPr lang="en-US"/>
          </a:p>
        </p:txBody>
      </p:sp>
    </p:spTree>
    <p:extLst>
      <p:ext uri="{BB962C8B-B14F-4D97-AF65-F5344CB8AC3E}">
        <p14:creationId xmlns:p14="http://schemas.microsoft.com/office/powerpoint/2010/main" val="3432487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r>
              <a:rPr lang="en-US" baseline="0" dirty="0" smtClean="0"/>
              <a:t> </a:t>
            </a:r>
            <a:endParaRPr lang="en-US" dirty="0" smtClean="0">
              <a:solidFill>
                <a:schemeClr val="tx1"/>
              </a:solidFill>
            </a:endParaRPr>
          </a:p>
          <a:p>
            <a:r>
              <a:rPr lang="en-US" dirty="0" smtClean="0">
                <a:solidFill>
                  <a:schemeClr val="tx1"/>
                </a:solidFill>
              </a:rPr>
              <a:t>Princeton University is partnering with two other</a:t>
            </a:r>
            <a:r>
              <a:rPr lang="en-US" baseline="0" dirty="0" smtClean="0">
                <a:solidFill>
                  <a:schemeClr val="tx1"/>
                </a:solidFill>
              </a:rPr>
              <a:t> community organizations to host the mini-exhibition: the public library and the NJ State Museum. Princeton has found that the mini-exhibition is valuable both for developing partnerships with those organizations, which in turn provides them with better opportunities for reaching underserved and underrepresented audiences.</a:t>
            </a:r>
          </a:p>
          <a:p>
            <a:endParaRPr lang="en-US" dirty="0" smtClean="0">
              <a:solidFill>
                <a:schemeClr val="tx1"/>
              </a:solidFill>
            </a:endParaRPr>
          </a:p>
          <a:p>
            <a:r>
              <a:rPr lang="en-US" dirty="0" smtClean="0">
                <a:solidFill>
                  <a:schemeClr val="tx1"/>
                </a:solidFill>
              </a:rPr>
              <a:t>The two photos</a:t>
            </a:r>
            <a:r>
              <a:rPr lang="en-US" baseline="0" dirty="0" smtClean="0">
                <a:solidFill>
                  <a:schemeClr val="tx1"/>
                </a:solidFill>
              </a:rPr>
              <a:t> on the right-hand side of the slide show a school group receiving a tour of the nanofabrication facilities at Princeton (top left). The students then walked from campus to the library—still wearing their cleanroom suits—and used the </a:t>
            </a:r>
            <a:r>
              <a:rPr lang="en-US" baseline="0" dirty="0" err="1" smtClean="0">
                <a:solidFill>
                  <a:schemeClr val="tx1"/>
                </a:solidFill>
              </a:rPr>
              <a:t>miniexhibition</a:t>
            </a:r>
            <a:r>
              <a:rPr lang="en-US" baseline="0" dirty="0" smtClean="0">
                <a:solidFill>
                  <a:schemeClr val="tx1"/>
                </a:solidFill>
              </a:rPr>
              <a:t> at the public library. (In the bottom slide you can see that one boy put his school uniform jackets on top of his bunny suit).</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36091B76-650A-474F-8D9F-AC7A0FB70F86}" type="slidenum">
              <a:rPr lang="en-US" smtClean="0"/>
              <a:t>29</a:t>
            </a:fld>
            <a:endParaRPr lang="en-US"/>
          </a:p>
        </p:txBody>
      </p:sp>
    </p:spTree>
    <p:extLst>
      <p:ext uri="{BB962C8B-B14F-4D97-AF65-F5344CB8AC3E}">
        <p14:creationId xmlns:p14="http://schemas.microsoft.com/office/powerpoint/2010/main" val="343248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3</a:t>
            </a:fld>
            <a:endParaRPr lang="en-US"/>
          </a:p>
        </p:txBody>
      </p:sp>
    </p:spTree>
    <p:extLst>
      <p:ext uri="{BB962C8B-B14F-4D97-AF65-F5344CB8AC3E}">
        <p14:creationId xmlns:p14="http://schemas.microsoft.com/office/powerpoint/2010/main" val="4020805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r>
              <a:rPr lang="en-US" baseline="0" dirty="0" smtClean="0"/>
              <a:t> </a:t>
            </a:r>
            <a:endParaRPr lang="en-US" sz="1200" dirty="0" smtClean="0"/>
          </a:p>
          <a:p>
            <a:r>
              <a:rPr lang="en-US" sz="1200" dirty="0" smtClean="0"/>
              <a:t>Port Discovery was</a:t>
            </a:r>
            <a:r>
              <a:rPr lang="en-US" sz="1200" baseline="0" dirty="0" smtClean="0"/>
              <a:t> one of the first sites to host the mini-exhibition. </a:t>
            </a:r>
          </a:p>
          <a:p>
            <a:endParaRPr lang="en-US" sz="1200" dirty="0" smtClean="0"/>
          </a:p>
          <a:p>
            <a:r>
              <a:rPr lang="en-US" sz="1200" dirty="0" smtClean="0"/>
              <a:t>The photo</a:t>
            </a:r>
            <a:r>
              <a:rPr lang="en-US" sz="1200" baseline="0" dirty="0" smtClean="0"/>
              <a:t> on the top left shows an additional component built by the MRSEC at the University of Maryland, in partnership with Port Discovery. This partnership began with </a:t>
            </a:r>
            <a:r>
              <a:rPr lang="en-US" sz="1200" baseline="0" dirty="0" err="1" smtClean="0"/>
              <a:t>NanoDays</a:t>
            </a:r>
            <a:r>
              <a:rPr lang="en-US" sz="1200" baseline="0" dirty="0" smtClean="0"/>
              <a:t> and has expanded into other initiatives. </a:t>
            </a:r>
          </a:p>
          <a:p>
            <a:endParaRPr lang="en-US" sz="1200" baseline="0" dirty="0" smtClean="0"/>
          </a:p>
          <a:p>
            <a:r>
              <a:rPr lang="en-US" sz="1200" baseline="0" dirty="0" smtClean="0"/>
              <a:t>About the </a:t>
            </a:r>
            <a:r>
              <a:rPr lang="en-US" sz="1200" baseline="0" dirty="0" err="1" smtClean="0"/>
              <a:t>partnesrhip</a:t>
            </a:r>
            <a:r>
              <a:rPr lang="en-US" sz="1200" baseline="0" dirty="0" smtClean="0"/>
              <a:t>, Nora Moynihan says:</a:t>
            </a:r>
          </a:p>
          <a:p>
            <a:pPr marL="0" marR="0" lvl="4"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“They helped us design a whole exhibit piece to add onto our mini exhibit.…[W]hen we added onto the exhibition, it's given us a platform for bringing in new partners from industry, partners from universities. It has given us a platform to really take this as far as we can. Now we're looking at traveling it to libraries, to make it accessible for kids in disadvantaged neighborhoods.” Nora Moynihan, Port Discovery Children’s Museum</a:t>
            </a:r>
            <a:endParaRPr lang="en-US" sz="1200" baseline="0" dirty="0" smtClean="0"/>
          </a:p>
          <a:p>
            <a:endParaRPr lang="en-US" sz="1200" baseline="0" dirty="0" smtClean="0"/>
          </a:p>
          <a:p>
            <a:r>
              <a:rPr lang="en-US" sz="1200" baseline="0" dirty="0" smtClean="0"/>
              <a:t>Donna Hammer, MRSEC Associate Director at Maryland, says:</a:t>
            </a:r>
            <a:endParaRPr lang="en-US" sz="1200" dirty="0" smtClean="0"/>
          </a:p>
          <a:p>
            <a:r>
              <a:rPr lang="en-US" sz="1200" b="0" dirty="0" smtClean="0"/>
              <a:t>“Our partnership is built on common goals, mutual respect, realistic expectations, flexibility, and open communication. From these qualities, we have built trust, which has blossomed into a synergy between the two institutions that has seeded a long and fruitful partnership.” </a:t>
            </a:r>
          </a:p>
          <a:p>
            <a:endParaRPr lang="en-US" sz="1200" i="1" dirty="0" smtClean="0"/>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36091B76-650A-474F-8D9F-AC7A0FB70F86}" type="slidenum">
              <a:rPr lang="en-US" smtClean="0"/>
              <a:t>30</a:t>
            </a:fld>
            <a:endParaRPr lang="en-US"/>
          </a:p>
        </p:txBody>
      </p:sp>
    </p:spTree>
    <p:extLst>
      <p:ext uri="{BB962C8B-B14F-4D97-AF65-F5344CB8AC3E}">
        <p14:creationId xmlns:p14="http://schemas.microsoft.com/office/powerpoint/2010/main" val="3432487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8390654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p>
          <a:p>
            <a:r>
              <a:rPr lang="en-US" baseline="0" dirty="0" smtClean="0"/>
              <a:t>Each </a:t>
            </a:r>
            <a:r>
              <a:rPr lang="en-US" baseline="0" dirty="0" err="1" smtClean="0"/>
              <a:t>minigrant</a:t>
            </a:r>
            <a:r>
              <a:rPr lang="en-US" baseline="0" dirty="0" smtClean="0"/>
              <a:t> addressed at least one of these criteria:</a:t>
            </a:r>
          </a:p>
          <a:p>
            <a:pPr marL="342900" indent="-342900" algn="l">
              <a:spcAft>
                <a:spcPts val="400"/>
              </a:spcAft>
              <a:buFont typeface="+mj-lt"/>
              <a:buAutoNum type="arabicPeriod"/>
            </a:pPr>
            <a:r>
              <a:rPr lang="en-US" sz="1200" dirty="0" smtClean="0">
                <a:solidFill>
                  <a:srgbClr val="000000"/>
                </a:solidFill>
                <a:latin typeface="Calibri Light"/>
                <a:cs typeface="Calibri Light"/>
              </a:rPr>
              <a:t>New efforts to integrate </a:t>
            </a:r>
            <a:r>
              <a:rPr lang="en-US" sz="1200" dirty="0" err="1" smtClean="0">
                <a:solidFill>
                  <a:srgbClr val="000000"/>
                </a:solidFill>
                <a:latin typeface="Calibri Light"/>
                <a:cs typeface="Calibri Light"/>
              </a:rPr>
              <a:t>nano</a:t>
            </a:r>
            <a:r>
              <a:rPr lang="en-US" sz="1200" dirty="0" smtClean="0">
                <a:solidFill>
                  <a:srgbClr val="000000"/>
                </a:solidFill>
                <a:latin typeface="Calibri Light"/>
                <a:cs typeface="Calibri Light"/>
              </a:rPr>
              <a:t> into existing programming</a:t>
            </a:r>
          </a:p>
          <a:p>
            <a:pPr marL="342900" indent="-342900" algn="l">
              <a:spcAft>
                <a:spcPts val="400"/>
              </a:spcAft>
              <a:buFont typeface="+mj-lt"/>
              <a:buAutoNum type="arabicPeriod"/>
            </a:pPr>
            <a:r>
              <a:rPr lang="en-US" sz="1200" dirty="0" smtClean="0">
                <a:solidFill>
                  <a:srgbClr val="000000"/>
                </a:solidFill>
                <a:latin typeface="Calibri Light"/>
                <a:cs typeface="Calibri Light"/>
              </a:rPr>
              <a:t>New efforts to reach new audiences with </a:t>
            </a:r>
            <a:r>
              <a:rPr lang="en-US" sz="1200" dirty="0" err="1" smtClean="0">
                <a:solidFill>
                  <a:srgbClr val="000000"/>
                </a:solidFill>
                <a:latin typeface="Calibri Light"/>
                <a:cs typeface="Calibri Light"/>
              </a:rPr>
              <a:t>nano</a:t>
            </a:r>
            <a:r>
              <a:rPr lang="en-US" sz="1200" dirty="0" smtClean="0">
                <a:solidFill>
                  <a:srgbClr val="000000"/>
                </a:solidFill>
                <a:latin typeface="Calibri Light"/>
                <a:cs typeface="Calibri Light"/>
              </a:rPr>
              <a:t> programming, including traditionally</a:t>
            </a:r>
            <a:r>
              <a:rPr lang="en-US" sz="1200" baseline="0" dirty="0" smtClean="0">
                <a:solidFill>
                  <a:srgbClr val="000000"/>
                </a:solidFill>
                <a:latin typeface="Calibri Light"/>
                <a:cs typeface="Calibri Light"/>
              </a:rPr>
              <a:t> </a:t>
            </a:r>
            <a:r>
              <a:rPr lang="en-US" sz="1200" dirty="0" smtClean="0">
                <a:solidFill>
                  <a:srgbClr val="000000"/>
                </a:solidFill>
                <a:latin typeface="Calibri Light"/>
                <a:cs typeface="Calibri Light"/>
              </a:rPr>
              <a:t>underserved or</a:t>
            </a:r>
            <a:r>
              <a:rPr lang="en-US" sz="1200" baseline="0" dirty="0" smtClean="0">
                <a:solidFill>
                  <a:srgbClr val="000000"/>
                </a:solidFill>
                <a:latin typeface="Calibri Light"/>
                <a:cs typeface="Calibri Light"/>
              </a:rPr>
              <a:t> underrepresented audiences</a:t>
            </a:r>
            <a:endParaRPr lang="en-US" sz="1200" dirty="0" smtClean="0">
              <a:solidFill>
                <a:srgbClr val="000000"/>
              </a:solidFill>
              <a:latin typeface="Calibri Light"/>
              <a:cs typeface="Calibri Light"/>
            </a:endParaRPr>
          </a:p>
          <a:p>
            <a:pPr marL="342900" indent="-342900" algn="l">
              <a:buFont typeface="+mj-lt"/>
              <a:buAutoNum type="arabicPeriod"/>
            </a:pPr>
            <a:r>
              <a:rPr lang="en-US" sz="1200" dirty="0" smtClean="0">
                <a:solidFill>
                  <a:srgbClr val="000000"/>
                </a:solidFill>
                <a:latin typeface="Calibri Light"/>
                <a:cs typeface="Calibri Light"/>
              </a:rPr>
              <a:t>New partnerships between museums and </a:t>
            </a:r>
            <a:r>
              <a:rPr lang="en-US" sz="1200" dirty="0" err="1" smtClean="0">
                <a:solidFill>
                  <a:srgbClr val="000000"/>
                </a:solidFill>
                <a:latin typeface="Calibri Light"/>
                <a:cs typeface="Calibri Light"/>
              </a:rPr>
              <a:t>nano</a:t>
            </a:r>
            <a:r>
              <a:rPr lang="en-US" sz="1200" dirty="0" smtClean="0">
                <a:solidFill>
                  <a:srgbClr val="000000"/>
                </a:solidFill>
                <a:latin typeface="Calibri Light"/>
                <a:cs typeface="Calibri Light"/>
              </a:rPr>
              <a:t> researchers, community-based organizations, or diversity-serving organizations</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943452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r>
              <a:rPr lang="en-US" baseline="0" dirty="0" smtClean="0"/>
              <a:t> </a:t>
            </a:r>
          </a:p>
          <a:p>
            <a:endParaRPr lang="en-US" dirty="0" smtClean="0"/>
          </a:p>
          <a:p>
            <a:r>
              <a:rPr lang="en-US" dirty="0" smtClean="0"/>
              <a:t>You’ll hear about a lot of these projects throughout the meeting. </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2249322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PAUL</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NISE Network Impacts - Partners Testimonials video provides perspectives from individuals across the Network on what we have accomplished as a group and what the Network has meant to them.</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video is part of a NISE Network Report to Partners resource package. The Report includes three related products: a printed report, a set of presentation slides, and 2 videos video. Together, these resources allow NISE Net partners to learn about the impact of the Network and share it with others.</a:t>
            </a:r>
          </a:p>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35</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36</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37</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p>
          <a:p>
            <a:r>
              <a:rPr lang="en-US" dirty="0" err="1" smtClean="0"/>
              <a:t>NanoDays</a:t>
            </a:r>
            <a:r>
              <a:rPr lang="en-US" baseline="0" dirty="0" smtClean="0"/>
              <a:t> dates are scheduled into the future</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38</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600"/>
              </a:spcAft>
              <a:buFont typeface="Arial"/>
              <a:buNone/>
            </a:pPr>
            <a:r>
              <a:rPr lang="en-US" dirty="0" smtClean="0"/>
              <a:t>LARRY</a:t>
            </a:r>
            <a:endParaRPr lang="en-US" sz="1200" dirty="0" smtClean="0"/>
          </a:p>
          <a:p>
            <a:pPr marL="342900" indent="-342900">
              <a:spcAft>
                <a:spcPts val="1600"/>
              </a:spcAft>
              <a:buFont typeface="Arial"/>
              <a:buChar char="•"/>
            </a:pPr>
            <a:r>
              <a:rPr lang="en-US" sz="1200" dirty="0" smtClean="0"/>
              <a:t>Remaining copies of the exhibition will be shipped this year</a:t>
            </a:r>
          </a:p>
          <a:p>
            <a:pPr marL="342900" indent="-342900">
              <a:spcAft>
                <a:spcPts val="1600"/>
              </a:spcAft>
              <a:buFont typeface="Arial"/>
              <a:buChar char="•"/>
            </a:pPr>
            <a:r>
              <a:rPr lang="en-US" sz="1200" dirty="0" smtClean="0"/>
              <a:t>New supplies of some materials for existing exhibitions</a:t>
            </a:r>
          </a:p>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39</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4</a:t>
            </a:fld>
            <a:endParaRPr lang="en-US"/>
          </a:p>
        </p:txBody>
      </p:sp>
    </p:spTree>
    <p:extLst>
      <p:ext uri="{BB962C8B-B14F-4D97-AF65-F5344CB8AC3E}">
        <p14:creationId xmlns:p14="http://schemas.microsoft.com/office/powerpoint/2010/main" val="4148598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40</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p>
          <a:p>
            <a:r>
              <a:rPr lang="en-US" dirty="0" smtClean="0"/>
              <a:t>Many new resources are</a:t>
            </a:r>
            <a:r>
              <a:rPr lang="en-US" baseline="0" dirty="0" smtClean="0"/>
              <a:t> under development, which document the products and </a:t>
            </a:r>
            <a:r>
              <a:rPr lang="en-US" baseline="0" dirty="0" err="1" smtClean="0"/>
              <a:t>learnings</a:t>
            </a:r>
            <a:r>
              <a:rPr lang="en-US" baseline="0" dirty="0" smtClean="0"/>
              <a:t> of the Network over the years.</a:t>
            </a:r>
          </a:p>
          <a:p>
            <a:r>
              <a:rPr lang="en-US" baseline="0" dirty="0" smtClean="0"/>
              <a:t>These include a compilation of </a:t>
            </a:r>
            <a:r>
              <a:rPr lang="en-US" baseline="0" dirty="0" err="1" smtClean="0"/>
              <a:t>NanoDays</a:t>
            </a:r>
            <a:r>
              <a:rPr lang="en-US" baseline="0" dirty="0" smtClean="0"/>
              <a:t> and DIY </a:t>
            </a:r>
            <a:r>
              <a:rPr lang="en-US" baseline="0" dirty="0" err="1" smtClean="0"/>
              <a:t>nano</a:t>
            </a:r>
            <a:r>
              <a:rPr lang="en-US" baseline="0" dirty="0" smtClean="0"/>
              <a:t> activities, which anyone who has received a physical </a:t>
            </a:r>
            <a:r>
              <a:rPr lang="en-US" baseline="0" dirty="0" err="1" smtClean="0"/>
              <a:t>NanoDays</a:t>
            </a:r>
            <a:r>
              <a:rPr lang="en-US" baseline="0" dirty="0" smtClean="0"/>
              <a:t> kit will receive.</a:t>
            </a:r>
          </a:p>
          <a:p>
            <a:r>
              <a:rPr lang="en-US" baseline="0" dirty="0" smtClean="0"/>
              <a:t>We’re creating a series of new guides: the Nano exhibition guide has been completed, and we’re working on additional guides on Network Community, Network administration, Evaluation, Program development, and </a:t>
            </a:r>
            <a:r>
              <a:rPr lang="en-US" baseline="0" dirty="0" err="1" smtClean="0"/>
              <a:t>NanoDays</a:t>
            </a:r>
            <a:r>
              <a:rPr lang="en-US" baseline="0" dirty="0" smtClean="0"/>
              <a:t> development. These will be available on </a:t>
            </a:r>
            <a:r>
              <a:rPr lang="en-US" baseline="0" dirty="0" err="1" smtClean="0"/>
              <a:t>nisenet.org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41</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Increasing capacity </a:t>
            </a:r>
            <a:r>
              <a:rPr lang="en-US" b="1" dirty="0" smtClean="0"/>
              <a:t>and knowledge</a:t>
            </a:r>
          </a:p>
          <a:p>
            <a:endParaRPr lang="en-US" b="1" dirty="0" smtClean="0"/>
          </a:p>
          <a:p>
            <a:r>
              <a:rPr lang="en-US" dirty="0" smtClean="0"/>
              <a:t>In addition to formative and summative evaluation, we have a number of</a:t>
            </a:r>
            <a:r>
              <a:rPr lang="en-US" baseline="0" dirty="0" smtClean="0"/>
              <a:t> research studies: </a:t>
            </a:r>
          </a:p>
          <a:p>
            <a:pPr marL="171450" indent="-171450">
              <a:buFont typeface="Arial"/>
              <a:buChar char="•"/>
            </a:pPr>
            <a:r>
              <a:rPr lang="en-US" baseline="0" dirty="0" smtClean="0"/>
              <a:t>Museum-scientist partnerships</a:t>
            </a:r>
          </a:p>
          <a:p>
            <a:pPr marL="171450" indent="-171450">
              <a:buFont typeface="Arial"/>
              <a:buChar char="•"/>
            </a:pPr>
            <a:r>
              <a:rPr lang="en-US" baseline="0" dirty="0" smtClean="0"/>
              <a:t>Organizational change</a:t>
            </a:r>
          </a:p>
          <a:p>
            <a:pPr marL="171450" indent="-171450">
              <a:buFont typeface="Arial"/>
              <a:buChar char="•"/>
            </a:pPr>
            <a:r>
              <a:rPr lang="en-US" baseline="0" dirty="0" smtClean="0"/>
              <a:t>Public learning and decision making</a:t>
            </a:r>
          </a:p>
          <a:p>
            <a:pPr marL="171450" indent="-171450">
              <a:buFont typeface="Arial"/>
              <a:buChar char="•"/>
            </a:pPr>
            <a:r>
              <a:rPr lang="en-US" baseline="0" dirty="0" smtClean="0"/>
              <a:t>Tracking NISE Net’s real world impact</a:t>
            </a:r>
          </a:p>
          <a:p>
            <a:pPr marL="0" indent="0">
              <a:buFont typeface="Arial"/>
              <a:buNone/>
            </a:pPr>
            <a:endParaRPr lang="en-US" dirty="0" smtClean="0"/>
          </a:p>
          <a:p>
            <a:r>
              <a:rPr lang="en-US" dirty="0" smtClean="0"/>
              <a:t>Updates on the</a:t>
            </a:r>
            <a:r>
              <a:rPr lang="en-US" baseline="0" dirty="0" smtClean="0"/>
              <a:t> research and evaluation studies throughout</a:t>
            </a:r>
            <a:r>
              <a:rPr lang="en-US" dirty="0" smtClean="0"/>
              <a:t> the meeting</a:t>
            </a:r>
            <a:r>
              <a:rPr lang="en-US" baseline="0" dirty="0" smtClean="0"/>
              <a:t> in various sessions</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42</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content can be added through</a:t>
            </a:r>
            <a:r>
              <a:rPr lang="en-US" baseline="0" dirty="0" smtClean="0"/>
              <a:t> Feb 2017</a:t>
            </a:r>
          </a:p>
          <a:p>
            <a:r>
              <a:rPr lang="en-US" baseline="0" dirty="0" smtClean="0"/>
              <a:t>Accessed for some </a:t>
            </a:r>
            <a:r>
              <a:rPr lang="en-US" baseline="0" dirty="0" err="1" smtClean="0"/>
              <a:t>tieme</a:t>
            </a:r>
            <a:r>
              <a:rPr lang="en-US" baseline="0" dirty="0" smtClean="0"/>
              <a:t> beyond that</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43</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44</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LARRY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flyer in your packet</a:t>
            </a:r>
          </a:p>
          <a:p>
            <a:endParaRPr lang="en-US" dirty="0" smtClean="0"/>
          </a:p>
          <a:p>
            <a:pPr marL="342900" indent="-342900">
              <a:spcAft>
                <a:spcPts val="1600"/>
              </a:spcAft>
              <a:buFont typeface="Arial"/>
              <a:buChar char="•"/>
            </a:pPr>
            <a:r>
              <a:rPr lang="en-US" sz="2400" dirty="0" smtClean="0"/>
              <a:t>To be eligible, existing NISE Network partners must collaborate with a community partner such as </a:t>
            </a:r>
          </a:p>
          <a:p>
            <a:pPr marL="800100" lvl="1" indent="-342900">
              <a:spcAft>
                <a:spcPts val="1600"/>
              </a:spcAft>
              <a:buFont typeface="Arial"/>
              <a:buChar char="•"/>
            </a:pPr>
            <a:r>
              <a:rPr lang="en-US" sz="2000" dirty="0" smtClean="0"/>
              <a:t>a local community group, afterschool program, library, or</a:t>
            </a:r>
          </a:p>
          <a:p>
            <a:pPr marL="800100" lvl="1" indent="-342900">
              <a:spcAft>
                <a:spcPts val="1600"/>
              </a:spcAft>
              <a:buFont typeface="Arial"/>
              <a:buChar char="•"/>
            </a:pPr>
            <a:r>
              <a:rPr lang="en-US" sz="2000" dirty="0" smtClean="0"/>
              <a:t> a local chapter of a national youth-serving group such as PTA, 4H YWCA, YMCA, Boys &amp; Girls Clubs, Boy Scouts, Girl Scouts</a:t>
            </a:r>
          </a:p>
          <a:p>
            <a:pPr marL="457200" marR="0" lvl="1" indent="0" algn="l" defTabSz="457200" rtl="0" eaLnBrk="1" fontAlgn="auto" latinLnBrk="0" hangingPunct="1">
              <a:lnSpc>
                <a:spcPct val="100000"/>
              </a:lnSpc>
              <a:spcBef>
                <a:spcPts val="0"/>
              </a:spcBef>
              <a:spcAft>
                <a:spcPts val="1600"/>
              </a:spcAft>
              <a:buClrTx/>
              <a:buSzTx/>
              <a:buFont typeface="Arial"/>
              <a:buNone/>
              <a:tabLst/>
              <a:defRPr/>
            </a:pPr>
            <a:endParaRPr lang="en-US" sz="2000" dirty="0" smtClean="0"/>
          </a:p>
          <a:p>
            <a:pPr marL="457200" marR="0" lvl="1" indent="0" algn="l" defTabSz="457200" rtl="0" eaLnBrk="1" fontAlgn="auto" latinLnBrk="0" hangingPunct="1">
              <a:lnSpc>
                <a:spcPct val="100000"/>
              </a:lnSpc>
              <a:spcBef>
                <a:spcPts val="0"/>
              </a:spcBef>
              <a:spcAft>
                <a:spcPts val="1600"/>
              </a:spcAft>
              <a:buClrTx/>
              <a:buSzTx/>
              <a:buFont typeface="Arial"/>
              <a:buNone/>
              <a:tabLst/>
              <a:defRPr/>
            </a:pPr>
            <a:r>
              <a:rPr lang="en-US" sz="2000" b="1" dirty="0" smtClean="0"/>
              <a:t>You</a:t>
            </a:r>
            <a:r>
              <a:rPr lang="en-US" sz="2000" b="1" baseline="0" dirty="0" smtClean="0"/>
              <a:t> can learn </a:t>
            </a:r>
            <a:r>
              <a:rPr lang="en-US" sz="2000" b="1" dirty="0" smtClean="0"/>
              <a:t>more about this project at the showcase on Wednesday</a:t>
            </a:r>
            <a:endParaRPr lang="en-US" sz="2000" dirty="0" smtClean="0"/>
          </a:p>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45</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LARRY</a:t>
            </a:r>
          </a:p>
        </p:txBody>
      </p:sp>
      <p:sp>
        <p:nvSpPr>
          <p:cNvPr id="4" name="Slide Number Placeholder 3"/>
          <p:cNvSpPr>
            <a:spLocks noGrp="1"/>
          </p:cNvSpPr>
          <p:nvPr>
            <p:ph type="sldNum" sz="quarter" idx="10"/>
          </p:nvPr>
        </p:nvSpPr>
        <p:spPr/>
        <p:txBody>
          <a:bodyPr/>
          <a:lstStyle/>
          <a:p>
            <a:fld id="{9133AA90-308D-8648-A94F-9D97AA24DE60}" type="slidenum">
              <a:rPr lang="en-US" smtClean="0"/>
              <a:t>46</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LARRY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flyer in your packet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You’ll hear more at the showcase on Thursday and lunch on Thursday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133AA90-308D-8648-A94F-9D97AA24DE60}" type="slidenum">
              <a:rPr lang="en-US" smtClean="0"/>
              <a:t>47</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LARRY</a:t>
            </a:r>
          </a:p>
        </p:txBody>
      </p:sp>
      <p:sp>
        <p:nvSpPr>
          <p:cNvPr id="4" name="Slide Number Placeholder 3"/>
          <p:cNvSpPr>
            <a:spLocks noGrp="1"/>
          </p:cNvSpPr>
          <p:nvPr>
            <p:ph type="sldNum" sz="quarter" idx="10"/>
          </p:nvPr>
        </p:nvSpPr>
        <p:spPr/>
        <p:txBody>
          <a:bodyPr/>
          <a:lstStyle/>
          <a:p>
            <a:fld id="{9133AA90-308D-8648-A94F-9D97AA24DE60}" type="slidenum">
              <a:rPr lang="en-US" smtClean="0"/>
              <a:t>48</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PAUL</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flyer in your packet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You</a:t>
            </a:r>
            <a:r>
              <a:rPr lang="en-US" sz="1200" b="1" baseline="0" dirty="0" smtClean="0"/>
              <a:t> can learn more about this project at the Wednesday showcase</a:t>
            </a:r>
            <a:endParaRPr lang="en-US" sz="1200"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133AA90-308D-8648-A94F-9D97AA24DE60}" type="slidenum">
              <a:rPr lang="en-US" smtClean="0"/>
              <a:t>49</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PAUL: This is your charge for</a:t>
            </a:r>
            <a:r>
              <a:rPr lang="en-US" sz="1200" kern="1200" baseline="0" dirty="0" smtClean="0">
                <a:solidFill>
                  <a:schemeClr val="tx1"/>
                </a:solidFill>
                <a:effectLst/>
                <a:latin typeface="+mn-lt"/>
                <a:ea typeface="+mn-ea"/>
                <a:cs typeface="+mn-cs"/>
              </a:rPr>
              <a:t> the meeting. </a:t>
            </a:r>
            <a:r>
              <a:rPr lang="en-US" sz="1200" kern="1200" dirty="0" smtClean="0">
                <a:solidFill>
                  <a:schemeClr val="tx1"/>
                </a:solidFill>
                <a:effectLst/>
                <a:latin typeface="+mn-lt"/>
                <a:ea typeface="+mn-ea"/>
                <a:cs typeface="+mn-cs"/>
              </a:rPr>
              <a:t>As you go through the meeting, please think about the questions on page 25 of your program. </a:t>
            </a:r>
          </a:p>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5</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PAUL</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133AA90-308D-8648-A94F-9D97AA24DE60}" type="slidenum">
              <a:rPr lang="en-US" smtClean="0"/>
              <a:t>50</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51</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52</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p>
          <a:p>
            <a:r>
              <a:rPr lang="en-US" dirty="0" smtClean="0"/>
              <a:t>Change to program: David </a:t>
            </a:r>
            <a:r>
              <a:rPr lang="en-US" dirty="0" err="1" smtClean="0"/>
              <a:t>Ucko</a:t>
            </a:r>
            <a:r>
              <a:rPr lang="en-US" baseline="0" dirty="0" smtClean="0"/>
              <a:t> speaking this afternoon, rather than tomorrow…</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53</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p>
          <a:p>
            <a:r>
              <a:rPr lang="en-US" dirty="0" smtClean="0"/>
              <a:t>We need to clean everything out of this building tomorrow evening – so just wanted to mention</a:t>
            </a:r>
            <a:r>
              <a:rPr lang="en-US" baseline="0" dirty="0" smtClean="0"/>
              <a:t> this in advance</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54</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55</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5000" marR="0" lvl="1" indent="0" algn="l" defTabSz="457200" rtl="0" eaLnBrk="1" fontAlgn="auto" latinLnBrk="0" hangingPunct="1">
              <a:lnSpc>
                <a:spcPct val="90000"/>
              </a:lnSpc>
              <a:spcBef>
                <a:spcPct val="35000"/>
              </a:spcBef>
              <a:spcAft>
                <a:spcPts val="0"/>
              </a:spcAft>
              <a:buClr>
                <a:srgbClr val="0C4225"/>
              </a:buClr>
              <a:buSzTx/>
              <a:buFont typeface="Arial"/>
              <a:buNone/>
              <a:tabLst/>
              <a:defRPr/>
            </a:pPr>
            <a:r>
              <a:rPr lang="en-US" sz="2000" dirty="0" smtClean="0"/>
              <a:t>STEPH</a:t>
            </a:r>
            <a:r>
              <a:rPr lang="en-US" sz="2000" baseline="0" dirty="0" smtClean="0"/>
              <a:t> AND HEATHER</a:t>
            </a:r>
            <a:endParaRPr lang="en-US" sz="2000" dirty="0" smtClean="0"/>
          </a:p>
          <a:p>
            <a:pPr marL="635000" marR="0" lvl="1" indent="0" algn="l" defTabSz="457200" rtl="0" eaLnBrk="1" fontAlgn="auto" latinLnBrk="0" hangingPunct="1">
              <a:lnSpc>
                <a:spcPct val="90000"/>
              </a:lnSpc>
              <a:spcBef>
                <a:spcPct val="35000"/>
              </a:spcBef>
              <a:spcAft>
                <a:spcPts val="0"/>
              </a:spcAft>
              <a:buClr>
                <a:srgbClr val="0C4225"/>
              </a:buClr>
              <a:buSzTx/>
              <a:buFont typeface="Arial"/>
              <a:buNone/>
              <a:tabLst/>
              <a:defRPr/>
            </a:pPr>
            <a:r>
              <a:rPr lang="en-US" sz="2000" dirty="0" smtClean="0"/>
              <a:t>Incorporating </a:t>
            </a:r>
            <a:r>
              <a:rPr lang="en-US" sz="2000" dirty="0" err="1" smtClean="0"/>
              <a:t>improv</a:t>
            </a:r>
            <a:r>
              <a:rPr lang="en-US" sz="2000" dirty="0" smtClean="0"/>
              <a:t> exercises into staff and volunteer training helps create a supportive and upbeat environment for educators to practice and strengthen essential skills:</a:t>
            </a:r>
            <a:endParaRPr lang="en-US" sz="2000" b="1" dirty="0" smtClean="0"/>
          </a:p>
          <a:p>
            <a:pPr marL="800100" lvl="1" indent="-165100">
              <a:lnSpc>
                <a:spcPct val="90000"/>
              </a:lnSpc>
              <a:spcBef>
                <a:spcPct val="35000"/>
              </a:spcBef>
              <a:buClr>
                <a:srgbClr val="0C4225"/>
              </a:buClr>
              <a:buFont typeface="Arial"/>
              <a:buChar char="•"/>
            </a:pPr>
            <a:r>
              <a:rPr lang="en-US" sz="2000" b="1" dirty="0" smtClean="0"/>
              <a:t>Warm up skills </a:t>
            </a:r>
            <a:r>
              <a:rPr lang="en-US" sz="2000" dirty="0" smtClean="0"/>
              <a:t>required for interacting with visitors</a:t>
            </a:r>
          </a:p>
          <a:p>
            <a:pPr marL="800100" lvl="1" indent="-165100">
              <a:lnSpc>
                <a:spcPct val="90000"/>
              </a:lnSpc>
              <a:spcBef>
                <a:spcPct val="35000"/>
              </a:spcBef>
              <a:buClr>
                <a:srgbClr val="0C4225"/>
              </a:buClr>
              <a:buFont typeface="Arial"/>
              <a:buChar char="•"/>
            </a:pPr>
            <a:r>
              <a:rPr lang="en-US" sz="2000" b="1" dirty="0" smtClean="0"/>
              <a:t>Encourage conversations</a:t>
            </a:r>
            <a:r>
              <a:rPr lang="en-US" sz="2000" dirty="0" smtClean="0"/>
              <a:t>: with visitors (rather than reciting scripts)</a:t>
            </a:r>
          </a:p>
          <a:p>
            <a:pPr marL="800100" lvl="1" indent="-165100">
              <a:lnSpc>
                <a:spcPct val="90000"/>
              </a:lnSpc>
              <a:spcBef>
                <a:spcPct val="35000"/>
              </a:spcBef>
              <a:buClr>
                <a:srgbClr val="0C4225"/>
              </a:buClr>
              <a:buFont typeface="Arial"/>
              <a:buChar char="•"/>
            </a:pPr>
            <a:r>
              <a:rPr lang="en-US" sz="2000" b="1" dirty="0" smtClean="0"/>
              <a:t>Be better listeners</a:t>
            </a:r>
            <a:r>
              <a:rPr lang="en-US" sz="2000" dirty="0" smtClean="0"/>
              <a:t>: think on your feet and respond in the moment</a:t>
            </a:r>
          </a:p>
          <a:p>
            <a:pPr marL="800100" lvl="1" indent="-165100">
              <a:lnSpc>
                <a:spcPct val="90000"/>
              </a:lnSpc>
              <a:spcBef>
                <a:spcPct val="35000"/>
              </a:spcBef>
              <a:buClr>
                <a:srgbClr val="0C4225"/>
              </a:buClr>
              <a:buFont typeface="Arial"/>
              <a:buChar char="•"/>
            </a:pPr>
            <a:r>
              <a:rPr lang="en-US" sz="2000" b="1" dirty="0" smtClean="0"/>
              <a:t>Be responsive: </a:t>
            </a:r>
            <a:r>
              <a:rPr lang="en-US" sz="2000" dirty="0" smtClean="0"/>
              <a:t>better tailor content to visitors responses and integrate visitor feedback</a:t>
            </a:r>
          </a:p>
          <a:p>
            <a:pPr marL="800100" lvl="1" indent="-165100">
              <a:lnSpc>
                <a:spcPct val="90000"/>
              </a:lnSpc>
              <a:spcBef>
                <a:spcPct val="35000"/>
              </a:spcBef>
              <a:buClr>
                <a:srgbClr val="0C4225"/>
              </a:buClr>
              <a:buFont typeface="Arial"/>
              <a:buChar char="•"/>
            </a:pPr>
            <a:r>
              <a:rPr lang="en-US" sz="2000" b="1" dirty="0" smtClean="0"/>
              <a:t>Be positioned as equals </a:t>
            </a:r>
            <a:r>
              <a:rPr lang="en-US" sz="2000" dirty="0" smtClean="0"/>
              <a:t>with visitors not “the expert” </a:t>
            </a:r>
          </a:p>
          <a:p>
            <a:pPr marL="800100" lvl="1" indent="-165100">
              <a:lnSpc>
                <a:spcPct val="90000"/>
              </a:lnSpc>
              <a:spcBef>
                <a:spcPct val="35000"/>
              </a:spcBef>
              <a:buClr>
                <a:srgbClr val="0C4225"/>
              </a:buClr>
              <a:buFont typeface="Arial"/>
              <a:buChar char="•"/>
            </a:pPr>
            <a:r>
              <a:rPr lang="en-US" sz="2000" b="1" dirty="0" smtClean="0"/>
              <a:t>Foster teamwork &amp; creativity: </a:t>
            </a:r>
            <a:r>
              <a:rPr lang="en-US" sz="2000" dirty="0" smtClean="0"/>
              <a:t>create a fun, supportive, positive work environment to practice skills</a:t>
            </a:r>
          </a:p>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56</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57</a:t>
            </a:fld>
            <a:endParaRPr lang="en-US"/>
          </a:p>
        </p:txBody>
      </p:sp>
    </p:spTree>
    <p:extLst>
      <p:ext uri="{BB962C8B-B14F-4D97-AF65-F5344CB8AC3E}">
        <p14:creationId xmlns:p14="http://schemas.microsoft.com/office/powerpoint/2010/main" val="18056411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rgbClr val="FF0000"/>
                </a:solidFill>
                <a:effectLst/>
                <a:latin typeface="+mn-lt"/>
                <a:ea typeface="+mn-ea"/>
                <a:cs typeface="+mn-cs"/>
              </a:rPr>
              <a:t>WEDNESDAY MORNING, 9AM</a:t>
            </a:r>
          </a:p>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58</a:t>
            </a:fld>
            <a:endParaRPr lang="en-US"/>
          </a:p>
        </p:txBody>
      </p:sp>
    </p:spTree>
    <p:extLst>
      <p:ext uri="{BB962C8B-B14F-4D97-AF65-F5344CB8AC3E}">
        <p14:creationId xmlns:p14="http://schemas.microsoft.com/office/powerpoint/2010/main" val="39956677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Blank </a:t>
            </a:r>
            <a:r>
              <a:rPr lang="en-US" baseline="0" dirty="0" smtClean="0"/>
              <a:t> </a:t>
            </a:r>
            <a:r>
              <a:rPr lang="en-US" baseline="0" dirty="0" err="1" smtClean="0"/>
              <a:t>siide</a:t>
            </a:r>
            <a:r>
              <a:rPr lang="en-US" baseline="0" dirty="0" smtClean="0"/>
              <a:t> – break between plenary sections</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59</a:t>
            </a:fld>
            <a:endParaRPr lang="en-US"/>
          </a:p>
        </p:txBody>
      </p:sp>
    </p:spTree>
    <p:extLst>
      <p:ext uri="{BB962C8B-B14F-4D97-AF65-F5344CB8AC3E}">
        <p14:creationId xmlns:p14="http://schemas.microsoft.com/office/powerpoint/2010/main" val="2780648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smtClean="0">
                <a:solidFill>
                  <a:schemeClr val="tx1"/>
                </a:solidFill>
                <a:effectLst/>
                <a:latin typeface="+mn-lt"/>
                <a:ea typeface="+mn-ea"/>
                <a:cs typeface="+mn-cs"/>
              </a:rPr>
              <a:t>PAUL</a:t>
            </a:r>
          </a:p>
          <a:p>
            <a:pPr lvl="1"/>
            <a:r>
              <a:rPr lang="en-US" sz="1200" kern="1200" dirty="0" smtClean="0">
                <a:solidFill>
                  <a:schemeClr val="tx1"/>
                </a:solidFill>
                <a:effectLst/>
                <a:latin typeface="+mn-lt"/>
                <a:ea typeface="+mn-ea"/>
                <a:cs typeface="+mn-cs"/>
              </a:rPr>
              <a:t>Please Stand Up</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Who has been involved since the original proposal?</a:t>
            </a:r>
          </a:p>
          <a:p>
            <a:pPr lvl="1"/>
            <a:r>
              <a:rPr lang="en-US" sz="1200" kern="1200" dirty="0" smtClean="0">
                <a:solidFill>
                  <a:schemeClr val="tx1"/>
                </a:solidFill>
                <a:effectLst/>
                <a:latin typeface="+mn-lt"/>
                <a:ea typeface="+mn-ea"/>
                <a:cs typeface="+mn-cs"/>
              </a:rPr>
              <a:t>Who has ever hosted or collaborated on a </a:t>
            </a:r>
            <a:r>
              <a:rPr lang="en-US" sz="1200" kern="1200" dirty="0" err="1" smtClean="0">
                <a:solidFill>
                  <a:schemeClr val="tx1"/>
                </a:solidFill>
                <a:effectLst/>
                <a:latin typeface="+mn-lt"/>
                <a:ea typeface="+mn-ea"/>
                <a:cs typeface="+mn-cs"/>
              </a:rPr>
              <a:t>NanoDays</a:t>
            </a:r>
            <a:r>
              <a:rPr lang="en-US" sz="1200" kern="1200" dirty="0" smtClean="0">
                <a:solidFill>
                  <a:schemeClr val="tx1"/>
                </a:solidFill>
                <a:effectLst/>
                <a:latin typeface="+mn-lt"/>
                <a:ea typeface="+mn-ea"/>
                <a:cs typeface="+mn-cs"/>
              </a:rPr>
              <a:t> event?</a:t>
            </a:r>
          </a:p>
          <a:p>
            <a:pPr lvl="1"/>
            <a:r>
              <a:rPr lang="en-US" sz="1200" kern="1200" dirty="0" smtClean="0">
                <a:solidFill>
                  <a:schemeClr val="tx1"/>
                </a:solidFill>
                <a:effectLst/>
                <a:latin typeface="+mn-lt"/>
                <a:ea typeface="+mn-ea"/>
                <a:cs typeface="+mn-cs"/>
              </a:rPr>
              <a:t>Who is joining us for the first time? &lt;welcome!&gt;</a:t>
            </a:r>
          </a:p>
          <a:p>
            <a:pPr lvl="1"/>
            <a:r>
              <a:rPr lang="en-US" sz="1200" kern="1200" dirty="0" smtClean="0">
                <a:solidFill>
                  <a:schemeClr val="tx1"/>
                </a:solidFill>
                <a:effectLst/>
                <a:latin typeface="+mn-lt"/>
                <a:ea typeface="+mn-ea"/>
                <a:cs typeface="+mn-cs"/>
              </a:rPr>
              <a:t>Who has (or will have) a copy of the </a:t>
            </a:r>
            <a:r>
              <a:rPr lang="en-US" sz="1200" i="1" kern="1200" dirty="0" smtClean="0">
                <a:solidFill>
                  <a:schemeClr val="tx1"/>
                </a:solidFill>
                <a:effectLst/>
                <a:latin typeface="+mn-lt"/>
                <a:ea typeface="+mn-ea"/>
                <a:cs typeface="+mn-cs"/>
              </a:rPr>
              <a:t>Nano</a:t>
            </a:r>
            <a:r>
              <a:rPr lang="en-US" sz="1200" kern="1200" dirty="0" smtClean="0">
                <a:solidFill>
                  <a:schemeClr val="tx1"/>
                </a:solidFill>
                <a:effectLst/>
                <a:latin typeface="+mn-lt"/>
                <a:ea typeface="+mn-ea"/>
                <a:cs typeface="+mn-cs"/>
              </a:rPr>
              <a:t> mini-exhibition?</a:t>
            </a:r>
          </a:p>
          <a:p>
            <a:pPr lvl="1"/>
            <a:r>
              <a:rPr lang="en-US" sz="1200" kern="1200" dirty="0" err="1" smtClean="0">
                <a:solidFill>
                  <a:schemeClr val="tx1"/>
                </a:solidFill>
                <a:effectLst/>
                <a:latin typeface="+mn-lt"/>
                <a:ea typeface="+mn-ea"/>
                <a:cs typeface="+mn-cs"/>
              </a:rPr>
              <a:t>WhO</a:t>
            </a:r>
            <a:r>
              <a:rPr lang="en-US" sz="1200" kern="1200" dirty="0" smtClean="0">
                <a:solidFill>
                  <a:schemeClr val="tx1"/>
                </a:solidFill>
                <a:effectLst/>
                <a:latin typeface="+mn-lt"/>
                <a:ea typeface="+mn-ea"/>
                <a:cs typeface="+mn-cs"/>
              </a:rPr>
              <a:t> has ever had a NISE Network mini-grant?</a:t>
            </a:r>
          </a:p>
          <a:p>
            <a:pPr lvl="1"/>
            <a:r>
              <a:rPr lang="en-US" sz="1200" kern="1200" dirty="0" smtClean="0">
                <a:solidFill>
                  <a:schemeClr val="tx1"/>
                </a:solidFill>
                <a:effectLst/>
                <a:latin typeface="+mn-lt"/>
                <a:ea typeface="+mn-ea"/>
                <a:cs typeface="+mn-cs"/>
              </a:rPr>
              <a:t>Who has collaborated with new partners as a result of this project?</a:t>
            </a:r>
          </a:p>
          <a:p>
            <a:pPr lvl="1"/>
            <a:r>
              <a:rPr lang="en-US" sz="1200" kern="1200" dirty="0" smtClean="0">
                <a:solidFill>
                  <a:schemeClr val="tx1"/>
                </a:solidFill>
                <a:effectLst/>
                <a:latin typeface="+mn-lt"/>
                <a:ea typeface="+mn-ea"/>
                <a:cs typeface="+mn-cs"/>
              </a:rPr>
              <a:t>Who uses </a:t>
            </a:r>
            <a:r>
              <a:rPr lang="en-US" sz="1200" kern="1200" dirty="0" err="1" smtClean="0">
                <a:solidFill>
                  <a:schemeClr val="tx1"/>
                </a:solidFill>
                <a:effectLst/>
                <a:latin typeface="+mn-lt"/>
                <a:ea typeface="+mn-ea"/>
                <a:cs typeface="+mn-cs"/>
              </a:rPr>
              <a:t>nano</a:t>
            </a:r>
            <a:r>
              <a:rPr lang="en-US" sz="1200" kern="1200" dirty="0" smtClean="0">
                <a:solidFill>
                  <a:schemeClr val="tx1"/>
                </a:solidFill>
                <a:effectLst/>
                <a:latin typeface="+mn-lt"/>
                <a:ea typeface="+mn-ea"/>
                <a:cs typeface="+mn-cs"/>
              </a:rPr>
              <a:t> particle sunscreen?</a:t>
            </a:r>
          </a:p>
          <a:p>
            <a:pPr lvl="1"/>
            <a:r>
              <a:rPr lang="en-US" sz="1200" kern="1200" dirty="0" smtClean="0">
                <a:solidFill>
                  <a:schemeClr val="tx1"/>
                </a:solidFill>
                <a:effectLst/>
                <a:latin typeface="+mn-lt"/>
                <a:ea typeface="+mn-ea"/>
                <a:cs typeface="+mn-cs"/>
              </a:rPr>
              <a:t>Who is wearing </a:t>
            </a:r>
            <a:r>
              <a:rPr lang="en-US" sz="1200" kern="1200" dirty="0" err="1" smtClean="0">
                <a:solidFill>
                  <a:schemeClr val="tx1"/>
                </a:solidFill>
                <a:effectLst/>
                <a:latin typeface="+mn-lt"/>
                <a:ea typeface="+mn-ea"/>
                <a:cs typeface="+mn-cs"/>
              </a:rPr>
              <a:t>nano</a:t>
            </a:r>
            <a:r>
              <a:rPr lang="en-US" sz="1200" kern="1200" dirty="0" smtClean="0">
                <a:solidFill>
                  <a:schemeClr val="tx1"/>
                </a:solidFill>
                <a:effectLst/>
                <a:latin typeface="+mn-lt"/>
                <a:ea typeface="+mn-ea"/>
                <a:cs typeface="+mn-cs"/>
              </a:rPr>
              <a:t> pants right now?</a:t>
            </a:r>
          </a:p>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6</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rgbClr val="FF0000"/>
                </a:solidFill>
                <a:effectLst/>
                <a:latin typeface="+mn-lt"/>
                <a:ea typeface="+mn-ea"/>
                <a:cs typeface="+mn-cs"/>
              </a:rPr>
              <a:t>WEDNESDAY MORNING, 10:15AM</a:t>
            </a:r>
            <a:endParaRPr lang="en-US" dirty="0" smtClean="0"/>
          </a:p>
          <a:p>
            <a:endParaRPr lang="en-US" dirty="0" smtClean="0"/>
          </a:p>
          <a:p>
            <a:r>
              <a:rPr lang="en-US" dirty="0" smtClean="0"/>
              <a:t>LARRY </a:t>
            </a:r>
          </a:p>
          <a:p>
            <a:r>
              <a:rPr lang="en-US" dirty="0" smtClean="0"/>
              <a:t>Introduce</a:t>
            </a:r>
            <a:r>
              <a:rPr lang="en-US" baseline="0" dirty="0" smtClean="0"/>
              <a:t> Darrell; he will introduce speakers</a:t>
            </a:r>
          </a:p>
          <a:p>
            <a:r>
              <a:rPr lang="en-US" baseline="0" dirty="0" smtClean="0"/>
              <a:t>(New slide deck</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60</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p>
          <a:p>
            <a:r>
              <a:rPr lang="en-US" dirty="0" smtClean="0"/>
              <a:t>Regions</a:t>
            </a:r>
            <a:r>
              <a:rPr lang="en-US" baseline="0" dirty="0" smtClean="0"/>
              <a:t> are listed i</a:t>
            </a:r>
            <a:r>
              <a:rPr lang="en-US" dirty="0" smtClean="0"/>
              <a:t>n</a:t>
            </a:r>
            <a:r>
              <a:rPr lang="en-US" baseline="0" dirty="0" smtClean="0"/>
              <a:t> your program on page 24</a:t>
            </a:r>
          </a:p>
          <a:p>
            <a:r>
              <a:rPr lang="en-US" baseline="0" dirty="0" smtClean="0"/>
              <a:t>Note Washington DC is with Mid-Atlantic</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61</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Showcase in</a:t>
            </a:r>
            <a:r>
              <a:rPr lang="en-US" sz="1200" kern="1200" baseline="0" dirty="0" smtClean="0">
                <a:solidFill>
                  <a:schemeClr val="tx1"/>
                </a:solidFill>
                <a:effectLst/>
                <a:latin typeface="+mn-lt"/>
                <a:ea typeface="+mn-ea"/>
                <a:cs typeface="+mn-cs"/>
              </a:rPr>
              <a:t> hallways outside this room</a:t>
            </a:r>
          </a:p>
          <a:p>
            <a:r>
              <a:rPr lang="en-US" sz="1200" kern="1200" baseline="0" dirty="0" smtClean="0">
                <a:solidFill>
                  <a:schemeClr val="tx1"/>
                </a:solidFill>
                <a:effectLst/>
                <a:latin typeface="+mn-lt"/>
                <a:ea typeface="+mn-ea"/>
                <a:cs typeface="+mn-cs"/>
              </a:rPr>
              <a:t>please see list in your packet</a:t>
            </a:r>
          </a:p>
          <a:p>
            <a:r>
              <a:rPr lang="en-US" sz="1200" kern="1200" baseline="0" dirty="0" smtClean="0">
                <a:solidFill>
                  <a:schemeClr val="tx1"/>
                </a:solidFill>
                <a:effectLst/>
                <a:latin typeface="+mn-lt"/>
                <a:ea typeface="+mn-ea"/>
                <a:cs typeface="+mn-cs"/>
              </a:rPr>
              <a:t>Includes a group of national youth serving organizations (Afterschool Alliance, National Girls Collaborative Project, Boys &amp; Girls Clubs, 4H,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33AA90-308D-8648-A94F-9D97AA24DE60}" type="slidenum">
              <a:rPr lang="en-US" smtClean="0"/>
              <a:t>62</a:t>
            </a:fld>
            <a:endParaRPr lang="en-US"/>
          </a:p>
        </p:txBody>
      </p:sp>
    </p:spTree>
    <p:extLst>
      <p:ext uri="{BB962C8B-B14F-4D97-AF65-F5344CB8AC3E}">
        <p14:creationId xmlns:p14="http://schemas.microsoft.com/office/powerpoint/2010/main" val="16897435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Blank </a:t>
            </a:r>
            <a:r>
              <a:rPr lang="en-US" baseline="0" dirty="0" smtClean="0"/>
              <a:t> </a:t>
            </a:r>
            <a:r>
              <a:rPr lang="en-US" baseline="0" dirty="0" err="1" smtClean="0"/>
              <a:t>siide</a:t>
            </a:r>
            <a:r>
              <a:rPr lang="en-US" baseline="0" dirty="0" smtClean="0"/>
              <a:t> – break between plenary sections</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63</a:t>
            </a:fld>
            <a:endParaRPr lang="en-US"/>
          </a:p>
        </p:txBody>
      </p:sp>
    </p:spTree>
    <p:extLst>
      <p:ext uri="{BB962C8B-B14F-4D97-AF65-F5344CB8AC3E}">
        <p14:creationId xmlns:p14="http://schemas.microsoft.com/office/powerpoint/2010/main" val="11927020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rgbClr val="FF0000"/>
                </a:solidFill>
                <a:effectLst/>
                <a:latin typeface="+mn-lt"/>
                <a:ea typeface="+mn-ea"/>
                <a:cs typeface="+mn-cs"/>
              </a:rPr>
              <a:t>WEDNESDAY AFTERNOON,</a:t>
            </a:r>
            <a:r>
              <a:rPr lang="en-US" sz="1200" b="1" kern="1200" baseline="0" dirty="0" smtClean="0">
                <a:solidFill>
                  <a:srgbClr val="FF0000"/>
                </a:solidFill>
                <a:effectLst/>
                <a:latin typeface="+mn-lt"/>
                <a:ea typeface="+mn-ea"/>
                <a:cs typeface="+mn-cs"/>
              </a:rPr>
              <a:t> 4:30PM</a:t>
            </a:r>
            <a:endParaRPr lang="en-US" sz="1200" b="1" kern="1200" dirty="0" smtClean="0">
              <a:solidFill>
                <a:srgbClr val="FF0000"/>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PAUL</a:t>
            </a:r>
          </a:p>
        </p:txBody>
      </p:sp>
      <p:sp>
        <p:nvSpPr>
          <p:cNvPr id="4" name="Slide Number Placeholder 3"/>
          <p:cNvSpPr>
            <a:spLocks noGrp="1"/>
          </p:cNvSpPr>
          <p:nvPr>
            <p:ph type="sldNum" sz="quarter" idx="10"/>
          </p:nvPr>
        </p:nvSpPr>
        <p:spPr/>
        <p:txBody>
          <a:bodyPr/>
          <a:lstStyle/>
          <a:p>
            <a:fld id="{9133AA90-308D-8648-A94F-9D97AA24DE60}" type="slidenum">
              <a:rPr lang="en-US" smtClean="0"/>
              <a:t>64</a:t>
            </a:fld>
            <a:endParaRPr lang="en-US"/>
          </a:p>
        </p:txBody>
      </p:sp>
    </p:spTree>
    <p:extLst>
      <p:ext uri="{BB962C8B-B14F-4D97-AF65-F5344CB8AC3E}">
        <p14:creationId xmlns:p14="http://schemas.microsoft.com/office/powerpoint/2010/main" val="16897435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p>
          <a:p>
            <a:endParaRPr lang="en-US" dirty="0" smtClean="0"/>
          </a:p>
          <a:p>
            <a:r>
              <a:rPr lang="en-US" dirty="0" smtClean="0"/>
              <a:t>Dave</a:t>
            </a:r>
            <a:r>
              <a:rPr lang="en-US" baseline="0" dirty="0" smtClean="0"/>
              <a:t> </a:t>
            </a:r>
            <a:r>
              <a:rPr lang="en-US" baseline="0" dirty="0" err="1" smtClean="0"/>
              <a:t>Ucko</a:t>
            </a:r>
            <a:r>
              <a:rPr lang="en-US" baseline="0" dirty="0" smtClean="0"/>
              <a:t> has been a leader in the science museum community since 1979 in Chicago, Los Angeles, Kansas City, and Washington, DC. In 2003 he began a 7 ½ year stint at the National Science Foundation, where he served as the Head of the Informal Science Education program and the Deputy Director and Acting Director of the Division of Research on Learning in Formal and Informal Settings. Despite these and other distinguished appointments, we know him best as the NSF program officer for the initial NISE Net award ten years ago.</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65</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PAUL</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NISE Network Impacts: Museum-Scientist Partnerships </a:t>
            </a:r>
            <a:r>
              <a:rPr lang="en-US" sz="1200" kern="1200" dirty="0" err="1" smtClean="0">
                <a:solidFill>
                  <a:schemeClr val="tx1"/>
                </a:solidFill>
                <a:latin typeface="+mn-lt"/>
                <a:ea typeface="+mn-ea"/>
                <a:cs typeface="+mn-cs"/>
              </a:rPr>
              <a:t>NanoDays</a:t>
            </a:r>
            <a:r>
              <a:rPr lang="en-US" sz="1200" kern="1200" dirty="0" smtClean="0">
                <a:solidFill>
                  <a:schemeClr val="tx1"/>
                </a:solidFill>
                <a:latin typeface="+mn-lt"/>
                <a:ea typeface="+mn-ea"/>
                <a:cs typeface="+mn-cs"/>
              </a:rPr>
              <a:t> and Beyond video highlights a partnership between the Marbles Kids Museum, Duke University, and NC State University called STEM Play Corps. This video provides perspectives about this project from individuals in this partnership and shows the impact that the NISE Network has had in assisting partners with developing and sustaining their own local collaborations.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video is part of a NISE Network Report to Partners resource package. The Report includes three related products: a printed report, a set of presentation slides, and 2 videos video. Together, these resources allow NISE Net partners to learn about the impact of the Network and share it with others.</a:t>
            </a:r>
          </a:p>
          <a:p>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66</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p>
          <a:p>
            <a:endParaRPr lang="en-US" dirty="0" smtClean="0"/>
          </a:p>
          <a:p>
            <a:r>
              <a:rPr lang="en-US" dirty="0" smtClean="0"/>
              <a:t>Information is in program</a:t>
            </a:r>
          </a:p>
          <a:p>
            <a:r>
              <a:rPr lang="en-US" dirty="0" smtClean="0"/>
              <a:t>Important to emphasize</a:t>
            </a:r>
            <a:r>
              <a:rPr lang="en-US" baseline="0" dirty="0" smtClean="0"/>
              <a:t> out loud</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67</a:t>
            </a:fld>
            <a:endParaRPr lang="en-US"/>
          </a:p>
        </p:txBody>
      </p:sp>
    </p:spTree>
    <p:extLst>
      <p:ext uri="{BB962C8B-B14F-4D97-AF65-F5344CB8AC3E}">
        <p14:creationId xmlns:p14="http://schemas.microsoft.com/office/powerpoint/2010/main" val="16210553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PAUL</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68</a:t>
            </a:fld>
            <a:endParaRPr lang="en-US"/>
          </a:p>
        </p:txBody>
      </p:sp>
    </p:spTree>
    <p:extLst>
      <p:ext uri="{BB962C8B-B14F-4D97-AF65-F5344CB8AC3E}">
        <p14:creationId xmlns:p14="http://schemas.microsoft.com/office/powerpoint/2010/main" val="28012623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rgbClr val="FF0000"/>
                </a:solidFill>
                <a:effectLst/>
                <a:latin typeface="+mn-lt"/>
                <a:ea typeface="+mn-ea"/>
                <a:cs typeface="+mn-cs"/>
              </a:rPr>
              <a:t>THURSDAY</a:t>
            </a:r>
            <a:r>
              <a:rPr lang="en-US" sz="1200" b="1" kern="1200" baseline="0" dirty="0" smtClean="0">
                <a:solidFill>
                  <a:srgbClr val="FF0000"/>
                </a:solidFill>
                <a:effectLst/>
                <a:latin typeface="+mn-lt"/>
                <a:ea typeface="+mn-ea"/>
                <a:cs typeface="+mn-cs"/>
              </a:rPr>
              <a:t> LUNCH, 12PM</a:t>
            </a:r>
            <a:endParaRPr lang="en-US" dirty="0" smtClean="0"/>
          </a:p>
          <a:p>
            <a:endParaRPr lang="en-US" dirty="0" smtClean="0"/>
          </a:p>
          <a:p>
            <a:r>
              <a:rPr lang="en-US" dirty="0" smtClean="0"/>
              <a:t>LARRY</a:t>
            </a:r>
          </a:p>
          <a:p>
            <a:r>
              <a:rPr lang="en-US" dirty="0" smtClean="0"/>
              <a:t>Larry</a:t>
            </a:r>
            <a:r>
              <a:rPr lang="en-US" baseline="0" dirty="0" smtClean="0"/>
              <a:t> makes t</a:t>
            </a:r>
            <a:r>
              <a:rPr lang="en-US" dirty="0" smtClean="0"/>
              <a:t>ransition</a:t>
            </a:r>
            <a:r>
              <a:rPr lang="en-US" baseline="0" dirty="0" smtClean="0"/>
              <a:t> from NISE Net to Building with Biology and introduces David</a:t>
            </a:r>
          </a:p>
          <a:p>
            <a:r>
              <a:rPr lang="en-US" baseline="0" dirty="0" smtClean="0"/>
              <a:t>David describes </a:t>
            </a:r>
            <a:r>
              <a:rPr lang="en-US" baseline="0" dirty="0" err="1" smtClean="0"/>
              <a:t>BwB</a:t>
            </a:r>
            <a:r>
              <a:rPr lang="en-US" baseline="0" dirty="0" smtClean="0"/>
              <a:t> project and introduces Megan</a:t>
            </a:r>
          </a:p>
          <a:p>
            <a:r>
              <a:rPr lang="en-US" baseline="0" dirty="0" smtClean="0"/>
              <a:t>Megan talks about </a:t>
            </a:r>
            <a:r>
              <a:rPr lang="en-US" baseline="0" dirty="0" err="1" smtClean="0"/>
              <a:t>syn</a:t>
            </a:r>
            <a:r>
              <a:rPr lang="en-US" baseline="0" dirty="0" smtClean="0"/>
              <a:t> bio</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71</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p>
          <a:p>
            <a:r>
              <a:rPr lang="en-US" dirty="0" smtClean="0"/>
              <a:t>Report</a:t>
            </a:r>
            <a:r>
              <a:rPr lang="en-US" baseline="0" dirty="0" smtClean="0"/>
              <a:t> to partners, 2005-2014</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7</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72</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rgbClr val="FF0000"/>
                </a:solidFill>
                <a:effectLst/>
                <a:latin typeface="+mn-lt"/>
                <a:ea typeface="+mn-ea"/>
                <a:cs typeface="+mn-cs"/>
              </a:rPr>
              <a:t>THURSDAY</a:t>
            </a:r>
            <a:r>
              <a:rPr lang="en-US" sz="1200" b="1" kern="1200" baseline="0" dirty="0" smtClean="0">
                <a:solidFill>
                  <a:srgbClr val="FF0000"/>
                </a:solidFill>
                <a:effectLst/>
                <a:latin typeface="+mn-lt"/>
                <a:ea typeface="+mn-ea"/>
                <a:cs typeface="+mn-cs"/>
              </a:rPr>
              <a:t> LUNCH, 12PM</a:t>
            </a:r>
            <a:endParaRPr lang="en-US" dirty="0" smtClean="0"/>
          </a:p>
          <a:p>
            <a:endParaRPr lang="en-US" dirty="0" smtClean="0"/>
          </a:p>
          <a:p>
            <a:r>
              <a:rPr lang="en-US" dirty="0" smtClean="0"/>
              <a:t>LARRY</a:t>
            </a:r>
          </a:p>
          <a:p>
            <a:r>
              <a:rPr lang="en-US" dirty="0" smtClean="0"/>
              <a:t>Larry</a:t>
            </a:r>
            <a:r>
              <a:rPr lang="en-US" baseline="0" dirty="0" smtClean="0"/>
              <a:t> makes t</a:t>
            </a:r>
            <a:r>
              <a:rPr lang="en-US" dirty="0" smtClean="0"/>
              <a:t>ransition</a:t>
            </a:r>
            <a:r>
              <a:rPr lang="en-US" baseline="0" dirty="0" smtClean="0"/>
              <a:t> from NISE Net to Building with Biology and introduces David</a:t>
            </a:r>
          </a:p>
          <a:p>
            <a:r>
              <a:rPr lang="en-US" baseline="0" dirty="0" smtClean="0"/>
              <a:t>David describes </a:t>
            </a:r>
            <a:r>
              <a:rPr lang="en-US" baseline="0" dirty="0" err="1" smtClean="0"/>
              <a:t>BwB</a:t>
            </a:r>
            <a:r>
              <a:rPr lang="en-US" baseline="0" dirty="0" smtClean="0"/>
              <a:t> project and introduces Megan</a:t>
            </a:r>
          </a:p>
          <a:p>
            <a:r>
              <a:rPr lang="en-US" baseline="0" dirty="0" smtClean="0"/>
              <a:t>Megan talks about </a:t>
            </a:r>
            <a:r>
              <a:rPr lang="en-US" baseline="0" dirty="0" err="1" smtClean="0"/>
              <a:t>syn</a:t>
            </a:r>
            <a:r>
              <a:rPr lang="en-US" baseline="0" dirty="0" smtClean="0"/>
              <a:t> bio</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73</a:t>
            </a:fld>
            <a:endParaRPr lang="en-US"/>
          </a:p>
        </p:txBody>
      </p:sp>
    </p:spTree>
    <p:extLst>
      <p:ext uri="{BB962C8B-B14F-4D97-AF65-F5344CB8AC3E}">
        <p14:creationId xmlns:p14="http://schemas.microsoft.com/office/powerpoint/2010/main" val="3140427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LARRY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Showcase in</a:t>
            </a:r>
            <a:r>
              <a:rPr lang="en-US" sz="1200" kern="1200" baseline="0" dirty="0" smtClean="0">
                <a:solidFill>
                  <a:schemeClr val="tx1"/>
                </a:solidFill>
                <a:effectLst/>
                <a:latin typeface="+mn-lt"/>
                <a:ea typeface="+mn-ea"/>
                <a:cs typeface="+mn-cs"/>
              </a:rPr>
              <a:t> hallways outside this room</a:t>
            </a:r>
          </a:p>
          <a:p>
            <a:r>
              <a:rPr lang="en-US" sz="1200" kern="1200" baseline="0" dirty="0" smtClean="0">
                <a:solidFill>
                  <a:schemeClr val="tx1"/>
                </a:solidFill>
                <a:effectLst/>
                <a:latin typeface="+mn-lt"/>
                <a:ea typeface="+mn-ea"/>
                <a:cs typeface="+mn-cs"/>
              </a:rPr>
              <a:t>please see list in your packet</a:t>
            </a:r>
          </a:p>
          <a:p>
            <a:r>
              <a:rPr lang="en-US" sz="1200" kern="1200" baseline="0" dirty="0" smtClean="0">
                <a:solidFill>
                  <a:schemeClr val="tx1"/>
                </a:solidFill>
                <a:effectLst/>
                <a:latin typeface="+mn-lt"/>
                <a:ea typeface="+mn-ea"/>
                <a:cs typeface="+mn-cs"/>
              </a:rPr>
              <a:t>Includes a group of national youth serving organizations (Afterschool Alliance, National Girls Collaborative Project, Boys &amp; Girls Clubs, 4H,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33AA90-308D-8648-A94F-9D97AA24DE60}" type="slidenum">
              <a:rPr lang="en-US" smtClean="0"/>
              <a:t>74</a:t>
            </a:fld>
            <a:endParaRPr lang="en-US"/>
          </a:p>
        </p:txBody>
      </p:sp>
    </p:spTree>
    <p:extLst>
      <p:ext uri="{BB962C8B-B14F-4D97-AF65-F5344CB8AC3E}">
        <p14:creationId xmlns:p14="http://schemas.microsoft.com/office/powerpoint/2010/main" val="16897435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9133AA90-308D-8648-A94F-9D97AA24DE60}" type="slidenum">
              <a:rPr lang="en-US" smtClean="0"/>
              <a:t>75</a:t>
            </a:fld>
            <a:endParaRPr lang="en-US"/>
          </a:p>
        </p:txBody>
      </p:sp>
    </p:spTree>
    <p:extLst>
      <p:ext uri="{BB962C8B-B14F-4D97-AF65-F5344CB8AC3E}">
        <p14:creationId xmlns:p14="http://schemas.microsoft.com/office/powerpoint/2010/main" val="4059295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316873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LARRY</a:t>
            </a:r>
            <a:endParaRPr lang="en-US" dirty="0"/>
          </a:p>
        </p:txBody>
      </p:sp>
      <p:sp>
        <p:nvSpPr>
          <p:cNvPr id="4" name="Slide Number Placeholder 3"/>
          <p:cNvSpPr>
            <a:spLocks noGrp="1"/>
          </p:cNvSpPr>
          <p:nvPr>
            <p:ph type="sldNum" sz="quarter" idx="10"/>
          </p:nvPr>
        </p:nvSpPr>
        <p:spPr/>
        <p:txBody>
          <a:bodyPr/>
          <a:lstStyle/>
          <a:p>
            <a:fld id="{8F33D955-2156-CE4A-9F45-5FACB3AA96D6}"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1623726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7FE058-5F88-A34A-9CFB-A06D6916CD97}"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FD9F0-C64E-3A40-BA97-A2B38F6E5696}" type="slidenum">
              <a:rPr lang="en-US" smtClean="0"/>
              <a:t>‹#›</a:t>
            </a:fld>
            <a:endParaRPr lang="en-US"/>
          </a:p>
        </p:txBody>
      </p:sp>
    </p:spTree>
    <p:extLst>
      <p:ext uri="{BB962C8B-B14F-4D97-AF65-F5344CB8AC3E}">
        <p14:creationId xmlns:p14="http://schemas.microsoft.com/office/powerpoint/2010/main" val="18243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FE058-5F88-A34A-9CFB-A06D6916CD97}"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FD9F0-C64E-3A40-BA97-A2B38F6E5696}" type="slidenum">
              <a:rPr lang="en-US" smtClean="0"/>
              <a:t>‹#›</a:t>
            </a:fld>
            <a:endParaRPr lang="en-US"/>
          </a:p>
        </p:txBody>
      </p:sp>
    </p:spTree>
    <p:extLst>
      <p:ext uri="{BB962C8B-B14F-4D97-AF65-F5344CB8AC3E}">
        <p14:creationId xmlns:p14="http://schemas.microsoft.com/office/powerpoint/2010/main" val="90299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FE058-5F88-A34A-9CFB-A06D6916CD97}"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FD9F0-C64E-3A40-BA97-A2B38F6E5696}" type="slidenum">
              <a:rPr lang="en-US" smtClean="0"/>
              <a:t>‹#›</a:t>
            </a:fld>
            <a:endParaRPr lang="en-US"/>
          </a:p>
        </p:txBody>
      </p:sp>
    </p:spTree>
    <p:extLst>
      <p:ext uri="{BB962C8B-B14F-4D97-AF65-F5344CB8AC3E}">
        <p14:creationId xmlns:p14="http://schemas.microsoft.com/office/powerpoint/2010/main" val="1854181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6/11/15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5423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6/11/15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7344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6/11/15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5069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6/11/15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7746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6/11/15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71722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6/11/15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7319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6/11/15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81472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6/11/15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760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FE058-5F88-A34A-9CFB-A06D6916CD97}"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FD9F0-C64E-3A40-BA97-A2B38F6E5696}" type="slidenum">
              <a:rPr lang="en-US" smtClean="0"/>
              <a:t>‹#›</a:t>
            </a:fld>
            <a:endParaRPr lang="en-US"/>
          </a:p>
        </p:txBody>
      </p:sp>
    </p:spTree>
    <p:extLst>
      <p:ext uri="{BB962C8B-B14F-4D97-AF65-F5344CB8AC3E}">
        <p14:creationId xmlns:p14="http://schemas.microsoft.com/office/powerpoint/2010/main" val="3380974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6/11/15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2757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6/11/15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1378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F43363-8A19-3545-9A01-F3247B7FC4A4}" type="datetimeFigureOut">
              <a:rPr lang="en-US" smtClean="0">
                <a:solidFill>
                  <a:prstClr val="black">
                    <a:tint val="75000"/>
                  </a:prstClr>
                </a:solidFill>
                <a:latin typeface="Calibri"/>
              </a:rPr>
              <a:pPr/>
              <a:t>6/11/15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903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7FE058-5F88-A34A-9CFB-A06D6916CD97}" type="datetimeFigureOut">
              <a:rPr lang="en-US" smtClean="0"/>
              <a:t>6/11/15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6FD9F0-C64E-3A40-BA97-A2B38F6E5696}" type="slidenum">
              <a:rPr lang="en-US" smtClean="0"/>
              <a:t>‹#›</a:t>
            </a:fld>
            <a:endParaRPr lang="en-US"/>
          </a:p>
        </p:txBody>
      </p:sp>
    </p:spTree>
    <p:extLst>
      <p:ext uri="{BB962C8B-B14F-4D97-AF65-F5344CB8AC3E}">
        <p14:creationId xmlns:p14="http://schemas.microsoft.com/office/powerpoint/2010/main" val="163821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7FE058-5F88-A34A-9CFB-A06D6916CD97}" type="datetimeFigureOut">
              <a:rPr lang="en-US" smtClean="0"/>
              <a:t>6/11/15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6FD9F0-C64E-3A40-BA97-A2B38F6E5696}" type="slidenum">
              <a:rPr lang="en-US" smtClean="0"/>
              <a:t>‹#›</a:t>
            </a:fld>
            <a:endParaRPr lang="en-US"/>
          </a:p>
        </p:txBody>
      </p:sp>
    </p:spTree>
    <p:extLst>
      <p:ext uri="{BB962C8B-B14F-4D97-AF65-F5344CB8AC3E}">
        <p14:creationId xmlns:p14="http://schemas.microsoft.com/office/powerpoint/2010/main" val="288447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FE058-5F88-A34A-9CFB-A06D6916CD97}" type="datetimeFigureOut">
              <a:rPr lang="en-US" smtClean="0"/>
              <a:t>6/11/15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6FD9F0-C64E-3A40-BA97-A2B38F6E5696}" type="slidenum">
              <a:rPr lang="en-US" smtClean="0"/>
              <a:t>‹#›</a:t>
            </a:fld>
            <a:endParaRPr lang="en-US"/>
          </a:p>
        </p:txBody>
      </p:sp>
    </p:spTree>
    <p:extLst>
      <p:ext uri="{BB962C8B-B14F-4D97-AF65-F5344CB8AC3E}">
        <p14:creationId xmlns:p14="http://schemas.microsoft.com/office/powerpoint/2010/main" val="148493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FE058-5F88-A34A-9CFB-A06D6916CD97}" type="datetimeFigureOut">
              <a:rPr lang="en-US" smtClean="0"/>
              <a:t>6/11/15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6FD9F0-C64E-3A40-BA97-A2B38F6E5696}" type="slidenum">
              <a:rPr lang="en-US" smtClean="0"/>
              <a:t>‹#›</a:t>
            </a:fld>
            <a:endParaRPr lang="en-US"/>
          </a:p>
        </p:txBody>
      </p:sp>
    </p:spTree>
    <p:extLst>
      <p:ext uri="{BB962C8B-B14F-4D97-AF65-F5344CB8AC3E}">
        <p14:creationId xmlns:p14="http://schemas.microsoft.com/office/powerpoint/2010/main" val="363282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FE058-5F88-A34A-9CFB-A06D6916CD97}" type="datetimeFigureOut">
              <a:rPr lang="en-US" smtClean="0"/>
              <a:t>6/11/15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6FD9F0-C64E-3A40-BA97-A2B38F6E5696}" type="slidenum">
              <a:rPr lang="en-US" smtClean="0"/>
              <a:t>‹#›</a:t>
            </a:fld>
            <a:endParaRPr lang="en-US"/>
          </a:p>
        </p:txBody>
      </p:sp>
    </p:spTree>
    <p:extLst>
      <p:ext uri="{BB962C8B-B14F-4D97-AF65-F5344CB8AC3E}">
        <p14:creationId xmlns:p14="http://schemas.microsoft.com/office/powerpoint/2010/main" val="1119653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FE058-5F88-A34A-9CFB-A06D6916CD97}" type="datetimeFigureOut">
              <a:rPr lang="en-US" smtClean="0"/>
              <a:t>6/11/15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6FD9F0-C64E-3A40-BA97-A2B38F6E5696}" type="slidenum">
              <a:rPr lang="en-US" smtClean="0"/>
              <a:t>‹#›</a:t>
            </a:fld>
            <a:endParaRPr lang="en-US"/>
          </a:p>
        </p:txBody>
      </p:sp>
    </p:spTree>
    <p:extLst>
      <p:ext uri="{BB962C8B-B14F-4D97-AF65-F5344CB8AC3E}">
        <p14:creationId xmlns:p14="http://schemas.microsoft.com/office/powerpoint/2010/main" val="4169293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FE058-5F88-A34A-9CFB-A06D6916CD97}" type="datetimeFigureOut">
              <a:rPr lang="en-US" smtClean="0"/>
              <a:t>6/11/15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6FD9F0-C64E-3A40-BA97-A2B38F6E5696}" type="slidenum">
              <a:rPr lang="en-US" smtClean="0"/>
              <a:t>‹#›</a:t>
            </a:fld>
            <a:endParaRPr lang="en-US"/>
          </a:p>
        </p:txBody>
      </p:sp>
    </p:spTree>
    <p:extLst>
      <p:ext uri="{BB962C8B-B14F-4D97-AF65-F5344CB8AC3E}">
        <p14:creationId xmlns:p14="http://schemas.microsoft.com/office/powerpoint/2010/main" val="41712273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FE058-5F88-A34A-9CFB-A06D6916CD97}" type="datetimeFigureOut">
              <a:rPr lang="en-US" smtClean="0"/>
              <a:t>6/11/15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6FD9F0-C64E-3A40-BA97-A2B38F6E5696}" type="slidenum">
              <a:rPr lang="en-US" smtClean="0"/>
              <a:t>‹#›</a:t>
            </a:fld>
            <a:endParaRPr lang="en-US"/>
          </a:p>
        </p:txBody>
      </p:sp>
    </p:spTree>
    <p:extLst>
      <p:ext uri="{BB962C8B-B14F-4D97-AF65-F5344CB8AC3E}">
        <p14:creationId xmlns:p14="http://schemas.microsoft.com/office/powerpoint/2010/main" val="4248862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43363-8A19-3545-9A01-F3247B7FC4A4}" type="datetimeFigureOut">
              <a:rPr lang="en-US" smtClean="0">
                <a:solidFill>
                  <a:prstClr val="black">
                    <a:tint val="75000"/>
                  </a:prstClr>
                </a:solidFill>
                <a:latin typeface="Calibri"/>
              </a:rPr>
              <a:pPr/>
              <a:t>6/11/15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48E12-C76A-C84C-8BC0-CF4BE0263BD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58508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jpe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jpe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28.jpe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1" Type="http://schemas.openxmlformats.org/officeDocument/2006/relationships/image" Target="../media/image33.jpeg"/><Relationship Id="rId12" Type="http://schemas.openxmlformats.org/officeDocument/2006/relationships/image" Target="../media/image34.jpeg"/><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9.jpeg"/><Relationship Id="rId5" Type="http://schemas.microsoft.com/office/2007/relationships/hdphoto" Target="../media/hdphoto1.wdp"/><Relationship Id="rId6" Type="http://schemas.openxmlformats.org/officeDocument/2006/relationships/image" Target="../media/image30.jpeg"/><Relationship Id="rId7" Type="http://schemas.microsoft.com/office/2007/relationships/hdphoto" Target="../media/hdphoto2.wdp"/><Relationship Id="rId8" Type="http://schemas.openxmlformats.org/officeDocument/2006/relationships/image" Target="../media/image31.jpeg"/><Relationship Id="rId9" Type="http://schemas.microsoft.com/office/2007/relationships/hdphoto" Target="../media/hdphoto3.wdp"/><Relationship Id="rId10"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9" Type="http://schemas.openxmlformats.org/officeDocument/2006/relationships/image" Target="../media/image40.jpe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9" Type="http://schemas.openxmlformats.org/officeDocument/2006/relationships/image" Target="../media/image46.jpeg"/><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7.jpeg"/><Relationship Id="rId5" Type="http://schemas.microsoft.com/office/2007/relationships/hdphoto" Target="../media/hdphoto4.wdp"/><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2.jpe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70.jpeg"/><Relationship Id="rId5" Type="http://schemas.openxmlformats.org/officeDocument/2006/relationships/image" Target="../media/image71.jpeg"/><Relationship Id="rId6" Type="http://schemas.openxmlformats.org/officeDocument/2006/relationships/image" Target="../media/image72.jpeg"/><Relationship Id="rId7" Type="http://schemas.openxmlformats.org/officeDocument/2006/relationships/image" Target="../media/image73.jpe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7.jpe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2.xml"/><Relationship Id="rId3"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9.jpe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3.tiff"/><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4.jpeg"/><Relationship Id="rId5"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8.jpeg"/><Relationship Id="rId5" Type="http://schemas.microsoft.com/office/2007/relationships/hdphoto" Target="../media/hdphoto5.wdp"/><Relationship Id="rId6"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7" Type="http://schemas.openxmlformats.org/officeDocument/2006/relationships/image" Target="../media/image93.png"/><Relationship Id="rId8" Type="http://schemas.openxmlformats.org/officeDocument/2006/relationships/image" Target="../media/image94.png"/><Relationship Id="rId9"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tiff"/><Relationship Id="rId7" Type="http://schemas.openxmlformats.org/officeDocument/2006/relationships/image" Target="../media/image99.emf"/><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0.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1.png"/><Relationship Id="rId5" Type="http://schemas.openxmlformats.org/officeDocument/2006/relationships/image" Target="../media/image102.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4.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3.png"/><Relationship Id="rId5" Type="http://schemas.openxmlformats.org/officeDocument/2006/relationships/image" Target="../media/image105.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5.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6.png"/><Relationship Id="rId5" Type="http://schemas.openxmlformats.org/officeDocument/2006/relationships/image" Target="../media/image107.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7.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8.jpe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9.jp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0.jpeg"/><Relationship Id="rId5" Type="http://schemas.microsoft.com/office/2007/relationships/hdphoto" Target="../media/hdphoto6.wdp"/><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0.jpeg"/><Relationship Id="rId5" Type="http://schemas.microsoft.com/office/2007/relationships/hdphoto" Target="../media/hdphoto6.wdp"/><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2.jpe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3.png"/><Relationship Id="rId5" Type="http://schemas.openxmlformats.org/officeDocument/2006/relationships/image" Target="../media/image114.jpeg"/><Relationship Id="rId6" Type="http://schemas.openxmlformats.org/officeDocument/2006/relationships/image" Target="../media/image115.jpe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8.jpeg"/><Relationship Id="rId5" Type="http://schemas.openxmlformats.org/officeDocument/2006/relationships/image" Target="../media/image119.jpeg"/><Relationship Id="rId6" Type="http://schemas.openxmlformats.org/officeDocument/2006/relationships/image" Target="../media/image120.png"/><Relationship Id="rId7" Type="http://schemas.openxmlformats.org/officeDocument/2006/relationships/image" Target="../media/image121.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2.jpe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3.jpe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24.jpeg"/><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5.jpe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6.tiff"/><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7.jpe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3.png"/><Relationship Id="rId5" Type="http://schemas.openxmlformats.org/officeDocument/2006/relationships/image" Target="../media/image114.jpeg"/><Relationship Id="rId6" Type="http://schemas.openxmlformats.org/officeDocument/2006/relationships/image" Target="../media/image128.jpe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jpeg"/><Relationship Id="rId3"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0.jpeg"/><Relationship Id="rId5" Type="http://schemas.openxmlformats.org/officeDocument/2006/relationships/image" Target="../media/image131.png"/><Relationship Id="rId6" Type="http://schemas.openxmlformats.org/officeDocument/2006/relationships/image" Target="../media/image132.jpeg"/><Relationship Id="rId7" Type="http://schemas.openxmlformats.org/officeDocument/2006/relationships/image" Target="../media/image133.tiff"/><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4.jpe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png"/><Relationship Id="rId5" Type="http://schemas.openxmlformats.org/officeDocument/2006/relationships/image" Target="../media/image132.jpeg"/><Relationship Id="rId6" Type="http://schemas.openxmlformats.org/officeDocument/2006/relationships/image" Target="../media/image133.tiff"/><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5.jpeg"/><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3.png"/><Relationship Id="rId5" Type="http://schemas.openxmlformats.org/officeDocument/2006/relationships/image" Target="../media/image114.jpeg"/><Relationship Id="rId6" Type="http://schemas.openxmlformats.org/officeDocument/2006/relationships/image" Target="../media/image136.jpe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jpeg"/><Relationship Id="rId3" Type="http://schemas.openxmlformats.org/officeDocument/2006/relationships/image" Target="../media/image1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383450" y="344656"/>
            <a:ext cx="3978523" cy="830997"/>
          </a:xfrm>
          <a:prstGeom prst="rect">
            <a:avLst/>
          </a:prstGeom>
        </p:spPr>
        <p:txBody>
          <a:bodyPr wrap="none">
            <a:spAutoFit/>
          </a:bodyPr>
          <a:lstStyle/>
          <a:p>
            <a:r>
              <a:rPr lang="en-US" sz="2400" b="1" spc="150" dirty="0" smtClean="0">
                <a:solidFill>
                  <a:srgbClr val="49176D"/>
                </a:solidFill>
                <a:latin typeface="Century Gothic"/>
                <a:cs typeface="Century Gothic"/>
              </a:rPr>
              <a:t>June 2015</a:t>
            </a:r>
          </a:p>
          <a:p>
            <a:r>
              <a:rPr lang="en-US" sz="2400" b="1" spc="150" dirty="0" smtClean="0">
                <a:solidFill>
                  <a:srgbClr val="49176D"/>
                </a:solidFill>
                <a:latin typeface="Century Gothic"/>
                <a:cs typeface="Century Gothic"/>
              </a:rPr>
              <a:t>Network-Wide Meeting </a:t>
            </a:r>
            <a:endParaRPr lang="en-US" sz="2400" b="1" spc="150" dirty="0">
              <a:solidFill>
                <a:srgbClr val="49176D"/>
              </a:solidFill>
              <a:latin typeface="Century Gothic"/>
              <a:cs typeface="Century Gothic"/>
            </a:endParaRPr>
          </a:p>
        </p:txBody>
      </p:sp>
      <p:sp>
        <p:nvSpPr>
          <p:cNvPr id="9" name="TextBox 10"/>
          <p:cNvSpPr txBox="1">
            <a:spLocks noChangeArrowheads="1"/>
          </p:cNvSpPr>
          <p:nvPr/>
        </p:nvSpPr>
        <p:spPr bwMode="auto">
          <a:xfrm>
            <a:off x="5371485" y="6125452"/>
            <a:ext cx="3340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dirty="0" err="1">
                <a:solidFill>
                  <a:prstClr val="black"/>
                </a:solidFill>
                <a:latin typeface="Calibri" charset="0"/>
              </a:rPr>
              <a:t>www.nisenet.org</a:t>
            </a:r>
            <a:endParaRPr lang="en-US" sz="1400" dirty="0">
              <a:solidFill>
                <a:prstClr val="black"/>
              </a:solidFill>
              <a:latin typeface="Calibri" charset="0"/>
            </a:endParaRPr>
          </a:p>
        </p:txBody>
      </p:sp>
      <p:pic>
        <p:nvPicPr>
          <p:cNvPr id="10" name="Picture 9" descr="NISE_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873" y="6186537"/>
            <a:ext cx="1135912" cy="257187"/>
          </a:xfrm>
          <a:prstGeom prst="rect">
            <a:avLst/>
          </a:prstGeom>
        </p:spPr>
      </p:pic>
      <p:cxnSp>
        <p:nvCxnSpPr>
          <p:cNvPr id="12" name="Straight Connector 11"/>
          <p:cNvCxnSpPr/>
          <p:nvPr/>
        </p:nvCxnSpPr>
        <p:spPr>
          <a:xfrm>
            <a:off x="448873" y="5993370"/>
            <a:ext cx="8262712" cy="0"/>
          </a:xfrm>
          <a:prstGeom prst="line">
            <a:avLst/>
          </a:prstGeom>
          <a:ln w="12700">
            <a:solidFill>
              <a:srgbClr val="49176D"/>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NSF_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1019" y="6144027"/>
            <a:ext cx="342558" cy="342558"/>
          </a:xfrm>
          <a:prstGeom prst="rect">
            <a:avLst/>
          </a:prstGeom>
        </p:spPr>
      </p:pic>
      <p:pic>
        <p:nvPicPr>
          <p:cNvPr id="14" name="Picture 13" descr="NDMarblesoverview.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7206" y="2860019"/>
            <a:ext cx="8692896" cy="3148166"/>
          </a:xfrm>
          <a:prstGeom prst="rect">
            <a:avLst/>
          </a:prstGeom>
        </p:spPr>
      </p:pic>
      <p:sp>
        <p:nvSpPr>
          <p:cNvPr id="15" name="Rectangle 14"/>
          <p:cNvSpPr/>
          <p:nvPr/>
        </p:nvSpPr>
        <p:spPr>
          <a:xfrm>
            <a:off x="239889" y="1550691"/>
            <a:ext cx="8686800" cy="1323439"/>
          </a:xfrm>
          <a:prstGeom prst="rect">
            <a:avLst/>
          </a:prstGeom>
          <a:solidFill>
            <a:srgbClr val="49176D"/>
          </a:solidFill>
        </p:spPr>
        <p:txBody>
          <a:bodyPr wrap="square">
            <a:spAutoFit/>
          </a:bodyPr>
          <a:lstStyle/>
          <a:p>
            <a:pPr algn="ctr"/>
            <a:endParaRPr lang="en-US" sz="1000" b="1" spc="150" dirty="0" smtClean="0">
              <a:solidFill>
                <a:schemeClr val="bg1"/>
              </a:solidFill>
              <a:latin typeface="Century Gothic"/>
              <a:cs typeface="Century Gothic"/>
            </a:endParaRPr>
          </a:p>
          <a:p>
            <a:pPr algn="ctr"/>
            <a:r>
              <a:rPr lang="en-US" sz="6000" b="1" spc="150" dirty="0" smtClean="0">
                <a:solidFill>
                  <a:schemeClr val="bg1"/>
                </a:solidFill>
                <a:latin typeface="Century Gothic"/>
                <a:cs typeface="Century Gothic"/>
              </a:rPr>
              <a:t>Welcome</a:t>
            </a:r>
          </a:p>
          <a:p>
            <a:pPr algn="ctr"/>
            <a:endParaRPr lang="en-US" sz="1000" b="1" spc="150" dirty="0">
              <a:solidFill>
                <a:schemeClr val="bg1"/>
              </a:solidFill>
              <a:latin typeface="Century Gothic"/>
              <a:cs typeface="Century Gothic"/>
            </a:endParaRPr>
          </a:p>
        </p:txBody>
      </p:sp>
    </p:spTree>
    <p:extLst>
      <p:ext uri="{BB962C8B-B14F-4D97-AF65-F5344CB8AC3E}">
        <p14:creationId xmlns:p14="http://schemas.microsoft.com/office/powerpoint/2010/main" val="53808021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8"/>
          <p:cNvSpPr>
            <a:spLocks noGrp="1"/>
          </p:cNvSpPr>
          <p:nvPr>
            <p:ph type="subTitle" idx="1"/>
          </p:nvPr>
        </p:nvSpPr>
        <p:spPr>
          <a:xfrm>
            <a:off x="700718" y="1488720"/>
            <a:ext cx="2779492" cy="4788887"/>
          </a:xfrm>
        </p:spPr>
        <p:txBody>
          <a:bodyPr>
            <a:normAutofit/>
          </a:bodyPr>
          <a:lstStyle/>
          <a:p>
            <a:pPr algn="l"/>
            <a:r>
              <a:rPr lang="en-US" sz="1800" b="1" dirty="0" smtClean="0">
                <a:solidFill>
                  <a:srgbClr val="000000"/>
                </a:solidFill>
                <a:latin typeface="+mj-lt"/>
                <a:cs typeface="Calibri Light"/>
              </a:rPr>
              <a:t>Years 1-5:</a:t>
            </a:r>
          </a:p>
          <a:p>
            <a:pPr algn="l"/>
            <a:r>
              <a:rPr lang="en-US" sz="1800" dirty="0" smtClean="0">
                <a:solidFill>
                  <a:srgbClr val="000000"/>
                </a:solidFill>
                <a:latin typeface="+mj-lt"/>
                <a:cs typeface="Calibri Light"/>
              </a:rPr>
              <a:t>“Building the Network by doing work together”</a:t>
            </a:r>
          </a:p>
          <a:p>
            <a:pPr algn="l"/>
            <a:endParaRPr lang="en-US" sz="1800" dirty="0" smtClean="0">
              <a:solidFill>
                <a:srgbClr val="000000"/>
              </a:solidFill>
              <a:latin typeface="+mj-lt"/>
              <a:cs typeface="Calibri Light"/>
            </a:endParaRPr>
          </a:p>
          <a:p>
            <a:pPr algn="l"/>
            <a:r>
              <a:rPr lang="en-US" sz="1800" b="1" dirty="0" smtClean="0">
                <a:solidFill>
                  <a:srgbClr val="000000"/>
                </a:solidFill>
                <a:latin typeface="+mj-lt"/>
                <a:cs typeface="Calibri Light"/>
              </a:rPr>
              <a:t>Years 6-10:</a:t>
            </a:r>
            <a:endParaRPr lang="en-US" sz="1800" b="1" dirty="0">
              <a:solidFill>
                <a:srgbClr val="000000"/>
              </a:solidFill>
              <a:latin typeface="+mj-lt"/>
              <a:cs typeface="Calibri Light"/>
            </a:endParaRPr>
          </a:p>
          <a:p>
            <a:pPr algn="l"/>
            <a:r>
              <a:rPr lang="en-US" sz="1800" dirty="0" smtClean="0">
                <a:solidFill>
                  <a:srgbClr val="000000"/>
                </a:solidFill>
                <a:latin typeface="+mj-lt"/>
                <a:cs typeface="Calibri Light"/>
              </a:rPr>
              <a:t>“Using the Network to engage the public”</a:t>
            </a:r>
            <a:endParaRPr lang="en-US" sz="1800" dirty="0">
              <a:solidFill>
                <a:srgbClr val="000000"/>
              </a:solidFill>
              <a:latin typeface="+mj-lt"/>
              <a:cs typeface="Calibri Light"/>
            </a:endParaRPr>
          </a:p>
        </p:txBody>
      </p:sp>
      <p:sp>
        <p:nvSpPr>
          <p:cNvPr id="10" name="Rectangle 9"/>
          <p:cNvSpPr/>
          <p:nvPr/>
        </p:nvSpPr>
        <p:spPr>
          <a:xfrm>
            <a:off x="700718" y="683323"/>
            <a:ext cx="2244064" cy="646331"/>
          </a:xfrm>
          <a:prstGeom prst="rect">
            <a:avLst/>
          </a:prstGeom>
        </p:spPr>
        <p:txBody>
          <a:bodyPr wrap="square">
            <a:spAutoFit/>
          </a:bodyPr>
          <a:lstStyle/>
          <a:p>
            <a:r>
              <a:rPr lang="en-US" b="1" cap="all" spc="150" dirty="0">
                <a:solidFill>
                  <a:srgbClr val="005F86"/>
                </a:solidFill>
                <a:latin typeface="Calibri"/>
              </a:rPr>
              <a:t>BUILDING </a:t>
            </a:r>
            <a:r>
              <a:rPr lang="en-US" b="1" cap="all" spc="150" dirty="0" smtClean="0">
                <a:solidFill>
                  <a:srgbClr val="005F86"/>
                </a:solidFill>
                <a:latin typeface="Calibri"/>
              </a:rPr>
              <a:t/>
            </a:r>
            <a:br>
              <a:rPr lang="en-US" b="1" cap="all" spc="150" dirty="0" smtClean="0">
                <a:solidFill>
                  <a:srgbClr val="005F86"/>
                </a:solidFill>
                <a:latin typeface="Calibri"/>
              </a:rPr>
            </a:br>
            <a:r>
              <a:rPr lang="en-US" b="1" cap="all" spc="150" dirty="0" smtClean="0">
                <a:solidFill>
                  <a:srgbClr val="005F86"/>
                </a:solidFill>
                <a:latin typeface="Calibri"/>
              </a:rPr>
              <a:t>COLLABORATIONS</a:t>
            </a:r>
            <a:endParaRPr lang="en-US" dirty="0">
              <a:solidFill>
                <a:prstClr val="black"/>
              </a:solidFill>
              <a:latin typeface="Calibri"/>
            </a:endParaRP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0210" y="218831"/>
            <a:ext cx="5426964" cy="6400800"/>
          </a:xfrm>
          <a:prstGeom prst="rect">
            <a:avLst/>
          </a:prstGeom>
        </p:spPr>
      </p:pic>
    </p:spTree>
    <p:extLst>
      <p:ext uri="{BB962C8B-B14F-4D97-AF65-F5344CB8AC3E}">
        <p14:creationId xmlns:p14="http://schemas.microsoft.com/office/powerpoint/2010/main" val="29333632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8"/>
          <p:cNvSpPr>
            <a:spLocks noGrp="1"/>
          </p:cNvSpPr>
          <p:nvPr>
            <p:ph type="subTitle" idx="1"/>
          </p:nvPr>
        </p:nvSpPr>
        <p:spPr>
          <a:xfrm>
            <a:off x="739119" y="1197213"/>
            <a:ext cx="7713908" cy="645458"/>
          </a:xfrm>
        </p:spPr>
        <p:txBody>
          <a:bodyPr>
            <a:noAutofit/>
          </a:bodyPr>
          <a:lstStyle/>
          <a:p>
            <a:pPr algn="l"/>
            <a:r>
              <a:rPr lang="en-US" sz="3000" baseline="30000" dirty="0">
                <a:solidFill>
                  <a:srgbClr val="000000"/>
                </a:solidFill>
              </a:rPr>
              <a:t>NISE Net’s educational materials are designed to engage a wide range of audiences in learning about complex scientific content—in ways that are fun and easy to understand. </a:t>
            </a:r>
            <a:endParaRPr lang="en-US" sz="3000" dirty="0">
              <a:solidFill>
                <a:srgbClr val="000000"/>
              </a:solidFill>
            </a:endParaRPr>
          </a:p>
        </p:txBody>
      </p:sp>
      <p:sp>
        <p:nvSpPr>
          <p:cNvPr id="10" name="Rectangle 9"/>
          <p:cNvSpPr/>
          <p:nvPr/>
        </p:nvSpPr>
        <p:spPr>
          <a:xfrm>
            <a:off x="748260" y="683323"/>
            <a:ext cx="2751437" cy="369332"/>
          </a:xfrm>
          <a:prstGeom prst="rect">
            <a:avLst/>
          </a:prstGeom>
        </p:spPr>
        <p:txBody>
          <a:bodyPr wrap="none">
            <a:spAutoFit/>
          </a:bodyPr>
          <a:lstStyle/>
          <a:p>
            <a:r>
              <a:rPr lang="en-US" b="1" cap="all" spc="150" dirty="0">
                <a:solidFill>
                  <a:srgbClr val="005F86"/>
                </a:solidFill>
                <a:latin typeface="Calibri"/>
              </a:rPr>
              <a:t>ENGAGING THE PUBLIC</a:t>
            </a:r>
            <a:endParaRPr lang="en-US" dirty="0">
              <a:solidFill>
                <a:prstClr val="black"/>
              </a:solidFill>
              <a:latin typeface="Calibri"/>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2377010"/>
            <a:ext cx="8686800" cy="4233672"/>
          </a:xfrm>
          <a:prstGeom prst="rect">
            <a:avLst/>
          </a:prstGeom>
        </p:spPr>
      </p:pic>
    </p:spTree>
    <p:extLst>
      <p:ext uri="{BB962C8B-B14F-4D97-AF65-F5344CB8AC3E}">
        <p14:creationId xmlns:p14="http://schemas.microsoft.com/office/powerpoint/2010/main" val="3272242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14094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SE_impact_slides_09_18_7.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566521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8"/>
          <p:cNvSpPr>
            <a:spLocks noGrp="1"/>
          </p:cNvSpPr>
          <p:nvPr>
            <p:ph type="subTitle" idx="1"/>
          </p:nvPr>
        </p:nvSpPr>
        <p:spPr>
          <a:xfrm>
            <a:off x="739119" y="1197213"/>
            <a:ext cx="7713908" cy="645458"/>
          </a:xfrm>
        </p:spPr>
        <p:txBody>
          <a:bodyPr>
            <a:noAutofit/>
          </a:bodyPr>
          <a:lstStyle/>
          <a:p>
            <a:pPr algn="l"/>
            <a:r>
              <a:rPr lang="en-US" sz="3000" baseline="30000" dirty="0" err="1">
                <a:solidFill>
                  <a:srgbClr val="000000"/>
                </a:solidFill>
              </a:rPr>
              <a:t>NanoDays</a:t>
            </a:r>
            <a:r>
              <a:rPr lang="en-US" sz="3000" baseline="30000" dirty="0">
                <a:solidFill>
                  <a:srgbClr val="000000"/>
                </a:solidFill>
              </a:rPr>
              <a:t> </a:t>
            </a:r>
            <a:r>
              <a:rPr lang="en-US" sz="3000" baseline="30000" dirty="0" smtClean="0">
                <a:solidFill>
                  <a:srgbClr val="000000"/>
                </a:solidFill>
              </a:rPr>
              <a:t>is the Network’s </a:t>
            </a:r>
            <a:r>
              <a:rPr lang="en-US" sz="3000" baseline="30000" dirty="0">
                <a:solidFill>
                  <a:srgbClr val="000000"/>
                </a:solidFill>
              </a:rPr>
              <a:t>signature event—an annual celebration of </a:t>
            </a:r>
            <a:r>
              <a:rPr lang="en-US" sz="3000" baseline="30000" dirty="0" err="1">
                <a:solidFill>
                  <a:srgbClr val="000000"/>
                </a:solidFill>
              </a:rPr>
              <a:t>nanoscale</a:t>
            </a:r>
            <a:r>
              <a:rPr lang="en-US" sz="3000" baseline="30000" dirty="0">
                <a:solidFill>
                  <a:srgbClr val="000000"/>
                </a:solidFill>
              </a:rPr>
              <a:t> science, engineering and technology.</a:t>
            </a:r>
            <a:endParaRPr lang="en-US" sz="3000" dirty="0">
              <a:solidFill>
                <a:srgbClr val="000000"/>
              </a:solidFill>
            </a:endParaRPr>
          </a:p>
        </p:txBody>
      </p:sp>
      <p:sp>
        <p:nvSpPr>
          <p:cNvPr id="10" name="Rectangle 9"/>
          <p:cNvSpPr/>
          <p:nvPr/>
        </p:nvSpPr>
        <p:spPr>
          <a:xfrm>
            <a:off x="748260" y="683323"/>
            <a:ext cx="1433806" cy="369332"/>
          </a:xfrm>
          <a:prstGeom prst="rect">
            <a:avLst/>
          </a:prstGeom>
        </p:spPr>
        <p:txBody>
          <a:bodyPr wrap="none">
            <a:spAutoFit/>
          </a:bodyPr>
          <a:lstStyle/>
          <a:p>
            <a:r>
              <a:rPr lang="en-US" b="1" cap="all" spc="150" dirty="0">
                <a:solidFill>
                  <a:srgbClr val="005F86"/>
                </a:solidFill>
                <a:latin typeface="Calibri"/>
              </a:rPr>
              <a:t>NANODAYS</a:t>
            </a:r>
            <a:endParaRPr lang="en-US" dirty="0">
              <a:solidFill>
                <a:prstClr val="black"/>
              </a:solidFill>
              <a:latin typeface="Calibri"/>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9640" y="2392484"/>
            <a:ext cx="8684719" cy="4241800"/>
          </a:xfrm>
          <a:prstGeom prst="rect">
            <a:avLst/>
          </a:prstGeom>
        </p:spPr>
      </p:pic>
    </p:spTree>
    <p:extLst>
      <p:ext uri="{BB962C8B-B14F-4D97-AF65-F5344CB8AC3E}">
        <p14:creationId xmlns:p14="http://schemas.microsoft.com/office/powerpoint/2010/main" val="30248115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ISE_impact_slides_09_18_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descr="ND 48 states.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362075"/>
            <a:ext cx="9147110" cy="5495925"/>
          </a:xfrm>
          <a:prstGeom prst="rect">
            <a:avLst/>
          </a:prstGeom>
        </p:spPr>
      </p:pic>
      <p:pic>
        <p:nvPicPr>
          <p:cNvPr id="7" name="Picture 6" descr="ND alaksa.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4452" y="4777356"/>
            <a:ext cx="1641348" cy="1979044"/>
          </a:xfrm>
          <a:prstGeom prst="rect">
            <a:avLst/>
          </a:prstGeom>
          <a:ln>
            <a:solidFill>
              <a:srgbClr val="7F7F7F"/>
            </a:solidFill>
          </a:ln>
        </p:spPr>
      </p:pic>
      <p:pic>
        <p:nvPicPr>
          <p:cNvPr id="8" name="Picture 7" descr="ND hawaii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42126" y="5435600"/>
            <a:ext cx="1655747" cy="1308100"/>
          </a:xfrm>
          <a:prstGeom prst="rect">
            <a:avLst/>
          </a:prstGeom>
          <a:ln>
            <a:solidFill>
              <a:srgbClr val="7F7F7F"/>
            </a:solidFill>
          </a:ln>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84914" y="151999"/>
            <a:ext cx="2230682" cy="1062648"/>
          </a:xfrm>
          <a:prstGeom prst="rect">
            <a:avLst/>
          </a:prstGeom>
        </p:spPr>
      </p:pic>
      <p:sp>
        <p:nvSpPr>
          <p:cNvPr id="10" name="Rounded Rectangle 9"/>
          <p:cNvSpPr/>
          <p:nvPr/>
        </p:nvSpPr>
        <p:spPr>
          <a:xfrm>
            <a:off x="7353692" y="4416779"/>
            <a:ext cx="1561904" cy="758875"/>
          </a:xfrm>
          <a:prstGeom prst="roundRect">
            <a:avLst/>
          </a:prstGeom>
          <a:solidFill>
            <a:schemeClr val="bg1"/>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499183" y="4579059"/>
            <a:ext cx="1998398" cy="526041"/>
          </a:xfrm>
          <a:prstGeom prst="rect">
            <a:avLst/>
          </a:prstGeom>
          <a:ln>
            <a:noFill/>
          </a:ln>
        </p:spPr>
        <p:txBody>
          <a:bodyPr wrap="square">
            <a:spAutoFit/>
          </a:bodyPr>
          <a:lstStyle/>
          <a:p>
            <a:pPr>
              <a:lnSpc>
                <a:spcPct val="40000"/>
              </a:lnSpc>
              <a:spcBef>
                <a:spcPts val="1438"/>
              </a:spcBef>
              <a:buClr>
                <a:srgbClr val="000000"/>
              </a:buClr>
              <a:buSzPct val="100000"/>
            </a:pPr>
            <a:r>
              <a:rPr lang="en-US" dirty="0" smtClean="0">
                <a:latin typeface="Calibri" charset="0"/>
                <a:cs typeface="Arial" charset="0"/>
                <a:sym typeface="Arial" charset="0"/>
              </a:rPr>
              <a:t>Total: 1650</a:t>
            </a:r>
          </a:p>
          <a:p>
            <a:pPr>
              <a:lnSpc>
                <a:spcPct val="40000"/>
              </a:lnSpc>
              <a:spcBef>
                <a:spcPts val="1438"/>
              </a:spcBef>
              <a:buClr>
                <a:srgbClr val="000000"/>
              </a:buClr>
              <a:buSzPct val="100000"/>
            </a:pPr>
            <a:r>
              <a:rPr lang="en-US" b="1" dirty="0" smtClean="0">
                <a:latin typeface="Calibri" charset="0"/>
                <a:cs typeface="Arial" charset="0"/>
                <a:sym typeface="Arial" charset="0"/>
              </a:rPr>
              <a:t>Unique: 468</a:t>
            </a:r>
            <a:endParaRPr lang="en-US" sz="2000" b="1" dirty="0">
              <a:solidFill>
                <a:srgbClr val="000000"/>
              </a:solidFill>
              <a:latin typeface="+mn-lt"/>
            </a:endParaRPr>
          </a:p>
        </p:txBody>
      </p:sp>
      <p:sp>
        <p:nvSpPr>
          <p:cNvPr id="13" name="Rectangle 12"/>
          <p:cNvSpPr/>
          <p:nvPr/>
        </p:nvSpPr>
        <p:spPr>
          <a:xfrm>
            <a:off x="700717" y="683323"/>
            <a:ext cx="3097155" cy="369332"/>
          </a:xfrm>
          <a:prstGeom prst="rect">
            <a:avLst/>
          </a:prstGeom>
        </p:spPr>
        <p:txBody>
          <a:bodyPr wrap="square">
            <a:spAutoFit/>
          </a:bodyPr>
          <a:lstStyle/>
          <a:p>
            <a:r>
              <a:rPr lang="en-US" b="1" cap="all" spc="150" dirty="0" err="1" smtClean="0">
                <a:solidFill>
                  <a:srgbClr val="005F86"/>
                </a:solidFill>
                <a:latin typeface="Calibri"/>
              </a:rPr>
              <a:t>Nanodays</a:t>
            </a:r>
            <a:r>
              <a:rPr lang="en-US" b="1" cap="all" spc="150" dirty="0" smtClean="0">
                <a:solidFill>
                  <a:srgbClr val="005F86"/>
                </a:solidFill>
                <a:latin typeface="Calibri"/>
              </a:rPr>
              <a:t> 2008-2015</a:t>
            </a:r>
            <a:endParaRPr lang="en-US" dirty="0">
              <a:solidFill>
                <a:prstClr val="black"/>
              </a:solidFill>
              <a:latin typeface="Calibri"/>
            </a:endParaRPr>
          </a:p>
        </p:txBody>
      </p:sp>
    </p:spTree>
    <p:extLst>
      <p:ext uri="{BB962C8B-B14F-4D97-AF65-F5344CB8AC3E}">
        <p14:creationId xmlns:p14="http://schemas.microsoft.com/office/powerpoint/2010/main" val="640808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ISE_impact_slides_09_18_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20150403_2014-X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8365" y="2615007"/>
            <a:ext cx="2810933" cy="2106751"/>
          </a:xfrm>
          <a:prstGeom prst="rect">
            <a:avLst/>
          </a:prstGeom>
        </p:spPr>
      </p:pic>
      <p:pic>
        <p:nvPicPr>
          <p:cNvPr id="7" name="Picture 6" descr="20150403_2018-X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8364" y="511010"/>
            <a:ext cx="2810933" cy="1871028"/>
          </a:xfrm>
          <a:prstGeom prst="rect">
            <a:avLst/>
          </a:prstGeom>
        </p:spPr>
      </p:pic>
      <p:pic>
        <p:nvPicPr>
          <p:cNvPr id="3" name="Picture 2" descr="20150321GH1_0191-X2.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03850" y="511010"/>
            <a:ext cx="4572000" cy="3341881"/>
          </a:xfrm>
          <a:prstGeom prst="rect">
            <a:avLst/>
          </a:prstGeom>
        </p:spPr>
      </p:pic>
      <p:pic>
        <p:nvPicPr>
          <p:cNvPr id="6" name="Picture 5" descr="20150321GH1_0419-XL.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003850" y="4145239"/>
            <a:ext cx="1950518" cy="2585216"/>
          </a:xfrm>
          <a:prstGeom prst="rect">
            <a:avLst/>
          </a:prstGeom>
        </p:spPr>
      </p:pic>
      <p:pic>
        <p:nvPicPr>
          <p:cNvPr id="8" name="Picture 7" descr="20150321GH1_0123-X2.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8364" y="4955423"/>
            <a:ext cx="2810933" cy="1775032"/>
          </a:xfrm>
          <a:prstGeom prst="rect">
            <a:avLst/>
          </a:prstGeom>
        </p:spPr>
      </p:pic>
      <p:pic>
        <p:nvPicPr>
          <p:cNvPr id="10" name="Picture 9" descr="20150321GH1_0481-XL.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338672" y="4147959"/>
            <a:ext cx="2237178" cy="2587752"/>
          </a:xfrm>
          <a:prstGeom prst="rect">
            <a:avLst/>
          </a:prstGeom>
        </p:spPr>
      </p:pic>
      <p:sp>
        <p:nvSpPr>
          <p:cNvPr id="14" name="Rectangle 13"/>
          <p:cNvSpPr/>
          <p:nvPr/>
        </p:nvSpPr>
        <p:spPr>
          <a:xfrm>
            <a:off x="0" y="0"/>
            <a:ext cx="5698996" cy="646331"/>
          </a:xfrm>
          <a:prstGeom prst="rect">
            <a:avLst/>
          </a:prstGeom>
        </p:spPr>
        <p:txBody>
          <a:bodyPr wrap="none">
            <a:spAutoFit/>
          </a:bodyPr>
          <a:lstStyle/>
          <a:p>
            <a:r>
              <a:rPr lang="en-US" b="1" cap="all" spc="150" dirty="0" smtClean="0">
                <a:solidFill>
                  <a:srgbClr val="005F86"/>
                </a:solidFill>
                <a:latin typeface="Calibri"/>
              </a:rPr>
              <a:t>OMSI, </a:t>
            </a:r>
            <a:r>
              <a:rPr lang="en-US" b="1" cap="all" spc="150" dirty="0" err="1" smtClean="0">
                <a:solidFill>
                  <a:srgbClr val="005F86"/>
                </a:solidFill>
                <a:latin typeface="Calibri"/>
              </a:rPr>
              <a:t>portland</a:t>
            </a:r>
            <a:r>
              <a:rPr lang="en-US" b="1" cap="all" spc="150" dirty="0" smtClean="0">
                <a:solidFill>
                  <a:srgbClr val="005F86"/>
                </a:solidFill>
                <a:latin typeface="Calibri"/>
              </a:rPr>
              <a:t> OR | </a:t>
            </a:r>
            <a:r>
              <a:rPr lang="en-US" b="1" cap="all" spc="150" dirty="0" err="1" smtClean="0">
                <a:solidFill>
                  <a:srgbClr val="005F86"/>
                </a:solidFill>
              </a:rPr>
              <a:t>Sciencenter</a:t>
            </a:r>
            <a:r>
              <a:rPr lang="en-US" b="1" cap="all" spc="150" dirty="0">
                <a:solidFill>
                  <a:srgbClr val="005F86"/>
                </a:solidFill>
              </a:rPr>
              <a:t>, </a:t>
            </a:r>
            <a:r>
              <a:rPr lang="en-US" b="1" cap="all" spc="150" dirty="0" err="1">
                <a:solidFill>
                  <a:srgbClr val="005F86"/>
                </a:solidFill>
              </a:rPr>
              <a:t>ithaca</a:t>
            </a:r>
            <a:r>
              <a:rPr lang="en-US" b="1" cap="all" spc="150" dirty="0">
                <a:solidFill>
                  <a:srgbClr val="005F86"/>
                </a:solidFill>
              </a:rPr>
              <a:t> </a:t>
            </a:r>
            <a:r>
              <a:rPr lang="en-US" b="1" cap="all" spc="150" dirty="0" err="1">
                <a:solidFill>
                  <a:srgbClr val="005F86"/>
                </a:solidFill>
              </a:rPr>
              <a:t>ny</a:t>
            </a:r>
            <a:endParaRPr lang="en-US" dirty="0">
              <a:solidFill>
                <a:prstClr val="black"/>
              </a:solidFill>
            </a:endParaRPr>
          </a:p>
          <a:p>
            <a:r>
              <a:rPr lang="en-US" b="1" cap="all" spc="150" dirty="0" smtClean="0">
                <a:solidFill>
                  <a:srgbClr val="005F86"/>
                </a:solidFill>
                <a:latin typeface="Calibri"/>
              </a:rPr>
              <a:t>  </a:t>
            </a:r>
            <a:endParaRPr lang="en-US" dirty="0">
              <a:solidFill>
                <a:prstClr val="black"/>
              </a:solidFill>
              <a:latin typeface="Calibri"/>
            </a:endParaRPr>
          </a:p>
        </p:txBody>
      </p:sp>
    </p:spTree>
    <p:extLst>
      <p:ext uri="{BB962C8B-B14F-4D97-AF65-F5344CB8AC3E}">
        <p14:creationId xmlns:p14="http://schemas.microsoft.com/office/powerpoint/2010/main" val="13682959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ISE_impact_slides_09_18_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DSC_5371.jpg"/>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78360" y="4653099"/>
            <a:ext cx="2743200" cy="1825125"/>
          </a:xfrm>
          <a:prstGeom prst="rect">
            <a:avLst/>
          </a:prstGeom>
        </p:spPr>
      </p:pic>
      <p:pic>
        <p:nvPicPr>
          <p:cNvPr id="3" name="Picture 2" descr="DSC_5407 (1).jpg"/>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6078360" y="515139"/>
            <a:ext cx="2743200" cy="1600848"/>
          </a:xfrm>
          <a:prstGeom prst="rect">
            <a:avLst/>
          </a:prstGeom>
        </p:spPr>
      </p:pic>
      <p:pic>
        <p:nvPicPr>
          <p:cNvPr id="4" name="Picture 3" descr="DSC_5432.jpg"/>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6078360" y="2451983"/>
            <a:ext cx="2743200" cy="1824862"/>
          </a:xfrm>
          <a:prstGeom prst="rect">
            <a:avLst/>
          </a:prstGeom>
        </p:spPr>
      </p:pic>
      <p:pic>
        <p:nvPicPr>
          <p:cNvPr id="10" name="Picture 9" descr="IMG_20150404_104933949_HDR.jp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89863" y="2451983"/>
            <a:ext cx="5315040" cy="4026241"/>
          </a:xfrm>
          <a:prstGeom prst="rect">
            <a:avLst/>
          </a:prstGeom>
        </p:spPr>
      </p:pic>
      <p:pic>
        <p:nvPicPr>
          <p:cNvPr id="12" name="Picture 11" descr="IMG_20150404_131422230_HDR.jpg"/>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344094" y="515787"/>
            <a:ext cx="2375929" cy="1600200"/>
          </a:xfrm>
          <a:prstGeom prst="rect">
            <a:avLst/>
          </a:prstGeom>
        </p:spPr>
      </p:pic>
      <p:pic>
        <p:nvPicPr>
          <p:cNvPr id="11" name="Picture 10" descr="IMG_20150311_121517302_HDR.jpg"/>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04983" y="530257"/>
            <a:ext cx="2619076" cy="1600200"/>
          </a:xfrm>
          <a:prstGeom prst="rect">
            <a:avLst/>
          </a:prstGeom>
          <a:noFill/>
          <a:ln>
            <a:noFill/>
          </a:ln>
        </p:spPr>
      </p:pic>
      <p:sp>
        <p:nvSpPr>
          <p:cNvPr id="15" name="Rectangle 14"/>
          <p:cNvSpPr/>
          <p:nvPr/>
        </p:nvSpPr>
        <p:spPr>
          <a:xfrm>
            <a:off x="0" y="0"/>
            <a:ext cx="7525956" cy="646331"/>
          </a:xfrm>
          <a:prstGeom prst="rect">
            <a:avLst/>
          </a:prstGeom>
        </p:spPr>
        <p:txBody>
          <a:bodyPr wrap="none">
            <a:spAutoFit/>
          </a:bodyPr>
          <a:lstStyle/>
          <a:p>
            <a:r>
              <a:rPr lang="en-US" b="1" cap="all" spc="150" dirty="0" smtClean="0">
                <a:solidFill>
                  <a:srgbClr val="005F86"/>
                </a:solidFill>
                <a:latin typeface="Calibri"/>
              </a:rPr>
              <a:t>Echo, </a:t>
            </a:r>
            <a:r>
              <a:rPr lang="en-US" b="1" cap="all" spc="150" dirty="0" err="1" smtClean="0">
                <a:solidFill>
                  <a:srgbClr val="005F86"/>
                </a:solidFill>
                <a:latin typeface="Calibri"/>
              </a:rPr>
              <a:t>burlington</a:t>
            </a:r>
            <a:r>
              <a:rPr lang="en-US" b="1" cap="all" spc="150" dirty="0" smtClean="0">
                <a:solidFill>
                  <a:srgbClr val="005F86"/>
                </a:solidFill>
                <a:latin typeface="Calibri"/>
              </a:rPr>
              <a:t> VT | </a:t>
            </a:r>
            <a:r>
              <a:rPr lang="en-US" b="1" cap="all" spc="150" dirty="0">
                <a:solidFill>
                  <a:srgbClr val="005F86"/>
                </a:solidFill>
              </a:rPr>
              <a:t>Arizona Science center, phoenix AZ</a:t>
            </a:r>
            <a:endParaRPr lang="en-US" dirty="0">
              <a:solidFill>
                <a:prstClr val="black"/>
              </a:solidFill>
            </a:endParaRPr>
          </a:p>
          <a:p>
            <a:r>
              <a:rPr lang="en-US" b="1" cap="all" spc="150" dirty="0" smtClean="0">
                <a:solidFill>
                  <a:srgbClr val="005F86"/>
                </a:solidFill>
                <a:latin typeface="Calibri"/>
              </a:rPr>
              <a:t> </a:t>
            </a:r>
            <a:endParaRPr lang="en-US" dirty="0">
              <a:solidFill>
                <a:prstClr val="black"/>
              </a:solidFill>
              <a:latin typeface="Calibri"/>
            </a:endParaRPr>
          </a:p>
        </p:txBody>
      </p:sp>
    </p:spTree>
    <p:extLst>
      <p:ext uri="{BB962C8B-B14F-4D97-AF65-F5344CB8AC3E}">
        <p14:creationId xmlns:p14="http://schemas.microsoft.com/office/powerpoint/2010/main" val="10616610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ISE_impact_slides_09_18_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 name="Picture 9" descr="iRFItAY0z5WQYrN7dF_vgOkq4ab5pJdavY45BYw1R7o.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3128" y="2893698"/>
            <a:ext cx="2743200" cy="1540371"/>
          </a:xfrm>
          <a:prstGeom prst="rect">
            <a:avLst/>
          </a:prstGeom>
        </p:spPr>
      </p:pic>
      <p:pic>
        <p:nvPicPr>
          <p:cNvPr id="13" name="Picture 12" descr="EuwGWuLiMDCRAiAGE6BWyAsCuF8oS_Y3byrjYOIvOMY.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3128" y="4794283"/>
            <a:ext cx="2743200" cy="1832372"/>
          </a:xfrm>
          <a:prstGeom prst="rect">
            <a:avLst/>
          </a:prstGeom>
        </p:spPr>
      </p:pic>
      <p:pic>
        <p:nvPicPr>
          <p:cNvPr id="14" name="Picture 13" descr="1bqL4TNnx3KWpwsQaibZWv64Z-Yx5A23I3TrmTUS_IU.jpe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3128" y="499137"/>
            <a:ext cx="2743200" cy="2022575"/>
          </a:xfrm>
          <a:prstGeom prst="rect">
            <a:avLst/>
          </a:prstGeom>
        </p:spPr>
      </p:pic>
      <p:pic>
        <p:nvPicPr>
          <p:cNvPr id="15" name="Picture 14" descr="20150328GH_0090-X2.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643994" y="4796426"/>
            <a:ext cx="2313403" cy="1830229"/>
          </a:xfrm>
          <a:prstGeom prst="rect">
            <a:avLst/>
          </a:prstGeom>
        </p:spPr>
      </p:pic>
      <p:pic>
        <p:nvPicPr>
          <p:cNvPr id="16" name="Picture 15" descr="20150328GH_0497-X2.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643994" y="499136"/>
            <a:ext cx="4993624" cy="3935873"/>
          </a:xfrm>
          <a:prstGeom prst="rect">
            <a:avLst/>
          </a:prstGeom>
        </p:spPr>
      </p:pic>
      <p:pic>
        <p:nvPicPr>
          <p:cNvPr id="17" name="Picture 16" descr="20150328GH_0086-X2.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255828" y="4797855"/>
            <a:ext cx="2381790" cy="1828800"/>
          </a:xfrm>
          <a:prstGeom prst="rect">
            <a:avLst/>
          </a:prstGeom>
        </p:spPr>
      </p:pic>
      <p:sp>
        <p:nvSpPr>
          <p:cNvPr id="11" name="Rectangle 10"/>
          <p:cNvSpPr/>
          <p:nvPr/>
        </p:nvSpPr>
        <p:spPr>
          <a:xfrm>
            <a:off x="0" y="0"/>
            <a:ext cx="6724918" cy="646331"/>
          </a:xfrm>
          <a:prstGeom prst="rect">
            <a:avLst/>
          </a:prstGeom>
        </p:spPr>
        <p:txBody>
          <a:bodyPr wrap="none">
            <a:spAutoFit/>
          </a:bodyPr>
          <a:lstStyle/>
          <a:p>
            <a:r>
              <a:rPr lang="en-US" b="1" cap="all" spc="150" dirty="0" smtClean="0">
                <a:solidFill>
                  <a:srgbClr val="005F86"/>
                </a:solidFill>
                <a:latin typeface="Calibri"/>
              </a:rPr>
              <a:t>Museum of science, </a:t>
            </a:r>
            <a:r>
              <a:rPr lang="en-US" b="1" cap="all" spc="150" dirty="0" err="1" smtClean="0">
                <a:solidFill>
                  <a:srgbClr val="005F86"/>
                </a:solidFill>
                <a:latin typeface="Calibri"/>
              </a:rPr>
              <a:t>boston</a:t>
            </a:r>
            <a:r>
              <a:rPr lang="en-US" b="1" cap="all" spc="150" dirty="0" smtClean="0">
                <a:solidFill>
                  <a:srgbClr val="005F86"/>
                </a:solidFill>
                <a:latin typeface="Calibri"/>
              </a:rPr>
              <a:t> ma | </a:t>
            </a:r>
            <a:r>
              <a:rPr lang="en-US" b="1" cap="all" spc="150" dirty="0" smtClean="0">
                <a:solidFill>
                  <a:srgbClr val="005F86"/>
                </a:solidFill>
              </a:rPr>
              <a:t>most, </a:t>
            </a:r>
            <a:r>
              <a:rPr lang="en-US" b="1" cap="all" spc="150" dirty="0" err="1" smtClean="0">
                <a:solidFill>
                  <a:srgbClr val="005F86"/>
                </a:solidFill>
              </a:rPr>
              <a:t>syracuse</a:t>
            </a:r>
            <a:r>
              <a:rPr lang="en-US" b="1" cap="all" spc="150" dirty="0" smtClean="0">
                <a:solidFill>
                  <a:srgbClr val="005F86"/>
                </a:solidFill>
              </a:rPr>
              <a:t> </a:t>
            </a:r>
            <a:r>
              <a:rPr lang="en-US" b="1" cap="all" spc="150" dirty="0" err="1" smtClean="0">
                <a:solidFill>
                  <a:srgbClr val="005F86"/>
                </a:solidFill>
              </a:rPr>
              <a:t>ny</a:t>
            </a:r>
            <a:endParaRPr lang="en-US" dirty="0">
              <a:solidFill>
                <a:prstClr val="black"/>
              </a:solidFill>
            </a:endParaRPr>
          </a:p>
          <a:p>
            <a:r>
              <a:rPr lang="en-US" b="1" cap="all" spc="150" dirty="0" smtClean="0">
                <a:solidFill>
                  <a:srgbClr val="005F86"/>
                </a:solidFill>
                <a:latin typeface="Calibri"/>
              </a:rPr>
              <a:t> </a:t>
            </a:r>
            <a:endParaRPr lang="en-US" dirty="0">
              <a:solidFill>
                <a:prstClr val="black"/>
              </a:solidFill>
              <a:latin typeface="Calibri"/>
            </a:endParaRPr>
          </a:p>
        </p:txBody>
      </p:sp>
    </p:spTree>
    <p:extLst>
      <p:ext uri="{BB962C8B-B14F-4D97-AF65-F5344CB8AC3E}">
        <p14:creationId xmlns:p14="http://schemas.microsoft.com/office/powerpoint/2010/main" val="119439556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ISE_impact_slides_09_18_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NanoDays-0229-X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5112" y="2645144"/>
            <a:ext cx="5423138" cy="3995733"/>
          </a:xfrm>
          <a:prstGeom prst="rect">
            <a:avLst/>
          </a:prstGeom>
        </p:spPr>
      </p:pic>
      <p:pic>
        <p:nvPicPr>
          <p:cNvPr id="4" name="Picture 3" descr="NanoDays-0371-X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82695" y="4810648"/>
            <a:ext cx="2743200" cy="1830229"/>
          </a:xfrm>
          <a:prstGeom prst="rect">
            <a:avLst/>
          </a:prstGeom>
        </p:spPr>
      </p:pic>
      <p:pic>
        <p:nvPicPr>
          <p:cNvPr id="6" name="Picture 5" descr="NanoDays-0437-X2.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82695" y="486578"/>
            <a:ext cx="2743200" cy="1830229"/>
          </a:xfrm>
          <a:prstGeom prst="rect">
            <a:avLst/>
          </a:prstGeom>
        </p:spPr>
      </p:pic>
      <p:pic>
        <p:nvPicPr>
          <p:cNvPr id="7" name="Picture 6" descr="NanoDays-0416-X2.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82695" y="2645144"/>
            <a:ext cx="2743200" cy="1830229"/>
          </a:xfrm>
          <a:prstGeom prst="rect">
            <a:avLst/>
          </a:prstGeom>
        </p:spPr>
      </p:pic>
      <p:pic>
        <p:nvPicPr>
          <p:cNvPr id="8" name="Picture 7" descr="IMG_1578-X2.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281553" y="486578"/>
            <a:ext cx="2466697" cy="1830229"/>
          </a:xfrm>
          <a:prstGeom prst="rect">
            <a:avLst/>
          </a:prstGeom>
        </p:spPr>
      </p:pic>
      <p:pic>
        <p:nvPicPr>
          <p:cNvPr id="12" name="Picture 11" descr="IMG_1490-X2.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69266" y="486578"/>
            <a:ext cx="2564072" cy="1830229"/>
          </a:xfrm>
          <a:prstGeom prst="rect">
            <a:avLst/>
          </a:prstGeom>
        </p:spPr>
      </p:pic>
      <p:sp>
        <p:nvSpPr>
          <p:cNvPr id="10" name="Rectangle 9"/>
          <p:cNvSpPr/>
          <p:nvPr/>
        </p:nvSpPr>
        <p:spPr>
          <a:xfrm>
            <a:off x="0" y="0"/>
            <a:ext cx="9022497" cy="646331"/>
          </a:xfrm>
          <a:prstGeom prst="rect">
            <a:avLst/>
          </a:prstGeom>
        </p:spPr>
        <p:txBody>
          <a:bodyPr wrap="none">
            <a:spAutoFit/>
          </a:bodyPr>
          <a:lstStyle/>
          <a:p>
            <a:r>
              <a:rPr lang="en-US" b="1" cap="all" spc="150" dirty="0" smtClean="0">
                <a:solidFill>
                  <a:srgbClr val="005F86"/>
                </a:solidFill>
                <a:latin typeface="Calibri"/>
              </a:rPr>
              <a:t>Museum of life + science, Durham | </a:t>
            </a:r>
            <a:r>
              <a:rPr lang="en-US" b="1" cap="all" spc="150" dirty="0" smtClean="0">
                <a:solidFill>
                  <a:srgbClr val="005F86"/>
                </a:solidFill>
              </a:rPr>
              <a:t>marbles kids museum, </a:t>
            </a:r>
            <a:r>
              <a:rPr lang="en-US" b="1" cap="all" spc="150" dirty="0" err="1" smtClean="0">
                <a:solidFill>
                  <a:srgbClr val="005F86"/>
                </a:solidFill>
              </a:rPr>
              <a:t>raleigh</a:t>
            </a:r>
            <a:r>
              <a:rPr lang="en-US" b="1" cap="all" spc="150" dirty="0" smtClean="0">
                <a:solidFill>
                  <a:srgbClr val="005F86"/>
                </a:solidFill>
              </a:rPr>
              <a:t> NC</a:t>
            </a:r>
            <a:endParaRPr lang="en-US" dirty="0">
              <a:solidFill>
                <a:prstClr val="black"/>
              </a:solidFill>
            </a:endParaRPr>
          </a:p>
          <a:p>
            <a:r>
              <a:rPr lang="en-US" b="1" cap="all" spc="150" dirty="0" smtClean="0">
                <a:solidFill>
                  <a:srgbClr val="005F86"/>
                </a:solidFill>
                <a:latin typeface="Calibri"/>
              </a:rPr>
              <a:t>  </a:t>
            </a:r>
            <a:endParaRPr lang="en-US" dirty="0">
              <a:solidFill>
                <a:prstClr val="black"/>
              </a:solidFill>
              <a:latin typeface="Calibri"/>
            </a:endParaRPr>
          </a:p>
        </p:txBody>
      </p:sp>
    </p:spTree>
    <p:extLst>
      <p:ext uri="{BB962C8B-B14F-4D97-AF65-F5344CB8AC3E}">
        <p14:creationId xmlns:p14="http://schemas.microsoft.com/office/powerpoint/2010/main" val="16269632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225778" y="230010"/>
            <a:ext cx="8686800" cy="964367"/>
          </a:xfrm>
          <a:prstGeom prst="rect">
            <a:avLst/>
          </a:prstGeom>
          <a:solidFill>
            <a:srgbClr val="49176D"/>
          </a:solidFill>
        </p:spPr>
        <p:txBody>
          <a:bodyPr wrap="square">
            <a:spAutoFit/>
          </a:bodyPr>
          <a:lstStyle/>
          <a:p>
            <a:pPr>
              <a:lnSpc>
                <a:spcPct val="150000"/>
              </a:lnSpc>
              <a:spcAft>
                <a:spcPts val="1600"/>
              </a:spcAft>
            </a:pPr>
            <a:r>
              <a:rPr lang="en-US" sz="4000" b="1" spc="150" dirty="0" smtClean="0">
                <a:solidFill>
                  <a:schemeClr val="bg1"/>
                </a:solidFill>
                <a:latin typeface="Century Gothic"/>
                <a:cs typeface="Century Gothic"/>
              </a:rPr>
              <a:t>Morning plenary</a:t>
            </a:r>
            <a:endParaRPr lang="en-US" sz="4000" b="1" spc="150" dirty="0">
              <a:solidFill>
                <a:schemeClr val="bg1"/>
              </a:solidFill>
              <a:latin typeface="Century Gothic"/>
              <a:cs typeface="Century Gothic"/>
            </a:endParaRPr>
          </a:p>
        </p:txBody>
      </p:sp>
      <p:sp>
        <p:nvSpPr>
          <p:cNvPr id="8" name="TextBox 7"/>
          <p:cNvSpPr txBox="1"/>
          <p:nvPr/>
        </p:nvSpPr>
        <p:spPr>
          <a:xfrm>
            <a:off x="584402" y="1798781"/>
            <a:ext cx="8304951" cy="2759730"/>
          </a:xfrm>
          <a:prstGeom prst="rect">
            <a:avLst/>
          </a:prstGeom>
          <a:noFill/>
        </p:spPr>
        <p:txBody>
          <a:bodyPr wrap="square" rtlCol="0">
            <a:spAutoFit/>
          </a:bodyPr>
          <a:lstStyle/>
          <a:p>
            <a:pPr marL="457200" indent="-457200">
              <a:spcAft>
                <a:spcPts val="1600"/>
              </a:spcAft>
              <a:buFont typeface="+mj-lt"/>
              <a:buAutoNum type="arabicPeriod"/>
            </a:pPr>
            <a:r>
              <a:rPr lang="en-US" sz="2400" dirty="0" smtClean="0"/>
              <a:t>Meeting overview</a:t>
            </a:r>
          </a:p>
          <a:p>
            <a:pPr marL="457200" indent="-457200">
              <a:spcAft>
                <a:spcPts val="1600"/>
              </a:spcAft>
              <a:buFont typeface="+mj-lt"/>
              <a:buAutoNum type="arabicPeriod"/>
            </a:pPr>
            <a:r>
              <a:rPr lang="en-US" sz="2400" dirty="0" smtClean="0"/>
              <a:t>NISE Network impact</a:t>
            </a:r>
          </a:p>
          <a:p>
            <a:pPr marL="457200" indent="-457200">
              <a:spcAft>
                <a:spcPts val="1600"/>
              </a:spcAft>
              <a:buFont typeface="+mj-lt"/>
              <a:buAutoNum type="arabicPeriod"/>
            </a:pPr>
            <a:r>
              <a:rPr lang="en-US" sz="2400" dirty="0" smtClean="0"/>
              <a:t>Ongoing and future work</a:t>
            </a:r>
          </a:p>
          <a:p>
            <a:pPr marL="457200" indent="-457200">
              <a:spcAft>
                <a:spcPts val="1600"/>
              </a:spcAft>
              <a:buFont typeface="+mj-lt"/>
              <a:buAutoNum type="arabicPeriod"/>
            </a:pPr>
            <a:r>
              <a:rPr lang="en-US" sz="2400" dirty="0" smtClean="0"/>
              <a:t>New opportunities</a:t>
            </a:r>
          </a:p>
          <a:p>
            <a:pPr marL="457200" indent="-457200">
              <a:spcAft>
                <a:spcPts val="1600"/>
              </a:spcAft>
              <a:buFont typeface="+mj-lt"/>
              <a:buAutoNum type="arabicPeriod"/>
            </a:pPr>
            <a:r>
              <a:rPr lang="en-US" sz="2400" dirty="0" smtClean="0"/>
              <a:t>Logistics</a:t>
            </a:r>
          </a:p>
        </p:txBody>
      </p:sp>
      <p:pic>
        <p:nvPicPr>
          <p:cNvPr id="6"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5778" y="5718137"/>
            <a:ext cx="90858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NISE_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6279" y="5915691"/>
            <a:ext cx="3028963" cy="685800"/>
          </a:xfrm>
          <a:prstGeom prst="rect">
            <a:avLst/>
          </a:prstGeom>
        </p:spPr>
      </p:pic>
    </p:spTree>
    <p:extLst>
      <p:ext uri="{BB962C8B-B14F-4D97-AF65-F5344CB8AC3E}">
        <p14:creationId xmlns:p14="http://schemas.microsoft.com/office/powerpoint/2010/main" val="15544806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ISE_impact_slides_09_18_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Photo Apr 28, 4 06 02 PM.jpg"/>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533555" y="2785286"/>
            <a:ext cx="3200400" cy="1811807"/>
          </a:xfrm>
          <a:prstGeom prst="rect">
            <a:avLst/>
          </a:prstGeom>
        </p:spPr>
      </p:pic>
      <p:pic>
        <p:nvPicPr>
          <p:cNvPr id="2" name="Picture 1" descr="KGronostajski_CommunityNight_Nano-20.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3555" y="4794356"/>
            <a:ext cx="3200400" cy="1887787"/>
          </a:xfrm>
          <a:prstGeom prst="rect">
            <a:avLst/>
          </a:prstGeom>
        </p:spPr>
      </p:pic>
      <p:pic>
        <p:nvPicPr>
          <p:cNvPr id="6" name="Picture 5" descr="KGronostajski_NanoDays_2015-13.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3555" y="464786"/>
            <a:ext cx="3200400" cy="2133600"/>
          </a:xfrm>
          <a:prstGeom prst="rect">
            <a:avLst/>
          </a:prstGeom>
        </p:spPr>
      </p:pic>
      <p:pic>
        <p:nvPicPr>
          <p:cNvPr id="7" name="Picture 6" descr="KGronostajski_NanoDays_2015-64.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269600" y="464786"/>
            <a:ext cx="4196669" cy="6172200"/>
          </a:xfrm>
          <a:prstGeom prst="rect">
            <a:avLst/>
          </a:prstGeom>
        </p:spPr>
      </p:pic>
      <p:sp>
        <p:nvSpPr>
          <p:cNvPr id="8" name="Rectangle 7"/>
          <p:cNvSpPr/>
          <p:nvPr/>
        </p:nvSpPr>
        <p:spPr>
          <a:xfrm>
            <a:off x="0" y="0"/>
            <a:ext cx="5173211" cy="646331"/>
          </a:xfrm>
          <a:prstGeom prst="rect">
            <a:avLst/>
          </a:prstGeom>
        </p:spPr>
        <p:txBody>
          <a:bodyPr wrap="none">
            <a:spAutoFit/>
          </a:bodyPr>
          <a:lstStyle/>
          <a:p>
            <a:r>
              <a:rPr lang="en-US" b="1" cap="all" spc="150" dirty="0" smtClean="0">
                <a:solidFill>
                  <a:srgbClr val="005F86"/>
                </a:solidFill>
                <a:latin typeface="Calibri"/>
              </a:rPr>
              <a:t>the franklin institute</a:t>
            </a:r>
            <a:r>
              <a:rPr lang="en-US" b="1" cap="all" spc="150" dirty="0" smtClean="0">
                <a:solidFill>
                  <a:srgbClr val="005F86"/>
                </a:solidFill>
              </a:rPr>
              <a:t>, </a:t>
            </a:r>
            <a:r>
              <a:rPr lang="en-US" b="1" cap="all" spc="150" dirty="0" err="1" smtClean="0">
                <a:solidFill>
                  <a:srgbClr val="005F86"/>
                </a:solidFill>
              </a:rPr>
              <a:t>philadelphia</a:t>
            </a:r>
            <a:r>
              <a:rPr lang="en-US" b="1" cap="all" spc="150" dirty="0" smtClean="0">
                <a:solidFill>
                  <a:srgbClr val="005F86"/>
                </a:solidFill>
              </a:rPr>
              <a:t> pa</a:t>
            </a:r>
            <a:endParaRPr lang="en-US" dirty="0">
              <a:solidFill>
                <a:prstClr val="black"/>
              </a:solidFill>
            </a:endParaRPr>
          </a:p>
          <a:p>
            <a:r>
              <a:rPr lang="en-US" b="1" cap="all" spc="150" dirty="0" smtClean="0">
                <a:solidFill>
                  <a:srgbClr val="005F86"/>
                </a:solidFill>
                <a:latin typeface="Calibri"/>
              </a:rPr>
              <a:t>  </a:t>
            </a:r>
            <a:endParaRPr lang="en-US" dirty="0">
              <a:solidFill>
                <a:prstClr val="black"/>
              </a:solidFill>
              <a:latin typeface="Calibri"/>
            </a:endParaRPr>
          </a:p>
        </p:txBody>
      </p:sp>
    </p:spTree>
    <p:extLst>
      <p:ext uri="{BB962C8B-B14F-4D97-AF65-F5344CB8AC3E}">
        <p14:creationId xmlns:p14="http://schemas.microsoft.com/office/powerpoint/2010/main" val="32363827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SE_impact_slides_09_18_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7547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8"/>
          <p:cNvSpPr>
            <a:spLocks noGrp="1"/>
          </p:cNvSpPr>
          <p:nvPr>
            <p:ph type="subTitle" idx="1"/>
          </p:nvPr>
        </p:nvSpPr>
        <p:spPr>
          <a:xfrm>
            <a:off x="739119" y="1197213"/>
            <a:ext cx="7713908" cy="645458"/>
          </a:xfrm>
        </p:spPr>
        <p:txBody>
          <a:bodyPr>
            <a:noAutofit/>
          </a:bodyPr>
          <a:lstStyle/>
          <a:p>
            <a:pPr algn="l"/>
            <a:r>
              <a:rPr lang="en-US" sz="3000" i="1" baseline="30000" dirty="0">
                <a:solidFill>
                  <a:srgbClr val="000000"/>
                </a:solidFill>
              </a:rPr>
              <a:t>Nano</a:t>
            </a:r>
            <a:r>
              <a:rPr lang="en-US" sz="3000" baseline="30000" dirty="0">
                <a:solidFill>
                  <a:srgbClr val="000000"/>
                </a:solidFill>
              </a:rPr>
              <a:t> has a small footprint and a big impact!</a:t>
            </a:r>
          </a:p>
        </p:txBody>
      </p:sp>
      <p:sp>
        <p:nvSpPr>
          <p:cNvPr id="10" name="Rectangle 9"/>
          <p:cNvSpPr/>
          <p:nvPr/>
        </p:nvSpPr>
        <p:spPr>
          <a:xfrm>
            <a:off x="748260" y="683323"/>
            <a:ext cx="2228044" cy="369332"/>
          </a:xfrm>
          <a:prstGeom prst="rect">
            <a:avLst/>
          </a:prstGeom>
        </p:spPr>
        <p:txBody>
          <a:bodyPr wrap="none">
            <a:spAutoFit/>
          </a:bodyPr>
          <a:lstStyle/>
          <a:p>
            <a:r>
              <a:rPr lang="en-US" b="1" cap="all" spc="150" dirty="0">
                <a:solidFill>
                  <a:srgbClr val="005F86"/>
                </a:solidFill>
                <a:latin typeface="Calibri"/>
              </a:rPr>
              <a:t>NANO EXHIBITION</a:t>
            </a:r>
            <a:endParaRPr lang="en-US" dirty="0">
              <a:solidFill>
                <a:prstClr val="black"/>
              </a:solidFill>
              <a:latin typeface="Calibri"/>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1978171"/>
            <a:ext cx="8686800" cy="4640580"/>
          </a:xfrm>
          <a:prstGeom prst="rect">
            <a:avLst/>
          </a:prstGeom>
        </p:spPr>
      </p:pic>
    </p:spTree>
    <p:extLst>
      <p:ext uri="{BB962C8B-B14F-4D97-AF65-F5344CB8AC3E}">
        <p14:creationId xmlns:p14="http://schemas.microsoft.com/office/powerpoint/2010/main" val="374470029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SE_impact_slides_09_18_1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96499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 name="Picture 9" descr="nan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9428" y="509954"/>
            <a:ext cx="828761" cy="914400"/>
          </a:xfrm>
          <a:prstGeom prst="rect">
            <a:avLst/>
          </a:prstGeom>
        </p:spPr>
      </p:pic>
      <p:pic>
        <p:nvPicPr>
          <p:cNvPr id="7" name="Picture 6" descr="mini-ex 48 states.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1919" y="1526939"/>
            <a:ext cx="8686800" cy="5125503"/>
          </a:xfrm>
          <a:prstGeom prst="rect">
            <a:avLst/>
          </a:prstGeom>
        </p:spPr>
      </p:pic>
      <p:pic>
        <p:nvPicPr>
          <p:cNvPr id="8" name="Picture 7" descr="mini-ex alaska.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3124" y="4565703"/>
            <a:ext cx="1759995" cy="1973597"/>
          </a:xfrm>
          <a:prstGeom prst="rect">
            <a:avLst/>
          </a:prstGeom>
          <a:ln>
            <a:solidFill>
              <a:schemeClr val="bg1">
                <a:lumMod val="50000"/>
              </a:schemeClr>
            </a:solidFill>
          </a:ln>
        </p:spPr>
      </p:pic>
      <p:pic>
        <p:nvPicPr>
          <p:cNvPr id="12" name="Picture 11" descr="mini-ex hawaii.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17364" y="5291376"/>
            <a:ext cx="1685048" cy="1247923"/>
          </a:xfrm>
          <a:prstGeom prst="rect">
            <a:avLst/>
          </a:prstGeom>
          <a:ln>
            <a:solidFill>
              <a:schemeClr val="bg1">
                <a:lumMod val="50000"/>
              </a:schemeClr>
            </a:solidFill>
          </a:ln>
        </p:spPr>
      </p:pic>
      <p:sp>
        <p:nvSpPr>
          <p:cNvPr id="13" name="Rounded Rectangle 12"/>
          <p:cNvSpPr/>
          <p:nvPr/>
        </p:nvSpPr>
        <p:spPr>
          <a:xfrm>
            <a:off x="6922898" y="4312557"/>
            <a:ext cx="1886832" cy="933461"/>
          </a:xfrm>
          <a:prstGeom prst="roundRect">
            <a:avLst/>
          </a:prstGeom>
          <a:solidFill>
            <a:schemeClr val="bg1"/>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a:off x="6922898" y="4371448"/>
            <a:ext cx="2111661" cy="1303434"/>
          </a:xfrm>
          <a:prstGeom prst="rect">
            <a:avLst/>
          </a:prstGeom>
          <a:ln>
            <a:noFill/>
          </a:ln>
        </p:spPr>
        <p:txBody>
          <a:bodyPr wrap="square">
            <a:spAutoFit/>
          </a:bodyPr>
          <a:lstStyle/>
          <a:p>
            <a:pPr>
              <a:lnSpc>
                <a:spcPct val="50000"/>
              </a:lnSpc>
              <a:defRPr/>
            </a:pPr>
            <a:r>
              <a:rPr lang="en-US" sz="3000" b="1" dirty="0" smtClean="0">
                <a:solidFill>
                  <a:srgbClr val="008000"/>
                </a:solidFill>
                <a:latin typeface="Calibri"/>
              </a:rPr>
              <a:t>• </a:t>
            </a:r>
            <a:r>
              <a:rPr lang="en-US" dirty="0" smtClean="0">
                <a:latin typeface="Calibri"/>
              </a:rPr>
              <a:t>Owning = 93</a:t>
            </a:r>
          </a:p>
          <a:p>
            <a:pPr>
              <a:lnSpc>
                <a:spcPct val="50000"/>
              </a:lnSpc>
              <a:defRPr/>
            </a:pPr>
            <a:r>
              <a:rPr lang="en-US" sz="3000" dirty="0" smtClean="0">
                <a:ln w="3175" cmpd="sng">
                  <a:solidFill>
                    <a:prstClr val="black"/>
                  </a:solidFill>
                </a:ln>
                <a:solidFill>
                  <a:srgbClr val="FFFF00"/>
                </a:solidFill>
                <a:latin typeface="Calibri"/>
              </a:rPr>
              <a:t>• </a:t>
            </a:r>
            <a:r>
              <a:rPr lang="en-US" dirty="0" smtClean="0">
                <a:solidFill>
                  <a:prstClr val="black"/>
                </a:solidFill>
                <a:latin typeface="Calibri"/>
              </a:rPr>
              <a:t>Sharing = 56</a:t>
            </a:r>
          </a:p>
          <a:p>
            <a:pPr>
              <a:lnSpc>
                <a:spcPct val="80000"/>
              </a:lnSpc>
              <a:defRPr/>
            </a:pPr>
            <a:r>
              <a:rPr lang="en-US" sz="2000" dirty="0" smtClean="0">
                <a:solidFill>
                  <a:prstClr val="black"/>
                </a:solidFill>
                <a:latin typeface="Calibri"/>
              </a:rPr>
              <a:t>     </a:t>
            </a:r>
            <a:r>
              <a:rPr lang="en-US" b="1" dirty="0" smtClean="0">
                <a:solidFill>
                  <a:prstClr val="black"/>
                </a:solidFill>
                <a:latin typeface="Calibri"/>
              </a:rPr>
              <a:t>Total = 149 </a:t>
            </a:r>
            <a:r>
              <a:rPr lang="en-US" sz="2000" b="1" dirty="0" smtClean="0">
                <a:solidFill>
                  <a:prstClr val="black"/>
                </a:solidFill>
                <a:latin typeface="Calibri"/>
              </a:rPr>
              <a:t> </a:t>
            </a:r>
          </a:p>
          <a:p>
            <a:pPr>
              <a:lnSpc>
                <a:spcPct val="90000"/>
              </a:lnSpc>
              <a:defRPr/>
            </a:pPr>
            <a:endParaRPr lang="en-US" dirty="0" smtClean="0">
              <a:solidFill>
                <a:srgbClr val="000090"/>
              </a:solidFill>
              <a:latin typeface="Calibri"/>
            </a:endParaRPr>
          </a:p>
          <a:p>
            <a:pPr>
              <a:lnSpc>
                <a:spcPct val="90000"/>
              </a:lnSpc>
              <a:defRPr/>
            </a:pPr>
            <a:r>
              <a:rPr lang="en-US" dirty="0" smtClean="0">
                <a:solidFill>
                  <a:prstClr val="black"/>
                </a:solidFill>
                <a:latin typeface="Calibri"/>
              </a:rPr>
              <a:t>    </a:t>
            </a:r>
            <a:endParaRPr lang="en-US" b="1" dirty="0" smtClean="0">
              <a:solidFill>
                <a:prstClr val="black"/>
              </a:solidFill>
              <a:latin typeface="Calibri"/>
            </a:endParaRPr>
          </a:p>
        </p:txBody>
      </p:sp>
      <p:sp>
        <p:nvSpPr>
          <p:cNvPr id="9" name="Rectangle 8"/>
          <p:cNvSpPr/>
          <p:nvPr/>
        </p:nvSpPr>
        <p:spPr>
          <a:xfrm>
            <a:off x="748260" y="683323"/>
            <a:ext cx="2228044" cy="369332"/>
          </a:xfrm>
          <a:prstGeom prst="rect">
            <a:avLst/>
          </a:prstGeom>
        </p:spPr>
        <p:txBody>
          <a:bodyPr wrap="none">
            <a:spAutoFit/>
          </a:bodyPr>
          <a:lstStyle/>
          <a:p>
            <a:r>
              <a:rPr lang="en-US" b="1" cap="all" spc="150" dirty="0" smtClean="0">
                <a:solidFill>
                  <a:srgbClr val="005F86"/>
                </a:solidFill>
                <a:latin typeface="Calibri"/>
              </a:rPr>
              <a:t>Nano exhibition</a:t>
            </a:r>
            <a:endParaRPr lang="en-US" dirty="0">
              <a:solidFill>
                <a:prstClr val="black"/>
              </a:solidFill>
              <a:latin typeface="Calibri"/>
            </a:endParaRPr>
          </a:p>
        </p:txBody>
      </p:sp>
    </p:spTree>
    <p:extLst>
      <p:ext uri="{BB962C8B-B14F-4D97-AF65-F5344CB8AC3E}">
        <p14:creationId xmlns:p14="http://schemas.microsoft.com/office/powerpoint/2010/main" val="25721343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ISE_impact_slides_09_18_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111"/>
            <a:ext cx="9144000" cy="6858000"/>
          </a:xfrm>
          <a:prstGeom prst="rect">
            <a:avLst/>
          </a:prstGeom>
        </p:spPr>
      </p:pic>
      <p:pic>
        <p:nvPicPr>
          <p:cNvPr id="3" name="Picture 2" descr="st. louis science center, mo 3_1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4021" y="3843356"/>
            <a:ext cx="4114800" cy="2743200"/>
          </a:xfrm>
          <a:prstGeom prst="rect">
            <a:avLst/>
          </a:prstGeom>
        </p:spPr>
      </p:pic>
      <p:pic>
        <p:nvPicPr>
          <p:cNvPr id="6" name="Picture 5" descr="st. louis science center, mo 8_1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0545" y="808184"/>
            <a:ext cx="4114800" cy="2743200"/>
          </a:xfrm>
          <a:prstGeom prst="rect">
            <a:avLst/>
          </a:prstGeom>
        </p:spPr>
      </p:pic>
      <p:pic>
        <p:nvPicPr>
          <p:cNvPr id="14" name="Picture 13" descr="Saint Louis Science Center bldg ext.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84021" y="808184"/>
            <a:ext cx="4114800" cy="2743200"/>
          </a:xfrm>
          <a:prstGeom prst="rect">
            <a:avLst/>
          </a:prstGeom>
        </p:spPr>
      </p:pic>
      <p:sp>
        <p:nvSpPr>
          <p:cNvPr id="18" name="Rectangle 17"/>
          <p:cNvSpPr/>
          <p:nvPr/>
        </p:nvSpPr>
        <p:spPr>
          <a:xfrm>
            <a:off x="4703619" y="4333562"/>
            <a:ext cx="4001556" cy="1846659"/>
          </a:xfrm>
          <a:prstGeom prst="rect">
            <a:avLst/>
          </a:prstGeom>
        </p:spPr>
        <p:txBody>
          <a:bodyPr wrap="square">
            <a:spAutoFit/>
          </a:bodyPr>
          <a:lstStyle/>
          <a:p>
            <a:r>
              <a:rPr lang="en-US" sz="2000" dirty="0" smtClean="0"/>
              <a:t>“Visitors </a:t>
            </a:r>
            <a:r>
              <a:rPr lang="en-US" sz="2000" dirty="0"/>
              <a:t>have indicated that the </a:t>
            </a:r>
            <a:r>
              <a:rPr lang="en-US" sz="2000" i="1" dirty="0"/>
              <a:t>Nano</a:t>
            </a:r>
            <a:r>
              <a:rPr lang="en-US" sz="2000" dirty="0"/>
              <a:t> mini-exhibition was the highlight of their </a:t>
            </a:r>
            <a:r>
              <a:rPr lang="en-US" sz="2000" dirty="0" smtClean="0"/>
              <a:t>experience at the science </a:t>
            </a:r>
            <a:r>
              <a:rPr lang="en-US" sz="2000" dirty="0"/>
              <a:t>c</a:t>
            </a:r>
            <a:r>
              <a:rPr lang="en-US" sz="2000" dirty="0" smtClean="0"/>
              <a:t>enter.”</a:t>
            </a:r>
          </a:p>
          <a:p>
            <a:endParaRPr lang="en-US" sz="600" dirty="0" smtClean="0"/>
          </a:p>
          <a:p>
            <a:r>
              <a:rPr lang="en-US" sz="1400" i="1" dirty="0" smtClean="0"/>
              <a:t>Paul </a:t>
            </a:r>
            <a:r>
              <a:rPr lang="en-US" sz="1400" i="1" dirty="0" err="1" smtClean="0"/>
              <a:t>Freiling</a:t>
            </a:r>
            <a:endParaRPr lang="en-US" sz="1400" i="1" dirty="0"/>
          </a:p>
          <a:p>
            <a:r>
              <a:rPr lang="en-US" sz="1400" i="1" dirty="0" smtClean="0"/>
              <a:t>Director of Engineering and Technology Educator</a:t>
            </a:r>
            <a:endParaRPr lang="en-US" sz="1400" i="1" dirty="0"/>
          </a:p>
        </p:txBody>
      </p:sp>
      <p:sp>
        <p:nvSpPr>
          <p:cNvPr id="10" name="Rectangle 9"/>
          <p:cNvSpPr/>
          <p:nvPr/>
        </p:nvSpPr>
        <p:spPr>
          <a:xfrm>
            <a:off x="0" y="0"/>
            <a:ext cx="5545108" cy="646331"/>
          </a:xfrm>
          <a:prstGeom prst="rect">
            <a:avLst/>
          </a:prstGeom>
        </p:spPr>
        <p:txBody>
          <a:bodyPr wrap="none">
            <a:spAutoFit/>
          </a:bodyPr>
          <a:lstStyle/>
          <a:p>
            <a:r>
              <a:rPr lang="en-US" b="1" cap="all" spc="150" dirty="0" smtClean="0">
                <a:solidFill>
                  <a:srgbClr val="005F86"/>
                </a:solidFill>
                <a:latin typeface="Calibri"/>
              </a:rPr>
              <a:t>SAINT LOUIS SCIENCE CENTER</a:t>
            </a:r>
            <a:r>
              <a:rPr lang="en-US" b="1" cap="all" spc="150" dirty="0" smtClean="0">
                <a:solidFill>
                  <a:srgbClr val="005F86"/>
                </a:solidFill>
              </a:rPr>
              <a:t>, SAINT LOUIS MO</a:t>
            </a:r>
            <a:endParaRPr lang="en-US" dirty="0">
              <a:solidFill>
                <a:prstClr val="black"/>
              </a:solidFill>
            </a:endParaRPr>
          </a:p>
          <a:p>
            <a:r>
              <a:rPr lang="en-US" b="1" cap="all" spc="150" dirty="0" smtClean="0">
                <a:solidFill>
                  <a:srgbClr val="005F86"/>
                </a:solidFill>
                <a:latin typeface="Calibri"/>
              </a:rPr>
              <a:t>  </a:t>
            </a:r>
            <a:endParaRPr lang="en-US" dirty="0">
              <a:solidFill>
                <a:prstClr val="black"/>
              </a:solidFill>
              <a:latin typeface="Calibri"/>
            </a:endParaRPr>
          </a:p>
        </p:txBody>
      </p:sp>
    </p:spTree>
    <p:extLst>
      <p:ext uri="{BB962C8B-B14F-4D97-AF65-F5344CB8AC3E}">
        <p14:creationId xmlns:p14="http://schemas.microsoft.com/office/powerpoint/2010/main" val="13752439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ISE_impact_slides_09_18_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6" name="Picture 5" descr="Da Vinci 20121215-0061.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8643" y="3895435"/>
            <a:ext cx="3555993" cy="2743200"/>
          </a:xfrm>
          <a:prstGeom prst="rect">
            <a:avLst/>
          </a:prstGeom>
        </p:spPr>
      </p:pic>
      <p:pic>
        <p:nvPicPr>
          <p:cNvPr id="10" name="Picture 9" descr="Da Vinci 20121215-0050.jpg"/>
          <p:cNvPicPr>
            <a:picLocks noChangeAspect="1"/>
          </p:cNvPicPr>
          <p:nvPr/>
        </p:nvPicPr>
        <p:blipFill rotWithShape="1">
          <a:blip r:embed="rId5" cstate="email">
            <a:extLst>
              <a:ext uri="{28A0092B-C50C-407E-A947-70E740481C1C}">
                <a14:useLocalDpi xmlns:a14="http://schemas.microsoft.com/office/drawing/2010/main"/>
              </a:ext>
            </a:extLst>
          </a:blip>
          <a:srcRect t="-1"/>
          <a:stretch/>
        </p:blipFill>
        <p:spPr>
          <a:xfrm>
            <a:off x="5992091" y="900546"/>
            <a:ext cx="2841005" cy="3396673"/>
          </a:xfrm>
          <a:prstGeom prst="rect">
            <a:avLst/>
          </a:prstGeom>
        </p:spPr>
      </p:pic>
      <p:pic>
        <p:nvPicPr>
          <p:cNvPr id="11" name="Picture 10" descr="da vinci building-618x315.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8643" y="900546"/>
            <a:ext cx="5381897" cy="2743200"/>
          </a:xfrm>
          <a:prstGeom prst="rect">
            <a:avLst/>
          </a:prstGeom>
        </p:spPr>
      </p:pic>
      <p:sp>
        <p:nvSpPr>
          <p:cNvPr id="12" name="Rectangle 11"/>
          <p:cNvSpPr/>
          <p:nvPr/>
        </p:nvSpPr>
        <p:spPr>
          <a:xfrm>
            <a:off x="4087091" y="4650592"/>
            <a:ext cx="4632353" cy="1846659"/>
          </a:xfrm>
          <a:prstGeom prst="rect">
            <a:avLst/>
          </a:prstGeom>
        </p:spPr>
        <p:txBody>
          <a:bodyPr wrap="square">
            <a:spAutoFit/>
          </a:bodyPr>
          <a:lstStyle/>
          <a:p>
            <a:r>
              <a:rPr lang="en-US" sz="2000" dirty="0" smtClean="0"/>
              <a:t>“I </a:t>
            </a:r>
            <a:r>
              <a:rPr lang="en-US" sz="2000" dirty="0"/>
              <a:t>have seen </a:t>
            </a:r>
            <a:r>
              <a:rPr lang="en-US" sz="2000" dirty="0" smtClean="0"/>
              <a:t>families talking </a:t>
            </a:r>
            <a:r>
              <a:rPr lang="en-US" sz="2000" dirty="0"/>
              <a:t>about </a:t>
            </a:r>
            <a:r>
              <a:rPr lang="en-US" sz="2000" dirty="0" err="1"/>
              <a:t>nano</a:t>
            </a:r>
            <a:r>
              <a:rPr lang="en-US" sz="2000" dirty="0"/>
              <a:t> and how the new technologies might impact them</a:t>
            </a:r>
            <a:r>
              <a:rPr lang="en-US" sz="2000" dirty="0" smtClean="0"/>
              <a:t>. </a:t>
            </a:r>
            <a:r>
              <a:rPr lang="en-US" sz="2000" dirty="0"/>
              <a:t>It has sparked conversations</a:t>
            </a:r>
          </a:p>
          <a:p>
            <a:r>
              <a:rPr lang="en-US" sz="2000" dirty="0"/>
              <a:t>between guests and our staff</a:t>
            </a:r>
            <a:r>
              <a:rPr lang="en-US" sz="2000" dirty="0" smtClean="0"/>
              <a:t>.” </a:t>
            </a:r>
          </a:p>
          <a:p>
            <a:endParaRPr lang="en-US" sz="600" dirty="0"/>
          </a:p>
          <a:p>
            <a:r>
              <a:rPr lang="en-US" sz="1400" i="1" dirty="0" smtClean="0"/>
              <a:t>Karen </a:t>
            </a:r>
            <a:r>
              <a:rPr lang="en-US" sz="1400" i="1" dirty="0" err="1" smtClean="0"/>
              <a:t>Knecht</a:t>
            </a:r>
            <a:endParaRPr lang="en-US" sz="1400" i="1" dirty="0"/>
          </a:p>
          <a:p>
            <a:r>
              <a:rPr lang="en-US" sz="1400" i="1" dirty="0" smtClean="0"/>
              <a:t>Director of Education and Exhibits</a:t>
            </a:r>
            <a:endParaRPr lang="en-US" sz="1400" i="1" dirty="0"/>
          </a:p>
        </p:txBody>
      </p:sp>
      <p:sp>
        <p:nvSpPr>
          <p:cNvPr id="9" name="Rectangle 8"/>
          <p:cNvSpPr/>
          <p:nvPr/>
        </p:nvSpPr>
        <p:spPr>
          <a:xfrm>
            <a:off x="0" y="0"/>
            <a:ext cx="5046799" cy="646331"/>
          </a:xfrm>
          <a:prstGeom prst="rect">
            <a:avLst/>
          </a:prstGeom>
        </p:spPr>
        <p:txBody>
          <a:bodyPr wrap="none">
            <a:spAutoFit/>
          </a:bodyPr>
          <a:lstStyle/>
          <a:p>
            <a:r>
              <a:rPr lang="en-US" b="1" cap="all" spc="150" dirty="0" smtClean="0">
                <a:solidFill>
                  <a:srgbClr val="005F86"/>
                </a:solidFill>
                <a:latin typeface="Calibri"/>
              </a:rPr>
              <a:t>DA VINCI SCIENCE CENTER</a:t>
            </a:r>
            <a:r>
              <a:rPr lang="en-US" b="1" cap="all" spc="150" dirty="0" smtClean="0">
                <a:solidFill>
                  <a:srgbClr val="005F86"/>
                </a:solidFill>
              </a:rPr>
              <a:t>, </a:t>
            </a:r>
            <a:r>
              <a:rPr lang="en-US" b="1" cap="all" spc="150" dirty="0" err="1" smtClean="0">
                <a:solidFill>
                  <a:srgbClr val="005F86"/>
                </a:solidFill>
              </a:rPr>
              <a:t>allentown</a:t>
            </a:r>
            <a:r>
              <a:rPr lang="en-US" b="1" cap="all" spc="150" dirty="0" smtClean="0">
                <a:solidFill>
                  <a:srgbClr val="005F86"/>
                </a:solidFill>
              </a:rPr>
              <a:t> PA</a:t>
            </a:r>
            <a:endParaRPr lang="en-US" dirty="0">
              <a:solidFill>
                <a:prstClr val="black"/>
              </a:solidFill>
            </a:endParaRPr>
          </a:p>
          <a:p>
            <a:r>
              <a:rPr lang="en-US" b="1" cap="all" spc="150" dirty="0" smtClean="0">
                <a:solidFill>
                  <a:srgbClr val="005F86"/>
                </a:solidFill>
                <a:latin typeface="Calibri"/>
              </a:rPr>
              <a:t>  </a:t>
            </a:r>
            <a:endParaRPr lang="en-US" dirty="0">
              <a:solidFill>
                <a:prstClr val="black"/>
              </a:solidFill>
              <a:latin typeface="Calibri"/>
            </a:endParaRPr>
          </a:p>
        </p:txBody>
      </p:sp>
    </p:spTree>
    <p:extLst>
      <p:ext uri="{BB962C8B-B14F-4D97-AF65-F5344CB8AC3E}">
        <p14:creationId xmlns:p14="http://schemas.microsoft.com/office/powerpoint/2010/main" val="12706105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ISE_impact_slides_09_18_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8" name="Rectangle 17"/>
          <p:cNvSpPr/>
          <p:nvPr/>
        </p:nvSpPr>
        <p:spPr>
          <a:xfrm>
            <a:off x="4675901" y="1543047"/>
            <a:ext cx="4248735" cy="1538883"/>
          </a:xfrm>
          <a:prstGeom prst="rect">
            <a:avLst/>
          </a:prstGeom>
        </p:spPr>
        <p:txBody>
          <a:bodyPr wrap="square">
            <a:spAutoFit/>
          </a:bodyPr>
          <a:lstStyle/>
          <a:p>
            <a:r>
              <a:rPr lang="en-US" sz="2000" dirty="0" smtClean="0"/>
              <a:t>“Visitors </a:t>
            </a:r>
            <a:r>
              <a:rPr lang="en-US" sz="2000" dirty="0"/>
              <a:t>have active, prolonged engagement with the exhibit, especially the hands-on activities.” </a:t>
            </a:r>
            <a:endParaRPr lang="en-US" sz="2000" dirty="0" smtClean="0"/>
          </a:p>
          <a:p>
            <a:endParaRPr lang="en-US" sz="600" dirty="0" smtClean="0"/>
          </a:p>
          <a:p>
            <a:r>
              <a:rPr lang="en-US" sz="1400" i="1" dirty="0" smtClean="0"/>
              <a:t>Tim Lee</a:t>
            </a:r>
          </a:p>
          <a:p>
            <a:r>
              <a:rPr lang="en-US" sz="1400" i="1" dirty="0" smtClean="0"/>
              <a:t>Exhibits Manager and Senior Exhibit Designer</a:t>
            </a:r>
            <a:endParaRPr lang="en-US" sz="1400" i="1" dirty="0"/>
          </a:p>
        </p:txBody>
      </p:sp>
      <p:pic>
        <p:nvPicPr>
          <p:cNvPr id="6" name="Picture 5" descr="natural history museum salt lake city, ut 1_3 (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443" y="3936992"/>
            <a:ext cx="3657600" cy="2743200"/>
          </a:xfrm>
          <a:prstGeom prst="rect">
            <a:avLst/>
          </a:prstGeom>
        </p:spPr>
      </p:pic>
      <p:pic>
        <p:nvPicPr>
          <p:cNvPr id="8" name="Picture 7" descr="natural history museum salt lake city, ut 2_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14456" y="3936992"/>
            <a:ext cx="3657600" cy="2743200"/>
          </a:xfrm>
          <a:prstGeom prst="rect">
            <a:avLst/>
          </a:prstGeom>
        </p:spPr>
      </p:pic>
      <p:pic>
        <p:nvPicPr>
          <p:cNvPr id="11" name="Picture 10" descr="nhmu_2219_42375-800x600.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3443" y="996485"/>
            <a:ext cx="3657600" cy="2743200"/>
          </a:xfrm>
          <a:prstGeom prst="rect">
            <a:avLst/>
          </a:prstGeom>
        </p:spPr>
      </p:pic>
      <p:sp>
        <p:nvSpPr>
          <p:cNvPr id="9" name="Rectangle 8"/>
          <p:cNvSpPr/>
          <p:nvPr/>
        </p:nvSpPr>
        <p:spPr>
          <a:xfrm>
            <a:off x="0" y="0"/>
            <a:ext cx="9388207" cy="646331"/>
          </a:xfrm>
          <a:prstGeom prst="rect">
            <a:avLst/>
          </a:prstGeom>
        </p:spPr>
        <p:txBody>
          <a:bodyPr wrap="none">
            <a:spAutoFit/>
          </a:bodyPr>
          <a:lstStyle/>
          <a:p>
            <a:r>
              <a:rPr lang="en-US" b="1" cap="all" spc="150" dirty="0" smtClean="0">
                <a:solidFill>
                  <a:srgbClr val="005F86"/>
                </a:solidFill>
                <a:latin typeface="Calibri"/>
              </a:rPr>
              <a:t>Natural history museum of </a:t>
            </a:r>
            <a:r>
              <a:rPr lang="en-US" b="1" cap="all" spc="150" dirty="0" err="1" smtClean="0">
                <a:solidFill>
                  <a:srgbClr val="005F86"/>
                </a:solidFill>
                <a:latin typeface="Calibri"/>
              </a:rPr>
              <a:t>utah</a:t>
            </a:r>
            <a:r>
              <a:rPr lang="en-US" b="1" cap="all" spc="150" dirty="0" smtClean="0">
                <a:solidFill>
                  <a:srgbClr val="005F86"/>
                </a:solidFill>
              </a:rPr>
              <a:t>, university of </a:t>
            </a:r>
            <a:r>
              <a:rPr lang="en-US" b="1" cap="all" spc="150" dirty="0" err="1" smtClean="0">
                <a:solidFill>
                  <a:srgbClr val="005F86"/>
                </a:solidFill>
              </a:rPr>
              <a:t>utah</a:t>
            </a:r>
            <a:r>
              <a:rPr lang="en-US" b="1" cap="all" spc="150" dirty="0" smtClean="0">
                <a:solidFill>
                  <a:srgbClr val="005F86"/>
                </a:solidFill>
              </a:rPr>
              <a:t>, salt lake city </a:t>
            </a:r>
            <a:r>
              <a:rPr lang="en-US" b="1" cap="all" spc="150" dirty="0" err="1" smtClean="0">
                <a:solidFill>
                  <a:srgbClr val="005F86"/>
                </a:solidFill>
              </a:rPr>
              <a:t>ut</a:t>
            </a:r>
            <a:endParaRPr lang="en-US" dirty="0">
              <a:solidFill>
                <a:prstClr val="black"/>
              </a:solidFill>
            </a:endParaRPr>
          </a:p>
          <a:p>
            <a:r>
              <a:rPr lang="en-US" b="1" cap="all" spc="150" dirty="0" smtClean="0">
                <a:solidFill>
                  <a:srgbClr val="005F86"/>
                </a:solidFill>
                <a:latin typeface="Calibri"/>
              </a:rPr>
              <a:t>  </a:t>
            </a:r>
            <a:endParaRPr lang="en-US" dirty="0">
              <a:solidFill>
                <a:prstClr val="black"/>
              </a:solidFill>
              <a:latin typeface="Calibri"/>
            </a:endParaRPr>
          </a:p>
        </p:txBody>
      </p:sp>
    </p:spTree>
    <p:extLst>
      <p:ext uri="{BB962C8B-B14F-4D97-AF65-F5344CB8AC3E}">
        <p14:creationId xmlns:p14="http://schemas.microsoft.com/office/powerpoint/2010/main" val="18148829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ISE_impact_slides_09_18_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p:cNvSpPr/>
          <p:nvPr/>
        </p:nvSpPr>
        <p:spPr>
          <a:xfrm>
            <a:off x="4868332" y="4906570"/>
            <a:ext cx="3883886" cy="1446550"/>
          </a:xfrm>
          <a:prstGeom prst="rect">
            <a:avLst/>
          </a:prstGeom>
        </p:spPr>
        <p:txBody>
          <a:bodyPr wrap="square">
            <a:spAutoFit/>
          </a:bodyPr>
          <a:lstStyle/>
          <a:p>
            <a:r>
              <a:rPr lang="en-US" sz="2000" dirty="0" smtClean="0"/>
              <a:t>“</a:t>
            </a:r>
            <a:r>
              <a:rPr lang="en-US" sz="2000" dirty="0"/>
              <a:t>The Nano exhibition </a:t>
            </a:r>
            <a:r>
              <a:rPr lang="en-US" sz="2000" dirty="0" smtClean="0"/>
              <a:t>brings science </a:t>
            </a:r>
            <a:r>
              <a:rPr lang="en-US" sz="2000" dirty="0"/>
              <a:t>content to </a:t>
            </a:r>
            <a:r>
              <a:rPr lang="en-US" sz="2000" dirty="0" smtClean="0"/>
              <a:t>life.”</a:t>
            </a:r>
          </a:p>
          <a:p>
            <a:endParaRPr lang="en-US" sz="600" dirty="0" smtClean="0"/>
          </a:p>
          <a:p>
            <a:r>
              <a:rPr lang="en-US" sz="1400" i="1" dirty="0" smtClean="0"/>
              <a:t>Joshua Sarver</a:t>
            </a:r>
          </a:p>
          <a:p>
            <a:r>
              <a:rPr lang="en-US" sz="1400" i="1" dirty="0" smtClean="0"/>
              <a:t>Senior Director of Experience Design and Production</a:t>
            </a:r>
            <a:endParaRPr lang="en-US" sz="1400" i="1" dirty="0"/>
          </a:p>
        </p:txBody>
      </p:sp>
      <p:sp>
        <p:nvSpPr>
          <p:cNvPr id="3" name="Rectangle 2"/>
          <p:cNvSpPr/>
          <p:nvPr/>
        </p:nvSpPr>
        <p:spPr>
          <a:xfrm>
            <a:off x="0" y="0"/>
            <a:ext cx="4572000" cy="369332"/>
          </a:xfrm>
          <a:prstGeom prst="rect">
            <a:avLst/>
          </a:prstGeom>
        </p:spPr>
        <p:txBody>
          <a:bodyPr>
            <a:spAutoFit/>
          </a:bodyPr>
          <a:lstStyle/>
          <a:p>
            <a:r>
              <a:rPr lang="en-US" b="1" cap="all" spc="150" dirty="0" smtClean="0">
                <a:solidFill>
                  <a:srgbClr val="005F86"/>
                </a:solidFill>
              </a:rPr>
              <a:t>COSI, </a:t>
            </a:r>
            <a:r>
              <a:rPr lang="en-US" b="1" cap="all" spc="150" dirty="0" err="1" smtClean="0">
                <a:solidFill>
                  <a:srgbClr val="005F86"/>
                </a:solidFill>
              </a:rPr>
              <a:t>columbus</a:t>
            </a:r>
            <a:r>
              <a:rPr lang="en-US" b="1" cap="all" spc="150" dirty="0" smtClean="0">
                <a:solidFill>
                  <a:srgbClr val="005F86"/>
                </a:solidFill>
              </a:rPr>
              <a:t> OH</a:t>
            </a:r>
            <a:endParaRPr lang="en-US" dirty="0"/>
          </a:p>
        </p:txBody>
      </p:sp>
      <p:pic>
        <p:nvPicPr>
          <p:cNvPr id="9" name="Picture 8" descr="8678-0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9891" y="816412"/>
            <a:ext cx="3657600" cy="2745232"/>
          </a:xfrm>
          <a:prstGeom prst="rect">
            <a:avLst/>
          </a:prstGeom>
        </p:spPr>
      </p:pic>
      <p:pic>
        <p:nvPicPr>
          <p:cNvPr id="10" name="Picture 9" descr="IMG_0057.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76331" y="816412"/>
            <a:ext cx="2743200" cy="3657600"/>
          </a:xfrm>
          <a:prstGeom prst="rect">
            <a:avLst/>
          </a:prstGeom>
        </p:spPr>
      </p:pic>
      <p:pic>
        <p:nvPicPr>
          <p:cNvPr id="11" name="Picture 10" descr="IMG_0059.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9891" y="3893636"/>
            <a:ext cx="3657600" cy="2743200"/>
          </a:xfrm>
          <a:prstGeom prst="rect">
            <a:avLst/>
          </a:prstGeom>
        </p:spPr>
      </p:pic>
    </p:spTree>
    <p:extLst>
      <p:ext uri="{BB962C8B-B14F-4D97-AF65-F5344CB8AC3E}">
        <p14:creationId xmlns:p14="http://schemas.microsoft.com/office/powerpoint/2010/main" val="41386881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ISE_impact_slides_09_18_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8" name="Rectangle 17"/>
          <p:cNvSpPr/>
          <p:nvPr/>
        </p:nvSpPr>
        <p:spPr>
          <a:xfrm>
            <a:off x="392544" y="3489925"/>
            <a:ext cx="4548911" cy="2369880"/>
          </a:xfrm>
          <a:prstGeom prst="rect">
            <a:avLst/>
          </a:prstGeom>
        </p:spPr>
        <p:txBody>
          <a:bodyPr wrap="square">
            <a:spAutoFit/>
          </a:bodyPr>
          <a:lstStyle/>
          <a:p>
            <a:r>
              <a:rPr lang="en-US" sz="2000" dirty="0" smtClean="0"/>
              <a:t>“</a:t>
            </a:r>
            <a:r>
              <a:rPr lang="en-US" sz="2000" dirty="0"/>
              <a:t>The </a:t>
            </a:r>
            <a:r>
              <a:rPr lang="en-US" sz="2000" dirty="0" smtClean="0"/>
              <a:t>exhibit gives </a:t>
            </a:r>
            <a:r>
              <a:rPr lang="en-US" sz="2000" dirty="0"/>
              <a:t>us a daily presence in </a:t>
            </a:r>
            <a:r>
              <a:rPr lang="en-US" sz="2000" dirty="0" smtClean="0"/>
              <a:t>two different </a:t>
            </a:r>
            <a:r>
              <a:rPr lang="en-US" sz="2000" dirty="0"/>
              <a:t>communities in need </a:t>
            </a:r>
            <a:r>
              <a:rPr lang="en-US" sz="2000" dirty="0" smtClean="0"/>
              <a:t>of science </a:t>
            </a:r>
            <a:r>
              <a:rPr lang="en-US" sz="2000" dirty="0"/>
              <a:t>education support, </a:t>
            </a:r>
            <a:r>
              <a:rPr lang="en-US" sz="2000" dirty="0" smtClean="0"/>
              <a:t>and increases our </a:t>
            </a:r>
            <a:r>
              <a:rPr lang="en-US" sz="2000" dirty="0"/>
              <a:t>ability to reach </a:t>
            </a:r>
            <a:r>
              <a:rPr lang="en-US" sz="2000" dirty="0" smtClean="0"/>
              <a:t>out to diverse audiences</a:t>
            </a:r>
            <a:r>
              <a:rPr lang="en-US" sz="2000" dirty="0"/>
              <a:t>.</a:t>
            </a:r>
            <a:r>
              <a:rPr lang="en-US" sz="2000" dirty="0" smtClean="0"/>
              <a:t>”</a:t>
            </a:r>
            <a:endParaRPr lang="en-US" sz="2000" dirty="0"/>
          </a:p>
          <a:p>
            <a:endParaRPr lang="en-US" sz="600" dirty="0" smtClean="0"/>
          </a:p>
          <a:p>
            <a:r>
              <a:rPr lang="en-US" sz="1400" i="1" dirty="0" smtClean="0"/>
              <a:t>Daniel Steinberg</a:t>
            </a:r>
          </a:p>
          <a:p>
            <a:r>
              <a:rPr lang="en-US" sz="1400" i="1" dirty="0" smtClean="0"/>
              <a:t>Education and Outreach Director</a:t>
            </a:r>
          </a:p>
          <a:p>
            <a:r>
              <a:rPr lang="en-US" sz="1400" i="1" dirty="0" smtClean="0"/>
              <a:t>Princeton Center for Complex Materials</a:t>
            </a:r>
            <a:endParaRPr lang="en-US" sz="1400" i="1" dirty="0"/>
          </a:p>
        </p:txBody>
      </p:sp>
      <p:pic>
        <p:nvPicPr>
          <p:cNvPr id="2" name="Picture 1" descr="njstatemuseum.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98101" y="990600"/>
            <a:ext cx="2724727" cy="2057400"/>
          </a:xfrm>
          <a:prstGeom prst="rect">
            <a:avLst/>
          </a:prstGeom>
        </p:spPr>
      </p:pic>
      <p:pic>
        <p:nvPicPr>
          <p:cNvPr id="3" name="Picture 2" descr="Princeton_Public_Library,_Princeton_NJ.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2447" y="990600"/>
            <a:ext cx="2743200" cy="2057400"/>
          </a:xfrm>
          <a:prstGeom prst="rect">
            <a:avLst/>
          </a:prstGeom>
        </p:spPr>
      </p:pic>
      <p:pic>
        <p:nvPicPr>
          <p:cNvPr id="6" name="Picture 5" descr="LatinSchoolTippyTableNano.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43966" y="3446314"/>
            <a:ext cx="3666826" cy="3086100"/>
          </a:xfrm>
          <a:prstGeom prst="rect">
            <a:avLst/>
          </a:prstGeom>
        </p:spPr>
      </p:pic>
      <p:pic>
        <p:nvPicPr>
          <p:cNvPr id="9" name="Picture 8" descr="LatinSchoolPalmerMNFL.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67592" y="990600"/>
            <a:ext cx="2743200" cy="2057400"/>
          </a:xfrm>
          <a:prstGeom prst="rect">
            <a:avLst/>
          </a:prstGeom>
        </p:spPr>
      </p:pic>
      <p:sp>
        <p:nvSpPr>
          <p:cNvPr id="4" name="Rectangle 3"/>
          <p:cNvSpPr/>
          <p:nvPr/>
        </p:nvSpPr>
        <p:spPr>
          <a:xfrm>
            <a:off x="0" y="-29612"/>
            <a:ext cx="9144000" cy="646331"/>
          </a:xfrm>
          <a:prstGeom prst="rect">
            <a:avLst/>
          </a:prstGeom>
        </p:spPr>
        <p:txBody>
          <a:bodyPr wrap="square">
            <a:spAutoFit/>
          </a:bodyPr>
          <a:lstStyle/>
          <a:p>
            <a:r>
              <a:rPr lang="en-US" b="1" cap="all" spc="150" dirty="0" smtClean="0">
                <a:solidFill>
                  <a:srgbClr val="005F86"/>
                </a:solidFill>
              </a:rPr>
              <a:t>Princeton public library, </a:t>
            </a:r>
            <a:r>
              <a:rPr lang="en-US" b="1" cap="all" spc="150" dirty="0" err="1" smtClean="0">
                <a:solidFill>
                  <a:srgbClr val="005F86"/>
                </a:solidFill>
              </a:rPr>
              <a:t>princeton</a:t>
            </a:r>
            <a:r>
              <a:rPr lang="en-US" b="1" cap="all" spc="150" dirty="0" smtClean="0">
                <a:solidFill>
                  <a:srgbClr val="005F86"/>
                </a:solidFill>
              </a:rPr>
              <a:t> NJ &amp; </a:t>
            </a:r>
          </a:p>
          <a:p>
            <a:r>
              <a:rPr lang="en-US" b="1" cap="all" spc="150" dirty="0" smtClean="0">
                <a:solidFill>
                  <a:srgbClr val="005F86"/>
                </a:solidFill>
              </a:rPr>
              <a:t>new jersey state museum, </a:t>
            </a:r>
            <a:r>
              <a:rPr lang="en-US" b="1" cap="all" spc="150" dirty="0" err="1" smtClean="0">
                <a:solidFill>
                  <a:srgbClr val="005F86"/>
                </a:solidFill>
              </a:rPr>
              <a:t>trenton</a:t>
            </a:r>
            <a:r>
              <a:rPr lang="en-US" b="1" cap="all" spc="150" dirty="0" smtClean="0">
                <a:solidFill>
                  <a:srgbClr val="005F86"/>
                </a:solidFill>
              </a:rPr>
              <a:t> </a:t>
            </a:r>
            <a:r>
              <a:rPr lang="en-US" b="1" cap="all" spc="150" dirty="0" err="1" smtClean="0">
                <a:solidFill>
                  <a:srgbClr val="005F86"/>
                </a:solidFill>
              </a:rPr>
              <a:t>nj</a:t>
            </a:r>
            <a:endParaRPr lang="en-US" dirty="0"/>
          </a:p>
        </p:txBody>
      </p:sp>
    </p:spTree>
    <p:extLst>
      <p:ext uri="{BB962C8B-B14F-4D97-AF65-F5344CB8AC3E}">
        <p14:creationId xmlns:p14="http://schemas.microsoft.com/office/powerpoint/2010/main" val="33045318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1588652" y="1464325"/>
            <a:ext cx="6875556" cy="4031873"/>
          </a:xfrm>
          <a:prstGeom prst="rect">
            <a:avLst/>
          </a:prstGeom>
          <a:noFill/>
        </p:spPr>
        <p:txBody>
          <a:bodyPr wrap="square" rtlCol="0">
            <a:spAutoFit/>
          </a:bodyPr>
          <a:lstStyle/>
          <a:p>
            <a:pPr>
              <a:spcAft>
                <a:spcPts val="1600"/>
              </a:spcAft>
            </a:pPr>
            <a:r>
              <a:rPr lang="en-US" dirty="0"/>
              <a:t>P</a:t>
            </a:r>
            <a:r>
              <a:rPr lang="en-US" dirty="0" smtClean="0"/>
              <a:t>articipants will deepen relationships with each other in order to </a:t>
            </a:r>
            <a:r>
              <a:rPr lang="en-US" b="1" dirty="0" smtClean="0"/>
              <a:t>sustain partnerships</a:t>
            </a:r>
            <a:r>
              <a:rPr lang="en-US" dirty="0" smtClean="0"/>
              <a:t> </a:t>
            </a:r>
            <a:r>
              <a:rPr lang="en-US" b="1" dirty="0" smtClean="0"/>
              <a:t>and</a:t>
            </a:r>
            <a:r>
              <a:rPr lang="en-US" dirty="0" smtClean="0"/>
              <a:t> </a:t>
            </a:r>
            <a:r>
              <a:rPr lang="en-US" b="1" dirty="0" smtClean="0"/>
              <a:t>explore future collaborations </a:t>
            </a:r>
            <a:r>
              <a:rPr lang="en-US" dirty="0" smtClean="0"/>
              <a:t>for public engagement in science, technology, engineering, and math (STEM).</a:t>
            </a:r>
          </a:p>
          <a:p>
            <a:pPr>
              <a:spcAft>
                <a:spcPts val="1600"/>
              </a:spcAft>
            </a:pPr>
            <a:r>
              <a:rPr lang="en-US" dirty="0" smtClean="0"/>
              <a:t>Participants will </a:t>
            </a:r>
            <a:r>
              <a:rPr lang="en-US" b="1" dirty="0" smtClean="0"/>
              <a:t>learn</a:t>
            </a:r>
            <a:r>
              <a:rPr lang="en-US" dirty="0" smtClean="0"/>
              <a:t> about educational products and professional development resources they can use to </a:t>
            </a:r>
            <a:r>
              <a:rPr lang="en-US" b="1" dirty="0" smtClean="0"/>
              <a:t>increase their capacity to sustain public engagement </a:t>
            </a:r>
            <a:r>
              <a:rPr lang="en-US" dirty="0" smtClean="0"/>
              <a:t>in </a:t>
            </a:r>
            <a:r>
              <a:rPr lang="en-US" dirty="0" err="1" smtClean="0"/>
              <a:t>nano</a:t>
            </a:r>
            <a:r>
              <a:rPr lang="en-US" dirty="0" smtClean="0"/>
              <a:t> and other current science topics.</a:t>
            </a:r>
          </a:p>
          <a:p>
            <a:pPr>
              <a:spcAft>
                <a:spcPts val="1600"/>
              </a:spcAft>
            </a:pPr>
            <a:r>
              <a:rPr lang="en-US" dirty="0" smtClean="0"/>
              <a:t>Participants will have opportunities to </a:t>
            </a:r>
            <a:r>
              <a:rPr lang="en-US" b="1" dirty="0" smtClean="0"/>
              <a:t>share their experiences</a:t>
            </a:r>
            <a:r>
              <a:rPr lang="en-US" dirty="0" smtClean="0"/>
              <a:t> with public engagement in </a:t>
            </a:r>
            <a:r>
              <a:rPr lang="en-US" dirty="0" err="1" smtClean="0"/>
              <a:t>nanoscale</a:t>
            </a:r>
            <a:r>
              <a:rPr lang="en-US" dirty="0" smtClean="0"/>
              <a:t> science, engineering, and technology and </a:t>
            </a:r>
            <a:r>
              <a:rPr lang="en-US" b="1" dirty="0" smtClean="0"/>
              <a:t>be inspired </a:t>
            </a:r>
            <a:r>
              <a:rPr lang="en-US" dirty="0" smtClean="0"/>
              <a:t>by the experiences of other partners.</a:t>
            </a:r>
          </a:p>
          <a:p>
            <a:pPr>
              <a:spcAft>
                <a:spcPts val="1600"/>
              </a:spcAft>
            </a:pPr>
            <a:r>
              <a:rPr lang="en-US" dirty="0" smtClean="0"/>
              <a:t>Participants will learn about </a:t>
            </a:r>
            <a:r>
              <a:rPr lang="en-US" b="1" dirty="0" smtClean="0"/>
              <a:t>new current science content and</a:t>
            </a:r>
            <a:r>
              <a:rPr lang="en-US" dirty="0" smtClean="0"/>
              <a:t> </a:t>
            </a:r>
            <a:r>
              <a:rPr lang="en-US" b="1" dirty="0" smtClean="0"/>
              <a:t>opportunities</a:t>
            </a:r>
            <a:r>
              <a:rPr lang="en-US" dirty="0" smtClean="0"/>
              <a:t> for collaboration and public engagement, including the synthetic biology project.</a:t>
            </a:r>
            <a:endParaRPr lang="en-US" dirty="0"/>
          </a:p>
        </p:txBody>
      </p:sp>
      <p:sp>
        <p:nvSpPr>
          <p:cNvPr id="3" name="Rectangle 2"/>
          <p:cNvSpPr/>
          <p:nvPr/>
        </p:nvSpPr>
        <p:spPr>
          <a:xfrm>
            <a:off x="829410" y="1304786"/>
            <a:ext cx="611090" cy="4431983"/>
          </a:xfrm>
          <a:prstGeom prst="rect">
            <a:avLst/>
          </a:prstGeom>
        </p:spPr>
        <p:txBody>
          <a:bodyPr wrap="none">
            <a:spAutoFit/>
          </a:bodyPr>
          <a:lstStyle/>
          <a:p>
            <a:r>
              <a:rPr lang="en-US" sz="6000" cap="all" spc="150" dirty="0" smtClean="0">
                <a:solidFill>
                  <a:srgbClr val="49176D"/>
                </a:solidFill>
                <a:latin typeface="Century Gothic"/>
                <a:cs typeface="Century Gothic"/>
              </a:rPr>
              <a:t>1</a:t>
            </a:r>
          </a:p>
          <a:p>
            <a:endParaRPr lang="en-US" sz="1400" cap="all" spc="150" dirty="0" smtClean="0">
              <a:solidFill>
                <a:srgbClr val="49176D"/>
              </a:solidFill>
              <a:latin typeface="Century Gothic"/>
              <a:cs typeface="Century Gothic"/>
            </a:endParaRPr>
          </a:p>
          <a:p>
            <a:r>
              <a:rPr lang="en-US" sz="6000" cap="all" spc="150" dirty="0" smtClean="0">
                <a:solidFill>
                  <a:srgbClr val="49176D"/>
                </a:solidFill>
                <a:latin typeface="Century Gothic"/>
                <a:cs typeface="Century Gothic"/>
              </a:rPr>
              <a:t>2</a:t>
            </a:r>
          </a:p>
          <a:p>
            <a:endParaRPr lang="en-US" sz="1400" cap="all" spc="150" dirty="0" smtClean="0">
              <a:solidFill>
                <a:srgbClr val="49176D"/>
              </a:solidFill>
              <a:latin typeface="Century Gothic"/>
              <a:cs typeface="Century Gothic"/>
            </a:endParaRPr>
          </a:p>
          <a:p>
            <a:r>
              <a:rPr lang="en-US" sz="6000" cap="all" spc="150" dirty="0" smtClean="0">
                <a:solidFill>
                  <a:srgbClr val="49176D"/>
                </a:solidFill>
                <a:latin typeface="Century Gothic"/>
                <a:cs typeface="Century Gothic"/>
              </a:rPr>
              <a:t>3</a:t>
            </a:r>
          </a:p>
          <a:p>
            <a:endParaRPr lang="en-US" sz="1400" cap="all" spc="150" dirty="0" smtClean="0">
              <a:solidFill>
                <a:srgbClr val="49176D"/>
              </a:solidFill>
              <a:latin typeface="Century Gothic"/>
              <a:cs typeface="Century Gothic"/>
            </a:endParaRPr>
          </a:p>
          <a:p>
            <a:r>
              <a:rPr lang="en-US" sz="6000" cap="all" spc="150" dirty="0" smtClean="0">
                <a:solidFill>
                  <a:srgbClr val="49176D"/>
                </a:solidFill>
                <a:latin typeface="Century Gothic"/>
                <a:cs typeface="Century Gothic"/>
              </a:rPr>
              <a:t>4</a:t>
            </a:r>
          </a:p>
        </p:txBody>
      </p:sp>
      <p:sp>
        <p:nvSpPr>
          <p:cNvPr id="5" name="Rectangle 4"/>
          <p:cNvSpPr/>
          <p:nvPr/>
        </p:nvSpPr>
        <p:spPr>
          <a:xfrm>
            <a:off x="567261" y="596900"/>
            <a:ext cx="3954879" cy="707886"/>
          </a:xfrm>
          <a:prstGeom prst="rect">
            <a:avLst/>
          </a:prstGeom>
        </p:spPr>
        <p:txBody>
          <a:bodyPr wrap="none">
            <a:spAutoFit/>
          </a:bodyPr>
          <a:lstStyle/>
          <a:p>
            <a:pPr>
              <a:spcAft>
                <a:spcPts val="1600"/>
              </a:spcAft>
            </a:pPr>
            <a:r>
              <a:rPr lang="en-US" sz="4000" b="1" spc="150" dirty="0" smtClean="0">
                <a:solidFill>
                  <a:srgbClr val="49176D"/>
                </a:solidFill>
                <a:latin typeface="Century Gothic"/>
                <a:cs typeface="Century Gothic"/>
              </a:rPr>
              <a:t>Meeting goals</a:t>
            </a:r>
            <a:endParaRPr lang="en-US" sz="4000" b="1" spc="150" dirty="0">
              <a:solidFill>
                <a:srgbClr val="49176D"/>
              </a:solidFill>
              <a:latin typeface="Century Gothic"/>
              <a:cs typeface="Century Gothic"/>
            </a:endParaRPr>
          </a:p>
        </p:txBody>
      </p:sp>
    </p:spTree>
    <p:extLst>
      <p:ext uri="{BB962C8B-B14F-4D97-AF65-F5344CB8AC3E}">
        <p14:creationId xmlns:p14="http://schemas.microsoft.com/office/powerpoint/2010/main" val="11945676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ISE_impact_slides_09_18_2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Rectangle 11"/>
          <p:cNvSpPr/>
          <p:nvPr/>
        </p:nvSpPr>
        <p:spPr>
          <a:xfrm>
            <a:off x="5068454" y="4907678"/>
            <a:ext cx="3913909" cy="1046440"/>
          </a:xfrm>
          <a:prstGeom prst="rect">
            <a:avLst/>
          </a:prstGeom>
        </p:spPr>
        <p:txBody>
          <a:bodyPr wrap="square">
            <a:spAutoFit/>
          </a:bodyPr>
          <a:lstStyle/>
          <a:p>
            <a:r>
              <a:rPr lang="en-US" sz="2000" dirty="0" smtClean="0"/>
              <a:t>“It’s been our platform for STEM.”</a:t>
            </a:r>
          </a:p>
          <a:p>
            <a:endParaRPr lang="en-US" sz="1400" i="1" dirty="0"/>
          </a:p>
          <a:p>
            <a:r>
              <a:rPr lang="en-US" sz="1400" i="1" dirty="0" smtClean="0"/>
              <a:t>Nora Moynihan</a:t>
            </a:r>
          </a:p>
          <a:p>
            <a:r>
              <a:rPr lang="en-US" sz="1400" i="1" dirty="0" smtClean="0"/>
              <a:t>Port Discovery Children’s Museum</a:t>
            </a:r>
            <a:endParaRPr lang="en-US" sz="1400" i="1" dirty="0"/>
          </a:p>
        </p:txBody>
      </p:sp>
      <p:pic>
        <p:nvPicPr>
          <p:cNvPr id="2" name="Picture 1" descr="port discovery baltimore, md 1_7.jpg"/>
          <p:cNvPicPr>
            <a:picLocks noChangeAspect="1"/>
          </p:cNvPicPr>
          <p:nvPr/>
        </p:nvPicPr>
        <p:blipFill rotWithShape="1">
          <a:blip r:embed="rId4" cstate="email">
            <a:extLst>
              <a:ext uri="{28A0092B-C50C-407E-A947-70E740481C1C}">
                <a14:useLocalDpi xmlns:a14="http://schemas.microsoft.com/office/drawing/2010/main"/>
              </a:ext>
            </a:extLst>
          </a:blip>
          <a:srcRect r="-292"/>
          <a:stretch/>
        </p:blipFill>
        <p:spPr>
          <a:xfrm>
            <a:off x="4469280" y="1085266"/>
            <a:ext cx="4342191" cy="2743200"/>
          </a:xfrm>
          <a:prstGeom prst="rect">
            <a:avLst/>
          </a:prstGeom>
        </p:spPr>
      </p:pic>
      <p:pic>
        <p:nvPicPr>
          <p:cNvPr id="7" name="Picture 6" descr="Port-Discovery_0083.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9542" y="1085266"/>
            <a:ext cx="3752186" cy="2743200"/>
          </a:xfrm>
          <a:prstGeom prst="rect">
            <a:avLst/>
          </a:prstGeom>
        </p:spPr>
      </p:pic>
      <p:pic>
        <p:nvPicPr>
          <p:cNvPr id="3" name="Picture 2" descr="port-discovery-exhibit.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0996" y="4248727"/>
            <a:ext cx="4583546" cy="2436958"/>
          </a:xfrm>
          <a:prstGeom prst="rect">
            <a:avLst/>
          </a:prstGeom>
        </p:spPr>
      </p:pic>
      <p:sp>
        <p:nvSpPr>
          <p:cNvPr id="4" name="Rectangle 3"/>
          <p:cNvSpPr/>
          <p:nvPr/>
        </p:nvSpPr>
        <p:spPr>
          <a:xfrm>
            <a:off x="0" y="0"/>
            <a:ext cx="9144000" cy="369332"/>
          </a:xfrm>
          <a:prstGeom prst="rect">
            <a:avLst/>
          </a:prstGeom>
        </p:spPr>
        <p:txBody>
          <a:bodyPr wrap="square">
            <a:spAutoFit/>
          </a:bodyPr>
          <a:lstStyle/>
          <a:p>
            <a:r>
              <a:rPr lang="en-US" b="1" cap="all" spc="150" dirty="0" smtClean="0">
                <a:solidFill>
                  <a:srgbClr val="005F86"/>
                </a:solidFill>
              </a:rPr>
              <a:t>Port discovery children’s museum, </a:t>
            </a:r>
            <a:r>
              <a:rPr lang="en-US" b="1" cap="all" spc="150" dirty="0" err="1" smtClean="0">
                <a:solidFill>
                  <a:srgbClr val="005F86"/>
                </a:solidFill>
              </a:rPr>
              <a:t>baltimore</a:t>
            </a:r>
            <a:r>
              <a:rPr lang="en-US" b="1" cap="all" spc="150" dirty="0" smtClean="0">
                <a:solidFill>
                  <a:srgbClr val="005F86"/>
                </a:solidFill>
              </a:rPr>
              <a:t> </a:t>
            </a:r>
            <a:r>
              <a:rPr lang="en-US" b="1" cap="all" spc="150" dirty="0" err="1" smtClean="0">
                <a:solidFill>
                  <a:srgbClr val="005F86"/>
                </a:solidFill>
              </a:rPr>
              <a:t>mD</a:t>
            </a:r>
            <a:endParaRPr lang="en-US" dirty="0"/>
          </a:p>
        </p:txBody>
      </p:sp>
    </p:spTree>
    <p:extLst>
      <p:ext uri="{BB962C8B-B14F-4D97-AF65-F5344CB8AC3E}">
        <p14:creationId xmlns:p14="http://schemas.microsoft.com/office/powerpoint/2010/main" val="2865829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8"/>
          <p:cNvSpPr>
            <a:spLocks noGrp="1"/>
          </p:cNvSpPr>
          <p:nvPr>
            <p:ph type="subTitle" idx="1"/>
          </p:nvPr>
        </p:nvSpPr>
        <p:spPr>
          <a:xfrm>
            <a:off x="739119" y="1197213"/>
            <a:ext cx="7713908" cy="645458"/>
          </a:xfrm>
        </p:spPr>
        <p:txBody>
          <a:bodyPr>
            <a:noAutofit/>
          </a:bodyPr>
          <a:lstStyle/>
          <a:p>
            <a:pPr algn="l"/>
            <a:r>
              <a:rPr lang="en-US" sz="3000" baseline="30000" dirty="0">
                <a:solidFill>
                  <a:srgbClr val="000000"/>
                </a:solidFill>
              </a:rPr>
              <a:t>NISE Net has provided the rationale, resources, and support to </a:t>
            </a:r>
            <a:r>
              <a:rPr lang="en-US" sz="3000" baseline="30000" dirty="0" smtClean="0">
                <a:solidFill>
                  <a:srgbClr val="000000"/>
                </a:solidFill>
              </a:rPr>
              <a:t/>
            </a:r>
            <a:br>
              <a:rPr lang="en-US" sz="3000" baseline="30000" dirty="0" smtClean="0">
                <a:solidFill>
                  <a:srgbClr val="000000"/>
                </a:solidFill>
              </a:rPr>
            </a:br>
            <a:r>
              <a:rPr lang="en-US" sz="3000" baseline="30000" dirty="0" smtClean="0">
                <a:solidFill>
                  <a:srgbClr val="000000"/>
                </a:solidFill>
              </a:rPr>
              <a:t>transform </a:t>
            </a:r>
            <a:r>
              <a:rPr lang="en-US" sz="3000" baseline="30000" dirty="0">
                <a:solidFill>
                  <a:srgbClr val="000000"/>
                </a:solidFill>
              </a:rPr>
              <a:t>informal STEM learning in museums.</a:t>
            </a:r>
          </a:p>
          <a:p>
            <a:pPr algn="l"/>
            <a:endParaRPr lang="en-US" sz="3000" dirty="0">
              <a:solidFill>
                <a:srgbClr val="000000"/>
              </a:solidFill>
            </a:endParaRPr>
          </a:p>
        </p:txBody>
      </p:sp>
      <p:sp>
        <p:nvSpPr>
          <p:cNvPr id="10" name="Rectangle 9"/>
          <p:cNvSpPr/>
          <p:nvPr/>
        </p:nvSpPr>
        <p:spPr>
          <a:xfrm>
            <a:off x="748260" y="683323"/>
            <a:ext cx="2723823" cy="369332"/>
          </a:xfrm>
          <a:prstGeom prst="rect">
            <a:avLst/>
          </a:prstGeom>
        </p:spPr>
        <p:txBody>
          <a:bodyPr wrap="none">
            <a:spAutoFit/>
          </a:bodyPr>
          <a:lstStyle/>
          <a:p>
            <a:r>
              <a:rPr lang="en-US" b="1" cap="all" spc="150" dirty="0" smtClean="0">
                <a:solidFill>
                  <a:srgbClr val="005F86"/>
                </a:solidFill>
                <a:latin typeface="Calibri"/>
              </a:rPr>
              <a:t>INCREASING CAPACITY</a:t>
            </a:r>
            <a:endParaRPr lang="en-US" dirty="0">
              <a:solidFill>
                <a:prstClr val="black"/>
              </a:solidFill>
              <a:latin typeface="Calibri"/>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2151809"/>
            <a:ext cx="8686800" cy="4475988"/>
          </a:xfrm>
          <a:prstGeom prst="rect">
            <a:avLst/>
          </a:prstGeom>
        </p:spPr>
      </p:pic>
    </p:spTree>
    <p:extLst>
      <p:ext uri="{BB962C8B-B14F-4D97-AF65-F5344CB8AC3E}">
        <p14:creationId xmlns:p14="http://schemas.microsoft.com/office/powerpoint/2010/main" val="169248410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SE_impact_slides_09_18_1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58828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Subtitle 8"/>
          <p:cNvSpPr>
            <a:spLocks noGrp="1"/>
          </p:cNvSpPr>
          <p:nvPr>
            <p:ph type="subTitle" idx="1"/>
          </p:nvPr>
        </p:nvSpPr>
        <p:spPr>
          <a:xfrm>
            <a:off x="700717" y="1488720"/>
            <a:ext cx="4068838" cy="4788887"/>
          </a:xfrm>
        </p:spPr>
        <p:txBody>
          <a:bodyPr>
            <a:normAutofit/>
          </a:bodyPr>
          <a:lstStyle/>
          <a:p>
            <a:pPr marL="342900" indent="-342900" algn="l">
              <a:spcAft>
                <a:spcPts val="400"/>
              </a:spcAft>
              <a:buFont typeface="+mj-lt"/>
              <a:buAutoNum type="arabicPeriod"/>
            </a:pPr>
            <a:r>
              <a:rPr lang="en-US" sz="1800" b="1" dirty="0" smtClean="0">
                <a:solidFill>
                  <a:srgbClr val="000000"/>
                </a:solidFill>
                <a:latin typeface="+mj-lt"/>
                <a:cs typeface="Calibri Light"/>
              </a:rPr>
              <a:t>New efforts to integrate </a:t>
            </a:r>
            <a:r>
              <a:rPr lang="en-US" sz="1800" b="1" dirty="0" err="1" smtClean="0">
                <a:solidFill>
                  <a:srgbClr val="000000"/>
                </a:solidFill>
                <a:latin typeface="+mj-lt"/>
                <a:cs typeface="Calibri Light"/>
              </a:rPr>
              <a:t>nano</a:t>
            </a:r>
            <a:r>
              <a:rPr lang="en-US" sz="1800" b="1" dirty="0" smtClean="0">
                <a:solidFill>
                  <a:srgbClr val="000000"/>
                </a:solidFill>
                <a:latin typeface="+mj-lt"/>
                <a:cs typeface="Calibri Light"/>
              </a:rPr>
              <a:t> </a:t>
            </a:r>
            <a:r>
              <a:rPr lang="en-US" sz="1800" dirty="0" smtClean="0">
                <a:solidFill>
                  <a:srgbClr val="000000"/>
                </a:solidFill>
                <a:latin typeface="+mj-lt"/>
                <a:cs typeface="Calibri Light"/>
              </a:rPr>
              <a:t>into existing programming</a:t>
            </a:r>
          </a:p>
          <a:p>
            <a:pPr marL="342900" indent="-342900" algn="l">
              <a:spcAft>
                <a:spcPts val="400"/>
              </a:spcAft>
              <a:buFont typeface="+mj-lt"/>
              <a:buAutoNum type="arabicPeriod"/>
            </a:pPr>
            <a:r>
              <a:rPr lang="en-US" sz="1800" b="1" dirty="0" smtClean="0">
                <a:solidFill>
                  <a:srgbClr val="000000"/>
                </a:solidFill>
                <a:latin typeface="+mj-lt"/>
                <a:cs typeface="Calibri Light"/>
              </a:rPr>
              <a:t>New efforts to reach new audiences </a:t>
            </a:r>
            <a:r>
              <a:rPr lang="en-US" sz="1800" dirty="0" smtClean="0">
                <a:solidFill>
                  <a:srgbClr val="000000"/>
                </a:solidFill>
                <a:latin typeface="+mj-lt"/>
                <a:cs typeface="Calibri Light"/>
              </a:rPr>
              <a:t>with </a:t>
            </a:r>
            <a:r>
              <a:rPr lang="en-US" sz="1800" dirty="0" err="1" smtClean="0">
                <a:solidFill>
                  <a:srgbClr val="000000"/>
                </a:solidFill>
                <a:latin typeface="+mj-lt"/>
                <a:cs typeface="Calibri Light"/>
              </a:rPr>
              <a:t>nano</a:t>
            </a:r>
            <a:r>
              <a:rPr lang="en-US" sz="1800" dirty="0" smtClean="0">
                <a:solidFill>
                  <a:srgbClr val="000000"/>
                </a:solidFill>
                <a:latin typeface="+mj-lt"/>
                <a:cs typeface="Calibri Light"/>
              </a:rPr>
              <a:t> programming, including traditionally underserved or underrepresented audiences</a:t>
            </a:r>
          </a:p>
          <a:p>
            <a:pPr marL="342900" indent="-342900" algn="l">
              <a:buFont typeface="+mj-lt"/>
              <a:buAutoNum type="arabicPeriod"/>
            </a:pPr>
            <a:r>
              <a:rPr lang="en-US" sz="1800" b="1" dirty="0" smtClean="0">
                <a:solidFill>
                  <a:srgbClr val="000000"/>
                </a:solidFill>
                <a:latin typeface="+mj-lt"/>
                <a:cs typeface="Calibri Light"/>
              </a:rPr>
              <a:t>New partnerships </a:t>
            </a:r>
            <a:r>
              <a:rPr lang="en-US" sz="1800" dirty="0" smtClean="0">
                <a:solidFill>
                  <a:srgbClr val="000000"/>
                </a:solidFill>
                <a:latin typeface="+mj-lt"/>
                <a:cs typeface="Calibri Light"/>
              </a:rPr>
              <a:t>between museums and </a:t>
            </a:r>
            <a:r>
              <a:rPr lang="en-US" sz="1800" dirty="0" err="1" smtClean="0">
                <a:solidFill>
                  <a:srgbClr val="000000"/>
                </a:solidFill>
                <a:latin typeface="+mj-lt"/>
                <a:cs typeface="Calibri Light"/>
              </a:rPr>
              <a:t>nano</a:t>
            </a:r>
            <a:r>
              <a:rPr lang="en-US" sz="1800" dirty="0" smtClean="0">
                <a:solidFill>
                  <a:srgbClr val="000000"/>
                </a:solidFill>
                <a:latin typeface="+mj-lt"/>
                <a:cs typeface="Calibri Light"/>
              </a:rPr>
              <a:t> researchers, community-based organizations, or diversity-serving organizations</a:t>
            </a:r>
          </a:p>
        </p:txBody>
      </p:sp>
      <p:sp>
        <p:nvSpPr>
          <p:cNvPr id="10" name="Rectangle 9"/>
          <p:cNvSpPr/>
          <p:nvPr/>
        </p:nvSpPr>
        <p:spPr>
          <a:xfrm>
            <a:off x="700718" y="683323"/>
            <a:ext cx="2244064" cy="369332"/>
          </a:xfrm>
          <a:prstGeom prst="rect">
            <a:avLst/>
          </a:prstGeom>
        </p:spPr>
        <p:txBody>
          <a:bodyPr wrap="square">
            <a:spAutoFit/>
          </a:bodyPr>
          <a:lstStyle/>
          <a:p>
            <a:r>
              <a:rPr lang="en-US" b="1" cap="all" spc="150" dirty="0">
                <a:solidFill>
                  <a:srgbClr val="005F86"/>
                </a:solidFill>
              </a:rPr>
              <a:t>Mini </a:t>
            </a:r>
            <a:r>
              <a:rPr lang="en-US" b="1" cap="all" spc="150" dirty="0" err="1">
                <a:solidFill>
                  <a:srgbClr val="005F86"/>
                </a:solidFill>
              </a:rPr>
              <a:t>grantS</a:t>
            </a:r>
            <a:endParaRPr lang="en-US" dirty="0">
              <a:solidFill>
                <a:prstClr val="black"/>
              </a:solidFill>
            </a:endParaRPr>
          </a:p>
        </p:txBody>
      </p:sp>
      <p:pic>
        <p:nvPicPr>
          <p:cNvPr id="2" name="Picture 1" descr="20150328GH_0489-X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69555" y="226762"/>
            <a:ext cx="4130044" cy="6400800"/>
          </a:xfrm>
          <a:prstGeom prst="rect">
            <a:avLst/>
          </a:prstGeom>
        </p:spPr>
      </p:pic>
    </p:spTree>
    <p:extLst>
      <p:ext uri="{BB962C8B-B14F-4D97-AF65-F5344CB8AC3E}">
        <p14:creationId xmlns:p14="http://schemas.microsoft.com/office/powerpoint/2010/main" val="7049212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mini-grants 48 states2.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6809" y="1239697"/>
            <a:ext cx="8686800" cy="5386918"/>
          </a:xfrm>
          <a:prstGeom prst="rect">
            <a:avLst/>
          </a:prstGeom>
        </p:spPr>
      </p:pic>
      <p:pic>
        <p:nvPicPr>
          <p:cNvPr id="4" name="Picture 3" descr="mini-grants alaska.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3312" y="4958773"/>
            <a:ext cx="1595738" cy="1562016"/>
          </a:xfrm>
          <a:prstGeom prst="rect">
            <a:avLst/>
          </a:prstGeom>
          <a:ln>
            <a:solidFill>
              <a:schemeClr val="bg1">
                <a:lumMod val="50000"/>
              </a:schemeClr>
            </a:solidFill>
          </a:ln>
        </p:spPr>
      </p:pic>
      <p:pic>
        <p:nvPicPr>
          <p:cNvPr id="5" name="Picture 4" descr="mini-grants hawaii2.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041248" y="5684448"/>
            <a:ext cx="1149143" cy="821222"/>
          </a:xfrm>
          <a:prstGeom prst="rect">
            <a:avLst/>
          </a:prstGeom>
          <a:ln>
            <a:solidFill>
              <a:schemeClr val="bg1">
                <a:lumMod val="50000"/>
              </a:schemeClr>
            </a:solidFill>
          </a:ln>
        </p:spPr>
      </p:pic>
      <p:sp>
        <p:nvSpPr>
          <p:cNvPr id="6" name="Rounded Rectangle 5"/>
          <p:cNvSpPr/>
          <p:nvPr/>
        </p:nvSpPr>
        <p:spPr>
          <a:xfrm>
            <a:off x="7275309" y="3586530"/>
            <a:ext cx="1638300" cy="2082800"/>
          </a:xfrm>
          <a:prstGeom prst="roundRect">
            <a:avLst/>
          </a:prstGeom>
          <a:solidFill>
            <a:schemeClr val="bg1"/>
          </a:solid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7388043" y="3762396"/>
            <a:ext cx="2128307" cy="1759456"/>
          </a:xfrm>
          <a:prstGeom prst="rect">
            <a:avLst/>
          </a:prstGeom>
          <a:ln>
            <a:noFill/>
          </a:ln>
        </p:spPr>
        <p:txBody>
          <a:bodyPr wrap="square">
            <a:spAutoFit/>
          </a:bodyPr>
          <a:lstStyle/>
          <a:p>
            <a:pPr>
              <a:lnSpc>
                <a:spcPct val="90000"/>
              </a:lnSpc>
              <a:defRPr/>
            </a:pPr>
            <a:r>
              <a:rPr lang="en-US" sz="2000" dirty="0" smtClean="0">
                <a:solidFill>
                  <a:srgbClr val="008000"/>
                </a:solidFill>
                <a:latin typeface="Calibri"/>
              </a:rPr>
              <a:t>Year 6: 27</a:t>
            </a:r>
            <a:endParaRPr lang="en-US" sz="2000" dirty="0">
              <a:solidFill>
                <a:srgbClr val="008000"/>
              </a:solidFill>
              <a:latin typeface="Calibri"/>
            </a:endParaRPr>
          </a:p>
          <a:p>
            <a:pPr>
              <a:lnSpc>
                <a:spcPct val="90000"/>
              </a:lnSpc>
              <a:defRPr/>
            </a:pPr>
            <a:r>
              <a:rPr lang="en-US" sz="2000" dirty="0">
                <a:solidFill>
                  <a:srgbClr val="000090"/>
                </a:solidFill>
                <a:latin typeface="Calibri"/>
              </a:rPr>
              <a:t>Year 7: </a:t>
            </a:r>
            <a:r>
              <a:rPr lang="en-US" sz="2000" dirty="0" smtClean="0">
                <a:solidFill>
                  <a:srgbClr val="000090"/>
                </a:solidFill>
                <a:latin typeface="Calibri"/>
              </a:rPr>
              <a:t>42</a:t>
            </a:r>
            <a:endParaRPr lang="en-US" sz="2000" dirty="0">
              <a:solidFill>
                <a:srgbClr val="000090"/>
              </a:solidFill>
              <a:latin typeface="Calibri"/>
            </a:endParaRPr>
          </a:p>
          <a:p>
            <a:pPr>
              <a:lnSpc>
                <a:spcPct val="90000"/>
              </a:lnSpc>
              <a:defRPr/>
            </a:pPr>
            <a:r>
              <a:rPr lang="en-US" sz="2000" dirty="0">
                <a:solidFill>
                  <a:srgbClr val="FF0000"/>
                </a:solidFill>
                <a:latin typeface="Calibri"/>
              </a:rPr>
              <a:t>Year 8: </a:t>
            </a:r>
            <a:r>
              <a:rPr lang="en-US" sz="2000" dirty="0" smtClean="0">
                <a:solidFill>
                  <a:srgbClr val="FF0000"/>
                </a:solidFill>
                <a:latin typeface="Calibri"/>
              </a:rPr>
              <a:t>42</a:t>
            </a:r>
          </a:p>
          <a:p>
            <a:pPr>
              <a:lnSpc>
                <a:spcPct val="90000"/>
              </a:lnSpc>
              <a:defRPr/>
            </a:pPr>
            <a:r>
              <a:rPr lang="en-US" sz="2000" dirty="0" smtClean="0">
                <a:solidFill>
                  <a:srgbClr val="F79646">
                    <a:lumMod val="75000"/>
                  </a:srgbClr>
                </a:solidFill>
                <a:latin typeface="Calibri"/>
              </a:rPr>
              <a:t>Year 9: 41</a:t>
            </a:r>
          </a:p>
          <a:p>
            <a:pPr>
              <a:lnSpc>
                <a:spcPct val="90000"/>
              </a:lnSpc>
              <a:defRPr/>
            </a:pPr>
            <a:r>
              <a:rPr lang="en-US" sz="2000" dirty="0" smtClean="0">
                <a:solidFill>
                  <a:srgbClr val="8064A2">
                    <a:lumMod val="75000"/>
                  </a:srgbClr>
                </a:solidFill>
                <a:latin typeface="Calibri"/>
              </a:rPr>
              <a:t>Year 10: 41</a:t>
            </a:r>
            <a:endParaRPr lang="en-US" sz="2000" dirty="0">
              <a:solidFill>
                <a:srgbClr val="8064A2">
                  <a:lumMod val="75000"/>
                </a:srgbClr>
              </a:solidFill>
              <a:latin typeface="Calibri"/>
            </a:endParaRPr>
          </a:p>
          <a:p>
            <a:pPr>
              <a:lnSpc>
                <a:spcPct val="90000"/>
              </a:lnSpc>
              <a:defRPr/>
            </a:pPr>
            <a:r>
              <a:rPr lang="en-US" sz="2000" b="1" dirty="0" smtClean="0">
                <a:solidFill>
                  <a:srgbClr val="000000"/>
                </a:solidFill>
                <a:latin typeface="Calibri"/>
              </a:rPr>
              <a:t>Total: 193 </a:t>
            </a:r>
            <a:endParaRPr lang="en-US" sz="2000" b="1" dirty="0">
              <a:solidFill>
                <a:srgbClr val="000000"/>
              </a:solidFill>
              <a:latin typeface="Calibri"/>
            </a:endParaRPr>
          </a:p>
        </p:txBody>
      </p:sp>
      <p:sp>
        <p:nvSpPr>
          <p:cNvPr id="8" name="Rectangle 7"/>
          <p:cNvSpPr/>
          <p:nvPr/>
        </p:nvSpPr>
        <p:spPr>
          <a:xfrm>
            <a:off x="748260" y="683323"/>
            <a:ext cx="1698452" cy="369332"/>
          </a:xfrm>
          <a:prstGeom prst="rect">
            <a:avLst/>
          </a:prstGeom>
        </p:spPr>
        <p:txBody>
          <a:bodyPr wrap="none">
            <a:spAutoFit/>
          </a:bodyPr>
          <a:lstStyle/>
          <a:p>
            <a:r>
              <a:rPr lang="en-US" b="1" cap="all" spc="150" dirty="0" smtClean="0">
                <a:solidFill>
                  <a:srgbClr val="005F86"/>
                </a:solidFill>
                <a:latin typeface="Calibri"/>
              </a:rPr>
              <a:t>Mini </a:t>
            </a:r>
            <a:r>
              <a:rPr lang="en-US" b="1" cap="all" spc="150" dirty="0" err="1" smtClean="0">
                <a:solidFill>
                  <a:srgbClr val="005F86"/>
                </a:solidFill>
                <a:latin typeface="Calibri"/>
              </a:rPr>
              <a:t>grantS</a:t>
            </a:r>
            <a:endParaRPr lang="en-US" dirty="0">
              <a:solidFill>
                <a:prstClr val="black"/>
              </a:solidFill>
              <a:latin typeface="Calibri"/>
            </a:endParaRPr>
          </a:p>
        </p:txBody>
      </p:sp>
    </p:spTree>
    <p:extLst>
      <p:ext uri="{BB962C8B-B14F-4D97-AF65-F5344CB8AC3E}">
        <p14:creationId xmlns:p14="http://schemas.microsoft.com/office/powerpoint/2010/main" val="217739267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67263" y="596900"/>
            <a:ext cx="1739128" cy="707886"/>
          </a:xfrm>
          <a:prstGeom prst="rect">
            <a:avLst/>
          </a:prstGeom>
        </p:spPr>
        <p:txBody>
          <a:bodyPr wrap="none">
            <a:spAutoFit/>
          </a:bodyPr>
          <a:lstStyle/>
          <a:p>
            <a:pPr>
              <a:spcAft>
                <a:spcPts val="1600"/>
              </a:spcAft>
            </a:pPr>
            <a:r>
              <a:rPr lang="en-US" sz="4000" b="1" spc="150" dirty="0" smtClean="0">
                <a:solidFill>
                  <a:srgbClr val="49176D"/>
                </a:solidFill>
                <a:latin typeface="Century Gothic"/>
                <a:cs typeface="Century Gothic"/>
              </a:rPr>
              <a:t>Video</a:t>
            </a:r>
            <a:endParaRPr lang="en-US" sz="4000" b="1" spc="150" dirty="0">
              <a:solidFill>
                <a:srgbClr val="49176D"/>
              </a:solidFill>
              <a:latin typeface="Century Gothic"/>
              <a:cs typeface="Century Gothic"/>
            </a:endParaRPr>
          </a:p>
        </p:txBody>
      </p:sp>
      <p:pic>
        <p:nvPicPr>
          <p:cNvPr id="2" name="Picture 1" descr="testimonial video.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5778" y="1739900"/>
            <a:ext cx="8686800" cy="4875752"/>
          </a:xfrm>
          <a:prstGeom prst="rect">
            <a:avLst/>
          </a:prstGeom>
        </p:spPr>
      </p:pic>
    </p:spTree>
    <p:extLst>
      <p:ext uri="{BB962C8B-B14F-4D97-AF65-F5344CB8AC3E}">
        <p14:creationId xmlns:p14="http://schemas.microsoft.com/office/powerpoint/2010/main" val="97545269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225778" y="230010"/>
            <a:ext cx="8686800" cy="964367"/>
          </a:xfrm>
          <a:prstGeom prst="rect">
            <a:avLst/>
          </a:prstGeom>
          <a:solidFill>
            <a:srgbClr val="49176D"/>
          </a:solidFill>
        </p:spPr>
        <p:txBody>
          <a:bodyPr wrap="square">
            <a:spAutoFit/>
          </a:bodyPr>
          <a:lstStyle/>
          <a:p>
            <a:pPr>
              <a:lnSpc>
                <a:spcPct val="150000"/>
              </a:lnSpc>
              <a:spcAft>
                <a:spcPts val="1600"/>
              </a:spcAft>
            </a:pPr>
            <a:r>
              <a:rPr lang="en-US" sz="4000" b="1" spc="150" dirty="0" smtClean="0">
                <a:solidFill>
                  <a:schemeClr val="bg1"/>
                </a:solidFill>
                <a:latin typeface="Century Gothic"/>
                <a:cs typeface="Century Gothic"/>
              </a:rPr>
              <a:t>Ongoing and future work</a:t>
            </a:r>
            <a:endParaRPr lang="en-US" sz="4000" b="1" spc="150" dirty="0">
              <a:solidFill>
                <a:schemeClr val="bg1"/>
              </a:solidFill>
              <a:latin typeface="Century Gothic"/>
              <a:cs typeface="Century Gothic"/>
            </a:endParaRPr>
          </a:p>
        </p:txBody>
      </p:sp>
      <p:sp>
        <p:nvSpPr>
          <p:cNvPr id="8" name="TextBox 7"/>
          <p:cNvSpPr txBox="1"/>
          <p:nvPr/>
        </p:nvSpPr>
        <p:spPr>
          <a:xfrm>
            <a:off x="584402" y="1798781"/>
            <a:ext cx="8304951" cy="2185214"/>
          </a:xfrm>
          <a:prstGeom prst="rect">
            <a:avLst/>
          </a:prstGeom>
          <a:noFill/>
        </p:spPr>
        <p:txBody>
          <a:bodyPr wrap="square" rtlCol="0">
            <a:spAutoFit/>
          </a:bodyPr>
          <a:lstStyle/>
          <a:p>
            <a:pPr marL="457200" indent="-457200">
              <a:spcAft>
                <a:spcPts val="1600"/>
              </a:spcAft>
              <a:buFont typeface="+mj-lt"/>
              <a:buAutoNum type="arabicPeriod"/>
            </a:pPr>
            <a:r>
              <a:rPr lang="en-US" sz="2400" dirty="0" smtClean="0"/>
              <a:t>Building collaborations</a:t>
            </a:r>
          </a:p>
          <a:p>
            <a:pPr marL="457200" indent="-457200">
              <a:spcAft>
                <a:spcPts val="1600"/>
              </a:spcAft>
              <a:buFont typeface="+mj-lt"/>
              <a:buAutoNum type="arabicPeriod"/>
            </a:pPr>
            <a:r>
              <a:rPr lang="en-US" sz="2400" dirty="0" smtClean="0"/>
              <a:t>Engaging the public</a:t>
            </a:r>
          </a:p>
          <a:p>
            <a:pPr marL="457200" indent="-457200">
              <a:spcAft>
                <a:spcPts val="1600"/>
              </a:spcAft>
              <a:buFont typeface="+mj-lt"/>
              <a:buAutoNum type="arabicPeriod"/>
            </a:pPr>
            <a:r>
              <a:rPr lang="en-US" sz="2400" dirty="0" smtClean="0"/>
              <a:t>Increasing capacity</a:t>
            </a:r>
          </a:p>
          <a:p>
            <a:pPr marL="457200" indent="-457200">
              <a:spcAft>
                <a:spcPts val="1600"/>
              </a:spcAft>
              <a:buFont typeface="+mj-lt"/>
              <a:buAutoNum type="arabicPeriod"/>
            </a:pPr>
            <a:r>
              <a:rPr lang="en-US" sz="2400" dirty="0" smtClean="0"/>
              <a:t>Sustaining the Network</a:t>
            </a:r>
          </a:p>
        </p:txBody>
      </p:sp>
    </p:spTree>
    <p:extLst>
      <p:ext uri="{BB962C8B-B14F-4D97-AF65-F5344CB8AC3E}">
        <p14:creationId xmlns:p14="http://schemas.microsoft.com/office/powerpoint/2010/main" val="218347932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81372" y="596900"/>
            <a:ext cx="6260448" cy="707886"/>
          </a:xfrm>
          <a:prstGeom prst="rect">
            <a:avLst/>
          </a:prstGeom>
        </p:spPr>
        <p:txBody>
          <a:bodyPr wrap="none">
            <a:spAutoFit/>
          </a:bodyPr>
          <a:lstStyle/>
          <a:p>
            <a:pPr>
              <a:spcAft>
                <a:spcPts val="1600"/>
              </a:spcAft>
            </a:pPr>
            <a:r>
              <a:rPr lang="en-US" sz="4000" b="1" spc="150" dirty="0" smtClean="0">
                <a:solidFill>
                  <a:srgbClr val="49176D"/>
                </a:solidFill>
                <a:latin typeface="Century Gothic"/>
                <a:cs typeface="Century Gothic"/>
              </a:rPr>
              <a:t>Building collaborations</a:t>
            </a:r>
            <a:endParaRPr lang="en-US" sz="4000" b="1" spc="150" dirty="0">
              <a:solidFill>
                <a:srgbClr val="49176D"/>
              </a:solidFill>
              <a:latin typeface="Century Gothic"/>
              <a:cs typeface="Century Gothic"/>
            </a:endParaRPr>
          </a:p>
        </p:txBody>
      </p:sp>
      <p:sp>
        <p:nvSpPr>
          <p:cNvPr id="7" name="TextBox 6"/>
          <p:cNvSpPr txBox="1"/>
          <p:nvPr/>
        </p:nvSpPr>
        <p:spPr>
          <a:xfrm>
            <a:off x="581372" y="1642729"/>
            <a:ext cx="5065889" cy="830997"/>
          </a:xfrm>
          <a:prstGeom prst="rect">
            <a:avLst/>
          </a:prstGeom>
          <a:noFill/>
        </p:spPr>
        <p:txBody>
          <a:bodyPr wrap="square" rtlCol="0">
            <a:spAutoFit/>
          </a:bodyPr>
          <a:lstStyle/>
          <a:p>
            <a:pPr>
              <a:spcAft>
                <a:spcPts val="1600"/>
              </a:spcAft>
            </a:pPr>
            <a:r>
              <a:rPr lang="en-US" sz="2400" dirty="0" smtClean="0"/>
              <a:t>Ongoing relationships among professionals and organizations</a:t>
            </a:r>
          </a:p>
        </p:txBody>
      </p:sp>
      <p:pic>
        <p:nvPicPr>
          <p:cNvPr id="2" name="Picture 1" descr="20101025-0011-X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9185" y="3240107"/>
            <a:ext cx="5028259" cy="3200400"/>
          </a:xfrm>
          <a:prstGeom prst="rect">
            <a:avLst/>
          </a:prstGeom>
        </p:spPr>
      </p:pic>
      <p:pic>
        <p:nvPicPr>
          <p:cNvPr id="8" name="Picture 7" descr="20110913GH_36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71444" y="2097107"/>
            <a:ext cx="2897863" cy="4343400"/>
          </a:xfrm>
          <a:prstGeom prst="rect">
            <a:avLst/>
          </a:prstGeom>
        </p:spPr>
      </p:pic>
    </p:spTree>
    <p:extLst>
      <p:ext uri="{BB962C8B-B14F-4D97-AF65-F5344CB8AC3E}">
        <p14:creationId xmlns:p14="http://schemas.microsoft.com/office/powerpoint/2010/main" val="17555474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53152" y="596900"/>
            <a:ext cx="5527274" cy="707886"/>
          </a:xfrm>
          <a:prstGeom prst="rect">
            <a:avLst/>
          </a:prstGeom>
        </p:spPr>
        <p:txBody>
          <a:bodyPr wrap="none">
            <a:spAutoFit/>
          </a:bodyPr>
          <a:lstStyle/>
          <a:p>
            <a:pPr>
              <a:spcAft>
                <a:spcPts val="1600"/>
              </a:spcAft>
            </a:pPr>
            <a:r>
              <a:rPr lang="en-US" sz="4000" b="1" spc="150" dirty="0">
                <a:solidFill>
                  <a:srgbClr val="49176D"/>
                </a:solidFill>
                <a:latin typeface="Century Gothic"/>
                <a:cs typeface="Century Gothic"/>
              </a:rPr>
              <a:t>E</a:t>
            </a:r>
            <a:r>
              <a:rPr lang="en-US" sz="4000" b="1" spc="150" dirty="0" smtClean="0">
                <a:solidFill>
                  <a:srgbClr val="49176D"/>
                </a:solidFill>
                <a:latin typeface="Century Gothic"/>
                <a:cs typeface="Century Gothic"/>
              </a:rPr>
              <a:t>ngaging the public</a:t>
            </a:r>
            <a:endParaRPr lang="en-US" sz="4000" b="1" spc="150" dirty="0">
              <a:solidFill>
                <a:srgbClr val="49176D"/>
              </a:solidFill>
              <a:latin typeface="Century Gothic"/>
              <a:cs typeface="Century Gothic"/>
            </a:endParaRPr>
          </a:p>
        </p:txBody>
      </p:sp>
      <p:sp>
        <p:nvSpPr>
          <p:cNvPr id="6" name="TextBox 5"/>
          <p:cNvSpPr txBox="1"/>
          <p:nvPr/>
        </p:nvSpPr>
        <p:spPr>
          <a:xfrm>
            <a:off x="593947" y="1593784"/>
            <a:ext cx="4161497" cy="830997"/>
          </a:xfrm>
          <a:prstGeom prst="rect">
            <a:avLst/>
          </a:prstGeom>
          <a:noFill/>
        </p:spPr>
        <p:txBody>
          <a:bodyPr wrap="square" rtlCol="0">
            <a:spAutoFit/>
          </a:bodyPr>
          <a:lstStyle/>
          <a:p>
            <a:pPr>
              <a:spcAft>
                <a:spcPts val="1600"/>
              </a:spcAft>
            </a:pPr>
            <a:r>
              <a:rPr lang="en-US" sz="2400" dirty="0" smtClean="0"/>
              <a:t>Ongoing use of </a:t>
            </a:r>
            <a:r>
              <a:rPr lang="en-US" sz="2400" dirty="0" err="1" smtClean="0"/>
              <a:t>NanoDays</a:t>
            </a:r>
            <a:r>
              <a:rPr lang="en-US" sz="2400" dirty="0" smtClean="0"/>
              <a:t> kits and other educational products</a:t>
            </a:r>
          </a:p>
        </p:txBody>
      </p:sp>
      <p:pic>
        <p:nvPicPr>
          <p:cNvPr id="3" name="Picture 2" descr="IMG_1537-XL.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63445" y="1371600"/>
            <a:ext cx="3657600" cy="5252157"/>
          </a:xfrm>
          <a:prstGeom prst="rect">
            <a:avLst/>
          </a:prstGeom>
        </p:spPr>
      </p:pic>
      <p:pic>
        <p:nvPicPr>
          <p:cNvPr id="8" name="Picture 7" descr="_MG_6138-X2.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777" y="3423357"/>
            <a:ext cx="4796851" cy="3200400"/>
          </a:xfrm>
          <a:prstGeom prst="rect">
            <a:avLst/>
          </a:prstGeom>
        </p:spPr>
      </p:pic>
    </p:spTree>
    <p:extLst>
      <p:ext uri="{BB962C8B-B14F-4D97-AF65-F5344CB8AC3E}">
        <p14:creationId xmlns:p14="http://schemas.microsoft.com/office/powerpoint/2010/main" val="30986634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descr="miniexhibition_ferrofluid-boy.jpg"/>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tretch>
            <a:fillRect/>
          </a:stretch>
        </p:blipFill>
        <p:spPr>
          <a:xfrm>
            <a:off x="5805570" y="1490710"/>
            <a:ext cx="3108438" cy="5120640"/>
          </a:xfrm>
          <a:prstGeom prst="rect">
            <a:avLst/>
          </a:prstGeom>
        </p:spPr>
      </p:pic>
      <p:sp>
        <p:nvSpPr>
          <p:cNvPr id="8" name="TextBox 7"/>
          <p:cNvSpPr txBox="1"/>
          <p:nvPr/>
        </p:nvSpPr>
        <p:spPr>
          <a:xfrm>
            <a:off x="533804" y="1558892"/>
            <a:ext cx="5271766" cy="1405513"/>
          </a:xfrm>
          <a:prstGeom prst="rect">
            <a:avLst/>
          </a:prstGeom>
          <a:noFill/>
        </p:spPr>
        <p:txBody>
          <a:bodyPr wrap="square" rtlCol="0">
            <a:spAutoFit/>
          </a:bodyPr>
          <a:lstStyle/>
          <a:p>
            <a:pPr>
              <a:spcAft>
                <a:spcPts val="1600"/>
              </a:spcAft>
            </a:pPr>
            <a:r>
              <a:rPr lang="en-US" sz="2400" dirty="0" smtClean="0"/>
              <a:t>Tens of millions of people interacting with </a:t>
            </a:r>
            <a:r>
              <a:rPr lang="en-US" sz="2400" i="1" dirty="0" smtClean="0"/>
              <a:t>Nano</a:t>
            </a:r>
            <a:r>
              <a:rPr lang="en-US" sz="2400" dirty="0" smtClean="0"/>
              <a:t> exhibitions nationwide</a:t>
            </a:r>
          </a:p>
          <a:p>
            <a:pPr>
              <a:spcAft>
                <a:spcPts val="1600"/>
              </a:spcAft>
            </a:pPr>
            <a:endParaRPr lang="en-US" sz="2400" dirty="0"/>
          </a:p>
        </p:txBody>
      </p:sp>
      <p:sp>
        <p:nvSpPr>
          <p:cNvPr id="9" name="Rectangle 8"/>
          <p:cNvSpPr/>
          <p:nvPr/>
        </p:nvSpPr>
        <p:spPr>
          <a:xfrm>
            <a:off x="510819" y="596900"/>
            <a:ext cx="5527274" cy="707886"/>
          </a:xfrm>
          <a:prstGeom prst="rect">
            <a:avLst/>
          </a:prstGeom>
        </p:spPr>
        <p:txBody>
          <a:bodyPr wrap="none">
            <a:spAutoFit/>
          </a:bodyPr>
          <a:lstStyle/>
          <a:p>
            <a:pPr>
              <a:spcAft>
                <a:spcPts val="1600"/>
              </a:spcAft>
            </a:pPr>
            <a:r>
              <a:rPr lang="en-US" sz="4000" b="1" spc="150" dirty="0">
                <a:solidFill>
                  <a:srgbClr val="49176D"/>
                </a:solidFill>
                <a:latin typeface="Century Gothic"/>
                <a:cs typeface="Century Gothic"/>
              </a:rPr>
              <a:t>E</a:t>
            </a:r>
            <a:r>
              <a:rPr lang="en-US" sz="4000" b="1" spc="150" dirty="0" smtClean="0">
                <a:solidFill>
                  <a:srgbClr val="49176D"/>
                </a:solidFill>
                <a:latin typeface="Century Gothic"/>
                <a:cs typeface="Century Gothic"/>
              </a:rPr>
              <a:t>ngaging the public</a:t>
            </a:r>
            <a:endParaRPr lang="en-US" sz="4000" b="1" spc="150" dirty="0">
              <a:solidFill>
                <a:srgbClr val="49176D"/>
              </a:solidFill>
              <a:latin typeface="Century Gothic"/>
              <a:cs typeface="Century Gothic"/>
            </a:endParaRPr>
          </a:p>
        </p:txBody>
      </p:sp>
      <p:pic>
        <p:nvPicPr>
          <p:cNvPr id="10" name="Picture 9" descr="COGtzk4PIycvoroDPt5O7sjhEpl9sZpIDnCZ-KUr9BY.jpe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3999" y="2964405"/>
            <a:ext cx="5115715" cy="3646945"/>
          </a:xfrm>
          <a:prstGeom prst="rect">
            <a:avLst/>
          </a:prstGeom>
        </p:spPr>
      </p:pic>
    </p:spTree>
    <p:extLst>
      <p:ext uri="{BB962C8B-B14F-4D97-AF65-F5344CB8AC3E}">
        <p14:creationId xmlns:p14="http://schemas.microsoft.com/office/powerpoint/2010/main" val="167391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67263" y="596900"/>
            <a:ext cx="4454715" cy="707886"/>
          </a:xfrm>
          <a:prstGeom prst="rect">
            <a:avLst/>
          </a:prstGeom>
        </p:spPr>
        <p:txBody>
          <a:bodyPr wrap="none">
            <a:spAutoFit/>
          </a:bodyPr>
          <a:lstStyle/>
          <a:p>
            <a:pPr>
              <a:spcAft>
                <a:spcPts val="1600"/>
              </a:spcAft>
            </a:pPr>
            <a:r>
              <a:rPr lang="en-US" sz="4000" b="1" spc="150" dirty="0" smtClean="0">
                <a:solidFill>
                  <a:srgbClr val="49176D"/>
                </a:solidFill>
                <a:latin typeface="Century Gothic"/>
                <a:cs typeface="Century Gothic"/>
              </a:rPr>
              <a:t>In other words…</a:t>
            </a:r>
            <a:endParaRPr lang="en-US" sz="4000" b="1" spc="150" dirty="0">
              <a:solidFill>
                <a:srgbClr val="49176D"/>
              </a:solidFill>
              <a:latin typeface="Century Gothic"/>
              <a:cs typeface="Century Gothic"/>
            </a:endParaRPr>
          </a:p>
        </p:txBody>
      </p:sp>
      <p:pic>
        <p:nvPicPr>
          <p:cNvPr id="6" name="Picture 5" descr="Wordle 1-26-15 Screen Shot 2015-01-26 at 5.34.14 PM crop.png"/>
          <p:cNvPicPr>
            <a:picLocks noChangeAspect="1"/>
          </p:cNvPicPr>
          <p:nvPr/>
        </p:nvPicPr>
        <p:blipFill rotWithShape="1">
          <a:blip r:embed="rId4" cstate="email">
            <a:extLst>
              <a:ext uri="{28A0092B-C50C-407E-A947-70E740481C1C}">
                <a14:useLocalDpi xmlns:a14="http://schemas.microsoft.com/office/drawing/2010/main"/>
              </a:ext>
            </a:extLst>
          </a:blip>
          <a:srcRect l="1299" r="1397" b="4014"/>
          <a:stretch/>
        </p:blipFill>
        <p:spPr>
          <a:xfrm>
            <a:off x="522110" y="1950560"/>
            <a:ext cx="8101305" cy="3905554"/>
          </a:xfrm>
          <a:prstGeom prst="rect">
            <a:avLst/>
          </a:prstGeom>
          <a:effectLst/>
        </p:spPr>
      </p:pic>
    </p:spTree>
    <p:extLst>
      <p:ext uri="{BB962C8B-B14F-4D97-AF65-F5344CB8AC3E}">
        <p14:creationId xmlns:p14="http://schemas.microsoft.com/office/powerpoint/2010/main" val="220486719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extBox 7"/>
          <p:cNvSpPr txBox="1"/>
          <p:nvPr/>
        </p:nvSpPr>
        <p:spPr>
          <a:xfrm>
            <a:off x="533803" y="1558892"/>
            <a:ext cx="8116307" cy="1610697"/>
          </a:xfrm>
          <a:prstGeom prst="rect">
            <a:avLst/>
          </a:prstGeom>
          <a:noFill/>
        </p:spPr>
        <p:txBody>
          <a:bodyPr wrap="square" rtlCol="0">
            <a:spAutoFit/>
          </a:bodyPr>
          <a:lstStyle/>
          <a:p>
            <a:pPr>
              <a:spcAft>
                <a:spcPts val="1600"/>
              </a:spcAft>
            </a:pPr>
            <a:r>
              <a:rPr lang="en-US" sz="2400" dirty="0" smtClean="0"/>
              <a:t>Maintenance of </a:t>
            </a:r>
            <a:r>
              <a:rPr lang="en-US" sz="2400" b="1" dirty="0" err="1" smtClean="0"/>
              <a:t>whatisnano.org</a:t>
            </a:r>
            <a:r>
              <a:rPr lang="en-US" sz="2400" dirty="0" smtClean="0"/>
              <a:t>, our public website</a:t>
            </a:r>
          </a:p>
          <a:p>
            <a:pPr>
              <a:spcAft>
                <a:spcPts val="1600"/>
              </a:spcAft>
            </a:pPr>
            <a:r>
              <a:rPr lang="en-US" sz="2400" dirty="0" smtClean="0"/>
              <a:t>Continuing downloads of our </a:t>
            </a:r>
            <a:r>
              <a:rPr lang="en-US" sz="2400" b="1" dirty="0" smtClean="0"/>
              <a:t>DIY </a:t>
            </a:r>
            <a:r>
              <a:rPr lang="en-US" sz="2400" b="1" dirty="0" err="1" smtClean="0"/>
              <a:t>nano</a:t>
            </a:r>
            <a:r>
              <a:rPr lang="en-US" sz="2400" b="1" dirty="0" smtClean="0"/>
              <a:t> </a:t>
            </a:r>
            <a:r>
              <a:rPr lang="en-US" sz="2400" dirty="0" err="1" smtClean="0"/>
              <a:t>iOS</a:t>
            </a:r>
            <a:r>
              <a:rPr lang="en-US" sz="2400" dirty="0" smtClean="0"/>
              <a:t> app</a:t>
            </a:r>
          </a:p>
          <a:p>
            <a:pPr>
              <a:spcAft>
                <a:spcPts val="1600"/>
              </a:spcAft>
            </a:pPr>
            <a:endParaRPr lang="en-US" sz="2400" dirty="0"/>
          </a:p>
        </p:txBody>
      </p:sp>
      <p:pic>
        <p:nvPicPr>
          <p:cNvPr id="9" name="Picture 8" descr="appstore.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100322" y="5946412"/>
            <a:ext cx="1790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arents choice silver honor award.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4634" y="5913954"/>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iPhone_DIY_nano.psd"/>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13278" y="3036695"/>
            <a:ext cx="154625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iPhone_DIY_nano.psd"/>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09799" y="3036695"/>
            <a:ext cx="1544984"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6030" y="2556921"/>
            <a:ext cx="5314461" cy="3886200"/>
          </a:xfrm>
          <a:prstGeom prst="rect">
            <a:avLst/>
          </a:prstGeom>
        </p:spPr>
      </p:pic>
      <p:pic>
        <p:nvPicPr>
          <p:cNvPr id="14" name="Picture 13" descr="whatisnano_bar.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35635" y="5920518"/>
            <a:ext cx="2207799" cy="6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39041" y="596900"/>
            <a:ext cx="5527274" cy="707886"/>
          </a:xfrm>
          <a:prstGeom prst="rect">
            <a:avLst/>
          </a:prstGeom>
        </p:spPr>
        <p:txBody>
          <a:bodyPr wrap="none">
            <a:spAutoFit/>
          </a:bodyPr>
          <a:lstStyle/>
          <a:p>
            <a:pPr>
              <a:spcAft>
                <a:spcPts val="1600"/>
              </a:spcAft>
            </a:pPr>
            <a:r>
              <a:rPr lang="en-US" sz="4000" b="1" spc="150" dirty="0">
                <a:solidFill>
                  <a:srgbClr val="49176D"/>
                </a:solidFill>
                <a:latin typeface="Century Gothic"/>
                <a:cs typeface="Century Gothic"/>
              </a:rPr>
              <a:t>E</a:t>
            </a:r>
            <a:r>
              <a:rPr lang="en-US" sz="4000" b="1" spc="150" dirty="0" smtClean="0">
                <a:solidFill>
                  <a:srgbClr val="49176D"/>
                </a:solidFill>
                <a:latin typeface="Century Gothic"/>
                <a:cs typeface="Century Gothic"/>
              </a:rPr>
              <a:t>ngaging the public</a:t>
            </a:r>
            <a:endParaRPr lang="en-US" sz="4000" b="1" spc="150" dirty="0">
              <a:solidFill>
                <a:srgbClr val="49176D"/>
              </a:solidFill>
              <a:latin typeface="Century Gothic"/>
              <a:cs typeface="Century Gothic"/>
            </a:endParaRPr>
          </a:p>
        </p:txBody>
      </p:sp>
    </p:spTree>
    <p:extLst>
      <p:ext uri="{BB962C8B-B14F-4D97-AF65-F5344CB8AC3E}">
        <p14:creationId xmlns:p14="http://schemas.microsoft.com/office/powerpoint/2010/main" val="261845965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111"/>
            <a:ext cx="9144000" cy="6858000"/>
          </a:xfrm>
          <a:prstGeom prst="rect">
            <a:avLst/>
          </a:prstGeom>
        </p:spPr>
      </p:pic>
      <p:sp>
        <p:nvSpPr>
          <p:cNvPr id="5" name="Rectangle 4"/>
          <p:cNvSpPr/>
          <p:nvPr/>
        </p:nvSpPr>
        <p:spPr>
          <a:xfrm>
            <a:off x="539041" y="596900"/>
            <a:ext cx="5527274" cy="707886"/>
          </a:xfrm>
          <a:prstGeom prst="rect">
            <a:avLst/>
          </a:prstGeom>
        </p:spPr>
        <p:txBody>
          <a:bodyPr wrap="none">
            <a:spAutoFit/>
          </a:bodyPr>
          <a:lstStyle/>
          <a:p>
            <a:pPr>
              <a:spcAft>
                <a:spcPts val="1600"/>
              </a:spcAft>
            </a:pPr>
            <a:r>
              <a:rPr lang="en-US" sz="4000" b="1" spc="150" dirty="0" smtClean="0">
                <a:solidFill>
                  <a:srgbClr val="49176D"/>
                </a:solidFill>
                <a:latin typeface="Century Gothic"/>
                <a:cs typeface="Century Gothic"/>
              </a:rPr>
              <a:t>Increasing capacity</a:t>
            </a:r>
            <a:endParaRPr lang="en-US" sz="4000" b="1" spc="150" dirty="0">
              <a:solidFill>
                <a:srgbClr val="49176D"/>
              </a:solidFill>
              <a:latin typeface="Century Gothic"/>
              <a:cs typeface="Century Gothic"/>
            </a:endParaRPr>
          </a:p>
        </p:txBody>
      </p:sp>
      <p:sp>
        <p:nvSpPr>
          <p:cNvPr id="8" name="TextBox 7"/>
          <p:cNvSpPr txBox="1"/>
          <p:nvPr/>
        </p:nvSpPr>
        <p:spPr>
          <a:xfrm>
            <a:off x="533804" y="1558892"/>
            <a:ext cx="8102196" cy="461665"/>
          </a:xfrm>
          <a:prstGeom prst="rect">
            <a:avLst/>
          </a:prstGeom>
          <a:noFill/>
        </p:spPr>
        <p:txBody>
          <a:bodyPr wrap="square" rtlCol="0">
            <a:spAutoFit/>
          </a:bodyPr>
          <a:lstStyle/>
          <a:p>
            <a:pPr>
              <a:spcAft>
                <a:spcPts val="1600"/>
              </a:spcAft>
            </a:pPr>
            <a:r>
              <a:rPr lang="en-US" sz="2400" dirty="0" smtClean="0"/>
              <a:t>New resources</a:t>
            </a:r>
            <a:endParaRPr lang="en-US" sz="2400" dirty="0"/>
          </a:p>
        </p:txBody>
      </p:sp>
      <p:sp>
        <p:nvSpPr>
          <p:cNvPr id="7" name="Rectangle 6"/>
          <p:cNvSpPr/>
          <p:nvPr/>
        </p:nvSpPr>
        <p:spPr>
          <a:xfrm>
            <a:off x="225777" y="2369720"/>
            <a:ext cx="8777111" cy="36698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DIY_Nano_compendium_mockup_05_28_2015.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87133" y="2793999"/>
            <a:ext cx="2757312" cy="2963333"/>
          </a:xfrm>
          <a:prstGeom prst="rect">
            <a:avLst/>
          </a:prstGeom>
        </p:spPr>
      </p:pic>
      <p:pic>
        <p:nvPicPr>
          <p:cNvPr id="11" name="Picture 10" descr="ND_compendium_mockup_05_28_2015.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111" y="2681110"/>
            <a:ext cx="2920999" cy="3076222"/>
          </a:xfrm>
          <a:prstGeom prst="rect">
            <a:avLst/>
          </a:prstGeom>
        </p:spPr>
      </p:pic>
      <p:pic>
        <p:nvPicPr>
          <p:cNvPr id="3" name="Picture 2" descr="prog cover.tif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44445" y="2540424"/>
            <a:ext cx="2743200" cy="2115808"/>
          </a:xfrm>
          <a:prstGeom prst="rect">
            <a:avLst/>
          </a:prstGeom>
        </p:spPr>
      </p:pic>
      <p:pic>
        <p:nvPicPr>
          <p:cNvPr id="15" name="Picture 14" descr="desktop miniexh cover.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59686" y="3598328"/>
            <a:ext cx="2743200" cy="2119745"/>
          </a:xfrm>
          <a:prstGeom prst="rect">
            <a:avLst/>
          </a:prstGeom>
          <a:ln>
            <a:noFill/>
          </a:ln>
        </p:spPr>
      </p:pic>
    </p:spTree>
    <p:extLst>
      <p:ext uri="{BB962C8B-B14F-4D97-AF65-F5344CB8AC3E}">
        <p14:creationId xmlns:p14="http://schemas.microsoft.com/office/powerpoint/2010/main" val="238247005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67263" y="596900"/>
            <a:ext cx="5527274" cy="707886"/>
          </a:xfrm>
          <a:prstGeom prst="rect">
            <a:avLst/>
          </a:prstGeom>
        </p:spPr>
        <p:txBody>
          <a:bodyPr wrap="none">
            <a:spAutoFit/>
          </a:bodyPr>
          <a:lstStyle/>
          <a:p>
            <a:pPr>
              <a:spcAft>
                <a:spcPts val="1600"/>
              </a:spcAft>
            </a:pPr>
            <a:r>
              <a:rPr lang="en-US" sz="4000" b="1" spc="150" dirty="0" smtClean="0">
                <a:solidFill>
                  <a:srgbClr val="49176D"/>
                </a:solidFill>
                <a:latin typeface="Century Gothic"/>
                <a:cs typeface="Century Gothic"/>
              </a:rPr>
              <a:t>Increasing capacity</a:t>
            </a:r>
            <a:endParaRPr lang="en-US" sz="4000" b="1" spc="150" dirty="0">
              <a:solidFill>
                <a:srgbClr val="49176D"/>
              </a:solidFill>
              <a:latin typeface="Century Gothic"/>
              <a:cs typeface="Century Gothic"/>
            </a:endParaRPr>
          </a:p>
        </p:txBody>
      </p:sp>
      <p:pic>
        <p:nvPicPr>
          <p:cNvPr id="6" name="Picture 5" descr="reflect.jpg"/>
          <p:cNvPicPr>
            <a:picLocks noChangeAspect="1"/>
          </p:cNvPicPr>
          <p:nvPr/>
        </p:nvPicPr>
        <p:blipFill rotWithShape="1">
          <a:blip r:embed="rId4" cstate="email">
            <a:extLst>
              <a:ext uri="{28A0092B-C50C-407E-A947-70E740481C1C}">
                <a14:useLocalDpi xmlns:a14="http://schemas.microsoft.com/office/drawing/2010/main"/>
              </a:ext>
            </a:extLst>
          </a:blip>
          <a:srcRect t="-689"/>
          <a:stretch/>
        </p:blipFill>
        <p:spPr>
          <a:xfrm>
            <a:off x="5102331" y="1702374"/>
            <a:ext cx="3787668" cy="4901626"/>
          </a:xfrm>
          <a:prstGeom prst="rect">
            <a:avLst/>
          </a:prstGeom>
        </p:spPr>
      </p:pic>
      <p:sp>
        <p:nvSpPr>
          <p:cNvPr id="7" name="TextBox 6"/>
          <p:cNvSpPr txBox="1"/>
          <p:nvPr/>
        </p:nvSpPr>
        <p:spPr>
          <a:xfrm>
            <a:off x="584402" y="1601226"/>
            <a:ext cx="4517929" cy="1200328"/>
          </a:xfrm>
          <a:prstGeom prst="rect">
            <a:avLst/>
          </a:prstGeom>
          <a:noFill/>
        </p:spPr>
        <p:txBody>
          <a:bodyPr wrap="square" rtlCol="0">
            <a:spAutoFit/>
          </a:bodyPr>
          <a:lstStyle/>
          <a:p>
            <a:pPr>
              <a:spcAft>
                <a:spcPts val="1600"/>
              </a:spcAft>
            </a:pPr>
            <a:r>
              <a:rPr lang="en-US" sz="2400" dirty="0" smtClean="0"/>
              <a:t>Completion of research studies, evaluation reports, and Team-Based Inquiry (TBI) projects</a:t>
            </a:r>
          </a:p>
        </p:txBody>
      </p:sp>
    </p:spTree>
    <p:extLst>
      <p:ext uri="{BB962C8B-B14F-4D97-AF65-F5344CB8AC3E}">
        <p14:creationId xmlns:p14="http://schemas.microsoft.com/office/powerpoint/2010/main" val="324421997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39041" y="596900"/>
            <a:ext cx="6224781" cy="707886"/>
          </a:xfrm>
          <a:prstGeom prst="rect">
            <a:avLst/>
          </a:prstGeom>
        </p:spPr>
        <p:txBody>
          <a:bodyPr wrap="none">
            <a:spAutoFit/>
          </a:bodyPr>
          <a:lstStyle/>
          <a:p>
            <a:pPr>
              <a:spcAft>
                <a:spcPts val="1600"/>
              </a:spcAft>
            </a:pPr>
            <a:r>
              <a:rPr lang="en-US" sz="4000" b="1" spc="150" dirty="0" smtClean="0">
                <a:solidFill>
                  <a:srgbClr val="49176D"/>
                </a:solidFill>
                <a:latin typeface="Century Gothic"/>
                <a:cs typeface="Century Gothic"/>
              </a:rPr>
              <a:t>Sustaining the Network</a:t>
            </a:r>
            <a:endParaRPr lang="en-US" sz="4000" b="1" spc="150" dirty="0">
              <a:solidFill>
                <a:srgbClr val="49176D"/>
              </a:solidFill>
              <a:latin typeface="Century Gothic"/>
              <a:cs typeface="Century Gothic"/>
            </a:endParaRPr>
          </a:p>
        </p:txBody>
      </p:sp>
      <p:sp>
        <p:nvSpPr>
          <p:cNvPr id="8" name="TextBox 7"/>
          <p:cNvSpPr txBox="1"/>
          <p:nvPr/>
        </p:nvSpPr>
        <p:spPr>
          <a:xfrm>
            <a:off x="533804" y="1558892"/>
            <a:ext cx="8102196" cy="461665"/>
          </a:xfrm>
          <a:prstGeom prst="rect">
            <a:avLst/>
          </a:prstGeom>
          <a:noFill/>
        </p:spPr>
        <p:txBody>
          <a:bodyPr wrap="square" rtlCol="0">
            <a:spAutoFit/>
          </a:bodyPr>
          <a:lstStyle/>
          <a:p>
            <a:pPr>
              <a:spcAft>
                <a:spcPts val="1600"/>
              </a:spcAft>
            </a:pPr>
            <a:r>
              <a:rPr lang="en-US" sz="2400" dirty="0"/>
              <a:t>M</a:t>
            </a:r>
            <a:r>
              <a:rPr lang="en-US" sz="2400" dirty="0" smtClean="0"/>
              <a:t>aintenance of </a:t>
            </a:r>
            <a:r>
              <a:rPr lang="en-US" sz="2400" b="1" dirty="0" err="1" smtClean="0"/>
              <a:t>nisenet.org</a:t>
            </a:r>
            <a:r>
              <a:rPr lang="en-US" sz="2400" b="1" dirty="0" smtClean="0"/>
              <a:t>,</a:t>
            </a:r>
            <a:r>
              <a:rPr lang="en-US" sz="2400" dirty="0" smtClean="0"/>
              <a:t> our website for educators</a:t>
            </a:r>
            <a:endParaRPr lang="en-US" sz="2400" dirty="0"/>
          </a:p>
        </p:txBody>
      </p:sp>
      <p:pic>
        <p:nvPicPr>
          <p:cNvPr id="6" name="Picture 5" descr="laptop_websites.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0817" y="2119334"/>
            <a:ext cx="5625298" cy="4114800"/>
          </a:xfrm>
          <a:prstGeom prst="rect">
            <a:avLst/>
          </a:prstGeom>
        </p:spPr>
      </p:pic>
      <p:pic>
        <p:nvPicPr>
          <p:cNvPr id="11" name="Picture 11" descr="nisenet_bar.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83979" y="5890315"/>
            <a:ext cx="2210468" cy="6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1415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225778" y="230010"/>
            <a:ext cx="8686800" cy="964367"/>
          </a:xfrm>
          <a:prstGeom prst="rect">
            <a:avLst/>
          </a:prstGeom>
          <a:solidFill>
            <a:srgbClr val="49176D"/>
          </a:solidFill>
        </p:spPr>
        <p:txBody>
          <a:bodyPr wrap="square">
            <a:spAutoFit/>
          </a:bodyPr>
          <a:lstStyle/>
          <a:p>
            <a:pPr>
              <a:lnSpc>
                <a:spcPct val="150000"/>
              </a:lnSpc>
              <a:spcAft>
                <a:spcPts val="1600"/>
              </a:spcAft>
            </a:pPr>
            <a:r>
              <a:rPr lang="en-US" sz="4000" b="1" spc="150" dirty="0" smtClean="0">
                <a:solidFill>
                  <a:schemeClr val="bg1"/>
                </a:solidFill>
                <a:latin typeface="Century Gothic"/>
                <a:cs typeface="Century Gothic"/>
              </a:rPr>
              <a:t> New </a:t>
            </a:r>
            <a:r>
              <a:rPr lang="en-US" sz="4000" b="1" spc="150" dirty="0">
                <a:solidFill>
                  <a:schemeClr val="bg1"/>
                </a:solidFill>
                <a:latin typeface="Century Gothic"/>
                <a:cs typeface="Century Gothic"/>
              </a:rPr>
              <a:t>o</a:t>
            </a:r>
            <a:r>
              <a:rPr lang="en-US" sz="4000" b="1" spc="150" dirty="0" smtClean="0">
                <a:solidFill>
                  <a:schemeClr val="bg1"/>
                </a:solidFill>
                <a:latin typeface="Century Gothic"/>
                <a:cs typeface="Century Gothic"/>
              </a:rPr>
              <a:t>pportunities</a:t>
            </a:r>
            <a:endParaRPr lang="en-US" sz="4000" b="1" spc="150" dirty="0">
              <a:solidFill>
                <a:schemeClr val="bg1"/>
              </a:solidFill>
              <a:latin typeface="Century Gothic"/>
              <a:cs typeface="Century Gothic"/>
            </a:endParaRPr>
          </a:p>
        </p:txBody>
      </p:sp>
      <p:sp>
        <p:nvSpPr>
          <p:cNvPr id="8" name="TextBox 7"/>
          <p:cNvSpPr txBox="1"/>
          <p:nvPr/>
        </p:nvSpPr>
        <p:spPr>
          <a:xfrm>
            <a:off x="584402" y="1798781"/>
            <a:ext cx="8304951" cy="2185214"/>
          </a:xfrm>
          <a:prstGeom prst="rect">
            <a:avLst/>
          </a:prstGeom>
          <a:noFill/>
        </p:spPr>
        <p:txBody>
          <a:bodyPr wrap="square" rtlCol="0">
            <a:spAutoFit/>
          </a:bodyPr>
          <a:lstStyle/>
          <a:p>
            <a:pPr marL="457200" indent="-457200">
              <a:spcAft>
                <a:spcPts val="1600"/>
              </a:spcAft>
              <a:buFont typeface="+mj-lt"/>
              <a:buAutoNum type="arabicPeriod"/>
            </a:pPr>
            <a:r>
              <a:rPr lang="en-US" sz="2400" dirty="0" smtClean="0"/>
              <a:t>Museum and Community Partnerships</a:t>
            </a:r>
          </a:p>
          <a:p>
            <a:pPr marL="457200" indent="-457200">
              <a:spcAft>
                <a:spcPts val="1600"/>
              </a:spcAft>
              <a:buFont typeface="+mj-lt"/>
              <a:buAutoNum type="arabicPeriod"/>
            </a:pPr>
            <a:r>
              <a:rPr lang="en-US" sz="2400" dirty="0"/>
              <a:t>Building with Biology </a:t>
            </a:r>
            <a:endParaRPr lang="en-US" sz="2400" dirty="0" smtClean="0"/>
          </a:p>
          <a:p>
            <a:pPr marL="457200" indent="-457200">
              <a:spcAft>
                <a:spcPts val="1600"/>
              </a:spcAft>
              <a:buFont typeface="+mj-lt"/>
              <a:buAutoNum type="arabicPeriod"/>
            </a:pPr>
            <a:r>
              <a:rPr lang="en-US" sz="2400" dirty="0"/>
              <a:t>Sustainability and Science </a:t>
            </a:r>
            <a:r>
              <a:rPr lang="en-US" sz="2400" dirty="0" smtClean="0"/>
              <a:t>Museums</a:t>
            </a:r>
            <a:endParaRPr lang="en-US" sz="2400" dirty="0"/>
          </a:p>
          <a:p>
            <a:pPr marL="457200" indent="-457200">
              <a:spcAft>
                <a:spcPts val="1600"/>
              </a:spcAft>
              <a:buFont typeface="+mj-lt"/>
              <a:buAutoNum type="arabicPeriod"/>
            </a:pPr>
            <a:r>
              <a:rPr lang="en-US" sz="2400" dirty="0" smtClean="0"/>
              <a:t>Small </a:t>
            </a:r>
            <a:r>
              <a:rPr lang="en-US" sz="2400" dirty="0"/>
              <a:t>f</a:t>
            </a:r>
            <a:r>
              <a:rPr lang="en-US" sz="2400" dirty="0" smtClean="0"/>
              <a:t>ootprint </a:t>
            </a:r>
            <a:r>
              <a:rPr lang="en-US" sz="2400" dirty="0"/>
              <a:t>exhibitions </a:t>
            </a:r>
            <a:endParaRPr lang="en-US" sz="2400" dirty="0" smtClean="0"/>
          </a:p>
        </p:txBody>
      </p:sp>
    </p:spTree>
    <p:extLst>
      <p:ext uri="{BB962C8B-B14F-4D97-AF65-F5344CB8AC3E}">
        <p14:creationId xmlns:p14="http://schemas.microsoft.com/office/powerpoint/2010/main" val="411904217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98303" y="262470"/>
            <a:ext cx="8621890" cy="1528624"/>
          </a:xfrm>
          <a:prstGeom prst="rect">
            <a:avLst/>
          </a:prstGeom>
        </p:spPr>
        <p:txBody>
          <a:bodyPr wrap="square">
            <a:spAutoFit/>
          </a:bodyPr>
          <a:lstStyle/>
          <a:p>
            <a:pPr>
              <a:spcAft>
                <a:spcPts val="1600"/>
              </a:spcAft>
            </a:pPr>
            <a:r>
              <a:rPr lang="en-US" sz="4000" b="1" spc="150" dirty="0">
                <a:solidFill>
                  <a:srgbClr val="49176D"/>
                </a:solidFill>
                <a:latin typeface="Century Gothic"/>
                <a:cs typeface="Century Gothic"/>
              </a:rPr>
              <a:t>Museum </a:t>
            </a:r>
            <a:r>
              <a:rPr lang="en-US" sz="4000" b="1" spc="150" dirty="0" smtClean="0">
                <a:solidFill>
                  <a:srgbClr val="49176D"/>
                </a:solidFill>
                <a:latin typeface="Century Gothic"/>
                <a:cs typeface="Century Gothic"/>
              </a:rPr>
              <a:t>and </a:t>
            </a:r>
          </a:p>
          <a:p>
            <a:pPr>
              <a:spcAft>
                <a:spcPts val="1600"/>
              </a:spcAft>
            </a:pPr>
            <a:r>
              <a:rPr lang="en-US" sz="4000" b="1" spc="150" dirty="0" smtClean="0">
                <a:solidFill>
                  <a:srgbClr val="49176D"/>
                </a:solidFill>
                <a:latin typeface="Century Gothic"/>
                <a:cs typeface="Century Gothic"/>
              </a:rPr>
              <a:t>Community Partnerships</a:t>
            </a:r>
            <a:endParaRPr lang="en-US" sz="4000" b="1" spc="150" dirty="0">
              <a:solidFill>
                <a:srgbClr val="49176D"/>
              </a:solidFill>
              <a:latin typeface="Century Gothic"/>
              <a:cs typeface="Century Gothic"/>
            </a:endParaRPr>
          </a:p>
        </p:txBody>
      </p:sp>
      <p:sp>
        <p:nvSpPr>
          <p:cNvPr id="8" name="TextBox 7"/>
          <p:cNvSpPr txBox="1"/>
          <p:nvPr/>
        </p:nvSpPr>
        <p:spPr>
          <a:xfrm>
            <a:off x="711191" y="1916726"/>
            <a:ext cx="8150588" cy="3693318"/>
          </a:xfrm>
          <a:prstGeom prst="rect">
            <a:avLst/>
          </a:prstGeom>
          <a:noFill/>
        </p:spPr>
        <p:txBody>
          <a:bodyPr wrap="square" rtlCol="0">
            <a:spAutoFit/>
          </a:bodyPr>
          <a:lstStyle/>
          <a:p>
            <a:pPr lvl="0">
              <a:spcAft>
                <a:spcPts val="400"/>
              </a:spcAft>
            </a:pPr>
            <a:r>
              <a:rPr lang="en-US" sz="2400" dirty="0" smtClean="0"/>
              <a:t>PROJECT GOALS:</a:t>
            </a:r>
            <a:endParaRPr lang="en-US" sz="400" b="1" dirty="0" smtClean="0"/>
          </a:p>
          <a:p>
            <a:pPr marL="457200" lvl="0" indent="-457200">
              <a:spcAft>
                <a:spcPts val="400"/>
              </a:spcAft>
              <a:buFont typeface="+mj-lt"/>
              <a:buAutoNum type="arabicPeriod"/>
            </a:pPr>
            <a:r>
              <a:rPr lang="en-US" sz="2000" b="1" dirty="0" smtClean="0"/>
              <a:t>Engage </a:t>
            </a:r>
            <a:r>
              <a:rPr lang="en-US" sz="2000" b="1" dirty="0"/>
              <a:t>local communities more broadly</a:t>
            </a:r>
            <a:r>
              <a:rPr lang="en-US" sz="2000" dirty="0"/>
              <a:t> in STEM learning, focusing on </a:t>
            </a:r>
            <a:r>
              <a:rPr lang="en-US" sz="2000" dirty="0" err="1"/>
              <a:t>nanoscale</a:t>
            </a:r>
            <a:r>
              <a:rPr lang="en-US" sz="2000" dirty="0"/>
              <a:t> science, engineering, and </a:t>
            </a:r>
            <a:r>
              <a:rPr lang="en-US" sz="2000" dirty="0" smtClean="0"/>
              <a:t>technology</a:t>
            </a:r>
            <a:endParaRPr lang="en-US" sz="400" dirty="0"/>
          </a:p>
          <a:p>
            <a:pPr marL="457200" lvl="0" indent="-457200">
              <a:spcAft>
                <a:spcPts val="400"/>
              </a:spcAft>
              <a:buFont typeface="+mj-lt"/>
              <a:buAutoNum type="arabicPeriod"/>
            </a:pPr>
            <a:r>
              <a:rPr lang="en-US" sz="2000" b="1" dirty="0"/>
              <a:t>Develop local partnerships between museums and community-based organizations</a:t>
            </a:r>
            <a:r>
              <a:rPr lang="en-US" sz="2000" dirty="0"/>
              <a:t>, helping museums reach new audiences and helping community organizations provide high-quality STEM learning experiences for their </a:t>
            </a:r>
            <a:r>
              <a:rPr lang="en-US" sz="2000" dirty="0" smtClean="0"/>
              <a:t>audiences</a:t>
            </a:r>
            <a:endParaRPr lang="en-US" sz="400" dirty="0"/>
          </a:p>
          <a:p>
            <a:pPr marL="457200" lvl="0" indent="-457200">
              <a:buFont typeface="+mj-lt"/>
              <a:buAutoNum type="arabicPeriod"/>
            </a:pPr>
            <a:r>
              <a:rPr lang="en-US" sz="2000" b="1" dirty="0"/>
              <a:t>Identify, develop, and share successful practices and models</a:t>
            </a:r>
            <a:r>
              <a:rPr lang="en-US" sz="2000" dirty="0"/>
              <a:t> for reaching new audiences and developing successful collaborations among local </a:t>
            </a:r>
            <a:r>
              <a:rPr lang="en-US" sz="2000" dirty="0" smtClean="0"/>
              <a:t>organizations</a:t>
            </a:r>
            <a:endParaRPr lang="en-US" sz="2000" dirty="0"/>
          </a:p>
          <a:p>
            <a:pPr>
              <a:spcAft>
                <a:spcPts val="1600"/>
              </a:spcAft>
            </a:pPr>
            <a:endParaRPr lang="en-US" sz="2000" dirty="0"/>
          </a:p>
        </p:txBody>
      </p:sp>
      <p:pic>
        <p:nvPicPr>
          <p:cNvPr id="9"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180340" y="5934459"/>
            <a:ext cx="6814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ISE_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42470" y="245847"/>
            <a:ext cx="2019309" cy="457200"/>
          </a:xfrm>
          <a:prstGeom prst="rect">
            <a:avLst/>
          </a:prstGeom>
        </p:spPr>
      </p:pic>
      <p:sp>
        <p:nvSpPr>
          <p:cNvPr id="7" name="TextBox 6"/>
          <p:cNvSpPr txBox="1"/>
          <p:nvPr/>
        </p:nvSpPr>
        <p:spPr>
          <a:xfrm>
            <a:off x="598303" y="5413922"/>
            <a:ext cx="8122366" cy="1200328"/>
          </a:xfrm>
          <a:prstGeom prst="rect">
            <a:avLst/>
          </a:prstGeom>
          <a:noFill/>
        </p:spPr>
        <p:txBody>
          <a:bodyPr wrap="square" rtlCol="0">
            <a:spAutoFit/>
          </a:bodyPr>
          <a:lstStyle/>
          <a:p>
            <a:pPr>
              <a:spcAft>
                <a:spcPts val="400"/>
              </a:spcAft>
            </a:pPr>
            <a:r>
              <a:rPr lang="en-US" sz="2400" dirty="0"/>
              <a:t>R</a:t>
            </a:r>
            <a:r>
              <a:rPr lang="en-US" sz="2400" dirty="0" smtClean="0"/>
              <a:t>epresentatives from Afterschool Alliance, Boys </a:t>
            </a:r>
            <a:r>
              <a:rPr lang="en-US" sz="2400" dirty="0"/>
              <a:t>&amp; Girls Clubs of America, </a:t>
            </a:r>
            <a:r>
              <a:rPr lang="en-US" sz="2400" dirty="0" smtClean="0"/>
              <a:t>National Girls Collaborative Project,</a:t>
            </a:r>
            <a:r>
              <a:rPr lang="en-US" sz="2400" dirty="0">
                <a:solidFill>
                  <a:srgbClr val="FF0000"/>
                </a:solidFill>
              </a:rPr>
              <a:t> </a:t>
            </a:r>
            <a:r>
              <a:rPr lang="en-US" sz="2400" dirty="0" smtClean="0"/>
              <a:t>and 4H are attending the meeting</a:t>
            </a:r>
          </a:p>
        </p:txBody>
      </p:sp>
    </p:spTree>
    <p:extLst>
      <p:ext uri="{BB962C8B-B14F-4D97-AF65-F5344CB8AC3E}">
        <p14:creationId xmlns:p14="http://schemas.microsoft.com/office/powerpoint/2010/main" val="185635299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Box 6"/>
          <p:cNvSpPr txBox="1"/>
          <p:nvPr/>
        </p:nvSpPr>
        <p:spPr>
          <a:xfrm>
            <a:off x="570292" y="2345123"/>
            <a:ext cx="8347930" cy="3772315"/>
          </a:xfrm>
          <a:prstGeom prst="rect">
            <a:avLst/>
          </a:prstGeom>
          <a:noFill/>
        </p:spPr>
        <p:txBody>
          <a:bodyPr wrap="square" rtlCol="0">
            <a:spAutoFit/>
          </a:bodyPr>
          <a:lstStyle/>
          <a:p>
            <a:pPr>
              <a:lnSpc>
                <a:spcPct val="90000"/>
              </a:lnSpc>
              <a:spcAft>
                <a:spcPts val="400"/>
              </a:spcAft>
            </a:pPr>
            <a:r>
              <a:rPr lang="en-US" sz="2400" dirty="0" smtClean="0"/>
              <a:t>KIT</a:t>
            </a:r>
            <a:endParaRPr lang="en-US" sz="2400" dirty="0"/>
          </a:p>
          <a:p>
            <a:pPr marL="342900" indent="-342900">
              <a:lnSpc>
                <a:spcPct val="90000"/>
              </a:lnSpc>
              <a:spcAft>
                <a:spcPts val="400"/>
              </a:spcAft>
              <a:buFont typeface="Arial"/>
              <a:buChar char="•"/>
            </a:pPr>
            <a:r>
              <a:rPr lang="en-US" sz="2000" dirty="0" smtClean="0"/>
              <a:t>Includes hands-on activities to engage underserved audiences in </a:t>
            </a:r>
            <a:r>
              <a:rPr lang="en-US" sz="2000" dirty="0" err="1" smtClean="0"/>
              <a:t>nano</a:t>
            </a:r>
            <a:endParaRPr lang="en-US" sz="2000" dirty="0"/>
          </a:p>
          <a:p>
            <a:pPr marL="342900" indent="-342900">
              <a:lnSpc>
                <a:spcPct val="90000"/>
              </a:lnSpc>
              <a:spcAft>
                <a:spcPts val="400"/>
              </a:spcAft>
              <a:buFont typeface="Arial"/>
              <a:buChar char="•"/>
            </a:pPr>
            <a:r>
              <a:rPr lang="en-US" sz="2000" dirty="0" smtClean="0"/>
              <a:t>Includes professional resources to support partnerships and training materials to support program implementation</a:t>
            </a:r>
            <a:endParaRPr lang="en-US" sz="2000" dirty="0"/>
          </a:p>
          <a:p>
            <a:pPr marL="342900" indent="-342900">
              <a:lnSpc>
                <a:spcPct val="90000"/>
              </a:lnSpc>
              <a:spcAft>
                <a:spcPts val="400"/>
              </a:spcAft>
              <a:buFont typeface="Arial"/>
              <a:buChar char="•"/>
            </a:pPr>
            <a:r>
              <a:rPr lang="en-US" sz="2000" dirty="0"/>
              <a:t>1</a:t>
            </a:r>
            <a:r>
              <a:rPr lang="en-US" sz="2000" dirty="0" smtClean="0"/>
              <a:t>00 </a:t>
            </a:r>
            <a:r>
              <a:rPr lang="en-US" sz="2000" dirty="0"/>
              <a:t>kits nationwide</a:t>
            </a:r>
          </a:p>
          <a:p>
            <a:pPr>
              <a:lnSpc>
                <a:spcPct val="90000"/>
              </a:lnSpc>
              <a:spcAft>
                <a:spcPts val="400"/>
              </a:spcAft>
            </a:pPr>
            <a:endParaRPr lang="en-US" sz="2400" dirty="0" smtClean="0"/>
          </a:p>
          <a:p>
            <a:pPr>
              <a:lnSpc>
                <a:spcPct val="90000"/>
              </a:lnSpc>
              <a:spcAft>
                <a:spcPts val="400"/>
              </a:spcAft>
            </a:pPr>
            <a:r>
              <a:rPr lang="en-US" sz="2400" dirty="0" smtClean="0"/>
              <a:t>TIMELINE</a:t>
            </a:r>
            <a:endParaRPr lang="en-US" sz="2400" dirty="0"/>
          </a:p>
          <a:p>
            <a:pPr marL="457200" indent="-457200">
              <a:lnSpc>
                <a:spcPct val="90000"/>
              </a:lnSpc>
              <a:spcAft>
                <a:spcPts val="400"/>
              </a:spcAft>
              <a:buFont typeface="Arial"/>
              <a:buChar char="•"/>
            </a:pPr>
            <a:r>
              <a:rPr lang="en-US" sz="2000" dirty="0" smtClean="0"/>
              <a:t>Application </a:t>
            </a:r>
            <a:r>
              <a:rPr lang="en-US" sz="2000" dirty="0"/>
              <a:t>due F</a:t>
            </a:r>
            <a:r>
              <a:rPr lang="en-US" sz="2000" dirty="0" smtClean="0"/>
              <a:t>all 2015 </a:t>
            </a:r>
            <a:r>
              <a:rPr lang="en-US" sz="2000" dirty="0"/>
              <a:t>for a free kit </a:t>
            </a:r>
          </a:p>
          <a:p>
            <a:pPr marL="457200" indent="-457200">
              <a:lnSpc>
                <a:spcPct val="90000"/>
              </a:lnSpc>
              <a:spcAft>
                <a:spcPts val="400"/>
              </a:spcAft>
              <a:buFont typeface="Arial"/>
              <a:buChar char="•"/>
            </a:pPr>
            <a:r>
              <a:rPr lang="en-US" sz="2000" dirty="0" smtClean="0"/>
              <a:t>Kits </a:t>
            </a:r>
            <a:r>
              <a:rPr lang="en-US" sz="2000" dirty="0"/>
              <a:t>delivered </a:t>
            </a:r>
            <a:r>
              <a:rPr lang="en-US" sz="2000" dirty="0" smtClean="0"/>
              <a:t>Winter 2016 </a:t>
            </a:r>
            <a:endParaRPr lang="en-US" sz="2000" dirty="0"/>
          </a:p>
          <a:p>
            <a:pPr marL="457200" indent="-457200">
              <a:lnSpc>
                <a:spcPct val="90000"/>
              </a:lnSpc>
              <a:spcAft>
                <a:spcPts val="400"/>
              </a:spcAft>
              <a:buFont typeface="Arial"/>
              <a:buChar char="•"/>
            </a:pPr>
            <a:r>
              <a:rPr lang="en-US" sz="2000" dirty="0" smtClean="0"/>
              <a:t>Present the programs in Spring or Summer </a:t>
            </a:r>
            <a:r>
              <a:rPr lang="en-US" sz="2000" dirty="0"/>
              <a:t>2016</a:t>
            </a:r>
          </a:p>
          <a:p>
            <a:pPr marL="457200" indent="-457200">
              <a:lnSpc>
                <a:spcPct val="90000"/>
              </a:lnSpc>
              <a:spcAft>
                <a:spcPts val="400"/>
              </a:spcAft>
              <a:buFont typeface="Arial"/>
              <a:buChar char="•"/>
            </a:pPr>
            <a:r>
              <a:rPr lang="en-US" sz="2000" dirty="0" smtClean="0"/>
              <a:t>Report </a:t>
            </a:r>
            <a:r>
              <a:rPr lang="en-US" sz="2000" dirty="0"/>
              <a:t>on activities </a:t>
            </a:r>
            <a:r>
              <a:rPr lang="en-US" sz="2000" dirty="0" smtClean="0"/>
              <a:t>Summer 2016</a:t>
            </a:r>
            <a:endParaRPr lang="en-US" sz="2000" dirty="0"/>
          </a:p>
        </p:txBody>
      </p:sp>
      <p:sp>
        <p:nvSpPr>
          <p:cNvPr id="6" name="Rectangle 5"/>
          <p:cNvSpPr/>
          <p:nvPr/>
        </p:nvSpPr>
        <p:spPr>
          <a:xfrm>
            <a:off x="598303" y="558801"/>
            <a:ext cx="8621890" cy="1528624"/>
          </a:xfrm>
          <a:prstGeom prst="rect">
            <a:avLst/>
          </a:prstGeom>
        </p:spPr>
        <p:txBody>
          <a:bodyPr wrap="square">
            <a:spAutoFit/>
          </a:bodyPr>
          <a:lstStyle/>
          <a:p>
            <a:pPr>
              <a:spcAft>
                <a:spcPts val="1600"/>
              </a:spcAft>
            </a:pPr>
            <a:r>
              <a:rPr lang="en-US" sz="4000" b="1" spc="150" dirty="0">
                <a:solidFill>
                  <a:srgbClr val="49176D"/>
                </a:solidFill>
                <a:latin typeface="Century Gothic"/>
                <a:cs typeface="Century Gothic"/>
              </a:rPr>
              <a:t>Museum </a:t>
            </a:r>
            <a:r>
              <a:rPr lang="en-US" sz="4000" b="1" spc="150" dirty="0" smtClean="0">
                <a:solidFill>
                  <a:srgbClr val="49176D"/>
                </a:solidFill>
                <a:latin typeface="Century Gothic"/>
                <a:cs typeface="Century Gothic"/>
              </a:rPr>
              <a:t>and </a:t>
            </a:r>
          </a:p>
          <a:p>
            <a:pPr>
              <a:spcAft>
                <a:spcPts val="1600"/>
              </a:spcAft>
            </a:pPr>
            <a:r>
              <a:rPr lang="en-US" sz="4000" b="1" spc="150" dirty="0" smtClean="0">
                <a:solidFill>
                  <a:srgbClr val="49176D"/>
                </a:solidFill>
                <a:latin typeface="Century Gothic"/>
                <a:cs typeface="Century Gothic"/>
              </a:rPr>
              <a:t>Community Partnerships</a:t>
            </a:r>
            <a:endParaRPr lang="en-US" sz="4000" b="1" spc="150" dirty="0">
              <a:solidFill>
                <a:srgbClr val="49176D"/>
              </a:solidFill>
              <a:latin typeface="Century Gothic"/>
              <a:cs typeface="Century Gothic"/>
            </a:endParaRPr>
          </a:p>
        </p:txBody>
      </p:sp>
      <p:pic>
        <p:nvPicPr>
          <p:cNvPr id="5" name="Picture 4" descr="NISE_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2470" y="245847"/>
            <a:ext cx="2019309" cy="457200"/>
          </a:xfrm>
          <a:prstGeom prst="rect">
            <a:avLst/>
          </a:prstGeom>
        </p:spPr>
      </p:pic>
    </p:spTree>
    <p:extLst>
      <p:ext uri="{BB962C8B-B14F-4D97-AF65-F5344CB8AC3E}">
        <p14:creationId xmlns:p14="http://schemas.microsoft.com/office/powerpoint/2010/main" val="26136269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36223" y="554567"/>
            <a:ext cx="8621890" cy="707886"/>
          </a:xfrm>
          <a:prstGeom prst="rect">
            <a:avLst/>
          </a:prstGeom>
        </p:spPr>
        <p:txBody>
          <a:bodyPr wrap="square">
            <a:spAutoFit/>
          </a:bodyPr>
          <a:lstStyle/>
          <a:p>
            <a:pPr>
              <a:spcAft>
                <a:spcPts val="1600"/>
              </a:spcAft>
            </a:pPr>
            <a:r>
              <a:rPr lang="en-US" sz="4000" b="1" spc="150" dirty="0" smtClean="0">
                <a:solidFill>
                  <a:srgbClr val="49176D"/>
                </a:solidFill>
                <a:latin typeface="Century Gothic"/>
                <a:cs typeface="Century Gothic"/>
              </a:rPr>
              <a:t>Building with Biology</a:t>
            </a:r>
            <a:endParaRPr lang="en-US" sz="4000" b="1" spc="150" dirty="0">
              <a:solidFill>
                <a:srgbClr val="49176D"/>
              </a:solidFill>
              <a:latin typeface="Century Gothic"/>
              <a:cs typeface="Century Gothic"/>
            </a:endParaRPr>
          </a:p>
        </p:txBody>
      </p:sp>
      <p:pic>
        <p:nvPicPr>
          <p:cNvPr id="9"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08561" y="5934459"/>
            <a:ext cx="681439"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35000" y="1746654"/>
            <a:ext cx="8255000" cy="2462213"/>
          </a:xfrm>
          <a:prstGeom prst="rect">
            <a:avLst/>
          </a:prstGeom>
        </p:spPr>
        <p:txBody>
          <a:bodyPr wrap="square">
            <a:spAutoFit/>
          </a:bodyPr>
          <a:lstStyle/>
          <a:p>
            <a:pPr>
              <a:spcAft>
                <a:spcPts val="400"/>
              </a:spcAft>
            </a:pPr>
            <a:r>
              <a:rPr lang="en-US" sz="2400" dirty="0" smtClean="0"/>
              <a:t>PROJECT GOAL: </a:t>
            </a:r>
            <a:r>
              <a:rPr lang="en-US" sz="2400" b="1" dirty="0" smtClean="0"/>
              <a:t>To </a:t>
            </a:r>
            <a:r>
              <a:rPr lang="en-US" sz="2400" b="1" dirty="0"/>
              <a:t>create conversations in museums among scientists and public audiences </a:t>
            </a:r>
            <a:r>
              <a:rPr lang="en-US" sz="2400" dirty="0"/>
              <a:t>about the emerging field of synthetic </a:t>
            </a:r>
            <a:r>
              <a:rPr lang="en-US" sz="2400" dirty="0" smtClean="0"/>
              <a:t>biology and its implications for society</a:t>
            </a:r>
            <a:endParaRPr lang="en-US" sz="2400" dirty="0"/>
          </a:p>
          <a:p>
            <a:pPr>
              <a:spcAft>
                <a:spcPts val="400"/>
              </a:spcAft>
            </a:pPr>
            <a:endParaRPr lang="en-US" sz="2400" dirty="0" smtClean="0"/>
          </a:p>
          <a:p>
            <a:pPr>
              <a:spcAft>
                <a:spcPts val="400"/>
              </a:spcAft>
            </a:pPr>
            <a:r>
              <a:rPr lang="en-US" sz="2400" dirty="0" smtClean="0"/>
              <a:t>Many partners from this project are attending the meeting</a:t>
            </a:r>
          </a:p>
          <a:p>
            <a:pPr>
              <a:spcAft>
                <a:spcPts val="400"/>
              </a:spcAft>
            </a:pPr>
            <a:endParaRPr lang="en-US" sz="2400" dirty="0"/>
          </a:p>
        </p:txBody>
      </p:sp>
      <p:pic>
        <p:nvPicPr>
          <p:cNvPr id="8" name="Picture 7" descr="BWB_logo_H1_tag_fullcolor.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93556" y="218228"/>
            <a:ext cx="2624666" cy="1286087"/>
          </a:xfrm>
          <a:prstGeom prst="rect">
            <a:avLst/>
          </a:prstGeom>
        </p:spPr>
      </p:pic>
    </p:spTree>
    <p:extLst>
      <p:ext uri="{BB962C8B-B14F-4D97-AF65-F5344CB8AC3E}">
        <p14:creationId xmlns:p14="http://schemas.microsoft.com/office/powerpoint/2010/main" val="146507325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42070" y="558801"/>
            <a:ext cx="8621890" cy="707886"/>
          </a:xfrm>
          <a:prstGeom prst="rect">
            <a:avLst/>
          </a:prstGeom>
        </p:spPr>
        <p:txBody>
          <a:bodyPr wrap="square">
            <a:spAutoFit/>
          </a:bodyPr>
          <a:lstStyle/>
          <a:p>
            <a:pPr>
              <a:spcAft>
                <a:spcPts val="1600"/>
              </a:spcAft>
            </a:pPr>
            <a:r>
              <a:rPr lang="en-US" sz="4000" b="1" spc="150" dirty="0" smtClean="0">
                <a:solidFill>
                  <a:srgbClr val="49176D"/>
                </a:solidFill>
                <a:latin typeface="Century Gothic"/>
                <a:cs typeface="Century Gothic"/>
              </a:rPr>
              <a:t>Building with Biology</a:t>
            </a:r>
            <a:endParaRPr lang="en-US" sz="4000" b="1" spc="150" dirty="0">
              <a:solidFill>
                <a:srgbClr val="49176D"/>
              </a:solidFill>
              <a:latin typeface="Century Gothic"/>
              <a:cs typeface="Century Gothic"/>
            </a:endParaRPr>
          </a:p>
        </p:txBody>
      </p:sp>
      <p:sp>
        <p:nvSpPr>
          <p:cNvPr id="10" name="TextBox 9"/>
          <p:cNvSpPr txBox="1"/>
          <p:nvPr/>
        </p:nvSpPr>
        <p:spPr>
          <a:xfrm>
            <a:off x="584403" y="2006459"/>
            <a:ext cx="8291486" cy="3495316"/>
          </a:xfrm>
          <a:prstGeom prst="rect">
            <a:avLst/>
          </a:prstGeom>
          <a:noFill/>
        </p:spPr>
        <p:txBody>
          <a:bodyPr wrap="square" rtlCol="0">
            <a:spAutoFit/>
          </a:bodyPr>
          <a:lstStyle/>
          <a:p>
            <a:pPr>
              <a:lnSpc>
                <a:spcPct val="90000"/>
              </a:lnSpc>
              <a:spcAft>
                <a:spcPts val="400"/>
              </a:spcAft>
            </a:pPr>
            <a:r>
              <a:rPr lang="en-US" sz="2400" dirty="0" smtClean="0"/>
              <a:t>KIT</a:t>
            </a:r>
            <a:endParaRPr lang="en-US" sz="2400" dirty="0"/>
          </a:p>
          <a:p>
            <a:pPr marL="342900" indent="-342900">
              <a:lnSpc>
                <a:spcPct val="90000"/>
              </a:lnSpc>
              <a:spcAft>
                <a:spcPts val="400"/>
              </a:spcAft>
              <a:buFont typeface="Arial"/>
              <a:buChar char="•"/>
            </a:pPr>
            <a:r>
              <a:rPr lang="en-US" sz="2000" dirty="0" smtClean="0"/>
              <a:t>Includes </a:t>
            </a:r>
            <a:r>
              <a:rPr lang="en-US" sz="2000" dirty="0"/>
              <a:t>hands-on activities and programs to stimulate conversations</a:t>
            </a:r>
          </a:p>
          <a:p>
            <a:pPr marL="457200" indent="-457200">
              <a:lnSpc>
                <a:spcPct val="90000"/>
              </a:lnSpc>
              <a:spcAft>
                <a:spcPts val="400"/>
              </a:spcAft>
              <a:buFont typeface="Arial"/>
              <a:buChar char="•"/>
            </a:pPr>
            <a:r>
              <a:rPr lang="en-US" sz="2000" dirty="0" smtClean="0"/>
              <a:t>Includes </a:t>
            </a:r>
            <a:r>
              <a:rPr lang="en-US" sz="2000" dirty="0"/>
              <a:t>professional development and collaboration materials</a:t>
            </a:r>
          </a:p>
          <a:p>
            <a:pPr marL="457200" indent="-457200">
              <a:lnSpc>
                <a:spcPct val="90000"/>
              </a:lnSpc>
              <a:spcAft>
                <a:spcPts val="400"/>
              </a:spcAft>
              <a:buFont typeface="Arial"/>
              <a:buChar char="•"/>
            </a:pPr>
            <a:r>
              <a:rPr lang="en-US" sz="2000" dirty="0" smtClean="0"/>
              <a:t>200 </a:t>
            </a:r>
            <a:r>
              <a:rPr lang="en-US" sz="2000" dirty="0"/>
              <a:t>kits nationwide</a:t>
            </a:r>
          </a:p>
          <a:p>
            <a:pPr>
              <a:lnSpc>
                <a:spcPct val="90000"/>
              </a:lnSpc>
              <a:spcAft>
                <a:spcPts val="400"/>
              </a:spcAft>
            </a:pPr>
            <a:endParaRPr lang="en-US" sz="2400" dirty="0" smtClean="0"/>
          </a:p>
          <a:p>
            <a:pPr>
              <a:lnSpc>
                <a:spcPct val="90000"/>
              </a:lnSpc>
              <a:spcAft>
                <a:spcPts val="400"/>
              </a:spcAft>
            </a:pPr>
            <a:r>
              <a:rPr lang="en-US" sz="2400" dirty="0" smtClean="0"/>
              <a:t>TIMELINE</a:t>
            </a:r>
            <a:endParaRPr lang="en-US" sz="2400" dirty="0"/>
          </a:p>
          <a:p>
            <a:pPr marL="457200" indent="-457200">
              <a:lnSpc>
                <a:spcPct val="90000"/>
              </a:lnSpc>
              <a:spcAft>
                <a:spcPts val="400"/>
              </a:spcAft>
              <a:buFont typeface="Arial"/>
              <a:buChar char="•"/>
            </a:pPr>
            <a:r>
              <a:rPr lang="en-US" sz="2000" dirty="0" smtClean="0"/>
              <a:t>Application </a:t>
            </a:r>
            <a:r>
              <a:rPr lang="en-US" sz="2000" dirty="0"/>
              <a:t>due early 2016 for a free kit </a:t>
            </a:r>
          </a:p>
          <a:p>
            <a:pPr marL="457200" indent="-457200">
              <a:lnSpc>
                <a:spcPct val="90000"/>
              </a:lnSpc>
              <a:spcAft>
                <a:spcPts val="400"/>
              </a:spcAft>
              <a:buFont typeface="Arial"/>
              <a:buChar char="•"/>
            </a:pPr>
            <a:r>
              <a:rPr lang="en-US" sz="2000" dirty="0" smtClean="0"/>
              <a:t>Kits </a:t>
            </a:r>
            <a:r>
              <a:rPr lang="en-US" sz="2000" dirty="0"/>
              <a:t>delivered Summer 2016 </a:t>
            </a:r>
          </a:p>
          <a:p>
            <a:pPr marL="457200" indent="-457200">
              <a:lnSpc>
                <a:spcPct val="90000"/>
              </a:lnSpc>
              <a:spcAft>
                <a:spcPts val="400"/>
              </a:spcAft>
              <a:buFont typeface="Arial"/>
              <a:buChar char="•"/>
            </a:pPr>
            <a:r>
              <a:rPr lang="en-US" sz="2000" dirty="0" smtClean="0"/>
              <a:t>Host </a:t>
            </a:r>
            <a:r>
              <a:rPr lang="en-US" sz="2000" dirty="0"/>
              <a:t>a “Building with Biology” event Summer 2016</a:t>
            </a:r>
          </a:p>
          <a:p>
            <a:pPr marL="457200" indent="-457200">
              <a:lnSpc>
                <a:spcPct val="90000"/>
              </a:lnSpc>
              <a:spcAft>
                <a:spcPts val="400"/>
              </a:spcAft>
              <a:buFont typeface="Arial"/>
              <a:buChar char="•"/>
            </a:pPr>
            <a:r>
              <a:rPr lang="en-US" sz="2000" dirty="0" smtClean="0"/>
              <a:t>Report </a:t>
            </a:r>
            <a:r>
              <a:rPr lang="en-US" sz="2000" dirty="0"/>
              <a:t>on activities Fall 2016</a:t>
            </a:r>
          </a:p>
        </p:txBody>
      </p:sp>
      <p:pic>
        <p:nvPicPr>
          <p:cNvPr id="6" name="Picture 5" descr="BWB_logo_H1_tag_fullcolo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93556" y="218228"/>
            <a:ext cx="2624666" cy="1286087"/>
          </a:xfrm>
          <a:prstGeom prst="rect">
            <a:avLst/>
          </a:prstGeom>
        </p:spPr>
      </p:pic>
    </p:spTree>
    <p:extLst>
      <p:ext uri="{BB962C8B-B14F-4D97-AF65-F5344CB8AC3E}">
        <p14:creationId xmlns:p14="http://schemas.microsoft.com/office/powerpoint/2010/main" val="80463075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36219" y="554567"/>
            <a:ext cx="8621890" cy="1528624"/>
          </a:xfrm>
          <a:prstGeom prst="rect">
            <a:avLst/>
          </a:prstGeom>
        </p:spPr>
        <p:txBody>
          <a:bodyPr wrap="square">
            <a:spAutoFit/>
          </a:bodyPr>
          <a:lstStyle/>
          <a:p>
            <a:pPr>
              <a:spcAft>
                <a:spcPts val="1600"/>
              </a:spcAft>
            </a:pPr>
            <a:r>
              <a:rPr lang="en-US" sz="4000" b="1" spc="150" dirty="0" smtClean="0">
                <a:solidFill>
                  <a:srgbClr val="49176D"/>
                </a:solidFill>
                <a:latin typeface="Century Gothic"/>
                <a:cs typeface="Century Gothic"/>
              </a:rPr>
              <a:t>Sustainability and </a:t>
            </a:r>
          </a:p>
          <a:p>
            <a:pPr>
              <a:spcAft>
                <a:spcPts val="1600"/>
              </a:spcAft>
            </a:pPr>
            <a:r>
              <a:rPr lang="en-US" sz="4000" b="1" spc="150" dirty="0" smtClean="0">
                <a:solidFill>
                  <a:srgbClr val="49176D"/>
                </a:solidFill>
                <a:latin typeface="Century Gothic"/>
                <a:cs typeface="Century Gothic"/>
              </a:rPr>
              <a:t>Science </a:t>
            </a:r>
            <a:r>
              <a:rPr lang="en-US" sz="4000" b="1" spc="150" dirty="0">
                <a:solidFill>
                  <a:srgbClr val="49176D"/>
                </a:solidFill>
                <a:latin typeface="Century Gothic"/>
                <a:cs typeface="Century Gothic"/>
              </a:rPr>
              <a:t>M</a:t>
            </a:r>
            <a:r>
              <a:rPr lang="en-US" sz="4000" b="1" spc="150" dirty="0" smtClean="0">
                <a:solidFill>
                  <a:srgbClr val="49176D"/>
                </a:solidFill>
                <a:latin typeface="Century Gothic"/>
                <a:cs typeface="Century Gothic"/>
              </a:rPr>
              <a:t>useums</a:t>
            </a:r>
            <a:endParaRPr lang="en-US" sz="4000" b="1" spc="150" dirty="0">
              <a:solidFill>
                <a:srgbClr val="49176D"/>
              </a:solidFill>
              <a:latin typeface="Century Gothic"/>
              <a:cs typeface="Century Gothic"/>
            </a:endParaRPr>
          </a:p>
        </p:txBody>
      </p:sp>
      <p:sp>
        <p:nvSpPr>
          <p:cNvPr id="2" name="Rectangle 1"/>
          <p:cNvSpPr/>
          <p:nvPr/>
        </p:nvSpPr>
        <p:spPr>
          <a:xfrm>
            <a:off x="606778" y="2425549"/>
            <a:ext cx="8276115" cy="2554545"/>
          </a:xfrm>
          <a:prstGeom prst="rect">
            <a:avLst/>
          </a:prstGeom>
        </p:spPr>
        <p:txBody>
          <a:bodyPr wrap="square">
            <a:spAutoFit/>
          </a:bodyPr>
          <a:lstStyle/>
          <a:p>
            <a:pPr>
              <a:spcAft>
                <a:spcPts val="1600"/>
              </a:spcAft>
            </a:pPr>
            <a:r>
              <a:rPr lang="en-US" sz="2400" dirty="0" smtClean="0"/>
              <a:t>PROJECT GOAL: </a:t>
            </a:r>
            <a:r>
              <a:rPr lang="en-US" sz="2000" b="1" dirty="0" smtClean="0"/>
              <a:t>To engage the public in sustainability </a:t>
            </a:r>
            <a:r>
              <a:rPr lang="en-US" sz="2000" dirty="0" smtClean="0"/>
              <a:t>through the educational power of science centers and museums.</a:t>
            </a:r>
            <a:endParaRPr lang="en-US" sz="2400" dirty="0" smtClean="0"/>
          </a:p>
          <a:p>
            <a:pPr>
              <a:spcAft>
                <a:spcPts val="1600"/>
              </a:spcAft>
            </a:pPr>
            <a:endParaRPr lang="en-US" sz="2400" dirty="0" smtClean="0"/>
          </a:p>
          <a:p>
            <a:pPr>
              <a:spcAft>
                <a:spcPts val="1600"/>
              </a:spcAft>
            </a:pPr>
            <a:r>
              <a:rPr lang="en-US" sz="2400" dirty="0"/>
              <a:t>P</a:t>
            </a:r>
            <a:r>
              <a:rPr lang="en-US" sz="2400" dirty="0" smtClean="0"/>
              <a:t>artners from this project are attending the meeting</a:t>
            </a:r>
          </a:p>
          <a:p>
            <a:pPr>
              <a:spcAft>
                <a:spcPts val="1600"/>
              </a:spcAft>
            </a:pPr>
            <a:endParaRPr lang="en-US" sz="2400" dirty="0"/>
          </a:p>
        </p:txBody>
      </p:sp>
      <p:pic>
        <p:nvPicPr>
          <p:cNvPr id="3" name="Picture 2" descr="asu-wssi-4color-digital.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4300" y="6296998"/>
            <a:ext cx="2478593" cy="301752"/>
          </a:xfrm>
          <a:prstGeom prst="rect">
            <a:avLst/>
          </a:prstGeom>
        </p:spPr>
      </p:pic>
      <p:pic>
        <p:nvPicPr>
          <p:cNvPr id="7" name="Picture 6"/>
          <p:cNvPicPr/>
          <p:nvPr/>
        </p:nvPicPr>
        <p:blipFill>
          <a:blip r:embed="rId5" cstate="email">
            <a:extLst>
              <a:ext uri="{28A0092B-C50C-407E-A947-70E740481C1C}">
                <a14:useLocalDpi xmlns:a14="http://schemas.microsoft.com/office/drawing/2010/main"/>
              </a:ext>
            </a:extLst>
          </a:blip>
          <a:stretch>
            <a:fillRect/>
          </a:stretch>
        </p:blipFill>
        <p:spPr>
          <a:xfrm>
            <a:off x="5856481" y="234723"/>
            <a:ext cx="3026412" cy="664785"/>
          </a:xfrm>
          <a:prstGeom prst="rect">
            <a:avLst/>
          </a:prstGeom>
        </p:spPr>
      </p:pic>
    </p:spTree>
    <p:extLst>
      <p:ext uri="{BB962C8B-B14F-4D97-AF65-F5344CB8AC3E}">
        <p14:creationId xmlns:p14="http://schemas.microsoft.com/office/powerpoint/2010/main" val="77230229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39041" y="596900"/>
            <a:ext cx="3444773" cy="707886"/>
          </a:xfrm>
          <a:prstGeom prst="rect">
            <a:avLst/>
          </a:prstGeom>
        </p:spPr>
        <p:txBody>
          <a:bodyPr wrap="none">
            <a:spAutoFit/>
          </a:bodyPr>
          <a:lstStyle/>
          <a:p>
            <a:pPr>
              <a:spcAft>
                <a:spcPts val="1600"/>
              </a:spcAft>
            </a:pPr>
            <a:r>
              <a:rPr lang="en-US" sz="4000" b="1" spc="150" dirty="0" smtClean="0">
                <a:solidFill>
                  <a:srgbClr val="49176D"/>
                </a:solidFill>
                <a:latin typeface="Century Gothic"/>
                <a:cs typeface="Century Gothic"/>
              </a:rPr>
              <a:t>Your charge</a:t>
            </a:r>
            <a:endParaRPr lang="en-US" sz="4000" b="1" spc="150" dirty="0">
              <a:solidFill>
                <a:srgbClr val="49176D"/>
              </a:solidFill>
              <a:latin typeface="Century Gothic"/>
              <a:cs typeface="Century Gothic"/>
            </a:endParaRPr>
          </a:p>
        </p:txBody>
      </p:sp>
      <p:pic>
        <p:nvPicPr>
          <p:cNvPr id="6" name="Picture 5" descr="Take_lea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1523" y="2105656"/>
            <a:ext cx="6084677" cy="3150114"/>
          </a:xfrm>
          <a:prstGeom prst="rect">
            <a:avLst/>
          </a:prstGeom>
        </p:spPr>
      </p:pic>
    </p:spTree>
    <p:extLst>
      <p:ext uri="{BB962C8B-B14F-4D97-AF65-F5344CB8AC3E}">
        <p14:creationId xmlns:p14="http://schemas.microsoft.com/office/powerpoint/2010/main" val="2894440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extBox 9"/>
          <p:cNvSpPr txBox="1"/>
          <p:nvPr/>
        </p:nvSpPr>
        <p:spPr>
          <a:xfrm>
            <a:off x="584403" y="2189902"/>
            <a:ext cx="8291486" cy="3495316"/>
          </a:xfrm>
          <a:prstGeom prst="rect">
            <a:avLst/>
          </a:prstGeom>
          <a:noFill/>
        </p:spPr>
        <p:txBody>
          <a:bodyPr wrap="square" rtlCol="0">
            <a:spAutoFit/>
          </a:bodyPr>
          <a:lstStyle/>
          <a:p>
            <a:pPr>
              <a:lnSpc>
                <a:spcPct val="90000"/>
              </a:lnSpc>
              <a:spcAft>
                <a:spcPts val="400"/>
              </a:spcAft>
            </a:pPr>
            <a:r>
              <a:rPr lang="en-US" sz="2400" dirty="0" smtClean="0"/>
              <a:t>KIT</a:t>
            </a:r>
            <a:endParaRPr lang="en-US" sz="2400" dirty="0"/>
          </a:p>
          <a:p>
            <a:pPr marL="342900" indent="-342900">
              <a:lnSpc>
                <a:spcPct val="90000"/>
              </a:lnSpc>
              <a:spcAft>
                <a:spcPts val="400"/>
              </a:spcAft>
              <a:buFont typeface="Arial"/>
              <a:buChar char="•"/>
            </a:pPr>
            <a:r>
              <a:rPr lang="en-US" sz="2000" dirty="0" smtClean="0"/>
              <a:t>Includes </a:t>
            </a:r>
            <a:r>
              <a:rPr lang="en-US" sz="2000" dirty="0"/>
              <a:t>hands-on activities and programs to stimulate </a:t>
            </a:r>
            <a:r>
              <a:rPr lang="en-US" sz="2000" dirty="0" smtClean="0"/>
              <a:t>conversations</a:t>
            </a:r>
          </a:p>
          <a:p>
            <a:pPr marL="342900" indent="-342900">
              <a:lnSpc>
                <a:spcPct val="90000"/>
              </a:lnSpc>
              <a:spcAft>
                <a:spcPts val="400"/>
              </a:spcAft>
              <a:buFont typeface="Arial"/>
              <a:buChar char="•"/>
            </a:pPr>
            <a:r>
              <a:rPr lang="en-US" sz="2000" dirty="0" smtClean="0"/>
              <a:t>Includes </a:t>
            </a:r>
            <a:r>
              <a:rPr lang="en-US" sz="2000" dirty="0"/>
              <a:t>professional development and collaboration </a:t>
            </a:r>
            <a:r>
              <a:rPr lang="en-US" sz="2000" dirty="0" smtClean="0"/>
              <a:t>materials</a:t>
            </a:r>
          </a:p>
          <a:p>
            <a:pPr marL="342900" indent="-342900">
              <a:lnSpc>
                <a:spcPct val="90000"/>
              </a:lnSpc>
              <a:spcAft>
                <a:spcPts val="400"/>
              </a:spcAft>
              <a:buFont typeface="Arial"/>
              <a:buChar char="•"/>
            </a:pPr>
            <a:r>
              <a:rPr lang="en-US" sz="2000" dirty="0" smtClean="0"/>
              <a:t>50+ </a:t>
            </a:r>
            <a:r>
              <a:rPr lang="en-US" sz="2000" dirty="0"/>
              <a:t>kits </a:t>
            </a:r>
            <a:r>
              <a:rPr lang="en-US" sz="2000" dirty="0" smtClean="0"/>
              <a:t>nationwide for two years (100+ total)</a:t>
            </a:r>
            <a:endParaRPr lang="en-US" sz="2000" dirty="0"/>
          </a:p>
          <a:p>
            <a:pPr>
              <a:lnSpc>
                <a:spcPct val="90000"/>
              </a:lnSpc>
              <a:spcAft>
                <a:spcPts val="400"/>
              </a:spcAft>
            </a:pPr>
            <a:endParaRPr lang="en-US" sz="2400" dirty="0" smtClean="0"/>
          </a:p>
          <a:p>
            <a:pPr>
              <a:lnSpc>
                <a:spcPct val="90000"/>
              </a:lnSpc>
              <a:spcAft>
                <a:spcPts val="400"/>
              </a:spcAft>
            </a:pPr>
            <a:r>
              <a:rPr lang="en-US" sz="2400" dirty="0" smtClean="0"/>
              <a:t>TIMELINE</a:t>
            </a:r>
            <a:endParaRPr lang="en-US" sz="2400" dirty="0"/>
          </a:p>
          <a:p>
            <a:pPr marL="342900" indent="-342900">
              <a:lnSpc>
                <a:spcPct val="90000"/>
              </a:lnSpc>
              <a:spcAft>
                <a:spcPts val="400"/>
              </a:spcAft>
              <a:buFont typeface="Arial"/>
              <a:buChar char="•"/>
            </a:pPr>
            <a:r>
              <a:rPr lang="en-US" sz="2000" dirty="0" smtClean="0"/>
              <a:t>Application </a:t>
            </a:r>
            <a:r>
              <a:rPr lang="en-US" sz="2000" dirty="0"/>
              <a:t>due </a:t>
            </a:r>
            <a:r>
              <a:rPr lang="en-US" sz="2000" dirty="0" smtClean="0"/>
              <a:t>Fall 2016 and 2017 </a:t>
            </a:r>
            <a:r>
              <a:rPr lang="en-US" sz="2000" dirty="0"/>
              <a:t>for a free kit </a:t>
            </a:r>
          </a:p>
          <a:p>
            <a:pPr marL="342900" indent="-342900">
              <a:lnSpc>
                <a:spcPct val="90000"/>
              </a:lnSpc>
              <a:spcAft>
                <a:spcPts val="400"/>
              </a:spcAft>
              <a:buFont typeface="Arial"/>
              <a:buChar char="•"/>
            </a:pPr>
            <a:r>
              <a:rPr lang="en-US" sz="2000" dirty="0" smtClean="0"/>
              <a:t>Kits </a:t>
            </a:r>
            <a:r>
              <a:rPr lang="en-US" sz="2000" dirty="0"/>
              <a:t>delivered </a:t>
            </a:r>
            <a:r>
              <a:rPr lang="en-US" sz="2000" dirty="0" smtClean="0"/>
              <a:t>Winter 2017 and 2018</a:t>
            </a:r>
            <a:endParaRPr lang="en-US" sz="2000" dirty="0"/>
          </a:p>
          <a:p>
            <a:pPr marL="342900" indent="-342900">
              <a:lnSpc>
                <a:spcPct val="90000"/>
              </a:lnSpc>
              <a:spcAft>
                <a:spcPts val="400"/>
              </a:spcAft>
              <a:buFont typeface="Arial"/>
              <a:buChar char="•"/>
            </a:pPr>
            <a:r>
              <a:rPr lang="en-US" sz="2000" dirty="0" smtClean="0"/>
              <a:t>Host </a:t>
            </a:r>
            <a:r>
              <a:rPr lang="en-US" sz="2000" dirty="0"/>
              <a:t>a </a:t>
            </a:r>
            <a:r>
              <a:rPr lang="en-US" sz="2000" dirty="0" smtClean="0"/>
              <a:t>Sustainability Festival event in February</a:t>
            </a:r>
            <a:endParaRPr lang="en-US" sz="2000" dirty="0"/>
          </a:p>
          <a:p>
            <a:pPr marL="342900" indent="-342900">
              <a:lnSpc>
                <a:spcPct val="90000"/>
              </a:lnSpc>
              <a:spcAft>
                <a:spcPts val="400"/>
              </a:spcAft>
              <a:buFont typeface="Arial"/>
              <a:buChar char="•"/>
            </a:pPr>
            <a:r>
              <a:rPr lang="en-US" sz="2000" dirty="0" smtClean="0"/>
              <a:t>Report </a:t>
            </a:r>
            <a:r>
              <a:rPr lang="en-US" sz="2000" dirty="0"/>
              <a:t>on activities </a:t>
            </a:r>
            <a:r>
              <a:rPr lang="en-US" sz="2000" dirty="0" smtClean="0"/>
              <a:t>in the Summer</a:t>
            </a:r>
            <a:endParaRPr lang="en-US" sz="2000" dirty="0"/>
          </a:p>
        </p:txBody>
      </p:sp>
      <p:sp>
        <p:nvSpPr>
          <p:cNvPr id="6" name="Rectangle 5"/>
          <p:cNvSpPr/>
          <p:nvPr/>
        </p:nvSpPr>
        <p:spPr>
          <a:xfrm>
            <a:off x="550330" y="554567"/>
            <a:ext cx="8621890" cy="1528624"/>
          </a:xfrm>
          <a:prstGeom prst="rect">
            <a:avLst/>
          </a:prstGeom>
        </p:spPr>
        <p:txBody>
          <a:bodyPr wrap="square">
            <a:spAutoFit/>
          </a:bodyPr>
          <a:lstStyle/>
          <a:p>
            <a:pPr>
              <a:spcAft>
                <a:spcPts val="1600"/>
              </a:spcAft>
            </a:pPr>
            <a:r>
              <a:rPr lang="en-US" sz="4000" b="1" spc="150" dirty="0" smtClean="0">
                <a:solidFill>
                  <a:srgbClr val="49176D"/>
                </a:solidFill>
                <a:latin typeface="Century Gothic"/>
                <a:cs typeface="Century Gothic"/>
              </a:rPr>
              <a:t>Sustainability and </a:t>
            </a:r>
          </a:p>
          <a:p>
            <a:pPr>
              <a:spcAft>
                <a:spcPts val="1600"/>
              </a:spcAft>
            </a:pPr>
            <a:r>
              <a:rPr lang="en-US" sz="4000" b="1" spc="150" dirty="0" smtClean="0">
                <a:solidFill>
                  <a:srgbClr val="49176D"/>
                </a:solidFill>
                <a:latin typeface="Century Gothic"/>
                <a:cs typeface="Century Gothic"/>
              </a:rPr>
              <a:t>Science </a:t>
            </a:r>
            <a:r>
              <a:rPr lang="en-US" sz="4000" b="1" spc="150" dirty="0">
                <a:solidFill>
                  <a:srgbClr val="49176D"/>
                </a:solidFill>
                <a:latin typeface="Century Gothic"/>
                <a:cs typeface="Century Gothic"/>
              </a:rPr>
              <a:t>M</a:t>
            </a:r>
            <a:r>
              <a:rPr lang="en-US" sz="4000" b="1" spc="150" dirty="0" smtClean="0">
                <a:solidFill>
                  <a:srgbClr val="49176D"/>
                </a:solidFill>
                <a:latin typeface="Century Gothic"/>
                <a:cs typeface="Century Gothic"/>
              </a:rPr>
              <a:t>useums</a:t>
            </a:r>
            <a:endParaRPr lang="en-US" sz="4000" b="1" spc="150" dirty="0">
              <a:solidFill>
                <a:srgbClr val="49176D"/>
              </a:solidFill>
              <a:latin typeface="Century Gothic"/>
              <a:cs typeface="Century Gothic"/>
            </a:endParaRPr>
          </a:p>
        </p:txBody>
      </p:sp>
      <p:pic>
        <p:nvPicPr>
          <p:cNvPr id="5" name="Picture 4"/>
          <p:cNvPicPr/>
          <p:nvPr/>
        </p:nvPicPr>
        <p:blipFill>
          <a:blip r:embed="rId4" cstate="email">
            <a:extLst>
              <a:ext uri="{28A0092B-C50C-407E-A947-70E740481C1C}">
                <a14:useLocalDpi xmlns:a14="http://schemas.microsoft.com/office/drawing/2010/main"/>
              </a:ext>
            </a:extLst>
          </a:blip>
          <a:stretch>
            <a:fillRect/>
          </a:stretch>
        </p:blipFill>
        <p:spPr>
          <a:xfrm>
            <a:off x="5849477" y="234723"/>
            <a:ext cx="3026412" cy="664785"/>
          </a:xfrm>
          <a:prstGeom prst="rect">
            <a:avLst/>
          </a:prstGeom>
        </p:spPr>
      </p:pic>
    </p:spTree>
    <p:extLst>
      <p:ext uri="{BB962C8B-B14F-4D97-AF65-F5344CB8AC3E}">
        <p14:creationId xmlns:p14="http://schemas.microsoft.com/office/powerpoint/2010/main" val="286808224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84402" y="612177"/>
            <a:ext cx="6993371" cy="707886"/>
          </a:xfrm>
          <a:prstGeom prst="rect">
            <a:avLst/>
          </a:prstGeom>
        </p:spPr>
        <p:txBody>
          <a:bodyPr wrap="none">
            <a:spAutoFit/>
          </a:bodyPr>
          <a:lstStyle/>
          <a:p>
            <a:pPr>
              <a:spcAft>
                <a:spcPts val="1600"/>
              </a:spcAft>
            </a:pPr>
            <a:r>
              <a:rPr lang="en-US" sz="4000" b="1" spc="150" dirty="0">
                <a:solidFill>
                  <a:srgbClr val="49176D"/>
                </a:solidFill>
                <a:latin typeface="Century Gothic"/>
                <a:cs typeface="Century Gothic"/>
              </a:rPr>
              <a:t>Small </a:t>
            </a:r>
            <a:r>
              <a:rPr lang="en-US" sz="4000" b="1" spc="150" dirty="0" smtClean="0">
                <a:solidFill>
                  <a:srgbClr val="49176D"/>
                </a:solidFill>
                <a:latin typeface="Century Gothic"/>
                <a:cs typeface="Century Gothic"/>
              </a:rPr>
              <a:t>footprint </a:t>
            </a:r>
            <a:r>
              <a:rPr lang="en-US" sz="4000" b="1" spc="150" dirty="0">
                <a:solidFill>
                  <a:srgbClr val="49176D"/>
                </a:solidFill>
                <a:latin typeface="Century Gothic"/>
                <a:cs typeface="Century Gothic"/>
              </a:rPr>
              <a:t>exhibitions </a:t>
            </a:r>
          </a:p>
        </p:txBody>
      </p:sp>
      <p:sp>
        <p:nvSpPr>
          <p:cNvPr id="8" name="TextBox 7"/>
          <p:cNvSpPr txBox="1"/>
          <p:nvPr/>
        </p:nvSpPr>
        <p:spPr>
          <a:xfrm>
            <a:off x="584402" y="1638099"/>
            <a:ext cx="8328176" cy="1302921"/>
          </a:xfrm>
          <a:prstGeom prst="rect">
            <a:avLst/>
          </a:prstGeom>
          <a:noFill/>
        </p:spPr>
        <p:txBody>
          <a:bodyPr wrap="square" rtlCol="0">
            <a:spAutoFit/>
          </a:bodyPr>
          <a:lstStyle/>
          <a:p>
            <a:pPr>
              <a:spcAft>
                <a:spcPts val="400"/>
              </a:spcAft>
            </a:pPr>
            <a:r>
              <a:rPr lang="en-US" sz="2400" dirty="0" smtClean="0"/>
              <a:t>On the model of the </a:t>
            </a:r>
            <a:r>
              <a:rPr lang="en-US" sz="2400" i="1" dirty="0" smtClean="0"/>
              <a:t>Nano</a:t>
            </a:r>
            <a:r>
              <a:rPr lang="en-US" sz="2400" dirty="0" smtClean="0"/>
              <a:t> exhibition</a:t>
            </a:r>
          </a:p>
          <a:p>
            <a:pPr>
              <a:spcAft>
                <a:spcPts val="400"/>
              </a:spcAft>
            </a:pPr>
            <a:r>
              <a:rPr lang="en-US" sz="2400" dirty="0" smtClean="0"/>
              <a:t>We want your feedback—join us for </a:t>
            </a:r>
            <a:r>
              <a:rPr lang="en-US" sz="2400" b="1" dirty="0"/>
              <a:t>Concurrent session #4</a:t>
            </a:r>
          </a:p>
          <a:p>
            <a:pPr>
              <a:spcAft>
                <a:spcPts val="400"/>
              </a:spcAft>
            </a:pPr>
            <a:r>
              <a:rPr lang="en-US" sz="2400" b="1" dirty="0" smtClean="0"/>
              <a:t>Thursday at 3pm</a:t>
            </a:r>
            <a:r>
              <a:rPr lang="en-US" sz="2400" b="1" dirty="0"/>
              <a:t>, </a:t>
            </a:r>
            <a:r>
              <a:rPr lang="en-US" sz="2400" b="1" dirty="0" smtClean="0"/>
              <a:t>Room 7</a:t>
            </a:r>
          </a:p>
        </p:txBody>
      </p:sp>
      <p:pic>
        <p:nvPicPr>
          <p:cNvPr id="10" name="Picture 9" descr="20121211_1349-X3.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5778" y="2960625"/>
            <a:ext cx="8686800" cy="3657483"/>
          </a:xfrm>
          <a:prstGeom prst="rect">
            <a:avLst/>
          </a:prstGeom>
        </p:spPr>
      </p:pic>
    </p:spTree>
    <p:extLst>
      <p:ext uri="{BB962C8B-B14F-4D97-AF65-F5344CB8AC3E}">
        <p14:creationId xmlns:p14="http://schemas.microsoft.com/office/powerpoint/2010/main" val="102564506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8222"/>
            <a:ext cx="9144000" cy="6858000"/>
          </a:xfrm>
          <a:prstGeom prst="rect">
            <a:avLst/>
          </a:prstGeom>
        </p:spPr>
      </p:pic>
      <p:sp>
        <p:nvSpPr>
          <p:cNvPr id="5" name="Rectangle 4"/>
          <p:cNvSpPr/>
          <p:nvPr/>
        </p:nvSpPr>
        <p:spPr>
          <a:xfrm>
            <a:off x="584402" y="612177"/>
            <a:ext cx="5768827" cy="707886"/>
          </a:xfrm>
          <a:prstGeom prst="rect">
            <a:avLst/>
          </a:prstGeom>
        </p:spPr>
        <p:txBody>
          <a:bodyPr wrap="none">
            <a:spAutoFit/>
          </a:bodyPr>
          <a:lstStyle/>
          <a:p>
            <a:pPr>
              <a:spcAft>
                <a:spcPts val="1600"/>
              </a:spcAft>
            </a:pPr>
            <a:r>
              <a:rPr lang="en-US" sz="4000" b="1" spc="150" dirty="0" smtClean="0">
                <a:solidFill>
                  <a:srgbClr val="49176D"/>
                </a:solidFill>
                <a:latin typeface="Century Gothic"/>
                <a:cs typeface="Century Gothic"/>
              </a:rPr>
              <a:t>Other opportunities…</a:t>
            </a:r>
            <a:endParaRPr lang="en-US" sz="4000" b="1" spc="150" dirty="0">
              <a:solidFill>
                <a:srgbClr val="49176D"/>
              </a:solidFill>
              <a:latin typeface="Century Gothic"/>
              <a:cs typeface="Century Gothic"/>
            </a:endParaRPr>
          </a:p>
        </p:txBody>
      </p:sp>
      <p:pic>
        <p:nvPicPr>
          <p:cNvPr id="2" name="Picture 1" descr="telescope-sky-NASA-1024x578.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889" y="1727200"/>
            <a:ext cx="8686800" cy="4903291"/>
          </a:xfrm>
          <a:prstGeom prst="rect">
            <a:avLst/>
          </a:prstGeom>
        </p:spPr>
      </p:pic>
    </p:spTree>
    <p:extLst>
      <p:ext uri="{BB962C8B-B14F-4D97-AF65-F5344CB8AC3E}">
        <p14:creationId xmlns:p14="http://schemas.microsoft.com/office/powerpoint/2010/main" val="344544615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996286" y="1389560"/>
            <a:ext cx="3910829" cy="5214439"/>
          </a:xfrm>
          <a:prstGeom prst="rect">
            <a:avLst/>
          </a:prstGeom>
        </p:spPr>
      </p:pic>
      <p:sp>
        <p:nvSpPr>
          <p:cNvPr id="8" name="TextBox 7"/>
          <p:cNvSpPr txBox="1"/>
          <p:nvPr/>
        </p:nvSpPr>
        <p:spPr>
          <a:xfrm>
            <a:off x="443292" y="1502448"/>
            <a:ext cx="4255708" cy="4442242"/>
          </a:xfrm>
          <a:prstGeom prst="rect">
            <a:avLst/>
          </a:prstGeom>
          <a:noFill/>
        </p:spPr>
        <p:txBody>
          <a:bodyPr wrap="square" rtlCol="0">
            <a:spAutoFit/>
          </a:bodyPr>
          <a:lstStyle/>
          <a:p>
            <a:pPr marL="342900" indent="-342900">
              <a:spcAft>
                <a:spcPts val="1600"/>
              </a:spcAft>
              <a:buFont typeface="Arial"/>
              <a:buChar char="•"/>
            </a:pPr>
            <a:r>
              <a:rPr lang="en-US" sz="2400" dirty="0" smtClean="0"/>
              <a:t>Restrooms</a:t>
            </a:r>
          </a:p>
          <a:p>
            <a:pPr marL="342900" indent="-342900">
              <a:spcAft>
                <a:spcPts val="1600"/>
              </a:spcAft>
              <a:buFont typeface="Arial"/>
              <a:buChar char="•"/>
            </a:pPr>
            <a:r>
              <a:rPr lang="en-US" sz="2400" dirty="0" smtClean="0"/>
              <a:t>Concurrent sessions are across the hall</a:t>
            </a:r>
          </a:p>
          <a:p>
            <a:pPr marL="342900" indent="-342900">
              <a:spcAft>
                <a:spcPts val="1600"/>
              </a:spcAft>
              <a:buFont typeface="Arial"/>
              <a:buChar char="•"/>
            </a:pPr>
            <a:r>
              <a:rPr lang="en-US" sz="2400" dirty="0" smtClean="0"/>
              <a:t>Showcases are in hallways around this room</a:t>
            </a:r>
          </a:p>
          <a:p>
            <a:pPr marL="342900" indent="-342900">
              <a:spcAft>
                <a:spcPts val="1600"/>
              </a:spcAft>
              <a:buFont typeface="Arial"/>
              <a:buChar char="•"/>
            </a:pPr>
            <a:r>
              <a:rPr lang="en-US" sz="2400" dirty="0" smtClean="0"/>
              <a:t>We will go over evening logistics at 4pm</a:t>
            </a:r>
          </a:p>
          <a:p>
            <a:pPr marL="342900" indent="-342900">
              <a:spcAft>
                <a:spcPts val="1600"/>
              </a:spcAft>
              <a:buFont typeface="Arial"/>
              <a:buChar char="•"/>
            </a:pPr>
            <a:r>
              <a:rPr lang="en-US" sz="2400" dirty="0" smtClean="0"/>
              <a:t>Sticky note wall</a:t>
            </a:r>
          </a:p>
          <a:p>
            <a:pPr marL="342900" indent="-342900">
              <a:spcAft>
                <a:spcPts val="1600"/>
              </a:spcAft>
              <a:buFont typeface="Arial"/>
              <a:buChar char="•"/>
            </a:pPr>
            <a:r>
              <a:rPr lang="en-US" sz="2400" dirty="0" smtClean="0"/>
              <a:t>Change to program</a:t>
            </a:r>
          </a:p>
        </p:txBody>
      </p:sp>
      <p:sp>
        <p:nvSpPr>
          <p:cNvPr id="6" name="Rectangle 5"/>
          <p:cNvSpPr/>
          <p:nvPr/>
        </p:nvSpPr>
        <p:spPr>
          <a:xfrm>
            <a:off x="225778" y="230010"/>
            <a:ext cx="8686800" cy="964367"/>
          </a:xfrm>
          <a:prstGeom prst="rect">
            <a:avLst/>
          </a:prstGeom>
          <a:solidFill>
            <a:srgbClr val="49176D"/>
          </a:solidFill>
        </p:spPr>
        <p:txBody>
          <a:bodyPr wrap="square">
            <a:spAutoFit/>
          </a:bodyPr>
          <a:lstStyle/>
          <a:p>
            <a:pPr>
              <a:lnSpc>
                <a:spcPct val="150000"/>
              </a:lnSpc>
              <a:spcAft>
                <a:spcPts val="1600"/>
              </a:spcAft>
            </a:pPr>
            <a:r>
              <a:rPr lang="en-US" sz="4000" b="1" spc="150" dirty="0" smtClean="0">
                <a:solidFill>
                  <a:schemeClr val="bg1"/>
                </a:solidFill>
                <a:latin typeface="Century Gothic"/>
                <a:cs typeface="Century Gothic"/>
              </a:rPr>
              <a:t> Logistics</a:t>
            </a:r>
            <a:endParaRPr lang="en-US" sz="4000" b="1" spc="150" dirty="0">
              <a:solidFill>
                <a:schemeClr val="bg1"/>
              </a:solidFill>
              <a:latin typeface="Century Gothic"/>
              <a:cs typeface="Century Gothic"/>
            </a:endParaRPr>
          </a:p>
        </p:txBody>
      </p:sp>
    </p:spTree>
    <p:extLst>
      <p:ext uri="{BB962C8B-B14F-4D97-AF65-F5344CB8AC3E}">
        <p14:creationId xmlns:p14="http://schemas.microsoft.com/office/powerpoint/2010/main" val="366091392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53152" y="596900"/>
            <a:ext cx="2410686" cy="707886"/>
          </a:xfrm>
          <a:prstGeom prst="rect">
            <a:avLst/>
          </a:prstGeom>
        </p:spPr>
        <p:txBody>
          <a:bodyPr wrap="none">
            <a:spAutoFit/>
          </a:bodyPr>
          <a:lstStyle/>
          <a:p>
            <a:pPr>
              <a:spcAft>
                <a:spcPts val="1600"/>
              </a:spcAft>
            </a:pPr>
            <a:r>
              <a:rPr lang="en-US" sz="4000" b="1" spc="150" dirty="0">
                <a:solidFill>
                  <a:srgbClr val="49176D"/>
                </a:solidFill>
                <a:latin typeface="Century Gothic"/>
                <a:cs typeface="Century Gothic"/>
              </a:rPr>
              <a:t>L</a:t>
            </a:r>
            <a:r>
              <a:rPr lang="en-US" sz="4000" b="1" spc="150" dirty="0" smtClean="0">
                <a:solidFill>
                  <a:srgbClr val="49176D"/>
                </a:solidFill>
                <a:latin typeface="Century Gothic"/>
                <a:cs typeface="Century Gothic"/>
              </a:rPr>
              <a:t>ogistics</a:t>
            </a:r>
            <a:endParaRPr lang="en-US" sz="4000" b="1" spc="150" dirty="0">
              <a:solidFill>
                <a:srgbClr val="49176D"/>
              </a:solidFill>
              <a:latin typeface="Century Gothic"/>
              <a:cs typeface="Century Gothic"/>
            </a:endParaRPr>
          </a:p>
        </p:txBody>
      </p:sp>
      <p:pic>
        <p:nvPicPr>
          <p:cNvPr id="7" name="Picture 6"/>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996286" y="1389560"/>
            <a:ext cx="3910829" cy="5214439"/>
          </a:xfrm>
          <a:prstGeom prst="rect">
            <a:avLst/>
          </a:prstGeom>
        </p:spPr>
      </p:pic>
      <p:sp>
        <p:nvSpPr>
          <p:cNvPr id="8" name="TextBox 7"/>
          <p:cNvSpPr txBox="1"/>
          <p:nvPr/>
        </p:nvSpPr>
        <p:spPr>
          <a:xfrm>
            <a:off x="310445" y="1304786"/>
            <a:ext cx="4882444" cy="5273238"/>
          </a:xfrm>
          <a:prstGeom prst="rect">
            <a:avLst/>
          </a:prstGeom>
          <a:noFill/>
        </p:spPr>
        <p:txBody>
          <a:bodyPr wrap="square" rtlCol="0">
            <a:spAutoFit/>
          </a:bodyPr>
          <a:lstStyle/>
          <a:p>
            <a:pPr>
              <a:spcAft>
                <a:spcPts val="1600"/>
              </a:spcAft>
            </a:pPr>
            <a:r>
              <a:rPr lang="en-US" sz="2400" b="1" dirty="0" smtClean="0"/>
              <a:t>Taxis</a:t>
            </a:r>
          </a:p>
          <a:p>
            <a:pPr marL="342900" indent="-342900">
              <a:spcAft>
                <a:spcPts val="1600"/>
              </a:spcAft>
              <a:buFont typeface="Arial"/>
              <a:buChar char="•"/>
            </a:pPr>
            <a:r>
              <a:rPr lang="en-US" sz="2200" dirty="0" smtClean="0"/>
              <a:t>Taxi shares listing by departure time by the registration area</a:t>
            </a:r>
          </a:p>
          <a:p>
            <a:pPr marL="342900" indent="-342900">
              <a:spcAft>
                <a:spcPts val="1600"/>
              </a:spcAft>
              <a:buFont typeface="Arial"/>
              <a:buChar char="•"/>
            </a:pPr>
            <a:r>
              <a:rPr lang="en-US" sz="2200" dirty="0" smtClean="0"/>
              <a:t>See page 4 for taxi phone #s</a:t>
            </a:r>
          </a:p>
          <a:p>
            <a:pPr>
              <a:spcAft>
                <a:spcPts val="1600"/>
              </a:spcAft>
            </a:pPr>
            <a:r>
              <a:rPr lang="en-US" sz="2400" b="1" dirty="0" smtClean="0"/>
              <a:t>Cleanup of showcase </a:t>
            </a:r>
            <a:r>
              <a:rPr lang="en-US" sz="2400" b="1" dirty="0"/>
              <a:t>m</a:t>
            </a:r>
            <a:r>
              <a:rPr lang="en-US" sz="2400" b="1" dirty="0" smtClean="0"/>
              <a:t>aterials </a:t>
            </a:r>
            <a:br>
              <a:rPr lang="en-US" sz="2400" b="1" dirty="0" smtClean="0"/>
            </a:br>
            <a:r>
              <a:rPr lang="en-US" sz="2400" b="1" dirty="0" smtClean="0"/>
              <a:t>and shipping </a:t>
            </a:r>
            <a:r>
              <a:rPr lang="en-US" sz="2400" b="1" dirty="0"/>
              <a:t>b</a:t>
            </a:r>
            <a:r>
              <a:rPr lang="en-US" sz="2400" b="1" dirty="0" smtClean="0"/>
              <a:t>oxes</a:t>
            </a:r>
            <a:r>
              <a:rPr lang="en-US" sz="2400" dirty="0" smtClean="0"/>
              <a:t>: </a:t>
            </a:r>
          </a:p>
          <a:p>
            <a:pPr marL="342900" indent="-342900">
              <a:spcAft>
                <a:spcPts val="1600"/>
              </a:spcAft>
              <a:buFont typeface="Arial"/>
              <a:buChar char="•"/>
            </a:pPr>
            <a:r>
              <a:rPr lang="en-US" sz="2200" dirty="0" smtClean="0"/>
              <a:t>Cart for ready-to-ship labeled boxes will be near the registration table Thursday afternoon</a:t>
            </a:r>
          </a:p>
          <a:p>
            <a:pPr marL="342900" indent="-342900">
              <a:spcAft>
                <a:spcPts val="1600"/>
              </a:spcAft>
              <a:buFont typeface="Arial"/>
              <a:buChar char="•"/>
            </a:pPr>
            <a:r>
              <a:rPr lang="en-US" sz="2200" dirty="0" smtClean="0"/>
              <a:t>We will have packing tape, scissors, and Fed Ex forms </a:t>
            </a:r>
            <a:br>
              <a:rPr lang="en-US" sz="2200" dirty="0" smtClean="0"/>
            </a:br>
            <a:r>
              <a:rPr lang="en-US" sz="2200" dirty="0" smtClean="0"/>
              <a:t>(you need your </a:t>
            </a:r>
            <a:r>
              <a:rPr lang="en-US" sz="2200" dirty="0" err="1" smtClean="0"/>
              <a:t>ownFedEx</a:t>
            </a:r>
            <a:r>
              <a:rPr lang="en-US" sz="2200" dirty="0" smtClean="0"/>
              <a:t> #)</a:t>
            </a:r>
          </a:p>
        </p:txBody>
      </p:sp>
    </p:spTree>
    <p:extLst>
      <p:ext uri="{BB962C8B-B14F-4D97-AF65-F5344CB8AC3E}">
        <p14:creationId xmlns:p14="http://schemas.microsoft.com/office/powerpoint/2010/main" val="410136176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56180" y="596900"/>
            <a:ext cx="3281768" cy="707886"/>
          </a:xfrm>
          <a:prstGeom prst="rect">
            <a:avLst/>
          </a:prstGeom>
        </p:spPr>
        <p:txBody>
          <a:bodyPr wrap="none">
            <a:spAutoFit/>
          </a:bodyPr>
          <a:lstStyle/>
          <a:p>
            <a:pPr>
              <a:spcAft>
                <a:spcPts val="1600"/>
              </a:spcAft>
            </a:pPr>
            <a:r>
              <a:rPr lang="en-US" sz="4000" b="1" spc="150" dirty="0" smtClean="0">
                <a:solidFill>
                  <a:srgbClr val="49176D"/>
                </a:solidFill>
                <a:latin typeface="Century Gothic"/>
                <a:cs typeface="Century Gothic"/>
              </a:rPr>
              <a:t>Connecting</a:t>
            </a:r>
            <a:endParaRPr lang="en-US" sz="4000" b="1" spc="150" dirty="0">
              <a:solidFill>
                <a:srgbClr val="49176D"/>
              </a:solidFill>
              <a:latin typeface="Century Gothic"/>
              <a:cs typeface="Century Gothic"/>
            </a:endParaRPr>
          </a:p>
        </p:txBody>
      </p:sp>
      <p:sp>
        <p:nvSpPr>
          <p:cNvPr id="6" name="TextBox 5"/>
          <p:cNvSpPr txBox="1"/>
          <p:nvPr/>
        </p:nvSpPr>
        <p:spPr>
          <a:xfrm>
            <a:off x="443292" y="1502448"/>
            <a:ext cx="4171042" cy="2923877"/>
          </a:xfrm>
          <a:prstGeom prst="rect">
            <a:avLst/>
          </a:prstGeom>
          <a:noFill/>
        </p:spPr>
        <p:txBody>
          <a:bodyPr wrap="square" rtlCol="0">
            <a:spAutoFit/>
          </a:bodyPr>
          <a:lstStyle/>
          <a:p>
            <a:pPr marL="342900" indent="-342900">
              <a:spcAft>
                <a:spcPts val="1600"/>
              </a:spcAft>
              <a:buFont typeface="Arial"/>
              <a:buChar char="•"/>
            </a:pPr>
            <a:r>
              <a:rPr lang="en-US" sz="2400" dirty="0" err="1" smtClean="0"/>
              <a:t>Wifi</a:t>
            </a:r>
            <a:r>
              <a:rPr lang="en-US" sz="2400" dirty="0" smtClean="0"/>
              <a:t>:  </a:t>
            </a:r>
            <a:br>
              <a:rPr lang="en-US" sz="2400" dirty="0" smtClean="0"/>
            </a:br>
            <a:r>
              <a:rPr lang="en-US" sz="2400" dirty="0" smtClean="0"/>
              <a:t/>
            </a:r>
            <a:br>
              <a:rPr lang="en-US" sz="2400" dirty="0" smtClean="0"/>
            </a:br>
            <a:r>
              <a:rPr lang="en-US" sz="2400" dirty="0" smtClean="0"/>
              <a:t>		</a:t>
            </a:r>
            <a:r>
              <a:rPr lang="en-US" sz="2400" dirty="0" err="1" smtClean="0"/>
              <a:t>RC_Freewifi</a:t>
            </a:r>
            <a:r>
              <a:rPr lang="en-US" sz="2400" dirty="0" smtClean="0"/>
              <a:t> </a:t>
            </a:r>
          </a:p>
          <a:p>
            <a:pPr>
              <a:spcAft>
                <a:spcPts val="1600"/>
              </a:spcAft>
            </a:pPr>
            <a:r>
              <a:rPr lang="en-US" sz="2400" dirty="0" smtClean="0"/>
              <a:t>		no password needed</a:t>
            </a:r>
          </a:p>
          <a:p>
            <a:pPr marL="342900" indent="-342900">
              <a:spcAft>
                <a:spcPts val="1600"/>
              </a:spcAft>
              <a:buFont typeface="Arial"/>
              <a:buChar char="•"/>
            </a:pPr>
            <a:endParaRPr lang="en-US" sz="2400" dirty="0" smtClean="0"/>
          </a:p>
          <a:p>
            <a:pPr marL="342900" indent="-342900">
              <a:spcAft>
                <a:spcPts val="1600"/>
              </a:spcAft>
              <a:buFont typeface="Arial"/>
              <a:buChar char="•"/>
            </a:pPr>
            <a:r>
              <a:rPr lang="en-US" sz="2400" dirty="0" smtClean="0"/>
              <a:t>Social</a:t>
            </a:r>
            <a:r>
              <a:rPr lang="en-US" sz="2400" dirty="0"/>
              <a:t> </a:t>
            </a:r>
            <a:r>
              <a:rPr lang="en-US" sz="2400" dirty="0" smtClean="0"/>
              <a:t>media: #</a:t>
            </a:r>
            <a:r>
              <a:rPr lang="en-US" sz="2400" dirty="0" err="1" smtClean="0"/>
              <a:t>nisenet</a:t>
            </a:r>
            <a:endParaRPr lang="en-US" sz="2400" dirty="0" smtClean="0"/>
          </a:p>
        </p:txBody>
      </p:sp>
      <p:pic>
        <p:nvPicPr>
          <p:cNvPr id="7" name="Picture 6" descr="laptop_websites.ps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79894" y="1304786"/>
            <a:ext cx="4182109" cy="3059134"/>
          </a:xfrm>
          <a:prstGeom prst="rect">
            <a:avLst/>
          </a:prstGeom>
        </p:spPr>
      </p:pic>
    </p:spTree>
    <p:extLst>
      <p:ext uri="{BB962C8B-B14F-4D97-AF65-F5344CB8AC3E}">
        <p14:creationId xmlns:p14="http://schemas.microsoft.com/office/powerpoint/2010/main" val="116936092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84402" y="583953"/>
            <a:ext cx="4147289" cy="707886"/>
          </a:xfrm>
          <a:prstGeom prst="rect">
            <a:avLst/>
          </a:prstGeom>
        </p:spPr>
        <p:txBody>
          <a:bodyPr wrap="none">
            <a:spAutoFit/>
          </a:bodyPr>
          <a:lstStyle/>
          <a:p>
            <a:pPr>
              <a:spcAft>
                <a:spcPts val="1600"/>
              </a:spcAft>
            </a:pPr>
            <a:r>
              <a:rPr lang="en-US" sz="4000" b="1" spc="150" dirty="0" err="1" smtClean="0">
                <a:solidFill>
                  <a:srgbClr val="49176D"/>
                </a:solidFill>
                <a:latin typeface="Century Gothic"/>
                <a:cs typeface="Century Gothic"/>
              </a:rPr>
              <a:t>Improv</a:t>
            </a:r>
            <a:r>
              <a:rPr lang="en-US" sz="4000" b="1" spc="150" dirty="0" smtClean="0">
                <a:solidFill>
                  <a:srgbClr val="49176D"/>
                </a:solidFill>
                <a:latin typeface="Century Gothic"/>
                <a:cs typeface="Century Gothic"/>
              </a:rPr>
              <a:t> activity</a:t>
            </a:r>
            <a:endParaRPr lang="en-US" sz="4000" b="1" spc="150" dirty="0">
              <a:solidFill>
                <a:srgbClr val="49176D"/>
              </a:solidFill>
              <a:latin typeface="Century Gothic"/>
              <a:cs typeface="Century Gothic"/>
            </a:endParaRPr>
          </a:p>
        </p:txBody>
      </p:sp>
      <p:pic>
        <p:nvPicPr>
          <p:cNvPr id="8" name="Picture 7" descr="nano and society improv.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9889" y="2342442"/>
            <a:ext cx="8686800" cy="4289777"/>
          </a:xfrm>
          <a:prstGeom prst="rect">
            <a:avLst/>
          </a:prstGeom>
        </p:spPr>
      </p:pic>
      <p:sp>
        <p:nvSpPr>
          <p:cNvPr id="6" name="Rectangle 5"/>
          <p:cNvSpPr/>
          <p:nvPr/>
        </p:nvSpPr>
        <p:spPr>
          <a:xfrm>
            <a:off x="448873" y="1336119"/>
            <a:ext cx="8262712" cy="1012072"/>
          </a:xfrm>
          <a:prstGeom prst="rect">
            <a:avLst/>
          </a:prstGeom>
        </p:spPr>
        <p:txBody>
          <a:bodyPr wrap="square">
            <a:spAutoFit/>
          </a:bodyPr>
          <a:lstStyle/>
          <a:p>
            <a:pPr marL="0" lvl="1">
              <a:lnSpc>
                <a:spcPct val="90000"/>
              </a:lnSpc>
              <a:spcBef>
                <a:spcPct val="35000"/>
              </a:spcBef>
              <a:buClr>
                <a:srgbClr val="0C4225"/>
              </a:buClr>
            </a:pPr>
            <a:r>
              <a:rPr lang="en-US" sz="2200" dirty="0"/>
              <a:t>Incorporating </a:t>
            </a:r>
            <a:r>
              <a:rPr lang="en-US" sz="2200" dirty="0" err="1"/>
              <a:t>improv</a:t>
            </a:r>
            <a:r>
              <a:rPr lang="en-US" sz="2200" dirty="0"/>
              <a:t> exercises into staff and volunteer training helps create a supportive and upbeat environment for educators to practice and strengthen essential skills.</a:t>
            </a:r>
          </a:p>
        </p:txBody>
      </p:sp>
    </p:spTree>
    <p:extLst>
      <p:ext uri="{BB962C8B-B14F-4D97-AF65-F5344CB8AC3E}">
        <p14:creationId xmlns:p14="http://schemas.microsoft.com/office/powerpoint/2010/main" val="389831265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233962" y="683323"/>
            <a:ext cx="8648700" cy="707886"/>
          </a:xfrm>
          <a:prstGeom prst="rect">
            <a:avLst/>
          </a:prstGeom>
        </p:spPr>
        <p:txBody>
          <a:bodyPr wrap="square">
            <a:spAutoFit/>
          </a:bodyPr>
          <a:lstStyle/>
          <a:p>
            <a:pPr algn="ctr"/>
            <a:r>
              <a:rPr lang="en-US" sz="4000" b="1" spc="150" dirty="0" smtClean="0">
                <a:solidFill>
                  <a:srgbClr val="49176D"/>
                </a:solidFill>
                <a:latin typeface="Century Gothic"/>
                <a:cs typeface="Century Gothic"/>
              </a:rPr>
              <a:t>Thank you</a:t>
            </a:r>
            <a:endParaRPr lang="en-US" sz="4000" b="1" spc="150" dirty="0">
              <a:solidFill>
                <a:srgbClr val="49176D"/>
              </a:solidFill>
              <a:latin typeface="Century Gothic"/>
              <a:cs typeface="Century Gothic"/>
            </a:endParaRPr>
          </a:p>
        </p:txBody>
      </p:sp>
      <p:sp>
        <p:nvSpPr>
          <p:cNvPr id="12" name="Rectangle 11"/>
          <p:cNvSpPr/>
          <p:nvPr/>
        </p:nvSpPr>
        <p:spPr>
          <a:xfrm>
            <a:off x="221881" y="5280848"/>
            <a:ext cx="8778240" cy="1443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Aft>
                <a:spcPts val="200"/>
              </a:spcAft>
              <a:defRPr/>
            </a:pPr>
            <a:r>
              <a:rPr lang="en-US" sz="1800" b="1" kern="1200" dirty="0">
                <a:latin typeface="Calibri" charset="0"/>
              </a:rPr>
              <a:t>Cynthia Needham, </a:t>
            </a:r>
            <a:r>
              <a:rPr lang="en-US" sz="1800" kern="1200" dirty="0">
                <a:latin typeface="Calibri" charset="0"/>
              </a:rPr>
              <a:t>ICAN Productions</a:t>
            </a:r>
          </a:p>
        </p:txBody>
      </p:sp>
      <p:pic>
        <p:nvPicPr>
          <p:cNvPr id="13"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9987" y="5548743"/>
            <a:ext cx="992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NISE_logo.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31339" y="5751907"/>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562560" y="5568592"/>
            <a:ext cx="490382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dirty="0">
                <a:latin typeface="Calibri" charset="0"/>
              </a:rPr>
              <a:t>This presentation is based on work supported by the National Science Foundation under Grant No. 0940143.  Any opinions, findings, and conclusions or recommendations expressed in this presentation are those of the authors and do not necessarily reflect the views of the Foundation. </a:t>
            </a:r>
          </a:p>
        </p:txBody>
      </p:sp>
      <p:pic>
        <p:nvPicPr>
          <p:cNvPr id="2" name="Picture 1" descr="NanoDays-0403-X2.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5862" y="1391209"/>
            <a:ext cx="8686800" cy="3866443"/>
          </a:xfrm>
          <a:prstGeom prst="rect">
            <a:avLst/>
          </a:prstGeom>
        </p:spPr>
      </p:pic>
    </p:spTree>
    <p:extLst>
      <p:ext uri="{BB962C8B-B14F-4D97-AF65-F5344CB8AC3E}">
        <p14:creationId xmlns:p14="http://schemas.microsoft.com/office/powerpoint/2010/main" val="362547156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noDays-0234-X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3999" cy="6858000"/>
          </a:xfrm>
          <a:prstGeom prst="rect">
            <a:avLst/>
          </a:prstGeom>
        </p:spPr>
      </p:pic>
      <p:pic>
        <p:nvPicPr>
          <p:cNvPr id="6" name="Picture 5" descr="Take_lea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4432" y="419549"/>
            <a:ext cx="3277011" cy="1696550"/>
          </a:xfrm>
          <a:prstGeom prst="rect">
            <a:avLst/>
          </a:prstGeom>
        </p:spPr>
      </p:pic>
    </p:spTree>
    <p:extLst>
      <p:ext uri="{BB962C8B-B14F-4D97-AF65-F5344CB8AC3E}">
        <p14:creationId xmlns:p14="http://schemas.microsoft.com/office/powerpoint/2010/main" val="328357692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2677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95485" y="596900"/>
            <a:ext cx="3545662" cy="707886"/>
          </a:xfrm>
          <a:prstGeom prst="rect">
            <a:avLst/>
          </a:prstGeom>
        </p:spPr>
        <p:txBody>
          <a:bodyPr wrap="none">
            <a:spAutoFit/>
          </a:bodyPr>
          <a:lstStyle/>
          <a:p>
            <a:pPr>
              <a:spcAft>
                <a:spcPts val="1600"/>
              </a:spcAft>
            </a:pPr>
            <a:r>
              <a:rPr lang="en-US" sz="4000" b="1" spc="150" dirty="0" smtClean="0">
                <a:solidFill>
                  <a:srgbClr val="49176D"/>
                </a:solidFill>
                <a:latin typeface="Century Gothic"/>
                <a:cs typeface="Century Gothic"/>
              </a:rPr>
              <a:t>Who is here?</a:t>
            </a:r>
            <a:endParaRPr lang="en-US" sz="4000" b="1" spc="150" dirty="0">
              <a:solidFill>
                <a:srgbClr val="49176D"/>
              </a:solidFill>
              <a:latin typeface="Century Gothic"/>
              <a:cs typeface="Century Gothic"/>
            </a:endParaRPr>
          </a:p>
        </p:txBody>
      </p:sp>
      <p:pic>
        <p:nvPicPr>
          <p:cNvPr id="7" name="Picture 6" descr="Questions low res.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998" y="2224871"/>
            <a:ext cx="8686800" cy="4405085"/>
          </a:xfrm>
          <a:prstGeom prst="rect">
            <a:avLst/>
          </a:prstGeom>
        </p:spPr>
      </p:pic>
    </p:spTree>
    <p:extLst>
      <p:ext uri="{BB962C8B-B14F-4D97-AF65-F5344CB8AC3E}">
        <p14:creationId xmlns:p14="http://schemas.microsoft.com/office/powerpoint/2010/main" val="192277167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Emily Hunt3 tighter CROP.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4345" y="3244646"/>
            <a:ext cx="1600200" cy="1828800"/>
          </a:xfrm>
          <a:prstGeom prst="rect">
            <a:avLst/>
          </a:prstGeom>
        </p:spPr>
      </p:pic>
      <p:pic>
        <p:nvPicPr>
          <p:cNvPr id="9" name="Picture 8" descr="darrelnew2crop.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4401" y="3244646"/>
            <a:ext cx="1600200" cy="1828800"/>
          </a:xfrm>
          <a:prstGeom prst="rect">
            <a:avLst/>
          </a:prstGeom>
        </p:spPr>
      </p:pic>
      <p:pic>
        <p:nvPicPr>
          <p:cNvPr id="7" name="Picture 6" descr="ErayAydil.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58286" y="3244646"/>
            <a:ext cx="1609344" cy="1834896"/>
          </a:xfrm>
          <a:prstGeom prst="rect">
            <a:avLst/>
          </a:prstGeom>
        </p:spPr>
      </p:pic>
      <p:sp>
        <p:nvSpPr>
          <p:cNvPr id="10" name="TextBox 9"/>
          <p:cNvSpPr txBox="1"/>
          <p:nvPr/>
        </p:nvSpPr>
        <p:spPr>
          <a:xfrm>
            <a:off x="302179" y="5128811"/>
            <a:ext cx="8122366" cy="461665"/>
          </a:xfrm>
          <a:prstGeom prst="rect">
            <a:avLst/>
          </a:prstGeom>
          <a:noFill/>
        </p:spPr>
        <p:txBody>
          <a:bodyPr wrap="square" rtlCol="0">
            <a:spAutoFit/>
          </a:bodyPr>
          <a:lstStyle/>
          <a:p>
            <a:pPr>
              <a:spcAft>
                <a:spcPts val="1600"/>
              </a:spcAft>
            </a:pPr>
            <a:r>
              <a:rPr lang="en-US" sz="2400" dirty="0" smtClean="0"/>
              <a:t>Darrell </a:t>
            </a:r>
            <a:r>
              <a:rPr lang="en-US" sz="2400" dirty="0" err="1" smtClean="0"/>
              <a:t>Porcello</a:t>
            </a:r>
            <a:r>
              <a:rPr lang="en-US" sz="2400" dirty="0" smtClean="0"/>
              <a:t>        </a:t>
            </a:r>
            <a:r>
              <a:rPr lang="en-US" sz="2400" dirty="0" err="1" smtClean="0"/>
              <a:t>Eray</a:t>
            </a:r>
            <a:r>
              <a:rPr lang="en-US" sz="2400" dirty="0" smtClean="0"/>
              <a:t> </a:t>
            </a:r>
            <a:r>
              <a:rPr lang="en-US" sz="2400" dirty="0" err="1" smtClean="0"/>
              <a:t>Aydil</a:t>
            </a:r>
            <a:r>
              <a:rPr lang="en-US" sz="2400" dirty="0" smtClean="0"/>
              <a:t>         Mauro Ferrari       Emily Hunt</a:t>
            </a:r>
            <a:endParaRPr lang="en-US" sz="2400" dirty="0"/>
          </a:p>
        </p:txBody>
      </p:sp>
      <p:pic>
        <p:nvPicPr>
          <p:cNvPr id="11" name="Picture 10" descr="Mauro.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41315" y="3244646"/>
            <a:ext cx="1609344" cy="1834896"/>
          </a:xfrm>
          <a:prstGeom prst="rect">
            <a:avLst/>
          </a:prstGeom>
        </p:spPr>
      </p:pic>
      <p:sp>
        <p:nvSpPr>
          <p:cNvPr id="12" name="Rectangle 11"/>
          <p:cNvSpPr/>
          <p:nvPr/>
        </p:nvSpPr>
        <p:spPr>
          <a:xfrm>
            <a:off x="239889" y="1254360"/>
            <a:ext cx="8686800" cy="1631216"/>
          </a:xfrm>
          <a:prstGeom prst="rect">
            <a:avLst/>
          </a:prstGeom>
          <a:solidFill>
            <a:srgbClr val="49176D"/>
          </a:solidFill>
        </p:spPr>
        <p:txBody>
          <a:bodyPr wrap="square">
            <a:spAutoFit/>
          </a:bodyPr>
          <a:lstStyle/>
          <a:p>
            <a:pPr algn="ctr"/>
            <a:endParaRPr lang="en-US" sz="1000" b="1" spc="150" dirty="0" smtClean="0">
              <a:solidFill>
                <a:schemeClr val="bg1"/>
              </a:solidFill>
              <a:latin typeface="Century Gothic"/>
              <a:cs typeface="Century Gothic"/>
            </a:endParaRPr>
          </a:p>
          <a:p>
            <a:pPr algn="ctr"/>
            <a:r>
              <a:rPr lang="en-US" sz="4000" b="1" spc="150" dirty="0" smtClean="0">
                <a:solidFill>
                  <a:schemeClr val="bg1"/>
                </a:solidFill>
                <a:latin typeface="Century Gothic"/>
                <a:cs typeface="Century Gothic"/>
              </a:rPr>
              <a:t>Future of </a:t>
            </a:r>
            <a:r>
              <a:rPr lang="en-US" sz="4000" b="1" spc="150" dirty="0" err="1" smtClean="0">
                <a:solidFill>
                  <a:schemeClr val="bg1"/>
                </a:solidFill>
                <a:latin typeface="Century Gothic"/>
                <a:cs typeface="Century Gothic"/>
              </a:rPr>
              <a:t>Nanoscale</a:t>
            </a:r>
            <a:r>
              <a:rPr lang="en-US" sz="4000" b="1" spc="150" dirty="0" smtClean="0">
                <a:solidFill>
                  <a:schemeClr val="bg1"/>
                </a:solidFill>
                <a:latin typeface="Century Gothic"/>
                <a:cs typeface="Century Gothic"/>
              </a:rPr>
              <a:t> Science, Engineering, and Technology</a:t>
            </a:r>
          </a:p>
          <a:p>
            <a:pPr algn="ctr"/>
            <a:endParaRPr lang="en-US" sz="1000" b="1" spc="150" dirty="0">
              <a:solidFill>
                <a:schemeClr val="bg1"/>
              </a:solidFill>
              <a:latin typeface="Century Gothic"/>
              <a:cs typeface="Century Gothic"/>
            </a:endParaRPr>
          </a:p>
        </p:txBody>
      </p:sp>
    </p:spTree>
    <p:extLst>
      <p:ext uri="{BB962C8B-B14F-4D97-AF65-F5344CB8AC3E}">
        <p14:creationId xmlns:p14="http://schemas.microsoft.com/office/powerpoint/2010/main" val="379067632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84402" y="583953"/>
            <a:ext cx="6179596" cy="707886"/>
          </a:xfrm>
          <a:prstGeom prst="rect">
            <a:avLst/>
          </a:prstGeom>
        </p:spPr>
        <p:txBody>
          <a:bodyPr wrap="none">
            <a:spAutoFit/>
          </a:bodyPr>
          <a:lstStyle/>
          <a:p>
            <a:pPr>
              <a:spcAft>
                <a:spcPts val="1600"/>
              </a:spcAft>
            </a:pPr>
            <a:r>
              <a:rPr lang="en-US" sz="4000" b="1" spc="150" dirty="0">
                <a:solidFill>
                  <a:srgbClr val="49176D"/>
                </a:solidFill>
                <a:latin typeface="Century Gothic"/>
                <a:cs typeface="Century Gothic"/>
              </a:rPr>
              <a:t>L</a:t>
            </a:r>
            <a:r>
              <a:rPr lang="en-US" sz="4000" b="1" spc="150" dirty="0" smtClean="0">
                <a:solidFill>
                  <a:srgbClr val="49176D"/>
                </a:solidFill>
                <a:latin typeface="Century Gothic"/>
                <a:cs typeface="Century Gothic"/>
              </a:rPr>
              <a:t>unch with your region</a:t>
            </a:r>
            <a:endParaRPr lang="en-US" sz="4000" b="1" spc="150" dirty="0">
              <a:solidFill>
                <a:srgbClr val="49176D"/>
              </a:solidFill>
              <a:latin typeface="Century Gothic"/>
              <a:cs typeface="Century Gothic"/>
            </a:endParaRPr>
          </a:p>
        </p:txBody>
      </p:sp>
      <p:sp>
        <p:nvSpPr>
          <p:cNvPr id="6" name="Rectangle 5"/>
          <p:cNvSpPr/>
          <p:nvPr/>
        </p:nvSpPr>
        <p:spPr>
          <a:xfrm>
            <a:off x="448873" y="1336119"/>
            <a:ext cx="8262712" cy="2246769"/>
          </a:xfrm>
          <a:prstGeom prst="rect">
            <a:avLst/>
          </a:prstGeom>
        </p:spPr>
        <p:txBody>
          <a:bodyPr wrap="square">
            <a:spAutoFit/>
          </a:bodyPr>
          <a:lstStyle/>
          <a:p>
            <a:r>
              <a:rPr lang="en-US" sz="2000" b="1" dirty="0" smtClean="0"/>
              <a:t>Northeast</a:t>
            </a:r>
            <a:r>
              <a:rPr lang="en-US" sz="2000" b="1" dirty="0"/>
              <a:t>,</a:t>
            </a:r>
            <a:r>
              <a:rPr lang="en-US" sz="2000" b="1" dirty="0" smtClean="0"/>
              <a:t> </a:t>
            </a:r>
            <a:r>
              <a:rPr lang="en-US" sz="2000" b="1" dirty="0"/>
              <a:t>Room 1/2: </a:t>
            </a:r>
            <a:r>
              <a:rPr lang="en-US" sz="2000" dirty="0" smtClean="0"/>
              <a:t>NY</a:t>
            </a:r>
            <a:r>
              <a:rPr lang="en-US" sz="2000" dirty="0"/>
              <a:t>, VT, NH, ME, RI, CT, and MA</a:t>
            </a:r>
          </a:p>
          <a:p>
            <a:r>
              <a:rPr lang="en-US" sz="2000" b="1" dirty="0" smtClean="0"/>
              <a:t>Mid</a:t>
            </a:r>
            <a:r>
              <a:rPr lang="en-US" sz="2000" b="1" dirty="0"/>
              <a:t>-</a:t>
            </a:r>
            <a:r>
              <a:rPr lang="en-US" sz="2000" b="1" dirty="0" smtClean="0"/>
              <a:t>Atlantic, </a:t>
            </a:r>
            <a:r>
              <a:rPr lang="en-US" sz="2000" b="1" dirty="0"/>
              <a:t>Room 3: </a:t>
            </a:r>
            <a:r>
              <a:rPr lang="en-US" sz="2000" dirty="0" smtClean="0"/>
              <a:t>PA</a:t>
            </a:r>
            <a:r>
              <a:rPr lang="en-US" sz="2000" dirty="0"/>
              <a:t>, NJ, MD, </a:t>
            </a:r>
            <a:r>
              <a:rPr lang="en-US" sz="2000" dirty="0" smtClean="0"/>
              <a:t>Washington DC</a:t>
            </a:r>
            <a:r>
              <a:rPr lang="en-US" sz="2000" dirty="0"/>
              <a:t>, DE, OH, and WV</a:t>
            </a:r>
          </a:p>
          <a:p>
            <a:r>
              <a:rPr lang="en-US" sz="2000" b="1" dirty="0" smtClean="0"/>
              <a:t>Southeast</a:t>
            </a:r>
            <a:r>
              <a:rPr lang="en-US" sz="2000" b="1" dirty="0"/>
              <a:t>,</a:t>
            </a:r>
            <a:r>
              <a:rPr lang="en-US" sz="2000" b="1" dirty="0" smtClean="0"/>
              <a:t> </a:t>
            </a:r>
            <a:r>
              <a:rPr lang="en-US" sz="2000" b="1" dirty="0"/>
              <a:t>Room 4: </a:t>
            </a:r>
            <a:r>
              <a:rPr lang="en-US" sz="2000" dirty="0" smtClean="0"/>
              <a:t>VA</a:t>
            </a:r>
            <a:r>
              <a:rPr lang="en-US" sz="2000" dirty="0"/>
              <a:t>, NC, SC, KY, TN, LA, MS, AL, GA, FL, and PR</a:t>
            </a:r>
          </a:p>
          <a:p>
            <a:r>
              <a:rPr lang="en-US" sz="2000" b="1" dirty="0" smtClean="0"/>
              <a:t>West</a:t>
            </a:r>
            <a:r>
              <a:rPr lang="en-US" sz="2000" b="1" dirty="0"/>
              <a:t>,</a:t>
            </a:r>
            <a:r>
              <a:rPr lang="en-US" sz="2000" b="1" dirty="0" smtClean="0"/>
              <a:t> </a:t>
            </a:r>
            <a:r>
              <a:rPr lang="en-US" sz="2000" b="1" dirty="0"/>
              <a:t>Room 5: </a:t>
            </a:r>
            <a:r>
              <a:rPr lang="en-US" sz="2000" dirty="0" smtClean="0"/>
              <a:t>AK</a:t>
            </a:r>
            <a:r>
              <a:rPr lang="en-US" sz="2000" dirty="0"/>
              <a:t>, WA, OR, ID, MT, WY, CO, UT, and NM</a:t>
            </a:r>
          </a:p>
          <a:p>
            <a:r>
              <a:rPr lang="en-US" sz="2000" b="1" dirty="0" smtClean="0"/>
              <a:t>South</a:t>
            </a:r>
            <a:r>
              <a:rPr lang="en-US" sz="2000" b="1" dirty="0"/>
              <a:t>,</a:t>
            </a:r>
            <a:r>
              <a:rPr lang="en-US" sz="2000" b="1" dirty="0" smtClean="0"/>
              <a:t> </a:t>
            </a:r>
            <a:r>
              <a:rPr lang="en-US" sz="2000" b="1" dirty="0"/>
              <a:t>Room 6: </a:t>
            </a:r>
            <a:r>
              <a:rPr lang="en-US" sz="2000" dirty="0" smtClean="0"/>
              <a:t>TX</a:t>
            </a:r>
            <a:r>
              <a:rPr lang="en-US" sz="2000" dirty="0"/>
              <a:t>, AR, and OK</a:t>
            </a:r>
          </a:p>
          <a:p>
            <a:r>
              <a:rPr lang="en-US" sz="2000" b="1" dirty="0" smtClean="0"/>
              <a:t>Southwest</a:t>
            </a:r>
            <a:r>
              <a:rPr lang="en-US" sz="2000" b="1" dirty="0"/>
              <a:t>,</a:t>
            </a:r>
            <a:r>
              <a:rPr lang="en-US" sz="2000" b="1" dirty="0" smtClean="0"/>
              <a:t> </a:t>
            </a:r>
            <a:r>
              <a:rPr lang="en-US" sz="2000" b="1" dirty="0"/>
              <a:t>Room 7: </a:t>
            </a:r>
            <a:r>
              <a:rPr lang="en-US" sz="2000" dirty="0" smtClean="0"/>
              <a:t>CA</a:t>
            </a:r>
            <a:r>
              <a:rPr lang="en-US" sz="2000" dirty="0"/>
              <a:t>, NV, AZ, and HI.</a:t>
            </a:r>
          </a:p>
          <a:p>
            <a:r>
              <a:rPr lang="en-US" sz="2000" b="1" dirty="0" smtClean="0"/>
              <a:t>Midwest, Room </a:t>
            </a:r>
            <a:r>
              <a:rPr lang="en-US" sz="2000" b="1" dirty="0"/>
              <a:t>8/9: </a:t>
            </a:r>
            <a:r>
              <a:rPr lang="en-US" sz="2000" dirty="0" smtClean="0"/>
              <a:t>ND</a:t>
            </a:r>
            <a:r>
              <a:rPr lang="en-US" sz="2000" dirty="0"/>
              <a:t>, SD, NE, KS, MN, IA, MO, WI, IL, MI, and </a:t>
            </a:r>
            <a:r>
              <a:rPr lang="en-US" sz="2000" dirty="0" smtClean="0"/>
              <a:t>IN</a:t>
            </a:r>
          </a:p>
        </p:txBody>
      </p:sp>
      <p:pic>
        <p:nvPicPr>
          <p:cNvPr id="2" name="Picture 1" descr="hub_map cropped.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6665" y="3723997"/>
            <a:ext cx="4931596" cy="2743200"/>
          </a:xfrm>
          <a:prstGeom prst="rect">
            <a:avLst/>
          </a:prstGeom>
        </p:spPr>
      </p:pic>
    </p:spTree>
    <p:extLst>
      <p:ext uri="{BB962C8B-B14F-4D97-AF65-F5344CB8AC3E}">
        <p14:creationId xmlns:p14="http://schemas.microsoft.com/office/powerpoint/2010/main" val="71401629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566893" y="562235"/>
            <a:ext cx="5402106" cy="1733808"/>
          </a:xfrm>
          <a:prstGeom prst="rect">
            <a:avLst/>
          </a:prstGeom>
        </p:spPr>
        <p:txBody>
          <a:bodyPr wrap="square">
            <a:spAutoFit/>
          </a:bodyPr>
          <a:lstStyle/>
          <a:p>
            <a:pPr>
              <a:spcAft>
                <a:spcPts val="1600"/>
              </a:spcAft>
            </a:pPr>
            <a:r>
              <a:rPr lang="en-US" sz="4000" b="1" spc="150" dirty="0" smtClean="0">
                <a:solidFill>
                  <a:srgbClr val="49176D"/>
                </a:solidFill>
                <a:latin typeface="Century Gothic"/>
                <a:cs typeface="Century Gothic"/>
              </a:rPr>
              <a:t>Showcase A</a:t>
            </a:r>
          </a:p>
          <a:p>
            <a:pPr>
              <a:spcAft>
                <a:spcPts val="1600"/>
              </a:spcAft>
            </a:pPr>
            <a:endParaRPr lang="en-US" sz="2000" b="1" spc="150" dirty="0" smtClean="0">
              <a:solidFill>
                <a:srgbClr val="49176D"/>
              </a:solidFill>
              <a:latin typeface="Century Gothic"/>
              <a:cs typeface="Century Gothic"/>
            </a:endParaRPr>
          </a:p>
          <a:p>
            <a:pPr>
              <a:spcAft>
                <a:spcPts val="1600"/>
              </a:spcAft>
            </a:pPr>
            <a:endParaRPr lang="en-US" sz="2000" dirty="0" smtClean="0"/>
          </a:p>
        </p:txBody>
      </p:sp>
      <p:sp>
        <p:nvSpPr>
          <p:cNvPr id="7" name="Rectangle 6"/>
          <p:cNvSpPr/>
          <p:nvPr/>
        </p:nvSpPr>
        <p:spPr>
          <a:xfrm>
            <a:off x="171784" y="1569393"/>
            <a:ext cx="8725271" cy="2985433"/>
          </a:xfrm>
          <a:prstGeom prst="rect">
            <a:avLst/>
          </a:prstGeom>
        </p:spPr>
        <p:txBody>
          <a:bodyPr wrap="square">
            <a:spAutoFit/>
          </a:bodyPr>
          <a:lstStyle/>
          <a:p>
            <a:pPr>
              <a:spcAft>
                <a:spcPts val="1600"/>
              </a:spcAft>
            </a:pPr>
            <a:r>
              <a:rPr lang="en-US" sz="2400" b="1" dirty="0" smtClean="0">
                <a:cs typeface="Calibri"/>
              </a:rPr>
              <a:t>ODD numbered posters and tables will be staffed</a:t>
            </a:r>
          </a:p>
          <a:p>
            <a:pPr>
              <a:spcAft>
                <a:spcPts val="1600"/>
              </a:spcAft>
            </a:pPr>
            <a:r>
              <a:rPr lang="en-US" sz="2400" b="1" dirty="0" smtClean="0">
                <a:cs typeface="Calibri"/>
              </a:rPr>
              <a:t>Wednesday, 1:30pm-2:45pm</a:t>
            </a:r>
          </a:p>
          <a:p>
            <a:pPr marL="342900" indent="-342900">
              <a:spcAft>
                <a:spcPts val="1600"/>
              </a:spcAft>
              <a:buFont typeface="Arial"/>
              <a:buChar char="•"/>
            </a:pPr>
            <a:r>
              <a:rPr lang="en-US" sz="2000" dirty="0" smtClean="0">
                <a:cs typeface="Calibri"/>
              </a:rPr>
              <a:t>Museum </a:t>
            </a:r>
            <a:r>
              <a:rPr lang="en-US" sz="2000" dirty="0">
                <a:cs typeface="Calibri"/>
              </a:rPr>
              <a:t>and Community </a:t>
            </a:r>
            <a:r>
              <a:rPr lang="en-US" sz="2000" dirty="0" smtClean="0">
                <a:cs typeface="Calibri"/>
              </a:rPr>
              <a:t>Partnerships +</a:t>
            </a:r>
            <a:r>
              <a:rPr lang="en-US" sz="2000" dirty="0">
                <a:cs typeface="Calibri"/>
              </a:rPr>
              <a:t/>
            </a:r>
            <a:br>
              <a:rPr lang="en-US" sz="2000" dirty="0">
                <a:cs typeface="Calibri"/>
              </a:rPr>
            </a:br>
            <a:r>
              <a:rPr lang="en-US" sz="2000" dirty="0">
                <a:cs typeface="Calibri"/>
              </a:rPr>
              <a:t>N</a:t>
            </a:r>
            <a:r>
              <a:rPr lang="en-US" sz="2000" dirty="0" smtClean="0">
                <a:cs typeface="Calibri"/>
              </a:rPr>
              <a:t>ational </a:t>
            </a:r>
            <a:r>
              <a:rPr lang="en-US" sz="2000" dirty="0">
                <a:cs typeface="Calibri"/>
              </a:rPr>
              <a:t>youth serving organizations  </a:t>
            </a:r>
            <a:br>
              <a:rPr lang="en-US" sz="2000" dirty="0">
                <a:cs typeface="Calibri"/>
              </a:rPr>
            </a:br>
            <a:r>
              <a:rPr lang="en-US" sz="2000" dirty="0">
                <a:cs typeface="Calibri"/>
              </a:rPr>
              <a:t>#69-77 </a:t>
            </a:r>
          </a:p>
          <a:p>
            <a:pPr marL="342900" indent="-342900">
              <a:spcAft>
                <a:spcPts val="1600"/>
              </a:spcAft>
              <a:buFont typeface="Arial"/>
              <a:buChar char="•"/>
            </a:pPr>
            <a:r>
              <a:rPr lang="en-US" sz="2000" dirty="0">
                <a:cs typeface="Calibri"/>
              </a:rPr>
              <a:t>Sustainability and Science Museums</a:t>
            </a:r>
            <a:br>
              <a:rPr lang="en-US" sz="2000" dirty="0">
                <a:cs typeface="Calibri"/>
              </a:rPr>
            </a:br>
            <a:r>
              <a:rPr lang="en-US" sz="2000" dirty="0">
                <a:cs typeface="Calibri"/>
              </a:rPr>
              <a:t> #55</a:t>
            </a:r>
            <a:endParaRPr lang="en-US" sz="2000" b="1" spc="150" dirty="0">
              <a:solidFill>
                <a:srgbClr val="49176D"/>
              </a:solidFill>
              <a:cs typeface="Calibri"/>
            </a:endParaRPr>
          </a:p>
        </p:txBody>
      </p:sp>
      <p:pic>
        <p:nvPicPr>
          <p:cNvPr id="3" name="Picture 2" descr="20130529_2212-X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69555" y="2296043"/>
            <a:ext cx="4128164" cy="3154680"/>
          </a:xfrm>
          <a:prstGeom prst="rect">
            <a:avLst/>
          </a:prstGeom>
        </p:spPr>
      </p:pic>
    </p:spTree>
    <p:extLst>
      <p:ext uri="{BB962C8B-B14F-4D97-AF65-F5344CB8AC3E}">
        <p14:creationId xmlns:p14="http://schemas.microsoft.com/office/powerpoint/2010/main" val="80763381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59791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p:nvSpPr>
        <p:spPr>
          <a:xfrm>
            <a:off x="383450" y="344656"/>
            <a:ext cx="3978523" cy="830997"/>
          </a:xfrm>
          <a:prstGeom prst="rect">
            <a:avLst/>
          </a:prstGeom>
        </p:spPr>
        <p:txBody>
          <a:bodyPr wrap="none">
            <a:spAutoFit/>
          </a:bodyPr>
          <a:lstStyle/>
          <a:p>
            <a:r>
              <a:rPr lang="en-US" sz="2400" b="1" spc="150" dirty="0" smtClean="0">
                <a:solidFill>
                  <a:srgbClr val="49176D"/>
                </a:solidFill>
                <a:latin typeface="Century Gothic"/>
                <a:cs typeface="Century Gothic"/>
              </a:rPr>
              <a:t>June 2015</a:t>
            </a:r>
          </a:p>
          <a:p>
            <a:r>
              <a:rPr lang="en-US" sz="2400" b="1" spc="150" dirty="0" smtClean="0">
                <a:solidFill>
                  <a:srgbClr val="49176D"/>
                </a:solidFill>
                <a:latin typeface="Century Gothic"/>
                <a:cs typeface="Century Gothic"/>
              </a:rPr>
              <a:t>Network-Wide Meeting </a:t>
            </a:r>
            <a:endParaRPr lang="en-US" sz="2400" b="1" spc="150" dirty="0">
              <a:solidFill>
                <a:srgbClr val="49176D"/>
              </a:solidFill>
              <a:latin typeface="Century Gothic"/>
              <a:cs typeface="Century Gothic"/>
            </a:endParaRPr>
          </a:p>
        </p:txBody>
      </p:sp>
      <p:sp>
        <p:nvSpPr>
          <p:cNvPr id="9" name="TextBox 10"/>
          <p:cNvSpPr txBox="1">
            <a:spLocks noChangeArrowheads="1"/>
          </p:cNvSpPr>
          <p:nvPr/>
        </p:nvSpPr>
        <p:spPr bwMode="auto">
          <a:xfrm>
            <a:off x="5371485" y="6125452"/>
            <a:ext cx="3340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dirty="0" err="1">
                <a:solidFill>
                  <a:prstClr val="black"/>
                </a:solidFill>
                <a:latin typeface="Calibri" charset="0"/>
              </a:rPr>
              <a:t>www.nisenet.org</a:t>
            </a:r>
            <a:endParaRPr lang="en-US" sz="1400" dirty="0">
              <a:solidFill>
                <a:prstClr val="black"/>
              </a:solidFill>
              <a:latin typeface="Calibri" charset="0"/>
            </a:endParaRPr>
          </a:p>
        </p:txBody>
      </p:sp>
      <p:pic>
        <p:nvPicPr>
          <p:cNvPr id="10" name="Picture 9" descr="NISE_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873" y="6186537"/>
            <a:ext cx="1135912" cy="257187"/>
          </a:xfrm>
          <a:prstGeom prst="rect">
            <a:avLst/>
          </a:prstGeom>
        </p:spPr>
      </p:pic>
      <p:pic>
        <p:nvPicPr>
          <p:cNvPr id="13" name="Picture 12" descr="NSF_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1019" y="6144027"/>
            <a:ext cx="342558" cy="342558"/>
          </a:xfrm>
          <a:prstGeom prst="rect">
            <a:avLst/>
          </a:prstGeom>
        </p:spPr>
      </p:pic>
      <p:pic>
        <p:nvPicPr>
          <p:cNvPr id="5" name="Picture 4" descr="KGronostajski_CommunityNight_Nano-40.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25777" y="2652884"/>
            <a:ext cx="8686800" cy="3414890"/>
          </a:xfrm>
          <a:prstGeom prst="rect">
            <a:avLst/>
          </a:prstGeom>
        </p:spPr>
      </p:pic>
      <p:sp>
        <p:nvSpPr>
          <p:cNvPr id="12" name="Rectangle 11"/>
          <p:cNvSpPr/>
          <p:nvPr/>
        </p:nvSpPr>
        <p:spPr>
          <a:xfrm>
            <a:off x="239889" y="1550691"/>
            <a:ext cx="8686800" cy="1323439"/>
          </a:xfrm>
          <a:prstGeom prst="rect">
            <a:avLst/>
          </a:prstGeom>
          <a:solidFill>
            <a:srgbClr val="49176D"/>
          </a:solidFill>
        </p:spPr>
        <p:txBody>
          <a:bodyPr wrap="square">
            <a:spAutoFit/>
          </a:bodyPr>
          <a:lstStyle/>
          <a:p>
            <a:pPr algn="ctr"/>
            <a:endParaRPr lang="en-US" sz="1000" b="1" spc="150" dirty="0" smtClean="0">
              <a:solidFill>
                <a:schemeClr val="bg1"/>
              </a:solidFill>
              <a:latin typeface="Century Gothic"/>
              <a:cs typeface="Century Gothic"/>
            </a:endParaRPr>
          </a:p>
          <a:p>
            <a:pPr algn="ctr"/>
            <a:r>
              <a:rPr lang="en-US" sz="6000" b="1" spc="150" dirty="0" smtClean="0">
                <a:solidFill>
                  <a:schemeClr val="bg1"/>
                </a:solidFill>
                <a:latin typeface="Century Gothic"/>
                <a:cs typeface="Century Gothic"/>
              </a:rPr>
              <a:t>Wednesday wrap-up</a:t>
            </a:r>
          </a:p>
          <a:p>
            <a:pPr algn="ctr"/>
            <a:endParaRPr lang="en-US" sz="1000" b="1" spc="150" dirty="0">
              <a:solidFill>
                <a:schemeClr val="bg1"/>
              </a:solidFill>
              <a:latin typeface="Century Gothic"/>
              <a:cs typeface="Century Gothic"/>
            </a:endParaRPr>
          </a:p>
        </p:txBody>
      </p:sp>
    </p:spTree>
    <p:extLst>
      <p:ext uri="{BB962C8B-B14F-4D97-AF65-F5344CB8AC3E}">
        <p14:creationId xmlns:p14="http://schemas.microsoft.com/office/powerpoint/2010/main" val="409542427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584401" y="349802"/>
            <a:ext cx="8192709" cy="707886"/>
          </a:xfrm>
          <a:prstGeom prst="rect">
            <a:avLst/>
          </a:prstGeom>
        </p:spPr>
        <p:txBody>
          <a:bodyPr wrap="square">
            <a:spAutoFit/>
          </a:bodyPr>
          <a:lstStyle/>
          <a:p>
            <a:pPr>
              <a:spcAft>
                <a:spcPts val="1600"/>
              </a:spcAft>
            </a:pPr>
            <a:r>
              <a:rPr lang="en-US" sz="4000" b="1" spc="150" dirty="0" smtClean="0">
                <a:solidFill>
                  <a:srgbClr val="49176D"/>
                </a:solidFill>
                <a:latin typeface="Century Gothic"/>
                <a:cs typeface="Century Gothic"/>
              </a:rPr>
              <a:t>Plenary remarks</a:t>
            </a:r>
            <a:endParaRPr lang="en-US" sz="4000" b="1" spc="150" dirty="0">
              <a:solidFill>
                <a:srgbClr val="49176D"/>
              </a:solidFill>
              <a:latin typeface="Century Gothic"/>
              <a:cs typeface="Century Gothic"/>
            </a:endParaRPr>
          </a:p>
        </p:txBody>
      </p:sp>
      <p:pic>
        <p:nvPicPr>
          <p:cNvPr id="2" name="Picture 1" descr="daviduckocropped.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6357" y="1992489"/>
            <a:ext cx="2400300" cy="2743200"/>
          </a:xfrm>
          <a:prstGeom prst="rect">
            <a:avLst/>
          </a:prstGeom>
        </p:spPr>
      </p:pic>
      <p:sp>
        <p:nvSpPr>
          <p:cNvPr id="6" name="TextBox 5"/>
          <p:cNvSpPr txBox="1"/>
          <p:nvPr/>
        </p:nvSpPr>
        <p:spPr>
          <a:xfrm>
            <a:off x="756357" y="4923492"/>
            <a:ext cx="2400300" cy="461665"/>
          </a:xfrm>
          <a:prstGeom prst="rect">
            <a:avLst/>
          </a:prstGeom>
          <a:noFill/>
        </p:spPr>
        <p:txBody>
          <a:bodyPr wrap="square" rtlCol="0">
            <a:spAutoFit/>
          </a:bodyPr>
          <a:lstStyle/>
          <a:p>
            <a:pPr>
              <a:spcAft>
                <a:spcPts val="1600"/>
              </a:spcAft>
            </a:pPr>
            <a:r>
              <a:rPr lang="en-US" sz="2400" dirty="0" smtClean="0"/>
              <a:t>David </a:t>
            </a:r>
            <a:r>
              <a:rPr lang="en-US" sz="2400" dirty="0" err="1" smtClean="0"/>
              <a:t>Ucko</a:t>
            </a:r>
            <a:r>
              <a:rPr lang="en-US" sz="2400" dirty="0" smtClean="0"/>
              <a:t>	</a:t>
            </a:r>
            <a:endParaRPr lang="en-US" sz="2400" dirty="0"/>
          </a:p>
        </p:txBody>
      </p:sp>
    </p:spTree>
    <p:extLst>
      <p:ext uri="{BB962C8B-B14F-4D97-AF65-F5344CB8AC3E}">
        <p14:creationId xmlns:p14="http://schemas.microsoft.com/office/powerpoint/2010/main" val="267779080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764817" y="596900"/>
            <a:ext cx="1739128" cy="707886"/>
          </a:xfrm>
          <a:prstGeom prst="rect">
            <a:avLst/>
          </a:prstGeom>
        </p:spPr>
        <p:txBody>
          <a:bodyPr wrap="none">
            <a:spAutoFit/>
          </a:bodyPr>
          <a:lstStyle/>
          <a:p>
            <a:pPr>
              <a:spcAft>
                <a:spcPts val="1600"/>
              </a:spcAft>
            </a:pPr>
            <a:r>
              <a:rPr lang="en-US" sz="4000" b="1" spc="150" dirty="0" smtClean="0">
                <a:solidFill>
                  <a:srgbClr val="49176D"/>
                </a:solidFill>
                <a:latin typeface="Century Gothic"/>
                <a:cs typeface="Century Gothic"/>
              </a:rPr>
              <a:t>Video</a:t>
            </a:r>
            <a:endParaRPr lang="en-US" sz="4000" b="1" spc="150" dirty="0">
              <a:solidFill>
                <a:srgbClr val="49176D"/>
              </a:solidFill>
              <a:latin typeface="Century Gothic"/>
              <a:cs typeface="Century Gothic"/>
            </a:endParaRPr>
          </a:p>
        </p:txBody>
      </p:sp>
      <p:pic>
        <p:nvPicPr>
          <p:cNvPr id="3" name="Picture 2" descr="partner video.tif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1667" y="1742229"/>
            <a:ext cx="8686800" cy="4876975"/>
          </a:xfrm>
          <a:prstGeom prst="rect">
            <a:avLst/>
          </a:prstGeom>
        </p:spPr>
      </p:pic>
    </p:spTree>
    <p:extLst>
      <p:ext uri="{BB962C8B-B14F-4D97-AF65-F5344CB8AC3E}">
        <p14:creationId xmlns:p14="http://schemas.microsoft.com/office/powerpoint/2010/main" val="283079250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429981" y="1248448"/>
            <a:ext cx="8304951" cy="3511218"/>
          </a:xfrm>
          <a:prstGeom prst="rect">
            <a:avLst/>
          </a:prstGeom>
          <a:noFill/>
        </p:spPr>
        <p:txBody>
          <a:bodyPr wrap="square" rtlCol="0">
            <a:spAutoFit/>
          </a:bodyPr>
          <a:lstStyle/>
          <a:p>
            <a:pPr>
              <a:spcAft>
                <a:spcPts val="1600"/>
              </a:spcAft>
            </a:pPr>
            <a:r>
              <a:rPr lang="en-US" sz="2000" b="1" dirty="0" smtClean="0"/>
              <a:t>Bring your map (purple top)</a:t>
            </a:r>
          </a:p>
          <a:p>
            <a:pPr>
              <a:spcAft>
                <a:spcPts val="1600"/>
              </a:spcAft>
            </a:pPr>
            <a:r>
              <a:rPr lang="en-US" sz="2000" b="1" dirty="0" smtClean="0"/>
              <a:t>Wear your badge</a:t>
            </a:r>
          </a:p>
          <a:p>
            <a:pPr>
              <a:spcAft>
                <a:spcPts val="1600"/>
              </a:spcAft>
            </a:pPr>
            <a:r>
              <a:rPr lang="en-US" sz="2000" b="1" dirty="0" smtClean="0"/>
              <a:t>Schedule	</a:t>
            </a:r>
            <a:r>
              <a:rPr lang="en-US" dirty="0" smtClean="0"/>
              <a:t>5</a:t>
            </a:r>
            <a:r>
              <a:rPr lang="en-US" dirty="0"/>
              <a:t>:</a:t>
            </a:r>
            <a:r>
              <a:rPr lang="en-US" dirty="0" smtClean="0"/>
              <a:t>30pm</a:t>
            </a:r>
            <a:r>
              <a:rPr lang="en-US" dirty="0"/>
              <a:t>	</a:t>
            </a:r>
            <a:r>
              <a:rPr lang="en-US" dirty="0" smtClean="0"/>
              <a:t>	Begin </a:t>
            </a:r>
            <a:r>
              <a:rPr lang="en-US" dirty="0"/>
              <a:t>walking to Padelford boat dock from hotels</a:t>
            </a:r>
          </a:p>
          <a:p>
            <a:pPr marL="911225" lvl="1">
              <a:lnSpc>
                <a:spcPct val="50000"/>
              </a:lnSpc>
              <a:spcAft>
                <a:spcPts val="1600"/>
              </a:spcAft>
            </a:pPr>
            <a:r>
              <a:rPr lang="en-US" dirty="0" smtClean="0"/>
              <a:t>		5</a:t>
            </a:r>
            <a:r>
              <a:rPr lang="en-US" dirty="0"/>
              <a:t>:45pm </a:t>
            </a:r>
            <a:r>
              <a:rPr lang="en-US" sz="1600" i="1" dirty="0" smtClean="0"/>
              <a:t>sharp 	</a:t>
            </a:r>
            <a:r>
              <a:rPr lang="en-US" dirty="0" smtClean="0"/>
              <a:t>Shuttle </a:t>
            </a:r>
            <a:r>
              <a:rPr lang="en-US" dirty="0"/>
              <a:t>departs from </a:t>
            </a:r>
            <a:r>
              <a:rPr lang="en-US" dirty="0" smtClean="0"/>
              <a:t>both hotels </a:t>
            </a:r>
            <a:r>
              <a:rPr lang="en-US" dirty="0"/>
              <a:t>to Padelford boat dock </a:t>
            </a:r>
          </a:p>
          <a:p>
            <a:pPr marL="911225" lvl="1">
              <a:lnSpc>
                <a:spcPct val="50000"/>
              </a:lnSpc>
              <a:spcAft>
                <a:spcPts val="1600"/>
              </a:spcAft>
            </a:pPr>
            <a:r>
              <a:rPr lang="en-US" dirty="0" smtClean="0"/>
              <a:t>		6</a:t>
            </a:r>
            <a:r>
              <a:rPr lang="en-US" dirty="0"/>
              <a:t>:</a:t>
            </a:r>
            <a:r>
              <a:rPr lang="en-US" dirty="0" smtClean="0"/>
              <a:t>00pm</a:t>
            </a:r>
            <a:r>
              <a:rPr lang="en-US" dirty="0"/>
              <a:t>	</a:t>
            </a:r>
            <a:r>
              <a:rPr lang="en-US" dirty="0" smtClean="0"/>
              <a:t>	Boarding </a:t>
            </a:r>
            <a:r>
              <a:rPr lang="en-US" dirty="0"/>
              <a:t>begins</a:t>
            </a:r>
          </a:p>
          <a:p>
            <a:pPr marL="911225" lvl="1">
              <a:lnSpc>
                <a:spcPct val="50000"/>
              </a:lnSpc>
              <a:spcAft>
                <a:spcPts val="1600"/>
              </a:spcAft>
            </a:pPr>
            <a:r>
              <a:rPr lang="en-US" dirty="0" smtClean="0"/>
              <a:t>		6</a:t>
            </a:r>
            <a:r>
              <a:rPr lang="en-US" dirty="0"/>
              <a:t>:30pm </a:t>
            </a:r>
            <a:r>
              <a:rPr lang="en-US" sz="1600" i="1" dirty="0" smtClean="0"/>
              <a:t>sharp</a:t>
            </a:r>
            <a:r>
              <a:rPr lang="en-US" i="1" dirty="0" smtClean="0"/>
              <a:t>	</a:t>
            </a:r>
            <a:r>
              <a:rPr lang="en-US" dirty="0" smtClean="0"/>
              <a:t>Boat </a:t>
            </a:r>
            <a:r>
              <a:rPr lang="en-US" dirty="0"/>
              <a:t>leaves the dock (the boat will not wait)</a:t>
            </a:r>
          </a:p>
          <a:p>
            <a:pPr marL="911225" lvl="1">
              <a:lnSpc>
                <a:spcPct val="50000"/>
              </a:lnSpc>
              <a:spcAft>
                <a:spcPts val="1600"/>
              </a:spcAft>
            </a:pPr>
            <a:r>
              <a:rPr lang="en-US" dirty="0" smtClean="0"/>
              <a:t>		6</a:t>
            </a:r>
            <a:r>
              <a:rPr lang="en-US" dirty="0"/>
              <a:t>:</a:t>
            </a:r>
            <a:r>
              <a:rPr lang="en-US" dirty="0" smtClean="0"/>
              <a:t>30pm</a:t>
            </a:r>
            <a:r>
              <a:rPr lang="en-US" dirty="0"/>
              <a:t>	</a:t>
            </a:r>
            <a:r>
              <a:rPr lang="en-US" dirty="0" smtClean="0"/>
              <a:t>	Nano </a:t>
            </a:r>
            <a:r>
              <a:rPr lang="en-US" dirty="0"/>
              <a:t>demonstrations on the </a:t>
            </a:r>
            <a:r>
              <a:rPr lang="en-US" dirty="0" smtClean="0"/>
              <a:t>boat</a:t>
            </a:r>
          </a:p>
          <a:p>
            <a:pPr marL="911225" lvl="1">
              <a:lnSpc>
                <a:spcPct val="50000"/>
              </a:lnSpc>
              <a:spcAft>
                <a:spcPts val="1600"/>
              </a:spcAft>
            </a:pPr>
            <a:r>
              <a:rPr lang="en-US" dirty="0" smtClean="0"/>
              <a:t>		7</a:t>
            </a:r>
            <a:r>
              <a:rPr lang="en-US" dirty="0"/>
              <a:t>:</a:t>
            </a:r>
            <a:r>
              <a:rPr lang="en-US" dirty="0" smtClean="0"/>
              <a:t>15pm		Dinner served</a:t>
            </a:r>
            <a:endParaRPr lang="en-US" dirty="0"/>
          </a:p>
          <a:p>
            <a:pPr marL="911225" lvl="1">
              <a:lnSpc>
                <a:spcPct val="50000"/>
              </a:lnSpc>
              <a:spcAft>
                <a:spcPts val="1600"/>
              </a:spcAft>
            </a:pPr>
            <a:r>
              <a:rPr lang="en-US" dirty="0" smtClean="0"/>
              <a:t>		9</a:t>
            </a:r>
            <a:r>
              <a:rPr lang="en-US" dirty="0"/>
              <a:t>:</a:t>
            </a:r>
            <a:r>
              <a:rPr lang="en-US" dirty="0" smtClean="0"/>
              <a:t>30pm</a:t>
            </a:r>
            <a:r>
              <a:rPr lang="en-US" dirty="0"/>
              <a:t>	</a:t>
            </a:r>
            <a:r>
              <a:rPr lang="en-US" dirty="0" smtClean="0"/>
              <a:t>	Boat </a:t>
            </a:r>
            <a:r>
              <a:rPr lang="en-US" dirty="0"/>
              <a:t>returns to dock; </a:t>
            </a:r>
            <a:r>
              <a:rPr lang="en-US" dirty="0" smtClean="0"/>
              <a:t>shuttles return </a:t>
            </a:r>
            <a:r>
              <a:rPr lang="en-US" dirty="0"/>
              <a:t>to hotels</a:t>
            </a:r>
          </a:p>
        </p:txBody>
      </p:sp>
      <p:sp>
        <p:nvSpPr>
          <p:cNvPr id="5" name="Rectangle 4"/>
          <p:cNvSpPr/>
          <p:nvPr/>
        </p:nvSpPr>
        <p:spPr>
          <a:xfrm>
            <a:off x="429981" y="466640"/>
            <a:ext cx="7608332" cy="707886"/>
          </a:xfrm>
          <a:prstGeom prst="rect">
            <a:avLst/>
          </a:prstGeom>
        </p:spPr>
        <p:txBody>
          <a:bodyPr wrap="square">
            <a:spAutoFit/>
          </a:bodyPr>
          <a:lstStyle/>
          <a:p>
            <a:pPr>
              <a:spcAft>
                <a:spcPts val="1600"/>
              </a:spcAft>
            </a:pPr>
            <a:r>
              <a:rPr lang="en-US" sz="4000" b="1" spc="150" dirty="0" smtClean="0">
                <a:solidFill>
                  <a:srgbClr val="49176D"/>
                </a:solidFill>
                <a:latin typeface="Century Gothic"/>
                <a:cs typeface="Century Gothic"/>
              </a:rPr>
              <a:t>Wednesday night</a:t>
            </a:r>
            <a:endParaRPr lang="en-US" sz="4000" b="1" spc="150" dirty="0">
              <a:solidFill>
                <a:srgbClr val="49176D"/>
              </a:solidFill>
              <a:latin typeface="Century Gothic"/>
              <a:cs typeface="Century Gothic"/>
            </a:endParaRPr>
          </a:p>
        </p:txBody>
      </p:sp>
      <p:pic>
        <p:nvPicPr>
          <p:cNvPr id="6" name="Picture 5" descr="Padelford 2 boats.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12333" y="4763150"/>
            <a:ext cx="6471980" cy="1854959"/>
          </a:xfrm>
          <a:prstGeom prst="rect">
            <a:avLst/>
          </a:prstGeom>
        </p:spPr>
      </p:pic>
    </p:spTree>
    <p:extLst>
      <p:ext uri="{BB962C8B-B14F-4D97-AF65-F5344CB8AC3E}">
        <p14:creationId xmlns:p14="http://schemas.microsoft.com/office/powerpoint/2010/main" val="152515514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233962" y="683323"/>
            <a:ext cx="8648700" cy="707886"/>
          </a:xfrm>
          <a:prstGeom prst="rect">
            <a:avLst/>
          </a:prstGeom>
        </p:spPr>
        <p:txBody>
          <a:bodyPr wrap="square">
            <a:spAutoFit/>
          </a:bodyPr>
          <a:lstStyle/>
          <a:p>
            <a:pPr algn="ctr"/>
            <a:r>
              <a:rPr lang="en-US" sz="4000" b="1" spc="150" dirty="0" smtClean="0">
                <a:solidFill>
                  <a:srgbClr val="49176D"/>
                </a:solidFill>
                <a:latin typeface="Century Gothic"/>
                <a:cs typeface="Century Gothic"/>
              </a:rPr>
              <a:t>Thank you</a:t>
            </a:r>
            <a:endParaRPr lang="en-US" sz="4000" b="1" spc="150" dirty="0">
              <a:solidFill>
                <a:srgbClr val="49176D"/>
              </a:solidFill>
              <a:latin typeface="Century Gothic"/>
              <a:cs typeface="Century Gothic"/>
            </a:endParaRPr>
          </a:p>
        </p:txBody>
      </p:sp>
      <p:sp>
        <p:nvSpPr>
          <p:cNvPr id="12" name="Rectangle 11"/>
          <p:cNvSpPr/>
          <p:nvPr/>
        </p:nvSpPr>
        <p:spPr>
          <a:xfrm>
            <a:off x="205062" y="5358578"/>
            <a:ext cx="8778240" cy="1266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Aft>
                <a:spcPts val="200"/>
              </a:spcAft>
              <a:defRPr/>
            </a:pPr>
            <a:r>
              <a:rPr lang="en-US" sz="1800" b="1" kern="1200" dirty="0">
                <a:latin typeface="Calibri" charset="0"/>
              </a:rPr>
              <a:t>Cynthia Needham, </a:t>
            </a:r>
            <a:r>
              <a:rPr lang="en-US" sz="1800" kern="1200" dirty="0">
                <a:latin typeface="Calibri" charset="0"/>
              </a:rPr>
              <a:t>ICAN Productions</a:t>
            </a:r>
          </a:p>
        </p:txBody>
      </p:sp>
      <p:pic>
        <p:nvPicPr>
          <p:cNvPr id="13"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9987" y="5548743"/>
            <a:ext cx="992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NISE_logo.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31339" y="5751907"/>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562560" y="5568592"/>
            <a:ext cx="490382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dirty="0">
                <a:latin typeface="Calibri" charset="0"/>
              </a:rPr>
              <a:t>This presentation is based on work supported by the National Science Foundation under Grant No. 0940143.  Any opinions, findings, and conclusions or recommendations expressed in this presentation are those of the authors and do not necessarily reflect the views of the Foundation. </a:t>
            </a:r>
          </a:p>
        </p:txBody>
      </p:sp>
      <p:pic>
        <p:nvPicPr>
          <p:cNvPr id="2" name="Picture 1" descr="jvitcXnuw-DwNzDaQqyP2w7HuxFs47yYbD4BZYbmF8w.jpe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3961" y="1433542"/>
            <a:ext cx="8686800" cy="3932045"/>
          </a:xfrm>
          <a:prstGeom prst="rect">
            <a:avLst/>
          </a:prstGeom>
        </p:spPr>
      </p:pic>
    </p:spTree>
    <p:extLst>
      <p:ext uri="{BB962C8B-B14F-4D97-AF65-F5344CB8AC3E}">
        <p14:creationId xmlns:p14="http://schemas.microsoft.com/office/powerpoint/2010/main" val="272111032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ni-exhibition accessibility lowres.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4111"/>
            <a:ext cx="9144000" cy="6858000"/>
          </a:xfrm>
          <a:prstGeom prst="rect">
            <a:avLst/>
          </a:prstGeom>
        </p:spPr>
      </p:pic>
      <p:pic>
        <p:nvPicPr>
          <p:cNvPr id="5" name="Picture 4" descr="Take_lea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4432" y="4779882"/>
            <a:ext cx="3277011" cy="1696550"/>
          </a:xfrm>
          <a:prstGeom prst="rect">
            <a:avLst/>
          </a:prstGeom>
        </p:spPr>
      </p:pic>
    </p:spTree>
    <p:extLst>
      <p:ext uri="{BB962C8B-B14F-4D97-AF65-F5344CB8AC3E}">
        <p14:creationId xmlns:p14="http://schemas.microsoft.com/office/powerpoint/2010/main" val="37764120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225778" y="230010"/>
            <a:ext cx="8686800" cy="964367"/>
          </a:xfrm>
          <a:prstGeom prst="rect">
            <a:avLst/>
          </a:prstGeom>
          <a:solidFill>
            <a:srgbClr val="49176D"/>
          </a:solidFill>
        </p:spPr>
        <p:txBody>
          <a:bodyPr wrap="square">
            <a:spAutoFit/>
          </a:bodyPr>
          <a:lstStyle/>
          <a:p>
            <a:pPr>
              <a:lnSpc>
                <a:spcPct val="150000"/>
              </a:lnSpc>
              <a:spcAft>
                <a:spcPts val="1600"/>
              </a:spcAft>
            </a:pPr>
            <a:r>
              <a:rPr lang="en-US" sz="4000" b="1" spc="150" dirty="0" smtClean="0">
                <a:solidFill>
                  <a:schemeClr val="bg1"/>
                </a:solidFill>
                <a:latin typeface="Century Gothic"/>
                <a:cs typeface="Century Gothic"/>
              </a:rPr>
              <a:t> NISE Network impact</a:t>
            </a:r>
            <a:endParaRPr lang="en-US" sz="4000" b="1" spc="150" dirty="0">
              <a:solidFill>
                <a:schemeClr val="bg1"/>
              </a:solidFill>
              <a:latin typeface="Century Gothic"/>
              <a:cs typeface="Century Gothic"/>
            </a:endParaRPr>
          </a:p>
        </p:txBody>
      </p:sp>
      <p:pic>
        <p:nvPicPr>
          <p:cNvPr id="6" name="Picture 5" descr="NISE_impact_slides_09_18_.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86277" y="1411111"/>
            <a:ext cx="6713124" cy="5034843"/>
          </a:xfrm>
          <a:prstGeom prst="rect">
            <a:avLst/>
          </a:prstGeom>
        </p:spPr>
      </p:pic>
    </p:spTree>
    <p:extLst>
      <p:ext uri="{BB962C8B-B14F-4D97-AF65-F5344CB8AC3E}">
        <p14:creationId xmlns:p14="http://schemas.microsoft.com/office/powerpoint/2010/main" val="416359283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32145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descr="Megan Palmer-6NEWtighter crop.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14947" y="3804556"/>
            <a:ext cx="1600200" cy="1828800"/>
          </a:xfrm>
          <a:prstGeom prst="rect">
            <a:avLst/>
          </a:prstGeom>
        </p:spPr>
      </p:pic>
      <p:pic>
        <p:nvPicPr>
          <p:cNvPr id="11" name="Picture 10" descr="DavidSittenfel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44014" y="3804556"/>
            <a:ext cx="1603248" cy="1834896"/>
          </a:xfrm>
          <a:prstGeom prst="rect">
            <a:avLst/>
          </a:prstGeom>
        </p:spPr>
      </p:pic>
      <p:pic>
        <p:nvPicPr>
          <p:cNvPr id="13" name="Picture 12" descr="BWB_logo_H1_tag_fullcolor.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60567" y="197554"/>
            <a:ext cx="1866122" cy="914400"/>
          </a:xfrm>
          <a:prstGeom prst="rect">
            <a:avLst/>
          </a:prstGeom>
        </p:spPr>
      </p:pic>
      <p:sp>
        <p:nvSpPr>
          <p:cNvPr id="14" name="TextBox 13"/>
          <p:cNvSpPr txBox="1"/>
          <p:nvPr/>
        </p:nvSpPr>
        <p:spPr>
          <a:xfrm>
            <a:off x="1421612" y="5657272"/>
            <a:ext cx="8122366" cy="461665"/>
          </a:xfrm>
          <a:prstGeom prst="rect">
            <a:avLst/>
          </a:prstGeom>
          <a:noFill/>
        </p:spPr>
        <p:txBody>
          <a:bodyPr wrap="square" rtlCol="0">
            <a:spAutoFit/>
          </a:bodyPr>
          <a:lstStyle/>
          <a:p>
            <a:pPr>
              <a:spcAft>
                <a:spcPts val="1600"/>
              </a:spcAft>
            </a:pPr>
            <a:r>
              <a:rPr lang="en-US" sz="2400" dirty="0" smtClean="0"/>
              <a:t>Larry Bell	          David </a:t>
            </a:r>
            <a:r>
              <a:rPr lang="en-US" sz="2400" dirty="0" err="1" smtClean="0"/>
              <a:t>Sittenfeld</a:t>
            </a:r>
            <a:r>
              <a:rPr lang="en-US" sz="2400" dirty="0" smtClean="0"/>
              <a:t>	   </a:t>
            </a:r>
            <a:r>
              <a:rPr lang="en-US" sz="2400" dirty="0"/>
              <a:t> </a:t>
            </a:r>
            <a:r>
              <a:rPr lang="en-US" sz="2400" dirty="0" smtClean="0"/>
              <a:t>     Megan Palmer</a:t>
            </a:r>
            <a:endParaRPr lang="en-US" sz="2400" dirty="0"/>
          </a:p>
        </p:txBody>
      </p:sp>
      <p:pic>
        <p:nvPicPr>
          <p:cNvPr id="2" name="Picture 1" descr="larry.tiff"/>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80502" y="3804556"/>
            <a:ext cx="1584183" cy="1828800"/>
          </a:xfrm>
          <a:prstGeom prst="rect">
            <a:avLst/>
          </a:prstGeom>
        </p:spPr>
      </p:pic>
      <p:sp>
        <p:nvSpPr>
          <p:cNvPr id="9" name="Rectangle 8"/>
          <p:cNvSpPr/>
          <p:nvPr/>
        </p:nvSpPr>
        <p:spPr>
          <a:xfrm>
            <a:off x="239889" y="1677690"/>
            <a:ext cx="8686800" cy="1323439"/>
          </a:xfrm>
          <a:prstGeom prst="rect">
            <a:avLst/>
          </a:prstGeom>
          <a:solidFill>
            <a:srgbClr val="49176D"/>
          </a:solidFill>
        </p:spPr>
        <p:txBody>
          <a:bodyPr wrap="square">
            <a:spAutoFit/>
          </a:bodyPr>
          <a:lstStyle/>
          <a:p>
            <a:pPr algn="ctr"/>
            <a:endParaRPr lang="en-US" sz="1000" b="1" spc="150" dirty="0" smtClean="0">
              <a:solidFill>
                <a:schemeClr val="bg1"/>
              </a:solidFill>
              <a:latin typeface="Century Gothic"/>
              <a:cs typeface="Century Gothic"/>
            </a:endParaRPr>
          </a:p>
          <a:p>
            <a:pPr algn="ctr"/>
            <a:r>
              <a:rPr lang="en-US" sz="6000" b="1" spc="150" dirty="0" smtClean="0">
                <a:solidFill>
                  <a:schemeClr val="bg1"/>
                </a:solidFill>
                <a:latin typeface="Century Gothic"/>
                <a:cs typeface="Century Gothic"/>
              </a:rPr>
              <a:t>Building with Biology</a:t>
            </a:r>
          </a:p>
          <a:p>
            <a:pPr algn="ctr"/>
            <a:endParaRPr lang="en-US" sz="1000" b="1" spc="150" dirty="0">
              <a:solidFill>
                <a:schemeClr val="bg1"/>
              </a:solidFill>
              <a:latin typeface="Century Gothic"/>
              <a:cs typeface="Century Gothic"/>
            </a:endParaRPr>
          </a:p>
        </p:txBody>
      </p:sp>
    </p:spTree>
    <p:extLst>
      <p:ext uri="{BB962C8B-B14F-4D97-AF65-F5344CB8AC3E}">
        <p14:creationId xmlns:p14="http://schemas.microsoft.com/office/powerpoint/2010/main" val="253907260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4"/>
          <p:cNvSpPr/>
          <p:nvPr/>
        </p:nvSpPr>
        <p:spPr>
          <a:xfrm>
            <a:off x="225778" y="230010"/>
            <a:ext cx="8686800" cy="964367"/>
          </a:xfrm>
          <a:prstGeom prst="rect">
            <a:avLst/>
          </a:prstGeom>
          <a:solidFill>
            <a:srgbClr val="49176D"/>
          </a:solidFill>
        </p:spPr>
        <p:txBody>
          <a:bodyPr wrap="square">
            <a:spAutoFit/>
          </a:bodyPr>
          <a:lstStyle/>
          <a:p>
            <a:pPr>
              <a:lnSpc>
                <a:spcPct val="150000"/>
              </a:lnSpc>
              <a:spcAft>
                <a:spcPts val="1600"/>
              </a:spcAft>
            </a:pPr>
            <a:r>
              <a:rPr lang="en-US" sz="4000" b="1" spc="150" dirty="0" smtClean="0">
                <a:solidFill>
                  <a:schemeClr val="bg1"/>
                </a:solidFill>
                <a:latin typeface="Century Gothic"/>
                <a:cs typeface="Century Gothic"/>
              </a:rPr>
              <a:t> New </a:t>
            </a:r>
            <a:r>
              <a:rPr lang="en-US" sz="4000" b="1" spc="150" dirty="0">
                <a:solidFill>
                  <a:schemeClr val="bg1"/>
                </a:solidFill>
                <a:latin typeface="Century Gothic"/>
                <a:cs typeface="Century Gothic"/>
              </a:rPr>
              <a:t>o</a:t>
            </a:r>
            <a:r>
              <a:rPr lang="en-US" sz="4000" b="1" spc="150" dirty="0" smtClean="0">
                <a:solidFill>
                  <a:schemeClr val="bg1"/>
                </a:solidFill>
                <a:latin typeface="Century Gothic"/>
                <a:cs typeface="Century Gothic"/>
              </a:rPr>
              <a:t>pportunities</a:t>
            </a:r>
            <a:endParaRPr lang="en-US" sz="4000" b="1" spc="150" dirty="0">
              <a:solidFill>
                <a:schemeClr val="bg1"/>
              </a:solidFill>
              <a:latin typeface="Century Gothic"/>
              <a:cs typeface="Century Gothic"/>
            </a:endParaRPr>
          </a:p>
        </p:txBody>
      </p:sp>
      <p:pic>
        <p:nvPicPr>
          <p:cNvPr id="2" name="Picture 1" descr="BWB_logo_H1_tag_fullcolo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999" y="2019441"/>
            <a:ext cx="7605889" cy="3726886"/>
          </a:xfrm>
          <a:prstGeom prst="rect">
            <a:avLst/>
          </a:prstGeom>
        </p:spPr>
      </p:pic>
    </p:spTree>
    <p:extLst>
      <p:ext uri="{BB962C8B-B14F-4D97-AF65-F5344CB8AC3E}">
        <p14:creationId xmlns:p14="http://schemas.microsoft.com/office/powerpoint/2010/main" val="2867662932"/>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AADCDB"/>
        </a:solidFill>
        <a:effectLst/>
      </p:bgPr>
    </p:bg>
    <p:spTree>
      <p:nvGrpSpPr>
        <p:cNvPr id="1" name=""/>
        <p:cNvGrpSpPr/>
        <p:nvPr/>
      </p:nvGrpSpPr>
      <p:grpSpPr>
        <a:xfrm>
          <a:off x="0" y="0"/>
          <a:ext cx="0" cy="0"/>
          <a:chOff x="0" y="0"/>
          <a:chExt cx="0" cy="0"/>
        </a:xfrm>
      </p:grpSpPr>
      <p:pic>
        <p:nvPicPr>
          <p:cNvPr id="3" name="Picture 2" descr="Megan Palmer-6NEWtighter crop.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4947" y="3804556"/>
            <a:ext cx="1600200" cy="1828800"/>
          </a:xfrm>
          <a:prstGeom prst="rect">
            <a:avLst/>
          </a:prstGeom>
        </p:spPr>
      </p:pic>
      <p:pic>
        <p:nvPicPr>
          <p:cNvPr id="11" name="Picture 10" descr="DavidSittenfeld.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44014" y="3804556"/>
            <a:ext cx="1603248" cy="1834896"/>
          </a:xfrm>
          <a:prstGeom prst="rect">
            <a:avLst/>
          </a:prstGeom>
        </p:spPr>
      </p:pic>
      <p:pic>
        <p:nvPicPr>
          <p:cNvPr id="13" name="Picture 12" descr="BWB_logo_H1_tag_fullcolor.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60567" y="197554"/>
            <a:ext cx="1866122" cy="914400"/>
          </a:xfrm>
          <a:prstGeom prst="rect">
            <a:avLst/>
          </a:prstGeom>
        </p:spPr>
      </p:pic>
      <p:sp>
        <p:nvSpPr>
          <p:cNvPr id="14" name="TextBox 13"/>
          <p:cNvSpPr txBox="1"/>
          <p:nvPr/>
        </p:nvSpPr>
        <p:spPr>
          <a:xfrm>
            <a:off x="1421612" y="5657272"/>
            <a:ext cx="8122366" cy="461665"/>
          </a:xfrm>
          <a:prstGeom prst="rect">
            <a:avLst/>
          </a:prstGeom>
          <a:noFill/>
        </p:spPr>
        <p:txBody>
          <a:bodyPr wrap="square" rtlCol="0">
            <a:spAutoFit/>
          </a:bodyPr>
          <a:lstStyle/>
          <a:p>
            <a:pPr>
              <a:spcAft>
                <a:spcPts val="1600"/>
              </a:spcAft>
            </a:pPr>
            <a:r>
              <a:rPr lang="en-US" sz="2400" dirty="0" smtClean="0"/>
              <a:t>Larry Bell	          David </a:t>
            </a:r>
            <a:r>
              <a:rPr lang="en-US" sz="2400" dirty="0" err="1" smtClean="0"/>
              <a:t>Sittenfeld</a:t>
            </a:r>
            <a:r>
              <a:rPr lang="en-US" sz="2400" dirty="0" smtClean="0"/>
              <a:t>	   </a:t>
            </a:r>
            <a:r>
              <a:rPr lang="en-US" sz="2400" dirty="0"/>
              <a:t> </a:t>
            </a:r>
            <a:r>
              <a:rPr lang="en-US" sz="2400" dirty="0" smtClean="0"/>
              <a:t>     Megan Palmer</a:t>
            </a:r>
            <a:endParaRPr lang="en-US" sz="2400" dirty="0"/>
          </a:p>
        </p:txBody>
      </p:sp>
      <p:pic>
        <p:nvPicPr>
          <p:cNvPr id="2" name="Picture 1" descr="larry.tiff"/>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80502" y="3832778"/>
            <a:ext cx="1584183" cy="1828800"/>
          </a:xfrm>
          <a:prstGeom prst="rect">
            <a:avLst/>
          </a:prstGeom>
        </p:spPr>
      </p:pic>
      <p:sp>
        <p:nvSpPr>
          <p:cNvPr id="9" name="Rectangle 8"/>
          <p:cNvSpPr/>
          <p:nvPr/>
        </p:nvSpPr>
        <p:spPr>
          <a:xfrm>
            <a:off x="239889" y="1677690"/>
            <a:ext cx="8686800" cy="1323439"/>
          </a:xfrm>
          <a:prstGeom prst="rect">
            <a:avLst/>
          </a:prstGeom>
          <a:solidFill>
            <a:srgbClr val="1C978B"/>
          </a:solidFill>
        </p:spPr>
        <p:txBody>
          <a:bodyPr wrap="square">
            <a:spAutoFit/>
          </a:bodyPr>
          <a:lstStyle/>
          <a:p>
            <a:pPr algn="ctr"/>
            <a:endParaRPr lang="en-US" sz="1000" b="1" spc="150" dirty="0" smtClean="0">
              <a:solidFill>
                <a:schemeClr val="bg1"/>
              </a:solidFill>
              <a:latin typeface="Century Gothic"/>
              <a:cs typeface="Century Gothic"/>
            </a:endParaRPr>
          </a:p>
          <a:p>
            <a:pPr algn="ctr"/>
            <a:r>
              <a:rPr lang="en-US" sz="6000" b="1" spc="150" dirty="0" smtClean="0">
                <a:solidFill>
                  <a:schemeClr val="bg1"/>
                </a:solidFill>
                <a:latin typeface="Century Gothic"/>
                <a:cs typeface="Century Gothic"/>
              </a:rPr>
              <a:t>Building with Biology</a:t>
            </a:r>
          </a:p>
          <a:p>
            <a:pPr algn="ctr"/>
            <a:endParaRPr lang="en-US" sz="1000" b="1" spc="150" dirty="0">
              <a:solidFill>
                <a:schemeClr val="bg1"/>
              </a:solidFill>
              <a:latin typeface="Century Gothic"/>
              <a:cs typeface="Century Gothic"/>
            </a:endParaRPr>
          </a:p>
        </p:txBody>
      </p:sp>
      <p:sp>
        <p:nvSpPr>
          <p:cNvPr id="5" name="Rectangle 4"/>
          <p:cNvSpPr/>
          <p:nvPr/>
        </p:nvSpPr>
        <p:spPr>
          <a:xfrm>
            <a:off x="0" y="0"/>
            <a:ext cx="9144000" cy="6858000"/>
          </a:xfrm>
          <a:prstGeom prst="rect">
            <a:avLst/>
          </a:prstGeom>
          <a:noFill/>
          <a:ln w="4572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833623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ectangle 10"/>
          <p:cNvSpPr/>
          <p:nvPr/>
        </p:nvSpPr>
        <p:spPr>
          <a:xfrm>
            <a:off x="566893" y="562235"/>
            <a:ext cx="5402106" cy="1733808"/>
          </a:xfrm>
          <a:prstGeom prst="rect">
            <a:avLst/>
          </a:prstGeom>
        </p:spPr>
        <p:txBody>
          <a:bodyPr wrap="square">
            <a:spAutoFit/>
          </a:bodyPr>
          <a:lstStyle/>
          <a:p>
            <a:pPr>
              <a:spcAft>
                <a:spcPts val="1600"/>
              </a:spcAft>
            </a:pPr>
            <a:r>
              <a:rPr lang="en-US" sz="4000" b="1" spc="150" dirty="0" smtClean="0">
                <a:solidFill>
                  <a:srgbClr val="49176D"/>
                </a:solidFill>
                <a:latin typeface="Century Gothic"/>
                <a:cs typeface="Century Gothic"/>
              </a:rPr>
              <a:t>Showcase B</a:t>
            </a:r>
          </a:p>
          <a:p>
            <a:pPr>
              <a:spcAft>
                <a:spcPts val="1600"/>
              </a:spcAft>
            </a:pPr>
            <a:endParaRPr lang="en-US" sz="2000" b="1" spc="150" dirty="0" smtClean="0">
              <a:solidFill>
                <a:srgbClr val="49176D"/>
              </a:solidFill>
              <a:latin typeface="Century Gothic"/>
              <a:cs typeface="Century Gothic"/>
            </a:endParaRPr>
          </a:p>
          <a:p>
            <a:pPr>
              <a:spcAft>
                <a:spcPts val="1600"/>
              </a:spcAft>
            </a:pPr>
            <a:endParaRPr lang="en-US" sz="2000" dirty="0" smtClean="0"/>
          </a:p>
        </p:txBody>
      </p:sp>
      <p:sp>
        <p:nvSpPr>
          <p:cNvPr id="7" name="Rectangle 6"/>
          <p:cNvSpPr/>
          <p:nvPr/>
        </p:nvSpPr>
        <p:spPr>
          <a:xfrm>
            <a:off x="171784" y="1569393"/>
            <a:ext cx="8725271" cy="1856919"/>
          </a:xfrm>
          <a:prstGeom prst="rect">
            <a:avLst/>
          </a:prstGeom>
        </p:spPr>
        <p:txBody>
          <a:bodyPr wrap="square">
            <a:spAutoFit/>
          </a:bodyPr>
          <a:lstStyle/>
          <a:p>
            <a:pPr>
              <a:spcAft>
                <a:spcPts val="1600"/>
              </a:spcAft>
            </a:pPr>
            <a:r>
              <a:rPr lang="en-US" sz="2400" b="1" dirty="0" smtClean="0">
                <a:cs typeface="Calibri"/>
              </a:rPr>
              <a:t>EVEN numbered posters and tables will be staffed</a:t>
            </a:r>
          </a:p>
          <a:p>
            <a:pPr>
              <a:spcAft>
                <a:spcPts val="1600"/>
              </a:spcAft>
            </a:pPr>
            <a:r>
              <a:rPr lang="en-US" sz="2400" b="1" dirty="0" smtClean="0">
                <a:cs typeface="Calibri"/>
              </a:rPr>
              <a:t>Thursday, 1:30pm-2:45pm</a:t>
            </a:r>
          </a:p>
          <a:p>
            <a:pPr marL="342900" indent="-342900">
              <a:spcAft>
                <a:spcPts val="1600"/>
              </a:spcAft>
              <a:buFont typeface="Arial"/>
              <a:buChar char="•"/>
            </a:pPr>
            <a:r>
              <a:rPr lang="en-US" sz="2000" dirty="0" smtClean="0"/>
              <a:t>Building </a:t>
            </a:r>
            <a:r>
              <a:rPr lang="en-US" sz="2000" dirty="0"/>
              <a:t>with Biology </a:t>
            </a:r>
            <a:br>
              <a:rPr lang="en-US" sz="2000" dirty="0"/>
            </a:br>
            <a:r>
              <a:rPr lang="en-US" sz="2000" dirty="0"/>
              <a:t>#4 - #</a:t>
            </a:r>
            <a:r>
              <a:rPr lang="en-US" sz="2000" dirty="0" smtClean="0"/>
              <a:t>34</a:t>
            </a:r>
            <a:endParaRPr lang="en-US" sz="2000" dirty="0"/>
          </a:p>
        </p:txBody>
      </p:sp>
      <p:pic>
        <p:nvPicPr>
          <p:cNvPr id="2" name="Picture 1" descr="cordova.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81222" y="2370667"/>
            <a:ext cx="3915833" cy="3429000"/>
          </a:xfrm>
          <a:prstGeom prst="rect">
            <a:avLst/>
          </a:prstGeom>
        </p:spPr>
      </p:pic>
    </p:spTree>
    <p:extLst>
      <p:ext uri="{BB962C8B-B14F-4D97-AF65-F5344CB8AC3E}">
        <p14:creationId xmlns:p14="http://schemas.microsoft.com/office/powerpoint/2010/main" val="117955862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ISE_impact_slides_09_18_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233962" y="683323"/>
            <a:ext cx="8648700" cy="707886"/>
          </a:xfrm>
          <a:prstGeom prst="rect">
            <a:avLst/>
          </a:prstGeom>
        </p:spPr>
        <p:txBody>
          <a:bodyPr wrap="square">
            <a:spAutoFit/>
          </a:bodyPr>
          <a:lstStyle/>
          <a:p>
            <a:pPr algn="ctr"/>
            <a:r>
              <a:rPr lang="en-US" sz="4000" b="1" spc="150" dirty="0" smtClean="0">
                <a:solidFill>
                  <a:srgbClr val="49176D"/>
                </a:solidFill>
                <a:latin typeface="Century Gothic"/>
                <a:cs typeface="Century Gothic"/>
              </a:rPr>
              <a:t>Thank you</a:t>
            </a:r>
            <a:endParaRPr lang="en-US" sz="4000" b="1" spc="150" dirty="0">
              <a:solidFill>
                <a:srgbClr val="49176D"/>
              </a:solidFill>
              <a:latin typeface="Century Gothic"/>
              <a:cs typeface="Century Gothic"/>
            </a:endParaRPr>
          </a:p>
        </p:txBody>
      </p:sp>
      <p:sp>
        <p:nvSpPr>
          <p:cNvPr id="12" name="Rectangle 11"/>
          <p:cNvSpPr/>
          <p:nvPr/>
        </p:nvSpPr>
        <p:spPr>
          <a:xfrm>
            <a:off x="205062" y="5358578"/>
            <a:ext cx="8778240" cy="12664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spcAft>
                <a:spcPts val="200"/>
              </a:spcAft>
              <a:defRPr/>
            </a:pPr>
            <a:r>
              <a:rPr lang="en-US" sz="1800" b="1" kern="1200" dirty="0">
                <a:latin typeface="Calibri" charset="0"/>
              </a:rPr>
              <a:t>Cynthia Needham, </a:t>
            </a:r>
            <a:r>
              <a:rPr lang="en-US" sz="1800" kern="1200" dirty="0">
                <a:latin typeface="Calibri" charset="0"/>
              </a:rPr>
              <a:t>ICAN Productions</a:t>
            </a:r>
          </a:p>
        </p:txBody>
      </p:sp>
      <p:pic>
        <p:nvPicPr>
          <p:cNvPr id="13" name="Picture 1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9987" y="5548743"/>
            <a:ext cx="992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NISE_logo.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31339" y="5751907"/>
            <a:ext cx="2133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562560" y="5568592"/>
            <a:ext cx="4903823"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lnSpc>
                <a:spcPct val="90000"/>
              </a:lnSpc>
              <a:spcBef>
                <a:spcPct val="20000"/>
              </a:spcBef>
            </a:pPr>
            <a:r>
              <a:rPr lang="en-US" sz="1200" dirty="0">
                <a:latin typeface="Calibri" charset="0"/>
              </a:rPr>
              <a:t>This presentation is based on work supported by the National Science Foundation under Grant No. 0940143.  Any opinions, findings, and conclusions or recommendations expressed in this presentation are those of the authors and do not necessarily reflect the views of the Foundation. </a:t>
            </a:r>
          </a:p>
        </p:txBody>
      </p:sp>
      <p:pic>
        <p:nvPicPr>
          <p:cNvPr id="9" name="Picture 8" descr="Mayaguez 10173524_652095684838566_5373514639406197669_n.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5862" y="1919111"/>
            <a:ext cx="8686800" cy="3460088"/>
          </a:xfrm>
          <a:prstGeom prst="rect">
            <a:avLst/>
          </a:prstGeom>
        </p:spPr>
      </p:pic>
    </p:spTree>
    <p:extLst>
      <p:ext uri="{BB962C8B-B14F-4D97-AF65-F5344CB8AC3E}">
        <p14:creationId xmlns:p14="http://schemas.microsoft.com/office/powerpoint/2010/main" val="409202422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526-X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5" name="Picture 4" descr="Take_lea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5655" y="348993"/>
            <a:ext cx="3277011" cy="1696550"/>
          </a:xfrm>
          <a:prstGeom prst="rect">
            <a:avLst/>
          </a:prstGeom>
        </p:spPr>
      </p:pic>
    </p:spTree>
    <p:extLst>
      <p:ext uri="{BB962C8B-B14F-4D97-AF65-F5344CB8AC3E}">
        <p14:creationId xmlns:p14="http://schemas.microsoft.com/office/powerpoint/2010/main" val="246771705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SE_impact_slides_09_18_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51403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38965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2759</TotalTime>
  <Words>4251</Words>
  <Application>Microsoft Macintosh PowerPoint</Application>
  <PresentationFormat>On-screen Show (4:3)</PresentationFormat>
  <Paragraphs>577</Paragraphs>
  <Slides>76</Slides>
  <Notes>73</Notes>
  <HiddenSlides>0</HiddenSlides>
  <MMClips>0</MMClips>
  <ScaleCrop>false</ScaleCrop>
  <HeadingPairs>
    <vt:vector size="4" baseType="variant">
      <vt:variant>
        <vt:lpstr>Theme</vt:lpstr>
      </vt:variant>
      <vt:variant>
        <vt:i4>2</vt:i4>
      </vt:variant>
      <vt:variant>
        <vt:lpstr>Slide Titles</vt:lpstr>
      </vt:variant>
      <vt:variant>
        <vt:i4>76</vt:i4>
      </vt:variant>
    </vt:vector>
  </HeadingPairs>
  <TitlesOfParts>
    <vt:vector size="7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EMGD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subject/>
  <dc:creator>Emily Maletz</dc:creator>
  <cp:keywords/>
  <dc:description/>
  <cp:lastModifiedBy>Catherine McCarthy</cp:lastModifiedBy>
  <cp:revision>223</cp:revision>
  <cp:lastPrinted>2015-06-01T22:36:38Z</cp:lastPrinted>
  <dcterms:created xsi:type="dcterms:W3CDTF">2015-04-13T01:15:55Z</dcterms:created>
  <dcterms:modified xsi:type="dcterms:W3CDTF">2015-06-11T21:34:04Z</dcterms:modified>
  <cp:category/>
</cp:coreProperties>
</file>