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4" r:id="rId2"/>
    <p:sldMasterId id="2147483706" r:id="rId3"/>
    <p:sldMasterId id="2147483713" r:id="rId4"/>
  </p:sldMasterIdLst>
  <p:notesMasterIdLst>
    <p:notesMasterId r:id="rId55"/>
  </p:notesMasterIdLst>
  <p:sldIdLst>
    <p:sldId id="715" r:id="rId5"/>
    <p:sldId id="716" r:id="rId6"/>
    <p:sldId id="718" r:id="rId7"/>
    <p:sldId id="717" r:id="rId8"/>
    <p:sldId id="724" r:id="rId9"/>
    <p:sldId id="714" r:id="rId10"/>
    <p:sldId id="704" r:id="rId11"/>
    <p:sldId id="701" r:id="rId12"/>
    <p:sldId id="664" r:id="rId13"/>
    <p:sldId id="702" r:id="rId14"/>
    <p:sldId id="673" r:id="rId15"/>
    <p:sldId id="674" r:id="rId16"/>
    <p:sldId id="675" r:id="rId17"/>
    <p:sldId id="676" r:id="rId18"/>
    <p:sldId id="712" r:id="rId19"/>
    <p:sldId id="713" r:id="rId20"/>
    <p:sldId id="666" r:id="rId21"/>
    <p:sldId id="671" r:id="rId22"/>
    <p:sldId id="670" r:id="rId23"/>
    <p:sldId id="658" r:id="rId24"/>
    <p:sldId id="647" r:id="rId25"/>
    <p:sldId id="641" r:id="rId26"/>
    <p:sldId id="645" r:id="rId27"/>
    <p:sldId id="722" r:id="rId28"/>
    <p:sldId id="720" r:id="rId29"/>
    <p:sldId id="727" r:id="rId30"/>
    <p:sldId id="728" r:id="rId31"/>
    <p:sldId id="729" r:id="rId32"/>
    <p:sldId id="730" r:id="rId33"/>
    <p:sldId id="731" r:id="rId34"/>
    <p:sldId id="732" r:id="rId35"/>
    <p:sldId id="733" r:id="rId36"/>
    <p:sldId id="721" r:id="rId37"/>
    <p:sldId id="734" r:id="rId38"/>
    <p:sldId id="735" r:id="rId39"/>
    <p:sldId id="736" r:id="rId40"/>
    <p:sldId id="737" r:id="rId41"/>
    <p:sldId id="739" r:id="rId42"/>
    <p:sldId id="740" r:id="rId43"/>
    <p:sldId id="719" r:id="rId44"/>
    <p:sldId id="272" r:id="rId45"/>
    <p:sldId id="273" r:id="rId46"/>
    <p:sldId id="261" r:id="rId47"/>
    <p:sldId id="267" r:id="rId48"/>
    <p:sldId id="257" r:id="rId49"/>
    <p:sldId id="262" r:id="rId50"/>
    <p:sldId id="258" r:id="rId51"/>
    <p:sldId id="726" r:id="rId52"/>
    <p:sldId id="725" r:id="rId53"/>
    <p:sldId id="694"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8B"/>
    <a:srgbClr val="CFE4E0"/>
    <a:srgbClr val="6661AB"/>
    <a:srgbClr val="0D686C"/>
    <a:srgbClr val="EEB41E"/>
    <a:srgbClr val="FFFFFF"/>
    <a:srgbClr val="E3F2EF"/>
    <a:srgbClr val="D3EAE5"/>
    <a:srgbClr val="800080"/>
    <a:srgbClr val="5C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E4A938-D1C3-4592-8C55-291578F1BC3D}">
  <a:tblStyle styleId="{C6E4A938-D1C3-4592-8C55-291578F1BC3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5046" autoAdjust="0"/>
  </p:normalViewPr>
  <p:slideViewPr>
    <p:cSldViewPr snapToGrid="0" snapToObjects="1">
      <p:cViewPr varScale="1">
        <p:scale>
          <a:sx n="166" d="100"/>
          <a:sy n="166" d="100"/>
        </p:scale>
        <p:origin x="544"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ysClr val="windowText" lastClr="000000"/>
                </a:solidFill>
              </a:rPr>
              <a:t>Chemistry</a:t>
            </a:r>
            <a:r>
              <a:rPr lang="en-US" sz="1400" b="1" baseline="0" dirty="0">
                <a:solidFill>
                  <a:sysClr val="windowText" lastClr="000000"/>
                </a:solidFill>
              </a:rPr>
              <a:t> organization</a:t>
            </a:r>
            <a:endParaRPr lang="en-US" sz="1400" b="1" dirty="0">
              <a:solidFill>
                <a:sysClr val="windowText" lastClr="000000"/>
              </a:solidFill>
            </a:endParaRPr>
          </a:p>
        </c:rich>
      </c:tx>
      <c:layout>
        <c:manualLayout>
          <c:xMode val="edge"/>
          <c:yMode val="edge"/>
          <c:x val="2.87578934484084E-2"/>
          <c:y val="4.1421282245624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COMPLETE'!$BE$255:$BE$259</c:f>
              <c:strCache>
                <c:ptCount val="5"/>
                <c:pt idx="0">
                  <c:v>ACS Local Section</c:v>
                </c:pt>
                <c:pt idx="1">
                  <c:v>College / university dept or outreach</c:v>
                </c:pt>
                <c:pt idx="2">
                  <c:v>ACS Student Chapter</c:v>
                </c:pt>
                <c:pt idx="3">
                  <c:v>Other chemistry education or outreach program</c:v>
                </c:pt>
                <c:pt idx="4">
                  <c:v>High school chemistry club</c:v>
                </c:pt>
              </c:strCache>
            </c:strRef>
          </c:cat>
          <c:val>
            <c:numRef>
              <c:f>'3-7-19with ONLY COMPLETE'!$BD$255:$BD$259</c:f>
              <c:numCache>
                <c:formatCode>0%</c:formatCode>
                <c:ptCount val="5"/>
                <c:pt idx="0">
                  <c:v>0.122448979591837</c:v>
                </c:pt>
                <c:pt idx="1">
                  <c:v>9.3877551020408095E-2</c:v>
                </c:pt>
                <c:pt idx="2">
                  <c:v>8.1632653061224497E-2</c:v>
                </c:pt>
                <c:pt idx="3">
                  <c:v>6.1224489795918401E-2</c:v>
                </c:pt>
                <c:pt idx="4">
                  <c:v>4.0816326530612301E-3</c:v>
                </c:pt>
              </c:numCache>
            </c:numRef>
          </c:val>
          <c:extLst>
            <c:ext xmlns:c16="http://schemas.microsoft.com/office/drawing/2014/chart" uri="{C3380CC4-5D6E-409C-BE32-E72D297353CC}">
              <c16:uniqueId val="{00000000-7EF0-4AF6-9357-9AFAF75D4AFF}"/>
            </c:ext>
          </c:extLst>
        </c:ser>
        <c:dLbls>
          <c:dLblPos val="outEnd"/>
          <c:showLegendKey val="0"/>
          <c:showVal val="1"/>
          <c:showCatName val="0"/>
          <c:showSerName val="0"/>
          <c:showPercent val="0"/>
          <c:showBubbleSize val="0"/>
        </c:dLbls>
        <c:gapWidth val="182"/>
        <c:axId val="75781024"/>
        <c:axId val="76423952"/>
      </c:barChart>
      <c:catAx>
        <c:axId val="75781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23952"/>
        <c:crosses val="autoZero"/>
        <c:auto val="1"/>
        <c:lblAlgn val="ctr"/>
        <c:lblOffset val="100"/>
        <c:noMultiLvlLbl val="0"/>
      </c:catAx>
      <c:valAx>
        <c:axId val="76423952"/>
        <c:scaling>
          <c:orientation val="minMax"/>
          <c:max val="0.2"/>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781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rPr>
              <a:t>Organization</a:t>
            </a:r>
            <a:r>
              <a:rPr lang="en-US" sz="1600" b="1" baseline="0">
                <a:solidFill>
                  <a:sysClr val="windowText" lastClr="000000"/>
                </a:solidFill>
              </a:rPr>
              <a:t> type</a:t>
            </a:r>
            <a:endParaRPr lang="en-US" sz="1600" b="1">
              <a:solidFill>
                <a:sysClr val="windowText" lastClr="000000"/>
              </a:solidFill>
            </a:endParaRPr>
          </a:p>
          <a:p>
            <a:pPr>
              <a:defRPr/>
            </a:pPr>
            <a:r>
              <a:rPr lang="en-US" sz="1200"/>
              <a:t>(n=245)</a:t>
            </a:r>
          </a:p>
        </c:rich>
      </c:tx>
      <c:layout>
        <c:manualLayout>
          <c:xMode val="edge"/>
          <c:yMode val="edge"/>
          <c:x val="3.5256225515190497E-2"/>
          <c:y val="3.96270275049014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COMPLETE'!$AN$255:$AN$258</c:f>
              <c:strCache>
                <c:ptCount val="4"/>
                <c:pt idx="0">
                  <c:v>Museum / science center / informal science education organization</c:v>
                </c:pt>
                <c:pt idx="1">
                  <c:v>College / university</c:v>
                </c:pt>
                <c:pt idx="2">
                  <c:v>Professional chemistry / chemistry outreach program</c:v>
                </c:pt>
                <c:pt idx="3">
                  <c:v>Other</c:v>
                </c:pt>
              </c:strCache>
            </c:strRef>
          </c:cat>
          <c:val>
            <c:numRef>
              <c:f>'3-7-19with ONLY COMPLETE'!$AM$255:$AM$258</c:f>
              <c:numCache>
                <c:formatCode>0%</c:formatCode>
                <c:ptCount val="4"/>
                <c:pt idx="0">
                  <c:v>0.76734693877550997</c:v>
                </c:pt>
                <c:pt idx="1">
                  <c:v>0.17142857142857101</c:v>
                </c:pt>
                <c:pt idx="2">
                  <c:v>0.106122448979592</c:v>
                </c:pt>
                <c:pt idx="3">
                  <c:v>6.9387755102040802E-2</c:v>
                </c:pt>
              </c:numCache>
            </c:numRef>
          </c:val>
          <c:extLst>
            <c:ext xmlns:c16="http://schemas.microsoft.com/office/drawing/2014/chart" uri="{C3380CC4-5D6E-409C-BE32-E72D297353CC}">
              <c16:uniqueId val="{00000000-1218-49F6-BB47-38007759D678}"/>
            </c:ext>
          </c:extLst>
        </c:ser>
        <c:dLbls>
          <c:dLblPos val="outEnd"/>
          <c:showLegendKey val="0"/>
          <c:showVal val="1"/>
          <c:showCatName val="0"/>
          <c:showSerName val="0"/>
          <c:showPercent val="0"/>
          <c:showBubbleSize val="0"/>
        </c:dLbls>
        <c:gapWidth val="182"/>
        <c:axId val="-44130240"/>
        <c:axId val="-44128464"/>
      </c:barChart>
      <c:catAx>
        <c:axId val="-4413024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28464"/>
        <c:crosses val="autoZero"/>
        <c:auto val="0"/>
        <c:lblAlgn val="ctr"/>
        <c:lblOffset val="50"/>
        <c:noMultiLvlLbl val="0"/>
      </c:catAx>
      <c:valAx>
        <c:axId val="-44128464"/>
        <c:scaling>
          <c:orientation val="minMax"/>
          <c:max val="1"/>
          <c:min val="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302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rPr>
              <a:t>Museum type</a:t>
            </a:r>
          </a:p>
        </c:rich>
      </c:tx>
      <c:layout>
        <c:manualLayout>
          <c:xMode val="edge"/>
          <c:yMode val="edge"/>
          <c:x val="3.1912537373794798E-2"/>
          <c:y val="4.21101388002207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COMPLETE'!$AT$255:$AT$264</c:f>
              <c:strCache>
                <c:ptCount val="10"/>
                <c:pt idx="0">
                  <c:v>Science or technology museum / science center</c:v>
                </c:pt>
                <c:pt idx="1">
                  <c:v>Children's museum</c:v>
                </c:pt>
                <c:pt idx="2">
                  <c:v>Planetarium</c:v>
                </c:pt>
                <c:pt idx="3">
                  <c:v>Natural history museum</c:v>
                </c:pt>
                <c:pt idx="4">
                  <c:v>N/A</c:v>
                </c:pt>
                <c:pt idx="5">
                  <c:v>Art or history museum</c:v>
                </c:pt>
                <c:pt idx="6">
                  <c:v>Emerging or developing</c:v>
                </c:pt>
                <c:pt idx="7">
                  <c:v>Observatory</c:v>
                </c:pt>
                <c:pt idx="8">
                  <c:v>Other</c:v>
                </c:pt>
                <c:pt idx="9">
                  <c:v>NASA visitor center</c:v>
                </c:pt>
              </c:strCache>
            </c:strRef>
          </c:cat>
          <c:val>
            <c:numRef>
              <c:f>'3-7-19with ONLY COMPLETE'!$AS$255:$AS$264</c:f>
              <c:numCache>
                <c:formatCode>0%</c:formatCode>
                <c:ptCount val="10"/>
                <c:pt idx="0">
                  <c:v>0.51020408163265296</c:v>
                </c:pt>
                <c:pt idx="1">
                  <c:v>0.48979591836734698</c:v>
                </c:pt>
                <c:pt idx="2">
                  <c:v>0.183673469387755</c:v>
                </c:pt>
                <c:pt idx="3">
                  <c:v>0.13877551020408199</c:v>
                </c:pt>
                <c:pt idx="4">
                  <c:v>0.122448979591837</c:v>
                </c:pt>
                <c:pt idx="5">
                  <c:v>7.3469387755102103E-2</c:v>
                </c:pt>
                <c:pt idx="6">
                  <c:v>6.1224489795918401E-2</c:v>
                </c:pt>
                <c:pt idx="7">
                  <c:v>4.4897959183673501E-2</c:v>
                </c:pt>
                <c:pt idx="8">
                  <c:v>4.4897959183673501E-2</c:v>
                </c:pt>
                <c:pt idx="9">
                  <c:v>2.4489795918367301E-2</c:v>
                </c:pt>
              </c:numCache>
            </c:numRef>
          </c:val>
          <c:extLst>
            <c:ext xmlns:c16="http://schemas.microsoft.com/office/drawing/2014/chart" uri="{C3380CC4-5D6E-409C-BE32-E72D297353CC}">
              <c16:uniqueId val="{00000000-0B3D-45E9-8EC6-5C614E6FF519}"/>
            </c:ext>
          </c:extLst>
        </c:ser>
        <c:dLbls>
          <c:showLegendKey val="0"/>
          <c:showVal val="0"/>
          <c:showCatName val="0"/>
          <c:showSerName val="0"/>
          <c:showPercent val="0"/>
          <c:showBubbleSize val="0"/>
        </c:dLbls>
        <c:gapWidth val="182"/>
        <c:axId val="34193312"/>
        <c:axId val="34189888"/>
      </c:barChart>
      <c:catAx>
        <c:axId val="34193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89888"/>
        <c:crosses val="autoZero"/>
        <c:auto val="1"/>
        <c:lblAlgn val="ctr"/>
        <c:lblOffset val="100"/>
        <c:noMultiLvlLbl val="0"/>
      </c:catAx>
      <c:valAx>
        <c:axId val="3418988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9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rPr>
              <a:t>Event audiences </a:t>
            </a:r>
          </a:p>
        </c:rich>
      </c:tx>
      <c:layout>
        <c:manualLayout>
          <c:xMode val="edge"/>
          <c:yMode val="edge"/>
          <c:x val="2.7897168547223801E-2"/>
          <c:y val="4.1887041544618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COMPLETE'!$BW$256:$BW$267</c:f>
              <c:strCache>
                <c:ptCount val="12"/>
                <c:pt idx="0">
                  <c:v>Girls</c:v>
                </c:pt>
                <c:pt idx="1">
                  <c:v>Low-income</c:v>
                </c:pt>
                <c:pt idx="2">
                  <c:v>Racial and ethnic minorities / communities of color</c:v>
                </c:pt>
                <c:pt idx="3">
                  <c:v>Rural</c:v>
                </c:pt>
                <c:pt idx="4">
                  <c:v>Spanish-speaking audiences</c:v>
                </c:pt>
                <c:pt idx="5">
                  <c:v>Disabled / differently abled</c:v>
                </c:pt>
                <c:pt idx="6">
                  <c:v>At-risk youth</c:v>
                </c:pt>
                <c:pt idx="7">
                  <c:v>Inner city</c:v>
                </c:pt>
                <c:pt idx="8">
                  <c:v>Other non-native English speakers</c:v>
                </c:pt>
                <c:pt idx="9">
                  <c:v>American Indian / Alaska Native</c:v>
                </c:pt>
                <c:pt idx="10">
                  <c:v>Other underserved audiences</c:v>
                </c:pt>
                <c:pt idx="11">
                  <c:v>N/A</c:v>
                </c:pt>
              </c:strCache>
            </c:strRef>
          </c:cat>
          <c:val>
            <c:numRef>
              <c:f>'3-7-19with ONLY COMPLETE'!$BV$256:$BV$267</c:f>
              <c:numCache>
                <c:formatCode>0%</c:formatCode>
                <c:ptCount val="12"/>
                <c:pt idx="0">
                  <c:v>0.88571428571428601</c:v>
                </c:pt>
                <c:pt idx="1">
                  <c:v>0.86938775510204103</c:v>
                </c:pt>
                <c:pt idx="2">
                  <c:v>0.83673469387755095</c:v>
                </c:pt>
                <c:pt idx="3">
                  <c:v>0.51020408163265296</c:v>
                </c:pt>
                <c:pt idx="4">
                  <c:v>0.49795918367346897</c:v>
                </c:pt>
                <c:pt idx="5">
                  <c:v>0.38775510204081598</c:v>
                </c:pt>
                <c:pt idx="6">
                  <c:v>0.38775510204081598</c:v>
                </c:pt>
                <c:pt idx="7">
                  <c:v>0.36734693877551</c:v>
                </c:pt>
                <c:pt idx="8">
                  <c:v>0.33061224489795898</c:v>
                </c:pt>
                <c:pt idx="9">
                  <c:v>0.16326530612244899</c:v>
                </c:pt>
                <c:pt idx="10">
                  <c:v>6.9387755102040802E-2</c:v>
                </c:pt>
                <c:pt idx="11">
                  <c:v>1.2244897959183701E-2</c:v>
                </c:pt>
              </c:numCache>
            </c:numRef>
          </c:val>
          <c:extLst>
            <c:ext xmlns:c16="http://schemas.microsoft.com/office/drawing/2014/chart" uri="{C3380CC4-5D6E-409C-BE32-E72D297353CC}">
              <c16:uniqueId val="{00000000-8944-4D48-9F63-57FE988A6380}"/>
            </c:ext>
          </c:extLst>
        </c:ser>
        <c:dLbls>
          <c:dLblPos val="outEnd"/>
          <c:showLegendKey val="0"/>
          <c:showVal val="1"/>
          <c:showCatName val="0"/>
          <c:showSerName val="0"/>
          <c:showPercent val="0"/>
          <c:showBubbleSize val="0"/>
        </c:dLbls>
        <c:gapWidth val="182"/>
        <c:axId val="-44367408"/>
        <c:axId val="-44386768"/>
      </c:barChart>
      <c:catAx>
        <c:axId val="-44367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86768"/>
        <c:crosses val="autoZero"/>
        <c:auto val="1"/>
        <c:lblAlgn val="ctr"/>
        <c:lblOffset val="100"/>
        <c:noMultiLvlLbl val="0"/>
      </c:catAx>
      <c:valAx>
        <c:axId val="-443867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67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083061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780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36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Explore Science</a:t>
            </a:r>
            <a:r>
              <a:rPr lang="en-US" b="1" baseline="0" dirty="0"/>
              <a:t>: Let’s Do Chemistry Event Planning and Promotion Guide</a:t>
            </a:r>
          </a:p>
          <a:p>
            <a:r>
              <a:rPr lang="en-US" baseline="0" dirty="0"/>
              <a:t>http://nisenet.org/catalog/explore-science-lets-do-chemistry-event-planning-and-promotion-guide</a:t>
            </a:r>
            <a:endParaRPr lang="en-US" dirty="0"/>
          </a:p>
        </p:txBody>
      </p:sp>
    </p:spTree>
    <p:extLst>
      <p:ext uri="{BB962C8B-B14F-4D97-AF65-F5344CB8AC3E}">
        <p14:creationId xmlns:p14="http://schemas.microsoft.com/office/powerpoint/2010/main" val="342142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Explore Science: Let’s Do Chemistry Safety</a:t>
            </a:r>
            <a:r>
              <a:rPr lang="en-US" sz="1100" b="1" baseline="0" dirty="0"/>
              <a:t> Guide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http://nisenet.org/catalog/explore-science-lets-do-chemistry-safety-guide</a:t>
            </a:r>
          </a:p>
          <a:p>
            <a:endParaRPr lang="en-US" dirty="0"/>
          </a:p>
        </p:txBody>
      </p:sp>
    </p:spTree>
    <p:extLst>
      <p:ext uri="{BB962C8B-B14F-4D97-AF65-F5344CB8AC3E}">
        <p14:creationId xmlns:p14="http://schemas.microsoft.com/office/powerpoint/2010/main" val="117393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Let’s Do Chemistry:</a:t>
            </a:r>
            <a:r>
              <a:rPr lang="en-US" b="1" baseline="0" dirty="0"/>
              <a:t> A Framework and Strategies to Encourage Positive Attitudes Toward Learning Chemistry in Museums and Informal Settings Guide</a:t>
            </a:r>
          </a:p>
          <a:p>
            <a:r>
              <a:rPr lang="en-US" dirty="0"/>
              <a:t>http://nisenet.org/catalog/explore-science-lets-do-chemistry-professional-development-and-training-materials-framework</a:t>
            </a:r>
          </a:p>
        </p:txBody>
      </p:sp>
    </p:spTree>
    <p:extLst>
      <p:ext uri="{BB962C8B-B14F-4D97-AF65-F5344CB8AC3E}">
        <p14:creationId xmlns:p14="http://schemas.microsoft.com/office/powerpoint/2010/main" val="54486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Explore Science: Let’s</a:t>
            </a:r>
            <a:r>
              <a:rPr lang="en-US" b="1" baseline="0" dirty="0"/>
              <a:t> Do Chemistry Training videos</a:t>
            </a:r>
          </a:p>
          <a:p>
            <a:r>
              <a:rPr lang="en-US" dirty="0"/>
              <a:t>https://vimeopro.com/nisenet/explore-science-lets-do-chemistry-training-films</a:t>
            </a:r>
          </a:p>
        </p:txBody>
      </p:sp>
    </p:spTree>
    <p:extLst>
      <p:ext uri="{BB962C8B-B14F-4D97-AF65-F5344CB8AC3E}">
        <p14:creationId xmlns:p14="http://schemas.microsoft.com/office/powerpoint/2010/main" val="4143966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847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Last year, 250 Explore Science: Let’s Do Chemistry physical kits were developed and distributed to NISE Network partners such as museums, universities, ACS sections and chapters, and chemists all across the country to host a hands-on chemistry public event between October and December. Partners were encouraged to collaborate with their local museum or ACS section/chapter to host these activities during National Chemistry Week, which ran from October 21</a:t>
            </a:r>
            <a:r>
              <a:rPr lang="en-US" baseline="30000" dirty="0"/>
              <a:t>st</a:t>
            </a:r>
            <a:r>
              <a:rPr lang="en-US" baseline="0" dirty="0"/>
              <a:t>-27</a:t>
            </a:r>
            <a:r>
              <a:rPr lang="en-US" baseline="30000" dirty="0"/>
              <a:t>th</a:t>
            </a:r>
            <a:r>
              <a:rPr lang="en-US" baseline="0" dirty="0"/>
              <a:t>. </a:t>
            </a:r>
          </a:p>
          <a:p>
            <a:endParaRPr lang="en-US" baseline="0" dirty="0"/>
          </a:p>
          <a:p>
            <a:r>
              <a:rPr lang="en-US" baseline="0" dirty="0"/>
              <a:t>List: </a:t>
            </a:r>
          </a:p>
          <a:p>
            <a:r>
              <a:rPr lang="en-US" dirty="0"/>
              <a:t>http://</a:t>
            </a:r>
            <a:r>
              <a:rPr lang="en-US" dirty="0" err="1"/>
              <a:t>www.nisenet.org</a:t>
            </a:r>
            <a:r>
              <a:rPr lang="en-US" dirty="0"/>
              <a:t>/explore-science-lets-do-chemistry-kit-recipients</a:t>
            </a:r>
          </a:p>
          <a:p>
            <a:endParaRPr lang="en-US" dirty="0"/>
          </a:p>
          <a:p>
            <a:endParaRPr lang="en-US" dirty="0"/>
          </a:p>
        </p:txBody>
      </p:sp>
    </p:spTree>
    <p:extLst>
      <p:ext uri="{BB962C8B-B14F-4D97-AF65-F5344CB8AC3E}">
        <p14:creationId xmlns:p14="http://schemas.microsoft.com/office/powerpoint/2010/main" val="55013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657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93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44 ACS groups and 206 NISE Net members were awarded a</a:t>
            </a:r>
            <a:r>
              <a:rPr lang="en-US" baseline="0" dirty="0"/>
              <a:t> physical kit </a:t>
            </a:r>
            <a:r>
              <a:rPr lang="en-US" dirty="0"/>
              <a:t>that provided training resources and activities for hosting hands-on Let’s Do</a:t>
            </a:r>
            <a:r>
              <a:rPr lang="en-US" baseline="0" dirty="0"/>
              <a:t> C</a:t>
            </a:r>
            <a:r>
              <a:rPr lang="en-US" dirty="0"/>
              <a:t>hemistry events,</a:t>
            </a:r>
            <a:r>
              <a:rPr lang="en-US" baseline="0" dirty="0"/>
              <a:t> which are all unique in location, format, and the audiences they reach.</a:t>
            </a:r>
            <a:r>
              <a:rPr lang="en-US" dirty="0"/>
              <a:t> Here are just a few partner</a:t>
            </a:r>
            <a:r>
              <a:rPr lang="en-US" baseline="0" dirty="0"/>
              <a:t> event examples.</a:t>
            </a:r>
            <a:endParaRPr lang="en-US" dirty="0"/>
          </a:p>
        </p:txBody>
      </p:sp>
    </p:spTree>
    <p:extLst>
      <p:ext uri="{BB962C8B-B14F-4D97-AF65-F5344CB8AC3E}">
        <p14:creationId xmlns:p14="http://schemas.microsoft.com/office/powerpoint/2010/main" val="11801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317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99F1AAF-BE3B-9742-8B0F-432288D33ABE}" type="slidenum">
              <a:rPr lang="en-US" smtClean="0"/>
              <a:t>20</a:t>
            </a:fld>
            <a:endParaRPr lang="en-US"/>
          </a:p>
        </p:txBody>
      </p:sp>
    </p:spTree>
    <p:extLst>
      <p:ext uri="{BB962C8B-B14F-4D97-AF65-F5344CB8AC3E}">
        <p14:creationId xmlns:p14="http://schemas.microsoft.com/office/powerpoint/2010/main" val="4148857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839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21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873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826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53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WOW! Children's Museum, our main demographic of children is 0-5, so when we offer activities to these friends, we are sure to make them age appropriate. I know your first reaction might be surprise when you hear chemistry with toddlers. But chemistry can be accessible for children very young if you know how to do it. Chemistry is the science of composition, structure, and properties of matter. Safety and education first! On the museum side, we are sure to have adequate space and supervision for exploring chemistry with small children. Then comes parent education, we provide easily understandable instructions and background on the project and what it all means, how it relates to chemistry, the Let's Do Chemistry kits offer a great background on each of their kits and how it applies to chemistry.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970B7-99DD-4F89-9D89-19E6A6414B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10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practicing chemistry with children, it is important to offer the space and time for many different iterations and trials with materials. Molecules in Motion is a great example of this: it's a simple project, done with adult support, that toddlers and young children love! They want to do it many times with all the animals they can. Introduce words like molecule, vacuum, suction. This activity provides opportunities for gross and fine motor skill building.</a:t>
            </a:r>
          </a:p>
          <a:p>
            <a:r>
              <a:rPr lang="en-US" dirty="0"/>
              <a:t>One thing to be mindful of here: the eyeballs sometimes pop off and are choking hazards, so keep close eyes on this project. </a:t>
            </a:r>
            <a:endParaRPr lang="en-US" dirty="0">
              <a:cs typeface="Calibri" panose="020F0502020204030204"/>
            </a:endParaRPr>
          </a:p>
          <a:p>
            <a:r>
              <a:rPr lang="en-US" dirty="0"/>
              <a:t>Moon sand is another interesting tool for chemistry with toddlers! It is an exploration in states of matter. Though your young child may not yet understand the concept of solids and liquids, this is a great starter activity to introduce those vocabulary words.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970B7-99DD-4F89-9D89-19E6A6414B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94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of you may or may not be familiar with loose parts. For those of you unfamiliar, loose parts are open ended provocations, designed for little hands. Things like wooden spools, tree cookies, ribbon, kitchen utensils, etc. </a:t>
            </a:r>
          </a:p>
          <a:p>
            <a:r>
              <a:rPr lang="en-US">
                <a:cs typeface="Calibri"/>
              </a:rPr>
              <a:t>Instead of expecting infants and toddlers to complete a chemistry experiment, I instead offered them the opportunity to tinker with the materials with our Let's Do Chemistry set! By removing the expectation of "how to engage" with the chemistry sets, I opened the possibility of learning for our little chemists. This activity can be used as a launch for learners to spend time with gain familiarity with specific materials at the earliest stages of inquiry.</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970B7-99DD-4F89-9D89-19E6A6414B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158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683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91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8874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3080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8327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1035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2959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2040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054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5921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956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699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207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RAE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95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37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baseline="0" dirty="0"/>
              <a:t>This project came out of a need that we saw in the National Academies of Science report about Effective Chemistry Communication </a:t>
            </a:r>
          </a:p>
          <a:p>
            <a:pPr marL="0" indent="0">
              <a:buFont typeface="Arial" panose="020B0604020202020204" pitchFamily="34" charset="0"/>
              <a:buNone/>
            </a:pPr>
            <a:r>
              <a:rPr lang="en-US" i="0" baseline="0" dirty="0"/>
              <a:t>In looking at this report and other literature about public perceptions of chemistry, the project team came to feel that it would be useful to create educational products that focus on changing the public’s attitudes towards chemistry</a:t>
            </a:r>
          </a:p>
          <a:p>
            <a:pPr marL="0" lvl="0" indent="0">
              <a:buFont typeface="Arial" panose="020B0604020202020204" pitchFamily="34" charset="0"/>
              <a:buNone/>
            </a:pPr>
            <a:r>
              <a:rPr lang="en-US" i="0" baseline="0" dirty="0"/>
              <a:t>More particularly, our goals were to create hands-on activities that increase people’s</a:t>
            </a:r>
          </a:p>
          <a:p>
            <a:pPr marL="171450" lvl="0" indent="-171450">
              <a:buFont typeface="Arial" panose="020B0604020202020204" pitchFamily="34" charset="0"/>
              <a:buChar char="•"/>
            </a:pPr>
            <a:r>
              <a:rPr lang="en-US" i="0" baseline="0" dirty="0"/>
              <a:t>Interest in chemistry</a:t>
            </a:r>
          </a:p>
          <a:p>
            <a:pPr marL="171450" lvl="0" indent="-171450">
              <a:buFont typeface="Arial" panose="020B0604020202020204" pitchFamily="34" charset="0"/>
              <a:buChar char="•"/>
            </a:pPr>
            <a:r>
              <a:rPr lang="en-US" i="0" baseline="0" dirty="0"/>
              <a:t>Understanding of the relevance of chemistry to their lives, and</a:t>
            </a:r>
          </a:p>
          <a:p>
            <a:pPr marL="171450" lvl="0" indent="-171450">
              <a:buFont typeface="Arial" panose="020B0604020202020204" pitchFamily="34" charset="0"/>
              <a:buChar char="•"/>
            </a:pPr>
            <a:r>
              <a:rPr lang="en-US" i="0" baseline="0" dirty="0"/>
              <a:t>Feelings of self-efficacy towards chemistry</a:t>
            </a:r>
          </a:p>
        </p:txBody>
      </p:sp>
    </p:spTree>
    <p:extLst>
      <p:ext uri="{BB962C8B-B14F-4D97-AF65-F5344CB8AC3E}">
        <p14:creationId xmlns:p14="http://schemas.microsoft.com/office/powerpoint/2010/main" val="747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68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39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1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8900" y="228975"/>
            <a:ext cx="1860300" cy="2339100"/>
          </a:xfrm>
          <a:prstGeom prst="rect">
            <a:avLst/>
          </a:prstGeom>
        </p:spPr>
        <p:txBody>
          <a:bodyPr lIns="91425" tIns="91425" rIns="91425" bIns="91425" anchor="t" anchorCtr="0"/>
          <a:lstStyle>
            <a:lvl1pPr lvl="0">
              <a:spcBef>
                <a:spcPts val="0"/>
              </a:spcBef>
              <a:buNone/>
              <a:defRPr sz="1800"/>
            </a:lvl1pPr>
            <a:lvl2pPr lvl="1">
              <a:spcBef>
                <a:spcPts val="0"/>
              </a:spcBef>
              <a:buNone/>
              <a:defRPr sz="1800"/>
            </a:lvl2pPr>
            <a:lvl3pPr lvl="2">
              <a:spcBef>
                <a:spcPts val="0"/>
              </a:spcBef>
              <a:buNone/>
              <a:defRPr sz="1800"/>
            </a:lvl3pPr>
            <a:lvl4pPr lvl="3">
              <a:spcBef>
                <a:spcPts val="0"/>
              </a:spcBef>
              <a:buNone/>
              <a:defRPr sz="1800"/>
            </a:lvl4pPr>
            <a:lvl5pPr lvl="4">
              <a:spcBef>
                <a:spcPts val="0"/>
              </a:spcBef>
              <a:buNone/>
              <a:defRPr sz="1800"/>
            </a:lvl5pPr>
            <a:lvl6pPr lvl="5">
              <a:spcBef>
                <a:spcPts val="0"/>
              </a:spcBef>
              <a:buNone/>
              <a:defRPr sz="1800"/>
            </a:lvl6pPr>
            <a:lvl7pPr lvl="6">
              <a:spcBef>
                <a:spcPts val="0"/>
              </a:spcBef>
              <a:buNone/>
              <a:defRPr sz="1800"/>
            </a:lvl7pPr>
            <a:lvl8pPr lvl="7">
              <a:spcBef>
                <a:spcPts val="0"/>
              </a:spcBef>
              <a:buNone/>
              <a:defRPr sz="1800"/>
            </a:lvl8pPr>
            <a:lvl9pPr lvl="8">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Chapter break agenda">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64100" y="2045225"/>
            <a:ext cx="2787599" cy="572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FFFFFF"/>
              </a:buClr>
              <a:buFont typeface="Arial"/>
              <a:buNone/>
              <a:defRPr sz="4800" b="1" i="0" u="none" strike="noStrike" cap="none">
                <a:solidFill>
                  <a:srgbClr val="FFFFFF"/>
                </a:solidFill>
                <a:latin typeface="Arial"/>
                <a:ea typeface="Arial"/>
                <a:cs typeface="Arial"/>
                <a:sym typeface="Arial"/>
              </a:defRPr>
            </a:lvl1pPr>
            <a:lvl2pPr lvl="1" indent="0" algn="r" rtl="0">
              <a:spcBef>
                <a:spcPts val="0"/>
              </a:spcBef>
              <a:buClr>
                <a:srgbClr val="FFFFFF"/>
              </a:buClr>
              <a:buFont typeface="Arial"/>
              <a:buNone/>
              <a:defRPr sz="4800" b="1">
                <a:solidFill>
                  <a:srgbClr val="FFFFFF"/>
                </a:solidFill>
              </a:defRPr>
            </a:lvl2pPr>
            <a:lvl3pPr lvl="2" indent="0" algn="r" rtl="0">
              <a:spcBef>
                <a:spcPts val="0"/>
              </a:spcBef>
              <a:buClr>
                <a:srgbClr val="FFFFFF"/>
              </a:buClr>
              <a:buFont typeface="Arial"/>
              <a:buNone/>
              <a:defRPr sz="4800" b="1">
                <a:solidFill>
                  <a:srgbClr val="FFFFFF"/>
                </a:solidFill>
              </a:defRPr>
            </a:lvl3pPr>
            <a:lvl4pPr lvl="3" indent="0" algn="r" rtl="0">
              <a:spcBef>
                <a:spcPts val="0"/>
              </a:spcBef>
              <a:buClr>
                <a:srgbClr val="FFFFFF"/>
              </a:buClr>
              <a:buFont typeface="Arial"/>
              <a:buNone/>
              <a:defRPr sz="4800" b="1">
                <a:solidFill>
                  <a:srgbClr val="FFFFFF"/>
                </a:solidFill>
              </a:defRPr>
            </a:lvl4pPr>
            <a:lvl5pPr lvl="4" indent="0" algn="r" rtl="0">
              <a:spcBef>
                <a:spcPts val="0"/>
              </a:spcBef>
              <a:buClr>
                <a:srgbClr val="FFFFFF"/>
              </a:buClr>
              <a:buFont typeface="Arial"/>
              <a:buNone/>
              <a:defRPr sz="4800" b="1">
                <a:solidFill>
                  <a:srgbClr val="FFFFFF"/>
                </a:solidFill>
              </a:defRPr>
            </a:lvl5pPr>
            <a:lvl6pPr lvl="5" indent="0" algn="r" rtl="0">
              <a:spcBef>
                <a:spcPts val="0"/>
              </a:spcBef>
              <a:buClr>
                <a:srgbClr val="FFFFFF"/>
              </a:buClr>
              <a:buFont typeface="Arial"/>
              <a:buNone/>
              <a:defRPr sz="4800" b="1">
                <a:solidFill>
                  <a:srgbClr val="FFFFFF"/>
                </a:solidFill>
              </a:defRPr>
            </a:lvl6pPr>
            <a:lvl7pPr lvl="6" indent="0" algn="r" rtl="0">
              <a:spcBef>
                <a:spcPts val="0"/>
              </a:spcBef>
              <a:buClr>
                <a:srgbClr val="FFFFFF"/>
              </a:buClr>
              <a:buFont typeface="Arial"/>
              <a:buNone/>
              <a:defRPr sz="4800" b="1">
                <a:solidFill>
                  <a:srgbClr val="FFFFFF"/>
                </a:solidFill>
              </a:defRPr>
            </a:lvl7pPr>
            <a:lvl8pPr lvl="7" indent="0" algn="r" rtl="0">
              <a:spcBef>
                <a:spcPts val="0"/>
              </a:spcBef>
              <a:buClr>
                <a:srgbClr val="FFFFFF"/>
              </a:buClr>
              <a:buFont typeface="Arial"/>
              <a:buNone/>
              <a:defRPr sz="4800" b="1">
                <a:solidFill>
                  <a:srgbClr val="FFFFFF"/>
                </a:solidFill>
              </a:defRPr>
            </a:lvl8pPr>
            <a:lvl9pPr lvl="8" indent="0" algn="r" rtl="0">
              <a:spcBef>
                <a:spcPts val="0"/>
              </a:spcBef>
              <a:buClr>
                <a:srgbClr val="FFFFFF"/>
              </a:buClr>
              <a:buFont typeface="Arial"/>
              <a:buNone/>
              <a:defRPr sz="4800" b="1">
                <a:solidFill>
                  <a:srgbClr val="FFFFFF"/>
                </a:solidFill>
              </a:defRPr>
            </a:lvl9pPr>
          </a:lstStyle>
          <a:p>
            <a:endParaRPr/>
          </a:p>
        </p:txBody>
      </p:sp>
      <p:sp>
        <p:nvSpPr>
          <p:cNvPr id="80" name="Shape 80"/>
          <p:cNvSpPr txBox="1"/>
          <p:nvPr/>
        </p:nvSpPr>
        <p:spPr>
          <a:xfrm>
            <a:off x="3664989" y="371597"/>
            <a:ext cx="1057200" cy="3531599"/>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2500" b="0" i="0" u="none" strike="noStrike" cap="none">
                <a:solidFill>
                  <a:schemeClr val="accent1"/>
                </a:solidFill>
                <a:latin typeface="Arial"/>
                <a:ea typeface="Arial"/>
                <a:cs typeface="Arial"/>
                <a:sym typeface="Arial"/>
              </a:rPr>
              <a:t>{</a:t>
            </a:r>
          </a:p>
        </p:txBody>
      </p:sp>
      <p:sp>
        <p:nvSpPr>
          <p:cNvPr id="81" name="Shape 81"/>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lstStyle>
            <a:lvl1pPr marL="457200" marR="0" lvl="0" indent="-228600" algn="l" rtl="0">
              <a:lnSpc>
                <a:spcPct val="115000"/>
              </a:lnSpc>
              <a:spcBef>
                <a:spcPts val="0"/>
              </a:spcBef>
              <a:spcAft>
                <a:spcPts val="1600"/>
              </a:spcAft>
              <a:buClr>
                <a:srgbClr val="000000"/>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336912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Headline with text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95" name="Shape 95"/>
          <p:cNvSpPr txBox="1">
            <a:spLocks noGrp="1"/>
          </p:cNvSpPr>
          <p:nvPr>
            <p:ph type="body" idx="1"/>
          </p:nvPr>
        </p:nvSpPr>
        <p:spPr>
          <a:xfrm>
            <a:off x="311697" y="1204825"/>
            <a:ext cx="7820400"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8166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ustom Layout 2">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b="1">
                <a:solidFill>
                  <a:schemeClr val="dk1"/>
                </a:solidFill>
              </a:defRPr>
            </a:lvl2pPr>
            <a:lvl3pPr lvl="2" indent="0">
              <a:spcBef>
                <a:spcPts val="0"/>
              </a:spcBef>
              <a:buClr>
                <a:schemeClr val="dk1"/>
              </a:buClr>
              <a:buFont typeface="Arial"/>
              <a:buNone/>
              <a:defRPr sz="3600" b="1">
                <a:solidFill>
                  <a:schemeClr val="dk1"/>
                </a:solidFill>
              </a:defRPr>
            </a:lvl3pPr>
            <a:lvl4pPr lvl="3" indent="0">
              <a:spcBef>
                <a:spcPts val="0"/>
              </a:spcBef>
              <a:buClr>
                <a:schemeClr val="dk1"/>
              </a:buClr>
              <a:buFont typeface="Arial"/>
              <a:buNone/>
              <a:defRPr sz="3600" b="1">
                <a:solidFill>
                  <a:schemeClr val="dk1"/>
                </a:solidFill>
              </a:defRPr>
            </a:lvl4pPr>
            <a:lvl5pPr lvl="4" indent="0">
              <a:spcBef>
                <a:spcPts val="0"/>
              </a:spcBef>
              <a:buClr>
                <a:schemeClr val="dk1"/>
              </a:buClr>
              <a:buFont typeface="Arial"/>
              <a:buNone/>
              <a:defRPr sz="3600" b="1">
                <a:solidFill>
                  <a:schemeClr val="dk1"/>
                </a:solidFill>
              </a:defRPr>
            </a:lvl5pPr>
            <a:lvl6pPr lvl="5" indent="0">
              <a:spcBef>
                <a:spcPts val="0"/>
              </a:spcBef>
              <a:buClr>
                <a:schemeClr val="dk1"/>
              </a:buClr>
              <a:buFont typeface="Arial"/>
              <a:buNone/>
              <a:defRPr sz="3600" b="1">
                <a:solidFill>
                  <a:schemeClr val="dk1"/>
                </a:solidFill>
              </a:defRPr>
            </a:lvl6pPr>
            <a:lvl7pPr lvl="6" indent="0">
              <a:spcBef>
                <a:spcPts val="0"/>
              </a:spcBef>
              <a:buClr>
                <a:schemeClr val="dk1"/>
              </a:buClr>
              <a:buFont typeface="Arial"/>
              <a:buNone/>
              <a:defRPr sz="3600" b="1">
                <a:solidFill>
                  <a:schemeClr val="dk1"/>
                </a:solidFill>
              </a:defRPr>
            </a:lvl7pPr>
            <a:lvl8pPr lvl="7" indent="0">
              <a:spcBef>
                <a:spcPts val="0"/>
              </a:spcBef>
              <a:buClr>
                <a:schemeClr val="dk1"/>
              </a:buClr>
              <a:buFont typeface="Arial"/>
              <a:buNone/>
              <a:defRPr sz="3600" b="1">
                <a:solidFill>
                  <a:schemeClr val="dk1"/>
                </a:solidFill>
              </a:defRPr>
            </a:lvl8pPr>
            <a:lvl9pPr lvl="8" indent="0">
              <a:spcBef>
                <a:spcPts val="0"/>
              </a:spcBef>
              <a:buClr>
                <a:schemeClr val="dk1"/>
              </a:buClr>
              <a:buFont typeface="Arial"/>
              <a:buNone/>
              <a:defRPr sz="3600" b="1">
                <a:solidFill>
                  <a:schemeClr val="dk1"/>
                </a:solidFill>
              </a:defRPr>
            </a:lvl9pPr>
          </a:lstStyle>
          <a:p>
            <a:endParaRPr/>
          </a:p>
        </p:txBody>
      </p:sp>
      <p:sp>
        <p:nvSpPr>
          <p:cNvPr id="103" name="Shape 103"/>
          <p:cNvSpPr/>
          <p:nvPr/>
        </p:nvSpPr>
        <p:spPr>
          <a:xfrm>
            <a:off x="-19225" y="1760200"/>
            <a:ext cx="9163199" cy="3438599"/>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393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Headline with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106" name="Shape 106"/>
          <p:cNvSpPr txBox="1">
            <a:spLocks noGrp="1"/>
          </p:cNvSpPr>
          <p:nvPr>
            <p:ph type="body" idx="1"/>
          </p:nvPr>
        </p:nvSpPr>
        <p:spPr>
          <a:xfrm>
            <a:off x="100575" y="1204825"/>
            <a:ext cx="8031600"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17291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5BF0C-F465-3C43-9A5D-951800465C5A}"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50846-8E10-E94F-9B40-7BC25F60DC91}" type="slidenum">
              <a:rPr lang="en-US" smtClean="0"/>
              <a:t>‹#›</a:t>
            </a:fld>
            <a:endParaRPr lang="en-US"/>
          </a:p>
        </p:txBody>
      </p:sp>
    </p:spTree>
    <p:extLst>
      <p:ext uri="{BB962C8B-B14F-4D97-AF65-F5344CB8AC3E}">
        <p14:creationId xmlns:p14="http://schemas.microsoft.com/office/powerpoint/2010/main" val="170731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81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56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555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030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6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over Intro Option 2">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39" name="Shape 39"/>
          <p:cNvSpPr txBox="1">
            <a:spLocks noGrp="1"/>
          </p:cNvSpPr>
          <p:nvPr>
            <p:ph type="subTitle" idx="1"/>
          </p:nvPr>
        </p:nvSpPr>
        <p:spPr>
          <a:xfrm>
            <a:off x="436825" y="1005325"/>
            <a:ext cx="7508700" cy="357000"/>
          </a:xfrm>
          <a:prstGeom prst="rect">
            <a:avLst/>
          </a:prstGeom>
          <a:noFill/>
          <a:ln>
            <a:noFill/>
          </a:ln>
        </p:spPr>
        <p:txBody>
          <a:bodyPr lIns="91425" tIns="91425" rIns="91425" bIns="91425" anchor="b"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9pPr>
          </a:lstStyle>
          <a:p>
            <a:endParaRPr/>
          </a:p>
        </p:txBody>
      </p:sp>
      <p:pic>
        <p:nvPicPr>
          <p:cNvPr id="40" name="Shape 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7375" y="3799423"/>
            <a:ext cx="3464700" cy="961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83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53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34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3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965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5/9/19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153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2">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12832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119" name="Shape 119"/>
          <p:cNvSpPr txBox="1">
            <a:spLocks noGrp="1"/>
          </p:cNvSpPr>
          <p:nvPr>
            <p:ph type="subTitle" idx="1"/>
          </p:nvPr>
        </p:nvSpPr>
        <p:spPr>
          <a:xfrm>
            <a:off x="436825" y="1005325"/>
            <a:ext cx="7508699" cy="357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1">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826025"/>
            <a:ext cx="62462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Section title and description">
    <p:spTree>
      <p:nvGrpSpPr>
        <p:cNvPr id="1" name="Shape 96"/>
        <p:cNvGrpSpPr/>
        <p:nvPr/>
      </p:nvGrpSpPr>
      <p:grpSpPr>
        <a:xfrm>
          <a:off x="0" y="0"/>
          <a:ext cx="0" cy="0"/>
          <a:chOff x="0" y="0"/>
          <a:chExt cx="0" cy="0"/>
        </a:xfrm>
      </p:grpSpPr>
      <p:sp>
        <p:nvSpPr>
          <p:cNvPr id="97" name="Shape 97"/>
          <p:cNvSpPr/>
          <p:nvPr/>
        </p:nvSpPr>
        <p:spPr>
          <a:xfrm>
            <a:off x="4572000" y="-134650"/>
            <a:ext cx="4572000" cy="5277899"/>
          </a:xfrm>
          <a:prstGeom prst="rect">
            <a:avLst/>
          </a:prstGeom>
          <a:solidFill>
            <a:schemeClr val="accent1"/>
          </a:solidFill>
          <a:ln>
            <a:noFill/>
          </a:ln>
        </p:spPr>
        <p:txBody>
          <a:bodyPr lIns="91425" tIns="91425" rIns="91425" bIns="91425" anchor="ctr" anchorCtr="0">
            <a:noAutofit/>
          </a:bodyPr>
          <a:lstStyle/>
          <a:p>
            <a:pPr>
              <a:buClr>
                <a:srgbClr val="000000"/>
              </a:buClr>
              <a:buFont typeface="Arial"/>
              <a:buNone/>
            </a:pPr>
            <a:endParaRPr/>
          </a:p>
        </p:txBody>
      </p:sp>
      <p:sp>
        <p:nvSpPr>
          <p:cNvPr id="98" name="Shape 98"/>
          <p:cNvSpPr txBox="1">
            <a:spLocks noGrp="1"/>
          </p:cNvSpPr>
          <p:nvPr>
            <p:ph type="title"/>
          </p:nvPr>
        </p:nvSpPr>
        <p:spPr>
          <a:xfrm>
            <a:off x="265500" y="1233175"/>
            <a:ext cx="4045199" cy="14823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4200" b="1"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4200" b="1">
                <a:solidFill>
                  <a:schemeClr val="dk1"/>
                </a:solidFill>
              </a:defRPr>
            </a:lvl2pPr>
            <a:lvl3pPr lvl="2" indent="0" algn="ctr">
              <a:spcBef>
                <a:spcPts val="0"/>
              </a:spcBef>
              <a:buClr>
                <a:schemeClr val="dk1"/>
              </a:buClr>
              <a:buFont typeface="Arial"/>
              <a:buNone/>
              <a:defRPr sz="4200" b="1">
                <a:solidFill>
                  <a:schemeClr val="dk1"/>
                </a:solidFill>
              </a:defRPr>
            </a:lvl3pPr>
            <a:lvl4pPr lvl="3" indent="0" algn="ctr">
              <a:spcBef>
                <a:spcPts val="0"/>
              </a:spcBef>
              <a:buClr>
                <a:schemeClr val="dk1"/>
              </a:buClr>
              <a:buFont typeface="Arial"/>
              <a:buNone/>
              <a:defRPr sz="4200" b="1">
                <a:solidFill>
                  <a:schemeClr val="dk1"/>
                </a:solidFill>
              </a:defRPr>
            </a:lvl4pPr>
            <a:lvl5pPr lvl="4" indent="0" algn="ctr">
              <a:spcBef>
                <a:spcPts val="0"/>
              </a:spcBef>
              <a:buClr>
                <a:schemeClr val="dk1"/>
              </a:buClr>
              <a:buFont typeface="Arial"/>
              <a:buNone/>
              <a:defRPr sz="4200" b="1">
                <a:solidFill>
                  <a:schemeClr val="dk1"/>
                </a:solidFill>
              </a:defRPr>
            </a:lvl5pPr>
            <a:lvl6pPr lvl="5" indent="0" algn="ctr">
              <a:spcBef>
                <a:spcPts val="0"/>
              </a:spcBef>
              <a:buClr>
                <a:schemeClr val="dk1"/>
              </a:buClr>
              <a:buFont typeface="Arial"/>
              <a:buNone/>
              <a:defRPr sz="4200" b="1">
                <a:solidFill>
                  <a:schemeClr val="dk1"/>
                </a:solidFill>
              </a:defRPr>
            </a:lvl6pPr>
            <a:lvl7pPr lvl="6" indent="0" algn="ctr">
              <a:spcBef>
                <a:spcPts val="0"/>
              </a:spcBef>
              <a:buClr>
                <a:schemeClr val="dk1"/>
              </a:buClr>
              <a:buFont typeface="Arial"/>
              <a:buNone/>
              <a:defRPr sz="4200" b="1">
                <a:solidFill>
                  <a:schemeClr val="dk1"/>
                </a:solidFill>
              </a:defRPr>
            </a:lvl7pPr>
            <a:lvl8pPr lvl="7" indent="0" algn="ctr">
              <a:spcBef>
                <a:spcPts val="0"/>
              </a:spcBef>
              <a:buClr>
                <a:schemeClr val="dk1"/>
              </a:buClr>
              <a:buFont typeface="Arial"/>
              <a:buNone/>
              <a:defRPr sz="4200" b="1">
                <a:solidFill>
                  <a:schemeClr val="dk1"/>
                </a:solidFill>
              </a:defRPr>
            </a:lvl8pPr>
            <a:lvl9pPr lvl="8" indent="0" algn="ctr">
              <a:spcBef>
                <a:spcPts val="0"/>
              </a:spcBef>
              <a:buClr>
                <a:schemeClr val="dk1"/>
              </a:buClr>
              <a:buFont typeface="Arial"/>
              <a:buNone/>
              <a:defRPr sz="4200" b="1">
                <a:solidFill>
                  <a:schemeClr val="dk1"/>
                </a:solidFill>
              </a:defRPr>
            </a:lvl9pPr>
          </a:lstStyle>
          <a:p>
            <a:endParaRPr/>
          </a:p>
        </p:txBody>
      </p:sp>
      <p:sp>
        <p:nvSpPr>
          <p:cNvPr id="99" name="Shape 99"/>
          <p:cNvSpPr txBox="1">
            <a:spLocks noGrp="1"/>
          </p:cNvSpPr>
          <p:nvPr>
            <p:ph type="subTitle" idx="1"/>
          </p:nvPr>
        </p:nvSpPr>
        <p:spPr>
          <a:xfrm>
            <a:off x="265500" y="2803075"/>
            <a:ext cx="4045199" cy="123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9pPr>
          </a:lstStyle>
          <a:p>
            <a:endParaRPr/>
          </a:p>
        </p:txBody>
      </p:sp>
      <p:sp>
        <p:nvSpPr>
          <p:cNvPr id="100" name="Shape 100"/>
          <p:cNvSpPr txBox="1">
            <a:spLocks noGrp="1"/>
          </p:cNvSpPr>
          <p:nvPr>
            <p:ph type="body" idx="2"/>
          </p:nvPr>
        </p:nvSpPr>
        <p:spPr>
          <a:xfrm>
            <a:off x="4939500" y="724075"/>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8900" y="228975"/>
            <a:ext cx="1860300" cy="2339100"/>
          </a:xfrm>
          <a:prstGeom prst="rect">
            <a:avLst/>
          </a:prstGeom>
        </p:spPr>
        <p:txBody>
          <a:bodyPr lIns="91425" tIns="91425" rIns="91425" bIns="91425" anchor="t" anchorCtr="0"/>
          <a:lstStyle>
            <a:lvl1pPr lvl="0">
              <a:spcBef>
                <a:spcPts val="0"/>
              </a:spcBef>
              <a:buNone/>
              <a:defRPr sz="1800"/>
            </a:lvl1pPr>
            <a:lvl2pPr lvl="1">
              <a:spcBef>
                <a:spcPts val="0"/>
              </a:spcBef>
              <a:buNone/>
              <a:defRPr sz="1800"/>
            </a:lvl2pPr>
            <a:lvl3pPr lvl="2">
              <a:spcBef>
                <a:spcPts val="0"/>
              </a:spcBef>
              <a:buNone/>
              <a:defRPr sz="1800"/>
            </a:lvl3pPr>
            <a:lvl4pPr lvl="3">
              <a:spcBef>
                <a:spcPts val="0"/>
              </a:spcBef>
              <a:buNone/>
              <a:defRPr sz="1800"/>
            </a:lvl4pPr>
            <a:lvl5pPr lvl="4">
              <a:spcBef>
                <a:spcPts val="0"/>
              </a:spcBef>
              <a:buNone/>
              <a:defRPr sz="1800"/>
            </a:lvl5pPr>
            <a:lvl6pPr lvl="5">
              <a:spcBef>
                <a:spcPts val="0"/>
              </a:spcBef>
              <a:buNone/>
              <a:defRPr sz="1800"/>
            </a:lvl6pPr>
            <a:lvl7pPr lvl="6">
              <a:spcBef>
                <a:spcPts val="0"/>
              </a:spcBef>
              <a:buNone/>
              <a:defRPr sz="1800"/>
            </a:lvl7pPr>
            <a:lvl8pPr lvl="7">
              <a:spcBef>
                <a:spcPts val="0"/>
              </a:spcBef>
              <a:buNone/>
              <a:defRPr sz="1800"/>
            </a:lvl8pPr>
            <a:lvl9pPr lvl="8">
              <a:spcBef>
                <a:spcPts val="0"/>
              </a:spcBef>
              <a:buNone/>
              <a:defRPr sz="1800"/>
            </a:lvl9pPr>
          </a:lstStyle>
          <a:p>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6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Headline with 3 colum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109" name="Shape 109"/>
          <p:cNvSpPr txBox="1">
            <a:spLocks noGrp="1"/>
          </p:cNvSpPr>
          <p:nvPr>
            <p:ph type="body" idx="1"/>
          </p:nvPr>
        </p:nvSpPr>
        <p:spPr>
          <a:xfrm>
            <a:off x="6215500" y="116302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3274550" y="118466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body" idx="3"/>
          </p:nvPr>
        </p:nvSpPr>
        <p:spPr>
          <a:xfrm>
            <a:off x="405375" y="120482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Chapter break agenda">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64100" y="2045225"/>
            <a:ext cx="2787599" cy="572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FFFFFF"/>
              </a:buClr>
              <a:buFont typeface="Arial"/>
              <a:buNone/>
              <a:defRPr sz="4800" b="1" i="0" u="none" strike="noStrike" cap="none">
                <a:solidFill>
                  <a:srgbClr val="FFFFFF"/>
                </a:solidFill>
                <a:latin typeface="Arial"/>
                <a:ea typeface="Arial"/>
                <a:cs typeface="Arial"/>
                <a:sym typeface="Arial"/>
              </a:defRPr>
            </a:lvl1pPr>
            <a:lvl2pPr lvl="1" indent="0" algn="r" rtl="0">
              <a:spcBef>
                <a:spcPts val="0"/>
              </a:spcBef>
              <a:buClr>
                <a:srgbClr val="FFFFFF"/>
              </a:buClr>
              <a:buFont typeface="Arial"/>
              <a:buNone/>
              <a:defRPr sz="4800" b="1">
                <a:solidFill>
                  <a:srgbClr val="FFFFFF"/>
                </a:solidFill>
              </a:defRPr>
            </a:lvl2pPr>
            <a:lvl3pPr lvl="2" indent="0" algn="r" rtl="0">
              <a:spcBef>
                <a:spcPts val="0"/>
              </a:spcBef>
              <a:buClr>
                <a:srgbClr val="FFFFFF"/>
              </a:buClr>
              <a:buFont typeface="Arial"/>
              <a:buNone/>
              <a:defRPr sz="4800" b="1">
                <a:solidFill>
                  <a:srgbClr val="FFFFFF"/>
                </a:solidFill>
              </a:defRPr>
            </a:lvl3pPr>
            <a:lvl4pPr lvl="3" indent="0" algn="r" rtl="0">
              <a:spcBef>
                <a:spcPts val="0"/>
              </a:spcBef>
              <a:buClr>
                <a:srgbClr val="FFFFFF"/>
              </a:buClr>
              <a:buFont typeface="Arial"/>
              <a:buNone/>
              <a:defRPr sz="4800" b="1">
                <a:solidFill>
                  <a:srgbClr val="FFFFFF"/>
                </a:solidFill>
              </a:defRPr>
            </a:lvl4pPr>
            <a:lvl5pPr lvl="4" indent="0" algn="r" rtl="0">
              <a:spcBef>
                <a:spcPts val="0"/>
              </a:spcBef>
              <a:buClr>
                <a:srgbClr val="FFFFFF"/>
              </a:buClr>
              <a:buFont typeface="Arial"/>
              <a:buNone/>
              <a:defRPr sz="4800" b="1">
                <a:solidFill>
                  <a:srgbClr val="FFFFFF"/>
                </a:solidFill>
              </a:defRPr>
            </a:lvl5pPr>
            <a:lvl6pPr lvl="5" indent="0" algn="r" rtl="0">
              <a:spcBef>
                <a:spcPts val="0"/>
              </a:spcBef>
              <a:buClr>
                <a:srgbClr val="FFFFFF"/>
              </a:buClr>
              <a:buFont typeface="Arial"/>
              <a:buNone/>
              <a:defRPr sz="4800" b="1">
                <a:solidFill>
                  <a:srgbClr val="FFFFFF"/>
                </a:solidFill>
              </a:defRPr>
            </a:lvl6pPr>
            <a:lvl7pPr lvl="6" indent="0" algn="r" rtl="0">
              <a:spcBef>
                <a:spcPts val="0"/>
              </a:spcBef>
              <a:buClr>
                <a:srgbClr val="FFFFFF"/>
              </a:buClr>
              <a:buFont typeface="Arial"/>
              <a:buNone/>
              <a:defRPr sz="4800" b="1">
                <a:solidFill>
                  <a:srgbClr val="FFFFFF"/>
                </a:solidFill>
              </a:defRPr>
            </a:lvl7pPr>
            <a:lvl8pPr lvl="7" indent="0" algn="r" rtl="0">
              <a:spcBef>
                <a:spcPts val="0"/>
              </a:spcBef>
              <a:buClr>
                <a:srgbClr val="FFFFFF"/>
              </a:buClr>
              <a:buFont typeface="Arial"/>
              <a:buNone/>
              <a:defRPr sz="4800" b="1">
                <a:solidFill>
                  <a:srgbClr val="FFFFFF"/>
                </a:solidFill>
              </a:defRPr>
            </a:lvl8pPr>
            <a:lvl9pPr lvl="8" indent="0" algn="r" rtl="0">
              <a:spcBef>
                <a:spcPts val="0"/>
              </a:spcBef>
              <a:buClr>
                <a:srgbClr val="FFFFFF"/>
              </a:buClr>
              <a:buFont typeface="Arial"/>
              <a:buNone/>
              <a:defRPr sz="4800" b="1">
                <a:solidFill>
                  <a:srgbClr val="FFFFFF"/>
                </a:solidFill>
              </a:defRPr>
            </a:lvl9pPr>
          </a:lstStyle>
          <a:p>
            <a:endParaRPr/>
          </a:p>
        </p:txBody>
      </p:sp>
      <p:sp>
        <p:nvSpPr>
          <p:cNvPr id="80" name="Shape 80"/>
          <p:cNvSpPr txBox="1"/>
          <p:nvPr/>
        </p:nvSpPr>
        <p:spPr>
          <a:xfrm>
            <a:off x="3664989" y="371597"/>
            <a:ext cx="1057200" cy="3531599"/>
          </a:xfrm>
          <a:prstGeom prst="rect">
            <a:avLst/>
          </a:prstGeom>
          <a:noFill/>
          <a:ln>
            <a:noFill/>
          </a:ln>
        </p:spPr>
        <p:txBody>
          <a:bodyPr lIns="68575" tIns="34275" rIns="68575" bIns="34275" anchor="t" anchorCtr="0">
            <a:noAutofit/>
          </a:bodyPr>
          <a:lstStyle/>
          <a:p>
            <a:pPr>
              <a:buClr>
                <a:srgbClr val="FFC627"/>
              </a:buClr>
              <a:buSzPct val="25000"/>
              <a:buFont typeface="Arial"/>
              <a:buNone/>
            </a:pPr>
            <a:r>
              <a:rPr lang="en" sz="22500">
                <a:solidFill>
                  <a:srgbClr val="FFC627"/>
                </a:solidFill>
              </a:rPr>
              <a:t>{</a:t>
            </a:r>
          </a:p>
        </p:txBody>
      </p:sp>
      <p:sp>
        <p:nvSpPr>
          <p:cNvPr id="81" name="Shape 81"/>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lstStyle>
            <a:lvl1pPr marL="457200" marR="0" lvl="0" indent="-228600" algn="l" rtl="0">
              <a:lnSpc>
                <a:spcPct val="115000"/>
              </a:lnSpc>
              <a:spcBef>
                <a:spcPts val="0"/>
              </a:spcBef>
              <a:spcAft>
                <a:spcPts val="1600"/>
              </a:spcAft>
              <a:buClr>
                <a:srgbClr val="000000"/>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9pPr>
          </a:lstStyle>
          <a:p>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51435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950798"/>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950798"/>
            <a:ext cx="1268730" cy="483971"/>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1568447"/>
            <a:ext cx="6801440" cy="19431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dirty="0"/>
              <a:t>Click to edit Master title style</a:t>
            </a:r>
          </a:p>
        </p:txBody>
      </p:sp>
      <p:sp>
        <p:nvSpPr>
          <p:cNvPr id="3" name="Subtitle 2"/>
          <p:cNvSpPr>
            <a:spLocks noGrp="1"/>
          </p:cNvSpPr>
          <p:nvPr>
            <p:ph type="subTitle" idx="1"/>
          </p:nvPr>
        </p:nvSpPr>
        <p:spPr>
          <a:xfrm>
            <a:off x="1171575" y="3511547"/>
            <a:ext cx="6803136" cy="3429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0" name="Date Placeholder 19"/>
          <p:cNvSpPr>
            <a:spLocks noGrp="1"/>
          </p:cNvSpPr>
          <p:nvPr>
            <p:ph type="dt" sz="half" idx="10"/>
          </p:nvPr>
        </p:nvSpPr>
        <p:spPr>
          <a:xfrm>
            <a:off x="3989070" y="1005942"/>
            <a:ext cx="1165860" cy="395410"/>
          </a:xfrm>
        </p:spPr>
        <p:txBody>
          <a:bodyPr/>
          <a:lstStyle>
            <a:lvl1pPr algn="ctr">
              <a:defRPr sz="975" spc="0" baseline="0">
                <a:solidFill>
                  <a:schemeClr val="tx1"/>
                </a:solidFill>
                <a:latin typeface="+mn-lt"/>
              </a:defRPr>
            </a:lvl1pPr>
          </a:lstStyle>
          <a:p>
            <a:fld id="{846CE7D5-CF57-46EF-B807-FDD0502418D4}" type="datetimeFigureOut">
              <a:rPr lang="en-US" smtClean="0"/>
              <a:t>5/9/19</a:t>
            </a:fld>
            <a:endParaRPr lang="en-US"/>
          </a:p>
        </p:txBody>
      </p:sp>
      <p:sp>
        <p:nvSpPr>
          <p:cNvPr id="21" name="Footer Placeholder 20"/>
          <p:cNvSpPr>
            <a:spLocks noGrp="1"/>
          </p:cNvSpPr>
          <p:nvPr>
            <p:ph type="ftr" sz="quarter" idx="11"/>
          </p:nvPr>
        </p:nvSpPr>
        <p:spPr>
          <a:xfrm>
            <a:off x="1090422" y="3908295"/>
            <a:ext cx="4429125" cy="17145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3909060"/>
            <a:ext cx="1583911" cy="171450"/>
          </a:xfrm>
        </p:spPr>
        <p:txBody>
          <a:bodyPr/>
          <a:lstStyle>
            <a:lvl1pPr>
              <a:defRPr>
                <a:solidFill>
                  <a:schemeClr val="tx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6152048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6557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950798"/>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950798"/>
            <a:ext cx="1268730" cy="483971"/>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1570732"/>
            <a:ext cx="6803136" cy="1940814"/>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dirty="0"/>
              <a:t>Click to edit Master title style</a:t>
            </a:r>
          </a:p>
        </p:txBody>
      </p:sp>
      <p:sp>
        <p:nvSpPr>
          <p:cNvPr id="3" name="Text Placeholder 2"/>
          <p:cNvSpPr>
            <a:spLocks noGrp="1"/>
          </p:cNvSpPr>
          <p:nvPr>
            <p:ph type="body" idx="1"/>
          </p:nvPr>
        </p:nvSpPr>
        <p:spPr>
          <a:xfrm>
            <a:off x="1172718" y="3511547"/>
            <a:ext cx="6803136" cy="3429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3991356" y="1008377"/>
            <a:ext cx="1165860" cy="397764"/>
          </a:xfrm>
        </p:spPr>
        <p:txBody>
          <a:bodyPr/>
          <a:lstStyle>
            <a:lvl1pPr algn="ctr">
              <a:defRPr lang="en-US" sz="975" kern="1200" spc="0" baseline="0">
                <a:solidFill>
                  <a:schemeClr val="tx1"/>
                </a:solidFill>
                <a:latin typeface="+mn-lt"/>
                <a:ea typeface="+mn-ea"/>
                <a:cs typeface="+mn-cs"/>
              </a:defRPr>
            </a:lvl1pPr>
          </a:lstStyle>
          <a:p>
            <a:fld id="{846CE7D5-CF57-46EF-B807-FDD0502418D4}" type="datetimeFigureOut">
              <a:rPr lang="en-US" smtClean="0"/>
              <a:t>5/9/19</a:t>
            </a:fld>
            <a:endParaRPr lang="en-US"/>
          </a:p>
        </p:txBody>
      </p:sp>
      <p:sp>
        <p:nvSpPr>
          <p:cNvPr id="5" name="Footer Placeholder 4"/>
          <p:cNvSpPr>
            <a:spLocks noGrp="1"/>
          </p:cNvSpPr>
          <p:nvPr>
            <p:ph type="ftr" sz="quarter" idx="11"/>
          </p:nvPr>
        </p:nvSpPr>
        <p:spPr>
          <a:xfrm>
            <a:off x="1090165" y="3908295"/>
            <a:ext cx="4430268" cy="17145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3908295"/>
            <a:ext cx="1584198" cy="171450"/>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36013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0010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363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802386" y="1555751"/>
            <a:ext cx="3566160" cy="48006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2386" y="2066924"/>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80026" y="1555751"/>
            <a:ext cx="3566160" cy="48006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80026" y="2067436"/>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4377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3817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8938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8308"/>
            <a:ext cx="6398514" cy="4786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8308"/>
            <a:ext cx="2194560" cy="4786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5544"/>
            <a:ext cx="1823085" cy="123444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dirty="0"/>
              <a:t>Click to edit Master title style</a:t>
            </a:r>
          </a:p>
        </p:txBody>
      </p:sp>
      <p:sp>
        <p:nvSpPr>
          <p:cNvPr id="3" name="Content Placeholder 2"/>
          <p:cNvSpPr>
            <a:spLocks noGrp="1"/>
          </p:cNvSpPr>
          <p:nvPr>
            <p:ph idx="1"/>
          </p:nvPr>
        </p:nvSpPr>
        <p:spPr>
          <a:xfrm>
            <a:off x="514350" y="457200"/>
            <a:ext cx="5829300" cy="40005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72300" y="1714500"/>
            <a:ext cx="1823085" cy="26289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8" name="Date Placeholder 7"/>
          <p:cNvSpPr>
            <a:spLocks noGrp="1"/>
          </p:cNvSpPr>
          <p:nvPr>
            <p:ph type="dt" sz="half" idx="10"/>
          </p:nvPr>
        </p:nvSpPr>
        <p:spPr/>
        <p:txBody>
          <a:bodyPr/>
          <a:lstStyle/>
          <a:p>
            <a:fld id="{846CE7D5-CF57-46EF-B807-FDD0502418D4}" type="datetimeFigureOut">
              <a:rPr lang="en-US" smtClean="0"/>
              <a:t>5/9/19</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4667252"/>
            <a:ext cx="1097280" cy="205740"/>
          </a:xfrm>
        </p:spPr>
        <p:txBody>
          <a:bodyPr/>
          <a:lstStyle>
            <a:lvl1pPr>
              <a:defRPr>
                <a:solidFill>
                  <a:srgbClr val="FFFFFF"/>
                </a:solidFill>
              </a:defRPr>
            </a:lvl1pPr>
          </a:lstStyle>
          <a:p>
            <a:fld id="{330EA680-D336-4FF7-8B7A-9848BB0A1C32}" type="slidenum">
              <a:rPr lang="en-US" smtClean="0"/>
              <a:t>‹#›</a:t>
            </a:fld>
            <a:endParaRPr lang="en-US"/>
          </a:p>
        </p:txBody>
      </p:sp>
      <p:sp>
        <p:nvSpPr>
          <p:cNvPr id="12" name="Rectangle 11"/>
          <p:cNvSpPr/>
          <p:nvPr/>
        </p:nvSpPr>
        <p:spPr>
          <a:xfrm>
            <a:off x="6868160" y="281178"/>
            <a:ext cx="1988820" cy="458114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642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2">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45" name="Shape 45"/>
          <p:cNvSpPr txBox="1">
            <a:spLocks noGrp="1"/>
          </p:cNvSpPr>
          <p:nvPr>
            <p:ph type="subTitle" idx="1"/>
          </p:nvPr>
        </p:nvSpPr>
        <p:spPr>
          <a:xfrm>
            <a:off x="436825" y="1005325"/>
            <a:ext cx="7508700" cy="3570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8308"/>
            <a:ext cx="2194560" cy="4786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2628"/>
            <a:ext cx="1824228" cy="1234440"/>
          </a:xfrm>
        </p:spPr>
        <p:txBody>
          <a:bodyPr anchor="b">
            <a:noAutofit/>
          </a:bodyPr>
          <a:lstStyle>
            <a:lvl1pPr algn="l">
              <a:defRPr sz="2100" b="0">
                <a:solidFill>
                  <a:srgbClr val="FFFFFF"/>
                </a:solidFill>
                <a:latin typeface="+mj-lt"/>
              </a:defRPr>
            </a:lvl1pPr>
          </a:lstStyle>
          <a:p>
            <a:r>
              <a:rPr lang="en-US" dirty="0"/>
              <a:t>Click to edit Master title style</a:t>
            </a:r>
          </a:p>
        </p:txBody>
      </p:sp>
      <p:sp>
        <p:nvSpPr>
          <p:cNvPr id="3" name="Picture Placeholder 2"/>
          <p:cNvSpPr>
            <a:spLocks noGrp="1" noChangeAspect="1"/>
          </p:cNvSpPr>
          <p:nvPr>
            <p:ph type="pic" idx="1"/>
          </p:nvPr>
        </p:nvSpPr>
        <p:spPr>
          <a:xfrm>
            <a:off x="171449" y="178308"/>
            <a:ext cx="6398514" cy="4786884"/>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972300" y="1714500"/>
            <a:ext cx="1824228" cy="2626614"/>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46CE7D5-CF57-46EF-B807-FDD0502418D4}" type="datetimeFigureOut">
              <a:rPr lang="en-US" smtClean="0"/>
              <a:t>5/9/19</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4670298"/>
            <a:ext cx="1097280" cy="205740"/>
          </a:xfrm>
        </p:spPr>
        <p:txBody>
          <a:bodyPr/>
          <a:lstStyle>
            <a:lvl1pPr>
              <a:defRPr>
                <a:solidFill>
                  <a:srgbClr val="FFFFFF"/>
                </a:solidFill>
              </a:defRPr>
            </a:lvl1pPr>
          </a:lstStyle>
          <a:p>
            <a:fld id="{330EA680-D336-4FF7-8B7A-9848BB0A1C32}" type="slidenum">
              <a:rPr lang="en-US" smtClean="0"/>
              <a:t>‹#›</a:t>
            </a:fld>
            <a:endParaRPr lang="en-US"/>
          </a:p>
        </p:txBody>
      </p:sp>
      <p:sp>
        <p:nvSpPr>
          <p:cNvPr id="10" name="Rectangle 9"/>
          <p:cNvSpPr/>
          <p:nvPr/>
        </p:nvSpPr>
        <p:spPr>
          <a:xfrm>
            <a:off x="6868160" y="281178"/>
            <a:ext cx="1988820" cy="458114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8553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5212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71500"/>
            <a:ext cx="1771650" cy="39433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571500"/>
            <a:ext cx="6057900" cy="39433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496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1">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Chapter break bar">
    <p:spTree>
      <p:nvGrpSpPr>
        <p:cNvPr id="1" name="Shape 48"/>
        <p:cNvGrpSpPr/>
        <p:nvPr/>
      </p:nvGrpSpPr>
      <p:grpSpPr>
        <a:xfrm>
          <a:off x="0" y="0"/>
          <a:ext cx="0" cy="0"/>
          <a:chOff x="0" y="0"/>
          <a:chExt cx="0" cy="0"/>
        </a:xfrm>
      </p:grpSpPr>
      <p:sp>
        <p:nvSpPr>
          <p:cNvPr id="49" name="Shape 49"/>
          <p:cNvSpPr/>
          <p:nvPr/>
        </p:nvSpPr>
        <p:spPr>
          <a:xfrm>
            <a:off x="0" y="1314450"/>
            <a:ext cx="9144000" cy="1543200"/>
          </a:xfrm>
          <a:prstGeom prst="rect">
            <a:avLst/>
          </a:prstGeom>
          <a:solidFill>
            <a:schemeClr val="accent1"/>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lt1"/>
              </a:solidFill>
              <a:latin typeface="Arial"/>
              <a:ea typeface="Arial"/>
              <a:cs typeface="Arial"/>
              <a:sym typeface="Arial"/>
            </a:endParaRPr>
          </a:p>
        </p:txBody>
      </p:sp>
      <p:sp>
        <p:nvSpPr>
          <p:cNvPr id="50" name="Shape 50"/>
          <p:cNvSpPr txBox="1">
            <a:spLocks noGrp="1"/>
          </p:cNvSpPr>
          <p:nvPr>
            <p:ph type="title"/>
          </p:nvPr>
        </p:nvSpPr>
        <p:spPr>
          <a:xfrm>
            <a:off x="381837" y="1600200"/>
            <a:ext cx="8112900" cy="1021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SzPct val="100000"/>
              <a:buFont typeface="Arial"/>
              <a:buNone/>
              <a:defRPr sz="4800" b="1" i="0" u="none" strike="noStrike" cap="none">
                <a:solidFill>
                  <a:schemeClr val="dk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hapter break maroon bar">
    <p:spTree>
      <p:nvGrpSpPr>
        <p:cNvPr id="1" name="Shape 51"/>
        <p:cNvGrpSpPr/>
        <p:nvPr/>
      </p:nvGrpSpPr>
      <p:grpSpPr>
        <a:xfrm>
          <a:off x="0" y="0"/>
          <a:ext cx="0" cy="0"/>
          <a:chOff x="0" y="0"/>
          <a:chExt cx="0" cy="0"/>
        </a:xfrm>
      </p:grpSpPr>
      <p:sp>
        <p:nvSpPr>
          <p:cNvPr id="52" name="Shape 52"/>
          <p:cNvSpPr/>
          <p:nvPr/>
        </p:nvSpPr>
        <p:spPr>
          <a:xfrm>
            <a:off x="0" y="1314450"/>
            <a:ext cx="9144000" cy="1543200"/>
          </a:xfrm>
          <a:prstGeom prst="rect">
            <a:avLst/>
          </a:prstGeom>
          <a:solidFill>
            <a:schemeClr val="accent2"/>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53" name="Shape 53"/>
          <p:cNvSpPr txBox="1">
            <a:spLocks noGrp="1"/>
          </p:cNvSpPr>
          <p:nvPr>
            <p:ph type="title"/>
          </p:nvPr>
        </p:nvSpPr>
        <p:spPr>
          <a:xfrm>
            <a:off x="381837" y="1600200"/>
            <a:ext cx="8112900" cy="1021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Headline with 3 column 1">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56" name="Shape 56"/>
          <p:cNvSpPr txBox="1">
            <a:spLocks noGrp="1"/>
          </p:cNvSpPr>
          <p:nvPr>
            <p:ph type="body" idx="1"/>
          </p:nvPr>
        </p:nvSpPr>
        <p:spPr>
          <a:xfrm>
            <a:off x="6215500" y="116302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2"/>
          </p:nvPr>
        </p:nvSpPr>
        <p:spPr>
          <a:xfrm>
            <a:off x="3274550" y="118466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body" idx="3"/>
          </p:nvPr>
        </p:nvSpPr>
        <p:spPr>
          <a:xfrm>
            <a:off x="405375" y="120482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Section title and description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265500" y="393025"/>
            <a:ext cx="4843800" cy="1482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200" b="1"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200" b="1">
                <a:solidFill>
                  <a:schemeClr val="dk1"/>
                </a:solidFill>
              </a:defRPr>
            </a:lvl2pPr>
            <a:lvl3pPr lvl="2" indent="0" algn="ctr" rtl="0">
              <a:spcBef>
                <a:spcPts val="0"/>
              </a:spcBef>
              <a:buClr>
                <a:schemeClr val="dk1"/>
              </a:buClr>
              <a:buFont typeface="Arial"/>
              <a:buNone/>
              <a:defRPr sz="4200" b="1">
                <a:solidFill>
                  <a:schemeClr val="dk1"/>
                </a:solidFill>
              </a:defRPr>
            </a:lvl3pPr>
            <a:lvl4pPr lvl="3" indent="0" algn="ctr" rtl="0">
              <a:spcBef>
                <a:spcPts val="0"/>
              </a:spcBef>
              <a:buClr>
                <a:schemeClr val="dk1"/>
              </a:buClr>
              <a:buFont typeface="Arial"/>
              <a:buNone/>
              <a:defRPr sz="4200" b="1">
                <a:solidFill>
                  <a:schemeClr val="dk1"/>
                </a:solidFill>
              </a:defRPr>
            </a:lvl4pPr>
            <a:lvl5pPr lvl="4" indent="0" algn="ctr" rtl="0">
              <a:spcBef>
                <a:spcPts val="0"/>
              </a:spcBef>
              <a:buClr>
                <a:schemeClr val="dk1"/>
              </a:buClr>
              <a:buFont typeface="Arial"/>
              <a:buNone/>
              <a:defRPr sz="4200" b="1">
                <a:solidFill>
                  <a:schemeClr val="dk1"/>
                </a:solidFill>
              </a:defRPr>
            </a:lvl5pPr>
            <a:lvl6pPr lvl="5" indent="0" algn="ctr" rtl="0">
              <a:spcBef>
                <a:spcPts val="0"/>
              </a:spcBef>
              <a:buClr>
                <a:schemeClr val="dk1"/>
              </a:buClr>
              <a:buFont typeface="Arial"/>
              <a:buNone/>
              <a:defRPr sz="4200" b="1">
                <a:solidFill>
                  <a:schemeClr val="dk1"/>
                </a:solidFill>
              </a:defRPr>
            </a:lvl6pPr>
            <a:lvl7pPr lvl="6" indent="0" algn="ctr" rtl="0">
              <a:spcBef>
                <a:spcPts val="0"/>
              </a:spcBef>
              <a:buClr>
                <a:schemeClr val="dk1"/>
              </a:buClr>
              <a:buFont typeface="Arial"/>
              <a:buNone/>
              <a:defRPr sz="4200" b="1">
                <a:solidFill>
                  <a:schemeClr val="dk1"/>
                </a:solidFill>
              </a:defRPr>
            </a:lvl7pPr>
            <a:lvl8pPr lvl="7" indent="0" algn="ctr" rtl="0">
              <a:spcBef>
                <a:spcPts val="0"/>
              </a:spcBef>
              <a:buClr>
                <a:schemeClr val="dk1"/>
              </a:buClr>
              <a:buFont typeface="Arial"/>
              <a:buNone/>
              <a:defRPr sz="4200" b="1">
                <a:solidFill>
                  <a:schemeClr val="dk1"/>
                </a:solidFill>
              </a:defRPr>
            </a:lvl8pPr>
            <a:lvl9pPr lvl="8" indent="0" algn="ctr" rtl="0">
              <a:spcBef>
                <a:spcPts val="0"/>
              </a:spcBef>
              <a:buClr>
                <a:schemeClr val="dk1"/>
              </a:buClr>
              <a:buFont typeface="Arial"/>
              <a:buNone/>
              <a:defRPr sz="4200" b="1">
                <a:solidFill>
                  <a:schemeClr val="dk1"/>
                </a:solidFill>
              </a:defRPr>
            </a:lvl9pPr>
          </a:lstStyle>
          <a:p>
            <a:endParaRPr/>
          </a:p>
        </p:txBody>
      </p:sp>
      <p:sp>
        <p:nvSpPr>
          <p:cNvPr id="64" name="Shape 64"/>
          <p:cNvSpPr txBox="1">
            <a:spLocks noGrp="1"/>
          </p:cNvSpPr>
          <p:nvPr>
            <p:ph type="subTitle" idx="1"/>
          </p:nvPr>
        </p:nvSpPr>
        <p:spPr>
          <a:xfrm>
            <a:off x="5451275" y="571350"/>
            <a:ext cx="2904600" cy="123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 name="Footer Placeholder 1"/>
          <p:cNvSpPr>
            <a:spLocks noGrp="1"/>
          </p:cNvSpPr>
          <p:nvPr>
            <p:ph type="ftr" sz="quarter" idx="3"/>
          </p:nvPr>
        </p:nvSpPr>
        <p:spPr>
          <a:xfrm>
            <a:off x="311700" y="46148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3" name="Picture 2" descr="asu_center_for_innovation_in_informal_stem_learning_horiz_rgb_white_150ppi.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26136" y="4614863"/>
            <a:ext cx="1742388" cy="457200"/>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6" r:id="rId2"/>
    <p:sldLayoutId id="2147483657" r:id="rId3"/>
    <p:sldLayoutId id="2147483658" r:id="rId4"/>
    <p:sldLayoutId id="2147483659" r:id="rId5"/>
    <p:sldLayoutId id="2147483660" r:id="rId6"/>
    <p:sldLayoutId id="2147483661" r:id="rId7"/>
    <p:sldLayoutId id="2147483662" r:id="rId8"/>
    <p:sldLayoutId id="2147483664" r:id="rId9"/>
    <p:sldLayoutId id="2147483687" r:id="rId10"/>
    <p:sldLayoutId id="2147483688" r:id="rId11"/>
    <p:sldLayoutId id="2147483689" r:id="rId12"/>
    <p:sldLayoutId id="2147483690" r:id="rId13"/>
    <p:sldLayoutId id="214748369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13DC45EA-19BB-CA46-8DFF-6C3FEA903B97}" type="datetimeFigureOut">
              <a:rPr lang="en-US" smtClean="0">
                <a:solidFill>
                  <a:prstClr val="black">
                    <a:tint val="75000"/>
                  </a:prstClr>
                </a:solidFill>
              </a:rPr>
              <a:pPr defTabSz="342900"/>
              <a:t>5/9/19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067B0CD-4AF4-3140-A20A-B6F3E4C75DFA}"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8483840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67" name="Shape 6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7233573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8308"/>
            <a:ext cx="8791956" cy="4786884"/>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481946"/>
            <a:ext cx="7543800" cy="1028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0100" y="1577340"/>
            <a:ext cx="7543800" cy="2948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5740" y="4730754"/>
            <a:ext cx="2057400" cy="20574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846CE7D5-CF57-46EF-B807-FDD0502418D4}" type="datetimeFigureOut">
              <a:rPr lang="en-US" smtClean="0"/>
              <a:t>5/9/19</a:t>
            </a:fld>
            <a:endParaRPr lang="en-US"/>
          </a:p>
        </p:txBody>
      </p:sp>
      <p:sp>
        <p:nvSpPr>
          <p:cNvPr id="5" name="Footer Placeholder 4"/>
          <p:cNvSpPr>
            <a:spLocks noGrp="1"/>
          </p:cNvSpPr>
          <p:nvPr>
            <p:ph type="ftr" sz="quarter" idx="3"/>
          </p:nvPr>
        </p:nvSpPr>
        <p:spPr>
          <a:xfrm>
            <a:off x="2617470" y="4730754"/>
            <a:ext cx="3909060" cy="20574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4730754"/>
            <a:ext cx="1097280" cy="20574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09641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hyperlink" Target="http://bit.ly/nise-training-videos"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201604"/>
            <a:ext cx="4238400" cy="2937078"/>
          </a:xfrm>
          <a:prstGeom prst="rect">
            <a:avLst/>
          </a:prstGeom>
        </p:spPr>
      </p:pic>
      <p:sp>
        <p:nvSpPr>
          <p:cNvPr id="11" name="Rectangle 10"/>
          <p:cNvSpPr/>
          <p:nvPr/>
        </p:nvSpPr>
        <p:spPr>
          <a:xfrm>
            <a:off x="1" y="-9440"/>
            <a:ext cx="9144000" cy="2209636"/>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 name="Title 1"/>
          <p:cNvSpPr>
            <a:spLocks noGrp="1"/>
          </p:cNvSpPr>
          <p:nvPr>
            <p:ph type="title"/>
          </p:nvPr>
        </p:nvSpPr>
        <p:spPr>
          <a:xfrm>
            <a:off x="288389" y="-258477"/>
            <a:ext cx="8834953" cy="1894901"/>
          </a:xfrm>
          <a:noFill/>
        </p:spPr>
        <p:txBody>
          <a:bodyPr anchor="t"/>
          <a:lstStyle/>
          <a:p>
            <a:br>
              <a:rPr lang="en-US" sz="32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Fear Less! </a:t>
            </a:r>
            <a:br>
              <a:rPr lang="en-US" sz="44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Bringing Chemists and Chemistry Experiments into Your Museum</a:t>
            </a:r>
            <a:br>
              <a:rPr lang="en-US" sz="4000" dirty="0">
                <a:solidFill>
                  <a:schemeClr val="bg1"/>
                </a:solidFill>
                <a:latin typeface="Calibri" charset="0"/>
                <a:ea typeface="Calibri" charset="0"/>
                <a:cs typeface="Calibri" charset="0"/>
              </a:rPr>
            </a:br>
            <a:endParaRPr lang="en-US" sz="4000" dirty="0">
              <a:solidFill>
                <a:schemeClr val="bg1"/>
              </a:solidFill>
              <a:latin typeface="Calibri" charset="0"/>
              <a:ea typeface="Calibri" charset="0"/>
              <a:cs typeface="Calibri"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2683" y="2335928"/>
            <a:ext cx="3437036" cy="2307726"/>
          </a:xfrm>
          <a:prstGeom prst="rect">
            <a:avLst/>
          </a:prstGeom>
        </p:spPr>
      </p:pic>
      <p:sp>
        <p:nvSpPr>
          <p:cNvPr id="3" name="Rectangle 2"/>
          <p:cNvSpPr/>
          <p:nvPr/>
        </p:nvSpPr>
        <p:spPr>
          <a:xfrm>
            <a:off x="288389" y="4752493"/>
            <a:ext cx="2435282" cy="307777"/>
          </a:xfrm>
          <a:prstGeom prst="rect">
            <a:avLst/>
          </a:prstGeom>
        </p:spPr>
        <p:txBody>
          <a:bodyPr wrap="none">
            <a:spAutoFit/>
          </a:bodyPr>
          <a:lstStyle/>
          <a:p>
            <a:r>
              <a:rPr lang="en-US" dirty="0">
                <a:solidFill>
                  <a:schemeClr val="bg1"/>
                </a:solidFill>
                <a:latin typeface="Calibri" charset="0"/>
                <a:ea typeface="Calibri" charset="0"/>
                <a:cs typeface="Calibri" charset="0"/>
              </a:rPr>
              <a:t>Science Museum of Minnesota</a:t>
            </a:r>
          </a:p>
        </p:txBody>
      </p:sp>
      <p:sp>
        <p:nvSpPr>
          <p:cNvPr id="13" name="Rectangle 12"/>
          <p:cNvSpPr/>
          <p:nvPr/>
        </p:nvSpPr>
        <p:spPr>
          <a:xfrm>
            <a:off x="-20658" y="5039038"/>
            <a:ext cx="9144000" cy="102034"/>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4" name="Rectangle 3">
            <a:extLst>
              <a:ext uri="{FF2B5EF4-FFF2-40B4-BE49-F238E27FC236}">
                <a16:creationId xmlns:a16="http://schemas.microsoft.com/office/drawing/2014/main" id="{55525276-093E-4641-8F18-E60B7A5F4867}"/>
              </a:ext>
            </a:extLst>
          </p:cNvPr>
          <p:cNvSpPr/>
          <p:nvPr/>
        </p:nvSpPr>
        <p:spPr>
          <a:xfrm>
            <a:off x="4238401" y="4481181"/>
            <a:ext cx="7821015" cy="954107"/>
          </a:xfrm>
          <a:prstGeom prst="rect">
            <a:avLst/>
          </a:prstGeom>
        </p:spPr>
        <p:txBody>
          <a:bodyPr wrap="square">
            <a:spAutoFit/>
          </a:bodyPr>
          <a:lstStyle/>
          <a:p>
            <a:r>
              <a:rPr lang="en-US" dirty="0">
                <a:latin typeface="Calibri" charset="0"/>
                <a:cs typeface="Calibri" charset="0"/>
              </a:rPr>
              <a:t>Association of Children’s Museums – Interactivity Conference </a:t>
            </a:r>
          </a:p>
          <a:p>
            <a:r>
              <a:rPr lang="en-US" dirty="0">
                <a:latin typeface="Calibri" charset="0"/>
                <a:cs typeface="Calibri" charset="0"/>
              </a:rPr>
              <a:t>Denver, CO </a:t>
            </a:r>
            <a:r>
              <a:rPr lang="en-US" dirty="0">
                <a:latin typeface="Calibri" charset="0"/>
                <a:ea typeface="Calibri" charset="0"/>
                <a:cs typeface="Calibri" charset="0"/>
              </a:rPr>
              <a:t>May 2019 </a:t>
            </a:r>
          </a:p>
          <a:p>
            <a:endParaRPr lang="en-US" dirty="0"/>
          </a:p>
          <a:p>
            <a:endParaRPr lang="en-US" dirty="0">
              <a:latin typeface="Calibri" charset="0"/>
              <a:ea typeface="Calibri" charset="0"/>
              <a:cs typeface="Calibri" charset="0"/>
            </a:endParaRPr>
          </a:p>
        </p:txBody>
      </p:sp>
    </p:spTree>
    <p:extLst>
      <p:ext uri="{BB962C8B-B14F-4D97-AF65-F5344CB8AC3E}">
        <p14:creationId xmlns:p14="http://schemas.microsoft.com/office/powerpoint/2010/main" val="66613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589" y="967234"/>
            <a:ext cx="6643753" cy="3731810"/>
          </a:xfrm>
          <a:prstGeom prst="rect">
            <a:avLst/>
          </a:prstGeom>
          <a:ln>
            <a:solidFill>
              <a:schemeClr val="tx1"/>
            </a:solidFill>
          </a:ln>
        </p:spPr>
      </p:pic>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Training Guides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3908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412" y="1285910"/>
            <a:ext cx="2475465" cy="3154901"/>
          </a:xfrm>
          <a:prstGeom prst="rect">
            <a:avLst/>
          </a:prstGeom>
          <a:ln w="3175">
            <a:solidFill>
              <a:schemeClr val="bg1">
                <a:lumMod val="50000"/>
              </a:schemeClr>
            </a:solidFill>
          </a:ln>
        </p:spPr>
      </p:pic>
      <p:sp>
        <p:nvSpPr>
          <p:cNvPr id="7" name="TextBox 6"/>
          <p:cNvSpPr txBox="1"/>
          <p:nvPr/>
        </p:nvSpPr>
        <p:spPr>
          <a:xfrm>
            <a:off x="3533050" y="1070561"/>
            <a:ext cx="5258410" cy="3216265"/>
          </a:xfrm>
          <a:prstGeom prst="rect">
            <a:avLst/>
          </a:prstGeom>
          <a:noFill/>
        </p:spPr>
        <p:txBody>
          <a:bodyPr wrap="square" rtlCol="0">
            <a:spAutoFit/>
          </a:bodyPr>
          <a:lstStyle/>
          <a:p>
            <a:pPr lvl="1"/>
            <a:r>
              <a:rPr lang="en-US" sz="2400" b="1" dirty="0">
                <a:latin typeface="Calibri" charset="0"/>
                <a:ea typeface="Calibri" charset="0"/>
                <a:cs typeface="Calibri" charset="0"/>
              </a:rPr>
              <a:t>Event Planning and Partnership Guide</a:t>
            </a:r>
            <a:br>
              <a:rPr lang="en-US" sz="2400" dirty="0">
                <a:latin typeface="Calibri" charset="0"/>
                <a:ea typeface="Calibri" charset="0"/>
                <a:cs typeface="Calibri" charset="0"/>
              </a:rPr>
            </a:br>
            <a:r>
              <a:rPr lang="en-US" sz="1500" dirty="0">
                <a:latin typeface="Calibri" charset="0"/>
                <a:ea typeface="Calibri" charset="0"/>
                <a:cs typeface="Calibri" charset="0"/>
              </a:rPr>
              <a:t>This guide contains everything you will need to begin planning and promoting your Let's Do Chemistry event. </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Planning timeline</a:t>
            </a:r>
          </a:p>
          <a:p>
            <a:pPr marL="285750" lvl="1" indent="-285750">
              <a:buFont typeface="Arial" panose="020B0604020202020204" pitchFamily="34" charset="0"/>
              <a:buChar char="•"/>
            </a:pPr>
            <a:r>
              <a:rPr lang="en-US" sz="1500" dirty="0">
                <a:latin typeface="Calibri" charset="0"/>
                <a:ea typeface="Calibri" charset="0"/>
                <a:cs typeface="Calibri" charset="0"/>
              </a:rPr>
              <a:t>National Chemistry Week</a:t>
            </a:r>
          </a:p>
          <a:p>
            <a:pPr marL="285750" lvl="1" indent="-285750">
              <a:buFont typeface="Arial" panose="020B0604020202020204" pitchFamily="34" charset="0"/>
              <a:buChar char="•"/>
            </a:pPr>
            <a:r>
              <a:rPr lang="en-US" sz="1500" dirty="0">
                <a:latin typeface="Calibri" charset="0"/>
                <a:ea typeface="Calibri" charset="0"/>
                <a:cs typeface="Calibri" charset="0"/>
              </a:rPr>
              <a:t>Collaborations and finding local experts</a:t>
            </a:r>
          </a:p>
          <a:p>
            <a:pPr marL="285750" lvl="1" indent="-285750">
              <a:buFont typeface="Arial" panose="020B0604020202020204" pitchFamily="34" charset="0"/>
              <a:buChar char="•"/>
            </a:pPr>
            <a:r>
              <a:rPr lang="en-US" sz="1500" dirty="0">
                <a:latin typeface="Calibri" charset="0"/>
                <a:ea typeface="Calibri" charset="0"/>
                <a:cs typeface="Calibri" charset="0"/>
              </a:rPr>
              <a:t>Training staff and volunteers</a:t>
            </a:r>
          </a:p>
          <a:p>
            <a:pPr marL="285750" lvl="1" indent="-285750">
              <a:buFont typeface="Arial" panose="020B0604020202020204" pitchFamily="34" charset="0"/>
              <a:buChar char="•"/>
            </a:pPr>
            <a:r>
              <a:rPr lang="en-US" sz="1500" dirty="0">
                <a:latin typeface="Calibri" charset="0"/>
                <a:ea typeface="Calibri" charset="0"/>
                <a:cs typeface="Calibri" charset="0"/>
              </a:rPr>
              <a:t>Additional resources</a:t>
            </a:r>
          </a:p>
          <a:p>
            <a:pPr marL="285750" lvl="1" indent="-285750">
              <a:buFont typeface="Arial" panose="020B0604020202020204" pitchFamily="34" charset="0"/>
              <a:buChar char="•"/>
            </a:pPr>
            <a:r>
              <a:rPr lang="en-US" sz="1500" dirty="0">
                <a:latin typeface="Calibri" charset="0"/>
                <a:ea typeface="Calibri" charset="0"/>
                <a:cs typeface="Calibri" charset="0"/>
              </a:rPr>
              <a:t>Evaluating your event</a:t>
            </a:r>
          </a:p>
          <a:p>
            <a:pPr marL="285750" lvl="1" indent="-285750">
              <a:buFont typeface="Arial" panose="020B0604020202020204" pitchFamily="34" charset="0"/>
              <a:buChar char="•"/>
            </a:pPr>
            <a:r>
              <a:rPr lang="en-US" sz="1500" dirty="0">
                <a:latin typeface="Calibri" charset="0"/>
                <a:ea typeface="Calibri" charset="0"/>
                <a:cs typeface="Calibri" charset="0"/>
              </a:rPr>
              <a:t>Promotional and marketing materials</a:t>
            </a:r>
          </a:p>
          <a:p>
            <a:endParaRPr lang="en-US" dirty="0">
              <a:latin typeface="Calibri" charset="0"/>
              <a:ea typeface="Calibri" charset="0"/>
              <a:cs typeface="Calibri"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sp>
        <p:nvSpPr>
          <p:cNvPr id="9"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Event Planning an Partnerships Guide</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92059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88217" y="1138858"/>
            <a:ext cx="4667074" cy="3062377"/>
          </a:xfrm>
          <a:prstGeom prst="rect">
            <a:avLst/>
          </a:prstGeom>
          <a:noFill/>
        </p:spPr>
        <p:txBody>
          <a:bodyPr wrap="square" rtlCol="0">
            <a:spAutoFit/>
          </a:bodyPr>
          <a:lstStyle/>
          <a:p>
            <a:pPr lvl="1"/>
            <a:r>
              <a:rPr lang="en-US" sz="2800" b="1" dirty="0">
                <a:latin typeface="Calibri" charset="0"/>
                <a:ea typeface="Calibri" charset="0"/>
                <a:cs typeface="Calibri" charset="0"/>
              </a:rPr>
              <a:t>Safety Guide</a:t>
            </a:r>
            <a:br>
              <a:rPr lang="en-US" dirty="0">
                <a:latin typeface="Calibri" charset="0"/>
                <a:ea typeface="Calibri" charset="0"/>
                <a:cs typeface="Calibri" charset="0"/>
              </a:rPr>
            </a:br>
            <a:r>
              <a:rPr lang="en-US" sz="1500" dirty="0">
                <a:latin typeface="Calibri" charset="0"/>
                <a:ea typeface="Calibri" charset="0"/>
                <a:cs typeface="Calibri" charset="0"/>
              </a:rPr>
              <a:t>Use this guide as you plan your Let’s Do Chemistry event and as a resource before training, demonstrating, or facilitating the activities.</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Let’s Do Chemistry kit safety practices and protocols</a:t>
            </a:r>
          </a:p>
          <a:p>
            <a:pPr marL="285750" lvl="1" indent="-285750">
              <a:buFont typeface="Arial" panose="020B0604020202020204" pitchFamily="34" charset="0"/>
              <a:buChar char="•"/>
            </a:pPr>
            <a:r>
              <a:rPr lang="en-US" sz="1500" dirty="0">
                <a:latin typeface="Calibri" charset="0"/>
                <a:ea typeface="Calibri" charset="0"/>
                <a:cs typeface="Calibri" charset="0"/>
              </a:rPr>
              <a:t>General chemistry safety guidelines, protocols, and precautions</a:t>
            </a:r>
          </a:p>
          <a:p>
            <a:pPr marL="285750" lvl="1" indent="-285750">
              <a:buFont typeface="Arial" panose="020B0604020202020204" pitchFamily="34" charset="0"/>
              <a:buChar char="•"/>
            </a:pPr>
            <a:r>
              <a:rPr lang="en-US" sz="1500" dirty="0">
                <a:latin typeface="Calibri" charset="0"/>
                <a:ea typeface="Calibri" charset="0"/>
                <a:cs typeface="Calibri" charset="0"/>
              </a:rPr>
              <a:t>Additional safety tips</a:t>
            </a:r>
          </a:p>
          <a:p>
            <a:pPr marL="285750" lvl="1" indent="-285750">
              <a:buFont typeface="Arial" panose="020B0604020202020204" pitchFamily="34" charset="0"/>
              <a:buChar char="•"/>
            </a:pPr>
            <a:r>
              <a:rPr lang="en-US" sz="1500" dirty="0">
                <a:latin typeface="Calibri" charset="0"/>
                <a:ea typeface="Calibri" charset="0"/>
                <a:cs typeface="Calibri" charset="0"/>
              </a:rPr>
              <a:t>Chemistry materials and supplies</a:t>
            </a:r>
          </a:p>
          <a:p>
            <a:pPr marL="285750" lvl="1" indent="-285750">
              <a:buFont typeface="Arial" panose="020B0604020202020204" pitchFamily="34" charset="0"/>
              <a:buChar char="•"/>
            </a:pPr>
            <a:r>
              <a:rPr lang="en-US" sz="1500" dirty="0">
                <a:latin typeface="Calibri" charset="0"/>
                <a:ea typeface="Calibri" charset="0"/>
                <a:cs typeface="Calibri" charset="0"/>
              </a:rPr>
              <a:t>Additional resources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8071" y="1216857"/>
            <a:ext cx="2617411" cy="3315387"/>
          </a:xfrm>
          <a:prstGeom prst="rect">
            <a:avLst/>
          </a:prstGeom>
          <a:ln>
            <a:solidFill>
              <a:schemeClr val="bg1">
                <a:lumMod val="50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sp>
        <p:nvSpPr>
          <p:cNvPr id="9"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Safety Guide</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8821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Framework and Strategies</a:t>
            </a:r>
            <a:endParaRPr lang="en-US" sz="3600" dirty="0">
              <a:latin typeface="Calibri" charset="0"/>
              <a:ea typeface="Calibri" charset="0"/>
              <a:cs typeface="Calibri" charset="0"/>
            </a:endParaRPr>
          </a:p>
        </p:txBody>
      </p:sp>
      <p:sp>
        <p:nvSpPr>
          <p:cNvPr id="7" name="TextBox 6"/>
          <p:cNvSpPr txBox="1"/>
          <p:nvPr/>
        </p:nvSpPr>
        <p:spPr>
          <a:xfrm>
            <a:off x="4763953" y="938853"/>
            <a:ext cx="4139231" cy="3924151"/>
          </a:xfrm>
          <a:prstGeom prst="rect">
            <a:avLst/>
          </a:prstGeom>
          <a:noFill/>
        </p:spPr>
        <p:txBody>
          <a:bodyPr wrap="square" rtlCol="0">
            <a:spAutoFit/>
          </a:bodyPr>
          <a:lstStyle/>
          <a:p>
            <a:pPr lvl="1"/>
            <a:r>
              <a:rPr lang="en-US" sz="2800" b="1" dirty="0">
                <a:latin typeface="Calibri" charset="0"/>
                <a:ea typeface="Calibri" charset="0"/>
                <a:cs typeface="Calibri" charset="0"/>
              </a:rPr>
              <a:t>Framework and </a:t>
            </a:r>
          </a:p>
          <a:p>
            <a:pPr lvl="1"/>
            <a:r>
              <a:rPr lang="en-US" sz="2800" b="1" dirty="0">
                <a:latin typeface="Calibri" charset="0"/>
                <a:ea typeface="Calibri" charset="0"/>
                <a:cs typeface="Calibri" charset="0"/>
              </a:rPr>
              <a:t>Strategies </a:t>
            </a:r>
            <a:br>
              <a:rPr lang="en-US" sz="2800" b="1" dirty="0">
                <a:latin typeface="Calibri" charset="0"/>
                <a:ea typeface="Calibri" charset="0"/>
                <a:cs typeface="Calibri" charset="0"/>
              </a:rPr>
            </a:br>
            <a:r>
              <a:rPr lang="en-US" sz="2800" b="1" dirty="0">
                <a:latin typeface="Calibri" charset="0"/>
                <a:ea typeface="Calibri" charset="0"/>
                <a:cs typeface="Calibri" charset="0"/>
              </a:rPr>
              <a:t>Research to Practice Guide</a:t>
            </a:r>
            <a:br>
              <a:rPr lang="en-US" sz="2400" dirty="0">
                <a:latin typeface="Calibri" charset="0"/>
                <a:ea typeface="Calibri" charset="0"/>
                <a:cs typeface="Calibri" charset="0"/>
              </a:rPr>
            </a:br>
            <a:r>
              <a:rPr lang="en-US" sz="1500" dirty="0">
                <a:latin typeface="Calibri" charset="0"/>
                <a:ea typeface="Calibri" charset="0"/>
                <a:cs typeface="Calibri" charset="0"/>
              </a:rPr>
              <a:t>This guide will help you and your facilitators run a fun, successful Let's Do Chemistry event and to encourage positive attitudes toward learning chemistry. Within the guide</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Let’s Do Chemistry project overview</a:t>
            </a:r>
          </a:p>
          <a:p>
            <a:pPr marL="285750" lvl="1" indent="-285750">
              <a:buFont typeface="Arial" panose="020B0604020202020204" pitchFamily="34" charset="0"/>
              <a:buChar char="•"/>
            </a:pPr>
            <a:r>
              <a:rPr lang="en-US" sz="1500" dirty="0">
                <a:latin typeface="Calibri" charset="0"/>
                <a:ea typeface="Calibri" charset="0"/>
                <a:cs typeface="Calibri" charset="0"/>
              </a:rPr>
              <a:t>Learning chemistry in museums</a:t>
            </a:r>
          </a:p>
          <a:p>
            <a:pPr marL="285750" lvl="1" indent="-285750">
              <a:buFont typeface="Arial" panose="020B0604020202020204" pitchFamily="34" charset="0"/>
              <a:buChar char="•"/>
            </a:pPr>
            <a:r>
              <a:rPr lang="en-US" sz="1500" dirty="0">
                <a:latin typeface="Calibri" charset="0"/>
                <a:ea typeface="Calibri" charset="0"/>
                <a:cs typeface="Calibri" charset="0"/>
              </a:rPr>
              <a:t>Creating the framework</a:t>
            </a:r>
          </a:p>
          <a:p>
            <a:pPr marL="285750" lvl="1" indent="-285750">
              <a:buFont typeface="Arial" panose="020B0604020202020204" pitchFamily="34" charset="0"/>
              <a:buChar char="•"/>
            </a:pPr>
            <a:r>
              <a:rPr lang="en-US" sz="1500" dirty="0">
                <a:latin typeface="Calibri" charset="0"/>
                <a:ea typeface="Calibri" charset="0"/>
                <a:cs typeface="Calibri" charset="0"/>
              </a:rPr>
              <a:t>Understanding the framework</a:t>
            </a:r>
          </a:p>
          <a:p>
            <a:pPr marL="285750" lvl="1" indent="-285750">
              <a:buFont typeface="Arial" panose="020B0604020202020204" pitchFamily="34" charset="0"/>
              <a:buChar char="•"/>
            </a:pPr>
            <a:r>
              <a:rPr lang="en-US" sz="1500" dirty="0">
                <a:latin typeface="Calibri" charset="0"/>
                <a:ea typeface="Calibri" charset="0"/>
                <a:cs typeface="Calibri" charset="0"/>
              </a:rPr>
              <a:t>Using the framework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287" y="1428745"/>
            <a:ext cx="3639788" cy="2599848"/>
          </a:xfrm>
          <a:prstGeom prst="rect">
            <a:avLst/>
          </a:prstGeom>
          <a:ln>
            <a:solidFill>
              <a:schemeClr val="bg1">
                <a:lumMod val="50000"/>
              </a:schemeClr>
            </a:solidFill>
          </a:ln>
        </p:spPr>
      </p:pic>
    </p:spTree>
    <p:extLst>
      <p:ext uri="{BB962C8B-B14F-4D97-AF65-F5344CB8AC3E}">
        <p14:creationId xmlns:p14="http://schemas.microsoft.com/office/powerpoint/2010/main" val="2470573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3632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200" dirty="0">
                <a:solidFill>
                  <a:schemeClr val="bg1"/>
                </a:solidFill>
              </a:rPr>
              <a:t>Professional Development Videos</a:t>
            </a:r>
            <a:endParaRPr lang="en-US" sz="3200" dirty="0"/>
          </a:p>
        </p:txBody>
      </p:sp>
      <p:sp>
        <p:nvSpPr>
          <p:cNvPr id="7" name="TextBox 6"/>
          <p:cNvSpPr txBox="1"/>
          <p:nvPr/>
        </p:nvSpPr>
        <p:spPr>
          <a:xfrm>
            <a:off x="160545" y="1102863"/>
            <a:ext cx="3343492" cy="3908762"/>
          </a:xfrm>
          <a:prstGeom prst="rect">
            <a:avLst/>
          </a:prstGeom>
          <a:noFill/>
        </p:spPr>
        <p:txBody>
          <a:bodyPr wrap="square" rtlCol="0">
            <a:spAutoFit/>
          </a:bodyPr>
          <a:lstStyle/>
          <a:p>
            <a:pPr lvl="1"/>
            <a:r>
              <a:rPr lang="en-US" sz="2800" b="1" dirty="0">
                <a:latin typeface="Calibri" charset="0"/>
                <a:ea typeface="Calibri" charset="0"/>
                <a:cs typeface="Calibri" charset="0"/>
              </a:rPr>
              <a:t>Training videos</a:t>
            </a:r>
          </a:p>
          <a:p>
            <a:pPr lvl="1"/>
            <a:r>
              <a:rPr lang="en-US" sz="1600" dirty="0">
                <a:latin typeface="Calibri" charset="0"/>
                <a:ea typeface="Calibri" charset="0"/>
                <a:cs typeface="Calibri" charset="0"/>
              </a:rPr>
              <a:t>Training videos for each hands-on activity intended for staff and volunteer educators</a:t>
            </a:r>
          </a:p>
          <a:p>
            <a:pPr lvl="1"/>
            <a:endParaRPr lang="en-US" sz="1600" dirty="0">
              <a:latin typeface="Calibri" charset="0"/>
              <a:ea typeface="Calibri" charset="0"/>
              <a:cs typeface="Calibri" charset="0"/>
            </a:endParaRPr>
          </a:p>
          <a:p>
            <a:pPr lvl="1"/>
            <a:endParaRPr lang="en-US" sz="1600" dirty="0">
              <a:latin typeface="Calibri" charset="0"/>
              <a:ea typeface="Calibri" charset="0"/>
              <a:cs typeface="Calibri" charset="0"/>
            </a:endParaRPr>
          </a:p>
          <a:p>
            <a:pPr lvl="1"/>
            <a:r>
              <a:rPr lang="en-US" sz="2800" b="1" dirty="0">
                <a:latin typeface="Calibri" charset="0"/>
                <a:ea typeface="Calibri" charset="0"/>
                <a:cs typeface="Calibri" charset="0"/>
              </a:rPr>
              <a:t>Facilitation video</a:t>
            </a:r>
          </a:p>
          <a:p>
            <a:pPr lvl="1"/>
            <a:r>
              <a:rPr lang="en-US" sz="1600" b="1" dirty="0" err="1">
                <a:latin typeface="Calibri" charset="0"/>
                <a:ea typeface="Calibri" charset="0"/>
                <a:cs typeface="Calibri" charset="0"/>
              </a:rPr>
              <a:t>Chem</a:t>
            </a:r>
            <a:r>
              <a:rPr lang="en-US" sz="1600" b="1" dirty="0">
                <a:latin typeface="Calibri" charset="0"/>
                <a:ea typeface="Calibri" charset="0"/>
                <a:cs typeface="Calibri" charset="0"/>
              </a:rPr>
              <a:t>-Attitudes with Dr. Braxton Hazelby facilitation training video</a:t>
            </a:r>
            <a:r>
              <a:rPr lang="en-US" sz="1600" dirty="0">
                <a:latin typeface="Calibri" charset="0"/>
                <a:ea typeface="Calibri" charset="0"/>
                <a:cs typeface="Calibri" charset="0"/>
              </a:rPr>
              <a:t> This funny video will help you and your facilitators run activities in a way that encourages participation and positive attitudes towards learning about chemistry.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7164" y="1235487"/>
            <a:ext cx="5425352" cy="2973545"/>
          </a:xfrm>
          <a:prstGeom prst="rect">
            <a:avLst/>
          </a:prstGeom>
        </p:spPr>
      </p:pic>
    </p:spTree>
    <p:extLst>
      <p:ext uri="{BB962C8B-B14F-4D97-AF65-F5344CB8AC3E}">
        <p14:creationId xmlns:p14="http://schemas.microsoft.com/office/powerpoint/2010/main" val="187386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0" y="0"/>
            <a:ext cx="9144000" cy="782198"/>
          </a:xfrm>
          <a:solidFill>
            <a:srgbClr val="00858B"/>
          </a:solidFill>
        </p:spPr>
        <p:txBody>
          <a:bodyPr/>
          <a:lstStyle/>
          <a:p>
            <a:pPr algn="ctr"/>
            <a:r>
              <a:rPr lang="en-US" sz="3600" dirty="0">
                <a:solidFill>
                  <a:schemeClr val="bg1"/>
                </a:solidFill>
                <a:latin typeface="Calibri" charset="0"/>
                <a:ea typeface="Calibri" charset="0"/>
                <a:cs typeface="Calibri" charset="0"/>
              </a:rPr>
              <a:t> Digital Materials</a:t>
            </a:r>
            <a:br>
              <a:rPr lang="en-US" sz="3600" dirty="0">
                <a:latin typeface="Calibri" charset="0"/>
                <a:ea typeface="Calibri" charset="0"/>
                <a:cs typeface="Calibri" charset="0"/>
              </a:rPr>
            </a:br>
            <a:br>
              <a:rPr lang="en-US" dirty="0"/>
            </a:br>
            <a:br>
              <a:rPr lang="en-US" dirty="0"/>
            </a:br>
            <a:endParaRPr lang="en-US" dirty="0"/>
          </a:p>
        </p:txBody>
      </p:sp>
      <p:pic>
        <p:nvPicPr>
          <p:cNvPr id="2" name="Picture 1"/>
          <p:cNvPicPr>
            <a:picLocks noChangeAspect="1"/>
          </p:cNvPicPr>
          <p:nvPr/>
        </p:nvPicPr>
        <p:blipFill>
          <a:blip r:embed="rId3"/>
          <a:stretch>
            <a:fillRect/>
          </a:stretch>
        </p:blipFill>
        <p:spPr>
          <a:xfrm>
            <a:off x="4867008" y="782198"/>
            <a:ext cx="3296491" cy="4395322"/>
          </a:xfrm>
          <a:prstGeom prst="rect">
            <a:avLst/>
          </a:prstGeom>
        </p:spPr>
      </p:pic>
      <p:sp>
        <p:nvSpPr>
          <p:cNvPr id="7" name="TextBox 6"/>
          <p:cNvSpPr txBox="1"/>
          <p:nvPr/>
        </p:nvSpPr>
        <p:spPr>
          <a:xfrm>
            <a:off x="160545" y="1102863"/>
            <a:ext cx="3343492" cy="1938992"/>
          </a:xfrm>
          <a:prstGeom prst="rect">
            <a:avLst/>
          </a:prstGeom>
          <a:noFill/>
        </p:spPr>
        <p:txBody>
          <a:bodyPr wrap="square" rtlCol="0">
            <a:spAutoFit/>
          </a:bodyPr>
          <a:lstStyle/>
          <a:p>
            <a:pPr lvl="1"/>
            <a:r>
              <a:rPr lang="en-US" sz="2800" b="1" dirty="0">
                <a:latin typeface="Calibri" charset="0"/>
                <a:ea typeface="Calibri" charset="0"/>
                <a:cs typeface="Calibri" charset="0"/>
              </a:rPr>
              <a:t>Physical kits</a:t>
            </a:r>
          </a:p>
          <a:p>
            <a:pPr lvl="1"/>
            <a:r>
              <a:rPr lang="en-US" sz="1600" dirty="0">
                <a:latin typeface="Calibri" charset="0"/>
                <a:ea typeface="Calibri" charset="0"/>
                <a:cs typeface="Calibri" charset="0"/>
              </a:rPr>
              <a:t>Include USB drive</a:t>
            </a:r>
          </a:p>
          <a:p>
            <a:pPr lvl="1"/>
            <a:endParaRPr lang="en-US" sz="1600" dirty="0">
              <a:latin typeface="Calibri" charset="0"/>
              <a:ea typeface="Calibri" charset="0"/>
              <a:cs typeface="Calibri" charset="0"/>
            </a:endParaRPr>
          </a:p>
          <a:p>
            <a:pPr lvl="1"/>
            <a:endParaRPr lang="en-US" sz="1600" dirty="0">
              <a:latin typeface="Calibri" charset="0"/>
              <a:ea typeface="Calibri" charset="0"/>
              <a:cs typeface="Calibri" charset="0"/>
            </a:endParaRPr>
          </a:p>
          <a:p>
            <a:pPr lvl="1"/>
            <a:r>
              <a:rPr lang="en-US" sz="2800" b="1" dirty="0">
                <a:latin typeface="Calibri" charset="0"/>
                <a:ea typeface="Calibri" charset="0"/>
                <a:cs typeface="Calibri" charset="0"/>
              </a:rPr>
              <a:t>Digital Download</a:t>
            </a:r>
          </a:p>
          <a:p>
            <a:pPr lvl="1"/>
            <a:r>
              <a:rPr lang="en-US" sz="1600" b="1" dirty="0" err="1">
                <a:latin typeface="Calibri" charset="0"/>
                <a:ea typeface="Calibri" charset="0"/>
                <a:cs typeface="Calibri" charset="0"/>
              </a:rPr>
              <a:t>www.nisenet.org</a:t>
            </a:r>
            <a:r>
              <a:rPr lang="en-US" sz="1600" b="1" dirty="0">
                <a:latin typeface="Calibri" charset="0"/>
                <a:ea typeface="Calibri" charset="0"/>
                <a:cs typeface="Calibri" charset="0"/>
              </a:rPr>
              <a:t>/chemistry-kit</a:t>
            </a:r>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val="131670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829" y="232265"/>
            <a:ext cx="7092760" cy="4581196"/>
          </a:xfrm>
          <a:prstGeom prst="rect">
            <a:avLst/>
          </a:prstGeom>
        </p:spPr>
      </p:pic>
      <p:sp>
        <p:nvSpPr>
          <p:cNvPr id="3" name="Title 1"/>
          <p:cNvSpPr txBox="1">
            <a:spLocks/>
          </p:cNvSpPr>
          <p:nvPr/>
        </p:nvSpPr>
        <p:spPr>
          <a:xfrm>
            <a:off x="0" y="-23703"/>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 Explore Science: Let’s Do Chemistry kits</a:t>
            </a:r>
            <a:endParaRPr lang="en-US" sz="3600" dirty="0"/>
          </a:p>
        </p:txBody>
      </p:sp>
      <p:sp>
        <p:nvSpPr>
          <p:cNvPr id="6" name="TextBox 5"/>
          <p:cNvSpPr txBox="1"/>
          <p:nvPr/>
        </p:nvSpPr>
        <p:spPr>
          <a:xfrm>
            <a:off x="268941" y="4320792"/>
            <a:ext cx="8875059" cy="830997"/>
          </a:xfrm>
          <a:prstGeom prst="rect">
            <a:avLst/>
          </a:prstGeom>
          <a:noFill/>
        </p:spPr>
        <p:txBody>
          <a:bodyPr wrap="square" rtlCol="0">
            <a:spAutoFit/>
          </a:bodyPr>
          <a:lstStyle/>
          <a:p>
            <a:r>
              <a:rPr lang="en-US" sz="2400" dirty="0">
                <a:latin typeface="Calibri" charset="0"/>
                <a:ea typeface="Calibri" charset="0"/>
                <a:cs typeface="Calibri" charset="0"/>
              </a:rPr>
              <a:t>250 physical kits distributed across the US</a:t>
            </a:r>
          </a:p>
          <a:p>
            <a:r>
              <a:rPr lang="en-US" sz="2400" dirty="0">
                <a:latin typeface="Calibri" charset="0"/>
                <a:ea typeface="Calibri" charset="0"/>
                <a:cs typeface="Calibri" charset="0"/>
              </a:rPr>
              <a:t>museums, universities, ACS Local Sections &amp; Student Chapters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6711" y="2522863"/>
            <a:ext cx="2133053" cy="1432193"/>
          </a:xfrm>
          <a:prstGeom prst="rect">
            <a:avLst/>
          </a:prstGeom>
        </p:spPr>
      </p:pic>
    </p:spTree>
    <p:extLst>
      <p:ext uri="{BB962C8B-B14F-4D97-AF65-F5344CB8AC3E}">
        <p14:creationId xmlns:p14="http://schemas.microsoft.com/office/powerpoint/2010/main" val="195764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9"/>
            <a:ext cx="9143999" cy="709432"/>
          </a:xfrm>
          <a:solidFill>
            <a:srgbClr val="00858B"/>
          </a:solidFill>
        </p:spPr>
        <p:txBody>
          <a:bodyPr/>
          <a:lstStyle/>
          <a:p>
            <a:pPr algn="ctr"/>
            <a:r>
              <a:rPr lang="en-US" sz="3600" dirty="0">
                <a:solidFill>
                  <a:schemeClr val="bg1"/>
                </a:solidFill>
                <a:latin typeface="Calibri" charset="0"/>
                <a:ea typeface="Calibri" charset="0"/>
                <a:cs typeface="Calibri" charset="0"/>
              </a:rPr>
              <a:t>Who hosted Let’s Do Chemistry events?</a:t>
            </a:r>
          </a:p>
        </p:txBody>
      </p:sp>
      <p:graphicFrame>
        <p:nvGraphicFramePr>
          <p:cNvPr id="7" name="Chart 6"/>
          <p:cNvGraphicFramePr>
            <a:graphicFrameLocks/>
          </p:cNvGraphicFramePr>
          <p:nvPr>
            <p:extLst>
              <p:ext uri="{D42A27DB-BD31-4B8C-83A1-F6EECF244321}">
                <p14:modId xmlns:p14="http://schemas.microsoft.com/office/powerpoint/2010/main" val="4150947609"/>
              </p:ext>
            </p:extLst>
          </p:nvPr>
        </p:nvGraphicFramePr>
        <p:xfrm>
          <a:off x="5772137" y="3043863"/>
          <a:ext cx="3101475" cy="1967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4102659681"/>
              </p:ext>
            </p:extLst>
          </p:nvPr>
        </p:nvGraphicFramePr>
        <p:xfrm>
          <a:off x="562165" y="721121"/>
          <a:ext cx="4742759" cy="2964437"/>
        </p:xfrm>
        <a:graphic>
          <a:graphicData uri="http://schemas.openxmlformats.org/drawingml/2006/chart">
            <c:chart xmlns:c="http://schemas.openxmlformats.org/drawingml/2006/chart" xmlns:r="http://schemas.openxmlformats.org/officeDocument/2006/relationships" r:id="rId4"/>
          </a:graphicData>
        </a:graphic>
      </p:graphicFrame>
      <p:sp>
        <p:nvSpPr>
          <p:cNvPr id="9" name="Right Arrow 8"/>
          <p:cNvSpPr/>
          <p:nvPr/>
        </p:nvSpPr>
        <p:spPr>
          <a:xfrm>
            <a:off x="4940931" y="1676606"/>
            <a:ext cx="598223" cy="187363"/>
          </a:xfrm>
          <a:prstGeom prst="rightArrow">
            <a:avLst/>
          </a:prstGeom>
          <a:solidFill>
            <a:srgbClr val="EE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ight Arrow 9"/>
          <p:cNvSpPr/>
          <p:nvPr/>
        </p:nvSpPr>
        <p:spPr>
          <a:xfrm rot="613747">
            <a:off x="3402389" y="2940906"/>
            <a:ext cx="2157540" cy="205915"/>
          </a:xfrm>
          <a:prstGeom prst="rightArrow">
            <a:avLst/>
          </a:prstGeom>
          <a:solidFill>
            <a:srgbClr val="EE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p:cNvGraphicFramePr>
            <a:graphicFrameLocks/>
          </p:cNvGraphicFramePr>
          <p:nvPr>
            <p:extLst>
              <p:ext uri="{D42A27DB-BD31-4B8C-83A1-F6EECF244321}">
                <p14:modId xmlns:p14="http://schemas.microsoft.com/office/powerpoint/2010/main" val="235492683"/>
              </p:ext>
            </p:extLst>
          </p:nvPr>
        </p:nvGraphicFramePr>
        <p:xfrm>
          <a:off x="5735825" y="743048"/>
          <a:ext cx="3274920" cy="21395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0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P spid="10" grpId="0" animBg="1"/>
      <p:bldGraphic spid="1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03681"/>
          </a:xfrm>
          <a:solidFill>
            <a:srgbClr val="00858B"/>
          </a:solidFill>
        </p:spPr>
        <p:txBody>
          <a:bodyPr/>
          <a:lstStyle/>
          <a:p>
            <a:r>
              <a:rPr lang="en-US" sz="2800" dirty="0">
                <a:solidFill>
                  <a:schemeClr val="bg1"/>
                </a:solidFill>
              </a:rPr>
              <a:t>Public audiences reached through chemistry events</a:t>
            </a:r>
          </a:p>
        </p:txBody>
      </p:sp>
      <p:sp>
        <p:nvSpPr>
          <p:cNvPr id="14" name="TextBox 13"/>
          <p:cNvSpPr txBox="1"/>
          <p:nvPr/>
        </p:nvSpPr>
        <p:spPr>
          <a:xfrm>
            <a:off x="1379621" y="4793331"/>
            <a:ext cx="1329660" cy="253916"/>
          </a:xfrm>
          <a:prstGeom prst="rect">
            <a:avLst/>
          </a:prstGeom>
          <a:noFill/>
        </p:spPr>
        <p:txBody>
          <a:bodyPr wrap="square" rtlCol="0">
            <a:spAutoFit/>
          </a:bodyPr>
          <a:lstStyle/>
          <a:p>
            <a:pPr algn="r"/>
            <a:r>
              <a:rPr lang="en-US" sz="1050" dirty="0">
                <a:solidFill>
                  <a:schemeClr val="bg1"/>
                </a:solidFill>
              </a:rPr>
              <a:t>Discovery Station</a:t>
            </a:r>
          </a:p>
        </p:txBody>
      </p:sp>
      <p:sp>
        <p:nvSpPr>
          <p:cNvPr id="20" name="TextBox 19"/>
          <p:cNvSpPr txBox="1"/>
          <p:nvPr/>
        </p:nvSpPr>
        <p:spPr>
          <a:xfrm>
            <a:off x="2254032" y="4656874"/>
            <a:ext cx="1588928" cy="261610"/>
          </a:xfrm>
          <a:prstGeom prst="rect">
            <a:avLst/>
          </a:prstGeom>
          <a:noFill/>
        </p:spPr>
        <p:txBody>
          <a:bodyPr wrap="square" rtlCol="0">
            <a:spAutoFit/>
          </a:bodyPr>
          <a:lstStyle/>
          <a:p>
            <a:pPr algn="r"/>
            <a:r>
              <a:rPr lang="en-US" sz="1100" dirty="0">
                <a:solidFill>
                  <a:schemeClr val="bg1"/>
                </a:solidFill>
              </a:rPr>
              <a:t>Museum of Science</a:t>
            </a:r>
          </a:p>
        </p:txBody>
      </p:sp>
      <p:graphicFrame>
        <p:nvGraphicFramePr>
          <p:cNvPr id="13" name="Chart 12"/>
          <p:cNvGraphicFramePr>
            <a:graphicFrameLocks/>
          </p:cNvGraphicFramePr>
          <p:nvPr>
            <p:extLst>
              <p:ext uri="{D42A27DB-BD31-4B8C-83A1-F6EECF244321}">
                <p14:modId xmlns:p14="http://schemas.microsoft.com/office/powerpoint/2010/main" val="3204994464"/>
              </p:ext>
            </p:extLst>
          </p:nvPr>
        </p:nvGraphicFramePr>
        <p:xfrm>
          <a:off x="4148012" y="759828"/>
          <a:ext cx="4123151" cy="26734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940194" y="3587283"/>
            <a:ext cx="5203806" cy="1446550"/>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Calibri" charset="0"/>
                <a:ea typeface="Calibri" charset="0"/>
                <a:cs typeface="Calibri" charset="0"/>
              </a:rPr>
              <a:t>210,526</a:t>
            </a:r>
            <a:r>
              <a:rPr lang="en-US" sz="2000" dirty="0">
                <a:latin typeface="Calibri" charset="0"/>
                <a:ea typeface="Calibri" charset="0"/>
                <a:cs typeface="Calibri" charset="0"/>
              </a:rPr>
              <a:t> </a:t>
            </a:r>
            <a:r>
              <a:rPr lang="en-US" sz="2000" b="1" dirty="0">
                <a:latin typeface="Calibri" charset="0"/>
                <a:ea typeface="Calibri" charset="0"/>
                <a:cs typeface="Calibri" charset="0"/>
              </a:rPr>
              <a:t>people reached </a:t>
            </a:r>
            <a:r>
              <a:rPr lang="en-US" sz="1600" dirty="0">
                <a:latin typeface="Calibri" charset="0"/>
                <a:ea typeface="Calibri" charset="0"/>
                <a:cs typeface="Calibri" charset="0"/>
              </a:rPr>
              <a:t>through October-November 2018 Let’s Do Chemistry events across the US</a:t>
            </a:r>
          </a:p>
          <a:p>
            <a:pPr marL="285750" indent="-285750">
              <a:buFont typeface="Arial" panose="020B0604020202020204" pitchFamily="34" charset="0"/>
              <a:buChar char="•"/>
            </a:pPr>
            <a:r>
              <a:rPr lang="en-US" sz="2000" b="1" dirty="0">
                <a:latin typeface="Calibri" charset="0"/>
                <a:ea typeface="Calibri" charset="0"/>
                <a:cs typeface="Calibri" charset="0"/>
              </a:rPr>
              <a:t>6,121 volunteers </a:t>
            </a:r>
            <a:r>
              <a:rPr lang="en-US" sz="1600" b="1" dirty="0">
                <a:latin typeface="Calibri" charset="0"/>
                <a:ea typeface="Calibri" charset="0"/>
                <a:cs typeface="Calibri" charset="0"/>
              </a:rPr>
              <a:t>participated </a:t>
            </a:r>
            <a:r>
              <a:rPr lang="en-US" sz="1600" dirty="0">
                <a:latin typeface="Calibri" charset="0"/>
                <a:ea typeface="Calibri" charset="0"/>
                <a:cs typeface="Calibri" charset="0"/>
              </a:rPr>
              <a:t>in and facilitated hands-on activities</a:t>
            </a:r>
          </a:p>
          <a:p>
            <a:pPr marL="285750" indent="-285750">
              <a:buFont typeface="Arial" panose="020B0604020202020204" pitchFamily="34" charset="0"/>
              <a:buChar char="•"/>
            </a:pPr>
            <a:r>
              <a:rPr lang="en-US" sz="1600" dirty="0">
                <a:latin typeface="Calibri" charset="0"/>
                <a:ea typeface="Calibri" charset="0"/>
                <a:cs typeface="Calibri" charset="0"/>
              </a:rPr>
              <a:t>Many partners using in other ways</a:t>
            </a:r>
          </a:p>
        </p:txBody>
      </p:sp>
      <p:pic>
        <p:nvPicPr>
          <p:cNvPr id="10" name="Picture 9">
            <a:extLst>
              <a:ext uri="{FF2B5EF4-FFF2-40B4-BE49-F238E27FC236}">
                <a16:creationId xmlns:a16="http://schemas.microsoft.com/office/drawing/2014/main" id="{0778FA77-E061-284F-9513-8A801031B1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2479" y="684903"/>
            <a:ext cx="3581754" cy="1886645"/>
          </a:xfrm>
          <a:prstGeom prst="rect">
            <a:avLst/>
          </a:prstGeom>
        </p:spPr>
      </p:pic>
      <p:sp>
        <p:nvSpPr>
          <p:cNvPr id="11" name="TextBox 10">
            <a:extLst>
              <a:ext uri="{FF2B5EF4-FFF2-40B4-BE49-F238E27FC236}">
                <a16:creationId xmlns:a16="http://schemas.microsoft.com/office/drawing/2014/main" id="{4D1260B6-70EA-9341-9439-206A3B7DFD38}"/>
              </a:ext>
            </a:extLst>
          </p:cNvPr>
          <p:cNvSpPr txBox="1"/>
          <p:nvPr/>
        </p:nvSpPr>
        <p:spPr>
          <a:xfrm>
            <a:off x="131264" y="2628320"/>
            <a:ext cx="3581755" cy="253916"/>
          </a:xfrm>
          <a:prstGeom prst="rect">
            <a:avLst/>
          </a:prstGeom>
          <a:noFill/>
        </p:spPr>
        <p:txBody>
          <a:bodyPr wrap="square" rtlCol="0">
            <a:spAutoFit/>
          </a:bodyPr>
          <a:lstStyle/>
          <a:p>
            <a:pPr algn="r"/>
            <a:r>
              <a:rPr lang="en-US" sz="1050" dirty="0">
                <a:solidFill>
                  <a:schemeClr val="tx1"/>
                </a:solidFill>
              </a:rPr>
              <a:t>Shared by ECHO, Leahy Center for Lake Champlain, VT</a:t>
            </a:r>
          </a:p>
        </p:txBody>
      </p:sp>
      <p:pic>
        <p:nvPicPr>
          <p:cNvPr id="12" name="Picture 11">
            <a:extLst>
              <a:ext uri="{FF2B5EF4-FFF2-40B4-BE49-F238E27FC236}">
                <a16:creationId xmlns:a16="http://schemas.microsoft.com/office/drawing/2014/main" id="{9DC45A2F-AC8B-D842-9627-D0C796FF61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1264" y="2887997"/>
            <a:ext cx="3581755" cy="2030487"/>
          </a:xfrm>
          <a:prstGeom prst="rect">
            <a:avLst/>
          </a:prstGeom>
        </p:spPr>
      </p:pic>
      <p:sp>
        <p:nvSpPr>
          <p:cNvPr id="15" name="TextBox 14">
            <a:extLst>
              <a:ext uri="{FF2B5EF4-FFF2-40B4-BE49-F238E27FC236}">
                <a16:creationId xmlns:a16="http://schemas.microsoft.com/office/drawing/2014/main" id="{48B9A2C8-F404-684C-935E-9680D9B42C2B}"/>
              </a:ext>
            </a:extLst>
          </p:cNvPr>
          <p:cNvSpPr txBox="1"/>
          <p:nvPr/>
        </p:nvSpPr>
        <p:spPr>
          <a:xfrm>
            <a:off x="-688394" y="4906875"/>
            <a:ext cx="4470013" cy="253916"/>
          </a:xfrm>
          <a:prstGeom prst="rect">
            <a:avLst/>
          </a:prstGeom>
          <a:noFill/>
        </p:spPr>
        <p:txBody>
          <a:bodyPr wrap="square" rtlCol="0">
            <a:spAutoFit/>
          </a:bodyPr>
          <a:lstStyle/>
          <a:p>
            <a:pPr algn="r"/>
            <a:r>
              <a:rPr lang="en-US" sz="1050" dirty="0">
                <a:solidFill>
                  <a:schemeClr val="tx1"/>
                </a:solidFill>
              </a:rPr>
              <a:t>Shared by Discovery Station, Hagerstown, Maryland</a:t>
            </a:r>
          </a:p>
        </p:txBody>
      </p:sp>
    </p:spTree>
    <p:extLst>
      <p:ext uri="{BB962C8B-B14F-4D97-AF65-F5344CB8AC3E}">
        <p14:creationId xmlns:p14="http://schemas.microsoft.com/office/powerpoint/2010/main" val="1093311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455" y="819114"/>
            <a:ext cx="2446056" cy="15927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1856" y="233306"/>
            <a:ext cx="3130529" cy="469579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7455" y="2513487"/>
            <a:ext cx="2393067" cy="241561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1262" y="2750179"/>
            <a:ext cx="2904445" cy="2178921"/>
          </a:xfrm>
          <a:prstGeom prst="rect">
            <a:avLst/>
          </a:prstGeom>
        </p:spPr>
      </p:pic>
      <p:sp>
        <p:nvSpPr>
          <p:cNvPr id="15" name="TextBox 14"/>
          <p:cNvSpPr txBox="1"/>
          <p:nvPr/>
        </p:nvSpPr>
        <p:spPr>
          <a:xfrm>
            <a:off x="234791" y="2125052"/>
            <a:ext cx="2932600" cy="261610"/>
          </a:xfrm>
          <a:prstGeom prst="rect">
            <a:avLst/>
          </a:prstGeom>
          <a:noFill/>
        </p:spPr>
        <p:txBody>
          <a:bodyPr wrap="square" rtlCol="0">
            <a:spAutoFit/>
          </a:bodyPr>
          <a:lstStyle/>
          <a:p>
            <a:r>
              <a:rPr lang="en-US" sz="1100" dirty="0">
                <a:solidFill>
                  <a:schemeClr val="bg1"/>
                </a:solidFill>
              </a:rPr>
              <a:t>Science Museum of Minnesota</a:t>
            </a:r>
          </a:p>
        </p:txBody>
      </p:sp>
      <p:sp>
        <p:nvSpPr>
          <p:cNvPr id="16" name="TextBox 15"/>
          <p:cNvSpPr txBox="1"/>
          <p:nvPr/>
        </p:nvSpPr>
        <p:spPr>
          <a:xfrm>
            <a:off x="596766" y="4658491"/>
            <a:ext cx="2106421" cy="261610"/>
          </a:xfrm>
          <a:prstGeom prst="rect">
            <a:avLst/>
          </a:prstGeom>
          <a:noFill/>
        </p:spPr>
        <p:txBody>
          <a:bodyPr wrap="square" rtlCol="0">
            <a:spAutoFit/>
          </a:bodyPr>
          <a:lstStyle/>
          <a:p>
            <a:pPr algn="r"/>
            <a:r>
              <a:rPr lang="en-US" sz="1100" dirty="0">
                <a:solidFill>
                  <a:schemeClr val="bg1"/>
                </a:solidFill>
              </a:rPr>
              <a:t>Shared by Sciencenter</a:t>
            </a:r>
          </a:p>
        </p:txBody>
      </p:sp>
      <p:sp>
        <p:nvSpPr>
          <p:cNvPr id="17" name="TextBox 16"/>
          <p:cNvSpPr txBox="1"/>
          <p:nvPr/>
        </p:nvSpPr>
        <p:spPr>
          <a:xfrm>
            <a:off x="3091130" y="4658491"/>
            <a:ext cx="2604578" cy="261610"/>
          </a:xfrm>
          <a:prstGeom prst="rect">
            <a:avLst/>
          </a:prstGeom>
          <a:noFill/>
        </p:spPr>
        <p:txBody>
          <a:bodyPr wrap="square" rtlCol="0">
            <a:spAutoFit/>
          </a:bodyPr>
          <a:lstStyle/>
          <a:p>
            <a:pPr algn="r"/>
            <a:r>
              <a:rPr lang="en-US" sz="1100" dirty="0">
                <a:solidFill>
                  <a:schemeClr val="bg1"/>
                </a:solidFill>
              </a:rPr>
              <a:t>Shared by Discovery Station</a:t>
            </a:r>
          </a:p>
        </p:txBody>
      </p:sp>
      <p:sp>
        <p:nvSpPr>
          <p:cNvPr id="18" name="TextBox 17"/>
          <p:cNvSpPr txBox="1"/>
          <p:nvPr/>
        </p:nvSpPr>
        <p:spPr>
          <a:xfrm>
            <a:off x="5884521" y="4658491"/>
            <a:ext cx="3117864" cy="261610"/>
          </a:xfrm>
          <a:prstGeom prst="rect">
            <a:avLst/>
          </a:prstGeom>
          <a:noFill/>
        </p:spPr>
        <p:txBody>
          <a:bodyPr wrap="square" rtlCol="0">
            <a:spAutoFit/>
          </a:bodyPr>
          <a:lstStyle/>
          <a:p>
            <a:pPr algn="r"/>
            <a:r>
              <a:rPr lang="en-US" sz="1100" dirty="0">
                <a:solidFill>
                  <a:schemeClr val="bg1"/>
                </a:solidFill>
              </a:rPr>
              <a:t>Shared by Museum of Science</a:t>
            </a:r>
          </a:p>
        </p:txBody>
      </p:sp>
      <p:sp>
        <p:nvSpPr>
          <p:cNvPr id="11"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Events across the United States</a:t>
            </a:r>
            <a:endParaRPr lang="en-US" sz="3600" dirty="0">
              <a:latin typeface="Calibri" charset="0"/>
              <a:ea typeface="Calibri" charset="0"/>
              <a:cs typeface="Calibri" charset="0"/>
            </a:endParaRPr>
          </a:p>
        </p:txBody>
      </p:sp>
      <p:pic>
        <p:nvPicPr>
          <p:cNvPr id="13" name="Picture 12" descr="ExSci_Chem_logo_V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67391" y="1002799"/>
            <a:ext cx="2224706" cy="1493730"/>
          </a:xfrm>
          <a:prstGeom prst="rect">
            <a:avLst/>
          </a:prstGeom>
        </p:spPr>
      </p:pic>
    </p:spTree>
    <p:extLst>
      <p:ext uri="{BB962C8B-B14F-4D97-AF65-F5344CB8AC3E}">
        <p14:creationId xmlns:p14="http://schemas.microsoft.com/office/powerpoint/2010/main" val="347900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5345-0262-784D-909C-A677C813AD23}"/>
              </a:ext>
            </a:extLst>
          </p:cNvPr>
          <p:cNvSpPr>
            <a:spLocks noGrp="1"/>
          </p:cNvSpPr>
          <p:nvPr>
            <p:ph type="title"/>
          </p:nvPr>
        </p:nvSpPr>
        <p:spPr>
          <a:xfrm>
            <a:off x="-3868191" y="533775"/>
            <a:ext cx="1860300" cy="2339100"/>
          </a:xfrm>
        </p:spPr>
        <p:txBody>
          <a:bodyPr/>
          <a:lstStyle/>
          <a:p>
            <a:endParaRPr lang="en-US" dirty="0"/>
          </a:p>
        </p:txBody>
      </p:sp>
      <p:sp>
        <p:nvSpPr>
          <p:cNvPr id="3" name="Subtitle 2">
            <a:extLst>
              <a:ext uri="{FF2B5EF4-FFF2-40B4-BE49-F238E27FC236}">
                <a16:creationId xmlns:a16="http://schemas.microsoft.com/office/drawing/2014/main" id="{6B012348-90F8-B74B-A1A0-DBB6B07F61A5}"/>
              </a:ext>
            </a:extLst>
          </p:cNvPr>
          <p:cNvSpPr txBox="1">
            <a:spLocks/>
          </p:cNvSpPr>
          <p:nvPr/>
        </p:nvSpPr>
        <p:spPr>
          <a:xfrm>
            <a:off x="1607213" y="713529"/>
            <a:ext cx="7573493" cy="5931200"/>
          </a:xfrm>
          <a:prstGeom prst="rect">
            <a:avLst/>
          </a:prstGeom>
        </p:spPr>
        <p:txBody>
          <a:bodyPr>
            <a:normAutofit fontScale="3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indent="-457200">
              <a:buFont typeface="Arial"/>
              <a:buChar char="•"/>
            </a:pPr>
            <a:endParaRPr lang="en-US" sz="8000" dirty="0">
              <a:solidFill>
                <a:srgbClr val="00858B"/>
              </a:solidFill>
            </a:endParaRPr>
          </a:p>
          <a:p>
            <a:pPr marL="457200" indent="-457200">
              <a:lnSpc>
                <a:spcPct val="110000"/>
              </a:lnSpc>
              <a:buFont typeface="Arial"/>
              <a:buChar char="•"/>
            </a:pPr>
            <a:r>
              <a:rPr lang="en-US" sz="8000" b="1" dirty="0"/>
              <a:t>Catherine McCarthy, </a:t>
            </a:r>
            <a:br>
              <a:rPr lang="en-US" sz="8000" b="1" dirty="0"/>
            </a:br>
            <a:r>
              <a:rPr lang="en-US" sz="8000" dirty="0"/>
              <a:t>Science Museum of Minnesota, Saint Paul, MN</a:t>
            </a:r>
          </a:p>
          <a:p>
            <a:pPr marL="457200" indent="-457200">
              <a:lnSpc>
                <a:spcPct val="110000"/>
              </a:lnSpc>
              <a:buFont typeface="Arial"/>
              <a:buChar char="•"/>
            </a:pPr>
            <a:endParaRPr lang="en-US" sz="8000" b="1" dirty="0"/>
          </a:p>
          <a:p>
            <a:pPr marL="457200" indent="-457200">
              <a:lnSpc>
                <a:spcPct val="110000"/>
              </a:lnSpc>
              <a:buFont typeface="Arial"/>
              <a:buChar char="•"/>
            </a:pPr>
            <a:r>
              <a:rPr lang="en-US" sz="8000" b="1" dirty="0"/>
              <a:t>Frank Kusiak, </a:t>
            </a:r>
            <a:br>
              <a:rPr lang="en-US" sz="8000" b="1" dirty="0"/>
            </a:br>
            <a:r>
              <a:rPr lang="en-US" sz="8000" dirty="0"/>
              <a:t>Lawrence Hall of Science, Berkeley, CA</a:t>
            </a:r>
          </a:p>
          <a:p>
            <a:pPr marL="457200" indent="-457200">
              <a:lnSpc>
                <a:spcPct val="110000"/>
              </a:lnSpc>
              <a:buFont typeface="Arial"/>
              <a:buChar char="•"/>
            </a:pPr>
            <a:endParaRPr lang="en-US" sz="8000" b="1" dirty="0"/>
          </a:p>
          <a:p>
            <a:pPr marL="457200" indent="-457200">
              <a:lnSpc>
                <a:spcPct val="110000"/>
              </a:lnSpc>
              <a:buFont typeface="Arial"/>
              <a:buChar char="•"/>
            </a:pPr>
            <a:r>
              <a:rPr lang="en-US" sz="8000" b="1" dirty="0"/>
              <a:t>Gini Philipp, </a:t>
            </a:r>
            <a:br>
              <a:rPr lang="en-US" sz="8000" b="1" dirty="0"/>
            </a:br>
            <a:r>
              <a:rPr lang="en-US" sz="8000" dirty="0"/>
              <a:t>WOW! Children’s Museum, Lafayette, CO</a:t>
            </a:r>
          </a:p>
          <a:p>
            <a:pPr marL="457200" indent="-457200">
              <a:lnSpc>
                <a:spcPct val="110000"/>
              </a:lnSpc>
              <a:buFont typeface="Arial"/>
              <a:buChar char="•"/>
            </a:pPr>
            <a:endParaRPr lang="en-US" sz="8000" b="1" dirty="0"/>
          </a:p>
          <a:p>
            <a:pPr marL="457200" indent="-457200">
              <a:lnSpc>
                <a:spcPct val="110000"/>
              </a:lnSpc>
              <a:buFont typeface="Arial"/>
              <a:buChar char="•"/>
            </a:pPr>
            <a:r>
              <a:rPr lang="en-US" sz="8000" b="1" dirty="0"/>
              <a:t>Barb McMillan, </a:t>
            </a:r>
            <a:br>
              <a:rPr lang="en-US" sz="8000" b="1" dirty="0"/>
            </a:br>
            <a:r>
              <a:rPr lang="en-US" sz="8000" dirty="0"/>
              <a:t>The Children’s Museum in Oak Lawn, IL</a:t>
            </a:r>
          </a:p>
          <a:p>
            <a:br>
              <a:rPr lang="en-US" sz="8000" b="1" dirty="0"/>
            </a:br>
            <a:endParaRPr lang="en-US" sz="8000" dirty="0"/>
          </a:p>
          <a:p>
            <a:pPr marL="457200" indent="-457200">
              <a:buFont typeface="Arial"/>
              <a:buChar char="•"/>
            </a:pPr>
            <a:endParaRPr lang="en-US" dirty="0"/>
          </a:p>
        </p:txBody>
      </p:sp>
      <p:sp>
        <p:nvSpPr>
          <p:cNvPr id="4" name="Rectangle 3">
            <a:extLst>
              <a:ext uri="{FF2B5EF4-FFF2-40B4-BE49-F238E27FC236}">
                <a16:creationId xmlns:a16="http://schemas.microsoft.com/office/drawing/2014/main" id="{0803FEC4-0F66-6A4F-996D-80F5B22B5339}"/>
              </a:ext>
            </a:extLst>
          </p:cNvPr>
          <p:cNvSpPr/>
          <p:nvPr/>
        </p:nvSpPr>
        <p:spPr>
          <a:xfrm>
            <a:off x="0" y="0"/>
            <a:ext cx="1607213"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7881D94-C0D5-9A4D-8BE9-DCC39F3F27F7}"/>
              </a:ext>
            </a:extLst>
          </p:cNvPr>
          <p:cNvSpPr/>
          <p:nvPr/>
        </p:nvSpPr>
        <p:spPr>
          <a:xfrm flipH="1">
            <a:off x="1790531" y="149054"/>
            <a:ext cx="6890705" cy="769441"/>
          </a:xfrm>
          <a:prstGeom prst="rect">
            <a:avLst/>
          </a:prstGeom>
        </p:spPr>
        <p:txBody>
          <a:bodyPr wrap="square">
            <a:spAutoFit/>
          </a:bodyPr>
          <a:lstStyle/>
          <a:p>
            <a:r>
              <a:rPr lang="en-US" sz="4400" b="1" dirty="0">
                <a:solidFill>
                  <a:srgbClr val="00858B"/>
                </a:solidFill>
                <a:latin typeface="Century Gothic"/>
              </a:rPr>
              <a:t>Presenters</a:t>
            </a:r>
            <a:endParaRPr lang="en-US" sz="4400" dirty="0">
              <a:solidFill>
                <a:srgbClr val="00858B"/>
              </a:solidFill>
            </a:endParaRPr>
          </a:p>
        </p:txBody>
      </p:sp>
      <p:pic>
        <p:nvPicPr>
          <p:cNvPr id="6" name="Picture 5" descr="New_NISENET_logo_white_V.png">
            <a:extLst>
              <a:ext uri="{FF2B5EF4-FFF2-40B4-BE49-F238E27FC236}">
                <a16:creationId xmlns:a16="http://schemas.microsoft.com/office/drawing/2014/main" id="{216C3A01-61BA-0D44-959F-AF3B89F77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19" y="4031601"/>
            <a:ext cx="1240576" cy="990600"/>
          </a:xfrm>
          <a:prstGeom prst="rect">
            <a:avLst/>
          </a:prstGeom>
        </p:spPr>
      </p:pic>
    </p:spTree>
    <p:extLst>
      <p:ext uri="{BB962C8B-B14F-4D97-AF65-F5344CB8AC3E}">
        <p14:creationId xmlns:p14="http://schemas.microsoft.com/office/powerpoint/2010/main" val="156183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6261114" y="4022061"/>
            <a:ext cx="2216727" cy="368955"/>
          </a:xfrm>
          <a:noFill/>
        </p:spPr>
        <p:txBody>
          <a:bodyPr/>
          <a:lstStyle/>
          <a:p>
            <a:r>
              <a:rPr lang="en-US" sz="1200" b="0" dirty="0">
                <a:solidFill>
                  <a:schemeClr val="tx1"/>
                </a:solidFill>
                <a:latin typeface="Calibri" charset="0"/>
                <a:ea typeface="Calibri" charset="0"/>
                <a:cs typeface="Calibri" charset="0"/>
              </a:rPr>
              <a:t>Science Museum of Minnesota, Saint Paul, MN</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1555" y="3401228"/>
            <a:ext cx="2539559" cy="16923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21555" y="812811"/>
            <a:ext cx="1683168" cy="2524753"/>
          </a:xfrm>
          <a:prstGeom prst="rect">
            <a:avLst/>
          </a:prstGeom>
        </p:spPr>
      </p:pic>
      <p:pic>
        <p:nvPicPr>
          <p:cNvPr id="10" name="Picture 9" descr="_T3B8245.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673696" y="833481"/>
            <a:ext cx="2555905" cy="1469645"/>
          </a:xfrm>
          <a:prstGeom prst="rect">
            <a:avLst/>
          </a:prstGeom>
        </p:spPr>
      </p:pic>
      <p:pic>
        <p:nvPicPr>
          <p:cNvPr id="12" name="Picture 11">
            <a:extLst>
              <a:ext uri="{FF2B5EF4-FFF2-40B4-BE49-F238E27FC236}">
                <a16:creationId xmlns:a16="http://schemas.microsoft.com/office/drawing/2014/main" id="{D216D50A-5B6A-994E-A5FE-0E4BCAEC12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8057" y="800797"/>
            <a:ext cx="3317119" cy="2212277"/>
          </a:xfrm>
          <a:prstGeom prst="rect">
            <a:avLst/>
          </a:prstGeom>
        </p:spPr>
      </p:pic>
      <p:sp>
        <p:nvSpPr>
          <p:cNvPr id="13" name="TextBox 12">
            <a:extLst>
              <a:ext uri="{FF2B5EF4-FFF2-40B4-BE49-F238E27FC236}">
                <a16:creationId xmlns:a16="http://schemas.microsoft.com/office/drawing/2014/main" id="{1267A4AE-DF55-A14D-B1BD-BE6C7C79FE4C}"/>
              </a:ext>
            </a:extLst>
          </p:cNvPr>
          <p:cNvSpPr txBox="1"/>
          <p:nvPr/>
        </p:nvSpPr>
        <p:spPr>
          <a:xfrm>
            <a:off x="9314152" y="2538140"/>
            <a:ext cx="3663538" cy="261610"/>
          </a:xfrm>
          <a:prstGeom prst="rect">
            <a:avLst/>
          </a:prstGeom>
          <a:noFill/>
        </p:spPr>
        <p:txBody>
          <a:bodyPr wrap="square" rtlCol="0">
            <a:spAutoFit/>
          </a:bodyPr>
          <a:lstStyle/>
          <a:p>
            <a:pPr algn="r"/>
            <a:r>
              <a:rPr lang="en-US" sz="1100" dirty="0">
                <a:solidFill>
                  <a:schemeClr val="bg1"/>
                </a:solidFill>
              </a:rPr>
              <a:t>Shared by Museum of Science</a:t>
            </a:r>
          </a:p>
        </p:txBody>
      </p:sp>
      <p:sp>
        <p:nvSpPr>
          <p:cNvPr id="14" name="Title 1">
            <a:extLst>
              <a:ext uri="{FF2B5EF4-FFF2-40B4-BE49-F238E27FC236}">
                <a16:creationId xmlns:a16="http://schemas.microsoft.com/office/drawing/2014/main" id="{C1B714FC-EDA1-A243-AC57-596C49E4229F}"/>
              </a:ext>
            </a:extLst>
          </p:cNvPr>
          <p:cNvSpPr txBox="1">
            <a:spLocks/>
          </p:cNvSpPr>
          <p:nvPr/>
        </p:nvSpPr>
        <p:spPr>
          <a:xfrm>
            <a:off x="1357526" y="2987327"/>
            <a:ext cx="3340100" cy="23753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r>
              <a:rPr lang="en-US" sz="1200" b="0" dirty="0">
                <a:solidFill>
                  <a:schemeClr val="tx1"/>
                </a:solidFill>
                <a:latin typeface="Calibri" charset="0"/>
                <a:ea typeface="Calibri" charset="0"/>
                <a:cs typeface="Calibri" charset="0"/>
              </a:rPr>
              <a:t>Museum of Science, Boston, MA</a:t>
            </a:r>
          </a:p>
        </p:txBody>
      </p:sp>
      <p:pic>
        <p:nvPicPr>
          <p:cNvPr id="15" name="Picture 14">
            <a:extLst>
              <a:ext uri="{FF2B5EF4-FFF2-40B4-BE49-F238E27FC236}">
                <a16:creationId xmlns:a16="http://schemas.microsoft.com/office/drawing/2014/main" id="{25DD41B5-9E0D-6C4D-8013-B8D988F0236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5732" y="3463740"/>
            <a:ext cx="2501768" cy="1679760"/>
          </a:xfrm>
          <a:prstGeom prst="rect">
            <a:avLst/>
          </a:prstGeom>
        </p:spPr>
      </p:pic>
      <p:pic>
        <p:nvPicPr>
          <p:cNvPr id="16" name="Picture 15">
            <a:extLst>
              <a:ext uri="{FF2B5EF4-FFF2-40B4-BE49-F238E27FC236}">
                <a16:creationId xmlns:a16="http://schemas.microsoft.com/office/drawing/2014/main" id="{9FA986B0-63DC-FB4B-93B4-96BACD6924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73697" y="2364633"/>
            <a:ext cx="2555904" cy="1704602"/>
          </a:xfrm>
          <a:prstGeom prst="rect">
            <a:avLst/>
          </a:prstGeom>
        </p:spPr>
      </p:pic>
      <p:sp>
        <p:nvSpPr>
          <p:cNvPr id="17" name="Title 1">
            <a:extLst>
              <a:ext uri="{FF2B5EF4-FFF2-40B4-BE49-F238E27FC236}">
                <a16:creationId xmlns:a16="http://schemas.microsoft.com/office/drawing/2014/main" id="{8250F6AB-AE10-134E-B2CF-03A4DA465034}"/>
              </a:ext>
            </a:extLst>
          </p:cNvPr>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Events across the United States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262978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60833" y="3250877"/>
            <a:ext cx="3283908" cy="304800"/>
          </a:xfrm>
          <a:noFill/>
        </p:spPr>
        <p:txBody>
          <a:bodyPr/>
          <a:lstStyle/>
          <a:p>
            <a:r>
              <a:rPr lang="en-US" sz="1200" b="0" dirty="0">
                <a:solidFill>
                  <a:schemeClr val="tx1"/>
                </a:solidFill>
                <a:latin typeface="Calibri" charset="0"/>
                <a:ea typeface="Calibri" charset="0"/>
                <a:cs typeface="Calibri" charset="0"/>
              </a:rPr>
              <a:t>Children's Discovery Museum, Normal, Illinois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564" y="817886"/>
            <a:ext cx="2543980" cy="25041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9477" y="806192"/>
            <a:ext cx="2549617" cy="1912728"/>
          </a:xfrm>
          <a:prstGeom prst="rect">
            <a:avLst/>
          </a:prstGeom>
        </p:spPr>
      </p:pic>
      <p:pic>
        <p:nvPicPr>
          <p:cNvPr id="14" name="Picture 13">
            <a:extLst>
              <a:ext uri="{FF2B5EF4-FFF2-40B4-BE49-F238E27FC236}">
                <a16:creationId xmlns:a16="http://schemas.microsoft.com/office/drawing/2014/main" id="{9909E3B0-0C0F-6444-BC6E-BF3F37AEC4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175" y="3637380"/>
            <a:ext cx="1083148" cy="1444849"/>
          </a:xfrm>
          <a:prstGeom prst="rect">
            <a:avLst/>
          </a:prstGeom>
        </p:spPr>
      </p:pic>
      <p:sp>
        <p:nvSpPr>
          <p:cNvPr id="15" name="TextBox 14">
            <a:extLst>
              <a:ext uri="{FF2B5EF4-FFF2-40B4-BE49-F238E27FC236}">
                <a16:creationId xmlns:a16="http://schemas.microsoft.com/office/drawing/2014/main" id="{257B2610-0E31-E14C-922C-6190A1079378}"/>
              </a:ext>
            </a:extLst>
          </p:cNvPr>
          <p:cNvSpPr txBox="1"/>
          <p:nvPr/>
        </p:nvSpPr>
        <p:spPr>
          <a:xfrm>
            <a:off x="1274439" y="4144660"/>
            <a:ext cx="1734445" cy="646331"/>
          </a:xfrm>
          <a:prstGeom prst="rect">
            <a:avLst/>
          </a:prstGeom>
          <a:noFill/>
        </p:spPr>
        <p:txBody>
          <a:bodyPr wrap="square" rtlCol="0">
            <a:spAutoFit/>
          </a:bodyPr>
          <a:lstStyle/>
          <a:p>
            <a:pPr algn="ctr"/>
            <a:r>
              <a:rPr lang="en-US" sz="1200" dirty="0">
                <a:solidFill>
                  <a:schemeClr val="tx1"/>
                </a:solidFill>
                <a:latin typeface="Calibri" charset="0"/>
                <a:ea typeface="Calibri" charset="0"/>
                <a:cs typeface="Calibri" charset="0"/>
              </a:rPr>
              <a:t>University of Arkansas Center for Mathematics and Science Education</a:t>
            </a:r>
          </a:p>
        </p:txBody>
      </p:sp>
      <p:sp>
        <p:nvSpPr>
          <p:cNvPr id="16" name="Title 1">
            <a:extLst>
              <a:ext uri="{FF2B5EF4-FFF2-40B4-BE49-F238E27FC236}">
                <a16:creationId xmlns:a16="http://schemas.microsoft.com/office/drawing/2014/main" id="{97ECC129-24C4-EE4F-A7D0-57E838153B56}"/>
              </a:ext>
            </a:extLst>
          </p:cNvPr>
          <p:cNvSpPr txBox="1">
            <a:spLocks/>
          </p:cNvSpPr>
          <p:nvPr/>
        </p:nvSpPr>
        <p:spPr>
          <a:xfrm>
            <a:off x="3154274" y="2648141"/>
            <a:ext cx="3283908" cy="3048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r>
              <a:rPr lang="en-US" sz="1200" b="0" dirty="0">
                <a:solidFill>
                  <a:schemeClr val="tx1"/>
                </a:solidFill>
                <a:latin typeface="Calibri" charset="0"/>
                <a:ea typeface="Calibri" charset="0"/>
                <a:cs typeface="Calibri" charset="0"/>
              </a:rPr>
              <a:t>Children's Discovery Museum, Normal, Illinois</a:t>
            </a:r>
          </a:p>
        </p:txBody>
      </p:sp>
      <p:pic>
        <p:nvPicPr>
          <p:cNvPr id="17" name="Picture 16">
            <a:extLst>
              <a:ext uri="{FF2B5EF4-FFF2-40B4-BE49-F238E27FC236}">
                <a16:creationId xmlns:a16="http://schemas.microsoft.com/office/drawing/2014/main" id="{1531E617-C2A9-8F4A-9471-956272150E1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2912" y="786010"/>
            <a:ext cx="1713111" cy="1869382"/>
          </a:xfrm>
          <a:prstGeom prst="rect">
            <a:avLst/>
          </a:prstGeom>
        </p:spPr>
      </p:pic>
      <p:sp>
        <p:nvSpPr>
          <p:cNvPr id="3" name="Rectangle 2">
            <a:extLst>
              <a:ext uri="{FF2B5EF4-FFF2-40B4-BE49-F238E27FC236}">
                <a16:creationId xmlns:a16="http://schemas.microsoft.com/office/drawing/2014/main" id="{984EE27C-89B5-C649-AA3C-A7A2B8CD826F}"/>
              </a:ext>
            </a:extLst>
          </p:cNvPr>
          <p:cNvSpPr/>
          <p:nvPr/>
        </p:nvSpPr>
        <p:spPr>
          <a:xfrm>
            <a:off x="6229456" y="2675942"/>
            <a:ext cx="2823180" cy="276999"/>
          </a:xfrm>
          <a:prstGeom prst="rect">
            <a:avLst/>
          </a:prstGeom>
        </p:spPr>
        <p:txBody>
          <a:bodyPr wrap="square">
            <a:spAutoFit/>
          </a:bodyPr>
          <a:lstStyle/>
          <a:p>
            <a:r>
              <a:rPr lang="en-US" sz="1200" dirty="0">
                <a:solidFill>
                  <a:schemeClr val="tx1"/>
                </a:solidFill>
                <a:latin typeface="Calibri" charset="0"/>
                <a:ea typeface="Calibri" charset="0"/>
                <a:cs typeface="Calibri" charset="0"/>
              </a:rPr>
              <a:t>Discovery Station, Hagerstown, Maryland</a:t>
            </a:r>
            <a:endParaRPr lang="en-US" sz="1200" dirty="0">
              <a:solidFill>
                <a:schemeClr val="tx1"/>
              </a:solidFill>
            </a:endParaRPr>
          </a:p>
        </p:txBody>
      </p:sp>
      <p:sp>
        <p:nvSpPr>
          <p:cNvPr id="4" name="Rectangle 3">
            <a:extLst>
              <a:ext uri="{FF2B5EF4-FFF2-40B4-BE49-F238E27FC236}">
                <a16:creationId xmlns:a16="http://schemas.microsoft.com/office/drawing/2014/main" id="{CCBBA25C-36AE-0C4A-A9F9-C586725D1CCB}"/>
              </a:ext>
            </a:extLst>
          </p:cNvPr>
          <p:cNvSpPr/>
          <p:nvPr/>
        </p:nvSpPr>
        <p:spPr>
          <a:xfrm>
            <a:off x="3265571" y="4852600"/>
            <a:ext cx="2759090" cy="276999"/>
          </a:xfrm>
          <a:prstGeom prst="rect">
            <a:avLst/>
          </a:prstGeom>
        </p:spPr>
        <p:txBody>
          <a:bodyPr wrap="none">
            <a:spAutoFit/>
          </a:bodyPr>
          <a:lstStyle/>
          <a:p>
            <a:pPr algn="r"/>
            <a:r>
              <a:rPr lang="en-US" sz="1200" dirty="0">
                <a:solidFill>
                  <a:schemeClr val="tx1"/>
                </a:solidFill>
              </a:rPr>
              <a:t>Fairbanks Children’s Museum, Alaska</a:t>
            </a:r>
          </a:p>
        </p:txBody>
      </p:sp>
      <p:pic>
        <p:nvPicPr>
          <p:cNvPr id="19" name="Picture 18">
            <a:extLst>
              <a:ext uri="{FF2B5EF4-FFF2-40B4-BE49-F238E27FC236}">
                <a16:creationId xmlns:a16="http://schemas.microsoft.com/office/drawing/2014/main" id="{8D6A65E1-F79C-C545-BECD-84FF478C7EA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4274" y="2958333"/>
            <a:ext cx="2883765" cy="1922041"/>
          </a:xfrm>
          <a:prstGeom prst="rect">
            <a:avLst/>
          </a:prstGeom>
        </p:spPr>
      </p:pic>
      <p:sp>
        <p:nvSpPr>
          <p:cNvPr id="20" name="Rectangle 19">
            <a:extLst>
              <a:ext uri="{FF2B5EF4-FFF2-40B4-BE49-F238E27FC236}">
                <a16:creationId xmlns:a16="http://schemas.microsoft.com/office/drawing/2014/main" id="{8E51D981-1150-F746-891D-0B4C696D8FB1}"/>
              </a:ext>
            </a:extLst>
          </p:cNvPr>
          <p:cNvSpPr/>
          <p:nvPr/>
        </p:nvSpPr>
        <p:spPr>
          <a:xfrm>
            <a:off x="6534814" y="4852600"/>
            <a:ext cx="2212464" cy="276999"/>
          </a:xfrm>
          <a:prstGeom prst="rect">
            <a:avLst/>
          </a:prstGeom>
        </p:spPr>
        <p:txBody>
          <a:bodyPr wrap="none">
            <a:spAutoFit/>
          </a:bodyPr>
          <a:lstStyle/>
          <a:p>
            <a:pPr algn="r"/>
            <a:r>
              <a:rPr lang="en-US" sz="1200" dirty="0">
                <a:solidFill>
                  <a:schemeClr val="tx1"/>
                </a:solidFill>
              </a:rPr>
              <a:t>Fairbanks Children’s Museum</a:t>
            </a:r>
          </a:p>
        </p:txBody>
      </p:sp>
      <p:pic>
        <p:nvPicPr>
          <p:cNvPr id="21" name="Picture 20">
            <a:extLst>
              <a:ext uri="{FF2B5EF4-FFF2-40B4-BE49-F238E27FC236}">
                <a16:creationId xmlns:a16="http://schemas.microsoft.com/office/drawing/2014/main" id="{E645A3EE-5A4D-064F-BB22-EDB6421716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83429" y="2952941"/>
            <a:ext cx="2915374" cy="1943108"/>
          </a:xfrm>
          <a:prstGeom prst="rect">
            <a:avLst/>
          </a:prstGeom>
        </p:spPr>
      </p:pic>
      <p:sp>
        <p:nvSpPr>
          <p:cNvPr id="22" name="Title 1">
            <a:extLst>
              <a:ext uri="{FF2B5EF4-FFF2-40B4-BE49-F238E27FC236}">
                <a16:creationId xmlns:a16="http://schemas.microsoft.com/office/drawing/2014/main" id="{1F76796E-4526-C24C-B718-A5A361B472C0}"/>
              </a:ext>
            </a:extLst>
          </p:cNvPr>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Events across the United States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8463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EBW4253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207000"/>
          </a:xfrm>
          <a:prstGeom prst="rect">
            <a:avLst/>
          </a:prstGeom>
        </p:spPr>
      </p:pic>
      <p:sp>
        <p:nvSpPr>
          <p:cNvPr id="2" name="Title 1"/>
          <p:cNvSpPr>
            <a:spLocks noGrp="1"/>
          </p:cNvSpPr>
          <p:nvPr>
            <p:ph type="title"/>
          </p:nvPr>
        </p:nvSpPr>
        <p:spPr>
          <a:xfrm>
            <a:off x="5686816" y="4822521"/>
            <a:ext cx="3457184" cy="384479"/>
          </a:xfrm>
        </p:spPr>
        <p:txBody>
          <a:bodyPr/>
          <a:lstStyle/>
          <a:p>
            <a:pPr algn="r"/>
            <a:r>
              <a:rPr lang="en-US" sz="1200" b="0" dirty="0">
                <a:solidFill>
                  <a:srgbClr val="FFFFFF"/>
                </a:solidFill>
              </a:rPr>
              <a:t>Shared by Museum of Science, Boston</a:t>
            </a:r>
          </a:p>
        </p:txBody>
      </p:sp>
      <p:sp>
        <p:nvSpPr>
          <p:cNvPr id="4" name="Title 1"/>
          <p:cNvSpPr txBox="1">
            <a:spLocks/>
          </p:cNvSpPr>
          <p:nvPr/>
        </p:nvSpPr>
        <p:spPr>
          <a:xfrm>
            <a:off x="0" y="-31315"/>
            <a:ext cx="9144000" cy="989782"/>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pPr algn="ctr"/>
            <a:r>
              <a:rPr lang="en-US" dirty="0">
                <a:solidFill>
                  <a:schemeClr val="bg1"/>
                </a:solidFill>
              </a:rPr>
              <a:t>Thank you to museum and chemist partners for hosting Explore Science: Let’s Do Chemistry events!</a:t>
            </a:r>
          </a:p>
        </p:txBody>
      </p:sp>
    </p:spTree>
    <p:extLst>
      <p:ext uri="{BB962C8B-B14F-4D97-AF65-F5344CB8AC3E}">
        <p14:creationId xmlns:p14="http://schemas.microsoft.com/office/powerpoint/2010/main" val="4232514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xSci_Chem_20180219_168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20" y="-1"/>
            <a:ext cx="9164319" cy="5129807"/>
          </a:xfrm>
          <a:prstGeom prst="rect">
            <a:avLst/>
          </a:prstGeom>
        </p:spPr>
      </p:pic>
      <p:pic>
        <p:nvPicPr>
          <p:cNvPr id="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1" y="3695106"/>
            <a:ext cx="1297060" cy="130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466462" y="3977721"/>
            <a:ext cx="7628020" cy="74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ea typeface="Calibri" charset="0"/>
                <a:cs typeface="Calibri" charset="0"/>
              </a:rPr>
              <a:t>This work is supported by the National Science Foundation under award number 1612482. </a:t>
            </a:r>
          </a:p>
          <a:p>
            <a:pPr defTabSz="914400" eaLnBrk="1" hangingPunct="1">
              <a:lnSpc>
                <a:spcPct val="90000"/>
              </a:lnSpc>
              <a:spcBef>
                <a:spcPct val="20000"/>
              </a:spcBef>
            </a:pPr>
            <a:endParaRPr lang="en-US" sz="1400" dirty="0">
              <a:latin typeface="Calibri" charset="0"/>
              <a:ea typeface="Calibri" charset="0"/>
              <a:cs typeface="Calibri" charset="0"/>
            </a:endParaRPr>
          </a:p>
          <a:p>
            <a:pPr defTabSz="914400" eaLnBrk="1" hangingPunct="1">
              <a:lnSpc>
                <a:spcPct val="90000"/>
              </a:lnSpc>
              <a:spcBef>
                <a:spcPct val="20000"/>
              </a:spcBef>
            </a:pPr>
            <a:r>
              <a:rPr lang="en-US" sz="1400" dirty="0">
                <a:latin typeface="Calibri" charset="0"/>
                <a:ea typeface="Calibri" charset="0"/>
                <a:cs typeface="Calibri" charset="0"/>
              </a:rPr>
              <a:t>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3955808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9C5535-FFE0-B34A-B4DF-D86BB626B37A}"/>
              </a:ext>
            </a:extLst>
          </p:cNvPr>
          <p:cNvSpPr/>
          <p:nvPr/>
        </p:nvSpPr>
        <p:spPr>
          <a:xfrm>
            <a:off x="0" y="0"/>
            <a:ext cx="4346712"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chemeClr val="bg1"/>
                </a:solidFill>
              </a:rPr>
              <a:t>Gum &amp; </a:t>
            </a:r>
          </a:p>
          <a:p>
            <a:pPr algn="ctr"/>
            <a:r>
              <a:rPr lang="en-US" sz="4800" b="1" dirty="0">
                <a:solidFill>
                  <a:schemeClr val="bg1"/>
                </a:solidFill>
              </a:rPr>
              <a:t>Chocolate</a:t>
            </a:r>
            <a:endParaRPr lang="en-US" sz="4800" dirty="0">
              <a:solidFill>
                <a:schemeClr val="bg1"/>
              </a:solidFill>
            </a:endParaRPr>
          </a:p>
        </p:txBody>
      </p:sp>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a:xfrm>
            <a:off x="1610139" y="-857250"/>
            <a:ext cx="8229600" cy="857250"/>
          </a:xfrm>
        </p:spPr>
        <p:txBody>
          <a:bodyPr/>
          <a:lstStyle/>
          <a:p>
            <a:endParaRPr lang="en-US"/>
          </a:p>
        </p:txBody>
      </p:sp>
      <p:pic>
        <p:nvPicPr>
          <p:cNvPr id="6" name="Content Placeholder 5">
            <a:extLst>
              <a:ext uri="{FF2B5EF4-FFF2-40B4-BE49-F238E27FC236}">
                <a16:creationId xmlns:a16="http://schemas.microsoft.com/office/drawing/2014/main" id="{AD3353AB-8EA5-E044-8BF6-4AACB0929977}"/>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346712" y="0"/>
            <a:ext cx="4797288" cy="5177581"/>
          </a:xfrm>
        </p:spPr>
      </p:pic>
    </p:spTree>
    <p:extLst>
      <p:ext uri="{BB962C8B-B14F-4D97-AF65-F5344CB8AC3E}">
        <p14:creationId xmlns:p14="http://schemas.microsoft.com/office/powerpoint/2010/main" val="378206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solidFill>
                <a:schemeClr val="bg1"/>
              </a:solidFill>
            </a:endParaRPr>
          </a:p>
          <a:p>
            <a:pPr algn="ctr"/>
            <a:r>
              <a:rPr lang="en-US" sz="4800" b="1" dirty="0">
                <a:solidFill>
                  <a:schemeClr val="bg1"/>
                </a:solidFill>
              </a:rPr>
              <a:t>Gini Philipp</a:t>
            </a:r>
          </a:p>
          <a:p>
            <a:pPr algn="ctr"/>
            <a:r>
              <a:rPr lang="en-US" sz="4400" dirty="0">
                <a:solidFill>
                  <a:schemeClr val="bg1"/>
                </a:solidFill>
              </a:rPr>
              <a:t>WOW! Children’s Museum </a:t>
            </a:r>
          </a:p>
          <a:p>
            <a:pPr algn="ctr"/>
            <a:r>
              <a:rPr lang="en-US" sz="4400" dirty="0">
                <a:solidFill>
                  <a:schemeClr val="bg1"/>
                </a:solidFill>
              </a:rPr>
              <a:t>Lafayette, CO</a:t>
            </a:r>
          </a:p>
          <a:p>
            <a:pPr algn="ctr"/>
            <a:endParaRPr lang="en-US" sz="4800" b="1" dirty="0">
              <a:solidFill>
                <a:schemeClr val="bg1"/>
              </a:solidFill>
            </a:endParaRPr>
          </a:p>
        </p:txBody>
      </p:sp>
    </p:spTree>
    <p:extLst>
      <p:ext uri="{BB962C8B-B14F-4D97-AF65-F5344CB8AC3E}">
        <p14:creationId xmlns:p14="http://schemas.microsoft.com/office/powerpoint/2010/main" val="2140590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40783" y="781982"/>
            <a:ext cx="4834334" cy="3625751"/>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148" y="1429953"/>
            <a:ext cx="3267615" cy="2329810"/>
          </a:xfrm>
          <a:prstGeom prst="rect">
            <a:avLst/>
          </a:prstGeom>
        </p:spPr>
      </p:pic>
      <p:sp>
        <p:nvSpPr>
          <p:cNvPr id="6" name="TextBox 5"/>
          <p:cNvSpPr txBox="1"/>
          <p:nvPr/>
        </p:nvSpPr>
        <p:spPr>
          <a:xfrm>
            <a:off x="1254379" y="3900487"/>
            <a:ext cx="1380506" cy="300082"/>
          </a:xfrm>
          <a:prstGeom prst="rect">
            <a:avLst/>
          </a:prstGeom>
          <a:noFill/>
        </p:spPr>
        <p:txBody>
          <a:bodyPr wrap="none" rtlCol="0">
            <a:spAutoFit/>
          </a:bodyPr>
          <a:lstStyle/>
          <a:p>
            <a:pPr defTabSz="685800"/>
            <a:r>
              <a:rPr lang="en-US" sz="1350" kern="1200" dirty="0">
                <a:solidFill>
                  <a:prstClr val="black"/>
                </a:solidFill>
                <a:latin typeface="Century Gothic" panose="020B0502020202020204"/>
                <a:ea typeface="+mn-ea"/>
                <a:cs typeface="+mn-cs"/>
              </a:rPr>
              <a:t>Lafayette, CO</a:t>
            </a:r>
          </a:p>
        </p:txBody>
      </p:sp>
      <p:sp>
        <p:nvSpPr>
          <p:cNvPr id="7" name="TextBox 6"/>
          <p:cNvSpPr txBox="1"/>
          <p:nvPr/>
        </p:nvSpPr>
        <p:spPr>
          <a:xfrm>
            <a:off x="1920548" y="364258"/>
            <a:ext cx="4342856" cy="300082"/>
          </a:xfrm>
          <a:prstGeom prst="rect">
            <a:avLst/>
          </a:prstGeom>
          <a:noFill/>
        </p:spPr>
        <p:txBody>
          <a:bodyPr wrap="none" rtlCol="0">
            <a:spAutoFit/>
          </a:bodyPr>
          <a:lstStyle/>
          <a:p>
            <a:pPr defTabSz="685800"/>
            <a:r>
              <a:rPr lang="en-US" sz="1350" b="1" kern="1200" dirty="0">
                <a:solidFill>
                  <a:prstClr val="black"/>
                </a:solidFill>
                <a:latin typeface="Century Gothic" panose="020B0502020202020204"/>
                <a:ea typeface="+mn-ea"/>
                <a:cs typeface="+mn-cs"/>
              </a:rPr>
              <a:t>Gini Philipp, Director of Early Childhood Education</a:t>
            </a:r>
          </a:p>
        </p:txBody>
      </p:sp>
    </p:spTree>
    <p:extLst>
      <p:ext uri="{BB962C8B-B14F-4D97-AF65-F5344CB8AC3E}">
        <p14:creationId xmlns:p14="http://schemas.microsoft.com/office/powerpoint/2010/main" val="286689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Let's do Chemistry with Little Learners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3259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FAE53100-6A5A-441C-958C-ECBE2D660154}"/>
              </a:ext>
            </a:extLst>
          </p:cNvPr>
          <p:cNvSpPr>
            <a:spLocks noGrp="1"/>
          </p:cNvSpPr>
          <p:nvPr>
            <p:ph type="title"/>
          </p:nvPr>
        </p:nvSpPr>
        <p:spPr>
          <a:xfrm>
            <a:off x="5134603" y="1839682"/>
            <a:ext cx="3451614" cy="1288669"/>
          </a:xfrm>
        </p:spPr>
        <p:txBody>
          <a:bodyPr vert="horz" lIns="68580" tIns="34290" rIns="68580" bIns="34290" rtlCol="0" anchor="ctr">
            <a:normAutofit/>
          </a:bodyPr>
          <a:lstStyle/>
          <a:p>
            <a:r>
              <a:rPr lang="en-US" sz="3600">
                <a:solidFill>
                  <a:schemeClr val="tx1">
                    <a:lumMod val="85000"/>
                    <a:lumOff val="15000"/>
                  </a:schemeClr>
                </a:solidFill>
              </a:rPr>
              <a:t>Chemistry with toddlers?!</a:t>
            </a:r>
          </a:p>
        </p:txBody>
      </p:sp>
      <p:sp>
        <p:nvSpPr>
          <p:cNvPr id="12" name="Rectangle 11">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4758225"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entury Gothic" panose="020B0502020202020204"/>
            </a:endParaRPr>
          </a:p>
        </p:txBody>
      </p:sp>
      <p:sp>
        <p:nvSpPr>
          <p:cNvPr id="14" name="Rectangle 13">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269" y="190161"/>
            <a:ext cx="4388846" cy="47886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Picture 5" descr="A picture containing person, child, indoor, table&#10;&#10;Description generated with very high confidence">
            <a:extLst>
              <a:ext uri="{FF2B5EF4-FFF2-40B4-BE49-F238E27FC236}">
                <a16:creationId xmlns:a16="http://schemas.microsoft.com/office/drawing/2014/main" id="{479CB150-B581-4D92-A7CE-064A88C0905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5400000">
            <a:off x="106692" y="513351"/>
            <a:ext cx="4539996" cy="4142232"/>
          </a:xfrm>
          <a:prstGeom prst="rect">
            <a:avLst/>
          </a:prstGeom>
        </p:spPr>
      </p:pic>
    </p:spTree>
    <p:extLst>
      <p:ext uri="{BB962C8B-B14F-4D97-AF65-F5344CB8AC3E}">
        <p14:creationId xmlns:p14="http://schemas.microsoft.com/office/powerpoint/2010/main" val="2845187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B4E3C025-1190-490D-A7E8-FBB16A2CA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entury Gothic" panose="020B0502020202020204"/>
            </a:endParaRPr>
          </a:p>
        </p:txBody>
      </p:sp>
      <p:sp>
        <p:nvSpPr>
          <p:cNvPr id="14" name="Rectangle 13">
            <a:extLst>
              <a:ext uri="{FF2B5EF4-FFF2-40B4-BE49-F238E27FC236}">
                <a16:creationId xmlns:a16="http://schemas.microsoft.com/office/drawing/2014/main" id="{73106E57-42AD-4803-8DA8-AA87F53B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048" y="233683"/>
            <a:ext cx="6398514"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A668FB66-7DA2-4943-B38E-6DE102F09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5290" y="178308"/>
            <a:ext cx="2194560" cy="4786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850212-50AF-4063-B8A1-EB28CE852A62}"/>
              </a:ext>
            </a:extLst>
          </p:cNvPr>
          <p:cNvSpPr>
            <a:spLocks noGrp="1"/>
          </p:cNvSpPr>
          <p:nvPr>
            <p:ph type="title"/>
          </p:nvPr>
        </p:nvSpPr>
        <p:spPr>
          <a:xfrm>
            <a:off x="7018826" y="1710463"/>
            <a:ext cx="1685318" cy="1124804"/>
          </a:xfrm>
        </p:spPr>
        <p:txBody>
          <a:bodyPr vert="horz" lIns="68580" tIns="34290" rIns="68580" bIns="34290" rtlCol="0" anchor="b">
            <a:normAutofit/>
          </a:bodyPr>
          <a:lstStyle/>
          <a:p>
            <a:r>
              <a:rPr lang="en-US" sz="2400" b="1" dirty="0"/>
              <a:t>Molecules in Motion</a:t>
            </a:r>
          </a:p>
        </p:txBody>
      </p:sp>
      <p:pic>
        <p:nvPicPr>
          <p:cNvPr id="5" name="Picture 5" descr="A picture containing person, indoor, sitting, table&#10;&#10;Description generated with very high confidence">
            <a:extLst>
              <a:ext uri="{FF2B5EF4-FFF2-40B4-BE49-F238E27FC236}">
                <a16:creationId xmlns:a16="http://schemas.microsoft.com/office/drawing/2014/main" id="{A19A4CBF-81D1-4207-8076-D2CF86E0AD62}"/>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a:xfrm rot="5400000">
            <a:off x="1171306" y="-448688"/>
            <a:ext cx="4539996" cy="6151626"/>
          </a:xfrm>
          <a:prstGeom prst="rect">
            <a:avLst/>
          </a:prstGeom>
        </p:spPr>
      </p:pic>
    </p:spTree>
    <p:extLst>
      <p:ext uri="{BB962C8B-B14F-4D97-AF65-F5344CB8AC3E}">
        <p14:creationId xmlns:p14="http://schemas.microsoft.com/office/powerpoint/2010/main" val="133338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5345-0262-784D-909C-A677C813AD23}"/>
              </a:ext>
            </a:extLst>
          </p:cNvPr>
          <p:cNvSpPr>
            <a:spLocks noGrp="1"/>
          </p:cNvSpPr>
          <p:nvPr>
            <p:ph type="title"/>
          </p:nvPr>
        </p:nvSpPr>
        <p:spPr>
          <a:xfrm>
            <a:off x="-3468196" y="713529"/>
            <a:ext cx="1860300" cy="2339100"/>
          </a:xfrm>
        </p:spPr>
        <p:txBody>
          <a:bodyPr/>
          <a:lstStyle/>
          <a:p>
            <a:endParaRPr lang="en-US"/>
          </a:p>
        </p:txBody>
      </p:sp>
      <p:sp>
        <p:nvSpPr>
          <p:cNvPr id="3" name="Subtitle 2">
            <a:extLst>
              <a:ext uri="{FF2B5EF4-FFF2-40B4-BE49-F238E27FC236}">
                <a16:creationId xmlns:a16="http://schemas.microsoft.com/office/drawing/2014/main" id="{6B012348-90F8-B74B-A1A0-DBB6B07F61A5}"/>
              </a:ext>
            </a:extLst>
          </p:cNvPr>
          <p:cNvSpPr txBox="1">
            <a:spLocks/>
          </p:cNvSpPr>
          <p:nvPr/>
        </p:nvSpPr>
        <p:spPr>
          <a:xfrm>
            <a:off x="1607213" y="713529"/>
            <a:ext cx="7573493" cy="5931200"/>
          </a:xfrm>
          <a:prstGeom prst="rect">
            <a:avLst/>
          </a:prstGeom>
        </p:spPr>
        <p:txBody>
          <a:bodyPr>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indent="-457200">
              <a:buFont typeface="Arial"/>
              <a:buChar char="•"/>
            </a:pPr>
            <a:endParaRPr lang="en-US" sz="8000" dirty="0">
              <a:solidFill>
                <a:srgbClr val="00858B"/>
              </a:solidFill>
            </a:endParaRPr>
          </a:p>
          <a:p>
            <a:pPr marL="457200" indent="-457200">
              <a:lnSpc>
                <a:spcPct val="150000"/>
              </a:lnSpc>
              <a:buFont typeface="Arial"/>
              <a:buChar char="•"/>
            </a:pPr>
            <a:r>
              <a:rPr lang="en-US" sz="7000" b="1" dirty="0"/>
              <a:t>Catherine McCarthy</a:t>
            </a:r>
          </a:p>
          <a:p>
            <a:pPr marL="457200" indent="-457200">
              <a:lnSpc>
                <a:spcPct val="150000"/>
              </a:lnSpc>
              <a:buFont typeface="Arial"/>
              <a:buChar char="•"/>
            </a:pPr>
            <a:r>
              <a:rPr lang="en-US" sz="7000" b="1" dirty="0"/>
              <a:t>Activity</a:t>
            </a:r>
            <a:r>
              <a:rPr lang="en-US" sz="7000" dirty="0"/>
              <a:t> (Gum, &amp; Chocolate)</a:t>
            </a:r>
          </a:p>
          <a:p>
            <a:pPr marL="457200" indent="-457200">
              <a:lnSpc>
                <a:spcPct val="150000"/>
              </a:lnSpc>
              <a:buFont typeface="Arial"/>
              <a:buChar char="•"/>
            </a:pPr>
            <a:r>
              <a:rPr lang="en-US" sz="7000" b="1" dirty="0"/>
              <a:t>Gini Philipp </a:t>
            </a:r>
          </a:p>
          <a:p>
            <a:pPr marL="457200" indent="-457200">
              <a:lnSpc>
                <a:spcPct val="150000"/>
              </a:lnSpc>
              <a:buFont typeface="Arial"/>
              <a:buChar char="•"/>
            </a:pPr>
            <a:r>
              <a:rPr lang="en-US" sz="7000" b="1" dirty="0"/>
              <a:t>Barb McMillan</a:t>
            </a:r>
          </a:p>
          <a:p>
            <a:pPr marL="457200" indent="-457200">
              <a:lnSpc>
                <a:spcPct val="150000"/>
              </a:lnSpc>
              <a:buFont typeface="Arial"/>
              <a:buChar char="•"/>
            </a:pPr>
            <a:r>
              <a:rPr lang="en-US" sz="7000" b="1" dirty="0"/>
              <a:t>Frank Kusiak</a:t>
            </a:r>
          </a:p>
          <a:p>
            <a:pPr marL="457200" indent="-457200">
              <a:lnSpc>
                <a:spcPct val="150000"/>
              </a:lnSpc>
              <a:buFont typeface="Arial"/>
              <a:buChar char="•"/>
            </a:pPr>
            <a:r>
              <a:rPr lang="en-US" sz="7000" b="1" dirty="0"/>
              <a:t>Q/A Discussion</a:t>
            </a:r>
            <a:endParaRPr lang="en-US" sz="7000" dirty="0"/>
          </a:p>
          <a:p>
            <a:endParaRPr lang="en-US" sz="8000" b="1" dirty="0"/>
          </a:p>
          <a:p>
            <a:br>
              <a:rPr lang="en-US" sz="8000" b="1" dirty="0"/>
            </a:br>
            <a:endParaRPr lang="en-US" sz="8000" dirty="0"/>
          </a:p>
          <a:p>
            <a:pPr marL="457200" indent="-457200">
              <a:buFont typeface="Arial"/>
              <a:buChar char="•"/>
            </a:pPr>
            <a:endParaRPr lang="en-US" dirty="0"/>
          </a:p>
        </p:txBody>
      </p:sp>
      <p:sp>
        <p:nvSpPr>
          <p:cNvPr id="4" name="Rectangle 3">
            <a:extLst>
              <a:ext uri="{FF2B5EF4-FFF2-40B4-BE49-F238E27FC236}">
                <a16:creationId xmlns:a16="http://schemas.microsoft.com/office/drawing/2014/main" id="{0803FEC4-0F66-6A4F-996D-80F5B22B5339}"/>
              </a:ext>
            </a:extLst>
          </p:cNvPr>
          <p:cNvSpPr/>
          <p:nvPr/>
        </p:nvSpPr>
        <p:spPr>
          <a:xfrm>
            <a:off x="0" y="0"/>
            <a:ext cx="1607213"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7881D94-C0D5-9A4D-8BE9-DCC39F3F27F7}"/>
              </a:ext>
            </a:extLst>
          </p:cNvPr>
          <p:cNvSpPr/>
          <p:nvPr/>
        </p:nvSpPr>
        <p:spPr>
          <a:xfrm flipH="1">
            <a:off x="1799107" y="328809"/>
            <a:ext cx="6890705" cy="769441"/>
          </a:xfrm>
          <a:prstGeom prst="rect">
            <a:avLst/>
          </a:prstGeom>
        </p:spPr>
        <p:txBody>
          <a:bodyPr wrap="square">
            <a:spAutoFit/>
          </a:bodyPr>
          <a:lstStyle/>
          <a:p>
            <a:r>
              <a:rPr lang="en-US" sz="4400" b="1" dirty="0">
                <a:solidFill>
                  <a:srgbClr val="00858B"/>
                </a:solidFill>
                <a:latin typeface="Century Gothic"/>
              </a:rPr>
              <a:t>Session Agenda</a:t>
            </a:r>
            <a:endParaRPr lang="en-US" sz="4400" dirty="0">
              <a:solidFill>
                <a:srgbClr val="00858B"/>
              </a:solidFill>
            </a:endParaRPr>
          </a:p>
        </p:txBody>
      </p:sp>
      <p:pic>
        <p:nvPicPr>
          <p:cNvPr id="6" name="Picture 5" descr="New_NISENET_logo_white_V.png">
            <a:extLst>
              <a:ext uri="{FF2B5EF4-FFF2-40B4-BE49-F238E27FC236}">
                <a16:creationId xmlns:a16="http://schemas.microsoft.com/office/drawing/2014/main" id="{216C3A01-61BA-0D44-959F-AF3B89F77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19" y="4031601"/>
            <a:ext cx="1240576" cy="990600"/>
          </a:xfrm>
          <a:prstGeom prst="rect">
            <a:avLst/>
          </a:prstGeom>
        </p:spPr>
      </p:pic>
    </p:spTree>
    <p:extLst>
      <p:ext uri="{BB962C8B-B14F-4D97-AF65-F5344CB8AC3E}">
        <p14:creationId xmlns:p14="http://schemas.microsoft.com/office/powerpoint/2010/main" val="1395995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8"/>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80" y="950798"/>
            <a:ext cx="1175498" cy="483971"/>
            <a:chOff x="5318306" y="1386268"/>
            <a:chExt cx="1567331" cy="645295"/>
          </a:xfrm>
        </p:grpSpPr>
        <p:cxnSp>
          <p:nvCxnSpPr>
            <p:cNvPr id="18" name="Straight Connector 17">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defTabSz="685800"/>
            <a:endParaRPr lang="en-US" sz="1350" kern="1200">
              <a:solidFill>
                <a:prstClr val="white"/>
              </a:solidFill>
              <a:latin typeface="Century Gothic" panose="020B0502020202020204"/>
            </a:endParaRPr>
          </a:p>
        </p:txBody>
      </p:sp>
      <p:sp>
        <p:nvSpPr>
          <p:cNvPr id="24" name="Rectangle 2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506905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entury Gothic" panose="020B0502020202020204"/>
            </a:endParaRPr>
          </a:p>
        </p:txBody>
      </p:sp>
      <p:sp>
        <p:nvSpPr>
          <p:cNvPr id="28" name="Rectangle 2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3980" y="482598"/>
            <a:ext cx="3107873" cy="417472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023" y="605145"/>
            <a:ext cx="2859786" cy="3929634"/>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FE046D0-57E6-4E1A-B257-557FEFC97BB8}"/>
              </a:ext>
            </a:extLst>
          </p:cNvPr>
          <p:cNvSpPr>
            <a:spLocks noGrp="1"/>
          </p:cNvSpPr>
          <p:nvPr>
            <p:ph type="title"/>
          </p:nvPr>
        </p:nvSpPr>
        <p:spPr>
          <a:xfrm>
            <a:off x="5967919" y="1169827"/>
            <a:ext cx="2233711" cy="2351534"/>
          </a:xfrm>
        </p:spPr>
        <p:txBody>
          <a:bodyPr vert="horz" lIns="68580" tIns="34290" rIns="68580" bIns="34290" rtlCol="0" anchor="ctr">
            <a:normAutofit/>
          </a:bodyPr>
          <a:lstStyle/>
          <a:p>
            <a:pPr algn="ctr">
              <a:lnSpc>
                <a:spcPct val="83000"/>
              </a:lnSpc>
            </a:pPr>
            <a:r>
              <a:rPr lang="en-US" sz="3075" cap="all" spc="-75">
                <a:solidFill>
                  <a:schemeClr val="tx1">
                    <a:lumMod val="85000"/>
                    <a:lumOff val="15000"/>
                  </a:schemeClr>
                </a:solidFill>
              </a:rPr>
              <a:t>Loose Parts: Chemistry</a:t>
            </a:r>
          </a:p>
        </p:txBody>
      </p:sp>
      <p:pic>
        <p:nvPicPr>
          <p:cNvPr id="4" name="Picture 4" descr="A picture containing person, table, indoor, man&#10;&#10;Description generated with very high confidence">
            <a:extLst>
              <a:ext uri="{FF2B5EF4-FFF2-40B4-BE49-F238E27FC236}">
                <a16:creationId xmlns:a16="http://schemas.microsoft.com/office/drawing/2014/main" id="{360C192C-4517-4E9B-B461-CC66B53812C3}"/>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a:ext>
            </a:extLst>
          </a:blip>
          <a:srcRect/>
          <a:stretch/>
        </p:blipFill>
        <p:spPr>
          <a:xfrm rot="5400000">
            <a:off x="440006" y="526219"/>
            <a:ext cx="4173497" cy="4088720"/>
          </a:xfrm>
          <a:prstGeom prst="rect">
            <a:avLst/>
          </a:prstGeom>
        </p:spPr>
      </p:pic>
      <p:sp>
        <p:nvSpPr>
          <p:cNvPr id="32" name="Rectangle 3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826" y="480642"/>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2281"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964613"/>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78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4AB9-4DA1-48C9-A093-5DE355E09DD2}"/>
              </a:ext>
            </a:extLst>
          </p:cNvPr>
          <p:cNvSpPr>
            <a:spLocks noGrp="1"/>
          </p:cNvSpPr>
          <p:nvPr>
            <p:ph type="title"/>
          </p:nvPr>
        </p:nvSpPr>
        <p:spPr>
          <a:xfrm>
            <a:off x="800100" y="287852"/>
            <a:ext cx="7543800" cy="1028700"/>
          </a:xfrm>
        </p:spPr>
        <p:txBody>
          <a:bodyPr/>
          <a:lstStyle/>
          <a:p>
            <a:pPr algn="ctr"/>
            <a:r>
              <a:rPr lang="en-US"/>
              <a:t>Let's Do Tinkering!</a:t>
            </a:r>
          </a:p>
        </p:txBody>
      </p:sp>
      <p:pic>
        <p:nvPicPr>
          <p:cNvPr id="5" name="Picture 5" descr="A picture containing indoor, floor, table&#10;&#10;Description generated with high confidence">
            <a:extLst>
              <a:ext uri="{FF2B5EF4-FFF2-40B4-BE49-F238E27FC236}">
                <a16:creationId xmlns:a16="http://schemas.microsoft.com/office/drawing/2014/main" id="{4B5A25BA-5118-42A2-AFD5-F3549C24FD1D}"/>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rot="5400000">
            <a:off x="800100" y="1645920"/>
            <a:ext cx="3566160" cy="2674620"/>
          </a:xfrm>
          <a:prstGeom prst="rect">
            <a:avLst/>
          </a:prstGeom>
        </p:spPr>
      </p:pic>
      <p:pic>
        <p:nvPicPr>
          <p:cNvPr id="7" name="Picture 7" descr="A person sitting on a table&#10;&#10;Description generated with high confidence">
            <a:extLst>
              <a:ext uri="{FF2B5EF4-FFF2-40B4-BE49-F238E27FC236}">
                <a16:creationId xmlns:a16="http://schemas.microsoft.com/office/drawing/2014/main" id="{4DE2EF47-A290-4C4F-A493-30D8E98A37A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rot="5400000">
            <a:off x="4777740" y="1645920"/>
            <a:ext cx="3566160" cy="2674620"/>
          </a:xfrm>
          <a:prstGeom prst="rect">
            <a:avLst/>
          </a:prstGeom>
        </p:spPr>
      </p:pic>
    </p:spTree>
    <p:extLst>
      <p:ext uri="{BB962C8B-B14F-4D97-AF65-F5344CB8AC3E}">
        <p14:creationId xmlns:p14="http://schemas.microsoft.com/office/powerpoint/2010/main" val="237648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0417_124710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1863" y="403864"/>
            <a:ext cx="2378869" cy="4230050"/>
          </a:xfrm>
        </p:spPr>
      </p:pic>
    </p:spTree>
    <p:extLst>
      <p:ext uri="{BB962C8B-B14F-4D97-AF65-F5344CB8AC3E}">
        <p14:creationId xmlns:p14="http://schemas.microsoft.com/office/powerpoint/2010/main" val="852949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solidFill>
                <a:schemeClr val="bg1"/>
              </a:solidFill>
            </a:endParaRPr>
          </a:p>
          <a:p>
            <a:pPr algn="ctr"/>
            <a:endParaRPr lang="en-US" sz="4800" b="1" dirty="0">
              <a:solidFill>
                <a:schemeClr val="bg1"/>
              </a:solidFill>
            </a:endParaRPr>
          </a:p>
          <a:p>
            <a:pPr algn="ctr"/>
            <a:r>
              <a:rPr lang="en-US" sz="4800" b="1" dirty="0">
                <a:solidFill>
                  <a:schemeClr val="bg1"/>
                </a:solidFill>
              </a:rPr>
              <a:t>Barb McMillan </a:t>
            </a:r>
            <a:br>
              <a:rPr lang="en-US" sz="4800" b="1" dirty="0">
                <a:solidFill>
                  <a:schemeClr val="bg1"/>
                </a:solidFill>
              </a:rPr>
            </a:br>
            <a:r>
              <a:rPr lang="en-US" sz="4400" dirty="0">
                <a:solidFill>
                  <a:schemeClr val="bg1"/>
                </a:solidFill>
              </a:rPr>
              <a:t>The Children’s Museum in Oak Lawn</a:t>
            </a:r>
          </a:p>
          <a:p>
            <a:pPr algn="ctr"/>
            <a:r>
              <a:rPr lang="en-US" sz="4400" dirty="0">
                <a:solidFill>
                  <a:schemeClr val="bg1"/>
                </a:solidFill>
              </a:rPr>
              <a:t>Oak Lawn, IL</a:t>
            </a:r>
          </a:p>
          <a:p>
            <a:pPr algn="ctr"/>
            <a:endParaRPr lang="en-US" sz="4800" b="1" dirty="0">
              <a:solidFill>
                <a:schemeClr val="bg1"/>
              </a:solidFill>
            </a:endParaRPr>
          </a:p>
        </p:txBody>
      </p:sp>
    </p:spTree>
    <p:extLst>
      <p:ext uri="{BB962C8B-B14F-4D97-AF65-F5344CB8AC3E}">
        <p14:creationId xmlns:p14="http://schemas.microsoft.com/office/powerpoint/2010/main" val="345170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3033550C-AAB5-7D4B-83AB-9A18CE669F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422" y="765283"/>
            <a:ext cx="8130857" cy="4378217"/>
          </a:xfrm>
          <a:prstGeom prst="rect">
            <a:avLst/>
          </a:prstGeom>
        </p:spPr>
      </p:pic>
    </p:spTree>
    <p:extLst>
      <p:ext uri="{BB962C8B-B14F-4D97-AF65-F5344CB8AC3E}">
        <p14:creationId xmlns:p14="http://schemas.microsoft.com/office/powerpoint/2010/main" val="3323877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EFE8E8CA-8415-5E49-A8F6-17786E5506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746177"/>
            <a:ext cx="7772400" cy="4371975"/>
          </a:xfrm>
          <a:prstGeom prst="rect">
            <a:avLst/>
          </a:prstGeom>
        </p:spPr>
      </p:pic>
    </p:spTree>
    <p:extLst>
      <p:ext uri="{BB962C8B-B14F-4D97-AF65-F5344CB8AC3E}">
        <p14:creationId xmlns:p14="http://schemas.microsoft.com/office/powerpoint/2010/main" val="2190773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0FB1C53A-36A4-AC46-B1F7-6C59565987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8417" y="841033"/>
            <a:ext cx="7427496" cy="4177967"/>
          </a:xfrm>
          <a:prstGeom prst="rect">
            <a:avLst/>
          </a:prstGeom>
        </p:spPr>
      </p:pic>
    </p:spTree>
    <p:extLst>
      <p:ext uri="{BB962C8B-B14F-4D97-AF65-F5344CB8AC3E}">
        <p14:creationId xmlns:p14="http://schemas.microsoft.com/office/powerpoint/2010/main" val="279000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BC0F0BE9-8640-1542-827B-FF3C53309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5604" y="746178"/>
            <a:ext cx="6565796" cy="4365556"/>
          </a:xfrm>
          <a:prstGeom prst="rect">
            <a:avLst/>
          </a:prstGeom>
        </p:spPr>
      </p:pic>
    </p:spTree>
    <p:extLst>
      <p:ext uri="{BB962C8B-B14F-4D97-AF65-F5344CB8AC3E}">
        <p14:creationId xmlns:p14="http://schemas.microsoft.com/office/powerpoint/2010/main" val="4244662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A98ABC7E-F4A8-0941-93EF-BE1EA00690D6}"/>
              </a:ext>
            </a:extLst>
          </p:cNvPr>
          <p:cNvPicPr>
            <a:picLocks noChangeAspect="1"/>
          </p:cNvPicPr>
          <p:nvPr/>
        </p:nvPicPr>
        <p:blipFill>
          <a:blip r:embed="rId3"/>
          <a:stretch>
            <a:fillRect/>
          </a:stretch>
        </p:blipFill>
        <p:spPr>
          <a:xfrm>
            <a:off x="858252" y="746177"/>
            <a:ext cx="7817462" cy="4397323"/>
          </a:xfrm>
          <a:prstGeom prst="rect">
            <a:avLst/>
          </a:prstGeom>
        </p:spPr>
      </p:pic>
    </p:spTree>
    <p:extLst>
      <p:ext uri="{BB962C8B-B14F-4D97-AF65-F5344CB8AC3E}">
        <p14:creationId xmlns:p14="http://schemas.microsoft.com/office/powerpoint/2010/main" val="52572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KidSTREAM</a:t>
            </a:r>
          </a:p>
        </p:txBody>
      </p:sp>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Children’s Museum in Oak Lawn</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4" name="Picture 3">
            <a:extLst>
              <a:ext uri="{FF2B5EF4-FFF2-40B4-BE49-F238E27FC236}">
                <a16:creationId xmlns:a16="http://schemas.microsoft.com/office/drawing/2014/main" id="{66C3F4C1-B6CE-2B4A-86BB-FD4D6A014757}"/>
              </a:ext>
            </a:extLst>
          </p:cNvPr>
          <p:cNvPicPr>
            <a:picLocks noChangeAspect="1"/>
          </p:cNvPicPr>
          <p:nvPr/>
        </p:nvPicPr>
        <p:blipFill>
          <a:blip r:embed="rId3"/>
          <a:stretch>
            <a:fillRect/>
          </a:stretch>
        </p:blipFill>
        <p:spPr>
          <a:xfrm>
            <a:off x="736610" y="746177"/>
            <a:ext cx="7670779" cy="4314813"/>
          </a:xfrm>
          <a:prstGeom prst="rect">
            <a:avLst/>
          </a:prstGeom>
        </p:spPr>
      </p:pic>
    </p:spTree>
    <p:extLst>
      <p:ext uri="{BB962C8B-B14F-4D97-AF65-F5344CB8AC3E}">
        <p14:creationId xmlns:p14="http://schemas.microsoft.com/office/powerpoint/2010/main" val="334087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chemeClr val="bg1"/>
                </a:solidFill>
              </a:rPr>
              <a:t>Catherine McCarthy</a:t>
            </a:r>
          </a:p>
          <a:p>
            <a:pPr algn="ctr"/>
            <a:r>
              <a:rPr lang="en-US" sz="4800" b="1" dirty="0">
                <a:solidFill>
                  <a:schemeClr val="bg1"/>
                </a:solidFill>
              </a:rPr>
              <a:t>Science Museum of Minnesota</a:t>
            </a:r>
          </a:p>
          <a:p>
            <a:pPr algn="ctr"/>
            <a:r>
              <a:rPr lang="en-US" sz="4800" b="1" dirty="0">
                <a:solidFill>
                  <a:schemeClr val="bg1"/>
                </a:solidFill>
              </a:rPr>
              <a:t>Saint Paul, MN</a:t>
            </a:r>
            <a:endParaRPr lang="en-US" sz="4800" dirty="0">
              <a:solidFill>
                <a:schemeClr val="bg1"/>
              </a:solidFill>
            </a:endParaRPr>
          </a:p>
        </p:txBody>
      </p:sp>
    </p:spTree>
    <p:extLst>
      <p:ext uri="{BB962C8B-B14F-4D97-AF65-F5344CB8AC3E}">
        <p14:creationId xmlns:p14="http://schemas.microsoft.com/office/powerpoint/2010/main" val="4018300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Frank Kusiak </a:t>
            </a:r>
            <a:br>
              <a:rPr lang="en-US" sz="4800" b="1" dirty="0"/>
            </a:br>
            <a:r>
              <a:rPr lang="en-US" sz="4800" dirty="0"/>
              <a:t>Lawrence Hall of Science, </a:t>
            </a:r>
          </a:p>
          <a:p>
            <a:pPr algn="ctr"/>
            <a:r>
              <a:rPr lang="en-US" sz="4800" dirty="0"/>
              <a:t>Berkeley, CA</a:t>
            </a:r>
          </a:p>
        </p:txBody>
      </p:sp>
    </p:spTree>
    <p:extLst>
      <p:ext uri="{BB962C8B-B14F-4D97-AF65-F5344CB8AC3E}">
        <p14:creationId xmlns:p14="http://schemas.microsoft.com/office/powerpoint/2010/main" val="1950104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143000" y="215900"/>
            <a:ext cx="6858000" cy="600164"/>
          </a:xfrm>
          <a:prstGeom prst="rect">
            <a:avLst/>
          </a:prstGeom>
          <a:noFill/>
          <a:ln>
            <a:noFill/>
          </a:ln>
        </p:spPr>
        <p:txBody>
          <a:bodyPr wrap="square">
            <a:spAutoFit/>
          </a:bodyPr>
          <a:lstStyle/>
          <a:p>
            <a:pPr algn="ctr"/>
            <a:r>
              <a:rPr lang="en-US" sz="3300" b="1" dirty="0">
                <a:solidFill>
                  <a:srgbClr val="00858B"/>
                </a:solidFill>
                <a:latin typeface="Century Gothic"/>
              </a:rPr>
              <a:t>Getting Chemistry Event Help</a:t>
            </a:r>
            <a:endParaRPr lang="en-US" sz="3300" dirty="0">
              <a:solidFill>
                <a:srgbClr val="00858B"/>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6911" y="3955825"/>
            <a:ext cx="1176159" cy="939162"/>
          </a:xfrm>
          <a:prstGeom prst="rect">
            <a:avLst/>
          </a:prstGeom>
        </p:spPr>
      </p:pic>
      <p:sp>
        <p:nvSpPr>
          <p:cNvPr id="13" name="Subtitle 2"/>
          <p:cNvSpPr>
            <a:spLocks noGrp="1"/>
          </p:cNvSpPr>
          <p:nvPr>
            <p:ph type="subTitle" idx="1"/>
          </p:nvPr>
        </p:nvSpPr>
        <p:spPr>
          <a:xfrm>
            <a:off x="2963169" y="3955825"/>
            <a:ext cx="5719897" cy="2375351"/>
          </a:xfrm>
        </p:spPr>
        <p:txBody>
          <a:bodyPr/>
          <a:lstStyle/>
          <a:p>
            <a:pPr algn="l">
              <a:spcBef>
                <a:spcPts val="0"/>
              </a:spcBef>
            </a:pPr>
            <a:r>
              <a:rPr lang="en-US" sz="2100" dirty="0">
                <a:solidFill>
                  <a:schemeClr val="tx1"/>
                </a:solidFill>
              </a:rPr>
              <a:t>Frank Kusiak</a:t>
            </a:r>
          </a:p>
          <a:p>
            <a:pPr algn="l">
              <a:spcBef>
                <a:spcPts val="0"/>
              </a:spcBef>
            </a:pPr>
            <a:r>
              <a:rPr lang="en-US" sz="2100" dirty="0">
                <a:solidFill>
                  <a:schemeClr val="tx1"/>
                </a:solidFill>
              </a:rPr>
              <a:t>frank_kusiak@berkeley.edu</a:t>
            </a:r>
          </a:p>
          <a:p>
            <a:pPr algn="l">
              <a:spcBef>
                <a:spcPts val="0"/>
              </a:spcBef>
            </a:pPr>
            <a:r>
              <a:rPr lang="en-US" sz="2100" dirty="0">
                <a:solidFill>
                  <a:schemeClr val="tx1"/>
                </a:solidFill>
              </a:rPr>
              <a:t>May 9, 2019</a:t>
            </a:r>
            <a:endParaRPr lang="en-US" dirty="0">
              <a:solidFill>
                <a:srgbClr val="000000"/>
              </a:solidFill>
            </a:endParaRPr>
          </a:p>
        </p:txBody>
      </p:sp>
      <p:pic>
        <p:nvPicPr>
          <p:cNvPr id="11" name="Shape 96"/>
          <p:cNvPicPr preferRelativeResize="0"/>
          <p:nvPr/>
        </p:nvPicPr>
        <p:blipFill rotWithShape="1">
          <a:blip r:embed="rId3">
            <a:alphaModFix/>
          </a:blip>
          <a:srcRect/>
          <a:stretch/>
        </p:blipFill>
        <p:spPr>
          <a:xfrm>
            <a:off x="1" y="958432"/>
            <a:ext cx="9143999" cy="2805092"/>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95068" y="3893890"/>
            <a:ext cx="1063033" cy="1063033"/>
          </a:xfrm>
          <a:prstGeom prst="rect">
            <a:avLst/>
          </a:prstGeom>
        </p:spPr>
      </p:pic>
      <p:sp>
        <p:nvSpPr>
          <p:cNvPr id="14" name="Rectangle 13">
            <a:extLst>
              <a:ext uri="{FF2B5EF4-FFF2-40B4-BE49-F238E27FC236}">
                <a16:creationId xmlns:a16="http://schemas.microsoft.com/office/drawing/2014/main" id="{4E9DA26A-3F3D-8440-984B-2B18A8D22FE2}"/>
              </a:ext>
            </a:extLst>
          </p:cNvPr>
          <p:cNvSpPr/>
          <p:nvPr/>
        </p:nvSpPr>
        <p:spPr>
          <a:xfrm>
            <a:off x="1" y="903131"/>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6" name="Rectangle 15">
            <a:extLst>
              <a:ext uri="{FF2B5EF4-FFF2-40B4-BE49-F238E27FC236}">
                <a16:creationId xmlns:a16="http://schemas.microsoft.com/office/drawing/2014/main" id="{D9E4D0B2-09EF-2549-A801-0E2D6A424124}"/>
              </a:ext>
            </a:extLst>
          </p:cNvPr>
          <p:cNvSpPr/>
          <p:nvPr/>
        </p:nvSpPr>
        <p:spPr>
          <a:xfrm>
            <a:off x="0" y="3707384"/>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548774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143000" y="215900"/>
            <a:ext cx="6858000" cy="600164"/>
          </a:xfrm>
          <a:prstGeom prst="rect">
            <a:avLst/>
          </a:prstGeom>
          <a:noFill/>
          <a:ln>
            <a:noFill/>
          </a:ln>
        </p:spPr>
        <p:txBody>
          <a:bodyPr wrap="square">
            <a:spAutoFit/>
          </a:bodyPr>
          <a:lstStyle/>
          <a:p>
            <a:pPr algn="ctr"/>
            <a:r>
              <a:rPr lang="en-US" sz="3300" b="1" dirty="0">
                <a:solidFill>
                  <a:srgbClr val="00858B"/>
                </a:solidFill>
                <a:latin typeface="Century Gothic"/>
              </a:rPr>
              <a:t>Chemistry Peeps</a:t>
            </a:r>
            <a:endParaRPr lang="en-US" sz="3300" dirty="0">
              <a:solidFill>
                <a:srgbClr val="00858B"/>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6911" y="3955825"/>
            <a:ext cx="1176159" cy="939162"/>
          </a:xfrm>
          <a:prstGeom prst="rect">
            <a:avLst/>
          </a:prstGeom>
        </p:spPr>
      </p:pic>
      <p:sp>
        <p:nvSpPr>
          <p:cNvPr id="13" name="Subtitle 2"/>
          <p:cNvSpPr>
            <a:spLocks noGrp="1"/>
          </p:cNvSpPr>
          <p:nvPr>
            <p:ph type="subTitle" idx="1"/>
          </p:nvPr>
        </p:nvSpPr>
        <p:spPr>
          <a:xfrm>
            <a:off x="2536001" y="3955826"/>
            <a:ext cx="4071996" cy="1104613"/>
          </a:xfrm>
        </p:spPr>
        <p:txBody>
          <a:bodyPr>
            <a:normAutofit lnSpcReduction="10000"/>
          </a:bodyPr>
          <a:lstStyle/>
          <a:p>
            <a:pPr algn="l">
              <a:spcBef>
                <a:spcPts val="0"/>
              </a:spcBef>
            </a:pPr>
            <a:r>
              <a:rPr lang="en-US" sz="1800" dirty="0">
                <a:solidFill>
                  <a:srgbClr val="000000"/>
                </a:solidFill>
              </a:rPr>
              <a:t>Public Science Center for UC Berkeley</a:t>
            </a:r>
          </a:p>
          <a:p>
            <a:pPr marL="257175" indent="-257175" algn="l">
              <a:spcBef>
                <a:spcPts val="0"/>
              </a:spcBef>
              <a:buFont typeface="Arial" panose="020B0604020202020204" pitchFamily="34" charset="0"/>
              <a:buChar char="•"/>
            </a:pPr>
            <a:r>
              <a:rPr lang="en-US" sz="1800" dirty="0">
                <a:solidFill>
                  <a:srgbClr val="000000"/>
                </a:solidFill>
              </a:rPr>
              <a:t>170,000+ total visitors per year</a:t>
            </a:r>
          </a:p>
          <a:p>
            <a:pPr marL="257175" indent="-257175" algn="l">
              <a:spcBef>
                <a:spcPts val="0"/>
              </a:spcBef>
              <a:buFont typeface="Arial" panose="020B0604020202020204" pitchFamily="34" charset="0"/>
              <a:buChar char="•"/>
            </a:pPr>
            <a:r>
              <a:rPr lang="en-US" sz="1800" dirty="0">
                <a:solidFill>
                  <a:srgbClr val="000000"/>
                </a:solidFill>
              </a:rPr>
              <a:t>60,000 school-aged children (mostly </a:t>
            </a:r>
            <a:r>
              <a:rPr lang="en-US" sz="1800" dirty="0" err="1">
                <a:solidFill>
                  <a:srgbClr val="000000"/>
                </a:solidFill>
              </a:rPr>
              <a:t>preK</a:t>
            </a:r>
            <a:r>
              <a:rPr lang="en-US" sz="1800" dirty="0">
                <a:solidFill>
                  <a:srgbClr val="000000"/>
                </a:solidFill>
              </a:rPr>
              <a:t> - 6)</a:t>
            </a:r>
          </a:p>
          <a:p>
            <a:pPr algn="l">
              <a:spcBef>
                <a:spcPts val="0"/>
              </a:spcBef>
            </a:pPr>
            <a:endParaRPr lang="en-US" dirty="0">
              <a:solidFill>
                <a:srgbClr val="0000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5068" y="3893890"/>
            <a:ext cx="1063033" cy="1063033"/>
          </a:xfrm>
          <a:prstGeom prst="rect">
            <a:avLst/>
          </a:prstGeom>
        </p:spPr>
      </p:pic>
      <p:pic>
        <p:nvPicPr>
          <p:cNvPr id="2" name="Picture 1"/>
          <p:cNvPicPr>
            <a:picLocks noChangeAspect="1"/>
          </p:cNvPicPr>
          <p:nvPr/>
        </p:nvPicPr>
        <p:blipFill>
          <a:blip r:embed="rId4"/>
          <a:stretch>
            <a:fillRect/>
          </a:stretch>
        </p:blipFill>
        <p:spPr>
          <a:xfrm>
            <a:off x="0" y="922905"/>
            <a:ext cx="9212055" cy="2940017"/>
          </a:xfrm>
          <a:prstGeom prst="rect">
            <a:avLst/>
          </a:prstGeom>
        </p:spPr>
      </p:pic>
      <p:sp>
        <p:nvSpPr>
          <p:cNvPr id="11" name="Rectangle 10">
            <a:extLst>
              <a:ext uri="{FF2B5EF4-FFF2-40B4-BE49-F238E27FC236}">
                <a16:creationId xmlns:a16="http://schemas.microsoft.com/office/drawing/2014/main" id="{D4C4F101-2247-4043-9002-DCDA0973E1CC}"/>
              </a:ext>
            </a:extLst>
          </p:cNvPr>
          <p:cNvSpPr/>
          <p:nvPr/>
        </p:nvSpPr>
        <p:spPr>
          <a:xfrm>
            <a:off x="1" y="903131"/>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4" name="Rectangle 13">
            <a:extLst>
              <a:ext uri="{FF2B5EF4-FFF2-40B4-BE49-F238E27FC236}">
                <a16:creationId xmlns:a16="http://schemas.microsoft.com/office/drawing/2014/main" id="{F652B64C-6530-4948-804B-661221587922}"/>
              </a:ext>
            </a:extLst>
          </p:cNvPr>
          <p:cNvSpPr/>
          <p:nvPr/>
        </p:nvSpPr>
        <p:spPr>
          <a:xfrm>
            <a:off x="-1" y="3841440"/>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319062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6581565" y="124702"/>
            <a:ext cx="1419435" cy="492608"/>
          </a:xfrm>
          <a:prstGeom prst="rect">
            <a:avLst/>
          </a:prstGeom>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350" b="1" dirty="0" err="1">
                <a:solidFill>
                  <a:schemeClr val="bg1"/>
                </a:solidFill>
              </a:rPr>
              <a:t>www.nisenet.org</a:t>
            </a:r>
            <a:endParaRPr lang="en-US" sz="1350" b="1" dirty="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1811" b="-28843"/>
          <a:stretch/>
        </p:blipFill>
        <p:spPr>
          <a:xfrm>
            <a:off x="273394" y="0"/>
            <a:ext cx="9030494" cy="6627042"/>
          </a:xfrm>
          <a:prstGeom prst="rect">
            <a:avLst/>
          </a:prstGeom>
        </p:spPr>
      </p:pic>
      <p:sp>
        <p:nvSpPr>
          <p:cNvPr id="6" name="Rectangle 5">
            <a:extLst>
              <a:ext uri="{FF2B5EF4-FFF2-40B4-BE49-F238E27FC236}">
                <a16:creationId xmlns:a16="http://schemas.microsoft.com/office/drawing/2014/main" id="{6322D112-879E-214B-BE1C-F85E9A1867CC}"/>
              </a:ext>
            </a:extLst>
          </p:cNvPr>
          <p:cNvSpPr/>
          <p:nvPr/>
        </p:nvSpPr>
        <p:spPr>
          <a:xfrm>
            <a:off x="0" y="0"/>
            <a:ext cx="636104" cy="5186363"/>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3450896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92331" y="1331519"/>
            <a:ext cx="5168029" cy="3590525"/>
          </a:xfrm>
        </p:spPr>
        <p:txBody>
          <a:bodyPr>
            <a:normAutofit/>
          </a:bodyPr>
          <a:lstStyle/>
          <a:p>
            <a:pPr algn="l"/>
            <a:r>
              <a:rPr lang="en-US" dirty="0">
                <a:solidFill>
                  <a:srgbClr val="000000"/>
                </a:solidFill>
              </a:rPr>
              <a:t>American Chemical Society</a:t>
            </a:r>
          </a:p>
          <a:p>
            <a:pPr marL="685800" lvl="1" indent="-342900" algn="l">
              <a:buFont typeface="Arial"/>
              <a:buChar char="•"/>
            </a:pPr>
            <a:r>
              <a:rPr lang="en-US" dirty="0">
                <a:solidFill>
                  <a:srgbClr val="000000"/>
                </a:solidFill>
              </a:rPr>
              <a:t>National Chemistry Week (Last full week of October) </a:t>
            </a:r>
          </a:p>
          <a:p>
            <a:pPr marL="685800" lvl="1" indent="-342900" algn="l">
              <a:buFont typeface="Arial"/>
              <a:buChar char="•"/>
            </a:pPr>
            <a:r>
              <a:rPr lang="en-US" dirty="0">
                <a:solidFill>
                  <a:srgbClr val="000000"/>
                </a:solidFill>
              </a:rPr>
              <a:t>2019 Theme: Marvelous Metals</a:t>
            </a:r>
          </a:p>
          <a:p>
            <a:pPr marL="685800" lvl="1" indent="-342900" algn="l">
              <a:buFont typeface="Arial"/>
              <a:buChar char="•"/>
            </a:pPr>
            <a:r>
              <a:rPr lang="en-US" dirty="0">
                <a:solidFill>
                  <a:srgbClr val="000000"/>
                </a:solidFill>
              </a:rPr>
              <a:t>National Chemistry Week Coordinator Look Up:                                   http://bit.ly/acs-coordinators</a:t>
            </a:r>
          </a:p>
          <a:p>
            <a:pPr marL="685800" lvl="1" indent="-342900" algn="l">
              <a:buFont typeface="Arial"/>
              <a:buChar char="•"/>
            </a:pPr>
            <a:r>
              <a:rPr lang="en-US" dirty="0">
                <a:solidFill>
                  <a:srgbClr val="000000"/>
                </a:solidFill>
              </a:rPr>
              <a:t>ACS Student Chapters:           http://bit.ly/acs-student-chapters</a:t>
            </a:r>
          </a:p>
        </p:txBody>
      </p:sp>
      <p:sp>
        <p:nvSpPr>
          <p:cNvPr id="10" name="Rectangle 9"/>
          <p:cNvSpPr/>
          <p:nvPr/>
        </p:nvSpPr>
        <p:spPr>
          <a:xfrm>
            <a:off x="0" y="0"/>
            <a:ext cx="1120034"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2" name="Rectangle 11"/>
          <p:cNvSpPr/>
          <p:nvPr/>
        </p:nvSpPr>
        <p:spPr>
          <a:xfrm flipH="1">
            <a:off x="1137683" y="246607"/>
            <a:ext cx="8168463" cy="1107996"/>
          </a:xfrm>
          <a:prstGeom prst="rect">
            <a:avLst/>
          </a:prstGeom>
        </p:spPr>
        <p:txBody>
          <a:bodyPr wrap="square">
            <a:spAutoFit/>
          </a:bodyPr>
          <a:lstStyle/>
          <a:p>
            <a:r>
              <a:rPr lang="en-US" sz="3300" b="1" dirty="0">
                <a:solidFill>
                  <a:srgbClr val="00858B"/>
                </a:solidFill>
                <a:latin typeface="Century Gothic"/>
              </a:rPr>
              <a:t>Reaching Out to </a:t>
            </a:r>
          </a:p>
          <a:p>
            <a:r>
              <a:rPr lang="en-US" sz="3300" b="1" dirty="0">
                <a:solidFill>
                  <a:srgbClr val="00858B"/>
                </a:solidFill>
                <a:latin typeface="Century Gothic"/>
              </a:rPr>
              <a:t>Subject Matter Experts</a:t>
            </a:r>
            <a:endParaRPr lang="en-US" sz="3300" dirty="0">
              <a:solidFill>
                <a:srgbClr val="00858B"/>
              </a:solidFill>
            </a:endParaRPr>
          </a:p>
        </p:txBody>
      </p:sp>
      <p:pic>
        <p:nvPicPr>
          <p:cNvPr id="2" name="Picture 1" descr="New_NISENET_logo_white_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76" y="4303544"/>
            <a:ext cx="930432" cy="742950"/>
          </a:xfrm>
          <a:prstGeom prst="rect">
            <a:avLst/>
          </a:prstGeom>
        </p:spPr>
      </p:pic>
    </p:spTree>
    <p:extLst>
      <p:ext uri="{BB962C8B-B14F-4D97-AF65-F5344CB8AC3E}">
        <p14:creationId xmlns:p14="http://schemas.microsoft.com/office/powerpoint/2010/main" val="1433060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84"/>
            <a:ext cx="9144000" cy="5143500"/>
          </a:xfrm>
          <a:prstGeom prst="rect">
            <a:avLst/>
          </a:prstGeom>
          <a:solidFill>
            <a:srgbClr val="5CBEEC">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3" name="Subtitle 2"/>
          <p:cNvSpPr>
            <a:spLocks noGrp="1"/>
          </p:cNvSpPr>
          <p:nvPr>
            <p:ph type="subTitle" idx="1"/>
          </p:nvPr>
        </p:nvSpPr>
        <p:spPr>
          <a:xfrm>
            <a:off x="1756362" y="1357707"/>
            <a:ext cx="5719897" cy="3585768"/>
          </a:xfrm>
        </p:spPr>
        <p:txBody>
          <a:bodyPr>
            <a:normAutofit fontScale="92500" lnSpcReduction="10000"/>
          </a:bodyPr>
          <a:lstStyle/>
          <a:p>
            <a:pPr marL="342900" indent="-342900" algn="l">
              <a:buFont typeface="Arial"/>
              <a:buChar char="•"/>
            </a:pPr>
            <a:r>
              <a:rPr lang="en-US" dirty="0">
                <a:solidFill>
                  <a:srgbClr val="000000"/>
                </a:solidFill>
              </a:rPr>
              <a:t>Chemistry Departments/Research Center</a:t>
            </a:r>
          </a:p>
          <a:p>
            <a:pPr marL="685800" lvl="1" indent="-342900" algn="l">
              <a:buFont typeface="Arial"/>
              <a:buChar char="•"/>
            </a:pPr>
            <a:r>
              <a:rPr lang="en-US" dirty="0">
                <a:solidFill>
                  <a:srgbClr val="000000"/>
                </a:solidFill>
              </a:rPr>
              <a:t>Major universities chemistry/research departments have an outreach coordinator(s)</a:t>
            </a:r>
          </a:p>
          <a:p>
            <a:pPr marL="685800" lvl="1" indent="-342900" algn="l">
              <a:buFont typeface="Arial"/>
              <a:buChar char="•"/>
            </a:pPr>
            <a:r>
              <a:rPr lang="en-US" dirty="0">
                <a:solidFill>
                  <a:srgbClr val="000000"/>
                </a:solidFill>
              </a:rPr>
              <a:t>Find the “Contact Us” webpage and call them.</a:t>
            </a:r>
          </a:p>
          <a:p>
            <a:pPr marL="342900" indent="-342900" algn="l">
              <a:buFont typeface="Arial"/>
              <a:buChar char="•"/>
            </a:pPr>
            <a:r>
              <a:rPr lang="en-US" dirty="0">
                <a:solidFill>
                  <a:srgbClr val="000000"/>
                </a:solidFill>
              </a:rPr>
              <a:t>Chemistry Honor Societies</a:t>
            </a:r>
          </a:p>
          <a:p>
            <a:pPr marL="685800" lvl="1" indent="-342900" algn="l">
              <a:buFont typeface="Arial"/>
              <a:buChar char="•"/>
            </a:pPr>
            <a:r>
              <a:rPr lang="en-US" dirty="0">
                <a:solidFill>
                  <a:srgbClr val="000000"/>
                </a:solidFill>
              </a:rPr>
              <a:t>Gamma Sigma Epsilon</a:t>
            </a:r>
          </a:p>
          <a:p>
            <a:pPr marL="685800" lvl="1" indent="-342900" algn="l">
              <a:buFont typeface="Arial"/>
              <a:buChar char="•"/>
            </a:pPr>
            <a:r>
              <a:rPr lang="en-US" dirty="0">
                <a:solidFill>
                  <a:srgbClr val="000000"/>
                </a:solidFill>
              </a:rPr>
              <a:t>Phi Lambda Upsilon</a:t>
            </a:r>
          </a:p>
          <a:p>
            <a:pPr marL="342900" indent="-342900" algn="l">
              <a:buFont typeface="Arial"/>
              <a:buChar char="•"/>
            </a:pPr>
            <a:r>
              <a:rPr lang="en-US" dirty="0">
                <a:solidFill>
                  <a:srgbClr val="000000"/>
                </a:solidFill>
              </a:rPr>
              <a:t>Local High School/Middle School</a:t>
            </a:r>
          </a:p>
          <a:p>
            <a:pPr marL="685800" lvl="1" indent="-342900" algn="l">
              <a:buFont typeface="Arial"/>
              <a:buChar char="•"/>
            </a:pPr>
            <a:r>
              <a:rPr lang="en-US" dirty="0">
                <a:solidFill>
                  <a:srgbClr val="000000"/>
                </a:solidFill>
              </a:rPr>
              <a:t>http://bit.ly/acs-chemclub</a:t>
            </a:r>
          </a:p>
          <a:p>
            <a:pPr marL="342900" indent="-342900" algn="l">
              <a:buFont typeface="Arial"/>
              <a:buChar char="•"/>
            </a:pPr>
            <a:r>
              <a:rPr lang="en-US" dirty="0">
                <a:solidFill>
                  <a:srgbClr val="000000"/>
                </a:solidFill>
              </a:rPr>
              <a:t>Local industry</a:t>
            </a:r>
          </a:p>
          <a:p>
            <a:pPr algn="l"/>
            <a:endParaRPr lang="en-US" dirty="0">
              <a:solidFill>
                <a:srgbClr val="000000"/>
              </a:solidFill>
            </a:endParaRPr>
          </a:p>
        </p:txBody>
      </p:sp>
      <p:sp>
        <p:nvSpPr>
          <p:cNvPr id="10" name="Rectangle 9"/>
          <p:cNvSpPr/>
          <p:nvPr/>
        </p:nvSpPr>
        <p:spPr>
          <a:xfrm>
            <a:off x="0" y="0"/>
            <a:ext cx="9144000" cy="937847"/>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2" name="Rectangle 11"/>
          <p:cNvSpPr/>
          <p:nvPr/>
        </p:nvSpPr>
        <p:spPr>
          <a:xfrm flipH="1">
            <a:off x="1143000" y="215900"/>
            <a:ext cx="6858000" cy="600164"/>
          </a:xfrm>
          <a:prstGeom prst="rect">
            <a:avLst/>
          </a:prstGeom>
          <a:ln>
            <a:noFill/>
          </a:ln>
        </p:spPr>
        <p:txBody>
          <a:bodyPr wrap="square">
            <a:spAutoFit/>
          </a:bodyPr>
          <a:lstStyle/>
          <a:p>
            <a:pPr algn="ctr"/>
            <a:r>
              <a:rPr lang="en-US" sz="3300" b="1" dirty="0">
                <a:solidFill>
                  <a:srgbClr val="FFFFFF"/>
                </a:solidFill>
                <a:latin typeface="Century Gothic"/>
              </a:rPr>
              <a:t>Alternative SME’s</a:t>
            </a:r>
            <a:endParaRPr lang="en-US" sz="3300" dirty="0">
              <a:solidFill>
                <a:srgbClr val="FFFFFF"/>
              </a:solidFill>
            </a:endParaRPr>
          </a:p>
        </p:txBody>
      </p:sp>
    </p:spTree>
    <p:extLst>
      <p:ext uri="{BB962C8B-B14F-4D97-AF65-F5344CB8AC3E}">
        <p14:creationId xmlns:p14="http://schemas.microsoft.com/office/powerpoint/2010/main" val="844012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362" y="1068581"/>
            <a:ext cx="9048067" cy="3353039"/>
          </a:xfrm>
        </p:spPr>
        <p:txBody>
          <a:bodyPr>
            <a:noAutofit/>
          </a:bodyPr>
          <a:lstStyle/>
          <a:p>
            <a:pPr marL="342900" indent="-342900" algn="l">
              <a:buFont typeface="Arial"/>
              <a:buChar char="•"/>
            </a:pPr>
            <a:r>
              <a:rPr lang="en-US" sz="2100" dirty="0">
                <a:solidFill>
                  <a:srgbClr val="000000"/>
                </a:solidFill>
              </a:rPr>
              <a:t>Be clear who you are and what your museum is.</a:t>
            </a:r>
          </a:p>
          <a:p>
            <a:pPr marL="342900" indent="-342900" algn="l">
              <a:buFont typeface="Arial"/>
              <a:buChar char="•"/>
            </a:pPr>
            <a:r>
              <a:rPr lang="en-US" sz="2100" dirty="0">
                <a:solidFill>
                  <a:srgbClr val="000000"/>
                </a:solidFill>
              </a:rPr>
              <a:t>Have a date and time frame in mind, but make sure it’s 3-4 months in advance.</a:t>
            </a:r>
          </a:p>
          <a:p>
            <a:pPr marL="342900" indent="-342900" algn="l">
              <a:buFont typeface="Arial"/>
              <a:buChar char="•"/>
            </a:pPr>
            <a:r>
              <a:rPr lang="en-US" sz="2100" dirty="0">
                <a:solidFill>
                  <a:srgbClr val="000000"/>
                </a:solidFill>
              </a:rPr>
              <a:t>For a college/university, be mindful of when your event is and how it fits in the academic calendar. Be flexible if your event is far enough out.</a:t>
            </a:r>
          </a:p>
          <a:p>
            <a:pPr marL="342900" indent="-342900" algn="l">
              <a:buFont typeface="Arial"/>
              <a:buChar char="•"/>
            </a:pPr>
            <a:r>
              <a:rPr lang="en-US" sz="2100" dirty="0">
                <a:solidFill>
                  <a:srgbClr val="000000"/>
                </a:solidFill>
              </a:rPr>
              <a:t>Be open to who will be willing to help: </a:t>
            </a:r>
          </a:p>
          <a:p>
            <a:pPr marL="685800" lvl="1" indent="-342900" algn="l">
              <a:buFont typeface="Arial"/>
              <a:buChar char="•"/>
            </a:pPr>
            <a:r>
              <a:rPr lang="en-US" dirty="0">
                <a:solidFill>
                  <a:srgbClr val="000000"/>
                </a:solidFill>
              </a:rPr>
              <a:t>it may be the outreach coordinator, faculty, or a student chapter!</a:t>
            </a:r>
          </a:p>
          <a:p>
            <a:pPr marL="685800" lvl="1" indent="-342900" algn="l">
              <a:buFont typeface="Arial"/>
              <a:buChar char="•"/>
            </a:pPr>
            <a:r>
              <a:rPr lang="en-US" dirty="0">
                <a:solidFill>
                  <a:srgbClr val="000000"/>
                </a:solidFill>
              </a:rPr>
              <a:t>Do you want just one person to help your staff understand concepts or do you want many volunteers?   </a:t>
            </a:r>
          </a:p>
          <a:p>
            <a:pPr marL="685800" lvl="1" indent="-342900" algn="l">
              <a:buFont typeface="Arial"/>
              <a:buChar char="•"/>
            </a:pPr>
            <a:r>
              <a:rPr lang="en-US" dirty="0">
                <a:solidFill>
                  <a:srgbClr val="000000"/>
                </a:solidFill>
              </a:rPr>
              <a:t>Do you want to pair your volunteers with those coming from the university/club?</a:t>
            </a:r>
          </a:p>
          <a:p>
            <a:pPr marL="685800" lvl="1" indent="-342900" algn="l">
              <a:buFont typeface="Arial"/>
              <a:buChar char="•"/>
            </a:pPr>
            <a:r>
              <a:rPr lang="en-US" dirty="0">
                <a:solidFill>
                  <a:srgbClr val="000000"/>
                </a:solidFill>
              </a:rPr>
              <a:t>Don’t make their commitment onerous (NISE materials help!)</a:t>
            </a:r>
          </a:p>
        </p:txBody>
      </p:sp>
      <p:sp>
        <p:nvSpPr>
          <p:cNvPr id="12" name="Rectangle 11"/>
          <p:cNvSpPr/>
          <p:nvPr/>
        </p:nvSpPr>
        <p:spPr>
          <a:xfrm flipH="1">
            <a:off x="1143000" y="215900"/>
            <a:ext cx="6858000" cy="600164"/>
          </a:xfrm>
          <a:prstGeom prst="rect">
            <a:avLst/>
          </a:prstGeom>
        </p:spPr>
        <p:txBody>
          <a:bodyPr wrap="square">
            <a:spAutoFit/>
          </a:bodyPr>
          <a:lstStyle/>
          <a:p>
            <a:pPr algn="ctr"/>
            <a:r>
              <a:rPr lang="en-US" sz="3300" b="1" dirty="0">
                <a:solidFill>
                  <a:srgbClr val="00858B"/>
                </a:solidFill>
                <a:latin typeface="Century Gothic"/>
              </a:rPr>
              <a:t>What do you say?</a:t>
            </a:r>
            <a:endParaRPr lang="en-US" sz="3300" dirty="0">
              <a:solidFill>
                <a:srgbClr val="00858B"/>
              </a:solidFill>
            </a:endParaRPr>
          </a:p>
        </p:txBody>
      </p:sp>
      <p:sp>
        <p:nvSpPr>
          <p:cNvPr id="5" name="Rectangle 4">
            <a:extLst>
              <a:ext uri="{FF2B5EF4-FFF2-40B4-BE49-F238E27FC236}">
                <a16:creationId xmlns:a16="http://schemas.microsoft.com/office/drawing/2014/main" id="{75485811-F56A-6A40-970D-01B2BBA64E38}"/>
              </a:ext>
            </a:extLst>
          </p:cNvPr>
          <p:cNvSpPr/>
          <p:nvPr/>
        </p:nvSpPr>
        <p:spPr>
          <a:xfrm>
            <a:off x="1" y="903131"/>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6" name="Rectangle 5">
            <a:extLst>
              <a:ext uri="{FF2B5EF4-FFF2-40B4-BE49-F238E27FC236}">
                <a16:creationId xmlns:a16="http://schemas.microsoft.com/office/drawing/2014/main" id="{E5F63A0C-3062-FF47-AFE5-9309B8B62E9D}"/>
              </a:ext>
            </a:extLst>
          </p:cNvPr>
          <p:cNvSpPr/>
          <p:nvPr/>
        </p:nvSpPr>
        <p:spPr>
          <a:xfrm>
            <a:off x="-1" y="958432"/>
            <a:ext cx="9144000" cy="4185068"/>
          </a:xfrm>
          <a:prstGeom prst="rect">
            <a:avLst/>
          </a:prstGeom>
          <a:solidFill>
            <a:srgbClr val="5CBEEC">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855007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958432"/>
            <a:ext cx="9144000" cy="4185068"/>
          </a:xfrm>
          <a:prstGeom prst="rect">
            <a:avLst/>
          </a:prstGeom>
          <a:solidFill>
            <a:srgbClr val="5CBEEC">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3" name="Subtitle 2"/>
          <p:cNvSpPr>
            <a:spLocks noGrp="1"/>
          </p:cNvSpPr>
          <p:nvPr>
            <p:ph type="subTitle" idx="1"/>
          </p:nvPr>
        </p:nvSpPr>
        <p:spPr>
          <a:xfrm>
            <a:off x="1454243" y="1252588"/>
            <a:ext cx="7689756" cy="3690887"/>
          </a:xfrm>
        </p:spPr>
        <p:txBody>
          <a:bodyPr>
            <a:normAutofit fontScale="92500" lnSpcReduction="10000"/>
          </a:bodyPr>
          <a:lstStyle/>
          <a:p>
            <a:pPr marL="342900" indent="-342900" algn="l">
              <a:buFont typeface="Arial"/>
              <a:buChar char="•"/>
            </a:pPr>
            <a:r>
              <a:rPr lang="en-US" dirty="0">
                <a:solidFill>
                  <a:srgbClr val="000000"/>
                </a:solidFill>
              </a:rPr>
              <a:t>Prepare them by being very clear what’s expected and what they will expect.</a:t>
            </a:r>
          </a:p>
          <a:p>
            <a:pPr marL="342900" indent="-342900" algn="l">
              <a:buFont typeface="Arial"/>
              <a:buChar char="•"/>
            </a:pPr>
            <a:r>
              <a:rPr lang="en-US" dirty="0">
                <a:solidFill>
                  <a:srgbClr val="000000"/>
                </a:solidFill>
              </a:rPr>
              <a:t>For NISE materials:</a:t>
            </a:r>
          </a:p>
          <a:p>
            <a:pPr marL="685800" lvl="1" indent="-342900" algn="l">
              <a:buFont typeface="Arial"/>
              <a:buChar char="•"/>
            </a:pPr>
            <a:r>
              <a:rPr lang="en-US" dirty="0">
                <a:solidFill>
                  <a:srgbClr val="000000"/>
                </a:solidFill>
              </a:rPr>
              <a:t>we provide materials digitally: send them the activity and facilitation guides in advance.</a:t>
            </a:r>
          </a:p>
          <a:p>
            <a:pPr marL="685800" lvl="1" indent="-342900" algn="l">
              <a:buFont typeface="Arial"/>
              <a:buChar char="•"/>
            </a:pPr>
            <a:r>
              <a:rPr lang="en-US" dirty="0">
                <a:solidFill>
                  <a:srgbClr val="000000"/>
                </a:solidFill>
              </a:rPr>
              <a:t>We also have activity training videos which are probably better than the guides for onboarding.</a:t>
            </a:r>
          </a:p>
          <a:p>
            <a:pPr marL="685800" lvl="1" indent="-342900" algn="l">
              <a:buFont typeface="Arial"/>
              <a:buChar char="•"/>
            </a:pPr>
            <a:r>
              <a:rPr lang="en-US" dirty="0">
                <a:solidFill>
                  <a:srgbClr val="000000"/>
                </a:solidFill>
              </a:rPr>
              <a:t>We also have training videos for SME’s!</a:t>
            </a:r>
          </a:p>
          <a:p>
            <a:pPr marL="685800" lvl="1" indent="-342900" algn="l">
              <a:buFont typeface="Arial"/>
              <a:buChar char="•"/>
            </a:pPr>
            <a:r>
              <a:rPr lang="en-US" dirty="0">
                <a:solidFill>
                  <a:srgbClr val="000000"/>
                </a:solidFill>
                <a:hlinkClick r:id="rId2"/>
              </a:rPr>
              <a:t>http://bit.ly/nise-training-videos</a:t>
            </a:r>
            <a:endParaRPr lang="en-US" dirty="0">
              <a:solidFill>
                <a:srgbClr val="000000"/>
              </a:solidFill>
            </a:endParaRPr>
          </a:p>
          <a:p>
            <a:pPr marL="342900" indent="-342900" algn="l">
              <a:buFont typeface="Arial"/>
              <a:buChar char="•"/>
            </a:pPr>
            <a:r>
              <a:rPr lang="en-US" dirty="0">
                <a:solidFill>
                  <a:srgbClr val="000000"/>
                </a:solidFill>
              </a:rPr>
              <a:t>Be prepared to maintain this relationship because there’s a lot of turnover on both sides!</a:t>
            </a:r>
          </a:p>
          <a:p>
            <a:pPr lvl="1" algn="l"/>
            <a:endParaRPr lang="en-US" dirty="0">
              <a:solidFill>
                <a:srgbClr val="000000"/>
              </a:solidFill>
            </a:endParaRPr>
          </a:p>
          <a:p>
            <a:pPr marL="342900" indent="-342900" algn="l">
              <a:buFont typeface="Arial"/>
              <a:buChar char="•"/>
            </a:pPr>
            <a:endParaRPr lang="en-US" dirty="0">
              <a:solidFill>
                <a:srgbClr val="000000"/>
              </a:solidFill>
            </a:endParaRPr>
          </a:p>
        </p:txBody>
      </p:sp>
      <p:sp>
        <p:nvSpPr>
          <p:cNvPr id="12" name="Rectangle 11"/>
          <p:cNvSpPr/>
          <p:nvPr/>
        </p:nvSpPr>
        <p:spPr>
          <a:xfrm flipH="1">
            <a:off x="1143000" y="215900"/>
            <a:ext cx="6858000" cy="600164"/>
          </a:xfrm>
          <a:prstGeom prst="rect">
            <a:avLst/>
          </a:prstGeom>
        </p:spPr>
        <p:txBody>
          <a:bodyPr wrap="square">
            <a:spAutoFit/>
          </a:bodyPr>
          <a:lstStyle/>
          <a:p>
            <a:pPr algn="ctr"/>
            <a:r>
              <a:rPr lang="en-US" sz="3300" b="1" dirty="0">
                <a:solidFill>
                  <a:srgbClr val="00858B"/>
                </a:solidFill>
                <a:latin typeface="Century Gothic"/>
              </a:rPr>
              <a:t>So You Got An SME!</a:t>
            </a:r>
            <a:endParaRPr lang="en-US" sz="3300" dirty="0">
              <a:solidFill>
                <a:srgbClr val="00858B"/>
              </a:solidFill>
            </a:endParaRPr>
          </a:p>
        </p:txBody>
      </p:sp>
      <p:sp>
        <p:nvSpPr>
          <p:cNvPr id="6" name="Rectangle 5">
            <a:extLst>
              <a:ext uri="{FF2B5EF4-FFF2-40B4-BE49-F238E27FC236}">
                <a16:creationId xmlns:a16="http://schemas.microsoft.com/office/drawing/2014/main" id="{25EDDEA4-75DD-6A46-B660-717A0DB01116}"/>
              </a:ext>
            </a:extLst>
          </p:cNvPr>
          <p:cNvSpPr/>
          <p:nvPr/>
        </p:nvSpPr>
        <p:spPr>
          <a:xfrm>
            <a:off x="1" y="903131"/>
            <a:ext cx="9143999" cy="553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058218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xSci_Chem_20180219_168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20" y="-1"/>
            <a:ext cx="9164319" cy="5129807"/>
          </a:xfrm>
          <a:prstGeom prst="rect">
            <a:avLst/>
          </a:prstGeom>
        </p:spPr>
      </p:pic>
      <p:pic>
        <p:nvPicPr>
          <p:cNvPr id="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1" y="3695106"/>
            <a:ext cx="1297060" cy="130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466462" y="3977721"/>
            <a:ext cx="7628020" cy="74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ea typeface="Calibri" charset="0"/>
                <a:cs typeface="Calibri" charset="0"/>
              </a:rPr>
              <a:t>This work is supported by the National Science Foundation under award number 1612482. </a:t>
            </a:r>
          </a:p>
          <a:p>
            <a:pPr defTabSz="914400" eaLnBrk="1" hangingPunct="1">
              <a:lnSpc>
                <a:spcPct val="90000"/>
              </a:lnSpc>
              <a:spcBef>
                <a:spcPct val="20000"/>
              </a:spcBef>
            </a:pPr>
            <a:endParaRPr lang="en-US" sz="1400" dirty="0">
              <a:latin typeface="Calibri" charset="0"/>
              <a:ea typeface="Calibri" charset="0"/>
              <a:cs typeface="Calibri" charset="0"/>
            </a:endParaRPr>
          </a:p>
          <a:p>
            <a:pPr defTabSz="914400" eaLnBrk="1" hangingPunct="1">
              <a:lnSpc>
                <a:spcPct val="90000"/>
              </a:lnSpc>
              <a:spcBef>
                <a:spcPct val="20000"/>
              </a:spcBef>
            </a:pPr>
            <a:r>
              <a:rPr lang="en-US" sz="1400" dirty="0">
                <a:latin typeface="Calibri" charset="0"/>
                <a:ea typeface="Calibri" charset="0"/>
                <a:cs typeface="Calibri" charset="0"/>
              </a:rPr>
              <a:t>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2404102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xSci_Chem_20180219_168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20" y="-1"/>
            <a:ext cx="9164319" cy="5129807"/>
          </a:xfrm>
          <a:prstGeom prst="rect">
            <a:avLst/>
          </a:prstGeom>
        </p:spPr>
      </p:pic>
      <p:pic>
        <p:nvPicPr>
          <p:cNvPr id="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1" y="3695106"/>
            <a:ext cx="1297060" cy="130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466462" y="3977721"/>
            <a:ext cx="7628020" cy="74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ea typeface="Calibri" charset="0"/>
                <a:cs typeface="Calibri" charset="0"/>
              </a:rPr>
              <a:t>This work is supported by the National Science Foundation under award number 1612482. </a:t>
            </a:r>
          </a:p>
          <a:p>
            <a:pPr defTabSz="914400" eaLnBrk="1" hangingPunct="1">
              <a:lnSpc>
                <a:spcPct val="90000"/>
              </a:lnSpc>
              <a:spcBef>
                <a:spcPct val="20000"/>
              </a:spcBef>
            </a:pPr>
            <a:endParaRPr lang="en-US" sz="1400" dirty="0">
              <a:latin typeface="Calibri" charset="0"/>
              <a:ea typeface="Calibri" charset="0"/>
              <a:cs typeface="Calibri" charset="0"/>
            </a:endParaRPr>
          </a:p>
          <a:p>
            <a:pPr defTabSz="914400" eaLnBrk="1" hangingPunct="1">
              <a:lnSpc>
                <a:spcPct val="90000"/>
              </a:lnSpc>
              <a:spcBef>
                <a:spcPct val="20000"/>
              </a:spcBef>
            </a:pPr>
            <a:r>
              <a:rPr lang="en-US" sz="1400" dirty="0">
                <a:latin typeface="Calibri" charset="0"/>
                <a:ea typeface="Calibri" charset="0"/>
                <a:cs typeface="Calibri" charset="0"/>
              </a:rPr>
              <a:t>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352785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 y="-16042"/>
            <a:ext cx="9144000" cy="1575412"/>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 name="Title 1"/>
          <p:cNvSpPr>
            <a:spLocks noGrp="1"/>
          </p:cNvSpPr>
          <p:nvPr>
            <p:ph type="title"/>
          </p:nvPr>
        </p:nvSpPr>
        <p:spPr>
          <a:xfrm>
            <a:off x="201240" y="0"/>
            <a:ext cx="9663195" cy="1894901"/>
          </a:xfrm>
          <a:noFill/>
        </p:spPr>
        <p:txBody>
          <a:bodyPr anchor="t"/>
          <a:lstStyle/>
          <a:p>
            <a:r>
              <a:rPr lang="en-US" sz="4000" dirty="0">
                <a:solidFill>
                  <a:schemeClr val="bg1"/>
                </a:solidFill>
                <a:latin typeface="Calibri" charset="0"/>
                <a:ea typeface="Calibri" charset="0"/>
                <a:cs typeface="Calibri" charset="0"/>
              </a:rPr>
              <a:t>Project Overview</a:t>
            </a:r>
            <a:br>
              <a:rPr lang="en-US" sz="40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Explore Science: Let’s Do Chemistry </a:t>
            </a:r>
            <a:br>
              <a:rPr lang="en-US" sz="4000" dirty="0">
                <a:solidFill>
                  <a:schemeClr val="bg1"/>
                </a:solidFill>
                <a:latin typeface="Calibri" charset="0"/>
                <a:ea typeface="Calibri" charset="0"/>
                <a:cs typeface="Calibri" charset="0"/>
              </a:rPr>
            </a:br>
            <a:endParaRPr lang="en-US" sz="4000" dirty="0">
              <a:solidFill>
                <a:schemeClr val="bg1"/>
              </a:solidFill>
              <a:latin typeface="Calibri" charset="0"/>
              <a:ea typeface="Calibri" charset="0"/>
              <a:cs typeface="Calibri"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6265" y="1894901"/>
            <a:ext cx="2501768" cy="1679760"/>
          </a:xfrm>
          <a:prstGeom prst="rect">
            <a:avLst/>
          </a:prstGeom>
        </p:spPr>
      </p:pic>
      <p:sp>
        <p:nvSpPr>
          <p:cNvPr id="6" name="Rectangle 5"/>
          <p:cNvSpPr/>
          <p:nvPr/>
        </p:nvSpPr>
        <p:spPr>
          <a:xfrm>
            <a:off x="2744329" y="3801649"/>
            <a:ext cx="5846262" cy="1785104"/>
          </a:xfrm>
          <a:prstGeom prst="rect">
            <a:avLst/>
          </a:prstGeom>
        </p:spPr>
        <p:txBody>
          <a:bodyPr wrap="square">
            <a:spAutoFit/>
          </a:bodyPr>
          <a:lstStyle/>
          <a:p>
            <a:r>
              <a:rPr lang="en-US" sz="2000" b="1" dirty="0">
                <a:latin typeface="Calibri" charset="0"/>
                <a:ea typeface="Calibri" charset="0"/>
                <a:cs typeface="Calibri" charset="0"/>
              </a:rPr>
              <a:t>Catherine McCarthy</a:t>
            </a:r>
          </a:p>
          <a:p>
            <a:r>
              <a:rPr lang="en-US" sz="2000" b="1" dirty="0">
                <a:latin typeface="Calibri" charset="0"/>
                <a:ea typeface="Calibri" charset="0"/>
                <a:cs typeface="Calibri" charset="0"/>
              </a:rPr>
              <a:t>Science Museum of Minnesota</a:t>
            </a:r>
          </a:p>
          <a:p>
            <a:r>
              <a:rPr lang="en-US" dirty="0">
                <a:latin typeface="Calibri" charset="0"/>
                <a:ea typeface="Calibri" charset="0"/>
                <a:cs typeface="Calibri" charset="0"/>
              </a:rPr>
              <a:t>cmccarthy@smm.org</a:t>
            </a:r>
            <a:br>
              <a:rPr lang="en-US" dirty="0">
                <a:latin typeface="Calibri" charset="0"/>
                <a:ea typeface="Calibri" charset="0"/>
                <a:cs typeface="Calibri" charset="0"/>
              </a:rPr>
            </a:br>
            <a:r>
              <a:rPr lang="en-US" dirty="0">
                <a:latin typeface="Calibri" charset="0"/>
                <a:ea typeface="Calibri" charset="0"/>
                <a:cs typeface="Calibri" charset="0"/>
              </a:rPr>
              <a:t>May 2019 </a:t>
            </a:r>
          </a:p>
          <a:p>
            <a:r>
              <a:rPr lang="en-US" dirty="0">
                <a:latin typeface="Calibri" charset="0"/>
                <a:cs typeface="Calibri" charset="0"/>
              </a:rPr>
              <a:t>Association of Children’s Museums - Interactivity</a:t>
            </a:r>
            <a:endParaRPr lang="en-US" dirty="0"/>
          </a:p>
          <a:p>
            <a:endParaRPr lang="en-US" dirty="0">
              <a:latin typeface="Calibri" charset="0"/>
              <a:ea typeface="Calibri" charset="0"/>
              <a:cs typeface="Calibri" charset="0"/>
            </a:endParaRP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241" y="4134685"/>
            <a:ext cx="1116712" cy="84878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3084" y="4134685"/>
            <a:ext cx="1854261" cy="710182"/>
          </a:xfrm>
          <a:prstGeom prst="rect">
            <a:avLst/>
          </a:prstGeom>
        </p:spPr>
      </p:pic>
      <p:pic>
        <p:nvPicPr>
          <p:cNvPr id="12" name="Picture 11" descr="P104089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59274" y="1548580"/>
            <a:ext cx="3601798" cy="2055555"/>
          </a:xfrm>
          <a:prstGeom prst="rect">
            <a:avLst/>
          </a:prstGeom>
        </p:spPr>
      </p:pic>
      <p:sp>
        <p:nvSpPr>
          <p:cNvPr id="16" name="Title 1"/>
          <p:cNvSpPr txBox="1">
            <a:spLocks/>
          </p:cNvSpPr>
          <p:nvPr/>
        </p:nvSpPr>
        <p:spPr>
          <a:xfrm>
            <a:off x="5530467" y="3300688"/>
            <a:ext cx="4497960" cy="4509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1400" dirty="0">
                <a:solidFill>
                  <a:schemeClr val="bg1"/>
                </a:solidFill>
                <a:latin typeface="Calibri" charset="0"/>
                <a:ea typeface="Calibri" charset="0"/>
                <a:cs typeface="Calibri" charset="0"/>
              </a:rPr>
              <a:t>Children’s Creativity Museum, San Francisco</a:t>
            </a:r>
          </a:p>
        </p:txBody>
      </p:sp>
      <p:pic>
        <p:nvPicPr>
          <p:cNvPr id="14" name="Picture 2" descr="ExSci_Chem_20180530_2096">
            <a:extLst>
              <a:ext uri="{FF2B5EF4-FFF2-40B4-BE49-F238E27FC236}">
                <a16:creationId xmlns:a16="http://schemas.microsoft.com/office/drawing/2014/main" id="{01000DA7-C273-9D4D-9ECE-3ABF8B2A110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1574040"/>
            <a:ext cx="3212925" cy="21365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20C77BA-0550-B340-953B-0E4DB9566C98}"/>
              </a:ext>
            </a:extLst>
          </p:cNvPr>
          <p:cNvSpPr/>
          <p:nvPr/>
        </p:nvSpPr>
        <p:spPr>
          <a:xfrm>
            <a:off x="0" y="3608601"/>
            <a:ext cx="9144000" cy="102034"/>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764009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500" dirty="0"/>
              <a:t>Discussion</a:t>
            </a:r>
            <a:endParaRPr lang="en" sz="55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5566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37164" y="2378556"/>
            <a:ext cx="6190761" cy="2717270"/>
          </a:xfrm>
          <a:prstGeom prst="rect">
            <a:avLst/>
          </a:prstGeom>
        </p:spPr>
      </p:pic>
      <p:sp>
        <p:nvSpPr>
          <p:cNvPr id="2" name="Title 1"/>
          <p:cNvSpPr>
            <a:spLocks noGrp="1"/>
          </p:cNvSpPr>
          <p:nvPr>
            <p:ph type="title"/>
          </p:nvPr>
        </p:nvSpPr>
        <p:spPr>
          <a:xfrm>
            <a:off x="0" y="-16043"/>
            <a:ext cx="9144000" cy="1524001"/>
          </a:xfrm>
          <a:solidFill>
            <a:srgbClr val="00858B"/>
          </a:solidFill>
        </p:spPr>
        <p:txBody>
          <a:bodyPr/>
          <a:lstStyle/>
          <a:p>
            <a:r>
              <a:rPr lang="en-US" sz="4000" dirty="0">
                <a:solidFill>
                  <a:schemeClr val="bg1"/>
                </a:solidFill>
                <a:latin typeface="Calibri" charset="0"/>
                <a:ea typeface="Calibri" charset="0"/>
                <a:cs typeface="Calibri" charset="0"/>
              </a:rPr>
              <a:t>Project Goals</a:t>
            </a:r>
            <a:br>
              <a:rPr lang="en-US" sz="3200" dirty="0">
                <a:solidFill>
                  <a:schemeClr val="bg1"/>
                </a:solidFill>
                <a:latin typeface="Calibri" charset="0"/>
                <a:ea typeface="Calibri" charset="0"/>
                <a:cs typeface="Calibri" charset="0"/>
              </a:rPr>
            </a:br>
            <a:r>
              <a:rPr lang="en-US" sz="3200" dirty="0">
                <a:solidFill>
                  <a:schemeClr val="bg1"/>
                </a:solidFill>
                <a:latin typeface="Calibri" charset="0"/>
                <a:ea typeface="Calibri" charset="0"/>
                <a:cs typeface="Calibri" charset="0"/>
              </a:rPr>
              <a:t>Putting research into practice </a:t>
            </a:r>
            <a:br>
              <a:rPr lang="en-US" sz="3200" dirty="0">
                <a:solidFill>
                  <a:schemeClr val="bg1"/>
                </a:solidFill>
                <a:latin typeface="Calibri" charset="0"/>
                <a:ea typeface="Calibri" charset="0"/>
                <a:cs typeface="Calibri" charset="0"/>
              </a:rPr>
            </a:br>
            <a:br>
              <a:rPr lang="en-US" sz="3200" dirty="0">
                <a:solidFill>
                  <a:srgbClr val="00858B"/>
                </a:solidFill>
                <a:latin typeface="Calibri" charset="0"/>
                <a:ea typeface="Calibri" charset="0"/>
                <a:cs typeface="Calibri" charset="0"/>
              </a:rPr>
            </a:br>
            <a:r>
              <a:rPr lang="en-US" sz="3200" dirty="0">
                <a:solidFill>
                  <a:srgbClr val="00858B"/>
                </a:solidFill>
                <a:latin typeface="Calibri" charset="0"/>
                <a:ea typeface="Calibri" charset="0"/>
                <a:cs typeface="Calibri" charset="0"/>
              </a:rPr>
              <a:t>Hands-on activities that increase: </a:t>
            </a:r>
            <a:br>
              <a:rPr lang="en-US" sz="2000" dirty="0">
                <a:solidFill>
                  <a:srgbClr val="00858B"/>
                </a:solidFill>
                <a:latin typeface="Calibri" charset="0"/>
                <a:ea typeface="Calibri" charset="0"/>
                <a:cs typeface="Calibri" charset="0"/>
              </a:rPr>
            </a:br>
            <a:br>
              <a:rPr lang="en-US" sz="1900" dirty="0">
                <a:solidFill>
                  <a:srgbClr val="00858B"/>
                </a:solidFill>
                <a:latin typeface="Calibri" charset="0"/>
                <a:ea typeface="Calibri" charset="0"/>
                <a:cs typeface="Calibri" charset="0"/>
              </a:rPr>
            </a:br>
            <a:endParaRPr lang="en-US" dirty="0">
              <a:solidFill>
                <a:srgbClr val="00858B"/>
              </a:solidFill>
              <a:latin typeface="Calibri" charset="0"/>
              <a:ea typeface="Calibri" charset="0"/>
              <a:cs typeface="Calibri" charset="0"/>
            </a:endParaRPr>
          </a:p>
        </p:txBody>
      </p:sp>
      <p:sp>
        <p:nvSpPr>
          <p:cNvPr id="5" name="Title 1"/>
          <p:cNvSpPr txBox="1">
            <a:spLocks/>
          </p:cNvSpPr>
          <p:nvPr/>
        </p:nvSpPr>
        <p:spPr>
          <a:xfrm>
            <a:off x="124691" y="2318712"/>
            <a:ext cx="2812473" cy="286539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buClr>
                <a:srgbClr val="000000"/>
              </a:buClr>
            </a:pPr>
            <a:r>
              <a:rPr lang="en-US" sz="3200" dirty="0">
                <a:solidFill>
                  <a:srgbClr val="00858B"/>
                </a:solidFill>
                <a:latin typeface="Calibri" charset="0"/>
                <a:ea typeface="Calibri" charset="0"/>
                <a:cs typeface="Calibri" charset="0"/>
              </a:rPr>
              <a:t>1. Interest, </a:t>
            </a:r>
          </a:p>
          <a:p>
            <a:pPr>
              <a:buClr>
                <a:srgbClr val="000000"/>
              </a:buClr>
            </a:pPr>
            <a:r>
              <a:rPr lang="en-US" sz="3200" dirty="0">
                <a:solidFill>
                  <a:srgbClr val="00858B"/>
                </a:solidFill>
                <a:latin typeface="Calibri" charset="0"/>
                <a:ea typeface="Calibri" charset="0"/>
                <a:cs typeface="Calibri" charset="0"/>
              </a:rPr>
              <a:t>2. Relevance</a:t>
            </a:r>
          </a:p>
          <a:p>
            <a:pPr>
              <a:buClr>
                <a:srgbClr val="000000"/>
              </a:buClr>
            </a:pPr>
            <a:r>
              <a:rPr lang="en-US" sz="3200" dirty="0">
                <a:solidFill>
                  <a:srgbClr val="00858B"/>
                </a:solidFill>
                <a:latin typeface="Calibri" charset="0"/>
                <a:ea typeface="Calibri" charset="0"/>
                <a:cs typeface="Calibri" charset="0"/>
              </a:rPr>
              <a:t>3. Self-efficacy</a:t>
            </a:r>
            <a:br>
              <a:rPr lang="en-US" sz="2400" dirty="0">
                <a:solidFill>
                  <a:srgbClr val="000000"/>
                </a:solidFill>
                <a:latin typeface="Calibri" charset="0"/>
                <a:ea typeface="Calibri" charset="0"/>
                <a:cs typeface="Calibri" charset="0"/>
              </a:rPr>
            </a:br>
            <a:endParaRPr lang="en-US" sz="2400"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85692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 Activity_Box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5410" y="675496"/>
            <a:ext cx="3413180" cy="2275453"/>
          </a:xfrm>
          <a:prstGeom prst="rect">
            <a:avLst/>
          </a:prstGeom>
        </p:spPr>
      </p:pic>
      <p:pic>
        <p:nvPicPr>
          <p:cNvPr id="9" name="Picture 8" descr="BatteryStack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5410" y="2972983"/>
            <a:ext cx="3413180" cy="2166056"/>
          </a:xfrm>
          <a:prstGeom prst="rect">
            <a:avLst/>
          </a:prstGeom>
        </p:spPr>
      </p:pic>
      <p:pic>
        <p:nvPicPr>
          <p:cNvPr id="10" name="Picture 9" descr="IMG_679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81"/>
            <a:ext cx="5080000" cy="5143500"/>
          </a:xfrm>
          <a:prstGeom prst="rect">
            <a:avLst/>
          </a:prstGeom>
        </p:spPr>
      </p:pic>
      <p:sp>
        <p:nvSpPr>
          <p:cNvPr id="3" name="Title 2">
            <a:extLst>
              <a:ext uri="{FF2B5EF4-FFF2-40B4-BE49-F238E27FC236}">
                <a16:creationId xmlns:a16="http://schemas.microsoft.com/office/drawing/2014/main" id="{1410AB1B-2B08-3B40-911C-50A4FC1351AA}"/>
              </a:ext>
            </a:extLst>
          </p:cNvPr>
          <p:cNvSpPr>
            <a:spLocks noGrp="1"/>
          </p:cNvSpPr>
          <p:nvPr>
            <p:ph type="title"/>
          </p:nvPr>
        </p:nvSpPr>
        <p:spPr>
          <a:xfrm>
            <a:off x="-2023005" y="480767"/>
            <a:ext cx="1860300" cy="2339100"/>
          </a:xfrm>
        </p:spPr>
        <p:txBody>
          <a:bodyPr/>
          <a:lstStyle/>
          <a:p>
            <a:endParaRPr lang="en-US" dirty="0"/>
          </a:p>
        </p:txBody>
      </p:sp>
      <p:sp>
        <p:nvSpPr>
          <p:cNvPr id="11" name="Title 1">
            <a:extLst>
              <a:ext uri="{FF2B5EF4-FFF2-40B4-BE49-F238E27FC236}">
                <a16:creationId xmlns:a16="http://schemas.microsoft.com/office/drawing/2014/main" id="{9DEC5073-0B3B-974C-A231-CBA6844DFAA1}"/>
              </a:ext>
            </a:extLst>
          </p:cNvPr>
          <p:cNvSpPr txBox="1">
            <a:spLocks/>
          </p:cNvSpPr>
          <p:nvPr/>
        </p:nvSpPr>
        <p:spPr>
          <a:xfrm>
            <a:off x="0" y="-7661"/>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3400" dirty="0">
                <a:solidFill>
                  <a:schemeClr val="bg1"/>
                </a:solidFill>
                <a:latin typeface="Calibri" charset="0"/>
                <a:ea typeface="Calibri" charset="0"/>
                <a:cs typeface="Calibri" charset="0"/>
              </a:rPr>
              <a:t>Explore Science: Let’s Do Chemistry kit contents</a:t>
            </a:r>
            <a:endParaRPr lang="en-US" sz="3400" dirty="0"/>
          </a:p>
        </p:txBody>
      </p:sp>
    </p:spTree>
    <p:extLst>
      <p:ext uri="{BB962C8B-B14F-4D97-AF65-F5344CB8AC3E}">
        <p14:creationId xmlns:p14="http://schemas.microsoft.com/office/powerpoint/2010/main" val="110774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688936"/>
            <a:ext cx="9144001" cy="4460492"/>
          </a:xfrm>
          <a:prstGeom prst="rect">
            <a:avLst/>
          </a:prstGeom>
        </p:spPr>
      </p:pic>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sp>
        <p:nvSpPr>
          <p:cNvPr id="11" name="Title 1"/>
          <p:cNvSpPr txBox="1">
            <a:spLocks/>
          </p:cNvSpPr>
          <p:nvPr/>
        </p:nvSpPr>
        <p:spPr>
          <a:xfrm>
            <a:off x="0" y="-7661"/>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3400" dirty="0">
                <a:solidFill>
                  <a:schemeClr val="bg1"/>
                </a:solidFill>
                <a:latin typeface="Calibri" charset="0"/>
                <a:ea typeface="Calibri" charset="0"/>
                <a:cs typeface="Calibri" charset="0"/>
              </a:rPr>
              <a:t>Explore Science: Let’s Do Chemistry kit contents</a:t>
            </a:r>
            <a:endParaRPr lang="en-US" sz="3400" dirty="0"/>
          </a:p>
        </p:txBody>
      </p:sp>
    </p:spTree>
    <p:extLst>
      <p:ext uri="{BB962C8B-B14F-4D97-AF65-F5344CB8AC3E}">
        <p14:creationId xmlns:p14="http://schemas.microsoft.com/office/powerpoint/2010/main" val="20386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pic>
        <p:nvPicPr>
          <p:cNvPr id="24" name="Pictur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754" y="883631"/>
            <a:ext cx="6551114" cy="3813659"/>
          </a:xfrm>
          <a:prstGeom prst="rect">
            <a:avLst/>
          </a:prstGeom>
          <a:ln>
            <a:solidFill>
              <a:schemeClr val="tx1"/>
            </a:solidFill>
          </a:ln>
        </p:spPr>
      </p:pic>
      <p:sp>
        <p:nvSpPr>
          <p:cNvPr id="2" name="Title 1"/>
          <p:cNvSpPr>
            <a:spLocks noGrp="1"/>
          </p:cNvSpPr>
          <p:nvPr>
            <p:ph type="title"/>
          </p:nvPr>
        </p:nvSpPr>
        <p:spPr>
          <a:xfrm>
            <a:off x="9616288" y="1865665"/>
            <a:ext cx="1860300" cy="2339100"/>
          </a:xfrm>
        </p:spPr>
        <p:txBody>
          <a:bodyPr/>
          <a:lstStyle/>
          <a:p>
            <a:endParaRPr lang="en-US"/>
          </a:p>
        </p:txBody>
      </p:sp>
      <p:sp>
        <p:nvSpPr>
          <p:cNvPr id="11"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Activity Guides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21477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13612</TotalTime>
  <Words>1650</Words>
  <Application>Microsoft Macintosh PowerPoint</Application>
  <PresentationFormat>On-screen Show (16:9)</PresentationFormat>
  <Paragraphs>260</Paragraphs>
  <Slides>50</Slides>
  <Notes>40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50</vt:i4>
      </vt:variant>
    </vt:vector>
  </HeadingPairs>
  <TitlesOfParts>
    <vt:vector size="58" baseType="lpstr">
      <vt:lpstr>Arial</vt:lpstr>
      <vt:lpstr>Calibri</vt:lpstr>
      <vt:lpstr>Century Gothic</vt:lpstr>
      <vt:lpstr>Garamond</vt:lpstr>
      <vt:lpstr>ASU Template</vt:lpstr>
      <vt:lpstr>1_Office Theme</vt:lpstr>
      <vt:lpstr>1_ASU Template</vt:lpstr>
      <vt:lpstr>Savon</vt:lpstr>
      <vt:lpstr> Fear Less!  Bringing Chemists and Chemistry Experiments into Your Museum </vt:lpstr>
      <vt:lpstr>PowerPoint Presentation</vt:lpstr>
      <vt:lpstr>PowerPoint Presentation</vt:lpstr>
      <vt:lpstr>PowerPoint Presentation</vt:lpstr>
      <vt:lpstr>Project Overview Explore Science: Let’s Do Chemistry  </vt:lpstr>
      <vt:lpstr>Project Goals Putting research into practice   Hands-on activities that increase: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Digital Materials   </vt:lpstr>
      <vt:lpstr>PowerPoint Presentation</vt:lpstr>
      <vt:lpstr>Who hosted Let’s Do Chemistry events?</vt:lpstr>
      <vt:lpstr>Public audiences reached through chemistry events</vt:lpstr>
      <vt:lpstr>PowerPoint Presentation</vt:lpstr>
      <vt:lpstr>Science Museum of Minnesota, Saint Paul, MN</vt:lpstr>
      <vt:lpstr>Children's Discovery Museum, Normal, Illinois</vt:lpstr>
      <vt:lpstr>Shared by Museum of Science, Boston</vt:lpstr>
      <vt:lpstr>PowerPoint Presentation</vt:lpstr>
      <vt:lpstr>PowerPoint Presentation</vt:lpstr>
      <vt:lpstr>PowerPoint Presentation</vt:lpstr>
      <vt:lpstr>PowerPoint Presentation</vt:lpstr>
      <vt:lpstr>Let's do Chemistry with Little Learners</vt:lpstr>
      <vt:lpstr>Chemistry with toddlers?!</vt:lpstr>
      <vt:lpstr>Molecules in Motion</vt:lpstr>
      <vt:lpstr>Loose Parts: Chemistry</vt:lpstr>
      <vt:lpstr>Let's Do Tinkering!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Kayla Berry</dc:creator>
  <cp:lastModifiedBy>Catherine McCarthy</cp:lastModifiedBy>
  <cp:revision>436</cp:revision>
  <dcterms:modified xsi:type="dcterms:W3CDTF">2019-05-09T21:13:45Z</dcterms:modified>
</cp:coreProperties>
</file>