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9"/>
  </p:notesMasterIdLst>
  <p:sldIdLst>
    <p:sldId id="733" r:id="rId4"/>
    <p:sldId id="688" r:id="rId5"/>
    <p:sldId id="514" r:id="rId6"/>
    <p:sldId id="752" r:id="rId7"/>
    <p:sldId id="735" r:id="rId8"/>
    <p:sldId id="736" r:id="rId9"/>
    <p:sldId id="737" r:id="rId10"/>
    <p:sldId id="739" r:id="rId11"/>
    <p:sldId id="738" r:id="rId12"/>
    <p:sldId id="740" r:id="rId13"/>
    <p:sldId id="613" r:id="rId14"/>
    <p:sldId id="617" r:id="rId15"/>
    <p:sldId id="546" r:id="rId16"/>
    <p:sldId id="544" r:id="rId17"/>
    <p:sldId id="659" r:id="rId18"/>
    <p:sldId id="742" r:id="rId19"/>
    <p:sldId id="669" r:id="rId20"/>
    <p:sldId id="743" r:id="rId21"/>
    <p:sldId id="746" r:id="rId22"/>
    <p:sldId id="744" r:id="rId23"/>
    <p:sldId id="747" r:id="rId24"/>
    <p:sldId id="749" r:id="rId25"/>
    <p:sldId id="750" r:id="rId26"/>
    <p:sldId id="751" r:id="rId27"/>
    <p:sldId id="732" r:id="rId28"/>
    <p:sldId id="745" r:id="rId29"/>
    <p:sldId id="753" r:id="rId30"/>
    <p:sldId id="754" r:id="rId31"/>
    <p:sldId id="755" r:id="rId32"/>
    <p:sldId id="756" r:id="rId33"/>
    <p:sldId id="757" r:id="rId34"/>
    <p:sldId id="758" r:id="rId35"/>
    <p:sldId id="759" r:id="rId36"/>
    <p:sldId id="760" r:id="rId37"/>
    <p:sldId id="761"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9BDAF"/>
    <a:srgbClr val="00858B"/>
    <a:srgbClr val="000005"/>
    <a:srgbClr val="57C9EA"/>
    <a:srgbClr val="25858B"/>
    <a:srgbClr val="5CBEEC"/>
    <a:srgbClr val="64A8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41" autoAdjust="0"/>
    <p:restoredTop sz="83599" autoAdjust="0"/>
  </p:normalViewPr>
  <p:slideViewPr>
    <p:cSldViewPr snapToGrid="0" snapToObjects="1">
      <p:cViewPr>
        <p:scale>
          <a:sx n="100" d="100"/>
          <a:sy n="100" d="100"/>
        </p:scale>
        <p:origin x="-8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C8DDF-A705-2F4B-AFA7-D1D0006DAD83}"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28C71AA5-BE7E-9B4D-9AEC-57E4389142FF}">
      <dgm:prSet/>
      <dgm:spPr>
        <a:solidFill>
          <a:srgbClr val="D7006D"/>
        </a:solidFill>
        <a:ln>
          <a:solidFill>
            <a:srgbClr val="D7006D"/>
          </a:solidFill>
        </a:ln>
      </dgm:spPr>
      <dgm:t>
        <a:bodyPr/>
        <a:lstStyle/>
        <a:p>
          <a:r>
            <a:rPr lang="en-US" dirty="0" smtClean="0">
              <a:latin typeface="Avenir Black"/>
              <a:cs typeface="Avenir Black"/>
            </a:rPr>
            <a:t>Making Connections</a:t>
          </a:r>
          <a:endParaRPr lang="en-US" dirty="0">
            <a:latin typeface="Avenir Black"/>
            <a:cs typeface="Avenir Black"/>
          </a:endParaRPr>
        </a:p>
      </dgm:t>
    </dgm:pt>
    <dgm:pt modelId="{A706F320-DC02-504E-B7D4-DF56DF86F29F}" type="parTrans" cxnId="{9FBC0D2A-5599-E24A-866F-9D4B61D91C5B}">
      <dgm:prSet/>
      <dgm:spPr/>
      <dgm:t>
        <a:bodyPr/>
        <a:lstStyle/>
        <a:p>
          <a:endParaRPr lang="en-US"/>
        </a:p>
      </dgm:t>
    </dgm:pt>
    <dgm:pt modelId="{5FBFAF49-06A6-4E4F-8C10-B485399DFF9E}" type="sibTrans" cxnId="{9FBC0D2A-5599-E24A-866F-9D4B61D91C5B}">
      <dgm:prSet/>
      <dgm:spPr/>
      <dgm:t>
        <a:bodyPr/>
        <a:lstStyle/>
        <a:p>
          <a:endParaRPr lang="en-US"/>
        </a:p>
      </dgm:t>
    </dgm:pt>
    <dgm:pt modelId="{B5438894-4651-D746-BE14-C96BF508B332}">
      <dgm:prSet/>
      <dgm:spPr>
        <a:solidFill>
          <a:srgbClr val="D7006D"/>
        </a:solidFill>
        <a:ln>
          <a:solidFill>
            <a:srgbClr val="D7006D"/>
          </a:solidFill>
        </a:ln>
      </dgm:spPr>
      <dgm:t>
        <a:bodyPr/>
        <a:lstStyle/>
        <a:p>
          <a:r>
            <a:rPr lang="en-US" dirty="0" smtClean="0">
              <a:latin typeface="Avenir Black"/>
              <a:cs typeface="Avenir Black"/>
            </a:rPr>
            <a:t>Learner Types</a:t>
          </a:r>
          <a:endParaRPr lang="en-US" dirty="0">
            <a:latin typeface="Avenir Black"/>
            <a:cs typeface="Avenir Black"/>
          </a:endParaRPr>
        </a:p>
      </dgm:t>
    </dgm:pt>
    <dgm:pt modelId="{144C2A1B-A916-3840-9213-BFCC5BED3918}" type="parTrans" cxnId="{5A9EDDE6-69DB-F74D-B920-40816E10875A}">
      <dgm:prSet/>
      <dgm:spPr>
        <a:ln>
          <a:solidFill>
            <a:srgbClr val="D7006D"/>
          </a:solidFill>
        </a:ln>
      </dgm:spPr>
      <dgm:t>
        <a:bodyPr/>
        <a:lstStyle/>
        <a:p>
          <a:endParaRPr lang="en-US"/>
        </a:p>
      </dgm:t>
    </dgm:pt>
    <dgm:pt modelId="{CB66C580-12CC-484E-8E7F-8623DDDA4411}" type="sibTrans" cxnId="{5A9EDDE6-69DB-F74D-B920-40816E10875A}">
      <dgm:prSet/>
      <dgm:spPr/>
      <dgm:t>
        <a:bodyPr/>
        <a:lstStyle/>
        <a:p>
          <a:endParaRPr lang="en-US"/>
        </a:p>
      </dgm:t>
    </dgm:pt>
    <dgm:pt modelId="{F77E351C-F094-E142-AECC-87AA476A2C3F}">
      <dgm:prSet/>
      <dgm:spPr>
        <a:solidFill>
          <a:srgbClr val="D7006D"/>
        </a:solidFill>
        <a:ln>
          <a:solidFill>
            <a:srgbClr val="D7006D"/>
          </a:solidFill>
        </a:ln>
      </dgm:spPr>
      <dgm:t>
        <a:bodyPr/>
        <a:lstStyle/>
        <a:p>
          <a:r>
            <a:rPr lang="en-US" dirty="0" smtClean="0">
              <a:latin typeface="Avenir Black"/>
              <a:cs typeface="Avenir Black"/>
            </a:rPr>
            <a:t>Learning Practices</a:t>
          </a:r>
          <a:endParaRPr lang="en-US" dirty="0">
            <a:latin typeface="Avenir Black"/>
            <a:cs typeface="Avenir Black"/>
          </a:endParaRPr>
        </a:p>
      </dgm:t>
    </dgm:pt>
    <dgm:pt modelId="{005BF8B0-5C5F-744F-8EDC-39113D7A4209}" type="parTrans" cxnId="{1641F38F-CE2E-1844-9F9B-A8BE1D69EB9D}">
      <dgm:prSet/>
      <dgm:spPr>
        <a:ln>
          <a:solidFill>
            <a:srgbClr val="D7006D"/>
          </a:solidFill>
        </a:ln>
      </dgm:spPr>
      <dgm:t>
        <a:bodyPr/>
        <a:lstStyle/>
        <a:p>
          <a:endParaRPr lang="en-US"/>
        </a:p>
      </dgm:t>
    </dgm:pt>
    <dgm:pt modelId="{77788C93-239E-CB4C-A56F-88C7FB22C74C}" type="sibTrans" cxnId="{1641F38F-CE2E-1844-9F9B-A8BE1D69EB9D}">
      <dgm:prSet/>
      <dgm:spPr/>
      <dgm:t>
        <a:bodyPr/>
        <a:lstStyle/>
        <a:p>
          <a:endParaRPr lang="en-US"/>
        </a:p>
      </dgm:t>
    </dgm:pt>
    <dgm:pt modelId="{99E5F4BE-6866-574F-B3BF-8C06DECF738A}">
      <dgm:prSet/>
      <dgm:spPr>
        <a:solidFill>
          <a:srgbClr val="D7006D"/>
        </a:solidFill>
        <a:ln>
          <a:solidFill>
            <a:srgbClr val="D7006D"/>
          </a:solidFill>
        </a:ln>
      </dgm:spPr>
      <dgm:t>
        <a:bodyPr/>
        <a:lstStyle/>
        <a:p>
          <a:r>
            <a:rPr lang="en-US" dirty="0" smtClean="0">
              <a:latin typeface="Avenir Black"/>
              <a:cs typeface="Avenir Black"/>
            </a:rPr>
            <a:t>Facilitation Strategies</a:t>
          </a:r>
          <a:endParaRPr lang="en-US" dirty="0">
            <a:latin typeface="Avenir Black"/>
            <a:cs typeface="Avenir Black"/>
          </a:endParaRPr>
        </a:p>
      </dgm:t>
    </dgm:pt>
    <dgm:pt modelId="{88BA2C6A-02F4-E245-B17B-8A52CC557C26}" type="parTrans" cxnId="{52D47398-BF6A-A743-9EC4-6938945EB97A}">
      <dgm:prSet/>
      <dgm:spPr>
        <a:ln>
          <a:solidFill>
            <a:srgbClr val="D7006D"/>
          </a:solidFill>
        </a:ln>
      </dgm:spPr>
      <dgm:t>
        <a:bodyPr/>
        <a:lstStyle/>
        <a:p>
          <a:endParaRPr lang="en-US"/>
        </a:p>
      </dgm:t>
    </dgm:pt>
    <dgm:pt modelId="{4A3A56AE-09F8-8745-8C24-13575266DCC5}" type="sibTrans" cxnId="{52D47398-BF6A-A743-9EC4-6938945EB97A}">
      <dgm:prSet/>
      <dgm:spPr/>
      <dgm:t>
        <a:bodyPr/>
        <a:lstStyle/>
        <a:p>
          <a:endParaRPr lang="en-US"/>
        </a:p>
      </dgm:t>
    </dgm:pt>
    <dgm:pt modelId="{3107B900-8D50-4E43-9EA3-8327C98438C2}" type="pres">
      <dgm:prSet presAssocID="{09AC8DDF-A705-2F4B-AFA7-D1D0006DAD83}" presName="cycle" presStyleCnt="0">
        <dgm:presLayoutVars>
          <dgm:chMax val="1"/>
          <dgm:dir/>
          <dgm:animLvl val="ctr"/>
          <dgm:resizeHandles val="exact"/>
        </dgm:presLayoutVars>
      </dgm:prSet>
      <dgm:spPr/>
      <dgm:t>
        <a:bodyPr/>
        <a:lstStyle/>
        <a:p>
          <a:endParaRPr lang="en-US"/>
        </a:p>
      </dgm:t>
    </dgm:pt>
    <dgm:pt modelId="{47E8E2BB-1BFD-F649-9C4B-D35A3F77A900}" type="pres">
      <dgm:prSet presAssocID="{28C71AA5-BE7E-9B4D-9AEC-57E4389142FF}" presName="centerShape" presStyleLbl="node0" presStyleIdx="0" presStyleCnt="1"/>
      <dgm:spPr/>
      <dgm:t>
        <a:bodyPr/>
        <a:lstStyle/>
        <a:p>
          <a:endParaRPr lang="en-US"/>
        </a:p>
      </dgm:t>
    </dgm:pt>
    <dgm:pt modelId="{F3A812E7-3151-844F-910F-629F6E9B057A}" type="pres">
      <dgm:prSet presAssocID="{144C2A1B-A916-3840-9213-BFCC5BED3918}" presName="Name9" presStyleLbl="parChTrans1D2" presStyleIdx="0" presStyleCnt="3"/>
      <dgm:spPr/>
      <dgm:t>
        <a:bodyPr/>
        <a:lstStyle/>
        <a:p>
          <a:endParaRPr lang="en-US"/>
        </a:p>
      </dgm:t>
    </dgm:pt>
    <dgm:pt modelId="{B3DAF553-BEC5-ED42-96AA-E5C9D595E285}" type="pres">
      <dgm:prSet presAssocID="{144C2A1B-A916-3840-9213-BFCC5BED3918}" presName="connTx" presStyleLbl="parChTrans1D2" presStyleIdx="0" presStyleCnt="3"/>
      <dgm:spPr/>
      <dgm:t>
        <a:bodyPr/>
        <a:lstStyle/>
        <a:p>
          <a:endParaRPr lang="en-US"/>
        </a:p>
      </dgm:t>
    </dgm:pt>
    <dgm:pt modelId="{B9FBE9E3-8889-4148-85A6-D7EB14C06207}" type="pres">
      <dgm:prSet presAssocID="{B5438894-4651-D746-BE14-C96BF508B332}" presName="node" presStyleLbl="node1" presStyleIdx="0" presStyleCnt="3">
        <dgm:presLayoutVars>
          <dgm:bulletEnabled val="1"/>
        </dgm:presLayoutVars>
      </dgm:prSet>
      <dgm:spPr/>
      <dgm:t>
        <a:bodyPr/>
        <a:lstStyle/>
        <a:p>
          <a:endParaRPr lang="en-US"/>
        </a:p>
      </dgm:t>
    </dgm:pt>
    <dgm:pt modelId="{D8E393B2-0916-B942-9E18-F0544AFE7E4A}" type="pres">
      <dgm:prSet presAssocID="{005BF8B0-5C5F-744F-8EDC-39113D7A4209}" presName="Name9" presStyleLbl="parChTrans1D2" presStyleIdx="1" presStyleCnt="3"/>
      <dgm:spPr/>
      <dgm:t>
        <a:bodyPr/>
        <a:lstStyle/>
        <a:p>
          <a:endParaRPr lang="en-US"/>
        </a:p>
      </dgm:t>
    </dgm:pt>
    <dgm:pt modelId="{2E982D93-FDE5-5F49-BEAE-09487BCCC9BA}" type="pres">
      <dgm:prSet presAssocID="{005BF8B0-5C5F-744F-8EDC-39113D7A4209}" presName="connTx" presStyleLbl="parChTrans1D2" presStyleIdx="1" presStyleCnt="3"/>
      <dgm:spPr/>
      <dgm:t>
        <a:bodyPr/>
        <a:lstStyle/>
        <a:p>
          <a:endParaRPr lang="en-US"/>
        </a:p>
      </dgm:t>
    </dgm:pt>
    <dgm:pt modelId="{795C15C7-FAC5-9C4D-8F85-4A1A546BA4B2}" type="pres">
      <dgm:prSet presAssocID="{F77E351C-F094-E142-AECC-87AA476A2C3F}" presName="node" presStyleLbl="node1" presStyleIdx="1" presStyleCnt="3">
        <dgm:presLayoutVars>
          <dgm:bulletEnabled val="1"/>
        </dgm:presLayoutVars>
      </dgm:prSet>
      <dgm:spPr/>
      <dgm:t>
        <a:bodyPr/>
        <a:lstStyle/>
        <a:p>
          <a:endParaRPr lang="en-US"/>
        </a:p>
      </dgm:t>
    </dgm:pt>
    <dgm:pt modelId="{BBC99136-0823-A145-9432-78190FC2FD6F}" type="pres">
      <dgm:prSet presAssocID="{88BA2C6A-02F4-E245-B17B-8A52CC557C26}" presName="Name9" presStyleLbl="parChTrans1D2" presStyleIdx="2" presStyleCnt="3"/>
      <dgm:spPr/>
      <dgm:t>
        <a:bodyPr/>
        <a:lstStyle/>
        <a:p>
          <a:endParaRPr lang="en-US"/>
        </a:p>
      </dgm:t>
    </dgm:pt>
    <dgm:pt modelId="{76814F9B-281F-3E47-8C7B-239514609097}" type="pres">
      <dgm:prSet presAssocID="{88BA2C6A-02F4-E245-B17B-8A52CC557C26}" presName="connTx" presStyleLbl="parChTrans1D2" presStyleIdx="2" presStyleCnt="3"/>
      <dgm:spPr/>
      <dgm:t>
        <a:bodyPr/>
        <a:lstStyle/>
        <a:p>
          <a:endParaRPr lang="en-US"/>
        </a:p>
      </dgm:t>
    </dgm:pt>
    <dgm:pt modelId="{ED5A7BD2-C78D-5442-AE3B-3A00E6B0F13E}" type="pres">
      <dgm:prSet presAssocID="{99E5F4BE-6866-574F-B3BF-8C06DECF738A}" presName="node" presStyleLbl="node1" presStyleIdx="2" presStyleCnt="3">
        <dgm:presLayoutVars>
          <dgm:bulletEnabled val="1"/>
        </dgm:presLayoutVars>
      </dgm:prSet>
      <dgm:spPr/>
      <dgm:t>
        <a:bodyPr/>
        <a:lstStyle/>
        <a:p>
          <a:endParaRPr lang="en-US"/>
        </a:p>
      </dgm:t>
    </dgm:pt>
  </dgm:ptLst>
  <dgm:cxnLst>
    <dgm:cxn modelId="{4F647BB1-B01A-D645-B914-24B2E959BBF9}" type="presOf" srcId="{144C2A1B-A916-3840-9213-BFCC5BED3918}" destId="{F3A812E7-3151-844F-910F-629F6E9B057A}" srcOrd="0" destOrd="0" presId="urn:microsoft.com/office/officeart/2005/8/layout/radial1"/>
    <dgm:cxn modelId="{5A9EDDE6-69DB-F74D-B920-40816E10875A}" srcId="{28C71AA5-BE7E-9B4D-9AEC-57E4389142FF}" destId="{B5438894-4651-D746-BE14-C96BF508B332}" srcOrd="0" destOrd="0" parTransId="{144C2A1B-A916-3840-9213-BFCC5BED3918}" sibTransId="{CB66C580-12CC-484E-8E7F-8623DDDA4411}"/>
    <dgm:cxn modelId="{1A0963CB-09BB-7D4B-BDBF-34A1307258A7}" type="presOf" srcId="{005BF8B0-5C5F-744F-8EDC-39113D7A4209}" destId="{2E982D93-FDE5-5F49-BEAE-09487BCCC9BA}" srcOrd="1" destOrd="0" presId="urn:microsoft.com/office/officeart/2005/8/layout/radial1"/>
    <dgm:cxn modelId="{68D86738-7C05-7B4D-8F5F-2599736EADE5}" type="presOf" srcId="{B5438894-4651-D746-BE14-C96BF508B332}" destId="{B9FBE9E3-8889-4148-85A6-D7EB14C06207}" srcOrd="0" destOrd="0" presId="urn:microsoft.com/office/officeart/2005/8/layout/radial1"/>
    <dgm:cxn modelId="{33D84F0F-1204-AE44-8DEE-D94CAAE2D7FC}" type="presOf" srcId="{144C2A1B-A916-3840-9213-BFCC5BED3918}" destId="{B3DAF553-BEC5-ED42-96AA-E5C9D595E285}" srcOrd="1" destOrd="0" presId="urn:microsoft.com/office/officeart/2005/8/layout/radial1"/>
    <dgm:cxn modelId="{9FBC0D2A-5599-E24A-866F-9D4B61D91C5B}" srcId="{09AC8DDF-A705-2F4B-AFA7-D1D0006DAD83}" destId="{28C71AA5-BE7E-9B4D-9AEC-57E4389142FF}" srcOrd="0" destOrd="0" parTransId="{A706F320-DC02-504E-B7D4-DF56DF86F29F}" sibTransId="{5FBFAF49-06A6-4E4F-8C10-B485399DFF9E}"/>
    <dgm:cxn modelId="{E56F332B-472B-4441-A12E-3D185F64C600}" type="presOf" srcId="{09AC8DDF-A705-2F4B-AFA7-D1D0006DAD83}" destId="{3107B900-8D50-4E43-9EA3-8327C98438C2}" srcOrd="0" destOrd="0" presId="urn:microsoft.com/office/officeart/2005/8/layout/radial1"/>
    <dgm:cxn modelId="{B737E301-CD00-9745-98E2-674365CF4316}" type="presOf" srcId="{005BF8B0-5C5F-744F-8EDC-39113D7A4209}" destId="{D8E393B2-0916-B942-9E18-F0544AFE7E4A}" srcOrd="0" destOrd="0" presId="urn:microsoft.com/office/officeart/2005/8/layout/radial1"/>
    <dgm:cxn modelId="{E562EE85-D56C-E441-BFA7-DA4220A987A4}" type="presOf" srcId="{88BA2C6A-02F4-E245-B17B-8A52CC557C26}" destId="{76814F9B-281F-3E47-8C7B-239514609097}" srcOrd="1" destOrd="0" presId="urn:microsoft.com/office/officeart/2005/8/layout/radial1"/>
    <dgm:cxn modelId="{F22DADC0-1136-6E44-B49C-235FBFB4BEC7}" type="presOf" srcId="{F77E351C-F094-E142-AECC-87AA476A2C3F}" destId="{795C15C7-FAC5-9C4D-8F85-4A1A546BA4B2}" srcOrd="0" destOrd="0" presId="urn:microsoft.com/office/officeart/2005/8/layout/radial1"/>
    <dgm:cxn modelId="{6ECAEF11-0E52-5D42-8E56-FE7CE48B77E0}" type="presOf" srcId="{99E5F4BE-6866-574F-B3BF-8C06DECF738A}" destId="{ED5A7BD2-C78D-5442-AE3B-3A00E6B0F13E}" srcOrd="0" destOrd="0" presId="urn:microsoft.com/office/officeart/2005/8/layout/radial1"/>
    <dgm:cxn modelId="{52D47398-BF6A-A743-9EC4-6938945EB97A}" srcId="{28C71AA5-BE7E-9B4D-9AEC-57E4389142FF}" destId="{99E5F4BE-6866-574F-B3BF-8C06DECF738A}" srcOrd="2" destOrd="0" parTransId="{88BA2C6A-02F4-E245-B17B-8A52CC557C26}" sibTransId="{4A3A56AE-09F8-8745-8C24-13575266DCC5}"/>
    <dgm:cxn modelId="{6AD58886-0E09-814C-B6E0-3A64B1424B17}" type="presOf" srcId="{88BA2C6A-02F4-E245-B17B-8A52CC557C26}" destId="{BBC99136-0823-A145-9432-78190FC2FD6F}" srcOrd="0" destOrd="0" presId="urn:microsoft.com/office/officeart/2005/8/layout/radial1"/>
    <dgm:cxn modelId="{99A95FDB-E132-1548-B7B1-827C0A6EAFD9}" type="presOf" srcId="{28C71AA5-BE7E-9B4D-9AEC-57E4389142FF}" destId="{47E8E2BB-1BFD-F649-9C4B-D35A3F77A900}" srcOrd="0" destOrd="0" presId="urn:microsoft.com/office/officeart/2005/8/layout/radial1"/>
    <dgm:cxn modelId="{1641F38F-CE2E-1844-9F9B-A8BE1D69EB9D}" srcId="{28C71AA5-BE7E-9B4D-9AEC-57E4389142FF}" destId="{F77E351C-F094-E142-AECC-87AA476A2C3F}" srcOrd="1" destOrd="0" parTransId="{005BF8B0-5C5F-744F-8EDC-39113D7A4209}" sibTransId="{77788C93-239E-CB4C-A56F-88C7FB22C74C}"/>
    <dgm:cxn modelId="{BC69E991-1CE0-4C4C-ACA4-3AA8A8AA6A44}" type="presParOf" srcId="{3107B900-8D50-4E43-9EA3-8327C98438C2}" destId="{47E8E2BB-1BFD-F649-9C4B-D35A3F77A900}" srcOrd="0" destOrd="0" presId="urn:microsoft.com/office/officeart/2005/8/layout/radial1"/>
    <dgm:cxn modelId="{DD884058-8305-F04F-AC1D-C2E1A403005B}" type="presParOf" srcId="{3107B900-8D50-4E43-9EA3-8327C98438C2}" destId="{F3A812E7-3151-844F-910F-629F6E9B057A}" srcOrd="1" destOrd="0" presId="urn:microsoft.com/office/officeart/2005/8/layout/radial1"/>
    <dgm:cxn modelId="{7DCB838E-1F9B-B24F-8C11-E79E9DC1A737}" type="presParOf" srcId="{F3A812E7-3151-844F-910F-629F6E9B057A}" destId="{B3DAF553-BEC5-ED42-96AA-E5C9D595E285}" srcOrd="0" destOrd="0" presId="urn:microsoft.com/office/officeart/2005/8/layout/radial1"/>
    <dgm:cxn modelId="{39750CB4-051F-E44F-8C13-DB71350CFFCE}" type="presParOf" srcId="{3107B900-8D50-4E43-9EA3-8327C98438C2}" destId="{B9FBE9E3-8889-4148-85A6-D7EB14C06207}" srcOrd="2" destOrd="0" presId="urn:microsoft.com/office/officeart/2005/8/layout/radial1"/>
    <dgm:cxn modelId="{F93AFBD6-63C4-CF47-94A0-F5064B17ED10}" type="presParOf" srcId="{3107B900-8D50-4E43-9EA3-8327C98438C2}" destId="{D8E393B2-0916-B942-9E18-F0544AFE7E4A}" srcOrd="3" destOrd="0" presId="urn:microsoft.com/office/officeart/2005/8/layout/radial1"/>
    <dgm:cxn modelId="{483C452A-1224-914C-ABBC-7BADBEF14B18}" type="presParOf" srcId="{D8E393B2-0916-B942-9E18-F0544AFE7E4A}" destId="{2E982D93-FDE5-5F49-BEAE-09487BCCC9BA}" srcOrd="0" destOrd="0" presId="urn:microsoft.com/office/officeart/2005/8/layout/radial1"/>
    <dgm:cxn modelId="{10739AC9-C225-BA43-ABDB-16110030AA52}" type="presParOf" srcId="{3107B900-8D50-4E43-9EA3-8327C98438C2}" destId="{795C15C7-FAC5-9C4D-8F85-4A1A546BA4B2}" srcOrd="4" destOrd="0" presId="urn:microsoft.com/office/officeart/2005/8/layout/radial1"/>
    <dgm:cxn modelId="{CD6C78B3-ACAB-2A48-A240-784C6C7339B4}" type="presParOf" srcId="{3107B900-8D50-4E43-9EA3-8327C98438C2}" destId="{BBC99136-0823-A145-9432-78190FC2FD6F}" srcOrd="5" destOrd="0" presId="urn:microsoft.com/office/officeart/2005/8/layout/radial1"/>
    <dgm:cxn modelId="{CB069570-AA9A-6C4A-87E0-80A4BDF167AC}" type="presParOf" srcId="{BBC99136-0823-A145-9432-78190FC2FD6F}" destId="{76814F9B-281F-3E47-8C7B-239514609097}" srcOrd="0" destOrd="0" presId="urn:microsoft.com/office/officeart/2005/8/layout/radial1"/>
    <dgm:cxn modelId="{B04E8955-F6DF-2347-801C-B7D08C373571}" type="presParOf" srcId="{3107B900-8D50-4E43-9EA3-8327C98438C2}" destId="{ED5A7BD2-C78D-5442-AE3B-3A00E6B0F13E}"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8E2BB-1BFD-F649-9C4B-D35A3F77A900}">
      <dsp:nvSpPr>
        <dsp:cNvPr id="0" name=""/>
        <dsp:cNvSpPr/>
      </dsp:nvSpPr>
      <dsp:spPr>
        <a:xfrm>
          <a:off x="3261888" y="2058422"/>
          <a:ext cx="1580982" cy="1580982"/>
        </a:xfrm>
        <a:prstGeom prst="ellipse">
          <a:avLst/>
        </a:prstGeom>
        <a:solidFill>
          <a:srgbClr val="D7006D"/>
        </a:solidFill>
        <a:ln>
          <a:solidFill>
            <a:srgbClr val="D7006D"/>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venir Black"/>
              <a:cs typeface="Avenir Black"/>
            </a:rPr>
            <a:t>Making Connections</a:t>
          </a:r>
          <a:endParaRPr lang="en-US" sz="1400" kern="1200" dirty="0">
            <a:latin typeface="Avenir Black"/>
            <a:cs typeface="Avenir Black"/>
          </a:endParaRPr>
        </a:p>
      </dsp:txBody>
      <dsp:txXfrm>
        <a:off x="3493417" y="2289951"/>
        <a:ext cx="1117924" cy="1117924"/>
      </dsp:txXfrm>
    </dsp:sp>
    <dsp:sp modelId="{F3A812E7-3151-844F-910F-629F6E9B057A}">
      <dsp:nvSpPr>
        <dsp:cNvPr id="0" name=""/>
        <dsp:cNvSpPr/>
      </dsp:nvSpPr>
      <dsp:spPr>
        <a:xfrm rot="16200000">
          <a:off x="3815165" y="1803652"/>
          <a:ext cx="474428" cy="35112"/>
        </a:xfrm>
        <a:custGeom>
          <a:avLst/>
          <a:gdLst/>
          <a:ahLst/>
          <a:cxnLst/>
          <a:rect l="0" t="0" r="0" b="0"/>
          <a:pathLst>
            <a:path>
              <a:moveTo>
                <a:pt x="0" y="17556"/>
              </a:moveTo>
              <a:lnTo>
                <a:pt x="474428" y="17556"/>
              </a:lnTo>
            </a:path>
          </a:pathLst>
        </a:custGeom>
        <a:noFill/>
        <a:ln w="9525" cap="flat" cmpd="sng" algn="ctr">
          <a:solidFill>
            <a:srgbClr val="D7006D"/>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40518" y="1809347"/>
        <a:ext cx="23721" cy="23721"/>
      </dsp:txXfrm>
    </dsp:sp>
    <dsp:sp modelId="{B9FBE9E3-8889-4148-85A6-D7EB14C06207}">
      <dsp:nvSpPr>
        <dsp:cNvPr id="0" name=""/>
        <dsp:cNvSpPr/>
      </dsp:nvSpPr>
      <dsp:spPr>
        <a:xfrm>
          <a:off x="3261888" y="3011"/>
          <a:ext cx="1580982" cy="1580982"/>
        </a:xfrm>
        <a:prstGeom prst="ellipse">
          <a:avLst/>
        </a:prstGeom>
        <a:solidFill>
          <a:srgbClr val="D7006D"/>
        </a:solidFill>
        <a:ln>
          <a:solidFill>
            <a:srgbClr val="D7006D"/>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venir Black"/>
              <a:cs typeface="Avenir Black"/>
            </a:rPr>
            <a:t>Learner Types</a:t>
          </a:r>
          <a:endParaRPr lang="en-US" sz="1600" kern="1200" dirty="0">
            <a:latin typeface="Avenir Black"/>
            <a:cs typeface="Avenir Black"/>
          </a:endParaRPr>
        </a:p>
      </dsp:txBody>
      <dsp:txXfrm>
        <a:off x="3493417" y="234540"/>
        <a:ext cx="1117924" cy="1117924"/>
      </dsp:txXfrm>
    </dsp:sp>
    <dsp:sp modelId="{D8E393B2-0916-B942-9E18-F0544AFE7E4A}">
      <dsp:nvSpPr>
        <dsp:cNvPr id="0" name=""/>
        <dsp:cNvSpPr/>
      </dsp:nvSpPr>
      <dsp:spPr>
        <a:xfrm rot="1800000">
          <a:off x="4705184" y="3345210"/>
          <a:ext cx="474428" cy="35112"/>
        </a:xfrm>
        <a:custGeom>
          <a:avLst/>
          <a:gdLst/>
          <a:ahLst/>
          <a:cxnLst/>
          <a:rect l="0" t="0" r="0" b="0"/>
          <a:pathLst>
            <a:path>
              <a:moveTo>
                <a:pt x="0" y="17556"/>
              </a:moveTo>
              <a:lnTo>
                <a:pt x="474428" y="17556"/>
              </a:lnTo>
            </a:path>
          </a:pathLst>
        </a:custGeom>
        <a:noFill/>
        <a:ln w="9525" cap="flat" cmpd="sng" algn="ctr">
          <a:solidFill>
            <a:srgbClr val="D7006D"/>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30537" y="3350905"/>
        <a:ext cx="23721" cy="23721"/>
      </dsp:txXfrm>
    </dsp:sp>
    <dsp:sp modelId="{795C15C7-FAC5-9C4D-8F85-4A1A546BA4B2}">
      <dsp:nvSpPr>
        <dsp:cNvPr id="0" name=""/>
        <dsp:cNvSpPr/>
      </dsp:nvSpPr>
      <dsp:spPr>
        <a:xfrm>
          <a:off x="5041926" y="3086128"/>
          <a:ext cx="1580982" cy="1580982"/>
        </a:xfrm>
        <a:prstGeom prst="ellipse">
          <a:avLst/>
        </a:prstGeom>
        <a:solidFill>
          <a:srgbClr val="D7006D"/>
        </a:solidFill>
        <a:ln>
          <a:solidFill>
            <a:srgbClr val="D7006D"/>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venir Black"/>
              <a:cs typeface="Avenir Black"/>
            </a:rPr>
            <a:t>Learning Practices</a:t>
          </a:r>
          <a:endParaRPr lang="en-US" sz="1600" kern="1200" dirty="0">
            <a:latin typeface="Avenir Black"/>
            <a:cs typeface="Avenir Black"/>
          </a:endParaRPr>
        </a:p>
      </dsp:txBody>
      <dsp:txXfrm>
        <a:off x="5273455" y="3317657"/>
        <a:ext cx="1117924" cy="1117924"/>
      </dsp:txXfrm>
    </dsp:sp>
    <dsp:sp modelId="{BBC99136-0823-A145-9432-78190FC2FD6F}">
      <dsp:nvSpPr>
        <dsp:cNvPr id="0" name=""/>
        <dsp:cNvSpPr/>
      </dsp:nvSpPr>
      <dsp:spPr>
        <a:xfrm rot="9000000">
          <a:off x="2925146" y="3345210"/>
          <a:ext cx="474428" cy="35112"/>
        </a:xfrm>
        <a:custGeom>
          <a:avLst/>
          <a:gdLst/>
          <a:ahLst/>
          <a:cxnLst/>
          <a:rect l="0" t="0" r="0" b="0"/>
          <a:pathLst>
            <a:path>
              <a:moveTo>
                <a:pt x="0" y="17556"/>
              </a:moveTo>
              <a:lnTo>
                <a:pt x="474428" y="17556"/>
              </a:lnTo>
            </a:path>
          </a:pathLst>
        </a:custGeom>
        <a:noFill/>
        <a:ln w="9525" cap="flat" cmpd="sng" algn="ctr">
          <a:solidFill>
            <a:srgbClr val="D7006D"/>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50499" y="3350905"/>
        <a:ext cx="23721" cy="23721"/>
      </dsp:txXfrm>
    </dsp:sp>
    <dsp:sp modelId="{ED5A7BD2-C78D-5442-AE3B-3A00E6B0F13E}">
      <dsp:nvSpPr>
        <dsp:cNvPr id="0" name=""/>
        <dsp:cNvSpPr/>
      </dsp:nvSpPr>
      <dsp:spPr>
        <a:xfrm>
          <a:off x="1481850" y="3086128"/>
          <a:ext cx="1580982" cy="1580982"/>
        </a:xfrm>
        <a:prstGeom prst="ellipse">
          <a:avLst/>
        </a:prstGeom>
        <a:solidFill>
          <a:srgbClr val="D7006D"/>
        </a:solidFill>
        <a:ln>
          <a:solidFill>
            <a:srgbClr val="D7006D"/>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venir Black"/>
              <a:cs typeface="Avenir Black"/>
            </a:rPr>
            <a:t>Facilitation Strategies</a:t>
          </a:r>
          <a:endParaRPr lang="en-US" sz="1600" kern="1200" dirty="0">
            <a:latin typeface="Avenir Black"/>
            <a:cs typeface="Avenir Black"/>
          </a:endParaRPr>
        </a:p>
      </dsp:txBody>
      <dsp:txXfrm>
        <a:off x="1713379" y="3317657"/>
        <a:ext cx="1117924" cy="111792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FAD738-4824-7144-BCB9-158208FB2D52}" type="datetimeFigureOut">
              <a:rPr lang="en-US" smtClean="0"/>
              <a:t>5/17/19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2D94B6-39A1-0D44-B772-2E43CAE02935}" type="slidenum">
              <a:rPr lang="en-US" smtClean="0"/>
              <a:t>‹#›</a:t>
            </a:fld>
            <a:endParaRPr lang="en-US"/>
          </a:p>
        </p:txBody>
      </p:sp>
    </p:spTree>
    <p:extLst>
      <p:ext uri="{BB962C8B-B14F-4D97-AF65-F5344CB8AC3E}">
        <p14:creationId xmlns:p14="http://schemas.microsoft.com/office/powerpoint/2010/main" val="24888286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2</a:t>
            </a:fld>
            <a:endParaRPr lang="en-US" dirty="0"/>
          </a:p>
        </p:txBody>
      </p:sp>
    </p:spTree>
    <p:extLst>
      <p:ext uri="{BB962C8B-B14F-4D97-AF65-F5344CB8AC3E}">
        <p14:creationId xmlns:p14="http://schemas.microsoft.com/office/powerpoint/2010/main" val="198318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B08FA-EBD7-BD4F-B178-1C8DA570F7EE}" type="slidenum">
              <a:rPr lang="en-US" smtClean="0"/>
              <a:t>11</a:t>
            </a:fld>
            <a:endParaRPr lang="en-US"/>
          </a:p>
        </p:txBody>
      </p:sp>
    </p:spTree>
    <p:extLst>
      <p:ext uri="{BB962C8B-B14F-4D97-AF65-F5344CB8AC3E}">
        <p14:creationId xmlns:p14="http://schemas.microsoft.com/office/powerpoint/2010/main" val="38916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12</a:t>
            </a:fld>
            <a:endParaRPr lang="en-US" dirty="0"/>
          </a:p>
        </p:txBody>
      </p:sp>
    </p:spTree>
    <p:extLst>
      <p:ext uri="{BB962C8B-B14F-4D97-AF65-F5344CB8AC3E}">
        <p14:creationId xmlns:p14="http://schemas.microsoft.com/office/powerpoint/2010/main" val="198318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C11E37F-6F67-6248-AB2A-FEDF52C198CB}" type="slidenum">
              <a:rPr lang="en-US" smtClean="0"/>
              <a:t>13</a:t>
            </a:fld>
            <a:endParaRPr lang="en-US" dirty="0"/>
          </a:p>
        </p:txBody>
      </p:sp>
    </p:spTree>
    <p:extLst>
      <p:ext uri="{BB962C8B-B14F-4D97-AF65-F5344CB8AC3E}">
        <p14:creationId xmlns:p14="http://schemas.microsoft.com/office/powerpoint/2010/main" val="173301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C11E37F-6F67-6248-AB2A-FEDF52C198CB}" type="slidenum">
              <a:rPr lang="en-US" smtClean="0"/>
              <a:t>14</a:t>
            </a:fld>
            <a:endParaRPr lang="en-US" dirty="0"/>
          </a:p>
        </p:txBody>
      </p:sp>
    </p:spTree>
    <p:extLst>
      <p:ext uri="{BB962C8B-B14F-4D97-AF65-F5344CB8AC3E}">
        <p14:creationId xmlns:p14="http://schemas.microsoft.com/office/powerpoint/2010/main" val="2907928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15</a:t>
            </a:fld>
            <a:endParaRPr lang="en-US"/>
          </a:p>
        </p:txBody>
      </p:sp>
    </p:spTree>
    <p:extLst>
      <p:ext uri="{BB962C8B-B14F-4D97-AF65-F5344CB8AC3E}">
        <p14:creationId xmlns:p14="http://schemas.microsoft.com/office/powerpoint/2010/main" val="1828022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16</a:t>
            </a:fld>
            <a:endParaRPr lang="en-US"/>
          </a:p>
        </p:txBody>
      </p:sp>
    </p:spTree>
    <p:extLst>
      <p:ext uri="{BB962C8B-B14F-4D97-AF65-F5344CB8AC3E}">
        <p14:creationId xmlns:p14="http://schemas.microsoft.com/office/powerpoint/2010/main" val="1828022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17</a:t>
            </a:fld>
            <a:endParaRPr lang="en-US"/>
          </a:p>
        </p:txBody>
      </p:sp>
    </p:spTree>
    <p:extLst>
      <p:ext uri="{BB962C8B-B14F-4D97-AF65-F5344CB8AC3E}">
        <p14:creationId xmlns:p14="http://schemas.microsoft.com/office/powerpoint/2010/main" val="863689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most important role of the facilitator of </a:t>
            </a:r>
            <a:r>
              <a:rPr lang="en-US" sz="1200" i="1" kern="1200" dirty="0" smtClean="0">
                <a:solidFill>
                  <a:schemeClr val="tx1"/>
                </a:solidFill>
                <a:effectLst/>
                <a:latin typeface="+mn-lt"/>
                <a:ea typeface="+mn-ea"/>
                <a:cs typeface="+mn-cs"/>
              </a:rPr>
              <a:t>Let’s Do Chemistry </a:t>
            </a:r>
            <a:r>
              <a:rPr lang="en-US" sz="1200" kern="1200" dirty="0" smtClean="0">
                <a:solidFill>
                  <a:schemeClr val="tx1"/>
                </a:solidFill>
                <a:effectLst/>
                <a:latin typeface="+mn-lt"/>
                <a:ea typeface="+mn-ea"/>
                <a:cs typeface="+mn-cs"/>
              </a:rPr>
              <a:t>activities is to create a positive learning environment, which helps participants develop positive attitudes toward learning chemistry. </a:t>
            </a:r>
            <a:endParaRPr lang="en-US" dirty="0" smtClean="0"/>
          </a:p>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19</a:t>
            </a:fld>
            <a:endParaRPr lang="en-US"/>
          </a:p>
        </p:txBody>
      </p:sp>
    </p:spTree>
    <p:extLst>
      <p:ext uri="{BB962C8B-B14F-4D97-AF65-F5344CB8AC3E}">
        <p14:creationId xmlns:p14="http://schemas.microsoft.com/office/powerpoint/2010/main" val="3265975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other</a:t>
            </a:r>
          </a:p>
          <a:p>
            <a:pPr marL="0" indent="0">
              <a:buFont typeface="Wingdings" panose="05000000000000000000" pitchFamily="2" charset="2"/>
              <a:buNone/>
            </a:pPr>
            <a:r>
              <a:rPr lang="en-US" sz="2800" dirty="0" smtClean="0">
                <a:solidFill>
                  <a:prstClr val="black"/>
                </a:solidFill>
              </a:rPr>
              <a:t>Positive relationships between strategies that</a:t>
            </a:r>
            <a:r>
              <a:rPr lang="en-US" sz="2800" baseline="0" dirty="0" smtClean="0">
                <a:solidFill>
                  <a:prstClr val="black"/>
                </a:solidFill>
              </a:rPr>
              <a:t> s</a:t>
            </a:r>
            <a:r>
              <a:rPr lang="en-US" sz="2800" b="1" dirty="0" smtClean="0">
                <a:solidFill>
                  <a:prstClr val="black"/>
                </a:solidFill>
              </a:rPr>
              <a:t>upport exploration </a:t>
            </a:r>
            <a:r>
              <a:rPr lang="en-US" sz="2800" dirty="0" smtClean="0">
                <a:solidFill>
                  <a:prstClr val="black"/>
                </a:solidFill>
              </a:rPr>
              <a:t>and learners </a:t>
            </a:r>
            <a:r>
              <a:rPr lang="en-US" sz="2800" b="1" dirty="0" smtClean="0">
                <a:solidFill>
                  <a:prstClr val="black"/>
                </a:solidFill>
              </a:rPr>
              <a:t>increasing their sense of self-efficacy</a:t>
            </a:r>
          </a:p>
          <a:p>
            <a:pPr marL="0" indent="0">
              <a:buFont typeface="Wingdings" panose="05000000000000000000" pitchFamily="2" charset="2"/>
              <a:buNone/>
            </a:pPr>
            <a:r>
              <a:rPr lang="en-US" sz="2800" b="0" dirty="0" smtClean="0">
                <a:solidFill>
                  <a:prstClr val="black"/>
                </a:solidFill>
              </a:rPr>
              <a:t>And</a:t>
            </a:r>
            <a:r>
              <a:rPr lang="en-US" sz="2800" b="0" baseline="0" dirty="0" smtClean="0">
                <a:solidFill>
                  <a:prstClr val="black"/>
                </a:solidFill>
              </a:rPr>
              <a:t> strategies that </a:t>
            </a:r>
            <a:r>
              <a:rPr lang="en-US" sz="2800" b="1" baseline="0" dirty="0" smtClean="0">
                <a:solidFill>
                  <a:prstClr val="black"/>
                </a:solidFill>
              </a:rPr>
              <a:t>d</a:t>
            </a:r>
            <a:r>
              <a:rPr lang="en-US" sz="2800" b="1" dirty="0" smtClean="0">
                <a:solidFill>
                  <a:prstClr val="black"/>
                </a:solidFill>
              </a:rPr>
              <a:t>eepen understanding </a:t>
            </a:r>
            <a:r>
              <a:rPr lang="en-US" sz="2800" dirty="0" smtClean="0">
                <a:solidFill>
                  <a:prstClr val="black"/>
                </a:solidFill>
              </a:rPr>
              <a:t>and learners </a:t>
            </a:r>
            <a:r>
              <a:rPr lang="en-US" sz="2800" b="1" dirty="0" smtClean="0">
                <a:solidFill>
                  <a:prstClr val="black"/>
                </a:solidFill>
              </a:rPr>
              <a:t>increasing their sense of relevance of chemistry</a:t>
            </a:r>
          </a:p>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20</a:t>
            </a:fld>
            <a:endParaRPr lang="en-US"/>
          </a:p>
        </p:txBody>
      </p:sp>
    </p:spTree>
    <p:extLst>
      <p:ext uri="{BB962C8B-B14F-4D97-AF65-F5344CB8AC3E}">
        <p14:creationId xmlns:p14="http://schemas.microsoft.com/office/powerpoint/2010/main" val="3265975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11E37F-6F67-6248-AB2A-FEDF52C198CB}" type="slidenum">
              <a:rPr lang="en-US" smtClean="0"/>
              <a:t>22</a:t>
            </a:fld>
            <a:endParaRPr lang="en-US"/>
          </a:p>
        </p:txBody>
      </p:sp>
    </p:spTree>
    <p:extLst>
      <p:ext uri="{BB962C8B-B14F-4D97-AF65-F5344CB8AC3E}">
        <p14:creationId xmlns:p14="http://schemas.microsoft.com/office/powerpoint/2010/main" val="1827190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3</a:t>
            </a:fld>
            <a:endParaRPr lang="en-US"/>
          </a:p>
        </p:txBody>
      </p:sp>
    </p:spTree>
    <p:extLst>
      <p:ext uri="{BB962C8B-B14F-4D97-AF65-F5344CB8AC3E}">
        <p14:creationId xmlns:p14="http://schemas.microsoft.com/office/powerpoint/2010/main" val="3106640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11E37F-6F67-6248-AB2A-FEDF52C198CB}" type="slidenum">
              <a:rPr lang="en-US" smtClean="0"/>
              <a:t>23</a:t>
            </a:fld>
            <a:endParaRPr lang="en-US"/>
          </a:p>
        </p:txBody>
      </p:sp>
    </p:spTree>
    <p:extLst>
      <p:ext uri="{BB962C8B-B14F-4D97-AF65-F5344CB8AC3E}">
        <p14:creationId xmlns:p14="http://schemas.microsoft.com/office/powerpoint/2010/main" val="1827190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Font typeface="Arial"/>
              <a:buNone/>
            </a:pPr>
            <a:r>
              <a:rPr lang="en-US" sz="1200" baseline="0" dirty="0" smtClean="0">
                <a:latin typeface="Arial"/>
                <a:ea typeface="Arial"/>
                <a:cs typeface="Arial"/>
                <a:sym typeface="Arial"/>
              </a:rPr>
              <a:t>First, let’s start by experiencing some chemistry in action! Together, we’re going to do a hands-on (mouths-on!) chemistry activity. This activity requires eating gum and chocolate, so please let me know now if you have any food sensitivities or allergies.</a:t>
            </a:r>
          </a:p>
          <a:p>
            <a:pPr marL="0" marR="0" lvl="0" indent="0" algn="l" rtl="0">
              <a:lnSpc>
                <a:spcPct val="100000"/>
              </a:lnSpc>
              <a:spcBef>
                <a:spcPts val="0"/>
              </a:spcBef>
              <a:spcAft>
                <a:spcPts val="0"/>
              </a:spcAft>
              <a:buFont typeface="Arial"/>
              <a:buNone/>
            </a:pPr>
            <a:endParaRPr lang="en-US" sz="1200" b="0" i="1" baseline="0" dirty="0" smtClean="0">
              <a:latin typeface="Arial"/>
              <a:ea typeface="Arial"/>
              <a:cs typeface="Arial"/>
              <a:sym typeface="Arial"/>
            </a:endParaRPr>
          </a:p>
          <a:p>
            <a:pPr marL="0" marR="0" lvl="0" indent="0" algn="l" rtl="0">
              <a:lnSpc>
                <a:spcPct val="100000"/>
              </a:lnSpc>
              <a:spcBef>
                <a:spcPts val="0"/>
              </a:spcBef>
              <a:spcAft>
                <a:spcPts val="0"/>
              </a:spcAft>
              <a:buFont typeface="Arial"/>
              <a:buNone/>
            </a:pPr>
            <a:r>
              <a:rPr lang="en-US" sz="1200" b="0" i="1" u="none" strike="noStrike" cap="none" baseline="0" dirty="0" smtClean="0">
                <a:solidFill>
                  <a:schemeClr val="dk1"/>
                </a:solidFill>
                <a:latin typeface="Gill Sans"/>
                <a:ea typeface="Gill Sans"/>
                <a:cs typeface="Gill Sans"/>
                <a:sym typeface="Gill Sans"/>
              </a:rPr>
              <a:t>Refer to the training guide included in the </a:t>
            </a:r>
            <a:r>
              <a:rPr lang="en-US" sz="1200" b="0" i="0" u="none" strike="noStrike" cap="none" baseline="0" dirty="0" smtClean="0">
                <a:solidFill>
                  <a:schemeClr val="dk1"/>
                </a:solidFill>
                <a:latin typeface="Gill Sans"/>
                <a:ea typeface="Gill Sans"/>
                <a:cs typeface="Gill Sans"/>
                <a:sym typeface="Gill Sans"/>
              </a:rPr>
              <a:t>Let’s Do Chemistry </a:t>
            </a:r>
            <a:r>
              <a:rPr lang="en-US" sz="1200" b="0" i="1" u="none" strike="noStrike" cap="none" baseline="0" dirty="0" smtClean="0">
                <a:solidFill>
                  <a:schemeClr val="dk1"/>
                </a:solidFill>
                <a:latin typeface="Gill Sans"/>
                <a:ea typeface="Gill Sans"/>
                <a:cs typeface="Gill Sans"/>
                <a:sym typeface="Gill Sans"/>
              </a:rPr>
              <a:t>kit for instructions and tips. </a:t>
            </a:r>
            <a:r>
              <a:rPr lang="en-US" sz="1200" i="1" baseline="0" dirty="0" smtClean="0">
                <a:latin typeface="Arial"/>
                <a:ea typeface="Arial"/>
                <a:cs typeface="Arial"/>
                <a:sym typeface="Arial"/>
              </a:rPr>
              <a:t>If a participant is unable to complete this activity due to food allergies or sensitivities to gum or chocolate, invite them to partner up with another participant to share observations. </a:t>
            </a:r>
          </a:p>
          <a:p>
            <a:pPr marL="0" marR="0" lvl="0" indent="0" algn="l" rtl="0">
              <a:lnSpc>
                <a:spcPct val="100000"/>
              </a:lnSpc>
              <a:spcBef>
                <a:spcPts val="0"/>
              </a:spcBef>
              <a:spcAft>
                <a:spcPts val="0"/>
              </a:spcAft>
              <a:buFont typeface="Arial"/>
              <a:buNone/>
            </a:pPr>
            <a:endParaRPr lang="en-US" sz="1200" i="1" baseline="0" dirty="0" smtClean="0">
              <a:latin typeface="Arial"/>
              <a:ea typeface="Arial"/>
              <a:cs typeface="Arial"/>
              <a:sym typeface="Arial"/>
            </a:endParaRPr>
          </a:p>
          <a:p>
            <a:pPr marL="0" marR="0" lvl="0" indent="0" algn="l" rtl="0">
              <a:lnSpc>
                <a:spcPct val="100000"/>
              </a:lnSpc>
              <a:spcBef>
                <a:spcPts val="0"/>
              </a:spcBef>
              <a:spcAft>
                <a:spcPts val="0"/>
              </a:spcAft>
              <a:buFont typeface="Arial"/>
              <a:buNone/>
            </a:pPr>
            <a:r>
              <a:rPr lang="en-US" sz="1200" b="1" i="1" baseline="0" dirty="0" smtClean="0">
                <a:latin typeface="Arial"/>
                <a:ea typeface="Arial"/>
                <a:cs typeface="Arial"/>
                <a:sym typeface="Arial"/>
              </a:rPr>
              <a:t>***You can also share this activity with public audiences, but please remember to specifically be aware of food sensitivities and allergies.  The gum and chocolate in this activity also present a choking hazard to children under 3.***</a:t>
            </a:r>
            <a:endParaRPr lang="en-US" sz="1200" b="1" i="1" dirty="0" smtClean="0">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fld id="{3CE29F74-4F52-614B-8207-CBBF7622C894}" type="slidenum">
              <a:rPr lang="en-US" smtClean="0"/>
              <a:t>24</a:t>
            </a:fld>
            <a:endParaRPr lang="en-US"/>
          </a:p>
        </p:txBody>
      </p:sp>
    </p:spTree>
    <p:extLst>
      <p:ext uri="{BB962C8B-B14F-4D97-AF65-F5344CB8AC3E}">
        <p14:creationId xmlns:p14="http://schemas.microsoft.com/office/powerpoint/2010/main" val="1965857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238746-EB75-7844-878F-60B9E3E51035}"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1997514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Facilitation might mean hands on co-learning between an educator and visitors. It might mean an interactive discussion with learners while they are engaged. It might even mean creating and strategically displaying signs or resources in the space to further learners’ creative process. Ultimately, facilitation means using an awareness of the maker-program’s goals to facilitate learners toward a particular learning objective. </a:t>
            </a:r>
            <a:endParaRPr lang="en-US" dirty="0"/>
          </a:p>
        </p:txBody>
      </p:sp>
      <p:sp>
        <p:nvSpPr>
          <p:cNvPr id="4" name="Slide Number Placeholder 3"/>
          <p:cNvSpPr>
            <a:spLocks noGrp="1"/>
          </p:cNvSpPr>
          <p:nvPr>
            <p:ph type="sldNum" sz="quarter" idx="10"/>
          </p:nvPr>
        </p:nvSpPr>
        <p:spPr/>
        <p:txBody>
          <a:bodyPr/>
          <a:lstStyle/>
          <a:p>
            <a:fld id="{0FEC2558-6011-0A48-B338-034B0C73CA9A}"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292550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a:t>
            </a:r>
            <a:r>
              <a:rPr lang="en-US" baseline="0" dirty="0" smtClean="0"/>
              <a:t> over Stuff”</a:t>
            </a:r>
          </a:p>
          <a:p>
            <a:r>
              <a:rPr lang="en-US" baseline="0" dirty="0" smtClean="0"/>
              <a:t>We view Making in the Museum as a Designed Activity</a:t>
            </a:r>
          </a:p>
          <a:p>
            <a:r>
              <a:rPr lang="en-US" dirty="0" smtClean="0"/>
              <a:t>Design of Space,</a:t>
            </a:r>
            <a:r>
              <a:rPr lang="en-US" baseline="0" dirty="0" smtClean="0"/>
              <a:t> Activity and Facilitation</a:t>
            </a:r>
          </a:p>
          <a:p>
            <a:endParaRPr lang="en-US" baseline="0" dirty="0" smtClean="0"/>
          </a:p>
          <a:p>
            <a:r>
              <a:rPr lang="en-US" baseline="0" dirty="0" smtClean="0"/>
              <a:t>Need for both professional learning for educators to build skill, shared language and a reflective practice around facilitation and for theory building about what constitutes good maker-based facilitation and why.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E1BE446-1149-634F-A8EC-54147D3B2395}"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3370349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C2558-6011-0A48-B338-034B0C73CA9A}"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364188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The Learning Practices of Making</a:t>
            </a:r>
            <a:r>
              <a:rPr lang="en-US" sz="1200" kern="1200" dirty="0" smtClean="0">
                <a:solidFill>
                  <a:schemeClr val="tx1"/>
                </a:solidFill>
                <a:effectLst/>
                <a:latin typeface="+mn-lt"/>
                <a:ea typeface="+mn-ea"/>
                <a:cs typeface="+mn-cs"/>
              </a:rPr>
              <a:t> is an empirically identified framework that describes observable behaviors of learners in MAKESHOP. These practices represent the learning objectives that we value and design to support in MAKESHOP, and were identified through a comparative research study funded by the Institute of Museum and Library Services to identify, describe and support family learning in museum-based </a:t>
            </a:r>
            <a:r>
              <a:rPr lang="en-US" sz="1200" kern="1200" dirty="0" err="1" smtClean="0">
                <a:solidFill>
                  <a:schemeClr val="tx1"/>
                </a:solidFill>
                <a:effectLst/>
                <a:latin typeface="+mn-lt"/>
                <a:ea typeface="+mn-ea"/>
                <a:cs typeface="+mn-cs"/>
              </a:rPr>
              <a:t>makerspaces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use a practice-based approach to identify and describe learning (e.g. Brown, Collins &amp; </a:t>
            </a:r>
            <a:r>
              <a:rPr lang="en-US" sz="1200" kern="1200" dirty="0" err="1" smtClean="0">
                <a:solidFill>
                  <a:schemeClr val="tx1"/>
                </a:solidFill>
                <a:effectLst/>
                <a:latin typeface="+mn-lt"/>
                <a:ea typeface="+mn-ea"/>
                <a:cs typeface="+mn-cs"/>
              </a:rPr>
              <a:t>Daguid</a:t>
            </a:r>
            <a:r>
              <a:rPr lang="en-US" sz="1200" kern="1200" dirty="0" smtClean="0">
                <a:solidFill>
                  <a:schemeClr val="tx1"/>
                </a:solidFill>
                <a:effectLst/>
                <a:latin typeface="+mn-lt"/>
                <a:ea typeface="+mn-ea"/>
                <a:cs typeface="+mn-cs"/>
              </a:rPr>
              <a:t>, 1989; Lave &amp; Wenger, 1991).  In this way, we are focusing on the behaviors—the actions and interactions of learners as they engage in making as a learning process.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focusing on learning practices, we have built a framework that serves as a conceptual tool for describing, identifying and ultimately designing for making as a learning process.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an iterative design-based improvement model, research-practice teams focus on the behaviors—the actions and interactions of learners as they engage in learning processes, rather than on the end results of their experience. Viewing learning in this way, the learner and the learning experience are at the center of design.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By</a:t>
            </a:r>
            <a:r>
              <a:rPr lang="en-US" sz="1200" kern="1200" dirty="0" smtClean="0">
                <a:solidFill>
                  <a:schemeClr val="tx1"/>
                </a:solidFill>
                <a:effectLst/>
                <a:latin typeface="+mn-lt"/>
                <a:ea typeface="+mn-ea"/>
                <a:cs typeface="+mn-cs"/>
              </a:rPr>
              <a:t> identifying definitional practices, as learning objectives, we have developed a common language around making as a learning process among our educators that is practice-based. This common language guides ongoing discussions about design—of space, activity and facilitation--that support learning.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enables us to make empirical claims about learning through making based on the actions, interactions and work of making as it is being carried out in context.</a:t>
            </a:r>
            <a:r>
              <a:rPr lang="en-US" sz="1200" kern="1200" baseline="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include these Learning Practices as an example of “learning objectives” for this game. It is recognized that these Learning Practices may not reflect the learning objectives of every program or organization; rather they represent one empirical lens of consideration, and can be used for further reflection and identification of learning goals relevant to diverse contexts of practice.</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FEC2558-6011-0A48-B338-034B0C73CA9A}"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2418769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Facilitation Strategies: Educators use an assortment of techniques to facilitate different types of learners’ engagement in a maker-based learning experience, towards a particular learning objective. These cards include a variety of these strategies.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strategies included in the game were derived through a partnership between the research-practice team of MAKESHOP and Simple Interactions, a project of the </a:t>
            </a:r>
            <a:r>
              <a:rPr lang="en-US" sz="1200" kern="1200" dirty="0" err="1" smtClean="0">
                <a:solidFill>
                  <a:schemeClr val="tx1"/>
                </a:solidFill>
                <a:effectLst/>
                <a:latin typeface="+mn-lt"/>
                <a:ea typeface="+mn-ea"/>
                <a:cs typeface="+mn-cs"/>
              </a:rPr>
              <a:t>Akiva</a:t>
            </a:r>
            <a:r>
              <a:rPr lang="en-US" sz="1200" kern="1200" dirty="0" smtClean="0">
                <a:solidFill>
                  <a:schemeClr val="tx1"/>
                </a:solidFill>
                <a:effectLst/>
                <a:latin typeface="+mn-lt"/>
                <a:ea typeface="+mn-ea"/>
                <a:cs typeface="+mn-cs"/>
              </a:rPr>
              <a:t> Lab at the University of Pittsburgh. Simple Interactions (</a:t>
            </a:r>
            <a:r>
              <a:rPr lang="en-US" sz="1200" kern="1200" dirty="0" err="1" smtClean="0">
                <a:solidFill>
                  <a:schemeClr val="tx1"/>
                </a:solidFill>
                <a:effectLst/>
                <a:latin typeface="+mn-lt"/>
                <a:ea typeface="+mn-ea"/>
                <a:cs typeface="+mn-cs"/>
              </a:rPr>
              <a:t>simpleinteractions.org</a:t>
            </a:r>
            <a:r>
              <a:rPr lang="en-US" sz="1200" kern="1200" dirty="0" smtClean="0">
                <a:solidFill>
                  <a:schemeClr val="tx1"/>
                </a:solidFill>
                <a:effectLst/>
                <a:latin typeface="+mn-lt"/>
                <a:ea typeface="+mn-ea"/>
                <a:cs typeface="+mn-cs"/>
              </a:rPr>
              <a:t>) is a process of engaging facilitators in reflective practice by watching videos of their own interactions with visitors and using the Simple Interactions model to identify and describe strategies used in supporting interactions with individuals and groups as opportunities for learning. This model recognizes that there is not a “one size fits all” approach to facilitating successful maker-based learning experiences, and therefore includes a range of possible strategies that a maker educator might apply while facilitating. </a:t>
            </a:r>
          </a:p>
          <a:p>
            <a:endParaRPr lang="en-US" dirty="0"/>
          </a:p>
        </p:txBody>
      </p:sp>
      <p:sp>
        <p:nvSpPr>
          <p:cNvPr id="4" name="Slide Number Placeholder 3"/>
          <p:cNvSpPr>
            <a:spLocks noGrp="1"/>
          </p:cNvSpPr>
          <p:nvPr>
            <p:ph type="sldNum" sz="quarter" idx="10"/>
          </p:nvPr>
        </p:nvSpPr>
        <p:spPr/>
        <p:txBody>
          <a:bodyPr/>
          <a:lstStyle/>
          <a:p>
            <a:fld id="{0FEC2558-6011-0A48-B338-034B0C73CA9A}"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4077194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Learners approach a making experience with many different motivations, interests, questions and ways of being. These cards identify a range of archetypes, or examples of the kinds of leaners who may engage in making.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types were identified through a partnership study between the Children’s Museum and the Entertainment Technology Center at Carnegie Mellon University (ETC). ETC provided a design team of master’s students to work with the museum. The design team conducted observations of facilitated interactions between learners and educators in MAKESHOP. Through their observations, and ongoing discussion with the research-practice team at MAKESHOP, they derived a learner behavior model that enabled the identification of the eight learner types included in the game. </a:t>
            </a:r>
            <a:endParaRPr lang="en-US" dirty="0"/>
          </a:p>
        </p:txBody>
      </p:sp>
      <p:sp>
        <p:nvSpPr>
          <p:cNvPr id="4" name="Slide Number Placeholder 3"/>
          <p:cNvSpPr>
            <a:spLocks noGrp="1"/>
          </p:cNvSpPr>
          <p:nvPr>
            <p:ph type="sldNum" sz="quarter" idx="10"/>
          </p:nvPr>
        </p:nvSpPr>
        <p:spPr/>
        <p:txBody>
          <a:bodyPr/>
          <a:lstStyle/>
          <a:p>
            <a:fld id="{0FEC2558-6011-0A48-B338-034B0C73CA9A}"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1447485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C2558-6011-0A48-B338-034B0C73CA9A}"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874451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4</a:t>
            </a:fld>
            <a:endParaRPr lang="en-US"/>
          </a:p>
        </p:txBody>
      </p:sp>
    </p:spTree>
    <p:extLst>
      <p:ext uri="{BB962C8B-B14F-4D97-AF65-F5344CB8AC3E}">
        <p14:creationId xmlns:p14="http://schemas.microsoft.com/office/powerpoint/2010/main" val="3106640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C2558-6011-0A48-B338-034B0C73CA9A}"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1525171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5</a:t>
            </a:fld>
            <a:endParaRPr lang="en-US"/>
          </a:p>
        </p:txBody>
      </p:sp>
    </p:spTree>
    <p:extLst>
      <p:ext uri="{BB962C8B-B14F-4D97-AF65-F5344CB8AC3E}">
        <p14:creationId xmlns:p14="http://schemas.microsoft.com/office/powerpoint/2010/main" val="3106640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6</a:t>
            </a:fld>
            <a:endParaRPr lang="en-US"/>
          </a:p>
        </p:txBody>
      </p:sp>
    </p:spTree>
    <p:extLst>
      <p:ext uri="{BB962C8B-B14F-4D97-AF65-F5344CB8AC3E}">
        <p14:creationId xmlns:p14="http://schemas.microsoft.com/office/powerpoint/2010/main" val="3106640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7</a:t>
            </a:fld>
            <a:endParaRPr lang="en-US"/>
          </a:p>
        </p:txBody>
      </p:sp>
    </p:spTree>
    <p:extLst>
      <p:ext uri="{BB962C8B-B14F-4D97-AF65-F5344CB8AC3E}">
        <p14:creationId xmlns:p14="http://schemas.microsoft.com/office/powerpoint/2010/main" val="3106640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8</a:t>
            </a:fld>
            <a:endParaRPr lang="en-US"/>
          </a:p>
        </p:txBody>
      </p:sp>
    </p:spTree>
    <p:extLst>
      <p:ext uri="{BB962C8B-B14F-4D97-AF65-F5344CB8AC3E}">
        <p14:creationId xmlns:p14="http://schemas.microsoft.com/office/powerpoint/2010/main" val="3106640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9</a:t>
            </a:fld>
            <a:endParaRPr lang="en-US"/>
          </a:p>
        </p:txBody>
      </p:sp>
    </p:spTree>
    <p:extLst>
      <p:ext uri="{BB962C8B-B14F-4D97-AF65-F5344CB8AC3E}">
        <p14:creationId xmlns:p14="http://schemas.microsoft.com/office/powerpoint/2010/main" val="3106640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8E2D94B6-39A1-0D44-B772-2E43CAE02935}" type="slidenum">
              <a:rPr lang="en-US" smtClean="0"/>
              <a:t>10</a:t>
            </a:fld>
            <a:endParaRPr lang="en-US"/>
          </a:p>
        </p:txBody>
      </p:sp>
    </p:spTree>
    <p:extLst>
      <p:ext uri="{BB962C8B-B14F-4D97-AF65-F5344CB8AC3E}">
        <p14:creationId xmlns:p14="http://schemas.microsoft.com/office/powerpoint/2010/main" val="3106640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E3362A-19CE-BB41-A2E9-74C103F018F4}"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1DCC6-2AEE-D94B-A221-5E53ED79561E}" type="slidenum">
              <a:rPr lang="en-US" smtClean="0"/>
              <a:t>‹#›</a:t>
            </a:fld>
            <a:endParaRPr lang="en-US"/>
          </a:p>
        </p:txBody>
      </p:sp>
    </p:spTree>
    <p:extLst>
      <p:ext uri="{BB962C8B-B14F-4D97-AF65-F5344CB8AC3E}">
        <p14:creationId xmlns:p14="http://schemas.microsoft.com/office/powerpoint/2010/main" val="260250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3362A-19CE-BB41-A2E9-74C103F018F4}"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1DCC6-2AEE-D94B-A221-5E53ED79561E}" type="slidenum">
              <a:rPr lang="en-US" smtClean="0"/>
              <a:t>‹#›</a:t>
            </a:fld>
            <a:endParaRPr lang="en-US"/>
          </a:p>
        </p:txBody>
      </p:sp>
    </p:spTree>
    <p:extLst>
      <p:ext uri="{BB962C8B-B14F-4D97-AF65-F5344CB8AC3E}">
        <p14:creationId xmlns:p14="http://schemas.microsoft.com/office/powerpoint/2010/main" val="105472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3362A-19CE-BB41-A2E9-74C103F018F4}"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1DCC6-2AEE-D94B-A221-5E53ED79561E}" type="slidenum">
              <a:rPr lang="en-US" smtClean="0"/>
              <a:t>‹#›</a:t>
            </a:fld>
            <a:endParaRPr lang="en-US"/>
          </a:p>
        </p:txBody>
      </p:sp>
    </p:spTree>
    <p:extLst>
      <p:ext uri="{BB962C8B-B14F-4D97-AF65-F5344CB8AC3E}">
        <p14:creationId xmlns:p14="http://schemas.microsoft.com/office/powerpoint/2010/main" val="3455216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E3362A-19CE-BB41-A2E9-74C103F018F4}"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2503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3362A-19CE-BB41-A2E9-74C103F018F4}"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10608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E3362A-19CE-BB41-A2E9-74C103F018F4}"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5148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E3362A-19CE-BB41-A2E9-74C103F018F4}"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03315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E3362A-19CE-BB41-A2E9-74C103F018F4}"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6882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E3362A-19CE-BB41-A2E9-74C103F018F4}"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3637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3362A-19CE-BB41-A2E9-74C103F018F4}"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58312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3362A-19CE-BB41-A2E9-74C103F018F4}"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7001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3362A-19CE-BB41-A2E9-74C103F018F4}"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1DCC6-2AEE-D94B-A221-5E53ED79561E}" type="slidenum">
              <a:rPr lang="en-US" smtClean="0"/>
              <a:t>‹#›</a:t>
            </a:fld>
            <a:endParaRPr lang="en-US"/>
          </a:p>
        </p:txBody>
      </p:sp>
    </p:spTree>
    <p:extLst>
      <p:ext uri="{BB962C8B-B14F-4D97-AF65-F5344CB8AC3E}">
        <p14:creationId xmlns:p14="http://schemas.microsoft.com/office/powerpoint/2010/main" val="1010608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3362A-19CE-BB41-A2E9-74C103F018F4}"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6423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3362A-19CE-BB41-A2E9-74C103F018F4}"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54727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3362A-19CE-BB41-A2E9-74C103F018F4}"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55216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B13327-C64C-1C41-B301-B7166E531308}"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584670-08C2-A84F-885C-72D5F0B1925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77769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13327-C64C-1C41-B301-B7166E531308}"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584670-08C2-A84F-885C-72D5F0B1925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12485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13327-C64C-1C41-B301-B7166E531308}"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584670-08C2-A84F-885C-72D5F0B1925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8373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B13327-C64C-1C41-B301-B7166E531308}"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C584670-08C2-A84F-885C-72D5F0B1925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9756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B13327-C64C-1C41-B301-B7166E531308}"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C584670-08C2-A84F-885C-72D5F0B1925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87185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B13327-C64C-1C41-B301-B7166E531308}"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C584670-08C2-A84F-885C-72D5F0B1925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31211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13327-C64C-1C41-B301-B7166E531308}"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C584670-08C2-A84F-885C-72D5F0B1925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621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E3362A-19CE-BB41-A2E9-74C103F018F4}" type="datetimeFigureOut">
              <a:rPr lang="en-US" smtClean="0"/>
              <a:t>5/17/19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1DCC6-2AEE-D94B-A221-5E53ED79561E}" type="slidenum">
              <a:rPr lang="en-US" smtClean="0"/>
              <a:t>‹#›</a:t>
            </a:fld>
            <a:endParaRPr lang="en-US"/>
          </a:p>
        </p:txBody>
      </p:sp>
    </p:spTree>
    <p:extLst>
      <p:ext uri="{BB962C8B-B14F-4D97-AF65-F5344CB8AC3E}">
        <p14:creationId xmlns:p14="http://schemas.microsoft.com/office/powerpoint/2010/main" val="11151487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13327-C64C-1C41-B301-B7166E531308}"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C584670-08C2-A84F-885C-72D5F0B1925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91628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13327-C64C-1C41-B301-B7166E531308}"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C584670-08C2-A84F-885C-72D5F0B1925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92044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13327-C64C-1C41-B301-B7166E531308}"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584670-08C2-A84F-885C-72D5F0B1925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55908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13327-C64C-1C41-B301-B7166E531308}"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584670-08C2-A84F-885C-72D5F0B1925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65615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E3362A-19CE-BB41-A2E9-74C103F018F4}" type="datetimeFigureOut">
              <a:rPr lang="en-US" smtClean="0"/>
              <a:t>5/17/19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1DCC6-2AEE-D94B-A221-5E53ED79561E}" type="slidenum">
              <a:rPr lang="en-US" smtClean="0"/>
              <a:t>‹#›</a:t>
            </a:fld>
            <a:endParaRPr lang="en-US"/>
          </a:p>
        </p:txBody>
      </p:sp>
    </p:spTree>
    <p:extLst>
      <p:ext uri="{BB962C8B-B14F-4D97-AF65-F5344CB8AC3E}">
        <p14:creationId xmlns:p14="http://schemas.microsoft.com/office/powerpoint/2010/main" val="80331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E3362A-19CE-BB41-A2E9-74C103F018F4}" type="datetimeFigureOut">
              <a:rPr lang="en-US" smtClean="0"/>
              <a:t>5/17/19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51DCC6-2AEE-D94B-A221-5E53ED79561E}" type="slidenum">
              <a:rPr lang="en-US" smtClean="0"/>
              <a:t>‹#›</a:t>
            </a:fld>
            <a:endParaRPr lang="en-US"/>
          </a:p>
        </p:txBody>
      </p:sp>
    </p:spTree>
    <p:extLst>
      <p:ext uri="{BB962C8B-B14F-4D97-AF65-F5344CB8AC3E}">
        <p14:creationId xmlns:p14="http://schemas.microsoft.com/office/powerpoint/2010/main" val="13668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E3362A-19CE-BB41-A2E9-74C103F018F4}" type="datetimeFigureOut">
              <a:rPr lang="en-US" smtClean="0"/>
              <a:t>5/17/19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51DCC6-2AEE-D94B-A221-5E53ED79561E}" type="slidenum">
              <a:rPr lang="en-US" smtClean="0"/>
              <a:t>‹#›</a:t>
            </a:fld>
            <a:endParaRPr lang="en-US"/>
          </a:p>
        </p:txBody>
      </p:sp>
    </p:spTree>
    <p:extLst>
      <p:ext uri="{BB962C8B-B14F-4D97-AF65-F5344CB8AC3E}">
        <p14:creationId xmlns:p14="http://schemas.microsoft.com/office/powerpoint/2010/main" val="337363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3362A-19CE-BB41-A2E9-74C103F018F4}" type="datetimeFigureOut">
              <a:rPr lang="en-US" smtClean="0"/>
              <a:t>5/17/19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51DCC6-2AEE-D94B-A221-5E53ED79561E}" type="slidenum">
              <a:rPr lang="en-US" smtClean="0"/>
              <a:t>‹#›</a:t>
            </a:fld>
            <a:endParaRPr lang="en-US"/>
          </a:p>
        </p:txBody>
      </p:sp>
    </p:spTree>
    <p:extLst>
      <p:ext uri="{BB962C8B-B14F-4D97-AF65-F5344CB8AC3E}">
        <p14:creationId xmlns:p14="http://schemas.microsoft.com/office/powerpoint/2010/main" val="345831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3362A-19CE-BB41-A2E9-74C103F018F4}" type="datetimeFigureOut">
              <a:rPr lang="en-US" smtClean="0"/>
              <a:t>5/17/19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1DCC6-2AEE-D94B-A221-5E53ED79561E}" type="slidenum">
              <a:rPr lang="en-US" smtClean="0"/>
              <a:t>‹#›</a:t>
            </a:fld>
            <a:endParaRPr lang="en-US"/>
          </a:p>
        </p:txBody>
      </p:sp>
    </p:spTree>
    <p:extLst>
      <p:ext uri="{BB962C8B-B14F-4D97-AF65-F5344CB8AC3E}">
        <p14:creationId xmlns:p14="http://schemas.microsoft.com/office/powerpoint/2010/main" val="1170010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3362A-19CE-BB41-A2E9-74C103F018F4}" type="datetimeFigureOut">
              <a:rPr lang="en-US" smtClean="0"/>
              <a:t>5/17/19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1DCC6-2AEE-D94B-A221-5E53ED79561E}" type="slidenum">
              <a:rPr lang="en-US" smtClean="0"/>
              <a:t>‹#›</a:t>
            </a:fld>
            <a:endParaRPr lang="en-US"/>
          </a:p>
        </p:txBody>
      </p:sp>
    </p:spTree>
    <p:extLst>
      <p:ext uri="{BB962C8B-B14F-4D97-AF65-F5344CB8AC3E}">
        <p14:creationId xmlns:p14="http://schemas.microsoft.com/office/powerpoint/2010/main" val="21464233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3362A-19CE-BB41-A2E9-74C103F018F4}" type="datetimeFigureOut">
              <a:rPr lang="en-US" smtClean="0"/>
              <a:t>5/17/19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1DCC6-2AEE-D94B-A221-5E53ED79561E}" type="slidenum">
              <a:rPr lang="en-US" smtClean="0"/>
              <a:t>‹#›</a:t>
            </a:fld>
            <a:endParaRPr lang="en-US"/>
          </a:p>
        </p:txBody>
      </p:sp>
    </p:spTree>
    <p:extLst>
      <p:ext uri="{BB962C8B-B14F-4D97-AF65-F5344CB8AC3E}">
        <p14:creationId xmlns:p14="http://schemas.microsoft.com/office/powerpoint/2010/main" val="3601206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3362A-19CE-BB41-A2E9-74C103F018F4}"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1DCC6-2AEE-D94B-A221-5E53ED7956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01206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13327-C64C-1C41-B301-B7166E531308}" type="datetimeFigureOut">
              <a:rPr lang="en-US" smtClean="0">
                <a:solidFill>
                  <a:prstClr val="black">
                    <a:tint val="75000"/>
                  </a:prstClr>
                </a:solidFill>
                <a:latin typeface="Calibri"/>
              </a:rPr>
              <a:pPr/>
              <a:t>5/17/19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84670-08C2-A84F-885C-72D5F0B1925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410120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jpeg"/><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emf"/><Relationship Id="rId5" Type="http://schemas.openxmlformats.org/officeDocument/2006/relationships/image" Target="../media/image25.jpg"/><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 Id="rId3"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4.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4.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1" Type="http://schemas.openxmlformats.org/officeDocument/2006/relationships/slideLayout" Target="../slideLayouts/slideLayout24.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0.jpeg"/><Relationship Id="rId5" Type="http://schemas.openxmlformats.org/officeDocument/2006/relationships/image" Target="../media/image32.jpeg"/><Relationship Id="rId1" Type="http://schemas.openxmlformats.org/officeDocument/2006/relationships/slideLayout" Target="../slideLayouts/slideLayout24.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image" Target="../media/image3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89223"/>
            <a:ext cx="9144000" cy="1470025"/>
          </a:xfrm>
        </p:spPr>
        <p:txBody>
          <a:bodyPr>
            <a:normAutofit fontScale="90000"/>
          </a:bodyPr>
          <a:lstStyle/>
          <a:p>
            <a:r>
              <a:rPr lang="en-US" sz="5400" b="1" dirty="0" smtClean="0">
                <a:latin typeface="Century Gothic"/>
                <a:cs typeface="Century Gothic"/>
              </a:rPr>
              <a:t>Creating fun </a:t>
            </a:r>
            <a:br>
              <a:rPr lang="en-US" sz="5400" b="1" dirty="0" smtClean="0">
                <a:latin typeface="Century Gothic"/>
                <a:cs typeface="Century Gothic"/>
              </a:rPr>
            </a:br>
            <a:r>
              <a:rPr lang="en-US" sz="5400" b="1" dirty="0" smtClean="0">
                <a:latin typeface="Century Gothic"/>
                <a:cs typeface="Century Gothic"/>
              </a:rPr>
              <a:t>and guiding learning! </a:t>
            </a:r>
            <a:r>
              <a:rPr lang="en-US" dirty="0" smtClean="0">
                <a:latin typeface="Century Gothic"/>
                <a:cs typeface="Century Gothic"/>
              </a:rPr>
              <a:t/>
            </a:r>
            <a:br>
              <a:rPr lang="en-US" dirty="0" smtClean="0">
                <a:latin typeface="Century Gothic"/>
                <a:cs typeface="Century Gothic"/>
              </a:rPr>
            </a:br>
            <a:r>
              <a:rPr lang="en-US" sz="4000" dirty="0" smtClean="0">
                <a:latin typeface="Century Gothic"/>
                <a:cs typeface="Century Gothic"/>
              </a:rPr>
              <a:t>Techniques </a:t>
            </a:r>
            <a:r>
              <a:rPr lang="en-US" sz="4000" dirty="0">
                <a:latin typeface="Century Gothic"/>
                <a:cs typeface="Century Gothic"/>
              </a:rPr>
              <a:t>for excellent </a:t>
            </a:r>
            <a:r>
              <a:rPr lang="en-US" sz="4000" dirty="0" smtClean="0">
                <a:latin typeface="Century Gothic"/>
                <a:cs typeface="Century Gothic"/>
              </a:rPr>
              <a:t>facilitation</a:t>
            </a:r>
            <a:br>
              <a:rPr lang="en-US" sz="4000" dirty="0" smtClean="0">
                <a:latin typeface="Century Gothic"/>
                <a:cs typeface="Century Gothic"/>
              </a:rPr>
            </a:br>
            <a:r>
              <a:rPr lang="en-US" dirty="0" smtClean="0">
                <a:latin typeface="Century Gothic"/>
                <a:cs typeface="Century Gothic"/>
              </a:rPr>
              <a:t/>
            </a:r>
            <a:br>
              <a:rPr lang="en-US" dirty="0" smtClean="0">
                <a:latin typeface="Century Gothic"/>
                <a:cs typeface="Century Gothic"/>
              </a:rPr>
            </a:br>
            <a:r>
              <a:rPr lang="en-US" sz="3600" b="1" dirty="0" smtClean="0">
                <a:latin typeface="Century Gothic"/>
                <a:cs typeface="Century Gothic"/>
              </a:rPr>
              <a:t>ACM Interactivity 2019</a:t>
            </a:r>
            <a:r>
              <a:rPr lang="en-US" dirty="0">
                <a:latin typeface="Century Gothic"/>
                <a:cs typeface="Century Gothic"/>
              </a:rPr>
              <a:t/>
            </a:r>
            <a:br>
              <a:rPr lang="en-US" dirty="0">
                <a:latin typeface="Century Gothic"/>
                <a:cs typeface="Century Gothic"/>
              </a:rPr>
            </a:br>
            <a:r>
              <a:rPr lang="en-US" sz="3200" dirty="0">
                <a:latin typeface="Century Gothic"/>
                <a:cs typeface="Century Gothic"/>
              </a:rPr>
              <a:t>Thursday, May 9, 12:45pm-2:</a:t>
            </a:r>
            <a:r>
              <a:rPr lang="en-US" sz="3200" dirty="0" smtClean="0">
                <a:latin typeface="Century Gothic"/>
                <a:cs typeface="Century Gothic"/>
              </a:rPr>
              <a:t>00pm</a:t>
            </a:r>
            <a:r>
              <a:rPr lang="en-US" dirty="0">
                <a:latin typeface="Century Gothic"/>
                <a:cs typeface="Century Gothic"/>
              </a:rPr>
              <a:t/>
            </a:r>
            <a:br>
              <a:rPr lang="en-US" dirty="0">
                <a:latin typeface="Century Gothic"/>
                <a:cs typeface="Century Gothic"/>
              </a:rPr>
            </a:br>
            <a:endParaRPr lang="en-US" dirty="0">
              <a:latin typeface="Century Gothic"/>
              <a:cs typeface="Century Gothic"/>
            </a:endParaRPr>
          </a:p>
        </p:txBody>
      </p:sp>
    </p:spTree>
    <p:extLst>
      <p:ext uri="{BB962C8B-B14F-4D97-AF65-F5344CB8AC3E}">
        <p14:creationId xmlns:p14="http://schemas.microsoft.com/office/powerpoint/2010/main" val="19790311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365760" cy="6915150"/>
          </a:xfrm>
          <a:prstGeom prst="rect">
            <a:avLst/>
          </a:prstGeom>
          <a:solidFill>
            <a:srgbClr val="00858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393447" y="470681"/>
            <a:ext cx="8546354" cy="1323439"/>
          </a:xfrm>
          <a:prstGeom prst="rect">
            <a:avLst/>
          </a:prstGeom>
        </p:spPr>
        <p:txBody>
          <a:bodyPr wrap="square">
            <a:spAutoFit/>
          </a:bodyPr>
          <a:lstStyle/>
          <a:p>
            <a:r>
              <a:rPr lang="en-US" sz="4000" b="1" dirty="0" smtClean="0">
                <a:latin typeface="Century Gothic"/>
                <a:cs typeface="Century Gothic"/>
              </a:rPr>
              <a:t>Welcome! </a:t>
            </a:r>
          </a:p>
          <a:p>
            <a:r>
              <a:rPr lang="en-US" sz="4000" dirty="0" smtClean="0">
                <a:latin typeface="Century Gothic"/>
                <a:cs typeface="Century Gothic"/>
              </a:rPr>
              <a:t>We’re glad to have you.</a:t>
            </a:r>
          </a:p>
        </p:txBody>
      </p:sp>
    </p:spTree>
    <p:extLst>
      <p:ext uri="{BB962C8B-B14F-4D97-AF65-F5344CB8AC3E}">
        <p14:creationId xmlns:p14="http://schemas.microsoft.com/office/powerpoint/2010/main" val="27170360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ISE_20100616-0811.jpg"/>
          <p:cNvPicPr>
            <a:picLocks noChangeAspect="1"/>
          </p:cNvPicPr>
          <p:nvPr/>
        </p:nvPicPr>
        <p:blipFill rotWithShape="1">
          <a:blip r:embed="rId3" cstate="email">
            <a:extLst>
              <a:ext uri="{28A0092B-C50C-407E-A947-70E740481C1C}">
                <a14:useLocalDpi xmlns:a14="http://schemas.microsoft.com/office/drawing/2010/main"/>
              </a:ext>
            </a:extLst>
          </a:blip>
          <a:srcRect t="9277" r="19787" b="243"/>
          <a:stretch/>
        </p:blipFill>
        <p:spPr>
          <a:xfrm>
            <a:off x="0" y="1"/>
            <a:ext cx="9144000" cy="6858000"/>
          </a:xfrm>
          <a:prstGeom prst="rect">
            <a:avLst/>
          </a:prstGeom>
        </p:spPr>
      </p:pic>
      <p:pic>
        <p:nvPicPr>
          <p:cNvPr id="4" name="Picture 3" descr="New_NISENET_logo_V.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9665" y="2516654"/>
            <a:ext cx="2179386" cy="1740238"/>
          </a:xfrm>
          <a:prstGeom prst="rect">
            <a:avLst/>
          </a:prstGeom>
        </p:spPr>
      </p:pic>
      <p:sp>
        <p:nvSpPr>
          <p:cNvPr id="7" name="TextBox 6"/>
          <p:cNvSpPr txBox="1"/>
          <p:nvPr/>
        </p:nvSpPr>
        <p:spPr>
          <a:xfrm>
            <a:off x="379665" y="4460092"/>
            <a:ext cx="5570728" cy="1943609"/>
          </a:xfrm>
          <a:prstGeom prst="rect">
            <a:avLst/>
          </a:prstGeom>
          <a:noFill/>
        </p:spPr>
        <p:txBody>
          <a:bodyPr wrap="square" rtlCol="0">
            <a:spAutoFit/>
          </a:bodyPr>
          <a:lstStyle/>
          <a:p>
            <a:pPr>
              <a:lnSpc>
                <a:spcPct val="95000"/>
              </a:lnSpc>
            </a:pPr>
            <a:r>
              <a:rPr lang="en-US" sz="5400" b="1" spc="100" dirty="0" smtClean="0">
                <a:latin typeface="Century Gothic"/>
                <a:cs typeface="Century Gothic"/>
              </a:rPr>
              <a:t>HANDS-ON </a:t>
            </a:r>
          </a:p>
          <a:p>
            <a:pPr>
              <a:lnSpc>
                <a:spcPct val="95000"/>
              </a:lnSpc>
            </a:pPr>
            <a:r>
              <a:rPr lang="en-US" sz="7200" b="1" spc="100" dirty="0" smtClean="0">
                <a:latin typeface="Century Gothic"/>
                <a:cs typeface="Century Gothic"/>
              </a:rPr>
              <a:t>SCIENCE</a:t>
            </a:r>
            <a:endParaRPr lang="en-US" sz="7200" spc="100" dirty="0">
              <a:latin typeface="Century Gothic"/>
              <a:cs typeface="Century Gothic"/>
            </a:endParaRPr>
          </a:p>
        </p:txBody>
      </p:sp>
      <p:sp>
        <p:nvSpPr>
          <p:cNvPr id="10" name="Rectangle 9"/>
          <p:cNvSpPr/>
          <p:nvPr/>
        </p:nvSpPr>
        <p:spPr>
          <a:xfrm>
            <a:off x="-1" y="0"/>
            <a:ext cx="365760" cy="6915150"/>
          </a:xfrm>
          <a:prstGeom prst="rect">
            <a:avLst/>
          </a:prstGeom>
          <a:solidFill>
            <a:srgbClr val="00858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12696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Sci_Space_20180929_1190_edit.jpg"/>
          <p:cNvPicPr>
            <a:picLocks noChangeAspect="1"/>
          </p:cNvPicPr>
          <p:nvPr/>
        </p:nvPicPr>
        <p:blipFill rotWithShape="1">
          <a:blip r:embed="rId3" cstate="email">
            <a:extLst>
              <a:ext uri="{28A0092B-C50C-407E-A947-70E740481C1C}">
                <a14:useLocalDpi xmlns:a14="http://schemas.microsoft.com/office/drawing/2010/main"/>
              </a:ext>
            </a:extLst>
          </a:blip>
          <a:srcRect l="3581" t="15921" r="7531" b="7894"/>
          <a:stretch/>
        </p:blipFill>
        <p:spPr>
          <a:xfrm>
            <a:off x="0" y="1625600"/>
            <a:ext cx="9144000" cy="5232400"/>
          </a:xfrm>
          <a:prstGeom prst="rect">
            <a:avLst/>
          </a:prstGeom>
        </p:spPr>
      </p:pic>
      <p:sp>
        <p:nvSpPr>
          <p:cNvPr id="8" name="Rectangle 7"/>
          <p:cNvSpPr/>
          <p:nvPr/>
        </p:nvSpPr>
        <p:spPr>
          <a:xfrm>
            <a:off x="88900" y="88900"/>
            <a:ext cx="9055100" cy="1400383"/>
          </a:xfrm>
          <a:prstGeom prst="rect">
            <a:avLst/>
          </a:prstGeom>
        </p:spPr>
        <p:txBody>
          <a:bodyPr wrap="square">
            <a:spAutoFit/>
          </a:bodyPr>
          <a:lstStyle/>
          <a:p>
            <a:r>
              <a:rPr lang="en-US" sz="3100" b="1" dirty="0" smtClean="0">
                <a:latin typeface="Century Gothic"/>
                <a:cs typeface="Century Gothic"/>
              </a:rPr>
              <a:t>The National Informal STEM Education Network </a:t>
            </a:r>
            <a:r>
              <a:rPr lang="en-US" sz="2700" dirty="0" smtClean="0">
                <a:latin typeface="Century Gothic"/>
                <a:cs typeface="Century Gothic"/>
              </a:rPr>
              <a:t>(NISE Net) is </a:t>
            </a:r>
            <a:r>
              <a:rPr lang="en-US" sz="2700" dirty="0">
                <a:latin typeface="Century Gothic"/>
                <a:cs typeface="Century Gothic"/>
              </a:rPr>
              <a:t>a community of informal educators and </a:t>
            </a:r>
            <a:r>
              <a:rPr lang="en-US" sz="2700" dirty="0" smtClean="0">
                <a:latin typeface="Century Gothic"/>
                <a:cs typeface="Century Gothic"/>
              </a:rPr>
              <a:t>scientists dedicated to supporting STEM learning.</a:t>
            </a:r>
            <a:endParaRPr lang="en-US" sz="2700" dirty="0">
              <a:latin typeface="Century Gothic"/>
              <a:cs typeface="Century Gothic"/>
            </a:endParaRPr>
          </a:p>
        </p:txBody>
      </p:sp>
    </p:spTree>
    <p:extLst>
      <p:ext uri="{BB962C8B-B14F-4D97-AF65-F5344CB8AC3E}">
        <p14:creationId xmlns:p14="http://schemas.microsoft.com/office/powerpoint/2010/main" val="19136216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ISE_partner_map.jpg"/>
          <p:cNvPicPr>
            <a:picLocks noChangeAspect="1"/>
          </p:cNvPicPr>
          <p:nvPr/>
        </p:nvPicPr>
        <p:blipFill rotWithShape="1">
          <a:blip r:embed="rId3" cstate="email">
            <a:extLst>
              <a:ext uri="{28A0092B-C50C-407E-A947-70E740481C1C}">
                <a14:useLocalDpi xmlns:a14="http://schemas.microsoft.com/office/drawing/2010/main"/>
              </a:ext>
            </a:extLst>
          </a:blip>
          <a:srcRect l="8347" t="12643" r="9728" b="9397"/>
          <a:stretch/>
        </p:blipFill>
        <p:spPr>
          <a:xfrm>
            <a:off x="0" y="1168400"/>
            <a:ext cx="9144000" cy="5689600"/>
          </a:xfrm>
          <a:prstGeom prst="rect">
            <a:avLst/>
          </a:prstGeom>
        </p:spPr>
      </p:pic>
      <p:sp>
        <p:nvSpPr>
          <p:cNvPr id="9" name="Rectangle 8"/>
          <p:cNvSpPr/>
          <p:nvPr/>
        </p:nvSpPr>
        <p:spPr>
          <a:xfrm>
            <a:off x="241300" y="0"/>
            <a:ext cx="8735358" cy="1077218"/>
          </a:xfrm>
          <a:prstGeom prst="rect">
            <a:avLst/>
          </a:prstGeom>
        </p:spPr>
        <p:txBody>
          <a:bodyPr wrap="square">
            <a:spAutoFit/>
          </a:bodyPr>
          <a:lstStyle/>
          <a:p>
            <a:r>
              <a:rPr lang="en-US" sz="3000" b="1" dirty="0" smtClean="0">
                <a:latin typeface="Century Gothic"/>
                <a:cs typeface="Century Gothic"/>
              </a:rPr>
              <a:t>Hundreds of organizations </a:t>
            </a:r>
            <a:r>
              <a:rPr lang="en-US" sz="3200" dirty="0" smtClean="0">
                <a:latin typeface="Century Gothic"/>
                <a:cs typeface="Century Gothic"/>
              </a:rPr>
              <a:t>participate in the NISE Network.</a:t>
            </a:r>
          </a:p>
        </p:txBody>
      </p:sp>
    </p:spTree>
    <p:extLst>
      <p:ext uri="{BB962C8B-B14F-4D97-AF65-F5344CB8AC3E}">
        <p14:creationId xmlns:p14="http://schemas.microsoft.com/office/powerpoint/2010/main" val="35168102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T3B4925EarthSpace2018.jpg"/>
          <p:cNvPicPr>
            <a:picLocks noChangeAspect="1"/>
          </p:cNvPicPr>
          <p:nvPr/>
        </p:nvPicPr>
        <p:blipFill rotWithShape="1">
          <a:blip r:embed="rId3" cstate="email">
            <a:extLst>
              <a:ext uri="{28A0092B-C50C-407E-A947-70E740481C1C}">
                <a14:useLocalDpi xmlns:a14="http://schemas.microsoft.com/office/drawing/2010/main"/>
              </a:ext>
            </a:extLst>
          </a:blip>
          <a:srcRect r="11111" b="12592"/>
          <a:stretch/>
        </p:blipFill>
        <p:spPr>
          <a:xfrm>
            <a:off x="0" y="863600"/>
            <a:ext cx="9144000" cy="5994400"/>
          </a:xfrm>
          <a:prstGeom prst="rect">
            <a:avLst/>
          </a:prstGeom>
        </p:spPr>
      </p:pic>
      <p:sp>
        <p:nvSpPr>
          <p:cNvPr id="9" name="Rectangle 8"/>
          <p:cNvSpPr/>
          <p:nvPr/>
        </p:nvSpPr>
        <p:spPr>
          <a:xfrm>
            <a:off x="254000" y="144502"/>
            <a:ext cx="8788400" cy="553998"/>
          </a:xfrm>
          <a:prstGeom prst="rect">
            <a:avLst/>
          </a:prstGeom>
        </p:spPr>
        <p:txBody>
          <a:bodyPr wrap="square">
            <a:spAutoFit/>
          </a:bodyPr>
          <a:lstStyle/>
          <a:p>
            <a:r>
              <a:rPr lang="en-US" sz="3000" dirty="0" smtClean="0">
                <a:latin typeface="Century Gothic"/>
                <a:cs typeface="Century Gothic"/>
              </a:rPr>
              <a:t>Together we reach </a:t>
            </a:r>
            <a:r>
              <a:rPr lang="en-US" sz="3000" b="1" dirty="0" smtClean="0">
                <a:latin typeface="Century Gothic"/>
                <a:cs typeface="Century Gothic"/>
              </a:rPr>
              <a:t>millions of people</a:t>
            </a:r>
            <a:r>
              <a:rPr lang="en-US" sz="3000" dirty="0" smtClean="0">
                <a:latin typeface="Century Gothic"/>
                <a:cs typeface="Century Gothic"/>
              </a:rPr>
              <a:t> a year!</a:t>
            </a:r>
          </a:p>
        </p:txBody>
      </p:sp>
    </p:spTree>
    <p:extLst>
      <p:ext uri="{BB962C8B-B14F-4D97-AF65-F5344CB8AC3E}">
        <p14:creationId xmlns:p14="http://schemas.microsoft.com/office/powerpoint/2010/main" val="5803778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132" y="141636"/>
            <a:ext cx="8923867" cy="1446550"/>
          </a:xfrm>
          <a:prstGeom prst="rect">
            <a:avLst/>
          </a:prstGeom>
        </p:spPr>
        <p:txBody>
          <a:bodyPr wrap="square">
            <a:spAutoFit/>
          </a:bodyPr>
          <a:lstStyle/>
          <a:p>
            <a:r>
              <a:rPr lang="en-US" sz="3200" b="1" dirty="0" smtClean="0">
                <a:solidFill>
                  <a:srgbClr val="000000"/>
                </a:solidFill>
                <a:latin typeface="Century Gothic"/>
                <a:cs typeface="Century Gothic"/>
              </a:rPr>
              <a:t>We have projects and resources for many different STEM topics </a:t>
            </a:r>
          </a:p>
          <a:p>
            <a:r>
              <a:rPr lang="en-US" sz="2400" dirty="0" smtClean="0">
                <a:solidFill>
                  <a:srgbClr val="000000"/>
                </a:solidFill>
                <a:latin typeface="Century Gothic"/>
                <a:cs typeface="Century Gothic"/>
              </a:rPr>
              <a:t>(Science, Technology, Engineering, Math)</a:t>
            </a:r>
          </a:p>
        </p:txBody>
      </p:sp>
      <p:pic>
        <p:nvPicPr>
          <p:cNvPr id="4" name="Shape 245"/>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l="60" r="295" b="15777"/>
          <a:stretch/>
        </p:blipFill>
        <p:spPr>
          <a:xfrm>
            <a:off x="1" y="1705382"/>
            <a:ext cx="9143999" cy="5152618"/>
          </a:xfrm>
          <a:prstGeom prst="rect">
            <a:avLst/>
          </a:prstGeom>
          <a:noFill/>
          <a:ln>
            <a:noFill/>
          </a:ln>
        </p:spPr>
      </p:pic>
    </p:spTree>
    <p:extLst>
      <p:ext uri="{BB962C8B-B14F-4D97-AF65-F5344CB8AC3E}">
        <p14:creationId xmlns:p14="http://schemas.microsoft.com/office/powerpoint/2010/main" val="37834810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132" y="169330"/>
            <a:ext cx="8923867" cy="954107"/>
          </a:xfrm>
          <a:prstGeom prst="rect">
            <a:avLst/>
          </a:prstGeom>
        </p:spPr>
        <p:txBody>
          <a:bodyPr wrap="square">
            <a:spAutoFit/>
          </a:bodyPr>
          <a:lstStyle/>
          <a:p>
            <a:r>
              <a:rPr lang="en-US" sz="3200" b="1" dirty="0" smtClean="0">
                <a:solidFill>
                  <a:srgbClr val="000000"/>
                </a:solidFill>
                <a:latin typeface="Century Gothic"/>
                <a:cs typeface="Century Gothic"/>
              </a:rPr>
              <a:t>Explore Science: Let’s Do Chemistry</a:t>
            </a:r>
          </a:p>
          <a:p>
            <a:r>
              <a:rPr lang="en-US" sz="2400" dirty="0" smtClean="0">
                <a:solidFill>
                  <a:srgbClr val="000000"/>
                </a:solidFill>
                <a:latin typeface="Century Gothic"/>
                <a:cs typeface="Century Gothic"/>
              </a:rPr>
              <a:t>NISE Network and American Chemical Society</a:t>
            </a:r>
          </a:p>
        </p:txBody>
      </p:sp>
      <p:pic>
        <p:nvPicPr>
          <p:cNvPr id="5" name="Picture 4" descr="20180303GH_677.jpg"/>
          <p:cNvPicPr>
            <a:picLocks noChangeAspect="1"/>
          </p:cNvPicPr>
          <p:nvPr/>
        </p:nvPicPr>
        <p:blipFill rotWithShape="1">
          <a:blip r:embed="rId3" cstate="email">
            <a:extLst>
              <a:ext uri="{28A0092B-C50C-407E-A947-70E740481C1C}">
                <a14:useLocalDpi xmlns:a14="http://schemas.microsoft.com/office/drawing/2010/main"/>
              </a:ext>
            </a:extLst>
          </a:blip>
          <a:srcRect l="99" t="17730" r="12463" b="1987"/>
          <a:stretch/>
        </p:blipFill>
        <p:spPr>
          <a:xfrm>
            <a:off x="0" y="1261425"/>
            <a:ext cx="9144000" cy="559657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0750" y="0"/>
            <a:ext cx="1163249" cy="1206870"/>
          </a:xfrm>
          <a:prstGeom prst="rect">
            <a:avLst/>
          </a:prstGeom>
        </p:spPr>
      </p:pic>
    </p:spTree>
    <p:extLst>
      <p:ext uri="{BB962C8B-B14F-4D97-AF65-F5344CB8AC3E}">
        <p14:creationId xmlns:p14="http://schemas.microsoft.com/office/powerpoint/2010/main" val="37001244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65501" y="326576"/>
            <a:ext cx="5601900" cy="12351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dirty="0" smtClean="0">
                <a:latin typeface="Century Gothic"/>
                <a:cs typeface="Century Gothic"/>
              </a:rPr>
              <a:t>Design-based </a:t>
            </a:r>
            <a:r>
              <a:rPr lang="en-US" b="1" dirty="0" smtClean="0">
                <a:latin typeface="Century Gothic"/>
                <a:cs typeface="Century Gothic"/>
              </a:rPr>
              <a:t>RESEARCH</a:t>
            </a:r>
            <a:r>
              <a:rPr lang="en-US" dirty="0" smtClean="0">
                <a:latin typeface="Century Gothic"/>
                <a:cs typeface="Century Gothic"/>
              </a:rPr>
              <a:t> on ways to increase positive attitudes:</a:t>
            </a:r>
          </a:p>
          <a:p>
            <a:pPr>
              <a:spcBef>
                <a:spcPts val="0"/>
              </a:spcBef>
            </a:pPr>
            <a:r>
              <a:rPr lang="en-US" sz="2800" dirty="0" smtClean="0">
                <a:latin typeface="Century Gothic"/>
                <a:cs typeface="Century Gothic"/>
              </a:rPr>
              <a:t>interest</a:t>
            </a:r>
          </a:p>
          <a:p>
            <a:pPr>
              <a:spcBef>
                <a:spcPts val="0"/>
              </a:spcBef>
            </a:pPr>
            <a:r>
              <a:rPr lang="en-US" sz="2800" dirty="0" smtClean="0">
                <a:latin typeface="Century Gothic"/>
                <a:cs typeface="Century Gothic"/>
              </a:rPr>
              <a:t>relevance</a:t>
            </a:r>
          </a:p>
          <a:p>
            <a:pPr>
              <a:spcBef>
                <a:spcPts val="0"/>
              </a:spcBef>
            </a:pPr>
            <a:r>
              <a:rPr lang="en-US" sz="2800" dirty="0" smtClean="0">
                <a:latin typeface="Century Gothic"/>
                <a:cs typeface="Century Gothic"/>
              </a:rPr>
              <a:t>self-efficacy</a:t>
            </a:r>
            <a:endParaRPr lang="en-US" sz="2800" dirty="0">
              <a:latin typeface="Century Gothic"/>
              <a:cs typeface="Century Gothic"/>
            </a:endParaRPr>
          </a:p>
        </p:txBody>
      </p:sp>
      <p:sp>
        <p:nvSpPr>
          <p:cNvPr id="3" name="Subtitle 2"/>
          <p:cNvSpPr txBox="1">
            <a:spLocks/>
          </p:cNvSpPr>
          <p:nvPr/>
        </p:nvSpPr>
        <p:spPr>
          <a:xfrm>
            <a:off x="265500" y="3797909"/>
            <a:ext cx="5601901" cy="25351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dirty="0" smtClean="0">
                <a:latin typeface="Century Gothic"/>
                <a:cs typeface="Century Gothic"/>
              </a:rPr>
              <a:t>Resources to support professional </a:t>
            </a:r>
            <a:r>
              <a:rPr lang="en-US" b="1" dirty="0" smtClean="0">
                <a:latin typeface="Century Gothic"/>
                <a:cs typeface="Century Gothic"/>
              </a:rPr>
              <a:t>PRACTICES</a:t>
            </a:r>
            <a:r>
              <a:rPr lang="en-US" dirty="0" smtClean="0">
                <a:latin typeface="Century Gothic"/>
                <a:cs typeface="Century Gothic"/>
              </a:rPr>
              <a:t>:</a:t>
            </a:r>
          </a:p>
          <a:p>
            <a:pPr>
              <a:spcBef>
                <a:spcPts val="0"/>
              </a:spcBef>
            </a:pPr>
            <a:r>
              <a:rPr lang="en-US" sz="2800" dirty="0" smtClean="0">
                <a:latin typeface="Century Gothic"/>
                <a:cs typeface="Century Gothic"/>
              </a:rPr>
              <a:t>activity design</a:t>
            </a:r>
          </a:p>
          <a:p>
            <a:pPr>
              <a:spcBef>
                <a:spcPts val="0"/>
              </a:spcBef>
            </a:pPr>
            <a:r>
              <a:rPr lang="en-US" sz="2800" dirty="0" smtClean="0">
                <a:latin typeface="Century Gothic"/>
                <a:cs typeface="Century Gothic"/>
              </a:rPr>
              <a:t>activity facilitation</a:t>
            </a:r>
          </a:p>
          <a:p>
            <a:pPr>
              <a:spcBef>
                <a:spcPts val="0"/>
              </a:spcBef>
            </a:pPr>
            <a:r>
              <a:rPr lang="en-US" sz="2800" dirty="0" smtClean="0">
                <a:latin typeface="Century Gothic"/>
                <a:cs typeface="Century Gothic"/>
              </a:rPr>
              <a:t>staff training</a:t>
            </a:r>
            <a:endParaRPr lang="en-US" sz="2800" dirty="0">
              <a:latin typeface="Century Gothic"/>
              <a:cs typeface="Century Gothic"/>
            </a:endParaRPr>
          </a:p>
        </p:txBody>
      </p:sp>
      <p:pic>
        <p:nvPicPr>
          <p:cNvPr id="5" name="Picture 4" descr="Gum and Chocolate.jpg"/>
          <p:cNvPicPr>
            <a:picLocks noChangeAspect="1"/>
          </p:cNvPicPr>
          <p:nvPr/>
        </p:nvPicPr>
        <p:blipFill rotWithShape="1">
          <a:blip r:embed="rId3">
            <a:extLst>
              <a:ext uri="{28A0092B-C50C-407E-A947-70E740481C1C}">
                <a14:useLocalDpi xmlns:a14="http://schemas.microsoft.com/office/drawing/2010/main"/>
              </a:ext>
            </a:extLst>
          </a:blip>
          <a:srcRect l="17038" r="19260"/>
          <a:stretch/>
        </p:blipFill>
        <p:spPr>
          <a:xfrm>
            <a:off x="5867400" y="0"/>
            <a:ext cx="3276600" cy="6858000"/>
          </a:xfrm>
          <a:prstGeom prst="rect">
            <a:avLst/>
          </a:prstGeom>
        </p:spPr>
      </p:pic>
    </p:spTree>
    <p:extLst>
      <p:ext uri="{BB962C8B-B14F-4D97-AF65-F5344CB8AC3E}">
        <p14:creationId xmlns:p14="http://schemas.microsoft.com/office/powerpoint/2010/main" val="1529232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65501" y="326576"/>
            <a:ext cx="5208199" cy="12351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b="1" dirty="0" smtClean="0">
                <a:latin typeface="Century Gothic"/>
                <a:cs typeface="Century Gothic"/>
              </a:rPr>
              <a:t>FINDINGS</a:t>
            </a:r>
          </a:p>
          <a:p>
            <a:pPr marL="0" indent="0">
              <a:spcBef>
                <a:spcPts val="0"/>
              </a:spcBef>
              <a:buNone/>
            </a:pPr>
            <a:endParaRPr lang="en-US" dirty="0" smtClean="0">
              <a:latin typeface="Century Gothic"/>
              <a:cs typeface="Century Gothic"/>
            </a:endParaRPr>
          </a:p>
          <a:p>
            <a:pPr>
              <a:spcBef>
                <a:spcPts val="0"/>
              </a:spcBef>
            </a:pPr>
            <a:r>
              <a:rPr lang="en-US" sz="2800" dirty="0" smtClean="0">
                <a:latin typeface="Century Gothic"/>
                <a:cs typeface="Century Gothic"/>
              </a:rPr>
              <a:t>Good facilitation practices support chemistry engagement and learning generally</a:t>
            </a:r>
          </a:p>
          <a:p>
            <a:pPr marL="0" indent="0">
              <a:spcBef>
                <a:spcPts val="0"/>
              </a:spcBef>
              <a:buNone/>
            </a:pPr>
            <a:r>
              <a:rPr lang="en-US" sz="2800" dirty="0" smtClean="0">
                <a:latin typeface="Century Gothic"/>
                <a:cs typeface="Century Gothic"/>
              </a:rPr>
              <a:t> </a:t>
            </a:r>
          </a:p>
          <a:p>
            <a:pPr>
              <a:spcBef>
                <a:spcPts val="0"/>
              </a:spcBef>
            </a:pPr>
            <a:r>
              <a:rPr lang="en-US" sz="2800" dirty="0">
                <a:latin typeface="Century Gothic"/>
                <a:cs typeface="Century Gothic"/>
              </a:rPr>
              <a:t>P</a:t>
            </a:r>
            <a:r>
              <a:rPr lang="en-US" sz="2800" dirty="0" smtClean="0">
                <a:latin typeface="Century Gothic"/>
                <a:cs typeface="Century Gothic"/>
              </a:rPr>
              <a:t>ractices that are important for chemistry also apply to other areas of STEM</a:t>
            </a:r>
            <a:endParaRPr lang="en-US" sz="2800" dirty="0">
              <a:latin typeface="Century Gothic"/>
              <a:cs typeface="Century Gothic"/>
            </a:endParaRPr>
          </a:p>
        </p:txBody>
      </p:sp>
      <p:pic>
        <p:nvPicPr>
          <p:cNvPr id="6" name="Picture 5" descr="20180303GH_186.jpg"/>
          <p:cNvPicPr>
            <a:picLocks noChangeAspect="1"/>
          </p:cNvPicPr>
          <p:nvPr/>
        </p:nvPicPr>
        <p:blipFill rotWithShape="1">
          <a:blip r:embed="rId2" cstate="email">
            <a:extLst>
              <a:ext uri="{28A0092B-C50C-407E-A947-70E740481C1C}">
                <a14:useLocalDpi xmlns:a14="http://schemas.microsoft.com/office/drawing/2010/main"/>
              </a:ext>
            </a:extLst>
          </a:blip>
          <a:srcRect l="19715"/>
          <a:stretch/>
        </p:blipFill>
        <p:spPr>
          <a:xfrm>
            <a:off x="5473700" y="0"/>
            <a:ext cx="3670300" cy="6858000"/>
          </a:xfrm>
          <a:prstGeom prst="rect">
            <a:avLst/>
          </a:prstGeom>
        </p:spPr>
      </p:pic>
    </p:spTree>
    <p:extLst>
      <p:ext uri="{BB962C8B-B14F-4D97-AF65-F5344CB8AC3E}">
        <p14:creationId xmlns:p14="http://schemas.microsoft.com/office/powerpoint/2010/main" val="26204120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4225783785"/>
              </p:ext>
            </p:extLst>
          </p:nvPr>
        </p:nvGraphicFramePr>
        <p:xfrm>
          <a:off x="265500" y="1397000"/>
          <a:ext cx="8539833" cy="2651759"/>
        </p:xfrm>
        <a:graphic>
          <a:graphicData uri="http://schemas.openxmlformats.org/drawingml/2006/table">
            <a:tbl>
              <a:tblPr firstRow="1" bandRow="1">
                <a:tableStyleId>{FABFCF23-3B69-468F-B69F-88F6DE6A72F2}</a:tableStyleId>
              </a:tblPr>
              <a:tblGrid>
                <a:gridCol w="4246194"/>
                <a:gridCol w="4293639"/>
              </a:tblGrid>
              <a:tr h="370840">
                <a:tc>
                  <a:txBody>
                    <a:bodyPr/>
                    <a:lstStyle/>
                    <a:p>
                      <a:r>
                        <a:rPr lang="en-US" dirty="0" smtClean="0">
                          <a:latin typeface="Century Gothic"/>
                          <a:cs typeface="Century Gothic"/>
                        </a:rPr>
                        <a:t>To encourage</a:t>
                      </a:r>
                      <a:r>
                        <a:rPr lang="en-US" baseline="0" dirty="0" smtClean="0">
                          <a:latin typeface="Century Gothic"/>
                          <a:cs typeface="Century Gothic"/>
                        </a:rPr>
                        <a:t> positive attitudes, focus on:</a:t>
                      </a:r>
                      <a:endParaRPr lang="en-US" dirty="0">
                        <a:latin typeface="Century Gothic"/>
                        <a:cs typeface="Century Gothic"/>
                      </a:endParaRPr>
                    </a:p>
                  </a:txBody>
                  <a:tcPr/>
                </a:tc>
                <a:tc>
                  <a:txBody>
                    <a:bodyPr/>
                    <a:lstStyle/>
                    <a:p>
                      <a:r>
                        <a:rPr lang="en-US" dirty="0" smtClean="0">
                          <a:latin typeface="Century Gothic"/>
                          <a:cs typeface="Century Gothic"/>
                        </a:rPr>
                        <a:t>And don’t worry as much about:</a:t>
                      </a:r>
                      <a:endParaRPr lang="en-US" dirty="0">
                        <a:latin typeface="Century Gothic"/>
                        <a:cs typeface="Century Gothic"/>
                      </a:endParaRPr>
                    </a:p>
                  </a:txBody>
                  <a:tcPr/>
                </a:tc>
              </a:tr>
              <a:tr h="370840">
                <a:tc>
                  <a:txBody>
                    <a:bodyPr/>
                    <a:lstStyle/>
                    <a:p>
                      <a:r>
                        <a:rPr lang="en-US" dirty="0" smtClean="0">
                          <a:latin typeface="Century Gothic"/>
                          <a:cs typeface="Century Gothic"/>
                        </a:rPr>
                        <a:t>Fostering a fun experience</a:t>
                      </a:r>
                    </a:p>
                    <a:p>
                      <a:r>
                        <a:rPr lang="en-US" dirty="0" smtClean="0">
                          <a:latin typeface="Century Gothic"/>
                          <a:cs typeface="Century Gothic"/>
                        </a:rPr>
                        <a:t>Building confidence</a:t>
                      </a:r>
                    </a:p>
                    <a:p>
                      <a:r>
                        <a:rPr lang="en-US" dirty="0" smtClean="0">
                          <a:latin typeface="Century Gothic"/>
                          <a:cs typeface="Century Gothic"/>
                        </a:rPr>
                        <a:t>Sharing excitement</a:t>
                      </a:r>
                    </a:p>
                    <a:p>
                      <a:r>
                        <a:rPr lang="en-US" dirty="0" smtClean="0">
                          <a:latin typeface="Century Gothic"/>
                          <a:cs typeface="Century Gothic"/>
                        </a:rPr>
                        <a:t>Finding concrete connections</a:t>
                      </a:r>
                    </a:p>
                    <a:p>
                      <a:r>
                        <a:rPr lang="en-US" dirty="0" smtClean="0">
                          <a:latin typeface="Century Gothic"/>
                          <a:cs typeface="Century Gothic"/>
                        </a:rPr>
                        <a:t>Exploring with someone</a:t>
                      </a:r>
                    </a:p>
                    <a:p>
                      <a:r>
                        <a:rPr lang="en-US" dirty="0" smtClean="0">
                          <a:latin typeface="Century Gothic"/>
                          <a:cs typeface="Century Gothic"/>
                        </a:rPr>
                        <a:t>Offering guidance</a:t>
                      </a:r>
                      <a:r>
                        <a:rPr lang="en-US" baseline="0" dirty="0" smtClean="0">
                          <a:latin typeface="Century Gothic"/>
                          <a:cs typeface="Century Gothic"/>
                        </a:rPr>
                        <a:t> and suggestions</a:t>
                      </a:r>
                    </a:p>
                    <a:p>
                      <a:r>
                        <a:rPr lang="en-US" baseline="0" dirty="0" smtClean="0">
                          <a:latin typeface="Century Gothic"/>
                          <a:cs typeface="Century Gothic"/>
                        </a:rPr>
                        <a:t>Asking questions</a:t>
                      </a:r>
                      <a:endParaRPr lang="en-US" dirty="0">
                        <a:latin typeface="Century Gothic"/>
                        <a:cs typeface="Century Gothic"/>
                      </a:endParaRPr>
                    </a:p>
                  </a:txBody>
                  <a:tcPr/>
                </a:tc>
                <a:tc>
                  <a:txBody>
                    <a:bodyPr/>
                    <a:lstStyle/>
                    <a:p>
                      <a:r>
                        <a:rPr lang="en-US" dirty="0" smtClean="0">
                          <a:latin typeface="Century Gothic"/>
                          <a:cs typeface="Century Gothic"/>
                        </a:rPr>
                        <a:t>Getting</a:t>
                      </a:r>
                      <a:r>
                        <a:rPr lang="en-US" baseline="0" dirty="0" smtClean="0">
                          <a:latin typeface="Century Gothic"/>
                          <a:cs typeface="Century Gothic"/>
                        </a:rPr>
                        <a:t> across a lot of facts</a:t>
                      </a:r>
                    </a:p>
                    <a:p>
                      <a:r>
                        <a:rPr lang="en-US" baseline="0" dirty="0" smtClean="0">
                          <a:latin typeface="Century Gothic"/>
                          <a:cs typeface="Century Gothic"/>
                        </a:rPr>
                        <a:t>Developing deep knowledge</a:t>
                      </a:r>
                    </a:p>
                    <a:p>
                      <a:r>
                        <a:rPr lang="en-US" baseline="0" dirty="0" smtClean="0">
                          <a:latin typeface="Century Gothic"/>
                          <a:cs typeface="Century Gothic"/>
                        </a:rPr>
                        <a:t>Writing equations</a:t>
                      </a:r>
                    </a:p>
                    <a:p>
                      <a:r>
                        <a:rPr lang="en-US" baseline="0" dirty="0" smtClean="0">
                          <a:latin typeface="Century Gothic"/>
                          <a:cs typeface="Century Gothic"/>
                        </a:rPr>
                        <a:t>Mastering abstract ideas</a:t>
                      </a:r>
                    </a:p>
                    <a:p>
                      <a:r>
                        <a:rPr lang="en-US" baseline="0" dirty="0" smtClean="0">
                          <a:latin typeface="Century Gothic"/>
                          <a:cs typeface="Century Gothic"/>
                        </a:rPr>
                        <a:t>Explaining to someone</a:t>
                      </a:r>
                    </a:p>
                    <a:p>
                      <a:r>
                        <a:rPr lang="en-US" baseline="0" dirty="0" smtClean="0">
                          <a:latin typeface="Century Gothic"/>
                          <a:cs typeface="Century Gothic"/>
                        </a:rPr>
                        <a:t>Showing the “right” way</a:t>
                      </a:r>
                    </a:p>
                    <a:p>
                      <a:r>
                        <a:rPr lang="en-US" baseline="0" dirty="0" smtClean="0">
                          <a:latin typeface="Century Gothic"/>
                          <a:cs typeface="Century Gothic"/>
                        </a:rPr>
                        <a:t>Providing answers</a:t>
                      </a:r>
                      <a:endParaRPr lang="en-US" dirty="0">
                        <a:latin typeface="Century Gothic"/>
                        <a:cs typeface="Century Gothic"/>
                      </a:endParaRPr>
                    </a:p>
                  </a:txBody>
                  <a:tcPr/>
                </a:tc>
              </a:tr>
            </a:tbl>
          </a:graphicData>
        </a:graphic>
      </p:graphicFrame>
      <p:sp>
        <p:nvSpPr>
          <p:cNvPr id="2" name="Subtitle 2"/>
          <p:cNvSpPr txBox="1">
            <a:spLocks/>
          </p:cNvSpPr>
          <p:nvPr/>
        </p:nvSpPr>
        <p:spPr>
          <a:xfrm>
            <a:off x="265500" y="228600"/>
            <a:ext cx="8539833" cy="7239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b="1" dirty="0" smtClean="0">
                <a:latin typeface="Century Gothic"/>
                <a:cs typeface="Century Gothic"/>
              </a:rPr>
              <a:t>ROLE OF THE FACILITATOR</a:t>
            </a:r>
          </a:p>
        </p:txBody>
      </p:sp>
    </p:spTree>
    <p:extLst>
      <p:ext uri="{BB962C8B-B14F-4D97-AF65-F5344CB8AC3E}">
        <p14:creationId xmlns:p14="http://schemas.microsoft.com/office/powerpoint/2010/main" val="27491879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447" y="470681"/>
            <a:ext cx="8546354" cy="707886"/>
          </a:xfrm>
          <a:prstGeom prst="rect">
            <a:avLst/>
          </a:prstGeom>
        </p:spPr>
        <p:txBody>
          <a:bodyPr wrap="square">
            <a:spAutoFit/>
          </a:bodyPr>
          <a:lstStyle/>
          <a:p>
            <a:r>
              <a:rPr lang="en-US" sz="4000" b="1" dirty="0" smtClean="0">
                <a:latin typeface="Century Gothic"/>
                <a:cs typeface="Century Gothic"/>
              </a:rPr>
              <a:t>Session overview</a:t>
            </a:r>
          </a:p>
        </p:txBody>
      </p:sp>
      <p:sp>
        <p:nvSpPr>
          <p:cNvPr id="3" name="TextBox 2"/>
          <p:cNvSpPr txBox="1"/>
          <p:nvPr/>
        </p:nvSpPr>
        <p:spPr>
          <a:xfrm>
            <a:off x="393447" y="1625600"/>
            <a:ext cx="8919884" cy="1569660"/>
          </a:xfrm>
          <a:prstGeom prst="rect">
            <a:avLst/>
          </a:prstGeom>
          <a:noFill/>
        </p:spPr>
        <p:txBody>
          <a:bodyPr wrap="square" rtlCol="0">
            <a:spAutoFit/>
          </a:bodyPr>
          <a:lstStyle/>
          <a:p>
            <a:r>
              <a:rPr lang="en-US" sz="2400" dirty="0" smtClean="0">
                <a:solidFill>
                  <a:srgbClr val="000000"/>
                </a:solidFill>
                <a:latin typeface="Century Gothic"/>
                <a:cs typeface="Century Gothic"/>
              </a:rPr>
              <a:t>Introductions</a:t>
            </a:r>
          </a:p>
          <a:p>
            <a:r>
              <a:rPr lang="en-US" sz="2400" dirty="0" smtClean="0">
                <a:solidFill>
                  <a:srgbClr val="000000"/>
                </a:solidFill>
                <a:latin typeface="Century Gothic"/>
                <a:cs typeface="Century Gothic"/>
              </a:rPr>
              <a:t>Science activity facilitation</a:t>
            </a:r>
          </a:p>
          <a:p>
            <a:r>
              <a:rPr lang="en-US" sz="2400" dirty="0" smtClean="0">
                <a:solidFill>
                  <a:srgbClr val="000000"/>
                </a:solidFill>
                <a:latin typeface="Century Gothic"/>
                <a:cs typeface="Century Gothic"/>
              </a:rPr>
              <a:t>Making + tinkering activity facilitation</a:t>
            </a:r>
          </a:p>
          <a:p>
            <a:r>
              <a:rPr lang="en-US" sz="2400" dirty="0" smtClean="0">
                <a:solidFill>
                  <a:srgbClr val="000000"/>
                </a:solidFill>
                <a:latin typeface="Century Gothic"/>
                <a:cs typeface="Century Gothic"/>
              </a:rPr>
              <a:t>Discussion and resources</a:t>
            </a:r>
          </a:p>
        </p:txBody>
      </p:sp>
      <p:sp>
        <p:nvSpPr>
          <p:cNvPr id="6" name="Rectangle 5"/>
          <p:cNvSpPr/>
          <p:nvPr/>
        </p:nvSpPr>
        <p:spPr>
          <a:xfrm>
            <a:off x="-1" y="0"/>
            <a:ext cx="365760" cy="6915150"/>
          </a:xfrm>
          <a:prstGeom prst="rect">
            <a:avLst/>
          </a:prstGeom>
          <a:solidFill>
            <a:srgbClr val="00858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81010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903182907"/>
              </p:ext>
            </p:extLst>
          </p:nvPr>
        </p:nvGraphicFramePr>
        <p:xfrm>
          <a:off x="2" y="1663700"/>
          <a:ext cx="9143997" cy="2656840"/>
        </p:xfrm>
        <a:graphic>
          <a:graphicData uri="http://schemas.openxmlformats.org/drawingml/2006/table">
            <a:tbl>
              <a:tblPr firstRow="1" bandRow="1">
                <a:tableStyleId>{FABFCF23-3B69-468F-B69F-88F6DE6A72F2}</a:tableStyleId>
              </a:tblPr>
              <a:tblGrid>
                <a:gridCol w="2539998"/>
                <a:gridCol w="3581400"/>
                <a:gridCol w="3022599"/>
              </a:tblGrid>
              <a:tr h="370840">
                <a:tc>
                  <a:txBody>
                    <a:bodyPr/>
                    <a:lstStyle/>
                    <a:p>
                      <a:r>
                        <a:rPr lang="en-US" dirty="0" smtClean="0">
                          <a:latin typeface="Century Gothic"/>
                          <a:cs typeface="Century Gothic"/>
                        </a:rPr>
                        <a:t>Invite</a:t>
                      </a:r>
                      <a:r>
                        <a:rPr lang="en-US" baseline="0" dirty="0" smtClean="0">
                          <a:latin typeface="Century Gothic"/>
                          <a:cs typeface="Century Gothic"/>
                        </a:rPr>
                        <a:t> participation</a:t>
                      </a:r>
                      <a:endParaRPr lang="en-US" dirty="0">
                        <a:latin typeface="Century Gothic"/>
                        <a:cs typeface="Century Gothic"/>
                      </a:endParaRPr>
                    </a:p>
                  </a:txBody>
                  <a:tcPr/>
                </a:tc>
                <a:tc>
                  <a:txBody>
                    <a:bodyPr/>
                    <a:lstStyle/>
                    <a:p>
                      <a:r>
                        <a:rPr lang="en-US" dirty="0" smtClean="0">
                          <a:latin typeface="Century Gothic"/>
                          <a:cs typeface="Century Gothic"/>
                        </a:rPr>
                        <a:t>Support exploration</a:t>
                      </a:r>
                      <a:endParaRPr lang="en-US" dirty="0">
                        <a:latin typeface="Century Gothic"/>
                        <a:cs typeface="Century Gothic"/>
                      </a:endParaRPr>
                    </a:p>
                  </a:txBody>
                  <a:tcPr/>
                </a:tc>
                <a:tc>
                  <a:txBody>
                    <a:bodyPr/>
                    <a:lstStyle/>
                    <a:p>
                      <a:r>
                        <a:rPr lang="en-US" dirty="0" smtClean="0">
                          <a:latin typeface="Century Gothic"/>
                          <a:cs typeface="Century Gothic"/>
                        </a:rPr>
                        <a:t>Deepen</a:t>
                      </a:r>
                      <a:r>
                        <a:rPr lang="en-US" baseline="0" dirty="0" smtClean="0">
                          <a:latin typeface="Century Gothic"/>
                          <a:cs typeface="Century Gothic"/>
                        </a:rPr>
                        <a:t> understanding</a:t>
                      </a:r>
                      <a:endParaRPr lang="en-US" dirty="0">
                        <a:latin typeface="Century Gothic"/>
                        <a:cs typeface="Century Gothic"/>
                      </a:endParaRPr>
                    </a:p>
                  </a:txBody>
                  <a:tcPr/>
                </a:tc>
              </a:tr>
              <a:tr h="370840">
                <a:tc>
                  <a:txBody>
                    <a:bodyPr/>
                    <a:lstStyle/>
                    <a:p>
                      <a:r>
                        <a:rPr lang="en-US" dirty="0" smtClean="0">
                          <a:latin typeface="Century Gothic"/>
                          <a:cs typeface="Century Gothic"/>
                        </a:rPr>
                        <a:t>Greet participants</a:t>
                      </a:r>
                    </a:p>
                    <a:p>
                      <a:r>
                        <a:rPr lang="en-US" dirty="0" smtClean="0">
                          <a:latin typeface="Century Gothic"/>
                          <a:cs typeface="Century Gothic"/>
                        </a:rPr>
                        <a:t>Model what to do</a:t>
                      </a:r>
                    </a:p>
                    <a:p>
                      <a:r>
                        <a:rPr lang="en-US" dirty="0" smtClean="0">
                          <a:latin typeface="Century Gothic"/>
                          <a:cs typeface="Century Gothic"/>
                        </a:rPr>
                        <a:t>Engage the whole group</a:t>
                      </a:r>
                    </a:p>
                    <a:p>
                      <a:r>
                        <a:rPr lang="en-US" dirty="0" smtClean="0">
                          <a:latin typeface="Century Gothic"/>
                          <a:cs typeface="Century Gothic"/>
                        </a:rPr>
                        <a:t>Have fun!</a:t>
                      </a:r>
                      <a:endParaRPr lang="en-US" dirty="0">
                        <a:latin typeface="Century Gothic"/>
                        <a:cs typeface="Century Gothic"/>
                      </a:endParaRPr>
                    </a:p>
                  </a:txBody>
                  <a:tcPr/>
                </a:tc>
                <a:tc>
                  <a:txBody>
                    <a:bodyPr/>
                    <a:lstStyle/>
                    <a:p>
                      <a:r>
                        <a:rPr lang="en-US" dirty="0" smtClean="0">
                          <a:latin typeface="Century Gothic"/>
                          <a:cs typeface="Century Gothic"/>
                        </a:rPr>
                        <a:t>Let participants</a:t>
                      </a:r>
                      <a:r>
                        <a:rPr lang="en-US" baseline="0" dirty="0" smtClean="0">
                          <a:latin typeface="Century Gothic"/>
                          <a:cs typeface="Century Gothic"/>
                        </a:rPr>
                        <a:t> do the activity</a:t>
                      </a:r>
                    </a:p>
                    <a:p>
                      <a:r>
                        <a:rPr lang="en-US" baseline="0" dirty="0" smtClean="0">
                          <a:latin typeface="Century Gothic"/>
                          <a:cs typeface="Century Gothic"/>
                        </a:rPr>
                        <a:t>Be flexible and attentive</a:t>
                      </a:r>
                    </a:p>
                    <a:p>
                      <a:r>
                        <a:rPr lang="en-US" baseline="0" dirty="0" smtClean="0">
                          <a:latin typeface="Century Gothic"/>
                          <a:cs typeface="Century Gothic"/>
                        </a:rPr>
                        <a:t>Ask guiding questions</a:t>
                      </a:r>
                    </a:p>
                    <a:p>
                      <a:r>
                        <a:rPr lang="en-US" baseline="0" dirty="0" smtClean="0">
                          <a:latin typeface="Century Gothic"/>
                          <a:cs typeface="Century Gothic"/>
                        </a:rPr>
                        <a:t>Be a good listener</a:t>
                      </a:r>
                    </a:p>
                    <a:p>
                      <a:r>
                        <a:rPr lang="en-US" baseline="0" dirty="0" smtClean="0">
                          <a:latin typeface="Century Gothic"/>
                          <a:cs typeface="Century Gothic"/>
                        </a:rPr>
                        <a:t>Use simple, clear language</a:t>
                      </a:r>
                    </a:p>
                    <a:p>
                      <a:r>
                        <a:rPr lang="en-US" baseline="0" dirty="0" smtClean="0">
                          <a:latin typeface="Century Gothic"/>
                          <a:cs typeface="Century Gothic"/>
                        </a:rPr>
                        <a:t>Offer positive feedback</a:t>
                      </a:r>
                    </a:p>
                    <a:p>
                      <a:r>
                        <a:rPr lang="en-US" baseline="0" dirty="0" smtClean="0">
                          <a:latin typeface="Century Gothic"/>
                          <a:cs typeface="Century Gothic"/>
                        </a:rPr>
                        <a:t>Support learners through challenges</a:t>
                      </a:r>
                      <a:endParaRPr lang="en-US" dirty="0">
                        <a:latin typeface="Century Gothic"/>
                        <a:cs typeface="Century Gothic"/>
                      </a:endParaRPr>
                    </a:p>
                  </a:txBody>
                  <a:tcPr/>
                </a:tc>
                <a:tc>
                  <a:txBody>
                    <a:bodyPr/>
                    <a:lstStyle/>
                    <a:p>
                      <a:r>
                        <a:rPr lang="en-US" dirty="0" smtClean="0">
                          <a:latin typeface="Century Gothic"/>
                          <a:cs typeface="Century Gothic"/>
                        </a:rPr>
                        <a:t>Ask discussion questions</a:t>
                      </a:r>
                    </a:p>
                    <a:p>
                      <a:r>
                        <a:rPr lang="en-US" dirty="0" smtClean="0">
                          <a:latin typeface="Century Gothic"/>
                          <a:cs typeface="Century Gothic"/>
                        </a:rPr>
                        <a:t>Make connections</a:t>
                      </a:r>
                    </a:p>
                    <a:p>
                      <a:r>
                        <a:rPr lang="en-US" dirty="0" smtClean="0">
                          <a:latin typeface="Century Gothic"/>
                          <a:cs typeface="Century Gothic"/>
                        </a:rPr>
                        <a:t>Share</a:t>
                      </a:r>
                      <a:r>
                        <a:rPr lang="en-US" baseline="0" dirty="0" smtClean="0">
                          <a:latin typeface="Century Gothic"/>
                          <a:cs typeface="Century Gothic"/>
                        </a:rPr>
                        <a:t> what you know</a:t>
                      </a:r>
                    </a:p>
                    <a:p>
                      <a:r>
                        <a:rPr lang="en-US" baseline="0" dirty="0" smtClean="0">
                          <a:latin typeface="Century Gothic"/>
                          <a:cs typeface="Century Gothic"/>
                        </a:rPr>
                        <a:t>Acknowledge what you don’t know</a:t>
                      </a:r>
                    </a:p>
                    <a:p>
                      <a:r>
                        <a:rPr lang="en-US" baseline="0" dirty="0" smtClean="0">
                          <a:latin typeface="Century Gothic"/>
                          <a:cs typeface="Century Gothic"/>
                        </a:rPr>
                        <a:t>Wrap up</a:t>
                      </a:r>
                      <a:endParaRPr lang="en-US" dirty="0">
                        <a:latin typeface="Century Gothic"/>
                        <a:cs typeface="Century Gothic"/>
                      </a:endParaRPr>
                    </a:p>
                  </a:txBody>
                  <a:tcPr/>
                </a:tc>
              </a:tr>
            </a:tbl>
          </a:graphicData>
        </a:graphic>
      </p:graphicFrame>
      <p:sp>
        <p:nvSpPr>
          <p:cNvPr id="2" name="Subtitle 2"/>
          <p:cNvSpPr txBox="1">
            <a:spLocks/>
          </p:cNvSpPr>
          <p:nvPr/>
        </p:nvSpPr>
        <p:spPr>
          <a:xfrm>
            <a:off x="265500" y="266700"/>
            <a:ext cx="8539833" cy="12351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b="1" dirty="0" smtClean="0">
                <a:latin typeface="Century Gothic"/>
                <a:cs typeface="Century Gothic"/>
              </a:rPr>
              <a:t>FACILITATION STRATEGIES</a:t>
            </a:r>
          </a:p>
        </p:txBody>
      </p:sp>
      <p:sp>
        <p:nvSpPr>
          <p:cNvPr id="4" name="TextBox 3"/>
          <p:cNvSpPr txBox="1"/>
          <p:nvPr/>
        </p:nvSpPr>
        <p:spPr>
          <a:xfrm>
            <a:off x="3" y="1203485"/>
            <a:ext cx="2413592" cy="461665"/>
          </a:xfrm>
          <a:prstGeom prst="rect">
            <a:avLst/>
          </a:prstGeom>
          <a:noFill/>
        </p:spPr>
        <p:txBody>
          <a:bodyPr wrap="square" rtlCol="0">
            <a:spAutoFit/>
          </a:bodyPr>
          <a:lstStyle/>
          <a:p>
            <a:pPr algn="ctr"/>
            <a:r>
              <a:rPr lang="en-US" sz="2400" b="1" dirty="0" smtClean="0">
                <a:latin typeface="Century Gothic"/>
                <a:cs typeface="Century Gothic"/>
              </a:rPr>
              <a:t>15%</a:t>
            </a:r>
            <a:endParaRPr lang="en-US" sz="2400" b="1" dirty="0">
              <a:latin typeface="Century Gothic"/>
              <a:cs typeface="Century Gothic"/>
            </a:endParaRPr>
          </a:p>
        </p:txBody>
      </p:sp>
      <p:sp>
        <p:nvSpPr>
          <p:cNvPr id="5" name="TextBox 4"/>
          <p:cNvSpPr txBox="1"/>
          <p:nvPr/>
        </p:nvSpPr>
        <p:spPr>
          <a:xfrm>
            <a:off x="2413595" y="1202035"/>
            <a:ext cx="3682405" cy="461665"/>
          </a:xfrm>
          <a:prstGeom prst="rect">
            <a:avLst/>
          </a:prstGeom>
          <a:noFill/>
        </p:spPr>
        <p:txBody>
          <a:bodyPr wrap="square" rtlCol="0">
            <a:spAutoFit/>
          </a:bodyPr>
          <a:lstStyle/>
          <a:p>
            <a:pPr algn="ctr"/>
            <a:r>
              <a:rPr lang="en-US" sz="2400" b="1" dirty="0" smtClean="0">
                <a:latin typeface="Century Gothic"/>
                <a:cs typeface="Century Gothic"/>
              </a:rPr>
              <a:t>58%</a:t>
            </a:r>
            <a:endParaRPr lang="en-US" sz="2400" b="1" dirty="0">
              <a:latin typeface="Century Gothic"/>
              <a:cs typeface="Century Gothic"/>
            </a:endParaRPr>
          </a:p>
        </p:txBody>
      </p:sp>
      <p:sp>
        <p:nvSpPr>
          <p:cNvPr id="6" name="TextBox 5"/>
          <p:cNvSpPr txBox="1"/>
          <p:nvPr/>
        </p:nvSpPr>
        <p:spPr>
          <a:xfrm>
            <a:off x="6096000" y="1202035"/>
            <a:ext cx="3048000" cy="461665"/>
          </a:xfrm>
          <a:prstGeom prst="rect">
            <a:avLst/>
          </a:prstGeom>
          <a:noFill/>
        </p:spPr>
        <p:txBody>
          <a:bodyPr wrap="square" rtlCol="0">
            <a:spAutoFit/>
          </a:bodyPr>
          <a:lstStyle/>
          <a:p>
            <a:pPr algn="ctr"/>
            <a:r>
              <a:rPr lang="en-US" sz="2400" b="1" dirty="0" smtClean="0">
                <a:latin typeface="Century Gothic"/>
                <a:cs typeface="Century Gothic"/>
              </a:rPr>
              <a:t>22%</a:t>
            </a:r>
            <a:endParaRPr lang="en-US" sz="2400" b="1" dirty="0">
              <a:latin typeface="Century Gothic"/>
              <a:cs typeface="Century Gothic"/>
            </a:endParaRPr>
          </a:p>
        </p:txBody>
      </p:sp>
      <p:sp>
        <p:nvSpPr>
          <p:cNvPr id="8" name="TextBox 7"/>
          <p:cNvSpPr txBox="1"/>
          <p:nvPr/>
        </p:nvSpPr>
        <p:spPr>
          <a:xfrm>
            <a:off x="2588600" y="4343982"/>
            <a:ext cx="3354999" cy="461665"/>
          </a:xfrm>
          <a:prstGeom prst="rect">
            <a:avLst/>
          </a:prstGeom>
          <a:noFill/>
        </p:spPr>
        <p:txBody>
          <a:bodyPr wrap="square" rtlCol="0">
            <a:spAutoFit/>
          </a:bodyPr>
          <a:lstStyle/>
          <a:p>
            <a:pPr algn="ctr"/>
            <a:r>
              <a:rPr lang="en-US" sz="2400" b="1" dirty="0" smtClean="0">
                <a:latin typeface="Century Gothic"/>
                <a:cs typeface="Century Gothic"/>
              </a:rPr>
              <a:t>Self-efficacy</a:t>
            </a:r>
            <a:endParaRPr lang="en-US" sz="2400" b="1" dirty="0">
              <a:latin typeface="Century Gothic"/>
              <a:cs typeface="Century Gothic"/>
            </a:endParaRPr>
          </a:p>
        </p:txBody>
      </p:sp>
      <p:sp>
        <p:nvSpPr>
          <p:cNvPr id="9" name="TextBox 8"/>
          <p:cNvSpPr txBox="1"/>
          <p:nvPr/>
        </p:nvSpPr>
        <p:spPr>
          <a:xfrm>
            <a:off x="6235700" y="4343982"/>
            <a:ext cx="2755900" cy="461665"/>
          </a:xfrm>
          <a:prstGeom prst="rect">
            <a:avLst/>
          </a:prstGeom>
          <a:noFill/>
        </p:spPr>
        <p:txBody>
          <a:bodyPr wrap="square" rtlCol="0">
            <a:spAutoFit/>
          </a:bodyPr>
          <a:lstStyle/>
          <a:p>
            <a:pPr algn="ctr"/>
            <a:r>
              <a:rPr lang="en-US" sz="2400" b="1" dirty="0">
                <a:latin typeface="Century Gothic"/>
                <a:cs typeface="Century Gothic"/>
              </a:rPr>
              <a:t>R</a:t>
            </a:r>
            <a:r>
              <a:rPr lang="en-US" sz="2400" b="1" dirty="0" smtClean="0">
                <a:latin typeface="Century Gothic"/>
                <a:cs typeface="Century Gothic"/>
              </a:rPr>
              <a:t>elevance</a:t>
            </a:r>
            <a:endParaRPr lang="en-US" sz="2400" b="1" dirty="0">
              <a:latin typeface="Century Gothic"/>
              <a:cs typeface="Century Gothic"/>
            </a:endParaRPr>
          </a:p>
        </p:txBody>
      </p:sp>
      <p:sp>
        <p:nvSpPr>
          <p:cNvPr id="10" name="Rectangle 9"/>
          <p:cNvSpPr/>
          <p:nvPr/>
        </p:nvSpPr>
        <p:spPr>
          <a:xfrm>
            <a:off x="2413595" y="1089185"/>
            <a:ext cx="3682404" cy="38765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0" y="1089185"/>
            <a:ext cx="3048000" cy="38765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467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65502" y="326576"/>
            <a:ext cx="5944798" cy="12351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b="1" dirty="0" smtClean="0">
                <a:latin typeface="Century Gothic"/>
                <a:cs typeface="Century Gothic"/>
              </a:rPr>
              <a:t>TRAINING</a:t>
            </a:r>
          </a:p>
          <a:p>
            <a:pPr marL="0" indent="0">
              <a:spcBef>
                <a:spcPts val="0"/>
              </a:spcBef>
              <a:buNone/>
            </a:pPr>
            <a:endParaRPr lang="en-US" dirty="0" smtClean="0">
              <a:latin typeface="Century Gothic"/>
              <a:cs typeface="Century Gothic"/>
            </a:endParaRPr>
          </a:p>
          <a:p>
            <a:pPr>
              <a:spcBef>
                <a:spcPts val="0"/>
              </a:spcBef>
            </a:pPr>
            <a:r>
              <a:rPr lang="en-US" sz="2800" dirty="0" err="1" smtClean="0">
                <a:latin typeface="Century Gothic"/>
                <a:cs typeface="Century Gothic"/>
              </a:rPr>
              <a:t>Improv</a:t>
            </a:r>
            <a:r>
              <a:rPr lang="en-US" sz="2800" dirty="0" smtClean="0">
                <a:latin typeface="Century Gothic"/>
                <a:cs typeface="Century Gothic"/>
              </a:rPr>
              <a:t> exercises</a:t>
            </a:r>
          </a:p>
          <a:p>
            <a:pPr>
              <a:spcBef>
                <a:spcPts val="0"/>
              </a:spcBef>
            </a:pPr>
            <a:r>
              <a:rPr lang="en-US" sz="2800" dirty="0" smtClean="0">
                <a:latin typeface="Century Gothic"/>
                <a:cs typeface="Century Gothic"/>
              </a:rPr>
              <a:t>Hands-on activities and games</a:t>
            </a:r>
          </a:p>
          <a:p>
            <a:pPr>
              <a:spcBef>
                <a:spcPts val="0"/>
              </a:spcBef>
            </a:pPr>
            <a:r>
              <a:rPr lang="en-US" sz="2800" dirty="0" smtClean="0">
                <a:latin typeface="Century Gothic"/>
                <a:cs typeface="Century Gothic"/>
              </a:rPr>
              <a:t>(Guides, slides, and videos)</a:t>
            </a:r>
            <a:endParaRPr lang="en-US" sz="2800" dirty="0">
              <a:latin typeface="Century Gothic"/>
              <a:cs typeface="Century Gothic"/>
            </a:endParaRPr>
          </a:p>
        </p:txBody>
      </p:sp>
      <p:pic>
        <p:nvPicPr>
          <p:cNvPr id="5" name="Picture 4" descr="ExSci_Chem_20180303GH_089.jpg"/>
          <p:cNvPicPr>
            <a:picLocks noChangeAspect="1"/>
          </p:cNvPicPr>
          <p:nvPr/>
        </p:nvPicPr>
        <p:blipFill rotWithShape="1">
          <a:blip r:embed="rId2" cstate="email">
            <a:extLst>
              <a:ext uri="{28A0092B-C50C-407E-A947-70E740481C1C}">
                <a14:useLocalDpi xmlns:a14="http://schemas.microsoft.com/office/drawing/2010/main"/>
              </a:ext>
            </a:extLst>
          </a:blip>
          <a:srcRect l="9456" r="22760"/>
          <a:stretch/>
        </p:blipFill>
        <p:spPr>
          <a:xfrm>
            <a:off x="6045200" y="0"/>
            <a:ext cx="3098800" cy="6858000"/>
          </a:xfrm>
          <a:prstGeom prst="rect">
            <a:avLst/>
          </a:prstGeom>
        </p:spPr>
      </p:pic>
    </p:spTree>
    <p:extLst>
      <p:ext uri="{BB962C8B-B14F-4D97-AF65-F5344CB8AC3E}">
        <p14:creationId xmlns:p14="http://schemas.microsoft.com/office/powerpoint/2010/main" val="31676178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153459"/>
            <a:ext cx="9144000" cy="5704541"/>
          </a:xfrm>
          <a:prstGeom prst="rect">
            <a:avLst/>
          </a:prstGeom>
          <a:solidFill>
            <a:schemeClr val="bg1">
              <a:lumMod val="85000"/>
              <a:alpha val="77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Rectangle 7"/>
          <p:cNvSpPr/>
          <p:nvPr/>
        </p:nvSpPr>
        <p:spPr>
          <a:xfrm flipH="1">
            <a:off x="197558" y="198216"/>
            <a:ext cx="8946441" cy="954107"/>
          </a:xfrm>
          <a:prstGeom prst="rect">
            <a:avLst/>
          </a:prstGeom>
        </p:spPr>
        <p:txBody>
          <a:bodyPr wrap="square">
            <a:spAutoFit/>
          </a:bodyPr>
          <a:lstStyle/>
          <a:p>
            <a:r>
              <a:rPr lang="en-US" sz="3200" b="1" dirty="0" smtClean="0">
                <a:solidFill>
                  <a:srgbClr val="000000"/>
                </a:solidFill>
                <a:latin typeface="Century Gothic"/>
              </a:rPr>
              <a:t>What’s in the Box? </a:t>
            </a:r>
          </a:p>
          <a:p>
            <a:r>
              <a:rPr lang="en-US" sz="2400" dirty="0" err="1" smtClean="0">
                <a:solidFill>
                  <a:srgbClr val="000000"/>
                </a:solidFill>
                <a:latin typeface="Century Gothic"/>
              </a:rPr>
              <a:t>Improv</a:t>
            </a:r>
            <a:r>
              <a:rPr lang="en-US" sz="2400" dirty="0" smtClean="0">
                <a:solidFill>
                  <a:srgbClr val="000000"/>
                </a:solidFill>
                <a:latin typeface="Century Gothic"/>
              </a:rPr>
              <a:t> Exercise</a:t>
            </a:r>
            <a:endParaRPr lang="en-US" sz="2400" dirty="0">
              <a:solidFill>
                <a:srgbClr val="000000"/>
              </a:solidFill>
            </a:endParaRPr>
          </a:p>
        </p:txBody>
      </p:sp>
      <p:sp>
        <p:nvSpPr>
          <p:cNvPr id="3" name="TextBox 2"/>
          <p:cNvSpPr txBox="1"/>
          <p:nvPr/>
        </p:nvSpPr>
        <p:spPr>
          <a:xfrm>
            <a:off x="197559" y="1284113"/>
            <a:ext cx="4360334" cy="5293758"/>
          </a:xfrm>
          <a:prstGeom prst="rect">
            <a:avLst/>
          </a:prstGeom>
          <a:noFill/>
        </p:spPr>
        <p:txBody>
          <a:bodyPr wrap="square" rtlCol="0">
            <a:spAutoFit/>
          </a:bodyPr>
          <a:lstStyle/>
          <a:p>
            <a:pPr marL="457200" indent="-457200">
              <a:spcAft>
                <a:spcPts val="1200"/>
              </a:spcAft>
              <a:buFont typeface="+mj-lt"/>
              <a:buAutoNum type="arabicPeriod"/>
            </a:pPr>
            <a:r>
              <a:rPr lang="en-US" dirty="0" smtClean="0">
                <a:latin typeface="Century Gothic"/>
                <a:cs typeface="Century Gothic"/>
              </a:rPr>
              <a:t>Everyone find a buddy. </a:t>
            </a:r>
          </a:p>
          <a:p>
            <a:pPr marL="457200" indent="-457200">
              <a:spcAft>
                <a:spcPts val="1200"/>
              </a:spcAft>
              <a:buFont typeface="+mj-lt"/>
              <a:buAutoNum type="arabicPeriod"/>
            </a:pPr>
            <a:r>
              <a:rPr lang="en-US" dirty="0" smtClean="0">
                <a:latin typeface="Century Gothic"/>
                <a:cs typeface="Century Gothic"/>
              </a:rPr>
              <a:t>Person A walks up to person B holding a mimed box.</a:t>
            </a:r>
          </a:p>
          <a:p>
            <a:pPr marL="457200" indent="-457200">
              <a:spcAft>
                <a:spcPts val="1200"/>
              </a:spcAft>
              <a:buFont typeface="+mj-lt"/>
              <a:buAutoNum type="arabicPeriod"/>
            </a:pPr>
            <a:r>
              <a:rPr lang="en-US" dirty="0" smtClean="0">
                <a:latin typeface="Century Gothic"/>
                <a:cs typeface="Century Gothic"/>
              </a:rPr>
              <a:t>Person</a:t>
            </a:r>
            <a:r>
              <a:rPr lang="en-US" i="1" dirty="0" smtClean="0">
                <a:latin typeface="Century Gothic"/>
                <a:cs typeface="Century Gothic"/>
              </a:rPr>
              <a:t> </a:t>
            </a:r>
            <a:r>
              <a:rPr lang="en-US" dirty="0" smtClean="0">
                <a:latin typeface="Century Gothic"/>
                <a:cs typeface="Century Gothic"/>
              </a:rPr>
              <a:t>B steps </a:t>
            </a:r>
            <a:r>
              <a:rPr lang="en-US" dirty="0">
                <a:latin typeface="Century Gothic"/>
                <a:cs typeface="Century Gothic"/>
              </a:rPr>
              <a:t>forward and </a:t>
            </a:r>
            <a:r>
              <a:rPr lang="en-US" dirty="0" smtClean="0">
                <a:latin typeface="Century Gothic"/>
                <a:cs typeface="Century Gothic"/>
              </a:rPr>
              <a:t>asks, </a:t>
            </a:r>
            <a:r>
              <a:rPr lang="en-US" dirty="0">
                <a:latin typeface="Century Gothic"/>
                <a:cs typeface="Century Gothic"/>
              </a:rPr>
              <a:t>“What’s in the box? </a:t>
            </a:r>
            <a:endParaRPr lang="en-US" dirty="0" smtClean="0">
              <a:latin typeface="Century Gothic"/>
              <a:cs typeface="Century Gothic"/>
            </a:endParaRPr>
          </a:p>
          <a:p>
            <a:pPr marL="457200" indent="-457200">
              <a:spcAft>
                <a:spcPts val="1200"/>
              </a:spcAft>
              <a:buFont typeface="+mj-lt"/>
              <a:buAutoNum type="arabicPeriod"/>
            </a:pPr>
            <a:r>
              <a:rPr lang="en-US" dirty="0">
                <a:latin typeface="Century Gothic"/>
                <a:cs typeface="Century Gothic"/>
              </a:rPr>
              <a:t>Person B opens the box and </a:t>
            </a:r>
            <a:r>
              <a:rPr lang="en-US" dirty="0" smtClean="0">
                <a:latin typeface="Century Gothic"/>
                <a:cs typeface="Century Gothic"/>
              </a:rPr>
              <a:t>announces the </a:t>
            </a:r>
            <a:r>
              <a:rPr lang="en-US" dirty="0">
                <a:latin typeface="Century Gothic"/>
                <a:cs typeface="Century Gothic"/>
              </a:rPr>
              <a:t>content, with whatever they imagine. </a:t>
            </a:r>
            <a:endParaRPr lang="en-US" dirty="0" smtClean="0">
              <a:latin typeface="Century Gothic"/>
              <a:cs typeface="Century Gothic"/>
            </a:endParaRPr>
          </a:p>
          <a:p>
            <a:pPr marL="457200" indent="-457200">
              <a:spcAft>
                <a:spcPts val="1200"/>
              </a:spcAft>
              <a:buFont typeface="+mj-lt"/>
              <a:buAutoNum type="arabicPeriod"/>
            </a:pPr>
            <a:r>
              <a:rPr lang="en-US" dirty="0">
                <a:latin typeface="Century Gothic"/>
                <a:cs typeface="Century Gothic"/>
              </a:rPr>
              <a:t>Person A gives a specific reason for giving the gift to Person B. The reason should explain how the gift meets one of their partner’s needs</a:t>
            </a:r>
            <a:r>
              <a:rPr lang="en-US" dirty="0" smtClean="0">
                <a:latin typeface="Century Gothic"/>
                <a:cs typeface="Century Gothic"/>
              </a:rPr>
              <a:t>.</a:t>
            </a:r>
          </a:p>
          <a:p>
            <a:pPr marL="457200" indent="-457200">
              <a:spcAft>
                <a:spcPts val="1200"/>
              </a:spcAft>
              <a:buFont typeface="+mj-lt"/>
              <a:buAutoNum type="arabicPeriod"/>
            </a:pPr>
            <a:r>
              <a:rPr lang="en-US" dirty="0">
                <a:latin typeface="Century Gothic"/>
                <a:cs typeface="Century Gothic"/>
              </a:rPr>
              <a:t>Person B accepts the reason given by their partner and adds information to help support it. </a:t>
            </a:r>
            <a:r>
              <a:rPr lang="en-US" dirty="0" smtClean="0">
                <a:latin typeface="Century Gothic"/>
                <a:cs typeface="Century Gothic"/>
              </a:rPr>
              <a:t> </a:t>
            </a:r>
            <a:endParaRPr lang="en-US" dirty="0">
              <a:latin typeface="Century Gothic"/>
              <a:cs typeface="Century Gothic"/>
            </a:endParaRPr>
          </a:p>
        </p:txBody>
      </p:sp>
      <p:pic>
        <p:nvPicPr>
          <p:cNvPr id="2" name="Picture 1" descr="Whats in the box.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7781" y="1266685"/>
            <a:ext cx="3969340" cy="2642092"/>
          </a:xfrm>
          <a:prstGeom prst="rect">
            <a:avLst/>
          </a:prstGeom>
        </p:spPr>
      </p:pic>
      <p:pic>
        <p:nvPicPr>
          <p:cNvPr id="7" name="Picture 6" descr="Whats in the box 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7781" y="4078110"/>
            <a:ext cx="3969340" cy="2642092"/>
          </a:xfrm>
          <a:prstGeom prst="rect">
            <a:avLst/>
          </a:prstGeom>
        </p:spPr>
      </p:pic>
    </p:spTree>
    <p:extLst>
      <p:ext uri="{BB962C8B-B14F-4D97-AF65-F5344CB8AC3E}">
        <p14:creationId xmlns:p14="http://schemas.microsoft.com/office/powerpoint/2010/main" val="6819767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153459"/>
            <a:ext cx="9144000" cy="5704541"/>
          </a:xfrm>
          <a:prstGeom prst="rect">
            <a:avLst/>
          </a:prstGeom>
          <a:solidFill>
            <a:schemeClr val="bg1">
              <a:lumMod val="85000"/>
              <a:alpha val="77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TextBox 2"/>
          <p:cNvSpPr txBox="1"/>
          <p:nvPr/>
        </p:nvSpPr>
        <p:spPr>
          <a:xfrm>
            <a:off x="197559" y="1284113"/>
            <a:ext cx="4360334" cy="4985981"/>
          </a:xfrm>
          <a:prstGeom prst="rect">
            <a:avLst/>
          </a:prstGeom>
          <a:noFill/>
        </p:spPr>
        <p:txBody>
          <a:bodyPr wrap="square" rtlCol="0">
            <a:spAutoFit/>
          </a:bodyPr>
          <a:lstStyle/>
          <a:p>
            <a:r>
              <a:rPr lang="en-US" sz="2000" b="1" dirty="0">
                <a:latin typeface="Century Gothic"/>
                <a:cs typeface="Century Gothic"/>
              </a:rPr>
              <a:t>Debrief </a:t>
            </a:r>
            <a:r>
              <a:rPr lang="en-US" sz="2000" b="1" dirty="0" smtClean="0">
                <a:latin typeface="Century Gothic"/>
                <a:cs typeface="Century Gothic"/>
              </a:rPr>
              <a:t>questions</a:t>
            </a:r>
          </a:p>
          <a:p>
            <a:endParaRPr lang="en-US" sz="800" dirty="0">
              <a:latin typeface="Century Gothic"/>
              <a:cs typeface="Century Gothic"/>
            </a:endParaRPr>
          </a:p>
          <a:p>
            <a:pPr marL="342900" lvl="0" indent="-342900">
              <a:spcAft>
                <a:spcPts val="600"/>
              </a:spcAft>
              <a:buFont typeface="+mj-lt"/>
              <a:buAutoNum type="arabicPeriod"/>
            </a:pPr>
            <a:r>
              <a:rPr lang="en-US" dirty="0">
                <a:latin typeface="Century Gothic"/>
                <a:cs typeface="Century Gothic"/>
              </a:rPr>
              <a:t>How did you know what was in the box? What did you do to figure out what was inside? </a:t>
            </a:r>
            <a:endParaRPr lang="en-US" dirty="0" smtClean="0">
              <a:latin typeface="Century Gothic"/>
              <a:cs typeface="Century Gothic"/>
            </a:endParaRPr>
          </a:p>
          <a:p>
            <a:pPr marL="342900" lvl="0" indent="-342900">
              <a:spcAft>
                <a:spcPts val="600"/>
              </a:spcAft>
              <a:buFont typeface="+mj-lt"/>
              <a:buAutoNum type="arabicPeriod"/>
            </a:pPr>
            <a:r>
              <a:rPr lang="en-US" dirty="0" smtClean="0">
                <a:latin typeface="Century Gothic"/>
                <a:cs typeface="Century Gothic"/>
              </a:rPr>
              <a:t>Who was surprised by what was in the box they were carrying?</a:t>
            </a:r>
            <a:endParaRPr lang="en-US" dirty="0">
              <a:latin typeface="Century Gothic"/>
              <a:cs typeface="Century Gothic"/>
            </a:endParaRPr>
          </a:p>
          <a:p>
            <a:pPr marL="342900" lvl="0" indent="-342900">
              <a:spcAft>
                <a:spcPts val="600"/>
              </a:spcAft>
              <a:buFont typeface="+mj-lt"/>
              <a:buAutoNum type="arabicPeriod"/>
            </a:pPr>
            <a:r>
              <a:rPr lang="en-US" dirty="0">
                <a:latin typeface="Century Gothic"/>
                <a:cs typeface="Century Gothic"/>
              </a:rPr>
              <a:t>How would you describe your experience in this exercise? What helped us be successful? </a:t>
            </a:r>
            <a:endParaRPr lang="en-US" dirty="0" smtClean="0">
              <a:latin typeface="Century Gothic"/>
              <a:cs typeface="Century Gothic"/>
            </a:endParaRPr>
          </a:p>
          <a:p>
            <a:pPr marL="342900" lvl="0" indent="-342900">
              <a:spcAft>
                <a:spcPts val="600"/>
              </a:spcAft>
              <a:buFont typeface="+mj-lt"/>
              <a:buAutoNum type="arabicPeriod"/>
            </a:pPr>
            <a:r>
              <a:rPr lang="en-US" dirty="0" smtClean="0">
                <a:latin typeface="Century Gothic"/>
                <a:cs typeface="Century Gothic"/>
              </a:rPr>
              <a:t>What </a:t>
            </a:r>
            <a:r>
              <a:rPr lang="en-US" dirty="0">
                <a:latin typeface="Century Gothic"/>
                <a:cs typeface="Century Gothic"/>
              </a:rPr>
              <a:t>techniques did you use to come up with a specific reason that the gifts were great?</a:t>
            </a:r>
          </a:p>
          <a:p>
            <a:pPr marL="342900" lvl="0" indent="-342900">
              <a:spcAft>
                <a:spcPts val="600"/>
              </a:spcAft>
              <a:buFont typeface="+mj-lt"/>
              <a:buAutoNum type="arabicPeriod"/>
            </a:pPr>
            <a:r>
              <a:rPr lang="en-US" dirty="0">
                <a:latin typeface="Century Gothic"/>
                <a:cs typeface="Century Gothic"/>
              </a:rPr>
              <a:t>How could you apply these techniques to engaging with guests? What is a specific example from your experience</a:t>
            </a:r>
            <a:r>
              <a:rPr lang="en-US" dirty="0" smtClean="0">
                <a:latin typeface="Century Gothic"/>
                <a:cs typeface="Century Gothic"/>
              </a:rPr>
              <a:t>?</a:t>
            </a:r>
            <a:endParaRPr lang="en-US" dirty="0">
              <a:latin typeface="Century Gothic"/>
              <a:cs typeface="Century Gothic"/>
            </a:endParaRPr>
          </a:p>
        </p:txBody>
      </p:sp>
      <p:pic>
        <p:nvPicPr>
          <p:cNvPr id="2" name="Picture 1" descr="Whats in the box.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97781" y="1266685"/>
            <a:ext cx="3969340" cy="2642092"/>
          </a:xfrm>
          <a:prstGeom prst="rect">
            <a:avLst/>
          </a:prstGeom>
        </p:spPr>
      </p:pic>
      <p:pic>
        <p:nvPicPr>
          <p:cNvPr id="7" name="Picture 6" descr="Whats in the box 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7781" y="4078110"/>
            <a:ext cx="3969340" cy="2642092"/>
          </a:xfrm>
          <a:prstGeom prst="rect">
            <a:avLst/>
          </a:prstGeom>
        </p:spPr>
      </p:pic>
      <p:sp>
        <p:nvSpPr>
          <p:cNvPr id="9" name="Rectangle 8"/>
          <p:cNvSpPr/>
          <p:nvPr/>
        </p:nvSpPr>
        <p:spPr>
          <a:xfrm flipH="1">
            <a:off x="197558" y="198216"/>
            <a:ext cx="8946441" cy="954107"/>
          </a:xfrm>
          <a:prstGeom prst="rect">
            <a:avLst/>
          </a:prstGeom>
        </p:spPr>
        <p:txBody>
          <a:bodyPr wrap="square">
            <a:spAutoFit/>
          </a:bodyPr>
          <a:lstStyle/>
          <a:p>
            <a:r>
              <a:rPr lang="en-US" sz="3200" b="1" dirty="0" smtClean="0">
                <a:solidFill>
                  <a:srgbClr val="000000"/>
                </a:solidFill>
                <a:latin typeface="Century Gothic"/>
              </a:rPr>
              <a:t>What’s in the Box? </a:t>
            </a:r>
          </a:p>
          <a:p>
            <a:r>
              <a:rPr lang="en-US" sz="2400" dirty="0" smtClean="0">
                <a:solidFill>
                  <a:srgbClr val="000000"/>
                </a:solidFill>
                <a:latin typeface="Century Gothic"/>
              </a:rPr>
              <a:t>Debrief</a:t>
            </a:r>
            <a:endParaRPr lang="en-US" sz="2400" dirty="0">
              <a:solidFill>
                <a:srgbClr val="000000"/>
              </a:solidFill>
            </a:endParaRPr>
          </a:p>
        </p:txBody>
      </p:sp>
    </p:spTree>
    <p:extLst>
      <p:ext uri="{BB962C8B-B14F-4D97-AF65-F5344CB8AC3E}">
        <p14:creationId xmlns:p14="http://schemas.microsoft.com/office/powerpoint/2010/main" val="14613324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74"/>
          <p:cNvSpPr txBox="1">
            <a:spLocks/>
          </p:cNvSpPr>
          <p:nvPr/>
        </p:nvSpPr>
        <p:spPr>
          <a:xfrm>
            <a:off x="241300" y="1"/>
            <a:ext cx="7116763" cy="1054100"/>
          </a:xfrm>
          <a:prstGeom prst="rect">
            <a:avLst/>
          </a:prstGeom>
          <a:noFill/>
          <a:ln>
            <a:noFill/>
          </a:ln>
        </p:spPr>
        <p:txBody>
          <a:bodyPr spcFirstLastPara="1" vert="horz" wrap="square" lIns="91425" tIns="45700" rIns="91425" bIns="4570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ts val="4400"/>
              <a:buFont typeface="Anton"/>
              <a:buNone/>
            </a:pPr>
            <a:r>
              <a:rPr lang="en-US" sz="3200" b="1" dirty="0" smtClean="0">
                <a:solidFill>
                  <a:schemeClr val="dk1"/>
                </a:solidFill>
                <a:latin typeface="Century Gothic"/>
                <a:ea typeface="Anton"/>
                <a:cs typeface="Century Gothic"/>
                <a:sym typeface="Anton"/>
              </a:rPr>
              <a:t>GUM &amp; CHOCOLATE</a:t>
            </a:r>
            <a:endParaRPr lang="en-US" sz="3200" b="1" dirty="0">
              <a:solidFill>
                <a:schemeClr val="dk1"/>
              </a:solidFill>
              <a:latin typeface="Century Gothic"/>
              <a:ea typeface="Anton"/>
              <a:cs typeface="Century Gothic"/>
              <a:sym typeface="Anton"/>
            </a:endParaRPr>
          </a:p>
        </p:txBody>
      </p:sp>
      <p:pic>
        <p:nvPicPr>
          <p:cNvPr id="5" name="Picture 4" descr="ExiSci_Chem_20180219_1148.jpg"/>
          <p:cNvPicPr>
            <a:picLocks noChangeAspect="1"/>
          </p:cNvPicPr>
          <p:nvPr/>
        </p:nvPicPr>
        <p:blipFill rotWithShape="1">
          <a:blip r:embed="rId3" cstate="email">
            <a:extLst>
              <a:ext uri="{28A0092B-C50C-407E-A947-70E740481C1C}">
                <a14:useLocalDpi xmlns:a14="http://schemas.microsoft.com/office/drawing/2010/main"/>
              </a:ext>
            </a:extLst>
          </a:blip>
          <a:srcRect t="-399" r="6395" b="1"/>
          <a:stretch/>
        </p:blipFill>
        <p:spPr>
          <a:xfrm>
            <a:off x="0" y="1054100"/>
            <a:ext cx="8966200" cy="5803899"/>
          </a:xfrm>
          <a:prstGeom prst="rect">
            <a:avLst/>
          </a:prstGeom>
        </p:spPr>
      </p:pic>
    </p:spTree>
    <p:extLst>
      <p:ext uri="{BB962C8B-B14F-4D97-AF65-F5344CB8AC3E}">
        <p14:creationId xmlns:p14="http://schemas.microsoft.com/office/powerpoint/2010/main" val="11826926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9143999" cy="6858000"/>
          </a:xfrm>
          <a:prstGeom prst="rect">
            <a:avLst/>
          </a:prstGeom>
          <a:solidFill>
            <a:srgbClr val="5CBEEC">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entury Gothic"/>
              <a:cs typeface="Century Gothic"/>
            </a:endParaRPr>
          </a:p>
        </p:txBody>
      </p:sp>
      <p:sp>
        <p:nvSpPr>
          <p:cNvPr id="5" name="Rectangle 4"/>
          <p:cNvSpPr/>
          <p:nvPr/>
        </p:nvSpPr>
        <p:spPr>
          <a:xfrm>
            <a:off x="136615" y="1152416"/>
            <a:ext cx="8870770" cy="3200876"/>
          </a:xfrm>
          <a:prstGeom prst="rect">
            <a:avLst/>
          </a:prstGeom>
          <a:ln>
            <a:noFill/>
          </a:ln>
        </p:spPr>
        <p:txBody>
          <a:bodyPr wrap="square">
            <a:spAutoFit/>
          </a:bodyPr>
          <a:lstStyle/>
          <a:p>
            <a:pPr algn="ctr">
              <a:lnSpc>
                <a:spcPct val="80000"/>
              </a:lnSpc>
              <a:spcAft>
                <a:spcPts val="600"/>
              </a:spcAft>
            </a:pPr>
            <a:r>
              <a:rPr lang="en-US" sz="3500" dirty="0">
                <a:solidFill>
                  <a:srgbClr val="000000"/>
                </a:solidFill>
                <a:latin typeface="Century Gothic"/>
                <a:cs typeface="Century Gothic"/>
              </a:rPr>
              <a:t>O</a:t>
            </a:r>
            <a:r>
              <a:rPr lang="en-US" sz="3500" dirty="0" smtClean="0">
                <a:solidFill>
                  <a:srgbClr val="000000"/>
                </a:solidFill>
                <a:latin typeface="Century Gothic"/>
                <a:cs typeface="Century Gothic"/>
              </a:rPr>
              <a:t>nline digital library:</a:t>
            </a:r>
          </a:p>
          <a:p>
            <a:pPr algn="ctr">
              <a:lnSpc>
                <a:spcPct val="80000"/>
              </a:lnSpc>
              <a:spcAft>
                <a:spcPts val="600"/>
              </a:spcAft>
            </a:pPr>
            <a:r>
              <a:rPr lang="en-US" sz="6000" b="1" dirty="0" err="1" smtClean="0">
                <a:solidFill>
                  <a:srgbClr val="0D686C"/>
                </a:solidFill>
                <a:latin typeface="Century Gothic"/>
                <a:cs typeface="Century Gothic"/>
              </a:rPr>
              <a:t>nisenet.org</a:t>
            </a:r>
            <a:r>
              <a:rPr lang="en-US" sz="6000" b="1" dirty="0" smtClean="0">
                <a:solidFill>
                  <a:srgbClr val="FF0000"/>
                </a:solidFill>
                <a:latin typeface="Century Gothic"/>
                <a:cs typeface="Century Gothic"/>
              </a:rPr>
              <a:t> </a:t>
            </a:r>
            <a:endParaRPr lang="en-US" sz="6000" b="1" dirty="0">
              <a:solidFill>
                <a:srgbClr val="FF0000"/>
              </a:solidFill>
              <a:latin typeface="Century Gothic"/>
              <a:cs typeface="Century Gothic"/>
            </a:endParaRPr>
          </a:p>
          <a:p>
            <a:pPr algn="ctr">
              <a:lnSpc>
                <a:spcPct val="80000"/>
              </a:lnSpc>
              <a:spcAft>
                <a:spcPts val="600"/>
              </a:spcAft>
            </a:pPr>
            <a:endParaRPr lang="en-US" sz="3500" dirty="0" smtClean="0">
              <a:solidFill>
                <a:srgbClr val="000000"/>
              </a:solidFill>
              <a:latin typeface="Century Gothic"/>
              <a:cs typeface="Century Gothic"/>
            </a:endParaRPr>
          </a:p>
          <a:p>
            <a:pPr algn="ctr">
              <a:lnSpc>
                <a:spcPct val="80000"/>
              </a:lnSpc>
              <a:spcAft>
                <a:spcPts val="600"/>
              </a:spcAft>
            </a:pPr>
            <a:endParaRPr lang="en-US" sz="3500" dirty="0">
              <a:solidFill>
                <a:srgbClr val="000000"/>
              </a:solidFill>
              <a:latin typeface="Century Gothic"/>
              <a:cs typeface="Century Gothic"/>
            </a:endParaRPr>
          </a:p>
          <a:p>
            <a:pPr algn="ctr">
              <a:lnSpc>
                <a:spcPct val="80000"/>
              </a:lnSpc>
              <a:spcAft>
                <a:spcPts val="600"/>
              </a:spcAft>
            </a:pPr>
            <a:endParaRPr lang="en-US" sz="6000" b="1" dirty="0">
              <a:solidFill>
                <a:srgbClr val="FF0000"/>
              </a:solidFill>
              <a:latin typeface="Century Gothic"/>
              <a:cs typeface="Century Gothic"/>
            </a:endParaRPr>
          </a:p>
        </p:txBody>
      </p:sp>
      <p:sp>
        <p:nvSpPr>
          <p:cNvPr id="6" name="Rectangle 5"/>
          <p:cNvSpPr/>
          <p:nvPr/>
        </p:nvSpPr>
        <p:spPr>
          <a:xfrm>
            <a:off x="136615" y="6188604"/>
            <a:ext cx="8870770" cy="271869"/>
          </a:xfrm>
          <a:prstGeom prst="rect">
            <a:avLst/>
          </a:prstGeom>
          <a:ln>
            <a:noFill/>
          </a:ln>
        </p:spPr>
        <p:txBody>
          <a:bodyPr wrap="square">
            <a:spAutoFit/>
          </a:bodyPr>
          <a:lstStyle/>
          <a:p>
            <a:pPr algn="ctr">
              <a:lnSpc>
                <a:spcPct val="80000"/>
              </a:lnSpc>
              <a:spcAft>
                <a:spcPts val="600"/>
              </a:spcAft>
            </a:pPr>
            <a:endParaRPr lang="en-US" sz="1400" b="1" dirty="0">
              <a:solidFill>
                <a:srgbClr val="FF0000"/>
              </a:solidFill>
              <a:latin typeface="Century Gothic"/>
              <a:cs typeface="Century Gothic"/>
            </a:endParaRPr>
          </a:p>
        </p:txBody>
      </p:sp>
      <p:grpSp>
        <p:nvGrpSpPr>
          <p:cNvPr id="10" name="Group 9"/>
          <p:cNvGrpSpPr/>
          <p:nvPr/>
        </p:nvGrpSpPr>
        <p:grpSpPr>
          <a:xfrm>
            <a:off x="5827678" y="5141639"/>
            <a:ext cx="2132062" cy="583576"/>
            <a:chOff x="3271273" y="4326128"/>
            <a:chExt cx="2806192" cy="768096"/>
          </a:xfrm>
        </p:grpSpPr>
        <p:pic>
          <p:nvPicPr>
            <p:cNvPr id="7" name="Picture 6" descr="social_f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8337" y="4326128"/>
              <a:ext cx="402336" cy="768096"/>
            </a:xfrm>
            <a:prstGeom prst="rect">
              <a:avLst/>
            </a:prstGeom>
          </p:spPr>
        </p:pic>
        <p:pic>
          <p:nvPicPr>
            <p:cNvPr id="8" name="Picture 7" descr="social_linkedi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1273" y="4393184"/>
              <a:ext cx="664464" cy="633984"/>
            </a:xfrm>
            <a:prstGeom prst="rect">
              <a:avLst/>
            </a:prstGeom>
          </p:spPr>
        </p:pic>
        <p:pic>
          <p:nvPicPr>
            <p:cNvPr id="9" name="Picture 8" descr="social_twitte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6905" y="4489704"/>
              <a:ext cx="670560" cy="542544"/>
            </a:xfrm>
            <a:prstGeom prst="rect">
              <a:avLst/>
            </a:prstGeom>
          </p:spPr>
        </p:pic>
      </p:grpSp>
      <p:pic>
        <p:nvPicPr>
          <p:cNvPr id="11" name="Picture 10" descr="newsletter_icon_1000px copy.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98600" y="4722312"/>
            <a:ext cx="1600200" cy="1600200"/>
          </a:xfrm>
          <a:prstGeom prst="rect">
            <a:avLst/>
          </a:prstGeom>
        </p:spPr>
      </p:pic>
      <p:sp>
        <p:nvSpPr>
          <p:cNvPr id="12" name="Rectangle 11"/>
          <p:cNvSpPr/>
          <p:nvPr/>
        </p:nvSpPr>
        <p:spPr>
          <a:xfrm>
            <a:off x="4940300" y="3517243"/>
            <a:ext cx="4067084" cy="796115"/>
          </a:xfrm>
          <a:prstGeom prst="rect">
            <a:avLst/>
          </a:prstGeom>
        </p:spPr>
        <p:txBody>
          <a:bodyPr wrap="square">
            <a:spAutoFit/>
          </a:bodyPr>
          <a:lstStyle/>
          <a:p>
            <a:pPr algn="ctr">
              <a:lnSpc>
                <a:spcPct val="80000"/>
              </a:lnSpc>
              <a:spcAft>
                <a:spcPts val="600"/>
              </a:spcAft>
            </a:pPr>
            <a:r>
              <a:rPr lang="en-US" sz="2800" dirty="0" smtClean="0">
                <a:solidFill>
                  <a:srgbClr val="000000"/>
                </a:solidFill>
                <a:latin typeface="Century Gothic"/>
                <a:cs typeface="Century Gothic"/>
              </a:rPr>
              <a:t>Social </a:t>
            </a:r>
            <a:r>
              <a:rPr lang="en-US" sz="2800" dirty="0">
                <a:solidFill>
                  <a:srgbClr val="000000"/>
                </a:solidFill>
                <a:latin typeface="Century Gothic"/>
                <a:cs typeface="Century Gothic"/>
              </a:rPr>
              <a:t>networking: </a:t>
            </a:r>
            <a:r>
              <a:rPr lang="en-US" sz="2800" dirty="0" err="1">
                <a:solidFill>
                  <a:srgbClr val="000000"/>
                </a:solidFill>
                <a:latin typeface="Century Gothic"/>
                <a:cs typeface="Century Gothic"/>
              </a:rPr>
              <a:t>nisenet.org</a:t>
            </a:r>
            <a:r>
              <a:rPr lang="en-US" sz="2800" dirty="0">
                <a:solidFill>
                  <a:srgbClr val="000000"/>
                </a:solidFill>
                <a:latin typeface="Century Gothic"/>
                <a:cs typeface="Century Gothic"/>
              </a:rPr>
              <a:t>/social</a:t>
            </a:r>
          </a:p>
        </p:txBody>
      </p:sp>
      <p:sp>
        <p:nvSpPr>
          <p:cNvPr id="13" name="Rectangle 12"/>
          <p:cNvSpPr/>
          <p:nvPr/>
        </p:nvSpPr>
        <p:spPr>
          <a:xfrm>
            <a:off x="555715" y="3517243"/>
            <a:ext cx="4689385" cy="873059"/>
          </a:xfrm>
          <a:prstGeom prst="rect">
            <a:avLst/>
          </a:prstGeom>
        </p:spPr>
        <p:txBody>
          <a:bodyPr wrap="square">
            <a:spAutoFit/>
          </a:bodyPr>
          <a:lstStyle/>
          <a:p>
            <a:pPr>
              <a:lnSpc>
                <a:spcPct val="80000"/>
              </a:lnSpc>
              <a:spcAft>
                <a:spcPts val="600"/>
              </a:spcAft>
            </a:pPr>
            <a:r>
              <a:rPr lang="en-US" sz="2800" dirty="0">
                <a:solidFill>
                  <a:srgbClr val="000000"/>
                </a:solidFill>
                <a:latin typeface="Century Gothic"/>
                <a:cs typeface="Century Gothic"/>
              </a:rPr>
              <a:t>Monthly </a:t>
            </a:r>
            <a:r>
              <a:rPr lang="en-US" sz="2800" dirty="0" smtClean="0">
                <a:solidFill>
                  <a:srgbClr val="000000"/>
                </a:solidFill>
                <a:latin typeface="Century Gothic"/>
                <a:cs typeface="Century Gothic"/>
              </a:rPr>
              <a:t>newsletter</a:t>
            </a:r>
          </a:p>
          <a:p>
            <a:pPr>
              <a:lnSpc>
                <a:spcPct val="80000"/>
              </a:lnSpc>
              <a:spcAft>
                <a:spcPts val="600"/>
              </a:spcAft>
            </a:pPr>
            <a:r>
              <a:rPr lang="en-US" sz="2800" dirty="0" err="1" smtClean="0">
                <a:solidFill>
                  <a:srgbClr val="000000"/>
                </a:solidFill>
                <a:latin typeface="Century Gothic"/>
                <a:cs typeface="Century Gothic"/>
              </a:rPr>
              <a:t>nisenet.org</a:t>
            </a:r>
            <a:r>
              <a:rPr lang="en-US" sz="2800" dirty="0" smtClean="0">
                <a:solidFill>
                  <a:srgbClr val="000000"/>
                </a:solidFill>
                <a:latin typeface="Century Gothic"/>
                <a:cs typeface="Century Gothic"/>
              </a:rPr>
              <a:t>/newsletter</a:t>
            </a:r>
            <a:endParaRPr lang="en-US" sz="2800" dirty="0">
              <a:solidFill>
                <a:srgbClr val="000000"/>
              </a:solidFill>
              <a:latin typeface="Century Gothic"/>
              <a:cs typeface="Century Gothic"/>
            </a:endParaRPr>
          </a:p>
        </p:txBody>
      </p:sp>
    </p:spTree>
    <p:extLst>
      <p:ext uri="{BB962C8B-B14F-4D97-AF65-F5344CB8AC3E}">
        <p14:creationId xmlns:p14="http://schemas.microsoft.com/office/powerpoint/2010/main" val="152562518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546467" y="326576"/>
            <a:ext cx="8258866" cy="12351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6000" b="1" dirty="0" smtClean="0">
                <a:latin typeface="Century Gothic"/>
                <a:cs typeface="Century Gothic"/>
              </a:rPr>
              <a:t>THANK YOU</a:t>
            </a:r>
          </a:p>
        </p:txBody>
      </p:sp>
      <p:pic>
        <p:nvPicPr>
          <p:cNvPr id="7" name="Picture 1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63843" y="4037886"/>
            <a:ext cx="90858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546467" y="3885486"/>
            <a:ext cx="7191976" cy="134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defTabSz="914400" eaLnBrk="1" hangingPunct="1">
              <a:lnSpc>
                <a:spcPct val="90000"/>
              </a:lnSpc>
              <a:spcBef>
                <a:spcPct val="20000"/>
              </a:spcBef>
            </a:pPr>
            <a:r>
              <a:rPr lang="en-US" sz="1200" dirty="0" smtClean="0">
                <a:solidFill>
                  <a:prstClr val="black"/>
                </a:solidFill>
                <a:latin typeface="Century Gothic"/>
                <a:cs typeface="Century Gothic"/>
              </a:rPr>
              <a:t>The </a:t>
            </a:r>
            <a:r>
              <a:rPr lang="en-US" sz="1200" b="1" dirty="0" err="1" smtClean="0">
                <a:solidFill>
                  <a:prstClr val="black"/>
                </a:solidFill>
                <a:latin typeface="Century Gothic"/>
                <a:cs typeface="Century Gothic"/>
              </a:rPr>
              <a:t>Nanoscale</a:t>
            </a:r>
            <a:r>
              <a:rPr lang="en-US" sz="1200" b="1" dirty="0" smtClean="0">
                <a:solidFill>
                  <a:prstClr val="black"/>
                </a:solidFill>
                <a:latin typeface="Century Gothic"/>
                <a:cs typeface="Century Gothic"/>
              </a:rPr>
              <a:t> Informal Science Education Network </a:t>
            </a:r>
            <a:r>
              <a:rPr lang="en-US" sz="1200" dirty="0" smtClean="0">
                <a:solidFill>
                  <a:prstClr val="black"/>
                </a:solidFill>
                <a:latin typeface="Century Gothic"/>
                <a:cs typeface="Century Gothic"/>
              </a:rPr>
              <a:t>was supported </a:t>
            </a:r>
            <a:r>
              <a:rPr lang="en-US" sz="1200" dirty="0">
                <a:solidFill>
                  <a:prstClr val="black"/>
                </a:solidFill>
                <a:latin typeface="Century Gothic"/>
                <a:cs typeface="Century Gothic"/>
              </a:rPr>
              <a:t>by the National Science Foundation under </a:t>
            </a:r>
            <a:r>
              <a:rPr lang="en-US" sz="1200" dirty="0" smtClean="0">
                <a:solidFill>
                  <a:prstClr val="black"/>
                </a:solidFill>
                <a:latin typeface="Century Gothic"/>
                <a:cs typeface="Century Gothic"/>
              </a:rPr>
              <a:t>award numbers 0532536 and 0940143. </a:t>
            </a:r>
            <a:r>
              <a:rPr lang="en-US" sz="1200" b="1" dirty="0" smtClean="0">
                <a:solidFill>
                  <a:prstClr val="black"/>
                </a:solidFill>
                <a:latin typeface="Century Gothic"/>
                <a:cs typeface="Century Gothic"/>
              </a:rPr>
              <a:t>Multi-Site Public Engagement in Science </a:t>
            </a:r>
            <a:r>
              <a:rPr lang="en-US" sz="1200" dirty="0" smtClean="0">
                <a:solidFill>
                  <a:prstClr val="black"/>
                </a:solidFill>
                <a:latin typeface="Century Gothic"/>
                <a:cs typeface="Century Gothic"/>
              </a:rPr>
              <a:t>is supported by the National Science Foundation under award number 1421179. </a:t>
            </a:r>
            <a:r>
              <a:rPr lang="en-US" sz="1200" b="1" dirty="0" smtClean="0">
                <a:solidFill>
                  <a:prstClr val="black"/>
                </a:solidFill>
                <a:latin typeface="Century Gothic"/>
                <a:cs typeface="Century Gothic"/>
              </a:rPr>
              <a:t>Increasing Learning and Efficacy </a:t>
            </a:r>
            <a:r>
              <a:rPr lang="en-US" sz="1200" dirty="0" smtClean="0">
                <a:solidFill>
                  <a:prstClr val="black"/>
                </a:solidFill>
                <a:latin typeface="Century Gothic"/>
                <a:cs typeface="Century Gothic"/>
              </a:rPr>
              <a:t>is supported by the National Science Foundation under award number </a:t>
            </a:r>
            <a:r>
              <a:rPr lang="is-IS" sz="1200" dirty="0">
                <a:solidFill>
                  <a:prstClr val="black"/>
                </a:solidFill>
                <a:latin typeface="Century Gothic"/>
                <a:cs typeface="Century Gothic"/>
              </a:rPr>
              <a:t>1516684</a:t>
            </a:r>
            <a:r>
              <a:rPr lang="en-US" sz="1200" dirty="0" smtClean="0">
                <a:solidFill>
                  <a:prstClr val="black"/>
                </a:solidFill>
                <a:latin typeface="Century Gothic"/>
                <a:cs typeface="Century Gothic"/>
              </a:rPr>
              <a:t>. </a:t>
            </a:r>
            <a:r>
              <a:rPr lang="en-US" sz="1200" b="1" dirty="0" err="1" smtClean="0">
                <a:solidFill>
                  <a:prstClr val="black"/>
                </a:solidFill>
                <a:latin typeface="Century Gothic"/>
                <a:cs typeface="Century Gothic"/>
              </a:rPr>
              <a:t>ChemAttitudes</a:t>
            </a:r>
            <a:r>
              <a:rPr lang="en-US" sz="1200" dirty="0" smtClean="0">
                <a:solidFill>
                  <a:prstClr val="black"/>
                </a:solidFill>
                <a:latin typeface="Century Gothic"/>
                <a:cs typeface="Century Gothic"/>
              </a:rPr>
              <a:t> is supported by the National Science Foundation under award number 1612482. Any </a:t>
            </a:r>
            <a:r>
              <a:rPr lang="en-US" sz="1200" dirty="0">
                <a:solidFill>
                  <a:prstClr val="black"/>
                </a:solidFill>
                <a:latin typeface="Century Gothic"/>
                <a:cs typeface="Century Gothic"/>
              </a:rPr>
              <a:t>opinions, findings, and conclusions or recommendations expressed in this presentation are those of the authors and do not necessarily reflect the views of the Foundation. </a:t>
            </a:r>
          </a:p>
        </p:txBody>
      </p:sp>
      <p:sp>
        <p:nvSpPr>
          <p:cNvPr id="9" name="Rectangle 8"/>
          <p:cNvSpPr/>
          <p:nvPr/>
        </p:nvSpPr>
        <p:spPr>
          <a:xfrm>
            <a:off x="546467" y="5416304"/>
            <a:ext cx="7191976" cy="1015663"/>
          </a:xfrm>
          <a:prstGeom prst="rect">
            <a:avLst/>
          </a:prstGeom>
        </p:spPr>
        <p:txBody>
          <a:bodyPr wrap="square">
            <a:spAutoFit/>
          </a:bodyPr>
          <a:lstStyle/>
          <a:p>
            <a:pPr algn="just"/>
            <a:r>
              <a:rPr lang="en-US" sz="1200" b="1" dirty="0" smtClean="0">
                <a:solidFill>
                  <a:srgbClr val="000000"/>
                </a:solidFill>
                <a:latin typeface="Century Gothic"/>
                <a:cs typeface="Century Gothic"/>
              </a:rPr>
              <a:t>Space and Earth Informal STEM Education </a:t>
            </a:r>
            <a:r>
              <a:rPr lang="en-US" sz="1200" dirty="0" smtClean="0">
                <a:solidFill>
                  <a:srgbClr val="000000"/>
                </a:solidFill>
                <a:latin typeface="Century Gothic"/>
                <a:cs typeface="Century Gothic"/>
              </a:rPr>
              <a:t>is supported </a:t>
            </a:r>
            <a:r>
              <a:rPr lang="en-US" sz="1200" dirty="0">
                <a:solidFill>
                  <a:srgbClr val="000000"/>
                </a:solidFill>
                <a:latin typeface="Century Gothic"/>
                <a:cs typeface="Century Gothic"/>
              </a:rPr>
              <a:t>by NASA under </a:t>
            </a:r>
            <a:r>
              <a:rPr lang="en-US" sz="1200" dirty="0" smtClean="0">
                <a:solidFill>
                  <a:srgbClr val="000000"/>
                </a:solidFill>
                <a:latin typeface="Century Gothic"/>
                <a:cs typeface="Century Gothic"/>
              </a:rPr>
              <a:t>cooperative agreement number NNX16AC67A and </a:t>
            </a:r>
            <a:r>
              <a:rPr lang="is-IS" sz="1200" dirty="0">
                <a:solidFill>
                  <a:srgbClr val="000000"/>
                </a:solidFill>
                <a:latin typeface="Century Gothic"/>
                <a:cs typeface="Century Gothic"/>
              </a:rPr>
              <a:t>80NSSC18M0061</a:t>
            </a:r>
            <a:r>
              <a:rPr lang="en-US" sz="1200" dirty="0" smtClean="0">
                <a:solidFill>
                  <a:srgbClr val="000000"/>
                </a:solidFill>
                <a:latin typeface="Century Gothic"/>
                <a:cs typeface="Century Gothic"/>
              </a:rPr>
              <a:t>. </a:t>
            </a:r>
            <a:r>
              <a:rPr lang="en-US" sz="1200" b="1" dirty="0" smtClean="0">
                <a:solidFill>
                  <a:srgbClr val="000000"/>
                </a:solidFill>
                <a:latin typeface="Century Gothic"/>
                <a:cs typeface="Century Gothic"/>
              </a:rPr>
              <a:t>Moon and Beyond </a:t>
            </a:r>
            <a:r>
              <a:rPr lang="en-US" sz="1200" dirty="0" smtClean="0">
                <a:solidFill>
                  <a:srgbClr val="000000"/>
                </a:solidFill>
                <a:latin typeface="Century Gothic"/>
                <a:cs typeface="Century Gothic"/>
              </a:rPr>
              <a:t>is supported by NASA under grant number </a:t>
            </a:r>
            <a:r>
              <a:rPr lang="cs-CZ" sz="1200" dirty="0">
                <a:solidFill>
                  <a:srgbClr val="000000"/>
                </a:solidFill>
                <a:latin typeface="Century Gothic"/>
                <a:cs typeface="Century Gothic"/>
              </a:rPr>
              <a:t>80NSSC18K1219</a:t>
            </a:r>
            <a:r>
              <a:rPr lang="en-US" sz="1200" dirty="0" smtClean="0">
                <a:solidFill>
                  <a:srgbClr val="000000"/>
                </a:solidFill>
                <a:latin typeface="Century Gothic"/>
                <a:cs typeface="Century Gothic"/>
              </a:rPr>
              <a:t>. Any </a:t>
            </a:r>
            <a:r>
              <a:rPr lang="en-US" sz="1200" dirty="0">
                <a:solidFill>
                  <a:srgbClr val="000000"/>
                </a:solidFill>
                <a:latin typeface="Century Gothic"/>
                <a:cs typeface="Century Gothic"/>
              </a:rPr>
              <a:t>opinions, findings, and conclusions or recommendations expressed in this material are those of the author(s) and do not necessarily reflect the view of the National Aeronautics and Space Administration (NASA</a:t>
            </a:r>
            <a:r>
              <a:rPr lang="en-US" sz="1200" dirty="0" smtClean="0">
                <a:solidFill>
                  <a:srgbClr val="000000"/>
                </a:solidFill>
                <a:latin typeface="Century Gothic"/>
                <a:cs typeface="Century Gothic"/>
              </a:rPr>
              <a:t>).</a:t>
            </a:r>
          </a:p>
        </p:txBody>
      </p:sp>
      <p:pic>
        <p:nvPicPr>
          <p:cNvPr id="10" name="Picture 9" descr="New_NISENET_logo_V.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83500" y="5449697"/>
            <a:ext cx="1077877" cy="914400"/>
          </a:xfrm>
          <a:prstGeom prst="rect">
            <a:avLst/>
          </a:prstGeom>
        </p:spPr>
      </p:pic>
      <p:sp>
        <p:nvSpPr>
          <p:cNvPr id="11" name="Rectangle 10"/>
          <p:cNvSpPr/>
          <p:nvPr/>
        </p:nvSpPr>
        <p:spPr>
          <a:xfrm>
            <a:off x="-1" y="0"/>
            <a:ext cx="364525" cy="6915150"/>
          </a:xfrm>
          <a:prstGeom prst="rect">
            <a:avLst/>
          </a:prstGeom>
          <a:solidFill>
            <a:srgbClr val="00858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Tree>
    <p:extLst>
      <p:ext uri="{BB962C8B-B14F-4D97-AF65-F5344CB8AC3E}">
        <p14:creationId xmlns:p14="http://schemas.microsoft.com/office/powerpoint/2010/main" val="38877099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IMG_422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9" y="0"/>
            <a:ext cx="9144000" cy="6096000"/>
          </a:xfrm>
          <a:prstGeom prst="rect">
            <a:avLst/>
          </a:prstGeom>
        </p:spPr>
      </p:pic>
      <p:pic>
        <p:nvPicPr>
          <p:cNvPr id="5" name="Picture 4" descr="BlackGreyHi_Black TwoLine-«[1].pd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41652" y="6242494"/>
            <a:ext cx="3685616" cy="545007"/>
          </a:xfrm>
          <a:prstGeom prst="rect">
            <a:avLst/>
          </a:prstGeom>
        </p:spPr>
      </p:pic>
      <p:pic>
        <p:nvPicPr>
          <p:cNvPr id="6" name="Picture 5" descr="B&amp;W_MAKESHOP Reg mk.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7158" y="6096000"/>
            <a:ext cx="4507408" cy="777139"/>
          </a:xfrm>
          <a:prstGeom prst="rect">
            <a:avLst/>
          </a:prstGeom>
        </p:spPr>
      </p:pic>
      <p:sp>
        <p:nvSpPr>
          <p:cNvPr id="7" name="TextBox 6"/>
          <p:cNvSpPr txBox="1"/>
          <p:nvPr/>
        </p:nvSpPr>
        <p:spPr>
          <a:xfrm>
            <a:off x="4542755" y="4109761"/>
            <a:ext cx="4484513" cy="2062103"/>
          </a:xfrm>
          <a:prstGeom prst="rect">
            <a:avLst/>
          </a:prstGeom>
          <a:noFill/>
        </p:spPr>
        <p:txBody>
          <a:bodyPr wrap="square" rtlCol="0">
            <a:spAutoFit/>
          </a:bodyPr>
          <a:lstStyle/>
          <a:p>
            <a:pPr algn="r"/>
            <a:r>
              <a:rPr lang="en-US" sz="3200" dirty="0">
                <a:solidFill>
                  <a:prstClr val="white"/>
                </a:solidFill>
                <a:latin typeface="Futura"/>
                <a:cs typeface="Futura"/>
              </a:rPr>
              <a:t>Making Connections: </a:t>
            </a:r>
            <a:r>
              <a:rPr lang="en-US" sz="3200" dirty="0" smtClean="0">
                <a:solidFill>
                  <a:prstClr val="white"/>
                </a:solidFill>
                <a:latin typeface="Futura"/>
                <a:cs typeface="Futura"/>
              </a:rPr>
              <a:t>Learning </a:t>
            </a:r>
            <a:r>
              <a:rPr lang="en-US" sz="3200" dirty="0">
                <a:solidFill>
                  <a:prstClr val="white"/>
                </a:solidFill>
                <a:latin typeface="Futura"/>
                <a:cs typeface="Futura"/>
              </a:rPr>
              <a:t>Through Making</a:t>
            </a:r>
            <a:endParaRPr lang="en-US" sz="3200" dirty="0">
              <a:solidFill>
                <a:prstClr val="white"/>
              </a:solidFill>
              <a:latin typeface="Calibri"/>
            </a:endParaRPr>
          </a:p>
        </p:txBody>
      </p:sp>
    </p:spTree>
    <p:extLst>
      <p:ext uri="{BB962C8B-B14F-4D97-AF65-F5344CB8AC3E}">
        <p14:creationId xmlns:p14="http://schemas.microsoft.com/office/powerpoint/2010/main" val="66547946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553"/>
            <a:ext cx="8434060" cy="1143000"/>
          </a:xfrm>
        </p:spPr>
        <p:txBody>
          <a:bodyPr>
            <a:noAutofit/>
          </a:bodyPr>
          <a:lstStyle/>
          <a:p>
            <a:pPr algn="l"/>
            <a:r>
              <a:rPr lang="en-US" sz="3600" dirty="0" smtClean="0">
                <a:solidFill>
                  <a:srgbClr val="D7006D"/>
                </a:solidFill>
                <a:latin typeface="Futura"/>
                <a:cs typeface="Futura"/>
              </a:rPr>
              <a:t>Facilitation of Making</a:t>
            </a:r>
            <a:endParaRPr lang="en-US" sz="3600" dirty="0">
              <a:solidFill>
                <a:srgbClr val="D7006D"/>
              </a:solidFill>
              <a:latin typeface="Futura"/>
              <a:cs typeface="Futura"/>
            </a:endParaRPr>
          </a:p>
        </p:txBody>
      </p:sp>
      <p:sp>
        <p:nvSpPr>
          <p:cNvPr id="3" name="Content Placeholder 2"/>
          <p:cNvSpPr>
            <a:spLocks noGrp="1"/>
          </p:cNvSpPr>
          <p:nvPr>
            <p:ph idx="1"/>
          </p:nvPr>
        </p:nvSpPr>
        <p:spPr>
          <a:xfrm>
            <a:off x="457200" y="1443553"/>
            <a:ext cx="8229600" cy="4967685"/>
          </a:xfrm>
        </p:spPr>
        <p:txBody>
          <a:bodyPr>
            <a:normAutofit/>
          </a:bodyPr>
          <a:lstStyle/>
          <a:p>
            <a:pPr marL="0" indent="0">
              <a:buNone/>
            </a:pPr>
            <a:r>
              <a:rPr lang="en-US" dirty="0" smtClean="0">
                <a:latin typeface="Avenir Book"/>
                <a:cs typeface="Avenir Book"/>
              </a:rPr>
              <a:t>Maker Educators play an essential role in supporting learning through </a:t>
            </a:r>
            <a:r>
              <a:rPr lang="en-US" b="1" i="1" dirty="0" smtClean="0">
                <a:solidFill>
                  <a:srgbClr val="D7006D"/>
                </a:solidFill>
                <a:latin typeface="Futura"/>
                <a:cs typeface="Futura"/>
              </a:rPr>
              <a:t>facilitation</a:t>
            </a:r>
            <a:r>
              <a:rPr lang="en-US" i="1" dirty="0" smtClean="0">
                <a:latin typeface="Avenir Book"/>
                <a:cs typeface="Avenir Book"/>
              </a:rPr>
              <a:t>:</a:t>
            </a:r>
          </a:p>
          <a:p>
            <a:pPr marL="0" indent="0" algn="ctr">
              <a:buNone/>
            </a:pPr>
            <a:endParaRPr lang="en-US" i="1" dirty="0" smtClean="0">
              <a:latin typeface="Avenir Book"/>
              <a:cs typeface="Avenir Book"/>
            </a:endParaRPr>
          </a:p>
          <a:p>
            <a:r>
              <a:rPr lang="en-US" sz="3000" dirty="0" smtClean="0">
                <a:latin typeface="Avenir Book"/>
                <a:cs typeface="Avenir Book"/>
              </a:rPr>
              <a:t>Questioning &amp; Discussion</a:t>
            </a:r>
          </a:p>
          <a:p>
            <a:r>
              <a:rPr lang="en-US" sz="3000" dirty="0" smtClean="0">
                <a:latin typeface="Avenir Book"/>
                <a:cs typeface="Avenir Book"/>
              </a:rPr>
              <a:t>Collaborative Engagement</a:t>
            </a:r>
          </a:p>
          <a:p>
            <a:r>
              <a:rPr lang="en-US" sz="3000" dirty="0" smtClean="0">
                <a:latin typeface="Avenir Book"/>
                <a:cs typeface="Avenir Book"/>
              </a:rPr>
              <a:t>Design of Space &amp; Interpretive Materials</a:t>
            </a:r>
          </a:p>
          <a:p>
            <a:r>
              <a:rPr lang="en-US" sz="3000" dirty="0" smtClean="0">
                <a:latin typeface="Avenir Book"/>
                <a:cs typeface="Avenir Book"/>
              </a:rPr>
              <a:t>Modeling</a:t>
            </a:r>
          </a:p>
          <a:p>
            <a:pPr marL="0" indent="0">
              <a:buNone/>
            </a:pPr>
            <a:endParaRPr lang="en-US" sz="2800" dirty="0" smtClean="0">
              <a:latin typeface="Avenir Book"/>
              <a:cs typeface="Avenir Book"/>
            </a:endParaRPr>
          </a:p>
          <a:p>
            <a:pPr marL="457200" lvl="1" indent="0">
              <a:buNone/>
            </a:pPr>
            <a:endParaRPr lang="en-US" dirty="0" smtClean="0">
              <a:latin typeface="Avenir Book"/>
              <a:cs typeface="Avenir Book"/>
            </a:endParaRPr>
          </a:p>
          <a:p>
            <a:endParaRPr lang="en-US" sz="2800" i="1" dirty="0" smtClean="0">
              <a:latin typeface="Avenir Book"/>
              <a:cs typeface="Avenir Book"/>
            </a:endParaRPr>
          </a:p>
        </p:txBody>
      </p:sp>
    </p:spTree>
    <p:extLst>
      <p:ext uri="{BB962C8B-B14F-4D97-AF65-F5344CB8AC3E}">
        <p14:creationId xmlns:p14="http://schemas.microsoft.com/office/powerpoint/2010/main" val="1725635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17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898" y="1192764"/>
            <a:ext cx="8346102" cy="5332232"/>
          </a:xfrm>
          <a:prstGeom prst="rect">
            <a:avLst/>
          </a:prstGeom>
        </p:spPr>
      </p:pic>
      <p:sp>
        <p:nvSpPr>
          <p:cNvPr id="2" name="Title 1"/>
          <p:cNvSpPr>
            <a:spLocks noGrp="1"/>
          </p:cNvSpPr>
          <p:nvPr>
            <p:ph type="title"/>
          </p:nvPr>
        </p:nvSpPr>
        <p:spPr>
          <a:xfrm>
            <a:off x="338279" y="261430"/>
            <a:ext cx="7318007" cy="1143000"/>
          </a:xfrm>
        </p:spPr>
        <p:txBody>
          <a:bodyPr>
            <a:normAutofit/>
          </a:bodyPr>
          <a:lstStyle/>
          <a:p>
            <a:pPr algn="l"/>
            <a:r>
              <a:rPr lang="en-US" sz="3600" dirty="0" smtClean="0">
                <a:solidFill>
                  <a:srgbClr val="D7006D"/>
                </a:solidFill>
                <a:latin typeface="Futura"/>
                <a:cs typeface="Futura"/>
              </a:rPr>
              <a:t>Facilitation of Making</a:t>
            </a:r>
            <a:endParaRPr lang="en-US" sz="3600" dirty="0">
              <a:solidFill>
                <a:srgbClr val="D7006D"/>
              </a:solidFill>
              <a:latin typeface="Futura"/>
              <a:cs typeface="Futura"/>
            </a:endParaRPr>
          </a:p>
        </p:txBody>
      </p:sp>
      <p:sp>
        <p:nvSpPr>
          <p:cNvPr id="3" name="Content Placeholder 2"/>
          <p:cNvSpPr>
            <a:spLocks noGrp="1"/>
          </p:cNvSpPr>
          <p:nvPr>
            <p:ph idx="1"/>
          </p:nvPr>
        </p:nvSpPr>
        <p:spPr>
          <a:xfrm>
            <a:off x="458844" y="1404430"/>
            <a:ext cx="4170221" cy="4945570"/>
          </a:xfrm>
        </p:spPr>
        <p:txBody>
          <a:bodyPr>
            <a:normAutofit fontScale="92500" lnSpcReduction="20000"/>
          </a:bodyPr>
          <a:lstStyle/>
          <a:p>
            <a:r>
              <a:rPr lang="en-US" dirty="0" smtClean="0">
                <a:solidFill>
                  <a:schemeClr val="bg1"/>
                </a:solidFill>
                <a:latin typeface="Avenir Black"/>
                <a:cs typeface="Avenir Black"/>
              </a:rPr>
              <a:t>Key component to maker-based learning experiences</a:t>
            </a:r>
          </a:p>
          <a:p>
            <a:endParaRPr lang="en-US" dirty="0" smtClean="0">
              <a:solidFill>
                <a:schemeClr val="bg1"/>
              </a:solidFill>
              <a:latin typeface="Avenir Black"/>
              <a:cs typeface="Avenir Black"/>
            </a:endParaRPr>
          </a:p>
          <a:p>
            <a:r>
              <a:rPr lang="en-US" dirty="0" smtClean="0">
                <a:solidFill>
                  <a:schemeClr val="bg1"/>
                </a:solidFill>
                <a:latin typeface="Avenir Black"/>
                <a:cs typeface="Avenir Black"/>
              </a:rPr>
              <a:t>Learned skill of maker educators</a:t>
            </a:r>
          </a:p>
          <a:p>
            <a:pPr marL="0" indent="0">
              <a:buNone/>
            </a:pPr>
            <a:endParaRPr lang="en-US" dirty="0" smtClean="0">
              <a:solidFill>
                <a:schemeClr val="bg1"/>
              </a:solidFill>
              <a:latin typeface="Avenir Black"/>
              <a:cs typeface="Avenir Black"/>
            </a:endParaRPr>
          </a:p>
          <a:p>
            <a:r>
              <a:rPr lang="en-US" dirty="0" smtClean="0">
                <a:solidFill>
                  <a:schemeClr val="bg1"/>
                </a:solidFill>
                <a:latin typeface="Avenir Black"/>
                <a:cs typeface="Avenir Black"/>
              </a:rPr>
              <a:t>Need for both professional learning and theory-building</a:t>
            </a:r>
            <a:endParaRPr lang="en-US" dirty="0">
              <a:solidFill>
                <a:schemeClr val="bg1"/>
              </a:solidFill>
              <a:latin typeface="Avenir Black"/>
              <a:cs typeface="Avenir Black"/>
            </a:endParaRPr>
          </a:p>
        </p:txBody>
      </p:sp>
    </p:spTree>
    <p:extLst>
      <p:ext uri="{BB962C8B-B14F-4D97-AF65-F5344CB8AC3E}">
        <p14:creationId xmlns:p14="http://schemas.microsoft.com/office/powerpoint/2010/main" val="31062842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91057" y="1410735"/>
            <a:ext cx="9059336" cy="1523494"/>
          </a:xfrm>
          <a:prstGeom prst="rect">
            <a:avLst/>
          </a:prstGeom>
        </p:spPr>
        <p:txBody>
          <a:bodyPr wrap="square">
            <a:spAutoFit/>
          </a:bodyPr>
          <a:lstStyle/>
          <a:p>
            <a:pPr>
              <a:spcAft>
                <a:spcPts val="200"/>
              </a:spcAft>
            </a:pPr>
            <a:r>
              <a:rPr lang="en-US" sz="2200" b="1" dirty="0" smtClean="0">
                <a:latin typeface="Century Gothic"/>
                <a:cs typeface="Century Gothic"/>
              </a:rPr>
              <a:t>Rae Ostman</a:t>
            </a:r>
            <a:r>
              <a:rPr lang="en-US" sz="2200" dirty="0" smtClean="0">
                <a:latin typeface="Century Gothic"/>
                <a:cs typeface="Century Gothic"/>
              </a:rPr>
              <a:t>, Arizona State University</a:t>
            </a:r>
          </a:p>
          <a:p>
            <a:pPr>
              <a:spcAft>
                <a:spcPts val="200"/>
              </a:spcAft>
            </a:pPr>
            <a:r>
              <a:rPr lang="en-US" sz="2200" b="1" dirty="0" smtClean="0">
                <a:latin typeface="Century Gothic"/>
                <a:cs typeface="Century Gothic"/>
              </a:rPr>
              <a:t>Brad Herring</a:t>
            </a:r>
            <a:r>
              <a:rPr lang="en-US" sz="2200" dirty="0" smtClean="0">
                <a:latin typeface="Century Gothic"/>
                <a:cs typeface="Century Gothic"/>
              </a:rPr>
              <a:t>, Museum of Life and Science</a:t>
            </a:r>
          </a:p>
          <a:p>
            <a:pPr>
              <a:spcAft>
                <a:spcPts val="200"/>
              </a:spcAft>
            </a:pPr>
            <a:r>
              <a:rPr lang="en-US" sz="2200" b="1" dirty="0" smtClean="0">
                <a:latin typeface="Century Gothic"/>
                <a:cs typeface="Century Gothic"/>
              </a:rPr>
              <a:t>Ali Jackson</a:t>
            </a:r>
            <a:r>
              <a:rPr lang="en-US" sz="2200" dirty="0" smtClean="0">
                <a:latin typeface="Century Gothic"/>
                <a:cs typeface="Century Gothic"/>
              </a:rPr>
              <a:t>, </a:t>
            </a:r>
            <a:r>
              <a:rPr lang="en-US" sz="2200" dirty="0" err="1" smtClean="0">
                <a:latin typeface="Century Gothic"/>
                <a:cs typeface="Century Gothic"/>
              </a:rPr>
              <a:t>Sciencenter</a:t>
            </a:r>
            <a:endParaRPr lang="en-US" sz="2200" b="1" dirty="0">
              <a:latin typeface="Century Gothic"/>
              <a:cs typeface="Century Gothic"/>
            </a:endParaRPr>
          </a:p>
          <a:p>
            <a:pPr>
              <a:spcAft>
                <a:spcPts val="800"/>
              </a:spcAft>
            </a:pPr>
            <a:r>
              <a:rPr lang="en-US" sz="2200" b="1" dirty="0" smtClean="0">
                <a:latin typeface="Century Gothic"/>
                <a:cs typeface="Century Gothic"/>
              </a:rPr>
              <a:t>Chip Lindsey</a:t>
            </a:r>
            <a:r>
              <a:rPr lang="en-US" sz="2200" dirty="0" smtClean="0">
                <a:latin typeface="Century Gothic"/>
                <a:cs typeface="Century Gothic"/>
              </a:rPr>
              <a:t>, Children’s Museum of Pittsburgh</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0867" y="5479316"/>
            <a:ext cx="2286000" cy="1004761"/>
          </a:xfrm>
          <a:prstGeom prst="rect">
            <a:avLst/>
          </a:prstGeom>
        </p:spPr>
      </p:pic>
      <p:pic>
        <p:nvPicPr>
          <p:cNvPr id="9" name="Picture 8" descr="New_NISENET_logo_V.jpg"/>
          <p:cNvPicPr>
            <a:picLocks noChangeAspect="1"/>
          </p:cNvPicPr>
          <p:nvPr/>
        </p:nvPicPr>
        <p:blipFill rotWithShape="1">
          <a:blip r:embed="rId4" cstate="email">
            <a:extLst>
              <a:ext uri="{28A0092B-C50C-407E-A947-70E740481C1C}">
                <a14:useLocalDpi xmlns:a14="http://schemas.microsoft.com/office/drawing/2010/main"/>
              </a:ext>
            </a:extLst>
          </a:blip>
          <a:srcRect r="6763"/>
          <a:stretch/>
        </p:blipFill>
        <p:spPr>
          <a:xfrm>
            <a:off x="389459" y="4999231"/>
            <a:ext cx="2032000" cy="1740238"/>
          </a:xfrm>
          <a:prstGeom prst="rect">
            <a:avLst/>
          </a:prstGeom>
        </p:spPr>
      </p:pic>
      <p:sp>
        <p:nvSpPr>
          <p:cNvPr id="12" name="Rectangle 11"/>
          <p:cNvSpPr/>
          <p:nvPr/>
        </p:nvSpPr>
        <p:spPr>
          <a:xfrm>
            <a:off x="-1" y="0"/>
            <a:ext cx="365760" cy="6915150"/>
          </a:xfrm>
          <a:prstGeom prst="rect">
            <a:avLst/>
          </a:prstGeom>
          <a:solidFill>
            <a:srgbClr val="00858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393447" y="470681"/>
            <a:ext cx="8546354" cy="707886"/>
          </a:xfrm>
          <a:prstGeom prst="rect">
            <a:avLst/>
          </a:prstGeom>
        </p:spPr>
        <p:txBody>
          <a:bodyPr wrap="square">
            <a:spAutoFit/>
          </a:bodyPr>
          <a:lstStyle/>
          <a:p>
            <a:r>
              <a:rPr lang="en-US" sz="4000" b="1" dirty="0" smtClean="0">
                <a:latin typeface="Century Gothic"/>
                <a:cs typeface="Century Gothic"/>
              </a:rPr>
              <a:t>Presenters</a:t>
            </a:r>
          </a:p>
        </p:txBody>
      </p:sp>
    </p:spTree>
    <p:extLst>
      <p:ext uri="{BB962C8B-B14F-4D97-AF65-F5344CB8AC3E}">
        <p14:creationId xmlns:p14="http://schemas.microsoft.com/office/powerpoint/2010/main" val="156134260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18777"/>
          </a:xfrm>
        </p:spPr>
        <p:txBody>
          <a:bodyPr>
            <a:noAutofit/>
          </a:bodyPr>
          <a:lstStyle/>
          <a:p>
            <a:pPr algn="l"/>
            <a:r>
              <a:rPr lang="en-US" sz="3600" dirty="0" smtClean="0">
                <a:solidFill>
                  <a:srgbClr val="D7006D"/>
                </a:solidFill>
                <a:latin typeface="Futura"/>
                <a:cs typeface="Futura"/>
              </a:rPr>
              <a:t>Making Connections</a:t>
            </a:r>
            <a:r>
              <a:rPr lang="en-US" sz="3600" dirty="0">
                <a:solidFill>
                  <a:srgbClr val="D7006D"/>
                </a:solidFill>
              </a:rPr>
              <a:t/>
            </a:r>
            <a:br>
              <a:rPr lang="en-US" sz="3600" dirty="0">
                <a:solidFill>
                  <a:srgbClr val="D7006D"/>
                </a:solidFill>
              </a:rPr>
            </a:br>
            <a:r>
              <a:rPr lang="en-US" sz="2400" dirty="0" smtClean="0">
                <a:latin typeface="Avenir Book"/>
                <a:cs typeface="Avenir Book"/>
              </a:rPr>
              <a:t>Using an awareness of the maker-program’s goals to facilitate learners toward a particular learning objective</a:t>
            </a:r>
            <a:endParaRPr lang="en-US" sz="2400" dirty="0">
              <a:latin typeface="Avenir Book"/>
              <a:cs typeface="Avenir Book"/>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9422344"/>
              </p:ext>
            </p:extLst>
          </p:nvPr>
        </p:nvGraphicFramePr>
        <p:xfrm>
          <a:off x="582041" y="1865402"/>
          <a:ext cx="8104759" cy="4670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43046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30" y="155569"/>
            <a:ext cx="8485070" cy="598529"/>
          </a:xfrm>
        </p:spPr>
        <p:txBody>
          <a:bodyPr>
            <a:noAutofit/>
          </a:bodyPr>
          <a:lstStyle/>
          <a:p>
            <a:pPr algn="l"/>
            <a:r>
              <a:rPr lang="en-US" sz="3600" dirty="0" smtClean="0">
                <a:solidFill>
                  <a:srgbClr val="D7006D"/>
                </a:solidFill>
                <a:latin typeface="Futura"/>
                <a:cs typeface="Futura"/>
              </a:rPr>
              <a:t>Learning Practices of Making</a:t>
            </a:r>
            <a:endParaRPr lang="en-US" sz="3600" dirty="0">
              <a:solidFill>
                <a:srgbClr val="D7006D"/>
              </a:solidFill>
              <a:latin typeface="Futura"/>
              <a:cs typeface="Futura"/>
            </a:endParaRPr>
          </a:p>
        </p:txBody>
      </p:sp>
      <p:pic>
        <p:nvPicPr>
          <p:cNvPr id="5" name="Picture 4" descr="IMLS_Logo_2c.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9894" y="754098"/>
            <a:ext cx="1602060" cy="728806"/>
          </a:xfrm>
          <a:prstGeom prst="rect">
            <a:avLst/>
          </a:prstGeom>
        </p:spPr>
      </p:pic>
      <p:pic>
        <p:nvPicPr>
          <p:cNvPr id="6" name="Picture 5" descr="CMP Logo_Pin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02647" y="754098"/>
            <a:ext cx="1477005" cy="805841"/>
          </a:xfrm>
          <a:prstGeom prst="rect">
            <a:avLst/>
          </a:prstGeom>
        </p:spPr>
      </p:pic>
      <p:sp>
        <p:nvSpPr>
          <p:cNvPr id="3" name="Content Placeholder 2"/>
          <p:cNvSpPr>
            <a:spLocks noGrp="1"/>
          </p:cNvSpPr>
          <p:nvPr>
            <p:ph idx="1"/>
          </p:nvPr>
        </p:nvSpPr>
        <p:spPr/>
        <p:txBody>
          <a:bodyPr/>
          <a:lstStyle/>
          <a:p>
            <a:r>
              <a:rPr lang="en-US" dirty="0" smtClean="0"/>
              <a:t>Inquire</a:t>
            </a:r>
          </a:p>
          <a:p>
            <a:r>
              <a:rPr lang="en-US" dirty="0" smtClean="0"/>
              <a:t>Tinker</a:t>
            </a:r>
          </a:p>
          <a:p>
            <a:r>
              <a:rPr lang="en-US" dirty="0" smtClean="0"/>
              <a:t>Seek and Share Resources</a:t>
            </a:r>
          </a:p>
          <a:p>
            <a:r>
              <a:rPr lang="en-US" dirty="0" err="1" smtClean="0"/>
              <a:t>Simplifiy</a:t>
            </a:r>
            <a:r>
              <a:rPr lang="en-US" dirty="0" smtClean="0"/>
              <a:t> to </a:t>
            </a:r>
            <a:r>
              <a:rPr lang="en-US" dirty="0" err="1" smtClean="0"/>
              <a:t>Complexify</a:t>
            </a:r>
            <a:endParaRPr lang="en-US" dirty="0" smtClean="0"/>
          </a:p>
          <a:p>
            <a:r>
              <a:rPr lang="en-US" dirty="0" smtClean="0"/>
              <a:t>Express Intent</a:t>
            </a:r>
          </a:p>
          <a:p>
            <a:r>
              <a:rPr lang="en-US" dirty="0" smtClean="0"/>
              <a:t>Develop Fluency</a:t>
            </a:r>
          </a:p>
          <a:p>
            <a:r>
              <a:rPr lang="en-US" dirty="0" smtClean="0"/>
              <a:t>Hack and Repurpose</a:t>
            </a:r>
            <a:endParaRPr lang="en-US" dirty="0"/>
          </a:p>
        </p:txBody>
      </p:sp>
    </p:spTree>
    <p:extLst>
      <p:ext uri="{BB962C8B-B14F-4D97-AF65-F5344CB8AC3E}">
        <p14:creationId xmlns:p14="http://schemas.microsoft.com/office/powerpoint/2010/main" val="297174613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68" y="274638"/>
            <a:ext cx="8423232" cy="1019098"/>
          </a:xfrm>
        </p:spPr>
        <p:txBody>
          <a:bodyPr>
            <a:normAutofit/>
          </a:bodyPr>
          <a:lstStyle/>
          <a:p>
            <a:pPr algn="l"/>
            <a:r>
              <a:rPr lang="en-US" sz="3600" dirty="0" smtClean="0">
                <a:solidFill>
                  <a:srgbClr val="D7006D"/>
                </a:solidFill>
                <a:latin typeface="Futura"/>
                <a:cs typeface="Futura"/>
              </a:rPr>
              <a:t>Facilitation Strategies</a:t>
            </a:r>
            <a:endParaRPr lang="en-US" sz="3600" dirty="0">
              <a:solidFill>
                <a:srgbClr val="D7006D"/>
              </a:solidFill>
              <a:latin typeface="Futura"/>
              <a:cs typeface="Futura"/>
            </a:endParaRPr>
          </a:p>
        </p:txBody>
      </p:sp>
      <p:sp>
        <p:nvSpPr>
          <p:cNvPr id="3" name="Content Placeholder 2"/>
          <p:cNvSpPr>
            <a:spLocks noGrp="1"/>
          </p:cNvSpPr>
          <p:nvPr>
            <p:ph idx="1"/>
          </p:nvPr>
        </p:nvSpPr>
        <p:spPr>
          <a:xfrm>
            <a:off x="457200" y="1293736"/>
            <a:ext cx="8229600" cy="4832427"/>
          </a:xfrm>
        </p:spPr>
        <p:txBody>
          <a:bodyPr>
            <a:normAutofit fontScale="92500" lnSpcReduction="10000"/>
          </a:bodyPr>
          <a:lstStyle/>
          <a:p>
            <a:pPr marL="0" indent="0">
              <a:buNone/>
            </a:pPr>
            <a:r>
              <a:rPr lang="en-US" sz="3500" b="1" dirty="0" smtClean="0">
                <a:latin typeface="Avenir Book"/>
                <a:cs typeface="Avenir Book"/>
              </a:rPr>
              <a:t>Simple Interactions </a:t>
            </a:r>
          </a:p>
          <a:p>
            <a:pPr marL="0" indent="0">
              <a:buNone/>
            </a:pPr>
            <a:endParaRPr lang="en-US" sz="3500" b="1" dirty="0" smtClean="0">
              <a:latin typeface="Avenir Book"/>
              <a:cs typeface="Avenir Book"/>
            </a:endParaRPr>
          </a:p>
          <a:p>
            <a:r>
              <a:rPr lang="en-US" dirty="0" smtClean="0">
                <a:latin typeface="Avenir Book"/>
                <a:cs typeface="Avenir Book"/>
              </a:rPr>
              <a:t>Research-Practice Partnership with the </a:t>
            </a:r>
            <a:r>
              <a:rPr lang="en-US" dirty="0" err="1" smtClean="0">
                <a:latin typeface="Avenir Book"/>
                <a:cs typeface="Avenir Book"/>
              </a:rPr>
              <a:t>Akiva</a:t>
            </a:r>
            <a:r>
              <a:rPr lang="en-US" dirty="0" smtClean="0">
                <a:latin typeface="Avenir Book"/>
                <a:cs typeface="Avenir Book"/>
              </a:rPr>
              <a:t> Lab at the University of Pittsburgh</a:t>
            </a:r>
          </a:p>
          <a:p>
            <a:r>
              <a:rPr lang="en-US" dirty="0" smtClean="0">
                <a:latin typeface="Avenir Book"/>
                <a:cs typeface="Avenir Book"/>
              </a:rPr>
              <a:t>Strategy identification by engaging educators in reflective practice by watching videos of their own interactions with visitors</a:t>
            </a:r>
          </a:p>
          <a:p>
            <a:r>
              <a:rPr lang="en-US" dirty="0" smtClean="0">
                <a:latin typeface="Avenir Book"/>
                <a:cs typeface="Avenir Book"/>
              </a:rPr>
              <a:t>Not a “one size fits all” approach to facilitating successful maker-based learning experiences</a:t>
            </a:r>
          </a:p>
          <a:p>
            <a:pPr marL="0" indent="0">
              <a:buNone/>
            </a:pPr>
            <a:endParaRPr lang="en-US" dirty="0">
              <a:latin typeface="Avenir Book"/>
              <a:cs typeface="Avenir Book"/>
            </a:endParaRPr>
          </a:p>
        </p:txBody>
      </p:sp>
      <p:pic>
        <p:nvPicPr>
          <p:cNvPr id="4" name="Picture 3" descr="797977.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8445" y="370471"/>
            <a:ext cx="1901926" cy="923265"/>
          </a:xfrm>
          <a:prstGeom prst="rect">
            <a:avLst/>
          </a:prstGeom>
        </p:spPr>
      </p:pic>
      <p:pic>
        <p:nvPicPr>
          <p:cNvPr id="5" name="Picture 4" descr="CMP Logo_Pin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4453" y="370471"/>
            <a:ext cx="2087436" cy="1138887"/>
          </a:xfrm>
          <a:prstGeom prst="rect">
            <a:avLst/>
          </a:prstGeom>
        </p:spPr>
      </p:pic>
    </p:spTree>
    <p:extLst>
      <p:ext uri="{BB962C8B-B14F-4D97-AF65-F5344CB8AC3E}">
        <p14:creationId xmlns:p14="http://schemas.microsoft.com/office/powerpoint/2010/main" val="17666752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761"/>
            <a:ext cx="8229600" cy="1143000"/>
          </a:xfrm>
        </p:spPr>
        <p:txBody>
          <a:bodyPr>
            <a:normAutofit/>
          </a:bodyPr>
          <a:lstStyle/>
          <a:p>
            <a:pPr algn="l"/>
            <a:r>
              <a:rPr lang="en-US" sz="3600" dirty="0" smtClean="0">
                <a:solidFill>
                  <a:srgbClr val="D7006D"/>
                </a:solidFill>
                <a:latin typeface="Futura"/>
                <a:cs typeface="Futura"/>
              </a:rPr>
              <a:t>Learner Types</a:t>
            </a:r>
            <a:endParaRPr lang="en-US" sz="3600" dirty="0">
              <a:solidFill>
                <a:srgbClr val="D7006D"/>
              </a:solidFill>
              <a:latin typeface="Futura"/>
              <a:cs typeface="Futura"/>
            </a:endParaRPr>
          </a:p>
        </p:txBody>
      </p:sp>
      <p:pic>
        <p:nvPicPr>
          <p:cNvPr id="5" name="Content Placeholder 4" descr="ETC-Logo.pdf"/>
          <p:cNvPicPr>
            <a:picLocks noGrp="1" noChangeAspect="1"/>
          </p:cNvPicPr>
          <p:nvPr>
            <p:ph idx="1"/>
          </p:nvPr>
        </p:nvPicPr>
        <p:blipFill>
          <a:blip r:embed="rId3" cstate="email">
            <a:extLst>
              <a:ext uri="{28A0092B-C50C-407E-A947-70E740481C1C}">
                <a14:useLocalDpi xmlns:a14="http://schemas.microsoft.com/office/drawing/2010/main"/>
              </a:ext>
            </a:extLst>
          </a:blip>
          <a:srcRect t="-27116" b="-27116"/>
          <a:stretch>
            <a:fillRect/>
          </a:stretch>
        </p:blipFill>
        <p:spPr>
          <a:xfrm>
            <a:off x="6226072" y="112214"/>
            <a:ext cx="2599274" cy="1429501"/>
          </a:xfrm>
        </p:spPr>
      </p:pic>
      <p:pic>
        <p:nvPicPr>
          <p:cNvPr id="4" name="Picture 3" descr="CMP Logo_Pin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00089" y="201869"/>
            <a:ext cx="2087436" cy="1138887"/>
          </a:xfrm>
          <a:prstGeom prst="rect">
            <a:avLst/>
          </a:prstGeom>
        </p:spPr>
      </p:pic>
      <p:pic>
        <p:nvPicPr>
          <p:cNvPr id="7" name="Picture 6" descr="Makeshop 011612 Rippel (5).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5639" y="1228910"/>
            <a:ext cx="8017802" cy="5398653"/>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489221830"/>
              </p:ext>
            </p:extLst>
          </p:nvPr>
        </p:nvGraphicFramePr>
        <p:xfrm>
          <a:off x="2737652" y="1693666"/>
          <a:ext cx="3830597" cy="4478184"/>
        </p:xfrm>
        <a:graphic>
          <a:graphicData uri="http://schemas.openxmlformats.org/drawingml/2006/table">
            <a:tbl>
              <a:tblPr firstRow="1" bandRow="1">
                <a:tableStyleId>{2D5ABB26-0587-4C30-8999-92F81FD0307C}</a:tableStyleId>
              </a:tblPr>
              <a:tblGrid>
                <a:gridCol w="3830597"/>
              </a:tblGrid>
              <a:tr h="559773">
                <a:tc>
                  <a:txBody>
                    <a:bodyPr/>
                    <a:lstStyle/>
                    <a:p>
                      <a:pPr algn="ctr"/>
                      <a:r>
                        <a:rPr lang="en-US" sz="2800" b="0" dirty="0" smtClean="0">
                          <a:solidFill>
                            <a:schemeClr val="bg1"/>
                          </a:solidFill>
                          <a:latin typeface="Avenir Black"/>
                          <a:cs typeface="Avenir Black"/>
                        </a:rPr>
                        <a:t>The Novice</a:t>
                      </a:r>
                      <a:endParaRPr lang="en-US" sz="2800" b="0" dirty="0">
                        <a:solidFill>
                          <a:schemeClr val="bg1"/>
                        </a:solidFill>
                        <a:latin typeface="Avenir Black"/>
                        <a:cs typeface="Avenir Black"/>
                      </a:endParaRPr>
                    </a:p>
                  </a:txBody>
                  <a:tcPr/>
                </a:tc>
              </a:tr>
              <a:tr h="559773">
                <a:tc>
                  <a:txBody>
                    <a:bodyPr/>
                    <a:lstStyle/>
                    <a:p>
                      <a:pPr algn="ctr"/>
                      <a:r>
                        <a:rPr lang="en-US" sz="2800" b="0" dirty="0" smtClean="0">
                          <a:solidFill>
                            <a:schemeClr val="bg1"/>
                          </a:solidFill>
                          <a:latin typeface="Avenir Black"/>
                          <a:cs typeface="Avenir Black"/>
                        </a:rPr>
                        <a:t>The Observer</a:t>
                      </a:r>
                      <a:endParaRPr lang="en-US" sz="2800" b="0" dirty="0">
                        <a:solidFill>
                          <a:schemeClr val="bg1"/>
                        </a:solidFill>
                        <a:latin typeface="Avenir Black"/>
                        <a:cs typeface="Avenir Black"/>
                      </a:endParaRPr>
                    </a:p>
                  </a:txBody>
                  <a:tcPr/>
                </a:tc>
              </a:tr>
              <a:tr h="559773">
                <a:tc>
                  <a:txBody>
                    <a:bodyPr/>
                    <a:lstStyle/>
                    <a:p>
                      <a:pPr algn="ctr"/>
                      <a:r>
                        <a:rPr lang="en-US" sz="2800" b="0" dirty="0" smtClean="0">
                          <a:solidFill>
                            <a:schemeClr val="bg1"/>
                          </a:solidFill>
                          <a:latin typeface="Avenir Black"/>
                          <a:cs typeface="Avenir Black"/>
                        </a:rPr>
                        <a:t>The Hesitator</a:t>
                      </a:r>
                      <a:endParaRPr lang="en-US" sz="2800" b="0" dirty="0">
                        <a:solidFill>
                          <a:schemeClr val="bg1"/>
                        </a:solidFill>
                        <a:latin typeface="Avenir Black"/>
                        <a:cs typeface="Avenir Black"/>
                      </a:endParaRPr>
                    </a:p>
                  </a:txBody>
                  <a:tcPr/>
                </a:tc>
              </a:tr>
              <a:tr h="559773">
                <a:tc>
                  <a:txBody>
                    <a:bodyPr/>
                    <a:lstStyle/>
                    <a:p>
                      <a:pPr algn="ctr"/>
                      <a:r>
                        <a:rPr lang="en-US" sz="2800" b="0" dirty="0" smtClean="0">
                          <a:solidFill>
                            <a:schemeClr val="bg1"/>
                          </a:solidFill>
                          <a:latin typeface="Avenir Black"/>
                          <a:cs typeface="Avenir Black"/>
                        </a:rPr>
                        <a:t>The Template-Bound</a:t>
                      </a:r>
                      <a:endParaRPr lang="en-US" sz="2800" b="0" dirty="0">
                        <a:solidFill>
                          <a:schemeClr val="bg1"/>
                        </a:solidFill>
                        <a:latin typeface="Avenir Black"/>
                        <a:cs typeface="Avenir Black"/>
                      </a:endParaRPr>
                    </a:p>
                  </a:txBody>
                  <a:tcPr/>
                </a:tc>
              </a:tr>
              <a:tr h="559773">
                <a:tc>
                  <a:txBody>
                    <a:bodyPr/>
                    <a:lstStyle/>
                    <a:p>
                      <a:pPr algn="ctr"/>
                      <a:r>
                        <a:rPr lang="en-US" sz="2800" b="0" dirty="0" smtClean="0">
                          <a:solidFill>
                            <a:schemeClr val="bg1"/>
                          </a:solidFill>
                          <a:latin typeface="Avenir Black"/>
                          <a:cs typeface="Avenir Black"/>
                        </a:rPr>
                        <a:t>The Lone</a:t>
                      </a:r>
                      <a:r>
                        <a:rPr lang="en-US" sz="2800" b="0" baseline="0" dirty="0" smtClean="0">
                          <a:solidFill>
                            <a:schemeClr val="bg1"/>
                          </a:solidFill>
                          <a:latin typeface="Avenir Black"/>
                          <a:cs typeface="Avenir Black"/>
                        </a:rPr>
                        <a:t> Wolf</a:t>
                      </a:r>
                      <a:endParaRPr lang="en-US" sz="2800" b="0" dirty="0">
                        <a:solidFill>
                          <a:schemeClr val="bg1"/>
                        </a:solidFill>
                        <a:latin typeface="Avenir Black"/>
                        <a:cs typeface="Avenir Black"/>
                      </a:endParaRPr>
                    </a:p>
                  </a:txBody>
                  <a:tcPr/>
                </a:tc>
              </a:tr>
              <a:tr h="559773">
                <a:tc>
                  <a:txBody>
                    <a:bodyPr/>
                    <a:lstStyle/>
                    <a:p>
                      <a:pPr algn="ctr"/>
                      <a:r>
                        <a:rPr lang="en-US" sz="2800" b="0" dirty="0" smtClean="0">
                          <a:solidFill>
                            <a:schemeClr val="bg1"/>
                          </a:solidFill>
                          <a:latin typeface="Avenir Black"/>
                          <a:cs typeface="Avenir Black"/>
                        </a:rPr>
                        <a:t>The</a:t>
                      </a:r>
                      <a:r>
                        <a:rPr lang="en-US" sz="2800" b="0" baseline="0" dirty="0" smtClean="0">
                          <a:solidFill>
                            <a:schemeClr val="bg1"/>
                          </a:solidFill>
                          <a:latin typeface="Avenir Black"/>
                          <a:cs typeface="Avenir Black"/>
                        </a:rPr>
                        <a:t> Window Shopper</a:t>
                      </a:r>
                      <a:endParaRPr lang="en-US" sz="2800" b="0" dirty="0">
                        <a:solidFill>
                          <a:schemeClr val="bg1"/>
                        </a:solidFill>
                        <a:latin typeface="Avenir Black"/>
                        <a:cs typeface="Avenir Black"/>
                      </a:endParaRPr>
                    </a:p>
                  </a:txBody>
                  <a:tcPr/>
                </a:tc>
              </a:tr>
              <a:tr h="559773">
                <a:tc>
                  <a:txBody>
                    <a:bodyPr/>
                    <a:lstStyle/>
                    <a:p>
                      <a:pPr algn="ctr"/>
                      <a:r>
                        <a:rPr lang="en-US" sz="2800" b="0" dirty="0" smtClean="0">
                          <a:solidFill>
                            <a:schemeClr val="bg1"/>
                          </a:solidFill>
                          <a:latin typeface="Avenir Black"/>
                          <a:cs typeface="Avenir Black"/>
                        </a:rPr>
                        <a:t>The Lifeguard</a:t>
                      </a:r>
                      <a:endParaRPr lang="en-US" sz="2800" b="0" dirty="0">
                        <a:solidFill>
                          <a:schemeClr val="bg1"/>
                        </a:solidFill>
                        <a:latin typeface="Avenir Black"/>
                        <a:cs typeface="Avenir Black"/>
                      </a:endParaRPr>
                    </a:p>
                  </a:txBody>
                  <a:tcPr/>
                </a:tc>
              </a:tr>
              <a:tr h="559773">
                <a:tc>
                  <a:txBody>
                    <a:bodyPr/>
                    <a:lstStyle/>
                    <a:p>
                      <a:pPr algn="ctr"/>
                      <a:r>
                        <a:rPr lang="en-US" sz="2800" b="0" dirty="0" smtClean="0">
                          <a:solidFill>
                            <a:schemeClr val="bg1"/>
                          </a:solidFill>
                          <a:latin typeface="Avenir Black"/>
                          <a:cs typeface="Avenir Black"/>
                        </a:rPr>
                        <a:t>The Scout</a:t>
                      </a:r>
                      <a:endParaRPr lang="en-US" sz="2800" b="0" dirty="0">
                        <a:solidFill>
                          <a:schemeClr val="bg1"/>
                        </a:solidFill>
                        <a:latin typeface="Avenir Black"/>
                        <a:cs typeface="Avenir Black"/>
                      </a:endParaRPr>
                    </a:p>
                  </a:txBody>
                  <a:tcPr/>
                </a:tc>
              </a:tr>
            </a:tbl>
          </a:graphicData>
        </a:graphic>
      </p:graphicFrame>
    </p:spTree>
    <p:extLst>
      <p:ext uri="{BB962C8B-B14F-4D97-AF65-F5344CB8AC3E}">
        <p14:creationId xmlns:p14="http://schemas.microsoft.com/office/powerpoint/2010/main" val="296371834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9029"/>
          </a:xfrm>
        </p:spPr>
        <p:txBody>
          <a:bodyPr>
            <a:normAutofit/>
          </a:bodyPr>
          <a:lstStyle/>
          <a:p>
            <a:pPr algn="l"/>
            <a:r>
              <a:rPr lang="en-US" sz="3600" dirty="0" smtClean="0">
                <a:solidFill>
                  <a:srgbClr val="D7006D"/>
                </a:solidFill>
                <a:latin typeface="Futura"/>
                <a:cs typeface="Futura"/>
              </a:rPr>
              <a:t>How to Play the Game</a:t>
            </a:r>
            <a:endParaRPr lang="en-US" sz="3600" dirty="0">
              <a:solidFill>
                <a:srgbClr val="D7006D"/>
              </a:solidFill>
              <a:latin typeface="Futura"/>
              <a:cs typeface="Futura"/>
            </a:endParaRPr>
          </a:p>
        </p:txBody>
      </p:sp>
      <p:sp>
        <p:nvSpPr>
          <p:cNvPr id="3" name="Content Placeholder 2"/>
          <p:cNvSpPr>
            <a:spLocks noGrp="1"/>
          </p:cNvSpPr>
          <p:nvPr>
            <p:ph idx="1"/>
          </p:nvPr>
        </p:nvSpPr>
        <p:spPr>
          <a:xfrm>
            <a:off x="457200" y="1284838"/>
            <a:ext cx="8229600" cy="5065504"/>
          </a:xfrm>
        </p:spPr>
        <p:txBody>
          <a:bodyPr>
            <a:normAutofit fontScale="77500" lnSpcReduction="20000"/>
          </a:bodyPr>
          <a:lstStyle/>
          <a:p>
            <a:pPr marL="0" indent="0">
              <a:buNone/>
            </a:pPr>
            <a:r>
              <a:rPr lang="en-US" dirty="0" smtClean="0">
                <a:latin typeface="Avenir Book"/>
                <a:cs typeface="Avenir Book"/>
              </a:rPr>
              <a:t>Divide into groups of 5-6 players</a:t>
            </a:r>
          </a:p>
          <a:p>
            <a:pPr marL="514350" indent="-514350">
              <a:buFont typeface="+mj-lt"/>
              <a:buAutoNum type="arabicPeriod"/>
            </a:pPr>
            <a:r>
              <a:rPr lang="en-US" dirty="0" smtClean="0">
                <a:latin typeface="Avenir Book"/>
                <a:cs typeface="Avenir Book"/>
              </a:rPr>
              <a:t>Distribute 5-10 Facilitation Strategy Cards to each player randomly</a:t>
            </a:r>
          </a:p>
          <a:p>
            <a:pPr marL="514350" indent="-514350">
              <a:buFont typeface="+mj-lt"/>
              <a:buAutoNum type="arabicPeriod"/>
            </a:pPr>
            <a:r>
              <a:rPr lang="en-US" dirty="0" smtClean="0">
                <a:latin typeface="Avenir Book"/>
                <a:cs typeface="Avenir Book"/>
              </a:rPr>
              <a:t>Place one Leaner Type card  and one Learning Practice card face up on the table as a pair</a:t>
            </a:r>
          </a:p>
          <a:p>
            <a:pPr marL="514350" indent="-514350">
              <a:buFont typeface="+mj-lt"/>
              <a:buAutoNum type="arabicPeriod"/>
            </a:pPr>
            <a:r>
              <a:rPr lang="en-US" dirty="0" smtClean="0">
                <a:latin typeface="Avenir Book"/>
                <a:cs typeface="Avenir Book"/>
              </a:rPr>
              <a:t>Each player chooses one Facilitation Strategy from their hand that they feel could be used to best facilitate the selected Learner Type’s engagement in the selected Learning Practice, and places this card on the table</a:t>
            </a:r>
          </a:p>
          <a:p>
            <a:pPr marL="514350" indent="-514350">
              <a:buFont typeface="+mj-lt"/>
              <a:buAutoNum type="arabicPeriod"/>
            </a:pPr>
            <a:r>
              <a:rPr lang="en-US" dirty="0" smtClean="0">
                <a:latin typeface="Avenir Book"/>
                <a:cs typeface="Avenir Book"/>
              </a:rPr>
              <a:t>After each player has played their cards, the group discusses the reasoning and approach of each presented strategy</a:t>
            </a:r>
          </a:p>
          <a:p>
            <a:pPr marL="514350" indent="-514350">
              <a:buFont typeface="+mj-lt"/>
              <a:buAutoNum type="arabicPeriod"/>
            </a:pPr>
            <a:r>
              <a:rPr lang="en-US" dirty="0" smtClean="0">
                <a:latin typeface="Avenir Book"/>
                <a:cs typeface="Avenir Book"/>
              </a:rPr>
              <a:t>Repeat using different combinations of Learner Types and Learning Practices.</a:t>
            </a:r>
            <a:endParaRPr lang="en-US" dirty="0">
              <a:latin typeface="Avenir Book"/>
              <a:cs typeface="Avenir Book"/>
            </a:endParaRPr>
          </a:p>
        </p:txBody>
      </p:sp>
    </p:spTree>
    <p:extLst>
      <p:ext uri="{BB962C8B-B14F-4D97-AF65-F5344CB8AC3E}">
        <p14:creationId xmlns:p14="http://schemas.microsoft.com/office/powerpoint/2010/main" val="31601251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make t-shirt.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0404032" cy="6908800"/>
          </a:xfrm>
          <a:prstGeom prst="rect">
            <a:avLst/>
          </a:prstGeom>
        </p:spPr>
      </p:pic>
      <p:sp>
        <p:nvSpPr>
          <p:cNvPr id="6" name="Rectangle 5"/>
          <p:cNvSpPr/>
          <p:nvPr/>
        </p:nvSpPr>
        <p:spPr>
          <a:xfrm>
            <a:off x="2514600" y="407214"/>
            <a:ext cx="6499308" cy="6463307"/>
          </a:xfrm>
          <a:prstGeom prst="rect">
            <a:avLst/>
          </a:prstGeom>
        </p:spPr>
        <p:txBody>
          <a:bodyPr wrap="square">
            <a:spAutoFit/>
          </a:bodyPr>
          <a:lstStyle/>
          <a:p>
            <a:pPr algn="r"/>
            <a:r>
              <a:rPr lang="en-US" sz="4000" dirty="0">
                <a:solidFill>
                  <a:srgbClr val="FFFFFF"/>
                </a:solidFill>
                <a:latin typeface="Futura"/>
                <a:cs typeface="Futura"/>
              </a:rPr>
              <a:t>t</a:t>
            </a:r>
            <a:r>
              <a:rPr lang="en-US" sz="4000" dirty="0" smtClean="0">
                <a:solidFill>
                  <a:srgbClr val="FFFFFF"/>
                </a:solidFill>
                <a:latin typeface="Futura"/>
                <a:cs typeface="Futura"/>
              </a:rPr>
              <a:t>hank you</a:t>
            </a:r>
          </a:p>
          <a:p>
            <a:pPr algn="r"/>
            <a:endParaRPr lang="en-US" sz="3400" dirty="0" smtClean="0">
              <a:solidFill>
                <a:srgbClr val="FFFFFF"/>
              </a:solidFill>
              <a:latin typeface="Arial"/>
              <a:cs typeface="Arial"/>
            </a:endParaRPr>
          </a:p>
          <a:p>
            <a:pPr algn="r"/>
            <a:endParaRPr lang="en-US" sz="3400" dirty="0" smtClean="0">
              <a:solidFill>
                <a:srgbClr val="FFFFFF"/>
              </a:solidFill>
              <a:latin typeface="Arial"/>
              <a:cs typeface="Arial"/>
            </a:endParaRPr>
          </a:p>
          <a:p>
            <a:pPr algn="r"/>
            <a:endParaRPr lang="en-US" sz="3400" dirty="0">
              <a:solidFill>
                <a:srgbClr val="FFFFFF"/>
              </a:solidFill>
              <a:latin typeface="Arial"/>
              <a:cs typeface="Arial"/>
            </a:endParaRPr>
          </a:p>
          <a:p>
            <a:pPr algn="r"/>
            <a:endParaRPr lang="en-US" sz="3400" dirty="0" smtClean="0">
              <a:solidFill>
                <a:srgbClr val="FFFFFF"/>
              </a:solidFill>
              <a:latin typeface="Arial"/>
              <a:cs typeface="Arial"/>
            </a:endParaRPr>
          </a:p>
          <a:p>
            <a:pPr algn="r"/>
            <a:endParaRPr lang="en-US" sz="3400" dirty="0" smtClean="0">
              <a:solidFill>
                <a:srgbClr val="FFFFFF"/>
              </a:solidFill>
              <a:latin typeface="Arial"/>
              <a:cs typeface="Arial"/>
            </a:endParaRPr>
          </a:p>
          <a:p>
            <a:pPr algn="r"/>
            <a:endParaRPr lang="en-US" sz="3400" dirty="0" smtClean="0">
              <a:solidFill>
                <a:srgbClr val="FFFFFF"/>
              </a:solidFill>
              <a:latin typeface="Arial"/>
              <a:cs typeface="Arial"/>
            </a:endParaRPr>
          </a:p>
          <a:p>
            <a:pPr algn="r"/>
            <a:endParaRPr lang="en-US" sz="3400" dirty="0" smtClean="0">
              <a:solidFill>
                <a:srgbClr val="FFFFFF"/>
              </a:solidFill>
              <a:latin typeface="Arial"/>
              <a:cs typeface="Arial"/>
            </a:endParaRPr>
          </a:p>
          <a:p>
            <a:pPr algn="r"/>
            <a:endParaRPr lang="en-US" sz="3400" dirty="0" smtClean="0">
              <a:solidFill>
                <a:srgbClr val="FFFFFF"/>
              </a:solidFill>
              <a:latin typeface="Arial"/>
              <a:cs typeface="Arial"/>
            </a:endParaRPr>
          </a:p>
          <a:p>
            <a:pPr algn="r"/>
            <a:r>
              <a:rPr lang="en-US" sz="3400" dirty="0" err="1" smtClean="0">
                <a:solidFill>
                  <a:srgbClr val="FFFFFF"/>
                </a:solidFill>
                <a:latin typeface="Avenir Book"/>
                <a:cs typeface="Avenir Book"/>
              </a:rPr>
              <a:t>www.makinginmuseums.org</a:t>
            </a:r>
            <a:endParaRPr lang="en-US" sz="3400" dirty="0" smtClean="0">
              <a:solidFill>
                <a:srgbClr val="FFFFFF"/>
              </a:solidFill>
              <a:latin typeface="Avenir Book"/>
              <a:cs typeface="Avenir Book"/>
            </a:endParaRPr>
          </a:p>
          <a:p>
            <a:pPr algn="r"/>
            <a:r>
              <a:rPr lang="en-US" sz="3400" dirty="0" err="1" smtClean="0">
                <a:solidFill>
                  <a:srgbClr val="FFFFFF"/>
                </a:solidFill>
                <a:latin typeface="Avenir Book"/>
                <a:cs typeface="Avenir Book"/>
              </a:rPr>
              <a:t>www.makeshoppgh.org</a:t>
            </a:r>
            <a:endParaRPr lang="en-US" sz="3400" dirty="0" smtClean="0">
              <a:solidFill>
                <a:srgbClr val="FFFFFF"/>
              </a:solidFill>
              <a:latin typeface="Avenir Book"/>
              <a:cs typeface="Avenir Book"/>
            </a:endParaRPr>
          </a:p>
          <a:p>
            <a:pPr algn="r"/>
            <a:r>
              <a:rPr lang="en-US" sz="3400" dirty="0" err="1" smtClean="0">
                <a:solidFill>
                  <a:srgbClr val="FFFFFF"/>
                </a:solidFill>
                <a:latin typeface="Avenir Book"/>
                <a:cs typeface="Avenir Book"/>
              </a:rPr>
              <a:t>www.pittsburghkids.org</a:t>
            </a:r>
            <a:endParaRPr lang="en-US" sz="3400" dirty="0" smtClean="0">
              <a:solidFill>
                <a:srgbClr val="FFFFFF"/>
              </a:solidFill>
              <a:latin typeface="Avenir Book"/>
              <a:cs typeface="Avenir Book"/>
            </a:endParaRPr>
          </a:p>
        </p:txBody>
      </p:sp>
    </p:spTree>
    <p:extLst>
      <p:ext uri="{BB962C8B-B14F-4D97-AF65-F5344CB8AC3E}">
        <p14:creationId xmlns:p14="http://schemas.microsoft.com/office/powerpoint/2010/main" val="26663541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44700"/>
            <a:ext cx="9144000" cy="4572000"/>
          </a:xfrm>
          <a:prstGeom prst="rect">
            <a:avLst/>
          </a:prstGeom>
        </p:spPr>
      </p:pic>
      <p:sp>
        <p:nvSpPr>
          <p:cNvPr id="12" name="Rectangle 11"/>
          <p:cNvSpPr/>
          <p:nvPr/>
        </p:nvSpPr>
        <p:spPr>
          <a:xfrm>
            <a:off x="-1" y="0"/>
            <a:ext cx="365760" cy="6915150"/>
          </a:xfrm>
          <a:prstGeom prst="rect">
            <a:avLst/>
          </a:prstGeom>
          <a:solidFill>
            <a:srgbClr val="00858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393447" y="470681"/>
            <a:ext cx="8546354" cy="707886"/>
          </a:xfrm>
          <a:prstGeom prst="rect">
            <a:avLst/>
          </a:prstGeom>
        </p:spPr>
        <p:txBody>
          <a:bodyPr wrap="square">
            <a:spAutoFit/>
          </a:bodyPr>
          <a:lstStyle/>
          <a:p>
            <a:r>
              <a:rPr lang="en-US" sz="4000" b="1" dirty="0" smtClean="0">
                <a:latin typeface="Century Gothic"/>
                <a:cs typeface="Century Gothic"/>
              </a:rPr>
              <a:t>Please stand up!</a:t>
            </a:r>
          </a:p>
        </p:txBody>
      </p:sp>
    </p:spTree>
    <p:extLst>
      <p:ext uri="{BB962C8B-B14F-4D97-AF65-F5344CB8AC3E}">
        <p14:creationId xmlns:p14="http://schemas.microsoft.com/office/powerpoint/2010/main" val="28749581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365760" cy="6915150"/>
          </a:xfrm>
          <a:prstGeom prst="rect">
            <a:avLst/>
          </a:prstGeom>
          <a:solidFill>
            <a:srgbClr val="00858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393447" y="470681"/>
            <a:ext cx="8546354" cy="1323439"/>
          </a:xfrm>
          <a:prstGeom prst="rect">
            <a:avLst/>
          </a:prstGeom>
        </p:spPr>
        <p:txBody>
          <a:bodyPr wrap="square">
            <a:spAutoFit/>
          </a:bodyPr>
          <a:lstStyle/>
          <a:p>
            <a:r>
              <a:rPr lang="en-US" sz="4000" b="1" dirty="0" smtClean="0">
                <a:latin typeface="Century Gothic"/>
                <a:cs typeface="Century Gothic"/>
              </a:rPr>
              <a:t>How much experience do you have in children’s museums?</a:t>
            </a:r>
          </a:p>
        </p:txBody>
      </p:sp>
      <p:grpSp>
        <p:nvGrpSpPr>
          <p:cNvPr id="3" name="Group 2"/>
          <p:cNvGrpSpPr/>
          <p:nvPr/>
        </p:nvGrpSpPr>
        <p:grpSpPr>
          <a:xfrm>
            <a:off x="395637" y="2455327"/>
            <a:ext cx="8748363" cy="2022535"/>
            <a:chOff x="395637" y="2455327"/>
            <a:chExt cx="8748363" cy="2022535"/>
          </a:xfrm>
        </p:grpSpPr>
        <p:sp>
          <p:nvSpPr>
            <p:cNvPr id="11" name="Rectangle 10"/>
            <p:cNvSpPr/>
            <p:nvPr/>
          </p:nvSpPr>
          <p:spPr>
            <a:xfrm>
              <a:off x="461179" y="3374996"/>
              <a:ext cx="8652943" cy="1102866"/>
            </a:xfrm>
            <a:prstGeom prst="rect">
              <a:avLst/>
            </a:prstGeom>
          </p:spPr>
          <p:txBody>
            <a:bodyPr wrap="square">
              <a:spAutoFit/>
            </a:bodyPr>
            <a:lstStyle/>
            <a:p>
              <a:pPr>
                <a:spcAft>
                  <a:spcPts val="200"/>
                </a:spcAft>
              </a:pPr>
              <a:endParaRPr lang="en-US" sz="3200" b="1" dirty="0">
                <a:latin typeface="Century Gothic"/>
                <a:cs typeface="Century Gothic"/>
              </a:endParaRPr>
            </a:p>
            <a:p>
              <a:pPr>
                <a:spcAft>
                  <a:spcPts val="200"/>
                </a:spcAft>
              </a:pPr>
              <a:r>
                <a:rPr lang="en-US" sz="3200" b="1" dirty="0" smtClean="0">
                  <a:latin typeface="Century Gothic"/>
                  <a:cs typeface="Century Gothic"/>
                </a:rPr>
                <a:t>A LITTLE					SOME						A LOT</a:t>
              </a:r>
            </a:p>
          </p:txBody>
        </p:sp>
        <p:sp>
          <p:nvSpPr>
            <p:cNvPr id="2" name="Left-Right Arrow 1"/>
            <p:cNvSpPr/>
            <p:nvPr/>
          </p:nvSpPr>
          <p:spPr>
            <a:xfrm>
              <a:off x="395637" y="2455327"/>
              <a:ext cx="8748363" cy="1151467"/>
            </a:xfrm>
            <a:prstGeom prst="leftRightArrow">
              <a:avLst>
                <a:gd name="adj1" fmla="val 50000"/>
                <a:gd name="adj2" fmla="val 68987"/>
              </a:avLst>
            </a:prstGeom>
            <a:solidFill>
              <a:srgbClr val="64A8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085663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365760" cy="6915150"/>
          </a:xfrm>
          <a:prstGeom prst="rect">
            <a:avLst/>
          </a:prstGeom>
          <a:solidFill>
            <a:srgbClr val="00858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393447" y="470681"/>
            <a:ext cx="8546354" cy="1323439"/>
          </a:xfrm>
          <a:prstGeom prst="rect">
            <a:avLst/>
          </a:prstGeom>
        </p:spPr>
        <p:txBody>
          <a:bodyPr wrap="square">
            <a:spAutoFit/>
          </a:bodyPr>
          <a:lstStyle/>
          <a:p>
            <a:r>
              <a:rPr lang="en-US" sz="4000" b="1" dirty="0" smtClean="0">
                <a:latin typeface="Century Gothic"/>
                <a:cs typeface="Century Gothic"/>
              </a:rPr>
              <a:t>How much experience do you have delivering programs?</a:t>
            </a:r>
          </a:p>
        </p:txBody>
      </p:sp>
      <p:grpSp>
        <p:nvGrpSpPr>
          <p:cNvPr id="3" name="Group 2"/>
          <p:cNvGrpSpPr/>
          <p:nvPr/>
        </p:nvGrpSpPr>
        <p:grpSpPr>
          <a:xfrm>
            <a:off x="395637" y="2455327"/>
            <a:ext cx="8748363" cy="2022535"/>
            <a:chOff x="395637" y="2455327"/>
            <a:chExt cx="8748363" cy="2022535"/>
          </a:xfrm>
        </p:grpSpPr>
        <p:sp>
          <p:nvSpPr>
            <p:cNvPr id="11" name="Rectangle 10"/>
            <p:cNvSpPr/>
            <p:nvPr/>
          </p:nvSpPr>
          <p:spPr>
            <a:xfrm>
              <a:off x="461179" y="3374996"/>
              <a:ext cx="8652943" cy="1102866"/>
            </a:xfrm>
            <a:prstGeom prst="rect">
              <a:avLst/>
            </a:prstGeom>
          </p:spPr>
          <p:txBody>
            <a:bodyPr wrap="square">
              <a:spAutoFit/>
            </a:bodyPr>
            <a:lstStyle/>
            <a:p>
              <a:pPr>
                <a:spcAft>
                  <a:spcPts val="200"/>
                </a:spcAft>
              </a:pPr>
              <a:endParaRPr lang="en-US" sz="3200" b="1" dirty="0">
                <a:latin typeface="Century Gothic"/>
                <a:cs typeface="Century Gothic"/>
              </a:endParaRPr>
            </a:p>
            <a:p>
              <a:pPr>
                <a:spcAft>
                  <a:spcPts val="200"/>
                </a:spcAft>
              </a:pPr>
              <a:r>
                <a:rPr lang="en-US" sz="3200" b="1" dirty="0" smtClean="0">
                  <a:latin typeface="Century Gothic"/>
                  <a:cs typeface="Century Gothic"/>
                </a:rPr>
                <a:t>A LITTLE					SOME						A LOT</a:t>
              </a:r>
            </a:p>
          </p:txBody>
        </p:sp>
        <p:sp>
          <p:nvSpPr>
            <p:cNvPr id="2" name="Left-Right Arrow 1"/>
            <p:cNvSpPr/>
            <p:nvPr/>
          </p:nvSpPr>
          <p:spPr>
            <a:xfrm>
              <a:off x="395637" y="2455327"/>
              <a:ext cx="8748363" cy="1151467"/>
            </a:xfrm>
            <a:prstGeom prst="leftRightArrow">
              <a:avLst>
                <a:gd name="adj1" fmla="val 50000"/>
                <a:gd name="adj2" fmla="val 68987"/>
              </a:avLst>
            </a:prstGeom>
            <a:solidFill>
              <a:srgbClr val="64A8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46276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365760" cy="6915150"/>
          </a:xfrm>
          <a:prstGeom prst="rect">
            <a:avLst/>
          </a:prstGeom>
          <a:solidFill>
            <a:srgbClr val="00858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393447" y="470681"/>
            <a:ext cx="8546354" cy="1323439"/>
          </a:xfrm>
          <a:prstGeom prst="rect">
            <a:avLst/>
          </a:prstGeom>
        </p:spPr>
        <p:txBody>
          <a:bodyPr wrap="square">
            <a:spAutoFit/>
          </a:bodyPr>
          <a:lstStyle/>
          <a:p>
            <a:r>
              <a:rPr lang="en-US" sz="4000" b="1" dirty="0" smtClean="0">
                <a:latin typeface="Century Gothic"/>
                <a:cs typeface="Century Gothic"/>
              </a:rPr>
              <a:t>How much experience do you have with science activities?</a:t>
            </a:r>
          </a:p>
        </p:txBody>
      </p:sp>
      <p:grpSp>
        <p:nvGrpSpPr>
          <p:cNvPr id="3" name="Group 2"/>
          <p:cNvGrpSpPr/>
          <p:nvPr/>
        </p:nvGrpSpPr>
        <p:grpSpPr>
          <a:xfrm>
            <a:off x="395637" y="2455327"/>
            <a:ext cx="8748363" cy="2022535"/>
            <a:chOff x="395637" y="2455327"/>
            <a:chExt cx="8748363" cy="2022535"/>
          </a:xfrm>
        </p:grpSpPr>
        <p:sp>
          <p:nvSpPr>
            <p:cNvPr id="11" name="Rectangle 10"/>
            <p:cNvSpPr/>
            <p:nvPr/>
          </p:nvSpPr>
          <p:spPr>
            <a:xfrm>
              <a:off x="461179" y="3374996"/>
              <a:ext cx="8652943" cy="1102866"/>
            </a:xfrm>
            <a:prstGeom prst="rect">
              <a:avLst/>
            </a:prstGeom>
          </p:spPr>
          <p:txBody>
            <a:bodyPr wrap="square">
              <a:spAutoFit/>
            </a:bodyPr>
            <a:lstStyle/>
            <a:p>
              <a:pPr>
                <a:spcAft>
                  <a:spcPts val="200"/>
                </a:spcAft>
              </a:pPr>
              <a:endParaRPr lang="en-US" sz="3200" b="1" dirty="0">
                <a:latin typeface="Century Gothic"/>
                <a:cs typeface="Century Gothic"/>
              </a:endParaRPr>
            </a:p>
            <a:p>
              <a:pPr>
                <a:spcAft>
                  <a:spcPts val="200"/>
                </a:spcAft>
              </a:pPr>
              <a:r>
                <a:rPr lang="en-US" sz="3200" b="1" dirty="0" smtClean="0">
                  <a:latin typeface="Century Gothic"/>
                  <a:cs typeface="Century Gothic"/>
                </a:rPr>
                <a:t>A LITTLE					SOME						A LOT</a:t>
              </a:r>
            </a:p>
          </p:txBody>
        </p:sp>
        <p:sp>
          <p:nvSpPr>
            <p:cNvPr id="2" name="Left-Right Arrow 1"/>
            <p:cNvSpPr/>
            <p:nvPr/>
          </p:nvSpPr>
          <p:spPr>
            <a:xfrm>
              <a:off x="395637" y="2455327"/>
              <a:ext cx="8748363" cy="1151467"/>
            </a:xfrm>
            <a:prstGeom prst="leftRightArrow">
              <a:avLst>
                <a:gd name="adj1" fmla="val 50000"/>
                <a:gd name="adj2" fmla="val 68987"/>
              </a:avLst>
            </a:prstGeom>
            <a:solidFill>
              <a:srgbClr val="64A8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759378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365760" cy="6915150"/>
          </a:xfrm>
          <a:prstGeom prst="rect">
            <a:avLst/>
          </a:prstGeom>
          <a:solidFill>
            <a:srgbClr val="00858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393447" y="470681"/>
            <a:ext cx="8546354" cy="1938992"/>
          </a:xfrm>
          <a:prstGeom prst="rect">
            <a:avLst/>
          </a:prstGeom>
        </p:spPr>
        <p:txBody>
          <a:bodyPr wrap="square">
            <a:spAutoFit/>
          </a:bodyPr>
          <a:lstStyle/>
          <a:p>
            <a:r>
              <a:rPr lang="en-US" sz="4000" b="1" dirty="0" smtClean="0">
                <a:latin typeface="Century Gothic"/>
                <a:cs typeface="Century Gothic"/>
              </a:rPr>
              <a:t>How much experience do you have with making + tinkering activities?</a:t>
            </a:r>
          </a:p>
        </p:txBody>
      </p:sp>
      <p:grpSp>
        <p:nvGrpSpPr>
          <p:cNvPr id="3" name="Group 2"/>
          <p:cNvGrpSpPr/>
          <p:nvPr/>
        </p:nvGrpSpPr>
        <p:grpSpPr>
          <a:xfrm>
            <a:off x="395637" y="2455327"/>
            <a:ext cx="8748363" cy="2022535"/>
            <a:chOff x="395637" y="2455327"/>
            <a:chExt cx="8748363" cy="2022535"/>
          </a:xfrm>
        </p:grpSpPr>
        <p:sp>
          <p:nvSpPr>
            <p:cNvPr id="11" name="Rectangle 10"/>
            <p:cNvSpPr/>
            <p:nvPr/>
          </p:nvSpPr>
          <p:spPr>
            <a:xfrm>
              <a:off x="461179" y="3374996"/>
              <a:ext cx="8652943" cy="1102866"/>
            </a:xfrm>
            <a:prstGeom prst="rect">
              <a:avLst/>
            </a:prstGeom>
          </p:spPr>
          <p:txBody>
            <a:bodyPr wrap="square">
              <a:spAutoFit/>
            </a:bodyPr>
            <a:lstStyle/>
            <a:p>
              <a:pPr>
                <a:spcAft>
                  <a:spcPts val="200"/>
                </a:spcAft>
              </a:pPr>
              <a:endParaRPr lang="en-US" sz="3200" b="1" dirty="0">
                <a:latin typeface="Century Gothic"/>
                <a:cs typeface="Century Gothic"/>
              </a:endParaRPr>
            </a:p>
            <a:p>
              <a:pPr>
                <a:spcAft>
                  <a:spcPts val="200"/>
                </a:spcAft>
              </a:pPr>
              <a:r>
                <a:rPr lang="en-US" sz="3200" b="1" dirty="0" smtClean="0">
                  <a:latin typeface="Century Gothic"/>
                  <a:cs typeface="Century Gothic"/>
                </a:rPr>
                <a:t>A LITTLE					SOME						A LOT</a:t>
              </a:r>
            </a:p>
          </p:txBody>
        </p:sp>
        <p:sp>
          <p:nvSpPr>
            <p:cNvPr id="2" name="Left-Right Arrow 1"/>
            <p:cNvSpPr/>
            <p:nvPr/>
          </p:nvSpPr>
          <p:spPr>
            <a:xfrm>
              <a:off x="395637" y="2455327"/>
              <a:ext cx="8748363" cy="1151467"/>
            </a:xfrm>
            <a:prstGeom prst="leftRightArrow">
              <a:avLst>
                <a:gd name="adj1" fmla="val 50000"/>
                <a:gd name="adj2" fmla="val 68987"/>
              </a:avLst>
            </a:prstGeom>
            <a:solidFill>
              <a:srgbClr val="64A8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0702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365760" cy="6915150"/>
          </a:xfrm>
          <a:prstGeom prst="rect">
            <a:avLst/>
          </a:prstGeom>
          <a:solidFill>
            <a:srgbClr val="00858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393447" y="470681"/>
            <a:ext cx="8546354" cy="1323439"/>
          </a:xfrm>
          <a:prstGeom prst="rect">
            <a:avLst/>
          </a:prstGeom>
        </p:spPr>
        <p:txBody>
          <a:bodyPr wrap="square">
            <a:spAutoFit/>
          </a:bodyPr>
          <a:lstStyle/>
          <a:p>
            <a:r>
              <a:rPr lang="en-US" sz="4000" b="1" dirty="0" smtClean="0">
                <a:latin typeface="Century Gothic"/>
                <a:cs typeface="Century Gothic"/>
              </a:rPr>
              <a:t>How much experience do you have training others?</a:t>
            </a:r>
          </a:p>
        </p:txBody>
      </p:sp>
      <p:grpSp>
        <p:nvGrpSpPr>
          <p:cNvPr id="3" name="Group 2"/>
          <p:cNvGrpSpPr/>
          <p:nvPr/>
        </p:nvGrpSpPr>
        <p:grpSpPr>
          <a:xfrm>
            <a:off x="395637" y="2455327"/>
            <a:ext cx="8748363" cy="2022535"/>
            <a:chOff x="395637" y="2455327"/>
            <a:chExt cx="8748363" cy="2022535"/>
          </a:xfrm>
        </p:grpSpPr>
        <p:sp>
          <p:nvSpPr>
            <p:cNvPr id="11" name="Rectangle 10"/>
            <p:cNvSpPr/>
            <p:nvPr/>
          </p:nvSpPr>
          <p:spPr>
            <a:xfrm>
              <a:off x="461179" y="3374996"/>
              <a:ext cx="8652943" cy="1102866"/>
            </a:xfrm>
            <a:prstGeom prst="rect">
              <a:avLst/>
            </a:prstGeom>
          </p:spPr>
          <p:txBody>
            <a:bodyPr wrap="square">
              <a:spAutoFit/>
            </a:bodyPr>
            <a:lstStyle/>
            <a:p>
              <a:pPr>
                <a:spcAft>
                  <a:spcPts val="200"/>
                </a:spcAft>
              </a:pPr>
              <a:endParaRPr lang="en-US" sz="3200" b="1" dirty="0">
                <a:latin typeface="Century Gothic"/>
                <a:cs typeface="Century Gothic"/>
              </a:endParaRPr>
            </a:p>
            <a:p>
              <a:pPr>
                <a:spcAft>
                  <a:spcPts val="200"/>
                </a:spcAft>
              </a:pPr>
              <a:r>
                <a:rPr lang="en-US" sz="3200" b="1" dirty="0" smtClean="0">
                  <a:latin typeface="Century Gothic"/>
                  <a:cs typeface="Century Gothic"/>
                </a:rPr>
                <a:t>A LITTLE					SOME						A LOT</a:t>
              </a:r>
            </a:p>
          </p:txBody>
        </p:sp>
        <p:sp>
          <p:nvSpPr>
            <p:cNvPr id="2" name="Left-Right Arrow 1"/>
            <p:cNvSpPr/>
            <p:nvPr/>
          </p:nvSpPr>
          <p:spPr>
            <a:xfrm>
              <a:off x="395637" y="2455327"/>
              <a:ext cx="8748363" cy="1151467"/>
            </a:xfrm>
            <a:prstGeom prst="leftRightArrow">
              <a:avLst>
                <a:gd name="adj1" fmla="val 50000"/>
                <a:gd name="adj2" fmla="val 68987"/>
              </a:avLst>
            </a:prstGeom>
            <a:solidFill>
              <a:srgbClr val="64A8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48359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15632</TotalTime>
  <Words>1781</Words>
  <Application>Microsoft Macintosh PowerPoint</Application>
  <PresentationFormat>On-screen Show (4:3)</PresentationFormat>
  <Paragraphs>252</Paragraphs>
  <Slides>35</Slides>
  <Notes>30</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Office Theme</vt:lpstr>
      <vt:lpstr>1_Office Theme</vt:lpstr>
      <vt:lpstr>2_Office Theme</vt:lpstr>
      <vt:lpstr>Creating fun  and guiding learning!  Techniques for excellent facilitation  ACM Interactivity 2019 Thursday, May 9, 12:45pm-2:00pm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Facilitation of Making</vt:lpstr>
      <vt:lpstr>Facilitation of Making</vt:lpstr>
      <vt:lpstr>Making Connections Using an awareness of the maker-program’s goals to facilitate learners toward a particular learning objective</vt:lpstr>
      <vt:lpstr>Learning Practices of Making</vt:lpstr>
      <vt:lpstr>Facilitation Strategies</vt:lpstr>
      <vt:lpstr>Learner Types</vt:lpstr>
      <vt:lpstr>How to Play the Game</vt:lpstr>
      <vt:lpstr>PowerPoint Presentation</vt:lpstr>
    </vt:vector>
  </TitlesOfParts>
  <Company>The Science Museum of Minnesota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dc:title>
  <dc:creator>Catherine McCarthy</dc:creator>
  <cp:lastModifiedBy>Rae Ostman</cp:lastModifiedBy>
  <cp:revision>502</cp:revision>
  <cp:lastPrinted>2016-05-17T17:05:07Z</cp:lastPrinted>
  <dcterms:created xsi:type="dcterms:W3CDTF">2016-02-24T18:23:28Z</dcterms:created>
  <dcterms:modified xsi:type="dcterms:W3CDTF">2019-05-17T12:28:27Z</dcterms:modified>
</cp:coreProperties>
</file>