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75" r:id="rId2"/>
    <p:sldId id="273" r:id="rId3"/>
    <p:sldId id="274" r:id="rId4"/>
    <p:sldId id="295" r:id="rId5"/>
    <p:sldId id="302" r:id="rId6"/>
    <p:sldId id="303" r:id="rId7"/>
    <p:sldId id="304" r:id="rId8"/>
    <p:sldId id="305" r:id="rId9"/>
    <p:sldId id="306" r:id="rId10"/>
    <p:sldId id="307" r:id="rId11"/>
    <p:sldId id="308" r:id="rId12"/>
    <p:sldId id="268" r:id="rId13"/>
    <p:sldId id="277" r:id="rId14"/>
    <p:sldId id="280" r:id="rId15"/>
    <p:sldId id="281" r:id="rId16"/>
    <p:sldId id="283" r:id="rId17"/>
    <p:sldId id="284" r:id="rId18"/>
    <p:sldId id="285" r:id="rId19"/>
    <p:sldId id="286" r:id="rId20"/>
    <p:sldId id="287" r:id="rId21"/>
    <p:sldId id="288" r:id="rId22"/>
    <p:sldId id="289" r:id="rId23"/>
    <p:sldId id="290" r:id="rId24"/>
    <p:sldId id="291" r:id="rId25"/>
    <p:sldId id="294" r:id="rId26"/>
    <p:sldId id="293" r:id="rId27"/>
    <p:sldId id="256" r:id="rId28"/>
    <p:sldId id="257" r:id="rId29"/>
    <p:sldId id="300" r:id="rId30"/>
    <p:sldId id="259" r:id="rId31"/>
    <p:sldId id="260" r:id="rId32"/>
    <p:sldId id="261" r:id="rId33"/>
    <p:sldId id="262" r:id="rId34"/>
    <p:sldId id="263" r:id="rId35"/>
    <p:sldId id="264" r:id="rId36"/>
    <p:sldId id="265" r:id="rId37"/>
    <p:sldId id="266" r:id="rId38"/>
    <p:sldId id="267" r:id="rId39"/>
    <p:sldId id="301" r:id="rId40"/>
    <p:sldId id="296" r:id="rId41"/>
    <p:sldId id="297" r:id="rId42"/>
    <p:sldId id="299"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901"/>
    <p:restoredTop sz="93475" autoAdjust="0"/>
  </p:normalViewPr>
  <p:slideViewPr>
    <p:cSldViewPr snapToGrid="0" snapToObjects="1">
      <p:cViewPr varScale="1">
        <p:scale>
          <a:sx n="90" d="100"/>
          <a:sy n="90" d="100"/>
        </p:scale>
        <p:origin x="216" y="7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C4233E-A19F-4BB0-93F7-883C19E19A7E}" type="doc">
      <dgm:prSet loTypeId="urn:microsoft.com/office/officeart/2005/8/layout/target1" loCatId="relationship" qsTypeId="urn:microsoft.com/office/officeart/2005/8/quickstyle/simple1" qsCatId="simple" csTypeId="urn:microsoft.com/office/officeart/2005/8/colors/accent3_5" csCatId="accent3" phldr="1"/>
      <dgm:spPr/>
    </dgm:pt>
    <dgm:pt modelId="{EBD10DC2-6EBE-4708-98DF-BB7BC5DEC4E8}">
      <dgm:prSet phldrT="[Text]"/>
      <dgm:spPr/>
      <dgm:t>
        <a:bodyPr/>
        <a:lstStyle/>
        <a:p>
          <a:r>
            <a:rPr lang="en-US"/>
            <a:t>Economy</a:t>
          </a:r>
          <a:endParaRPr lang="en-US" dirty="0"/>
        </a:p>
      </dgm:t>
    </dgm:pt>
    <dgm:pt modelId="{2251727C-6665-49E1-BCED-F53112C28587}" type="parTrans" cxnId="{BCC927FE-AEAB-474A-ACEB-C8C0BA81E9C8}">
      <dgm:prSet/>
      <dgm:spPr/>
      <dgm:t>
        <a:bodyPr/>
        <a:lstStyle/>
        <a:p>
          <a:endParaRPr lang="en-US"/>
        </a:p>
      </dgm:t>
    </dgm:pt>
    <dgm:pt modelId="{D9030B0F-1E5F-4CA0-935A-B977E79D25A3}" type="sibTrans" cxnId="{BCC927FE-AEAB-474A-ACEB-C8C0BA81E9C8}">
      <dgm:prSet/>
      <dgm:spPr/>
      <dgm:t>
        <a:bodyPr/>
        <a:lstStyle/>
        <a:p>
          <a:endParaRPr lang="en-US"/>
        </a:p>
      </dgm:t>
    </dgm:pt>
    <dgm:pt modelId="{2452EE52-4089-4770-9033-75425777B2FB}">
      <dgm:prSet phldrT="[Text]"/>
      <dgm:spPr/>
      <dgm:t>
        <a:bodyPr/>
        <a:lstStyle/>
        <a:p>
          <a:r>
            <a:rPr lang="en-US"/>
            <a:t>Society</a:t>
          </a:r>
          <a:endParaRPr lang="en-US" dirty="0"/>
        </a:p>
      </dgm:t>
    </dgm:pt>
    <dgm:pt modelId="{F9336125-0468-4B9D-A431-B4AA67FC9E4C}" type="parTrans" cxnId="{53AE439B-DAF0-4B62-8625-15CA1DC9D225}">
      <dgm:prSet/>
      <dgm:spPr/>
      <dgm:t>
        <a:bodyPr/>
        <a:lstStyle/>
        <a:p>
          <a:endParaRPr lang="en-US"/>
        </a:p>
      </dgm:t>
    </dgm:pt>
    <dgm:pt modelId="{2D791292-C998-4475-A8CE-65E688B90E3C}" type="sibTrans" cxnId="{53AE439B-DAF0-4B62-8625-15CA1DC9D225}">
      <dgm:prSet/>
      <dgm:spPr/>
      <dgm:t>
        <a:bodyPr/>
        <a:lstStyle/>
        <a:p>
          <a:endParaRPr lang="en-US"/>
        </a:p>
      </dgm:t>
    </dgm:pt>
    <dgm:pt modelId="{57B1A30F-4B1A-47DA-8A19-D05AB285D92B}">
      <dgm:prSet phldrT="[Text]"/>
      <dgm:spPr/>
      <dgm:t>
        <a:bodyPr/>
        <a:lstStyle/>
        <a:p>
          <a:r>
            <a:rPr lang="en-US"/>
            <a:t>Environment</a:t>
          </a:r>
          <a:endParaRPr lang="en-US" dirty="0"/>
        </a:p>
      </dgm:t>
    </dgm:pt>
    <dgm:pt modelId="{1393ABAE-6151-45D6-9B14-10B786A847A2}" type="parTrans" cxnId="{6A5C9C2F-E986-409B-9A56-774250A5E311}">
      <dgm:prSet/>
      <dgm:spPr/>
      <dgm:t>
        <a:bodyPr/>
        <a:lstStyle/>
        <a:p>
          <a:endParaRPr lang="en-US"/>
        </a:p>
      </dgm:t>
    </dgm:pt>
    <dgm:pt modelId="{EF924B37-4DA0-4ADB-AEE5-45D218F2A43C}" type="sibTrans" cxnId="{6A5C9C2F-E986-409B-9A56-774250A5E311}">
      <dgm:prSet/>
      <dgm:spPr/>
      <dgm:t>
        <a:bodyPr/>
        <a:lstStyle/>
        <a:p>
          <a:endParaRPr lang="en-US"/>
        </a:p>
      </dgm:t>
    </dgm:pt>
    <dgm:pt modelId="{A0A15D4F-D605-4179-807F-C8ED024542CF}" type="pres">
      <dgm:prSet presAssocID="{78C4233E-A19F-4BB0-93F7-883C19E19A7E}" presName="composite" presStyleCnt="0">
        <dgm:presLayoutVars>
          <dgm:chMax val="5"/>
          <dgm:dir/>
          <dgm:resizeHandles val="exact"/>
        </dgm:presLayoutVars>
      </dgm:prSet>
      <dgm:spPr/>
    </dgm:pt>
    <dgm:pt modelId="{9EAF3814-CD7C-4597-A30D-2193E71B5924}" type="pres">
      <dgm:prSet presAssocID="{EBD10DC2-6EBE-4708-98DF-BB7BC5DEC4E8}" presName="circle1" presStyleLbl="lnNode1" presStyleIdx="0" presStyleCnt="3"/>
      <dgm:spPr>
        <a:ln>
          <a:noFill/>
        </a:ln>
      </dgm:spPr>
    </dgm:pt>
    <dgm:pt modelId="{75136557-5B41-4BC7-8846-D55C6F6B970E}" type="pres">
      <dgm:prSet presAssocID="{EBD10DC2-6EBE-4708-98DF-BB7BC5DEC4E8}" presName="text1" presStyleLbl="revTx" presStyleIdx="0" presStyleCnt="3">
        <dgm:presLayoutVars>
          <dgm:bulletEnabled val="1"/>
        </dgm:presLayoutVars>
      </dgm:prSet>
      <dgm:spPr/>
    </dgm:pt>
    <dgm:pt modelId="{DA0B4728-6DCC-43AD-B606-7AA1A6C8DD3F}" type="pres">
      <dgm:prSet presAssocID="{EBD10DC2-6EBE-4708-98DF-BB7BC5DEC4E8}" presName="line1" presStyleLbl="callout" presStyleIdx="0" presStyleCnt="6"/>
      <dgm:spPr/>
    </dgm:pt>
    <dgm:pt modelId="{D4B7795E-31D3-4813-86DD-C9F514B10948}" type="pres">
      <dgm:prSet presAssocID="{EBD10DC2-6EBE-4708-98DF-BB7BC5DEC4E8}" presName="d1" presStyleLbl="callout" presStyleIdx="1" presStyleCnt="6"/>
      <dgm:spPr/>
    </dgm:pt>
    <dgm:pt modelId="{983ACC0D-0C67-4F41-8955-54E2673C5456}" type="pres">
      <dgm:prSet presAssocID="{2452EE52-4089-4770-9033-75425777B2FB}" presName="circle2" presStyleLbl="lnNode1" presStyleIdx="1" presStyleCnt="3"/>
      <dgm:spPr>
        <a:ln>
          <a:noFill/>
        </a:ln>
      </dgm:spPr>
    </dgm:pt>
    <dgm:pt modelId="{BE609774-8AA7-4C0E-A354-AE3F81D6D6FF}" type="pres">
      <dgm:prSet presAssocID="{2452EE52-4089-4770-9033-75425777B2FB}" presName="text2" presStyleLbl="revTx" presStyleIdx="1" presStyleCnt="3">
        <dgm:presLayoutVars>
          <dgm:bulletEnabled val="1"/>
        </dgm:presLayoutVars>
      </dgm:prSet>
      <dgm:spPr/>
    </dgm:pt>
    <dgm:pt modelId="{9A40D2DF-5674-46EF-AA05-A2946A41BC88}" type="pres">
      <dgm:prSet presAssocID="{2452EE52-4089-4770-9033-75425777B2FB}" presName="line2" presStyleLbl="callout" presStyleIdx="2" presStyleCnt="6"/>
      <dgm:spPr/>
    </dgm:pt>
    <dgm:pt modelId="{1049280D-0C88-43AB-BFB3-B80C744C5B63}" type="pres">
      <dgm:prSet presAssocID="{2452EE52-4089-4770-9033-75425777B2FB}" presName="d2" presStyleLbl="callout" presStyleIdx="3" presStyleCnt="6"/>
      <dgm:spPr/>
    </dgm:pt>
    <dgm:pt modelId="{29C56EA4-5CE2-4080-9777-790555EB6F44}" type="pres">
      <dgm:prSet presAssocID="{57B1A30F-4B1A-47DA-8A19-D05AB285D92B}" presName="circle3" presStyleLbl="lnNode1" presStyleIdx="2" presStyleCnt="3"/>
      <dgm:spPr>
        <a:solidFill>
          <a:schemeClr val="accent3">
            <a:shade val="90000"/>
            <a:hueOff val="280340"/>
            <a:satOff val="-6007"/>
            <a:lumOff val="30812"/>
          </a:schemeClr>
        </a:solidFill>
        <a:ln>
          <a:noFill/>
        </a:ln>
      </dgm:spPr>
    </dgm:pt>
    <dgm:pt modelId="{CD222229-C981-40B7-876C-8B1AC8805AFF}" type="pres">
      <dgm:prSet presAssocID="{57B1A30F-4B1A-47DA-8A19-D05AB285D92B}" presName="text3" presStyleLbl="revTx" presStyleIdx="2" presStyleCnt="3">
        <dgm:presLayoutVars>
          <dgm:bulletEnabled val="1"/>
        </dgm:presLayoutVars>
      </dgm:prSet>
      <dgm:spPr/>
    </dgm:pt>
    <dgm:pt modelId="{067DE6EF-7224-4EEB-BE7F-A4DC9E9196D6}" type="pres">
      <dgm:prSet presAssocID="{57B1A30F-4B1A-47DA-8A19-D05AB285D92B}" presName="line3" presStyleLbl="callout" presStyleIdx="4" presStyleCnt="6"/>
      <dgm:spPr/>
    </dgm:pt>
    <dgm:pt modelId="{8C1A308A-DADD-4271-9319-4F9A96301A72}" type="pres">
      <dgm:prSet presAssocID="{57B1A30F-4B1A-47DA-8A19-D05AB285D92B}" presName="d3" presStyleLbl="callout" presStyleIdx="5" presStyleCnt="6"/>
      <dgm:spPr/>
    </dgm:pt>
  </dgm:ptLst>
  <dgm:cxnLst>
    <dgm:cxn modelId="{1FE86D2B-456D-F849-BB03-EB52AA839CF9}" type="presOf" srcId="{57B1A30F-4B1A-47DA-8A19-D05AB285D92B}" destId="{CD222229-C981-40B7-876C-8B1AC8805AFF}" srcOrd="0" destOrd="0" presId="urn:microsoft.com/office/officeart/2005/8/layout/target1"/>
    <dgm:cxn modelId="{6A5C9C2F-E986-409B-9A56-774250A5E311}" srcId="{78C4233E-A19F-4BB0-93F7-883C19E19A7E}" destId="{57B1A30F-4B1A-47DA-8A19-D05AB285D92B}" srcOrd="2" destOrd="0" parTransId="{1393ABAE-6151-45D6-9B14-10B786A847A2}" sibTransId="{EF924B37-4DA0-4ADB-AEE5-45D218F2A43C}"/>
    <dgm:cxn modelId="{4783B24B-DC1C-7F4D-9785-76704F747B16}" type="presOf" srcId="{78C4233E-A19F-4BB0-93F7-883C19E19A7E}" destId="{A0A15D4F-D605-4179-807F-C8ED024542CF}" srcOrd="0" destOrd="0" presId="urn:microsoft.com/office/officeart/2005/8/layout/target1"/>
    <dgm:cxn modelId="{06BC0652-CDAE-7A49-8A8F-836E46D6A151}" type="presOf" srcId="{EBD10DC2-6EBE-4708-98DF-BB7BC5DEC4E8}" destId="{75136557-5B41-4BC7-8846-D55C6F6B970E}" srcOrd="0" destOrd="0" presId="urn:microsoft.com/office/officeart/2005/8/layout/target1"/>
    <dgm:cxn modelId="{384C3277-0D77-EE46-A903-C57802821FC9}" type="presOf" srcId="{2452EE52-4089-4770-9033-75425777B2FB}" destId="{BE609774-8AA7-4C0E-A354-AE3F81D6D6FF}" srcOrd="0" destOrd="0" presId="urn:microsoft.com/office/officeart/2005/8/layout/target1"/>
    <dgm:cxn modelId="{53AE439B-DAF0-4B62-8625-15CA1DC9D225}" srcId="{78C4233E-A19F-4BB0-93F7-883C19E19A7E}" destId="{2452EE52-4089-4770-9033-75425777B2FB}" srcOrd="1" destOrd="0" parTransId="{F9336125-0468-4B9D-A431-B4AA67FC9E4C}" sibTransId="{2D791292-C998-4475-A8CE-65E688B90E3C}"/>
    <dgm:cxn modelId="{BCC927FE-AEAB-474A-ACEB-C8C0BA81E9C8}" srcId="{78C4233E-A19F-4BB0-93F7-883C19E19A7E}" destId="{EBD10DC2-6EBE-4708-98DF-BB7BC5DEC4E8}" srcOrd="0" destOrd="0" parTransId="{2251727C-6665-49E1-BCED-F53112C28587}" sibTransId="{D9030B0F-1E5F-4CA0-935A-B977E79D25A3}"/>
    <dgm:cxn modelId="{6CAB01FA-784E-5B42-945A-4A44ECD4019E}" type="presParOf" srcId="{A0A15D4F-D605-4179-807F-C8ED024542CF}" destId="{9EAF3814-CD7C-4597-A30D-2193E71B5924}" srcOrd="0" destOrd="0" presId="urn:microsoft.com/office/officeart/2005/8/layout/target1"/>
    <dgm:cxn modelId="{9A48F6AA-FB00-1145-B6B0-CCA371ADC898}" type="presParOf" srcId="{A0A15D4F-D605-4179-807F-C8ED024542CF}" destId="{75136557-5B41-4BC7-8846-D55C6F6B970E}" srcOrd="1" destOrd="0" presId="urn:microsoft.com/office/officeart/2005/8/layout/target1"/>
    <dgm:cxn modelId="{EB4E843A-61D5-2145-B1B9-DE3D1A8F6F42}" type="presParOf" srcId="{A0A15D4F-D605-4179-807F-C8ED024542CF}" destId="{DA0B4728-6DCC-43AD-B606-7AA1A6C8DD3F}" srcOrd="2" destOrd="0" presId="urn:microsoft.com/office/officeart/2005/8/layout/target1"/>
    <dgm:cxn modelId="{22550817-C0BA-724C-9B2F-16098A7F1E3D}" type="presParOf" srcId="{A0A15D4F-D605-4179-807F-C8ED024542CF}" destId="{D4B7795E-31D3-4813-86DD-C9F514B10948}" srcOrd="3" destOrd="0" presId="urn:microsoft.com/office/officeart/2005/8/layout/target1"/>
    <dgm:cxn modelId="{EF1FA869-5E61-114F-A1B4-3A09798228C7}" type="presParOf" srcId="{A0A15D4F-D605-4179-807F-C8ED024542CF}" destId="{983ACC0D-0C67-4F41-8955-54E2673C5456}" srcOrd="4" destOrd="0" presId="urn:microsoft.com/office/officeart/2005/8/layout/target1"/>
    <dgm:cxn modelId="{1292C607-18C2-4C46-8D6E-710791B345A6}" type="presParOf" srcId="{A0A15D4F-D605-4179-807F-C8ED024542CF}" destId="{BE609774-8AA7-4C0E-A354-AE3F81D6D6FF}" srcOrd="5" destOrd="0" presId="urn:microsoft.com/office/officeart/2005/8/layout/target1"/>
    <dgm:cxn modelId="{63B8FD19-2D1E-7E41-9336-6C3293CD9EE0}" type="presParOf" srcId="{A0A15D4F-D605-4179-807F-C8ED024542CF}" destId="{9A40D2DF-5674-46EF-AA05-A2946A41BC88}" srcOrd="6" destOrd="0" presId="urn:microsoft.com/office/officeart/2005/8/layout/target1"/>
    <dgm:cxn modelId="{C24CDAC7-900F-8948-AA90-15DA6A1570F0}" type="presParOf" srcId="{A0A15D4F-D605-4179-807F-C8ED024542CF}" destId="{1049280D-0C88-43AB-BFB3-B80C744C5B63}" srcOrd="7" destOrd="0" presId="urn:microsoft.com/office/officeart/2005/8/layout/target1"/>
    <dgm:cxn modelId="{6306EADF-9155-1E4B-999B-D5517B30D232}" type="presParOf" srcId="{A0A15D4F-D605-4179-807F-C8ED024542CF}" destId="{29C56EA4-5CE2-4080-9777-790555EB6F44}" srcOrd="8" destOrd="0" presId="urn:microsoft.com/office/officeart/2005/8/layout/target1"/>
    <dgm:cxn modelId="{13D9E00A-AFD8-1744-AC1D-FFD579228B84}" type="presParOf" srcId="{A0A15D4F-D605-4179-807F-C8ED024542CF}" destId="{CD222229-C981-40B7-876C-8B1AC8805AFF}" srcOrd="9" destOrd="0" presId="urn:microsoft.com/office/officeart/2005/8/layout/target1"/>
    <dgm:cxn modelId="{2AE00489-E169-5049-908C-358D1F2955D4}" type="presParOf" srcId="{A0A15D4F-D605-4179-807F-C8ED024542CF}" destId="{067DE6EF-7224-4EEB-BE7F-A4DC9E9196D6}" srcOrd="10" destOrd="0" presId="urn:microsoft.com/office/officeart/2005/8/layout/target1"/>
    <dgm:cxn modelId="{B915B25F-734C-E545-91B7-5FB815B51C7B}" type="presParOf" srcId="{A0A15D4F-D605-4179-807F-C8ED024542CF}" destId="{8C1A308A-DADD-4271-9319-4F9A96301A72}" srcOrd="11" destOrd="0" presId="urn:microsoft.com/office/officeart/2005/8/layout/target1"/>
  </dgm:cxnLst>
  <dgm:bg>
    <a:noFill/>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C56EA4-5CE2-4080-9777-790555EB6F44}">
      <dsp:nvSpPr>
        <dsp:cNvPr id="0" name=""/>
        <dsp:cNvSpPr/>
      </dsp:nvSpPr>
      <dsp:spPr>
        <a:xfrm>
          <a:off x="178536" y="829266"/>
          <a:ext cx="2487801" cy="2487801"/>
        </a:xfrm>
        <a:prstGeom prst="ellipse">
          <a:avLst/>
        </a:prstGeom>
        <a:solidFill>
          <a:schemeClr val="accent3">
            <a:shade val="90000"/>
            <a:hueOff val="280340"/>
            <a:satOff val="-6007"/>
            <a:lumOff val="30812"/>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83ACC0D-0C67-4F41-8955-54E2673C5456}">
      <dsp:nvSpPr>
        <dsp:cNvPr id="0" name=""/>
        <dsp:cNvSpPr/>
      </dsp:nvSpPr>
      <dsp:spPr>
        <a:xfrm>
          <a:off x="676096" y="1326827"/>
          <a:ext cx="1492680" cy="1492680"/>
        </a:xfrm>
        <a:prstGeom prst="ellipse">
          <a:avLst/>
        </a:prstGeom>
        <a:solidFill>
          <a:schemeClr val="accent3">
            <a:shade val="90000"/>
            <a:hueOff val="140170"/>
            <a:satOff val="-3004"/>
            <a:lumOff val="15406"/>
            <a:alphaOff val="-2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EAF3814-CD7C-4597-A30D-2193E71B5924}">
      <dsp:nvSpPr>
        <dsp:cNvPr id="0" name=""/>
        <dsp:cNvSpPr/>
      </dsp:nvSpPr>
      <dsp:spPr>
        <a:xfrm>
          <a:off x="1173656" y="1824387"/>
          <a:ext cx="497560" cy="497560"/>
        </a:xfrm>
        <a:prstGeom prst="ellipse">
          <a:avLst/>
        </a:prstGeom>
        <a:solidFill>
          <a:schemeClr val="accent3">
            <a:shade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5136557-5B41-4BC7-8846-D55C6F6B970E}">
      <dsp:nvSpPr>
        <dsp:cNvPr id="0" name=""/>
        <dsp:cNvSpPr/>
      </dsp:nvSpPr>
      <dsp:spPr>
        <a:xfrm>
          <a:off x="3080970" y="0"/>
          <a:ext cx="1243900" cy="725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20320" rIns="20320" bIns="20320" numCol="1" spcCol="1270" anchor="ctr" anchorCtr="0">
          <a:noAutofit/>
        </a:bodyPr>
        <a:lstStyle/>
        <a:p>
          <a:pPr marL="0" lvl="0" indent="0" algn="l" defTabSz="711200">
            <a:lnSpc>
              <a:spcPct val="90000"/>
            </a:lnSpc>
            <a:spcBef>
              <a:spcPct val="0"/>
            </a:spcBef>
            <a:spcAft>
              <a:spcPct val="35000"/>
            </a:spcAft>
            <a:buNone/>
          </a:pPr>
          <a:r>
            <a:rPr lang="en-US" sz="1600" kern="1200"/>
            <a:t>Economy</a:t>
          </a:r>
          <a:endParaRPr lang="en-US" sz="1600" kern="1200" dirty="0"/>
        </a:p>
      </dsp:txBody>
      <dsp:txXfrm>
        <a:off x="3080970" y="0"/>
        <a:ext cx="1243900" cy="725608"/>
      </dsp:txXfrm>
    </dsp:sp>
    <dsp:sp modelId="{DA0B4728-6DCC-43AD-B606-7AA1A6C8DD3F}">
      <dsp:nvSpPr>
        <dsp:cNvPr id="0" name=""/>
        <dsp:cNvSpPr/>
      </dsp:nvSpPr>
      <dsp:spPr>
        <a:xfrm>
          <a:off x="2769995" y="362804"/>
          <a:ext cx="310975"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B7795E-31D3-4813-86DD-C9F514B10948}">
      <dsp:nvSpPr>
        <dsp:cNvPr id="0" name=""/>
        <dsp:cNvSpPr/>
      </dsp:nvSpPr>
      <dsp:spPr>
        <a:xfrm rot="5400000">
          <a:off x="1240620" y="545035"/>
          <a:ext cx="1709948" cy="1346314"/>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609774-8AA7-4C0E-A354-AE3F81D6D6FF}">
      <dsp:nvSpPr>
        <dsp:cNvPr id="0" name=""/>
        <dsp:cNvSpPr/>
      </dsp:nvSpPr>
      <dsp:spPr>
        <a:xfrm>
          <a:off x="3080970" y="725608"/>
          <a:ext cx="1243900" cy="725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20320" rIns="20320" bIns="20320" numCol="1" spcCol="1270" anchor="ctr" anchorCtr="0">
          <a:noAutofit/>
        </a:bodyPr>
        <a:lstStyle/>
        <a:p>
          <a:pPr marL="0" lvl="0" indent="0" algn="l" defTabSz="711200">
            <a:lnSpc>
              <a:spcPct val="90000"/>
            </a:lnSpc>
            <a:spcBef>
              <a:spcPct val="0"/>
            </a:spcBef>
            <a:spcAft>
              <a:spcPct val="35000"/>
            </a:spcAft>
            <a:buNone/>
          </a:pPr>
          <a:r>
            <a:rPr lang="en-US" sz="1600" kern="1200"/>
            <a:t>Society</a:t>
          </a:r>
          <a:endParaRPr lang="en-US" sz="1600" kern="1200" dirty="0"/>
        </a:p>
      </dsp:txBody>
      <dsp:txXfrm>
        <a:off x="3080970" y="725608"/>
        <a:ext cx="1243900" cy="725608"/>
      </dsp:txXfrm>
    </dsp:sp>
    <dsp:sp modelId="{9A40D2DF-5674-46EF-AA05-A2946A41BC88}">
      <dsp:nvSpPr>
        <dsp:cNvPr id="0" name=""/>
        <dsp:cNvSpPr/>
      </dsp:nvSpPr>
      <dsp:spPr>
        <a:xfrm>
          <a:off x="2769995" y="1088412"/>
          <a:ext cx="310975"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49280D-0C88-43AB-BFB3-B80C744C5B63}">
      <dsp:nvSpPr>
        <dsp:cNvPr id="0" name=""/>
        <dsp:cNvSpPr/>
      </dsp:nvSpPr>
      <dsp:spPr>
        <a:xfrm rot="5400000">
          <a:off x="1607653" y="1259324"/>
          <a:ext cx="1332466" cy="98973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222229-C981-40B7-876C-8B1AC8805AFF}">
      <dsp:nvSpPr>
        <dsp:cNvPr id="0" name=""/>
        <dsp:cNvSpPr/>
      </dsp:nvSpPr>
      <dsp:spPr>
        <a:xfrm>
          <a:off x="3080970" y="1451217"/>
          <a:ext cx="1243900" cy="725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20320" rIns="20320" bIns="20320" numCol="1" spcCol="1270" anchor="ctr" anchorCtr="0">
          <a:noAutofit/>
        </a:bodyPr>
        <a:lstStyle/>
        <a:p>
          <a:pPr marL="0" lvl="0" indent="0" algn="l" defTabSz="711200">
            <a:lnSpc>
              <a:spcPct val="90000"/>
            </a:lnSpc>
            <a:spcBef>
              <a:spcPct val="0"/>
            </a:spcBef>
            <a:spcAft>
              <a:spcPct val="35000"/>
            </a:spcAft>
            <a:buNone/>
          </a:pPr>
          <a:r>
            <a:rPr lang="en-US" sz="1600" kern="1200"/>
            <a:t>Environment</a:t>
          </a:r>
          <a:endParaRPr lang="en-US" sz="1600" kern="1200" dirty="0"/>
        </a:p>
      </dsp:txBody>
      <dsp:txXfrm>
        <a:off x="3080970" y="1451217"/>
        <a:ext cx="1243900" cy="725608"/>
      </dsp:txXfrm>
    </dsp:sp>
    <dsp:sp modelId="{067DE6EF-7224-4EEB-BE7F-A4DC9E9196D6}">
      <dsp:nvSpPr>
        <dsp:cNvPr id="0" name=""/>
        <dsp:cNvSpPr/>
      </dsp:nvSpPr>
      <dsp:spPr>
        <a:xfrm>
          <a:off x="2769995" y="1814021"/>
          <a:ext cx="310975"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1A308A-DADD-4271-9319-4F9A96301A72}">
      <dsp:nvSpPr>
        <dsp:cNvPr id="0" name=""/>
        <dsp:cNvSpPr/>
      </dsp:nvSpPr>
      <dsp:spPr>
        <a:xfrm rot="5400000">
          <a:off x="1975143" y="1973033"/>
          <a:ext cx="951998" cy="633145"/>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7BADFB-19EC-F44A-9582-0A351EC91599}" type="datetimeFigureOut">
              <a:rPr lang="en-US" smtClean="0"/>
              <a:t>9/30/19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23B112-326E-F54F-9A4C-A72BA53BD3B2}" type="slidenum">
              <a:rPr lang="en-US" smtClean="0"/>
              <a:t>‹#›</a:t>
            </a:fld>
            <a:endParaRPr lang="en-US"/>
          </a:p>
        </p:txBody>
      </p:sp>
    </p:spTree>
    <p:extLst>
      <p:ext uri="{BB962C8B-B14F-4D97-AF65-F5344CB8AC3E}">
        <p14:creationId xmlns:p14="http://schemas.microsoft.com/office/powerpoint/2010/main" val="2263123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it hasn’t already been asked, find out who in the room has received a SEISE toolkit and who applied for the 2020 kit. </a:t>
            </a:r>
            <a:endParaRPr/>
          </a:p>
        </p:txBody>
      </p:sp>
    </p:spTree>
    <p:extLst>
      <p:ext uri="{BB962C8B-B14F-4D97-AF65-F5344CB8AC3E}">
        <p14:creationId xmlns:p14="http://schemas.microsoft.com/office/powerpoint/2010/main" val="2897128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Project Description</a:t>
            </a:r>
            <a:r>
              <a:rPr lang="en-US" sz="1200" kern="1200" dirty="0">
                <a:solidFill>
                  <a:schemeClr val="tx1"/>
                </a:solidFill>
                <a:effectLst/>
                <a:latin typeface="+mn-lt"/>
                <a:ea typeface="+mn-ea"/>
                <a:cs typeface="+mn-cs"/>
              </a:rPr>
              <a:t>: This project was focused on the implementation of an internal working group to support our organization's Energy Transitions initiative. The overarching initiative has the goal to: Help define our City and Province as leaders in energy system innovation in Canada, by partnering with others to engage key audiences in ways which visibly reduce the polarity in public dialogue and measurably advance energy sustainability. Our particular challenge is to build a visitor experience road map that will help TELUS Spark achieve this goal.</a:t>
            </a:r>
            <a:endParaRPr lang="en-US" sz="1200" b="0" i="0" u="none" strike="noStrike" cap="none" dirty="0">
              <a:solidFill>
                <a:schemeClr val="dk1"/>
              </a:solidFill>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C523B112-326E-F54F-9A4C-A72BA53BD3B2}" type="slidenum">
              <a:rPr lang="en-US" smtClean="0"/>
              <a:t>20</a:t>
            </a:fld>
            <a:endParaRPr lang="en-US"/>
          </a:p>
        </p:txBody>
      </p:sp>
    </p:spTree>
    <p:extLst>
      <p:ext uri="{BB962C8B-B14F-4D97-AF65-F5344CB8AC3E}">
        <p14:creationId xmlns:p14="http://schemas.microsoft.com/office/powerpoint/2010/main" val="1487253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Project Description</a:t>
            </a:r>
            <a:r>
              <a:rPr lang="en-US" sz="1200" kern="1200" dirty="0">
                <a:solidFill>
                  <a:schemeClr val="tx1"/>
                </a:solidFill>
                <a:effectLst/>
                <a:latin typeface="+mn-lt"/>
                <a:ea typeface="+mn-ea"/>
                <a:cs typeface="+mn-cs"/>
              </a:rPr>
              <a:t>: The project focuses on my E-FABRIK program for NEET (Not in Education, Employment or Training). It's a 5-month intensive training on digital fabrication for people with disability. </a:t>
            </a:r>
            <a:r>
              <a:rPr lang="en-US" sz="1200" kern="1200" dirty="0">
                <a:solidFill>
                  <a:schemeClr val="tx1"/>
                </a:solidFill>
                <a:latin typeface="+mn-lt"/>
                <a:ea typeface="+mn-ea"/>
                <a:cs typeface="+mn-cs"/>
              </a:rPr>
              <a:t>E-FABRIK is a program that embraces social and digital inclusion and empowerment of young people and people with disabilities. </a:t>
            </a:r>
            <a:r>
              <a:rPr lang="en-US" sz="1200" kern="1200" dirty="0">
                <a:solidFill>
                  <a:schemeClr val="tx1"/>
                </a:solidFill>
                <a:effectLst/>
                <a:latin typeface="+mn-lt"/>
                <a:ea typeface="+mn-ea"/>
                <a:cs typeface="+mn-cs"/>
              </a:rPr>
              <a:t>My main target audience was the 15 young adults. Most of them are from a migrant background. </a:t>
            </a:r>
            <a:r>
              <a:rPr lang="en-US" sz="1200" kern="1200" dirty="0">
                <a:solidFill>
                  <a:schemeClr val="tx1"/>
                </a:solidFill>
                <a:latin typeface="+mn-lt"/>
                <a:ea typeface="+mn-ea"/>
                <a:cs typeface="+mn-cs"/>
              </a:rPr>
              <a:t>By using the digital resources of their area, they develop, create and build concrete solutions that are answers to a difficulty expressed by the disabled person in the group. </a:t>
            </a:r>
            <a:endParaRPr lang="en-US" sz="1200" b="0" i="0" u="none" strike="noStrike" cap="none" dirty="0">
              <a:solidFill>
                <a:schemeClr val="dk1"/>
              </a:solidFill>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C523B112-326E-F54F-9A4C-A72BA53BD3B2}" type="slidenum">
              <a:rPr lang="en-US" smtClean="0"/>
              <a:t>21</a:t>
            </a:fld>
            <a:endParaRPr lang="en-US"/>
          </a:p>
        </p:txBody>
      </p:sp>
    </p:spTree>
    <p:extLst>
      <p:ext uri="{BB962C8B-B14F-4D97-AF65-F5344CB8AC3E}">
        <p14:creationId xmlns:p14="http://schemas.microsoft.com/office/powerpoint/2010/main" val="2050980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rPr>
              <a:t>Project Description</a:t>
            </a:r>
            <a:r>
              <a:rPr lang="en-US" sz="1100" kern="1200" dirty="0">
                <a:solidFill>
                  <a:schemeClr val="tx1"/>
                </a:solidFill>
                <a:effectLst/>
                <a:latin typeface="+mn-lt"/>
                <a:ea typeface="+mn-ea"/>
                <a:cs typeface="+mn-cs"/>
              </a:rPr>
              <a:t>:</a:t>
            </a:r>
            <a:r>
              <a:rPr lang="en-US" sz="1100" kern="1200" baseline="0" dirty="0">
                <a:solidFill>
                  <a:schemeClr val="tx1"/>
                </a:solidFill>
                <a:effectLst/>
                <a:latin typeface="+mn-lt"/>
                <a:ea typeface="+mn-ea"/>
                <a:cs typeface="+mn-cs"/>
              </a:rPr>
              <a:t> </a:t>
            </a:r>
            <a:r>
              <a:rPr lang="en-CA" dirty="0"/>
              <a:t>Video about First Nations youth from Toronto, Ontario. Created a video about indigenous people in Canada and their connection to nature that will be played throughout the year as the Ontario Science Centre celebrates the Country's 150th year. </a:t>
            </a:r>
            <a:r>
              <a:rPr lang="en-CA" sz="1100" dirty="0"/>
              <a:t>The</a:t>
            </a:r>
            <a:r>
              <a:rPr lang="en-CA" sz="1100" baseline="0" dirty="0"/>
              <a:t> process, rather than product, of this project is most important; it’s</a:t>
            </a:r>
            <a:r>
              <a:rPr lang="en-CA" sz="1100" dirty="0"/>
              <a:t> a way of building trust with Indigenous communities.</a:t>
            </a:r>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523B112-326E-F54F-9A4C-A72BA53BD3B2}" type="slidenum">
              <a:rPr lang="en-US" smtClean="0"/>
              <a:t>22</a:t>
            </a:fld>
            <a:endParaRPr lang="en-US"/>
          </a:p>
        </p:txBody>
      </p:sp>
    </p:spTree>
    <p:extLst>
      <p:ext uri="{BB962C8B-B14F-4D97-AF65-F5344CB8AC3E}">
        <p14:creationId xmlns:p14="http://schemas.microsoft.com/office/powerpoint/2010/main" val="3435465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Project Description</a:t>
            </a:r>
            <a:r>
              <a:rPr lang="en-US" sz="1200" kern="1200" dirty="0">
                <a:solidFill>
                  <a:schemeClr val="tx1"/>
                </a:solidFill>
                <a:effectLst/>
                <a:latin typeface="+mn-lt"/>
                <a:ea typeface="+mn-ea"/>
                <a:cs typeface="+mn-cs"/>
              </a:rPr>
              <a:t>: Teachers from the coastal area participate in a workshop at the museum with curators that specialize in different groups of organisms that inhabit the humid temperate forest, focusing on a trail recently established for ecotourism. The project wants to change the vision that local people have about their environment. Rather than thinking of the forest as an assorted set of exploitable resources, they will have a systemic understanding of the ecosystem, where even small plants and animals are important and valuable for general ecosystem well-being and his sustainable use through the time.</a:t>
            </a:r>
            <a:endParaRPr lang="en-US" sz="1200" b="0" i="0" u="none" strike="noStrike" cap="none" dirty="0">
              <a:solidFill>
                <a:schemeClr val="dk1"/>
              </a:solidFill>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C523B112-326E-F54F-9A4C-A72BA53BD3B2}" type="slidenum">
              <a:rPr lang="en-US" smtClean="0"/>
              <a:t>23</a:t>
            </a:fld>
            <a:endParaRPr lang="en-US"/>
          </a:p>
        </p:txBody>
      </p:sp>
    </p:spTree>
    <p:extLst>
      <p:ext uri="{BB962C8B-B14F-4D97-AF65-F5344CB8AC3E}">
        <p14:creationId xmlns:p14="http://schemas.microsoft.com/office/powerpoint/2010/main" val="2599113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Project Description</a:t>
            </a:r>
            <a:r>
              <a:rPr lang="en-US" sz="1200" kern="1200" dirty="0">
                <a:solidFill>
                  <a:schemeClr val="tx1"/>
                </a:solidFill>
                <a:effectLst/>
                <a:latin typeface="+mn-lt"/>
                <a:ea typeface="+mn-ea"/>
                <a:cs typeface="+mn-cs"/>
              </a:rPr>
              <a:t>: The Monarch Larva Monitoring Project is a citizen science initiative through the University of Minnesota that collects data on milkweed species in order to better understand monarch populations. Museum created a milkweed garden and families were invited to learn about monarch butterflies and the plants that they use for their habitat. Then they measured the amount of rain that had fallen over the past week using a rain gauge, the height of the milkweed plants, the number of monarchs found (and what stage they were in), and the presence or absence of aphids on the plants. </a:t>
            </a:r>
            <a:endParaRPr lang="en-US" sz="1200" b="0" i="0" u="none" strike="noStrike" cap="none" dirty="0">
              <a:solidFill>
                <a:schemeClr val="dk1"/>
              </a:solidFill>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C523B112-326E-F54F-9A4C-A72BA53BD3B2}" type="slidenum">
              <a:rPr lang="en-US" smtClean="0"/>
              <a:t>24</a:t>
            </a:fld>
            <a:endParaRPr lang="en-US"/>
          </a:p>
        </p:txBody>
      </p:sp>
    </p:spTree>
    <p:extLst>
      <p:ext uri="{BB962C8B-B14F-4D97-AF65-F5344CB8AC3E}">
        <p14:creationId xmlns:p14="http://schemas.microsoft.com/office/powerpoint/2010/main" val="3188451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23B112-326E-F54F-9A4C-A72BA53BD3B2}" type="slidenum">
              <a:rPr lang="en-US" smtClean="0"/>
              <a:t>25</a:t>
            </a:fld>
            <a:endParaRPr lang="en-US"/>
          </a:p>
        </p:txBody>
      </p:sp>
    </p:spTree>
    <p:extLst>
      <p:ext uri="{BB962C8B-B14F-4D97-AF65-F5344CB8AC3E}">
        <p14:creationId xmlns:p14="http://schemas.microsoft.com/office/powerpoint/2010/main" val="3613431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603ee5d5e9_0_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603ee5d5e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3315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361acddd998ae41_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61acddd998ae4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8943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61acddd998ae41_25: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61acddd998ae4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2466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61acddd998ae41_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61acddd998ae4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3583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638e395681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638e39568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NISE net shares a ton of resources to explore Earth and Space science. We used so many for Apollo and/or moon related content: stomp rockets and impact craters to filtered light and static electricity. What were one or two of your favorite activities? Topics in Earth and Space science  range from space travel to instrumentation, to light, to rocketry. All to understand how we study space and in particular the moon and what we know about it. But what about the Future…?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276031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61acddd998ae41_13: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61acddd998ae4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9526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61acddd998ae41_19: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61acddd998ae4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5632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603ee5d5e9_0_21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603ee5d5e9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80427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637a740b12_0_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637a740b1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21747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603ee5d5e9_0_4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603ee5d5e9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43413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603ee5d5e9_0_9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603ee5d5e9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60664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603ee5d5e9_0_113: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603ee5d5e9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43377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603ee5d5e9_1_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603ee5d5e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68379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603ee5d5e9_0_13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603ee5d5e9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7718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638e395681_2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638e395681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about the future? </a:t>
            </a:r>
            <a:r>
              <a:rPr lang="en">
                <a:solidFill>
                  <a:schemeClr val="dk1"/>
                </a:solidFill>
              </a:rPr>
              <a:t>50th anniversary - driver and framework for celebrating and learning from the past to shape future exploration. Artemis - first woman and next man on the moon by 2024, sustainable presence by 2028. That’s FAST! What would it truly take to live on the moon and how can this help us better understand living on Earth and become better stewards of Earth? </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061175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6358e7d630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6358e7d630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Next Giant leap = focus on Moon and Beyond; Moon and Beyond is one of three projects selected in 2018 through NASA’s Teams Engaging Affiliated Museums and Informal Institutions (TEAM II) initiative. TEAM II grant to produce a game to help the public explore space exploration beyond low Earth orbit. Those who receive the 2020 kit will not only receive the game but will receive a few traditional tabletop activities that are related to science behind the moon. </a:t>
            </a:r>
            <a:r>
              <a:rPr lang="en"/>
              <a:t>Go over the big ideas and learning objectives. </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627148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603a0344dd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603a0344dd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many of you are familiar with the previous kits we have developed, this is a new type of offering that we haven’t done before. We realized right away we could not design this game for typical museum floor use. It needs a separate space, even its own room. It works best with 4-6 players.</a:t>
            </a:r>
            <a:endParaRPr/>
          </a:p>
        </p:txBody>
      </p:sp>
    </p:spTree>
    <p:extLst>
      <p:ext uri="{BB962C8B-B14F-4D97-AF65-F5344CB8AC3E}">
        <p14:creationId xmlns:p14="http://schemas.microsoft.com/office/powerpoint/2010/main" val="3107230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358e7d630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358e7d63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0965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Project Description</a:t>
            </a:r>
            <a:r>
              <a:rPr lang="en-US" sz="1200" kern="1200" dirty="0">
                <a:solidFill>
                  <a:schemeClr val="tx1"/>
                </a:solidFill>
                <a:effectLst/>
                <a:latin typeface="+mn-lt"/>
                <a:ea typeface="+mn-ea"/>
                <a:cs typeface="+mn-cs"/>
              </a:rPr>
              <a:t>: Forty high school students were engaged in a one day workshop at the Centre to familiarize them with sustainability and Agriculture. The children’s garden was established with the guidance of science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team and professionals. The garden comprised of a compost pit and various garden beds of indigenous vegetables. A rain water harvesting principal was used to maintain the farm in order to achieve sustainability. The student were challenged on the various indigenous vegetables consumed by different tribes their name and nutritional values.</a:t>
            </a:r>
          </a:p>
          <a:p>
            <a:endParaRPr lang="en-US" dirty="0"/>
          </a:p>
        </p:txBody>
      </p:sp>
      <p:sp>
        <p:nvSpPr>
          <p:cNvPr id="4" name="Slide Number Placeholder 3"/>
          <p:cNvSpPr>
            <a:spLocks noGrp="1"/>
          </p:cNvSpPr>
          <p:nvPr>
            <p:ph type="sldNum" sz="quarter" idx="5"/>
          </p:nvPr>
        </p:nvSpPr>
        <p:spPr/>
        <p:txBody>
          <a:bodyPr/>
          <a:lstStyle/>
          <a:p>
            <a:fld id="{C523B112-326E-F54F-9A4C-A72BA53BD3B2}" type="slidenum">
              <a:rPr lang="en-US" smtClean="0"/>
              <a:t>17</a:t>
            </a:fld>
            <a:endParaRPr lang="en-US"/>
          </a:p>
        </p:txBody>
      </p:sp>
    </p:spTree>
    <p:extLst>
      <p:ext uri="{BB962C8B-B14F-4D97-AF65-F5344CB8AC3E}">
        <p14:creationId xmlns:p14="http://schemas.microsoft.com/office/powerpoint/2010/main" val="2440048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Project Description</a:t>
            </a:r>
            <a:r>
              <a:rPr lang="en-US" sz="1200" kern="1200" dirty="0">
                <a:solidFill>
                  <a:schemeClr val="tx1"/>
                </a:solidFill>
                <a:effectLst/>
                <a:latin typeface="+mn-lt"/>
                <a:ea typeface="+mn-ea"/>
                <a:cs typeface="+mn-cs"/>
              </a:rPr>
              <a:t>: The event called "Open Data for a cleaner air in Medellin" brought together around 40 people from different sectors of society to trace the citizens path to the open data that would help proposing solutions to the current air quality crisis the city is facing. We haven't had yet the final project. We hope there will be an artistic intervention with the data that the participants are collecting.</a:t>
            </a:r>
            <a:endParaRPr lang="en-US" sz="1200" b="0" i="0" u="none" strike="noStrike" cap="none" dirty="0">
              <a:solidFill>
                <a:schemeClr val="dk1"/>
              </a:solidFill>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C523B112-326E-F54F-9A4C-A72BA53BD3B2}" type="slidenum">
              <a:rPr lang="en-US" smtClean="0"/>
              <a:t>18</a:t>
            </a:fld>
            <a:endParaRPr lang="en-US"/>
          </a:p>
        </p:txBody>
      </p:sp>
    </p:spTree>
    <p:extLst>
      <p:ext uri="{BB962C8B-B14F-4D97-AF65-F5344CB8AC3E}">
        <p14:creationId xmlns:p14="http://schemas.microsoft.com/office/powerpoint/2010/main" val="2441435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Project Description</a:t>
            </a:r>
            <a:r>
              <a:rPr lang="en-US" sz="1200" kern="1200" dirty="0">
                <a:solidFill>
                  <a:schemeClr val="tx1"/>
                </a:solidFill>
                <a:effectLst/>
                <a:latin typeface="+mn-lt"/>
                <a:ea typeface="+mn-ea"/>
                <a:cs typeface="+mn-cs"/>
              </a:rPr>
              <a:t>: I was inspired by the UN goals for sustainable development. With accessibility in mind, I reexamined the education departments programming. We explored Universal Design for Learning (an educational framework designed for accommodating learning differences) and applied many of these concepts to our plan for a specific program. We also began to include accessibility as a topic discussed within regular education meetings. I think we were successful in changing the culture of the education department to be one that is more cognizant of different abilities and needs of our learners. My lead educator and I worked together to create a guideline of things we felt we could actually accomplish and a </a:t>
            </a:r>
            <a:r>
              <a:rPr lang="en-US" sz="1200" kern="1200" dirty="0" err="1">
                <a:solidFill>
                  <a:schemeClr val="tx1"/>
                </a:solidFill>
                <a:effectLst/>
                <a:latin typeface="+mn-lt"/>
                <a:ea typeface="+mn-ea"/>
                <a:cs typeface="+mn-cs"/>
              </a:rPr>
              <a:t>wishlist</a:t>
            </a:r>
            <a:r>
              <a:rPr lang="en-US" sz="1200" kern="1200" dirty="0">
                <a:solidFill>
                  <a:schemeClr val="tx1"/>
                </a:solidFill>
                <a:effectLst/>
                <a:latin typeface="+mn-lt"/>
                <a:ea typeface="+mn-ea"/>
                <a:cs typeface="+mn-cs"/>
              </a:rPr>
              <a:t> of things on which we are still working and a list of goals.</a:t>
            </a:r>
            <a:endParaRPr lang="en-US" sz="1200" b="0" i="0" u="none" strike="noStrike" cap="none" dirty="0">
              <a:solidFill>
                <a:schemeClr val="dk1"/>
              </a:solidFill>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C523B112-326E-F54F-9A4C-A72BA53BD3B2}" type="slidenum">
              <a:rPr lang="en-US" smtClean="0"/>
              <a:t>19</a:t>
            </a:fld>
            <a:endParaRPr lang="en-US"/>
          </a:p>
        </p:txBody>
      </p:sp>
    </p:spTree>
    <p:extLst>
      <p:ext uri="{BB962C8B-B14F-4D97-AF65-F5344CB8AC3E}">
        <p14:creationId xmlns:p14="http://schemas.microsoft.com/office/powerpoint/2010/main" val="1094489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DB1840-2072-7645-85EC-69B41FECB511}" type="datetimeFigureOut">
              <a:rPr lang="en-US" smtClean="0"/>
              <a:t>9/30/19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B6DF3-40D2-E744-A638-97999EC29010}" type="slidenum">
              <a:rPr lang="en-US" smtClean="0"/>
              <a:t>‹#›</a:t>
            </a:fld>
            <a:endParaRPr lang="en-US"/>
          </a:p>
        </p:txBody>
      </p:sp>
    </p:spTree>
    <p:extLst>
      <p:ext uri="{BB962C8B-B14F-4D97-AF65-F5344CB8AC3E}">
        <p14:creationId xmlns:p14="http://schemas.microsoft.com/office/powerpoint/2010/main" val="1965997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DB1840-2072-7645-85EC-69B41FECB511}" type="datetimeFigureOut">
              <a:rPr lang="en-US" smtClean="0"/>
              <a:t>9/30/19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B6DF3-40D2-E744-A638-97999EC29010}" type="slidenum">
              <a:rPr lang="en-US" smtClean="0"/>
              <a:t>‹#›</a:t>
            </a:fld>
            <a:endParaRPr lang="en-US"/>
          </a:p>
        </p:txBody>
      </p:sp>
    </p:spTree>
    <p:extLst>
      <p:ext uri="{BB962C8B-B14F-4D97-AF65-F5344CB8AC3E}">
        <p14:creationId xmlns:p14="http://schemas.microsoft.com/office/powerpoint/2010/main" val="4101889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DB1840-2072-7645-85EC-69B41FECB511}" type="datetimeFigureOut">
              <a:rPr lang="en-US" smtClean="0"/>
              <a:t>9/30/19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B6DF3-40D2-E744-A638-97999EC29010}" type="slidenum">
              <a:rPr lang="en-US" smtClean="0"/>
              <a:t>‹#›</a:t>
            </a:fld>
            <a:endParaRPr lang="en-US"/>
          </a:p>
        </p:txBody>
      </p:sp>
    </p:spTree>
    <p:extLst>
      <p:ext uri="{BB962C8B-B14F-4D97-AF65-F5344CB8AC3E}">
        <p14:creationId xmlns:p14="http://schemas.microsoft.com/office/powerpoint/2010/main" val="3129132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15538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DB1840-2072-7645-85EC-69B41FECB511}" type="datetimeFigureOut">
              <a:rPr lang="en-US" smtClean="0"/>
              <a:t>9/30/19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B6DF3-40D2-E744-A638-97999EC29010}" type="slidenum">
              <a:rPr lang="en-US" smtClean="0"/>
              <a:t>‹#›</a:t>
            </a:fld>
            <a:endParaRPr lang="en-US"/>
          </a:p>
        </p:txBody>
      </p:sp>
    </p:spTree>
    <p:extLst>
      <p:ext uri="{BB962C8B-B14F-4D97-AF65-F5344CB8AC3E}">
        <p14:creationId xmlns:p14="http://schemas.microsoft.com/office/powerpoint/2010/main" val="1930211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DB1840-2072-7645-85EC-69B41FECB511}" type="datetimeFigureOut">
              <a:rPr lang="en-US" smtClean="0"/>
              <a:t>9/30/19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B6DF3-40D2-E744-A638-97999EC29010}" type="slidenum">
              <a:rPr lang="en-US" smtClean="0"/>
              <a:t>‹#›</a:t>
            </a:fld>
            <a:endParaRPr lang="en-US"/>
          </a:p>
        </p:txBody>
      </p:sp>
    </p:spTree>
    <p:extLst>
      <p:ext uri="{BB962C8B-B14F-4D97-AF65-F5344CB8AC3E}">
        <p14:creationId xmlns:p14="http://schemas.microsoft.com/office/powerpoint/2010/main" val="304788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DB1840-2072-7645-85EC-69B41FECB511}" type="datetimeFigureOut">
              <a:rPr lang="en-US" smtClean="0"/>
              <a:t>9/30/19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AB6DF3-40D2-E744-A638-97999EC29010}" type="slidenum">
              <a:rPr lang="en-US" smtClean="0"/>
              <a:t>‹#›</a:t>
            </a:fld>
            <a:endParaRPr lang="en-US"/>
          </a:p>
        </p:txBody>
      </p:sp>
    </p:spTree>
    <p:extLst>
      <p:ext uri="{BB962C8B-B14F-4D97-AF65-F5344CB8AC3E}">
        <p14:creationId xmlns:p14="http://schemas.microsoft.com/office/powerpoint/2010/main" val="2707048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DB1840-2072-7645-85EC-69B41FECB511}" type="datetimeFigureOut">
              <a:rPr lang="en-US" smtClean="0"/>
              <a:t>9/30/19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AB6DF3-40D2-E744-A638-97999EC29010}" type="slidenum">
              <a:rPr lang="en-US" smtClean="0"/>
              <a:t>‹#›</a:t>
            </a:fld>
            <a:endParaRPr lang="en-US"/>
          </a:p>
        </p:txBody>
      </p:sp>
    </p:spTree>
    <p:extLst>
      <p:ext uri="{BB962C8B-B14F-4D97-AF65-F5344CB8AC3E}">
        <p14:creationId xmlns:p14="http://schemas.microsoft.com/office/powerpoint/2010/main" val="1344326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DB1840-2072-7645-85EC-69B41FECB511}" type="datetimeFigureOut">
              <a:rPr lang="en-US" smtClean="0"/>
              <a:t>9/30/19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AB6DF3-40D2-E744-A638-97999EC29010}" type="slidenum">
              <a:rPr lang="en-US" smtClean="0"/>
              <a:t>‹#›</a:t>
            </a:fld>
            <a:endParaRPr lang="en-US"/>
          </a:p>
        </p:txBody>
      </p:sp>
    </p:spTree>
    <p:extLst>
      <p:ext uri="{BB962C8B-B14F-4D97-AF65-F5344CB8AC3E}">
        <p14:creationId xmlns:p14="http://schemas.microsoft.com/office/powerpoint/2010/main" val="2115282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DB1840-2072-7645-85EC-69B41FECB511}" type="datetimeFigureOut">
              <a:rPr lang="en-US" smtClean="0"/>
              <a:t>9/30/19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AB6DF3-40D2-E744-A638-97999EC29010}" type="slidenum">
              <a:rPr lang="en-US" smtClean="0"/>
              <a:t>‹#›</a:t>
            </a:fld>
            <a:endParaRPr lang="en-US"/>
          </a:p>
        </p:txBody>
      </p:sp>
    </p:spTree>
    <p:extLst>
      <p:ext uri="{BB962C8B-B14F-4D97-AF65-F5344CB8AC3E}">
        <p14:creationId xmlns:p14="http://schemas.microsoft.com/office/powerpoint/2010/main" val="2560862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DB1840-2072-7645-85EC-69B41FECB511}" type="datetimeFigureOut">
              <a:rPr lang="en-US" smtClean="0"/>
              <a:t>9/30/19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AB6DF3-40D2-E744-A638-97999EC29010}" type="slidenum">
              <a:rPr lang="en-US" smtClean="0"/>
              <a:t>‹#›</a:t>
            </a:fld>
            <a:endParaRPr lang="en-US"/>
          </a:p>
        </p:txBody>
      </p:sp>
    </p:spTree>
    <p:extLst>
      <p:ext uri="{BB962C8B-B14F-4D97-AF65-F5344CB8AC3E}">
        <p14:creationId xmlns:p14="http://schemas.microsoft.com/office/powerpoint/2010/main" val="885897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DB1840-2072-7645-85EC-69B41FECB511}" type="datetimeFigureOut">
              <a:rPr lang="en-US" smtClean="0"/>
              <a:t>9/30/19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AB6DF3-40D2-E744-A638-97999EC29010}" type="slidenum">
              <a:rPr lang="en-US" smtClean="0"/>
              <a:t>‹#›</a:t>
            </a:fld>
            <a:endParaRPr lang="en-US"/>
          </a:p>
        </p:txBody>
      </p:sp>
    </p:spTree>
    <p:extLst>
      <p:ext uri="{BB962C8B-B14F-4D97-AF65-F5344CB8AC3E}">
        <p14:creationId xmlns:p14="http://schemas.microsoft.com/office/powerpoint/2010/main" val="1466618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DB1840-2072-7645-85EC-69B41FECB511}" type="datetimeFigureOut">
              <a:rPr lang="en-US" smtClean="0"/>
              <a:t>9/30/19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B6DF3-40D2-E744-A638-97999EC29010}" type="slidenum">
              <a:rPr lang="en-US" smtClean="0"/>
              <a:t>‹#›</a:t>
            </a:fld>
            <a:endParaRPr lang="en-US"/>
          </a:p>
        </p:txBody>
      </p:sp>
    </p:spTree>
    <p:extLst>
      <p:ext uri="{BB962C8B-B14F-4D97-AF65-F5344CB8AC3E}">
        <p14:creationId xmlns:p14="http://schemas.microsoft.com/office/powerpoint/2010/main" val="3561591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9.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hyperlink" Target="https://www.nisenet.org/brain"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713C98-E9A9-3148-9B81-25352D31C293}"/>
              </a:ext>
            </a:extLst>
          </p:cNvPr>
          <p:cNvSpPr/>
          <p:nvPr/>
        </p:nvSpPr>
        <p:spPr>
          <a:xfrm>
            <a:off x="0" y="0"/>
            <a:ext cx="9144000" cy="6858000"/>
          </a:xfrm>
          <a:prstGeom prst="rect">
            <a:avLst/>
          </a:prstGeom>
          <a:solidFill>
            <a:srgbClr val="9466B3"/>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600" dirty="0">
              <a:solidFill>
                <a:schemeClr val="bg1"/>
              </a:solidFill>
            </a:endParaRPr>
          </a:p>
        </p:txBody>
      </p:sp>
      <p:sp>
        <p:nvSpPr>
          <p:cNvPr id="3" name="Title 3">
            <a:extLst>
              <a:ext uri="{FF2B5EF4-FFF2-40B4-BE49-F238E27FC236}">
                <a16:creationId xmlns:a16="http://schemas.microsoft.com/office/drawing/2014/main" id="{60B2CED7-F62A-0C4A-B102-8F56C48BE85D}"/>
              </a:ext>
            </a:extLst>
          </p:cNvPr>
          <p:cNvSpPr txBox="1">
            <a:spLocks/>
          </p:cNvSpPr>
          <p:nvPr/>
        </p:nvSpPr>
        <p:spPr>
          <a:xfrm>
            <a:off x="1" y="2221704"/>
            <a:ext cx="9143999" cy="75716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MOONSHOTS IN THE MUSEUM:</a:t>
            </a:r>
          </a:p>
          <a:p>
            <a:r>
              <a:rPr lang="en-US" dirty="0">
                <a:solidFill>
                  <a:schemeClr val="bg1"/>
                </a:solidFill>
              </a:rPr>
              <a:t>Creative ways to engage museum audiences in big challenges</a:t>
            </a:r>
          </a:p>
          <a:p>
            <a:endParaRPr lang="en-US" dirty="0">
              <a:solidFill>
                <a:schemeClr val="bg1"/>
              </a:solidFill>
            </a:endParaRPr>
          </a:p>
          <a:p>
            <a:r>
              <a:rPr lang="en-US" sz="4000" dirty="0"/>
              <a:t>ASTC 2019</a:t>
            </a:r>
          </a:p>
        </p:txBody>
      </p:sp>
      <p:pic>
        <p:nvPicPr>
          <p:cNvPr id="4" name="Picture 3">
            <a:extLst>
              <a:ext uri="{FF2B5EF4-FFF2-40B4-BE49-F238E27FC236}">
                <a16:creationId xmlns:a16="http://schemas.microsoft.com/office/drawing/2014/main" id="{163EC9BE-DF8F-FE4C-9A34-8DD9B1AC2A1E}"/>
              </a:ext>
            </a:extLst>
          </p:cNvPr>
          <p:cNvPicPr>
            <a:picLocks noChangeAspect="1"/>
          </p:cNvPicPr>
          <p:nvPr/>
        </p:nvPicPr>
        <p:blipFill>
          <a:blip r:embed="rId2">
            <a:biLevel thresh="50000"/>
          </a:blip>
          <a:stretch>
            <a:fillRect/>
          </a:stretch>
        </p:blipFill>
        <p:spPr>
          <a:xfrm rot="10800000">
            <a:off x="-558662" y="-615160"/>
            <a:ext cx="2197100" cy="2260600"/>
          </a:xfrm>
          <a:prstGeom prst="rect">
            <a:avLst/>
          </a:prstGeom>
        </p:spPr>
      </p:pic>
      <p:pic>
        <p:nvPicPr>
          <p:cNvPr id="5" name="Picture 4">
            <a:extLst>
              <a:ext uri="{FF2B5EF4-FFF2-40B4-BE49-F238E27FC236}">
                <a16:creationId xmlns:a16="http://schemas.microsoft.com/office/drawing/2014/main" id="{30158CC6-4A3F-864E-B8FB-D8D441D6C0D4}"/>
              </a:ext>
            </a:extLst>
          </p:cNvPr>
          <p:cNvPicPr>
            <a:picLocks noChangeAspect="1"/>
          </p:cNvPicPr>
          <p:nvPr/>
        </p:nvPicPr>
        <p:blipFill>
          <a:blip r:embed="rId3">
            <a:biLevel thresh="75000"/>
            <a:extLst>
              <a:ext uri="{BEBA8EAE-BF5A-486C-A8C5-ECC9F3942E4B}">
                <a14:imgProps xmlns:a14="http://schemas.microsoft.com/office/drawing/2010/main">
                  <a14:imgLayer r:embed="rId4">
                    <a14:imgEffect>
                      <a14:colorTemperature colorTemp="5900"/>
                    </a14:imgEffect>
                  </a14:imgLayer>
                </a14:imgProps>
              </a:ext>
            </a:extLst>
          </a:blip>
          <a:stretch>
            <a:fillRect/>
          </a:stretch>
        </p:blipFill>
        <p:spPr>
          <a:xfrm rot="16200000">
            <a:off x="7961369" y="5987282"/>
            <a:ext cx="1426369" cy="1467594"/>
          </a:xfrm>
          <a:prstGeom prst="rect">
            <a:avLst/>
          </a:prstGeom>
        </p:spPr>
      </p:pic>
    </p:spTree>
    <p:extLst>
      <p:ext uri="{BB962C8B-B14F-4D97-AF65-F5344CB8AC3E}">
        <p14:creationId xmlns:p14="http://schemas.microsoft.com/office/powerpoint/2010/main" val="4028724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311700" y="366103"/>
            <a:ext cx="8520600" cy="572700"/>
          </a:xfrm>
          <a:prstGeom prst="rect">
            <a:avLst/>
          </a:prstGeom>
        </p:spPr>
        <p:txBody>
          <a:bodyPr spcFirstLastPara="1" vert="horz" wrap="square" lIns="91425" tIns="91425" rIns="91425" bIns="91425" rtlCol="0" anchor="t" anchorCtr="0">
            <a:noAutofit/>
          </a:bodyPr>
          <a:lstStyle/>
          <a:p>
            <a:pPr algn="l"/>
            <a:r>
              <a:rPr lang="en" dirty="0">
                <a:solidFill>
                  <a:schemeClr val="tx2"/>
                </a:solidFill>
              </a:rPr>
              <a:t>Looking Ahead...</a:t>
            </a:r>
            <a:endParaRPr dirty="0">
              <a:solidFill>
                <a:schemeClr val="tx2"/>
              </a:solidFill>
            </a:endParaRPr>
          </a:p>
        </p:txBody>
      </p:sp>
      <p:pic>
        <p:nvPicPr>
          <p:cNvPr id="92" name="Google Shape;92;p18"/>
          <p:cNvPicPr preferRelativeResize="0">
            <a:picLocks noChangeAspect="1"/>
          </p:cNvPicPr>
          <p:nvPr/>
        </p:nvPicPr>
        <p:blipFill>
          <a:blip r:embed="rId3">
            <a:alphaModFix/>
          </a:blip>
          <a:stretch>
            <a:fillRect/>
          </a:stretch>
        </p:blipFill>
        <p:spPr>
          <a:xfrm>
            <a:off x="0" y="1843974"/>
            <a:ext cx="9142647" cy="4571339"/>
          </a:xfrm>
          <a:prstGeom prst="rect">
            <a:avLst/>
          </a:prstGeom>
          <a:noFill/>
          <a:ln>
            <a:noFill/>
          </a:ln>
        </p:spPr>
      </p:pic>
    </p:spTree>
    <p:extLst>
      <p:ext uri="{BB962C8B-B14F-4D97-AF65-F5344CB8AC3E}">
        <p14:creationId xmlns:p14="http://schemas.microsoft.com/office/powerpoint/2010/main" val="1239096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7A3D4F-F588-D04A-BD29-99723A10B0B1}"/>
              </a:ext>
            </a:extLst>
          </p:cNvPr>
          <p:cNvSpPr/>
          <p:nvPr/>
        </p:nvSpPr>
        <p:spPr>
          <a:xfrm>
            <a:off x="1473200" y="5386613"/>
            <a:ext cx="7137400" cy="954107"/>
          </a:xfrm>
          <a:prstGeom prst="rect">
            <a:avLst/>
          </a:prstGeom>
        </p:spPr>
        <p:txBody>
          <a:bodyPr wrap="square">
            <a:spAutoFit/>
          </a:bodyPr>
          <a:lstStyle/>
          <a:p>
            <a:pPr algn="just"/>
            <a:r>
              <a:rPr lang="en-US" dirty="0">
                <a:cs typeface="Century Gothic"/>
              </a:rPr>
              <a:t>This work is supported by NASA under grant number </a:t>
            </a:r>
            <a:r>
              <a:rPr lang="cs-CZ" dirty="0">
                <a:cs typeface="Century Gothic"/>
              </a:rPr>
              <a:t>80NSSC18K1219</a:t>
            </a:r>
            <a:r>
              <a:rPr lang="en-US" dirty="0">
                <a:cs typeface="Century Gothic"/>
              </a:rPr>
              <a:t>. Any opinions, findings, and conclusions or recommendations expressed in this material are those of the author(s) and do not necessarily reflect the view of the National Aeronautics and Space Administration (NASA).</a:t>
            </a:r>
          </a:p>
        </p:txBody>
      </p:sp>
      <p:pic>
        <p:nvPicPr>
          <p:cNvPr id="3" name="Picture 2" descr="NISE_Network_national_logo_V_black.png">
            <a:extLst>
              <a:ext uri="{FF2B5EF4-FFF2-40B4-BE49-F238E27FC236}">
                <a16:creationId xmlns:a16="http://schemas.microsoft.com/office/drawing/2014/main" id="{DB76FCA7-BCD0-C64D-8B25-0595FFDFBD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4300" y="5426320"/>
            <a:ext cx="1203036" cy="914400"/>
          </a:xfrm>
          <a:prstGeom prst="rect">
            <a:avLst/>
          </a:prstGeom>
        </p:spPr>
      </p:pic>
    </p:spTree>
    <p:extLst>
      <p:ext uri="{BB962C8B-B14F-4D97-AF65-F5344CB8AC3E}">
        <p14:creationId xmlns:p14="http://schemas.microsoft.com/office/powerpoint/2010/main" val="3950845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 SusFutures_logo_V_color@500p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9504" y="756518"/>
            <a:ext cx="3918857" cy="2743200"/>
          </a:xfrm>
          <a:prstGeom prst="rect">
            <a:avLst/>
          </a:prstGeom>
        </p:spPr>
      </p:pic>
      <p:pic>
        <p:nvPicPr>
          <p:cNvPr id="4" name="Picture 3" descr="ASU_Center for Innovation in Informal STEM Learning_Horiz_CMYK_Print_Black.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017370"/>
            <a:ext cx="3200400" cy="840630"/>
          </a:xfrm>
          <a:prstGeom prst="rect">
            <a:avLst/>
          </a:prstGeom>
        </p:spPr>
      </p:pic>
      <p:pic>
        <p:nvPicPr>
          <p:cNvPr id="5" name="Picture 4" descr="NISE_Network_national_logo_H_blac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14066" y="6298852"/>
            <a:ext cx="2286000" cy="444746"/>
          </a:xfrm>
          <a:prstGeom prst="rect">
            <a:avLst/>
          </a:prstGeom>
        </p:spPr>
      </p:pic>
      <p:sp>
        <p:nvSpPr>
          <p:cNvPr id="7" name="Subtitle 6"/>
          <p:cNvSpPr>
            <a:spLocks noGrp="1"/>
          </p:cNvSpPr>
          <p:nvPr>
            <p:ph type="subTitle" idx="1"/>
          </p:nvPr>
        </p:nvSpPr>
        <p:spPr>
          <a:xfrm>
            <a:off x="1388532" y="4348882"/>
            <a:ext cx="6400800" cy="1752600"/>
          </a:xfrm>
        </p:spPr>
        <p:txBody>
          <a:bodyPr>
            <a:normAutofit/>
          </a:bodyPr>
          <a:lstStyle/>
          <a:p>
            <a:r>
              <a:rPr lang="en-US" sz="4000" dirty="0">
                <a:solidFill>
                  <a:schemeClr val="tx1">
                    <a:lumMod val="50000"/>
                    <a:lumOff val="50000"/>
                  </a:schemeClr>
                </a:solidFill>
              </a:rPr>
              <a:t>Rae </a:t>
            </a:r>
            <a:r>
              <a:rPr lang="en-US" sz="4000" dirty="0" err="1">
                <a:solidFill>
                  <a:schemeClr val="tx1">
                    <a:lumMod val="50000"/>
                    <a:lumOff val="50000"/>
                  </a:schemeClr>
                </a:solidFill>
              </a:rPr>
              <a:t>Ostman</a:t>
            </a:r>
            <a:r>
              <a:rPr lang="en-US" sz="4000" dirty="0">
                <a:solidFill>
                  <a:schemeClr val="tx1">
                    <a:lumMod val="50000"/>
                    <a:lumOff val="50000"/>
                  </a:schemeClr>
                </a:solidFill>
              </a:rPr>
              <a:t> and Paul Martin</a:t>
            </a:r>
          </a:p>
        </p:txBody>
      </p:sp>
    </p:spTree>
    <p:extLst>
      <p:ext uri="{BB962C8B-B14F-4D97-AF65-F5344CB8AC3E}">
        <p14:creationId xmlns:p14="http://schemas.microsoft.com/office/powerpoint/2010/main" val="2971119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 SusFutures_logo_V_color@500px.png">
            <a:extLst>
              <a:ext uri="{FF2B5EF4-FFF2-40B4-BE49-F238E27FC236}">
                <a16:creationId xmlns:a16="http://schemas.microsoft.com/office/drawing/2014/main" id="{1E1A1BCA-4B7A-A944-8B70-6217A0F4CF4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7866" y="282780"/>
            <a:ext cx="2612571" cy="1828800"/>
          </a:xfrm>
          <a:prstGeom prst="rect">
            <a:avLst/>
          </a:prstGeom>
        </p:spPr>
      </p:pic>
      <p:pic>
        <p:nvPicPr>
          <p:cNvPr id="6" name="Picture 5">
            <a:extLst>
              <a:ext uri="{FF2B5EF4-FFF2-40B4-BE49-F238E27FC236}">
                <a16:creationId xmlns:a16="http://schemas.microsoft.com/office/drawing/2014/main" id="{37338B19-9132-3646-8557-760672711717}"/>
              </a:ext>
            </a:extLst>
          </p:cNvPr>
          <p:cNvPicPr>
            <a:picLocks noChangeAspect="1"/>
          </p:cNvPicPr>
          <p:nvPr/>
        </p:nvPicPr>
        <p:blipFill rotWithShape="1">
          <a:blip r:embed="rId3"/>
          <a:srcRect r="26699" b="61761"/>
          <a:stretch/>
        </p:blipFill>
        <p:spPr>
          <a:xfrm rot="16779529">
            <a:off x="8349050" y="1420347"/>
            <a:ext cx="1589900" cy="1347033"/>
          </a:xfrm>
          <a:prstGeom prst="rect">
            <a:avLst/>
          </a:prstGeom>
        </p:spPr>
      </p:pic>
      <p:sp>
        <p:nvSpPr>
          <p:cNvPr id="7" name="Content Placeholder 2">
            <a:extLst>
              <a:ext uri="{FF2B5EF4-FFF2-40B4-BE49-F238E27FC236}">
                <a16:creationId xmlns:a16="http://schemas.microsoft.com/office/drawing/2014/main" id="{DFC381EF-0B87-EC49-B272-CF45409400FF}"/>
              </a:ext>
            </a:extLst>
          </p:cNvPr>
          <p:cNvSpPr txBox="1">
            <a:spLocks/>
          </p:cNvSpPr>
          <p:nvPr/>
        </p:nvSpPr>
        <p:spPr>
          <a:xfrm>
            <a:off x="437882" y="2313643"/>
            <a:ext cx="8268237"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400"/>
              </a:spcAft>
              <a:buFont typeface="Arial" panose="020B0604020202020204" pitchFamily="34" charset="0"/>
              <a:buNone/>
            </a:pPr>
            <a:r>
              <a:rPr lang="en-US" sz="2400" b="1" dirty="0">
                <a:latin typeface="+mj-lt"/>
              </a:rPr>
              <a:t>Purpose: </a:t>
            </a:r>
            <a:r>
              <a:rPr lang="en-US" sz="2400" dirty="0">
                <a:latin typeface="+mj-lt"/>
              </a:rPr>
              <a:t>Support museums and similar cultural organizations in their efforts to integrate sustainability into their program and operations.</a:t>
            </a:r>
          </a:p>
          <a:p>
            <a:pPr marL="0" indent="0">
              <a:lnSpc>
                <a:spcPct val="100000"/>
              </a:lnSpc>
              <a:spcBef>
                <a:spcPts val="0"/>
              </a:spcBef>
              <a:spcAft>
                <a:spcPts val="1400"/>
              </a:spcAft>
              <a:buFont typeface="Arial" panose="020B0604020202020204" pitchFamily="34" charset="0"/>
              <a:buNone/>
            </a:pPr>
            <a:r>
              <a:rPr lang="en-US" sz="2400" b="1" dirty="0">
                <a:latin typeface="+mj-lt"/>
              </a:rPr>
              <a:t>Approach: </a:t>
            </a:r>
            <a:r>
              <a:rPr lang="en-US" sz="2400" dirty="0">
                <a:latin typeface="+mj-lt"/>
              </a:rPr>
              <a:t>Provide professional development and programmatic resources that share and develop sustainability science and practice.</a:t>
            </a:r>
          </a:p>
          <a:p>
            <a:pPr marL="0" indent="0">
              <a:buFont typeface="Arial" panose="020B0604020202020204" pitchFamily="34" charset="0"/>
              <a:buNone/>
            </a:pPr>
            <a:r>
              <a:rPr lang="en-US" sz="2400" b="1" dirty="0">
                <a:latin typeface="+mj-lt"/>
              </a:rPr>
              <a:t>Strategic outcome: </a:t>
            </a:r>
            <a:r>
              <a:rPr lang="en-US" sz="2400" dirty="0">
                <a:latin typeface="+mj-lt"/>
              </a:rPr>
              <a:t>Leverage the power of museums around the world to help millions of people understand the social, environmental, and economic impact of human behavior on the planet’s future. </a:t>
            </a:r>
          </a:p>
          <a:p>
            <a:pPr marL="0" indent="0">
              <a:buFont typeface="Arial" panose="020B0604020202020204" pitchFamily="34" charset="0"/>
              <a:buNone/>
            </a:pPr>
            <a:endParaRPr lang="en-US" sz="2400" dirty="0"/>
          </a:p>
        </p:txBody>
      </p:sp>
    </p:spTree>
    <p:extLst>
      <p:ext uri="{BB962C8B-B14F-4D97-AF65-F5344CB8AC3E}">
        <p14:creationId xmlns:p14="http://schemas.microsoft.com/office/powerpoint/2010/main" val="24172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41E968-6BCC-D245-B539-8AF8D7340F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5855980" flipH="1">
            <a:off x="-1209718" y="406941"/>
            <a:ext cx="1751019" cy="1801626"/>
          </a:xfrm>
          <a:prstGeom prst="rect">
            <a:avLst/>
          </a:prstGeom>
        </p:spPr>
      </p:pic>
      <p:sp>
        <p:nvSpPr>
          <p:cNvPr id="3" name="Title 1">
            <a:extLst>
              <a:ext uri="{FF2B5EF4-FFF2-40B4-BE49-F238E27FC236}">
                <a16:creationId xmlns:a16="http://schemas.microsoft.com/office/drawing/2014/main" id="{D989D0E6-131C-9B4E-8CFE-024567AEBC5D}"/>
              </a:ext>
            </a:extLst>
          </p:cNvPr>
          <p:cNvSpPr txBox="1">
            <a:spLocks/>
          </p:cNvSpPr>
          <p:nvPr/>
        </p:nvSpPr>
        <p:spPr>
          <a:xfrm>
            <a:off x="448235" y="575652"/>
            <a:ext cx="10198315" cy="572699"/>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Sustainability</a:t>
            </a:r>
          </a:p>
        </p:txBody>
      </p:sp>
      <p:sp>
        <p:nvSpPr>
          <p:cNvPr id="4" name="Oval 3">
            <a:extLst>
              <a:ext uri="{FF2B5EF4-FFF2-40B4-BE49-F238E27FC236}">
                <a16:creationId xmlns:a16="http://schemas.microsoft.com/office/drawing/2014/main" id="{2FABB49E-DDA5-0E4A-AD83-C98223BA22C2}"/>
              </a:ext>
            </a:extLst>
          </p:cNvPr>
          <p:cNvSpPr>
            <a:spLocks noChangeAspect="1"/>
          </p:cNvSpPr>
          <p:nvPr/>
        </p:nvSpPr>
        <p:spPr>
          <a:xfrm>
            <a:off x="232348" y="4223059"/>
            <a:ext cx="2175350" cy="2175350"/>
          </a:xfrm>
          <a:prstGeom prst="ellipse">
            <a:avLst/>
          </a:prstGeom>
          <a:solidFill>
            <a:srgbClr val="6BA542">
              <a:alpha val="75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rgbClr val="000000"/>
                </a:solidFill>
              </a:rPr>
              <a:t>Economy</a:t>
            </a:r>
          </a:p>
        </p:txBody>
      </p:sp>
      <p:sp>
        <p:nvSpPr>
          <p:cNvPr id="5" name="Oval 4">
            <a:extLst>
              <a:ext uri="{FF2B5EF4-FFF2-40B4-BE49-F238E27FC236}">
                <a16:creationId xmlns:a16="http://schemas.microsoft.com/office/drawing/2014/main" id="{07258B3B-3C71-A946-91AC-884C20CB610C}"/>
              </a:ext>
            </a:extLst>
          </p:cNvPr>
          <p:cNvSpPr>
            <a:spLocks noChangeAspect="1"/>
          </p:cNvSpPr>
          <p:nvPr/>
        </p:nvSpPr>
        <p:spPr>
          <a:xfrm>
            <a:off x="1066783" y="2789386"/>
            <a:ext cx="2175350" cy="2175350"/>
          </a:xfrm>
          <a:prstGeom prst="ellipse">
            <a:avLst/>
          </a:prstGeom>
          <a:solidFill>
            <a:srgbClr val="A8CB97">
              <a:alpha val="75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rgbClr val="000000"/>
                </a:solidFill>
              </a:rPr>
              <a:t>Society</a:t>
            </a:r>
          </a:p>
        </p:txBody>
      </p:sp>
      <p:sp>
        <p:nvSpPr>
          <p:cNvPr id="6" name="Oval 5">
            <a:extLst>
              <a:ext uri="{FF2B5EF4-FFF2-40B4-BE49-F238E27FC236}">
                <a16:creationId xmlns:a16="http://schemas.microsoft.com/office/drawing/2014/main" id="{A6A8BE8A-FE93-CD4D-BAA6-1564029FC4AC}"/>
              </a:ext>
            </a:extLst>
          </p:cNvPr>
          <p:cNvSpPr>
            <a:spLocks noChangeAspect="1"/>
          </p:cNvSpPr>
          <p:nvPr/>
        </p:nvSpPr>
        <p:spPr>
          <a:xfrm>
            <a:off x="1909177" y="4235015"/>
            <a:ext cx="2175350" cy="2175350"/>
          </a:xfrm>
          <a:prstGeom prst="ellipse">
            <a:avLst/>
          </a:prstGeom>
          <a:solidFill>
            <a:schemeClr val="accent3">
              <a:lumMod val="40000"/>
              <a:lumOff val="60000"/>
              <a:alpha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t>  </a:t>
            </a:r>
            <a:r>
              <a:rPr lang="en-US" dirty="0">
                <a:solidFill>
                  <a:srgbClr val="000000"/>
                </a:solidFill>
              </a:rPr>
              <a:t>Environment</a:t>
            </a:r>
          </a:p>
        </p:txBody>
      </p:sp>
      <p:graphicFrame>
        <p:nvGraphicFramePr>
          <p:cNvPr id="19" name="Diagram 18">
            <a:extLst>
              <a:ext uri="{FF2B5EF4-FFF2-40B4-BE49-F238E27FC236}">
                <a16:creationId xmlns:a16="http://schemas.microsoft.com/office/drawing/2014/main" id="{FCEBD4EA-F8C5-2744-88B0-C979C987DA2E}"/>
              </a:ext>
            </a:extLst>
          </p:cNvPr>
          <p:cNvGraphicFramePr/>
          <p:nvPr>
            <p:extLst>
              <p:ext uri="{D42A27DB-BD31-4B8C-83A1-F6EECF244321}">
                <p14:modId xmlns:p14="http://schemas.microsoft.com/office/powerpoint/2010/main" val="3194080425"/>
              </p:ext>
            </p:extLst>
          </p:nvPr>
        </p:nvGraphicFramePr>
        <p:xfrm>
          <a:off x="4706333" y="3162154"/>
          <a:ext cx="4503408" cy="33170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2">
            <a:extLst>
              <a:ext uri="{FF2B5EF4-FFF2-40B4-BE49-F238E27FC236}">
                <a16:creationId xmlns:a16="http://schemas.microsoft.com/office/drawing/2014/main" id="{D412CF7D-E812-C243-ADB7-17BCCE783307}"/>
              </a:ext>
            </a:extLst>
          </p:cNvPr>
          <p:cNvSpPr txBox="1">
            <a:spLocks/>
          </p:cNvSpPr>
          <p:nvPr/>
        </p:nvSpPr>
        <p:spPr>
          <a:xfrm>
            <a:off x="4464426" y="397375"/>
            <a:ext cx="4571999" cy="15346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3350" indent="-111125">
              <a:lnSpc>
                <a:spcPct val="120000"/>
              </a:lnSpc>
              <a:buNone/>
            </a:pPr>
            <a:r>
              <a:rPr lang="en-US" altLang="ja-JP" sz="2000" dirty="0">
                <a:latin typeface="+mj-lt"/>
                <a:ea typeface="MS PGothic" panose="020B0600070205080204" pitchFamily="34" charset="-128"/>
                <a:sym typeface="Arial" panose="020B0604020202020204" pitchFamily="34" charset="0"/>
              </a:rPr>
              <a:t>“</a:t>
            </a:r>
            <a:r>
              <a:rPr lang="en-US" altLang="ja-JP" sz="2000" dirty="0">
                <a:latin typeface="+mj-lt"/>
                <a:sym typeface="Lucida Grande" charset="0"/>
              </a:rPr>
              <a:t>meets the needs of the present without compromising the ability of future generations to meet their own needs.</a:t>
            </a:r>
            <a:r>
              <a:rPr lang="en-US" altLang="ja-JP" sz="2000" dirty="0">
                <a:latin typeface="+mj-lt"/>
                <a:ea typeface="MS PGothic" panose="020B0600070205080204" pitchFamily="34" charset="-128"/>
                <a:sym typeface="Arial" panose="020B0604020202020204" pitchFamily="34" charset="0"/>
              </a:rPr>
              <a:t>”</a:t>
            </a:r>
            <a:endParaRPr lang="en-US" sz="2000" dirty="0">
              <a:latin typeface="+mj-lt"/>
            </a:endParaRPr>
          </a:p>
        </p:txBody>
      </p:sp>
      <p:sp>
        <p:nvSpPr>
          <p:cNvPr id="9" name="Rectangle 4">
            <a:extLst>
              <a:ext uri="{FF2B5EF4-FFF2-40B4-BE49-F238E27FC236}">
                <a16:creationId xmlns:a16="http://schemas.microsoft.com/office/drawing/2014/main" id="{45369F99-56B5-394D-A9D7-04A3062AF82A}"/>
              </a:ext>
            </a:extLst>
          </p:cNvPr>
          <p:cNvSpPr>
            <a:spLocks/>
          </p:cNvSpPr>
          <p:nvPr/>
        </p:nvSpPr>
        <p:spPr bwMode="auto">
          <a:xfrm>
            <a:off x="4637305" y="1902801"/>
            <a:ext cx="4476815" cy="6129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a:tailEnd/>
              </a14:hiddenLine>
            </a:ext>
          </a:extLst>
        </p:spPr>
        <p:txBody>
          <a:bodyPr lIns="38100" tIns="38100" rIns="38100" bIns="38100"/>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r>
              <a:rPr lang="en-US" altLang="en-US" sz="1600" dirty="0">
                <a:solidFill>
                  <a:schemeClr val="tx1"/>
                </a:solidFill>
                <a:latin typeface="+mj-lt"/>
                <a:ea typeface="MS PGothic" panose="020B0600070205080204" pitchFamily="34" charset="-128"/>
                <a:sym typeface="Arial" panose="020B0604020202020204" pitchFamily="34" charset="0"/>
              </a:rPr>
              <a:t>United Nations. Our common future, </a:t>
            </a:r>
            <a:r>
              <a:rPr lang="en-US" altLang="en-US" sz="1600" i="1" dirty="0" err="1">
                <a:solidFill>
                  <a:schemeClr val="tx1"/>
                </a:solidFill>
                <a:latin typeface="+mj-lt"/>
                <a:ea typeface="MS PGothic" panose="020B0600070205080204" pitchFamily="34" charset="-128"/>
                <a:sym typeface="Arial" panose="020B0604020202020204" pitchFamily="34" charset="0"/>
              </a:rPr>
              <a:t>Brundtland</a:t>
            </a:r>
            <a:r>
              <a:rPr lang="en-US" altLang="en-US" sz="1600" i="1" dirty="0">
                <a:solidFill>
                  <a:schemeClr val="tx1"/>
                </a:solidFill>
                <a:latin typeface="+mj-lt"/>
                <a:ea typeface="MS PGothic" panose="020B0600070205080204" pitchFamily="34" charset="-128"/>
                <a:sym typeface="Arial" panose="020B0604020202020204" pitchFamily="34" charset="0"/>
              </a:rPr>
              <a:t> Report, </a:t>
            </a:r>
            <a:r>
              <a:rPr lang="en-US" altLang="ja-JP" sz="1600" dirty="0">
                <a:solidFill>
                  <a:schemeClr val="tx1"/>
                </a:solidFill>
                <a:latin typeface="+mj-lt"/>
                <a:ea typeface="MS PGothic" panose="020B0600070205080204" pitchFamily="34" charset="-128"/>
                <a:sym typeface="Arial" panose="020B0604020202020204" pitchFamily="34" charset="0"/>
              </a:rPr>
              <a:t>(1987)</a:t>
            </a:r>
            <a:r>
              <a:rPr lang="en-US" altLang="ja-JP" sz="1400" dirty="0">
                <a:solidFill>
                  <a:schemeClr val="tx1"/>
                </a:solidFill>
                <a:latin typeface="+mj-lt"/>
                <a:ea typeface="MS PGothic" panose="020B0600070205080204" pitchFamily="34" charset="-128"/>
                <a:sym typeface="Arial" panose="020B0604020202020204" pitchFamily="34" charset="0"/>
              </a:rPr>
              <a:t>.</a:t>
            </a:r>
            <a:r>
              <a:rPr lang="en-US" altLang="ja-JP" sz="1400" dirty="0">
                <a:solidFill>
                  <a:schemeClr val="tx1"/>
                </a:solidFill>
                <a:latin typeface="+mj-lt"/>
                <a:cs typeface="Arial" panose="020B0604020202020204" pitchFamily="34" charset="0"/>
                <a:sym typeface="Arial" panose="020B0604020202020204" pitchFamily="34" charset="0"/>
              </a:rPr>
              <a:t> </a:t>
            </a:r>
            <a:endParaRPr lang="en-US" altLang="en-US" sz="1400" dirty="0">
              <a:solidFill>
                <a:schemeClr val="tx1"/>
              </a:solidFill>
              <a:latin typeface="+mj-lt"/>
              <a:cs typeface="Arial" panose="020B0604020202020204" pitchFamily="34" charset="0"/>
              <a:sym typeface="Arial" panose="020B0604020202020204" pitchFamily="34" charset="0"/>
            </a:endParaRPr>
          </a:p>
        </p:txBody>
      </p:sp>
      <p:pic>
        <p:nvPicPr>
          <p:cNvPr id="10" name="Picture 9">
            <a:extLst>
              <a:ext uri="{FF2B5EF4-FFF2-40B4-BE49-F238E27FC236}">
                <a16:creationId xmlns:a16="http://schemas.microsoft.com/office/drawing/2014/main" id="{8A89FEE7-4591-1C43-AB11-FEE580757CD0}"/>
              </a:ext>
            </a:extLst>
          </p:cNvPr>
          <p:cNvPicPr>
            <a:picLocks noChangeAspect="1"/>
          </p:cNvPicPr>
          <p:nvPr/>
        </p:nvPicPr>
        <p:blipFill rotWithShape="1">
          <a:blip r:embed="rId8"/>
          <a:srcRect t="46001"/>
          <a:stretch/>
        </p:blipFill>
        <p:spPr>
          <a:xfrm rot="8200080">
            <a:off x="7976938" y="5608967"/>
            <a:ext cx="1869429" cy="1639456"/>
          </a:xfrm>
          <a:prstGeom prst="rect">
            <a:avLst/>
          </a:prstGeom>
        </p:spPr>
      </p:pic>
    </p:spTree>
    <p:extLst>
      <p:ext uri="{BB962C8B-B14F-4D97-AF65-F5344CB8AC3E}">
        <p14:creationId xmlns:p14="http://schemas.microsoft.com/office/powerpoint/2010/main" val="201820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Graphic spid="19"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_2018_SDG_Poster_without_UN_emblem_Letter US.png">
            <a:extLst>
              <a:ext uri="{FF2B5EF4-FFF2-40B4-BE49-F238E27FC236}">
                <a16:creationId xmlns:a16="http://schemas.microsoft.com/office/drawing/2014/main" id="{EBE809B6-5553-9E41-BA6A-70EA43CB3A6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00" t="25185" r="1548" b="11111"/>
          <a:stretch/>
        </p:blipFill>
        <p:spPr>
          <a:xfrm>
            <a:off x="-39844" y="1600584"/>
            <a:ext cx="9243693" cy="4722521"/>
          </a:xfrm>
          <a:prstGeom prst="rect">
            <a:avLst/>
          </a:prstGeom>
        </p:spPr>
      </p:pic>
      <p:sp>
        <p:nvSpPr>
          <p:cNvPr id="4" name="Title 1">
            <a:extLst>
              <a:ext uri="{FF2B5EF4-FFF2-40B4-BE49-F238E27FC236}">
                <a16:creationId xmlns:a16="http://schemas.microsoft.com/office/drawing/2014/main" id="{64CAE138-68F5-B342-B2E9-2321A72A3CEB}"/>
              </a:ext>
            </a:extLst>
          </p:cNvPr>
          <p:cNvSpPr txBox="1">
            <a:spLocks/>
          </p:cNvSpPr>
          <p:nvPr/>
        </p:nvSpPr>
        <p:spPr>
          <a:xfrm>
            <a:off x="454211" y="364567"/>
            <a:ext cx="10007068" cy="57269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United Nations</a:t>
            </a:r>
          </a:p>
          <a:p>
            <a:r>
              <a:rPr lang="en-US" sz="4000" dirty="0"/>
              <a:t>Sustainable Development Goals</a:t>
            </a:r>
          </a:p>
        </p:txBody>
      </p:sp>
    </p:spTree>
    <p:extLst>
      <p:ext uri="{BB962C8B-B14F-4D97-AF65-F5344CB8AC3E}">
        <p14:creationId xmlns:p14="http://schemas.microsoft.com/office/powerpoint/2010/main" val="1474012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7A4ECD-BF0A-0A4E-AEFA-220D30BC7B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724778" flipH="1">
            <a:off x="8353790" y="-139128"/>
            <a:ext cx="1299115" cy="1336661"/>
          </a:xfrm>
          <a:prstGeom prst="rect">
            <a:avLst/>
          </a:prstGeom>
        </p:spPr>
      </p:pic>
      <p:pic>
        <p:nvPicPr>
          <p:cNvPr id="3" name="Picture 2">
            <a:extLst>
              <a:ext uri="{FF2B5EF4-FFF2-40B4-BE49-F238E27FC236}">
                <a16:creationId xmlns:a16="http://schemas.microsoft.com/office/drawing/2014/main" id="{7279BEFA-5D27-E64D-86F1-B2D83F5E86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832855" flipH="1">
            <a:off x="-335088" y="4969766"/>
            <a:ext cx="2346575" cy="2414394"/>
          </a:xfrm>
          <a:prstGeom prst="rect">
            <a:avLst/>
          </a:prstGeom>
        </p:spPr>
      </p:pic>
      <p:sp>
        <p:nvSpPr>
          <p:cNvPr id="4" name="Title 1">
            <a:extLst>
              <a:ext uri="{FF2B5EF4-FFF2-40B4-BE49-F238E27FC236}">
                <a16:creationId xmlns:a16="http://schemas.microsoft.com/office/drawing/2014/main" id="{F84C11A7-4E39-FF4C-A896-F0A2C2BC9488}"/>
              </a:ext>
            </a:extLst>
          </p:cNvPr>
          <p:cNvSpPr txBox="1">
            <a:spLocks/>
          </p:cNvSpPr>
          <p:nvPr/>
        </p:nvSpPr>
        <p:spPr>
          <a:xfrm>
            <a:off x="448235" y="575652"/>
            <a:ext cx="10198315" cy="572699"/>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Project examples</a:t>
            </a:r>
          </a:p>
        </p:txBody>
      </p:sp>
      <p:sp>
        <p:nvSpPr>
          <p:cNvPr id="5" name="Content Placeholder 2">
            <a:extLst>
              <a:ext uri="{FF2B5EF4-FFF2-40B4-BE49-F238E27FC236}">
                <a16:creationId xmlns:a16="http://schemas.microsoft.com/office/drawing/2014/main" id="{FB474A3C-7DD3-314E-96F9-0B19E778CB37}"/>
              </a:ext>
            </a:extLst>
          </p:cNvPr>
          <p:cNvSpPr txBox="1">
            <a:spLocks/>
          </p:cNvSpPr>
          <p:nvPr/>
        </p:nvSpPr>
        <p:spPr>
          <a:xfrm>
            <a:off x="448235" y="1825625"/>
            <a:ext cx="8241553"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mj-lt"/>
              </a:rPr>
              <a:t>Projects by participants in the Sustainability Fellowship program</a:t>
            </a:r>
          </a:p>
          <a:p>
            <a:r>
              <a:rPr lang="en-US" sz="2400" dirty="0">
                <a:latin typeface="+mj-lt"/>
              </a:rPr>
              <a:t>Projects include public engagement, professional development, museum operations, community partnerships, and other efforts</a:t>
            </a:r>
          </a:p>
          <a:p>
            <a:r>
              <a:rPr lang="en-US" sz="2400" dirty="0">
                <a:latin typeface="+mj-lt"/>
              </a:rPr>
              <a:t>Projects address different elements of the UN Sustainable Development Goals</a:t>
            </a:r>
          </a:p>
          <a:p>
            <a:pPr marL="0" indent="0">
              <a:buNone/>
            </a:pPr>
            <a:endParaRPr lang="en-US" dirty="0">
              <a:latin typeface="+mj-lt"/>
            </a:endParaRPr>
          </a:p>
          <a:p>
            <a:pPr marL="0" indent="0">
              <a:buFont typeface="Arial" panose="020B0604020202020204" pitchFamily="34" charset="0"/>
              <a:buNone/>
            </a:pPr>
            <a:endParaRPr lang="en-US" dirty="0">
              <a:latin typeface="+mj-lt"/>
            </a:endParaRPr>
          </a:p>
          <a:p>
            <a:pPr marL="0" indent="0">
              <a:buFont typeface="Arial" panose="020B0604020202020204" pitchFamily="34" charset="0"/>
              <a:buNone/>
            </a:pPr>
            <a:endParaRPr lang="en-US" dirty="0"/>
          </a:p>
          <a:p>
            <a:pPr marL="0" indent="0">
              <a:buFont typeface="Arial" panose="020B0604020202020204" pitchFamily="34" charset="0"/>
              <a:buNone/>
            </a:pPr>
            <a:endParaRPr lang="en-US" dirty="0">
              <a:latin typeface="+mj-lt"/>
            </a:endParaRPr>
          </a:p>
          <a:p>
            <a:pPr marL="0" indent="0">
              <a:buFont typeface="Arial" panose="020B0604020202020204" pitchFamily="34" charset="0"/>
              <a:buNone/>
            </a:pPr>
            <a:endParaRPr lang="en-US" dirty="0">
              <a:latin typeface="+mj-lt"/>
            </a:endParaRPr>
          </a:p>
          <a:p>
            <a:pPr marL="0" indent="0">
              <a:buFont typeface="Arial" panose="020B0604020202020204" pitchFamily="34" charset="0"/>
              <a:buNone/>
            </a:pPr>
            <a:endParaRPr lang="en-US" dirty="0">
              <a:latin typeface="+mj-lt"/>
            </a:endParaRPr>
          </a:p>
          <a:p>
            <a:pPr marL="0" indent="0">
              <a:buFont typeface="Arial" panose="020B0604020202020204" pitchFamily="34" charset="0"/>
              <a:buNone/>
            </a:pPr>
            <a:endParaRPr lang="en-US" dirty="0">
              <a:latin typeface="+mj-lt"/>
            </a:endParaRPr>
          </a:p>
          <a:p>
            <a:pPr marL="0" indent="0">
              <a:buFont typeface="Arial" panose="020B0604020202020204" pitchFamily="34" charset="0"/>
              <a:buNone/>
            </a:pPr>
            <a:endParaRPr lang="en-US" dirty="0">
              <a:latin typeface="+mj-lt"/>
            </a:endParaRPr>
          </a:p>
          <a:p>
            <a:pPr marL="0" indent="0">
              <a:buFont typeface="Arial" panose="020B0604020202020204" pitchFamily="34" charset="0"/>
              <a:buNone/>
            </a:pPr>
            <a:endParaRPr lang="en-US" dirty="0">
              <a:latin typeface="+mj-lt"/>
            </a:endParaRPr>
          </a:p>
        </p:txBody>
      </p:sp>
    </p:spTree>
    <p:extLst>
      <p:ext uri="{BB962C8B-B14F-4D97-AF65-F5344CB8AC3E}">
        <p14:creationId xmlns:p14="http://schemas.microsoft.com/office/powerpoint/2010/main" val="188373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_SDG goals_icons-individual-rgb-12.png">
            <a:extLst>
              <a:ext uri="{FF2B5EF4-FFF2-40B4-BE49-F238E27FC236}">
                <a16:creationId xmlns:a16="http://schemas.microsoft.com/office/drawing/2014/main" id="{CD4AAC45-E85E-9F41-BDB3-A1F734DE71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2185" y="3991199"/>
            <a:ext cx="1828800" cy="1828800"/>
          </a:xfrm>
          <a:prstGeom prst="rect">
            <a:avLst/>
          </a:prstGeom>
        </p:spPr>
      </p:pic>
      <p:pic>
        <p:nvPicPr>
          <p:cNvPr id="4" name="Picture 3">
            <a:extLst>
              <a:ext uri="{FF2B5EF4-FFF2-40B4-BE49-F238E27FC236}">
                <a16:creationId xmlns:a16="http://schemas.microsoft.com/office/drawing/2014/main" id="{ABDB31C8-8BCA-6B48-80D4-A8A3EEE5BE0A}"/>
              </a:ext>
            </a:extLst>
          </p:cNvPr>
          <p:cNvPicPr>
            <a:picLocks noChangeAspect="1"/>
          </p:cNvPicPr>
          <p:nvPr/>
        </p:nvPicPr>
        <p:blipFill>
          <a:blip r:embed="rId4"/>
          <a:stretch>
            <a:fillRect/>
          </a:stretch>
        </p:blipFill>
        <p:spPr>
          <a:xfrm>
            <a:off x="6992185" y="1845525"/>
            <a:ext cx="1828800" cy="1828800"/>
          </a:xfrm>
          <a:prstGeom prst="rect">
            <a:avLst/>
          </a:prstGeom>
        </p:spPr>
      </p:pic>
      <p:pic>
        <p:nvPicPr>
          <p:cNvPr id="5" name="Picture 4">
            <a:extLst>
              <a:ext uri="{FF2B5EF4-FFF2-40B4-BE49-F238E27FC236}">
                <a16:creationId xmlns:a16="http://schemas.microsoft.com/office/drawing/2014/main" id="{09336F7F-5949-E14D-8F06-5C06C0D413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837341" flipH="1">
            <a:off x="8197895" y="-932401"/>
            <a:ext cx="1603937" cy="1650293"/>
          </a:xfrm>
          <a:prstGeom prst="rect">
            <a:avLst/>
          </a:prstGeom>
        </p:spPr>
      </p:pic>
      <p:sp>
        <p:nvSpPr>
          <p:cNvPr id="6" name="Shape 139">
            <a:extLst>
              <a:ext uri="{FF2B5EF4-FFF2-40B4-BE49-F238E27FC236}">
                <a16:creationId xmlns:a16="http://schemas.microsoft.com/office/drawing/2014/main" id="{6E00D987-1D26-9B4E-A670-7E610EF2384F}"/>
              </a:ext>
            </a:extLst>
          </p:cNvPr>
          <p:cNvSpPr txBox="1">
            <a:spLocks/>
          </p:cNvSpPr>
          <p:nvPr/>
        </p:nvSpPr>
        <p:spPr>
          <a:xfrm>
            <a:off x="448236" y="267627"/>
            <a:ext cx="10911914" cy="763588"/>
          </a:xfrm>
          <a:prstGeom prst="rect">
            <a:avLst/>
          </a:prstGeom>
          <a:noFill/>
          <a:ln>
            <a:noFill/>
          </a:ln>
        </p:spPr>
        <p:txBody>
          <a:bodyPr vert="horz" lIns="121897" tIns="121897" rIns="121897" bIns="121897"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SzPct val="25000"/>
            </a:pPr>
            <a:r>
              <a:rPr lang="en-US" sz="3700" b="1" dirty="0"/>
              <a:t>Children Science Center</a:t>
            </a:r>
            <a:r>
              <a:rPr lang="en" sz="3700" b="1" dirty="0"/>
              <a:t>, </a:t>
            </a:r>
            <a:r>
              <a:rPr lang="en-US" sz="3700" b="1" dirty="0"/>
              <a:t>Kenya</a:t>
            </a:r>
          </a:p>
          <a:p>
            <a:pPr>
              <a:buSzPct val="25000"/>
            </a:pPr>
            <a:r>
              <a:rPr lang="en-US" sz="3700" dirty="0"/>
              <a:t>Sustainable Agriculture Garden</a:t>
            </a:r>
            <a:endParaRPr lang="en" sz="3700" dirty="0"/>
          </a:p>
        </p:txBody>
      </p:sp>
      <p:pic>
        <p:nvPicPr>
          <p:cNvPr id="7" name="Picture 6">
            <a:extLst>
              <a:ext uri="{FF2B5EF4-FFF2-40B4-BE49-F238E27FC236}">
                <a16:creationId xmlns:a16="http://schemas.microsoft.com/office/drawing/2014/main" id="{58B5A7FD-39D9-4E40-AA09-AD32A34256B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494266" y="5841785"/>
            <a:ext cx="1850971" cy="1904467"/>
          </a:xfrm>
          <a:prstGeom prst="rect">
            <a:avLst/>
          </a:prstGeom>
        </p:spPr>
      </p:pic>
    </p:spTree>
    <p:extLst>
      <p:ext uri="{BB962C8B-B14F-4D97-AF65-F5344CB8AC3E}">
        <p14:creationId xmlns:p14="http://schemas.microsoft.com/office/powerpoint/2010/main" val="276982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_SDG goals_icons-individual-rgb-03.png">
            <a:extLst>
              <a:ext uri="{FF2B5EF4-FFF2-40B4-BE49-F238E27FC236}">
                <a16:creationId xmlns:a16="http://schemas.microsoft.com/office/drawing/2014/main" id="{D9FC8950-A207-9145-AE97-B85899B5D7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7768" y="1903857"/>
            <a:ext cx="1828800" cy="1828800"/>
          </a:xfrm>
          <a:prstGeom prst="rect">
            <a:avLst/>
          </a:prstGeom>
        </p:spPr>
      </p:pic>
      <p:pic>
        <p:nvPicPr>
          <p:cNvPr id="3" name="Picture 2">
            <a:extLst>
              <a:ext uri="{FF2B5EF4-FFF2-40B4-BE49-F238E27FC236}">
                <a16:creationId xmlns:a16="http://schemas.microsoft.com/office/drawing/2014/main" id="{D330EFCD-6920-5646-B7A2-91649624D2B5}"/>
              </a:ext>
            </a:extLst>
          </p:cNvPr>
          <p:cNvPicPr>
            <a:picLocks noChangeAspect="1"/>
          </p:cNvPicPr>
          <p:nvPr/>
        </p:nvPicPr>
        <p:blipFill>
          <a:blip r:embed="rId4"/>
          <a:stretch>
            <a:fillRect/>
          </a:stretch>
        </p:blipFill>
        <p:spPr>
          <a:xfrm>
            <a:off x="7027768" y="4050880"/>
            <a:ext cx="1828800" cy="1828800"/>
          </a:xfrm>
          <a:prstGeom prst="rect">
            <a:avLst/>
          </a:prstGeom>
        </p:spPr>
      </p:pic>
      <p:pic>
        <p:nvPicPr>
          <p:cNvPr id="4" name="Picture 3">
            <a:extLst>
              <a:ext uri="{FF2B5EF4-FFF2-40B4-BE49-F238E27FC236}">
                <a16:creationId xmlns:a16="http://schemas.microsoft.com/office/drawing/2014/main" id="{77556917-F552-2E4D-82CF-1C98AE3DB01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837341" flipH="1">
            <a:off x="-511483" y="6228868"/>
            <a:ext cx="1603937" cy="1650293"/>
          </a:xfrm>
          <a:prstGeom prst="rect">
            <a:avLst/>
          </a:prstGeom>
        </p:spPr>
      </p:pic>
      <p:pic>
        <p:nvPicPr>
          <p:cNvPr id="5" name="Picture 4">
            <a:extLst>
              <a:ext uri="{FF2B5EF4-FFF2-40B4-BE49-F238E27FC236}">
                <a16:creationId xmlns:a16="http://schemas.microsoft.com/office/drawing/2014/main" id="{EBD0B0F8-B538-B741-9F22-BFBB3DF030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4837347" flipH="1">
            <a:off x="5715446" y="-1128998"/>
            <a:ext cx="2258092" cy="2323354"/>
          </a:xfrm>
          <a:prstGeom prst="rect">
            <a:avLst/>
          </a:prstGeom>
        </p:spPr>
      </p:pic>
      <p:sp>
        <p:nvSpPr>
          <p:cNvPr id="7" name="Shape 139">
            <a:extLst>
              <a:ext uri="{FF2B5EF4-FFF2-40B4-BE49-F238E27FC236}">
                <a16:creationId xmlns:a16="http://schemas.microsoft.com/office/drawing/2014/main" id="{0DC53166-563E-2345-9392-93FD0718D049}"/>
              </a:ext>
            </a:extLst>
          </p:cNvPr>
          <p:cNvSpPr txBox="1">
            <a:spLocks/>
          </p:cNvSpPr>
          <p:nvPr/>
        </p:nvSpPr>
        <p:spPr>
          <a:xfrm>
            <a:off x="431442" y="251063"/>
            <a:ext cx="6877769" cy="1335922"/>
          </a:xfrm>
          <a:prstGeom prst="rect">
            <a:avLst/>
          </a:prstGeom>
          <a:noFill/>
          <a:ln>
            <a:noFill/>
          </a:ln>
        </p:spPr>
        <p:txBody>
          <a:bodyPr vert="horz" lIns="121897" tIns="121897" rIns="121897" bIns="121897"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buSzPct val="25000"/>
            </a:pPr>
            <a:r>
              <a:rPr lang="en-US" sz="3700" b="1" dirty="0">
                <a:solidFill>
                  <a:srgbClr val="000000"/>
                </a:solidFill>
              </a:rPr>
              <a:t>Parque </a:t>
            </a:r>
            <a:r>
              <a:rPr lang="en-US" sz="3700" b="1" dirty="0" err="1">
                <a:solidFill>
                  <a:srgbClr val="000000"/>
                </a:solidFill>
              </a:rPr>
              <a:t>Explora</a:t>
            </a:r>
            <a:r>
              <a:rPr lang="en" sz="3700" b="1" dirty="0">
                <a:solidFill>
                  <a:srgbClr val="000000"/>
                </a:solidFill>
              </a:rPr>
              <a:t>, </a:t>
            </a:r>
            <a:r>
              <a:rPr lang="en-US" sz="3700" b="1" dirty="0">
                <a:solidFill>
                  <a:srgbClr val="000000"/>
                </a:solidFill>
              </a:rPr>
              <a:t>Colombia</a:t>
            </a:r>
            <a:br>
              <a:rPr lang="en-US" sz="3700" dirty="0">
                <a:solidFill>
                  <a:srgbClr val="000000"/>
                </a:solidFill>
              </a:rPr>
            </a:br>
            <a:r>
              <a:rPr lang="en-US" sz="3700" dirty="0">
                <a:solidFill>
                  <a:srgbClr val="000000"/>
                </a:solidFill>
              </a:rPr>
              <a:t>Community science</a:t>
            </a:r>
            <a:endParaRPr lang="en" sz="3700" dirty="0">
              <a:solidFill>
                <a:srgbClr val="000000"/>
              </a:solidFill>
            </a:endParaRPr>
          </a:p>
        </p:txBody>
      </p:sp>
    </p:spTree>
    <p:extLst>
      <p:ext uri="{BB962C8B-B14F-4D97-AF65-F5344CB8AC3E}">
        <p14:creationId xmlns:p14="http://schemas.microsoft.com/office/powerpoint/2010/main" val="62256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_SDG goals_icons-individual-rgb-10.png">
            <a:extLst>
              <a:ext uri="{FF2B5EF4-FFF2-40B4-BE49-F238E27FC236}">
                <a16:creationId xmlns:a16="http://schemas.microsoft.com/office/drawing/2014/main" id="{42C3A06B-6496-354D-8CE1-03499E5F33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83" y="3966574"/>
            <a:ext cx="1828800" cy="1828800"/>
          </a:xfrm>
          <a:prstGeom prst="rect">
            <a:avLst/>
          </a:prstGeom>
        </p:spPr>
      </p:pic>
      <p:pic>
        <p:nvPicPr>
          <p:cNvPr id="3" name="Picture 2" descr="E_SDG goals_icons-individual-rgb-04.png">
            <a:extLst>
              <a:ext uri="{FF2B5EF4-FFF2-40B4-BE49-F238E27FC236}">
                <a16:creationId xmlns:a16="http://schemas.microsoft.com/office/drawing/2014/main" id="{EDBD618B-35BE-7046-A164-C059773F11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1783" y="1818704"/>
            <a:ext cx="1828800" cy="1828800"/>
          </a:xfrm>
          <a:prstGeom prst="rect">
            <a:avLst/>
          </a:prstGeom>
        </p:spPr>
      </p:pic>
      <p:pic>
        <p:nvPicPr>
          <p:cNvPr id="4" name="Picture 3">
            <a:extLst>
              <a:ext uri="{FF2B5EF4-FFF2-40B4-BE49-F238E27FC236}">
                <a16:creationId xmlns:a16="http://schemas.microsoft.com/office/drawing/2014/main" id="{AD759939-3EB8-C04C-B939-E80CD179362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837341" flipH="1">
            <a:off x="7493212" y="-1807068"/>
            <a:ext cx="2201856" cy="2265493"/>
          </a:xfrm>
          <a:prstGeom prst="rect">
            <a:avLst/>
          </a:prstGeom>
        </p:spPr>
      </p:pic>
      <p:sp>
        <p:nvSpPr>
          <p:cNvPr id="7" name="Shape 139">
            <a:extLst>
              <a:ext uri="{FF2B5EF4-FFF2-40B4-BE49-F238E27FC236}">
                <a16:creationId xmlns:a16="http://schemas.microsoft.com/office/drawing/2014/main" id="{37166A09-FCFA-EB4F-871D-6A4B4F259651}"/>
              </a:ext>
            </a:extLst>
          </p:cNvPr>
          <p:cNvSpPr txBox="1">
            <a:spLocks/>
          </p:cNvSpPr>
          <p:nvPr/>
        </p:nvSpPr>
        <p:spPr>
          <a:xfrm>
            <a:off x="444321" y="223023"/>
            <a:ext cx="9021412" cy="3119438"/>
          </a:xfrm>
          <a:prstGeom prst="rect">
            <a:avLst/>
          </a:prstGeom>
          <a:noFill/>
          <a:ln>
            <a:noFill/>
          </a:ln>
        </p:spPr>
        <p:txBody>
          <a:bodyPr vert="horz" lIns="121897" tIns="121897" rIns="121897" bIns="121897"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buSzPct val="25000"/>
            </a:pPr>
            <a:r>
              <a:rPr lang="en-US" sz="3700" b="1" dirty="0"/>
              <a:t>Science Museum of Western Virginia, USA</a:t>
            </a:r>
            <a:br>
              <a:rPr lang="en-US" sz="3700" dirty="0"/>
            </a:br>
            <a:r>
              <a:rPr lang="en-US" sz="3700" dirty="0"/>
              <a:t>Universal design</a:t>
            </a:r>
            <a:endParaRPr lang="en" sz="3700" dirty="0"/>
          </a:p>
        </p:txBody>
      </p:sp>
      <p:pic>
        <p:nvPicPr>
          <p:cNvPr id="5" name="Picture 4">
            <a:extLst>
              <a:ext uri="{FF2B5EF4-FFF2-40B4-BE49-F238E27FC236}">
                <a16:creationId xmlns:a16="http://schemas.microsoft.com/office/drawing/2014/main" id="{F8CC937F-DA39-2649-B1D5-A25617CA9F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837341" flipH="1">
            <a:off x="-1363363" y="4989732"/>
            <a:ext cx="2999022" cy="3085698"/>
          </a:xfrm>
          <a:prstGeom prst="rect">
            <a:avLst/>
          </a:prstGeom>
        </p:spPr>
      </p:pic>
    </p:spTree>
    <p:extLst>
      <p:ext uri="{BB962C8B-B14F-4D97-AF65-F5344CB8AC3E}">
        <p14:creationId xmlns:p14="http://schemas.microsoft.com/office/powerpoint/2010/main" val="235039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26F025-A1A8-1442-89C4-5CF0FE88D421}"/>
              </a:ext>
            </a:extLst>
          </p:cNvPr>
          <p:cNvPicPr>
            <a:picLocks noChangeAspect="1"/>
          </p:cNvPicPr>
          <p:nvPr/>
        </p:nvPicPr>
        <p:blipFill>
          <a:blip r:embed="rId2"/>
          <a:stretch>
            <a:fillRect/>
          </a:stretch>
        </p:blipFill>
        <p:spPr>
          <a:xfrm>
            <a:off x="7123672" y="4500681"/>
            <a:ext cx="2491756" cy="2563772"/>
          </a:xfrm>
          <a:prstGeom prst="rect">
            <a:avLst/>
          </a:prstGeom>
        </p:spPr>
      </p:pic>
      <p:sp>
        <p:nvSpPr>
          <p:cNvPr id="4" name="Title 3">
            <a:extLst>
              <a:ext uri="{FF2B5EF4-FFF2-40B4-BE49-F238E27FC236}">
                <a16:creationId xmlns:a16="http://schemas.microsoft.com/office/drawing/2014/main" id="{D61AA738-7E25-F043-89E8-A2C98D0F95CF}"/>
              </a:ext>
            </a:extLst>
          </p:cNvPr>
          <p:cNvSpPr txBox="1">
            <a:spLocks/>
          </p:cNvSpPr>
          <p:nvPr/>
        </p:nvSpPr>
        <p:spPr>
          <a:xfrm>
            <a:off x="647401" y="365125"/>
            <a:ext cx="4656101" cy="132556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a:t>Presenters</a:t>
            </a:r>
          </a:p>
        </p:txBody>
      </p:sp>
      <p:sp>
        <p:nvSpPr>
          <p:cNvPr id="5" name="Content Placeholder 4">
            <a:extLst>
              <a:ext uri="{FF2B5EF4-FFF2-40B4-BE49-F238E27FC236}">
                <a16:creationId xmlns:a16="http://schemas.microsoft.com/office/drawing/2014/main" id="{B2B93CD3-E0E3-534F-BBE4-FF2339C19644}"/>
              </a:ext>
            </a:extLst>
          </p:cNvPr>
          <p:cNvSpPr txBox="1">
            <a:spLocks/>
          </p:cNvSpPr>
          <p:nvPr/>
        </p:nvSpPr>
        <p:spPr>
          <a:xfrm>
            <a:off x="437882" y="1825625"/>
            <a:ext cx="8706118" cy="435133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t>Darrell </a:t>
            </a:r>
            <a:r>
              <a:rPr lang="en-US" sz="2400" dirty="0"/>
              <a:t>Porcello, Children’s Creativity Museum</a:t>
            </a:r>
          </a:p>
          <a:p>
            <a:pPr marL="0" indent="0">
              <a:buNone/>
            </a:pPr>
            <a:r>
              <a:rPr lang="en-US" sz="2400" b="1" dirty="0" err="1">
                <a:latin typeface="+mj-lt"/>
              </a:rPr>
              <a:t>Jayatri</a:t>
            </a:r>
            <a:r>
              <a:rPr lang="en-US" sz="2400" b="1" dirty="0">
                <a:latin typeface="+mj-lt"/>
              </a:rPr>
              <a:t> </a:t>
            </a:r>
            <a:r>
              <a:rPr lang="en-US" sz="2400" dirty="0">
                <a:latin typeface="+mj-lt"/>
              </a:rPr>
              <a:t>Das, The Franklin Institute</a:t>
            </a:r>
          </a:p>
          <a:p>
            <a:pPr marL="0" indent="0">
              <a:buNone/>
            </a:pPr>
            <a:r>
              <a:rPr lang="en-US" sz="2400" b="1" dirty="0">
                <a:latin typeface="+mj-lt"/>
              </a:rPr>
              <a:t>Jeannie</a:t>
            </a:r>
            <a:r>
              <a:rPr lang="en-US" sz="2400" dirty="0">
                <a:latin typeface="+mj-lt"/>
              </a:rPr>
              <a:t> Colton, Arizona State University</a:t>
            </a:r>
          </a:p>
          <a:p>
            <a:pPr marL="0" indent="0">
              <a:buNone/>
            </a:pPr>
            <a:r>
              <a:rPr lang="en-US" sz="2400" b="1" dirty="0"/>
              <a:t>Paul </a:t>
            </a:r>
            <a:r>
              <a:rPr lang="en-US" sz="2400" dirty="0"/>
              <a:t>Martin, Arizona State University</a:t>
            </a:r>
            <a:endParaRPr lang="en-US" sz="2400" b="1" dirty="0">
              <a:latin typeface="+mj-lt"/>
            </a:endParaRPr>
          </a:p>
          <a:p>
            <a:pPr marL="0" indent="0">
              <a:buFont typeface="Arial"/>
              <a:buNone/>
            </a:pPr>
            <a:r>
              <a:rPr lang="en-US" sz="2400" b="1" dirty="0">
                <a:latin typeface="+mj-lt"/>
              </a:rPr>
              <a:t>Rae </a:t>
            </a:r>
            <a:r>
              <a:rPr lang="en-US" sz="2400" dirty="0" err="1">
                <a:latin typeface="+mj-lt"/>
              </a:rPr>
              <a:t>Ostman</a:t>
            </a:r>
            <a:r>
              <a:rPr lang="en-US" sz="2400" dirty="0">
                <a:latin typeface="+mj-lt"/>
              </a:rPr>
              <a:t>, Arizona State University</a:t>
            </a:r>
            <a:endParaRPr lang="en-US" sz="2400" dirty="0"/>
          </a:p>
          <a:p>
            <a:pPr marL="0" indent="0">
              <a:buFont typeface="Arial"/>
              <a:buNone/>
            </a:pPr>
            <a:r>
              <a:rPr lang="en-US" sz="2400" b="1" dirty="0">
                <a:latin typeface="+mj-lt"/>
              </a:rPr>
              <a:t>Sari</a:t>
            </a:r>
            <a:r>
              <a:rPr lang="en-US" sz="2400" dirty="0">
                <a:latin typeface="+mj-lt"/>
              </a:rPr>
              <a:t> Custer, Arizona Science Center</a:t>
            </a:r>
          </a:p>
          <a:p>
            <a:pPr marL="0" indent="0">
              <a:buFont typeface="Arial"/>
              <a:buNone/>
            </a:pPr>
            <a:endParaRPr lang="en-US" sz="2400" dirty="0">
              <a:latin typeface="+mj-lt"/>
            </a:endParaRPr>
          </a:p>
          <a:p>
            <a:pPr marL="0" indent="0">
              <a:buFont typeface="Arial"/>
              <a:buNone/>
            </a:pPr>
            <a:endParaRPr lang="en-US" sz="2400" dirty="0">
              <a:latin typeface="+mj-lt"/>
            </a:endParaRPr>
          </a:p>
        </p:txBody>
      </p:sp>
    </p:spTree>
    <p:extLst>
      <p:ext uri="{BB962C8B-B14F-4D97-AF65-F5344CB8AC3E}">
        <p14:creationId xmlns:p14="http://schemas.microsoft.com/office/powerpoint/2010/main" val="3352058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_SDG goals_icons-individual-rgb-17.png">
            <a:extLst>
              <a:ext uri="{FF2B5EF4-FFF2-40B4-BE49-F238E27FC236}">
                <a16:creationId xmlns:a16="http://schemas.microsoft.com/office/drawing/2014/main" id="{0DFBCCCC-06C0-3D40-AC7E-EB97B5C49A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996" y="4106433"/>
            <a:ext cx="1828800" cy="1828800"/>
          </a:xfrm>
          <a:prstGeom prst="rect">
            <a:avLst/>
          </a:prstGeom>
        </p:spPr>
      </p:pic>
      <p:pic>
        <p:nvPicPr>
          <p:cNvPr id="3" name="Picture 2" descr="E_SDG goals_icons-individual-rgb-07.png">
            <a:extLst>
              <a:ext uri="{FF2B5EF4-FFF2-40B4-BE49-F238E27FC236}">
                <a16:creationId xmlns:a16="http://schemas.microsoft.com/office/drawing/2014/main" id="{32273383-881D-6D4B-B421-C9E1841DA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996" y="1936960"/>
            <a:ext cx="1828800" cy="1828800"/>
          </a:xfrm>
          <a:prstGeom prst="rect">
            <a:avLst/>
          </a:prstGeom>
        </p:spPr>
      </p:pic>
      <p:pic>
        <p:nvPicPr>
          <p:cNvPr id="4" name="Picture 3">
            <a:extLst>
              <a:ext uri="{FF2B5EF4-FFF2-40B4-BE49-F238E27FC236}">
                <a16:creationId xmlns:a16="http://schemas.microsoft.com/office/drawing/2014/main" id="{FE439FC2-193F-1149-99E0-EEF9B4621D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1898329" flipH="1">
            <a:off x="7704217" y="-1238411"/>
            <a:ext cx="2181668" cy="2244721"/>
          </a:xfrm>
          <a:prstGeom prst="rect">
            <a:avLst/>
          </a:prstGeom>
        </p:spPr>
      </p:pic>
      <p:pic>
        <p:nvPicPr>
          <p:cNvPr id="5" name="Picture 4">
            <a:extLst>
              <a:ext uri="{FF2B5EF4-FFF2-40B4-BE49-F238E27FC236}">
                <a16:creationId xmlns:a16="http://schemas.microsoft.com/office/drawing/2014/main" id="{580E4045-EBE2-9C42-8238-0B2782ECAC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5887988" flipH="1">
            <a:off x="1365329" y="6428789"/>
            <a:ext cx="2181668" cy="2244721"/>
          </a:xfrm>
          <a:prstGeom prst="rect">
            <a:avLst/>
          </a:prstGeom>
        </p:spPr>
      </p:pic>
      <p:sp>
        <p:nvSpPr>
          <p:cNvPr id="6" name="Shape 139">
            <a:extLst>
              <a:ext uri="{FF2B5EF4-FFF2-40B4-BE49-F238E27FC236}">
                <a16:creationId xmlns:a16="http://schemas.microsoft.com/office/drawing/2014/main" id="{960AA0BC-5398-CD43-91F1-81877F85529A}"/>
              </a:ext>
            </a:extLst>
          </p:cNvPr>
          <p:cNvSpPr txBox="1">
            <a:spLocks/>
          </p:cNvSpPr>
          <p:nvPr/>
        </p:nvSpPr>
        <p:spPr>
          <a:xfrm>
            <a:off x="418455" y="264957"/>
            <a:ext cx="11481446" cy="1367843"/>
          </a:xfrm>
          <a:prstGeom prst="rect">
            <a:avLst/>
          </a:prstGeom>
          <a:noFill/>
          <a:ln>
            <a:noFill/>
          </a:ln>
        </p:spPr>
        <p:txBody>
          <a:bodyPr vert="horz" lIns="121897" tIns="121897" rIns="121897" bIns="121897"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buSzPct val="25000"/>
            </a:pPr>
            <a:r>
              <a:rPr lang="en-US" sz="3700" b="1" dirty="0"/>
              <a:t>TELUS Spark Science Centre</a:t>
            </a:r>
            <a:r>
              <a:rPr lang="en" sz="3700" b="1" dirty="0"/>
              <a:t>, </a:t>
            </a:r>
            <a:r>
              <a:rPr lang="en-US" sz="3700" b="1" dirty="0"/>
              <a:t>Canada</a:t>
            </a:r>
            <a:br>
              <a:rPr lang="en-US" sz="3700" dirty="0">
                <a:solidFill>
                  <a:srgbClr val="000000"/>
                </a:solidFill>
              </a:rPr>
            </a:br>
            <a:r>
              <a:rPr lang="en-US" sz="3700" dirty="0">
                <a:solidFill>
                  <a:srgbClr val="000000"/>
                </a:solidFill>
              </a:rPr>
              <a:t>Energy transitions</a:t>
            </a:r>
            <a:endParaRPr lang="en" sz="3700" dirty="0">
              <a:solidFill>
                <a:srgbClr val="000000"/>
              </a:solidFill>
            </a:endParaRPr>
          </a:p>
        </p:txBody>
      </p:sp>
    </p:spTree>
    <p:extLst>
      <p:ext uri="{BB962C8B-B14F-4D97-AF65-F5344CB8AC3E}">
        <p14:creationId xmlns:p14="http://schemas.microsoft.com/office/powerpoint/2010/main" val="104205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_SDG goals_icons-individual-rgb-03.png">
            <a:extLst>
              <a:ext uri="{FF2B5EF4-FFF2-40B4-BE49-F238E27FC236}">
                <a16:creationId xmlns:a16="http://schemas.microsoft.com/office/drawing/2014/main" id="{34BD4470-EF57-FB46-A2D2-3841215454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4855" y="4081269"/>
            <a:ext cx="1828800" cy="1828800"/>
          </a:xfrm>
          <a:prstGeom prst="rect">
            <a:avLst/>
          </a:prstGeom>
        </p:spPr>
      </p:pic>
      <p:pic>
        <p:nvPicPr>
          <p:cNvPr id="3" name="Picture 2">
            <a:extLst>
              <a:ext uri="{FF2B5EF4-FFF2-40B4-BE49-F238E27FC236}">
                <a16:creationId xmlns:a16="http://schemas.microsoft.com/office/drawing/2014/main" id="{E717FAF5-FE30-5440-80D3-5368BE11AE9E}"/>
              </a:ext>
            </a:extLst>
          </p:cNvPr>
          <p:cNvPicPr>
            <a:picLocks noChangeAspect="1"/>
          </p:cNvPicPr>
          <p:nvPr/>
        </p:nvPicPr>
        <p:blipFill>
          <a:blip r:embed="rId4"/>
          <a:stretch>
            <a:fillRect/>
          </a:stretch>
        </p:blipFill>
        <p:spPr>
          <a:xfrm>
            <a:off x="6984855" y="1912638"/>
            <a:ext cx="1828800" cy="1828800"/>
          </a:xfrm>
          <a:prstGeom prst="rect">
            <a:avLst/>
          </a:prstGeom>
        </p:spPr>
      </p:pic>
      <p:pic>
        <p:nvPicPr>
          <p:cNvPr id="4" name="Picture 3">
            <a:extLst>
              <a:ext uri="{FF2B5EF4-FFF2-40B4-BE49-F238E27FC236}">
                <a16:creationId xmlns:a16="http://schemas.microsoft.com/office/drawing/2014/main" id="{9698D80C-F5CF-6E46-837E-F9FB92D69F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837341" flipH="1">
            <a:off x="7425359" y="5444183"/>
            <a:ext cx="2451631" cy="2522487"/>
          </a:xfrm>
          <a:prstGeom prst="rect">
            <a:avLst/>
          </a:prstGeom>
        </p:spPr>
      </p:pic>
      <p:pic>
        <p:nvPicPr>
          <p:cNvPr id="5" name="Picture 4">
            <a:extLst>
              <a:ext uri="{FF2B5EF4-FFF2-40B4-BE49-F238E27FC236}">
                <a16:creationId xmlns:a16="http://schemas.microsoft.com/office/drawing/2014/main" id="{B59E0203-340C-B643-8F90-870F2F3FE0E8}"/>
              </a:ext>
            </a:extLst>
          </p:cNvPr>
          <p:cNvPicPr>
            <a:picLocks noChangeAspect="1"/>
          </p:cNvPicPr>
          <p:nvPr/>
        </p:nvPicPr>
        <p:blipFill rotWithShape="1">
          <a:blip r:embed="rId6"/>
          <a:srcRect r="26699" b="61761"/>
          <a:stretch/>
        </p:blipFill>
        <p:spPr>
          <a:xfrm rot="10800000">
            <a:off x="-126068" y="-550450"/>
            <a:ext cx="1589900" cy="1347033"/>
          </a:xfrm>
          <a:prstGeom prst="rect">
            <a:avLst/>
          </a:prstGeom>
        </p:spPr>
      </p:pic>
      <p:sp>
        <p:nvSpPr>
          <p:cNvPr id="6" name="Shape 139">
            <a:extLst>
              <a:ext uri="{FF2B5EF4-FFF2-40B4-BE49-F238E27FC236}">
                <a16:creationId xmlns:a16="http://schemas.microsoft.com/office/drawing/2014/main" id="{BAF4A8D0-07A1-A941-B4BB-DC5E4FF760D7}"/>
              </a:ext>
            </a:extLst>
          </p:cNvPr>
          <p:cNvSpPr txBox="1">
            <a:spLocks/>
          </p:cNvSpPr>
          <p:nvPr/>
        </p:nvSpPr>
        <p:spPr>
          <a:xfrm>
            <a:off x="384638" y="289930"/>
            <a:ext cx="11473697" cy="1440744"/>
          </a:xfrm>
          <a:prstGeom prst="rect">
            <a:avLst/>
          </a:prstGeom>
          <a:noFill/>
          <a:ln>
            <a:noFill/>
          </a:ln>
        </p:spPr>
        <p:txBody>
          <a:bodyPr vert="horz" lIns="121897" tIns="121897" rIns="121897" bIns="121897"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buSzPct val="25000"/>
            </a:pPr>
            <a:r>
              <a:rPr lang="en-US" sz="3700" b="1" dirty="0" err="1"/>
              <a:t>Espace</a:t>
            </a:r>
            <a:r>
              <a:rPr lang="en-US" sz="3700" b="1" dirty="0"/>
              <a:t> des Sciences Pierre-Gilles de </a:t>
            </a:r>
            <a:r>
              <a:rPr lang="en-US" sz="3700" b="1" dirty="0" err="1"/>
              <a:t>Gennes</a:t>
            </a:r>
            <a:r>
              <a:rPr lang="en" sz="3700" b="1" dirty="0"/>
              <a:t>, </a:t>
            </a:r>
          </a:p>
          <a:p>
            <a:pPr algn="l">
              <a:buSzPct val="25000"/>
            </a:pPr>
            <a:r>
              <a:rPr lang="en-US" sz="3700" b="1" dirty="0"/>
              <a:t>France</a:t>
            </a:r>
            <a:br>
              <a:rPr lang="en-US" sz="3700" dirty="0"/>
            </a:br>
            <a:r>
              <a:rPr lang="en-US" sz="3700" dirty="0"/>
              <a:t>Training on digital fabrication</a:t>
            </a:r>
            <a:endParaRPr lang="en" sz="3700" dirty="0"/>
          </a:p>
        </p:txBody>
      </p:sp>
    </p:spTree>
    <p:extLst>
      <p:ext uri="{BB962C8B-B14F-4D97-AF65-F5344CB8AC3E}">
        <p14:creationId xmlns:p14="http://schemas.microsoft.com/office/powerpoint/2010/main" val="358806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_SDG goals_icons-individual-rgb-17.png">
            <a:extLst>
              <a:ext uri="{FF2B5EF4-FFF2-40B4-BE49-F238E27FC236}">
                <a16:creationId xmlns:a16="http://schemas.microsoft.com/office/drawing/2014/main" id="{878428A2-628E-B54B-A9AF-2861E96301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8074" y="4115557"/>
            <a:ext cx="1828800" cy="1828800"/>
          </a:xfrm>
          <a:prstGeom prst="rect">
            <a:avLst/>
          </a:prstGeom>
        </p:spPr>
      </p:pic>
      <p:pic>
        <p:nvPicPr>
          <p:cNvPr id="3" name="Picture 2" descr="E_SDG goals_icons-individual-rgb-11.png">
            <a:extLst>
              <a:ext uri="{FF2B5EF4-FFF2-40B4-BE49-F238E27FC236}">
                <a16:creationId xmlns:a16="http://schemas.microsoft.com/office/drawing/2014/main" id="{64E9028B-DC55-B54E-AFF4-F245BEC349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8074" y="1904747"/>
            <a:ext cx="1828800" cy="1828800"/>
          </a:xfrm>
          <a:prstGeom prst="rect">
            <a:avLst/>
          </a:prstGeom>
        </p:spPr>
      </p:pic>
      <p:pic>
        <p:nvPicPr>
          <p:cNvPr id="5" name="Picture 4">
            <a:extLst>
              <a:ext uri="{FF2B5EF4-FFF2-40B4-BE49-F238E27FC236}">
                <a16:creationId xmlns:a16="http://schemas.microsoft.com/office/drawing/2014/main" id="{706F7699-2D1B-974D-A132-F9C6623E22B5}"/>
              </a:ext>
            </a:extLst>
          </p:cNvPr>
          <p:cNvPicPr>
            <a:picLocks noChangeAspect="1"/>
          </p:cNvPicPr>
          <p:nvPr/>
        </p:nvPicPr>
        <p:blipFill rotWithShape="1">
          <a:blip r:embed="rId5"/>
          <a:srcRect t="46001"/>
          <a:stretch/>
        </p:blipFill>
        <p:spPr>
          <a:xfrm rot="8200080">
            <a:off x="5279992" y="-1573461"/>
            <a:ext cx="3276164" cy="2873138"/>
          </a:xfrm>
          <a:prstGeom prst="rect">
            <a:avLst/>
          </a:prstGeom>
        </p:spPr>
      </p:pic>
      <p:pic>
        <p:nvPicPr>
          <p:cNvPr id="6" name="Picture 5">
            <a:extLst>
              <a:ext uri="{FF2B5EF4-FFF2-40B4-BE49-F238E27FC236}">
                <a16:creationId xmlns:a16="http://schemas.microsoft.com/office/drawing/2014/main" id="{45EFDA4E-DF75-1C46-8678-2B8D5302191A}"/>
              </a:ext>
            </a:extLst>
          </p:cNvPr>
          <p:cNvPicPr>
            <a:picLocks noChangeAspect="1"/>
          </p:cNvPicPr>
          <p:nvPr/>
        </p:nvPicPr>
        <p:blipFill rotWithShape="1">
          <a:blip r:embed="rId5"/>
          <a:srcRect t="46001"/>
          <a:stretch/>
        </p:blipFill>
        <p:spPr>
          <a:xfrm rot="13927424">
            <a:off x="5785443" y="6190256"/>
            <a:ext cx="1300180" cy="1140235"/>
          </a:xfrm>
          <a:prstGeom prst="rect">
            <a:avLst/>
          </a:prstGeom>
        </p:spPr>
      </p:pic>
      <p:sp>
        <p:nvSpPr>
          <p:cNvPr id="7" name="Shape 139">
            <a:extLst>
              <a:ext uri="{FF2B5EF4-FFF2-40B4-BE49-F238E27FC236}">
                <a16:creationId xmlns:a16="http://schemas.microsoft.com/office/drawing/2014/main" id="{6EEC38BA-44B1-5D4F-9394-DEBDDA4D4BC6}"/>
              </a:ext>
            </a:extLst>
          </p:cNvPr>
          <p:cNvSpPr txBox="1">
            <a:spLocks/>
          </p:cNvSpPr>
          <p:nvPr/>
        </p:nvSpPr>
        <p:spPr>
          <a:xfrm>
            <a:off x="242143" y="240640"/>
            <a:ext cx="8213361" cy="1405467"/>
          </a:xfrm>
          <a:prstGeom prst="rect">
            <a:avLst/>
          </a:prstGeom>
          <a:noFill/>
          <a:ln>
            <a:noFill/>
          </a:ln>
        </p:spPr>
        <p:txBody>
          <a:bodyPr vert="horz" lIns="121897" tIns="121897" rIns="121897" bIns="121897"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buSzPct val="25000"/>
            </a:pPr>
            <a:r>
              <a:rPr lang="en-US" sz="3700" b="1" dirty="0"/>
              <a:t>Ontario Science Center</a:t>
            </a:r>
            <a:r>
              <a:rPr lang="en" sz="3700" b="1" dirty="0"/>
              <a:t>, </a:t>
            </a:r>
            <a:r>
              <a:rPr lang="en-US" sz="3700" b="1" dirty="0"/>
              <a:t>Canada</a:t>
            </a:r>
            <a:br>
              <a:rPr lang="en-US" sz="3700" dirty="0"/>
            </a:br>
            <a:r>
              <a:rPr lang="en-US" sz="3700" dirty="0"/>
              <a:t>Community partnerships</a:t>
            </a:r>
            <a:endParaRPr lang="en" sz="3700" dirty="0"/>
          </a:p>
        </p:txBody>
      </p:sp>
    </p:spTree>
    <p:extLst>
      <p:ext uri="{BB962C8B-B14F-4D97-AF65-F5344CB8AC3E}">
        <p14:creationId xmlns:p14="http://schemas.microsoft.com/office/powerpoint/2010/main" val="155580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E6974E-A3C4-3246-ACD7-AEBF87A8E3B0}"/>
              </a:ext>
            </a:extLst>
          </p:cNvPr>
          <p:cNvPicPr>
            <a:picLocks noChangeAspect="1"/>
          </p:cNvPicPr>
          <p:nvPr/>
        </p:nvPicPr>
        <p:blipFill rotWithShape="1">
          <a:blip r:embed="rId3"/>
          <a:srcRect r="26699" b="61761"/>
          <a:stretch/>
        </p:blipFill>
        <p:spPr>
          <a:xfrm rot="6501163">
            <a:off x="2061949" y="-808080"/>
            <a:ext cx="1589900" cy="1347033"/>
          </a:xfrm>
          <a:prstGeom prst="rect">
            <a:avLst/>
          </a:prstGeom>
        </p:spPr>
      </p:pic>
      <p:pic>
        <p:nvPicPr>
          <p:cNvPr id="4" name="Picture 3">
            <a:extLst>
              <a:ext uri="{FF2B5EF4-FFF2-40B4-BE49-F238E27FC236}">
                <a16:creationId xmlns:a16="http://schemas.microsoft.com/office/drawing/2014/main" id="{9483216C-A5E9-8E49-8161-F44C465D4205}"/>
              </a:ext>
            </a:extLst>
          </p:cNvPr>
          <p:cNvPicPr>
            <a:picLocks noChangeAspect="1"/>
          </p:cNvPicPr>
          <p:nvPr/>
        </p:nvPicPr>
        <p:blipFill>
          <a:blip r:embed="rId4"/>
          <a:stretch>
            <a:fillRect/>
          </a:stretch>
        </p:blipFill>
        <p:spPr>
          <a:xfrm>
            <a:off x="7026151" y="4071276"/>
            <a:ext cx="1828800" cy="1828800"/>
          </a:xfrm>
          <a:prstGeom prst="rect">
            <a:avLst/>
          </a:prstGeom>
        </p:spPr>
      </p:pic>
      <p:pic>
        <p:nvPicPr>
          <p:cNvPr id="5" name="Picture 4">
            <a:extLst>
              <a:ext uri="{FF2B5EF4-FFF2-40B4-BE49-F238E27FC236}">
                <a16:creationId xmlns:a16="http://schemas.microsoft.com/office/drawing/2014/main" id="{2A6CDE3A-F890-934D-8A3D-B7C25CCAB30A}"/>
              </a:ext>
            </a:extLst>
          </p:cNvPr>
          <p:cNvPicPr>
            <a:picLocks noChangeAspect="1"/>
          </p:cNvPicPr>
          <p:nvPr/>
        </p:nvPicPr>
        <p:blipFill>
          <a:blip r:embed="rId5"/>
          <a:stretch>
            <a:fillRect/>
          </a:stretch>
        </p:blipFill>
        <p:spPr>
          <a:xfrm>
            <a:off x="7026151" y="1847249"/>
            <a:ext cx="1828800" cy="1828800"/>
          </a:xfrm>
          <a:prstGeom prst="rect">
            <a:avLst/>
          </a:prstGeom>
        </p:spPr>
      </p:pic>
      <p:pic>
        <p:nvPicPr>
          <p:cNvPr id="6" name="Picture 5">
            <a:extLst>
              <a:ext uri="{FF2B5EF4-FFF2-40B4-BE49-F238E27FC236}">
                <a16:creationId xmlns:a16="http://schemas.microsoft.com/office/drawing/2014/main" id="{5A43F0DF-0BBF-3649-80B9-17D4D6FAF2A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837341" flipH="1">
            <a:off x="4955860" y="5257693"/>
            <a:ext cx="1995935" cy="2053620"/>
          </a:xfrm>
          <a:prstGeom prst="rect">
            <a:avLst/>
          </a:prstGeom>
        </p:spPr>
      </p:pic>
      <p:sp>
        <p:nvSpPr>
          <p:cNvPr id="2" name="Shape 139">
            <a:extLst>
              <a:ext uri="{FF2B5EF4-FFF2-40B4-BE49-F238E27FC236}">
                <a16:creationId xmlns:a16="http://schemas.microsoft.com/office/drawing/2014/main" id="{6489012C-B8DA-2C4A-BFF2-80D06D33D026}"/>
              </a:ext>
            </a:extLst>
          </p:cNvPr>
          <p:cNvSpPr txBox="1">
            <a:spLocks/>
          </p:cNvSpPr>
          <p:nvPr/>
        </p:nvSpPr>
        <p:spPr>
          <a:xfrm>
            <a:off x="426203" y="321083"/>
            <a:ext cx="11986653" cy="1360449"/>
          </a:xfrm>
          <a:prstGeom prst="rect">
            <a:avLst/>
          </a:prstGeom>
          <a:noFill/>
          <a:ln>
            <a:noFill/>
          </a:ln>
        </p:spPr>
        <p:txBody>
          <a:bodyPr vert="horz" lIns="121897" tIns="121897" rIns="121897" bIns="121897"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buSzPct val="25000"/>
            </a:pPr>
            <a:r>
              <a:rPr lang="en-US" sz="3700" b="1" dirty="0"/>
              <a:t>Museo Nacional de Historia Natural</a:t>
            </a:r>
            <a:r>
              <a:rPr lang="en" sz="3700" b="1" dirty="0"/>
              <a:t>, </a:t>
            </a:r>
            <a:r>
              <a:rPr lang="en-US" sz="3700" b="1" dirty="0"/>
              <a:t>Chile</a:t>
            </a:r>
            <a:br>
              <a:rPr lang="en-US" sz="3700" dirty="0"/>
            </a:br>
            <a:r>
              <a:rPr lang="en-US" sz="3700" dirty="0"/>
              <a:t>Ecosystem research and education</a:t>
            </a:r>
            <a:endParaRPr lang="en" sz="3700" dirty="0"/>
          </a:p>
        </p:txBody>
      </p:sp>
    </p:spTree>
    <p:extLst>
      <p:ext uri="{BB962C8B-B14F-4D97-AF65-F5344CB8AC3E}">
        <p14:creationId xmlns:p14="http://schemas.microsoft.com/office/powerpoint/2010/main" val="407785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367BCA-64B5-5943-AA45-C36CD6F640F1}"/>
              </a:ext>
            </a:extLst>
          </p:cNvPr>
          <p:cNvPicPr>
            <a:picLocks noChangeAspect="1"/>
          </p:cNvPicPr>
          <p:nvPr/>
        </p:nvPicPr>
        <p:blipFill rotWithShape="1">
          <a:blip r:embed="rId3"/>
          <a:srcRect r="26699" b="61761"/>
          <a:stretch/>
        </p:blipFill>
        <p:spPr>
          <a:xfrm rot="16779529">
            <a:off x="-480917" y="5622027"/>
            <a:ext cx="1589900" cy="1347033"/>
          </a:xfrm>
          <a:prstGeom prst="rect">
            <a:avLst/>
          </a:prstGeom>
        </p:spPr>
      </p:pic>
      <p:sp>
        <p:nvSpPr>
          <p:cNvPr id="2" name="Shape 139">
            <a:extLst>
              <a:ext uri="{FF2B5EF4-FFF2-40B4-BE49-F238E27FC236}">
                <a16:creationId xmlns:a16="http://schemas.microsoft.com/office/drawing/2014/main" id="{0BAFFAA9-B028-3046-8166-03C94BE8060E}"/>
              </a:ext>
            </a:extLst>
          </p:cNvPr>
          <p:cNvSpPr txBox="1">
            <a:spLocks/>
          </p:cNvSpPr>
          <p:nvPr/>
        </p:nvSpPr>
        <p:spPr>
          <a:xfrm>
            <a:off x="513007" y="262379"/>
            <a:ext cx="8630993" cy="1381760"/>
          </a:xfrm>
          <a:prstGeom prst="rect">
            <a:avLst/>
          </a:prstGeom>
          <a:noFill/>
          <a:ln>
            <a:noFill/>
          </a:ln>
        </p:spPr>
        <p:txBody>
          <a:bodyPr vert="horz" lIns="121897" tIns="121897" rIns="121897" bIns="121897"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buSzPct val="25000"/>
            </a:pPr>
            <a:r>
              <a:rPr lang="en-US" sz="3700" b="1" dirty="0">
                <a:solidFill>
                  <a:srgbClr val="000000"/>
                </a:solidFill>
              </a:rPr>
              <a:t>Long Island Children’s Museum, USA</a:t>
            </a:r>
            <a:br>
              <a:rPr lang="en-US" sz="3700" dirty="0">
                <a:solidFill>
                  <a:srgbClr val="000000"/>
                </a:solidFill>
              </a:rPr>
            </a:br>
            <a:r>
              <a:rPr lang="en-US" sz="3700" dirty="0">
                <a:solidFill>
                  <a:srgbClr val="000000"/>
                </a:solidFill>
              </a:rPr>
              <a:t>Citizen science</a:t>
            </a:r>
            <a:endParaRPr lang="en" sz="3700" dirty="0">
              <a:solidFill>
                <a:srgbClr val="000000"/>
              </a:solidFill>
            </a:endParaRPr>
          </a:p>
        </p:txBody>
      </p:sp>
      <p:pic>
        <p:nvPicPr>
          <p:cNvPr id="4" name="Picture 3">
            <a:extLst>
              <a:ext uri="{FF2B5EF4-FFF2-40B4-BE49-F238E27FC236}">
                <a16:creationId xmlns:a16="http://schemas.microsoft.com/office/drawing/2014/main" id="{39FA5328-0EBD-8149-BF63-EEA57C11B8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837341" flipH="1">
            <a:off x="8288625" y="250927"/>
            <a:ext cx="1371600" cy="1411241"/>
          </a:xfrm>
          <a:prstGeom prst="rect">
            <a:avLst/>
          </a:prstGeom>
        </p:spPr>
      </p:pic>
      <p:pic>
        <p:nvPicPr>
          <p:cNvPr id="6" name="Picture 5" descr="E_SDG goals_icons-individual-rgb-13.png">
            <a:extLst>
              <a:ext uri="{FF2B5EF4-FFF2-40B4-BE49-F238E27FC236}">
                <a16:creationId xmlns:a16="http://schemas.microsoft.com/office/drawing/2014/main" id="{F6B92489-0BC3-D24A-8734-3B36928A07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1166" y="1843388"/>
            <a:ext cx="1828800" cy="1828800"/>
          </a:xfrm>
          <a:prstGeom prst="rect">
            <a:avLst/>
          </a:prstGeom>
        </p:spPr>
      </p:pic>
      <p:pic>
        <p:nvPicPr>
          <p:cNvPr id="7" name="Picture 6" descr="E_SDG goals_icons-individual-rgb-15.png">
            <a:extLst>
              <a:ext uri="{FF2B5EF4-FFF2-40B4-BE49-F238E27FC236}">
                <a16:creationId xmlns:a16="http://schemas.microsoft.com/office/drawing/2014/main" id="{F9B624F1-9008-0F4F-9B7A-4EA15562E3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1166" y="3985300"/>
            <a:ext cx="1828800" cy="1828800"/>
          </a:xfrm>
          <a:prstGeom prst="rect">
            <a:avLst/>
          </a:prstGeom>
        </p:spPr>
      </p:pic>
      <p:pic>
        <p:nvPicPr>
          <p:cNvPr id="8" name="Picture 7">
            <a:extLst>
              <a:ext uri="{FF2B5EF4-FFF2-40B4-BE49-F238E27FC236}">
                <a16:creationId xmlns:a16="http://schemas.microsoft.com/office/drawing/2014/main" id="{EDFE1204-7620-794A-BF13-106EA0021485}"/>
              </a:ext>
            </a:extLst>
          </p:cNvPr>
          <p:cNvPicPr>
            <a:picLocks noChangeAspect="1"/>
          </p:cNvPicPr>
          <p:nvPr/>
        </p:nvPicPr>
        <p:blipFill rotWithShape="1">
          <a:blip r:embed="rId3"/>
          <a:srcRect t="46001"/>
          <a:stretch/>
        </p:blipFill>
        <p:spPr>
          <a:xfrm rot="13927424">
            <a:off x="5785443" y="6190256"/>
            <a:ext cx="1300180" cy="1140235"/>
          </a:xfrm>
          <a:prstGeom prst="rect">
            <a:avLst/>
          </a:prstGeom>
        </p:spPr>
      </p:pic>
    </p:spTree>
    <p:extLst>
      <p:ext uri="{BB962C8B-B14F-4D97-AF65-F5344CB8AC3E}">
        <p14:creationId xmlns:p14="http://schemas.microsoft.com/office/powerpoint/2010/main" val="284151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0FE58-933A-BB47-B457-BE7EA38A9CA3}"/>
              </a:ext>
            </a:extLst>
          </p:cNvPr>
          <p:cNvSpPr>
            <a:spLocks noGrp="1"/>
          </p:cNvSpPr>
          <p:nvPr>
            <p:ph type="title"/>
          </p:nvPr>
        </p:nvSpPr>
        <p:spPr/>
        <p:txBody>
          <a:bodyPr/>
          <a:lstStyle/>
          <a:p>
            <a:pPr algn="l"/>
            <a:r>
              <a:rPr lang="en-US" dirty="0"/>
              <a:t>Challenge</a:t>
            </a:r>
          </a:p>
        </p:txBody>
      </p:sp>
      <p:sp>
        <p:nvSpPr>
          <p:cNvPr id="4" name="Content Placeholder 2">
            <a:extLst>
              <a:ext uri="{FF2B5EF4-FFF2-40B4-BE49-F238E27FC236}">
                <a16:creationId xmlns:a16="http://schemas.microsoft.com/office/drawing/2014/main" id="{B01DCE85-F6AB-2445-91B9-E7716566C084}"/>
              </a:ext>
            </a:extLst>
          </p:cNvPr>
          <p:cNvSpPr txBox="1">
            <a:spLocks noGrp="1"/>
          </p:cNvSpPr>
          <p:nvPr>
            <p:ph idx="1"/>
          </p:nvPr>
        </p:nvSpPr>
        <p:spPr>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latin typeface="+mj-lt"/>
              </a:rPr>
              <a:t>Help us brainstorm new ideas for </a:t>
            </a:r>
            <a:r>
              <a:rPr lang="en-US" sz="2400" b="1" dirty="0">
                <a:latin typeface="+mj-lt"/>
              </a:rPr>
              <a:t>public programs that address the SDGs </a:t>
            </a:r>
            <a:r>
              <a:rPr lang="en-US" sz="2400" dirty="0">
                <a:latin typeface="+mj-lt"/>
              </a:rPr>
              <a:t>and can be implemented broadly.</a:t>
            </a:r>
          </a:p>
          <a:p>
            <a:pPr marL="0" indent="0">
              <a:buFont typeface="Arial" panose="020B0604020202020204" pitchFamily="34" charset="0"/>
              <a:buNone/>
            </a:pPr>
            <a:endParaRPr lang="en-US" sz="2400" dirty="0">
              <a:latin typeface="+mj-lt"/>
            </a:endParaRPr>
          </a:p>
          <a:p>
            <a:pPr marL="0" indent="0">
              <a:buFont typeface="Arial" panose="020B0604020202020204" pitchFamily="34" charset="0"/>
              <a:buNone/>
            </a:pPr>
            <a:r>
              <a:rPr lang="en-US" sz="2400" dirty="0">
                <a:latin typeface="+mj-lt"/>
              </a:rPr>
              <a:t>Public learning objectives:</a:t>
            </a:r>
          </a:p>
          <a:p>
            <a:r>
              <a:rPr lang="en-US" sz="2400" dirty="0">
                <a:latin typeface="+mj-lt"/>
              </a:rPr>
              <a:t>Understanding of big ideas related to sustainability</a:t>
            </a:r>
          </a:p>
          <a:p>
            <a:r>
              <a:rPr lang="en-US" sz="2400" dirty="0">
                <a:latin typeface="+mj-lt"/>
              </a:rPr>
              <a:t>Awareness of the relevance of sustainability </a:t>
            </a:r>
          </a:p>
          <a:p>
            <a:r>
              <a:rPr lang="en-US" sz="2400" dirty="0">
                <a:latin typeface="+mj-lt"/>
              </a:rPr>
              <a:t>Sense of self-efficacy related to sustainability</a:t>
            </a:r>
          </a:p>
          <a:p>
            <a:pPr marL="0" indent="0">
              <a:buNone/>
            </a:pPr>
            <a:endParaRPr lang="en-US" sz="2400" dirty="0">
              <a:latin typeface="+mj-lt"/>
            </a:endParaRPr>
          </a:p>
          <a:p>
            <a:pPr marL="0" indent="0">
              <a:buFont typeface="Arial" panose="020B0604020202020204" pitchFamily="34" charset="0"/>
              <a:buNone/>
            </a:pPr>
            <a:endParaRPr lang="en-US" dirty="0"/>
          </a:p>
          <a:p>
            <a:pPr marL="0" indent="0">
              <a:buFont typeface="Arial" panose="020B0604020202020204" pitchFamily="34" charset="0"/>
              <a:buNone/>
            </a:pPr>
            <a:endParaRPr lang="en-US" dirty="0">
              <a:latin typeface="+mj-lt"/>
            </a:endParaRPr>
          </a:p>
          <a:p>
            <a:pPr marL="0" indent="0">
              <a:buFont typeface="Arial" panose="020B0604020202020204" pitchFamily="34" charset="0"/>
              <a:buNone/>
            </a:pPr>
            <a:endParaRPr lang="en-US" dirty="0">
              <a:latin typeface="+mj-lt"/>
            </a:endParaRPr>
          </a:p>
          <a:p>
            <a:pPr marL="0" indent="0">
              <a:buFont typeface="Arial" panose="020B0604020202020204" pitchFamily="34" charset="0"/>
              <a:buNone/>
            </a:pPr>
            <a:endParaRPr lang="en-US" dirty="0">
              <a:latin typeface="+mj-lt"/>
            </a:endParaRPr>
          </a:p>
          <a:p>
            <a:pPr marL="0" indent="0">
              <a:buFont typeface="Arial" panose="020B0604020202020204" pitchFamily="34" charset="0"/>
              <a:buNone/>
            </a:pPr>
            <a:endParaRPr lang="en-US" dirty="0">
              <a:latin typeface="+mj-lt"/>
            </a:endParaRPr>
          </a:p>
          <a:p>
            <a:pPr marL="0" indent="0">
              <a:buFont typeface="Arial" panose="020B0604020202020204" pitchFamily="34" charset="0"/>
              <a:buNone/>
            </a:pPr>
            <a:endParaRPr lang="en-US" dirty="0">
              <a:latin typeface="+mj-lt"/>
            </a:endParaRPr>
          </a:p>
          <a:p>
            <a:pPr marL="0" indent="0">
              <a:buFont typeface="Arial" panose="020B0604020202020204" pitchFamily="34" charset="0"/>
              <a:buNone/>
            </a:pPr>
            <a:endParaRPr lang="en-US" dirty="0">
              <a:latin typeface="+mj-lt"/>
            </a:endParaRPr>
          </a:p>
        </p:txBody>
      </p:sp>
      <p:pic>
        <p:nvPicPr>
          <p:cNvPr id="5" name="Picture 4">
            <a:extLst>
              <a:ext uri="{FF2B5EF4-FFF2-40B4-BE49-F238E27FC236}">
                <a16:creationId xmlns:a16="http://schemas.microsoft.com/office/drawing/2014/main" id="{D6F9D2AF-DD61-CD43-B67F-8A7A74F0DF85}"/>
              </a:ext>
            </a:extLst>
          </p:cNvPr>
          <p:cNvPicPr>
            <a:picLocks noChangeAspect="1"/>
          </p:cNvPicPr>
          <p:nvPr/>
        </p:nvPicPr>
        <p:blipFill rotWithShape="1">
          <a:blip r:embed="rId3"/>
          <a:srcRect r="26699" b="61761"/>
          <a:stretch/>
        </p:blipFill>
        <p:spPr>
          <a:xfrm rot="4820471" flipH="1">
            <a:off x="7657437" y="2596917"/>
            <a:ext cx="1975972" cy="1674130"/>
          </a:xfrm>
          <a:prstGeom prst="rect">
            <a:avLst/>
          </a:prstGeom>
        </p:spPr>
      </p:pic>
      <p:pic>
        <p:nvPicPr>
          <p:cNvPr id="6" name="Picture 5">
            <a:extLst>
              <a:ext uri="{FF2B5EF4-FFF2-40B4-BE49-F238E27FC236}">
                <a16:creationId xmlns:a16="http://schemas.microsoft.com/office/drawing/2014/main" id="{E10A08DA-8E5C-CE41-9AA8-DBA876C697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837341" flipH="1">
            <a:off x="-72296" y="5528612"/>
            <a:ext cx="2184330" cy="2247460"/>
          </a:xfrm>
          <a:prstGeom prst="rect">
            <a:avLst/>
          </a:prstGeom>
        </p:spPr>
      </p:pic>
      <p:pic>
        <p:nvPicPr>
          <p:cNvPr id="7" name="Picture 6">
            <a:extLst>
              <a:ext uri="{FF2B5EF4-FFF2-40B4-BE49-F238E27FC236}">
                <a16:creationId xmlns:a16="http://schemas.microsoft.com/office/drawing/2014/main" id="{8F0C5ADF-F9A8-484C-9577-66B62A02C1D9}"/>
              </a:ext>
            </a:extLst>
          </p:cNvPr>
          <p:cNvPicPr>
            <a:picLocks noChangeAspect="1"/>
          </p:cNvPicPr>
          <p:nvPr/>
        </p:nvPicPr>
        <p:blipFill rotWithShape="1">
          <a:blip r:embed="rId3"/>
          <a:srcRect t="46001"/>
          <a:stretch/>
        </p:blipFill>
        <p:spPr>
          <a:xfrm rot="7672576" flipH="1">
            <a:off x="4042562" y="-588234"/>
            <a:ext cx="1988696" cy="1744052"/>
          </a:xfrm>
          <a:prstGeom prst="rect">
            <a:avLst/>
          </a:prstGeom>
        </p:spPr>
      </p:pic>
    </p:spTree>
    <p:extLst>
      <p:ext uri="{BB962C8B-B14F-4D97-AF65-F5344CB8AC3E}">
        <p14:creationId xmlns:p14="http://schemas.microsoft.com/office/powerpoint/2010/main" val="425367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E26A0-DAF3-174D-A37F-892A4B013C90}"/>
              </a:ext>
            </a:extLst>
          </p:cNvPr>
          <p:cNvSpPr txBox="1">
            <a:spLocks/>
          </p:cNvSpPr>
          <p:nvPr/>
        </p:nvSpPr>
        <p:spPr>
          <a:xfrm>
            <a:off x="442457" y="789823"/>
            <a:ext cx="828308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Acknowledgements</a:t>
            </a:r>
          </a:p>
        </p:txBody>
      </p:sp>
      <p:sp>
        <p:nvSpPr>
          <p:cNvPr id="3" name="Content Placeholder 2">
            <a:extLst>
              <a:ext uri="{FF2B5EF4-FFF2-40B4-BE49-F238E27FC236}">
                <a16:creationId xmlns:a16="http://schemas.microsoft.com/office/drawing/2014/main" id="{57D5472E-08B6-CD4E-BE89-F80E62C19EBD}"/>
              </a:ext>
            </a:extLst>
          </p:cNvPr>
          <p:cNvSpPr txBox="1">
            <a:spLocks/>
          </p:cNvSpPr>
          <p:nvPr/>
        </p:nvSpPr>
        <p:spPr>
          <a:xfrm>
            <a:off x="442457" y="1826579"/>
            <a:ext cx="8283089"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mj-lt"/>
              </a:rPr>
              <a:t>The </a:t>
            </a:r>
            <a:r>
              <a:rPr lang="en-US" i="1" dirty="0">
                <a:latin typeface="+mj-lt"/>
              </a:rPr>
              <a:t>Rob and </a:t>
            </a:r>
            <a:r>
              <a:rPr lang="en-US" i="1" dirty="0" err="1">
                <a:latin typeface="+mj-lt"/>
              </a:rPr>
              <a:t>Melani</a:t>
            </a:r>
            <a:r>
              <a:rPr lang="en-US" i="1" dirty="0">
                <a:latin typeface="+mj-lt"/>
              </a:rPr>
              <a:t> Walton Sustainability in Science and Technology Museums</a:t>
            </a:r>
            <a:r>
              <a:rPr lang="en-US" dirty="0">
                <a:latin typeface="+mj-lt"/>
              </a:rPr>
              <a:t> program is supported through funding from The Rob and </a:t>
            </a:r>
            <a:r>
              <a:rPr lang="en-US" dirty="0" err="1">
                <a:latin typeface="+mj-lt"/>
              </a:rPr>
              <a:t>Melani</a:t>
            </a:r>
            <a:r>
              <a:rPr lang="en-US" dirty="0">
                <a:latin typeface="+mj-lt"/>
              </a:rPr>
              <a:t> Walton Foundation.</a:t>
            </a:r>
          </a:p>
          <a:p>
            <a:pPr marL="0" indent="0">
              <a:buFont typeface="Arial" panose="020B0604020202020204" pitchFamily="34" charset="0"/>
              <a:buNone/>
            </a:pPr>
            <a:endParaRPr lang="en-US" dirty="0">
              <a:latin typeface="+mj-lt"/>
            </a:endParaRPr>
          </a:p>
          <a:p>
            <a:pPr marL="0" indent="0">
              <a:buFont typeface="Arial" panose="020B0604020202020204" pitchFamily="34" charset="0"/>
              <a:buNone/>
            </a:pPr>
            <a:endParaRPr lang="en-US" dirty="0">
              <a:latin typeface="+mj-lt"/>
            </a:endParaRPr>
          </a:p>
        </p:txBody>
      </p:sp>
      <p:pic>
        <p:nvPicPr>
          <p:cNvPr id="4" name="Picture 3">
            <a:extLst>
              <a:ext uri="{FF2B5EF4-FFF2-40B4-BE49-F238E27FC236}">
                <a16:creationId xmlns:a16="http://schemas.microsoft.com/office/drawing/2014/main" id="{E3646D9E-2336-0F45-98F0-F996DD793DA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192470" flipH="1">
            <a:off x="6828208" y="5035139"/>
            <a:ext cx="3167887" cy="3259443"/>
          </a:xfrm>
          <a:prstGeom prst="rect">
            <a:avLst/>
          </a:prstGeom>
        </p:spPr>
      </p:pic>
      <p:pic>
        <p:nvPicPr>
          <p:cNvPr id="5" name="Picture 4">
            <a:extLst>
              <a:ext uri="{FF2B5EF4-FFF2-40B4-BE49-F238E27FC236}">
                <a16:creationId xmlns:a16="http://schemas.microsoft.com/office/drawing/2014/main" id="{C1079D6C-C0ED-FB4A-A236-106256CEA2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8188204" flipH="1">
            <a:off x="8014260" y="-867488"/>
            <a:ext cx="1603937" cy="1650293"/>
          </a:xfrm>
          <a:prstGeom prst="rect">
            <a:avLst/>
          </a:prstGeom>
        </p:spPr>
      </p:pic>
      <p:pic>
        <p:nvPicPr>
          <p:cNvPr id="6" name="Picture 5">
            <a:extLst>
              <a:ext uri="{FF2B5EF4-FFF2-40B4-BE49-F238E27FC236}">
                <a16:creationId xmlns:a16="http://schemas.microsoft.com/office/drawing/2014/main" id="{E259758D-105C-6A47-972A-14B8DB3127B9}"/>
              </a:ext>
            </a:extLst>
          </p:cNvPr>
          <p:cNvPicPr>
            <a:picLocks noChangeAspect="1"/>
          </p:cNvPicPr>
          <p:nvPr/>
        </p:nvPicPr>
        <p:blipFill rotWithShape="1">
          <a:blip r:embed="rId3"/>
          <a:srcRect t="46001"/>
          <a:stretch/>
        </p:blipFill>
        <p:spPr>
          <a:xfrm rot="8200080">
            <a:off x="230470" y="4441229"/>
            <a:ext cx="3276164" cy="2873138"/>
          </a:xfrm>
          <a:prstGeom prst="rect">
            <a:avLst/>
          </a:prstGeom>
        </p:spPr>
      </p:pic>
    </p:spTree>
    <p:extLst>
      <p:ext uri="{BB962C8B-B14F-4D97-AF65-F5344CB8AC3E}">
        <p14:creationId xmlns:p14="http://schemas.microsoft.com/office/powerpoint/2010/main" val="3044190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6"/>
        <p:cNvGrpSpPr/>
        <p:nvPr/>
      </p:nvGrpSpPr>
      <p:grpSpPr>
        <a:xfrm>
          <a:off x="0" y="0"/>
          <a:ext cx="0" cy="0"/>
          <a:chOff x="0" y="0"/>
          <a:chExt cx="0" cy="0"/>
        </a:xfrm>
      </p:grpSpPr>
      <p:sp>
        <p:nvSpPr>
          <p:cNvPr id="57" name="Google Shape;57;p13"/>
          <p:cNvSpPr txBox="1">
            <a:spLocks noGrp="1"/>
          </p:cNvSpPr>
          <p:nvPr>
            <p:ph type="ctrTitle"/>
          </p:nvPr>
        </p:nvSpPr>
        <p:spPr>
          <a:xfrm>
            <a:off x="130225" y="845500"/>
            <a:ext cx="8889300" cy="190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chemeClr val="lt1"/>
                </a:solidFill>
              </a:rPr>
              <a:t>Global challenges in neuroscience public engagement</a:t>
            </a:r>
            <a:endParaRPr sz="4200" b="1">
              <a:solidFill>
                <a:schemeClr val="lt1"/>
              </a:solidFill>
            </a:endParaRPr>
          </a:p>
        </p:txBody>
      </p:sp>
      <p:sp>
        <p:nvSpPr>
          <p:cNvPr id="58" name="Google Shape;58;p13"/>
          <p:cNvSpPr txBox="1">
            <a:spLocks noGrp="1"/>
          </p:cNvSpPr>
          <p:nvPr>
            <p:ph type="subTitle" idx="1"/>
          </p:nvPr>
        </p:nvSpPr>
        <p:spPr>
          <a:xfrm>
            <a:off x="430350" y="3641467"/>
            <a:ext cx="8520600" cy="1056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3CB4E7"/>
                </a:solidFill>
              </a:rPr>
              <a:t>Jayatri Das, Ph.D. &amp; Darrell Porcello, Ph.D.</a:t>
            </a:r>
            <a:endParaRPr b="1">
              <a:solidFill>
                <a:srgbClr val="3CB4E7"/>
              </a:solidFill>
            </a:endParaRPr>
          </a:p>
          <a:p>
            <a:pPr marL="0" lvl="0" indent="0" algn="ctr" rtl="0">
              <a:spcBef>
                <a:spcPts val="0"/>
              </a:spcBef>
              <a:spcAft>
                <a:spcPts val="0"/>
              </a:spcAft>
              <a:buNone/>
            </a:pPr>
            <a:r>
              <a:rPr lang="en" b="1">
                <a:solidFill>
                  <a:srgbClr val="3CB4E7"/>
                </a:solidFill>
              </a:rPr>
              <a:t>National Informal STEM Education Network</a:t>
            </a:r>
            <a:endParaRPr b="1">
              <a:solidFill>
                <a:srgbClr val="3CB4E7"/>
              </a:solidFill>
            </a:endParaRPr>
          </a:p>
        </p:txBody>
      </p:sp>
      <p:pic>
        <p:nvPicPr>
          <p:cNvPr id="59" name="Google Shape;59;p13"/>
          <p:cNvPicPr preferRelativeResize="0"/>
          <p:nvPr/>
        </p:nvPicPr>
        <p:blipFill>
          <a:blip r:embed="rId3">
            <a:alphaModFix/>
          </a:blip>
          <a:stretch>
            <a:fillRect/>
          </a:stretch>
        </p:blipFill>
        <p:spPr>
          <a:xfrm>
            <a:off x="2607500" y="5546900"/>
            <a:ext cx="522700" cy="522700"/>
          </a:xfrm>
          <a:prstGeom prst="rect">
            <a:avLst/>
          </a:prstGeom>
          <a:noFill/>
          <a:ln>
            <a:noFill/>
          </a:ln>
          <a:effectLst>
            <a:reflection stA="33000" endPos="30000" dist="38100" dir="5400000" fadeDir="5400012" sy="-100000" algn="bl" rotWithShape="0"/>
          </a:effectLst>
        </p:spPr>
      </p:pic>
      <p:pic>
        <p:nvPicPr>
          <p:cNvPr id="60" name="Google Shape;60;p13"/>
          <p:cNvPicPr preferRelativeResize="0"/>
          <p:nvPr/>
        </p:nvPicPr>
        <p:blipFill>
          <a:blip r:embed="rId4">
            <a:alphaModFix/>
          </a:blip>
          <a:stretch>
            <a:fillRect/>
          </a:stretch>
        </p:blipFill>
        <p:spPr>
          <a:xfrm>
            <a:off x="6251100" y="5546900"/>
            <a:ext cx="522700" cy="522700"/>
          </a:xfrm>
          <a:prstGeom prst="rect">
            <a:avLst/>
          </a:prstGeom>
          <a:noFill/>
          <a:ln>
            <a:noFill/>
          </a:ln>
          <a:effectLst>
            <a:reflection stA="33000" endPos="30000" dist="38100" dir="5400000" fadeDir="5400012" sy="-100000" algn="bl" rotWithShape="0"/>
          </a:effectLst>
        </p:spPr>
      </p:pic>
      <p:cxnSp>
        <p:nvCxnSpPr>
          <p:cNvPr id="61" name="Google Shape;61;p13"/>
          <p:cNvCxnSpPr/>
          <p:nvPr/>
        </p:nvCxnSpPr>
        <p:spPr>
          <a:xfrm>
            <a:off x="3303525" y="3262933"/>
            <a:ext cx="2445900" cy="0"/>
          </a:xfrm>
          <a:prstGeom prst="straightConnector1">
            <a:avLst/>
          </a:prstGeom>
          <a:noFill/>
          <a:ln w="38100" cap="flat" cmpd="sng">
            <a:solidFill>
              <a:srgbClr val="007C91"/>
            </a:solidFill>
            <a:prstDash val="solid"/>
            <a:round/>
            <a:headEnd type="none" w="med" len="med"/>
            <a:tailEnd type="none" w="med" len="med"/>
          </a:ln>
          <a:effectLst>
            <a:outerShdw blurRad="57150" dist="19050" dir="5400000" algn="bl" rotWithShape="0">
              <a:srgbClr val="000000">
                <a:alpha val="50000"/>
              </a:srgbClr>
            </a:outerShdw>
          </a:effectLst>
        </p:spPr>
      </p:cxnSp>
      <p:cxnSp>
        <p:nvCxnSpPr>
          <p:cNvPr id="62" name="Google Shape;62;p13"/>
          <p:cNvCxnSpPr/>
          <p:nvPr/>
        </p:nvCxnSpPr>
        <p:spPr>
          <a:xfrm>
            <a:off x="3303525" y="399500"/>
            <a:ext cx="2445900" cy="0"/>
          </a:xfrm>
          <a:prstGeom prst="straightConnector1">
            <a:avLst/>
          </a:prstGeom>
          <a:noFill/>
          <a:ln w="38100" cap="flat" cmpd="sng">
            <a:solidFill>
              <a:srgbClr val="007C91"/>
            </a:solidFill>
            <a:prstDash val="solid"/>
            <a:round/>
            <a:headEnd type="none" w="med" len="med"/>
            <a:tailEnd type="none" w="med" len="med"/>
          </a:ln>
          <a:effectLst>
            <a:outerShdw blurRad="57150" dist="19050" dir="5400000" algn="bl" rotWithShape="0">
              <a:srgbClr val="000000">
                <a:alpha val="50000"/>
              </a:srgbClr>
            </a:outerShdw>
          </a:effectLst>
        </p:spPr>
      </p:cxnSp>
      <p:pic>
        <p:nvPicPr>
          <p:cNvPr id="63" name="Google Shape;63;p13"/>
          <p:cNvPicPr preferRelativeResize="0"/>
          <p:nvPr/>
        </p:nvPicPr>
        <p:blipFill>
          <a:blip r:embed="rId5">
            <a:alphaModFix/>
          </a:blip>
          <a:stretch>
            <a:fillRect/>
          </a:stretch>
        </p:blipFill>
        <p:spPr>
          <a:xfrm>
            <a:off x="3347373" y="5546901"/>
            <a:ext cx="2686553" cy="522700"/>
          </a:xfrm>
          <a:prstGeom prst="rect">
            <a:avLst/>
          </a:prstGeom>
          <a:noFill/>
          <a:ln>
            <a:noFill/>
          </a:ln>
          <a:effectLst>
            <a:reflection stA="33000" endPos="30000" dist="38100" dir="5400000" fadeDir="5400012" sy="-100000" algn="bl" rotWithShape="0"/>
          </a:effectLst>
        </p:spPr>
      </p:pic>
    </p:spTree>
    <p:extLst>
      <p:ext uri="{BB962C8B-B14F-4D97-AF65-F5344CB8AC3E}">
        <p14:creationId xmlns:p14="http://schemas.microsoft.com/office/powerpoint/2010/main" val="2053249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7"/>
        <p:cNvGrpSpPr/>
        <p:nvPr/>
      </p:nvGrpSpPr>
      <p:grpSpPr>
        <a:xfrm>
          <a:off x="0" y="0"/>
          <a:ext cx="0" cy="0"/>
          <a:chOff x="0" y="0"/>
          <a:chExt cx="0" cy="0"/>
        </a:xfrm>
      </p:grpSpPr>
      <p:sp>
        <p:nvSpPr>
          <p:cNvPr id="68" name="Google Shape;68;p14"/>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69" name="Google Shape;69;p14"/>
          <p:cNvSpPr txBox="1"/>
          <p:nvPr/>
        </p:nvSpPr>
        <p:spPr>
          <a:xfrm>
            <a:off x="130225" y="1963100"/>
            <a:ext cx="8889300" cy="1902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65CBFF"/>
                </a:solidFill>
                <a:latin typeface="Roboto"/>
                <a:ea typeface="Roboto"/>
                <a:cs typeface="Roboto"/>
                <a:sym typeface="Roboto"/>
              </a:rPr>
              <a:t>Stand Up</a:t>
            </a:r>
            <a:endParaRPr sz="4200" b="1">
              <a:solidFill>
                <a:srgbClr val="65CBFF"/>
              </a:solidFill>
              <a:latin typeface="Roboto"/>
              <a:ea typeface="Roboto"/>
              <a:cs typeface="Roboto"/>
              <a:sym typeface="Roboto"/>
            </a:endParaRPr>
          </a:p>
          <a:p>
            <a:pPr marL="0" lvl="0" indent="0" algn="ctr" rtl="0">
              <a:spcBef>
                <a:spcPts val="0"/>
              </a:spcBef>
              <a:spcAft>
                <a:spcPts val="0"/>
              </a:spcAft>
              <a:buNone/>
            </a:pPr>
            <a:r>
              <a:rPr lang="en" sz="4200" b="1">
                <a:solidFill>
                  <a:srgbClr val="65CBFF"/>
                </a:solidFill>
                <a:latin typeface="Roboto"/>
                <a:ea typeface="Roboto"/>
                <a:cs typeface="Roboto"/>
                <a:sym typeface="Roboto"/>
              </a:rPr>
              <a:t>Sit Down</a:t>
            </a:r>
            <a:endParaRPr sz="4200" b="1">
              <a:solidFill>
                <a:srgbClr val="65CBFF"/>
              </a:solidFill>
              <a:latin typeface="Roboto"/>
              <a:ea typeface="Roboto"/>
              <a:cs typeface="Roboto"/>
              <a:sym typeface="Roboto"/>
            </a:endParaRPr>
          </a:p>
        </p:txBody>
      </p:sp>
      <p:cxnSp>
        <p:nvCxnSpPr>
          <p:cNvPr id="70" name="Google Shape;70;p14"/>
          <p:cNvCxnSpPr/>
          <p:nvPr/>
        </p:nvCxnSpPr>
        <p:spPr>
          <a:xfrm>
            <a:off x="3303525" y="4558333"/>
            <a:ext cx="2445900" cy="0"/>
          </a:xfrm>
          <a:prstGeom prst="straightConnector1">
            <a:avLst/>
          </a:prstGeom>
          <a:noFill/>
          <a:ln w="38100" cap="flat" cmpd="sng">
            <a:solidFill>
              <a:srgbClr val="007C91"/>
            </a:solidFill>
            <a:prstDash val="solid"/>
            <a:round/>
            <a:headEnd type="none" w="med" len="med"/>
            <a:tailEnd type="none" w="med" len="med"/>
          </a:ln>
          <a:effectLst>
            <a:outerShdw blurRad="57150" dist="19050" dir="5400000" algn="bl" rotWithShape="0">
              <a:srgbClr val="000000">
                <a:alpha val="50000"/>
              </a:srgbClr>
            </a:outerShdw>
          </a:effectLst>
        </p:spPr>
      </p:cxnSp>
      <p:cxnSp>
        <p:nvCxnSpPr>
          <p:cNvPr id="71" name="Google Shape;71;p14"/>
          <p:cNvCxnSpPr/>
          <p:nvPr/>
        </p:nvCxnSpPr>
        <p:spPr>
          <a:xfrm>
            <a:off x="3303525" y="1694900"/>
            <a:ext cx="2445900" cy="0"/>
          </a:xfrm>
          <a:prstGeom prst="straightConnector1">
            <a:avLst/>
          </a:prstGeom>
          <a:noFill/>
          <a:ln w="38100" cap="flat" cmpd="sng">
            <a:solidFill>
              <a:srgbClr val="007C91"/>
            </a:solidFill>
            <a:prstDash val="solid"/>
            <a:round/>
            <a:headEnd type="none" w="med" len="med"/>
            <a:tailEnd type="none" w="med" len="med"/>
          </a:ln>
          <a:effectLst>
            <a:outerShdw blurRad="57150" dist="19050" dir="5400000" algn="bl" rotWithShape="0">
              <a:srgbClr val="000000">
                <a:alpha val="50000"/>
              </a:srgbClr>
            </a:outerShdw>
          </a:effectLst>
        </p:spPr>
      </p:cxnSp>
    </p:spTree>
    <p:extLst>
      <p:ext uri="{BB962C8B-B14F-4D97-AF65-F5344CB8AC3E}">
        <p14:creationId xmlns:p14="http://schemas.microsoft.com/office/powerpoint/2010/main" val="30528707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5"/>
        <p:cNvGrpSpPr/>
        <p:nvPr/>
      </p:nvGrpSpPr>
      <p:grpSpPr>
        <a:xfrm>
          <a:off x="0" y="0"/>
          <a:ext cx="0" cy="0"/>
          <a:chOff x="0" y="0"/>
          <a:chExt cx="0" cy="0"/>
        </a:xfrm>
      </p:grpSpPr>
      <p:sp>
        <p:nvSpPr>
          <p:cNvPr id="76" name="Google Shape;76;p15"/>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77" name="Google Shape;77;p15"/>
          <p:cNvSpPr txBox="1"/>
          <p:nvPr/>
        </p:nvSpPr>
        <p:spPr>
          <a:xfrm>
            <a:off x="127350" y="473167"/>
            <a:ext cx="8889300" cy="150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3000" b="1">
                <a:solidFill>
                  <a:srgbClr val="65CBFF"/>
                </a:solidFill>
                <a:latin typeface="Roboto"/>
                <a:ea typeface="Roboto"/>
                <a:cs typeface="Roboto"/>
                <a:sym typeface="Roboto"/>
              </a:rPr>
              <a:t>Stand for any types of neuroscience public engagement have you participated in.</a:t>
            </a:r>
            <a:endParaRPr sz="3000" b="1">
              <a:solidFill>
                <a:srgbClr val="65CBFF"/>
              </a:solidFill>
              <a:latin typeface="Roboto"/>
              <a:ea typeface="Roboto"/>
              <a:cs typeface="Roboto"/>
              <a:sym typeface="Roboto"/>
            </a:endParaRPr>
          </a:p>
        </p:txBody>
      </p:sp>
      <p:sp>
        <p:nvSpPr>
          <p:cNvPr id="78" name="Google Shape;78;p15"/>
          <p:cNvSpPr txBox="1"/>
          <p:nvPr/>
        </p:nvSpPr>
        <p:spPr>
          <a:xfrm>
            <a:off x="127350" y="2048933"/>
            <a:ext cx="8889300" cy="43956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Roboto"/>
              <a:buAutoNum type="alphaUcPeriod"/>
            </a:pPr>
            <a:r>
              <a:rPr lang="en" sz="2000">
                <a:solidFill>
                  <a:srgbClr val="FFFFFF"/>
                </a:solidFill>
                <a:latin typeface="Roboto"/>
                <a:ea typeface="Roboto"/>
                <a:cs typeface="Roboto"/>
                <a:sym typeface="Roboto"/>
              </a:rPr>
              <a:t>Structured discussion through a deliberative dialogue or citizen jury</a:t>
            </a:r>
            <a:endParaRPr sz="2000">
              <a:solidFill>
                <a:srgbClr val="FFFFFF"/>
              </a:solidFill>
              <a:latin typeface="Roboto"/>
              <a:ea typeface="Roboto"/>
              <a:cs typeface="Roboto"/>
              <a:sym typeface="Roboto"/>
            </a:endParaRPr>
          </a:p>
          <a:p>
            <a:pPr marL="457200" lvl="0" indent="-355600" algn="l" rtl="0">
              <a:spcBef>
                <a:spcPts val="1000"/>
              </a:spcBef>
              <a:spcAft>
                <a:spcPts val="0"/>
              </a:spcAft>
              <a:buClr>
                <a:srgbClr val="FFFFFF"/>
              </a:buClr>
              <a:buSzPts val="2000"/>
              <a:buFont typeface="Roboto"/>
              <a:buAutoNum type="alphaUcPeriod"/>
            </a:pPr>
            <a:r>
              <a:rPr lang="en" sz="2000">
                <a:solidFill>
                  <a:srgbClr val="FFFFFF"/>
                </a:solidFill>
                <a:latin typeface="Roboto"/>
                <a:ea typeface="Roboto"/>
                <a:cs typeface="Roboto"/>
                <a:sym typeface="Roboto"/>
              </a:rPr>
              <a:t>Interactive exhibits at a museum or in the public space of a research center</a:t>
            </a:r>
            <a:endParaRPr sz="2000">
              <a:solidFill>
                <a:srgbClr val="FFFFFF"/>
              </a:solidFill>
              <a:latin typeface="Roboto"/>
              <a:ea typeface="Roboto"/>
              <a:cs typeface="Roboto"/>
              <a:sym typeface="Roboto"/>
            </a:endParaRPr>
          </a:p>
          <a:p>
            <a:pPr marL="457200" lvl="0" indent="-355600" algn="l" rtl="0">
              <a:spcBef>
                <a:spcPts val="1000"/>
              </a:spcBef>
              <a:spcAft>
                <a:spcPts val="0"/>
              </a:spcAft>
              <a:buClr>
                <a:srgbClr val="FFFFFF"/>
              </a:buClr>
              <a:buSzPts val="2000"/>
              <a:buFont typeface="Roboto"/>
              <a:buAutoNum type="alphaUcPeriod"/>
            </a:pPr>
            <a:r>
              <a:rPr lang="en" sz="2000">
                <a:solidFill>
                  <a:srgbClr val="FFFFFF"/>
                </a:solidFill>
                <a:latin typeface="Roboto"/>
                <a:ea typeface="Roboto"/>
                <a:cs typeface="Roboto"/>
                <a:sym typeface="Roboto"/>
              </a:rPr>
              <a:t>Inspirational art like an art exhibition or a film</a:t>
            </a:r>
            <a:endParaRPr sz="2000">
              <a:solidFill>
                <a:srgbClr val="FFFFFF"/>
              </a:solidFill>
              <a:latin typeface="Roboto"/>
              <a:ea typeface="Roboto"/>
              <a:cs typeface="Roboto"/>
              <a:sym typeface="Roboto"/>
            </a:endParaRPr>
          </a:p>
          <a:p>
            <a:pPr marL="457200" lvl="0" indent="-355600" algn="l" rtl="0">
              <a:spcBef>
                <a:spcPts val="1000"/>
              </a:spcBef>
              <a:spcAft>
                <a:spcPts val="0"/>
              </a:spcAft>
              <a:buClr>
                <a:srgbClr val="FFFFFF"/>
              </a:buClr>
              <a:buSzPts val="2000"/>
              <a:buFont typeface="Roboto"/>
              <a:buAutoNum type="alphaUcPeriod"/>
            </a:pPr>
            <a:r>
              <a:rPr lang="en" sz="2000">
                <a:solidFill>
                  <a:srgbClr val="FFFFFF"/>
                </a:solidFill>
                <a:latin typeface="Roboto"/>
                <a:ea typeface="Roboto"/>
                <a:cs typeface="Roboto"/>
                <a:sym typeface="Roboto"/>
              </a:rPr>
              <a:t>Expert-driven presentation or panel discussion in front of public audiences</a:t>
            </a:r>
            <a:endParaRPr sz="2000">
              <a:solidFill>
                <a:srgbClr val="FFFFFF"/>
              </a:solidFill>
              <a:latin typeface="Roboto"/>
              <a:ea typeface="Roboto"/>
              <a:cs typeface="Roboto"/>
              <a:sym typeface="Roboto"/>
            </a:endParaRPr>
          </a:p>
          <a:p>
            <a:pPr marL="457200" lvl="0" indent="-355600" algn="l" rtl="0">
              <a:spcBef>
                <a:spcPts val="1000"/>
              </a:spcBef>
              <a:spcAft>
                <a:spcPts val="0"/>
              </a:spcAft>
              <a:buClr>
                <a:srgbClr val="FFFFFF"/>
              </a:buClr>
              <a:buSzPts val="2000"/>
              <a:buFont typeface="Roboto"/>
              <a:buAutoNum type="alphaUcPeriod"/>
            </a:pPr>
            <a:r>
              <a:rPr lang="en" sz="2000">
                <a:solidFill>
                  <a:srgbClr val="FFFFFF"/>
                </a:solidFill>
                <a:latin typeface="Roboto"/>
                <a:ea typeface="Roboto"/>
                <a:cs typeface="Roboto"/>
                <a:sym typeface="Roboto"/>
              </a:rPr>
              <a:t>Patient collaboration, advocacy group meeting, or outreach event</a:t>
            </a:r>
            <a:endParaRPr sz="2000">
              <a:solidFill>
                <a:srgbClr val="FFFFFF"/>
              </a:solidFill>
              <a:latin typeface="Roboto"/>
              <a:ea typeface="Roboto"/>
              <a:cs typeface="Roboto"/>
              <a:sym typeface="Roboto"/>
            </a:endParaRPr>
          </a:p>
          <a:p>
            <a:pPr marL="457200" lvl="0" indent="-355600" algn="l" rtl="0">
              <a:spcBef>
                <a:spcPts val="1000"/>
              </a:spcBef>
              <a:spcAft>
                <a:spcPts val="1000"/>
              </a:spcAft>
              <a:buClr>
                <a:srgbClr val="FFFFFF"/>
              </a:buClr>
              <a:buSzPts val="2000"/>
              <a:buFont typeface="Roboto"/>
              <a:buAutoNum type="alphaUcPeriod"/>
            </a:pPr>
            <a:r>
              <a:rPr lang="en" sz="2000">
                <a:solidFill>
                  <a:srgbClr val="FFFFFF"/>
                </a:solidFill>
                <a:latin typeface="Roboto"/>
                <a:ea typeface="Roboto"/>
                <a:cs typeface="Roboto"/>
                <a:sym typeface="Roboto"/>
              </a:rPr>
              <a:t>Blog, website, or other online forum</a:t>
            </a:r>
            <a:endParaRPr sz="200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312101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AE64E51-DE06-DD40-AEEF-2FFE91291475}"/>
              </a:ext>
            </a:extLst>
          </p:cNvPr>
          <p:cNvSpPr txBox="1">
            <a:spLocks/>
          </p:cNvSpPr>
          <p:nvPr/>
        </p:nvSpPr>
        <p:spPr>
          <a:xfrm>
            <a:off x="437882" y="365125"/>
            <a:ext cx="1091591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Overview</a:t>
            </a:r>
          </a:p>
        </p:txBody>
      </p:sp>
      <p:sp>
        <p:nvSpPr>
          <p:cNvPr id="3" name="Content Placeholder 5">
            <a:extLst>
              <a:ext uri="{FF2B5EF4-FFF2-40B4-BE49-F238E27FC236}">
                <a16:creationId xmlns:a16="http://schemas.microsoft.com/office/drawing/2014/main" id="{FA801794-6CEA-E84F-A493-6C5D8D0CA8A7}"/>
              </a:ext>
            </a:extLst>
          </p:cNvPr>
          <p:cNvSpPr txBox="1">
            <a:spLocks/>
          </p:cNvSpPr>
          <p:nvPr/>
        </p:nvSpPr>
        <p:spPr>
          <a:xfrm>
            <a:off x="457885" y="1449659"/>
            <a:ext cx="10572971" cy="397329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latin typeface="+mj-lt"/>
              </a:rPr>
              <a:t>Welcome and introductions </a:t>
            </a:r>
            <a:r>
              <a:rPr lang="en-US" dirty="0">
                <a:latin typeface="+mj-lt"/>
              </a:rPr>
              <a:t>(5 min)</a:t>
            </a:r>
          </a:p>
          <a:p>
            <a:pPr marL="0" indent="0">
              <a:buFont typeface="Arial" panose="020B0604020202020204" pitchFamily="34" charset="0"/>
              <a:buNone/>
            </a:pPr>
            <a:r>
              <a:rPr lang="en-US" b="1" dirty="0">
                <a:latin typeface="+mj-lt"/>
              </a:rPr>
              <a:t>Project presentations </a:t>
            </a:r>
            <a:r>
              <a:rPr lang="en-US" dirty="0">
                <a:latin typeface="+mj-lt"/>
              </a:rPr>
              <a:t>(30 min total)</a:t>
            </a:r>
          </a:p>
          <a:p>
            <a:pPr marL="0" indent="0">
              <a:buFont typeface="Arial" panose="020B0604020202020204" pitchFamily="34" charset="0"/>
              <a:buNone/>
            </a:pPr>
            <a:r>
              <a:rPr lang="en-US" dirty="0">
                <a:latin typeface="+mj-lt"/>
              </a:rPr>
              <a:t>	</a:t>
            </a:r>
            <a:r>
              <a:rPr lang="en-US" sz="2400" dirty="0">
                <a:latin typeface="+mj-lt"/>
              </a:rPr>
              <a:t>Jeannie and Sari: Earth and space</a:t>
            </a:r>
          </a:p>
          <a:p>
            <a:pPr marL="0" indent="0">
              <a:buFont typeface="Arial" panose="020B0604020202020204" pitchFamily="34" charset="0"/>
              <a:buNone/>
            </a:pPr>
            <a:r>
              <a:rPr lang="en-US" sz="2400" dirty="0">
                <a:latin typeface="+mj-lt"/>
              </a:rPr>
              <a:t>	Paul and Rae: Sustainable futures</a:t>
            </a:r>
            <a:endParaRPr lang="en-US" sz="2400" dirty="0">
              <a:solidFill>
                <a:srgbClr val="FF0000"/>
              </a:solidFill>
              <a:latin typeface="+mj-lt"/>
            </a:endParaRPr>
          </a:p>
          <a:p>
            <a:pPr marL="0" indent="0">
              <a:buFont typeface="Arial" panose="020B0604020202020204" pitchFamily="34" charset="0"/>
              <a:buNone/>
            </a:pPr>
            <a:r>
              <a:rPr lang="en-US" sz="2400" dirty="0">
                <a:latin typeface="+mj-lt"/>
              </a:rPr>
              <a:t>	Darrell and </a:t>
            </a:r>
            <a:r>
              <a:rPr lang="en-US" sz="2400" dirty="0" err="1">
                <a:latin typeface="+mj-lt"/>
              </a:rPr>
              <a:t>Jayatri</a:t>
            </a:r>
            <a:r>
              <a:rPr lang="en-US" sz="2400" dirty="0">
                <a:latin typeface="+mj-lt"/>
              </a:rPr>
              <a:t>: Brain science </a:t>
            </a:r>
          </a:p>
          <a:p>
            <a:pPr marL="0" indent="0">
              <a:buFont typeface="Arial" panose="020B0604020202020204" pitchFamily="34" charset="0"/>
              <a:buNone/>
            </a:pPr>
            <a:r>
              <a:rPr lang="en-US" b="1" dirty="0">
                <a:latin typeface="+mj-lt"/>
              </a:rPr>
              <a:t>Rapid prototyping activity </a:t>
            </a:r>
            <a:r>
              <a:rPr lang="en-US" dirty="0">
                <a:latin typeface="+mj-lt"/>
              </a:rPr>
              <a:t>(35 min)</a:t>
            </a:r>
          </a:p>
          <a:p>
            <a:pPr marL="0" indent="0">
              <a:buFont typeface="Arial" panose="020B0604020202020204" pitchFamily="34" charset="0"/>
              <a:buNone/>
            </a:pPr>
            <a:r>
              <a:rPr lang="en-US" b="1" dirty="0">
                <a:latin typeface="+mj-lt"/>
              </a:rPr>
              <a:t>Wrap up </a:t>
            </a:r>
            <a:r>
              <a:rPr lang="en-US" dirty="0">
                <a:latin typeface="+mj-lt"/>
              </a:rPr>
              <a:t>(5 min)</a:t>
            </a:r>
          </a:p>
        </p:txBody>
      </p:sp>
      <p:sp>
        <p:nvSpPr>
          <p:cNvPr id="4" name="TextBox 3">
            <a:extLst>
              <a:ext uri="{FF2B5EF4-FFF2-40B4-BE49-F238E27FC236}">
                <a16:creationId xmlns:a16="http://schemas.microsoft.com/office/drawing/2014/main" id="{DC27F7EA-6019-B74D-8A43-0A89D8C6AE5E}"/>
              </a:ext>
            </a:extLst>
          </p:cNvPr>
          <p:cNvSpPr txBox="1"/>
          <p:nvPr/>
        </p:nvSpPr>
        <p:spPr>
          <a:xfrm>
            <a:off x="0" y="5534460"/>
            <a:ext cx="9144000" cy="954107"/>
          </a:xfrm>
          <a:prstGeom prst="rect">
            <a:avLst/>
          </a:prstGeom>
          <a:solidFill>
            <a:srgbClr val="9466B3"/>
          </a:solidFill>
        </p:spPr>
        <p:txBody>
          <a:bodyPr wrap="square" rtlCol="0">
            <a:spAutoFit/>
          </a:bodyPr>
          <a:lstStyle/>
          <a:p>
            <a:endParaRPr lang="en-US" sz="1600" b="1" dirty="0">
              <a:solidFill>
                <a:srgbClr val="FFFFFF"/>
              </a:solidFill>
            </a:endParaRPr>
          </a:p>
          <a:p>
            <a:pPr algn="ctr"/>
            <a:r>
              <a:rPr lang="en-US" sz="2400" b="1" dirty="0">
                <a:solidFill>
                  <a:srgbClr val="FFFFFF"/>
                </a:solidFill>
              </a:rPr>
              <a:t>GOAL: </a:t>
            </a:r>
            <a:r>
              <a:rPr lang="en-US" sz="2400" dirty="0">
                <a:solidFill>
                  <a:srgbClr val="FFFFFF"/>
                </a:solidFill>
              </a:rPr>
              <a:t>Develop and share a set of concepts for “moonshot” projects.</a:t>
            </a:r>
          </a:p>
          <a:p>
            <a:endParaRPr lang="en-US" sz="1600" dirty="0">
              <a:solidFill>
                <a:srgbClr val="FFFFFF"/>
              </a:solidFill>
            </a:endParaRPr>
          </a:p>
        </p:txBody>
      </p:sp>
      <p:pic>
        <p:nvPicPr>
          <p:cNvPr id="5" name="Picture 4">
            <a:extLst>
              <a:ext uri="{FF2B5EF4-FFF2-40B4-BE49-F238E27FC236}">
                <a16:creationId xmlns:a16="http://schemas.microsoft.com/office/drawing/2014/main" id="{F9A0ABA4-133C-2042-AB24-B2D8855A3A5B}"/>
              </a:ext>
            </a:extLst>
          </p:cNvPr>
          <p:cNvPicPr>
            <a:picLocks noChangeAspect="1"/>
          </p:cNvPicPr>
          <p:nvPr/>
        </p:nvPicPr>
        <p:blipFill rotWithShape="1">
          <a:blip r:embed="rId2"/>
          <a:srcRect r="26699" b="61761"/>
          <a:stretch/>
        </p:blipFill>
        <p:spPr>
          <a:xfrm rot="16779529">
            <a:off x="-431153" y="2433030"/>
            <a:ext cx="1589900" cy="1347033"/>
          </a:xfrm>
          <a:prstGeom prst="rect">
            <a:avLst/>
          </a:prstGeom>
        </p:spPr>
      </p:pic>
      <p:pic>
        <p:nvPicPr>
          <p:cNvPr id="6" name="Picture 5">
            <a:extLst>
              <a:ext uri="{FF2B5EF4-FFF2-40B4-BE49-F238E27FC236}">
                <a16:creationId xmlns:a16="http://schemas.microsoft.com/office/drawing/2014/main" id="{78C46055-FE51-CB4B-BC86-8796D56A1999}"/>
              </a:ext>
            </a:extLst>
          </p:cNvPr>
          <p:cNvPicPr>
            <a:picLocks noChangeAspect="1"/>
          </p:cNvPicPr>
          <p:nvPr/>
        </p:nvPicPr>
        <p:blipFill rotWithShape="1">
          <a:blip r:embed="rId2"/>
          <a:srcRect t="46001"/>
          <a:stretch/>
        </p:blipFill>
        <p:spPr>
          <a:xfrm rot="20324890">
            <a:off x="6671944" y="302770"/>
            <a:ext cx="3155857" cy="2767631"/>
          </a:xfrm>
          <a:prstGeom prst="rect">
            <a:avLst/>
          </a:prstGeom>
        </p:spPr>
      </p:pic>
    </p:spTree>
    <p:extLst>
      <p:ext uri="{BB962C8B-B14F-4D97-AF65-F5344CB8AC3E}">
        <p14:creationId xmlns:p14="http://schemas.microsoft.com/office/powerpoint/2010/main" val="55228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2"/>
        <p:cNvGrpSpPr/>
        <p:nvPr/>
      </p:nvGrpSpPr>
      <p:grpSpPr>
        <a:xfrm>
          <a:off x="0" y="0"/>
          <a:ext cx="0" cy="0"/>
          <a:chOff x="0" y="0"/>
          <a:chExt cx="0" cy="0"/>
        </a:xfrm>
      </p:grpSpPr>
      <p:sp>
        <p:nvSpPr>
          <p:cNvPr id="83" name="Google Shape;83;p16"/>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84" name="Google Shape;84;p16"/>
          <p:cNvSpPr txBox="1"/>
          <p:nvPr/>
        </p:nvSpPr>
        <p:spPr>
          <a:xfrm>
            <a:off x="186200" y="693133"/>
            <a:ext cx="8889300" cy="1191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a:solidFill>
                  <a:srgbClr val="65CBFF"/>
                </a:solidFill>
                <a:latin typeface="Roboto"/>
                <a:ea typeface="Roboto"/>
                <a:cs typeface="Roboto"/>
                <a:sym typeface="Roboto"/>
              </a:rPr>
              <a:t>Are you still you? Sit down when you aren’t sure. </a:t>
            </a:r>
            <a:endParaRPr sz="2400" b="1">
              <a:solidFill>
                <a:srgbClr val="65CBFF"/>
              </a:solidFill>
              <a:latin typeface="Roboto"/>
              <a:ea typeface="Roboto"/>
              <a:cs typeface="Roboto"/>
              <a:sym typeface="Roboto"/>
            </a:endParaRPr>
          </a:p>
        </p:txBody>
      </p:sp>
      <p:sp>
        <p:nvSpPr>
          <p:cNvPr id="85" name="Google Shape;85;p16"/>
          <p:cNvSpPr txBox="1"/>
          <p:nvPr/>
        </p:nvSpPr>
        <p:spPr>
          <a:xfrm>
            <a:off x="127350" y="1526167"/>
            <a:ext cx="8889300" cy="3662100"/>
          </a:xfrm>
          <a:prstGeom prst="rect">
            <a:avLst/>
          </a:prstGeom>
          <a:noFill/>
          <a:ln>
            <a:noFill/>
          </a:ln>
        </p:spPr>
        <p:txBody>
          <a:bodyPr spcFirstLastPara="1" wrap="square" lIns="91425" tIns="91425" rIns="91425" bIns="91425" anchor="t" anchorCtr="0">
            <a:noAutofit/>
          </a:bodyPr>
          <a:lstStyle/>
          <a:p>
            <a:pPr marL="457200" lvl="0" indent="-342900" algn="l" rtl="0">
              <a:spcBef>
                <a:spcPts val="1000"/>
              </a:spcBef>
              <a:spcAft>
                <a:spcPts val="0"/>
              </a:spcAft>
              <a:buClr>
                <a:srgbClr val="FFFFFF"/>
              </a:buClr>
              <a:buSzPts val="1800"/>
              <a:buFont typeface="Roboto"/>
              <a:buAutoNum type="alphaUcPeriod"/>
            </a:pPr>
            <a:r>
              <a:rPr lang="en" sz="1800">
                <a:solidFill>
                  <a:srgbClr val="FFFFFF"/>
                </a:solidFill>
                <a:latin typeface="Roboto"/>
                <a:ea typeface="Roboto"/>
                <a:cs typeface="Roboto"/>
                <a:sym typeface="Roboto"/>
              </a:rPr>
              <a:t>You are fitted with a prosthetic arm with fine control through nerve impulses.</a:t>
            </a:r>
            <a:endParaRPr sz="1800">
              <a:solidFill>
                <a:srgbClr val="FFFFFF"/>
              </a:solidFill>
              <a:latin typeface="Roboto"/>
              <a:ea typeface="Roboto"/>
              <a:cs typeface="Roboto"/>
              <a:sym typeface="Roboto"/>
            </a:endParaRPr>
          </a:p>
          <a:p>
            <a:pPr marL="457200" lvl="0" indent="-342900" algn="l" rtl="0">
              <a:spcBef>
                <a:spcPts val="1000"/>
              </a:spcBef>
              <a:spcAft>
                <a:spcPts val="0"/>
              </a:spcAft>
              <a:buClr>
                <a:srgbClr val="FFFFFF"/>
              </a:buClr>
              <a:buSzPts val="1800"/>
              <a:buFont typeface="Roboto"/>
              <a:buAutoNum type="alphaUcPeriod"/>
            </a:pPr>
            <a:r>
              <a:rPr lang="en" sz="1800">
                <a:solidFill>
                  <a:srgbClr val="FFFFFF"/>
                </a:solidFill>
                <a:latin typeface="Roboto"/>
                <a:ea typeface="Roboto"/>
                <a:cs typeface="Roboto"/>
                <a:sym typeface="Roboto"/>
              </a:rPr>
              <a:t>You are implanted deep brain stimulation system that stop tremors but also causes a personality change. </a:t>
            </a:r>
            <a:endParaRPr sz="1800">
              <a:solidFill>
                <a:srgbClr val="FFFFFF"/>
              </a:solidFill>
              <a:latin typeface="Roboto"/>
              <a:ea typeface="Roboto"/>
              <a:cs typeface="Roboto"/>
              <a:sym typeface="Roboto"/>
            </a:endParaRPr>
          </a:p>
          <a:p>
            <a:pPr marL="457200" lvl="0" indent="-342900" algn="l" rtl="0">
              <a:spcBef>
                <a:spcPts val="1000"/>
              </a:spcBef>
              <a:spcAft>
                <a:spcPts val="0"/>
              </a:spcAft>
              <a:buClr>
                <a:srgbClr val="FFFFFF"/>
              </a:buClr>
              <a:buSzPts val="1800"/>
              <a:buFont typeface="Roboto"/>
              <a:buAutoNum type="alphaUcPeriod"/>
            </a:pPr>
            <a:r>
              <a:rPr lang="en" sz="1800">
                <a:solidFill>
                  <a:srgbClr val="FFFFFF"/>
                </a:solidFill>
                <a:latin typeface="Roboto"/>
                <a:ea typeface="Roboto"/>
                <a:cs typeface="Roboto"/>
                <a:sym typeface="Roboto"/>
              </a:rPr>
              <a:t>You used a neuroenhancement device that dramatically boosts their memory well beyond human capacity.</a:t>
            </a:r>
            <a:endParaRPr sz="1800">
              <a:solidFill>
                <a:srgbClr val="FFFFFF"/>
              </a:solidFill>
              <a:latin typeface="Roboto"/>
              <a:ea typeface="Roboto"/>
              <a:cs typeface="Roboto"/>
              <a:sym typeface="Roboto"/>
            </a:endParaRPr>
          </a:p>
          <a:p>
            <a:pPr marL="457200" lvl="0" indent="-342900" algn="l" rtl="0">
              <a:spcBef>
                <a:spcPts val="1000"/>
              </a:spcBef>
              <a:spcAft>
                <a:spcPts val="0"/>
              </a:spcAft>
              <a:buClr>
                <a:srgbClr val="FFFFFF"/>
              </a:buClr>
              <a:buSzPts val="1800"/>
              <a:buFont typeface="Roboto"/>
              <a:buAutoNum type="alphaUcPeriod"/>
            </a:pPr>
            <a:r>
              <a:rPr lang="en" sz="1800">
                <a:solidFill>
                  <a:srgbClr val="FFFFFF"/>
                </a:solidFill>
                <a:latin typeface="Roboto"/>
                <a:ea typeface="Roboto"/>
                <a:cs typeface="Roboto"/>
                <a:sym typeface="Roboto"/>
              </a:rPr>
              <a:t>You are in a coma on life support and can only only communicate through a neuroimaging device that interprets live data through a population-level </a:t>
            </a:r>
            <a:r>
              <a:rPr lang="en" sz="1800">
                <a:solidFill>
                  <a:schemeClr val="lt1"/>
                </a:solidFill>
                <a:latin typeface="Roboto"/>
                <a:ea typeface="Roboto"/>
                <a:cs typeface="Roboto"/>
                <a:sym typeface="Roboto"/>
              </a:rPr>
              <a:t>dataset</a:t>
            </a:r>
            <a:r>
              <a:rPr lang="en" sz="1800">
                <a:solidFill>
                  <a:srgbClr val="FFFFFF"/>
                </a:solidFill>
                <a:latin typeface="Roboto"/>
                <a:ea typeface="Roboto"/>
                <a:cs typeface="Roboto"/>
                <a:sym typeface="Roboto"/>
              </a:rPr>
              <a:t>.     </a:t>
            </a:r>
            <a:endParaRPr sz="1800">
              <a:solidFill>
                <a:srgbClr val="FFFFFF"/>
              </a:solidFill>
              <a:latin typeface="Roboto"/>
              <a:ea typeface="Roboto"/>
              <a:cs typeface="Roboto"/>
              <a:sym typeface="Roboto"/>
            </a:endParaRPr>
          </a:p>
          <a:p>
            <a:pPr marL="457200" lvl="0" indent="-342900" algn="l" rtl="0">
              <a:spcBef>
                <a:spcPts val="1000"/>
              </a:spcBef>
              <a:spcAft>
                <a:spcPts val="1000"/>
              </a:spcAft>
              <a:buClr>
                <a:srgbClr val="FFFFFF"/>
              </a:buClr>
              <a:buSzPts val="1800"/>
              <a:buFont typeface="Roboto"/>
              <a:buAutoNum type="alphaUcPeriod"/>
            </a:pPr>
            <a:r>
              <a:rPr lang="en" sz="1800">
                <a:solidFill>
                  <a:srgbClr val="FFFFFF"/>
                </a:solidFill>
                <a:latin typeface="Roboto"/>
                <a:ea typeface="Roboto"/>
                <a:cs typeface="Roboto"/>
                <a:sym typeface="Roboto"/>
              </a:rPr>
              <a:t>Your tissue is used to grow a human brain organoid that to be implanted in a host animal for long-term observation.</a:t>
            </a:r>
            <a:endParaRPr sz="180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323821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9"/>
        <p:cNvGrpSpPr/>
        <p:nvPr/>
      </p:nvGrpSpPr>
      <p:grpSpPr>
        <a:xfrm>
          <a:off x="0" y="0"/>
          <a:ext cx="0" cy="0"/>
          <a:chOff x="0" y="0"/>
          <a:chExt cx="0" cy="0"/>
        </a:xfrm>
      </p:grpSpPr>
      <p:sp>
        <p:nvSpPr>
          <p:cNvPr id="90" name="Google Shape;90;p17"/>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91" name="Google Shape;91;p17"/>
          <p:cNvSpPr txBox="1"/>
          <p:nvPr/>
        </p:nvSpPr>
        <p:spPr>
          <a:xfrm>
            <a:off x="186200" y="159733"/>
            <a:ext cx="8889300" cy="18891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2400" b="1">
                <a:solidFill>
                  <a:srgbClr val="65CBFF"/>
                </a:solidFill>
                <a:latin typeface="Roboto"/>
                <a:ea typeface="Roboto"/>
                <a:cs typeface="Roboto"/>
                <a:sym typeface="Roboto"/>
              </a:rPr>
              <a:t>Advanced facial recognition technology is installed in your local grocery store. Sit down when the application feels uncomfortable.</a:t>
            </a:r>
            <a:endParaRPr sz="2400" b="1">
              <a:solidFill>
                <a:srgbClr val="65CBFF"/>
              </a:solidFill>
              <a:latin typeface="Roboto"/>
              <a:ea typeface="Roboto"/>
              <a:cs typeface="Roboto"/>
              <a:sym typeface="Roboto"/>
            </a:endParaRPr>
          </a:p>
        </p:txBody>
      </p:sp>
      <p:sp>
        <p:nvSpPr>
          <p:cNvPr id="92" name="Google Shape;92;p17"/>
          <p:cNvSpPr txBox="1"/>
          <p:nvPr/>
        </p:nvSpPr>
        <p:spPr>
          <a:xfrm>
            <a:off x="127350" y="2328333"/>
            <a:ext cx="8889300" cy="39228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FFFFFF"/>
              </a:buClr>
              <a:buSzPts val="1800"/>
              <a:buFont typeface="Roboto"/>
              <a:buAutoNum type="alphaUcPeriod"/>
            </a:pPr>
            <a:r>
              <a:rPr lang="en" sz="1800">
                <a:solidFill>
                  <a:srgbClr val="FFFFFF"/>
                </a:solidFill>
                <a:latin typeface="Roboto"/>
                <a:ea typeface="Roboto"/>
                <a:cs typeface="Roboto"/>
                <a:sym typeface="Roboto"/>
              </a:rPr>
              <a:t>When you enter, the daily count of return visitors goes up by 1.</a:t>
            </a:r>
            <a:endParaRPr sz="1800">
              <a:solidFill>
                <a:srgbClr val="FFFFFF"/>
              </a:solidFill>
              <a:latin typeface="Roboto"/>
              <a:ea typeface="Roboto"/>
              <a:cs typeface="Roboto"/>
              <a:sym typeface="Roboto"/>
            </a:endParaRPr>
          </a:p>
          <a:p>
            <a:pPr marL="457200" lvl="0" indent="-342900" algn="l" rtl="0">
              <a:spcBef>
                <a:spcPts val="1000"/>
              </a:spcBef>
              <a:spcAft>
                <a:spcPts val="0"/>
              </a:spcAft>
              <a:buClr>
                <a:srgbClr val="FFFFFF"/>
              </a:buClr>
              <a:buSzPts val="1800"/>
              <a:buFont typeface="Roboto"/>
              <a:buAutoNum type="alphaUcPeriod"/>
            </a:pPr>
            <a:r>
              <a:rPr lang="en" sz="1800">
                <a:solidFill>
                  <a:srgbClr val="FFFFFF"/>
                </a:solidFill>
                <a:latin typeface="Roboto"/>
                <a:ea typeface="Roboto"/>
                <a:cs typeface="Roboto"/>
                <a:sym typeface="Roboto"/>
              </a:rPr>
              <a:t>As you walk by products you have bought in the past, a text message alerts you to a discount.</a:t>
            </a:r>
            <a:endParaRPr sz="1800">
              <a:solidFill>
                <a:srgbClr val="FFFFFF"/>
              </a:solidFill>
              <a:latin typeface="Roboto"/>
              <a:ea typeface="Roboto"/>
              <a:cs typeface="Roboto"/>
              <a:sym typeface="Roboto"/>
            </a:endParaRPr>
          </a:p>
          <a:p>
            <a:pPr marL="457200" lvl="0" indent="-342900" algn="l" rtl="0">
              <a:spcBef>
                <a:spcPts val="1000"/>
              </a:spcBef>
              <a:spcAft>
                <a:spcPts val="0"/>
              </a:spcAft>
              <a:buClr>
                <a:srgbClr val="FFFFFF"/>
              </a:buClr>
              <a:buSzPts val="1800"/>
              <a:buFont typeface="Roboto"/>
              <a:buAutoNum type="alphaUcPeriod"/>
            </a:pPr>
            <a:r>
              <a:rPr lang="en" sz="1800">
                <a:solidFill>
                  <a:srgbClr val="FFFFFF"/>
                </a:solidFill>
                <a:latin typeface="Roboto"/>
                <a:ea typeface="Roboto"/>
                <a:cs typeface="Roboto"/>
                <a:sym typeface="Roboto"/>
              </a:rPr>
              <a:t>If you look confused, an employee is sent to your location to ask if you require assistance.</a:t>
            </a:r>
            <a:endParaRPr sz="1800">
              <a:solidFill>
                <a:srgbClr val="FFFFFF"/>
              </a:solidFill>
              <a:latin typeface="Roboto"/>
              <a:ea typeface="Roboto"/>
              <a:cs typeface="Roboto"/>
              <a:sym typeface="Roboto"/>
            </a:endParaRPr>
          </a:p>
          <a:p>
            <a:pPr marL="457200" lvl="0" indent="-342900" algn="l" rtl="0">
              <a:spcBef>
                <a:spcPts val="1000"/>
              </a:spcBef>
              <a:spcAft>
                <a:spcPts val="0"/>
              </a:spcAft>
              <a:buClr>
                <a:srgbClr val="FFFFFF"/>
              </a:buClr>
              <a:buSzPts val="1800"/>
              <a:buFont typeface="Roboto"/>
              <a:buAutoNum type="alphaUcPeriod"/>
            </a:pPr>
            <a:r>
              <a:rPr lang="en" sz="1800">
                <a:solidFill>
                  <a:srgbClr val="FFFFFF"/>
                </a:solidFill>
                <a:latin typeface="Roboto"/>
                <a:ea typeface="Roboto"/>
                <a:cs typeface="Roboto"/>
                <a:sym typeface="Roboto"/>
              </a:rPr>
              <a:t>The camera assesses you are happy and nearby video screens play fun ads for sweets and fancy food products.</a:t>
            </a:r>
            <a:endParaRPr sz="1800">
              <a:solidFill>
                <a:srgbClr val="FFFFFF"/>
              </a:solidFill>
              <a:latin typeface="Roboto"/>
              <a:ea typeface="Roboto"/>
              <a:cs typeface="Roboto"/>
              <a:sym typeface="Roboto"/>
            </a:endParaRPr>
          </a:p>
          <a:p>
            <a:pPr marL="457200" lvl="0" indent="-342900" algn="l" rtl="0">
              <a:spcBef>
                <a:spcPts val="1000"/>
              </a:spcBef>
              <a:spcAft>
                <a:spcPts val="1000"/>
              </a:spcAft>
              <a:buClr>
                <a:srgbClr val="FFFFFF"/>
              </a:buClr>
              <a:buSzPts val="1800"/>
              <a:buFont typeface="Roboto"/>
              <a:buAutoNum type="alphaUcPeriod"/>
            </a:pPr>
            <a:r>
              <a:rPr lang="en" sz="1800">
                <a:solidFill>
                  <a:srgbClr val="FFFFFF"/>
                </a:solidFill>
                <a:latin typeface="Roboto"/>
                <a:ea typeface="Roboto"/>
                <a:cs typeface="Roboto"/>
                <a:sym typeface="Roboto"/>
              </a:rPr>
              <a:t>The camera assesses you are sad and you get a text message asking if you are ok and would like suggestions on products to pick up your mood.</a:t>
            </a:r>
            <a:endParaRPr sz="180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242559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6"/>
        <p:cNvGrpSpPr/>
        <p:nvPr/>
      </p:nvGrpSpPr>
      <p:grpSpPr>
        <a:xfrm>
          <a:off x="0" y="0"/>
          <a:ext cx="0" cy="0"/>
          <a:chOff x="0" y="0"/>
          <a:chExt cx="0" cy="0"/>
        </a:xfrm>
      </p:grpSpPr>
      <p:sp>
        <p:nvSpPr>
          <p:cNvPr id="97" name="Google Shape;97;p18"/>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98" name="Google Shape;98;p18"/>
          <p:cNvSpPr txBox="1"/>
          <p:nvPr/>
        </p:nvSpPr>
        <p:spPr>
          <a:xfrm>
            <a:off x="186200" y="693133"/>
            <a:ext cx="8889300" cy="1381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a:solidFill>
                  <a:srgbClr val="65CBFF"/>
                </a:solidFill>
                <a:latin typeface="Roboto"/>
                <a:ea typeface="Roboto"/>
                <a:cs typeface="Roboto"/>
                <a:sym typeface="Roboto"/>
              </a:rPr>
              <a:t>Stand up for nonhuman primate research you support.</a:t>
            </a:r>
            <a:endParaRPr sz="2400" b="1">
              <a:solidFill>
                <a:srgbClr val="65CBFF"/>
              </a:solidFill>
              <a:latin typeface="Roboto"/>
              <a:ea typeface="Roboto"/>
              <a:cs typeface="Roboto"/>
              <a:sym typeface="Roboto"/>
            </a:endParaRPr>
          </a:p>
        </p:txBody>
      </p:sp>
      <p:sp>
        <p:nvSpPr>
          <p:cNvPr id="99" name="Google Shape;99;p18"/>
          <p:cNvSpPr txBox="1"/>
          <p:nvPr/>
        </p:nvSpPr>
        <p:spPr>
          <a:xfrm>
            <a:off x="127350" y="1608733"/>
            <a:ext cx="8889300" cy="3662100"/>
          </a:xfrm>
          <a:prstGeom prst="rect">
            <a:avLst/>
          </a:prstGeom>
          <a:noFill/>
          <a:ln>
            <a:noFill/>
          </a:ln>
        </p:spPr>
        <p:txBody>
          <a:bodyPr spcFirstLastPara="1" wrap="square" lIns="91425" tIns="91425" rIns="91425" bIns="91425" anchor="t" anchorCtr="0">
            <a:noAutofit/>
          </a:bodyPr>
          <a:lstStyle/>
          <a:p>
            <a:pPr marL="457200" lvl="0" indent="-342900" algn="l" rtl="0">
              <a:spcBef>
                <a:spcPts val="1000"/>
              </a:spcBef>
              <a:spcAft>
                <a:spcPts val="0"/>
              </a:spcAft>
              <a:buClr>
                <a:srgbClr val="FFFFFF"/>
              </a:buClr>
              <a:buSzPts val="1800"/>
              <a:buFont typeface="Roboto"/>
              <a:buAutoNum type="alphaUcPeriod"/>
            </a:pPr>
            <a:r>
              <a:rPr lang="en" sz="1800">
                <a:solidFill>
                  <a:schemeClr val="lt1"/>
                </a:solidFill>
                <a:latin typeface="Roboto"/>
                <a:ea typeface="Roboto"/>
                <a:cs typeface="Roboto"/>
                <a:sym typeface="Roboto"/>
              </a:rPr>
              <a:t>Testing the safety of future human brain-computer interface products.</a:t>
            </a:r>
            <a:r>
              <a:rPr lang="en" sz="1800">
                <a:solidFill>
                  <a:srgbClr val="FFFFFF"/>
                </a:solidFill>
                <a:latin typeface="Roboto"/>
                <a:ea typeface="Roboto"/>
                <a:cs typeface="Roboto"/>
                <a:sym typeface="Roboto"/>
              </a:rPr>
              <a:t> </a:t>
            </a:r>
            <a:endParaRPr sz="1800">
              <a:solidFill>
                <a:srgbClr val="FFFFFF"/>
              </a:solidFill>
              <a:latin typeface="Roboto"/>
              <a:ea typeface="Roboto"/>
              <a:cs typeface="Roboto"/>
              <a:sym typeface="Roboto"/>
            </a:endParaRPr>
          </a:p>
          <a:p>
            <a:pPr marL="457200" lvl="0" indent="-342900" algn="l" rtl="0">
              <a:spcBef>
                <a:spcPts val="1000"/>
              </a:spcBef>
              <a:spcAft>
                <a:spcPts val="0"/>
              </a:spcAft>
              <a:buClr>
                <a:srgbClr val="FFFFFF"/>
              </a:buClr>
              <a:buSzPts val="1800"/>
              <a:buFont typeface="Roboto"/>
              <a:buAutoNum type="alphaUcPeriod"/>
            </a:pPr>
            <a:r>
              <a:rPr lang="en" sz="1800">
                <a:solidFill>
                  <a:schemeClr val="lt1"/>
                </a:solidFill>
                <a:latin typeface="Roboto"/>
                <a:ea typeface="Roboto"/>
                <a:cs typeface="Roboto"/>
                <a:sym typeface="Roboto"/>
              </a:rPr>
              <a:t>Creating models of psychiatric disorders that may cause suffering.</a:t>
            </a:r>
            <a:endParaRPr sz="1800">
              <a:solidFill>
                <a:srgbClr val="FFFFFF"/>
              </a:solidFill>
              <a:latin typeface="Roboto"/>
              <a:ea typeface="Roboto"/>
              <a:cs typeface="Roboto"/>
              <a:sym typeface="Roboto"/>
            </a:endParaRPr>
          </a:p>
          <a:p>
            <a:pPr marL="457200" lvl="0" indent="-342900" algn="l" rtl="0">
              <a:spcBef>
                <a:spcPts val="1000"/>
              </a:spcBef>
              <a:spcAft>
                <a:spcPts val="0"/>
              </a:spcAft>
              <a:buClr>
                <a:srgbClr val="FFFFFF"/>
              </a:buClr>
              <a:buSzPts val="1800"/>
              <a:buFont typeface="Roboto"/>
              <a:buAutoNum type="alphaUcPeriod"/>
            </a:pPr>
            <a:r>
              <a:rPr lang="en" sz="1800">
                <a:solidFill>
                  <a:srgbClr val="FFFFFF"/>
                </a:solidFill>
                <a:latin typeface="Roboto"/>
                <a:ea typeface="Roboto"/>
                <a:cs typeface="Roboto"/>
                <a:sym typeface="Roboto"/>
              </a:rPr>
              <a:t>Cognitive enhancements for nonhuman primates to better understand human brain development.</a:t>
            </a:r>
            <a:endParaRPr sz="1800">
              <a:solidFill>
                <a:srgbClr val="FFFFFF"/>
              </a:solidFill>
              <a:latin typeface="Roboto"/>
              <a:ea typeface="Roboto"/>
              <a:cs typeface="Roboto"/>
              <a:sym typeface="Roboto"/>
            </a:endParaRPr>
          </a:p>
          <a:p>
            <a:pPr marL="457200" lvl="0" indent="-342900" algn="l" rtl="0">
              <a:spcBef>
                <a:spcPts val="1000"/>
              </a:spcBef>
              <a:spcAft>
                <a:spcPts val="0"/>
              </a:spcAft>
              <a:buClr>
                <a:srgbClr val="FFFFFF"/>
              </a:buClr>
              <a:buSzPts val="1800"/>
              <a:buFont typeface="Roboto"/>
              <a:buAutoNum type="alphaUcPeriod"/>
            </a:pPr>
            <a:r>
              <a:rPr lang="en" sz="1800">
                <a:solidFill>
                  <a:srgbClr val="FFFFFF"/>
                </a:solidFill>
                <a:latin typeface="Roboto"/>
                <a:ea typeface="Roboto"/>
                <a:cs typeface="Roboto"/>
                <a:sym typeface="Roboto"/>
              </a:rPr>
              <a:t>Causing movement disorders to examine new pharmacologic treatments.  </a:t>
            </a:r>
            <a:endParaRPr sz="1800">
              <a:solidFill>
                <a:srgbClr val="FFFFFF"/>
              </a:solidFill>
              <a:latin typeface="Roboto"/>
              <a:ea typeface="Roboto"/>
              <a:cs typeface="Roboto"/>
              <a:sym typeface="Roboto"/>
            </a:endParaRPr>
          </a:p>
          <a:p>
            <a:pPr marL="457200" lvl="0" indent="-342900" algn="l" rtl="0">
              <a:spcBef>
                <a:spcPts val="1000"/>
              </a:spcBef>
              <a:spcAft>
                <a:spcPts val="1000"/>
              </a:spcAft>
              <a:buClr>
                <a:srgbClr val="FFFFFF"/>
              </a:buClr>
              <a:buSzPts val="1800"/>
              <a:buFont typeface="Roboto"/>
              <a:buAutoNum type="alphaUcPeriod"/>
            </a:pPr>
            <a:r>
              <a:rPr lang="en" sz="1800">
                <a:solidFill>
                  <a:srgbClr val="FFFFFF"/>
                </a:solidFill>
                <a:latin typeface="Roboto"/>
                <a:ea typeface="Roboto"/>
                <a:cs typeface="Roboto"/>
                <a:sym typeface="Roboto"/>
              </a:rPr>
              <a:t>Human tissue integrated into nonhuman primate brains.</a:t>
            </a:r>
            <a:endParaRPr sz="180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3085809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3"/>
        <p:cNvGrpSpPr/>
        <p:nvPr/>
      </p:nvGrpSpPr>
      <p:grpSpPr>
        <a:xfrm>
          <a:off x="0" y="0"/>
          <a:ext cx="0" cy="0"/>
          <a:chOff x="0" y="0"/>
          <a:chExt cx="0" cy="0"/>
        </a:xfrm>
      </p:grpSpPr>
      <p:sp>
        <p:nvSpPr>
          <p:cNvPr id="104" name="Google Shape;104;p19"/>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pic>
        <p:nvPicPr>
          <p:cNvPr id="105" name="Google Shape;105;p19"/>
          <p:cNvPicPr preferRelativeResize="0"/>
          <p:nvPr/>
        </p:nvPicPr>
        <p:blipFill>
          <a:blip r:embed="rId3">
            <a:alphaModFix/>
          </a:blip>
          <a:stretch>
            <a:fillRect/>
          </a:stretch>
        </p:blipFill>
        <p:spPr>
          <a:xfrm>
            <a:off x="217800" y="179984"/>
            <a:ext cx="8708400" cy="5712701"/>
          </a:xfrm>
          <a:prstGeom prst="rect">
            <a:avLst/>
          </a:prstGeom>
          <a:noFill/>
          <a:ln>
            <a:noFill/>
          </a:ln>
        </p:spPr>
      </p:pic>
      <p:pic>
        <p:nvPicPr>
          <p:cNvPr id="106" name="Google Shape;106;p19"/>
          <p:cNvPicPr preferRelativeResize="0"/>
          <p:nvPr/>
        </p:nvPicPr>
        <p:blipFill rotWithShape="1">
          <a:blip r:embed="rId4">
            <a:alphaModFix/>
          </a:blip>
          <a:srcRect t="17184" b="36732"/>
          <a:stretch/>
        </p:blipFill>
        <p:spPr>
          <a:xfrm>
            <a:off x="5897250" y="6018474"/>
            <a:ext cx="3028950" cy="697925"/>
          </a:xfrm>
          <a:prstGeom prst="rect">
            <a:avLst/>
          </a:prstGeom>
          <a:noFill/>
          <a:ln>
            <a:noFill/>
          </a:ln>
        </p:spPr>
      </p:pic>
    </p:spTree>
    <p:extLst>
      <p:ext uri="{BB962C8B-B14F-4D97-AF65-F5344CB8AC3E}">
        <p14:creationId xmlns:p14="http://schemas.microsoft.com/office/powerpoint/2010/main" val="10891536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0"/>
        <p:cNvGrpSpPr/>
        <p:nvPr/>
      </p:nvGrpSpPr>
      <p:grpSpPr>
        <a:xfrm>
          <a:off x="0" y="0"/>
          <a:ext cx="0" cy="0"/>
          <a:chOff x="0" y="0"/>
          <a:chExt cx="0" cy="0"/>
        </a:xfrm>
      </p:grpSpPr>
      <p:pic>
        <p:nvPicPr>
          <p:cNvPr id="111" name="Google Shape;111;p20"/>
          <p:cNvPicPr preferRelativeResize="0"/>
          <p:nvPr/>
        </p:nvPicPr>
        <p:blipFill>
          <a:blip r:embed="rId3">
            <a:alphaModFix/>
          </a:blip>
          <a:stretch>
            <a:fillRect/>
          </a:stretch>
        </p:blipFill>
        <p:spPr>
          <a:xfrm>
            <a:off x="3323925" y="1764425"/>
            <a:ext cx="5652124" cy="3757401"/>
          </a:xfrm>
          <a:prstGeom prst="rect">
            <a:avLst/>
          </a:prstGeom>
          <a:noFill/>
          <a:ln>
            <a:noFill/>
          </a:ln>
        </p:spPr>
      </p:pic>
      <p:pic>
        <p:nvPicPr>
          <p:cNvPr id="112" name="Google Shape;112;p20"/>
          <p:cNvPicPr preferRelativeResize="0"/>
          <p:nvPr/>
        </p:nvPicPr>
        <p:blipFill>
          <a:blip r:embed="rId4">
            <a:alphaModFix/>
          </a:blip>
          <a:stretch>
            <a:fillRect/>
          </a:stretch>
        </p:blipFill>
        <p:spPr>
          <a:xfrm>
            <a:off x="962734" y="2569345"/>
            <a:ext cx="2348099" cy="1120843"/>
          </a:xfrm>
          <a:prstGeom prst="rect">
            <a:avLst/>
          </a:prstGeom>
          <a:noFill/>
          <a:ln>
            <a:noFill/>
          </a:ln>
          <a:effectLst>
            <a:reflection stA="93000" endPos="35000" fadeDir="5400012" sy="-100000" algn="bl" rotWithShape="0"/>
          </a:effectLst>
        </p:spPr>
      </p:pic>
      <p:sp>
        <p:nvSpPr>
          <p:cNvPr id="113" name="Google Shape;113;p20"/>
          <p:cNvSpPr txBox="1"/>
          <p:nvPr/>
        </p:nvSpPr>
        <p:spPr>
          <a:xfrm>
            <a:off x="659250" y="401925"/>
            <a:ext cx="7825500" cy="59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FFFFF"/>
                </a:solidFill>
              </a:rPr>
              <a:t>Let’s talk...about neuroscience public engagement</a:t>
            </a:r>
            <a:endParaRPr sz="2400" b="1">
              <a:solidFill>
                <a:srgbClr val="FFFFFF"/>
              </a:solidFill>
            </a:endParaRPr>
          </a:p>
        </p:txBody>
      </p:sp>
      <p:sp>
        <p:nvSpPr>
          <p:cNvPr id="114" name="Google Shape;114;p20"/>
          <p:cNvSpPr/>
          <p:nvPr/>
        </p:nvSpPr>
        <p:spPr>
          <a:xfrm>
            <a:off x="1428975" y="1502925"/>
            <a:ext cx="1390800" cy="785100"/>
          </a:xfrm>
          <a:prstGeom prst="wedgeRoundRectCallout">
            <a:avLst>
              <a:gd name="adj1" fmla="val 26204"/>
              <a:gd name="adj2" fmla="val 93128"/>
              <a:gd name="adj3" fmla="val 0"/>
            </a:avLst>
          </a:prstGeom>
          <a:no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rgbClr val="FFFFFF"/>
                </a:solidFill>
              </a:rPr>
              <a:t>Academic Neuroethicists</a:t>
            </a:r>
            <a:endParaRPr sz="1200" b="1"/>
          </a:p>
        </p:txBody>
      </p:sp>
      <p:sp>
        <p:nvSpPr>
          <p:cNvPr id="115" name="Google Shape;115;p20"/>
          <p:cNvSpPr/>
          <p:nvPr/>
        </p:nvSpPr>
        <p:spPr>
          <a:xfrm>
            <a:off x="2455626" y="4370325"/>
            <a:ext cx="1456800" cy="785100"/>
          </a:xfrm>
          <a:prstGeom prst="wedgeRoundRectCallout">
            <a:avLst>
              <a:gd name="adj1" fmla="val -42381"/>
              <a:gd name="adj2" fmla="val -130668"/>
              <a:gd name="adj3" fmla="val 0"/>
            </a:avLst>
          </a:prstGeom>
          <a:no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200" b="1">
                <a:solidFill>
                  <a:srgbClr val="FFFFFF"/>
                </a:solidFill>
              </a:rPr>
              <a:t>Academic Neuroscientists</a:t>
            </a:r>
            <a:endParaRPr sz="1200" b="1">
              <a:solidFill>
                <a:srgbClr val="FFFFFF"/>
              </a:solidFill>
            </a:endParaRPr>
          </a:p>
        </p:txBody>
      </p:sp>
      <p:sp>
        <p:nvSpPr>
          <p:cNvPr id="116" name="Google Shape;116;p20"/>
          <p:cNvSpPr/>
          <p:nvPr/>
        </p:nvSpPr>
        <p:spPr>
          <a:xfrm>
            <a:off x="157285" y="2078109"/>
            <a:ext cx="1103100" cy="785100"/>
          </a:xfrm>
          <a:prstGeom prst="wedgeRoundRectCallout">
            <a:avLst>
              <a:gd name="adj1" fmla="val 54228"/>
              <a:gd name="adj2" fmla="val 97076"/>
              <a:gd name="adj3" fmla="val 0"/>
            </a:avLst>
          </a:prstGeom>
          <a:no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rgbClr val="FFFFFF"/>
                </a:solidFill>
              </a:rPr>
              <a:t>Patient Advocacy</a:t>
            </a:r>
            <a:endParaRPr sz="1200" b="1">
              <a:solidFill>
                <a:srgbClr val="FFFFFF"/>
              </a:solidFill>
            </a:endParaRPr>
          </a:p>
        </p:txBody>
      </p:sp>
      <p:sp>
        <p:nvSpPr>
          <p:cNvPr id="117" name="Google Shape;117;p20"/>
          <p:cNvSpPr/>
          <p:nvPr/>
        </p:nvSpPr>
        <p:spPr>
          <a:xfrm>
            <a:off x="3075985" y="1502922"/>
            <a:ext cx="1103100" cy="785100"/>
          </a:xfrm>
          <a:prstGeom prst="wedgeRoundRectCallout">
            <a:avLst>
              <a:gd name="adj1" fmla="val -39159"/>
              <a:gd name="adj2" fmla="val 101000"/>
              <a:gd name="adj3" fmla="val 0"/>
            </a:avLst>
          </a:prstGeom>
          <a:no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rgbClr val="FFFFFF"/>
                </a:solidFill>
              </a:rPr>
              <a:t>Informal STEM Education</a:t>
            </a:r>
            <a:endParaRPr sz="1200" b="1"/>
          </a:p>
        </p:txBody>
      </p:sp>
      <p:sp>
        <p:nvSpPr>
          <p:cNvPr id="118" name="Google Shape;118;p20"/>
          <p:cNvSpPr/>
          <p:nvPr/>
        </p:nvSpPr>
        <p:spPr>
          <a:xfrm>
            <a:off x="381425" y="4183025"/>
            <a:ext cx="1390800" cy="785100"/>
          </a:xfrm>
          <a:prstGeom prst="wedgeRoundRectCallout">
            <a:avLst>
              <a:gd name="adj1" fmla="val 56068"/>
              <a:gd name="adj2" fmla="val -98965"/>
              <a:gd name="adj3" fmla="val 0"/>
            </a:avLst>
          </a:prstGeom>
          <a:no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rgbClr val="FFFFFF"/>
                </a:solidFill>
              </a:rPr>
              <a:t>Program</a:t>
            </a:r>
            <a:endParaRPr sz="1200" b="1">
              <a:solidFill>
                <a:srgbClr val="FFFFFF"/>
              </a:solidFill>
            </a:endParaRPr>
          </a:p>
          <a:p>
            <a:pPr marL="0" lvl="0" indent="0" algn="l" rtl="0">
              <a:spcBef>
                <a:spcPts val="0"/>
              </a:spcBef>
              <a:spcAft>
                <a:spcPts val="0"/>
              </a:spcAft>
              <a:buNone/>
            </a:pPr>
            <a:r>
              <a:rPr lang="en" sz="1200" b="1">
                <a:solidFill>
                  <a:srgbClr val="FFFFFF"/>
                </a:solidFill>
              </a:rPr>
              <a:t>Administration</a:t>
            </a:r>
            <a:endParaRPr sz="1200" b="1">
              <a:solidFill>
                <a:srgbClr val="FFFFFF"/>
              </a:solidFill>
            </a:endParaRPr>
          </a:p>
        </p:txBody>
      </p:sp>
    </p:spTree>
    <p:extLst>
      <p:ext uri="{BB962C8B-B14F-4D97-AF65-F5344CB8AC3E}">
        <p14:creationId xmlns:p14="http://schemas.microsoft.com/office/powerpoint/2010/main" val="17760898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2"/>
        <p:cNvGrpSpPr/>
        <p:nvPr/>
      </p:nvGrpSpPr>
      <p:grpSpPr>
        <a:xfrm>
          <a:off x="0" y="0"/>
          <a:ext cx="0" cy="0"/>
          <a:chOff x="0" y="0"/>
          <a:chExt cx="0" cy="0"/>
        </a:xfrm>
      </p:grpSpPr>
      <p:sp>
        <p:nvSpPr>
          <p:cNvPr id="123" name="Google Shape;123;p21"/>
          <p:cNvSpPr txBox="1"/>
          <p:nvPr/>
        </p:nvSpPr>
        <p:spPr>
          <a:xfrm>
            <a:off x="346550" y="362533"/>
            <a:ext cx="8143800" cy="9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FFFFF"/>
                </a:solidFill>
              </a:rPr>
              <a:t>Emerging trends in neuroscience public engagement</a:t>
            </a:r>
            <a:endParaRPr sz="2400" b="1">
              <a:solidFill>
                <a:srgbClr val="FFFFFF"/>
              </a:solidFill>
            </a:endParaRPr>
          </a:p>
        </p:txBody>
      </p:sp>
      <p:pic>
        <p:nvPicPr>
          <p:cNvPr id="124" name="Google Shape;124;p21" title="Chart"/>
          <p:cNvPicPr preferRelativeResize="0"/>
          <p:nvPr/>
        </p:nvPicPr>
        <p:blipFill>
          <a:blip r:embed="rId3">
            <a:alphaModFix/>
          </a:blip>
          <a:stretch>
            <a:fillRect/>
          </a:stretch>
        </p:blipFill>
        <p:spPr>
          <a:xfrm>
            <a:off x="2862550" y="2788700"/>
            <a:ext cx="6060152" cy="3964924"/>
          </a:xfrm>
          <a:prstGeom prst="rect">
            <a:avLst/>
          </a:prstGeom>
          <a:noFill/>
          <a:ln>
            <a:noFill/>
          </a:ln>
        </p:spPr>
      </p:pic>
      <p:sp>
        <p:nvSpPr>
          <p:cNvPr id="125" name="Google Shape;125;p21"/>
          <p:cNvSpPr txBox="1"/>
          <p:nvPr/>
        </p:nvSpPr>
        <p:spPr>
          <a:xfrm>
            <a:off x="253675" y="1186233"/>
            <a:ext cx="8479800" cy="16023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FFFFFF"/>
              </a:buClr>
              <a:buSzPts val="1800"/>
              <a:buChar char="●"/>
            </a:pPr>
            <a:r>
              <a:rPr lang="en" sz="1800" b="1">
                <a:solidFill>
                  <a:srgbClr val="FFFFFF"/>
                </a:solidFill>
              </a:rPr>
              <a:t>Structured assessment of public opinions &amp; attitudes</a:t>
            </a:r>
            <a:endParaRPr sz="1800" b="1">
              <a:solidFill>
                <a:srgbClr val="FFFFFF"/>
              </a:solidFill>
            </a:endParaRPr>
          </a:p>
          <a:p>
            <a:pPr marL="457200" lvl="0" indent="-342900" algn="l" rtl="0">
              <a:lnSpc>
                <a:spcPct val="115000"/>
              </a:lnSpc>
              <a:spcBef>
                <a:spcPts val="0"/>
              </a:spcBef>
              <a:spcAft>
                <a:spcPts val="0"/>
              </a:spcAft>
              <a:buClr>
                <a:srgbClr val="FFFFFF"/>
              </a:buClr>
              <a:buSzPts val="1800"/>
              <a:buChar char="●"/>
            </a:pPr>
            <a:r>
              <a:rPr lang="en" sz="1800" b="1">
                <a:solidFill>
                  <a:srgbClr val="FFFFFF"/>
                </a:solidFill>
              </a:rPr>
              <a:t>Interactive exhibits, public programs &amp; informal STEM learning</a:t>
            </a:r>
            <a:endParaRPr sz="1800" b="1">
              <a:solidFill>
                <a:srgbClr val="FFFFFF"/>
              </a:solidFill>
            </a:endParaRPr>
          </a:p>
          <a:p>
            <a:pPr marL="457200" lvl="0" indent="-342900" algn="l" rtl="0">
              <a:lnSpc>
                <a:spcPct val="115000"/>
              </a:lnSpc>
              <a:spcBef>
                <a:spcPts val="0"/>
              </a:spcBef>
              <a:spcAft>
                <a:spcPts val="0"/>
              </a:spcAft>
              <a:buClr>
                <a:srgbClr val="FFFFFF"/>
              </a:buClr>
              <a:buSzPts val="1800"/>
              <a:buChar char="●"/>
            </a:pPr>
            <a:r>
              <a:rPr lang="en" sz="1800" b="1">
                <a:solidFill>
                  <a:srgbClr val="FFFFFF"/>
                </a:solidFill>
              </a:rPr>
              <a:t>Inspirational media through partnerships with artists</a:t>
            </a:r>
            <a:endParaRPr sz="1800" b="1">
              <a:solidFill>
                <a:srgbClr val="FFFFFF"/>
              </a:solidFill>
            </a:endParaRPr>
          </a:p>
        </p:txBody>
      </p:sp>
      <p:pic>
        <p:nvPicPr>
          <p:cNvPr id="126" name="Google Shape;126;p21"/>
          <p:cNvPicPr preferRelativeResize="0"/>
          <p:nvPr/>
        </p:nvPicPr>
        <p:blipFill>
          <a:blip r:embed="rId4">
            <a:alphaModFix/>
          </a:blip>
          <a:stretch>
            <a:fillRect/>
          </a:stretch>
        </p:blipFill>
        <p:spPr>
          <a:xfrm>
            <a:off x="475397" y="4551575"/>
            <a:ext cx="2215300" cy="1602400"/>
          </a:xfrm>
          <a:prstGeom prst="rect">
            <a:avLst/>
          </a:prstGeom>
          <a:noFill/>
          <a:ln>
            <a:noFill/>
          </a:ln>
        </p:spPr>
      </p:pic>
      <p:sp>
        <p:nvSpPr>
          <p:cNvPr id="127" name="Google Shape;127;p21"/>
          <p:cNvSpPr txBox="1"/>
          <p:nvPr/>
        </p:nvSpPr>
        <p:spPr>
          <a:xfrm>
            <a:off x="253675" y="2154750"/>
            <a:ext cx="3124800" cy="27009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FFFFFF"/>
              </a:buClr>
              <a:buSzPts val="1800"/>
              <a:buChar char="●"/>
            </a:pPr>
            <a:r>
              <a:rPr lang="en" sz="1800" b="1">
                <a:solidFill>
                  <a:srgbClr val="FFFFFF"/>
                </a:solidFill>
              </a:rPr>
              <a:t>Expert discussions for public audiences</a:t>
            </a:r>
            <a:endParaRPr sz="1800" b="1">
              <a:solidFill>
                <a:srgbClr val="FFFFFF"/>
              </a:solidFill>
            </a:endParaRPr>
          </a:p>
          <a:p>
            <a:pPr marL="457200" lvl="0" indent="-342900" algn="l" rtl="0">
              <a:lnSpc>
                <a:spcPct val="115000"/>
              </a:lnSpc>
              <a:spcBef>
                <a:spcPts val="0"/>
              </a:spcBef>
              <a:spcAft>
                <a:spcPts val="0"/>
              </a:spcAft>
              <a:buClr>
                <a:srgbClr val="FFFFFF"/>
              </a:buClr>
              <a:buSzPts val="1800"/>
              <a:buChar char="●"/>
            </a:pPr>
            <a:r>
              <a:rPr lang="en" sz="1800" b="1">
                <a:solidFill>
                  <a:srgbClr val="FFFFFF"/>
                </a:solidFill>
              </a:rPr>
              <a:t>Partnerships for clinical applications</a:t>
            </a:r>
            <a:endParaRPr sz="1800" b="1">
              <a:solidFill>
                <a:srgbClr val="FFFFFF"/>
              </a:solidFill>
            </a:endParaRPr>
          </a:p>
        </p:txBody>
      </p:sp>
    </p:spTree>
    <p:extLst>
      <p:ext uri="{BB962C8B-B14F-4D97-AF65-F5344CB8AC3E}">
        <p14:creationId xmlns:p14="http://schemas.microsoft.com/office/powerpoint/2010/main" val="42740438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1"/>
        <p:cNvGrpSpPr/>
        <p:nvPr/>
      </p:nvGrpSpPr>
      <p:grpSpPr>
        <a:xfrm>
          <a:off x="0" y="0"/>
          <a:ext cx="0" cy="0"/>
          <a:chOff x="0" y="0"/>
          <a:chExt cx="0" cy="0"/>
        </a:xfrm>
      </p:grpSpPr>
      <p:sp>
        <p:nvSpPr>
          <p:cNvPr id="132" name="Google Shape;132;p22"/>
          <p:cNvSpPr txBox="1"/>
          <p:nvPr/>
        </p:nvSpPr>
        <p:spPr>
          <a:xfrm>
            <a:off x="210175" y="293467"/>
            <a:ext cx="8696700" cy="80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b="1">
                <a:solidFill>
                  <a:srgbClr val="FFFFFF"/>
                </a:solidFill>
              </a:rPr>
              <a:t>Common Challenges</a:t>
            </a:r>
            <a:endParaRPr sz="3000">
              <a:solidFill>
                <a:srgbClr val="FFFFFF"/>
              </a:solidFill>
            </a:endParaRPr>
          </a:p>
        </p:txBody>
      </p:sp>
      <p:grpSp>
        <p:nvGrpSpPr>
          <p:cNvPr id="133" name="Google Shape;133;p22"/>
          <p:cNvGrpSpPr/>
          <p:nvPr/>
        </p:nvGrpSpPr>
        <p:grpSpPr>
          <a:xfrm>
            <a:off x="118425" y="1656559"/>
            <a:ext cx="2695399" cy="3627745"/>
            <a:chOff x="118425" y="1656559"/>
            <a:chExt cx="2695399" cy="3627745"/>
          </a:xfrm>
        </p:grpSpPr>
        <p:pic>
          <p:nvPicPr>
            <p:cNvPr id="134" name="Google Shape;134;p22"/>
            <p:cNvPicPr preferRelativeResize="0"/>
            <p:nvPr/>
          </p:nvPicPr>
          <p:blipFill>
            <a:blip r:embed="rId3">
              <a:alphaModFix/>
            </a:blip>
            <a:stretch>
              <a:fillRect/>
            </a:stretch>
          </p:blipFill>
          <p:spPr>
            <a:xfrm>
              <a:off x="118425" y="3880450"/>
              <a:ext cx="2695399" cy="1403854"/>
            </a:xfrm>
            <a:prstGeom prst="rect">
              <a:avLst/>
            </a:prstGeom>
            <a:noFill/>
            <a:ln>
              <a:noFill/>
            </a:ln>
          </p:spPr>
        </p:pic>
        <p:sp>
          <p:nvSpPr>
            <p:cNvPr id="135" name="Google Shape;135;p22"/>
            <p:cNvSpPr/>
            <p:nvPr/>
          </p:nvSpPr>
          <p:spPr>
            <a:xfrm>
              <a:off x="250975" y="1656559"/>
              <a:ext cx="2430300" cy="1813155"/>
            </a:xfrm>
            <a:prstGeom prst="roundRect">
              <a:avLst>
                <a:gd name="adj" fmla="val 16667"/>
              </a:avLst>
            </a:prstGeom>
            <a:solidFill>
              <a:srgbClr val="007C91"/>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800" b="1">
                  <a:solidFill>
                    <a:schemeClr val="lt1"/>
                  </a:solidFill>
                </a:rPr>
                <a:t>Pockets of innovation in public engagement are inconsistent</a:t>
              </a:r>
              <a:endParaRPr sz="1800" b="1"/>
            </a:p>
          </p:txBody>
        </p:sp>
      </p:grpSp>
      <p:grpSp>
        <p:nvGrpSpPr>
          <p:cNvPr id="136" name="Google Shape;136;p22"/>
          <p:cNvGrpSpPr/>
          <p:nvPr/>
        </p:nvGrpSpPr>
        <p:grpSpPr>
          <a:xfrm>
            <a:off x="3367725" y="1907325"/>
            <a:ext cx="2723300" cy="3757984"/>
            <a:chOff x="3367725" y="1907325"/>
            <a:chExt cx="2723300" cy="3757984"/>
          </a:xfrm>
        </p:grpSpPr>
        <p:pic>
          <p:nvPicPr>
            <p:cNvPr id="137" name="Google Shape;137;p22"/>
            <p:cNvPicPr preferRelativeResize="0"/>
            <p:nvPr/>
          </p:nvPicPr>
          <p:blipFill>
            <a:blip r:embed="rId4">
              <a:alphaModFix/>
            </a:blip>
            <a:stretch>
              <a:fillRect/>
            </a:stretch>
          </p:blipFill>
          <p:spPr>
            <a:xfrm>
              <a:off x="3367725" y="1907325"/>
              <a:ext cx="2593899" cy="1615299"/>
            </a:xfrm>
            <a:prstGeom prst="rect">
              <a:avLst/>
            </a:prstGeom>
            <a:noFill/>
            <a:ln>
              <a:noFill/>
            </a:ln>
          </p:spPr>
        </p:pic>
        <p:sp>
          <p:nvSpPr>
            <p:cNvPr id="138" name="Google Shape;138;p22"/>
            <p:cNvSpPr/>
            <p:nvPr/>
          </p:nvSpPr>
          <p:spPr>
            <a:xfrm>
              <a:off x="3395525" y="3852154"/>
              <a:ext cx="2695500" cy="1813155"/>
            </a:xfrm>
            <a:prstGeom prst="roundRect">
              <a:avLst>
                <a:gd name="adj" fmla="val 16667"/>
              </a:avLst>
            </a:prstGeom>
            <a:solidFill>
              <a:srgbClr val="007C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chemeClr val="lt1"/>
                  </a:solidFill>
                </a:rPr>
                <a:t>NeQNs are not prioritized equally by public engagement practitioners</a:t>
              </a:r>
              <a:endParaRPr sz="1800" b="1"/>
            </a:p>
          </p:txBody>
        </p:sp>
      </p:grpSp>
      <p:grpSp>
        <p:nvGrpSpPr>
          <p:cNvPr id="139" name="Google Shape;139;p22"/>
          <p:cNvGrpSpPr/>
          <p:nvPr/>
        </p:nvGrpSpPr>
        <p:grpSpPr>
          <a:xfrm>
            <a:off x="6462725" y="1656559"/>
            <a:ext cx="2430300" cy="3801141"/>
            <a:chOff x="6462725" y="1656559"/>
            <a:chExt cx="2430300" cy="3801141"/>
          </a:xfrm>
        </p:grpSpPr>
        <p:pic>
          <p:nvPicPr>
            <p:cNvPr id="140" name="Google Shape;140;p22"/>
            <p:cNvPicPr preferRelativeResize="0"/>
            <p:nvPr/>
          </p:nvPicPr>
          <p:blipFill>
            <a:blip r:embed="rId5">
              <a:alphaModFix/>
            </a:blip>
            <a:stretch>
              <a:fillRect/>
            </a:stretch>
          </p:blipFill>
          <p:spPr>
            <a:xfrm>
              <a:off x="6648100" y="3537775"/>
              <a:ext cx="2059550" cy="1919925"/>
            </a:xfrm>
            <a:prstGeom prst="rect">
              <a:avLst/>
            </a:prstGeom>
            <a:noFill/>
            <a:ln>
              <a:noFill/>
            </a:ln>
          </p:spPr>
        </p:pic>
        <p:sp>
          <p:nvSpPr>
            <p:cNvPr id="141" name="Google Shape;141;p22"/>
            <p:cNvSpPr/>
            <p:nvPr/>
          </p:nvSpPr>
          <p:spPr>
            <a:xfrm>
              <a:off x="6462725" y="1656559"/>
              <a:ext cx="2430300" cy="1813155"/>
            </a:xfrm>
            <a:prstGeom prst="roundRect">
              <a:avLst>
                <a:gd name="adj" fmla="val 16667"/>
              </a:avLst>
            </a:prstGeom>
            <a:solidFill>
              <a:srgbClr val="007C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chemeClr val="lt1"/>
                  </a:solidFill>
                </a:rPr>
                <a:t>Academic culture is not optimally aligned to support public engagement</a:t>
              </a:r>
              <a:endParaRPr sz="1800" b="1"/>
            </a:p>
          </p:txBody>
        </p:sp>
      </p:grpSp>
    </p:spTree>
    <p:extLst>
      <p:ext uri="{BB962C8B-B14F-4D97-AF65-F5344CB8AC3E}">
        <p14:creationId xmlns:p14="http://schemas.microsoft.com/office/powerpoint/2010/main" val="21651391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45"/>
        <p:cNvGrpSpPr/>
        <p:nvPr/>
      </p:nvGrpSpPr>
      <p:grpSpPr>
        <a:xfrm>
          <a:off x="0" y="0"/>
          <a:ext cx="0" cy="0"/>
          <a:chOff x="0" y="0"/>
          <a:chExt cx="0" cy="0"/>
        </a:xfrm>
      </p:grpSpPr>
      <p:sp>
        <p:nvSpPr>
          <p:cNvPr id="146" name="Google Shape;146;p23"/>
          <p:cNvSpPr txBox="1"/>
          <p:nvPr/>
        </p:nvSpPr>
        <p:spPr>
          <a:xfrm>
            <a:off x="210175" y="293467"/>
            <a:ext cx="8696700" cy="80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b="1">
                <a:solidFill>
                  <a:srgbClr val="FFFFFF"/>
                </a:solidFill>
              </a:rPr>
              <a:t>Opportunities for Global Public Engagement</a:t>
            </a:r>
            <a:endParaRPr sz="3000">
              <a:solidFill>
                <a:srgbClr val="FFFFFF"/>
              </a:solidFill>
            </a:endParaRPr>
          </a:p>
        </p:txBody>
      </p:sp>
      <p:grpSp>
        <p:nvGrpSpPr>
          <p:cNvPr id="147" name="Google Shape;147;p23"/>
          <p:cNvGrpSpPr/>
          <p:nvPr/>
        </p:nvGrpSpPr>
        <p:grpSpPr>
          <a:xfrm>
            <a:off x="210163" y="1489529"/>
            <a:ext cx="4170800" cy="2094748"/>
            <a:chOff x="210163" y="1489529"/>
            <a:chExt cx="4170800" cy="2094748"/>
          </a:xfrm>
        </p:grpSpPr>
        <p:sp>
          <p:nvSpPr>
            <p:cNvPr id="148" name="Google Shape;148;p23"/>
            <p:cNvSpPr/>
            <p:nvPr/>
          </p:nvSpPr>
          <p:spPr>
            <a:xfrm>
              <a:off x="1465863" y="1489529"/>
              <a:ext cx="2915100" cy="2094748"/>
            </a:xfrm>
            <a:prstGeom prst="roundRect">
              <a:avLst>
                <a:gd name="adj" fmla="val 16667"/>
              </a:avLst>
            </a:prstGeom>
            <a:solidFill>
              <a:srgbClr val="007C9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b="1">
                  <a:solidFill>
                    <a:srgbClr val="FFFFFF"/>
                  </a:solidFill>
                </a:rPr>
                <a:t>Foster collaborations between scientists, ethicists, and experts in other fields</a:t>
              </a:r>
              <a:endParaRPr sz="1800" b="1"/>
            </a:p>
          </p:txBody>
        </p:sp>
        <p:pic>
          <p:nvPicPr>
            <p:cNvPr id="149" name="Google Shape;149;p23"/>
            <p:cNvPicPr preferRelativeResize="0"/>
            <p:nvPr/>
          </p:nvPicPr>
          <p:blipFill>
            <a:blip r:embed="rId3">
              <a:alphaModFix/>
            </a:blip>
            <a:stretch>
              <a:fillRect/>
            </a:stretch>
          </p:blipFill>
          <p:spPr>
            <a:xfrm>
              <a:off x="210163" y="1831718"/>
              <a:ext cx="1371599" cy="1371599"/>
            </a:xfrm>
            <a:prstGeom prst="rect">
              <a:avLst/>
            </a:prstGeom>
            <a:noFill/>
            <a:ln>
              <a:noFill/>
            </a:ln>
          </p:spPr>
        </p:pic>
      </p:grpSp>
      <p:grpSp>
        <p:nvGrpSpPr>
          <p:cNvPr id="150" name="Google Shape;150;p23"/>
          <p:cNvGrpSpPr/>
          <p:nvPr/>
        </p:nvGrpSpPr>
        <p:grpSpPr>
          <a:xfrm>
            <a:off x="5007163" y="1528328"/>
            <a:ext cx="3939434" cy="2017200"/>
            <a:chOff x="5007163" y="1528328"/>
            <a:chExt cx="3939434" cy="2017200"/>
          </a:xfrm>
        </p:grpSpPr>
        <p:sp>
          <p:nvSpPr>
            <p:cNvPr id="151" name="Google Shape;151;p23"/>
            <p:cNvSpPr/>
            <p:nvPr/>
          </p:nvSpPr>
          <p:spPr>
            <a:xfrm>
              <a:off x="5007163" y="1528328"/>
              <a:ext cx="2650200" cy="2017200"/>
            </a:xfrm>
            <a:prstGeom prst="roundRect">
              <a:avLst>
                <a:gd name="adj" fmla="val 16667"/>
              </a:avLst>
            </a:prstGeom>
            <a:solidFill>
              <a:srgbClr val="007C9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b="1">
                  <a:solidFill>
                    <a:srgbClr val="FFFFFF"/>
                  </a:solidFill>
                </a:rPr>
                <a:t>Expand training resources, especially for early career professionals</a:t>
              </a:r>
              <a:endParaRPr sz="1800" b="1"/>
            </a:p>
          </p:txBody>
        </p:sp>
        <p:pic>
          <p:nvPicPr>
            <p:cNvPr id="152" name="Google Shape;152;p23"/>
            <p:cNvPicPr preferRelativeResize="0"/>
            <p:nvPr/>
          </p:nvPicPr>
          <p:blipFill rotWithShape="1">
            <a:blip r:embed="rId4">
              <a:alphaModFix/>
            </a:blip>
            <a:srcRect r="41816"/>
            <a:stretch/>
          </p:blipFill>
          <p:spPr>
            <a:xfrm>
              <a:off x="7575000" y="1824550"/>
              <a:ext cx="1371596" cy="1425577"/>
            </a:xfrm>
            <a:prstGeom prst="rect">
              <a:avLst/>
            </a:prstGeom>
            <a:noFill/>
            <a:ln>
              <a:noFill/>
            </a:ln>
          </p:spPr>
        </p:pic>
      </p:grpSp>
      <p:grpSp>
        <p:nvGrpSpPr>
          <p:cNvPr id="153" name="Google Shape;153;p23"/>
          <p:cNvGrpSpPr/>
          <p:nvPr/>
        </p:nvGrpSpPr>
        <p:grpSpPr>
          <a:xfrm>
            <a:off x="5007162" y="3981300"/>
            <a:ext cx="3939428" cy="1932752"/>
            <a:chOff x="5007163" y="3981300"/>
            <a:chExt cx="3939428" cy="1932752"/>
          </a:xfrm>
        </p:grpSpPr>
        <p:sp>
          <p:nvSpPr>
            <p:cNvPr id="154" name="Google Shape;154;p23"/>
            <p:cNvSpPr/>
            <p:nvPr/>
          </p:nvSpPr>
          <p:spPr>
            <a:xfrm>
              <a:off x="5007163" y="3981300"/>
              <a:ext cx="2650200" cy="1932752"/>
            </a:xfrm>
            <a:prstGeom prst="roundRect">
              <a:avLst>
                <a:gd name="adj" fmla="val 16667"/>
              </a:avLst>
            </a:prstGeom>
            <a:solidFill>
              <a:srgbClr val="007C9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1800" b="1">
                  <a:solidFill>
                    <a:srgbClr val="FFFFFF"/>
                  </a:solidFill>
                </a:rPr>
                <a:t>Create shared resources for facilitating dialogue and mutual learning</a:t>
              </a:r>
              <a:endParaRPr sz="1800" b="1"/>
            </a:p>
          </p:txBody>
        </p:sp>
        <p:pic>
          <p:nvPicPr>
            <p:cNvPr id="155" name="Google Shape;155;p23"/>
            <p:cNvPicPr preferRelativeResize="0"/>
            <p:nvPr/>
          </p:nvPicPr>
          <p:blipFill>
            <a:blip r:embed="rId5">
              <a:alphaModFix/>
            </a:blip>
            <a:stretch>
              <a:fillRect/>
            </a:stretch>
          </p:blipFill>
          <p:spPr>
            <a:xfrm>
              <a:off x="7556153" y="4248333"/>
              <a:ext cx="1390437" cy="1390437"/>
            </a:xfrm>
            <a:prstGeom prst="rect">
              <a:avLst/>
            </a:prstGeom>
            <a:noFill/>
            <a:ln>
              <a:noFill/>
            </a:ln>
          </p:spPr>
        </p:pic>
      </p:grpSp>
      <p:grpSp>
        <p:nvGrpSpPr>
          <p:cNvPr id="156" name="Google Shape;156;p23"/>
          <p:cNvGrpSpPr/>
          <p:nvPr/>
        </p:nvGrpSpPr>
        <p:grpSpPr>
          <a:xfrm>
            <a:off x="210175" y="4016566"/>
            <a:ext cx="4170788" cy="1853954"/>
            <a:chOff x="210175" y="4016566"/>
            <a:chExt cx="4170788" cy="1853954"/>
          </a:xfrm>
        </p:grpSpPr>
        <p:sp>
          <p:nvSpPr>
            <p:cNvPr id="157" name="Google Shape;157;p23"/>
            <p:cNvSpPr/>
            <p:nvPr/>
          </p:nvSpPr>
          <p:spPr>
            <a:xfrm>
              <a:off x="1465863" y="4016566"/>
              <a:ext cx="2915100" cy="1853954"/>
            </a:xfrm>
            <a:prstGeom prst="roundRect">
              <a:avLst>
                <a:gd name="adj" fmla="val 16667"/>
              </a:avLst>
            </a:prstGeom>
            <a:solidFill>
              <a:srgbClr val="007C9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b="1">
                  <a:solidFill>
                    <a:srgbClr val="FFFFFF"/>
                  </a:solidFill>
                </a:rPr>
                <a:t>Support local networks with community perspectives</a:t>
              </a:r>
              <a:endParaRPr sz="1800" b="1"/>
            </a:p>
          </p:txBody>
        </p:sp>
        <p:pic>
          <p:nvPicPr>
            <p:cNvPr id="158" name="Google Shape;158;p23"/>
            <p:cNvPicPr preferRelativeResize="0"/>
            <p:nvPr/>
          </p:nvPicPr>
          <p:blipFill>
            <a:blip r:embed="rId6">
              <a:alphaModFix/>
            </a:blip>
            <a:stretch>
              <a:fillRect/>
            </a:stretch>
          </p:blipFill>
          <p:spPr>
            <a:xfrm>
              <a:off x="210175" y="4257750"/>
              <a:ext cx="1371600" cy="1371600"/>
            </a:xfrm>
            <a:prstGeom prst="rect">
              <a:avLst/>
            </a:prstGeom>
            <a:noFill/>
            <a:ln>
              <a:noFill/>
            </a:ln>
          </p:spPr>
        </p:pic>
      </p:grpSp>
    </p:spTree>
    <p:extLst>
      <p:ext uri="{BB962C8B-B14F-4D97-AF65-F5344CB8AC3E}">
        <p14:creationId xmlns:p14="http://schemas.microsoft.com/office/powerpoint/2010/main" val="4833396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62"/>
        <p:cNvGrpSpPr/>
        <p:nvPr/>
      </p:nvGrpSpPr>
      <p:grpSpPr>
        <a:xfrm>
          <a:off x="0" y="0"/>
          <a:ext cx="0" cy="0"/>
          <a:chOff x="0" y="0"/>
          <a:chExt cx="0" cy="0"/>
        </a:xfrm>
      </p:grpSpPr>
      <p:sp>
        <p:nvSpPr>
          <p:cNvPr id="163" name="Google Shape;163;p24"/>
          <p:cNvSpPr txBox="1"/>
          <p:nvPr/>
        </p:nvSpPr>
        <p:spPr>
          <a:xfrm>
            <a:off x="920400" y="2772675"/>
            <a:ext cx="7303200" cy="218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r>
              <a:rPr lang="en" sz="3600">
                <a:solidFill>
                  <a:srgbClr val="FFFFFF"/>
                </a:solidFill>
                <a:latin typeface="Roboto"/>
                <a:ea typeface="Roboto"/>
                <a:cs typeface="Roboto"/>
                <a:sym typeface="Roboto"/>
              </a:rPr>
              <a:t>Look for reports and resources at </a:t>
            </a:r>
            <a:r>
              <a:rPr lang="en" sz="3600" b="1" u="sng">
                <a:solidFill>
                  <a:srgbClr val="65CBFF"/>
                </a:solidFill>
                <a:latin typeface="Roboto"/>
                <a:ea typeface="Roboto"/>
                <a:cs typeface="Roboto"/>
                <a:sym typeface="Roboto"/>
                <a:hlinkClick r:id="rId3"/>
              </a:rPr>
              <a:t>https://www.nisenet.org/brain</a:t>
            </a:r>
            <a:endParaRPr sz="3600" b="1">
              <a:solidFill>
                <a:srgbClr val="65CBFF"/>
              </a:solidFill>
              <a:latin typeface="Roboto"/>
              <a:ea typeface="Roboto"/>
              <a:cs typeface="Roboto"/>
              <a:sym typeface="Roboto"/>
            </a:endParaRPr>
          </a:p>
        </p:txBody>
      </p:sp>
      <p:pic>
        <p:nvPicPr>
          <p:cNvPr id="164" name="Google Shape;164;p24"/>
          <p:cNvPicPr preferRelativeResize="0"/>
          <p:nvPr/>
        </p:nvPicPr>
        <p:blipFill>
          <a:blip r:embed="rId4">
            <a:alphaModFix/>
          </a:blip>
          <a:stretch>
            <a:fillRect/>
          </a:stretch>
        </p:blipFill>
        <p:spPr>
          <a:xfrm>
            <a:off x="2190750" y="1228525"/>
            <a:ext cx="4762500" cy="1838325"/>
          </a:xfrm>
          <a:prstGeom prst="rect">
            <a:avLst/>
          </a:prstGeom>
          <a:noFill/>
          <a:ln>
            <a:noFill/>
          </a:ln>
        </p:spPr>
      </p:pic>
    </p:spTree>
    <p:extLst>
      <p:ext uri="{BB962C8B-B14F-4D97-AF65-F5344CB8AC3E}">
        <p14:creationId xmlns:p14="http://schemas.microsoft.com/office/powerpoint/2010/main" val="17036768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68"/>
        <p:cNvGrpSpPr/>
        <p:nvPr/>
      </p:nvGrpSpPr>
      <p:grpSpPr>
        <a:xfrm>
          <a:off x="0" y="0"/>
          <a:ext cx="0" cy="0"/>
          <a:chOff x="0" y="0"/>
          <a:chExt cx="0" cy="0"/>
        </a:xfrm>
      </p:grpSpPr>
      <p:sp>
        <p:nvSpPr>
          <p:cNvPr id="169" name="Google Shape;169;p25"/>
          <p:cNvSpPr txBox="1"/>
          <p:nvPr/>
        </p:nvSpPr>
        <p:spPr>
          <a:xfrm>
            <a:off x="210175" y="293467"/>
            <a:ext cx="8696700" cy="80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b="1">
                <a:solidFill>
                  <a:srgbClr val="FFFFFF"/>
                </a:solidFill>
              </a:rPr>
              <a:t>Thank you</a:t>
            </a:r>
            <a:endParaRPr sz="3000">
              <a:solidFill>
                <a:srgbClr val="FFFFFF"/>
              </a:solidFill>
            </a:endParaRPr>
          </a:p>
        </p:txBody>
      </p:sp>
      <p:pic>
        <p:nvPicPr>
          <p:cNvPr id="170" name="Google Shape;170;p25"/>
          <p:cNvPicPr preferRelativeResize="0"/>
          <p:nvPr/>
        </p:nvPicPr>
        <p:blipFill>
          <a:blip r:embed="rId3">
            <a:alphaModFix/>
          </a:blip>
          <a:stretch>
            <a:fillRect/>
          </a:stretch>
        </p:blipFill>
        <p:spPr>
          <a:xfrm>
            <a:off x="2258400" y="1417133"/>
            <a:ext cx="4627201" cy="2131625"/>
          </a:xfrm>
          <a:prstGeom prst="rect">
            <a:avLst/>
          </a:prstGeom>
          <a:noFill/>
          <a:ln>
            <a:noFill/>
          </a:ln>
        </p:spPr>
      </p:pic>
      <p:sp>
        <p:nvSpPr>
          <p:cNvPr id="171" name="Google Shape;171;p25"/>
          <p:cNvSpPr txBox="1"/>
          <p:nvPr/>
        </p:nvSpPr>
        <p:spPr>
          <a:xfrm>
            <a:off x="1368300" y="3853400"/>
            <a:ext cx="6407400" cy="803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500">
                <a:solidFill>
                  <a:srgbClr val="FFFFFF"/>
                </a:solidFill>
                <a:latin typeface="Cambria"/>
                <a:ea typeface="Cambria"/>
                <a:cs typeface="Cambria"/>
                <a:sym typeface="Cambria"/>
              </a:rPr>
              <a:t>International Brain Initiative</a:t>
            </a:r>
            <a:endParaRPr sz="2500">
              <a:solidFill>
                <a:srgbClr val="FFFFFF"/>
              </a:solidFill>
              <a:latin typeface="Cambria"/>
              <a:ea typeface="Cambria"/>
              <a:cs typeface="Cambria"/>
              <a:sym typeface="Cambria"/>
            </a:endParaRPr>
          </a:p>
          <a:p>
            <a:pPr marL="0" lvl="0" indent="0" algn="ctr" rtl="0">
              <a:lnSpc>
                <a:spcPct val="115000"/>
              </a:lnSpc>
              <a:spcBef>
                <a:spcPts val="0"/>
              </a:spcBef>
              <a:spcAft>
                <a:spcPts val="0"/>
              </a:spcAft>
              <a:buNone/>
            </a:pPr>
            <a:r>
              <a:rPr lang="en" sz="2500">
                <a:solidFill>
                  <a:srgbClr val="FFFFFF"/>
                </a:solidFill>
                <a:latin typeface="Cambria"/>
                <a:ea typeface="Cambria"/>
                <a:cs typeface="Cambria"/>
                <a:sym typeface="Cambria"/>
              </a:rPr>
              <a:t>Global Neuroethics Working Group</a:t>
            </a:r>
            <a:endParaRPr sz="2500">
              <a:solidFill>
                <a:srgbClr val="FFFFFF"/>
              </a:solidFill>
              <a:latin typeface="Cambria"/>
              <a:ea typeface="Cambria"/>
              <a:cs typeface="Cambria"/>
              <a:sym typeface="Cambria"/>
            </a:endParaRPr>
          </a:p>
        </p:txBody>
      </p:sp>
    </p:spTree>
    <p:extLst>
      <p:ext uri="{BB962C8B-B14F-4D97-AF65-F5344CB8AC3E}">
        <p14:creationId xmlns:p14="http://schemas.microsoft.com/office/powerpoint/2010/main" val="2850390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713C98-E9A9-3148-9B81-25352D31C293}"/>
              </a:ext>
            </a:extLst>
          </p:cNvPr>
          <p:cNvSpPr/>
          <p:nvPr/>
        </p:nvSpPr>
        <p:spPr>
          <a:xfrm>
            <a:off x="0" y="0"/>
            <a:ext cx="9144000" cy="6858000"/>
          </a:xfrm>
          <a:prstGeom prst="rect">
            <a:avLst/>
          </a:prstGeom>
          <a:solidFill>
            <a:srgbClr val="9466B3"/>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600" dirty="0">
              <a:solidFill>
                <a:schemeClr val="bg1"/>
              </a:solidFill>
            </a:endParaRPr>
          </a:p>
        </p:txBody>
      </p:sp>
      <p:sp>
        <p:nvSpPr>
          <p:cNvPr id="3" name="Title 3">
            <a:extLst>
              <a:ext uri="{FF2B5EF4-FFF2-40B4-BE49-F238E27FC236}">
                <a16:creationId xmlns:a16="http://schemas.microsoft.com/office/drawing/2014/main" id="{60B2CED7-F62A-0C4A-B102-8F56C48BE85D}"/>
              </a:ext>
            </a:extLst>
          </p:cNvPr>
          <p:cNvSpPr txBox="1">
            <a:spLocks/>
          </p:cNvSpPr>
          <p:nvPr/>
        </p:nvSpPr>
        <p:spPr>
          <a:xfrm>
            <a:off x="1" y="3004367"/>
            <a:ext cx="9143999" cy="75716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PRESENTATIONS</a:t>
            </a:r>
          </a:p>
        </p:txBody>
      </p:sp>
      <p:pic>
        <p:nvPicPr>
          <p:cNvPr id="4" name="Picture 3">
            <a:extLst>
              <a:ext uri="{FF2B5EF4-FFF2-40B4-BE49-F238E27FC236}">
                <a16:creationId xmlns:a16="http://schemas.microsoft.com/office/drawing/2014/main" id="{163EC9BE-DF8F-FE4C-9A34-8DD9B1AC2A1E}"/>
              </a:ext>
            </a:extLst>
          </p:cNvPr>
          <p:cNvPicPr>
            <a:picLocks noChangeAspect="1"/>
          </p:cNvPicPr>
          <p:nvPr/>
        </p:nvPicPr>
        <p:blipFill>
          <a:blip r:embed="rId2">
            <a:biLevel thresh="50000"/>
          </a:blip>
          <a:stretch>
            <a:fillRect/>
          </a:stretch>
        </p:blipFill>
        <p:spPr>
          <a:xfrm rot="10800000">
            <a:off x="7306727" y="5231569"/>
            <a:ext cx="2197100" cy="2260600"/>
          </a:xfrm>
          <a:prstGeom prst="rect">
            <a:avLst/>
          </a:prstGeom>
        </p:spPr>
      </p:pic>
      <p:pic>
        <p:nvPicPr>
          <p:cNvPr id="5" name="Picture 4">
            <a:extLst>
              <a:ext uri="{FF2B5EF4-FFF2-40B4-BE49-F238E27FC236}">
                <a16:creationId xmlns:a16="http://schemas.microsoft.com/office/drawing/2014/main" id="{69805BF8-25F4-724B-8F00-A3B777F3835F}"/>
              </a:ext>
            </a:extLst>
          </p:cNvPr>
          <p:cNvPicPr>
            <a:picLocks noChangeAspect="1"/>
          </p:cNvPicPr>
          <p:nvPr/>
        </p:nvPicPr>
        <p:blipFill>
          <a:blip r:embed="rId3">
            <a:biLevel thresh="75000"/>
            <a:extLst>
              <a:ext uri="{BEBA8EAE-BF5A-486C-A8C5-ECC9F3942E4B}">
                <a14:imgProps xmlns:a14="http://schemas.microsoft.com/office/drawing/2010/main">
                  <a14:imgLayer r:embed="rId4">
                    <a14:imgEffect>
                      <a14:colorTemperature colorTemp="5900"/>
                    </a14:imgEffect>
                  </a14:imgLayer>
                </a14:imgProps>
              </a:ext>
            </a:extLst>
          </a:blip>
          <a:stretch>
            <a:fillRect/>
          </a:stretch>
        </p:blipFill>
        <p:spPr>
          <a:xfrm rot="14044319">
            <a:off x="-204112" y="-359895"/>
            <a:ext cx="1426369" cy="1467594"/>
          </a:xfrm>
          <a:prstGeom prst="rect">
            <a:avLst/>
          </a:prstGeom>
        </p:spPr>
      </p:pic>
    </p:spTree>
    <p:extLst>
      <p:ext uri="{BB962C8B-B14F-4D97-AF65-F5344CB8AC3E}">
        <p14:creationId xmlns:p14="http://schemas.microsoft.com/office/powerpoint/2010/main" val="6733317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713C98-E9A9-3148-9B81-25352D31C293}"/>
              </a:ext>
            </a:extLst>
          </p:cNvPr>
          <p:cNvSpPr/>
          <p:nvPr/>
        </p:nvSpPr>
        <p:spPr>
          <a:xfrm>
            <a:off x="0" y="0"/>
            <a:ext cx="9144000" cy="6858000"/>
          </a:xfrm>
          <a:prstGeom prst="rect">
            <a:avLst/>
          </a:prstGeom>
          <a:solidFill>
            <a:srgbClr val="9466B3"/>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600" dirty="0">
              <a:solidFill>
                <a:schemeClr val="bg1"/>
              </a:solidFill>
            </a:endParaRPr>
          </a:p>
        </p:txBody>
      </p:sp>
      <p:sp>
        <p:nvSpPr>
          <p:cNvPr id="3" name="Title 3">
            <a:extLst>
              <a:ext uri="{FF2B5EF4-FFF2-40B4-BE49-F238E27FC236}">
                <a16:creationId xmlns:a16="http://schemas.microsoft.com/office/drawing/2014/main" id="{60B2CED7-F62A-0C4A-B102-8F56C48BE85D}"/>
              </a:ext>
            </a:extLst>
          </p:cNvPr>
          <p:cNvSpPr txBox="1">
            <a:spLocks/>
          </p:cNvSpPr>
          <p:nvPr/>
        </p:nvSpPr>
        <p:spPr>
          <a:xfrm>
            <a:off x="1" y="3004367"/>
            <a:ext cx="9143999" cy="75716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RAPID PROTOTYPING</a:t>
            </a:r>
          </a:p>
        </p:txBody>
      </p:sp>
      <p:pic>
        <p:nvPicPr>
          <p:cNvPr id="4" name="Picture 3">
            <a:extLst>
              <a:ext uri="{FF2B5EF4-FFF2-40B4-BE49-F238E27FC236}">
                <a16:creationId xmlns:a16="http://schemas.microsoft.com/office/drawing/2014/main" id="{163EC9BE-DF8F-FE4C-9A34-8DD9B1AC2A1E}"/>
              </a:ext>
            </a:extLst>
          </p:cNvPr>
          <p:cNvPicPr>
            <a:picLocks noChangeAspect="1"/>
          </p:cNvPicPr>
          <p:nvPr/>
        </p:nvPicPr>
        <p:blipFill>
          <a:blip r:embed="rId2">
            <a:biLevel thresh="50000"/>
          </a:blip>
          <a:stretch>
            <a:fillRect/>
          </a:stretch>
        </p:blipFill>
        <p:spPr>
          <a:xfrm rot="10800000">
            <a:off x="7329029" y="5900638"/>
            <a:ext cx="2197100" cy="2260600"/>
          </a:xfrm>
          <a:prstGeom prst="rect">
            <a:avLst/>
          </a:prstGeom>
        </p:spPr>
      </p:pic>
      <p:pic>
        <p:nvPicPr>
          <p:cNvPr id="5" name="Picture 4">
            <a:extLst>
              <a:ext uri="{FF2B5EF4-FFF2-40B4-BE49-F238E27FC236}">
                <a16:creationId xmlns:a16="http://schemas.microsoft.com/office/drawing/2014/main" id="{69805BF8-25F4-724B-8F00-A3B777F3835F}"/>
              </a:ext>
            </a:extLst>
          </p:cNvPr>
          <p:cNvPicPr>
            <a:picLocks noChangeAspect="1"/>
          </p:cNvPicPr>
          <p:nvPr/>
        </p:nvPicPr>
        <p:blipFill>
          <a:blip r:embed="rId3">
            <a:biLevel thresh="75000"/>
            <a:extLst>
              <a:ext uri="{BEBA8EAE-BF5A-486C-A8C5-ECC9F3942E4B}">
                <a14:imgProps xmlns:a14="http://schemas.microsoft.com/office/drawing/2010/main">
                  <a14:imgLayer r:embed="rId4">
                    <a14:imgEffect>
                      <a14:colorTemperature colorTemp="5900"/>
                    </a14:imgEffect>
                  </a14:imgLayer>
                </a14:imgProps>
              </a:ext>
            </a:extLst>
          </a:blip>
          <a:stretch>
            <a:fillRect/>
          </a:stretch>
        </p:blipFill>
        <p:spPr>
          <a:xfrm rot="14044319">
            <a:off x="-259867" y="-359895"/>
            <a:ext cx="1426369" cy="1467594"/>
          </a:xfrm>
          <a:prstGeom prst="rect">
            <a:avLst/>
          </a:prstGeom>
        </p:spPr>
      </p:pic>
    </p:spTree>
    <p:extLst>
      <p:ext uri="{BB962C8B-B14F-4D97-AF65-F5344CB8AC3E}">
        <p14:creationId xmlns:p14="http://schemas.microsoft.com/office/powerpoint/2010/main" val="24598281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713C98-E9A9-3148-9B81-25352D31C293}"/>
              </a:ext>
            </a:extLst>
          </p:cNvPr>
          <p:cNvSpPr/>
          <p:nvPr/>
        </p:nvSpPr>
        <p:spPr>
          <a:xfrm>
            <a:off x="0" y="1381976"/>
            <a:ext cx="9144000" cy="5476023"/>
          </a:xfrm>
          <a:prstGeom prst="rect">
            <a:avLst/>
          </a:prstGeom>
          <a:solidFill>
            <a:srgbClr val="9466B3"/>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600" dirty="0">
              <a:solidFill>
                <a:schemeClr val="bg1"/>
              </a:solidFill>
            </a:endParaRPr>
          </a:p>
        </p:txBody>
      </p:sp>
      <p:sp>
        <p:nvSpPr>
          <p:cNvPr id="6" name="Content Placeholder 2">
            <a:extLst>
              <a:ext uri="{FF2B5EF4-FFF2-40B4-BE49-F238E27FC236}">
                <a16:creationId xmlns:a16="http://schemas.microsoft.com/office/drawing/2014/main" id="{80A87119-F072-9346-9576-BBD6CF63ECBF}"/>
              </a:ext>
            </a:extLst>
          </p:cNvPr>
          <p:cNvSpPr txBox="1">
            <a:spLocks/>
          </p:cNvSpPr>
          <p:nvPr/>
        </p:nvSpPr>
        <p:spPr>
          <a:xfrm>
            <a:off x="348344" y="1825625"/>
            <a:ext cx="8446944" cy="5032374"/>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 typeface="Arial"/>
              <a:buNone/>
            </a:pPr>
            <a:r>
              <a:rPr lang="en-US" sz="2400" dirty="0">
                <a:solidFill>
                  <a:srgbClr val="FFFFFF"/>
                </a:solidFill>
                <a:latin typeface="Calibri Light" panose="020F0302020204030204" pitchFamily="34" charset="0"/>
                <a:cs typeface="Calibri Light" panose="020F0302020204030204" pitchFamily="34" charset="0"/>
              </a:rPr>
              <a:t>Work in small groups to develop a concept for a “moonshot” museum experience related to: </a:t>
            </a:r>
          </a:p>
          <a:p>
            <a:pPr>
              <a:spcBef>
                <a:spcPts val="0"/>
              </a:spcBef>
            </a:pPr>
            <a:r>
              <a:rPr lang="en-US" sz="2400" b="1" dirty="0">
                <a:solidFill>
                  <a:srgbClr val="FFFFFF"/>
                </a:solidFill>
                <a:latin typeface="Calibri Light" panose="020F0302020204030204" pitchFamily="34" charset="0"/>
                <a:cs typeface="Calibri Light" panose="020F0302020204030204" pitchFamily="34" charset="0"/>
              </a:rPr>
              <a:t>MARS EXPLORATION </a:t>
            </a:r>
            <a:endParaRPr lang="en-US" sz="2400" dirty="0">
              <a:solidFill>
                <a:srgbClr val="FFFFFF"/>
              </a:solidFill>
              <a:latin typeface="Calibri Light" panose="020F0302020204030204" pitchFamily="34" charset="0"/>
              <a:cs typeface="Calibri Light" panose="020F0302020204030204" pitchFamily="34" charset="0"/>
            </a:endParaRPr>
          </a:p>
          <a:p>
            <a:pPr>
              <a:spcBef>
                <a:spcPts val="0"/>
              </a:spcBef>
            </a:pPr>
            <a:r>
              <a:rPr lang="en-US" sz="2400" b="1" dirty="0">
                <a:solidFill>
                  <a:srgbClr val="FFFFFF"/>
                </a:solidFill>
                <a:latin typeface="Calibri Light" panose="020F0302020204030204" pitchFamily="34" charset="0"/>
                <a:cs typeface="Calibri Light" panose="020F0302020204030204" pitchFamily="34" charset="0"/>
              </a:rPr>
              <a:t>SUSTAINABLE FUTURES </a:t>
            </a:r>
            <a:endParaRPr lang="en-US" sz="2400" dirty="0">
              <a:solidFill>
                <a:srgbClr val="FFFFFF"/>
              </a:solidFill>
              <a:latin typeface="Calibri Light" panose="020F0302020204030204" pitchFamily="34" charset="0"/>
              <a:cs typeface="Calibri Light" panose="020F0302020204030204" pitchFamily="34" charset="0"/>
            </a:endParaRPr>
          </a:p>
          <a:p>
            <a:pPr>
              <a:spcBef>
                <a:spcPts val="0"/>
              </a:spcBef>
            </a:pPr>
            <a:r>
              <a:rPr lang="en-US" sz="2400" b="1" dirty="0">
                <a:solidFill>
                  <a:srgbClr val="FFFFFF"/>
                </a:solidFill>
                <a:latin typeface="Calibri Light" panose="020F0302020204030204" pitchFamily="34" charset="0"/>
                <a:cs typeface="Calibri Light" panose="020F0302020204030204" pitchFamily="34" charset="0"/>
              </a:rPr>
              <a:t>NEUROSCIENCE</a:t>
            </a:r>
            <a:r>
              <a:rPr lang="en-US" sz="2400" dirty="0">
                <a:solidFill>
                  <a:srgbClr val="FFFFFF"/>
                </a:solidFill>
                <a:latin typeface="Calibri Light" panose="020F0302020204030204" pitchFamily="34" charset="0"/>
                <a:cs typeface="Calibri Light" panose="020F0302020204030204" pitchFamily="34" charset="0"/>
              </a:rPr>
              <a:t> </a:t>
            </a:r>
          </a:p>
          <a:p>
            <a:pPr marL="0" indent="0">
              <a:spcBef>
                <a:spcPts val="0"/>
              </a:spcBef>
              <a:buNone/>
            </a:pPr>
            <a:endParaRPr lang="en-US" sz="2400" dirty="0">
              <a:solidFill>
                <a:srgbClr val="FFFFFF"/>
              </a:solidFill>
              <a:latin typeface="Calibri Light" panose="020F0302020204030204" pitchFamily="34" charset="0"/>
              <a:cs typeface="Calibri Light" panose="020F0302020204030204" pitchFamily="34" charset="0"/>
            </a:endParaRPr>
          </a:p>
          <a:p>
            <a:pPr marL="0" indent="0">
              <a:spcBef>
                <a:spcPts val="0"/>
              </a:spcBef>
              <a:buFont typeface="Arial"/>
              <a:buNone/>
            </a:pPr>
            <a:r>
              <a:rPr lang="en-US" sz="2400" dirty="0">
                <a:solidFill>
                  <a:srgbClr val="FFFFFF"/>
                </a:solidFill>
                <a:latin typeface="Calibri Light" panose="020F0302020204030204" pitchFamily="34" charset="0"/>
                <a:cs typeface="Calibri Light" panose="020F0302020204030204" pitchFamily="34" charset="0"/>
              </a:rPr>
              <a:t>At 4:20, we will interview 2-3 future visitors to your experience. Our correspondent from the future will ask:</a:t>
            </a:r>
          </a:p>
          <a:p>
            <a:pPr>
              <a:spcBef>
                <a:spcPts val="0"/>
              </a:spcBef>
            </a:pPr>
            <a:r>
              <a:rPr lang="en-US" sz="2400" dirty="0">
                <a:solidFill>
                  <a:srgbClr val="FFFFFF"/>
                </a:solidFill>
                <a:latin typeface="Calibri Light" panose="020F0302020204030204" pitchFamily="34" charset="0"/>
                <a:cs typeface="Calibri Light" panose="020F0302020204030204" pitchFamily="34" charset="0"/>
              </a:rPr>
              <a:t>What did you just participate in? What was it called and what did you do?</a:t>
            </a:r>
          </a:p>
          <a:p>
            <a:pPr>
              <a:spcBef>
                <a:spcPts val="0"/>
              </a:spcBef>
            </a:pPr>
            <a:r>
              <a:rPr lang="en-US" sz="2400" dirty="0">
                <a:solidFill>
                  <a:srgbClr val="FFFFFF"/>
                </a:solidFill>
                <a:latin typeface="Calibri Light" panose="020F0302020204030204" pitchFamily="34" charset="0"/>
                <a:cs typeface="Calibri Light" panose="020F0302020204030204" pitchFamily="34" charset="0"/>
              </a:rPr>
              <a:t>What did you like best?</a:t>
            </a:r>
          </a:p>
          <a:p>
            <a:pPr>
              <a:spcBef>
                <a:spcPts val="0"/>
              </a:spcBef>
            </a:pPr>
            <a:r>
              <a:rPr lang="en-US" sz="2400" dirty="0">
                <a:solidFill>
                  <a:srgbClr val="FFFFFF"/>
                </a:solidFill>
                <a:latin typeface="Calibri Light" panose="020F0302020204030204" pitchFamily="34" charset="0"/>
                <a:cs typeface="Calibri Light" panose="020F0302020204030204" pitchFamily="34" charset="0"/>
              </a:rPr>
              <a:t>What did you learn?</a:t>
            </a:r>
          </a:p>
        </p:txBody>
      </p:sp>
      <p:pic>
        <p:nvPicPr>
          <p:cNvPr id="7" name="Picture 6">
            <a:extLst>
              <a:ext uri="{FF2B5EF4-FFF2-40B4-BE49-F238E27FC236}">
                <a16:creationId xmlns:a16="http://schemas.microsoft.com/office/drawing/2014/main" id="{3F09470E-7B2C-7843-86F0-8CE07C6A9FD1}"/>
              </a:ext>
            </a:extLst>
          </p:cNvPr>
          <p:cNvPicPr>
            <a:picLocks noChangeAspect="1"/>
          </p:cNvPicPr>
          <p:nvPr/>
        </p:nvPicPr>
        <p:blipFill>
          <a:blip r:embed="rId2">
            <a:biLevel thresh="50000"/>
          </a:blip>
          <a:stretch>
            <a:fillRect/>
          </a:stretch>
        </p:blipFill>
        <p:spPr>
          <a:xfrm>
            <a:off x="8125826" y="5468085"/>
            <a:ext cx="2197100" cy="2260600"/>
          </a:xfrm>
          <a:prstGeom prst="rect">
            <a:avLst/>
          </a:prstGeom>
        </p:spPr>
      </p:pic>
      <p:pic>
        <p:nvPicPr>
          <p:cNvPr id="8" name="Picture 7">
            <a:extLst>
              <a:ext uri="{FF2B5EF4-FFF2-40B4-BE49-F238E27FC236}">
                <a16:creationId xmlns:a16="http://schemas.microsoft.com/office/drawing/2014/main" id="{A6AE1D70-989B-F84A-AB1B-367A7ED0E5B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0"/>
                    </a14:imgEffect>
                  </a14:imgLayer>
                </a14:imgProps>
              </a:ext>
            </a:extLst>
          </a:blip>
          <a:srcRect r="26699" b="61761"/>
          <a:stretch/>
        </p:blipFill>
        <p:spPr>
          <a:xfrm rot="16779529">
            <a:off x="7419305" y="-308392"/>
            <a:ext cx="1589900" cy="1347033"/>
          </a:xfrm>
          <a:prstGeom prst="rect">
            <a:avLst/>
          </a:prstGeom>
        </p:spPr>
      </p:pic>
      <p:sp>
        <p:nvSpPr>
          <p:cNvPr id="9" name="Title 1">
            <a:extLst>
              <a:ext uri="{FF2B5EF4-FFF2-40B4-BE49-F238E27FC236}">
                <a16:creationId xmlns:a16="http://schemas.microsoft.com/office/drawing/2014/main" id="{A5E36334-219D-3141-868E-FEA3C14A61F5}"/>
              </a:ext>
            </a:extLst>
          </p:cNvPr>
          <p:cNvSpPr txBox="1">
            <a:spLocks/>
          </p:cNvSpPr>
          <p:nvPr/>
        </p:nvSpPr>
        <p:spPr>
          <a:xfrm>
            <a:off x="433953" y="365125"/>
            <a:ext cx="10919847" cy="132556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a:t>Develop a “moonshot” idea</a:t>
            </a:r>
          </a:p>
        </p:txBody>
      </p:sp>
    </p:spTree>
    <p:extLst>
      <p:ext uri="{BB962C8B-B14F-4D97-AF65-F5344CB8AC3E}">
        <p14:creationId xmlns:p14="http://schemas.microsoft.com/office/powerpoint/2010/main" val="317751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713C98-E9A9-3148-9B81-25352D31C293}"/>
              </a:ext>
            </a:extLst>
          </p:cNvPr>
          <p:cNvSpPr/>
          <p:nvPr/>
        </p:nvSpPr>
        <p:spPr>
          <a:xfrm>
            <a:off x="0" y="0"/>
            <a:ext cx="9144000" cy="6858000"/>
          </a:xfrm>
          <a:prstGeom prst="rect">
            <a:avLst/>
          </a:prstGeom>
          <a:solidFill>
            <a:srgbClr val="9466B3"/>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600" dirty="0">
              <a:solidFill>
                <a:schemeClr val="bg1"/>
              </a:solidFill>
            </a:endParaRPr>
          </a:p>
        </p:txBody>
      </p:sp>
      <p:sp>
        <p:nvSpPr>
          <p:cNvPr id="3" name="Title 3">
            <a:extLst>
              <a:ext uri="{FF2B5EF4-FFF2-40B4-BE49-F238E27FC236}">
                <a16:creationId xmlns:a16="http://schemas.microsoft.com/office/drawing/2014/main" id="{60B2CED7-F62A-0C4A-B102-8F56C48BE85D}"/>
              </a:ext>
            </a:extLst>
          </p:cNvPr>
          <p:cNvSpPr txBox="1">
            <a:spLocks/>
          </p:cNvSpPr>
          <p:nvPr/>
        </p:nvSpPr>
        <p:spPr>
          <a:xfrm>
            <a:off x="0" y="3050416"/>
            <a:ext cx="9143999" cy="75716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000" dirty="0">
                <a:solidFill>
                  <a:schemeClr val="bg1"/>
                </a:solidFill>
              </a:rPr>
              <a:t>THANK YOU!</a:t>
            </a:r>
          </a:p>
        </p:txBody>
      </p:sp>
      <p:pic>
        <p:nvPicPr>
          <p:cNvPr id="4" name="Picture 3">
            <a:extLst>
              <a:ext uri="{FF2B5EF4-FFF2-40B4-BE49-F238E27FC236}">
                <a16:creationId xmlns:a16="http://schemas.microsoft.com/office/drawing/2014/main" id="{163EC9BE-DF8F-FE4C-9A34-8DD9B1AC2A1E}"/>
              </a:ext>
            </a:extLst>
          </p:cNvPr>
          <p:cNvPicPr>
            <a:picLocks noChangeAspect="1"/>
          </p:cNvPicPr>
          <p:nvPr/>
        </p:nvPicPr>
        <p:blipFill>
          <a:blip r:embed="rId2">
            <a:biLevel thresh="50000"/>
          </a:blip>
          <a:stretch>
            <a:fillRect/>
          </a:stretch>
        </p:blipFill>
        <p:spPr>
          <a:xfrm rot="10800000">
            <a:off x="-558662" y="-615160"/>
            <a:ext cx="2197100" cy="2260600"/>
          </a:xfrm>
          <a:prstGeom prst="rect">
            <a:avLst/>
          </a:prstGeom>
        </p:spPr>
      </p:pic>
      <p:pic>
        <p:nvPicPr>
          <p:cNvPr id="5" name="Picture 4">
            <a:extLst>
              <a:ext uri="{FF2B5EF4-FFF2-40B4-BE49-F238E27FC236}">
                <a16:creationId xmlns:a16="http://schemas.microsoft.com/office/drawing/2014/main" id="{30158CC6-4A3F-864E-B8FB-D8D441D6C0D4}"/>
              </a:ext>
            </a:extLst>
          </p:cNvPr>
          <p:cNvPicPr>
            <a:picLocks noChangeAspect="1"/>
          </p:cNvPicPr>
          <p:nvPr/>
        </p:nvPicPr>
        <p:blipFill>
          <a:blip r:embed="rId3">
            <a:biLevel thresh="75000"/>
            <a:extLst>
              <a:ext uri="{BEBA8EAE-BF5A-486C-A8C5-ECC9F3942E4B}">
                <a14:imgProps xmlns:a14="http://schemas.microsoft.com/office/drawing/2010/main">
                  <a14:imgLayer r:embed="rId4">
                    <a14:imgEffect>
                      <a14:colorTemperature colorTemp="5900"/>
                    </a14:imgEffect>
                  </a14:imgLayer>
                </a14:imgProps>
              </a:ext>
            </a:extLst>
          </a:blip>
          <a:stretch>
            <a:fillRect/>
          </a:stretch>
        </p:blipFill>
        <p:spPr>
          <a:xfrm rot="16200000">
            <a:off x="7961369" y="5987282"/>
            <a:ext cx="1426369" cy="1467594"/>
          </a:xfrm>
          <a:prstGeom prst="rect">
            <a:avLst/>
          </a:prstGeom>
        </p:spPr>
      </p:pic>
    </p:spTree>
    <p:extLst>
      <p:ext uri="{BB962C8B-B14F-4D97-AF65-F5344CB8AC3E}">
        <p14:creationId xmlns:p14="http://schemas.microsoft.com/office/powerpoint/2010/main" val="3196836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13" y="2703955"/>
            <a:ext cx="8520600" cy="792600"/>
          </a:xfrm>
          <a:prstGeom prst="rect">
            <a:avLst/>
          </a:prstGeom>
        </p:spPr>
        <p:txBody>
          <a:bodyPr spcFirstLastPara="1" vert="horz" wrap="square" lIns="91425" tIns="91425" rIns="91425" bIns="91425" rtlCol="0" anchor="b" anchorCtr="0">
            <a:noAutofit/>
          </a:bodyPr>
          <a:lstStyle/>
          <a:p>
            <a:pPr>
              <a:spcBef>
                <a:spcPts val="0"/>
              </a:spcBef>
            </a:pPr>
            <a:r>
              <a:rPr lang="en" sz="6000" dirty="0">
                <a:solidFill>
                  <a:schemeClr val="tx2"/>
                </a:solidFill>
              </a:rPr>
              <a:t>Exploring Earth and Space</a:t>
            </a:r>
            <a:endParaRPr sz="6000" dirty="0">
              <a:solidFill>
                <a:schemeClr val="tx2"/>
              </a:solidFill>
            </a:endParaRPr>
          </a:p>
        </p:txBody>
      </p:sp>
      <p:sp>
        <p:nvSpPr>
          <p:cNvPr id="55" name="Google Shape;55;p13"/>
          <p:cNvSpPr txBox="1">
            <a:spLocks noGrp="1"/>
          </p:cNvSpPr>
          <p:nvPr>
            <p:ph type="subTitle" idx="1"/>
          </p:nvPr>
        </p:nvSpPr>
        <p:spPr>
          <a:xfrm>
            <a:off x="311700" y="3867700"/>
            <a:ext cx="8520600" cy="1052100"/>
          </a:xfrm>
          <a:prstGeom prst="rect">
            <a:avLst/>
          </a:prstGeom>
        </p:spPr>
        <p:txBody>
          <a:bodyPr spcFirstLastPara="1" vert="horz" wrap="square" lIns="91425" tIns="91425" rIns="91425" bIns="91425" rtlCol="0" anchor="t" anchorCtr="0">
            <a:noAutofit/>
          </a:bodyPr>
          <a:lstStyle/>
          <a:p>
            <a:pPr algn="r">
              <a:spcBef>
                <a:spcPts val="0"/>
              </a:spcBef>
            </a:pPr>
            <a:r>
              <a:rPr lang="en"/>
              <a:t>Sari Custer</a:t>
            </a:r>
            <a:endParaRPr/>
          </a:p>
          <a:p>
            <a:pPr algn="r">
              <a:spcBef>
                <a:spcPts val="0"/>
              </a:spcBef>
            </a:pPr>
            <a:r>
              <a:rPr lang="en"/>
              <a:t>Jeannie Colton</a:t>
            </a:r>
            <a:endParaRPr/>
          </a:p>
        </p:txBody>
      </p:sp>
    </p:spTree>
    <p:extLst>
      <p:ext uri="{BB962C8B-B14F-4D97-AF65-F5344CB8AC3E}">
        <p14:creationId xmlns:p14="http://schemas.microsoft.com/office/powerpoint/2010/main" val="861009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body" idx="1"/>
          </p:nvPr>
        </p:nvSpPr>
        <p:spPr>
          <a:xfrm>
            <a:off x="145850" y="275800"/>
            <a:ext cx="8859300" cy="3416400"/>
          </a:xfrm>
          <a:prstGeom prst="rect">
            <a:avLst/>
          </a:prstGeom>
        </p:spPr>
        <p:txBody>
          <a:bodyPr spcFirstLastPara="1" vert="horz" wrap="square" lIns="91425" tIns="91425" rIns="91425" bIns="91425" rtlCol="0" anchor="t" anchorCtr="0">
            <a:noAutofit/>
          </a:bodyPr>
          <a:lstStyle/>
          <a:p>
            <a:pPr marL="0" indent="0">
              <a:buNone/>
            </a:pPr>
            <a:r>
              <a:rPr lang="en" sz="3600" dirty="0">
                <a:solidFill>
                  <a:schemeClr val="tx2"/>
                </a:solidFill>
              </a:rPr>
              <a:t>Apollo 11 50th Anniversary Celebration </a:t>
            </a:r>
          </a:p>
          <a:p>
            <a:pPr marL="0" indent="0">
              <a:buNone/>
            </a:pPr>
            <a:endParaRPr lang="en" sz="1000" dirty="0"/>
          </a:p>
          <a:p>
            <a:pPr marL="0" indent="0">
              <a:buNone/>
            </a:pPr>
            <a:r>
              <a:rPr lang="en" dirty="0"/>
              <a:t>NISE Net shares a variety of programming ideas, activities, and resources: https://</a:t>
            </a:r>
            <a:r>
              <a:rPr lang="en" dirty="0" err="1"/>
              <a:t>www.nisenet.org</a:t>
            </a:r>
            <a:r>
              <a:rPr lang="en" dirty="0"/>
              <a:t>/moon50</a:t>
            </a:r>
            <a:endParaRPr dirty="0"/>
          </a:p>
          <a:p>
            <a:pPr marL="914400" indent="0">
              <a:spcBef>
                <a:spcPts val="1600"/>
              </a:spcBef>
              <a:spcAft>
                <a:spcPts val="1600"/>
              </a:spcAft>
              <a:buNone/>
            </a:pPr>
            <a:endParaRPr dirty="0"/>
          </a:p>
        </p:txBody>
      </p:sp>
      <p:pic>
        <p:nvPicPr>
          <p:cNvPr id="61" name="Google Shape;61;p14"/>
          <p:cNvPicPr preferRelativeResize="0">
            <a:picLocks noChangeAspect="1"/>
          </p:cNvPicPr>
          <p:nvPr/>
        </p:nvPicPr>
        <p:blipFill>
          <a:blip r:embed="rId3">
            <a:alphaModFix/>
          </a:blip>
          <a:stretch>
            <a:fillRect/>
          </a:stretch>
        </p:blipFill>
        <p:spPr>
          <a:xfrm>
            <a:off x="4862674" y="2973792"/>
            <a:ext cx="2743200" cy="3619318"/>
          </a:xfrm>
          <a:prstGeom prst="rect">
            <a:avLst/>
          </a:prstGeom>
          <a:noFill/>
          <a:ln>
            <a:noFill/>
          </a:ln>
        </p:spPr>
      </p:pic>
      <p:pic>
        <p:nvPicPr>
          <p:cNvPr id="62" name="Google Shape;62;p14"/>
          <p:cNvPicPr preferRelativeResize="0">
            <a:picLocks noChangeAspect="1"/>
          </p:cNvPicPr>
          <p:nvPr/>
        </p:nvPicPr>
        <p:blipFill>
          <a:blip r:embed="rId4">
            <a:alphaModFix/>
          </a:blip>
          <a:stretch>
            <a:fillRect/>
          </a:stretch>
        </p:blipFill>
        <p:spPr>
          <a:xfrm>
            <a:off x="7661451" y="2972086"/>
            <a:ext cx="1489549" cy="3621024"/>
          </a:xfrm>
          <a:prstGeom prst="rect">
            <a:avLst/>
          </a:prstGeom>
          <a:noFill/>
          <a:ln>
            <a:noFill/>
          </a:ln>
        </p:spPr>
      </p:pic>
      <p:pic>
        <p:nvPicPr>
          <p:cNvPr id="63" name="Google Shape;63;p14"/>
          <p:cNvPicPr preferRelativeResize="0">
            <a:picLocks noChangeAspect="1"/>
          </p:cNvPicPr>
          <p:nvPr/>
        </p:nvPicPr>
        <p:blipFill>
          <a:blip r:embed="rId5">
            <a:alphaModFix/>
          </a:blip>
          <a:stretch>
            <a:fillRect/>
          </a:stretch>
        </p:blipFill>
        <p:spPr>
          <a:xfrm>
            <a:off x="0" y="2962880"/>
            <a:ext cx="2743200" cy="3630230"/>
          </a:xfrm>
          <a:prstGeom prst="rect">
            <a:avLst/>
          </a:prstGeom>
          <a:noFill/>
          <a:ln>
            <a:noFill/>
          </a:ln>
        </p:spPr>
      </p:pic>
      <p:pic>
        <p:nvPicPr>
          <p:cNvPr id="64" name="Google Shape;64;p14"/>
          <p:cNvPicPr preferRelativeResize="0">
            <a:picLocks noChangeAspect="1"/>
          </p:cNvPicPr>
          <p:nvPr/>
        </p:nvPicPr>
        <p:blipFill>
          <a:blip r:embed="rId6">
            <a:alphaModFix/>
          </a:blip>
          <a:stretch>
            <a:fillRect/>
          </a:stretch>
        </p:blipFill>
        <p:spPr>
          <a:xfrm>
            <a:off x="2801966" y="2972086"/>
            <a:ext cx="1398717" cy="3621024"/>
          </a:xfrm>
          <a:prstGeom prst="rect">
            <a:avLst/>
          </a:prstGeom>
          <a:noFill/>
          <a:ln>
            <a:noFill/>
          </a:ln>
        </p:spPr>
      </p:pic>
    </p:spTree>
    <p:extLst>
      <p:ext uri="{BB962C8B-B14F-4D97-AF65-F5344CB8AC3E}">
        <p14:creationId xmlns:p14="http://schemas.microsoft.com/office/powerpoint/2010/main" val="2351907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body" idx="1"/>
          </p:nvPr>
        </p:nvSpPr>
        <p:spPr>
          <a:xfrm>
            <a:off x="207081" y="317531"/>
            <a:ext cx="8820438" cy="3416400"/>
          </a:xfrm>
          <a:prstGeom prst="rect">
            <a:avLst/>
          </a:prstGeom>
        </p:spPr>
        <p:txBody>
          <a:bodyPr spcFirstLastPara="1" vert="horz" wrap="square" lIns="91425" tIns="91425" rIns="91425" bIns="91425" rtlCol="0" anchor="t" anchorCtr="0">
            <a:noAutofit/>
          </a:bodyPr>
          <a:lstStyle/>
          <a:p>
            <a:pPr marL="0" indent="0">
              <a:buNone/>
            </a:pPr>
            <a:r>
              <a:rPr lang="en" sz="3600" dirty="0">
                <a:solidFill>
                  <a:schemeClr val="tx2"/>
                </a:solidFill>
              </a:rPr>
              <a:t>ARTEMIS</a:t>
            </a:r>
            <a:endParaRPr sz="3600" dirty="0">
              <a:solidFill>
                <a:schemeClr val="tx2"/>
              </a:solidFill>
            </a:endParaRPr>
          </a:p>
          <a:p>
            <a:pPr>
              <a:spcBef>
                <a:spcPts val="1600"/>
              </a:spcBef>
            </a:pPr>
            <a:r>
              <a:rPr lang="en" dirty="0"/>
              <a:t>First woman and next man on the Moon by 2024</a:t>
            </a:r>
            <a:endParaRPr dirty="0"/>
          </a:p>
          <a:p>
            <a:r>
              <a:rPr lang="en" dirty="0"/>
              <a:t>Sustainable presence on the Moon by 2028</a:t>
            </a:r>
            <a:endParaRPr dirty="0"/>
          </a:p>
          <a:p>
            <a:pPr marL="914400" indent="0">
              <a:spcBef>
                <a:spcPts val="1600"/>
              </a:spcBef>
              <a:spcAft>
                <a:spcPts val="1600"/>
              </a:spcAft>
              <a:buNone/>
            </a:pPr>
            <a:endParaRPr dirty="0"/>
          </a:p>
        </p:txBody>
      </p:sp>
      <p:pic>
        <p:nvPicPr>
          <p:cNvPr id="70" name="Google Shape;70;p15"/>
          <p:cNvPicPr preferRelativeResize="0">
            <a:picLocks noChangeAspect="1"/>
          </p:cNvPicPr>
          <p:nvPr/>
        </p:nvPicPr>
        <p:blipFill>
          <a:blip r:embed="rId3">
            <a:alphaModFix/>
          </a:blip>
          <a:stretch>
            <a:fillRect/>
          </a:stretch>
        </p:blipFill>
        <p:spPr>
          <a:xfrm>
            <a:off x="29397" y="3668486"/>
            <a:ext cx="4077232" cy="2686152"/>
          </a:xfrm>
          <a:prstGeom prst="rect">
            <a:avLst/>
          </a:prstGeom>
          <a:noFill/>
          <a:ln>
            <a:noFill/>
          </a:ln>
        </p:spPr>
      </p:pic>
      <p:pic>
        <p:nvPicPr>
          <p:cNvPr id="71" name="Google Shape;71;p15"/>
          <p:cNvPicPr preferRelativeResize="0">
            <a:picLocks noChangeAspect="1"/>
          </p:cNvPicPr>
          <p:nvPr/>
        </p:nvPicPr>
        <p:blipFill>
          <a:blip r:embed="rId4">
            <a:alphaModFix/>
          </a:blip>
          <a:stretch>
            <a:fillRect/>
          </a:stretch>
        </p:blipFill>
        <p:spPr>
          <a:xfrm>
            <a:off x="4362896" y="3668486"/>
            <a:ext cx="4751709" cy="2686152"/>
          </a:xfrm>
          <a:prstGeom prst="rect">
            <a:avLst/>
          </a:prstGeom>
          <a:noFill/>
          <a:ln>
            <a:noFill/>
          </a:ln>
        </p:spPr>
      </p:pic>
    </p:spTree>
    <p:extLst>
      <p:ext uri="{BB962C8B-B14F-4D97-AF65-F5344CB8AC3E}">
        <p14:creationId xmlns:p14="http://schemas.microsoft.com/office/powerpoint/2010/main" val="1021713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311700" y="6875"/>
            <a:ext cx="8520600" cy="572700"/>
          </a:xfrm>
          <a:prstGeom prst="rect">
            <a:avLst/>
          </a:prstGeom>
        </p:spPr>
        <p:txBody>
          <a:bodyPr spcFirstLastPara="1" vert="horz" wrap="square" lIns="91425" tIns="91425" rIns="91425" bIns="91425" rtlCol="0" anchor="t" anchorCtr="0">
            <a:noAutofit/>
          </a:bodyPr>
          <a:lstStyle/>
          <a:p>
            <a:pPr algn="l"/>
            <a:r>
              <a:rPr lang="en" sz="3600" i="1" dirty="0">
                <a:solidFill>
                  <a:schemeClr val="tx2"/>
                </a:solidFill>
                <a:highlight>
                  <a:srgbClr val="FFFFFF"/>
                </a:highlight>
              </a:rPr>
              <a:t>Moon and Beyond: </a:t>
            </a:r>
            <a:br>
              <a:rPr lang="en" sz="3600" i="1" dirty="0">
                <a:solidFill>
                  <a:schemeClr val="tx2"/>
                </a:solidFill>
                <a:highlight>
                  <a:srgbClr val="FFFFFF"/>
                </a:highlight>
              </a:rPr>
            </a:br>
            <a:r>
              <a:rPr lang="en" sz="3600" i="1" dirty="0">
                <a:solidFill>
                  <a:schemeClr val="tx2"/>
                </a:solidFill>
                <a:highlight>
                  <a:srgbClr val="FFFFFF"/>
                </a:highlight>
              </a:rPr>
              <a:t>An Immersive Game for STEM Learning in Museums and Planetariums</a:t>
            </a:r>
            <a:r>
              <a:rPr lang="en" sz="3600" dirty="0">
                <a:solidFill>
                  <a:schemeClr val="tx2"/>
                </a:solidFill>
              </a:rPr>
              <a:t> </a:t>
            </a:r>
            <a:endParaRPr sz="3600" dirty="0">
              <a:solidFill>
                <a:schemeClr val="tx2"/>
              </a:solidFill>
            </a:endParaRPr>
          </a:p>
          <a:p>
            <a:pPr algn="l"/>
            <a:endParaRPr sz="3600" dirty="0">
              <a:solidFill>
                <a:schemeClr val="tx2"/>
              </a:solidFill>
            </a:endParaRPr>
          </a:p>
          <a:p>
            <a:pPr algn="l"/>
            <a:r>
              <a:rPr lang="en" sz="3600" dirty="0">
                <a:solidFill>
                  <a:schemeClr val="tx2"/>
                </a:solidFill>
              </a:rPr>
              <a:t>AKA </a:t>
            </a:r>
            <a:r>
              <a:rPr lang="en" sz="3600" b="1" dirty="0">
                <a:solidFill>
                  <a:schemeClr val="tx2"/>
                </a:solidFill>
              </a:rPr>
              <a:t>Moon Adventure Game</a:t>
            </a:r>
            <a:endParaRPr sz="3600" b="1" dirty="0">
              <a:solidFill>
                <a:schemeClr val="tx2"/>
              </a:solidFill>
            </a:endParaRPr>
          </a:p>
        </p:txBody>
      </p:sp>
      <p:sp>
        <p:nvSpPr>
          <p:cNvPr id="77" name="Google Shape;77;p16"/>
          <p:cNvSpPr txBox="1">
            <a:spLocks noGrp="1"/>
          </p:cNvSpPr>
          <p:nvPr>
            <p:ph type="body" idx="1"/>
          </p:nvPr>
        </p:nvSpPr>
        <p:spPr>
          <a:xfrm>
            <a:off x="311700" y="2951075"/>
            <a:ext cx="8832300" cy="2565000"/>
          </a:xfrm>
          <a:prstGeom prst="rect">
            <a:avLst/>
          </a:prstGeom>
        </p:spPr>
        <p:txBody>
          <a:bodyPr spcFirstLastPara="1" vert="horz" wrap="square" lIns="91425" tIns="91425" rIns="91425" bIns="91425" rtlCol="0" anchor="t" anchorCtr="0">
            <a:noAutofit/>
          </a:bodyPr>
          <a:lstStyle/>
          <a:p>
            <a:r>
              <a:rPr lang="en" sz="2400" dirty="0"/>
              <a:t>A STEM educational game that immerses players in a scenario related to NASA lunar missions.</a:t>
            </a:r>
          </a:p>
          <a:p>
            <a:pPr marL="114300" indent="0">
              <a:buNone/>
            </a:pPr>
            <a:endParaRPr sz="1000" dirty="0"/>
          </a:p>
          <a:p>
            <a:r>
              <a:rPr lang="en" sz="2400" dirty="0"/>
              <a:t>The primary learning objectives for participants are related to STEM processes and STEM identity. Learners will:</a:t>
            </a:r>
            <a:endParaRPr sz="2400" dirty="0"/>
          </a:p>
          <a:p>
            <a:pPr lvl="1"/>
            <a:r>
              <a:rPr lang="en" sz="2400" dirty="0"/>
              <a:t>work together in groups to accomplish goals and solve problems</a:t>
            </a:r>
            <a:endParaRPr sz="2400" dirty="0"/>
          </a:p>
          <a:p>
            <a:pPr lvl="1">
              <a:spcBef>
                <a:spcPts val="0"/>
              </a:spcBef>
            </a:pPr>
            <a:r>
              <a:rPr lang="en" sz="2400" dirty="0"/>
              <a:t>identify as someone who can learn about and sometimes participate in Earth and space exploration</a:t>
            </a:r>
            <a:endParaRPr sz="2400" dirty="0"/>
          </a:p>
        </p:txBody>
      </p:sp>
    </p:spTree>
    <p:extLst>
      <p:ext uri="{BB962C8B-B14F-4D97-AF65-F5344CB8AC3E}">
        <p14:creationId xmlns:p14="http://schemas.microsoft.com/office/powerpoint/2010/main" val="1960839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311700" y="366103"/>
            <a:ext cx="8520600" cy="572700"/>
          </a:xfrm>
          <a:prstGeom prst="rect">
            <a:avLst/>
          </a:prstGeom>
        </p:spPr>
        <p:txBody>
          <a:bodyPr spcFirstLastPara="1" vert="horz" wrap="square" lIns="91425" tIns="91425" rIns="91425" bIns="91425" rtlCol="0" anchor="t" anchorCtr="0">
            <a:noAutofit/>
          </a:bodyPr>
          <a:lstStyle/>
          <a:p>
            <a:pPr algn="l"/>
            <a:r>
              <a:rPr lang="en" dirty="0">
                <a:solidFill>
                  <a:schemeClr val="tx2"/>
                </a:solidFill>
              </a:rPr>
              <a:t>Challenges</a:t>
            </a:r>
            <a:endParaRPr dirty="0">
              <a:solidFill>
                <a:schemeClr val="tx2"/>
              </a:solidFill>
            </a:endParaRPr>
          </a:p>
        </p:txBody>
      </p:sp>
      <p:sp>
        <p:nvSpPr>
          <p:cNvPr id="83" name="Google Shape;83;p17"/>
          <p:cNvSpPr txBox="1">
            <a:spLocks noGrp="1"/>
          </p:cNvSpPr>
          <p:nvPr>
            <p:ph type="body" idx="1"/>
          </p:nvPr>
        </p:nvSpPr>
        <p:spPr>
          <a:xfrm>
            <a:off x="311700" y="1073553"/>
            <a:ext cx="8520600" cy="3416400"/>
          </a:xfrm>
          <a:prstGeom prst="rect">
            <a:avLst/>
          </a:prstGeom>
        </p:spPr>
        <p:txBody>
          <a:bodyPr spcFirstLastPara="1" vert="horz" wrap="square" lIns="91425" tIns="91425" rIns="91425" bIns="91425" rtlCol="0" anchor="t" anchorCtr="0">
            <a:noAutofit/>
          </a:bodyPr>
          <a:lstStyle/>
          <a:p>
            <a:r>
              <a:rPr lang="en" dirty="0"/>
              <a:t>Game play time </a:t>
            </a:r>
            <a:endParaRPr dirty="0"/>
          </a:p>
          <a:p>
            <a:r>
              <a:rPr lang="en" dirty="0"/>
              <a:t>Physical space </a:t>
            </a:r>
            <a:endParaRPr dirty="0"/>
          </a:p>
          <a:p>
            <a:r>
              <a:rPr lang="en" dirty="0"/>
              <a:t>Materials</a:t>
            </a:r>
            <a:endParaRPr dirty="0"/>
          </a:p>
        </p:txBody>
      </p:sp>
      <p:pic>
        <p:nvPicPr>
          <p:cNvPr id="84" name="Google Shape;84;p17"/>
          <p:cNvPicPr preferRelativeResize="0">
            <a:picLocks noChangeAspect="1"/>
          </p:cNvPicPr>
          <p:nvPr/>
        </p:nvPicPr>
        <p:blipFill>
          <a:blip r:embed="rId3">
            <a:alphaModFix/>
          </a:blip>
          <a:stretch>
            <a:fillRect/>
          </a:stretch>
        </p:blipFill>
        <p:spPr>
          <a:xfrm>
            <a:off x="7464887" y="3429000"/>
            <a:ext cx="1679113" cy="2743200"/>
          </a:xfrm>
          <a:prstGeom prst="rect">
            <a:avLst/>
          </a:prstGeom>
          <a:noFill/>
          <a:ln>
            <a:noFill/>
          </a:ln>
        </p:spPr>
      </p:pic>
      <p:pic>
        <p:nvPicPr>
          <p:cNvPr id="85" name="Google Shape;85;p17"/>
          <p:cNvPicPr preferRelativeResize="0">
            <a:picLocks noChangeAspect="1"/>
          </p:cNvPicPr>
          <p:nvPr/>
        </p:nvPicPr>
        <p:blipFill>
          <a:blip r:embed="rId4">
            <a:alphaModFix/>
          </a:blip>
          <a:stretch>
            <a:fillRect/>
          </a:stretch>
        </p:blipFill>
        <p:spPr>
          <a:xfrm>
            <a:off x="0" y="3470720"/>
            <a:ext cx="2473589" cy="2743200"/>
          </a:xfrm>
          <a:prstGeom prst="rect">
            <a:avLst/>
          </a:prstGeom>
          <a:noFill/>
          <a:ln>
            <a:noFill/>
          </a:ln>
        </p:spPr>
      </p:pic>
      <p:pic>
        <p:nvPicPr>
          <p:cNvPr id="86" name="Google Shape;86;p17"/>
          <p:cNvPicPr preferRelativeResize="0">
            <a:picLocks noChangeAspect="1"/>
          </p:cNvPicPr>
          <p:nvPr/>
        </p:nvPicPr>
        <p:blipFill>
          <a:blip r:embed="rId5">
            <a:alphaModFix/>
          </a:blip>
          <a:stretch>
            <a:fillRect/>
          </a:stretch>
        </p:blipFill>
        <p:spPr>
          <a:xfrm>
            <a:off x="2816134" y="3470720"/>
            <a:ext cx="4337053" cy="2743200"/>
          </a:xfrm>
          <a:prstGeom prst="rect">
            <a:avLst/>
          </a:prstGeom>
          <a:noFill/>
          <a:ln>
            <a:noFill/>
          </a:ln>
        </p:spPr>
      </p:pic>
    </p:spTree>
    <p:extLst>
      <p:ext uri="{BB962C8B-B14F-4D97-AF65-F5344CB8AC3E}">
        <p14:creationId xmlns:p14="http://schemas.microsoft.com/office/powerpoint/2010/main" val="27014907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584</TotalTime>
  <Words>2286</Words>
  <Application>Microsoft Macintosh PowerPoint</Application>
  <PresentationFormat>On-screen Show (4:3)</PresentationFormat>
  <Paragraphs>188</Paragraphs>
  <Slides>42</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Calibri Light</vt:lpstr>
      <vt:lpstr>Cambria</vt:lpstr>
      <vt:lpstr>Roboto</vt:lpstr>
      <vt:lpstr>Office Theme</vt:lpstr>
      <vt:lpstr>PowerPoint Presentation</vt:lpstr>
      <vt:lpstr>PowerPoint Presentation</vt:lpstr>
      <vt:lpstr>PowerPoint Presentation</vt:lpstr>
      <vt:lpstr>PowerPoint Presentation</vt:lpstr>
      <vt:lpstr>Exploring Earth and Space</vt:lpstr>
      <vt:lpstr>PowerPoint Presentation</vt:lpstr>
      <vt:lpstr>PowerPoint Presentation</vt:lpstr>
      <vt:lpstr>Moon and Beyond:  An Immersive Game for STEM Learning in Museums and Planetariums   AKA Moon Adventure Game</vt:lpstr>
      <vt:lpstr>Challenges</vt:lpstr>
      <vt:lpstr>Looking Ahead...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Challenge</vt:lpstr>
      <vt:lpstr>PowerPoint Presentation</vt:lpstr>
      <vt:lpstr>Global challenges in neuroscience public engagement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Arizona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Rae Ostman</dc:creator>
  <cp:lastModifiedBy>Microsoft Office User</cp:lastModifiedBy>
  <cp:revision>36</cp:revision>
  <cp:lastPrinted>2019-08-30T11:48:53Z</cp:lastPrinted>
  <dcterms:created xsi:type="dcterms:W3CDTF">2019-08-11T00:40:16Z</dcterms:created>
  <dcterms:modified xsi:type="dcterms:W3CDTF">2019-09-30T15:13:30Z</dcterms:modified>
</cp:coreProperties>
</file>