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260" r:id="rId2"/>
    <p:sldId id="364" r:id="rId3"/>
    <p:sldId id="361" r:id="rId4"/>
    <p:sldId id="351" r:id="rId5"/>
    <p:sldId id="350" r:id="rId6"/>
    <p:sldId id="383" r:id="rId7"/>
    <p:sldId id="355" r:id="rId8"/>
    <p:sldId id="380" r:id="rId9"/>
    <p:sldId id="390" r:id="rId10"/>
    <p:sldId id="386" r:id="rId11"/>
    <p:sldId id="385" r:id="rId12"/>
    <p:sldId id="388" r:id="rId13"/>
    <p:sldId id="357" r:id="rId14"/>
    <p:sldId id="392" r:id="rId15"/>
    <p:sldId id="393" r:id="rId16"/>
    <p:sldId id="349" r:id="rId17"/>
    <p:sldId id="391" r:id="rId18"/>
    <p:sldId id="338" r:id="rId19"/>
    <p:sldId id="345" r:id="rId20"/>
    <p:sldId id="397" r:id="rId21"/>
    <p:sldId id="343" r:id="rId22"/>
    <p:sldId id="339" r:id="rId23"/>
    <p:sldId id="322" r:id="rId24"/>
    <p:sldId id="394" r:id="rId25"/>
    <p:sldId id="389" r:id="rId26"/>
    <p:sldId id="375" r:id="rId27"/>
    <p:sldId id="321" r:id="rId28"/>
    <p:sldId id="376" r:id="rId29"/>
    <p:sldId id="377" r:id="rId30"/>
    <p:sldId id="378" r:id="rId31"/>
    <p:sldId id="387" r:id="rId32"/>
    <p:sldId id="399" r:id="rId33"/>
    <p:sldId id="396" r:id="rId34"/>
    <p:sldId id="308" r:id="rId35"/>
    <p:sldId id="304"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xmlns:mv="urn:schemas-microsoft-com:mac:vml" xmlns:mc="http://schemas.openxmlformats.org/markup-compatibility/2006">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E9"/>
    <a:srgbClr val="6DCACB"/>
    <a:srgbClr val="333333"/>
    <a:srgbClr val="129A8B"/>
    <a:srgbClr val="F5F4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04" autoAdjust="0"/>
    <p:restoredTop sz="68750" autoAdjust="0"/>
  </p:normalViewPr>
  <p:slideViewPr>
    <p:cSldViewPr snapToGrid="0" snapToObjects="1">
      <p:cViewPr varScale="1">
        <p:scale>
          <a:sx n="66" d="100"/>
          <a:sy n="66" d="100"/>
        </p:scale>
        <p:origin x="-1464"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0005F8A-2F3D-ED41-90FE-4434F9C2A92C}" type="datetimeFigureOut">
              <a:rPr lang="en-US" smtClean="0"/>
              <a:pPr/>
              <a:t>4/5/16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6291E15-17A6-144C-9395-E38B596089CB}" type="slidenum">
              <a:rPr lang="en-US" smtClean="0"/>
              <a:pPr/>
              <a:t>‹#›</a:t>
            </a:fld>
            <a:endParaRPr lang="en-US"/>
          </a:p>
        </p:txBody>
      </p:sp>
    </p:spTree>
    <p:extLst>
      <p:ext uri="{BB962C8B-B14F-4D97-AF65-F5344CB8AC3E}">
        <p14:creationId xmlns:p14="http://schemas.microsoft.com/office/powerpoint/2010/main" val="196423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FFD350-3C79-4C45-B62F-9E75D3B032A5}" type="datetimeFigureOut">
              <a:rPr lang="en-US" smtClean="0"/>
              <a:pPr/>
              <a:t>4/5/16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924C6D-A44C-3841-977F-E9400A0D29EE}" type="slidenum">
              <a:rPr lang="en-US" smtClean="0"/>
              <a:pPr/>
              <a:t>‹#›</a:t>
            </a:fld>
            <a:endParaRPr lang="en-US"/>
          </a:p>
        </p:txBody>
      </p:sp>
    </p:spTree>
    <p:extLst>
      <p:ext uri="{BB962C8B-B14F-4D97-AF65-F5344CB8AC3E}">
        <p14:creationId xmlns:p14="http://schemas.microsoft.com/office/powerpoint/2010/main" val="1327689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youtu.be/ZTBl5NJaqNg"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vimeo.com/133188031" TargetMode="External"/><Relationship Id="rId4" Type="http://schemas.openxmlformats.org/officeDocument/2006/relationships/hyperlink" Target="https://www.youtube.com/watch?v=mlOFE9-3CN0"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www.buildingwithbiology.org/orientation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endParaRPr lang="en-US" dirty="0" smtClean="0"/>
          </a:p>
          <a:p>
            <a:r>
              <a:rPr lang="en-US" dirty="0" smtClean="0"/>
              <a:t>Welcome everyone – thank you for volunteering</a:t>
            </a:r>
            <a:r>
              <a:rPr lang="en-US" baseline="0" dirty="0" smtClean="0"/>
              <a:t> your time to attend this orientation session for the Building with Biology event</a:t>
            </a:r>
          </a:p>
          <a:p>
            <a:r>
              <a:rPr lang="en-US" dirty="0" smtClean="0"/>
              <a:t>We</a:t>
            </a:r>
            <a:r>
              <a:rPr lang="en-US" baseline="0" dirty="0" smtClean="0"/>
              <a:t> could not have this event without you!</a:t>
            </a:r>
          </a:p>
          <a:p>
            <a:endParaRPr lang="en-US" baseline="0" dirty="0" smtClean="0"/>
          </a:p>
          <a:p>
            <a:r>
              <a:rPr lang="en-US" b="1" baseline="0" dirty="0" smtClean="0"/>
              <a:t>Note: </a:t>
            </a:r>
            <a:r>
              <a:rPr lang="en-US" baseline="0" dirty="0" smtClean="0"/>
              <a:t>This project and PowerPoint presentation use the free Google font </a:t>
            </a:r>
            <a:r>
              <a:rPr lang="en-US" baseline="0" dirty="0" err="1" smtClean="0"/>
              <a:t>Lato</a:t>
            </a:r>
            <a:r>
              <a:rPr lang="en-US" baseline="0" dirty="0" smtClean="0"/>
              <a:t>. To correctly use and view this presentation you will need to download the font and install it on your computer. </a:t>
            </a:r>
            <a:r>
              <a:rPr lang="en-US" baseline="0" dirty="0" err="1" smtClean="0"/>
              <a:t>Lato</a:t>
            </a:r>
            <a:r>
              <a:rPr lang="en-US" baseline="0" dirty="0" smtClean="0"/>
              <a:t>: https://</a:t>
            </a:r>
            <a:r>
              <a:rPr lang="en-US" baseline="0" dirty="0" err="1" smtClean="0"/>
              <a:t>www.google.com</a:t>
            </a:r>
            <a:r>
              <a:rPr lang="en-US" baseline="0" dirty="0" smtClean="0"/>
              <a:t>/fonts/specimen/</a:t>
            </a:r>
            <a:r>
              <a:rPr lang="en-US" baseline="0" dirty="0" err="1" smtClean="0"/>
              <a:t>Lato</a:t>
            </a:r>
            <a:r>
              <a:rPr lang="en-US" baseline="0" dirty="0" smtClean="0"/>
              <a:t>. You can download from here: https://</a:t>
            </a:r>
            <a:r>
              <a:rPr lang="en-US" baseline="0" dirty="0" err="1" smtClean="0"/>
              <a:t>www.google.com</a:t>
            </a:r>
            <a:r>
              <a:rPr lang="en-US" baseline="0" dirty="0" smtClean="0"/>
              <a:t>/</a:t>
            </a:r>
            <a:r>
              <a:rPr lang="en-US" baseline="0" dirty="0" err="1" smtClean="0"/>
              <a:t>fonts#UsePlace:use</a:t>
            </a:r>
            <a:r>
              <a:rPr lang="en-US" baseline="0" dirty="0" smtClean="0"/>
              <a:t>/</a:t>
            </a:r>
            <a:r>
              <a:rPr lang="en-US" baseline="0" dirty="0" err="1" smtClean="0"/>
              <a:t>Collection:Lato</a:t>
            </a:r>
            <a:r>
              <a:rPr lang="en-US" baseline="0" dirty="0" smtClean="0"/>
              <a:t> The more common fonts Calibri or Ariel are fine substitutions.</a:t>
            </a:r>
            <a:endParaRPr lang="en-US" dirty="0"/>
          </a:p>
        </p:txBody>
      </p:sp>
      <p:sp>
        <p:nvSpPr>
          <p:cNvPr id="4" name="Slide Number Placeholder 3"/>
          <p:cNvSpPr>
            <a:spLocks noGrp="1"/>
          </p:cNvSpPr>
          <p:nvPr>
            <p:ph type="sldNum" sz="quarter" idx="10"/>
          </p:nvPr>
        </p:nvSpPr>
        <p:spPr/>
        <p:txBody>
          <a:bodyPr/>
          <a:lstStyle/>
          <a:p>
            <a:fld id="{EB924C6D-A44C-3841-977F-E9400A0D29EE}" type="slidenum">
              <a:rPr lang="en-US" smtClean="0"/>
              <a:pPr/>
              <a:t>1</a:t>
            </a:fld>
            <a:endParaRPr lang="en-US"/>
          </a:p>
        </p:txBody>
      </p:sp>
    </p:spTree>
    <p:extLst>
      <p:ext uri="{BB962C8B-B14F-4D97-AF65-F5344CB8AC3E}">
        <p14:creationId xmlns:p14="http://schemas.microsoft.com/office/powerpoint/2010/main" val="3895255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First, a very quick introduction to</a:t>
            </a:r>
            <a:r>
              <a:rPr lang="en-US" baseline="0" dirty="0" smtClean="0"/>
              <a:t> synthetic biology… Many visitors may be more familiar with the fields of biology and engineering. </a:t>
            </a:r>
            <a:r>
              <a:rPr lang="en-US" b="1" dirty="0" smtClean="0"/>
              <a:t>Biologists </a:t>
            </a:r>
            <a:r>
              <a:rPr lang="en-US" dirty="0" smtClean="0"/>
              <a:t>study life, specifically organisms and their relationship to their environment.</a:t>
            </a:r>
            <a:r>
              <a:rPr lang="en-US" baseline="0" dirty="0" smtClean="0"/>
              <a:t> </a:t>
            </a:r>
            <a:r>
              <a:rPr lang="en-US" b="1" dirty="0" smtClean="0"/>
              <a:t>Engineers </a:t>
            </a:r>
            <a:r>
              <a:rPr lang="en-US" dirty="0" smtClean="0"/>
              <a:t>solve problems using science and math. They use an engineering design process, which is a series of steps towards solving a problem.</a:t>
            </a:r>
          </a:p>
          <a:p>
            <a:endParaRPr lang="en-US" dirty="0" smtClean="0"/>
          </a:p>
        </p:txBody>
      </p:sp>
      <p:sp>
        <p:nvSpPr>
          <p:cNvPr id="4" name="Slide Number Placeholder 3"/>
          <p:cNvSpPr>
            <a:spLocks noGrp="1"/>
          </p:cNvSpPr>
          <p:nvPr>
            <p:ph type="sldNum" sz="quarter" idx="10"/>
          </p:nvPr>
        </p:nvSpPr>
        <p:spPr/>
        <p:txBody>
          <a:bodyPr/>
          <a:lstStyle/>
          <a:p>
            <a:fld id="{EB924C6D-A44C-3841-977F-E9400A0D29EE}" type="slidenum">
              <a:rPr lang="en-US" smtClean="0"/>
              <a:pPr/>
              <a:t>10</a:t>
            </a:fld>
            <a:endParaRPr lang="en-US"/>
          </a:p>
        </p:txBody>
      </p:sp>
    </p:spTree>
    <p:extLst>
      <p:ext uri="{BB962C8B-B14F-4D97-AF65-F5344CB8AC3E}">
        <p14:creationId xmlns:p14="http://schemas.microsoft.com/office/powerpoint/2010/main" val="2232456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Synthetic biologists </a:t>
            </a:r>
            <a:r>
              <a:rPr lang="en-US" dirty="0" smtClean="0"/>
              <a:t>solve problems by applying engineering principles to biology.</a:t>
            </a:r>
          </a:p>
          <a:p>
            <a:endParaRPr lang="en-US" dirty="0" smtClean="0"/>
          </a:p>
        </p:txBody>
      </p:sp>
      <p:sp>
        <p:nvSpPr>
          <p:cNvPr id="4" name="Slide Number Placeholder 3"/>
          <p:cNvSpPr>
            <a:spLocks noGrp="1"/>
          </p:cNvSpPr>
          <p:nvPr>
            <p:ph type="sldNum" sz="quarter" idx="10"/>
          </p:nvPr>
        </p:nvSpPr>
        <p:spPr/>
        <p:txBody>
          <a:bodyPr/>
          <a:lstStyle/>
          <a:p>
            <a:fld id="{EB924C6D-A44C-3841-977F-E9400A0D29EE}" type="slidenum">
              <a:rPr lang="en-US" smtClean="0"/>
              <a:pPr/>
              <a:t>11</a:t>
            </a:fld>
            <a:endParaRPr lang="en-US"/>
          </a:p>
        </p:txBody>
      </p:sp>
    </p:spTree>
    <p:extLst>
      <p:ext uri="{BB962C8B-B14F-4D97-AF65-F5344CB8AC3E}">
        <p14:creationId xmlns:p14="http://schemas.microsoft.com/office/powerpoint/2010/main" val="2232456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Many visitors may find the new and emerging</a:t>
            </a:r>
            <a:r>
              <a:rPr lang="en-US" baseline="0" dirty="0" smtClean="0"/>
              <a:t> </a:t>
            </a:r>
            <a:r>
              <a:rPr lang="en-US" dirty="0" smtClean="0"/>
              <a:t>applications from this field</a:t>
            </a:r>
            <a:r>
              <a:rPr lang="en-US" baseline="0" dirty="0" smtClean="0"/>
              <a:t> most accessible and interesting. Resea</a:t>
            </a:r>
            <a:r>
              <a:rPr lang="en-US" dirty="0" smtClean="0"/>
              <a:t>rchers in this emerging field redesign existing organisms and make new ones. Synthetic biology may provide solutions to problems in areas such as food security, healthcare, energy, and the environment. </a:t>
            </a:r>
          </a:p>
          <a:p>
            <a:endParaRPr lang="en-US" dirty="0" smtClean="0"/>
          </a:p>
        </p:txBody>
      </p:sp>
      <p:sp>
        <p:nvSpPr>
          <p:cNvPr id="4" name="Slide Number Placeholder 3"/>
          <p:cNvSpPr>
            <a:spLocks noGrp="1"/>
          </p:cNvSpPr>
          <p:nvPr>
            <p:ph type="sldNum" sz="quarter" idx="10"/>
          </p:nvPr>
        </p:nvSpPr>
        <p:spPr/>
        <p:txBody>
          <a:bodyPr/>
          <a:lstStyle/>
          <a:p>
            <a:fld id="{EB924C6D-A44C-3841-977F-E9400A0D29EE}" type="slidenum">
              <a:rPr lang="en-US" smtClean="0"/>
              <a:pPr/>
              <a:t>12</a:t>
            </a:fld>
            <a:endParaRPr lang="en-US"/>
          </a:p>
        </p:txBody>
      </p:sp>
    </p:spTree>
    <p:extLst>
      <p:ext uri="{BB962C8B-B14F-4D97-AF65-F5344CB8AC3E}">
        <p14:creationId xmlns:p14="http://schemas.microsoft.com/office/powerpoint/2010/main" val="2232456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Using tools from genetics and biology, scientist</a:t>
            </a:r>
            <a:r>
              <a:rPr lang="en-US" sz="1200" kern="1200" baseline="0" dirty="0" smtClean="0">
                <a:solidFill>
                  <a:schemeClr val="tx1"/>
                </a:solidFill>
                <a:effectLst/>
                <a:latin typeface="+mn-lt"/>
                <a:ea typeface="+mn-ea"/>
                <a:cs typeface="+mn-cs"/>
              </a:rPr>
              <a:t>s and engineers</a:t>
            </a:r>
            <a:r>
              <a:rPr lang="en-US" sz="1200" kern="1200" dirty="0" smtClean="0">
                <a:solidFill>
                  <a:schemeClr val="tx1"/>
                </a:solidFill>
                <a:effectLst/>
                <a:latin typeface="+mn-lt"/>
                <a:ea typeface="+mn-ea"/>
                <a:cs typeface="+mn-cs"/>
              </a:rPr>
              <a:t> mix and match pieces of DNA to make modified or new living systems. They design, build, and test these new systems in an iterative cycle</a:t>
            </a:r>
            <a:r>
              <a:rPr lang="en-US" sz="1200" kern="1200" baseline="0" dirty="0" smtClean="0">
                <a:solidFill>
                  <a:schemeClr val="tx1"/>
                </a:solidFill>
                <a:effectLst/>
                <a:latin typeface="+mn-lt"/>
                <a:ea typeface="+mn-ea"/>
                <a:cs typeface="+mn-cs"/>
              </a:rPr>
              <a:t> (engineering design process).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Synthetic biologists are developing a library of standard biological parts. These genetic parts act like instructions that can be put together in different combinations to do and make new things. </a:t>
            </a:r>
          </a:p>
        </p:txBody>
      </p:sp>
      <p:sp>
        <p:nvSpPr>
          <p:cNvPr id="4" name="Slide Number Placeholder 3"/>
          <p:cNvSpPr>
            <a:spLocks noGrp="1"/>
          </p:cNvSpPr>
          <p:nvPr>
            <p:ph type="sldNum" sz="quarter" idx="10"/>
          </p:nvPr>
        </p:nvSpPr>
        <p:spPr/>
        <p:txBody>
          <a:bodyPr/>
          <a:lstStyle/>
          <a:p>
            <a:fld id="{EB924C6D-A44C-3841-977F-E9400A0D29EE}" type="slidenum">
              <a:rPr lang="en-US" smtClean="0"/>
              <a:pPr/>
              <a:t>13</a:t>
            </a:fld>
            <a:endParaRPr lang="en-US"/>
          </a:p>
        </p:txBody>
      </p:sp>
    </p:spTree>
    <p:extLst>
      <p:ext uri="{BB962C8B-B14F-4D97-AF65-F5344CB8AC3E}">
        <p14:creationId xmlns:p14="http://schemas.microsoft.com/office/powerpoint/2010/main" val="46825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We’d like to</a:t>
            </a:r>
            <a:r>
              <a:rPr lang="en-US" baseline="0" dirty="0" smtClean="0"/>
              <a:t> show you 3 short videos designed for public audiences to help you think about ways to share information about synthetic biology and have a conversation with visitors.</a:t>
            </a:r>
          </a:p>
          <a:p>
            <a:endParaRPr lang="en-US" baseline="0" dirty="0" smtClean="0"/>
          </a:p>
          <a:p>
            <a:r>
              <a:rPr lang="en-US" baseline="0" dirty="0" smtClean="0"/>
              <a:t>First: </a:t>
            </a:r>
          </a:p>
          <a:p>
            <a:r>
              <a:rPr lang="pt-BR" sz="2800" b="1" dirty="0" err="1" smtClean="0">
                <a:solidFill>
                  <a:srgbClr val="000000"/>
                </a:solidFill>
              </a:rPr>
              <a:t>How</a:t>
            </a:r>
            <a:r>
              <a:rPr lang="pt-BR" sz="2800" b="1" dirty="0" smtClean="0">
                <a:solidFill>
                  <a:srgbClr val="000000"/>
                </a:solidFill>
              </a:rPr>
              <a:t> does </a:t>
            </a:r>
            <a:r>
              <a:rPr lang="pt-BR" sz="2800" b="1" dirty="0" err="1" smtClean="0">
                <a:solidFill>
                  <a:srgbClr val="000000"/>
                </a:solidFill>
              </a:rPr>
              <a:t>synthetic</a:t>
            </a:r>
            <a:r>
              <a:rPr lang="pt-BR" sz="2800" b="1" dirty="0" smtClean="0">
                <a:solidFill>
                  <a:srgbClr val="000000"/>
                </a:solidFill>
              </a:rPr>
              <a:t> </a:t>
            </a:r>
            <a:r>
              <a:rPr lang="pt-BR" sz="2800" b="1" dirty="0" err="1" smtClean="0">
                <a:solidFill>
                  <a:srgbClr val="000000"/>
                </a:solidFill>
              </a:rPr>
              <a:t>biology</a:t>
            </a:r>
            <a:r>
              <a:rPr lang="pt-BR" sz="2800" b="1" dirty="0" smtClean="0">
                <a:solidFill>
                  <a:srgbClr val="000000"/>
                </a:solidFill>
              </a:rPr>
              <a:t> </a:t>
            </a:r>
            <a:r>
              <a:rPr lang="pt-BR" sz="2800" b="1" dirty="0" err="1" smtClean="0">
                <a:solidFill>
                  <a:srgbClr val="000000"/>
                </a:solidFill>
              </a:rPr>
              <a:t>work</a:t>
            </a:r>
            <a:r>
              <a:rPr lang="pt-BR" sz="2800" b="1" dirty="0" smtClean="0">
                <a:solidFill>
                  <a:srgbClr val="000000"/>
                </a:solidFill>
              </a:rPr>
              <a:t>?</a:t>
            </a:r>
          </a:p>
          <a:p>
            <a:r>
              <a:rPr lang="pt-BR" sz="1400" dirty="0" smtClean="0">
                <a:solidFill>
                  <a:srgbClr val="000000"/>
                </a:solidFill>
              </a:rPr>
              <a:t>~2 minutes,</a:t>
            </a:r>
            <a:r>
              <a:rPr lang="pt-BR" sz="1400" baseline="0" dirty="0" smtClean="0">
                <a:solidFill>
                  <a:srgbClr val="000000"/>
                </a:solidFill>
              </a:rPr>
              <a:t> </a:t>
            </a:r>
            <a:r>
              <a:rPr lang="pt-BR" u="sng" dirty="0" smtClean="0">
                <a:hlinkClick r:id="rId3"/>
              </a:rPr>
              <a:t>http://youtu.be/ZTBl5NJaqNg</a:t>
            </a:r>
            <a:endParaRPr lang="pt-BR" u="sng" dirty="0" smtClean="0"/>
          </a:p>
          <a:p>
            <a:r>
              <a:rPr lang="pt-BR" u="sng" dirty="0" err="1" smtClean="0"/>
              <a:t>created</a:t>
            </a:r>
            <a:r>
              <a:rPr lang="pt-BR" u="sng" dirty="0" smtClean="0"/>
              <a:t> </a:t>
            </a:r>
            <a:r>
              <a:rPr lang="pt-BR" u="sng" dirty="0" err="1" smtClean="0"/>
              <a:t>by</a:t>
            </a:r>
            <a:r>
              <a:rPr lang="pt-BR" u="sng" dirty="0" smtClean="0"/>
              <a:t> </a:t>
            </a:r>
            <a:r>
              <a:rPr lang="pt-BR" u="sng" dirty="0" err="1" smtClean="0"/>
              <a:t>MindfFuel</a:t>
            </a:r>
            <a:r>
              <a:rPr lang="pt-BR" u="sng" dirty="0" smtClean="0"/>
              <a:t> Canada</a:t>
            </a:r>
          </a:p>
          <a:p>
            <a:endParaRPr lang="pt-BR" u="sng" dirty="0" smtClean="0"/>
          </a:p>
          <a:p>
            <a:r>
              <a:rPr lang="pt-BR" b="1" u="none" dirty="0" smtClean="0">
                <a:solidFill>
                  <a:srgbClr val="FF0000"/>
                </a:solidFill>
              </a:rPr>
              <a:t>Note: </a:t>
            </a:r>
            <a:r>
              <a:rPr lang="pt-BR" b="1" u="none" dirty="0" err="1" smtClean="0">
                <a:solidFill>
                  <a:srgbClr val="FF0000"/>
                </a:solidFill>
              </a:rPr>
              <a:t>to</a:t>
            </a:r>
            <a:r>
              <a:rPr lang="pt-BR" b="1" u="none" dirty="0" smtClean="0">
                <a:solidFill>
                  <a:srgbClr val="FF0000"/>
                </a:solidFill>
              </a:rPr>
              <a:t> play</a:t>
            </a:r>
            <a:r>
              <a:rPr lang="pt-BR" b="1" u="none" baseline="0" dirty="0" smtClean="0">
                <a:solidFill>
                  <a:srgbClr val="FF0000"/>
                </a:solidFill>
              </a:rPr>
              <a:t> </a:t>
            </a:r>
            <a:r>
              <a:rPr lang="pt-BR" b="1" u="none" baseline="0" dirty="0" err="1" smtClean="0">
                <a:solidFill>
                  <a:srgbClr val="FF0000"/>
                </a:solidFill>
              </a:rPr>
              <a:t>the</a:t>
            </a:r>
            <a:r>
              <a:rPr lang="pt-BR" b="1" u="none" baseline="0" dirty="0" smtClean="0">
                <a:solidFill>
                  <a:srgbClr val="FF0000"/>
                </a:solidFill>
              </a:rPr>
              <a:t> </a:t>
            </a:r>
            <a:r>
              <a:rPr lang="pt-BR" b="1" u="none" baseline="0" dirty="0" err="1" smtClean="0">
                <a:solidFill>
                  <a:srgbClr val="FF0000"/>
                </a:solidFill>
              </a:rPr>
              <a:t>video</a:t>
            </a:r>
            <a:r>
              <a:rPr lang="pt-BR" b="1" u="none" baseline="0" dirty="0" smtClean="0">
                <a:solidFill>
                  <a:srgbClr val="FF0000"/>
                </a:solidFill>
              </a:rPr>
              <a:t>, </a:t>
            </a:r>
            <a:r>
              <a:rPr lang="pt-BR" b="1" u="none" baseline="0" dirty="0" err="1" smtClean="0">
                <a:solidFill>
                  <a:srgbClr val="FF0000"/>
                </a:solidFill>
              </a:rPr>
              <a:t>you</a:t>
            </a:r>
            <a:r>
              <a:rPr lang="pt-BR" b="1" u="none" baseline="0" dirty="0" smtClean="0">
                <a:solidFill>
                  <a:srgbClr val="FF0000"/>
                </a:solidFill>
              </a:rPr>
              <a:t> </a:t>
            </a:r>
            <a:r>
              <a:rPr lang="pt-BR" b="1" u="none" baseline="0" dirty="0" err="1" smtClean="0">
                <a:solidFill>
                  <a:srgbClr val="FF0000"/>
                </a:solidFill>
              </a:rPr>
              <a:t>will</a:t>
            </a:r>
            <a:r>
              <a:rPr lang="pt-BR" b="1" u="none" baseline="0" dirty="0" smtClean="0">
                <a:solidFill>
                  <a:srgbClr val="FF0000"/>
                </a:solidFill>
              </a:rPr>
              <a:t> </a:t>
            </a:r>
            <a:r>
              <a:rPr lang="pt-BR" b="1" u="none" baseline="0" dirty="0" err="1" smtClean="0">
                <a:solidFill>
                  <a:srgbClr val="FF0000"/>
                </a:solidFill>
              </a:rPr>
              <a:t>need</a:t>
            </a:r>
            <a:r>
              <a:rPr lang="pt-BR" b="1" u="none" baseline="0" dirty="0" smtClean="0">
                <a:solidFill>
                  <a:srgbClr val="FF0000"/>
                </a:solidFill>
              </a:rPr>
              <a:t> </a:t>
            </a:r>
            <a:r>
              <a:rPr lang="pt-BR" b="1" u="none" baseline="0" dirty="0" err="1" smtClean="0">
                <a:solidFill>
                  <a:srgbClr val="FF0000"/>
                </a:solidFill>
              </a:rPr>
              <a:t>to</a:t>
            </a:r>
            <a:r>
              <a:rPr lang="pt-BR" b="1" u="none" baseline="0" dirty="0" smtClean="0">
                <a:solidFill>
                  <a:srgbClr val="FF0000"/>
                </a:solidFill>
              </a:rPr>
              <a:t> </a:t>
            </a:r>
            <a:r>
              <a:rPr lang="pt-BR" b="1" u="none" baseline="0" dirty="0" smtClean="0">
                <a:solidFill>
                  <a:srgbClr val="FF0000"/>
                </a:solidFill>
              </a:rPr>
              <a:t>use </a:t>
            </a:r>
            <a:r>
              <a:rPr lang="pt-BR" b="1" u="none" baseline="0" dirty="0" err="1" smtClean="0">
                <a:solidFill>
                  <a:srgbClr val="FF0000"/>
                </a:solidFill>
              </a:rPr>
              <a:t>the</a:t>
            </a:r>
            <a:r>
              <a:rPr lang="pt-BR" b="1" u="none" baseline="0" dirty="0" smtClean="0">
                <a:solidFill>
                  <a:srgbClr val="FF0000"/>
                </a:solidFill>
              </a:rPr>
              <a:t> file </a:t>
            </a:r>
            <a:r>
              <a:rPr lang="pt-BR" b="1" u="none" baseline="0" dirty="0" err="1" smtClean="0">
                <a:solidFill>
                  <a:srgbClr val="FF0000"/>
                </a:solidFill>
              </a:rPr>
              <a:t>on</a:t>
            </a:r>
            <a:r>
              <a:rPr lang="pt-BR" b="1" u="none" baseline="0" dirty="0" smtClean="0">
                <a:solidFill>
                  <a:srgbClr val="FF0000"/>
                </a:solidFill>
              </a:rPr>
              <a:t> </a:t>
            </a:r>
            <a:r>
              <a:rPr lang="pt-BR" b="1" u="none" baseline="0" dirty="0" err="1" smtClean="0">
                <a:solidFill>
                  <a:srgbClr val="FF0000"/>
                </a:solidFill>
              </a:rPr>
              <a:t>the</a:t>
            </a:r>
            <a:r>
              <a:rPr lang="pt-BR" b="1" u="none" baseline="0" dirty="0" smtClean="0">
                <a:solidFill>
                  <a:srgbClr val="FF0000"/>
                </a:solidFill>
              </a:rPr>
              <a:t> USB drive </a:t>
            </a:r>
            <a:r>
              <a:rPr lang="pt-BR" b="1" u="none" baseline="0" dirty="0" err="1" smtClean="0">
                <a:solidFill>
                  <a:srgbClr val="FF0000"/>
                </a:solidFill>
              </a:rPr>
              <a:t>or</a:t>
            </a:r>
            <a:r>
              <a:rPr lang="pt-BR" b="1" u="none" baseline="0" dirty="0" smtClean="0">
                <a:solidFill>
                  <a:srgbClr val="FF0000"/>
                </a:solidFill>
              </a:rPr>
              <a:t> go </a:t>
            </a:r>
            <a:r>
              <a:rPr lang="pt-BR" b="1" u="none" baseline="0" dirty="0" err="1" smtClean="0">
                <a:solidFill>
                  <a:srgbClr val="FF0000"/>
                </a:solidFill>
              </a:rPr>
              <a:t>to</a:t>
            </a:r>
            <a:r>
              <a:rPr lang="pt-BR" b="1" u="none" baseline="0" dirty="0" smtClean="0">
                <a:solidFill>
                  <a:srgbClr val="FF0000"/>
                </a:solidFill>
              </a:rPr>
              <a:t> </a:t>
            </a:r>
            <a:r>
              <a:rPr lang="pt-BR" b="1" u="none" baseline="0" dirty="0" err="1" smtClean="0">
                <a:solidFill>
                  <a:srgbClr val="FF0000"/>
                </a:solidFill>
              </a:rPr>
              <a:t>YouTube</a:t>
            </a:r>
            <a:r>
              <a:rPr lang="pt-BR" b="1" u="none" baseline="0" dirty="0" smtClean="0">
                <a:solidFill>
                  <a:srgbClr val="FF0000"/>
                </a:solidFill>
              </a:rPr>
              <a:t> </a:t>
            </a:r>
            <a:r>
              <a:rPr lang="pt-BR" b="1" u="none" dirty="0" smtClean="0">
                <a:solidFill>
                  <a:srgbClr val="FF0000"/>
                </a:solidFill>
              </a:rPr>
              <a:t>(The </a:t>
            </a:r>
            <a:r>
              <a:rPr lang="pt-BR" b="1" u="none" dirty="0" err="1" smtClean="0">
                <a:solidFill>
                  <a:srgbClr val="FF0000"/>
                </a:solidFill>
              </a:rPr>
              <a:t>video</a:t>
            </a:r>
            <a:r>
              <a:rPr lang="pt-BR" b="1" u="none" dirty="0" smtClean="0">
                <a:solidFill>
                  <a:srgbClr val="FF0000"/>
                </a:solidFill>
              </a:rPr>
              <a:t> </a:t>
            </a:r>
            <a:r>
              <a:rPr lang="pt-BR" b="1" u="none" dirty="0" err="1" smtClean="0">
                <a:solidFill>
                  <a:srgbClr val="FF0000"/>
                </a:solidFill>
              </a:rPr>
              <a:t>is</a:t>
            </a:r>
            <a:r>
              <a:rPr lang="pt-BR" b="1" u="none" dirty="0" smtClean="0">
                <a:solidFill>
                  <a:srgbClr val="FF0000"/>
                </a:solidFill>
              </a:rPr>
              <a:t> </a:t>
            </a:r>
            <a:r>
              <a:rPr lang="pt-BR" b="1" u="none" dirty="0" err="1" smtClean="0">
                <a:solidFill>
                  <a:srgbClr val="FF0000"/>
                </a:solidFill>
              </a:rPr>
              <a:t>not</a:t>
            </a:r>
            <a:r>
              <a:rPr lang="pt-BR" b="1" u="none" dirty="0" smtClean="0">
                <a:solidFill>
                  <a:srgbClr val="FF0000"/>
                </a:solidFill>
              </a:rPr>
              <a:t> </a:t>
            </a:r>
            <a:r>
              <a:rPr lang="pt-BR" b="1" u="none" dirty="0" err="1" smtClean="0">
                <a:solidFill>
                  <a:srgbClr val="FF0000"/>
                </a:solidFill>
              </a:rPr>
              <a:t>embedded</a:t>
            </a:r>
            <a:r>
              <a:rPr lang="pt-BR" b="1" u="none" dirty="0" smtClean="0">
                <a:solidFill>
                  <a:srgbClr val="FF0000"/>
                </a:solidFill>
              </a:rPr>
              <a:t> in </a:t>
            </a:r>
            <a:r>
              <a:rPr lang="pt-BR" b="1" u="none" dirty="0" err="1" smtClean="0">
                <a:solidFill>
                  <a:srgbClr val="FF0000"/>
                </a:solidFill>
              </a:rPr>
              <a:t>the</a:t>
            </a:r>
            <a:r>
              <a:rPr lang="pt-BR" b="1" u="none" dirty="0" smtClean="0">
                <a:solidFill>
                  <a:srgbClr val="FF0000"/>
                </a:solidFill>
              </a:rPr>
              <a:t> slide show)</a:t>
            </a:r>
          </a:p>
          <a:p>
            <a:endParaRPr lang="en-US" baseline="0" dirty="0" smtClean="0"/>
          </a:p>
        </p:txBody>
      </p:sp>
      <p:sp>
        <p:nvSpPr>
          <p:cNvPr id="4" name="Slide Number Placeholder 3"/>
          <p:cNvSpPr>
            <a:spLocks noGrp="1"/>
          </p:cNvSpPr>
          <p:nvPr>
            <p:ph type="sldNum" sz="quarter" idx="10"/>
          </p:nvPr>
        </p:nvSpPr>
        <p:spPr/>
        <p:txBody>
          <a:bodyPr/>
          <a:lstStyle/>
          <a:p>
            <a:fld id="{EB924C6D-A44C-3841-977F-E9400A0D29EE}" type="slidenum">
              <a:rPr lang="en-US" smtClean="0"/>
              <a:pPr/>
              <a:t>14</a:t>
            </a:fld>
            <a:endParaRPr lang="en-US"/>
          </a:p>
        </p:txBody>
      </p:sp>
    </p:spTree>
    <p:extLst>
      <p:ext uri="{BB962C8B-B14F-4D97-AF65-F5344CB8AC3E}">
        <p14:creationId xmlns:p14="http://schemas.microsoft.com/office/powerpoint/2010/main" val="508899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Second:</a:t>
            </a:r>
          </a:p>
          <a:p>
            <a:r>
              <a:rPr lang="pt-BR" sz="2800" b="1" dirty="0" err="1" smtClean="0">
                <a:solidFill>
                  <a:srgbClr val="000000"/>
                </a:solidFill>
              </a:rPr>
              <a:t>Synthetic</a:t>
            </a:r>
            <a:r>
              <a:rPr lang="pt-BR" sz="2800" b="1" dirty="0" smtClean="0">
                <a:solidFill>
                  <a:srgbClr val="000000"/>
                </a:solidFill>
              </a:rPr>
              <a:t> </a:t>
            </a:r>
            <a:r>
              <a:rPr lang="pt-BR" sz="2800" b="1" dirty="0" err="1" smtClean="0">
                <a:solidFill>
                  <a:srgbClr val="000000"/>
                </a:solidFill>
              </a:rPr>
              <a:t>Biology</a:t>
            </a:r>
            <a:r>
              <a:rPr lang="pt-BR" sz="2800" b="1" dirty="0" smtClean="0">
                <a:solidFill>
                  <a:srgbClr val="000000"/>
                </a:solidFill>
              </a:rPr>
              <a:t> </a:t>
            </a:r>
            <a:r>
              <a:rPr lang="pt-BR" sz="2800" b="1" dirty="0" err="1" smtClean="0">
                <a:solidFill>
                  <a:srgbClr val="000000"/>
                </a:solidFill>
              </a:rPr>
              <a:t>Explained</a:t>
            </a:r>
            <a:endParaRPr lang="pt-BR" sz="2800" b="1" dirty="0" smtClean="0">
              <a:solidFill>
                <a:srgbClr val="000000"/>
              </a:solidFill>
            </a:endParaRPr>
          </a:p>
          <a:p>
            <a:r>
              <a:rPr lang="pt-BR" sz="1400" dirty="0" smtClean="0">
                <a:solidFill>
                  <a:srgbClr val="000000"/>
                </a:solidFill>
              </a:rPr>
              <a:t>~4 minutes</a:t>
            </a:r>
            <a:endParaRPr lang="pt-BR" sz="2800" dirty="0" smtClean="0">
              <a:solidFill>
                <a:srgbClr val="000000"/>
              </a:solidFill>
              <a:hlinkClick r:id="rId3"/>
            </a:endParaRPr>
          </a:p>
          <a:p>
            <a:r>
              <a:rPr lang="pt-BR" u="sng" dirty="0" smtClean="0">
                <a:hlinkClick r:id="rId4"/>
              </a:rPr>
              <a:t>https://www.youtube.com/watch?v=mlOFE9-3CN0</a:t>
            </a:r>
            <a:endParaRPr lang="pt-BR" u="sng" dirty="0" smtClean="0"/>
          </a:p>
          <a:p>
            <a:r>
              <a:rPr lang="pt-BR" u="sng" dirty="0" err="1" smtClean="0"/>
              <a:t>created</a:t>
            </a:r>
            <a:r>
              <a:rPr lang="pt-BR" u="sng" dirty="0" smtClean="0"/>
              <a:t> </a:t>
            </a:r>
            <a:r>
              <a:rPr lang="pt-BR" u="sng" dirty="0" err="1" smtClean="0"/>
              <a:t>by</a:t>
            </a:r>
            <a:r>
              <a:rPr lang="pt-BR" u="sng" dirty="0" smtClean="0"/>
              <a:t> </a:t>
            </a:r>
            <a:r>
              <a:rPr lang="pt-BR" u="sng" dirty="0" err="1" smtClean="0"/>
              <a:t>Grist</a:t>
            </a:r>
            <a:endParaRPr lang="pt-BR" u="sng"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pt-BR" b="1" u="none" dirty="0" smtClean="0">
                <a:solidFill>
                  <a:srgbClr val="FF0000"/>
                </a:solidFill>
              </a:rPr>
              <a:t>Note: </a:t>
            </a:r>
            <a:r>
              <a:rPr lang="pt-BR" b="1" u="none" dirty="0" err="1" smtClean="0">
                <a:solidFill>
                  <a:srgbClr val="FF0000"/>
                </a:solidFill>
              </a:rPr>
              <a:t>to</a:t>
            </a:r>
            <a:r>
              <a:rPr lang="pt-BR" b="1" u="none" dirty="0" smtClean="0">
                <a:solidFill>
                  <a:srgbClr val="FF0000"/>
                </a:solidFill>
              </a:rPr>
              <a:t> play</a:t>
            </a:r>
            <a:r>
              <a:rPr lang="pt-BR" b="1" u="none" baseline="0" dirty="0" smtClean="0">
                <a:solidFill>
                  <a:srgbClr val="FF0000"/>
                </a:solidFill>
              </a:rPr>
              <a:t> </a:t>
            </a:r>
            <a:r>
              <a:rPr lang="pt-BR" b="1" u="none" baseline="0" dirty="0" err="1" smtClean="0">
                <a:solidFill>
                  <a:srgbClr val="FF0000"/>
                </a:solidFill>
              </a:rPr>
              <a:t>the</a:t>
            </a:r>
            <a:r>
              <a:rPr lang="pt-BR" b="1" u="none" baseline="0" dirty="0" smtClean="0">
                <a:solidFill>
                  <a:srgbClr val="FF0000"/>
                </a:solidFill>
              </a:rPr>
              <a:t> </a:t>
            </a:r>
            <a:r>
              <a:rPr lang="pt-BR" b="1" u="none" baseline="0" dirty="0" err="1" smtClean="0">
                <a:solidFill>
                  <a:srgbClr val="FF0000"/>
                </a:solidFill>
              </a:rPr>
              <a:t>video</a:t>
            </a:r>
            <a:r>
              <a:rPr lang="pt-BR" b="1" u="none" baseline="0" dirty="0" smtClean="0">
                <a:solidFill>
                  <a:srgbClr val="FF0000"/>
                </a:solidFill>
              </a:rPr>
              <a:t>, </a:t>
            </a:r>
            <a:r>
              <a:rPr lang="pt-BR" b="1" u="none" baseline="0" dirty="0" err="1" smtClean="0">
                <a:solidFill>
                  <a:srgbClr val="FF0000"/>
                </a:solidFill>
              </a:rPr>
              <a:t>you</a:t>
            </a:r>
            <a:r>
              <a:rPr lang="pt-BR" b="1" u="none" baseline="0" dirty="0" smtClean="0">
                <a:solidFill>
                  <a:srgbClr val="FF0000"/>
                </a:solidFill>
              </a:rPr>
              <a:t> </a:t>
            </a:r>
            <a:r>
              <a:rPr lang="pt-BR" b="1" u="none" baseline="0" dirty="0" err="1" smtClean="0">
                <a:solidFill>
                  <a:srgbClr val="FF0000"/>
                </a:solidFill>
              </a:rPr>
              <a:t>will</a:t>
            </a:r>
            <a:r>
              <a:rPr lang="pt-BR" b="1" u="none" baseline="0" dirty="0" smtClean="0">
                <a:solidFill>
                  <a:srgbClr val="FF0000"/>
                </a:solidFill>
              </a:rPr>
              <a:t> </a:t>
            </a:r>
            <a:r>
              <a:rPr lang="pt-BR" b="1" u="none" baseline="0" dirty="0" err="1" smtClean="0">
                <a:solidFill>
                  <a:srgbClr val="FF0000"/>
                </a:solidFill>
              </a:rPr>
              <a:t>need</a:t>
            </a:r>
            <a:r>
              <a:rPr lang="pt-BR" b="1" u="none" baseline="0" dirty="0" smtClean="0">
                <a:solidFill>
                  <a:srgbClr val="FF0000"/>
                </a:solidFill>
              </a:rPr>
              <a:t> </a:t>
            </a:r>
            <a:r>
              <a:rPr lang="pt-BR" b="1" u="none" baseline="0" dirty="0" err="1" smtClean="0">
                <a:solidFill>
                  <a:srgbClr val="FF0000"/>
                </a:solidFill>
              </a:rPr>
              <a:t>to</a:t>
            </a:r>
            <a:r>
              <a:rPr lang="pt-BR" b="1" u="none" baseline="0" dirty="0" smtClean="0">
                <a:solidFill>
                  <a:srgbClr val="FF0000"/>
                </a:solidFill>
              </a:rPr>
              <a:t> </a:t>
            </a:r>
            <a:r>
              <a:rPr lang="pt-BR" b="1" u="none" baseline="0" dirty="0" smtClean="0">
                <a:solidFill>
                  <a:srgbClr val="FF0000"/>
                </a:solidFill>
              </a:rPr>
              <a:t>use </a:t>
            </a:r>
            <a:r>
              <a:rPr lang="pt-BR" b="1" u="none" baseline="0" dirty="0" err="1" smtClean="0">
                <a:solidFill>
                  <a:srgbClr val="FF0000"/>
                </a:solidFill>
              </a:rPr>
              <a:t>the</a:t>
            </a:r>
            <a:r>
              <a:rPr lang="pt-BR" b="1" u="none" baseline="0" dirty="0" smtClean="0">
                <a:solidFill>
                  <a:srgbClr val="FF0000"/>
                </a:solidFill>
              </a:rPr>
              <a:t> file </a:t>
            </a:r>
            <a:r>
              <a:rPr lang="pt-BR" b="1" u="none" baseline="0" dirty="0" err="1" smtClean="0">
                <a:solidFill>
                  <a:srgbClr val="FF0000"/>
                </a:solidFill>
              </a:rPr>
              <a:t>on</a:t>
            </a:r>
            <a:r>
              <a:rPr lang="pt-BR" b="1" u="none" baseline="0" dirty="0" smtClean="0">
                <a:solidFill>
                  <a:srgbClr val="FF0000"/>
                </a:solidFill>
              </a:rPr>
              <a:t> </a:t>
            </a:r>
            <a:r>
              <a:rPr lang="pt-BR" b="1" u="none" baseline="0" dirty="0" err="1" smtClean="0">
                <a:solidFill>
                  <a:srgbClr val="FF0000"/>
                </a:solidFill>
              </a:rPr>
              <a:t>the</a:t>
            </a:r>
            <a:r>
              <a:rPr lang="pt-BR" b="1" u="none" baseline="0" dirty="0" smtClean="0">
                <a:solidFill>
                  <a:srgbClr val="FF0000"/>
                </a:solidFill>
              </a:rPr>
              <a:t> USB drive </a:t>
            </a:r>
            <a:r>
              <a:rPr lang="pt-BR" b="1" u="none" baseline="0" dirty="0" err="1" smtClean="0">
                <a:solidFill>
                  <a:srgbClr val="FF0000"/>
                </a:solidFill>
              </a:rPr>
              <a:t>or</a:t>
            </a:r>
            <a:r>
              <a:rPr lang="pt-BR" b="1" u="none" baseline="0" dirty="0" smtClean="0">
                <a:solidFill>
                  <a:srgbClr val="FF0000"/>
                </a:solidFill>
              </a:rPr>
              <a:t> go </a:t>
            </a:r>
            <a:r>
              <a:rPr lang="pt-BR" b="1" u="none" baseline="0" dirty="0" err="1" smtClean="0">
                <a:solidFill>
                  <a:srgbClr val="FF0000"/>
                </a:solidFill>
              </a:rPr>
              <a:t>to</a:t>
            </a:r>
            <a:r>
              <a:rPr lang="pt-BR" b="1" u="none" baseline="0" dirty="0" smtClean="0">
                <a:solidFill>
                  <a:srgbClr val="FF0000"/>
                </a:solidFill>
              </a:rPr>
              <a:t> </a:t>
            </a:r>
            <a:r>
              <a:rPr lang="pt-BR" b="1" u="none" baseline="0" dirty="0" err="1" smtClean="0">
                <a:solidFill>
                  <a:srgbClr val="FF0000"/>
                </a:solidFill>
              </a:rPr>
              <a:t>YouTube</a:t>
            </a:r>
            <a:r>
              <a:rPr lang="pt-BR" b="1" u="none" baseline="0" dirty="0" smtClean="0">
                <a:solidFill>
                  <a:srgbClr val="FF0000"/>
                </a:solidFill>
              </a:rPr>
              <a:t> </a:t>
            </a:r>
            <a:r>
              <a:rPr lang="pt-BR" b="1" u="none" dirty="0" smtClean="0">
                <a:solidFill>
                  <a:srgbClr val="FF0000"/>
                </a:solidFill>
              </a:rPr>
              <a:t>(The </a:t>
            </a:r>
            <a:r>
              <a:rPr lang="pt-BR" b="1" u="none" dirty="0" err="1" smtClean="0">
                <a:solidFill>
                  <a:srgbClr val="FF0000"/>
                </a:solidFill>
              </a:rPr>
              <a:t>video</a:t>
            </a:r>
            <a:r>
              <a:rPr lang="pt-BR" b="1" u="none" dirty="0" smtClean="0">
                <a:solidFill>
                  <a:srgbClr val="FF0000"/>
                </a:solidFill>
              </a:rPr>
              <a:t> </a:t>
            </a:r>
            <a:r>
              <a:rPr lang="pt-BR" b="1" u="none" dirty="0" err="1" smtClean="0">
                <a:solidFill>
                  <a:srgbClr val="FF0000"/>
                </a:solidFill>
              </a:rPr>
              <a:t>is</a:t>
            </a:r>
            <a:r>
              <a:rPr lang="pt-BR" b="1" u="none" dirty="0" smtClean="0">
                <a:solidFill>
                  <a:srgbClr val="FF0000"/>
                </a:solidFill>
              </a:rPr>
              <a:t> </a:t>
            </a:r>
            <a:r>
              <a:rPr lang="pt-BR" b="1" u="none" dirty="0" err="1" smtClean="0">
                <a:solidFill>
                  <a:srgbClr val="FF0000"/>
                </a:solidFill>
              </a:rPr>
              <a:t>not</a:t>
            </a:r>
            <a:r>
              <a:rPr lang="pt-BR" b="1" u="none" dirty="0" smtClean="0">
                <a:solidFill>
                  <a:srgbClr val="FF0000"/>
                </a:solidFill>
              </a:rPr>
              <a:t> </a:t>
            </a:r>
            <a:r>
              <a:rPr lang="pt-BR" b="1" u="none" dirty="0" err="1" smtClean="0">
                <a:solidFill>
                  <a:srgbClr val="FF0000"/>
                </a:solidFill>
              </a:rPr>
              <a:t>embedded</a:t>
            </a:r>
            <a:r>
              <a:rPr lang="pt-BR" b="1" u="none" dirty="0" smtClean="0">
                <a:solidFill>
                  <a:srgbClr val="FF0000"/>
                </a:solidFill>
              </a:rPr>
              <a:t> in </a:t>
            </a:r>
            <a:r>
              <a:rPr lang="pt-BR" b="1" u="none" dirty="0" err="1" smtClean="0">
                <a:solidFill>
                  <a:srgbClr val="FF0000"/>
                </a:solidFill>
              </a:rPr>
              <a:t>the</a:t>
            </a:r>
            <a:r>
              <a:rPr lang="pt-BR" b="1" u="none" dirty="0" smtClean="0">
                <a:solidFill>
                  <a:srgbClr val="FF0000"/>
                </a:solidFill>
              </a:rPr>
              <a:t> slide show)</a:t>
            </a:r>
          </a:p>
          <a:p>
            <a:endParaRPr lang="en-US" baseline="0" dirty="0" smtClean="0"/>
          </a:p>
        </p:txBody>
      </p:sp>
      <p:sp>
        <p:nvSpPr>
          <p:cNvPr id="4" name="Slide Number Placeholder 3"/>
          <p:cNvSpPr>
            <a:spLocks noGrp="1"/>
          </p:cNvSpPr>
          <p:nvPr>
            <p:ph type="sldNum" sz="quarter" idx="10"/>
          </p:nvPr>
        </p:nvSpPr>
        <p:spPr/>
        <p:txBody>
          <a:bodyPr/>
          <a:lstStyle/>
          <a:p>
            <a:fld id="{EB924C6D-A44C-3841-977F-E9400A0D29EE}" type="slidenum">
              <a:rPr lang="en-US" smtClean="0"/>
              <a:pPr/>
              <a:t>15</a:t>
            </a:fld>
            <a:endParaRPr lang="en-US"/>
          </a:p>
        </p:txBody>
      </p:sp>
    </p:spTree>
    <p:extLst>
      <p:ext uri="{BB962C8B-B14F-4D97-AF65-F5344CB8AC3E}">
        <p14:creationId xmlns:p14="http://schemas.microsoft.com/office/powerpoint/2010/main" val="508899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Now,</a:t>
            </a:r>
            <a:r>
              <a:rPr lang="en-US" baseline="0" dirty="0" smtClean="0"/>
              <a:t> w</a:t>
            </a:r>
            <a:r>
              <a:rPr lang="en-US" dirty="0" smtClean="0"/>
              <a:t>e’d like to</a:t>
            </a:r>
            <a:r>
              <a:rPr lang="en-US" baseline="0" dirty="0" smtClean="0"/>
              <a:t> show you a short video designed for public audiences</a:t>
            </a:r>
            <a:r>
              <a:rPr lang="pt-BR" dirty="0" smtClean="0"/>
              <a:t>.</a:t>
            </a:r>
            <a:r>
              <a:rPr lang="pt-BR" baseline="0" dirty="0" smtClean="0"/>
              <a:t> </a:t>
            </a:r>
            <a:r>
              <a:rPr lang="en-US" baseline="0" dirty="0" smtClean="0"/>
              <a:t>This video focuses on the ways that synthetic biology is interconnected with society, and shares some specific examples examples of how to talk about this complex content with our guests.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English Version: </a:t>
            </a:r>
          </a:p>
          <a:p>
            <a:pPr marL="0" marR="0" indent="0" algn="l" defTabSz="457200" rtl="0" eaLnBrk="1" fontAlgn="auto" latinLnBrk="0" hangingPunct="1">
              <a:lnSpc>
                <a:spcPct val="100000"/>
              </a:lnSpc>
              <a:spcBef>
                <a:spcPts val="0"/>
              </a:spcBef>
              <a:spcAft>
                <a:spcPts val="0"/>
              </a:spcAft>
              <a:buClrTx/>
              <a:buSzTx/>
              <a:buFontTx/>
              <a:buNone/>
              <a:tabLst/>
              <a:defRPr/>
            </a:pPr>
            <a:r>
              <a:rPr lang="pt-BR" baseline="0" dirty="0" err="1" smtClean="0"/>
              <a:t>https</a:t>
            </a:r>
            <a:r>
              <a:rPr lang="pt-BR" baseline="0" dirty="0" smtClean="0"/>
              <a:t>://</a:t>
            </a:r>
            <a:r>
              <a:rPr lang="pt-BR" baseline="0" dirty="0" err="1" smtClean="0"/>
              <a:t>vimeo.com</a:t>
            </a:r>
            <a:r>
              <a:rPr lang="pt-BR" baseline="0" dirty="0" smtClean="0"/>
              <a:t>/160802115</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https://</a:t>
            </a:r>
            <a:r>
              <a:rPr lang="en-US" baseline="0" dirty="0" err="1" smtClean="0"/>
              <a:t>vimeopro.com</a:t>
            </a:r>
            <a:r>
              <a:rPr lang="en-US" baseline="0" dirty="0" smtClean="0"/>
              <a:t>/</a:t>
            </a:r>
            <a:r>
              <a:rPr lang="en-US" baseline="0" dirty="0" err="1" smtClean="0"/>
              <a:t>nisenet</a:t>
            </a:r>
            <a:r>
              <a:rPr lang="en-US" baseline="0" dirty="0" smtClean="0"/>
              <a:t>/</a:t>
            </a:r>
            <a:r>
              <a:rPr lang="en-US" baseline="0" dirty="0" err="1" smtClean="0"/>
              <a:t>buildingwithbiology</a:t>
            </a:r>
            <a:r>
              <a:rPr lang="en-US" baseline="0" dirty="0" smtClean="0"/>
              <a:t>/video/160802115</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Spanish Version:</a:t>
            </a:r>
          </a:p>
          <a:p>
            <a:pPr marL="0" marR="0" indent="0" algn="l" defTabSz="457200" rtl="0" eaLnBrk="1" fontAlgn="auto" latinLnBrk="0" hangingPunct="1">
              <a:lnSpc>
                <a:spcPct val="100000"/>
              </a:lnSpc>
              <a:spcBef>
                <a:spcPts val="0"/>
              </a:spcBef>
              <a:spcAft>
                <a:spcPts val="0"/>
              </a:spcAft>
              <a:buClrTx/>
              <a:buSzTx/>
              <a:buFontTx/>
              <a:buNone/>
              <a:tabLst/>
              <a:defRPr/>
            </a:pPr>
            <a:r>
              <a:rPr lang="pt-BR" baseline="0" dirty="0" err="1" smtClean="0"/>
              <a:t>https</a:t>
            </a:r>
            <a:r>
              <a:rPr lang="pt-BR" baseline="0" dirty="0" smtClean="0"/>
              <a:t>://</a:t>
            </a:r>
            <a:r>
              <a:rPr lang="pt-BR" baseline="0" dirty="0" err="1" smtClean="0"/>
              <a:t>vimeo.com</a:t>
            </a:r>
            <a:r>
              <a:rPr lang="pt-BR" baseline="0" dirty="0" smtClean="0"/>
              <a:t>/160802114</a:t>
            </a:r>
          </a:p>
          <a:p>
            <a:pPr marL="0" marR="0" indent="0" algn="l" defTabSz="457200" rtl="0" eaLnBrk="1" fontAlgn="auto" latinLnBrk="0" hangingPunct="1">
              <a:lnSpc>
                <a:spcPct val="100000"/>
              </a:lnSpc>
              <a:spcBef>
                <a:spcPts val="0"/>
              </a:spcBef>
              <a:spcAft>
                <a:spcPts val="0"/>
              </a:spcAft>
              <a:buClrTx/>
              <a:buSzTx/>
              <a:buFontTx/>
              <a:buNone/>
              <a:tabLst/>
              <a:defRPr/>
            </a:pPr>
            <a:r>
              <a:rPr lang="pt-BR" baseline="0" dirty="0" err="1" smtClean="0"/>
              <a:t>https</a:t>
            </a:r>
            <a:r>
              <a:rPr lang="pt-BR" baseline="0" dirty="0" smtClean="0"/>
              <a:t>://</a:t>
            </a:r>
            <a:r>
              <a:rPr lang="pt-BR" baseline="0" dirty="0" err="1" smtClean="0"/>
              <a:t>vimeopro.com</a:t>
            </a:r>
            <a:r>
              <a:rPr lang="pt-BR" baseline="0" dirty="0" smtClean="0"/>
              <a:t>/</a:t>
            </a:r>
            <a:r>
              <a:rPr lang="pt-BR" baseline="0" dirty="0" err="1" smtClean="0"/>
              <a:t>nisenet</a:t>
            </a:r>
            <a:r>
              <a:rPr lang="pt-BR" baseline="0" dirty="0" smtClean="0"/>
              <a:t>/</a:t>
            </a:r>
            <a:r>
              <a:rPr lang="pt-BR" baseline="0" dirty="0" err="1" smtClean="0"/>
              <a:t>buildingwithbiology</a:t>
            </a:r>
            <a:r>
              <a:rPr lang="pt-BR" baseline="0" dirty="0" smtClean="0"/>
              <a:t>/</a:t>
            </a:r>
            <a:r>
              <a:rPr lang="pt-BR" baseline="0" dirty="0" err="1" smtClean="0"/>
              <a:t>video</a:t>
            </a:r>
            <a:r>
              <a:rPr lang="pt-BR" baseline="0" dirty="0" smtClean="0"/>
              <a:t>/160802114</a:t>
            </a:r>
          </a:p>
          <a:p>
            <a:pPr marL="0" marR="0" indent="0" algn="l" defTabSz="457200" rtl="0" eaLnBrk="1" fontAlgn="auto" latinLnBrk="0" hangingPunct="1">
              <a:lnSpc>
                <a:spcPct val="100000"/>
              </a:lnSpc>
              <a:spcBef>
                <a:spcPts val="0"/>
              </a:spcBef>
              <a:spcAft>
                <a:spcPts val="0"/>
              </a:spcAft>
              <a:buClrTx/>
              <a:buSzTx/>
              <a:buFontTx/>
              <a:buNone/>
              <a:tabLst/>
              <a:defRPr/>
            </a:pPr>
            <a:endParaRPr lang="pt-B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pt-BR" b="1" u="none" dirty="0" smtClean="0">
                <a:solidFill>
                  <a:srgbClr val="FF0000"/>
                </a:solidFill>
              </a:rPr>
              <a:t>Note: </a:t>
            </a:r>
            <a:r>
              <a:rPr lang="pt-BR" b="1" u="none" dirty="0" err="1" smtClean="0">
                <a:solidFill>
                  <a:srgbClr val="FF0000"/>
                </a:solidFill>
              </a:rPr>
              <a:t>to</a:t>
            </a:r>
            <a:r>
              <a:rPr lang="pt-BR" b="1" u="none" dirty="0" smtClean="0">
                <a:solidFill>
                  <a:srgbClr val="FF0000"/>
                </a:solidFill>
              </a:rPr>
              <a:t> play</a:t>
            </a:r>
            <a:r>
              <a:rPr lang="pt-BR" b="1" u="none" baseline="0" dirty="0" smtClean="0">
                <a:solidFill>
                  <a:srgbClr val="FF0000"/>
                </a:solidFill>
              </a:rPr>
              <a:t> </a:t>
            </a:r>
            <a:r>
              <a:rPr lang="pt-BR" b="1" u="none" baseline="0" dirty="0" err="1" smtClean="0">
                <a:solidFill>
                  <a:srgbClr val="FF0000"/>
                </a:solidFill>
              </a:rPr>
              <a:t>the</a:t>
            </a:r>
            <a:r>
              <a:rPr lang="pt-BR" b="1" u="none" baseline="0" dirty="0" smtClean="0">
                <a:solidFill>
                  <a:srgbClr val="FF0000"/>
                </a:solidFill>
              </a:rPr>
              <a:t> </a:t>
            </a:r>
            <a:r>
              <a:rPr lang="pt-BR" b="1" u="none" baseline="0" dirty="0" err="1" smtClean="0">
                <a:solidFill>
                  <a:srgbClr val="FF0000"/>
                </a:solidFill>
              </a:rPr>
              <a:t>video</a:t>
            </a:r>
            <a:r>
              <a:rPr lang="pt-BR" b="1" u="none" baseline="0" dirty="0" smtClean="0">
                <a:solidFill>
                  <a:srgbClr val="FF0000"/>
                </a:solidFill>
              </a:rPr>
              <a:t>, </a:t>
            </a:r>
            <a:r>
              <a:rPr lang="pt-BR" b="1" u="none" baseline="0" dirty="0" err="1" smtClean="0">
                <a:solidFill>
                  <a:srgbClr val="FF0000"/>
                </a:solidFill>
              </a:rPr>
              <a:t>you</a:t>
            </a:r>
            <a:r>
              <a:rPr lang="pt-BR" b="1" u="none" baseline="0" dirty="0" smtClean="0">
                <a:solidFill>
                  <a:srgbClr val="FF0000"/>
                </a:solidFill>
              </a:rPr>
              <a:t> </a:t>
            </a:r>
            <a:r>
              <a:rPr lang="pt-BR" b="1" u="none" baseline="0" dirty="0" err="1" smtClean="0">
                <a:solidFill>
                  <a:srgbClr val="FF0000"/>
                </a:solidFill>
              </a:rPr>
              <a:t>will</a:t>
            </a:r>
            <a:r>
              <a:rPr lang="pt-BR" b="1" u="none" baseline="0" dirty="0" smtClean="0">
                <a:solidFill>
                  <a:srgbClr val="FF0000"/>
                </a:solidFill>
              </a:rPr>
              <a:t> </a:t>
            </a:r>
            <a:r>
              <a:rPr lang="pt-BR" b="1" u="none" baseline="0" dirty="0" err="1" smtClean="0">
                <a:solidFill>
                  <a:srgbClr val="FF0000"/>
                </a:solidFill>
              </a:rPr>
              <a:t>need</a:t>
            </a:r>
            <a:r>
              <a:rPr lang="pt-BR" b="1" u="none" baseline="0" dirty="0" smtClean="0">
                <a:solidFill>
                  <a:srgbClr val="FF0000"/>
                </a:solidFill>
              </a:rPr>
              <a:t> </a:t>
            </a:r>
            <a:r>
              <a:rPr lang="pt-BR" b="1" u="none" baseline="0" dirty="0" err="1" smtClean="0">
                <a:solidFill>
                  <a:srgbClr val="FF0000"/>
                </a:solidFill>
              </a:rPr>
              <a:t>to</a:t>
            </a:r>
            <a:r>
              <a:rPr lang="pt-BR" b="1" u="none" baseline="0" dirty="0" smtClean="0">
                <a:solidFill>
                  <a:srgbClr val="FF0000"/>
                </a:solidFill>
              </a:rPr>
              <a:t> use </a:t>
            </a:r>
            <a:r>
              <a:rPr lang="pt-BR" b="1" u="none" baseline="0" dirty="0" err="1" smtClean="0">
                <a:solidFill>
                  <a:srgbClr val="FF0000"/>
                </a:solidFill>
              </a:rPr>
              <a:t>the</a:t>
            </a:r>
            <a:r>
              <a:rPr lang="pt-BR" b="1" u="none" baseline="0" dirty="0" smtClean="0">
                <a:solidFill>
                  <a:srgbClr val="FF0000"/>
                </a:solidFill>
              </a:rPr>
              <a:t> file </a:t>
            </a:r>
            <a:r>
              <a:rPr lang="pt-BR" b="1" u="none" baseline="0" dirty="0" err="1" smtClean="0">
                <a:solidFill>
                  <a:srgbClr val="FF0000"/>
                </a:solidFill>
              </a:rPr>
              <a:t>on</a:t>
            </a:r>
            <a:r>
              <a:rPr lang="pt-BR" b="1" u="none" baseline="0" dirty="0" smtClean="0">
                <a:solidFill>
                  <a:srgbClr val="FF0000"/>
                </a:solidFill>
              </a:rPr>
              <a:t> </a:t>
            </a:r>
            <a:r>
              <a:rPr lang="pt-BR" b="1" u="none" baseline="0" dirty="0" err="1" smtClean="0">
                <a:solidFill>
                  <a:srgbClr val="FF0000"/>
                </a:solidFill>
              </a:rPr>
              <a:t>the</a:t>
            </a:r>
            <a:r>
              <a:rPr lang="pt-BR" b="1" u="none" baseline="0" dirty="0" smtClean="0">
                <a:solidFill>
                  <a:srgbClr val="FF0000"/>
                </a:solidFill>
              </a:rPr>
              <a:t> USB drive </a:t>
            </a:r>
            <a:r>
              <a:rPr lang="pt-BR" b="1" u="none" baseline="0" dirty="0" err="1" smtClean="0">
                <a:solidFill>
                  <a:srgbClr val="FF0000"/>
                </a:solidFill>
              </a:rPr>
              <a:t>or</a:t>
            </a:r>
            <a:r>
              <a:rPr lang="pt-BR" b="1" u="none" baseline="0" dirty="0" smtClean="0">
                <a:solidFill>
                  <a:srgbClr val="FF0000"/>
                </a:solidFill>
              </a:rPr>
              <a:t> </a:t>
            </a:r>
            <a:r>
              <a:rPr lang="pt-BR" b="1" u="none" baseline="0" dirty="0" smtClean="0">
                <a:solidFill>
                  <a:srgbClr val="FF0000"/>
                </a:solidFill>
              </a:rPr>
              <a:t>go </a:t>
            </a:r>
            <a:r>
              <a:rPr lang="pt-BR" b="1" u="none" baseline="0" dirty="0" err="1" smtClean="0">
                <a:solidFill>
                  <a:srgbClr val="FF0000"/>
                </a:solidFill>
              </a:rPr>
              <a:t>to</a:t>
            </a:r>
            <a:r>
              <a:rPr lang="pt-BR" b="1" u="none" baseline="0" dirty="0" smtClean="0">
                <a:solidFill>
                  <a:srgbClr val="FF0000"/>
                </a:solidFill>
              </a:rPr>
              <a:t> </a:t>
            </a:r>
            <a:r>
              <a:rPr lang="pt-BR" b="1" u="none" baseline="0" dirty="0" err="1" smtClean="0">
                <a:solidFill>
                  <a:srgbClr val="FF0000"/>
                </a:solidFill>
              </a:rPr>
              <a:t>Vimeo</a:t>
            </a:r>
            <a:r>
              <a:rPr lang="pt-BR" b="1" u="none" baseline="0" dirty="0" smtClean="0">
                <a:solidFill>
                  <a:srgbClr val="FF0000"/>
                </a:solidFill>
              </a:rPr>
              <a:t> </a:t>
            </a:r>
            <a:r>
              <a:rPr lang="pt-BR" b="1" u="none" dirty="0" smtClean="0">
                <a:solidFill>
                  <a:srgbClr val="FF0000"/>
                </a:solidFill>
              </a:rPr>
              <a:t>(The </a:t>
            </a:r>
            <a:r>
              <a:rPr lang="pt-BR" b="1" u="none" dirty="0" err="1" smtClean="0">
                <a:solidFill>
                  <a:srgbClr val="FF0000"/>
                </a:solidFill>
              </a:rPr>
              <a:t>video</a:t>
            </a:r>
            <a:r>
              <a:rPr lang="pt-BR" b="1" u="none" dirty="0" smtClean="0">
                <a:solidFill>
                  <a:srgbClr val="FF0000"/>
                </a:solidFill>
              </a:rPr>
              <a:t> </a:t>
            </a:r>
            <a:r>
              <a:rPr lang="pt-BR" b="1" u="none" dirty="0" err="1" smtClean="0">
                <a:solidFill>
                  <a:srgbClr val="FF0000"/>
                </a:solidFill>
              </a:rPr>
              <a:t>is</a:t>
            </a:r>
            <a:r>
              <a:rPr lang="pt-BR" b="1" u="none" dirty="0" smtClean="0">
                <a:solidFill>
                  <a:srgbClr val="FF0000"/>
                </a:solidFill>
              </a:rPr>
              <a:t> </a:t>
            </a:r>
            <a:r>
              <a:rPr lang="pt-BR" b="1" u="none" dirty="0" err="1" smtClean="0">
                <a:solidFill>
                  <a:srgbClr val="FF0000"/>
                </a:solidFill>
              </a:rPr>
              <a:t>not</a:t>
            </a:r>
            <a:r>
              <a:rPr lang="pt-BR" b="1" u="none" dirty="0" smtClean="0">
                <a:solidFill>
                  <a:srgbClr val="FF0000"/>
                </a:solidFill>
              </a:rPr>
              <a:t> </a:t>
            </a:r>
            <a:r>
              <a:rPr lang="pt-BR" b="1" u="none" dirty="0" err="1" smtClean="0">
                <a:solidFill>
                  <a:srgbClr val="FF0000"/>
                </a:solidFill>
              </a:rPr>
              <a:t>embedded</a:t>
            </a:r>
            <a:r>
              <a:rPr lang="pt-BR" b="1" u="none" dirty="0" smtClean="0">
                <a:solidFill>
                  <a:srgbClr val="FF0000"/>
                </a:solidFill>
              </a:rPr>
              <a:t> in </a:t>
            </a:r>
            <a:r>
              <a:rPr lang="pt-BR" b="1" u="none" dirty="0" err="1" smtClean="0">
                <a:solidFill>
                  <a:srgbClr val="FF0000"/>
                </a:solidFill>
              </a:rPr>
              <a:t>the</a:t>
            </a:r>
            <a:r>
              <a:rPr lang="pt-BR" b="1" u="none" dirty="0" smtClean="0">
                <a:solidFill>
                  <a:srgbClr val="FF0000"/>
                </a:solidFill>
              </a:rPr>
              <a:t> slide show)</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B924C6D-A44C-3841-977F-E9400A0D29EE}" type="slidenum">
              <a:rPr lang="en-US" smtClean="0"/>
              <a:pPr/>
              <a:t>16</a:t>
            </a:fld>
            <a:endParaRPr lang="en-US"/>
          </a:p>
        </p:txBody>
      </p:sp>
    </p:spTree>
    <p:extLst>
      <p:ext uri="{BB962C8B-B14F-4D97-AF65-F5344CB8AC3E}">
        <p14:creationId xmlns:p14="http://schemas.microsoft.com/office/powerpoint/2010/main" val="508899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we’re going to move onto a brief overview of public engagement with science</a:t>
            </a:r>
            <a:r>
              <a:rPr lang="en-US" baseline="0" dirty="0" smtClean="0"/>
              <a:t> and conversations about synthetic biology. </a:t>
            </a:r>
            <a:endParaRPr lang="en-US" dirty="0" smtClean="0"/>
          </a:p>
        </p:txBody>
      </p:sp>
      <p:sp>
        <p:nvSpPr>
          <p:cNvPr id="4" name="Slide Number Placeholder 3"/>
          <p:cNvSpPr>
            <a:spLocks noGrp="1"/>
          </p:cNvSpPr>
          <p:nvPr>
            <p:ph type="sldNum" sz="quarter" idx="10"/>
          </p:nvPr>
        </p:nvSpPr>
        <p:spPr/>
        <p:txBody>
          <a:bodyPr/>
          <a:lstStyle/>
          <a:p>
            <a:fld id="{EB924C6D-A44C-3841-977F-E9400A0D29EE}" type="slidenum">
              <a:rPr lang="en-US" smtClean="0"/>
              <a:pPr/>
              <a:t>17</a:t>
            </a:fld>
            <a:endParaRPr lang="en-US"/>
          </a:p>
        </p:txBody>
      </p:sp>
    </p:spTree>
    <p:extLst>
      <p:ext uri="{BB962C8B-B14F-4D97-AF65-F5344CB8AC3E}">
        <p14:creationId xmlns:p14="http://schemas.microsoft.com/office/powerpoint/2010/main" val="2232456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these activities, we take a neutral position on synthetic biology. We are not “selling” it – and we are also not trying to discourage 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are creating a space for museum visitors to ask questions, share their ideas, and explore this emerging technology as it applies to their lives. We want scientists to have a conversation with the public.</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EB924C6D-A44C-3841-977F-E9400A0D29EE}" type="slidenum">
              <a:rPr lang="en-US" smtClean="0"/>
              <a:pPr/>
              <a:t>18</a:t>
            </a:fld>
            <a:endParaRPr lang="en-US"/>
          </a:p>
        </p:txBody>
      </p:sp>
    </p:spTree>
    <p:extLst>
      <p:ext uri="{BB962C8B-B14F-4D97-AF65-F5344CB8AC3E}">
        <p14:creationId xmlns:p14="http://schemas.microsoft.com/office/powerpoint/2010/main" val="2232456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0" fontAlgn="base" hangingPunct="0">
              <a:spcBef>
                <a:spcPct val="30000"/>
              </a:spcBef>
              <a:spcAft>
                <a:spcPct val="0"/>
              </a:spcAft>
              <a:defRPr/>
            </a:pPr>
            <a:r>
              <a:rPr lang="en-US" dirty="0" smtClean="0">
                <a:ea typeface="ＭＳ Ｐゴシック" charset="-128"/>
                <a:cs typeface="ＭＳ Ｐゴシック" charset="-128"/>
              </a:rPr>
              <a:t>This project is focused on increasing opportunities</a:t>
            </a:r>
            <a:r>
              <a:rPr lang="en-US" baseline="0" dirty="0" smtClean="0">
                <a:ea typeface="ＭＳ Ｐゴシック" charset="-128"/>
                <a:cs typeface="ＭＳ Ｐゴシック" charset="-128"/>
              </a:rPr>
              <a:t> for public engagement with synthetic biology rather than public understanding. With the hands-on activities and the forum this engagement comes from having back-and-forth conversations between scientists and volunteers and the public.</a:t>
            </a:r>
          </a:p>
          <a:p>
            <a:pPr defTabSz="465887" eaLnBrk="0" fontAlgn="base" hangingPunct="0">
              <a:spcBef>
                <a:spcPct val="30000"/>
              </a:spcBef>
              <a:spcAft>
                <a:spcPct val="0"/>
              </a:spcAft>
              <a:defRPr/>
            </a:pPr>
            <a:endParaRPr lang="en-US" baseline="0" dirty="0" smtClean="0">
              <a:ea typeface="ＭＳ Ｐゴシック" charset="-128"/>
              <a:cs typeface="ＭＳ Ｐゴシック" charset="-128"/>
            </a:endParaRPr>
          </a:p>
          <a:p>
            <a:pPr defTabSz="465887" eaLnBrk="0" fontAlgn="base" hangingPunct="0">
              <a:spcBef>
                <a:spcPct val="30000"/>
              </a:spcBef>
              <a:spcAft>
                <a:spcPct val="0"/>
              </a:spcAft>
              <a:defRPr/>
            </a:pPr>
            <a:r>
              <a:rPr lang="en-US" baseline="0" dirty="0" smtClean="0">
                <a:ea typeface="ＭＳ Ｐゴシック" charset="-128"/>
                <a:cs typeface="ＭＳ Ｐゴシック" charset="-128"/>
              </a:rPr>
              <a:t>READ NOTES FROM SLIDE</a:t>
            </a:r>
          </a:p>
          <a:p>
            <a:pPr defTabSz="465887" eaLnBrk="0" fontAlgn="base" hangingPunct="0">
              <a:spcBef>
                <a:spcPct val="30000"/>
              </a:spcBef>
              <a:spcAft>
                <a:spcPct val="0"/>
              </a:spcAft>
              <a:defRPr/>
            </a:pPr>
            <a:endParaRPr lang="en-US" baseline="0" dirty="0" smtClean="0">
              <a:ea typeface="ＭＳ Ｐゴシック" charset="-128"/>
              <a:cs typeface="ＭＳ Ｐゴシック" charset="-128"/>
            </a:endParaRPr>
          </a:p>
          <a:p>
            <a:pPr defTabSz="465887" eaLnBrk="0" fontAlgn="base" hangingPunct="0">
              <a:spcBef>
                <a:spcPct val="30000"/>
              </a:spcBef>
              <a:spcAft>
                <a:spcPct val="0"/>
              </a:spcAft>
              <a:defRPr/>
            </a:pPr>
            <a:r>
              <a:rPr lang="en-US" b="1" dirty="0" smtClean="0">
                <a:ea typeface="ＭＳ Ｐゴシック" charset="-128"/>
                <a:cs typeface="ＭＳ Ｐゴシック" charset="-128"/>
              </a:rPr>
              <a:t>Note: </a:t>
            </a:r>
            <a:r>
              <a:rPr lang="en-US" dirty="0" smtClean="0">
                <a:ea typeface="ＭＳ Ｐゴシック" charset="-128"/>
                <a:cs typeface="ＭＳ Ｐゴシック" charset="-128"/>
              </a:rPr>
              <a:t>Additional resources about Public Engagement</a:t>
            </a:r>
            <a:r>
              <a:rPr lang="en-US" baseline="0" dirty="0" smtClean="0">
                <a:ea typeface="ＭＳ Ｐゴシック" charset="-128"/>
                <a:cs typeface="ＭＳ Ｐゴシック" charset="-128"/>
              </a:rPr>
              <a:t> with Science, specifically about synthetic biology, have been created for this project by AAAS. Links to resources and archived webinars can be found online at </a:t>
            </a:r>
            <a:r>
              <a:rPr lang="en-US" sz="1200" i="1" u="none" strike="noStrike" kern="1200" dirty="0" smtClean="0">
                <a:solidFill>
                  <a:schemeClr val="tx1"/>
                </a:solidFill>
                <a:effectLst/>
                <a:latin typeface="+mn-lt"/>
                <a:ea typeface="+mn-ea"/>
                <a:cs typeface="+mn-cs"/>
                <a:hlinkClick r:id="rId3"/>
              </a:rPr>
              <a:t>buildingwithbiology.org/orientations</a:t>
            </a:r>
            <a:r>
              <a:rPr lang="en-US" dirty="0" smtClean="0">
                <a:effectLst/>
              </a:rPr>
              <a:t> </a:t>
            </a:r>
            <a:endParaRPr lang="en-US" baseline="0" dirty="0" smtClean="0">
              <a:ea typeface="ＭＳ Ｐゴシック" charset="-128"/>
              <a:cs typeface="ＭＳ Ｐゴシック" charset="-128"/>
            </a:endParaRPr>
          </a:p>
          <a:p>
            <a:pPr defTabSz="465887" eaLnBrk="0" fontAlgn="base" hangingPunct="0">
              <a:spcBef>
                <a:spcPct val="30000"/>
              </a:spcBef>
              <a:spcAft>
                <a:spcPct val="0"/>
              </a:spcAft>
              <a:defRPr/>
            </a:pPr>
            <a:endParaRPr lang="en-US" baseline="0" dirty="0" smtClean="0">
              <a:ea typeface="ＭＳ Ｐゴシック" charset="-128"/>
              <a:cs typeface="ＭＳ Ｐゴシック" charset="-128"/>
            </a:endParaRPr>
          </a:p>
          <a:p>
            <a:pPr defTabSz="465887" eaLnBrk="0" fontAlgn="base" hangingPunct="0">
              <a:spcBef>
                <a:spcPct val="30000"/>
              </a:spcBef>
              <a:spcAft>
                <a:spcPct val="0"/>
              </a:spcAft>
              <a:defRPr/>
            </a:pPr>
            <a:endParaRPr lang="en-US" dirty="0" smtClean="0">
              <a:ea typeface="ＭＳ Ｐゴシック" charset="-128"/>
              <a:cs typeface="ＭＳ Ｐゴシック" charset="-128"/>
            </a:endParaRPr>
          </a:p>
          <a:p>
            <a:endParaRPr lang="en-US" dirty="0" smtClean="0">
              <a:ea typeface="ＭＳ Ｐゴシック" pitchFamily="1" charset="-128"/>
              <a:cs typeface="ＭＳ Ｐゴシック" pitchFamily="1" charset="-128"/>
            </a:endParaRPr>
          </a:p>
          <a:p>
            <a:endParaRPr lang="en-US" dirty="0"/>
          </a:p>
        </p:txBody>
      </p:sp>
      <p:sp>
        <p:nvSpPr>
          <p:cNvPr id="4" name="Slide Number Placeholder 3"/>
          <p:cNvSpPr>
            <a:spLocks noGrp="1"/>
          </p:cNvSpPr>
          <p:nvPr>
            <p:ph type="sldNum" sz="quarter" idx="10"/>
          </p:nvPr>
        </p:nvSpPr>
        <p:spPr/>
        <p:txBody>
          <a:bodyPr/>
          <a:lstStyle/>
          <a:p>
            <a:fld id="{EB924C6D-A44C-3841-977F-E9400A0D29EE}" type="slidenum">
              <a:rPr lang="en-US" smtClean="0"/>
              <a:pPr/>
              <a:t>19</a:t>
            </a:fld>
            <a:endParaRPr lang="en-US"/>
          </a:p>
        </p:txBody>
      </p:sp>
    </p:spTree>
    <p:extLst>
      <p:ext uri="{BB962C8B-B14F-4D97-AF65-F5344CB8AC3E}">
        <p14:creationId xmlns:p14="http://schemas.microsoft.com/office/powerpoint/2010/main" val="3558527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our agenda for the orientation today.</a:t>
            </a:r>
          </a:p>
          <a:p>
            <a:r>
              <a:rPr lang="en-US" dirty="0" smtClean="0"/>
              <a:t>We’ll start out</a:t>
            </a:r>
            <a:r>
              <a:rPr lang="en-US" baseline="0" dirty="0" smtClean="0"/>
              <a:t> with a project overview and then spend most of our time going over the hands-on activities.</a:t>
            </a:r>
            <a:endParaRPr lang="en-US" dirty="0" smtClean="0"/>
          </a:p>
        </p:txBody>
      </p:sp>
      <p:sp>
        <p:nvSpPr>
          <p:cNvPr id="4" name="Slide Number Placeholder 3"/>
          <p:cNvSpPr>
            <a:spLocks noGrp="1"/>
          </p:cNvSpPr>
          <p:nvPr>
            <p:ph type="sldNum" sz="quarter" idx="10"/>
          </p:nvPr>
        </p:nvSpPr>
        <p:spPr/>
        <p:txBody>
          <a:bodyPr/>
          <a:lstStyle/>
          <a:p>
            <a:fld id="{EB924C6D-A44C-3841-977F-E9400A0D29EE}" type="slidenum">
              <a:rPr lang="en-US" smtClean="0"/>
              <a:pPr/>
              <a:t>2</a:t>
            </a:fld>
            <a:endParaRPr lang="en-US"/>
          </a:p>
        </p:txBody>
      </p:sp>
    </p:spTree>
    <p:extLst>
      <p:ext uri="{BB962C8B-B14F-4D97-AF65-F5344CB8AC3E}">
        <p14:creationId xmlns:p14="http://schemas.microsoft.com/office/powerpoint/2010/main" val="2232456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have a few suggested strategies</a:t>
            </a:r>
            <a:r>
              <a:rPr lang="en-US" baseline="0" dirty="0" smtClean="0"/>
              <a:t> for having conversations with the public that involve using different a</a:t>
            </a:r>
            <a:r>
              <a:rPr lang="en-US" dirty="0" smtClean="0"/>
              <a:t>nalogies and </a:t>
            </a:r>
            <a:r>
              <a:rPr lang="en-US" baseline="0" dirty="0" smtClean="0"/>
              <a:t>concrete e</a:t>
            </a:r>
            <a:r>
              <a:rPr lang="en-US" dirty="0" smtClean="0"/>
              <a:t>xamples.</a:t>
            </a:r>
          </a:p>
          <a:p>
            <a:endParaRPr lang="en-US" dirty="0" smtClean="0"/>
          </a:p>
        </p:txBody>
      </p:sp>
      <p:sp>
        <p:nvSpPr>
          <p:cNvPr id="4" name="Slide Number Placeholder 3"/>
          <p:cNvSpPr>
            <a:spLocks noGrp="1"/>
          </p:cNvSpPr>
          <p:nvPr>
            <p:ph type="sldNum" sz="quarter" idx="10"/>
          </p:nvPr>
        </p:nvSpPr>
        <p:spPr/>
        <p:txBody>
          <a:bodyPr/>
          <a:lstStyle/>
          <a:p>
            <a:fld id="{EB924C6D-A44C-3841-977F-E9400A0D29EE}" type="slidenum">
              <a:rPr lang="en-US" smtClean="0"/>
              <a:pPr/>
              <a:t>20</a:t>
            </a:fld>
            <a:endParaRPr lang="en-US"/>
          </a:p>
        </p:txBody>
      </p:sp>
    </p:spTree>
    <p:extLst>
      <p:ext uri="{BB962C8B-B14F-4D97-AF65-F5344CB8AC3E}">
        <p14:creationId xmlns:p14="http://schemas.microsoft.com/office/powerpoint/2010/main" val="2232456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Analogy:</a:t>
            </a:r>
            <a:r>
              <a:rPr lang="en-US" baseline="0" dirty="0" smtClean="0"/>
              <a:t> Cells are like tiny factories.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With synthetic biology, modified bacteria, algae,</a:t>
            </a:r>
            <a:r>
              <a:rPr lang="en-US" baseline="0" dirty="0" smtClean="0"/>
              <a:t> and yeast cells can be programmed to become tiny “factories” that produce new materials. Synthetic biology may provide solutions to problems in areas such as food security, healthcare, energy, and the environment.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B924C6D-A44C-3841-977F-E9400A0D29EE}"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Analogy: Pieces</a:t>
            </a:r>
            <a:r>
              <a:rPr lang="en-US" sz="1200" baseline="0" dirty="0" smtClean="0"/>
              <a:t> of g</a:t>
            </a:r>
            <a:r>
              <a:rPr lang="en-US" sz="1200" dirty="0" smtClean="0"/>
              <a:t>enes</a:t>
            </a:r>
            <a:r>
              <a:rPr lang="en-US" sz="1200" baseline="0" dirty="0" smtClean="0"/>
              <a:t> can be assembled like blocks.</a:t>
            </a:r>
          </a:p>
          <a:p>
            <a:endParaRPr lang="en-US" sz="1200" dirty="0" smtClean="0"/>
          </a:p>
          <a:p>
            <a:r>
              <a:rPr lang="en-US" sz="1200" dirty="0" smtClean="0"/>
              <a:t>Genetic engineering has traditionally focused on swapping out single genes at a time. Rather than cut-and-paste, synthetic biologists hope to create entirely new genetic code assembled from an open-source repository of snippets of working genes called "</a:t>
            </a:r>
            <a:r>
              <a:rPr lang="en-US" sz="1200" dirty="0" err="1" smtClean="0"/>
              <a:t>BioBricks</a:t>
            </a:r>
            <a:r>
              <a:rPr lang="en-US" sz="1200" dirty="0" smtClean="0"/>
              <a:t>." Assembling them like blocks, the new sets of custom genetic code can then be re-inserted into bacteria or other organisms, modifying their fundamental behaviors and life cycles. This opens the door for scientists to engineer entirely new living organisms.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B924C6D-A44C-3841-977F-E9400A0D29EE}" type="slidenum">
              <a:rPr lang="en-US" smtClean="0"/>
              <a:pPr/>
              <a:t>22</a:t>
            </a:fld>
            <a:endParaRPr lang="en-US"/>
          </a:p>
        </p:txBody>
      </p:sp>
    </p:spTree>
    <p:extLst>
      <p:ext uri="{BB962C8B-B14F-4D97-AF65-F5344CB8AC3E}">
        <p14:creationId xmlns:p14="http://schemas.microsoft.com/office/powerpoint/2010/main" val="1705440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Having concrete examples</a:t>
            </a:r>
            <a:r>
              <a:rPr lang="en-US" baseline="0" dirty="0" smtClean="0"/>
              <a:t> of synthetic biology products is another good way to talk about synthetic biology. All of the hands-on activity boxes include a reference with a few examples. This can be is a good way to prompt visitors when discussing ways in which these technologies are interconnected with society.</a:t>
            </a:r>
          </a:p>
          <a:p>
            <a:endParaRPr lang="en-US" baseline="0" dirty="0" smtClean="0"/>
          </a:p>
          <a:p>
            <a:r>
              <a:rPr lang="en-US" baseline="0" dirty="0" smtClean="0"/>
              <a:t>Examples: </a:t>
            </a:r>
          </a:p>
          <a:p>
            <a:r>
              <a:rPr lang="en-US" baseline="0" dirty="0" smtClean="0"/>
              <a:t>Medical applications are interesting and important to many visitors</a:t>
            </a:r>
          </a:p>
          <a:p>
            <a:r>
              <a:rPr lang="en-US" baseline="0" dirty="0" smtClean="0"/>
              <a:t>Consumer products help connect synthetic biology to their everyday lives</a:t>
            </a:r>
          </a:p>
          <a:p>
            <a:r>
              <a:rPr lang="en-US" baseline="0" dirty="0" smtClean="0"/>
              <a:t>Surprising inventions can spark their curiosity</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B924C6D-A44C-3841-977F-E9400A0D29EE}" type="slidenum">
              <a:rPr lang="en-US" smtClean="0"/>
              <a:pPr/>
              <a:t>23</a:t>
            </a:fld>
            <a:endParaRPr lang="en-US"/>
          </a:p>
        </p:txBody>
      </p:sp>
    </p:spTree>
    <p:extLst>
      <p:ext uri="{BB962C8B-B14F-4D97-AF65-F5344CB8AC3E}">
        <p14:creationId xmlns:p14="http://schemas.microsoft.com/office/powerpoint/2010/main" val="1990658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give you an opportunity to try out the hands-on activities,</a:t>
            </a:r>
            <a:r>
              <a:rPr lang="en-US" baseline="0" dirty="0" smtClean="0"/>
              <a:t> but, first, here’s an overview of all the activities. </a:t>
            </a:r>
            <a:endParaRPr lang="en-US" dirty="0" smtClean="0"/>
          </a:p>
        </p:txBody>
      </p:sp>
      <p:sp>
        <p:nvSpPr>
          <p:cNvPr id="4" name="Slide Number Placeholder 3"/>
          <p:cNvSpPr>
            <a:spLocks noGrp="1"/>
          </p:cNvSpPr>
          <p:nvPr>
            <p:ph type="sldNum" sz="quarter" idx="10"/>
          </p:nvPr>
        </p:nvSpPr>
        <p:spPr/>
        <p:txBody>
          <a:bodyPr/>
          <a:lstStyle/>
          <a:p>
            <a:fld id="{EB924C6D-A44C-3841-977F-E9400A0D29EE}" type="slidenum">
              <a:rPr lang="en-US" smtClean="0"/>
              <a:pPr/>
              <a:t>24</a:t>
            </a:fld>
            <a:endParaRPr lang="en-US"/>
          </a:p>
        </p:txBody>
      </p:sp>
    </p:spTree>
    <p:extLst>
      <p:ext uri="{BB962C8B-B14F-4D97-AF65-F5344CB8AC3E}">
        <p14:creationId xmlns:p14="http://schemas.microsoft.com/office/powerpoint/2010/main" val="2232456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None/>
            </a:pPr>
            <a:r>
              <a:rPr lang="en-US" dirty="0" smtClean="0"/>
              <a:t>In every hands</a:t>
            </a:r>
            <a:r>
              <a:rPr lang="en-US" baseline="0" dirty="0" smtClean="0"/>
              <a:t>-on </a:t>
            </a:r>
            <a:r>
              <a:rPr lang="en-US" dirty="0" smtClean="0"/>
              <a:t>activity box:</a:t>
            </a:r>
          </a:p>
          <a:p>
            <a:pPr marL="739775" indent="-390525"/>
            <a:r>
              <a:rPr lang="en-US" b="1" dirty="0" smtClean="0"/>
              <a:t>Activity guide </a:t>
            </a:r>
            <a:r>
              <a:rPr lang="en-US" dirty="0" smtClean="0"/>
              <a:t>- with language to help you interact with visitors</a:t>
            </a:r>
          </a:p>
          <a:p>
            <a:pPr marL="739775" indent="-390525"/>
            <a:r>
              <a:rPr lang="en-US" b="1" dirty="0" smtClean="0"/>
              <a:t>Facilitator guide </a:t>
            </a:r>
            <a:r>
              <a:rPr lang="en-US" dirty="0" smtClean="0"/>
              <a:t>– with learning objectives and suggestions for conversation starters</a:t>
            </a:r>
          </a:p>
          <a:p>
            <a:pPr marL="739775" indent="-390525"/>
            <a:r>
              <a:rPr lang="en-US" dirty="0" smtClean="0"/>
              <a:t>Background </a:t>
            </a:r>
            <a:r>
              <a:rPr lang="en-US" b="1" dirty="0" smtClean="0"/>
              <a:t>reference sheets </a:t>
            </a:r>
            <a:r>
              <a:rPr lang="en-US" dirty="0" smtClean="0"/>
              <a:t>with information about the science behind your activity.</a:t>
            </a:r>
          </a:p>
          <a:p>
            <a:pPr marL="739775" indent="-390525"/>
            <a:r>
              <a:rPr lang="en-US" dirty="0" smtClean="0"/>
              <a:t>All </a:t>
            </a:r>
            <a:r>
              <a:rPr lang="en-US" b="1" dirty="0" smtClean="0"/>
              <a:t>the hands-on activity materials </a:t>
            </a:r>
            <a:r>
              <a:rPr lang="en-US" dirty="0" smtClean="0"/>
              <a:t>you’ll need to run the activity,</a:t>
            </a:r>
            <a:r>
              <a:rPr lang="en-US" baseline="0" dirty="0" smtClean="0"/>
              <a:t> including a sign stand and colorful table cloth.</a:t>
            </a:r>
            <a:endParaRPr lang="en-US" dirty="0" smtClean="0"/>
          </a:p>
          <a:p>
            <a:pPr marL="739775" indent="-390525"/>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B924C6D-A44C-3841-977F-E9400A0D29EE}" type="slidenum">
              <a:rPr lang="en-US" smtClean="0"/>
              <a:pPr/>
              <a:t>25</a:t>
            </a:fld>
            <a:endParaRPr lang="en-US"/>
          </a:p>
        </p:txBody>
      </p:sp>
    </p:spTree>
    <p:extLst>
      <p:ext uri="{BB962C8B-B14F-4D97-AF65-F5344CB8AC3E}">
        <p14:creationId xmlns:p14="http://schemas.microsoft.com/office/powerpoint/2010/main" val="2232456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project has 4 “big ideas”</a:t>
            </a:r>
            <a:r>
              <a:rPr lang="en-US" baseline="0" dirty="0" smtClean="0"/>
              <a:t> that we use to talk to the public about the emerging field of synthetic biology.</a:t>
            </a:r>
            <a:r>
              <a:rPr lang="en-US" dirty="0" smtClean="0"/>
              <a:t> The activities in the kit</a:t>
            </a:r>
            <a:r>
              <a:rPr lang="en-US" baseline="0" dirty="0" smtClean="0"/>
              <a:t> are meant to provide opportunities for conversations about synthetic biology and these ideas. </a:t>
            </a:r>
            <a:endParaRPr lang="en-US" dirty="0" smtClean="0"/>
          </a:p>
        </p:txBody>
      </p:sp>
      <p:sp>
        <p:nvSpPr>
          <p:cNvPr id="4" name="Slide Number Placeholder 3"/>
          <p:cNvSpPr>
            <a:spLocks noGrp="1"/>
          </p:cNvSpPr>
          <p:nvPr>
            <p:ph type="sldNum" sz="quarter" idx="10"/>
          </p:nvPr>
        </p:nvSpPr>
        <p:spPr/>
        <p:txBody>
          <a:bodyPr/>
          <a:lstStyle/>
          <a:p>
            <a:fld id="{EB924C6D-A44C-3841-977F-E9400A0D29EE}" type="slidenum">
              <a:rPr lang="en-US" smtClean="0"/>
              <a:pPr/>
              <a:t>26</a:t>
            </a:fld>
            <a:endParaRPr lang="en-US"/>
          </a:p>
        </p:txBody>
      </p:sp>
    </p:spTree>
    <p:extLst>
      <p:ext uri="{BB962C8B-B14F-4D97-AF65-F5344CB8AC3E}">
        <p14:creationId xmlns:p14="http://schemas.microsoft.com/office/powerpoint/2010/main" val="2232456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dirty="0" smtClean="0"/>
              <a:t>The </a:t>
            </a:r>
            <a:r>
              <a:rPr lang="en-US" baseline="0" dirty="0" smtClean="0"/>
              <a:t>activities: </a:t>
            </a:r>
            <a:r>
              <a:rPr lang="en-US" dirty="0" smtClean="0"/>
              <a:t>“Bio Bistro</a:t>
            </a:r>
            <a:r>
              <a:rPr lang="en-US" baseline="0" dirty="0" smtClean="0"/>
              <a:t>” and “</a:t>
            </a:r>
            <a:r>
              <a:rPr lang="en-US" baseline="0" dirty="0" err="1" smtClean="0"/>
              <a:t>VirEx</a:t>
            </a:r>
            <a:r>
              <a:rPr lang="en-US" baseline="0" dirty="0" smtClean="0"/>
              <a:t> Delivery” focus on the idea that “Synthetic biology builds biological systems”</a:t>
            </a:r>
            <a:endParaRPr lang="en-US" dirty="0" smtClean="0"/>
          </a:p>
        </p:txBody>
      </p:sp>
      <p:sp>
        <p:nvSpPr>
          <p:cNvPr id="4" name="Slide Number Placeholder 3"/>
          <p:cNvSpPr>
            <a:spLocks noGrp="1"/>
          </p:cNvSpPr>
          <p:nvPr>
            <p:ph type="sldNum" sz="quarter" idx="10"/>
          </p:nvPr>
        </p:nvSpPr>
        <p:spPr/>
        <p:txBody>
          <a:bodyPr/>
          <a:lstStyle/>
          <a:p>
            <a:fld id="{EB924C6D-A44C-3841-977F-E9400A0D29EE}" type="slidenum">
              <a:rPr lang="en-US" smtClean="0"/>
              <a:pPr/>
              <a:t>27</a:t>
            </a:fld>
            <a:endParaRPr lang="en-US"/>
          </a:p>
        </p:txBody>
      </p:sp>
    </p:spTree>
    <p:extLst>
      <p:ext uri="{BB962C8B-B14F-4D97-AF65-F5344CB8AC3E}">
        <p14:creationId xmlns:p14="http://schemas.microsoft.com/office/powerpoint/2010/main" val="186894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 activity</a:t>
            </a:r>
            <a:r>
              <a:rPr lang="en-US" baseline="0" dirty="0" smtClean="0"/>
              <a:t> “Kit of Parts</a:t>
            </a:r>
            <a:r>
              <a:rPr lang="en-US" dirty="0" smtClean="0"/>
              <a:t>” focuses on the idea that “Synthetic biology generates new tools and knowledge”</a:t>
            </a:r>
          </a:p>
        </p:txBody>
      </p:sp>
      <p:sp>
        <p:nvSpPr>
          <p:cNvPr id="4" name="Slide Number Placeholder 3"/>
          <p:cNvSpPr>
            <a:spLocks noGrp="1"/>
          </p:cNvSpPr>
          <p:nvPr>
            <p:ph type="sldNum" sz="quarter" idx="10"/>
          </p:nvPr>
        </p:nvSpPr>
        <p:spPr/>
        <p:txBody>
          <a:bodyPr/>
          <a:lstStyle/>
          <a:p>
            <a:fld id="{EB924C6D-A44C-3841-977F-E9400A0D29EE}" type="slidenum">
              <a:rPr lang="en-US" smtClean="0"/>
              <a:pPr/>
              <a:t>28</a:t>
            </a:fld>
            <a:endParaRPr lang="en-US"/>
          </a:p>
        </p:txBody>
      </p:sp>
    </p:spTree>
    <p:extLst>
      <p:ext uri="{BB962C8B-B14F-4D97-AF65-F5344CB8AC3E}">
        <p14:creationId xmlns:p14="http://schemas.microsoft.com/office/powerpoint/2010/main" val="186894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The activity “See DNA” introduces</a:t>
            </a:r>
            <a:r>
              <a:rPr lang="en-US" baseline="0" dirty="0" smtClean="0"/>
              <a:t> visitors to this essential biological material, and explores the idea that many people can participate in synthetic biology.</a:t>
            </a:r>
            <a:endParaRPr lang="en-US" dirty="0" smtClean="0"/>
          </a:p>
        </p:txBody>
      </p:sp>
      <p:sp>
        <p:nvSpPr>
          <p:cNvPr id="4" name="Slide Number Placeholder 3"/>
          <p:cNvSpPr>
            <a:spLocks noGrp="1"/>
          </p:cNvSpPr>
          <p:nvPr>
            <p:ph type="sldNum" sz="quarter" idx="10"/>
          </p:nvPr>
        </p:nvSpPr>
        <p:spPr/>
        <p:txBody>
          <a:bodyPr/>
          <a:lstStyle/>
          <a:p>
            <a:fld id="{EB924C6D-A44C-3841-977F-E9400A0D29EE}" type="slidenum">
              <a:rPr lang="en-US" smtClean="0"/>
              <a:pPr/>
              <a:t>29</a:t>
            </a:fld>
            <a:endParaRPr lang="en-US"/>
          </a:p>
        </p:txBody>
      </p:sp>
    </p:spTree>
    <p:extLst>
      <p:ext uri="{BB962C8B-B14F-4D97-AF65-F5344CB8AC3E}">
        <p14:creationId xmlns:p14="http://schemas.microsoft.com/office/powerpoint/2010/main" val="186894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start by discussing the project.</a:t>
            </a:r>
          </a:p>
        </p:txBody>
      </p:sp>
      <p:sp>
        <p:nvSpPr>
          <p:cNvPr id="4" name="Slide Number Placeholder 3"/>
          <p:cNvSpPr>
            <a:spLocks noGrp="1"/>
          </p:cNvSpPr>
          <p:nvPr>
            <p:ph type="sldNum" sz="quarter" idx="10"/>
          </p:nvPr>
        </p:nvSpPr>
        <p:spPr/>
        <p:txBody>
          <a:bodyPr/>
          <a:lstStyle/>
          <a:p>
            <a:fld id="{EB924C6D-A44C-3841-977F-E9400A0D29EE}" type="slidenum">
              <a:rPr lang="en-US" smtClean="0"/>
              <a:pPr/>
              <a:t>3</a:t>
            </a:fld>
            <a:endParaRPr lang="en-US"/>
          </a:p>
        </p:txBody>
      </p:sp>
    </p:spTree>
    <p:extLst>
      <p:ext uri="{BB962C8B-B14F-4D97-AF65-F5344CB8AC3E}">
        <p14:creationId xmlns:p14="http://schemas.microsoft.com/office/powerpoint/2010/main" val="22324563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 activities “</a:t>
            </a:r>
            <a:r>
              <a:rPr lang="en-US" dirty="0" err="1" smtClean="0"/>
              <a:t>SuperOrganism</a:t>
            </a:r>
            <a:r>
              <a:rPr lang="en-US" dirty="0" smtClean="0"/>
              <a:t>” and “Tech Tokens” explore how synthetic</a:t>
            </a:r>
            <a:r>
              <a:rPr lang="en-US" baseline="0" dirty="0" smtClean="0"/>
              <a:t> biology and society are interrelated. </a:t>
            </a:r>
            <a:endParaRPr lang="en-US" dirty="0" smtClean="0"/>
          </a:p>
        </p:txBody>
      </p:sp>
      <p:sp>
        <p:nvSpPr>
          <p:cNvPr id="4" name="Slide Number Placeholder 3"/>
          <p:cNvSpPr>
            <a:spLocks noGrp="1"/>
          </p:cNvSpPr>
          <p:nvPr>
            <p:ph type="sldNum" sz="quarter" idx="10"/>
          </p:nvPr>
        </p:nvSpPr>
        <p:spPr/>
        <p:txBody>
          <a:bodyPr/>
          <a:lstStyle/>
          <a:p>
            <a:fld id="{EB924C6D-A44C-3841-977F-E9400A0D29EE}" type="slidenum">
              <a:rPr lang="en-US" smtClean="0"/>
              <a:pPr/>
              <a:t>30</a:t>
            </a:fld>
            <a:endParaRPr lang="en-US"/>
          </a:p>
        </p:txBody>
      </p:sp>
    </p:spTree>
    <p:extLst>
      <p:ext uri="{BB962C8B-B14F-4D97-AF65-F5344CB8AC3E}">
        <p14:creationId xmlns:p14="http://schemas.microsoft.com/office/powerpoint/2010/main" val="1868940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The forum touches on</a:t>
            </a:r>
            <a:r>
              <a:rPr lang="en-US" b="0" baseline="0" dirty="0" smtClean="0"/>
              <a:t> all four of the big ideas, and encourages thoughtful and deliberative conversation between scientists and the public about ways synthetic biology and these new technologies are interconnected with society.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Note: In the forum box, you will find a detailed manual on how to host a forum-style program. Additional forum programs and resources can be found online at </a:t>
            </a:r>
            <a:r>
              <a:rPr lang="en-US" b="0" i="1" baseline="0" dirty="0" err="1" smtClean="0"/>
              <a:t>Buildingwithbiology.org</a:t>
            </a:r>
            <a:r>
              <a:rPr lang="en-US" b="0" i="1"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endParaRPr lang="en-US" dirty="0" smtClean="0"/>
          </a:p>
        </p:txBody>
      </p:sp>
      <p:sp>
        <p:nvSpPr>
          <p:cNvPr id="4" name="Slide Number Placeholder 3"/>
          <p:cNvSpPr>
            <a:spLocks noGrp="1"/>
          </p:cNvSpPr>
          <p:nvPr>
            <p:ph type="sldNum" sz="quarter" idx="10"/>
          </p:nvPr>
        </p:nvSpPr>
        <p:spPr/>
        <p:txBody>
          <a:bodyPr/>
          <a:lstStyle/>
          <a:p>
            <a:fld id="{EB924C6D-A44C-3841-977F-E9400A0D29EE}" type="slidenum">
              <a:rPr lang="en-US" smtClean="0"/>
              <a:pPr/>
              <a:t>31</a:t>
            </a:fld>
            <a:endParaRPr lang="en-US"/>
          </a:p>
        </p:txBody>
      </p:sp>
    </p:spTree>
    <p:extLst>
      <p:ext uri="{BB962C8B-B14F-4D97-AF65-F5344CB8AC3E}">
        <p14:creationId xmlns:p14="http://schemas.microsoft.com/office/powerpoint/2010/main" val="186894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lvl="0"/>
            <a:r>
              <a:rPr lang="en-US" sz="1200" kern="1200" dirty="0" smtClean="0">
                <a:solidFill>
                  <a:schemeClr val="tx1"/>
                </a:solidFill>
                <a:effectLst/>
                <a:latin typeface="+mn-lt"/>
                <a:ea typeface="+mn-ea"/>
                <a:cs typeface="+mn-cs"/>
              </a:rPr>
              <a:t>Each staff or volunteer will need to be prepared to stamp visitors’ passports if:</a:t>
            </a:r>
            <a:endParaRPr lang="en-US" sz="1100" kern="1200" dirty="0" smtClean="0">
              <a:solidFill>
                <a:schemeClr val="tx1"/>
              </a:solidFill>
              <a:effectLst/>
              <a:latin typeface="+mn-lt"/>
              <a:ea typeface="+mn-ea"/>
              <a:cs typeface="+mn-cs"/>
            </a:endParaRPr>
          </a:p>
          <a:p>
            <a:pPr lvl="1"/>
            <a:r>
              <a:rPr lang="en-US" sz="1200" b="0" i="0" kern="1200" dirty="0" smtClean="0">
                <a:solidFill>
                  <a:schemeClr val="tx1"/>
                </a:solidFill>
                <a:effectLst/>
                <a:latin typeface="+mn-lt"/>
                <a:ea typeface="+mn-ea"/>
                <a:cs typeface="+mn-cs"/>
              </a:rPr>
              <a:t>Guests ask the facilitator a </a:t>
            </a:r>
            <a:r>
              <a:rPr lang="en-US" sz="1200" b="1" i="0" kern="1200" dirty="0" smtClean="0">
                <a:solidFill>
                  <a:schemeClr val="tx1"/>
                </a:solidFill>
                <a:effectLst/>
                <a:latin typeface="+mn-lt"/>
                <a:ea typeface="+mn-ea"/>
                <a:cs typeface="+mn-cs"/>
              </a:rPr>
              <a:t>question</a:t>
            </a:r>
            <a:endParaRPr lang="en-US" sz="1100" b="1" i="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Guests </a:t>
            </a:r>
            <a:r>
              <a:rPr lang="en-US" sz="1200" b="1" kern="1200" dirty="0" smtClean="0">
                <a:solidFill>
                  <a:schemeClr val="tx1"/>
                </a:solidFill>
                <a:effectLst/>
                <a:latin typeface="+mn-lt"/>
                <a:ea typeface="+mn-ea"/>
                <a:cs typeface="+mn-cs"/>
              </a:rPr>
              <a:t>share what they think </a:t>
            </a:r>
            <a:r>
              <a:rPr lang="en-US" sz="1200" kern="1200" dirty="0" smtClean="0">
                <a:solidFill>
                  <a:schemeClr val="tx1"/>
                </a:solidFill>
                <a:effectLst/>
                <a:latin typeface="+mn-lt"/>
                <a:ea typeface="+mn-ea"/>
                <a:cs typeface="+mn-cs"/>
              </a:rPr>
              <a:t>about synthetic biology</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Facilitators who are scientists should wear “I’m a scientist” stickers at the event</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should be ready to stamp passports if:</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Visitors </a:t>
            </a:r>
            <a:r>
              <a:rPr lang="en-US" sz="1200" b="1" kern="1200" dirty="0" smtClean="0">
                <a:solidFill>
                  <a:schemeClr val="tx1"/>
                </a:solidFill>
                <a:effectLst/>
                <a:latin typeface="+mn-lt"/>
                <a:ea typeface="+mn-ea"/>
                <a:cs typeface="+mn-cs"/>
              </a:rPr>
              <a:t>talk to the scientist </a:t>
            </a:r>
            <a:r>
              <a:rPr lang="en-US" sz="1200" kern="1200" dirty="0" smtClean="0">
                <a:solidFill>
                  <a:schemeClr val="tx1"/>
                </a:solidFill>
                <a:effectLst/>
                <a:latin typeface="+mn-lt"/>
                <a:ea typeface="+mn-ea"/>
                <a:cs typeface="+mn-cs"/>
              </a:rPr>
              <a:t>facilitator</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person at the graffiti board will need to stamp passports if:</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Visitors </a:t>
            </a:r>
            <a:r>
              <a:rPr lang="en-US" sz="1200" b="1" kern="1200" dirty="0" smtClean="0">
                <a:solidFill>
                  <a:schemeClr val="tx1"/>
                </a:solidFill>
                <a:effectLst/>
                <a:latin typeface="+mn-lt"/>
                <a:ea typeface="+mn-ea"/>
                <a:cs typeface="+mn-cs"/>
              </a:rPr>
              <a:t>add a post-it </a:t>
            </a:r>
            <a:r>
              <a:rPr lang="en-US" sz="1200" kern="1200" dirty="0" smtClean="0">
                <a:solidFill>
                  <a:schemeClr val="tx1"/>
                </a:solidFill>
                <a:effectLst/>
                <a:latin typeface="+mn-lt"/>
                <a:ea typeface="+mn-ea"/>
                <a:cs typeface="+mn-cs"/>
              </a:rPr>
              <a:t>note to the graffiti board about how they think synthetic biology will change our</a:t>
            </a:r>
            <a:r>
              <a:rPr lang="en-US" sz="1200" kern="1200" baseline="0" dirty="0" smtClean="0">
                <a:solidFill>
                  <a:schemeClr val="tx1"/>
                </a:solidFill>
                <a:effectLst/>
                <a:latin typeface="+mn-lt"/>
                <a:ea typeface="+mn-ea"/>
                <a:cs typeface="+mn-cs"/>
              </a:rPr>
              <a:t> lives in the</a:t>
            </a:r>
            <a:r>
              <a:rPr lang="en-US" sz="1200" kern="1200" dirty="0" smtClean="0">
                <a:solidFill>
                  <a:schemeClr val="tx1"/>
                </a:solidFill>
                <a:effectLst/>
                <a:latin typeface="+mn-lt"/>
                <a:ea typeface="+mn-ea"/>
                <a:cs typeface="+mn-cs"/>
              </a:rPr>
              <a:t> future</a:t>
            </a:r>
            <a:endParaRPr lang="en-US" sz="1100" kern="1200" dirty="0" smtClean="0">
              <a:solidFill>
                <a:schemeClr val="tx1"/>
              </a:solidFill>
              <a:effectLst/>
              <a:latin typeface="+mn-lt"/>
              <a:ea typeface="+mn-ea"/>
              <a:cs typeface="+mn-cs"/>
            </a:endParaRPr>
          </a:p>
          <a:p>
            <a:endParaRPr lang="en-US" dirty="0" smtClean="0"/>
          </a:p>
          <a:p>
            <a:r>
              <a:rPr lang="en-US" dirty="0" smtClean="0"/>
              <a:t>Note: You </a:t>
            </a:r>
            <a:r>
              <a:rPr lang="en-US" b="0" dirty="0" smtClean="0"/>
              <a:t>may or may not </a:t>
            </a:r>
            <a:r>
              <a:rPr lang="en-US" dirty="0" smtClean="0"/>
              <a:t>choose to use the Building with Biology passports</a:t>
            </a:r>
            <a:r>
              <a:rPr lang="en-US" baseline="0" dirty="0" smtClean="0"/>
              <a:t> at your event, and that’s fine. They physical kit include 100 copies (in English and in Spanish) but you are free to print more of your own from the digital file. Every activity box include a marker stamp for facilitators to use.</a:t>
            </a:r>
            <a:endParaRPr lang="en-US" dirty="0" smtClean="0"/>
          </a:p>
        </p:txBody>
      </p:sp>
      <p:sp>
        <p:nvSpPr>
          <p:cNvPr id="4" name="Slide Number Placeholder 3"/>
          <p:cNvSpPr>
            <a:spLocks noGrp="1"/>
          </p:cNvSpPr>
          <p:nvPr>
            <p:ph type="sldNum" sz="quarter" idx="10"/>
          </p:nvPr>
        </p:nvSpPr>
        <p:spPr/>
        <p:txBody>
          <a:bodyPr/>
          <a:lstStyle/>
          <a:p>
            <a:fld id="{EB924C6D-A44C-3841-977F-E9400A0D29EE}" type="slidenum">
              <a:rPr lang="en-US" smtClean="0"/>
              <a:pPr/>
              <a:t>32</a:t>
            </a:fld>
            <a:endParaRPr lang="en-US"/>
          </a:p>
        </p:txBody>
      </p:sp>
    </p:spTree>
    <p:extLst>
      <p:ext uri="{BB962C8B-B14F-4D97-AF65-F5344CB8AC3E}">
        <p14:creationId xmlns:p14="http://schemas.microsoft.com/office/powerpoint/2010/main" val="186894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We’d like to go over</a:t>
            </a:r>
            <a:r>
              <a:rPr lang="en-US" baseline="0" dirty="0" smtClean="0"/>
              <a:t> a few logistics for today’s event.</a:t>
            </a:r>
            <a:endParaRPr lang="en-US" dirty="0" smtClean="0"/>
          </a:p>
        </p:txBody>
      </p:sp>
      <p:sp>
        <p:nvSpPr>
          <p:cNvPr id="4" name="Slide Number Placeholder 3"/>
          <p:cNvSpPr>
            <a:spLocks noGrp="1"/>
          </p:cNvSpPr>
          <p:nvPr>
            <p:ph type="sldNum" sz="quarter" idx="10"/>
          </p:nvPr>
        </p:nvSpPr>
        <p:spPr/>
        <p:txBody>
          <a:bodyPr/>
          <a:lstStyle/>
          <a:p>
            <a:fld id="{EB924C6D-A44C-3841-977F-E9400A0D29EE}" type="slidenum">
              <a:rPr lang="en-US" smtClean="0"/>
              <a:pPr/>
              <a:t>33</a:t>
            </a:fld>
            <a:endParaRPr lang="en-US"/>
          </a:p>
        </p:txBody>
      </p:sp>
    </p:spTree>
    <p:extLst>
      <p:ext uri="{BB962C8B-B14F-4D97-AF65-F5344CB8AC3E}">
        <p14:creationId xmlns:p14="http://schemas.microsoft.com/office/powerpoint/2010/main" val="2232456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Here are some common logistical points you’ll probably</a:t>
            </a:r>
            <a:r>
              <a:rPr lang="en-US" baseline="0" dirty="0" smtClean="0"/>
              <a:t> want to cover. You can a</a:t>
            </a:r>
            <a:r>
              <a:rPr lang="en-US" dirty="0" smtClean="0"/>
              <a:t>dd any logistics that</a:t>
            </a:r>
            <a:r>
              <a:rPr lang="en-US" baseline="0" dirty="0" smtClean="0"/>
              <a:t> you would like to share for your institution. </a:t>
            </a:r>
            <a:endParaRPr lang="en-US" dirty="0"/>
          </a:p>
        </p:txBody>
      </p:sp>
      <p:sp>
        <p:nvSpPr>
          <p:cNvPr id="4" name="Slide Number Placeholder 3"/>
          <p:cNvSpPr>
            <a:spLocks noGrp="1"/>
          </p:cNvSpPr>
          <p:nvPr>
            <p:ph type="sldNum" sz="quarter" idx="10"/>
          </p:nvPr>
        </p:nvSpPr>
        <p:spPr/>
        <p:txBody>
          <a:bodyPr/>
          <a:lstStyle/>
          <a:p>
            <a:fld id="{EB924C6D-A44C-3841-977F-E9400A0D29EE}" type="slidenum">
              <a:rPr lang="en-US" smtClean="0"/>
              <a:pPr/>
              <a:t>34</a:t>
            </a:fld>
            <a:endParaRPr lang="en-US"/>
          </a:p>
        </p:txBody>
      </p:sp>
    </p:spTree>
    <p:extLst>
      <p:ext uri="{BB962C8B-B14F-4D97-AF65-F5344CB8AC3E}">
        <p14:creationId xmlns:p14="http://schemas.microsoft.com/office/powerpoint/2010/main" val="5798701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924C6D-A44C-3841-977F-E9400A0D29EE}" type="slidenum">
              <a:rPr lang="en-US" smtClean="0"/>
              <a:pPr/>
              <a:t>35</a:t>
            </a:fld>
            <a:endParaRPr lang="en-US"/>
          </a:p>
        </p:txBody>
      </p:sp>
    </p:spTree>
    <p:extLst>
      <p:ext uri="{BB962C8B-B14F-4D97-AF65-F5344CB8AC3E}">
        <p14:creationId xmlns:p14="http://schemas.microsoft.com/office/powerpoint/2010/main" val="579870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primary goals of this NSF</a:t>
            </a:r>
            <a:r>
              <a:rPr lang="en-US" baseline="0" dirty="0" smtClean="0"/>
              <a:t>-funded project is to encourage back-and-forth conversation and dialogue between scientists and public audiences. </a:t>
            </a:r>
          </a:p>
          <a:p>
            <a:endParaRPr lang="en-US" baseline="0" dirty="0" smtClean="0"/>
          </a:p>
          <a:p>
            <a:r>
              <a:rPr lang="en-US" baseline="0" dirty="0" smtClean="0"/>
              <a:t>The activities and programs we’re doing during our event are designed to share some basic scientific information, and to solicit people’s own ideas. Public audiences will benefit from knowing about this field of research and researchers will benefit from hearing public perspectives directly from event participants.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You, scientists and volunteers, are an important target audience for this project! By participating in this event, and in this kind of outreach experience, we hope that you will learn through your conversations with the public and share what you learn back with your colleagues in the field. The field, as a whole, benefits from many voices including scientific and public.</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B924C6D-A44C-3841-977F-E9400A0D29EE}" type="slidenum">
              <a:rPr lang="en-US" smtClean="0"/>
              <a:pPr/>
              <a:t>4</a:t>
            </a:fld>
            <a:endParaRPr lang="en-US"/>
          </a:p>
        </p:txBody>
      </p:sp>
    </p:spTree>
    <p:extLst>
      <p:ext uri="{BB962C8B-B14F-4D97-AF65-F5344CB8AC3E}">
        <p14:creationId xmlns:p14="http://schemas.microsoft.com/office/powerpoint/2010/main" val="2232456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encourage </a:t>
            </a:r>
            <a:r>
              <a:rPr lang="en-US" baseline="0" dirty="0" smtClean="0"/>
              <a:t>multi-directional conversations between scientists and the public, the Building with Biology project team has created 1) hands-on activities and 2) longer conversational forums. </a:t>
            </a:r>
            <a:endParaRPr lang="en-US" dirty="0" smtClean="0"/>
          </a:p>
        </p:txBody>
      </p:sp>
      <p:sp>
        <p:nvSpPr>
          <p:cNvPr id="4" name="Slide Number Placeholder 3"/>
          <p:cNvSpPr>
            <a:spLocks noGrp="1"/>
          </p:cNvSpPr>
          <p:nvPr>
            <p:ph type="sldNum" sz="quarter" idx="10"/>
          </p:nvPr>
        </p:nvSpPr>
        <p:spPr/>
        <p:txBody>
          <a:bodyPr/>
          <a:lstStyle/>
          <a:p>
            <a:fld id="{EB924C6D-A44C-3841-977F-E9400A0D29EE}" type="slidenum">
              <a:rPr lang="en-US" smtClean="0"/>
              <a:pPr/>
              <a:t>5</a:t>
            </a:fld>
            <a:endParaRPr lang="en-US"/>
          </a:p>
        </p:txBody>
      </p:sp>
    </p:spTree>
    <p:extLst>
      <p:ext uri="{BB962C8B-B14F-4D97-AF65-F5344CB8AC3E}">
        <p14:creationId xmlns:p14="http://schemas.microsoft.com/office/powerpoint/2010/main" val="2543073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dirty="0" smtClean="0"/>
              <a:t>“Building with Biology” is the public facing event of the </a:t>
            </a:r>
            <a:r>
              <a:rPr lang="en-US" sz="1200" i="1" dirty="0" err="1" smtClean="0"/>
              <a:t>MultiSite</a:t>
            </a:r>
            <a:r>
              <a:rPr lang="en-US" sz="1200" i="1" dirty="0" smtClean="0"/>
              <a:t> Public Engagement with Science-</a:t>
            </a:r>
            <a:r>
              <a:rPr lang="en-US" sz="1200" i="1" dirty="0" err="1" smtClean="0"/>
              <a:t>Synbio</a:t>
            </a:r>
            <a:r>
              <a:rPr lang="en-US" i="1" dirty="0" smtClean="0"/>
              <a:t> </a:t>
            </a:r>
            <a:r>
              <a:rPr lang="en-US" i="0" dirty="0" smtClean="0"/>
              <a:t>project, led by Museum of Science, Boston in collaboration with </a:t>
            </a:r>
            <a:r>
              <a:rPr lang="en-US" dirty="0" smtClean="0"/>
              <a:t>a number of</a:t>
            </a:r>
            <a:r>
              <a:rPr lang="en-US" baseline="0" dirty="0" smtClean="0"/>
              <a:t> scientist and informal learning partners.</a:t>
            </a:r>
            <a:endParaRPr lang="en-US" dirty="0" smtClean="0"/>
          </a:p>
        </p:txBody>
      </p:sp>
      <p:sp>
        <p:nvSpPr>
          <p:cNvPr id="4" name="Slide Number Placeholder 3"/>
          <p:cNvSpPr>
            <a:spLocks noGrp="1"/>
          </p:cNvSpPr>
          <p:nvPr>
            <p:ph type="sldNum" sz="quarter" idx="10"/>
          </p:nvPr>
        </p:nvSpPr>
        <p:spPr/>
        <p:txBody>
          <a:bodyPr/>
          <a:lstStyle/>
          <a:p>
            <a:fld id="{EB924C6D-A44C-3841-977F-E9400A0D29EE}" type="slidenum">
              <a:rPr lang="en-US" smtClean="0"/>
              <a:pPr/>
              <a:t>6</a:t>
            </a:fld>
            <a:endParaRPr lang="en-US"/>
          </a:p>
        </p:txBody>
      </p:sp>
    </p:spTree>
    <p:extLst>
      <p:ext uri="{BB962C8B-B14F-4D97-AF65-F5344CB8AC3E}">
        <p14:creationId xmlns:p14="http://schemas.microsoft.com/office/powerpoint/2010/main" val="2232456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Building with Biology pilot events in the Summer of 2015 brought scientists and members of the public together at 8 science centers and museums across the U.S. to have conversations about synthetic biology.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materials and activities for Building with Biology have been developed by both informal science educators (the event host sites and the regional hubs) and scientists.</a:t>
            </a:r>
            <a:r>
              <a:rPr lang="en-US" sz="1200" kern="1200" dirty="0" smtClean="0">
                <a:solidFill>
                  <a:schemeClr val="tx1"/>
                </a:solidFill>
                <a:latin typeface="+mn-lt"/>
                <a:ea typeface="+mn-ea"/>
                <a:cs typeface="+mn-cs"/>
              </a:rPr>
              <a:t> In the summer and</a:t>
            </a:r>
            <a:r>
              <a:rPr lang="en-US" sz="1200" kern="1200" baseline="0" dirty="0" smtClean="0">
                <a:solidFill>
                  <a:schemeClr val="tx1"/>
                </a:solidFill>
                <a:latin typeface="+mn-lt"/>
                <a:ea typeface="+mn-ea"/>
                <a:cs typeface="+mn-cs"/>
              </a:rPr>
              <a:t> early fall</a:t>
            </a:r>
            <a:r>
              <a:rPr lang="en-US" sz="1200" kern="1200" dirty="0" smtClean="0">
                <a:solidFill>
                  <a:schemeClr val="tx1"/>
                </a:solidFill>
                <a:latin typeface="+mn-lt"/>
                <a:ea typeface="+mn-ea"/>
                <a:cs typeface="+mn-cs"/>
              </a:rPr>
              <a:t> of 2016, these conversations will take place at about 200 sites around the nation.</a:t>
            </a:r>
            <a:endParaRPr lang="en-US" baseline="0" dirty="0" smtClean="0"/>
          </a:p>
        </p:txBody>
      </p:sp>
      <p:sp>
        <p:nvSpPr>
          <p:cNvPr id="4" name="Slide Number Placeholder 3"/>
          <p:cNvSpPr>
            <a:spLocks noGrp="1"/>
          </p:cNvSpPr>
          <p:nvPr>
            <p:ph type="sldNum" sz="quarter" idx="10"/>
          </p:nvPr>
        </p:nvSpPr>
        <p:spPr/>
        <p:txBody>
          <a:bodyPr/>
          <a:lstStyle/>
          <a:p>
            <a:fld id="{EB924C6D-A44C-3841-977F-E9400A0D29EE}" type="slidenum">
              <a:rPr lang="en-US" smtClean="0"/>
              <a:pPr/>
              <a:t>7</a:t>
            </a:fld>
            <a:endParaRPr lang="en-US"/>
          </a:p>
        </p:txBody>
      </p:sp>
    </p:spTree>
    <p:extLst>
      <p:ext uri="{BB962C8B-B14F-4D97-AF65-F5344CB8AC3E}">
        <p14:creationId xmlns:p14="http://schemas.microsoft.com/office/powerpoint/2010/main" val="1470800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pilot year of the project, we conducted evaluation.</a:t>
            </a:r>
          </a:p>
          <a:p>
            <a:endParaRPr lang="en-US" baseline="0" dirty="0" smtClean="0"/>
          </a:p>
          <a:p>
            <a:pPr lvl="1">
              <a:buFont typeface="Arial"/>
              <a:buChar char="•"/>
            </a:pPr>
            <a:r>
              <a:rPr lang="en-US" baseline="0" dirty="0" smtClean="0"/>
              <a:t>97% of visitors who filled out surveys “agreed” or “strongly agreed” that they enjoyed their participation</a:t>
            </a:r>
            <a:br>
              <a:rPr lang="en-US" baseline="0" dirty="0" smtClean="0"/>
            </a:br>
            <a:endParaRPr lang="en-US" baseline="0" dirty="0" smtClean="0"/>
          </a:p>
          <a:p>
            <a:pPr lvl="1">
              <a:buFont typeface="Arial"/>
              <a:buChar char="•"/>
            </a:pPr>
            <a:r>
              <a:rPr lang="en-US" baseline="0" dirty="0" smtClean="0"/>
              <a:t>85% of visitors who filled out surveys said that the event increased their interest in learning about how synthetic biology is connected to their daily lives “somewhat” or “a great deal”</a:t>
            </a:r>
            <a:br>
              <a:rPr lang="en-US" baseline="0" dirty="0" smtClean="0"/>
            </a:br>
            <a:endParaRPr lang="en-US" baseline="0" dirty="0" smtClean="0"/>
          </a:p>
          <a:p>
            <a:pPr lvl="1">
              <a:buFont typeface="Arial"/>
              <a:buChar char="•"/>
            </a:pPr>
            <a:r>
              <a:rPr lang="en-US" baseline="0" dirty="0" smtClean="0"/>
              <a:t>95% of volunteers “agreed” or “strongly agreed” that participating in Building with Biology increased their skills in engaging the public in science</a:t>
            </a:r>
          </a:p>
        </p:txBody>
      </p:sp>
      <p:sp>
        <p:nvSpPr>
          <p:cNvPr id="4" name="Slide Number Placeholder 3"/>
          <p:cNvSpPr>
            <a:spLocks noGrp="1"/>
          </p:cNvSpPr>
          <p:nvPr>
            <p:ph type="sldNum" sz="quarter" idx="10"/>
          </p:nvPr>
        </p:nvSpPr>
        <p:spPr/>
        <p:txBody>
          <a:bodyPr/>
          <a:lstStyle/>
          <a:p>
            <a:fld id="{EB924C6D-A44C-3841-977F-E9400A0D29EE}" type="slidenum">
              <a:rPr lang="en-US" smtClean="0"/>
              <a:pPr/>
              <a:t>8</a:t>
            </a:fld>
            <a:endParaRPr lang="en-US"/>
          </a:p>
        </p:txBody>
      </p:sp>
    </p:spTree>
    <p:extLst>
      <p:ext uri="{BB962C8B-B14F-4D97-AF65-F5344CB8AC3E}">
        <p14:creationId xmlns:p14="http://schemas.microsoft.com/office/powerpoint/2010/main" val="2232456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we’re going to move onto sharing some very quick and basic information</a:t>
            </a:r>
            <a:r>
              <a:rPr lang="en-US" baseline="0" dirty="0" smtClean="0"/>
              <a:t> about the emerging field of synthetic biology.</a:t>
            </a:r>
            <a:endParaRPr lang="en-US" dirty="0" smtClean="0"/>
          </a:p>
        </p:txBody>
      </p:sp>
      <p:sp>
        <p:nvSpPr>
          <p:cNvPr id="4" name="Slide Number Placeholder 3"/>
          <p:cNvSpPr>
            <a:spLocks noGrp="1"/>
          </p:cNvSpPr>
          <p:nvPr>
            <p:ph type="sldNum" sz="quarter" idx="10"/>
          </p:nvPr>
        </p:nvSpPr>
        <p:spPr/>
        <p:txBody>
          <a:bodyPr/>
          <a:lstStyle/>
          <a:p>
            <a:fld id="{EB924C6D-A44C-3841-977F-E9400A0D29EE}" type="slidenum">
              <a:rPr lang="en-US" smtClean="0"/>
              <a:pPr/>
              <a:t>9</a:t>
            </a:fld>
            <a:endParaRPr lang="en-US"/>
          </a:p>
        </p:txBody>
      </p:sp>
    </p:spTree>
    <p:extLst>
      <p:ext uri="{BB962C8B-B14F-4D97-AF65-F5344CB8AC3E}">
        <p14:creationId xmlns:p14="http://schemas.microsoft.com/office/powerpoint/2010/main" val="2232456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69CDF1-2242-D14A-9D6B-915B1E66AC05}" type="datetimeFigureOut">
              <a:rPr lang="en-US" smtClean="0"/>
              <a:pPr/>
              <a:t>4/5/16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14B8D-D52F-F442-BFB9-8EC72E5FD68B}" type="slidenum">
              <a:rPr lang="en-US" smtClean="0"/>
              <a:pPr/>
              <a:t>‹#›</a:t>
            </a:fld>
            <a:endParaRPr lang="en-US"/>
          </a:p>
        </p:txBody>
      </p:sp>
    </p:spTree>
    <p:extLst>
      <p:ext uri="{BB962C8B-B14F-4D97-AF65-F5344CB8AC3E}">
        <p14:creationId xmlns:p14="http://schemas.microsoft.com/office/powerpoint/2010/main" val="1920859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69CDF1-2242-D14A-9D6B-915B1E66AC05}" type="datetimeFigureOut">
              <a:rPr lang="en-US" smtClean="0"/>
              <a:pPr/>
              <a:t>4/5/16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14B8D-D52F-F442-BFB9-8EC72E5FD68B}" type="slidenum">
              <a:rPr lang="en-US" smtClean="0"/>
              <a:pPr/>
              <a:t>‹#›</a:t>
            </a:fld>
            <a:endParaRPr lang="en-US"/>
          </a:p>
        </p:txBody>
      </p:sp>
    </p:spTree>
    <p:extLst>
      <p:ext uri="{BB962C8B-B14F-4D97-AF65-F5344CB8AC3E}">
        <p14:creationId xmlns:p14="http://schemas.microsoft.com/office/powerpoint/2010/main" val="2287288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69CDF1-2242-D14A-9D6B-915B1E66AC05}" type="datetimeFigureOut">
              <a:rPr lang="en-US" smtClean="0"/>
              <a:pPr/>
              <a:t>4/5/16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14B8D-D52F-F442-BFB9-8EC72E5FD68B}" type="slidenum">
              <a:rPr lang="en-US" smtClean="0"/>
              <a:pPr/>
              <a:t>‹#›</a:t>
            </a:fld>
            <a:endParaRPr lang="en-US"/>
          </a:p>
        </p:txBody>
      </p:sp>
    </p:spTree>
    <p:extLst>
      <p:ext uri="{BB962C8B-B14F-4D97-AF65-F5344CB8AC3E}">
        <p14:creationId xmlns:p14="http://schemas.microsoft.com/office/powerpoint/2010/main" val="3449464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69CDF1-2242-D14A-9D6B-915B1E66AC05}" type="datetimeFigureOut">
              <a:rPr lang="en-US" smtClean="0"/>
              <a:pPr/>
              <a:t>4/5/16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14B8D-D52F-F442-BFB9-8EC72E5FD68B}" type="slidenum">
              <a:rPr lang="en-US" smtClean="0"/>
              <a:pPr/>
              <a:t>‹#›</a:t>
            </a:fld>
            <a:endParaRPr lang="en-US"/>
          </a:p>
        </p:txBody>
      </p:sp>
    </p:spTree>
    <p:extLst>
      <p:ext uri="{BB962C8B-B14F-4D97-AF65-F5344CB8AC3E}">
        <p14:creationId xmlns:p14="http://schemas.microsoft.com/office/powerpoint/2010/main" val="2607354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69CDF1-2242-D14A-9D6B-915B1E66AC05}" type="datetimeFigureOut">
              <a:rPr lang="en-US" smtClean="0"/>
              <a:pPr/>
              <a:t>4/5/16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14B8D-D52F-F442-BFB9-8EC72E5FD68B}" type="slidenum">
              <a:rPr lang="en-US" smtClean="0"/>
              <a:pPr/>
              <a:t>‹#›</a:t>
            </a:fld>
            <a:endParaRPr lang="en-US"/>
          </a:p>
        </p:txBody>
      </p:sp>
    </p:spTree>
    <p:extLst>
      <p:ext uri="{BB962C8B-B14F-4D97-AF65-F5344CB8AC3E}">
        <p14:creationId xmlns:p14="http://schemas.microsoft.com/office/powerpoint/2010/main" val="1636157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69CDF1-2242-D14A-9D6B-915B1E66AC05}" type="datetimeFigureOut">
              <a:rPr lang="en-US" smtClean="0"/>
              <a:pPr/>
              <a:t>4/5/16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14B8D-D52F-F442-BFB9-8EC72E5FD68B}" type="slidenum">
              <a:rPr lang="en-US" smtClean="0"/>
              <a:pPr/>
              <a:t>‹#›</a:t>
            </a:fld>
            <a:endParaRPr lang="en-US"/>
          </a:p>
        </p:txBody>
      </p:sp>
    </p:spTree>
    <p:extLst>
      <p:ext uri="{BB962C8B-B14F-4D97-AF65-F5344CB8AC3E}">
        <p14:creationId xmlns:p14="http://schemas.microsoft.com/office/powerpoint/2010/main" val="3007436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69CDF1-2242-D14A-9D6B-915B1E66AC05}" type="datetimeFigureOut">
              <a:rPr lang="en-US" smtClean="0"/>
              <a:pPr/>
              <a:t>4/5/16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714B8D-D52F-F442-BFB9-8EC72E5FD68B}" type="slidenum">
              <a:rPr lang="en-US" smtClean="0"/>
              <a:pPr/>
              <a:t>‹#›</a:t>
            </a:fld>
            <a:endParaRPr lang="en-US"/>
          </a:p>
        </p:txBody>
      </p:sp>
    </p:spTree>
    <p:extLst>
      <p:ext uri="{BB962C8B-B14F-4D97-AF65-F5344CB8AC3E}">
        <p14:creationId xmlns:p14="http://schemas.microsoft.com/office/powerpoint/2010/main" val="3751162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69CDF1-2242-D14A-9D6B-915B1E66AC05}" type="datetimeFigureOut">
              <a:rPr lang="en-US" smtClean="0"/>
              <a:pPr/>
              <a:t>4/5/16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714B8D-D52F-F442-BFB9-8EC72E5FD68B}" type="slidenum">
              <a:rPr lang="en-US" smtClean="0"/>
              <a:pPr/>
              <a:t>‹#›</a:t>
            </a:fld>
            <a:endParaRPr lang="en-US"/>
          </a:p>
        </p:txBody>
      </p:sp>
    </p:spTree>
    <p:extLst>
      <p:ext uri="{BB962C8B-B14F-4D97-AF65-F5344CB8AC3E}">
        <p14:creationId xmlns:p14="http://schemas.microsoft.com/office/powerpoint/2010/main" val="504973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69CDF1-2242-D14A-9D6B-915B1E66AC05}" type="datetimeFigureOut">
              <a:rPr lang="en-US" smtClean="0"/>
              <a:pPr/>
              <a:t>4/5/16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714B8D-D52F-F442-BFB9-8EC72E5FD68B}" type="slidenum">
              <a:rPr lang="en-US" smtClean="0"/>
              <a:pPr/>
              <a:t>‹#›</a:t>
            </a:fld>
            <a:endParaRPr lang="en-US"/>
          </a:p>
        </p:txBody>
      </p:sp>
    </p:spTree>
    <p:extLst>
      <p:ext uri="{BB962C8B-B14F-4D97-AF65-F5344CB8AC3E}">
        <p14:creationId xmlns:p14="http://schemas.microsoft.com/office/powerpoint/2010/main" val="2339476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69CDF1-2242-D14A-9D6B-915B1E66AC05}" type="datetimeFigureOut">
              <a:rPr lang="en-US" smtClean="0"/>
              <a:pPr/>
              <a:t>4/5/16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14B8D-D52F-F442-BFB9-8EC72E5FD68B}" type="slidenum">
              <a:rPr lang="en-US" smtClean="0"/>
              <a:pPr/>
              <a:t>‹#›</a:t>
            </a:fld>
            <a:endParaRPr lang="en-US"/>
          </a:p>
        </p:txBody>
      </p:sp>
    </p:spTree>
    <p:extLst>
      <p:ext uri="{BB962C8B-B14F-4D97-AF65-F5344CB8AC3E}">
        <p14:creationId xmlns:p14="http://schemas.microsoft.com/office/powerpoint/2010/main" val="3760336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69CDF1-2242-D14A-9D6B-915B1E66AC05}" type="datetimeFigureOut">
              <a:rPr lang="en-US" smtClean="0"/>
              <a:pPr/>
              <a:t>4/5/16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14B8D-D52F-F442-BFB9-8EC72E5FD68B}" type="slidenum">
              <a:rPr lang="en-US" smtClean="0"/>
              <a:pPr/>
              <a:t>‹#›</a:t>
            </a:fld>
            <a:endParaRPr lang="en-US"/>
          </a:p>
        </p:txBody>
      </p:sp>
    </p:spTree>
    <p:extLst>
      <p:ext uri="{BB962C8B-B14F-4D97-AF65-F5344CB8AC3E}">
        <p14:creationId xmlns:p14="http://schemas.microsoft.com/office/powerpoint/2010/main" val="50726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E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69CDF1-2242-D14A-9D6B-915B1E66AC05}" type="datetimeFigureOut">
              <a:rPr lang="en-US" smtClean="0"/>
              <a:pPr/>
              <a:t>4/5/16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714B8D-D52F-F442-BFB9-8EC72E5FD68B}" type="slidenum">
              <a:rPr lang="en-US" smtClean="0"/>
              <a:pPr/>
              <a:t>‹#›</a:t>
            </a:fld>
            <a:endParaRPr lang="en-US"/>
          </a:p>
        </p:txBody>
      </p:sp>
      <p:pic>
        <p:nvPicPr>
          <p:cNvPr id="7" name="Picture 6" descr="Screen Shot 2015-05-06 at 10.25.44 AM.pn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6858000" y="5482032"/>
            <a:ext cx="2286000" cy="1375968"/>
          </a:xfrm>
          <a:prstGeom prst="rect">
            <a:avLst/>
          </a:prstGeom>
        </p:spPr>
      </p:pic>
    </p:spTree>
    <p:extLst>
      <p:ext uri="{BB962C8B-B14F-4D97-AF65-F5344CB8AC3E}">
        <p14:creationId xmlns:p14="http://schemas.microsoft.com/office/powerpoint/2010/main" val="3976249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Lato Regular"/>
          <a:ea typeface="+mn-ea"/>
          <a:cs typeface="Lato Regular"/>
        </a:defRPr>
      </a:lvl1pPr>
      <a:lvl2pPr marL="742950" indent="-285750" algn="l" defTabSz="457200" rtl="0" eaLnBrk="1" latinLnBrk="0" hangingPunct="1">
        <a:spcBef>
          <a:spcPct val="20000"/>
        </a:spcBef>
        <a:buFont typeface="Arial"/>
        <a:buChar char="–"/>
        <a:defRPr sz="2800" kern="1200">
          <a:solidFill>
            <a:schemeClr val="tx1"/>
          </a:solidFill>
          <a:latin typeface="Lato Regular"/>
          <a:ea typeface="+mn-ea"/>
          <a:cs typeface="Lato Regular"/>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Lato Regular"/>
        </a:defRPr>
      </a:lvl3pPr>
      <a:lvl4pPr marL="1600200" indent="-228600" algn="l" defTabSz="457200" rtl="0" eaLnBrk="1" latinLnBrk="0" hangingPunct="1">
        <a:spcBef>
          <a:spcPct val="20000"/>
        </a:spcBef>
        <a:buFont typeface="Arial"/>
        <a:buChar char="–"/>
        <a:defRPr sz="2000" kern="1200">
          <a:solidFill>
            <a:schemeClr val="tx1"/>
          </a:solidFill>
          <a:latin typeface="Lato Regular"/>
          <a:ea typeface="+mn-ea"/>
          <a:cs typeface="Lato Regular"/>
        </a:defRPr>
      </a:lvl4pPr>
      <a:lvl5pPr marL="2057400" indent="-228600" algn="l" defTabSz="457200" rtl="0" eaLnBrk="1" latinLnBrk="0" hangingPunct="1">
        <a:spcBef>
          <a:spcPct val="20000"/>
        </a:spcBef>
        <a:buFont typeface="Arial"/>
        <a:buChar char="»"/>
        <a:defRPr sz="2000" kern="1200">
          <a:solidFill>
            <a:schemeClr val="tx1"/>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hyperlink" Target="http://youtu.be/ZTBl5NJaqNg" TargetMode="External"/><Relationship Id="rId5"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png"/><Relationship Id="rId5" Type="http://schemas.openxmlformats.org/officeDocument/2006/relationships/image" Target="../media/image25.jpeg"/><Relationship Id="rId6"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png"/><Relationship Id="rId5"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4" Type="http://schemas.microsoft.com/office/2007/relationships/hdphoto" Target="../media/hdphoto3.wdp"/><Relationship Id="rId5" Type="http://schemas.openxmlformats.org/officeDocument/2006/relationships/image" Target="../media/image30.gif"/><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4EE"/>
        </a:solidFill>
        <a:effectLst/>
      </p:bgPr>
    </p:bg>
    <p:spTree>
      <p:nvGrpSpPr>
        <p:cNvPr id="1" name=""/>
        <p:cNvGrpSpPr/>
        <p:nvPr/>
      </p:nvGrpSpPr>
      <p:grpSpPr>
        <a:xfrm>
          <a:off x="0" y="0"/>
          <a:ext cx="0" cy="0"/>
          <a:chOff x="0" y="0"/>
          <a:chExt cx="0" cy="0"/>
        </a:xfrm>
      </p:grpSpPr>
      <p:pic>
        <p:nvPicPr>
          <p:cNvPr id="7" name="Picture 6" descr="Screen Shot 2015-05-06 at 10.24.2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1600" y="1975122"/>
            <a:ext cx="6667500" cy="3213100"/>
          </a:xfrm>
          <a:prstGeom prst="rect">
            <a:avLst/>
          </a:prstGeom>
        </p:spPr>
      </p:pic>
      <p:pic>
        <p:nvPicPr>
          <p:cNvPr id="6" name="Picture 5" descr="Screen Shot 2015-02-05 at 9.57.27 PM.png"/>
          <p:cNvPicPr>
            <a:picLocks noChangeAspect="1"/>
          </p:cNvPicPr>
          <p:nvPr/>
        </p:nvPicPr>
        <p:blipFill rotWithShape="1">
          <a:blip r:embed="rId4" cstate="print">
            <a:extLst>
              <a:ext uri="{28A0092B-C50C-407E-A947-70E740481C1C}">
                <a14:useLocalDpi xmlns:a14="http://schemas.microsoft.com/office/drawing/2010/main"/>
              </a:ext>
            </a:extLst>
          </a:blip>
          <a:srcRect l="900" t="4398" r="1305" b="31462"/>
          <a:stretch/>
        </p:blipFill>
        <p:spPr>
          <a:xfrm>
            <a:off x="0" y="0"/>
            <a:ext cx="9144000" cy="1227251"/>
          </a:xfrm>
          <a:prstGeom prst="rect">
            <a:avLst/>
          </a:prstGeom>
        </p:spPr>
      </p:pic>
      <p:sp>
        <p:nvSpPr>
          <p:cNvPr id="8" name="Subtitle 2"/>
          <p:cNvSpPr txBox="1">
            <a:spLocks/>
          </p:cNvSpPr>
          <p:nvPr/>
        </p:nvSpPr>
        <p:spPr>
          <a:xfrm>
            <a:off x="-1417393" y="5326832"/>
            <a:ext cx="7498976" cy="19050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Lato Regular"/>
                <a:ea typeface="+mn-ea"/>
                <a:cs typeface="Lato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Lato Regular"/>
                <a:ea typeface="+mn-ea"/>
                <a:cs typeface="Lato Regular"/>
              </a:defRPr>
            </a:lvl2pPr>
            <a:lvl3pPr marL="914400" indent="0" algn="ctr" defTabSz="457200" rtl="0" eaLnBrk="1" latinLnBrk="0" hangingPunct="1">
              <a:spcBef>
                <a:spcPct val="20000"/>
              </a:spcBef>
              <a:buFont typeface="Arial"/>
              <a:buNone/>
              <a:defRPr sz="2400" kern="1200">
                <a:solidFill>
                  <a:schemeClr val="tx1">
                    <a:tint val="75000"/>
                  </a:schemeClr>
                </a:solidFill>
                <a:latin typeface="Lato Regular"/>
                <a:ea typeface="+mn-ea"/>
                <a:cs typeface="Lato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Lato Regular"/>
                <a:ea typeface="+mn-ea"/>
                <a:cs typeface="Lato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Lato Regular"/>
                <a:ea typeface="+mn-ea"/>
                <a:cs typeface="Lato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smtClean="0">
              <a:solidFill>
                <a:schemeClr val="tx1"/>
              </a:solidFill>
            </a:endParaRPr>
          </a:p>
          <a:p>
            <a:r>
              <a:rPr lang="en-US" b="1" dirty="0" smtClean="0">
                <a:solidFill>
                  <a:schemeClr val="tx1"/>
                </a:solidFill>
              </a:rPr>
              <a:t>Event Orientation</a:t>
            </a:r>
          </a:p>
        </p:txBody>
      </p:sp>
    </p:spTree>
    <p:extLst>
      <p:ext uri="{BB962C8B-B14F-4D97-AF65-F5344CB8AC3E}">
        <p14:creationId xmlns:p14="http://schemas.microsoft.com/office/powerpoint/2010/main" val="4376483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168" y="1591733"/>
            <a:ext cx="7915665" cy="4525963"/>
          </a:xfrm>
        </p:spPr>
        <p:txBody>
          <a:bodyPr/>
          <a:lstStyle/>
          <a:p>
            <a:pPr marL="0" indent="0">
              <a:buNone/>
            </a:pPr>
            <a:r>
              <a:rPr lang="en-US" b="1" dirty="0" smtClean="0"/>
              <a:t>Biologists </a:t>
            </a:r>
            <a:r>
              <a:rPr lang="en-US" dirty="0" smtClean="0"/>
              <a:t>study life, specifically organisms and their relationship to their environment.</a:t>
            </a:r>
          </a:p>
          <a:p>
            <a:pPr marL="0" indent="0">
              <a:buNone/>
            </a:pPr>
            <a:endParaRPr lang="en-US" b="1" dirty="0" smtClean="0"/>
          </a:p>
          <a:p>
            <a:pPr marL="0" indent="0">
              <a:buNone/>
            </a:pPr>
            <a:r>
              <a:rPr lang="en-US" b="1" dirty="0" smtClean="0"/>
              <a:t>Engineers </a:t>
            </a:r>
            <a:r>
              <a:rPr lang="en-US" dirty="0" smtClean="0"/>
              <a:t>solve problems using science and math. They use an engineering design process, which is a series of steps towards solving a problem.</a:t>
            </a:r>
          </a:p>
          <a:p>
            <a:endParaRPr lang="en-US" dirty="0" smtClean="0"/>
          </a:p>
          <a:p>
            <a:endParaRPr lang="en-US" dirty="0" smtClean="0"/>
          </a:p>
          <a:p>
            <a:endParaRPr lang="en-US" dirty="0"/>
          </a:p>
          <a:p>
            <a:endParaRPr lang="en-US" dirty="0"/>
          </a:p>
        </p:txBody>
      </p:sp>
      <p:sp>
        <p:nvSpPr>
          <p:cNvPr id="6" name="Rectangle 5"/>
          <p:cNvSpPr/>
          <p:nvPr/>
        </p:nvSpPr>
        <p:spPr>
          <a:xfrm>
            <a:off x="0" y="0"/>
            <a:ext cx="9144000" cy="1227251"/>
          </a:xfrm>
          <a:prstGeom prst="rect">
            <a:avLst/>
          </a:prstGeom>
          <a:solidFill>
            <a:srgbClr val="129A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457200" y="8425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chemeClr val="bg1"/>
                </a:solidFill>
              </a:rPr>
              <a:t>Synthetic Biology</a:t>
            </a:r>
            <a:endParaRPr lang="en-US" b="1" dirty="0">
              <a:solidFill>
                <a:schemeClr val="bg1"/>
              </a:solidFill>
            </a:endParaRPr>
          </a:p>
        </p:txBody>
      </p:sp>
    </p:spTree>
    <p:extLst>
      <p:ext uri="{BB962C8B-B14F-4D97-AF65-F5344CB8AC3E}">
        <p14:creationId xmlns:p14="http://schemas.microsoft.com/office/powerpoint/2010/main" val="19288896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168" y="1890889"/>
            <a:ext cx="7915665" cy="4525963"/>
          </a:xfrm>
        </p:spPr>
        <p:txBody>
          <a:bodyPr/>
          <a:lstStyle/>
          <a:p>
            <a:pPr marL="0" indent="0">
              <a:buNone/>
            </a:pPr>
            <a:r>
              <a:rPr lang="en-US" b="1" dirty="0" smtClean="0"/>
              <a:t>Synthetic biologists </a:t>
            </a:r>
            <a:r>
              <a:rPr lang="en-US" dirty="0" smtClean="0"/>
              <a:t>solve problems by applying engineering principles to biology.</a:t>
            </a:r>
          </a:p>
          <a:p>
            <a:pPr marL="0" indent="0">
              <a:buNone/>
            </a:pPr>
            <a:endParaRPr lang="en-US" dirty="0" smtClean="0"/>
          </a:p>
          <a:p>
            <a:endParaRPr lang="en-US" dirty="0" smtClean="0"/>
          </a:p>
          <a:p>
            <a:endParaRPr lang="en-US" dirty="0" smtClean="0"/>
          </a:p>
          <a:p>
            <a:endParaRPr lang="en-US" dirty="0"/>
          </a:p>
          <a:p>
            <a:endParaRPr lang="en-US" dirty="0"/>
          </a:p>
        </p:txBody>
      </p:sp>
      <p:sp>
        <p:nvSpPr>
          <p:cNvPr id="6" name="Rectangle 5"/>
          <p:cNvSpPr/>
          <p:nvPr/>
        </p:nvSpPr>
        <p:spPr>
          <a:xfrm>
            <a:off x="0" y="0"/>
            <a:ext cx="9144000" cy="1227251"/>
          </a:xfrm>
          <a:prstGeom prst="rect">
            <a:avLst/>
          </a:prstGeom>
          <a:solidFill>
            <a:srgbClr val="129A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457200" y="8425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chemeClr val="bg1"/>
                </a:solidFill>
              </a:rPr>
              <a:t>Synthetic Biology</a:t>
            </a:r>
            <a:endParaRPr lang="en-US" b="1" dirty="0">
              <a:solidFill>
                <a:schemeClr val="bg1"/>
              </a:solidFill>
            </a:endParaRPr>
          </a:p>
        </p:txBody>
      </p:sp>
    </p:spTree>
    <p:extLst>
      <p:ext uri="{BB962C8B-B14F-4D97-AF65-F5344CB8AC3E}">
        <p14:creationId xmlns:p14="http://schemas.microsoft.com/office/powerpoint/2010/main" val="19288896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168" y="1591732"/>
            <a:ext cx="7915665" cy="3954146"/>
          </a:xfrm>
        </p:spPr>
        <p:txBody>
          <a:bodyPr>
            <a:normAutofit/>
          </a:bodyPr>
          <a:lstStyle/>
          <a:p>
            <a:pPr marL="0" indent="0">
              <a:buNone/>
            </a:pPr>
            <a:r>
              <a:rPr lang="en-US" dirty="0" smtClean="0"/>
              <a:t>Researchers in this emerging field redesign </a:t>
            </a:r>
            <a:r>
              <a:rPr lang="en-US" dirty="0"/>
              <a:t>existing organisms and make new ones. </a:t>
            </a:r>
            <a:endParaRPr lang="en-US" dirty="0" smtClean="0"/>
          </a:p>
          <a:p>
            <a:pPr marL="0" indent="0">
              <a:buNone/>
            </a:pPr>
            <a:endParaRPr lang="en-US" dirty="0"/>
          </a:p>
          <a:p>
            <a:pPr marL="0" indent="0">
              <a:buNone/>
            </a:pPr>
            <a:r>
              <a:rPr lang="en-US" dirty="0" smtClean="0"/>
              <a:t>Synthetic </a:t>
            </a:r>
            <a:r>
              <a:rPr lang="en-US" dirty="0"/>
              <a:t>biology may provide solutions to problems in areas such as food security, healthcare, energy, and the </a:t>
            </a:r>
            <a:r>
              <a:rPr lang="en-US" dirty="0" smtClean="0"/>
              <a:t>environment. </a:t>
            </a:r>
            <a:endParaRPr lang="en-US" dirty="0"/>
          </a:p>
          <a:p>
            <a:pPr marL="0" indent="0">
              <a:buNone/>
            </a:pPr>
            <a:endParaRPr lang="en-US" dirty="0" smtClean="0"/>
          </a:p>
          <a:p>
            <a:pPr marL="0" indent="0">
              <a:buNone/>
            </a:pPr>
            <a:endParaRPr lang="en-US" dirty="0" smtClean="0"/>
          </a:p>
          <a:p>
            <a:endParaRPr lang="en-US" dirty="0" smtClean="0"/>
          </a:p>
          <a:p>
            <a:endParaRPr lang="en-US" dirty="0" smtClean="0"/>
          </a:p>
          <a:p>
            <a:endParaRPr lang="en-US" dirty="0"/>
          </a:p>
          <a:p>
            <a:endParaRPr lang="en-US" dirty="0"/>
          </a:p>
        </p:txBody>
      </p:sp>
      <p:sp>
        <p:nvSpPr>
          <p:cNvPr id="6" name="Rectangle 5"/>
          <p:cNvSpPr/>
          <p:nvPr/>
        </p:nvSpPr>
        <p:spPr>
          <a:xfrm>
            <a:off x="0" y="0"/>
            <a:ext cx="9144000" cy="1227251"/>
          </a:xfrm>
          <a:prstGeom prst="rect">
            <a:avLst/>
          </a:prstGeom>
          <a:solidFill>
            <a:srgbClr val="129A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457200" y="8425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chemeClr val="bg1"/>
                </a:solidFill>
              </a:rPr>
              <a:t>Synthetic Biology</a:t>
            </a:r>
            <a:endParaRPr lang="en-US" b="1" dirty="0">
              <a:solidFill>
                <a:schemeClr val="bg1"/>
              </a:solidFill>
            </a:endParaRPr>
          </a:p>
        </p:txBody>
      </p:sp>
    </p:spTree>
    <p:extLst>
      <p:ext uri="{BB962C8B-B14F-4D97-AF65-F5344CB8AC3E}">
        <p14:creationId xmlns:p14="http://schemas.microsoft.com/office/powerpoint/2010/main" val="192888967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2786"/>
            <a:ext cx="9144000" cy="1227251"/>
          </a:xfrm>
          <a:prstGeom prst="rect">
            <a:avLst/>
          </a:prstGeom>
          <a:solidFill>
            <a:srgbClr val="129A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10488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rgbClr val="FFFFFF"/>
                </a:solidFill>
              </a:rPr>
              <a:t>Synthetic Biology</a:t>
            </a:r>
            <a:endParaRPr lang="en-US" b="1" dirty="0">
              <a:solidFill>
                <a:srgbClr val="FFFFFF"/>
              </a:solidFill>
            </a:endParaRPr>
          </a:p>
        </p:txBody>
      </p:sp>
      <p:pic>
        <p:nvPicPr>
          <p:cNvPr id="2" name="Picture 1" descr="Genes_and_DN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786"/>
            <a:ext cx="9161047" cy="6870786"/>
          </a:xfrm>
          <a:prstGeom prst="rect">
            <a:avLst/>
          </a:prstGeom>
        </p:spPr>
      </p:pic>
    </p:spTree>
    <p:extLst>
      <p:ext uri="{BB962C8B-B14F-4D97-AF65-F5344CB8AC3E}">
        <p14:creationId xmlns:p14="http://schemas.microsoft.com/office/powerpoint/2010/main" val="212977629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hat_is_syn_bio_simple_04_27.pdf"/>
          <p:cNvPicPr>
            <a:picLocks noChangeAspect="1"/>
          </p:cNvPicPr>
          <p:nvPr/>
        </p:nvPicPr>
        <p:blipFill rotWithShape="1">
          <a:blip r:embed="rId3" cstate="email">
            <a:extLst>
              <a:ext uri="{28A0092B-C50C-407E-A947-70E740481C1C}">
                <a14:useLocalDpi xmlns:a14="http://schemas.microsoft.com/office/drawing/2010/main"/>
              </a:ext>
            </a:extLst>
          </a:blip>
          <a:srcRect t="1871" r="55617" b="69497"/>
          <a:stretch/>
        </p:blipFill>
        <p:spPr>
          <a:xfrm>
            <a:off x="0" y="14067"/>
            <a:ext cx="2564739" cy="2481873"/>
          </a:xfrm>
          <a:prstGeom prst="rect">
            <a:avLst/>
          </a:prstGeom>
        </p:spPr>
      </p:pic>
      <p:pic>
        <p:nvPicPr>
          <p:cNvPr id="2" name="Picture 1" descr="Screen Shot 2015-07-17 at 3.41.30 PM.png">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40705" y="1495837"/>
            <a:ext cx="5667071" cy="3457221"/>
          </a:xfrm>
          <a:prstGeom prst="rect">
            <a:avLst/>
          </a:prstGeom>
        </p:spPr>
      </p:pic>
    </p:spTree>
    <p:extLst>
      <p:ext uri="{BB962C8B-B14F-4D97-AF65-F5344CB8AC3E}">
        <p14:creationId xmlns:p14="http://schemas.microsoft.com/office/powerpoint/2010/main" val="397852765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8-04 at 6.26.36 PM.png"/>
          <p:cNvPicPr>
            <a:picLocks noChangeAspect="1"/>
          </p:cNvPicPr>
          <p:nvPr/>
        </p:nvPicPr>
        <p:blipFill rotWithShape="1">
          <a:blip r:embed="rId3" cstate="email">
            <a:extLst>
              <a:ext uri="{28A0092B-C50C-407E-A947-70E740481C1C}">
                <a14:useLocalDpi xmlns:a14="http://schemas.microsoft.com/office/drawing/2010/main"/>
              </a:ext>
            </a:extLst>
          </a:blip>
          <a:srcRect b="23487"/>
          <a:stretch/>
        </p:blipFill>
        <p:spPr>
          <a:xfrm>
            <a:off x="2748301" y="1495836"/>
            <a:ext cx="6078507" cy="3457221"/>
          </a:xfrm>
          <a:prstGeom prst="rect">
            <a:avLst/>
          </a:prstGeom>
        </p:spPr>
      </p:pic>
      <p:pic>
        <p:nvPicPr>
          <p:cNvPr id="3" name="Picture 2" descr="what_is_syn_bio_simple_04_27.pdf"/>
          <p:cNvPicPr>
            <a:picLocks noChangeAspect="1"/>
          </p:cNvPicPr>
          <p:nvPr/>
        </p:nvPicPr>
        <p:blipFill rotWithShape="1">
          <a:blip r:embed="rId4" cstate="email">
            <a:extLst>
              <a:ext uri="{28A0092B-C50C-407E-A947-70E740481C1C}">
                <a14:useLocalDpi xmlns:a14="http://schemas.microsoft.com/office/drawing/2010/main"/>
              </a:ext>
            </a:extLst>
          </a:blip>
          <a:srcRect t="1871" r="55617" b="69497"/>
          <a:stretch/>
        </p:blipFill>
        <p:spPr>
          <a:xfrm>
            <a:off x="0" y="53767"/>
            <a:ext cx="2564739" cy="2481873"/>
          </a:xfrm>
          <a:prstGeom prst="rect">
            <a:avLst/>
          </a:prstGeom>
        </p:spPr>
      </p:pic>
    </p:spTree>
    <p:extLst>
      <p:ext uri="{BB962C8B-B14F-4D97-AF65-F5344CB8AC3E}">
        <p14:creationId xmlns:p14="http://schemas.microsoft.com/office/powerpoint/2010/main" val="118450794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7-16 at 12.48.5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29879" y="1479267"/>
            <a:ext cx="6174193" cy="3473789"/>
          </a:xfrm>
          <a:prstGeom prst="rect">
            <a:avLst/>
          </a:prstGeom>
        </p:spPr>
      </p:pic>
      <p:pic>
        <p:nvPicPr>
          <p:cNvPr id="3" name="Picture 2" descr="what_is_syn_bio_simple_04_27.pdf"/>
          <p:cNvPicPr>
            <a:picLocks noChangeAspect="1"/>
          </p:cNvPicPr>
          <p:nvPr/>
        </p:nvPicPr>
        <p:blipFill rotWithShape="1">
          <a:blip r:embed="rId4" cstate="print">
            <a:extLst>
              <a:ext uri="{28A0092B-C50C-407E-A947-70E740481C1C}">
                <a14:useLocalDpi xmlns:a14="http://schemas.microsoft.com/office/drawing/2010/main"/>
              </a:ext>
            </a:extLst>
          </a:blip>
          <a:srcRect t="1871" r="55617" b="69497"/>
          <a:stretch/>
        </p:blipFill>
        <p:spPr>
          <a:xfrm>
            <a:off x="0" y="15280"/>
            <a:ext cx="2564739" cy="2481873"/>
          </a:xfrm>
          <a:prstGeom prst="rect">
            <a:avLst/>
          </a:prstGeom>
        </p:spPr>
      </p:pic>
    </p:spTree>
    <p:extLst>
      <p:ext uri="{BB962C8B-B14F-4D97-AF65-F5344CB8AC3E}">
        <p14:creationId xmlns:p14="http://schemas.microsoft.com/office/powerpoint/2010/main" val="206007670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168" y="1591733"/>
            <a:ext cx="7915665" cy="4525963"/>
          </a:xfrm>
        </p:spPr>
        <p:txBody>
          <a:bodyPr>
            <a:normAutofit lnSpcReduction="10000"/>
          </a:bodyPr>
          <a:lstStyle/>
          <a:p>
            <a:pPr marL="514350" indent="-514350">
              <a:buNone/>
            </a:pPr>
            <a:r>
              <a:rPr lang="en-US" dirty="0" smtClean="0"/>
              <a:t>Introduction to Building with Biology:</a:t>
            </a:r>
          </a:p>
          <a:p>
            <a:pPr marL="739775" indent="-390525"/>
            <a:r>
              <a:rPr lang="en-US" dirty="0" smtClean="0"/>
              <a:t>About the project</a:t>
            </a:r>
          </a:p>
          <a:p>
            <a:pPr marL="739775" indent="-390525"/>
            <a:r>
              <a:rPr lang="en-US" dirty="0" smtClean="0"/>
              <a:t>What is synthetic biology?</a:t>
            </a:r>
          </a:p>
          <a:p>
            <a:pPr marL="739775" indent="-390525"/>
            <a:r>
              <a:rPr lang="en-US" dirty="0" smtClean="0"/>
              <a:t>Conversations with visitors</a:t>
            </a:r>
          </a:p>
          <a:p>
            <a:pPr marL="349250" indent="0">
              <a:buNone/>
            </a:pPr>
            <a:endParaRPr lang="en-US" dirty="0" smtClean="0"/>
          </a:p>
          <a:p>
            <a:pPr marL="0" indent="0">
              <a:buNone/>
            </a:pPr>
            <a:r>
              <a:rPr lang="en-US" dirty="0" smtClean="0"/>
              <a:t>Our Building with Biology Event:</a:t>
            </a:r>
          </a:p>
          <a:p>
            <a:pPr marL="739775" indent="-390525"/>
            <a:r>
              <a:rPr lang="en-US" dirty="0" smtClean="0"/>
              <a:t>Hands-on activities</a:t>
            </a:r>
          </a:p>
          <a:p>
            <a:pPr marL="739775" indent="-390525"/>
            <a:r>
              <a:rPr lang="en-US" dirty="0" smtClean="0"/>
              <a:t>Logistics</a:t>
            </a:r>
          </a:p>
          <a:p>
            <a:endParaRPr lang="en-US" dirty="0" smtClean="0"/>
          </a:p>
          <a:p>
            <a:endParaRPr lang="en-US" dirty="0" smtClean="0"/>
          </a:p>
          <a:p>
            <a:endParaRPr lang="en-US" dirty="0"/>
          </a:p>
          <a:p>
            <a:endParaRPr lang="en-US" dirty="0"/>
          </a:p>
        </p:txBody>
      </p:sp>
      <p:sp>
        <p:nvSpPr>
          <p:cNvPr id="6" name="Rectangle 5"/>
          <p:cNvSpPr/>
          <p:nvPr/>
        </p:nvSpPr>
        <p:spPr>
          <a:xfrm>
            <a:off x="0" y="0"/>
            <a:ext cx="9144000" cy="1227251"/>
          </a:xfrm>
          <a:prstGeom prst="rect">
            <a:avLst/>
          </a:prstGeom>
          <a:solidFill>
            <a:srgbClr val="129A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457200" y="8425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chemeClr val="bg1"/>
                </a:solidFill>
              </a:rPr>
              <a:t>Presentation Overview</a:t>
            </a:r>
            <a:endParaRPr lang="en-US" b="1" dirty="0">
              <a:solidFill>
                <a:schemeClr val="bg1"/>
              </a:solidFill>
            </a:endParaRPr>
          </a:p>
        </p:txBody>
      </p:sp>
      <p:sp>
        <p:nvSpPr>
          <p:cNvPr id="5" name="Right Arrow 4"/>
          <p:cNvSpPr/>
          <p:nvPr/>
        </p:nvSpPr>
        <p:spPr>
          <a:xfrm>
            <a:off x="357834" y="3220048"/>
            <a:ext cx="978408" cy="484632"/>
          </a:xfrm>
          <a:prstGeom prst="rightArrow">
            <a:avLst/>
          </a:prstGeom>
          <a:solidFill>
            <a:srgbClr val="6DCAC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131265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7555" y="1497721"/>
            <a:ext cx="3919245" cy="4120091"/>
          </a:xfrm>
        </p:spPr>
        <p:txBody>
          <a:bodyPr>
            <a:normAutofit/>
          </a:bodyPr>
          <a:lstStyle/>
          <a:p>
            <a:pPr marL="0" indent="0">
              <a:buNone/>
            </a:pPr>
            <a:r>
              <a:rPr lang="en-US" dirty="0" smtClean="0"/>
              <a:t>The focus</a:t>
            </a:r>
            <a:r>
              <a:rPr lang="en-US" dirty="0"/>
              <a:t> </a:t>
            </a:r>
            <a:r>
              <a:rPr lang="en-US" dirty="0" smtClean="0"/>
              <a:t>of this project is to encourage scientists and volunteers to engage in conversations with visitors.</a:t>
            </a:r>
          </a:p>
          <a:p>
            <a:endParaRPr lang="en-US" dirty="0" smtClean="0"/>
          </a:p>
          <a:p>
            <a:pPr marL="0" indent="0">
              <a:buNone/>
            </a:pPr>
            <a:endParaRPr lang="en-US" dirty="0"/>
          </a:p>
          <a:p>
            <a:endParaRPr lang="en-US" dirty="0"/>
          </a:p>
        </p:txBody>
      </p:sp>
      <p:sp>
        <p:nvSpPr>
          <p:cNvPr id="6" name="Rectangle 5"/>
          <p:cNvSpPr/>
          <p:nvPr/>
        </p:nvSpPr>
        <p:spPr>
          <a:xfrm>
            <a:off x="0" y="0"/>
            <a:ext cx="9144000" cy="1227251"/>
          </a:xfrm>
          <a:prstGeom prst="rect">
            <a:avLst/>
          </a:prstGeom>
          <a:solidFill>
            <a:srgbClr val="129A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84251"/>
            <a:ext cx="8229600" cy="1143000"/>
          </a:xfrm>
        </p:spPr>
        <p:txBody>
          <a:bodyPr/>
          <a:lstStyle/>
          <a:p>
            <a:r>
              <a:rPr lang="en-US" b="1" dirty="0" smtClean="0">
                <a:solidFill>
                  <a:srgbClr val="FFFFFF"/>
                </a:solidFill>
              </a:rPr>
              <a:t>Conversations with Visitors</a:t>
            </a:r>
            <a:endParaRPr lang="en-US" b="1" dirty="0">
              <a:solidFill>
                <a:srgbClr val="FFFFFF"/>
              </a:solidFill>
            </a:endParaRPr>
          </a:p>
        </p:txBody>
      </p:sp>
      <p:pic>
        <p:nvPicPr>
          <p:cNvPr id="4" name="Picture 3" descr="SO vertical.jpg"/>
          <p:cNvPicPr>
            <a:picLocks noChangeAspect="1"/>
          </p:cNvPicPr>
          <p:nvPr/>
        </p:nvPicPr>
        <p:blipFill rotWithShape="1">
          <a:blip r:embed="rId3">
            <a:extLst>
              <a:ext uri="{28A0092B-C50C-407E-A947-70E740481C1C}">
                <a14:useLocalDpi xmlns:a14="http://schemas.microsoft.com/office/drawing/2010/main" val="0"/>
              </a:ext>
            </a:extLst>
          </a:blip>
          <a:srcRect l="9192"/>
          <a:stretch/>
        </p:blipFill>
        <p:spPr>
          <a:xfrm>
            <a:off x="0" y="1246494"/>
            <a:ext cx="4136867" cy="5630749"/>
          </a:xfrm>
          <a:prstGeom prst="rect">
            <a:avLst/>
          </a:prstGeom>
        </p:spPr>
      </p:pic>
    </p:spTree>
    <p:extLst>
      <p:ext uri="{BB962C8B-B14F-4D97-AF65-F5344CB8AC3E}">
        <p14:creationId xmlns:p14="http://schemas.microsoft.com/office/powerpoint/2010/main" val="183889587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13773" y="1094264"/>
            <a:ext cx="4041775" cy="4394958"/>
          </a:xfrm>
          <a:noFill/>
        </p:spPr>
        <p:txBody>
          <a:bodyPr>
            <a:normAutofit fontScale="92500" lnSpcReduction="10000"/>
          </a:bodyPr>
          <a:lstStyle/>
          <a:p>
            <a:pPr marL="0" indent="0">
              <a:lnSpc>
                <a:spcPct val="90000"/>
              </a:lnSpc>
              <a:spcBef>
                <a:spcPts val="0"/>
              </a:spcBef>
              <a:spcAft>
                <a:spcPts val="400"/>
              </a:spcAft>
              <a:buNone/>
            </a:pPr>
            <a:r>
              <a:rPr lang="en-US" sz="2800" b="1" dirty="0" smtClean="0"/>
              <a:t>Demonstration</a:t>
            </a:r>
          </a:p>
          <a:p>
            <a:pPr marL="0" indent="0">
              <a:lnSpc>
                <a:spcPct val="90000"/>
              </a:lnSpc>
              <a:spcBef>
                <a:spcPts val="0"/>
              </a:spcBef>
              <a:spcAft>
                <a:spcPts val="400"/>
              </a:spcAft>
              <a:buNone/>
            </a:pPr>
            <a:endParaRPr lang="en-US" sz="865" b="1" dirty="0" smtClean="0"/>
          </a:p>
          <a:p>
            <a:pPr marL="228600" indent="-228600">
              <a:lnSpc>
                <a:spcPct val="90000"/>
              </a:lnSpc>
              <a:spcBef>
                <a:spcPts val="0"/>
              </a:spcBef>
              <a:spcAft>
                <a:spcPts val="400"/>
              </a:spcAft>
            </a:pPr>
            <a:r>
              <a:rPr lang="en-US" sz="2600" dirty="0" smtClean="0"/>
              <a:t>Scientist</a:t>
            </a:r>
            <a:r>
              <a:rPr lang="en-US" sz="2600" dirty="0"/>
              <a:t>/educator has knowledge and expertise to </a:t>
            </a:r>
            <a:r>
              <a:rPr lang="en-US" sz="2600" dirty="0" smtClean="0"/>
              <a:t>share</a:t>
            </a:r>
          </a:p>
          <a:p>
            <a:pPr marL="228600" indent="-228600">
              <a:lnSpc>
                <a:spcPct val="90000"/>
              </a:lnSpc>
              <a:spcBef>
                <a:spcPts val="0"/>
              </a:spcBef>
              <a:spcAft>
                <a:spcPts val="400"/>
              </a:spcAft>
            </a:pPr>
            <a:endParaRPr lang="en-US" sz="800" dirty="0" smtClean="0"/>
          </a:p>
          <a:p>
            <a:pPr marL="228600" indent="-228600">
              <a:lnSpc>
                <a:spcPct val="90000"/>
              </a:lnSpc>
              <a:spcBef>
                <a:spcPts val="0"/>
              </a:spcBef>
              <a:spcAft>
                <a:spcPts val="400"/>
              </a:spcAft>
            </a:pPr>
            <a:r>
              <a:rPr lang="en-US" sz="2600" dirty="0" smtClean="0"/>
              <a:t>Visitors </a:t>
            </a:r>
            <a:r>
              <a:rPr lang="en-US" sz="2600" dirty="0"/>
              <a:t>discover phenomena and laws of </a:t>
            </a:r>
            <a:r>
              <a:rPr lang="en-US" sz="2600" dirty="0" smtClean="0"/>
              <a:t>nature</a:t>
            </a:r>
          </a:p>
          <a:p>
            <a:pPr marL="228600" indent="-228600">
              <a:lnSpc>
                <a:spcPct val="90000"/>
              </a:lnSpc>
              <a:spcBef>
                <a:spcPts val="0"/>
              </a:spcBef>
              <a:spcAft>
                <a:spcPts val="400"/>
              </a:spcAft>
            </a:pPr>
            <a:endParaRPr lang="en-US" sz="800" dirty="0" smtClean="0"/>
          </a:p>
          <a:p>
            <a:pPr marL="228600" indent="-228600">
              <a:lnSpc>
                <a:spcPct val="90000"/>
              </a:lnSpc>
              <a:spcBef>
                <a:spcPts val="0"/>
              </a:spcBef>
              <a:spcAft>
                <a:spcPts val="400"/>
              </a:spcAft>
            </a:pPr>
            <a:r>
              <a:rPr lang="en-US" sz="2600" dirty="0"/>
              <a:t>The facilitator communicates </a:t>
            </a:r>
            <a:r>
              <a:rPr lang="en-US" sz="2600" dirty="0" smtClean="0"/>
              <a:t>facts</a:t>
            </a:r>
          </a:p>
          <a:p>
            <a:pPr marL="228600" indent="-228600">
              <a:lnSpc>
                <a:spcPct val="90000"/>
              </a:lnSpc>
              <a:spcBef>
                <a:spcPts val="0"/>
              </a:spcBef>
              <a:spcAft>
                <a:spcPts val="400"/>
              </a:spcAft>
            </a:pPr>
            <a:endParaRPr lang="en-US" sz="865" dirty="0" smtClean="0"/>
          </a:p>
          <a:p>
            <a:pPr marL="228600" indent="-228600">
              <a:lnSpc>
                <a:spcPct val="90000"/>
              </a:lnSpc>
              <a:spcBef>
                <a:spcPts val="0"/>
              </a:spcBef>
              <a:spcAft>
                <a:spcPts val="400"/>
              </a:spcAft>
            </a:pPr>
            <a:r>
              <a:rPr lang="en-US" sz="2600" dirty="0"/>
              <a:t>Visitors ask questions and receive answers</a:t>
            </a:r>
          </a:p>
          <a:p>
            <a:pPr>
              <a:lnSpc>
                <a:spcPct val="90000"/>
              </a:lnSpc>
            </a:pPr>
            <a:endParaRPr lang="en-US" sz="2200" dirty="0"/>
          </a:p>
          <a:p>
            <a:endParaRPr lang="en-US" dirty="0"/>
          </a:p>
        </p:txBody>
      </p:sp>
      <p:sp>
        <p:nvSpPr>
          <p:cNvPr id="6" name="Text Placeholder 5"/>
          <p:cNvSpPr>
            <a:spLocks noGrp="1"/>
          </p:cNvSpPr>
          <p:nvPr>
            <p:ph type="body" sz="quarter" idx="3"/>
          </p:nvPr>
        </p:nvSpPr>
        <p:spPr>
          <a:xfrm>
            <a:off x="4689199" y="344891"/>
            <a:ext cx="4041775" cy="452781"/>
          </a:xfrm>
          <a:solidFill>
            <a:srgbClr val="6DCACB"/>
          </a:solidFill>
          <a:ln>
            <a:solidFill>
              <a:srgbClr val="FFFFFF"/>
            </a:solidFill>
          </a:ln>
        </p:spPr>
        <p:txBody>
          <a:bodyPr>
            <a:noAutofit/>
          </a:bodyPr>
          <a:lstStyle/>
          <a:p>
            <a:r>
              <a:rPr lang="en-US" sz="2800" dirty="0" smtClean="0">
                <a:solidFill>
                  <a:schemeClr val="bg1"/>
                </a:solidFill>
              </a:rPr>
              <a:t>Public engagement</a:t>
            </a:r>
            <a:endParaRPr lang="en-US" sz="2800" dirty="0">
              <a:solidFill>
                <a:schemeClr val="bg1"/>
              </a:solidFill>
            </a:endParaRPr>
          </a:p>
        </p:txBody>
      </p:sp>
      <p:sp>
        <p:nvSpPr>
          <p:cNvPr id="7" name="Content Placeholder 6"/>
          <p:cNvSpPr>
            <a:spLocks noGrp="1"/>
          </p:cNvSpPr>
          <p:nvPr>
            <p:ph sz="quarter" idx="4"/>
          </p:nvPr>
        </p:nvSpPr>
        <p:spPr>
          <a:xfrm>
            <a:off x="4689199" y="1094264"/>
            <a:ext cx="4256019" cy="4394958"/>
          </a:xfrm>
          <a:noFill/>
        </p:spPr>
        <p:txBody>
          <a:bodyPr>
            <a:normAutofit fontScale="92500" lnSpcReduction="10000"/>
          </a:bodyPr>
          <a:lstStyle/>
          <a:p>
            <a:pPr marL="0" indent="0">
              <a:lnSpc>
                <a:spcPct val="90000"/>
              </a:lnSpc>
              <a:spcBef>
                <a:spcPts val="0"/>
              </a:spcBef>
              <a:spcAft>
                <a:spcPts val="400"/>
              </a:spcAft>
              <a:buNone/>
            </a:pPr>
            <a:r>
              <a:rPr lang="en-US" sz="2800" b="1" dirty="0" smtClean="0"/>
              <a:t>Conversation</a:t>
            </a:r>
          </a:p>
          <a:p>
            <a:pPr marL="0" indent="0">
              <a:lnSpc>
                <a:spcPct val="90000"/>
              </a:lnSpc>
              <a:spcBef>
                <a:spcPts val="0"/>
              </a:spcBef>
              <a:spcAft>
                <a:spcPts val="400"/>
              </a:spcAft>
              <a:buNone/>
            </a:pPr>
            <a:endParaRPr lang="en-US" sz="865" b="1" dirty="0" smtClean="0"/>
          </a:p>
          <a:p>
            <a:pPr marL="228600" indent="-228600">
              <a:lnSpc>
                <a:spcPct val="90000"/>
              </a:lnSpc>
              <a:spcBef>
                <a:spcPts val="0"/>
              </a:spcBef>
              <a:spcAft>
                <a:spcPts val="400"/>
              </a:spcAft>
            </a:pPr>
            <a:r>
              <a:rPr lang="en-US" sz="2600" dirty="0" smtClean="0"/>
              <a:t>Everyone </a:t>
            </a:r>
            <a:r>
              <a:rPr lang="en-US" sz="2600" dirty="0"/>
              <a:t>has their own values and perspective to </a:t>
            </a:r>
            <a:r>
              <a:rPr lang="en-US" sz="2600" dirty="0" smtClean="0"/>
              <a:t>share</a:t>
            </a:r>
          </a:p>
          <a:p>
            <a:pPr marL="228600" indent="-228600">
              <a:lnSpc>
                <a:spcPct val="90000"/>
              </a:lnSpc>
              <a:spcBef>
                <a:spcPts val="0"/>
              </a:spcBef>
              <a:spcAft>
                <a:spcPts val="400"/>
              </a:spcAft>
            </a:pPr>
            <a:endParaRPr lang="en-US" sz="800" dirty="0" smtClean="0"/>
          </a:p>
          <a:p>
            <a:pPr marL="228600" indent="-228600">
              <a:lnSpc>
                <a:spcPct val="90000"/>
              </a:lnSpc>
              <a:spcBef>
                <a:spcPts val="0"/>
              </a:spcBef>
              <a:spcAft>
                <a:spcPts val="400"/>
              </a:spcAft>
            </a:pPr>
            <a:r>
              <a:rPr lang="en-US" sz="2600" dirty="0" smtClean="0"/>
              <a:t>Visitors </a:t>
            </a:r>
            <a:r>
              <a:rPr lang="en-US" sz="2600" dirty="0"/>
              <a:t>form opinions and explore </a:t>
            </a:r>
            <a:r>
              <a:rPr lang="en-US" sz="2600" dirty="0" smtClean="0"/>
              <a:t>ideas</a:t>
            </a:r>
          </a:p>
          <a:p>
            <a:pPr marL="228600" indent="-228600">
              <a:lnSpc>
                <a:spcPct val="90000"/>
              </a:lnSpc>
              <a:spcBef>
                <a:spcPts val="0"/>
              </a:spcBef>
              <a:spcAft>
                <a:spcPts val="400"/>
              </a:spcAft>
            </a:pPr>
            <a:endParaRPr lang="en-US" sz="800" dirty="0" smtClean="0"/>
          </a:p>
          <a:p>
            <a:pPr marL="228600" indent="-228600">
              <a:lnSpc>
                <a:spcPct val="90000"/>
              </a:lnSpc>
              <a:spcBef>
                <a:spcPts val="0"/>
              </a:spcBef>
              <a:spcAft>
                <a:spcPts val="400"/>
              </a:spcAft>
            </a:pPr>
            <a:r>
              <a:rPr lang="en-US" sz="2600" dirty="0" smtClean="0"/>
              <a:t>The group considers facts </a:t>
            </a:r>
            <a:r>
              <a:rPr lang="en-US" sz="2600" dirty="0"/>
              <a:t>and </a:t>
            </a:r>
            <a:r>
              <a:rPr lang="en-US" sz="2600" dirty="0" smtClean="0"/>
              <a:t>values</a:t>
            </a:r>
          </a:p>
          <a:p>
            <a:pPr marL="228600" indent="-228600">
              <a:lnSpc>
                <a:spcPct val="90000"/>
              </a:lnSpc>
              <a:spcBef>
                <a:spcPts val="0"/>
              </a:spcBef>
              <a:spcAft>
                <a:spcPts val="400"/>
              </a:spcAft>
            </a:pPr>
            <a:endParaRPr lang="en-US" sz="865" dirty="0" smtClean="0"/>
          </a:p>
          <a:p>
            <a:pPr marL="228600" indent="-228600">
              <a:lnSpc>
                <a:spcPct val="90000"/>
              </a:lnSpc>
              <a:spcBef>
                <a:spcPts val="0"/>
              </a:spcBef>
              <a:spcAft>
                <a:spcPts val="400"/>
              </a:spcAft>
            </a:pPr>
            <a:r>
              <a:rPr lang="en-US" sz="2600" dirty="0"/>
              <a:t>Facilitators and visitors ask questions and receive responses</a:t>
            </a:r>
          </a:p>
          <a:p>
            <a:pPr>
              <a:lnSpc>
                <a:spcPct val="90000"/>
              </a:lnSpc>
            </a:pPr>
            <a:endParaRPr lang="en-US" dirty="0"/>
          </a:p>
        </p:txBody>
      </p:sp>
      <p:sp>
        <p:nvSpPr>
          <p:cNvPr id="9" name="Text Placeholder 5"/>
          <p:cNvSpPr txBox="1">
            <a:spLocks/>
          </p:cNvSpPr>
          <p:nvPr/>
        </p:nvSpPr>
        <p:spPr>
          <a:xfrm>
            <a:off x="313773" y="344890"/>
            <a:ext cx="4041775" cy="452781"/>
          </a:xfrm>
          <a:prstGeom prst="rect">
            <a:avLst/>
          </a:prstGeom>
          <a:solidFill>
            <a:srgbClr val="6DCACB"/>
          </a:solidFill>
          <a:ln>
            <a:solidFill>
              <a:srgbClr val="FFFFFF"/>
            </a:solidFill>
          </a:ln>
        </p:spPr>
        <p:txBody>
          <a:bodyPr vert="horz" lIns="91440" tIns="45720" rIns="91440" bIns="45720" rtlCol="0" anchor="b">
            <a:noAutofit/>
          </a:bodyPr>
          <a:lstStyle>
            <a:lvl1pPr marL="0" indent="0" algn="l" defTabSz="457200" rtl="0" eaLnBrk="1" latinLnBrk="0" hangingPunct="1">
              <a:spcBef>
                <a:spcPct val="20000"/>
              </a:spcBef>
              <a:buFont typeface="Arial"/>
              <a:buNone/>
              <a:defRPr sz="2400" b="1" kern="1200">
                <a:solidFill>
                  <a:schemeClr val="tx1"/>
                </a:solidFill>
                <a:latin typeface="Lato Regular"/>
                <a:ea typeface="+mn-ea"/>
                <a:cs typeface="Lato Regular"/>
              </a:defRPr>
            </a:lvl1pPr>
            <a:lvl2pPr marL="457200" indent="0" algn="l" defTabSz="457200" rtl="0" eaLnBrk="1" latinLnBrk="0" hangingPunct="1">
              <a:spcBef>
                <a:spcPct val="20000"/>
              </a:spcBef>
              <a:buFont typeface="Arial"/>
              <a:buNone/>
              <a:defRPr sz="2000" b="1" kern="1200">
                <a:solidFill>
                  <a:schemeClr val="tx1"/>
                </a:solidFill>
                <a:latin typeface="Lato Regular"/>
                <a:ea typeface="+mn-ea"/>
                <a:cs typeface="Lato Regular"/>
              </a:defRPr>
            </a:lvl2pPr>
            <a:lvl3pPr marL="914400" indent="0" algn="l" defTabSz="457200" rtl="0" eaLnBrk="1" latinLnBrk="0" hangingPunct="1">
              <a:spcBef>
                <a:spcPct val="20000"/>
              </a:spcBef>
              <a:buFont typeface="Arial"/>
              <a:buNone/>
              <a:defRPr sz="1800" b="1" kern="1200">
                <a:solidFill>
                  <a:schemeClr val="tx1"/>
                </a:solidFill>
                <a:latin typeface="Lato Regular"/>
                <a:ea typeface="+mn-ea"/>
                <a:cs typeface="Lato Regular"/>
              </a:defRPr>
            </a:lvl3pPr>
            <a:lvl4pPr marL="1371600" indent="0" algn="l" defTabSz="457200" rtl="0" eaLnBrk="1" latinLnBrk="0" hangingPunct="1">
              <a:spcBef>
                <a:spcPct val="20000"/>
              </a:spcBef>
              <a:buFont typeface="Arial"/>
              <a:buNone/>
              <a:defRPr sz="1600" b="1" kern="1200">
                <a:solidFill>
                  <a:schemeClr val="tx1"/>
                </a:solidFill>
                <a:latin typeface="Lato Regular"/>
                <a:ea typeface="+mn-ea"/>
                <a:cs typeface="Lato Regular"/>
              </a:defRPr>
            </a:lvl4pPr>
            <a:lvl5pPr marL="1828800" indent="0" algn="l" defTabSz="457200" rtl="0" eaLnBrk="1" latinLnBrk="0" hangingPunct="1">
              <a:spcBef>
                <a:spcPct val="20000"/>
              </a:spcBef>
              <a:buFont typeface="Arial"/>
              <a:buNone/>
              <a:defRPr sz="1600" b="1" kern="1200">
                <a:solidFill>
                  <a:schemeClr val="tx1"/>
                </a:solidFill>
                <a:latin typeface="Lato Regular"/>
                <a:ea typeface="+mn-ea"/>
                <a:cs typeface="Lato Regular"/>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sz="2800" dirty="0" smtClean="0">
                <a:solidFill>
                  <a:schemeClr val="bg1"/>
                </a:solidFill>
              </a:rPr>
              <a:t>Public understanding</a:t>
            </a:r>
            <a:endParaRPr lang="en-US" sz="2800" dirty="0">
              <a:solidFill>
                <a:schemeClr val="bg1"/>
              </a:solidFill>
            </a:endParaRPr>
          </a:p>
        </p:txBody>
      </p:sp>
    </p:spTree>
    <p:extLst>
      <p:ext uri="{BB962C8B-B14F-4D97-AF65-F5344CB8AC3E}">
        <p14:creationId xmlns:p14="http://schemas.microsoft.com/office/powerpoint/2010/main" val="427934800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168" y="1591733"/>
            <a:ext cx="7915665" cy="4525963"/>
          </a:xfrm>
        </p:spPr>
        <p:txBody>
          <a:bodyPr>
            <a:normAutofit lnSpcReduction="10000"/>
          </a:bodyPr>
          <a:lstStyle/>
          <a:p>
            <a:pPr marL="514350" indent="-514350">
              <a:buNone/>
            </a:pPr>
            <a:r>
              <a:rPr lang="en-US" dirty="0" smtClean="0"/>
              <a:t>Introduction to Building with Biology:</a:t>
            </a:r>
          </a:p>
          <a:p>
            <a:pPr marL="739775" indent="-390525"/>
            <a:r>
              <a:rPr lang="en-US" dirty="0" smtClean="0"/>
              <a:t>About the project</a:t>
            </a:r>
          </a:p>
          <a:p>
            <a:pPr marL="739775" indent="-390525"/>
            <a:r>
              <a:rPr lang="en-US" dirty="0" smtClean="0"/>
              <a:t>What is synthetic biology?</a:t>
            </a:r>
          </a:p>
          <a:p>
            <a:pPr marL="739775" indent="-390525"/>
            <a:r>
              <a:rPr lang="en-US" dirty="0" smtClean="0"/>
              <a:t>Conversations with visitors</a:t>
            </a:r>
          </a:p>
          <a:p>
            <a:pPr marL="0" indent="0">
              <a:buNone/>
            </a:pPr>
            <a:endParaRPr lang="en-US" dirty="0" smtClean="0"/>
          </a:p>
          <a:p>
            <a:pPr marL="0" indent="0">
              <a:buNone/>
            </a:pPr>
            <a:r>
              <a:rPr lang="en-US" dirty="0" smtClean="0"/>
              <a:t>Our Building with Biology Event </a:t>
            </a:r>
          </a:p>
          <a:p>
            <a:pPr marL="739775" indent="-390525"/>
            <a:r>
              <a:rPr lang="en-US" dirty="0" smtClean="0"/>
              <a:t>Hands-on activities</a:t>
            </a:r>
          </a:p>
          <a:p>
            <a:pPr marL="739775" indent="-390525"/>
            <a:r>
              <a:rPr lang="en-US" dirty="0" smtClean="0"/>
              <a:t>Logistics</a:t>
            </a:r>
          </a:p>
          <a:p>
            <a:pPr marL="739775" indent="-390525"/>
            <a:endParaRPr lang="en-US" dirty="0" smtClean="0"/>
          </a:p>
          <a:p>
            <a:endParaRPr lang="en-US" dirty="0" smtClean="0"/>
          </a:p>
          <a:p>
            <a:endParaRPr lang="en-US" dirty="0" smtClean="0"/>
          </a:p>
          <a:p>
            <a:endParaRPr lang="en-US" dirty="0"/>
          </a:p>
          <a:p>
            <a:endParaRPr lang="en-US" dirty="0"/>
          </a:p>
        </p:txBody>
      </p:sp>
      <p:sp>
        <p:nvSpPr>
          <p:cNvPr id="6" name="Rectangle 5"/>
          <p:cNvSpPr/>
          <p:nvPr/>
        </p:nvSpPr>
        <p:spPr>
          <a:xfrm>
            <a:off x="0" y="0"/>
            <a:ext cx="9144000" cy="1227251"/>
          </a:xfrm>
          <a:prstGeom prst="rect">
            <a:avLst/>
          </a:prstGeom>
          <a:solidFill>
            <a:srgbClr val="129A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457200" y="8425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chemeClr val="bg1"/>
                </a:solidFill>
              </a:rPr>
              <a:t>Presentation Overview</a:t>
            </a:r>
            <a:endParaRPr lang="en-US" b="1" dirty="0">
              <a:solidFill>
                <a:schemeClr val="bg1"/>
              </a:solidFill>
            </a:endParaRPr>
          </a:p>
        </p:txBody>
      </p:sp>
    </p:spTree>
    <p:extLst>
      <p:ext uri="{BB962C8B-B14F-4D97-AF65-F5344CB8AC3E}">
        <p14:creationId xmlns:p14="http://schemas.microsoft.com/office/powerpoint/2010/main" val="192888967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168" y="1890889"/>
            <a:ext cx="7915665" cy="4525963"/>
          </a:xfrm>
        </p:spPr>
        <p:txBody>
          <a:bodyPr/>
          <a:lstStyle/>
          <a:p>
            <a:pPr marL="0" indent="0">
              <a:buNone/>
            </a:pPr>
            <a:r>
              <a:rPr lang="en-US" dirty="0" smtClean="0"/>
              <a:t>You can use </a:t>
            </a:r>
            <a:r>
              <a:rPr lang="en-US" b="1" dirty="0" smtClean="0"/>
              <a:t>analogies and examples</a:t>
            </a:r>
            <a:r>
              <a:rPr lang="en-US" dirty="0" smtClean="0"/>
              <a:t> to help make synthetic biology concepts accessible.</a:t>
            </a:r>
          </a:p>
          <a:p>
            <a:pPr marL="0" indent="0">
              <a:buNone/>
            </a:pPr>
            <a:endParaRPr lang="en-US" dirty="0" smtClean="0"/>
          </a:p>
          <a:p>
            <a:endParaRPr lang="en-US" dirty="0" smtClean="0"/>
          </a:p>
          <a:p>
            <a:endParaRPr lang="en-US" dirty="0" smtClean="0"/>
          </a:p>
          <a:p>
            <a:endParaRPr lang="en-US" dirty="0"/>
          </a:p>
          <a:p>
            <a:endParaRPr lang="en-US" dirty="0"/>
          </a:p>
        </p:txBody>
      </p:sp>
      <p:sp>
        <p:nvSpPr>
          <p:cNvPr id="6" name="Rectangle 5"/>
          <p:cNvSpPr/>
          <p:nvPr/>
        </p:nvSpPr>
        <p:spPr>
          <a:xfrm>
            <a:off x="0" y="0"/>
            <a:ext cx="9144000" cy="1227251"/>
          </a:xfrm>
          <a:prstGeom prst="rect">
            <a:avLst/>
          </a:prstGeom>
          <a:solidFill>
            <a:srgbClr val="129A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457200" y="8425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chemeClr val="bg1"/>
                </a:solidFill>
              </a:rPr>
              <a:t>Making the Content Accessible </a:t>
            </a:r>
            <a:endParaRPr lang="en-US" b="1" dirty="0">
              <a:solidFill>
                <a:schemeClr val="bg1"/>
              </a:solidFill>
            </a:endParaRPr>
          </a:p>
        </p:txBody>
      </p:sp>
    </p:spTree>
    <p:extLst>
      <p:ext uri="{BB962C8B-B14F-4D97-AF65-F5344CB8AC3E}">
        <p14:creationId xmlns:p14="http://schemas.microsoft.com/office/powerpoint/2010/main" val="207992192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1262" y="1660568"/>
            <a:ext cx="8811354" cy="4525963"/>
          </a:xfrm>
        </p:spPr>
        <p:txBody>
          <a:bodyPr/>
          <a:lstStyle/>
          <a:p>
            <a:pPr marL="0" indent="0">
              <a:buNone/>
            </a:pPr>
            <a:r>
              <a:rPr lang="en-US" dirty="0" smtClean="0"/>
              <a:t>Making cells into factories . . . to make new things</a:t>
            </a:r>
            <a:endParaRPr lang="en-US" dirty="0"/>
          </a:p>
        </p:txBody>
      </p:sp>
      <p:pic>
        <p:nvPicPr>
          <p:cNvPr id="4" name="Picture 3" descr="what_is_syn_bio_small_04_24 6.pdf"/>
          <p:cNvPicPr>
            <a:picLocks noChangeAspect="1"/>
          </p:cNvPicPr>
          <p:nvPr/>
        </p:nvPicPr>
        <p:blipFill rotWithShape="1">
          <a:blip r:embed="rId3" cstate="print">
            <a:extLst>
              <a:ext uri="{28A0092B-C50C-407E-A947-70E740481C1C}">
                <a14:useLocalDpi xmlns:a14="http://schemas.microsoft.com/office/drawing/2010/main"/>
              </a:ext>
            </a:extLst>
          </a:blip>
          <a:srcRect t="72710" r="54634" b="6181"/>
          <a:stretch/>
        </p:blipFill>
        <p:spPr>
          <a:xfrm>
            <a:off x="0" y="2801943"/>
            <a:ext cx="5664134" cy="2358440"/>
          </a:xfrm>
          <a:prstGeom prst="rect">
            <a:avLst/>
          </a:prstGeom>
        </p:spPr>
      </p:pic>
      <p:sp>
        <p:nvSpPr>
          <p:cNvPr id="7" name="Content Placeholder 2"/>
          <p:cNvSpPr txBox="1">
            <a:spLocks/>
          </p:cNvSpPr>
          <p:nvPr/>
        </p:nvSpPr>
        <p:spPr>
          <a:xfrm>
            <a:off x="6642219" y="2694892"/>
            <a:ext cx="2044581" cy="2677634"/>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Lato Regular"/>
                <a:ea typeface="+mn-ea"/>
                <a:cs typeface="Lato Regular"/>
              </a:defRPr>
            </a:lvl1pPr>
            <a:lvl2pPr marL="742950" indent="-285750" algn="l" defTabSz="457200" rtl="0" eaLnBrk="1" latinLnBrk="0" hangingPunct="1">
              <a:spcBef>
                <a:spcPct val="20000"/>
              </a:spcBef>
              <a:buFont typeface="Arial"/>
              <a:buChar char="–"/>
              <a:defRPr sz="2800" kern="1200">
                <a:solidFill>
                  <a:schemeClr val="tx1"/>
                </a:solidFill>
                <a:latin typeface="Lato Regular"/>
                <a:ea typeface="+mn-ea"/>
                <a:cs typeface="Lato Regular"/>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Lato Regular"/>
              </a:defRPr>
            </a:lvl3pPr>
            <a:lvl4pPr marL="1600200" indent="-228600" algn="l" defTabSz="457200" rtl="0" eaLnBrk="1" latinLnBrk="0" hangingPunct="1">
              <a:spcBef>
                <a:spcPct val="20000"/>
              </a:spcBef>
              <a:buFont typeface="Arial"/>
              <a:buChar char="–"/>
              <a:defRPr sz="2000" kern="1200">
                <a:solidFill>
                  <a:schemeClr val="tx1"/>
                </a:solidFill>
                <a:latin typeface="Lato Regular"/>
                <a:ea typeface="+mn-ea"/>
                <a:cs typeface="Lato Regular"/>
              </a:defRPr>
            </a:lvl4pPr>
            <a:lvl5pPr marL="2057400" indent="-228600" algn="l" defTabSz="457200" rtl="0" eaLnBrk="1" latinLnBrk="0" hangingPunct="1">
              <a:spcBef>
                <a:spcPct val="20000"/>
              </a:spcBef>
              <a:buFont typeface="Arial"/>
              <a:buChar char="»"/>
              <a:defRPr sz="2000" kern="1200">
                <a:solidFill>
                  <a:schemeClr val="tx1"/>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Medicine</a:t>
            </a:r>
          </a:p>
          <a:p>
            <a:pPr marL="0" indent="0">
              <a:buFont typeface="Arial"/>
              <a:buNone/>
            </a:pPr>
            <a:endParaRPr lang="en-US" dirty="0" smtClean="0"/>
          </a:p>
          <a:p>
            <a:pPr marL="0" indent="0">
              <a:buFont typeface="Arial"/>
              <a:buNone/>
            </a:pPr>
            <a:r>
              <a:rPr lang="en-US" dirty="0" smtClean="0"/>
              <a:t>Foods</a:t>
            </a:r>
          </a:p>
          <a:p>
            <a:pPr marL="0" indent="0">
              <a:buFont typeface="Arial"/>
              <a:buNone/>
            </a:pPr>
            <a:endParaRPr lang="en-US" dirty="0" smtClean="0"/>
          </a:p>
          <a:p>
            <a:pPr marL="0" indent="0">
              <a:buFont typeface="Arial"/>
              <a:buNone/>
            </a:pPr>
            <a:r>
              <a:rPr lang="en-US" dirty="0" smtClean="0"/>
              <a:t>Energy</a:t>
            </a:r>
          </a:p>
          <a:p>
            <a:pPr marL="0" indent="0">
              <a:buFont typeface="Arial"/>
              <a:buNone/>
            </a:pPr>
            <a:endParaRPr lang="en-US" dirty="0"/>
          </a:p>
          <a:p>
            <a:pPr marL="0" indent="0">
              <a:buFont typeface="Arial"/>
              <a:buNone/>
            </a:pPr>
            <a:r>
              <a:rPr lang="en-US" dirty="0" smtClean="0"/>
              <a:t>Materials</a:t>
            </a:r>
          </a:p>
          <a:p>
            <a:pPr marL="0" indent="0">
              <a:buFont typeface="Arial"/>
              <a:buNone/>
            </a:pPr>
            <a:endParaRPr lang="en-US" dirty="0"/>
          </a:p>
        </p:txBody>
      </p:sp>
      <p:sp>
        <p:nvSpPr>
          <p:cNvPr id="2" name="Right Arrow 1"/>
          <p:cNvSpPr/>
          <p:nvPr/>
        </p:nvSpPr>
        <p:spPr>
          <a:xfrm>
            <a:off x="5851555" y="3611897"/>
            <a:ext cx="574571" cy="362837"/>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rot="19284132">
            <a:off x="5851555" y="2892652"/>
            <a:ext cx="574571" cy="362837"/>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rot="1897888">
            <a:off x="5851555" y="4277322"/>
            <a:ext cx="574571" cy="362837"/>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1227251"/>
          </a:xfrm>
          <a:prstGeom prst="rect">
            <a:avLst/>
          </a:prstGeom>
          <a:solidFill>
            <a:srgbClr val="129A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10488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chemeClr val="bg1"/>
                </a:solidFill>
              </a:rPr>
              <a:t>Using Analogies</a:t>
            </a:r>
            <a:endParaRPr lang="en-US" b="1" dirty="0">
              <a:solidFill>
                <a:schemeClr val="bg1"/>
              </a:solidFill>
            </a:endParaRPr>
          </a:p>
        </p:txBody>
      </p:sp>
    </p:spTree>
    <p:extLst>
      <p:ext uri="{BB962C8B-B14F-4D97-AF65-F5344CB8AC3E}">
        <p14:creationId xmlns:p14="http://schemas.microsoft.com/office/powerpoint/2010/main" val="31707058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1836" y="1575037"/>
            <a:ext cx="8160329" cy="2458512"/>
          </a:xfrm>
        </p:spPr>
        <p:txBody>
          <a:bodyPr>
            <a:normAutofit/>
          </a:bodyPr>
          <a:lstStyle/>
          <a:p>
            <a:pPr marL="0" indent="0">
              <a:buNone/>
            </a:pPr>
            <a:r>
              <a:rPr lang="en-US" dirty="0" smtClean="0"/>
              <a:t>Synthetic biology is like mixing and matching interchangeable parts and pieces.</a:t>
            </a:r>
          </a:p>
          <a:p>
            <a:pPr marL="0" indent="0">
              <a:buNone/>
            </a:pPr>
            <a:endParaRPr lang="en-US" sz="865" dirty="0" smtClean="0"/>
          </a:p>
          <a:p>
            <a:pPr marL="0" indent="0">
              <a:buNone/>
            </a:pPr>
            <a:r>
              <a:rPr lang="en-US" dirty="0" smtClean="0"/>
              <a:t>Each part has </a:t>
            </a:r>
            <a:r>
              <a:rPr lang="en-US" dirty="0"/>
              <a:t>a different biological </a:t>
            </a:r>
            <a:r>
              <a:rPr lang="en-US" dirty="0" smtClean="0"/>
              <a:t>function.</a:t>
            </a:r>
            <a:endParaRPr lang="en-US" dirty="0"/>
          </a:p>
          <a:p>
            <a:pPr marL="0" indent="0">
              <a:buNone/>
            </a:pPr>
            <a:endParaRPr lang="en-US" dirty="0"/>
          </a:p>
          <a:p>
            <a:pPr marL="0" indent="0">
              <a:buNone/>
            </a:pPr>
            <a:endParaRPr lang="en-US" dirty="0" smtClean="0"/>
          </a:p>
        </p:txBody>
      </p:sp>
      <p:sp>
        <p:nvSpPr>
          <p:cNvPr id="7" name="Content Placeholder 2"/>
          <p:cNvSpPr txBox="1">
            <a:spLocks/>
          </p:cNvSpPr>
          <p:nvPr/>
        </p:nvSpPr>
        <p:spPr>
          <a:xfrm>
            <a:off x="286207" y="4701722"/>
            <a:ext cx="5284738" cy="267763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Lato Regular"/>
                <a:ea typeface="+mn-ea"/>
                <a:cs typeface="Lato Regular"/>
              </a:defRPr>
            </a:lvl1pPr>
            <a:lvl2pPr marL="742950" indent="-285750" algn="l" defTabSz="457200" rtl="0" eaLnBrk="1" latinLnBrk="0" hangingPunct="1">
              <a:spcBef>
                <a:spcPct val="20000"/>
              </a:spcBef>
              <a:buFont typeface="Arial"/>
              <a:buChar char="–"/>
              <a:defRPr sz="2800" kern="1200">
                <a:solidFill>
                  <a:schemeClr val="tx1"/>
                </a:solidFill>
                <a:latin typeface="Lato Regular"/>
                <a:ea typeface="+mn-ea"/>
                <a:cs typeface="Lato Regular"/>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Lato Regular"/>
              </a:defRPr>
            </a:lvl3pPr>
            <a:lvl4pPr marL="1600200" indent="-228600" algn="l" defTabSz="457200" rtl="0" eaLnBrk="1" latinLnBrk="0" hangingPunct="1">
              <a:spcBef>
                <a:spcPct val="20000"/>
              </a:spcBef>
              <a:buFont typeface="Arial"/>
              <a:buChar char="–"/>
              <a:defRPr sz="2000" kern="1200">
                <a:solidFill>
                  <a:schemeClr val="tx1"/>
                </a:solidFill>
                <a:latin typeface="Lato Regular"/>
                <a:ea typeface="+mn-ea"/>
                <a:cs typeface="Lato Regular"/>
              </a:defRPr>
            </a:lvl4pPr>
            <a:lvl5pPr marL="2057400" indent="-228600" algn="l" defTabSz="457200" rtl="0" eaLnBrk="1" latinLnBrk="0" hangingPunct="1">
              <a:spcBef>
                <a:spcPct val="20000"/>
              </a:spcBef>
              <a:buFont typeface="Arial"/>
              <a:buChar char="»"/>
              <a:defRPr sz="2000" kern="1200">
                <a:solidFill>
                  <a:schemeClr val="tx1"/>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p>
        </p:txBody>
      </p:sp>
      <p:sp>
        <p:nvSpPr>
          <p:cNvPr id="9" name="Rectangle 8"/>
          <p:cNvSpPr/>
          <p:nvPr/>
        </p:nvSpPr>
        <p:spPr>
          <a:xfrm>
            <a:off x="0" y="4617"/>
            <a:ext cx="9144000" cy="1227251"/>
          </a:xfrm>
          <a:prstGeom prst="rect">
            <a:avLst/>
          </a:prstGeom>
          <a:solidFill>
            <a:srgbClr val="129A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10488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rgbClr val="FFFFFF"/>
                </a:solidFill>
              </a:rPr>
              <a:t>Using Analogies</a:t>
            </a:r>
            <a:endParaRPr lang="en-US" b="1" dirty="0">
              <a:solidFill>
                <a:srgbClr val="FFFFFF"/>
              </a:solidFill>
            </a:endParaRPr>
          </a:p>
        </p:txBody>
      </p:sp>
      <p:grpSp>
        <p:nvGrpSpPr>
          <p:cNvPr id="2" name="Group 1"/>
          <p:cNvGrpSpPr/>
          <p:nvPr/>
        </p:nvGrpSpPr>
        <p:grpSpPr>
          <a:xfrm>
            <a:off x="1764594" y="3636040"/>
            <a:ext cx="5614812" cy="3016587"/>
            <a:chOff x="662369" y="3193428"/>
            <a:chExt cx="5614812" cy="3016587"/>
          </a:xfrm>
        </p:grpSpPr>
        <p:pic>
          <p:nvPicPr>
            <p:cNvPr id="10" name="Picture 9" descr="Genes_and_DNA.png"/>
            <p:cNvPicPr>
              <a:picLocks noChangeAspect="1"/>
            </p:cNvPicPr>
            <p:nvPr/>
          </p:nvPicPr>
          <p:blipFill rotWithShape="1">
            <a:blip r:embed="rId3">
              <a:extLst>
                <a:ext uri="{28A0092B-C50C-407E-A947-70E740481C1C}">
                  <a14:useLocalDpi xmlns:a14="http://schemas.microsoft.com/office/drawing/2010/main" val="0"/>
                </a:ext>
              </a:extLst>
            </a:blip>
            <a:srcRect l="44103" t="11385" r="32582" b="52536"/>
            <a:stretch/>
          </p:blipFill>
          <p:spPr>
            <a:xfrm>
              <a:off x="662369" y="3193428"/>
              <a:ext cx="2599183" cy="3016587"/>
            </a:xfrm>
            <a:prstGeom prst="rect">
              <a:avLst/>
            </a:prstGeom>
          </p:spPr>
        </p:pic>
        <p:pic>
          <p:nvPicPr>
            <p:cNvPr id="11" name="Picture 10" descr="Genes_and_DNA.png"/>
            <p:cNvPicPr>
              <a:picLocks noChangeAspect="1"/>
            </p:cNvPicPr>
            <p:nvPr/>
          </p:nvPicPr>
          <p:blipFill rotWithShape="1">
            <a:blip r:embed="rId3">
              <a:extLst>
                <a:ext uri="{28A0092B-C50C-407E-A947-70E740481C1C}">
                  <a14:useLocalDpi xmlns:a14="http://schemas.microsoft.com/office/drawing/2010/main" val="0"/>
                </a:ext>
              </a:extLst>
            </a:blip>
            <a:srcRect l="44103" t="56071" r="32582" b="13553"/>
            <a:stretch/>
          </p:blipFill>
          <p:spPr>
            <a:xfrm>
              <a:off x="3677998" y="3431870"/>
              <a:ext cx="2599183" cy="2539704"/>
            </a:xfrm>
            <a:prstGeom prst="rect">
              <a:avLst/>
            </a:prstGeom>
          </p:spPr>
        </p:pic>
      </p:grpSp>
    </p:spTree>
    <p:extLst>
      <p:ext uri="{BB962C8B-B14F-4D97-AF65-F5344CB8AC3E}">
        <p14:creationId xmlns:p14="http://schemas.microsoft.com/office/powerpoint/2010/main" val="288670513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227251"/>
          </a:xfrm>
          <a:prstGeom prst="rect">
            <a:avLst/>
          </a:prstGeom>
          <a:solidFill>
            <a:srgbClr val="129A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10488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rgbClr val="FFFFFF"/>
                </a:solidFill>
              </a:rPr>
              <a:t>Using Examples</a:t>
            </a:r>
            <a:endParaRPr lang="en-US" b="1" dirty="0">
              <a:solidFill>
                <a:srgbClr val="FFFFFF"/>
              </a:solidFill>
            </a:endParaRPr>
          </a:p>
        </p:txBody>
      </p:sp>
      <p:pic>
        <p:nvPicPr>
          <p:cNvPr id="2" name="Picture 1" descr="synbio exampl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779" y="1652010"/>
            <a:ext cx="4582442" cy="4890876"/>
          </a:xfrm>
          <a:prstGeom prst="rect">
            <a:avLst/>
          </a:prstGeom>
        </p:spPr>
      </p:pic>
    </p:spTree>
    <p:extLst>
      <p:ext uri="{BB962C8B-B14F-4D97-AF65-F5344CB8AC3E}">
        <p14:creationId xmlns:p14="http://schemas.microsoft.com/office/powerpoint/2010/main" val="363194810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168" y="1591733"/>
            <a:ext cx="7915665" cy="4525963"/>
          </a:xfrm>
        </p:spPr>
        <p:txBody>
          <a:bodyPr>
            <a:normAutofit lnSpcReduction="10000"/>
          </a:bodyPr>
          <a:lstStyle/>
          <a:p>
            <a:pPr marL="514350" indent="-514350">
              <a:buNone/>
            </a:pPr>
            <a:r>
              <a:rPr lang="en-US" dirty="0" smtClean="0"/>
              <a:t>Introduction to Building with Biology:</a:t>
            </a:r>
          </a:p>
          <a:p>
            <a:pPr marL="739775" indent="-390525"/>
            <a:r>
              <a:rPr lang="en-US" dirty="0" smtClean="0"/>
              <a:t>About the project</a:t>
            </a:r>
          </a:p>
          <a:p>
            <a:pPr marL="739775" indent="-390525"/>
            <a:r>
              <a:rPr lang="en-US" dirty="0" smtClean="0"/>
              <a:t>What is synthetic biology?</a:t>
            </a:r>
          </a:p>
          <a:p>
            <a:pPr marL="739775" indent="-390525"/>
            <a:r>
              <a:rPr lang="en-US" dirty="0" smtClean="0"/>
              <a:t>Conversations with visitors</a:t>
            </a:r>
          </a:p>
          <a:p>
            <a:pPr marL="349250" indent="0">
              <a:buNone/>
            </a:pPr>
            <a:endParaRPr lang="en-US" dirty="0" smtClean="0"/>
          </a:p>
          <a:p>
            <a:pPr marL="0" indent="0">
              <a:buNone/>
            </a:pPr>
            <a:r>
              <a:rPr lang="en-US" dirty="0" smtClean="0"/>
              <a:t>Our Building with Biology Event:</a:t>
            </a:r>
          </a:p>
          <a:p>
            <a:pPr marL="739775" indent="-390525"/>
            <a:r>
              <a:rPr lang="en-US" dirty="0" smtClean="0"/>
              <a:t>Hands-on activities</a:t>
            </a:r>
          </a:p>
          <a:p>
            <a:pPr marL="739775" indent="-390525"/>
            <a:r>
              <a:rPr lang="en-US" dirty="0" smtClean="0"/>
              <a:t>Logistics</a:t>
            </a:r>
          </a:p>
          <a:p>
            <a:endParaRPr lang="en-US" dirty="0" smtClean="0"/>
          </a:p>
          <a:p>
            <a:endParaRPr lang="en-US" dirty="0" smtClean="0"/>
          </a:p>
          <a:p>
            <a:endParaRPr lang="en-US" dirty="0"/>
          </a:p>
          <a:p>
            <a:endParaRPr lang="en-US" dirty="0"/>
          </a:p>
        </p:txBody>
      </p:sp>
      <p:sp>
        <p:nvSpPr>
          <p:cNvPr id="6" name="Rectangle 5"/>
          <p:cNvSpPr/>
          <p:nvPr/>
        </p:nvSpPr>
        <p:spPr>
          <a:xfrm>
            <a:off x="0" y="0"/>
            <a:ext cx="9144000" cy="1227251"/>
          </a:xfrm>
          <a:prstGeom prst="rect">
            <a:avLst/>
          </a:prstGeom>
          <a:solidFill>
            <a:srgbClr val="129A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457200" y="8425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chemeClr val="bg1"/>
                </a:solidFill>
              </a:rPr>
              <a:t>Presentation Overview</a:t>
            </a:r>
            <a:endParaRPr lang="en-US" b="1" dirty="0">
              <a:solidFill>
                <a:schemeClr val="bg1"/>
              </a:solidFill>
            </a:endParaRPr>
          </a:p>
        </p:txBody>
      </p:sp>
      <p:sp>
        <p:nvSpPr>
          <p:cNvPr id="5" name="Right Arrow 4"/>
          <p:cNvSpPr/>
          <p:nvPr/>
        </p:nvSpPr>
        <p:spPr>
          <a:xfrm>
            <a:off x="357834" y="4817300"/>
            <a:ext cx="978408" cy="484632"/>
          </a:xfrm>
          <a:prstGeom prst="rightArrow">
            <a:avLst/>
          </a:prstGeom>
          <a:solidFill>
            <a:srgbClr val="6DCAC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727884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227251"/>
          </a:xfrm>
          <a:prstGeom prst="rect">
            <a:avLst/>
          </a:prstGeom>
          <a:solidFill>
            <a:srgbClr val="129A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457200" y="8425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chemeClr val="bg1"/>
                </a:solidFill>
              </a:rPr>
              <a:t>Hands-on Activities</a:t>
            </a:r>
            <a:endParaRPr lang="en-US" b="1" dirty="0">
              <a:solidFill>
                <a:schemeClr val="bg1"/>
              </a:solidFill>
            </a:endParaRPr>
          </a:p>
        </p:txBody>
      </p:sp>
      <p:pic>
        <p:nvPicPr>
          <p:cNvPr id="2" name="Picture 1" descr="20160324_2167_edit-L.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3599" b="10343"/>
          <a:stretch/>
        </p:blipFill>
        <p:spPr>
          <a:xfrm>
            <a:off x="-92040" y="1231599"/>
            <a:ext cx="9364594" cy="5762135"/>
          </a:xfrm>
          <a:prstGeom prst="rect">
            <a:avLst/>
          </a:prstGeom>
        </p:spPr>
      </p:pic>
    </p:spTree>
    <p:extLst>
      <p:ext uri="{BB962C8B-B14F-4D97-AF65-F5344CB8AC3E}">
        <p14:creationId xmlns:p14="http://schemas.microsoft.com/office/powerpoint/2010/main" val="192888967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227251"/>
          </a:xfrm>
          <a:prstGeom prst="rect">
            <a:avLst/>
          </a:prstGeom>
          <a:solidFill>
            <a:srgbClr val="129A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457200" y="8425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chemeClr val="bg1"/>
                </a:solidFill>
              </a:rPr>
              <a:t>Big Ideas</a:t>
            </a:r>
            <a:endParaRPr lang="en-US" b="1" dirty="0">
              <a:solidFill>
                <a:schemeClr val="bg1"/>
              </a:solidFill>
            </a:endParaRPr>
          </a:p>
        </p:txBody>
      </p:sp>
      <p:sp>
        <p:nvSpPr>
          <p:cNvPr id="7" name="Rounded Rectangle 6"/>
          <p:cNvSpPr/>
          <p:nvPr/>
        </p:nvSpPr>
        <p:spPr>
          <a:xfrm>
            <a:off x="1216759" y="1483034"/>
            <a:ext cx="3195519" cy="2014765"/>
          </a:xfrm>
          <a:prstGeom prst="roundRect">
            <a:avLst/>
          </a:prstGeom>
          <a:solidFill>
            <a:srgbClr val="5EC1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Synthetic biology </a:t>
            </a:r>
            <a:endParaRPr lang="en-US" sz="2400" dirty="0" smtClean="0">
              <a:solidFill>
                <a:schemeClr val="tx1"/>
              </a:solidFill>
            </a:endParaRPr>
          </a:p>
          <a:p>
            <a:pPr algn="ctr"/>
            <a:r>
              <a:rPr lang="en-US" sz="2400" b="1" dirty="0" smtClean="0">
                <a:solidFill>
                  <a:schemeClr val="tx1"/>
                </a:solidFill>
              </a:rPr>
              <a:t>builds </a:t>
            </a:r>
            <a:r>
              <a:rPr lang="en-US" sz="2400" b="1" dirty="0">
                <a:solidFill>
                  <a:schemeClr val="tx1"/>
                </a:solidFill>
              </a:rPr>
              <a:t>biological </a:t>
            </a:r>
            <a:endParaRPr lang="en-US" sz="2400" b="1" dirty="0" smtClean="0">
              <a:solidFill>
                <a:schemeClr val="tx1"/>
              </a:solidFill>
            </a:endParaRPr>
          </a:p>
          <a:p>
            <a:pPr algn="ctr"/>
            <a:r>
              <a:rPr lang="en-US" sz="2400" b="1" dirty="0" smtClean="0">
                <a:solidFill>
                  <a:schemeClr val="tx1"/>
                </a:solidFill>
              </a:rPr>
              <a:t>systems</a:t>
            </a:r>
            <a:endParaRPr lang="en-US" sz="2400" dirty="0">
              <a:solidFill>
                <a:schemeClr val="tx1"/>
              </a:solidFill>
            </a:endParaRPr>
          </a:p>
        </p:txBody>
      </p:sp>
      <p:sp>
        <p:nvSpPr>
          <p:cNvPr id="9" name="Rounded Rectangle 8"/>
          <p:cNvSpPr/>
          <p:nvPr/>
        </p:nvSpPr>
        <p:spPr>
          <a:xfrm>
            <a:off x="4602281" y="1483034"/>
            <a:ext cx="3195519" cy="2014765"/>
          </a:xfrm>
          <a:prstGeom prst="roundRect">
            <a:avLst/>
          </a:prstGeom>
          <a:solidFill>
            <a:srgbClr val="B898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Synthetic biology </a:t>
            </a:r>
            <a:r>
              <a:rPr lang="en-US" sz="2400" b="1" dirty="0">
                <a:solidFill>
                  <a:schemeClr val="tx1"/>
                </a:solidFill>
              </a:rPr>
              <a:t>generates new tools </a:t>
            </a:r>
            <a:endParaRPr lang="en-US" sz="2400" b="1" dirty="0" smtClean="0">
              <a:solidFill>
                <a:schemeClr val="tx1"/>
              </a:solidFill>
            </a:endParaRPr>
          </a:p>
          <a:p>
            <a:pPr algn="ctr"/>
            <a:r>
              <a:rPr lang="en-US" sz="2400" b="1" dirty="0" smtClean="0">
                <a:solidFill>
                  <a:schemeClr val="tx1"/>
                </a:solidFill>
              </a:rPr>
              <a:t>and knowledge</a:t>
            </a:r>
            <a:endParaRPr lang="en-US" sz="2400" dirty="0">
              <a:solidFill>
                <a:schemeClr val="tx1"/>
              </a:solidFill>
            </a:endParaRPr>
          </a:p>
        </p:txBody>
      </p:sp>
      <p:sp>
        <p:nvSpPr>
          <p:cNvPr id="10" name="Rounded Rectangle 9"/>
          <p:cNvSpPr/>
          <p:nvPr/>
        </p:nvSpPr>
        <p:spPr>
          <a:xfrm>
            <a:off x="4602281" y="3648906"/>
            <a:ext cx="3195519" cy="2014765"/>
          </a:xfrm>
          <a:prstGeom prst="roundRect">
            <a:avLst/>
          </a:prstGeom>
          <a:solidFill>
            <a:srgbClr val="ACDDD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Synthetic </a:t>
            </a:r>
            <a:r>
              <a:rPr lang="en-US" sz="2400" dirty="0" smtClean="0">
                <a:solidFill>
                  <a:schemeClr val="tx1"/>
                </a:solidFill>
              </a:rPr>
              <a:t>biology</a:t>
            </a:r>
          </a:p>
          <a:p>
            <a:pPr algn="ctr"/>
            <a:r>
              <a:rPr lang="en-US" sz="2400" dirty="0" smtClean="0">
                <a:solidFill>
                  <a:schemeClr val="tx1"/>
                </a:solidFill>
              </a:rPr>
              <a:t> </a:t>
            </a:r>
            <a:r>
              <a:rPr lang="en-US" sz="2400" b="1" dirty="0">
                <a:solidFill>
                  <a:schemeClr val="tx1"/>
                </a:solidFill>
              </a:rPr>
              <a:t>is interconnected </a:t>
            </a:r>
            <a:endParaRPr lang="en-US" sz="2400" b="1" dirty="0" smtClean="0">
              <a:solidFill>
                <a:schemeClr val="tx1"/>
              </a:solidFill>
            </a:endParaRPr>
          </a:p>
          <a:p>
            <a:pPr algn="ctr"/>
            <a:r>
              <a:rPr lang="en-US" sz="2400" b="1" dirty="0" smtClean="0">
                <a:solidFill>
                  <a:schemeClr val="tx1"/>
                </a:solidFill>
              </a:rPr>
              <a:t>with society</a:t>
            </a:r>
            <a:endParaRPr lang="en-US" sz="2400" dirty="0">
              <a:solidFill>
                <a:schemeClr val="tx1"/>
              </a:solidFill>
            </a:endParaRPr>
          </a:p>
        </p:txBody>
      </p:sp>
      <p:sp>
        <p:nvSpPr>
          <p:cNvPr id="11" name="Rounded Rectangle 10"/>
          <p:cNvSpPr/>
          <p:nvPr/>
        </p:nvSpPr>
        <p:spPr>
          <a:xfrm>
            <a:off x="1216759" y="3648906"/>
            <a:ext cx="3195519" cy="2014765"/>
          </a:xfrm>
          <a:prstGeom prst="roundRect">
            <a:avLst/>
          </a:prstGeom>
          <a:solidFill>
            <a:srgbClr val="1C97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Synthetic biology </a:t>
            </a:r>
          </a:p>
          <a:p>
            <a:pPr algn="ctr"/>
            <a:r>
              <a:rPr lang="en-US" sz="2400" b="1" dirty="0" smtClean="0">
                <a:solidFill>
                  <a:schemeClr val="tx1"/>
                </a:solidFill>
              </a:rPr>
              <a:t>benefits from </a:t>
            </a:r>
          </a:p>
          <a:p>
            <a:pPr algn="ctr"/>
            <a:r>
              <a:rPr lang="en-US" sz="2400" b="1" dirty="0" smtClean="0">
                <a:solidFill>
                  <a:schemeClr val="tx1"/>
                </a:solidFill>
              </a:rPr>
              <a:t>many voices</a:t>
            </a:r>
            <a:endParaRPr lang="en-US" sz="2400" dirty="0">
              <a:solidFill>
                <a:schemeClr val="tx1"/>
              </a:solidFill>
            </a:endParaRPr>
          </a:p>
        </p:txBody>
      </p:sp>
    </p:spTree>
    <p:extLst>
      <p:ext uri="{BB962C8B-B14F-4D97-AF65-F5344CB8AC3E}">
        <p14:creationId xmlns:p14="http://schemas.microsoft.com/office/powerpoint/2010/main" val="42280509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411111"/>
          </a:xfrm>
          <a:prstGeom prst="rect">
            <a:avLst/>
          </a:prstGeom>
          <a:solidFill>
            <a:srgbClr val="129A8B"/>
          </a:solidFill>
          <a:ln>
            <a:solidFill>
              <a:srgbClr val="129A8B"/>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chemeClr val="bg1"/>
                </a:solidFill>
              </a:rPr>
              <a:t>Hands-on Activities</a:t>
            </a:r>
            <a:endParaRPr lang="en-US" b="1" dirty="0">
              <a:solidFill>
                <a:schemeClr val="bg1"/>
              </a:solidFill>
            </a:endParaRPr>
          </a:p>
        </p:txBody>
      </p:sp>
      <p:sp>
        <p:nvSpPr>
          <p:cNvPr id="5" name="Rounded Rectangle 4"/>
          <p:cNvSpPr/>
          <p:nvPr/>
        </p:nvSpPr>
        <p:spPr>
          <a:xfrm>
            <a:off x="399153" y="1856577"/>
            <a:ext cx="3195519" cy="2014765"/>
          </a:xfrm>
          <a:prstGeom prst="roundRect">
            <a:avLst/>
          </a:prstGeom>
          <a:solidFill>
            <a:srgbClr val="5EC1B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Synthetic biology </a:t>
            </a:r>
            <a:endParaRPr lang="en-US" sz="2400" dirty="0" smtClean="0">
              <a:solidFill>
                <a:schemeClr val="tx1"/>
              </a:solidFill>
            </a:endParaRPr>
          </a:p>
          <a:p>
            <a:pPr algn="ctr"/>
            <a:r>
              <a:rPr lang="en-US" sz="2400" b="1" dirty="0" smtClean="0">
                <a:solidFill>
                  <a:schemeClr val="tx1"/>
                </a:solidFill>
              </a:rPr>
              <a:t>builds </a:t>
            </a:r>
            <a:r>
              <a:rPr lang="en-US" sz="2400" b="1" dirty="0">
                <a:solidFill>
                  <a:schemeClr val="tx1"/>
                </a:solidFill>
              </a:rPr>
              <a:t>biological </a:t>
            </a:r>
            <a:endParaRPr lang="en-US" sz="2400" b="1" dirty="0" smtClean="0">
              <a:solidFill>
                <a:schemeClr val="tx1"/>
              </a:solidFill>
            </a:endParaRPr>
          </a:p>
          <a:p>
            <a:pPr algn="ctr"/>
            <a:r>
              <a:rPr lang="en-US" sz="2400" b="1" dirty="0" smtClean="0">
                <a:solidFill>
                  <a:schemeClr val="tx1"/>
                </a:solidFill>
              </a:rPr>
              <a:t>systems</a:t>
            </a:r>
            <a:endParaRPr lang="en-US" sz="2400" dirty="0">
              <a:solidFill>
                <a:schemeClr val="tx1"/>
              </a:solidFill>
            </a:endParaRPr>
          </a:p>
        </p:txBody>
      </p:sp>
      <p:sp>
        <p:nvSpPr>
          <p:cNvPr id="9" name="Rectangle 8"/>
          <p:cNvSpPr/>
          <p:nvPr/>
        </p:nvSpPr>
        <p:spPr>
          <a:xfrm>
            <a:off x="399153" y="4054959"/>
            <a:ext cx="3326180" cy="1569660"/>
          </a:xfrm>
          <a:prstGeom prst="rect">
            <a:avLst/>
          </a:prstGeom>
        </p:spPr>
        <p:txBody>
          <a:bodyPr wrap="square">
            <a:spAutoFit/>
          </a:bodyPr>
          <a:lstStyle/>
          <a:p>
            <a:r>
              <a:rPr lang="en-US" sz="2400" dirty="0"/>
              <a:t>Synthetic</a:t>
            </a:r>
            <a:r>
              <a:rPr lang="en-US" sz="2400" dirty="0" smtClean="0"/>
              <a:t> biologists apply engineering principles to the life sciences to solve problems. </a:t>
            </a:r>
            <a:endParaRPr lang="en-US" sz="2400" dirty="0"/>
          </a:p>
        </p:txBody>
      </p:sp>
      <p:pic>
        <p:nvPicPr>
          <p:cNvPr id="2" name="Picture 1" descr="BwB_BioBistro_ActivityGuid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8079" y="1664136"/>
            <a:ext cx="2699286" cy="3493193"/>
          </a:xfrm>
          <a:prstGeom prst="rect">
            <a:avLst/>
          </a:prstGeom>
          <a:solidFill>
            <a:schemeClr val="bg1"/>
          </a:solidFill>
        </p:spPr>
      </p:pic>
      <p:pic>
        <p:nvPicPr>
          <p:cNvPr id="3" name="Picture 2" descr="BwB_VirEx_ActivityGuid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9229" y="2663645"/>
            <a:ext cx="2619346" cy="3389741"/>
          </a:xfrm>
          <a:prstGeom prst="rect">
            <a:avLst/>
          </a:prstGeom>
          <a:solidFill>
            <a:schemeClr val="bg1"/>
          </a:solidFill>
        </p:spPr>
      </p:pic>
    </p:spTree>
    <p:extLst>
      <p:ext uri="{BB962C8B-B14F-4D97-AF65-F5344CB8AC3E}">
        <p14:creationId xmlns:p14="http://schemas.microsoft.com/office/powerpoint/2010/main" val="353840930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411111"/>
          </a:xfrm>
          <a:prstGeom prst="rect">
            <a:avLst/>
          </a:prstGeom>
          <a:solidFill>
            <a:srgbClr val="129A8B"/>
          </a:solidFill>
          <a:ln>
            <a:solidFill>
              <a:srgbClr val="129A8B"/>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chemeClr val="bg1"/>
                </a:solidFill>
              </a:rPr>
              <a:t>Hands-on Activities</a:t>
            </a:r>
            <a:endParaRPr lang="en-US" b="1" dirty="0">
              <a:solidFill>
                <a:schemeClr val="bg1"/>
              </a:solidFill>
            </a:endParaRPr>
          </a:p>
        </p:txBody>
      </p:sp>
      <p:sp>
        <p:nvSpPr>
          <p:cNvPr id="8" name="Rounded Rectangle 7"/>
          <p:cNvSpPr/>
          <p:nvPr/>
        </p:nvSpPr>
        <p:spPr>
          <a:xfrm>
            <a:off x="399153" y="1856577"/>
            <a:ext cx="3195519" cy="2014765"/>
          </a:xfrm>
          <a:prstGeom prst="roundRect">
            <a:avLst/>
          </a:prstGeom>
          <a:solidFill>
            <a:srgbClr val="B89823"/>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Synthetic biology </a:t>
            </a:r>
            <a:r>
              <a:rPr lang="en-US" sz="2400" b="1" dirty="0">
                <a:solidFill>
                  <a:schemeClr val="tx1"/>
                </a:solidFill>
              </a:rPr>
              <a:t>generates new tools </a:t>
            </a:r>
            <a:endParaRPr lang="en-US" sz="2400" b="1" dirty="0" smtClean="0">
              <a:solidFill>
                <a:schemeClr val="tx1"/>
              </a:solidFill>
            </a:endParaRPr>
          </a:p>
          <a:p>
            <a:pPr algn="ctr"/>
            <a:r>
              <a:rPr lang="en-US" sz="2400" b="1" dirty="0" smtClean="0">
                <a:solidFill>
                  <a:schemeClr val="tx1"/>
                </a:solidFill>
              </a:rPr>
              <a:t>and knowledge</a:t>
            </a:r>
            <a:endParaRPr lang="en-US" sz="2400" dirty="0">
              <a:solidFill>
                <a:schemeClr val="tx1"/>
              </a:solidFill>
            </a:endParaRPr>
          </a:p>
        </p:txBody>
      </p:sp>
      <p:sp>
        <p:nvSpPr>
          <p:cNvPr id="9" name="Rectangle 8"/>
          <p:cNvSpPr/>
          <p:nvPr/>
        </p:nvSpPr>
        <p:spPr>
          <a:xfrm>
            <a:off x="399153" y="4049339"/>
            <a:ext cx="3326180" cy="2462212"/>
          </a:xfrm>
          <a:prstGeom prst="rect">
            <a:avLst/>
          </a:prstGeom>
        </p:spPr>
        <p:txBody>
          <a:bodyPr wrap="square">
            <a:spAutoFit/>
          </a:bodyPr>
          <a:lstStyle/>
          <a:p>
            <a:r>
              <a:rPr lang="en-US" sz="2200" dirty="0" smtClean="0"/>
              <a:t>Using tools from genetics and biology, scientists and engineers are mixing and matching pieces of DNA to program living systems, in a way that is like computer programming. </a:t>
            </a:r>
            <a:endParaRPr lang="en-US" sz="2200" dirty="0"/>
          </a:p>
        </p:txBody>
      </p:sp>
      <p:pic>
        <p:nvPicPr>
          <p:cNvPr id="7" name="Picture 6" descr="BwB_KitofParts_ActivityGuid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25640">
            <a:off x="4940257" y="2105579"/>
            <a:ext cx="2619345" cy="3389740"/>
          </a:xfrm>
          <a:prstGeom prst="rect">
            <a:avLst/>
          </a:prstGeom>
          <a:solidFill>
            <a:schemeClr val="bg1"/>
          </a:solidFill>
        </p:spPr>
      </p:pic>
    </p:spTree>
    <p:extLst>
      <p:ext uri="{BB962C8B-B14F-4D97-AF65-F5344CB8AC3E}">
        <p14:creationId xmlns:p14="http://schemas.microsoft.com/office/powerpoint/2010/main" val="353840930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411111"/>
          </a:xfrm>
          <a:prstGeom prst="rect">
            <a:avLst/>
          </a:prstGeom>
          <a:solidFill>
            <a:srgbClr val="129A8B"/>
          </a:solidFill>
          <a:ln>
            <a:solidFill>
              <a:srgbClr val="129A8B"/>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chemeClr val="bg1"/>
                </a:solidFill>
              </a:rPr>
              <a:t>Hands-on Activities</a:t>
            </a:r>
            <a:endParaRPr lang="en-US" b="1" dirty="0">
              <a:solidFill>
                <a:schemeClr val="bg1"/>
              </a:solidFill>
            </a:endParaRPr>
          </a:p>
        </p:txBody>
      </p:sp>
      <p:sp>
        <p:nvSpPr>
          <p:cNvPr id="5" name="Rounded Rectangle 4"/>
          <p:cNvSpPr/>
          <p:nvPr/>
        </p:nvSpPr>
        <p:spPr>
          <a:xfrm>
            <a:off x="399153" y="1856577"/>
            <a:ext cx="3195519" cy="2014765"/>
          </a:xfrm>
          <a:prstGeom prst="roundRect">
            <a:avLst/>
          </a:prstGeom>
          <a:solidFill>
            <a:srgbClr val="1C978C"/>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Synthetic biology </a:t>
            </a:r>
          </a:p>
          <a:p>
            <a:pPr algn="ctr"/>
            <a:r>
              <a:rPr lang="en-US" sz="2400" b="1" dirty="0" smtClean="0">
                <a:solidFill>
                  <a:schemeClr val="tx1"/>
                </a:solidFill>
              </a:rPr>
              <a:t>benefits from </a:t>
            </a:r>
          </a:p>
          <a:p>
            <a:pPr algn="ctr"/>
            <a:r>
              <a:rPr lang="en-US" sz="2400" b="1" dirty="0" smtClean="0">
                <a:solidFill>
                  <a:schemeClr val="tx1"/>
                </a:solidFill>
              </a:rPr>
              <a:t>many voices</a:t>
            </a:r>
            <a:endParaRPr lang="en-US" sz="2400" dirty="0">
              <a:solidFill>
                <a:schemeClr val="tx1"/>
              </a:solidFill>
            </a:endParaRPr>
          </a:p>
        </p:txBody>
      </p:sp>
      <p:sp>
        <p:nvSpPr>
          <p:cNvPr id="9" name="Rectangle 8"/>
          <p:cNvSpPr/>
          <p:nvPr/>
        </p:nvSpPr>
        <p:spPr>
          <a:xfrm>
            <a:off x="399151" y="4049339"/>
            <a:ext cx="4601474" cy="2308324"/>
          </a:xfrm>
          <a:prstGeom prst="rect">
            <a:avLst/>
          </a:prstGeom>
        </p:spPr>
        <p:txBody>
          <a:bodyPr wrap="square">
            <a:spAutoFit/>
          </a:bodyPr>
          <a:lstStyle/>
          <a:p>
            <a:r>
              <a:rPr lang="en-US" sz="2400" dirty="0" smtClean="0"/>
              <a:t>Synthetic biology is an interdisciplinary field. People from many different fields</a:t>
            </a:r>
          </a:p>
          <a:p>
            <a:r>
              <a:rPr lang="en-US" sz="2400" dirty="0" smtClean="0"/>
              <a:t>participate. The work can take place in university labs, companies, and DIY maker spaces.</a:t>
            </a:r>
            <a:endParaRPr lang="en-US" sz="2200" dirty="0"/>
          </a:p>
        </p:txBody>
      </p:sp>
      <p:pic>
        <p:nvPicPr>
          <p:cNvPr id="7" name="Picture 6" descr="SeeDNA_ActivityGuide_3feb16 copy.pdf"/>
          <p:cNvPicPr>
            <a:picLocks noChangeAspect="1"/>
          </p:cNvPicPr>
          <p:nvPr/>
        </p:nvPicPr>
        <p:blipFill>
          <a:blip r:embed="rId3"/>
          <a:stretch>
            <a:fillRect/>
          </a:stretch>
        </p:blipFill>
        <p:spPr>
          <a:xfrm rot="805397">
            <a:off x="5675390" y="2105578"/>
            <a:ext cx="2619345" cy="3389740"/>
          </a:xfrm>
          <a:prstGeom prst="rect">
            <a:avLst/>
          </a:prstGeom>
          <a:solidFill>
            <a:schemeClr val="bg1"/>
          </a:solidFill>
        </p:spPr>
      </p:pic>
    </p:spTree>
    <p:extLst>
      <p:ext uri="{BB962C8B-B14F-4D97-AF65-F5344CB8AC3E}">
        <p14:creationId xmlns:p14="http://schemas.microsoft.com/office/powerpoint/2010/main" val="353840930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168" y="1591733"/>
            <a:ext cx="7915665" cy="4525963"/>
          </a:xfrm>
        </p:spPr>
        <p:txBody>
          <a:bodyPr>
            <a:normAutofit lnSpcReduction="10000"/>
          </a:bodyPr>
          <a:lstStyle/>
          <a:p>
            <a:pPr marL="514350" indent="-514350">
              <a:buNone/>
            </a:pPr>
            <a:r>
              <a:rPr lang="en-US" dirty="0" smtClean="0"/>
              <a:t>Introduction to Building with Biology:</a:t>
            </a:r>
          </a:p>
          <a:p>
            <a:pPr marL="739775" indent="-390525"/>
            <a:r>
              <a:rPr lang="en-US" dirty="0" smtClean="0"/>
              <a:t>About the project</a:t>
            </a:r>
          </a:p>
          <a:p>
            <a:pPr marL="739775" indent="-390525"/>
            <a:r>
              <a:rPr lang="en-US" dirty="0" smtClean="0"/>
              <a:t>What is synthetic biology?</a:t>
            </a:r>
          </a:p>
          <a:p>
            <a:pPr marL="739775" indent="-390525"/>
            <a:r>
              <a:rPr lang="en-US" dirty="0" smtClean="0"/>
              <a:t>Conversations with visitors</a:t>
            </a:r>
          </a:p>
          <a:p>
            <a:pPr marL="349250" indent="0">
              <a:buNone/>
            </a:pPr>
            <a:endParaRPr lang="en-US" dirty="0" smtClean="0"/>
          </a:p>
          <a:p>
            <a:pPr marL="0" indent="0">
              <a:buNone/>
            </a:pPr>
            <a:r>
              <a:rPr lang="en-US" dirty="0" smtClean="0"/>
              <a:t>Our Building with Biology Event:</a:t>
            </a:r>
          </a:p>
          <a:p>
            <a:pPr marL="739775" indent="-390525"/>
            <a:r>
              <a:rPr lang="en-US" dirty="0" smtClean="0"/>
              <a:t>Hands-on activities</a:t>
            </a:r>
          </a:p>
          <a:p>
            <a:pPr marL="739775" indent="-390525"/>
            <a:r>
              <a:rPr lang="en-US" dirty="0" smtClean="0"/>
              <a:t>Logistics</a:t>
            </a:r>
          </a:p>
          <a:p>
            <a:endParaRPr lang="en-US" dirty="0" smtClean="0"/>
          </a:p>
          <a:p>
            <a:endParaRPr lang="en-US" dirty="0" smtClean="0"/>
          </a:p>
          <a:p>
            <a:endParaRPr lang="en-US" dirty="0"/>
          </a:p>
          <a:p>
            <a:endParaRPr lang="en-US" dirty="0"/>
          </a:p>
        </p:txBody>
      </p:sp>
      <p:sp>
        <p:nvSpPr>
          <p:cNvPr id="6" name="Rectangle 5"/>
          <p:cNvSpPr/>
          <p:nvPr/>
        </p:nvSpPr>
        <p:spPr>
          <a:xfrm>
            <a:off x="0" y="0"/>
            <a:ext cx="9144000" cy="1227251"/>
          </a:xfrm>
          <a:prstGeom prst="rect">
            <a:avLst/>
          </a:prstGeom>
          <a:solidFill>
            <a:srgbClr val="129A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457200" y="8425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chemeClr val="bg1"/>
                </a:solidFill>
              </a:rPr>
              <a:t>Presentation Overview</a:t>
            </a:r>
            <a:endParaRPr lang="en-US" b="1" dirty="0">
              <a:solidFill>
                <a:schemeClr val="bg1"/>
              </a:solidFill>
            </a:endParaRPr>
          </a:p>
        </p:txBody>
      </p:sp>
      <p:sp>
        <p:nvSpPr>
          <p:cNvPr id="5" name="Right Arrow 4"/>
          <p:cNvSpPr/>
          <p:nvPr/>
        </p:nvSpPr>
        <p:spPr>
          <a:xfrm>
            <a:off x="357834" y="2200116"/>
            <a:ext cx="978408" cy="484632"/>
          </a:xfrm>
          <a:prstGeom prst="rightArrow">
            <a:avLst/>
          </a:prstGeom>
          <a:solidFill>
            <a:srgbClr val="6DCAC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888967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411111"/>
          </a:xfrm>
          <a:prstGeom prst="rect">
            <a:avLst/>
          </a:prstGeom>
          <a:solidFill>
            <a:srgbClr val="129A8B"/>
          </a:solidFill>
          <a:ln>
            <a:solidFill>
              <a:srgbClr val="129A8B"/>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chemeClr val="bg1"/>
                </a:solidFill>
              </a:rPr>
              <a:t>Hands-on Activities</a:t>
            </a:r>
            <a:endParaRPr lang="en-US" b="1" dirty="0">
              <a:solidFill>
                <a:schemeClr val="bg1"/>
              </a:solidFill>
            </a:endParaRPr>
          </a:p>
        </p:txBody>
      </p:sp>
      <p:sp>
        <p:nvSpPr>
          <p:cNvPr id="8" name="Rounded Rectangle 7"/>
          <p:cNvSpPr/>
          <p:nvPr/>
        </p:nvSpPr>
        <p:spPr>
          <a:xfrm>
            <a:off x="399153" y="1842620"/>
            <a:ext cx="3195519" cy="2014765"/>
          </a:xfrm>
          <a:prstGeom prst="roundRect">
            <a:avLst/>
          </a:prstGeom>
          <a:solidFill>
            <a:srgbClr val="ACDDDB"/>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Synthetic </a:t>
            </a:r>
            <a:r>
              <a:rPr lang="en-US" sz="2400" dirty="0" smtClean="0">
                <a:solidFill>
                  <a:schemeClr val="tx1"/>
                </a:solidFill>
              </a:rPr>
              <a:t>biology</a:t>
            </a:r>
          </a:p>
          <a:p>
            <a:pPr algn="ctr"/>
            <a:r>
              <a:rPr lang="en-US" sz="2400" dirty="0" smtClean="0">
                <a:solidFill>
                  <a:schemeClr val="tx1"/>
                </a:solidFill>
              </a:rPr>
              <a:t> </a:t>
            </a:r>
            <a:r>
              <a:rPr lang="en-US" sz="2400" b="1" dirty="0">
                <a:solidFill>
                  <a:schemeClr val="tx1"/>
                </a:solidFill>
              </a:rPr>
              <a:t>is interconnected </a:t>
            </a:r>
            <a:endParaRPr lang="en-US" sz="2400" b="1" dirty="0" smtClean="0">
              <a:solidFill>
                <a:schemeClr val="tx1"/>
              </a:solidFill>
            </a:endParaRPr>
          </a:p>
          <a:p>
            <a:pPr algn="ctr"/>
            <a:r>
              <a:rPr lang="en-US" sz="2400" b="1" dirty="0" smtClean="0">
                <a:solidFill>
                  <a:schemeClr val="tx1"/>
                </a:solidFill>
              </a:rPr>
              <a:t>with society</a:t>
            </a:r>
            <a:endParaRPr lang="en-US" sz="2400" dirty="0">
              <a:solidFill>
                <a:schemeClr val="tx1"/>
              </a:solidFill>
            </a:endParaRPr>
          </a:p>
        </p:txBody>
      </p:sp>
      <p:sp>
        <p:nvSpPr>
          <p:cNvPr id="5" name="Rectangle 4"/>
          <p:cNvSpPr/>
          <p:nvPr/>
        </p:nvSpPr>
        <p:spPr>
          <a:xfrm>
            <a:off x="399153" y="4049339"/>
            <a:ext cx="3617222" cy="2462212"/>
          </a:xfrm>
          <a:prstGeom prst="rect">
            <a:avLst/>
          </a:prstGeom>
        </p:spPr>
        <p:txBody>
          <a:bodyPr wrap="square">
            <a:spAutoFit/>
          </a:bodyPr>
          <a:lstStyle/>
          <a:p>
            <a:r>
              <a:rPr lang="en-US" sz="2200" dirty="0" smtClean="0"/>
              <a:t>Technologies and societies are interconnected. People’s values determine which new technologies are developed and used. Synthetic biology scientists are doing research that might affect all of us.</a:t>
            </a:r>
            <a:endParaRPr lang="en-US" sz="2200" dirty="0"/>
          </a:p>
        </p:txBody>
      </p:sp>
      <p:pic>
        <p:nvPicPr>
          <p:cNvPr id="2" name="Picture 1" descr="BwB_TechTokens_ActivityGuid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0559" y="1664136"/>
            <a:ext cx="2699286" cy="3493193"/>
          </a:xfrm>
          <a:prstGeom prst="rect">
            <a:avLst/>
          </a:prstGeom>
          <a:solidFill>
            <a:schemeClr val="bg1"/>
          </a:solidFill>
        </p:spPr>
      </p:pic>
      <p:pic>
        <p:nvPicPr>
          <p:cNvPr id="3" name="Picture 2" descr="BwB_SuperOrg_ActivityGuid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5171" y="2497259"/>
            <a:ext cx="2701596" cy="3496182"/>
          </a:xfrm>
          <a:prstGeom prst="rect">
            <a:avLst/>
          </a:prstGeom>
          <a:solidFill>
            <a:schemeClr val="bg1"/>
          </a:solidFill>
        </p:spPr>
      </p:pic>
    </p:spTree>
    <p:extLst>
      <p:ext uri="{BB962C8B-B14F-4D97-AF65-F5344CB8AC3E}">
        <p14:creationId xmlns:p14="http://schemas.microsoft.com/office/powerpoint/2010/main" val="353840930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411111"/>
          </a:xfrm>
          <a:prstGeom prst="rect">
            <a:avLst/>
          </a:prstGeom>
          <a:solidFill>
            <a:srgbClr val="129A8B"/>
          </a:solidFill>
          <a:ln>
            <a:solidFill>
              <a:srgbClr val="129A8B"/>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chemeClr val="bg1"/>
                </a:solidFill>
              </a:rPr>
              <a:t>Forums</a:t>
            </a:r>
            <a:endParaRPr lang="en-US" b="1" dirty="0">
              <a:solidFill>
                <a:schemeClr val="bg1"/>
              </a:solidFill>
            </a:endParaRPr>
          </a:p>
        </p:txBody>
      </p:sp>
      <p:pic>
        <p:nvPicPr>
          <p:cNvPr id="2" name="Picture 1" descr="Mosquito_info_03_01_high_res.pdf"/>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rot="20922745">
            <a:off x="427867" y="1979744"/>
            <a:ext cx="3159647" cy="4088954"/>
          </a:xfrm>
          <a:prstGeom prst="rect">
            <a:avLst/>
          </a:prstGeom>
          <a:solidFill>
            <a:schemeClr val="bg1"/>
          </a:solidFill>
        </p:spPr>
      </p:pic>
      <p:pic>
        <p:nvPicPr>
          <p:cNvPr id="3" name="Picture 2" descr="Mosquito_malaria_profile_03_01_high_re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9604" y="1920294"/>
            <a:ext cx="2841012" cy="2195327"/>
          </a:xfrm>
          <a:prstGeom prst="rect">
            <a:avLst/>
          </a:prstGeom>
          <a:solidFill>
            <a:schemeClr val="bg1"/>
          </a:solidFill>
        </p:spPr>
      </p:pic>
      <p:pic>
        <p:nvPicPr>
          <p:cNvPr id="5" name="Picture 4" descr="Mosquito_tech_profile_03_01_high_res.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82282">
            <a:off x="6635621" y="3185416"/>
            <a:ext cx="1588753" cy="2056033"/>
          </a:xfrm>
          <a:prstGeom prst="rect">
            <a:avLst/>
          </a:prstGeom>
          <a:solidFill>
            <a:schemeClr val="bg1"/>
          </a:solidFill>
        </p:spPr>
      </p:pic>
      <p:pic>
        <p:nvPicPr>
          <p:cNvPr id="7" name="Picture 6" descr="Mosquito_personal_profile_03_01_high_res.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70413">
            <a:off x="5318195" y="3785018"/>
            <a:ext cx="1330374" cy="2056033"/>
          </a:xfrm>
          <a:prstGeom prst="rect">
            <a:avLst/>
          </a:prstGeom>
          <a:solidFill>
            <a:schemeClr val="bg1"/>
          </a:solidFill>
        </p:spPr>
      </p:pic>
    </p:spTree>
    <p:extLst>
      <p:ext uri="{BB962C8B-B14F-4D97-AF65-F5344CB8AC3E}">
        <p14:creationId xmlns:p14="http://schemas.microsoft.com/office/powerpoint/2010/main" val="353840930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411111"/>
          </a:xfrm>
          <a:prstGeom prst="rect">
            <a:avLst/>
          </a:prstGeom>
          <a:solidFill>
            <a:srgbClr val="129A8B"/>
          </a:solidFill>
          <a:ln>
            <a:solidFill>
              <a:srgbClr val="129A8B"/>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chemeClr val="bg1"/>
                </a:solidFill>
              </a:rPr>
              <a:t>Passports</a:t>
            </a:r>
            <a:endParaRPr lang="en-US" b="1" dirty="0">
              <a:solidFill>
                <a:schemeClr val="bg1"/>
              </a:solidFill>
            </a:endParaRPr>
          </a:p>
        </p:txBody>
      </p:sp>
      <p:sp>
        <p:nvSpPr>
          <p:cNvPr id="2" name="TextBox 1"/>
          <p:cNvSpPr txBox="1"/>
          <p:nvPr/>
        </p:nvSpPr>
        <p:spPr>
          <a:xfrm>
            <a:off x="184071" y="1595155"/>
            <a:ext cx="5448665" cy="5170645"/>
          </a:xfrm>
          <a:prstGeom prst="rect">
            <a:avLst/>
          </a:prstGeom>
          <a:noFill/>
        </p:spPr>
        <p:txBody>
          <a:bodyPr wrap="square" rtlCol="0">
            <a:spAutoFit/>
          </a:bodyPr>
          <a:lstStyle/>
          <a:p>
            <a:pPr marL="342900" lvl="0" indent="-342900">
              <a:buFont typeface="Arial"/>
              <a:buChar char="•"/>
            </a:pPr>
            <a:r>
              <a:rPr lang="en-US" sz="2200" dirty="0">
                <a:latin typeface="Lato Regular"/>
                <a:cs typeface="Lato Regular"/>
              </a:rPr>
              <a:t>Each </a:t>
            </a:r>
            <a:r>
              <a:rPr lang="en-US" sz="2200" dirty="0" smtClean="0">
                <a:latin typeface="Lato Regular"/>
                <a:cs typeface="Lato Regular"/>
              </a:rPr>
              <a:t>facilitator will </a:t>
            </a:r>
            <a:r>
              <a:rPr lang="en-US" sz="2200" dirty="0">
                <a:latin typeface="Lato Regular"/>
                <a:cs typeface="Lato Regular"/>
              </a:rPr>
              <a:t>need to be prepared to stamp visitors’ passports </a:t>
            </a:r>
            <a:r>
              <a:rPr lang="en-US" sz="2200" dirty="0" smtClean="0">
                <a:latin typeface="Lato Regular"/>
                <a:cs typeface="Lato Regular"/>
              </a:rPr>
              <a:t>if guests ask them a question and/ or share what </a:t>
            </a:r>
            <a:r>
              <a:rPr lang="en-US" sz="2200" dirty="0">
                <a:latin typeface="Lato Regular"/>
                <a:cs typeface="Lato Regular"/>
              </a:rPr>
              <a:t>they </a:t>
            </a:r>
            <a:r>
              <a:rPr lang="en-US" sz="2200" dirty="0" smtClean="0">
                <a:latin typeface="Lato Regular"/>
                <a:cs typeface="Lato Regular"/>
              </a:rPr>
              <a:t>think about synthetic biology.</a:t>
            </a:r>
            <a:endParaRPr lang="en-US" sz="2200" dirty="0">
              <a:latin typeface="Lato Regular"/>
              <a:cs typeface="Lato Regular"/>
            </a:endParaRPr>
          </a:p>
          <a:p>
            <a:pPr lvl="0"/>
            <a:endParaRPr lang="en-US" sz="2200" dirty="0" smtClean="0">
              <a:latin typeface="Lato Regular"/>
              <a:cs typeface="Lato Regular"/>
            </a:endParaRPr>
          </a:p>
          <a:p>
            <a:pPr marL="342900" lvl="0" indent="-342900">
              <a:buFont typeface="Arial"/>
              <a:buChar char="•"/>
            </a:pPr>
            <a:r>
              <a:rPr lang="en-US" sz="2200" dirty="0" smtClean="0">
                <a:latin typeface="Lato Regular"/>
                <a:cs typeface="Lato Regular"/>
              </a:rPr>
              <a:t>Facilitators </a:t>
            </a:r>
            <a:r>
              <a:rPr lang="en-US" sz="2200" dirty="0">
                <a:latin typeface="Lato Regular"/>
                <a:cs typeface="Lato Regular"/>
              </a:rPr>
              <a:t>who are scientists should wear “I’m a scientist” stickers at the </a:t>
            </a:r>
            <a:r>
              <a:rPr lang="en-US" sz="2200" dirty="0" smtClean="0">
                <a:latin typeface="Lato Regular"/>
                <a:cs typeface="Lato Regular"/>
              </a:rPr>
              <a:t>event and should </a:t>
            </a:r>
            <a:r>
              <a:rPr lang="en-US" sz="2200" dirty="0">
                <a:latin typeface="Lato Regular"/>
                <a:cs typeface="Lato Regular"/>
              </a:rPr>
              <a:t>be ready to stamp passports </a:t>
            </a:r>
            <a:r>
              <a:rPr lang="en-US" sz="2200" dirty="0" smtClean="0">
                <a:latin typeface="Lato Regular"/>
                <a:cs typeface="Lato Regular"/>
              </a:rPr>
              <a:t>if guests </a:t>
            </a:r>
            <a:r>
              <a:rPr lang="en-US" sz="2200" dirty="0">
                <a:latin typeface="Lato Regular"/>
                <a:cs typeface="Lato Regular"/>
              </a:rPr>
              <a:t>talk to </a:t>
            </a:r>
            <a:r>
              <a:rPr lang="en-US" sz="2200" dirty="0" smtClean="0">
                <a:latin typeface="Lato Regular"/>
                <a:cs typeface="Lato Regular"/>
              </a:rPr>
              <a:t>them.</a:t>
            </a:r>
          </a:p>
          <a:p>
            <a:pPr lvl="0"/>
            <a:endParaRPr lang="en-US" sz="2200" dirty="0" smtClean="0">
              <a:latin typeface="Lato Regular"/>
              <a:cs typeface="Lato Regular"/>
            </a:endParaRPr>
          </a:p>
          <a:p>
            <a:pPr marL="342900" lvl="0" indent="-342900">
              <a:buFont typeface="Arial"/>
              <a:buChar char="•"/>
            </a:pPr>
            <a:r>
              <a:rPr lang="en-US" sz="2200" dirty="0" smtClean="0">
                <a:latin typeface="Lato Regular"/>
                <a:cs typeface="Lato Regular"/>
              </a:rPr>
              <a:t>The </a:t>
            </a:r>
            <a:r>
              <a:rPr lang="en-US" sz="2200" dirty="0">
                <a:latin typeface="Lato Regular"/>
                <a:cs typeface="Lato Regular"/>
              </a:rPr>
              <a:t>person at the graffiti board will need to stamp passports </a:t>
            </a:r>
            <a:r>
              <a:rPr lang="en-US" sz="2200" dirty="0" smtClean="0">
                <a:latin typeface="Lato Regular"/>
                <a:cs typeface="Lato Regular"/>
              </a:rPr>
              <a:t>if a guest adds </a:t>
            </a:r>
            <a:r>
              <a:rPr lang="en-US" sz="2200" dirty="0">
                <a:latin typeface="Lato Regular"/>
                <a:cs typeface="Lato Regular"/>
              </a:rPr>
              <a:t>a post-it note to the graffiti board about how they think synthetic biology will change our lives in the </a:t>
            </a:r>
            <a:r>
              <a:rPr lang="en-US" sz="2200" dirty="0" smtClean="0">
                <a:latin typeface="Lato Regular"/>
                <a:cs typeface="Lato Regular"/>
              </a:rPr>
              <a:t>future.</a:t>
            </a:r>
            <a:endParaRPr lang="en-US" sz="2200" dirty="0">
              <a:latin typeface="Lato Regular"/>
              <a:cs typeface="Lato Regular"/>
            </a:endParaRPr>
          </a:p>
        </p:txBody>
      </p:sp>
      <p:pic>
        <p:nvPicPr>
          <p:cNvPr id="4" name="Picture 3" descr="Untitl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79923">
            <a:off x="6613674" y="1741954"/>
            <a:ext cx="1163832" cy="1517207"/>
          </a:xfrm>
          <a:prstGeom prst="rect">
            <a:avLst/>
          </a:prstGeom>
          <a:solidFill>
            <a:schemeClr val="bg1"/>
          </a:solidFill>
        </p:spPr>
      </p:pic>
      <p:pic>
        <p:nvPicPr>
          <p:cNvPr id="7" name="Picture 6" descr="Untitl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74920">
            <a:off x="6028840" y="2643553"/>
            <a:ext cx="1163832" cy="1517207"/>
          </a:xfrm>
          <a:prstGeom prst="rect">
            <a:avLst/>
          </a:prstGeom>
          <a:solidFill>
            <a:schemeClr val="bg1"/>
          </a:solidFill>
        </p:spPr>
      </p:pic>
      <p:pic>
        <p:nvPicPr>
          <p:cNvPr id="8" name="Picture 7" descr="Untitl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74920">
            <a:off x="7050398" y="2423523"/>
            <a:ext cx="1163832" cy="1517207"/>
          </a:xfrm>
          <a:prstGeom prst="rect">
            <a:avLst/>
          </a:prstGeom>
          <a:solidFill>
            <a:schemeClr val="bg1"/>
          </a:solidFill>
        </p:spPr>
      </p:pic>
      <p:pic>
        <p:nvPicPr>
          <p:cNvPr id="9" name="Picture 8" descr="Untitl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6219" y="3721344"/>
            <a:ext cx="1163832" cy="1517207"/>
          </a:xfrm>
          <a:prstGeom prst="rect">
            <a:avLst/>
          </a:prstGeom>
          <a:solidFill>
            <a:schemeClr val="bg1"/>
          </a:solidFill>
        </p:spPr>
      </p:pic>
      <p:pic>
        <p:nvPicPr>
          <p:cNvPr id="10" name="Picture 9" descr="Untitl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634180">
            <a:off x="6028841" y="3740866"/>
            <a:ext cx="1163832" cy="1517207"/>
          </a:xfrm>
          <a:prstGeom prst="rect">
            <a:avLst/>
          </a:prstGeom>
          <a:solidFill>
            <a:schemeClr val="bg1"/>
          </a:solidFill>
        </p:spPr>
      </p:pic>
      <p:pic>
        <p:nvPicPr>
          <p:cNvPr id="3" name="Picture 2" descr="framed-painting-clipart-house-painting-supplies-clipart-4.jpg"/>
          <p:cNvPicPr>
            <a:picLocks noChangeAspect="1"/>
          </p:cNvPicPr>
          <p:nvPr/>
        </p:nvPicPr>
        <p:blipFill>
          <a:blip r:embed="rId4">
            <a:alphaModFix/>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1230984">
            <a:off x="7364202" y="2820221"/>
            <a:ext cx="1539082" cy="1539082"/>
          </a:xfrm>
          <a:prstGeom prst="rect">
            <a:avLst/>
          </a:prstGeom>
          <a:ln>
            <a:noFill/>
          </a:ln>
        </p:spPr>
      </p:pic>
    </p:spTree>
    <p:extLst>
      <p:ext uri="{BB962C8B-B14F-4D97-AF65-F5344CB8AC3E}">
        <p14:creationId xmlns:p14="http://schemas.microsoft.com/office/powerpoint/2010/main" val="96808025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168" y="1591733"/>
            <a:ext cx="7915665" cy="4525963"/>
          </a:xfrm>
        </p:spPr>
        <p:txBody>
          <a:bodyPr>
            <a:normAutofit lnSpcReduction="10000"/>
          </a:bodyPr>
          <a:lstStyle/>
          <a:p>
            <a:pPr marL="514350" indent="-514350">
              <a:buNone/>
            </a:pPr>
            <a:r>
              <a:rPr lang="en-US" dirty="0" smtClean="0"/>
              <a:t>Introduction to Building with Biology:</a:t>
            </a:r>
          </a:p>
          <a:p>
            <a:pPr marL="739775" indent="-390525"/>
            <a:r>
              <a:rPr lang="en-US" dirty="0" smtClean="0"/>
              <a:t>About the project</a:t>
            </a:r>
          </a:p>
          <a:p>
            <a:pPr marL="739775" indent="-390525"/>
            <a:r>
              <a:rPr lang="en-US" dirty="0" smtClean="0"/>
              <a:t>What is synthetic biology?</a:t>
            </a:r>
          </a:p>
          <a:p>
            <a:pPr marL="739775" indent="-390525"/>
            <a:r>
              <a:rPr lang="en-US" dirty="0" smtClean="0"/>
              <a:t>Conversations with visitors</a:t>
            </a:r>
          </a:p>
          <a:p>
            <a:pPr marL="349250" indent="0">
              <a:buNone/>
            </a:pPr>
            <a:endParaRPr lang="en-US" dirty="0" smtClean="0"/>
          </a:p>
          <a:p>
            <a:pPr marL="0" indent="0">
              <a:buNone/>
            </a:pPr>
            <a:r>
              <a:rPr lang="en-US" dirty="0" smtClean="0"/>
              <a:t>Our Building with Biology Event:</a:t>
            </a:r>
          </a:p>
          <a:p>
            <a:pPr marL="739775" indent="-390525"/>
            <a:r>
              <a:rPr lang="en-US" dirty="0" smtClean="0"/>
              <a:t>Hands-on activities</a:t>
            </a:r>
          </a:p>
          <a:p>
            <a:pPr marL="739775" indent="-390525"/>
            <a:r>
              <a:rPr lang="en-US" dirty="0" smtClean="0"/>
              <a:t>Logistics</a:t>
            </a:r>
          </a:p>
          <a:p>
            <a:endParaRPr lang="en-US" dirty="0" smtClean="0"/>
          </a:p>
          <a:p>
            <a:endParaRPr lang="en-US" dirty="0" smtClean="0"/>
          </a:p>
          <a:p>
            <a:endParaRPr lang="en-US" dirty="0"/>
          </a:p>
          <a:p>
            <a:endParaRPr lang="en-US" dirty="0"/>
          </a:p>
        </p:txBody>
      </p:sp>
      <p:sp>
        <p:nvSpPr>
          <p:cNvPr id="6" name="Rectangle 5"/>
          <p:cNvSpPr/>
          <p:nvPr/>
        </p:nvSpPr>
        <p:spPr>
          <a:xfrm>
            <a:off x="0" y="0"/>
            <a:ext cx="9144000" cy="1227251"/>
          </a:xfrm>
          <a:prstGeom prst="rect">
            <a:avLst/>
          </a:prstGeom>
          <a:solidFill>
            <a:srgbClr val="129A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457200" y="8425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chemeClr val="bg1"/>
                </a:solidFill>
              </a:rPr>
              <a:t>Presentation Overview</a:t>
            </a:r>
            <a:endParaRPr lang="en-US" b="1" dirty="0">
              <a:solidFill>
                <a:schemeClr val="bg1"/>
              </a:solidFill>
            </a:endParaRPr>
          </a:p>
        </p:txBody>
      </p:sp>
      <p:sp>
        <p:nvSpPr>
          <p:cNvPr id="5" name="Right Arrow 4"/>
          <p:cNvSpPr/>
          <p:nvPr/>
        </p:nvSpPr>
        <p:spPr>
          <a:xfrm>
            <a:off x="357834" y="5394620"/>
            <a:ext cx="978408" cy="484632"/>
          </a:xfrm>
          <a:prstGeom prst="rightArrow">
            <a:avLst/>
          </a:prstGeom>
          <a:solidFill>
            <a:srgbClr val="6DCAC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668650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1566890"/>
            <a:ext cx="8051800" cy="4924439"/>
          </a:xfrm>
        </p:spPr>
        <p:txBody>
          <a:bodyPr/>
          <a:lstStyle/>
          <a:p>
            <a:pPr lvl="1"/>
            <a:r>
              <a:rPr lang="en-US" dirty="0" smtClean="0">
                <a:solidFill>
                  <a:srgbClr val="000000"/>
                </a:solidFill>
              </a:rPr>
              <a:t>Event schedule </a:t>
            </a:r>
          </a:p>
          <a:p>
            <a:pPr lvl="1"/>
            <a:r>
              <a:rPr lang="en-US" dirty="0" smtClean="0">
                <a:solidFill>
                  <a:srgbClr val="000000"/>
                </a:solidFill>
              </a:rPr>
              <a:t>What else is going on</a:t>
            </a:r>
          </a:p>
          <a:p>
            <a:pPr lvl="1"/>
            <a:r>
              <a:rPr lang="en-US" dirty="0" smtClean="0">
                <a:solidFill>
                  <a:srgbClr val="000000"/>
                </a:solidFill>
              </a:rPr>
              <a:t>Location of bathrooms</a:t>
            </a:r>
          </a:p>
          <a:p>
            <a:pPr lvl="1"/>
            <a:r>
              <a:rPr lang="en-US" dirty="0" smtClean="0">
                <a:solidFill>
                  <a:srgbClr val="000000"/>
                </a:solidFill>
              </a:rPr>
              <a:t>Emergency procedures</a:t>
            </a:r>
          </a:p>
          <a:p>
            <a:endParaRPr lang="en-US" dirty="0" smtClean="0">
              <a:solidFill>
                <a:srgbClr val="000000"/>
              </a:solidFill>
            </a:endParaRPr>
          </a:p>
        </p:txBody>
      </p:sp>
      <p:sp>
        <p:nvSpPr>
          <p:cNvPr id="8" name="Rectangle 7"/>
          <p:cNvSpPr/>
          <p:nvPr/>
        </p:nvSpPr>
        <p:spPr>
          <a:xfrm>
            <a:off x="0" y="0"/>
            <a:ext cx="9144000" cy="1227251"/>
          </a:xfrm>
          <a:prstGeom prst="rect">
            <a:avLst/>
          </a:prstGeom>
          <a:solidFill>
            <a:srgbClr val="129A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609600" y="9170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rgbClr val="FFFFFF"/>
                </a:solidFill>
              </a:rPr>
              <a:t>Event Logistics</a:t>
            </a:r>
            <a:endParaRPr lang="en-US" b="1" dirty="0">
              <a:solidFill>
                <a:srgbClr val="FFFFFF"/>
              </a:solidFill>
            </a:endParaRPr>
          </a:p>
        </p:txBody>
      </p:sp>
    </p:spTree>
    <p:extLst>
      <p:ext uri="{BB962C8B-B14F-4D97-AF65-F5344CB8AC3E}">
        <p14:creationId xmlns:p14="http://schemas.microsoft.com/office/powerpoint/2010/main" val="165337767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p:txBody>
      </p:sp>
      <p:sp>
        <p:nvSpPr>
          <p:cNvPr id="5" name="Content Placeholder 2"/>
          <p:cNvSpPr txBox="1">
            <a:spLocks/>
          </p:cNvSpPr>
          <p:nvPr/>
        </p:nvSpPr>
        <p:spPr>
          <a:xfrm>
            <a:off x="0" y="4693159"/>
            <a:ext cx="9144000" cy="883423"/>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Lato Regular"/>
                <a:ea typeface="+mn-ea"/>
                <a:cs typeface="Lato Regular"/>
              </a:defRPr>
            </a:lvl1pPr>
            <a:lvl2pPr marL="742950" indent="-285750" algn="l" defTabSz="457200" rtl="0" eaLnBrk="1" latinLnBrk="0" hangingPunct="1">
              <a:spcBef>
                <a:spcPct val="20000"/>
              </a:spcBef>
              <a:buFont typeface="Arial"/>
              <a:buChar char="–"/>
              <a:defRPr sz="2800" kern="1200">
                <a:solidFill>
                  <a:schemeClr val="tx1"/>
                </a:solidFill>
                <a:latin typeface="Lato Regular"/>
                <a:ea typeface="+mn-ea"/>
                <a:cs typeface="Lato Regular"/>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Lato Regular"/>
              </a:defRPr>
            </a:lvl3pPr>
            <a:lvl4pPr marL="1600200" indent="-228600" algn="l" defTabSz="457200" rtl="0" eaLnBrk="1" latinLnBrk="0" hangingPunct="1">
              <a:spcBef>
                <a:spcPct val="20000"/>
              </a:spcBef>
              <a:buFont typeface="Arial"/>
              <a:buChar char="–"/>
              <a:defRPr sz="2000" kern="1200">
                <a:solidFill>
                  <a:schemeClr val="tx1"/>
                </a:solidFill>
                <a:latin typeface="Lato Regular"/>
                <a:ea typeface="+mn-ea"/>
                <a:cs typeface="Lato Regular"/>
              </a:defRPr>
            </a:lvl4pPr>
            <a:lvl5pPr marL="2057400" indent="-228600" algn="l" defTabSz="457200" rtl="0" eaLnBrk="1" latinLnBrk="0" hangingPunct="1">
              <a:spcBef>
                <a:spcPct val="20000"/>
              </a:spcBef>
              <a:buFont typeface="Arial"/>
              <a:buChar char="»"/>
              <a:defRPr sz="2000" kern="1200">
                <a:solidFill>
                  <a:schemeClr val="tx1"/>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spcBef>
                <a:spcPts val="5424"/>
              </a:spcBef>
              <a:buFont typeface="Arial"/>
              <a:buNone/>
            </a:pPr>
            <a:r>
              <a:rPr lang="en-US" dirty="0" smtClean="0"/>
              <a:t>We couldn’t do this without you!</a:t>
            </a:r>
            <a:endParaRPr lang="en-US" b="1" dirty="0" smtClean="0"/>
          </a:p>
        </p:txBody>
      </p:sp>
      <p:sp>
        <p:nvSpPr>
          <p:cNvPr id="8" name="Rectangle 7"/>
          <p:cNvSpPr/>
          <p:nvPr/>
        </p:nvSpPr>
        <p:spPr>
          <a:xfrm>
            <a:off x="0" y="-14701"/>
            <a:ext cx="9144000" cy="1227251"/>
          </a:xfrm>
          <a:prstGeom prst="rect">
            <a:avLst/>
          </a:prstGeom>
          <a:solidFill>
            <a:srgbClr val="129A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609600" y="6955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rgbClr val="FFFFFF"/>
                </a:solidFill>
              </a:rPr>
              <a:t>Thanks for volunteering!</a:t>
            </a:r>
            <a:endParaRPr lang="en-US" b="1" dirty="0">
              <a:solidFill>
                <a:srgbClr val="FFFFFF"/>
              </a:solidFill>
            </a:endParaRPr>
          </a:p>
        </p:txBody>
      </p:sp>
      <p:pic>
        <p:nvPicPr>
          <p:cNvPr id="6" name="Picture 5" descr="IMG_1416.jpg"/>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57"/>
                    </a14:imgEffect>
                    <a14:imgEffect>
                      <a14:saturation sat="122000"/>
                    </a14:imgEffect>
                    <a14:imgEffect>
                      <a14:brightnessContrast bright="40000" contrast="-20000"/>
                    </a14:imgEffect>
                  </a14:imgLayer>
                </a14:imgProps>
              </a:ext>
            </a:extLst>
          </a:blip>
          <a:srcRect l="2159" t="38094" r="3333" b="14578"/>
          <a:stretch/>
        </p:blipFill>
        <p:spPr>
          <a:xfrm>
            <a:off x="0" y="1233100"/>
            <a:ext cx="9163240" cy="3441654"/>
          </a:xfrm>
          <a:prstGeom prst="rect">
            <a:avLst/>
          </a:prstGeom>
        </p:spPr>
      </p:pic>
      <p:sp>
        <p:nvSpPr>
          <p:cNvPr id="2" name="TextBox 1"/>
          <p:cNvSpPr txBox="1"/>
          <p:nvPr/>
        </p:nvSpPr>
        <p:spPr>
          <a:xfrm>
            <a:off x="10755756" y="273275"/>
            <a:ext cx="184666" cy="369332"/>
          </a:xfrm>
          <a:prstGeom prst="rect">
            <a:avLst/>
          </a:prstGeom>
          <a:noFill/>
        </p:spPr>
        <p:txBody>
          <a:bodyPr wrap="none" rtlCol="0">
            <a:spAutoFit/>
          </a:bodyPr>
          <a:lstStyle/>
          <a:p>
            <a:endParaRPr lang="en-US" dirty="0"/>
          </a:p>
        </p:txBody>
      </p:sp>
      <p:sp>
        <p:nvSpPr>
          <p:cNvPr id="10" name="TextBox 9"/>
          <p:cNvSpPr txBox="1"/>
          <p:nvPr/>
        </p:nvSpPr>
        <p:spPr>
          <a:xfrm>
            <a:off x="1208380" y="5898168"/>
            <a:ext cx="5749712" cy="938719"/>
          </a:xfrm>
          <a:prstGeom prst="rect">
            <a:avLst/>
          </a:prstGeom>
          <a:noFill/>
        </p:spPr>
        <p:txBody>
          <a:bodyPr wrap="square" rtlCol="0">
            <a:spAutoFit/>
          </a:bodyPr>
          <a:lstStyle/>
          <a:p>
            <a:r>
              <a:rPr lang="en-US" sz="1100" dirty="0">
                <a:latin typeface="Lato Regular"/>
                <a:cs typeface="Lato Regular"/>
              </a:rPr>
              <a:t>This </a:t>
            </a:r>
            <a:r>
              <a:rPr lang="en-US" sz="1100" dirty="0" smtClean="0">
                <a:latin typeface="Lato Regular"/>
                <a:cs typeface="Lato Regular"/>
              </a:rPr>
              <a:t>presentation </a:t>
            </a:r>
            <a:r>
              <a:rPr lang="en-US" sz="1100" dirty="0">
                <a:latin typeface="Lato Regular"/>
                <a:cs typeface="Lato Regular"/>
              </a:rPr>
              <a:t>was created as a collaboration of the ￼￼￼Multi-Site Public Engagement with Science—Synthetic Biology project. This project was supported by the National Science Foundation under Award Number 1421179. Any opinions, findings, and conclusions or recommendations expressed in this program are those of the authors and do not necessarily reflect the views of the Foundation.</a:t>
            </a:r>
          </a:p>
        </p:txBody>
      </p:sp>
      <p:pic>
        <p:nvPicPr>
          <p:cNvPr id="12" name="Picture 11" descr="nsf1.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952" y="5940169"/>
            <a:ext cx="933651" cy="939276"/>
          </a:xfrm>
          <a:prstGeom prst="rect">
            <a:avLst/>
          </a:prstGeom>
        </p:spPr>
      </p:pic>
    </p:spTree>
    <p:extLst>
      <p:ext uri="{BB962C8B-B14F-4D97-AF65-F5344CB8AC3E}">
        <p14:creationId xmlns:p14="http://schemas.microsoft.com/office/powerpoint/2010/main" val="72375311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02346" y="1437781"/>
            <a:ext cx="4609750" cy="4835691"/>
          </a:xfrm>
        </p:spPr>
        <p:txBody>
          <a:bodyPr>
            <a:normAutofit fontScale="92500" lnSpcReduction="20000"/>
          </a:bodyPr>
          <a:lstStyle/>
          <a:p>
            <a:pPr marL="514350" indent="-514350">
              <a:buNone/>
            </a:pPr>
            <a:r>
              <a:rPr lang="en-US" dirty="0" smtClean="0"/>
              <a:t>Project Goals:</a:t>
            </a:r>
          </a:p>
          <a:p>
            <a:pPr marL="739775" indent="-390525"/>
            <a:r>
              <a:rPr lang="en-US" dirty="0" smtClean="0"/>
              <a:t>Multi-directional conversations between scientists and the public</a:t>
            </a:r>
          </a:p>
          <a:p>
            <a:pPr marL="0" indent="0">
              <a:buNone/>
            </a:pPr>
            <a:endParaRPr lang="en-US" dirty="0" smtClean="0"/>
          </a:p>
          <a:p>
            <a:pPr marL="0" indent="0">
              <a:buNone/>
            </a:pPr>
            <a:r>
              <a:rPr lang="en-US" dirty="0" smtClean="0"/>
              <a:t>Target Audiences:</a:t>
            </a:r>
          </a:p>
          <a:p>
            <a:pPr marL="739775" indent="-390525"/>
            <a:r>
              <a:rPr lang="en-US" dirty="0" smtClean="0"/>
              <a:t>Scientists and informal </a:t>
            </a:r>
            <a:r>
              <a:rPr lang="en-US" dirty="0"/>
              <a:t>s</a:t>
            </a:r>
            <a:r>
              <a:rPr lang="en-US" dirty="0" smtClean="0"/>
              <a:t>cience educators, and the public</a:t>
            </a:r>
          </a:p>
          <a:p>
            <a:endParaRPr lang="en-US" dirty="0" smtClean="0"/>
          </a:p>
          <a:p>
            <a:endParaRPr lang="en-US" dirty="0" smtClean="0"/>
          </a:p>
          <a:p>
            <a:endParaRPr lang="en-US" dirty="0"/>
          </a:p>
          <a:p>
            <a:endParaRPr lang="en-US" dirty="0"/>
          </a:p>
        </p:txBody>
      </p:sp>
      <p:sp>
        <p:nvSpPr>
          <p:cNvPr id="6" name="Rectangle 5"/>
          <p:cNvSpPr/>
          <p:nvPr/>
        </p:nvSpPr>
        <p:spPr>
          <a:xfrm>
            <a:off x="0" y="0"/>
            <a:ext cx="9144000" cy="1227251"/>
          </a:xfrm>
          <a:prstGeom prst="rect">
            <a:avLst/>
          </a:prstGeom>
          <a:solidFill>
            <a:srgbClr val="129A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457200" y="8425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chemeClr val="bg1"/>
                </a:solidFill>
              </a:rPr>
              <a:t>Public Engagement </a:t>
            </a:r>
            <a:endParaRPr lang="en-US" b="1" dirty="0">
              <a:solidFill>
                <a:schemeClr val="bg1"/>
              </a:solidFill>
            </a:endParaRPr>
          </a:p>
        </p:txBody>
      </p:sp>
      <p:pic>
        <p:nvPicPr>
          <p:cNvPr id="2" name="Picture 1" descr="koP vertic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7251"/>
            <a:ext cx="4155926" cy="5664584"/>
          </a:xfrm>
          <a:prstGeom prst="rect">
            <a:avLst/>
          </a:prstGeom>
        </p:spPr>
      </p:pic>
    </p:spTree>
    <p:extLst>
      <p:ext uri="{BB962C8B-B14F-4D97-AF65-F5344CB8AC3E}">
        <p14:creationId xmlns:p14="http://schemas.microsoft.com/office/powerpoint/2010/main" val="19288896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txBox="1">
            <a:spLocks/>
          </p:cNvSpPr>
          <p:nvPr/>
        </p:nvSpPr>
        <p:spPr>
          <a:xfrm>
            <a:off x="4951934" y="201504"/>
            <a:ext cx="3970679" cy="809585"/>
          </a:xfrm>
          <a:prstGeom prst="rect">
            <a:avLst/>
          </a:prstGeom>
          <a:solidFill>
            <a:srgbClr val="6DCACB"/>
          </a:solidFill>
          <a:ln>
            <a:solidFill>
              <a:schemeClr val="bg1"/>
            </a:solidFill>
          </a:ln>
        </p:spPr>
        <p:txBody>
          <a:bodyPr vert="horz" lIns="91440" tIns="45720" rIns="91440" bIns="45720" rtlCol="0" anchor="b">
            <a:normAutofit lnSpcReduction="10000"/>
          </a:bodyPr>
          <a:lstStyle>
            <a:lvl1pPr marL="0" indent="0" algn="l" defTabSz="457200" rtl="0" eaLnBrk="1" latinLnBrk="0" hangingPunct="1">
              <a:spcBef>
                <a:spcPct val="20000"/>
              </a:spcBef>
              <a:buFont typeface="Arial"/>
              <a:buNone/>
              <a:defRPr sz="2400" b="1" kern="1200">
                <a:solidFill>
                  <a:schemeClr val="tx1"/>
                </a:solidFill>
                <a:latin typeface="Lato Regular"/>
                <a:ea typeface="+mn-ea"/>
                <a:cs typeface="Lato Regular"/>
              </a:defRPr>
            </a:lvl1pPr>
            <a:lvl2pPr marL="457200" indent="0" algn="l" defTabSz="457200" rtl="0" eaLnBrk="1" latinLnBrk="0" hangingPunct="1">
              <a:spcBef>
                <a:spcPct val="20000"/>
              </a:spcBef>
              <a:buFont typeface="Arial"/>
              <a:buNone/>
              <a:defRPr sz="2000" b="1" kern="1200">
                <a:solidFill>
                  <a:schemeClr val="tx1"/>
                </a:solidFill>
                <a:latin typeface="Lato Regular"/>
                <a:ea typeface="+mn-ea"/>
                <a:cs typeface="Lato Regular"/>
              </a:defRPr>
            </a:lvl2pPr>
            <a:lvl3pPr marL="914400" indent="0" algn="l" defTabSz="457200" rtl="0" eaLnBrk="1" latinLnBrk="0" hangingPunct="1">
              <a:spcBef>
                <a:spcPct val="20000"/>
              </a:spcBef>
              <a:buFont typeface="Arial"/>
              <a:buNone/>
              <a:defRPr sz="1800" b="1" kern="1200">
                <a:solidFill>
                  <a:schemeClr val="tx1"/>
                </a:solidFill>
                <a:latin typeface="Lato Regular"/>
                <a:ea typeface="+mn-ea"/>
                <a:cs typeface="Lato Regular"/>
              </a:defRPr>
            </a:lvl3pPr>
            <a:lvl4pPr marL="1371600" indent="0" algn="l" defTabSz="457200" rtl="0" eaLnBrk="1" latinLnBrk="0" hangingPunct="1">
              <a:spcBef>
                <a:spcPct val="20000"/>
              </a:spcBef>
              <a:buFont typeface="Arial"/>
              <a:buNone/>
              <a:defRPr sz="1600" b="1" kern="1200">
                <a:solidFill>
                  <a:schemeClr val="tx1"/>
                </a:solidFill>
                <a:latin typeface="Lato Regular"/>
                <a:ea typeface="+mn-ea"/>
                <a:cs typeface="Lato Regular"/>
              </a:defRPr>
            </a:lvl4pPr>
            <a:lvl5pPr marL="1828800" indent="0" algn="l" defTabSz="457200" rtl="0" eaLnBrk="1" latinLnBrk="0" hangingPunct="1">
              <a:spcBef>
                <a:spcPct val="20000"/>
              </a:spcBef>
              <a:buFont typeface="Arial"/>
              <a:buNone/>
              <a:defRPr sz="1600" b="1" kern="1200">
                <a:solidFill>
                  <a:schemeClr val="tx1"/>
                </a:solidFill>
                <a:latin typeface="Lato Regular"/>
                <a:ea typeface="+mn-ea"/>
                <a:cs typeface="Lato Regular"/>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dirty="0" smtClean="0">
                <a:solidFill>
                  <a:srgbClr val="FFFFFF"/>
                </a:solidFill>
              </a:rPr>
              <a:t>Forums</a:t>
            </a:r>
            <a:br>
              <a:rPr lang="en-US" dirty="0" smtClean="0">
                <a:solidFill>
                  <a:srgbClr val="FFFFFF"/>
                </a:solidFill>
              </a:rPr>
            </a:br>
            <a:endParaRPr lang="en-US" dirty="0">
              <a:solidFill>
                <a:srgbClr val="FFFFFF"/>
              </a:solidFill>
            </a:endParaRPr>
          </a:p>
        </p:txBody>
      </p:sp>
      <p:sp>
        <p:nvSpPr>
          <p:cNvPr id="8" name="Text Placeholder 5"/>
          <p:cNvSpPr txBox="1">
            <a:spLocks/>
          </p:cNvSpPr>
          <p:nvPr/>
        </p:nvSpPr>
        <p:spPr>
          <a:xfrm>
            <a:off x="274907" y="201506"/>
            <a:ext cx="3905444" cy="809584"/>
          </a:xfrm>
          <a:prstGeom prst="rect">
            <a:avLst/>
          </a:prstGeom>
          <a:solidFill>
            <a:srgbClr val="6DCACB"/>
          </a:solidFill>
          <a:ln>
            <a:solidFill>
              <a:schemeClr val="bg1"/>
            </a:solidFill>
          </a:ln>
        </p:spPr>
        <p:txBody>
          <a:bodyPr vert="horz" lIns="91440" tIns="45720" rIns="91440" bIns="45720" rtlCol="0" anchor="b">
            <a:normAutofit lnSpcReduction="10000"/>
          </a:bodyPr>
          <a:lstStyle>
            <a:lvl1pPr marL="0" indent="0" algn="l" defTabSz="457200" rtl="0" eaLnBrk="1" latinLnBrk="0" hangingPunct="1">
              <a:spcBef>
                <a:spcPct val="20000"/>
              </a:spcBef>
              <a:buFont typeface="Arial"/>
              <a:buNone/>
              <a:defRPr sz="2400" b="1" kern="1200">
                <a:solidFill>
                  <a:schemeClr val="tx1"/>
                </a:solidFill>
                <a:latin typeface="Lato Regular"/>
                <a:ea typeface="+mn-ea"/>
                <a:cs typeface="Lato Regular"/>
              </a:defRPr>
            </a:lvl1pPr>
            <a:lvl2pPr marL="457200" indent="0" algn="l" defTabSz="457200" rtl="0" eaLnBrk="1" latinLnBrk="0" hangingPunct="1">
              <a:spcBef>
                <a:spcPct val="20000"/>
              </a:spcBef>
              <a:buFont typeface="Arial"/>
              <a:buNone/>
              <a:defRPr sz="2000" b="1" kern="1200">
                <a:solidFill>
                  <a:schemeClr val="tx1"/>
                </a:solidFill>
                <a:latin typeface="Lato Regular"/>
                <a:ea typeface="+mn-ea"/>
                <a:cs typeface="Lato Regular"/>
              </a:defRPr>
            </a:lvl2pPr>
            <a:lvl3pPr marL="914400" indent="0" algn="l" defTabSz="457200" rtl="0" eaLnBrk="1" latinLnBrk="0" hangingPunct="1">
              <a:spcBef>
                <a:spcPct val="20000"/>
              </a:spcBef>
              <a:buFont typeface="Arial"/>
              <a:buNone/>
              <a:defRPr sz="1800" b="1" kern="1200">
                <a:solidFill>
                  <a:schemeClr val="tx1"/>
                </a:solidFill>
                <a:latin typeface="Lato Regular"/>
                <a:ea typeface="+mn-ea"/>
                <a:cs typeface="Lato Regular"/>
              </a:defRPr>
            </a:lvl3pPr>
            <a:lvl4pPr marL="1371600" indent="0" algn="l" defTabSz="457200" rtl="0" eaLnBrk="1" latinLnBrk="0" hangingPunct="1">
              <a:spcBef>
                <a:spcPct val="20000"/>
              </a:spcBef>
              <a:buFont typeface="Arial"/>
              <a:buNone/>
              <a:defRPr sz="1600" b="1" kern="1200">
                <a:solidFill>
                  <a:schemeClr val="tx1"/>
                </a:solidFill>
                <a:latin typeface="Lato Regular"/>
                <a:ea typeface="+mn-ea"/>
                <a:cs typeface="Lato Regular"/>
              </a:defRPr>
            </a:lvl4pPr>
            <a:lvl5pPr marL="1828800" indent="0" algn="l" defTabSz="457200" rtl="0" eaLnBrk="1" latinLnBrk="0" hangingPunct="1">
              <a:spcBef>
                <a:spcPct val="20000"/>
              </a:spcBef>
              <a:buFont typeface="Arial"/>
              <a:buNone/>
              <a:defRPr sz="1600" b="1" kern="1200">
                <a:solidFill>
                  <a:schemeClr val="tx1"/>
                </a:solidFill>
                <a:latin typeface="Lato Regular"/>
                <a:ea typeface="+mn-ea"/>
                <a:cs typeface="Lato Regular"/>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dirty="0" smtClean="0">
                <a:solidFill>
                  <a:srgbClr val="FFFFFF"/>
                </a:solidFill>
              </a:rPr>
              <a:t>Hands-on activities</a:t>
            </a:r>
            <a:br>
              <a:rPr lang="en-US" dirty="0" smtClean="0">
                <a:solidFill>
                  <a:srgbClr val="FFFFFF"/>
                </a:solidFill>
              </a:rPr>
            </a:br>
            <a:endParaRPr lang="en-US" dirty="0">
              <a:solidFill>
                <a:srgbClr val="FFFFFF"/>
              </a:solidFill>
            </a:endParaRPr>
          </a:p>
        </p:txBody>
      </p:sp>
      <p:sp>
        <p:nvSpPr>
          <p:cNvPr id="10" name="Content Placeholder 2"/>
          <p:cNvSpPr>
            <a:spLocks noGrp="1"/>
          </p:cNvSpPr>
          <p:nvPr>
            <p:ph idx="1"/>
          </p:nvPr>
        </p:nvSpPr>
        <p:spPr>
          <a:xfrm>
            <a:off x="4951936" y="3610650"/>
            <a:ext cx="3970680" cy="1832901"/>
          </a:xfrm>
          <a:solidFill>
            <a:schemeClr val="bg1"/>
          </a:solidFill>
        </p:spPr>
        <p:txBody>
          <a:bodyPr>
            <a:noAutofit/>
          </a:bodyPr>
          <a:lstStyle/>
          <a:p>
            <a:pPr marL="165100" indent="-165100">
              <a:spcAft>
                <a:spcPts val="1200"/>
              </a:spcAft>
            </a:pPr>
            <a:r>
              <a:rPr lang="en-US" sz="1800" dirty="0"/>
              <a:t>L</a:t>
            </a:r>
            <a:r>
              <a:rPr lang="en-US" sz="1800" dirty="0" smtClean="0"/>
              <a:t>onger conversations</a:t>
            </a:r>
            <a:endParaRPr lang="en-US" sz="1800" dirty="0"/>
          </a:p>
          <a:p>
            <a:pPr marL="165100" indent="-165100">
              <a:spcAft>
                <a:spcPts val="1200"/>
              </a:spcAft>
            </a:pPr>
            <a:r>
              <a:rPr lang="en-US" sz="1800" dirty="0"/>
              <a:t>F</a:t>
            </a:r>
            <a:r>
              <a:rPr lang="en-US" sz="1800" dirty="0" smtClean="0"/>
              <a:t>ocus </a:t>
            </a:r>
            <a:r>
              <a:rPr lang="en-US" sz="1800" dirty="0"/>
              <a:t>on societal and ethical issues </a:t>
            </a:r>
          </a:p>
          <a:p>
            <a:pPr marL="165100" indent="-165100">
              <a:spcAft>
                <a:spcPts val="1200"/>
              </a:spcAft>
            </a:pPr>
            <a:r>
              <a:rPr lang="en-US" sz="1800" dirty="0"/>
              <a:t>S</a:t>
            </a:r>
            <a:r>
              <a:rPr lang="en-US" sz="1800" dirty="0" smtClean="0"/>
              <a:t>cience </a:t>
            </a:r>
            <a:r>
              <a:rPr lang="en-US" sz="1800" dirty="0"/>
              <a:t>content + personal experiences and </a:t>
            </a:r>
            <a:r>
              <a:rPr lang="en-US" sz="1800" dirty="0" smtClean="0"/>
              <a:t>values</a:t>
            </a:r>
            <a:endParaRPr lang="en-US" sz="1800" dirty="0"/>
          </a:p>
          <a:p>
            <a:pPr marL="0" indent="0">
              <a:buNone/>
            </a:pPr>
            <a:endParaRPr lang="en-US" sz="2000" dirty="0"/>
          </a:p>
        </p:txBody>
      </p:sp>
      <p:sp>
        <p:nvSpPr>
          <p:cNvPr id="11" name="Content Placeholder 2"/>
          <p:cNvSpPr txBox="1">
            <a:spLocks/>
          </p:cNvSpPr>
          <p:nvPr/>
        </p:nvSpPr>
        <p:spPr>
          <a:xfrm>
            <a:off x="274907" y="3610650"/>
            <a:ext cx="3905444" cy="1469323"/>
          </a:xfrm>
          <a:prstGeom prst="rect">
            <a:avLst/>
          </a:prstGeom>
          <a:solidFill>
            <a:schemeClr val="bg1"/>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Lato Regular"/>
                <a:ea typeface="+mn-ea"/>
                <a:cs typeface="Lato Regular"/>
              </a:defRPr>
            </a:lvl1pPr>
            <a:lvl2pPr marL="742950" indent="-285750" algn="l" defTabSz="457200" rtl="0" eaLnBrk="1" latinLnBrk="0" hangingPunct="1">
              <a:spcBef>
                <a:spcPct val="20000"/>
              </a:spcBef>
              <a:buFont typeface="Arial"/>
              <a:buChar char="–"/>
              <a:defRPr sz="2800" kern="1200">
                <a:solidFill>
                  <a:schemeClr val="tx1"/>
                </a:solidFill>
                <a:latin typeface="Lato Regular"/>
                <a:ea typeface="+mn-ea"/>
                <a:cs typeface="Lato Regular"/>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Lato Regular"/>
              </a:defRPr>
            </a:lvl3pPr>
            <a:lvl4pPr marL="1600200" indent="-228600" algn="l" defTabSz="457200" rtl="0" eaLnBrk="1" latinLnBrk="0" hangingPunct="1">
              <a:spcBef>
                <a:spcPct val="20000"/>
              </a:spcBef>
              <a:buFont typeface="Arial"/>
              <a:buChar char="–"/>
              <a:defRPr sz="2000" kern="1200">
                <a:solidFill>
                  <a:schemeClr val="tx1"/>
                </a:solidFill>
                <a:latin typeface="Lato Regular"/>
                <a:ea typeface="+mn-ea"/>
                <a:cs typeface="Lato Regular"/>
              </a:defRPr>
            </a:lvl4pPr>
            <a:lvl5pPr marL="2057400" indent="-228600" algn="l" defTabSz="457200" rtl="0" eaLnBrk="1" latinLnBrk="0" hangingPunct="1">
              <a:spcBef>
                <a:spcPct val="20000"/>
              </a:spcBef>
              <a:buFont typeface="Arial"/>
              <a:buChar char="»"/>
              <a:defRPr sz="2000" kern="1200">
                <a:solidFill>
                  <a:schemeClr val="tx1"/>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5100" indent="-165100">
              <a:spcAft>
                <a:spcPts val="1200"/>
              </a:spcAft>
            </a:pPr>
            <a:r>
              <a:rPr lang="en-US" sz="1800" dirty="0" smtClean="0"/>
              <a:t>Facilitated</a:t>
            </a:r>
          </a:p>
          <a:p>
            <a:pPr marL="165100" indent="-165100">
              <a:spcAft>
                <a:spcPts val="1200"/>
              </a:spcAft>
            </a:pPr>
            <a:r>
              <a:rPr lang="en-US" sz="1800" dirty="0"/>
              <a:t>S</a:t>
            </a:r>
            <a:r>
              <a:rPr lang="en-US" sz="1800" dirty="0" smtClean="0"/>
              <a:t>horter experiences + back-and- forth discussions</a:t>
            </a:r>
          </a:p>
        </p:txBody>
      </p:sp>
      <p:pic>
        <p:nvPicPr>
          <p:cNvPr id="12" name="Picture 11" descr="WWViews_Boston.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51936" y="993928"/>
            <a:ext cx="3970679" cy="2599561"/>
          </a:xfrm>
          <a:prstGeom prst="rect">
            <a:avLst/>
          </a:prstGeom>
        </p:spPr>
      </p:pic>
      <p:pic>
        <p:nvPicPr>
          <p:cNvPr id="2" name="Picture 1" descr="20160315_1049-X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907" y="993928"/>
            <a:ext cx="3905444" cy="2599561"/>
          </a:xfrm>
          <a:prstGeom prst="rect">
            <a:avLst/>
          </a:prstGeom>
        </p:spPr>
      </p:pic>
    </p:spTree>
    <p:extLst>
      <p:ext uri="{BB962C8B-B14F-4D97-AF65-F5344CB8AC3E}">
        <p14:creationId xmlns:p14="http://schemas.microsoft.com/office/powerpoint/2010/main" val="150032884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227251"/>
          </a:xfrm>
          <a:prstGeom prst="rect">
            <a:avLst/>
          </a:prstGeom>
          <a:solidFill>
            <a:srgbClr val="129A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457200" y="8425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chemeClr val="bg1"/>
                </a:solidFill>
              </a:rPr>
              <a:t>Partners</a:t>
            </a:r>
            <a:endParaRPr lang="en-US" b="1" dirty="0">
              <a:solidFill>
                <a:schemeClr val="bg1"/>
              </a:solidFill>
            </a:endParaRPr>
          </a:p>
        </p:txBody>
      </p:sp>
      <p:sp>
        <p:nvSpPr>
          <p:cNvPr id="3" name="TextBox 2"/>
          <p:cNvSpPr txBox="1"/>
          <p:nvPr/>
        </p:nvSpPr>
        <p:spPr>
          <a:xfrm>
            <a:off x="859730" y="1286001"/>
            <a:ext cx="7424540" cy="5509199"/>
          </a:xfrm>
          <a:prstGeom prst="rect">
            <a:avLst/>
          </a:prstGeom>
          <a:noFill/>
        </p:spPr>
        <p:txBody>
          <a:bodyPr wrap="square" rtlCol="0">
            <a:spAutoFit/>
          </a:bodyPr>
          <a:lstStyle/>
          <a:p>
            <a:r>
              <a:rPr lang="en-US" sz="2800" i="1" dirty="0" smtClean="0"/>
              <a:t>The </a:t>
            </a:r>
            <a:r>
              <a:rPr lang="en-US" sz="2800" i="1" dirty="0"/>
              <a:t>Multi-Site Public Engagement with Science – Synthetic Biology</a:t>
            </a:r>
            <a:r>
              <a:rPr lang="en-US" sz="2800" dirty="0"/>
              <a:t> project </a:t>
            </a:r>
            <a:r>
              <a:rPr lang="en-US" sz="2800" dirty="0" smtClean="0"/>
              <a:t>is led </a:t>
            </a:r>
            <a:r>
              <a:rPr lang="en-US" sz="2800" dirty="0"/>
              <a:t>by the Museum of Science, Boston in collaboration with</a:t>
            </a:r>
            <a:r>
              <a:rPr lang="en-US" sz="2800" dirty="0" smtClean="0"/>
              <a:t>:</a:t>
            </a:r>
          </a:p>
          <a:p>
            <a:endParaRPr lang="en-US" sz="400" dirty="0"/>
          </a:p>
          <a:p>
            <a:pPr marL="800100" lvl="1" indent="-342900">
              <a:buFont typeface="Arial"/>
              <a:buChar char="•"/>
            </a:pPr>
            <a:r>
              <a:rPr lang="en-US" sz="2400" dirty="0"/>
              <a:t>American Association for the Advancement of Science (AAAS): </a:t>
            </a:r>
            <a:r>
              <a:rPr lang="en-US" sz="2400" dirty="0" err="1"/>
              <a:t>www.aaas.org</a:t>
            </a:r>
            <a:endParaRPr lang="en-US" sz="2400" dirty="0"/>
          </a:p>
          <a:p>
            <a:pPr marL="800100" lvl="1" indent="-342900">
              <a:buFont typeface="Arial"/>
              <a:buChar char="•"/>
            </a:pPr>
            <a:r>
              <a:rPr lang="en-US" sz="2400" dirty="0"/>
              <a:t>BioBuilder Educational Foundation: </a:t>
            </a:r>
            <a:r>
              <a:rPr lang="en-US" sz="2400" dirty="0" err="1"/>
              <a:t>www.biobuilder.org</a:t>
            </a:r>
            <a:endParaRPr lang="en-US" sz="2400" dirty="0"/>
          </a:p>
          <a:p>
            <a:pPr marL="800100" lvl="1" indent="-342900">
              <a:buFont typeface="Arial"/>
              <a:buChar char="•"/>
            </a:pPr>
            <a:r>
              <a:rPr lang="en-US" sz="2400" dirty="0"/>
              <a:t>National Informal STEM Education Network: </a:t>
            </a:r>
            <a:r>
              <a:rPr lang="en-US" sz="2400" dirty="0" err="1"/>
              <a:t>www.nisenet.org</a:t>
            </a:r>
            <a:endParaRPr lang="en-US" sz="2400" dirty="0"/>
          </a:p>
          <a:p>
            <a:pPr marL="800100" lvl="1" indent="-342900">
              <a:buFont typeface="Arial"/>
              <a:buChar char="•"/>
            </a:pPr>
            <a:r>
              <a:rPr lang="en-US" sz="2400" dirty="0"/>
              <a:t>Science Museum of Minnesota: </a:t>
            </a:r>
            <a:r>
              <a:rPr lang="en-US" sz="2400" dirty="0" err="1"/>
              <a:t>www.smm.org</a:t>
            </a:r>
            <a:endParaRPr lang="en-US" sz="2400" dirty="0"/>
          </a:p>
          <a:p>
            <a:pPr marL="800100" lvl="1" indent="-342900">
              <a:buFont typeface="Arial"/>
              <a:buChar char="•"/>
            </a:pPr>
            <a:r>
              <a:rPr lang="en-US" sz="2400" dirty="0" err="1" smtClean="0"/>
              <a:t>Sciencenter</a:t>
            </a:r>
            <a:r>
              <a:rPr lang="en-US" sz="2400" dirty="0"/>
              <a:t> </a:t>
            </a:r>
            <a:r>
              <a:rPr lang="en-US" sz="2400" dirty="0" smtClean="0"/>
              <a:t>(Ithaca, NY): </a:t>
            </a:r>
            <a:r>
              <a:rPr lang="en-US" sz="2400" dirty="0" err="1"/>
              <a:t>www.sciencenter.org</a:t>
            </a:r>
            <a:endParaRPr lang="en-US" sz="2400" dirty="0"/>
          </a:p>
          <a:p>
            <a:pPr marL="800100" lvl="1" indent="-342900">
              <a:buFont typeface="Arial"/>
              <a:buChar char="•"/>
            </a:pPr>
            <a:r>
              <a:rPr lang="en-US" sz="2400" dirty="0"/>
              <a:t>Synthetic Biology Engineering Research Center (Synberc): </a:t>
            </a:r>
            <a:r>
              <a:rPr lang="en-US" sz="2400" dirty="0" err="1"/>
              <a:t>www.synberc.org</a:t>
            </a:r>
            <a:endParaRPr lang="en-US" sz="2400" dirty="0"/>
          </a:p>
          <a:p>
            <a:endParaRPr lang="en-US" dirty="0"/>
          </a:p>
        </p:txBody>
      </p:sp>
    </p:spTree>
    <p:extLst>
      <p:ext uri="{BB962C8B-B14F-4D97-AF65-F5344CB8AC3E}">
        <p14:creationId xmlns:p14="http://schemas.microsoft.com/office/powerpoint/2010/main" val="192888967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90521" y="1416734"/>
            <a:ext cx="8362958" cy="4540112"/>
            <a:chOff x="5983" y="1251088"/>
            <a:chExt cx="9027393" cy="4900823"/>
          </a:xfrm>
        </p:grpSpPr>
        <p:pic>
          <p:nvPicPr>
            <p:cNvPr id="4" name="Picture 3" descr="BWB_map.png"/>
            <p:cNvPicPr>
              <a:picLocks noChangeAspect="1"/>
            </p:cNvPicPr>
            <p:nvPr/>
          </p:nvPicPr>
          <p:blipFill rotWithShape="1">
            <a:blip r:embed="rId3">
              <a:extLst>
                <a:ext uri="{28A0092B-C50C-407E-A947-70E740481C1C}">
                  <a14:useLocalDpi xmlns:a14="http://schemas.microsoft.com/office/drawing/2010/main" val="0"/>
                </a:ext>
              </a:extLst>
            </a:blip>
            <a:srcRect r="4514" b="8814"/>
            <a:stretch/>
          </p:blipFill>
          <p:spPr>
            <a:xfrm>
              <a:off x="1293524" y="1523584"/>
              <a:ext cx="6272020" cy="4628327"/>
            </a:xfrm>
            <a:prstGeom prst="rect">
              <a:avLst/>
            </a:prstGeom>
            <a:noFill/>
            <a:ln>
              <a:noFill/>
            </a:ln>
          </p:spPr>
        </p:pic>
        <p:sp>
          <p:nvSpPr>
            <p:cNvPr id="3" name="TextBox 2"/>
            <p:cNvSpPr txBox="1"/>
            <p:nvPr/>
          </p:nvSpPr>
          <p:spPr>
            <a:xfrm>
              <a:off x="5983" y="1523584"/>
              <a:ext cx="2326065" cy="584776"/>
            </a:xfrm>
            <a:prstGeom prst="rect">
              <a:avLst/>
            </a:prstGeom>
            <a:solidFill>
              <a:schemeClr val="bg1">
                <a:alpha val="81000"/>
              </a:schemeClr>
            </a:solidFill>
          </p:spPr>
          <p:txBody>
            <a:bodyPr wrap="none" rtlCol="0">
              <a:spAutoFit/>
            </a:bodyPr>
            <a:lstStyle/>
            <a:p>
              <a:pPr algn="ctr"/>
              <a:r>
                <a:rPr lang="en-US" sz="1600" dirty="0" smtClean="0"/>
                <a:t>Pacific Science Center &amp; </a:t>
              </a:r>
            </a:p>
            <a:p>
              <a:pPr algn="ctr"/>
              <a:r>
                <a:rPr lang="en-US" sz="1600" dirty="0" smtClean="0"/>
                <a:t>University of Washington</a:t>
              </a:r>
              <a:endParaRPr lang="en-US" sz="1600" dirty="0"/>
            </a:p>
          </p:txBody>
        </p:sp>
        <p:sp>
          <p:nvSpPr>
            <p:cNvPr id="6" name="TextBox 5"/>
            <p:cNvSpPr txBox="1"/>
            <p:nvPr/>
          </p:nvSpPr>
          <p:spPr>
            <a:xfrm>
              <a:off x="7020221" y="1654088"/>
              <a:ext cx="2005677" cy="584776"/>
            </a:xfrm>
            <a:prstGeom prst="rect">
              <a:avLst/>
            </a:prstGeom>
            <a:solidFill>
              <a:schemeClr val="bg1">
                <a:alpha val="81000"/>
              </a:schemeClr>
            </a:solidFill>
          </p:spPr>
          <p:txBody>
            <a:bodyPr wrap="none" rtlCol="0">
              <a:spAutoFit/>
            </a:bodyPr>
            <a:lstStyle/>
            <a:p>
              <a:pPr algn="ctr"/>
              <a:r>
                <a:rPr lang="en-US" sz="1600" dirty="0" smtClean="0"/>
                <a:t>Museum of Science &amp; </a:t>
              </a:r>
            </a:p>
            <a:p>
              <a:pPr algn="ctr"/>
              <a:r>
                <a:rPr lang="en-US" sz="1600" dirty="0" smtClean="0"/>
                <a:t>MIT</a:t>
              </a:r>
              <a:endParaRPr lang="en-US" sz="1600" i="1" dirty="0"/>
            </a:p>
          </p:txBody>
        </p:sp>
        <p:sp>
          <p:nvSpPr>
            <p:cNvPr id="7" name="TextBox 6"/>
            <p:cNvSpPr txBox="1"/>
            <p:nvPr/>
          </p:nvSpPr>
          <p:spPr>
            <a:xfrm>
              <a:off x="364947" y="2998133"/>
              <a:ext cx="1608133" cy="830997"/>
            </a:xfrm>
            <a:prstGeom prst="rect">
              <a:avLst/>
            </a:prstGeom>
            <a:solidFill>
              <a:schemeClr val="bg1">
                <a:alpha val="81000"/>
              </a:schemeClr>
            </a:solidFill>
          </p:spPr>
          <p:txBody>
            <a:bodyPr wrap="none" rtlCol="0">
              <a:spAutoFit/>
            </a:bodyPr>
            <a:lstStyle/>
            <a:p>
              <a:pPr algn="ctr"/>
              <a:r>
                <a:rPr lang="en-US" sz="1600" dirty="0" smtClean="0"/>
                <a:t>Chabot Space &amp; </a:t>
              </a:r>
            </a:p>
            <a:p>
              <a:pPr algn="ctr"/>
              <a:r>
                <a:rPr lang="en-US" sz="1600" dirty="0" smtClean="0"/>
                <a:t>Science Center &amp; </a:t>
              </a:r>
            </a:p>
            <a:p>
              <a:pPr algn="ctr"/>
              <a:r>
                <a:rPr lang="en-US" sz="1600" dirty="0" smtClean="0"/>
                <a:t>UC Berkeley</a:t>
              </a:r>
            </a:p>
          </p:txBody>
        </p:sp>
        <p:sp>
          <p:nvSpPr>
            <p:cNvPr id="8" name="TextBox 7"/>
            <p:cNvSpPr txBox="1"/>
            <p:nvPr/>
          </p:nvSpPr>
          <p:spPr>
            <a:xfrm>
              <a:off x="7327140" y="3407637"/>
              <a:ext cx="1582484" cy="830997"/>
            </a:xfrm>
            <a:prstGeom prst="rect">
              <a:avLst/>
            </a:prstGeom>
            <a:solidFill>
              <a:schemeClr val="bg1">
                <a:alpha val="81000"/>
              </a:schemeClr>
            </a:solidFill>
          </p:spPr>
          <p:txBody>
            <a:bodyPr wrap="none" rtlCol="0">
              <a:spAutoFit/>
            </a:bodyPr>
            <a:lstStyle/>
            <a:p>
              <a:pPr algn="ctr"/>
              <a:r>
                <a:rPr lang="en-US" sz="1600" dirty="0" smtClean="0"/>
                <a:t>New York </a:t>
              </a:r>
            </a:p>
            <a:p>
              <a:pPr algn="ctr"/>
              <a:r>
                <a:rPr lang="en-US" sz="1600" dirty="0" smtClean="0"/>
                <a:t>Hall of Science &amp; </a:t>
              </a:r>
            </a:p>
            <a:p>
              <a:pPr algn="ctr"/>
              <a:r>
                <a:rPr lang="en-US" sz="1600" dirty="0" err="1" smtClean="0"/>
                <a:t>GenSpace</a:t>
              </a:r>
              <a:endParaRPr lang="en-US" sz="1600" dirty="0" smtClean="0"/>
            </a:p>
          </p:txBody>
        </p:sp>
        <p:sp>
          <p:nvSpPr>
            <p:cNvPr id="9" name="TextBox 8"/>
            <p:cNvSpPr txBox="1"/>
            <p:nvPr/>
          </p:nvSpPr>
          <p:spPr>
            <a:xfrm>
              <a:off x="7335475" y="4510302"/>
              <a:ext cx="1697901" cy="1077218"/>
            </a:xfrm>
            <a:prstGeom prst="rect">
              <a:avLst/>
            </a:prstGeom>
            <a:solidFill>
              <a:schemeClr val="bg1">
                <a:alpha val="81000"/>
              </a:schemeClr>
            </a:solidFill>
          </p:spPr>
          <p:txBody>
            <a:bodyPr wrap="none" rtlCol="0">
              <a:spAutoFit/>
            </a:bodyPr>
            <a:lstStyle/>
            <a:p>
              <a:pPr algn="ctr"/>
              <a:r>
                <a:rPr lang="en-US" sz="1600" dirty="0" smtClean="0"/>
                <a:t>Museum of </a:t>
              </a:r>
            </a:p>
            <a:p>
              <a:pPr algn="ctr"/>
              <a:r>
                <a:rPr lang="en-US" sz="1600" dirty="0" smtClean="0"/>
                <a:t>Life and Science &amp;</a:t>
              </a:r>
            </a:p>
            <a:p>
              <a:pPr algn="ctr"/>
              <a:r>
                <a:rPr lang="en-US" sz="1600" dirty="0" smtClean="0"/>
                <a:t>North Carolina </a:t>
              </a:r>
            </a:p>
            <a:p>
              <a:pPr algn="ctr"/>
              <a:r>
                <a:rPr lang="en-US" sz="1600" dirty="0" smtClean="0"/>
                <a:t>State University</a:t>
              </a:r>
              <a:endParaRPr lang="en-US" sz="1600" dirty="0"/>
            </a:p>
          </p:txBody>
        </p:sp>
        <p:sp>
          <p:nvSpPr>
            <p:cNvPr id="10" name="TextBox 9"/>
            <p:cNvSpPr txBox="1"/>
            <p:nvPr/>
          </p:nvSpPr>
          <p:spPr>
            <a:xfrm>
              <a:off x="2735311" y="1251088"/>
              <a:ext cx="2941831" cy="584776"/>
            </a:xfrm>
            <a:prstGeom prst="rect">
              <a:avLst/>
            </a:prstGeom>
            <a:solidFill>
              <a:schemeClr val="bg1">
                <a:alpha val="81000"/>
              </a:schemeClr>
            </a:solidFill>
          </p:spPr>
          <p:txBody>
            <a:bodyPr wrap="none" rtlCol="0">
              <a:spAutoFit/>
            </a:bodyPr>
            <a:lstStyle/>
            <a:p>
              <a:pPr algn="ctr"/>
              <a:r>
                <a:rPr lang="en-US" sz="1600" dirty="0" smtClean="0"/>
                <a:t>Science Museum of Minnesota &amp;</a:t>
              </a:r>
            </a:p>
            <a:p>
              <a:pPr algn="ctr"/>
              <a:r>
                <a:rPr lang="en-US" sz="1600" dirty="0" smtClean="0"/>
                <a:t>University of Minnesota</a:t>
              </a:r>
            </a:p>
          </p:txBody>
        </p:sp>
        <p:sp>
          <p:nvSpPr>
            <p:cNvPr id="11" name="TextBox 10"/>
            <p:cNvSpPr txBox="1"/>
            <p:nvPr/>
          </p:nvSpPr>
          <p:spPr>
            <a:xfrm>
              <a:off x="3192555" y="5567135"/>
              <a:ext cx="2276384" cy="584776"/>
            </a:xfrm>
            <a:prstGeom prst="rect">
              <a:avLst/>
            </a:prstGeom>
            <a:solidFill>
              <a:schemeClr val="bg1">
                <a:alpha val="81000"/>
              </a:schemeClr>
            </a:solidFill>
          </p:spPr>
          <p:txBody>
            <a:bodyPr wrap="none" rtlCol="0">
              <a:spAutoFit/>
            </a:bodyPr>
            <a:lstStyle/>
            <a:p>
              <a:pPr algn="ctr"/>
              <a:r>
                <a:rPr lang="en-US" sz="1600" dirty="0" smtClean="0"/>
                <a:t>Arizona Science Center &amp;</a:t>
              </a:r>
            </a:p>
            <a:p>
              <a:pPr algn="ctr"/>
              <a:r>
                <a:rPr lang="en-US" sz="1600" dirty="0" smtClean="0"/>
                <a:t>Arizona State University</a:t>
              </a:r>
              <a:endParaRPr lang="en-US" sz="1600" dirty="0"/>
            </a:p>
          </p:txBody>
        </p:sp>
        <p:sp>
          <p:nvSpPr>
            <p:cNvPr id="12" name="TextBox 11"/>
            <p:cNvSpPr txBox="1"/>
            <p:nvPr/>
          </p:nvSpPr>
          <p:spPr>
            <a:xfrm>
              <a:off x="5488347" y="2016608"/>
              <a:ext cx="1343938" cy="584776"/>
            </a:xfrm>
            <a:prstGeom prst="rect">
              <a:avLst/>
            </a:prstGeom>
            <a:solidFill>
              <a:schemeClr val="bg1">
                <a:alpha val="81000"/>
              </a:schemeClr>
            </a:solidFill>
          </p:spPr>
          <p:txBody>
            <a:bodyPr wrap="none" rtlCol="0">
              <a:spAutoFit/>
            </a:bodyPr>
            <a:lstStyle/>
            <a:p>
              <a:pPr algn="ctr"/>
              <a:r>
                <a:rPr lang="en-US" sz="1600" dirty="0" smtClean="0"/>
                <a:t>Sciencenter &amp;</a:t>
              </a:r>
            </a:p>
            <a:p>
              <a:pPr algn="ctr"/>
              <a:r>
                <a:rPr lang="en-US" sz="1600" dirty="0" smtClean="0"/>
                <a:t>Cornell</a:t>
              </a:r>
            </a:p>
          </p:txBody>
        </p:sp>
        <p:cxnSp>
          <p:nvCxnSpPr>
            <p:cNvPr id="13" name="Straight Connector 12"/>
            <p:cNvCxnSpPr/>
            <p:nvPr/>
          </p:nvCxnSpPr>
          <p:spPr>
            <a:xfrm>
              <a:off x="2280088" y="1897419"/>
              <a:ext cx="431028" cy="54098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7" idx="3"/>
            </p:cNvCxnSpPr>
            <p:nvPr/>
          </p:nvCxnSpPr>
          <p:spPr>
            <a:xfrm>
              <a:off x="1973080" y="3413632"/>
              <a:ext cx="390274" cy="26167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0" idx="2"/>
            </p:cNvCxnSpPr>
            <p:nvPr/>
          </p:nvCxnSpPr>
          <p:spPr>
            <a:xfrm rot="16200000" flipH="1">
              <a:off x="4046283" y="1995807"/>
              <a:ext cx="1212135" cy="89224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325091" y="4510302"/>
              <a:ext cx="991933" cy="10568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endCxn id="9" idx="1"/>
            </p:cNvCxnSpPr>
            <p:nvPr/>
          </p:nvCxnSpPr>
          <p:spPr>
            <a:xfrm rot="16200000" flipH="1">
              <a:off x="6623090" y="4336526"/>
              <a:ext cx="877548" cy="54722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2" idx="2"/>
            </p:cNvCxnSpPr>
            <p:nvPr/>
          </p:nvCxnSpPr>
          <p:spPr>
            <a:xfrm rot="16200000" flipH="1">
              <a:off x="6180502" y="2581198"/>
              <a:ext cx="504189" cy="54456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endCxn id="8" idx="1"/>
            </p:cNvCxnSpPr>
            <p:nvPr/>
          </p:nvCxnSpPr>
          <p:spPr>
            <a:xfrm rot="16200000" flipH="1">
              <a:off x="6962323" y="3458319"/>
              <a:ext cx="415500" cy="3141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endCxn id="6" idx="2"/>
            </p:cNvCxnSpPr>
            <p:nvPr/>
          </p:nvCxnSpPr>
          <p:spPr>
            <a:xfrm rot="5400000" flipH="1" flipV="1">
              <a:off x="7195724" y="2278242"/>
              <a:ext cx="866713" cy="78795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1" name="Rectangle 20"/>
          <p:cNvSpPr/>
          <p:nvPr/>
        </p:nvSpPr>
        <p:spPr>
          <a:xfrm>
            <a:off x="0" y="0"/>
            <a:ext cx="9144000" cy="1227251"/>
          </a:xfrm>
          <a:prstGeom prst="rect">
            <a:avLst/>
          </a:prstGeom>
          <a:solidFill>
            <a:srgbClr val="129A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a:spLocks noGrp="1"/>
          </p:cNvSpPr>
          <p:nvPr>
            <p:ph type="title"/>
          </p:nvPr>
        </p:nvSpPr>
        <p:spPr>
          <a:xfrm>
            <a:off x="457200" y="84251"/>
            <a:ext cx="8229600" cy="1143000"/>
          </a:xfrm>
        </p:spPr>
        <p:txBody>
          <a:bodyPr/>
          <a:lstStyle/>
          <a:p>
            <a:r>
              <a:rPr lang="en-US" b="1" dirty="0" smtClean="0">
                <a:solidFill>
                  <a:srgbClr val="FFFFFF"/>
                </a:solidFill>
              </a:rPr>
              <a:t>Pilot Events –</a:t>
            </a:r>
            <a:r>
              <a:rPr lang="en-US" b="1" dirty="0">
                <a:solidFill>
                  <a:srgbClr val="FFFFFF"/>
                </a:solidFill>
              </a:rPr>
              <a:t> </a:t>
            </a:r>
            <a:r>
              <a:rPr lang="en-US" b="1" dirty="0" smtClean="0">
                <a:solidFill>
                  <a:srgbClr val="FFFFFF"/>
                </a:solidFill>
              </a:rPr>
              <a:t>Summer </a:t>
            </a:r>
            <a:r>
              <a:rPr lang="en-US" b="1" dirty="0">
                <a:solidFill>
                  <a:srgbClr val="FFFFFF"/>
                </a:solidFill>
              </a:rPr>
              <a:t>2015</a:t>
            </a:r>
          </a:p>
        </p:txBody>
      </p:sp>
    </p:spTree>
    <p:extLst>
      <p:ext uri="{BB962C8B-B14F-4D97-AF65-F5344CB8AC3E}">
        <p14:creationId xmlns:p14="http://schemas.microsoft.com/office/powerpoint/2010/main" val="204720386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1057" y="1510411"/>
            <a:ext cx="7341887" cy="4525963"/>
          </a:xfrm>
        </p:spPr>
        <p:txBody>
          <a:bodyPr>
            <a:normAutofit/>
          </a:bodyPr>
          <a:lstStyle/>
          <a:p>
            <a:pPr marL="0" indent="0">
              <a:buNone/>
            </a:pPr>
            <a:r>
              <a:rPr lang="en-US" dirty="0" smtClean="0"/>
              <a:t>During the pilot events, we conducted surveys and found that:</a:t>
            </a:r>
          </a:p>
          <a:p>
            <a:pPr marL="0" indent="0">
              <a:buNone/>
            </a:pPr>
            <a:endParaRPr lang="en-US" sz="1200" dirty="0" smtClean="0"/>
          </a:p>
          <a:p>
            <a:pPr marL="739775" indent="-390525"/>
            <a:r>
              <a:rPr lang="en-US" dirty="0" smtClean="0"/>
              <a:t>Visitors enjoyed the events </a:t>
            </a:r>
          </a:p>
          <a:p>
            <a:pPr marL="739775" indent="-390525"/>
            <a:r>
              <a:rPr lang="en-US" dirty="0" smtClean="0"/>
              <a:t>Participating in events increased visitors’ interest in synthetic biology</a:t>
            </a:r>
          </a:p>
          <a:p>
            <a:pPr marL="739775" indent="-390525"/>
            <a:r>
              <a:rPr lang="en-US" dirty="0" smtClean="0"/>
              <a:t>Volunteers increased their skills in engaging the public in science</a:t>
            </a:r>
          </a:p>
          <a:p>
            <a:pPr marL="739775" indent="-390525"/>
            <a:endParaRPr lang="en-US" dirty="0" smtClean="0"/>
          </a:p>
          <a:p>
            <a:endParaRPr lang="en-US" dirty="0" smtClean="0"/>
          </a:p>
          <a:p>
            <a:endParaRPr lang="en-US" dirty="0" smtClean="0"/>
          </a:p>
          <a:p>
            <a:endParaRPr lang="en-US" dirty="0"/>
          </a:p>
          <a:p>
            <a:endParaRPr lang="en-US" dirty="0"/>
          </a:p>
        </p:txBody>
      </p:sp>
      <p:sp>
        <p:nvSpPr>
          <p:cNvPr id="6" name="Rectangle 5"/>
          <p:cNvSpPr/>
          <p:nvPr/>
        </p:nvSpPr>
        <p:spPr>
          <a:xfrm>
            <a:off x="0" y="0"/>
            <a:ext cx="9144000" cy="1227251"/>
          </a:xfrm>
          <a:prstGeom prst="rect">
            <a:avLst/>
          </a:prstGeom>
          <a:solidFill>
            <a:srgbClr val="129A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457200" y="8425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sz="3600" b="1" dirty="0" smtClean="0">
                <a:solidFill>
                  <a:schemeClr val="bg1"/>
                </a:solidFill>
              </a:rPr>
              <a:t>Evaluation Findings from Pilot Year</a:t>
            </a:r>
            <a:endParaRPr lang="en-US" sz="3600" b="1" dirty="0">
              <a:solidFill>
                <a:schemeClr val="bg1"/>
              </a:solidFill>
            </a:endParaRPr>
          </a:p>
        </p:txBody>
      </p:sp>
    </p:spTree>
    <p:extLst>
      <p:ext uri="{BB962C8B-B14F-4D97-AF65-F5344CB8AC3E}">
        <p14:creationId xmlns:p14="http://schemas.microsoft.com/office/powerpoint/2010/main" val="192888967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168" y="1591733"/>
            <a:ext cx="7915665" cy="4525963"/>
          </a:xfrm>
        </p:spPr>
        <p:txBody>
          <a:bodyPr>
            <a:normAutofit lnSpcReduction="10000"/>
          </a:bodyPr>
          <a:lstStyle/>
          <a:p>
            <a:pPr marL="514350" indent="-514350">
              <a:buNone/>
            </a:pPr>
            <a:r>
              <a:rPr lang="en-US" dirty="0" smtClean="0"/>
              <a:t>Introduction to Building with Biology:</a:t>
            </a:r>
          </a:p>
          <a:p>
            <a:pPr marL="739775" indent="-390525"/>
            <a:r>
              <a:rPr lang="en-US" dirty="0" smtClean="0"/>
              <a:t>About the project</a:t>
            </a:r>
          </a:p>
          <a:p>
            <a:pPr marL="739775" indent="-390525"/>
            <a:r>
              <a:rPr lang="en-US" dirty="0" smtClean="0"/>
              <a:t>What is synthetic biology?</a:t>
            </a:r>
          </a:p>
          <a:p>
            <a:pPr marL="739775" indent="-390525"/>
            <a:r>
              <a:rPr lang="en-US" dirty="0" smtClean="0"/>
              <a:t>Conversations with visitors</a:t>
            </a:r>
          </a:p>
          <a:p>
            <a:pPr marL="349250" indent="0">
              <a:buNone/>
            </a:pPr>
            <a:endParaRPr lang="en-US" dirty="0" smtClean="0"/>
          </a:p>
          <a:p>
            <a:pPr marL="0" indent="0">
              <a:buNone/>
            </a:pPr>
            <a:r>
              <a:rPr lang="en-US" dirty="0" smtClean="0"/>
              <a:t>Our Building with Biology Event:</a:t>
            </a:r>
          </a:p>
          <a:p>
            <a:pPr marL="739775" indent="-390525"/>
            <a:r>
              <a:rPr lang="en-US" dirty="0" smtClean="0"/>
              <a:t>Hands-on activities</a:t>
            </a:r>
          </a:p>
          <a:p>
            <a:pPr marL="739775" indent="-390525"/>
            <a:r>
              <a:rPr lang="en-US" dirty="0" smtClean="0"/>
              <a:t>Logistics</a:t>
            </a:r>
          </a:p>
          <a:p>
            <a:endParaRPr lang="en-US" dirty="0" smtClean="0"/>
          </a:p>
          <a:p>
            <a:endParaRPr lang="en-US" dirty="0" smtClean="0"/>
          </a:p>
          <a:p>
            <a:endParaRPr lang="en-US" dirty="0"/>
          </a:p>
          <a:p>
            <a:endParaRPr lang="en-US" dirty="0"/>
          </a:p>
        </p:txBody>
      </p:sp>
      <p:sp>
        <p:nvSpPr>
          <p:cNvPr id="6" name="Rectangle 5"/>
          <p:cNvSpPr/>
          <p:nvPr/>
        </p:nvSpPr>
        <p:spPr>
          <a:xfrm>
            <a:off x="0" y="0"/>
            <a:ext cx="9144000" cy="1227251"/>
          </a:xfrm>
          <a:prstGeom prst="rect">
            <a:avLst/>
          </a:prstGeom>
          <a:solidFill>
            <a:srgbClr val="129A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457200" y="8425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r>
              <a:rPr lang="en-US" b="1" dirty="0" smtClean="0">
                <a:solidFill>
                  <a:schemeClr val="bg1"/>
                </a:solidFill>
              </a:rPr>
              <a:t>Presentation Overview</a:t>
            </a:r>
            <a:endParaRPr lang="en-US" b="1" dirty="0">
              <a:solidFill>
                <a:schemeClr val="bg1"/>
              </a:solidFill>
            </a:endParaRPr>
          </a:p>
        </p:txBody>
      </p:sp>
      <p:sp>
        <p:nvSpPr>
          <p:cNvPr id="5" name="Right Arrow 4"/>
          <p:cNvSpPr/>
          <p:nvPr/>
        </p:nvSpPr>
        <p:spPr>
          <a:xfrm>
            <a:off x="357834" y="2719704"/>
            <a:ext cx="978408" cy="484632"/>
          </a:xfrm>
          <a:prstGeom prst="rightArrow">
            <a:avLst/>
          </a:prstGeom>
          <a:solidFill>
            <a:srgbClr val="6DCAC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439227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10477</TotalTime>
  <Words>2930</Words>
  <Application>Microsoft Macintosh PowerPoint</Application>
  <PresentationFormat>On-screen Show (4:3)</PresentationFormat>
  <Paragraphs>381</Paragraphs>
  <Slides>35</Slides>
  <Notes>35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Pilot Events – Summer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Conversations with Visitors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Museum of Science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Sittenfeld</dc:creator>
  <cp:lastModifiedBy>Ali Jackson</cp:lastModifiedBy>
  <cp:revision>463</cp:revision>
  <cp:lastPrinted>2016-04-06T03:27:54Z</cp:lastPrinted>
  <dcterms:created xsi:type="dcterms:W3CDTF">2016-03-28T20:56:39Z</dcterms:created>
  <dcterms:modified xsi:type="dcterms:W3CDTF">2016-04-06T03:34:37Z</dcterms:modified>
</cp:coreProperties>
</file>