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7"/>
  </p:notesMasterIdLst>
  <p:sldIdLst>
    <p:sldId id="332" r:id="rId3"/>
    <p:sldId id="333" r:id="rId4"/>
    <p:sldId id="335" r:id="rId5"/>
    <p:sldId id="336" r:id="rId6"/>
    <p:sldId id="342" r:id="rId7"/>
    <p:sldId id="343" r:id="rId8"/>
    <p:sldId id="344" r:id="rId9"/>
    <p:sldId id="340" r:id="rId10"/>
    <p:sldId id="341" r:id="rId11"/>
    <p:sldId id="345" r:id="rId12"/>
    <p:sldId id="347" r:id="rId13"/>
    <p:sldId id="358" r:id="rId14"/>
    <p:sldId id="359" r:id="rId15"/>
    <p:sldId id="360" r:id="rId16"/>
    <p:sldId id="351" r:id="rId17"/>
    <p:sldId id="352" r:id="rId18"/>
    <p:sldId id="356" r:id="rId19"/>
    <p:sldId id="355" r:id="rId20"/>
    <p:sldId id="315" r:id="rId21"/>
    <p:sldId id="316" r:id="rId22"/>
    <p:sldId id="317" r:id="rId23"/>
    <p:sldId id="318" r:id="rId24"/>
    <p:sldId id="320" r:id="rId25"/>
    <p:sldId id="319" r:id="rId26"/>
    <p:sldId id="353" r:id="rId27"/>
    <p:sldId id="321" r:id="rId28"/>
    <p:sldId id="323" r:id="rId29"/>
    <p:sldId id="324" r:id="rId30"/>
    <p:sldId id="325" r:id="rId31"/>
    <p:sldId id="326" r:id="rId32"/>
    <p:sldId id="327" r:id="rId33"/>
    <p:sldId id="328" r:id="rId34"/>
    <p:sldId id="329" r:id="rId35"/>
    <p:sldId id="36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45" autoAdjust="0"/>
  </p:normalViewPr>
  <p:slideViewPr>
    <p:cSldViewPr snapToGrid="0" snapToObjects="1">
      <p:cViewPr varScale="1">
        <p:scale>
          <a:sx n="75" d="100"/>
          <a:sy n="75" d="100"/>
        </p:scale>
        <p:origin x="-26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8CCFE-E55B-134A-B68B-B860FB25AACE}" type="datetimeFigureOut">
              <a:t>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C69F4-8AA7-AC42-8978-891D93CCD2C8}" type="slidenum">
              <a:t>‹#›</a:t>
            </a:fld>
            <a:endParaRPr lang="en-US"/>
          </a:p>
        </p:txBody>
      </p:sp>
    </p:spTree>
    <p:extLst>
      <p:ext uri="{BB962C8B-B14F-4D97-AF65-F5344CB8AC3E}">
        <p14:creationId xmlns:p14="http://schemas.microsoft.com/office/powerpoint/2010/main" val="25185876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  [Have</a:t>
            </a:r>
            <a:r>
              <a:rPr lang="en-US" baseline="0" dirty="0" smtClean="0"/>
              <a:t> this slide up on the screen in the meeting room when the workshop participants arrive…  It’s nice to have a little background music as well.  Switch to the next slide when you’re ready to call the meeting to order.]</a:t>
            </a:r>
            <a:endParaRPr lang="en-US"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3818554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10] </a:t>
            </a:r>
          </a:p>
          <a:p>
            <a:r>
              <a:rPr lang="en-US" dirty="0" smtClean="0"/>
              <a:t>You’re each going to spend about</a:t>
            </a:r>
            <a:r>
              <a:rPr lang="en-US" baseline="0" dirty="0" smtClean="0"/>
              <a:t> a minute drafting a </a:t>
            </a:r>
            <a:r>
              <a:rPr lang="en-US" dirty="0" smtClean="0"/>
              <a:t>rough 30-60</a:t>
            </a:r>
            <a:r>
              <a:rPr lang="en-US" baseline="0" dirty="0" smtClean="0"/>
              <a:t> second introduction to your research area suitable for a smart – and polite – 12-year old.  This is rapid prototyping.  </a:t>
            </a:r>
            <a:r>
              <a:rPr lang="en-US" dirty="0" smtClean="0"/>
              <a:t>You get</a:t>
            </a:r>
            <a:r>
              <a:rPr lang="en-US" baseline="0" dirty="0" smtClean="0"/>
              <a:t> an idea and flesh it out.  You don’t second-guess yourself too much.  The idea is to go with your instinct for that particular audience.  Here on the slide are some guidelines.  </a:t>
            </a:r>
            <a:r>
              <a:rPr lang="en-US" dirty="0" smtClean="0"/>
              <a:t>After you’ve had a couple of minutes to work on your own on this, we’re going to gather in small</a:t>
            </a:r>
            <a:r>
              <a:rPr lang="en-US" baseline="0" dirty="0" smtClean="0"/>
              <a:t> groups and test the drafts, than we’ll go back to re-draft. [give </a:t>
            </a:r>
            <a:r>
              <a:rPr lang="en-US" baseline="0" dirty="0"/>
              <a:t>a couple of </a:t>
            </a:r>
            <a:r>
              <a:rPr lang="en-US" baseline="0" dirty="0" smtClean="0"/>
              <a:t>minutes]</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a:t>
            </a:r>
            <a:r>
              <a:rPr lang="en-US" sz="1200" kern="1200" baseline="0" dirty="0" smtClean="0">
                <a:solidFill>
                  <a:schemeClr val="tx1"/>
                </a:solidFill>
                <a:effectLst/>
                <a:latin typeface="+mn-lt"/>
                <a:ea typeface="+mn-ea"/>
                <a:cs typeface="+mn-cs"/>
              </a:rPr>
              <a:t> 11]</a:t>
            </a:r>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we assemble into small groups, I’d just like to say a few words about providing helpful feedback.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ome </a:t>
            </a:r>
            <a:r>
              <a:rPr lang="en-US" sz="1200" kern="1200" dirty="0">
                <a:solidFill>
                  <a:schemeClr val="tx1"/>
                </a:solidFill>
                <a:effectLst/>
                <a:latin typeface="+mn-lt"/>
                <a:ea typeface="+mn-ea"/>
                <a:cs typeface="+mn-cs"/>
              </a:rPr>
              <a:t>people are shy about giving suggestions or feedback because they think it’s not </a:t>
            </a:r>
            <a:r>
              <a:rPr lang="en-US" sz="1200" kern="1200" dirty="0" smtClean="0">
                <a:solidFill>
                  <a:schemeClr val="tx1"/>
                </a:solidFill>
                <a:effectLst/>
                <a:latin typeface="+mn-lt"/>
                <a:ea typeface="+mn-ea"/>
                <a:cs typeface="+mn-cs"/>
              </a:rPr>
              <a:t>polite or they think it will make the person feel bad.  </a:t>
            </a:r>
            <a:r>
              <a:rPr lang="en-US" sz="1200" kern="1200" dirty="0">
                <a:solidFill>
                  <a:schemeClr val="tx1"/>
                </a:solidFill>
                <a:effectLst/>
                <a:latin typeface="+mn-lt"/>
                <a:ea typeface="+mn-ea"/>
                <a:cs typeface="+mn-cs"/>
              </a:rPr>
              <a:t>On the other hand, in my experience, most people </a:t>
            </a:r>
            <a:r>
              <a:rPr lang="en-US" sz="1200" kern="1200" dirty="0" smtClean="0">
                <a:solidFill>
                  <a:schemeClr val="tx1"/>
                </a:solidFill>
                <a:effectLst/>
                <a:latin typeface="+mn-lt"/>
                <a:ea typeface="+mn-ea"/>
                <a:cs typeface="+mn-cs"/>
              </a:rPr>
              <a:t>would really rather </a:t>
            </a:r>
            <a:r>
              <a:rPr lang="en-US" sz="1200" kern="1200" dirty="0">
                <a:solidFill>
                  <a:schemeClr val="tx1"/>
                </a:solidFill>
                <a:effectLst/>
                <a:latin typeface="+mn-lt"/>
                <a:ea typeface="+mn-ea"/>
                <a:cs typeface="+mn-cs"/>
              </a:rPr>
              <a:t>receive </a:t>
            </a:r>
            <a:r>
              <a:rPr lang="en-US" sz="1200" kern="1200" dirty="0" smtClean="0">
                <a:solidFill>
                  <a:schemeClr val="tx1"/>
                </a:solidFill>
                <a:effectLst/>
                <a:latin typeface="+mn-lt"/>
                <a:ea typeface="+mn-ea"/>
                <a:cs typeface="+mn-cs"/>
              </a:rPr>
              <a:t>helpful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feedback in a relatively</a:t>
            </a:r>
            <a:r>
              <a:rPr lang="en-US" sz="1200" kern="1200" baseline="0" dirty="0" smtClean="0">
                <a:solidFill>
                  <a:schemeClr val="tx1"/>
                </a:solidFill>
                <a:effectLst/>
                <a:latin typeface="+mn-lt"/>
                <a:ea typeface="+mn-ea"/>
                <a:cs typeface="+mn-cs"/>
              </a:rPr>
              <a:t> safe </a:t>
            </a:r>
            <a:r>
              <a:rPr lang="en-US" sz="1200" kern="1200" dirty="0" smtClean="0">
                <a:solidFill>
                  <a:schemeClr val="tx1"/>
                </a:solidFill>
                <a:effectLst/>
                <a:latin typeface="+mn-lt"/>
                <a:ea typeface="+mn-ea"/>
                <a:cs typeface="+mn-cs"/>
              </a:rPr>
              <a:t>practice</a:t>
            </a:r>
            <a:r>
              <a:rPr lang="en-US" sz="1200" kern="1200" baseline="0" dirty="0" smtClean="0">
                <a:solidFill>
                  <a:schemeClr val="tx1"/>
                </a:solidFill>
                <a:effectLst/>
                <a:latin typeface="+mn-lt"/>
                <a:ea typeface="+mn-ea"/>
                <a:cs typeface="+mn-cs"/>
              </a:rPr>
              <a:t> session like this - </a:t>
            </a:r>
            <a:r>
              <a:rPr lang="en-US" sz="1200" kern="1200" dirty="0" smtClean="0">
                <a:solidFill>
                  <a:schemeClr val="tx1"/>
                </a:solidFill>
                <a:effectLst/>
                <a:latin typeface="+mn-lt"/>
                <a:ea typeface="+mn-ea"/>
                <a:cs typeface="+mn-cs"/>
              </a:rPr>
              <a:t>than make some mistakes at</a:t>
            </a:r>
            <a:r>
              <a:rPr lang="en-US" sz="1200" kern="1200" baseline="0" dirty="0" smtClean="0">
                <a:solidFill>
                  <a:schemeClr val="tx1"/>
                </a:solidFill>
                <a:effectLst/>
                <a:latin typeface="+mn-lt"/>
                <a:ea typeface="+mn-ea"/>
                <a:cs typeface="+mn-cs"/>
              </a:rPr>
              <a:t> a time when it’s really going to count.  So, let your colleagues in your small group know if you are open to receiving feedback, and colleagues, give it to them.  </a:t>
            </a:r>
            <a:endParaRPr lang="en-US" dirty="0"/>
          </a:p>
        </p:txBody>
      </p:sp>
      <p:sp>
        <p:nvSpPr>
          <p:cNvPr id="4" name="Slide Number Placeholder 3"/>
          <p:cNvSpPr>
            <a:spLocks noGrp="1"/>
          </p:cNvSpPr>
          <p:nvPr>
            <p:ph type="sldNum" sz="quarter" idx="10"/>
          </p:nvPr>
        </p:nvSpPr>
        <p:spPr/>
        <p:txBody>
          <a:bodyPr/>
          <a:lstStyle/>
          <a:p>
            <a:fld id="{FE4C69F4-8AA7-AC42-8978-891D93CCD2C8}" type="slidenum">
              <a:rPr>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92469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[Slide 12]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are the instructions for the small group work….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Try to form a group with 2 other people you don’t already know well.</a:t>
            </a:r>
          </a:p>
          <a:p>
            <a:r>
              <a:rPr lang="en-US" baseline="0" dirty="0" smtClean="0"/>
              <a:t>Pick who is going to start.  </a:t>
            </a:r>
          </a:p>
          <a:p>
            <a:r>
              <a:rPr lang="en-US" dirty="0" smtClean="0"/>
              <a:t>[Brief further instructions, using slide.</a:t>
            </a:r>
            <a:r>
              <a:rPr lang="en-US" baseline="0" dirty="0" smtClean="0"/>
              <a:t> Begin.]</a:t>
            </a:r>
          </a:p>
          <a:p>
            <a:endParaRPr lang="en-US" baseline="0" dirty="0" smtClean="0"/>
          </a:p>
          <a:p>
            <a:r>
              <a:rPr lang="en-US" baseline="0" dirty="0" smtClean="0"/>
              <a:t>[You can time the minutes to keep them on track, e.g., “You should be on the second person by now…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should be on the third person by now…OK, you all should be sitting down by now.  Go ahead and work on Draft Two.  Are there any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also a good time to workshop with one or two volunteers in front of the room, if you have time.]</a:t>
            </a:r>
          </a:p>
          <a:p>
            <a:endParaRPr lang="en-US" dirty="0" smtClean="0"/>
          </a:p>
          <a:p>
            <a:endParaRPr lang="en-US" dirty="0" smtClean="0"/>
          </a:p>
          <a:p>
            <a:endParaRPr lang="en-US" baseline="0"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13] </a:t>
            </a:r>
          </a:p>
          <a:p>
            <a:r>
              <a:rPr lang="en-US" dirty="0" smtClean="0"/>
              <a:t>All</a:t>
            </a:r>
            <a:r>
              <a:rPr lang="en-US" baseline="0" dirty="0" smtClean="0"/>
              <a:t> right, now you have a minute or two to work on Draft Two.</a:t>
            </a:r>
            <a:endParaRPr lang="en-US" dirty="0" smtClean="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[Slide 14]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now we’d like one person from each group to move to the next group, clockwise.  This way each speaker will have one new listener and one listener who can note how the introduction has changed.  </a:t>
            </a:r>
          </a:p>
          <a:p>
            <a:r>
              <a:rPr lang="en-US" baseline="0" dirty="0" smtClean="0"/>
              <a:t>Pick who is going to start.  </a:t>
            </a:r>
          </a:p>
          <a:p>
            <a:r>
              <a:rPr lang="en-US" baseline="0" dirty="0" smtClean="0"/>
              <a:t>And proceed as you did before.</a:t>
            </a:r>
          </a:p>
          <a:p>
            <a:endParaRPr lang="en-US" baseline="0" dirty="0" smtClean="0"/>
          </a:p>
          <a:p>
            <a:r>
              <a:rPr lang="en-US" baseline="0" dirty="0" smtClean="0"/>
              <a:t>[You can time the minutes to keep them on track, e.g., “You should be on the second person by now…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should be on the third person by now…OK, you all should be sitting down by now.  Are there any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endParaRPr lang="en-US" baseline="0"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15]</a:t>
            </a:r>
          </a:p>
          <a:p>
            <a:r>
              <a:rPr lang="en-US" dirty="0" smtClean="0"/>
              <a:t>Let’s talk about what you learned from the Rapid Prototyping Exercise.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[Discussion:</a:t>
            </a:r>
            <a:r>
              <a:rPr lang="en-US" baseline="0" dirty="0" smtClean="0"/>
              <a:t>  </a:t>
            </a:r>
            <a:r>
              <a:rPr lang="en-US" sz="1200" kern="1200" dirty="0" smtClean="0">
                <a:solidFill>
                  <a:schemeClr val="tx1"/>
                </a:solidFill>
                <a:effectLst/>
                <a:latin typeface="+mn-lt"/>
                <a:ea typeface="+mn-ea"/>
                <a:cs typeface="+mn-cs"/>
              </a:rPr>
              <a:t>Reinforce the characteristics of good introductions or “elevator speeches.” ]</a:t>
            </a:r>
            <a:endParaRPr lang="en-US" sz="14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16] </a:t>
            </a:r>
          </a:p>
          <a:p>
            <a:r>
              <a:rPr lang="en-US" baseline="0" dirty="0" smtClean="0"/>
              <a:t>This is one of the messages we hope you take away with you.</a:t>
            </a:r>
          </a:p>
          <a:p>
            <a:r>
              <a:rPr lang="en-US" baseline="0" dirty="0" smtClean="0"/>
              <a:t>If you develop a few versions of the 30-60 second introduction, and practice them aloud or with other people, they WILL soon become second nature to you, and you WILL become much more adept at mastering the kinds of professional and social situations in which they can be handy.</a:t>
            </a:r>
            <a:endParaRPr lang="en-US"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18] </a:t>
            </a:r>
          </a:p>
          <a:p>
            <a:r>
              <a:rPr lang="en-US" sz="1200" kern="1200" dirty="0" smtClean="0">
                <a:solidFill>
                  <a:schemeClr val="tx1"/>
                </a:solidFill>
                <a:effectLst/>
                <a:latin typeface="+mn-lt"/>
                <a:ea typeface="+mn-ea"/>
                <a:cs typeface="+mn-cs"/>
              </a:rPr>
              <a:t>Now, this part of the Workshop focuses on sharing science with hands-on demonstrations.  It’s no surprise that people</a:t>
            </a:r>
            <a:r>
              <a:rPr lang="en-US" sz="1200" kern="1200" baseline="0" dirty="0" smtClean="0">
                <a:solidFill>
                  <a:schemeClr val="tx1"/>
                </a:solidFill>
                <a:effectLst/>
                <a:latin typeface="+mn-lt"/>
                <a:ea typeface="+mn-ea"/>
                <a:cs typeface="+mn-cs"/>
              </a:rPr>
              <a:t> learn best through experience, and through inquiry about experiences, and that learning by doing is a characteristic of science as well.  </a:t>
            </a:r>
          </a:p>
          <a:p>
            <a:endParaRPr lang="en-US" dirty="0"/>
          </a:p>
        </p:txBody>
      </p:sp>
      <p:sp>
        <p:nvSpPr>
          <p:cNvPr id="4" name="Slide Number Placeholder 3"/>
          <p:cNvSpPr>
            <a:spLocks noGrp="1"/>
          </p:cNvSpPr>
          <p:nvPr>
            <p:ph type="sldNum" sz="quarter" idx="10"/>
          </p:nvPr>
        </p:nvSpPr>
        <p:spPr/>
        <p:txBody>
          <a:bodyPr/>
          <a:lstStyle/>
          <a:p>
            <a:fld id="{FE4C69F4-8AA7-AC42-8978-891D93CCD2C8}" type="slidenum">
              <a:rPr lang="en-US" smtClean="0"/>
              <a:t>18</a:t>
            </a:fld>
            <a:endParaRPr lang="en-US"/>
          </a:p>
        </p:txBody>
      </p:sp>
    </p:spTree>
    <p:extLst>
      <p:ext uri="{BB962C8B-B14F-4D97-AF65-F5344CB8AC3E}">
        <p14:creationId xmlns:p14="http://schemas.microsoft.com/office/powerpoint/2010/main" val="239652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B13A14-AAA9-314D-B0D8-9E52B780A65F}" type="slidenum">
              <a:rPr lang="en-US" sz="1200">
                <a:solidFill>
                  <a:srgbClr val="000000"/>
                </a:solidFill>
              </a:rPr>
              <a:pPr/>
              <a:t>19</a:t>
            </a:fld>
            <a:endParaRPr lang="en-US" sz="1200">
              <a:solidFill>
                <a:srgbClr val="000000"/>
              </a:solidFill>
            </a:endParaRPr>
          </a:p>
        </p:txBody>
      </p:sp>
      <p:sp>
        <p:nvSpPr>
          <p:cNvPr id="20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[Slide 19]</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Do any of you remember that scene in TV show, The Office, when “Michael Scott” (played by Steve </a:t>
            </a:r>
            <a:r>
              <a:rPr lang="en-US" sz="1200" kern="1200" baseline="0" dirty="0" err="1" smtClean="0">
                <a:solidFill>
                  <a:schemeClr val="tx1"/>
                </a:solidFill>
                <a:effectLst/>
                <a:latin typeface="+mn-lt"/>
                <a:ea typeface="+mn-ea"/>
                <a:cs typeface="+mn-cs"/>
              </a:rPr>
              <a:t>Carrell</a:t>
            </a:r>
            <a:r>
              <a:rPr lang="en-US" sz="1200" kern="1200" baseline="0" dirty="0" smtClean="0">
                <a:solidFill>
                  <a:schemeClr val="tx1"/>
                </a:solidFill>
                <a:effectLst/>
                <a:latin typeface="+mn-lt"/>
                <a:ea typeface="+mn-ea"/>
                <a:cs typeface="+mn-cs"/>
              </a:rPr>
              <a:t>) and Pam are trying to figure out why another team’s safety training was better than their own?  And, Michael has this revelation about the way people learn in science museums?   Watch…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[play]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Well, maybe there’s a little more to it than that, but it’s true that…</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FEB350-DA86-C44B-B617-D8D79B4DB65D}" type="slidenum">
              <a:rPr lang="en-US" sz="1200">
                <a:solidFill>
                  <a:srgbClr val="000000"/>
                </a:solidFill>
              </a:rPr>
              <a:pPr/>
              <a:t>20</a:t>
            </a:fld>
            <a:endParaRPr lang="en-US" sz="1200">
              <a:solidFill>
                <a:srgbClr val="000000"/>
              </a:solidFill>
            </a:endParaRPr>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pPr eaLnBrk="1" hangingPunct="1"/>
            <a:r>
              <a:rPr lang="en-US" dirty="0" smtClean="0"/>
              <a:t>[Slide 20]</a:t>
            </a:r>
          </a:p>
          <a:p>
            <a:pPr eaLnBrk="1" hangingPunct="1"/>
            <a:r>
              <a:rPr lang="en-US" dirty="0" smtClean="0"/>
              <a:t>….Science </a:t>
            </a:r>
            <a:r>
              <a:rPr lang="en-US" dirty="0"/>
              <a:t>museums are about </a:t>
            </a:r>
            <a:r>
              <a:rPr lang="en-US" dirty="0" smtClean="0"/>
              <a:t>experiences.</a:t>
            </a:r>
          </a:p>
          <a:p>
            <a:pPr eaLnBrk="1" hangingPunct="1"/>
            <a:r>
              <a:rPr lang="en-US" dirty="0" smtClean="0"/>
              <a:t>Today</a:t>
            </a:r>
            <a:r>
              <a:rPr lang="en-US" dirty="0"/>
              <a:t>, we’re going to explore hands-on </a:t>
            </a:r>
            <a:r>
              <a:rPr lang="en-US" dirty="0" smtClean="0"/>
              <a:t>demonstration</a:t>
            </a:r>
            <a:r>
              <a:rPr lang="en-US" baseline="0" dirty="0" smtClean="0"/>
              <a:t> experiences</a:t>
            </a:r>
            <a:r>
              <a:rPr lang="en-US" dirty="0" smtClean="0"/>
              <a:t> </a:t>
            </a:r>
            <a:r>
              <a:rPr lang="en-US" dirty="0"/>
              <a:t>where visitors get to interact one-on-one with a person – YOU – as they explore and discover an idea or topic</a:t>
            </a:r>
            <a:r>
              <a:rPr lang="en-US" dirty="0" smtClean="0"/>
              <a:t>. We’ll discuss</a:t>
            </a:r>
            <a:r>
              <a:rPr lang="en-US" baseline="0" dirty="0" smtClean="0"/>
              <a:t> inquiry-based learning, elements of a successful hands-on demonstration, strategies for creating a positive visitor experience…</a:t>
            </a:r>
            <a:endParaRPr lang="en-US" dirty="0"/>
          </a:p>
          <a:p>
            <a:pPr eaLnBrk="1" hangingPunct="1"/>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Slide 2:</a:t>
            </a:r>
            <a:r>
              <a:rPr lang="en-US" sz="1200" b="1" kern="1200" baseline="0" dirty="0" smtClean="0">
                <a:solidFill>
                  <a:schemeClr val="tx1"/>
                </a:solidFill>
                <a:effectLst/>
                <a:latin typeface="+mn-lt"/>
                <a:ea typeface="+mn-ea"/>
                <a:cs typeface="+mn-cs"/>
              </a:rPr>
              <a:t> Leader Intro:</a:t>
            </a:r>
          </a:p>
          <a:p>
            <a:pPr lvl="0"/>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Hello, my name is ________ and we’re delighted to be hosting you here today at [this institution].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many of you have come [to the Museum] previously?  Welcome back.  How many of you have never been here before?  Welcome!  Please feel free to stay and explore the museum after the Workshop has ended. We’ve included a Museum map and schedule in your packets.]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[Optional: Introduce other workshop facilitators. Give brief background – this can include a briefing on the university-museum partnership, its aspirations and joint activities.]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we’d like to engage you as our partners in developing a more science literate society, and in inspiring and empowering young people to focus on learning science, engineering, and math, perhaps following in your footsteps and preparing for careers in research, science, and technology.  Indeed, some of the children you will interact with during the Practicum part of this Workshop may end up being your graduate students and lab technicians when you are tenured leaders in your field or CEOs of start-up companies.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think you’re going to find the experience extremely rewarding.  Can any of you remember a visit to a science museum that inspired you to think about going into science as a career?  Was there an adult – perhaps a teacher or a family member who introduced you to science or engineering in a way you’d never before experienced?  Did you have some experience actually doing something scientific with someone in research, and catch the bug that way?   During your life, you are going to have plenty of opportunities to inspire young people and open their eyes to new possibilities. There’s not a better feeling in the world.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many of you noted in your pre-Workshop survey that you have more confidence speaking about your research to other scientists than you do to non-scientists.  Which is perfect, because that is the topic we’re going to be focused on here today.  [Option to quote from survey responses that many attendees will find mirror their own thoughts – but please do so without revealing the authors.]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you have mastered the ability to engage young people and even adults without much science background; once you have learned how to capture their imaginations and lead them into a new way of seeing things, you will find you also have new tools to communicate with other people important to your work - potential collaborators in other fields, funders, perhaps investors.  And, you may finally be able to explain to your elderly grandparents what your work is all about.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we urge you to really engage today.  Give it your all.  Successful science communication skills are important to a career in science – especially these days –where research teams include specialists in many diverse areas, all using different jargon, different tools, different units of measurements, and different acronyms.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we only have a few hours together, and we’re going to concentrate on just a few key aspects of communication, education &amp; outreach.  First we’re going to focus first on Sharing Science with Words - introducing yourself, who you are and what you do - and then on Sharing Science with Hands-on Demos - using hands-on demonstrations to engage students and other folks in interesting conversations about science.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if you like doing this, we’re going to give you some opportunities in the future to come back to the Museum and continue to work with us to develop your skills as science educators.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E508F8-3762-3341-8E77-492A4AEF1AAD}"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31651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EDC164-3ACA-874B-AC57-2D2AA66FFE17}" type="slidenum">
              <a:rPr lang="en-US" sz="1200">
                <a:solidFill>
                  <a:srgbClr val="000000"/>
                </a:solidFill>
              </a:rPr>
              <a:pPr/>
              <a:t>21</a:t>
            </a:fld>
            <a:endParaRPr lang="en-US" sz="1200">
              <a:solidFill>
                <a:srgbClr val="000000"/>
              </a:solidFill>
            </a:endParaRPr>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[Slide 21]</a:t>
            </a:r>
          </a:p>
          <a:p>
            <a:r>
              <a:rPr lang="en-US" sz="1200" kern="1200" dirty="0" smtClean="0">
                <a:solidFill>
                  <a:schemeClr val="tx1"/>
                </a:solidFill>
                <a:effectLst/>
                <a:latin typeface="+mn-lt"/>
                <a:ea typeface="+mn-ea"/>
                <a:cs typeface="+mn-cs"/>
              </a:rPr>
              <a:t>So, what makes for a good hands-on science demo experience?</a:t>
            </a:r>
          </a:p>
          <a:p>
            <a:r>
              <a:rPr lang="en-US" sz="1200" kern="1200" dirty="0" smtClean="0">
                <a:solidFill>
                  <a:schemeClr val="tx1"/>
                </a:solidFill>
                <a:effectLst/>
                <a:latin typeface="+mn-lt"/>
                <a:ea typeface="+mn-ea"/>
                <a:cs typeface="+mn-cs"/>
              </a:rPr>
              <a:t>Well, let’s try one, and see what you think.</a:t>
            </a:r>
          </a:p>
          <a:p>
            <a:r>
              <a:rPr lang="en-US" sz="1200" kern="1200" dirty="0" smtClean="0">
                <a:solidFill>
                  <a:schemeClr val="tx1"/>
                </a:solidFill>
                <a:effectLst/>
                <a:latin typeface="+mn-lt"/>
                <a:ea typeface="+mn-ea"/>
                <a:cs typeface="+mn-cs"/>
              </a:rPr>
              <a:t>I’ll demonstrate for you one way of facilitating a demo with a Museum visitor. We’ll call it a “Demo Demo.”</a:t>
            </a:r>
          </a:p>
          <a:p>
            <a:pPr eaLnBrk="1" hangingPunct="1"/>
            <a:endParaRPr lang="en-US" dirty="0"/>
          </a:p>
          <a:p>
            <a:pPr eaLnBrk="1" hangingPunct="1"/>
            <a:r>
              <a:rPr lang="en-US" dirty="0" smtClean="0"/>
              <a:t>[Act </a:t>
            </a:r>
            <a:r>
              <a:rPr lang="en-US" dirty="0"/>
              <a:t>out a really bad demo with facilitator and audience members. </a:t>
            </a:r>
            <a:r>
              <a:rPr lang="en-US" dirty="0" smtClean="0"/>
              <a:t>See </a:t>
            </a:r>
            <a:r>
              <a:rPr lang="en-US" baseline="0" dirty="0" smtClean="0"/>
              <a:t>sample workshop leader commentary in Section Four] </a:t>
            </a:r>
          </a:p>
          <a:p>
            <a:pPr eaLnBrk="1" hangingPunct="1"/>
            <a:endParaRPr lang="en-US" baseline="0" dirty="0" smtClean="0"/>
          </a:p>
          <a:p>
            <a:pPr eaLnBrk="1" hangingPunct="1"/>
            <a:r>
              <a:rPr lang="en-US" baseline="0" dirty="0" smtClean="0"/>
              <a:t>[Go through debrief and discussion. Then using best practices and audience suggestions, act out the demo again to show a more appropriate and engaging version.]</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2C2CA9-DF9A-C047-B2D6-3AAE4594B187}" type="slidenum">
              <a:rPr lang="en-US" sz="1200">
                <a:solidFill>
                  <a:srgbClr val="000000"/>
                </a:solidFill>
              </a:rPr>
              <a:pPr/>
              <a:t>22</a:t>
            </a:fld>
            <a:endParaRPr lang="en-US" sz="1200">
              <a:solidFill>
                <a:srgbClr val="000000"/>
              </a:solidFill>
            </a:endParaRPr>
          </a:p>
        </p:txBody>
      </p:sp>
      <p:sp>
        <p:nvSpPr>
          <p:cNvPr id="1832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mn-lt"/>
                <a:ea typeface="+mn-ea"/>
                <a:cs typeface="+mn-cs"/>
              </a:rPr>
              <a:t>[Slide 22]</a:t>
            </a:r>
          </a:p>
          <a:p>
            <a:r>
              <a:rPr lang="en-US" sz="1200" kern="1200" dirty="0" smtClean="0">
                <a:solidFill>
                  <a:schemeClr val="tx1"/>
                </a:solidFill>
                <a:effectLst/>
                <a:latin typeface="+mn-lt"/>
                <a:ea typeface="+mn-ea"/>
                <a:cs typeface="+mn-cs"/>
              </a:rPr>
              <a:t>Here’s a brief video of a Harvard graduate student named Lauren </a:t>
            </a:r>
            <a:r>
              <a:rPr lang="en-US" sz="1200" kern="1200" dirty="0" err="1" smtClean="0">
                <a:solidFill>
                  <a:schemeClr val="tx1"/>
                </a:solidFill>
                <a:effectLst/>
                <a:latin typeface="+mn-lt"/>
                <a:ea typeface="+mn-ea"/>
                <a:cs typeface="+mn-cs"/>
              </a:rPr>
              <a:t>Zarzar</a:t>
            </a:r>
            <a:r>
              <a:rPr lang="en-US" sz="1200" kern="1200" dirty="0" smtClean="0">
                <a:solidFill>
                  <a:schemeClr val="tx1"/>
                </a:solidFill>
                <a:effectLst/>
                <a:latin typeface="+mn-lt"/>
                <a:ea typeface="+mn-ea"/>
                <a:cs typeface="+mn-cs"/>
              </a:rPr>
              <a:t> who was working on hydrogels in 2010, and during a museum internship developed a hands-on demo to help people explore the extraordinary water retentive qualities of hydrogels.  In this handheld video you’ll see her interacting with visitors on the first day she was trying out her prototype.  Try to notice what Lauren does that works well and what you think might work even better. And also, notice the role that the parent plays in the interaction. </a:t>
            </a:r>
          </a:p>
          <a:p>
            <a:pPr eaLnBrk="1" hangingPunct="1"/>
            <a:endParaRPr lang="en-US" dirty="0" smtClean="0"/>
          </a:p>
          <a:p>
            <a:r>
              <a:rPr lang="en-US" sz="1200" kern="1200" dirty="0" smtClean="0">
                <a:solidFill>
                  <a:schemeClr val="tx1"/>
                </a:solidFill>
                <a:effectLst/>
                <a:latin typeface="+mn-lt"/>
                <a:ea typeface="+mn-ea"/>
                <a:cs typeface="+mn-cs"/>
              </a:rPr>
              <a:t>[Play video]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are some strategies that Lauren used to engage they young boy? What was effective? What might you have done differently?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the way, Lauren’s hydrogel demo proved so successful that it has been added to the NISE Net catalog of demos.  </a:t>
            </a:r>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F005A3-A33D-FA4A-BE9F-AFAD2F74DFE2}" type="slidenum">
              <a:rPr lang="en-US" sz="1200">
                <a:solidFill>
                  <a:srgbClr val="000000"/>
                </a:solidFill>
              </a:rPr>
              <a:pPr/>
              <a:t>23</a:t>
            </a:fld>
            <a:endParaRPr lang="en-US" sz="1200">
              <a:solidFill>
                <a:srgbClr val="000000"/>
              </a:solidFill>
            </a:endParaRPr>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a:noFill/>
        </p:spPr>
        <p:txBody>
          <a:bodyPr/>
          <a:lstStyle/>
          <a:p>
            <a:r>
              <a:rPr lang="en-US" sz="1200" kern="1200" dirty="0" smtClean="0">
                <a:solidFill>
                  <a:schemeClr val="tx1"/>
                </a:solidFill>
                <a:effectLst/>
                <a:latin typeface="+mn-lt"/>
                <a:ea typeface="+mn-ea"/>
                <a:cs typeface="+mn-cs"/>
              </a:rPr>
              <a:t>[Slide 23]  Here are a few observations about Museum visitors that are good to keep in mind.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9765B8-2482-F945-A7CC-D248BECD0338}" type="slidenum">
              <a:rPr lang="en-US" sz="1200">
                <a:solidFill>
                  <a:srgbClr val="000000"/>
                </a:solidFill>
              </a:rPr>
              <a:pPr/>
              <a:t>24</a:t>
            </a:fld>
            <a:endParaRPr lang="en-US" sz="1200">
              <a:solidFill>
                <a:srgbClr val="000000"/>
              </a:solidFill>
            </a:endParaRPr>
          </a:p>
        </p:txBody>
      </p:sp>
      <p:sp>
        <p:nvSpPr>
          <p:cNvPr id="1730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effectLst/>
                <a:latin typeface="+mn-lt"/>
                <a:ea typeface="+mn-ea"/>
                <a:cs typeface="+mn-cs"/>
              </a:rPr>
              <a:t>[Slide 24] </a:t>
            </a:r>
          </a:p>
          <a:p>
            <a:r>
              <a:rPr lang="en-US" sz="1200" kern="1200" dirty="0" smtClean="0">
                <a:solidFill>
                  <a:schemeClr val="tx1"/>
                </a:solidFill>
                <a:effectLst/>
                <a:latin typeface="+mn-lt"/>
                <a:ea typeface="+mn-ea"/>
                <a:cs typeface="+mn-cs"/>
              </a:rPr>
              <a:t>Now, to help you remember some of these key points about doing science demos, we’ve put together this handy </a:t>
            </a:r>
            <a:r>
              <a:rPr lang="en-US" sz="1200" kern="1200" dirty="0" err="1" smtClean="0">
                <a:solidFill>
                  <a:schemeClr val="tx1"/>
                </a:solidFill>
                <a:effectLst/>
                <a:latin typeface="+mn-lt"/>
                <a:ea typeface="+mn-ea"/>
                <a:cs typeface="+mn-cs"/>
              </a:rPr>
              <a:t>Nanoscience</a:t>
            </a:r>
            <a:r>
              <a:rPr lang="en-US" sz="1200" kern="1200" dirty="0" smtClean="0">
                <a:solidFill>
                  <a:schemeClr val="tx1"/>
                </a:solidFill>
                <a:effectLst/>
                <a:latin typeface="+mn-lt"/>
                <a:ea typeface="+mn-ea"/>
                <a:cs typeface="+mn-cs"/>
              </a:rPr>
              <a:t> Demonstrator’s Guide.  [Hand-out].  These are 10 questions you should ask yourself and consider how to engage with your audience.  They remind you that you are not here to fill up people’s minds with facts - you are here to guide them to make their own explorations and conclusion.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[Review “The </a:t>
            </a:r>
            <a:r>
              <a:rPr lang="en-US" sz="1200" i="1" kern="1200" dirty="0" err="1" smtClean="0">
                <a:solidFill>
                  <a:schemeClr val="tx1"/>
                </a:solidFill>
                <a:effectLst/>
                <a:latin typeface="+mn-lt"/>
                <a:ea typeface="+mn-ea"/>
                <a:cs typeface="+mn-cs"/>
              </a:rPr>
              <a:t>Nanoscience</a:t>
            </a:r>
            <a:r>
              <a:rPr lang="en-US" sz="1200" i="1" kern="1200" dirty="0" smtClean="0">
                <a:solidFill>
                  <a:schemeClr val="tx1"/>
                </a:solidFill>
                <a:effectLst/>
                <a:latin typeface="+mn-lt"/>
                <a:ea typeface="+mn-ea"/>
                <a:cs typeface="+mn-cs"/>
              </a:rPr>
              <a:t> Demonstrator’s Guide”]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now, it’s time for us to get our own hands on….</a:t>
            </a: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rPr>
              <a:t>[Slide 25]</a:t>
            </a:r>
          </a:p>
          <a:p>
            <a:r>
              <a:rPr lang="en-US" sz="1200" kern="1200" dirty="0" smtClean="0">
                <a:solidFill>
                  <a:schemeClr val="tx1"/>
                </a:solidFill>
                <a:effectLst/>
                <a:latin typeface="+mn-lt"/>
                <a:ea typeface="+mn-ea"/>
                <a:cs typeface="+mn-cs"/>
              </a:rPr>
              <a:t>When you get to your station, you will find a box. Inside the box you will find all the materials you need to run one NanoDays activity. Each activity has a “guide” that has 2 sides with the information you need to learn about how to run this activity for visitors.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front of all the guides is divided into three sections:</a:t>
            </a:r>
          </a:p>
          <a:p>
            <a:r>
              <a:rPr lang="en-US" sz="1200" b="1" kern="1200" dirty="0" smtClean="0">
                <a:solidFill>
                  <a:schemeClr val="tx1"/>
                </a:solidFill>
                <a:effectLst/>
                <a:latin typeface="+mn-lt"/>
                <a:ea typeface="+mn-ea"/>
                <a:cs typeface="+mn-cs"/>
              </a:rPr>
              <a:t>“Try This!”</a:t>
            </a:r>
            <a:r>
              <a:rPr lang="en-US" sz="1200" kern="1200" dirty="0" smtClean="0">
                <a:solidFill>
                  <a:schemeClr val="tx1"/>
                </a:solidFill>
                <a:effectLst/>
                <a:latin typeface="+mn-lt"/>
                <a:ea typeface="+mn-ea"/>
                <a:cs typeface="+mn-cs"/>
              </a:rPr>
              <a:t> which gives the instructions for doing the activity</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“What’s going on?”</a:t>
            </a:r>
            <a:r>
              <a:rPr lang="en-US" sz="1200" kern="1200" dirty="0" smtClean="0">
                <a:solidFill>
                  <a:schemeClr val="tx1"/>
                </a:solidFill>
                <a:effectLst/>
                <a:latin typeface="+mn-lt"/>
                <a:ea typeface="+mn-ea"/>
                <a:cs typeface="+mn-cs"/>
              </a:rPr>
              <a:t> which explains what the visitor observed</a:t>
            </a:r>
          </a:p>
          <a:p>
            <a:r>
              <a:rPr lang="en-US" sz="1200" b="1" kern="1200" dirty="0" smtClean="0">
                <a:solidFill>
                  <a:schemeClr val="tx1"/>
                </a:solidFill>
                <a:effectLst/>
                <a:latin typeface="+mn-lt"/>
                <a:ea typeface="+mn-ea"/>
                <a:cs typeface="+mn-cs"/>
              </a:rPr>
              <a:t>“How is this </a:t>
            </a:r>
            <a:r>
              <a:rPr lang="en-US" sz="1200" b="1" kern="1200" dirty="0" err="1" smtClean="0">
                <a:solidFill>
                  <a:schemeClr val="tx1"/>
                </a:solidFill>
                <a:effectLst/>
                <a:latin typeface="+mn-lt"/>
                <a:ea typeface="+mn-ea"/>
                <a:cs typeface="+mn-cs"/>
              </a:rPr>
              <a:t>nano</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which explains the nanoscale science and/or technology background for the activity</a:t>
            </a:r>
          </a:p>
          <a:p>
            <a:r>
              <a:rPr lang="en-US" sz="1200" kern="1200" dirty="0" smtClean="0">
                <a:solidFill>
                  <a:schemeClr val="tx1"/>
                </a:solidFill>
                <a:effectLst/>
                <a:latin typeface="+mn-lt"/>
                <a:ea typeface="+mn-ea"/>
                <a:cs typeface="+mn-cs"/>
              </a:rPr>
              <a:t>Many guides also have a back side, including:</a:t>
            </a:r>
          </a:p>
          <a:p>
            <a:r>
              <a:rPr lang="en-US" sz="1200" b="1" kern="1200" dirty="0" smtClean="0">
                <a:solidFill>
                  <a:schemeClr val="tx1"/>
                </a:solidFill>
                <a:effectLst/>
                <a:latin typeface="+mn-lt"/>
                <a:ea typeface="+mn-ea"/>
                <a:cs typeface="+mn-cs"/>
              </a:rPr>
              <a:t>Learning objectives</a:t>
            </a:r>
            <a:r>
              <a:rPr lang="en-US" sz="1200" kern="1200" dirty="0" smtClean="0">
                <a:solidFill>
                  <a:schemeClr val="tx1"/>
                </a:solidFill>
                <a:effectLst/>
                <a:latin typeface="+mn-lt"/>
                <a:ea typeface="+mn-ea"/>
                <a:cs typeface="+mn-cs"/>
              </a:rPr>
              <a:t> – tells you what visitors will hopefully learn from participating in the activity</a:t>
            </a:r>
          </a:p>
          <a:p>
            <a:r>
              <a:rPr lang="en-US" sz="1200" b="1" kern="1200" dirty="0" smtClean="0">
                <a:solidFill>
                  <a:schemeClr val="tx1"/>
                </a:solidFill>
                <a:effectLst/>
                <a:latin typeface="+mn-lt"/>
                <a:ea typeface="+mn-ea"/>
                <a:cs typeface="+mn-cs"/>
              </a:rPr>
              <a:t>Materials</a:t>
            </a:r>
            <a:r>
              <a:rPr lang="en-US" sz="1200" kern="1200" dirty="0" smtClean="0">
                <a:solidFill>
                  <a:schemeClr val="tx1"/>
                </a:solidFill>
                <a:effectLst/>
                <a:latin typeface="+mn-lt"/>
                <a:ea typeface="+mn-ea"/>
                <a:cs typeface="+mn-cs"/>
              </a:rPr>
              <a:t> – Check that you have all the materials needed for the activity.</a:t>
            </a:r>
          </a:p>
          <a:p>
            <a:r>
              <a:rPr lang="en-US" sz="1200" b="1" kern="1200" dirty="0" smtClean="0">
                <a:solidFill>
                  <a:schemeClr val="tx1"/>
                </a:solidFill>
                <a:effectLst/>
                <a:latin typeface="+mn-lt"/>
                <a:ea typeface="+mn-ea"/>
                <a:cs typeface="+mn-cs"/>
              </a:rPr>
              <a:t>Notes to the presenter</a:t>
            </a:r>
            <a:r>
              <a:rPr lang="en-US" sz="1200" kern="1200" dirty="0" smtClean="0">
                <a:solidFill>
                  <a:schemeClr val="tx1"/>
                </a:solidFill>
                <a:effectLst/>
                <a:latin typeface="+mn-lt"/>
                <a:ea typeface="+mn-ea"/>
                <a:cs typeface="+mn-cs"/>
              </a:rPr>
              <a:t> – These may help give you some helpful hints to make the activity more successful</a:t>
            </a:r>
          </a:p>
          <a:p>
            <a:r>
              <a:rPr lang="en-US" sz="1200" kern="1200" dirty="0" smtClean="0">
                <a:solidFill>
                  <a:schemeClr val="tx1"/>
                </a:solidFill>
                <a:effectLst/>
                <a:latin typeface="+mn-lt"/>
                <a:ea typeface="+mn-ea"/>
                <a:cs typeface="+mn-cs"/>
              </a:rPr>
              <a:t>Some of the activities also include </a:t>
            </a:r>
            <a:r>
              <a:rPr lang="en-US" sz="1200" b="1" kern="1200" dirty="0" smtClean="0">
                <a:solidFill>
                  <a:schemeClr val="tx1"/>
                </a:solidFill>
                <a:effectLst/>
                <a:latin typeface="+mn-lt"/>
                <a:ea typeface="+mn-ea"/>
                <a:cs typeface="+mn-cs"/>
              </a:rPr>
              <a:t>Extensions</a:t>
            </a:r>
            <a:r>
              <a:rPr lang="en-US" sz="1200" kern="1200" dirty="0" smtClean="0">
                <a:solidFill>
                  <a:schemeClr val="tx1"/>
                </a:solidFill>
                <a:effectLst/>
                <a:latin typeface="+mn-lt"/>
                <a:ea typeface="+mn-ea"/>
                <a:cs typeface="+mn-cs"/>
              </a:rPr>
              <a:t> – which are extra activities that can be done.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 over the guide, then review the other materials in your box. Next, you should craft an approach for leading this activity with visitors and practice with your partners. Don’t forget to use the Nanoscience Demonstrator’s Guide.</a:t>
            </a:r>
            <a:endParaRPr lang="en-US" sz="1200" kern="1200" dirty="0">
              <a:solidFill>
                <a:schemeClr val="tx1"/>
              </a:solidFill>
              <a:effectLst/>
              <a:latin typeface="+mn-lt"/>
              <a:ea typeface="+mn-ea"/>
              <a:cs typeface="+mn-cs"/>
            </a:endParaRPr>
          </a:p>
        </p:txBody>
      </p:sp>
      <p:sp>
        <p:nvSpPr>
          <p:cNvPr id="35843"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91188A-59DE-8645-BBBE-2460A295D8F9}" type="slidenum">
              <a:rPr lang="en-US" sz="1200">
                <a:latin typeface="Calibri" charset="0"/>
              </a:rPr>
              <a:pPr eaLnBrk="1" hangingPunct="1"/>
              <a:t>25</a:t>
            </a:fld>
            <a:endParaRPr lang="en-US"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6FD7DC-6460-F94F-9295-2D92CD8E9DB4}" type="slidenum">
              <a:rPr lang="en-US" sz="1200">
                <a:solidFill>
                  <a:srgbClr val="000000"/>
                </a:solidFill>
              </a:rPr>
              <a:pPr/>
              <a:t>26</a:t>
            </a:fld>
            <a:endParaRPr lang="en-US" sz="1200">
              <a:solidFill>
                <a:srgbClr val="000000"/>
              </a:solidFill>
            </a:endParaRPr>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noFill/>
        </p:spPr>
        <p:txBody>
          <a:bodyPr/>
          <a:lstStyle/>
          <a:p>
            <a:pPr eaLnBrk="1" hangingPunct="1"/>
            <a:r>
              <a:rPr lang="en-US" dirty="0" smtClean="0"/>
              <a:t>[Slide 26]</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476199-AF01-D94C-B6A1-9B4CBAA4101F}" type="slidenum">
              <a:rPr lang="en-US" sz="1200">
                <a:solidFill>
                  <a:srgbClr val="000000"/>
                </a:solidFill>
              </a:rPr>
              <a:pPr/>
              <a:t>27</a:t>
            </a:fld>
            <a:endParaRPr lang="en-US" sz="1200">
              <a:solidFill>
                <a:srgbClr val="000000"/>
              </a:solidFill>
            </a:endParaRPr>
          </a:p>
        </p:txBody>
      </p:sp>
      <p:sp>
        <p:nvSpPr>
          <p:cNvPr id="2068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[Slide</a:t>
            </a:r>
            <a:r>
              <a:rPr lang="en-US" baseline="0" dirty="0" smtClean="0"/>
              <a:t> 27]</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17467A-6265-C746-A6DF-F6475D039571}" type="slidenum">
              <a:rPr lang="en-US" sz="1200">
                <a:solidFill>
                  <a:srgbClr val="000000"/>
                </a:solidFill>
              </a:rPr>
              <a:pPr/>
              <a:t>28</a:t>
            </a:fld>
            <a:endParaRPr lang="en-US" sz="1200">
              <a:solidFill>
                <a:srgbClr val="000000"/>
              </a:solidFill>
            </a:endParaRPr>
          </a:p>
        </p:txBody>
      </p:sp>
      <p:sp>
        <p:nvSpPr>
          <p:cNvPr id="2088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[Slide 28]</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94A2D1-F0A1-6F40-AF19-744525B4CADA}" type="slidenum">
              <a:rPr lang="en-US" sz="1200">
                <a:solidFill>
                  <a:srgbClr val="000000"/>
                </a:solidFill>
              </a:rPr>
              <a:pPr/>
              <a:t>29</a:t>
            </a:fld>
            <a:endParaRPr lang="en-US" sz="1200">
              <a:solidFill>
                <a:srgbClr val="000000"/>
              </a:solidFill>
            </a:endParaRPr>
          </a:p>
        </p:txBody>
      </p:sp>
      <p:sp>
        <p:nvSpPr>
          <p:cNvPr id="2068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 29]</a:t>
            </a:r>
          </a:p>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24C98E-84B6-FC4A-9D11-D7AB96485EC9}" type="slidenum">
              <a:rPr lang="en-US" sz="1200">
                <a:solidFill>
                  <a:srgbClr val="000000"/>
                </a:solidFill>
              </a:rPr>
              <a:pPr/>
              <a:t>30</a:t>
            </a:fld>
            <a:endParaRPr lang="en-US" sz="1200">
              <a:solidFill>
                <a:srgbClr val="000000"/>
              </a:solidFill>
            </a:endParaRP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 30]</a:t>
            </a:r>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3] So, what’s different about sharing science with broader audiences?  Nothing really.  Because no matter what the audience, your strategy should be meet that audience where they already are.  And then carefully guide them to where you want to take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the first thing you need to do when you are preparing to speak to a person or a group of people, is to figure out </a:t>
            </a:r>
            <a:r>
              <a:rPr lang="en-US" sz="1200" i="1" kern="1200" dirty="0" smtClean="0">
                <a:solidFill>
                  <a:schemeClr val="tx1"/>
                </a:solidFill>
                <a:effectLst/>
                <a:latin typeface="+mn-lt"/>
                <a:ea typeface="+mn-ea"/>
                <a:cs typeface="+mn-cs"/>
              </a:rPr>
              <a:t>who they are.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3818554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872E11-49E5-FB45-AF4F-40DCCAAB141F}" type="slidenum">
              <a:rPr lang="en-US" sz="1200">
                <a:solidFill>
                  <a:srgbClr val="000000"/>
                </a:solidFill>
              </a:rPr>
              <a:pPr/>
              <a:t>31</a:t>
            </a:fld>
            <a:endParaRPr lang="en-US" sz="1200">
              <a:solidFill>
                <a:srgbClr val="000000"/>
              </a:solidFill>
            </a:endParaRP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 31]</a:t>
            </a:r>
          </a:p>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8A8E7-6D66-2C40-8717-3B50223ED5CE}" type="slidenum">
              <a:rPr lang="en-US" sz="1200">
                <a:solidFill>
                  <a:srgbClr val="000000"/>
                </a:solidFill>
              </a:rPr>
              <a:pPr/>
              <a:t>32</a:t>
            </a:fld>
            <a:endParaRPr lang="en-US" sz="1200">
              <a:solidFill>
                <a:srgbClr val="000000"/>
              </a:solidFill>
            </a:endParaRPr>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 32]</a:t>
            </a:r>
          </a:p>
          <a:p>
            <a:r>
              <a:rPr lang="en-US" dirty="0" smtClean="0"/>
              <a:t>So, your</a:t>
            </a:r>
            <a:r>
              <a:rPr lang="en-US" baseline="0" dirty="0" smtClean="0"/>
              <a:t> </a:t>
            </a:r>
            <a:r>
              <a:rPr lang="en-US" dirty="0" smtClean="0"/>
              <a:t>next chance</a:t>
            </a:r>
            <a:r>
              <a:rPr lang="en-US" baseline="0" dirty="0" smtClean="0"/>
              <a:t> to practice these skills is </a:t>
            </a:r>
            <a:r>
              <a:rPr lang="en-US" dirty="0" err="1" smtClean="0"/>
              <a:t>NanoDays</a:t>
            </a:r>
            <a:r>
              <a:rPr lang="en-US" dirty="0" smtClean="0"/>
              <a:t>…</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33]</a:t>
            </a:r>
          </a:p>
          <a:p>
            <a:r>
              <a:rPr lang="en-US" dirty="0" smtClean="0"/>
              <a:t>Thank you so much for joining us today – looking forward</a:t>
            </a:r>
            <a:r>
              <a:rPr lang="en-US" baseline="0" dirty="0" smtClean="0"/>
              <a:t> to seeing you back here for </a:t>
            </a:r>
            <a:r>
              <a:rPr lang="en-US" baseline="0" dirty="0" err="1" smtClean="0"/>
              <a:t>NanoDays</a:t>
            </a:r>
            <a:r>
              <a:rPr lang="en-US" baseline="0" dirty="0" smtClean="0"/>
              <a:t>!</a:t>
            </a:r>
            <a:endParaRPr lang="en-US" altLang="ja-JP" dirty="0" smtClean="0"/>
          </a:p>
          <a:p>
            <a:endParaRPr lang="en-US" dirty="0" smtClean="0"/>
          </a:p>
          <a:p>
            <a:r>
              <a:rPr lang="en-US" dirty="0" smtClean="0"/>
              <a:t>[We have a short survey for you to fill out about your experience here today. Optional </a:t>
            </a:r>
            <a:r>
              <a:rPr lang="en-US" baseline="0" dirty="0" smtClean="0"/>
              <a:t>photo release form for </a:t>
            </a:r>
            <a:r>
              <a:rPr lang="en-US" baseline="0" dirty="0" err="1" smtClean="0"/>
              <a:t>NanoDays</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4C69F4-8AA7-AC42-8978-891D93CCD2C8}" type="slidenum">
              <a:rPr lang="en-US" smtClean="0"/>
              <a:t>33</a:t>
            </a:fld>
            <a:endParaRPr lang="en-US"/>
          </a:p>
        </p:txBody>
      </p:sp>
    </p:spTree>
    <p:extLst>
      <p:ext uri="{BB962C8B-B14F-4D97-AF65-F5344CB8AC3E}">
        <p14:creationId xmlns:p14="http://schemas.microsoft.com/office/powerpoint/2010/main" val="1172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53AE78-A4C5-E243-A1E4-1F22F1AA47B2}" type="slidenum">
              <a:rPr lang="en-US" sz="1200"/>
              <a:pPr/>
              <a:t>34</a:t>
            </a:fld>
            <a:endParaRPr lang="en-US" sz="1200"/>
          </a:p>
        </p:txBody>
      </p:sp>
      <p:sp>
        <p:nvSpPr>
          <p:cNvPr id="21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4]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considering any audience, you want to ask yourself these questions….who are they? What do they already know?  How can you connect to things they probably care about? How can you hook them</a:t>
            </a:r>
            <a:r>
              <a:rPr lang="en-US" sz="1200" kern="1200" baseline="0" dirty="0" smtClean="0">
                <a:solidFill>
                  <a:schemeClr val="tx1"/>
                </a:solidFill>
                <a:effectLst/>
                <a:latin typeface="+mn-lt"/>
                <a:ea typeface="+mn-ea"/>
                <a:cs typeface="+mn-cs"/>
              </a:rPr>
              <a:t> or engage their interest?</a:t>
            </a:r>
            <a:r>
              <a:rPr lang="en-US" sz="1200" kern="1200" dirty="0" smtClean="0">
                <a:solidFill>
                  <a:schemeClr val="tx1"/>
                </a:solidFill>
                <a:effectLst/>
                <a:latin typeface="+mn-lt"/>
                <a:ea typeface="+mn-ea"/>
                <a:cs typeface="+mn-cs"/>
              </a:rPr>
              <a:t> How much would they really want to know?  How much time do they have?  Then sculpt your talk to meet their needs – not yours.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you figure out who your audience is, you can adjust your language and the kinds of explanations you provide.  More importantly, you can figure out what it might take them to care about what you’re saying.  Whether we like it or not, there is always a little lingering question in the mind of every listener:  “why should I care?”  Or, more bluntly, “what’s in it for me?”</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you figure out who your audience is, you can adjust your language and the kinds of explanations you provide.  More importantly, you can figure out what it might take them to care about what you’re saying.  Whether we like it or not, there is always a little lingering question in the mind of every listener:  “why should I care?”  Or, more bluntly, “what’s in it for 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most important things you can do to adapt to your audience is to adjust what you say along the “What” and “So What” axes.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307529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5] </a:t>
            </a:r>
          </a:p>
          <a:p>
            <a:r>
              <a:rPr lang="en-US" sz="1200" kern="1200" dirty="0" smtClean="0">
                <a:solidFill>
                  <a:schemeClr val="tx1"/>
                </a:solidFill>
                <a:effectLst/>
                <a:latin typeface="+mn-lt"/>
                <a:ea typeface="+mn-ea"/>
                <a:cs typeface="+mn-cs"/>
              </a:rPr>
              <a:t> For your Ph.D. advisor and your lab colleagues, you’re going to give more of the detailed information about WHAT you did and HOW you did it.  You’ll probably just skip the Why, because they will all know why you’re doing it.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for your grandparents, and nephews and nieces and for the politicians who represent your fellow taxpayers, you’re probably going to focus a lot more on WHY you are spending all this time and money doing what you are doing – what is the ultimate goal of the research, besides getting you a degree and a job?  What broader impact might it turn out to have?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see, your lab partners already understand why you’re spending two months trying to figure out how to get this chemical to react with that chemical, or wiring this connection to pick up that faint signal.  But a lot of audiences won’t.  And you’re going to have to work to make them care.   Usually your research project is a part of a bigger research project, which may be part of a bigger investigation that may help to accomplish a major scientific goal or meet an important engineering challenge.  But unless you brief your audience on what this larger overall goal is about – unless you find a way to connect your day-to-day work with a larger human goal or purpose, very few people will have the stamina to listen to the details of your progress.  So, when you’re trying to share your science with people outside your lab or your area – say, with your gang from the neighborhood, or, your soccer buddies, or your little brother or sister, you have to think about a way to capture their attention, hook their interest, understand why you care and why they should care about what you do.  Our jargon for this is “context and meaning.”  You supply context for your efforts and thus help to make them meaningful.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Will your efforts some day have the potential to ease the pressure on our strained health care budget?   Could you come up with a way to decrease the need for the burning of fossil fuels?  Will your widget save people hours of effort each week?  Will you come up with the material strong enough to build an elevator to space?  Tell us.  Tell us what your dream application might be.  And then tell us the story of trying to get there.  You can use anything to help you.  Analogies.  Anecdotes.  Word pictures.  Gestures.  Napkin drawings.  Anything.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73101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6]</a:t>
            </a:r>
            <a:r>
              <a:rPr lang="en-US" baseline="0" dirty="0" smtClean="0"/>
              <a:t>  </a:t>
            </a:r>
          </a:p>
          <a:p>
            <a:r>
              <a:rPr lang="en-US" dirty="0" smtClean="0"/>
              <a:t>Now,</a:t>
            </a:r>
            <a:r>
              <a:rPr lang="en-US" baseline="0" dirty="0" smtClean="0"/>
              <a:t> as you move on in your career, you’re going to be making judgement calls about the background and interests of many people that you will need to talk to.   I know some of you are interested in careers in industry or academia.  So what I advise is that you develop a repertoire of personal introductions to yourself and to your work, that you store in the back pocket of your mind, ready to pull out when the occasion arises.  Today, to get you warmed up for work with Museum audiences, we’re going to work at the low “What,” high “So What” end of the curve. </a:t>
            </a:r>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3776703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[Slide 7]  </a:t>
            </a:r>
          </a:p>
          <a:p>
            <a:r>
              <a:rPr lang="en-US" baseline="0" dirty="0" smtClean="0"/>
              <a:t>Today, to get you warmed up for work with Museum audiences, we’re going to work at the low end of “What,” and the high end of the “So What” part of the curve. .. In a few moments, I’m going to ask you to take a minute to design an intro to yourself and your work that you might be able to use with a very smart and curious 12-year old.  What would you say or do to engage a smart 12-year old?</a:t>
            </a:r>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377670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8]</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inspiration, I’m going to screen for you a brief one-minute introduction to a museum talk given by Pamela Silver, a researcher at the Wyss Institute for Biologically-Inspired Engineering at Harvard.  See how she connects the context of her research to her audience.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[Run video]</a:t>
            </a:r>
          </a:p>
          <a:p>
            <a:endParaRPr lang="en-US"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272752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[Slide 9]</a:t>
            </a:r>
          </a:p>
          <a:p>
            <a:r>
              <a:rPr lang="en-US" baseline="0" dirty="0" smtClean="0"/>
              <a:t>You can see that in that one minute, Dr. Silver met her audience at a more basic introductory level that introduced the ”why”: malaria – killer disease in many equatorial countries – expensive to treat – treatment comes from hard to get plants; before she approached “the how”:  use yeast cells – like those that make beer!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now, we’re going to all do this for ourselves.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1182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C5344-F68C-7E48-A8A0-9193BE8AD2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434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31D6D5-6453-EE47-946A-2C09C8BF6B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711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0B70D-8B91-2842-BEBE-2E43A95D38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109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491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941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349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445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7644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969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4145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891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BCAFB9-D16A-A749-AB12-C4A80BDCAD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8283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4656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0701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405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42491-0A13-D04A-A80B-BE3FAE28CF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511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9A1F63-6028-6B4D-949C-2A065B91C8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93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032F0D-6BA5-F64D-B049-5C05493D92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571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D41FD2-9851-EF47-8AA8-DA8AFE719B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493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7B6F6F-90E0-2A48-B54D-AB605A675C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996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5B09B7-1530-AD43-BE30-AFDC214EB0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926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7D0CD-3E27-1046-A4AE-ACD169E597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29173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FFFFFF"/>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FFFFFF"/>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28D4A096-353B-BD47-9D9F-CB41258C3514}" type="slidenum">
              <a:rPr lang="en-US">
                <a:solidFill>
                  <a:srgbClr val="FFFFFF"/>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B48DA-EA9F-704C-9E7F-0C7657BB9EE0}" type="datetimeFigureOut">
              <a:rPr lang="en-US">
                <a:solidFill>
                  <a:prstClr val="black">
                    <a:tint val="75000"/>
                  </a:prstClr>
                </a:solidFill>
                <a:latin typeface="Calibri"/>
              </a:rPr>
              <a:pPr/>
              <a:t>2/7/15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5740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nano@mo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nano@mos.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5" Type="http://schemas.openxmlformats.org/officeDocument/2006/relationships/image" Target="../media/image25.tiff"/><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mailto:nano@mos.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900" y="870761"/>
            <a:ext cx="8681247" cy="2198800"/>
          </a:xfrm>
        </p:spPr>
        <p:txBody>
          <a:bodyPr>
            <a:normAutofit/>
          </a:bodyPr>
          <a:lstStyle/>
          <a:p>
            <a:r>
              <a:rPr lang="en-US" smtClean="0">
                <a:solidFill>
                  <a:srgbClr val="FFFFFF"/>
                </a:solidFill>
              </a:rPr>
              <a:t>Welcome!  </a:t>
            </a:r>
            <a:r>
              <a:rPr lang="en-US" dirty="0" smtClean="0">
                <a:solidFill>
                  <a:srgbClr val="FFFFFF"/>
                </a:solidFill>
              </a:rPr>
              <a:t>We’re warming up with</a:t>
            </a:r>
            <a:br>
              <a:rPr lang="en-US" dirty="0" smtClean="0">
                <a:solidFill>
                  <a:srgbClr val="FFFFFF"/>
                </a:solidFill>
              </a:rPr>
            </a:br>
            <a:r>
              <a:rPr lang="en-US" dirty="0" smtClean="0">
                <a:solidFill>
                  <a:srgbClr val="FFFFFF"/>
                </a:solidFill>
              </a:rPr>
              <a:t>	professional-style introductions. </a:t>
            </a:r>
            <a:br>
              <a:rPr lang="en-US" dirty="0" smtClean="0">
                <a:solidFill>
                  <a:srgbClr val="FFFFFF"/>
                </a:solidFill>
              </a:rPr>
            </a:br>
            <a:endParaRPr lang="en-US" sz="4000" dirty="0">
              <a:solidFill>
                <a:srgbClr val="D9D9D9"/>
              </a:solidFill>
            </a:endParaRPr>
          </a:p>
        </p:txBody>
      </p:sp>
      <p:sp>
        <p:nvSpPr>
          <p:cNvPr id="3" name="Content Placeholder 2"/>
          <p:cNvSpPr>
            <a:spLocks noGrp="1"/>
          </p:cNvSpPr>
          <p:nvPr>
            <p:ph idx="1"/>
          </p:nvPr>
        </p:nvSpPr>
        <p:spPr>
          <a:xfrm>
            <a:off x="965697" y="4127915"/>
            <a:ext cx="7261361" cy="2450517"/>
          </a:xfrm>
        </p:spPr>
        <p:txBody>
          <a:bodyPr>
            <a:normAutofit fontScale="92500" lnSpcReduction="10000"/>
          </a:bodyPr>
          <a:lstStyle/>
          <a:p>
            <a:pPr marL="0" indent="0">
              <a:buNone/>
            </a:pPr>
            <a:endParaRPr lang="en-US" dirty="0" smtClean="0">
              <a:solidFill>
                <a:srgbClr val="FFFFFF"/>
              </a:solidFill>
            </a:endParaRPr>
          </a:p>
          <a:p>
            <a:pPr marL="0" indent="0" algn="ctr">
              <a:buNone/>
            </a:pPr>
            <a:r>
              <a:rPr lang="en-US" i="1" dirty="0" smtClean="0">
                <a:solidFill>
                  <a:srgbClr val="D9D9D9"/>
                </a:solidFill>
              </a:rPr>
              <a:t>Don’t forget to… </a:t>
            </a:r>
            <a:r>
              <a:rPr lang="en-US" dirty="0" smtClean="0">
                <a:solidFill>
                  <a:srgbClr val="D9D9D9"/>
                </a:solidFill>
              </a:rPr>
              <a:t>breathe, smile, </a:t>
            </a:r>
          </a:p>
          <a:p>
            <a:pPr marL="0" indent="0" algn="ctr">
              <a:buNone/>
            </a:pPr>
            <a:r>
              <a:rPr lang="en-US" dirty="0">
                <a:solidFill>
                  <a:srgbClr val="D9D9D9"/>
                </a:solidFill>
              </a:rPr>
              <a:t>m</a:t>
            </a:r>
            <a:r>
              <a:rPr lang="en-US" dirty="0" smtClean="0">
                <a:solidFill>
                  <a:srgbClr val="D9D9D9"/>
                </a:solidFill>
              </a:rPr>
              <a:t>ake eye-contact, provide the motivation</a:t>
            </a:r>
          </a:p>
          <a:p>
            <a:pPr marL="0" indent="0" algn="ctr">
              <a:buNone/>
            </a:pPr>
            <a:r>
              <a:rPr lang="en-US" dirty="0" smtClean="0">
                <a:solidFill>
                  <a:srgbClr val="D9D9D9"/>
                </a:solidFill>
              </a:rPr>
              <a:t> for your work, show interest in others.</a:t>
            </a:r>
            <a:r>
              <a:rPr lang="en-US" dirty="0" smtClean="0">
                <a:solidFill>
                  <a:srgbClr val="FFFFFF"/>
                </a:solidFill>
              </a:rPr>
              <a:t>	</a:t>
            </a:r>
            <a:r>
              <a:rPr lang="en-US" dirty="0">
                <a:solidFill>
                  <a:srgbClr val="FFFFFF"/>
                </a:solidFill>
              </a:rPr>
              <a:t>	</a:t>
            </a:r>
            <a:r>
              <a:rPr lang="en-US" dirty="0" smtClean="0">
                <a:solidFill>
                  <a:srgbClr val="FFFFFF"/>
                </a:solidFill>
              </a:rPr>
              <a:t>	</a:t>
            </a:r>
          </a:p>
        </p:txBody>
      </p:sp>
      <p:sp>
        <p:nvSpPr>
          <p:cNvPr id="4" name="Rectangle 3"/>
          <p:cNvSpPr/>
          <p:nvPr/>
        </p:nvSpPr>
        <p:spPr>
          <a:xfrm>
            <a:off x="553219" y="76166"/>
            <a:ext cx="4273075" cy="400110"/>
          </a:xfrm>
          <a:prstGeom prst="rect">
            <a:avLst/>
          </a:prstGeom>
        </p:spPr>
        <p:txBody>
          <a:bodyPr wrap="none">
            <a:spAutoFit/>
          </a:bodyPr>
          <a:lstStyle/>
          <a:p>
            <a:r>
              <a:rPr lang="en-US" sz="2000" dirty="0">
                <a:solidFill>
                  <a:srgbClr val="D9D9D9"/>
                </a:solidFill>
                <a:latin typeface="Calibri"/>
              </a:rPr>
              <a:t>Sharing </a:t>
            </a:r>
            <a:r>
              <a:rPr lang="en-US" sz="2000" dirty="0" smtClean="0">
                <a:solidFill>
                  <a:srgbClr val="D9D9D9"/>
                </a:solidFill>
                <a:latin typeface="Calibri"/>
              </a:rPr>
              <a:t>Science Workshop &amp; Practicum</a:t>
            </a:r>
            <a:endParaRPr lang="en-US" sz="2000" dirty="0">
              <a:solidFill>
                <a:srgbClr val="D9D9D9"/>
              </a:solidFill>
              <a:latin typeface="Calibri"/>
            </a:endParaRPr>
          </a:p>
        </p:txBody>
      </p:sp>
      <p:pic>
        <p:nvPicPr>
          <p:cNvPr id="5" name="Picture 4" descr="FD00006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347087">
            <a:off x="7057475" y="2757119"/>
            <a:ext cx="1312766" cy="1909478"/>
          </a:xfrm>
          <a:prstGeom prst="rect">
            <a:avLst/>
          </a:prstGeom>
        </p:spPr>
      </p:pic>
      <p:pic>
        <p:nvPicPr>
          <p:cNvPr id="8" name="Picture 7" descr="mos_logo_icon.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900" y="88442"/>
            <a:ext cx="401640" cy="401640"/>
          </a:xfrm>
          <a:prstGeom prst="rect">
            <a:avLst/>
          </a:prstGeom>
        </p:spPr>
      </p:pic>
      <p:sp>
        <p:nvSpPr>
          <p:cNvPr id="6" name="TextBox 5"/>
          <p:cNvSpPr txBox="1"/>
          <p:nvPr/>
        </p:nvSpPr>
        <p:spPr>
          <a:xfrm>
            <a:off x="1486860" y="2530952"/>
            <a:ext cx="5921088" cy="1569660"/>
          </a:xfrm>
          <a:prstGeom prst="rect">
            <a:avLst/>
          </a:prstGeom>
          <a:noFill/>
        </p:spPr>
        <p:txBody>
          <a:bodyPr wrap="square" rtlCol="0">
            <a:spAutoFit/>
          </a:bodyPr>
          <a:lstStyle/>
          <a:p>
            <a:pPr algn="ctr"/>
            <a:r>
              <a:rPr lang="en-US" sz="3200" i="1" dirty="0" smtClean="0">
                <a:solidFill>
                  <a:srgbClr val="D9D9D9"/>
                </a:solidFill>
              </a:rPr>
              <a:t>(Pretend </a:t>
            </a:r>
            <a:r>
              <a:rPr lang="en-US" sz="3200" i="1" dirty="0">
                <a:solidFill>
                  <a:srgbClr val="D9D9D9"/>
                </a:solidFill>
              </a:rPr>
              <a:t>you’re at a</a:t>
            </a:r>
          </a:p>
          <a:p>
            <a:pPr algn="ctr"/>
            <a:r>
              <a:rPr lang="en-US" sz="3200" i="1" dirty="0">
                <a:solidFill>
                  <a:srgbClr val="D9D9D9"/>
                </a:solidFill>
              </a:rPr>
              <a:t>science conference </a:t>
            </a:r>
          </a:p>
          <a:p>
            <a:pPr algn="ctr"/>
            <a:r>
              <a:rPr lang="en-US" sz="3200" i="1" dirty="0">
                <a:solidFill>
                  <a:srgbClr val="D9D9D9"/>
                </a:solidFill>
              </a:rPr>
              <a:t>networking </a:t>
            </a:r>
            <a:r>
              <a:rPr lang="en-US" sz="3200" i="1" dirty="0" smtClean="0">
                <a:solidFill>
                  <a:srgbClr val="D9D9D9"/>
                </a:solidFill>
              </a:rPr>
              <a:t>session)</a:t>
            </a:r>
            <a:endParaRPr lang="en-US" sz="3200" i="1" dirty="0"/>
          </a:p>
        </p:txBody>
      </p:sp>
      <p:pic>
        <p:nvPicPr>
          <p:cNvPr id="9" name="Picture 8" descr="2013 ITNANO Photos by C.L. Alpert - 32.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4204" y="2982758"/>
            <a:ext cx="2056599" cy="1542449"/>
          </a:xfrm>
          <a:prstGeom prst="rect">
            <a:avLst/>
          </a:prstGeom>
        </p:spPr>
      </p:pic>
    </p:spTree>
    <p:extLst>
      <p:ext uri="{BB962C8B-B14F-4D97-AF65-F5344CB8AC3E}">
        <p14:creationId xmlns:p14="http://schemas.microsoft.com/office/powerpoint/2010/main" val="38812645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74"/>
            <a:ext cx="9144000" cy="1858345"/>
          </a:xfrm>
        </p:spPr>
        <p:txBody>
          <a:bodyPr>
            <a:normAutofit/>
          </a:bodyPr>
          <a:lstStyle/>
          <a:p>
            <a:pPr algn="l"/>
            <a:r>
              <a:rPr lang="en-US" sz="3200" dirty="0" smtClean="0">
                <a:solidFill>
                  <a:srgbClr val="FFFFFF"/>
                </a:solidFill>
              </a:rPr>
              <a:t>     Introduction: 	A version for smart 12-year olds</a:t>
            </a:r>
            <a:r>
              <a:rPr lang="en-US" sz="4000" dirty="0" smtClean="0">
                <a:solidFill>
                  <a:srgbClr val="FFFFFF"/>
                </a:solidFill>
              </a:rPr>
              <a:t/>
            </a:r>
            <a:br>
              <a:rPr lang="en-US" sz="4000" dirty="0" smtClean="0">
                <a:solidFill>
                  <a:srgbClr val="FFFFFF"/>
                </a:solidFill>
              </a:rPr>
            </a:br>
            <a:r>
              <a:rPr lang="en-US" sz="2700" dirty="0" smtClean="0">
                <a:solidFill>
                  <a:srgbClr val="FFFFFF"/>
                </a:solidFill>
              </a:rPr>
              <a:t>						</a:t>
            </a:r>
            <a:br>
              <a:rPr lang="en-US" sz="2700" dirty="0" smtClean="0">
                <a:solidFill>
                  <a:srgbClr val="FFFFFF"/>
                </a:solidFill>
              </a:rPr>
            </a:br>
            <a:r>
              <a:rPr lang="en-US" sz="2700" dirty="0" smtClean="0">
                <a:solidFill>
                  <a:srgbClr val="FFFFFF"/>
                </a:solidFill>
              </a:rPr>
              <a:t>			</a:t>
            </a:r>
            <a:r>
              <a:rPr lang="en-US" sz="2700" dirty="0" smtClean="0">
                <a:solidFill>
                  <a:srgbClr val="B9CDE5"/>
                </a:solidFill>
              </a:rPr>
              <a:t>	</a:t>
            </a:r>
            <a:r>
              <a:rPr lang="en-US" sz="3600" u="sng" dirty="0">
                <a:solidFill>
                  <a:srgbClr val="B9CDE5"/>
                </a:solidFill>
              </a:rPr>
              <a:t>Rapid </a:t>
            </a:r>
            <a:r>
              <a:rPr lang="en-US" sz="3600" u="sng" dirty="0" smtClean="0">
                <a:solidFill>
                  <a:srgbClr val="B9CDE5"/>
                </a:solidFill>
              </a:rPr>
              <a:t>Prototyping:  </a:t>
            </a:r>
            <a:r>
              <a:rPr lang="en-US" sz="3600" u="sng" dirty="0">
                <a:solidFill>
                  <a:srgbClr val="B9CDE5"/>
                </a:solidFill>
              </a:rPr>
              <a:t>Draft </a:t>
            </a:r>
            <a:r>
              <a:rPr lang="en-US" sz="3600" u="sng" dirty="0" smtClean="0">
                <a:solidFill>
                  <a:srgbClr val="B9CDE5"/>
                </a:solidFill>
              </a:rPr>
              <a:t>One</a:t>
            </a:r>
            <a:endParaRPr lang="en-US" sz="3600" i="1" u="sng" dirty="0">
              <a:solidFill>
                <a:srgbClr val="B9CDE5"/>
              </a:solidFill>
            </a:endParaRPr>
          </a:p>
        </p:txBody>
      </p:sp>
      <p:sp>
        <p:nvSpPr>
          <p:cNvPr id="3" name="Content Placeholder 2"/>
          <p:cNvSpPr>
            <a:spLocks noGrp="1"/>
          </p:cNvSpPr>
          <p:nvPr>
            <p:ph idx="1"/>
          </p:nvPr>
        </p:nvSpPr>
        <p:spPr>
          <a:xfrm>
            <a:off x="434918" y="2010920"/>
            <a:ext cx="8500187" cy="4530924"/>
          </a:xfrm>
        </p:spPr>
        <p:txBody>
          <a:bodyPr>
            <a:normAutofit fontScale="55000" lnSpcReduction="20000"/>
          </a:bodyPr>
          <a:lstStyle/>
          <a:p>
            <a:pPr marL="0" indent="0">
              <a:buNone/>
            </a:pPr>
            <a:endParaRPr lang="en-US" dirty="0" smtClean="0">
              <a:solidFill>
                <a:srgbClr val="FFFFFF"/>
              </a:solidFill>
            </a:endParaRPr>
          </a:p>
          <a:p>
            <a:pPr marL="0" indent="0">
              <a:buNone/>
            </a:pPr>
            <a:r>
              <a:rPr lang="en-US" sz="5700" dirty="0" smtClean="0">
                <a:solidFill>
                  <a:srgbClr val="B9CDE5"/>
                </a:solidFill>
              </a:rPr>
              <a:t>Length</a:t>
            </a:r>
            <a:r>
              <a:rPr lang="en-US" sz="5700" dirty="0" smtClean="0">
                <a:solidFill>
                  <a:srgbClr val="FFFFFF"/>
                </a:solidFill>
              </a:rPr>
              <a:t>:  30-60 seconds</a:t>
            </a:r>
          </a:p>
          <a:p>
            <a:pPr marL="0" indent="0">
              <a:buNone/>
            </a:pPr>
            <a:endParaRPr lang="en-US" sz="5700" dirty="0" smtClean="0">
              <a:solidFill>
                <a:srgbClr val="FFFFFF"/>
              </a:solidFill>
            </a:endParaRPr>
          </a:p>
          <a:p>
            <a:pPr marL="0" indent="0">
              <a:buNone/>
            </a:pPr>
            <a:r>
              <a:rPr lang="en-US" sz="5700" dirty="0" smtClean="0">
                <a:solidFill>
                  <a:srgbClr val="B9CDE5"/>
                </a:solidFill>
              </a:rPr>
              <a:t>Engage:      </a:t>
            </a:r>
            <a:r>
              <a:rPr lang="en-US" sz="5700" dirty="0" smtClean="0">
                <a:solidFill>
                  <a:srgbClr val="FFFFFF"/>
                </a:solidFill>
              </a:rPr>
              <a:t>How will you grab their attention?  </a:t>
            </a:r>
            <a:endParaRPr lang="en-US" sz="5700" dirty="0">
              <a:solidFill>
                <a:srgbClr val="FFFFFF"/>
              </a:solidFill>
            </a:endParaRPr>
          </a:p>
          <a:p>
            <a:pPr marL="0" indent="0">
              <a:buNone/>
            </a:pPr>
            <a:endParaRPr lang="en-US" sz="5700" dirty="0" smtClean="0">
              <a:solidFill>
                <a:srgbClr val="B9CDE5"/>
              </a:solidFill>
            </a:endParaRPr>
          </a:p>
          <a:p>
            <a:pPr marL="0" indent="0">
              <a:buNone/>
            </a:pPr>
            <a:r>
              <a:rPr lang="en-US" sz="5700" dirty="0" smtClean="0">
                <a:solidFill>
                  <a:srgbClr val="B9CDE5"/>
                </a:solidFill>
              </a:rPr>
              <a:t>Language:  </a:t>
            </a:r>
            <a:r>
              <a:rPr lang="en-US" sz="5700" dirty="0" smtClean="0">
                <a:solidFill>
                  <a:srgbClr val="FFFFFF"/>
                </a:solidFill>
              </a:rPr>
              <a:t>What words and concepts can you use?</a:t>
            </a:r>
          </a:p>
          <a:p>
            <a:pPr marL="0" indent="0">
              <a:buNone/>
            </a:pPr>
            <a:endParaRPr lang="en-US" sz="5700" dirty="0">
              <a:solidFill>
                <a:srgbClr val="FFFFFF"/>
              </a:solidFill>
            </a:endParaRPr>
          </a:p>
          <a:p>
            <a:pPr marL="0" indent="0">
              <a:buNone/>
            </a:pPr>
            <a:r>
              <a:rPr lang="en-US" sz="5700" dirty="0" smtClean="0">
                <a:solidFill>
                  <a:srgbClr val="B9CDE5"/>
                </a:solidFill>
              </a:rPr>
              <a:t>Relevance:  </a:t>
            </a:r>
            <a:r>
              <a:rPr lang="en-US" sz="5700" dirty="0">
                <a:solidFill>
                  <a:srgbClr val="FFFFFF"/>
                </a:solidFill>
              </a:rPr>
              <a:t> </a:t>
            </a:r>
            <a:r>
              <a:rPr lang="en-US" sz="5700" dirty="0" smtClean="0">
                <a:solidFill>
                  <a:srgbClr val="FFFFFF"/>
                </a:solidFill>
              </a:rPr>
              <a:t>Can you relate it to something they 					          already know or experience?</a:t>
            </a:r>
            <a:endParaRPr lang="en-US" dirty="0" smtClean="0">
              <a:solidFill>
                <a:srgbClr val="FFFFFF"/>
              </a:solidFill>
            </a:endParaRPr>
          </a:p>
        </p:txBody>
      </p:sp>
    </p:spTree>
    <p:extLst>
      <p:ext uri="{BB962C8B-B14F-4D97-AF65-F5344CB8AC3E}">
        <p14:creationId xmlns:p14="http://schemas.microsoft.com/office/powerpoint/2010/main" val="19602160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1895" y="170012"/>
            <a:ext cx="7772400" cy="561693"/>
          </a:xfrm>
        </p:spPr>
        <p:txBody>
          <a:bodyPr>
            <a:noAutofit/>
          </a:bodyPr>
          <a:lstStyle/>
          <a:p>
            <a:pPr algn="l"/>
            <a:r>
              <a:rPr lang="en-US" sz="3600">
                <a:solidFill>
                  <a:schemeClr val="accent1">
                    <a:lumMod val="40000"/>
                    <a:lumOff val="60000"/>
                  </a:schemeClr>
                </a:solidFill>
              </a:rPr>
              <a:t>Providing Helpful Feedback:</a:t>
            </a:r>
          </a:p>
        </p:txBody>
      </p:sp>
      <p:sp>
        <p:nvSpPr>
          <p:cNvPr id="5" name="TextBox 4"/>
          <p:cNvSpPr txBox="1"/>
          <p:nvPr/>
        </p:nvSpPr>
        <p:spPr>
          <a:xfrm>
            <a:off x="4293314" y="1435797"/>
            <a:ext cx="723312" cy="369332"/>
          </a:xfrm>
          <a:prstGeom prst="rect">
            <a:avLst/>
          </a:prstGeom>
          <a:noFill/>
        </p:spPr>
        <p:txBody>
          <a:bodyPr wrap="none" rtlCol="0">
            <a:spAutoFit/>
          </a:bodyPr>
          <a:lstStyle/>
          <a:p>
            <a:r>
              <a:rPr lang="en-US">
                <a:solidFill>
                  <a:prstClr val="black"/>
                </a:solidFill>
                <a:latin typeface="Calibri"/>
              </a:rPr>
              <a:t>SDLKJ</a:t>
            </a:r>
          </a:p>
        </p:txBody>
      </p:sp>
      <p:sp>
        <p:nvSpPr>
          <p:cNvPr id="6" name="Title 1"/>
          <p:cNvSpPr txBox="1">
            <a:spLocks/>
          </p:cNvSpPr>
          <p:nvPr/>
        </p:nvSpPr>
        <p:spPr>
          <a:xfrm>
            <a:off x="1033921" y="1077882"/>
            <a:ext cx="7302775" cy="508341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14350" indent="-514350" algn="l">
              <a:buFontTx/>
              <a:buAutoNum type="arabicPeriod"/>
            </a:pPr>
            <a:r>
              <a:rPr lang="en-US" sz="3300" dirty="0">
                <a:solidFill>
                  <a:prstClr val="white">
                    <a:lumMod val="95000"/>
                  </a:prstClr>
                </a:solidFill>
                <a:latin typeface="Calibri"/>
              </a:rPr>
              <a:t> </a:t>
            </a:r>
            <a:r>
              <a:rPr lang="en-US" sz="3300" dirty="0" smtClean="0">
                <a:solidFill>
                  <a:prstClr val="white">
                    <a:lumMod val="95000"/>
                  </a:prstClr>
                </a:solidFill>
                <a:latin typeface="Calibri"/>
              </a:rPr>
              <a:t>Would they like it?</a:t>
            </a:r>
            <a:endParaRPr lang="en-US" sz="3300" dirty="0">
              <a:solidFill>
                <a:prstClr val="white">
                  <a:lumMod val="95000"/>
                </a:prstClr>
              </a:solidFill>
              <a:latin typeface="Calibri"/>
            </a:endParaRPr>
          </a:p>
          <a:p>
            <a:pPr algn="l"/>
            <a:r>
              <a:rPr lang="en-US" sz="3300" dirty="0">
                <a:solidFill>
                  <a:prstClr val="white">
                    <a:lumMod val="95000"/>
                  </a:prstClr>
                </a:solidFill>
                <a:latin typeface="Calibri"/>
              </a:rPr>
              <a:t> </a:t>
            </a:r>
          </a:p>
          <a:p>
            <a:pPr algn="l"/>
            <a:r>
              <a:rPr lang="en-US" sz="3300" dirty="0">
                <a:solidFill>
                  <a:prstClr val="white">
                    <a:lumMod val="95000"/>
                  </a:prstClr>
                </a:solidFill>
                <a:latin typeface="Calibri"/>
              </a:rPr>
              <a:t>2.   Identify what worked well.   </a:t>
            </a:r>
          </a:p>
          <a:p>
            <a:pPr algn="l"/>
            <a:r>
              <a:rPr lang="en-US" sz="2800" dirty="0">
                <a:solidFill>
                  <a:prstClr val="white">
                    <a:lumMod val="95000"/>
                  </a:prstClr>
                </a:solidFill>
                <a:latin typeface="Calibri"/>
              </a:rPr>
              <a:t>	  (Content, approach,  style, presence)</a:t>
            </a:r>
          </a:p>
          <a:p>
            <a:pPr marL="514350" indent="-514350" algn="l">
              <a:buFontTx/>
              <a:buAutoNum type="arabicPeriod"/>
            </a:pPr>
            <a:endParaRPr lang="en-US" sz="2800" dirty="0">
              <a:solidFill>
                <a:prstClr val="white">
                  <a:lumMod val="95000"/>
                </a:prstClr>
              </a:solidFill>
              <a:latin typeface="Calibri"/>
            </a:endParaRPr>
          </a:p>
          <a:p>
            <a:pPr algn="l"/>
            <a:r>
              <a:rPr lang="en-US" sz="2800" dirty="0">
                <a:solidFill>
                  <a:prstClr val="white">
                    <a:lumMod val="95000"/>
                  </a:prstClr>
                </a:solidFill>
                <a:latin typeface="Calibri"/>
              </a:rPr>
              <a:t>3</a:t>
            </a:r>
            <a:r>
              <a:rPr lang="en-US" sz="3300" dirty="0">
                <a:solidFill>
                  <a:prstClr val="white">
                    <a:lumMod val="95000"/>
                  </a:prstClr>
                </a:solidFill>
                <a:latin typeface="Calibri"/>
              </a:rPr>
              <a:t>.    Identify areas that might be improved</a:t>
            </a:r>
            <a:r>
              <a:rPr lang="en-US" sz="2900" dirty="0">
                <a:solidFill>
                  <a:prstClr val="white">
                    <a:lumMod val="95000"/>
                  </a:prstClr>
                </a:solidFill>
                <a:latin typeface="Calibri"/>
              </a:rPr>
              <a:t>.</a:t>
            </a:r>
          </a:p>
          <a:p>
            <a:pPr algn="l"/>
            <a:r>
              <a:rPr lang="en-US" sz="2800" dirty="0">
                <a:solidFill>
                  <a:prstClr val="white">
                    <a:lumMod val="95000"/>
                  </a:prstClr>
                </a:solidFill>
                <a:latin typeface="Calibri"/>
              </a:rPr>
              <a:t>	  (Content, approach,  style, presence)</a:t>
            </a:r>
          </a:p>
          <a:p>
            <a:pPr algn="l"/>
            <a:endParaRPr lang="en-US" sz="2800" dirty="0">
              <a:solidFill>
                <a:prstClr val="white">
                  <a:lumMod val="95000"/>
                </a:prstClr>
              </a:solidFill>
              <a:latin typeface="Calibri"/>
            </a:endParaRPr>
          </a:p>
          <a:p>
            <a:pPr algn="l"/>
            <a:r>
              <a:rPr lang="en-US" sz="2800" dirty="0">
                <a:solidFill>
                  <a:prstClr val="white">
                    <a:lumMod val="95000"/>
                  </a:prstClr>
                </a:solidFill>
                <a:latin typeface="Calibri"/>
              </a:rPr>
              <a:t>4.     </a:t>
            </a:r>
            <a:r>
              <a:rPr lang="en-US" sz="3300" dirty="0">
                <a:solidFill>
                  <a:prstClr val="white">
                    <a:lumMod val="95000"/>
                  </a:prstClr>
                </a:solidFill>
                <a:latin typeface="Calibri"/>
              </a:rPr>
              <a:t>Provide suggestions for improvement</a:t>
            </a:r>
            <a:r>
              <a:rPr lang="en-US" sz="2900" dirty="0">
                <a:solidFill>
                  <a:prstClr val="white">
                    <a:lumMod val="95000"/>
                  </a:prstClr>
                </a:solidFill>
                <a:latin typeface="Calibri"/>
              </a:rPr>
              <a:t>. </a:t>
            </a:r>
          </a:p>
          <a:p>
            <a:pPr algn="l"/>
            <a:endParaRPr lang="en-US" sz="2800" dirty="0">
              <a:solidFill>
                <a:prstClr val="white">
                  <a:lumMod val="95000"/>
                </a:prstClr>
              </a:solidFill>
              <a:latin typeface="Calibri"/>
            </a:endParaRPr>
          </a:p>
          <a:p>
            <a:pPr algn="l"/>
            <a:r>
              <a:rPr lang="en-US" sz="3300" dirty="0">
                <a:solidFill>
                  <a:prstClr val="white">
                    <a:lumMod val="95000"/>
                  </a:prstClr>
                </a:solidFill>
                <a:latin typeface="Calibri"/>
              </a:rPr>
              <a:t>5.    Be encouraging.</a:t>
            </a:r>
          </a:p>
        </p:txBody>
      </p:sp>
    </p:spTree>
    <p:extLst>
      <p:ext uri="{BB962C8B-B14F-4D97-AF65-F5344CB8AC3E}">
        <p14:creationId xmlns:p14="http://schemas.microsoft.com/office/powerpoint/2010/main" val="36039459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74"/>
            <a:ext cx="9144000" cy="1858345"/>
          </a:xfrm>
        </p:spPr>
        <p:txBody>
          <a:bodyPr>
            <a:normAutofit/>
          </a:bodyPr>
          <a:lstStyle/>
          <a:p>
            <a:pPr algn="l"/>
            <a:r>
              <a:rPr lang="en-US" sz="3200" dirty="0" smtClean="0">
                <a:solidFill>
                  <a:srgbClr val="FFFFFF"/>
                </a:solidFill>
              </a:rPr>
              <a:t>     Introduction: 	A version for smart 12-year olds</a:t>
            </a:r>
            <a:r>
              <a:rPr lang="en-US" sz="4000" dirty="0" smtClean="0">
                <a:solidFill>
                  <a:srgbClr val="FFFFFF"/>
                </a:solidFill>
              </a:rPr>
              <a:t/>
            </a:r>
            <a:br>
              <a:rPr lang="en-US" sz="4000" dirty="0" smtClean="0">
                <a:solidFill>
                  <a:srgbClr val="FFFFFF"/>
                </a:solidFill>
              </a:rPr>
            </a:br>
            <a:r>
              <a:rPr lang="en-US" sz="2700" dirty="0" smtClean="0">
                <a:solidFill>
                  <a:srgbClr val="FFFFFF"/>
                </a:solidFill>
              </a:rPr>
              <a:t>						</a:t>
            </a:r>
            <a:br>
              <a:rPr lang="en-US" sz="2700" dirty="0" smtClean="0">
                <a:solidFill>
                  <a:srgbClr val="FFFFFF"/>
                </a:solidFill>
              </a:rPr>
            </a:br>
            <a:r>
              <a:rPr lang="en-US" sz="2700" dirty="0" smtClean="0">
                <a:solidFill>
                  <a:srgbClr val="FFFFFF"/>
                </a:solidFill>
              </a:rPr>
              <a:t>			</a:t>
            </a:r>
            <a:r>
              <a:rPr lang="en-US" sz="2700" dirty="0" smtClean="0">
                <a:solidFill>
                  <a:srgbClr val="B9CDE5"/>
                </a:solidFill>
              </a:rPr>
              <a:t>	</a:t>
            </a:r>
            <a:r>
              <a:rPr lang="en-US" sz="3600" u="sng" dirty="0">
                <a:solidFill>
                  <a:srgbClr val="B9CDE5"/>
                </a:solidFill>
              </a:rPr>
              <a:t>Rapid </a:t>
            </a:r>
            <a:r>
              <a:rPr lang="en-US" sz="3600" u="sng" dirty="0" smtClean="0">
                <a:solidFill>
                  <a:srgbClr val="B9CDE5"/>
                </a:solidFill>
              </a:rPr>
              <a:t>Prototyping:  Try it Out!</a:t>
            </a:r>
            <a:endParaRPr lang="en-US" sz="3600" i="1" u="sng" dirty="0">
              <a:solidFill>
                <a:srgbClr val="B9CDE5"/>
              </a:solidFill>
            </a:endParaRPr>
          </a:p>
        </p:txBody>
      </p:sp>
      <p:sp>
        <p:nvSpPr>
          <p:cNvPr id="3" name="Content Placeholder 2"/>
          <p:cNvSpPr>
            <a:spLocks noGrp="1"/>
          </p:cNvSpPr>
          <p:nvPr>
            <p:ph idx="1"/>
          </p:nvPr>
        </p:nvSpPr>
        <p:spPr>
          <a:xfrm>
            <a:off x="245102" y="2010920"/>
            <a:ext cx="8898897" cy="4530924"/>
          </a:xfrm>
        </p:spPr>
        <p:txBody>
          <a:bodyPr>
            <a:normAutofit fontScale="85000" lnSpcReduction="10000"/>
          </a:bodyPr>
          <a:lstStyle/>
          <a:p>
            <a:pPr marL="0" indent="0">
              <a:buNone/>
            </a:pPr>
            <a:endParaRPr lang="en-US" dirty="0" smtClean="0">
              <a:solidFill>
                <a:srgbClr val="B9CDE5"/>
              </a:solidFill>
            </a:endParaRPr>
          </a:p>
          <a:p>
            <a:pPr marL="0" indent="0">
              <a:buNone/>
            </a:pPr>
            <a:r>
              <a:rPr lang="en-US" dirty="0" smtClean="0">
                <a:solidFill>
                  <a:srgbClr val="B9CDE5"/>
                </a:solidFill>
              </a:rPr>
              <a:t>Structure</a:t>
            </a:r>
            <a:r>
              <a:rPr lang="en-US" dirty="0">
                <a:solidFill>
                  <a:srgbClr val="FFFFFF"/>
                </a:solidFill>
              </a:rPr>
              <a:t>:  Groups of 3, </a:t>
            </a:r>
            <a:r>
              <a:rPr lang="en-US" dirty="0" smtClean="0">
                <a:solidFill>
                  <a:srgbClr val="FFFFFF"/>
                </a:solidFill>
              </a:rPr>
              <a:t>one </a:t>
            </a:r>
            <a:r>
              <a:rPr lang="en-US" dirty="0">
                <a:solidFill>
                  <a:srgbClr val="FFFFFF"/>
                </a:solidFill>
              </a:rPr>
              <a:t>speaker and </a:t>
            </a:r>
            <a:r>
              <a:rPr lang="en-US" dirty="0" smtClean="0">
                <a:solidFill>
                  <a:srgbClr val="FFFFFF"/>
                </a:solidFill>
              </a:rPr>
              <a:t>two 12</a:t>
            </a:r>
            <a:r>
              <a:rPr lang="en-US" dirty="0">
                <a:solidFill>
                  <a:srgbClr val="FFFFFF"/>
                </a:solidFill>
              </a:rPr>
              <a:t>-year-olds.</a:t>
            </a:r>
          </a:p>
          <a:p>
            <a:pPr marL="0" indent="0">
              <a:buNone/>
            </a:pPr>
            <a:endParaRPr lang="en-US" sz="2800" dirty="0">
              <a:solidFill>
                <a:srgbClr val="FFFFFF"/>
              </a:solidFill>
            </a:endParaRPr>
          </a:p>
          <a:p>
            <a:pPr marL="0" indent="0">
              <a:buNone/>
            </a:pPr>
            <a:r>
              <a:rPr lang="en-US" dirty="0">
                <a:solidFill>
                  <a:srgbClr val="B9CDE5"/>
                </a:solidFill>
              </a:rPr>
              <a:t>Begin:   </a:t>
            </a:r>
            <a:r>
              <a:rPr lang="en-US" dirty="0" smtClean="0">
                <a:solidFill>
                  <a:srgbClr val="FFFFFF"/>
                </a:solidFill>
              </a:rPr>
              <a:t>One minute intro, up </a:t>
            </a:r>
            <a:r>
              <a:rPr lang="en-US" dirty="0">
                <a:solidFill>
                  <a:srgbClr val="FFFFFF"/>
                </a:solidFill>
              </a:rPr>
              <a:t>to </a:t>
            </a:r>
            <a:r>
              <a:rPr lang="en-US" dirty="0" smtClean="0">
                <a:solidFill>
                  <a:srgbClr val="FFFFFF"/>
                </a:solidFill>
              </a:rPr>
              <a:t>1-</a:t>
            </a:r>
            <a:r>
              <a:rPr lang="en-US" dirty="0">
                <a:solidFill>
                  <a:srgbClr val="FFFFFF"/>
                </a:solidFill>
              </a:rPr>
              <a:t>min for further </a:t>
            </a:r>
            <a:r>
              <a:rPr lang="en-US" dirty="0" smtClean="0">
                <a:solidFill>
                  <a:srgbClr val="FFFFFF"/>
                </a:solidFill>
              </a:rPr>
              <a:t> discussion.</a:t>
            </a:r>
          </a:p>
          <a:p>
            <a:pPr marL="0" indent="0">
              <a:buNone/>
            </a:pPr>
            <a:endParaRPr lang="en-US" sz="2800" dirty="0">
              <a:solidFill>
                <a:srgbClr val="B9CDE5"/>
              </a:solidFill>
            </a:endParaRPr>
          </a:p>
          <a:p>
            <a:pPr marL="0" indent="0">
              <a:buNone/>
            </a:pPr>
            <a:r>
              <a:rPr lang="en-US" dirty="0">
                <a:solidFill>
                  <a:srgbClr val="B9CDE5"/>
                </a:solidFill>
              </a:rPr>
              <a:t>Feedback/Suggestions:  </a:t>
            </a:r>
            <a:r>
              <a:rPr lang="en-US" dirty="0" smtClean="0">
                <a:solidFill>
                  <a:srgbClr val="FFFFFF"/>
                </a:solidFill>
              </a:rPr>
              <a:t>Listeners </a:t>
            </a:r>
            <a:r>
              <a:rPr lang="en-US" dirty="0">
                <a:solidFill>
                  <a:srgbClr val="FFFFFF"/>
                </a:solidFill>
              </a:rPr>
              <a:t>provide </a:t>
            </a:r>
            <a:r>
              <a:rPr lang="en-US" dirty="0" smtClean="0">
                <a:solidFill>
                  <a:srgbClr val="FFFFFF"/>
                </a:solidFill>
              </a:rPr>
              <a:t>1-min each.</a:t>
            </a:r>
            <a:endParaRPr lang="en-US" dirty="0">
              <a:solidFill>
                <a:srgbClr val="FFFFFF"/>
              </a:solidFill>
            </a:endParaRPr>
          </a:p>
          <a:p>
            <a:pPr marL="0" indent="0">
              <a:buNone/>
            </a:pPr>
            <a:endParaRPr lang="en-US" sz="2800" dirty="0">
              <a:solidFill>
                <a:srgbClr val="FFFFFF"/>
              </a:solidFill>
            </a:endParaRPr>
          </a:p>
          <a:p>
            <a:pPr marL="0" indent="0">
              <a:buNone/>
            </a:pPr>
            <a:r>
              <a:rPr lang="en-US" dirty="0">
                <a:solidFill>
                  <a:srgbClr val="B9CDE5"/>
                </a:solidFill>
              </a:rPr>
              <a:t>Rotate:  </a:t>
            </a:r>
            <a:r>
              <a:rPr lang="en-US" dirty="0">
                <a:solidFill>
                  <a:srgbClr val="FFFFFF"/>
                </a:solidFill>
              </a:rPr>
              <a:t>Switch </a:t>
            </a:r>
            <a:r>
              <a:rPr lang="en-US" dirty="0" smtClean="0">
                <a:solidFill>
                  <a:srgbClr val="FFFFFF"/>
                </a:solidFill>
              </a:rPr>
              <a:t>roles every 4-5 minutes.  </a:t>
            </a:r>
            <a:endParaRPr lang="en-US" dirty="0">
              <a:solidFill>
                <a:srgbClr val="B9CDE5"/>
              </a:solidFill>
            </a:endParaRPr>
          </a:p>
          <a:p>
            <a:pPr marL="0" indent="0">
              <a:buNone/>
            </a:pPr>
            <a:endParaRPr lang="en-US" sz="2400" dirty="0" smtClean="0">
              <a:solidFill>
                <a:srgbClr val="B9CDE5"/>
              </a:solidFill>
            </a:endParaRPr>
          </a:p>
          <a:p>
            <a:pPr marL="0" indent="0">
              <a:buNone/>
            </a:pPr>
            <a:r>
              <a:rPr lang="en-US" dirty="0" smtClean="0">
                <a:solidFill>
                  <a:srgbClr val="B9CDE5"/>
                </a:solidFill>
              </a:rPr>
              <a:t>When </a:t>
            </a:r>
            <a:r>
              <a:rPr lang="en-US" dirty="0">
                <a:solidFill>
                  <a:srgbClr val="B9CDE5"/>
                </a:solidFill>
              </a:rPr>
              <a:t>finished:  </a:t>
            </a:r>
            <a:r>
              <a:rPr lang="en-US" dirty="0" smtClean="0">
                <a:solidFill>
                  <a:schemeClr val="bg1"/>
                </a:solidFill>
              </a:rPr>
              <a:t>Begin Draft </a:t>
            </a:r>
            <a:r>
              <a:rPr lang="en-US" dirty="0">
                <a:solidFill>
                  <a:schemeClr val="bg1"/>
                </a:solidFill>
              </a:rPr>
              <a:t>Two.</a:t>
            </a:r>
          </a:p>
        </p:txBody>
      </p:sp>
    </p:spTree>
    <p:extLst>
      <p:ext uri="{BB962C8B-B14F-4D97-AF65-F5344CB8AC3E}">
        <p14:creationId xmlns:p14="http://schemas.microsoft.com/office/powerpoint/2010/main" val="4703893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74"/>
            <a:ext cx="9144000" cy="1858345"/>
          </a:xfrm>
        </p:spPr>
        <p:txBody>
          <a:bodyPr>
            <a:normAutofit/>
          </a:bodyPr>
          <a:lstStyle/>
          <a:p>
            <a:pPr algn="l"/>
            <a:r>
              <a:rPr lang="en-US" sz="3200" dirty="0" smtClean="0">
                <a:solidFill>
                  <a:srgbClr val="FFFFFF"/>
                </a:solidFill>
              </a:rPr>
              <a:t>     Introduction: 	A version for smart 12-year olds</a:t>
            </a:r>
            <a:r>
              <a:rPr lang="en-US" sz="4000" dirty="0" smtClean="0">
                <a:solidFill>
                  <a:srgbClr val="FFFFFF"/>
                </a:solidFill>
              </a:rPr>
              <a:t/>
            </a:r>
            <a:br>
              <a:rPr lang="en-US" sz="4000" dirty="0" smtClean="0">
                <a:solidFill>
                  <a:srgbClr val="FFFFFF"/>
                </a:solidFill>
              </a:rPr>
            </a:br>
            <a:r>
              <a:rPr lang="en-US" sz="2700" dirty="0" smtClean="0">
                <a:solidFill>
                  <a:srgbClr val="FFFFFF"/>
                </a:solidFill>
              </a:rPr>
              <a:t>						</a:t>
            </a:r>
            <a:br>
              <a:rPr lang="en-US" sz="2700" dirty="0" smtClean="0">
                <a:solidFill>
                  <a:srgbClr val="FFFFFF"/>
                </a:solidFill>
              </a:rPr>
            </a:br>
            <a:r>
              <a:rPr lang="en-US" sz="2700" dirty="0" smtClean="0">
                <a:solidFill>
                  <a:srgbClr val="FFFFFF"/>
                </a:solidFill>
              </a:rPr>
              <a:t>			</a:t>
            </a:r>
            <a:r>
              <a:rPr lang="en-US" sz="2700" dirty="0" smtClean="0">
                <a:solidFill>
                  <a:srgbClr val="B9CDE5"/>
                </a:solidFill>
              </a:rPr>
              <a:t>	</a:t>
            </a:r>
            <a:r>
              <a:rPr lang="en-US" sz="3600" u="sng" dirty="0">
                <a:solidFill>
                  <a:srgbClr val="B9CDE5"/>
                </a:solidFill>
              </a:rPr>
              <a:t>Rapid </a:t>
            </a:r>
            <a:r>
              <a:rPr lang="en-US" sz="3600" u="sng" dirty="0" smtClean="0">
                <a:solidFill>
                  <a:srgbClr val="B9CDE5"/>
                </a:solidFill>
              </a:rPr>
              <a:t>Prototyping:  </a:t>
            </a:r>
            <a:r>
              <a:rPr lang="en-US" sz="3600" u="sng" dirty="0">
                <a:solidFill>
                  <a:srgbClr val="B9CDE5"/>
                </a:solidFill>
              </a:rPr>
              <a:t>Draft </a:t>
            </a:r>
            <a:r>
              <a:rPr lang="en-US" sz="3600" u="sng" dirty="0" smtClean="0">
                <a:solidFill>
                  <a:srgbClr val="B9CDE5"/>
                </a:solidFill>
              </a:rPr>
              <a:t>Two</a:t>
            </a:r>
            <a:endParaRPr lang="en-US" sz="3600" i="1" u="sng" dirty="0">
              <a:solidFill>
                <a:srgbClr val="B9CDE5"/>
              </a:solidFill>
            </a:endParaRPr>
          </a:p>
        </p:txBody>
      </p:sp>
      <p:sp>
        <p:nvSpPr>
          <p:cNvPr id="3" name="Content Placeholder 2"/>
          <p:cNvSpPr>
            <a:spLocks noGrp="1"/>
          </p:cNvSpPr>
          <p:nvPr>
            <p:ph idx="1"/>
          </p:nvPr>
        </p:nvSpPr>
        <p:spPr>
          <a:xfrm>
            <a:off x="434918" y="2010920"/>
            <a:ext cx="8500187" cy="4530924"/>
          </a:xfrm>
        </p:spPr>
        <p:txBody>
          <a:bodyPr>
            <a:normAutofit fontScale="55000" lnSpcReduction="20000"/>
          </a:bodyPr>
          <a:lstStyle/>
          <a:p>
            <a:pPr marL="0" indent="0">
              <a:buNone/>
            </a:pPr>
            <a:endParaRPr lang="en-US" dirty="0" smtClean="0">
              <a:solidFill>
                <a:srgbClr val="FFFFFF"/>
              </a:solidFill>
            </a:endParaRPr>
          </a:p>
          <a:p>
            <a:pPr marL="0" indent="0">
              <a:buNone/>
            </a:pPr>
            <a:r>
              <a:rPr lang="en-US" sz="5700" dirty="0" smtClean="0">
                <a:solidFill>
                  <a:srgbClr val="B9CDE5"/>
                </a:solidFill>
              </a:rPr>
              <a:t>Length</a:t>
            </a:r>
            <a:r>
              <a:rPr lang="en-US" sz="5700" dirty="0" smtClean="0">
                <a:solidFill>
                  <a:srgbClr val="FFFFFF"/>
                </a:solidFill>
              </a:rPr>
              <a:t>:  30-60 seconds</a:t>
            </a:r>
          </a:p>
          <a:p>
            <a:pPr marL="0" indent="0">
              <a:buNone/>
            </a:pPr>
            <a:endParaRPr lang="en-US" sz="5700" dirty="0" smtClean="0">
              <a:solidFill>
                <a:srgbClr val="FFFFFF"/>
              </a:solidFill>
            </a:endParaRPr>
          </a:p>
          <a:p>
            <a:pPr marL="0" indent="0">
              <a:buNone/>
            </a:pPr>
            <a:r>
              <a:rPr lang="en-US" sz="5700" dirty="0" smtClean="0">
                <a:solidFill>
                  <a:srgbClr val="B9CDE5"/>
                </a:solidFill>
              </a:rPr>
              <a:t>Engage:      </a:t>
            </a:r>
            <a:r>
              <a:rPr lang="en-US" sz="5700" dirty="0" smtClean="0">
                <a:solidFill>
                  <a:srgbClr val="FFFFFF"/>
                </a:solidFill>
              </a:rPr>
              <a:t>How will you grab their attention?  </a:t>
            </a:r>
            <a:endParaRPr lang="en-US" sz="5700" dirty="0">
              <a:solidFill>
                <a:srgbClr val="FFFFFF"/>
              </a:solidFill>
            </a:endParaRPr>
          </a:p>
          <a:p>
            <a:pPr marL="0" indent="0">
              <a:buNone/>
            </a:pPr>
            <a:endParaRPr lang="en-US" sz="5700" dirty="0" smtClean="0">
              <a:solidFill>
                <a:srgbClr val="B9CDE5"/>
              </a:solidFill>
            </a:endParaRPr>
          </a:p>
          <a:p>
            <a:pPr marL="0" indent="0">
              <a:buNone/>
            </a:pPr>
            <a:r>
              <a:rPr lang="en-US" sz="5700" dirty="0" smtClean="0">
                <a:solidFill>
                  <a:srgbClr val="B9CDE5"/>
                </a:solidFill>
              </a:rPr>
              <a:t>Language:  </a:t>
            </a:r>
            <a:r>
              <a:rPr lang="en-US" sz="5700" dirty="0" smtClean="0">
                <a:solidFill>
                  <a:srgbClr val="FFFFFF"/>
                </a:solidFill>
              </a:rPr>
              <a:t>What words and concepts can you use?</a:t>
            </a:r>
          </a:p>
          <a:p>
            <a:pPr marL="0" indent="0">
              <a:buNone/>
            </a:pPr>
            <a:endParaRPr lang="en-US" sz="5700" dirty="0">
              <a:solidFill>
                <a:srgbClr val="FFFFFF"/>
              </a:solidFill>
            </a:endParaRPr>
          </a:p>
          <a:p>
            <a:pPr marL="0" indent="0">
              <a:buNone/>
            </a:pPr>
            <a:r>
              <a:rPr lang="en-US" sz="5700" dirty="0" smtClean="0">
                <a:solidFill>
                  <a:srgbClr val="B9CDE5"/>
                </a:solidFill>
              </a:rPr>
              <a:t>Relevance:  </a:t>
            </a:r>
            <a:r>
              <a:rPr lang="en-US" sz="5700" dirty="0">
                <a:solidFill>
                  <a:srgbClr val="FFFFFF"/>
                </a:solidFill>
              </a:rPr>
              <a:t> </a:t>
            </a:r>
            <a:r>
              <a:rPr lang="en-US" sz="5700" dirty="0" smtClean="0">
                <a:solidFill>
                  <a:srgbClr val="FFFFFF"/>
                </a:solidFill>
              </a:rPr>
              <a:t>Can you relate it to something they 					          already know or experience?</a:t>
            </a:r>
            <a:endParaRPr lang="en-US" dirty="0" smtClean="0">
              <a:solidFill>
                <a:srgbClr val="FFFFFF"/>
              </a:solidFill>
            </a:endParaRPr>
          </a:p>
        </p:txBody>
      </p:sp>
    </p:spTree>
    <p:extLst>
      <p:ext uri="{BB962C8B-B14F-4D97-AF65-F5344CB8AC3E}">
        <p14:creationId xmlns:p14="http://schemas.microsoft.com/office/powerpoint/2010/main" val="37373372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0974"/>
            <a:ext cx="9144000" cy="1858345"/>
          </a:xfrm>
        </p:spPr>
        <p:txBody>
          <a:bodyPr>
            <a:normAutofit/>
          </a:bodyPr>
          <a:lstStyle/>
          <a:p>
            <a:pPr algn="l"/>
            <a:r>
              <a:rPr lang="en-US" sz="3200" dirty="0" smtClean="0">
                <a:solidFill>
                  <a:srgbClr val="FFFFFF"/>
                </a:solidFill>
              </a:rPr>
              <a:t>     Introduction: 	A version for smart 12-year olds</a:t>
            </a:r>
            <a:r>
              <a:rPr lang="en-US" sz="4000" dirty="0" smtClean="0">
                <a:solidFill>
                  <a:srgbClr val="FFFFFF"/>
                </a:solidFill>
              </a:rPr>
              <a:t/>
            </a:r>
            <a:br>
              <a:rPr lang="en-US" sz="4000" dirty="0" smtClean="0">
                <a:solidFill>
                  <a:srgbClr val="FFFFFF"/>
                </a:solidFill>
              </a:rPr>
            </a:br>
            <a:r>
              <a:rPr lang="en-US" sz="2700" dirty="0" smtClean="0">
                <a:solidFill>
                  <a:srgbClr val="FFFFFF"/>
                </a:solidFill>
              </a:rPr>
              <a:t>						</a:t>
            </a:r>
            <a:br>
              <a:rPr lang="en-US" sz="2700" dirty="0" smtClean="0">
                <a:solidFill>
                  <a:srgbClr val="FFFFFF"/>
                </a:solidFill>
              </a:rPr>
            </a:br>
            <a:r>
              <a:rPr lang="en-US" sz="2700" dirty="0" smtClean="0">
                <a:solidFill>
                  <a:srgbClr val="FFFFFF"/>
                </a:solidFill>
              </a:rPr>
              <a:t>			</a:t>
            </a:r>
            <a:r>
              <a:rPr lang="en-US" sz="2700" dirty="0" smtClean="0">
                <a:solidFill>
                  <a:srgbClr val="B9CDE5"/>
                </a:solidFill>
              </a:rPr>
              <a:t>	</a:t>
            </a:r>
            <a:r>
              <a:rPr lang="en-US" sz="3600" u="sng" dirty="0">
                <a:solidFill>
                  <a:srgbClr val="B9CDE5"/>
                </a:solidFill>
              </a:rPr>
              <a:t>Rapid </a:t>
            </a:r>
            <a:r>
              <a:rPr lang="en-US" sz="3600" u="sng" dirty="0" smtClean="0">
                <a:solidFill>
                  <a:srgbClr val="B9CDE5"/>
                </a:solidFill>
              </a:rPr>
              <a:t>Prototyping:  Try it Out Again!</a:t>
            </a:r>
            <a:endParaRPr lang="en-US" sz="3600" i="1" u="sng" dirty="0">
              <a:solidFill>
                <a:srgbClr val="B9CDE5"/>
              </a:solidFill>
            </a:endParaRPr>
          </a:p>
        </p:txBody>
      </p:sp>
      <p:sp>
        <p:nvSpPr>
          <p:cNvPr id="3" name="Content Placeholder 2"/>
          <p:cNvSpPr>
            <a:spLocks noGrp="1"/>
          </p:cNvSpPr>
          <p:nvPr>
            <p:ph idx="1"/>
          </p:nvPr>
        </p:nvSpPr>
        <p:spPr>
          <a:xfrm>
            <a:off x="245102" y="2010920"/>
            <a:ext cx="8898897" cy="4530924"/>
          </a:xfrm>
        </p:spPr>
        <p:txBody>
          <a:bodyPr>
            <a:normAutofit fontScale="85000" lnSpcReduction="10000"/>
          </a:bodyPr>
          <a:lstStyle/>
          <a:p>
            <a:pPr marL="0" indent="0">
              <a:buNone/>
            </a:pPr>
            <a:endParaRPr lang="en-US" dirty="0" smtClean="0">
              <a:solidFill>
                <a:srgbClr val="B9CDE5"/>
              </a:solidFill>
            </a:endParaRPr>
          </a:p>
          <a:p>
            <a:pPr marL="0" indent="0">
              <a:buNone/>
            </a:pPr>
            <a:r>
              <a:rPr lang="en-US" dirty="0" smtClean="0">
                <a:solidFill>
                  <a:srgbClr val="B9CDE5"/>
                </a:solidFill>
              </a:rPr>
              <a:t>Structure</a:t>
            </a:r>
            <a:r>
              <a:rPr lang="en-US" dirty="0">
                <a:solidFill>
                  <a:srgbClr val="FFFFFF"/>
                </a:solidFill>
              </a:rPr>
              <a:t>:  Groups of 3, </a:t>
            </a:r>
            <a:r>
              <a:rPr lang="en-US" dirty="0" smtClean="0">
                <a:solidFill>
                  <a:srgbClr val="FFFFFF"/>
                </a:solidFill>
              </a:rPr>
              <a:t>one </a:t>
            </a:r>
            <a:r>
              <a:rPr lang="en-US" dirty="0">
                <a:solidFill>
                  <a:srgbClr val="FFFFFF"/>
                </a:solidFill>
              </a:rPr>
              <a:t>speaker and </a:t>
            </a:r>
            <a:r>
              <a:rPr lang="en-US" dirty="0" smtClean="0">
                <a:solidFill>
                  <a:srgbClr val="FFFFFF"/>
                </a:solidFill>
              </a:rPr>
              <a:t>two 12</a:t>
            </a:r>
            <a:r>
              <a:rPr lang="en-US" dirty="0">
                <a:solidFill>
                  <a:srgbClr val="FFFFFF"/>
                </a:solidFill>
              </a:rPr>
              <a:t>-year-olds.</a:t>
            </a:r>
          </a:p>
          <a:p>
            <a:pPr marL="0" indent="0">
              <a:buNone/>
            </a:pPr>
            <a:endParaRPr lang="en-US" sz="2800" dirty="0">
              <a:solidFill>
                <a:srgbClr val="FFFFFF"/>
              </a:solidFill>
            </a:endParaRPr>
          </a:p>
          <a:p>
            <a:pPr marL="0" indent="0">
              <a:buNone/>
            </a:pPr>
            <a:r>
              <a:rPr lang="en-US" dirty="0">
                <a:solidFill>
                  <a:srgbClr val="B9CDE5"/>
                </a:solidFill>
              </a:rPr>
              <a:t>Begin:   </a:t>
            </a:r>
            <a:r>
              <a:rPr lang="en-US" dirty="0" smtClean="0">
                <a:solidFill>
                  <a:srgbClr val="FFFFFF"/>
                </a:solidFill>
              </a:rPr>
              <a:t>One minute intro, up </a:t>
            </a:r>
            <a:r>
              <a:rPr lang="en-US" dirty="0">
                <a:solidFill>
                  <a:srgbClr val="FFFFFF"/>
                </a:solidFill>
              </a:rPr>
              <a:t>to </a:t>
            </a:r>
            <a:r>
              <a:rPr lang="en-US" dirty="0" smtClean="0">
                <a:solidFill>
                  <a:srgbClr val="FFFFFF"/>
                </a:solidFill>
              </a:rPr>
              <a:t>1-</a:t>
            </a:r>
            <a:r>
              <a:rPr lang="en-US" dirty="0">
                <a:solidFill>
                  <a:srgbClr val="FFFFFF"/>
                </a:solidFill>
              </a:rPr>
              <a:t>min for further </a:t>
            </a:r>
            <a:r>
              <a:rPr lang="en-US" dirty="0" smtClean="0">
                <a:solidFill>
                  <a:srgbClr val="FFFFFF"/>
                </a:solidFill>
              </a:rPr>
              <a:t> discussion.</a:t>
            </a:r>
          </a:p>
          <a:p>
            <a:pPr marL="0" indent="0">
              <a:buNone/>
            </a:pPr>
            <a:endParaRPr lang="en-US" sz="2800" dirty="0">
              <a:solidFill>
                <a:srgbClr val="B9CDE5"/>
              </a:solidFill>
            </a:endParaRPr>
          </a:p>
          <a:p>
            <a:pPr marL="0" indent="0">
              <a:buNone/>
            </a:pPr>
            <a:r>
              <a:rPr lang="en-US" dirty="0">
                <a:solidFill>
                  <a:srgbClr val="B9CDE5"/>
                </a:solidFill>
              </a:rPr>
              <a:t>Feedback/Suggestions:  </a:t>
            </a:r>
            <a:r>
              <a:rPr lang="en-US" dirty="0" smtClean="0">
                <a:solidFill>
                  <a:srgbClr val="FFFFFF"/>
                </a:solidFill>
              </a:rPr>
              <a:t>Listeners </a:t>
            </a:r>
            <a:r>
              <a:rPr lang="en-US" dirty="0">
                <a:solidFill>
                  <a:srgbClr val="FFFFFF"/>
                </a:solidFill>
              </a:rPr>
              <a:t>provide </a:t>
            </a:r>
            <a:r>
              <a:rPr lang="en-US" dirty="0" smtClean="0">
                <a:solidFill>
                  <a:srgbClr val="FFFFFF"/>
                </a:solidFill>
              </a:rPr>
              <a:t>1-min each.</a:t>
            </a:r>
            <a:endParaRPr lang="en-US" dirty="0">
              <a:solidFill>
                <a:srgbClr val="FFFFFF"/>
              </a:solidFill>
            </a:endParaRPr>
          </a:p>
          <a:p>
            <a:pPr marL="0" indent="0">
              <a:buNone/>
            </a:pPr>
            <a:endParaRPr lang="en-US" sz="2800" dirty="0">
              <a:solidFill>
                <a:srgbClr val="FFFFFF"/>
              </a:solidFill>
            </a:endParaRPr>
          </a:p>
          <a:p>
            <a:pPr marL="0" indent="0">
              <a:buNone/>
            </a:pPr>
            <a:r>
              <a:rPr lang="en-US" dirty="0">
                <a:solidFill>
                  <a:srgbClr val="B9CDE5"/>
                </a:solidFill>
              </a:rPr>
              <a:t>Rotate:  </a:t>
            </a:r>
            <a:r>
              <a:rPr lang="en-US" dirty="0">
                <a:solidFill>
                  <a:srgbClr val="FFFFFF"/>
                </a:solidFill>
              </a:rPr>
              <a:t>Switch </a:t>
            </a:r>
            <a:r>
              <a:rPr lang="en-US" dirty="0" smtClean="0">
                <a:solidFill>
                  <a:srgbClr val="FFFFFF"/>
                </a:solidFill>
              </a:rPr>
              <a:t>roles every 4-5 minutes.  </a:t>
            </a:r>
            <a:endParaRPr lang="en-US" dirty="0">
              <a:solidFill>
                <a:srgbClr val="B9CDE5"/>
              </a:solidFill>
            </a:endParaRPr>
          </a:p>
          <a:p>
            <a:pPr marL="0" indent="0">
              <a:buNone/>
            </a:pPr>
            <a:endParaRPr lang="en-US" sz="2400" dirty="0" smtClean="0">
              <a:solidFill>
                <a:srgbClr val="B9CDE5"/>
              </a:solidFill>
            </a:endParaRPr>
          </a:p>
          <a:p>
            <a:pPr marL="0" indent="0">
              <a:buNone/>
            </a:pPr>
            <a:r>
              <a:rPr lang="en-US" dirty="0" smtClean="0">
                <a:solidFill>
                  <a:srgbClr val="B9CDE5"/>
                </a:solidFill>
              </a:rPr>
              <a:t>When </a:t>
            </a:r>
            <a:r>
              <a:rPr lang="en-US" dirty="0">
                <a:solidFill>
                  <a:srgbClr val="B9CDE5"/>
                </a:solidFill>
              </a:rPr>
              <a:t>finished:  </a:t>
            </a:r>
            <a:r>
              <a:rPr lang="en-US" dirty="0" smtClean="0">
                <a:solidFill>
                  <a:schemeClr val="bg1"/>
                </a:solidFill>
              </a:rPr>
              <a:t>Begin Draft </a:t>
            </a:r>
            <a:r>
              <a:rPr lang="en-US" dirty="0">
                <a:solidFill>
                  <a:schemeClr val="bg1"/>
                </a:solidFill>
              </a:rPr>
              <a:t>Two.</a:t>
            </a:r>
          </a:p>
        </p:txBody>
      </p:sp>
    </p:spTree>
    <p:extLst>
      <p:ext uri="{BB962C8B-B14F-4D97-AF65-F5344CB8AC3E}">
        <p14:creationId xmlns:p14="http://schemas.microsoft.com/office/powerpoint/2010/main" val="3551803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06" y="265410"/>
            <a:ext cx="8229600" cy="1308091"/>
          </a:xfrm>
        </p:spPr>
        <p:txBody>
          <a:bodyPr>
            <a:normAutofit fontScale="90000"/>
          </a:bodyPr>
          <a:lstStyle/>
          <a:p>
            <a:pPr algn="l"/>
            <a:r>
              <a:rPr lang="en-US" sz="4000" dirty="0">
                <a:solidFill>
                  <a:srgbClr val="FFFFFF"/>
                </a:solidFill>
              </a:rPr>
              <a:t>What did you learn from the </a:t>
            </a:r>
            <a:br>
              <a:rPr lang="en-US" sz="4000" dirty="0">
                <a:solidFill>
                  <a:srgbClr val="FFFFFF"/>
                </a:solidFill>
              </a:rPr>
            </a:br>
            <a:r>
              <a:rPr lang="en-US" sz="4000" dirty="0">
                <a:solidFill>
                  <a:srgbClr val="FFFFFF"/>
                </a:solidFill>
              </a:rPr>
              <a:t>			Rapid Prototyping Exercise?</a:t>
            </a:r>
            <a:r>
              <a:rPr lang="en-US" sz="2700" dirty="0" smtClean="0">
                <a:solidFill>
                  <a:srgbClr val="FFFFFF"/>
                </a:solidFill>
              </a:rPr>
              <a:t>	</a:t>
            </a:r>
            <a:endParaRPr lang="en-US" sz="3600" i="1" u="sng" dirty="0">
              <a:solidFill>
                <a:srgbClr val="B9CDE5"/>
              </a:solidFill>
            </a:endParaRPr>
          </a:p>
        </p:txBody>
      </p:sp>
      <p:sp>
        <p:nvSpPr>
          <p:cNvPr id="4" name="Content Placeholder 3"/>
          <p:cNvSpPr>
            <a:spLocks noGrp="1"/>
          </p:cNvSpPr>
          <p:nvPr>
            <p:ph idx="1"/>
          </p:nvPr>
        </p:nvSpPr>
        <p:spPr>
          <a:xfrm>
            <a:off x="457200" y="2017276"/>
            <a:ext cx="8229600" cy="4525963"/>
          </a:xfrm>
        </p:spPr>
        <p:txBody>
          <a:bodyPr/>
          <a:lstStyle/>
          <a:p>
            <a:pPr marL="0" indent="0">
              <a:buNone/>
            </a:pPr>
            <a:endParaRPr lang="en-US"/>
          </a:p>
        </p:txBody>
      </p:sp>
      <p:pic>
        <p:nvPicPr>
          <p:cNvPr id="5" name="Picture 4" descr="stk19948boj.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2758" y="2171721"/>
            <a:ext cx="6710497" cy="4176824"/>
          </a:xfrm>
          <a:prstGeom prst="rect">
            <a:avLst/>
          </a:prstGeom>
        </p:spPr>
      </p:pic>
    </p:spTree>
    <p:extLst>
      <p:ext uri="{BB962C8B-B14F-4D97-AF65-F5344CB8AC3E}">
        <p14:creationId xmlns:p14="http://schemas.microsoft.com/office/powerpoint/2010/main" val="39621515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06" y="265410"/>
            <a:ext cx="8229600" cy="1308091"/>
          </a:xfrm>
        </p:spPr>
        <p:txBody>
          <a:bodyPr>
            <a:normAutofit fontScale="90000"/>
          </a:bodyPr>
          <a:lstStyle/>
          <a:p>
            <a:pPr algn="l"/>
            <a:r>
              <a:rPr lang="en-US" sz="4000" dirty="0">
                <a:solidFill>
                  <a:srgbClr val="FFFFFF"/>
                </a:solidFill>
              </a:rPr>
              <a:t>What did you learn from the </a:t>
            </a:r>
            <a:br>
              <a:rPr lang="en-US" sz="4000" dirty="0">
                <a:solidFill>
                  <a:srgbClr val="FFFFFF"/>
                </a:solidFill>
              </a:rPr>
            </a:br>
            <a:r>
              <a:rPr lang="en-US" sz="4000" dirty="0">
                <a:solidFill>
                  <a:srgbClr val="FFFFFF"/>
                </a:solidFill>
              </a:rPr>
              <a:t>			Rapid Prototyping Exercise?</a:t>
            </a:r>
            <a:r>
              <a:rPr lang="en-US" sz="2700" dirty="0" smtClean="0">
                <a:solidFill>
                  <a:srgbClr val="FFFFFF"/>
                </a:solidFill>
              </a:rPr>
              <a:t>	</a:t>
            </a:r>
            <a:endParaRPr lang="en-US" sz="3600" i="1" u="sng" dirty="0">
              <a:solidFill>
                <a:srgbClr val="B9CDE5"/>
              </a:solidFill>
            </a:endParaRPr>
          </a:p>
        </p:txBody>
      </p:sp>
      <p:sp>
        <p:nvSpPr>
          <p:cNvPr id="4" name="Content Placeholder 3"/>
          <p:cNvSpPr>
            <a:spLocks noGrp="1"/>
          </p:cNvSpPr>
          <p:nvPr>
            <p:ph idx="1"/>
          </p:nvPr>
        </p:nvSpPr>
        <p:spPr>
          <a:xfrm>
            <a:off x="457200" y="2017276"/>
            <a:ext cx="8229600" cy="4525963"/>
          </a:xfrm>
        </p:spPr>
        <p:txBody>
          <a:bodyPr/>
          <a:lstStyle/>
          <a:p>
            <a:pPr marL="0" indent="0">
              <a:buNone/>
            </a:pPr>
            <a:endParaRPr lang="en-US"/>
          </a:p>
        </p:txBody>
      </p:sp>
      <p:pic>
        <p:nvPicPr>
          <p:cNvPr id="5" name="Picture 4" descr="stk19948boj.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2758" y="2171721"/>
            <a:ext cx="6710497" cy="4176824"/>
          </a:xfrm>
          <a:prstGeom prst="rect">
            <a:avLst/>
          </a:prstGeom>
        </p:spPr>
      </p:pic>
      <p:sp>
        <p:nvSpPr>
          <p:cNvPr id="3" name="TextBox 2"/>
          <p:cNvSpPr txBox="1"/>
          <p:nvPr/>
        </p:nvSpPr>
        <p:spPr>
          <a:xfrm rot="21288467">
            <a:off x="2632280" y="3543446"/>
            <a:ext cx="4720095" cy="584776"/>
          </a:xfrm>
          <a:prstGeom prst="rect">
            <a:avLst/>
          </a:prstGeom>
          <a:noFill/>
        </p:spPr>
        <p:txBody>
          <a:bodyPr wrap="square" rtlCol="0">
            <a:spAutoFit/>
          </a:bodyPr>
          <a:lstStyle/>
          <a:p>
            <a:r>
              <a:rPr lang="en-US" sz="3200" dirty="0">
                <a:solidFill>
                  <a:srgbClr val="4F81BD">
                    <a:lumMod val="50000"/>
                  </a:srgbClr>
                </a:solidFill>
                <a:latin typeface="Chalkduster"/>
                <a:cs typeface="Chalkduster"/>
              </a:rPr>
              <a:t>It takes practice</a:t>
            </a:r>
            <a:r>
              <a:rPr lang="en-US" sz="3200" dirty="0">
                <a:solidFill>
                  <a:srgbClr val="4F81BD">
                    <a:lumMod val="50000"/>
                  </a:srgbClr>
                </a:solidFill>
                <a:latin typeface="Calibri"/>
              </a:rPr>
              <a:t>!</a:t>
            </a:r>
          </a:p>
        </p:txBody>
      </p:sp>
    </p:spTree>
    <p:extLst>
      <p:ext uri="{BB962C8B-B14F-4D97-AF65-F5344CB8AC3E}">
        <p14:creationId xmlns:p14="http://schemas.microsoft.com/office/powerpoint/2010/main" val="15803276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06" y="1825312"/>
            <a:ext cx="8229600" cy="1308091"/>
          </a:xfrm>
        </p:spPr>
        <p:txBody>
          <a:bodyPr>
            <a:normAutofit/>
          </a:bodyPr>
          <a:lstStyle/>
          <a:p>
            <a:r>
              <a:rPr lang="en-US" sz="4000" dirty="0" smtClean="0">
                <a:solidFill>
                  <a:srgbClr val="FFFFFF"/>
                </a:solidFill>
              </a:rPr>
              <a:t>Brief Break</a:t>
            </a:r>
            <a:r>
              <a:rPr lang="en-US" sz="2700" dirty="0" smtClean="0">
                <a:solidFill>
                  <a:srgbClr val="FFFFFF"/>
                </a:solidFill>
              </a:rPr>
              <a:t>	</a:t>
            </a:r>
            <a:endParaRPr lang="en-US" sz="3600" i="1" u="sng" dirty="0">
              <a:solidFill>
                <a:srgbClr val="B9CDE5"/>
              </a:solidFill>
            </a:endParaRPr>
          </a:p>
        </p:txBody>
      </p:sp>
    </p:spTree>
    <p:extLst>
      <p:ext uri="{BB962C8B-B14F-4D97-AF65-F5344CB8AC3E}">
        <p14:creationId xmlns:p14="http://schemas.microsoft.com/office/powerpoint/2010/main" val="14216925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rgbClr val="F2F2F2"/>
                </a:solidFill>
              </a:rPr>
              <a:t>Sharing Science with Hands-On Demos</a:t>
            </a:r>
          </a:p>
        </p:txBody>
      </p:sp>
      <p:pic>
        <p:nvPicPr>
          <p:cNvPr id="4" name="Content Placeholder 3" descr="ND_IMGP6445.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457200" y="1533348"/>
            <a:ext cx="8229600" cy="4525963"/>
          </a:xfrm>
          <a:prstGeom prst="rect">
            <a:avLst/>
          </a:prstGeom>
          <a:ln>
            <a:solidFill>
              <a:schemeClr val="bg1">
                <a:lumMod val="85000"/>
                <a:alpha val="46000"/>
              </a:schemeClr>
            </a:solidFill>
          </a:ln>
        </p:spPr>
      </p:pic>
    </p:spTree>
    <p:extLst>
      <p:ext uri="{BB962C8B-B14F-4D97-AF65-F5344CB8AC3E}">
        <p14:creationId xmlns:p14="http://schemas.microsoft.com/office/powerpoint/2010/main" val="17903752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2743200" y="6248400"/>
            <a:ext cx="3889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smtClean="0">
                <a:solidFill>
                  <a:srgbClr val="FFFFFF"/>
                </a:solidFill>
              </a:rPr>
              <a:t>The Office – Season 3 – Episode 19</a:t>
            </a:r>
          </a:p>
        </p:txBody>
      </p:sp>
      <p:sp>
        <p:nvSpPr>
          <p:cNvPr id="3" name="TextBox 2"/>
          <p:cNvSpPr txBox="1"/>
          <p:nvPr/>
        </p:nvSpPr>
        <p:spPr>
          <a:xfrm>
            <a:off x="1957328" y="2082800"/>
            <a:ext cx="6006372" cy="3046988"/>
          </a:xfrm>
          <a:prstGeom prst="rect">
            <a:avLst/>
          </a:prstGeom>
          <a:noFill/>
        </p:spPr>
        <p:txBody>
          <a:bodyPr wrap="none" rtlCol="0">
            <a:spAutoFit/>
          </a:bodyPr>
          <a:lstStyle/>
          <a:p>
            <a:pPr algn="ctr"/>
            <a:r>
              <a:rPr lang="en-US" sz="3200" dirty="0" smtClean="0">
                <a:solidFill>
                  <a:srgbClr val="FFFF00"/>
                </a:solidFill>
                <a:latin typeface="Calibri"/>
                <a:cs typeface="Calibri"/>
              </a:rPr>
              <a:t>Insert video clip</a:t>
            </a:r>
          </a:p>
          <a:p>
            <a:pPr algn="ctr"/>
            <a:endParaRPr lang="en-US" sz="3200" dirty="0" smtClean="0">
              <a:solidFill>
                <a:srgbClr val="FFFF00"/>
              </a:solidFill>
              <a:latin typeface="Calibri"/>
              <a:cs typeface="Calibri"/>
            </a:endParaRPr>
          </a:p>
          <a:p>
            <a:pPr algn="ctr"/>
            <a:r>
              <a:rPr lang="en-US" sz="3200" dirty="0" smtClean="0">
                <a:solidFill>
                  <a:srgbClr val="FFFF00"/>
                </a:solidFill>
                <a:latin typeface="Calibri"/>
                <a:cs typeface="Calibri"/>
              </a:rPr>
              <a:t>“</a:t>
            </a:r>
            <a:r>
              <a:rPr lang="en-US" sz="3200" dirty="0" err="1" smtClean="0">
                <a:solidFill>
                  <a:srgbClr val="FFFF00"/>
                </a:solidFill>
                <a:latin typeface="Calibri"/>
                <a:cs typeface="Calibri"/>
              </a:rPr>
              <a:t>TheOfficeClip.mov</a:t>
            </a:r>
            <a:r>
              <a:rPr lang="en-US" sz="3200" dirty="0" smtClean="0">
                <a:solidFill>
                  <a:srgbClr val="FFFF00"/>
                </a:solidFill>
                <a:latin typeface="Calibri"/>
                <a:cs typeface="Calibri"/>
              </a:rPr>
              <a:t>”</a:t>
            </a:r>
          </a:p>
          <a:p>
            <a:pPr algn="ctr"/>
            <a:endParaRPr lang="en-US" sz="3200" dirty="0">
              <a:solidFill>
                <a:srgbClr val="FFFF00"/>
              </a:solidFill>
              <a:latin typeface="Calibri"/>
              <a:cs typeface="Calibri"/>
            </a:endParaRPr>
          </a:p>
          <a:p>
            <a:pPr algn="ctr"/>
            <a:r>
              <a:rPr lang="en-US" sz="3200" dirty="0">
                <a:solidFill>
                  <a:srgbClr val="FFFF00"/>
                </a:solidFill>
              </a:rPr>
              <a:t>(email: </a:t>
            </a:r>
            <a:r>
              <a:rPr lang="en-US" sz="3200" dirty="0">
                <a:solidFill>
                  <a:schemeClr val="tx2">
                    <a:lumMod val="60000"/>
                    <a:lumOff val="40000"/>
                  </a:schemeClr>
                </a:solidFill>
                <a:hlinkClick r:id="rId3"/>
              </a:rPr>
              <a:t>nano@mos.org</a:t>
            </a:r>
            <a:r>
              <a:rPr lang="en-US" sz="3200" dirty="0">
                <a:solidFill>
                  <a:schemeClr val="tx2">
                    <a:lumMod val="60000"/>
                    <a:lumOff val="40000"/>
                  </a:schemeClr>
                </a:solidFill>
              </a:rPr>
              <a:t> </a:t>
            </a:r>
            <a:r>
              <a:rPr lang="en-US" sz="3200" dirty="0">
                <a:solidFill>
                  <a:srgbClr val="FFFF00"/>
                </a:solidFill>
              </a:rPr>
              <a:t>for clips) </a:t>
            </a:r>
          </a:p>
          <a:p>
            <a:pPr algn="ctr"/>
            <a:endParaRPr lang="en-US" sz="3200" dirty="0">
              <a:solidFill>
                <a:srgbClr val="FFFF00"/>
              </a:solidFill>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39701" y="700054"/>
            <a:ext cx="8902700" cy="2817032"/>
          </a:xfrm>
        </p:spPr>
        <p:txBody>
          <a:bodyPr>
            <a:noAutofit/>
          </a:bodyPr>
          <a:lstStyle/>
          <a:p>
            <a:r>
              <a:rPr lang="en-US" sz="6600" dirty="0">
                <a:solidFill>
                  <a:schemeClr val="bg1"/>
                </a:solidFill>
                <a:cs typeface="Gill Sans"/>
              </a:rPr>
              <a:t>SHARING SCIENCE</a:t>
            </a:r>
            <a:r>
              <a:rPr lang="en-US" sz="8000" b="1" cap="all" dirty="0" smtClean="0">
                <a:solidFill>
                  <a:srgbClr val="B2B8D0"/>
                </a:solidFill>
                <a:cs typeface="Gill Sans"/>
              </a:rPr>
              <a:t/>
            </a:r>
            <a:br>
              <a:rPr lang="en-US" sz="8000" b="1" cap="all" dirty="0" smtClean="0">
                <a:solidFill>
                  <a:srgbClr val="B2B8D0"/>
                </a:solidFill>
                <a:cs typeface="Gill Sans"/>
              </a:rPr>
            </a:br>
            <a:r>
              <a:rPr lang="en-US" sz="4000" dirty="0">
                <a:solidFill>
                  <a:schemeClr val="bg1">
                    <a:lumMod val="95000"/>
                  </a:schemeClr>
                </a:solidFill>
                <a:cs typeface="Gill Sans"/>
              </a:rPr>
              <a:t>Workshop &amp; Practicum</a:t>
            </a:r>
            <a:br>
              <a:rPr lang="en-US" sz="4000" dirty="0">
                <a:solidFill>
                  <a:schemeClr val="bg1">
                    <a:lumMod val="95000"/>
                  </a:schemeClr>
                </a:solidFill>
                <a:cs typeface="Gill Sans"/>
              </a:rPr>
            </a:br>
            <a:r>
              <a:rPr lang="en-US" sz="3600" cap="all" dirty="0">
                <a:solidFill>
                  <a:schemeClr val="bg1">
                    <a:lumMod val="95000"/>
                  </a:schemeClr>
                </a:solidFill>
                <a:cs typeface="Gill Sans"/>
              </a:rPr>
              <a:t>  </a:t>
            </a:r>
            <a:r>
              <a:rPr lang="en-US" sz="2800" cap="all" dirty="0" smtClean="0">
                <a:solidFill>
                  <a:srgbClr val="B2B8D0"/>
                </a:solidFill>
                <a:cs typeface="Gill Sans"/>
              </a:rPr>
              <a:t>[Date</a:t>
            </a:r>
            <a:r>
              <a:rPr lang="en-US" sz="2800" dirty="0" smtClean="0">
                <a:solidFill>
                  <a:srgbClr val="B2B8D0"/>
                </a:solidFill>
                <a:cs typeface="Gill Sans"/>
              </a:rPr>
              <a:t>]</a:t>
            </a:r>
            <a:endParaRPr lang="en-US" sz="2800" cap="all" dirty="0">
              <a:solidFill>
                <a:srgbClr val="B2B8D0"/>
              </a:solidFill>
              <a:cs typeface="Gill Sans"/>
            </a:endParaRPr>
          </a:p>
        </p:txBody>
      </p:sp>
      <p:sp>
        <p:nvSpPr>
          <p:cNvPr id="10" name="Subtitle 2"/>
          <p:cNvSpPr>
            <a:spLocks noGrp="1"/>
          </p:cNvSpPr>
          <p:nvPr>
            <p:ph type="subTitle" idx="1"/>
          </p:nvPr>
        </p:nvSpPr>
        <p:spPr>
          <a:xfrm>
            <a:off x="1552297" y="4606635"/>
            <a:ext cx="6138629" cy="1079500"/>
          </a:xfrm>
        </p:spPr>
        <p:txBody>
          <a:bodyPr>
            <a:normAutofit/>
          </a:bodyPr>
          <a:lstStyle/>
          <a:p>
            <a:r>
              <a:rPr lang="en-US" sz="2400" dirty="0" smtClean="0">
                <a:solidFill>
                  <a:srgbClr val="B2B8D0"/>
                </a:solidFill>
              </a:rPr>
              <a:t>[Provider Name(s)]</a:t>
            </a:r>
          </a:p>
          <a:p>
            <a:r>
              <a:rPr lang="en-US" sz="2400" dirty="0" smtClean="0">
                <a:solidFill>
                  <a:srgbClr val="B2B8D0"/>
                </a:solidFill>
              </a:rPr>
              <a:t>[Sponsoring Organization]</a:t>
            </a:r>
          </a:p>
          <a:p>
            <a:endParaRPr lang="en-US" dirty="0"/>
          </a:p>
          <a:p>
            <a:endParaRPr lang="en-US" dirty="0"/>
          </a:p>
        </p:txBody>
      </p:sp>
      <p:pic>
        <p:nvPicPr>
          <p:cNvPr id="2" name="Picture 1" descr="mos_logo_icon.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21006" y="3640578"/>
            <a:ext cx="584200" cy="584200"/>
          </a:xfrm>
          <a:prstGeom prst="rect">
            <a:avLst/>
          </a:prstGeom>
        </p:spPr>
      </p:pic>
    </p:spTree>
    <p:extLst>
      <p:ext uri="{BB962C8B-B14F-4D97-AF65-F5344CB8AC3E}">
        <p14:creationId xmlns:p14="http://schemas.microsoft.com/office/powerpoint/2010/main" val="27361252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1037" descr="coll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3" y="131763"/>
            <a:ext cx="9107487"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2"/>
          <p:cNvSpPr>
            <a:spLocks noChangeArrowheads="1"/>
          </p:cNvSpPr>
          <p:nvPr/>
        </p:nvSpPr>
        <p:spPr bwMode="auto">
          <a:xfrm rot="-565309">
            <a:off x="-315913" y="2286000"/>
            <a:ext cx="434340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4400" fontAlgn="base">
              <a:spcBef>
                <a:spcPct val="0"/>
              </a:spcBef>
              <a:spcAft>
                <a:spcPct val="0"/>
              </a:spcAft>
            </a:pPr>
            <a:r>
              <a:rPr lang="ja-JP" altLang="en-US" sz="2800" b="1" smtClean="0">
                <a:solidFill>
                  <a:srgbClr val="000000"/>
                </a:solidFill>
                <a:latin typeface="Calibri" charset="0"/>
                <a:ea typeface="ＭＳ Ｐゴシック" charset="0"/>
                <a:cs typeface="ＭＳ Ｐゴシック" charset="0"/>
              </a:rPr>
              <a:t>“</a:t>
            </a:r>
            <a:r>
              <a:rPr lang="en-US" altLang="ja-JP" sz="2400" b="1" smtClean="0">
                <a:solidFill>
                  <a:srgbClr val="000000"/>
                </a:solidFill>
                <a:latin typeface="Calibri" charset="0"/>
                <a:ea typeface="ＭＳ Ｐゴシック" charset="0"/>
                <a:cs typeface="ＭＳ Ｐゴシック" charset="0"/>
              </a:rPr>
              <a:t>We learn by doing.</a:t>
            </a:r>
            <a:r>
              <a:rPr lang="ja-JP" altLang="en-US" sz="2400" b="1" smtClean="0">
                <a:solidFill>
                  <a:srgbClr val="000000"/>
                </a:solidFill>
                <a:latin typeface="Calibri" charset="0"/>
                <a:ea typeface="ＭＳ Ｐゴシック" charset="0"/>
                <a:cs typeface="ＭＳ Ｐゴシック" charset="0"/>
              </a:rPr>
              <a:t>”</a:t>
            </a:r>
            <a:endParaRPr lang="en-US" sz="2400" b="1" smtClean="0">
              <a:solidFill>
                <a:srgbClr val="000000"/>
              </a:solidFill>
              <a:latin typeface="Calibri" charset="0"/>
              <a:ea typeface="ＭＳ Ｐゴシック" charset="0"/>
              <a:cs typeface="ＭＳ Ｐゴシック" charset="0"/>
            </a:endParaRPr>
          </a:p>
        </p:txBody>
      </p:sp>
      <p:sp>
        <p:nvSpPr>
          <p:cNvPr id="16388" name="Rectangle 12"/>
          <p:cNvSpPr>
            <a:spLocks noChangeArrowheads="1"/>
          </p:cNvSpPr>
          <p:nvPr/>
        </p:nvSpPr>
        <p:spPr bwMode="auto">
          <a:xfrm rot="367019">
            <a:off x="4276725" y="1120775"/>
            <a:ext cx="5334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defTabSz="914400" fontAlgn="base">
              <a:spcBef>
                <a:spcPct val="0"/>
              </a:spcBef>
              <a:spcAft>
                <a:spcPct val="0"/>
              </a:spcAft>
            </a:pPr>
            <a:r>
              <a:rPr lang="ja-JP" altLang="en-US" sz="2400" smtClean="0">
                <a:solidFill>
                  <a:srgbClr val="E3EBF1"/>
                </a:solidFill>
                <a:latin typeface="Calibri" charset="0"/>
                <a:ea typeface="ＭＳ Ｐゴシック" charset="0"/>
                <a:cs typeface="ＭＳ Ｐゴシック" charset="0"/>
              </a:rPr>
              <a:t>“</a:t>
            </a:r>
            <a:r>
              <a:rPr lang="en-US" altLang="ja-JP" sz="2400" smtClean="0">
                <a:solidFill>
                  <a:srgbClr val="E3EBF1"/>
                </a:solidFill>
                <a:latin typeface="Calibri" charset="0"/>
                <a:ea typeface="ＭＳ Ｐゴシック" charset="0"/>
                <a:cs typeface="ＭＳ Ｐゴシック" charset="0"/>
              </a:rPr>
              <a:t>It was so cool.</a:t>
            </a:r>
            <a:r>
              <a:rPr lang="ja-JP" altLang="en-US" sz="2400" smtClean="0">
                <a:solidFill>
                  <a:srgbClr val="E3EBF1"/>
                </a:solidFill>
                <a:latin typeface="Calibri" charset="0"/>
                <a:ea typeface="ＭＳ Ｐゴシック" charset="0"/>
                <a:cs typeface="ＭＳ Ｐゴシック" charset="0"/>
              </a:rPr>
              <a:t>”</a:t>
            </a:r>
            <a:endParaRPr lang="en-US" sz="2400" smtClean="0">
              <a:solidFill>
                <a:srgbClr val="E3EBF1"/>
              </a:solidFill>
              <a:latin typeface="Calibri" charset="0"/>
              <a:ea typeface="ＭＳ Ｐゴシック" charset="0"/>
              <a:cs typeface="ＭＳ Ｐゴシック" charset="0"/>
            </a:endParaRPr>
          </a:p>
        </p:txBody>
      </p:sp>
      <p:sp>
        <p:nvSpPr>
          <p:cNvPr id="16389" name="Rectangle 12"/>
          <p:cNvSpPr>
            <a:spLocks noChangeArrowheads="1"/>
          </p:cNvSpPr>
          <p:nvPr/>
        </p:nvSpPr>
        <p:spPr bwMode="auto">
          <a:xfrm>
            <a:off x="141288" y="457200"/>
            <a:ext cx="37338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4400" fontAlgn="base">
              <a:spcBef>
                <a:spcPct val="0"/>
              </a:spcBef>
              <a:spcAft>
                <a:spcPct val="0"/>
              </a:spcAft>
            </a:pPr>
            <a:r>
              <a:rPr lang="ja-JP" altLang="en-US" sz="2400" smtClean="0">
                <a:solidFill>
                  <a:srgbClr val="E3EBF1"/>
                </a:solidFill>
                <a:latin typeface="Calibri" charset="0"/>
                <a:ea typeface="ＭＳ Ｐゴシック" charset="0"/>
                <a:cs typeface="ＭＳ Ｐゴシック" charset="0"/>
              </a:rPr>
              <a:t>“</a:t>
            </a:r>
            <a:r>
              <a:rPr lang="en-US" altLang="ja-JP" sz="2400" smtClean="0">
                <a:solidFill>
                  <a:srgbClr val="E3EBF1"/>
                </a:solidFill>
                <a:latin typeface="Calibri" charset="0"/>
                <a:ea typeface="ＭＳ Ｐゴシック" charset="0"/>
                <a:cs typeface="ＭＳ Ｐゴシック" charset="0"/>
              </a:rPr>
              <a:t>I saw it with my own eyes!</a:t>
            </a:r>
            <a:r>
              <a:rPr lang="ja-JP" altLang="en-US" sz="2400" smtClean="0">
                <a:solidFill>
                  <a:srgbClr val="E3EBF1"/>
                </a:solidFill>
                <a:latin typeface="Calibri" charset="0"/>
                <a:ea typeface="ＭＳ Ｐゴシック" charset="0"/>
                <a:cs typeface="ＭＳ Ｐゴシック" charset="0"/>
              </a:rPr>
              <a:t>”</a:t>
            </a:r>
            <a:endParaRPr lang="en-US" sz="2400" smtClean="0">
              <a:solidFill>
                <a:srgbClr val="E3EBF1"/>
              </a:solidFill>
              <a:latin typeface="Calibri" charset="0"/>
              <a:ea typeface="ＭＳ Ｐゴシック" charset="0"/>
              <a:cs typeface="ＭＳ Ｐゴシック" charset="0"/>
            </a:endParaRPr>
          </a:p>
        </p:txBody>
      </p:sp>
      <p:sp>
        <p:nvSpPr>
          <p:cNvPr id="16390" name="Rectangle 12"/>
          <p:cNvSpPr>
            <a:spLocks noChangeArrowheads="1"/>
          </p:cNvSpPr>
          <p:nvPr/>
        </p:nvSpPr>
        <p:spPr bwMode="auto">
          <a:xfrm rot="719549">
            <a:off x="-203200" y="4832350"/>
            <a:ext cx="37338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4400" fontAlgn="base">
              <a:spcBef>
                <a:spcPct val="0"/>
              </a:spcBef>
              <a:spcAft>
                <a:spcPct val="0"/>
              </a:spcAft>
            </a:pPr>
            <a:r>
              <a:rPr lang="ja-JP" altLang="en-US" sz="2800" smtClean="0">
                <a:solidFill>
                  <a:srgbClr val="000000"/>
                </a:solidFill>
                <a:latin typeface="Calibri" charset="0"/>
                <a:ea typeface="ＭＳ Ｐゴシック" charset="0"/>
                <a:cs typeface="ＭＳ Ｐゴシック" charset="0"/>
              </a:rPr>
              <a:t>“</a:t>
            </a:r>
            <a:r>
              <a:rPr lang="en-US" altLang="ja-JP" sz="2800" b="1" smtClean="0">
                <a:solidFill>
                  <a:srgbClr val="000000"/>
                </a:solidFill>
                <a:latin typeface="Calibri" charset="0"/>
                <a:ea typeface="ＭＳ Ｐゴシック" charset="0"/>
                <a:cs typeface="ＭＳ Ｐゴシック" charset="0"/>
              </a:rPr>
              <a:t>Exploring stuff is</a:t>
            </a:r>
          </a:p>
          <a:p>
            <a:pPr algn="ctr" defTabSz="914400" fontAlgn="base">
              <a:spcBef>
                <a:spcPct val="0"/>
              </a:spcBef>
              <a:spcAft>
                <a:spcPct val="0"/>
              </a:spcAft>
            </a:pPr>
            <a:r>
              <a:rPr lang="en-US" sz="2800" b="1" smtClean="0">
                <a:solidFill>
                  <a:srgbClr val="000000"/>
                </a:solidFill>
                <a:latin typeface="Calibri" charset="0"/>
                <a:ea typeface="ＭＳ Ｐゴシック" charset="0"/>
                <a:cs typeface="ＭＳ Ｐゴシック" charset="0"/>
              </a:rPr>
              <a:t> way more fun than being told stuff.</a:t>
            </a:r>
            <a:r>
              <a:rPr lang="ja-JP" altLang="en-US" sz="2800" b="1" smtClean="0">
                <a:solidFill>
                  <a:srgbClr val="000000"/>
                </a:solidFill>
                <a:latin typeface="Calibri" charset="0"/>
                <a:ea typeface="ＭＳ Ｐゴシック" charset="0"/>
                <a:cs typeface="ＭＳ Ｐゴシック" charset="0"/>
              </a:rPr>
              <a:t>”</a:t>
            </a:r>
            <a:endParaRPr lang="en-US" sz="2800" b="1" smtClean="0">
              <a:solidFill>
                <a:srgbClr val="000000"/>
              </a:solidFill>
              <a:latin typeface="Calibri" charset="0"/>
              <a:ea typeface="ＭＳ Ｐゴシック" charset="0"/>
              <a:cs typeface="ＭＳ Ｐゴシック" charset="0"/>
            </a:endParaRPr>
          </a:p>
        </p:txBody>
      </p:sp>
      <p:sp>
        <p:nvSpPr>
          <p:cNvPr id="16391" name="Rectangle 12"/>
          <p:cNvSpPr>
            <a:spLocks noChangeArrowheads="1"/>
          </p:cNvSpPr>
          <p:nvPr/>
        </p:nvSpPr>
        <p:spPr bwMode="auto">
          <a:xfrm rot="-943255">
            <a:off x="5334000" y="3806825"/>
            <a:ext cx="4343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4400" fontAlgn="base">
              <a:spcBef>
                <a:spcPct val="0"/>
              </a:spcBef>
              <a:spcAft>
                <a:spcPct val="0"/>
              </a:spcAft>
            </a:pPr>
            <a:r>
              <a:rPr lang="ja-JP" altLang="en-US" sz="2400" b="1" smtClean="0">
                <a:solidFill>
                  <a:srgbClr val="E3EBF1"/>
                </a:solidFill>
                <a:latin typeface="Calibri" charset="0"/>
                <a:ea typeface="ＭＳ Ｐゴシック" charset="0"/>
                <a:cs typeface="ＭＳ Ｐゴシック" charset="0"/>
              </a:rPr>
              <a:t>“</a:t>
            </a:r>
            <a:r>
              <a:rPr lang="en-US" altLang="ja-JP" sz="2400" b="1" smtClean="0">
                <a:solidFill>
                  <a:srgbClr val="E3EBF1"/>
                </a:solidFill>
                <a:latin typeface="Calibri" charset="0"/>
                <a:ea typeface="ＭＳ Ｐゴシック" charset="0"/>
                <a:cs typeface="ＭＳ Ｐゴシック" charset="0"/>
              </a:rPr>
              <a:t>I figured it out myself!</a:t>
            </a:r>
            <a:r>
              <a:rPr lang="ja-JP" altLang="en-US" sz="2400" b="1" smtClean="0">
                <a:solidFill>
                  <a:srgbClr val="E3EBF1"/>
                </a:solidFill>
                <a:latin typeface="Calibri" charset="0"/>
                <a:ea typeface="ＭＳ Ｐゴシック" charset="0"/>
                <a:cs typeface="ＭＳ Ｐゴシック" charset="0"/>
              </a:rPr>
              <a:t>”</a:t>
            </a:r>
            <a:endParaRPr lang="en-US" sz="2400" b="1" smtClean="0">
              <a:solidFill>
                <a:srgbClr val="E3EBF1"/>
              </a:solidFill>
              <a:latin typeface="Calibri" charset="0"/>
              <a:ea typeface="ＭＳ Ｐゴシック" charset="0"/>
              <a:cs typeface="ＭＳ Ｐゴシック" charset="0"/>
            </a:endParaRPr>
          </a:p>
        </p:txBody>
      </p:sp>
      <p:sp>
        <p:nvSpPr>
          <p:cNvPr id="16392" name="TextBox 2"/>
          <p:cNvSpPr txBox="1">
            <a:spLocks noChangeArrowheads="1"/>
          </p:cNvSpPr>
          <p:nvPr/>
        </p:nvSpPr>
        <p:spPr bwMode="auto">
          <a:xfrm>
            <a:off x="4572000" y="-76200"/>
            <a:ext cx="457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3200" b="1" smtClean="0">
                <a:solidFill>
                  <a:srgbClr val="FFFFFF"/>
                </a:solidFill>
                <a:latin typeface="Calibri" charset="0"/>
                <a:cs typeface="Calibri" charset="0"/>
              </a:rPr>
              <a:t>Hands-on, Minds-on    Engagement</a:t>
            </a:r>
          </a:p>
        </p:txBody>
      </p:sp>
      <p:sp>
        <p:nvSpPr>
          <p:cNvPr id="16393" name="TextBox 3"/>
          <p:cNvSpPr txBox="1">
            <a:spLocks noChangeArrowheads="1"/>
          </p:cNvSpPr>
          <p:nvPr/>
        </p:nvSpPr>
        <p:spPr bwMode="auto">
          <a:xfrm rot="-330194">
            <a:off x="2773363" y="3197225"/>
            <a:ext cx="4014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ja-JP" altLang="en-US" b="1" smtClean="0">
                <a:solidFill>
                  <a:srgbClr val="000000"/>
                </a:solidFill>
                <a:latin typeface="Calibri" charset="0"/>
                <a:cs typeface="Calibri" charset="0"/>
              </a:rPr>
              <a:t>“</a:t>
            </a:r>
            <a:r>
              <a:rPr lang="en-US" altLang="ja-JP" b="1" smtClean="0">
                <a:solidFill>
                  <a:srgbClr val="000000"/>
                </a:solidFill>
                <a:latin typeface="Calibri" charset="0"/>
                <a:cs typeface="Calibri" charset="0"/>
              </a:rPr>
              <a:t>We had such GREAT </a:t>
            </a:r>
          </a:p>
          <a:p>
            <a:pPr defTabSz="914400" eaLnBrk="0" fontAlgn="base" hangingPunct="0">
              <a:spcBef>
                <a:spcPct val="0"/>
              </a:spcBef>
              <a:spcAft>
                <a:spcPct val="0"/>
              </a:spcAft>
            </a:pPr>
            <a:r>
              <a:rPr lang="en-US" b="1" smtClean="0">
                <a:solidFill>
                  <a:srgbClr val="000000"/>
                </a:solidFill>
                <a:latin typeface="Calibri" charset="0"/>
                <a:cs typeface="Calibri" charset="0"/>
              </a:rPr>
              <a:t>conversations with people….</a:t>
            </a:r>
            <a:r>
              <a:rPr lang="ja-JP" altLang="en-US" b="1" smtClean="0">
                <a:solidFill>
                  <a:srgbClr val="000000"/>
                </a:solidFill>
                <a:latin typeface="Calibri" charset="0"/>
                <a:cs typeface="Calibri" charset="0"/>
              </a:rPr>
              <a:t>”</a:t>
            </a:r>
            <a:endParaRPr lang="en-US" b="1" smtClean="0">
              <a:solidFill>
                <a:srgbClr val="000000"/>
              </a:solidFill>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00327-ND-demo-SurfaceArea-HyungsukLeeWorkingWithAsianBo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658" y="0"/>
            <a:ext cx="9824905" cy="679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4"/>
          <p:cNvSpPr>
            <a:spLocks noChangeArrowheads="1"/>
          </p:cNvSpPr>
          <p:nvPr/>
        </p:nvSpPr>
        <p:spPr bwMode="auto">
          <a:xfrm>
            <a:off x="688447" y="-44569"/>
            <a:ext cx="8686800" cy="1782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defTabSz="914400" fontAlgn="base">
              <a:spcBef>
                <a:spcPct val="20000"/>
              </a:spcBef>
              <a:spcAft>
                <a:spcPct val="0"/>
              </a:spcAft>
            </a:pPr>
            <a:r>
              <a:rPr lang="en-US" sz="4400" b="1" dirty="0" smtClean="0">
                <a:latin typeface="Calibri" charset="0"/>
                <a:ea typeface="ＭＳ Ｐゴシック" charset="0"/>
                <a:cs typeface="ＭＳ Ｐゴシック" charset="0"/>
              </a:rPr>
              <a:t>What makes for a good hands-on science demo experience?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1752600" y="6019800"/>
            <a:ext cx="5867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defTabSz="914400" fontAlgn="base">
              <a:spcBef>
                <a:spcPct val="0"/>
              </a:spcBef>
              <a:spcAft>
                <a:spcPct val="0"/>
              </a:spcAft>
            </a:pPr>
            <a:r>
              <a:rPr lang="en-US" sz="2800" smtClean="0">
                <a:solidFill>
                  <a:srgbClr val="E3EBF1"/>
                </a:solidFill>
                <a:latin typeface="Calibri" charset="0"/>
                <a:ea typeface="ＭＳ Ｐゴシック" charset="0"/>
                <a:cs typeface="ＭＳ Ｐゴシック" charset="0"/>
              </a:rPr>
              <a:t>  </a:t>
            </a:r>
            <a:r>
              <a:rPr lang="en-US" sz="2000" smtClean="0">
                <a:solidFill>
                  <a:srgbClr val="E3EBF1"/>
                </a:solidFill>
                <a:latin typeface="Calibri" charset="0"/>
                <a:ea typeface="ＭＳ Ｐゴシック" charset="0"/>
                <a:cs typeface="ＭＳ Ｐゴシック" charset="0"/>
              </a:rPr>
              <a:t>Lauren Zarzar tests her demo with museum visitors  </a:t>
            </a:r>
          </a:p>
        </p:txBody>
      </p:sp>
      <p:sp>
        <p:nvSpPr>
          <p:cNvPr id="4" name="TextBox 3"/>
          <p:cNvSpPr txBox="1"/>
          <p:nvPr/>
        </p:nvSpPr>
        <p:spPr>
          <a:xfrm>
            <a:off x="628705" y="2082800"/>
            <a:ext cx="7816964" cy="2554545"/>
          </a:xfrm>
          <a:prstGeom prst="rect">
            <a:avLst/>
          </a:prstGeom>
          <a:noFill/>
        </p:spPr>
        <p:txBody>
          <a:bodyPr wrap="none" rtlCol="0">
            <a:spAutoFit/>
          </a:bodyPr>
          <a:lstStyle/>
          <a:p>
            <a:pPr algn="ctr"/>
            <a:r>
              <a:rPr lang="en-US" sz="3200" dirty="0" smtClean="0">
                <a:solidFill>
                  <a:srgbClr val="FFFF00"/>
                </a:solidFill>
                <a:latin typeface="Calibri"/>
                <a:cs typeface="Calibri"/>
              </a:rPr>
              <a:t>Insert video clip:</a:t>
            </a:r>
          </a:p>
          <a:p>
            <a:pPr algn="ctr"/>
            <a:endParaRPr lang="en-US" sz="3200" dirty="0" smtClean="0">
              <a:solidFill>
                <a:srgbClr val="FFFF00"/>
              </a:solidFill>
              <a:latin typeface="Calibri"/>
              <a:cs typeface="Calibri"/>
            </a:endParaRPr>
          </a:p>
          <a:p>
            <a:pPr algn="ctr"/>
            <a:r>
              <a:rPr lang="en-US" sz="3200" dirty="0" smtClean="0">
                <a:solidFill>
                  <a:srgbClr val="FFFF00"/>
                </a:solidFill>
                <a:latin typeface="Calibri"/>
                <a:cs typeface="Calibri"/>
              </a:rPr>
              <a:t>“LaurenZarzar-Hydrogel-demo-320x180.mov”</a:t>
            </a:r>
          </a:p>
          <a:p>
            <a:pPr algn="ctr"/>
            <a:endParaRPr lang="en-US" sz="3200" dirty="0">
              <a:solidFill>
                <a:srgbClr val="FFFF00"/>
              </a:solidFill>
              <a:latin typeface="Calibri"/>
              <a:cs typeface="Calibri"/>
            </a:endParaRPr>
          </a:p>
          <a:p>
            <a:pPr algn="ctr"/>
            <a:r>
              <a:rPr lang="en-US" sz="3200" dirty="0">
                <a:solidFill>
                  <a:srgbClr val="FFFF00"/>
                </a:solidFill>
              </a:rPr>
              <a:t>(email: </a:t>
            </a:r>
            <a:r>
              <a:rPr lang="en-US" sz="3200" dirty="0">
                <a:solidFill>
                  <a:schemeClr val="tx2">
                    <a:lumMod val="60000"/>
                    <a:lumOff val="40000"/>
                  </a:schemeClr>
                </a:solidFill>
                <a:hlinkClick r:id="rId3"/>
              </a:rPr>
              <a:t>nano@mos.org</a:t>
            </a:r>
            <a:r>
              <a:rPr lang="en-US" sz="3200" dirty="0">
                <a:solidFill>
                  <a:schemeClr val="tx2">
                    <a:lumMod val="60000"/>
                    <a:lumOff val="40000"/>
                  </a:schemeClr>
                </a:solidFill>
              </a:rPr>
              <a:t> </a:t>
            </a:r>
            <a:r>
              <a:rPr lang="en-US" sz="3200" dirty="0">
                <a:solidFill>
                  <a:srgbClr val="FFFF00"/>
                </a:solidFill>
              </a:rPr>
              <a:t>for clips)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457200"/>
            <a:ext cx="8153400" cy="1143000"/>
          </a:xfrm>
        </p:spPr>
        <p:txBody>
          <a:bodyPr/>
          <a:lstStyle/>
          <a:p>
            <a:r>
              <a:rPr lang="en-US" dirty="0">
                <a:latin typeface="Calibri" charset="0"/>
                <a:ea typeface="ＭＳ Ｐゴシック" charset="0"/>
                <a:cs typeface="Calibri" charset="0"/>
              </a:rPr>
              <a:t>Working with Museum Visitors</a:t>
            </a:r>
          </a:p>
        </p:txBody>
      </p:sp>
      <p:sp>
        <p:nvSpPr>
          <p:cNvPr id="198659" name="Rectangle 3"/>
          <p:cNvSpPr>
            <a:spLocks noGrp="1" noChangeArrowheads="1"/>
          </p:cNvSpPr>
          <p:nvPr>
            <p:ph type="body" idx="1"/>
          </p:nvPr>
        </p:nvSpPr>
        <p:spPr/>
        <p:txBody>
          <a:bodyPr/>
          <a:lstStyle/>
          <a:p>
            <a:r>
              <a:rPr lang="en-US" dirty="0">
                <a:latin typeface="Calibri" charset="0"/>
                <a:ea typeface="ＭＳ Ｐゴシック" charset="0"/>
                <a:cs typeface="Calibri" charset="0"/>
              </a:rPr>
              <a:t>Want to have FUN (not be lectured at)</a:t>
            </a:r>
          </a:p>
          <a:p>
            <a:r>
              <a:rPr lang="en-US" dirty="0">
                <a:latin typeface="Calibri" charset="0"/>
                <a:ea typeface="ＭＳ Ｐゴシック" charset="0"/>
                <a:cs typeface="Calibri" charset="0"/>
              </a:rPr>
              <a:t>Want to be ACTIVE (do stuff)</a:t>
            </a:r>
          </a:p>
          <a:p>
            <a:r>
              <a:rPr lang="en-US" dirty="0">
                <a:latin typeface="Calibri" charset="0"/>
                <a:ea typeface="ＭＳ Ｐゴシック" charset="0"/>
                <a:cs typeface="Calibri" charset="0"/>
              </a:rPr>
              <a:t>Parents usually want KIDS ENGAGED</a:t>
            </a:r>
          </a:p>
          <a:p>
            <a:r>
              <a:rPr lang="en-US" dirty="0" smtClean="0">
                <a:latin typeface="Calibri" charset="0"/>
                <a:ea typeface="ＭＳ Ｐゴシック" charset="0"/>
                <a:cs typeface="Calibri" charset="0"/>
              </a:rPr>
              <a:t>DON’T </a:t>
            </a:r>
            <a:r>
              <a:rPr lang="en-US" dirty="0">
                <a:latin typeface="Calibri" charset="0"/>
                <a:ea typeface="ＭＳ Ｐゴシック" charset="0"/>
                <a:cs typeface="Calibri" charset="0"/>
              </a:rPr>
              <a:t>want to be overloaded</a:t>
            </a:r>
          </a:p>
          <a:p>
            <a:r>
              <a:rPr lang="en-US" dirty="0">
                <a:latin typeface="Calibri" charset="0"/>
                <a:ea typeface="ＭＳ Ｐゴシック" charset="0"/>
                <a:cs typeface="Calibri" charset="0"/>
              </a:rPr>
              <a:t>May be distracted/hungry/tired/have tickets to a show/need the bathroom/have cranky kids/etc.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6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304800"/>
            <a:ext cx="9144000" cy="609600"/>
          </a:xfrm>
        </p:spPr>
        <p:txBody>
          <a:bodyPr/>
          <a:lstStyle/>
          <a:p>
            <a:pPr eaLnBrk="1" hangingPunct="1"/>
            <a:r>
              <a:rPr lang="en-US" sz="4000">
                <a:latin typeface="Calibri" charset="0"/>
                <a:ea typeface="ＭＳ Ｐゴシック" charset="0"/>
                <a:cs typeface="ＭＳ Ｐゴシック" charset="0"/>
              </a:rPr>
              <a:t>The Nanoscience Demonstrator</a:t>
            </a:r>
            <a:r>
              <a:rPr lang="ja-JP" altLang="en-US" sz="4000">
                <a:latin typeface="Calibri" charset="0"/>
                <a:ea typeface="ＭＳ Ｐゴシック" charset="0"/>
                <a:cs typeface="ＭＳ Ｐゴシック" charset="0"/>
              </a:rPr>
              <a:t>’</a:t>
            </a:r>
            <a:r>
              <a:rPr lang="en-US" altLang="ja-JP" sz="4000">
                <a:latin typeface="Calibri" charset="0"/>
                <a:ea typeface="ＭＳ Ｐゴシック" charset="0"/>
                <a:cs typeface="ＭＳ Ｐゴシック" charset="0"/>
              </a:rPr>
              <a:t>s Guide</a:t>
            </a:r>
            <a:endParaRPr lang="en-US" sz="4000">
              <a:latin typeface="Calibri" charset="0"/>
              <a:ea typeface="ＭＳ Ｐゴシック" charset="0"/>
              <a:cs typeface="ＭＳ Ｐゴシック" charset="0"/>
            </a:endParaRPr>
          </a:p>
        </p:txBody>
      </p:sp>
      <p:pic>
        <p:nvPicPr>
          <p:cNvPr id="22530" name="Picture 1027" descr="jac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914400"/>
            <a:ext cx="84582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Rectangle 3"/>
          <p:cNvSpPr/>
          <p:nvPr/>
        </p:nvSpPr>
        <p:spPr>
          <a:xfrm>
            <a:off x="0" y="9144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4819" name="Title 1"/>
          <p:cNvSpPr txBox="1">
            <a:spLocks/>
          </p:cNvSpPr>
          <p:nvPr/>
        </p:nvSpPr>
        <p:spPr bwMode="auto">
          <a:xfrm>
            <a:off x="174625" y="76200"/>
            <a:ext cx="86868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35000"/>
              </a:spcBef>
            </a:pPr>
            <a:r>
              <a:rPr lang="en-US" sz="4000">
                <a:solidFill>
                  <a:srgbClr val="66FF66"/>
                </a:solidFill>
                <a:latin typeface="Calibri" charset="0"/>
                <a:ea typeface="MS Mincho" charset="0"/>
                <a:cs typeface="MS Mincho" charset="0"/>
              </a:rPr>
              <a:t>Inside the Box</a:t>
            </a:r>
          </a:p>
        </p:txBody>
      </p:sp>
      <p:sp>
        <p:nvSpPr>
          <p:cNvPr id="18" name="TextBox 17"/>
          <p:cNvSpPr txBox="1"/>
          <p:nvPr/>
        </p:nvSpPr>
        <p:spPr>
          <a:xfrm>
            <a:off x="763588" y="1227138"/>
            <a:ext cx="8151812" cy="1535112"/>
          </a:xfrm>
          <a:prstGeom prst="rect">
            <a:avLst/>
          </a:prstGeom>
          <a:noFill/>
        </p:spPr>
        <p:txBody>
          <a:bodyPr>
            <a:spAutoFit/>
          </a:bodyPr>
          <a:lstStyle/>
          <a:p>
            <a:pPr marL="342900" indent="-342900" fontAlgn="auto">
              <a:spcBef>
                <a:spcPct val="35000"/>
              </a:spcBef>
              <a:spcAft>
                <a:spcPts val="0"/>
              </a:spcAft>
              <a:buClr>
                <a:srgbClr val="000000"/>
              </a:buClr>
              <a:defRPr/>
            </a:pPr>
            <a:r>
              <a:rPr lang="en-US" sz="2800" b="1" dirty="0">
                <a:solidFill>
                  <a:srgbClr val="66FF66"/>
                </a:solidFill>
                <a:latin typeface="+mn-lt"/>
                <a:ea typeface="MS Mincho" charset="-128"/>
                <a:cs typeface="Arial"/>
              </a:rPr>
              <a:t>Demo Materials </a:t>
            </a:r>
          </a:p>
          <a:p>
            <a:pPr marL="342900" indent="-342900" fontAlgn="auto">
              <a:spcBef>
                <a:spcPct val="35000"/>
              </a:spcBef>
              <a:spcAft>
                <a:spcPts val="0"/>
              </a:spcAft>
              <a:buClr>
                <a:srgbClr val="000000"/>
              </a:buClr>
              <a:defRPr/>
            </a:pPr>
            <a:r>
              <a:rPr lang="en-US" sz="2800" b="1" dirty="0">
                <a:solidFill>
                  <a:srgbClr val="66FF66"/>
                </a:solidFill>
                <a:latin typeface="+mn-lt"/>
                <a:ea typeface="MS Mincho" charset="-128"/>
                <a:cs typeface="Arial"/>
              </a:rPr>
              <a:t>Activity Guides/Background Info                   (for YOU not the visitor!)</a:t>
            </a:r>
          </a:p>
        </p:txBody>
      </p:sp>
      <p:pic>
        <p:nvPicPr>
          <p:cNvPr id="34821" name="Picture 10" descr="Slide11.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816225"/>
            <a:ext cx="91440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114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xfrm>
            <a:off x="457200" y="990600"/>
            <a:ext cx="8382000" cy="5105400"/>
          </a:xfrm>
        </p:spPr>
        <p:txBody>
          <a:bodyPr/>
          <a:lstStyle/>
          <a:p>
            <a:pPr algn="ctr" eaLnBrk="1" hangingPunct="1">
              <a:buFontTx/>
              <a:buNone/>
            </a:pPr>
            <a:r>
              <a:rPr lang="en-US" sz="6600">
                <a:latin typeface="Calibri" charset="0"/>
                <a:ea typeface="ＭＳ Ｐゴシック" charset="0"/>
                <a:cs typeface="ＭＳ Ｐゴシック" charset="0"/>
              </a:rPr>
              <a:t>Take 20 min </a:t>
            </a:r>
          </a:p>
          <a:p>
            <a:pPr algn="ctr" eaLnBrk="1" hangingPunct="1">
              <a:buFontTx/>
              <a:buNone/>
            </a:pPr>
            <a:r>
              <a:rPr lang="en-US" sz="4000">
                <a:latin typeface="Calibri" charset="0"/>
                <a:ea typeface="ＭＳ Ｐゴシック" charset="0"/>
                <a:cs typeface="ＭＳ Ｐゴシック" charset="0"/>
              </a:rPr>
              <a:t>to learn your demos</a:t>
            </a:r>
          </a:p>
          <a:p>
            <a:pPr algn="ctr" eaLnBrk="1" hangingPunct="1">
              <a:buFontTx/>
              <a:buNone/>
            </a:pPr>
            <a:endParaRPr lang="en-US" sz="3600">
              <a:solidFill>
                <a:srgbClr val="66CCFF"/>
              </a:solidFill>
              <a:latin typeface="Calibri" charset="0"/>
              <a:ea typeface="ＭＳ Ｐゴシック" charset="0"/>
              <a:cs typeface="ＭＳ Ｐゴシック" charset="0"/>
            </a:endParaRPr>
          </a:p>
          <a:p>
            <a:pPr algn="ctr" eaLnBrk="1" hangingPunct="1">
              <a:buFontTx/>
              <a:buNone/>
            </a:pPr>
            <a:r>
              <a:rPr lang="en-US" sz="3600">
                <a:solidFill>
                  <a:srgbClr val="66CCFF"/>
                </a:solidFill>
                <a:latin typeface="Calibri" charset="0"/>
                <a:ea typeface="ＭＳ Ｐゴシック" charset="0"/>
                <a:cs typeface="ＭＳ Ｐゴシック" charset="0"/>
              </a:rPr>
              <a:t>Don’</a:t>
            </a:r>
            <a:r>
              <a:rPr lang="en-US" altLang="ja-JP" sz="3600">
                <a:solidFill>
                  <a:srgbClr val="66CCFF"/>
                </a:solidFill>
                <a:latin typeface="Calibri" charset="0"/>
                <a:ea typeface="ＭＳ Ｐゴシック" charset="0"/>
                <a:cs typeface="ＭＳ Ｐゴシック" charset="0"/>
              </a:rPr>
              <a:t>t forget to use the </a:t>
            </a:r>
          </a:p>
          <a:p>
            <a:pPr algn="ctr" eaLnBrk="1" hangingPunct="1">
              <a:buFontTx/>
              <a:buNone/>
            </a:pPr>
            <a:r>
              <a:rPr lang="en-US" sz="3600">
                <a:solidFill>
                  <a:srgbClr val="66CCFF"/>
                </a:solidFill>
                <a:latin typeface="Calibri" charset="0"/>
                <a:ea typeface="ＭＳ Ｐゴシック" charset="0"/>
                <a:cs typeface="ＭＳ Ｐゴシック" charset="0"/>
              </a:rPr>
              <a:t>Nanoscience Demonstrator’</a:t>
            </a:r>
            <a:r>
              <a:rPr lang="en-US" altLang="ja-JP" sz="3600">
                <a:solidFill>
                  <a:srgbClr val="66CCFF"/>
                </a:solidFill>
                <a:latin typeface="Calibri" charset="0"/>
                <a:ea typeface="ＭＳ Ｐゴシック" charset="0"/>
                <a:cs typeface="ＭＳ Ｐゴシック" charset="0"/>
              </a:rPr>
              <a:t>s Guide</a:t>
            </a:r>
            <a:endParaRPr lang="en-US" sz="3600">
              <a:solidFill>
                <a:srgbClr val="66CCFF"/>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a:xfrm>
            <a:off x="457200" y="457200"/>
            <a:ext cx="8382000" cy="5638800"/>
          </a:xfrm>
        </p:spPr>
        <p:txBody>
          <a:bodyPr/>
          <a:lstStyle/>
          <a:p>
            <a:pPr algn="ctr" eaLnBrk="1" hangingPunct="1">
              <a:lnSpc>
                <a:spcPct val="90000"/>
              </a:lnSpc>
              <a:buFontTx/>
              <a:buNone/>
            </a:pPr>
            <a:r>
              <a:rPr lang="en-US" sz="6600" dirty="0">
                <a:latin typeface="Calibri" charset="0"/>
                <a:ea typeface="ＭＳ Ｐゴシック" charset="0"/>
                <a:cs typeface="ＭＳ Ｐゴシック" charset="0"/>
              </a:rPr>
              <a:t>Rotation 1</a:t>
            </a:r>
          </a:p>
          <a:p>
            <a:pPr algn="ctr" eaLnBrk="1" hangingPunct="1">
              <a:lnSpc>
                <a:spcPct val="90000"/>
              </a:lnSpc>
              <a:buFontTx/>
              <a:buNone/>
            </a:pPr>
            <a:r>
              <a:rPr lang="en-US" sz="4800" dirty="0">
                <a:latin typeface="Calibri" charset="0"/>
                <a:ea typeface="ＭＳ Ｐゴシック" charset="0"/>
                <a:cs typeface="ＭＳ Ｐゴシック" charset="0"/>
              </a:rPr>
              <a:t>20 minutes</a:t>
            </a:r>
            <a:endParaRPr lang="en-US" sz="6600" dirty="0">
              <a:latin typeface="Calibri" charset="0"/>
              <a:ea typeface="ＭＳ Ｐゴシック" charset="0"/>
              <a:cs typeface="ＭＳ Ｐゴシック" charset="0"/>
            </a:endParaRPr>
          </a:p>
          <a:p>
            <a:pPr algn="ctr" eaLnBrk="1" hangingPunct="1">
              <a:lnSpc>
                <a:spcPct val="90000"/>
              </a:lnSpc>
              <a:buFontTx/>
              <a:buNone/>
            </a:pPr>
            <a:endParaRPr lang="en-US" sz="2400" dirty="0">
              <a:latin typeface="Calibri" charset="0"/>
              <a:ea typeface="ＭＳ Ｐゴシック" charset="0"/>
              <a:cs typeface="ＭＳ Ｐゴシック" charset="0"/>
            </a:endParaRPr>
          </a:p>
          <a:p>
            <a:pPr algn="ctr" eaLnBrk="1" hangingPunct="1">
              <a:lnSpc>
                <a:spcPct val="90000"/>
              </a:lnSpc>
              <a:buFontTx/>
              <a:buNone/>
            </a:pPr>
            <a:r>
              <a:rPr lang="en-US" dirty="0">
                <a:solidFill>
                  <a:srgbClr val="66CCFF"/>
                </a:solidFill>
                <a:latin typeface="Calibri" charset="0"/>
                <a:ea typeface="ＭＳ Ｐゴシック" charset="0"/>
                <a:cs typeface="ＭＳ Ｐゴシック" charset="0"/>
              </a:rPr>
              <a:t>Demonstrators:  Do your best to engage visitors in your demo.  Try different strategies!</a:t>
            </a:r>
          </a:p>
          <a:p>
            <a:pPr algn="ctr" eaLnBrk="1" hangingPunct="1">
              <a:lnSpc>
                <a:spcPct val="90000"/>
              </a:lnSpc>
              <a:buFontTx/>
              <a:buNone/>
            </a:pPr>
            <a:endParaRPr lang="en-US" dirty="0">
              <a:solidFill>
                <a:srgbClr val="66CCFF"/>
              </a:solidFill>
              <a:latin typeface="Calibri" charset="0"/>
              <a:ea typeface="ＭＳ Ｐゴシック" charset="0"/>
              <a:cs typeface="ＭＳ Ｐゴシック" charset="0"/>
            </a:endParaRPr>
          </a:p>
          <a:p>
            <a:pPr algn="ctr" eaLnBrk="1" hangingPunct="1">
              <a:lnSpc>
                <a:spcPct val="90000"/>
              </a:lnSpc>
              <a:buFontTx/>
              <a:buNone/>
            </a:pPr>
            <a:r>
              <a:rPr lang="en-US" dirty="0" smtClean="0">
                <a:solidFill>
                  <a:srgbClr val="FFCC66"/>
                </a:solidFill>
                <a:latin typeface="Calibri" charset="0"/>
                <a:ea typeface="ＭＳ Ｐゴシック" charset="0"/>
                <a:cs typeface="ＭＳ Ｐゴシック" charset="0"/>
              </a:rPr>
              <a:t>“Visitors:”  </a:t>
            </a:r>
            <a:r>
              <a:rPr lang="en-US" dirty="0">
                <a:solidFill>
                  <a:srgbClr val="FFCC66"/>
                </a:solidFill>
                <a:latin typeface="Calibri" charset="0"/>
                <a:ea typeface="ＭＳ Ｐゴシック" charset="0"/>
                <a:cs typeface="ＭＳ Ｐゴシック" charset="0"/>
              </a:rPr>
              <a:t>Experience the demos as if you are a real museum visitor.  Stay in character.  Afterwards, offer constructive feedback</a:t>
            </a:r>
            <a:r>
              <a:rPr lang="en-US" dirty="0">
                <a:solidFill>
                  <a:srgbClr val="66CCFF"/>
                </a:solidFill>
                <a:latin typeface="Calibri"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a:xfrm>
            <a:off x="457200" y="457200"/>
            <a:ext cx="8382000" cy="5638800"/>
          </a:xfrm>
        </p:spPr>
        <p:txBody>
          <a:bodyPr/>
          <a:lstStyle/>
          <a:p>
            <a:pPr algn="ctr" eaLnBrk="1" hangingPunct="1">
              <a:lnSpc>
                <a:spcPct val="90000"/>
              </a:lnSpc>
              <a:buFontTx/>
              <a:buNone/>
            </a:pPr>
            <a:endParaRPr lang="en-US" sz="6000">
              <a:solidFill>
                <a:srgbClr val="66FF66"/>
              </a:solidFill>
              <a:latin typeface="Calibri" charset="0"/>
              <a:ea typeface="ＭＳ Ｐゴシック" charset="0"/>
              <a:cs typeface="ＭＳ Ｐゴシック" charset="0"/>
            </a:endParaRPr>
          </a:p>
          <a:p>
            <a:pPr algn="ctr" eaLnBrk="1" hangingPunct="1">
              <a:lnSpc>
                <a:spcPct val="90000"/>
              </a:lnSpc>
              <a:buFontTx/>
              <a:buNone/>
            </a:pPr>
            <a:endParaRPr lang="en-US" sz="6000">
              <a:solidFill>
                <a:srgbClr val="66FF66"/>
              </a:solidFill>
              <a:latin typeface="Calibri" charset="0"/>
              <a:ea typeface="ＭＳ Ｐゴシック" charset="0"/>
              <a:cs typeface="ＭＳ Ｐゴシック" charset="0"/>
            </a:endParaRPr>
          </a:p>
          <a:p>
            <a:pPr algn="ctr" eaLnBrk="1" hangingPunct="1">
              <a:lnSpc>
                <a:spcPct val="90000"/>
              </a:lnSpc>
              <a:buFontTx/>
              <a:buNone/>
            </a:pPr>
            <a:r>
              <a:rPr lang="en-US" sz="8800">
                <a:solidFill>
                  <a:srgbClr val="66FF66"/>
                </a:solidFill>
                <a:latin typeface="Calibri" charset="0"/>
                <a:ea typeface="ＭＳ Ｐゴシック" charset="0"/>
                <a:cs typeface="ＭＳ Ｐゴシック" charset="0"/>
              </a:rPr>
              <a:t>SWITCH</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body" idx="1"/>
          </p:nvPr>
        </p:nvSpPr>
        <p:spPr>
          <a:xfrm>
            <a:off x="457200" y="457200"/>
            <a:ext cx="8382000" cy="5638800"/>
          </a:xfrm>
        </p:spPr>
        <p:txBody>
          <a:bodyPr/>
          <a:lstStyle/>
          <a:p>
            <a:pPr algn="ctr" eaLnBrk="1" hangingPunct="1">
              <a:lnSpc>
                <a:spcPct val="90000"/>
              </a:lnSpc>
              <a:buFontTx/>
              <a:buNone/>
            </a:pPr>
            <a:r>
              <a:rPr lang="en-US" sz="6600" dirty="0">
                <a:latin typeface="Calibri" charset="0"/>
                <a:ea typeface="ＭＳ Ｐゴシック" charset="0"/>
                <a:cs typeface="ＭＳ Ｐゴシック" charset="0"/>
              </a:rPr>
              <a:t>Rotation 2</a:t>
            </a:r>
          </a:p>
          <a:p>
            <a:pPr algn="ctr" eaLnBrk="1" hangingPunct="1">
              <a:lnSpc>
                <a:spcPct val="90000"/>
              </a:lnSpc>
              <a:buFontTx/>
              <a:buNone/>
            </a:pPr>
            <a:r>
              <a:rPr lang="en-US" sz="4800" dirty="0">
                <a:latin typeface="Calibri" charset="0"/>
                <a:ea typeface="ＭＳ Ｐゴシック" charset="0"/>
                <a:cs typeface="ＭＳ Ｐゴシック" charset="0"/>
              </a:rPr>
              <a:t>20 minutes</a:t>
            </a:r>
            <a:endParaRPr lang="en-US" sz="6600" dirty="0">
              <a:latin typeface="Calibri" charset="0"/>
              <a:ea typeface="ＭＳ Ｐゴシック" charset="0"/>
              <a:cs typeface="ＭＳ Ｐゴシック" charset="0"/>
            </a:endParaRPr>
          </a:p>
          <a:p>
            <a:pPr algn="ctr" eaLnBrk="1" hangingPunct="1">
              <a:lnSpc>
                <a:spcPct val="90000"/>
              </a:lnSpc>
              <a:buFontTx/>
              <a:buNone/>
            </a:pPr>
            <a:endParaRPr lang="en-US" sz="2400" dirty="0">
              <a:latin typeface="Calibri" charset="0"/>
              <a:ea typeface="ＭＳ Ｐゴシック" charset="0"/>
              <a:cs typeface="ＭＳ Ｐゴシック" charset="0"/>
            </a:endParaRPr>
          </a:p>
          <a:p>
            <a:pPr algn="ctr" eaLnBrk="1" hangingPunct="1">
              <a:lnSpc>
                <a:spcPct val="90000"/>
              </a:lnSpc>
              <a:buFontTx/>
              <a:buNone/>
            </a:pPr>
            <a:r>
              <a:rPr lang="en-US" dirty="0">
                <a:solidFill>
                  <a:srgbClr val="FFCC66"/>
                </a:solidFill>
                <a:latin typeface="Calibri" charset="0"/>
                <a:ea typeface="ＭＳ Ｐゴシック" charset="0"/>
                <a:cs typeface="ＭＳ Ｐゴシック" charset="0"/>
              </a:rPr>
              <a:t>Demonstrators:  Do your best to engage visitors in your demo.  Try different strategies!</a:t>
            </a:r>
          </a:p>
          <a:p>
            <a:pPr algn="ctr" eaLnBrk="1" hangingPunct="1">
              <a:lnSpc>
                <a:spcPct val="90000"/>
              </a:lnSpc>
              <a:buFontTx/>
              <a:buNone/>
            </a:pPr>
            <a:endParaRPr lang="en-US" dirty="0">
              <a:solidFill>
                <a:srgbClr val="66CCFF"/>
              </a:solidFill>
              <a:latin typeface="Calibri" charset="0"/>
              <a:ea typeface="ＭＳ Ｐゴシック" charset="0"/>
              <a:cs typeface="ＭＳ Ｐゴシック" charset="0"/>
            </a:endParaRPr>
          </a:p>
          <a:p>
            <a:pPr algn="ctr" eaLnBrk="1" hangingPunct="1">
              <a:lnSpc>
                <a:spcPct val="90000"/>
              </a:lnSpc>
              <a:buFontTx/>
              <a:buNone/>
            </a:pPr>
            <a:r>
              <a:rPr lang="en-US" dirty="0" smtClean="0">
                <a:solidFill>
                  <a:srgbClr val="66CCFF"/>
                </a:solidFill>
                <a:latin typeface="Calibri" charset="0"/>
                <a:ea typeface="ＭＳ Ｐゴシック" charset="0"/>
                <a:cs typeface="ＭＳ Ｐゴシック" charset="0"/>
              </a:rPr>
              <a:t>“Visitors:”  </a:t>
            </a:r>
            <a:r>
              <a:rPr lang="en-US" dirty="0">
                <a:solidFill>
                  <a:srgbClr val="66CCFF"/>
                </a:solidFill>
                <a:latin typeface="Calibri" charset="0"/>
                <a:ea typeface="ＭＳ Ｐゴシック" charset="0"/>
                <a:cs typeface="ＭＳ Ｐゴシック" charset="0"/>
              </a:rPr>
              <a:t>Experience the demos as if you are a real museum visitor.  Stay in character.  Afterwards, offer constructive feedback.</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900" y="1173488"/>
            <a:ext cx="8681247" cy="911178"/>
          </a:xfrm>
        </p:spPr>
        <p:txBody>
          <a:bodyPr>
            <a:normAutofit fontScale="90000"/>
          </a:bodyPr>
          <a:lstStyle/>
          <a:p>
            <a:r>
              <a:rPr lang="en-US" dirty="0" smtClean="0">
                <a:solidFill>
                  <a:srgbClr val="FFFFFF"/>
                </a:solidFill>
              </a:rPr>
              <a:t>What’s different about sharing science with broader audiences?</a:t>
            </a:r>
            <a:br>
              <a:rPr lang="en-US" dirty="0" smtClean="0">
                <a:solidFill>
                  <a:srgbClr val="FFFFFF"/>
                </a:solidFill>
              </a:rPr>
            </a:br>
            <a:endParaRPr lang="en-US" sz="4000" dirty="0">
              <a:solidFill>
                <a:srgbClr val="D9D9D9"/>
              </a:solidFill>
            </a:endParaRPr>
          </a:p>
        </p:txBody>
      </p:sp>
      <p:sp>
        <p:nvSpPr>
          <p:cNvPr id="3" name="Content Placeholder 2"/>
          <p:cNvSpPr>
            <a:spLocks noGrp="1"/>
          </p:cNvSpPr>
          <p:nvPr>
            <p:ph idx="1"/>
          </p:nvPr>
        </p:nvSpPr>
        <p:spPr>
          <a:xfrm>
            <a:off x="322448" y="5586030"/>
            <a:ext cx="8462699" cy="966401"/>
          </a:xfrm>
        </p:spPr>
        <p:txBody>
          <a:bodyPr>
            <a:normAutofit fontScale="92500" lnSpcReduction="20000"/>
          </a:bodyPr>
          <a:lstStyle/>
          <a:p>
            <a:pPr marL="0" indent="0" algn="ctr">
              <a:buNone/>
            </a:pPr>
            <a:r>
              <a:rPr lang="en-US" dirty="0" smtClean="0">
                <a:solidFill>
                  <a:srgbClr val="FFFFFF"/>
                </a:solidFill>
              </a:rPr>
              <a:t>Nothing.  </a:t>
            </a:r>
          </a:p>
          <a:p>
            <a:pPr marL="0" indent="0" algn="ctr">
              <a:buNone/>
            </a:pPr>
            <a:r>
              <a:rPr lang="en-US" dirty="0" smtClean="0">
                <a:solidFill>
                  <a:srgbClr val="FFFFFF"/>
                </a:solidFill>
              </a:rPr>
              <a:t>You have to meet any audience where they are.</a:t>
            </a:r>
          </a:p>
        </p:txBody>
      </p:sp>
      <p:sp>
        <p:nvSpPr>
          <p:cNvPr id="4" name="Rectangle 3"/>
          <p:cNvSpPr/>
          <p:nvPr/>
        </p:nvSpPr>
        <p:spPr>
          <a:xfrm>
            <a:off x="559776" y="46650"/>
            <a:ext cx="4273075" cy="400110"/>
          </a:xfrm>
          <a:prstGeom prst="rect">
            <a:avLst/>
          </a:prstGeom>
        </p:spPr>
        <p:txBody>
          <a:bodyPr wrap="none">
            <a:spAutoFit/>
          </a:bodyPr>
          <a:lstStyle/>
          <a:p>
            <a:r>
              <a:rPr lang="en-US" sz="2000" dirty="0">
                <a:solidFill>
                  <a:srgbClr val="D9D9D9"/>
                </a:solidFill>
                <a:latin typeface="Calibri"/>
              </a:rPr>
              <a:t>Sharing </a:t>
            </a:r>
            <a:r>
              <a:rPr lang="en-US" sz="2000" dirty="0" smtClean="0">
                <a:solidFill>
                  <a:srgbClr val="D9D9D9"/>
                </a:solidFill>
                <a:latin typeface="Calibri"/>
              </a:rPr>
              <a:t>Science Workshop &amp; Practicum</a:t>
            </a:r>
            <a:endParaRPr lang="en-US" sz="2000" dirty="0">
              <a:solidFill>
                <a:srgbClr val="D9D9D9"/>
              </a:solidFill>
              <a:latin typeface="Calibri"/>
            </a:endParaRPr>
          </a:p>
        </p:txBody>
      </p:sp>
      <p:pic>
        <p:nvPicPr>
          <p:cNvPr id="8" name="Picture 7" descr="mos_logo_icon.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900" y="88442"/>
            <a:ext cx="401640" cy="401640"/>
          </a:xfrm>
          <a:prstGeom prst="rect">
            <a:avLst/>
          </a:prstGeom>
        </p:spPr>
      </p:pic>
      <p:pic>
        <p:nvPicPr>
          <p:cNvPr id="10" name="Picture 9" descr="110224-pres-GaryHarris-BlksInScience-makingPoint.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5140" y="2360786"/>
            <a:ext cx="3410754" cy="3000104"/>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ND_IMGP6445.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13435" y="2360786"/>
            <a:ext cx="4546233" cy="3010616"/>
          </a:xfrm>
          <a:prstGeom prst="rect">
            <a:avLst/>
          </a:prstGeom>
          <a:ln>
            <a:solidFill>
              <a:schemeClr val="bg1">
                <a:lumMod val="85000"/>
                <a:alpha val="46000"/>
              </a:schemeClr>
            </a:solidFill>
          </a:ln>
        </p:spPr>
      </p:pic>
    </p:spTree>
    <p:extLst>
      <p:ext uri="{BB962C8B-B14F-4D97-AF65-F5344CB8AC3E}">
        <p14:creationId xmlns:p14="http://schemas.microsoft.com/office/powerpoint/2010/main" val="34141929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txBox="1">
            <a:spLocks noChangeArrowheads="1"/>
          </p:cNvSpPr>
          <p:nvPr/>
        </p:nvSpPr>
        <p:spPr bwMode="auto">
          <a:xfrm>
            <a:off x="304800" y="1306914"/>
            <a:ext cx="8534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lnSpc>
                <a:spcPct val="90000"/>
              </a:lnSpc>
              <a:spcBef>
                <a:spcPct val="20000"/>
              </a:spcBef>
              <a:spcAft>
                <a:spcPct val="0"/>
              </a:spcAft>
            </a:pPr>
            <a:r>
              <a:rPr lang="en-US" sz="5400" dirty="0" smtClean="0">
                <a:solidFill>
                  <a:srgbClr val="FFFFFF"/>
                </a:solidFill>
                <a:latin typeface="Calibri" charset="0"/>
              </a:rPr>
              <a:t>The Practicum:</a:t>
            </a:r>
          </a:p>
          <a:p>
            <a:pPr algn="ctr" defTabSz="914400" fontAlgn="base">
              <a:lnSpc>
                <a:spcPct val="90000"/>
              </a:lnSpc>
              <a:spcBef>
                <a:spcPct val="20000"/>
              </a:spcBef>
              <a:spcAft>
                <a:spcPct val="0"/>
              </a:spcAft>
            </a:pPr>
            <a:r>
              <a:rPr lang="en-US" sz="5400" dirty="0" smtClean="0">
                <a:solidFill>
                  <a:srgbClr val="FFFFFF"/>
                </a:solidFill>
                <a:latin typeface="Calibri" charset="0"/>
              </a:rPr>
              <a:t>Test out your skills </a:t>
            </a:r>
          </a:p>
          <a:p>
            <a:pPr algn="ctr" defTabSz="914400" fontAlgn="base">
              <a:lnSpc>
                <a:spcPct val="90000"/>
              </a:lnSpc>
              <a:spcBef>
                <a:spcPct val="20000"/>
              </a:spcBef>
              <a:spcAft>
                <a:spcPct val="0"/>
              </a:spcAft>
            </a:pPr>
            <a:r>
              <a:rPr lang="en-US" sz="5400" dirty="0" smtClean="0">
                <a:solidFill>
                  <a:srgbClr val="FFFFFF"/>
                </a:solidFill>
                <a:latin typeface="Calibri" charset="0"/>
              </a:rPr>
              <a:t>with visitors!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body" idx="1"/>
          </p:nvPr>
        </p:nvSpPr>
        <p:spPr>
          <a:xfrm>
            <a:off x="304800" y="457200"/>
            <a:ext cx="8534400" cy="4114800"/>
          </a:xfrm>
        </p:spPr>
        <p:txBody>
          <a:bodyPr/>
          <a:lstStyle/>
          <a:p>
            <a:pPr algn="ctr" eaLnBrk="1" hangingPunct="1">
              <a:lnSpc>
                <a:spcPct val="90000"/>
              </a:lnSpc>
              <a:buFontTx/>
              <a:buNone/>
            </a:pPr>
            <a:r>
              <a:rPr lang="en-US" sz="6600">
                <a:latin typeface="Calibri" charset="0"/>
                <a:ea typeface="ＭＳ Ｐゴシック" charset="0"/>
                <a:cs typeface="ＭＳ Ｐゴシック" charset="0"/>
              </a:rPr>
              <a:t> Debrief &amp; Discussion</a:t>
            </a:r>
          </a:p>
          <a:p>
            <a:pPr algn="ctr" eaLnBrk="1" hangingPunct="1">
              <a:lnSpc>
                <a:spcPct val="90000"/>
              </a:lnSpc>
              <a:buFontTx/>
              <a:buNone/>
            </a:pPr>
            <a:endParaRPr lang="en-US">
              <a:solidFill>
                <a:srgbClr val="66CCFF"/>
              </a:solidFill>
              <a:latin typeface="Calibri" charset="0"/>
              <a:ea typeface="ＭＳ Ｐゴシック" charset="0"/>
              <a:cs typeface="ＭＳ Ｐゴシック" charset="0"/>
            </a:endParaRPr>
          </a:p>
          <a:p>
            <a:pPr algn="ctr" eaLnBrk="1" hangingPunct="1">
              <a:lnSpc>
                <a:spcPct val="90000"/>
              </a:lnSpc>
              <a:buFontTx/>
              <a:buNone/>
            </a:pPr>
            <a:r>
              <a:rPr lang="en-US">
                <a:solidFill>
                  <a:srgbClr val="66CCFF"/>
                </a:solidFill>
                <a:latin typeface="Calibri" charset="0"/>
                <a:ea typeface="ＭＳ Ｐゴシック" charset="0"/>
                <a:cs typeface="ＭＳ Ｐゴシック" charset="0"/>
              </a:rPr>
              <a:t>What was the best part of the experience? </a:t>
            </a:r>
          </a:p>
          <a:p>
            <a:pPr algn="ctr" eaLnBrk="1" hangingPunct="1">
              <a:lnSpc>
                <a:spcPct val="90000"/>
              </a:lnSpc>
              <a:buFontTx/>
              <a:buNone/>
            </a:pPr>
            <a:endParaRPr lang="en-US">
              <a:solidFill>
                <a:srgbClr val="66CCFF"/>
              </a:solidFill>
              <a:latin typeface="Calibri" charset="0"/>
              <a:ea typeface="ＭＳ Ｐゴシック" charset="0"/>
              <a:cs typeface="ＭＳ Ｐゴシック" charset="0"/>
            </a:endParaRPr>
          </a:p>
          <a:p>
            <a:pPr algn="ctr" eaLnBrk="1" hangingPunct="1">
              <a:lnSpc>
                <a:spcPct val="90000"/>
              </a:lnSpc>
              <a:buFontTx/>
              <a:buNone/>
            </a:pPr>
            <a:r>
              <a:rPr lang="en-US">
                <a:solidFill>
                  <a:srgbClr val="66CCFF"/>
                </a:solidFill>
                <a:latin typeface="Calibri" charset="0"/>
                <a:ea typeface="ＭＳ Ｐゴシック" charset="0"/>
                <a:cs typeface="ＭＳ Ｐゴシック" charset="0"/>
              </a:rPr>
              <a:t>Was anything harder than you expected?</a:t>
            </a:r>
          </a:p>
          <a:p>
            <a:pPr algn="ctr" eaLnBrk="1" hangingPunct="1">
              <a:lnSpc>
                <a:spcPct val="90000"/>
              </a:lnSpc>
              <a:buFontTx/>
              <a:buNone/>
            </a:pPr>
            <a:endParaRPr lang="en-US">
              <a:solidFill>
                <a:srgbClr val="66CCFF"/>
              </a:solidFill>
              <a:latin typeface="Calibri" charset="0"/>
              <a:ea typeface="ＭＳ Ｐゴシック" charset="0"/>
              <a:cs typeface="ＭＳ Ｐゴシック" charset="0"/>
            </a:endParaRPr>
          </a:p>
          <a:p>
            <a:pPr algn="ctr" eaLnBrk="1" hangingPunct="1">
              <a:lnSpc>
                <a:spcPct val="90000"/>
              </a:lnSpc>
              <a:buFontTx/>
              <a:buNone/>
            </a:pPr>
            <a:r>
              <a:rPr lang="en-US">
                <a:solidFill>
                  <a:srgbClr val="66CCFF"/>
                </a:solidFill>
                <a:latin typeface="Calibri" charset="0"/>
                <a:ea typeface="ＭＳ Ｐゴシック" charset="0"/>
                <a:cs typeface="ＭＳ Ｐゴシック" charset="0"/>
              </a:rPr>
              <a:t>What strategies worked best?</a:t>
            </a:r>
          </a:p>
          <a:p>
            <a:pPr algn="ctr" eaLnBrk="1" hangingPunct="1">
              <a:lnSpc>
                <a:spcPct val="90000"/>
              </a:lnSpc>
              <a:buFontTx/>
              <a:buNone/>
            </a:pPr>
            <a:endParaRPr lang="en-US">
              <a:solidFill>
                <a:srgbClr val="66CCFF"/>
              </a:solidFill>
              <a:latin typeface="Calibri" charset="0"/>
              <a:ea typeface="ＭＳ Ｐゴシック" charset="0"/>
              <a:cs typeface="ＭＳ Ｐゴシック" charset="0"/>
            </a:endParaRPr>
          </a:p>
          <a:p>
            <a:pPr algn="ctr" eaLnBrk="1" hangingPunct="1">
              <a:lnSpc>
                <a:spcPct val="90000"/>
              </a:lnSpc>
              <a:buFontTx/>
              <a:buNone/>
            </a:pPr>
            <a:r>
              <a:rPr lang="en-US">
                <a:solidFill>
                  <a:srgbClr val="66CCFF"/>
                </a:solidFill>
                <a:latin typeface="Calibri" charset="0"/>
                <a:ea typeface="ＭＳ Ｐゴシック" charset="0"/>
                <a:cs typeface="ＭＳ Ｐゴシック" charset="0"/>
              </a:rPr>
              <a:t>Ideas to improve your demo?</a:t>
            </a:r>
          </a:p>
          <a:p>
            <a:pPr algn="ctr" eaLnBrk="1" hangingPunct="1">
              <a:lnSpc>
                <a:spcPct val="90000"/>
              </a:lnSpc>
              <a:buFontTx/>
              <a:buNone/>
            </a:pPr>
            <a:endParaRPr lang="en-US">
              <a:solidFill>
                <a:srgbClr val="66CCFF"/>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457200" y="2743200"/>
            <a:ext cx="8382000" cy="2667000"/>
          </a:xfrm>
        </p:spPr>
        <p:txBody>
          <a:bodyPr/>
          <a:lstStyle/>
          <a:p>
            <a:pPr algn="ctr">
              <a:lnSpc>
                <a:spcPct val="90000"/>
              </a:lnSpc>
              <a:buFontTx/>
              <a:buNone/>
              <a:defRPr/>
            </a:pPr>
            <a:r>
              <a:rPr lang="en-US" sz="6000" dirty="0" smtClean="0">
                <a:latin typeface="Calibri" charset="0"/>
                <a:ea typeface="ＭＳ Ｐゴシック" charset="0"/>
                <a:cs typeface="Calibri" charset="0"/>
              </a:rPr>
              <a:t>[Date]</a:t>
            </a:r>
            <a:endParaRPr lang="en-US" sz="6000" dirty="0">
              <a:latin typeface="Calibri" charset="0"/>
              <a:ea typeface="ＭＳ Ｐゴシック" charset="0"/>
              <a:cs typeface="Calibri" charset="0"/>
            </a:endParaRPr>
          </a:p>
          <a:p>
            <a:pPr algn="ctr">
              <a:lnSpc>
                <a:spcPct val="90000"/>
              </a:lnSpc>
              <a:buFontTx/>
              <a:buNone/>
              <a:defRPr/>
            </a:pPr>
            <a:r>
              <a:rPr lang="en-US" sz="6000" dirty="0" smtClean="0">
                <a:latin typeface="Calibri" charset="0"/>
                <a:ea typeface="ＭＳ Ｐゴシック" charset="0"/>
                <a:cs typeface="Calibri" charset="0"/>
              </a:rPr>
              <a:t>[Time]</a:t>
            </a:r>
          </a:p>
          <a:p>
            <a:pPr algn="ctr">
              <a:lnSpc>
                <a:spcPct val="90000"/>
              </a:lnSpc>
              <a:buFontTx/>
              <a:buNone/>
              <a:defRPr/>
            </a:pPr>
            <a:r>
              <a:rPr lang="en-US" sz="4800" dirty="0" smtClean="0">
                <a:solidFill>
                  <a:schemeClr val="accent2">
                    <a:lumMod val="40000"/>
                    <a:lumOff val="60000"/>
                  </a:schemeClr>
                </a:solidFill>
                <a:latin typeface="Calibri" charset="0"/>
                <a:ea typeface="ＭＳ Ｐゴシック" charset="0"/>
                <a:cs typeface="Calibri" charset="0"/>
              </a:rPr>
              <a:t>Volunteers: [time]</a:t>
            </a:r>
          </a:p>
        </p:txBody>
      </p:sp>
      <p:pic>
        <p:nvPicPr>
          <p:cNvPr id="40962" name="Picture 3" descr="ND_logo_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228600"/>
            <a:ext cx="6327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7" descr="ND11_CHN_IMGP7398.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3481387" y="4291013"/>
            <a:ext cx="25622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1" descr="IMGP587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525" y="2200275"/>
            <a:ext cx="3724275" cy="25241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1" name="Picture 4" descr="IMGP6560.jpg"/>
          <p:cNvPicPr>
            <a:picLocks/>
          </p:cNvPicPr>
          <p:nvPr/>
        </p:nvPicPr>
        <p:blipFill>
          <a:blip r:embed="rId5">
            <a:extLst>
              <a:ext uri="{28A0092B-C50C-407E-A947-70E740481C1C}">
                <a14:useLocalDpi xmlns:a14="http://schemas.microsoft.com/office/drawing/2010/main"/>
              </a:ext>
            </a:extLst>
          </a:blip>
          <a:srcRect/>
          <a:stretch>
            <a:fillRect/>
          </a:stretch>
        </p:blipFill>
        <p:spPr bwMode="auto">
          <a:xfrm>
            <a:off x="0" y="-9525"/>
            <a:ext cx="3733800" cy="2286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2" name="Picture 1" descr="100327-ND-demo-SurfaceArea-asianBoyPointingSmiling.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33800" y="1588"/>
            <a:ext cx="22098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ND12_CHN_IMGP2542.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rot="5400000">
            <a:off x="5110162" y="808038"/>
            <a:ext cx="48164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descr="ND_logo_2.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048000" y="3124200"/>
            <a:ext cx="349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 descr="08-ANB-backToBack-cropped.jp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5943600" y="4633913"/>
            <a:ext cx="317341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23" descr="ND-demo-magnet-fatherKids-lookingDown.jp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0" y="4572000"/>
            <a:ext cx="37211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p:cNvSpPr>
          <p:nvPr/>
        </p:nvSpPr>
        <p:spPr bwMode="auto">
          <a:xfrm>
            <a:off x="2971800" y="152400"/>
            <a:ext cx="5970588"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1600" dirty="0" smtClean="0">
                <a:solidFill>
                  <a:srgbClr val="FFCC66"/>
                </a:solidFill>
              </a:rPr>
              <a:t>The </a:t>
            </a:r>
            <a:r>
              <a:rPr lang="en-US" sz="1600" i="1" dirty="0">
                <a:solidFill>
                  <a:srgbClr val="FFCC66"/>
                </a:solidFill>
              </a:rPr>
              <a:t>Sharing Science Workshop &amp; Practicum</a:t>
            </a:r>
            <a:r>
              <a:rPr lang="en-US" sz="1600" dirty="0">
                <a:solidFill>
                  <a:srgbClr val="FFCC66"/>
                </a:solidFill>
              </a:rPr>
              <a:t> was developed by Carol Lynn Alpert, Karine Thate, and other members of the Strategic Projects Group at the Museum of Science, Boston, in collaboration with CHN, the Center for High-rate Nanomanufacturing NSF Nanoscale Science and Engineering Center (NSEC) headquartered at Northeastern University, and the “Nanoscale Systems and Their Device Applications” NSF NSEC headquartered at Harvard University.  The University of Massachusetts Donahue Institute provided professional research and evaluation services.  Funding was provided by the National Science Foundation and the Massachusetts Technology Collaborative through sub-awards from the two NSECs. </a:t>
            </a:r>
            <a:endParaRPr lang="en-US" sz="1600" dirty="0" smtClean="0">
              <a:solidFill>
                <a:srgbClr val="FFCC66"/>
              </a:solidFill>
            </a:endParaRPr>
          </a:p>
          <a:p>
            <a:r>
              <a:rPr lang="en-US" sz="1600" dirty="0">
                <a:solidFill>
                  <a:srgbClr val="FFCC66"/>
                </a:solidFill>
              </a:rPr>
              <a:t> </a:t>
            </a:r>
          </a:p>
          <a:p>
            <a:r>
              <a:rPr lang="en-US" sz="1600" dirty="0">
                <a:solidFill>
                  <a:srgbClr val="FFCC66"/>
                </a:solidFill>
              </a:rPr>
              <a:t>Production and dissemination of this Planning and Implementation Guide </a:t>
            </a:r>
            <a:r>
              <a:rPr lang="en-US" sz="1600" dirty="0" smtClean="0">
                <a:solidFill>
                  <a:srgbClr val="FFCC66"/>
                </a:solidFill>
              </a:rPr>
              <a:t>is </a:t>
            </a:r>
            <a:r>
              <a:rPr lang="en-US" sz="1600" dirty="0">
                <a:solidFill>
                  <a:srgbClr val="FFCC66"/>
                </a:solidFill>
              </a:rPr>
              <a:t>supported by the National Science Foundation through the NISE Network under award </a:t>
            </a:r>
            <a:r>
              <a:rPr lang="en-US" sz="1600" dirty="0" smtClean="0">
                <a:solidFill>
                  <a:srgbClr val="FFCC66"/>
                </a:solidFill>
              </a:rPr>
              <a:t>0940143</a:t>
            </a:r>
            <a:r>
              <a:rPr lang="en-US" sz="1600" dirty="0">
                <a:solidFill>
                  <a:srgbClr val="FFCC66"/>
                </a:solidFill>
              </a:rPr>
              <a:t>. Any opinions, findings, and conclusions or recommendations are those of the author(s) and do not necessarily reflect the views of the Foundation.  </a:t>
            </a:r>
          </a:p>
          <a:p>
            <a:r>
              <a:rPr lang="en-US" sz="1600" dirty="0">
                <a:solidFill>
                  <a:srgbClr val="FFCC66"/>
                </a:solidFill>
              </a:rPr>
              <a:t> </a:t>
            </a:r>
            <a:endParaRPr lang="en-US" sz="1600" dirty="0" smtClean="0">
              <a:solidFill>
                <a:srgbClr val="FFCC66"/>
              </a:solidFill>
            </a:endParaRPr>
          </a:p>
          <a:p>
            <a:r>
              <a:rPr lang="en-US" sz="1600" dirty="0" smtClean="0">
                <a:solidFill>
                  <a:srgbClr val="FFCC66"/>
                </a:solidFill>
              </a:rPr>
              <a:t>© Museum of Science, 2015</a:t>
            </a:r>
            <a:endParaRPr lang="en-US" sz="1600" dirty="0">
              <a:solidFill>
                <a:srgbClr val="FFCC66"/>
              </a:solidFill>
            </a:endParaRPr>
          </a:p>
        </p:txBody>
      </p:sp>
      <p:pic>
        <p:nvPicPr>
          <p:cNvPr id="49155" name="Picture 7" descr="logo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1251" y="1448489"/>
            <a:ext cx="2354381" cy="204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NISE_Logo_onblk.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642" y="378299"/>
            <a:ext cx="2675476" cy="1070190"/>
          </a:xfrm>
          <a:prstGeom prst="rect">
            <a:avLst/>
          </a:prstGeom>
        </p:spPr>
      </p:pic>
      <p:pic>
        <p:nvPicPr>
          <p:cNvPr id="3" name="Picture 2" descr="NSEClogo3.ti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52993" y="3730355"/>
            <a:ext cx="541659" cy="947903"/>
          </a:xfrm>
          <a:prstGeom prst="rect">
            <a:avLst/>
          </a:prstGeom>
        </p:spPr>
      </p:pic>
      <p:pic>
        <p:nvPicPr>
          <p:cNvPr id="4" name="Picture 3" descr="normal_NSF_on_black_logo.psd"/>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09050" y="5079180"/>
            <a:ext cx="1214462" cy="1214462"/>
          </a:xfrm>
          <a:prstGeom prst="rect">
            <a:avLst/>
          </a:prstGeom>
        </p:spPr>
      </p:pic>
    </p:spTree>
    <p:extLst>
      <p:ext uri="{BB962C8B-B14F-4D97-AF65-F5344CB8AC3E}">
        <p14:creationId xmlns:p14="http://schemas.microsoft.com/office/powerpoint/2010/main" val="3497329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4112"/>
            <a:ext cx="8229600" cy="1143000"/>
          </a:xfrm>
        </p:spPr>
        <p:txBody>
          <a:bodyPr>
            <a:normAutofit/>
          </a:bodyPr>
          <a:lstStyle/>
          <a:p>
            <a:pPr algn="l"/>
            <a:r>
              <a:rPr lang="en-US" dirty="0" smtClean="0">
                <a:solidFill>
                  <a:srgbClr val="FFFFFF"/>
                </a:solidFill>
              </a:rPr>
              <a:t>Consider Your Audience:</a:t>
            </a:r>
            <a:endParaRPr lang="en-US" dirty="0">
              <a:solidFill>
                <a:srgbClr val="FFFFFF"/>
              </a:solidFill>
            </a:endParaRPr>
          </a:p>
        </p:txBody>
      </p:sp>
      <p:sp>
        <p:nvSpPr>
          <p:cNvPr id="3" name="Content Placeholder 2"/>
          <p:cNvSpPr>
            <a:spLocks noGrp="1"/>
          </p:cNvSpPr>
          <p:nvPr>
            <p:ph idx="1"/>
          </p:nvPr>
        </p:nvSpPr>
        <p:spPr>
          <a:xfrm>
            <a:off x="1013769" y="1695078"/>
            <a:ext cx="8229600" cy="4208517"/>
          </a:xfrm>
        </p:spPr>
        <p:txBody>
          <a:bodyPr>
            <a:normAutofit/>
          </a:bodyPr>
          <a:lstStyle/>
          <a:p>
            <a:pPr marL="0" indent="0">
              <a:buNone/>
            </a:pPr>
            <a:r>
              <a:rPr lang="en-US" dirty="0" smtClean="0">
                <a:solidFill>
                  <a:srgbClr val="FFFFFF"/>
                </a:solidFill>
              </a:rPr>
              <a:t>Who are they?</a:t>
            </a:r>
          </a:p>
          <a:p>
            <a:pPr marL="0" indent="0">
              <a:buNone/>
            </a:pPr>
            <a:r>
              <a:rPr lang="en-US" dirty="0" smtClean="0">
                <a:solidFill>
                  <a:srgbClr val="FFFFFF"/>
                </a:solidFill>
              </a:rPr>
              <a:t>	What prior experience do they have?</a:t>
            </a:r>
          </a:p>
          <a:p>
            <a:pPr marL="0" indent="0">
              <a:buNone/>
            </a:pPr>
            <a:r>
              <a:rPr lang="en-US" dirty="0">
                <a:solidFill>
                  <a:srgbClr val="FFFFFF"/>
                </a:solidFill>
              </a:rPr>
              <a:t>	</a:t>
            </a:r>
            <a:r>
              <a:rPr lang="en-US" dirty="0" smtClean="0">
                <a:solidFill>
                  <a:srgbClr val="FFFFFF"/>
                </a:solidFill>
              </a:rPr>
              <a:t>	Why should they care?</a:t>
            </a:r>
          </a:p>
          <a:p>
            <a:pPr marL="0" indent="0">
              <a:buNone/>
            </a:pPr>
            <a:r>
              <a:rPr lang="en-US" dirty="0">
                <a:solidFill>
                  <a:srgbClr val="FFFFFF"/>
                </a:solidFill>
              </a:rPr>
              <a:t>	</a:t>
            </a:r>
            <a:r>
              <a:rPr lang="en-US" dirty="0" smtClean="0">
                <a:solidFill>
                  <a:srgbClr val="FFFFFF"/>
                </a:solidFill>
              </a:rPr>
              <a:t>		How can you “hook” them?</a:t>
            </a:r>
          </a:p>
          <a:p>
            <a:pPr marL="0" indent="0">
              <a:buNone/>
            </a:pPr>
            <a:r>
              <a:rPr lang="en-US" dirty="0">
                <a:solidFill>
                  <a:srgbClr val="FFFFFF"/>
                </a:solidFill>
              </a:rPr>
              <a:t>	</a:t>
            </a:r>
            <a:r>
              <a:rPr lang="en-US" dirty="0" smtClean="0">
                <a:solidFill>
                  <a:srgbClr val="FFFFFF"/>
                </a:solidFill>
              </a:rPr>
              <a:t>			What do they </a:t>
            </a:r>
            <a:r>
              <a:rPr lang="en-US" i="1" dirty="0" smtClean="0">
                <a:solidFill>
                  <a:srgbClr val="FFFFFF"/>
                </a:solidFill>
              </a:rPr>
              <a:t>want</a:t>
            </a:r>
            <a:r>
              <a:rPr lang="en-US" dirty="0" smtClean="0">
                <a:solidFill>
                  <a:srgbClr val="FFFFFF"/>
                </a:solidFill>
              </a:rPr>
              <a:t> to know?</a:t>
            </a:r>
          </a:p>
          <a:p>
            <a:pPr marL="0" indent="0">
              <a:buNone/>
            </a:pPr>
            <a:r>
              <a:rPr lang="en-US" dirty="0" smtClean="0">
                <a:solidFill>
                  <a:srgbClr val="FFFFFF"/>
                </a:solidFill>
              </a:rPr>
              <a:t>					How much time do they have?</a:t>
            </a:r>
          </a:p>
          <a:p>
            <a:pPr marL="0" indent="0">
              <a:buNone/>
            </a:pPr>
            <a:r>
              <a:rPr lang="en-US" dirty="0">
                <a:solidFill>
                  <a:srgbClr val="FFFFFF"/>
                </a:solidFill>
              </a:rPr>
              <a:t>	</a:t>
            </a:r>
            <a:r>
              <a:rPr lang="en-US" dirty="0" smtClean="0">
                <a:solidFill>
                  <a:srgbClr val="FFFFFF"/>
                </a:solidFill>
              </a:rPr>
              <a:t>		</a:t>
            </a:r>
            <a:r>
              <a:rPr lang="en-US" dirty="0">
                <a:solidFill>
                  <a:srgbClr val="FFFFFF"/>
                </a:solidFill>
              </a:rPr>
              <a:t>	</a:t>
            </a:r>
            <a:r>
              <a:rPr lang="en-US" dirty="0" smtClean="0">
                <a:solidFill>
                  <a:srgbClr val="FFFFFF"/>
                </a:solidFill>
              </a:rPr>
              <a:t>											</a:t>
            </a:r>
          </a:p>
        </p:txBody>
      </p:sp>
    </p:spTree>
    <p:extLst>
      <p:ext uri="{BB962C8B-B14F-4D97-AF65-F5344CB8AC3E}">
        <p14:creationId xmlns:p14="http://schemas.microsoft.com/office/powerpoint/2010/main" val="71301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What-SoWhat-slid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35" y="-6424"/>
            <a:ext cx="9152566" cy="6864424"/>
          </a:xfrm>
          <a:prstGeom prst="rect">
            <a:avLst/>
          </a:prstGeom>
        </p:spPr>
      </p:pic>
      <p:sp>
        <p:nvSpPr>
          <p:cNvPr id="7" name="TextBox 6"/>
          <p:cNvSpPr txBox="1"/>
          <p:nvPr/>
        </p:nvSpPr>
        <p:spPr>
          <a:xfrm>
            <a:off x="389172" y="3787636"/>
            <a:ext cx="1176524" cy="461665"/>
          </a:xfrm>
          <a:prstGeom prst="rect">
            <a:avLst/>
          </a:prstGeom>
          <a:noFill/>
        </p:spPr>
        <p:txBody>
          <a:bodyPr wrap="none" rtlCol="0">
            <a:spAutoFit/>
          </a:bodyPr>
          <a:lstStyle/>
          <a:p>
            <a:r>
              <a:rPr lang="en-US" dirty="0" smtClean="0">
                <a:solidFill>
                  <a:prstClr val="black"/>
                </a:solidFill>
                <a:latin typeface="Calibri"/>
              </a:rPr>
              <a:t>(How?)</a:t>
            </a:r>
            <a:endParaRPr lang="en-US" dirty="0">
              <a:solidFill>
                <a:prstClr val="black"/>
              </a:solidFill>
              <a:latin typeface="Calibri"/>
            </a:endParaRPr>
          </a:p>
        </p:txBody>
      </p:sp>
      <p:sp>
        <p:nvSpPr>
          <p:cNvPr id="9" name="TextBox 8"/>
          <p:cNvSpPr txBox="1"/>
          <p:nvPr/>
        </p:nvSpPr>
        <p:spPr>
          <a:xfrm>
            <a:off x="5552916" y="6163170"/>
            <a:ext cx="1176374" cy="461665"/>
          </a:xfrm>
          <a:prstGeom prst="rect">
            <a:avLst/>
          </a:prstGeom>
          <a:noFill/>
        </p:spPr>
        <p:txBody>
          <a:bodyPr wrap="none" rtlCol="0">
            <a:spAutoFit/>
          </a:bodyPr>
          <a:lstStyle/>
          <a:p>
            <a:r>
              <a:rPr lang="en-US" dirty="0" smtClean="0">
                <a:solidFill>
                  <a:prstClr val="black"/>
                </a:solidFill>
                <a:latin typeface="Calibri"/>
              </a:rPr>
              <a:t>(Why?)</a:t>
            </a:r>
            <a:endParaRPr lang="en-US" dirty="0">
              <a:solidFill>
                <a:prstClr val="black"/>
              </a:solidFill>
              <a:latin typeface="Calibri"/>
            </a:endParaRPr>
          </a:p>
        </p:txBody>
      </p:sp>
      <p:sp>
        <p:nvSpPr>
          <p:cNvPr id="8" name="TextBox 7"/>
          <p:cNvSpPr txBox="1"/>
          <p:nvPr/>
        </p:nvSpPr>
        <p:spPr>
          <a:xfrm>
            <a:off x="7544662" y="3936025"/>
            <a:ext cx="1599338" cy="461665"/>
          </a:xfrm>
          <a:prstGeom prst="rect">
            <a:avLst/>
          </a:prstGeom>
          <a:solidFill>
            <a:schemeClr val="tx1"/>
          </a:solidFill>
        </p:spPr>
        <p:txBody>
          <a:bodyPr wrap="square" rtlCol="0">
            <a:spAutoFit/>
          </a:bodyPr>
          <a:lstStyle/>
          <a:p>
            <a:r>
              <a:rPr lang="en-US" sz="2400" dirty="0">
                <a:solidFill>
                  <a:schemeClr val="bg1">
                    <a:lumMod val="85000"/>
                  </a:schemeClr>
                </a:solidFill>
                <a:latin typeface="Helvetica"/>
                <a:cs typeface="Helvetica"/>
              </a:rPr>
              <a:t>Grandma</a:t>
            </a:r>
            <a:endParaRPr lang="en-US" sz="2400" dirty="0" smtClean="0">
              <a:solidFill>
                <a:schemeClr val="bg1">
                  <a:lumMod val="85000"/>
                </a:schemeClr>
              </a:solidFill>
              <a:latin typeface="Helvetica"/>
              <a:cs typeface="Helvetica"/>
            </a:endParaRPr>
          </a:p>
        </p:txBody>
      </p:sp>
      <p:sp>
        <p:nvSpPr>
          <p:cNvPr id="10" name="TextBox 9"/>
          <p:cNvSpPr txBox="1"/>
          <p:nvPr/>
        </p:nvSpPr>
        <p:spPr>
          <a:xfrm>
            <a:off x="44298" y="6494575"/>
            <a:ext cx="1692365" cy="246221"/>
          </a:xfrm>
          <a:prstGeom prst="rect">
            <a:avLst/>
          </a:prstGeom>
          <a:noFill/>
        </p:spPr>
        <p:txBody>
          <a:bodyPr wrap="none" rtlCol="0">
            <a:spAutoFit/>
          </a:bodyPr>
          <a:lstStyle/>
          <a:p>
            <a:r>
              <a:rPr lang="en-US" sz="1000" dirty="0" smtClean="0">
                <a:solidFill>
                  <a:prstClr val="white"/>
                </a:solidFill>
                <a:latin typeface="Calibri"/>
              </a:rPr>
              <a:t>Adapted from T. Miller, 2009 </a:t>
            </a:r>
            <a:endParaRPr lang="en-US" sz="1000" dirty="0">
              <a:solidFill>
                <a:prstClr val="white"/>
              </a:solidFill>
              <a:latin typeface="Calibri"/>
            </a:endParaRPr>
          </a:p>
        </p:txBody>
      </p:sp>
      <p:sp>
        <p:nvSpPr>
          <p:cNvPr id="11" name="Donut 10"/>
          <p:cNvSpPr/>
          <p:nvPr/>
        </p:nvSpPr>
        <p:spPr>
          <a:xfrm rot="21242848">
            <a:off x="3859720" y="5986150"/>
            <a:ext cx="1897714" cy="775539"/>
          </a:xfrm>
          <a:prstGeom prst="donut">
            <a:avLst>
              <a:gd name="adj" fmla="val 8203"/>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FF0000"/>
              </a:solidFill>
              <a:latin typeface="Calibri"/>
            </a:endParaRPr>
          </a:p>
        </p:txBody>
      </p:sp>
      <p:sp>
        <p:nvSpPr>
          <p:cNvPr id="12" name="Donut 11"/>
          <p:cNvSpPr/>
          <p:nvPr/>
        </p:nvSpPr>
        <p:spPr>
          <a:xfrm rot="21242848">
            <a:off x="163481" y="2934485"/>
            <a:ext cx="1537113" cy="775539"/>
          </a:xfrm>
          <a:prstGeom prst="donut">
            <a:avLst>
              <a:gd name="adj" fmla="val 8203"/>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FF0000"/>
              </a:solidFill>
              <a:latin typeface="Calibri"/>
            </a:endParaRPr>
          </a:p>
        </p:txBody>
      </p:sp>
    </p:spTree>
    <p:extLst>
      <p:ext uri="{BB962C8B-B14F-4D97-AF65-F5344CB8AC3E}">
        <p14:creationId xmlns:p14="http://schemas.microsoft.com/office/powerpoint/2010/main" val="39284305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What-SoWhat-slid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35" y="-6424"/>
            <a:ext cx="9152566" cy="6864424"/>
          </a:xfrm>
          <a:prstGeom prst="rect">
            <a:avLst/>
          </a:prstGeom>
        </p:spPr>
      </p:pic>
      <p:sp>
        <p:nvSpPr>
          <p:cNvPr id="7" name="TextBox 6"/>
          <p:cNvSpPr txBox="1"/>
          <p:nvPr/>
        </p:nvSpPr>
        <p:spPr>
          <a:xfrm>
            <a:off x="389172" y="3787636"/>
            <a:ext cx="1176524" cy="461665"/>
          </a:xfrm>
          <a:prstGeom prst="rect">
            <a:avLst/>
          </a:prstGeom>
          <a:noFill/>
        </p:spPr>
        <p:txBody>
          <a:bodyPr wrap="none" rtlCol="0">
            <a:spAutoFit/>
          </a:bodyPr>
          <a:lstStyle/>
          <a:p>
            <a:r>
              <a:rPr lang="en-US" dirty="0" smtClean="0">
                <a:solidFill>
                  <a:prstClr val="black"/>
                </a:solidFill>
                <a:latin typeface="Calibri"/>
              </a:rPr>
              <a:t>(How?)</a:t>
            </a:r>
            <a:endParaRPr lang="en-US" dirty="0">
              <a:solidFill>
                <a:prstClr val="black"/>
              </a:solidFill>
              <a:latin typeface="Calibri"/>
            </a:endParaRPr>
          </a:p>
        </p:txBody>
      </p:sp>
      <p:sp>
        <p:nvSpPr>
          <p:cNvPr id="9" name="TextBox 8"/>
          <p:cNvSpPr txBox="1"/>
          <p:nvPr/>
        </p:nvSpPr>
        <p:spPr>
          <a:xfrm>
            <a:off x="5552916" y="6163170"/>
            <a:ext cx="1176374" cy="461665"/>
          </a:xfrm>
          <a:prstGeom prst="rect">
            <a:avLst/>
          </a:prstGeom>
          <a:noFill/>
        </p:spPr>
        <p:txBody>
          <a:bodyPr wrap="none" rtlCol="0">
            <a:spAutoFit/>
          </a:bodyPr>
          <a:lstStyle/>
          <a:p>
            <a:r>
              <a:rPr lang="en-US" dirty="0" smtClean="0">
                <a:solidFill>
                  <a:prstClr val="black"/>
                </a:solidFill>
                <a:latin typeface="Calibri"/>
              </a:rPr>
              <a:t>(Why?)</a:t>
            </a:r>
            <a:endParaRPr lang="en-US" dirty="0">
              <a:solidFill>
                <a:prstClr val="black"/>
              </a:solidFill>
              <a:latin typeface="Calibri"/>
            </a:endParaRPr>
          </a:p>
        </p:txBody>
      </p:sp>
      <p:sp>
        <p:nvSpPr>
          <p:cNvPr id="3" name="TextBox 2"/>
          <p:cNvSpPr txBox="1"/>
          <p:nvPr/>
        </p:nvSpPr>
        <p:spPr>
          <a:xfrm>
            <a:off x="-12231" y="2047644"/>
            <a:ext cx="1875867" cy="830997"/>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Industry</a:t>
            </a:r>
          </a:p>
          <a:p>
            <a:r>
              <a:rPr lang="en-US" sz="2400" dirty="0" smtClean="0">
                <a:solidFill>
                  <a:srgbClr val="FF0000"/>
                </a:solidFill>
                <a:latin typeface="Helvetica"/>
                <a:cs typeface="Helvetica"/>
              </a:rPr>
              <a:t>Interviewer? </a:t>
            </a:r>
            <a:endParaRPr lang="en-US" sz="2400" dirty="0">
              <a:solidFill>
                <a:srgbClr val="FF0000"/>
              </a:solidFill>
              <a:latin typeface="Helvetica"/>
              <a:cs typeface="Helvetica"/>
            </a:endParaRPr>
          </a:p>
        </p:txBody>
      </p:sp>
      <p:sp>
        <p:nvSpPr>
          <p:cNvPr id="8" name="TextBox 7"/>
          <p:cNvSpPr txBox="1"/>
          <p:nvPr/>
        </p:nvSpPr>
        <p:spPr>
          <a:xfrm>
            <a:off x="7555763" y="3951946"/>
            <a:ext cx="1599338" cy="461665"/>
          </a:xfrm>
          <a:prstGeom prst="rect">
            <a:avLst/>
          </a:prstGeom>
          <a:solidFill>
            <a:schemeClr val="tx1"/>
          </a:solidFill>
        </p:spPr>
        <p:txBody>
          <a:bodyPr wrap="square" rtlCol="0">
            <a:spAutoFit/>
          </a:bodyPr>
          <a:lstStyle/>
          <a:p>
            <a:r>
              <a:rPr lang="en-US" sz="2400" dirty="0" smtClean="0">
                <a:solidFill>
                  <a:prstClr val="white"/>
                </a:solidFill>
                <a:latin typeface="Helvetica"/>
                <a:cs typeface="Helvetica"/>
              </a:rPr>
              <a:t>Grandma</a:t>
            </a:r>
          </a:p>
        </p:txBody>
      </p:sp>
      <p:sp>
        <p:nvSpPr>
          <p:cNvPr id="10" name="TextBox 9"/>
          <p:cNvSpPr txBox="1"/>
          <p:nvPr/>
        </p:nvSpPr>
        <p:spPr>
          <a:xfrm>
            <a:off x="2536" y="1031675"/>
            <a:ext cx="2404364" cy="830997"/>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Academic Hiring         </a:t>
            </a:r>
          </a:p>
          <a:p>
            <a:r>
              <a:rPr lang="en-US" sz="2400" dirty="0" smtClean="0">
                <a:solidFill>
                  <a:srgbClr val="FF0000"/>
                </a:solidFill>
                <a:latin typeface="Helvetica"/>
                <a:cs typeface="Helvetica"/>
              </a:rPr>
              <a:t>Committee?</a:t>
            </a:r>
          </a:p>
        </p:txBody>
      </p:sp>
      <p:sp>
        <p:nvSpPr>
          <p:cNvPr id="11" name="TextBox 10"/>
          <p:cNvSpPr txBox="1"/>
          <p:nvPr/>
        </p:nvSpPr>
        <p:spPr>
          <a:xfrm>
            <a:off x="768792" y="4383844"/>
            <a:ext cx="2746522" cy="461665"/>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Potential Investor?</a:t>
            </a:r>
          </a:p>
        </p:txBody>
      </p:sp>
      <p:sp>
        <p:nvSpPr>
          <p:cNvPr id="12" name="TextBox 11"/>
          <p:cNvSpPr txBox="1"/>
          <p:nvPr/>
        </p:nvSpPr>
        <p:spPr>
          <a:xfrm>
            <a:off x="768792" y="3750167"/>
            <a:ext cx="1776730" cy="461665"/>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IP Lawyer?</a:t>
            </a:r>
          </a:p>
        </p:txBody>
      </p:sp>
      <p:sp>
        <p:nvSpPr>
          <p:cNvPr id="13" name="TextBox 12"/>
          <p:cNvSpPr txBox="1"/>
          <p:nvPr/>
        </p:nvSpPr>
        <p:spPr>
          <a:xfrm>
            <a:off x="3161255" y="5475440"/>
            <a:ext cx="1678105" cy="461665"/>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Journalist?</a:t>
            </a:r>
          </a:p>
        </p:txBody>
      </p:sp>
      <p:sp>
        <p:nvSpPr>
          <p:cNvPr id="14" name="TextBox 13"/>
          <p:cNvSpPr txBox="1"/>
          <p:nvPr/>
        </p:nvSpPr>
        <p:spPr>
          <a:xfrm>
            <a:off x="1243702" y="4978697"/>
            <a:ext cx="3116232" cy="461665"/>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University PR Office?</a:t>
            </a:r>
          </a:p>
        </p:txBody>
      </p:sp>
      <p:sp>
        <p:nvSpPr>
          <p:cNvPr id="15" name="TextBox 14"/>
          <p:cNvSpPr txBox="1"/>
          <p:nvPr/>
        </p:nvSpPr>
        <p:spPr>
          <a:xfrm>
            <a:off x="44298" y="6494575"/>
            <a:ext cx="1692365" cy="246221"/>
          </a:xfrm>
          <a:prstGeom prst="rect">
            <a:avLst/>
          </a:prstGeom>
          <a:noFill/>
        </p:spPr>
        <p:txBody>
          <a:bodyPr wrap="none" rtlCol="0">
            <a:spAutoFit/>
          </a:bodyPr>
          <a:lstStyle/>
          <a:p>
            <a:r>
              <a:rPr lang="en-US" sz="1000" dirty="0" smtClean="0">
                <a:solidFill>
                  <a:prstClr val="white"/>
                </a:solidFill>
                <a:latin typeface="Calibri"/>
              </a:rPr>
              <a:t>Adapted from T. Miller, 2009 </a:t>
            </a:r>
            <a:endParaRPr lang="en-US" sz="1000" dirty="0">
              <a:solidFill>
                <a:prstClr val="white"/>
              </a:solidFill>
              <a:latin typeface="Calibri"/>
            </a:endParaRPr>
          </a:p>
        </p:txBody>
      </p:sp>
    </p:spTree>
    <p:extLst>
      <p:ext uri="{BB962C8B-B14F-4D97-AF65-F5344CB8AC3E}">
        <p14:creationId xmlns:p14="http://schemas.microsoft.com/office/powerpoint/2010/main" val="24685718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What-SoWhat-slid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35" y="-6424"/>
            <a:ext cx="9152566" cy="6864424"/>
          </a:xfrm>
          <a:prstGeom prst="rect">
            <a:avLst/>
          </a:prstGeom>
        </p:spPr>
      </p:pic>
      <p:sp>
        <p:nvSpPr>
          <p:cNvPr id="7" name="TextBox 6"/>
          <p:cNvSpPr txBox="1"/>
          <p:nvPr/>
        </p:nvSpPr>
        <p:spPr>
          <a:xfrm>
            <a:off x="389172" y="3787636"/>
            <a:ext cx="1176524" cy="461665"/>
          </a:xfrm>
          <a:prstGeom prst="rect">
            <a:avLst/>
          </a:prstGeom>
          <a:noFill/>
        </p:spPr>
        <p:txBody>
          <a:bodyPr wrap="none" rtlCol="0">
            <a:spAutoFit/>
          </a:bodyPr>
          <a:lstStyle/>
          <a:p>
            <a:r>
              <a:rPr lang="en-US" dirty="0" smtClean="0">
                <a:solidFill>
                  <a:prstClr val="black"/>
                </a:solidFill>
                <a:latin typeface="Calibri"/>
              </a:rPr>
              <a:t>(How?)</a:t>
            </a:r>
            <a:endParaRPr lang="en-US" dirty="0">
              <a:solidFill>
                <a:prstClr val="black"/>
              </a:solidFill>
              <a:latin typeface="Calibri"/>
            </a:endParaRPr>
          </a:p>
        </p:txBody>
      </p:sp>
      <p:sp>
        <p:nvSpPr>
          <p:cNvPr id="9" name="TextBox 8"/>
          <p:cNvSpPr txBox="1"/>
          <p:nvPr/>
        </p:nvSpPr>
        <p:spPr>
          <a:xfrm>
            <a:off x="5552916" y="6163170"/>
            <a:ext cx="1176374" cy="461665"/>
          </a:xfrm>
          <a:prstGeom prst="rect">
            <a:avLst/>
          </a:prstGeom>
          <a:noFill/>
        </p:spPr>
        <p:txBody>
          <a:bodyPr wrap="none" rtlCol="0">
            <a:spAutoFit/>
          </a:bodyPr>
          <a:lstStyle/>
          <a:p>
            <a:r>
              <a:rPr lang="en-US" dirty="0" smtClean="0">
                <a:solidFill>
                  <a:prstClr val="black"/>
                </a:solidFill>
                <a:latin typeface="Calibri"/>
              </a:rPr>
              <a:t>(Why?)</a:t>
            </a:r>
            <a:endParaRPr lang="en-US" dirty="0">
              <a:solidFill>
                <a:prstClr val="black"/>
              </a:solidFill>
              <a:latin typeface="Calibri"/>
            </a:endParaRPr>
          </a:p>
        </p:txBody>
      </p:sp>
      <p:sp>
        <p:nvSpPr>
          <p:cNvPr id="3" name="TextBox 2"/>
          <p:cNvSpPr txBox="1"/>
          <p:nvPr/>
        </p:nvSpPr>
        <p:spPr>
          <a:xfrm>
            <a:off x="-12231" y="2047644"/>
            <a:ext cx="1875867" cy="830997"/>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Industry</a:t>
            </a:r>
          </a:p>
          <a:p>
            <a:r>
              <a:rPr lang="en-US" sz="2400" dirty="0" smtClean="0">
                <a:solidFill>
                  <a:srgbClr val="FF0000"/>
                </a:solidFill>
                <a:latin typeface="Helvetica"/>
                <a:cs typeface="Helvetica"/>
              </a:rPr>
              <a:t>Interviewer? </a:t>
            </a:r>
            <a:endParaRPr lang="en-US" sz="2400" dirty="0">
              <a:solidFill>
                <a:srgbClr val="FF0000"/>
              </a:solidFill>
              <a:latin typeface="Helvetica"/>
              <a:cs typeface="Helvetica"/>
            </a:endParaRPr>
          </a:p>
        </p:txBody>
      </p:sp>
      <p:sp>
        <p:nvSpPr>
          <p:cNvPr id="8" name="TextBox 7"/>
          <p:cNvSpPr txBox="1"/>
          <p:nvPr/>
        </p:nvSpPr>
        <p:spPr>
          <a:xfrm>
            <a:off x="7555763" y="3951946"/>
            <a:ext cx="1599338" cy="461665"/>
          </a:xfrm>
          <a:prstGeom prst="rect">
            <a:avLst/>
          </a:prstGeom>
          <a:solidFill>
            <a:schemeClr val="tx1"/>
          </a:solidFill>
        </p:spPr>
        <p:txBody>
          <a:bodyPr wrap="square" rtlCol="0">
            <a:spAutoFit/>
          </a:bodyPr>
          <a:lstStyle/>
          <a:p>
            <a:r>
              <a:rPr lang="en-US" sz="2400" dirty="0" smtClean="0">
                <a:solidFill>
                  <a:prstClr val="white"/>
                </a:solidFill>
                <a:latin typeface="Helvetica"/>
                <a:cs typeface="Helvetica"/>
              </a:rPr>
              <a:t>Grandma</a:t>
            </a:r>
          </a:p>
        </p:txBody>
      </p:sp>
      <p:sp>
        <p:nvSpPr>
          <p:cNvPr id="10" name="TextBox 9"/>
          <p:cNvSpPr txBox="1"/>
          <p:nvPr/>
        </p:nvSpPr>
        <p:spPr>
          <a:xfrm>
            <a:off x="2536" y="1031675"/>
            <a:ext cx="2404364" cy="830997"/>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Academic Hiring         </a:t>
            </a:r>
          </a:p>
          <a:p>
            <a:r>
              <a:rPr lang="en-US" sz="2400" dirty="0" smtClean="0">
                <a:solidFill>
                  <a:srgbClr val="FF0000"/>
                </a:solidFill>
                <a:latin typeface="Helvetica"/>
                <a:cs typeface="Helvetica"/>
              </a:rPr>
              <a:t>Committee?</a:t>
            </a:r>
          </a:p>
        </p:txBody>
      </p:sp>
      <p:sp>
        <p:nvSpPr>
          <p:cNvPr id="11" name="TextBox 10"/>
          <p:cNvSpPr txBox="1"/>
          <p:nvPr/>
        </p:nvSpPr>
        <p:spPr>
          <a:xfrm>
            <a:off x="768792" y="4383844"/>
            <a:ext cx="2746522" cy="461665"/>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Potential Investor?</a:t>
            </a:r>
          </a:p>
        </p:txBody>
      </p:sp>
      <p:sp>
        <p:nvSpPr>
          <p:cNvPr id="12" name="TextBox 11"/>
          <p:cNvSpPr txBox="1"/>
          <p:nvPr/>
        </p:nvSpPr>
        <p:spPr>
          <a:xfrm>
            <a:off x="768792" y="3750167"/>
            <a:ext cx="1776730" cy="461665"/>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IP Lawyer?</a:t>
            </a:r>
          </a:p>
        </p:txBody>
      </p:sp>
      <p:sp>
        <p:nvSpPr>
          <p:cNvPr id="13" name="TextBox 12"/>
          <p:cNvSpPr txBox="1"/>
          <p:nvPr/>
        </p:nvSpPr>
        <p:spPr>
          <a:xfrm>
            <a:off x="2490777" y="4978696"/>
            <a:ext cx="1678105" cy="461665"/>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Journalist?</a:t>
            </a:r>
          </a:p>
        </p:txBody>
      </p:sp>
      <p:sp>
        <p:nvSpPr>
          <p:cNvPr id="15" name="TextBox 14"/>
          <p:cNvSpPr txBox="1"/>
          <p:nvPr/>
        </p:nvSpPr>
        <p:spPr>
          <a:xfrm>
            <a:off x="44298" y="6494575"/>
            <a:ext cx="1692365" cy="246221"/>
          </a:xfrm>
          <a:prstGeom prst="rect">
            <a:avLst/>
          </a:prstGeom>
          <a:noFill/>
        </p:spPr>
        <p:txBody>
          <a:bodyPr wrap="none" rtlCol="0">
            <a:spAutoFit/>
          </a:bodyPr>
          <a:lstStyle/>
          <a:p>
            <a:r>
              <a:rPr lang="en-US" sz="1000" dirty="0" smtClean="0">
                <a:solidFill>
                  <a:prstClr val="white"/>
                </a:solidFill>
                <a:latin typeface="Calibri"/>
              </a:rPr>
              <a:t>Adapted from T. Miller, 2009 </a:t>
            </a:r>
            <a:endParaRPr lang="en-US" sz="1000" dirty="0">
              <a:solidFill>
                <a:prstClr val="white"/>
              </a:solidFill>
              <a:latin typeface="Calibri"/>
            </a:endParaRPr>
          </a:p>
        </p:txBody>
      </p:sp>
      <p:sp>
        <p:nvSpPr>
          <p:cNvPr id="16" name="Donut 15"/>
          <p:cNvSpPr/>
          <p:nvPr/>
        </p:nvSpPr>
        <p:spPr>
          <a:xfrm rot="21242848">
            <a:off x="5994141" y="1208150"/>
            <a:ext cx="3476510" cy="1405655"/>
          </a:xfrm>
          <a:prstGeom prst="donut">
            <a:avLst>
              <a:gd name="adj" fmla="val 8203"/>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FF0000"/>
              </a:solidFill>
              <a:latin typeface="Calibri"/>
            </a:endParaRPr>
          </a:p>
        </p:txBody>
      </p:sp>
      <p:sp>
        <p:nvSpPr>
          <p:cNvPr id="14" name="TextBox 13"/>
          <p:cNvSpPr txBox="1"/>
          <p:nvPr/>
        </p:nvSpPr>
        <p:spPr>
          <a:xfrm>
            <a:off x="3161255" y="5475440"/>
            <a:ext cx="1678105" cy="461665"/>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Journalist?</a:t>
            </a:r>
          </a:p>
        </p:txBody>
      </p:sp>
      <p:sp>
        <p:nvSpPr>
          <p:cNvPr id="17" name="TextBox 16"/>
          <p:cNvSpPr txBox="1"/>
          <p:nvPr/>
        </p:nvSpPr>
        <p:spPr>
          <a:xfrm>
            <a:off x="1243702" y="4978697"/>
            <a:ext cx="3116232" cy="461665"/>
          </a:xfrm>
          <a:prstGeom prst="rect">
            <a:avLst/>
          </a:prstGeom>
          <a:solidFill>
            <a:schemeClr val="tx1"/>
          </a:solidFill>
        </p:spPr>
        <p:txBody>
          <a:bodyPr wrap="square" rtlCol="0">
            <a:spAutoFit/>
          </a:bodyPr>
          <a:lstStyle/>
          <a:p>
            <a:r>
              <a:rPr lang="en-US" sz="2400" dirty="0" smtClean="0">
                <a:solidFill>
                  <a:srgbClr val="FF0000"/>
                </a:solidFill>
                <a:latin typeface="Helvetica"/>
                <a:cs typeface="Helvetica"/>
              </a:rPr>
              <a:t>University PR Office?</a:t>
            </a:r>
          </a:p>
        </p:txBody>
      </p:sp>
    </p:spTree>
    <p:extLst>
      <p:ext uri="{BB962C8B-B14F-4D97-AF65-F5344CB8AC3E}">
        <p14:creationId xmlns:p14="http://schemas.microsoft.com/office/powerpoint/2010/main" val="27665424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6338" y="5964957"/>
            <a:ext cx="6789737" cy="612372"/>
          </a:xfrm>
        </p:spPr>
        <p:txBody>
          <a:bodyPr>
            <a:normAutofit fontScale="90000"/>
          </a:bodyPr>
          <a:lstStyle/>
          <a:p>
            <a:r>
              <a:rPr lang="en-US" sz="3600" dirty="0" smtClean="0"/>
              <a:t>Pam Silver</a:t>
            </a:r>
            <a:endParaRPr lang="en-US" sz="3600" dirty="0"/>
          </a:p>
        </p:txBody>
      </p:sp>
      <p:sp>
        <p:nvSpPr>
          <p:cNvPr id="5" name="Title 1"/>
          <p:cNvSpPr txBox="1">
            <a:spLocks/>
          </p:cNvSpPr>
          <p:nvPr/>
        </p:nvSpPr>
        <p:spPr>
          <a:xfrm>
            <a:off x="1328738" y="6117357"/>
            <a:ext cx="6789737" cy="61237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FFFFFF"/>
                </a:solidFill>
                <a:latin typeface="Calibri"/>
              </a:rPr>
              <a:t>Intro to Synthetic Biology:  Pam Silver, Wyss Institute</a:t>
            </a:r>
            <a:endParaRPr lang="en-US" sz="2800" dirty="0">
              <a:solidFill>
                <a:srgbClr val="FFFFFF"/>
              </a:solidFill>
              <a:latin typeface="Calibri"/>
            </a:endParaRPr>
          </a:p>
        </p:txBody>
      </p:sp>
      <p:sp>
        <p:nvSpPr>
          <p:cNvPr id="3" name="Content Placeholder 2"/>
          <p:cNvSpPr>
            <a:spLocks noGrp="1"/>
          </p:cNvSpPr>
          <p:nvPr>
            <p:ph idx="1"/>
          </p:nvPr>
        </p:nvSpPr>
        <p:spPr>
          <a:xfrm>
            <a:off x="457200" y="1600200"/>
            <a:ext cx="8229600" cy="3479799"/>
          </a:xfrm>
        </p:spPr>
        <p:txBody>
          <a:bodyPr>
            <a:normAutofit/>
          </a:bodyPr>
          <a:lstStyle/>
          <a:p>
            <a:pPr marL="0" indent="0" algn="ctr">
              <a:buNone/>
            </a:pPr>
            <a:r>
              <a:rPr lang="en-US" dirty="0" smtClean="0">
                <a:solidFill>
                  <a:srgbClr val="FFFF00"/>
                </a:solidFill>
              </a:rPr>
              <a:t>Insert video clip:</a:t>
            </a:r>
          </a:p>
          <a:p>
            <a:pPr marL="0" indent="0" algn="ctr">
              <a:buNone/>
            </a:pPr>
            <a:endParaRPr lang="en-US" dirty="0" smtClean="0">
              <a:solidFill>
                <a:srgbClr val="FFFF00"/>
              </a:solidFill>
            </a:endParaRPr>
          </a:p>
          <a:p>
            <a:pPr marL="0" indent="0" algn="ctr">
              <a:buNone/>
            </a:pPr>
            <a:r>
              <a:rPr lang="en-US" dirty="0" smtClean="0">
                <a:solidFill>
                  <a:srgbClr val="FFFF00"/>
                </a:solidFill>
              </a:rPr>
              <a:t>“Silver-malaria-</a:t>
            </a:r>
            <a:r>
              <a:rPr lang="en-US" dirty="0" err="1" smtClean="0">
                <a:solidFill>
                  <a:srgbClr val="FFFF00"/>
                </a:solidFill>
              </a:rPr>
              <a:t>artemisinClip.mov</a:t>
            </a:r>
            <a:r>
              <a:rPr lang="en-US" dirty="0" smtClean="0">
                <a:solidFill>
                  <a:srgbClr val="FFFF00"/>
                </a:solidFill>
              </a:rPr>
              <a:t>” </a:t>
            </a:r>
          </a:p>
          <a:p>
            <a:pPr marL="0" indent="0" algn="ctr">
              <a:buNone/>
            </a:pPr>
            <a:endParaRPr lang="en-US" dirty="0">
              <a:solidFill>
                <a:srgbClr val="FFFF00"/>
              </a:solidFill>
            </a:endParaRPr>
          </a:p>
          <a:p>
            <a:pPr marL="0" indent="0" algn="ctr">
              <a:buNone/>
            </a:pPr>
            <a:r>
              <a:rPr lang="en-US" dirty="0" smtClean="0">
                <a:solidFill>
                  <a:srgbClr val="FFFF00"/>
                </a:solidFill>
              </a:rPr>
              <a:t>(email: </a:t>
            </a:r>
            <a:r>
              <a:rPr lang="en-US" dirty="0" smtClean="0">
                <a:solidFill>
                  <a:schemeClr val="tx2">
                    <a:lumMod val="60000"/>
                    <a:lumOff val="40000"/>
                  </a:schemeClr>
                </a:solidFill>
                <a:hlinkClick r:id="rId3"/>
              </a:rPr>
              <a:t>nano@mos.org</a:t>
            </a:r>
            <a:r>
              <a:rPr lang="en-US" dirty="0">
                <a:solidFill>
                  <a:schemeClr val="tx2">
                    <a:lumMod val="60000"/>
                    <a:lumOff val="40000"/>
                  </a:schemeClr>
                </a:solidFill>
              </a:rPr>
              <a:t> </a:t>
            </a:r>
            <a:r>
              <a:rPr lang="en-US" dirty="0" smtClean="0">
                <a:solidFill>
                  <a:srgbClr val="FFFF00"/>
                </a:solidFill>
              </a:rPr>
              <a:t>for clips) </a:t>
            </a:r>
            <a:endParaRPr lang="en-US" dirty="0">
              <a:solidFill>
                <a:srgbClr val="FFFF00"/>
              </a:solidFill>
            </a:endParaRPr>
          </a:p>
        </p:txBody>
      </p:sp>
    </p:spTree>
    <p:extLst>
      <p:ext uri="{BB962C8B-B14F-4D97-AF65-F5344CB8AC3E}">
        <p14:creationId xmlns:p14="http://schemas.microsoft.com/office/powerpoint/2010/main" val="189144969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0142"/>
            <a:ext cx="8229600" cy="1143000"/>
          </a:xfrm>
        </p:spPr>
        <p:txBody>
          <a:bodyPr>
            <a:normAutofit/>
          </a:bodyPr>
          <a:lstStyle/>
          <a:p>
            <a:pPr algn="l"/>
            <a:r>
              <a:rPr lang="en-US" dirty="0" smtClean="0">
                <a:solidFill>
                  <a:srgbClr val="FFFFFF"/>
                </a:solidFill>
              </a:rPr>
              <a:t>Consider Your Audience</a:t>
            </a:r>
            <a:endParaRPr lang="en-US" dirty="0">
              <a:solidFill>
                <a:srgbClr val="FFFFFF"/>
              </a:solidFill>
            </a:endParaRPr>
          </a:p>
        </p:txBody>
      </p:sp>
      <p:sp>
        <p:nvSpPr>
          <p:cNvPr id="3" name="Content Placeholder 2"/>
          <p:cNvSpPr>
            <a:spLocks noGrp="1"/>
          </p:cNvSpPr>
          <p:nvPr>
            <p:ph idx="1"/>
          </p:nvPr>
        </p:nvSpPr>
        <p:spPr>
          <a:xfrm>
            <a:off x="899059" y="2302907"/>
            <a:ext cx="7963093" cy="4208517"/>
          </a:xfrm>
        </p:spPr>
        <p:txBody>
          <a:bodyPr>
            <a:normAutofit/>
          </a:bodyPr>
          <a:lstStyle/>
          <a:p>
            <a:pPr marL="0" indent="0">
              <a:buNone/>
            </a:pPr>
            <a:r>
              <a:rPr lang="en-US" dirty="0" smtClean="0">
                <a:solidFill>
                  <a:srgbClr val="FFFFFF"/>
                </a:solidFill>
              </a:rPr>
              <a:t>Who are they?</a:t>
            </a:r>
          </a:p>
          <a:p>
            <a:pPr marL="0" indent="0">
              <a:buNone/>
            </a:pPr>
            <a:r>
              <a:rPr lang="en-US" dirty="0" smtClean="0">
                <a:solidFill>
                  <a:srgbClr val="FFFFFF"/>
                </a:solidFill>
              </a:rPr>
              <a:t>	</a:t>
            </a:r>
            <a:r>
              <a:rPr lang="en-US" u="sng" dirty="0" smtClean="0">
                <a:solidFill>
                  <a:srgbClr val="F2F2F2"/>
                </a:solidFill>
              </a:rPr>
              <a:t>What</a:t>
            </a:r>
            <a:r>
              <a:rPr lang="en-US" dirty="0" smtClean="0">
                <a:solidFill>
                  <a:srgbClr val="F2F2F2"/>
                </a:solidFill>
              </a:rPr>
              <a:t> prior experience do they have?</a:t>
            </a:r>
          </a:p>
          <a:p>
            <a:pPr marL="0" indent="0">
              <a:buNone/>
            </a:pPr>
            <a:r>
              <a:rPr lang="en-US" dirty="0">
                <a:solidFill>
                  <a:srgbClr val="F2F2F2"/>
                </a:solidFill>
              </a:rPr>
              <a:t>	</a:t>
            </a:r>
            <a:r>
              <a:rPr lang="en-US" dirty="0" smtClean="0">
                <a:solidFill>
                  <a:srgbClr val="F2F2F2"/>
                </a:solidFill>
              </a:rPr>
              <a:t>	</a:t>
            </a:r>
            <a:r>
              <a:rPr lang="en-US" u="sng" dirty="0" smtClean="0">
                <a:solidFill>
                  <a:srgbClr val="F2F2F2"/>
                </a:solidFill>
              </a:rPr>
              <a:t>Why</a:t>
            </a:r>
            <a:r>
              <a:rPr lang="en-US" dirty="0" smtClean="0">
                <a:solidFill>
                  <a:srgbClr val="F2F2F2"/>
                </a:solidFill>
              </a:rPr>
              <a:t> should they care?</a:t>
            </a:r>
          </a:p>
          <a:p>
            <a:pPr marL="0" indent="0">
              <a:buNone/>
            </a:pPr>
            <a:r>
              <a:rPr lang="en-US" dirty="0">
                <a:solidFill>
                  <a:srgbClr val="F2F2F2"/>
                </a:solidFill>
              </a:rPr>
              <a:t>	</a:t>
            </a:r>
            <a:r>
              <a:rPr lang="en-US" dirty="0" smtClean="0">
                <a:solidFill>
                  <a:srgbClr val="F2F2F2"/>
                </a:solidFill>
              </a:rPr>
              <a:t>		</a:t>
            </a:r>
            <a:r>
              <a:rPr lang="en-US" u="sng" dirty="0" smtClean="0">
                <a:solidFill>
                  <a:srgbClr val="F2F2F2"/>
                </a:solidFill>
              </a:rPr>
              <a:t>How</a:t>
            </a:r>
            <a:r>
              <a:rPr lang="en-US" dirty="0" smtClean="0">
                <a:solidFill>
                  <a:srgbClr val="F2F2F2"/>
                </a:solidFill>
              </a:rPr>
              <a:t> can you hook them?</a:t>
            </a:r>
          </a:p>
          <a:p>
            <a:pPr marL="0" indent="0">
              <a:buNone/>
            </a:pPr>
            <a:r>
              <a:rPr lang="en-US" dirty="0">
                <a:solidFill>
                  <a:srgbClr val="FFFFFF"/>
                </a:solidFill>
              </a:rPr>
              <a:t>	</a:t>
            </a:r>
            <a:r>
              <a:rPr lang="en-US" dirty="0" smtClean="0">
                <a:solidFill>
                  <a:srgbClr val="FFFFFF"/>
                </a:solidFill>
              </a:rPr>
              <a:t>			</a:t>
            </a:r>
            <a:r>
              <a:rPr lang="en-US" u="sng" dirty="0" smtClean="0">
                <a:solidFill>
                  <a:srgbClr val="FFFFFF"/>
                </a:solidFill>
              </a:rPr>
              <a:t>What</a:t>
            </a:r>
            <a:r>
              <a:rPr lang="en-US" dirty="0" smtClean="0">
                <a:solidFill>
                  <a:srgbClr val="FFFFFF"/>
                </a:solidFill>
              </a:rPr>
              <a:t> do they want to know?</a:t>
            </a:r>
          </a:p>
          <a:p>
            <a:pPr marL="0" indent="0">
              <a:buNone/>
            </a:pPr>
            <a:r>
              <a:rPr lang="en-US" dirty="0" smtClean="0">
                <a:solidFill>
                  <a:srgbClr val="FFFFFF"/>
                </a:solidFill>
              </a:rPr>
              <a:t>					How much time do they have?</a:t>
            </a:r>
          </a:p>
          <a:p>
            <a:pPr marL="0" indent="0">
              <a:buNone/>
            </a:pPr>
            <a:r>
              <a:rPr lang="en-US" dirty="0">
                <a:solidFill>
                  <a:srgbClr val="FFFFFF"/>
                </a:solidFill>
              </a:rPr>
              <a:t>	</a:t>
            </a:r>
            <a:r>
              <a:rPr lang="en-US" dirty="0" smtClean="0">
                <a:solidFill>
                  <a:srgbClr val="FFFFFF"/>
                </a:solidFill>
              </a:rPr>
              <a:t>		</a:t>
            </a:r>
            <a:r>
              <a:rPr lang="en-US" dirty="0">
                <a:solidFill>
                  <a:srgbClr val="FFFFFF"/>
                </a:solidFill>
              </a:rPr>
              <a:t>	</a:t>
            </a:r>
            <a:r>
              <a:rPr lang="en-US" dirty="0" smtClean="0">
                <a:solidFill>
                  <a:srgbClr val="FFFFFF"/>
                </a:solidFill>
              </a:rPr>
              <a:t>											</a:t>
            </a:r>
          </a:p>
        </p:txBody>
      </p:sp>
      <p:sp>
        <p:nvSpPr>
          <p:cNvPr id="4" name="Rectangle 3"/>
          <p:cNvSpPr/>
          <p:nvPr/>
        </p:nvSpPr>
        <p:spPr>
          <a:xfrm>
            <a:off x="171449" y="89972"/>
            <a:ext cx="3891610" cy="400110"/>
          </a:xfrm>
          <a:prstGeom prst="rect">
            <a:avLst/>
          </a:prstGeom>
        </p:spPr>
        <p:txBody>
          <a:bodyPr wrap="none">
            <a:spAutoFit/>
          </a:bodyPr>
          <a:lstStyle/>
          <a:p>
            <a:r>
              <a:rPr lang="en-US" sz="2000" dirty="0" smtClean="0">
                <a:solidFill>
                  <a:srgbClr val="FFFFFF"/>
                </a:solidFill>
                <a:latin typeface="Calibri"/>
              </a:rPr>
              <a:t>Real World Science Communication</a:t>
            </a:r>
            <a:endParaRPr lang="en-US" sz="2000" dirty="0">
              <a:solidFill>
                <a:srgbClr val="FFFFFF"/>
              </a:solidFill>
              <a:latin typeface="Calibri"/>
            </a:endParaRPr>
          </a:p>
        </p:txBody>
      </p:sp>
      <p:sp>
        <p:nvSpPr>
          <p:cNvPr id="6" name="Donut 5"/>
          <p:cNvSpPr/>
          <p:nvPr/>
        </p:nvSpPr>
        <p:spPr>
          <a:xfrm rot="21242848">
            <a:off x="347047" y="2113336"/>
            <a:ext cx="8378034" cy="3079101"/>
          </a:xfrm>
          <a:prstGeom prst="donut">
            <a:avLst>
              <a:gd name="adj" fmla="val 8203"/>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srgbClr val="FF0000"/>
              </a:solidFill>
              <a:latin typeface="Calibri"/>
            </a:endParaRPr>
          </a:p>
        </p:txBody>
      </p:sp>
    </p:spTree>
    <p:extLst>
      <p:ext uri="{BB962C8B-B14F-4D97-AF65-F5344CB8AC3E}">
        <p14:creationId xmlns:p14="http://schemas.microsoft.com/office/powerpoint/2010/main" val="16966730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8886</TotalTime>
  <Words>3264</Words>
  <Application>Microsoft Macintosh PowerPoint</Application>
  <PresentationFormat>On-screen Show (4:3)</PresentationFormat>
  <Paragraphs>377</Paragraphs>
  <Slides>34</Slides>
  <Notes>33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Blank Presentation</vt:lpstr>
      <vt:lpstr>Office Theme</vt:lpstr>
      <vt:lpstr>Welcome!  We’re warming up with  professional-style introductions.  </vt:lpstr>
      <vt:lpstr>SHARING SCIENCE Workshop &amp; Practicum   [Date]</vt:lpstr>
      <vt:lpstr>What’s different about sharing science with broader audiences? </vt:lpstr>
      <vt:lpstr>Consider Your Audience:</vt:lpstr>
      <vt:lpstr>PowerPoint Presentation</vt:lpstr>
      <vt:lpstr>PowerPoint Presentation</vt:lpstr>
      <vt:lpstr>PowerPoint Presentation</vt:lpstr>
      <vt:lpstr>Pam Silver</vt:lpstr>
      <vt:lpstr>Consider Your Audience</vt:lpstr>
      <vt:lpstr>     Introduction:  A version for smart 12-year olds            Rapid Prototyping:  Draft One</vt:lpstr>
      <vt:lpstr>Providing Helpful Feedback:</vt:lpstr>
      <vt:lpstr>     Introduction:  A version for smart 12-year olds            Rapid Prototyping:  Try it Out!</vt:lpstr>
      <vt:lpstr>     Introduction:  A version for smart 12-year olds            Rapid Prototyping:  Draft Two</vt:lpstr>
      <vt:lpstr>     Introduction:  A version for smart 12-year olds            Rapid Prototyping:  Try it Out Again!</vt:lpstr>
      <vt:lpstr>What did you learn from the     Rapid Prototyping Exercise? </vt:lpstr>
      <vt:lpstr>What did you learn from the     Rapid Prototyping Exercise? </vt:lpstr>
      <vt:lpstr>Brief Break </vt:lpstr>
      <vt:lpstr>Sharing Science with Hands-On Demos</vt:lpstr>
      <vt:lpstr>PowerPoint Presentation</vt:lpstr>
      <vt:lpstr>PowerPoint Presentation</vt:lpstr>
      <vt:lpstr>PowerPoint Presentation</vt:lpstr>
      <vt:lpstr>PowerPoint Presentation</vt:lpstr>
      <vt:lpstr>Working with Museum Visitors</vt:lpstr>
      <vt:lpstr>The Nanoscience Demonstrator’s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Museum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EACH GROUP</dc:title>
  <dc:creator>Carol Lynn Alpert</dc:creator>
  <cp:lastModifiedBy>Karine Thate</cp:lastModifiedBy>
  <cp:revision>110</cp:revision>
  <cp:lastPrinted>2015-02-06T19:29:33Z</cp:lastPrinted>
  <dcterms:created xsi:type="dcterms:W3CDTF">2014-03-28T16:27:39Z</dcterms:created>
  <dcterms:modified xsi:type="dcterms:W3CDTF">2015-02-07T14:59:44Z</dcterms:modified>
</cp:coreProperties>
</file>