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7" r:id="rId3"/>
    <p:sldId id="259" r:id="rId4"/>
    <p:sldId id="265" r:id="rId5"/>
    <p:sldId id="262" r:id="rId6"/>
    <p:sldId id="266" r:id="rId7"/>
    <p:sldId id="263" r:id="rId8"/>
    <p:sldId id="284" r:id="rId9"/>
    <p:sldId id="281" r:id="rId10"/>
    <p:sldId id="290" r:id="rId11"/>
    <p:sldId id="291" r:id="rId12"/>
    <p:sldId id="292" r:id="rId13"/>
    <p:sldId id="293" r:id="rId14"/>
    <p:sldId id="289" r:id="rId15"/>
    <p:sldId id="271" r:id="rId16"/>
    <p:sldId id="272" r:id="rId17"/>
    <p:sldId id="273" r:id="rId18"/>
    <p:sldId id="274" r:id="rId19"/>
    <p:sldId id="264" r:id="rId20"/>
    <p:sldId id="285" r:id="rId21"/>
    <p:sldId id="286" r:id="rId22"/>
    <p:sldId id="287" r:id="rId23"/>
    <p:sldId id="288" r:id="rId24"/>
    <p:sldId id="269" r:id="rId25"/>
    <p:sldId id="260" r:id="rId26"/>
    <p:sldId id="267" r:id="rId27"/>
    <p:sldId id="268" r:id="rId28"/>
    <p:sldId id="26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32" autoAdjust="0"/>
  </p:normalViewPr>
  <p:slideViewPr>
    <p:cSldViewPr snapToGrid="0" snapToObjects="1">
      <p:cViewPr>
        <p:scale>
          <a:sx n="100" d="100"/>
          <a:sy n="100" d="100"/>
        </p:scale>
        <p:origin x="-140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F3C750-5BF6-9A49-B353-FE3A9DC12D27}" type="datetimeFigureOut">
              <a:rPr lang="en-US" smtClean="0"/>
              <a:t>1/19/17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D760A3-31B9-BF4A-BC2B-959209F818F1}" type="slidenum">
              <a:rPr lang="en-US" smtClean="0"/>
              <a:t>‹#›</a:t>
            </a:fld>
            <a:endParaRPr lang="en-US"/>
          </a:p>
        </p:txBody>
      </p:sp>
    </p:spTree>
    <p:extLst>
      <p:ext uri="{BB962C8B-B14F-4D97-AF65-F5344CB8AC3E}">
        <p14:creationId xmlns:p14="http://schemas.microsoft.com/office/powerpoint/2010/main" val="687553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10B797-72DE-D442-96F4-CBB87739490C}" type="datetimeFigureOut">
              <a:rPr lang="en-US" smtClean="0"/>
              <a:t>1/19/17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081386-5B12-A641-84B7-797055124698}" type="slidenum">
              <a:rPr lang="en-US" smtClean="0"/>
              <a:t>‹#›</a:t>
            </a:fld>
            <a:endParaRPr lang="en-US"/>
          </a:p>
        </p:txBody>
      </p:sp>
    </p:spTree>
    <p:extLst>
      <p:ext uri="{BB962C8B-B14F-4D97-AF65-F5344CB8AC3E}">
        <p14:creationId xmlns:p14="http://schemas.microsoft.com/office/powerpoint/2010/main" val="25877517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081386-5B12-A641-84B7-797055124698}" type="slidenum">
              <a:rPr lang="en-US" smtClean="0"/>
              <a:t>1</a:t>
            </a:fld>
            <a:endParaRPr lang="en-US"/>
          </a:p>
        </p:txBody>
      </p:sp>
    </p:spTree>
    <p:extLst>
      <p:ext uri="{BB962C8B-B14F-4D97-AF65-F5344CB8AC3E}">
        <p14:creationId xmlns:p14="http://schemas.microsoft.com/office/powerpoint/2010/main" val="3497901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toolkit also covers</a:t>
            </a:r>
            <a:r>
              <a:rPr lang="en-US" b="0" baseline="0" dirty="0" smtClean="0"/>
              <a:t> a range of content covered by NASA’s Science Mission Directorate, including:</a:t>
            </a:r>
          </a:p>
          <a:p>
            <a:endParaRPr lang="en-US" b="1" baseline="0" dirty="0" smtClean="0"/>
          </a:p>
          <a:p>
            <a:r>
              <a:rPr lang="en-US" b="1" dirty="0" smtClean="0"/>
              <a:t>Living with the Sun</a:t>
            </a:r>
          </a:p>
          <a:p>
            <a:endParaRPr lang="en-US" baseline="0" dirty="0" smtClean="0"/>
          </a:p>
          <a:p>
            <a:r>
              <a:rPr lang="en-US" b="1" dirty="0" smtClean="0"/>
              <a:t>Some of</a:t>
            </a:r>
            <a:r>
              <a:rPr lang="en-US" b="1" baseline="0" dirty="0" smtClean="0"/>
              <a:t> the </a:t>
            </a:r>
            <a:r>
              <a:rPr lang="en-US" b="1" dirty="0" smtClean="0"/>
              <a:t>BIG</a:t>
            </a:r>
            <a:r>
              <a:rPr lang="en-US" b="1" baseline="0" dirty="0" smtClean="0"/>
              <a:t> q</a:t>
            </a:r>
            <a:r>
              <a:rPr lang="en-US" b="1" dirty="0" smtClean="0"/>
              <a:t>uestions NASA</a:t>
            </a:r>
            <a:r>
              <a:rPr lang="en-US" b="1" baseline="0" dirty="0" smtClean="0"/>
              <a:t> scientists are asking are:</a:t>
            </a:r>
          </a:p>
          <a:p>
            <a:pPr marL="228600" indent="-228600">
              <a:buAutoNum type="arabicPeriod"/>
            </a:pPr>
            <a:r>
              <a:rPr lang="en-US" dirty="0" smtClean="0"/>
              <a:t>What causes the Sun to vary?</a:t>
            </a:r>
          </a:p>
          <a:p>
            <a:pPr marL="228600" indent="-228600">
              <a:buAutoNum type="arabicPeriod"/>
            </a:pPr>
            <a:r>
              <a:rPr lang="en-US" dirty="0" smtClean="0"/>
              <a:t>How do Earth</a:t>
            </a:r>
            <a:r>
              <a:rPr lang="en-US" baseline="0" dirty="0" smtClean="0"/>
              <a:t> and the solar system respond?</a:t>
            </a:r>
          </a:p>
          <a:p>
            <a:pPr marL="228600" indent="-228600">
              <a:buAutoNum type="arabicPeriod"/>
            </a:pPr>
            <a:r>
              <a:rPr lang="en-US" baseline="0" dirty="0" smtClean="0"/>
              <a:t>What are the impacts on humanity?</a:t>
            </a:r>
          </a:p>
          <a:p>
            <a:pPr marL="228600" indent="-228600">
              <a:buAutoNum type="arabicPeriod"/>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BIG</a:t>
            </a:r>
            <a:r>
              <a:rPr lang="en-US" b="1" baseline="0" dirty="0" smtClean="0"/>
              <a:t> Stories about the Sun:</a:t>
            </a:r>
          </a:p>
          <a:p>
            <a:pPr rtl="0"/>
            <a:r>
              <a:rPr lang="en-US" sz="1200" b="0" i="0" u="none" strike="noStrike" kern="1200" dirty="0" smtClean="0">
                <a:solidFill>
                  <a:schemeClr val="tx1"/>
                </a:solidFill>
                <a:effectLst/>
                <a:latin typeface="+mn-lt"/>
                <a:ea typeface="+mn-ea"/>
                <a:cs typeface="+mn-cs"/>
              </a:rPr>
              <a:t>1. The Sun radiates a massive amount of energy across the entire electromagnetic spectrum from its surface. </a:t>
            </a:r>
            <a:endParaRPr lang="en-US" b="0" dirty="0" smtClean="0">
              <a:effectLst/>
            </a:endParaRP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2. The Sun is the source of all life on Earth, but can also harm human society and technology.</a:t>
            </a:r>
            <a:endParaRPr lang="en-US" b="0" dirty="0" smtClean="0">
              <a:effectLst/>
            </a:endParaRPr>
          </a:p>
          <a:p>
            <a:pPr rtl="0"/>
            <a:endParaRPr lang="en-US" b="0" dirty="0" smtClean="0">
              <a:effectLst/>
            </a:endParaRPr>
          </a:p>
          <a:p>
            <a:r>
              <a:rPr lang="en-US" sz="1200" b="0" i="0" u="none" strike="noStrike" kern="1200" dirty="0" smtClean="0">
                <a:solidFill>
                  <a:schemeClr val="tx1"/>
                </a:solidFill>
                <a:effectLst/>
                <a:latin typeface="+mn-lt"/>
                <a:ea typeface="+mn-ea"/>
                <a:cs typeface="+mn-cs"/>
              </a:rPr>
              <a:t>3. The Sun is at the center of our solar system, and plays a role in regular patterns observed on Earth including eclipses, phases of the moon, and seasons.</a:t>
            </a:r>
            <a:br>
              <a:rPr lang="en-US" sz="1200" b="0" i="0" u="none" strike="noStrike" kern="1200" dirty="0" smtClean="0">
                <a:solidFill>
                  <a:schemeClr val="tx1"/>
                </a:solidFill>
                <a:effectLst/>
                <a:latin typeface="+mn-lt"/>
                <a:ea typeface="+mn-ea"/>
                <a:cs typeface="+mn-cs"/>
              </a:rPr>
            </a:b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081386-5B12-A641-84B7-797055124698}" type="slidenum">
              <a:rPr lang="en-US" smtClean="0"/>
              <a:t>10</a:t>
            </a:fld>
            <a:endParaRPr lang="en-US"/>
          </a:p>
        </p:txBody>
      </p:sp>
    </p:spTree>
    <p:extLst>
      <p:ext uri="{BB962C8B-B14F-4D97-AF65-F5344CB8AC3E}">
        <p14:creationId xmlns:p14="http://schemas.microsoft.com/office/powerpoint/2010/main" val="1271485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Changing Earth</a:t>
            </a:r>
          </a:p>
          <a:p>
            <a:endParaRPr lang="en-US" baseline="0" dirty="0" smtClean="0"/>
          </a:p>
          <a:p>
            <a:r>
              <a:rPr lang="en-US" b="1" dirty="0" smtClean="0"/>
              <a:t>Some of</a:t>
            </a:r>
            <a:r>
              <a:rPr lang="en-US" b="1" baseline="0" dirty="0" smtClean="0"/>
              <a:t> the </a:t>
            </a:r>
            <a:r>
              <a:rPr lang="en-US" b="1" dirty="0" smtClean="0"/>
              <a:t>BIG</a:t>
            </a:r>
            <a:r>
              <a:rPr lang="en-US" b="1" baseline="0" dirty="0" smtClean="0"/>
              <a:t> q</a:t>
            </a:r>
            <a:r>
              <a:rPr lang="en-US" b="1" dirty="0" smtClean="0"/>
              <a:t>uestions NASA</a:t>
            </a:r>
            <a:r>
              <a:rPr lang="en-US" b="1" baseline="0" dirty="0" smtClean="0"/>
              <a:t> scientists are asking are:</a:t>
            </a:r>
          </a:p>
          <a:p>
            <a:pPr marL="228600" indent="-228600">
              <a:buAutoNum type="arabicPeriod"/>
            </a:pPr>
            <a:r>
              <a:rPr lang="en-US" dirty="0" smtClean="0"/>
              <a:t>How is the Earth changing? </a:t>
            </a:r>
          </a:p>
          <a:p>
            <a:pPr marL="228600" indent="-228600">
              <a:buAutoNum type="arabicPeriod"/>
            </a:pPr>
            <a:r>
              <a:rPr lang="en-US" dirty="0" smtClean="0"/>
              <a:t>What cause</a:t>
            </a:r>
            <a:r>
              <a:rPr lang="en-US" baseline="0" dirty="0" smtClean="0"/>
              <a:t> changes on Earth?</a:t>
            </a:r>
            <a:endParaRPr lang="en-US" dirty="0" smtClean="0"/>
          </a:p>
          <a:p>
            <a:pPr marL="228600" indent="-228600">
              <a:buAutoNum type="arabicPeriod"/>
            </a:pPr>
            <a:r>
              <a:rPr lang="en-US" dirty="0" smtClean="0"/>
              <a:t>How will the Earth change in the future?</a:t>
            </a:r>
          </a:p>
          <a:p>
            <a:pPr marL="228600" indent="-228600">
              <a:buAutoNum type="arabicPeriod"/>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BIG</a:t>
            </a:r>
            <a:r>
              <a:rPr lang="en-US" b="1" baseline="0" dirty="0" smtClean="0"/>
              <a:t> Stories about Earth:</a:t>
            </a:r>
          </a:p>
          <a:p>
            <a:pPr rtl="0"/>
            <a:r>
              <a:rPr lang="en-US" sz="1200" b="0" i="0" u="none" strike="noStrike" kern="1200" dirty="0" smtClean="0">
                <a:solidFill>
                  <a:schemeClr val="tx1"/>
                </a:solidFill>
                <a:effectLst/>
                <a:latin typeface="+mn-lt"/>
                <a:ea typeface="+mn-ea"/>
                <a:cs typeface="+mn-cs"/>
              </a:rPr>
              <a:t>1. Earth is a continuous changing and complex system of interacting rock, water, air, and lifeforms; its energy comes from the Sun and Earth’s hot interior.</a:t>
            </a:r>
            <a:endParaRPr lang="en-US" b="0" dirty="0" smtClean="0">
              <a:effectLst/>
            </a:endParaRP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2. Earth is a water planet with icecaps and glaciers, lakes, rivers, groundwater, water in the atmosphere, and one big ocean; all influence weather, climate, and life. While the majority of water on Earth is in the ocean, most of the freshwater is locked up in ice and underground.</a:t>
            </a:r>
            <a:endParaRPr lang="en-US" b="0" dirty="0" smtClean="0">
              <a:effectLst/>
            </a:endParaRP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3. Human activities have changed the Earth's land, oceans, and atmosphere. Some of these measurable changes have decreased the capacity of the environment to support some lifeforms. </a:t>
            </a:r>
            <a:endParaRPr lang="en-US" b="0" dirty="0" smtClean="0">
              <a:effectLst/>
            </a:endParaRPr>
          </a:p>
        </p:txBody>
      </p:sp>
      <p:sp>
        <p:nvSpPr>
          <p:cNvPr id="4" name="Slide Number Placeholder 3"/>
          <p:cNvSpPr>
            <a:spLocks noGrp="1"/>
          </p:cNvSpPr>
          <p:nvPr>
            <p:ph type="sldNum" sz="quarter" idx="10"/>
          </p:nvPr>
        </p:nvSpPr>
        <p:spPr/>
        <p:txBody>
          <a:bodyPr/>
          <a:lstStyle/>
          <a:p>
            <a:fld id="{83081386-5B12-A641-84B7-797055124698}" type="slidenum">
              <a:rPr lang="en-US" smtClean="0"/>
              <a:t>11</a:t>
            </a:fld>
            <a:endParaRPr lang="en-US"/>
          </a:p>
        </p:txBody>
      </p:sp>
    </p:spTree>
    <p:extLst>
      <p:ext uri="{BB962C8B-B14F-4D97-AF65-F5344CB8AC3E}">
        <p14:creationId xmlns:p14="http://schemas.microsoft.com/office/powerpoint/2010/main" val="3930759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cs typeface="Calibri"/>
              </a:rPr>
              <a:t>Our Solar System and Planets around other Stars</a:t>
            </a:r>
          </a:p>
          <a:p>
            <a:endParaRPr lang="en-US" sz="1200" b="0" dirty="0" smtClean="0">
              <a:cs typeface="Calibri"/>
            </a:endParaRPr>
          </a:p>
          <a:p>
            <a:r>
              <a:rPr lang="en-US" b="1" dirty="0" smtClean="0"/>
              <a:t>Some of</a:t>
            </a:r>
            <a:r>
              <a:rPr lang="en-US" b="1" baseline="0" dirty="0" smtClean="0"/>
              <a:t> the </a:t>
            </a:r>
            <a:r>
              <a:rPr lang="en-US" b="1" dirty="0" smtClean="0"/>
              <a:t>BIG</a:t>
            </a:r>
            <a:r>
              <a:rPr lang="en-US" b="1" baseline="0" dirty="0" smtClean="0"/>
              <a:t> q</a:t>
            </a:r>
            <a:r>
              <a:rPr lang="en-US" b="1" dirty="0" smtClean="0"/>
              <a:t>uestions NASA</a:t>
            </a:r>
            <a:r>
              <a:rPr lang="en-US" b="1" baseline="0" dirty="0" smtClean="0"/>
              <a:t> scientists are asking are:</a:t>
            </a:r>
          </a:p>
          <a:p>
            <a:pPr marL="228600" indent="-228600">
              <a:buAutoNum type="arabicPeriod"/>
            </a:pPr>
            <a:r>
              <a:rPr lang="en-US" dirty="0" smtClean="0"/>
              <a:t>How did the solar system form</a:t>
            </a:r>
            <a:r>
              <a:rPr lang="en-US" baseline="0" dirty="0" smtClean="0"/>
              <a:t> and evolve?</a:t>
            </a:r>
            <a:endParaRPr lang="en-US" dirty="0" smtClean="0"/>
          </a:p>
          <a:p>
            <a:pPr marL="228600" indent="-228600">
              <a:buAutoNum type="arabicPeriod"/>
            </a:pPr>
            <a:r>
              <a:rPr lang="en-US" dirty="0" smtClean="0"/>
              <a:t>Why</a:t>
            </a:r>
            <a:r>
              <a:rPr lang="en-US" baseline="0" dirty="0" smtClean="0"/>
              <a:t> did life evolve on Earth?</a:t>
            </a:r>
            <a:endParaRPr lang="en-US" dirty="0" smtClean="0"/>
          </a:p>
          <a:p>
            <a:pPr marL="228600" indent="-228600">
              <a:buAutoNum type="arabicPeriod"/>
            </a:pPr>
            <a:r>
              <a:rPr lang="en-US" dirty="0" smtClean="0"/>
              <a:t>Could</a:t>
            </a:r>
            <a:r>
              <a:rPr lang="en-US" baseline="0" dirty="0" smtClean="0"/>
              <a:t> life exist elsewhere? </a:t>
            </a:r>
            <a:endParaRPr lang="en-US" dirty="0" smtClean="0"/>
          </a:p>
          <a:p>
            <a:pPr marL="228600" indent="-228600">
              <a:buAutoNum type="arabicPeriod"/>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BIG</a:t>
            </a:r>
            <a:r>
              <a:rPr lang="en-US" b="1" baseline="0" dirty="0" smtClean="0"/>
              <a:t> Stories about the solar system and other planets:</a:t>
            </a:r>
          </a:p>
          <a:p>
            <a:pPr rtl="0"/>
            <a:r>
              <a:rPr lang="en-US" sz="1200" b="0" i="0" u="none" strike="noStrike" kern="1200" dirty="0" smtClean="0">
                <a:solidFill>
                  <a:schemeClr val="tx1"/>
                </a:solidFill>
                <a:effectLst/>
                <a:latin typeface="+mn-lt"/>
                <a:ea typeface="+mn-ea"/>
                <a:cs typeface="+mn-cs"/>
              </a:rPr>
              <a:t>1. The solar system began as a rotating disk of hot dust and gas around the Sun almost 5 billion years ago, and evolved into 4 small and rocky inner planets, 4 large and gaseous outer planets, many moons, asteroids, dwarf planets, and comets. These solar system objects are separated by vast distances of empty space and are held together in orbits around the Sun by gravity.</a:t>
            </a:r>
            <a:endParaRPr lang="en-US" b="0" dirty="0" smtClean="0">
              <a:effectLst/>
            </a:endParaRP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2. There are other sources of water in the solar system, potentially locked in ice or under-the-surface oceans of moons and other smaller objects that may support life. </a:t>
            </a:r>
            <a:endParaRPr lang="en-US" b="0" dirty="0" smtClean="0">
              <a:effectLst/>
            </a:endParaRPr>
          </a:p>
          <a:p>
            <a:pPr rtl="0"/>
            <a:endParaRPr lang="en-US" b="0" dirty="0" smtClean="0">
              <a:effectLst/>
            </a:endParaRPr>
          </a:p>
          <a:p>
            <a:r>
              <a:rPr lang="en-US" sz="1200" b="0" i="0" u="none" strike="noStrike" kern="1200" dirty="0" smtClean="0">
                <a:solidFill>
                  <a:schemeClr val="tx1"/>
                </a:solidFill>
                <a:effectLst/>
                <a:latin typeface="+mn-lt"/>
                <a:ea typeface="+mn-ea"/>
                <a:cs typeface="+mn-cs"/>
              </a:rPr>
              <a:t>3. Spacecraft and ground-based observations have identified many planets outside of our solar system called exoplanets that share similarities with nearby planets and may even support life</a:t>
            </a:r>
            <a:r>
              <a:rPr lang="en-US" sz="1200" b="1" i="0" u="none" strike="noStrike"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081386-5B12-A641-84B7-797055124698}" type="slidenum">
              <a:rPr lang="en-US" smtClean="0"/>
              <a:t>12</a:t>
            </a:fld>
            <a:endParaRPr lang="en-US"/>
          </a:p>
        </p:txBody>
      </p:sp>
    </p:spTree>
    <p:extLst>
      <p:ext uri="{BB962C8B-B14F-4D97-AF65-F5344CB8AC3E}">
        <p14:creationId xmlns:p14="http://schemas.microsoft.com/office/powerpoint/2010/main" val="370281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Galaxies</a:t>
            </a:r>
            <a:r>
              <a:rPr lang="en-US" b="1" baseline="0" dirty="0" smtClean="0"/>
              <a:t> and Beyond</a:t>
            </a:r>
          </a:p>
          <a:p>
            <a:endParaRPr lang="en-US" baseline="0" dirty="0" smtClean="0"/>
          </a:p>
          <a:p>
            <a:r>
              <a:rPr lang="en-US" b="1" dirty="0" smtClean="0"/>
              <a:t>Some of</a:t>
            </a:r>
            <a:r>
              <a:rPr lang="en-US" b="1" baseline="0" dirty="0" smtClean="0"/>
              <a:t> the </a:t>
            </a:r>
            <a:r>
              <a:rPr lang="en-US" b="1" dirty="0" smtClean="0"/>
              <a:t>BIG</a:t>
            </a:r>
            <a:r>
              <a:rPr lang="en-US" b="1" baseline="0" dirty="0" smtClean="0"/>
              <a:t> q</a:t>
            </a:r>
            <a:r>
              <a:rPr lang="en-US" b="1" dirty="0" smtClean="0"/>
              <a:t>uestions NASA</a:t>
            </a:r>
            <a:r>
              <a:rPr lang="en-US" b="1" baseline="0" dirty="0" smtClean="0"/>
              <a:t> scientists are asking are:</a:t>
            </a:r>
          </a:p>
          <a:p>
            <a:pPr marL="228600" indent="-228600">
              <a:buAutoNum type="arabicPeriod"/>
            </a:pPr>
            <a:r>
              <a:rPr lang="en-US" dirty="0" smtClean="0"/>
              <a:t>How does the universe work?</a:t>
            </a:r>
          </a:p>
          <a:p>
            <a:pPr marL="228600" indent="-228600">
              <a:buAutoNum type="arabicPeriod"/>
            </a:pPr>
            <a:r>
              <a:rPr lang="en-US" dirty="0" smtClean="0"/>
              <a:t>How did we get here?</a:t>
            </a:r>
          </a:p>
          <a:p>
            <a:pPr marL="228600" indent="-228600">
              <a:buAutoNum type="arabicPeriod"/>
            </a:pPr>
            <a:r>
              <a:rPr lang="en-US" dirty="0" smtClean="0"/>
              <a:t>Are we alone?</a:t>
            </a:r>
          </a:p>
          <a:p>
            <a:pPr marL="228600" indent="-228600">
              <a:buAutoNum type="arabicPeriod"/>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BIG</a:t>
            </a:r>
            <a:r>
              <a:rPr lang="en-US" b="1" baseline="0" dirty="0" smtClean="0"/>
              <a:t> Stories about space beyond our solar system:</a:t>
            </a:r>
          </a:p>
          <a:p>
            <a:pPr rtl="0"/>
            <a:r>
              <a:rPr lang="en-US" sz="1200" b="0" i="0" u="none" strike="noStrike" kern="1200" dirty="0" smtClean="0">
                <a:solidFill>
                  <a:schemeClr val="tx1"/>
                </a:solidFill>
                <a:effectLst/>
                <a:latin typeface="+mn-lt"/>
                <a:ea typeface="+mn-ea"/>
                <a:cs typeface="+mn-cs"/>
              </a:rPr>
              <a:t>1. Our Sun is a medium-sized star located near the edge of a disc-shaped galaxy of stars, the Milky Way. The universe contains many billions of galaxies, and each galaxy contains many billions of stars.</a:t>
            </a:r>
            <a:endParaRPr lang="en-US" b="0" dirty="0" smtClean="0">
              <a:effectLst/>
            </a:endParaRPr>
          </a:p>
          <a:p>
            <a:pPr rtl="0"/>
            <a:endParaRPr lang="en-US" b="0" dirty="0" smtClean="0">
              <a:effectLst/>
            </a:endParaRPr>
          </a:p>
          <a:p>
            <a:r>
              <a:rPr lang="en-US" sz="1200" b="0" i="0" u="none" strike="noStrike" kern="1200" dirty="0" smtClean="0">
                <a:solidFill>
                  <a:schemeClr val="tx1"/>
                </a:solidFill>
                <a:effectLst/>
                <a:latin typeface="+mn-lt"/>
                <a:ea typeface="+mn-ea"/>
                <a:cs typeface="+mn-cs"/>
              </a:rPr>
              <a:t>2. The “Big Bang” is the name given to the beginning of the universe - the moment when all matter was created about 14 billion years ago.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3. </a:t>
            </a:r>
            <a:r>
              <a:rPr lang="en-US" sz="1200" b="0" i="0" u="none" strike="noStrike" kern="1200" dirty="0" smtClean="0">
                <a:solidFill>
                  <a:schemeClr val="tx1"/>
                </a:solidFill>
                <a:effectLst/>
                <a:latin typeface="+mn-lt"/>
                <a:ea typeface="+mn-ea"/>
                <a:cs typeface="+mn-cs"/>
              </a:rPr>
              <a:t>Black holes are objects whose gravity is so strong that nothing can escape from them, not even light.</a:t>
            </a:r>
            <a:endParaRPr lang="en-US" b="0" baseline="0" dirty="0" smtClean="0"/>
          </a:p>
          <a:p>
            <a:pPr marL="0" indent="0">
              <a:buNone/>
            </a:pPr>
            <a:endParaRPr lang="en-US" dirty="0" smtClean="0"/>
          </a:p>
        </p:txBody>
      </p:sp>
      <p:sp>
        <p:nvSpPr>
          <p:cNvPr id="4" name="Slide Number Placeholder 3"/>
          <p:cNvSpPr>
            <a:spLocks noGrp="1"/>
          </p:cNvSpPr>
          <p:nvPr>
            <p:ph type="sldNum" sz="quarter" idx="10"/>
          </p:nvPr>
        </p:nvSpPr>
        <p:spPr/>
        <p:txBody>
          <a:bodyPr/>
          <a:lstStyle/>
          <a:p>
            <a:fld id="{83081386-5B12-A641-84B7-797055124698}" type="slidenum">
              <a:rPr lang="en-US" smtClean="0"/>
              <a:t>13</a:t>
            </a:fld>
            <a:endParaRPr lang="en-US"/>
          </a:p>
        </p:txBody>
      </p:sp>
    </p:spTree>
    <p:extLst>
      <p:ext uri="{BB962C8B-B14F-4D97-AF65-F5344CB8AC3E}">
        <p14:creationId xmlns:p14="http://schemas.microsoft.com/office/powerpoint/2010/main" val="2368550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j-lt"/>
                <a:ea typeface="ＭＳ Ｐゴシック" charset="-128"/>
                <a:cs typeface="ＭＳ Ｐゴシック" charset="-128"/>
              </a:rPr>
              <a:t>The Explore Science: Earth &amp; Space toolkit includes 9 hands-on activities.</a:t>
            </a:r>
            <a:r>
              <a:rPr lang="en-US" sz="1200" kern="1200" baseline="0" dirty="0" smtClean="0">
                <a:solidFill>
                  <a:schemeClr val="tx1"/>
                </a:solidFill>
                <a:effectLst/>
                <a:latin typeface="+mj-lt"/>
                <a:ea typeface="ＭＳ Ｐゴシック" charset="-128"/>
                <a:cs typeface="ＭＳ Ｐゴシック" charset="-128"/>
              </a:rPr>
              <a:t> Each activity comes in a box and includes all the physical materials you’ll need plus the activity and facilitator guides and additional information sheets.</a:t>
            </a:r>
            <a:endParaRPr lang="en-US" sz="1200" dirty="0">
              <a:latin typeface="+mj-lt"/>
            </a:endParaRPr>
          </a:p>
        </p:txBody>
      </p:sp>
      <p:sp>
        <p:nvSpPr>
          <p:cNvPr id="4" name="Slide Number Placeholder 3"/>
          <p:cNvSpPr>
            <a:spLocks noGrp="1"/>
          </p:cNvSpPr>
          <p:nvPr>
            <p:ph type="sldNum" sz="quarter" idx="10"/>
          </p:nvPr>
        </p:nvSpPr>
        <p:spPr/>
        <p:txBody>
          <a:bodyPr/>
          <a:lstStyle/>
          <a:p>
            <a:fld id="{83081386-5B12-A641-84B7-797055124698}" type="slidenum">
              <a:rPr lang="en-US" smtClean="0"/>
              <a:t>14</a:t>
            </a:fld>
            <a:endParaRPr lang="en-US"/>
          </a:p>
        </p:txBody>
      </p:sp>
    </p:spTree>
    <p:extLst>
      <p:ext uri="{BB962C8B-B14F-4D97-AF65-F5344CB8AC3E}">
        <p14:creationId xmlns:p14="http://schemas.microsoft.com/office/powerpoint/2010/main" val="2670145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j-lt"/>
              </a:rPr>
              <a:t>These three activities all relate to light</a:t>
            </a:r>
            <a:r>
              <a:rPr lang="en-US" sz="1200" baseline="0" dirty="0" smtClean="0">
                <a:latin typeface="+mj-lt"/>
              </a:rPr>
              <a:t> and shadows. Your can use them to connect to the 2017 solar eclipse, or eclipses more generally. </a:t>
            </a:r>
          </a:p>
          <a:p>
            <a:endParaRPr lang="en-US" sz="1200" baseline="0" dirty="0" smtClean="0">
              <a:latin typeface="+mj-lt"/>
            </a:endParaRPr>
          </a:p>
          <a:p>
            <a:r>
              <a:rPr lang="en-US" sz="1200" baseline="0" dirty="0" smtClean="0">
                <a:latin typeface="+mj-lt"/>
              </a:rPr>
              <a:t>The Solar Eclipse activity explores the following ideas:</a:t>
            </a:r>
          </a:p>
          <a:p>
            <a:pPr marL="171450" indent="-171450">
              <a:buFont typeface="Arial"/>
              <a:buChar char="•"/>
            </a:pPr>
            <a:r>
              <a:rPr lang="en-US" sz="1200" b="0" i="0" kern="1200" dirty="0" smtClean="0">
                <a:solidFill>
                  <a:schemeClr val="tx1"/>
                </a:solidFill>
                <a:effectLst/>
                <a:latin typeface="+mj-lt"/>
                <a:ea typeface="+mn-ea"/>
                <a:cs typeface="+mn-cs"/>
              </a:rPr>
              <a:t>A </a:t>
            </a:r>
            <a:r>
              <a:rPr lang="en-US" sz="1200" b="0" i="1" kern="1200" dirty="0" smtClean="0">
                <a:solidFill>
                  <a:schemeClr val="tx1"/>
                </a:solidFill>
                <a:effectLst/>
                <a:latin typeface="+mj-lt"/>
                <a:ea typeface="+mn-ea"/>
                <a:cs typeface="+mn-cs"/>
              </a:rPr>
              <a:t>solar eclipse </a:t>
            </a:r>
            <a:r>
              <a:rPr lang="en-US" sz="1200" b="0" i="0" kern="1200" dirty="0" smtClean="0">
                <a:solidFill>
                  <a:schemeClr val="tx1"/>
                </a:solidFill>
                <a:effectLst/>
                <a:latin typeface="+mj-lt"/>
                <a:ea typeface="+mn-ea"/>
                <a:cs typeface="+mn-cs"/>
              </a:rPr>
              <a:t>occurs when the Moon moves between the Sun and Earth, casting a shadow on Earth. </a:t>
            </a:r>
          </a:p>
          <a:p>
            <a:pPr marL="171450" indent="-171450">
              <a:buFont typeface="Arial"/>
              <a:buChar char="•"/>
            </a:pPr>
            <a:r>
              <a:rPr lang="en-US" sz="1200" b="0" i="0" kern="1200" dirty="0" smtClean="0">
                <a:solidFill>
                  <a:schemeClr val="tx1"/>
                </a:solidFill>
                <a:effectLst/>
                <a:latin typeface="+mj-lt"/>
                <a:ea typeface="+mn-ea"/>
                <a:cs typeface="+mn-cs"/>
              </a:rPr>
              <a:t>A </a:t>
            </a:r>
            <a:r>
              <a:rPr lang="en-US" sz="1200" b="0" i="1" kern="1200" dirty="0" smtClean="0">
                <a:solidFill>
                  <a:schemeClr val="tx1"/>
                </a:solidFill>
                <a:effectLst/>
                <a:latin typeface="+mj-lt"/>
                <a:ea typeface="+mn-ea"/>
                <a:cs typeface="+mn-cs"/>
              </a:rPr>
              <a:t>solar eclipse </a:t>
            </a:r>
            <a:r>
              <a:rPr lang="en-US" sz="1200" b="0" i="0" kern="1200" dirty="0" smtClean="0">
                <a:solidFill>
                  <a:schemeClr val="tx1"/>
                </a:solidFill>
                <a:effectLst/>
                <a:latin typeface="+mj-lt"/>
                <a:ea typeface="+mn-ea"/>
                <a:cs typeface="+mn-cs"/>
              </a:rPr>
              <a:t>is a rare and beautiful event. </a:t>
            </a:r>
          </a:p>
          <a:p>
            <a:pPr marL="171450" indent="-171450">
              <a:buFont typeface="Arial"/>
              <a:buChar char="•"/>
            </a:pPr>
            <a:r>
              <a:rPr lang="en-US" sz="1200" b="0" i="0" kern="1200" dirty="0" smtClean="0">
                <a:solidFill>
                  <a:schemeClr val="tx1"/>
                </a:solidFill>
                <a:effectLst/>
                <a:latin typeface="+mj-lt"/>
                <a:ea typeface="+mn-ea"/>
                <a:cs typeface="+mn-cs"/>
              </a:rPr>
              <a:t>People have observed and tried to explain solar eclipses for thousands of years.</a:t>
            </a:r>
            <a:r>
              <a:rPr lang="en-US" sz="1200" b="0" i="0" dirty="0" smtClean="0">
                <a:effectLst/>
                <a:latin typeface="+mj-lt"/>
              </a:rPr>
              <a:t> </a:t>
            </a:r>
            <a:endParaRPr lang="en-US" sz="1200" b="0" i="0" baseline="0" dirty="0" smtClean="0">
              <a:latin typeface="+mj-lt"/>
            </a:endParaRPr>
          </a:p>
          <a:p>
            <a:endParaRPr lang="en-US" sz="1200" baseline="0" dirty="0" smtClean="0">
              <a:latin typeface="+mj-lt"/>
            </a:endParaRPr>
          </a:p>
          <a:p>
            <a:r>
              <a:rPr lang="en-US" sz="1200" baseline="0" dirty="0" smtClean="0">
                <a:latin typeface="+mj-lt"/>
              </a:rPr>
              <a:t>The Big Sun, Small Moon activity explores the following ideas:</a:t>
            </a:r>
          </a:p>
          <a:p>
            <a:pPr marL="171450" lvl="0" indent="-171450">
              <a:buFont typeface="Arial"/>
              <a:buChar char="•"/>
            </a:pPr>
            <a:r>
              <a:rPr lang="en-US" sz="1200" kern="1200" dirty="0" smtClean="0">
                <a:solidFill>
                  <a:schemeClr val="tx1"/>
                </a:solidFill>
                <a:effectLst/>
                <a:latin typeface="+mj-lt"/>
                <a:ea typeface="+mn-ea"/>
                <a:cs typeface="+mn-cs"/>
              </a:rPr>
              <a:t>We can see a </a:t>
            </a:r>
            <a:r>
              <a:rPr lang="en-US" sz="1200" i="1" kern="1200" dirty="0" smtClean="0">
                <a:solidFill>
                  <a:schemeClr val="tx1"/>
                </a:solidFill>
                <a:effectLst/>
                <a:latin typeface="+mj-lt"/>
                <a:ea typeface="+mn-ea"/>
                <a:cs typeface="+mn-cs"/>
              </a:rPr>
              <a:t>solar eclipse </a:t>
            </a:r>
            <a:r>
              <a:rPr lang="en-US" sz="1200" kern="1200" dirty="0" smtClean="0">
                <a:solidFill>
                  <a:schemeClr val="tx1"/>
                </a:solidFill>
                <a:effectLst/>
                <a:latin typeface="+mj-lt"/>
                <a:ea typeface="+mn-ea"/>
                <a:cs typeface="+mn-cs"/>
              </a:rPr>
              <a:t>from Earth because the Sun and Moon appear to be the same size in the sky. </a:t>
            </a:r>
          </a:p>
          <a:p>
            <a:pPr marL="171450" lvl="0" indent="-171450">
              <a:buFont typeface="Arial"/>
              <a:buChar char="•"/>
            </a:pPr>
            <a:r>
              <a:rPr lang="en-US" sz="1200" kern="1200" dirty="0" smtClean="0">
                <a:solidFill>
                  <a:schemeClr val="tx1"/>
                </a:solidFill>
                <a:effectLst/>
                <a:latin typeface="+mj-lt"/>
                <a:ea typeface="+mn-ea"/>
                <a:cs typeface="+mn-cs"/>
              </a:rPr>
              <a:t>The further away an object is, the smaller it appears.</a:t>
            </a:r>
          </a:p>
          <a:p>
            <a:pPr marL="171450" indent="-171450">
              <a:buFont typeface="Arial"/>
              <a:buChar char="•"/>
            </a:pPr>
            <a:r>
              <a:rPr lang="en-US" sz="1200" kern="1200" dirty="0" smtClean="0">
                <a:solidFill>
                  <a:schemeClr val="tx1"/>
                </a:solidFill>
                <a:effectLst/>
                <a:latin typeface="+mj-lt"/>
                <a:ea typeface="+mn-ea"/>
                <a:cs typeface="+mn-cs"/>
              </a:rPr>
              <a:t>NASA researchers learn new things by studying the Sun during </a:t>
            </a:r>
            <a:r>
              <a:rPr lang="en-US" sz="1200" i="1" kern="1200" dirty="0" smtClean="0">
                <a:solidFill>
                  <a:schemeClr val="tx1"/>
                </a:solidFill>
                <a:effectLst/>
                <a:latin typeface="+mj-lt"/>
                <a:ea typeface="+mn-ea"/>
                <a:cs typeface="+mn-cs"/>
              </a:rPr>
              <a:t>a total solar eclipse</a:t>
            </a:r>
            <a:r>
              <a:rPr lang="en-US" sz="1200" kern="1200" dirty="0" smtClean="0">
                <a:solidFill>
                  <a:schemeClr val="tx1"/>
                </a:solidFill>
                <a:effectLst/>
                <a:latin typeface="+mj-lt"/>
                <a:ea typeface="+mn-ea"/>
                <a:cs typeface="+mn-cs"/>
              </a:rPr>
              <a:t>. </a:t>
            </a:r>
            <a:endParaRPr lang="en-US" sz="1200" baseline="0" dirty="0" smtClean="0">
              <a:latin typeface="+mj-lt"/>
            </a:endParaRPr>
          </a:p>
          <a:p>
            <a:endParaRPr lang="en-US" sz="1200" baseline="0" dirty="0" smtClean="0">
              <a:latin typeface="+mj-lt"/>
            </a:endParaRPr>
          </a:p>
          <a:p>
            <a:r>
              <a:rPr lang="en-US" sz="1200" b="1" baseline="0" dirty="0" smtClean="0">
                <a:latin typeface="+mj-lt"/>
              </a:rPr>
              <a:t>Both of these are great outdoor activities (but they also work inside). </a:t>
            </a:r>
          </a:p>
          <a:p>
            <a:endParaRPr lang="en-US" sz="1200" baseline="0" dirty="0" smtClean="0">
              <a:latin typeface="+mj-lt"/>
            </a:endParaRPr>
          </a:p>
          <a:p>
            <a:r>
              <a:rPr lang="en-US" sz="1200" baseline="0" dirty="0" smtClean="0">
                <a:latin typeface="+mj-lt"/>
              </a:rPr>
              <a:t>Bear’s Shadow works especially well for younger visitors and their families, and explores the following ideas:</a:t>
            </a:r>
          </a:p>
          <a:p>
            <a:pPr marL="171450" lvl="0" indent="-171450">
              <a:buFont typeface="Arial"/>
              <a:buChar char="•"/>
            </a:pPr>
            <a:r>
              <a:rPr lang="en-US" sz="1200" kern="1200" dirty="0" smtClean="0">
                <a:solidFill>
                  <a:schemeClr val="tx1"/>
                </a:solidFill>
                <a:effectLst/>
                <a:latin typeface="+mj-lt"/>
                <a:ea typeface="+mn-ea"/>
                <a:cs typeface="+mn-cs"/>
              </a:rPr>
              <a:t>A shadow is created when an object blocks light from falling on a surface. </a:t>
            </a:r>
          </a:p>
          <a:p>
            <a:pPr marL="171450" lvl="0" indent="-171450">
              <a:buFont typeface="Arial"/>
              <a:buChar char="•"/>
            </a:pPr>
            <a:r>
              <a:rPr lang="en-US" sz="1200" kern="1200" dirty="0" smtClean="0">
                <a:solidFill>
                  <a:schemeClr val="tx1"/>
                </a:solidFill>
                <a:effectLst/>
                <a:latin typeface="+mj-lt"/>
                <a:ea typeface="+mn-ea"/>
                <a:cs typeface="+mn-cs"/>
              </a:rPr>
              <a:t>An object’s shadow always appears on the opposite side from the light source.</a:t>
            </a:r>
          </a:p>
          <a:p>
            <a:pPr marL="171450" lvl="0" indent="-171450">
              <a:buFont typeface="Arial"/>
              <a:buChar char="•"/>
            </a:pPr>
            <a:r>
              <a:rPr lang="en-US" sz="1200" kern="1200" dirty="0" smtClean="0">
                <a:solidFill>
                  <a:schemeClr val="tx1"/>
                </a:solidFill>
                <a:effectLst/>
                <a:latin typeface="+mj-lt"/>
                <a:ea typeface="+mn-ea"/>
                <a:cs typeface="+mn-cs"/>
              </a:rPr>
              <a:t>Shadows change when the relative positions of the light source and the object change.</a:t>
            </a:r>
          </a:p>
          <a:p>
            <a:r>
              <a:rPr lang="en-US" sz="1200" i="1" kern="1200" dirty="0" smtClean="0">
                <a:solidFill>
                  <a:schemeClr val="tx1"/>
                </a:solidFill>
                <a:effectLst/>
                <a:latin typeface="+mj-lt"/>
                <a:ea typeface="+mn-ea"/>
                <a:cs typeface="+mn-cs"/>
              </a:rPr>
              <a:t> </a:t>
            </a:r>
            <a:endParaRPr lang="en-US" sz="1200" kern="1200" dirty="0" smtClean="0">
              <a:solidFill>
                <a:schemeClr val="tx1"/>
              </a:solidFill>
              <a:effectLst/>
              <a:latin typeface="+mj-lt"/>
              <a:ea typeface="+mn-ea"/>
              <a:cs typeface="+mn-cs"/>
            </a:endParaRPr>
          </a:p>
          <a:p>
            <a:r>
              <a:rPr lang="en-US" sz="1200" kern="1200" dirty="0" smtClean="0">
                <a:solidFill>
                  <a:schemeClr val="tx1"/>
                </a:solidFill>
                <a:effectLst/>
                <a:latin typeface="+mj-lt"/>
                <a:ea typeface="+mn-ea"/>
                <a:cs typeface="+mn-cs"/>
              </a:rPr>
              <a:t>When connected to the 2017 solar eclipse event, it has the following</a:t>
            </a:r>
            <a:r>
              <a:rPr lang="en-US" sz="1200" kern="1200" baseline="0" dirty="0" smtClean="0">
                <a:solidFill>
                  <a:schemeClr val="tx1"/>
                </a:solidFill>
                <a:effectLst/>
                <a:latin typeface="+mj-lt"/>
                <a:ea typeface="+mn-ea"/>
                <a:cs typeface="+mn-cs"/>
              </a:rPr>
              <a:t> additional learning objective</a:t>
            </a:r>
            <a:r>
              <a:rPr lang="en-US" sz="1200" kern="1200" dirty="0" smtClean="0">
                <a:solidFill>
                  <a:schemeClr val="tx1"/>
                </a:solidFill>
                <a:effectLst/>
                <a:latin typeface="+mj-lt"/>
                <a:ea typeface="+mn-ea"/>
                <a:cs typeface="+mn-cs"/>
              </a:rPr>
              <a:t>:</a:t>
            </a:r>
          </a:p>
          <a:p>
            <a:pPr marL="171450" lvl="0" indent="-171450">
              <a:buFont typeface="Arial"/>
              <a:buChar char="•"/>
            </a:pPr>
            <a:r>
              <a:rPr lang="en-US" sz="1200" kern="1200" dirty="0" smtClean="0">
                <a:solidFill>
                  <a:schemeClr val="tx1"/>
                </a:solidFill>
                <a:effectLst/>
                <a:latin typeface="+mj-lt"/>
                <a:ea typeface="+mn-ea"/>
                <a:cs typeface="+mn-cs"/>
              </a:rPr>
              <a:t>A </a:t>
            </a:r>
            <a:r>
              <a:rPr lang="en-US" sz="1200" i="1" kern="1200" dirty="0" smtClean="0">
                <a:solidFill>
                  <a:schemeClr val="tx1"/>
                </a:solidFill>
                <a:effectLst/>
                <a:latin typeface="+mj-lt"/>
                <a:ea typeface="+mn-ea"/>
                <a:cs typeface="+mn-cs"/>
              </a:rPr>
              <a:t>solar eclipse</a:t>
            </a:r>
            <a:r>
              <a:rPr lang="en-US" sz="1200" kern="1200" dirty="0" smtClean="0">
                <a:solidFill>
                  <a:schemeClr val="tx1"/>
                </a:solidFill>
                <a:effectLst/>
                <a:latin typeface="+mj-lt"/>
                <a:ea typeface="+mn-ea"/>
                <a:cs typeface="+mn-cs"/>
              </a:rPr>
              <a:t> occurs when the Moon passes directly between the Sun and the Earth, blocking the Sun’s light and casting a shadow on Earth.</a:t>
            </a:r>
          </a:p>
          <a:p>
            <a:endParaRPr lang="en-US" sz="1200" baseline="0" dirty="0" smtClean="0">
              <a:latin typeface="+mj-lt"/>
            </a:endParaRPr>
          </a:p>
          <a:p>
            <a:endParaRPr lang="en-US" sz="1200" dirty="0">
              <a:latin typeface="+mj-lt"/>
            </a:endParaRPr>
          </a:p>
        </p:txBody>
      </p:sp>
      <p:sp>
        <p:nvSpPr>
          <p:cNvPr id="4" name="Slide Number Placeholder 3"/>
          <p:cNvSpPr>
            <a:spLocks noGrp="1"/>
          </p:cNvSpPr>
          <p:nvPr>
            <p:ph type="sldNum" sz="quarter" idx="10"/>
          </p:nvPr>
        </p:nvSpPr>
        <p:spPr/>
        <p:txBody>
          <a:bodyPr/>
          <a:lstStyle/>
          <a:p>
            <a:fld id="{83081386-5B12-A641-84B7-797055124698}" type="slidenum">
              <a:rPr lang="en-US" smtClean="0"/>
              <a:t>15</a:t>
            </a:fld>
            <a:endParaRPr lang="en-US"/>
          </a:p>
        </p:txBody>
      </p:sp>
    </p:spTree>
    <p:extLst>
      <p:ext uri="{BB962C8B-B14F-4D97-AF65-F5344CB8AC3E}">
        <p14:creationId xmlns:p14="http://schemas.microsoft.com/office/powerpoint/2010/main" val="2268052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two activities</a:t>
            </a:r>
            <a:r>
              <a:rPr lang="en-US" baseline="0" dirty="0" smtClean="0"/>
              <a:t> are about </a:t>
            </a:r>
            <a:r>
              <a:rPr lang="en-US" b="1" baseline="0" dirty="0" smtClean="0"/>
              <a:t>Explore Earth, </a:t>
            </a:r>
            <a:r>
              <a:rPr lang="en-US" b="0" baseline="0" dirty="0" smtClean="0"/>
              <a:t>and the way that NASA studies Earth from above and below. </a:t>
            </a:r>
          </a:p>
          <a:p>
            <a:endParaRPr lang="en-US" b="0" baseline="0" dirty="0" smtClean="0"/>
          </a:p>
          <a:p>
            <a:r>
              <a:rPr lang="en-US" b="0" baseline="0" dirty="0" smtClean="0"/>
              <a:t>The Rising Sea activity </a:t>
            </a:r>
            <a:r>
              <a:rPr lang="en-US" sz="1200" kern="1200" dirty="0" smtClean="0">
                <a:solidFill>
                  <a:schemeClr val="tx1"/>
                </a:solidFill>
                <a:effectLst/>
                <a:latin typeface="+mn-lt"/>
                <a:ea typeface="+mn-ea"/>
                <a:cs typeface="+mn-cs"/>
              </a:rPr>
              <a:t>explores the following ideas:</a:t>
            </a:r>
          </a:p>
          <a:p>
            <a:pPr marL="171450" lvl="0" indent="-171450">
              <a:buFont typeface="Arial"/>
              <a:buChar char="•"/>
            </a:pPr>
            <a:r>
              <a:rPr lang="en-US" sz="1200" kern="1200" dirty="0" smtClean="0">
                <a:solidFill>
                  <a:schemeClr val="tx1"/>
                </a:solidFill>
                <a:effectLst/>
                <a:latin typeface="+mn-lt"/>
                <a:ea typeface="+mn-ea"/>
                <a:cs typeface="+mn-cs"/>
              </a:rPr>
              <a:t>Earth’s sea levels are rising, submerging land and causing coastlines to recede. </a:t>
            </a:r>
          </a:p>
          <a:p>
            <a:pPr marL="171450" lvl="0" indent="-171450">
              <a:buFont typeface="Arial"/>
              <a:buChar char="•"/>
            </a:pPr>
            <a:r>
              <a:rPr lang="en-US" sz="1200" kern="1200" dirty="0" smtClean="0">
                <a:solidFill>
                  <a:schemeClr val="tx1"/>
                </a:solidFill>
                <a:effectLst/>
                <a:latin typeface="+mn-lt"/>
                <a:ea typeface="+mn-ea"/>
                <a:cs typeface="+mn-cs"/>
              </a:rPr>
              <a:t>Rising sea levels will have major consequences for people all around the world.</a:t>
            </a:r>
          </a:p>
          <a:p>
            <a:pPr marL="171450" lvl="0" indent="-171450">
              <a:buFont typeface="Arial"/>
              <a:buChar char="•"/>
            </a:pPr>
            <a:r>
              <a:rPr lang="en-US" sz="1200" kern="1200" dirty="0" smtClean="0">
                <a:solidFill>
                  <a:schemeClr val="tx1"/>
                </a:solidFill>
                <a:effectLst/>
                <a:latin typeface="+mn-lt"/>
                <a:ea typeface="+mn-ea"/>
                <a:cs typeface="+mn-cs"/>
              </a:rPr>
              <a:t>Scientists are monitoring the sea level, providing information that can help us prepare for and adapt to the changing ocean.</a:t>
            </a:r>
          </a:p>
          <a:p>
            <a:pPr marL="171450" indent="-171450">
              <a:buFont typeface="Arial"/>
              <a:buChar char="•"/>
            </a:pPr>
            <a:endParaRPr lang="en-US" b="0" dirty="0" smtClean="0"/>
          </a:p>
          <a:p>
            <a:pPr marL="0" indent="0">
              <a:buFont typeface="Arial"/>
              <a:buNone/>
            </a:pPr>
            <a:r>
              <a:rPr lang="en-US" b="0" dirty="0" smtClean="0"/>
              <a:t>The Investigating Clouds</a:t>
            </a:r>
            <a:r>
              <a:rPr lang="en-US" b="0" baseline="0" dirty="0" smtClean="0"/>
              <a:t> activity explores the following ideas:</a:t>
            </a:r>
            <a:endParaRPr lang="en-US" b="0" dirty="0" smtClean="0"/>
          </a:p>
          <a:p>
            <a:pPr marL="171450" lvl="0" indent="-171450">
              <a:buFont typeface="Arial"/>
              <a:buChar char="•"/>
            </a:pPr>
            <a:r>
              <a:rPr lang="en-US" sz="1200" kern="1200" dirty="0" smtClean="0">
                <a:solidFill>
                  <a:schemeClr val="tx1"/>
                </a:solidFill>
                <a:effectLst/>
                <a:latin typeface="+mn-lt"/>
                <a:ea typeface="+mn-ea"/>
                <a:cs typeface="+mn-cs"/>
              </a:rPr>
              <a:t>Clouds influence Earth’s weather and climate.</a:t>
            </a:r>
          </a:p>
          <a:p>
            <a:pPr marL="171450" lvl="0" indent="-171450">
              <a:buFont typeface="Arial"/>
              <a:buChar char="•"/>
            </a:pPr>
            <a:r>
              <a:rPr lang="en-US" sz="1200" kern="1200" dirty="0" smtClean="0">
                <a:solidFill>
                  <a:schemeClr val="tx1"/>
                </a:solidFill>
                <a:effectLst/>
                <a:latin typeface="+mn-lt"/>
                <a:ea typeface="+mn-ea"/>
                <a:cs typeface="+mn-cs"/>
              </a:rPr>
              <a:t>Clouds form when individual water molecules combine into droplets.</a:t>
            </a:r>
          </a:p>
          <a:p>
            <a:pPr marL="171450" lvl="0" indent="-171450">
              <a:buFont typeface="Arial"/>
              <a:buChar char="•"/>
            </a:pPr>
            <a:r>
              <a:rPr lang="en-US" sz="1200" kern="1200" dirty="0" smtClean="0">
                <a:solidFill>
                  <a:schemeClr val="tx1"/>
                </a:solidFill>
                <a:effectLst/>
                <a:latin typeface="+mn-lt"/>
                <a:ea typeface="+mn-ea"/>
                <a:cs typeface="+mn-cs"/>
              </a:rPr>
              <a:t>NASA researchers study clouds in order to better understand and predict how Earth’s climate is changing.</a:t>
            </a:r>
          </a:p>
          <a:p>
            <a:pPr marL="171450" lvl="0" indent="-171450">
              <a:buFont typeface="Arial"/>
              <a:buChar char="•"/>
            </a:pPr>
            <a:r>
              <a:rPr lang="en-US" sz="1200" i="1" kern="1200" dirty="0" smtClean="0">
                <a:solidFill>
                  <a:schemeClr val="tx1"/>
                </a:solidFill>
                <a:effectLst/>
                <a:latin typeface="+mn-lt"/>
                <a:ea typeface="+mn-ea"/>
                <a:cs typeface="+mn-cs"/>
              </a:rPr>
              <a:t>Particular to the information sheet, worksheet, and Globe postcard that come in the activity: </a:t>
            </a:r>
            <a:r>
              <a:rPr lang="en-US" sz="1200" kern="1200" dirty="0" smtClean="0">
                <a:solidFill>
                  <a:schemeClr val="tx1"/>
                </a:solidFill>
                <a:effectLst/>
                <a:latin typeface="+mn-lt"/>
                <a:ea typeface="+mn-ea"/>
                <a:cs typeface="+mn-cs"/>
              </a:rPr>
              <a:t>Citizen science programs collect and share the data with researchers that collaborate with NASA.</a:t>
            </a:r>
          </a:p>
          <a:p>
            <a:pPr marL="171450" indent="-171450">
              <a:buFont typeface="Arial"/>
              <a:buChar char="•"/>
            </a:pPr>
            <a:endParaRPr lang="en-US" b="0" dirty="0"/>
          </a:p>
        </p:txBody>
      </p:sp>
      <p:sp>
        <p:nvSpPr>
          <p:cNvPr id="4" name="Slide Number Placeholder 3"/>
          <p:cNvSpPr>
            <a:spLocks noGrp="1"/>
          </p:cNvSpPr>
          <p:nvPr>
            <p:ph type="sldNum" sz="quarter" idx="10"/>
          </p:nvPr>
        </p:nvSpPr>
        <p:spPr/>
        <p:txBody>
          <a:bodyPr/>
          <a:lstStyle/>
          <a:p>
            <a:fld id="{83081386-5B12-A641-84B7-797055124698}" type="slidenum">
              <a:rPr lang="en-US" smtClean="0"/>
              <a:t>16</a:t>
            </a:fld>
            <a:endParaRPr lang="en-US"/>
          </a:p>
        </p:txBody>
      </p:sp>
    </p:spTree>
    <p:extLst>
      <p:ext uri="{BB962C8B-B14F-4D97-AF65-F5344CB8AC3E}">
        <p14:creationId xmlns:p14="http://schemas.microsoft.com/office/powerpoint/2010/main" val="2008924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Pocket Solar System activity helps participants create a scale model of our Solar System.</a:t>
            </a:r>
          </a:p>
          <a:p>
            <a:endParaRPr lang="en-US" dirty="0" smtClean="0"/>
          </a:p>
          <a:p>
            <a:r>
              <a:rPr lang="en-US" dirty="0" smtClean="0"/>
              <a:t>The activity explores the following ideas:</a:t>
            </a:r>
          </a:p>
          <a:p>
            <a:pPr marL="171450" lvl="0" indent="-171450">
              <a:buFont typeface="Arial"/>
              <a:buChar char="•"/>
            </a:pPr>
            <a:r>
              <a:rPr lang="en-US" sz="1200" kern="1200" dirty="0" smtClean="0">
                <a:solidFill>
                  <a:schemeClr val="tx1"/>
                </a:solidFill>
                <a:effectLst/>
                <a:latin typeface="+mn-lt"/>
                <a:ea typeface="+mn-ea"/>
                <a:cs typeface="+mn-cs"/>
              </a:rPr>
              <a:t>There’s a lot of empty space in our solar system—distances between planets are vast!</a:t>
            </a:r>
          </a:p>
          <a:p>
            <a:pPr marL="171450" lvl="0" indent="-171450">
              <a:buFont typeface="Arial"/>
              <a:buChar char="•"/>
            </a:pPr>
            <a:r>
              <a:rPr lang="en-US" sz="1200" kern="1200" dirty="0" smtClean="0">
                <a:solidFill>
                  <a:schemeClr val="tx1"/>
                </a:solidFill>
                <a:effectLst/>
                <a:latin typeface="+mn-lt"/>
                <a:ea typeface="+mn-ea"/>
                <a:cs typeface="+mn-cs"/>
              </a:rPr>
              <a:t>The solar system is made up of eight planets and many other objects orbiting the Sun.</a:t>
            </a:r>
          </a:p>
          <a:p>
            <a:pPr marL="171450" lvl="0" indent="-171450">
              <a:buFont typeface="Arial"/>
              <a:buChar char="•"/>
            </a:pPr>
            <a:r>
              <a:rPr lang="en-US" sz="1200" kern="1200" dirty="0" smtClean="0">
                <a:solidFill>
                  <a:schemeClr val="tx1"/>
                </a:solidFill>
                <a:effectLst/>
                <a:latin typeface="+mn-lt"/>
                <a:ea typeface="+mn-ea"/>
                <a:cs typeface="+mn-cs"/>
              </a:rPr>
              <a:t>NASA’s science missions are exploring our solar system, and beyond.</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3081386-5B12-A641-84B7-797055124698}" type="slidenum">
              <a:rPr lang="en-US" smtClean="0"/>
              <a:t>17</a:t>
            </a:fld>
            <a:endParaRPr lang="en-US"/>
          </a:p>
        </p:txBody>
      </p:sp>
    </p:spTree>
    <p:extLst>
      <p:ext uri="{BB962C8B-B14F-4D97-AF65-F5344CB8AC3E}">
        <p14:creationId xmlns:p14="http://schemas.microsoft.com/office/powerpoint/2010/main" val="246418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activities are about </a:t>
            </a:r>
            <a:r>
              <a:rPr lang="en-US" b="1" baseline="0" dirty="0" smtClean="0"/>
              <a:t>Exploring The Universe.</a:t>
            </a:r>
            <a:endParaRPr lang="en-US" b="1" dirty="0" smtClean="0"/>
          </a:p>
          <a:p>
            <a:endParaRPr lang="en-US" dirty="0" smtClean="0"/>
          </a:p>
          <a:p>
            <a:r>
              <a:rPr lang="en-US" sz="1200" kern="1200" dirty="0" smtClean="0">
                <a:solidFill>
                  <a:schemeClr val="tx1"/>
                </a:solidFill>
                <a:effectLst/>
                <a:latin typeface="+mn-lt"/>
                <a:ea typeface="+mn-ea"/>
                <a:cs typeface="+mn-cs"/>
              </a:rPr>
              <a:t>The Ice Orbs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activity explores the following ideas:</a:t>
            </a:r>
          </a:p>
          <a:p>
            <a:pPr marL="171450" lvl="0" indent="-171450">
              <a:buFont typeface="Arial"/>
              <a:buChar char="•"/>
            </a:pPr>
            <a:r>
              <a:rPr lang="en-US" sz="1200" kern="1200" dirty="0" smtClean="0">
                <a:solidFill>
                  <a:schemeClr val="tx1"/>
                </a:solidFill>
                <a:effectLst/>
                <a:latin typeface="+mn-lt"/>
                <a:ea typeface="+mn-ea"/>
                <a:cs typeface="+mn-cs"/>
              </a:rPr>
              <a:t>Ocean worlds may be the most likely places to discover life beyond Earth.</a:t>
            </a:r>
          </a:p>
          <a:p>
            <a:pPr marL="171450" lvl="0" indent="-171450">
              <a:buFont typeface="Arial"/>
              <a:buChar char="•"/>
            </a:pPr>
            <a:r>
              <a:rPr lang="en-US" sz="1200" kern="1200" dirty="0" smtClean="0">
                <a:solidFill>
                  <a:schemeClr val="tx1"/>
                </a:solidFill>
                <a:effectLst/>
                <a:latin typeface="+mn-lt"/>
                <a:ea typeface="+mn-ea"/>
                <a:cs typeface="+mn-cs"/>
              </a:rPr>
              <a:t>Scientists think that ocean worlds have icy cold, frozen exteriors and warmer, liquid interiors.</a:t>
            </a:r>
          </a:p>
          <a:p>
            <a:pPr marL="171450" lvl="0" indent="-171450">
              <a:buFont typeface="Arial"/>
              <a:buChar char="•"/>
            </a:pPr>
            <a:r>
              <a:rPr lang="en-US" sz="1200" kern="1200" dirty="0" smtClean="0">
                <a:solidFill>
                  <a:schemeClr val="tx1"/>
                </a:solidFill>
                <a:effectLst/>
                <a:latin typeface="+mn-lt"/>
                <a:ea typeface="+mn-ea"/>
                <a:cs typeface="+mn-cs"/>
              </a:rPr>
              <a:t>Some </a:t>
            </a:r>
            <a:r>
              <a:rPr lang="en-US" sz="1200" i="1" kern="1200" dirty="0" err="1" smtClean="0">
                <a:solidFill>
                  <a:schemeClr val="tx1"/>
                </a:solidFill>
                <a:effectLst/>
                <a:latin typeface="+mn-lt"/>
                <a:ea typeface="+mn-ea"/>
                <a:cs typeface="+mn-cs"/>
              </a:rPr>
              <a:t>astrobiologists</a:t>
            </a:r>
            <a:r>
              <a:rPr lang="en-US" sz="1200" kern="1200" dirty="0" smtClean="0">
                <a:solidFill>
                  <a:schemeClr val="tx1"/>
                </a:solidFill>
                <a:effectLst/>
                <a:latin typeface="+mn-lt"/>
                <a:ea typeface="+mn-ea"/>
                <a:cs typeface="+mn-cs"/>
              </a:rPr>
              <a:t> are studying ocean worlds for evidence and signs of life.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Orbiting Objects activity explores the following ideas:</a:t>
            </a:r>
          </a:p>
          <a:p>
            <a:pPr marL="171450" lvl="0" indent="-171450">
              <a:buFont typeface="Arial"/>
              <a:buChar char="•"/>
            </a:pPr>
            <a:r>
              <a:rPr lang="en-US" sz="1200" kern="1200" dirty="0" smtClean="0">
                <a:solidFill>
                  <a:schemeClr val="tx1"/>
                </a:solidFill>
                <a:effectLst/>
                <a:latin typeface="+mn-lt"/>
                <a:ea typeface="+mn-ea"/>
                <a:cs typeface="+mn-cs"/>
              </a:rPr>
              <a:t>The force of gravity influences everything (with mass) in space.</a:t>
            </a:r>
          </a:p>
          <a:p>
            <a:pPr marL="171450" lvl="0" indent="-171450">
              <a:buFont typeface="Arial"/>
              <a:buChar char="•"/>
            </a:pPr>
            <a:r>
              <a:rPr lang="en-US" sz="1200" kern="1200" dirty="0" smtClean="0">
                <a:solidFill>
                  <a:schemeClr val="tx1"/>
                </a:solidFill>
                <a:effectLst/>
                <a:latin typeface="+mn-lt"/>
                <a:ea typeface="+mn-ea"/>
                <a:cs typeface="+mn-cs"/>
              </a:rPr>
              <a:t>Every object in space exerts a gravitational pull on every other object.</a:t>
            </a:r>
          </a:p>
          <a:p>
            <a:pPr marL="171450" lvl="0" indent="-171450">
              <a:buFont typeface="Arial"/>
              <a:buChar char="•"/>
            </a:pPr>
            <a:r>
              <a:rPr lang="en-US" sz="1200" kern="1200" dirty="0" smtClean="0">
                <a:solidFill>
                  <a:schemeClr val="tx1"/>
                </a:solidFill>
                <a:effectLst/>
                <a:latin typeface="+mn-lt"/>
                <a:ea typeface="+mn-ea"/>
                <a:cs typeface="+mn-cs"/>
              </a:rPr>
              <a:t>Gravity keeps objects orbiting other objects, and prevents them from flying off into space.</a:t>
            </a:r>
          </a:p>
          <a:p>
            <a:pPr marL="171450" lvl="0" indent="-171450">
              <a:buFont typeface="Arial"/>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Imagining Life</a:t>
            </a:r>
            <a:r>
              <a:rPr lang="en-US" sz="1200" kern="1200" baseline="0" dirty="0" smtClean="0">
                <a:solidFill>
                  <a:schemeClr val="tx1"/>
                </a:solidFill>
                <a:effectLst/>
                <a:latin typeface="+mn-lt"/>
                <a:ea typeface="+mn-ea"/>
                <a:cs typeface="+mn-cs"/>
              </a:rPr>
              <a:t> activity </a:t>
            </a:r>
            <a:r>
              <a:rPr lang="en-US" sz="1200" kern="1200" dirty="0" smtClean="0">
                <a:solidFill>
                  <a:schemeClr val="tx1"/>
                </a:solidFill>
                <a:effectLst/>
                <a:latin typeface="+mn-lt"/>
                <a:ea typeface="+mn-ea"/>
                <a:cs typeface="+mn-cs"/>
              </a:rPr>
              <a:t>explores the following ideas:</a:t>
            </a:r>
          </a:p>
          <a:p>
            <a:pPr marL="171450" lvl="0" indent="-171450">
              <a:buFont typeface="Arial"/>
              <a:buChar char="•"/>
            </a:pPr>
            <a:r>
              <a:rPr lang="en-US" sz="1200" kern="1200" dirty="0" smtClean="0">
                <a:solidFill>
                  <a:schemeClr val="tx1"/>
                </a:solidFill>
                <a:effectLst/>
                <a:latin typeface="+mn-lt"/>
                <a:ea typeface="+mn-ea"/>
                <a:cs typeface="+mn-cs"/>
              </a:rPr>
              <a:t>If life exists elsewhere in the universe, it could look very different from life on Earth. </a:t>
            </a:r>
          </a:p>
          <a:p>
            <a:pPr marL="171450" lvl="0" indent="-171450">
              <a:buFont typeface="Arial"/>
              <a:buChar char="•"/>
            </a:pPr>
            <a:r>
              <a:rPr lang="en-US" sz="1200" kern="1200" dirty="0" smtClean="0">
                <a:solidFill>
                  <a:schemeClr val="tx1"/>
                </a:solidFill>
                <a:effectLst/>
                <a:latin typeface="+mn-lt"/>
                <a:ea typeface="+mn-ea"/>
                <a:cs typeface="+mn-cs"/>
              </a:rPr>
              <a:t>Life on Earth comes in an amazing variety of forms.</a:t>
            </a:r>
          </a:p>
          <a:p>
            <a:pPr marL="171450" lvl="0" indent="-171450">
              <a:buFont typeface="Arial"/>
              <a:buChar char="•"/>
            </a:pPr>
            <a:r>
              <a:rPr lang="en-US" sz="1200" i="1" kern="1200" dirty="0" err="1" smtClean="0">
                <a:solidFill>
                  <a:schemeClr val="tx1"/>
                </a:solidFill>
                <a:effectLst/>
                <a:latin typeface="+mn-lt"/>
                <a:ea typeface="+mn-ea"/>
                <a:cs typeface="+mn-cs"/>
              </a:rPr>
              <a:t>Astrobiologists</a:t>
            </a:r>
            <a:r>
              <a:rPr lang="en-US" sz="1200" kern="1200" dirty="0" smtClean="0">
                <a:solidFill>
                  <a:schemeClr val="tx1"/>
                </a:solidFill>
                <a:effectLst/>
                <a:latin typeface="+mn-lt"/>
                <a:ea typeface="+mn-ea"/>
                <a:cs typeface="+mn-cs"/>
              </a:rPr>
              <a:t> use our knowledge about life on Earth to make predictions about what life might be like elsewhere in the universe.</a:t>
            </a:r>
          </a:p>
          <a:p>
            <a:pPr marL="171450" lvl="0" indent="-171450">
              <a:buFont typeface="Arial"/>
              <a:buChar char="•"/>
            </a:pPr>
            <a:endParaRPr lang="en-US" sz="1200" kern="1200" dirty="0" smtClean="0">
              <a:solidFill>
                <a:schemeClr val="tx1"/>
              </a:solidFill>
              <a:effectLst/>
              <a:latin typeface="+mn-lt"/>
              <a:ea typeface="+mn-ea"/>
              <a:cs typeface="+mn-cs"/>
            </a:endParaRP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3081386-5B12-A641-84B7-797055124698}" type="slidenum">
              <a:rPr lang="en-US" smtClean="0"/>
              <a:t>18</a:t>
            </a:fld>
            <a:endParaRPr lang="en-US"/>
          </a:p>
        </p:txBody>
      </p:sp>
    </p:spTree>
    <p:extLst>
      <p:ext uri="{BB962C8B-B14F-4D97-AF65-F5344CB8AC3E}">
        <p14:creationId xmlns:p14="http://schemas.microsoft.com/office/powerpoint/2010/main" val="3896622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review some</a:t>
            </a:r>
            <a:r>
              <a:rPr lang="en-US" baseline="0" dirty="0" smtClean="0"/>
              <a:t> tips for leading these activities with participants</a:t>
            </a:r>
            <a:endParaRPr lang="en-US" dirty="0"/>
          </a:p>
        </p:txBody>
      </p:sp>
      <p:sp>
        <p:nvSpPr>
          <p:cNvPr id="4" name="Slide Number Placeholder 3"/>
          <p:cNvSpPr>
            <a:spLocks noGrp="1"/>
          </p:cNvSpPr>
          <p:nvPr>
            <p:ph type="sldNum" sz="quarter" idx="10"/>
          </p:nvPr>
        </p:nvSpPr>
        <p:spPr/>
        <p:txBody>
          <a:bodyPr/>
          <a:lstStyle/>
          <a:p>
            <a:fld id="{83081386-5B12-A641-84B7-797055124698}" type="slidenum">
              <a:rPr lang="en-US" smtClean="0"/>
              <a:t>19</a:t>
            </a:fld>
            <a:endParaRPr lang="en-US"/>
          </a:p>
        </p:txBody>
      </p:sp>
    </p:spTree>
    <p:extLst>
      <p:ext uri="{BB962C8B-B14F-4D97-AF65-F5344CB8AC3E}">
        <p14:creationId xmlns:p14="http://schemas.microsoft.com/office/powerpoint/2010/main" val="165218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latin typeface="+mj-lt"/>
                <a:ea typeface="ＭＳ Ｐゴシック" charset="-128"/>
                <a:cs typeface="ＭＳ Ｐゴシック" charset="-128"/>
              </a:rPr>
              <a:t>Welcome to the Explore Science: Earth &amp; Space toolkit </a:t>
            </a:r>
            <a:r>
              <a:rPr lang="en-US" sz="1200" kern="1200" baseline="0" dirty="0" smtClean="0">
                <a:solidFill>
                  <a:schemeClr val="tx1"/>
                </a:solidFill>
                <a:latin typeface="+mj-lt"/>
                <a:ea typeface="ＭＳ Ｐゴシック" charset="-128"/>
                <a:cs typeface="ＭＳ Ｐゴシック" charset="-128"/>
              </a:rPr>
              <a:t>training! </a:t>
            </a:r>
          </a:p>
          <a:p>
            <a:pPr hangingPunct="0"/>
            <a:endParaRPr lang="en-US" sz="1200" kern="1200" baseline="0" dirty="0" smtClean="0">
              <a:solidFill>
                <a:schemeClr val="tx1"/>
              </a:solidFill>
              <a:latin typeface="+mj-lt"/>
              <a:ea typeface="ＭＳ Ｐゴシック" charset="-128"/>
              <a:cs typeface="ＭＳ Ｐゴシック" charset="-128"/>
            </a:endParaRPr>
          </a:p>
          <a:p>
            <a:pPr hangingPunct="0"/>
            <a:r>
              <a:rPr lang="en-US" sz="1200" kern="1200" dirty="0" smtClean="0">
                <a:solidFill>
                  <a:schemeClr val="tx1"/>
                </a:solidFill>
                <a:latin typeface="+mj-lt"/>
                <a:ea typeface="ＭＳ Ｐゴシック" charset="-128"/>
                <a:cs typeface="ＭＳ Ｐゴシック" charset="-128"/>
              </a:rPr>
              <a:t>This training has three parts:</a:t>
            </a:r>
          </a:p>
          <a:p>
            <a:pPr marL="0" indent="0" hangingPunct="0">
              <a:buNone/>
            </a:pPr>
            <a:r>
              <a:rPr lang="en-US" sz="1200" kern="1200" dirty="0" smtClean="0">
                <a:solidFill>
                  <a:schemeClr val="tx1"/>
                </a:solidFill>
                <a:latin typeface="+mj-lt"/>
                <a:ea typeface="ＭＳ Ｐゴシック" charset="-128"/>
                <a:cs typeface="ＭＳ Ｐゴシック" charset="-128"/>
              </a:rPr>
              <a:t>1. Quick introduction to the Explore Science: Earth &amp; Space project and toolkit</a:t>
            </a:r>
            <a:endParaRPr lang="en-US" sz="1200" kern="1200" baseline="0" dirty="0" smtClean="0">
              <a:solidFill>
                <a:schemeClr val="tx1"/>
              </a:solidFill>
              <a:latin typeface="+mj-lt"/>
              <a:ea typeface="ＭＳ Ｐゴシック" charset="-128"/>
              <a:cs typeface="ＭＳ Ｐゴシック" charset="-128"/>
            </a:endParaRPr>
          </a:p>
          <a:p>
            <a:pPr marL="0" indent="0" hangingPunct="0">
              <a:buNone/>
            </a:pPr>
            <a:r>
              <a:rPr lang="en-US" sz="1200" kern="1200" dirty="0" smtClean="0">
                <a:solidFill>
                  <a:schemeClr val="tx1"/>
                </a:solidFill>
                <a:latin typeface="+mj-lt"/>
                <a:ea typeface="ＭＳ Ｐゴシック" charset="-128"/>
                <a:cs typeface="ＭＳ Ｐゴシック" charset="-128"/>
              </a:rPr>
              <a:t>2.</a:t>
            </a:r>
            <a:r>
              <a:rPr lang="en-US" sz="1200" kern="1200" baseline="0" dirty="0" smtClean="0">
                <a:solidFill>
                  <a:schemeClr val="tx1"/>
                </a:solidFill>
                <a:latin typeface="+mj-lt"/>
                <a:ea typeface="ＭＳ Ｐゴシック" charset="-128"/>
                <a:cs typeface="ＭＳ Ｐゴシック" charset="-128"/>
              </a:rPr>
              <a:t> </a:t>
            </a:r>
            <a:r>
              <a:rPr lang="en-US" sz="1200" kern="1200" dirty="0" smtClean="0">
                <a:solidFill>
                  <a:schemeClr val="tx1"/>
                </a:solidFill>
                <a:latin typeface="+mj-lt"/>
                <a:ea typeface="ＭＳ Ｐゴシック" charset="-128"/>
                <a:cs typeface="ＭＳ Ｐゴシック" charset="-128"/>
              </a:rPr>
              <a:t>Overview of </a:t>
            </a:r>
            <a:r>
              <a:rPr lang="en-US" sz="1200" kern="1200" baseline="0" dirty="0" smtClean="0">
                <a:solidFill>
                  <a:schemeClr val="tx1"/>
                </a:solidFill>
                <a:latin typeface="+mj-lt"/>
                <a:ea typeface="ＭＳ Ｐゴシック" charset="-128"/>
                <a:cs typeface="ＭＳ Ｐゴシック" charset="-128"/>
              </a:rPr>
              <a:t>the toolkit and the individual </a:t>
            </a:r>
            <a:r>
              <a:rPr lang="en-US" sz="1200" kern="1200" dirty="0" smtClean="0">
                <a:solidFill>
                  <a:schemeClr val="tx1"/>
                </a:solidFill>
                <a:latin typeface="+mj-lt"/>
                <a:ea typeface="ＭＳ Ｐゴシック" charset="-128"/>
                <a:cs typeface="ＭＳ Ｐゴシック" charset="-128"/>
              </a:rPr>
              <a:t>activities</a:t>
            </a:r>
            <a:endParaRPr lang="en-US" sz="1200" kern="1200" baseline="0" dirty="0" smtClean="0">
              <a:solidFill>
                <a:schemeClr val="tx1"/>
              </a:solidFill>
              <a:latin typeface="+mj-lt"/>
              <a:ea typeface="ＭＳ Ｐゴシック" charset="-128"/>
              <a:cs typeface="ＭＳ Ｐゴシック" charset="-128"/>
            </a:endParaRPr>
          </a:p>
          <a:p>
            <a:pPr marL="0" indent="0" hangingPunct="0">
              <a:buNone/>
            </a:pPr>
            <a:r>
              <a:rPr lang="en-US" sz="1200" kern="1200" baseline="0" dirty="0" smtClean="0">
                <a:solidFill>
                  <a:schemeClr val="tx1"/>
                </a:solidFill>
                <a:latin typeface="+mj-lt"/>
                <a:ea typeface="ＭＳ Ｐゴシック" charset="-128"/>
                <a:cs typeface="ＭＳ Ｐゴシック" charset="-128"/>
              </a:rPr>
              <a:t>3. Tips to help you lead the activities successfully</a:t>
            </a:r>
            <a:endParaRPr lang="en-US" sz="1200" kern="1200" dirty="0" smtClean="0">
              <a:solidFill>
                <a:schemeClr val="tx1"/>
              </a:solidFill>
              <a:latin typeface="+mj-lt"/>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83081386-5B12-A641-84B7-797055124698}" type="slidenum">
              <a:rPr lang="en-US" smtClean="0"/>
              <a:t>2</a:t>
            </a:fld>
            <a:endParaRPr lang="en-US"/>
          </a:p>
        </p:txBody>
      </p:sp>
    </p:spTree>
    <p:extLst>
      <p:ext uri="{BB962C8B-B14F-4D97-AF65-F5344CB8AC3E}">
        <p14:creationId xmlns:p14="http://schemas.microsoft.com/office/powerpoint/2010/main" val="3239037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p:cNvSpPr>
          <p:nvPr>
            <p:ph type="sldNum" sz="quarter" idx="5"/>
          </p:nvPr>
        </p:nvSpPr>
        <p:spPr>
          <a:noFill/>
        </p:spPr>
        <p:txBody>
          <a:bodyPr/>
          <a:lstStyle/>
          <a:p>
            <a:fld id="{FCC82B60-B068-3F40-962D-0981EFC3E610}" type="slidenum">
              <a:rPr lang="en-US"/>
              <a:pPr/>
              <a:t>20</a:t>
            </a:fld>
            <a:endParaRPr lang="en-US"/>
          </a:p>
        </p:txBody>
      </p:sp>
      <p:sp>
        <p:nvSpPr>
          <p:cNvPr id="20483" name="Rectangle 2"/>
          <p:cNvSpPr>
            <a:spLocks noGrp="1" noRot="1" noChangeAspect="1" noChangeArrowheads="1" noTextEdit="1"/>
          </p:cNvSpPr>
          <p:nvPr>
            <p:ph type="sldImg"/>
          </p:nvPr>
        </p:nvSpPr>
        <p:spPr>
          <a:xfrm>
            <a:off x="1143000" y="685800"/>
            <a:ext cx="4572000" cy="3429000"/>
          </a:xfrm>
          <a:ln/>
        </p:spPr>
      </p:sp>
      <p:sp>
        <p:nvSpPr>
          <p:cNvPr id="20484" name="Rectangle 3"/>
          <p:cNvSpPr>
            <a:spLocks noGrp="1"/>
          </p:cNvSpPr>
          <p:nvPr>
            <p:ph type="body" idx="1"/>
          </p:nvPr>
        </p:nvSpPr>
        <p:spPr>
          <a:noFill/>
          <a:ln w="9525"/>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j-lt"/>
                <a:ea typeface="ＭＳ Ｐゴシック" charset="-128"/>
                <a:cs typeface="ＭＳ Ｐゴシック" charset="-128"/>
              </a:rPr>
              <a:t>We’ve just taken a very quick look at all 9 activities in the Explore Science: Earth &amp; Space toolkit.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mj-lt"/>
              <a:ea typeface="ＭＳ Ｐゴシック" charset="-128"/>
              <a:cs typeface="ＭＳ Ｐゴシック"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j-lt"/>
                <a:ea typeface="ＭＳ Ｐゴシック" charset="-128"/>
                <a:cs typeface="ＭＳ Ｐゴシック" charset="-128"/>
              </a:rPr>
              <a:t>Here is an example of just one activity, Ice Orbs. The image shows all the physical materials needed to do the activity.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mj-lt"/>
              <a:ea typeface="ＭＳ Ｐゴシック" charset="-128"/>
              <a:cs typeface="ＭＳ Ｐゴシック"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j-lt"/>
                <a:ea typeface="ＭＳ Ｐゴシック" charset="-128"/>
                <a:cs typeface="ＭＳ Ｐゴシック" charset="-128"/>
              </a:rPr>
              <a:t>Some of these materials are intended for the learners to use. These include the supplies they need to do the activity (like the ice orb, tray, magnifying glass) and the activity guide and sign, and additional information sheets or other graphics. These things should all be out and accessible for learners.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mj-lt"/>
              <a:ea typeface="ＭＳ Ｐゴシック" charset="-128"/>
              <a:cs typeface="ＭＳ Ｐゴシック"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j-lt"/>
                <a:ea typeface="ＭＳ Ｐゴシック" charset="-128"/>
                <a:cs typeface="ＭＳ Ｐゴシック" charset="-128"/>
              </a:rPr>
              <a:t>It also includes some materials for you, the facilitator, to use. These include the materials you’d need for any advance preparation as well as the facilitator guide with some notes about things like setup and safety, and some tips to help you do a great job leading the activity. You can set these somewhere handy for you only.</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mj-lt"/>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p:cNvSpPr>
          <p:nvPr>
            <p:ph type="sldNum" sz="quarter" idx="5"/>
          </p:nvPr>
        </p:nvSpPr>
        <p:spPr>
          <a:noFill/>
        </p:spPr>
        <p:txBody>
          <a:bodyPr/>
          <a:lstStyle/>
          <a:p>
            <a:fld id="{FCC82B60-B068-3F40-962D-0981EFC3E610}" type="slidenum">
              <a:rPr lang="en-US"/>
              <a:pPr/>
              <a:t>21</a:t>
            </a:fld>
            <a:endParaRPr lang="en-US"/>
          </a:p>
        </p:txBody>
      </p:sp>
      <p:sp>
        <p:nvSpPr>
          <p:cNvPr id="20483" name="Rectangle 2"/>
          <p:cNvSpPr>
            <a:spLocks noGrp="1" noRot="1" noChangeAspect="1" noChangeArrowheads="1" noTextEdit="1"/>
          </p:cNvSpPr>
          <p:nvPr>
            <p:ph type="sldImg"/>
          </p:nvPr>
        </p:nvSpPr>
        <p:spPr>
          <a:xfrm>
            <a:off x="1143000" y="685800"/>
            <a:ext cx="4572000" cy="3429000"/>
          </a:xfrm>
          <a:ln/>
        </p:spPr>
      </p:sp>
      <p:sp>
        <p:nvSpPr>
          <p:cNvPr id="20484" name="Rectangle 3"/>
          <p:cNvSpPr>
            <a:spLocks noGrp="1"/>
          </p:cNvSpPr>
          <p:nvPr>
            <p:ph type="body" idx="1"/>
          </p:nvPr>
        </p:nvSpPr>
        <p:spPr>
          <a:noFill/>
          <a:ln w="9525"/>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j-lt"/>
                <a:ea typeface="ＭＳ Ｐゴシック" charset="-128"/>
                <a:cs typeface="ＭＳ Ｐゴシック" charset="-128"/>
              </a:rPr>
              <a:t>Now let’s look at some of these materials a bit more closely. Here is an example of an activity guide, for the Ice Orbs activity.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mj-lt"/>
              <a:ea typeface="ＭＳ Ｐゴシック" charset="-128"/>
              <a:cs typeface="ＭＳ Ｐゴシック"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j-lt"/>
                <a:ea typeface="ＭＳ Ｐゴシック" charset="-128"/>
                <a:cs typeface="ＭＳ Ｐゴシック" charset="-128"/>
              </a:rPr>
              <a:t>The activity guides are structured to help you lead learners through hands-on science activities. </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j-lt"/>
                <a:ea typeface="ＭＳ Ｐゴシック" charset="-128"/>
                <a:cs typeface="ＭＳ Ｐゴシック" charset="-128"/>
              </a:rPr>
              <a:t>The front side includes step-by-step instructions in the section called “Try this!”</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j-lt"/>
                <a:ea typeface="ＭＳ Ｐゴシック" charset="-128"/>
                <a:cs typeface="ＭＳ Ｐゴシック" charset="-128"/>
              </a:rPr>
              <a:t>The back side describes what learners observe—and explains why it happens. Finally, the guide relates the activity to current space or Earth related science or NASA research.</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j-lt"/>
                <a:ea typeface="ＭＳ Ｐゴシック" charset="-128"/>
                <a:cs typeface="ＭＳ Ｐゴシック" charset="-128"/>
              </a:rPr>
              <a:t>You can leave these guides out on the table both to help you explain the activity and so that learners can read them and look at the pictures.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mj-lt"/>
              <a:ea typeface="ＭＳ Ｐゴシック" charset="-128"/>
              <a:cs typeface="ＭＳ Ｐゴシック"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j-lt"/>
                <a:ea typeface="ＭＳ Ｐゴシック" charset="-128"/>
                <a:cs typeface="ＭＳ Ｐゴシック" charset="-128"/>
              </a:rPr>
              <a:t>(They’re available in both English and Spanish versions.)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p:cNvSpPr>
          <p:nvPr>
            <p:ph type="sldNum" sz="quarter" idx="5"/>
          </p:nvPr>
        </p:nvSpPr>
        <p:spPr>
          <a:noFill/>
        </p:spPr>
        <p:txBody>
          <a:bodyPr/>
          <a:lstStyle/>
          <a:p>
            <a:fld id="{FCC82B60-B068-3F40-962D-0981EFC3E610}" type="slidenum">
              <a:rPr lang="en-US"/>
              <a:pPr/>
              <a:t>22</a:t>
            </a:fld>
            <a:endParaRPr lang="en-US"/>
          </a:p>
        </p:txBody>
      </p:sp>
      <p:sp>
        <p:nvSpPr>
          <p:cNvPr id="20483" name="Rectangle 2"/>
          <p:cNvSpPr>
            <a:spLocks noGrp="1" noRot="1" noChangeAspect="1" noChangeArrowheads="1" noTextEdit="1"/>
          </p:cNvSpPr>
          <p:nvPr>
            <p:ph type="sldImg"/>
          </p:nvPr>
        </p:nvSpPr>
        <p:spPr>
          <a:xfrm>
            <a:off x="1143000" y="685800"/>
            <a:ext cx="4572000" cy="3429000"/>
          </a:xfrm>
          <a:ln/>
        </p:spPr>
      </p:sp>
      <p:sp>
        <p:nvSpPr>
          <p:cNvPr id="20484" name="Rectangle 3"/>
          <p:cNvSpPr>
            <a:spLocks noGrp="1"/>
          </p:cNvSpPr>
          <p:nvPr>
            <p:ph type="body" idx="1"/>
          </p:nvPr>
        </p:nvSpPr>
        <p:spPr>
          <a:noFill/>
          <a:ln w="9525"/>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j-lt"/>
                <a:ea typeface="ＭＳ Ｐゴシック" charset="-128"/>
                <a:cs typeface="ＭＳ Ｐゴシック" charset="-128"/>
              </a:rPr>
              <a:t>Many activities include additional information sheets or other graphic assets. Depending on your event or setting you may choose to use these more or less. They provide additional related content about the hands-on activity for participants and facilitators alike.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p:cNvSpPr>
          <p:nvPr>
            <p:ph type="sldNum" sz="quarter" idx="5"/>
          </p:nvPr>
        </p:nvSpPr>
        <p:spPr>
          <a:noFill/>
        </p:spPr>
        <p:txBody>
          <a:bodyPr/>
          <a:lstStyle/>
          <a:p>
            <a:fld id="{FCC82B60-B068-3F40-962D-0981EFC3E610}" type="slidenum">
              <a:rPr lang="en-US"/>
              <a:pPr/>
              <a:t>23</a:t>
            </a:fld>
            <a:endParaRPr lang="en-US"/>
          </a:p>
        </p:txBody>
      </p:sp>
      <p:sp>
        <p:nvSpPr>
          <p:cNvPr id="20483" name="Rectangle 2"/>
          <p:cNvSpPr>
            <a:spLocks noGrp="1" noRot="1" noChangeAspect="1" noChangeArrowheads="1" noTextEdit="1"/>
          </p:cNvSpPr>
          <p:nvPr>
            <p:ph type="sldImg"/>
          </p:nvPr>
        </p:nvSpPr>
        <p:spPr>
          <a:xfrm>
            <a:off x="1143000" y="685800"/>
            <a:ext cx="4572000" cy="3429000"/>
          </a:xfrm>
          <a:ln/>
        </p:spPr>
      </p:sp>
      <p:sp>
        <p:nvSpPr>
          <p:cNvPr id="20484" name="Rectangle 3"/>
          <p:cNvSpPr>
            <a:spLocks noGrp="1"/>
          </p:cNvSpPr>
          <p:nvPr>
            <p:ph type="body" idx="1"/>
          </p:nvPr>
        </p:nvSpPr>
        <p:spPr>
          <a:noFill/>
          <a:ln w="9525"/>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j-lt"/>
                <a:ea typeface="ＭＳ Ｐゴシック" charset="-128"/>
                <a:cs typeface="ＭＳ Ｐゴシック" charset="-128"/>
              </a:rPr>
              <a:t>The facilitator guide is for you, the activity leader. </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j-lt"/>
                <a:ea typeface="ＭＳ Ｐゴシック" charset="-128"/>
                <a:cs typeface="ＭＳ Ｐゴシック" charset="-128"/>
              </a:rPr>
              <a:t>The first few pages list the learning objectives, activity materials, and includes important notes related to setup, safety, presentation, difficult concepts and other aspects of the activity.</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mj-lt"/>
              <a:ea typeface="ＭＳ Ｐゴシック" charset="-128"/>
              <a:cs typeface="ＭＳ Ｐゴシック"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j-lt"/>
                <a:ea typeface="ＭＳ Ｐゴシック" charset="-128"/>
                <a:cs typeface="ＭＳ Ｐゴシック" charset="-128"/>
              </a:rPr>
              <a:t>Additionally, each activity contains a useful reference sheet with tips about leading hands–on science activities and notes about how to talk to visitors about misconceptions and other difficult concepts.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24</a:t>
            </a:fld>
            <a:endParaRPr lang="en-US"/>
          </a:p>
        </p:txBody>
      </p:sp>
    </p:spTree>
    <p:extLst>
      <p:ext uri="{BB962C8B-B14F-4D97-AF65-F5344CB8AC3E}">
        <p14:creationId xmlns:p14="http://schemas.microsoft.com/office/powerpoint/2010/main" val="4059295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81386-5B12-A641-84B7-797055124698}" type="slidenum">
              <a:rPr lang="en-US" smtClean="0"/>
              <a:t>25</a:t>
            </a:fld>
            <a:endParaRPr lang="en-US"/>
          </a:p>
        </p:txBody>
      </p:sp>
    </p:spTree>
    <p:extLst>
      <p:ext uri="{BB962C8B-B14F-4D97-AF65-F5344CB8AC3E}">
        <p14:creationId xmlns:p14="http://schemas.microsoft.com/office/powerpoint/2010/main" val="2368550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81386-5B12-A641-84B7-797055124698}" type="slidenum">
              <a:rPr lang="en-US" smtClean="0"/>
              <a:t>28</a:t>
            </a:fld>
            <a:endParaRPr lang="en-US"/>
          </a:p>
        </p:txBody>
      </p:sp>
    </p:spTree>
    <p:extLst>
      <p:ext uri="{BB962C8B-B14F-4D97-AF65-F5344CB8AC3E}">
        <p14:creationId xmlns:p14="http://schemas.microsoft.com/office/powerpoint/2010/main" val="127148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Explore Science: Earth &amp; Space</a:t>
            </a:r>
            <a:r>
              <a:rPr lang="en-US" baseline="0" dirty="0" smtClean="0"/>
              <a:t> project  represents an effort by the </a:t>
            </a:r>
            <a:r>
              <a:rPr lang="en-US" dirty="0" smtClean="0"/>
              <a:t>National Informal STEM Education Network (NISE Net) in collaboration with</a:t>
            </a:r>
            <a:r>
              <a:rPr lang="en-US" baseline="0" dirty="0" smtClean="0"/>
              <a:t> NASA to engage museum visitors in Earth and space science experiences with connections to science, technology, and society through engaging, hands-on activities. </a:t>
            </a:r>
            <a:endParaRPr lang="en-US" dirty="0" smtClean="0"/>
          </a:p>
          <a:p>
            <a:endParaRPr lang="en-US" dirty="0" smtClean="0"/>
          </a:p>
          <a:p>
            <a:r>
              <a:rPr lang="en-US" dirty="0" smtClean="0"/>
              <a:t>This year, 2017,</a:t>
            </a:r>
            <a:r>
              <a:rPr lang="en-US" baseline="0" dirty="0" smtClean="0"/>
              <a:t> </a:t>
            </a:r>
            <a:r>
              <a:rPr lang="en-US" dirty="0" smtClean="0"/>
              <a:t>the NISE Net has</a:t>
            </a:r>
            <a:r>
              <a:rPr lang="en-US" baseline="0" dirty="0" smtClean="0"/>
              <a:t> sent out 250 physical Explore Science: Earth &amp; Space toolkits. Museums all across the country hosting events and engaging their visitors through year-round programming.</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3081386-5B12-A641-84B7-797055124698}" type="slidenum">
              <a:rPr lang="en-US" smtClean="0"/>
              <a:t>3</a:t>
            </a:fld>
            <a:endParaRPr lang="en-US"/>
          </a:p>
        </p:txBody>
      </p:sp>
    </p:spTree>
    <p:extLst>
      <p:ext uri="{BB962C8B-B14F-4D97-AF65-F5344CB8AC3E}">
        <p14:creationId xmlns:p14="http://schemas.microsoft.com/office/powerpoint/2010/main" val="221444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year, 2017,</a:t>
            </a:r>
            <a:r>
              <a:rPr lang="en-US" baseline="0" dirty="0" smtClean="0"/>
              <a:t> </a:t>
            </a:r>
            <a:r>
              <a:rPr lang="en-US" dirty="0" smtClean="0"/>
              <a:t>the NISE Net has</a:t>
            </a:r>
            <a:r>
              <a:rPr lang="en-US" baseline="0" dirty="0" smtClean="0"/>
              <a:t> sent out 250 physical Explore Science: Earth &amp; Space toolkits. Museums all across the country are hosting events and engaging their visitors through year-round programming.</a:t>
            </a:r>
            <a:endParaRPr lang="en-US" dirty="0" smtClean="0"/>
          </a:p>
          <a:p>
            <a:endParaRPr lang="en-US" dirty="0"/>
          </a:p>
        </p:txBody>
      </p:sp>
      <p:sp>
        <p:nvSpPr>
          <p:cNvPr id="4" name="Slide Number Placeholder 3"/>
          <p:cNvSpPr>
            <a:spLocks noGrp="1"/>
          </p:cNvSpPr>
          <p:nvPr>
            <p:ph type="sldNum" sz="quarter" idx="10"/>
          </p:nvPr>
        </p:nvSpPr>
        <p:spPr/>
        <p:txBody>
          <a:bodyPr/>
          <a:lstStyle/>
          <a:p>
            <a:fld id="{83081386-5B12-A641-84B7-797055124698}" type="slidenum">
              <a:rPr lang="en-US" smtClean="0"/>
              <a:t>4</a:t>
            </a:fld>
            <a:endParaRPr lang="en-US"/>
          </a:p>
        </p:txBody>
      </p:sp>
    </p:spTree>
    <p:extLst>
      <p:ext uri="{BB962C8B-B14F-4D97-AF65-F5344CB8AC3E}">
        <p14:creationId xmlns:p14="http://schemas.microsoft.com/office/powerpoint/2010/main" val="12110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are a few details about our event,</a:t>
            </a:r>
            <a:r>
              <a:rPr lang="en-US" baseline="0" dirty="0" smtClean="0"/>
              <a:t> today.</a:t>
            </a:r>
            <a:endParaRPr lang="en-US" dirty="0" smtClean="0"/>
          </a:p>
          <a:p>
            <a:endParaRPr lang="en-US" dirty="0"/>
          </a:p>
        </p:txBody>
      </p:sp>
      <p:sp>
        <p:nvSpPr>
          <p:cNvPr id="4" name="Slide Number Placeholder 3"/>
          <p:cNvSpPr>
            <a:spLocks noGrp="1"/>
          </p:cNvSpPr>
          <p:nvPr>
            <p:ph type="sldNum" sz="quarter" idx="10"/>
          </p:nvPr>
        </p:nvSpPr>
        <p:spPr/>
        <p:txBody>
          <a:bodyPr/>
          <a:lstStyle/>
          <a:p>
            <a:fld id="{83081386-5B12-A641-84B7-797055124698}" type="slidenum">
              <a:rPr lang="en-US" smtClean="0"/>
              <a:t>5</a:t>
            </a:fld>
            <a:endParaRPr lang="en-US"/>
          </a:p>
        </p:txBody>
      </p:sp>
    </p:spTree>
    <p:extLst>
      <p:ext uri="{BB962C8B-B14F-4D97-AF65-F5344CB8AC3E}">
        <p14:creationId xmlns:p14="http://schemas.microsoft.com/office/powerpoint/2010/main" val="272091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smtClean="0">
                <a:latin typeface="+mj-lt"/>
                <a:ea typeface="ＭＳ Ｐゴシック" charset="0"/>
                <a:cs typeface="ＭＳ Ｐゴシック" charset="0"/>
              </a:rPr>
              <a:t>This is for information specifically about your institution</a:t>
            </a:r>
          </a:p>
          <a:p>
            <a:endParaRPr lang="en-US" sz="1200" b="1" i="1" dirty="0" smtClean="0">
              <a:latin typeface="+mj-lt"/>
              <a:ea typeface="ＭＳ Ｐゴシック" charset="0"/>
              <a:cs typeface="ＭＳ Ｐゴシック" charset="0"/>
            </a:endParaRPr>
          </a:p>
          <a:p>
            <a:r>
              <a:rPr lang="en-US" sz="1200" b="1" i="1" dirty="0" smtClean="0">
                <a:latin typeface="+mj-lt"/>
                <a:ea typeface="ＭＳ Ｐゴシック" charset="0"/>
                <a:cs typeface="ＭＳ Ｐゴシック" charset="0"/>
              </a:rPr>
              <a:t>Background</a:t>
            </a:r>
            <a:endParaRPr lang="en-US" sz="1200" i="1" dirty="0" smtClean="0">
              <a:latin typeface="+mj-lt"/>
              <a:ea typeface="ＭＳ Ｐゴシック" charset="0"/>
              <a:cs typeface="ＭＳ Ｐゴシック" charset="0"/>
            </a:endParaRPr>
          </a:p>
          <a:p>
            <a:r>
              <a:rPr lang="en-US" sz="1200" i="1" dirty="0" smtClean="0">
                <a:latin typeface="+mj-lt"/>
                <a:ea typeface="ＭＳ Ｐゴシック" charset="0"/>
                <a:cs typeface="ＭＳ Ｐゴシック" charset="0"/>
              </a:rPr>
              <a:t>	(Your institution</a:t>
            </a:r>
            <a:r>
              <a:rPr lang="ja-JP" altLang="en-US" sz="1200" i="1" dirty="0" smtClean="0">
                <a:latin typeface="+mj-lt"/>
                <a:ea typeface="ＭＳ Ｐゴシック" charset="0"/>
                <a:cs typeface="ＭＳ Ｐゴシック" charset="0"/>
              </a:rPr>
              <a:t>’</a:t>
            </a:r>
            <a:r>
              <a:rPr lang="en-US" sz="1200" i="1" dirty="0" smtClean="0">
                <a:latin typeface="+mj-lt"/>
                <a:ea typeface="ＭＳ Ｐゴシック" charset="0"/>
                <a:cs typeface="ＭＳ Ｐゴシック" charset="0"/>
              </a:rPr>
              <a:t>s) mission</a:t>
            </a:r>
            <a:r>
              <a:rPr lang="en-US" sz="1200" i="1" baseline="0" dirty="0" smtClean="0">
                <a:latin typeface="+mj-lt"/>
                <a:ea typeface="ＭＳ Ｐゴシック" charset="0"/>
                <a:cs typeface="ＭＳ Ｐゴシック" charset="0"/>
              </a:rPr>
              <a:t> and goals for this event</a:t>
            </a:r>
            <a:r>
              <a:rPr lang="en-US" sz="1200" i="1" dirty="0" smtClean="0">
                <a:latin typeface="+mj-lt"/>
                <a:ea typeface="ＭＳ Ｐゴシック" charset="0"/>
                <a:cs typeface="ＭＳ Ｐゴシック" charset="0"/>
              </a:rPr>
              <a:t> </a:t>
            </a:r>
          </a:p>
          <a:p>
            <a:endParaRPr lang="en-US" sz="1200" b="1" i="1" dirty="0" smtClean="0">
              <a:latin typeface="+mj-lt"/>
              <a:ea typeface="ＭＳ Ｐゴシック" charset="0"/>
              <a:cs typeface="ＭＳ Ｐゴシック" charset="0"/>
            </a:endParaRPr>
          </a:p>
          <a:p>
            <a:r>
              <a:rPr lang="en-US" sz="1200" b="1" i="1" dirty="0" smtClean="0">
                <a:latin typeface="+mj-lt"/>
                <a:ea typeface="ＭＳ Ｐゴシック" charset="0"/>
                <a:cs typeface="ＭＳ Ｐゴシック" charset="0"/>
              </a:rPr>
              <a:t>Who</a:t>
            </a:r>
            <a:r>
              <a:rPr lang="ja-JP" altLang="en-US" sz="1200" b="1" i="1" dirty="0" smtClean="0">
                <a:latin typeface="+mj-lt"/>
                <a:ea typeface="ＭＳ Ｐゴシック" charset="0"/>
                <a:cs typeface="ＭＳ Ｐゴシック" charset="0"/>
              </a:rPr>
              <a:t>’</a:t>
            </a:r>
            <a:r>
              <a:rPr lang="en-US" sz="1200" b="1" i="1" dirty="0" smtClean="0">
                <a:latin typeface="+mj-lt"/>
                <a:ea typeface="ＭＳ Ｐゴシック" charset="0"/>
                <a:cs typeface="ＭＳ Ｐゴシック" charset="0"/>
              </a:rPr>
              <a:t>s here</a:t>
            </a:r>
            <a:endParaRPr lang="en-US" sz="1200" i="1" dirty="0" smtClean="0">
              <a:latin typeface="+mj-lt"/>
              <a:ea typeface="ＭＳ Ｐゴシック" charset="0"/>
              <a:cs typeface="ＭＳ Ｐゴシック" charset="0"/>
            </a:endParaRPr>
          </a:p>
          <a:p>
            <a:r>
              <a:rPr lang="en-US" sz="1200" i="1" dirty="0" smtClean="0">
                <a:latin typeface="+mj-lt"/>
                <a:ea typeface="ＭＳ Ｐゴシック" charset="0"/>
                <a:cs typeface="ＭＳ Ｐゴシック" charset="0"/>
              </a:rPr>
              <a:t>	Introduce collaborators, guest speakers, volunteer groups, and other educators and facilitators.</a:t>
            </a:r>
          </a:p>
          <a:p>
            <a:endParaRPr lang="en-US" sz="1200" b="1" i="1" dirty="0" smtClean="0">
              <a:latin typeface="+mj-lt"/>
              <a:ea typeface="ＭＳ Ｐゴシック" charset="0"/>
              <a:cs typeface="ＭＳ Ｐゴシック" charset="0"/>
            </a:endParaRPr>
          </a:p>
          <a:p>
            <a:r>
              <a:rPr lang="en-US" sz="1200" b="1" i="1" dirty="0" smtClean="0">
                <a:latin typeface="+mj-lt"/>
                <a:ea typeface="ＭＳ Ｐゴシック" charset="0"/>
                <a:cs typeface="ＭＳ Ｐゴシック" charset="0"/>
              </a:rPr>
              <a:t>Orientation, Safety, and Policies</a:t>
            </a:r>
          </a:p>
          <a:p>
            <a:r>
              <a:rPr lang="en-US" sz="1200" b="1" i="1" dirty="0" smtClean="0">
                <a:latin typeface="+mj-lt"/>
                <a:ea typeface="ＭＳ Ｐゴシック" charset="0"/>
                <a:cs typeface="ＭＳ Ｐゴシック" charset="0"/>
              </a:rPr>
              <a:t>	</a:t>
            </a:r>
            <a:r>
              <a:rPr lang="en-US" sz="1200" i="1" dirty="0" smtClean="0">
                <a:latin typeface="+mj-lt"/>
                <a:ea typeface="ＭＳ Ｐゴシック" charset="0"/>
                <a:cs typeface="ＭＳ Ｐゴシック" charset="0"/>
              </a:rPr>
              <a:t>Where are restrooms, lunchrooms, and other places?</a:t>
            </a:r>
          </a:p>
          <a:p>
            <a:r>
              <a:rPr lang="en-US" sz="1200" i="1" dirty="0" smtClean="0">
                <a:latin typeface="+mj-lt"/>
                <a:ea typeface="ＭＳ Ｐゴシック" charset="0"/>
                <a:cs typeface="ＭＳ Ｐゴシック" charset="0"/>
              </a:rPr>
              <a:t>	Where are the emergency exits?</a:t>
            </a:r>
          </a:p>
          <a:p>
            <a:r>
              <a:rPr lang="en-US" sz="1200" i="1" dirty="0" smtClean="0">
                <a:latin typeface="+mj-lt"/>
                <a:ea typeface="ＭＳ Ｐゴシック" charset="0"/>
                <a:cs typeface="ＭＳ Ｐゴシック" charset="0"/>
              </a:rPr>
              <a:t>	Who should be contacted in case of emergency?</a:t>
            </a:r>
          </a:p>
          <a:p>
            <a:r>
              <a:rPr lang="en-US" sz="1200" i="1" dirty="0" smtClean="0">
                <a:latin typeface="+mj-lt"/>
                <a:ea typeface="ＭＳ Ｐゴシック" charset="0"/>
                <a:cs typeface="ＭＳ Ｐゴシック" charset="0"/>
              </a:rPr>
              <a:t>	What do volunteers do if they have a problem? Who should be contacted?</a:t>
            </a:r>
          </a:p>
          <a:p>
            <a:r>
              <a:rPr lang="en-US" sz="1200" i="1" dirty="0" smtClean="0">
                <a:latin typeface="+mj-lt"/>
                <a:ea typeface="ＭＳ Ｐゴシック" charset="0"/>
                <a:cs typeface="ＭＳ Ｐゴシック" charset="0"/>
              </a:rPr>
              <a:t>	Does your institution have procedures for fire alarms, lost children, and other emergencies?</a:t>
            </a:r>
          </a:p>
          <a:p>
            <a:endParaRPr lang="en-US" sz="1200" b="1" i="1" dirty="0" smtClean="0">
              <a:latin typeface="+mj-lt"/>
              <a:ea typeface="ＭＳ Ｐゴシック" charset="0"/>
              <a:cs typeface="ＭＳ Ｐゴシック" charset="0"/>
            </a:endParaRPr>
          </a:p>
          <a:p>
            <a:r>
              <a:rPr lang="en-US" sz="1200" b="1" i="1" dirty="0" smtClean="0">
                <a:latin typeface="+mj-lt"/>
                <a:ea typeface="ＭＳ Ｐゴシック" charset="0"/>
                <a:cs typeface="ＭＳ Ｐゴシック" charset="0"/>
              </a:rPr>
              <a:t>Schedule	</a:t>
            </a:r>
          </a:p>
          <a:p>
            <a:r>
              <a:rPr lang="en-US" sz="1200" b="1" i="1" dirty="0" smtClean="0">
                <a:latin typeface="+mj-lt"/>
                <a:ea typeface="ＭＳ Ｐゴシック" charset="0"/>
                <a:cs typeface="ＭＳ Ｐゴシック" charset="0"/>
              </a:rPr>
              <a:t>	</a:t>
            </a:r>
            <a:r>
              <a:rPr lang="en-US" sz="1200" i="1" dirty="0" smtClean="0">
                <a:latin typeface="+mj-lt"/>
                <a:ea typeface="ＭＳ Ｐゴシック" charset="0"/>
                <a:cs typeface="ＭＳ Ｐゴシック" charset="0"/>
              </a:rPr>
              <a:t>Highlight the schedule for the day.</a:t>
            </a:r>
          </a:p>
          <a:p>
            <a:r>
              <a:rPr lang="en-US" sz="1200" i="1" dirty="0" smtClean="0">
                <a:latin typeface="+mj-lt"/>
                <a:ea typeface="ＭＳ Ｐゴシック" charset="0"/>
                <a:cs typeface="ＭＳ Ｐゴシック" charset="0"/>
              </a:rPr>
              <a:t>	Are there special presentations? If so, where will they be held and at what time?</a:t>
            </a:r>
          </a:p>
          <a:p>
            <a:r>
              <a:rPr lang="en-US" sz="1200" i="1" dirty="0" smtClean="0">
                <a:latin typeface="+mj-lt"/>
                <a:ea typeface="ＭＳ Ｐゴシック" charset="0"/>
                <a:cs typeface="ＭＳ Ｐゴシック" charset="0"/>
              </a:rPr>
              <a:t>	When does the event begin and end?</a:t>
            </a:r>
          </a:p>
          <a:p>
            <a:endParaRPr lang="en-US" sz="1200" i="1" dirty="0" smtClean="0">
              <a:latin typeface="+mj-lt"/>
              <a:ea typeface="ＭＳ Ｐゴシック" charset="0"/>
              <a:cs typeface="ＭＳ Ｐゴシック" charset="0"/>
            </a:endParaRPr>
          </a:p>
          <a:p>
            <a:r>
              <a:rPr lang="en-US" sz="1200" b="1" i="1" dirty="0" smtClean="0">
                <a:latin typeface="+mj-lt"/>
                <a:ea typeface="ＭＳ Ｐゴシック" charset="0"/>
                <a:cs typeface="ＭＳ Ｐゴシック" charset="0"/>
              </a:rPr>
              <a:t>NASA current</a:t>
            </a:r>
            <a:r>
              <a:rPr lang="en-US" sz="1200" b="1" i="1" baseline="0" dirty="0" smtClean="0">
                <a:latin typeface="+mj-lt"/>
                <a:ea typeface="ＭＳ Ｐゴシック" charset="0"/>
                <a:cs typeface="ＭＳ Ｐゴシック" charset="0"/>
              </a:rPr>
              <a:t> events</a:t>
            </a:r>
          </a:p>
          <a:p>
            <a:r>
              <a:rPr lang="en-US" sz="1200" b="0" i="1" baseline="0" dirty="0" smtClean="0">
                <a:latin typeface="+mj-lt"/>
                <a:ea typeface="ＭＳ Ｐゴシック" charset="0"/>
                <a:cs typeface="ＭＳ Ｐゴシック" charset="0"/>
              </a:rPr>
              <a:t>	Add in a few notes about upcoming or related celestial or earth science related events. For example, “We’re celebrating Earth Day!” or “A total solar eclipse is happening next month!” or “Juno just arrived at Jupiter!”</a:t>
            </a:r>
          </a:p>
          <a:p>
            <a:endParaRPr lang="en-US" sz="1200" b="1" i="1" baseline="0" dirty="0" smtClean="0">
              <a:latin typeface="+mj-lt"/>
              <a:ea typeface="ＭＳ Ｐゴシック" charset="0"/>
              <a:cs typeface="ＭＳ Ｐゴシック" charset="0"/>
            </a:endParaRPr>
          </a:p>
          <a:p>
            <a:r>
              <a:rPr lang="en-US" sz="1200" b="1" i="1" dirty="0" smtClean="0">
                <a:latin typeface="+mj-lt"/>
                <a:ea typeface="ＭＳ Ｐゴシック" charset="0"/>
                <a:cs typeface="ＭＳ Ｐゴシック" charset="0"/>
              </a:rPr>
              <a:t>Future events</a:t>
            </a:r>
          </a:p>
          <a:p>
            <a:r>
              <a:rPr lang="en-US" sz="1200" i="1" dirty="0" smtClean="0">
                <a:latin typeface="+mj-lt"/>
                <a:ea typeface="ＭＳ Ｐゴシック" charset="0"/>
                <a:cs typeface="ＭＳ Ｐゴシック" charset="0"/>
              </a:rPr>
              <a:t>	What opportunities are there to participate in future events and stay in touch?</a:t>
            </a:r>
          </a:p>
          <a:p>
            <a:r>
              <a:rPr lang="en-US" sz="1200" i="1" dirty="0" smtClean="0">
                <a:latin typeface="+mj-lt"/>
                <a:ea typeface="ＭＳ Ｐゴシック" charset="0"/>
                <a:cs typeface="ＭＳ Ｐゴシック" charset="0"/>
              </a:rPr>
              <a:t>	</a:t>
            </a:r>
          </a:p>
          <a:p>
            <a:endParaRPr lang="en-US" sz="1200" dirty="0" smtClean="0">
              <a:latin typeface="+mj-lt"/>
            </a:endParaRPr>
          </a:p>
          <a:p>
            <a:endParaRPr lang="en-US" sz="1200" dirty="0" smtClean="0">
              <a:latin typeface="+mj-lt"/>
            </a:endParaRPr>
          </a:p>
          <a:p>
            <a:endParaRPr lang="en-US" sz="1200" dirty="0">
              <a:latin typeface="+mj-lt"/>
            </a:endParaRPr>
          </a:p>
        </p:txBody>
      </p:sp>
      <p:sp>
        <p:nvSpPr>
          <p:cNvPr id="4" name="Slide Number Placeholder 3"/>
          <p:cNvSpPr>
            <a:spLocks noGrp="1"/>
          </p:cNvSpPr>
          <p:nvPr>
            <p:ph type="sldNum" sz="quarter" idx="10"/>
          </p:nvPr>
        </p:nvSpPr>
        <p:spPr/>
        <p:txBody>
          <a:bodyPr/>
          <a:lstStyle/>
          <a:p>
            <a:fld id="{83081386-5B12-A641-84B7-797055124698}" type="slidenum">
              <a:rPr lang="en-US" smtClean="0"/>
              <a:t>6</a:t>
            </a:fld>
            <a:endParaRPr lang="en-US"/>
          </a:p>
        </p:txBody>
      </p:sp>
    </p:spTree>
    <p:extLst>
      <p:ext uri="{BB962C8B-B14F-4D97-AF65-F5344CB8AC3E}">
        <p14:creationId xmlns:p14="http://schemas.microsoft.com/office/powerpoint/2010/main" val="2516065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quickly review the Explore Science: Earth &amp; Space Toolkit.</a:t>
            </a:r>
            <a:endParaRPr lang="en-US" dirty="0"/>
          </a:p>
        </p:txBody>
      </p:sp>
      <p:sp>
        <p:nvSpPr>
          <p:cNvPr id="4" name="Slide Number Placeholder 3"/>
          <p:cNvSpPr>
            <a:spLocks noGrp="1"/>
          </p:cNvSpPr>
          <p:nvPr>
            <p:ph type="sldNum" sz="quarter" idx="10"/>
          </p:nvPr>
        </p:nvSpPr>
        <p:spPr/>
        <p:txBody>
          <a:bodyPr/>
          <a:lstStyle/>
          <a:p>
            <a:fld id="{83081386-5B12-A641-84B7-797055124698}" type="slidenum">
              <a:rPr lang="en-US" smtClean="0"/>
              <a:t>7</a:t>
            </a:fld>
            <a:endParaRPr lang="en-US"/>
          </a:p>
        </p:txBody>
      </p:sp>
    </p:spTree>
    <p:extLst>
      <p:ext uri="{BB962C8B-B14F-4D97-AF65-F5344CB8AC3E}">
        <p14:creationId xmlns:p14="http://schemas.microsoft.com/office/powerpoint/2010/main" val="86085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j-lt"/>
                <a:ea typeface="ＭＳ Ｐゴシック" charset="-128"/>
                <a:cs typeface="ＭＳ Ｐゴシック" charset="-128"/>
              </a:rPr>
              <a:t>The Explore Science: Earth &amp; Space toolkit materials have been designed to engage visitors in Earth and space phenomena, to help visitors reflect on science as a way of knowing, and to encourage them to identify as science learners.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effectLst/>
              <a:latin typeface="+mj-lt"/>
              <a:ea typeface="ＭＳ Ｐゴシック" charset="-128"/>
              <a:cs typeface="ＭＳ Ｐゴシック"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j-lt"/>
                <a:ea typeface="ＭＳ Ｐゴシック" charset="-128"/>
                <a:cs typeface="ＭＳ Ｐゴシック" charset="-128"/>
              </a:rPr>
              <a:t>The toolkits focus on hands-on space and earth science activities. They are adaptable to different settings and different kinds of learners.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mj-lt"/>
              <a:ea typeface="ＭＳ Ｐゴシック" charset="-128"/>
              <a:cs typeface="ＭＳ Ｐゴシック"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j-lt"/>
                <a:ea typeface="ＭＳ Ｐゴシック" charset="-128"/>
                <a:cs typeface="ＭＳ Ｐゴシック" charset="-128"/>
              </a:rPr>
              <a:t>Each toolkit includes everything you need for all the activities, with supplies for about 100 people.</a:t>
            </a:r>
          </a:p>
          <a:p>
            <a:endParaRPr lang="en-US" sz="1200" dirty="0">
              <a:latin typeface="+mj-lt"/>
            </a:endParaRPr>
          </a:p>
        </p:txBody>
      </p:sp>
      <p:sp>
        <p:nvSpPr>
          <p:cNvPr id="4" name="Slide Number Placeholder 3"/>
          <p:cNvSpPr>
            <a:spLocks noGrp="1"/>
          </p:cNvSpPr>
          <p:nvPr>
            <p:ph type="sldNum" sz="quarter" idx="10"/>
          </p:nvPr>
        </p:nvSpPr>
        <p:spPr/>
        <p:txBody>
          <a:bodyPr/>
          <a:lstStyle/>
          <a:p>
            <a:fld id="{83081386-5B12-A641-84B7-797055124698}" type="slidenum">
              <a:rPr lang="en-US" smtClean="0"/>
              <a:t>8</a:t>
            </a:fld>
            <a:endParaRPr lang="en-US"/>
          </a:p>
        </p:txBody>
      </p:sp>
    </p:spTree>
    <p:extLst>
      <p:ext uri="{BB962C8B-B14F-4D97-AF65-F5344CB8AC3E}">
        <p14:creationId xmlns:p14="http://schemas.microsoft.com/office/powerpoint/2010/main" val="267014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dirty="0" smtClean="0">
                <a:latin typeface="+mj-lt"/>
                <a:ea typeface="ＭＳ Ｐゴシック" charset="0"/>
                <a:cs typeface="ＭＳ Ｐゴシック" charset="0"/>
              </a:rPr>
              <a:t>The</a:t>
            </a:r>
            <a:r>
              <a:rPr lang="en-US" sz="1200" i="0" baseline="0" dirty="0" smtClean="0">
                <a:latin typeface="+mj-lt"/>
                <a:ea typeface="ＭＳ Ｐゴシック" charset="0"/>
                <a:cs typeface="ＭＳ Ｐゴシック" charset="0"/>
              </a:rPr>
              <a:t> Toolkit activities were developed around a learning framework that has three main parts: </a:t>
            </a:r>
            <a:r>
              <a:rPr lang="en-US" sz="1200" i="0" baseline="0" dirty="0" smtClean="0">
                <a:latin typeface="+mj-lt"/>
              </a:rPr>
              <a:t>PHENOMENA, PROCESS, and PARTICIPATE.</a:t>
            </a:r>
            <a:endParaRPr lang="en-US" sz="1200" i="0" dirty="0" smtClean="0">
              <a:latin typeface="+mj-lt"/>
              <a:ea typeface="ＭＳ Ｐゴシック" charset="0"/>
              <a:cs typeface="ＭＳ Ｐゴシック" charset="0"/>
            </a:endParaRPr>
          </a:p>
          <a:p>
            <a:endParaRPr lang="en-US" sz="1200" i="0" dirty="0" smtClean="0">
              <a:latin typeface="+mj-lt"/>
            </a:endParaRPr>
          </a:p>
          <a:p>
            <a:pPr marL="457200" lvl="0" indent="-457200">
              <a:spcAft>
                <a:spcPts val="1000"/>
              </a:spcAft>
              <a:buFont typeface="Arial"/>
              <a:buChar char="•"/>
            </a:pPr>
            <a:r>
              <a:rPr lang="en-US" sz="1200" i="0" dirty="0" smtClean="0">
                <a:latin typeface="+mj-lt"/>
              </a:rPr>
              <a:t>Experience Earth and space </a:t>
            </a:r>
            <a:r>
              <a:rPr lang="en-US" sz="1200" b="1" i="0" dirty="0" smtClean="0">
                <a:latin typeface="+mj-lt"/>
              </a:rPr>
              <a:t>PHENOMENA </a:t>
            </a:r>
            <a:r>
              <a:rPr lang="en-US" sz="1200" i="0" dirty="0" smtClean="0">
                <a:latin typeface="+mj-lt"/>
              </a:rPr>
              <a:t>and explore science findings.</a:t>
            </a:r>
          </a:p>
          <a:p>
            <a:pPr marL="457200" indent="-457200">
              <a:spcAft>
                <a:spcPts val="1000"/>
              </a:spcAft>
              <a:buFont typeface="Arial"/>
              <a:buChar char="•"/>
            </a:pPr>
            <a:r>
              <a:rPr lang="en-US" sz="1200" i="0" dirty="0" smtClean="0">
                <a:latin typeface="+mj-lt"/>
              </a:rPr>
              <a:t>Use the scientific </a:t>
            </a:r>
            <a:r>
              <a:rPr lang="en-US" sz="1200" b="1" i="0" dirty="0" smtClean="0">
                <a:latin typeface="+mj-lt"/>
              </a:rPr>
              <a:t>PROCESS </a:t>
            </a:r>
            <a:r>
              <a:rPr lang="en-US" sz="1200" i="0" dirty="0" smtClean="0">
                <a:latin typeface="+mj-lt"/>
              </a:rPr>
              <a:t>and reflect on science as a way of knowing.</a:t>
            </a:r>
          </a:p>
          <a:p>
            <a:pPr marL="457200" indent="-457200">
              <a:buFont typeface="Arial"/>
              <a:buChar char="•"/>
            </a:pPr>
            <a:r>
              <a:rPr lang="en-US" sz="1200" b="1" i="0" dirty="0" smtClean="0">
                <a:latin typeface="+mj-lt"/>
              </a:rPr>
              <a:t>PARTICIPATE in</a:t>
            </a:r>
            <a:r>
              <a:rPr lang="en-US" sz="1200" i="0" dirty="0" smtClean="0">
                <a:latin typeface="+mj-lt"/>
              </a:rPr>
              <a:t> the scientific community and identify as a science learner.</a:t>
            </a:r>
          </a:p>
          <a:p>
            <a:endParaRPr lang="en-US" sz="1200" dirty="0" smtClean="0">
              <a:latin typeface="+mj-lt"/>
            </a:endParaRPr>
          </a:p>
          <a:p>
            <a:endParaRPr lang="en-US" sz="1200" dirty="0" smtClean="0">
              <a:latin typeface="+mj-lt"/>
            </a:endParaRPr>
          </a:p>
          <a:p>
            <a:endParaRPr lang="en-US" sz="1200" dirty="0">
              <a:latin typeface="+mj-lt"/>
            </a:endParaRPr>
          </a:p>
        </p:txBody>
      </p:sp>
      <p:sp>
        <p:nvSpPr>
          <p:cNvPr id="4" name="Slide Number Placeholder 3"/>
          <p:cNvSpPr>
            <a:spLocks noGrp="1"/>
          </p:cNvSpPr>
          <p:nvPr>
            <p:ph type="sldNum" sz="quarter" idx="10"/>
          </p:nvPr>
        </p:nvSpPr>
        <p:spPr/>
        <p:txBody>
          <a:bodyPr/>
          <a:lstStyle/>
          <a:p>
            <a:fld id="{83081386-5B12-A641-84B7-797055124698}" type="slidenum">
              <a:rPr lang="en-US" smtClean="0"/>
              <a:t>9</a:t>
            </a:fld>
            <a:endParaRPr lang="en-US"/>
          </a:p>
        </p:txBody>
      </p:sp>
    </p:spTree>
    <p:extLst>
      <p:ext uri="{BB962C8B-B14F-4D97-AF65-F5344CB8AC3E}">
        <p14:creationId xmlns:p14="http://schemas.microsoft.com/office/powerpoint/2010/main" val="236855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96F490-8B63-0E43-881B-FCE354826CF4}"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E88D-36BD-E143-A104-F357E0ED29DD}" type="slidenum">
              <a:rPr lang="en-US" smtClean="0"/>
              <a:t>‹#›</a:t>
            </a:fld>
            <a:endParaRPr lang="en-US"/>
          </a:p>
        </p:txBody>
      </p:sp>
    </p:spTree>
    <p:extLst>
      <p:ext uri="{BB962C8B-B14F-4D97-AF65-F5344CB8AC3E}">
        <p14:creationId xmlns:p14="http://schemas.microsoft.com/office/powerpoint/2010/main" val="264490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6F490-8B63-0E43-881B-FCE354826CF4}"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E88D-36BD-E143-A104-F357E0ED29DD}" type="slidenum">
              <a:rPr lang="en-US" smtClean="0"/>
              <a:t>‹#›</a:t>
            </a:fld>
            <a:endParaRPr lang="en-US"/>
          </a:p>
        </p:txBody>
      </p:sp>
    </p:spTree>
    <p:extLst>
      <p:ext uri="{BB962C8B-B14F-4D97-AF65-F5344CB8AC3E}">
        <p14:creationId xmlns:p14="http://schemas.microsoft.com/office/powerpoint/2010/main" val="127847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6F490-8B63-0E43-881B-FCE354826CF4}"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E88D-36BD-E143-A104-F357E0ED29DD}" type="slidenum">
              <a:rPr lang="en-US" smtClean="0"/>
              <a:t>‹#›</a:t>
            </a:fld>
            <a:endParaRPr lang="en-US"/>
          </a:p>
        </p:txBody>
      </p:sp>
    </p:spTree>
    <p:extLst>
      <p:ext uri="{BB962C8B-B14F-4D97-AF65-F5344CB8AC3E}">
        <p14:creationId xmlns:p14="http://schemas.microsoft.com/office/powerpoint/2010/main" val="1287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6F490-8B63-0E43-881B-FCE354826CF4}"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E88D-36BD-E143-A104-F357E0ED29DD}" type="slidenum">
              <a:rPr lang="en-US" smtClean="0"/>
              <a:t>‹#›</a:t>
            </a:fld>
            <a:endParaRPr lang="en-US"/>
          </a:p>
        </p:txBody>
      </p:sp>
    </p:spTree>
    <p:extLst>
      <p:ext uri="{BB962C8B-B14F-4D97-AF65-F5344CB8AC3E}">
        <p14:creationId xmlns:p14="http://schemas.microsoft.com/office/powerpoint/2010/main" val="42942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6F490-8B63-0E43-881B-FCE354826CF4}"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E88D-36BD-E143-A104-F357E0ED29DD}" type="slidenum">
              <a:rPr lang="en-US" smtClean="0"/>
              <a:t>‹#›</a:t>
            </a:fld>
            <a:endParaRPr lang="en-US"/>
          </a:p>
        </p:txBody>
      </p:sp>
    </p:spTree>
    <p:extLst>
      <p:ext uri="{BB962C8B-B14F-4D97-AF65-F5344CB8AC3E}">
        <p14:creationId xmlns:p14="http://schemas.microsoft.com/office/powerpoint/2010/main" val="1878007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96F490-8B63-0E43-881B-FCE354826CF4}"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E88D-36BD-E143-A104-F357E0ED29DD}" type="slidenum">
              <a:rPr lang="en-US" smtClean="0"/>
              <a:t>‹#›</a:t>
            </a:fld>
            <a:endParaRPr lang="en-US"/>
          </a:p>
        </p:txBody>
      </p:sp>
    </p:spTree>
    <p:extLst>
      <p:ext uri="{BB962C8B-B14F-4D97-AF65-F5344CB8AC3E}">
        <p14:creationId xmlns:p14="http://schemas.microsoft.com/office/powerpoint/2010/main" val="354818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96F490-8B63-0E43-881B-FCE354826CF4}" type="datetimeFigureOut">
              <a:rPr lang="en-US" smtClean="0"/>
              <a:t>1/19/17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EE88D-36BD-E143-A104-F357E0ED29DD}" type="slidenum">
              <a:rPr lang="en-US" smtClean="0"/>
              <a:t>‹#›</a:t>
            </a:fld>
            <a:endParaRPr lang="en-US"/>
          </a:p>
        </p:txBody>
      </p:sp>
    </p:spTree>
    <p:extLst>
      <p:ext uri="{BB962C8B-B14F-4D97-AF65-F5344CB8AC3E}">
        <p14:creationId xmlns:p14="http://schemas.microsoft.com/office/powerpoint/2010/main" val="404620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96F490-8B63-0E43-881B-FCE354826CF4}" type="datetimeFigureOut">
              <a:rPr lang="en-US" smtClean="0"/>
              <a:t>1/19/17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EE88D-36BD-E143-A104-F357E0ED29DD}" type="slidenum">
              <a:rPr lang="en-US" smtClean="0"/>
              <a:t>‹#›</a:t>
            </a:fld>
            <a:endParaRPr lang="en-US"/>
          </a:p>
        </p:txBody>
      </p:sp>
    </p:spTree>
    <p:extLst>
      <p:ext uri="{BB962C8B-B14F-4D97-AF65-F5344CB8AC3E}">
        <p14:creationId xmlns:p14="http://schemas.microsoft.com/office/powerpoint/2010/main" val="97963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6F490-8B63-0E43-881B-FCE354826CF4}" type="datetimeFigureOut">
              <a:rPr lang="en-US" smtClean="0"/>
              <a:t>1/19/17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EE88D-36BD-E143-A104-F357E0ED29DD}" type="slidenum">
              <a:rPr lang="en-US" smtClean="0"/>
              <a:t>‹#›</a:t>
            </a:fld>
            <a:endParaRPr lang="en-US"/>
          </a:p>
        </p:txBody>
      </p:sp>
    </p:spTree>
    <p:extLst>
      <p:ext uri="{BB962C8B-B14F-4D97-AF65-F5344CB8AC3E}">
        <p14:creationId xmlns:p14="http://schemas.microsoft.com/office/powerpoint/2010/main" val="209751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6F490-8B63-0E43-881B-FCE354826CF4}"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E88D-36BD-E143-A104-F357E0ED29DD}" type="slidenum">
              <a:rPr lang="en-US" smtClean="0"/>
              <a:t>‹#›</a:t>
            </a:fld>
            <a:endParaRPr lang="en-US"/>
          </a:p>
        </p:txBody>
      </p:sp>
    </p:spTree>
    <p:extLst>
      <p:ext uri="{BB962C8B-B14F-4D97-AF65-F5344CB8AC3E}">
        <p14:creationId xmlns:p14="http://schemas.microsoft.com/office/powerpoint/2010/main" val="290737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6F490-8B63-0E43-881B-FCE354826CF4}"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E88D-36BD-E143-A104-F357E0ED29DD}" type="slidenum">
              <a:rPr lang="en-US" smtClean="0"/>
              <a:t>‹#›</a:t>
            </a:fld>
            <a:endParaRPr lang="en-US"/>
          </a:p>
        </p:txBody>
      </p:sp>
    </p:spTree>
    <p:extLst>
      <p:ext uri="{BB962C8B-B14F-4D97-AF65-F5344CB8AC3E}">
        <p14:creationId xmlns:p14="http://schemas.microsoft.com/office/powerpoint/2010/main" val="11271969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6F490-8B63-0E43-881B-FCE354826CF4}" type="datetimeFigureOut">
              <a:rPr lang="en-US" smtClean="0"/>
              <a:t>1/19/17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EE88D-36BD-E143-A104-F357E0ED29DD}" type="slidenum">
              <a:rPr lang="en-US" smtClean="0"/>
              <a:t>‹#›</a:t>
            </a:fld>
            <a:endParaRPr lang="en-US"/>
          </a:p>
        </p:txBody>
      </p:sp>
    </p:spTree>
    <p:extLst>
      <p:ext uri="{BB962C8B-B14F-4D97-AF65-F5344CB8AC3E}">
        <p14:creationId xmlns:p14="http://schemas.microsoft.com/office/powerpoint/2010/main" val="289817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Shot 2017-01-19 at 2.14.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759712"/>
          </a:xfrm>
          <a:prstGeom prst="rect">
            <a:avLst/>
          </a:prstGeom>
        </p:spPr>
      </p:pic>
    </p:spTree>
    <p:extLst>
      <p:ext uri="{BB962C8B-B14F-4D97-AF65-F5344CB8AC3E}">
        <p14:creationId xmlns:p14="http://schemas.microsoft.com/office/powerpoint/2010/main" val="142643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1-19 at 2.15.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067800" cy="6756400"/>
          </a:xfrm>
          <a:prstGeom prst="rect">
            <a:avLst/>
          </a:prstGeom>
        </p:spPr>
      </p:pic>
    </p:spTree>
    <p:extLst>
      <p:ext uri="{BB962C8B-B14F-4D97-AF65-F5344CB8AC3E}">
        <p14:creationId xmlns:p14="http://schemas.microsoft.com/office/powerpoint/2010/main" val="272953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1-19 at 2.16.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74023" cy="6858000"/>
          </a:xfrm>
          <a:prstGeom prst="rect">
            <a:avLst/>
          </a:prstGeom>
        </p:spPr>
      </p:pic>
    </p:spTree>
    <p:extLst>
      <p:ext uri="{BB962C8B-B14F-4D97-AF65-F5344CB8AC3E}">
        <p14:creationId xmlns:p14="http://schemas.microsoft.com/office/powerpoint/2010/main" val="353045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1-19 at 2.17.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105900" cy="6832600"/>
          </a:xfrm>
          <a:prstGeom prst="rect">
            <a:avLst/>
          </a:prstGeom>
        </p:spPr>
      </p:pic>
    </p:spTree>
    <p:extLst>
      <p:ext uri="{BB962C8B-B14F-4D97-AF65-F5344CB8AC3E}">
        <p14:creationId xmlns:p14="http://schemas.microsoft.com/office/powerpoint/2010/main" val="228055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1-19 at 2.17.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05900" cy="6845300"/>
          </a:xfrm>
          <a:prstGeom prst="rect">
            <a:avLst/>
          </a:prstGeom>
        </p:spPr>
      </p:pic>
    </p:spTree>
    <p:extLst>
      <p:ext uri="{BB962C8B-B14F-4D97-AF65-F5344CB8AC3E}">
        <p14:creationId xmlns:p14="http://schemas.microsoft.com/office/powerpoint/2010/main" val="3017069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Sci_Space_PPT_10_28_C.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2"/>
          <p:cNvSpPr>
            <a:spLocks noGrp="1" noChangeArrowheads="1"/>
          </p:cNvSpPr>
          <p:nvPr>
            <p:ph type="title"/>
          </p:nvPr>
        </p:nvSpPr>
        <p:spPr>
          <a:xfrm>
            <a:off x="1063944" y="2584161"/>
            <a:ext cx="7358063" cy="1497805"/>
          </a:xfrm>
        </p:spPr>
        <p:txBody>
          <a:bodyPr>
            <a:normAutofit/>
          </a:bodyPr>
          <a:lstStyle/>
          <a:p>
            <a:pPr eaLnBrk="1" hangingPunct="1"/>
            <a:r>
              <a:rPr lang="en-US" dirty="0" smtClean="0">
                <a:latin typeface="Calibri"/>
                <a:cs typeface="Calibri"/>
              </a:rPr>
              <a:t>Hands-on Activities</a:t>
            </a:r>
            <a:endParaRPr lang="en-US" dirty="0">
              <a:latin typeface="Calibri"/>
              <a:cs typeface="Calibri"/>
            </a:endParaRPr>
          </a:p>
        </p:txBody>
      </p:sp>
    </p:spTree>
    <p:extLst>
      <p:ext uri="{BB962C8B-B14F-4D97-AF65-F5344CB8AC3E}">
        <p14:creationId xmlns:p14="http://schemas.microsoft.com/office/powerpoint/2010/main" val="837176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1-19 at 2.18.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416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1-19 at 2.18.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56416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1-19 at 2.18.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4169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1-19 at 2.19.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
            <a:ext cx="9156700" cy="6832600"/>
          </a:xfrm>
          <a:prstGeom prst="rect">
            <a:avLst/>
          </a:prstGeom>
        </p:spPr>
      </p:pic>
    </p:spTree>
    <p:extLst>
      <p:ext uri="{BB962C8B-B14F-4D97-AF65-F5344CB8AC3E}">
        <p14:creationId xmlns:p14="http://schemas.microsoft.com/office/powerpoint/2010/main" val="564169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Sci_Space_PPT_10_28_F.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3"/>
          <p:cNvSpPr txBox="1">
            <a:spLocks/>
          </p:cNvSpPr>
          <p:nvPr/>
        </p:nvSpPr>
        <p:spPr>
          <a:xfrm>
            <a:off x="33867" y="2369128"/>
            <a:ext cx="9144000" cy="17145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smtClean="0">
                <a:latin typeface="Calibri"/>
                <a:cs typeface="Calibri"/>
              </a:rPr>
              <a:t>Leading the Activities</a:t>
            </a:r>
            <a:endParaRPr lang="en-US" sz="5400" b="1" dirty="0">
              <a:latin typeface="Calibri"/>
              <a:cs typeface="Calibri"/>
            </a:endParaRPr>
          </a:p>
        </p:txBody>
      </p:sp>
    </p:spTree>
    <p:extLst>
      <p:ext uri="{BB962C8B-B14F-4D97-AF65-F5344CB8AC3E}">
        <p14:creationId xmlns:p14="http://schemas.microsoft.com/office/powerpoint/2010/main" val="347689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 eleme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2"/>
          <p:cNvSpPr txBox="1">
            <a:spLocks noChangeArrowheads="1"/>
          </p:cNvSpPr>
          <p:nvPr/>
        </p:nvSpPr>
        <p:spPr>
          <a:xfrm>
            <a:off x="1" y="1"/>
            <a:ext cx="9144000" cy="147417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smtClean="0">
                <a:latin typeface="Calibri"/>
                <a:cs typeface="Calibri"/>
              </a:rPr>
              <a:t>Presentation</a:t>
            </a:r>
            <a:endParaRPr lang="en-US" sz="5400" b="1" dirty="0">
              <a:latin typeface="Calibri"/>
              <a:cs typeface="Calibri"/>
            </a:endParaRPr>
          </a:p>
        </p:txBody>
      </p:sp>
      <p:sp>
        <p:nvSpPr>
          <p:cNvPr id="6" name="Rectangle 3"/>
          <p:cNvSpPr txBox="1">
            <a:spLocks noChangeArrowheads="1"/>
          </p:cNvSpPr>
          <p:nvPr/>
        </p:nvSpPr>
        <p:spPr>
          <a:xfrm>
            <a:off x="2335534" y="2123316"/>
            <a:ext cx="5427630" cy="369808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100000"/>
            </a:pPr>
            <a:r>
              <a:rPr lang="en-US" sz="3000" dirty="0" smtClean="0">
                <a:latin typeface="Calibri"/>
                <a:cs typeface="Calibri"/>
              </a:rPr>
              <a:t>Explore Science: Earth &amp; Space </a:t>
            </a:r>
          </a:p>
          <a:p>
            <a:pPr>
              <a:buSzPct val="100000"/>
            </a:pPr>
            <a:r>
              <a:rPr lang="en-US" sz="3000" dirty="0" smtClean="0">
                <a:latin typeface="Calibri"/>
                <a:cs typeface="Calibri"/>
              </a:rPr>
              <a:t>Our Event</a:t>
            </a:r>
          </a:p>
          <a:p>
            <a:pPr>
              <a:buSzPct val="100000"/>
            </a:pPr>
            <a:r>
              <a:rPr lang="en-US" sz="3000" dirty="0" smtClean="0">
                <a:latin typeface="Calibri"/>
                <a:cs typeface="Calibri"/>
              </a:rPr>
              <a:t>Toolkit of activities</a:t>
            </a:r>
          </a:p>
          <a:p>
            <a:pPr>
              <a:buSzPct val="100000"/>
            </a:pPr>
            <a:r>
              <a:rPr lang="en-US" sz="3000" dirty="0" smtClean="0">
                <a:latin typeface="Calibri"/>
                <a:cs typeface="Calibri"/>
              </a:rPr>
              <a:t>Leading the activities</a:t>
            </a:r>
          </a:p>
        </p:txBody>
      </p:sp>
    </p:spTree>
    <p:extLst>
      <p:ext uri="{BB962C8B-B14F-4D97-AF65-F5344CB8AC3E}">
        <p14:creationId xmlns:p14="http://schemas.microsoft.com/office/powerpoint/2010/main" val="482684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Sci_Space_PPT_10_28_C.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9458" name="Rectangle 2"/>
          <p:cNvSpPr>
            <a:spLocks noGrp="1" noChangeArrowheads="1"/>
          </p:cNvSpPr>
          <p:nvPr>
            <p:ph type="title"/>
          </p:nvPr>
        </p:nvSpPr>
        <p:spPr>
          <a:xfrm>
            <a:off x="892971" y="178595"/>
            <a:ext cx="7358063" cy="1497805"/>
          </a:xfrm>
        </p:spPr>
        <p:txBody>
          <a:bodyPr>
            <a:normAutofit/>
          </a:bodyPr>
          <a:lstStyle/>
          <a:p>
            <a:pPr eaLnBrk="1" hangingPunct="1"/>
            <a:r>
              <a:rPr lang="en-US" dirty="0" smtClean="0">
                <a:latin typeface="Calibri"/>
                <a:cs typeface="Calibri"/>
              </a:rPr>
              <a:t>Activity materials</a:t>
            </a:r>
            <a:endParaRPr lang="en-US" dirty="0">
              <a:latin typeface="Calibri"/>
              <a:cs typeface="Calibri"/>
            </a:endParaRPr>
          </a:p>
        </p:txBody>
      </p:sp>
      <p:pic>
        <p:nvPicPr>
          <p:cNvPr id="3" name="Picture 2" descr="Screen Shot 2017-01-19 at 2.13.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917700"/>
            <a:ext cx="6286500" cy="3479800"/>
          </a:xfrm>
          <a:prstGeom prst="rect">
            <a:avLst/>
          </a:prstGeom>
        </p:spPr>
      </p:pic>
    </p:spTree>
    <p:extLst>
      <p:ext uri="{BB962C8B-B14F-4D97-AF65-F5344CB8AC3E}">
        <p14:creationId xmlns:p14="http://schemas.microsoft.com/office/powerpoint/2010/main" val="2402235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1-19 at 2.19.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14421" cy="6858000"/>
          </a:xfrm>
          <a:prstGeom prst="rect">
            <a:avLst/>
          </a:prstGeom>
        </p:spPr>
      </p:pic>
    </p:spTree>
    <p:extLst>
      <p:ext uri="{BB962C8B-B14F-4D97-AF65-F5344CB8AC3E}">
        <p14:creationId xmlns:p14="http://schemas.microsoft.com/office/powerpoint/2010/main" val="240319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Screen Shot 2017-01-19 at 2.20.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
            <a:ext cx="9118600" cy="6832600"/>
          </a:xfrm>
          <a:prstGeom prst="rect">
            <a:avLst/>
          </a:prstGeom>
        </p:spPr>
      </p:pic>
    </p:spTree>
    <p:extLst>
      <p:ext uri="{BB962C8B-B14F-4D97-AF65-F5344CB8AC3E}">
        <p14:creationId xmlns:p14="http://schemas.microsoft.com/office/powerpoint/2010/main" val="3611321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Notes and tips</a:t>
            </a:r>
            <a:endParaRPr lang="en-US" dirty="0"/>
          </a:p>
        </p:txBody>
      </p:sp>
      <p:pic>
        <p:nvPicPr>
          <p:cNvPr id="8" name="Picture 7" descr="Screen Shot 2017-01-19 at 2.20.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05900" cy="6858000"/>
          </a:xfrm>
          <a:prstGeom prst="rect">
            <a:avLst/>
          </a:prstGeom>
        </p:spPr>
      </p:pic>
    </p:spTree>
    <p:extLst>
      <p:ext uri="{BB962C8B-B14F-4D97-AF65-F5344CB8AC3E}">
        <p14:creationId xmlns:p14="http://schemas.microsoft.com/office/powerpoint/2010/main" val="4010146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12702" y="4981847"/>
            <a:ext cx="7520700" cy="1938992"/>
          </a:xfrm>
          <a:prstGeom prst="rect">
            <a:avLst/>
          </a:prstGeom>
        </p:spPr>
        <p:txBody>
          <a:bodyPr wrap="square">
            <a:spAutoFit/>
          </a:bodyPr>
          <a:lstStyle/>
          <a:p>
            <a:r>
              <a:rPr lang="en-US" sz="1100" b="1" dirty="0" smtClean="0">
                <a:solidFill>
                  <a:srgbClr val="000000"/>
                </a:solidFill>
              </a:rPr>
              <a:t>Space and Earth Informal STEM Education </a:t>
            </a:r>
            <a:r>
              <a:rPr lang="en-US" sz="1100" dirty="0" smtClean="0">
                <a:solidFill>
                  <a:srgbClr val="000000"/>
                </a:solidFill>
              </a:rPr>
              <a:t>is supported </a:t>
            </a:r>
            <a:r>
              <a:rPr lang="en-US" sz="1100" dirty="0">
                <a:solidFill>
                  <a:srgbClr val="000000"/>
                </a:solidFill>
              </a:rPr>
              <a:t>by NASA under </a:t>
            </a:r>
            <a:r>
              <a:rPr lang="en-US" sz="1100" dirty="0" smtClean="0">
                <a:solidFill>
                  <a:srgbClr val="000000"/>
                </a:solidFill>
              </a:rPr>
              <a:t>cooperative agreement number NNX16AC67A. Any </a:t>
            </a:r>
            <a:r>
              <a:rPr lang="en-US" sz="1100" dirty="0">
                <a:solidFill>
                  <a:srgbClr val="000000"/>
                </a:solidFill>
              </a:rPr>
              <a:t>opinions, findings, and conclusions or recommendations expressed in this material are those of the author(s) and do not necessarily reflect the view of the National Aeronautics and Space Administration (NASA</a:t>
            </a:r>
            <a:r>
              <a:rPr lang="en-US" sz="1100" dirty="0" smtClean="0">
                <a:solidFill>
                  <a:srgbClr val="000000"/>
                </a:solidFill>
              </a:rPr>
              <a:t>).</a:t>
            </a:r>
          </a:p>
          <a:p>
            <a:endParaRPr lang="en-US" sz="800" dirty="0">
              <a:solidFill>
                <a:srgbClr val="000000"/>
              </a:solidFill>
            </a:endParaRPr>
          </a:p>
          <a:p>
            <a:r>
              <a:rPr lang="en-US" sz="1100" dirty="0" smtClean="0">
                <a:solidFill>
                  <a:srgbClr val="000000"/>
                </a:solidFill>
              </a:rPr>
              <a:t>Copyright 2016 Science Museum of Minnesota</a:t>
            </a:r>
          </a:p>
          <a:p>
            <a:endParaRPr lang="en-US" sz="800" dirty="0">
              <a:solidFill>
                <a:srgbClr val="000000"/>
              </a:solidFill>
            </a:endParaRPr>
          </a:p>
          <a:p>
            <a:r>
              <a:rPr lang="en-US" sz="800" dirty="0">
                <a:solidFill>
                  <a:srgbClr val="000000"/>
                </a:solidFill>
              </a:rPr>
              <a:t>Activity photos by Emily </a:t>
            </a:r>
            <a:r>
              <a:rPr lang="en-US" sz="800" dirty="0" err="1">
                <a:solidFill>
                  <a:srgbClr val="000000"/>
                </a:solidFill>
              </a:rPr>
              <a:t>Maletz</a:t>
            </a:r>
            <a:r>
              <a:rPr lang="en-US" sz="800" dirty="0">
                <a:solidFill>
                  <a:srgbClr val="000000"/>
                </a:solidFill>
              </a:rPr>
              <a:t> for the NISE Network. Activity materials screen capture by Museum of Life and Science. Living with the Sun images: </a:t>
            </a:r>
            <a:r>
              <a:rPr lang="en-US" sz="800" dirty="0" smtClean="0"/>
              <a:t>December </a:t>
            </a:r>
            <a:r>
              <a:rPr lang="en-US" sz="800" dirty="0"/>
              <a:t>31, 2012 solar </a:t>
            </a:r>
            <a:r>
              <a:rPr lang="en-US" sz="800" dirty="0" smtClean="0"/>
              <a:t>prominence courtesy NASA </a:t>
            </a:r>
            <a:r>
              <a:rPr lang="en-US" sz="800" dirty="0"/>
              <a:t>Goddard Space Flight Center/SDO/SVS, </a:t>
            </a:r>
            <a:r>
              <a:rPr lang="en-US" sz="800" dirty="0" smtClean="0"/>
              <a:t>composite </a:t>
            </a:r>
            <a:r>
              <a:rPr lang="en-US" sz="800" dirty="0"/>
              <a:t>image of 25 separate images of the Sun from the Solar Dynamics Observatory (SDO) spanning the period of April 16, 2012, to April 15, </a:t>
            </a:r>
            <a:r>
              <a:rPr lang="en-US" sz="800" dirty="0" smtClean="0"/>
              <a:t>2013 courtesy NASA </a:t>
            </a:r>
            <a:r>
              <a:rPr lang="en-US" sz="800" dirty="0"/>
              <a:t>Goddard Space Flight Center/SDO/AIA/S. </a:t>
            </a:r>
            <a:r>
              <a:rPr lang="en-US" sz="800" dirty="0" err="1"/>
              <a:t>Wiessinger</a:t>
            </a:r>
            <a:r>
              <a:rPr lang="en-US" sz="800" dirty="0"/>
              <a:t>. </a:t>
            </a:r>
            <a:r>
              <a:rPr lang="en-US" sz="800" dirty="0" smtClean="0"/>
              <a:t>The Changing Earth images: Global </a:t>
            </a:r>
            <a:r>
              <a:rPr lang="en-US" sz="800" dirty="0"/>
              <a:t>Precipitation Measurement (GPM) Core Observatory courtesy</a:t>
            </a:r>
            <a:r>
              <a:rPr lang="en-US" sz="800" dirty="0" smtClean="0"/>
              <a:t> NASA, Saunders </a:t>
            </a:r>
            <a:r>
              <a:rPr lang="en-US" sz="800" dirty="0"/>
              <a:t>Island and </a:t>
            </a:r>
            <a:r>
              <a:rPr lang="en-US" sz="800" dirty="0" err="1"/>
              <a:t>Wolstenholme</a:t>
            </a:r>
            <a:r>
              <a:rPr lang="en-US" sz="800" dirty="0"/>
              <a:t> Fjord with </a:t>
            </a:r>
            <a:r>
              <a:rPr lang="en-US" sz="800" dirty="0" err="1"/>
              <a:t>Kap</a:t>
            </a:r>
            <a:r>
              <a:rPr lang="en-US" sz="800" dirty="0"/>
              <a:t> </a:t>
            </a:r>
            <a:r>
              <a:rPr lang="en-US" sz="800" dirty="0" err="1"/>
              <a:t>Atholl</a:t>
            </a:r>
            <a:r>
              <a:rPr lang="en-US" sz="800" dirty="0"/>
              <a:t> in the background photographed during a NASA </a:t>
            </a:r>
            <a:r>
              <a:rPr lang="en-US" sz="800" dirty="0" smtClean="0"/>
              <a:t>Ice Bridge </a:t>
            </a:r>
            <a:r>
              <a:rPr lang="en-US" sz="800" dirty="0"/>
              <a:t>flight over </a:t>
            </a:r>
            <a:r>
              <a:rPr lang="en-US" sz="800" dirty="0" smtClean="0"/>
              <a:t>Greenland courtesy NASA</a:t>
            </a:r>
            <a:r>
              <a:rPr lang="en-US" sz="800" dirty="0"/>
              <a:t>/Michael </a:t>
            </a:r>
            <a:r>
              <a:rPr lang="en-US" sz="800" dirty="0" err="1" smtClean="0"/>
              <a:t>Studinger</a:t>
            </a:r>
            <a:r>
              <a:rPr lang="en-US" sz="800" dirty="0" smtClean="0"/>
              <a:t>. Our Solar System and Planets Around Other Stars images: Artistic </a:t>
            </a:r>
            <a:r>
              <a:rPr lang="en-US" sz="800" dirty="0"/>
              <a:t>concept of </a:t>
            </a:r>
            <a:r>
              <a:rPr lang="en-US" sz="800" dirty="0" err="1"/>
              <a:t>exoplanet</a:t>
            </a:r>
            <a:r>
              <a:rPr lang="en-US" sz="800" dirty="0"/>
              <a:t> Kepler-62f courtesy</a:t>
            </a:r>
            <a:r>
              <a:rPr lang="en-US" sz="800" dirty="0" smtClean="0"/>
              <a:t> </a:t>
            </a:r>
            <a:r>
              <a:rPr lang="en-US" sz="800" dirty="0"/>
              <a:t>NASA Ames/JPL-Caltech/Tim </a:t>
            </a:r>
            <a:r>
              <a:rPr lang="en-US" sz="800" dirty="0" smtClean="0"/>
              <a:t>Pyle, Artistic </a:t>
            </a:r>
            <a:r>
              <a:rPr lang="en-US" sz="800" dirty="0"/>
              <a:t>concept of water plumes on Jupiter’s moon Europa courtesy</a:t>
            </a:r>
            <a:r>
              <a:rPr lang="en-US" sz="800" dirty="0" smtClean="0"/>
              <a:t> </a:t>
            </a:r>
            <a:r>
              <a:rPr lang="en-US" sz="800" dirty="0"/>
              <a:t>NASA/ESA/K. </a:t>
            </a:r>
            <a:r>
              <a:rPr lang="en-US" sz="800" dirty="0" err="1"/>
              <a:t>Retherford</a:t>
            </a:r>
            <a:r>
              <a:rPr lang="en-US" sz="800" dirty="0"/>
              <a:t>/</a:t>
            </a:r>
            <a:r>
              <a:rPr lang="en-US" sz="800" dirty="0" smtClean="0"/>
              <a:t>SWRI</a:t>
            </a:r>
            <a:r>
              <a:rPr lang="en-US" sz="800" b="1" dirty="0" smtClean="0"/>
              <a:t>. </a:t>
            </a:r>
            <a:r>
              <a:rPr lang="en-US" sz="800" dirty="0" smtClean="0"/>
              <a:t>Galaxies and Beyond images: View </a:t>
            </a:r>
            <a:r>
              <a:rPr lang="en-US" sz="800" dirty="0"/>
              <a:t>of Hubble from space shuttle </a:t>
            </a:r>
            <a:r>
              <a:rPr lang="en-US" sz="800" dirty="0" smtClean="0"/>
              <a:t>Atlantis courtesy NASA</a:t>
            </a:r>
            <a:r>
              <a:rPr lang="en-US" sz="800" dirty="0"/>
              <a:t>/ESA/Hubble Heritage Team (</a:t>
            </a:r>
            <a:r>
              <a:rPr lang="en-US" sz="800" dirty="0" err="1"/>
              <a:t>STScI</a:t>
            </a:r>
            <a:r>
              <a:rPr lang="en-US" sz="800" dirty="0"/>
              <a:t>/AURA)/J. Hester, P. </a:t>
            </a:r>
            <a:r>
              <a:rPr lang="en-US" sz="800" dirty="0" err="1"/>
              <a:t>Scowen</a:t>
            </a:r>
            <a:r>
              <a:rPr lang="en-US" sz="800" dirty="0"/>
              <a:t> (Arizona State U.</a:t>
            </a:r>
            <a:r>
              <a:rPr lang="en-US" sz="800" dirty="0" smtClean="0"/>
              <a:t>), Eagle </a:t>
            </a:r>
            <a:r>
              <a:rPr lang="en-US" sz="800" dirty="0"/>
              <a:t>Nebula's </a:t>
            </a:r>
            <a:r>
              <a:rPr lang="en-US" sz="800" dirty="0" smtClean="0"/>
              <a:t>“Pillars </a:t>
            </a:r>
            <a:r>
              <a:rPr lang="en-US" sz="800" dirty="0"/>
              <a:t>of </a:t>
            </a:r>
            <a:r>
              <a:rPr lang="en-US" sz="800" dirty="0" smtClean="0"/>
              <a:t>Creation” courtesy NASA.</a:t>
            </a:r>
            <a:endParaRPr lang="en-US" sz="800" dirty="0"/>
          </a:p>
        </p:txBody>
      </p:sp>
      <p:pic>
        <p:nvPicPr>
          <p:cNvPr id="21" name="Picture 20" descr="New_NISENET_logo_V.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8898" y="5165350"/>
            <a:ext cx="1059655" cy="898942"/>
          </a:xfrm>
          <a:prstGeom prst="rect">
            <a:avLst/>
          </a:prstGeom>
        </p:spPr>
      </p:pic>
      <p:sp>
        <p:nvSpPr>
          <p:cNvPr id="24" name="Rectangle 23"/>
          <p:cNvSpPr/>
          <p:nvPr/>
        </p:nvSpPr>
        <p:spPr>
          <a:xfrm>
            <a:off x="0" y="0"/>
            <a:ext cx="9143999" cy="1257300"/>
          </a:xfrm>
          <a:prstGeom prst="rect">
            <a:avLst/>
          </a:prstGeom>
          <a:solidFill>
            <a:srgbClr val="00858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a:off x="0" y="287866"/>
            <a:ext cx="9144000" cy="769441"/>
          </a:xfrm>
          <a:prstGeom prst="rect">
            <a:avLst/>
          </a:prstGeom>
        </p:spPr>
        <p:txBody>
          <a:bodyPr wrap="square">
            <a:spAutoFit/>
          </a:bodyPr>
          <a:lstStyle/>
          <a:p>
            <a:pPr algn="ctr"/>
            <a:r>
              <a:rPr lang="en-US" sz="4400" b="1" dirty="0" smtClean="0">
                <a:solidFill>
                  <a:srgbClr val="FFFFFF"/>
                </a:solidFill>
                <a:latin typeface="Century Gothic"/>
              </a:rPr>
              <a:t>Thank you</a:t>
            </a:r>
            <a:endParaRPr lang="en-US" sz="4400" dirty="0">
              <a:solidFill>
                <a:srgbClr val="FFFFFF"/>
              </a:solidFill>
            </a:endParaRPr>
          </a:p>
        </p:txBody>
      </p:sp>
      <p:pic>
        <p:nvPicPr>
          <p:cNvPr id="2" name="Picture 1" descr="Screen Shot 2017-01-19 at 2.11.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57300"/>
            <a:ext cx="9144000" cy="3657600"/>
          </a:xfrm>
          <a:prstGeom prst="rect">
            <a:avLst/>
          </a:prstGeom>
        </p:spPr>
      </p:pic>
    </p:spTree>
    <p:extLst>
      <p:ext uri="{BB962C8B-B14F-4D97-AF65-F5344CB8AC3E}">
        <p14:creationId xmlns:p14="http://schemas.microsoft.com/office/powerpoint/2010/main" val="33731970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xSci_Space_PPT_10_28_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9290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Sci_Space_PPT_10_28_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0631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xSci_Space_PPT_10_28_C.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0577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xSci_Space_PPT_10_28_F.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837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 elements titl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3"/>
          <p:cNvSpPr txBox="1">
            <a:spLocks/>
          </p:cNvSpPr>
          <p:nvPr/>
        </p:nvSpPr>
        <p:spPr>
          <a:xfrm>
            <a:off x="33867" y="2369128"/>
            <a:ext cx="9144000" cy="17145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smtClean="0">
                <a:latin typeface="Calibri"/>
                <a:cs typeface="Calibri"/>
              </a:rPr>
              <a:t>Explore Science: Earth &amp; Space </a:t>
            </a:r>
            <a:endParaRPr lang="en-US" sz="5400" b="1" dirty="0">
              <a:latin typeface="Calibri"/>
              <a:cs typeface="Calibri"/>
            </a:endParaRPr>
          </a:p>
        </p:txBody>
      </p:sp>
    </p:spTree>
    <p:extLst>
      <p:ext uri="{BB962C8B-B14F-4D97-AF65-F5344CB8AC3E}">
        <p14:creationId xmlns:p14="http://schemas.microsoft.com/office/powerpoint/2010/main" val="267841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Untitled.png"/>
          <p:cNvPicPr>
            <a:picLocks noGrp="1" noChangeAspect="1"/>
          </p:cNvPicPr>
          <p:nvPr>
            <p:ph idx="1"/>
          </p:nvPr>
        </p:nvPicPr>
        <p:blipFill>
          <a:blip r:embed="rId3">
            <a:extLst>
              <a:ext uri="{28A0092B-C50C-407E-A947-70E740481C1C}">
                <a14:useLocalDpi xmlns:a14="http://schemas.microsoft.com/office/drawing/2010/main" val="0"/>
              </a:ext>
            </a:extLst>
          </a:blip>
          <a:srcRect t="13263" b="13263"/>
          <a:stretch>
            <a:fillRect/>
          </a:stretch>
        </p:blipFill>
        <p:spPr>
          <a:xfrm>
            <a:off x="88901" y="274638"/>
            <a:ext cx="9055100" cy="6189662"/>
          </a:xfrm>
        </p:spPr>
      </p:pic>
    </p:spTree>
    <p:extLst>
      <p:ext uri="{BB962C8B-B14F-4D97-AF65-F5344CB8AC3E}">
        <p14:creationId xmlns:p14="http://schemas.microsoft.com/office/powerpoint/2010/main" val="286941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 elements titl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3"/>
          <p:cNvSpPr txBox="1">
            <a:spLocks/>
          </p:cNvSpPr>
          <p:nvPr/>
        </p:nvSpPr>
        <p:spPr>
          <a:xfrm>
            <a:off x="33867" y="2369128"/>
            <a:ext cx="9144000" cy="17145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smtClean="0">
                <a:latin typeface="Calibri"/>
                <a:cs typeface="Calibri"/>
              </a:rPr>
              <a:t>Our Event</a:t>
            </a:r>
            <a:endParaRPr lang="en-US" sz="5400" b="1" dirty="0">
              <a:latin typeface="Calibri"/>
              <a:cs typeface="Calibri"/>
            </a:endParaRPr>
          </a:p>
        </p:txBody>
      </p:sp>
    </p:spTree>
    <p:extLst>
      <p:ext uri="{BB962C8B-B14F-4D97-AF65-F5344CB8AC3E}">
        <p14:creationId xmlns:p14="http://schemas.microsoft.com/office/powerpoint/2010/main" val="37298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12620" y="512825"/>
            <a:ext cx="3947479" cy="395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algn="l" eaLnBrk="1" hangingPunct="1">
              <a:spcBef>
                <a:spcPct val="35000"/>
              </a:spcBef>
              <a:buClr>
                <a:srgbClr val="0C4225"/>
              </a:buClr>
            </a:pPr>
            <a:r>
              <a:rPr lang="en-US" b="1" dirty="0" smtClean="0">
                <a:latin typeface="Calibri" charset="0"/>
                <a:ea typeface="MS Mincho" charset="0"/>
                <a:cs typeface="MS Mincho" charset="0"/>
              </a:rPr>
              <a:t>Our Event</a:t>
            </a:r>
          </a:p>
          <a:p>
            <a:pPr algn="l" eaLnBrk="1" hangingPunct="1">
              <a:spcBef>
                <a:spcPct val="35000"/>
              </a:spcBef>
              <a:buClr>
                <a:srgbClr val="0C4225"/>
              </a:buClr>
              <a:buFont typeface="Arial" charset="0"/>
              <a:buChar char="•"/>
            </a:pPr>
            <a:r>
              <a:rPr lang="en-US" dirty="0" smtClean="0">
                <a:latin typeface="Calibri" charset="0"/>
                <a:ea typeface="MS Mincho" charset="0"/>
                <a:cs typeface="MS Mincho" charset="0"/>
              </a:rPr>
              <a:t>Background</a:t>
            </a:r>
            <a:endParaRPr lang="en-US" dirty="0">
              <a:latin typeface="Calibri" charset="0"/>
              <a:ea typeface="MS Mincho" charset="0"/>
              <a:cs typeface="MS Mincho" charset="0"/>
            </a:endParaRPr>
          </a:p>
          <a:p>
            <a:pPr algn="l" eaLnBrk="1" hangingPunct="1">
              <a:spcBef>
                <a:spcPct val="35000"/>
              </a:spcBef>
              <a:buClr>
                <a:srgbClr val="0C4225"/>
              </a:buClr>
              <a:buFont typeface="Arial" charset="0"/>
              <a:buChar char="•"/>
            </a:pPr>
            <a:r>
              <a:rPr lang="en-US" dirty="0" smtClean="0">
                <a:latin typeface="Calibri" charset="0"/>
                <a:ea typeface="MS Mincho" charset="0"/>
                <a:cs typeface="MS Mincho" charset="0"/>
              </a:rPr>
              <a:t>Who’s </a:t>
            </a:r>
            <a:r>
              <a:rPr lang="en-US" dirty="0">
                <a:latin typeface="Calibri" charset="0"/>
                <a:ea typeface="MS Mincho" charset="0"/>
                <a:cs typeface="MS Mincho" charset="0"/>
              </a:rPr>
              <a:t>here </a:t>
            </a:r>
          </a:p>
          <a:p>
            <a:pPr algn="l" eaLnBrk="1" hangingPunct="1">
              <a:spcBef>
                <a:spcPct val="35000"/>
              </a:spcBef>
              <a:buClr>
                <a:srgbClr val="0C4225"/>
              </a:buClr>
              <a:buFont typeface="Arial" charset="0"/>
              <a:buChar char="•"/>
            </a:pPr>
            <a:r>
              <a:rPr lang="en-US" dirty="0">
                <a:latin typeface="Calibri" charset="0"/>
                <a:ea typeface="MS Mincho" charset="0"/>
                <a:cs typeface="MS Mincho" charset="0"/>
              </a:rPr>
              <a:t>Orientation</a:t>
            </a:r>
          </a:p>
          <a:p>
            <a:pPr algn="l" eaLnBrk="1" hangingPunct="1">
              <a:spcBef>
                <a:spcPct val="35000"/>
              </a:spcBef>
              <a:buClr>
                <a:srgbClr val="0C4225"/>
              </a:buClr>
              <a:buFont typeface="Arial" charset="0"/>
              <a:buChar char="•"/>
            </a:pPr>
            <a:r>
              <a:rPr lang="en-US" dirty="0">
                <a:latin typeface="Calibri" charset="0"/>
                <a:ea typeface="MS Mincho" charset="0"/>
                <a:cs typeface="MS Mincho" charset="0"/>
              </a:rPr>
              <a:t>Safety</a:t>
            </a:r>
          </a:p>
          <a:p>
            <a:pPr algn="l" eaLnBrk="1" hangingPunct="1">
              <a:spcBef>
                <a:spcPct val="35000"/>
              </a:spcBef>
              <a:buClr>
                <a:srgbClr val="0C4225"/>
              </a:buClr>
              <a:buFont typeface="Arial" charset="0"/>
              <a:buChar char="•"/>
            </a:pPr>
            <a:r>
              <a:rPr lang="en-US" dirty="0">
                <a:latin typeface="Calibri" charset="0"/>
                <a:ea typeface="MS Mincho" charset="0"/>
                <a:cs typeface="MS Mincho" charset="0"/>
              </a:rPr>
              <a:t>Policies</a:t>
            </a:r>
          </a:p>
          <a:p>
            <a:pPr algn="l" eaLnBrk="1" hangingPunct="1">
              <a:spcBef>
                <a:spcPct val="35000"/>
              </a:spcBef>
              <a:buClr>
                <a:srgbClr val="0C4225"/>
              </a:buClr>
              <a:buFont typeface="Arial" charset="0"/>
              <a:buChar char="•"/>
            </a:pPr>
            <a:r>
              <a:rPr lang="en-US" dirty="0" smtClean="0">
                <a:latin typeface="Calibri" charset="0"/>
                <a:ea typeface="MS Mincho" charset="0"/>
                <a:cs typeface="MS Mincho" charset="0"/>
              </a:rPr>
              <a:t>Schedule</a:t>
            </a:r>
          </a:p>
          <a:p>
            <a:pPr algn="l" eaLnBrk="1" hangingPunct="1">
              <a:spcBef>
                <a:spcPct val="35000"/>
              </a:spcBef>
              <a:buClr>
                <a:srgbClr val="0C4225"/>
              </a:buClr>
              <a:buFont typeface="Arial"/>
              <a:buChar char="•"/>
            </a:pPr>
            <a:r>
              <a:rPr lang="en-US" dirty="0" smtClean="0">
                <a:latin typeface="Calibri" charset="0"/>
                <a:ea typeface="MS Mincho" charset="0"/>
                <a:cs typeface="MS Mincho" charset="0"/>
              </a:rPr>
              <a:t>Future events</a:t>
            </a:r>
            <a:endParaRPr lang="en-US" dirty="0">
              <a:latin typeface="Calibri" charset="0"/>
              <a:ea typeface="MS Mincho" charset="0"/>
              <a:cs typeface="MS Mincho" charset="0"/>
            </a:endParaRPr>
          </a:p>
        </p:txBody>
      </p:sp>
      <p:pic>
        <p:nvPicPr>
          <p:cNvPr id="2" name="Picture 1" descr="Screen Shot 2017-01-19 at 2.14.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406900" cy="6858000"/>
          </a:xfrm>
          <a:prstGeom prst="rect">
            <a:avLst/>
          </a:prstGeom>
        </p:spPr>
      </p:pic>
    </p:spTree>
    <p:extLst>
      <p:ext uri="{BB962C8B-B14F-4D97-AF65-F5344CB8AC3E}">
        <p14:creationId xmlns:p14="http://schemas.microsoft.com/office/powerpoint/2010/main" val="272432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 elements titl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3"/>
          <p:cNvSpPr txBox="1">
            <a:spLocks/>
          </p:cNvSpPr>
          <p:nvPr/>
        </p:nvSpPr>
        <p:spPr>
          <a:xfrm>
            <a:off x="33867" y="2369128"/>
            <a:ext cx="9144000" cy="17145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smtClean="0">
                <a:latin typeface="Calibri"/>
                <a:cs typeface="Calibri"/>
              </a:rPr>
              <a:t>Toolkit of Activities</a:t>
            </a:r>
            <a:endParaRPr lang="en-US" sz="5400" b="1" dirty="0">
              <a:latin typeface="Calibri"/>
              <a:cs typeface="Calibri"/>
            </a:endParaRPr>
          </a:p>
        </p:txBody>
      </p:sp>
    </p:spTree>
    <p:extLst>
      <p:ext uri="{BB962C8B-B14F-4D97-AF65-F5344CB8AC3E}">
        <p14:creationId xmlns:p14="http://schemas.microsoft.com/office/powerpoint/2010/main" val="37298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 eleme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
          <p:cNvSpPr>
            <a:spLocks noGrp="1" noChangeArrowheads="1"/>
          </p:cNvSpPr>
          <p:nvPr>
            <p:ph type="title"/>
          </p:nvPr>
        </p:nvSpPr>
        <p:spPr>
          <a:xfrm>
            <a:off x="892971" y="178595"/>
            <a:ext cx="7358063" cy="1497805"/>
          </a:xfrm>
        </p:spPr>
        <p:txBody>
          <a:bodyPr>
            <a:normAutofit/>
          </a:bodyPr>
          <a:lstStyle/>
          <a:p>
            <a:pPr eaLnBrk="1" hangingPunct="1"/>
            <a:r>
              <a:rPr lang="en-US" dirty="0" smtClean="0">
                <a:latin typeface="Calibri"/>
                <a:cs typeface="Calibri"/>
              </a:rPr>
              <a:t>Explore Science kits</a:t>
            </a:r>
            <a:endParaRPr lang="en-US" dirty="0">
              <a:latin typeface="Calibri"/>
              <a:cs typeface="Calibri"/>
            </a:endParaRPr>
          </a:p>
        </p:txBody>
      </p:sp>
      <p:sp>
        <p:nvSpPr>
          <p:cNvPr id="5" name="Rectangle 3"/>
          <p:cNvSpPr txBox="1">
            <a:spLocks noChangeArrowheads="1"/>
          </p:cNvSpPr>
          <p:nvPr/>
        </p:nvSpPr>
        <p:spPr>
          <a:xfrm>
            <a:off x="685800" y="1524000"/>
            <a:ext cx="8445500" cy="20653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4863" indent="-347663">
              <a:buSzPct val="100000"/>
            </a:pPr>
            <a:r>
              <a:rPr lang="en-US" sz="3000" dirty="0" smtClean="0">
                <a:cs typeface="Calibri"/>
              </a:rPr>
              <a:t>Designed for hands-on learning</a:t>
            </a:r>
          </a:p>
          <a:p>
            <a:pPr marL="804863" indent="-347663">
              <a:buSzPct val="100000"/>
            </a:pPr>
            <a:r>
              <a:rPr lang="en-US" sz="3000" dirty="0" smtClean="0">
                <a:cs typeface="Calibri"/>
              </a:rPr>
              <a:t>Adaptable to different settings and learners</a:t>
            </a:r>
          </a:p>
          <a:p>
            <a:pPr marL="804863" indent="-347663">
              <a:buSzPct val="100000"/>
            </a:pPr>
            <a:r>
              <a:rPr lang="en-US" sz="3000" dirty="0" smtClean="0">
                <a:latin typeface="Calibri"/>
                <a:cs typeface="Calibri"/>
              </a:rPr>
              <a:t>Everything you need is in the kit!</a:t>
            </a:r>
          </a:p>
          <a:p>
            <a:pPr marL="868363">
              <a:buSzPct val="100000"/>
            </a:pPr>
            <a:endParaRPr lang="en-US" sz="2700" dirty="0">
              <a:latin typeface="Calibri"/>
              <a:cs typeface="Calibri"/>
            </a:endParaRPr>
          </a:p>
        </p:txBody>
      </p:sp>
    </p:spTree>
    <p:extLst>
      <p:ext uri="{BB962C8B-B14F-4D97-AF65-F5344CB8AC3E}">
        <p14:creationId xmlns:p14="http://schemas.microsoft.com/office/powerpoint/2010/main" val="284162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xSci_Space_PPT_10_28_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4735857" y="564154"/>
            <a:ext cx="3831808" cy="5339923"/>
          </a:xfrm>
          <a:prstGeom prst="rect">
            <a:avLst/>
          </a:prstGeom>
        </p:spPr>
        <p:txBody>
          <a:bodyPr wrap="square">
            <a:spAutoFit/>
          </a:bodyPr>
          <a:lstStyle/>
          <a:p>
            <a:pPr lvl="0">
              <a:spcAft>
                <a:spcPts val="1000"/>
              </a:spcAft>
            </a:pPr>
            <a:r>
              <a:rPr lang="en-US" sz="2400" b="1" dirty="0" smtClean="0"/>
              <a:t>Learning Framework</a:t>
            </a:r>
          </a:p>
          <a:p>
            <a:pPr marL="457200" lvl="0" indent="-457200">
              <a:spcAft>
                <a:spcPts val="1000"/>
              </a:spcAft>
              <a:buFont typeface="Arial"/>
              <a:buChar char="•"/>
            </a:pPr>
            <a:r>
              <a:rPr lang="en-US" sz="2400" dirty="0" smtClean="0"/>
              <a:t>Experience </a:t>
            </a:r>
            <a:r>
              <a:rPr lang="en-US" sz="2400" dirty="0"/>
              <a:t>Earth and space </a:t>
            </a:r>
            <a:r>
              <a:rPr lang="en-US" sz="2400" b="1" dirty="0"/>
              <a:t>PHENOMENA </a:t>
            </a:r>
            <a:r>
              <a:rPr lang="en-US" sz="2400" dirty="0"/>
              <a:t>and explore science </a:t>
            </a:r>
            <a:r>
              <a:rPr lang="en-US" sz="2400" dirty="0" smtClean="0"/>
              <a:t>findings.</a:t>
            </a:r>
          </a:p>
          <a:p>
            <a:pPr marL="457200" indent="-457200">
              <a:spcAft>
                <a:spcPts val="1000"/>
              </a:spcAft>
              <a:buFont typeface="Arial"/>
              <a:buChar char="•"/>
            </a:pPr>
            <a:r>
              <a:rPr lang="en-US" sz="2400" dirty="0"/>
              <a:t>Use the scientific </a:t>
            </a:r>
            <a:r>
              <a:rPr lang="en-US" sz="2400" b="1" dirty="0"/>
              <a:t>PROCESS </a:t>
            </a:r>
            <a:r>
              <a:rPr lang="en-US" sz="2400" dirty="0"/>
              <a:t>and reflect on science as a way of </a:t>
            </a:r>
            <a:r>
              <a:rPr lang="en-US" sz="2400" dirty="0" smtClean="0"/>
              <a:t>knowing.</a:t>
            </a:r>
            <a:endParaRPr lang="en-US" sz="2400" dirty="0"/>
          </a:p>
          <a:p>
            <a:pPr marL="457200" indent="-457200">
              <a:buFont typeface="Arial"/>
              <a:buChar char="•"/>
            </a:pPr>
            <a:r>
              <a:rPr lang="en-US" sz="2400" dirty="0" smtClean="0"/>
              <a:t> </a:t>
            </a:r>
            <a:r>
              <a:rPr lang="en-US" sz="2400" b="1" dirty="0"/>
              <a:t>PARTICIPATE in</a:t>
            </a:r>
            <a:r>
              <a:rPr lang="en-US" sz="2400" dirty="0"/>
              <a:t> the scientific community and identify as a science </a:t>
            </a:r>
            <a:r>
              <a:rPr lang="en-US" sz="2400" dirty="0" smtClean="0"/>
              <a:t>learner.</a:t>
            </a:r>
            <a:endParaRPr lang="en-US" sz="2400" dirty="0"/>
          </a:p>
          <a:p>
            <a:endParaRPr lang="en-US" sz="1000" dirty="0"/>
          </a:p>
          <a:p>
            <a:endParaRPr lang="en-US" dirty="0"/>
          </a:p>
        </p:txBody>
      </p:sp>
      <p:pic>
        <p:nvPicPr>
          <p:cNvPr id="6" name="Picture 5" descr="Screen Shot 2017-01-19 at 2.13.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546600" cy="6858000"/>
          </a:xfrm>
          <a:prstGeom prst="rect">
            <a:avLst/>
          </a:prstGeom>
        </p:spPr>
      </p:pic>
    </p:spTree>
    <p:extLst>
      <p:ext uri="{BB962C8B-B14F-4D97-AF65-F5344CB8AC3E}">
        <p14:creationId xmlns:p14="http://schemas.microsoft.com/office/powerpoint/2010/main" val="1432232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1433</TotalTime>
  <Words>2417</Words>
  <Application>Microsoft Macintosh PowerPoint</Application>
  <PresentationFormat>On-screen Show (4:3)</PresentationFormat>
  <Paragraphs>242</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Explore Science kits</vt:lpstr>
      <vt:lpstr>PowerPoint Presentation</vt:lpstr>
      <vt:lpstr>PowerPoint Presentation</vt:lpstr>
      <vt:lpstr>PowerPoint Presentation</vt:lpstr>
      <vt:lpstr>PowerPoint Presentation</vt:lpstr>
      <vt:lpstr>PowerPoint Presentation</vt:lpstr>
      <vt:lpstr>Hands-on Activities</vt:lpstr>
      <vt:lpstr>PowerPoint Presentation</vt:lpstr>
      <vt:lpstr>PowerPoint Presentation</vt:lpstr>
      <vt:lpstr>PowerPoint Presentation</vt:lpstr>
      <vt:lpstr>PowerPoint Presentation</vt:lpstr>
      <vt:lpstr>PowerPoint Presentation</vt:lpstr>
      <vt:lpstr>Activity materials</vt:lpstr>
      <vt:lpstr>PowerPoint Presentation</vt:lpstr>
      <vt:lpstr>PowerPoint Presentation</vt:lpstr>
      <vt:lpstr>Notes and tips</vt:lpstr>
      <vt:lpstr>PowerPoint Presentation</vt:lpstr>
      <vt:lpstr>PowerPoint Presentation</vt:lpstr>
      <vt:lpstr>PowerPoint Presentation</vt:lpstr>
      <vt:lpstr>PowerPoint Presentation</vt:lpstr>
      <vt:lpstr>PowerPoint Presentation</vt:lpstr>
    </vt:vector>
  </TitlesOfParts>
  <Company>Sciencenter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Jackson</dc:creator>
  <cp:lastModifiedBy>MIS Department</cp:lastModifiedBy>
  <cp:revision>20</cp:revision>
  <dcterms:created xsi:type="dcterms:W3CDTF">2016-11-04T19:28:31Z</dcterms:created>
  <dcterms:modified xsi:type="dcterms:W3CDTF">2017-01-19T20:23:05Z</dcterms:modified>
</cp:coreProperties>
</file>