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278" r:id="rId2"/>
    <p:sldId id="304" r:id="rId3"/>
    <p:sldId id="306" r:id="rId4"/>
    <p:sldId id="279" r:id="rId5"/>
    <p:sldId id="280" r:id="rId6"/>
    <p:sldId id="281" r:id="rId7"/>
    <p:sldId id="295" r:id="rId8"/>
    <p:sldId id="283" r:id="rId9"/>
    <p:sldId id="284" r:id="rId10"/>
    <p:sldId id="285" r:id="rId11"/>
    <p:sldId id="286" r:id="rId12"/>
    <p:sldId id="314" r:id="rId13"/>
    <p:sldId id="270" r:id="rId14"/>
    <p:sldId id="307" r:id="rId15"/>
    <p:sldId id="271" r:id="rId16"/>
    <p:sldId id="272" r:id="rId17"/>
    <p:sldId id="300" r:id="rId18"/>
    <p:sldId id="273" r:id="rId19"/>
    <p:sldId id="301" r:id="rId20"/>
    <p:sldId id="275" r:id="rId21"/>
    <p:sldId id="276" r:id="rId22"/>
    <p:sldId id="277" r:id="rId23"/>
    <p:sldId id="315" r:id="rId24"/>
    <p:sldId id="311" r:id="rId25"/>
    <p:sldId id="308" r:id="rId26"/>
    <p:sldId id="289" r:id="rId27"/>
    <p:sldId id="290" r:id="rId28"/>
    <p:sldId id="291" r:id="rId29"/>
    <p:sldId id="292" r:id="rId30"/>
    <p:sldId id="302" r:id="rId31"/>
    <p:sldId id="294" r:id="rId32"/>
    <p:sldId id="316" r:id="rId33"/>
    <p:sldId id="312" r:id="rId34"/>
    <p:sldId id="309" r:id="rId35"/>
    <p:sldId id="257" r:id="rId36"/>
    <p:sldId id="260" r:id="rId37"/>
    <p:sldId id="259" r:id="rId38"/>
    <p:sldId id="262" r:id="rId39"/>
    <p:sldId id="264" r:id="rId40"/>
    <p:sldId id="268" r:id="rId41"/>
    <p:sldId id="265" r:id="rId42"/>
    <p:sldId id="266" r:id="rId43"/>
    <p:sldId id="317" r:id="rId44"/>
    <p:sldId id="31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11B189-F24E-4F44-A6E7-975A9607EAAE}">
          <p14:sldIdLst>
            <p14:sldId id="278"/>
            <p14:sldId id="304"/>
          </p14:sldIdLst>
        </p14:section>
        <p14:section name="Introduction" id="{5A7B880E-DED6-3445-8F4D-02CB295AFEF5}">
          <p14:sldIdLst>
            <p14:sldId id="306"/>
            <p14:sldId id="279"/>
            <p14:sldId id="280"/>
            <p14:sldId id="281"/>
            <p14:sldId id="295"/>
            <p14:sldId id="283"/>
            <p14:sldId id="284"/>
            <p14:sldId id="285"/>
            <p14:sldId id="286"/>
            <p14:sldId id="314"/>
          </p14:sldIdLst>
        </p14:section>
        <p14:section name="UD Concept 1" id="{8AE08BB9-37B4-1C49-B64D-E318C6529E93}">
          <p14:sldIdLst>
            <p14:sldId id="270"/>
            <p14:sldId id="307"/>
            <p14:sldId id="271"/>
            <p14:sldId id="272"/>
            <p14:sldId id="300"/>
            <p14:sldId id="273"/>
            <p14:sldId id="301"/>
            <p14:sldId id="275"/>
            <p14:sldId id="276"/>
            <p14:sldId id="277"/>
            <p14:sldId id="315"/>
          </p14:sldIdLst>
        </p14:section>
        <p14:section name="UD Concept 2" id="{5B885ED0-4DA7-6345-B0A3-BBDC54A51862}">
          <p14:sldIdLst>
            <p14:sldId id="311"/>
            <p14:sldId id="308"/>
            <p14:sldId id="289"/>
            <p14:sldId id="290"/>
            <p14:sldId id="291"/>
            <p14:sldId id="292"/>
            <p14:sldId id="302"/>
            <p14:sldId id="294"/>
            <p14:sldId id="316"/>
          </p14:sldIdLst>
        </p14:section>
        <p14:section name="UD Programs Concept 3" id="{CE267A22-CAF8-2E49-8FA9-6A4F707F638F}">
          <p14:sldIdLst>
            <p14:sldId id="312"/>
            <p14:sldId id="309"/>
            <p14:sldId id="257"/>
            <p14:sldId id="260"/>
            <p14:sldId id="259"/>
            <p14:sldId id="262"/>
            <p14:sldId id="264"/>
            <p14:sldId id="268"/>
            <p14:sldId id="265"/>
            <p14:sldId id="266"/>
            <p14:sldId id="317"/>
          </p14:sldIdLst>
        </p14:section>
        <p14:section name="Questions?" id="{8153CD34-7174-F54D-A152-DAF374E09202}">
          <p14:sldIdLst>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8" autoAdjust="0"/>
    <p:restoredTop sz="78288" autoAdjust="0"/>
  </p:normalViewPr>
  <p:slideViewPr>
    <p:cSldViewPr snapToGrid="0" snapToObjects="1">
      <p:cViewPr varScale="1">
        <p:scale>
          <a:sx n="67" d="100"/>
          <a:sy n="67" d="100"/>
        </p:scale>
        <p:origin x="-8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80"/>
    </p:cViewPr>
  </p:sorter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notesMaster" Target="notesMasters/notesMaster1.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EFB02-9560-9D47-9A89-A1DC2F8C8F9C}" type="datetime1">
              <a:rPr lang="en-US" smtClean="0"/>
              <a:t>9/12/12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FB84E7-3C11-E547-BC3F-58A9280B8EA1}" type="slidenum">
              <a:rPr lang="en-US" smtClean="0"/>
              <a:t>‹#›</a:t>
            </a:fld>
            <a:endParaRPr lang="en-US"/>
          </a:p>
        </p:txBody>
      </p:sp>
    </p:spTree>
    <p:extLst>
      <p:ext uri="{BB962C8B-B14F-4D97-AF65-F5344CB8AC3E}">
        <p14:creationId xmlns:p14="http://schemas.microsoft.com/office/powerpoint/2010/main" val="281048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E3CAD-ECD4-C848-BEEB-CBFFF131DFE0}" type="datetime1">
              <a:rPr lang="en-US" smtClean="0"/>
              <a:t>9/12/12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CB4FA-2252-674A-9C5A-F3140B84F49A}" type="slidenum">
              <a:rPr lang="en-US" smtClean="0"/>
              <a:t>‹#›</a:t>
            </a:fld>
            <a:endParaRPr lang="en-US"/>
          </a:p>
        </p:txBody>
      </p:sp>
    </p:spTree>
    <p:extLst>
      <p:ext uri="{BB962C8B-B14F-4D97-AF65-F5344CB8AC3E}">
        <p14:creationId xmlns:p14="http://schemas.microsoft.com/office/powerpoint/2010/main" val="1644068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presentations goes along, share questions and examples in the chat box – we’ll go over them at the end of each section</a:t>
            </a:r>
          </a:p>
          <a:p>
            <a:r>
              <a:rPr lang="en-US" baseline="0" dirty="0" smtClean="0"/>
              <a:t>Encourage everyone to connect to meeting audio through your computer – this will ensure you get all of the audio associated with the videos, as well as what the speakers are saying</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a:t>
            </a:fld>
            <a:endParaRPr lang="en-US"/>
          </a:p>
        </p:txBody>
      </p:sp>
    </p:spTree>
    <p:extLst>
      <p:ext uri="{BB962C8B-B14F-4D97-AF65-F5344CB8AC3E}">
        <p14:creationId xmlns:p14="http://schemas.microsoft.com/office/powerpoint/2010/main" val="356109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22</a:t>
            </a:fld>
            <a:endParaRPr lang="en-US"/>
          </a:p>
        </p:txBody>
      </p:sp>
    </p:spTree>
    <p:extLst>
      <p:ext uri="{BB962C8B-B14F-4D97-AF65-F5344CB8AC3E}">
        <p14:creationId xmlns:p14="http://schemas.microsoft.com/office/powerpoint/2010/main" val="145698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7CB4FA-2252-674A-9C5A-F3140B84F49A}" type="slidenum">
              <a:rPr lang="en-US" smtClean="0"/>
              <a:t>24</a:t>
            </a:fld>
            <a:endParaRPr lang="en-US"/>
          </a:p>
        </p:txBody>
      </p:sp>
    </p:spTree>
    <p:extLst>
      <p:ext uri="{BB962C8B-B14F-4D97-AF65-F5344CB8AC3E}">
        <p14:creationId xmlns:p14="http://schemas.microsoft.com/office/powerpoint/2010/main" val="86369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Visitors</a:t>
            </a:r>
            <a:r>
              <a:rPr lang="en-US" baseline="0" dirty="0" smtClean="0"/>
              <a:t> come in with different levels of understanding of the content, and different life experiences.</a:t>
            </a:r>
          </a:p>
          <a:p>
            <a:r>
              <a:rPr lang="en-US" baseline="0" dirty="0" smtClean="0"/>
              <a:t>Different concepts, analogies, and life examples will connect with different visitors.</a:t>
            </a:r>
          </a:p>
          <a:p>
            <a:r>
              <a:rPr lang="en-US" baseline="0" dirty="0" err="1" smtClean="0"/>
              <a:t>Eg</a:t>
            </a:r>
            <a:r>
              <a:rPr lang="en-US" baseline="0" dirty="0" smtClean="0"/>
              <a:t> sound of a heart, riding a bike</a:t>
            </a:r>
          </a:p>
          <a:p>
            <a:r>
              <a:rPr lang="en-US" baseline="0" dirty="0" smtClean="0"/>
              <a:t>Need to think about this for initial connection, but also sustaining interest throughout the program</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26</a:t>
            </a:fld>
            <a:endParaRPr lang="en-US"/>
          </a:p>
        </p:txBody>
      </p:sp>
    </p:spTree>
    <p:extLst>
      <p:ext uri="{BB962C8B-B14F-4D97-AF65-F5344CB8AC3E}">
        <p14:creationId xmlns:p14="http://schemas.microsoft.com/office/powerpoint/2010/main" val="292761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multiple</a:t>
            </a:r>
            <a:r>
              <a:rPr lang="en-US" baseline="0" dirty="0" smtClean="0"/>
              <a:t> real-world examples</a:t>
            </a:r>
          </a:p>
          <a:p>
            <a:r>
              <a:rPr lang="en-US" baseline="0" dirty="0" smtClean="0"/>
              <a:t>Use both auditory and visual enhancements to compliment each other in program delivery</a:t>
            </a:r>
          </a:p>
          <a:p>
            <a:r>
              <a:rPr lang="en-US" baseline="0" dirty="0" smtClean="0"/>
              <a:t>Different learners will enter at different places and take away different levels of messages and content</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27</a:t>
            </a:fld>
            <a:endParaRPr lang="en-US"/>
          </a:p>
        </p:txBody>
      </p:sp>
    </p:spTree>
    <p:extLst>
      <p:ext uri="{BB962C8B-B14F-4D97-AF65-F5344CB8AC3E}">
        <p14:creationId xmlns:p14="http://schemas.microsoft.com/office/powerpoint/2010/main" val="152120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for Snowflakes program, but could apply so several self-assembly activities in </a:t>
            </a:r>
            <a:r>
              <a:rPr lang="en-US" dirty="0" err="1" smtClean="0"/>
              <a:t>NanoDays</a:t>
            </a:r>
            <a:r>
              <a:rPr lang="en-US" baseline="0" dirty="0" smtClean="0"/>
              <a:t> kit</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28</a:t>
            </a:fld>
            <a:endParaRPr lang="en-US"/>
          </a:p>
        </p:txBody>
      </p:sp>
    </p:spTree>
    <p:extLst>
      <p:ext uri="{BB962C8B-B14F-4D97-AF65-F5344CB8AC3E}">
        <p14:creationId xmlns:p14="http://schemas.microsoft.com/office/powerpoint/2010/main" val="62646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29</a:t>
            </a:fld>
            <a:endParaRPr lang="en-US"/>
          </a:p>
        </p:txBody>
      </p:sp>
    </p:spTree>
    <p:extLst>
      <p:ext uri="{BB962C8B-B14F-4D97-AF65-F5344CB8AC3E}">
        <p14:creationId xmlns:p14="http://schemas.microsoft.com/office/powerpoint/2010/main" val="428661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Engaging</a:t>
            </a:r>
            <a:r>
              <a:rPr lang="en-US" baseline="0" dirty="0" smtClean="0"/>
              <a:t> visitors through hands-on demos, passing around objects to touch &amp; examine more closely, serving as helpers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Asking questions can encourage visitors to connect what you are discussing</a:t>
            </a:r>
            <a:r>
              <a:rPr lang="en-US" baseline="0" dirty="0" smtClean="0"/>
              <a:t> to situations from their everyday lives</a:t>
            </a:r>
            <a:endParaRPr lang="en-US" dirty="0" smtClean="0"/>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30</a:t>
            </a:fld>
            <a:endParaRPr lang="en-US"/>
          </a:p>
        </p:txBody>
      </p:sp>
    </p:spTree>
    <p:extLst>
      <p:ext uri="{BB962C8B-B14F-4D97-AF65-F5344CB8AC3E}">
        <p14:creationId xmlns:p14="http://schemas.microsoft.com/office/powerpoint/2010/main" val="141946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7CB4FA-2252-674A-9C5A-F3140B84F49A}" type="slidenum">
              <a:rPr lang="en-US" smtClean="0"/>
              <a:t>33</a:t>
            </a:fld>
            <a:endParaRPr lang="en-US"/>
          </a:p>
        </p:txBody>
      </p:sp>
    </p:spTree>
    <p:extLst>
      <p:ext uri="{BB962C8B-B14F-4D97-AF65-F5344CB8AC3E}">
        <p14:creationId xmlns:p14="http://schemas.microsoft.com/office/powerpoint/2010/main" val="86369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Some will walk, some visit in wheelchairs, and others push around wheeled vehicles </a:t>
            </a:r>
          </a:p>
          <a:p>
            <a:r>
              <a:rPr lang="en-US" sz="1200" kern="1200" dirty="0" smtClean="0">
                <a:solidFill>
                  <a:schemeClr val="tx1"/>
                </a:solidFill>
                <a:latin typeface="+mn-lt"/>
                <a:ea typeface="+mn-ea"/>
                <a:cs typeface="+mn-cs"/>
              </a:rPr>
              <a:t>such as strollers. </a:t>
            </a:r>
          </a:p>
          <a:p>
            <a:r>
              <a:rPr lang="en-US" sz="1200" kern="1200" dirty="0" smtClean="0">
                <a:solidFill>
                  <a:schemeClr val="tx1"/>
                </a:solidFill>
                <a:latin typeface="+mn-lt"/>
                <a:ea typeface="+mn-ea"/>
                <a:cs typeface="+mn-cs"/>
              </a:rPr>
              <a:t>They also vary in terms of how much and what they can see, </a:t>
            </a:r>
          </a:p>
          <a:p>
            <a:r>
              <a:rPr lang="en-US" sz="1200" kern="1200" dirty="0" smtClean="0">
                <a:solidFill>
                  <a:schemeClr val="tx1"/>
                </a:solidFill>
                <a:latin typeface="+mn-lt"/>
                <a:ea typeface="+mn-ea"/>
                <a:cs typeface="+mn-cs"/>
              </a:rPr>
              <a:t>how much and what they can hear,</a:t>
            </a:r>
          </a:p>
          <a:p>
            <a:r>
              <a:rPr lang="en-US" sz="1200" kern="1200" dirty="0" smtClean="0">
                <a:solidFill>
                  <a:schemeClr val="tx1"/>
                </a:solidFill>
                <a:latin typeface="+mn-lt"/>
                <a:ea typeface="+mn-ea"/>
                <a:cs typeface="+mn-cs"/>
              </a:rPr>
              <a:t>and how comfortable they are sitting for a long period of time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 for those with a wide range of abilities and disabilities to participate in program / engage in the content.</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In </a:t>
            </a:r>
            <a:r>
              <a:rPr lang="en-US" dirty="0" err="1" smtClean="0">
                <a:effectLst/>
              </a:rPr>
              <a:t>powerpoint</a:t>
            </a:r>
            <a:r>
              <a:rPr lang="en-US" dirty="0" smtClean="0">
                <a:effectLst/>
              </a:rPr>
              <a:t> presentation, is text</a:t>
            </a:r>
            <a:r>
              <a:rPr lang="en-US" baseline="0" dirty="0" smtClean="0">
                <a:effectLst/>
              </a:rPr>
              <a:t> large enough and legible enough for someone with low vision to see?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If there</a:t>
            </a:r>
            <a:r>
              <a:rPr lang="en-US" baseline="0" dirty="0" smtClean="0">
                <a:effectLst/>
              </a:rPr>
              <a:t> are models, are they lightweight and easy enough for people with a range of upper body mobility to handle/pass around?</a:t>
            </a:r>
            <a:endParaRPr lang="en-US" dirty="0" smtClean="0">
              <a:effectLst/>
            </a:endParaRPr>
          </a:p>
        </p:txBody>
      </p:sp>
      <p:sp>
        <p:nvSpPr>
          <p:cNvPr id="4" name="Slide Number Placeholder 3"/>
          <p:cNvSpPr>
            <a:spLocks noGrp="1"/>
          </p:cNvSpPr>
          <p:nvPr>
            <p:ph type="sldNum" sz="quarter" idx="10"/>
          </p:nvPr>
        </p:nvSpPr>
        <p:spPr/>
        <p:txBody>
          <a:bodyPr/>
          <a:lstStyle/>
          <a:p>
            <a:fld id="{5A7CB4FA-2252-674A-9C5A-F3140B84F49A}" type="slidenum">
              <a:rPr lang="en-US" smtClean="0"/>
              <a:t>35</a:t>
            </a:fld>
            <a:endParaRPr lang="en-US"/>
          </a:p>
        </p:txBody>
      </p:sp>
    </p:spTree>
    <p:extLst>
      <p:ext uri="{BB962C8B-B14F-4D97-AF65-F5344CB8AC3E}">
        <p14:creationId xmlns:p14="http://schemas.microsoft.com/office/powerpoint/2010/main" val="144258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Large and high-contrast text and image: </a:t>
            </a:r>
          </a:p>
          <a:p>
            <a:pPr marL="171450" indent="-171450">
              <a:buFontTx/>
              <a:buChar char="-"/>
            </a:pPr>
            <a:r>
              <a:rPr lang="en-US" sz="1200" kern="1200" dirty="0" smtClean="0">
                <a:solidFill>
                  <a:schemeClr val="tx1"/>
                </a:solidFill>
                <a:latin typeface="+mn-lt"/>
                <a:ea typeface="+mn-ea"/>
                <a:cs typeface="+mn-cs"/>
              </a:rPr>
              <a:t>Consider the visual accessibility of all materials, including flash cards, slideshow graphics, print on models, and drawings. </a:t>
            </a:r>
          </a:p>
          <a:p>
            <a:pPr marL="171450" indent="-171450">
              <a:buFontTx/>
              <a:buChar char="-"/>
            </a:pPr>
            <a:r>
              <a:rPr lang="en-US" sz="1200" kern="1200" dirty="0" smtClean="0">
                <a:solidFill>
                  <a:schemeClr val="tx1"/>
                </a:solidFill>
                <a:latin typeface="+mn-lt"/>
                <a:ea typeface="+mn-ea"/>
                <a:cs typeface="+mn-cs"/>
              </a:rPr>
              <a:t>Print accessibility is not only important for visitors who have low vision, but also for visitors who are dyslexic and read by identifying the shape of the word. </a:t>
            </a:r>
          </a:p>
          <a:p>
            <a:pPr marL="171450" indent="-171450">
              <a:buFontTx/>
              <a:buChar char="-"/>
            </a:pPr>
            <a:r>
              <a:rPr lang="en-US" dirty="0" smtClean="0"/>
              <a:t>Seen by many at a distance.</a:t>
            </a:r>
          </a:p>
          <a:p>
            <a:pPr marL="171450" indent="-171450">
              <a:buFontTx/>
              <a:buChar char="-"/>
            </a:pPr>
            <a:endParaRPr lang="en-US" dirty="0" smtClean="0"/>
          </a:p>
          <a:p>
            <a:pPr lvl="0"/>
            <a:r>
              <a:rPr lang="en-US" dirty="0" smtClean="0"/>
              <a:t>Caption video presentations</a:t>
            </a:r>
          </a:p>
          <a:p>
            <a:r>
              <a:rPr lang="en-US" dirty="0" smtClean="0"/>
              <a:t>Use color to impact meaning/draw distinctions</a:t>
            </a:r>
            <a:r>
              <a:rPr lang="en-US" dirty="0" smtClean="0">
                <a:effectLst/>
              </a:rPr>
              <a:t> </a:t>
            </a:r>
          </a:p>
          <a:p>
            <a:pPr marL="171450" indent="-171450">
              <a:buFontTx/>
              <a:buChar char="-"/>
            </a:pPr>
            <a:r>
              <a:rPr lang="en-US" dirty="0" smtClean="0">
                <a:effectLst/>
              </a:rPr>
              <a:t>High contrast</a:t>
            </a:r>
            <a:r>
              <a:rPr lang="en-US" baseline="0" dirty="0" smtClean="0">
                <a:effectLst/>
              </a:rPr>
              <a:t> makes things easier to see from a distance</a:t>
            </a:r>
          </a:p>
          <a:p>
            <a:pPr marL="171450" indent="-171450">
              <a:buFontTx/>
              <a:buChar char="-"/>
            </a:pPr>
            <a:r>
              <a:rPr lang="en-US" baseline="0" dirty="0" smtClean="0">
                <a:effectLst/>
              </a:rPr>
              <a:t>Draw visitors eye toward something</a:t>
            </a:r>
            <a:endParaRPr lang="en-US" dirty="0" smtClean="0">
              <a:effectLst/>
            </a:endParaRPr>
          </a:p>
          <a:p>
            <a:pPr lvl="0"/>
            <a:r>
              <a:rPr lang="en-US" dirty="0" smtClean="0"/>
              <a:t>Tactile models – easy to handle &amp; communication information through touch as well as vision</a:t>
            </a:r>
          </a:p>
          <a:p>
            <a:r>
              <a:rPr lang="en-US" dirty="0" smtClean="0"/>
              <a:t>Provide additional materials for visitors who are deaf.</a:t>
            </a:r>
            <a:r>
              <a:rPr lang="en-US" baseline="0" dirty="0" smtClean="0"/>
              <a:t> Script with images from the presentations or a video with ASL interpretation.</a:t>
            </a:r>
          </a:p>
          <a:p>
            <a:r>
              <a:rPr lang="en-US" baseline="0" dirty="0" smtClean="0"/>
              <a:t>For people with low vision, provide </a:t>
            </a:r>
            <a:r>
              <a:rPr lang="en-US" dirty="0" smtClean="0"/>
              <a:t>handouts with large print and any PowerPoint slides for visitors with low vision to view up close with their own personal magnifying</a:t>
            </a:r>
            <a:r>
              <a:rPr lang="en-US" baseline="0" dirty="0" smtClean="0"/>
              <a:t> devices.</a:t>
            </a:r>
            <a:endParaRPr lang="en-US" dirty="0" smtClean="0"/>
          </a:p>
          <a:p>
            <a:r>
              <a:rPr lang="en-US" baseline="0" dirty="0" smtClean="0"/>
              <a:t>- Exploring Size – Scented Balloons: visitors smell different colored balloons that have a flavored extract inside them and try to match the different scents. Talk about how the scent molecules are so small that you can’t see them, but your nose can detect them, and they can travel through the balloon membrane. Example of sensory access.</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36</a:t>
            </a:fld>
            <a:endParaRPr lang="en-US"/>
          </a:p>
        </p:txBody>
      </p:sp>
    </p:spTree>
    <p:extLst>
      <p:ext uri="{BB962C8B-B14F-4D97-AF65-F5344CB8AC3E}">
        <p14:creationId xmlns:p14="http://schemas.microsoft.com/office/powerpoint/2010/main" val="302289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start with an introduction to the principles of</a:t>
            </a:r>
            <a:r>
              <a:rPr lang="en-US" baseline="0" dirty="0" smtClean="0"/>
              <a:t> universal design behind this work. Then will walk through the concepts that can be used to create and deliver a universally designed public program, based on the NISE Net UD programs guidelines, with photos and videos showing examples from NISE Net programs.</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a:t>
            </a:fld>
            <a:endParaRPr lang="en-US"/>
          </a:p>
        </p:txBody>
      </p:sp>
    </p:spTree>
    <p:extLst>
      <p:ext uri="{BB962C8B-B14F-4D97-AF65-F5344CB8AC3E}">
        <p14:creationId xmlns:p14="http://schemas.microsoft.com/office/powerpoint/2010/main" val="86369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from the 2010 and 2011 NanoDays kits</a:t>
            </a:r>
          </a:p>
        </p:txBody>
      </p:sp>
      <p:sp>
        <p:nvSpPr>
          <p:cNvPr id="4" name="Slide Number Placeholder 3"/>
          <p:cNvSpPr>
            <a:spLocks noGrp="1"/>
          </p:cNvSpPr>
          <p:nvPr>
            <p:ph type="sldNum" sz="quarter" idx="10"/>
          </p:nvPr>
        </p:nvSpPr>
        <p:spPr/>
        <p:txBody>
          <a:bodyPr/>
          <a:lstStyle/>
          <a:p>
            <a:fld id="{5A7CB4FA-2252-674A-9C5A-F3140B84F49A}" type="slidenum">
              <a:rPr lang="en-US" smtClean="0"/>
              <a:t>37</a:t>
            </a:fld>
            <a:endParaRPr lang="en-US"/>
          </a:p>
        </p:txBody>
      </p:sp>
    </p:spTree>
    <p:extLst>
      <p:ext uri="{BB962C8B-B14F-4D97-AF65-F5344CB8AC3E}">
        <p14:creationId xmlns:p14="http://schemas.microsoft.com/office/powerpoint/2010/main" val="184738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from the 2011 NanoDays kit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easy to handle &amp; communication information through touch as well as vision</a:t>
            </a:r>
          </a:p>
          <a:p>
            <a:r>
              <a:rPr lang="en-US" dirty="0" smtClean="0"/>
              <a:t>- Intro to Nano</a:t>
            </a:r>
            <a:r>
              <a:rPr lang="en-US" baseline="0" dirty="0" smtClean="0"/>
              <a:t> cart demonstration (carbon nanotubes)</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38</a:t>
            </a:fld>
            <a:endParaRPr lang="en-US"/>
          </a:p>
        </p:txBody>
      </p:sp>
    </p:spTree>
    <p:extLst>
      <p:ext uri="{BB962C8B-B14F-4D97-AF65-F5344CB8AC3E}">
        <p14:creationId xmlns:p14="http://schemas.microsoft.com/office/powerpoint/2010/main" val="405587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Make sure presenter’s face isn’t in shadow,</a:t>
            </a:r>
            <a:r>
              <a:rPr lang="en-US" baseline="0" dirty="0" smtClean="0"/>
              <a:t> </a:t>
            </a:r>
            <a:r>
              <a:rPr lang="en-US" sz="1200" kern="1200" dirty="0" smtClean="0">
                <a:solidFill>
                  <a:schemeClr val="tx1"/>
                </a:solidFill>
                <a:effectLst/>
                <a:latin typeface="+mn-lt"/>
                <a:ea typeface="+mn-ea"/>
                <a:cs typeface="+mn-cs"/>
              </a:rPr>
              <a:t>Esp. important for visitors who are hard of hearing and rely on lip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 sure visitors can see materials particularly on a cart (think about range of heights: wheelchairs or small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Consider people far away.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Stand in different places on stage and ask colleague</a:t>
            </a:r>
            <a:r>
              <a:rPr lang="en-US" baseline="0" dirty="0" smtClean="0"/>
              <a:t> to view you from different angles of the audience to figure out best place to stand/put your materials.</a:t>
            </a:r>
          </a:p>
          <a:p>
            <a:r>
              <a:rPr lang="en-US" baseline="0" dirty="0" smtClean="0"/>
              <a:t>Bring stools for younger visitors, people with lower back pain, people w/ low vision who need to be close to materials.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ASL interpreter to join you, then market experience to deaf community</a:t>
            </a:r>
            <a:r>
              <a:rPr lang="en-US" sz="1200" dirty="0" smtClean="0">
                <a:effectLst/>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39</a:t>
            </a:fld>
            <a:endParaRPr lang="en-US"/>
          </a:p>
        </p:txBody>
      </p:sp>
    </p:spTree>
    <p:extLst>
      <p:ext uri="{BB962C8B-B14F-4D97-AF65-F5344CB8AC3E}">
        <p14:creationId xmlns:p14="http://schemas.microsoft.com/office/powerpoint/2010/main" val="3156713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Things people might see: </a:t>
            </a:r>
          </a:p>
          <a:p>
            <a:pPr lvl="1"/>
            <a:r>
              <a:rPr lang="en-US" sz="1200" dirty="0" smtClean="0"/>
              <a:t>Not blocking demo</a:t>
            </a:r>
          </a:p>
          <a:p>
            <a:pPr lvl="1"/>
            <a:r>
              <a:rPr lang="en-US" sz="1200" dirty="0" smtClean="0"/>
              <a:t>Use of color</a:t>
            </a:r>
          </a:p>
        </p:txBody>
      </p:sp>
      <p:sp>
        <p:nvSpPr>
          <p:cNvPr id="4" name="Slide Number Placeholder 3"/>
          <p:cNvSpPr>
            <a:spLocks noGrp="1"/>
          </p:cNvSpPr>
          <p:nvPr>
            <p:ph type="sldNum" sz="quarter" idx="10"/>
          </p:nvPr>
        </p:nvSpPr>
        <p:spPr/>
        <p:txBody>
          <a:bodyPr/>
          <a:lstStyle/>
          <a:p>
            <a:fld id="{5A7CB4FA-2252-674A-9C5A-F3140B84F49A}" type="slidenum">
              <a:rPr lang="en-US" smtClean="0"/>
              <a:t>40</a:t>
            </a:fld>
            <a:endParaRPr lang="en-US"/>
          </a:p>
        </p:txBody>
      </p:sp>
    </p:spTree>
    <p:extLst>
      <p:ext uri="{BB962C8B-B14F-4D97-AF65-F5344CB8AC3E}">
        <p14:creationId xmlns:p14="http://schemas.microsoft.com/office/powerpoint/2010/main" val="84411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Visitors with disabilities have a history of being excluded from learning, so unless you send an explicit message about the accessibility of your program, they will just assume that it is not accessible. Inform the audience if you have tactile models or other materials available for handling/viewing.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Rhythm of program: provide time for people to process important ideas with pauses and breaks</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41</a:t>
            </a:fld>
            <a:endParaRPr lang="en-US"/>
          </a:p>
        </p:txBody>
      </p:sp>
    </p:spTree>
    <p:extLst>
      <p:ext uri="{BB962C8B-B14F-4D97-AF65-F5344CB8AC3E}">
        <p14:creationId xmlns:p14="http://schemas.microsoft.com/office/powerpoint/2010/main" val="377846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7CB4FA-2252-674A-9C5A-F3140B84F49A}" type="slidenum">
              <a:rPr lang="en-US" smtClean="0"/>
              <a:t>44</a:t>
            </a:fld>
            <a:endParaRPr lang="en-US"/>
          </a:p>
        </p:txBody>
      </p:sp>
    </p:spTree>
    <p:extLst>
      <p:ext uri="{BB962C8B-B14F-4D97-AF65-F5344CB8AC3E}">
        <p14:creationId xmlns:p14="http://schemas.microsoft.com/office/powerpoint/2010/main" val="86369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defined</a:t>
            </a:r>
            <a:r>
              <a:rPr lang="en-US" baseline="0" dirty="0" smtClean="0"/>
              <a:t> by Dr. Carol Gill at the University of Illinois at Chicago</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4</a:t>
            </a:fld>
            <a:endParaRPr lang="en-US"/>
          </a:p>
        </p:txBody>
      </p:sp>
    </p:spTree>
    <p:extLst>
      <p:ext uri="{BB962C8B-B14F-4D97-AF65-F5344CB8AC3E}">
        <p14:creationId xmlns:p14="http://schemas.microsoft.com/office/powerpoint/2010/main" val="253711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13</a:t>
            </a:fld>
            <a:endParaRPr lang="en-US"/>
          </a:p>
        </p:txBody>
      </p:sp>
    </p:spTree>
    <p:extLst>
      <p:ext uri="{BB962C8B-B14F-4D97-AF65-F5344CB8AC3E}">
        <p14:creationId xmlns:p14="http://schemas.microsoft.com/office/powerpoint/2010/main" val="86369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such as caring for a screaming child or sitting</a:t>
            </a:r>
            <a:r>
              <a:rPr lang="en-US" baseline="0" dirty="0" smtClean="0"/>
              <a:t> in the back of a crowded room</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15</a:t>
            </a:fld>
            <a:endParaRPr lang="en-US"/>
          </a:p>
        </p:txBody>
      </p:sp>
    </p:spTree>
    <p:extLst>
      <p:ext uri="{BB962C8B-B14F-4D97-AF65-F5344CB8AC3E}">
        <p14:creationId xmlns:p14="http://schemas.microsoft.com/office/powerpoint/2010/main" val="176058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Karine’s</a:t>
            </a:r>
            <a:r>
              <a:rPr lang="en-US" dirty="0" smtClean="0"/>
              <a:t> questions:</a:t>
            </a:r>
          </a:p>
          <a:p>
            <a:pPr lvl="1"/>
            <a:r>
              <a:rPr lang="en-US" dirty="0" smtClean="0"/>
              <a:t>Where do we get this energy?</a:t>
            </a:r>
          </a:p>
          <a:p>
            <a:pPr lvl="1"/>
            <a:r>
              <a:rPr lang="en-US" dirty="0" smtClean="0"/>
              <a:t>Will we run out?</a:t>
            </a:r>
          </a:p>
          <a:p>
            <a:pPr lvl="1"/>
            <a:r>
              <a:rPr lang="en-US" dirty="0" smtClean="0"/>
              <a:t>How can science and engineering help us secure a clean, safe and reliable source?</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18</a:t>
            </a:fld>
            <a:endParaRPr lang="en-US"/>
          </a:p>
        </p:txBody>
      </p:sp>
    </p:spTree>
    <p:extLst>
      <p:ext uri="{BB962C8B-B14F-4D97-AF65-F5344CB8AC3E}">
        <p14:creationId xmlns:p14="http://schemas.microsoft.com/office/powerpoint/2010/main" val="145698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19</a:t>
            </a:fld>
            <a:endParaRPr lang="en-US"/>
          </a:p>
        </p:txBody>
      </p:sp>
    </p:spTree>
    <p:extLst>
      <p:ext uri="{BB962C8B-B14F-4D97-AF65-F5344CB8AC3E}">
        <p14:creationId xmlns:p14="http://schemas.microsoft.com/office/powerpoint/2010/main" val="302289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20</a:t>
            </a:fld>
            <a:endParaRPr lang="en-US"/>
          </a:p>
        </p:txBody>
      </p:sp>
    </p:spTree>
    <p:extLst>
      <p:ext uri="{BB962C8B-B14F-4D97-AF65-F5344CB8AC3E}">
        <p14:creationId xmlns:p14="http://schemas.microsoft.com/office/powerpoint/2010/main" val="145698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Repeat key ideas by telling visitors what you will tell them, telling them, then telling them what you told them</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21</a:t>
            </a:fld>
            <a:endParaRPr lang="en-US"/>
          </a:p>
        </p:txBody>
      </p:sp>
    </p:spTree>
    <p:extLst>
      <p:ext uri="{BB962C8B-B14F-4D97-AF65-F5344CB8AC3E}">
        <p14:creationId xmlns:p14="http://schemas.microsoft.com/office/powerpoint/2010/main" val="687132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89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417751"/>
            <a:ext cx="6400800" cy="42210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52347" y="6232859"/>
            <a:ext cx="2133600" cy="365125"/>
          </a:xfrm>
        </p:spPr>
        <p:txBody>
          <a:bodyPr/>
          <a:lstStyle>
            <a:lvl1pPr algn="ctr">
              <a:defRPr sz="2000" b="1">
                <a:solidFill>
                  <a:schemeClr val="tx1"/>
                </a:solidFill>
              </a:defRPr>
            </a:lvl1pPr>
          </a:lstStyle>
          <a:p>
            <a:endParaRPr lang="en-US" dirty="0"/>
          </a:p>
        </p:txBody>
      </p:sp>
      <p:sp>
        <p:nvSpPr>
          <p:cNvPr id="5" name="Footer Placeholder 4"/>
          <p:cNvSpPr>
            <a:spLocks noGrp="1"/>
          </p:cNvSpPr>
          <p:nvPr>
            <p:ph type="ftr" sz="quarter" idx="11"/>
          </p:nvPr>
        </p:nvSpPr>
        <p:spPr>
          <a:xfrm>
            <a:off x="6364254" y="6232859"/>
            <a:ext cx="2551146" cy="365125"/>
          </a:xfrm>
        </p:spPr>
        <p:txBody>
          <a:bodyPr/>
          <a:lstStyle>
            <a:lvl1pPr>
              <a:defRPr sz="2000" b="1">
                <a:solidFill>
                  <a:schemeClr val="tx1"/>
                </a:solidFill>
              </a:defRPr>
            </a:lvl1pPr>
          </a:lstStyle>
          <a:p>
            <a:r>
              <a:rPr lang="en-US" smtClean="0"/>
              <a:t>Introduction</a:t>
            </a:r>
            <a:endParaRPr lang="en-US" dirty="0"/>
          </a:p>
        </p:txBody>
      </p:sp>
      <p:sp>
        <p:nvSpPr>
          <p:cNvPr id="9" name="Rectangle 8"/>
          <p:cNvSpPr/>
          <p:nvPr userDrawn="1"/>
        </p:nvSpPr>
        <p:spPr>
          <a:xfrm>
            <a:off x="0" y="1089025"/>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0" name="Picture 3" descr="NISE_logo.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66700" y="6158874"/>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692400" y="6108554"/>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0" y="58499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5" name="Picture Placeholder 14"/>
          <p:cNvSpPr>
            <a:spLocks noGrp="1"/>
          </p:cNvSpPr>
          <p:nvPr>
            <p:ph type="pic" sz="quarter" idx="12"/>
          </p:nvPr>
        </p:nvSpPr>
        <p:spPr>
          <a:xfrm>
            <a:off x="0" y="1181100"/>
            <a:ext cx="9144000" cy="4668838"/>
          </a:xfrm>
        </p:spPr>
        <p:txBody>
          <a:bodyPr/>
          <a:lstStyle/>
          <a:p>
            <a:endParaRPr lang="en-US" dirty="0"/>
          </a:p>
        </p:txBody>
      </p:sp>
    </p:spTree>
    <p:extLst>
      <p:ext uri="{BB962C8B-B14F-4D97-AF65-F5344CB8AC3E}">
        <p14:creationId xmlns:p14="http://schemas.microsoft.com/office/powerpoint/2010/main" val="21487446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7"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397286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9"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5095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5"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7163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4"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164365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7"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152391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6"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330431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Introduction</a:t>
            </a:r>
            <a:endParaRPr lang="en-US"/>
          </a:p>
        </p:txBody>
      </p:sp>
      <p:sp>
        <p:nvSpPr>
          <p:cNvPr id="6"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4870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792" y="1931771"/>
            <a:ext cx="8638256" cy="4780716"/>
          </a:xfrm>
        </p:spPr>
        <p:txBody>
          <a:bodyPr/>
          <a:lstStyle>
            <a:lvl1pPr marL="0" indent="0" algn="l">
              <a:buNone/>
              <a:defRPr sz="3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169375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 name="Title 1"/>
          <p:cNvSpPr>
            <a:spLocks noGrp="1"/>
          </p:cNvSpPr>
          <p:nvPr>
            <p:ph type="title"/>
          </p:nvPr>
        </p:nvSpPr>
        <p:spPr>
          <a:xfrm>
            <a:off x="265792" y="274639"/>
            <a:ext cx="8638256" cy="1294186"/>
          </a:xfrm>
        </p:spPr>
        <p:txBody>
          <a:bodyPr/>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5987498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87691"/>
          </a:xfrm>
        </p:spPr>
        <p:txBody>
          <a:bodyPr/>
          <a:lstStyle>
            <a:lvl1pPr>
              <a:defRPr sz="32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Footer Placeholder 4"/>
          <p:cNvSpPr>
            <a:spLocks noGrp="1"/>
          </p:cNvSpPr>
          <p:nvPr>
            <p:ph type="ftr" sz="quarter" idx="11"/>
          </p:nvPr>
        </p:nvSpPr>
        <p:spPr>
          <a:xfrm>
            <a:off x="457200" y="6356350"/>
            <a:ext cx="8229600" cy="365125"/>
          </a:xfrm>
        </p:spPr>
        <p:txBody>
          <a:bodyPr/>
          <a:lstStyle>
            <a:lvl1pPr algn="l">
              <a:defRPr sz="2400" b="0">
                <a:solidFill>
                  <a:srgbClr val="000000"/>
                </a:solidFill>
              </a:defRPr>
            </a:lvl1pPr>
          </a:lstStyle>
          <a:p>
            <a:r>
              <a:rPr lang="en-US" dirty="0" smtClean="0"/>
              <a:t>Introduction</a:t>
            </a:r>
            <a:endParaRPr lang="en-US" dirty="0"/>
          </a:p>
        </p:txBody>
      </p:sp>
    </p:spTree>
    <p:extLst>
      <p:ext uri="{BB962C8B-B14F-4D97-AF65-F5344CB8AC3E}">
        <p14:creationId xmlns:p14="http://schemas.microsoft.com/office/powerpoint/2010/main" val="339631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18017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265792" y="274639"/>
            <a:ext cx="8638256" cy="1294186"/>
          </a:xfrm>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51529"/>
            <a:ext cx="8229600" cy="4036362"/>
          </a:xfrm>
        </p:spPr>
        <p:txBody>
          <a:bodyPr/>
          <a:lstStyle>
            <a:lvl1pPr>
              <a:defRPr sz="32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70969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Footer Placeholder 4"/>
          <p:cNvSpPr>
            <a:spLocks noGrp="1"/>
          </p:cNvSpPr>
          <p:nvPr>
            <p:ph type="ftr" sz="quarter" idx="11"/>
          </p:nvPr>
        </p:nvSpPr>
        <p:spPr>
          <a:xfrm>
            <a:off x="457200" y="6356350"/>
            <a:ext cx="8229600" cy="365125"/>
          </a:xfrm>
        </p:spPr>
        <p:txBody>
          <a:bodyPr/>
          <a:lstStyle>
            <a:lvl1pPr algn="l">
              <a:defRPr sz="2400" b="0">
                <a:solidFill>
                  <a:srgbClr val="000000"/>
                </a:solidFill>
              </a:defRPr>
            </a:lvl1pPr>
          </a:lstStyle>
          <a:p>
            <a:r>
              <a:rPr lang="en-US" dirty="0" smtClean="0"/>
              <a:t>Introduction</a:t>
            </a:r>
            <a:endParaRPr lang="en-US" dirty="0"/>
          </a:p>
        </p:txBody>
      </p:sp>
    </p:spTree>
    <p:extLst>
      <p:ext uri="{BB962C8B-B14F-4D97-AF65-F5344CB8AC3E}">
        <p14:creationId xmlns:p14="http://schemas.microsoft.com/office/powerpoint/2010/main" val="31757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391646" y="1464235"/>
            <a:ext cx="5512402" cy="4686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5" name="Picture Placeholder 4"/>
          <p:cNvSpPr>
            <a:spLocks noGrp="1"/>
          </p:cNvSpPr>
          <p:nvPr>
            <p:ph type="pic" sz="quarter" idx="12"/>
          </p:nvPr>
        </p:nvSpPr>
        <p:spPr>
          <a:xfrm>
            <a:off x="0" y="1235075"/>
            <a:ext cx="3213100" cy="5622925"/>
          </a:xfrm>
        </p:spPr>
        <p:txBody>
          <a:bodyPr/>
          <a:lstStyle/>
          <a:p>
            <a:endParaRPr lang="en-US" dirty="0"/>
          </a:p>
        </p:txBody>
      </p:sp>
      <p:sp>
        <p:nvSpPr>
          <p:cNvPr id="10" name="Footer Placeholder 4"/>
          <p:cNvSpPr>
            <a:spLocks noGrp="1"/>
          </p:cNvSpPr>
          <p:nvPr>
            <p:ph type="ftr" sz="quarter" idx="11"/>
          </p:nvPr>
        </p:nvSpPr>
        <p:spPr>
          <a:xfrm>
            <a:off x="3391646" y="6332810"/>
            <a:ext cx="5512402" cy="365125"/>
          </a:xfrm>
        </p:spPr>
        <p:txBody>
          <a:bodyPr/>
          <a:lstStyle>
            <a:lvl1pPr algn="l">
              <a:defRPr sz="2000" b="0">
                <a:solidFill>
                  <a:srgbClr val="000000"/>
                </a:solidFill>
              </a:defRPr>
            </a:lvl1pPr>
          </a:lstStyle>
          <a:p>
            <a:r>
              <a:rPr lang="en-US" dirty="0" smtClean="0"/>
              <a:t>Introduction</a:t>
            </a:r>
            <a:endParaRPr lang="en-US" dirty="0"/>
          </a:p>
        </p:txBody>
      </p:sp>
    </p:spTree>
    <p:extLst>
      <p:ext uri="{BB962C8B-B14F-4D97-AF65-F5344CB8AC3E}">
        <p14:creationId xmlns:p14="http://schemas.microsoft.com/office/powerpoint/2010/main" val="7593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8" name="Rectangle 7"/>
          <p:cNvSpPr/>
          <p:nvPr userDrawn="1"/>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5" name="Picture Placeholder 4"/>
          <p:cNvSpPr>
            <a:spLocks noGrp="1"/>
          </p:cNvSpPr>
          <p:nvPr>
            <p:ph type="pic" sz="quarter" idx="12"/>
          </p:nvPr>
        </p:nvSpPr>
        <p:spPr>
          <a:xfrm>
            <a:off x="5930900" y="1235075"/>
            <a:ext cx="3213100" cy="5622925"/>
          </a:xfrm>
        </p:spPr>
        <p:txBody>
          <a:bodyPr/>
          <a:lstStyle/>
          <a:p>
            <a:endParaRPr lang="en-US" dirty="0"/>
          </a:p>
        </p:txBody>
      </p:sp>
      <p:sp>
        <p:nvSpPr>
          <p:cNvPr id="9" name="Footer Placeholder 4"/>
          <p:cNvSpPr>
            <a:spLocks noGrp="1"/>
          </p:cNvSpPr>
          <p:nvPr>
            <p:ph type="ftr" sz="quarter" idx="11"/>
          </p:nvPr>
        </p:nvSpPr>
        <p:spPr>
          <a:xfrm>
            <a:off x="265792" y="6348109"/>
            <a:ext cx="5512402" cy="365125"/>
          </a:xfrm>
        </p:spPr>
        <p:txBody>
          <a:bodyPr/>
          <a:lstStyle>
            <a:lvl1pPr algn="l">
              <a:defRPr sz="2000" b="0">
                <a:solidFill>
                  <a:srgbClr val="000000"/>
                </a:solidFill>
              </a:defRPr>
            </a:lvl1pPr>
          </a:lstStyle>
          <a:p>
            <a:r>
              <a:rPr lang="en-US" dirty="0" smtClean="0"/>
              <a:t>Introduction</a:t>
            </a:r>
            <a:endParaRPr lang="en-US" dirty="0"/>
          </a:p>
        </p:txBody>
      </p:sp>
      <p:sp>
        <p:nvSpPr>
          <p:cNvPr id="10" name="Content Placeholder 2"/>
          <p:cNvSpPr>
            <a:spLocks noGrp="1"/>
          </p:cNvSpPr>
          <p:nvPr>
            <p:ph idx="13"/>
          </p:nvPr>
        </p:nvSpPr>
        <p:spPr>
          <a:xfrm>
            <a:off x="265792" y="1464235"/>
            <a:ext cx="5512402" cy="4686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36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rot="16200000">
            <a:off x="-1496218" y="3329781"/>
            <a:ext cx="6858000" cy="198437"/>
          </a:xfrm>
          <a:prstGeom prst="rect">
            <a:avLst/>
          </a:prstGeom>
          <a:solidFill>
            <a:srgbClr val="ABCB45"/>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800" dirty="0">
                <a:solidFill>
                  <a:schemeClr val="lt1"/>
                </a:solidFill>
                <a:latin typeface="+mn-lt"/>
                <a:ea typeface="+mn-ea"/>
                <a:cs typeface="+mn-cs"/>
              </a:rPr>
              <a:t> </a:t>
            </a:r>
          </a:p>
        </p:txBody>
      </p:sp>
      <p:sp>
        <p:nvSpPr>
          <p:cNvPr id="8" name="Rectangle 7"/>
          <p:cNvSpPr>
            <a:spLocks noChangeArrowheads="1"/>
          </p:cNvSpPr>
          <p:nvPr userDrawn="1"/>
        </p:nvSpPr>
        <p:spPr bwMode="auto">
          <a:xfrm>
            <a:off x="0" y="0"/>
            <a:ext cx="1933575" cy="6858000"/>
          </a:xfrm>
          <a:prstGeom prst="rect">
            <a:avLst/>
          </a:prstGeom>
          <a:solidFill>
            <a:schemeClr val="bg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3" name="Content Placeholder 2"/>
          <p:cNvSpPr>
            <a:spLocks noGrp="1"/>
          </p:cNvSpPr>
          <p:nvPr>
            <p:ph idx="1"/>
          </p:nvPr>
        </p:nvSpPr>
        <p:spPr>
          <a:xfrm>
            <a:off x="2259236" y="273050"/>
            <a:ext cx="6630046" cy="5942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Vertical Title 9"/>
          <p:cNvSpPr>
            <a:spLocks noGrp="1"/>
          </p:cNvSpPr>
          <p:nvPr>
            <p:ph type="title" orient="vert"/>
          </p:nvPr>
        </p:nvSpPr>
        <p:spPr>
          <a:xfrm>
            <a:off x="332682" y="252323"/>
            <a:ext cx="1365437" cy="6469152"/>
          </a:xfrm>
        </p:spPr>
        <p:txBody>
          <a:bodyPr vert="vert270"/>
          <a:lstStyle>
            <a:lvl1pPr>
              <a:defRPr b="1"/>
            </a:lvl1pPr>
          </a:lstStyle>
          <a:p>
            <a:r>
              <a:rPr lang="en-US" dirty="0" smtClean="0"/>
              <a:t>Click to edit Master title style</a:t>
            </a:r>
            <a:endParaRPr lang="en-US" dirty="0"/>
          </a:p>
        </p:txBody>
      </p:sp>
      <p:sp>
        <p:nvSpPr>
          <p:cNvPr id="11" name="Footer Placeholder 4"/>
          <p:cNvSpPr>
            <a:spLocks noGrp="1"/>
          </p:cNvSpPr>
          <p:nvPr>
            <p:ph type="ftr" sz="quarter" idx="11"/>
          </p:nvPr>
        </p:nvSpPr>
        <p:spPr>
          <a:xfrm>
            <a:off x="2259236" y="6356350"/>
            <a:ext cx="6630046" cy="365125"/>
          </a:xfrm>
        </p:spPr>
        <p:txBody>
          <a:bodyPr/>
          <a:lstStyle>
            <a:lvl1pPr algn="l">
              <a:defRPr sz="2000" b="0">
                <a:solidFill>
                  <a:srgbClr val="000000"/>
                </a:solidFill>
              </a:defRPr>
            </a:lvl1pPr>
          </a:lstStyle>
          <a:p>
            <a:r>
              <a:rPr lang="en-US" dirty="0" smtClean="0"/>
              <a:t>Introduction</a:t>
            </a:r>
            <a:endParaRPr lang="en-US" dirty="0"/>
          </a:p>
        </p:txBody>
      </p:sp>
    </p:spTree>
    <p:extLst>
      <p:ext uri="{BB962C8B-B14F-4D97-AF65-F5344CB8AC3E}">
        <p14:creationId xmlns:p14="http://schemas.microsoft.com/office/powerpoint/2010/main" val="255027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5377706" y="-1905496"/>
            <a:ext cx="1860799" cy="5671789"/>
          </a:xfrm>
          <a:prstGeom prst="rect">
            <a:avLst/>
          </a:prstGeom>
          <a:solidFill>
            <a:schemeClr val="bg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3" name="Content Placeholder 2"/>
          <p:cNvSpPr>
            <a:spLocks noGrp="1"/>
          </p:cNvSpPr>
          <p:nvPr>
            <p:ph idx="1"/>
          </p:nvPr>
        </p:nvSpPr>
        <p:spPr>
          <a:xfrm>
            <a:off x="3659112" y="2111330"/>
            <a:ext cx="5230170" cy="4543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Vertical Title 9"/>
          <p:cNvSpPr>
            <a:spLocks noGrp="1"/>
          </p:cNvSpPr>
          <p:nvPr>
            <p:ph type="title" orient="vert"/>
          </p:nvPr>
        </p:nvSpPr>
        <p:spPr>
          <a:xfrm rot="5400000">
            <a:off x="5591478" y="-1698502"/>
            <a:ext cx="1365439" cy="5230172"/>
          </a:xfrm>
        </p:spPr>
        <p:txBody>
          <a:bodyPr vert="vert270"/>
          <a:lstStyle>
            <a:lvl1pPr>
              <a:defRPr b="1"/>
            </a:lvl1pPr>
          </a:lstStyle>
          <a:p>
            <a:r>
              <a:rPr lang="en-US" dirty="0" smtClean="0"/>
              <a:t>Click to edit Master title style</a:t>
            </a:r>
            <a:endParaRPr lang="en-US" dirty="0"/>
          </a:p>
        </p:txBody>
      </p:sp>
      <p:sp>
        <p:nvSpPr>
          <p:cNvPr id="4" name="Picture Placeholder 3"/>
          <p:cNvSpPr>
            <a:spLocks noGrp="1"/>
          </p:cNvSpPr>
          <p:nvPr>
            <p:ph type="pic" sz="quarter" idx="12"/>
          </p:nvPr>
        </p:nvSpPr>
        <p:spPr>
          <a:xfrm>
            <a:off x="349" y="3231"/>
            <a:ext cx="3379788" cy="6858000"/>
          </a:xfrm>
        </p:spPr>
        <p:txBody>
          <a:bodyPr/>
          <a:lstStyle/>
          <a:p>
            <a:endParaRPr lang="en-US"/>
          </a:p>
        </p:txBody>
      </p:sp>
      <p:sp>
        <p:nvSpPr>
          <p:cNvPr id="7" name="Rectangle 6"/>
          <p:cNvSpPr/>
          <p:nvPr userDrawn="1"/>
        </p:nvSpPr>
        <p:spPr>
          <a:xfrm rot="16200000">
            <a:off x="6175" y="3377194"/>
            <a:ext cx="6840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Tree>
    <p:extLst>
      <p:ext uri="{BB962C8B-B14F-4D97-AF65-F5344CB8AC3E}">
        <p14:creationId xmlns:p14="http://schemas.microsoft.com/office/powerpoint/2010/main" val="46764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Introduction</a:t>
            </a:r>
            <a:endParaRPr lang="en-US" dirty="0"/>
          </a:p>
        </p:txBody>
      </p:sp>
      <p:sp>
        <p:nvSpPr>
          <p:cNvPr id="6" name="Slide Number Placeholder 5"/>
          <p:cNvSpPr>
            <a:spLocks noGrp="1"/>
          </p:cNvSpPr>
          <p:nvPr>
            <p:ph type="sldNum" sz="quarter" idx="12"/>
          </p:nvPr>
        </p:nvSpPr>
        <p:spPr/>
        <p:txBody>
          <a:bodyPr/>
          <a:lstStyle>
            <a:lvl1pPr>
              <a:defRPr/>
            </a:lvl1pPr>
          </a:lstStyle>
          <a:p>
            <a:fld id="{F87773E8-E0B7-034E-B80D-C4B3907ED163}" type="slidenum">
              <a:rPr lang="en-US" smtClean="0"/>
              <a:t>‹#›</a:t>
            </a:fld>
            <a:endParaRPr lang="en-US"/>
          </a:p>
        </p:txBody>
      </p:sp>
    </p:spTree>
    <p:extLst>
      <p:ext uri="{BB962C8B-B14F-4D97-AF65-F5344CB8AC3E}">
        <p14:creationId xmlns:p14="http://schemas.microsoft.com/office/powerpoint/2010/main" val="594463833"/>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792" y="274638"/>
            <a:ext cx="8638256" cy="75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smtClean="0"/>
              <a:t>Introduction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87773E8-E0B7-034E-B80D-C4B3907ED1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686" r:id="rId3"/>
    <p:sldLayoutId id="2147483698" r:id="rId4"/>
    <p:sldLayoutId id="2147483696" r:id="rId5"/>
    <p:sldLayoutId id="2147483697" r:id="rId6"/>
    <p:sldLayoutId id="2147483692" r:id="rId7"/>
    <p:sldLayoutId id="2147483700" r:id="rId8"/>
    <p:sldLayoutId id="2147483687" r:id="rId9"/>
    <p:sldLayoutId id="2147483688" r:id="rId10"/>
    <p:sldLayoutId id="2147483689" r:id="rId11"/>
    <p:sldLayoutId id="2147483690" r:id="rId12"/>
    <p:sldLayoutId id="2147483691" r:id="rId13"/>
    <p:sldLayoutId id="2147483693" r:id="rId14"/>
    <p:sldLayoutId id="2147483694" r:id="rId15"/>
    <p:sldLayoutId id="2147483695" r:id="rId16"/>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b="0" kern="1200">
          <a:solidFill>
            <a:schemeClr val="tx1"/>
          </a:solidFill>
          <a:latin typeface="Calibri (Body)"/>
          <a:ea typeface="ＭＳ Ｐゴシック" charset="-128"/>
          <a:cs typeface="Calibri (Body)"/>
        </a:defRPr>
      </a:lvl1pPr>
      <a:lvl2pPr marL="742950" indent="-285750" algn="l" defTabSz="457200" rtl="0" eaLnBrk="1" fontAlgn="base" hangingPunct="1">
        <a:spcBef>
          <a:spcPct val="20000"/>
        </a:spcBef>
        <a:spcAft>
          <a:spcPct val="0"/>
        </a:spcAft>
        <a:buFont typeface="Arial"/>
        <a:buChar char="•"/>
        <a:defRPr sz="2600" kern="1200">
          <a:solidFill>
            <a:schemeClr val="tx1"/>
          </a:solidFill>
          <a:latin typeface="Calibri (Body)"/>
          <a:ea typeface="ＭＳ Ｐゴシック" charset="-128"/>
          <a:cs typeface="Calibri (Body)"/>
        </a:defRPr>
      </a:lvl2pPr>
      <a:lvl3pPr marL="1143000" indent="-228600" algn="l" defTabSz="457200" rtl="0" eaLnBrk="1" fontAlgn="base" hangingPunct="1">
        <a:spcBef>
          <a:spcPct val="20000"/>
        </a:spcBef>
        <a:spcAft>
          <a:spcPct val="0"/>
        </a:spcAft>
        <a:buFont typeface="Courier New"/>
        <a:buChar char="o"/>
        <a:defRPr sz="2400" kern="1200">
          <a:solidFill>
            <a:schemeClr val="tx1"/>
          </a:solidFill>
          <a:latin typeface="Calibri (Body)"/>
          <a:ea typeface="ＭＳ Ｐゴシック" charset="-128"/>
          <a:cs typeface="Calibri (Body)"/>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libri (Body)"/>
          <a:ea typeface="ＭＳ Ｐゴシック" charset="-128"/>
          <a:cs typeface="Calibri (Body)"/>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libri (Body)"/>
          <a:ea typeface="ＭＳ Ｐゴシック" charset="-128"/>
          <a:cs typeface="Calibri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10.jpeg"/><Relationship Id="rId10" Type="http://schemas.openxmlformats.org/officeDocument/2006/relationships/image" Target="../media/image16.png"/><Relationship Id="rId5" Type="http://schemas.openxmlformats.org/officeDocument/2006/relationships/image" Target="../media/image11.jpeg"/><Relationship Id="rId7" Type="http://schemas.openxmlformats.org/officeDocument/2006/relationships/image" Target="../media/image13.png"/><Relationship Id="rId11"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8.jpeg"/><Relationship Id="rId9" Type="http://schemas.openxmlformats.org/officeDocument/2006/relationships/image" Target="../media/image15.png"/><Relationship Id="rId3" Type="http://schemas.openxmlformats.org/officeDocument/2006/relationships/image" Target="../media/image9.jpeg"/><Relationship Id="rId6"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hyperlink" Target="http://www.nisenet.org/catalog/programs/tiny_solutions_our_big_energy_proble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hyperlink" Target="http://www.nisenet.org/catalog/programs/intro_nano_cart_demo"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hyperlink" Target="http://www.nisenet.org/catalog/programs/wheel_futur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hyperlink" Target="http://www.nisenet.org/catalog/programs/intro_nano_cart_dem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nisenet.org/catalog/programs/treating_tumors_gold"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7034" y="0"/>
            <a:ext cx="8708366" cy="1089025"/>
          </a:xfrm>
        </p:spPr>
        <p:txBody>
          <a:bodyPr/>
          <a:lstStyle/>
          <a:p>
            <a:r>
              <a:rPr lang="en-US" b="1" dirty="0" smtClean="0"/>
              <a:t>Universal Design for Public Programs</a:t>
            </a:r>
            <a:endParaRPr lang="en-US" b="1" dirty="0"/>
          </a:p>
        </p:txBody>
      </p:sp>
      <p:sp>
        <p:nvSpPr>
          <p:cNvPr id="3" name="Subtitle 2"/>
          <p:cNvSpPr>
            <a:spLocks noGrp="1"/>
          </p:cNvSpPr>
          <p:nvPr>
            <p:ph type="subTitle" idx="1"/>
          </p:nvPr>
        </p:nvSpPr>
        <p:spPr/>
        <p:txBody>
          <a:bodyPr/>
          <a:lstStyle/>
          <a:p>
            <a:endParaRPr lang="en-US"/>
          </a:p>
        </p:txBody>
      </p:sp>
      <p:pic>
        <p:nvPicPr>
          <p:cNvPr id="10" name="Picture Placeholder 9"/>
          <p:cNvPicPr>
            <a:picLocks noGrp="1" noChangeAspect="1"/>
          </p:cNvPicPr>
          <p:nvPr>
            <p:ph type="pic" sz="quarter" idx="12"/>
          </p:nvPr>
        </p:nvPicPr>
        <p:blipFill rotWithShape="1">
          <a:blip r:embed="rId2"/>
          <a:srcRect t="16922" b="6298"/>
          <a:stretch/>
        </p:blipFill>
        <p:spPr/>
      </p:pic>
      <p:sp>
        <p:nvSpPr>
          <p:cNvPr id="9" name="Footer Placeholder 8"/>
          <p:cNvSpPr>
            <a:spLocks noGrp="1"/>
          </p:cNvSpPr>
          <p:nvPr>
            <p:ph type="ftr" sz="quarter" idx="11"/>
          </p:nvPr>
        </p:nvSpPr>
        <p:spPr/>
        <p:txBody>
          <a:bodyPr/>
          <a:lstStyle/>
          <a:p>
            <a:r>
              <a:rPr lang="en-US" dirty="0" err="1" smtClean="0"/>
              <a:t>www.nisenet.org</a:t>
            </a:r>
            <a:endParaRPr lang="en-US" dirty="0"/>
          </a:p>
        </p:txBody>
      </p:sp>
      <p:sp>
        <p:nvSpPr>
          <p:cNvPr id="11" name="Date Placeholder 10"/>
          <p:cNvSpPr>
            <a:spLocks noGrp="1"/>
          </p:cNvSpPr>
          <p:nvPr>
            <p:ph type="dt" sz="half" idx="10"/>
          </p:nvPr>
        </p:nvSpPr>
        <p:spPr/>
        <p:txBody>
          <a:bodyPr/>
          <a:lstStyle/>
          <a:p>
            <a:r>
              <a:rPr lang="en-US" smtClean="0"/>
              <a:t>August 21, 2012</a:t>
            </a:r>
            <a:endParaRPr lang="en-US" dirty="0"/>
          </a:p>
        </p:txBody>
      </p:sp>
    </p:spTree>
    <p:extLst>
      <p:ext uri="{BB962C8B-B14F-4D97-AF65-F5344CB8AC3E}">
        <p14:creationId xmlns:p14="http://schemas.microsoft.com/office/powerpoint/2010/main" val="35521542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Assistive technology vs. </a:t>
            </a:r>
            <a:br>
              <a:rPr lang="en-US" dirty="0" smtClean="0"/>
            </a:br>
            <a:r>
              <a:rPr lang="en-US" dirty="0" smtClean="0"/>
              <a:t>universal design</a:t>
            </a:r>
            <a:endParaRPr lang="en-US" dirty="0"/>
          </a:p>
        </p:txBody>
      </p:sp>
      <p:sp>
        <p:nvSpPr>
          <p:cNvPr id="3" name="Content Placeholder 2"/>
          <p:cNvSpPr>
            <a:spLocks noGrp="1"/>
          </p:cNvSpPr>
          <p:nvPr>
            <p:ph idx="1"/>
          </p:nvPr>
        </p:nvSpPr>
        <p:spPr/>
        <p:txBody>
          <a:bodyPr/>
          <a:lstStyle/>
          <a:p>
            <a:pPr>
              <a:buFontTx/>
              <a:buChar char="•"/>
            </a:pPr>
            <a:r>
              <a:rPr lang="en-US" sz="2800" dirty="0">
                <a:solidFill>
                  <a:srgbClr val="000000"/>
                </a:solidFill>
                <a:latin typeface="Calibri" pitchFamily="34" charset="0"/>
                <a:cs typeface="Calibri" pitchFamily="34" charset="0"/>
              </a:rPr>
              <a:t>Assistive technology </a:t>
            </a:r>
            <a:r>
              <a:rPr lang="en-US" sz="2800" dirty="0" smtClean="0">
                <a:solidFill>
                  <a:srgbClr val="000000"/>
                </a:solidFill>
                <a:latin typeface="Calibri" pitchFamily="34" charset="0"/>
                <a:cs typeface="Calibri" pitchFamily="34" charset="0"/>
              </a:rPr>
              <a:t>– needs </a:t>
            </a:r>
            <a:r>
              <a:rPr lang="en-US" sz="2800" dirty="0">
                <a:solidFill>
                  <a:srgbClr val="000000"/>
                </a:solidFill>
                <a:latin typeface="Calibri" pitchFamily="34" charset="0"/>
                <a:cs typeface="Calibri" pitchFamily="34" charset="0"/>
              </a:rPr>
              <a:t>of one user in one environment</a:t>
            </a:r>
          </a:p>
          <a:p>
            <a:pPr>
              <a:buFontTx/>
              <a:buChar char="•"/>
            </a:pPr>
            <a:r>
              <a:rPr lang="en-US" sz="2800" dirty="0">
                <a:solidFill>
                  <a:srgbClr val="000000"/>
                </a:solidFill>
                <a:latin typeface="Calibri" pitchFamily="34" charset="0"/>
                <a:cs typeface="Calibri" pitchFamily="34" charset="0"/>
              </a:rPr>
              <a:t>Universal design </a:t>
            </a:r>
            <a:r>
              <a:rPr lang="en-US" sz="2800" dirty="0" smtClean="0">
                <a:solidFill>
                  <a:srgbClr val="000000"/>
                </a:solidFill>
                <a:latin typeface="Calibri" pitchFamily="34" charset="0"/>
                <a:cs typeface="Calibri" pitchFamily="34" charset="0"/>
              </a:rPr>
              <a:t>– create </a:t>
            </a:r>
            <a:r>
              <a:rPr lang="en-US" sz="2800" dirty="0">
                <a:solidFill>
                  <a:srgbClr val="000000"/>
                </a:solidFill>
                <a:latin typeface="Calibri" pitchFamily="34" charset="0"/>
                <a:cs typeface="Calibri" pitchFamily="34" charset="0"/>
              </a:rPr>
              <a:t>experiences that are accessible to users along a broad spectrum of </a:t>
            </a:r>
            <a:r>
              <a:rPr lang="en-US" sz="2800" dirty="0" smtClean="0">
                <a:solidFill>
                  <a:srgbClr val="000000"/>
                </a:solidFill>
                <a:latin typeface="Calibri" pitchFamily="34" charset="0"/>
                <a:cs typeface="Calibri" pitchFamily="34" charset="0"/>
              </a:rPr>
              <a:t>abilities</a:t>
            </a:r>
          </a:p>
          <a:p>
            <a:pPr>
              <a:buFontTx/>
              <a:buChar char="•"/>
            </a:pPr>
            <a:r>
              <a:rPr lang="en-US" sz="2800" dirty="0" smtClean="0">
                <a:solidFill>
                  <a:srgbClr val="000000"/>
                </a:solidFill>
                <a:latin typeface="Calibri" pitchFamily="34" charset="0"/>
                <a:cs typeface="Calibri" pitchFamily="34" charset="0"/>
              </a:rPr>
              <a:t>Range of able to disabled is a result of individual need and the design of the environment</a:t>
            </a:r>
          </a:p>
          <a:p>
            <a:endParaRPr lang="en-US" dirty="0"/>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2881712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in museums</a:t>
            </a:r>
            <a:endParaRPr lang="en-US" dirty="0"/>
          </a:p>
        </p:txBody>
      </p:sp>
      <p:sp>
        <p:nvSpPr>
          <p:cNvPr id="3" name="Content Placeholder 2"/>
          <p:cNvSpPr>
            <a:spLocks noGrp="1"/>
          </p:cNvSpPr>
          <p:nvPr>
            <p:ph idx="1"/>
          </p:nvPr>
        </p:nvSpPr>
        <p:spPr/>
        <p:txBody>
          <a:bodyPr/>
          <a:lstStyle/>
          <a:p>
            <a:pPr>
              <a:buFontTx/>
              <a:buChar char="•"/>
            </a:pPr>
            <a:r>
              <a:rPr lang="en-US" dirty="0">
                <a:solidFill>
                  <a:srgbClr val="000000"/>
                </a:solidFill>
                <a:latin typeface="Calibri" pitchFamily="34" charset="0"/>
                <a:cs typeface="Calibri" pitchFamily="34" charset="0"/>
              </a:rPr>
              <a:t>Museums are places where design is used to facilitate learning</a:t>
            </a:r>
          </a:p>
          <a:p>
            <a:pPr>
              <a:buFontTx/>
              <a:buChar char="•"/>
            </a:pPr>
            <a:r>
              <a:rPr lang="en-US" dirty="0">
                <a:solidFill>
                  <a:srgbClr val="000000"/>
                </a:solidFill>
                <a:latin typeface="Calibri" pitchFamily="34" charset="0"/>
                <a:cs typeface="Calibri" pitchFamily="34" charset="0"/>
              </a:rPr>
              <a:t>Museums offer the possibility of multi-sensory learning activities</a:t>
            </a:r>
          </a:p>
          <a:p>
            <a:pPr>
              <a:buFontTx/>
              <a:buChar char="•"/>
            </a:pPr>
            <a:r>
              <a:rPr lang="en-US" dirty="0">
                <a:solidFill>
                  <a:srgbClr val="000000"/>
                </a:solidFill>
                <a:latin typeface="Calibri" pitchFamily="34" charset="0"/>
                <a:cs typeface="Calibri" pitchFamily="34" charset="0"/>
              </a:rPr>
              <a:t>Museums provide groups of visitors with the opportunity to learn through </a:t>
            </a:r>
            <a:r>
              <a:rPr lang="en-US" dirty="0" smtClean="0">
                <a:solidFill>
                  <a:srgbClr val="000000"/>
                </a:solidFill>
                <a:latin typeface="Calibri" pitchFamily="34" charset="0"/>
                <a:cs typeface="Calibri" pitchFamily="34" charset="0"/>
              </a:rPr>
              <a:t>social interaction</a:t>
            </a:r>
            <a:endParaRPr lang="en-US" dirty="0">
              <a:solidFill>
                <a:srgbClr val="000000"/>
              </a:solidFill>
              <a:latin typeface="Calibri" pitchFamily="34" charset="0"/>
              <a:cs typeface="Calibri" pitchFamily="34" charset="0"/>
            </a:endParaRPr>
          </a:p>
          <a:p>
            <a:endParaRPr lang="en-US" dirty="0"/>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2691847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12307913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Overview</a:t>
            </a:r>
            <a:endParaRPr lang="en-US" dirty="0"/>
          </a:p>
        </p:txBody>
      </p:sp>
      <p:sp>
        <p:nvSpPr>
          <p:cNvPr id="10" name="Content Placeholder 9"/>
          <p:cNvSpPr>
            <a:spLocks noGrp="1"/>
          </p:cNvSpPr>
          <p:nvPr>
            <p:ph idx="1"/>
          </p:nvPr>
        </p:nvSpPr>
        <p:spPr/>
        <p:txBody>
          <a:bodyPr/>
          <a:lstStyle/>
          <a:p>
            <a:pPr marL="0" indent="0">
              <a:buNone/>
            </a:pPr>
            <a:r>
              <a:rPr lang="en-US" sz="3200" dirty="0">
                <a:solidFill>
                  <a:srgbClr val="7F7F7F"/>
                </a:solidFill>
                <a:latin typeface="+mj-lt"/>
              </a:rPr>
              <a:t>Introduction</a:t>
            </a:r>
          </a:p>
          <a:p>
            <a:pPr marL="514350" indent="-514350">
              <a:buAutoNum type="arabicPeriod"/>
            </a:pPr>
            <a:r>
              <a:rPr lang="en-US" sz="3200" b="1" dirty="0" smtClean="0">
                <a:latin typeface="+mj-lt"/>
              </a:rPr>
              <a:t>Repeat </a:t>
            </a:r>
            <a:r>
              <a:rPr lang="en-US" sz="3200" b="1" dirty="0">
                <a:latin typeface="+mj-lt"/>
              </a:rPr>
              <a:t>and reinforce main ideas </a:t>
            </a:r>
          </a:p>
          <a:p>
            <a:pPr marL="514350" indent="-514350">
              <a:buAutoNum type="arabicPeriod"/>
            </a:pPr>
            <a:r>
              <a:rPr lang="en-US" sz="3200" dirty="0" smtClean="0">
                <a:solidFill>
                  <a:schemeClr val="bg1">
                    <a:lumMod val="50000"/>
                  </a:schemeClr>
                </a:solidFill>
                <a:latin typeface="+mj-lt"/>
              </a:rPr>
              <a:t>Multiple </a:t>
            </a:r>
            <a:r>
              <a:rPr lang="en-US" sz="3200" dirty="0">
                <a:solidFill>
                  <a:schemeClr val="bg1">
                    <a:lumMod val="50000"/>
                  </a:schemeClr>
                </a:solidFill>
                <a:latin typeface="+mj-lt"/>
              </a:rPr>
              <a:t>entry points / ways of engagement</a:t>
            </a:r>
          </a:p>
          <a:p>
            <a:pPr marL="514350" indent="-514350">
              <a:buAutoNum type="arabicPeriod"/>
            </a:pPr>
            <a:r>
              <a:rPr lang="en-US" sz="3200" dirty="0" smtClean="0">
                <a:solidFill>
                  <a:schemeClr val="bg1">
                    <a:lumMod val="50000"/>
                  </a:schemeClr>
                </a:solidFill>
                <a:latin typeface="+mj-lt"/>
              </a:rPr>
              <a:t>Physical </a:t>
            </a:r>
            <a:r>
              <a:rPr lang="en-US" sz="3200" dirty="0">
                <a:solidFill>
                  <a:schemeClr val="bg1">
                    <a:lumMod val="50000"/>
                  </a:schemeClr>
                </a:solidFill>
                <a:latin typeface="+mj-lt"/>
              </a:rPr>
              <a:t>and sensory access</a:t>
            </a:r>
          </a:p>
          <a:p>
            <a:pPr marL="0" indent="0">
              <a:buNone/>
            </a:pPr>
            <a:r>
              <a:rPr lang="en-US" sz="3200" dirty="0">
                <a:solidFill>
                  <a:schemeClr val="bg1">
                    <a:lumMod val="50000"/>
                  </a:schemeClr>
                </a:solidFill>
                <a:latin typeface="+mj-lt"/>
              </a:rPr>
              <a:t>Questions?</a:t>
            </a:r>
          </a:p>
        </p:txBody>
      </p:sp>
      <p:pic>
        <p:nvPicPr>
          <p:cNvPr id="4" name="Picture Placeholder 3"/>
          <p:cNvPicPr>
            <a:picLocks noGrp="1" noChangeAspect="1"/>
          </p:cNvPicPr>
          <p:nvPr>
            <p:ph type="pic" sz="quarter" idx="12"/>
          </p:nvPr>
        </p:nvPicPr>
        <p:blipFill>
          <a:blip r:embed="rId3"/>
          <a:srcRect l="7000" r="7000"/>
          <a:stretch>
            <a:fillRect/>
          </a:stretch>
        </p:blipFill>
        <p:spPr/>
      </p:pic>
    </p:spTree>
    <p:extLst>
      <p:ext uri="{BB962C8B-B14F-4D97-AF65-F5344CB8AC3E}">
        <p14:creationId xmlns:p14="http://schemas.microsoft.com/office/powerpoint/2010/main" val="15854202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and Reinforce Main Ideas</a:t>
            </a:r>
            <a:endParaRPr lang="en-US" dirty="0"/>
          </a:p>
        </p:txBody>
      </p:sp>
      <p:sp>
        <p:nvSpPr>
          <p:cNvPr id="3" name="Content Placeholder 2"/>
          <p:cNvSpPr>
            <a:spLocks noGrp="1"/>
          </p:cNvSpPr>
          <p:nvPr>
            <p:ph idx="1"/>
          </p:nvPr>
        </p:nvSpPr>
        <p:spPr/>
        <p:txBody>
          <a:bodyPr/>
          <a:lstStyle/>
          <a:p>
            <a:r>
              <a:rPr lang="en-US" sz="3600" dirty="0" smtClean="0">
                <a:latin typeface="+mj-lt"/>
              </a:rPr>
              <a:t>Why?</a:t>
            </a:r>
          </a:p>
          <a:p>
            <a:r>
              <a:rPr lang="en-US" sz="3600" dirty="0" smtClean="0">
                <a:latin typeface="+mj-lt"/>
              </a:rPr>
              <a:t>Considerations:</a:t>
            </a:r>
          </a:p>
          <a:p>
            <a:pPr lvl="1"/>
            <a:r>
              <a:rPr lang="en-US" sz="3200" dirty="0" smtClean="0">
                <a:latin typeface="+mj-lt"/>
              </a:rPr>
              <a:t>Developing a Program</a:t>
            </a:r>
          </a:p>
          <a:p>
            <a:pPr lvl="1"/>
            <a:r>
              <a:rPr lang="en-US" sz="3200" dirty="0" smtClean="0">
                <a:latin typeface="+mj-lt"/>
              </a:rPr>
              <a:t>Designing Props &amp; Materials</a:t>
            </a:r>
          </a:p>
          <a:p>
            <a:pPr lvl="1"/>
            <a:r>
              <a:rPr lang="en-US" sz="3200" dirty="0" smtClean="0">
                <a:latin typeface="+mj-lt"/>
              </a:rPr>
              <a:t>Delivering your Presentation</a:t>
            </a:r>
            <a:endParaRPr lang="en-US" sz="3200" dirty="0">
              <a:latin typeface="+mj-lt"/>
            </a:endParaRPr>
          </a:p>
        </p:txBody>
      </p:sp>
      <p:sp>
        <p:nvSpPr>
          <p:cNvPr id="5" name="Footer Placeholder 3"/>
          <p:cNvSpPr>
            <a:spLocks noGrp="1"/>
          </p:cNvSpPr>
          <p:nvPr>
            <p:ph type="ftr" sz="quarter" idx="11"/>
          </p:nvPr>
        </p:nvSpPr>
        <p:spPr>
          <a:xfrm>
            <a:off x="457200" y="6356350"/>
            <a:ext cx="8229600" cy="365125"/>
          </a:xfrm>
        </p:spPr>
        <p:txBody>
          <a:bodyPr/>
          <a:lstStyle/>
          <a:p>
            <a:r>
              <a:rPr lang="en-US" dirty="0" smtClean="0"/>
              <a:t>UD Program Concept 1: Repeat and Reinforce Main Ideas</a:t>
            </a:r>
            <a:endParaRPr lang="en-US" dirty="0"/>
          </a:p>
        </p:txBody>
      </p:sp>
    </p:spTree>
    <p:extLst>
      <p:ext uri="{BB962C8B-B14F-4D97-AF65-F5344CB8AC3E}">
        <p14:creationId xmlns:p14="http://schemas.microsoft.com/office/powerpoint/2010/main" val="432967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repeat and reinforce main ideas?</a:t>
            </a:r>
            <a:endParaRPr lang="en-US" dirty="0"/>
          </a:p>
        </p:txBody>
      </p:sp>
      <p:sp>
        <p:nvSpPr>
          <p:cNvPr id="3" name="Content Placeholder 2"/>
          <p:cNvSpPr>
            <a:spLocks noGrp="1"/>
          </p:cNvSpPr>
          <p:nvPr>
            <p:ph idx="1"/>
          </p:nvPr>
        </p:nvSpPr>
        <p:spPr/>
        <p:txBody>
          <a:bodyPr>
            <a:normAutofit/>
          </a:bodyPr>
          <a:lstStyle/>
          <a:p>
            <a:r>
              <a:rPr lang="en-US" dirty="0" smtClean="0">
                <a:latin typeface="+mj-lt"/>
              </a:rPr>
              <a:t>People learn differently:</a:t>
            </a:r>
          </a:p>
          <a:p>
            <a:pPr lvl="1"/>
            <a:r>
              <a:rPr lang="en-US" dirty="0" smtClean="0">
                <a:latin typeface="+mj-lt"/>
              </a:rPr>
              <a:t>Listening</a:t>
            </a:r>
          </a:p>
          <a:p>
            <a:pPr lvl="1"/>
            <a:r>
              <a:rPr lang="en-US" dirty="0" smtClean="0">
                <a:latin typeface="+mj-lt"/>
              </a:rPr>
              <a:t>Touching</a:t>
            </a:r>
          </a:p>
          <a:p>
            <a:pPr lvl="1"/>
            <a:r>
              <a:rPr lang="en-US" dirty="0" smtClean="0">
                <a:latin typeface="+mj-lt"/>
              </a:rPr>
              <a:t>Visual images</a:t>
            </a:r>
          </a:p>
          <a:p>
            <a:pPr marL="457200" lvl="1" indent="0">
              <a:buNone/>
            </a:pPr>
            <a:endParaRPr lang="en-US" dirty="0" smtClean="0">
              <a:latin typeface="+mj-lt"/>
            </a:endParaRPr>
          </a:p>
          <a:p>
            <a:r>
              <a:rPr lang="en-US" dirty="0" smtClean="0">
                <a:latin typeface="+mj-lt"/>
              </a:rPr>
              <a:t>Helpful for those with different attention spans or short-term memory.</a:t>
            </a:r>
          </a:p>
          <a:p>
            <a:pPr lvl="1"/>
            <a:r>
              <a:rPr lang="en-US" dirty="0" smtClean="0">
                <a:latin typeface="+mj-lt"/>
              </a:rPr>
              <a:t>Can relate to a disability or context</a:t>
            </a:r>
            <a:endParaRPr lang="en-US" dirty="0" smtClean="0">
              <a:effectLst/>
              <a:latin typeface="+mj-lt"/>
            </a:endParaRPr>
          </a:p>
          <a:p>
            <a:pPr lvl="1"/>
            <a:endParaRPr lang="en-US" dirty="0"/>
          </a:p>
        </p:txBody>
      </p:sp>
      <p:sp>
        <p:nvSpPr>
          <p:cNvPr id="4" name="Footer Placeholder 3"/>
          <p:cNvSpPr>
            <a:spLocks noGrp="1"/>
          </p:cNvSpPr>
          <p:nvPr>
            <p:ph type="ftr" sz="quarter" idx="11"/>
          </p:nvPr>
        </p:nvSpPr>
        <p:spPr/>
        <p:txBody>
          <a:bodyPr/>
          <a:lstStyle/>
          <a:p>
            <a:r>
              <a:rPr lang="en-US" dirty="0" smtClean="0"/>
              <a:t>UD Program Concept 1: Repeat and Reinforce Main Ideas</a:t>
            </a:r>
            <a:endParaRPr lang="en-US" dirty="0"/>
          </a:p>
        </p:txBody>
      </p:sp>
    </p:spTree>
    <p:extLst>
      <p:ext uri="{BB962C8B-B14F-4D97-AF65-F5344CB8AC3E}">
        <p14:creationId xmlns:p14="http://schemas.microsoft.com/office/powerpoint/2010/main" val="3918664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Developing a Program</a:t>
            </a:r>
            <a:endParaRPr lang="en-US" dirty="0"/>
          </a:p>
        </p:txBody>
      </p:sp>
      <p:sp>
        <p:nvSpPr>
          <p:cNvPr id="3" name="Content Placeholder 2"/>
          <p:cNvSpPr>
            <a:spLocks noGrp="1"/>
          </p:cNvSpPr>
          <p:nvPr>
            <p:ph idx="1"/>
          </p:nvPr>
        </p:nvSpPr>
        <p:spPr>
          <a:xfrm>
            <a:off x="126124" y="2151529"/>
            <a:ext cx="9017876" cy="4036362"/>
          </a:xfrm>
        </p:spPr>
        <p:txBody>
          <a:bodyPr>
            <a:normAutofit/>
          </a:bodyPr>
          <a:lstStyle/>
          <a:p>
            <a:pPr lvl="0"/>
            <a:r>
              <a:rPr lang="en-US" sz="3600" dirty="0" smtClean="0">
                <a:latin typeface="+mj-lt"/>
              </a:rPr>
              <a:t>Focus the main idea. </a:t>
            </a:r>
            <a:endParaRPr lang="en-US" sz="3600" dirty="0">
              <a:latin typeface="+mj-lt"/>
            </a:endParaRPr>
          </a:p>
          <a:p>
            <a:r>
              <a:rPr lang="en-US" sz="3600" dirty="0" smtClean="0">
                <a:latin typeface="+mj-lt"/>
              </a:rPr>
              <a:t>Break down the program into discrete pieces.</a:t>
            </a:r>
          </a:p>
          <a:p>
            <a:r>
              <a:rPr lang="en-US" sz="3600" dirty="0" smtClean="0">
                <a:latin typeface="+mj-lt"/>
              </a:rPr>
              <a:t>Be explicit about this breakdown</a:t>
            </a:r>
          </a:p>
          <a:p>
            <a:pPr marL="0" lvl="1" indent="0">
              <a:buNone/>
            </a:pPr>
            <a:endParaRPr lang="en-US" sz="3200" dirty="0" smtClean="0">
              <a:latin typeface="+mj-lt"/>
            </a:endParaRPr>
          </a:p>
          <a:p>
            <a:pPr marL="0" lvl="1" indent="0">
              <a:buNone/>
            </a:pPr>
            <a:r>
              <a:rPr lang="en-US" sz="3200" dirty="0" smtClean="0">
                <a:latin typeface="+mj-lt"/>
              </a:rPr>
              <a:t>Powerpoint </a:t>
            </a:r>
            <a:r>
              <a:rPr lang="en-US" sz="3200" dirty="0">
                <a:latin typeface="+mj-lt"/>
              </a:rPr>
              <a:t>slide from the </a:t>
            </a:r>
            <a:r>
              <a:rPr lang="en-US" sz="3200" i="1" dirty="0">
                <a:latin typeface="+mj-lt"/>
              </a:rPr>
              <a:t>Snowflakes: Nano at its Coolest</a:t>
            </a:r>
            <a:r>
              <a:rPr lang="en-US" sz="3200" dirty="0">
                <a:latin typeface="+mj-lt"/>
              </a:rPr>
              <a:t> program</a:t>
            </a:r>
            <a:endParaRPr lang="en-US" sz="3200" i="1" dirty="0">
              <a:latin typeface="+mj-lt"/>
            </a:endParaRPr>
          </a:p>
          <a:p>
            <a:endParaRPr lang="en-US" dirty="0" smtClean="0"/>
          </a:p>
        </p:txBody>
      </p:sp>
      <p:sp>
        <p:nvSpPr>
          <p:cNvPr id="4" name="Footer Placeholder 3"/>
          <p:cNvSpPr>
            <a:spLocks noGrp="1"/>
          </p:cNvSpPr>
          <p:nvPr>
            <p:ph type="ftr" sz="quarter" idx="11"/>
          </p:nvPr>
        </p:nvSpPr>
        <p:spPr/>
        <p:txBody>
          <a:bodyPr/>
          <a:lstStyle/>
          <a:p>
            <a:r>
              <a:rPr lang="en-US" smtClean="0"/>
              <a:t>UD Program Concept 1: Repeat and Reinforce Main Ideas</a:t>
            </a:r>
            <a:endParaRPr lang="en-US" dirty="0"/>
          </a:p>
        </p:txBody>
      </p:sp>
    </p:spTree>
    <p:extLst>
      <p:ext uri="{BB962C8B-B14F-4D97-AF65-F5344CB8AC3E}">
        <p14:creationId xmlns:p14="http://schemas.microsoft.com/office/powerpoint/2010/main" val="4168975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0" y="609600"/>
            <a:ext cx="9144000" cy="1143000"/>
          </a:xfrm>
          <a:solidFill>
            <a:schemeClr val="tx1"/>
          </a:solidFill>
        </p:spPr>
        <p:txBody>
          <a:bodyPr/>
          <a:lstStyle/>
          <a:p>
            <a:pPr eaLnBrk="1" hangingPunct="1"/>
            <a:r>
              <a:rPr lang="en-US" sz="4800" dirty="0">
                <a:solidFill>
                  <a:schemeClr val="bg1"/>
                </a:solidFill>
                <a:latin typeface="Arial Bold" charset="0"/>
                <a:ea typeface="ＭＳ Ｐゴシック" charset="0"/>
                <a:cs typeface="ＭＳ Ｐゴシック" charset="0"/>
              </a:rPr>
              <a:t>Snowflakes have many shapes</a:t>
            </a:r>
          </a:p>
        </p:txBody>
      </p:sp>
      <p:pic>
        <p:nvPicPr>
          <p:cNvPr id="28675" name="Picture 15" descr="1f0105c250Aa_blackbac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4038600"/>
            <a:ext cx="104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6" descr="d0123a060A_blackba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752600"/>
            <a:ext cx="2386013"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7" descr="d0123b027B_blackbac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9125" y="1524000"/>
            <a:ext cx="20478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8" descr="d1219d008A_blackback"/>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82738" y="4038600"/>
            <a:ext cx="16176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9" descr="d1219b102B_blackback"/>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83488" y="3581400"/>
            <a:ext cx="14081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71800" y="2438400"/>
            <a:ext cx="17192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657600" y="5257800"/>
            <a:ext cx="1563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867400" y="5105400"/>
            <a:ext cx="13350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4"/>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8600" y="5259388"/>
            <a:ext cx="12065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5"/>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620000" y="5334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UD Program Concept 1: Repeat and Reinforce Main Ideas</a:t>
            </a:r>
            <a:endParaRPr lang="en-US"/>
          </a:p>
        </p:txBody>
      </p:sp>
    </p:spTree>
    <p:extLst>
      <p:ext uri="{BB962C8B-B14F-4D97-AF65-F5344CB8AC3E}">
        <p14:creationId xmlns:p14="http://schemas.microsoft.com/office/powerpoint/2010/main" val="27548159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Program</a:t>
            </a:r>
            <a:endParaRPr lang="en-US" dirty="0"/>
          </a:p>
        </p:txBody>
      </p:sp>
      <p:sp>
        <p:nvSpPr>
          <p:cNvPr id="3" name="Content Placeholder 2"/>
          <p:cNvSpPr>
            <a:spLocks noGrp="1"/>
          </p:cNvSpPr>
          <p:nvPr>
            <p:ph idx="1"/>
          </p:nvPr>
        </p:nvSpPr>
        <p:spPr/>
        <p:txBody>
          <a:bodyPr>
            <a:normAutofit/>
          </a:bodyPr>
          <a:lstStyle/>
          <a:p>
            <a:r>
              <a:rPr lang="en-US" dirty="0" smtClean="0">
                <a:latin typeface="+mj-lt"/>
              </a:rPr>
              <a:t>Video: Tiny Solutions to Our Big Energy Problem</a:t>
            </a:r>
          </a:p>
          <a:p>
            <a:pPr lvl="1"/>
            <a:r>
              <a:rPr lang="en-US" sz="2400" dirty="0" smtClean="0">
                <a:latin typeface="+mj-lt"/>
                <a:hlinkClick r:id="rId3"/>
              </a:rPr>
              <a:t>http</a:t>
            </a:r>
            <a:r>
              <a:rPr lang="en-US" sz="2400" dirty="0">
                <a:latin typeface="+mj-lt"/>
                <a:hlinkClick r:id="rId3"/>
              </a:rPr>
              <a:t>://</a:t>
            </a:r>
            <a:r>
              <a:rPr lang="en-US" sz="2400" dirty="0" smtClean="0">
                <a:latin typeface="+mj-lt"/>
                <a:hlinkClick r:id="rId3"/>
              </a:rPr>
              <a:t>www.nisenet.org/catalog/programs/tiny_solutions_our_big_energy_problem</a:t>
            </a:r>
            <a:endParaRPr lang="en-US" sz="2400" dirty="0">
              <a:latin typeface="+mj-lt"/>
            </a:endParaRPr>
          </a:p>
          <a:p>
            <a:pPr lvl="1"/>
            <a:endParaRPr lang="en-US" sz="2400" dirty="0" smtClean="0">
              <a:latin typeface="+mj-lt"/>
            </a:endParaRPr>
          </a:p>
          <a:p>
            <a:r>
              <a:rPr lang="en-US" dirty="0" smtClean="0">
                <a:latin typeface="+mj-lt"/>
              </a:rPr>
              <a:t>Karine identifies her main ideas in the form of questions.</a:t>
            </a:r>
          </a:p>
        </p:txBody>
      </p:sp>
      <p:sp>
        <p:nvSpPr>
          <p:cNvPr id="4" name="Footer Placeholder 3"/>
          <p:cNvSpPr>
            <a:spLocks noGrp="1"/>
          </p:cNvSpPr>
          <p:nvPr>
            <p:ph type="ftr" sz="quarter" idx="11"/>
          </p:nvPr>
        </p:nvSpPr>
        <p:spPr/>
        <p:txBody>
          <a:bodyPr/>
          <a:lstStyle/>
          <a:p>
            <a:r>
              <a:rPr lang="en-US" smtClean="0"/>
              <a:t>UD Program Concept 1: Repeat and Reinforce Main Ideas</a:t>
            </a:r>
            <a:endParaRPr lang="en-US" dirty="0"/>
          </a:p>
        </p:txBody>
      </p:sp>
    </p:spTree>
    <p:extLst>
      <p:ext uri="{BB962C8B-B14F-4D97-AF65-F5344CB8AC3E}">
        <p14:creationId xmlns:p14="http://schemas.microsoft.com/office/powerpoint/2010/main" val="274110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Props and Materials</a:t>
            </a:r>
            <a:endParaRPr lang="en-US" dirty="0"/>
          </a:p>
        </p:txBody>
      </p:sp>
      <p:pic>
        <p:nvPicPr>
          <p:cNvPr id="7" name="Picture Placeholder 6"/>
          <p:cNvPicPr>
            <a:picLocks noGrp="1" noChangeAspect="1"/>
          </p:cNvPicPr>
          <p:nvPr>
            <p:ph type="pic" sz="quarter" idx="12"/>
          </p:nvPr>
        </p:nvPicPr>
        <p:blipFill rotWithShape="1">
          <a:blip r:embed="rId3"/>
          <a:srcRect l="10454" t="-1" r="37271" b="-4022"/>
          <a:stretch/>
        </p:blipFill>
        <p:spPr>
          <a:xfrm>
            <a:off x="5280044" y="1235076"/>
            <a:ext cx="3863956" cy="5113034"/>
          </a:xfrm>
        </p:spPr>
      </p:pic>
      <p:sp>
        <p:nvSpPr>
          <p:cNvPr id="6" name="Footer Placeholder 5"/>
          <p:cNvSpPr>
            <a:spLocks noGrp="1"/>
          </p:cNvSpPr>
          <p:nvPr>
            <p:ph type="ftr" sz="quarter" idx="11"/>
          </p:nvPr>
        </p:nvSpPr>
        <p:spPr>
          <a:xfrm>
            <a:off x="265792" y="6348109"/>
            <a:ext cx="8638256" cy="365125"/>
          </a:xfrm>
        </p:spPr>
        <p:txBody>
          <a:bodyPr/>
          <a:lstStyle/>
          <a:p>
            <a:r>
              <a:rPr lang="en-US" dirty="0" smtClean="0"/>
              <a:t>UD Program Concept 1: Repeat and Reinforce Main Ideas</a:t>
            </a:r>
            <a:endParaRPr lang="en-US" dirty="0"/>
          </a:p>
        </p:txBody>
      </p:sp>
      <p:sp>
        <p:nvSpPr>
          <p:cNvPr id="3" name="Content Placeholder 2"/>
          <p:cNvSpPr>
            <a:spLocks noGrp="1"/>
          </p:cNvSpPr>
          <p:nvPr>
            <p:ph idx="13"/>
          </p:nvPr>
        </p:nvSpPr>
        <p:spPr>
          <a:xfrm>
            <a:off x="165779" y="1464235"/>
            <a:ext cx="5014252" cy="4686163"/>
          </a:xfrm>
        </p:spPr>
        <p:txBody>
          <a:bodyPr>
            <a:normAutofit/>
          </a:bodyPr>
          <a:lstStyle/>
          <a:p>
            <a:pPr>
              <a:spcAft>
                <a:spcPts val="600"/>
              </a:spcAft>
            </a:pPr>
            <a:r>
              <a:rPr lang="en-US" dirty="0">
                <a:latin typeface="+mj-lt"/>
              </a:rPr>
              <a:t>All information (visual, aural, and tactile) should </a:t>
            </a:r>
            <a:r>
              <a:rPr lang="en-US" dirty="0" smtClean="0">
                <a:latin typeface="+mj-lt"/>
              </a:rPr>
              <a:t>support </a:t>
            </a:r>
            <a:r>
              <a:rPr lang="en-US" dirty="0">
                <a:latin typeface="+mj-lt"/>
              </a:rPr>
              <a:t>one another. </a:t>
            </a:r>
            <a:endParaRPr lang="en-US" dirty="0" smtClean="0">
              <a:latin typeface="+mj-lt"/>
            </a:endParaRPr>
          </a:p>
          <a:p>
            <a:pPr>
              <a:spcAft>
                <a:spcPts val="600"/>
              </a:spcAft>
            </a:pPr>
            <a:r>
              <a:rPr lang="en-US" dirty="0" smtClean="0">
                <a:latin typeface="+mj-lt"/>
              </a:rPr>
              <a:t>Have </a:t>
            </a:r>
            <a:r>
              <a:rPr lang="en-US" dirty="0">
                <a:latin typeface="+mj-lt"/>
              </a:rPr>
              <a:t>hands-on elements that can be passed around to reinforce main </a:t>
            </a:r>
            <a:r>
              <a:rPr lang="en-US" dirty="0" smtClean="0">
                <a:latin typeface="+mj-lt"/>
              </a:rPr>
              <a:t>ideas.</a:t>
            </a:r>
          </a:p>
        </p:txBody>
      </p:sp>
    </p:spTree>
    <p:extLst>
      <p:ext uri="{BB962C8B-B14F-4D97-AF65-F5344CB8AC3E}">
        <p14:creationId xmlns:p14="http://schemas.microsoft.com/office/powerpoint/2010/main" val="951222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 Online Workshop Team</a:t>
            </a:r>
            <a:endParaRPr lang="en-US" dirty="0"/>
          </a:p>
        </p:txBody>
      </p:sp>
      <p:sp>
        <p:nvSpPr>
          <p:cNvPr id="3" name="Content Placeholder 2"/>
          <p:cNvSpPr>
            <a:spLocks noGrp="1"/>
          </p:cNvSpPr>
          <p:nvPr>
            <p:ph idx="1"/>
          </p:nvPr>
        </p:nvSpPr>
        <p:spPr>
          <a:xfrm>
            <a:off x="202727" y="1600200"/>
            <a:ext cx="9004333" cy="4587691"/>
          </a:xfrm>
        </p:spPr>
        <p:txBody>
          <a:bodyPr/>
          <a:lstStyle/>
          <a:p>
            <a:r>
              <a:rPr lang="en-US" sz="3600" dirty="0" smtClean="0">
                <a:latin typeface="+mj-lt"/>
              </a:rPr>
              <a:t>Anna Lindgren-</a:t>
            </a:r>
            <a:r>
              <a:rPr lang="en-US" sz="3600" dirty="0" err="1" smtClean="0">
                <a:latin typeface="+mj-lt"/>
              </a:rPr>
              <a:t>Streicher</a:t>
            </a:r>
            <a:r>
              <a:rPr lang="en-US" sz="3600" dirty="0" smtClean="0">
                <a:latin typeface="+mj-lt"/>
              </a:rPr>
              <a:t>, Museum of Science</a:t>
            </a:r>
          </a:p>
          <a:p>
            <a:r>
              <a:rPr lang="en-US" sz="3600" dirty="0" err="1" smtClean="0">
                <a:latin typeface="+mj-lt"/>
              </a:rPr>
              <a:t>Juli</a:t>
            </a:r>
            <a:r>
              <a:rPr lang="en-US" sz="3600" dirty="0" smtClean="0">
                <a:latin typeface="+mj-lt"/>
              </a:rPr>
              <a:t> Goss, Museum of Science</a:t>
            </a:r>
          </a:p>
          <a:p>
            <a:r>
              <a:rPr lang="en-US" sz="3600" dirty="0" err="1" smtClean="0">
                <a:latin typeface="+mj-lt"/>
              </a:rPr>
              <a:t>Vrylena</a:t>
            </a:r>
            <a:r>
              <a:rPr lang="en-US" sz="3600" dirty="0" smtClean="0">
                <a:latin typeface="+mj-lt"/>
              </a:rPr>
              <a:t> Olney, Museum of Science</a:t>
            </a:r>
          </a:p>
          <a:p>
            <a:r>
              <a:rPr lang="en-US" sz="3600" dirty="0" smtClean="0">
                <a:latin typeface="+mj-lt"/>
              </a:rPr>
              <a:t>Brad Herring, Museum of Life and </a:t>
            </a:r>
            <a:r>
              <a:rPr lang="en-US" sz="3600" dirty="0" smtClean="0">
                <a:latin typeface="+mj-lt"/>
              </a:rPr>
              <a:t>Science</a:t>
            </a:r>
            <a:endParaRPr lang="en-US" sz="3600" dirty="0" smtClean="0">
              <a:latin typeface="+mj-lt"/>
            </a:endParaRPr>
          </a:p>
        </p:txBody>
      </p:sp>
    </p:spTree>
    <p:extLst>
      <p:ext uri="{BB962C8B-B14F-4D97-AF65-F5344CB8AC3E}">
        <p14:creationId xmlns:p14="http://schemas.microsoft.com/office/powerpoint/2010/main" val="4088423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a:t>
            </a:r>
            <a:r>
              <a:rPr lang="en-US" dirty="0"/>
              <a:t>Props and Materials</a:t>
            </a:r>
          </a:p>
        </p:txBody>
      </p:sp>
      <p:sp>
        <p:nvSpPr>
          <p:cNvPr id="3" name="Content Placeholder 2"/>
          <p:cNvSpPr>
            <a:spLocks noGrp="1"/>
          </p:cNvSpPr>
          <p:nvPr>
            <p:ph idx="1"/>
          </p:nvPr>
        </p:nvSpPr>
        <p:spPr/>
        <p:txBody>
          <a:bodyPr>
            <a:normAutofit/>
          </a:bodyPr>
          <a:lstStyle/>
          <a:p>
            <a:r>
              <a:rPr lang="en-US" dirty="0" smtClean="0">
                <a:latin typeface="+mj-lt"/>
              </a:rPr>
              <a:t>Video: Intro to </a:t>
            </a:r>
            <a:r>
              <a:rPr lang="en-US" dirty="0" err="1" smtClean="0">
                <a:latin typeface="+mj-lt"/>
              </a:rPr>
              <a:t>nano</a:t>
            </a:r>
            <a:r>
              <a:rPr lang="en-US" dirty="0" smtClean="0">
                <a:latin typeface="+mj-lt"/>
              </a:rPr>
              <a:t> cart demo</a:t>
            </a:r>
          </a:p>
          <a:p>
            <a:pPr lvl="1"/>
            <a:r>
              <a:rPr lang="en-US" sz="2400" dirty="0">
                <a:latin typeface="+mj-lt"/>
                <a:hlinkClick r:id="rId3"/>
              </a:rPr>
              <a:t>http://</a:t>
            </a:r>
            <a:r>
              <a:rPr lang="en-US" sz="2400" dirty="0" smtClean="0">
                <a:latin typeface="+mj-lt"/>
                <a:hlinkClick r:id="rId3"/>
              </a:rPr>
              <a:t>www.nisenet.org/catalog/programs/intro_nano_cart_demo</a:t>
            </a:r>
            <a:endParaRPr lang="en-US" sz="2400" dirty="0">
              <a:latin typeface="+mj-lt"/>
            </a:endParaRPr>
          </a:p>
          <a:p>
            <a:pPr marL="457200" lvl="1" indent="0">
              <a:buNone/>
            </a:pPr>
            <a:endParaRPr lang="en-US" sz="2400" dirty="0" smtClean="0">
              <a:latin typeface="+mj-lt"/>
            </a:endParaRPr>
          </a:p>
          <a:p>
            <a:r>
              <a:rPr lang="en-US" dirty="0" smtClean="0">
                <a:latin typeface="+mj-lt"/>
              </a:rPr>
              <a:t>Anders passes around tactile elements.</a:t>
            </a:r>
            <a:endParaRPr lang="en-US" dirty="0">
              <a:latin typeface="+mj-lt"/>
            </a:endParaRPr>
          </a:p>
        </p:txBody>
      </p:sp>
      <p:sp>
        <p:nvSpPr>
          <p:cNvPr id="4" name="Footer Placeholder 3"/>
          <p:cNvSpPr>
            <a:spLocks noGrp="1"/>
          </p:cNvSpPr>
          <p:nvPr>
            <p:ph type="ftr" sz="quarter" idx="11"/>
          </p:nvPr>
        </p:nvSpPr>
        <p:spPr/>
        <p:txBody>
          <a:bodyPr/>
          <a:lstStyle/>
          <a:p>
            <a:r>
              <a:rPr lang="en-US" smtClean="0"/>
              <a:t>UD Program Concept 1: Repeat and Reinforce Main Ideas</a:t>
            </a:r>
            <a:endParaRPr lang="en-US" dirty="0"/>
          </a:p>
        </p:txBody>
      </p:sp>
    </p:spTree>
    <p:extLst>
      <p:ext uri="{BB962C8B-B14F-4D97-AF65-F5344CB8AC3E}">
        <p14:creationId xmlns:p14="http://schemas.microsoft.com/office/powerpoint/2010/main" val="624969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Delivering your Presentation</a:t>
            </a:r>
            <a:endParaRPr lang="en-US" dirty="0"/>
          </a:p>
        </p:txBody>
      </p:sp>
      <p:sp>
        <p:nvSpPr>
          <p:cNvPr id="3" name="Content Placeholder 2"/>
          <p:cNvSpPr>
            <a:spLocks noGrp="1"/>
          </p:cNvSpPr>
          <p:nvPr>
            <p:ph idx="1"/>
          </p:nvPr>
        </p:nvSpPr>
        <p:spPr>
          <a:xfrm>
            <a:off x="100013" y="1385885"/>
            <a:ext cx="3986212" cy="4816475"/>
          </a:xfrm>
        </p:spPr>
        <p:txBody>
          <a:bodyPr>
            <a:noAutofit/>
          </a:bodyPr>
          <a:lstStyle/>
          <a:p>
            <a:pPr>
              <a:spcAft>
                <a:spcPts val="600"/>
              </a:spcAft>
            </a:pPr>
            <a:r>
              <a:rPr lang="en-US" sz="2800" dirty="0" smtClean="0">
                <a:latin typeface="+mj-lt"/>
              </a:rPr>
              <a:t>Repeat key ideas.</a:t>
            </a:r>
          </a:p>
          <a:p>
            <a:pPr>
              <a:spcAft>
                <a:spcPts val="600"/>
              </a:spcAft>
            </a:pPr>
            <a:r>
              <a:rPr lang="en-US" sz="2800" dirty="0" smtClean="0">
                <a:latin typeface="+mj-lt"/>
              </a:rPr>
              <a:t>Use images and text for emphasis.</a:t>
            </a:r>
          </a:p>
          <a:p>
            <a:pPr>
              <a:spcAft>
                <a:spcPts val="600"/>
              </a:spcAft>
            </a:pPr>
            <a:r>
              <a:rPr lang="en-US" sz="2800" dirty="0" smtClean="0">
                <a:latin typeface="+mj-lt"/>
              </a:rPr>
              <a:t>Check in with the audience along the way.</a:t>
            </a:r>
          </a:p>
          <a:p>
            <a:pPr>
              <a:spcAft>
                <a:spcPts val="600"/>
              </a:spcAft>
            </a:pPr>
            <a:r>
              <a:rPr lang="en-US" sz="2800" i="1" dirty="0" smtClean="0">
                <a:latin typeface="+mj-lt"/>
              </a:rPr>
              <a:t>Next level: </a:t>
            </a:r>
            <a:r>
              <a:rPr lang="en-US" sz="2800" dirty="0" smtClean="0">
                <a:latin typeface="+mj-lt"/>
              </a:rPr>
              <a:t>Offer opportunities to preview materials before the program.</a:t>
            </a:r>
            <a:endParaRPr lang="en-US" sz="2800" dirty="0">
              <a:latin typeface="+mj-lt"/>
            </a:endParaRPr>
          </a:p>
        </p:txBody>
      </p:sp>
      <p:sp>
        <p:nvSpPr>
          <p:cNvPr id="4" name="Footer Placeholder 3"/>
          <p:cNvSpPr>
            <a:spLocks noGrp="1"/>
          </p:cNvSpPr>
          <p:nvPr>
            <p:ph type="ftr" sz="quarter" idx="11"/>
          </p:nvPr>
        </p:nvSpPr>
        <p:spPr/>
        <p:txBody>
          <a:bodyPr/>
          <a:lstStyle/>
          <a:p>
            <a:r>
              <a:rPr lang="en-US" smtClean="0"/>
              <a:t>UD Program Concept 1: Repeat and Reinforce Main Ideas</a:t>
            </a:r>
            <a:endParaRPr lang="en-US" dirty="0"/>
          </a:p>
        </p:txBody>
      </p:sp>
      <p:pic>
        <p:nvPicPr>
          <p:cNvPr id="1026" name="Picture 2" descr="C:\Users\jgoss\Downloads\img_40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0029" y="1385885"/>
            <a:ext cx="4435475" cy="48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Delivering your Presentation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Video: Wheel of the Future</a:t>
            </a:r>
          </a:p>
          <a:p>
            <a:pPr lvl="1"/>
            <a:r>
              <a:rPr lang="en-US" dirty="0">
                <a:latin typeface="+mj-lt"/>
                <a:hlinkClick r:id="rId3"/>
              </a:rPr>
              <a:t>http://</a:t>
            </a:r>
            <a:r>
              <a:rPr lang="en-US" dirty="0" smtClean="0">
                <a:latin typeface="+mj-lt"/>
                <a:hlinkClick r:id="rId3"/>
              </a:rPr>
              <a:t>www.nisenet.org/catalog/programs/wheel_future</a:t>
            </a:r>
            <a:endParaRPr lang="en-US" dirty="0" smtClean="0">
              <a:latin typeface="+mj-lt"/>
            </a:endParaRPr>
          </a:p>
          <a:p>
            <a:pPr marL="457200" lvl="1" indent="0">
              <a:buNone/>
            </a:pPr>
            <a:endParaRPr lang="en-US" dirty="0" smtClean="0">
              <a:latin typeface="+mj-lt"/>
            </a:endParaRPr>
          </a:p>
          <a:p>
            <a:r>
              <a:rPr lang="en-US" dirty="0" err="1" smtClean="0">
                <a:latin typeface="+mj-lt"/>
              </a:rPr>
              <a:t>Steph</a:t>
            </a:r>
            <a:r>
              <a:rPr lang="en-US" dirty="0" smtClean="0">
                <a:latin typeface="+mj-lt"/>
              </a:rPr>
              <a:t> reinforces concepts using posters with text and images.</a:t>
            </a:r>
            <a:endParaRPr lang="en-US" dirty="0">
              <a:latin typeface="+mj-lt"/>
            </a:endParaRPr>
          </a:p>
        </p:txBody>
      </p:sp>
      <p:sp>
        <p:nvSpPr>
          <p:cNvPr id="4" name="Footer Placeholder 3"/>
          <p:cNvSpPr>
            <a:spLocks noGrp="1"/>
          </p:cNvSpPr>
          <p:nvPr>
            <p:ph type="ftr" sz="quarter" idx="11"/>
          </p:nvPr>
        </p:nvSpPr>
        <p:spPr/>
        <p:txBody>
          <a:bodyPr/>
          <a:lstStyle/>
          <a:p>
            <a:r>
              <a:rPr lang="en-US" dirty="0" smtClean="0"/>
              <a:t>UD Program Concept 1: Repeat and Reinforce Main Ideas</a:t>
            </a:r>
            <a:endParaRPr lang="en-US" dirty="0"/>
          </a:p>
        </p:txBody>
      </p:sp>
    </p:spTree>
    <p:extLst>
      <p:ext uri="{BB962C8B-B14F-4D97-AF65-F5344CB8AC3E}">
        <p14:creationId xmlns:p14="http://schemas.microsoft.com/office/powerpoint/2010/main" val="162998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a:t>UD Program Concept 1: Repeat and Reinforce Main Ideas</a:t>
            </a:r>
          </a:p>
        </p:txBody>
      </p:sp>
    </p:spTree>
    <p:extLst>
      <p:ext uri="{BB962C8B-B14F-4D97-AF65-F5344CB8AC3E}">
        <p14:creationId xmlns:p14="http://schemas.microsoft.com/office/powerpoint/2010/main" val="13573890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Overview</a:t>
            </a:r>
            <a:endParaRPr lang="en-US" dirty="0"/>
          </a:p>
        </p:txBody>
      </p:sp>
      <p:sp>
        <p:nvSpPr>
          <p:cNvPr id="10" name="Content Placeholder 9"/>
          <p:cNvSpPr>
            <a:spLocks noGrp="1"/>
          </p:cNvSpPr>
          <p:nvPr>
            <p:ph idx="1"/>
          </p:nvPr>
        </p:nvSpPr>
        <p:spPr/>
        <p:txBody>
          <a:bodyPr/>
          <a:lstStyle/>
          <a:p>
            <a:pPr marL="0" indent="0">
              <a:buNone/>
            </a:pPr>
            <a:r>
              <a:rPr lang="en-US" sz="3200" dirty="0">
                <a:solidFill>
                  <a:srgbClr val="7F7F7F"/>
                </a:solidFill>
                <a:latin typeface="+mj-lt"/>
              </a:rPr>
              <a:t>Introduction</a:t>
            </a:r>
          </a:p>
          <a:p>
            <a:pPr marL="514350" indent="-514350">
              <a:buAutoNum type="arabicPeriod"/>
            </a:pPr>
            <a:r>
              <a:rPr lang="en-US" sz="3200" dirty="0" smtClean="0">
                <a:solidFill>
                  <a:schemeClr val="bg1">
                    <a:lumMod val="50000"/>
                  </a:schemeClr>
                </a:solidFill>
                <a:latin typeface="+mj-lt"/>
              </a:rPr>
              <a:t>Repeat </a:t>
            </a:r>
            <a:r>
              <a:rPr lang="en-US" sz="3200" dirty="0">
                <a:solidFill>
                  <a:schemeClr val="bg1">
                    <a:lumMod val="50000"/>
                  </a:schemeClr>
                </a:solidFill>
                <a:latin typeface="+mj-lt"/>
              </a:rPr>
              <a:t>and reinforce main ideas </a:t>
            </a:r>
          </a:p>
          <a:p>
            <a:pPr marL="514350" indent="-514350">
              <a:buAutoNum type="arabicPeriod"/>
            </a:pPr>
            <a:r>
              <a:rPr lang="en-US" sz="3200" b="1" dirty="0" smtClean="0">
                <a:latin typeface="+mj-lt"/>
              </a:rPr>
              <a:t>Multiple </a:t>
            </a:r>
            <a:r>
              <a:rPr lang="en-US" sz="3200" b="1" dirty="0">
                <a:latin typeface="+mj-lt"/>
              </a:rPr>
              <a:t>entry points / ways of engagement</a:t>
            </a:r>
          </a:p>
          <a:p>
            <a:pPr marL="514350" indent="-514350">
              <a:buAutoNum type="arabicPeriod"/>
            </a:pPr>
            <a:r>
              <a:rPr lang="en-US" sz="3200" dirty="0" smtClean="0">
                <a:solidFill>
                  <a:schemeClr val="bg1">
                    <a:lumMod val="50000"/>
                  </a:schemeClr>
                </a:solidFill>
                <a:latin typeface="+mj-lt"/>
              </a:rPr>
              <a:t>Physical </a:t>
            </a:r>
            <a:r>
              <a:rPr lang="en-US" sz="3200" dirty="0">
                <a:solidFill>
                  <a:schemeClr val="bg1">
                    <a:lumMod val="50000"/>
                  </a:schemeClr>
                </a:solidFill>
                <a:latin typeface="+mj-lt"/>
              </a:rPr>
              <a:t>and sensory access</a:t>
            </a:r>
          </a:p>
          <a:p>
            <a:pPr marL="0" indent="0">
              <a:buNone/>
            </a:pPr>
            <a:r>
              <a:rPr lang="en-US" sz="3200" dirty="0">
                <a:solidFill>
                  <a:schemeClr val="bg1">
                    <a:lumMod val="50000"/>
                  </a:schemeClr>
                </a:solidFill>
                <a:latin typeface="+mj-lt"/>
              </a:rPr>
              <a:t>Questions?</a:t>
            </a:r>
          </a:p>
        </p:txBody>
      </p:sp>
      <p:pic>
        <p:nvPicPr>
          <p:cNvPr id="4" name="Picture Placeholder 3"/>
          <p:cNvPicPr>
            <a:picLocks noGrp="1" noChangeAspect="1"/>
          </p:cNvPicPr>
          <p:nvPr>
            <p:ph type="pic" sz="quarter" idx="12"/>
          </p:nvPr>
        </p:nvPicPr>
        <p:blipFill>
          <a:blip r:embed="rId3"/>
          <a:srcRect l="31000" r="31000"/>
          <a:stretch>
            <a:fillRect/>
          </a:stretch>
        </p:blipFill>
        <p:spPr/>
      </p:pic>
    </p:spTree>
    <p:extLst>
      <p:ext uri="{BB962C8B-B14F-4D97-AF65-F5344CB8AC3E}">
        <p14:creationId xmlns:p14="http://schemas.microsoft.com/office/powerpoint/2010/main" val="42276542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Ways of Engagement</a:t>
            </a:r>
            <a:endParaRPr lang="en-US" dirty="0"/>
          </a:p>
        </p:txBody>
      </p:sp>
      <p:sp>
        <p:nvSpPr>
          <p:cNvPr id="3" name="Content Placeholder 2"/>
          <p:cNvSpPr>
            <a:spLocks noGrp="1"/>
          </p:cNvSpPr>
          <p:nvPr>
            <p:ph idx="1"/>
          </p:nvPr>
        </p:nvSpPr>
        <p:spPr/>
        <p:txBody>
          <a:bodyPr/>
          <a:lstStyle/>
          <a:p>
            <a:r>
              <a:rPr lang="en-US" sz="3600" dirty="0" smtClean="0">
                <a:latin typeface="+mj-lt"/>
              </a:rPr>
              <a:t>Why?</a:t>
            </a:r>
          </a:p>
          <a:p>
            <a:r>
              <a:rPr lang="en-US" sz="3600" dirty="0" smtClean="0">
                <a:latin typeface="+mj-lt"/>
              </a:rPr>
              <a:t>Considerations:</a:t>
            </a:r>
          </a:p>
          <a:p>
            <a:pPr lvl="1"/>
            <a:r>
              <a:rPr lang="en-US" sz="3200" dirty="0" smtClean="0">
                <a:latin typeface="+mj-lt"/>
              </a:rPr>
              <a:t>Developing a Program</a:t>
            </a:r>
          </a:p>
          <a:p>
            <a:pPr lvl="1"/>
            <a:r>
              <a:rPr lang="en-US" sz="3200" dirty="0" smtClean="0">
                <a:latin typeface="+mj-lt"/>
              </a:rPr>
              <a:t>Delivering your Presentation</a:t>
            </a:r>
            <a:endParaRPr lang="en-US" sz="3200" dirty="0">
              <a:latin typeface="+mj-lt"/>
            </a:endParaRPr>
          </a:p>
        </p:txBody>
      </p:sp>
      <p:sp>
        <p:nvSpPr>
          <p:cNvPr id="4"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24493153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make multiple </a:t>
            </a:r>
            <a:r>
              <a:rPr lang="en-US" dirty="0"/>
              <a:t>entry points and multiple ways of engagement </a:t>
            </a:r>
            <a:r>
              <a:rPr lang="en-US" dirty="0" smtClean="0"/>
              <a:t>available?</a:t>
            </a:r>
            <a:endParaRPr lang="en-US" dirty="0"/>
          </a:p>
        </p:txBody>
      </p:sp>
      <p:sp>
        <p:nvSpPr>
          <p:cNvPr id="3" name="Content Placeholder 2"/>
          <p:cNvSpPr>
            <a:spLocks noGrp="1"/>
          </p:cNvSpPr>
          <p:nvPr>
            <p:ph idx="1"/>
          </p:nvPr>
        </p:nvSpPr>
        <p:spPr/>
        <p:txBody>
          <a:bodyPr/>
          <a:lstStyle/>
          <a:p>
            <a:r>
              <a:rPr lang="en-US" dirty="0" smtClean="0">
                <a:latin typeface="+mj-lt"/>
              </a:rPr>
              <a:t>Different levels of content knowledge and personal experiences</a:t>
            </a:r>
          </a:p>
          <a:p>
            <a:r>
              <a:rPr lang="en-US" dirty="0" smtClean="0">
                <a:latin typeface="+mj-lt"/>
              </a:rPr>
              <a:t>Gives a wide range of visitors an avenue for understanding</a:t>
            </a:r>
            <a:endParaRPr lang="en-US" dirty="0">
              <a:latin typeface="+mj-lt"/>
            </a:endParaRPr>
          </a:p>
        </p:txBody>
      </p:sp>
      <p:sp>
        <p:nvSpPr>
          <p:cNvPr id="5"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37957507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program</a:t>
            </a:r>
            <a:endParaRPr lang="en-US" dirty="0"/>
          </a:p>
        </p:txBody>
      </p:sp>
      <p:sp>
        <p:nvSpPr>
          <p:cNvPr id="3" name="Content Placeholder 2"/>
          <p:cNvSpPr>
            <a:spLocks noGrp="1"/>
          </p:cNvSpPr>
          <p:nvPr>
            <p:ph idx="1"/>
          </p:nvPr>
        </p:nvSpPr>
        <p:spPr/>
        <p:txBody>
          <a:bodyPr/>
          <a:lstStyle/>
          <a:p>
            <a:r>
              <a:rPr lang="en-US" dirty="0" smtClean="0">
                <a:latin typeface="+mj-lt"/>
              </a:rPr>
              <a:t>Connect to a range of prior experiences</a:t>
            </a:r>
          </a:p>
          <a:p>
            <a:r>
              <a:rPr lang="en-US" dirty="0" smtClean="0">
                <a:latin typeface="+mj-lt"/>
              </a:rPr>
              <a:t>Make it fun and engaging for all learners</a:t>
            </a:r>
          </a:p>
          <a:p>
            <a:r>
              <a:rPr lang="en-US" dirty="0" smtClean="0">
                <a:latin typeface="+mj-lt"/>
              </a:rPr>
              <a:t>Consider multiple analogies for the same idea</a:t>
            </a:r>
          </a:p>
          <a:p>
            <a:r>
              <a:rPr lang="en-US" dirty="0" smtClean="0">
                <a:latin typeface="+mj-lt"/>
              </a:rPr>
              <a:t>Use examples and non-examples</a:t>
            </a:r>
          </a:p>
          <a:p>
            <a:r>
              <a:rPr lang="en-US" dirty="0" smtClean="0">
                <a:latin typeface="+mj-lt"/>
              </a:rPr>
              <a:t>Build multiple layers into the program</a:t>
            </a:r>
            <a:endParaRPr lang="en-US" dirty="0">
              <a:latin typeface="+mj-lt"/>
            </a:endParaRPr>
          </a:p>
        </p:txBody>
      </p:sp>
      <p:sp>
        <p:nvSpPr>
          <p:cNvPr id="6"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14677525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Developing a program</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76" t="14222" r="58529" b="23000"/>
          <a:stretch/>
        </p:blipFill>
        <p:spPr bwMode="auto">
          <a:xfrm>
            <a:off x="320040" y="1302540"/>
            <a:ext cx="8584008" cy="55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5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Developing a program</a:t>
            </a:r>
            <a:endParaRPr lang="en-US" dirty="0"/>
          </a:p>
        </p:txBody>
      </p:sp>
      <p:sp>
        <p:nvSpPr>
          <p:cNvPr id="3" name="Content Placeholder 2"/>
          <p:cNvSpPr>
            <a:spLocks noGrp="1"/>
          </p:cNvSpPr>
          <p:nvPr>
            <p:ph idx="1"/>
          </p:nvPr>
        </p:nvSpPr>
        <p:spPr/>
        <p:txBody>
          <a:bodyPr/>
          <a:lstStyle/>
          <a:p>
            <a:r>
              <a:rPr lang="en-US" sz="3600" dirty="0" smtClean="0">
                <a:latin typeface="+mj-lt"/>
              </a:rPr>
              <a:t>Video: Intro to Nano</a:t>
            </a:r>
          </a:p>
          <a:p>
            <a:pPr lvl="1"/>
            <a:r>
              <a:rPr lang="en-US" dirty="0">
                <a:latin typeface="+mj-lt"/>
                <a:hlinkClick r:id="rId3"/>
              </a:rPr>
              <a:t>http://</a:t>
            </a:r>
            <a:r>
              <a:rPr lang="en-US" dirty="0" smtClean="0">
                <a:latin typeface="+mj-lt"/>
                <a:hlinkClick r:id="rId3"/>
              </a:rPr>
              <a:t>www.nisenet.org/catalog/programs/intro_nano_cart_demo</a:t>
            </a:r>
            <a:endParaRPr lang="en-US" dirty="0">
              <a:latin typeface="+mj-lt"/>
            </a:endParaRPr>
          </a:p>
          <a:p>
            <a:r>
              <a:rPr lang="en-US" sz="3600" dirty="0" smtClean="0">
                <a:latin typeface="+mj-lt"/>
              </a:rPr>
              <a:t>Anders uses multiple examples and analogies for explaining what “</a:t>
            </a:r>
            <a:r>
              <a:rPr lang="en-US" sz="3600" dirty="0" err="1" smtClean="0">
                <a:latin typeface="+mj-lt"/>
              </a:rPr>
              <a:t>nano</a:t>
            </a:r>
            <a:r>
              <a:rPr lang="en-US" sz="3600" dirty="0" smtClean="0">
                <a:latin typeface="+mj-lt"/>
              </a:rPr>
              <a:t>” means.</a:t>
            </a:r>
          </a:p>
          <a:p>
            <a:pPr lvl="1"/>
            <a:endParaRPr lang="en-US" dirty="0"/>
          </a:p>
        </p:txBody>
      </p:sp>
      <p:sp>
        <p:nvSpPr>
          <p:cNvPr id="5"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1740960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Overview</a:t>
            </a:r>
            <a:endParaRPr lang="en-US" dirty="0"/>
          </a:p>
        </p:txBody>
      </p:sp>
      <p:sp>
        <p:nvSpPr>
          <p:cNvPr id="10" name="Content Placeholder 9"/>
          <p:cNvSpPr>
            <a:spLocks noGrp="1"/>
          </p:cNvSpPr>
          <p:nvPr>
            <p:ph idx="1"/>
          </p:nvPr>
        </p:nvSpPr>
        <p:spPr/>
        <p:txBody>
          <a:bodyPr/>
          <a:lstStyle/>
          <a:p>
            <a:pPr marL="0" indent="0">
              <a:buNone/>
            </a:pPr>
            <a:r>
              <a:rPr lang="en-US" sz="3200" b="1" dirty="0" smtClean="0">
                <a:latin typeface="+mj-lt"/>
              </a:rPr>
              <a:t>Introduction</a:t>
            </a:r>
          </a:p>
          <a:p>
            <a:pPr marL="514350" indent="-514350">
              <a:buFont typeface="+mj-lt"/>
              <a:buAutoNum type="arabicPeriod"/>
            </a:pPr>
            <a:r>
              <a:rPr lang="en-US" sz="3200" dirty="0" smtClean="0">
                <a:solidFill>
                  <a:schemeClr val="bg1">
                    <a:lumMod val="50000"/>
                  </a:schemeClr>
                </a:solidFill>
                <a:latin typeface="+mj-lt"/>
              </a:rPr>
              <a:t>Repeat </a:t>
            </a:r>
            <a:r>
              <a:rPr lang="en-US" sz="3200" dirty="0">
                <a:solidFill>
                  <a:schemeClr val="bg1">
                    <a:lumMod val="50000"/>
                  </a:schemeClr>
                </a:solidFill>
                <a:latin typeface="+mj-lt"/>
              </a:rPr>
              <a:t>and reinforce </a:t>
            </a:r>
            <a:r>
              <a:rPr lang="en-US" sz="3200" dirty="0" smtClean="0">
                <a:solidFill>
                  <a:schemeClr val="bg1">
                    <a:lumMod val="50000"/>
                  </a:schemeClr>
                </a:solidFill>
                <a:latin typeface="+mj-lt"/>
              </a:rPr>
              <a:t>main </a:t>
            </a:r>
            <a:r>
              <a:rPr lang="en-US" sz="3200" dirty="0">
                <a:solidFill>
                  <a:schemeClr val="bg1">
                    <a:lumMod val="50000"/>
                  </a:schemeClr>
                </a:solidFill>
                <a:latin typeface="+mj-lt"/>
              </a:rPr>
              <a:t>ideas </a:t>
            </a:r>
            <a:endParaRPr lang="en-US" sz="3200" dirty="0" smtClean="0">
              <a:solidFill>
                <a:schemeClr val="bg1">
                  <a:lumMod val="50000"/>
                </a:schemeClr>
              </a:solidFill>
              <a:latin typeface="+mj-lt"/>
            </a:endParaRPr>
          </a:p>
          <a:p>
            <a:pPr marL="514350" indent="-514350">
              <a:buFont typeface="+mj-lt"/>
              <a:buAutoNum type="arabicPeriod"/>
            </a:pPr>
            <a:r>
              <a:rPr lang="en-US" sz="3200" dirty="0" smtClean="0">
                <a:solidFill>
                  <a:schemeClr val="bg1">
                    <a:lumMod val="50000"/>
                  </a:schemeClr>
                </a:solidFill>
                <a:latin typeface="+mj-lt"/>
              </a:rPr>
              <a:t>Multiple </a:t>
            </a:r>
            <a:r>
              <a:rPr lang="en-US" sz="3200" dirty="0">
                <a:solidFill>
                  <a:schemeClr val="bg1">
                    <a:lumMod val="50000"/>
                  </a:schemeClr>
                </a:solidFill>
                <a:latin typeface="+mj-lt"/>
              </a:rPr>
              <a:t>entry points </a:t>
            </a:r>
            <a:r>
              <a:rPr lang="en-US" sz="3200" dirty="0" smtClean="0">
                <a:solidFill>
                  <a:schemeClr val="bg1">
                    <a:lumMod val="50000"/>
                  </a:schemeClr>
                </a:solidFill>
                <a:latin typeface="+mj-lt"/>
              </a:rPr>
              <a:t>/ ways </a:t>
            </a:r>
            <a:r>
              <a:rPr lang="en-US" sz="3200" dirty="0">
                <a:solidFill>
                  <a:schemeClr val="bg1">
                    <a:lumMod val="50000"/>
                  </a:schemeClr>
                </a:solidFill>
                <a:latin typeface="+mj-lt"/>
              </a:rPr>
              <a:t>of </a:t>
            </a:r>
            <a:r>
              <a:rPr lang="en-US" sz="3200" dirty="0" smtClean="0">
                <a:solidFill>
                  <a:schemeClr val="bg1">
                    <a:lumMod val="50000"/>
                  </a:schemeClr>
                </a:solidFill>
                <a:latin typeface="+mj-lt"/>
              </a:rPr>
              <a:t>engagement</a:t>
            </a:r>
            <a:endParaRPr lang="en-US" sz="3200" dirty="0">
              <a:solidFill>
                <a:schemeClr val="bg1">
                  <a:lumMod val="50000"/>
                </a:schemeClr>
              </a:solidFill>
              <a:latin typeface="+mj-lt"/>
            </a:endParaRPr>
          </a:p>
          <a:p>
            <a:pPr marL="514350" indent="-514350">
              <a:buFont typeface="+mj-lt"/>
              <a:buAutoNum type="arabicPeriod"/>
            </a:pPr>
            <a:r>
              <a:rPr lang="en-US" sz="3200" dirty="0" smtClean="0">
                <a:solidFill>
                  <a:schemeClr val="bg1">
                    <a:lumMod val="50000"/>
                  </a:schemeClr>
                </a:solidFill>
                <a:latin typeface="+mj-lt"/>
              </a:rPr>
              <a:t>Physical and </a:t>
            </a:r>
            <a:r>
              <a:rPr lang="en-US" sz="3200" dirty="0">
                <a:solidFill>
                  <a:schemeClr val="bg1">
                    <a:lumMod val="50000"/>
                  </a:schemeClr>
                </a:solidFill>
                <a:latin typeface="+mj-lt"/>
              </a:rPr>
              <a:t>sensory </a:t>
            </a:r>
            <a:r>
              <a:rPr lang="en-US" sz="3200" dirty="0" smtClean="0">
                <a:solidFill>
                  <a:schemeClr val="bg1">
                    <a:lumMod val="50000"/>
                  </a:schemeClr>
                </a:solidFill>
                <a:latin typeface="+mj-lt"/>
              </a:rPr>
              <a:t>access</a:t>
            </a:r>
          </a:p>
          <a:p>
            <a:pPr marL="0" indent="0">
              <a:buNone/>
            </a:pPr>
            <a:endParaRPr lang="en-US" sz="3200" dirty="0" smtClean="0">
              <a:solidFill>
                <a:schemeClr val="bg1">
                  <a:lumMod val="50000"/>
                </a:schemeClr>
              </a:solidFill>
              <a:latin typeface="+mj-lt"/>
            </a:endParaRPr>
          </a:p>
          <a:p>
            <a:pPr marL="0" indent="0">
              <a:buNone/>
            </a:pPr>
            <a:r>
              <a:rPr lang="en-US" sz="3200" dirty="0" smtClean="0">
                <a:solidFill>
                  <a:schemeClr val="bg1">
                    <a:lumMod val="50000"/>
                  </a:schemeClr>
                </a:solidFill>
                <a:latin typeface="+mj-lt"/>
              </a:rPr>
              <a:t>Questions?</a:t>
            </a:r>
            <a:endParaRPr lang="en-US" sz="3200" dirty="0">
              <a:solidFill>
                <a:schemeClr val="bg1">
                  <a:lumMod val="50000"/>
                </a:schemeClr>
              </a:solidFill>
              <a:latin typeface="+mj-lt"/>
            </a:endParaRPr>
          </a:p>
        </p:txBody>
      </p:sp>
      <p:pic>
        <p:nvPicPr>
          <p:cNvPr id="11" name="Picture Placeholder 10"/>
          <p:cNvPicPr>
            <a:picLocks noGrp="1" noChangeAspect="1"/>
          </p:cNvPicPr>
          <p:nvPr>
            <p:ph type="pic" sz="quarter" idx="12"/>
          </p:nvPr>
        </p:nvPicPr>
        <p:blipFill>
          <a:blip r:embed="rId3"/>
          <a:srcRect l="7000" r="7000"/>
          <a:stretch>
            <a:fillRect/>
          </a:stretch>
        </p:blipFill>
        <p:spPr/>
      </p:pic>
    </p:spTree>
    <p:extLst>
      <p:ext uri="{BB962C8B-B14F-4D97-AF65-F5344CB8AC3E}">
        <p14:creationId xmlns:p14="http://schemas.microsoft.com/office/powerpoint/2010/main" val="37314477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Delivering your Presentation</a:t>
            </a:r>
          </a:p>
        </p:txBody>
      </p:sp>
      <p:sp>
        <p:nvSpPr>
          <p:cNvPr id="2" name="Footer Placeholder 1"/>
          <p:cNvSpPr>
            <a:spLocks noGrp="1"/>
          </p:cNvSpPr>
          <p:nvPr>
            <p:ph type="ftr" sz="quarter" idx="11"/>
          </p:nvPr>
        </p:nvSpPr>
        <p:spPr/>
        <p:txBody>
          <a:bodyPr/>
          <a:lstStyle/>
          <a:p>
            <a:r>
              <a:rPr lang="en-US" dirty="0"/>
              <a:t>UD Program Concept 2: Multiple Entry Points/Ways of Engagement</a:t>
            </a:r>
          </a:p>
        </p:txBody>
      </p:sp>
      <p:sp>
        <p:nvSpPr>
          <p:cNvPr id="3" name="Content Placeholder 2"/>
          <p:cNvSpPr>
            <a:spLocks noGrp="1"/>
          </p:cNvSpPr>
          <p:nvPr>
            <p:ph idx="13"/>
          </p:nvPr>
        </p:nvSpPr>
        <p:spPr/>
        <p:txBody>
          <a:bodyPr>
            <a:normAutofit/>
          </a:bodyPr>
          <a:lstStyle/>
          <a:p>
            <a:r>
              <a:rPr lang="en-US" sz="3200" dirty="0" smtClean="0">
                <a:latin typeface="+mj-lt"/>
              </a:rPr>
              <a:t>Find ways to engage audience members in the program</a:t>
            </a:r>
          </a:p>
          <a:p>
            <a:r>
              <a:rPr lang="en-US" sz="3200" dirty="0" smtClean="0">
                <a:latin typeface="+mj-lt"/>
              </a:rPr>
              <a:t>Ask questions during the program</a:t>
            </a:r>
            <a:endParaRPr lang="en-US" sz="3200" dirty="0">
              <a:latin typeface="+mj-lt"/>
            </a:endParaRPr>
          </a:p>
        </p:txBody>
      </p:sp>
      <p:pic>
        <p:nvPicPr>
          <p:cNvPr id="9" name="Picture Placeholder 8"/>
          <p:cNvPicPr>
            <a:picLocks noGrp="1" noChangeAspect="1"/>
          </p:cNvPicPr>
          <p:nvPr>
            <p:ph type="pic" sz="quarter" idx="12"/>
          </p:nvPr>
        </p:nvPicPr>
        <p:blipFill rotWithShape="1">
          <a:blip r:embed="rId3"/>
          <a:srcRect l="26566" t="8474" r="4278" b="11043"/>
          <a:stretch/>
        </p:blipFill>
        <p:spPr/>
      </p:pic>
    </p:spTree>
    <p:extLst>
      <p:ext uri="{BB962C8B-B14F-4D97-AF65-F5344CB8AC3E}">
        <p14:creationId xmlns:p14="http://schemas.microsoft.com/office/powerpoint/2010/main" val="2909768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Delivering your Presentation</a:t>
            </a:r>
          </a:p>
        </p:txBody>
      </p:sp>
      <p:sp>
        <p:nvSpPr>
          <p:cNvPr id="3" name="Content Placeholder 2"/>
          <p:cNvSpPr>
            <a:spLocks noGrp="1"/>
          </p:cNvSpPr>
          <p:nvPr>
            <p:ph idx="1"/>
          </p:nvPr>
        </p:nvSpPr>
        <p:spPr/>
        <p:txBody>
          <a:bodyPr/>
          <a:lstStyle/>
          <a:p>
            <a:r>
              <a:rPr lang="en-US" sz="3600" dirty="0" smtClean="0">
                <a:latin typeface="+mj-lt"/>
              </a:rPr>
              <a:t>Video: Treating Tumors with Gold</a:t>
            </a:r>
          </a:p>
          <a:p>
            <a:pPr lvl="1"/>
            <a:r>
              <a:rPr lang="en-US" dirty="0">
                <a:latin typeface="+mj-lt"/>
                <a:hlinkClick r:id="rId2"/>
              </a:rPr>
              <a:t>http://</a:t>
            </a:r>
            <a:r>
              <a:rPr lang="en-US" dirty="0" smtClean="0">
                <a:latin typeface="+mj-lt"/>
                <a:hlinkClick r:id="rId2"/>
              </a:rPr>
              <a:t>www.nisenet.org/catalog/programs/treating_tumors_gold</a:t>
            </a:r>
            <a:endParaRPr lang="en-US" dirty="0">
              <a:latin typeface="+mj-lt"/>
            </a:endParaRPr>
          </a:p>
          <a:p>
            <a:r>
              <a:rPr lang="en-US" sz="3600" dirty="0" smtClean="0">
                <a:latin typeface="+mj-lt"/>
              </a:rPr>
              <a:t>Lisa asks if audience members know anyone who has cancer, does verbal report-out on number of hands raised.</a:t>
            </a:r>
            <a:endParaRPr lang="en-US" sz="3600" dirty="0">
              <a:latin typeface="+mj-lt"/>
            </a:endParaRPr>
          </a:p>
        </p:txBody>
      </p:sp>
      <p:sp>
        <p:nvSpPr>
          <p:cNvPr id="6"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26488880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5" name="Footer Placeholder 3"/>
          <p:cNvSpPr>
            <a:spLocks noGrp="1"/>
          </p:cNvSpPr>
          <p:nvPr>
            <p:ph type="ftr" sz="quarter" idx="11"/>
          </p:nvPr>
        </p:nvSpPr>
        <p:spPr>
          <a:xfrm>
            <a:off x="331083" y="6450946"/>
            <a:ext cx="8576441" cy="365125"/>
          </a:xfrm>
        </p:spPr>
        <p:txBody>
          <a:bodyPr/>
          <a:lstStyle/>
          <a:p>
            <a:r>
              <a:rPr lang="en-US" dirty="0"/>
              <a:t>UD Program Concept 2: Multiple Entry Points/Ways of Engagement</a:t>
            </a:r>
          </a:p>
          <a:p>
            <a:endParaRPr lang="en-US" dirty="0"/>
          </a:p>
        </p:txBody>
      </p:sp>
    </p:spTree>
    <p:extLst>
      <p:ext uri="{BB962C8B-B14F-4D97-AF65-F5344CB8AC3E}">
        <p14:creationId xmlns:p14="http://schemas.microsoft.com/office/powerpoint/2010/main" val="28543903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Overview</a:t>
            </a:r>
            <a:endParaRPr lang="en-US" dirty="0"/>
          </a:p>
        </p:txBody>
      </p:sp>
      <p:sp>
        <p:nvSpPr>
          <p:cNvPr id="10" name="Content Placeholder 9"/>
          <p:cNvSpPr>
            <a:spLocks noGrp="1"/>
          </p:cNvSpPr>
          <p:nvPr>
            <p:ph idx="1"/>
          </p:nvPr>
        </p:nvSpPr>
        <p:spPr/>
        <p:txBody>
          <a:bodyPr/>
          <a:lstStyle/>
          <a:p>
            <a:pPr marL="0" indent="0">
              <a:buNone/>
            </a:pPr>
            <a:r>
              <a:rPr lang="en-US" sz="3200" dirty="0">
                <a:solidFill>
                  <a:srgbClr val="7F7F7F"/>
                </a:solidFill>
                <a:latin typeface="+mj-lt"/>
              </a:rPr>
              <a:t>Introduction</a:t>
            </a:r>
          </a:p>
          <a:p>
            <a:pPr marL="514350" indent="-514350">
              <a:buAutoNum type="arabicPeriod"/>
            </a:pPr>
            <a:r>
              <a:rPr lang="en-US" sz="3200" dirty="0" smtClean="0">
                <a:solidFill>
                  <a:schemeClr val="bg1">
                    <a:lumMod val="50000"/>
                  </a:schemeClr>
                </a:solidFill>
                <a:latin typeface="+mj-lt"/>
              </a:rPr>
              <a:t>Repeat </a:t>
            </a:r>
            <a:r>
              <a:rPr lang="en-US" sz="3200" dirty="0">
                <a:solidFill>
                  <a:schemeClr val="bg1">
                    <a:lumMod val="50000"/>
                  </a:schemeClr>
                </a:solidFill>
                <a:latin typeface="+mj-lt"/>
              </a:rPr>
              <a:t>and reinforce main ideas </a:t>
            </a:r>
          </a:p>
          <a:p>
            <a:pPr marL="514350" indent="-514350">
              <a:buAutoNum type="arabicPeriod"/>
            </a:pPr>
            <a:r>
              <a:rPr lang="en-US" sz="3200" dirty="0" smtClean="0">
                <a:solidFill>
                  <a:schemeClr val="bg1">
                    <a:lumMod val="50000"/>
                  </a:schemeClr>
                </a:solidFill>
                <a:latin typeface="+mj-lt"/>
              </a:rPr>
              <a:t>Multiple </a:t>
            </a:r>
            <a:r>
              <a:rPr lang="en-US" sz="3200" dirty="0">
                <a:solidFill>
                  <a:schemeClr val="bg1">
                    <a:lumMod val="50000"/>
                  </a:schemeClr>
                </a:solidFill>
                <a:latin typeface="+mj-lt"/>
              </a:rPr>
              <a:t>entry points / ways of engagement</a:t>
            </a:r>
          </a:p>
          <a:p>
            <a:pPr marL="514350" indent="-514350">
              <a:buAutoNum type="arabicPeriod"/>
            </a:pPr>
            <a:r>
              <a:rPr lang="en-US" sz="3200" b="1" dirty="0" smtClean="0">
                <a:latin typeface="+mj-lt"/>
              </a:rPr>
              <a:t>Physical </a:t>
            </a:r>
            <a:r>
              <a:rPr lang="en-US" sz="3200" b="1" dirty="0">
                <a:latin typeface="+mj-lt"/>
              </a:rPr>
              <a:t>and sensory access</a:t>
            </a:r>
          </a:p>
          <a:p>
            <a:pPr marL="0" indent="0">
              <a:buNone/>
            </a:pPr>
            <a:r>
              <a:rPr lang="en-US" sz="3200" dirty="0">
                <a:solidFill>
                  <a:schemeClr val="bg1">
                    <a:lumMod val="50000"/>
                  </a:schemeClr>
                </a:solidFill>
                <a:latin typeface="+mj-lt"/>
              </a:rPr>
              <a:t>Questions?</a:t>
            </a:r>
          </a:p>
        </p:txBody>
      </p:sp>
      <p:pic>
        <p:nvPicPr>
          <p:cNvPr id="4" name="Picture Placeholder 3"/>
          <p:cNvPicPr>
            <a:picLocks noGrp="1" noChangeAspect="1"/>
          </p:cNvPicPr>
          <p:nvPr>
            <p:ph type="pic" sz="quarter" idx="12"/>
          </p:nvPr>
        </p:nvPicPr>
        <p:blipFill>
          <a:blip r:embed="rId3"/>
          <a:srcRect l="7000" r="7000"/>
          <a:stretch>
            <a:fillRect/>
          </a:stretch>
        </p:blipFill>
        <p:spPr/>
      </p:pic>
    </p:spTree>
    <p:extLst>
      <p:ext uri="{BB962C8B-B14F-4D97-AF65-F5344CB8AC3E}">
        <p14:creationId xmlns:p14="http://schemas.microsoft.com/office/powerpoint/2010/main" val="35018666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and Sensory Access</a:t>
            </a:r>
            <a:endParaRPr lang="en-US" dirty="0"/>
          </a:p>
        </p:txBody>
      </p:sp>
      <p:sp>
        <p:nvSpPr>
          <p:cNvPr id="3" name="Content Placeholder 2"/>
          <p:cNvSpPr>
            <a:spLocks noGrp="1"/>
          </p:cNvSpPr>
          <p:nvPr>
            <p:ph idx="1"/>
          </p:nvPr>
        </p:nvSpPr>
        <p:spPr/>
        <p:txBody>
          <a:bodyPr/>
          <a:lstStyle/>
          <a:p>
            <a:r>
              <a:rPr lang="en-US" sz="3600" dirty="0" smtClean="0">
                <a:latin typeface="+mj-lt"/>
              </a:rPr>
              <a:t>Why?</a:t>
            </a:r>
          </a:p>
          <a:p>
            <a:r>
              <a:rPr lang="en-US" sz="3600" dirty="0" smtClean="0">
                <a:latin typeface="+mj-lt"/>
              </a:rPr>
              <a:t>Considerations:</a:t>
            </a:r>
          </a:p>
          <a:p>
            <a:pPr lvl="1"/>
            <a:r>
              <a:rPr lang="en-US" sz="3200" dirty="0" smtClean="0">
                <a:latin typeface="+mj-lt"/>
              </a:rPr>
              <a:t>Props &amp; Materials</a:t>
            </a:r>
          </a:p>
          <a:p>
            <a:pPr lvl="1"/>
            <a:r>
              <a:rPr lang="en-US" sz="3200" dirty="0" smtClean="0">
                <a:latin typeface="+mj-lt"/>
              </a:rPr>
              <a:t>Set Up &amp; Prep</a:t>
            </a:r>
          </a:p>
          <a:p>
            <a:pPr lvl="1"/>
            <a:r>
              <a:rPr lang="en-US" sz="3200" dirty="0" smtClean="0">
                <a:latin typeface="+mj-lt"/>
              </a:rPr>
              <a:t>Delivering your Presentation</a:t>
            </a:r>
            <a:endParaRPr lang="en-US" sz="3200" dirty="0">
              <a:latin typeface="+mj-lt"/>
            </a:endParaRPr>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14019825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provide physical and sensory access?</a:t>
            </a:r>
            <a:endParaRPr lang="en-US" dirty="0"/>
          </a:p>
        </p:txBody>
      </p:sp>
      <p:sp>
        <p:nvSpPr>
          <p:cNvPr id="3" name="Content Placeholder 2"/>
          <p:cNvSpPr>
            <a:spLocks noGrp="1"/>
          </p:cNvSpPr>
          <p:nvPr>
            <p:ph idx="1"/>
          </p:nvPr>
        </p:nvSpPr>
        <p:spPr/>
        <p:txBody>
          <a:bodyPr>
            <a:normAutofit/>
          </a:bodyPr>
          <a:lstStyle/>
          <a:p>
            <a:r>
              <a:rPr lang="en-US" sz="3600" dirty="0" smtClean="0">
                <a:latin typeface="+mj-lt"/>
              </a:rPr>
              <a:t>People are diverse in their abilities:</a:t>
            </a:r>
          </a:p>
          <a:p>
            <a:pPr lvl="1"/>
            <a:r>
              <a:rPr lang="en-US" sz="3200" dirty="0" smtClean="0">
                <a:latin typeface="+mj-lt"/>
              </a:rPr>
              <a:t>How they can navigate an area</a:t>
            </a:r>
          </a:p>
          <a:p>
            <a:pPr lvl="1"/>
            <a:r>
              <a:rPr lang="en-US" sz="3200" dirty="0">
                <a:latin typeface="+mj-lt"/>
              </a:rPr>
              <a:t>How much they can hear &amp; see</a:t>
            </a:r>
          </a:p>
          <a:p>
            <a:pPr lvl="1"/>
            <a:r>
              <a:rPr lang="en-US" sz="3200" dirty="0" smtClean="0">
                <a:latin typeface="+mj-lt"/>
              </a:rPr>
              <a:t>How much they can sit or stand</a:t>
            </a:r>
          </a:p>
        </p:txBody>
      </p:sp>
      <p:sp>
        <p:nvSpPr>
          <p:cNvPr id="4" name="Footer Placeholder 3"/>
          <p:cNvSpPr>
            <a:spLocks noGrp="1"/>
          </p:cNvSpPr>
          <p:nvPr>
            <p:ph type="ftr" sz="quarter" idx="11"/>
          </p:nvPr>
        </p:nvSpPr>
        <p:spPr>
          <a:xfrm>
            <a:off x="457200" y="6356350"/>
            <a:ext cx="8229600" cy="365125"/>
          </a:xfrm>
        </p:spPr>
        <p:txBody>
          <a:bodyPr/>
          <a:lstStyle/>
          <a:p>
            <a:r>
              <a:rPr lang="en-US" dirty="0"/>
              <a:t>UD </a:t>
            </a:r>
            <a:r>
              <a:rPr lang="en-US" dirty="0" smtClean="0"/>
              <a:t>Programs Concept </a:t>
            </a:r>
            <a:r>
              <a:rPr lang="en-US" dirty="0"/>
              <a:t>3: </a:t>
            </a:r>
            <a:r>
              <a:rPr lang="en-US" dirty="0" smtClean="0"/>
              <a:t>Physical </a:t>
            </a:r>
            <a:r>
              <a:rPr lang="en-US" dirty="0"/>
              <a:t>and sensory access </a:t>
            </a:r>
          </a:p>
        </p:txBody>
      </p:sp>
    </p:spTree>
    <p:extLst>
      <p:ext uri="{BB962C8B-B14F-4D97-AF65-F5344CB8AC3E}">
        <p14:creationId xmlns:p14="http://schemas.microsoft.com/office/powerpoint/2010/main" val="12376665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Designing Props and Materials</a:t>
            </a:r>
            <a:endParaRPr lang="en-US" b="1" dirty="0"/>
          </a:p>
        </p:txBody>
      </p:sp>
      <p:sp>
        <p:nvSpPr>
          <p:cNvPr id="3" name="Content Placeholder 2"/>
          <p:cNvSpPr>
            <a:spLocks noGrp="1"/>
          </p:cNvSpPr>
          <p:nvPr>
            <p:ph idx="1"/>
          </p:nvPr>
        </p:nvSpPr>
        <p:spPr/>
        <p:txBody>
          <a:bodyPr>
            <a:normAutofit/>
          </a:bodyPr>
          <a:lstStyle/>
          <a:p>
            <a:r>
              <a:rPr lang="en-US" sz="3200" dirty="0" smtClean="0">
                <a:latin typeface="+mj-lt"/>
              </a:rPr>
              <a:t>Large and high-contrast text and images</a:t>
            </a:r>
          </a:p>
          <a:p>
            <a:pPr lvl="0"/>
            <a:r>
              <a:rPr lang="en-US" sz="3200" dirty="0" smtClean="0">
                <a:latin typeface="+mj-lt"/>
              </a:rPr>
              <a:t>Caption </a:t>
            </a:r>
            <a:r>
              <a:rPr lang="en-US" sz="3200" dirty="0">
                <a:latin typeface="+mj-lt"/>
              </a:rPr>
              <a:t>video </a:t>
            </a:r>
            <a:endParaRPr lang="en-US" sz="3200" dirty="0" smtClean="0">
              <a:latin typeface="+mj-lt"/>
            </a:endParaRPr>
          </a:p>
          <a:p>
            <a:pPr lvl="0"/>
            <a:r>
              <a:rPr lang="en-US" sz="3200" dirty="0" smtClean="0">
                <a:latin typeface="+mj-lt"/>
              </a:rPr>
              <a:t>Use </a:t>
            </a:r>
            <a:r>
              <a:rPr lang="en-US" sz="3200" dirty="0">
                <a:latin typeface="+mj-lt"/>
              </a:rPr>
              <a:t>color </a:t>
            </a:r>
            <a:endParaRPr lang="en-US" sz="3200" dirty="0" smtClean="0">
              <a:latin typeface="+mj-lt"/>
            </a:endParaRPr>
          </a:p>
          <a:p>
            <a:r>
              <a:rPr lang="en-US" sz="3200" dirty="0" smtClean="0">
                <a:latin typeface="+mj-lt"/>
              </a:rPr>
              <a:t>Tactile </a:t>
            </a:r>
            <a:r>
              <a:rPr lang="en-US" sz="3200" dirty="0">
                <a:latin typeface="+mj-lt"/>
              </a:rPr>
              <a:t>models </a:t>
            </a:r>
            <a:endParaRPr lang="en-US" sz="3200" dirty="0" smtClean="0">
              <a:latin typeface="+mj-lt"/>
            </a:endParaRPr>
          </a:p>
          <a:p>
            <a:pPr marL="0" indent="0">
              <a:buNone/>
            </a:pPr>
            <a:endParaRPr lang="en-US" sz="3200" dirty="0" smtClean="0">
              <a:latin typeface="+mj-lt"/>
            </a:endParaRPr>
          </a:p>
          <a:p>
            <a:pPr lvl="0"/>
            <a:r>
              <a:rPr lang="en-US" sz="3200" i="1" dirty="0" smtClean="0">
                <a:latin typeface="+mj-lt"/>
              </a:rPr>
              <a:t>Next level: </a:t>
            </a:r>
            <a:r>
              <a:rPr lang="en-US" sz="3200" dirty="0" smtClean="0">
                <a:latin typeface="+mj-lt"/>
              </a:rPr>
              <a:t>Provide handouts</a:t>
            </a:r>
            <a:endParaRPr lang="en-US" sz="3200" dirty="0">
              <a:latin typeface="+mj-lt"/>
            </a:endParaRPr>
          </a:p>
        </p:txBody>
      </p:sp>
      <p:pic>
        <p:nvPicPr>
          <p:cNvPr id="6" name="Picture Placeholder 5"/>
          <p:cNvPicPr>
            <a:picLocks noGrp="1" noChangeAspect="1"/>
          </p:cNvPicPr>
          <p:nvPr>
            <p:ph type="pic" sz="quarter" idx="12"/>
          </p:nvPr>
        </p:nvPicPr>
        <p:blipFill>
          <a:blip r:embed="rId3"/>
          <a:srcRect l="7143" r="7143"/>
          <a:stretch>
            <a:fillRect/>
          </a:stretch>
        </p:blipFill>
        <p:spPr/>
      </p:pic>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103934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Designing Props and Materials</a:t>
            </a:r>
          </a:p>
        </p:txBody>
      </p:sp>
      <p:sp>
        <p:nvSpPr>
          <p:cNvPr id="4" name="Footer Placeholder 3"/>
          <p:cNvSpPr>
            <a:spLocks noGrp="1"/>
          </p:cNvSpPr>
          <p:nvPr>
            <p:ph type="ftr" sz="quarter" idx="11"/>
          </p:nvPr>
        </p:nvSpPr>
        <p:spPr>
          <a:xfrm>
            <a:off x="265792" y="6348109"/>
            <a:ext cx="3814083" cy="365125"/>
          </a:xfrm>
        </p:spPr>
        <p:txBody>
          <a:bodyPr/>
          <a:lstStyle/>
          <a:p>
            <a:r>
              <a:rPr lang="en-US" dirty="0"/>
              <a:t>UD Programs Concept 3: Physical and sensory access </a:t>
            </a:r>
          </a:p>
        </p:txBody>
      </p:sp>
      <p:sp>
        <p:nvSpPr>
          <p:cNvPr id="3" name="Content Placeholder 2"/>
          <p:cNvSpPr>
            <a:spLocks noGrp="1"/>
          </p:cNvSpPr>
          <p:nvPr>
            <p:ph idx="13"/>
          </p:nvPr>
        </p:nvSpPr>
        <p:spPr>
          <a:xfrm>
            <a:off x="265792" y="1464235"/>
            <a:ext cx="3814083" cy="4686163"/>
          </a:xfrm>
        </p:spPr>
        <p:txBody>
          <a:bodyPr>
            <a:normAutofit/>
          </a:bodyPr>
          <a:lstStyle/>
          <a:p>
            <a:pPr marL="0" indent="0">
              <a:buNone/>
            </a:pPr>
            <a:r>
              <a:rPr lang="en-US" sz="3600" dirty="0" smtClean="0">
                <a:latin typeface="+mj-lt"/>
              </a:rPr>
              <a:t>Large and high-contrast text and images</a:t>
            </a:r>
          </a:p>
          <a:p>
            <a:pPr marL="0" indent="0">
              <a:buNone/>
            </a:pPr>
            <a:endParaRPr lang="en-US" sz="3600" dirty="0" smtClean="0">
              <a:latin typeface="+mj-lt"/>
            </a:endParaRPr>
          </a:p>
          <a:p>
            <a:pPr lvl="1"/>
            <a:r>
              <a:rPr lang="en-US" sz="2800" i="1" dirty="0" smtClean="0">
                <a:latin typeface="+mj-lt"/>
              </a:rPr>
              <a:t>Exploring Size: Powers of Ten </a:t>
            </a:r>
            <a:r>
              <a:rPr lang="en-US" sz="2800" dirty="0" smtClean="0">
                <a:latin typeface="+mj-lt"/>
              </a:rPr>
              <a:t>Game</a:t>
            </a:r>
            <a:endParaRPr lang="en-US" sz="2800" dirty="0">
              <a:latin typeface="+mj-lt"/>
            </a:endParaRPr>
          </a:p>
        </p:txBody>
      </p:sp>
      <p:pic>
        <p:nvPicPr>
          <p:cNvPr id="8" name="Picture Placeholder 7"/>
          <p:cNvPicPr>
            <a:picLocks noGrp="1" noChangeAspect="1"/>
          </p:cNvPicPr>
          <p:nvPr>
            <p:ph type="pic" sz="quarter" idx="12"/>
          </p:nvPr>
        </p:nvPicPr>
        <p:blipFill rotWithShape="1">
          <a:blip r:embed="rId3"/>
          <a:srcRect r="9939"/>
          <a:stretch/>
        </p:blipFill>
        <p:spPr>
          <a:xfrm>
            <a:off x="4095750" y="1235075"/>
            <a:ext cx="5064125" cy="5622925"/>
          </a:xfrm>
          <a:prstGeom prst="rect">
            <a:avLst/>
          </a:prstGeom>
        </p:spPr>
      </p:pic>
    </p:spTree>
    <p:extLst>
      <p:ext uri="{BB962C8B-B14F-4D97-AF65-F5344CB8AC3E}">
        <p14:creationId xmlns:p14="http://schemas.microsoft.com/office/powerpoint/2010/main" val="24523122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Designing Props and Materials</a:t>
            </a:r>
          </a:p>
        </p:txBody>
      </p:sp>
      <p:sp>
        <p:nvSpPr>
          <p:cNvPr id="3" name="Content Placeholder 2"/>
          <p:cNvSpPr>
            <a:spLocks noGrp="1"/>
          </p:cNvSpPr>
          <p:nvPr>
            <p:ph idx="1"/>
          </p:nvPr>
        </p:nvSpPr>
        <p:spPr>
          <a:xfrm>
            <a:off x="457200" y="1600200"/>
            <a:ext cx="8229600" cy="5094910"/>
          </a:xfrm>
        </p:spPr>
        <p:txBody>
          <a:bodyPr>
            <a:normAutofit/>
          </a:bodyPr>
          <a:lstStyle/>
          <a:p>
            <a:pPr marL="0" lvl="0" indent="0">
              <a:buNone/>
            </a:pPr>
            <a:r>
              <a:rPr lang="en-US" sz="3600" dirty="0" smtClean="0">
                <a:latin typeface="+mj-lt"/>
              </a:rPr>
              <a:t>Tactile models</a:t>
            </a:r>
          </a:p>
        </p:txBody>
      </p:sp>
      <p:pic>
        <p:nvPicPr>
          <p:cNvPr id="7" name="Picture 6"/>
          <p:cNvPicPr>
            <a:picLocks noChangeAspect="1"/>
          </p:cNvPicPr>
          <p:nvPr/>
        </p:nvPicPr>
        <p:blipFill>
          <a:blip r:embed="rId3"/>
          <a:stretch>
            <a:fillRect/>
          </a:stretch>
        </p:blipFill>
        <p:spPr>
          <a:xfrm>
            <a:off x="3146731" y="2279581"/>
            <a:ext cx="5764640" cy="3843094"/>
          </a:xfrm>
          <a:prstGeom prst="rect">
            <a:avLst/>
          </a:prstGeom>
        </p:spPr>
      </p:pic>
      <p:sp>
        <p:nvSpPr>
          <p:cNvPr id="8" name="Content Placeholder 2"/>
          <p:cNvSpPr txBox="1">
            <a:spLocks/>
          </p:cNvSpPr>
          <p:nvPr/>
        </p:nvSpPr>
        <p:spPr>
          <a:xfrm>
            <a:off x="265792" y="2326136"/>
            <a:ext cx="2975719" cy="3511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a:buChar char="•"/>
            </a:pPr>
            <a:r>
              <a:rPr lang="en-US" sz="3200" i="1" dirty="0" smtClean="0">
                <a:latin typeface="+mj-lt"/>
              </a:rPr>
              <a:t>Exploring Products – Nano Sand</a:t>
            </a:r>
            <a:r>
              <a:rPr lang="en-US" sz="3200" dirty="0" smtClean="0">
                <a:latin typeface="+mj-lt"/>
              </a:rPr>
              <a:t> activity</a:t>
            </a:r>
          </a:p>
          <a:p>
            <a:pPr marL="457200" lvl="1" indent="0">
              <a:buFont typeface="Arial"/>
              <a:buNone/>
            </a:pPr>
            <a:endParaRPr lang="en-US" dirty="0" smtClean="0"/>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13139621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Set Up and Prep</a:t>
            </a:r>
            <a:endParaRPr lang="en-US" b="1" dirty="0"/>
          </a:p>
        </p:txBody>
      </p:sp>
      <p:sp>
        <p:nvSpPr>
          <p:cNvPr id="3" name="Content Placeholder 2"/>
          <p:cNvSpPr>
            <a:spLocks noGrp="1"/>
          </p:cNvSpPr>
          <p:nvPr>
            <p:ph idx="1"/>
          </p:nvPr>
        </p:nvSpPr>
        <p:spPr/>
        <p:txBody>
          <a:bodyPr/>
          <a:lstStyle/>
          <a:p>
            <a:pPr lvl="0"/>
            <a:r>
              <a:rPr lang="en-US" dirty="0">
                <a:latin typeface="+mj-lt"/>
              </a:rPr>
              <a:t>Good visibility of presenter’s </a:t>
            </a:r>
            <a:r>
              <a:rPr lang="en-US" dirty="0" smtClean="0">
                <a:latin typeface="+mj-lt"/>
              </a:rPr>
              <a:t>face</a:t>
            </a:r>
          </a:p>
          <a:p>
            <a:pPr lvl="0"/>
            <a:r>
              <a:rPr lang="en-US" dirty="0" smtClean="0">
                <a:latin typeface="+mj-lt"/>
              </a:rPr>
              <a:t>Good visibility of materials on cart</a:t>
            </a:r>
            <a:endParaRPr lang="en-US" dirty="0">
              <a:latin typeface="+mj-lt"/>
            </a:endParaRPr>
          </a:p>
          <a:p>
            <a:r>
              <a:rPr lang="en-US" dirty="0">
                <a:latin typeface="+mj-lt"/>
              </a:rPr>
              <a:t>Don’t block your slides </a:t>
            </a:r>
            <a:r>
              <a:rPr lang="en-US" dirty="0" smtClean="0">
                <a:latin typeface="+mj-lt"/>
              </a:rPr>
              <a:t>/ demos</a:t>
            </a:r>
            <a:endParaRPr lang="en-US" dirty="0">
              <a:latin typeface="+mj-lt"/>
            </a:endParaRPr>
          </a:p>
          <a:p>
            <a:pPr marL="0" lvl="0" indent="0">
              <a:buNone/>
            </a:pPr>
            <a:endParaRPr lang="en-US" dirty="0">
              <a:latin typeface="+mj-lt"/>
            </a:endParaRPr>
          </a:p>
          <a:p>
            <a:r>
              <a:rPr lang="en-US" i="1" dirty="0">
                <a:latin typeface="+mj-lt"/>
              </a:rPr>
              <a:t>Next level: </a:t>
            </a:r>
            <a:r>
              <a:rPr lang="en-US" dirty="0">
                <a:latin typeface="+mj-lt"/>
              </a:rPr>
              <a:t>Consider available seating</a:t>
            </a:r>
            <a:r>
              <a:rPr lang="en-US" dirty="0" smtClean="0">
                <a:effectLst/>
                <a:latin typeface="+mj-lt"/>
              </a:rPr>
              <a:t> </a:t>
            </a:r>
          </a:p>
          <a:p>
            <a:r>
              <a:rPr lang="en-US" i="1" dirty="0">
                <a:latin typeface="+mj-lt"/>
              </a:rPr>
              <a:t>Next level: </a:t>
            </a:r>
            <a:r>
              <a:rPr lang="en-US" dirty="0" smtClean="0">
                <a:latin typeface="+mj-lt"/>
              </a:rPr>
              <a:t>ASL interpreter</a:t>
            </a:r>
            <a:endParaRPr lang="en-US" dirty="0">
              <a:latin typeface="+mj-lt"/>
            </a:endParaRPr>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4181878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disability</a:t>
            </a:r>
            <a:endParaRPr lang="en-US" dirty="0"/>
          </a:p>
        </p:txBody>
      </p:sp>
      <p:sp>
        <p:nvSpPr>
          <p:cNvPr id="4" name="TextBox 3"/>
          <p:cNvSpPr txBox="1"/>
          <p:nvPr/>
        </p:nvSpPr>
        <p:spPr>
          <a:xfrm>
            <a:off x="609600" y="1575647"/>
            <a:ext cx="7782232" cy="4013406"/>
          </a:xfrm>
          <a:prstGeom prst="rect">
            <a:avLst/>
          </a:prstGeom>
          <a:noFill/>
        </p:spPr>
        <p:txBody>
          <a:bodyPr wrap="square" rtlCol="0">
            <a:spAutoFit/>
          </a:bodyPr>
          <a:lstStyle/>
          <a:p>
            <a:pPr marL="342900" indent="-342900" eaLnBrk="1" hangingPunct="1">
              <a:spcBef>
                <a:spcPct val="20000"/>
              </a:spcBef>
            </a:pPr>
            <a:r>
              <a:rPr lang="en-US" sz="3200" dirty="0" smtClean="0">
                <a:solidFill>
                  <a:srgbClr val="000000"/>
                </a:solidFill>
                <a:latin typeface="Calibri" pitchFamily="34" charset="0"/>
                <a:cs typeface="Calibri" pitchFamily="34" charset="0"/>
              </a:rPr>
              <a:t>The social model of disability:</a:t>
            </a:r>
          </a:p>
          <a:p>
            <a:pPr marL="342900" indent="-342900" eaLnBrk="1" hangingPunct="1">
              <a:spcBef>
                <a:spcPct val="20000"/>
              </a:spcBef>
            </a:pPr>
            <a:endParaRPr lang="en-US" sz="3200" dirty="0" smtClean="0">
              <a:solidFill>
                <a:srgbClr val="000000"/>
              </a:solidFill>
              <a:latin typeface="Calibri" pitchFamily="34" charset="0"/>
              <a:cs typeface="Calibri" pitchFamily="34" charset="0"/>
            </a:endParaRPr>
          </a:p>
          <a:p>
            <a:pPr marL="342900" indent="-342900" eaLnBrk="1" hangingPunct="1">
              <a:spcBef>
                <a:spcPct val="20000"/>
              </a:spcBef>
            </a:pPr>
            <a:r>
              <a:rPr lang="en-US" sz="3200" dirty="0" smtClean="0">
                <a:solidFill>
                  <a:srgbClr val="000000"/>
                </a:solidFill>
                <a:latin typeface="Calibri" pitchFamily="34" charset="0"/>
                <a:cs typeface="Calibri" pitchFamily="34" charset="0"/>
              </a:rPr>
              <a:t>“…disability is a dimension of human differences (and not a defect), [and] derives its meaning from society’s response to individuals who deviate from cultural standards…”</a:t>
            </a:r>
          </a:p>
          <a:p>
            <a:endParaRPr lang="en-US" dirty="0"/>
          </a:p>
        </p:txBody>
      </p:sp>
      <p:sp>
        <p:nvSpPr>
          <p:cNvPr id="3" name="Footer Placeholder 2"/>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24181152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Set </a:t>
            </a:r>
            <a:r>
              <a:rPr lang="en-US" b="1" dirty="0"/>
              <a:t>Up and Prep</a:t>
            </a:r>
            <a:endParaRPr lang="en-US" dirty="0"/>
          </a:p>
        </p:txBody>
      </p:sp>
      <p:sp>
        <p:nvSpPr>
          <p:cNvPr id="3" name="Content Placeholder 2"/>
          <p:cNvSpPr>
            <a:spLocks noGrp="1"/>
          </p:cNvSpPr>
          <p:nvPr>
            <p:ph idx="1"/>
          </p:nvPr>
        </p:nvSpPr>
        <p:spPr/>
        <p:txBody>
          <a:bodyPr/>
          <a:lstStyle/>
          <a:p>
            <a:pPr marL="0" lvl="1" indent="0">
              <a:buNone/>
            </a:pPr>
            <a:r>
              <a:rPr lang="en-US" sz="3600" dirty="0" smtClean="0">
                <a:latin typeface="+mj-lt"/>
              </a:rPr>
              <a:t>Video</a:t>
            </a:r>
            <a:r>
              <a:rPr lang="en-US" sz="3600" dirty="0">
                <a:latin typeface="+mj-lt"/>
              </a:rPr>
              <a:t>: Intro to Nano – </a:t>
            </a:r>
            <a:r>
              <a:rPr lang="en-US" sz="3600" dirty="0" err="1">
                <a:latin typeface="+mj-lt"/>
              </a:rPr>
              <a:t>Alka</a:t>
            </a:r>
            <a:r>
              <a:rPr lang="en-US" sz="3600" dirty="0">
                <a:latin typeface="+mj-lt"/>
              </a:rPr>
              <a:t> Seltzer demo</a:t>
            </a:r>
          </a:p>
          <a:p>
            <a:pPr lvl="1"/>
            <a:endParaRPr lang="en-US" dirty="0" smtClean="0"/>
          </a:p>
          <a:p>
            <a:pPr marL="742950" lvl="2" indent="-342900"/>
            <a:endParaRPr lang="en-US" dirty="0"/>
          </a:p>
          <a:p>
            <a:endParaRPr lang="en-US" dirty="0"/>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16839020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Delivering your Presentation</a:t>
            </a:r>
            <a:endParaRPr lang="en-US" b="1" dirty="0"/>
          </a:p>
        </p:txBody>
      </p:sp>
      <p:sp>
        <p:nvSpPr>
          <p:cNvPr id="3" name="Content Placeholder 2"/>
          <p:cNvSpPr>
            <a:spLocks noGrp="1"/>
          </p:cNvSpPr>
          <p:nvPr>
            <p:ph idx="1"/>
          </p:nvPr>
        </p:nvSpPr>
        <p:spPr>
          <a:xfrm>
            <a:off x="457200" y="1600200"/>
            <a:ext cx="8229600" cy="4835208"/>
          </a:xfrm>
        </p:spPr>
        <p:txBody>
          <a:bodyPr>
            <a:normAutofit/>
          </a:bodyPr>
          <a:lstStyle/>
          <a:p>
            <a:r>
              <a:rPr lang="en-US" dirty="0">
                <a:latin typeface="+mj-lt"/>
              </a:rPr>
              <a:t>Announce </a:t>
            </a:r>
            <a:r>
              <a:rPr lang="en-US" dirty="0" smtClean="0">
                <a:latin typeface="+mj-lt"/>
              </a:rPr>
              <a:t>accessibility options</a:t>
            </a:r>
          </a:p>
          <a:p>
            <a:r>
              <a:rPr lang="en-US" dirty="0" smtClean="0">
                <a:latin typeface="+mj-lt"/>
              </a:rPr>
              <a:t>Encourage </a:t>
            </a:r>
            <a:r>
              <a:rPr lang="en-US" dirty="0">
                <a:latin typeface="+mj-lt"/>
              </a:rPr>
              <a:t>all learners to </a:t>
            </a:r>
            <a:r>
              <a:rPr lang="en-US" dirty="0" smtClean="0">
                <a:latin typeface="+mj-lt"/>
              </a:rPr>
              <a:t>participate</a:t>
            </a:r>
          </a:p>
          <a:p>
            <a:r>
              <a:rPr lang="en-US" dirty="0" smtClean="0">
                <a:latin typeface="+mj-lt"/>
              </a:rPr>
              <a:t>Include pauses for processing ideas</a:t>
            </a:r>
          </a:p>
          <a:p>
            <a:pPr lvl="0"/>
            <a:r>
              <a:rPr lang="en-US" dirty="0" smtClean="0">
                <a:latin typeface="+mj-lt"/>
              </a:rPr>
              <a:t>Provide auditory descriptions</a:t>
            </a:r>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2084012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Delivering your Presentation</a:t>
            </a:r>
          </a:p>
        </p:txBody>
      </p:sp>
      <p:sp>
        <p:nvSpPr>
          <p:cNvPr id="3" name="Content Placeholder 2"/>
          <p:cNvSpPr>
            <a:spLocks noGrp="1"/>
          </p:cNvSpPr>
          <p:nvPr>
            <p:ph idx="1"/>
          </p:nvPr>
        </p:nvSpPr>
        <p:spPr>
          <a:xfrm>
            <a:off x="457200" y="1600200"/>
            <a:ext cx="8229600" cy="4646435"/>
          </a:xfrm>
        </p:spPr>
        <p:txBody>
          <a:bodyPr/>
          <a:lstStyle/>
          <a:p>
            <a:pPr marL="0" lvl="0" indent="0">
              <a:buNone/>
            </a:pPr>
            <a:r>
              <a:rPr lang="en-US" sz="3600" dirty="0" smtClean="0">
                <a:latin typeface="+mj-lt"/>
              </a:rPr>
              <a:t>Use auditory descriptions of models and images</a:t>
            </a:r>
          </a:p>
          <a:p>
            <a:pPr lvl="1"/>
            <a:r>
              <a:rPr lang="en-US" sz="3200" dirty="0" smtClean="0">
                <a:latin typeface="+mj-lt"/>
              </a:rPr>
              <a:t>Video: Treating Tumors with Gold </a:t>
            </a:r>
          </a:p>
          <a:p>
            <a:pPr lvl="0"/>
            <a:endParaRPr lang="en-US" dirty="0"/>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34959524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UD Programs Concept 3: Physical and sensory access </a:t>
            </a:r>
          </a:p>
        </p:txBody>
      </p:sp>
    </p:spTree>
    <p:extLst>
      <p:ext uri="{BB962C8B-B14F-4D97-AF65-F5344CB8AC3E}">
        <p14:creationId xmlns:p14="http://schemas.microsoft.com/office/powerpoint/2010/main" val="5982515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Overview</a:t>
            </a:r>
            <a:endParaRPr lang="en-US" dirty="0"/>
          </a:p>
        </p:txBody>
      </p:sp>
      <p:sp>
        <p:nvSpPr>
          <p:cNvPr id="10" name="Content Placeholder 9"/>
          <p:cNvSpPr>
            <a:spLocks noGrp="1"/>
          </p:cNvSpPr>
          <p:nvPr>
            <p:ph idx="1"/>
          </p:nvPr>
        </p:nvSpPr>
        <p:spPr/>
        <p:txBody>
          <a:bodyPr/>
          <a:lstStyle/>
          <a:p>
            <a:pPr marL="0" indent="0">
              <a:buNone/>
            </a:pPr>
            <a:r>
              <a:rPr lang="en-US" sz="3200" dirty="0">
                <a:solidFill>
                  <a:srgbClr val="7F7F7F"/>
                </a:solidFill>
                <a:latin typeface="+mj-lt"/>
              </a:rPr>
              <a:t>Introduction</a:t>
            </a:r>
          </a:p>
          <a:p>
            <a:pPr marL="514350" indent="-514350">
              <a:buAutoNum type="arabicPeriod"/>
            </a:pPr>
            <a:r>
              <a:rPr lang="en-US" sz="3200" dirty="0" smtClean="0">
                <a:solidFill>
                  <a:schemeClr val="bg1">
                    <a:lumMod val="50000"/>
                  </a:schemeClr>
                </a:solidFill>
                <a:latin typeface="+mj-lt"/>
              </a:rPr>
              <a:t>Repeat </a:t>
            </a:r>
            <a:r>
              <a:rPr lang="en-US" sz="3200" dirty="0">
                <a:solidFill>
                  <a:schemeClr val="bg1">
                    <a:lumMod val="50000"/>
                  </a:schemeClr>
                </a:solidFill>
                <a:latin typeface="+mj-lt"/>
              </a:rPr>
              <a:t>and reinforce main ideas </a:t>
            </a:r>
          </a:p>
          <a:p>
            <a:pPr marL="514350" indent="-514350">
              <a:buAutoNum type="arabicPeriod"/>
            </a:pPr>
            <a:r>
              <a:rPr lang="en-US" sz="3200" dirty="0" smtClean="0">
                <a:solidFill>
                  <a:schemeClr val="bg1">
                    <a:lumMod val="50000"/>
                  </a:schemeClr>
                </a:solidFill>
                <a:latin typeface="+mj-lt"/>
              </a:rPr>
              <a:t>Multiple </a:t>
            </a:r>
            <a:r>
              <a:rPr lang="en-US" sz="3200" dirty="0">
                <a:solidFill>
                  <a:schemeClr val="bg1">
                    <a:lumMod val="50000"/>
                  </a:schemeClr>
                </a:solidFill>
                <a:latin typeface="+mj-lt"/>
              </a:rPr>
              <a:t>entry points / ways of engagement</a:t>
            </a:r>
          </a:p>
          <a:p>
            <a:pPr marL="514350" indent="-514350">
              <a:buAutoNum type="arabicPeriod"/>
            </a:pPr>
            <a:r>
              <a:rPr lang="en-US" sz="3200" dirty="0" smtClean="0">
                <a:solidFill>
                  <a:srgbClr val="7F7F7F"/>
                </a:solidFill>
                <a:latin typeface="+mj-lt"/>
              </a:rPr>
              <a:t>Physical </a:t>
            </a:r>
            <a:r>
              <a:rPr lang="en-US" sz="3200" dirty="0">
                <a:solidFill>
                  <a:srgbClr val="7F7F7F"/>
                </a:solidFill>
                <a:latin typeface="+mj-lt"/>
              </a:rPr>
              <a:t>and sensory access</a:t>
            </a:r>
          </a:p>
          <a:p>
            <a:pPr marL="0" indent="0">
              <a:buNone/>
            </a:pPr>
            <a:r>
              <a:rPr lang="en-US" sz="3200" b="1" dirty="0">
                <a:latin typeface="+mj-lt"/>
              </a:rPr>
              <a:t>Questions?</a:t>
            </a:r>
          </a:p>
        </p:txBody>
      </p:sp>
      <p:pic>
        <p:nvPicPr>
          <p:cNvPr id="5" name="Picture 2" descr="http://nisenet.smugmug.com/PublicityPhotos/Sciencenter-PublicityNanoDays/i-WFJrLch/0/L/20110918GH066-L.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16057"/>
          <a:stretch/>
        </p:blipFill>
        <p:spPr bwMode="auto">
          <a:xfrm>
            <a:off x="2209" y="1261814"/>
            <a:ext cx="31981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645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us?</a:t>
            </a:r>
            <a:endParaRPr lang="en-US" dirty="0"/>
          </a:p>
        </p:txBody>
      </p:sp>
      <p:sp>
        <p:nvSpPr>
          <p:cNvPr id="3" name="Content Placeholder 2"/>
          <p:cNvSpPr>
            <a:spLocks noGrp="1"/>
          </p:cNvSpPr>
          <p:nvPr>
            <p:ph idx="1"/>
          </p:nvPr>
        </p:nvSpPr>
        <p:spPr/>
        <p:txBody>
          <a:bodyPr/>
          <a:lstStyle/>
          <a:p>
            <a:pPr>
              <a:buFontTx/>
              <a:buChar char="•"/>
            </a:pPr>
            <a:r>
              <a:rPr lang="en-US" b="0" dirty="0">
                <a:solidFill>
                  <a:srgbClr val="000000"/>
                </a:solidFill>
                <a:latin typeface="Calibri" pitchFamily="34" charset="0"/>
                <a:cs typeface="Calibri" pitchFamily="34" charset="0"/>
              </a:rPr>
              <a:t>The person is not the defect</a:t>
            </a:r>
          </a:p>
          <a:p>
            <a:pPr>
              <a:buFontTx/>
              <a:buChar char="•"/>
            </a:pPr>
            <a:r>
              <a:rPr lang="en-US" b="0" dirty="0">
                <a:solidFill>
                  <a:srgbClr val="000000"/>
                </a:solidFill>
                <a:latin typeface="Calibri" pitchFamily="34" charset="0"/>
                <a:cs typeface="Calibri" pitchFamily="34" charset="0"/>
              </a:rPr>
              <a:t>Changes in design can either enable or </a:t>
            </a:r>
            <a:br>
              <a:rPr lang="en-US" b="0" dirty="0">
                <a:solidFill>
                  <a:srgbClr val="000000"/>
                </a:solidFill>
                <a:latin typeface="Calibri" pitchFamily="34" charset="0"/>
                <a:cs typeface="Calibri" pitchFamily="34" charset="0"/>
              </a:rPr>
            </a:br>
            <a:r>
              <a:rPr lang="en-US" b="0" dirty="0">
                <a:solidFill>
                  <a:srgbClr val="000000"/>
                </a:solidFill>
                <a:latin typeface="Calibri" pitchFamily="34" charset="0"/>
                <a:cs typeface="Calibri" pitchFamily="34" charset="0"/>
              </a:rPr>
              <a:t>“dis-able” visitors to learn</a:t>
            </a:r>
          </a:p>
          <a:p>
            <a:pPr>
              <a:buFontTx/>
              <a:buChar char="•"/>
            </a:pPr>
            <a:r>
              <a:rPr lang="en-US" b="0" dirty="0">
                <a:solidFill>
                  <a:srgbClr val="000000"/>
                </a:solidFill>
                <a:latin typeface="Calibri" pitchFamily="34" charset="0"/>
                <a:cs typeface="Calibri" pitchFamily="34" charset="0"/>
              </a:rPr>
              <a:t>Certain design-visitor combinations are better than others</a:t>
            </a:r>
          </a:p>
          <a:p>
            <a:endParaRPr lang="en-US" dirty="0"/>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3529826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approaches</a:t>
            </a:r>
            <a:endParaRPr lang="en-US" dirty="0"/>
          </a:p>
        </p:txBody>
      </p:sp>
      <p:sp>
        <p:nvSpPr>
          <p:cNvPr id="3" name="Content Placeholder 2"/>
          <p:cNvSpPr>
            <a:spLocks noGrp="1"/>
          </p:cNvSpPr>
          <p:nvPr>
            <p:ph idx="1"/>
          </p:nvPr>
        </p:nvSpPr>
        <p:spPr/>
        <p:txBody>
          <a:bodyPr/>
          <a:lstStyle/>
          <a:p>
            <a:r>
              <a:rPr lang="en-US" altLang="ja-JP" dirty="0">
                <a:solidFill>
                  <a:srgbClr val="000000"/>
                </a:solidFill>
                <a:latin typeface="Calibri" pitchFamily="34" charset="0"/>
                <a:ea typeface="ＭＳ Ｐゴシック" charset="0"/>
                <a:cs typeface="Calibri" pitchFamily="34" charset="0"/>
              </a:rPr>
              <a:t>Exclusion, </a:t>
            </a:r>
            <a:r>
              <a:rPr lang="en-US" altLang="ja-JP" dirty="0" smtClean="0">
                <a:solidFill>
                  <a:srgbClr val="000000"/>
                </a:solidFill>
                <a:latin typeface="Calibri" pitchFamily="34" charset="0"/>
                <a:ea typeface="ＭＳ Ｐゴシック" charset="0"/>
                <a:cs typeface="Calibri" pitchFamily="34" charset="0"/>
              </a:rPr>
              <a:t>charity</a:t>
            </a:r>
          </a:p>
          <a:p>
            <a:r>
              <a:rPr lang="en-US" altLang="ja-JP" dirty="0" smtClean="0">
                <a:solidFill>
                  <a:srgbClr val="000000"/>
                </a:solidFill>
                <a:latin typeface="Calibri" pitchFamily="34" charset="0"/>
                <a:ea typeface="ＭＳ Ｐゴシック" charset="0"/>
                <a:cs typeface="Calibri" pitchFamily="34" charset="0"/>
              </a:rPr>
              <a:t>Rehabilitation</a:t>
            </a:r>
            <a:r>
              <a:rPr lang="en-US" altLang="ja-JP" dirty="0">
                <a:solidFill>
                  <a:srgbClr val="000000"/>
                </a:solidFill>
                <a:latin typeface="Calibri" pitchFamily="34" charset="0"/>
                <a:ea typeface="ＭＳ Ｐゴシック" charset="0"/>
                <a:cs typeface="Calibri" pitchFamily="34" charset="0"/>
              </a:rPr>
              <a:t>, </a:t>
            </a:r>
            <a:r>
              <a:rPr lang="en-US" altLang="ja-JP" dirty="0" smtClean="0">
                <a:solidFill>
                  <a:srgbClr val="000000"/>
                </a:solidFill>
                <a:latin typeface="Calibri" pitchFamily="34" charset="0"/>
                <a:ea typeface="ＭＳ Ｐゴシック" charset="0"/>
                <a:cs typeface="Calibri" pitchFamily="34" charset="0"/>
              </a:rPr>
              <a:t>accommodation</a:t>
            </a:r>
          </a:p>
          <a:p>
            <a:r>
              <a:rPr lang="en-US" altLang="ja-JP" dirty="0" smtClean="0">
                <a:solidFill>
                  <a:srgbClr val="000000"/>
                </a:solidFill>
                <a:latin typeface="Calibri" pitchFamily="34" charset="0"/>
                <a:ea typeface="ＭＳ Ｐゴシック" charset="0"/>
                <a:cs typeface="Calibri" pitchFamily="34" charset="0"/>
              </a:rPr>
              <a:t>Social </a:t>
            </a:r>
            <a:r>
              <a:rPr lang="en-US" altLang="ja-JP" dirty="0">
                <a:solidFill>
                  <a:srgbClr val="000000"/>
                </a:solidFill>
                <a:latin typeface="Calibri" pitchFamily="34" charset="0"/>
                <a:ea typeface="ＭＳ Ｐゴシック" charset="0"/>
                <a:cs typeface="Calibri" pitchFamily="34" charset="0"/>
              </a:rPr>
              <a:t>justice, universal design</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408170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Universal Design?</a:t>
            </a:r>
            <a:endParaRPr lang="en-US" dirty="0"/>
          </a:p>
        </p:txBody>
      </p:sp>
      <p:sp>
        <p:nvSpPr>
          <p:cNvPr id="3" name="Content Placeholder 2"/>
          <p:cNvSpPr>
            <a:spLocks noGrp="1"/>
          </p:cNvSpPr>
          <p:nvPr>
            <p:ph idx="4294967295"/>
          </p:nvPr>
        </p:nvSpPr>
        <p:spPr>
          <a:xfrm>
            <a:off x="265792" y="1494118"/>
            <a:ext cx="5325542" cy="5201023"/>
          </a:xfrm>
        </p:spPr>
        <p:txBody>
          <a:bodyPr/>
          <a:lstStyle/>
          <a:p>
            <a:pPr marL="0" indent="0">
              <a:buNone/>
            </a:pPr>
            <a:r>
              <a:rPr lang="en-US" b="0" dirty="0">
                <a:solidFill>
                  <a:srgbClr val="000000"/>
                </a:solidFill>
                <a:latin typeface="+mj-lt"/>
                <a:cs typeface="Calibri" pitchFamily="34" charset="0"/>
              </a:rPr>
              <a:t>The design of products and environments to be usable by all people, to the greatest extent possible, without the need for adaptation or specialized design.</a:t>
            </a:r>
          </a:p>
          <a:p>
            <a:pPr marL="0" indent="0">
              <a:buNone/>
            </a:pPr>
            <a:endParaRPr lang="en-US" b="0" dirty="0">
              <a:solidFill>
                <a:srgbClr val="000000"/>
              </a:solidFill>
              <a:latin typeface="+mj-lt"/>
              <a:cs typeface="Calibri" pitchFamily="34" charset="0"/>
            </a:endParaRPr>
          </a:p>
          <a:p>
            <a:pPr marL="0" indent="0">
              <a:buNone/>
            </a:pPr>
            <a:r>
              <a:rPr lang="en-US" sz="2400" b="0" dirty="0">
                <a:solidFill>
                  <a:srgbClr val="000000"/>
                </a:solidFill>
                <a:latin typeface="+mj-lt"/>
                <a:cs typeface="Calibri" pitchFamily="34" charset="0"/>
              </a:rPr>
              <a:t>(Center for Universal Design, 2002)</a:t>
            </a:r>
            <a:endParaRPr lang="en-US" sz="2400" b="0" dirty="0">
              <a:solidFill>
                <a:srgbClr val="000000"/>
              </a:solidFill>
              <a:latin typeface="+mj-lt"/>
            </a:endParaRPr>
          </a:p>
          <a:p>
            <a:endParaRPr lang="en-US" dirty="0"/>
          </a:p>
        </p:txBody>
      </p:sp>
      <p:pic>
        <p:nvPicPr>
          <p:cNvPr id="5" name="Picture Placeholder 4"/>
          <p:cNvPicPr>
            <a:picLocks noGrp="1" noChangeAspect="1"/>
          </p:cNvPicPr>
          <p:nvPr>
            <p:ph type="pic" sz="quarter" idx="12"/>
          </p:nvPr>
        </p:nvPicPr>
        <p:blipFill rotWithShape="1">
          <a:blip r:embed="rId2" cstate="email">
            <a:extLst>
              <a:ext uri="{28A0092B-C50C-407E-A947-70E740481C1C}">
                <a14:useLocalDpi xmlns:a14="http://schemas.microsoft.com/office/drawing/2010/main" val="0"/>
              </a:ext>
            </a:extLst>
          </a:blip>
          <a:srcRect l="3086" r="7158"/>
          <a:stretch/>
        </p:blipFill>
        <p:spPr>
          <a:xfrm>
            <a:off x="5778194" y="1235075"/>
            <a:ext cx="3365806" cy="5622925"/>
          </a:xfrm>
          <a:prstGeom prst="rect">
            <a:avLst/>
          </a:prstGeom>
        </p:spPr>
      </p:pic>
      <p:sp>
        <p:nvSpPr>
          <p:cNvPr id="6" name="Footer Placeholder 5"/>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347821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universal design</a:t>
            </a:r>
            <a:endParaRPr lang="en-US" dirty="0"/>
          </a:p>
        </p:txBody>
      </p:sp>
      <p:sp>
        <p:nvSpPr>
          <p:cNvPr id="3" name="Content Placeholder 2"/>
          <p:cNvSpPr>
            <a:spLocks noGrp="1"/>
          </p:cNvSpPr>
          <p:nvPr>
            <p:ph idx="1"/>
          </p:nvPr>
        </p:nvSpPr>
        <p:spPr/>
        <p:txBody>
          <a:bodyPr/>
          <a:lstStyle/>
          <a:p>
            <a:pPr>
              <a:buFontTx/>
              <a:buChar char="•"/>
            </a:pPr>
            <a:r>
              <a:rPr lang="en-US" dirty="0">
                <a:solidFill>
                  <a:srgbClr val="000000"/>
                </a:solidFill>
                <a:latin typeface="Calibri" pitchFamily="34" charset="0"/>
                <a:cs typeface="Calibri" pitchFamily="34" charset="0"/>
              </a:rPr>
              <a:t>Physically inclusive</a:t>
            </a:r>
          </a:p>
          <a:p>
            <a:pPr>
              <a:buFontTx/>
              <a:buChar char="•"/>
            </a:pPr>
            <a:r>
              <a:rPr lang="en-US" dirty="0">
                <a:solidFill>
                  <a:srgbClr val="000000"/>
                </a:solidFill>
                <a:latin typeface="Calibri" pitchFamily="34" charset="0"/>
                <a:cs typeface="Calibri" pitchFamily="34" charset="0"/>
              </a:rPr>
              <a:t>Cognitively inclusive</a:t>
            </a:r>
          </a:p>
          <a:p>
            <a:pPr>
              <a:buFontTx/>
              <a:buChar char="•"/>
            </a:pPr>
            <a:r>
              <a:rPr lang="en-US" dirty="0">
                <a:solidFill>
                  <a:srgbClr val="000000"/>
                </a:solidFill>
                <a:latin typeface="Calibri" pitchFamily="34" charset="0"/>
                <a:cs typeface="Calibri" pitchFamily="34" charset="0"/>
              </a:rPr>
              <a:t>Socially inclusive</a:t>
            </a:r>
          </a:p>
          <a:p>
            <a:endParaRPr lang="en-US" dirty="0">
              <a:solidFill>
                <a:srgbClr val="000000"/>
              </a:solidFill>
              <a:latin typeface="Calibri" pitchFamily="34" charset="0"/>
              <a:cs typeface="Calibri" pitchFamily="34" charset="0"/>
            </a:endParaRPr>
          </a:p>
          <a:p>
            <a:pPr marL="0" indent="0">
              <a:buNone/>
            </a:pPr>
            <a:r>
              <a:rPr lang="en-US" sz="2400" dirty="0">
                <a:solidFill>
                  <a:srgbClr val="000000"/>
                </a:solidFill>
                <a:latin typeface="Calibri" pitchFamily="34" charset="0"/>
                <a:cs typeface="Calibri" pitchFamily="34" charset="0"/>
              </a:rPr>
              <a:t>(</a:t>
            </a:r>
            <a:r>
              <a:rPr lang="en-US" sz="2400" dirty="0" err="1">
                <a:solidFill>
                  <a:srgbClr val="000000"/>
                </a:solidFill>
                <a:latin typeface="Calibri" pitchFamily="34" charset="0"/>
                <a:cs typeface="Calibri" pitchFamily="34" charset="0"/>
              </a:rPr>
              <a:t>Blamires</a:t>
            </a:r>
            <a:r>
              <a:rPr lang="en-US" sz="2400" dirty="0">
                <a:solidFill>
                  <a:srgbClr val="000000"/>
                </a:solidFill>
                <a:latin typeface="Calibri" pitchFamily="34" charset="0"/>
                <a:cs typeface="Calibri" pitchFamily="34" charset="0"/>
              </a:rPr>
              <a:t>, 1999)</a:t>
            </a:r>
          </a:p>
          <a:p>
            <a:pPr marL="0" indent="0">
              <a:buNone/>
            </a:pPr>
            <a:endParaRPr lang="en-US" dirty="0"/>
          </a:p>
        </p:txBody>
      </p:sp>
      <p:pic>
        <p:nvPicPr>
          <p:cNvPr id="6" name="Picture Placeholder 5"/>
          <p:cNvPicPr>
            <a:picLocks noGrp="1" noChangeAspect="1"/>
          </p:cNvPicPr>
          <p:nvPr>
            <p:ph type="pic" sz="quarter" idx="12"/>
          </p:nvPr>
        </p:nvPicPr>
        <p:blipFill>
          <a:blip r:embed="rId2"/>
          <a:srcRect l="7143" r="7143"/>
          <a:stretch>
            <a:fillRect/>
          </a:stretch>
        </p:blipFill>
        <p:spPr/>
      </p:pic>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51308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a:t>
            </a:r>
            <a:endParaRPr lang="en-US" dirty="0"/>
          </a:p>
        </p:txBody>
      </p:sp>
      <p:sp>
        <p:nvSpPr>
          <p:cNvPr id="3" name="Content Placeholder 2"/>
          <p:cNvSpPr>
            <a:spLocks noGrp="1"/>
          </p:cNvSpPr>
          <p:nvPr>
            <p:ph idx="1"/>
          </p:nvPr>
        </p:nvSpPr>
        <p:spPr/>
        <p:txBody>
          <a:bodyPr>
            <a:normAutofit/>
          </a:bodyPr>
          <a:lstStyle/>
          <a:p>
            <a:pPr>
              <a:buFontTx/>
              <a:buChar char="•"/>
            </a:pPr>
            <a:r>
              <a:rPr lang="en-US" dirty="0">
                <a:solidFill>
                  <a:srgbClr val="000000"/>
                </a:solidFill>
                <a:latin typeface="Calibri" pitchFamily="34" charset="0"/>
                <a:cs typeface="Calibri" pitchFamily="34" charset="0"/>
              </a:rPr>
              <a:t>To support </a:t>
            </a:r>
            <a:r>
              <a:rPr lang="en-US" b="1" dirty="0">
                <a:solidFill>
                  <a:srgbClr val="000000"/>
                </a:solidFill>
                <a:latin typeface="Calibri" pitchFamily="34" charset="0"/>
                <a:cs typeface="Calibri" pitchFamily="34" charset="0"/>
              </a:rPr>
              <a:t>recognition</a:t>
            </a:r>
            <a:r>
              <a:rPr lang="en-US" dirty="0">
                <a:solidFill>
                  <a:srgbClr val="000000"/>
                </a:solidFill>
                <a:latin typeface="Calibri" pitchFamily="34" charset="0"/>
                <a:cs typeface="Calibri" pitchFamily="34" charset="0"/>
              </a:rPr>
              <a:t> learning, provide multiple, flexible methods of presentation.</a:t>
            </a:r>
          </a:p>
          <a:p>
            <a:pPr>
              <a:buFontTx/>
              <a:buChar char="•"/>
            </a:pPr>
            <a:r>
              <a:rPr lang="en-US" dirty="0">
                <a:solidFill>
                  <a:srgbClr val="000000"/>
                </a:solidFill>
                <a:latin typeface="Calibri" pitchFamily="34" charset="0"/>
                <a:cs typeface="Calibri" pitchFamily="34" charset="0"/>
              </a:rPr>
              <a:t>To support </a:t>
            </a:r>
            <a:r>
              <a:rPr lang="en-US" b="1" dirty="0">
                <a:solidFill>
                  <a:srgbClr val="000000"/>
                </a:solidFill>
                <a:latin typeface="Calibri" pitchFamily="34" charset="0"/>
                <a:cs typeface="Calibri" pitchFamily="34" charset="0"/>
              </a:rPr>
              <a:t>strategic</a:t>
            </a:r>
            <a:r>
              <a:rPr lang="en-US" dirty="0">
                <a:solidFill>
                  <a:srgbClr val="000000"/>
                </a:solidFill>
                <a:latin typeface="Calibri" pitchFamily="34" charset="0"/>
                <a:cs typeface="Calibri" pitchFamily="34" charset="0"/>
              </a:rPr>
              <a:t> learning, provide multiple, flexible methods of expression and apprenticeship.</a:t>
            </a:r>
          </a:p>
          <a:p>
            <a:pPr>
              <a:buFontTx/>
              <a:buChar char="•"/>
            </a:pPr>
            <a:r>
              <a:rPr lang="en-US" dirty="0">
                <a:solidFill>
                  <a:srgbClr val="000000"/>
                </a:solidFill>
                <a:latin typeface="Calibri" pitchFamily="34" charset="0"/>
                <a:cs typeface="Calibri" pitchFamily="34" charset="0"/>
              </a:rPr>
              <a:t>To support </a:t>
            </a:r>
            <a:r>
              <a:rPr lang="en-US" b="1" dirty="0">
                <a:solidFill>
                  <a:srgbClr val="000000"/>
                </a:solidFill>
                <a:latin typeface="Calibri" pitchFamily="34" charset="0"/>
                <a:cs typeface="Calibri" pitchFamily="34" charset="0"/>
              </a:rPr>
              <a:t>affective</a:t>
            </a:r>
            <a:r>
              <a:rPr lang="en-US" dirty="0">
                <a:solidFill>
                  <a:srgbClr val="000000"/>
                </a:solidFill>
                <a:latin typeface="Calibri" pitchFamily="34" charset="0"/>
                <a:cs typeface="Calibri" pitchFamily="34" charset="0"/>
              </a:rPr>
              <a:t> learning, provide multiple, flexible options for engagement.</a:t>
            </a:r>
          </a:p>
          <a:p>
            <a:pPr marL="0" indent="0">
              <a:buNone/>
            </a:pPr>
            <a:r>
              <a:rPr lang="en-US" dirty="0" smtClean="0">
                <a:solidFill>
                  <a:srgbClr val="000000"/>
                </a:solidFill>
                <a:latin typeface="Calibri" pitchFamily="34" charset="0"/>
                <a:cs typeface="Calibri" pitchFamily="34" charset="0"/>
              </a:rPr>
              <a:t>(</a:t>
            </a:r>
            <a:r>
              <a:rPr lang="en-US" dirty="0">
                <a:solidFill>
                  <a:srgbClr val="000000"/>
                </a:solidFill>
                <a:latin typeface="Calibri" pitchFamily="34" charset="0"/>
                <a:cs typeface="Calibri" pitchFamily="34" charset="0"/>
              </a:rPr>
              <a:t>Rose and Meyer, 2002)</a:t>
            </a:r>
          </a:p>
          <a:p>
            <a:endParaRPr lang="en-US" dirty="0"/>
          </a:p>
        </p:txBody>
      </p:sp>
      <p:sp>
        <p:nvSpPr>
          <p:cNvPr id="4" name="Footer Placeholder 3"/>
          <p:cNvSpPr>
            <a:spLocks noGrp="1"/>
          </p:cNvSpPr>
          <p:nvPr>
            <p:ph type="ftr" sz="quarter" idx="11"/>
          </p:nvPr>
        </p:nvSpPr>
        <p:spPr/>
        <p:txBody>
          <a:bodyPr/>
          <a:lstStyle/>
          <a:p>
            <a:r>
              <a:rPr lang="en-US" smtClean="0"/>
              <a:t>Introduction</a:t>
            </a:r>
            <a:endParaRPr lang="en-US" dirty="0"/>
          </a:p>
        </p:txBody>
      </p:sp>
    </p:spTree>
    <p:extLst>
      <p:ext uri="{BB962C8B-B14F-4D97-AF65-F5344CB8AC3E}">
        <p14:creationId xmlns:p14="http://schemas.microsoft.com/office/powerpoint/2010/main" val="1842690941"/>
      </p:ext>
    </p:extLst>
  </p:cSld>
  <p:clrMapOvr>
    <a:masterClrMapping/>
  </p:clrMapOvr>
</p:sld>
</file>

<file path=ppt/theme/theme1.xml><?xml version="1.0" encoding="utf-8"?>
<a:theme xmlns:a="http://schemas.openxmlformats.org/drawingml/2006/main" name="NISE 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NISE Net.thmx</Template>
  <TotalTime>1843</TotalTime>
  <Words>2290</Words>
  <Application>Microsoft Macintosh PowerPoint</Application>
  <PresentationFormat>On-screen Show (4:3)</PresentationFormat>
  <Paragraphs>313</Paragraphs>
  <Slides>44</Slides>
  <Notes>25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NISE Net</vt:lpstr>
      <vt:lpstr>Universal Design for Public Programs</vt:lpstr>
      <vt:lpstr>UD Online Workshop Team</vt:lpstr>
      <vt:lpstr>Workshop Overview</vt:lpstr>
      <vt:lpstr>Defining disability</vt:lpstr>
      <vt:lpstr>What does this mean for us?</vt:lpstr>
      <vt:lpstr>Evolution of approaches</vt:lpstr>
      <vt:lpstr>What is Universal Design?</vt:lpstr>
      <vt:lpstr>Aspects of universal design</vt:lpstr>
      <vt:lpstr>Universal design for learning</vt:lpstr>
      <vt:lpstr>Assistive technology vs.  universal design</vt:lpstr>
      <vt:lpstr>Universal design in museums</vt:lpstr>
      <vt:lpstr>Questions?</vt:lpstr>
      <vt:lpstr>Workshop Overview</vt:lpstr>
      <vt:lpstr>Repeat and Reinforce Main Ideas</vt:lpstr>
      <vt:lpstr>Why repeat and reinforce main ideas?</vt:lpstr>
      <vt:lpstr>Considerations for Developing a Program</vt:lpstr>
      <vt:lpstr>Snowflakes have many shapes</vt:lpstr>
      <vt:lpstr>Developing a Program</vt:lpstr>
      <vt:lpstr>Designing Props and Materials</vt:lpstr>
      <vt:lpstr>Designing Props and Materials</vt:lpstr>
      <vt:lpstr>Delivering your Presentation</vt:lpstr>
      <vt:lpstr>Delivering your Presentation</vt:lpstr>
      <vt:lpstr>Questions?</vt:lpstr>
      <vt:lpstr>Workshop Overview</vt:lpstr>
      <vt:lpstr>Multiple Ways of Engagement</vt:lpstr>
      <vt:lpstr>Why make multiple entry points and multiple ways of engagement available?</vt:lpstr>
      <vt:lpstr>Developing a program</vt:lpstr>
      <vt:lpstr>Developing a program</vt:lpstr>
      <vt:lpstr>Developing a program</vt:lpstr>
      <vt:lpstr>Delivering your Presentation</vt:lpstr>
      <vt:lpstr>Delivering your Presentation</vt:lpstr>
      <vt:lpstr>Questions?</vt:lpstr>
      <vt:lpstr>Workshop Overview</vt:lpstr>
      <vt:lpstr>Physical and Sensory Access</vt:lpstr>
      <vt:lpstr>Why provide physical and sensory access?</vt:lpstr>
      <vt:lpstr>Designing Props and Materials</vt:lpstr>
      <vt:lpstr>Designing Props and Materials</vt:lpstr>
      <vt:lpstr>Designing Props and Materials</vt:lpstr>
      <vt:lpstr>Set Up and Prep</vt:lpstr>
      <vt:lpstr>Set Up and Prep</vt:lpstr>
      <vt:lpstr>Delivering your Presentation</vt:lpstr>
      <vt:lpstr>Delivering your Presentation</vt:lpstr>
      <vt:lpstr>Questions?</vt:lpstr>
      <vt:lpstr>Workshop Overview</vt:lpstr>
    </vt:vector>
  </TitlesOfParts>
  <Company>Museum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 Programs Concept 3: Provide physical and sensory access to all aspects of the program</dc:title>
  <dc:creator>volney</dc:creator>
  <cp:lastModifiedBy>volney</cp:lastModifiedBy>
  <cp:revision>66</cp:revision>
  <dcterms:created xsi:type="dcterms:W3CDTF">2012-08-03T20:15:41Z</dcterms:created>
  <dcterms:modified xsi:type="dcterms:W3CDTF">2012-09-12T17:41:53Z</dcterms:modified>
</cp:coreProperties>
</file>