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96" r:id="rId3"/>
    <p:sldMasterId id="2147483708" r:id="rId4"/>
    <p:sldMasterId id="2147483720" r:id="rId5"/>
    <p:sldMasterId id="2147483732" r:id="rId6"/>
  </p:sldMasterIdLst>
  <p:notesMasterIdLst>
    <p:notesMasterId r:id="rId80"/>
  </p:notesMasterIdLst>
  <p:sldIdLst>
    <p:sldId id="514" r:id="rId7"/>
    <p:sldId id="516" r:id="rId8"/>
    <p:sldId id="531" r:id="rId9"/>
    <p:sldId id="487" r:id="rId10"/>
    <p:sldId id="530" r:id="rId11"/>
    <p:sldId id="528" r:id="rId12"/>
    <p:sldId id="590" r:id="rId13"/>
    <p:sldId id="529" r:id="rId14"/>
    <p:sldId id="532" r:id="rId15"/>
    <p:sldId id="588" r:id="rId16"/>
    <p:sldId id="533" r:id="rId17"/>
    <p:sldId id="547" r:id="rId18"/>
    <p:sldId id="539" r:id="rId19"/>
    <p:sldId id="540" r:id="rId20"/>
    <p:sldId id="541" r:id="rId21"/>
    <p:sldId id="542" r:id="rId22"/>
    <p:sldId id="543" r:id="rId23"/>
    <p:sldId id="544" r:id="rId24"/>
    <p:sldId id="545" r:id="rId25"/>
    <p:sldId id="546" r:id="rId26"/>
    <p:sldId id="549" r:id="rId27"/>
    <p:sldId id="554" r:id="rId28"/>
    <p:sldId id="555" r:id="rId29"/>
    <p:sldId id="556" r:id="rId30"/>
    <p:sldId id="557" r:id="rId31"/>
    <p:sldId id="558" r:id="rId32"/>
    <p:sldId id="559" r:id="rId33"/>
    <p:sldId id="560" r:id="rId34"/>
    <p:sldId id="561" r:id="rId35"/>
    <p:sldId id="562" r:id="rId36"/>
    <p:sldId id="563" r:id="rId37"/>
    <p:sldId id="564" r:id="rId38"/>
    <p:sldId id="565" r:id="rId39"/>
    <p:sldId id="550" r:id="rId40"/>
    <p:sldId id="569" r:id="rId41"/>
    <p:sldId id="570" r:id="rId42"/>
    <p:sldId id="571" r:id="rId43"/>
    <p:sldId id="572" r:id="rId44"/>
    <p:sldId id="573" r:id="rId45"/>
    <p:sldId id="551" r:id="rId46"/>
    <p:sldId id="596" r:id="rId47"/>
    <p:sldId id="597" r:id="rId48"/>
    <p:sldId id="598" r:id="rId49"/>
    <p:sldId id="599" r:id="rId50"/>
    <p:sldId id="600" r:id="rId51"/>
    <p:sldId id="601" r:id="rId52"/>
    <p:sldId id="602" r:id="rId53"/>
    <p:sldId id="603" r:id="rId54"/>
    <p:sldId id="548" r:id="rId55"/>
    <p:sldId id="566" r:id="rId56"/>
    <p:sldId id="567" r:id="rId57"/>
    <p:sldId id="568" r:id="rId58"/>
    <p:sldId id="552" r:id="rId59"/>
    <p:sldId id="574" r:id="rId60"/>
    <p:sldId id="575" r:id="rId61"/>
    <p:sldId id="576" r:id="rId62"/>
    <p:sldId id="577" r:id="rId63"/>
    <p:sldId id="578" r:id="rId64"/>
    <p:sldId id="579" r:id="rId65"/>
    <p:sldId id="580" r:id="rId66"/>
    <p:sldId id="581" r:id="rId67"/>
    <p:sldId id="582" r:id="rId68"/>
    <p:sldId id="583" r:id="rId69"/>
    <p:sldId id="584" r:id="rId70"/>
    <p:sldId id="585" r:id="rId71"/>
    <p:sldId id="586" r:id="rId72"/>
    <p:sldId id="587" r:id="rId73"/>
    <p:sldId id="594" r:id="rId74"/>
    <p:sldId id="592" r:id="rId75"/>
    <p:sldId id="553" r:id="rId76"/>
    <p:sldId id="595" r:id="rId77"/>
    <p:sldId id="523" r:id="rId78"/>
    <p:sldId id="521" r:id="rId7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1765"/>
    <a:srgbClr val="4E1765"/>
    <a:srgbClr val="49176D"/>
    <a:srgbClr val="C4DF91"/>
    <a:srgbClr val="E2F1CF"/>
    <a:srgbClr val="0C4225"/>
    <a:srgbClr val="ABCB45"/>
    <a:srgbClr val="E3E3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0" autoAdjust="0"/>
    <p:restoredTop sz="90701" autoAdjust="0"/>
  </p:normalViewPr>
  <p:slideViewPr>
    <p:cSldViewPr snapToGrid="0" snapToObjects="1">
      <p:cViewPr>
        <p:scale>
          <a:sx n="99" d="100"/>
          <a:sy n="99" d="100"/>
        </p:scale>
        <p:origin x="-400" y="6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6ED7066B-AA54-9044-9159-F76A8AB3AFFA}" type="datetime1">
              <a:rPr lang="en-US"/>
              <a:pPr>
                <a:defRPr/>
              </a:pPr>
              <a:t>6/11/15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2D8FF4BD-CD29-BA46-80BA-7F63ACFF8AE0}" type="slidenum">
              <a:rPr lang="en-US"/>
              <a:pPr>
                <a:defRPr/>
              </a:pPr>
              <a:t>‹#›</a:t>
            </a:fld>
            <a:endParaRPr lang="en-US"/>
          </a:p>
        </p:txBody>
      </p:sp>
    </p:spTree>
    <p:extLst>
      <p:ext uri="{BB962C8B-B14F-4D97-AF65-F5344CB8AC3E}">
        <p14:creationId xmlns:p14="http://schemas.microsoft.com/office/powerpoint/2010/main" val="18429214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Good morning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16</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9650" y="628650"/>
            <a:ext cx="4572000" cy="3429000"/>
          </a:xfrm>
        </p:spPr>
      </p:sp>
      <p:sp>
        <p:nvSpPr>
          <p:cNvPr id="3" name="Notes Placeholder 2"/>
          <p:cNvSpPr>
            <a:spLocks noGrp="1"/>
          </p:cNvSpPr>
          <p:nvPr>
            <p:ph type="body" idx="1"/>
          </p:nvPr>
        </p:nvSpPr>
        <p:spPr/>
        <p:txBody>
          <a:bodyPr>
            <a:normAutofit/>
          </a:bodyPr>
          <a:lstStyle/>
          <a:p>
            <a:r>
              <a:rPr lang="en-US" dirty="0" smtClean="0"/>
              <a:t>) </a:t>
            </a:r>
          </a:p>
          <a:p>
            <a:endParaRPr lang="en-US" dirty="0" smtClean="0">
              <a:solidFill>
                <a:srgbClr val="400080"/>
              </a:solidFill>
            </a:endParaRPr>
          </a:p>
          <a:p>
            <a:endParaRPr lang="en-US" dirty="0">
              <a:solidFill>
                <a:srgbClr val="400080"/>
              </a:solidFill>
            </a:endParaRPr>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9650" y="628650"/>
            <a:ext cx="4572000" cy="3429000"/>
          </a:xfrm>
        </p:spPr>
      </p:sp>
      <p:sp>
        <p:nvSpPr>
          <p:cNvPr id="3" name="Notes Placeholder 2"/>
          <p:cNvSpPr>
            <a:spLocks noGrp="1"/>
          </p:cNvSpPr>
          <p:nvPr>
            <p:ph type="body" idx="1"/>
          </p:nvPr>
        </p:nvSpPr>
        <p:spPr/>
        <p:txBody>
          <a:bodyPr>
            <a:normAutofit/>
          </a:bodyPr>
          <a:lstStyle/>
          <a:p>
            <a:r>
              <a:rPr lang="en-US" dirty="0" smtClean="0"/>
              <a:t>) </a:t>
            </a:r>
          </a:p>
          <a:p>
            <a:endParaRPr lang="en-US" dirty="0" smtClean="0">
              <a:solidFill>
                <a:srgbClr val="400080"/>
              </a:solidFill>
            </a:endParaRPr>
          </a:p>
          <a:p>
            <a:endParaRPr lang="en-US" dirty="0">
              <a:solidFill>
                <a:srgbClr val="400080"/>
              </a:solidFill>
            </a:endParaRPr>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20</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21</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34</a:t>
            </a:fld>
            <a:endParaRPr lang="en-US">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40</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226E956-1469-A046-AA35-97FD898192D7}" type="slidenum">
              <a:rPr lang="en-US">
                <a:solidFill>
                  <a:prstClr val="black"/>
                </a:solidFill>
              </a:rPr>
              <a:pPr/>
              <a:t>41</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ACC84B57-3CBE-064A-9254-7C984734E326}" type="slidenum">
              <a:rPr lang="en-US">
                <a:solidFill>
                  <a:prstClr val="black"/>
                </a:solidFill>
              </a:rPr>
              <a:pPr/>
              <a:t>44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2</a:t>
            </a:fld>
            <a:endParaRPr lang="en-US">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49</a:t>
            </a:fld>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53</a:t>
            </a:fld>
            <a:endParaRPr lang="en-US">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baseline="0" dirty="0" smtClean="0">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resources</a:t>
            </a:r>
            <a:r>
              <a:rPr lang="en-US" baseline="0" dirty="0" smtClean="0"/>
              <a:t> I’ll be talking about are available on </a:t>
            </a:r>
            <a:r>
              <a:rPr lang="en-US" baseline="0" dirty="0" err="1" smtClean="0"/>
              <a:t>nisenet.org</a:t>
            </a:r>
            <a:r>
              <a:rPr lang="en-US" baseline="0" dirty="0" smtClean="0"/>
              <a:t> </a:t>
            </a:r>
            <a:br>
              <a:rPr lang="en-US" baseline="0" dirty="0" smtClean="0"/>
            </a:br>
            <a:r>
              <a:rPr lang="en-US" dirty="0" smtClean="0"/>
              <a:t>Most materials created</a:t>
            </a:r>
            <a:r>
              <a:rPr lang="en-US" baseline="0" dirty="0" smtClean="0"/>
              <a:t> by the NISE Network available under a Creative Commons license</a:t>
            </a:r>
            <a:endParaRPr lang="en-US" dirty="0"/>
          </a:p>
        </p:txBody>
      </p:sp>
      <p:sp>
        <p:nvSpPr>
          <p:cNvPr id="4" name="Slide Number Placeholder 3"/>
          <p:cNvSpPr>
            <a:spLocks noGrp="1"/>
          </p:cNvSpPr>
          <p:nvPr>
            <p:ph type="sldNum" sz="quarter" idx="10"/>
          </p:nvPr>
        </p:nvSpPr>
        <p:spPr/>
        <p:txBody>
          <a:bodyPr/>
          <a:lstStyle/>
          <a:p>
            <a:pPr>
              <a:defRPr/>
            </a:pPr>
            <a:fld id="{2D8FF4BD-CD29-BA46-80BA-7F63ACFF8AE0}" type="slidenum">
              <a:rPr lang="en-US" smtClean="0"/>
              <a:pPr>
                <a:defRPr/>
              </a:pPr>
              <a:t>3</a:t>
            </a:fld>
            <a:endParaRPr lang="en-US"/>
          </a:p>
        </p:txBody>
      </p:sp>
    </p:spTree>
    <p:extLst>
      <p:ext uri="{BB962C8B-B14F-4D97-AF65-F5344CB8AC3E}">
        <p14:creationId xmlns:p14="http://schemas.microsoft.com/office/powerpoint/2010/main" val="609421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Nano mini-exhibition as well as earlier exhibits created by the NISE Network</a:t>
            </a:r>
            <a:endParaRPr lang="en-US" dirty="0"/>
          </a:p>
        </p:txBody>
      </p:sp>
      <p:sp>
        <p:nvSpPr>
          <p:cNvPr id="4" name="Slide Number Placeholder 3"/>
          <p:cNvSpPr>
            <a:spLocks noGrp="1"/>
          </p:cNvSpPr>
          <p:nvPr>
            <p:ph type="sldNum" sz="quarter" idx="10"/>
          </p:nvPr>
        </p:nvSpPr>
        <p:spPr/>
        <p:txBody>
          <a:bodyPr/>
          <a:lstStyle/>
          <a:p>
            <a:pPr>
              <a:defRPr/>
            </a:pPr>
            <a:fld id="{2D8FF4BD-CD29-BA46-80BA-7F63ACFF8AE0}" type="slidenum">
              <a:rPr lang="en-US" smtClean="0"/>
              <a:pPr>
                <a:defRPr/>
              </a:pPr>
              <a:t>4</a:t>
            </a:fld>
            <a:endParaRPr lang="en-US"/>
          </a:p>
        </p:txBody>
      </p:sp>
    </p:spTree>
    <p:extLst>
      <p:ext uri="{BB962C8B-B14F-4D97-AF65-F5344CB8AC3E}">
        <p14:creationId xmlns:p14="http://schemas.microsoft.com/office/powerpoint/2010/main" val="87022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Whole variety of video topics</a:t>
            </a:r>
            <a:r>
              <a:rPr lang="en-US" baseline="0" dirty="0" smtClean="0"/>
              <a:t> and lengths</a:t>
            </a:r>
            <a:endParaRPr lang="en-US" dirty="0"/>
          </a:p>
        </p:txBody>
      </p:sp>
      <p:sp>
        <p:nvSpPr>
          <p:cNvPr id="4" name="Slide Number Placeholder 3"/>
          <p:cNvSpPr>
            <a:spLocks noGrp="1"/>
          </p:cNvSpPr>
          <p:nvPr>
            <p:ph type="sldNum" sz="quarter" idx="10"/>
          </p:nvPr>
        </p:nvSpPr>
        <p:spPr/>
        <p:txBody>
          <a:bodyPr/>
          <a:lstStyle/>
          <a:p>
            <a:pPr>
              <a:defRPr/>
            </a:pPr>
            <a:fld id="{2D8FF4BD-CD29-BA46-80BA-7F63ACFF8AE0}" type="slidenum">
              <a:rPr lang="en-US" smtClean="0"/>
              <a:pPr>
                <a:defRPr/>
              </a:pPr>
              <a:t>8</a:t>
            </a:fld>
            <a:endParaRPr lang="en-US"/>
          </a:p>
        </p:txBody>
      </p:sp>
    </p:spTree>
    <p:extLst>
      <p:ext uri="{BB962C8B-B14F-4D97-AF65-F5344CB8AC3E}">
        <p14:creationId xmlns:p14="http://schemas.microsoft.com/office/powerpoint/2010/main" val="1344637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itchFamily="34" charset="0"/>
              <a:buNone/>
            </a:pPr>
            <a:endParaRPr lang="en-US" baseline="0" dirty="0" smtClean="0">
              <a:ea typeface="ＭＳ Ｐゴシック" pitchFamily="1" charset="-128"/>
              <a:cs typeface="ＭＳ Ｐゴシック" pitchFamily="1" charset="-128"/>
            </a:endParaRPr>
          </a:p>
        </p:txBody>
      </p:sp>
      <p:sp>
        <p:nvSpPr>
          <p:cNvPr id="17412" name="Slide Number Placeholder 3"/>
          <p:cNvSpPr>
            <a:spLocks noGrp="1"/>
          </p:cNvSpPr>
          <p:nvPr>
            <p:ph type="sldNum" sz="quarter" idx="5"/>
          </p:nvPr>
        </p:nvSpPr>
        <p:spPr bwMode="auto">
          <a:ln>
            <a:miter lim="800000"/>
            <a:headEnd/>
            <a:tailEnd/>
          </a:ln>
        </p:spPr>
        <p:txBody>
          <a:bodyPr/>
          <a:lstStyle/>
          <a:p>
            <a:pPr>
              <a:defRPr/>
            </a:pPr>
            <a:fld id="{E8860C2E-2EC9-6147-B3E7-C4A281388A4D}" type="slidenum">
              <a:rPr lang="en-US">
                <a:solidFill>
                  <a:prstClr val="black"/>
                </a:solidFill>
                <a:latin typeface="Calibri"/>
              </a:rPr>
              <a:pPr>
                <a:defRPr/>
              </a:pPr>
              <a:t>12</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86A9886-C94E-6F40-A8BA-9E9C777746EE}" type="slidenum">
              <a:rPr lang="en-US" smtClean="0">
                <a:solidFill>
                  <a:prstClr val="black"/>
                </a:solidFill>
              </a:rPr>
              <a:pPr>
                <a:defRPr/>
              </a:pPr>
              <a:t>15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22005B9-1D21-AD4E-AD2C-8F9200F0621E}"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6FF1F9-F1DD-BE48-BD0E-A7E20AB0BBE4}" type="slidenum">
              <a:rPr lang="en-US"/>
              <a:pPr>
                <a:defRPr/>
              </a:pPr>
              <a:t>‹#›</a:t>
            </a:fld>
            <a:endParaRPr lang="en-US"/>
          </a:p>
        </p:txBody>
      </p:sp>
    </p:spTree>
    <p:extLst>
      <p:ext uri="{BB962C8B-B14F-4D97-AF65-F5344CB8AC3E}">
        <p14:creationId xmlns:p14="http://schemas.microsoft.com/office/powerpoint/2010/main" val="318108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3691E5-4E67-934C-AABF-17EAD119965A}"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9299D8-C0EA-4B48-B058-DEC59CA09D76}" type="slidenum">
              <a:rPr lang="en-US"/>
              <a:pPr>
                <a:defRPr/>
              </a:pPr>
              <a:t>‹#›</a:t>
            </a:fld>
            <a:endParaRPr lang="en-US"/>
          </a:p>
        </p:txBody>
      </p:sp>
    </p:spTree>
    <p:extLst>
      <p:ext uri="{BB962C8B-B14F-4D97-AF65-F5344CB8AC3E}">
        <p14:creationId xmlns:p14="http://schemas.microsoft.com/office/powerpoint/2010/main" val="780831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D1BBA2-DC7B-834E-972C-189905C62E86}"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86BBE6-D1C2-3B42-8170-B94E927F6D3D}" type="slidenum">
              <a:rPr lang="en-US"/>
              <a:pPr>
                <a:defRPr/>
              </a:pPr>
              <a:t>‹#›</a:t>
            </a:fld>
            <a:endParaRPr lang="en-US"/>
          </a:p>
        </p:txBody>
      </p:sp>
    </p:spTree>
    <p:extLst>
      <p:ext uri="{BB962C8B-B14F-4D97-AF65-F5344CB8AC3E}">
        <p14:creationId xmlns:p14="http://schemas.microsoft.com/office/powerpoint/2010/main" val="2280530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FE9660F-9AB4-5243-8BF6-599F7DC9DA13}"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FECF288-948A-AD49-BAF5-0EE069BF602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4A1076-CE30-024F-9FFC-9B8D6B29B5CF}"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B463480-4C88-DE4E-B21E-EB52DCD5D7F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F7CD7A-8C6D-E64E-B1C1-3A5D2A3CE9D5}"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BE8DE0B-D327-FC4C-A54B-E662A34925F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ECAFAC8-0033-0548-8AF7-5C6E388E232B}" type="datetime1">
              <a:rPr lang="en-US"/>
              <a:pPr>
                <a:defRPr/>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FE280A2-2A7B-3C4E-B1DF-859AAAC81B9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8D0805A-5EE7-FE4A-A65B-4CF82175AA07}" type="datetime1">
              <a:rPr lang="en-US"/>
              <a:pPr>
                <a:defRPr/>
              </a:pPr>
              <a:t>6/11/15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DDCE1195-0B22-A84D-B133-57E1052EE9E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FEA1B4-8860-874E-BF83-F7E087212FF5}" type="datetime1">
              <a:rPr lang="en-US"/>
              <a:pPr>
                <a:defRPr/>
              </a:pPr>
              <a:t>6/11/15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302A2EC9-A8F6-DA41-88BF-B708B8B185C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9491AA-83E8-E04F-91F4-7A8A81DF804F}" type="datetime1">
              <a:rPr lang="en-US"/>
              <a:pPr>
                <a:defRPr/>
              </a:pPr>
              <a:t>6/11/15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20D7CEC-EFBD-F54D-8863-389279C451C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9B7CA8-EF11-6F40-8DD2-F220468CA950}" type="datetime1">
              <a:rPr lang="en-US"/>
              <a:pPr>
                <a:defRPr/>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28CD5D4-6F67-4D4D-9A7A-EBD9E75ECCE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B1012A-9E75-5943-BF5B-594B1D7E375D}"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F8845D-8874-2647-91D5-412DC4CC81E8}" type="slidenum">
              <a:rPr lang="en-US"/>
              <a:pPr>
                <a:defRPr/>
              </a:pPr>
              <a:t>‹#›</a:t>
            </a:fld>
            <a:endParaRPr lang="en-US"/>
          </a:p>
        </p:txBody>
      </p:sp>
    </p:spTree>
    <p:extLst>
      <p:ext uri="{BB962C8B-B14F-4D97-AF65-F5344CB8AC3E}">
        <p14:creationId xmlns:p14="http://schemas.microsoft.com/office/powerpoint/2010/main" val="1638922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46565F-2C92-AE4F-A451-2017901B6DDB}" type="datetime1">
              <a:rPr lang="en-US"/>
              <a:pPr>
                <a:defRPr/>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466FCC2-F731-E241-A1F4-EE01DB7F48F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310067-39C5-A342-B61B-775ACD520603}"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541B9DE-F8D4-1941-8523-DB55AA570B7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6A6916-4EB0-A943-9A67-A221BF34FE72}"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70234E7-838A-FD43-8C46-B8C6F1DCF87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A7EAF18B-D2F8-458F-9331-405D6D516DCC}" type="datetimeFigureOut">
              <a:rPr lang="en-US" smtClean="0">
                <a:solidFill>
                  <a:prstClr val="white">
                    <a:tint val="95000"/>
                  </a:prstClr>
                </a:solidFill>
                <a:latin typeface="Corbel"/>
              </a:rPr>
              <a:pPr/>
              <a:t>6/11/15</a:t>
            </a:fld>
            <a:endParaRPr lang="en-US">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CD681040-5A11-452C-B7A1-8F6C32CA38D8}" type="slidenum">
              <a:rPr lang="en-US" smtClean="0">
                <a:solidFill>
                  <a:prstClr val="white">
                    <a:tint val="95000"/>
                  </a:prstClr>
                </a:solidFill>
                <a:latin typeface="Corbel"/>
              </a:rPr>
              <a:pPr/>
              <a:t>‹#›</a:t>
            </a:fld>
            <a:endParaRPr lang="en-US">
              <a:solidFill>
                <a:prstClr val="white">
                  <a:tint val="95000"/>
                </a:prstClr>
              </a:solidFill>
              <a:latin typeface="Corbe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7EAF18B-D2F8-458F-9331-405D6D516DCC}" type="datetimeFigureOut">
              <a:rPr lang="en-US" smtClean="0">
                <a:solidFill>
                  <a:prstClr val="white">
                    <a:tint val="95000"/>
                  </a:prstClr>
                </a:solidFill>
                <a:latin typeface="Corbel"/>
              </a:rPr>
              <a:pPr/>
              <a:t>6/11/15</a:t>
            </a:fld>
            <a:endParaRPr lang="en-US">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CD681040-5A11-452C-B7A1-8F6C32CA38D8}" type="slidenum">
              <a:rPr lang="en-US" smtClean="0">
                <a:solidFill>
                  <a:prstClr val="white">
                    <a:tint val="95000"/>
                  </a:prstClr>
                </a:solidFill>
                <a:latin typeface="Corbel"/>
              </a:rPr>
              <a:pPr/>
              <a:t>‹#›</a:t>
            </a:fld>
            <a:endParaRPr lang="en-US">
              <a:solidFill>
                <a:prstClr val="white">
                  <a:tint val="95000"/>
                </a:prstClr>
              </a:solidFill>
              <a:latin typeface="Corbe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latin typeface="Corbel"/>
            </a:endParaRPr>
          </a:p>
        </p:txBody>
      </p:sp>
      <p:sp>
        <p:nvSpPr>
          <p:cNvPr id="9" name="Slide Number Placeholder 8"/>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latin typeface="Corbel"/>
            </a:endParaRPr>
          </a:p>
        </p:txBody>
      </p:sp>
      <p:sp>
        <p:nvSpPr>
          <p:cNvPr id="5" name="Slide Number Placeholder 4"/>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latin typeface="Corbel"/>
            </a:endParaRPr>
          </a:p>
        </p:txBody>
      </p:sp>
      <p:sp>
        <p:nvSpPr>
          <p:cNvPr id="4" name="Slide Number Placeholder 3"/>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0AA7900-3451-584E-A028-A3C8C8240395}" type="datetime1">
              <a:rPr lang="en-US"/>
              <a:pPr>
                <a:defRPr/>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2DCE68-AD2C-EE42-B8E6-39169A0EF930}" type="slidenum">
              <a:rPr lang="en-US"/>
              <a:pPr>
                <a:defRPr/>
              </a:pPr>
              <a:t>‹#›</a:t>
            </a:fld>
            <a:endParaRPr lang="en-US"/>
          </a:p>
        </p:txBody>
      </p:sp>
    </p:spTree>
    <p:extLst>
      <p:ext uri="{BB962C8B-B14F-4D97-AF65-F5344CB8AC3E}">
        <p14:creationId xmlns:p14="http://schemas.microsoft.com/office/powerpoint/2010/main" val="4110890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latin typeface="Corbel"/>
            </a:endParaRPr>
          </a:p>
        </p:txBody>
      </p:sp>
      <p:sp>
        <p:nvSpPr>
          <p:cNvPr id="7" name="Slide Number Placeholder 6"/>
          <p:cNvSpPr>
            <a:spLocks noGrp="1"/>
          </p:cNvSpPr>
          <p:nvPr>
            <p:ph type="sldNum" sz="quarter" idx="12"/>
          </p:nvPr>
        </p:nvSpPr>
        <p:spPr>
          <a:xfrm>
            <a:off x="8339328" y="1170432"/>
            <a:ext cx="733864" cy="201168"/>
          </a:xfrm>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7EAF18B-D2F8-458F-9331-405D6D516DCC}" type="datetimeFigureOut">
              <a:rPr lang="en-US" smtClean="0">
                <a:solidFill>
                  <a:prstClr val="black">
                    <a:tint val="95000"/>
                  </a:prstClr>
                </a:solidFill>
                <a:latin typeface="Corbel"/>
              </a:rPr>
              <a:pPr/>
              <a:t>6/11/15</a:t>
            </a:fld>
            <a:endParaRPr lang="en-US">
              <a:solidFill>
                <a:prstClr val="black">
                  <a:tint val="95000"/>
                </a:prstClr>
              </a:solidFill>
              <a:latin typeface="Corbe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CD681040-5A11-452C-B7A1-8F6C32CA38D8}"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lIns="64291" tIns="32146" rIns="64291" bIns="32146"/>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a:prstGeom prst="rect">
            <a:avLst/>
          </a:prstGeom>
        </p:spPr>
        <p:txBody>
          <a:bodyPr lIns="64291" tIns="32146" rIns="64291" bIns="32146"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4C1BC1-256C-CD48-8766-60EF697DFC6D}" type="datetime1">
              <a:rPr lang="en-US"/>
              <a:pPr>
                <a:defRPr/>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096A22-381F-4D43-9AF6-1C23E3B709F5}" type="slidenum">
              <a:rPr lang="en-US"/>
              <a:pPr>
                <a:defRPr/>
              </a:pPr>
              <a:t>‹#›</a:t>
            </a:fld>
            <a:endParaRPr lang="en-US"/>
          </a:p>
        </p:txBody>
      </p:sp>
    </p:spTree>
    <p:extLst>
      <p:ext uri="{BB962C8B-B14F-4D97-AF65-F5344CB8AC3E}">
        <p14:creationId xmlns:p14="http://schemas.microsoft.com/office/powerpoint/2010/main" val="1265260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a:prstGeom prst="rect">
            <a:avLst/>
          </a:prstGeom>
        </p:spPr>
        <p:txBody>
          <a:bodyPr lIns="64291" tIns="32146" rIns="64291" bIns="32146"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a:prstGeom prst="rect">
            <a:avLst/>
          </a:prstGeom>
        </p:spPr>
        <p:txBody>
          <a:bodyPr lIns="64291" tIns="32146" rIns="64291" bIns="32146"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635" y="5367859"/>
            <a:ext cx="5486177" cy="804788"/>
          </a:xfrm>
          <a:prstGeom prst="rect">
            <a:avLst/>
          </a:prstGeom>
        </p:spPr>
        <p:txBody>
          <a:bodyPr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FDE9FB-1D67-4209-A2A5-E5EB8A7D9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0273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137F3B-2044-46BC-AA02-EBE9533DED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061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575382-93F3-43CE-A775-9529FB3845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946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380585-C2BC-44B2-8522-F303BADF98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3438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D5A0F43-4F84-451C-AA50-D2EF6B4569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031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E84B8EB-6CD4-5845-AF42-1EB890A89533}" type="datetime1">
              <a:rPr lang="en-US"/>
              <a:pPr>
                <a:defRPr/>
              </a:pPr>
              <a:t>6/11/15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AF8294-54D8-3F47-81AA-BF80A373DEC2}" type="slidenum">
              <a:rPr lang="en-US"/>
              <a:pPr>
                <a:defRPr/>
              </a:pPr>
              <a:t>‹#›</a:t>
            </a:fld>
            <a:endParaRPr lang="en-US"/>
          </a:p>
        </p:txBody>
      </p:sp>
    </p:spTree>
    <p:extLst>
      <p:ext uri="{BB962C8B-B14F-4D97-AF65-F5344CB8AC3E}">
        <p14:creationId xmlns:p14="http://schemas.microsoft.com/office/powerpoint/2010/main" val="1741638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A240E20-344B-4779-B2A5-8856BAF441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640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C8C47E-F744-45C6-9C06-8BADC2333C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778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6A5804-5ACC-4E14-8ABD-F4E04D33A0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2037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BBD727-E6C8-46B2-9CA0-11433911D1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1772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34C7D-E855-4461-8C28-D6307F1A1B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8049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092CDC-F29B-4F55-A281-D83B63DC2E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999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993C3B3-17CE-CD4D-9F3A-2B0B52E43F92}" type="datetimeFigureOut">
              <a:rPr lang="en-US"/>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57CDC98-C4DF-2949-AF96-DC97E9D655B9}" type="slidenum">
              <a:rPr lang="en-US"/>
              <a:pPr/>
              <a:t>‹#›</a:t>
            </a:fld>
            <a:endParaRPr lang="en-US"/>
          </a:p>
        </p:txBody>
      </p:sp>
    </p:spTree>
    <p:extLst>
      <p:ext uri="{BB962C8B-B14F-4D97-AF65-F5344CB8AC3E}">
        <p14:creationId xmlns:p14="http://schemas.microsoft.com/office/powerpoint/2010/main" val="3036453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A69B8E8-B60F-044D-A43F-4AE4BA8EB998}" type="datetimeFigureOut">
              <a:rPr lang="en-US"/>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46318AA-06C9-464C-A782-4D08557CD46D}" type="slidenum">
              <a:rPr lang="en-US"/>
              <a:pPr/>
              <a:t>‹#›</a:t>
            </a:fld>
            <a:endParaRPr lang="en-US"/>
          </a:p>
        </p:txBody>
      </p:sp>
    </p:spTree>
    <p:extLst>
      <p:ext uri="{BB962C8B-B14F-4D97-AF65-F5344CB8AC3E}">
        <p14:creationId xmlns:p14="http://schemas.microsoft.com/office/powerpoint/2010/main" val="2478406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52597F2-3287-0144-9C1B-4F3A2BC49FA5}" type="datetimeFigureOut">
              <a:rPr lang="en-US"/>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EA8F5FC-BB61-AA4A-A959-FE0E7CADE148}" type="slidenum">
              <a:rPr lang="en-US"/>
              <a:pPr/>
              <a:t>‹#›</a:t>
            </a:fld>
            <a:endParaRPr lang="en-US"/>
          </a:p>
        </p:txBody>
      </p:sp>
    </p:spTree>
    <p:extLst>
      <p:ext uri="{BB962C8B-B14F-4D97-AF65-F5344CB8AC3E}">
        <p14:creationId xmlns:p14="http://schemas.microsoft.com/office/powerpoint/2010/main" val="10268563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99EF966-5C1F-4946-88F9-575F007532F3}" type="datetimeFigureOut">
              <a:rPr lang="en-US"/>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06A9E3F-9190-AA43-B5DA-E6226DD12129}" type="slidenum">
              <a:rPr lang="en-US"/>
              <a:pPr/>
              <a:t>‹#›</a:t>
            </a:fld>
            <a:endParaRPr lang="en-US"/>
          </a:p>
        </p:txBody>
      </p:sp>
    </p:spTree>
    <p:extLst>
      <p:ext uri="{BB962C8B-B14F-4D97-AF65-F5344CB8AC3E}">
        <p14:creationId xmlns:p14="http://schemas.microsoft.com/office/powerpoint/2010/main" val="157998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C527AC-DD56-DE41-A5CE-FBC21F3BC8E5}" type="datetime1">
              <a:rPr lang="en-US"/>
              <a:pPr>
                <a:defRPr/>
              </a:pPr>
              <a:t>6/11/15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B2005D7-2AEB-424E-9ECA-6306AFA41060}" type="slidenum">
              <a:rPr lang="en-US"/>
              <a:pPr>
                <a:defRPr/>
              </a:pPr>
              <a:t>‹#›</a:t>
            </a:fld>
            <a:endParaRPr lang="en-US"/>
          </a:p>
        </p:txBody>
      </p:sp>
    </p:spTree>
    <p:extLst>
      <p:ext uri="{BB962C8B-B14F-4D97-AF65-F5344CB8AC3E}">
        <p14:creationId xmlns:p14="http://schemas.microsoft.com/office/powerpoint/2010/main" val="3752100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D83CA56-D034-8D4A-8272-70F073C1F4A7}" type="datetimeFigureOut">
              <a:rPr lang="en-US"/>
              <a:pPr/>
              <a:t>6/11/15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D439FDE-0BD4-894C-BE1A-CDEE2BF6BF67}" type="slidenum">
              <a:rPr lang="en-US"/>
              <a:pPr/>
              <a:t>‹#›</a:t>
            </a:fld>
            <a:endParaRPr lang="en-US"/>
          </a:p>
        </p:txBody>
      </p:sp>
    </p:spTree>
    <p:extLst>
      <p:ext uri="{BB962C8B-B14F-4D97-AF65-F5344CB8AC3E}">
        <p14:creationId xmlns:p14="http://schemas.microsoft.com/office/powerpoint/2010/main" val="2882140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547F501-ADCC-E647-83DF-BFAA48A45A3E}" type="datetimeFigureOut">
              <a:rPr lang="en-US"/>
              <a:pPr/>
              <a:t>6/11/15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395A6567-4954-4E44-ADA0-E59F1FC30D7A}" type="slidenum">
              <a:rPr lang="en-US"/>
              <a:pPr/>
              <a:t>‹#›</a:t>
            </a:fld>
            <a:endParaRPr lang="en-US"/>
          </a:p>
        </p:txBody>
      </p:sp>
    </p:spTree>
    <p:extLst>
      <p:ext uri="{BB962C8B-B14F-4D97-AF65-F5344CB8AC3E}">
        <p14:creationId xmlns:p14="http://schemas.microsoft.com/office/powerpoint/2010/main" val="499300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6AB009-DF13-B44C-8E4A-BB2F114FB992}" type="datetimeFigureOut">
              <a:rPr lang="en-US"/>
              <a:pPr/>
              <a:t>6/11/15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A7F79647-ED6C-7E40-9130-51195D9BB878}" type="slidenum">
              <a:rPr lang="en-US"/>
              <a:pPr/>
              <a:t>‹#›</a:t>
            </a:fld>
            <a:endParaRPr lang="en-US"/>
          </a:p>
        </p:txBody>
      </p:sp>
    </p:spTree>
    <p:extLst>
      <p:ext uri="{BB962C8B-B14F-4D97-AF65-F5344CB8AC3E}">
        <p14:creationId xmlns:p14="http://schemas.microsoft.com/office/powerpoint/2010/main" val="1559901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59C9885-40BF-4841-B55C-05223355E729}" type="datetimeFigureOut">
              <a:rPr lang="en-US"/>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7CF7E5B-277F-E04A-954A-60AABEEE9939}" type="slidenum">
              <a:rPr lang="en-US"/>
              <a:pPr/>
              <a:t>‹#›</a:t>
            </a:fld>
            <a:endParaRPr lang="en-US"/>
          </a:p>
        </p:txBody>
      </p:sp>
    </p:spTree>
    <p:extLst>
      <p:ext uri="{BB962C8B-B14F-4D97-AF65-F5344CB8AC3E}">
        <p14:creationId xmlns:p14="http://schemas.microsoft.com/office/powerpoint/2010/main" val="4114355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F8B68FA-41F8-4641-A966-6C51A36DBECC}" type="datetimeFigureOut">
              <a:rPr lang="en-US"/>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4916D4D-5E5D-6146-BF45-3302DF917F3F}" type="slidenum">
              <a:rPr lang="en-US"/>
              <a:pPr/>
              <a:t>‹#›</a:t>
            </a:fld>
            <a:endParaRPr lang="en-US"/>
          </a:p>
        </p:txBody>
      </p:sp>
    </p:spTree>
    <p:extLst>
      <p:ext uri="{BB962C8B-B14F-4D97-AF65-F5344CB8AC3E}">
        <p14:creationId xmlns:p14="http://schemas.microsoft.com/office/powerpoint/2010/main" val="2624537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39EB96-F7F0-124C-905F-8D45EA35EA08}" type="datetimeFigureOut">
              <a:rPr lang="en-US"/>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EC13DE6-C201-E047-8658-2DEA2C34324F}" type="slidenum">
              <a:rPr lang="en-US"/>
              <a:pPr/>
              <a:t>‹#›</a:t>
            </a:fld>
            <a:endParaRPr lang="en-US"/>
          </a:p>
        </p:txBody>
      </p:sp>
    </p:spTree>
    <p:extLst>
      <p:ext uri="{BB962C8B-B14F-4D97-AF65-F5344CB8AC3E}">
        <p14:creationId xmlns:p14="http://schemas.microsoft.com/office/powerpoint/2010/main" val="17837260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48EBA0A-C6D8-AB4D-876D-2E2A15B83CFE}" type="datetimeFigureOut">
              <a:rPr lang="en-US"/>
              <a:pPr/>
              <a:t>6/11/15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E3475ED-200F-A945-95C7-300F0FD84D76}" type="slidenum">
              <a:rPr lang="en-US"/>
              <a:pPr/>
              <a:t>‹#›</a:t>
            </a:fld>
            <a:endParaRPr lang="en-US"/>
          </a:p>
        </p:txBody>
      </p:sp>
    </p:spTree>
    <p:extLst>
      <p:ext uri="{BB962C8B-B14F-4D97-AF65-F5344CB8AC3E}">
        <p14:creationId xmlns:p14="http://schemas.microsoft.com/office/powerpoint/2010/main" val="101510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E55E66-406E-204C-A424-977813CE1E23}" type="datetime1">
              <a:rPr lang="en-US"/>
              <a:pPr>
                <a:defRPr/>
              </a:pPr>
              <a:t>6/11/15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A46463-3869-E446-A7AC-96F124D4A5A5}" type="slidenum">
              <a:rPr lang="en-US"/>
              <a:pPr>
                <a:defRPr/>
              </a:pPr>
              <a:t>‹#›</a:t>
            </a:fld>
            <a:endParaRPr lang="en-US"/>
          </a:p>
        </p:txBody>
      </p:sp>
    </p:spTree>
    <p:extLst>
      <p:ext uri="{BB962C8B-B14F-4D97-AF65-F5344CB8AC3E}">
        <p14:creationId xmlns:p14="http://schemas.microsoft.com/office/powerpoint/2010/main" val="3450709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7C02231-DC47-C740-8C13-9B3E6CF030F4}" type="datetime1">
              <a:rPr lang="en-US"/>
              <a:pPr>
                <a:defRPr/>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AB95E1-0C26-8042-88DA-B694476BCF1D}" type="slidenum">
              <a:rPr lang="en-US"/>
              <a:pPr>
                <a:defRPr/>
              </a:pPr>
              <a:t>‹#›</a:t>
            </a:fld>
            <a:endParaRPr lang="en-US"/>
          </a:p>
        </p:txBody>
      </p:sp>
    </p:spTree>
    <p:extLst>
      <p:ext uri="{BB962C8B-B14F-4D97-AF65-F5344CB8AC3E}">
        <p14:creationId xmlns:p14="http://schemas.microsoft.com/office/powerpoint/2010/main" val="3804023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CB80E6-BB40-8D4B-B1D8-0E162A8A69D0}" type="datetime1">
              <a:rPr lang="en-US"/>
              <a:pPr>
                <a:defRPr/>
              </a:pPr>
              <a:t>6/11/15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8CC177-6B5E-DE4B-851D-0E98E163F093}" type="slidenum">
              <a:rPr lang="en-US"/>
              <a:pPr>
                <a:defRPr/>
              </a:pPr>
              <a:t>‹#›</a:t>
            </a:fld>
            <a:endParaRPr lang="en-US"/>
          </a:p>
        </p:txBody>
      </p:sp>
    </p:spTree>
    <p:extLst>
      <p:ext uri="{BB962C8B-B14F-4D97-AF65-F5344CB8AC3E}">
        <p14:creationId xmlns:p14="http://schemas.microsoft.com/office/powerpoint/2010/main" val="4258200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2042A6B4-0019-1E47-B2DB-865DF7517085}" type="datetime1">
              <a:rPr lang="en-US"/>
              <a:pPr>
                <a:defRPr/>
              </a:pPr>
              <a:t>6/11/15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32C287CA-6FBC-3D40-9C88-C99DA735D8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a:defRPr/>
            </a:pPr>
            <a:fld id="{08A30DFD-15C2-304D-8477-E2B56596E584}" type="datetime1">
              <a:rPr lang="en-US">
                <a:ea typeface="ＭＳ Ｐゴシック" pitchFamily="1" charset="-128"/>
                <a:cs typeface="ＭＳ Ｐゴシック" pitchFamily="1" charset="-128"/>
              </a:rPr>
              <a:pPr>
                <a:defRPr/>
              </a:pPr>
              <a:t>6/11/15</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a:defRPr/>
            </a:pPr>
            <a:fld id="{B5FE5953-9D45-524F-A6A6-F093F50ED67B}" type="slidenum">
              <a:rPr lang="en-US">
                <a:ea typeface="ＭＳ Ｐゴシック" pitchFamily="1" charset="-128"/>
                <a:cs typeface="ＭＳ Ｐゴシック" pitchFamily="1" charset="-128"/>
              </a:rPr>
              <a:pPr>
                <a:defRPr/>
              </a:pPr>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fontAlgn="auto">
              <a:spcBef>
                <a:spcPts val="0"/>
              </a:spcBef>
              <a:spcAft>
                <a:spcPts val="0"/>
              </a:spcAft>
            </a:pPr>
            <a:endParaRPr lang="en-US">
              <a:solidFill>
                <a:prstClr val="white"/>
              </a:solidFill>
              <a:latin typeface="Corbe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defTabSz="914400" fontAlgn="auto">
              <a:spcBef>
                <a:spcPts val="0"/>
              </a:spcBef>
              <a:spcAft>
                <a:spcPts val="0"/>
              </a:spcAft>
            </a:pPr>
            <a:fld id="{A7EAF18B-D2F8-458F-9331-405D6D516DCC}" type="datetimeFigureOut">
              <a:rPr lang="en-US" smtClean="0">
                <a:solidFill>
                  <a:prstClr val="black">
                    <a:tint val="95000"/>
                  </a:prstClr>
                </a:solidFill>
                <a:latin typeface="Corbel"/>
                <a:ea typeface="+mn-ea"/>
                <a:cs typeface="+mn-cs"/>
              </a:rPr>
              <a:pPr defTabSz="914400" fontAlgn="auto">
                <a:spcBef>
                  <a:spcPts val="0"/>
                </a:spcBef>
                <a:spcAft>
                  <a:spcPts val="0"/>
                </a:spcAft>
              </a:pPr>
              <a:t>6/11/15</a:t>
            </a:fld>
            <a:endParaRPr lang="en-US">
              <a:solidFill>
                <a:prstClr val="black">
                  <a:tint val="95000"/>
                </a:prstClr>
              </a:solidFill>
              <a:latin typeface="Corbel"/>
              <a:ea typeface="+mn-ea"/>
              <a:cs typeface="+mn-cs"/>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defTabSz="914400" fontAlgn="auto">
              <a:spcBef>
                <a:spcPts val="0"/>
              </a:spcBef>
              <a:spcAft>
                <a:spcPts val="0"/>
              </a:spcAft>
            </a:pPr>
            <a:endParaRPr lang="en-US">
              <a:solidFill>
                <a:prstClr val="black">
                  <a:tint val="95000"/>
                </a:prstClr>
              </a:solidFill>
              <a:latin typeface="Corbel"/>
              <a:ea typeface="+mn-ea"/>
              <a:cs typeface="+mn-cs"/>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defTabSz="914400" fontAlgn="auto">
              <a:spcBef>
                <a:spcPts val="0"/>
              </a:spcBef>
              <a:spcAft>
                <a:spcPts val="0"/>
              </a:spcAft>
            </a:pPr>
            <a:fld id="{CD681040-5A11-452C-B7A1-8F6C32CA38D8}" type="slidenum">
              <a:rPr lang="en-US" smtClean="0">
                <a:solidFill>
                  <a:prstClr val="black">
                    <a:tint val="95000"/>
                  </a:prstClr>
                </a:solidFill>
                <a:latin typeface="Corbel"/>
                <a:ea typeface="+mn-ea"/>
                <a:cs typeface="+mn-cs"/>
              </a:rPr>
              <a:pPr defTabSz="914400" fontAlgn="auto">
                <a:spcBef>
                  <a:spcPts val="0"/>
                </a:spcBef>
                <a:spcAft>
                  <a:spcPts val="0"/>
                </a:spcAft>
              </a:pPr>
              <a:t>‹#›</a:t>
            </a:fld>
            <a:endParaRPr lang="en-US">
              <a:solidFill>
                <a:prstClr val="black">
                  <a:tint val="95000"/>
                </a:prstClr>
              </a:solidFill>
              <a:latin typeface="Corbel"/>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 W3" charset="0"/>
          <a:cs typeface="ヒラギノ角ゴ Pro W3" charset="0"/>
          <a:sym typeface="Gill Sans" charset="0"/>
        </a:defRPr>
      </a:lvl9pPr>
    </p:titleStyle>
    <p:bodyStyle>
      <a:lvl1pPr marL="625056" indent="-401822" algn="l" rtl="0" eaLnBrk="0" fontAlgn="base" hangingPunct="0">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7584" indent="-401822" algn="l" rtl="0" eaLnBrk="0" fontAlgn="base" hangingPunct="0">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2pPr>
      <a:lvl3pPr marL="1250112" indent="-401822" algn="l" rtl="0" eaLnBrk="0" fontAlgn="base" hangingPunct="0">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3pPr>
      <a:lvl4pPr marL="1562640" indent="-401822" algn="l" rtl="0" eaLnBrk="0" fontAlgn="base" hangingPunct="0">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4pPr>
      <a:lvl5pPr marL="1875168" indent="-401822" algn="l" rtl="0" eaLnBrk="0" fontAlgn="base" hangingPunct="0">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Lucida Grande" charset="0"/>
        <a:buChar char="•"/>
        <a:defRPr sz="3000">
          <a:solidFill>
            <a:schemeClr val="tx1"/>
          </a:solidFill>
          <a:latin typeface="+mn-lt"/>
          <a:ea typeface="+mn-ea"/>
          <a:cs typeface="+mn-cs"/>
          <a:sym typeface="Gill 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a:endParaRPr lang="en-US" altLang="en-US">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a:endParaRPr lang="en-US" altLang="en-US">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a:fld id="{F0124BFF-D7FB-4430-B113-5DDC0A59062D}" type="slidenum">
              <a:rPr lang="en-US" altLang="en-US">
                <a:solidFill>
                  <a:srgbClr val="000000"/>
                </a:solidFill>
                <a:ea typeface="+mn-ea"/>
                <a:cs typeface="+mn-cs"/>
              </a:rPr>
              <a:pPr defTabSz="914400"/>
              <a:t>‹#›</a:t>
            </a:fld>
            <a:endParaRPr lang="en-US" altLang="en-US">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F1C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CA6CA9E-51AF-744B-9448-4B1627C0A66D}" type="datetimeFigureOut">
              <a:rPr lang="en-US" smtClean="0">
                <a:latin typeface="Calibri" charset="0"/>
              </a:rPr>
              <a:pPr/>
              <a:t>6/11/15</a:t>
            </a:fld>
            <a:endParaRPr lang="en-US" smtClean="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816BFC8-9923-954C-9FB6-E3C375E984AC}" type="slidenum">
              <a:rPr lang="en-US" smtClean="0">
                <a:latin typeface="Calibri" charset="0"/>
              </a:rPr>
              <a:pPr/>
              <a:t>‹#›</a:t>
            </a:fld>
            <a:endParaRPr lang="en-US" smtClean="0">
              <a:latin typeface="Calibri"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png"/><Relationship Id="rId6" Type="http://schemas.openxmlformats.org/officeDocument/2006/relationships/image" Target="../media/image44.jpe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23.xml"/><Relationship Id="rId2"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image" Target="../media/image65.jpeg"/><Relationship Id="rId1" Type="http://schemas.openxmlformats.org/officeDocument/2006/relationships/slideLayout" Target="../slideLayouts/slideLayout23.xml"/><Relationship Id="rId2"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image" Target="../media/image81.jpeg"/><Relationship Id="rId8" Type="http://schemas.openxmlformats.org/officeDocument/2006/relationships/image" Target="../media/image65.jpeg"/><Relationship Id="rId1" Type="http://schemas.openxmlformats.org/officeDocument/2006/relationships/slideLayout" Target="../slideLayouts/slideLayout23.xml"/><Relationship Id="rId2"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eg"/><Relationship Id="rId8" Type="http://schemas.openxmlformats.org/officeDocument/2006/relationships/image" Target="../media/image88.jpeg"/><Relationship Id="rId9" Type="http://schemas.openxmlformats.org/officeDocument/2006/relationships/image" Target="../media/image65.jpeg"/><Relationship Id="rId1" Type="http://schemas.openxmlformats.org/officeDocument/2006/relationships/slideLayout" Target="../slideLayouts/slideLayout23.xml"/><Relationship Id="rId2"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65.jpeg"/><Relationship Id="rId1" Type="http://schemas.openxmlformats.org/officeDocument/2006/relationships/slideLayout" Target="../slideLayouts/slideLayout23.xml"/><Relationship Id="rId2"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8" Type="http://schemas.openxmlformats.org/officeDocument/2006/relationships/image" Target="../media/image65.jpeg"/><Relationship Id="rId1" Type="http://schemas.openxmlformats.org/officeDocument/2006/relationships/slideLayout" Target="../slideLayouts/slideLayout23.xml"/><Relationship Id="rId2"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65.jpeg"/><Relationship Id="rId6" Type="http://schemas.openxmlformats.org/officeDocument/2006/relationships/image" Target="../media/image104.jpeg"/><Relationship Id="rId7" Type="http://schemas.openxmlformats.org/officeDocument/2006/relationships/image" Target="../media/image105.jpeg"/><Relationship Id="rId1" Type="http://schemas.openxmlformats.org/officeDocument/2006/relationships/slideLayout" Target="../slideLayouts/slideLayout23.xml"/><Relationship Id="rId2"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5" Type="http://schemas.openxmlformats.org/officeDocument/2006/relationships/image" Target="../media/image65.jpeg"/><Relationship Id="rId6" Type="http://schemas.openxmlformats.org/officeDocument/2006/relationships/image" Target="../media/image109.jpeg"/><Relationship Id="rId1" Type="http://schemas.openxmlformats.org/officeDocument/2006/relationships/slideLayout" Target="../slideLayouts/slideLayout23.xml"/><Relationship Id="rId2"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11.gif"/><Relationship Id="rId4" Type="http://schemas.openxmlformats.org/officeDocument/2006/relationships/image" Target="../media/image112.jpeg"/><Relationship Id="rId5" Type="http://schemas.openxmlformats.org/officeDocument/2006/relationships/image" Target="../media/image65.jpeg"/><Relationship Id="rId6" Type="http://schemas.openxmlformats.org/officeDocument/2006/relationships/image" Target="../media/image113.jpeg"/><Relationship Id="rId7" Type="http://schemas.openxmlformats.org/officeDocument/2006/relationships/image" Target="../media/image114.png"/><Relationship Id="rId8" Type="http://schemas.openxmlformats.org/officeDocument/2006/relationships/image" Target="../media/image115.png"/><Relationship Id="rId1" Type="http://schemas.openxmlformats.org/officeDocument/2006/relationships/slideLayout" Target="../slideLayouts/slideLayout23.xml"/><Relationship Id="rId2" Type="http://schemas.openxmlformats.org/officeDocument/2006/relationships/image" Target="../media/image110.gif"/></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1" Type="http://schemas.openxmlformats.org/officeDocument/2006/relationships/slideLayout" Target="../slideLayouts/slideLayout23.xml"/><Relationship Id="rId2"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jpeg"/><Relationship Id="rId6" Type="http://schemas.openxmlformats.org/officeDocument/2006/relationships/image" Target="../media/image122.jpeg"/><Relationship Id="rId7" Type="http://schemas.openxmlformats.org/officeDocument/2006/relationships/image" Target="../media/image123.jpeg"/><Relationship Id="rId8" Type="http://schemas.openxmlformats.org/officeDocument/2006/relationships/image" Target="../media/image124.jpeg"/><Relationship Id="rId9" Type="http://schemas.openxmlformats.org/officeDocument/2006/relationships/image" Target="../media/image125.jpeg"/><Relationship Id="rId10" Type="http://schemas.openxmlformats.org/officeDocument/2006/relationships/image" Target="../media/image126.jpeg"/><Relationship Id="rId11" Type="http://schemas.openxmlformats.org/officeDocument/2006/relationships/image" Target="../media/image127.jpeg"/><Relationship Id="rId1" Type="http://schemas.openxmlformats.org/officeDocument/2006/relationships/slideLayout" Target="../slideLayouts/slideLayout23.xml"/><Relationship Id="rId2"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jpeg"/><Relationship Id="rId1" Type="http://schemas.openxmlformats.org/officeDocument/2006/relationships/slideLayout" Target="../slideLayouts/slideLayout23.xml"/><Relationship Id="rId2"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jpeg"/><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9.jpeg"/><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8.xml"/><Relationship Id="rId3" Type="http://schemas.openxmlformats.org/officeDocument/2006/relationships/image" Target="../media/image1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42.jpeg"/><Relationship Id="rId3" Type="http://schemas.openxmlformats.org/officeDocument/2006/relationships/image" Target="../media/image1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44.jpeg"/><Relationship Id="rId3" Type="http://schemas.openxmlformats.org/officeDocument/2006/relationships/image" Target="../media/image143.png"/></Relationships>
</file>

<file path=ppt/slides/_rels/slide44.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1" Type="http://schemas.openxmlformats.org/officeDocument/2006/relationships/slideLayout" Target="../slideLayouts/slideLayout61.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3.png"/><Relationship Id="rId1" Type="http://schemas.openxmlformats.org/officeDocument/2006/relationships/slideLayout" Target="../slideLayouts/slideLayout60.xml"/><Relationship Id="rId2" Type="http://schemas.openxmlformats.org/officeDocument/2006/relationships/image" Target="../media/image1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43.png"/><Relationship Id="rId1" Type="http://schemas.openxmlformats.org/officeDocument/2006/relationships/slideLayout" Target="../slideLayouts/slideLayout60.xml"/><Relationship Id="rId2" Type="http://schemas.openxmlformats.org/officeDocument/2006/relationships/image" Target="../media/image1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51.jpeg"/><Relationship Id="rId3" Type="http://schemas.openxmlformats.org/officeDocument/2006/relationships/image" Target="../media/image146.png"/></Relationships>
</file>

<file path=ppt/slides/_rels/slide48.xml.rels><?xml version="1.0" encoding="UTF-8" standalone="yes"?>
<Relationships xmlns="http://schemas.openxmlformats.org/package/2006/relationships"><Relationship Id="rId3" Type="http://schemas.openxmlformats.org/officeDocument/2006/relationships/hyperlink" Target="http://www.nvizioninc.com/" TargetMode="External"/><Relationship Id="rId4" Type="http://schemas.openxmlformats.org/officeDocument/2006/relationships/hyperlink" Target="http://www.firebirddesignstudio.com/" TargetMode="External"/><Relationship Id="rId5" Type="http://schemas.openxmlformats.org/officeDocument/2006/relationships/hyperlink" Target="http://www.butterflyutopia.com/" TargetMode="External"/><Relationship Id="rId6" Type="http://schemas.openxmlformats.org/officeDocument/2006/relationships/image" Target="../media/image152.jpeg"/><Relationship Id="rId7" Type="http://schemas.openxmlformats.org/officeDocument/2006/relationships/image" Target="../media/image153.jpeg"/><Relationship Id="rId8" Type="http://schemas.openxmlformats.org/officeDocument/2006/relationships/image" Target="../media/image154.jpeg"/><Relationship Id="rId9" Type="http://schemas.openxmlformats.org/officeDocument/2006/relationships/image" Target="../media/image155.png"/><Relationship Id="rId10" Type="http://schemas.openxmlformats.org/officeDocument/2006/relationships/image" Target="../media/image156.png"/><Relationship Id="rId1" Type="http://schemas.openxmlformats.org/officeDocument/2006/relationships/slideLayout" Target="../slideLayouts/slideLayout57.xml"/><Relationship Id="rId2" Type="http://schemas.openxmlformats.org/officeDocument/2006/relationships/hyperlink" Target="http://www.uline.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emf"/><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57.png"/></Relationships>
</file>

<file path=ppt/slides/_rels/slide51.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1" Type="http://schemas.openxmlformats.org/officeDocument/2006/relationships/slideLayout" Target="../slideLayouts/slideLayout35.xml"/><Relationship Id="rId2" Type="http://schemas.openxmlformats.org/officeDocument/2006/relationships/image" Target="../media/image158.png"/></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1" Type="http://schemas.openxmlformats.org/officeDocument/2006/relationships/slideLayout" Target="../slideLayouts/slideLayout35.xml"/><Relationship Id="rId2"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67.jpeg"/><Relationship Id="rId3" Type="http://schemas.openxmlformats.org/officeDocument/2006/relationships/image" Target="../media/image1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69.jpeg"/></Relationships>
</file>

<file path=ppt/slides/_rels/slide56.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image" Target="../media/image173.jpeg"/><Relationship Id="rId1" Type="http://schemas.openxmlformats.org/officeDocument/2006/relationships/slideLayout" Target="../slideLayouts/slideLayout51.xml"/><Relationship Id="rId2" Type="http://schemas.openxmlformats.org/officeDocument/2006/relationships/image" Target="../media/image1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4.png"/><Relationship Id="rId3" Type="http://schemas.openxmlformats.org/officeDocument/2006/relationships/image" Target="../media/image17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image" Target="../media/image175.png"/><Relationship Id="rId5" Type="http://schemas.openxmlformats.org/officeDocument/2006/relationships/image" Target="../media/image176.png"/><Relationship Id="rId1" Type="http://schemas.microsoft.com/office/2007/relationships/media" Target="file:///C:\Users\freilingp\Desktop\Nano%20and%20Me%20-%20Gold.mp4" TargetMode="External"/><Relationship Id="rId2" Type="http://schemas.openxmlformats.org/officeDocument/2006/relationships/video" Target="file:///C:\Users\freilingp\Desktop\Nano%20and%20Me%20-%20Gold.mp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78.png"/><Relationship Id="rId1" Type="http://schemas.openxmlformats.org/officeDocument/2006/relationships/slideLayout" Target="../slideLayouts/slideLayout46.xml"/><Relationship Id="rId2" Type="http://schemas.openxmlformats.org/officeDocument/2006/relationships/image" Target="../media/image1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9.jpeg"/><Relationship Id="rId3" Type="http://schemas.openxmlformats.org/officeDocument/2006/relationships/image" Target="../media/image18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82.png"/><Relationship Id="rId3" Type="http://schemas.openxmlformats.org/officeDocument/2006/relationships/image" Target="../media/image18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8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image" Target="../media/image186.jpeg"/><Relationship Id="rId5"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188.jpeg"/><Relationship Id="rId4" Type="http://schemas.openxmlformats.org/officeDocument/2006/relationships/image" Target="../media/image189.jpe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93.jpg"/><Relationship Id="rId4" Type="http://schemas.openxmlformats.org/officeDocument/2006/relationships/image" Target="../media/image194.jpeg"/><Relationship Id="rId5" Type="http://schemas.openxmlformats.org/officeDocument/2006/relationships/image" Target="../media/image195.jp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196.jpeg"/><Relationship Id="rId4" Type="http://schemas.openxmlformats.org/officeDocument/2006/relationships/image" Target="../media/image197.png"/><Relationship Id="rId5" Type="http://schemas.openxmlformats.org/officeDocument/2006/relationships/image" Target="../media/image198.jpeg"/><Relationship Id="rId6" Type="http://schemas.openxmlformats.org/officeDocument/2006/relationships/image" Target="../media/image199.jpeg"/><Relationship Id="rId7" Type="http://schemas.openxmlformats.org/officeDocument/2006/relationships/image" Target="../media/image200.png"/><Relationship Id="rId8" Type="http://schemas.openxmlformats.org/officeDocument/2006/relationships/image" Target="../media/image201.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202.jpeg"/><Relationship Id="rId4" Type="http://schemas.openxmlformats.org/officeDocument/2006/relationships/image" Target="../media/image20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73.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jpeg"/><Relationship Id="rId5" Type="http://schemas.openxmlformats.org/officeDocument/2006/relationships/image" Target="../media/image206.png"/><Relationship Id="rId6"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4" name="TextBox 6"/>
          <p:cNvSpPr txBox="1">
            <a:spLocks noChangeArrowheads="1"/>
          </p:cNvSpPr>
          <p:nvPr/>
        </p:nvSpPr>
        <p:spPr bwMode="auto">
          <a:xfrm>
            <a:off x="64114" y="122766"/>
            <a:ext cx="914400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20000"/>
              </a:lnSpc>
            </a:pPr>
            <a:r>
              <a:rPr lang="en-US" sz="3600" b="1" dirty="0">
                <a:solidFill>
                  <a:srgbClr val="49176D"/>
                </a:solidFill>
                <a:latin typeface="Georgia" pitchFamily="1" charset="0"/>
                <a:ea typeface="Georgia" pitchFamily="1" charset="0"/>
                <a:cs typeface="Georgia" pitchFamily="1" charset="0"/>
              </a:rPr>
              <a:t>Creating 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12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 </a:t>
            </a:r>
            <a:r>
              <a:rPr lang="en-US" sz="3200" b="1" dirty="0" smtClean="0">
                <a:solidFill>
                  <a:srgbClr val="49176D"/>
                </a:solidFill>
                <a:latin typeface="Georgia" pitchFamily="1" charset="0"/>
                <a:ea typeface="Georgia" pitchFamily="1" charset="0"/>
                <a:cs typeface="Georgia" pitchFamily="1" charset="0"/>
              </a:rPr>
              <a:t/>
            </a:r>
            <a:br>
              <a:rPr lang="en-US" sz="3200" b="1" dirty="0" smtClean="0">
                <a:solidFill>
                  <a:srgbClr val="49176D"/>
                </a:solidFill>
                <a:latin typeface="Georgia" pitchFamily="1" charset="0"/>
                <a:ea typeface="Georgia" pitchFamily="1" charset="0"/>
                <a:cs typeface="Georgia" pitchFamily="1" charset="0"/>
              </a:rPr>
            </a:br>
            <a:r>
              <a:rPr lang="en-US" dirty="0" smtClean="0">
                <a:solidFill>
                  <a:srgbClr val="49176D"/>
                </a:solidFill>
                <a:latin typeface="Georgia" pitchFamily="1" charset="0"/>
                <a:ea typeface="Georgia" pitchFamily="1" charset="0"/>
                <a:cs typeface="Georgia" pitchFamily="1" charset="0"/>
              </a:rPr>
              <a:t>in conjunction with the </a:t>
            </a:r>
            <a:r>
              <a:rPr lang="en-US" i="1" dirty="0" smtClean="0">
                <a:solidFill>
                  <a:srgbClr val="49176D"/>
                </a:solidFill>
                <a:latin typeface="Georgia" pitchFamily="1" charset="0"/>
                <a:ea typeface="Georgia" pitchFamily="1" charset="0"/>
                <a:cs typeface="Georgia" pitchFamily="1" charset="0"/>
              </a:rPr>
              <a:t>Nano</a:t>
            </a:r>
            <a:r>
              <a:rPr lang="en-US" dirty="0" smtClean="0">
                <a:solidFill>
                  <a:srgbClr val="49176D"/>
                </a:solidFill>
                <a:latin typeface="Georgia" pitchFamily="1" charset="0"/>
                <a:ea typeface="Georgia" pitchFamily="1" charset="0"/>
                <a:cs typeface="Georgia" pitchFamily="1" charset="0"/>
              </a:rPr>
              <a:t> mini-exhibition</a:t>
            </a:r>
            <a:endParaRPr lang="en-US" dirty="0">
              <a:solidFill>
                <a:srgbClr val="49176D"/>
              </a:solidFill>
              <a:latin typeface="Georgia" pitchFamily="1" charset="0"/>
              <a:ea typeface="Georgia" pitchFamily="1" charset="0"/>
              <a:cs typeface="Georgia" pitchFamily="1" charset="0"/>
            </a:endParaRPr>
          </a:p>
        </p:txBody>
      </p:sp>
      <p:pic>
        <p:nvPicPr>
          <p:cNvPr id="11"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7683" y="6109624"/>
            <a:ext cx="2133600" cy="498475"/>
          </a:xfrm>
          <a:prstGeom prst="rect">
            <a:avLst/>
          </a:prstGeom>
          <a:noFill/>
          <a:ln w="9525">
            <a:noFill/>
            <a:miter lim="800000"/>
            <a:headEnd/>
            <a:tailEnd/>
          </a:ln>
        </p:spPr>
      </p:pic>
      <p:pic>
        <p:nvPicPr>
          <p:cNvPr id="12"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72526" y="6049681"/>
            <a:ext cx="590550" cy="595313"/>
          </a:xfrm>
          <a:prstGeom prst="rect">
            <a:avLst/>
          </a:prstGeom>
          <a:noFill/>
          <a:ln w="9525">
            <a:noFill/>
            <a:miter lim="800000"/>
            <a:headEnd/>
            <a:tailEnd/>
          </a:ln>
        </p:spPr>
      </p:pic>
      <p:sp>
        <p:nvSpPr>
          <p:cNvPr id="18" name="TextBox 1"/>
          <p:cNvSpPr txBox="1">
            <a:spLocks noChangeArrowheads="1"/>
          </p:cNvSpPr>
          <p:nvPr/>
        </p:nvSpPr>
        <p:spPr bwMode="auto">
          <a:xfrm>
            <a:off x="2635333"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9" name="TextBox 10"/>
          <p:cNvSpPr txBox="1">
            <a:spLocks noChangeArrowheads="1"/>
          </p:cNvSpPr>
          <p:nvPr/>
        </p:nvSpPr>
        <p:spPr bwMode="auto">
          <a:xfrm>
            <a:off x="6267483"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0" y="2071055"/>
            <a:ext cx="9144000" cy="347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202713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4" name="Rectangle 13"/>
          <p:cNvSpPr/>
          <p:nvPr/>
        </p:nvSpPr>
        <p:spPr>
          <a:xfrm>
            <a:off x="0" y="5527992"/>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3148814" y="1532688"/>
            <a:ext cx="5995186" cy="659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Marketing and </a:t>
            </a:r>
            <a:br>
              <a:rPr lang="en-US" sz="3600" b="1" dirty="0" smtClean="0">
                <a:solidFill>
                  <a:prstClr val="black"/>
                </a:solidFill>
                <a:latin typeface="Calibri" charset="0"/>
              </a:rPr>
            </a:br>
            <a:r>
              <a:rPr lang="en-US" sz="3600" b="1" dirty="0" smtClean="0">
                <a:solidFill>
                  <a:prstClr val="black"/>
                </a:solidFill>
                <a:latin typeface="Calibri" charset="0"/>
              </a:rPr>
              <a:t>Promotional Materials</a:t>
            </a:r>
          </a:p>
          <a:p>
            <a:pPr marL="571500" indent="-571500" eaLnBrk="1" hangingPunct="1">
              <a:spcBef>
                <a:spcPct val="50000"/>
              </a:spcBef>
              <a:buFont typeface="Arial"/>
              <a:buChar char="•"/>
              <a:defRPr/>
            </a:pPr>
            <a:r>
              <a:rPr lang="en-US" dirty="0" smtClean="0">
                <a:solidFill>
                  <a:prstClr val="black"/>
                </a:solidFill>
                <a:latin typeface="Calibri" charset="0"/>
              </a:rPr>
              <a:t>editable customizable ads and imagery</a:t>
            </a:r>
          </a:p>
          <a:p>
            <a:pPr marL="571500" indent="-571500" eaLnBrk="1" hangingPunct="1">
              <a:spcBef>
                <a:spcPct val="50000"/>
              </a:spcBef>
              <a:buFont typeface="Arial"/>
              <a:buChar char="•"/>
              <a:defRPr/>
            </a:pPr>
            <a:r>
              <a:rPr lang="en-US" dirty="0" smtClean="0">
                <a:solidFill>
                  <a:prstClr val="black"/>
                </a:solidFill>
                <a:latin typeface="Calibri" charset="0"/>
              </a:rPr>
              <a:t>logos in variety of formats</a:t>
            </a:r>
          </a:p>
          <a:p>
            <a:pPr marL="571500" indent="-571500" eaLnBrk="1" hangingPunct="1">
              <a:spcBef>
                <a:spcPct val="50000"/>
              </a:spcBef>
              <a:buFont typeface="Arial"/>
              <a:buChar char="•"/>
              <a:defRPr/>
            </a:pPr>
            <a:endParaRPr lang="en-US" dirty="0" smtClean="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iniEx_marketing_posters-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750217">
            <a:off x="372134" y="3193036"/>
            <a:ext cx="2136511" cy="132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MiniEx_marketing_posters-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243837">
            <a:off x="223057" y="1769313"/>
            <a:ext cx="2206239" cy="113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MiniEx_marketing_posters-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21089604">
            <a:off x="440836" y="4907148"/>
            <a:ext cx="2218698" cy="12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Nano_Logo_Chart V2-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48814" y="4173934"/>
            <a:ext cx="3227290" cy="2493221"/>
          </a:xfrm>
          <a:prstGeom prst="rect">
            <a:avLst/>
          </a:prstGeom>
          <a:ln>
            <a:solidFill>
              <a:schemeClr val="bg1">
                <a:lumMod val="50000"/>
              </a:schemeClr>
            </a:solidFill>
          </a:ln>
          <a:effectLst>
            <a:outerShdw blurRad="50800" dist="38100" dir="2700000" algn="br">
              <a:srgbClr val="000000">
                <a:alpha val="43000"/>
              </a:srgbClr>
            </a:outerShdw>
          </a:effectLst>
        </p:spPr>
      </p:pic>
    </p:spTree>
    <p:extLst>
      <p:ext uri="{BB962C8B-B14F-4D97-AF65-F5344CB8AC3E}">
        <p14:creationId xmlns:p14="http://schemas.microsoft.com/office/powerpoint/2010/main" val="4723424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2869307" y="1532688"/>
            <a:ext cx="6402985" cy="927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Evaluation reports</a:t>
            </a:r>
          </a:p>
          <a:p>
            <a:pPr marL="571500" indent="-571500" eaLnBrk="1" hangingPunct="1">
              <a:spcBef>
                <a:spcPct val="50000"/>
              </a:spcBef>
              <a:buFont typeface="Arial"/>
              <a:buChar char="•"/>
              <a:defRPr/>
            </a:pPr>
            <a:r>
              <a:rPr lang="en-US" dirty="0" smtClean="0">
                <a:solidFill>
                  <a:prstClr val="black"/>
                </a:solidFill>
                <a:latin typeface="Calibri" charset="0"/>
              </a:rPr>
              <a:t>formative evaluation work about prototypes</a:t>
            </a:r>
          </a:p>
          <a:p>
            <a:pPr marL="571500" indent="-571500" eaLnBrk="1" hangingPunct="1">
              <a:spcBef>
                <a:spcPct val="50000"/>
              </a:spcBef>
              <a:buFont typeface="Arial"/>
              <a:buChar char="•"/>
              <a:defRPr/>
            </a:pPr>
            <a:r>
              <a:rPr lang="en-US" dirty="0" smtClean="0">
                <a:solidFill>
                  <a:prstClr val="black"/>
                </a:solidFill>
                <a:latin typeface="Calibri" charset="0"/>
              </a:rPr>
              <a:t>summative work on final NISE Net exhibits </a:t>
            </a:r>
          </a:p>
          <a:p>
            <a:pPr marL="1035050" lvl="1" indent="-571500" eaLnBrk="1" hangingPunct="1">
              <a:spcBef>
                <a:spcPct val="50000"/>
              </a:spcBef>
              <a:buFont typeface="Arial"/>
              <a:buChar char="•"/>
              <a:defRPr/>
            </a:pPr>
            <a:r>
              <a:rPr lang="en-US" dirty="0" smtClean="0">
                <a:solidFill>
                  <a:prstClr val="black"/>
                </a:solidFill>
                <a:latin typeface="Calibri" charset="0"/>
              </a:rPr>
              <a:t>impacts with specific audiences</a:t>
            </a:r>
          </a:p>
          <a:p>
            <a:pPr marL="0" indent="0" eaLnBrk="1" hangingPunct="1">
              <a:spcBef>
                <a:spcPct val="50000"/>
              </a:spcBef>
              <a:defRPr/>
            </a:pPr>
            <a:r>
              <a:rPr lang="en-US" sz="3600" b="1" dirty="0" smtClean="0">
                <a:solidFill>
                  <a:prstClr val="black"/>
                </a:solidFill>
                <a:latin typeface="Calibri" charset="0"/>
              </a:rPr>
              <a:t>Training Materials</a:t>
            </a:r>
          </a:p>
          <a:p>
            <a:pPr marL="571500" indent="-571500" eaLnBrk="1" hangingPunct="1">
              <a:spcBef>
                <a:spcPct val="50000"/>
              </a:spcBef>
              <a:buFont typeface="Arial"/>
              <a:buChar char="•"/>
              <a:defRPr/>
            </a:pPr>
            <a:r>
              <a:rPr lang="en-US" dirty="0" smtClean="0">
                <a:solidFill>
                  <a:prstClr val="black"/>
                </a:solidFill>
                <a:latin typeface="Calibri" charset="0"/>
              </a:rPr>
              <a:t>Intro </a:t>
            </a:r>
            <a:r>
              <a:rPr lang="en-US" dirty="0">
                <a:solidFill>
                  <a:prstClr val="black"/>
                </a:solidFill>
                <a:latin typeface="Calibri" charset="0"/>
              </a:rPr>
              <a:t>to </a:t>
            </a:r>
            <a:r>
              <a:rPr lang="en-US" dirty="0" err="1">
                <a:solidFill>
                  <a:prstClr val="black"/>
                </a:solidFill>
                <a:latin typeface="Calibri" charset="0"/>
              </a:rPr>
              <a:t>nano</a:t>
            </a:r>
            <a:endParaRPr lang="en-US" dirty="0">
              <a:solidFill>
                <a:prstClr val="black"/>
              </a:solidFill>
              <a:latin typeface="Calibri" charset="0"/>
            </a:endParaRPr>
          </a:p>
          <a:p>
            <a:pPr marL="571500" indent="-571500" eaLnBrk="1" hangingPunct="1">
              <a:spcBef>
                <a:spcPct val="50000"/>
              </a:spcBef>
              <a:buFont typeface="Arial"/>
              <a:buChar char="•"/>
              <a:defRPr/>
            </a:pPr>
            <a:r>
              <a:rPr lang="en-US" dirty="0">
                <a:solidFill>
                  <a:prstClr val="black"/>
                </a:solidFill>
                <a:latin typeface="Calibri" charset="0"/>
              </a:rPr>
              <a:t>Nano &amp; Society conversations</a:t>
            </a:r>
          </a:p>
          <a:p>
            <a:pPr marL="571500" indent="-571500" eaLnBrk="1" hangingPunct="1">
              <a:spcBef>
                <a:spcPct val="50000"/>
              </a:spcBef>
              <a:buFont typeface="Arial"/>
              <a:buChar char="•"/>
              <a:defRPr/>
            </a:pPr>
            <a:r>
              <a:rPr lang="en-US" dirty="0">
                <a:solidFill>
                  <a:prstClr val="black"/>
                </a:solidFill>
                <a:latin typeface="Calibri" charset="0"/>
              </a:rPr>
              <a:t>more</a:t>
            </a:r>
            <a:endParaRPr lang="en-US" sz="4400" b="1" dirty="0">
              <a:solidFill>
                <a:prstClr val="black"/>
              </a:solidFill>
              <a:latin typeface="Calibri" charset="0"/>
            </a:endParaRPr>
          </a:p>
          <a:p>
            <a:pPr marL="571500" indent="-571500" eaLnBrk="1" hangingPunct="1">
              <a:spcBef>
                <a:spcPct val="50000"/>
              </a:spcBef>
              <a:buFont typeface="Arial"/>
              <a:buChar char="•"/>
              <a:defRPr/>
            </a:pPr>
            <a:endParaRPr lang="en-US" b="1"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90" y="1532688"/>
            <a:ext cx="2488925" cy="2624015"/>
          </a:xfrm>
          <a:prstGeom prst="rect">
            <a:avLst/>
          </a:prstGeom>
        </p:spPr>
      </p:pic>
    </p:spTree>
    <p:extLst>
      <p:ext uri="{BB962C8B-B14F-4D97-AF65-F5344CB8AC3E}">
        <p14:creationId xmlns:p14="http://schemas.microsoft.com/office/powerpoint/2010/main" val="14097948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657" y="6109624"/>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9500" y="6049681"/>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192437" y="199238"/>
            <a:ext cx="9532082" cy="109876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3600" b="1" dirty="0" smtClean="0">
                <a:solidFill>
                  <a:srgbClr val="49176D"/>
                </a:solidFill>
                <a:latin typeface="Georgia" pitchFamily="1" charset="0"/>
                <a:ea typeface="Georgia" pitchFamily="1" charset="0"/>
                <a:cs typeface="Georgia" pitchFamily="1" charset="0"/>
              </a:rPr>
              <a:t>Creating </a:t>
            </a:r>
            <a:r>
              <a:rPr lang="en-US" sz="3600" b="1" dirty="0">
                <a:solidFill>
                  <a:srgbClr val="49176D"/>
                </a:solidFill>
                <a:latin typeface="Georgia" pitchFamily="1" charset="0"/>
                <a:ea typeface="Georgia" pitchFamily="1" charset="0"/>
                <a:cs typeface="Georgia" pitchFamily="1" charset="0"/>
              </a:rPr>
              <a:t>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9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a:t>
            </a:r>
            <a:endParaRPr lang="en-US" sz="3600" dirty="0" smtClean="0">
              <a:solidFill>
                <a:srgbClr val="660066"/>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9" name="Rectangle 8"/>
          <p:cNvSpPr/>
          <p:nvPr/>
        </p:nvSpPr>
        <p:spPr>
          <a:xfrm>
            <a:off x="0" y="136265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549317" y="1565340"/>
            <a:ext cx="8390733" cy="46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r>
              <a:rPr lang="en-US" sz="2000" b="1" dirty="0" smtClean="0">
                <a:solidFill>
                  <a:srgbClr val="0C4225"/>
                </a:solidFill>
                <a:latin typeface="Calibri" charset="0"/>
                <a:ea typeface="MS Mincho" charset="0"/>
                <a:cs typeface="MS Mincho" charset="0"/>
              </a:rPr>
              <a:t>Introduction to resources </a:t>
            </a:r>
          </a:p>
          <a:p>
            <a:pPr marL="342900" indent="-342900">
              <a:spcBef>
                <a:spcPct val="35000"/>
              </a:spcBef>
              <a:buClr>
                <a:srgbClr val="000000"/>
              </a:buClr>
              <a:buFont typeface="Arial"/>
              <a:buChar char="•"/>
            </a:pPr>
            <a:r>
              <a:rPr lang="en-US" sz="2000" dirty="0" smtClean="0">
                <a:solidFill>
                  <a:srgbClr val="0C4225"/>
                </a:solidFill>
                <a:latin typeface="Calibri" charset="0"/>
                <a:ea typeface="MS Mincho" charset="0"/>
                <a:cs typeface="MS Mincho" charset="0"/>
              </a:rPr>
              <a:t>Catherine </a:t>
            </a:r>
            <a:r>
              <a:rPr lang="en-US" sz="2000" dirty="0">
                <a:solidFill>
                  <a:srgbClr val="0C4225"/>
                </a:solidFill>
                <a:latin typeface="Calibri" charset="0"/>
                <a:ea typeface="MS Mincho" charset="0"/>
                <a:cs typeface="MS Mincho" charset="0"/>
              </a:rPr>
              <a:t>McCarthy, Science Museum of </a:t>
            </a:r>
            <a:r>
              <a:rPr lang="en-US" sz="2000" dirty="0" smtClean="0">
                <a:solidFill>
                  <a:srgbClr val="0C4225"/>
                </a:solidFill>
                <a:latin typeface="Calibri" charset="0"/>
                <a:ea typeface="MS Mincho" charset="0"/>
                <a:cs typeface="MS Mincho" charset="0"/>
              </a:rPr>
              <a:t>Minnesota, Saint Paul, MN</a:t>
            </a:r>
          </a:p>
          <a:p>
            <a:pPr>
              <a:spcBef>
                <a:spcPct val="35000"/>
              </a:spcBef>
              <a:buClr>
                <a:srgbClr val="000000"/>
              </a:buClr>
            </a:pPr>
            <a:r>
              <a:rPr lang="en-US" sz="2000" b="1" dirty="0" smtClean="0">
                <a:solidFill>
                  <a:srgbClr val="0C4225"/>
                </a:solidFill>
                <a:latin typeface="Calibri" charset="0"/>
                <a:ea typeface="MS Mincho" charset="0"/>
                <a:cs typeface="MS Mincho" charset="0"/>
              </a:rPr>
              <a:t>Presenters</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a:solidFill>
                  <a:srgbClr val="0C4225"/>
                </a:solidFill>
                <a:latin typeface="Calibri" charset="0"/>
                <a:ea typeface="MS Mincho" charset="0"/>
                <a:cs typeface="MS Mincho" charset="0"/>
              </a:rPr>
              <a:t>Idalia</a:t>
            </a:r>
            <a:r>
              <a:rPr lang="en-US" sz="2000" dirty="0">
                <a:solidFill>
                  <a:srgbClr val="0C4225"/>
                </a:solidFill>
                <a:latin typeface="Calibri" charset="0"/>
                <a:ea typeface="MS Mincho" charset="0"/>
                <a:cs typeface="MS Mincho" charset="0"/>
              </a:rPr>
              <a:t> Ramos, University of Puerto Rico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PR</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smtClean="0">
                <a:solidFill>
                  <a:srgbClr val="0C4225"/>
                </a:solidFill>
                <a:latin typeface="Calibri" charset="0"/>
                <a:ea typeface="MS Mincho" charset="0"/>
                <a:cs typeface="MS Mincho" charset="0"/>
              </a:rPr>
              <a:t>Anji</a:t>
            </a:r>
            <a:r>
              <a:rPr lang="en-US" sz="2000" dirty="0" smtClean="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McStravic</a:t>
            </a:r>
            <a:r>
              <a:rPr lang="en-US" sz="2000" dirty="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Imaginarium</a:t>
            </a:r>
            <a:r>
              <a:rPr lang="en-US" sz="2000" dirty="0">
                <a:solidFill>
                  <a:srgbClr val="0C4225"/>
                </a:solidFill>
                <a:latin typeface="Calibri" charset="0"/>
                <a:ea typeface="MS Mincho" charset="0"/>
                <a:cs typeface="MS Mincho" charset="0"/>
              </a:rPr>
              <a:t> Science </a:t>
            </a:r>
            <a:r>
              <a:rPr lang="en-US" sz="2000" dirty="0" smtClean="0">
                <a:solidFill>
                  <a:srgbClr val="0C4225"/>
                </a:solidFill>
                <a:latin typeface="Calibri" charset="0"/>
                <a:ea typeface="MS Mincho" charset="0"/>
                <a:cs typeface="MS Mincho" charset="0"/>
              </a:rPr>
              <a:t>Center, Fort Myers,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Jessica </a:t>
            </a:r>
            <a:r>
              <a:rPr lang="en-US" sz="2000" dirty="0" err="1" smtClean="0">
                <a:solidFill>
                  <a:srgbClr val="0C4225"/>
                </a:solidFill>
                <a:latin typeface="Calibri" charset="0"/>
                <a:ea typeface="MS Mincho" charset="0"/>
                <a:cs typeface="MS Mincho" charset="0"/>
              </a:rPr>
              <a:t>Enloe</a:t>
            </a:r>
            <a:r>
              <a:rPr lang="en-US" sz="2000" dirty="0" smtClean="0">
                <a:solidFill>
                  <a:srgbClr val="0C4225"/>
                </a:solidFill>
                <a:latin typeface="Calibri" charset="0"/>
                <a:ea typeface="MS Mincho" charset="0"/>
                <a:cs typeface="MS Mincho" charset="0"/>
              </a:rPr>
              <a:t> Murphy, </a:t>
            </a:r>
            <a:r>
              <a:rPr lang="en-US" sz="2000" dirty="0" err="1" smtClean="0">
                <a:solidFill>
                  <a:srgbClr val="0C4225"/>
                </a:solidFill>
                <a:latin typeface="Calibri" charset="0"/>
                <a:ea typeface="MS Mincho" charset="0"/>
                <a:cs typeface="MS Mincho" charset="0"/>
              </a:rPr>
              <a:t>Golisano</a:t>
            </a:r>
            <a:r>
              <a:rPr lang="en-US" sz="2000" dirty="0" smtClean="0">
                <a:solidFill>
                  <a:srgbClr val="0C4225"/>
                </a:solidFill>
                <a:latin typeface="Calibri" charset="0"/>
                <a:ea typeface="MS Mincho" charset="0"/>
                <a:cs typeface="MS Mincho" charset="0"/>
              </a:rPr>
              <a:t> </a:t>
            </a:r>
            <a:r>
              <a:rPr lang="en-US" sz="2000" dirty="0">
                <a:solidFill>
                  <a:srgbClr val="0C4225"/>
                </a:solidFill>
                <a:latin typeface="Calibri" charset="0"/>
                <a:ea typeface="MS Mincho" charset="0"/>
                <a:cs typeface="MS Mincho" charset="0"/>
              </a:rPr>
              <a:t>Children's Museum of </a:t>
            </a:r>
            <a:r>
              <a:rPr lang="en-US" sz="2000" dirty="0" smtClean="0">
                <a:solidFill>
                  <a:srgbClr val="0C4225"/>
                </a:solidFill>
                <a:latin typeface="Calibri" charset="0"/>
                <a:ea typeface="MS Mincho" charset="0"/>
                <a:cs typeface="MS Mincho" charset="0"/>
              </a:rPr>
              <a:t>Naples, Naples,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Kelli </a:t>
            </a:r>
            <a:r>
              <a:rPr lang="en-US" sz="2000" dirty="0" err="1" smtClean="0">
                <a:solidFill>
                  <a:srgbClr val="0C4225"/>
                </a:solidFill>
                <a:latin typeface="Calibri" charset="0"/>
                <a:ea typeface="MS Mincho" charset="0"/>
                <a:cs typeface="MS Mincho" charset="0"/>
              </a:rPr>
              <a:t>Isenhour</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SciWorks</a:t>
            </a:r>
            <a:r>
              <a:rPr lang="en-US" sz="2000" dirty="0" smtClean="0">
                <a:solidFill>
                  <a:srgbClr val="0C4225"/>
                </a:solidFill>
                <a:latin typeface="Calibri" charset="0"/>
                <a:ea typeface="MS Mincho" charset="0"/>
                <a:cs typeface="MS Mincho" charset="0"/>
              </a:rPr>
              <a:t>, Winston-Salem, NC</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Michael </a:t>
            </a:r>
            <a:r>
              <a:rPr lang="en-US" sz="2000" dirty="0" err="1">
                <a:solidFill>
                  <a:srgbClr val="0C4225"/>
                </a:solidFill>
                <a:latin typeface="Calibri" charset="0"/>
                <a:ea typeface="MS Mincho" charset="0"/>
                <a:cs typeface="MS Mincho" charset="0"/>
              </a:rPr>
              <a:t>Rathbun</a:t>
            </a:r>
            <a:r>
              <a:rPr lang="en-US" sz="2000" dirty="0">
                <a:solidFill>
                  <a:srgbClr val="0C4225"/>
                </a:solidFill>
                <a:latin typeface="Calibri" charset="0"/>
                <a:ea typeface="MS Mincho" charset="0"/>
                <a:cs typeface="MS Mincho" charset="0"/>
              </a:rPr>
              <a:t>, Discovery Center </a:t>
            </a:r>
            <a:r>
              <a:rPr lang="en-US" sz="2000" dirty="0" smtClean="0">
                <a:solidFill>
                  <a:srgbClr val="0C4225"/>
                </a:solidFill>
                <a:latin typeface="Calibri" charset="0"/>
                <a:ea typeface="MS Mincho" charset="0"/>
                <a:cs typeface="MS Mincho" charset="0"/>
              </a:rPr>
              <a:t>Museum, Rockford, IL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Paul </a:t>
            </a:r>
            <a:r>
              <a:rPr lang="en-US" sz="2000" dirty="0" err="1">
                <a:solidFill>
                  <a:srgbClr val="0C4225"/>
                </a:solidFill>
                <a:latin typeface="Calibri" charset="0"/>
                <a:ea typeface="MS Mincho" charset="0"/>
                <a:cs typeface="MS Mincho" charset="0"/>
              </a:rPr>
              <a:t>Freiling</a:t>
            </a:r>
            <a:r>
              <a:rPr lang="en-US" sz="2000" dirty="0">
                <a:solidFill>
                  <a:srgbClr val="0C4225"/>
                </a:solidFill>
                <a:latin typeface="Calibri" charset="0"/>
                <a:ea typeface="MS Mincho" charset="0"/>
                <a:cs typeface="MS Mincho" charset="0"/>
              </a:rPr>
              <a:t>, Saint Louis Science </a:t>
            </a:r>
            <a:r>
              <a:rPr lang="en-US" sz="2000" dirty="0" smtClean="0">
                <a:solidFill>
                  <a:srgbClr val="0C4225"/>
                </a:solidFill>
                <a:latin typeface="Calibri" charset="0"/>
                <a:ea typeface="MS Mincho" charset="0"/>
                <a:cs typeface="MS Mincho" charset="0"/>
              </a:rPr>
              <a:t>Center, Saint Louis, MO</a:t>
            </a:r>
          </a:p>
          <a:p>
            <a:pPr>
              <a:spcBef>
                <a:spcPct val="35000"/>
              </a:spcBef>
              <a:buClr>
                <a:srgbClr val="000000"/>
              </a:buClr>
            </a:pPr>
            <a:r>
              <a:rPr lang="en-US" sz="2000" b="1" dirty="0" smtClean="0">
                <a:solidFill>
                  <a:srgbClr val="0C4225"/>
                </a:solidFill>
                <a:latin typeface="Calibri" charset="0"/>
                <a:ea typeface="MS Mincho" charset="0"/>
                <a:cs typeface="MS Mincho" charset="0"/>
              </a:rPr>
              <a:t>Questions &amp; Discussion</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p:txBody>
      </p:sp>
      <p:sp>
        <p:nvSpPr>
          <p:cNvPr id="12" name="TextBox 1"/>
          <p:cNvSpPr txBox="1">
            <a:spLocks noChangeArrowheads="1"/>
          </p:cNvSpPr>
          <p:nvPr/>
        </p:nvSpPr>
        <p:spPr bwMode="auto">
          <a:xfrm>
            <a:off x="2712307"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3" name="TextBox 10"/>
          <p:cNvSpPr txBox="1">
            <a:spLocks noChangeArrowheads="1"/>
          </p:cNvSpPr>
          <p:nvPr/>
        </p:nvSpPr>
        <p:spPr bwMode="auto">
          <a:xfrm>
            <a:off x="6344457"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sp>
        <p:nvSpPr>
          <p:cNvPr id="14" name="Isosceles Triangle 13"/>
          <p:cNvSpPr/>
          <p:nvPr/>
        </p:nvSpPr>
        <p:spPr>
          <a:xfrm rot="16200000" flipH="1" flipV="1">
            <a:off x="304956" y="2853110"/>
            <a:ext cx="192783" cy="308857"/>
          </a:xfrm>
          <a:prstGeom prst="triangle">
            <a:avLst/>
          </a:prstGeom>
          <a:solidFill>
            <a:srgbClr val="49176D"/>
          </a:solidFill>
          <a:ln>
            <a:solidFill>
              <a:srgbClr val="49176D"/>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kern="1200" dirty="0">
                <a:solidFill>
                  <a:srgbClr val="49176D"/>
                </a:solidFill>
              </a:rPr>
              <a:t>r</a:t>
            </a:r>
          </a:p>
        </p:txBody>
      </p:sp>
    </p:spTree>
    <p:extLst>
      <p:ext uri="{BB962C8B-B14F-4D97-AF65-F5344CB8AC3E}">
        <p14:creationId xmlns:p14="http://schemas.microsoft.com/office/powerpoint/2010/main" val="35477102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94213" y="24607"/>
            <a:ext cx="8229600" cy="975518"/>
          </a:xfrm>
        </p:spPr>
        <p:txBody>
          <a:bodyPr/>
          <a:lstStyle/>
          <a:p>
            <a:pPr eaLnBrk="1" hangingPunct="1"/>
            <a:r>
              <a:rPr lang="en-US" sz="3800" dirty="0" err="1" smtClean="0">
                <a:solidFill>
                  <a:srgbClr val="400080"/>
                </a:solidFill>
                <a:effectLst>
                  <a:outerShdw blurRad="38100" dist="38100" dir="2700000" algn="tl">
                    <a:srgbClr val="000000">
                      <a:alpha val="43137"/>
                    </a:srgbClr>
                  </a:outerShdw>
                </a:effectLst>
                <a:latin typeface="Verdana"/>
                <a:cs typeface="Verdana"/>
              </a:rPr>
              <a:t>Nano</a:t>
            </a:r>
            <a:r>
              <a:rPr lang="en-US" sz="3800" dirty="0" smtClean="0">
                <a:solidFill>
                  <a:srgbClr val="400080"/>
                </a:solidFill>
                <a:effectLst>
                  <a:outerShdw blurRad="38100" dist="38100" dir="2700000" algn="tl">
                    <a:srgbClr val="000000">
                      <a:alpha val="43137"/>
                    </a:srgbClr>
                  </a:outerShdw>
                </a:effectLst>
                <a:latin typeface="Verdana"/>
                <a:cs typeface="Verdana"/>
              </a:rPr>
              <a:t> Exhibition Hosts </a:t>
            </a:r>
          </a:p>
        </p:txBody>
      </p:sp>
      <p:sp>
        <p:nvSpPr>
          <p:cNvPr id="11" name="Slide Number Placeholder 10"/>
          <p:cNvSpPr>
            <a:spLocks noGrp="1"/>
          </p:cNvSpPr>
          <p:nvPr>
            <p:ph type="sldNum" sz="quarter" idx="12"/>
          </p:nvPr>
        </p:nvSpPr>
        <p:spPr/>
        <p:txBody>
          <a:bodyPr/>
          <a:lstStyle/>
          <a:p>
            <a:pPr>
              <a:defRPr/>
            </a:pPr>
            <a:fld id="{92AD1B17-6C43-2E43-B3B2-081C1CB178C4}" type="slidenum">
              <a:rPr lang="es-ES_tradnl" smtClean="0"/>
              <a:pPr>
                <a:defRPr/>
              </a:pPr>
              <a:t>13</a:t>
            </a:fld>
            <a:endParaRPr lang="es-ES_tradnl" dirty="0"/>
          </a:p>
        </p:txBody>
      </p:sp>
      <p:pic>
        <p:nvPicPr>
          <p:cNvPr id="13" name="Picture 12" descr="mapa negr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1341" y="3506487"/>
            <a:ext cx="4513624" cy="1742959"/>
          </a:xfrm>
          <a:prstGeom prst="rect">
            <a:avLst/>
          </a:prstGeom>
        </p:spPr>
      </p:pic>
      <p:cxnSp>
        <p:nvCxnSpPr>
          <p:cNvPr id="18" name="Straight Arrow Connector 17"/>
          <p:cNvCxnSpPr/>
          <p:nvPr/>
        </p:nvCxnSpPr>
        <p:spPr>
          <a:xfrm>
            <a:off x="2969373" y="3103422"/>
            <a:ext cx="411036" cy="403065"/>
          </a:xfrm>
          <a:prstGeom prst="straightConnector1">
            <a:avLst/>
          </a:prstGeom>
          <a:ln>
            <a:solidFill>
              <a:srgbClr val="49176D"/>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a:off x="6133675" y="4682104"/>
            <a:ext cx="729593" cy="345420"/>
          </a:xfrm>
          <a:prstGeom prst="straightConnector1">
            <a:avLst/>
          </a:prstGeom>
          <a:ln>
            <a:solidFill>
              <a:srgbClr val="49176D"/>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77571" y="3036458"/>
            <a:ext cx="2325617" cy="704350"/>
          </a:xfrm>
          <a:prstGeom prst="rect">
            <a:avLst/>
          </a:prstGeom>
          <a:noFill/>
        </p:spPr>
        <p:txBody>
          <a:bodyPr wrap="none" lIns="87938" tIns="43969" rIns="87938" bIns="43969" rtlCol="0">
            <a:spAutoFit/>
          </a:bodyPr>
          <a:lstStyle/>
          <a:p>
            <a:pPr algn="ctr"/>
            <a:r>
              <a:rPr lang="en-US" sz="2000" dirty="0" smtClean="0">
                <a:solidFill>
                  <a:prstClr val="black"/>
                </a:solidFill>
                <a:latin typeface="Calibri"/>
                <a:cs typeface="Georgia"/>
              </a:rPr>
              <a:t>Arecibo Observatory</a:t>
            </a:r>
          </a:p>
          <a:p>
            <a:pPr algn="ctr"/>
            <a:r>
              <a:rPr lang="en-US" sz="2000" dirty="0" smtClean="0">
                <a:solidFill>
                  <a:prstClr val="black"/>
                </a:solidFill>
                <a:latin typeface="Calibri"/>
                <a:cs typeface="Georgia"/>
              </a:rPr>
              <a:t>2014-2015</a:t>
            </a:r>
          </a:p>
        </p:txBody>
      </p:sp>
      <p:sp>
        <p:nvSpPr>
          <p:cNvPr id="28" name="TextBox 27"/>
          <p:cNvSpPr txBox="1"/>
          <p:nvPr/>
        </p:nvSpPr>
        <p:spPr>
          <a:xfrm>
            <a:off x="1631622" y="5367710"/>
            <a:ext cx="4681658" cy="1012126"/>
          </a:xfrm>
          <a:prstGeom prst="rect">
            <a:avLst/>
          </a:prstGeom>
          <a:noFill/>
        </p:spPr>
        <p:txBody>
          <a:bodyPr wrap="square" lIns="87938" tIns="43969" rIns="87938" bIns="43969" rtlCol="0">
            <a:spAutoFit/>
          </a:bodyPr>
          <a:lstStyle/>
          <a:p>
            <a:pPr algn="ctr"/>
            <a:r>
              <a:rPr lang="en-US" sz="2000" dirty="0" smtClean="0">
                <a:solidFill>
                  <a:prstClr val="black"/>
                </a:solidFill>
                <a:latin typeface="Calibri"/>
                <a:cs typeface="Georgia"/>
              </a:rPr>
              <a:t>Casa </a:t>
            </a:r>
            <a:r>
              <a:rPr lang="en-US" sz="2000" dirty="0" err="1" smtClean="0">
                <a:solidFill>
                  <a:prstClr val="black"/>
                </a:solidFill>
                <a:latin typeface="Calibri"/>
                <a:cs typeface="Georgia"/>
              </a:rPr>
              <a:t>Roig</a:t>
            </a:r>
            <a:r>
              <a:rPr lang="en-US" sz="2000" dirty="0" smtClean="0">
                <a:solidFill>
                  <a:prstClr val="black"/>
                </a:solidFill>
                <a:latin typeface="Calibri"/>
                <a:cs typeface="Georgia"/>
              </a:rPr>
              <a:t> Museum </a:t>
            </a:r>
          </a:p>
          <a:p>
            <a:pPr algn="ctr"/>
            <a:r>
              <a:rPr lang="en-US" sz="2000" dirty="0" smtClean="0">
                <a:solidFill>
                  <a:prstClr val="black"/>
                </a:solidFill>
                <a:latin typeface="Calibri"/>
                <a:cs typeface="Georgia"/>
              </a:rPr>
              <a:t>University of Puerto Rico at Humacao</a:t>
            </a:r>
          </a:p>
          <a:p>
            <a:pPr algn="ctr"/>
            <a:r>
              <a:rPr lang="en-US" sz="2000" dirty="0" smtClean="0">
                <a:solidFill>
                  <a:prstClr val="black"/>
                </a:solidFill>
                <a:latin typeface="Calibri"/>
                <a:cs typeface="Georgia"/>
              </a:rPr>
              <a:t>2013-2014</a:t>
            </a:r>
          </a:p>
        </p:txBody>
      </p:sp>
      <p:pic>
        <p:nvPicPr>
          <p:cNvPr id="14" name="Picture 13" descr="casa roig limpia.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9427" y="5104487"/>
            <a:ext cx="2680304" cy="1702800"/>
          </a:xfrm>
          <a:prstGeom prst="rect">
            <a:avLst/>
          </a:prstGeom>
        </p:spPr>
      </p:pic>
      <p:pic>
        <p:nvPicPr>
          <p:cNvPr id="15" name="Picture 14" descr="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816" y="1350374"/>
            <a:ext cx="2445129" cy="1702957"/>
          </a:xfrm>
          <a:prstGeom prst="rect">
            <a:avLst/>
          </a:prstGeom>
        </p:spPr>
      </p:pic>
      <p:pic>
        <p:nvPicPr>
          <p:cNvPr id="17" name="Picture 16" descr="vieques3.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63267" y="3655372"/>
            <a:ext cx="966085" cy="1745589"/>
          </a:xfrm>
          <a:prstGeom prst="rect">
            <a:avLst/>
          </a:prstGeom>
        </p:spPr>
      </p:pic>
      <p:sp>
        <p:nvSpPr>
          <p:cNvPr id="12" name="Rectangle 11"/>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16" name="Rectangle 15"/>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9" name="Title 1"/>
          <p:cNvSpPr txBox="1">
            <a:spLocks/>
          </p:cNvSpPr>
          <p:nvPr/>
        </p:nvSpPr>
        <p:spPr bwMode="auto">
          <a:xfrm>
            <a:off x="2228040" y="256693"/>
            <a:ext cx="533258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lnSpc>
                <a:spcPct val="90000"/>
              </a:lnSpc>
              <a:spcAft>
                <a:spcPts val="600"/>
              </a:spcAft>
              <a:defRPr/>
            </a:pPr>
            <a:r>
              <a:rPr lang="en-US" sz="4000" dirty="0" smtClean="0">
                <a:solidFill>
                  <a:srgbClr val="49176D"/>
                </a:solidFill>
                <a:latin typeface="Georgia" charset="0"/>
                <a:cs typeface="Georgia" charset="0"/>
              </a:rPr>
              <a:t>“Nano” in Puerto Rico</a:t>
            </a:r>
          </a:p>
          <a:p>
            <a:pPr algn="ctr">
              <a:lnSpc>
                <a:spcPct val="90000"/>
              </a:lnSpc>
              <a:defRPr/>
            </a:pPr>
            <a:r>
              <a:rPr lang="en-US" sz="2400" dirty="0" smtClean="0">
                <a:solidFill>
                  <a:prstClr val="black"/>
                </a:solidFill>
                <a:latin typeface="Georgia" charset="0"/>
                <a:cs typeface="Georgia" charset="0"/>
              </a:rPr>
              <a:t>Idalia Ramos, UPR-Humacao</a:t>
            </a:r>
            <a:endParaRPr lang="en-US" sz="2400" dirty="0">
              <a:solidFill>
                <a:prstClr val="black"/>
              </a:solidFill>
              <a:latin typeface="Georgia" charset="0"/>
              <a:cs typeface="Georgia" charset="0"/>
            </a:endParaRPr>
          </a:p>
        </p:txBody>
      </p:sp>
      <p:sp>
        <p:nvSpPr>
          <p:cNvPr id="20" name="TextBox 19"/>
          <p:cNvSpPr txBox="1"/>
          <p:nvPr/>
        </p:nvSpPr>
        <p:spPr>
          <a:xfrm>
            <a:off x="6654522" y="3036458"/>
            <a:ext cx="1493434" cy="704350"/>
          </a:xfrm>
          <a:prstGeom prst="rect">
            <a:avLst/>
          </a:prstGeom>
          <a:noFill/>
        </p:spPr>
        <p:txBody>
          <a:bodyPr wrap="none" lIns="87938" tIns="43969" rIns="87938" bIns="43969" rtlCol="0">
            <a:spAutoFit/>
          </a:bodyPr>
          <a:lstStyle/>
          <a:p>
            <a:pPr algn="ctr"/>
            <a:r>
              <a:rPr lang="en-US" sz="2000" dirty="0" err="1" smtClean="0">
                <a:solidFill>
                  <a:prstClr val="black"/>
                </a:solidFill>
                <a:latin typeface="Calibri"/>
                <a:cs typeface="Georgia"/>
              </a:rPr>
              <a:t>Vieques</a:t>
            </a:r>
            <a:r>
              <a:rPr lang="en-US" sz="2000" dirty="0" smtClean="0">
                <a:solidFill>
                  <a:prstClr val="black"/>
                </a:solidFill>
                <a:latin typeface="Calibri"/>
                <a:cs typeface="Georgia"/>
              </a:rPr>
              <a:t> Fort</a:t>
            </a:r>
          </a:p>
          <a:p>
            <a:pPr algn="ctr"/>
            <a:r>
              <a:rPr lang="en-US" sz="2000" dirty="0" smtClean="0">
                <a:solidFill>
                  <a:prstClr val="black"/>
                </a:solidFill>
                <a:latin typeface="Calibri"/>
                <a:cs typeface="Georgia"/>
              </a:rPr>
              <a:t>2015-</a:t>
            </a:r>
          </a:p>
        </p:txBody>
      </p:sp>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222014" y="1350452"/>
            <a:ext cx="2535130" cy="1702800"/>
          </a:xfrm>
          <a:prstGeom prst="rect">
            <a:avLst/>
          </a:prstGeom>
        </p:spPr>
      </p:pic>
      <p:cxnSp>
        <p:nvCxnSpPr>
          <p:cNvPr id="25" name="Straight Arrow Connector 24"/>
          <p:cNvCxnSpPr/>
          <p:nvPr/>
        </p:nvCxnSpPr>
        <p:spPr>
          <a:xfrm rot="5400000">
            <a:off x="7068443" y="4027403"/>
            <a:ext cx="679282" cy="168324"/>
          </a:xfrm>
          <a:prstGeom prst="straightConnector1">
            <a:avLst/>
          </a:prstGeom>
          <a:ln>
            <a:solidFill>
              <a:srgbClr val="49176D"/>
            </a:solidFill>
            <a:tailEnd type="arrow"/>
          </a:ln>
        </p:spPr>
        <p:style>
          <a:lnRef idx="2">
            <a:schemeClr val="accent1"/>
          </a:lnRef>
          <a:fillRef idx="0">
            <a:schemeClr val="accent1"/>
          </a:fillRef>
          <a:effectRef idx="1">
            <a:schemeClr val="accent1"/>
          </a:effectRef>
          <a:fontRef idx="minor">
            <a:schemeClr val="tx1"/>
          </a:fontRef>
        </p:style>
      </p:cxnSp>
      <p:pic>
        <p:nvPicPr>
          <p:cNvPr id="4" name="Picture 3" descr="uprhC.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66919" y="195374"/>
            <a:ext cx="864000" cy="864000"/>
          </a:xfrm>
          <a:prstGeom prst="rect">
            <a:avLst/>
          </a:prstGeom>
        </p:spPr>
      </p:pic>
      <p:pic>
        <p:nvPicPr>
          <p:cNvPr id="5" name="Picture 4" descr="prem.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9502" y="213374"/>
            <a:ext cx="1522241" cy="828000"/>
          </a:xfrm>
          <a:prstGeom prst="rect">
            <a:avLst/>
          </a:prstGeom>
        </p:spPr>
      </p:pic>
      <p:sp>
        <p:nvSpPr>
          <p:cNvPr id="22" name="Rectangle 21"/>
          <p:cNvSpPr/>
          <p:nvPr/>
        </p:nvSpPr>
        <p:spPr>
          <a:xfrm>
            <a:off x="371486" y="6468733"/>
            <a:ext cx="2597887" cy="338554"/>
          </a:xfrm>
          <a:prstGeom prst="rect">
            <a:avLst/>
          </a:prstGeom>
        </p:spPr>
        <p:txBody>
          <a:bodyPr wrap="none">
            <a:spAutoFit/>
          </a:bodyPr>
          <a:lstStyle/>
          <a:p>
            <a:pPr algn="dist"/>
            <a:r>
              <a:rPr lang="en-US" sz="1600" b="1" dirty="0" smtClean="0">
                <a:solidFill>
                  <a:srgbClr val="49176D"/>
                </a:solidFill>
                <a:latin typeface="Calibri"/>
                <a:ea typeface="Tahoma" charset="0"/>
                <a:cs typeface="Tahoma" charset="0"/>
              </a:rPr>
              <a:t>NSF-DMR-0934195, 1449445</a:t>
            </a:r>
            <a:endParaRPr lang="en-US" sz="1600" b="1" dirty="0">
              <a:solidFill>
                <a:srgbClr val="49176D"/>
              </a:solidFill>
              <a:latin typeface="Calibri"/>
              <a:ea typeface="Tahoma" charset="0"/>
              <a:cs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12553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15362" name="Title 1"/>
          <p:cNvSpPr>
            <a:spLocks noGrp="1"/>
          </p:cNvSpPr>
          <p:nvPr>
            <p:ph type="title"/>
          </p:nvPr>
        </p:nvSpPr>
        <p:spPr>
          <a:xfrm>
            <a:off x="201429" y="38484"/>
            <a:ext cx="8594393" cy="1143000"/>
          </a:xfrm>
        </p:spPr>
        <p:txBody>
          <a:bodyPr/>
          <a:lstStyle/>
          <a:p>
            <a:pPr eaLnBrk="1" hangingPunct="1"/>
            <a:r>
              <a:rPr lang="es-ES_tradnl" sz="3200" dirty="0" err="1" smtClean="0">
                <a:solidFill>
                  <a:srgbClr val="49176D"/>
                </a:solidFill>
                <a:latin typeface="Georgia"/>
                <a:cs typeface="Georgia"/>
              </a:rPr>
              <a:t>Integrating</a:t>
            </a:r>
            <a:r>
              <a:rPr lang="es-ES_tradnl" sz="3200" dirty="0" smtClean="0">
                <a:solidFill>
                  <a:srgbClr val="49176D"/>
                </a:solidFill>
                <a:latin typeface="Georgia"/>
                <a:cs typeface="Georgia"/>
              </a:rPr>
              <a:t> </a:t>
            </a:r>
            <a:r>
              <a:rPr lang="es-ES_tradnl" sz="3200" dirty="0" err="1" smtClean="0">
                <a:solidFill>
                  <a:srgbClr val="49176D"/>
                </a:solidFill>
                <a:latin typeface="Georgia"/>
                <a:cs typeface="Georgia"/>
              </a:rPr>
              <a:t>the</a:t>
            </a:r>
            <a:r>
              <a:rPr lang="es-ES_tradnl" sz="3200" dirty="0" smtClean="0">
                <a:solidFill>
                  <a:srgbClr val="49176D"/>
                </a:solidFill>
                <a:latin typeface="Georgia"/>
                <a:cs typeface="Georgia"/>
              </a:rPr>
              <a:t> </a:t>
            </a:r>
            <a:r>
              <a:rPr lang="es-ES_tradnl" sz="3200" dirty="0" err="1" smtClean="0">
                <a:solidFill>
                  <a:srgbClr val="49176D"/>
                </a:solidFill>
                <a:latin typeface="Georgia"/>
                <a:cs typeface="Georgia"/>
              </a:rPr>
              <a:t>Historic</a:t>
            </a:r>
            <a:r>
              <a:rPr lang="es-ES_tradnl" sz="3200" dirty="0" smtClean="0">
                <a:solidFill>
                  <a:srgbClr val="49176D"/>
                </a:solidFill>
                <a:latin typeface="Georgia"/>
                <a:cs typeface="Georgia"/>
              </a:rPr>
              <a:t> </a:t>
            </a:r>
            <a:r>
              <a:rPr lang="es-ES_tradnl" sz="3200" dirty="0" err="1" smtClean="0">
                <a:solidFill>
                  <a:srgbClr val="49176D"/>
                </a:solidFill>
                <a:latin typeface="Georgia"/>
                <a:cs typeface="Georgia"/>
              </a:rPr>
              <a:t>House</a:t>
            </a:r>
            <a:r>
              <a:rPr lang="es-ES_tradnl" sz="3200" dirty="0" smtClean="0">
                <a:solidFill>
                  <a:srgbClr val="49176D"/>
                </a:solidFill>
                <a:latin typeface="Georgia"/>
                <a:cs typeface="Georgia"/>
              </a:rPr>
              <a:t> </a:t>
            </a:r>
            <a:r>
              <a:rPr lang="es-ES_tradnl" sz="3200" dirty="0" err="1" smtClean="0">
                <a:solidFill>
                  <a:srgbClr val="49176D"/>
                </a:solidFill>
                <a:latin typeface="Georgia"/>
                <a:cs typeface="Georgia"/>
              </a:rPr>
              <a:t>to</a:t>
            </a:r>
            <a:r>
              <a:rPr lang="es-ES_tradnl" sz="3200" dirty="0" smtClean="0">
                <a:solidFill>
                  <a:srgbClr val="49176D"/>
                </a:solidFill>
                <a:latin typeface="Georgia"/>
                <a:cs typeface="Georgia"/>
              </a:rPr>
              <a:t> </a:t>
            </a:r>
            <a:r>
              <a:rPr lang="es-ES_tradnl" sz="3200" dirty="0" err="1" smtClean="0">
                <a:solidFill>
                  <a:srgbClr val="49176D"/>
                </a:solidFill>
                <a:latin typeface="Georgia"/>
                <a:cs typeface="Georgia"/>
              </a:rPr>
              <a:t>the</a:t>
            </a:r>
            <a:r>
              <a:rPr lang="es-ES_tradnl" sz="3200" dirty="0" smtClean="0">
                <a:solidFill>
                  <a:srgbClr val="49176D"/>
                </a:solidFill>
                <a:latin typeface="Georgia"/>
                <a:cs typeface="Georgia"/>
              </a:rPr>
              <a:t> </a:t>
            </a:r>
            <a:r>
              <a:rPr lang="es-ES_tradnl" sz="3200" dirty="0" err="1" smtClean="0">
                <a:solidFill>
                  <a:srgbClr val="49176D"/>
                </a:solidFill>
                <a:latin typeface="Georgia"/>
                <a:cs typeface="Georgia"/>
              </a:rPr>
              <a:t>Exhibition</a:t>
            </a:r>
            <a:endParaRPr lang="es-ES_tradnl" sz="3200" dirty="0" smtClean="0">
              <a:solidFill>
                <a:srgbClr val="49176D"/>
              </a:solidFill>
              <a:latin typeface="Georgia"/>
              <a:cs typeface="Georgia"/>
            </a:endParaRPr>
          </a:p>
        </p:txBody>
      </p:sp>
      <p:sp>
        <p:nvSpPr>
          <p:cNvPr id="11" name="TextBox 10"/>
          <p:cNvSpPr txBox="1"/>
          <p:nvPr/>
        </p:nvSpPr>
        <p:spPr>
          <a:xfrm>
            <a:off x="299919" y="5358553"/>
            <a:ext cx="4336873" cy="1473791"/>
          </a:xfrm>
          <a:prstGeom prst="rect">
            <a:avLst/>
          </a:prstGeom>
          <a:noFill/>
        </p:spPr>
        <p:txBody>
          <a:bodyPr wrap="square" lIns="87938" tIns="43969" rIns="87938" bIns="43969" rtlCol="0">
            <a:spAutoFit/>
          </a:bodyPr>
          <a:lstStyle/>
          <a:p>
            <a:pPr>
              <a:spcAft>
                <a:spcPts val="1200"/>
              </a:spcAft>
            </a:pPr>
            <a:r>
              <a:rPr lang="en-US" sz="2000" dirty="0" smtClean="0">
                <a:solidFill>
                  <a:prstClr val="black"/>
                </a:solidFill>
                <a:latin typeface="Calibri"/>
                <a:cs typeface="Georgia"/>
              </a:rPr>
              <a:t>The role of </a:t>
            </a:r>
            <a:r>
              <a:rPr lang="en-US" sz="2000" dirty="0" err="1" smtClean="0">
                <a:solidFill>
                  <a:prstClr val="black"/>
                </a:solidFill>
                <a:latin typeface="Calibri"/>
                <a:cs typeface="Georgia"/>
              </a:rPr>
              <a:t>nanoparticles</a:t>
            </a:r>
            <a:r>
              <a:rPr lang="en-US" sz="2000" dirty="0" smtClean="0">
                <a:solidFill>
                  <a:prstClr val="black"/>
                </a:solidFill>
                <a:latin typeface="Calibri"/>
                <a:cs typeface="Georgia"/>
              </a:rPr>
              <a:t> in the Stained Glasses and Mosaics of Casa </a:t>
            </a:r>
            <a:r>
              <a:rPr lang="en-US" sz="2000" dirty="0" err="1" smtClean="0">
                <a:solidFill>
                  <a:prstClr val="black"/>
                </a:solidFill>
                <a:latin typeface="Calibri"/>
                <a:cs typeface="Georgia"/>
              </a:rPr>
              <a:t>Roig</a:t>
            </a:r>
            <a:endParaRPr lang="en-US" sz="2000" dirty="0" smtClean="0">
              <a:solidFill>
                <a:prstClr val="black"/>
              </a:solidFill>
              <a:latin typeface="Calibri"/>
              <a:cs typeface="Georgia"/>
            </a:endParaRPr>
          </a:p>
          <a:p>
            <a:r>
              <a:rPr lang="en-US" sz="2000" dirty="0" smtClean="0">
                <a:solidFill>
                  <a:prstClr val="black"/>
                </a:solidFill>
                <a:latin typeface="Calibri"/>
                <a:cs typeface="Georgia"/>
              </a:rPr>
              <a:t>Materials used in the Design and Construction of Casa </a:t>
            </a:r>
            <a:r>
              <a:rPr lang="en-US" sz="2000" dirty="0" err="1" smtClean="0">
                <a:solidFill>
                  <a:prstClr val="black"/>
                </a:solidFill>
                <a:latin typeface="Calibri"/>
                <a:cs typeface="Georgia"/>
              </a:rPr>
              <a:t>Roig</a:t>
            </a:r>
            <a:endParaRPr lang="en-US" sz="2000" dirty="0">
              <a:solidFill>
                <a:prstClr val="black"/>
              </a:solidFill>
              <a:latin typeface="Calibri"/>
              <a:cs typeface="Georgia"/>
            </a:endParaRPr>
          </a:p>
        </p:txBody>
      </p:sp>
      <p:pic>
        <p:nvPicPr>
          <p:cNvPr id="22" name="Picture 21" descr="DSC07789 cop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75280" y="4235832"/>
            <a:ext cx="3946730" cy="2545248"/>
          </a:xfrm>
          <a:prstGeom prst="rect">
            <a:avLst/>
          </a:prstGeom>
        </p:spPr>
      </p:pic>
      <p:grpSp>
        <p:nvGrpSpPr>
          <p:cNvPr id="2" name="Group 32"/>
          <p:cNvGrpSpPr/>
          <p:nvPr/>
        </p:nvGrpSpPr>
        <p:grpSpPr>
          <a:xfrm>
            <a:off x="726824" y="1467384"/>
            <a:ext cx="2964443" cy="3821907"/>
            <a:chOff x="1320800" y="749300"/>
            <a:chExt cx="3022600" cy="4076701"/>
          </a:xfrm>
        </p:grpSpPr>
        <p:pic>
          <p:nvPicPr>
            <p:cNvPr id="40" name="Picture 39" descr="DSC0780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0800" y="1803401"/>
              <a:ext cx="3022600" cy="3022600"/>
            </a:xfrm>
            <a:prstGeom prst="rect">
              <a:avLst/>
            </a:prstGeom>
          </p:spPr>
        </p:pic>
        <p:grpSp>
          <p:nvGrpSpPr>
            <p:cNvPr id="3" name="Group 31"/>
            <p:cNvGrpSpPr>
              <a:grpSpLocks/>
            </p:cNvGrpSpPr>
            <p:nvPr/>
          </p:nvGrpSpPr>
          <p:grpSpPr>
            <a:xfrm>
              <a:off x="1524001" y="749300"/>
              <a:ext cx="720000" cy="720000"/>
              <a:chOff x="1943100" y="1702850"/>
              <a:chExt cx="1116000" cy="1116000"/>
            </a:xfrm>
          </p:grpSpPr>
          <p:pic>
            <p:nvPicPr>
              <p:cNvPr id="13" name="Picture 12"/>
              <p:cNvPicPr>
                <a:picLocks/>
              </p:cNvPicPr>
              <p:nvPr/>
            </p:nvPicPr>
            <p:blipFill>
              <a:blip r:embed="rId5" cstate="email">
                <a:extLst>
                  <a:ext uri="{28A0092B-C50C-407E-A947-70E740481C1C}">
                    <a14:useLocalDpi xmlns:a14="http://schemas.microsoft.com/office/drawing/2010/main"/>
                  </a:ext>
                </a:extLst>
              </a:blip>
              <a:stretch>
                <a:fillRect/>
              </a:stretch>
            </p:blipFill>
            <p:spPr>
              <a:xfrm>
                <a:off x="1961100" y="1720850"/>
                <a:ext cx="1080000" cy="1080000"/>
              </a:xfrm>
              <a:prstGeom prst="rect">
                <a:avLst/>
              </a:prstGeom>
            </p:spPr>
          </p:pic>
          <p:sp>
            <p:nvSpPr>
              <p:cNvPr id="30" name="Donut 29"/>
              <p:cNvSpPr>
                <a:spLocks noChangeAspect="1"/>
              </p:cNvSpPr>
              <p:nvPr/>
            </p:nvSpPr>
            <p:spPr>
              <a:xfrm>
                <a:off x="1943100" y="1702850"/>
                <a:ext cx="1116000" cy="1116000"/>
              </a:xfrm>
              <a:prstGeom prst="donut">
                <a:avLst>
                  <a:gd name="adj" fmla="val 1102"/>
                </a:avLst>
              </a:prstGeom>
              <a:solidFill>
                <a:schemeClr val="accent3">
                  <a:lumMod val="75000"/>
                </a:schemeClr>
              </a:solidFill>
              <a:ln w="127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grpSp>
        <p:cxnSp>
          <p:nvCxnSpPr>
            <p:cNvPr id="24" name="Straight Connector 23"/>
            <p:cNvCxnSpPr/>
            <p:nvPr/>
          </p:nvCxnSpPr>
          <p:spPr>
            <a:xfrm rot="16200000" flipH="1">
              <a:off x="1955801" y="1511304"/>
              <a:ext cx="622300" cy="419098"/>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5" name="Group 28"/>
          <p:cNvGrpSpPr/>
          <p:nvPr/>
        </p:nvGrpSpPr>
        <p:grpSpPr>
          <a:xfrm>
            <a:off x="4681695" y="1345123"/>
            <a:ext cx="3933901" cy="2677236"/>
            <a:chOff x="4900160" y="1054099"/>
            <a:chExt cx="3971834" cy="2857255"/>
          </a:xfrm>
        </p:grpSpPr>
        <p:pic>
          <p:nvPicPr>
            <p:cNvPr id="23" name="Picture 22" descr="casa-mosaicos.jpe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900160" y="1909776"/>
              <a:ext cx="3971834" cy="2001578"/>
            </a:xfrm>
            <a:prstGeom prst="rect">
              <a:avLst/>
            </a:prstGeom>
          </p:spPr>
        </p:pic>
        <p:grpSp>
          <p:nvGrpSpPr>
            <p:cNvPr id="6" name="Group 37"/>
            <p:cNvGrpSpPr>
              <a:grpSpLocks/>
            </p:cNvGrpSpPr>
            <p:nvPr/>
          </p:nvGrpSpPr>
          <p:grpSpPr>
            <a:xfrm>
              <a:off x="7745406" y="1054099"/>
              <a:ext cx="705220" cy="720000"/>
              <a:chOff x="6838950" y="1371600"/>
              <a:chExt cx="1116000" cy="1116000"/>
            </a:xfrm>
          </p:grpSpPr>
          <p:pic>
            <p:nvPicPr>
              <p:cNvPr id="18" name="Picture 17" descr="nanoparticles2.png"/>
              <p:cNvPicPr>
                <a:picLocks/>
              </p:cNvPicPr>
              <p:nvPr/>
            </p:nvPicPr>
            <p:blipFill>
              <a:blip r:embed="rId7" cstate="email">
                <a:extLst>
                  <a:ext uri="{28A0092B-C50C-407E-A947-70E740481C1C}">
                    <a14:useLocalDpi xmlns:a14="http://schemas.microsoft.com/office/drawing/2010/main"/>
                  </a:ext>
                </a:extLst>
              </a:blip>
              <a:stretch>
                <a:fillRect/>
              </a:stretch>
            </p:blipFill>
            <p:spPr>
              <a:xfrm>
                <a:off x="6856950" y="1389601"/>
                <a:ext cx="1080000" cy="1080000"/>
              </a:xfrm>
              <a:prstGeom prst="rect">
                <a:avLst/>
              </a:prstGeom>
            </p:spPr>
          </p:pic>
          <p:sp>
            <p:nvSpPr>
              <p:cNvPr id="31" name="Donut 30"/>
              <p:cNvSpPr>
                <a:spLocks noChangeAspect="1"/>
              </p:cNvSpPr>
              <p:nvPr/>
            </p:nvSpPr>
            <p:spPr>
              <a:xfrm>
                <a:off x="6838950" y="1371600"/>
                <a:ext cx="1116000" cy="1116000"/>
              </a:xfrm>
              <a:prstGeom prst="donut">
                <a:avLst>
                  <a:gd name="adj" fmla="val 1102"/>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grpSp>
        <p:cxnSp>
          <p:nvCxnSpPr>
            <p:cNvPr id="28" name="Straight Connector 27"/>
            <p:cNvCxnSpPr/>
            <p:nvPr/>
          </p:nvCxnSpPr>
          <p:spPr>
            <a:xfrm rot="10800000" flipV="1">
              <a:off x="5905500" y="1651000"/>
              <a:ext cx="1943100" cy="109220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sp>
        <p:nvSpPr>
          <p:cNvPr id="25" name="Rectangle 24"/>
          <p:cNvSpPr/>
          <p:nvPr/>
        </p:nvSpPr>
        <p:spPr>
          <a:xfrm flipV="1">
            <a:off x="0" y="1181484"/>
            <a:ext cx="9144000" cy="73843"/>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26" name="TextBox 25"/>
          <p:cNvSpPr txBox="1"/>
          <p:nvPr/>
        </p:nvSpPr>
        <p:spPr>
          <a:xfrm>
            <a:off x="2902693" y="1400065"/>
            <a:ext cx="3869566" cy="519684"/>
          </a:xfrm>
          <a:prstGeom prst="rect">
            <a:avLst/>
          </a:prstGeom>
          <a:noFill/>
        </p:spPr>
        <p:txBody>
          <a:bodyPr wrap="square" lIns="87938" tIns="43969" rIns="87938" bIns="43969" rtlCol="0">
            <a:spAutoFit/>
          </a:bodyPr>
          <a:lstStyle/>
          <a:p>
            <a:pPr algn="ctr">
              <a:spcAft>
                <a:spcPts val="1200"/>
              </a:spcAft>
            </a:pPr>
            <a:r>
              <a:rPr lang="en-US" sz="2800" i="1" dirty="0" smtClean="0">
                <a:solidFill>
                  <a:srgbClr val="49176D"/>
                </a:solidFill>
                <a:latin typeface="Calibri"/>
                <a:cs typeface="Georgia"/>
              </a:rPr>
              <a:t>Casa </a:t>
            </a:r>
            <a:r>
              <a:rPr lang="en-US" sz="2800" i="1" dirty="0" err="1" smtClean="0">
                <a:solidFill>
                  <a:srgbClr val="49176D"/>
                </a:solidFill>
                <a:latin typeface="Calibri"/>
                <a:cs typeface="Georgia"/>
              </a:rPr>
              <a:t>Roig</a:t>
            </a:r>
            <a:r>
              <a:rPr lang="en-US" sz="2800" i="1" dirty="0" smtClean="0">
                <a:solidFill>
                  <a:srgbClr val="49176D"/>
                </a:solidFill>
                <a:latin typeface="Calibri"/>
                <a:cs typeface="Georgia"/>
              </a:rPr>
              <a:t> Museum</a:t>
            </a:r>
            <a:endParaRPr lang="en-US" sz="2800" i="1" dirty="0">
              <a:solidFill>
                <a:srgbClr val="49176D"/>
              </a:solidFill>
              <a:latin typeface="Calibri"/>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92AD1B17-6C43-2E43-B3B2-081C1CB178C4}" type="slidenum">
              <a:rPr lang="es-ES_tradnl" smtClean="0"/>
              <a:pPr>
                <a:defRPr/>
              </a:pPr>
              <a:t>15</a:t>
            </a:fld>
            <a:endParaRPr lang="es-ES_tradnl"/>
          </a:p>
        </p:txBody>
      </p:sp>
      <p:sp>
        <p:nvSpPr>
          <p:cNvPr id="12" name="TextBox 11"/>
          <p:cNvSpPr txBox="1"/>
          <p:nvPr/>
        </p:nvSpPr>
        <p:spPr>
          <a:xfrm>
            <a:off x="5104597" y="1905002"/>
            <a:ext cx="3852568" cy="642795"/>
          </a:xfrm>
          <a:prstGeom prst="rect">
            <a:avLst/>
          </a:prstGeom>
          <a:noFill/>
        </p:spPr>
        <p:txBody>
          <a:bodyPr wrap="square" lIns="87938" tIns="43969" rIns="87938" bIns="43969" rtlCol="0">
            <a:spAutoFit/>
          </a:bodyPr>
          <a:lstStyle/>
          <a:p>
            <a:pPr algn="ctr"/>
            <a:endParaRPr lang="en-US" dirty="0" smtClean="0">
              <a:solidFill>
                <a:prstClr val="black"/>
              </a:solidFill>
              <a:latin typeface="Verdana"/>
              <a:cs typeface="Verdana"/>
            </a:endParaRPr>
          </a:p>
          <a:p>
            <a:pPr algn="ctr"/>
            <a:endParaRPr lang="en-US" dirty="0">
              <a:solidFill>
                <a:prstClr val="black"/>
              </a:solidFill>
              <a:latin typeface="Verdana"/>
              <a:cs typeface="Verdana"/>
            </a:endParaRPr>
          </a:p>
        </p:txBody>
      </p:sp>
      <p:pic>
        <p:nvPicPr>
          <p:cNvPr id="9" name="Picture 8" descr="3.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88539" y="1568273"/>
            <a:ext cx="3691141" cy="5047991"/>
          </a:xfrm>
          <a:prstGeom prst="rect">
            <a:avLst/>
          </a:prstGeom>
        </p:spPr>
      </p:pic>
      <p:pic>
        <p:nvPicPr>
          <p:cNvPr id="13" name="Picture 12" descr="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8868" y="3700756"/>
            <a:ext cx="3889272" cy="2915509"/>
          </a:xfrm>
          <a:prstGeom prst="rect">
            <a:avLst/>
          </a:prstGeom>
        </p:spPr>
      </p:pic>
      <p:sp>
        <p:nvSpPr>
          <p:cNvPr id="15" name="TextBox 14"/>
          <p:cNvSpPr txBox="1"/>
          <p:nvPr/>
        </p:nvSpPr>
        <p:spPr>
          <a:xfrm>
            <a:off x="4796954" y="1456934"/>
            <a:ext cx="4347046" cy="1935456"/>
          </a:xfrm>
          <a:prstGeom prst="rect">
            <a:avLst/>
          </a:prstGeom>
          <a:noFill/>
        </p:spPr>
        <p:txBody>
          <a:bodyPr wrap="square" lIns="87938" tIns="43969" rIns="87938" bIns="43969" rtlCol="0">
            <a:spAutoFit/>
          </a:bodyPr>
          <a:lstStyle/>
          <a:p>
            <a:pPr>
              <a:spcAft>
                <a:spcPts val="600"/>
              </a:spcAft>
            </a:pPr>
            <a:r>
              <a:rPr lang="en-US" sz="2200" dirty="0" smtClean="0">
                <a:solidFill>
                  <a:srgbClr val="49176D"/>
                </a:solidFill>
                <a:latin typeface="Calibri"/>
                <a:cs typeface="Georgia"/>
              </a:rPr>
              <a:t>Designed by HS  students</a:t>
            </a:r>
          </a:p>
          <a:p>
            <a:pPr>
              <a:spcAft>
                <a:spcPts val="600"/>
              </a:spcAft>
            </a:pPr>
            <a:r>
              <a:rPr lang="en-US" sz="2200" dirty="0" smtClean="0">
                <a:solidFill>
                  <a:prstClr val="black"/>
                </a:solidFill>
                <a:latin typeface="Calibri"/>
                <a:cs typeface="Georgia"/>
              </a:rPr>
              <a:t>Where can you find </a:t>
            </a:r>
            <a:r>
              <a:rPr lang="en-US" sz="2200" dirty="0" err="1" smtClean="0">
                <a:solidFill>
                  <a:prstClr val="black"/>
                </a:solidFill>
                <a:latin typeface="Calibri"/>
                <a:cs typeface="Georgia"/>
              </a:rPr>
              <a:t>nano</a:t>
            </a:r>
            <a:r>
              <a:rPr lang="en-US" sz="2200" dirty="0" smtClean="0">
                <a:solidFill>
                  <a:prstClr val="black"/>
                </a:solidFill>
                <a:latin typeface="Calibri"/>
                <a:cs typeface="Georgia"/>
              </a:rPr>
              <a:t> in Casa </a:t>
            </a:r>
            <a:r>
              <a:rPr lang="en-US" sz="2200" dirty="0" err="1" smtClean="0">
                <a:solidFill>
                  <a:prstClr val="black"/>
                </a:solidFill>
                <a:latin typeface="Calibri"/>
                <a:cs typeface="Georgia"/>
              </a:rPr>
              <a:t>Roig</a:t>
            </a:r>
            <a:r>
              <a:rPr lang="en-US" sz="2200" dirty="0" smtClean="0">
                <a:solidFill>
                  <a:prstClr val="black"/>
                </a:solidFill>
                <a:latin typeface="Calibri"/>
                <a:cs typeface="Georgia"/>
              </a:rPr>
              <a:t>?</a:t>
            </a:r>
          </a:p>
          <a:p>
            <a:pPr>
              <a:spcAft>
                <a:spcPts val="600"/>
              </a:spcAft>
            </a:pPr>
            <a:r>
              <a:rPr lang="en-US" sz="2200" dirty="0" smtClean="0">
                <a:solidFill>
                  <a:prstClr val="black"/>
                </a:solidFill>
                <a:latin typeface="Calibri"/>
                <a:cs typeface="Georgia"/>
              </a:rPr>
              <a:t>Colors, Size, Scales and Materials in Casa </a:t>
            </a:r>
            <a:r>
              <a:rPr lang="en-US" sz="2200" dirty="0" err="1" smtClean="0">
                <a:solidFill>
                  <a:prstClr val="black"/>
                </a:solidFill>
                <a:latin typeface="Calibri"/>
                <a:cs typeface="Georgia"/>
              </a:rPr>
              <a:t>Roig</a:t>
            </a:r>
            <a:endParaRPr lang="en-US" sz="2200" dirty="0">
              <a:solidFill>
                <a:prstClr val="black"/>
              </a:solidFill>
              <a:latin typeface="Calibri"/>
              <a:cs typeface="Georgia"/>
            </a:endParaRPr>
          </a:p>
        </p:txBody>
      </p:sp>
      <p:sp>
        <p:nvSpPr>
          <p:cNvPr id="14" name="TextBox 13"/>
          <p:cNvSpPr txBox="1"/>
          <p:nvPr/>
        </p:nvSpPr>
        <p:spPr>
          <a:xfrm>
            <a:off x="112101" y="130969"/>
            <a:ext cx="177594" cy="365796"/>
          </a:xfrm>
          <a:prstGeom prst="rect">
            <a:avLst/>
          </a:prstGeom>
          <a:noFill/>
        </p:spPr>
        <p:txBody>
          <a:bodyPr wrap="none" lIns="87938" tIns="43969" rIns="87938" bIns="43969" rtlCol="0">
            <a:spAutoFit/>
          </a:bodyPr>
          <a:lstStyle/>
          <a:p>
            <a:endParaRPr lang="en-US" dirty="0">
              <a:solidFill>
                <a:prstClr val="black"/>
              </a:solidFill>
            </a:endParaRPr>
          </a:p>
        </p:txBody>
      </p:sp>
      <p:sp>
        <p:nvSpPr>
          <p:cNvPr id="16" name="Rectangle 15"/>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18" name="Rectangle 17"/>
          <p:cNvSpPr/>
          <p:nvPr/>
        </p:nvSpPr>
        <p:spPr>
          <a:xfrm>
            <a:off x="0" y="1053204"/>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9" name="Title 1"/>
          <p:cNvSpPr txBox="1">
            <a:spLocks/>
          </p:cNvSpPr>
          <p:nvPr/>
        </p:nvSpPr>
        <p:spPr bwMode="auto">
          <a:xfrm>
            <a:off x="254000" y="223326"/>
            <a:ext cx="86614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lnSpc>
                <a:spcPct val="90000"/>
              </a:lnSpc>
            </a:pPr>
            <a:r>
              <a:rPr lang="en-US" sz="4000" dirty="0" smtClean="0">
                <a:solidFill>
                  <a:srgbClr val="49176D"/>
                </a:solidFill>
                <a:latin typeface="Georgia" charset="0"/>
                <a:cs typeface="Georgia" charset="0"/>
              </a:rPr>
              <a:t>New Modules</a:t>
            </a:r>
            <a:endParaRPr lang="en-US" sz="4000" dirty="0">
              <a:solidFill>
                <a:srgbClr val="49176D"/>
              </a:solidFill>
              <a:latin typeface="Georgia" charset="0"/>
              <a:cs typeface="Georgia"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92AD1B17-6C43-2E43-B3B2-081C1CB178C4}" type="slidenum">
              <a:rPr lang="es-ES_tradnl" smtClean="0"/>
              <a:pPr>
                <a:defRPr/>
              </a:pPr>
              <a:t>16</a:t>
            </a:fld>
            <a:endParaRPr lang="es-ES_tradnl"/>
          </a:p>
        </p:txBody>
      </p:sp>
      <p:pic>
        <p:nvPicPr>
          <p:cNvPr id="6" name="Picture 5" descr="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9626" y="300594"/>
            <a:ext cx="5404393" cy="2422999"/>
          </a:xfrm>
          <a:prstGeom prst="rect">
            <a:avLst/>
          </a:prstGeom>
        </p:spPr>
      </p:pic>
      <p:pic>
        <p:nvPicPr>
          <p:cNvPr id="7" name="Picture 6" descr="8.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6884" y="2840475"/>
            <a:ext cx="6600055" cy="36059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407488" y="464344"/>
            <a:ext cx="3001124" cy="2868750"/>
          </a:xfrm>
          <a:prstGeom prst="rect">
            <a:avLst/>
          </a:prstGeom>
        </p:spPr>
      </p:pic>
      <p:pic>
        <p:nvPicPr>
          <p:cNvPr id="9" name="Picture 8" descr="3.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268542" y="464344"/>
            <a:ext cx="2828291" cy="2868750"/>
          </a:xfrm>
          <a:prstGeom prst="rect">
            <a:avLst/>
          </a:prstGeom>
        </p:spPr>
      </p:pic>
      <p:pic>
        <p:nvPicPr>
          <p:cNvPr id="10" name="Picture 9" descr="5.jpe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07488" y="3673078"/>
            <a:ext cx="3001124" cy="2868750"/>
          </a:xfrm>
          <a:prstGeom prst="rect">
            <a:avLst/>
          </a:prstGeom>
        </p:spPr>
      </p:pic>
      <p:pic>
        <p:nvPicPr>
          <p:cNvPr id="11" name="Picture 10" descr="9.jpe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182124" y="3673078"/>
            <a:ext cx="3001124" cy="2868750"/>
          </a:xfrm>
          <a:prstGeom prst="rect">
            <a:avLst/>
          </a:prstGeom>
        </p:spPr>
      </p:pic>
      <p:sp>
        <p:nvSpPr>
          <p:cNvPr id="12" name="TextBox 11"/>
          <p:cNvSpPr txBox="1"/>
          <p:nvPr/>
        </p:nvSpPr>
        <p:spPr>
          <a:xfrm rot="16200000">
            <a:off x="-397534" y="2796253"/>
            <a:ext cx="2899054" cy="1073682"/>
          </a:xfrm>
          <a:prstGeom prst="rect">
            <a:avLst/>
          </a:prstGeom>
          <a:noFill/>
        </p:spPr>
        <p:txBody>
          <a:bodyPr wrap="square" lIns="87938" tIns="43969" rIns="87938" bIns="43969" rtlCol="0">
            <a:spAutoFit/>
          </a:bodyPr>
          <a:lstStyle/>
          <a:p>
            <a:r>
              <a:rPr lang="en-US" sz="2800" dirty="0" smtClean="0">
                <a:solidFill>
                  <a:srgbClr val="400080"/>
                </a:solidFill>
                <a:latin typeface="Calibri"/>
                <a:cs typeface="Georgia"/>
              </a:rPr>
              <a:t>Comparative Scale</a:t>
            </a:r>
          </a:p>
          <a:p>
            <a:pPr algn="ctr"/>
            <a:endParaRPr lang="en-US" dirty="0" smtClean="0">
              <a:solidFill>
                <a:prstClr val="black"/>
              </a:solidFill>
              <a:latin typeface="Verdana"/>
              <a:cs typeface="Verdana"/>
            </a:endParaRPr>
          </a:p>
          <a:p>
            <a:pPr algn="ctr"/>
            <a:endParaRPr lang="en-US" dirty="0">
              <a:solidFill>
                <a:prstClr val="black"/>
              </a:solidFill>
              <a:latin typeface="Verdana"/>
              <a:cs typeface="Verdana"/>
            </a:endParaRPr>
          </a:p>
        </p:txBody>
      </p:sp>
      <p:sp>
        <p:nvSpPr>
          <p:cNvPr id="7" name="TextBox 6"/>
          <p:cNvSpPr txBox="1"/>
          <p:nvPr/>
        </p:nvSpPr>
        <p:spPr>
          <a:xfrm>
            <a:off x="1051993" y="4002237"/>
            <a:ext cx="184666" cy="369332"/>
          </a:xfrm>
          <a:prstGeom prst="rect">
            <a:avLst/>
          </a:prstGeom>
          <a:noFill/>
        </p:spPr>
        <p:txBody>
          <a:bodyPr wrap="none" rtlCol="0">
            <a:spAutoFit/>
          </a:bodyPr>
          <a:lstStyle/>
          <a:p>
            <a:endParaRPr lang="en-US"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rot="16200000">
            <a:off x="1147928" y="4619818"/>
            <a:ext cx="2407181" cy="1073682"/>
          </a:xfrm>
          <a:prstGeom prst="rect">
            <a:avLst/>
          </a:prstGeom>
          <a:noFill/>
        </p:spPr>
        <p:txBody>
          <a:bodyPr wrap="square" lIns="87938" tIns="43969" rIns="87938" bIns="43969" rtlCol="0">
            <a:spAutoFit/>
          </a:bodyPr>
          <a:lstStyle/>
          <a:p>
            <a:r>
              <a:rPr lang="en-US" sz="2800" dirty="0" smtClean="0">
                <a:solidFill>
                  <a:srgbClr val="400080"/>
                </a:solidFill>
                <a:latin typeface="Calibri"/>
                <a:cs typeface="Georgia"/>
              </a:rPr>
              <a:t>Size and Color</a:t>
            </a:r>
          </a:p>
          <a:p>
            <a:pPr algn="ctr"/>
            <a:endParaRPr lang="en-US" dirty="0" smtClean="0">
              <a:solidFill>
                <a:prstClr val="black"/>
              </a:solidFill>
              <a:latin typeface="Verdana"/>
              <a:cs typeface="Verdana"/>
            </a:endParaRPr>
          </a:p>
          <a:p>
            <a:pPr algn="ctr"/>
            <a:endParaRPr lang="en-US" dirty="0">
              <a:solidFill>
                <a:prstClr val="black"/>
              </a:solidFill>
              <a:latin typeface="Verdana"/>
              <a:cs typeface="Verdana"/>
            </a:endParaRPr>
          </a:p>
        </p:txBody>
      </p:sp>
      <p:sp>
        <p:nvSpPr>
          <p:cNvPr id="14" name="TextBox 13"/>
          <p:cNvSpPr txBox="1"/>
          <p:nvPr/>
        </p:nvSpPr>
        <p:spPr>
          <a:xfrm>
            <a:off x="2142371" y="2905125"/>
            <a:ext cx="1626570" cy="519684"/>
          </a:xfrm>
          <a:prstGeom prst="rect">
            <a:avLst/>
          </a:prstGeom>
          <a:noFill/>
        </p:spPr>
        <p:txBody>
          <a:bodyPr wrap="none" lIns="87938" tIns="43969" rIns="87938" bIns="43969" rtlCol="0">
            <a:spAutoFit/>
          </a:bodyPr>
          <a:lstStyle/>
          <a:p>
            <a:r>
              <a:rPr lang="en-US" sz="2800" dirty="0" smtClean="0">
                <a:solidFill>
                  <a:srgbClr val="400080"/>
                </a:solidFill>
                <a:latin typeface="Calibri"/>
                <a:cs typeface="Georgia"/>
              </a:rPr>
              <a:t>Material</a:t>
            </a:r>
            <a:r>
              <a:rPr lang="en-US" sz="2800" i="1" dirty="0" smtClean="0">
                <a:solidFill>
                  <a:srgbClr val="400080"/>
                </a:solidFill>
                <a:latin typeface="Calibri"/>
                <a:cs typeface="Georgia"/>
              </a:rPr>
              <a:t>s</a:t>
            </a:r>
            <a:endParaRPr lang="en-US" sz="2800" i="1" dirty="0">
              <a:solidFill>
                <a:srgbClr val="400080"/>
              </a:solidFill>
              <a:latin typeface="Calibri"/>
              <a:cs typeface="Georgia"/>
            </a:endParaRPr>
          </a:p>
        </p:txBody>
      </p:sp>
      <p:pic>
        <p:nvPicPr>
          <p:cNvPr id="18" name="Picture 17" descr="colores.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1129" y="3781227"/>
            <a:ext cx="4267614" cy="2719585"/>
          </a:xfrm>
          <a:prstGeom prst="rect">
            <a:avLst/>
          </a:prstGeom>
        </p:spPr>
      </p:pic>
      <p:pic>
        <p:nvPicPr>
          <p:cNvPr id="19" name="Picture 18" descr="maqueta-azul.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8907" y="834361"/>
            <a:ext cx="3551638" cy="1950395"/>
          </a:xfrm>
          <a:prstGeom prst="rect">
            <a:avLst/>
          </a:prstGeom>
        </p:spPr>
      </p:pic>
      <p:pic>
        <p:nvPicPr>
          <p:cNvPr id="13" name="Picture 12" descr="alanis-casa.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0531" y="309178"/>
            <a:ext cx="3036851" cy="32388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18434" name="Title 1"/>
          <p:cNvSpPr>
            <a:spLocks noGrp="1"/>
          </p:cNvSpPr>
          <p:nvPr>
            <p:ph type="title"/>
          </p:nvPr>
        </p:nvSpPr>
        <p:spPr>
          <a:xfrm>
            <a:off x="262970" y="-9730"/>
            <a:ext cx="8229600" cy="1143000"/>
          </a:xfrm>
        </p:spPr>
        <p:txBody>
          <a:bodyPr/>
          <a:lstStyle/>
          <a:p>
            <a:pPr eaLnBrk="1" hangingPunct="1">
              <a:lnSpc>
                <a:spcPct val="110000"/>
              </a:lnSpc>
              <a:spcAft>
                <a:spcPts val="0"/>
              </a:spcAft>
            </a:pPr>
            <a:r>
              <a:rPr lang="en-US" sz="3200" dirty="0" smtClean="0">
                <a:solidFill>
                  <a:srgbClr val="400080"/>
                </a:solidFill>
                <a:latin typeface="Georgia"/>
                <a:cs typeface="Georgia"/>
              </a:rPr>
              <a:t>“Los </a:t>
            </a:r>
            <a:r>
              <a:rPr lang="en-US" sz="3200" dirty="0" err="1" smtClean="0">
                <a:solidFill>
                  <a:srgbClr val="400080"/>
                </a:solidFill>
                <a:latin typeface="Georgia"/>
                <a:cs typeface="Georgia"/>
              </a:rPr>
              <a:t>Recovecos</a:t>
            </a:r>
            <a:r>
              <a:rPr lang="en-US" sz="3200" dirty="0" smtClean="0">
                <a:solidFill>
                  <a:srgbClr val="400080"/>
                </a:solidFill>
                <a:latin typeface="Georgia"/>
                <a:cs typeface="Georgia"/>
              </a:rPr>
              <a:t> de </a:t>
            </a:r>
            <a:r>
              <a:rPr lang="en-US" sz="3200" dirty="0" err="1" smtClean="0">
                <a:solidFill>
                  <a:srgbClr val="400080"/>
                </a:solidFill>
                <a:latin typeface="Georgia"/>
                <a:cs typeface="Georgia"/>
              </a:rPr>
              <a:t>Antonín</a:t>
            </a:r>
            <a:r>
              <a:rPr lang="en-US" sz="3200" dirty="0" smtClean="0">
                <a:solidFill>
                  <a:srgbClr val="400080"/>
                </a:solidFill>
                <a:latin typeface="Georgia"/>
                <a:cs typeface="Georgia"/>
              </a:rPr>
              <a:t>”  </a:t>
            </a:r>
            <a:br>
              <a:rPr lang="en-US" sz="3200" dirty="0" smtClean="0">
                <a:solidFill>
                  <a:srgbClr val="400080"/>
                </a:solidFill>
                <a:latin typeface="Georgia"/>
                <a:cs typeface="Georgia"/>
              </a:rPr>
            </a:br>
            <a:r>
              <a:rPr lang="en-US" sz="2800" dirty="0" err="1" smtClean="0">
                <a:latin typeface="Georgia"/>
                <a:cs typeface="Georgia"/>
              </a:rPr>
              <a:t>Antonin’s</a:t>
            </a:r>
            <a:r>
              <a:rPr lang="en-US" sz="2800" dirty="0" smtClean="0">
                <a:latin typeface="Georgia"/>
                <a:cs typeface="Georgia"/>
              </a:rPr>
              <a:t> Nooks and Crannies</a:t>
            </a:r>
          </a:p>
        </p:txBody>
      </p:sp>
      <p:sp>
        <p:nvSpPr>
          <p:cNvPr id="3" name="Content Placeholder 2"/>
          <p:cNvSpPr>
            <a:spLocks noGrp="1"/>
          </p:cNvSpPr>
          <p:nvPr>
            <p:ph idx="1"/>
          </p:nvPr>
        </p:nvSpPr>
        <p:spPr>
          <a:xfrm rot="16200000">
            <a:off x="7453605" y="3604093"/>
            <a:ext cx="2605996" cy="538084"/>
          </a:xfrm>
        </p:spPr>
        <p:txBody>
          <a:bodyPr rtlCol="0">
            <a:normAutofit/>
          </a:bodyPr>
          <a:lstStyle/>
          <a:p>
            <a:pPr eaLnBrk="1" fontAlgn="auto" hangingPunct="1">
              <a:spcAft>
                <a:spcPts val="0"/>
              </a:spcAft>
              <a:buNone/>
              <a:defRPr/>
            </a:pPr>
            <a:r>
              <a:rPr lang="es-ES_tradnl" sz="2800" dirty="0" err="1" smtClean="0">
                <a:solidFill>
                  <a:srgbClr val="400080"/>
                </a:solidFill>
                <a:latin typeface="+mj-lt"/>
                <a:ea typeface="+mn-ea"/>
                <a:cs typeface="Georgia"/>
              </a:rPr>
              <a:t>Scavenger</a:t>
            </a:r>
            <a:r>
              <a:rPr lang="es-ES_tradnl" sz="2800" dirty="0" smtClean="0">
                <a:solidFill>
                  <a:srgbClr val="400080"/>
                </a:solidFill>
                <a:latin typeface="+mj-lt"/>
                <a:ea typeface="+mn-ea"/>
                <a:cs typeface="Georgia"/>
              </a:rPr>
              <a:t> Hunt</a:t>
            </a:r>
          </a:p>
        </p:txBody>
      </p:sp>
      <p:pic>
        <p:nvPicPr>
          <p:cNvPr id="13" name="Picture 12" descr="explorado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0048" y="4061952"/>
            <a:ext cx="3163930" cy="2625326"/>
          </a:xfrm>
          <a:prstGeom prst="rect">
            <a:avLst/>
          </a:prstGeom>
        </p:spPr>
      </p:pic>
      <p:pic>
        <p:nvPicPr>
          <p:cNvPr id="16" name="Picture 15" descr="poster recoveco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75847" y="1376115"/>
            <a:ext cx="3931741" cy="2654058"/>
          </a:xfrm>
          <a:prstGeom prst="rect">
            <a:avLst/>
          </a:prstGeom>
        </p:spPr>
      </p:pic>
      <p:pic>
        <p:nvPicPr>
          <p:cNvPr id="10" name="Picture 9" descr="vitrales-arthur.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2714" y="4406622"/>
            <a:ext cx="3275056" cy="2304469"/>
          </a:xfrm>
          <a:prstGeom prst="rect">
            <a:avLst/>
          </a:prstGeom>
        </p:spPr>
      </p:pic>
      <p:pic>
        <p:nvPicPr>
          <p:cNvPr id="12" name="Picture 11" descr="pregunta.jpeg"/>
          <p:cNvPicPr>
            <a:picLocks noChangeAspect="1"/>
          </p:cNvPicPr>
          <p:nvPr/>
        </p:nvPicPr>
        <p:blipFill>
          <a:blip r:embed="rId6"/>
          <a:stretch>
            <a:fillRect/>
          </a:stretch>
        </p:blipFill>
        <p:spPr>
          <a:xfrm>
            <a:off x="5337016" y="1540668"/>
            <a:ext cx="2776830" cy="2119793"/>
          </a:xfrm>
          <a:prstGeom prst="rect">
            <a:avLst/>
          </a:prstGeom>
        </p:spPr>
      </p:pic>
      <p:sp>
        <p:nvSpPr>
          <p:cNvPr id="14" name="Title 1"/>
          <p:cNvSpPr txBox="1">
            <a:spLocks/>
          </p:cNvSpPr>
          <p:nvPr/>
        </p:nvSpPr>
        <p:spPr bwMode="auto">
          <a:xfrm>
            <a:off x="309276" y="0"/>
            <a:ext cx="839919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a:lnSpc>
                <a:spcPct val="90000"/>
              </a:lnSpc>
              <a:defRPr/>
            </a:pPr>
            <a:endParaRPr lang="en-US" sz="3200" dirty="0">
              <a:solidFill>
                <a:srgbClr val="49176D"/>
              </a:solidFill>
              <a:latin typeface="Georgia" charset="0"/>
              <a:cs typeface="Georgia" charset="0"/>
            </a:endParaRPr>
          </a:p>
        </p:txBody>
      </p:sp>
      <p:sp>
        <p:nvSpPr>
          <p:cNvPr id="15" name="Rectangle 14"/>
          <p:cNvSpPr/>
          <p:nvPr/>
        </p:nvSpPr>
        <p:spPr>
          <a:xfrm>
            <a:off x="22759" y="109696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657" y="6109624"/>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9500" y="6049681"/>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192437" y="199238"/>
            <a:ext cx="9532082" cy="109876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3600" b="1" dirty="0" smtClean="0">
                <a:solidFill>
                  <a:srgbClr val="49176D"/>
                </a:solidFill>
                <a:latin typeface="Georgia" pitchFamily="1" charset="0"/>
                <a:ea typeface="Georgia" pitchFamily="1" charset="0"/>
                <a:cs typeface="Georgia" pitchFamily="1" charset="0"/>
              </a:rPr>
              <a:t>Creating </a:t>
            </a:r>
            <a:r>
              <a:rPr lang="en-US" sz="3600" b="1" dirty="0">
                <a:solidFill>
                  <a:srgbClr val="49176D"/>
                </a:solidFill>
                <a:latin typeface="Georgia" pitchFamily="1" charset="0"/>
                <a:ea typeface="Georgia" pitchFamily="1" charset="0"/>
                <a:cs typeface="Georgia" pitchFamily="1" charset="0"/>
              </a:rPr>
              <a:t>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9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a:t>
            </a:r>
            <a:endParaRPr lang="en-US" sz="3600" dirty="0" smtClean="0">
              <a:solidFill>
                <a:srgbClr val="660066"/>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9" name="Rectangle 8"/>
          <p:cNvSpPr/>
          <p:nvPr/>
        </p:nvSpPr>
        <p:spPr>
          <a:xfrm>
            <a:off x="0" y="136265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549317" y="1565340"/>
            <a:ext cx="8390733" cy="46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r>
              <a:rPr lang="en-US" sz="2000" b="1" dirty="0" smtClean="0">
                <a:solidFill>
                  <a:srgbClr val="0C4225"/>
                </a:solidFill>
                <a:latin typeface="Calibri" charset="0"/>
                <a:ea typeface="MS Mincho" charset="0"/>
                <a:cs typeface="MS Mincho" charset="0"/>
              </a:rPr>
              <a:t>Introduction to resources </a:t>
            </a:r>
          </a:p>
          <a:p>
            <a:pPr marL="342900" indent="-342900">
              <a:spcBef>
                <a:spcPct val="35000"/>
              </a:spcBef>
              <a:buClr>
                <a:srgbClr val="000000"/>
              </a:buClr>
              <a:buFont typeface="Arial"/>
              <a:buChar char="•"/>
            </a:pPr>
            <a:r>
              <a:rPr lang="en-US" sz="2000" dirty="0" smtClean="0">
                <a:solidFill>
                  <a:srgbClr val="0C4225"/>
                </a:solidFill>
                <a:latin typeface="Calibri" charset="0"/>
                <a:ea typeface="MS Mincho" charset="0"/>
                <a:cs typeface="MS Mincho" charset="0"/>
              </a:rPr>
              <a:t>Catherine </a:t>
            </a:r>
            <a:r>
              <a:rPr lang="en-US" sz="2000" dirty="0">
                <a:solidFill>
                  <a:srgbClr val="0C4225"/>
                </a:solidFill>
                <a:latin typeface="Calibri" charset="0"/>
                <a:ea typeface="MS Mincho" charset="0"/>
                <a:cs typeface="MS Mincho" charset="0"/>
              </a:rPr>
              <a:t>McCarthy, Science Museum of </a:t>
            </a:r>
            <a:r>
              <a:rPr lang="en-US" sz="2000" dirty="0" smtClean="0">
                <a:solidFill>
                  <a:srgbClr val="0C4225"/>
                </a:solidFill>
                <a:latin typeface="Calibri" charset="0"/>
                <a:ea typeface="MS Mincho" charset="0"/>
                <a:cs typeface="MS Mincho" charset="0"/>
              </a:rPr>
              <a:t>Minnesota, Saint Paul, MN</a:t>
            </a:r>
          </a:p>
          <a:p>
            <a:pPr>
              <a:spcBef>
                <a:spcPct val="35000"/>
              </a:spcBef>
              <a:buClr>
                <a:srgbClr val="000000"/>
              </a:buClr>
            </a:pPr>
            <a:r>
              <a:rPr lang="en-US" sz="2000" b="1" dirty="0" smtClean="0">
                <a:solidFill>
                  <a:srgbClr val="0C4225"/>
                </a:solidFill>
                <a:latin typeface="Calibri" charset="0"/>
                <a:ea typeface="MS Mincho" charset="0"/>
                <a:cs typeface="MS Mincho" charset="0"/>
              </a:rPr>
              <a:t>Presenters</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a:solidFill>
                  <a:srgbClr val="0C4225"/>
                </a:solidFill>
                <a:latin typeface="Calibri" charset="0"/>
                <a:ea typeface="MS Mincho" charset="0"/>
                <a:cs typeface="MS Mincho" charset="0"/>
              </a:rPr>
              <a:t>Idalia</a:t>
            </a:r>
            <a:r>
              <a:rPr lang="en-US" sz="2000" dirty="0">
                <a:solidFill>
                  <a:srgbClr val="0C4225"/>
                </a:solidFill>
                <a:latin typeface="Calibri" charset="0"/>
                <a:ea typeface="MS Mincho" charset="0"/>
                <a:cs typeface="MS Mincho" charset="0"/>
              </a:rPr>
              <a:t> Ramos, University of Puerto Rico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PR</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smtClean="0">
                <a:solidFill>
                  <a:srgbClr val="0C4225"/>
                </a:solidFill>
                <a:latin typeface="Calibri" charset="0"/>
                <a:ea typeface="MS Mincho" charset="0"/>
                <a:cs typeface="MS Mincho" charset="0"/>
              </a:rPr>
              <a:t>Anji</a:t>
            </a:r>
            <a:r>
              <a:rPr lang="en-US" sz="2000" dirty="0" smtClean="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McStravic</a:t>
            </a:r>
            <a:r>
              <a:rPr lang="en-US" sz="2000" dirty="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Imaginarium</a:t>
            </a:r>
            <a:r>
              <a:rPr lang="en-US" sz="2000" dirty="0">
                <a:solidFill>
                  <a:srgbClr val="0C4225"/>
                </a:solidFill>
                <a:latin typeface="Calibri" charset="0"/>
                <a:ea typeface="MS Mincho" charset="0"/>
                <a:cs typeface="MS Mincho" charset="0"/>
              </a:rPr>
              <a:t> Science </a:t>
            </a:r>
            <a:r>
              <a:rPr lang="en-US" sz="2000" dirty="0" smtClean="0">
                <a:solidFill>
                  <a:srgbClr val="0C4225"/>
                </a:solidFill>
                <a:latin typeface="Calibri" charset="0"/>
                <a:ea typeface="MS Mincho" charset="0"/>
                <a:cs typeface="MS Mincho" charset="0"/>
              </a:rPr>
              <a:t>Center, Fort Myers,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Jessica </a:t>
            </a:r>
            <a:r>
              <a:rPr lang="en-US" sz="2000" dirty="0" err="1" smtClean="0">
                <a:solidFill>
                  <a:srgbClr val="0C4225"/>
                </a:solidFill>
                <a:latin typeface="Calibri" charset="0"/>
                <a:ea typeface="MS Mincho" charset="0"/>
                <a:cs typeface="MS Mincho" charset="0"/>
              </a:rPr>
              <a:t>Enloe</a:t>
            </a:r>
            <a:r>
              <a:rPr lang="en-US" sz="2000" dirty="0" smtClean="0">
                <a:solidFill>
                  <a:srgbClr val="0C4225"/>
                </a:solidFill>
                <a:latin typeface="Calibri" charset="0"/>
                <a:ea typeface="MS Mincho" charset="0"/>
                <a:cs typeface="MS Mincho" charset="0"/>
              </a:rPr>
              <a:t> Murphy, </a:t>
            </a:r>
            <a:r>
              <a:rPr lang="en-US" sz="2000" dirty="0" err="1" smtClean="0">
                <a:solidFill>
                  <a:srgbClr val="0C4225"/>
                </a:solidFill>
                <a:latin typeface="Calibri" charset="0"/>
                <a:ea typeface="MS Mincho" charset="0"/>
                <a:cs typeface="MS Mincho" charset="0"/>
              </a:rPr>
              <a:t>Golisano</a:t>
            </a:r>
            <a:r>
              <a:rPr lang="en-US" sz="2000" dirty="0" smtClean="0">
                <a:solidFill>
                  <a:srgbClr val="0C4225"/>
                </a:solidFill>
                <a:latin typeface="Calibri" charset="0"/>
                <a:ea typeface="MS Mincho" charset="0"/>
                <a:cs typeface="MS Mincho" charset="0"/>
              </a:rPr>
              <a:t> </a:t>
            </a:r>
            <a:r>
              <a:rPr lang="en-US" sz="2000" dirty="0">
                <a:solidFill>
                  <a:srgbClr val="0C4225"/>
                </a:solidFill>
                <a:latin typeface="Calibri" charset="0"/>
                <a:ea typeface="MS Mincho" charset="0"/>
                <a:cs typeface="MS Mincho" charset="0"/>
              </a:rPr>
              <a:t>Children's Museum of </a:t>
            </a:r>
            <a:r>
              <a:rPr lang="en-US" sz="2000" dirty="0" smtClean="0">
                <a:solidFill>
                  <a:srgbClr val="0C4225"/>
                </a:solidFill>
                <a:latin typeface="Calibri" charset="0"/>
                <a:ea typeface="MS Mincho" charset="0"/>
                <a:cs typeface="MS Mincho" charset="0"/>
              </a:rPr>
              <a:t>Naples, Naples,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Kelli </a:t>
            </a:r>
            <a:r>
              <a:rPr lang="en-US" sz="2000" dirty="0" err="1" smtClean="0">
                <a:solidFill>
                  <a:srgbClr val="0C4225"/>
                </a:solidFill>
                <a:latin typeface="Calibri" charset="0"/>
                <a:ea typeface="MS Mincho" charset="0"/>
                <a:cs typeface="MS Mincho" charset="0"/>
              </a:rPr>
              <a:t>Isenhour</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SciWorks</a:t>
            </a:r>
            <a:r>
              <a:rPr lang="en-US" sz="2000" dirty="0" smtClean="0">
                <a:solidFill>
                  <a:srgbClr val="0C4225"/>
                </a:solidFill>
                <a:latin typeface="Calibri" charset="0"/>
                <a:ea typeface="MS Mincho" charset="0"/>
                <a:cs typeface="MS Mincho" charset="0"/>
              </a:rPr>
              <a:t>, Winston-Salem, NC</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Michael </a:t>
            </a:r>
            <a:r>
              <a:rPr lang="en-US" sz="2000" dirty="0" err="1">
                <a:solidFill>
                  <a:srgbClr val="0C4225"/>
                </a:solidFill>
                <a:latin typeface="Calibri" charset="0"/>
                <a:ea typeface="MS Mincho" charset="0"/>
                <a:cs typeface="MS Mincho" charset="0"/>
              </a:rPr>
              <a:t>Rathbun</a:t>
            </a:r>
            <a:r>
              <a:rPr lang="en-US" sz="2000" dirty="0">
                <a:solidFill>
                  <a:srgbClr val="0C4225"/>
                </a:solidFill>
                <a:latin typeface="Calibri" charset="0"/>
                <a:ea typeface="MS Mincho" charset="0"/>
                <a:cs typeface="MS Mincho" charset="0"/>
              </a:rPr>
              <a:t>, Discovery Center </a:t>
            </a:r>
            <a:r>
              <a:rPr lang="en-US" sz="2000" dirty="0" smtClean="0">
                <a:solidFill>
                  <a:srgbClr val="0C4225"/>
                </a:solidFill>
                <a:latin typeface="Calibri" charset="0"/>
                <a:ea typeface="MS Mincho" charset="0"/>
                <a:cs typeface="MS Mincho" charset="0"/>
              </a:rPr>
              <a:t>Museum, Rockford, IL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Paul </a:t>
            </a:r>
            <a:r>
              <a:rPr lang="en-US" sz="2000" dirty="0" err="1">
                <a:solidFill>
                  <a:srgbClr val="0C4225"/>
                </a:solidFill>
                <a:latin typeface="Calibri" charset="0"/>
                <a:ea typeface="MS Mincho" charset="0"/>
                <a:cs typeface="MS Mincho" charset="0"/>
              </a:rPr>
              <a:t>Freiling</a:t>
            </a:r>
            <a:r>
              <a:rPr lang="en-US" sz="2000" dirty="0">
                <a:solidFill>
                  <a:srgbClr val="0C4225"/>
                </a:solidFill>
                <a:latin typeface="Calibri" charset="0"/>
                <a:ea typeface="MS Mincho" charset="0"/>
                <a:cs typeface="MS Mincho" charset="0"/>
              </a:rPr>
              <a:t>, Saint Louis Science </a:t>
            </a:r>
            <a:r>
              <a:rPr lang="en-US" sz="2000" dirty="0" smtClean="0">
                <a:solidFill>
                  <a:srgbClr val="0C4225"/>
                </a:solidFill>
                <a:latin typeface="Calibri" charset="0"/>
                <a:ea typeface="MS Mincho" charset="0"/>
                <a:cs typeface="MS Mincho" charset="0"/>
              </a:rPr>
              <a:t>Center, Saint Louis, MO</a:t>
            </a:r>
          </a:p>
          <a:p>
            <a:pPr>
              <a:spcBef>
                <a:spcPct val="35000"/>
              </a:spcBef>
              <a:buClr>
                <a:srgbClr val="000000"/>
              </a:buClr>
            </a:pPr>
            <a:r>
              <a:rPr lang="en-US" sz="2000" b="1" dirty="0" smtClean="0">
                <a:solidFill>
                  <a:srgbClr val="0C4225"/>
                </a:solidFill>
                <a:latin typeface="Calibri" charset="0"/>
                <a:ea typeface="MS Mincho" charset="0"/>
                <a:cs typeface="MS Mincho" charset="0"/>
              </a:rPr>
              <a:t>Questions &amp; Discussion</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p:txBody>
      </p:sp>
      <p:sp>
        <p:nvSpPr>
          <p:cNvPr id="12" name="TextBox 1"/>
          <p:cNvSpPr txBox="1">
            <a:spLocks noChangeArrowheads="1"/>
          </p:cNvSpPr>
          <p:nvPr/>
        </p:nvSpPr>
        <p:spPr bwMode="auto">
          <a:xfrm>
            <a:off x="2712307"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3" name="TextBox 10"/>
          <p:cNvSpPr txBox="1">
            <a:spLocks noChangeArrowheads="1"/>
          </p:cNvSpPr>
          <p:nvPr/>
        </p:nvSpPr>
        <p:spPr bwMode="auto">
          <a:xfrm>
            <a:off x="6344457"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sp>
        <p:nvSpPr>
          <p:cNvPr id="14" name="Isosceles Triangle 13"/>
          <p:cNvSpPr/>
          <p:nvPr/>
        </p:nvSpPr>
        <p:spPr>
          <a:xfrm rot="16200000" flipH="1" flipV="1">
            <a:off x="163837" y="2032138"/>
            <a:ext cx="192783" cy="308857"/>
          </a:xfrm>
          <a:prstGeom prst="triangle">
            <a:avLst/>
          </a:prstGeom>
          <a:solidFill>
            <a:srgbClr val="49176D"/>
          </a:solidFill>
          <a:ln>
            <a:solidFill>
              <a:srgbClr val="49176D"/>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kern="1200" dirty="0">
                <a:solidFill>
                  <a:srgbClr val="49176D"/>
                </a:solidFill>
              </a:rPr>
              <a:t>r</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kshop-Mosaics.JPG"/>
          <p:cNvPicPr>
            <a:picLocks noChangeAspect="1"/>
          </p:cNvPicPr>
          <p:nvPr/>
        </p:nvPicPr>
        <p:blipFill>
          <a:blip r:embed="rId3"/>
          <a:stretch>
            <a:fillRect/>
          </a:stretch>
        </p:blipFill>
        <p:spPr>
          <a:xfrm>
            <a:off x="3502683" y="3368066"/>
            <a:ext cx="5289906" cy="3375000"/>
          </a:xfrm>
          <a:prstGeom prst="rect">
            <a:avLst/>
          </a:prstGeom>
        </p:spPr>
      </p:pic>
      <p:sp>
        <p:nvSpPr>
          <p:cNvPr id="11" name="Title 1"/>
          <p:cNvSpPr txBox="1">
            <a:spLocks/>
          </p:cNvSpPr>
          <p:nvPr/>
        </p:nvSpPr>
        <p:spPr bwMode="auto">
          <a:xfrm>
            <a:off x="394923" y="1"/>
            <a:ext cx="8229600" cy="92789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457145">
              <a:lnSpc>
                <a:spcPct val="125000"/>
              </a:lnSpc>
              <a:spcAft>
                <a:spcPts val="0"/>
              </a:spcAft>
              <a:defRPr/>
            </a:pPr>
            <a:r>
              <a:rPr lang="en-US" sz="3500" i="1" dirty="0" smtClean="0">
                <a:solidFill>
                  <a:srgbClr val="400080"/>
                </a:solidFill>
                <a:latin typeface="Verdana"/>
                <a:ea typeface="ＭＳ Ｐゴシック" charset="-128"/>
                <a:cs typeface="Verdana"/>
              </a:rPr>
              <a:t> Workshop: Mosaics</a:t>
            </a:r>
            <a:endParaRPr lang="en-US" sz="2300" i="1" dirty="0" smtClean="0">
              <a:solidFill>
                <a:prstClr val="black"/>
              </a:solidFill>
              <a:latin typeface="Verdana"/>
              <a:ea typeface="ＭＳ Ｐゴシック" charset="-128"/>
              <a:cs typeface="Verdana"/>
            </a:endParaRPr>
          </a:p>
        </p:txBody>
      </p:sp>
      <p:pic>
        <p:nvPicPr>
          <p:cNvPr id="15" name="Picture 14"/>
          <p:cNvPicPr>
            <a:picLocks noChangeAspect="1"/>
          </p:cNvPicPr>
          <p:nvPr/>
        </p:nvPicPr>
        <p:blipFill>
          <a:blip r:embed="rId4"/>
          <a:stretch>
            <a:fillRect/>
          </a:stretch>
        </p:blipFill>
        <p:spPr>
          <a:xfrm>
            <a:off x="687316" y="3378408"/>
            <a:ext cx="2721087" cy="3354315"/>
          </a:xfrm>
          <a:prstGeom prst="rect">
            <a:avLst/>
          </a:prstGeom>
        </p:spPr>
      </p:pic>
      <p:pic>
        <p:nvPicPr>
          <p:cNvPr id="16" name="Picture 15" descr="_MG_6661.JPG"/>
          <p:cNvPicPr>
            <a:picLocks noChangeAspect="1"/>
          </p:cNvPicPr>
          <p:nvPr/>
        </p:nvPicPr>
        <p:blipFill>
          <a:blip r:embed="rId5"/>
          <a:stretch>
            <a:fillRect/>
          </a:stretch>
        </p:blipFill>
        <p:spPr>
          <a:xfrm>
            <a:off x="474336" y="1308181"/>
            <a:ext cx="3147047" cy="2025000"/>
          </a:xfrm>
          <a:prstGeom prst="rect">
            <a:avLst/>
          </a:prstGeom>
        </p:spPr>
      </p:pic>
      <p:pic>
        <p:nvPicPr>
          <p:cNvPr id="21" name="Picture 20"/>
          <p:cNvPicPr>
            <a:picLocks noChangeAspect="1"/>
          </p:cNvPicPr>
          <p:nvPr/>
        </p:nvPicPr>
        <p:blipFill>
          <a:blip r:embed="rId6"/>
          <a:stretch>
            <a:fillRect/>
          </a:stretch>
        </p:blipFill>
        <p:spPr>
          <a:xfrm>
            <a:off x="4574112" y="1308181"/>
            <a:ext cx="3147047" cy="2025000"/>
          </a:xfrm>
          <a:prstGeom prst="rect">
            <a:avLst/>
          </a:prstGeom>
        </p:spPr>
      </p:pic>
      <p:sp>
        <p:nvSpPr>
          <p:cNvPr id="9" name="Rectangle 8"/>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12" name="Rectangle 11"/>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3" name="Title 1"/>
          <p:cNvSpPr>
            <a:spLocks noGrp="1"/>
          </p:cNvSpPr>
          <p:nvPr>
            <p:ph type="title"/>
          </p:nvPr>
        </p:nvSpPr>
        <p:spPr>
          <a:xfrm>
            <a:off x="254000" y="274638"/>
            <a:ext cx="8661400" cy="741362"/>
          </a:xfrm>
        </p:spPr>
        <p:txBody>
          <a:bodyPr/>
          <a:lstStyle/>
          <a:p>
            <a:pPr eaLnBrk="1" hangingPunct="1">
              <a:lnSpc>
                <a:spcPct val="90000"/>
              </a:lnSpc>
            </a:pPr>
            <a:r>
              <a:rPr lang="en-US" sz="4000" dirty="0" smtClean="0">
                <a:solidFill>
                  <a:srgbClr val="49176D"/>
                </a:solidFill>
                <a:latin typeface="Georgia" charset="0"/>
                <a:ea typeface="ＭＳ Ｐゴシック" charset="0"/>
                <a:cs typeface="Georgia" charset="0"/>
              </a:rPr>
              <a:t>Workshop: Mosaics</a:t>
            </a:r>
            <a:endParaRPr lang="en-US" sz="4000" dirty="0">
              <a:solidFill>
                <a:srgbClr val="49176D"/>
              </a:solidFill>
              <a:latin typeface="Georgia" charset="0"/>
              <a:ea typeface="ＭＳ Ｐゴシック" charset="0"/>
              <a:cs typeface="Georgia"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657" y="6109624"/>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9500" y="6049681"/>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192437" y="199238"/>
            <a:ext cx="9532082" cy="109876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3600" b="1" dirty="0" smtClean="0">
                <a:solidFill>
                  <a:srgbClr val="49176D"/>
                </a:solidFill>
                <a:latin typeface="Georgia" pitchFamily="1" charset="0"/>
                <a:ea typeface="Georgia" pitchFamily="1" charset="0"/>
                <a:cs typeface="Georgia" pitchFamily="1" charset="0"/>
              </a:rPr>
              <a:t>Creating </a:t>
            </a:r>
            <a:r>
              <a:rPr lang="en-US" sz="3600" b="1" dirty="0">
                <a:solidFill>
                  <a:srgbClr val="49176D"/>
                </a:solidFill>
                <a:latin typeface="Georgia" pitchFamily="1" charset="0"/>
                <a:ea typeface="Georgia" pitchFamily="1" charset="0"/>
                <a:cs typeface="Georgia" pitchFamily="1" charset="0"/>
              </a:rPr>
              <a:t>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9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a:t>
            </a:r>
            <a:endParaRPr lang="en-US" sz="3600" dirty="0" smtClean="0">
              <a:solidFill>
                <a:srgbClr val="660066"/>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9" name="Rectangle 8"/>
          <p:cNvSpPr/>
          <p:nvPr/>
        </p:nvSpPr>
        <p:spPr>
          <a:xfrm>
            <a:off x="0" y="136265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549317" y="1565340"/>
            <a:ext cx="8390733" cy="46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r>
              <a:rPr lang="en-US" sz="2000" b="1" dirty="0" smtClean="0">
                <a:solidFill>
                  <a:srgbClr val="0C4225"/>
                </a:solidFill>
                <a:latin typeface="Calibri" charset="0"/>
                <a:ea typeface="MS Mincho" charset="0"/>
                <a:cs typeface="MS Mincho" charset="0"/>
              </a:rPr>
              <a:t>Introduction to resources </a:t>
            </a:r>
          </a:p>
          <a:p>
            <a:pPr marL="342900" indent="-342900">
              <a:spcBef>
                <a:spcPct val="35000"/>
              </a:spcBef>
              <a:buClr>
                <a:srgbClr val="000000"/>
              </a:buClr>
              <a:buFont typeface="Arial"/>
              <a:buChar char="•"/>
            </a:pPr>
            <a:r>
              <a:rPr lang="en-US" sz="2000" dirty="0" smtClean="0">
                <a:solidFill>
                  <a:srgbClr val="0C4225"/>
                </a:solidFill>
                <a:latin typeface="Calibri" charset="0"/>
                <a:ea typeface="MS Mincho" charset="0"/>
                <a:cs typeface="MS Mincho" charset="0"/>
              </a:rPr>
              <a:t>Catherine </a:t>
            </a:r>
            <a:r>
              <a:rPr lang="en-US" sz="2000" dirty="0">
                <a:solidFill>
                  <a:srgbClr val="0C4225"/>
                </a:solidFill>
                <a:latin typeface="Calibri" charset="0"/>
                <a:ea typeface="MS Mincho" charset="0"/>
                <a:cs typeface="MS Mincho" charset="0"/>
              </a:rPr>
              <a:t>McCarthy, Science Museum of </a:t>
            </a:r>
            <a:r>
              <a:rPr lang="en-US" sz="2000" dirty="0" smtClean="0">
                <a:solidFill>
                  <a:srgbClr val="0C4225"/>
                </a:solidFill>
                <a:latin typeface="Calibri" charset="0"/>
                <a:ea typeface="MS Mincho" charset="0"/>
                <a:cs typeface="MS Mincho" charset="0"/>
              </a:rPr>
              <a:t>Minnesota, Saint Paul, MN</a:t>
            </a:r>
          </a:p>
          <a:p>
            <a:pPr>
              <a:spcBef>
                <a:spcPct val="35000"/>
              </a:spcBef>
              <a:buClr>
                <a:srgbClr val="000000"/>
              </a:buClr>
            </a:pPr>
            <a:r>
              <a:rPr lang="en-US" sz="2000" b="1" dirty="0" smtClean="0">
                <a:solidFill>
                  <a:srgbClr val="0C4225"/>
                </a:solidFill>
                <a:latin typeface="Calibri" charset="0"/>
                <a:ea typeface="MS Mincho" charset="0"/>
                <a:cs typeface="MS Mincho" charset="0"/>
              </a:rPr>
              <a:t>Presenters</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a:solidFill>
                  <a:srgbClr val="0C4225"/>
                </a:solidFill>
                <a:latin typeface="Calibri" charset="0"/>
                <a:ea typeface="MS Mincho" charset="0"/>
                <a:cs typeface="MS Mincho" charset="0"/>
              </a:rPr>
              <a:t>Idalia</a:t>
            </a:r>
            <a:r>
              <a:rPr lang="en-US" sz="2000" dirty="0">
                <a:solidFill>
                  <a:srgbClr val="0C4225"/>
                </a:solidFill>
                <a:latin typeface="Calibri" charset="0"/>
                <a:ea typeface="MS Mincho" charset="0"/>
                <a:cs typeface="MS Mincho" charset="0"/>
              </a:rPr>
              <a:t> Ramos, University of Puerto Rico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PR</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smtClean="0">
                <a:solidFill>
                  <a:srgbClr val="0C4225"/>
                </a:solidFill>
                <a:latin typeface="Calibri" charset="0"/>
                <a:ea typeface="MS Mincho" charset="0"/>
                <a:cs typeface="MS Mincho" charset="0"/>
              </a:rPr>
              <a:t>Anji</a:t>
            </a:r>
            <a:r>
              <a:rPr lang="en-US" sz="2000" dirty="0" smtClean="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McStravic</a:t>
            </a:r>
            <a:r>
              <a:rPr lang="en-US" sz="2000" dirty="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Imaginarium</a:t>
            </a:r>
            <a:r>
              <a:rPr lang="en-US" sz="2000" dirty="0">
                <a:solidFill>
                  <a:srgbClr val="0C4225"/>
                </a:solidFill>
                <a:latin typeface="Calibri" charset="0"/>
                <a:ea typeface="MS Mincho" charset="0"/>
                <a:cs typeface="MS Mincho" charset="0"/>
              </a:rPr>
              <a:t> Science </a:t>
            </a:r>
            <a:r>
              <a:rPr lang="en-US" sz="2000" dirty="0" smtClean="0">
                <a:solidFill>
                  <a:srgbClr val="0C4225"/>
                </a:solidFill>
                <a:latin typeface="Calibri" charset="0"/>
                <a:ea typeface="MS Mincho" charset="0"/>
                <a:cs typeface="MS Mincho" charset="0"/>
              </a:rPr>
              <a:t>Center, Fort Myers,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Jessica </a:t>
            </a:r>
            <a:r>
              <a:rPr lang="en-US" sz="2000" dirty="0" err="1" smtClean="0">
                <a:solidFill>
                  <a:srgbClr val="0C4225"/>
                </a:solidFill>
                <a:latin typeface="Calibri" charset="0"/>
                <a:ea typeface="MS Mincho" charset="0"/>
                <a:cs typeface="MS Mincho" charset="0"/>
              </a:rPr>
              <a:t>Enloe</a:t>
            </a:r>
            <a:r>
              <a:rPr lang="en-US" sz="2000" dirty="0" smtClean="0">
                <a:solidFill>
                  <a:srgbClr val="0C4225"/>
                </a:solidFill>
                <a:latin typeface="Calibri" charset="0"/>
                <a:ea typeface="MS Mincho" charset="0"/>
                <a:cs typeface="MS Mincho" charset="0"/>
              </a:rPr>
              <a:t> Murphy, </a:t>
            </a:r>
            <a:r>
              <a:rPr lang="en-US" sz="2000" dirty="0" err="1" smtClean="0">
                <a:solidFill>
                  <a:srgbClr val="0C4225"/>
                </a:solidFill>
                <a:latin typeface="Calibri" charset="0"/>
                <a:ea typeface="MS Mincho" charset="0"/>
                <a:cs typeface="MS Mincho" charset="0"/>
              </a:rPr>
              <a:t>Golisano</a:t>
            </a:r>
            <a:r>
              <a:rPr lang="en-US" sz="2000" dirty="0" smtClean="0">
                <a:solidFill>
                  <a:srgbClr val="0C4225"/>
                </a:solidFill>
                <a:latin typeface="Calibri" charset="0"/>
                <a:ea typeface="MS Mincho" charset="0"/>
                <a:cs typeface="MS Mincho" charset="0"/>
              </a:rPr>
              <a:t> </a:t>
            </a:r>
            <a:r>
              <a:rPr lang="en-US" sz="2000" dirty="0">
                <a:solidFill>
                  <a:srgbClr val="0C4225"/>
                </a:solidFill>
                <a:latin typeface="Calibri" charset="0"/>
                <a:ea typeface="MS Mincho" charset="0"/>
                <a:cs typeface="MS Mincho" charset="0"/>
              </a:rPr>
              <a:t>Children's Museum of </a:t>
            </a:r>
            <a:r>
              <a:rPr lang="en-US" sz="2000" dirty="0" smtClean="0">
                <a:solidFill>
                  <a:srgbClr val="0C4225"/>
                </a:solidFill>
                <a:latin typeface="Calibri" charset="0"/>
                <a:ea typeface="MS Mincho" charset="0"/>
                <a:cs typeface="MS Mincho" charset="0"/>
              </a:rPr>
              <a:t>Naples, Naples,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Kelli </a:t>
            </a:r>
            <a:r>
              <a:rPr lang="en-US" sz="2000" dirty="0" err="1" smtClean="0">
                <a:solidFill>
                  <a:srgbClr val="0C4225"/>
                </a:solidFill>
                <a:latin typeface="Calibri" charset="0"/>
                <a:ea typeface="MS Mincho" charset="0"/>
                <a:cs typeface="MS Mincho" charset="0"/>
              </a:rPr>
              <a:t>Isenhour</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SciWorks</a:t>
            </a:r>
            <a:r>
              <a:rPr lang="en-US" sz="2000" dirty="0" smtClean="0">
                <a:solidFill>
                  <a:srgbClr val="0C4225"/>
                </a:solidFill>
                <a:latin typeface="Calibri" charset="0"/>
                <a:ea typeface="MS Mincho" charset="0"/>
                <a:cs typeface="MS Mincho" charset="0"/>
              </a:rPr>
              <a:t>, Winston-Salem, NC</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Michael </a:t>
            </a:r>
            <a:r>
              <a:rPr lang="en-US" sz="2000" dirty="0" err="1">
                <a:solidFill>
                  <a:srgbClr val="0C4225"/>
                </a:solidFill>
                <a:latin typeface="Calibri" charset="0"/>
                <a:ea typeface="MS Mincho" charset="0"/>
                <a:cs typeface="MS Mincho" charset="0"/>
              </a:rPr>
              <a:t>Rathbun</a:t>
            </a:r>
            <a:r>
              <a:rPr lang="en-US" sz="2000" dirty="0">
                <a:solidFill>
                  <a:srgbClr val="0C4225"/>
                </a:solidFill>
                <a:latin typeface="Calibri" charset="0"/>
                <a:ea typeface="MS Mincho" charset="0"/>
                <a:cs typeface="MS Mincho" charset="0"/>
              </a:rPr>
              <a:t>, Discovery Center </a:t>
            </a:r>
            <a:r>
              <a:rPr lang="en-US" sz="2000" dirty="0" smtClean="0">
                <a:solidFill>
                  <a:srgbClr val="0C4225"/>
                </a:solidFill>
                <a:latin typeface="Calibri" charset="0"/>
                <a:ea typeface="MS Mincho" charset="0"/>
                <a:cs typeface="MS Mincho" charset="0"/>
              </a:rPr>
              <a:t>Museum, Rockford, IL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Paul </a:t>
            </a:r>
            <a:r>
              <a:rPr lang="en-US" sz="2000" dirty="0" err="1">
                <a:solidFill>
                  <a:srgbClr val="0C4225"/>
                </a:solidFill>
                <a:latin typeface="Calibri" charset="0"/>
                <a:ea typeface="MS Mincho" charset="0"/>
                <a:cs typeface="MS Mincho" charset="0"/>
              </a:rPr>
              <a:t>Freiling</a:t>
            </a:r>
            <a:r>
              <a:rPr lang="en-US" sz="2000" dirty="0">
                <a:solidFill>
                  <a:srgbClr val="0C4225"/>
                </a:solidFill>
                <a:latin typeface="Calibri" charset="0"/>
                <a:ea typeface="MS Mincho" charset="0"/>
                <a:cs typeface="MS Mincho" charset="0"/>
              </a:rPr>
              <a:t>, Saint Louis Science </a:t>
            </a:r>
            <a:r>
              <a:rPr lang="en-US" sz="2000" dirty="0" smtClean="0">
                <a:solidFill>
                  <a:srgbClr val="0C4225"/>
                </a:solidFill>
                <a:latin typeface="Calibri" charset="0"/>
                <a:ea typeface="MS Mincho" charset="0"/>
                <a:cs typeface="MS Mincho" charset="0"/>
              </a:rPr>
              <a:t>Center, Saint Louis, MO</a:t>
            </a:r>
          </a:p>
          <a:p>
            <a:pPr>
              <a:spcBef>
                <a:spcPct val="35000"/>
              </a:spcBef>
              <a:buClr>
                <a:srgbClr val="000000"/>
              </a:buClr>
            </a:pPr>
            <a:r>
              <a:rPr lang="en-US" sz="2000" b="1" dirty="0" smtClean="0">
                <a:solidFill>
                  <a:srgbClr val="0C4225"/>
                </a:solidFill>
                <a:latin typeface="Calibri" charset="0"/>
                <a:ea typeface="MS Mincho" charset="0"/>
                <a:cs typeface="MS Mincho" charset="0"/>
              </a:rPr>
              <a:t>Questions &amp; Discussion</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p:txBody>
      </p:sp>
      <p:sp>
        <p:nvSpPr>
          <p:cNvPr id="12" name="TextBox 1"/>
          <p:cNvSpPr txBox="1">
            <a:spLocks noChangeArrowheads="1"/>
          </p:cNvSpPr>
          <p:nvPr/>
        </p:nvSpPr>
        <p:spPr bwMode="auto">
          <a:xfrm>
            <a:off x="2712307"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3" name="TextBox 10"/>
          <p:cNvSpPr txBox="1">
            <a:spLocks noChangeArrowheads="1"/>
          </p:cNvSpPr>
          <p:nvPr/>
        </p:nvSpPr>
        <p:spPr bwMode="auto">
          <a:xfrm>
            <a:off x="6344457"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sp>
        <p:nvSpPr>
          <p:cNvPr id="14" name="Isosceles Triangle 13"/>
          <p:cNvSpPr/>
          <p:nvPr/>
        </p:nvSpPr>
        <p:spPr>
          <a:xfrm rot="16200000" flipH="1" flipV="1">
            <a:off x="304956" y="3289262"/>
            <a:ext cx="192783" cy="308857"/>
          </a:xfrm>
          <a:prstGeom prst="triangle">
            <a:avLst/>
          </a:prstGeom>
          <a:solidFill>
            <a:srgbClr val="49176D"/>
          </a:solidFill>
          <a:ln>
            <a:solidFill>
              <a:srgbClr val="49176D"/>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kern="1200" dirty="0">
                <a:solidFill>
                  <a:srgbClr val="49176D"/>
                </a:solidFill>
              </a:rPr>
              <a:t>r</a:t>
            </a:r>
          </a:p>
        </p:txBody>
      </p:sp>
    </p:spTree>
    <p:extLst>
      <p:ext uri="{BB962C8B-B14F-4D97-AF65-F5344CB8AC3E}">
        <p14:creationId xmlns:p14="http://schemas.microsoft.com/office/powerpoint/2010/main" val="2554927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11" name="TextBox 10"/>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pic>
        <p:nvPicPr>
          <p:cNvPr id="1026" name="Picture 2" descr="Building Facade_Horiz_Josh_MG_8828h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000000">
            <a:off x="538773" y="471242"/>
            <a:ext cx="3137459" cy="2091639"/>
          </a:xfrm>
          <a:prstGeom prst="rect">
            <a:avLst/>
          </a:prstGeom>
          <a:noFill/>
          <a:ln w="9525" algn="in">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descr="Touch Tank_Square_Josh_MG_8615hdcro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29602" y="381000"/>
            <a:ext cx="2093398" cy="20574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descr="Exhibit Hall_Horiz_Josh_MG_8876h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8597" y="723900"/>
            <a:ext cx="2399193" cy="16002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4" name="Rectangle 1"/>
          <p:cNvSpPr>
            <a:spLocks noChangeArrowheads="1"/>
          </p:cNvSpPr>
          <p:nvPr/>
        </p:nvSpPr>
        <p:spPr bwMode="auto">
          <a:xfrm rot="-10800000" flipV="1">
            <a:off x="762000" y="3048277"/>
            <a:ext cx="7924800" cy="1754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a:r>
              <a:rPr lang="en-US" dirty="0" smtClean="0">
                <a:solidFill>
                  <a:prstClr val="white"/>
                </a:solidFill>
                <a:latin typeface="Corbel"/>
                <a:ea typeface="Times New Roman" pitchFamily="18" charset="0"/>
                <a:cs typeface="Tahoma" pitchFamily="34" charset="0"/>
              </a:rPr>
              <a:t>The primary mission and purpose of the Imaginarium Science Center is to engage guests in interactive experiences and educational programs that further their understanding of the natural and human-made world and nurture curiosity, discovery, and innovation. The Imaginarium Science Center is Southwest Florida’s only interactive hands-on center with a focus on STEM (Science, Technology, Engineering, Math) learning principles in an informal education setting.</a:t>
            </a:r>
            <a:r>
              <a:rPr lang="en-US" dirty="0" smtClean="0">
                <a:solidFill>
                  <a:prstClr val="white"/>
                </a:solidFill>
                <a:latin typeface="Corbel"/>
                <a:ea typeface="+mn-ea"/>
                <a:cs typeface="Arial" pitchFamily="34" charset="0"/>
              </a:rPr>
              <a:t> </a:t>
            </a:r>
          </a:p>
        </p:txBody>
      </p:sp>
    </p:spTree>
    <p:extLst>
      <p:ext uri="{BB962C8B-B14F-4D97-AF65-F5344CB8AC3E}">
        <p14:creationId xmlns:p14="http://schemas.microsoft.com/office/powerpoint/2010/main" val="19972733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43200" y="6351657"/>
            <a:ext cx="3048000" cy="353943"/>
          </a:xfrm>
          <a:prstGeom prst="rect">
            <a:avLst/>
          </a:prstGeom>
          <a:noFill/>
        </p:spPr>
        <p:txBody>
          <a:bodyPr wrap="square" rtlCol="0">
            <a:spAutoFit/>
          </a:bodyPr>
          <a:lstStyle/>
          <a:p>
            <a:pPr defTabSz="914400" fontAlgn="auto">
              <a:spcBef>
                <a:spcPts val="0"/>
              </a:spcBef>
              <a:spcAft>
                <a:spcPts val="0"/>
              </a:spcAft>
            </a:pPr>
            <a:r>
              <a:rPr lang="en-US" sz="1700" dirty="0" smtClean="0">
                <a:solidFill>
                  <a:prstClr val="white"/>
                </a:solidFill>
                <a:latin typeface="VomZom" pitchFamily="2" charset="0"/>
                <a:ea typeface="+mn-ea"/>
                <a:cs typeface="+mn-cs"/>
              </a:rPr>
              <a:t>www.i-sci.org</a:t>
            </a:r>
            <a:endParaRPr lang="en-US" sz="1700" dirty="0">
              <a:solidFill>
                <a:prstClr val="white"/>
              </a:solidFill>
              <a:latin typeface="VomZom" pitchFamily="2" charset="0"/>
              <a:ea typeface="+mn-ea"/>
              <a:cs typeface="+mn-cs"/>
            </a:endParaRPr>
          </a:p>
        </p:txBody>
      </p:sp>
      <p:sp>
        <p:nvSpPr>
          <p:cNvPr id="15" name="TextBox 14"/>
          <p:cNvSpPr txBox="1"/>
          <p:nvPr/>
        </p:nvSpPr>
        <p:spPr>
          <a:xfrm>
            <a:off x="-762000" y="381000"/>
            <a:ext cx="8000238" cy="1138773"/>
          </a:xfrm>
          <a:prstGeom prst="rect">
            <a:avLst/>
          </a:prstGeom>
          <a:noFill/>
        </p:spPr>
        <p:txBody>
          <a:bodyPr wrap="square" rtlCol="0">
            <a:spAutoFit/>
          </a:bodyPr>
          <a:lstStyle/>
          <a:p>
            <a:pPr algn="ctr" defTabSz="914400" fontAlgn="auto">
              <a:spcBef>
                <a:spcPts val="0"/>
              </a:spcBef>
              <a:spcAft>
                <a:spcPts val="0"/>
              </a:spcAft>
            </a:pPr>
            <a:r>
              <a:rPr lang="en-US" sz="4000" dirty="0" smtClean="0">
                <a:solidFill>
                  <a:prstClr val="white"/>
                </a:solidFill>
                <a:latin typeface="Corbel"/>
                <a:ea typeface="+mn-ea"/>
                <a:cs typeface="+mn-cs"/>
              </a:rPr>
              <a:t>Educational Programming</a:t>
            </a:r>
          </a:p>
          <a:p>
            <a:pPr algn="ctr" defTabSz="914400" fontAlgn="auto">
              <a:spcBef>
                <a:spcPts val="0"/>
              </a:spcBef>
              <a:spcAft>
                <a:spcPts val="0"/>
              </a:spcAft>
            </a:pPr>
            <a:endParaRPr lang="en-US" sz="2800" dirty="0" smtClean="0">
              <a:solidFill>
                <a:prstClr val="white"/>
              </a:solidFill>
              <a:latin typeface="Corbel"/>
              <a:ea typeface="+mn-ea"/>
              <a:cs typeface="+mn-cs"/>
            </a:endParaRPr>
          </a:p>
        </p:txBody>
      </p:sp>
      <p:sp>
        <p:nvSpPr>
          <p:cNvPr id="2" name="TextBox 1"/>
          <p:cNvSpPr txBox="1"/>
          <p:nvPr/>
        </p:nvSpPr>
        <p:spPr>
          <a:xfrm>
            <a:off x="152400" y="1529477"/>
            <a:ext cx="5562600" cy="3046988"/>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3000" dirty="0" smtClean="0">
                <a:solidFill>
                  <a:prstClr val="white"/>
                </a:solidFill>
                <a:latin typeface="Corbel"/>
                <a:ea typeface="+mn-ea"/>
                <a:cs typeface="+mn-cs"/>
              </a:rPr>
              <a:t>FIELD TRIPS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Curriculum Guides aligned to NGSSS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Qualified Education Staff</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Interdisciplinary Approach</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Optional Workshops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Critical Thinking</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Self-guided Inquiry</a:t>
            </a: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4199" y="304800"/>
            <a:ext cx="1807741" cy="1446193"/>
          </a:xfrm>
          <a:prstGeom prst="rect">
            <a:avLst/>
          </a:prstGeom>
          <a:ln>
            <a:solidFill>
              <a:srgbClr val="000000"/>
            </a:solidFill>
          </a:ln>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8024" y="1143000"/>
            <a:ext cx="1027176" cy="1369568"/>
          </a:xfrm>
          <a:prstGeom prst="rect">
            <a:avLst/>
          </a:prstGeom>
          <a:ln>
            <a:solidFill>
              <a:srgbClr val="000000"/>
            </a:solidFill>
          </a:ln>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7600" y="1676400"/>
            <a:ext cx="1158241" cy="1447801"/>
          </a:xfrm>
          <a:prstGeom prst="rect">
            <a:avLst/>
          </a:prstGeom>
          <a:ln>
            <a:solidFill>
              <a:srgbClr val="000000"/>
            </a:solidFill>
          </a:ln>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2556791"/>
            <a:ext cx="1447800" cy="2171700"/>
          </a:xfrm>
          <a:prstGeom prst="rect">
            <a:avLst/>
          </a:prstGeom>
          <a:ln>
            <a:solidFill>
              <a:srgbClr val="000000"/>
            </a:solidFill>
          </a:ln>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77712" y="2590800"/>
            <a:ext cx="1447800" cy="965200"/>
          </a:xfrm>
          <a:prstGeom prst="rect">
            <a:avLst/>
          </a:prstGeom>
          <a:ln>
            <a:solidFill>
              <a:srgbClr val="000000"/>
            </a:solidFill>
          </a:ln>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71955" y="3200400"/>
            <a:ext cx="1160040" cy="1740060"/>
          </a:xfrm>
          <a:prstGeom prst="rect">
            <a:avLst/>
          </a:prstGeom>
          <a:ln>
            <a:solidFill>
              <a:srgbClr val="000000"/>
            </a:solidFill>
          </a:ln>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56249" y="3642641"/>
            <a:ext cx="1816151" cy="1184547"/>
          </a:xfrm>
          <a:prstGeom prst="rect">
            <a:avLst/>
          </a:prstGeom>
          <a:ln>
            <a:solidFill>
              <a:srgbClr val="000000"/>
            </a:solidFill>
          </a:ln>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19" name="TextBox 18"/>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spTree>
    <p:extLst>
      <p:ext uri="{BB962C8B-B14F-4D97-AF65-F5344CB8AC3E}">
        <p14:creationId xmlns:p14="http://schemas.microsoft.com/office/powerpoint/2010/main" val="41330724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08544"/>
            <a:ext cx="5562600" cy="3046988"/>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3000" dirty="0" smtClean="0">
                <a:solidFill>
                  <a:prstClr val="white"/>
                </a:solidFill>
                <a:latin typeface="Corbel"/>
                <a:ea typeface="+mn-ea"/>
                <a:cs typeface="+mn-cs"/>
              </a:rPr>
              <a:t>OUTREACH/FAMILY NIGHTS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Curriculum Guides aligned to NGSSS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Qualified Education Staff</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Interdisciplinary Approach</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Critical Thinking</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Self-guided Inquiry</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Grant Funding</a:t>
            </a: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1900" y="152400"/>
            <a:ext cx="1276350" cy="1701800"/>
          </a:xfrm>
          <a:prstGeom prst="rect">
            <a:avLst/>
          </a:prstGeom>
          <a:ln>
            <a:solidFill>
              <a:srgbClr val="000000"/>
            </a:solidFill>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1400" y="3829050"/>
            <a:ext cx="1600200" cy="1200150"/>
          </a:xfrm>
          <a:prstGeom prst="rect">
            <a:avLst/>
          </a:prstGeom>
          <a:ln>
            <a:solidFill>
              <a:srgbClr val="000000"/>
            </a:solidFill>
          </a:ln>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699000" y="2413000"/>
            <a:ext cx="2032000" cy="1524000"/>
          </a:xfrm>
          <a:prstGeom prst="rect">
            <a:avLst/>
          </a:prstGeom>
          <a:ln>
            <a:solidFill>
              <a:srgbClr val="000000"/>
            </a:solidFill>
          </a:ln>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9182" y="2971800"/>
            <a:ext cx="2743200" cy="2057400"/>
          </a:xfrm>
          <a:prstGeom prst="rect">
            <a:avLst/>
          </a:prstGeom>
          <a:ln>
            <a:solidFill>
              <a:srgbClr val="000000"/>
            </a:solidFill>
          </a:ln>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67055" y="1610591"/>
            <a:ext cx="1814945" cy="1361209"/>
          </a:xfrm>
          <a:prstGeom prst="rect">
            <a:avLst/>
          </a:prstGeom>
          <a:ln>
            <a:solidFill>
              <a:srgbClr val="000000"/>
            </a:solidFill>
          </a:ln>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6034216" y="345802"/>
            <a:ext cx="1491801" cy="1118851"/>
          </a:xfrm>
          <a:prstGeom prst="rect">
            <a:avLst/>
          </a:prstGeom>
          <a:ln>
            <a:solidFill>
              <a:srgbClr val="000000"/>
            </a:solidFill>
          </a:ln>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15" name="TextBox 14"/>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spTree>
    <p:extLst>
      <p:ext uri="{BB962C8B-B14F-4D97-AF65-F5344CB8AC3E}">
        <p14:creationId xmlns:p14="http://schemas.microsoft.com/office/powerpoint/2010/main" val="23533751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08544"/>
            <a:ext cx="5562600" cy="4247317"/>
          </a:xfrm>
          <a:prstGeom prst="rect">
            <a:avLst/>
          </a:prstGeom>
          <a:noFill/>
        </p:spPr>
        <p:txBody>
          <a:bodyPr wrap="square" rtlCol="0">
            <a:spAutoFit/>
          </a:bodyPr>
          <a:lstStyle/>
          <a:p>
            <a:pPr marL="457200" indent="-457200" defTabSz="914400" fontAlgn="auto">
              <a:spcBef>
                <a:spcPts val="0"/>
              </a:spcBef>
              <a:spcAft>
                <a:spcPts val="0"/>
              </a:spcAft>
              <a:buFont typeface="Arial" panose="020B0604020202020204" pitchFamily="34" charset="0"/>
              <a:buChar char="•"/>
            </a:pPr>
            <a:r>
              <a:rPr lang="en-US" sz="3000" dirty="0" smtClean="0">
                <a:solidFill>
                  <a:prstClr val="white"/>
                </a:solidFill>
                <a:latin typeface="Corbel"/>
                <a:ea typeface="+mn-ea"/>
                <a:cs typeface="+mn-cs"/>
              </a:rPr>
              <a:t>YOUNG SCIENTISTS HOMESCHOOL</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Curriculum Guides aligned to NGSSS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Qualified Education Staff</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Interdisciplinary Approach</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Critical Thinking</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Self-guided Inquiry</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Extended Program Series</a:t>
            </a:r>
          </a:p>
          <a:p>
            <a:pPr lvl="1" defTabSz="914400" fontAlgn="auto">
              <a:spcBef>
                <a:spcPts val="0"/>
              </a:spcBef>
              <a:spcAft>
                <a:spcPts val="0"/>
              </a:spcAft>
            </a:pPr>
            <a:r>
              <a:rPr lang="en-US" sz="2400" dirty="0">
                <a:solidFill>
                  <a:prstClr val="white"/>
                </a:solidFill>
                <a:latin typeface="Corbel"/>
                <a:ea typeface="+mn-ea"/>
                <a:cs typeface="+mn-cs"/>
              </a:rPr>
              <a:t>	</a:t>
            </a:r>
            <a:r>
              <a:rPr lang="en-US" sz="2400" dirty="0" smtClean="0">
                <a:solidFill>
                  <a:prstClr val="white"/>
                </a:solidFill>
                <a:latin typeface="Corbel"/>
                <a:ea typeface="+mn-ea"/>
                <a:cs typeface="+mn-cs"/>
              </a:rPr>
              <a:t>“What Will Happen If We…?”</a:t>
            </a:r>
          </a:p>
          <a:p>
            <a:pPr lvl="1" defTabSz="914400" fontAlgn="auto">
              <a:spcBef>
                <a:spcPts val="0"/>
              </a:spcBef>
              <a:spcAft>
                <a:spcPts val="0"/>
              </a:spcAft>
            </a:pPr>
            <a:endParaRPr lang="en-US" sz="2400" dirty="0" smtClean="0">
              <a:solidFill>
                <a:prstClr val="white"/>
              </a:solidFill>
              <a:latin typeface="Corbel"/>
              <a:ea typeface="+mn-ea"/>
              <a:cs typeface="+mn-cs"/>
            </a:endParaRP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0" y="152400"/>
            <a:ext cx="2133600" cy="1600200"/>
          </a:xfrm>
          <a:prstGeom prst="rect">
            <a:avLst/>
          </a:prstGeom>
          <a:ln>
            <a:solidFill>
              <a:schemeClr val="bg1"/>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657850" y="455467"/>
            <a:ext cx="1371600" cy="1028700"/>
          </a:xfrm>
          <a:prstGeom prst="rect">
            <a:avLst/>
          </a:prstGeom>
          <a:ln>
            <a:solidFill>
              <a:schemeClr val="bg1"/>
            </a:solidFill>
          </a:ln>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647411"/>
            <a:ext cx="2209800" cy="1657350"/>
          </a:xfrm>
          <a:prstGeom prst="rect">
            <a:avLst/>
          </a:prstGeom>
          <a:ln>
            <a:solidFill>
              <a:schemeClr val="bg1"/>
            </a:solidFill>
          </a:ln>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1550" y="2209800"/>
            <a:ext cx="1314450" cy="1752600"/>
          </a:xfrm>
          <a:prstGeom prst="rect">
            <a:avLst/>
          </a:prstGeom>
          <a:ln>
            <a:solidFill>
              <a:schemeClr val="bg1"/>
            </a:solidFill>
          </a:ln>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43366" y="2724857"/>
            <a:ext cx="2100634" cy="1334915"/>
          </a:xfrm>
          <a:prstGeom prst="rect">
            <a:avLst/>
          </a:prstGeom>
          <a:ln>
            <a:solidFill>
              <a:schemeClr val="bg1"/>
            </a:solidFill>
          </a:ln>
        </p:spPr>
      </p:pic>
      <p:pic>
        <p:nvPicPr>
          <p:cNvPr id="2050" name="Picture 2" descr="scout bug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35675" y="3307595"/>
            <a:ext cx="1050925" cy="1569205"/>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1" name="Picture 3" descr="2008 Kindergarten Tails &amp; tales camp "/>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39000" y="3886200"/>
            <a:ext cx="1562100" cy="1026263"/>
          </a:xfrm>
          <a:prstGeom prst="rect">
            <a:avLst/>
          </a:prstGeom>
          <a:noFill/>
          <a:ln w="254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16" name="TextBox 15"/>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spTree>
    <p:extLst>
      <p:ext uri="{BB962C8B-B14F-4D97-AF65-F5344CB8AC3E}">
        <p14:creationId xmlns:p14="http://schemas.microsoft.com/office/powerpoint/2010/main" val="13236109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08544"/>
            <a:ext cx="5562600" cy="4154984"/>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3000" dirty="0" smtClean="0">
                <a:solidFill>
                  <a:prstClr val="white"/>
                </a:solidFill>
                <a:latin typeface="Corbel"/>
                <a:ea typeface="+mn-ea"/>
                <a:cs typeface="+mn-cs"/>
              </a:rPr>
              <a:t>SUMMER SCIENCE CAMP</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Themed week-long sessions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Certified Teachers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Interdisciplinary Approach</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Critical Thinking</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Self-guided Inquiry</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Field Trips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Guest Speakers</a:t>
            </a: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r>
              <a:rPr lang="en-US" sz="2400" dirty="0">
                <a:solidFill>
                  <a:prstClr val="white"/>
                </a:solidFill>
                <a:latin typeface="Corbel"/>
                <a:ea typeface="+mn-ea"/>
                <a:cs typeface="+mn-cs"/>
              </a:rPr>
              <a:t>	</a:t>
            </a:r>
            <a:endParaRPr lang="en-US" sz="2400" dirty="0" smtClean="0">
              <a:solidFill>
                <a:prstClr val="white"/>
              </a:solidFill>
              <a:latin typeface="Corbel"/>
              <a:ea typeface="+mn-ea"/>
              <a:cs typeface="+mn-cs"/>
            </a:endParaRP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1800" y="152400"/>
            <a:ext cx="2057400" cy="1543050"/>
          </a:xfrm>
          <a:prstGeom prst="rect">
            <a:avLst/>
          </a:prstGeom>
          <a:ln>
            <a:solidFill>
              <a:srgbClr val="000000"/>
            </a:solidFill>
          </a:ln>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0655" y="145473"/>
            <a:ext cx="1905000" cy="1428750"/>
          </a:xfrm>
          <a:prstGeom prst="rect">
            <a:avLst/>
          </a:prstGeom>
          <a:ln>
            <a:solidFill>
              <a:srgbClr val="000000"/>
            </a:solidFill>
          </a:ln>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1447800"/>
            <a:ext cx="1981200" cy="1485900"/>
          </a:xfrm>
          <a:prstGeom prst="rect">
            <a:avLst/>
          </a:prstGeom>
          <a:ln>
            <a:solidFill>
              <a:srgbClr val="000000"/>
            </a:solidFill>
          </a:ln>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4200" y="1676400"/>
            <a:ext cx="1828800" cy="1371600"/>
          </a:xfrm>
          <a:prstGeom prst="rect">
            <a:avLst/>
          </a:prstGeom>
          <a:ln>
            <a:solidFill>
              <a:srgbClr val="000000"/>
            </a:solidFill>
          </a:ln>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4600" y="2819400"/>
            <a:ext cx="2457450" cy="1843088"/>
          </a:xfrm>
          <a:prstGeom prst="rect">
            <a:avLst/>
          </a:prstGeom>
          <a:ln>
            <a:solidFill>
              <a:srgbClr val="000000"/>
            </a:solidFill>
          </a:ln>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1000" y="2895600"/>
            <a:ext cx="2133600" cy="1600200"/>
          </a:xfrm>
          <a:prstGeom prst="rect">
            <a:avLst/>
          </a:prstGeom>
          <a:ln>
            <a:solidFill>
              <a:srgbClr val="000000"/>
            </a:solidFill>
          </a:ln>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20" name="TextBox 19"/>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spTree>
    <p:extLst>
      <p:ext uri="{BB962C8B-B14F-4D97-AF65-F5344CB8AC3E}">
        <p14:creationId xmlns:p14="http://schemas.microsoft.com/office/powerpoint/2010/main" val="33699340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08544"/>
            <a:ext cx="5562600" cy="4154984"/>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3000" dirty="0" smtClean="0">
                <a:solidFill>
                  <a:prstClr val="white"/>
                </a:solidFill>
                <a:latin typeface="Corbel"/>
                <a:ea typeface="+mn-ea"/>
                <a:cs typeface="+mn-cs"/>
              </a:rPr>
              <a:t>SCHOOLS OUT/CAMP’S IN</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Themed  sessions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Qualified Education Staff</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Interdisciplinary Approach</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Critical Thinking</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Self-guided Inquiry</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Field Trips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Guest Speakers</a:t>
            </a: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r>
              <a:rPr lang="en-US" sz="2400" dirty="0">
                <a:solidFill>
                  <a:prstClr val="white"/>
                </a:solidFill>
                <a:latin typeface="Corbel"/>
                <a:ea typeface="+mn-ea"/>
                <a:cs typeface="+mn-cs"/>
              </a:rPr>
              <a:t>	</a:t>
            </a:r>
            <a:endParaRPr lang="en-US" sz="2400" dirty="0" smtClean="0">
              <a:solidFill>
                <a:prstClr val="white"/>
              </a:solidFill>
              <a:latin typeface="Corbel"/>
              <a:ea typeface="+mn-ea"/>
              <a:cs typeface="+mn-cs"/>
            </a:endParaRP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77000" y="228600"/>
            <a:ext cx="1752600" cy="1314450"/>
          </a:xfrm>
          <a:prstGeom prst="rect">
            <a:avLst/>
          </a:prstGeom>
          <a:ln>
            <a:solidFill>
              <a:schemeClr val="bg1"/>
            </a:solidFill>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1962150"/>
            <a:ext cx="2362200" cy="1771650"/>
          </a:xfrm>
          <a:prstGeom prst="rect">
            <a:avLst/>
          </a:prstGeom>
          <a:ln>
            <a:solidFill>
              <a:schemeClr val="bg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1452995"/>
            <a:ext cx="2743200" cy="2057400"/>
          </a:xfrm>
          <a:prstGeom prst="rect">
            <a:avLst/>
          </a:prstGeom>
          <a:ln>
            <a:solidFill>
              <a:schemeClr val="bg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6825" y="142009"/>
            <a:ext cx="1428750" cy="190500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9400" y="3505200"/>
            <a:ext cx="2057400" cy="1543050"/>
          </a:xfrm>
          <a:prstGeom prst="rect">
            <a:avLst/>
          </a:prstGeom>
          <a:ln>
            <a:solidFill>
              <a:schemeClr val="bg1"/>
            </a:solidFill>
          </a:ln>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2500" y="3656734"/>
            <a:ext cx="1905000" cy="1428750"/>
          </a:xfrm>
          <a:prstGeom prst="rect">
            <a:avLst/>
          </a:prstGeom>
          <a:ln>
            <a:solidFill>
              <a:schemeClr val="bg1"/>
            </a:solidFill>
          </a:ln>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15" name="TextBox 14"/>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spTree>
    <p:extLst>
      <p:ext uri="{BB962C8B-B14F-4D97-AF65-F5344CB8AC3E}">
        <p14:creationId xmlns:p14="http://schemas.microsoft.com/office/powerpoint/2010/main" val="25528934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94778"/>
            <a:ext cx="6019800" cy="3416320"/>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3000" dirty="0" smtClean="0">
                <a:solidFill>
                  <a:prstClr val="white"/>
                </a:solidFill>
                <a:latin typeface="Corbel"/>
                <a:ea typeface="+mn-ea"/>
                <a:cs typeface="+mn-cs"/>
              </a:rPr>
              <a:t>PROFESSIONAL DEVELOPMENT</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Educator Workshops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Aligned to NGSSS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Aligned to Academic Plans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Grant Funding</a:t>
            </a:r>
          </a:p>
          <a:p>
            <a:pPr lvl="1" defTabSz="914400" fontAlgn="auto">
              <a:spcBef>
                <a:spcPts val="0"/>
              </a:spcBef>
              <a:spcAft>
                <a:spcPts val="0"/>
              </a:spcAft>
            </a:pPr>
            <a:endParaRPr lang="en-US" sz="2400" dirty="0" smtClean="0">
              <a:solidFill>
                <a:prstClr val="white"/>
              </a:solidFill>
              <a:latin typeface="Corbel"/>
              <a:ea typeface="+mn-ea"/>
              <a:cs typeface="+mn-cs"/>
            </a:endParaRP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r>
              <a:rPr lang="en-US" sz="2400" dirty="0">
                <a:solidFill>
                  <a:prstClr val="white"/>
                </a:solidFill>
                <a:latin typeface="Corbel"/>
                <a:ea typeface="+mn-ea"/>
                <a:cs typeface="+mn-cs"/>
              </a:rPr>
              <a:t>	</a:t>
            </a:r>
            <a:endParaRPr lang="en-US" sz="2400" dirty="0" smtClean="0">
              <a:solidFill>
                <a:prstClr val="white"/>
              </a:solidFill>
              <a:latin typeface="Corbel"/>
              <a:ea typeface="+mn-ea"/>
              <a:cs typeface="+mn-cs"/>
            </a:endParaRP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4200" y="421342"/>
            <a:ext cx="1853045" cy="2398058"/>
          </a:xfrm>
          <a:prstGeom prst="rect">
            <a:avLst/>
          </a:prstGeom>
          <a:ln>
            <a:solidFill>
              <a:schemeClr val="bg1"/>
            </a:solidFill>
          </a:ln>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00" y="3009900"/>
            <a:ext cx="2286000" cy="1714500"/>
          </a:xfrm>
          <a:prstGeom prst="rect">
            <a:avLst/>
          </a:prstGeom>
          <a:ln>
            <a:solidFill>
              <a:schemeClr val="bg1"/>
            </a:solidFill>
          </a:ln>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0692" y="2989774"/>
            <a:ext cx="2577558" cy="1991749"/>
          </a:xfrm>
          <a:prstGeom prst="rect">
            <a:avLst/>
          </a:prstGeom>
          <a:ln>
            <a:solidFill>
              <a:schemeClr val="bg1"/>
            </a:solidFill>
          </a:ln>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12" name="TextBox 11"/>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9080" y="2463864"/>
            <a:ext cx="2029662" cy="2626621"/>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67200" y="1062075"/>
            <a:ext cx="2362200" cy="1771650"/>
          </a:xfrm>
          <a:prstGeom prst="rect">
            <a:avLst/>
          </a:prstGeom>
        </p:spPr>
      </p:pic>
    </p:spTree>
    <p:extLst>
      <p:ext uri="{BB962C8B-B14F-4D97-AF65-F5344CB8AC3E}">
        <p14:creationId xmlns:p14="http://schemas.microsoft.com/office/powerpoint/2010/main" val="31823087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28221"/>
            <a:ext cx="6019800" cy="6001643"/>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3000" dirty="0" smtClean="0">
                <a:solidFill>
                  <a:prstClr val="white"/>
                </a:solidFill>
                <a:latin typeface="Corbel"/>
                <a:ea typeface="+mn-ea"/>
                <a:cs typeface="+mn-cs"/>
              </a:rPr>
              <a:t>COMMUNITY EVENTS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Super Science Saturdays</a:t>
            </a:r>
          </a:p>
          <a:p>
            <a:pPr marL="742950" lvl="1" indent="-285750" defTabSz="914400" fontAlgn="auto">
              <a:spcBef>
                <a:spcPts val="0"/>
              </a:spcBef>
              <a:spcAft>
                <a:spcPts val="0"/>
              </a:spcAft>
              <a:buFont typeface="Arial" pitchFamily="34" charset="0"/>
              <a:buChar char="•"/>
            </a:pPr>
            <a:r>
              <a:rPr lang="en-US" sz="2400" dirty="0" err="1" smtClean="0">
                <a:solidFill>
                  <a:prstClr val="white"/>
                </a:solidFill>
                <a:latin typeface="Corbel"/>
                <a:ea typeface="+mn-ea"/>
                <a:cs typeface="+mn-cs"/>
              </a:rPr>
              <a:t>STEMtastic</a:t>
            </a:r>
            <a:r>
              <a:rPr lang="en-US" sz="2400" dirty="0" smtClean="0">
                <a:solidFill>
                  <a:prstClr val="white"/>
                </a:solidFill>
                <a:latin typeface="Corbel"/>
                <a:ea typeface="+mn-ea"/>
                <a:cs typeface="+mn-cs"/>
              </a:rPr>
              <a:t> Showcase</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Taste of the Town</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Circles of Care</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Elementary Science Expo</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Regional Science Fair</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Day of Discovery</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National Night Out</a:t>
            </a:r>
          </a:p>
          <a:p>
            <a:pPr marL="742950" lvl="1" indent="-285750" defTabSz="914400" fontAlgn="auto">
              <a:spcBef>
                <a:spcPts val="0"/>
              </a:spcBef>
              <a:spcAft>
                <a:spcPts val="0"/>
              </a:spcAft>
              <a:buFont typeface="Arial" pitchFamily="34" charset="0"/>
              <a:buChar char="•"/>
            </a:pPr>
            <a:r>
              <a:rPr lang="en-US" sz="2400" dirty="0" err="1" smtClean="0">
                <a:solidFill>
                  <a:prstClr val="white"/>
                </a:solidFill>
                <a:latin typeface="Corbel"/>
                <a:ea typeface="+mn-ea"/>
                <a:cs typeface="+mn-cs"/>
              </a:rPr>
              <a:t>Kidz</a:t>
            </a:r>
            <a:r>
              <a:rPr lang="en-US" sz="2400" dirty="0" smtClean="0">
                <a:solidFill>
                  <a:prstClr val="white"/>
                </a:solidFill>
                <a:latin typeface="Corbel"/>
                <a:ea typeface="+mn-ea"/>
                <a:cs typeface="+mn-cs"/>
              </a:rPr>
              <a:t> World Expo</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First Tech Challenge</a:t>
            </a: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endParaRPr lang="en-US" sz="2400" dirty="0" smtClean="0">
              <a:solidFill>
                <a:prstClr val="white"/>
              </a:solidFill>
              <a:latin typeface="Corbel"/>
              <a:ea typeface="+mn-ea"/>
              <a:cs typeface="+mn-cs"/>
            </a:endParaRP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r>
              <a:rPr lang="en-US" sz="2400" dirty="0">
                <a:solidFill>
                  <a:prstClr val="white"/>
                </a:solidFill>
                <a:latin typeface="Corbel"/>
                <a:ea typeface="+mn-ea"/>
                <a:cs typeface="+mn-cs"/>
              </a:rPr>
              <a:t>	</a:t>
            </a:r>
            <a:endParaRPr lang="en-US" sz="2400" dirty="0" smtClean="0">
              <a:solidFill>
                <a:prstClr val="white"/>
              </a:solidFill>
              <a:latin typeface="Corbel"/>
              <a:ea typeface="+mn-ea"/>
              <a:cs typeface="+mn-cs"/>
            </a:endParaRP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4951" y="762000"/>
            <a:ext cx="1836357" cy="13716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533400"/>
            <a:ext cx="2508504" cy="1873636"/>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5123" y="2788802"/>
            <a:ext cx="2514600" cy="188595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3003" y="5293621"/>
            <a:ext cx="4952238" cy="1373879"/>
          </a:xfrm>
          <a:prstGeom prst="rect">
            <a:avLst/>
          </a:prstGeom>
        </p:spPr>
      </p:pic>
      <p:sp>
        <p:nvSpPr>
          <p:cNvPr id="15" name="TextBox 14"/>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99908" y="2667000"/>
            <a:ext cx="2797615" cy="2098211"/>
          </a:xfrm>
          <a:prstGeom prst="rect">
            <a:avLst/>
          </a:prstGeom>
        </p:spPr>
      </p:pic>
    </p:spTree>
    <p:extLst>
      <p:ext uri="{BB962C8B-B14F-4D97-AF65-F5344CB8AC3E}">
        <p14:creationId xmlns:p14="http://schemas.microsoft.com/office/powerpoint/2010/main" val="25585393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3528025" y="1304958"/>
            <a:ext cx="6234983" cy="740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Available on </a:t>
            </a:r>
            <a:r>
              <a:rPr lang="en-US" sz="3600" b="1" dirty="0" err="1" smtClean="0">
                <a:solidFill>
                  <a:prstClr val="black"/>
                </a:solidFill>
                <a:latin typeface="Calibri" charset="0"/>
              </a:rPr>
              <a:t>nisenet.org</a:t>
            </a: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0" indent="0" eaLnBrk="1" hangingPunct="1">
              <a:spcBef>
                <a:spcPct val="50000"/>
              </a:spcBef>
              <a:defRPr/>
            </a:pPr>
            <a:r>
              <a:rPr lang="en-US" sz="3600" b="1" dirty="0" smtClean="0">
                <a:solidFill>
                  <a:prstClr val="black"/>
                </a:solidFill>
                <a:latin typeface="Calibri" charset="0"/>
              </a:rPr>
              <a:t>Creative Commons license</a:t>
            </a:r>
          </a:p>
          <a:p>
            <a:pPr marL="342900" indent="-342900" eaLnBrk="1" hangingPunct="1">
              <a:spcBef>
                <a:spcPct val="50000"/>
              </a:spcBef>
              <a:buFont typeface="Arial"/>
              <a:buChar char="•"/>
              <a:defRPr/>
            </a:pPr>
            <a:r>
              <a:rPr lang="en-US" sz="2000" dirty="0" smtClean="0">
                <a:solidFill>
                  <a:prstClr val="black"/>
                </a:solidFill>
                <a:latin typeface="Calibri" charset="0"/>
              </a:rPr>
              <a:t>share</a:t>
            </a:r>
          </a:p>
          <a:p>
            <a:pPr marL="342900" indent="-342900" eaLnBrk="1" hangingPunct="1">
              <a:spcBef>
                <a:spcPct val="50000"/>
              </a:spcBef>
              <a:buFont typeface="Arial"/>
              <a:buChar char="•"/>
              <a:defRPr/>
            </a:pPr>
            <a:r>
              <a:rPr lang="en-US" sz="2000" dirty="0" smtClean="0">
                <a:solidFill>
                  <a:prstClr val="black"/>
                </a:solidFill>
                <a:latin typeface="Calibri" charset="0"/>
              </a:rPr>
              <a:t>re-mix (adapt, modify)</a:t>
            </a:r>
          </a:p>
          <a:p>
            <a:pPr marL="0" indent="0" eaLnBrk="1" hangingPunct="1">
              <a:spcBef>
                <a:spcPct val="50000"/>
              </a:spcBef>
              <a:defRPr/>
            </a:pPr>
            <a:r>
              <a:rPr lang="en-US" sz="2000" b="1" dirty="0" smtClean="0">
                <a:solidFill>
                  <a:prstClr val="black"/>
                </a:solidFill>
                <a:latin typeface="Calibri" charset="0"/>
              </a:rPr>
              <a:t>conditions</a:t>
            </a:r>
            <a:endParaRPr lang="en-US" sz="2000" b="1" dirty="0">
              <a:solidFill>
                <a:prstClr val="black"/>
              </a:solidFill>
              <a:latin typeface="Calibri" charset="0"/>
            </a:endParaRPr>
          </a:p>
          <a:p>
            <a:pPr marL="342900" indent="-342900" eaLnBrk="1" hangingPunct="1">
              <a:lnSpc>
                <a:spcPct val="90000"/>
              </a:lnSpc>
              <a:spcBef>
                <a:spcPct val="50000"/>
              </a:spcBef>
              <a:buFont typeface="Arial"/>
              <a:buChar char="•"/>
              <a:defRPr/>
            </a:pPr>
            <a:r>
              <a:rPr lang="en-US" sz="2000" dirty="0" smtClean="0">
                <a:solidFill>
                  <a:prstClr val="black"/>
                </a:solidFill>
                <a:latin typeface="Calibri" charset="0"/>
              </a:rPr>
              <a:t>attribution</a:t>
            </a:r>
          </a:p>
          <a:p>
            <a:pPr marL="342900" indent="-342900" eaLnBrk="1" hangingPunct="1">
              <a:lnSpc>
                <a:spcPct val="90000"/>
              </a:lnSpc>
              <a:spcBef>
                <a:spcPct val="50000"/>
              </a:spcBef>
              <a:buFont typeface="Arial"/>
              <a:buChar char="•"/>
              <a:defRPr/>
            </a:pPr>
            <a:r>
              <a:rPr lang="en-US" sz="2000" dirty="0" smtClean="0">
                <a:solidFill>
                  <a:prstClr val="black"/>
                </a:solidFill>
                <a:latin typeface="Calibri" charset="0"/>
              </a:rPr>
              <a:t>adapt</a:t>
            </a:r>
          </a:p>
          <a:p>
            <a:pPr marL="342900" indent="-342900" eaLnBrk="1" hangingPunct="1">
              <a:lnSpc>
                <a:spcPct val="90000"/>
              </a:lnSpc>
              <a:spcBef>
                <a:spcPct val="50000"/>
              </a:spcBef>
              <a:buFont typeface="Arial"/>
              <a:buChar char="•"/>
              <a:defRPr/>
            </a:pPr>
            <a:r>
              <a:rPr lang="en-US" sz="2000" dirty="0" smtClean="0">
                <a:solidFill>
                  <a:prstClr val="black"/>
                </a:solidFill>
                <a:latin typeface="Calibri" charset="0"/>
              </a:rPr>
              <a:t>non-commercial</a:t>
            </a:r>
          </a:p>
          <a:p>
            <a:pPr marL="342900" indent="-342900" eaLnBrk="1" hangingPunct="1">
              <a:lnSpc>
                <a:spcPct val="90000"/>
              </a:lnSpc>
              <a:spcBef>
                <a:spcPct val="50000"/>
              </a:spcBef>
              <a:buFont typeface="Arial"/>
              <a:buChar char="•"/>
              <a:defRPr/>
            </a:pPr>
            <a:r>
              <a:rPr lang="en-US" sz="2000" dirty="0" smtClean="0">
                <a:solidFill>
                  <a:prstClr val="black"/>
                </a:solidFill>
                <a:latin typeface="Calibri" charset="0"/>
              </a:rPr>
              <a:t>share-alike</a:t>
            </a:r>
          </a:p>
          <a:p>
            <a:pPr marL="342900" indent="-342900" eaLnBrk="1" hangingPunct="1">
              <a:lnSpc>
                <a:spcPct val="90000"/>
              </a:lnSpc>
              <a:spcBef>
                <a:spcPct val="50000"/>
              </a:spcBef>
              <a:buFont typeface="Arial"/>
              <a:buChar char="•"/>
              <a:defRPr/>
            </a:pPr>
            <a:endParaRPr lang="en-US" sz="2000"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aptop_websites.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563" y="1143000"/>
            <a:ext cx="3110879" cy="2275550"/>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146" y="3629970"/>
            <a:ext cx="2854296" cy="999004"/>
          </a:xfrm>
          <a:prstGeom prst="rect">
            <a:avLst/>
          </a:prstGeom>
        </p:spPr>
      </p:pic>
    </p:spTree>
    <p:extLst>
      <p:ext uri="{BB962C8B-B14F-4D97-AF65-F5344CB8AC3E}">
        <p14:creationId xmlns:p14="http://schemas.microsoft.com/office/powerpoint/2010/main" val="5185968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 y="174387"/>
            <a:ext cx="6019800" cy="6370975"/>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3000" dirty="0" smtClean="0">
                <a:solidFill>
                  <a:prstClr val="white"/>
                </a:solidFill>
                <a:latin typeface="Corbel"/>
                <a:ea typeface="+mn-ea"/>
                <a:cs typeface="+mn-cs"/>
              </a:rPr>
              <a:t>PARTNERSHIPS</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S.T.E.M. Team of Southwest Florida</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Museum of Science, Boston</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Lee County Public Schools</a:t>
            </a:r>
          </a:p>
          <a:p>
            <a:pPr marL="742950" lvl="1" indent="-285750" defTabSz="914400" fontAlgn="auto">
              <a:spcBef>
                <a:spcPts val="0"/>
              </a:spcBef>
              <a:spcAft>
                <a:spcPts val="0"/>
              </a:spcAft>
              <a:buFont typeface="Arial" pitchFamily="34" charset="0"/>
              <a:buChar char="•"/>
            </a:pPr>
            <a:r>
              <a:rPr lang="en-US" sz="2400" dirty="0" err="1" smtClean="0">
                <a:solidFill>
                  <a:prstClr val="white"/>
                </a:solidFill>
                <a:latin typeface="Corbel"/>
                <a:ea typeface="+mn-ea"/>
                <a:cs typeface="+mn-cs"/>
              </a:rPr>
              <a:t>NISENet</a:t>
            </a:r>
            <a:r>
              <a:rPr lang="en-US" sz="2400" dirty="0" smtClean="0">
                <a:solidFill>
                  <a:prstClr val="white"/>
                </a:solidFill>
                <a:latin typeface="Corbel"/>
                <a:ea typeface="+mn-ea"/>
                <a:cs typeface="+mn-cs"/>
              </a:rPr>
              <a:t> – </a:t>
            </a:r>
            <a:r>
              <a:rPr lang="en-US" sz="2400" dirty="0" err="1" smtClean="0">
                <a:solidFill>
                  <a:prstClr val="white"/>
                </a:solidFill>
                <a:latin typeface="Corbel"/>
                <a:ea typeface="+mn-ea"/>
                <a:cs typeface="+mn-cs"/>
              </a:rPr>
              <a:t>Nanoscale</a:t>
            </a:r>
            <a:r>
              <a:rPr lang="en-US" sz="2400" dirty="0" smtClean="0">
                <a:solidFill>
                  <a:prstClr val="white"/>
                </a:solidFill>
                <a:latin typeface="Corbel"/>
                <a:ea typeface="+mn-ea"/>
                <a:cs typeface="+mn-cs"/>
              </a:rPr>
              <a:t> Informal Science Education Network</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Whitaker Center – FGCU</a:t>
            </a:r>
          </a:p>
          <a:p>
            <a:pPr marL="742950" lvl="1" indent="-285750" defTabSz="914400" fontAlgn="auto">
              <a:spcBef>
                <a:spcPts val="0"/>
              </a:spcBef>
              <a:spcAft>
                <a:spcPts val="0"/>
              </a:spcAft>
              <a:buFont typeface="Arial" pitchFamily="34" charset="0"/>
              <a:buChar char="•"/>
            </a:pPr>
            <a:r>
              <a:rPr lang="en-US" sz="2400" dirty="0" smtClean="0">
                <a:solidFill>
                  <a:prstClr val="white"/>
                </a:solidFill>
                <a:latin typeface="Corbel"/>
                <a:ea typeface="+mn-ea"/>
                <a:cs typeface="+mn-cs"/>
              </a:rPr>
              <a:t>Conservancy of SWFL</a:t>
            </a: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endParaRPr lang="en-US" sz="2400" dirty="0" smtClean="0">
              <a:solidFill>
                <a:prstClr val="white"/>
              </a:solidFill>
              <a:latin typeface="Corbel"/>
              <a:ea typeface="+mn-ea"/>
              <a:cs typeface="+mn-cs"/>
            </a:endParaRP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endParaRPr lang="en-US" sz="2400" dirty="0" smtClean="0">
              <a:solidFill>
                <a:prstClr val="white"/>
              </a:solidFill>
              <a:latin typeface="Corbel"/>
              <a:ea typeface="+mn-ea"/>
              <a:cs typeface="+mn-cs"/>
            </a:endParaRPr>
          </a:p>
          <a:p>
            <a:pPr lvl="1" defTabSz="914400" fontAlgn="auto">
              <a:spcBef>
                <a:spcPts val="0"/>
              </a:spcBef>
              <a:spcAft>
                <a:spcPts val="0"/>
              </a:spcAft>
            </a:pPr>
            <a:endParaRPr lang="en-US" sz="2400" dirty="0" smtClean="0">
              <a:solidFill>
                <a:prstClr val="white"/>
              </a:solidFill>
              <a:latin typeface="Corbel"/>
              <a:ea typeface="+mn-ea"/>
              <a:cs typeface="+mn-cs"/>
            </a:endParaRPr>
          </a:p>
          <a:p>
            <a:pPr lvl="1" defTabSz="914400" fontAlgn="auto">
              <a:spcBef>
                <a:spcPts val="0"/>
              </a:spcBef>
              <a:spcAft>
                <a:spcPts val="0"/>
              </a:spcAft>
            </a:pPr>
            <a:endParaRPr lang="en-US" sz="2400" dirty="0" smtClean="0">
              <a:solidFill>
                <a:prstClr val="white"/>
              </a:solidFill>
              <a:latin typeface="Corbel"/>
              <a:ea typeface="+mn-ea"/>
              <a:cs typeface="+mn-cs"/>
            </a:endParaRPr>
          </a:p>
          <a:p>
            <a:pPr marL="742950" lvl="1" indent="-285750" defTabSz="914400" fontAlgn="auto">
              <a:spcBef>
                <a:spcPts val="0"/>
              </a:spcBef>
              <a:spcAft>
                <a:spcPts val="0"/>
              </a:spcAft>
              <a:buFont typeface="Arial" pitchFamily="34" charset="0"/>
              <a:buChar char="•"/>
            </a:pPr>
            <a:endParaRPr lang="en-US" sz="2400" dirty="0" smtClean="0">
              <a:solidFill>
                <a:prstClr val="white"/>
              </a:solidFill>
              <a:latin typeface="Corbel"/>
              <a:ea typeface="+mn-ea"/>
              <a:cs typeface="+mn-cs"/>
            </a:endParaRPr>
          </a:p>
          <a:p>
            <a:pPr lvl="1" defTabSz="914400" fontAlgn="auto">
              <a:spcBef>
                <a:spcPts val="0"/>
              </a:spcBef>
              <a:spcAft>
                <a:spcPts val="0"/>
              </a:spcAft>
            </a:pPr>
            <a:r>
              <a:rPr lang="en-US" sz="2400" dirty="0">
                <a:solidFill>
                  <a:prstClr val="white"/>
                </a:solidFill>
                <a:latin typeface="Corbel"/>
                <a:ea typeface="+mn-ea"/>
                <a:cs typeface="+mn-cs"/>
              </a:rPr>
              <a:t>	</a:t>
            </a:r>
            <a:endParaRPr lang="en-US" sz="2400" dirty="0" smtClean="0">
              <a:solidFill>
                <a:prstClr val="white"/>
              </a:solidFill>
              <a:latin typeface="Corbel"/>
              <a:ea typeface="+mn-ea"/>
              <a:cs typeface="+mn-cs"/>
            </a:endParaRP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6800" y="215957"/>
            <a:ext cx="3734733" cy="4208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8820" y="838200"/>
            <a:ext cx="3040380" cy="68580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8164" y="1676400"/>
            <a:ext cx="2297205" cy="216958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0562" y="5331721"/>
            <a:ext cx="4952238" cy="1373879"/>
          </a:xfrm>
          <a:prstGeom prst="rect">
            <a:avLst/>
          </a:prstGeom>
        </p:spPr>
      </p:pic>
      <p:sp>
        <p:nvSpPr>
          <p:cNvPr id="16" name="TextBox 15"/>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l="-1026"/>
          <a:stretch/>
        </p:blipFill>
        <p:spPr>
          <a:xfrm>
            <a:off x="190500" y="3505200"/>
            <a:ext cx="3386866" cy="1524000"/>
          </a:xfrm>
          <a:prstGeom prst="rect">
            <a:avLst/>
          </a:prstGeom>
        </p:spPr>
      </p:pic>
      <p:pic>
        <p:nvPicPr>
          <p:cNvPr id="18" name="Picture 2" descr="image00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0400" y="3228464"/>
            <a:ext cx="3013467" cy="81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233320" y="4038430"/>
            <a:ext cx="4848902" cy="1219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82580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 y="174387"/>
            <a:ext cx="8191500" cy="754053"/>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2500" b="1" dirty="0" smtClean="0">
                <a:solidFill>
                  <a:prstClr val="white"/>
                </a:solidFill>
                <a:latin typeface="Corbel"/>
                <a:ea typeface="+mn-ea"/>
                <a:cs typeface="+mn-cs"/>
              </a:rPr>
              <a:t>Old </a:t>
            </a:r>
            <a:r>
              <a:rPr lang="en-US" sz="2500" b="1" dirty="0" err="1" smtClean="0">
                <a:solidFill>
                  <a:prstClr val="white"/>
                </a:solidFill>
                <a:latin typeface="Corbel"/>
                <a:ea typeface="+mn-ea"/>
                <a:cs typeface="+mn-cs"/>
              </a:rPr>
              <a:t>Nano</a:t>
            </a:r>
            <a:r>
              <a:rPr lang="en-US" sz="2500" b="1" dirty="0" smtClean="0">
                <a:solidFill>
                  <a:prstClr val="white"/>
                </a:solidFill>
                <a:latin typeface="Corbel"/>
                <a:ea typeface="+mn-ea"/>
                <a:cs typeface="+mn-cs"/>
              </a:rPr>
              <a:t> Lab</a:t>
            </a: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0562" y="5331721"/>
            <a:ext cx="4952238" cy="1373879"/>
          </a:xfrm>
          <a:prstGeom prst="rect">
            <a:avLst/>
          </a:prstGeom>
        </p:spPr>
      </p:pic>
      <p:sp>
        <p:nvSpPr>
          <p:cNvPr id="16" name="TextBox 15"/>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816648"/>
            <a:ext cx="4499136" cy="337435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799" y="740377"/>
            <a:ext cx="2317396" cy="1738047"/>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9799" y="2702822"/>
            <a:ext cx="2386915" cy="1790186"/>
          </a:xfrm>
          <a:prstGeom prst="rect">
            <a:avLst/>
          </a:prstGeom>
        </p:spPr>
      </p:pic>
    </p:spTree>
    <p:extLst>
      <p:ext uri="{BB962C8B-B14F-4D97-AF65-F5344CB8AC3E}">
        <p14:creationId xmlns:p14="http://schemas.microsoft.com/office/powerpoint/2010/main" val="12038178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 y="174387"/>
            <a:ext cx="8191500" cy="754053"/>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2500" b="1" dirty="0" smtClean="0">
                <a:solidFill>
                  <a:prstClr val="white"/>
                </a:solidFill>
                <a:latin typeface="Corbel"/>
                <a:ea typeface="+mn-ea"/>
                <a:cs typeface="+mn-cs"/>
              </a:rPr>
              <a:t>New </a:t>
            </a:r>
            <a:r>
              <a:rPr lang="en-US" sz="2500" b="1" dirty="0" err="1" smtClean="0">
                <a:solidFill>
                  <a:prstClr val="white"/>
                </a:solidFill>
                <a:latin typeface="Corbel"/>
                <a:ea typeface="+mn-ea"/>
                <a:cs typeface="+mn-cs"/>
              </a:rPr>
              <a:t>Nano</a:t>
            </a:r>
            <a:r>
              <a:rPr lang="en-US" sz="2500" b="1" dirty="0" smtClean="0">
                <a:solidFill>
                  <a:prstClr val="white"/>
                </a:solidFill>
                <a:latin typeface="Corbel"/>
                <a:ea typeface="+mn-ea"/>
                <a:cs typeface="+mn-cs"/>
              </a:rPr>
              <a:t> Lab, Clean Room &amp; Mini-Exhibition</a:t>
            </a: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0562" y="5331721"/>
            <a:ext cx="4952238" cy="1373879"/>
          </a:xfrm>
          <a:prstGeom prst="rect">
            <a:avLst/>
          </a:prstGeom>
        </p:spPr>
      </p:pic>
      <p:sp>
        <p:nvSpPr>
          <p:cNvPr id="16" name="TextBox 15"/>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41" y="655160"/>
            <a:ext cx="1905000" cy="142875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478" y="3545543"/>
            <a:ext cx="1930400" cy="14478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93618" y="3655046"/>
            <a:ext cx="1040060" cy="1386747"/>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5510" y="586362"/>
            <a:ext cx="2581480" cy="1936110"/>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00518" y="2109091"/>
            <a:ext cx="2171464" cy="1628598"/>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77703" y="567309"/>
            <a:ext cx="3194069" cy="2395552"/>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27348" y="2962861"/>
            <a:ext cx="2743200" cy="2057400"/>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08680" y="3535410"/>
            <a:ext cx="2034920" cy="152619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9600" y="1853364"/>
            <a:ext cx="2304048" cy="1728036"/>
          </a:xfrm>
          <a:prstGeom prst="rect">
            <a:avLst/>
          </a:prstGeom>
        </p:spPr>
      </p:pic>
    </p:spTree>
    <p:extLst>
      <p:ext uri="{BB962C8B-B14F-4D97-AF65-F5344CB8AC3E}">
        <p14:creationId xmlns:p14="http://schemas.microsoft.com/office/powerpoint/2010/main" val="32786821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 y="174387"/>
            <a:ext cx="8191500" cy="754053"/>
          </a:xfrm>
          <a:prstGeom prst="rect">
            <a:avLst/>
          </a:prstGeom>
          <a:noFill/>
        </p:spPr>
        <p:txBody>
          <a:bodyPr wrap="square" rtlCol="0">
            <a:spAutoFit/>
          </a:bodyPr>
          <a:lstStyle/>
          <a:p>
            <a:pPr marL="285750" indent="-285750" defTabSz="914400" fontAlgn="auto">
              <a:spcBef>
                <a:spcPts val="0"/>
              </a:spcBef>
              <a:spcAft>
                <a:spcPts val="0"/>
              </a:spcAft>
              <a:buFont typeface="Arial" pitchFamily="34" charset="0"/>
              <a:buChar char="•"/>
            </a:pPr>
            <a:r>
              <a:rPr lang="en-US" sz="2500" b="1" dirty="0" err="1" smtClean="0">
                <a:solidFill>
                  <a:prstClr val="white"/>
                </a:solidFill>
                <a:latin typeface="Corbel"/>
                <a:ea typeface="+mn-ea"/>
                <a:cs typeface="+mn-cs"/>
              </a:rPr>
              <a:t>Nano</a:t>
            </a:r>
            <a:r>
              <a:rPr lang="en-US" sz="2500" b="1" dirty="0" smtClean="0">
                <a:solidFill>
                  <a:prstClr val="white"/>
                </a:solidFill>
                <a:latin typeface="Corbel"/>
                <a:ea typeface="+mn-ea"/>
                <a:cs typeface="+mn-cs"/>
              </a:rPr>
              <a:t>-size FUN!</a:t>
            </a:r>
          </a:p>
          <a:p>
            <a:pPr marL="285750" indent="-285750" defTabSz="914400" fontAlgn="auto">
              <a:spcBef>
                <a:spcPts val="0"/>
              </a:spcBef>
              <a:spcAft>
                <a:spcPts val="0"/>
              </a:spcAft>
              <a:buFont typeface="Arial" pitchFamily="34" charset="0"/>
              <a:buChar char="•"/>
            </a:pPr>
            <a:endParaRPr lang="en-US" dirty="0">
              <a:solidFill>
                <a:prstClr val="white"/>
              </a:solidFill>
              <a:latin typeface="Corbel"/>
              <a:ea typeface="+mn-ea"/>
              <a:cs typeface="+mn-cs"/>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0562" y="5331721"/>
            <a:ext cx="4952238" cy="1373879"/>
          </a:xfrm>
          <a:prstGeom prst="rect">
            <a:avLst/>
          </a:prstGeom>
        </p:spPr>
      </p:pic>
      <p:sp>
        <p:nvSpPr>
          <p:cNvPr id="16" name="TextBox 15"/>
          <p:cNvSpPr txBox="1"/>
          <p:nvPr/>
        </p:nvSpPr>
        <p:spPr>
          <a:xfrm>
            <a:off x="4129602" y="6267390"/>
            <a:ext cx="3048000" cy="477054"/>
          </a:xfrm>
          <a:prstGeom prst="rect">
            <a:avLst/>
          </a:prstGeom>
          <a:noFill/>
        </p:spPr>
        <p:txBody>
          <a:bodyPr wrap="square" rtlCol="0">
            <a:spAutoFit/>
          </a:bodyPr>
          <a:lstStyle/>
          <a:p>
            <a:pPr defTabSz="914400" fontAlgn="auto">
              <a:spcBef>
                <a:spcPts val="0"/>
              </a:spcBef>
              <a:spcAft>
                <a:spcPts val="0"/>
              </a:spcAft>
            </a:pPr>
            <a:r>
              <a:rPr lang="en-US" sz="2500" b="1" dirty="0" smtClean="0">
                <a:solidFill>
                  <a:prstClr val="white"/>
                </a:solidFill>
                <a:latin typeface="Opificio" panose="02000506020000020004" pitchFamily="2" charset="0"/>
                <a:ea typeface="+mn-ea"/>
                <a:cs typeface="+mn-cs"/>
              </a:rPr>
              <a:t>www.i-sci.org</a:t>
            </a:r>
            <a:endParaRPr lang="en-US" sz="2500" b="1" dirty="0">
              <a:solidFill>
                <a:prstClr val="white"/>
              </a:solidFill>
              <a:latin typeface="Opificio" panose="02000506020000020004" pitchFamily="2" charset="0"/>
              <a:ea typeface="+mn-ea"/>
              <a:cs typeface="+mn-cs"/>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8" y="685800"/>
            <a:ext cx="4949022" cy="371176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6310" y="1565209"/>
            <a:ext cx="2548290" cy="339772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4600" y="2700695"/>
            <a:ext cx="2819400" cy="211455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15000" y="401102"/>
            <a:ext cx="3429000" cy="1928813"/>
          </a:xfrm>
          <a:prstGeom prst="rect">
            <a:avLst/>
          </a:prstGeom>
        </p:spPr>
      </p:pic>
    </p:spTree>
    <p:extLst>
      <p:ext uri="{BB962C8B-B14F-4D97-AF65-F5344CB8AC3E}">
        <p14:creationId xmlns:p14="http://schemas.microsoft.com/office/powerpoint/2010/main" val="31261047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657" y="6109624"/>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9500" y="6049681"/>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192437" y="199238"/>
            <a:ext cx="9532082" cy="109876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3600" b="1" dirty="0" smtClean="0">
                <a:solidFill>
                  <a:srgbClr val="49176D"/>
                </a:solidFill>
                <a:latin typeface="Georgia" pitchFamily="1" charset="0"/>
                <a:ea typeface="Georgia" pitchFamily="1" charset="0"/>
                <a:cs typeface="Georgia" pitchFamily="1" charset="0"/>
              </a:rPr>
              <a:t>Creating </a:t>
            </a:r>
            <a:r>
              <a:rPr lang="en-US" sz="3600" b="1" dirty="0">
                <a:solidFill>
                  <a:srgbClr val="49176D"/>
                </a:solidFill>
                <a:latin typeface="Georgia" pitchFamily="1" charset="0"/>
                <a:ea typeface="Georgia" pitchFamily="1" charset="0"/>
                <a:cs typeface="Georgia" pitchFamily="1" charset="0"/>
              </a:rPr>
              <a:t>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9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a:t>
            </a:r>
            <a:endParaRPr lang="en-US" sz="3600" dirty="0" smtClean="0">
              <a:solidFill>
                <a:srgbClr val="660066"/>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9" name="Rectangle 8"/>
          <p:cNvSpPr/>
          <p:nvPr/>
        </p:nvSpPr>
        <p:spPr>
          <a:xfrm>
            <a:off x="0" y="136265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549317" y="1565340"/>
            <a:ext cx="8390733" cy="46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r>
              <a:rPr lang="en-US" sz="2000" b="1" dirty="0" smtClean="0">
                <a:solidFill>
                  <a:srgbClr val="0C4225"/>
                </a:solidFill>
                <a:latin typeface="Calibri" charset="0"/>
                <a:ea typeface="MS Mincho" charset="0"/>
                <a:cs typeface="MS Mincho" charset="0"/>
              </a:rPr>
              <a:t>Introduction to resources </a:t>
            </a:r>
          </a:p>
          <a:p>
            <a:pPr marL="342900" indent="-342900">
              <a:spcBef>
                <a:spcPct val="35000"/>
              </a:spcBef>
              <a:buClr>
                <a:srgbClr val="000000"/>
              </a:buClr>
              <a:buFont typeface="Arial"/>
              <a:buChar char="•"/>
            </a:pPr>
            <a:r>
              <a:rPr lang="en-US" sz="2000" dirty="0" smtClean="0">
                <a:solidFill>
                  <a:srgbClr val="0C4225"/>
                </a:solidFill>
                <a:latin typeface="Calibri" charset="0"/>
                <a:ea typeface="MS Mincho" charset="0"/>
                <a:cs typeface="MS Mincho" charset="0"/>
              </a:rPr>
              <a:t>Catherine </a:t>
            </a:r>
            <a:r>
              <a:rPr lang="en-US" sz="2000" dirty="0">
                <a:solidFill>
                  <a:srgbClr val="0C4225"/>
                </a:solidFill>
                <a:latin typeface="Calibri" charset="0"/>
                <a:ea typeface="MS Mincho" charset="0"/>
                <a:cs typeface="MS Mincho" charset="0"/>
              </a:rPr>
              <a:t>McCarthy, Science Museum of </a:t>
            </a:r>
            <a:r>
              <a:rPr lang="en-US" sz="2000" dirty="0" smtClean="0">
                <a:solidFill>
                  <a:srgbClr val="0C4225"/>
                </a:solidFill>
                <a:latin typeface="Calibri" charset="0"/>
                <a:ea typeface="MS Mincho" charset="0"/>
                <a:cs typeface="MS Mincho" charset="0"/>
              </a:rPr>
              <a:t>Minnesota, Saint Paul, MN</a:t>
            </a:r>
          </a:p>
          <a:p>
            <a:pPr>
              <a:spcBef>
                <a:spcPct val="35000"/>
              </a:spcBef>
              <a:buClr>
                <a:srgbClr val="000000"/>
              </a:buClr>
            </a:pPr>
            <a:r>
              <a:rPr lang="en-US" sz="2000" b="1" dirty="0" smtClean="0">
                <a:solidFill>
                  <a:srgbClr val="0C4225"/>
                </a:solidFill>
                <a:latin typeface="Calibri" charset="0"/>
                <a:ea typeface="MS Mincho" charset="0"/>
                <a:cs typeface="MS Mincho" charset="0"/>
              </a:rPr>
              <a:t>Presenters</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a:solidFill>
                  <a:srgbClr val="0C4225"/>
                </a:solidFill>
                <a:latin typeface="Calibri" charset="0"/>
                <a:ea typeface="MS Mincho" charset="0"/>
                <a:cs typeface="MS Mincho" charset="0"/>
              </a:rPr>
              <a:t>Idalia</a:t>
            </a:r>
            <a:r>
              <a:rPr lang="en-US" sz="2000" dirty="0">
                <a:solidFill>
                  <a:srgbClr val="0C4225"/>
                </a:solidFill>
                <a:latin typeface="Calibri" charset="0"/>
                <a:ea typeface="MS Mincho" charset="0"/>
                <a:cs typeface="MS Mincho" charset="0"/>
              </a:rPr>
              <a:t> Ramos, University of Puerto Rico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PR</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smtClean="0">
                <a:solidFill>
                  <a:srgbClr val="0C4225"/>
                </a:solidFill>
                <a:latin typeface="Calibri" charset="0"/>
                <a:ea typeface="MS Mincho" charset="0"/>
                <a:cs typeface="MS Mincho" charset="0"/>
              </a:rPr>
              <a:t>Anji</a:t>
            </a:r>
            <a:r>
              <a:rPr lang="en-US" sz="2000" dirty="0" smtClean="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McStravic</a:t>
            </a:r>
            <a:r>
              <a:rPr lang="en-US" sz="2000" dirty="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Imaginarium</a:t>
            </a:r>
            <a:r>
              <a:rPr lang="en-US" sz="2000" dirty="0">
                <a:solidFill>
                  <a:srgbClr val="0C4225"/>
                </a:solidFill>
                <a:latin typeface="Calibri" charset="0"/>
                <a:ea typeface="MS Mincho" charset="0"/>
                <a:cs typeface="MS Mincho" charset="0"/>
              </a:rPr>
              <a:t> Science </a:t>
            </a:r>
            <a:r>
              <a:rPr lang="en-US" sz="2000" dirty="0" smtClean="0">
                <a:solidFill>
                  <a:srgbClr val="0C4225"/>
                </a:solidFill>
                <a:latin typeface="Calibri" charset="0"/>
                <a:ea typeface="MS Mincho" charset="0"/>
                <a:cs typeface="MS Mincho" charset="0"/>
              </a:rPr>
              <a:t>Center, Fort Myers,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Jessica </a:t>
            </a:r>
            <a:r>
              <a:rPr lang="en-US" sz="2000" dirty="0" err="1" smtClean="0">
                <a:solidFill>
                  <a:srgbClr val="0C4225"/>
                </a:solidFill>
                <a:latin typeface="Calibri" charset="0"/>
                <a:ea typeface="MS Mincho" charset="0"/>
                <a:cs typeface="MS Mincho" charset="0"/>
              </a:rPr>
              <a:t>Enloe</a:t>
            </a:r>
            <a:r>
              <a:rPr lang="en-US" sz="2000" dirty="0" smtClean="0">
                <a:solidFill>
                  <a:srgbClr val="0C4225"/>
                </a:solidFill>
                <a:latin typeface="Calibri" charset="0"/>
                <a:ea typeface="MS Mincho" charset="0"/>
                <a:cs typeface="MS Mincho" charset="0"/>
              </a:rPr>
              <a:t> Murphy, </a:t>
            </a:r>
            <a:r>
              <a:rPr lang="en-US" sz="2000" dirty="0" err="1" smtClean="0">
                <a:solidFill>
                  <a:srgbClr val="0C4225"/>
                </a:solidFill>
                <a:latin typeface="Calibri" charset="0"/>
                <a:ea typeface="MS Mincho" charset="0"/>
                <a:cs typeface="MS Mincho" charset="0"/>
              </a:rPr>
              <a:t>Golisano</a:t>
            </a:r>
            <a:r>
              <a:rPr lang="en-US" sz="2000" dirty="0" smtClean="0">
                <a:solidFill>
                  <a:srgbClr val="0C4225"/>
                </a:solidFill>
                <a:latin typeface="Calibri" charset="0"/>
                <a:ea typeface="MS Mincho" charset="0"/>
                <a:cs typeface="MS Mincho" charset="0"/>
              </a:rPr>
              <a:t> </a:t>
            </a:r>
            <a:r>
              <a:rPr lang="en-US" sz="2000" dirty="0">
                <a:solidFill>
                  <a:srgbClr val="0C4225"/>
                </a:solidFill>
                <a:latin typeface="Calibri" charset="0"/>
                <a:ea typeface="MS Mincho" charset="0"/>
                <a:cs typeface="MS Mincho" charset="0"/>
              </a:rPr>
              <a:t>Children's Museum of </a:t>
            </a:r>
            <a:r>
              <a:rPr lang="en-US" sz="2000" dirty="0" smtClean="0">
                <a:solidFill>
                  <a:srgbClr val="0C4225"/>
                </a:solidFill>
                <a:latin typeface="Calibri" charset="0"/>
                <a:ea typeface="MS Mincho" charset="0"/>
                <a:cs typeface="MS Mincho" charset="0"/>
              </a:rPr>
              <a:t>Naples, Naples,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Kelli </a:t>
            </a:r>
            <a:r>
              <a:rPr lang="en-US" sz="2000" dirty="0" err="1" smtClean="0">
                <a:solidFill>
                  <a:srgbClr val="0C4225"/>
                </a:solidFill>
                <a:latin typeface="Calibri" charset="0"/>
                <a:ea typeface="MS Mincho" charset="0"/>
                <a:cs typeface="MS Mincho" charset="0"/>
              </a:rPr>
              <a:t>Isenhour</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SciWorks</a:t>
            </a:r>
            <a:r>
              <a:rPr lang="en-US" sz="2000" dirty="0" smtClean="0">
                <a:solidFill>
                  <a:srgbClr val="0C4225"/>
                </a:solidFill>
                <a:latin typeface="Calibri" charset="0"/>
                <a:ea typeface="MS Mincho" charset="0"/>
                <a:cs typeface="MS Mincho" charset="0"/>
              </a:rPr>
              <a:t>, Winston-Salem, NC</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Michael </a:t>
            </a:r>
            <a:r>
              <a:rPr lang="en-US" sz="2000" dirty="0" err="1">
                <a:solidFill>
                  <a:srgbClr val="0C4225"/>
                </a:solidFill>
                <a:latin typeface="Calibri" charset="0"/>
                <a:ea typeface="MS Mincho" charset="0"/>
                <a:cs typeface="MS Mincho" charset="0"/>
              </a:rPr>
              <a:t>Rathbun</a:t>
            </a:r>
            <a:r>
              <a:rPr lang="en-US" sz="2000" dirty="0">
                <a:solidFill>
                  <a:srgbClr val="0C4225"/>
                </a:solidFill>
                <a:latin typeface="Calibri" charset="0"/>
                <a:ea typeface="MS Mincho" charset="0"/>
                <a:cs typeface="MS Mincho" charset="0"/>
              </a:rPr>
              <a:t>, Discovery Center </a:t>
            </a:r>
            <a:r>
              <a:rPr lang="en-US" sz="2000" dirty="0" smtClean="0">
                <a:solidFill>
                  <a:srgbClr val="0C4225"/>
                </a:solidFill>
                <a:latin typeface="Calibri" charset="0"/>
                <a:ea typeface="MS Mincho" charset="0"/>
                <a:cs typeface="MS Mincho" charset="0"/>
              </a:rPr>
              <a:t>Museum, Rockford, IL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Paul </a:t>
            </a:r>
            <a:r>
              <a:rPr lang="en-US" sz="2000" dirty="0" err="1">
                <a:solidFill>
                  <a:srgbClr val="0C4225"/>
                </a:solidFill>
                <a:latin typeface="Calibri" charset="0"/>
                <a:ea typeface="MS Mincho" charset="0"/>
                <a:cs typeface="MS Mincho" charset="0"/>
              </a:rPr>
              <a:t>Freiling</a:t>
            </a:r>
            <a:r>
              <a:rPr lang="en-US" sz="2000" dirty="0">
                <a:solidFill>
                  <a:srgbClr val="0C4225"/>
                </a:solidFill>
                <a:latin typeface="Calibri" charset="0"/>
                <a:ea typeface="MS Mincho" charset="0"/>
                <a:cs typeface="MS Mincho" charset="0"/>
              </a:rPr>
              <a:t>, Saint Louis Science </a:t>
            </a:r>
            <a:r>
              <a:rPr lang="en-US" sz="2000" dirty="0" smtClean="0">
                <a:solidFill>
                  <a:srgbClr val="0C4225"/>
                </a:solidFill>
                <a:latin typeface="Calibri" charset="0"/>
                <a:ea typeface="MS Mincho" charset="0"/>
                <a:cs typeface="MS Mincho" charset="0"/>
              </a:rPr>
              <a:t>Center, Saint Louis, MO</a:t>
            </a:r>
          </a:p>
          <a:p>
            <a:pPr>
              <a:spcBef>
                <a:spcPct val="35000"/>
              </a:spcBef>
              <a:buClr>
                <a:srgbClr val="000000"/>
              </a:buClr>
            </a:pPr>
            <a:r>
              <a:rPr lang="en-US" sz="2000" b="1" dirty="0" smtClean="0">
                <a:solidFill>
                  <a:srgbClr val="0C4225"/>
                </a:solidFill>
                <a:latin typeface="Calibri" charset="0"/>
                <a:ea typeface="MS Mincho" charset="0"/>
                <a:cs typeface="MS Mincho" charset="0"/>
              </a:rPr>
              <a:t>Questions &amp; Discussion</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p:txBody>
      </p:sp>
      <p:sp>
        <p:nvSpPr>
          <p:cNvPr id="12" name="TextBox 1"/>
          <p:cNvSpPr txBox="1">
            <a:spLocks noChangeArrowheads="1"/>
          </p:cNvSpPr>
          <p:nvPr/>
        </p:nvSpPr>
        <p:spPr bwMode="auto">
          <a:xfrm>
            <a:off x="2712307"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3" name="TextBox 10"/>
          <p:cNvSpPr txBox="1">
            <a:spLocks noChangeArrowheads="1"/>
          </p:cNvSpPr>
          <p:nvPr/>
        </p:nvSpPr>
        <p:spPr bwMode="auto">
          <a:xfrm>
            <a:off x="6344457"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sp>
        <p:nvSpPr>
          <p:cNvPr id="14" name="Isosceles Triangle 13"/>
          <p:cNvSpPr/>
          <p:nvPr/>
        </p:nvSpPr>
        <p:spPr>
          <a:xfrm rot="16200000" flipH="1" flipV="1">
            <a:off x="304956" y="3648446"/>
            <a:ext cx="192783" cy="308857"/>
          </a:xfrm>
          <a:prstGeom prst="triangle">
            <a:avLst/>
          </a:prstGeom>
          <a:solidFill>
            <a:srgbClr val="49176D"/>
          </a:solidFill>
          <a:ln>
            <a:solidFill>
              <a:srgbClr val="49176D"/>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kern="1200" dirty="0">
                <a:solidFill>
                  <a:srgbClr val="49176D"/>
                </a:solidFill>
              </a:rPr>
              <a:t>r</a:t>
            </a:r>
          </a:p>
        </p:txBody>
      </p:sp>
    </p:spTree>
    <p:extLst>
      <p:ext uri="{BB962C8B-B14F-4D97-AF65-F5344CB8AC3E}">
        <p14:creationId xmlns:p14="http://schemas.microsoft.com/office/powerpoint/2010/main" val="13581763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3600" b="1" dirty="0" smtClean="0">
                <a:solidFill>
                  <a:prstClr val="black"/>
                </a:solidFill>
                <a:latin typeface="Calibri" charset="0"/>
              </a:rPr>
              <a:t>The </a:t>
            </a:r>
            <a:r>
              <a:rPr lang="en-US" sz="3600" b="1" dirty="0">
                <a:solidFill>
                  <a:prstClr val="black"/>
                </a:solidFill>
                <a:latin typeface="Calibri" charset="0"/>
              </a:rPr>
              <a:t>Golisano Children’s Museum of Naples</a:t>
            </a:r>
            <a:endParaRPr lang="en-US" sz="36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4085112" y="1532688"/>
            <a:ext cx="4830288" cy="522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b="1" dirty="0" smtClean="0">
                <a:solidFill>
                  <a:prstClr val="black"/>
                </a:solidFill>
                <a:latin typeface="Calibri" charset="0"/>
              </a:rPr>
              <a:t>Jessica L. Enloe-Murphy         </a:t>
            </a:r>
            <a:r>
              <a:rPr lang="en-US" dirty="0" smtClean="0">
                <a:solidFill>
                  <a:prstClr val="black"/>
                </a:solidFill>
                <a:latin typeface="Calibri" charset="0"/>
              </a:rPr>
              <a:t>Programs Coordinator</a:t>
            </a:r>
          </a:p>
          <a:p>
            <a:pPr marL="0" indent="0" eaLnBrk="1" hangingPunct="1">
              <a:spcBef>
                <a:spcPct val="50000"/>
              </a:spcBef>
              <a:defRPr/>
            </a:pPr>
            <a:r>
              <a:rPr lang="en-US" b="1" dirty="0" smtClean="0">
                <a:solidFill>
                  <a:prstClr val="black"/>
                </a:solidFill>
                <a:latin typeface="Calibri" charset="0"/>
              </a:rPr>
              <a:t>Mission:  </a:t>
            </a:r>
            <a:r>
              <a:rPr lang="en-US" dirty="0" smtClean="0">
                <a:solidFill>
                  <a:prstClr val="black"/>
                </a:solidFill>
                <a:latin typeface="Calibri" charset="0"/>
              </a:rPr>
              <a:t>To </a:t>
            </a:r>
            <a:r>
              <a:rPr lang="en-US" dirty="0">
                <a:solidFill>
                  <a:prstClr val="black"/>
                </a:solidFill>
                <a:latin typeface="Calibri" charset="0"/>
              </a:rPr>
              <a:t>provide an exciting, inspiring environment where children and their families play, </a:t>
            </a:r>
            <a:r>
              <a:rPr lang="en-US" dirty="0" smtClean="0">
                <a:solidFill>
                  <a:prstClr val="black"/>
                </a:solidFill>
                <a:latin typeface="Calibri" charset="0"/>
              </a:rPr>
              <a:t>learn, </a:t>
            </a:r>
            <a:r>
              <a:rPr lang="en-US" dirty="0">
                <a:solidFill>
                  <a:prstClr val="black"/>
                </a:solidFill>
                <a:latin typeface="Calibri" charset="0"/>
              </a:rPr>
              <a:t>and dream </a:t>
            </a:r>
            <a:r>
              <a:rPr lang="en-US" dirty="0" smtClean="0">
                <a:solidFill>
                  <a:prstClr val="black"/>
                </a:solidFill>
                <a:latin typeface="Calibri" charset="0"/>
              </a:rPr>
              <a:t>together.</a:t>
            </a:r>
          </a:p>
          <a:p>
            <a:pPr marL="0" indent="0" eaLnBrk="1" hangingPunct="1">
              <a:spcBef>
                <a:spcPct val="50000"/>
              </a:spcBef>
              <a:defRPr/>
            </a:pPr>
            <a:r>
              <a:rPr lang="en-US" dirty="0" smtClean="0">
                <a:solidFill>
                  <a:prstClr val="black"/>
                </a:solidFill>
                <a:latin typeface="Calibri" charset="0"/>
              </a:rPr>
              <a:t>Founded in 2002 and opened in 2012.  Our facility is a total of 38,000 square feet with 30,000 square feet under air.</a:t>
            </a:r>
          </a:p>
          <a:p>
            <a:pPr marL="0" indent="0" eaLnBrk="1" hangingPunct="1">
              <a:spcBef>
                <a:spcPct val="50000"/>
              </a:spcBef>
              <a:defRPr/>
            </a:pPr>
            <a:r>
              <a:rPr lang="en-US" dirty="0">
                <a:solidFill>
                  <a:prstClr val="black"/>
                </a:solidFill>
                <a:latin typeface="Calibri" charset="0"/>
              </a:rPr>
              <a:t> </a:t>
            </a: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93020" y="6407896"/>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290" y="1391013"/>
            <a:ext cx="2480708" cy="2557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738" y="4215559"/>
            <a:ext cx="3810000" cy="2543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240473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eaLnBrk="1" hangingPunct="1">
              <a:lnSpc>
                <a:spcPct val="90000"/>
              </a:lnSpc>
            </a:pPr>
            <a:r>
              <a:rPr lang="en-US" sz="3600" dirty="0" smtClean="0">
                <a:solidFill>
                  <a:srgbClr val="49176D"/>
                </a:solidFill>
                <a:latin typeface="Georgia" charset="0"/>
                <a:ea typeface="ＭＳ Ｐゴシック" charset="0"/>
                <a:cs typeface="Georgia" charset="0"/>
              </a:rPr>
              <a:t>Nano Room 2014</a:t>
            </a:r>
            <a:endParaRPr lang="en-US" sz="36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635000" y="1325309"/>
            <a:ext cx="4419248" cy="271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b="1" dirty="0" smtClean="0">
                <a:solidFill>
                  <a:prstClr val="black"/>
                </a:solidFill>
                <a:latin typeface="Calibri" charset="0"/>
              </a:rPr>
              <a:t>A classroom was converted in a complete Nano mini-exhibit space.</a:t>
            </a:r>
            <a:endParaRPr lang="en-US" dirty="0">
              <a:solidFill>
                <a:prstClr val="black"/>
              </a:solidFill>
              <a:latin typeface="Calibri" charset="0"/>
            </a:endParaRPr>
          </a:p>
          <a:p>
            <a:pPr marL="0" indent="0" eaLnBrk="1" hangingPunct="1">
              <a:lnSpc>
                <a:spcPct val="90000"/>
              </a:lnSpc>
              <a:spcBef>
                <a:spcPct val="50000"/>
              </a:spcBef>
              <a:defRPr/>
            </a:pPr>
            <a:r>
              <a:rPr lang="en-US" dirty="0" smtClean="0">
                <a:solidFill>
                  <a:prstClr val="black"/>
                </a:solidFill>
                <a:latin typeface="Calibri" charset="0"/>
              </a:rPr>
              <a:t>This dedicated space was visited by our daily guests and hosted special programing for our field trips.</a:t>
            </a:r>
          </a:p>
        </p:txBody>
      </p:sp>
      <p:pic>
        <p:nvPicPr>
          <p:cNvPr id="10"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Marketing\Photos\Event Pictures\2014 pictures\03.13.14 Toddlerific Thursday +\Nano Room Public Guests (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1761" y="1532688"/>
            <a:ext cx="2834640" cy="2125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S:\Marketing\Photos\Event Pictures\2014 pictures\03.08.14 Vehicle Adventures Career Theme\Nano Room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5665" y="4200398"/>
            <a:ext cx="2840736" cy="2130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S:\Marketing\Photos\Event Pictures\2014 pictures\02.28.14 Spring Creek (K) Bonita Springs (PreK) Field Trip\Nano Room Exploration Dawn (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11830" y="4200398"/>
            <a:ext cx="2840736" cy="2130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S:\Marketing\General Archives\Tami's Files\Dropbox\C'mon In\C'mon Photos\Nano Room Exploration (2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4000" y="4027252"/>
            <a:ext cx="1727774" cy="2303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938994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3400" dirty="0" smtClean="0">
                <a:solidFill>
                  <a:srgbClr val="49176D"/>
                </a:solidFill>
                <a:latin typeface="Georgia" charset="0"/>
                <a:ea typeface="ＭＳ Ｐゴシック" charset="0"/>
                <a:cs typeface="Georgia" charset="0"/>
              </a:rPr>
              <a:t>Discovery Center: Exploration Stations 2015</a:t>
            </a:r>
            <a:endParaRPr lang="en-US" sz="34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72369" y="1532688"/>
            <a:ext cx="38108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b="1" dirty="0" smtClean="0">
                <a:solidFill>
                  <a:prstClr val="black"/>
                </a:solidFill>
                <a:latin typeface="Calibri" charset="0"/>
              </a:rPr>
              <a:t>A selection of the </a:t>
            </a:r>
            <a:r>
              <a:rPr lang="en-US" b="1" dirty="0" err="1" smtClean="0">
                <a:solidFill>
                  <a:prstClr val="black"/>
                </a:solidFill>
                <a:latin typeface="Calibri" charset="0"/>
              </a:rPr>
              <a:t>NanoDays</a:t>
            </a:r>
            <a:r>
              <a:rPr lang="en-US" b="1" dirty="0" smtClean="0">
                <a:solidFill>
                  <a:prstClr val="black"/>
                </a:solidFill>
                <a:latin typeface="Calibri" charset="0"/>
              </a:rPr>
              <a:t> kits were displayed in an exhibit space from Nano Week through the first week of June.</a:t>
            </a:r>
            <a:endParaRPr lang="en-US" dirty="0">
              <a:solidFill>
                <a:prstClr val="black"/>
              </a:solidFill>
              <a:latin typeface="Calibri" charset="0"/>
            </a:endParaRPr>
          </a:p>
          <a:p>
            <a:pPr marL="0" indent="0" eaLnBrk="1" hangingPunct="1">
              <a:lnSpc>
                <a:spcPct val="90000"/>
              </a:lnSpc>
              <a:spcBef>
                <a:spcPct val="50000"/>
              </a:spcBef>
              <a:defRPr/>
            </a:pPr>
            <a:r>
              <a:rPr lang="en-US" dirty="0" smtClean="0">
                <a:solidFill>
                  <a:prstClr val="black"/>
                </a:solidFill>
                <a:latin typeface="Calibri" charset="0"/>
              </a:rPr>
              <a:t>By incorporating Nano into a familiar exhibit, we created a welcoming environment of investigation for guests of all ages.</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4482617" y="1761421"/>
            <a:ext cx="4562306" cy="3421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525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eaLnBrk="1" hangingPunct="1">
              <a:lnSpc>
                <a:spcPct val="90000"/>
              </a:lnSpc>
            </a:pPr>
            <a:r>
              <a:rPr lang="en-US" sz="3600" dirty="0" smtClean="0">
                <a:solidFill>
                  <a:srgbClr val="49176D"/>
                </a:solidFill>
                <a:latin typeface="Georgia" charset="0"/>
                <a:ea typeface="ＭＳ Ｐゴシック" charset="0"/>
                <a:cs typeface="Georgia" charset="0"/>
              </a:rPr>
              <a:t>Pop-up Programs: Brain Bite Carts</a:t>
            </a:r>
            <a:endParaRPr lang="en-US" sz="36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5018180" y="1446385"/>
            <a:ext cx="3897220"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b="1" dirty="0" smtClean="0">
                <a:solidFill>
                  <a:prstClr val="black"/>
                </a:solidFill>
                <a:latin typeface="Calibri" charset="0"/>
              </a:rPr>
              <a:t>Engaging our little learners requires the right approach.    </a:t>
            </a:r>
            <a:endParaRPr lang="en-US" b="1" dirty="0">
              <a:solidFill>
                <a:prstClr val="black"/>
              </a:solidFill>
              <a:latin typeface="Calibri" charset="0"/>
            </a:endParaRPr>
          </a:p>
          <a:p>
            <a:pPr marL="0" indent="0" eaLnBrk="1" hangingPunct="1">
              <a:lnSpc>
                <a:spcPct val="90000"/>
              </a:lnSpc>
              <a:spcBef>
                <a:spcPct val="50000"/>
              </a:spcBef>
              <a:defRPr/>
            </a:pPr>
            <a:r>
              <a:rPr lang="en-US" dirty="0" smtClean="0">
                <a:solidFill>
                  <a:prstClr val="black"/>
                </a:solidFill>
                <a:latin typeface="Calibri" charset="0"/>
              </a:rPr>
              <a:t>Short interactive programs lead by our Play Specialists pique the interest of our young guests by turning high level scientific concepts into easy to understand play activities.</a:t>
            </a: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85" y="1682627"/>
            <a:ext cx="4748784" cy="4793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600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eaLnBrk="1" hangingPunct="1">
              <a:lnSpc>
                <a:spcPct val="90000"/>
              </a:lnSpc>
            </a:pPr>
            <a:r>
              <a:rPr lang="en-US" sz="3600" dirty="0" err="1" smtClean="0">
                <a:solidFill>
                  <a:srgbClr val="49176D"/>
                </a:solidFill>
                <a:latin typeface="Georgia" charset="0"/>
                <a:ea typeface="ＭＳ Ｐゴシック" charset="0"/>
                <a:cs typeface="Georgia" charset="0"/>
              </a:rPr>
              <a:t>NCEF</a:t>
            </a:r>
            <a:r>
              <a:rPr lang="en-US" sz="3600" dirty="0" smtClean="0">
                <a:solidFill>
                  <a:srgbClr val="49176D"/>
                </a:solidFill>
                <a:latin typeface="Georgia" charset="0"/>
                <a:ea typeface="ＭＳ Ｐゴシック" charset="0"/>
                <a:cs typeface="Georgia" charset="0"/>
              </a:rPr>
              <a:t> Science Enrichment Family Nights</a:t>
            </a:r>
            <a:endParaRPr lang="en-US" sz="36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591827" y="1371495"/>
            <a:ext cx="398017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b="1" dirty="0" smtClean="0">
                <a:solidFill>
                  <a:prstClr val="black"/>
                </a:solidFill>
                <a:latin typeface="Calibri" charset="0"/>
              </a:rPr>
              <a:t>C’mon provides evening outreach to Collier County Title I schools in the form of a STEM night.  </a:t>
            </a:r>
            <a:endParaRPr lang="en-US" b="1" dirty="0">
              <a:solidFill>
                <a:prstClr val="black"/>
              </a:solidFill>
              <a:latin typeface="Calibri" charset="0"/>
            </a:endParaRPr>
          </a:p>
          <a:p>
            <a:pPr marL="0" indent="0" eaLnBrk="1" hangingPunct="1">
              <a:lnSpc>
                <a:spcPct val="90000"/>
              </a:lnSpc>
              <a:spcBef>
                <a:spcPct val="50000"/>
              </a:spcBef>
              <a:defRPr/>
            </a:pPr>
            <a:r>
              <a:rPr lang="en-US" dirty="0" smtClean="0">
                <a:solidFill>
                  <a:prstClr val="black"/>
                </a:solidFill>
                <a:latin typeface="Calibri" charset="0"/>
              </a:rPr>
              <a:t>We chose to incorporate the Graphene Nano Kit into our  event.  </a:t>
            </a:r>
          </a:p>
          <a:p>
            <a:pPr marL="0" indent="0" eaLnBrk="1" hangingPunct="1">
              <a:lnSpc>
                <a:spcPct val="90000"/>
              </a:lnSpc>
              <a:spcBef>
                <a:spcPct val="50000"/>
              </a:spcBef>
              <a:defRPr/>
            </a:pPr>
            <a:r>
              <a:rPr lang="en-US" dirty="0" smtClean="0">
                <a:solidFill>
                  <a:prstClr val="black"/>
                </a:solidFill>
                <a:latin typeface="Calibri" charset="0"/>
              </a:rPr>
              <a:t>We were already exploring the microscopic world with the display, Microscope Mania.  </a:t>
            </a:r>
          </a:p>
          <a:p>
            <a:pPr marL="0" indent="0" eaLnBrk="1" hangingPunct="1">
              <a:lnSpc>
                <a:spcPct val="90000"/>
              </a:lnSpc>
              <a:spcBef>
                <a:spcPct val="50000"/>
              </a:spcBef>
              <a:defRPr/>
            </a:pPr>
            <a:r>
              <a:rPr lang="en-US" dirty="0" smtClean="0">
                <a:solidFill>
                  <a:prstClr val="black"/>
                </a:solidFill>
                <a:latin typeface="Calibri" charset="0"/>
              </a:rPr>
              <a:t>We revamped the display to become Macro, Micro, and Nano.</a:t>
            </a: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79034" y="2112977"/>
            <a:ext cx="3910957" cy="2933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556407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5937807" y="1410183"/>
            <a:ext cx="2977593" cy="530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Exhibit</a:t>
            </a: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r>
              <a:rPr lang="en-US" dirty="0" smtClean="0">
                <a:solidFill>
                  <a:prstClr val="black"/>
                </a:solidFill>
                <a:latin typeface="Calibri" charset="0"/>
              </a:rPr>
              <a:t>plans / drawings</a:t>
            </a:r>
          </a:p>
          <a:p>
            <a:pPr marL="342900" indent="-342900" eaLnBrk="1" hangingPunct="1">
              <a:lnSpc>
                <a:spcPct val="90000"/>
              </a:lnSpc>
              <a:spcBef>
                <a:spcPct val="50000"/>
              </a:spcBef>
              <a:buFont typeface="Arial"/>
              <a:buChar char="•"/>
              <a:defRPr/>
            </a:pPr>
            <a:r>
              <a:rPr lang="en-US" dirty="0" smtClean="0">
                <a:solidFill>
                  <a:prstClr val="black"/>
                </a:solidFill>
                <a:latin typeface="Calibri" charset="0"/>
              </a:rPr>
              <a:t>signage</a:t>
            </a:r>
          </a:p>
          <a:p>
            <a:pPr marL="342900" indent="-342900" eaLnBrk="1" hangingPunct="1">
              <a:lnSpc>
                <a:spcPct val="90000"/>
              </a:lnSpc>
              <a:spcBef>
                <a:spcPct val="50000"/>
              </a:spcBef>
              <a:buFont typeface="Arial"/>
              <a:buChar char="•"/>
              <a:defRPr/>
            </a:pPr>
            <a:r>
              <a:rPr lang="en-US" dirty="0" smtClean="0">
                <a:solidFill>
                  <a:prstClr val="black"/>
                </a:solidFill>
                <a:latin typeface="Calibri" charset="0"/>
              </a:rPr>
              <a:t>tech manuals</a:t>
            </a:r>
          </a:p>
          <a:p>
            <a:pPr marL="342900" indent="-342900" eaLnBrk="1" hangingPunct="1">
              <a:lnSpc>
                <a:spcPct val="90000"/>
              </a:lnSpc>
              <a:spcBef>
                <a:spcPct val="50000"/>
              </a:spcBef>
              <a:buFont typeface="Arial"/>
              <a:buChar char="•"/>
              <a:defRPr/>
            </a:pPr>
            <a:r>
              <a:rPr lang="en-US" dirty="0" smtClean="0">
                <a:solidFill>
                  <a:prstClr val="black"/>
                </a:solidFill>
                <a:latin typeface="Calibri" charset="0"/>
              </a:rPr>
              <a:t>photos</a:t>
            </a:r>
          </a:p>
          <a:p>
            <a:pPr marL="342900" indent="-342900" eaLnBrk="1" hangingPunct="1">
              <a:lnSpc>
                <a:spcPct val="90000"/>
              </a:lnSpc>
              <a:spcBef>
                <a:spcPct val="50000"/>
              </a:spcBef>
              <a:buFont typeface="Arial"/>
              <a:buChar char="•"/>
              <a:defRPr/>
            </a:pPr>
            <a:r>
              <a:rPr lang="en-US" dirty="0" smtClean="0">
                <a:solidFill>
                  <a:prstClr val="black"/>
                </a:solidFill>
                <a:latin typeface="Calibri" charset="0"/>
              </a:rPr>
              <a:t>evaluation reports</a:t>
            </a: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35075"/>
            <a:ext cx="5658041" cy="56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Tree>
    <p:extLst>
      <p:ext uri="{BB962C8B-B14F-4D97-AF65-F5344CB8AC3E}">
        <p14:creationId xmlns:p14="http://schemas.microsoft.com/office/powerpoint/2010/main" val="40240473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657" y="6109624"/>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9500" y="6049681"/>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192437" y="199238"/>
            <a:ext cx="9532082" cy="109876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3600" b="1" dirty="0" smtClean="0">
                <a:solidFill>
                  <a:srgbClr val="49176D"/>
                </a:solidFill>
                <a:latin typeface="Georgia" pitchFamily="1" charset="0"/>
                <a:ea typeface="Georgia" pitchFamily="1" charset="0"/>
                <a:cs typeface="Georgia" pitchFamily="1" charset="0"/>
              </a:rPr>
              <a:t>Creating </a:t>
            </a:r>
            <a:r>
              <a:rPr lang="en-US" sz="3600" b="1" dirty="0">
                <a:solidFill>
                  <a:srgbClr val="49176D"/>
                </a:solidFill>
                <a:latin typeface="Georgia" pitchFamily="1" charset="0"/>
                <a:ea typeface="Georgia" pitchFamily="1" charset="0"/>
                <a:cs typeface="Georgia" pitchFamily="1" charset="0"/>
              </a:rPr>
              <a:t>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9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a:t>
            </a:r>
            <a:endParaRPr lang="en-US" sz="3600" dirty="0" smtClean="0">
              <a:solidFill>
                <a:srgbClr val="660066"/>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9" name="Rectangle 8"/>
          <p:cNvSpPr/>
          <p:nvPr/>
        </p:nvSpPr>
        <p:spPr>
          <a:xfrm>
            <a:off x="0" y="136265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549317" y="1565340"/>
            <a:ext cx="8390733" cy="46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r>
              <a:rPr lang="en-US" sz="2000" b="1" dirty="0" smtClean="0">
                <a:solidFill>
                  <a:srgbClr val="0C4225"/>
                </a:solidFill>
                <a:latin typeface="Calibri" charset="0"/>
                <a:ea typeface="MS Mincho" charset="0"/>
                <a:cs typeface="MS Mincho" charset="0"/>
              </a:rPr>
              <a:t>Introduction to resources </a:t>
            </a:r>
          </a:p>
          <a:p>
            <a:pPr marL="342900" indent="-342900">
              <a:spcBef>
                <a:spcPct val="35000"/>
              </a:spcBef>
              <a:buClr>
                <a:srgbClr val="000000"/>
              </a:buClr>
              <a:buFont typeface="Arial"/>
              <a:buChar char="•"/>
            </a:pPr>
            <a:r>
              <a:rPr lang="en-US" sz="2000" dirty="0" smtClean="0">
                <a:solidFill>
                  <a:srgbClr val="0C4225"/>
                </a:solidFill>
                <a:latin typeface="Calibri" charset="0"/>
                <a:ea typeface="MS Mincho" charset="0"/>
                <a:cs typeface="MS Mincho" charset="0"/>
              </a:rPr>
              <a:t>Catherine </a:t>
            </a:r>
            <a:r>
              <a:rPr lang="en-US" sz="2000" dirty="0">
                <a:solidFill>
                  <a:srgbClr val="0C4225"/>
                </a:solidFill>
                <a:latin typeface="Calibri" charset="0"/>
                <a:ea typeface="MS Mincho" charset="0"/>
                <a:cs typeface="MS Mincho" charset="0"/>
              </a:rPr>
              <a:t>McCarthy, Science Museum of </a:t>
            </a:r>
            <a:r>
              <a:rPr lang="en-US" sz="2000" dirty="0" smtClean="0">
                <a:solidFill>
                  <a:srgbClr val="0C4225"/>
                </a:solidFill>
                <a:latin typeface="Calibri" charset="0"/>
                <a:ea typeface="MS Mincho" charset="0"/>
                <a:cs typeface="MS Mincho" charset="0"/>
              </a:rPr>
              <a:t>Minnesota, Saint Paul, MN</a:t>
            </a:r>
          </a:p>
          <a:p>
            <a:pPr>
              <a:spcBef>
                <a:spcPct val="35000"/>
              </a:spcBef>
              <a:buClr>
                <a:srgbClr val="000000"/>
              </a:buClr>
            </a:pPr>
            <a:r>
              <a:rPr lang="en-US" sz="2000" b="1" dirty="0" smtClean="0">
                <a:solidFill>
                  <a:srgbClr val="0C4225"/>
                </a:solidFill>
                <a:latin typeface="Calibri" charset="0"/>
                <a:ea typeface="MS Mincho" charset="0"/>
                <a:cs typeface="MS Mincho" charset="0"/>
              </a:rPr>
              <a:t>Presenters</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a:solidFill>
                  <a:srgbClr val="0C4225"/>
                </a:solidFill>
                <a:latin typeface="Calibri" charset="0"/>
                <a:ea typeface="MS Mincho" charset="0"/>
                <a:cs typeface="MS Mincho" charset="0"/>
              </a:rPr>
              <a:t>Idalia</a:t>
            </a:r>
            <a:r>
              <a:rPr lang="en-US" sz="2000" dirty="0">
                <a:solidFill>
                  <a:srgbClr val="0C4225"/>
                </a:solidFill>
                <a:latin typeface="Calibri" charset="0"/>
                <a:ea typeface="MS Mincho" charset="0"/>
                <a:cs typeface="MS Mincho" charset="0"/>
              </a:rPr>
              <a:t> Ramos, University of Puerto Rico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PR</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smtClean="0">
                <a:solidFill>
                  <a:srgbClr val="0C4225"/>
                </a:solidFill>
                <a:latin typeface="Calibri" charset="0"/>
                <a:ea typeface="MS Mincho" charset="0"/>
                <a:cs typeface="MS Mincho" charset="0"/>
              </a:rPr>
              <a:t>Anji</a:t>
            </a:r>
            <a:r>
              <a:rPr lang="en-US" sz="2000" dirty="0" smtClean="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McStravic</a:t>
            </a:r>
            <a:r>
              <a:rPr lang="en-US" sz="2000" dirty="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Imaginarium</a:t>
            </a:r>
            <a:r>
              <a:rPr lang="en-US" sz="2000" dirty="0">
                <a:solidFill>
                  <a:srgbClr val="0C4225"/>
                </a:solidFill>
                <a:latin typeface="Calibri" charset="0"/>
                <a:ea typeface="MS Mincho" charset="0"/>
                <a:cs typeface="MS Mincho" charset="0"/>
              </a:rPr>
              <a:t> Science </a:t>
            </a:r>
            <a:r>
              <a:rPr lang="en-US" sz="2000" dirty="0" smtClean="0">
                <a:solidFill>
                  <a:srgbClr val="0C4225"/>
                </a:solidFill>
                <a:latin typeface="Calibri" charset="0"/>
                <a:ea typeface="MS Mincho" charset="0"/>
                <a:cs typeface="MS Mincho" charset="0"/>
              </a:rPr>
              <a:t>Center, Fort Myers,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Jessica </a:t>
            </a:r>
            <a:r>
              <a:rPr lang="en-US" sz="2000" dirty="0" err="1" smtClean="0">
                <a:solidFill>
                  <a:srgbClr val="0C4225"/>
                </a:solidFill>
                <a:latin typeface="Calibri" charset="0"/>
                <a:ea typeface="MS Mincho" charset="0"/>
                <a:cs typeface="MS Mincho" charset="0"/>
              </a:rPr>
              <a:t>Enloe</a:t>
            </a:r>
            <a:r>
              <a:rPr lang="en-US" sz="2000" dirty="0" smtClean="0">
                <a:solidFill>
                  <a:srgbClr val="0C4225"/>
                </a:solidFill>
                <a:latin typeface="Calibri" charset="0"/>
                <a:ea typeface="MS Mincho" charset="0"/>
                <a:cs typeface="MS Mincho" charset="0"/>
              </a:rPr>
              <a:t> Murphy, </a:t>
            </a:r>
            <a:r>
              <a:rPr lang="en-US" sz="2000" dirty="0" err="1" smtClean="0">
                <a:solidFill>
                  <a:srgbClr val="0C4225"/>
                </a:solidFill>
                <a:latin typeface="Calibri" charset="0"/>
                <a:ea typeface="MS Mincho" charset="0"/>
                <a:cs typeface="MS Mincho" charset="0"/>
              </a:rPr>
              <a:t>Golisano</a:t>
            </a:r>
            <a:r>
              <a:rPr lang="en-US" sz="2000" dirty="0" smtClean="0">
                <a:solidFill>
                  <a:srgbClr val="0C4225"/>
                </a:solidFill>
                <a:latin typeface="Calibri" charset="0"/>
                <a:ea typeface="MS Mincho" charset="0"/>
                <a:cs typeface="MS Mincho" charset="0"/>
              </a:rPr>
              <a:t> </a:t>
            </a:r>
            <a:r>
              <a:rPr lang="en-US" sz="2000" dirty="0">
                <a:solidFill>
                  <a:srgbClr val="0C4225"/>
                </a:solidFill>
                <a:latin typeface="Calibri" charset="0"/>
                <a:ea typeface="MS Mincho" charset="0"/>
                <a:cs typeface="MS Mincho" charset="0"/>
              </a:rPr>
              <a:t>Children's Museum of </a:t>
            </a:r>
            <a:r>
              <a:rPr lang="en-US" sz="2000" dirty="0" smtClean="0">
                <a:solidFill>
                  <a:srgbClr val="0C4225"/>
                </a:solidFill>
                <a:latin typeface="Calibri" charset="0"/>
                <a:ea typeface="MS Mincho" charset="0"/>
                <a:cs typeface="MS Mincho" charset="0"/>
              </a:rPr>
              <a:t>Naples, Naples,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Kelli </a:t>
            </a:r>
            <a:r>
              <a:rPr lang="en-US" sz="2000" dirty="0" err="1" smtClean="0">
                <a:solidFill>
                  <a:srgbClr val="0C4225"/>
                </a:solidFill>
                <a:latin typeface="Calibri" charset="0"/>
                <a:ea typeface="MS Mincho" charset="0"/>
                <a:cs typeface="MS Mincho" charset="0"/>
              </a:rPr>
              <a:t>Isenhour</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SciWorks</a:t>
            </a:r>
            <a:r>
              <a:rPr lang="en-US" sz="2000" dirty="0" smtClean="0">
                <a:solidFill>
                  <a:srgbClr val="0C4225"/>
                </a:solidFill>
                <a:latin typeface="Calibri" charset="0"/>
                <a:ea typeface="MS Mincho" charset="0"/>
                <a:cs typeface="MS Mincho" charset="0"/>
              </a:rPr>
              <a:t>, Winston-Salem, NC</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Michael </a:t>
            </a:r>
            <a:r>
              <a:rPr lang="en-US" sz="2000" dirty="0" err="1">
                <a:solidFill>
                  <a:srgbClr val="0C4225"/>
                </a:solidFill>
                <a:latin typeface="Calibri" charset="0"/>
                <a:ea typeface="MS Mincho" charset="0"/>
                <a:cs typeface="MS Mincho" charset="0"/>
              </a:rPr>
              <a:t>Rathbun</a:t>
            </a:r>
            <a:r>
              <a:rPr lang="en-US" sz="2000" dirty="0">
                <a:solidFill>
                  <a:srgbClr val="0C4225"/>
                </a:solidFill>
                <a:latin typeface="Calibri" charset="0"/>
                <a:ea typeface="MS Mincho" charset="0"/>
                <a:cs typeface="MS Mincho" charset="0"/>
              </a:rPr>
              <a:t>, Discovery Center </a:t>
            </a:r>
            <a:r>
              <a:rPr lang="en-US" sz="2000" dirty="0" smtClean="0">
                <a:solidFill>
                  <a:srgbClr val="0C4225"/>
                </a:solidFill>
                <a:latin typeface="Calibri" charset="0"/>
                <a:ea typeface="MS Mincho" charset="0"/>
                <a:cs typeface="MS Mincho" charset="0"/>
              </a:rPr>
              <a:t>Museum, Rockford, IL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Paul </a:t>
            </a:r>
            <a:r>
              <a:rPr lang="en-US" sz="2000" dirty="0" err="1">
                <a:solidFill>
                  <a:srgbClr val="0C4225"/>
                </a:solidFill>
                <a:latin typeface="Calibri" charset="0"/>
                <a:ea typeface="MS Mincho" charset="0"/>
                <a:cs typeface="MS Mincho" charset="0"/>
              </a:rPr>
              <a:t>Freiling</a:t>
            </a:r>
            <a:r>
              <a:rPr lang="en-US" sz="2000" dirty="0">
                <a:solidFill>
                  <a:srgbClr val="0C4225"/>
                </a:solidFill>
                <a:latin typeface="Calibri" charset="0"/>
                <a:ea typeface="MS Mincho" charset="0"/>
                <a:cs typeface="MS Mincho" charset="0"/>
              </a:rPr>
              <a:t>, Saint Louis Science </a:t>
            </a:r>
            <a:r>
              <a:rPr lang="en-US" sz="2000" dirty="0" smtClean="0">
                <a:solidFill>
                  <a:srgbClr val="0C4225"/>
                </a:solidFill>
                <a:latin typeface="Calibri" charset="0"/>
                <a:ea typeface="MS Mincho" charset="0"/>
                <a:cs typeface="MS Mincho" charset="0"/>
              </a:rPr>
              <a:t>Center, Saint Louis, MO</a:t>
            </a:r>
          </a:p>
          <a:p>
            <a:pPr>
              <a:spcBef>
                <a:spcPct val="35000"/>
              </a:spcBef>
              <a:buClr>
                <a:srgbClr val="000000"/>
              </a:buClr>
            </a:pPr>
            <a:r>
              <a:rPr lang="en-US" sz="2000" b="1" dirty="0" smtClean="0">
                <a:solidFill>
                  <a:srgbClr val="0C4225"/>
                </a:solidFill>
                <a:latin typeface="Calibri" charset="0"/>
                <a:ea typeface="MS Mincho" charset="0"/>
                <a:cs typeface="MS Mincho" charset="0"/>
              </a:rPr>
              <a:t>Questions &amp; Discussion</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p:txBody>
      </p:sp>
      <p:sp>
        <p:nvSpPr>
          <p:cNvPr id="12" name="TextBox 1"/>
          <p:cNvSpPr txBox="1">
            <a:spLocks noChangeArrowheads="1"/>
          </p:cNvSpPr>
          <p:nvPr/>
        </p:nvSpPr>
        <p:spPr bwMode="auto">
          <a:xfrm>
            <a:off x="2712307"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3" name="TextBox 10"/>
          <p:cNvSpPr txBox="1">
            <a:spLocks noChangeArrowheads="1"/>
          </p:cNvSpPr>
          <p:nvPr/>
        </p:nvSpPr>
        <p:spPr bwMode="auto">
          <a:xfrm>
            <a:off x="6344457"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sp>
        <p:nvSpPr>
          <p:cNvPr id="14" name="Isosceles Triangle 13"/>
          <p:cNvSpPr/>
          <p:nvPr/>
        </p:nvSpPr>
        <p:spPr>
          <a:xfrm rot="16200000" flipH="1" flipV="1">
            <a:off x="304956" y="4071770"/>
            <a:ext cx="192783" cy="308857"/>
          </a:xfrm>
          <a:prstGeom prst="triangle">
            <a:avLst/>
          </a:prstGeom>
          <a:solidFill>
            <a:srgbClr val="49176D"/>
          </a:solidFill>
          <a:ln>
            <a:solidFill>
              <a:srgbClr val="49176D"/>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kern="1200" dirty="0">
                <a:solidFill>
                  <a:srgbClr val="49176D"/>
                </a:solidFill>
              </a:rPr>
              <a:t>r</a:t>
            </a:r>
          </a:p>
        </p:txBody>
      </p:sp>
    </p:spTree>
    <p:extLst>
      <p:ext uri="{BB962C8B-B14F-4D97-AF65-F5344CB8AC3E}">
        <p14:creationId xmlns:p14="http://schemas.microsoft.com/office/powerpoint/2010/main" val="111133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rPr>
              <a:t> </a:t>
            </a:r>
          </a:p>
        </p:txBody>
      </p:sp>
      <p:sp>
        <p:nvSpPr>
          <p:cNvPr id="2052" name="Title 1"/>
          <p:cNvSpPr>
            <a:spLocks noGrp="1"/>
          </p:cNvSpPr>
          <p:nvPr>
            <p:ph type="title"/>
          </p:nvPr>
        </p:nvSpPr>
        <p:spPr>
          <a:xfrm>
            <a:off x="366713" y="274638"/>
            <a:ext cx="8294687" cy="741362"/>
          </a:xfrm>
        </p:spPr>
        <p:txBody>
          <a:bodyPr/>
          <a:lstStyle/>
          <a:p>
            <a:pPr eaLnBrk="1" hangingPunct="1">
              <a:lnSpc>
                <a:spcPct val="90000"/>
              </a:lnSpc>
            </a:pPr>
            <a:r>
              <a:rPr lang="en-US" sz="4000">
                <a:solidFill>
                  <a:srgbClr val="0C4225"/>
                </a:solidFill>
                <a:latin typeface="Georgia" charset="0"/>
              </a:rPr>
              <a:t>NISE Network </a:t>
            </a:r>
          </a:p>
        </p:txBody>
      </p:sp>
      <p:pic>
        <p:nvPicPr>
          <p:cNvPr id="348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550988"/>
            <a:ext cx="8229600" cy="4876800"/>
          </a:xfrm>
          <a:prstGeom prst="rect">
            <a:avLst/>
          </a:prstGeom>
          <a:noFill/>
          <a:ln w="38100">
            <a:solidFill>
              <a:schemeClr val="tx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atin typeface="Georgia" charset="0"/>
              </a:rPr>
              <a:t> </a:t>
            </a:r>
            <a:r>
              <a:rPr lang="en-US">
                <a:solidFill>
                  <a:srgbClr val="0C4225"/>
                </a:solidFill>
                <a:latin typeface="Georgia" charset="0"/>
              </a:rPr>
              <a:t>Nano Demonstration Cart</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2313" y="1417638"/>
            <a:ext cx="7507287" cy="5172075"/>
          </a:xfrm>
          <a:ln w="57150">
            <a:solidFill>
              <a:schemeClr val="tx2">
                <a:lumMod val="50000"/>
                <a:lumOff val="50000"/>
              </a:schemeClr>
            </a:solidFill>
          </a:ln>
        </p:spPr>
      </p:pic>
      <p:pic>
        <p:nvPicPr>
          <p:cNvPr id="307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1063" y="6072188"/>
            <a:ext cx="90170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199" y="217714"/>
            <a:ext cx="8454571" cy="6299200"/>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013" y="6002338"/>
            <a:ext cx="90170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43000"/>
          </a:xfrm>
          <a:prstGeom prst="rect">
            <a:avLst/>
          </a:prstGeom>
          <a:solidFill>
            <a:schemeClr val="bg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a:spLocks noChangeArrowheads="1"/>
          </p:cNvSpPr>
          <p:nvPr/>
        </p:nvSpPr>
        <p:spPr bwMode="auto">
          <a:xfrm>
            <a:off x="0" y="1143000"/>
            <a:ext cx="9144000" cy="92075"/>
          </a:xfrm>
          <a:prstGeom prst="rect">
            <a:avLst/>
          </a:prstGeom>
          <a:solidFill>
            <a:srgbClr val="ABCB45"/>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r>
              <a:rPr lang="en-US" dirty="0">
                <a:solidFill>
                  <a:prstClr val="white"/>
                </a:solidFill>
                <a:latin typeface="Calibri"/>
              </a:rPr>
              <a:t> </a:t>
            </a:r>
          </a:p>
        </p:txBody>
      </p:sp>
      <p:sp>
        <p:nvSpPr>
          <p:cNvPr id="5124" name="Title 1"/>
          <p:cNvSpPr>
            <a:spLocks noGrp="1"/>
          </p:cNvSpPr>
          <p:nvPr>
            <p:ph type="title"/>
          </p:nvPr>
        </p:nvSpPr>
        <p:spPr>
          <a:xfrm>
            <a:off x="366713" y="274638"/>
            <a:ext cx="8294687" cy="741362"/>
          </a:xfrm>
        </p:spPr>
        <p:txBody>
          <a:bodyPr/>
          <a:lstStyle/>
          <a:p>
            <a:pPr algn="l" eaLnBrk="1" hangingPunct="1">
              <a:lnSpc>
                <a:spcPct val="90000"/>
              </a:lnSpc>
            </a:pPr>
            <a:r>
              <a:rPr lang="en-US" sz="4000">
                <a:solidFill>
                  <a:srgbClr val="0C4225"/>
                </a:solidFill>
                <a:latin typeface="Georgia" charset="0"/>
              </a:rPr>
              <a:t>Butterfly Wing Structures Exhibit</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713" y="1431925"/>
            <a:ext cx="8294687" cy="5010150"/>
          </a:xfrm>
          <a:prstGeom prst="rect">
            <a:avLst/>
          </a:prstGeom>
          <a:noFill/>
          <a:ln w="57150">
            <a:solidFill>
              <a:schemeClr val="tx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863" y="5973763"/>
            <a:ext cx="90170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solidFill>
                  <a:srgbClr val="0C4225"/>
                </a:solidFill>
                <a:latin typeface="Georgia" charset="0"/>
              </a:rPr>
              <a:t>Blue Morpho Butterfly</a:t>
            </a:r>
          </a:p>
        </p:txBody>
      </p:sp>
      <p:sp>
        <p:nvSpPr>
          <p:cNvPr id="6147" name="Text Placeholder 2"/>
          <p:cNvSpPr>
            <a:spLocks noGrp="1"/>
          </p:cNvSpPr>
          <p:nvPr>
            <p:ph type="body" idx="1"/>
          </p:nvPr>
        </p:nvSpPr>
        <p:spPr/>
        <p:txBody>
          <a:bodyPr/>
          <a:lstStyle/>
          <a:p>
            <a:pPr algn="ctr"/>
            <a:r>
              <a:rPr lang="en-US">
                <a:solidFill>
                  <a:srgbClr val="0C4225"/>
                </a:solidFill>
                <a:latin typeface="Georgia" charset="0"/>
              </a:rPr>
              <a:t>Without Light</a:t>
            </a:r>
          </a:p>
        </p:txBody>
      </p:sp>
      <p:sp>
        <p:nvSpPr>
          <p:cNvPr id="6148" name="Text Placeholder 4"/>
          <p:cNvSpPr>
            <a:spLocks noGrp="1"/>
          </p:cNvSpPr>
          <p:nvPr>
            <p:ph type="body" sz="quarter" idx="3"/>
          </p:nvPr>
        </p:nvSpPr>
        <p:spPr/>
        <p:txBody>
          <a:bodyPr/>
          <a:lstStyle/>
          <a:p>
            <a:pPr algn="ctr"/>
            <a:r>
              <a:rPr lang="en-US">
                <a:solidFill>
                  <a:srgbClr val="0C4225"/>
                </a:solidFill>
                <a:latin typeface="Georgia" charset="0"/>
              </a:rPr>
              <a:t>With Back-lighting</a:t>
            </a:r>
          </a:p>
        </p:txBody>
      </p:sp>
      <p:pic>
        <p:nvPicPr>
          <p:cNvPr id="38914"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57200" y="2292350"/>
            <a:ext cx="4040188" cy="3716338"/>
          </a:xfrm>
          <a:noFill/>
          <a:ln w="57150">
            <a:solidFill>
              <a:srgbClr val="B465BB"/>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6"/>
          <p:cNvPicPr>
            <a:picLocks noGrp="1" noChangeAspect="1"/>
          </p:cNvPicPr>
          <p:nvPr>
            <p:ph sz="quarter" idx="4"/>
          </p:nvPr>
        </p:nvPicPr>
        <p:blipFill rotWithShape="1">
          <a:blip r:embed="rId3" cstate="email">
            <a:extLst>
              <a:ext uri="{28A0092B-C50C-407E-A947-70E740481C1C}">
                <a14:useLocalDpi xmlns:a14="http://schemas.microsoft.com/office/drawing/2010/main"/>
              </a:ext>
            </a:extLst>
          </a:blip>
          <a:srcRect/>
          <a:stretch/>
        </p:blipFill>
        <p:spPr>
          <a:xfrm>
            <a:off x="4938713" y="2292350"/>
            <a:ext cx="3748087" cy="3716338"/>
          </a:xfrm>
          <a:ln w="57150">
            <a:solidFill>
              <a:schemeClr val="tx2">
                <a:lumMod val="50000"/>
                <a:lumOff val="50000"/>
              </a:schemeClr>
            </a:solidFill>
          </a:ln>
        </p:spPr>
      </p:pic>
      <p:pic>
        <p:nvPicPr>
          <p:cNvPr id="6151"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638" y="6321425"/>
            <a:ext cx="9017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solidFill>
                  <a:srgbClr val="0C4225"/>
                </a:solidFill>
                <a:latin typeface="Georgia" charset="0"/>
              </a:rPr>
              <a:t>Orange Sulpher Butterfly</a:t>
            </a:r>
          </a:p>
        </p:txBody>
      </p:sp>
      <p:sp>
        <p:nvSpPr>
          <p:cNvPr id="7171" name="Text Placeholder 2"/>
          <p:cNvSpPr>
            <a:spLocks noGrp="1"/>
          </p:cNvSpPr>
          <p:nvPr>
            <p:ph type="body" idx="1"/>
          </p:nvPr>
        </p:nvSpPr>
        <p:spPr/>
        <p:txBody>
          <a:bodyPr/>
          <a:lstStyle/>
          <a:p>
            <a:pPr algn="ctr"/>
            <a:r>
              <a:rPr lang="en-US">
                <a:solidFill>
                  <a:srgbClr val="0C4225"/>
                </a:solidFill>
                <a:latin typeface="Georgia" charset="0"/>
              </a:rPr>
              <a:t>Without Light</a:t>
            </a:r>
          </a:p>
        </p:txBody>
      </p:sp>
      <p:sp>
        <p:nvSpPr>
          <p:cNvPr id="7172" name="Text Placeholder 4"/>
          <p:cNvSpPr>
            <a:spLocks noGrp="1"/>
          </p:cNvSpPr>
          <p:nvPr>
            <p:ph type="body" sz="quarter" idx="3"/>
          </p:nvPr>
        </p:nvSpPr>
        <p:spPr/>
        <p:txBody>
          <a:bodyPr/>
          <a:lstStyle/>
          <a:p>
            <a:pPr algn="ctr"/>
            <a:r>
              <a:rPr lang="en-US">
                <a:solidFill>
                  <a:srgbClr val="0C4225"/>
                </a:solidFill>
                <a:latin typeface="Georgia" charset="0"/>
              </a:rPr>
              <a:t>With Back-lighting</a:t>
            </a:r>
          </a:p>
        </p:txBody>
      </p:sp>
      <p:pic>
        <p:nvPicPr>
          <p:cNvPr id="3584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57200" y="2373313"/>
            <a:ext cx="4040188" cy="3554412"/>
          </a:xfrm>
          <a:noFill/>
          <a:ln w="57150">
            <a:solidFill>
              <a:srgbClr val="B465BB"/>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Content Placeholder 6"/>
          <p:cNvSpPr>
            <a:spLocks noGrp="1"/>
          </p:cNvSpPr>
          <p:nvPr>
            <p:ph sz="quarter" idx="4"/>
          </p:nvPr>
        </p:nvSpPr>
        <p:spPr>
          <a:xfrm>
            <a:off x="4645025" y="2287588"/>
            <a:ext cx="4041775" cy="3838575"/>
          </a:xfrm>
        </p:spPr>
        <p:txBody>
          <a:bodyPr/>
          <a:lstStyle/>
          <a:p>
            <a:endParaRPr lang="en-US">
              <a:latin typeface="Calibri" charset="0"/>
            </a:endParaRP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4088" y="2373313"/>
            <a:ext cx="3922712" cy="3554412"/>
          </a:xfrm>
          <a:prstGeom prst="rect">
            <a:avLst/>
          </a:prstGeom>
          <a:noFill/>
          <a:ln w="57150">
            <a:solidFill>
              <a:schemeClr val="tx2">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363" y="6205538"/>
            <a:ext cx="90170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solidFill>
                  <a:srgbClr val="0C4225"/>
                </a:solidFill>
                <a:latin typeface="Georgia" charset="0"/>
              </a:rPr>
              <a:t>Butterfly Wing Structures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00338" y="1606550"/>
            <a:ext cx="3394075" cy="4525963"/>
          </a:xfrm>
          <a:ln w="57150">
            <a:solidFill>
              <a:schemeClr val="tx2">
                <a:lumMod val="50000"/>
                <a:lumOff val="50000"/>
              </a:schemeClr>
            </a:solidFill>
          </a:ln>
        </p:spPr>
      </p:pic>
      <p:pic>
        <p:nvPicPr>
          <p:cNvPr id="819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175" y="6132513"/>
            <a:ext cx="901700"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solidFill>
                  <a:srgbClr val="0C4225"/>
                </a:solidFill>
                <a:latin typeface="Georgia" charset="0"/>
              </a:rPr>
              <a:t>Resources</a:t>
            </a:r>
          </a:p>
        </p:txBody>
      </p:sp>
      <p:sp>
        <p:nvSpPr>
          <p:cNvPr id="3" name="Content Placeholder 2"/>
          <p:cNvSpPr>
            <a:spLocks noGrp="1"/>
          </p:cNvSpPr>
          <p:nvPr>
            <p:ph idx="1"/>
          </p:nvPr>
        </p:nvSpPr>
        <p:spPr/>
        <p:txBody>
          <a:bodyPr/>
          <a:lstStyle/>
          <a:p>
            <a:pPr marL="0" indent="0">
              <a:buFont typeface="Arial" pitchFamily="34" charset="0"/>
              <a:buNone/>
              <a:defRPr/>
            </a:pPr>
            <a:r>
              <a:rPr lang="en-US" dirty="0" smtClean="0">
                <a:solidFill>
                  <a:srgbClr val="0C4225"/>
                </a:solidFill>
                <a:latin typeface="Georgia" pitchFamily="18" charset="0"/>
              </a:rPr>
              <a:t>Nano cart (mobile work station): </a:t>
            </a:r>
            <a:r>
              <a:rPr lang="en-US" dirty="0" err="1" smtClean="0">
                <a:solidFill>
                  <a:srgbClr val="0C4225"/>
                </a:solidFill>
                <a:latin typeface="Georgia" pitchFamily="18" charset="0"/>
              </a:rPr>
              <a:t>Uline</a:t>
            </a:r>
            <a:endParaRPr lang="en-US" dirty="0" smtClean="0">
              <a:solidFill>
                <a:srgbClr val="0C4225"/>
              </a:solidFill>
              <a:latin typeface="Georgia" pitchFamily="18" charset="0"/>
            </a:endParaRPr>
          </a:p>
          <a:p>
            <a:pPr marL="0" indent="0">
              <a:buFont typeface="Arial" pitchFamily="34" charset="0"/>
              <a:buNone/>
              <a:defRPr/>
            </a:pPr>
            <a:r>
              <a:rPr lang="en-US" dirty="0">
                <a:latin typeface="Georgia" pitchFamily="18" charset="0"/>
              </a:rPr>
              <a:t>	</a:t>
            </a:r>
            <a:r>
              <a:rPr lang="en-US" sz="2800" dirty="0" smtClean="0">
                <a:solidFill>
                  <a:schemeClr val="accent2">
                    <a:lumMod val="75000"/>
                    <a:lumOff val="25000"/>
                  </a:schemeClr>
                </a:solidFill>
                <a:latin typeface="Georgia" pitchFamily="18" charset="0"/>
                <a:hlinkClick r:id="rId2"/>
              </a:rPr>
              <a:t>www.Uline.com</a:t>
            </a:r>
            <a:r>
              <a:rPr lang="en-US" dirty="0" smtClean="0">
                <a:latin typeface="Georgia" pitchFamily="18" charset="0"/>
              </a:rPr>
              <a:t>  </a:t>
            </a:r>
          </a:p>
          <a:p>
            <a:pPr marL="0" indent="0">
              <a:buFont typeface="Arial" pitchFamily="34" charset="0"/>
              <a:buNone/>
              <a:defRPr/>
            </a:pPr>
            <a:r>
              <a:rPr lang="en-US" dirty="0" smtClean="0">
                <a:solidFill>
                  <a:srgbClr val="0C4225"/>
                </a:solidFill>
                <a:latin typeface="Georgia" pitchFamily="18" charset="0"/>
              </a:rPr>
              <a:t>Graphic: </a:t>
            </a:r>
            <a:r>
              <a:rPr lang="en-US" dirty="0" err="1" smtClean="0">
                <a:solidFill>
                  <a:srgbClr val="0C4225"/>
                </a:solidFill>
                <a:latin typeface="Georgia" pitchFamily="18" charset="0"/>
              </a:rPr>
              <a:t>Nvizion</a:t>
            </a:r>
            <a:r>
              <a:rPr lang="en-US" dirty="0" smtClean="0">
                <a:solidFill>
                  <a:srgbClr val="0C4225"/>
                </a:solidFill>
                <a:latin typeface="Georgia" pitchFamily="18" charset="0"/>
              </a:rPr>
              <a:t> Inc. </a:t>
            </a:r>
          </a:p>
          <a:p>
            <a:pPr marL="0" indent="0">
              <a:buFont typeface="Arial" pitchFamily="34" charset="0"/>
              <a:buNone/>
              <a:defRPr/>
            </a:pPr>
            <a:r>
              <a:rPr lang="en-US" dirty="0">
                <a:latin typeface="Georgia" pitchFamily="18" charset="0"/>
              </a:rPr>
              <a:t>	</a:t>
            </a:r>
            <a:r>
              <a:rPr lang="en-US" sz="2800" dirty="0" smtClean="0">
                <a:latin typeface="Georgia" pitchFamily="18" charset="0"/>
                <a:hlinkClick r:id="rId3"/>
              </a:rPr>
              <a:t>www.nvizioninc.com</a:t>
            </a:r>
            <a:endParaRPr lang="en-US" sz="2800" dirty="0" smtClean="0">
              <a:latin typeface="Georgia" pitchFamily="18" charset="0"/>
            </a:endParaRPr>
          </a:p>
          <a:p>
            <a:pPr marL="0" indent="0">
              <a:buFont typeface="Arial" pitchFamily="34" charset="0"/>
              <a:buNone/>
              <a:defRPr/>
            </a:pPr>
            <a:r>
              <a:rPr lang="en-US" dirty="0" smtClean="0">
                <a:solidFill>
                  <a:srgbClr val="0C4225"/>
                </a:solidFill>
                <a:latin typeface="Georgia" pitchFamily="18" charset="0"/>
              </a:rPr>
              <a:t>Graphic Design: Firebird Design Studio</a:t>
            </a:r>
          </a:p>
          <a:p>
            <a:pPr marL="0" indent="0">
              <a:buFont typeface="Arial" pitchFamily="34" charset="0"/>
              <a:buNone/>
              <a:defRPr/>
            </a:pPr>
            <a:r>
              <a:rPr lang="en-US" sz="2800" dirty="0">
                <a:latin typeface="Georgia" pitchFamily="18" charset="0"/>
              </a:rPr>
              <a:t>	</a:t>
            </a:r>
            <a:r>
              <a:rPr lang="en-US" sz="2800" dirty="0" smtClean="0">
                <a:latin typeface="Georgia" pitchFamily="18" charset="0"/>
                <a:hlinkClick r:id="rId4"/>
              </a:rPr>
              <a:t>www.firebirddesignstudio.com</a:t>
            </a:r>
            <a:endParaRPr lang="en-US" sz="2800" dirty="0" smtClean="0">
              <a:latin typeface="Georgia" pitchFamily="18" charset="0"/>
            </a:endParaRPr>
          </a:p>
          <a:p>
            <a:pPr marL="0" indent="0">
              <a:buFont typeface="Arial" pitchFamily="34" charset="0"/>
              <a:buNone/>
              <a:defRPr/>
            </a:pPr>
            <a:r>
              <a:rPr lang="en-US" dirty="0" smtClean="0">
                <a:solidFill>
                  <a:srgbClr val="0C4225"/>
                </a:solidFill>
                <a:latin typeface="Georgia" pitchFamily="18" charset="0"/>
              </a:rPr>
              <a:t>Butterflies: Butterfly Utopia </a:t>
            </a:r>
            <a:r>
              <a:rPr lang="en-US" sz="2800" dirty="0" smtClean="0">
                <a:latin typeface="Georgia" pitchFamily="18" charset="0"/>
              </a:rPr>
              <a:t>	</a:t>
            </a:r>
          </a:p>
          <a:p>
            <a:pPr marL="0" indent="0">
              <a:buFont typeface="Arial" pitchFamily="34" charset="0"/>
              <a:buNone/>
              <a:defRPr/>
            </a:pPr>
            <a:r>
              <a:rPr lang="en-US" sz="2800" dirty="0" smtClean="0">
                <a:latin typeface="Georgia" pitchFamily="18" charset="0"/>
              </a:rPr>
              <a:t>	</a:t>
            </a:r>
            <a:r>
              <a:rPr lang="en-US" sz="2800" dirty="0" smtClean="0">
                <a:latin typeface="Georgia" pitchFamily="18" charset="0"/>
                <a:hlinkClick r:id="rId5"/>
              </a:rPr>
              <a:t>www.butterflyutopia.com</a:t>
            </a:r>
            <a:r>
              <a:rPr lang="en-US" sz="2400" dirty="0" smtClean="0">
                <a:latin typeface="Georgia" pitchFamily="18" charset="0"/>
              </a:rPr>
              <a:t> </a:t>
            </a:r>
          </a:p>
          <a:p>
            <a:pPr marL="0" indent="0">
              <a:buFont typeface="Arial" pitchFamily="34" charset="0"/>
              <a:buNone/>
              <a:defRPr/>
            </a:pPr>
            <a:endParaRPr lang="en-US" sz="2800" dirty="0">
              <a:latin typeface="Georgia" pitchFamily="18" charset="0"/>
            </a:endParaRPr>
          </a:p>
        </p:txBody>
      </p:sp>
      <p:pic>
        <p:nvPicPr>
          <p:cNvPr id="9220"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1025" y="4616450"/>
            <a:ext cx="730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61275" y="5389563"/>
            <a:ext cx="7635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03925" y="5292725"/>
            <a:ext cx="749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 descr="C:\Documents and Settings\kelli\My Documents\grants and special projects\NSF Logo.T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2000" y="160338"/>
            <a:ext cx="13430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53225" y="552450"/>
            <a:ext cx="1462088"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657" y="6109624"/>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9500" y="6049681"/>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192437" y="199238"/>
            <a:ext cx="9532082" cy="109876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3600" b="1" dirty="0" smtClean="0">
                <a:solidFill>
                  <a:srgbClr val="49176D"/>
                </a:solidFill>
                <a:latin typeface="Georgia" pitchFamily="1" charset="0"/>
                <a:ea typeface="Georgia" pitchFamily="1" charset="0"/>
                <a:cs typeface="Georgia" pitchFamily="1" charset="0"/>
              </a:rPr>
              <a:t>Creating </a:t>
            </a:r>
            <a:r>
              <a:rPr lang="en-US" sz="3600" b="1" dirty="0">
                <a:solidFill>
                  <a:srgbClr val="49176D"/>
                </a:solidFill>
                <a:latin typeface="Georgia" pitchFamily="1" charset="0"/>
                <a:ea typeface="Georgia" pitchFamily="1" charset="0"/>
                <a:cs typeface="Georgia" pitchFamily="1" charset="0"/>
              </a:rPr>
              <a:t>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9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a:t>
            </a:r>
            <a:endParaRPr lang="en-US" sz="3600" dirty="0" smtClean="0">
              <a:solidFill>
                <a:srgbClr val="660066"/>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9" name="Rectangle 8"/>
          <p:cNvSpPr/>
          <p:nvPr/>
        </p:nvSpPr>
        <p:spPr>
          <a:xfrm>
            <a:off x="0" y="136265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549317" y="1565340"/>
            <a:ext cx="8390733" cy="46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r>
              <a:rPr lang="en-US" sz="2000" b="1" dirty="0" smtClean="0">
                <a:solidFill>
                  <a:srgbClr val="0C4225"/>
                </a:solidFill>
                <a:latin typeface="Calibri" charset="0"/>
                <a:ea typeface="MS Mincho" charset="0"/>
                <a:cs typeface="MS Mincho" charset="0"/>
              </a:rPr>
              <a:t>Introduction to resources </a:t>
            </a:r>
          </a:p>
          <a:p>
            <a:pPr marL="342900" indent="-342900">
              <a:spcBef>
                <a:spcPct val="35000"/>
              </a:spcBef>
              <a:buClr>
                <a:srgbClr val="000000"/>
              </a:buClr>
              <a:buFont typeface="Arial"/>
              <a:buChar char="•"/>
            </a:pPr>
            <a:r>
              <a:rPr lang="en-US" sz="2000" dirty="0" smtClean="0">
                <a:solidFill>
                  <a:srgbClr val="0C4225"/>
                </a:solidFill>
                <a:latin typeface="Calibri" charset="0"/>
                <a:ea typeface="MS Mincho" charset="0"/>
                <a:cs typeface="MS Mincho" charset="0"/>
              </a:rPr>
              <a:t>Catherine </a:t>
            </a:r>
            <a:r>
              <a:rPr lang="en-US" sz="2000" dirty="0">
                <a:solidFill>
                  <a:srgbClr val="0C4225"/>
                </a:solidFill>
                <a:latin typeface="Calibri" charset="0"/>
                <a:ea typeface="MS Mincho" charset="0"/>
                <a:cs typeface="MS Mincho" charset="0"/>
              </a:rPr>
              <a:t>McCarthy, Science Museum of </a:t>
            </a:r>
            <a:r>
              <a:rPr lang="en-US" sz="2000" dirty="0" smtClean="0">
                <a:solidFill>
                  <a:srgbClr val="0C4225"/>
                </a:solidFill>
                <a:latin typeface="Calibri" charset="0"/>
                <a:ea typeface="MS Mincho" charset="0"/>
                <a:cs typeface="MS Mincho" charset="0"/>
              </a:rPr>
              <a:t>Minnesota, Saint Paul, MN</a:t>
            </a:r>
          </a:p>
          <a:p>
            <a:pPr>
              <a:spcBef>
                <a:spcPct val="35000"/>
              </a:spcBef>
              <a:buClr>
                <a:srgbClr val="000000"/>
              </a:buClr>
            </a:pPr>
            <a:r>
              <a:rPr lang="en-US" sz="2000" b="1" dirty="0" smtClean="0">
                <a:solidFill>
                  <a:srgbClr val="0C4225"/>
                </a:solidFill>
                <a:latin typeface="Calibri" charset="0"/>
                <a:ea typeface="MS Mincho" charset="0"/>
                <a:cs typeface="MS Mincho" charset="0"/>
              </a:rPr>
              <a:t>Presenters</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a:solidFill>
                  <a:srgbClr val="0C4225"/>
                </a:solidFill>
                <a:latin typeface="Calibri" charset="0"/>
                <a:ea typeface="MS Mincho" charset="0"/>
                <a:cs typeface="MS Mincho" charset="0"/>
              </a:rPr>
              <a:t>Idalia</a:t>
            </a:r>
            <a:r>
              <a:rPr lang="en-US" sz="2000" dirty="0">
                <a:solidFill>
                  <a:srgbClr val="0C4225"/>
                </a:solidFill>
                <a:latin typeface="Calibri" charset="0"/>
                <a:ea typeface="MS Mincho" charset="0"/>
                <a:cs typeface="MS Mincho" charset="0"/>
              </a:rPr>
              <a:t> Ramos, University of Puerto Rico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PR</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smtClean="0">
                <a:solidFill>
                  <a:srgbClr val="0C4225"/>
                </a:solidFill>
                <a:latin typeface="Calibri" charset="0"/>
                <a:ea typeface="MS Mincho" charset="0"/>
                <a:cs typeface="MS Mincho" charset="0"/>
              </a:rPr>
              <a:t>Anji</a:t>
            </a:r>
            <a:r>
              <a:rPr lang="en-US" sz="2000" dirty="0" smtClean="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McStravic</a:t>
            </a:r>
            <a:r>
              <a:rPr lang="en-US" sz="2000" dirty="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Imaginarium</a:t>
            </a:r>
            <a:r>
              <a:rPr lang="en-US" sz="2000" dirty="0">
                <a:solidFill>
                  <a:srgbClr val="0C4225"/>
                </a:solidFill>
                <a:latin typeface="Calibri" charset="0"/>
                <a:ea typeface="MS Mincho" charset="0"/>
                <a:cs typeface="MS Mincho" charset="0"/>
              </a:rPr>
              <a:t> Science </a:t>
            </a:r>
            <a:r>
              <a:rPr lang="en-US" sz="2000" dirty="0" smtClean="0">
                <a:solidFill>
                  <a:srgbClr val="0C4225"/>
                </a:solidFill>
                <a:latin typeface="Calibri" charset="0"/>
                <a:ea typeface="MS Mincho" charset="0"/>
                <a:cs typeface="MS Mincho" charset="0"/>
              </a:rPr>
              <a:t>Center, Fort Myers,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Jessica </a:t>
            </a:r>
            <a:r>
              <a:rPr lang="en-US" sz="2000" dirty="0" err="1" smtClean="0">
                <a:solidFill>
                  <a:srgbClr val="0C4225"/>
                </a:solidFill>
                <a:latin typeface="Calibri" charset="0"/>
                <a:ea typeface="MS Mincho" charset="0"/>
                <a:cs typeface="MS Mincho" charset="0"/>
              </a:rPr>
              <a:t>Enloe</a:t>
            </a:r>
            <a:r>
              <a:rPr lang="en-US" sz="2000" dirty="0" smtClean="0">
                <a:solidFill>
                  <a:srgbClr val="0C4225"/>
                </a:solidFill>
                <a:latin typeface="Calibri" charset="0"/>
                <a:ea typeface="MS Mincho" charset="0"/>
                <a:cs typeface="MS Mincho" charset="0"/>
              </a:rPr>
              <a:t> Murphy, </a:t>
            </a:r>
            <a:r>
              <a:rPr lang="en-US" sz="2000" dirty="0" err="1" smtClean="0">
                <a:solidFill>
                  <a:srgbClr val="0C4225"/>
                </a:solidFill>
                <a:latin typeface="Calibri" charset="0"/>
                <a:ea typeface="MS Mincho" charset="0"/>
                <a:cs typeface="MS Mincho" charset="0"/>
              </a:rPr>
              <a:t>Golisano</a:t>
            </a:r>
            <a:r>
              <a:rPr lang="en-US" sz="2000" dirty="0" smtClean="0">
                <a:solidFill>
                  <a:srgbClr val="0C4225"/>
                </a:solidFill>
                <a:latin typeface="Calibri" charset="0"/>
                <a:ea typeface="MS Mincho" charset="0"/>
                <a:cs typeface="MS Mincho" charset="0"/>
              </a:rPr>
              <a:t> </a:t>
            </a:r>
            <a:r>
              <a:rPr lang="en-US" sz="2000" dirty="0">
                <a:solidFill>
                  <a:srgbClr val="0C4225"/>
                </a:solidFill>
                <a:latin typeface="Calibri" charset="0"/>
                <a:ea typeface="MS Mincho" charset="0"/>
                <a:cs typeface="MS Mincho" charset="0"/>
              </a:rPr>
              <a:t>Children's Museum of </a:t>
            </a:r>
            <a:r>
              <a:rPr lang="en-US" sz="2000" dirty="0" smtClean="0">
                <a:solidFill>
                  <a:srgbClr val="0C4225"/>
                </a:solidFill>
                <a:latin typeface="Calibri" charset="0"/>
                <a:ea typeface="MS Mincho" charset="0"/>
                <a:cs typeface="MS Mincho" charset="0"/>
              </a:rPr>
              <a:t>Naples, Naples,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Kelli </a:t>
            </a:r>
            <a:r>
              <a:rPr lang="en-US" sz="2000" dirty="0" err="1" smtClean="0">
                <a:solidFill>
                  <a:srgbClr val="0C4225"/>
                </a:solidFill>
                <a:latin typeface="Calibri" charset="0"/>
                <a:ea typeface="MS Mincho" charset="0"/>
                <a:cs typeface="MS Mincho" charset="0"/>
              </a:rPr>
              <a:t>Isenhour</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SciWorks</a:t>
            </a:r>
            <a:r>
              <a:rPr lang="en-US" sz="2000" dirty="0" smtClean="0">
                <a:solidFill>
                  <a:srgbClr val="0C4225"/>
                </a:solidFill>
                <a:latin typeface="Calibri" charset="0"/>
                <a:ea typeface="MS Mincho" charset="0"/>
                <a:cs typeface="MS Mincho" charset="0"/>
              </a:rPr>
              <a:t>, Winston-Salem, NC</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Michael </a:t>
            </a:r>
            <a:r>
              <a:rPr lang="en-US" sz="2000" dirty="0" err="1">
                <a:solidFill>
                  <a:srgbClr val="0C4225"/>
                </a:solidFill>
                <a:latin typeface="Calibri" charset="0"/>
                <a:ea typeface="MS Mincho" charset="0"/>
                <a:cs typeface="MS Mincho" charset="0"/>
              </a:rPr>
              <a:t>Rathbun</a:t>
            </a:r>
            <a:r>
              <a:rPr lang="en-US" sz="2000" dirty="0">
                <a:solidFill>
                  <a:srgbClr val="0C4225"/>
                </a:solidFill>
                <a:latin typeface="Calibri" charset="0"/>
                <a:ea typeface="MS Mincho" charset="0"/>
                <a:cs typeface="MS Mincho" charset="0"/>
              </a:rPr>
              <a:t>, Discovery Center </a:t>
            </a:r>
            <a:r>
              <a:rPr lang="en-US" sz="2000" dirty="0" smtClean="0">
                <a:solidFill>
                  <a:srgbClr val="0C4225"/>
                </a:solidFill>
                <a:latin typeface="Calibri" charset="0"/>
                <a:ea typeface="MS Mincho" charset="0"/>
                <a:cs typeface="MS Mincho" charset="0"/>
              </a:rPr>
              <a:t>Museum, Rockford, IL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Paul </a:t>
            </a:r>
            <a:r>
              <a:rPr lang="en-US" sz="2000" dirty="0" err="1">
                <a:solidFill>
                  <a:srgbClr val="0C4225"/>
                </a:solidFill>
                <a:latin typeface="Calibri" charset="0"/>
                <a:ea typeface="MS Mincho" charset="0"/>
                <a:cs typeface="MS Mincho" charset="0"/>
              </a:rPr>
              <a:t>Freiling</a:t>
            </a:r>
            <a:r>
              <a:rPr lang="en-US" sz="2000" dirty="0">
                <a:solidFill>
                  <a:srgbClr val="0C4225"/>
                </a:solidFill>
                <a:latin typeface="Calibri" charset="0"/>
                <a:ea typeface="MS Mincho" charset="0"/>
                <a:cs typeface="MS Mincho" charset="0"/>
              </a:rPr>
              <a:t>, Saint Louis Science </a:t>
            </a:r>
            <a:r>
              <a:rPr lang="en-US" sz="2000" dirty="0" smtClean="0">
                <a:solidFill>
                  <a:srgbClr val="0C4225"/>
                </a:solidFill>
                <a:latin typeface="Calibri" charset="0"/>
                <a:ea typeface="MS Mincho" charset="0"/>
                <a:cs typeface="MS Mincho" charset="0"/>
              </a:rPr>
              <a:t>Center, Saint Louis, MO</a:t>
            </a:r>
          </a:p>
          <a:p>
            <a:pPr>
              <a:spcBef>
                <a:spcPct val="35000"/>
              </a:spcBef>
              <a:buClr>
                <a:srgbClr val="000000"/>
              </a:buClr>
            </a:pPr>
            <a:r>
              <a:rPr lang="en-US" sz="2000" b="1" dirty="0" smtClean="0">
                <a:solidFill>
                  <a:srgbClr val="0C4225"/>
                </a:solidFill>
                <a:latin typeface="Calibri" charset="0"/>
                <a:ea typeface="MS Mincho" charset="0"/>
                <a:cs typeface="MS Mincho" charset="0"/>
              </a:rPr>
              <a:t>Questions &amp; Discussion</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p:txBody>
      </p:sp>
      <p:sp>
        <p:nvSpPr>
          <p:cNvPr id="12" name="TextBox 1"/>
          <p:cNvSpPr txBox="1">
            <a:spLocks noChangeArrowheads="1"/>
          </p:cNvSpPr>
          <p:nvPr/>
        </p:nvSpPr>
        <p:spPr bwMode="auto">
          <a:xfrm>
            <a:off x="2712307"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3" name="TextBox 10"/>
          <p:cNvSpPr txBox="1">
            <a:spLocks noChangeArrowheads="1"/>
          </p:cNvSpPr>
          <p:nvPr/>
        </p:nvSpPr>
        <p:spPr bwMode="auto">
          <a:xfrm>
            <a:off x="6344457"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sp>
        <p:nvSpPr>
          <p:cNvPr id="14" name="Isosceles Triangle 13"/>
          <p:cNvSpPr/>
          <p:nvPr/>
        </p:nvSpPr>
        <p:spPr>
          <a:xfrm rot="16200000" flipH="1" flipV="1">
            <a:off x="304956" y="4482266"/>
            <a:ext cx="192783" cy="308857"/>
          </a:xfrm>
          <a:prstGeom prst="triangle">
            <a:avLst/>
          </a:prstGeom>
          <a:solidFill>
            <a:srgbClr val="49176D"/>
          </a:solidFill>
          <a:ln>
            <a:solidFill>
              <a:srgbClr val="49176D"/>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kern="1200" dirty="0">
                <a:solidFill>
                  <a:srgbClr val="49176D"/>
                </a:solidFill>
              </a:rPr>
              <a:t>r</a:t>
            </a:r>
          </a:p>
        </p:txBody>
      </p:sp>
    </p:spTree>
    <p:extLst>
      <p:ext uri="{BB962C8B-B14F-4D97-AF65-F5344CB8AC3E}">
        <p14:creationId xmlns:p14="http://schemas.microsoft.com/office/powerpoint/2010/main" val="14384078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5157331" y="1532688"/>
            <a:ext cx="3758069" cy="576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Posters</a:t>
            </a:r>
          </a:p>
          <a:p>
            <a:pPr marL="342900" indent="-342900" eaLnBrk="1" hangingPunct="1">
              <a:spcBef>
                <a:spcPct val="50000"/>
              </a:spcBef>
              <a:buFont typeface="Arial"/>
              <a:buChar char="•"/>
              <a:defRPr/>
            </a:pPr>
            <a:r>
              <a:rPr lang="en-US" dirty="0" smtClean="0">
                <a:solidFill>
                  <a:prstClr val="black"/>
                </a:solidFill>
                <a:latin typeface="Calibri" charset="0"/>
              </a:rPr>
              <a:t>scale and size</a:t>
            </a:r>
          </a:p>
          <a:p>
            <a:pPr marL="342900" indent="-342900" eaLnBrk="1" hangingPunct="1">
              <a:spcBef>
                <a:spcPct val="50000"/>
              </a:spcBef>
              <a:buFont typeface="Arial"/>
              <a:buChar char="•"/>
              <a:defRPr/>
            </a:pPr>
            <a:r>
              <a:rPr lang="en-US" dirty="0" smtClean="0">
                <a:solidFill>
                  <a:prstClr val="black"/>
                </a:solidFill>
                <a:latin typeface="Calibri" charset="0"/>
              </a:rPr>
              <a:t>Nano is...</a:t>
            </a:r>
          </a:p>
          <a:p>
            <a:pPr marL="342900" indent="-342900" eaLnBrk="1" hangingPunct="1">
              <a:spcBef>
                <a:spcPct val="50000"/>
              </a:spcBef>
              <a:buFont typeface="Arial"/>
              <a:buChar char="•"/>
              <a:defRPr/>
            </a:pPr>
            <a:r>
              <a:rPr lang="en-US" dirty="0">
                <a:solidFill>
                  <a:prstClr val="black"/>
                </a:solidFill>
                <a:latin typeface="Calibri" charset="0"/>
              </a:rPr>
              <a:t>N</a:t>
            </a:r>
            <a:r>
              <a:rPr lang="en-US" dirty="0" smtClean="0">
                <a:solidFill>
                  <a:prstClr val="black"/>
                </a:solidFill>
                <a:latin typeface="Calibri" charset="0"/>
              </a:rPr>
              <a:t>ano and society</a:t>
            </a:r>
          </a:p>
          <a:p>
            <a:pPr marL="342900" indent="-342900" eaLnBrk="1" hangingPunct="1">
              <a:spcBef>
                <a:spcPct val="50000"/>
              </a:spcBef>
              <a:buFont typeface="Arial"/>
              <a:buChar char="•"/>
              <a:defRPr/>
            </a:pPr>
            <a:endParaRPr lang="en-US" dirty="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7" name="Picture 1" descr="ND Posters Mounte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3153" y="1376628"/>
            <a:ext cx="4259107" cy="283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vizlab illustration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4396734"/>
            <a:ext cx="586459" cy="2345834"/>
          </a:xfrm>
          <a:prstGeom prst="rect">
            <a:avLst/>
          </a:prstGeom>
        </p:spPr>
      </p:pic>
      <p:pic>
        <p:nvPicPr>
          <p:cNvPr id="5" name="Picture 4" descr="key_concepts_posters_11nov11 scale ladder_Page_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053" y="4396734"/>
            <a:ext cx="1833772" cy="2345834"/>
          </a:xfrm>
          <a:prstGeom prst="rect">
            <a:avLst/>
          </a:prstGeom>
        </p:spPr>
      </p:pic>
      <p:pic>
        <p:nvPicPr>
          <p:cNvPr id="6" name="Picture 5" descr="Pages from new_nano_and_society_posters.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62538" y="4396734"/>
            <a:ext cx="1899722" cy="2374652"/>
          </a:xfrm>
          <a:prstGeom prst="rect">
            <a:avLst/>
          </a:prstGeom>
        </p:spPr>
      </p:pic>
    </p:spTree>
    <p:extLst>
      <p:ext uri="{BB962C8B-B14F-4D97-AF65-F5344CB8AC3E}">
        <p14:creationId xmlns:p14="http://schemas.microsoft.com/office/powerpoint/2010/main" val="17777536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5"/>
          <p:cNvSpPr txBox="1">
            <a:spLocks noChangeArrowheads="1"/>
          </p:cNvSpPr>
          <p:nvPr/>
        </p:nvSpPr>
        <p:spPr bwMode="auto">
          <a:xfrm>
            <a:off x="1143000" y="375047"/>
            <a:ext cx="6750844" cy="5974230"/>
          </a:xfrm>
          <a:prstGeom prst="rect">
            <a:avLst/>
          </a:prstGeom>
          <a:noFill/>
          <a:ln w="9525">
            <a:noFill/>
            <a:miter lim="800000"/>
            <a:headEnd/>
            <a:tailEnd/>
          </a:ln>
        </p:spPr>
        <p:txBody>
          <a:bodyPr lIns="64288" tIns="32144" rIns="64288" bIns="32144">
            <a:spAutoFit/>
          </a:bodyPr>
          <a:lstStyle/>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endParaRPr lang="en-US" sz="3000" dirty="0">
              <a:solidFill>
                <a:srgbClr val="FFFFFF"/>
              </a:solidFill>
              <a:latin typeface="Gill Sans" charset="0"/>
              <a:ea typeface="ヒラギノ角ゴ Pro W3" charset="0"/>
              <a:cs typeface="ヒラギノ角ゴ Pro W3" charset="0"/>
              <a:sym typeface="Gill Sans" charset="0"/>
            </a:endParaRPr>
          </a:p>
          <a:p>
            <a:pPr algn="ctr" defTabSz="642915"/>
            <a:r>
              <a:rPr lang="en-US" sz="4200" dirty="0">
                <a:solidFill>
                  <a:srgbClr val="FFFFFF"/>
                </a:solidFill>
                <a:latin typeface="Gill Sans" charset="0"/>
                <a:ea typeface="ヒラギノ角ゴ Pro W3" charset="0"/>
                <a:cs typeface="ヒラギノ角ゴ Pro W3" charset="0"/>
                <a:sym typeface="Gill Sans" charset="0"/>
              </a:rPr>
              <a:t>Discovery Center Museum</a:t>
            </a:r>
          </a:p>
          <a:p>
            <a:pPr algn="ctr" defTabSz="642915"/>
            <a:r>
              <a:rPr lang="en-US" sz="4200" dirty="0">
                <a:solidFill>
                  <a:srgbClr val="FFFFFF"/>
                </a:solidFill>
                <a:latin typeface="Gill Sans" charset="0"/>
                <a:ea typeface="ヒラギノ角ゴ Pro W3" charset="0"/>
                <a:cs typeface="ヒラギノ角ゴ Pro W3" charset="0"/>
                <a:sym typeface="Gill Sans" charset="0"/>
              </a:rPr>
              <a:t>Rockford, IL</a:t>
            </a:r>
          </a:p>
        </p:txBody>
      </p:sp>
      <p:pic>
        <p:nvPicPr>
          <p:cNvPr id="27651" name="Picture 6" descr="dc-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25203" y="589359"/>
            <a:ext cx="5715000" cy="42862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063" y="696517"/>
            <a:ext cx="2599256" cy="4500563"/>
          </a:xfrm>
          <a:prstGeom prst="rect">
            <a:avLst/>
          </a:prstGeom>
          <a:noFill/>
          <a:ln w="9525">
            <a:noFill/>
            <a:miter lim="800000"/>
            <a:headEnd/>
            <a:tailEnd/>
          </a:ln>
        </p:spPr>
      </p:pic>
      <p:grpSp>
        <p:nvGrpSpPr>
          <p:cNvPr id="8" name="Group 7"/>
          <p:cNvGrpSpPr>
            <a:grpSpLocks noChangeAspect="1"/>
          </p:cNvGrpSpPr>
          <p:nvPr/>
        </p:nvGrpSpPr>
        <p:grpSpPr>
          <a:xfrm>
            <a:off x="3500438" y="696516"/>
            <a:ext cx="2282999" cy="4500563"/>
            <a:chOff x="1168400" y="1981200"/>
            <a:chExt cx="2990850" cy="5895975"/>
          </a:xfrm>
        </p:grpSpPr>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68400" y="1981200"/>
              <a:ext cx="2990850" cy="5895975"/>
            </a:xfrm>
            <a:prstGeom prst="rect">
              <a:avLst/>
            </a:prstGeom>
            <a:noFill/>
            <a:ln w="9525">
              <a:noFill/>
              <a:miter lim="800000"/>
              <a:headEnd/>
              <a:tailEnd/>
            </a:ln>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4200" y="2590800"/>
              <a:ext cx="1686515" cy="1233488"/>
            </a:xfrm>
            <a:prstGeom prst="rect">
              <a:avLst/>
            </a:prstGeom>
            <a:noFill/>
            <a:ln w="9525">
              <a:noFill/>
              <a:miter lim="800000"/>
              <a:headEnd/>
              <a:tailEnd/>
            </a:ln>
          </p:spPr>
        </p:pic>
      </p:grpSp>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32923" y="696516"/>
            <a:ext cx="2455507" cy="4500563"/>
          </a:xfrm>
          <a:prstGeom prst="rect">
            <a:avLst/>
          </a:prstGeom>
          <a:noFill/>
          <a:ln w="9525">
            <a:noFill/>
            <a:miter lim="800000"/>
            <a:headEnd/>
            <a:tailEnd/>
          </a:ln>
        </p:spPr>
      </p:pic>
      <p:sp>
        <p:nvSpPr>
          <p:cNvPr id="10" name="TextBox 9"/>
          <p:cNvSpPr txBox="1"/>
          <p:nvPr/>
        </p:nvSpPr>
        <p:spPr>
          <a:xfrm>
            <a:off x="6179343" y="5304235"/>
            <a:ext cx="2571750" cy="988250"/>
          </a:xfrm>
          <a:prstGeom prst="rect">
            <a:avLst/>
          </a:prstGeom>
          <a:noFill/>
        </p:spPr>
        <p:txBody>
          <a:bodyPr wrap="square" lIns="64288" tIns="32144" rIns="64288" bIns="32144" rtlCol="0">
            <a:spAutoFit/>
          </a:bodyPr>
          <a:lstStyle/>
          <a:p>
            <a:pPr algn="ctr" defTabSz="642915"/>
            <a:r>
              <a:rPr lang="en-US" sz="3000" dirty="0">
                <a:solidFill>
                  <a:srgbClr val="FFFFFF"/>
                </a:solidFill>
                <a:latin typeface="Gill Sans" charset="0"/>
                <a:ea typeface="ヒラギノ角ゴ Pro W3" charset="0"/>
                <a:cs typeface="ヒラギノ角ゴ Pro W3" charset="0"/>
                <a:sym typeface="Gill Sans" charset="0"/>
              </a:rPr>
              <a:t>Intro to </a:t>
            </a:r>
            <a:r>
              <a:rPr lang="en-US" sz="3000" dirty="0" err="1">
                <a:solidFill>
                  <a:srgbClr val="FFFFFF"/>
                </a:solidFill>
                <a:latin typeface="Gill Sans" charset="0"/>
                <a:ea typeface="ヒラギノ角ゴ Pro W3" charset="0"/>
                <a:cs typeface="ヒラギノ角ゴ Pro W3" charset="0"/>
                <a:sym typeface="Gill Sans" charset="0"/>
              </a:rPr>
              <a:t>Nano</a:t>
            </a:r>
            <a:r>
              <a:rPr lang="en-US" sz="3000" dirty="0">
                <a:solidFill>
                  <a:srgbClr val="FFFFFF"/>
                </a:solidFill>
                <a:latin typeface="Gill Sans" charset="0"/>
                <a:ea typeface="ヒラギノ角ゴ Pro W3" charset="0"/>
                <a:cs typeface="ヒラギノ角ゴ Pro W3" charset="0"/>
                <a:sym typeface="Gill Sans" charset="0"/>
              </a:rPr>
              <a:t> / Powers of 10</a:t>
            </a:r>
          </a:p>
        </p:txBody>
      </p:sp>
      <p:sp>
        <p:nvSpPr>
          <p:cNvPr id="11" name="TextBox 10"/>
          <p:cNvSpPr txBox="1"/>
          <p:nvPr/>
        </p:nvSpPr>
        <p:spPr>
          <a:xfrm>
            <a:off x="3339705" y="5304235"/>
            <a:ext cx="2464593" cy="988250"/>
          </a:xfrm>
          <a:prstGeom prst="rect">
            <a:avLst/>
          </a:prstGeom>
          <a:noFill/>
        </p:spPr>
        <p:txBody>
          <a:bodyPr wrap="square" lIns="64288" tIns="32144" rIns="64288" bIns="32144" rtlCol="0">
            <a:spAutoFit/>
          </a:bodyPr>
          <a:lstStyle/>
          <a:p>
            <a:pPr algn="ctr" defTabSz="642915"/>
            <a:r>
              <a:rPr lang="en-US" sz="3000" dirty="0">
                <a:solidFill>
                  <a:srgbClr val="FFFFFF"/>
                </a:solidFill>
                <a:latin typeface="Gill Sans" charset="0"/>
                <a:ea typeface="ヒラギノ角ゴ Pro W3" charset="0"/>
                <a:cs typeface="ヒラギノ角ゴ Pro W3" charset="0"/>
                <a:sym typeface="Gill Sans" charset="0"/>
              </a:rPr>
              <a:t>Carl Carbon’s</a:t>
            </a:r>
          </a:p>
          <a:p>
            <a:pPr algn="ctr" defTabSz="642915"/>
            <a:r>
              <a:rPr lang="en-US" sz="3000" dirty="0">
                <a:solidFill>
                  <a:srgbClr val="FFFFFF"/>
                </a:solidFill>
                <a:latin typeface="Gill Sans" charset="0"/>
                <a:ea typeface="ヒラギノ角ゴ Pro W3" charset="0"/>
                <a:cs typeface="ヒラギノ角ゴ Pro W3" charset="0"/>
                <a:sym typeface="Gill Sans" charset="0"/>
              </a:rPr>
              <a:t>Career Quest</a:t>
            </a:r>
          </a:p>
        </p:txBody>
      </p:sp>
      <p:sp>
        <p:nvSpPr>
          <p:cNvPr id="12" name="TextBox 11"/>
          <p:cNvSpPr txBox="1"/>
          <p:nvPr/>
        </p:nvSpPr>
        <p:spPr>
          <a:xfrm>
            <a:off x="500062" y="5304235"/>
            <a:ext cx="2571750" cy="526585"/>
          </a:xfrm>
          <a:prstGeom prst="rect">
            <a:avLst/>
          </a:prstGeom>
          <a:noFill/>
        </p:spPr>
        <p:txBody>
          <a:bodyPr wrap="square" lIns="64288" tIns="32144" rIns="64288" bIns="32144" rtlCol="0">
            <a:spAutoFit/>
          </a:bodyPr>
          <a:lstStyle/>
          <a:p>
            <a:pPr algn="ctr" defTabSz="642915"/>
            <a:r>
              <a:rPr lang="en-US" sz="3000" dirty="0">
                <a:solidFill>
                  <a:srgbClr val="FFFFFF"/>
                </a:solidFill>
                <a:latin typeface="Gill Sans" charset="0"/>
                <a:ea typeface="ヒラギノ角ゴ Pro W3" charset="0"/>
                <a:cs typeface="ヒラギノ角ゴ Pro W3" charset="0"/>
                <a:sym typeface="Gill Sans" charset="0"/>
              </a:rPr>
              <a:t>Library kiosk</a:t>
            </a:r>
          </a:p>
        </p:txBody>
      </p:sp>
    </p:spTree>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Carbon Playground</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3188" y="3964783"/>
            <a:ext cx="1017984" cy="932869"/>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9156" y="3214687"/>
            <a:ext cx="1875234" cy="1045571"/>
          </a:xfrm>
          <a:prstGeom prst="rect">
            <a:avLst/>
          </a:prstGeom>
          <a:noFill/>
          <a:ln w="9525">
            <a:noFill/>
            <a:miter lim="800000"/>
            <a:headEnd/>
            <a:tailEnd/>
          </a:ln>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3188" y="1821656"/>
            <a:ext cx="1763734" cy="750094"/>
          </a:xfrm>
          <a:prstGeom prst="rect">
            <a:avLst/>
          </a:prstGeom>
          <a:noFill/>
          <a:ln w="9525">
            <a:noFill/>
            <a:miter lim="800000"/>
            <a:headEnd/>
            <a:tailEnd/>
          </a:ln>
        </p:spPr>
      </p:pic>
      <p:pic>
        <p:nvPicPr>
          <p:cNvPr id="2054"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28875" y="5625704"/>
            <a:ext cx="4393406" cy="1056465"/>
          </a:xfrm>
          <a:prstGeom prst="rect">
            <a:avLst/>
          </a:prstGeom>
          <a:noFill/>
          <a:ln w="9525">
            <a:noFill/>
            <a:miter lim="800000"/>
            <a:headEnd/>
            <a:tailEnd/>
          </a:ln>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53828" y="1500188"/>
            <a:ext cx="5143500" cy="4085332"/>
          </a:xfrm>
          <a:prstGeom prst="rect">
            <a:avLst/>
          </a:prstGeom>
          <a:noFill/>
          <a:ln w="9525">
            <a:noFill/>
            <a:miter lim="800000"/>
            <a:headEnd/>
            <a:tailEnd/>
          </a:ln>
        </p:spPr>
      </p:pic>
    </p:spTree>
  </p:cSld>
  <p:clrMapOvr>
    <a:masterClrMapping/>
  </p:clrMapOvr>
  <p:transition xmlns:p14="http://schemas.microsoft.com/office/powerpoint/2010/mai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3" descr="NISE_log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657" y="6109624"/>
            <a:ext cx="2133600" cy="498475"/>
          </a:xfrm>
          <a:prstGeom prst="rect">
            <a:avLst/>
          </a:prstGeom>
          <a:noFill/>
          <a:ln w="9525">
            <a:noFill/>
            <a:miter lim="800000"/>
            <a:headEnd/>
            <a:tailEnd/>
          </a:ln>
        </p:spPr>
      </p:pic>
      <p:pic>
        <p:nvPicPr>
          <p:cNvPr id="65539"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49500" y="6049681"/>
            <a:ext cx="590550" cy="595313"/>
          </a:xfrm>
          <a:prstGeom prst="rect">
            <a:avLst/>
          </a:prstGeom>
          <a:noFill/>
          <a:ln w="9525">
            <a:noFill/>
            <a:miter lim="800000"/>
            <a:headEnd/>
            <a:tailEnd/>
          </a:ln>
        </p:spPr>
      </p:pic>
      <p:sp>
        <p:nvSpPr>
          <p:cNvPr id="65540" name="TextBox 6"/>
          <p:cNvSpPr txBox="1">
            <a:spLocks noChangeArrowheads="1"/>
          </p:cNvSpPr>
          <p:nvPr/>
        </p:nvSpPr>
        <p:spPr bwMode="auto">
          <a:xfrm>
            <a:off x="-192437" y="199238"/>
            <a:ext cx="9532082" cy="1098762"/>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3600" b="1" dirty="0" smtClean="0">
                <a:solidFill>
                  <a:srgbClr val="49176D"/>
                </a:solidFill>
                <a:latin typeface="Georgia" pitchFamily="1" charset="0"/>
                <a:ea typeface="Georgia" pitchFamily="1" charset="0"/>
                <a:cs typeface="Georgia" pitchFamily="1" charset="0"/>
              </a:rPr>
              <a:t>Creating </a:t>
            </a:r>
            <a:r>
              <a:rPr lang="en-US" sz="3600" b="1" dirty="0">
                <a:solidFill>
                  <a:srgbClr val="49176D"/>
                </a:solidFill>
                <a:latin typeface="Georgia" pitchFamily="1" charset="0"/>
                <a:ea typeface="Georgia" pitchFamily="1" charset="0"/>
                <a:cs typeface="Georgia" pitchFamily="1" charset="0"/>
              </a:rPr>
              <a:t>exhibit </a:t>
            </a:r>
            <a:endParaRPr lang="en-US" sz="3600" b="1" dirty="0" smtClean="0">
              <a:solidFill>
                <a:srgbClr val="49176D"/>
              </a:solidFill>
              <a:latin typeface="Georgia" pitchFamily="1" charset="0"/>
              <a:ea typeface="Georgia" pitchFamily="1" charset="0"/>
              <a:cs typeface="Georgia" pitchFamily="1" charset="0"/>
            </a:endParaRPr>
          </a:p>
          <a:p>
            <a:pPr algn="ctr">
              <a:lnSpc>
                <a:spcPct val="90000"/>
              </a:lnSpc>
            </a:pPr>
            <a:r>
              <a:rPr lang="en-US" sz="3600" b="1" dirty="0" smtClean="0">
                <a:solidFill>
                  <a:srgbClr val="49176D"/>
                </a:solidFill>
                <a:latin typeface="Georgia" pitchFamily="1" charset="0"/>
                <a:ea typeface="Georgia" pitchFamily="1" charset="0"/>
                <a:cs typeface="Georgia" pitchFamily="1" charset="0"/>
              </a:rPr>
              <a:t>components</a:t>
            </a:r>
            <a:r>
              <a:rPr lang="en-US" sz="3600" b="1" dirty="0">
                <a:solidFill>
                  <a:srgbClr val="49176D"/>
                </a:solidFill>
                <a:latin typeface="Georgia" pitchFamily="1" charset="0"/>
                <a:ea typeface="Georgia" pitchFamily="1" charset="0"/>
                <a:cs typeface="Georgia" pitchFamily="1" charset="0"/>
              </a:rPr>
              <a:t>, signage, and </a:t>
            </a:r>
            <a:r>
              <a:rPr lang="en-US" sz="3600" b="1" dirty="0" smtClean="0">
                <a:solidFill>
                  <a:srgbClr val="49176D"/>
                </a:solidFill>
                <a:latin typeface="Georgia" pitchFamily="1" charset="0"/>
                <a:ea typeface="Georgia" pitchFamily="1" charset="0"/>
                <a:cs typeface="Georgia" pitchFamily="1" charset="0"/>
              </a:rPr>
              <a:t>media</a:t>
            </a:r>
            <a:endParaRPr lang="en-US" sz="3600" dirty="0" smtClean="0">
              <a:solidFill>
                <a:srgbClr val="660066"/>
              </a:solidFill>
              <a:latin typeface="Georgia" pitchFamily="1" charset="0"/>
              <a:ea typeface="Georgia" pitchFamily="1" charset="0"/>
              <a:cs typeface="Georgia" pitchFamily="1" charset="0"/>
            </a:endParaRPr>
          </a:p>
        </p:txBody>
      </p:sp>
      <p:sp>
        <p:nvSpPr>
          <p:cNvPr id="10" name="Rectangle 9"/>
          <p:cNvSpPr/>
          <p:nvPr/>
        </p:nvSpPr>
        <p:spPr>
          <a:xfrm>
            <a:off x="0" y="57070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9" name="Rectangle 8"/>
          <p:cNvSpPr/>
          <p:nvPr/>
        </p:nvSpPr>
        <p:spPr>
          <a:xfrm>
            <a:off x="0" y="1362652"/>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11" name="Rectangle 6"/>
          <p:cNvSpPr>
            <a:spLocks noChangeArrowheads="1"/>
          </p:cNvSpPr>
          <p:nvPr/>
        </p:nvSpPr>
        <p:spPr bwMode="auto">
          <a:xfrm>
            <a:off x="549317" y="1565340"/>
            <a:ext cx="8390733" cy="46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5000"/>
              </a:spcBef>
              <a:buClr>
                <a:srgbClr val="000000"/>
              </a:buClr>
            </a:pPr>
            <a:r>
              <a:rPr lang="en-US" sz="2000" b="1" dirty="0" smtClean="0">
                <a:solidFill>
                  <a:srgbClr val="0C4225"/>
                </a:solidFill>
                <a:latin typeface="Calibri" charset="0"/>
                <a:ea typeface="MS Mincho" charset="0"/>
                <a:cs typeface="MS Mincho" charset="0"/>
              </a:rPr>
              <a:t>Introduction to resources </a:t>
            </a:r>
          </a:p>
          <a:p>
            <a:pPr marL="342900" indent="-342900">
              <a:spcBef>
                <a:spcPct val="35000"/>
              </a:spcBef>
              <a:buClr>
                <a:srgbClr val="000000"/>
              </a:buClr>
              <a:buFont typeface="Arial"/>
              <a:buChar char="•"/>
            </a:pPr>
            <a:r>
              <a:rPr lang="en-US" sz="2000" dirty="0" smtClean="0">
                <a:solidFill>
                  <a:srgbClr val="0C4225"/>
                </a:solidFill>
                <a:latin typeface="Calibri" charset="0"/>
                <a:ea typeface="MS Mincho" charset="0"/>
                <a:cs typeface="MS Mincho" charset="0"/>
              </a:rPr>
              <a:t>Catherine </a:t>
            </a:r>
            <a:r>
              <a:rPr lang="en-US" sz="2000" dirty="0">
                <a:solidFill>
                  <a:srgbClr val="0C4225"/>
                </a:solidFill>
                <a:latin typeface="Calibri" charset="0"/>
                <a:ea typeface="MS Mincho" charset="0"/>
                <a:cs typeface="MS Mincho" charset="0"/>
              </a:rPr>
              <a:t>McCarthy, Science Museum of </a:t>
            </a:r>
            <a:r>
              <a:rPr lang="en-US" sz="2000" dirty="0" smtClean="0">
                <a:solidFill>
                  <a:srgbClr val="0C4225"/>
                </a:solidFill>
                <a:latin typeface="Calibri" charset="0"/>
                <a:ea typeface="MS Mincho" charset="0"/>
                <a:cs typeface="MS Mincho" charset="0"/>
              </a:rPr>
              <a:t>Minnesota, Saint Paul, MN</a:t>
            </a:r>
          </a:p>
          <a:p>
            <a:pPr>
              <a:spcBef>
                <a:spcPct val="35000"/>
              </a:spcBef>
              <a:buClr>
                <a:srgbClr val="000000"/>
              </a:buClr>
            </a:pPr>
            <a:r>
              <a:rPr lang="en-US" sz="2000" b="1" dirty="0" smtClean="0">
                <a:solidFill>
                  <a:srgbClr val="0C4225"/>
                </a:solidFill>
                <a:latin typeface="Calibri" charset="0"/>
                <a:ea typeface="MS Mincho" charset="0"/>
                <a:cs typeface="MS Mincho" charset="0"/>
              </a:rPr>
              <a:t>Presenters</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a:solidFill>
                  <a:srgbClr val="0C4225"/>
                </a:solidFill>
                <a:latin typeface="Calibri" charset="0"/>
                <a:ea typeface="MS Mincho" charset="0"/>
                <a:cs typeface="MS Mincho" charset="0"/>
              </a:rPr>
              <a:t>Idalia</a:t>
            </a:r>
            <a:r>
              <a:rPr lang="en-US" sz="2000" dirty="0">
                <a:solidFill>
                  <a:srgbClr val="0C4225"/>
                </a:solidFill>
                <a:latin typeface="Calibri" charset="0"/>
                <a:ea typeface="MS Mincho" charset="0"/>
                <a:cs typeface="MS Mincho" charset="0"/>
              </a:rPr>
              <a:t> Ramos, University of Puerto Rico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Humacao</a:t>
            </a:r>
            <a:r>
              <a:rPr lang="en-US" sz="2000" dirty="0" smtClean="0">
                <a:solidFill>
                  <a:srgbClr val="0C4225"/>
                </a:solidFill>
                <a:latin typeface="Calibri" charset="0"/>
                <a:ea typeface="MS Mincho" charset="0"/>
                <a:cs typeface="MS Mincho" charset="0"/>
              </a:rPr>
              <a:t>, PR</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err="1" smtClean="0">
                <a:solidFill>
                  <a:srgbClr val="0C4225"/>
                </a:solidFill>
                <a:latin typeface="Calibri" charset="0"/>
                <a:ea typeface="MS Mincho" charset="0"/>
                <a:cs typeface="MS Mincho" charset="0"/>
              </a:rPr>
              <a:t>Anji</a:t>
            </a:r>
            <a:r>
              <a:rPr lang="en-US" sz="2000" dirty="0" smtClean="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McStravic</a:t>
            </a:r>
            <a:r>
              <a:rPr lang="en-US" sz="2000" dirty="0">
                <a:solidFill>
                  <a:srgbClr val="0C4225"/>
                </a:solidFill>
                <a:latin typeface="Calibri" charset="0"/>
                <a:ea typeface="MS Mincho" charset="0"/>
                <a:cs typeface="MS Mincho" charset="0"/>
              </a:rPr>
              <a:t>, </a:t>
            </a:r>
            <a:r>
              <a:rPr lang="en-US" sz="2000" dirty="0" err="1">
                <a:solidFill>
                  <a:srgbClr val="0C4225"/>
                </a:solidFill>
                <a:latin typeface="Calibri" charset="0"/>
                <a:ea typeface="MS Mincho" charset="0"/>
                <a:cs typeface="MS Mincho" charset="0"/>
              </a:rPr>
              <a:t>Imaginarium</a:t>
            </a:r>
            <a:r>
              <a:rPr lang="en-US" sz="2000" dirty="0">
                <a:solidFill>
                  <a:srgbClr val="0C4225"/>
                </a:solidFill>
                <a:latin typeface="Calibri" charset="0"/>
                <a:ea typeface="MS Mincho" charset="0"/>
                <a:cs typeface="MS Mincho" charset="0"/>
              </a:rPr>
              <a:t> Science </a:t>
            </a:r>
            <a:r>
              <a:rPr lang="en-US" sz="2000" dirty="0" smtClean="0">
                <a:solidFill>
                  <a:srgbClr val="0C4225"/>
                </a:solidFill>
                <a:latin typeface="Calibri" charset="0"/>
                <a:ea typeface="MS Mincho" charset="0"/>
                <a:cs typeface="MS Mincho" charset="0"/>
              </a:rPr>
              <a:t>Center, Fort Myers,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Jessica </a:t>
            </a:r>
            <a:r>
              <a:rPr lang="en-US" sz="2000" dirty="0" err="1" smtClean="0">
                <a:solidFill>
                  <a:srgbClr val="0C4225"/>
                </a:solidFill>
                <a:latin typeface="Calibri" charset="0"/>
                <a:ea typeface="MS Mincho" charset="0"/>
                <a:cs typeface="MS Mincho" charset="0"/>
              </a:rPr>
              <a:t>Enloe</a:t>
            </a:r>
            <a:r>
              <a:rPr lang="en-US" sz="2000" dirty="0" smtClean="0">
                <a:solidFill>
                  <a:srgbClr val="0C4225"/>
                </a:solidFill>
                <a:latin typeface="Calibri" charset="0"/>
                <a:ea typeface="MS Mincho" charset="0"/>
                <a:cs typeface="MS Mincho" charset="0"/>
              </a:rPr>
              <a:t> Murphy, </a:t>
            </a:r>
            <a:r>
              <a:rPr lang="en-US" sz="2000" dirty="0" err="1" smtClean="0">
                <a:solidFill>
                  <a:srgbClr val="0C4225"/>
                </a:solidFill>
                <a:latin typeface="Calibri" charset="0"/>
                <a:ea typeface="MS Mincho" charset="0"/>
                <a:cs typeface="MS Mincho" charset="0"/>
              </a:rPr>
              <a:t>Golisano</a:t>
            </a:r>
            <a:r>
              <a:rPr lang="en-US" sz="2000" dirty="0" smtClean="0">
                <a:solidFill>
                  <a:srgbClr val="0C4225"/>
                </a:solidFill>
                <a:latin typeface="Calibri" charset="0"/>
                <a:ea typeface="MS Mincho" charset="0"/>
                <a:cs typeface="MS Mincho" charset="0"/>
              </a:rPr>
              <a:t> </a:t>
            </a:r>
            <a:r>
              <a:rPr lang="en-US" sz="2000" dirty="0">
                <a:solidFill>
                  <a:srgbClr val="0C4225"/>
                </a:solidFill>
                <a:latin typeface="Calibri" charset="0"/>
                <a:ea typeface="MS Mincho" charset="0"/>
                <a:cs typeface="MS Mincho" charset="0"/>
              </a:rPr>
              <a:t>Children's Museum of </a:t>
            </a:r>
            <a:r>
              <a:rPr lang="en-US" sz="2000" dirty="0" smtClean="0">
                <a:solidFill>
                  <a:srgbClr val="0C4225"/>
                </a:solidFill>
                <a:latin typeface="Calibri" charset="0"/>
                <a:ea typeface="MS Mincho" charset="0"/>
                <a:cs typeface="MS Mincho" charset="0"/>
              </a:rPr>
              <a:t>Naples, Naples, FL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Kelli </a:t>
            </a:r>
            <a:r>
              <a:rPr lang="en-US" sz="2000" dirty="0" err="1" smtClean="0">
                <a:solidFill>
                  <a:srgbClr val="0C4225"/>
                </a:solidFill>
                <a:latin typeface="Calibri" charset="0"/>
                <a:ea typeface="MS Mincho" charset="0"/>
                <a:cs typeface="MS Mincho" charset="0"/>
              </a:rPr>
              <a:t>Isenhour</a:t>
            </a:r>
            <a:r>
              <a:rPr lang="en-US" sz="2000" dirty="0" smtClean="0">
                <a:solidFill>
                  <a:srgbClr val="0C4225"/>
                </a:solidFill>
                <a:latin typeface="Calibri" charset="0"/>
                <a:ea typeface="MS Mincho" charset="0"/>
                <a:cs typeface="MS Mincho" charset="0"/>
              </a:rPr>
              <a:t>, </a:t>
            </a:r>
            <a:r>
              <a:rPr lang="en-US" sz="2000" dirty="0" err="1" smtClean="0">
                <a:solidFill>
                  <a:srgbClr val="0C4225"/>
                </a:solidFill>
                <a:latin typeface="Calibri" charset="0"/>
                <a:ea typeface="MS Mincho" charset="0"/>
                <a:cs typeface="MS Mincho" charset="0"/>
              </a:rPr>
              <a:t>SciWorks</a:t>
            </a:r>
            <a:r>
              <a:rPr lang="en-US" sz="2000" dirty="0" smtClean="0">
                <a:solidFill>
                  <a:srgbClr val="0C4225"/>
                </a:solidFill>
                <a:latin typeface="Calibri" charset="0"/>
                <a:ea typeface="MS Mincho" charset="0"/>
                <a:cs typeface="MS Mincho" charset="0"/>
              </a:rPr>
              <a:t>, Winston-Salem, NC</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a:solidFill>
                  <a:srgbClr val="0C4225"/>
                </a:solidFill>
                <a:latin typeface="Calibri" charset="0"/>
                <a:ea typeface="MS Mincho" charset="0"/>
                <a:cs typeface="MS Mincho" charset="0"/>
              </a:rPr>
              <a:t>Michael </a:t>
            </a:r>
            <a:r>
              <a:rPr lang="en-US" sz="2000" dirty="0" err="1">
                <a:solidFill>
                  <a:srgbClr val="0C4225"/>
                </a:solidFill>
                <a:latin typeface="Calibri" charset="0"/>
                <a:ea typeface="MS Mincho" charset="0"/>
                <a:cs typeface="MS Mincho" charset="0"/>
              </a:rPr>
              <a:t>Rathbun</a:t>
            </a:r>
            <a:r>
              <a:rPr lang="en-US" sz="2000" dirty="0">
                <a:solidFill>
                  <a:srgbClr val="0C4225"/>
                </a:solidFill>
                <a:latin typeface="Calibri" charset="0"/>
                <a:ea typeface="MS Mincho" charset="0"/>
                <a:cs typeface="MS Mincho" charset="0"/>
              </a:rPr>
              <a:t>, Discovery Center </a:t>
            </a:r>
            <a:r>
              <a:rPr lang="en-US" sz="2000" dirty="0" smtClean="0">
                <a:solidFill>
                  <a:srgbClr val="0C4225"/>
                </a:solidFill>
                <a:latin typeface="Calibri" charset="0"/>
                <a:ea typeface="MS Mincho" charset="0"/>
                <a:cs typeface="MS Mincho" charset="0"/>
              </a:rPr>
              <a:t>Museum, Rockford, IL</a:t>
            </a:r>
            <a:endParaRPr lang="en-US" sz="2000"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r>
              <a:rPr lang="en-US" sz="2000" dirty="0" smtClean="0">
                <a:solidFill>
                  <a:srgbClr val="0C4225"/>
                </a:solidFill>
                <a:latin typeface="Calibri" charset="0"/>
                <a:ea typeface="MS Mincho" charset="0"/>
                <a:cs typeface="MS Mincho" charset="0"/>
              </a:rPr>
              <a:t>Paul </a:t>
            </a:r>
            <a:r>
              <a:rPr lang="en-US" sz="2000" dirty="0" err="1">
                <a:solidFill>
                  <a:srgbClr val="0C4225"/>
                </a:solidFill>
                <a:latin typeface="Calibri" charset="0"/>
                <a:ea typeface="MS Mincho" charset="0"/>
                <a:cs typeface="MS Mincho" charset="0"/>
              </a:rPr>
              <a:t>Freiling</a:t>
            </a:r>
            <a:r>
              <a:rPr lang="en-US" sz="2000" dirty="0">
                <a:solidFill>
                  <a:srgbClr val="0C4225"/>
                </a:solidFill>
                <a:latin typeface="Calibri" charset="0"/>
                <a:ea typeface="MS Mincho" charset="0"/>
                <a:cs typeface="MS Mincho" charset="0"/>
              </a:rPr>
              <a:t>, Saint Louis Science </a:t>
            </a:r>
            <a:r>
              <a:rPr lang="en-US" sz="2000" dirty="0" smtClean="0">
                <a:solidFill>
                  <a:srgbClr val="0C4225"/>
                </a:solidFill>
                <a:latin typeface="Calibri" charset="0"/>
                <a:ea typeface="MS Mincho" charset="0"/>
                <a:cs typeface="MS Mincho" charset="0"/>
              </a:rPr>
              <a:t>Center, Saint Louis, MO</a:t>
            </a:r>
          </a:p>
          <a:p>
            <a:pPr>
              <a:spcBef>
                <a:spcPct val="35000"/>
              </a:spcBef>
              <a:buClr>
                <a:srgbClr val="000000"/>
              </a:buClr>
            </a:pPr>
            <a:r>
              <a:rPr lang="en-US" sz="2000" b="1" dirty="0" smtClean="0">
                <a:solidFill>
                  <a:srgbClr val="0C4225"/>
                </a:solidFill>
                <a:latin typeface="Calibri" charset="0"/>
                <a:ea typeface="MS Mincho" charset="0"/>
                <a:cs typeface="MS Mincho" charset="0"/>
              </a:rPr>
              <a:t>Questions &amp; Discussion</a:t>
            </a:r>
            <a:endParaRPr lang="en-US" sz="2000" b="1" dirty="0">
              <a:solidFill>
                <a:srgbClr val="0C4225"/>
              </a:solidFill>
              <a:latin typeface="Calibri" charset="0"/>
              <a:ea typeface="MS Mincho" charset="0"/>
              <a:cs typeface="MS Mincho" charset="0"/>
            </a:endParaRPr>
          </a:p>
          <a:p>
            <a:pPr marL="342900" indent="-342900">
              <a:spcBef>
                <a:spcPct val="35000"/>
              </a:spcBef>
              <a:buClr>
                <a:srgbClr val="000000"/>
              </a:buClr>
              <a:buFont typeface="Arial" charset="0"/>
              <a:buChar char="•"/>
            </a:pPr>
            <a:endParaRPr lang="en-US" sz="2400" b="1" dirty="0">
              <a:solidFill>
                <a:srgbClr val="0C4225"/>
              </a:solidFill>
              <a:latin typeface="Calibri" charset="0"/>
              <a:ea typeface="MS Mincho" charset="0"/>
              <a:cs typeface="MS Mincho" charset="0"/>
            </a:endParaRPr>
          </a:p>
        </p:txBody>
      </p:sp>
      <p:sp>
        <p:nvSpPr>
          <p:cNvPr id="12" name="TextBox 1"/>
          <p:cNvSpPr txBox="1">
            <a:spLocks noChangeArrowheads="1"/>
          </p:cNvSpPr>
          <p:nvPr/>
        </p:nvSpPr>
        <p:spPr bwMode="auto">
          <a:xfrm>
            <a:off x="2712307" y="5998663"/>
            <a:ext cx="311626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solidFill>
                  <a:srgbClr val="49176D"/>
                </a:solidFill>
                <a:latin typeface="Calibri"/>
                <a:cs typeface="Calibri"/>
              </a:rPr>
              <a:t>JUNE 2015</a:t>
            </a:r>
          </a:p>
          <a:p>
            <a:pPr eaLnBrk="1" hangingPunct="1"/>
            <a:r>
              <a:rPr lang="en-US" sz="1800" b="1" dirty="0" smtClean="0">
                <a:solidFill>
                  <a:srgbClr val="49176D"/>
                </a:solidFill>
                <a:latin typeface="Calibri"/>
                <a:cs typeface="Calibri"/>
              </a:rPr>
              <a:t>NETWORK-WIDE MEETING</a:t>
            </a:r>
            <a:endParaRPr lang="en-US" sz="1800" b="1" dirty="0">
              <a:solidFill>
                <a:srgbClr val="49176D"/>
              </a:solidFill>
              <a:latin typeface="Calibri"/>
              <a:cs typeface="Calibri"/>
            </a:endParaRPr>
          </a:p>
        </p:txBody>
      </p:sp>
      <p:sp>
        <p:nvSpPr>
          <p:cNvPr id="13" name="TextBox 10"/>
          <p:cNvSpPr txBox="1">
            <a:spLocks noChangeArrowheads="1"/>
          </p:cNvSpPr>
          <p:nvPr/>
        </p:nvSpPr>
        <p:spPr bwMode="auto">
          <a:xfrm>
            <a:off x="6344457" y="6155904"/>
            <a:ext cx="1930333" cy="338554"/>
          </a:xfrm>
          <a:prstGeom prst="rect">
            <a:avLst/>
          </a:prstGeom>
          <a:noFill/>
          <a:ln w="9525">
            <a:noFill/>
            <a:miter lim="800000"/>
            <a:headEnd/>
            <a:tailEnd/>
          </a:ln>
        </p:spPr>
        <p:txBody>
          <a:bodyPr wrap="square">
            <a:prstTxWarp prst="textNoShape">
              <a:avLst/>
            </a:prstTxWarp>
            <a:spAutoFit/>
          </a:bodyPr>
          <a:lstStyle/>
          <a:p>
            <a:pPr algn="r"/>
            <a:r>
              <a:rPr lang="en-US" sz="1600" b="1" dirty="0" smtClean="0">
                <a:solidFill>
                  <a:srgbClr val="0C4225"/>
                </a:solidFill>
                <a:latin typeface="Calibri" pitchFamily="1" charset="0"/>
                <a:ea typeface="ＭＳ Ｐゴシック" pitchFamily="1" charset="-128"/>
                <a:cs typeface="ＭＳ Ｐゴシック" pitchFamily="1" charset="-128"/>
              </a:rPr>
              <a:t>NISENET.ORG</a:t>
            </a:r>
            <a:endParaRPr lang="en-US" sz="1600" b="1" dirty="0">
              <a:solidFill>
                <a:srgbClr val="0C4225"/>
              </a:solidFill>
              <a:latin typeface="Calibri" pitchFamily="1" charset="0"/>
              <a:ea typeface="ＭＳ Ｐゴシック" pitchFamily="1" charset="-128"/>
              <a:cs typeface="ＭＳ Ｐゴシック" pitchFamily="1" charset="-128"/>
            </a:endParaRPr>
          </a:p>
        </p:txBody>
      </p:sp>
      <p:sp>
        <p:nvSpPr>
          <p:cNvPr id="14" name="Isosceles Triangle 13"/>
          <p:cNvSpPr/>
          <p:nvPr/>
        </p:nvSpPr>
        <p:spPr>
          <a:xfrm rot="16200000" flipH="1" flipV="1">
            <a:off x="304956" y="4918418"/>
            <a:ext cx="192783" cy="308857"/>
          </a:xfrm>
          <a:prstGeom prst="triangle">
            <a:avLst/>
          </a:prstGeom>
          <a:solidFill>
            <a:srgbClr val="49176D"/>
          </a:solidFill>
          <a:ln>
            <a:solidFill>
              <a:srgbClr val="49176D"/>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kern="1200" dirty="0">
                <a:solidFill>
                  <a:srgbClr val="49176D"/>
                </a:solidFill>
              </a:rPr>
              <a:t>r</a:t>
            </a:r>
          </a:p>
        </p:txBody>
      </p:sp>
    </p:spTree>
    <p:extLst>
      <p:ext uri="{BB962C8B-B14F-4D97-AF65-F5344CB8AC3E}">
        <p14:creationId xmlns:p14="http://schemas.microsoft.com/office/powerpoint/2010/main" val="39094600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28357" y="914400"/>
            <a:ext cx="8229600" cy="1143000"/>
          </a:xfrm>
        </p:spPr>
        <p:txBody>
          <a:bodyPr/>
          <a:lstStyle/>
          <a:p>
            <a:r>
              <a:rPr lang="en-US" altLang="en-US" sz="4000" dirty="0">
                <a:latin typeface="Tw Cen MT Condensed Extra Bold" pitchFamily="34" charset="0"/>
              </a:rPr>
              <a:t/>
            </a:r>
            <a:br>
              <a:rPr lang="en-US" altLang="en-US" sz="4000" dirty="0">
                <a:latin typeface="Tw Cen MT Condensed Extra Bold" pitchFamily="34" charset="0"/>
              </a:rPr>
            </a:br>
            <a:r>
              <a:rPr lang="en-US" altLang="en-US" sz="4000" dirty="0">
                <a:latin typeface="Tw Cen MT Condensed Extra Bold" pitchFamily="34" charset="0"/>
              </a:rPr>
              <a:t>Saint Louis Science Center </a:t>
            </a:r>
            <a:r>
              <a:rPr lang="en-US" altLang="en-US" sz="4000" dirty="0" smtClean="0">
                <a:latin typeface="Tw Cen MT Condensed Extra Bold" pitchFamily="34" charset="0"/>
              </a:rPr>
              <a:t/>
            </a:r>
            <a:br>
              <a:rPr lang="en-US" altLang="en-US" sz="4000" dirty="0" smtClean="0">
                <a:latin typeface="Tw Cen MT Condensed Extra Bold" pitchFamily="34" charset="0"/>
              </a:rPr>
            </a:br>
            <a:r>
              <a:rPr lang="en-US" altLang="en-US" sz="4000" dirty="0" smtClean="0">
                <a:latin typeface="Tw Cen MT Condensed Extra Bold" pitchFamily="34" charset="0"/>
              </a:rPr>
              <a:t>Nano mini-exhibition</a:t>
            </a:r>
            <a:r>
              <a:rPr lang="en-US" altLang="en-US" sz="4000" dirty="0" smtClean="0"/>
              <a:t> </a:t>
            </a:r>
            <a:r>
              <a:rPr lang="en-US" altLang="en-US" sz="4000" dirty="0"/>
              <a:t/>
            </a:r>
            <a:br>
              <a:rPr lang="en-US" altLang="en-US" sz="4000" dirty="0"/>
            </a:br>
            <a:r>
              <a:rPr lang="en-US" altLang="en-US" sz="1800" dirty="0"/>
              <a:t> </a:t>
            </a:r>
            <a:r>
              <a:rPr lang="en-US" altLang="en-US" sz="4000" dirty="0" smtClean="0"/>
              <a:t/>
            </a:r>
            <a:br>
              <a:rPr lang="en-US" altLang="en-US" sz="4000" dirty="0" smtClean="0"/>
            </a:br>
            <a:r>
              <a:rPr lang="en-US" altLang="en-US" sz="3200" dirty="0" smtClean="0"/>
              <a:t>Utilizing Nano and Me Videos</a:t>
            </a:r>
            <a:br>
              <a:rPr lang="en-US" altLang="en-US" sz="3200" dirty="0" smtClean="0"/>
            </a:br>
            <a:r>
              <a:rPr lang="en-US" altLang="en-US" sz="3200" dirty="0" smtClean="0"/>
              <a:t>Developing a Nano Prototype </a:t>
            </a:r>
            <a:r>
              <a:rPr lang="en-US" altLang="en-US" sz="3200" dirty="0"/>
              <a:t>Exhibit</a:t>
            </a:r>
            <a:endParaRPr lang="en-US" altLang="en-US" sz="4000" dirty="0"/>
          </a:p>
        </p:txBody>
      </p:sp>
      <p:pic>
        <p:nvPicPr>
          <p:cNvPr id="17413" name="Picture 5" descr="nano concept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6664" y="3352800"/>
            <a:ext cx="3943350" cy="296862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77370"/>
            <a:ext cx="441960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slscaerial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LSLatriumexhibi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228600"/>
            <a:ext cx="4419600" cy="295751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T Rex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228600"/>
            <a:ext cx="4419600" cy="29400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Structures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581400"/>
            <a:ext cx="4433888" cy="2944813"/>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Z:\PUBLIC\NISE Net Nano at SLSC\_MG_382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8200" y="3581400"/>
            <a:ext cx="4381500" cy="292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nano and 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a typeface="+mn-ea"/>
              <a:cs typeface="+mn-cs"/>
            </a:endParaRPr>
          </a:p>
        </p:txBody>
      </p:sp>
      <p:sp>
        <p:nvSpPr>
          <p:cNvPr id="7" name="Rectangle 5"/>
          <p:cNvSpPr txBox="1">
            <a:spLocks noChangeArrowheads="1"/>
          </p:cNvSpPr>
          <p:nvPr/>
        </p:nvSpPr>
        <p:spPr bwMode="auto">
          <a:xfrm>
            <a:off x="478302" y="1293966"/>
            <a:ext cx="8229600" cy="426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pPr>
            <a:r>
              <a:rPr lang="en-US" sz="3000" dirty="0" smtClean="0">
                <a:solidFill>
                  <a:srgbClr val="000000"/>
                </a:solidFill>
                <a:latin typeface="Arial"/>
              </a:rPr>
              <a:t>Nanometer-sized </a:t>
            </a:r>
            <a:r>
              <a:rPr lang="en-US" sz="3000" dirty="0">
                <a:solidFill>
                  <a:srgbClr val="000000"/>
                </a:solidFill>
                <a:latin typeface="Arial"/>
              </a:rPr>
              <a:t>things are very small, and often behave differently than larger things do</a:t>
            </a:r>
            <a:r>
              <a:rPr lang="en-US" sz="3000" dirty="0" smtClean="0">
                <a:solidFill>
                  <a:srgbClr val="000000"/>
                </a:solidFill>
                <a:latin typeface="Arial"/>
              </a:rPr>
              <a:t>.</a:t>
            </a:r>
          </a:p>
          <a:p>
            <a:pPr marL="0" indent="0" defTabSz="914400">
              <a:buFontTx/>
              <a:buNone/>
            </a:pPr>
            <a:endParaRPr lang="en-US" altLang="en-US" sz="2400" kern="0" dirty="0">
              <a:solidFill>
                <a:srgbClr val="000000"/>
              </a:solidFill>
              <a:latin typeface="Arial"/>
            </a:endParaRPr>
          </a:p>
          <a:p>
            <a:pPr marL="0" indent="0" defTabSz="914400">
              <a:buFontTx/>
              <a:buNone/>
            </a:pPr>
            <a:r>
              <a:rPr lang="en-US" altLang="en-US" sz="2400" kern="0" dirty="0" smtClean="0">
                <a:solidFill>
                  <a:srgbClr val="000000"/>
                </a:solidFill>
                <a:latin typeface="Arial"/>
              </a:rPr>
              <a:t>Video Topics</a:t>
            </a:r>
          </a:p>
          <a:p>
            <a:pPr lvl="1" defTabSz="914400"/>
            <a:r>
              <a:rPr lang="en-US" altLang="en-US" sz="2000" kern="0" dirty="0" smtClean="0">
                <a:solidFill>
                  <a:srgbClr val="000000"/>
                </a:solidFill>
                <a:latin typeface="Arial"/>
                <a:ea typeface="+mn-ea"/>
                <a:cs typeface="+mn-cs"/>
              </a:rPr>
              <a:t>Gold</a:t>
            </a:r>
          </a:p>
          <a:p>
            <a:pPr lvl="1" defTabSz="914400"/>
            <a:r>
              <a:rPr lang="en-US" altLang="en-US" sz="2000" kern="0" dirty="0" smtClean="0">
                <a:solidFill>
                  <a:srgbClr val="000000"/>
                </a:solidFill>
                <a:latin typeface="Arial"/>
                <a:ea typeface="+mn-ea"/>
                <a:cs typeface="+mn-cs"/>
              </a:rPr>
              <a:t>Silver</a:t>
            </a:r>
          </a:p>
          <a:p>
            <a:pPr lvl="1" defTabSz="914400"/>
            <a:r>
              <a:rPr lang="en-US" altLang="en-US" sz="2000" kern="0" dirty="0" smtClean="0">
                <a:solidFill>
                  <a:srgbClr val="000000"/>
                </a:solidFill>
                <a:latin typeface="Arial"/>
                <a:ea typeface="+mn-ea"/>
                <a:cs typeface="+mn-cs"/>
              </a:rPr>
              <a:t>Aluminum</a:t>
            </a:r>
          </a:p>
          <a:p>
            <a:pPr lvl="1" defTabSz="914400"/>
            <a:r>
              <a:rPr lang="en-US" altLang="en-US" sz="2000" kern="0" dirty="0" smtClean="0">
                <a:solidFill>
                  <a:srgbClr val="000000"/>
                </a:solidFill>
                <a:latin typeface="Arial"/>
                <a:ea typeface="+mn-ea"/>
                <a:cs typeface="+mn-cs"/>
              </a:rPr>
              <a:t>Gravity</a:t>
            </a:r>
          </a:p>
          <a:p>
            <a:pPr lvl="1" defTabSz="914400"/>
            <a:r>
              <a:rPr lang="en-US" altLang="en-US" sz="2000" kern="0" dirty="0" smtClean="0">
                <a:solidFill>
                  <a:srgbClr val="000000"/>
                </a:solidFill>
                <a:latin typeface="Arial"/>
                <a:ea typeface="+mn-ea"/>
                <a:cs typeface="+mn-cs"/>
              </a:rPr>
              <a:t>Pants</a:t>
            </a:r>
          </a:p>
          <a:p>
            <a:pPr lvl="1" defTabSz="914400"/>
            <a:r>
              <a:rPr lang="en-US" altLang="en-US" sz="2000" kern="0" dirty="0" smtClean="0">
                <a:solidFill>
                  <a:srgbClr val="000000"/>
                </a:solidFill>
                <a:latin typeface="Arial"/>
                <a:ea typeface="+mn-ea"/>
                <a:cs typeface="+mn-cs"/>
              </a:rPr>
              <a:t>Latex</a:t>
            </a:r>
            <a:endParaRPr lang="en-US" altLang="en-US" sz="2000" kern="0" dirty="0">
              <a:solidFill>
                <a:srgbClr val="000000"/>
              </a:solidFill>
              <a:latin typeface="Arial"/>
              <a:ea typeface="+mn-ea"/>
              <a:cs typeface="+mn-cs"/>
            </a:endParaRPr>
          </a:p>
        </p:txBody>
      </p:sp>
      <p:sp>
        <p:nvSpPr>
          <p:cNvPr id="5" name="Rectangle 4"/>
          <p:cNvSpPr/>
          <p:nvPr/>
        </p:nvSpPr>
        <p:spPr>
          <a:xfrm>
            <a:off x="460374" y="370637"/>
            <a:ext cx="8226425" cy="923330"/>
          </a:xfrm>
          <a:prstGeom prst="rect">
            <a:avLst/>
          </a:prstGeom>
        </p:spPr>
        <p:txBody>
          <a:bodyPr wrap="square">
            <a:spAutoFit/>
          </a:bodyPr>
          <a:lstStyle/>
          <a:p>
            <a:pPr algn="ctr" defTabSz="914400"/>
            <a:r>
              <a:rPr lang="en-US" altLang="en-US" sz="3600" dirty="0" smtClean="0">
                <a:solidFill>
                  <a:srgbClr val="000000"/>
                </a:solidFill>
                <a:latin typeface="Tw Cen MT Condensed Extra Bold" pitchFamily="34" charset="0"/>
                <a:ea typeface="+mn-ea"/>
                <a:cs typeface="+mn-cs"/>
              </a:rPr>
              <a:t>Nano and Me Videos </a:t>
            </a:r>
            <a:br>
              <a:rPr lang="en-US" altLang="en-US" sz="3600" dirty="0" smtClean="0">
                <a:solidFill>
                  <a:srgbClr val="000000"/>
                </a:solidFill>
                <a:latin typeface="Tw Cen MT Condensed Extra Bold" pitchFamily="34" charset="0"/>
                <a:ea typeface="+mn-ea"/>
                <a:cs typeface="+mn-cs"/>
              </a:rPr>
            </a:br>
            <a:endParaRPr lang="en-US" dirty="0">
              <a:solidFill>
                <a:srgbClr val="000000"/>
              </a:solidFill>
              <a:ea typeface="+mn-ea"/>
              <a:cs typeface="+mn-cs"/>
            </a:endParaRPr>
          </a:p>
        </p:txBody>
      </p:sp>
      <p:pic>
        <p:nvPicPr>
          <p:cNvPr id="1843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71800" y="2797704"/>
            <a:ext cx="4867275" cy="276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5436814"/>
            <a:ext cx="2133600" cy="142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8583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0400" y="5436814"/>
            <a:ext cx="2133600" cy="142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Nano and Me - Gold.mp4">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1981200" y="1143000"/>
            <a:ext cx="5892800" cy="4419600"/>
          </a:xfrm>
          <a:prstGeom prst="rect">
            <a:avLst/>
          </a:prstGeom>
        </p:spPr>
      </p:pic>
      <p:sp>
        <p:nvSpPr>
          <p:cNvPr id="5" name="Rectangle 4"/>
          <p:cNvSpPr/>
          <p:nvPr/>
        </p:nvSpPr>
        <p:spPr>
          <a:xfrm>
            <a:off x="460374" y="370637"/>
            <a:ext cx="8226425" cy="923330"/>
          </a:xfrm>
          <a:prstGeom prst="rect">
            <a:avLst/>
          </a:prstGeom>
        </p:spPr>
        <p:txBody>
          <a:bodyPr wrap="square">
            <a:spAutoFit/>
          </a:bodyPr>
          <a:lstStyle/>
          <a:p>
            <a:pPr algn="ctr" defTabSz="914400"/>
            <a:r>
              <a:rPr lang="en-US" altLang="en-US" sz="3600" dirty="0" smtClean="0">
                <a:solidFill>
                  <a:srgbClr val="000000"/>
                </a:solidFill>
                <a:latin typeface="Tw Cen MT Condensed Extra Bold" pitchFamily="34" charset="0"/>
                <a:ea typeface="+mn-ea"/>
                <a:cs typeface="+mn-cs"/>
              </a:rPr>
              <a:t>Nano and Me Videos </a:t>
            </a:r>
            <a:br>
              <a:rPr lang="en-US" altLang="en-US" sz="3600" dirty="0" smtClean="0">
                <a:solidFill>
                  <a:srgbClr val="000000"/>
                </a:solidFill>
                <a:latin typeface="Tw Cen MT Condensed Extra Bold" pitchFamily="34" charset="0"/>
                <a:ea typeface="+mn-ea"/>
                <a:cs typeface="+mn-cs"/>
              </a:rPr>
            </a:br>
            <a:endParaRPr lang="en-US" dirty="0">
              <a:solidFill>
                <a:srgbClr val="000000"/>
              </a:solidFill>
              <a:ea typeface="+mn-ea"/>
              <a:cs typeface="+mn-cs"/>
            </a:endParaRPr>
          </a:p>
        </p:txBody>
      </p:sp>
    </p:spTree>
    <p:extLst>
      <p:ext uri="{BB962C8B-B14F-4D97-AF65-F5344CB8AC3E}">
        <p14:creationId xmlns:p14="http://schemas.microsoft.com/office/powerpoint/2010/main" val="40948552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19600" y="1665719"/>
            <a:ext cx="4085492" cy="4266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Image result for nano and 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a typeface="+mn-ea"/>
              <a:cs typeface="+mn-cs"/>
            </a:endParaRPr>
          </a:p>
        </p:txBody>
      </p:sp>
      <p:sp>
        <p:nvSpPr>
          <p:cNvPr id="7" name="Rectangle 5"/>
          <p:cNvSpPr txBox="1">
            <a:spLocks noChangeArrowheads="1"/>
          </p:cNvSpPr>
          <p:nvPr/>
        </p:nvSpPr>
        <p:spPr bwMode="auto">
          <a:xfrm>
            <a:off x="286874" y="1312724"/>
            <a:ext cx="5047126" cy="493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914400">
              <a:buFontTx/>
              <a:buNone/>
            </a:pPr>
            <a:r>
              <a:rPr lang="en-US" sz="3000" dirty="0" smtClean="0">
                <a:solidFill>
                  <a:srgbClr val="000000"/>
                </a:solidFill>
                <a:latin typeface="Arial"/>
              </a:rPr>
              <a:t>Benefits to the Nano Exhibit</a:t>
            </a:r>
          </a:p>
          <a:p>
            <a:pPr lvl="1" defTabSz="914400">
              <a:spcBef>
                <a:spcPts val="600"/>
              </a:spcBef>
              <a:spcAft>
                <a:spcPts val="600"/>
              </a:spcAft>
            </a:pPr>
            <a:r>
              <a:rPr lang="en-US" sz="2400" dirty="0" smtClean="0">
                <a:solidFill>
                  <a:srgbClr val="000000"/>
                </a:solidFill>
                <a:latin typeface="Arial"/>
                <a:ea typeface="+mn-ea"/>
                <a:cs typeface="+mn-cs"/>
              </a:rPr>
              <a:t>Short, Attention Grabbing Videos</a:t>
            </a:r>
          </a:p>
          <a:p>
            <a:pPr lvl="1" defTabSz="914400">
              <a:spcBef>
                <a:spcPts val="600"/>
              </a:spcBef>
              <a:spcAft>
                <a:spcPts val="600"/>
              </a:spcAft>
            </a:pPr>
            <a:r>
              <a:rPr lang="en-US" sz="2400" dirty="0" smtClean="0">
                <a:solidFill>
                  <a:srgbClr val="000000"/>
                </a:solidFill>
                <a:latin typeface="Arial"/>
                <a:ea typeface="+mn-ea"/>
                <a:cs typeface="+mn-cs"/>
              </a:rPr>
              <a:t>Many Topics Covered</a:t>
            </a:r>
          </a:p>
          <a:p>
            <a:pPr lvl="1" defTabSz="914400">
              <a:spcBef>
                <a:spcPts val="600"/>
              </a:spcBef>
              <a:spcAft>
                <a:spcPts val="600"/>
              </a:spcAft>
            </a:pPr>
            <a:r>
              <a:rPr lang="en-US" sz="2400" dirty="0" smtClean="0">
                <a:solidFill>
                  <a:srgbClr val="000000"/>
                </a:solidFill>
                <a:latin typeface="Arial"/>
                <a:ea typeface="+mn-ea"/>
                <a:cs typeface="+mn-cs"/>
              </a:rPr>
              <a:t>Reinforces Nano Fundamentals:                 Nano is small and  surprisingly different</a:t>
            </a:r>
          </a:p>
          <a:p>
            <a:pPr lvl="1" defTabSz="914400"/>
            <a:endParaRPr lang="en-US" sz="2600" dirty="0" smtClean="0">
              <a:solidFill>
                <a:srgbClr val="000000"/>
              </a:solidFill>
              <a:latin typeface="Arial"/>
              <a:ea typeface="+mn-ea"/>
              <a:cs typeface="+mn-cs"/>
            </a:endParaRPr>
          </a:p>
          <a:p>
            <a:pPr marL="0" indent="0" defTabSz="914400">
              <a:buFontTx/>
              <a:buNone/>
            </a:pPr>
            <a:endParaRPr lang="en-US" altLang="en-US" sz="2400" kern="0" dirty="0">
              <a:solidFill>
                <a:srgbClr val="000000"/>
              </a:solidFill>
              <a:latin typeface="Arial"/>
            </a:endParaRPr>
          </a:p>
        </p:txBody>
      </p:sp>
      <p:sp>
        <p:nvSpPr>
          <p:cNvPr id="5" name="Rectangle 4"/>
          <p:cNvSpPr/>
          <p:nvPr/>
        </p:nvSpPr>
        <p:spPr>
          <a:xfrm>
            <a:off x="460374" y="370637"/>
            <a:ext cx="8226425" cy="923330"/>
          </a:xfrm>
          <a:prstGeom prst="rect">
            <a:avLst/>
          </a:prstGeom>
        </p:spPr>
        <p:txBody>
          <a:bodyPr wrap="square">
            <a:spAutoFit/>
          </a:bodyPr>
          <a:lstStyle/>
          <a:p>
            <a:pPr algn="ctr" defTabSz="914400"/>
            <a:r>
              <a:rPr lang="en-US" altLang="en-US" sz="3600" dirty="0" smtClean="0">
                <a:solidFill>
                  <a:srgbClr val="000000"/>
                </a:solidFill>
                <a:latin typeface="Tw Cen MT Condensed Extra Bold" pitchFamily="34" charset="0"/>
                <a:ea typeface="+mn-ea"/>
                <a:cs typeface="+mn-cs"/>
              </a:rPr>
              <a:t>Nano and Me Videos </a:t>
            </a:r>
            <a:br>
              <a:rPr lang="en-US" altLang="en-US" sz="3600" dirty="0" smtClean="0">
                <a:solidFill>
                  <a:srgbClr val="000000"/>
                </a:solidFill>
                <a:latin typeface="Tw Cen MT Condensed Extra Bold" pitchFamily="34" charset="0"/>
                <a:ea typeface="+mn-ea"/>
                <a:cs typeface="+mn-cs"/>
              </a:rPr>
            </a:br>
            <a:endParaRPr lang="en-US" dirty="0">
              <a:solidFill>
                <a:srgbClr val="000000"/>
              </a:solidFill>
              <a:ea typeface="+mn-ea"/>
              <a:cs typeface="+mn-cs"/>
            </a:endParaRPr>
          </a:p>
        </p:txBody>
      </p:sp>
    </p:spTree>
    <p:extLst>
      <p:ext uri="{BB962C8B-B14F-4D97-AF65-F5344CB8AC3E}">
        <p14:creationId xmlns:p14="http://schemas.microsoft.com/office/powerpoint/2010/main" val="33228248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4913577" y="1532688"/>
            <a:ext cx="4230423" cy="82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Images</a:t>
            </a:r>
          </a:p>
          <a:p>
            <a:pPr marL="342900" indent="-342900" eaLnBrk="1" hangingPunct="1">
              <a:spcBef>
                <a:spcPct val="50000"/>
              </a:spcBef>
              <a:buFont typeface="Arial"/>
              <a:buChar char="•"/>
              <a:defRPr/>
            </a:pPr>
            <a:r>
              <a:rPr lang="en-US" dirty="0" smtClean="0">
                <a:solidFill>
                  <a:prstClr val="black"/>
                </a:solidFill>
                <a:latin typeface="Calibri" charset="0"/>
              </a:rPr>
              <a:t>Scientific image gallery on </a:t>
            </a:r>
            <a:r>
              <a:rPr lang="en-US" dirty="0" err="1" smtClean="0">
                <a:solidFill>
                  <a:prstClr val="black"/>
                </a:solidFill>
                <a:latin typeface="Calibri" charset="0"/>
              </a:rPr>
              <a:t>nisenet.org</a:t>
            </a:r>
            <a:endParaRPr lang="en-US" dirty="0" smtClean="0">
              <a:solidFill>
                <a:prstClr val="black"/>
              </a:solidFill>
              <a:latin typeface="Calibri" charset="0"/>
            </a:endParaRPr>
          </a:p>
          <a:p>
            <a:pPr marL="342900" indent="-342900" eaLnBrk="1" hangingPunct="1">
              <a:spcBef>
                <a:spcPct val="50000"/>
              </a:spcBef>
              <a:buFont typeface="Arial"/>
              <a:buChar char="•"/>
              <a:defRPr/>
            </a:pPr>
            <a:endParaRPr lang="en-US" dirty="0" smtClean="0">
              <a:solidFill>
                <a:prstClr val="black"/>
              </a:solidFill>
              <a:latin typeface="Calibri" charset="0"/>
            </a:endParaRPr>
          </a:p>
          <a:p>
            <a:pPr marL="342900" indent="-342900" eaLnBrk="1" hangingPunct="1">
              <a:spcBef>
                <a:spcPct val="50000"/>
              </a:spcBef>
              <a:buFont typeface="Arial"/>
              <a:buChar char="•"/>
              <a:defRPr/>
            </a:pPr>
            <a:r>
              <a:rPr lang="en-US" dirty="0" smtClean="0">
                <a:solidFill>
                  <a:prstClr val="black"/>
                </a:solidFill>
                <a:latin typeface="Calibri" charset="0"/>
              </a:rPr>
              <a:t>Online gallery</a:t>
            </a:r>
            <a:br>
              <a:rPr lang="en-US" dirty="0" smtClean="0">
                <a:solidFill>
                  <a:prstClr val="black"/>
                </a:solidFill>
                <a:latin typeface="Calibri" charset="0"/>
              </a:rPr>
            </a:br>
            <a:r>
              <a:rPr lang="en-US" dirty="0" smtClean="0">
                <a:solidFill>
                  <a:prstClr val="black"/>
                </a:solidFill>
                <a:latin typeface="Calibri" charset="0"/>
              </a:rPr>
              <a:t>http</a:t>
            </a:r>
            <a:r>
              <a:rPr lang="en-US" dirty="0">
                <a:solidFill>
                  <a:prstClr val="black"/>
                </a:solidFill>
                <a:latin typeface="Calibri" charset="0"/>
              </a:rPr>
              <a:t>://</a:t>
            </a:r>
            <a:r>
              <a:rPr lang="en-US" dirty="0" err="1" smtClean="0">
                <a:solidFill>
                  <a:prstClr val="black"/>
                </a:solidFill>
                <a:latin typeface="Calibri" charset="0"/>
              </a:rPr>
              <a:t>nisenet.smugmug.com</a:t>
            </a:r>
            <a:endParaRPr lang="en-US" dirty="0" smtClean="0">
              <a:solidFill>
                <a:prstClr val="black"/>
              </a:solidFill>
              <a:latin typeface="Calibri" charset="0"/>
            </a:endParaRPr>
          </a:p>
          <a:p>
            <a:pPr marL="342900" indent="-342900" eaLnBrk="1" hangingPunct="1">
              <a:spcBef>
                <a:spcPct val="50000"/>
              </a:spcBef>
              <a:buFont typeface="Arial"/>
              <a:buChar char="•"/>
              <a:defRPr/>
            </a:pPr>
            <a:endParaRPr lang="en-US" dirty="0" smtClean="0">
              <a:solidFill>
                <a:prstClr val="black"/>
              </a:solidFill>
              <a:latin typeface="Calibri" charset="0"/>
            </a:endParaRPr>
          </a:p>
          <a:p>
            <a:pPr marL="342900" indent="-342900" eaLnBrk="1" hangingPunct="1">
              <a:spcBef>
                <a:spcPct val="50000"/>
              </a:spcBef>
              <a:buFont typeface="Arial"/>
              <a:buChar char="•"/>
              <a:defRPr/>
            </a:pPr>
            <a:r>
              <a:rPr lang="en-US" dirty="0" smtClean="0">
                <a:solidFill>
                  <a:prstClr val="black"/>
                </a:solidFill>
                <a:latin typeface="Calibri" charset="0"/>
              </a:rPr>
              <a:t>Clear image sources for </a:t>
            </a:r>
            <a:r>
              <a:rPr lang="en-US" i="1" dirty="0" smtClean="0">
                <a:solidFill>
                  <a:prstClr val="black"/>
                </a:solidFill>
                <a:latin typeface="Calibri" charset="0"/>
              </a:rPr>
              <a:t>Nano</a:t>
            </a:r>
            <a:r>
              <a:rPr lang="en-US" dirty="0" smtClean="0">
                <a:solidFill>
                  <a:prstClr val="black"/>
                </a:solidFill>
                <a:latin typeface="Calibri" charset="0"/>
              </a:rPr>
              <a:t> exhibition </a:t>
            </a:r>
            <a:endParaRPr lang="en-US"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94" y="2722044"/>
            <a:ext cx="3474437" cy="223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ano_Logo_Chart V2-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0303" y="4482814"/>
            <a:ext cx="1834855" cy="2375186"/>
          </a:xfrm>
          <a:prstGeom prst="rect">
            <a:avLst/>
          </a:prstGeom>
          <a:ln>
            <a:solidFill>
              <a:schemeClr val="bg1">
                <a:lumMod val="50000"/>
              </a:schemeClr>
            </a:solidFill>
          </a:ln>
          <a:effectLst>
            <a:outerShdw blurRad="50800" dist="38100" dir="2700000" algn="br">
              <a:srgbClr val="000000">
                <a:alpha val="43000"/>
              </a:srgbClr>
            </a:outerShdw>
          </a:effectLst>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61" y="1532688"/>
            <a:ext cx="1994403" cy="1343289"/>
          </a:xfrm>
          <a:prstGeom prst="rect">
            <a:avLst/>
          </a:prstGeom>
        </p:spPr>
      </p:pic>
    </p:spTree>
    <p:extLst>
      <p:ext uri="{BB962C8B-B14F-4D97-AF65-F5344CB8AC3E}">
        <p14:creationId xmlns:p14="http://schemas.microsoft.com/office/powerpoint/2010/main" val="251692161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5436814"/>
            <a:ext cx="2133600" cy="142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Rectangle 7"/>
          <p:cNvSpPr>
            <a:spLocks noGrp="1" noChangeArrowheads="1"/>
          </p:cNvSpPr>
          <p:nvPr>
            <p:ph type="title"/>
          </p:nvPr>
        </p:nvSpPr>
        <p:spPr/>
        <p:txBody>
          <a:bodyPr/>
          <a:lstStyle/>
          <a:p>
            <a:r>
              <a:rPr lang="en-US" altLang="en-US" sz="4000" dirty="0" smtClean="0">
                <a:latin typeface="Tw Cen MT Condensed Extra Bold" pitchFamily="34" charset="0"/>
              </a:rPr>
              <a:t/>
            </a:r>
            <a:br>
              <a:rPr lang="en-US" altLang="en-US" sz="4000" dirty="0" smtClean="0">
                <a:latin typeface="Tw Cen MT Condensed Extra Bold" pitchFamily="34" charset="0"/>
              </a:rPr>
            </a:br>
            <a:r>
              <a:rPr lang="en-US" altLang="en-US" sz="4000" dirty="0" smtClean="0">
                <a:latin typeface="Tw Cen MT Condensed Extra Bold" pitchFamily="34" charset="0"/>
              </a:rPr>
              <a:t>Nano Exhibit Mini Grant: </a:t>
            </a:r>
            <a:r>
              <a:rPr lang="en-US" altLang="en-US" sz="4000" dirty="0">
                <a:latin typeface="Tw Cen MT Condensed Extra Bold" pitchFamily="34" charset="0"/>
              </a:rPr>
              <a:t/>
            </a:r>
            <a:br>
              <a:rPr lang="en-US" altLang="en-US" sz="4000" dirty="0">
                <a:latin typeface="Tw Cen MT Condensed Extra Bold" pitchFamily="34" charset="0"/>
              </a:rPr>
            </a:br>
            <a:r>
              <a:rPr lang="en-US" altLang="en-US" sz="3200" dirty="0" smtClean="0">
                <a:latin typeface="Tw Cen MT Condensed Extra Bold" pitchFamily="34" charset="0"/>
              </a:rPr>
              <a:t>Bumpy, Sticky, Shaky Exhibit </a:t>
            </a:r>
            <a:br>
              <a:rPr lang="en-US" altLang="en-US" sz="3200" dirty="0" smtClean="0">
                <a:latin typeface="Tw Cen MT Condensed Extra Bold" pitchFamily="34" charset="0"/>
              </a:rPr>
            </a:br>
            <a:r>
              <a:rPr lang="en-US" altLang="en-US" sz="3200" dirty="0" smtClean="0">
                <a:latin typeface="Tw Cen MT Condensed Extra Bold" pitchFamily="34" charset="0"/>
              </a:rPr>
              <a:t>Prototype Process</a:t>
            </a:r>
            <a:endParaRPr lang="en-US" altLang="en-US" sz="3200" dirty="0">
              <a:latin typeface="Tw Cen MT Condensed Extra Bold" pitchFamily="34" charset="0"/>
            </a:endParaRPr>
          </a:p>
        </p:txBody>
      </p:sp>
      <p:pic>
        <p:nvPicPr>
          <p:cNvPr id="11" name="Picture 5" descr="nano concept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565424"/>
            <a:ext cx="3943350" cy="29686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5800" y="2555581"/>
            <a:ext cx="441960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Oval 4"/>
          <p:cNvSpPr>
            <a:spLocks noChangeArrowheads="1"/>
          </p:cNvSpPr>
          <p:nvPr/>
        </p:nvSpPr>
        <p:spPr bwMode="auto">
          <a:xfrm>
            <a:off x="228600" y="2743200"/>
            <a:ext cx="2971800" cy="28956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srgbClr val="000000"/>
              </a:solidFill>
              <a:ea typeface="+mn-ea"/>
              <a:cs typeface="+mn-cs"/>
            </a:endParaRPr>
          </a:p>
        </p:txBody>
      </p:sp>
      <p:sp>
        <p:nvSpPr>
          <p:cNvPr id="5125" name="Oval 5"/>
          <p:cNvSpPr>
            <a:spLocks noChangeArrowheads="1"/>
          </p:cNvSpPr>
          <p:nvPr/>
        </p:nvSpPr>
        <p:spPr bwMode="auto">
          <a:xfrm>
            <a:off x="6172200" y="2667000"/>
            <a:ext cx="2743200" cy="2743200"/>
          </a:xfrm>
          <a:prstGeom prst="ellipse">
            <a:avLst/>
          </a:prstGeom>
          <a:solidFill>
            <a:srgbClr val="99CC00">
              <a:alpha val="75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srgbClr val="000000"/>
              </a:solidFill>
              <a:ea typeface="+mn-ea"/>
              <a:cs typeface="+mn-cs"/>
            </a:endParaRPr>
          </a:p>
        </p:txBody>
      </p:sp>
      <p:sp>
        <p:nvSpPr>
          <p:cNvPr id="5126" name="Oval 6"/>
          <p:cNvSpPr>
            <a:spLocks noChangeArrowheads="1"/>
          </p:cNvSpPr>
          <p:nvPr/>
        </p:nvSpPr>
        <p:spPr bwMode="auto">
          <a:xfrm>
            <a:off x="3200400" y="3733800"/>
            <a:ext cx="3048000" cy="2971800"/>
          </a:xfrm>
          <a:prstGeom prst="ellipse">
            <a:avLst/>
          </a:prstGeom>
          <a:solidFill>
            <a:srgbClr val="008000">
              <a:alpha val="50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n-US">
              <a:solidFill>
                <a:srgbClr val="000000"/>
              </a:solidFill>
              <a:ea typeface="+mn-ea"/>
              <a:cs typeface="+mn-cs"/>
            </a:endParaRPr>
          </a:p>
        </p:txBody>
      </p:sp>
      <p:sp>
        <p:nvSpPr>
          <p:cNvPr id="5127" name="Rectangle 7"/>
          <p:cNvSpPr>
            <a:spLocks noGrp="1" noChangeArrowheads="1"/>
          </p:cNvSpPr>
          <p:nvPr>
            <p:ph type="title"/>
          </p:nvPr>
        </p:nvSpPr>
        <p:spPr/>
        <p:txBody>
          <a:bodyPr/>
          <a:lstStyle/>
          <a:p>
            <a:r>
              <a:rPr lang="en-US" altLang="en-US" sz="4000" dirty="0">
                <a:latin typeface="Tw Cen MT Condensed Extra Bold" pitchFamily="34" charset="0"/>
              </a:rPr>
              <a:t/>
            </a:r>
            <a:br>
              <a:rPr lang="en-US" altLang="en-US" sz="4000" dirty="0">
                <a:latin typeface="Tw Cen MT Condensed Extra Bold" pitchFamily="34" charset="0"/>
              </a:rPr>
            </a:br>
            <a:r>
              <a:rPr lang="en-US" altLang="en-US" sz="4000" dirty="0">
                <a:latin typeface="Tw Cen MT Condensed Extra Bold" pitchFamily="34" charset="0"/>
              </a:rPr>
              <a:t/>
            </a:r>
            <a:br>
              <a:rPr lang="en-US" altLang="en-US" sz="4000" dirty="0">
                <a:latin typeface="Tw Cen MT Condensed Extra Bold" pitchFamily="34" charset="0"/>
              </a:rPr>
            </a:br>
            <a:r>
              <a:rPr lang="en-US" altLang="en-US" sz="4000" dirty="0">
                <a:latin typeface="Tw Cen MT Condensed Extra Bold" pitchFamily="34" charset="0"/>
              </a:rPr>
              <a:t>Big Idea: </a:t>
            </a:r>
            <a:br>
              <a:rPr lang="en-US" altLang="en-US" sz="4000" dirty="0">
                <a:latin typeface="Tw Cen MT Condensed Extra Bold" pitchFamily="34" charset="0"/>
              </a:rPr>
            </a:br>
            <a:r>
              <a:rPr lang="en-US" altLang="en-US" sz="3600" dirty="0">
                <a:latin typeface="Tw Cen MT Condensed Extra Bold" pitchFamily="34" charset="0"/>
              </a:rPr>
              <a:t>It is difficult to work with atoms at the </a:t>
            </a:r>
            <a:br>
              <a:rPr lang="en-US" altLang="en-US" sz="3600" dirty="0">
                <a:latin typeface="Tw Cen MT Condensed Extra Bold" pitchFamily="34" charset="0"/>
              </a:rPr>
            </a:br>
            <a:r>
              <a:rPr lang="en-US" altLang="en-US" sz="3600" dirty="0" err="1">
                <a:latin typeface="Tw Cen MT Condensed Extra Bold" pitchFamily="34" charset="0"/>
              </a:rPr>
              <a:t>nano</a:t>
            </a:r>
            <a:r>
              <a:rPr lang="en-US" altLang="en-US" sz="3600" dirty="0">
                <a:latin typeface="Tw Cen MT Condensed Extra Bold" pitchFamily="34" charset="0"/>
              </a:rPr>
              <a:t> scale because their behavior is</a:t>
            </a:r>
            <a:r>
              <a:rPr lang="en-US" altLang="en-US" sz="4000" dirty="0">
                <a:latin typeface="Tw Cen MT Condensed Extra Bold" pitchFamily="34" charset="0"/>
              </a:rPr>
              <a:t> </a:t>
            </a:r>
          </a:p>
        </p:txBody>
      </p:sp>
      <p:sp>
        <p:nvSpPr>
          <p:cNvPr id="5129" name="Text Box 9"/>
          <p:cNvSpPr txBox="1">
            <a:spLocks noChangeArrowheads="1"/>
          </p:cNvSpPr>
          <p:nvPr/>
        </p:nvSpPr>
        <p:spPr bwMode="auto">
          <a:xfrm>
            <a:off x="1066800" y="4038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lang="en-US" altLang="en-US" sz="2400" b="1" dirty="0">
                <a:solidFill>
                  <a:srgbClr val="000000"/>
                </a:solidFill>
                <a:ea typeface="+mn-ea"/>
                <a:cs typeface="+mn-cs"/>
              </a:rPr>
              <a:t>BUMPY</a:t>
            </a:r>
          </a:p>
        </p:txBody>
      </p:sp>
      <p:sp>
        <p:nvSpPr>
          <p:cNvPr id="5130" name="Text Box 10"/>
          <p:cNvSpPr txBox="1">
            <a:spLocks noChangeArrowheads="1"/>
          </p:cNvSpPr>
          <p:nvPr/>
        </p:nvSpPr>
        <p:spPr bwMode="auto">
          <a:xfrm>
            <a:off x="4038600" y="4953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lang="en-US" altLang="en-US" sz="2400" b="1">
                <a:solidFill>
                  <a:srgbClr val="000000"/>
                </a:solidFill>
                <a:ea typeface="+mn-ea"/>
                <a:cs typeface="+mn-cs"/>
              </a:rPr>
              <a:t>STICKY</a:t>
            </a:r>
            <a:endParaRPr lang="en-US" altLang="en-US" sz="2400">
              <a:solidFill>
                <a:srgbClr val="000000"/>
              </a:solidFill>
              <a:ea typeface="+mn-ea"/>
              <a:cs typeface="+mn-cs"/>
            </a:endParaRPr>
          </a:p>
        </p:txBody>
      </p:sp>
      <p:sp>
        <p:nvSpPr>
          <p:cNvPr id="5131" name="Text Box 11"/>
          <p:cNvSpPr txBox="1">
            <a:spLocks noChangeArrowheads="1"/>
          </p:cNvSpPr>
          <p:nvPr/>
        </p:nvSpPr>
        <p:spPr bwMode="auto">
          <a:xfrm>
            <a:off x="7010400" y="3810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spcBef>
                <a:spcPct val="50000"/>
              </a:spcBef>
            </a:pPr>
            <a:r>
              <a:rPr lang="en-US" altLang="en-US" sz="2400" b="1">
                <a:solidFill>
                  <a:srgbClr val="000000"/>
                </a:solidFill>
                <a:ea typeface="+mn-ea"/>
                <a:cs typeface="+mn-cs"/>
              </a:rPr>
              <a:t>SHAKY</a:t>
            </a:r>
            <a:endParaRPr lang="en-US" altLang="en-US" sz="2400">
              <a:solidFill>
                <a:srgbClr val="000000"/>
              </a:solidFill>
              <a:ea typeface="+mn-ea"/>
              <a:cs typeface="+mn-cs"/>
            </a:endParaRPr>
          </a:p>
        </p:txBody>
      </p:sp>
      <p:pic>
        <p:nvPicPr>
          <p:cNvPr id="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5436814"/>
            <a:ext cx="2133600" cy="142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0384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838200"/>
            <a:ext cx="8229600" cy="1143000"/>
          </a:xfrm>
        </p:spPr>
        <p:txBody>
          <a:bodyPr/>
          <a:lstStyle/>
          <a:p>
            <a:r>
              <a:rPr lang="en-US" altLang="en-US" sz="4000">
                <a:latin typeface="Tw Cen MT Condensed Extra Bold" pitchFamily="34" charset="0"/>
              </a:rPr>
              <a:t>Nano Exhibit Prototype 1: </a:t>
            </a:r>
            <a:br>
              <a:rPr lang="en-US" altLang="en-US" sz="4000">
                <a:latin typeface="Tw Cen MT Condensed Extra Bold" pitchFamily="34" charset="0"/>
              </a:rPr>
            </a:br>
            <a:r>
              <a:rPr lang="en-US" altLang="en-US" sz="4000"/>
              <a:t> </a:t>
            </a:r>
            <a:r>
              <a:rPr lang="en-US" altLang="en-US" sz="3200"/>
              <a:t>Visitors use a magnetic wand to manipulate vibrating magnetic balls.</a:t>
            </a:r>
            <a:r>
              <a:rPr lang="en-US" altLang="en-US" sz="4000"/>
              <a:t> </a:t>
            </a:r>
          </a:p>
        </p:txBody>
      </p:sp>
      <p:pic>
        <p:nvPicPr>
          <p:cNvPr id="7173" name="Picture 5" descr="nano prototyp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2971800"/>
            <a:ext cx="4267200" cy="318770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nano concep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971800"/>
            <a:ext cx="4191000" cy="318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3175" y="4999038"/>
            <a:ext cx="2790825"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Rectangle 2"/>
          <p:cNvSpPr>
            <a:spLocks noGrp="1" noChangeArrowheads="1"/>
          </p:cNvSpPr>
          <p:nvPr>
            <p:ph type="title"/>
          </p:nvPr>
        </p:nvSpPr>
        <p:spPr>
          <a:xfrm>
            <a:off x="533400" y="685800"/>
            <a:ext cx="8229600" cy="1143000"/>
          </a:xfrm>
        </p:spPr>
        <p:txBody>
          <a:bodyPr/>
          <a:lstStyle/>
          <a:p>
            <a:r>
              <a:rPr lang="en-US" altLang="en-US" sz="4000" dirty="0">
                <a:latin typeface="Tw Cen MT Condensed Extra Bold" pitchFamily="34" charset="0"/>
              </a:rPr>
              <a:t>Prototype 1: </a:t>
            </a:r>
            <a:br>
              <a:rPr lang="en-US" altLang="en-US" sz="4000" dirty="0">
                <a:latin typeface="Tw Cen MT Condensed Extra Bold" pitchFamily="34" charset="0"/>
              </a:rPr>
            </a:br>
            <a:r>
              <a:rPr lang="en-US" altLang="en-US" sz="4000" dirty="0">
                <a:latin typeface="Tw Cen MT Condensed Extra Bold" pitchFamily="34" charset="0"/>
              </a:rPr>
              <a:t>Formative Evaluation Results</a:t>
            </a:r>
            <a:br>
              <a:rPr lang="en-US" altLang="en-US" sz="4000" dirty="0">
                <a:latin typeface="Tw Cen MT Condensed Extra Bold" pitchFamily="34" charset="0"/>
              </a:rPr>
            </a:br>
            <a:endParaRPr lang="en-US" altLang="en-US" sz="4000" dirty="0"/>
          </a:p>
        </p:txBody>
      </p:sp>
      <p:sp>
        <p:nvSpPr>
          <p:cNvPr id="9221" name="Rectangle 5"/>
          <p:cNvSpPr>
            <a:spLocks noGrp="1" noChangeArrowheads="1"/>
          </p:cNvSpPr>
          <p:nvPr>
            <p:ph type="body" idx="1"/>
          </p:nvPr>
        </p:nvSpPr>
        <p:spPr/>
        <p:txBody>
          <a:bodyPr/>
          <a:lstStyle/>
          <a:p>
            <a:pPr>
              <a:buFontTx/>
              <a:buNone/>
            </a:pPr>
            <a:endParaRPr lang="en-US" altLang="en-US" sz="2400" b="1" dirty="0"/>
          </a:p>
          <a:p>
            <a:pPr>
              <a:buFontTx/>
              <a:buNone/>
            </a:pPr>
            <a:r>
              <a:rPr lang="en-US" altLang="en-US" sz="2400" b="1" dirty="0"/>
              <a:t>Learning Objective:</a:t>
            </a:r>
            <a:r>
              <a:rPr lang="en-US" altLang="en-US" sz="2400" dirty="0"/>
              <a:t> Visitors will be able to describe that, at the </a:t>
            </a:r>
            <a:r>
              <a:rPr lang="en-US" altLang="en-US" sz="2400" dirty="0" err="1"/>
              <a:t>nano</a:t>
            </a:r>
            <a:r>
              <a:rPr lang="en-US" altLang="en-US" sz="2400" dirty="0"/>
              <a:t> scale, it is difficult to work with atoms because their behavior is bumpy, sticky, and shaky. </a:t>
            </a:r>
          </a:p>
          <a:p>
            <a:pPr>
              <a:buFontTx/>
              <a:buNone/>
            </a:pPr>
            <a:endParaRPr lang="en-US" altLang="en-US" sz="1600" dirty="0"/>
          </a:p>
          <a:p>
            <a:r>
              <a:rPr lang="en-US" altLang="en-US" sz="2000" b="1" dirty="0"/>
              <a:t>Enjoyment:</a:t>
            </a:r>
            <a:r>
              <a:rPr lang="en-US" altLang="en-US" sz="2000" dirty="0"/>
              <a:t> </a:t>
            </a:r>
          </a:p>
          <a:p>
            <a:pPr lvl="1"/>
            <a:r>
              <a:rPr lang="en-US" altLang="en-US" sz="1800" dirty="0"/>
              <a:t>Exhibit is engaging</a:t>
            </a:r>
          </a:p>
          <a:p>
            <a:pPr lvl="1"/>
            <a:r>
              <a:rPr lang="en-US" altLang="en-US" sz="1800" dirty="0"/>
              <a:t>Both children and adults enjoyed the activity</a:t>
            </a:r>
          </a:p>
          <a:p>
            <a:r>
              <a:rPr lang="en-US" altLang="en-US" sz="2000" b="1" dirty="0"/>
              <a:t>Learning Objectives: </a:t>
            </a:r>
          </a:p>
          <a:p>
            <a:pPr lvl="1"/>
            <a:r>
              <a:rPr lang="en-US" altLang="en-US" sz="1800" dirty="0"/>
              <a:t>Visitors thought the exhibit was about magnets/magnetism</a:t>
            </a:r>
          </a:p>
          <a:p>
            <a:pPr lvl="1"/>
            <a:r>
              <a:rPr lang="en-US" altLang="en-US" sz="1800" dirty="0"/>
              <a:t>Concept of bumpy was not apparent to visitors</a:t>
            </a:r>
          </a:p>
          <a:p>
            <a:pPr lvl="1">
              <a:buFontTx/>
              <a:buNone/>
            </a:pPr>
            <a:endParaRPr lang="en-US" altLang="en-US" sz="2000"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990600"/>
            <a:ext cx="8229600" cy="1143000"/>
          </a:xfrm>
        </p:spPr>
        <p:txBody>
          <a:bodyPr/>
          <a:lstStyle/>
          <a:p>
            <a:r>
              <a:rPr lang="en-US" altLang="en-US" sz="4000">
                <a:latin typeface="Tw Cen MT Condensed Extra Bold" pitchFamily="34" charset="0"/>
              </a:rPr>
              <a:t>Nano Exhibit Prototype 2: </a:t>
            </a:r>
            <a:r>
              <a:rPr lang="en-US" altLang="en-US" sz="4000"/>
              <a:t> </a:t>
            </a:r>
            <a:br>
              <a:rPr lang="en-US" altLang="en-US" sz="4000"/>
            </a:br>
            <a:r>
              <a:rPr lang="en-US" altLang="en-US" sz="4000"/>
              <a:t> </a:t>
            </a:r>
            <a:r>
              <a:rPr lang="en-US" altLang="en-US" sz="3200"/>
              <a:t>Isolating the concepts of Bumpy, Sticky, and Shaky with the “main” interactive. </a:t>
            </a:r>
            <a:endParaRPr lang="en-US" altLang="en-US" sz="4000"/>
          </a:p>
        </p:txBody>
      </p:sp>
      <p:pic>
        <p:nvPicPr>
          <p:cNvPr id="819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48000"/>
            <a:ext cx="43434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descr="_MG_33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1496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685800"/>
            <a:ext cx="8229600" cy="1143000"/>
          </a:xfrm>
        </p:spPr>
        <p:txBody>
          <a:bodyPr/>
          <a:lstStyle/>
          <a:p>
            <a:r>
              <a:rPr lang="en-US" altLang="en-US" sz="4000">
                <a:latin typeface="Tw Cen MT Condensed Extra Bold" pitchFamily="34" charset="0"/>
              </a:rPr>
              <a:t>Prototype 2: </a:t>
            </a:r>
            <a:br>
              <a:rPr lang="en-US" altLang="en-US" sz="4000">
                <a:latin typeface="Tw Cen MT Condensed Extra Bold" pitchFamily="34" charset="0"/>
              </a:rPr>
            </a:br>
            <a:r>
              <a:rPr lang="en-US" altLang="en-US" sz="4000">
                <a:latin typeface="Tw Cen MT Condensed Extra Bold" pitchFamily="34" charset="0"/>
              </a:rPr>
              <a:t>Formative Evaluation Results</a:t>
            </a:r>
            <a:br>
              <a:rPr lang="en-US" altLang="en-US" sz="4000">
                <a:latin typeface="Tw Cen MT Condensed Extra Bold" pitchFamily="34" charset="0"/>
              </a:rPr>
            </a:br>
            <a:endParaRPr lang="en-US" altLang="en-US" sz="4000"/>
          </a:p>
        </p:txBody>
      </p:sp>
      <p:sp>
        <p:nvSpPr>
          <p:cNvPr id="12291" name="Rectangle 3"/>
          <p:cNvSpPr>
            <a:spLocks noGrp="1" noChangeArrowheads="1"/>
          </p:cNvSpPr>
          <p:nvPr>
            <p:ph type="body" idx="1"/>
          </p:nvPr>
        </p:nvSpPr>
        <p:spPr/>
        <p:txBody>
          <a:bodyPr/>
          <a:lstStyle/>
          <a:p>
            <a:pPr>
              <a:buFontTx/>
              <a:buNone/>
            </a:pPr>
            <a:endParaRPr lang="en-US" altLang="en-US" sz="2400" b="1" dirty="0"/>
          </a:p>
          <a:p>
            <a:pPr>
              <a:buFontTx/>
              <a:buNone/>
            </a:pPr>
            <a:r>
              <a:rPr lang="en-US" altLang="en-US" sz="2400" b="1" dirty="0"/>
              <a:t>Learning Objective:</a:t>
            </a:r>
            <a:r>
              <a:rPr lang="en-US" altLang="en-US" sz="2400" dirty="0"/>
              <a:t> Visitors will be able to describe that, at the </a:t>
            </a:r>
            <a:r>
              <a:rPr lang="en-US" altLang="en-US" sz="2400" dirty="0" err="1"/>
              <a:t>nano</a:t>
            </a:r>
            <a:r>
              <a:rPr lang="en-US" altLang="en-US" sz="2400" dirty="0"/>
              <a:t> scale, it is difficult to work with atoms because their behavior is bumpy, sticky, and shaky. </a:t>
            </a:r>
          </a:p>
          <a:p>
            <a:pPr>
              <a:buFontTx/>
              <a:buNone/>
            </a:pPr>
            <a:endParaRPr lang="en-US" altLang="en-US" sz="1600" dirty="0"/>
          </a:p>
          <a:p>
            <a:r>
              <a:rPr lang="en-US" altLang="en-US" sz="2000" b="1" dirty="0"/>
              <a:t>Enjoyment:</a:t>
            </a:r>
            <a:r>
              <a:rPr lang="en-US" altLang="en-US" sz="2000" dirty="0"/>
              <a:t> </a:t>
            </a:r>
          </a:p>
          <a:p>
            <a:pPr lvl="1"/>
            <a:r>
              <a:rPr lang="en-US" altLang="en-US" sz="1800" dirty="0"/>
              <a:t>Almost all visitors enjoyed their experience</a:t>
            </a:r>
          </a:p>
          <a:p>
            <a:r>
              <a:rPr lang="en-US" altLang="en-US" sz="2000" b="1" dirty="0"/>
              <a:t>Learning Objectives: </a:t>
            </a:r>
          </a:p>
          <a:p>
            <a:pPr lvl="1"/>
            <a:r>
              <a:rPr lang="en-US" altLang="en-US" sz="1800" dirty="0"/>
              <a:t>55% of visitors explained the exhibit was about atoms/nanoparticles</a:t>
            </a:r>
          </a:p>
          <a:p>
            <a:pPr lvl="1"/>
            <a:r>
              <a:rPr lang="en-US" altLang="en-US" sz="1800" dirty="0"/>
              <a:t>65% of visitors communicated one of the learning objective components</a:t>
            </a:r>
          </a:p>
          <a:p>
            <a:pPr lvl="1"/>
            <a:r>
              <a:rPr lang="en-US" altLang="en-US" sz="1800" dirty="0"/>
              <a:t>3% of visitors thought it was about magnetism</a:t>
            </a:r>
          </a:p>
          <a:p>
            <a:pPr lvl="1"/>
            <a:endParaRPr lang="en-US" altLang="en-US" sz="2000" dirty="0"/>
          </a:p>
        </p:txBody>
      </p:sp>
      <p:pic>
        <p:nvPicPr>
          <p:cNvPr id="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5436814"/>
            <a:ext cx="2133600" cy="142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descr="_MG_330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524000"/>
            <a:ext cx="7391400" cy="4924425"/>
          </a:xfrm>
          <a:prstGeom prst="rect">
            <a:avLst/>
          </a:prstGeom>
          <a:noFill/>
          <a:extLst>
            <a:ext uri="{909E8E84-426E-40dd-AFC4-6F175D3DCCD1}">
              <a14:hiddenFill xmlns:a14="http://schemas.microsoft.com/office/drawing/2010/main">
                <a:solidFill>
                  <a:srgbClr val="FFFFFF"/>
                </a:solidFill>
              </a14:hiddenFill>
            </a:ext>
          </a:extLst>
        </p:spPr>
      </p:pic>
      <p:sp>
        <p:nvSpPr>
          <p:cNvPr id="13317" name="Rectangle 5"/>
          <p:cNvSpPr>
            <a:spLocks noChangeArrowheads="1"/>
          </p:cNvSpPr>
          <p:nvPr/>
        </p:nvSpPr>
        <p:spPr bwMode="auto">
          <a:xfrm>
            <a:off x="533400" y="381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defTabSz="914400"/>
            <a:r>
              <a:rPr lang="en-US" altLang="en-US" sz="4000">
                <a:solidFill>
                  <a:srgbClr val="000000"/>
                </a:solidFill>
                <a:latin typeface="Tw Cen MT Condensed Extra Bold" pitchFamily="34" charset="0"/>
                <a:ea typeface="+mn-ea"/>
                <a:cs typeface="+mn-cs"/>
              </a:rPr>
              <a:t>Final Nano Exhibit Prototype</a:t>
            </a:r>
            <a:endParaRPr lang="en-US" altLang="en-US" sz="4000">
              <a:solidFill>
                <a:srgbClr val="000000"/>
              </a:solidFil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685800"/>
            <a:ext cx="8229600" cy="1143000"/>
          </a:xfrm>
        </p:spPr>
        <p:txBody>
          <a:bodyPr/>
          <a:lstStyle/>
          <a:p>
            <a:r>
              <a:rPr lang="en-US" altLang="en-US">
                <a:latin typeface="Tw Cen MT Condensed Extra Bold" pitchFamily="34" charset="0"/>
              </a:rPr>
              <a:t>Nano Exhibit Development </a:t>
            </a:r>
            <a:br>
              <a:rPr lang="en-US" altLang="en-US">
                <a:latin typeface="Tw Cen MT Condensed Extra Bold" pitchFamily="34" charset="0"/>
              </a:rPr>
            </a:br>
            <a:r>
              <a:rPr lang="en-US" altLang="en-US">
                <a:latin typeface="Tw Cen MT Condensed Extra Bold" pitchFamily="34" charset="0"/>
              </a:rPr>
              <a:t>Lesson Learned</a:t>
            </a:r>
            <a:r>
              <a:rPr lang="en-US" altLang="en-US" sz="4000">
                <a:latin typeface="Tw Cen MT Condensed Extra Bold" pitchFamily="34" charset="0"/>
              </a:rPr>
              <a:t> </a:t>
            </a:r>
            <a:r>
              <a:rPr lang="en-US" altLang="en-US" sz="4000"/>
              <a:t> </a:t>
            </a:r>
            <a:br>
              <a:rPr lang="en-US" altLang="en-US" sz="4000"/>
            </a:br>
            <a:r>
              <a:rPr lang="en-US" altLang="en-US" sz="4000"/>
              <a:t> </a:t>
            </a:r>
          </a:p>
        </p:txBody>
      </p:sp>
      <p:sp>
        <p:nvSpPr>
          <p:cNvPr id="15365" name="Rectangle 5"/>
          <p:cNvSpPr>
            <a:spLocks noGrp="1" noChangeArrowheads="1"/>
          </p:cNvSpPr>
          <p:nvPr>
            <p:ph type="body" idx="1"/>
          </p:nvPr>
        </p:nvSpPr>
        <p:spPr/>
        <p:txBody>
          <a:bodyPr/>
          <a:lstStyle/>
          <a:p>
            <a:pPr>
              <a:buFontTx/>
              <a:buNone/>
            </a:pPr>
            <a:endParaRPr lang="en-US" altLang="en-US" sz="1600" dirty="0"/>
          </a:p>
          <a:p>
            <a:r>
              <a:rPr lang="en-US" altLang="en-US" sz="2800" dirty="0"/>
              <a:t>Let the Big Idea and the Learning Objectives be your guide</a:t>
            </a:r>
          </a:p>
          <a:p>
            <a:endParaRPr lang="en-US" altLang="en-US" sz="2800" dirty="0"/>
          </a:p>
          <a:p>
            <a:r>
              <a:rPr lang="en-US" altLang="en-US" sz="2800" dirty="0" smtClean="0"/>
              <a:t>Exhibit </a:t>
            </a:r>
            <a:r>
              <a:rPr lang="en-US" altLang="en-US" sz="2800" dirty="0"/>
              <a:t>Evaluation is invaluable</a:t>
            </a:r>
          </a:p>
          <a:p>
            <a:endParaRPr lang="en-US" altLang="en-US" sz="2800" dirty="0"/>
          </a:p>
          <a:p>
            <a:r>
              <a:rPr lang="en-US" altLang="en-US" sz="2800" dirty="0"/>
              <a:t>Use Iterative Prototyping: Keep refining until learning objectives are met</a:t>
            </a:r>
          </a:p>
          <a:p>
            <a:endParaRPr lang="en-US" altLang="en-US" sz="2800" dirty="0"/>
          </a:p>
          <a:p>
            <a:endParaRPr lang="en-US" altLang="en-US" dirty="0"/>
          </a:p>
        </p:txBody>
      </p:sp>
      <p:pic>
        <p:nvPicPr>
          <p:cNvPr id="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5436814"/>
            <a:ext cx="2133600" cy="142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More ideas from partners!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3374075" y="1372122"/>
            <a:ext cx="5953211" cy="641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dirty="0" smtClean="0">
                <a:solidFill>
                  <a:prstClr val="black"/>
                </a:solidFill>
                <a:latin typeface="Calibri" charset="0"/>
              </a:rPr>
              <a:t>Share via:</a:t>
            </a:r>
          </a:p>
          <a:p>
            <a:pPr marL="342900" indent="-342900" eaLnBrk="1" hangingPunct="1">
              <a:spcBef>
                <a:spcPct val="50000"/>
              </a:spcBef>
              <a:buFont typeface="Arial"/>
              <a:buChar char="•"/>
              <a:defRPr/>
            </a:pPr>
            <a:r>
              <a:rPr lang="en-US" dirty="0">
                <a:solidFill>
                  <a:prstClr val="black"/>
                </a:solidFill>
                <a:latin typeface="Calibri" charset="0"/>
              </a:rPr>
              <a:t>b</a:t>
            </a:r>
            <a:r>
              <a:rPr lang="en-US" dirty="0" smtClean="0">
                <a:solidFill>
                  <a:prstClr val="black"/>
                </a:solidFill>
                <a:latin typeface="Calibri" charset="0"/>
              </a:rPr>
              <a:t>log posts</a:t>
            </a:r>
          </a:p>
          <a:p>
            <a:pPr marL="342900" indent="-342900" eaLnBrk="1" hangingPunct="1">
              <a:spcBef>
                <a:spcPct val="50000"/>
              </a:spcBef>
              <a:buFont typeface="Arial"/>
              <a:buChar char="•"/>
              <a:defRPr/>
            </a:pPr>
            <a:r>
              <a:rPr lang="en-US" dirty="0" smtClean="0">
                <a:solidFill>
                  <a:prstClr val="black"/>
                </a:solidFill>
                <a:latin typeface="Calibri" charset="0"/>
              </a:rPr>
              <a:t>linked products</a:t>
            </a:r>
          </a:p>
          <a:p>
            <a:pPr marL="342900" indent="-342900" eaLnBrk="1" hangingPunct="1">
              <a:spcBef>
                <a:spcPct val="50000"/>
              </a:spcBef>
              <a:buFont typeface="Arial"/>
              <a:buChar char="•"/>
              <a:defRPr/>
            </a:pPr>
            <a:r>
              <a:rPr lang="en-US" dirty="0" smtClean="0">
                <a:solidFill>
                  <a:prstClr val="black"/>
                </a:solidFill>
                <a:latin typeface="Calibri" charset="0"/>
              </a:rPr>
              <a:t>recorded online brown-bag workshops</a:t>
            </a:r>
          </a:p>
          <a:p>
            <a:pPr marL="571500" indent="-571500" eaLnBrk="1" hangingPunct="1">
              <a:spcBef>
                <a:spcPct val="50000"/>
              </a:spcBef>
              <a:buFont typeface="Arial"/>
              <a:buChar char="•"/>
              <a:defRPr/>
            </a:pPr>
            <a:endParaRPr lang="en-US" b="1"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1542940"/>
            <a:ext cx="3026208" cy="2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738" y="3796889"/>
            <a:ext cx="1751469" cy="234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3280208" y="1943966"/>
            <a:ext cx="1674807" cy="419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spcBef>
                <a:spcPct val="50000"/>
              </a:spcBef>
              <a:buFont typeface="Arial"/>
              <a:buChar char="•"/>
              <a:defRPr/>
            </a:pPr>
            <a:endParaRPr lang="en-US" b="1"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01139" y="3597631"/>
            <a:ext cx="4047022" cy="2698343"/>
          </a:xfrm>
          <a:prstGeom prst="rect">
            <a:avLst/>
          </a:prstGeom>
        </p:spPr>
      </p:pic>
      <p:sp>
        <p:nvSpPr>
          <p:cNvPr id="21" name="Up Arrow Callout 20"/>
          <p:cNvSpPr/>
          <p:nvPr/>
        </p:nvSpPr>
        <p:spPr>
          <a:xfrm>
            <a:off x="3591099" y="5808353"/>
            <a:ext cx="3548899" cy="947979"/>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err="1" smtClean="0">
                <a:solidFill>
                  <a:prstClr val="black"/>
                </a:solidFill>
                <a:latin typeface="Calibri" charset="0"/>
              </a:rPr>
              <a:t>Punky’s</a:t>
            </a:r>
            <a:r>
              <a:rPr lang="en-US" dirty="0" smtClean="0">
                <a:solidFill>
                  <a:prstClr val="black"/>
                </a:solidFill>
                <a:latin typeface="Calibri" charset="0"/>
              </a:rPr>
              <a:t> Lab at </a:t>
            </a:r>
            <a:br>
              <a:rPr lang="en-US" dirty="0" smtClean="0">
                <a:solidFill>
                  <a:prstClr val="black"/>
                </a:solidFill>
                <a:latin typeface="Calibri" charset="0"/>
              </a:rPr>
            </a:br>
            <a:r>
              <a:rPr lang="en-US" dirty="0" err="1" smtClean="0">
                <a:solidFill>
                  <a:prstClr val="black"/>
                </a:solidFill>
                <a:latin typeface="Calibri" charset="0"/>
              </a:rPr>
              <a:t>Bootheel</a:t>
            </a:r>
            <a:r>
              <a:rPr lang="en-US" dirty="0" smtClean="0">
                <a:solidFill>
                  <a:prstClr val="black"/>
                </a:solidFill>
                <a:latin typeface="Calibri" charset="0"/>
              </a:rPr>
              <a:t> Youth Museum</a:t>
            </a:r>
            <a:endParaRPr lang="en-US" dirty="0">
              <a:solidFill>
                <a:prstClr val="black"/>
              </a:solidFill>
              <a:latin typeface="Calibri" charset="0"/>
            </a:endParaRPr>
          </a:p>
        </p:txBody>
      </p:sp>
      <p:sp>
        <p:nvSpPr>
          <p:cNvPr id="24" name="Up Arrow Callout 23"/>
          <p:cNvSpPr/>
          <p:nvPr/>
        </p:nvSpPr>
        <p:spPr>
          <a:xfrm>
            <a:off x="185738" y="5668048"/>
            <a:ext cx="2489067" cy="947979"/>
          </a:xfrm>
          <a:prstGeom prst="upArrowCallout">
            <a:avLst>
              <a:gd name="adj1" fmla="val 50000"/>
              <a:gd name="adj2" fmla="val 25000"/>
              <a:gd name="adj3" fmla="val 25000"/>
              <a:gd name="adj4" fmla="val 64977"/>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smtClean="0">
                <a:solidFill>
                  <a:prstClr val="black"/>
                </a:solidFill>
                <a:latin typeface="Calibri" charset="0"/>
              </a:rPr>
              <a:t>digital media, Buffalo Museum </a:t>
            </a:r>
            <a:r>
              <a:rPr lang="en-US" dirty="0">
                <a:solidFill>
                  <a:prstClr val="black"/>
                </a:solidFill>
                <a:latin typeface="Calibri" charset="0"/>
              </a:rPr>
              <a:t>of </a:t>
            </a:r>
            <a:r>
              <a:rPr lang="en-US" dirty="0" smtClean="0">
                <a:solidFill>
                  <a:prstClr val="black"/>
                </a:solidFill>
                <a:latin typeface="Calibri" charset="0"/>
              </a:rPr>
              <a:t>Science</a:t>
            </a:r>
            <a:endParaRPr lang="en-US" dirty="0">
              <a:solidFill>
                <a:prstClr val="black"/>
              </a:solidFill>
              <a:latin typeface="Calibri" charset="0"/>
            </a:endParaRPr>
          </a:p>
        </p:txBody>
      </p:sp>
    </p:spTree>
    <p:extLst>
      <p:ext uri="{BB962C8B-B14F-4D97-AF65-F5344CB8AC3E}">
        <p14:creationId xmlns:p14="http://schemas.microsoft.com/office/powerpoint/2010/main" val="363535354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3207296" y="1378756"/>
            <a:ext cx="5936704" cy="355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390691" y="1235075"/>
            <a:ext cx="1674807" cy="419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spcBef>
                <a:spcPct val="50000"/>
              </a:spcBef>
              <a:buFont typeface="Arial"/>
              <a:buChar char="•"/>
              <a:defRPr/>
            </a:pPr>
            <a:endParaRPr lang="en-US" b="1"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sp>
        <p:nvSpPr>
          <p:cNvPr id="17" name="Up Arrow Callout 16"/>
          <p:cNvSpPr/>
          <p:nvPr/>
        </p:nvSpPr>
        <p:spPr>
          <a:xfrm>
            <a:off x="6257229" y="5006534"/>
            <a:ext cx="2489067" cy="1324416"/>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smtClean="0">
                <a:solidFill>
                  <a:prstClr val="black"/>
                </a:solidFill>
                <a:latin typeface="Calibri" charset="0"/>
              </a:rPr>
              <a:t>Matter Factory, Children’s Museum of Houston</a:t>
            </a:r>
            <a:endParaRPr lang="en-US" dirty="0">
              <a:solidFill>
                <a:prstClr val="black"/>
              </a:solidFill>
              <a:latin typeface="Calibri" charset="0"/>
            </a:endParaRPr>
          </a:p>
        </p:txBody>
      </p:sp>
      <p:pic>
        <p:nvPicPr>
          <p:cNvPr id="5" name="Picture 4" descr="Nanofabulous MRSEC Grad Student with 3rd Grader .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999" y="3378203"/>
            <a:ext cx="2948534" cy="1951929"/>
          </a:xfrm>
          <a:prstGeom prst="rect">
            <a:avLst/>
          </a:prstGeom>
        </p:spPr>
      </p:pic>
      <p:pic>
        <p:nvPicPr>
          <p:cNvPr id="6" name="Picture 5" descr="Matter-Factory_6_medium_64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7229" y="3223279"/>
            <a:ext cx="2577994" cy="1707921"/>
          </a:xfrm>
          <a:prstGeom prst="rect">
            <a:avLst/>
          </a:prstGeom>
        </p:spPr>
      </p:pic>
      <p:sp>
        <p:nvSpPr>
          <p:cNvPr id="18" name="Up Arrow Callout 17"/>
          <p:cNvSpPr/>
          <p:nvPr/>
        </p:nvSpPr>
        <p:spPr>
          <a:xfrm>
            <a:off x="3416400" y="4987522"/>
            <a:ext cx="2489067" cy="1135509"/>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err="1" smtClean="0">
                <a:solidFill>
                  <a:prstClr val="black"/>
                </a:solidFill>
                <a:latin typeface="Calibri" charset="0"/>
              </a:rPr>
              <a:t>Wonderlab</a:t>
            </a:r>
            <a:r>
              <a:rPr lang="en-US" dirty="0" smtClean="0">
                <a:solidFill>
                  <a:prstClr val="black"/>
                </a:solidFill>
                <a:latin typeface="Calibri" charset="0"/>
              </a:rPr>
              <a:t> and Indiana University</a:t>
            </a:r>
            <a:endParaRPr lang="en-US" dirty="0">
              <a:solidFill>
                <a:prstClr val="black"/>
              </a:solidFill>
              <a:latin typeface="Calibri" charset="0"/>
            </a:endParaRPr>
          </a:p>
        </p:txBody>
      </p:sp>
      <p:pic>
        <p:nvPicPr>
          <p:cNvPr id="22" name="Picture 2" descr="smellslikenan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6400" y="1693254"/>
            <a:ext cx="2383135" cy="317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7229" y="1367355"/>
            <a:ext cx="2577994" cy="1710040"/>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7287" y="1378756"/>
            <a:ext cx="2915246" cy="1844523"/>
          </a:xfrm>
          <a:prstGeom prst="rect">
            <a:avLst/>
          </a:prstGeom>
        </p:spPr>
      </p:pic>
      <p:sp>
        <p:nvSpPr>
          <p:cNvPr id="23" name="Up Arrow Callout 22"/>
          <p:cNvSpPr/>
          <p:nvPr/>
        </p:nvSpPr>
        <p:spPr>
          <a:xfrm>
            <a:off x="254000" y="5158276"/>
            <a:ext cx="2489067" cy="1523512"/>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smtClean="0">
                <a:solidFill>
                  <a:prstClr val="black"/>
                </a:solidFill>
                <a:latin typeface="Calibri" charset="0"/>
              </a:rPr>
              <a:t>Nano Fabulous,</a:t>
            </a:r>
          </a:p>
          <a:p>
            <a:pPr marL="0" indent="0" eaLnBrk="1" hangingPunct="1">
              <a:spcBef>
                <a:spcPct val="50000"/>
              </a:spcBef>
              <a:defRPr/>
            </a:pPr>
            <a:r>
              <a:rPr lang="en-US" dirty="0" smtClean="0">
                <a:solidFill>
                  <a:prstClr val="black"/>
                </a:solidFill>
                <a:latin typeface="Calibri" charset="0"/>
              </a:rPr>
              <a:t>Port Discovery, Baltimore</a:t>
            </a:r>
            <a:endParaRPr lang="en-US" dirty="0">
              <a:solidFill>
                <a:prstClr val="black"/>
              </a:solidFill>
              <a:latin typeface="Calibri" charset="0"/>
            </a:endParaRPr>
          </a:p>
        </p:txBody>
      </p:sp>
    </p:spTree>
    <p:extLst>
      <p:ext uri="{BB962C8B-B14F-4D97-AF65-F5344CB8AC3E}">
        <p14:creationId xmlns:p14="http://schemas.microsoft.com/office/powerpoint/2010/main" val="23559125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5616341" y="1375721"/>
            <a:ext cx="3299059" cy="530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Signage</a:t>
            </a:r>
            <a:r>
              <a:rPr lang="en-US" b="1" dirty="0" smtClean="0">
                <a:solidFill>
                  <a:prstClr val="black"/>
                </a:solidFill>
                <a:latin typeface="Calibri" charset="0"/>
              </a:rPr>
              <a:t> </a:t>
            </a:r>
          </a:p>
          <a:p>
            <a:pPr marL="342900" indent="-342900" eaLnBrk="1" hangingPunct="1">
              <a:spcBef>
                <a:spcPct val="50000"/>
              </a:spcBef>
              <a:buFont typeface="Arial"/>
              <a:buChar char="•"/>
              <a:defRPr/>
            </a:pPr>
            <a:r>
              <a:rPr lang="en-US" dirty="0" smtClean="0">
                <a:solidFill>
                  <a:prstClr val="black"/>
                </a:solidFill>
                <a:latin typeface="Calibri" charset="0"/>
              </a:rPr>
              <a:t>customizable museum labels</a:t>
            </a:r>
            <a:endParaRPr lang="en-US"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useumlabels_thumbnails_15nov1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85111"/>
            <a:ext cx="4631548" cy="3578923"/>
          </a:xfrm>
          <a:prstGeom prst="rect">
            <a:avLst/>
          </a:prstGeom>
        </p:spPr>
      </p:pic>
      <p:pic>
        <p:nvPicPr>
          <p:cNvPr id="12" name="Picture 11" descr="museumlabels_thumbnails_15nov12.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335197"/>
            <a:ext cx="4945055" cy="3821179"/>
          </a:xfrm>
          <a:prstGeom prst="rect">
            <a:avLst/>
          </a:prstGeom>
        </p:spPr>
      </p:pic>
      <p:pic>
        <p:nvPicPr>
          <p:cNvPr id="13" name="Picture 12" descr="museumlabels_15nov12.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8543" y="3335197"/>
            <a:ext cx="3876857" cy="2995753"/>
          </a:xfrm>
          <a:prstGeom prst="rect">
            <a:avLst/>
          </a:prstGeom>
          <a:ln w="3175" cmpd="sng">
            <a:solidFill>
              <a:schemeClr val="tx1"/>
            </a:solidFill>
          </a:ln>
        </p:spPr>
      </p:pic>
    </p:spTree>
    <p:extLst>
      <p:ext uri="{BB962C8B-B14F-4D97-AF65-F5344CB8AC3E}">
        <p14:creationId xmlns:p14="http://schemas.microsoft.com/office/powerpoint/2010/main" val="408292367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Graphics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3207296" y="1378756"/>
            <a:ext cx="5936704" cy="355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390691" y="1235075"/>
            <a:ext cx="1674807" cy="419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spcBef>
                <a:spcPct val="50000"/>
              </a:spcBef>
              <a:buFont typeface="Arial"/>
              <a:buChar char="•"/>
              <a:defRPr/>
            </a:pPr>
            <a:endParaRPr lang="en-US" b="1"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22" name="Picture 21" descr="mini-exhibition National Museum of Nuclear S&amp;H Albuquerque, N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738" y="1378756"/>
            <a:ext cx="3867650" cy="2571987"/>
          </a:xfrm>
          <a:prstGeom prst="rect">
            <a:avLst/>
          </a:prstGeom>
        </p:spPr>
      </p:pic>
      <p:sp>
        <p:nvSpPr>
          <p:cNvPr id="23" name="Up Arrow Callout 22"/>
          <p:cNvSpPr/>
          <p:nvPr/>
        </p:nvSpPr>
        <p:spPr>
          <a:xfrm>
            <a:off x="254000" y="3794989"/>
            <a:ext cx="3799388" cy="1425878"/>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smtClean="0">
                <a:solidFill>
                  <a:prstClr val="black"/>
                </a:solidFill>
                <a:latin typeface="Calibri" charset="0"/>
              </a:rPr>
              <a:t>National </a:t>
            </a:r>
            <a:r>
              <a:rPr lang="en-US" dirty="0">
                <a:solidFill>
                  <a:prstClr val="black"/>
                </a:solidFill>
                <a:latin typeface="Calibri" charset="0"/>
              </a:rPr>
              <a:t>Museum of Nuclear </a:t>
            </a:r>
            <a:r>
              <a:rPr lang="en-US" dirty="0" smtClean="0">
                <a:solidFill>
                  <a:prstClr val="black"/>
                </a:solidFill>
                <a:latin typeface="Calibri" charset="0"/>
              </a:rPr>
              <a:t>Science and History, NM</a:t>
            </a:r>
            <a:endParaRPr lang="en-US" dirty="0">
              <a:solidFill>
                <a:prstClr val="black"/>
              </a:solidFill>
              <a:latin typeface="Calibri" charset="0"/>
            </a:endParaRPr>
          </a:p>
        </p:txBody>
      </p:sp>
      <p:pic>
        <p:nvPicPr>
          <p:cNvPr id="26" name="Picture 25" descr="mini-exhibition Da Vinci Science Center Allentown, PA 1_11-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9852" y="1378756"/>
            <a:ext cx="3845548" cy="2557290"/>
          </a:xfrm>
          <a:prstGeom prst="rect">
            <a:avLst/>
          </a:prstGeom>
        </p:spPr>
      </p:pic>
      <p:pic>
        <p:nvPicPr>
          <p:cNvPr id="27" name="Picture 26" descr="mini-exhibition Da Vinci Science Center Allentown, PA 4_11-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69852" y="3950743"/>
            <a:ext cx="3845548" cy="2557290"/>
          </a:xfrm>
          <a:prstGeom prst="rect">
            <a:avLst/>
          </a:prstGeom>
        </p:spPr>
      </p:pic>
      <p:sp>
        <p:nvSpPr>
          <p:cNvPr id="28" name="Up Arrow Callout 27"/>
          <p:cNvSpPr/>
          <p:nvPr/>
        </p:nvSpPr>
        <p:spPr>
          <a:xfrm>
            <a:off x="5179221" y="5685949"/>
            <a:ext cx="3710522" cy="995839"/>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err="1" smtClean="0">
                <a:solidFill>
                  <a:prstClr val="black"/>
                </a:solidFill>
                <a:latin typeface="Calibri" charset="0"/>
              </a:rPr>
              <a:t>DaVinci</a:t>
            </a:r>
            <a:r>
              <a:rPr lang="en-US" dirty="0" smtClean="0">
                <a:solidFill>
                  <a:prstClr val="black"/>
                </a:solidFill>
                <a:latin typeface="Calibri" charset="0"/>
              </a:rPr>
              <a:t> Science Center, PA</a:t>
            </a:r>
            <a:endParaRPr lang="en-US" dirty="0">
              <a:solidFill>
                <a:prstClr val="black"/>
              </a:solidFill>
              <a:latin typeface="Calibri" charset="0"/>
            </a:endParaRPr>
          </a:p>
        </p:txBody>
      </p:sp>
    </p:spTree>
    <p:extLst>
      <p:ext uri="{BB962C8B-B14F-4D97-AF65-F5344CB8AC3E}">
        <p14:creationId xmlns:p14="http://schemas.microsoft.com/office/powerpoint/2010/main" val="1634164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Promotion  &amp; Signage</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3207296" y="1378756"/>
            <a:ext cx="5936704" cy="355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479341" y="1016000"/>
            <a:ext cx="1674807" cy="419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1" hangingPunct="1">
              <a:spcBef>
                <a:spcPct val="50000"/>
              </a:spcBef>
              <a:buFont typeface="Arial"/>
              <a:buChar char="•"/>
              <a:defRPr/>
            </a:pPr>
            <a:endParaRPr lang="en-US" b="1"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14" name="Picture 1" descr="miami science center, f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4652956"/>
            <a:ext cx="2702330" cy="180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SE - Puerto Rico UPR Humacao exhibit signage and exhibits3.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738" y="1378756"/>
            <a:ext cx="1788802" cy="270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Content Placeholder 3" descr="nanospotQ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5049" y="1378756"/>
            <a:ext cx="1854322" cy="2163376"/>
          </a:xfrm>
          <a:prstGeom prst="rect">
            <a:avLst/>
          </a:prstGeom>
        </p:spPr>
      </p:pic>
      <p:pic>
        <p:nvPicPr>
          <p:cNvPr id="21" name="Picture 6" descr="Nano Spot 2 %28 bubble%297.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03497" y="1246289"/>
            <a:ext cx="2271552" cy="289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04682" y="1378756"/>
            <a:ext cx="2205227" cy="2758524"/>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75885" y="4186014"/>
            <a:ext cx="2006461" cy="2671986"/>
          </a:xfrm>
          <a:prstGeom prst="rect">
            <a:avLst/>
          </a:prstGeom>
        </p:spPr>
      </p:pic>
      <p:sp>
        <p:nvSpPr>
          <p:cNvPr id="23" name="Up Arrow Callout 22"/>
          <p:cNvSpPr/>
          <p:nvPr/>
        </p:nvSpPr>
        <p:spPr>
          <a:xfrm>
            <a:off x="750704" y="5680748"/>
            <a:ext cx="3166629" cy="1001040"/>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smtClean="0">
                <a:solidFill>
                  <a:prstClr val="black"/>
                </a:solidFill>
                <a:latin typeface="Calibri" charset="0"/>
              </a:rPr>
              <a:t>Patricia and Phillip Frost Museum of Science, Miami, FL</a:t>
            </a:r>
            <a:endParaRPr lang="en-US" dirty="0">
              <a:solidFill>
                <a:prstClr val="black"/>
              </a:solidFill>
              <a:latin typeface="Calibri" charset="0"/>
            </a:endParaRPr>
          </a:p>
        </p:txBody>
      </p:sp>
      <p:sp>
        <p:nvSpPr>
          <p:cNvPr id="24" name="Up Arrow Callout 23"/>
          <p:cNvSpPr/>
          <p:nvPr/>
        </p:nvSpPr>
        <p:spPr>
          <a:xfrm>
            <a:off x="4309909" y="5910021"/>
            <a:ext cx="4606967" cy="947979"/>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err="1">
                <a:solidFill>
                  <a:prstClr val="black"/>
                </a:solidFill>
                <a:latin typeface="Calibri" charset="0"/>
              </a:rPr>
              <a:t>WonderLab</a:t>
            </a:r>
            <a:r>
              <a:rPr lang="en-US" dirty="0">
                <a:solidFill>
                  <a:prstClr val="black"/>
                </a:solidFill>
                <a:latin typeface="Calibri" charset="0"/>
              </a:rPr>
              <a:t> Museum of Science, Health and Technology in Bloomington, IN</a:t>
            </a:r>
          </a:p>
        </p:txBody>
      </p:sp>
      <p:sp>
        <p:nvSpPr>
          <p:cNvPr id="25" name="Up Arrow Callout 24"/>
          <p:cNvSpPr/>
          <p:nvPr/>
        </p:nvSpPr>
        <p:spPr>
          <a:xfrm>
            <a:off x="909614" y="3521973"/>
            <a:ext cx="2489067" cy="947979"/>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smtClean="0">
                <a:solidFill>
                  <a:prstClr val="black"/>
                </a:solidFill>
                <a:latin typeface="Calibri" charset="0"/>
              </a:rPr>
              <a:t>Casa </a:t>
            </a:r>
            <a:r>
              <a:rPr lang="en-US" dirty="0" err="1" smtClean="0">
                <a:solidFill>
                  <a:prstClr val="black"/>
                </a:solidFill>
                <a:latin typeface="Calibri" charset="0"/>
              </a:rPr>
              <a:t>Roig</a:t>
            </a:r>
            <a:r>
              <a:rPr lang="en-US" dirty="0" smtClean="0">
                <a:solidFill>
                  <a:prstClr val="black"/>
                </a:solidFill>
                <a:latin typeface="Calibri" charset="0"/>
              </a:rPr>
              <a:t> Museum, Puerto Rico</a:t>
            </a:r>
            <a:endParaRPr lang="en-US" dirty="0">
              <a:solidFill>
                <a:prstClr val="black"/>
              </a:solidFill>
              <a:latin typeface="Calibri" charset="0"/>
            </a:endParaRPr>
          </a:p>
        </p:txBody>
      </p:sp>
      <p:sp>
        <p:nvSpPr>
          <p:cNvPr id="27" name="Up Arrow Callout 26"/>
          <p:cNvSpPr/>
          <p:nvPr/>
        </p:nvSpPr>
        <p:spPr>
          <a:xfrm>
            <a:off x="6426333" y="3542132"/>
            <a:ext cx="2489067" cy="947979"/>
          </a:xfrm>
          <a:prstGeom prst="upArrowCallout">
            <a:avLst/>
          </a:prstGeom>
        </p:spPr>
        <p:style>
          <a:lnRef idx="1">
            <a:schemeClr val="accent3"/>
          </a:lnRef>
          <a:fillRef idx="3">
            <a:schemeClr val="accent3"/>
          </a:fillRef>
          <a:effectRef idx="2">
            <a:schemeClr val="accent3"/>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eaLnBrk="1" hangingPunct="1">
              <a:spcBef>
                <a:spcPct val="50000"/>
              </a:spcBef>
              <a:defRPr/>
            </a:pPr>
            <a:r>
              <a:rPr lang="en-US" dirty="0" smtClean="0">
                <a:solidFill>
                  <a:prstClr val="black"/>
                </a:solidFill>
                <a:latin typeface="Calibri" charset="0"/>
              </a:rPr>
              <a:t>Nano spot signage at Science Center of </a:t>
            </a:r>
            <a:r>
              <a:rPr lang="en-US" dirty="0" err="1" smtClean="0">
                <a:solidFill>
                  <a:prstClr val="black"/>
                </a:solidFill>
                <a:latin typeface="Calibri" charset="0"/>
              </a:rPr>
              <a:t>iowa</a:t>
            </a:r>
            <a:endParaRPr lang="en-US" dirty="0">
              <a:solidFill>
                <a:prstClr val="black"/>
              </a:solidFill>
              <a:latin typeface="Calibri" charset="0"/>
            </a:endParaRPr>
          </a:p>
        </p:txBody>
      </p:sp>
    </p:spTree>
    <p:extLst>
      <p:ext uri="{BB962C8B-B14F-4D97-AF65-F5344CB8AC3E}">
        <p14:creationId xmlns:p14="http://schemas.microsoft.com/office/powerpoint/2010/main" val="2688208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73263"/>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124931" name="Rectangle 6"/>
          <p:cNvSpPr>
            <a:spLocks noChangeArrowheads="1"/>
          </p:cNvSpPr>
          <p:nvPr/>
        </p:nvSpPr>
        <p:spPr bwMode="auto">
          <a:xfrm>
            <a:off x="1380273" y="336593"/>
            <a:ext cx="65977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dirty="0">
              <a:solidFill>
                <a:srgbClr val="0C4225"/>
              </a:solidFill>
              <a:latin typeface="Georgia" charset="0"/>
              <a:cs typeface="Georgia" charset="0"/>
            </a:endParaRPr>
          </a:p>
          <a:p>
            <a:pPr algn="ctr"/>
            <a:r>
              <a:rPr lang="en-US" sz="4800" dirty="0" smtClean="0">
                <a:solidFill>
                  <a:srgbClr val="0C4225"/>
                </a:solidFill>
                <a:latin typeface="Georgia" charset="0"/>
                <a:cs typeface="Georgia" charset="0"/>
              </a:rPr>
              <a:t>Questions &amp; Discussion</a:t>
            </a:r>
          </a:p>
          <a:p>
            <a:pPr algn="ctr"/>
            <a:endParaRPr lang="en-US" sz="2000" dirty="0">
              <a:solidFill>
                <a:srgbClr val="0C4225"/>
              </a:solidFill>
              <a:latin typeface="Georgia" charset="0"/>
              <a:cs typeface="Georgia" charset="0"/>
            </a:endParaRPr>
          </a:p>
        </p:txBody>
      </p:sp>
      <p:pic>
        <p:nvPicPr>
          <p:cNvPr id="2" name="Picture 1" descr="Questions low 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94710"/>
            <a:ext cx="9144000" cy="5275619"/>
          </a:xfrm>
          <a:prstGeom prst="rect">
            <a:avLst/>
          </a:prstGeom>
        </p:spPr>
      </p:pic>
      <p:pic>
        <p:nvPicPr>
          <p:cNvPr id="8" name="Picture 8" descr="NISE_tag_whit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9871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9127"/>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sp>
        <p:nvSpPr>
          <p:cNvPr id="9" name="Rectangle 8"/>
          <p:cNvSpPr/>
          <p:nvPr/>
        </p:nvSpPr>
        <p:spPr>
          <a:xfrm>
            <a:off x="0" y="5200589"/>
            <a:ext cx="9144000" cy="16462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spcAft>
                <a:spcPts val="200"/>
              </a:spcAft>
              <a:defRPr/>
            </a:pPr>
            <a:r>
              <a:rPr lang="en-US" sz="1800" b="1" dirty="0">
                <a:latin typeface="Calibri" charset="0"/>
              </a:rPr>
              <a:t>Cynthia Needham, </a:t>
            </a:r>
            <a:r>
              <a:rPr lang="en-US" sz="1800" dirty="0">
                <a:latin typeface="Calibri" charset="0"/>
              </a:rPr>
              <a:t>ICAN Productions</a:t>
            </a:r>
          </a:p>
        </p:txBody>
      </p:sp>
      <p:sp>
        <p:nvSpPr>
          <p:cNvPr id="87044" name="Rectangle 3"/>
          <p:cNvSpPr txBox="1">
            <a:spLocks noChangeArrowheads="1"/>
          </p:cNvSpPr>
          <p:nvPr/>
        </p:nvSpPr>
        <p:spPr bwMode="auto">
          <a:xfrm>
            <a:off x="1565098" y="5691127"/>
            <a:ext cx="5118906"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87045"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9860" y="5665727"/>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1" descr="Nanotubes parade.jpg"/>
          <p:cNvPicPr>
            <a:picLocks noChangeAspect="1"/>
          </p:cNvPicPr>
          <p:nvPr/>
        </p:nvPicPr>
        <p:blipFill rotWithShape="1">
          <a:blip r:embed="rId4" cstate="email">
            <a:extLst>
              <a:ext uri="{28A0092B-C50C-407E-A947-70E740481C1C}">
                <a14:useLocalDpi xmlns:a14="http://schemas.microsoft.com/office/drawing/2010/main"/>
              </a:ext>
            </a:extLst>
          </a:blip>
          <a:srcRect r="-10130"/>
          <a:stretch/>
        </p:blipFill>
        <p:spPr bwMode="auto">
          <a:xfrm>
            <a:off x="-2" y="1090353"/>
            <a:ext cx="10133469" cy="430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044942" y="-155259"/>
            <a:ext cx="3268443"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sz="1600" dirty="0">
              <a:solidFill>
                <a:srgbClr val="0C4225"/>
              </a:solidFill>
              <a:latin typeface="Georgia" charset="0"/>
              <a:cs typeface="Georgia" charset="0"/>
            </a:endParaRPr>
          </a:p>
          <a:p>
            <a:pPr algn="ctr"/>
            <a:r>
              <a:rPr lang="en-US" sz="4800" dirty="0" smtClean="0">
                <a:solidFill>
                  <a:srgbClr val="0C4225"/>
                </a:solidFill>
                <a:latin typeface="Georgia"/>
                <a:cs typeface="Georgia"/>
              </a:rPr>
              <a:t>Thank you!</a:t>
            </a:r>
          </a:p>
          <a:p>
            <a:pPr algn="ctr"/>
            <a:endParaRPr lang="en-US" sz="2000" dirty="0" smtClean="0">
              <a:latin typeface="Calibri" charset="0"/>
            </a:endParaRPr>
          </a:p>
          <a:p>
            <a:pPr algn="ctr"/>
            <a:endParaRPr lang="en-US" sz="4800" dirty="0" smtClean="0">
              <a:solidFill>
                <a:srgbClr val="0C4225"/>
              </a:solidFill>
              <a:latin typeface="Georgia" charset="0"/>
              <a:cs typeface="Georgia" charset="0"/>
            </a:endParaRPr>
          </a:p>
          <a:p>
            <a:pPr algn="ctr"/>
            <a:endParaRPr lang="en-US" sz="2000" dirty="0">
              <a:solidFill>
                <a:srgbClr val="0C4225"/>
              </a:solidFill>
              <a:latin typeface="Georgia" charset="0"/>
              <a:cs typeface="Georgia" charset="0"/>
            </a:endParaRPr>
          </a:p>
        </p:txBody>
      </p:sp>
      <p:sp>
        <p:nvSpPr>
          <p:cNvPr id="11" name="Rectangle 10"/>
          <p:cNvSpPr/>
          <p:nvPr/>
        </p:nvSpPr>
        <p:spPr>
          <a:xfrm>
            <a:off x="0" y="5288438"/>
            <a:ext cx="9144000" cy="90487"/>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800" dirty="0"/>
              <a:t> </a:t>
            </a: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300" y="4622800"/>
            <a:ext cx="1212398" cy="471488"/>
          </a:xfrm>
          <a:prstGeom prst="rect">
            <a:avLst/>
          </a:prstGeom>
        </p:spPr>
      </p:pic>
      <p:pic>
        <p:nvPicPr>
          <p:cNvPr id="13" name="Picture 3" descr="NISE_logo.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5138" y="5802043"/>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4906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4669823" y="1532688"/>
            <a:ext cx="3696763" cy="835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3600" b="1" dirty="0" smtClean="0">
                <a:solidFill>
                  <a:prstClr val="black"/>
                </a:solidFill>
                <a:latin typeface="Calibri" charset="0"/>
              </a:rPr>
              <a:t>Videos</a:t>
            </a:r>
          </a:p>
          <a:p>
            <a:pPr marL="342900" indent="-342900" eaLnBrk="1" hangingPunct="1">
              <a:spcBef>
                <a:spcPct val="50000"/>
              </a:spcBef>
              <a:buFont typeface="Arial"/>
              <a:buChar char="•"/>
              <a:defRPr/>
            </a:pPr>
            <a:r>
              <a:rPr lang="en-US" dirty="0" smtClean="0">
                <a:solidFill>
                  <a:prstClr val="black"/>
                </a:solidFill>
                <a:latin typeface="Calibri" charset="0"/>
              </a:rPr>
              <a:t>for public audiences on </a:t>
            </a:r>
            <a:r>
              <a:rPr lang="en-US" dirty="0" err="1" smtClean="0">
                <a:solidFill>
                  <a:prstClr val="black"/>
                </a:solidFill>
                <a:latin typeface="Calibri" charset="0"/>
              </a:rPr>
              <a:t>nisenet.org</a:t>
            </a:r>
            <a:endParaRPr lang="en-US" dirty="0" smtClean="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0" indent="0" eaLnBrk="1" hangingPunct="1">
              <a:spcBef>
                <a:spcPct val="50000"/>
              </a:spcBef>
              <a:defRPr/>
            </a:pPr>
            <a:r>
              <a:rPr lang="en-US" sz="3600" b="1" dirty="0" smtClean="0">
                <a:solidFill>
                  <a:prstClr val="black"/>
                </a:solidFill>
                <a:latin typeface="Calibri" charset="0"/>
              </a:rPr>
              <a:t>Software</a:t>
            </a:r>
          </a:p>
          <a:p>
            <a:pPr marL="571500" indent="-571500" eaLnBrk="1" hangingPunct="1">
              <a:spcBef>
                <a:spcPct val="50000"/>
              </a:spcBef>
              <a:buFont typeface="Arial"/>
              <a:buChar char="•"/>
              <a:defRPr/>
            </a:pPr>
            <a:r>
              <a:rPr lang="en-US" dirty="0" err="1" smtClean="0">
                <a:solidFill>
                  <a:prstClr val="black"/>
                </a:solidFill>
                <a:latin typeface="Calibri" charset="0"/>
              </a:rPr>
              <a:t>Nanomedicine</a:t>
            </a:r>
            <a:r>
              <a:rPr lang="en-US" dirty="0" smtClean="0">
                <a:solidFill>
                  <a:prstClr val="black"/>
                </a:solidFill>
                <a:latin typeface="Calibri" charset="0"/>
              </a:rPr>
              <a:t> kiosk</a:t>
            </a:r>
            <a:endParaRPr lang="en-US" b="1" dirty="0" smtClean="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Nano and me Screen shot 201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823" y="3169179"/>
            <a:ext cx="2505258" cy="1423132"/>
          </a:xfrm>
          <a:prstGeom prst="rect">
            <a:avLst/>
          </a:prstGeom>
        </p:spPr>
      </p:pic>
      <p:pic>
        <p:nvPicPr>
          <p:cNvPr id="5" name="Picture 4" descr="mr o liquid armor screen Shot 2013-08-23 at 5.20.19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738" y="1532688"/>
            <a:ext cx="2482343" cy="1410304"/>
          </a:xfrm>
          <a:prstGeom prst="rect">
            <a:avLst/>
          </a:prstGeom>
        </p:spPr>
      </p:pic>
      <p:pic>
        <p:nvPicPr>
          <p:cNvPr id="6" name="Picture 5" descr="intro to nano English.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4405" y="2291242"/>
            <a:ext cx="2284842" cy="1303500"/>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92424" y="4404965"/>
            <a:ext cx="2276823" cy="2276823"/>
          </a:xfrm>
          <a:prstGeom prst="rect">
            <a:avLst/>
          </a:prstGeom>
        </p:spPr>
      </p:pic>
    </p:spTree>
    <p:extLst>
      <p:ext uri="{BB962C8B-B14F-4D97-AF65-F5344CB8AC3E}">
        <p14:creationId xmlns:p14="http://schemas.microsoft.com/office/powerpoint/2010/main" val="12440901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alibri"/>
            </a:endParaRPr>
          </a:p>
        </p:txBody>
      </p:sp>
      <p:sp>
        <p:nvSpPr>
          <p:cNvPr id="4" name="Rectangle 3"/>
          <p:cNvSpPr/>
          <p:nvPr/>
        </p:nvSpPr>
        <p:spPr>
          <a:xfrm>
            <a:off x="0" y="1143000"/>
            <a:ext cx="9144000" cy="92075"/>
          </a:xfrm>
          <a:prstGeom prst="rect">
            <a:avLst/>
          </a:prstGeom>
          <a:solidFill>
            <a:srgbClr val="ABCB4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latin typeface="Calibri"/>
              </a:rPr>
              <a:t> </a:t>
            </a:r>
          </a:p>
        </p:txBody>
      </p:sp>
      <p:sp>
        <p:nvSpPr>
          <p:cNvPr id="63491" name="Title 1"/>
          <p:cNvSpPr>
            <a:spLocks noGrp="1"/>
          </p:cNvSpPr>
          <p:nvPr>
            <p:ph type="title"/>
          </p:nvPr>
        </p:nvSpPr>
        <p:spPr>
          <a:xfrm>
            <a:off x="254000" y="274638"/>
            <a:ext cx="8661400" cy="741362"/>
          </a:xfrm>
        </p:spPr>
        <p:txBody>
          <a:bodyPr/>
          <a:lstStyle/>
          <a:p>
            <a:pPr algn="l" eaLnBrk="1" hangingPunct="1">
              <a:lnSpc>
                <a:spcPct val="90000"/>
              </a:lnSpc>
            </a:pPr>
            <a:r>
              <a:rPr lang="en-US" sz="4000" dirty="0" smtClean="0">
                <a:solidFill>
                  <a:srgbClr val="49176D"/>
                </a:solidFill>
                <a:latin typeface="Georgia" charset="0"/>
                <a:ea typeface="ＭＳ Ｐゴシック" charset="0"/>
                <a:cs typeface="Georgia" charset="0"/>
              </a:rPr>
              <a:t>Resources to create your own exhibits</a:t>
            </a:r>
            <a:endParaRPr lang="en-US" sz="4000" dirty="0">
              <a:solidFill>
                <a:srgbClr val="49176D"/>
              </a:solidFill>
              <a:latin typeface="Georgia" charset="0"/>
              <a:ea typeface="ＭＳ Ｐゴシック" charset="0"/>
              <a:cs typeface="Georgia" charset="0"/>
            </a:endParaRPr>
          </a:p>
        </p:txBody>
      </p:sp>
      <p:sp>
        <p:nvSpPr>
          <p:cNvPr id="8" name="TextBox 4"/>
          <p:cNvSpPr txBox="1">
            <a:spLocks noChangeArrowheads="1"/>
          </p:cNvSpPr>
          <p:nvPr/>
        </p:nvSpPr>
        <p:spPr bwMode="auto">
          <a:xfrm>
            <a:off x="4169484" y="1525613"/>
            <a:ext cx="4745917" cy="586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794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b="1" dirty="0" smtClean="0">
                <a:solidFill>
                  <a:prstClr val="black"/>
                </a:solidFill>
                <a:latin typeface="Calibri" charset="0"/>
              </a:rPr>
              <a:t>Apps</a:t>
            </a:r>
          </a:p>
          <a:p>
            <a:pPr marL="571500" indent="-571500" eaLnBrk="1" hangingPunct="1">
              <a:spcBef>
                <a:spcPct val="50000"/>
              </a:spcBef>
              <a:buFont typeface="Arial"/>
              <a:buChar char="•"/>
              <a:defRPr/>
            </a:pPr>
            <a:r>
              <a:rPr lang="en-US" dirty="0" smtClean="0">
                <a:solidFill>
                  <a:prstClr val="black"/>
                </a:solidFill>
                <a:latin typeface="Calibri" charset="0"/>
              </a:rPr>
              <a:t>DIY Nano for iPods and </a:t>
            </a:r>
            <a:r>
              <a:rPr lang="en-US" dirty="0" err="1" smtClean="0">
                <a:solidFill>
                  <a:prstClr val="black"/>
                </a:solidFill>
                <a:latin typeface="Calibri" charset="0"/>
              </a:rPr>
              <a:t>iPads</a:t>
            </a:r>
            <a:endParaRPr lang="en-US" dirty="0" smtClean="0">
              <a:solidFill>
                <a:prstClr val="black"/>
              </a:solidFill>
              <a:latin typeface="Calibri" charset="0"/>
            </a:endParaRPr>
          </a:p>
          <a:p>
            <a:pPr marL="0" indent="0" eaLnBrk="1" hangingPunct="1">
              <a:spcBef>
                <a:spcPct val="50000"/>
              </a:spcBef>
              <a:defRPr/>
            </a:pPr>
            <a:endParaRPr lang="en-US" dirty="0" smtClean="0">
              <a:solidFill>
                <a:prstClr val="black"/>
              </a:solidFill>
              <a:latin typeface="Calibri" charset="0"/>
            </a:endParaRPr>
          </a:p>
          <a:p>
            <a:pPr marL="571500" indent="-571500" eaLnBrk="1" hangingPunct="1">
              <a:spcBef>
                <a:spcPct val="50000"/>
              </a:spcBef>
              <a:buFont typeface="Arial"/>
              <a:buChar char="•"/>
              <a:defRPr/>
            </a:pPr>
            <a:endParaRPr lang="en-US" b="1" dirty="0">
              <a:solidFill>
                <a:prstClr val="black"/>
              </a:solidFill>
              <a:latin typeface="Calibri" charset="0"/>
            </a:endParaRPr>
          </a:p>
          <a:p>
            <a:pPr marL="0" indent="0" eaLnBrk="1" hangingPunct="1">
              <a:spcBef>
                <a:spcPct val="50000"/>
              </a:spcBef>
              <a:defRPr/>
            </a:pPr>
            <a:endParaRPr lang="en-US" sz="3600" b="1" dirty="0" smtClean="0">
              <a:solidFill>
                <a:prstClr val="black"/>
              </a:solidFill>
              <a:latin typeface="Calibri" charset="0"/>
            </a:endParaRPr>
          </a:p>
          <a:p>
            <a:pPr marL="0" indent="0" eaLnBrk="1" hangingPunct="1">
              <a:spcBef>
                <a:spcPct val="50000"/>
              </a:spcBef>
              <a:defRPr/>
            </a:pPr>
            <a:endParaRPr lang="en-US" sz="3600" b="1" dirty="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smtClean="0">
              <a:solidFill>
                <a:prstClr val="black"/>
              </a:solidFill>
              <a:latin typeface="Calibri" charset="0"/>
            </a:endParaRPr>
          </a:p>
          <a:p>
            <a:pPr marL="342900" indent="-342900" eaLnBrk="1" hangingPunct="1">
              <a:lnSpc>
                <a:spcPct val="90000"/>
              </a:lnSpc>
              <a:spcBef>
                <a:spcPct val="50000"/>
              </a:spcBef>
              <a:buFont typeface="Arial"/>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a:solidFill>
                <a:prstClr val="black"/>
              </a:solidFill>
              <a:latin typeface="Calibri" charset="0"/>
            </a:endParaRPr>
          </a:p>
          <a:p>
            <a:pPr eaLnBrk="1" hangingPunct="1">
              <a:lnSpc>
                <a:spcPct val="90000"/>
              </a:lnSpc>
              <a:spcBef>
                <a:spcPct val="50000"/>
              </a:spcBef>
              <a:buFontTx/>
              <a:buChar char="•"/>
              <a:defRPr/>
            </a:pPr>
            <a:endParaRPr lang="en-US" dirty="0" smtClean="0">
              <a:solidFill>
                <a:prstClr val="black"/>
              </a:solidFill>
              <a:latin typeface="Calibri" charset="0"/>
            </a:endParaRPr>
          </a:p>
        </p:txBody>
      </p:sp>
      <p:pic>
        <p:nvPicPr>
          <p:cNvPr id="9" name="Picture 8" descr="NISE_tag_whi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738" y="6330950"/>
            <a:ext cx="898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014" y="4791345"/>
            <a:ext cx="1096056" cy="111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ppstor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51583" y="5488748"/>
            <a:ext cx="1790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parents choice silver honor award.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17651" y="5347663"/>
            <a:ext cx="897715" cy="8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iPhone_DIY_nano.psd"/>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8912" y="1016000"/>
            <a:ext cx="2317636" cy="41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Phone_DIY_nano.psd"/>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96070" y="1525613"/>
            <a:ext cx="2337311" cy="415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647691"/>
      </p:ext>
    </p:extLst>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5902</TotalTime>
  <Words>2172</Words>
  <Application>Microsoft Macintosh PowerPoint</Application>
  <PresentationFormat>On-screen Show (4:3)</PresentationFormat>
  <Paragraphs>577</Paragraphs>
  <Slides>73</Slides>
  <Notes>23</Notes>
  <HiddenSlides>0</HiddenSlides>
  <MMClips>1</MMClips>
  <ScaleCrop>false</ScaleCrop>
  <HeadingPairs>
    <vt:vector size="4" baseType="variant">
      <vt:variant>
        <vt:lpstr>Theme</vt:lpstr>
      </vt:variant>
      <vt:variant>
        <vt:i4>6</vt:i4>
      </vt:variant>
      <vt:variant>
        <vt:lpstr>Slide Titles</vt:lpstr>
      </vt:variant>
      <vt:variant>
        <vt:i4>73</vt:i4>
      </vt:variant>
    </vt:vector>
  </HeadingPairs>
  <TitlesOfParts>
    <vt:vector size="79" baseType="lpstr">
      <vt:lpstr>Office Theme</vt:lpstr>
      <vt:lpstr>3_Office Theme</vt:lpstr>
      <vt:lpstr>Module</vt:lpstr>
      <vt:lpstr>Blank</vt:lpstr>
      <vt:lpstr>Default Design</vt:lpstr>
      <vt:lpstr>1_Office Theme</vt:lpstr>
      <vt:lpstr>PowerPoint Presentation</vt:lpstr>
      <vt:lpstr>PowerPoint Presentation</vt:lpstr>
      <vt:lpstr>Resources to create your own exhibits</vt:lpstr>
      <vt:lpstr>Resources to create your own exhibits</vt:lpstr>
      <vt:lpstr>Resources to create your own exhibits</vt:lpstr>
      <vt:lpstr>Resources to create your own exhibits</vt:lpstr>
      <vt:lpstr>Resources to create your own exhibits</vt:lpstr>
      <vt:lpstr>Resources to create your own exhibits</vt:lpstr>
      <vt:lpstr>Resources to create your own exhibits</vt:lpstr>
      <vt:lpstr>Resources to create your own exhibits</vt:lpstr>
      <vt:lpstr>Resources to create your own exhibits</vt:lpstr>
      <vt:lpstr>PowerPoint Presentation</vt:lpstr>
      <vt:lpstr>Nano Exhibition Hosts </vt:lpstr>
      <vt:lpstr>Integrating the Historic House to the Exhibition</vt:lpstr>
      <vt:lpstr>PowerPoint Presentation</vt:lpstr>
      <vt:lpstr>PowerPoint Presentation</vt:lpstr>
      <vt:lpstr>PowerPoint Presentation</vt:lpstr>
      <vt:lpstr>PowerPoint Presentation</vt:lpstr>
      <vt:lpstr>“Los Recovecos de Antonín”   Antonin’s Nooks and Crannies</vt:lpstr>
      <vt:lpstr>Workshop: Mosaics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Golisano Children’s Museum of Naples</vt:lpstr>
      <vt:lpstr>Nano Room 2014</vt:lpstr>
      <vt:lpstr>Discovery Center: Exploration Stations 2015</vt:lpstr>
      <vt:lpstr>Pop-up Programs: Brain Bite Carts</vt:lpstr>
      <vt:lpstr>NCEF Science Enrichment Family Nights</vt:lpstr>
      <vt:lpstr>PowerPoint Presentation</vt:lpstr>
      <vt:lpstr>NISE Network </vt:lpstr>
      <vt:lpstr> Nano Demonstration Cart</vt:lpstr>
      <vt:lpstr>PowerPoint Presentation</vt:lpstr>
      <vt:lpstr>Butterfly Wing Structures Exhibit</vt:lpstr>
      <vt:lpstr>Blue Morpho Butterfly</vt:lpstr>
      <vt:lpstr>Orange Sulpher Butterfly</vt:lpstr>
      <vt:lpstr>Butterfly Wing Structures</vt:lpstr>
      <vt:lpstr>Resources</vt:lpstr>
      <vt:lpstr>PowerPoint Presentation</vt:lpstr>
      <vt:lpstr>PowerPoint Presentation</vt:lpstr>
      <vt:lpstr>PowerPoint Presentation</vt:lpstr>
      <vt:lpstr>Carbon Playground</vt:lpstr>
      <vt:lpstr>PowerPoint Presentation</vt:lpstr>
      <vt:lpstr> Saint Louis Science Center  Nano mini-exhibition    Utilizing Nano and Me Videos Developing a Nano Prototype Exhibit</vt:lpstr>
      <vt:lpstr>PowerPoint Presentation</vt:lpstr>
      <vt:lpstr>PowerPoint Presentation</vt:lpstr>
      <vt:lpstr>PowerPoint Presentation</vt:lpstr>
      <vt:lpstr>PowerPoint Presentation</vt:lpstr>
      <vt:lpstr>PowerPoint Presentation</vt:lpstr>
      <vt:lpstr> Nano Exhibit Mini Grant:  Bumpy, Sticky, Shaky Exhibit  Prototype Process</vt:lpstr>
      <vt:lpstr>  Big Idea:  It is difficult to work with atoms at the  nano scale because their behavior is </vt:lpstr>
      <vt:lpstr>Nano Exhibit Prototype 1:   Visitors use a magnetic wand to manipulate vibrating magnetic balls. </vt:lpstr>
      <vt:lpstr>Prototype 1:  Formative Evaluation Results </vt:lpstr>
      <vt:lpstr>Nano Exhibit Prototype 2:    Isolating the concepts of Bumpy, Sticky, and Shaky with the “main” interactive. </vt:lpstr>
      <vt:lpstr>Prototype 2:  Formative Evaluation Results </vt:lpstr>
      <vt:lpstr>PowerPoint Presentation</vt:lpstr>
      <vt:lpstr>Nano Exhibit Development  Lesson Learned    </vt:lpstr>
      <vt:lpstr>More ideas from partners!</vt:lpstr>
      <vt:lpstr>Exhibits</vt:lpstr>
      <vt:lpstr>Graphics</vt:lpstr>
      <vt:lpstr>Promotion  &amp; Signage</vt:lpstr>
      <vt:lpstr>PowerPoint Presentation</vt:lpstr>
      <vt:lpstr>PowerPoint Presentation</vt:lpstr>
    </vt:vector>
  </TitlesOfParts>
  <Company>Emily Maletz Graphic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Catherine McCarthy</cp:lastModifiedBy>
  <cp:revision>535</cp:revision>
  <dcterms:created xsi:type="dcterms:W3CDTF">2011-05-27T16:07:43Z</dcterms:created>
  <dcterms:modified xsi:type="dcterms:W3CDTF">2015-06-11T21:19:23Z</dcterms:modified>
</cp:coreProperties>
</file>