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  <p:sldMasterId id="2147483683" r:id="rId2"/>
    <p:sldMasterId id="2147483719" r:id="rId3"/>
  </p:sldMasterIdLst>
  <p:notesMasterIdLst>
    <p:notesMasterId r:id="rId22"/>
  </p:notesMasterIdLst>
  <p:sldIdLst>
    <p:sldId id="272" r:id="rId4"/>
    <p:sldId id="284" r:id="rId5"/>
    <p:sldId id="349" r:id="rId6"/>
    <p:sldId id="381" r:id="rId7"/>
    <p:sldId id="382" r:id="rId8"/>
    <p:sldId id="383" r:id="rId9"/>
    <p:sldId id="384" r:id="rId10"/>
    <p:sldId id="385" r:id="rId11"/>
    <p:sldId id="386" r:id="rId12"/>
    <p:sldId id="387" r:id="rId13"/>
    <p:sldId id="388" r:id="rId14"/>
    <p:sldId id="389" r:id="rId15"/>
    <p:sldId id="390" r:id="rId16"/>
    <p:sldId id="391" r:id="rId17"/>
    <p:sldId id="392" r:id="rId18"/>
    <p:sldId id="393" r:id="rId19"/>
    <p:sldId id="394" r:id="rId20"/>
    <p:sldId id="39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A50021"/>
    <a:srgbClr val="CC0000"/>
    <a:srgbClr val="336600"/>
    <a:srgbClr val="006600"/>
    <a:srgbClr val="0066CC"/>
    <a:srgbClr val="003399"/>
    <a:srgbClr val="0000CC"/>
    <a:srgbClr val="0099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4660"/>
  </p:normalViewPr>
  <p:slideViewPr>
    <p:cSldViewPr>
      <p:cViewPr varScale="1">
        <p:scale>
          <a:sx n="91" d="100"/>
          <a:sy n="91" d="100"/>
        </p:scale>
        <p:origin x="-149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F3A09-BFED-442B-A18C-A610A26A2797}" type="datetimeFigureOut">
              <a:rPr lang="en-US" smtClean="0"/>
              <a:t>6/17/15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DC50F-AADE-41E7-A738-A41E44228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411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ea typeface="ＭＳ Ｐゴシック"/>
              <a:cs typeface="ＭＳ Ｐゴシック"/>
            </a:endParaRPr>
          </a:p>
          <a:p>
            <a:endParaRPr lang="en-US" dirty="0" smtClean="0">
              <a:ea typeface="ＭＳ Ｐゴシック"/>
              <a:cs typeface="ＭＳ Ｐゴシック"/>
            </a:endParaRPr>
          </a:p>
          <a:p>
            <a:endParaRPr 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5D5A976D-4017-4262-87B2-737BC7559612}" type="slidenum">
              <a:rPr lang="en-US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2342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07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3F7F85-A444-4E4D-83E1-5F83A713C75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235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8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29286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C5AAC61-99FE-4A9B-B9A8-01A3723D4939}" type="slidenum">
              <a:rPr lang="en-US" smtClean="0">
                <a:solidFill>
                  <a:srgbClr val="000000"/>
                </a:solidFill>
                <a:ea typeface="ＭＳ Ｐゴシック" charset="-128"/>
              </a:rPr>
              <a:pPr>
                <a:defRPr/>
              </a:pPr>
              <a:t>11</a:t>
            </a:fld>
            <a:endParaRPr lang="en-US" smtClean="0">
              <a:solidFill>
                <a:srgbClr val="00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7064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FFFF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714AC49B-7F8C-4FDE-9550-FEE83DC63691}" type="slidenum">
              <a:rPr lang="en-US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6925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FFFF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714AC49B-7F8C-4FDE-9550-FEE83DC63691}" type="slidenum">
              <a:rPr lang="en-US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23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57775C1-CBC1-BC4D-8B43-07612D0F1F0C}" type="slidenum">
              <a:rPr lang="en-US" sz="1200">
                <a:solidFill>
                  <a:prstClr val="black"/>
                </a:solidFill>
              </a:rPr>
              <a:pPr eaLnBrk="1" hangingPunct="1"/>
              <a:t>2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282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57775C1-CBC1-BC4D-8B43-07612D0F1F0C}" type="slidenum">
              <a:rPr lang="en-US" sz="1200">
                <a:solidFill>
                  <a:prstClr val="black"/>
                </a:solidFill>
              </a:rPr>
              <a:pPr eaLnBrk="1" hangingPunct="1"/>
              <a:t>3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830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itchFamily="34" charset="-128"/>
            </a:endParaRPr>
          </a:p>
          <a:p>
            <a:endParaRPr lang="en-US" altLang="en-US" smtClean="0">
              <a:ea typeface="ＭＳ Ｐゴシック" pitchFamily="34" charset="-128"/>
            </a:endParaRPr>
          </a:p>
          <a:p>
            <a:endParaRPr lang="en-US" altLang="en-US" smtClean="0">
              <a:ea typeface="ＭＳ Ｐゴシック" pitchFamily="34" charset="-128"/>
            </a:endParaRPr>
          </a:p>
          <a:p>
            <a:endParaRPr lang="en-US" altLang="en-US" smtClean="0">
              <a:ea typeface="ＭＳ Ｐゴシック" pitchFamily="34" charset="-128"/>
            </a:endParaRPr>
          </a:p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C1FA575-5BC7-49AE-A904-32F77BF31A42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094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25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2805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36C6510-520E-4E31-8557-D8C3F5C4F8B1}" type="slidenum">
              <a:rPr lang="en-US" smtClean="0">
                <a:solidFill>
                  <a:srgbClr val="000000"/>
                </a:solidFill>
                <a:ea typeface="ＭＳ Ｐゴシック" charset="-128"/>
              </a:rPr>
              <a:pPr>
                <a:defRPr/>
              </a:pPr>
              <a:t>5</a:t>
            </a:fld>
            <a:endParaRPr lang="en-US" smtClean="0">
              <a:solidFill>
                <a:srgbClr val="00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6474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25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2805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36C6510-520E-4E31-8557-D8C3F5C4F8B1}" type="slidenum">
              <a:rPr lang="en-US" smtClean="0">
                <a:solidFill>
                  <a:srgbClr val="000000"/>
                </a:solidFill>
                <a:ea typeface="ＭＳ Ｐゴシック" charset="-128"/>
              </a:rPr>
              <a:pPr>
                <a:defRPr/>
              </a:pPr>
              <a:t>6</a:t>
            </a:fld>
            <a:endParaRPr lang="en-US" smtClean="0">
              <a:solidFill>
                <a:srgbClr val="00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2996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4A32F4-1644-4743-8472-A1F7CEC6D4E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243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66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BC40D3-6E6C-493B-AF11-912E849425C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063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87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2A53B2-DCCD-4E41-9A72-38E742A5307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342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C4D9F-50A7-4549-8A5F-A1CBE3B2F02E}" type="datetime1">
              <a:rPr lang="en-US"/>
              <a:pPr>
                <a:defRPr/>
              </a:pPr>
              <a:t>6/17/15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2E210-1823-4FF3-8DA3-E34412C91B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73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9C5E0-0116-4473-A366-F808361C66FB}" type="datetime1">
              <a:rPr lang="en-US"/>
              <a:pPr>
                <a:defRPr/>
              </a:pPr>
              <a:t>6/17/15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82BB0-7E24-42F0-B01A-9C1ED17041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70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E3531-0004-442A-BCD1-42F000115B9A}" type="datetime1">
              <a:rPr lang="en-US"/>
              <a:pPr>
                <a:defRPr/>
              </a:pPr>
              <a:t>6/17/15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B76AE-91AF-4D50-B8FC-3DA76552FA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035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9B051-478D-5D49-A4DB-366E70717604}" type="datetimeFigureOut">
              <a:rPr lang="en-US"/>
              <a:pPr>
                <a:defRPr/>
              </a:pPr>
              <a:t>6/17/15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62660-AD15-0A4F-99E8-9472BA9FE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79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F78F2-C218-874D-8757-71087432C6D3}" type="datetimeFigureOut">
              <a:rPr lang="en-US"/>
              <a:pPr>
                <a:defRPr/>
              </a:pPr>
              <a:t>6/17/15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07015-4824-8241-9435-1ED9C5781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82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DA12F-E123-6042-ADDF-01386DECF507}" type="datetimeFigureOut">
              <a:rPr lang="en-US"/>
              <a:pPr>
                <a:defRPr/>
              </a:pPr>
              <a:t>6/17/15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7D531-23CC-C44A-AF08-960CB3DDA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00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25FB9-1157-0249-91BE-1777BFA9B933}" type="datetimeFigureOut">
              <a:rPr lang="en-US"/>
              <a:pPr>
                <a:defRPr/>
              </a:pPr>
              <a:t>6/17/15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96A87-6B2D-294B-BA78-E328106055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28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F5919-D280-9749-ACF1-13D7D7201FEF}" type="datetimeFigureOut">
              <a:rPr lang="en-US"/>
              <a:pPr>
                <a:defRPr/>
              </a:pPr>
              <a:t>6/17/15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19584-A5C5-AB47-8E35-8AF63D092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2126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2DF7B-CA4A-5345-940D-6928A3A1254A}" type="datetimeFigureOut">
              <a:rPr lang="en-US"/>
              <a:pPr>
                <a:defRPr/>
              </a:pPr>
              <a:t>6/17/15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15707-795F-A146-8C55-DF574B5F8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511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A8F58-BE14-3243-9EDD-8C6112ECEC2F}" type="datetimeFigureOut">
              <a:rPr lang="en-US"/>
              <a:pPr>
                <a:defRPr/>
              </a:pPr>
              <a:t>6/17/15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4B157-B626-A740-AAE6-301C465251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639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C9D19-81BB-BE4D-9115-814CD5F12A49}" type="datetimeFigureOut">
              <a:rPr lang="en-US"/>
              <a:pPr>
                <a:defRPr/>
              </a:pPr>
              <a:t>6/17/15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63419-405E-A143-80F1-7AF6AFC18B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4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ADE12-FB07-496F-946C-F0467DED1B30}" type="datetime1">
              <a:rPr lang="en-US"/>
              <a:pPr>
                <a:defRPr/>
              </a:pPr>
              <a:t>6/17/15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DAD01-1C42-4DE2-8F69-F6AEC618FD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671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44146-E73A-9D48-BABE-33E9FA0743EB}" type="datetimeFigureOut">
              <a:rPr lang="en-US"/>
              <a:pPr>
                <a:defRPr/>
              </a:pPr>
              <a:t>6/17/15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67623-6CC2-E542-AF99-F5D9C285F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7674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9A445-537C-9C45-AE81-72D026B76B16}" type="datetimeFigureOut">
              <a:rPr lang="en-US"/>
              <a:pPr>
                <a:defRPr/>
              </a:pPr>
              <a:t>6/17/15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A9558-CC99-9942-BE01-3D7F08141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3643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21154-A00F-034A-8C9F-CC6EE4055868}" type="datetimeFigureOut">
              <a:rPr lang="en-US"/>
              <a:pPr>
                <a:defRPr/>
              </a:pPr>
              <a:t>6/17/15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5BFC6-8B85-0940-AE4A-BA8B90121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307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701BD-0793-49EC-A174-7D06C4EF335F}" type="datetimeFigureOut">
              <a:rPr lang="en-US" smtClean="0"/>
              <a:pPr/>
              <a:t>6/17/15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E18B7-AAE9-4EE6-9F93-1EB4FA424D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895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701BD-0793-49EC-A174-7D06C4EF335F}" type="datetimeFigureOut">
              <a:rPr lang="en-US" smtClean="0"/>
              <a:pPr/>
              <a:t>6/17/15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E18B7-AAE9-4EE6-9F93-1EB4FA424D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750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701BD-0793-49EC-A174-7D06C4EF335F}" type="datetimeFigureOut">
              <a:rPr lang="en-US" smtClean="0"/>
              <a:pPr/>
              <a:t>6/17/15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E18B7-AAE9-4EE6-9F93-1EB4FA424D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8694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701BD-0793-49EC-A174-7D06C4EF335F}" type="datetimeFigureOut">
              <a:rPr lang="en-US" smtClean="0"/>
              <a:pPr/>
              <a:t>6/17/15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E18B7-AAE9-4EE6-9F93-1EB4FA424D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1628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701BD-0793-49EC-A174-7D06C4EF335F}" type="datetimeFigureOut">
              <a:rPr lang="en-US" smtClean="0"/>
              <a:pPr/>
              <a:t>6/17/15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E18B7-AAE9-4EE6-9F93-1EB4FA424D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62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701BD-0793-49EC-A174-7D06C4EF335F}" type="datetimeFigureOut">
              <a:rPr lang="en-US" smtClean="0"/>
              <a:pPr/>
              <a:t>6/17/15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E18B7-AAE9-4EE6-9F93-1EB4FA424D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328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701BD-0793-49EC-A174-7D06C4EF335F}" type="datetimeFigureOut">
              <a:rPr lang="en-US" smtClean="0"/>
              <a:pPr/>
              <a:t>6/17/15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E18B7-AAE9-4EE6-9F93-1EB4FA424D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19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9C213-8DC1-41D0-8409-33A9D61B2694}" type="datetime1">
              <a:rPr lang="en-US"/>
              <a:pPr>
                <a:defRPr/>
              </a:pPr>
              <a:t>6/17/15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440B4-6DFB-451C-A83A-D3D8F92ECA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732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701BD-0793-49EC-A174-7D06C4EF335F}" type="datetimeFigureOut">
              <a:rPr lang="en-US" smtClean="0"/>
              <a:pPr/>
              <a:t>6/17/15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3434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0E18B7-AAE9-4EE6-9F93-1EB4FA424D9A}" type="slidenum">
              <a:rPr lang="en-US" smtClean="0">
                <a:solidFill>
                  <a:srgbClr val="434342"/>
                </a:solidFill>
              </a:rPr>
              <a:pPr/>
              <a:t>‹#›</a:t>
            </a:fld>
            <a:endParaRPr lang="en-US">
              <a:solidFill>
                <a:srgbClr val="4343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4230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701BD-0793-49EC-A174-7D06C4EF335F}" type="datetimeFigureOut">
              <a:rPr lang="en-US" smtClean="0"/>
              <a:pPr/>
              <a:t>6/17/15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E18B7-AAE9-4EE6-9F93-1EB4FA424D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759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701BD-0793-49EC-A174-7D06C4EF335F}" type="datetimeFigureOut">
              <a:rPr lang="en-US" smtClean="0"/>
              <a:pPr/>
              <a:t>6/17/15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E18B7-AAE9-4EE6-9F93-1EB4FA424D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8862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701BD-0793-49EC-A174-7D06C4EF335F}" type="datetimeFigureOut">
              <a:rPr lang="en-US" smtClean="0"/>
              <a:pPr/>
              <a:t>6/17/15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E18B7-AAE9-4EE6-9F93-1EB4FA424D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57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4CC35-2636-4FD0-9B48-561344667F72}" type="datetime1">
              <a:rPr lang="en-US"/>
              <a:pPr>
                <a:defRPr/>
              </a:pPr>
              <a:t>6/17/15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D6871-C25E-4A6C-A429-2445278D09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05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14C40-8EBD-40F5-96CC-6D61E5416CFF}" type="datetime1">
              <a:rPr lang="en-US"/>
              <a:pPr>
                <a:defRPr/>
              </a:pPr>
              <a:t>6/17/15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9FFAC-8039-4892-B3AE-B757BEC0EF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84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C8F36-8F1A-4749-87FC-73CBCEA6BADA}" type="datetime1">
              <a:rPr lang="en-US"/>
              <a:pPr>
                <a:defRPr/>
              </a:pPr>
              <a:t>6/17/15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A95E5-A25E-4C73-8B8B-05CC1AB326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18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B11D8-C559-4263-B9AA-3994FA0C6564}" type="datetime1">
              <a:rPr lang="en-US"/>
              <a:pPr>
                <a:defRPr/>
              </a:pPr>
              <a:t>6/17/15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E23D6-CDE6-45D4-B977-140CE55E8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70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3A822-5998-4BFE-A53E-1183F31ACAF4}" type="datetime1">
              <a:rPr lang="en-US"/>
              <a:pPr>
                <a:defRPr/>
              </a:pPr>
              <a:t>6/17/15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78FA1-4972-4AA1-9A0D-3E4B69635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72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43694-033A-4696-B3A3-B94C0EAE1BB8}" type="datetime1">
              <a:rPr lang="en-US"/>
              <a:pPr>
                <a:defRPr/>
              </a:pPr>
              <a:t>6/17/15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47B0D-36C7-4BD6-934F-CB7B7F9F8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978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1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40ED7B0-7752-48E6-9083-E43DE262237F}" type="datetime1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6/17/15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21A30A0-5841-4FA5-B30E-A18C24080DE5}" type="slidenum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49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1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E23A7FB-007C-934D-92CF-3D79281A68CC}" type="datetimeFigureOut">
              <a:rPr lang="en-US">
                <a:ea typeface="MS PGothic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6/17/15</a:t>
            </a:fld>
            <a:endParaRPr lang="en-US">
              <a:ea typeface="MS PGothic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35119E5-0117-8942-B9DA-C48C766C8EC8}" type="slidenum">
              <a:rPr lang="en-US">
                <a:ea typeface="MS PGothic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72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14701BD-0793-49EC-A174-7D06C4EF335F}" type="datetimeFigureOut">
              <a:rPr lang="en-US" smtClean="0"/>
              <a:pPr/>
              <a:t>6/17/15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F0E18B7-AAE9-4EE6-9F93-1EB4FA424D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17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jpe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ved=0CAcQjRw&amp;url=http://tonycorsini.com/2013/04/15/inspirational-quote-2/&amp;ei=vvRkVcukD9L9oQTWpIDICQ&amp;bvm=bv.93990622,d.cGU&amp;psig=AFQjCNFBgtNmySrZiDfgoE7JEBH-ZQfdnw&amp;ust=1432766000699271" TargetMode="External"/><Relationship Id="rId4" Type="http://schemas.openxmlformats.org/officeDocument/2006/relationships/image" Target="../media/image36.jpeg"/><Relationship Id="rId5" Type="http://schemas.openxmlformats.org/officeDocument/2006/relationships/image" Target="../media/image37.jpeg"/><Relationship Id="rId6" Type="http://schemas.openxmlformats.org/officeDocument/2006/relationships/image" Target="../media/image38.jpe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9.pn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179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8242" name="Picture 3" descr="NISE_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6029710"/>
            <a:ext cx="21336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3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6659" y="5848388"/>
            <a:ext cx="854231" cy="86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4" name="TextBox 6"/>
          <p:cNvSpPr txBox="1">
            <a:spLocks noChangeArrowheads="1"/>
          </p:cNvSpPr>
          <p:nvPr/>
        </p:nvSpPr>
        <p:spPr bwMode="auto">
          <a:xfrm>
            <a:off x="28554" y="30480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Georgia" pitchFamily="18" charset="0"/>
                <a:ea typeface="ＭＳ Ｐゴシック"/>
              </a:rPr>
              <a:t>Developing Programs to Reach Bilingual Audiences</a:t>
            </a:r>
            <a:endParaRPr lang="en-US" sz="3600" dirty="0">
              <a:solidFill>
                <a:schemeClr val="accent2">
                  <a:lumMod val="75000"/>
                  <a:lumOff val="25000"/>
                </a:schemeClr>
              </a:solidFill>
              <a:latin typeface="Georgia" pitchFamily="18" charset="0"/>
              <a:ea typeface="ＭＳ Ｐゴシック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90" y="5257800"/>
            <a:ext cx="9165364" cy="90487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138247" name="Picture 10" descr="20120723_1092_lo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238" y="1537610"/>
            <a:ext cx="9144000" cy="3720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781" y="1445535"/>
            <a:ext cx="9144000" cy="92075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4109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143000"/>
            <a:ext cx="9144000" cy="92075"/>
          </a:xfrm>
          <a:prstGeom prst="rect">
            <a:avLst/>
          </a:prstGeom>
          <a:solidFill>
            <a:srgbClr val="ABCB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629763" name="Title 1"/>
          <p:cNvSpPr>
            <a:spLocks noGrp="1"/>
          </p:cNvSpPr>
          <p:nvPr>
            <p:ph type="title"/>
          </p:nvPr>
        </p:nvSpPr>
        <p:spPr>
          <a:xfrm>
            <a:off x="254000" y="274638"/>
            <a:ext cx="8661400" cy="741362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4000" smtClean="0">
                <a:solidFill>
                  <a:srgbClr val="0C4225"/>
                </a:solidFill>
                <a:latin typeface="Georgia" pitchFamily="18" charset="0"/>
                <a:ea typeface="ＭＳ Ｐゴシック"/>
                <a:cs typeface="ＭＳ Ｐゴシック"/>
              </a:rPr>
              <a:t>Bilingual Videos</a:t>
            </a:r>
          </a:p>
        </p:txBody>
      </p:sp>
      <p:pic>
        <p:nvPicPr>
          <p:cNvPr id="62976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1433513"/>
            <a:ext cx="2133600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9765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1433513"/>
            <a:ext cx="2438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9766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9338" y="4668838"/>
            <a:ext cx="2633662" cy="2057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</p:pic>
      <p:pic>
        <p:nvPicPr>
          <p:cNvPr id="629767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4572000"/>
            <a:ext cx="2667000" cy="2057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</p:pic>
      <p:sp>
        <p:nvSpPr>
          <p:cNvPr id="629768" name="TextBox 9"/>
          <p:cNvSpPr txBox="1">
            <a:spLocks noChangeArrowheads="1"/>
          </p:cNvSpPr>
          <p:nvPr/>
        </p:nvSpPr>
        <p:spPr bwMode="auto">
          <a:xfrm>
            <a:off x="187325" y="1433513"/>
            <a:ext cx="14398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6600"/>
                </a:solidFill>
                <a:latin typeface="Arial" charset="0"/>
                <a:ea typeface="ＭＳ Ｐゴシック"/>
              </a:rPr>
              <a:t>Intro to Nano</a:t>
            </a:r>
          </a:p>
        </p:txBody>
      </p:sp>
      <p:sp>
        <p:nvSpPr>
          <p:cNvPr id="629769" name="TextBox 10"/>
          <p:cNvSpPr txBox="1">
            <a:spLocks noChangeArrowheads="1"/>
          </p:cNvSpPr>
          <p:nvPr/>
        </p:nvSpPr>
        <p:spPr bwMode="auto">
          <a:xfrm>
            <a:off x="82550" y="4572000"/>
            <a:ext cx="14414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6600"/>
                </a:solidFill>
                <a:latin typeface="Arial" charset="0"/>
                <a:ea typeface="ＭＳ Ｐゴシック"/>
              </a:rPr>
              <a:t>What Happens In A Nano Lab?</a:t>
            </a:r>
          </a:p>
        </p:txBody>
      </p:sp>
      <p:sp>
        <p:nvSpPr>
          <p:cNvPr id="629770" name="TextBox 11"/>
          <p:cNvSpPr txBox="1">
            <a:spLocks noChangeArrowheads="1"/>
          </p:cNvSpPr>
          <p:nvPr/>
        </p:nvSpPr>
        <p:spPr bwMode="auto">
          <a:xfrm>
            <a:off x="4689475" y="4668838"/>
            <a:ext cx="14398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6600"/>
                </a:solidFill>
                <a:latin typeface="Arial" charset="0"/>
                <a:ea typeface="ＭＳ Ｐゴシック"/>
              </a:rPr>
              <a:t>How Small Is Nano?</a:t>
            </a:r>
          </a:p>
        </p:txBody>
      </p:sp>
      <p:sp>
        <p:nvSpPr>
          <p:cNvPr id="629771" name="TextBox 12"/>
          <p:cNvSpPr txBox="1">
            <a:spLocks noChangeArrowheads="1"/>
          </p:cNvSpPr>
          <p:nvPr/>
        </p:nvSpPr>
        <p:spPr bwMode="auto">
          <a:xfrm>
            <a:off x="4876800" y="1433513"/>
            <a:ext cx="1450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6600"/>
                </a:solidFill>
                <a:latin typeface="Arial" charset="0"/>
                <a:ea typeface="ＭＳ Ｐゴシック"/>
              </a:rPr>
              <a:t>Nano and Me</a:t>
            </a:r>
          </a:p>
        </p:txBody>
      </p:sp>
    </p:spTree>
    <p:extLst>
      <p:ext uri="{BB962C8B-B14F-4D97-AF65-F5344CB8AC3E}">
        <p14:creationId xmlns:p14="http://schemas.microsoft.com/office/powerpoint/2010/main" val="771288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050925"/>
            <a:ext cx="9144000" cy="92075"/>
          </a:xfrm>
          <a:prstGeom prst="rect">
            <a:avLst/>
          </a:prstGeom>
          <a:solidFill>
            <a:srgbClr val="ABCB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633859" name="Title 1"/>
          <p:cNvSpPr>
            <a:spLocks noGrp="1"/>
          </p:cNvSpPr>
          <p:nvPr>
            <p:ph type="title"/>
          </p:nvPr>
        </p:nvSpPr>
        <p:spPr>
          <a:xfrm>
            <a:off x="254000" y="274638"/>
            <a:ext cx="8661400" cy="741362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4000" smtClean="0">
                <a:solidFill>
                  <a:srgbClr val="0C4225"/>
                </a:solidFill>
                <a:latin typeface="Georgia" pitchFamily="18" charset="0"/>
                <a:ea typeface="ＭＳ Ｐゴシック"/>
                <a:cs typeface="ＭＳ Ｐゴシック"/>
              </a:rPr>
              <a:t>Website for the Public</a:t>
            </a:r>
          </a:p>
        </p:txBody>
      </p:sp>
      <p:pic>
        <p:nvPicPr>
          <p:cNvPr id="633860" name="Picture 8" descr="whatisnano_ba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5105400"/>
            <a:ext cx="4164013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ounded Rectangle 1"/>
          <p:cNvSpPr/>
          <p:nvPr/>
        </p:nvSpPr>
        <p:spPr>
          <a:xfrm>
            <a:off x="5138738" y="1243013"/>
            <a:ext cx="3573462" cy="3152775"/>
          </a:xfrm>
          <a:prstGeom prst="roundRect">
            <a:avLst/>
          </a:prstGeom>
          <a:solidFill>
            <a:schemeClr val="bg1"/>
          </a:solidFill>
          <a:ln w="76200" cmpd="sng">
            <a:solidFill>
              <a:schemeClr val="accent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ln>
                <a:solidFill>
                  <a:srgbClr val="0000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633862" name="TextBox 4"/>
          <p:cNvSpPr txBox="1">
            <a:spLocks noChangeArrowheads="1"/>
          </p:cNvSpPr>
          <p:nvPr/>
        </p:nvSpPr>
        <p:spPr bwMode="auto">
          <a:xfrm>
            <a:off x="4801535" y="1481137"/>
            <a:ext cx="413385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 defTabSz="457200" fontAlgn="base">
              <a:spcBef>
                <a:spcPts val="14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ea typeface="ＭＳ Ｐゴシック"/>
                <a:cs typeface="Arial" charset="0"/>
                <a:sym typeface="Arial" charset="0"/>
              </a:rPr>
              <a:t>Videos, podcasts, activities, links</a:t>
            </a:r>
          </a:p>
          <a:p>
            <a:pPr marL="800100" lvl="1" indent="-342900" defTabSz="457200" fontAlgn="base">
              <a:spcBef>
                <a:spcPts val="14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ea typeface="ＭＳ Ｐゴシック"/>
                <a:cs typeface="Arial" charset="0"/>
                <a:sym typeface="Arial" charset="0"/>
              </a:rPr>
              <a:t>List of mini-exhibition locations</a:t>
            </a:r>
          </a:p>
          <a:p>
            <a:pPr marL="800100" lvl="1" indent="-342900" defTabSz="457200" fontAlgn="base">
              <a:spcBef>
                <a:spcPts val="14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ea typeface="ＭＳ Ｐゴシック"/>
                <a:cs typeface="Arial" charset="0"/>
                <a:sym typeface="Arial" charset="0"/>
              </a:rPr>
              <a:t>Audio Description in English and Spanish</a:t>
            </a:r>
            <a:endParaRPr lang="en-US" sz="2400" dirty="0">
              <a:solidFill>
                <a:srgbClr val="000000"/>
              </a:solidFill>
              <a:ea typeface="ＭＳ Ｐゴシック"/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8570" y="1557338"/>
            <a:ext cx="4181030" cy="45743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Isosceles Triangle 8"/>
          <p:cNvSpPr/>
          <p:nvPr/>
        </p:nvSpPr>
        <p:spPr>
          <a:xfrm rot="16200000">
            <a:off x="4471196" y="1136064"/>
            <a:ext cx="254000" cy="1081087"/>
          </a:xfrm>
          <a:prstGeom prst="triangle">
            <a:avLst>
              <a:gd name="adj" fmla="val 46636"/>
            </a:avLst>
          </a:prstGeom>
          <a:solidFill>
            <a:schemeClr val="accent2">
              <a:lumMod val="90000"/>
              <a:lumOff val="10000"/>
            </a:scheme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946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143000"/>
            <a:ext cx="9144000" cy="92075"/>
          </a:xfrm>
          <a:prstGeom prst="rect">
            <a:avLst/>
          </a:prstGeom>
          <a:solidFill>
            <a:srgbClr val="ABCB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145411" name="Title 1"/>
          <p:cNvSpPr>
            <a:spLocks noGrp="1"/>
          </p:cNvSpPr>
          <p:nvPr>
            <p:ph type="title"/>
          </p:nvPr>
        </p:nvSpPr>
        <p:spPr>
          <a:xfrm>
            <a:off x="254000" y="274638"/>
            <a:ext cx="8661400" cy="741362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3200" dirty="0" smtClean="0">
                <a:solidFill>
                  <a:srgbClr val="0C4225"/>
                </a:solidFill>
                <a:latin typeface="Georgia" pitchFamily="18" charset="0"/>
                <a:ea typeface="ＭＳ Ｐゴシック"/>
                <a:cs typeface="ＭＳ Ｐゴシック"/>
              </a:rPr>
              <a:t>NISE Network- Bilingual Audiences Workshop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07950" y="4063525"/>
            <a:ext cx="373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20 informal education centers attended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Attendees received strategies and tips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Also received resources including Translation Process Guides, Bilingual Design Guides, and Team- Based Inquiry Guides. 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1772" y="1418602"/>
            <a:ext cx="4648200" cy="52869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2634" y="1524000"/>
            <a:ext cx="3404432" cy="226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644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143000"/>
            <a:ext cx="9144000" cy="92075"/>
          </a:xfrm>
          <a:prstGeom prst="rect">
            <a:avLst/>
          </a:prstGeom>
          <a:solidFill>
            <a:srgbClr val="ABCB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145411" name="Title 1"/>
          <p:cNvSpPr>
            <a:spLocks noGrp="1"/>
          </p:cNvSpPr>
          <p:nvPr>
            <p:ph type="title"/>
          </p:nvPr>
        </p:nvSpPr>
        <p:spPr>
          <a:xfrm>
            <a:off x="254000" y="274638"/>
            <a:ext cx="8661400" cy="741362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3200" dirty="0" smtClean="0">
                <a:solidFill>
                  <a:srgbClr val="0C4225"/>
                </a:solidFill>
                <a:latin typeface="Georgia" pitchFamily="18" charset="0"/>
                <a:ea typeface="ＭＳ Ｐゴシック"/>
                <a:cs typeface="ＭＳ Ｐゴシック"/>
              </a:rPr>
              <a:t>Workshop</a:t>
            </a:r>
            <a:r>
              <a:rPr lang="en-US" sz="4000" dirty="0" smtClean="0">
                <a:solidFill>
                  <a:srgbClr val="0C4225"/>
                </a:solidFill>
                <a:latin typeface="Georgia" pitchFamily="18" charset="0"/>
                <a:ea typeface="ＭＳ Ｐゴシック"/>
                <a:cs typeface="ＭＳ Ｐゴシック"/>
              </a:rPr>
              <a:t> </a:t>
            </a:r>
            <a:r>
              <a:rPr lang="en-US" sz="3200" dirty="0" smtClean="0">
                <a:solidFill>
                  <a:srgbClr val="0C4225"/>
                </a:solidFill>
                <a:latin typeface="Georgia" pitchFamily="18" charset="0"/>
                <a:ea typeface="ＭＳ Ｐゴシック"/>
                <a:cs typeface="ＭＳ Ｐゴシック"/>
              </a:rPr>
              <a:t>Goals</a:t>
            </a:r>
            <a:endParaRPr lang="en-US" sz="4000" dirty="0" smtClean="0">
              <a:solidFill>
                <a:srgbClr val="0C4225"/>
              </a:solidFill>
              <a:latin typeface="Georgia" pitchFamily="18" charset="0"/>
              <a:ea typeface="ＭＳ Ｐゴシック"/>
              <a:cs typeface="ＭＳ Ｐゴシック"/>
            </a:endParaRPr>
          </a:p>
        </p:txBody>
      </p:sp>
      <p:sp>
        <p:nvSpPr>
          <p:cNvPr id="145412" name="Rectangle 1"/>
          <p:cNvSpPr>
            <a:spLocks noChangeArrowheads="1"/>
          </p:cNvSpPr>
          <p:nvPr/>
        </p:nvSpPr>
        <p:spPr bwMode="auto">
          <a:xfrm>
            <a:off x="317157" y="1371600"/>
            <a:ext cx="8256588" cy="569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ea typeface="ＭＳ Ｐゴシック"/>
              </a:rPr>
              <a:t>Overarching Goal:</a:t>
            </a:r>
            <a:endParaRPr lang="en-US" dirty="0">
              <a:solidFill>
                <a:prstClr val="black"/>
              </a:solidFill>
              <a:ea typeface="ＭＳ Ｐゴシック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prstClr val="black"/>
                </a:solidFill>
                <a:ea typeface="ＭＳ Ｐゴシック"/>
              </a:rPr>
              <a:t>To inspire confidence and build capacity for partners to engage bilingual audiences in </a:t>
            </a:r>
            <a:r>
              <a:rPr lang="en-US" i="1" dirty="0" err="1">
                <a:solidFill>
                  <a:prstClr val="black"/>
                </a:solidFill>
                <a:ea typeface="ＭＳ Ｐゴシック"/>
              </a:rPr>
              <a:t>nanoscale</a:t>
            </a:r>
            <a:r>
              <a:rPr lang="en-US" i="1" dirty="0">
                <a:solidFill>
                  <a:prstClr val="black"/>
                </a:solidFill>
                <a:ea typeface="ＭＳ Ｐゴシック"/>
              </a:rPr>
              <a:t> science, engineering, and technology (</a:t>
            </a:r>
            <a:r>
              <a:rPr lang="en-US" i="1" dirty="0" err="1">
                <a:solidFill>
                  <a:prstClr val="black"/>
                </a:solidFill>
                <a:ea typeface="ＭＳ Ｐゴシック"/>
              </a:rPr>
              <a:t>nano</a:t>
            </a:r>
            <a:r>
              <a:rPr lang="en-US" i="1" dirty="0">
                <a:solidFill>
                  <a:prstClr val="black"/>
                </a:solidFill>
                <a:ea typeface="ＭＳ Ｐゴシック"/>
              </a:rPr>
              <a:t>).</a:t>
            </a:r>
            <a:endParaRPr lang="en-US" dirty="0">
              <a:solidFill>
                <a:prstClr val="black"/>
              </a:solidFill>
              <a:ea typeface="ＭＳ Ｐゴシック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ea typeface="ＭＳ Ｐゴシック"/>
              </a:rPr>
              <a:t> </a:t>
            </a:r>
            <a:endParaRPr lang="en-US" dirty="0">
              <a:solidFill>
                <a:prstClr val="black"/>
              </a:solidFill>
              <a:ea typeface="ＭＳ Ｐゴシック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ea typeface="ＭＳ Ｐゴシック"/>
              </a:rPr>
              <a:t>As a result of participating in the workshop, professionals will: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ea typeface="ＭＳ Ｐゴシック"/>
              </a:rPr>
              <a:t> 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ea typeface="ＭＳ Ｐゴシック"/>
              </a:rPr>
              <a:t>1.      Develop a rationale for engaging bilingual audiences in </a:t>
            </a:r>
            <a:r>
              <a:rPr lang="en-US" dirty="0" err="1">
                <a:solidFill>
                  <a:prstClr val="black"/>
                </a:solidFill>
                <a:ea typeface="ＭＳ Ｐゴシック"/>
              </a:rPr>
              <a:t>nano</a:t>
            </a:r>
            <a:r>
              <a:rPr lang="en-US" dirty="0">
                <a:solidFill>
                  <a:prstClr val="black"/>
                </a:solidFill>
                <a:ea typeface="ＭＳ Ｐゴシック"/>
              </a:rPr>
              <a:t>, and see bilingual 	work as an emerging practice.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ea typeface="ＭＳ Ｐゴシック"/>
              </a:rPr>
              <a:t> 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ea typeface="ＭＳ Ｐゴシック"/>
              </a:rPr>
              <a:t>2.      Build awareness of and facility with educational and professional tools and 	strategies (both NISE Net and outside resources), to better engage bilingual 	audiences.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ea typeface="ＭＳ Ｐゴシック"/>
              </a:rPr>
              <a:t> 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ea typeface="ＭＳ Ｐゴシック"/>
              </a:rPr>
              <a:t>3.      Connect with other professionals engaged in bilingual work by sharing personal 	experiences and learning together.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ea typeface="ＭＳ Ｐゴシック"/>
              </a:rPr>
              <a:t> 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ea typeface="ＭＳ Ｐゴシック"/>
              </a:rPr>
              <a:t>4.      Identify opportunities for action by problem solving challenges and articulating 	next steps.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Arial" charset="0"/>
                <a:ea typeface="ＭＳ Ｐゴシック"/>
              </a:rPr>
              <a:t/>
            </a:r>
            <a:br>
              <a:rPr lang="en-US" sz="2000" dirty="0">
                <a:solidFill>
                  <a:prstClr val="black"/>
                </a:solidFill>
                <a:latin typeface="Arial" charset="0"/>
                <a:ea typeface="ＭＳ Ｐゴシック"/>
              </a:rPr>
            </a:br>
            <a:r>
              <a:rPr lang="en-US" sz="2000" dirty="0">
                <a:solidFill>
                  <a:prstClr val="black"/>
                </a:solidFill>
                <a:latin typeface="Arial" charset="0"/>
                <a:ea typeface="ＭＳ Ｐゴシック"/>
              </a:rPr>
              <a:t> </a:t>
            </a:r>
            <a:r>
              <a:rPr lang="en-US" dirty="0">
                <a:solidFill>
                  <a:prstClr val="black"/>
                </a:solidFill>
                <a:ea typeface="ＭＳ Ｐゴシック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18527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Collaborating </a:t>
            </a:r>
            <a:r>
              <a:rPr lang="en-US" sz="3600" dirty="0"/>
              <a:t>with organizations that serve </a:t>
            </a:r>
            <a:r>
              <a:rPr lang="en-US" sz="3600" dirty="0" smtClean="0"/>
              <a:t>Hispanic communities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791372" y="2803428"/>
            <a:ext cx="6511131" cy="1391125"/>
          </a:xfrm>
        </p:spPr>
        <p:txBody>
          <a:bodyPr>
            <a:normAutofit/>
          </a:bodyPr>
          <a:lstStyle/>
          <a:p>
            <a:r>
              <a:rPr lang="en-US" sz="1600" dirty="0" smtClean="0"/>
              <a:t>Verónika Núñez</a:t>
            </a:r>
          </a:p>
          <a:p>
            <a:r>
              <a:rPr lang="en-US" sz="1600" dirty="0" smtClean="0"/>
              <a:t>OREGON MUSEUM OF SCIENCE AND INDUSTRY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48731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Identify 3 organizations that already work with the Hispanic community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These organizations include schools, non-profits, theaters, wellness </a:t>
            </a:r>
            <a:r>
              <a:rPr lang="en-US" sz="2000" dirty="0"/>
              <a:t>c</a:t>
            </a:r>
            <a:r>
              <a:rPr lang="en-US" sz="2000" dirty="0" smtClean="0"/>
              <a:t>enters, libraries, community </a:t>
            </a:r>
            <a:r>
              <a:rPr lang="en-US" sz="2000" dirty="0"/>
              <a:t>g</a:t>
            </a:r>
            <a:r>
              <a:rPr lang="en-US" sz="2000" dirty="0" smtClean="0"/>
              <a:t>roups, etc.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Look for leaders within these communities that are trusted and know the population you are working with/for.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Look for Spanish newspapers to know what’s happening in the community: events, openings, celebrations.</a:t>
            </a:r>
          </a:p>
          <a:p>
            <a:pPr marL="0" indent="0"/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7" name="Picture 3" descr="R:\Projects\Sustainability\Events\Power of the Pedal\OMSI Bike Event 2011 Photos\2011_09_24_omsi_bike_event-287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3733800"/>
            <a:ext cx="3276600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749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Collaboration and partnerships take time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Be aware of that when planning events, classes, or any other activities with partner organizations. Ask yourself these questions: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Where’s is this organization located (geographically)?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Who’s your contact? Has this person organized similar events?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What’s the preferred language of the community you are serving?  Do you have bilingual volunteers? Do the organization you are partnering with have bilingual volunteers?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Do you need bilingual materials? What kind of materials? (Libraries are fantastic resources and often have bilingual materials, books, activities.)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050" name="Picture 2" descr="R:\Projects\Sustainability\Events\Power of the Pedal\OMSI Bike Event 2011 Photos\2011_09_24_omsi_bike_event-29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4191000"/>
            <a:ext cx="3124200" cy="20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941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Relationships are at the heart of collaboration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Nourishing  and sustaining the relationship should be a priority. 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Listen to the needs of the community, respond to their requests, understand their challenges, find ways to include their voices in the programming.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Define clear roles and responsibilities.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Have realistic expectations.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Record the progress of the collaboration: what worked, what didn’t work, resources, etc. It will be a valuable reference.</a:t>
            </a:r>
            <a:endParaRPr lang="en-US" dirty="0"/>
          </a:p>
        </p:txBody>
      </p:sp>
      <p:pic>
        <p:nvPicPr>
          <p:cNvPr id="3074" name="Picture 2" descr="C:\Users\veronikan\Desktop\IMG_569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6100" y="3886200"/>
            <a:ext cx="20574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109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small, gain confidence</a:t>
            </a:r>
            <a:endParaRPr lang="en-US" dirty="0"/>
          </a:p>
        </p:txBody>
      </p:sp>
      <p:pic>
        <p:nvPicPr>
          <p:cNvPr id="4098" name="Picture 2" descr="R:\Projects\Sustainability\Events\Power of the Pedal\OMSI Bike Event 2011 Photos\2011_09_24_omsi_bike_event-299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4419600"/>
            <a:ext cx="2819400" cy="18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onycorsini.files.wordpress.com/2013/04/quote-image-1-if-you-dont-start-somewhere-youll-never-get-anywhere-bob-marley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124856"/>
            <a:ext cx="4503056" cy="450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R:\Projects\Sustainability\Events\Power of the Pedal\OMSI Bike Event 2011 Photos\2011_09_24_omsi_bike_event-300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2057400"/>
            <a:ext cx="28194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:\Projects\Sustainability\Events\Power of the Pedal\OMSI Bike Event 2011 Photos\2011_09_24_omsi_bike_event-285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4191000"/>
            <a:ext cx="3820886" cy="254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481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E2F1C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84625" y="152400"/>
            <a:ext cx="5159375" cy="6705600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  <a:spcBef>
                <a:spcPct val="35000"/>
              </a:spcBef>
              <a:buClr>
                <a:srgbClr val="0C4225"/>
              </a:buClr>
              <a:defRPr/>
            </a:pPr>
            <a:r>
              <a:rPr lang="en-US" u="sng" dirty="0" smtClean="0">
                <a:solidFill>
                  <a:schemeClr val="accent2">
                    <a:lumMod val="75000"/>
                    <a:lumOff val="25000"/>
                  </a:schemeClr>
                </a:solidFill>
                <a:ea typeface="MS PGothic" charset="0"/>
                <a:cs typeface="Georgia" charset="0"/>
              </a:rPr>
              <a:t>Overview</a:t>
            </a:r>
            <a:endParaRPr lang="en-US" dirty="0" smtClean="0">
              <a:solidFill>
                <a:schemeClr val="accent2">
                  <a:lumMod val="75000"/>
                  <a:lumOff val="25000"/>
                </a:schemeClr>
              </a:solidFill>
              <a:ea typeface="MS PGothic" charset="0"/>
              <a:cs typeface="Georgia" charset="0"/>
            </a:endParaRPr>
          </a:p>
          <a:p>
            <a:pPr marL="457200" indent="-457200" algn="l">
              <a:lnSpc>
                <a:spcPct val="90000"/>
              </a:lnSpc>
              <a:spcBef>
                <a:spcPct val="35000"/>
              </a:spcBef>
              <a:buClr>
                <a:srgbClr val="0C4225"/>
              </a:buClr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chemeClr val="accent2">
                    <a:lumMod val="75000"/>
                    <a:lumOff val="25000"/>
                  </a:schemeClr>
                </a:solidFill>
                <a:ea typeface="MS PGothic" charset="0"/>
                <a:cs typeface="Georgia" charset="0"/>
              </a:rPr>
              <a:t>Welcome </a:t>
            </a:r>
            <a:r>
              <a:rPr lang="en-US" sz="2000" dirty="0">
                <a:solidFill>
                  <a:schemeClr val="accent2">
                    <a:lumMod val="75000"/>
                    <a:lumOff val="25000"/>
                  </a:schemeClr>
                </a:solidFill>
                <a:ea typeface="MS PGothic" charset="0"/>
                <a:cs typeface="Georgia" charset="0"/>
              </a:rPr>
              <a:t>and </a:t>
            </a:r>
            <a:r>
              <a:rPr lang="en-US" sz="2000" dirty="0" smtClean="0">
                <a:solidFill>
                  <a:schemeClr val="accent2">
                    <a:lumMod val="75000"/>
                    <a:lumOff val="25000"/>
                  </a:schemeClr>
                </a:solidFill>
                <a:ea typeface="MS PGothic" charset="0"/>
                <a:cs typeface="Georgia" charset="0"/>
              </a:rPr>
              <a:t>Introductions</a:t>
            </a:r>
          </a:p>
          <a:p>
            <a:pPr marL="457200" indent="-457200" algn="l">
              <a:lnSpc>
                <a:spcPct val="90000"/>
              </a:lnSpc>
              <a:spcBef>
                <a:spcPct val="35000"/>
              </a:spcBef>
              <a:buClr>
                <a:srgbClr val="0C4225"/>
              </a:buClr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chemeClr val="accent2">
                    <a:lumMod val="75000"/>
                    <a:lumOff val="25000"/>
                  </a:schemeClr>
                </a:solidFill>
                <a:ea typeface="MS PGothic" charset="0"/>
                <a:cs typeface="Georgia" charset="0"/>
              </a:rPr>
              <a:t>Presentations</a:t>
            </a:r>
          </a:p>
          <a:p>
            <a:pPr marL="457200" indent="-457200" algn="l">
              <a:lnSpc>
                <a:spcPct val="90000"/>
              </a:lnSpc>
              <a:spcBef>
                <a:spcPct val="35000"/>
              </a:spcBef>
              <a:buClr>
                <a:srgbClr val="0C4225"/>
              </a:buClr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chemeClr val="accent2">
                    <a:lumMod val="75000"/>
                    <a:lumOff val="25000"/>
                  </a:schemeClr>
                </a:solidFill>
                <a:ea typeface="MS PGothic" charset="0"/>
                <a:cs typeface="Georgia" charset="0"/>
              </a:rPr>
              <a:t>Q&amp;A </a:t>
            </a:r>
            <a:endParaRPr lang="en-US" sz="2000" dirty="0" smtClean="0">
              <a:solidFill>
                <a:schemeClr val="accent2">
                  <a:lumMod val="75000"/>
                  <a:lumOff val="25000"/>
                </a:schemeClr>
              </a:solidFill>
              <a:ea typeface="MS Mincho" charset="0"/>
              <a:cs typeface="Arial" charset="0"/>
            </a:endParaRPr>
          </a:p>
          <a:p>
            <a:pPr algn="l">
              <a:lnSpc>
                <a:spcPct val="90000"/>
              </a:lnSpc>
              <a:spcBef>
                <a:spcPct val="35000"/>
              </a:spcBef>
              <a:buClr>
                <a:srgbClr val="0C4225"/>
              </a:buClr>
              <a:defRPr/>
            </a:pPr>
            <a:endParaRPr lang="en-US" sz="1600" dirty="0" smtClean="0">
              <a:solidFill>
                <a:schemeClr val="accent2">
                  <a:lumMod val="75000"/>
                  <a:lumOff val="25000"/>
                </a:schemeClr>
              </a:solidFill>
              <a:latin typeface="Calibri" charset="0"/>
              <a:ea typeface="MS Mincho" charset="0"/>
              <a:cs typeface="Arial" charset="0"/>
            </a:endParaRPr>
          </a:p>
          <a:p>
            <a:pPr algn="l">
              <a:lnSpc>
                <a:spcPct val="90000"/>
              </a:lnSpc>
              <a:spcBef>
                <a:spcPct val="35000"/>
              </a:spcBef>
              <a:buClr>
                <a:srgbClr val="0C4225"/>
              </a:buClr>
              <a:defRPr/>
            </a:pPr>
            <a:r>
              <a:rPr lang="en-US" u="sng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Calibri" charset="0"/>
                <a:ea typeface="MS Mincho" charset="0"/>
                <a:cs typeface="Arial" charset="0"/>
              </a:rPr>
              <a:t>Presenters:</a:t>
            </a:r>
          </a:p>
          <a:p>
            <a:pPr marL="342900" indent="-342900" algn="l">
              <a:lnSpc>
                <a:spcPct val="90000"/>
              </a:lnSpc>
              <a:spcBef>
                <a:spcPct val="35000"/>
              </a:spcBef>
              <a:buClr>
                <a:srgbClr val="0C4225"/>
              </a:buClr>
              <a:buFont typeface="Arial" charset="0"/>
              <a:buChar char="•"/>
              <a:defRPr/>
            </a:pPr>
            <a:r>
              <a:rPr lang="en-US" sz="20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Calibri" charset="0"/>
                <a:ea typeface="MS Mincho" charset="0"/>
                <a:cs typeface="Arial" charset="0"/>
              </a:rPr>
              <a:t>Aaron Guerrero, Children’s Museum of Houston</a:t>
            </a:r>
          </a:p>
          <a:p>
            <a:pPr marL="342900" indent="-342900" algn="l">
              <a:lnSpc>
                <a:spcPct val="90000"/>
              </a:lnSpc>
              <a:spcBef>
                <a:spcPct val="35000"/>
              </a:spcBef>
              <a:buClr>
                <a:srgbClr val="0C4225"/>
              </a:buClr>
              <a:buFont typeface="Arial" charset="0"/>
              <a:buChar char="•"/>
              <a:defRPr/>
            </a:pPr>
            <a:r>
              <a:rPr lang="en-US" sz="2000" dirty="0" err="1" smtClean="0">
                <a:solidFill>
                  <a:schemeClr val="accent2">
                    <a:lumMod val="75000"/>
                    <a:lumOff val="25000"/>
                  </a:schemeClr>
                </a:solidFill>
                <a:latin typeface="Calibri" charset="0"/>
                <a:ea typeface="MS Mincho" charset="0"/>
                <a:cs typeface="Arial" charset="0"/>
              </a:rPr>
              <a:t>Veronika</a:t>
            </a:r>
            <a:r>
              <a:rPr lang="en-US" sz="20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Calibri" charset="0"/>
                <a:ea typeface="MS Mincho" charset="0"/>
                <a:cs typeface="Arial" charset="0"/>
              </a:rPr>
              <a:t> Nunez, Oregon Museum of Science and Industry</a:t>
            </a:r>
          </a:p>
          <a:p>
            <a:pPr marL="342900" lvl="0" indent="-342900" algn="l">
              <a:lnSpc>
                <a:spcPct val="90000"/>
              </a:lnSpc>
              <a:spcBef>
                <a:spcPct val="35000"/>
              </a:spcBef>
              <a:buClr>
                <a:srgbClr val="0C4225"/>
              </a:buClr>
              <a:buFont typeface="Arial" charset="0"/>
              <a:buChar char="•"/>
              <a:defRPr/>
            </a:pPr>
            <a:r>
              <a:rPr lang="en-US" sz="2000" dirty="0" err="1" smtClean="0">
                <a:solidFill>
                  <a:srgbClr val="330F42">
                    <a:lumMod val="75000"/>
                    <a:lumOff val="25000"/>
                  </a:srgbClr>
                </a:solidFill>
                <a:latin typeface="Calibri" charset="0"/>
                <a:ea typeface="MS Mincho" charset="0"/>
                <a:cs typeface="Arial" charset="0"/>
              </a:rPr>
              <a:t>Treloar</a:t>
            </a:r>
            <a:r>
              <a:rPr lang="en-US" sz="2000" dirty="0" smtClean="0">
                <a:solidFill>
                  <a:srgbClr val="330F42">
                    <a:lumMod val="75000"/>
                    <a:lumOff val="25000"/>
                  </a:srgbClr>
                </a:solidFill>
                <a:latin typeface="Calibri" charset="0"/>
                <a:ea typeface="MS Mincho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rgbClr val="330F42">
                    <a:lumMod val="75000"/>
                    <a:lumOff val="25000"/>
                  </a:srgbClr>
                </a:solidFill>
                <a:latin typeface="Calibri" charset="0"/>
                <a:ea typeface="MS Mincho" charset="0"/>
                <a:cs typeface="Arial" charset="0"/>
              </a:rPr>
              <a:t>Tredennick</a:t>
            </a:r>
            <a:r>
              <a:rPr lang="en-US" sz="2000" dirty="0" smtClean="0">
                <a:solidFill>
                  <a:srgbClr val="330F42">
                    <a:lumMod val="75000"/>
                    <a:lumOff val="25000"/>
                  </a:srgbClr>
                </a:solidFill>
                <a:latin typeface="Calibri" charset="0"/>
                <a:ea typeface="MS Mincho" charset="0"/>
                <a:cs typeface="Arial" charset="0"/>
              </a:rPr>
              <a:t> Bower, Fort Collins Museum of Discovery</a:t>
            </a:r>
          </a:p>
          <a:p>
            <a:pPr marL="342900" lvl="0" indent="-342900" algn="l">
              <a:lnSpc>
                <a:spcPct val="90000"/>
              </a:lnSpc>
              <a:spcBef>
                <a:spcPct val="35000"/>
              </a:spcBef>
              <a:buClr>
                <a:srgbClr val="0C4225"/>
              </a:buClr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330F42">
                    <a:lumMod val="75000"/>
                    <a:lumOff val="25000"/>
                  </a:srgbClr>
                </a:solidFill>
                <a:latin typeface="Calibri" charset="0"/>
                <a:ea typeface="MS Mincho" charset="0"/>
                <a:cs typeface="Arial" charset="0"/>
              </a:rPr>
              <a:t>Nick </a:t>
            </a:r>
            <a:r>
              <a:rPr lang="en-US" sz="2000" dirty="0" err="1" smtClean="0">
                <a:solidFill>
                  <a:srgbClr val="330F42">
                    <a:lumMod val="75000"/>
                    <a:lumOff val="25000"/>
                  </a:srgbClr>
                </a:solidFill>
                <a:latin typeface="Calibri" charset="0"/>
                <a:ea typeface="MS Mincho" charset="0"/>
                <a:cs typeface="Arial" charset="0"/>
              </a:rPr>
              <a:t>Spicher</a:t>
            </a:r>
            <a:r>
              <a:rPr lang="en-US" sz="2000" dirty="0" smtClean="0">
                <a:solidFill>
                  <a:srgbClr val="330F42">
                    <a:lumMod val="75000"/>
                    <a:lumOff val="25000"/>
                  </a:srgbClr>
                </a:solidFill>
                <a:latin typeface="Calibri" charset="0"/>
                <a:ea typeface="MS Mincho" charset="0"/>
                <a:cs typeface="Arial" charset="0"/>
              </a:rPr>
              <a:t>, The Science Factory</a:t>
            </a:r>
          </a:p>
          <a:p>
            <a:pPr marL="342900" lvl="0" indent="-342900" algn="l">
              <a:lnSpc>
                <a:spcPct val="90000"/>
              </a:lnSpc>
              <a:spcBef>
                <a:spcPct val="35000"/>
              </a:spcBef>
              <a:buClr>
                <a:srgbClr val="0C4225"/>
              </a:buClr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330F42">
                    <a:lumMod val="75000"/>
                    <a:lumOff val="25000"/>
                  </a:srgbClr>
                </a:solidFill>
                <a:latin typeface="Calibri" charset="0"/>
                <a:ea typeface="MS Mincho" charset="0"/>
                <a:cs typeface="Arial" charset="0"/>
              </a:rPr>
              <a:t>Veronica Garcia-Luis, Exploratorium</a:t>
            </a:r>
          </a:p>
          <a:p>
            <a:pPr marL="342900" lvl="0" indent="-342900" algn="l">
              <a:lnSpc>
                <a:spcPct val="90000"/>
              </a:lnSpc>
              <a:spcBef>
                <a:spcPct val="35000"/>
              </a:spcBef>
              <a:buClr>
                <a:srgbClr val="0C4225"/>
              </a:buClr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330F42">
                    <a:lumMod val="75000"/>
                    <a:lumOff val="25000"/>
                  </a:srgbClr>
                </a:solidFill>
                <a:latin typeface="Calibri" charset="0"/>
                <a:ea typeface="MS Mincho" charset="0"/>
                <a:cs typeface="Arial" charset="0"/>
              </a:rPr>
              <a:t>Aaron Hunt, West Texas A&amp;M University</a:t>
            </a:r>
            <a:endParaRPr lang="en-US" sz="2000" dirty="0">
              <a:solidFill>
                <a:srgbClr val="330F42">
                  <a:lumMod val="75000"/>
                  <a:lumOff val="25000"/>
                </a:srgbClr>
              </a:solidFill>
              <a:latin typeface="Calibri" charset="0"/>
              <a:ea typeface="MS Mincho" charset="0"/>
              <a:cs typeface="Arial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35000"/>
              </a:spcBef>
              <a:buClr>
                <a:srgbClr val="0C4225"/>
              </a:buClr>
              <a:buFont typeface="Arial" charset="0"/>
              <a:buChar char="•"/>
              <a:defRPr/>
            </a:pPr>
            <a:endParaRPr lang="en-US" sz="2000" dirty="0" smtClean="0">
              <a:solidFill>
                <a:schemeClr val="accent2">
                  <a:lumMod val="75000"/>
                  <a:lumOff val="25000"/>
                </a:schemeClr>
              </a:solidFill>
              <a:latin typeface="Calibri" charset="0"/>
              <a:ea typeface="MS Mincho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41868" y="0"/>
            <a:ext cx="92075" cy="6858000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713" y="0"/>
            <a:ext cx="376658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1386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E2F1C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16300" y="0"/>
            <a:ext cx="92075" cy="6858000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1" descr="isaa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16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subTitle" idx="1"/>
          </p:nvPr>
        </p:nvSpPr>
        <p:spPr>
          <a:xfrm>
            <a:off x="3733800" y="1066800"/>
            <a:ext cx="5159375" cy="4876800"/>
          </a:xfrm>
        </p:spPr>
        <p:txBody>
          <a:bodyPr>
            <a:normAutofit fontScale="97500"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4500" dirty="0" smtClean="0">
                <a:solidFill>
                  <a:srgbClr val="7030A0"/>
                </a:solidFill>
                <a:latin typeface="Georgia" charset="0"/>
                <a:ea typeface="MS PGothic" charset="0"/>
                <a:cs typeface="Georgia" charset="0"/>
              </a:rPr>
              <a:t>NISE Network</a:t>
            </a:r>
            <a:r>
              <a:rPr lang="en-US" sz="5500" dirty="0">
                <a:solidFill>
                  <a:srgbClr val="7030A0"/>
                </a:solidFill>
                <a:latin typeface="Georgia" charset="0"/>
                <a:ea typeface="MS PGothic" charset="0"/>
                <a:cs typeface="Georgia" charset="0"/>
              </a:rPr>
              <a:t/>
            </a:r>
            <a:br>
              <a:rPr lang="en-US" sz="5500" dirty="0">
                <a:solidFill>
                  <a:srgbClr val="7030A0"/>
                </a:solidFill>
                <a:latin typeface="Georgia" charset="0"/>
                <a:ea typeface="MS PGothic" charset="0"/>
                <a:cs typeface="Georgia" charset="0"/>
              </a:rPr>
            </a:br>
            <a:endParaRPr lang="en-US" sz="5500" dirty="0" smtClean="0">
              <a:solidFill>
                <a:srgbClr val="7030A0"/>
              </a:solidFill>
              <a:latin typeface="Georgia" charset="0"/>
              <a:ea typeface="MS PGothic" charset="0"/>
              <a:cs typeface="Georgia" charset="0"/>
            </a:endParaRPr>
          </a:p>
          <a:p>
            <a:pPr algn="l">
              <a:lnSpc>
                <a:spcPct val="90000"/>
              </a:lnSpc>
              <a:defRPr/>
            </a:pPr>
            <a:r>
              <a:rPr lang="en-US" sz="3200" dirty="0" smtClean="0">
                <a:solidFill>
                  <a:srgbClr val="7030A0"/>
                </a:solidFill>
                <a:latin typeface="Georgia" charset="0"/>
                <a:ea typeface="MS PGothic" charset="0"/>
                <a:cs typeface="Georgia" charset="0"/>
              </a:rPr>
              <a:t>Nanoscale </a:t>
            </a:r>
            <a:r>
              <a:rPr lang="en-US" sz="3200" dirty="0">
                <a:solidFill>
                  <a:srgbClr val="7030A0"/>
                </a:solidFill>
                <a:latin typeface="Georgia" charset="0"/>
                <a:ea typeface="MS PGothic" charset="0"/>
                <a:cs typeface="Georgia" charset="0"/>
              </a:rPr>
              <a:t>Informal Science Education Network</a:t>
            </a:r>
            <a:br>
              <a:rPr lang="en-US" sz="3200" dirty="0">
                <a:solidFill>
                  <a:srgbClr val="7030A0"/>
                </a:solidFill>
                <a:latin typeface="Georgia" charset="0"/>
                <a:ea typeface="MS PGothic" charset="0"/>
                <a:cs typeface="Georgia" charset="0"/>
              </a:rPr>
            </a:br>
            <a:r>
              <a:rPr lang="en-US" sz="1800" dirty="0">
                <a:solidFill>
                  <a:srgbClr val="7030A0"/>
                </a:solidFill>
                <a:latin typeface="Georgia" charset="0"/>
                <a:ea typeface="MS PGothic" charset="0"/>
                <a:cs typeface="Georgia" charset="0"/>
              </a:rPr>
              <a:t/>
            </a:r>
            <a:br>
              <a:rPr lang="en-US" sz="1800" dirty="0">
                <a:solidFill>
                  <a:srgbClr val="7030A0"/>
                </a:solidFill>
                <a:latin typeface="Georgia" charset="0"/>
                <a:ea typeface="MS PGothic" charset="0"/>
                <a:cs typeface="Georgia" charset="0"/>
              </a:rPr>
            </a:br>
            <a:r>
              <a:rPr lang="en-US" sz="1800" dirty="0">
                <a:solidFill>
                  <a:srgbClr val="7030A0"/>
                </a:solidFill>
                <a:latin typeface="Georgia" charset="0"/>
                <a:ea typeface="MS PGothic" charset="0"/>
                <a:cs typeface="Georgia" charset="0"/>
              </a:rPr>
              <a:t/>
            </a:r>
            <a:br>
              <a:rPr lang="en-US" sz="1800" dirty="0">
                <a:solidFill>
                  <a:srgbClr val="7030A0"/>
                </a:solidFill>
                <a:latin typeface="Georgia" charset="0"/>
                <a:ea typeface="MS PGothic" charset="0"/>
                <a:cs typeface="Georgia" charset="0"/>
              </a:rPr>
            </a:br>
            <a:r>
              <a:rPr lang="en-US" sz="2000" dirty="0">
                <a:solidFill>
                  <a:srgbClr val="7030A0"/>
                </a:solidFill>
                <a:ea typeface="MS PGothic" charset="0"/>
              </a:rPr>
              <a:t>The NISE Network is a national community of researchers and informal science educators dedicated to fostering public awareness, engagement, and understanding of nanoscale science, engineering, </a:t>
            </a:r>
            <a:r>
              <a:rPr lang="en-US" sz="2000" dirty="0" smtClean="0">
                <a:solidFill>
                  <a:srgbClr val="7030A0"/>
                </a:solidFill>
                <a:ea typeface="MS PGothic" charset="0"/>
              </a:rPr>
              <a:t>and technology</a:t>
            </a:r>
            <a:r>
              <a:rPr lang="en-US" sz="2000" dirty="0">
                <a:solidFill>
                  <a:srgbClr val="7030A0"/>
                </a:solidFill>
                <a:ea typeface="MS PGothic" charset="0"/>
              </a:rPr>
              <a:t>.</a:t>
            </a:r>
            <a:r>
              <a:rPr lang="en-US" sz="2000" dirty="0">
                <a:solidFill>
                  <a:srgbClr val="0C4225"/>
                </a:solidFill>
                <a:latin typeface="+mn-lt"/>
                <a:ea typeface="MS PGothic" charset="0"/>
                <a:cs typeface="Georgia" charset="0"/>
              </a:rPr>
              <a:t/>
            </a:r>
            <a:br>
              <a:rPr lang="en-US" sz="2000" dirty="0">
                <a:solidFill>
                  <a:srgbClr val="0C4225"/>
                </a:solidFill>
                <a:latin typeface="+mn-lt"/>
                <a:ea typeface="MS PGothic" charset="0"/>
                <a:cs typeface="Georgia" charset="0"/>
              </a:rPr>
            </a:br>
            <a:r>
              <a:rPr lang="en-US" sz="2000" dirty="0" smtClean="0">
                <a:solidFill>
                  <a:srgbClr val="0C4225"/>
                </a:solidFill>
                <a:latin typeface="+mn-lt"/>
                <a:ea typeface="MS PGothic" charset="0"/>
                <a:cs typeface="Georgia" charset="0"/>
              </a:rPr>
              <a:t/>
            </a:r>
            <a:br>
              <a:rPr lang="en-US" sz="2000" dirty="0" smtClean="0">
                <a:solidFill>
                  <a:srgbClr val="0C4225"/>
                </a:solidFill>
                <a:latin typeface="+mn-lt"/>
                <a:ea typeface="MS PGothic" charset="0"/>
                <a:cs typeface="Georgia" charset="0"/>
              </a:rPr>
            </a:br>
            <a:endParaRPr lang="en-US" sz="2000" dirty="0">
              <a:solidFill>
                <a:srgbClr val="0C4225"/>
              </a:solidFill>
              <a:latin typeface="+mn-lt"/>
              <a:ea typeface="MS PGothic" charset="0"/>
              <a:cs typeface="Georgia" charset="0"/>
            </a:endParaRPr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4650" y="5715000"/>
            <a:ext cx="992188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3782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NISE_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" y="6129338"/>
            <a:ext cx="21336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2400" y="6070600"/>
            <a:ext cx="58420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6"/>
          <p:cNvSpPr txBox="1">
            <a:spLocks noChangeArrowheads="1"/>
          </p:cNvSpPr>
          <p:nvPr/>
        </p:nvSpPr>
        <p:spPr bwMode="auto">
          <a:xfrm>
            <a:off x="0" y="215900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dirty="0" smtClean="0">
                <a:solidFill>
                  <a:srgbClr val="0C4225"/>
                </a:solidFill>
                <a:latin typeface="Georgia" pitchFamily="18" charset="0"/>
              </a:rPr>
              <a:t>NISE Net Bilingual Resources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707063"/>
            <a:ext cx="9144000" cy="90487"/>
          </a:xfrm>
          <a:prstGeom prst="rect">
            <a:avLst/>
          </a:prstGeom>
          <a:solidFill>
            <a:srgbClr val="ABCB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240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1793875"/>
            <a:ext cx="9144000" cy="92075"/>
          </a:xfrm>
          <a:prstGeom prst="rect">
            <a:avLst/>
          </a:prstGeom>
          <a:solidFill>
            <a:srgbClr val="ABCB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2400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20487" name="Picture 11" descr="NISE NET Displays 20100815GH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0350" y="1885950"/>
            <a:ext cx="6081713" cy="382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4876800" y="5820112"/>
            <a:ext cx="419100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2000" dirty="0" smtClean="0">
                <a:solidFill>
                  <a:srgbClr val="336600"/>
                </a:solidFill>
              </a:rPr>
              <a:t>Aaron Guerrero</a:t>
            </a:r>
          </a:p>
          <a:p>
            <a:pPr algn="r" eaLnBrk="1" hangingPunct="1"/>
            <a:r>
              <a:rPr lang="en-US" sz="2000" dirty="0" smtClean="0">
                <a:solidFill>
                  <a:srgbClr val="336600"/>
                </a:solidFill>
              </a:rPr>
              <a:t>Project Manager for XCL and 21-Tech</a:t>
            </a:r>
            <a:endParaRPr lang="en-US" sz="2000" dirty="0">
              <a:solidFill>
                <a:srgbClr val="336600"/>
              </a:solidFill>
            </a:endParaRPr>
          </a:p>
          <a:p>
            <a:pPr algn="r" eaLnBrk="1" hangingPunct="1"/>
            <a:r>
              <a:rPr lang="en-US" sz="2000" dirty="0" smtClean="0">
                <a:solidFill>
                  <a:srgbClr val="336600"/>
                </a:solidFill>
              </a:rPr>
              <a:t>aguerrero@cmhouston.org</a:t>
            </a:r>
            <a:endParaRPr lang="en-US" sz="2000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067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143000"/>
            <a:ext cx="9144000" cy="92075"/>
          </a:xfrm>
          <a:prstGeom prst="rect">
            <a:avLst/>
          </a:prstGeom>
          <a:solidFill>
            <a:srgbClr val="ABCB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621571" name="Title 1"/>
          <p:cNvSpPr>
            <a:spLocks noGrp="1"/>
          </p:cNvSpPr>
          <p:nvPr>
            <p:ph type="title"/>
          </p:nvPr>
        </p:nvSpPr>
        <p:spPr>
          <a:xfrm>
            <a:off x="254000" y="274638"/>
            <a:ext cx="8661400" cy="741362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4000" dirty="0" smtClean="0">
                <a:solidFill>
                  <a:srgbClr val="0C4225"/>
                </a:solidFill>
                <a:latin typeface="Georgia" pitchFamily="18" charset="0"/>
                <a:ea typeface="ＭＳ Ｐゴシック"/>
                <a:cs typeface="ＭＳ Ｐゴシック"/>
              </a:rPr>
              <a:t>Website for Educators - nisenet.org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96850" y="1793631"/>
            <a:ext cx="2836862" cy="3997570"/>
          </a:xfrm>
          <a:prstGeom prst="roundRect">
            <a:avLst/>
          </a:prstGeom>
          <a:solidFill>
            <a:schemeClr val="bg1"/>
          </a:solidFill>
          <a:ln w="76200" cmpd="sng">
            <a:solidFill>
              <a:schemeClr val="accent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ln>
                <a:solidFill>
                  <a:srgbClr val="0000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32774" name="TextBox 4"/>
          <p:cNvSpPr txBox="1">
            <a:spLocks noChangeArrowheads="1"/>
          </p:cNvSpPr>
          <p:nvPr/>
        </p:nvSpPr>
        <p:spPr bwMode="auto">
          <a:xfrm>
            <a:off x="64787" y="1524000"/>
            <a:ext cx="3042372" cy="412420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defTabSz="457200" eaLnBrk="1" fontAlgn="base" hangingPunct="1">
              <a:spcBef>
                <a:spcPts val="1438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US" b="1" dirty="0" smtClean="0">
              <a:solidFill>
                <a:prstClr val="black"/>
              </a:solidFill>
              <a:cs typeface="Arial" charset="0"/>
              <a:sym typeface="Arial" charset="0"/>
            </a:endParaRPr>
          </a:p>
          <a:p>
            <a:pPr lvl="1" defTabSz="457200" eaLnBrk="1" fontAlgn="base" hangingPunct="1">
              <a:spcBef>
                <a:spcPts val="1438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US" b="1" dirty="0" smtClean="0">
                <a:solidFill>
                  <a:prstClr val="black"/>
                </a:solidFill>
                <a:cs typeface="Arial" charset="0"/>
                <a:sym typeface="Arial" charset="0"/>
              </a:rPr>
              <a:t>Finding Spanish Resources</a:t>
            </a:r>
            <a:endParaRPr lang="en-US" b="1" dirty="0">
              <a:solidFill>
                <a:prstClr val="black"/>
              </a:solidFill>
              <a:cs typeface="Arial" charset="0"/>
              <a:sym typeface="Arial" charset="0"/>
            </a:endParaRPr>
          </a:p>
          <a:p>
            <a:pPr marL="800100" lvl="1" indent="-342900" defTabSz="457200" eaLnBrk="1" fontAlgn="base" hangingPunct="1">
              <a:spcBef>
                <a:spcPts val="14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/>
              <a:buChar char="•"/>
              <a:defRPr/>
            </a:pPr>
            <a:r>
              <a:rPr lang="en-US" dirty="0" smtClean="0">
                <a:solidFill>
                  <a:prstClr val="black"/>
                </a:solidFill>
                <a:cs typeface="Arial" charset="0"/>
                <a:sym typeface="Arial" charset="0"/>
              </a:rPr>
              <a:t>Programs</a:t>
            </a:r>
          </a:p>
          <a:p>
            <a:pPr marL="800100" lvl="1" indent="-342900" defTabSz="457200" eaLnBrk="1" fontAlgn="base" hangingPunct="1">
              <a:spcBef>
                <a:spcPts val="14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/>
              <a:buChar char="•"/>
              <a:defRPr/>
            </a:pPr>
            <a:r>
              <a:rPr lang="en-US" dirty="0" smtClean="0">
                <a:solidFill>
                  <a:prstClr val="black"/>
                </a:solidFill>
                <a:cs typeface="Arial" charset="0"/>
                <a:sym typeface="Arial" charset="0"/>
              </a:rPr>
              <a:t>Exhibits</a:t>
            </a:r>
          </a:p>
          <a:p>
            <a:pPr marL="800100" lvl="1" indent="-342900" defTabSz="457200" eaLnBrk="1" fontAlgn="base" hangingPunct="1">
              <a:spcBef>
                <a:spcPts val="14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/>
              <a:buChar char="•"/>
              <a:defRPr/>
            </a:pPr>
            <a:r>
              <a:rPr lang="en-US" dirty="0" smtClean="0">
                <a:solidFill>
                  <a:prstClr val="black"/>
                </a:solidFill>
                <a:cs typeface="Arial" charset="0"/>
                <a:sym typeface="Arial" charset="0"/>
              </a:rPr>
              <a:t>Tools and guides</a:t>
            </a:r>
          </a:p>
          <a:p>
            <a:pPr marL="800100" lvl="1" indent="-342900" defTabSz="457200" eaLnBrk="1" fontAlgn="base" hangingPunct="1">
              <a:spcBef>
                <a:spcPts val="14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/>
              <a:buChar char="•"/>
              <a:defRPr/>
            </a:pPr>
            <a:r>
              <a:rPr lang="en-US" dirty="0" smtClean="0">
                <a:solidFill>
                  <a:prstClr val="black"/>
                </a:solidFill>
                <a:cs typeface="Arial" charset="0"/>
                <a:sym typeface="Arial" charset="0"/>
              </a:rPr>
              <a:t>Media</a:t>
            </a:r>
          </a:p>
          <a:p>
            <a:pPr marL="800100" lvl="1" indent="-342900" defTabSz="457200" eaLnBrk="1" fontAlgn="base" hangingPunct="1">
              <a:spcBef>
                <a:spcPts val="14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/>
              <a:buChar char="•"/>
              <a:defRPr/>
            </a:pPr>
            <a:r>
              <a:rPr lang="en-US" dirty="0" smtClean="0">
                <a:solidFill>
                  <a:prstClr val="black"/>
                </a:solidFill>
                <a:cs typeface="Arial" charset="0"/>
                <a:sym typeface="Arial" charset="0"/>
              </a:rPr>
              <a:t>Graphics</a:t>
            </a:r>
          </a:p>
        </p:txBody>
      </p:sp>
      <p:pic>
        <p:nvPicPr>
          <p:cNvPr id="9" name="Picture 8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29000" y="1600200"/>
            <a:ext cx="5432425" cy="4876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Isosceles Triangle 12"/>
          <p:cNvSpPr/>
          <p:nvPr/>
        </p:nvSpPr>
        <p:spPr>
          <a:xfrm rot="5400000">
            <a:off x="3104356" y="2139156"/>
            <a:ext cx="254000" cy="395288"/>
          </a:xfrm>
          <a:prstGeom prst="triangle">
            <a:avLst/>
          </a:prstGeom>
          <a:solidFill>
            <a:schemeClr val="accent2">
              <a:lumMod val="90000"/>
              <a:lumOff val="10000"/>
            </a:scheme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952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143000"/>
            <a:ext cx="9144000" cy="92075"/>
          </a:xfrm>
          <a:prstGeom prst="rect">
            <a:avLst/>
          </a:prstGeom>
          <a:solidFill>
            <a:srgbClr val="ABCB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621571" name="Title 1"/>
          <p:cNvSpPr>
            <a:spLocks noGrp="1"/>
          </p:cNvSpPr>
          <p:nvPr>
            <p:ph type="title"/>
          </p:nvPr>
        </p:nvSpPr>
        <p:spPr>
          <a:xfrm>
            <a:off x="254000" y="274638"/>
            <a:ext cx="8661400" cy="741362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4000" dirty="0" smtClean="0">
                <a:solidFill>
                  <a:srgbClr val="0C4225"/>
                </a:solidFill>
                <a:latin typeface="Georgia" pitchFamily="18" charset="0"/>
                <a:ea typeface="ＭＳ Ｐゴシック"/>
                <a:cs typeface="ＭＳ Ｐゴシック"/>
              </a:rPr>
              <a:t>Spanish Language Translations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299" y="1371600"/>
            <a:ext cx="2942084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29000" y="1524000"/>
            <a:ext cx="5464493" cy="5162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Isosceles Triangle 11"/>
          <p:cNvSpPr/>
          <p:nvPr/>
        </p:nvSpPr>
        <p:spPr>
          <a:xfrm rot="5400000">
            <a:off x="2882900" y="4051300"/>
            <a:ext cx="254000" cy="838200"/>
          </a:xfrm>
          <a:prstGeom prst="triangle">
            <a:avLst/>
          </a:prstGeom>
          <a:solidFill>
            <a:schemeClr val="accent2">
              <a:lumMod val="90000"/>
              <a:lumOff val="10000"/>
            </a:scheme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60623" y="4111684"/>
            <a:ext cx="2393950" cy="873369"/>
          </a:xfrm>
          <a:prstGeom prst="roundRect">
            <a:avLst/>
          </a:prstGeom>
          <a:solidFill>
            <a:schemeClr val="bg1"/>
          </a:solidFill>
          <a:ln w="76200" cmpd="sng">
            <a:solidFill>
              <a:schemeClr val="accent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ln>
                <a:solidFill>
                  <a:srgbClr val="0000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4225202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Spanish Language Translations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75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143000"/>
            <a:ext cx="9144000" cy="92075"/>
          </a:xfrm>
          <a:prstGeom prst="rect">
            <a:avLst/>
          </a:prstGeom>
          <a:solidFill>
            <a:srgbClr val="ABCB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623619" name="Title 1"/>
          <p:cNvSpPr>
            <a:spLocks noGrp="1"/>
          </p:cNvSpPr>
          <p:nvPr>
            <p:ph type="title"/>
          </p:nvPr>
        </p:nvSpPr>
        <p:spPr>
          <a:xfrm>
            <a:off x="254000" y="274638"/>
            <a:ext cx="8661400" cy="741362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4000" dirty="0" smtClean="0">
                <a:solidFill>
                  <a:srgbClr val="0C4225"/>
                </a:solidFill>
                <a:latin typeface="Georgia" pitchFamily="18" charset="0"/>
                <a:ea typeface="ＭＳ Ｐゴシック"/>
                <a:cs typeface="ＭＳ Ｐゴシック"/>
              </a:rPr>
              <a:t>Spanish Resources</a:t>
            </a:r>
          </a:p>
        </p:txBody>
      </p:sp>
      <p:pic>
        <p:nvPicPr>
          <p:cNvPr id="10" name="Picture 9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76400" y="1447800"/>
            <a:ext cx="5562600" cy="5257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97792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143000"/>
            <a:ext cx="9144000" cy="92075"/>
          </a:xfrm>
          <a:prstGeom prst="rect">
            <a:avLst/>
          </a:prstGeom>
          <a:solidFill>
            <a:srgbClr val="ABCB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625667" name="Title 1"/>
          <p:cNvSpPr>
            <a:spLocks noGrp="1"/>
          </p:cNvSpPr>
          <p:nvPr>
            <p:ph type="title"/>
          </p:nvPr>
        </p:nvSpPr>
        <p:spPr>
          <a:xfrm>
            <a:off x="254000" y="274638"/>
            <a:ext cx="8661400" cy="741362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4000" dirty="0" smtClean="0">
                <a:solidFill>
                  <a:srgbClr val="0C4225"/>
                </a:solidFill>
                <a:latin typeface="Georgia" pitchFamily="18" charset="0"/>
                <a:ea typeface="ＭＳ Ｐゴシック"/>
                <a:cs typeface="ＭＳ Ｐゴシック"/>
              </a:rPr>
              <a:t>Bilingual Programs</a:t>
            </a:r>
          </a:p>
        </p:txBody>
      </p:sp>
      <p:pic>
        <p:nvPicPr>
          <p:cNvPr id="62566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8700" y="4670425"/>
            <a:ext cx="25495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566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06" b="10677"/>
          <a:stretch>
            <a:fillRect/>
          </a:stretch>
        </p:blipFill>
        <p:spPr bwMode="auto">
          <a:xfrm>
            <a:off x="6518275" y="4038600"/>
            <a:ext cx="2254250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567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388" y="4267200"/>
            <a:ext cx="2700337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5671" name="Picture 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1668463"/>
            <a:ext cx="2371725" cy="206057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</p:pic>
      <p:pic>
        <p:nvPicPr>
          <p:cNvPr id="625672" name="Picture 1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4263" y="2955925"/>
            <a:ext cx="2438400" cy="15462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</p:pic>
      <p:pic>
        <p:nvPicPr>
          <p:cNvPr id="625673" name="Picture 1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388" y="1668463"/>
            <a:ext cx="2462212" cy="198913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</p:pic>
      <p:pic>
        <p:nvPicPr>
          <p:cNvPr id="625674" name="Picture 1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6625" y="1627188"/>
            <a:ext cx="2733675" cy="12192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2660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143000"/>
            <a:ext cx="9144000" cy="92075"/>
          </a:xfrm>
          <a:prstGeom prst="rect">
            <a:avLst/>
          </a:prstGeom>
          <a:solidFill>
            <a:srgbClr val="ABCB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627715" name="Title 1"/>
          <p:cNvSpPr>
            <a:spLocks noGrp="1"/>
          </p:cNvSpPr>
          <p:nvPr>
            <p:ph type="title"/>
          </p:nvPr>
        </p:nvSpPr>
        <p:spPr>
          <a:xfrm>
            <a:off x="254000" y="274638"/>
            <a:ext cx="8661400" cy="741362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4000" dirty="0" smtClean="0">
                <a:solidFill>
                  <a:srgbClr val="0C4225"/>
                </a:solidFill>
                <a:latin typeface="Georgia" pitchFamily="18" charset="0"/>
                <a:ea typeface="ＭＳ Ｐゴシック"/>
                <a:cs typeface="ＭＳ Ｐゴシック"/>
              </a:rPr>
              <a:t>Bilingual Guides 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8200" y="1502569"/>
            <a:ext cx="4205243" cy="5105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8600" y="1502568"/>
            <a:ext cx="4182454" cy="50506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01188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3_Office Them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1360</TotalTime>
  <Words>512</Words>
  <Application>Microsoft Macintosh PowerPoint</Application>
  <PresentationFormat>On-screen Show (4:3)</PresentationFormat>
  <Paragraphs>109</Paragraphs>
  <Slides>18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3_Office Theme</vt:lpstr>
      <vt:lpstr>1_Office Theme</vt:lpstr>
      <vt:lpstr>Angles</vt:lpstr>
      <vt:lpstr>PowerPoint Presentation</vt:lpstr>
      <vt:lpstr>PowerPoint Presentation</vt:lpstr>
      <vt:lpstr>PowerPoint Presentation</vt:lpstr>
      <vt:lpstr>PowerPoint Presentation</vt:lpstr>
      <vt:lpstr>Website for Educators - nisenet.org</vt:lpstr>
      <vt:lpstr>Spanish Language Translations</vt:lpstr>
      <vt:lpstr>Spanish Resources</vt:lpstr>
      <vt:lpstr>Bilingual Programs</vt:lpstr>
      <vt:lpstr>Bilingual Guides </vt:lpstr>
      <vt:lpstr>Bilingual Videos</vt:lpstr>
      <vt:lpstr>Website for the Public</vt:lpstr>
      <vt:lpstr>NISE Network- Bilingual Audiences Workshop </vt:lpstr>
      <vt:lpstr>Workshop Goals</vt:lpstr>
      <vt:lpstr>Collaborating with organizations that serve Hispanic communities</vt:lpstr>
      <vt:lpstr>Identify 3 organizations that already work with the Hispanic community</vt:lpstr>
      <vt:lpstr>Collaboration and partnerships take time</vt:lpstr>
      <vt:lpstr>Relationships are at the heart of collaboration</vt:lpstr>
      <vt:lpstr>Start small, gain confidence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Guerrero</dc:creator>
  <cp:lastModifiedBy>Catherine McCarthy</cp:lastModifiedBy>
  <cp:revision>55</cp:revision>
  <dcterms:created xsi:type="dcterms:W3CDTF">2014-02-17T19:16:41Z</dcterms:created>
  <dcterms:modified xsi:type="dcterms:W3CDTF">2015-06-17T16:26:22Z</dcterms:modified>
</cp:coreProperties>
</file>