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731" r:id="rId3"/>
    <p:sldMasterId id="2147483745" r:id="rId4"/>
    <p:sldMasterId id="2147483757" r:id="rId5"/>
    <p:sldMasterId id="2147483769" r:id="rId6"/>
    <p:sldMasterId id="2147483786" r:id="rId7"/>
  </p:sldMasterIdLst>
  <p:notesMasterIdLst>
    <p:notesMasterId r:id="rId32"/>
  </p:notesMasterIdLst>
  <p:sldIdLst>
    <p:sldId id="272" r:id="rId8"/>
    <p:sldId id="284" r:id="rId9"/>
    <p:sldId id="349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  <a:srgbClr val="0066CC"/>
    <a:srgbClr val="003399"/>
    <a:srgbClr val="0000CC"/>
    <a:srgbClr val="0099FF"/>
    <a:srgbClr val="0066FF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87" d="100"/>
          <a:sy n="87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3A09-BFED-442B-A18C-A610A26A2797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50F-AADE-41E7-A738-A41E4422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5A976D-4017-4262-87B2-737BC755961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Kim and Dora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A61C754B-DE3D-4E4E-824E-A94FE120B37C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1FA575-5BC7-49AE-A904-32F77BF31A4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9B596DA-E46A-422B-9685-FA7931C1A181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3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10391B-D37E-4336-B1B6-3BE67FF40472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5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3B2618-C55F-4767-BD90-C5649F13DBF4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03E157-B766-443E-8568-2432F3E01FA2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7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A9CDD7-1BCA-402B-91FA-36E757BB7163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5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57775C1-CBC1-BC4D-8B43-07612D0F1F0C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57775C1-CBC1-BC4D-8B43-07612D0F1F0C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D88D132B-4DDB-4995-A2CA-19526C433D3C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B021C4EE-4AE0-4E2B-8476-B93B4F3677DD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BCB5EE35-607C-4F8B-A261-FCC8300D5EEE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6671CD29-A435-4562-AF5D-55366C71894A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4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F7394369-3014-4D57-9BB9-43CDA9E200BA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699281" indent="-268239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7606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08648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1939690" indent="-215522"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386237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832785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279332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725879" indent="-2155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fld id="{9E73D29D-E3A6-4173-8ABB-FAE0F7FE3D16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0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4D9F-50A7-4549-8A5F-A1CBE3B2F02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E210-1823-4FF3-8DA3-E34412C9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C5E0-0116-4473-A366-F808361C66FB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2BB0-7E24-42F0-B01A-9C1ED170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3531-0004-442A-BCD1-42F000115B9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76AE-91AF-4D50-B8FC-3DA76552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B051-478D-5D49-A4DB-366E70717604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2660-AD15-0A4F-99E8-9472BA9FE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78F2-C218-874D-8757-71087432C6D3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7015-4824-8241-9435-1ED9C578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A12F-E123-6042-ADDF-01386DECF507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D531-23CC-C44A-AF08-960CB3DD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5FB9-1157-0249-91BE-1777BFA9B933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6A87-6B2D-294B-BA78-E32810605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5919-D280-9749-ACF1-13D7D7201FEF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9584-A5C5-AB47-8E35-8AF63D0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DF7B-CA4A-5345-940D-6928A3A1254A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5707-795F-A146-8C55-DF574B5F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F58-BE14-3243-9EDD-8C6112ECEC2F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B157-B626-A740-AAE6-301C4652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9D19-81BB-BE4D-9115-814CD5F12A49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3419-405E-A143-80F1-7AF6AFC1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DE12-FB07-496F-946C-F0467DED1B30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AD01-1C42-4DE2-8F69-F6AEC618F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4146-E73A-9D48-BABE-33E9FA0743EB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7623-6CC2-E542-AF99-F5D9C285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A445-537C-9C45-AE81-72D026B76B16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9558-CC99-9942-BE01-3D7F08141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4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1154-A00F-034A-8C9F-CC6EE4055868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BFC6-8B85-0940-AE4A-BA8B9012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0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-Powerpoint-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smcLogo-P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550" y="5354638"/>
            <a:ext cx="2133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26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886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886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6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8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8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C213-8DC1-41D0-8409-33A9D61B269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40B4-6DFB-451C-A83A-D3D8F92E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753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41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8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79248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094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79248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6652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BF5B-28D9-4F1F-841F-E6D94B96AC3D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B914-5168-4BF6-88FE-3D2398F38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8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B029-A217-41A8-A0E6-2CAE3C683AF7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BF04-E9A9-4B7E-8514-3323D0BD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9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4D83-1029-4540-9870-D7BEAA82B499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C72D-7813-4718-9449-85D995C58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C4B1-DBF7-44F9-9545-3DD6BD1D07B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FB3E-2414-439E-9E61-5B70704F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C35-2636-4FD0-9B48-561344667F72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6871-C25E-4A6C-A429-2445278D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5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44E8-9A0B-44AF-B8F7-FB20B3377247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62B-74BB-4790-8A2F-343FA422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DBE0-4E6C-4D91-87FF-2B85191359E7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D560-C90B-4FA3-8AB6-BDB0A824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57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AC1A-1714-43DB-8BA0-F3A612CA93B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076A-613D-4880-9FCC-5CFA8208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9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12B7-AAC1-4E85-807D-EEB1BBA5D79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DB98-B92B-4339-B1C7-85B64AED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0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46CE-ACBC-44CB-95BA-D0891ECFDDD2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9479-AF1B-4D33-BBD3-51CFCBE9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61B8-0038-45D4-8F6B-D4D051B924C5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3CD5-9C21-4764-ABF5-076AA9340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7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FB79-A676-45A1-B2FB-94B11359A2A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EB27-89BF-4236-A7FE-1B8941869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6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BBB9-F04C-44DC-B122-0A7A73DDABD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E02C-CBFC-4486-A8C6-28A2CB379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6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3B45-2768-4CAD-A00A-C180ED9BDC1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A2CC-E5B1-4C47-AC47-68AD5156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AF6C-7772-414D-BE55-D63BE4B4B91C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C2ED-C657-45CA-B88B-602A3013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8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4C40-8EBD-40F5-96CC-6D61E5416CF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FFAC-8039-4892-B3AE-B757BEC0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4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CD06-7C22-4C30-A228-E086D9D6A2CC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8F8A-FC7A-4FD5-939D-4DE3EF33E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5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759B-3911-432D-A11D-15C65E6517E2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35C9-4C9E-45F4-A72A-EF0C002E6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8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429E-29A4-40E9-AB0A-8FECCD61065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3AC-6FF5-4836-B552-E3D3E5E7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1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5A7E-C61A-42B4-9B07-3D4C9EDD2446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E40-63A1-4695-930B-99C981685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3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FE4E-B55A-4C46-8CF0-432B3E5F610D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2996-97CE-4804-BF9B-AF3FD64E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D097-D43A-434D-A1CC-68D278A7C4F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626A-86B2-40A5-932B-9535F3E46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74F8-7A8A-4415-A930-D072F5C1635D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4B34-EEAC-4742-9343-33958CDDE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4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15C9-9571-44DA-A7F0-4635B239FBB5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9868-4AB7-4454-92A5-3814AAD5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2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89025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3" descr="NISE_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159500"/>
            <a:ext cx="213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6108700"/>
            <a:ext cx="5905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5849938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89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7751"/>
            <a:ext cx="6400800" cy="42210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1181100"/>
            <a:ext cx="9144000" cy="466883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3752850" y="6232525"/>
            <a:ext cx="21336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prstClr val="black"/>
                </a:solidFill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64288" y="6232525"/>
            <a:ext cx="2551112" cy="365125"/>
          </a:xfrm>
        </p:spPr>
        <p:txBody>
          <a:bodyPr/>
          <a:lstStyle>
            <a:lvl1pPr>
              <a:defRPr sz="20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2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938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2" y="1931771"/>
            <a:ext cx="8638256" cy="4780716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5792" y="274639"/>
            <a:ext cx="8638256" cy="1294186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2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8F36-8F1A-4749-87FC-73CBCEA6BAD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95E5-A25E-4C73-8B8B-05CC1AB3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8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76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8229600" cy="365125"/>
          </a:xfrm>
        </p:spPr>
        <p:txBody>
          <a:bodyPr/>
          <a:lstStyle>
            <a:lvl1pPr algn="l">
              <a:defRPr sz="2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16268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80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709738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92" y="274639"/>
            <a:ext cx="8638256" cy="1294186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29"/>
            <a:ext cx="8229600" cy="4036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8229600" cy="365125"/>
          </a:xfrm>
        </p:spPr>
        <p:txBody>
          <a:bodyPr/>
          <a:lstStyle>
            <a:lvl1pPr algn="l">
              <a:defRPr sz="2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3752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646" y="1464235"/>
            <a:ext cx="5512402" cy="4686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235075"/>
            <a:ext cx="3213100" cy="562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390900" y="6332538"/>
            <a:ext cx="5513388" cy="365125"/>
          </a:xfrm>
        </p:spPr>
        <p:txBody>
          <a:bodyPr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58762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30900" y="1235075"/>
            <a:ext cx="3213100" cy="562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5792" y="1464235"/>
            <a:ext cx="5512402" cy="4686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65113" y="6348413"/>
            <a:ext cx="5513387" cy="365125"/>
          </a:xfrm>
        </p:spPr>
        <p:txBody>
          <a:bodyPr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18176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>
            <a:off x="-1496218" y="3329781"/>
            <a:ext cx="6858000" cy="198437"/>
          </a:xfrm>
          <a:prstGeom prst="rect">
            <a:avLst/>
          </a:prstGeom>
          <a:solidFill>
            <a:srgbClr val="ABCB45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933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236" y="273050"/>
            <a:ext cx="6630046" cy="5942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Vertical Title 9"/>
          <p:cNvSpPr>
            <a:spLocks noGrp="1"/>
          </p:cNvSpPr>
          <p:nvPr>
            <p:ph type="title" orient="vert"/>
          </p:nvPr>
        </p:nvSpPr>
        <p:spPr>
          <a:xfrm>
            <a:off x="332682" y="252323"/>
            <a:ext cx="1365437" cy="6469152"/>
          </a:xfrm>
        </p:spPr>
        <p:txBody>
          <a:bodyPr vert="vert27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59013" y="6356350"/>
            <a:ext cx="6630987" cy="365125"/>
          </a:xfrm>
        </p:spPr>
        <p:txBody>
          <a:bodyPr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13722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5400000">
            <a:off x="5377657" y="-1905794"/>
            <a:ext cx="1860550" cy="5672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5557" y="3377406"/>
            <a:ext cx="6840538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12" y="2111330"/>
            <a:ext cx="5230170" cy="45439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Vertical Title 9"/>
          <p:cNvSpPr>
            <a:spLocks noGrp="1"/>
          </p:cNvSpPr>
          <p:nvPr>
            <p:ph type="title" orient="vert"/>
          </p:nvPr>
        </p:nvSpPr>
        <p:spPr>
          <a:xfrm rot="5400000">
            <a:off x="5591478" y="-1698502"/>
            <a:ext cx="1365439" cy="5230172"/>
          </a:xfrm>
        </p:spPr>
        <p:txBody>
          <a:bodyPr vert="vert27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9" y="3231"/>
            <a:ext cx="3379788" cy="6858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4208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93DD6850-E443-42E0-B8C1-1D736BD4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8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CBEFFA6E-710A-4C86-8D9E-62BB2B79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5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51695123-E76A-4376-B3B7-971D4FA2F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5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EC97749A-9DE8-4DAE-B6F6-B43640A5F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11D8-C559-4263-B9AA-3994FA0C656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23D6-CDE6-45D4-B977-140CE55E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0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D62A0B1A-6857-446C-B042-44F905AE5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4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3B2AA5BF-418A-458E-B22A-ADCC5D0C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3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D18961F2-DC4A-4C8C-8D76-861F05595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836A4123-7939-4576-936C-9CE91D22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9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5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98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17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62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2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A822-5998-4BFE-A53E-1183F31ACAF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8FA1-4972-4AA1-9A0D-3E4B69635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723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45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2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124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0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3694-033A-4696-B3A3-B94C0EAE1BB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7B0D-36C7-4BD6-934F-CB7B7F9F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0ED7B0-7752-48E6-9083-E43DE262237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1A30A0-5841-4FA5-B30E-A18C24080DE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23A7FB-007C-934D-92CF-3D79281A68CC}" type="datetimeFigureOut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5119E5-0117-8942-B9DA-C48C766C8EC8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3-Powerpoint-inside-temp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ssmcLogo-PP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828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" tIns="45720" rIns="1828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1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41DF4"/>
          </a:solidFill>
          <a:latin typeface="ScalaSans-Bold" pitchFamily="50" charset="0"/>
          <a:ea typeface="Geneva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855663" indent="-74136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rgbClr val="741DF4"/>
          </a:solidFill>
          <a:latin typeface="ScalaSans" pitchFamily="50" charset="0"/>
          <a:ea typeface="+mn-ea"/>
        </a:defRPr>
      </a:lvl2pPr>
      <a:lvl3pPr marL="1350963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3pPr>
      <a:lvl4pPr marL="1846263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4pPr>
      <a:lvl5pPr marL="2341563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5pPr>
      <a:lvl6pPr marL="27987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6pPr>
      <a:lvl7pPr marL="32559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7pPr>
      <a:lvl8pPr marL="37131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8pPr>
      <a:lvl9pPr marL="41703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741DF4"/>
          </a:solidFill>
          <a:latin typeface="ScalaSans" pitchFamily="50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715921-2365-4F87-B560-BB7F5AA7574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E9A151-8C9C-43D3-8CF0-7AF9E0C6A7A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D9D154-18D3-4764-B435-AA34CFC8DF3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5EF4C9-5187-4618-BBB7-0082A0B3290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65113" y="274638"/>
            <a:ext cx="86391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charset="0"/>
                <a:ea typeface="+mn-ea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charset="0"/>
                <a:ea typeface="+mn-ea"/>
              </a:defRPr>
            </a:lvl1pPr>
          </a:lstStyle>
          <a:p>
            <a:pPr defTabSz="457200">
              <a:defRPr/>
            </a:pPr>
            <a:fld id="{B9F5ACFF-56E0-4389-8B92-D05B5529C193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54DFEF6-3784-F748-8568-21F4CBD27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53F66A-EDFF-3B42-B961-DB266C9C2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2.png"/><Relationship Id="rId3" Type="http://schemas.openxmlformats.org/officeDocument/2006/relationships/hyperlink" Target="http://nisenet.org/sites/default/files/catalog/uploads/8892/training_engaging_tips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4.emf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79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8242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29710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59" y="5848388"/>
            <a:ext cx="854231" cy="8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Box 6"/>
          <p:cNvSpPr txBox="1">
            <a:spLocks noChangeArrowheads="1"/>
          </p:cNvSpPr>
          <p:nvPr/>
        </p:nvSpPr>
        <p:spPr bwMode="auto">
          <a:xfrm>
            <a:off x="28554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eorgia" pitchFamily="18" charset="0"/>
                <a:ea typeface="ＭＳ Ｐゴシック"/>
              </a:rPr>
              <a:t>Engaging Young </a:t>
            </a:r>
            <a:r>
              <a:rPr lang="en-US" sz="4000" dirty="0">
                <a:solidFill>
                  <a:schemeClr val="accent2">
                    <a:lumMod val="75000"/>
                    <a:lumOff val="25000"/>
                  </a:schemeClr>
                </a:solidFill>
                <a:latin typeface="Georgia" pitchFamily="18" charset="0"/>
                <a:ea typeface="ＭＳ Ｐゴシック"/>
              </a:rPr>
              <a:t>Audiences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0" y="5257800"/>
            <a:ext cx="9165364" cy="9048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38247" name="Picture 10" descr="20120723_1092_l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38" y="1537610"/>
            <a:ext cx="9144000" cy="37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81" y="1445535"/>
            <a:ext cx="9144000" cy="92075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0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Materials-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Stained-Glass Windows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95374"/>
            <a:ext cx="9144000" cy="904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081" y="1910464"/>
            <a:ext cx="3304586" cy="400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14" y="1402975"/>
            <a:ext cx="2523086" cy="25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929" y="3915335"/>
            <a:ext cx="2825750" cy="26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3092450"/>
            <a:ext cx="571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</a:pPr>
            <a:endParaRPr lang="en-US" altLang="en-US" sz="1800" smtClean="0">
              <a:solidFill>
                <a:srgbClr val="99CC00"/>
              </a:solidFill>
              <a:latin typeface="ScalaSans-Bold" pitchFamily="50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57200" y="1295400"/>
            <a:ext cx="75438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FFFF"/>
                </a:solidFill>
                <a:latin typeface="ScalaSans-Bold" pitchFamily="50" charset="0"/>
              </a:rPr>
              <a:t>Stephanie Kadam</a:t>
            </a:r>
            <a:r>
              <a:rPr lang="en-US" altLang="en-US" sz="8000" smtClean="0">
                <a:solidFill>
                  <a:srgbClr val="FFFFFF"/>
                </a:solidFill>
                <a:latin typeface="ScalaSans-Bold" pitchFamily="50" charset="0"/>
              </a:rPr>
              <a:t/>
            </a:r>
            <a:br>
              <a:rPr lang="en-US" altLang="en-US" sz="8000" smtClean="0">
                <a:solidFill>
                  <a:srgbClr val="FFFFFF"/>
                </a:solidFill>
                <a:latin typeface="ScalaSans-Bold" pitchFamily="50" charset="0"/>
              </a:rPr>
            </a:br>
            <a:r>
              <a:rPr lang="en-US" altLang="en-US" sz="2800" smtClean="0">
                <a:solidFill>
                  <a:srgbClr val="FFFFFF"/>
                </a:solidFill>
                <a:latin typeface="ScalaSans-Bold" pitchFamily="50" charset="0"/>
              </a:rPr>
              <a:t>Family Programs Manager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ScalaSans-Bold" pitchFamily="50" charset="0"/>
              </a:rPr>
              <a:t>Stepping Stones Museum for Children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33400" y="6210300"/>
            <a:ext cx="4552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None/>
            </a:pPr>
            <a:r>
              <a:rPr lang="en-US" altLang="en-US" sz="1800" smtClean="0">
                <a:solidFill>
                  <a:srgbClr val="99CC00"/>
                </a:solidFill>
                <a:latin typeface="ScalaSans-Bold" pitchFamily="50" charset="0"/>
              </a:rPr>
              <a:t>June 2015</a:t>
            </a:r>
            <a:endParaRPr lang="en-US" altLang="en-US" sz="1200" smtClean="0">
              <a:solidFill>
                <a:srgbClr val="99CC00"/>
              </a:solidFill>
              <a:latin typeface="ScalaSans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Who We 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z="2400" dirty="0" smtClean="0"/>
              <a:t>Stepping Stones Museum for Children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solidFill>
                  <a:srgbClr val="746DC9"/>
                </a:solidFill>
                <a:latin typeface="ScalaSans" pitchFamily="50" charset="0"/>
              </a:rPr>
              <a:t>Located in the small city of Norwalk, CT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solidFill>
                  <a:srgbClr val="746DC9"/>
                </a:solidFill>
                <a:latin typeface="ScalaSans" pitchFamily="50" charset="0"/>
              </a:rPr>
              <a:t>Children’s museum geared for children ages 10 and under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dirty="0" smtClean="0">
                <a:solidFill>
                  <a:srgbClr val="746DC9"/>
                </a:solidFill>
                <a:latin typeface="ScalaSans" pitchFamily="50" charset="0"/>
              </a:rPr>
              <a:t>Committed to lifelong learning, the content of our programs and exhibits include literacy, art, STEM, culture and health</a:t>
            </a:r>
          </a:p>
        </p:txBody>
      </p:sp>
      <p:pic>
        <p:nvPicPr>
          <p:cNvPr id="7172" name="Picture 5" descr="P:\MARKETING PUBLIC\PHOTOS-Best for Press\2015\CTM Media Group\ss_exterior_mar2011_0071-notree-bluesky-502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07" y="3581399"/>
            <a:ext cx="5199186" cy="279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0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The museum’s involvement in NanoDays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en-US" altLang="en-US" sz="2400" dirty="0" smtClean="0"/>
              <a:t>5 years of participation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Originally heard about NanoDays at an ACM conference in 2009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First received a Physical Kit and participated in NanoDays in 2010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Participated each year since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2013 – awarded the </a:t>
            </a:r>
            <a:r>
              <a:rPr lang="en-US" altLang="en-US" sz="1800" i="1" dirty="0" smtClean="0">
                <a:solidFill>
                  <a:srgbClr val="746DC9"/>
                </a:solidFill>
                <a:latin typeface="ScalaSans-Italic" pitchFamily="50" charset="0"/>
              </a:rPr>
              <a:t>Nano Mini Exhibit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2014 – received a mini grant</a:t>
            </a:r>
          </a:p>
          <a:p>
            <a:pPr marL="681038" lvl="1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</a:rPr>
              <a:t>Organized the kits</a:t>
            </a:r>
          </a:p>
          <a:p>
            <a:pPr marL="681038" lvl="1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</a:rPr>
              <a:t>Trained youth volunteers to facilitate the kits</a:t>
            </a:r>
          </a:p>
          <a:p>
            <a:pPr marL="681038" lvl="1" indent="-228600" eaLnBrk="1" hangingPunct="1"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746DC9"/>
                </a:solidFill>
              </a:rPr>
              <a:t>Held </a:t>
            </a:r>
            <a:r>
              <a:rPr lang="en-US" altLang="en-US" sz="1800" dirty="0" err="1" smtClean="0">
                <a:solidFill>
                  <a:srgbClr val="746DC9"/>
                </a:solidFill>
              </a:rPr>
              <a:t>NanoFestival</a:t>
            </a:r>
            <a:endParaRPr lang="en-US" altLang="en-US" sz="1800" dirty="0" smtClean="0">
              <a:solidFill>
                <a:srgbClr val="746DC9"/>
              </a:solidFill>
            </a:endParaRPr>
          </a:p>
          <a:p>
            <a:pPr marL="1084263" lvl="1" indent="-228600" eaLnBrk="1" hangingPunct="1">
              <a:buFontTx/>
              <a:buChar char="•"/>
              <a:defRPr/>
            </a:pPr>
            <a:endParaRPr lang="en-US" altLang="en-US" dirty="0" smtClean="0">
              <a:solidFill>
                <a:srgbClr val="746DC9"/>
              </a:solidFill>
            </a:endParaRPr>
          </a:p>
        </p:txBody>
      </p:sp>
      <p:pic>
        <p:nvPicPr>
          <p:cNvPr id="9220" name="Picture 3" descr="P:\Education\Programs\Public Programs\NanoDays\Photos\2014 NanoDays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715608"/>
            <a:ext cx="337811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1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The museum’s involvement in NanoDays</a:t>
            </a:r>
          </a:p>
        </p:txBody>
      </p:sp>
      <p:pic>
        <p:nvPicPr>
          <p:cNvPr id="11267" name="Picture 4" descr="\\SSMCFS01\public_wafs01\Education\Programs\Public Programs\NanoDays\Photos\NanoDays group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9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Presenting the Nano Kits to our visitors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dirty="0" smtClean="0"/>
              <a:t>The Challenge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Deliver meaningful content about nanoscience to our average visitor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Appeal to parents and caregivers that think that nanoscience is not for their toddler – it is over their head</a:t>
            </a:r>
          </a:p>
          <a:p>
            <a:pPr marL="228600" indent="-228600" eaLnBrk="1" hangingPunct="1"/>
            <a:endParaRPr lang="en-US" altLang="en-US" dirty="0" smtClean="0"/>
          </a:p>
          <a:p>
            <a:pPr marL="228600" indent="-228600" eaLnBrk="1" hangingPunct="1"/>
            <a:r>
              <a:rPr lang="en-US" altLang="en-US" dirty="0" smtClean="0"/>
              <a:t>The Solution (or at least what we came up with)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Group kits together according to theme</a:t>
            </a:r>
            <a:endParaRPr lang="en-US" altLang="en-US" sz="1800" dirty="0" smtClean="0">
              <a:solidFill>
                <a:srgbClr val="746DC9"/>
              </a:solidFill>
            </a:endParaRPr>
          </a:p>
          <a:p>
            <a:pPr marL="228600" indent="-228600" eaLnBrk="1" hangingPunct="1">
              <a:buFontTx/>
              <a:buChar char="•"/>
            </a:pPr>
            <a:endParaRPr lang="en-US" altLang="en-US" sz="1800" dirty="0" smtClean="0">
              <a:solidFill>
                <a:srgbClr val="746DC9"/>
              </a:solidFill>
            </a:endParaRPr>
          </a:p>
          <a:p>
            <a:pPr marL="228600" indent="-228600" eaLnBrk="1" hangingPunct="1"/>
            <a:r>
              <a:rPr lang="en-US" altLang="en-US" dirty="0" smtClean="0"/>
              <a:t>The Benefits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Visitors participated at their level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Visitors maximized their attention span limits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Facilitators did not need as much in depth knowledge </a:t>
            </a:r>
            <a:b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</a:br>
            <a:r>
              <a:rPr lang="en-US" altLang="en-US" sz="1800" dirty="0" smtClean="0">
                <a:solidFill>
                  <a:srgbClr val="746DC9"/>
                </a:solidFill>
                <a:latin typeface="ScalaSans" pitchFamily="50" charset="0"/>
              </a:rPr>
              <a:t>about a particular topic</a:t>
            </a:r>
            <a:endParaRPr lang="en-US" altLang="en-US" sz="1800" dirty="0" smtClean="0">
              <a:solidFill>
                <a:srgbClr val="746DC9"/>
              </a:solidFill>
            </a:endParaRPr>
          </a:p>
          <a:p>
            <a:pPr marL="1084263" lvl="1" indent="-228600" eaLnBrk="1" hangingPunct="1">
              <a:buFontTx/>
              <a:buChar char="•"/>
            </a:pPr>
            <a:endParaRPr lang="en-US" altLang="en-US" dirty="0" smtClean="0">
              <a:solidFill>
                <a:srgbClr val="746D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2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How the kits were grouped – NanoFest 2014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486400"/>
          </a:xfrm>
          <a:extLst/>
        </p:spPr>
        <p:txBody>
          <a:bodyPr numCol="2"/>
          <a:lstStyle/>
          <a:p>
            <a:pPr marL="228600" indent="-228600" eaLnBrk="1" hangingPunct="1">
              <a:defRPr/>
            </a:pPr>
            <a:r>
              <a:rPr lang="en-US" altLang="en-US" sz="1600" dirty="0" smtClean="0"/>
              <a:t>How big is nano?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Measurement—Ruler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Size—Ball Sorter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Size—Scented Balloons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Size—Measure Yourself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Size—Memory Game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Size—Powers of Ten Game</a:t>
            </a:r>
          </a:p>
          <a:p>
            <a:pPr eaLnBrk="1" hangingPunct="1">
              <a:defRPr/>
            </a:pPr>
            <a:r>
              <a:rPr lang="en-US" altLang="en-US" sz="1600" dirty="0" smtClean="0"/>
              <a:t>What does nano look like </a:t>
            </a:r>
            <a:br>
              <a:rPr lang="en-US" altLang="en-US" sz="1600" dirty="0" smtClean="0"/>
            </a:br>
            <a:r>
              <a:rPr lang="en-US" altLang="en-US" sz="1600" dirty="0" smtClean="0"/>
              <a:t>and what can it do?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Structures—Buckyballs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Structures—Butterfly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Properties—UV Bracelets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Properties—Capillary Action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Properties—Electric Squeeze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Forces—Static Electricity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Properties—Invisibility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Products—Nano Sand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Materials—Nano Fabric</a:t>
            </a:r>
          </a:p>
          <a:p>
            <a:pPr eaLnBrk="1" hangingPunct="1">
              <a:defRPr/>
            </a:pPr>
            <a:endParaRPr lang="en-US" altLang="en-US" sz="1200" dirty="0" smtClean="0"/>
          </a:p>
          <a:p>
            <a:pPr eaLnBrk="1" hangingPunct="1">
              <a:defRPr/>
            </a:pPr>
            <a:endParaRPr lang="en-US" altLang="en-US" sz="1200" dirty="0"/>
          </a:p>
          <a:p>
            <a:pPr eaLnBrk="1" hangingPunct="1">
              <a:defRPr/>
            </a:pPr>
            <a:endParaRPr lang="en-US" altLang="en-US" sz="1200" dirty="0"/>
          </a:p>
          <a:p>
            <a:pPr eaLnBrk="1" hangingPunct="1">
              <a:defRPr/>
            </a:pPr>
            <a:r>
              <a:rPr lang="en-US" altLang="en-US" sz="1600" dirty="0" smtClean="0"/>
              <a:t>How do we learn about </a:t>
            </a:r>
            <a:br>
              <a:rPr lang="en-US" altLang="en-US" sz="1600" dirty="0" smtClean="0"/>
            </a:br>
            <a:r>
              <a:rPr lang="en-US" altLang="en-US" sz="1600" dirty="0" smtClean="0"/>
              <a:t>things that are so small?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Tools—Mitten Challenge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What am I?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Tools—3D Imaging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Tools—Mystery Shapes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Tools—Special Microscopes</a:t>
            </a:r>
          </a:p>
          <a:p>
            <a:pPr eaLnBrk="1" hangingPunct="1">
              <a:defRPr/>
            </a:pPr>
            <a:r>
              <a:rPr lang="en-US" altLang="en-US" sz="1600" dirty="0" smtClean="0"/>
              <a:t>What can we make </a:t>
            </a:r>
            <a:br>
              <a:rPr lang="en-US" altLang="en-US" sz="1600" dirty="0" smtClean="0"/>
            </a:br>
            <a:r>
              <a:rPr lang="en-US" altLang="en-US" sz="1600" dirty="0" smtClean="0"/>
              <a:t>with nanotechnology?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Materials—Graphene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Materials—Nano Gold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Materials—Oobleck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Materials—Ferrofluid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Products—Sunblock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Fabrication—Gummy Capsules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Materials—Hydrogel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Materials—Memory Metal</a:t>
            </a:r>
          </a:p>
          <a:p>
            <a:pPr marL="228600" indent="-228600" eaLnBrk="1" hangingPunct="1">
              <a:buFontTx/>
              <a:buChar char="•"/>
              <a:defRPr/>
            </a:pPr>
            <a:endParaRPr lang="en-US" altLang="en-US" sz="1200" dirty="0" smtClean="0">
              <a:solidFill>
                <a:srgbClr val="746D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3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7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7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7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71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71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71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46DC9"/>
                </a:solidFill>
              </a:rPr>
              <a:t>How the kits were grouped – NanoDays 2015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029200"/>
          </a:xfrm>
          <a:extLst/>
        </p:spPr>
        <p:txBody>
          <a:bodyPr numCol="2"/>
          <a:lstStyle/>
          <a:p>
            <a:pPr eaLnBrk="1" hangingPunct="1">
              <a:defRPr/>
            </a:pPr>
            <a:r>
              <a:rPr lang="en-US" altLang="en-US" dirty="0" smtClean="0"/>
              <a:t>Making Nano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Tools—Mitten Challenge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Fabrication—Self-Assembly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Materials—Memory Metal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Materials—Ferrofluid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Nano Coats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Products—Nano Sand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Materials—Nano Fabric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Products—Kinetic Sand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Nano in Light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Materials—Polarizers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Properties—UV Bracelets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</a:t>
            </a:r>
            <a:r>
              <a:rPr lang="en-US" altLang="en-US" sz="1400" dirty="0">
                <a:solidFill>
                  <a:srgbClr val="746DC9"/>
                </a:solidFill>
                <a:latin typeface="ScalaSans" pitchFamily="50" charset="0"/>
              </a:rPr>
              <a:t>Properties—Invisibility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Seeing Nano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Tools—Mystery Shapes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What am I?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Tools—Special Microscopes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Tools—Transmission Electron Microscopes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Tools—3D Imaging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How </a:t>
            </a:r>
            <a:r>
              <a:rPr lang="en-US" altLang="en-US" dirty="0"/>
              <a:t>big is small? 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Size—Ball Sorter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Size—Powers of Ten Game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en-US" altLang="en-US" sz="1400" dirty="0" smtClean="0">
                <a:solidFill>
                  <a:srgbClr val="746DC9"/>
                </a:solidFill>
                <a:latin typeface="ScalaSans" pitchFamily="50" charset="0"/>
              </a:rPr>
              <a:t>Exploring Products—Sunblock</a:t>
            </a:r>
          </a:p>
        </p:txBody>
      </p:sp>
    </p:spTree>
    <p:extLst>
      <p:ext uri="{BB962C8B-B14F-4D97-AF65-F5344CB8AC3E}">
        <p14:creationId xmlns:p14="http://schemas.microsoft.com/office/powerpoint/2010/main" val="32015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129338"/>
            <a:ext cx="213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6070600"/>
            <a:ext cx="584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0" y="2159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C4225"/>
                </a:solidFill>
                <a:latin typeface="Georgia" pitchFamily="18" charset="0"/>
              </a:rPr>
              <a:t>Engaging Young Audiences by using NISE Net Resources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0706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793875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0487" name="Picture 11" descr="NISE NET Displays 20100815G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350" y="1885950"/>
            <a:ext cx="60817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876800" y="5820112"/>
            <a:ext cx="4191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Aaron Guerrero</a:t>
            </a:r>
          </a:p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Project Manager for XCL and 21-Tech</a:t>
            </a:r>
            <a:endParaRPr lang="en-US" sz="2000" dirty="0">
              <a:solidFill>
                <a:srgbClr val="336600"/>
              </a:solidFill>
            </a:endParaRPr>
          </a:p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aguerrero@cmhouston.org</a:t>
            </a:r>
            <a:endParaRPr lang="en-US" sz="2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Website for Educators - nisenet.org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6850" y="1793875"/>
            <a:ext cx="2836863" cy="339883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-11113" y="1524000"/>
            <a:ext cx="3241676" cy="4124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en-US" altLang="en-US" sz="2400" b="1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Finding NISE Net Resources</a:t>
            </a: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Activities</a:t>
            </a: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Forums</a:t>
            </a: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Presentations</a:t>
            </a: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Lesson plans</a:t>
            </a: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32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rot="5400000">
            <a:off x="3104357" y="2139156"/>
            <a:ext cx="254000" cy="395287"/>
          </a:xfrm>
          <a:prstGeom prst="triangle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25" y="152400"/>
            <a:ext cx="5159375" cy="6705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r>
              <a:rPr lang="en-US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Overview</a:t>
            </a: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  <a:ea typeface="MS PGothic" charset="0"/>
              <a:cs typeface="Georgia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Welcome </a:t>
            </a:r>
            <a:r>
              <a:rPr lang="en-US" sz="2000" dirty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and 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Introductions</a:t>
            </a: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Presentations</a:t>
            </a: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Q&amp;A </a:t>
            </a:r>
            <a:endParaRPr lang="en-US" sz="2000" dirty="0" smtClean="0">
              <a:solidFill>
                <a:schemeClr val="accent2">
                  <a:lumMod val="75000"/>
                  <a:lumOff val="25000"/>
                </a:schemeClr>
              </a:solidFill>
              <a:ea typeface="MS Mincho" charset="0"/>
              <a:cs typeface="Arial" charset="0"/>
            </a:endParaRPr>
          </a:p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endParaRPr lang="en-US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charset="0"/>
              <a:ea typeface="MS Mincho" charset="0"/>
              <a:cs typeface="Arial" charset="0"/>
            </a:endParaRPr>
          </a:p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r>
              <a:rPr lang="en-US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Presenters: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Anne Drake, Great Lakes Children’s Museum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Stephanie </a:t>
            </a:r>
            <a:r>
              <a:rPr lang="en-US" sz="2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Kadam</a:t>
            </a:r>
            <a:r>
              <a:rPr lang="en-US" sz="20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 Stepping Stones Museum for Children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Aaron Guerrero, </a:t>
            </a:r>
            <a:r>
              <a:rPr lang="en-US" sz="2000" dirty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Children’s Museum of </a:t>
            </a: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Houston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Jacqueline Gardner, Children’s Museum of Eau Claire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John McCollum, Children’s Museum of Indianapolis 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Kevin Velasquez, </a:t>
            </a: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Children’s Museum of Houston</a:t>
            </a:r>
            <a:endParaRPr lang="en-US" sz="2000" dirty="0">
              <a:solidFill>
                <a:srgbClr val="330F42">
                  <a:lumMod val="75000"/>
                  <a:lumOff val="25000"/>
                </a:srgbClr>
              </a:solidFill>
              <a:latin typeface="Calibri" charset="0"/>
              <a:ea typeface="MS Mincho" charset="0"/>
              <a:cs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charset="0"/>
              <a:ea typeface="MS Mincho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1868" y="0"/>
            <a:ext cx="92075" cy="68580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13" y="0"/>
            <a:ext cx="3766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8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Use age filter function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1409700"/>
            <a:ext cx="67849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sosceles Triangle 11"/>
          <p:cNvSpPr/>
          <p:nvPr/>
        </p:nvSpPr>
        <p:spPr>
          <a:xfrm rot="5400000">
            <a:off x="1709738" y="4173538"/>
            <a:ext cx="254000" cy="584200"/>
          </a:xfrm>
          <a:prstGeom prst="triangle">
            <a:avLst>
              <a:gd name="adj" fmla="val 53130"/>
            </a:avLst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275" y="4183063"/>
            <a:ext cx="1376363" cy="563562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" y="4279900"/>
            <a:ext cx="1106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Age filter </a:t>
            </a:r>
          </a:p>
        </p:txBody>
      </p:sp>
    </p:spTree>
    <p:extLst>
      <p:ext uri="{BB962C8B-B14F-4D97-AF65-F5344CB8AC3E}">
        <p14:creationId xmlns:p14="http://schemas.microsoft.com/office/powerpoint/2010/main" val="132543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417638"/>
            <a:ext cx="61277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Programs and Activities </a:t>
            </a:r>
          </a:p>
        </p:txBody>
      </p:sp>
      <p:sp>
        <p:nvSpPr>
          <p:cNvPr id="14" name="Rounded Rectangle 13"/>
          <p:cNvSpPr/>
          <p:nvPr/>
        </p:nvSpPr>
        <p:spPr>
          <a:xfrm rot="10800000">
            <a:off x="6696075" y="3719513"/>
            <a:ext cx="2219325" cy="909637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6200000">
            <a:off x="6334919" y="4001294"/>
            <a:ext cx="407987" cy="314325"/>
          </a:xfrm>
          <a:prstGeom prst="triangle">
            <a:avLst>
              <a:gd name="adj" fmla="val 45361"/>
            </a:avLst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4675" y="3876675"/>
            <a:ext cx="1765300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Age appropriate activities</a:t>
            </a:r>
          </a:p>
        </p:txBody>
      </p:sp>
    </p:spTree>
    <p:extLst>
      <p:ext uri="{BB962C8B-B14F-4D97-AF65-F5344CB8AC3E}">
        <p14:creationId xmlns:p14="http://schemas.microsoft.com/office/powerpoint/2010/main" val="114355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38" y="1384300"/>
            <a:ext cx="4210050" cy="5262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71475" y="2444750"/>
            <a:ext cx="365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mtClean="0">
                <a:solidFill>
                  <a:prstClr val="black"/>
                </a:solidFill>
              </a:rPr>
              <a:t>Able to use these tips for all visitors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750" y="3578225"/>
            <a:ext cx="3827463" cy="1955800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330F42">
                <a:lumMod val="90000"/>
                <a:lumOff val="1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000000"/>
                </a:solidFill>
              </a:ln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87363" y="3713163"/>
            <a:ext cx="3487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2pPr>
            <a:lvl3pPr marL="11430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 (Body)"/>
                <a:ea typeface="ＭＳ Ｐゴシック" pitchFamily="34" charset="-128"/>
                <a:cs typeface="Calibri (Body)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latin typeface="Arial" pitchFamily="34" charset="0"/>
                <a:hlinkClick r:id="rId3"/>
              </a:rPr>
              <a:t>http://nisenet.org/sites/default/files/catalog/uploads/8892/training_engaging_tips.pdf</a:t>
            </a:r>
            <a:endParaRPr lang="en-US" altLang="en-US" sz="2400" smtClean="0">
              <a:solidFill>
                <a:prstClr val="black"/>
              </a:solidFill>
              <a:latin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Engaging Visitor Tips</a:t>
            </a:r>
          </a:p>
        </p:txBody>
      </p:sp>
    </p:spTree>
    <p:extLst>
      <p:ext uri="{BB962C8B-B14F-4D97-AF65-F5344CB8AC3E}">
        <p14:creationId xmlns:p14="http://schemas.microsoft.com/office/powerpoint/2010/main" val="28777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400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After School Framework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485900"/>
            <a:ext cx="44291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1763713"/>
            <a:ext cx="37877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2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4000" smtClean="0">
                <a:solidFill>
                  <a:srgbClr val="0C4225"/>
                </a:solidFill>
                <a:latin typeface="Georgia" pitchFamily="18" charset="0"/>
                <a:ea typeface="ＭＳ Ｐゴシック" pitchFamily="34" charset="-128"/>
              </a:rPr>
              <a:t>School Field Trip Framework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85900"/>
            <a:ext cx="4191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1981200"/>
            <a:ext cx="3789362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6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6300" y="0"/>
            <a:ext cx="92075" cy="68580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" descr="isa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733800" y="1066800"/>
            <a:ext cx="5159375" cy="4876800"/>
          </a:xfrm>
        </p:spPr>
        <p:txBody>
          <a:bodyPr>
            <a:normAutofit fontScale="975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500" dirty="0" smtClean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NISE Network</a:t>
            </a:r>
            <a:r>
              <a:rPr lang="en-US" sz="55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55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endParaRPr lang="en-US" sz="5500" dirty="0" smtClean="0">
              <a:solidFill>
                <a:srgbClr val="7030A0"/>
              </a:solidFill>
              <a:latin typeface="Georgia" charset="0"/>
              <a:ea typeface="MS PGothic" charset="0"/>
              <a:cs typeface="Georgia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Nanoscale </a:t>
            </a:r>
            <a:r>
              <a:rPr lang="en-US" sz="32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Informal Science Education Network</a:t>
            </a:r>
            <a:br>
              <a:rPr lang="en-US" sz="32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2000" dirty="0">
                <a:solidFill>
                  <a:srgbClr val="7030A0"/>
                </a:solidFill>
                <a:ea typeface="MS PGothic" charset="0"/>
              </a:rPr>
              <a:t>The NISE Network is a national community of researchers and informal science educators dedicated to fostering public awareness, engagement, and understanding of nanoscale science, engineering, </a:t>
            </a:r>
            <a:r>
              <a:rPr lang="en-US" sz="2000" dirty="0" smtClean="0">
                <a:solidFill>
                  <a:srgbClr val="7030A0"/>
                </a:solidFill>
                <a:ea typeface="MS PGothic" charset="0"/>
              </a:rPr>
              <a:t>and technology</a:t>
            </a:r>
            <a:r>
              <a:rPr lang="en-US" sz="2000" dirty="0">
                <a:solidFill>
                  <a:srgbClr val="7030A0"/>
                </a:solidFill>
                <a:ea typeface="MS PGothic" charset="0"/>
              </a:rPr>
              <a:t>.</a:t>
            </a:r>
            <a:r>
              <a:rPr lang="en-US" sz="2000" dirty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  <a:t/>
            </a:r>
            <a:br>
              <a:rPr lang="en-US" sz="2000" dirty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</a:br>
            <a:r>
              <a:rPr lang="en-US" sz="2000" dirty="0" smtClean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  <a:t/>
            </a:r>
            <a:br>
              <a:rPr lang="en-US" sz="2000" dirty="0" smtClean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</a:br>
            <a:endParaRPr lang="en-US" sz="2000" dirty="0">
              <a:solidFill>
                <a:srgbClr val="0C4225"/>
              </a:solidFill>
              <a:latin typeface="+mn-lt"/>
              <a:ea typeface="MS PGothic" charset="0"/>
              <a:cs typeface="Georgia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650" y="5715000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8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920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4454" name="TextBox 10"/>
          <p:cNvSpPr txBox="1">
            <a:spLocks noChangeArrowheads="1"/>
          </p:cNvSpPr>
          <p:nvPr/>
        </p:nvSpPr>
        <p:spPr bwMode="auto">
          <a:xfrm>
            <a:off x="4952999" y="5443538"/>
            <a:ext cx="41910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rgbClr val="FF0000"/>
                </a:solidFill>
              </a:rPr>
              <a:t>Anne Drake</a:t>
            </a:r>
          </a:p>
          <a:p>
            <a:pPr algn="r" eaLnBrk="1" hangingPunct="1"/>
            <a:r>
              <a:rPr lang="en-US" sz="2000" dirty="0" smtClean="0">
                <a:solidFill>
                  <a:srgbClr val="FF0000"/>
                </a:solidFill>
              </a:rPr>
              <a:t>Museum Educator</a:t>
            </a:r>
            <a:endParaRPr lang="en-US" sz="2000" dirty="0">
              <a:solidFill>
                <a:srgbClr val="FF0000"/>
              </a:solidFill>
            </a:endParaRPr>
          </a:p>
          <a:p>
            <a:pPr algn="r" eaLnBrk="1" hangingPunct="1"/>
            <a:r>
              <a:rPr lang="en-US" sz="2000" dirty="0" smtClean="0">
                <a:solidFill>
                  <a:srgbClr val="FF0000"/>
                </a:solidFill>
              </a:rPr>
              <a:t>adrake@glcm.org</a:t>
            </a:r>
            <a:endParaRPr lang="en-US" sz="2000" dirty="0">
              <a:solidFill>
                <a:srgbClr val="FF0000"/>
              </a:solidFill>
            </a:endParaRPr>
          </a:p>
          <a:p>
            <a:pPr algn="r" eaLnBrk="1" hangingPunct="1"/>
            <a:r>
              <a:rPr lang="en-US" sz="2000" dirty="0" smtClean="0">
                <a:solidFill>
                  <a:srgbClr val="FF0000"/>
                </a:solidFill>
              </a:rPr>
              <a:t>www.greatlakeskids.org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" y="1828799"/>
            <a:ext cx="7696200" cy="28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228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 Lakes Children’s Museum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w Cen MT Condensed Extra Bold" pitchFamily="34" charset="0"/>
              </a:rPr>
              <a:t/>
            </a:r>
            <a:br>
              <a:rPr lang="en-US" sz="4000" dirty="0">
                <a:latin typeface="Tw Cen MT Condensed Extra Bold" pitchFamily="34" charset="0"/>
              </a:rPr>
            </a:br>
            <a:r>
              <a:rPr lang="en-US" sz="4000" dirty="0">
                <a:latin typeface="Tw Cen MT Condensed Extra Bold" pitchFamily="34" charset="0"/>
              </a:rPr>
              <a:t/>
            </a:r>
            <a:br>
              <a:rPr lang="en-US" sz="4000" dirty="0">
                <a:latin typeface="Tw Cen MT Condensed Extra Bold" pitchFamily="34" charset="0"/>
              </a:rPr>
            </a:br>
            <a:r>
              <a:rPr lang="en-US" sz="4000" dirty="0">
                <a:latin typeface="Tw Cen MT Condensed Extra Bold" pitchFamily="34" charset="0"/>
              </a:rPr>
              <a:t/>
            </a:r>
            <a:br>
              <a:rPr lang="en-US" sz="4000" dirty="0">
                <a:latin typeface="Tw Cen MT Condensed Extra Bold" pitchFamily="34" charset="0"/>
              </a:rPr>
            </a:br>
            <a:endParaRPr lang="en-US" sz="4000" dirty="0">
              <a:latin typeface="Tw Cen MT Condensed Extra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57147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913" y="2667000"/>
            <a:ext cx="3624790" cy="271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Properties- Invisibility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95374"/>
            <a:ext cx="9144000" cy="904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93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104" y="1828800"/>
            <a:ext cx="538579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920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66CCFF"/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Size- Moving Molecules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3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26798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920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Forces- Gravity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528047"/>
            <a:ext cx="4278143" cy="32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3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920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Nano &amp; Society- Space Elevator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24" y="1905000"/>
            <a:ext cx="5658751" cy="424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2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Balloon Carbon Nanotube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95374"/>
            <a:ext cx="9144000" cy="904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59948" y="1125814"/>
            <a:ext cx="4224103" cy="56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10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3-Powerpoint-template-F">
  <a:themeElements>
    <a:clrScheme name="13-Powerpoint-template-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-Powerpoint-template-F">
      <a:majorFont>
        <a:latin typeface="ScalaSans-Bold"/>
        <a:ea typeface="Geneva"/>
        <a:cs typeface=""/>
      </a:majorFont>
      <a:minorFont>
        <a:latin typeface="ScalaSans-Bold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13-Powerpoint-template-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-Powerpoint-template-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-Powerpoint-template-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-Powerpoint-template-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-Powerpoint-template-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-Powerpoint-template-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-Powerpoint-template-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NISE 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570</Words>
  <Application>Microsoft Macintosh PowerPoint</Application>
  <PresentationFormat>On-screen Show (4:3)</PresentationFormat>
  <Paragraphs>179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3_Office Theme</vt:lpstr>
      <vt:lpstr>1_Office Theme</vt:lpstr>
      <vt:lpstr>13-Powerpoint-template-F</vt:lpstr>
      <vt:lpstr>Office Theme</vt:lpstr>
      <vt:lpstr>5_Office Theme</vt:lpstr>
      <vt:lpstr>NISE Net</vt:lpstr>
      <vt:lpstr>6_Office Theme</vt:lpstr>
      <vt:lpstr>PowerPoint Presentation</vt:lpstr>
      <vt:lpstr>PowerPoint Presentation</vt:lpstr>
      <vt:lpstr>PowerPoint Presentation</vt:lpstr>
      <vt:lpstr>PowerPoint Presentation</vt:lpstr>
      <vt:lpstr>   </vt:lpstr>
      <vt:lpstr>Exploring Size- Moving Molecules</vt:lpstr>
      <vt:lpstr>Exploring Forces- Gravity</vt:lpstr>
      <vt:lpstr>Exploring Nano &amp; Society- Space Elevator</vt:lpstr>
      <vt:lpstr>Balloon Carbon Nanotube</vt:lpstr>
      <vt:lpstr>Exploring Materials-  Stained-Glass Windows</vt:lpstr>
      <vt:lpstr>PowerPoint Presentation</vt:lpstr>
      <vt:lpstr>Who We Are</vt:lpstr>
      <vt:lpstr>The museum’s involvement in NanoDays</vt:lpstr>
      <vt:lpstr>The museum’s involvement in NanoDays</vt:lpstr>
      <vt:lpstr>Presenting the Nano Kits to our visitors</vt:lpstr>
      <vt:lpstr>How the kits were grouped – NanoFest 2014</vt:lpstr>
      <vt:lpstr>How the kits were grouped – NanoDays 2015</vt:lpstr>
      <vt:lpstr>PowerPoint Presentation</vt:lpstr>
      <vt:lpstr>Website for Educators - nisenet.org</vt:lpstr>
      <vt:lpstr>Use age filter function</vt:lpstr>
      <vt:lpstr>Programs and Activities </vt:lpstr>
      <vt:lpstr>Engaging Visitor Tips</vt:lpstr>
      <vt:lpstr>After School Framework</vt:lpstr>
      <vt:lpstr>School Field Trip Framework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Guerrero</dc:creator>
  <cp:lastModifiedBy>Catherine McCarthy</cp:lastModifiedBy>
  <cp:revision>53</cp:revision>
  <dcterms:created xsi:type="dcterms:W3CDTF">2014-02-17T19:16:41Z</dcterms:created>
  <dcterms:modified xsi:type="dcterms:W3CDTF">2015-06-17T16:24:55Z</dcterms:modified>
</cp:coreProperties>
</file>