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29"/>
  </p:notesMasterIdLst>
  <p:sldIdLst>
    <p:sldId id="514" r:id="rId3"/>
    <p:sldId id="516" r:id="rId4"/>
    <p:sldId id="525" r:id="rId5"/>
    <p:sldId id="526" r:id="rId6"/>
    <p:sldId id="527" r:id="rId7"/>
    <p:sldId id="528" r:id="rId8"/>
    <p:sldId id="529" r:id="rId9"/>
    <p:sldId id="530" r:id="rId10"/>
    <p:sldId id="531" r:id="rId11"/>
    <p:sldId id="598" r:id="rId12"/>
    <p:sldId id="577" r:id="rId13"/>
    <p:sldId id="578" r:id="rId14"/>
    <p:sldId id="579" r:id="rId15"/>
    <p:sldId id="580" r:id="rId16"/>
    <p:sldId id="581" r:id="rId17"/>
    <p:sldId id="582" r:id="rId18"/>
    <p:sldId id="583" r:id="rId19"/>
    <p:sldId id="584" r:id="rId20"/>
    <p:sldId id="585" r:id="rId21"/>
    <p:sldId id="586" r:id="rId22"/>
    <p:sldId id="587" r:id="rId23"/>
    <p:sldId id="588" r:id="rId24"/>
    <p:sldId id="589" r:id="rId25"/>
    <p:sldId id="590" r:id="rId26"/>
    <p:sldId id="591" r:id="rId27"/>
    <p:sldId id="592"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9176D"/>
    <a:srgbClr val="491765"/>
    <a:srgbClr val="4E1765"/>
    <a:srgbClr val="C4DF91"/>
    <a:srgbClr val="E2F1CF"/>
    <a:srgbClr val="0C4225"/>
    <a:srgbClr val="ABCB45"/>
    <a:srgbClr val="E3E3E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8036" autoAdjust="0"/>
  </p:normalViewPr>
  <p:slideViewPr>
    <p:cSldViewPr snapToGrid="0" snapToObjects="1">
      <p:cViewPr>
        <p:scale>
          <a:sx n="99" d="100"/>
          <a:sy n="99" d="100"/>
        </p:scale>
        <p:origin x="-1088" y="-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ED7066B-AA54-9044-9159-F76A8AB3AFFA}" type="datetime1">
              <a:rPr lang="en-US"/>
              <a:pPr>
                <a:defRPr/>
              </a:pPr>
              <a:t>6/17/15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D8FF4BD-CD29-BA46-80BA-7F63ACFF8AE0}" type="slidenum">
              <a:rPr lang="en-US"/>
              <a:pPr>
                <a:defRPr/>
              </a:pPr>
              <a:t>‹#›</a:t>
            </a:fld>
            <a:endParaRPr lang="en-US"/>
          </a:p>
        </p:txBody>
      </p:sp>
    </p:spTree>
    <p:extLst>
      <p:ext uri="{BB962C8B-B14F-4D97-AF65-F5344CB8AC3E}">
        <p14:creationId xmlns:p14="http://schemas.microsoft.com/office/powerpoint/2010/main" val="184292143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ＭＳ Ｐゴシック" charset="0"/>
                <a:cs typeface="ＭＳ Ｐゴシック" charset="0"/>
              </a:rPr>
              <a:t>Good morning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itchFamily="34" charset="0"/>
              <a:buNone/>
            </a:pP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is a complex effort that includes multiple NISE Network teams working together to create resources and coordinate the participation of hundreds of partners. This presentation focuses on the tools, ideas, and processes that are specific to creating a nationwide event such as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which is supported by a physical and digital kit that includes professional resources and educational products. We’ll describe the planning and development of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resources by a cross-organizational team, fabrication and distribution of the physical kits, and of course the implementation by hundreds of partners across the country through annual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events, and the impact of the initiative on public audiences. </a:t>
            </a:r>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2</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a:buFont typeface="Arial" pitchFamily="34" charset="0"/>
              <a:buNone/>
            </a:pP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is a complex effort that includes multiple NISE Network teams working together to create resources and coordinate the participation of hundreds of partners. This presentation focuses on the tools, ideas, and processes that are specific to creating a nationwide event such as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which is supported by a physical and digital kit that includes professional resources and educational products. We’ll describe the planning and development of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resources by a cross-organizational team, fabrication and distribution of the physical kits, and of course the implementation by hundreds of partners across the country through annual </a:t>
            </a:r>
            <a:r>
              <a:rPr lang="en-US" sz="1200" kern="1200" dirty="0" err="1" smtClean="0">
                <a:solidFill>
                  <a:schemeClr val="tx1"/>
                </a:solidFill>
                <a:effectLst/>
                <a:latin typeface="+mn-lt"/>
                <a:ea typeface="ＭＳ Ｐゴシック" charset="-128"/>
                <a:cs typeface="ＭＳ Ｐゴシック" charset="-128"/>
              </a:rPr>
              <a:t>NanoDays</a:t>
            </a:r>
            <a:r>
              <a:rPr lang="en-US" sz="1200" kern="1200" dirty="0" smtClean="0">
                <a:solidFill>
                  <a:schemeClr val="tx1"/>
                </a:solidFill>
                <a:effectLst/>
                <a:latin typeface="+mn-lt"/>
                <a:ea typeface="ＭＳ Ｐゴシック" charset="-128"/>
                <a:cs typeface="ＭＳ Ｐゴシック" charset="-128"/>
              </a:rPr>
              <a:t> events, and the impact of the initiative on public audiences. </a:t>
            </a:r>
            <a:endParaRPr lang="en-US" baseline="0" dirty="0" smtClean="0">
              <a:ea typeface="ＭＳ Ｐゴシック" pitchFamily="1" charset="-128"/>
              <a:cs typeface="ＭＳ Ｐゴシック" pitchFamily="1" charset="-128"/>
            </a:endParaRPr>
          </a:p>
        </p:txBody>
      </p:sp>
      <p:sp>
        <p:nvSpPr>
          <p:cNvPr id="17412" name="Slide Number Placeholder 3"/>
          <p:cNvSpPr>
            <a:spLocks noGrp="1"/>
          </p:cNvSpPr>
          <p:nvPr>
            <p:ph type="sldNum" sz="quarter" idx="5"/>
          </p:nvPr>
        </p:nvSpPr>
        <p:spPr bwMode="auto">
          <a:ln>
            <a:miter lim="800000"/>
            <a:headEnd/>
            <a:tailEnd/>
          </a:ln>
        </p:spPr>
        <p:txBody>
          <a:bodyPr/>
          <a:lstStyle/>
          <a:p>
            <a:pPr>
              <a:defRPr/>
            </a:pPr>
            <a:fld id="{E8860C2E-2EC9-6147-B3E7-C4A281388A4D}" type="slidenum">
              <a:rPr lang="en-US">
                <a:solidFill>
                  <a:prstClr val="black"/>
                </a:solidFill>
                <a:latin typeface="Calibri"/>
              </a:rPr>
              <a:pPr>
                <a:defRPr/>
              </a:pPr>
              <a:t>10</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Hamilton – 45 miles from Missoula</a:t>
            </a:r>
          </a:p>
          <a:p>
            <a:r>
              <a:rPr lang="en-US" dirty="0" smtClean="0"/>
              <a:t>Population of 5000,</a:t>
            </a:r>
            <a:r>
              <a:rPr lang="en-US" baseline="0" dirty="0" smtClean="0"/>
              <a:t> more with outlying communities</a:t>
            </a:r>
            <a:endParaRPr lang="en-US" dirty="0"/>
          </a:p>
        </p:txBody>
      </p:sp>
      <p:sp>
        <p:nvSpPr>
          <p:cNvPr id="4" name="Slide Number Placeholder 3"/>
          <p:cNvSpPr>
            <a:spLocks noGrp="1"/>
          </p:cNvSpPr>
          <p:nvPr>
            <p:ph type="sldNum" sz="quarter" idx="10"/>
          </p:nvPr>
        </p:nvSpPr>
        <p:spPr/>
        <p:txBody>
          <a:bodyPr/>
          <a:lstStyle/>
          <a:p>
            <a:fld id="{CCDDEF0E-56F9-744E-8B12-8F3B71FAE37C}" type="slidenum">
              <a:rPr lang="en-US" smtClean="0"/>
              <a:t>15</a:t>
            </a:fld>
            <a:endParaRPr lang="en-US"/>
          </a:p>
        </p:txBody>
      </p:sp>
    </p:spTree>
    <p:extLst>
      <p:ext uri="{BB962C8B-B14F-4D97-AF65-F5344CB8AC3E}">
        <p14:creationId xmlns:p14="http://schemas.microsoft.com/office/powerpoint/2010/main" val="409609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t>
            </a:r>
            <a:r>
              <a:rPr lang="en-US" baseline="0" dirty="0" smtClean="0"/>
              <a:t> just an exhibit rental</a:t>
            </a:r>
          </a:p>
          <a:p>
            <a:r>
              <a:rPr lang="en-US" baseline="0" dirty="0" smtClean="0"/>
              <a:t>3 year project in the Bitterroot – Nano moves to different community each summer</a:t>
            </a:r>
            <a:endParaRPr lang="en-US" dirty="0"/>
          </a:p>
        </p:txBody>
      </p:sp>
      <p:sp>
        <p:nvSpPr>
          <p:cNvPr id="4" name="Slide Number Placeholder 3"/>
          <p:cNvSpPr>
            <a:spLocks noGrp="1"/>
          </p:cNvSpPr>
          <p:nvPr>
            <p:ph type="sldNum" sz="quarter" idx="10"/>
          </p:nvPr>
        </p:nvSpPr>
        <p:spPr/>
        <p:txBody>
          <a:bodyPr/>
          <a:lstStyle/>
          <a:p>
            <a:fld id="{CCDDEF0E-56F9-744E-8B12-8F3B71FAE37C}" type="slidenum">
              <a:rPr lang="en-US" smtClean="0"/>
              <a:t>16</a:t>
            </a:fld>
            <a:endParaRPr lang="en-US"/>
          </a:p>
        </p:txBody>
      </p:sp>
    </p:spTree>
    <p:extLst>
      <p:ext uri="{BB962C8B-B14F-4D97-AF65-F5344CB8AC3E}">
        <p14:creationId xmlns:p14="http://schemas.microsoft.com/office/powerpoint/2010/main" val="1053559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Bitterroot</a:t>
            </a:r>
            <a:r>
              <a:rPr lang="en-US" baseline="0" dirty="0" smtClean="0"/>
              <a:t> Quilters Guild</a:t>
            </a:r>
          </a:p>
          <a:p>
            <a:r>
              <a:rPr lang="en-US" baseline="0" dirty="0" smtClean="0"/>
              <a:t>Hair Art</a:t>
            </a:r>
          </a:p>
          <a:p>
            <a:endParaRPr lang="en-US" dirty="0"/>
          </a:p>
        </p:txBody>
      </p:sp>
      <p:sp>
        <p:nvSpPr>
          <p:cNvPr id="4" name="Slide Number Placeholder 3"/>
          <p:cNvSpPr>
            <a:spLocks noGrp="1"/>
          </p:cNvSpPr>
          <p:nvPr>
            <p:ph type="sldNum" sz="quarter" idx="10"/>
          </p:nvPr>
        </p:nvSpPr>
        <p:spPr/>
        <p:txBody>
          <a:bodyPr/>
          <a:lstStyle/>
          <a:p>
            <a:fld id="{CCDDEF0E-56F9-744E-8B12-8F3B71FAE37C}" type="slidenum">
              <a:rPr lang="en-US" smtClean="0"/>
              <a:t>17</a:t>
            </a:fld>
            <a:endParaRPr lang="en-US"/>
          </a:p>
        </p:txBody>
      </p:sp>
    </p:spTree>
    <p:extLst>
      <p:ext uri="{BB962C8B-B14F-4D97-AF65-F5344CB8AC3E}">
        <p14:creationId xmlns:p14="http://schemas.microsoft.com/office/powerpoint/2010/main" val="957077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Kids that haven’t been </a:t>
            </a:r>
            <a:endParaRPr lang="en-US" dirty="0"/>
          </a:p>
        </p:txBody>
      </p:sp>
      <p:sp>
        <p:nvSpPr>
          <p:cNvPr id="4" name="Slide Number Placeholder 3"/>
          <p:cNvSpPr>
            <a:spLocks noGrp="1"/>
          </p:cNvSpPr>
          <p:nvPr>
            <p:ph type="sldNum" sz="quarter" idx="10"/>
          </p:nvPr>
        </p:nvSpPr>
        <p:spPr/>
        <p:txBody>
          <a:bodyPr/>
          <a:lstStyle/>
          <a:p>
            <a:fld id="{CCDDEF0E-56F9-744E-8B12-8F3B71FAE37C}" type="slidenum">
              <a:rPr lang="en-US" smtClean="0"/>
              <a:t>20</a:t>
            </a:fld>
            <a:endParaRPr lang="en-US"/>
          </a:p>
        </p:txBody>
      </p:sp>
    </p:spTree>
    <p:extLst>
      <p:ext uri="{BB962C8B-B14F-4D97-AF65-F5344CB8AC3E}">
        <p14:creationId xmlns:p14="http://schemas.microsoft.com/office/powerpoint/2010/main" val="1445725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005B9-1D21-AD4E-AD2C-8F9200F0621E}"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FF1F9-F1DD-BE48-BD0E-A7E20AB0BBE4}" type="slidenum">
              <a:rPr lang="en-US"/>
              <a:pPr>
                <a:defRPr/>
              </a:pPr>
              <a:t>‹#›</a:t>
            </a:fld>
            <a:endParaRPr lang="en-US"/>
          </a:p>
        </p:txBody>
      </p:sp>
    </p:spTree>
    <p:extLst>
      <p:ext uri="{BB962C8B-B14F-4D97-AF65-F5344CB8AC3E}">
        <p14:creationId xmlns:p14="http://schemas.microsoft.com/office/powerpoint/2010/main" val="3181082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691E5-4E67-934C-AABF-17EAD119965A}"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299D8-C0EA-4B48-B058-DEC59CA09D76}" type="slidenum">
              <a:rPr lang="en-US"/>
              <a:pPr>
                <a:defRPr/>
              </a:pPr>
              <a:t>‹#›</a:t>
            </a:fld>
            <a:endParaRPr lang="en-US"/>
          </a:p>
        </p:txBody>
      </p:sp>
    </p:spTree>
    <p:extLst>
      <p:ext uri="{BB962C8B-B14F-4D97-AF65-F5344CB8AC3E}">
        <p14:creationId xmlns:p14="http://schemas.microsoft.com/office/powerpoint/2010/main" val="780831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1BBA2-DC7B-834E-972C-189905C62E86}"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6BBE6-D1C2-3B42-8170-B94E927F6D3D}" type="slidenum">
              <a:rPr lang="en-US"/>
              <a:pPr>
                <a:defRPr/>
              </a:pPr>
              <a:t>‹#›</a:t>
            </a:fld>
            <a:endParaRPr lang="en-US"/>
          </a:p>
        </p:txBody>
      </p:sp>
    </p:spTree>
    <p:extLst>
      <p:ext uri="{BB962C8B-B14F-4D97-AF65-F5344CB8AC3E}">
        <p14:creationId xmlns:p14="http://schemas.microsoft.com/office/powerpoint/2010/main" val="228053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FE9660F-9AB4-5243-8BF6-599F7DC9DA13}"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FECF288-948A-AD49-BAF5-0EE069BF602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B4A1076-CE30-024F-9FFC-9B8D6B29B5CF}"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2B463480-4C88-DE4E-B21E-EB52DCD5D7F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F7CD7A-8C6D-E64E-B1C1-3A5D2A3CE9D5}"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4BE8DE0B-D327-FC4C-A54B-E662A34925F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ECAFAC8-0033-0548-8AF7-5C6E388E232B}"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9FE280A2-2A7B-3C4E-B1DF-859AAAC81B9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D0805A-5EE7-FE4A-A65B-4CF82175AA07}" type="datetime1">
              <a:rPr lang="en-US"/>
              <a:pPr>
                <a:defRPr/>
              </a:pPr>
              <a:t>6/17/15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DCE1195-0B22-A84D-B133-57E1052EE9E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5FEA1B4-8860-874E-BF83-F7E087212FF5}" type="datetime1">
              <a:rPr lang="en-US"/>
              <a:pPr>
                <a:defRPr/>
              </a:pPr>
              <a:t>6/17/15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302A2EC9-A8F6-DA41-88BF-B708B8B185C2}"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9491AA-83E8-E04F-91F4-7A8A81DF804F}" type="datetime1">
              <a:rPr lang="en-US"/>
              <a:pPr>
                <a:defRPr/>
              </a:pPr>
              <a:t>6/17/15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220D7CEC-EFBD-F54D-8863-389279C451C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9B7CA8-EF11-6F40-8DD2-F220468CA950}"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528CD5D4-6F67-4D4D-9A7A-EBD9E75ECCE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1012A-9E75-5943-BF5B-594B1D7E375D}"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F8845D-8874-2647-91D5-412DC4CC81E8}" type="slidenum">
              <a:rPr lang="en-US"/>
              <a:pPr>
                <a:defRPr/>
              </a:pPr>
              <a:t>‹#›</a:t>
            </a:fld>
            <a:endParaRPr lang="en-US"/>
          </a:p>
        </p:txBody>
      </p:sp>
    </p:spTree>
    <p:extLst>
      <p:ext uri="{BB962C8B-B14F-4D97-AF65-F5344CB8AC3E}">
        <p14:creationId xmlns:p14="http://schemas.microsoft.com/office/powerpoint/2010/main" val="1638922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46565F-2C92-AE4F-A451-2017901B6DDB}"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466FCC2-F731-E241-A1F4-EE01DB7F48F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10067-39C5-A342-B61B-775ACD520603}"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541B9DE-F8D4-1941-8523-DB55AA570B79}"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86A6916-4EB0-A943-9A67-A221BF34FE72}"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70234E7-838A-FD43-8C46-B8C6F1DCF8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A7900-3451-584E-A028-A3C8C8240395}" type="datetime1">
              <a:rPr lang="en-US"/>
              <a:pPr>
                <a:defRPr/>
              </a:pPr>
              <a:t>6/17/15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CE68-AD2C-EE42-B8E6-39169A0EF930}" type="slidenum">
              <a:rPr lang="en-US"/>
              <a:pPr>
                <a:defRPr/>
              </a:pPr>
              <a:t>‹#›</a:t>
            </a:fld>
            <a:endParaRPr lang="en-US"/>
          </a:p>
        </p:txBody>
      </p:sp>
    </p:spTree>
    <p:extLst>
      <p:ext uri="{BB962C8B-B14F-4D97-AF65-F5344CB8AC3E}">
        <p14:creationId xmlns:p14="http://schemas.microsoft.com/office/powerpoint/2010/main" val="411089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1BC1-256C-CD48-8766-60EF697DFC6D}"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096A22-381F-4D43-9AF6-1C23E3B709F5}" type="slidenum">
              <a:rPr lang="en-US"/>
              <a:pPr>
                <a:defRPr/>
              </a:pPr>
              <a:t>‹#›</a:t>
            </a:fld>
            <a:endParaRPr lang="en-US"/>
          </a:p>
        </p:txBody>
      </p:sp>
    </p:spTree>
    <p:extLst>
      <p:ext uri="{BB962C8B-B14F-4D97-AF65-F5344CB8AC3E}">
        <p14:creationId xmlns:p14="http://schemas.microsoft.com/office/powerpoint/2010/main" val="126526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4B8EB-6CD4-5845-AF42-1EB890A89533}" type="datetime1">
              <a:rPr lang="en-US"/>
              <a:pPr>
                <a:defRPr/>
              </a:pPr>
              <a:t>6/17/15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AF8294-54D8-3F47-81AA-BF80A373DEC2}" type="slidenum">
              <a:rPr lang="en-US"/>
              <a:pPr>
                <a:defRPr/>
              </a:pPr>
              <a:t>‹#›</a:t>
            </a:fld>
            <a:endParaRPr lang="en-US"/>
          </a:p>
        </p:txBody>
      </p:sp>
    </p:spTree>
    <p:extLst>
      <p:ext uri="{BB962C8B-B14F-4D97-AF65-F5344CB8AC3E}">
        <p14:creationId xmlns:p14="http://schemas.microsoft.com/office/powerpoint/2010/main" val="1741638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527AC-DD56-DE41-A5CE-FBC21F3BC8E5}" type="datetime1">
              <a:rPr lang="en-US"/>
              <a:pPr>
                <a:defRPr/>
              </a:pPr>
              <a:t>6/17/15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2005D7-2AEB-424E-9ECA-6306AFA41060}" type="slidenum">
              <a:rPr lang="en-US"/>
              <a:pPr>
                <a:defRPr/>
              </a:pPr>
              <a:t>‹#›</a:t>
            </a:fld>
            <a:endParaRPr lang="en-US"/>
          </a:p>
        </p:txBody>
      </p:sp>
    </p:spTree>
    <p:extLst>
      <p:ext uri="{BB962C8B-B14F-4D97-AF65-F5344CB8AC3E}">
        <p14:creationId xmlns:p14="http://schemas.microsoft.com/office/powerpoint/2010/main" val="375210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E55E66-406E-204C-A424-977813CE1E23}" type="datetime1">
              <a:rPr lang="en-US"/>
              <a:pPr>
                <a:defRPr/>
              </a:pPr>
              <a:t>6/17/15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A46463-3869-E446-A7AC-96F124D4A5A5}" type="slidenum">
              <a:rPr lang="en-US"/>
              <a:pPr>
                <a:defRPr/>
              </a:pPr>
              <a:t>‹#›</a:t>
            </a:fld>
            <a:endParaRPr lang="en-US"/>
          </a:p>
        </p:txBody>
      </p:sp>
    </p:spTree>
    <p:extLst>
      <p:ext uri="{BB962C8B-B14F-4D97-AF65-F5344CB8AC3E}">
        <p14:creationId xmlns:p14="http://schemas.microsoft.com/office/powerpoint/2010/main" val="345070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02231-DC47-C740-8C13-9B3E6CF030F4}"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AB95E1-0C26-8042-88DA-B694476BCF1D}" type="slidenum">
              <a:rPr lang="en-US"/>
              <a:pPr>
                <a:defRPr/>
              </a:pPr>
              <a:t>‹#›</a:t>
            </a:fld>
            <a:endParaRPr lang="en-US"/>
          </a:p>
        </p:txBody>
      </p:sp>
    </p:spTree>
    <p:extLst>
      <p:ext uri="{BB962C8B-B14F-4D97-AF65-F5344CB8AC3E}">
        <p14:creationId xmlns:p14="http://schemas.microsoft.com/office/powerpoint/2010/main" val="3804023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B80E6-BB40-8D4B-B1D8-0E162A8A69D0}" type="datetime1">
              <a:rPr lang="en-US"/>
              <a:pPr>
                <a:defRPr/>
              </a:pPr>
              <a:t>6/17/15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CC177-6B5E-DE4B-851D-0E98E163F093}" type="slidenum">
              <a:rPr lang="en-US"/>
              <a:pPr>
                <a:defRPr/>
              </a:pPr>
              <a:t>‹#›</a:t>
            </a:fld>
            <a:endParaRPr lang="en-US"/>
          </a:p>
        </p:txBody>
      </p:sp>
    </p:spTree>
    <p:extLst>
      <p:ext uri="{BB962C8B-B14F-4D97-AF65-F5344CB8AC3E}">
        <p14:creationId xmlns:p14="http://schemas.microsoft.com/office/powerpoint/2010/main" val="42582000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042A6B4-0019-1E47-B2DB-865DF7517085}" type="datetime1">
              <a:rPr lang="en-US"/>
              <a:pPr>
                <a:defRPr/>
              </a:pPr>
              <a:t>6/17/15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32C287CA-6FBC-3D40-9C88-C99DA735D8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defRPr>
            </a:lvl1pPr>
          </a:lstStyle>
          <a:p>
            <a:pPr>
              <a:defRPr/>
            </a:pPr>
            <a:fld id="{08A30DFD-15C2-304D-8477-E2B56596E584}" type="datetime1">
              <a:rPr lang="en-US">
                <a:ea typeface="ＭＳ Ｐゴシック" pitchFamily="1" charset="-128"/>
                <a:cs typeface="ＭＳ Ｐゴシック" pitchFamily="1" charset="-128"/>
              </a:rPr>
              <a:pPr>
                <a:defRPr/>
              </a:pPr>
              <a:t>6/17/15</a:t>
            </a:fld>
            <a:endParaRPr lang="en-US">
              <a:ea typeface="ＭＳ Ｐゴシック" pitchFamily="1" charset="-128"/>
              <a:cs typeface="ＭＳ Ｐゴシック" pitchFamily="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defRPr>
            </a:lvl1pPr>
          </a:lstStyle>
          <a:p>
            <a:pPr>
              <a:defRPr/>
            </a:pPr>
            <a:fld id="{B5FE5953-9D45-524F-A6A6-F093F50ED67B}" type="slidenum">
              <a:rPr lang="en-US">
                <a:ea typeface="ＭＳ Ｐゴシック" pitchFamily="1" charset="-128"/>
                <a:cs typeface="ＭＳ Ｐゴシック" pitchFamily="1" charset="-128"/>
              </a:rPr>
              <a:pPr>
                <a:defRPr/>
              </a:pPr>
              <a:t>‹#›</a:t>
            </a:fld>
            <a:endParaRPr lang="en-US">
              <a:ea typeface="ＭＳ Ｐゴシック" pitchFamily="1" charset="-128"/>
              <a:cs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1"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itchFamily="1"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itchFamily="1"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tiff"/><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tiff"/><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tiff"/><Relationship Id="rId3"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19.png"/><Relationship Id="rId5" Type="http://schemas.openxmlformats.org/officeDocument/2006/relationships/image" Target="../media/image20.jpe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13.xml"/><Relationship Id="rId2" Type="http://schemas.openxmlformats.org/officeDocument/2006/relationships/image" Target="../media/image18.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tiff"/><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4" Type="http://schemas.openxmlformats.org/officeDocument/2006/relationships/image" Target="../media/image27.jp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13.xml"/><Relationship Id="rId2" Type="http://schemas.openxmlformats.org/officeDocument/2006/relationships/image" Target="../media/image18.tiff"/></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13.xml"/><Relationship Id="rId2" Type="http://schemas.openxmlformats.org/officeDocument/2006/relationships/image" Target="../media/image18.tiff"/></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18.tiff"/><Relationship Id="rId1" Type="http://schemas.openxmlformats.org/officeDocument/2006/relationships/slideLayout" Target="../slideLayouts/slideLayout13.xml"/><Relationship Id="rId2"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6.png"/><Relationship Id="rId3" Type="http://schemas.openxmlformats.org/officeDocument/2006/relationships/image" Target="../media/image18.tiff"/></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18.tiff"/><Relationship Id="rId1" Type="http://schemas.openxmlformats.org/officeDocument/2006/relationships/slideLayout" Target="../slideLayouts/slideLayout13.xml"/><Relationship Id="rId2"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hyperlink" Target="http://www.spectrummosse.wordpress.com" TargetMode="External"/><Relationship Id="rId4" Type="http://schemas.openxmlformats.org/officeDocument/2006/relationships/image" Target="../media/image39.tiff"/><Relationship Id="rId1" Type="http://schemas.openxmlformats.org/officeDocument/2006/relationships/slideLayout" Target="../slideLayouts/slideLayout13.xml"/><Relationship Id="rId2" Type="http://schemas.openxmlformats.org/officeDocument/2006/relationships/hyperlink" Target="mailto:jessie.herbert@umontana.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266700" y="315180"/>
            <a:ext cx="86233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smtClean="0">
                <a:solidFill>
                  <a:srgbClr val="0C4225"/>
                </a:solidFill>
                <a:latin typeface="Georgia" charset="0"/>
                <a:cs typeface="Georgia" charset="0"/>
              </a:rPr>
              <a:t>Scaling Up!</a:t>
            </a:r>
            <a:endParaRPr lang="en-US" sz="4000" dirty="0">
              <a:solidFill>
                <a:srgbClr val="0C4225"/>
              </a:solidFill>
              <a:latin typeface="Georgia" charset="0"/>
              <a:cs typeface="Georgia" charset="0"/>
            </a:endParaRPr>
          </a:p>
        </p:txBody>
      </p:sp>
      <p:pic>
        <p:nvPicPr>
          <p:cNvPr id="11"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2526" y="6049681"/>
            <a:ext cx="590550" cy="595313"/>
          </a:xfrm>
          <a:prstGeom prst="rect">
            <a:avLst/>
          </a:prstGeom>
          <a:noFill/>
          <a:ln w="9525">
            <a:noFill/>
            <a:miter lim="800000"/>
            <a:headEnd/>
            <a:tailEnd/>
          </a:ln>
        </p:spPr>
      </p:pic>
      <p:sp>
        <p:nvSpPr>
          <p:cNvPr id="18" name="TextBox 1"/>
          <p:cNvSpPr txBox="1">
            <a:spLocks noChangeArrowheads="1"/>
          </p:cNvSpPr>
          <p:nvPr/>
        </p:nvSpPr>
        <p:spPr bwMode="auto">
          <a:xfrm>
            <a:off x="2635333"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a:off x="0" y="5656272"/>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0" y="130002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14" name="Picture 8" descr="NISE_tag_whit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738" y="5163631"/>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MOS_2009_Lobby.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1392096"/>
            <a:ext cx="9144000" cy="42641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86413"/>
            <a:ext cx="9144000" cy="1077218"/>
          </a:xfrm>
          <a:prstGeom prst="rect">
            <a:avLst/>
          </a:prstGeom>
          <a:noFill/>
          <a:ln w="9525">
            <a:noFill/>
            <a:miter lim="800000"/>
            <a:headEnd/>
            <a:tailEnd/>
          </a:ln>
        </p:spPr>
        <p:txBody>
          <a:bodyPr>
            <a:prstTxWarp prst="textNoShape">
              <a:avLst/>
            </a:prstTxWarp>
            <a:spAutoFit/>
          </a:bodyPr>
          <a:lstStyle/>
          <a:p>
            <a:r>
              <a:rPr lang="en-US" sz="2800" dirty="0">
                <a:solidFill>
                  <a:srgbClr val="49176D"/>
                </a:solidFill>
                <a:latin typeface="Georgia"/>
                <a:cs typeface="Georgia"/>
              </a:rPr>
              <a:t>Scaling Up: How tailoring exhibits and programs to appeal to local audiences can help drive attendance </a:t>
            </a:r>
          </a:p>
          <a:p>
            <a:pPr algn="ctr"/>
            <a:endParaRPr lang="en-US" sz="800" dirty="0" smtClean="0">
              <a:solidFill>
                <a:srgbClr val="660066"/>
              </a:solidFill>
              <a:latin typeface="Georgia" pitchFamily="1"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1344354" y="1974780"/>
            <a:ext cx="6301842"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Jonah Cohen, Children’s Museum of CT</a:t>
            </a: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Jessie Herbert, </a:t>
            </a:r>
            <a:r>
              <a:rPr lang="en-US" sz="2400" dirty="0" err="1" smtClean="0">
                <a:solidFill>
                  <a:srgbClr val="0C4225"/>
                </a:solidFill>
                <a:latin typeface="Calibri" charset="0"/>
                <a:ea typeface="MS Mincho" charset="0"/>
                <a:cs typeface="MS Mincho" charset="0"/>
              </a:rPr>
              <a:t>SpectUM</a:t>
            </a:r>
            <a:endParaRPr lang="en-US" sz="2400" dirty="0" smtClean="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Jordan Warner, Brooklyn Children’s Museum </a:t>
            </a:r>
          </a:p>
          <a:p>
            <a:pPr marL="342900" indent="-342900">
              <a:spcBef>
                <a:spcPct val="35000"/>
              </a:spcBef>
              <a:buClr>
                <a:srgbClr val="000000"/>
              </a:buClr>
              <a:buFont typeface="Arial" charset="0"/>
              <a:buChar char="•"/>
            </a:pPr>
            <a:r>
              <a:rPr lang="en-US" sz="2400" dirty="0" err="1" smtClean="0">
                <a:solidFill>
                  <a:srgbClr val="0C4225"/>
                </a:solidFill>
                <a:latin typeface="Calibri" charset="0"/>
                <a:ea typeface="MS Mincho" charset="0"/>
                <a:cs typeface="MS Mincho" charset="0"/>
              </a:rPr>
              <a:t>Trudi</a:t>
            </a:r>
            <a:r>
              <a:rPr lang="en-US" sz="2400" dirty="0" smtClean="0">
                <a:solidFill>
                  <a:srgbClr val="0C4225"/>
                </a:solidFill>
                <a:latin typeface="Calibri" charset="0"/>
                <a:ea typeface="MS Mincho" charset="0"/>
                <a:cs typeface="MS Mincho" charset="0"/>
              </a:rPr>
              <a:t> Plummer, Maine Discovery Museum</a:t>
            </a: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Allison </a:t>
            </a:r>
            <a:r>
              <a:rPr lang="en-US" sz="2400" dirty="0" err="1" smtClean="0">
                <a:solidFill>
                  <a:srgbClr val="0C4225"/>
                </a:solidFill>
                <a:latin typeface="Calibri" charset="0"/>
                <a:ea typeface="MS Mincho" charset="0"/>
                <a:cs typeface="MS Mincho" charset="0"/>
              </a:rPr>
              <a:t>Schwanebeck</a:t>
            </a:r>
            <a:r>
              <a:rPr lang="en-US" sz="2400" dirty="0" smtClean="0">
                <a:solidFill>
                  <a:srgbClr val="0C4225"/>
                </a:solidFill>
                <a:latin typeface="Calibri" charset="0"/>
                <a:ea typeface="MS Mincho" charset="0"/>
                <a:cs typeface="MS Mincho" charset="0"/>
              </a:rPr>
              <a:t>, Science Center of Iowa</a:t>
            </a: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9877098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pectrUM logo - pink.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2779" y="402450"/>
            <a:ext cx="6021177" cy="167254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0597" y="2803134"/>
            <a:ext cx="5557989" cy="3826908"/>
          </a:xfrm>
          <a:prstGeom prst="rect">
            <a:avLst/>
          </a:prstGeom>
        </p:spPr>
      </p:pic>
      <p:sp>
        <p:nvSpPr>
          <p:cNvPr id="2" name="TextBox 1"/>
          <p:cNvSpPr txBox="1"/>
          <p:nvPr/>
        </p:nvSpPr>
        <p:spPr>
          <a:xfrm>
            <a:off x="1409453" y="2074999"/>
            <a:ext cx="6405335" cy="830997"/>
          </a:xfrm>
          <a:prstGeom prst="rect">
            <a:avLst/>
          </a:prstGeom>
          <a:noFill/>
        </p:spPr>
        <p:txBody>
          <a:bodyPr wrap="square" rtlCol="0">
            <a:spAutoFit/>
          </a:bodyPr>
          <a:lstStyle/>
          <a:p>
            <a:pPr algn="ctr"/>
            <a:r>
              <a:rPr lang="en-US" sz="2400" dirty="0" smtClean="0"/>
              <a:t>Tailoring Exhibits and Programs in Rural Montana</a:t>
            </a:r>
          </a:p>
          <a:p>
            <a:pPr algn="ctr"/>
            <a:r>
              <a:rPr lang="en-US" sz="2400" dirty="0" smtClean="0"/>
              <a:t>Jessie Herbert</a:t>
            </a:r>
            <a:endParaRPr lang="en-US" sz="2400" dirty="0"/>
          </a:p>
        </p:txBody>
      </p:sp>
    </p:spTree>
    <p:extLst>
      <p:ext uri="{BB962C8B-B14F-4D97-AF65-F5344CB8AC3E}">
        <p14:creationId xmlns:p14="http://schemas.microsoft.com/office/powerpoint/2010/main" val="7165907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71112"/>
            <a:ext cx="3822423" cy="4751574"/>
          </a:xfrm>
        </p:spPr>
        <p:txBody>
          <a:bodyPr>
            <a:normAutofit/>
          </a:bodyPr>
          <a:lstStyle/>
          <a:p>
            <a:r>
              <a:rPr lang="en-US" dirty="0" smtClean="0"/>
              <a:t>Opened in 2007</a:t>
            </a:r>
          </a:p>
          <a:p>
            <a:r>
              <a:rPr lang="en-US" dirty="0" smtClean="0"/>
              <a:t>Expanded to downtown Missoula August of 2013</a:t>
            </a:r>
          </a:p>
          <a:p>
            <a:r>
              <a:rPr lang="en-US" dirty="0" smtClean="0"/>
              <a:t>Serves 59,000 people annually</a:t>
            </a:r>
            <a:endParaRPr lang="en-US" dirty="0"/>
          </a:p>
        </p:txBody>
      </p:sp>
      <p:pic>
        <p:nvPicPr>
          <p:cNvPr id="4" name="Picture 3" descr="spectrUM logo - pink.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422686"/>
            <a:ext cx="3822423" cy="1061784"/>
          </a:xfrm>
          <a:prstGeom prst="rect">
            <a:avLst/>
          </a:prstGeom>
        </p:spPr>
      </p:pic>
      <p:pic>
        <p:nvPicPr>
          <p:cNvPr id="5" name="Picture 4" descr="08-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9623" y="671112"/>
            <a:ext cx="4751574" cy="4751574"/>
          </a:xfrm>
          <a:prstGeom prst="rect">
            <a:avLst/>
          </a:prstGeom>
        </p:spPr>
      </p:pic>
    </p:spTree>
    <p:extLst>
      <p:ext uri="{BB962C8B-B14F-4D97-AF65-F5344CB8AC3E}">
        <p14:creationId xmlns:p14="http://schemas.microsoft.com/office/powerpoint/2010/main" val="3092533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5" name="TextBox 4"/>
          <p:cNvSpPr txBox="1"/>
          <p:nvPr/>
        </p:nvSpPr>
        <p:spPr>
          <a:xfrm>
            <a:off x="457200" y="1417638"/>
            <a:ext cx="4346894" cy="3970318"/>
          </a:xfrm>
          <a:prstGeom prst="rect">
            <a:avLst/>
          </a:prstGeom>
          <a:noFill/>
        </p:spPr>
        <p:txBody>
          <a:bodyPr wrap="square" rtlCol="0">
            <a:spAutoFit/>
          </a:bodyPr>
          <a:lstStyle/>
          <a:p>
            <a:r>
              <a:rPr lang="en-US" sz="2800" dirty="0" smtClean="0"/>
              <a:t>Inspiring All Montanans to pursue higher education, and possibly careers in science, technology, engineering, and mathematics, with the end goal of closing traditional opportunity and achievement gaps</a:t>
            </a:r>
            <a:endParaRPr lang="en-US" sz="2800" dirty="0"/>
          </a:p>
        </p:txBody>
      </p:sp>
      <p:pic>
        <p:nvPicPr>
          <p:cNvPr id="6" name="Picture 5" descr="spectrUM logo - pink.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429750"/>
            <a:ext cx="3822423" cy="1061784"/>
          </a:xfrm>
          <a:prstGeom prst="rect">
            <a:avLst/>
          </a:prstGeom>
        </p:spPr>
      </p:pic>
      <p:pic>
        <p:nvPicPr>
          <p:cNvPr id="7" name="Picture 6" descr="5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74583" y="1417638"/>
            <a:ext cx="3484435" cy="5235775"/>
          </a:xfrm>
          <a:prstGeom prst="rect">
            <a:avLst/>
          </a:prstGeom>
        </p:spPr>
      </p:pic>
    </p:spTree>
    <p:extLst>
      <p:ext uri="{BB962C8B-B14F-4D97-AF65-F5344CB8AC3E}">
        <p14:creationId xmlns:p14="http://schemas.microsoft.com/office/powerpoint/2010/main" val="2589563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osSE Map 12.2014.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138510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osSE Map 12.2014.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7000" y="0"/>
            <a:ext cx="8875059" cy="6858000"/>
          </a:xfrm>
          <a:prstGeom prst="rect">
            <a:avLst/>
          </a:prstGeom>
        </p:spPr>
      </p:pic>
      <p:sp>
        <p:nvSpPr>
          <p:cNvPr id="3" name="Donut 2"/>
          <p:cNvSpPr/>
          <p:nvPr/>
        </p:nvSpPr>
        <p:spPr>
          <a:xfrm>
            <a:off x="1118193" y="2222724"/>
            <a:ext cx="759268" cy="1228710"/>
          </a:xfrm>
          <a:prstGeom prst="donut">
            <a:avLst/>
          </a:prstGeom>
          <a:solidFill>
            <a:srgbClr val="008000"/>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28575" cmpd="sng">
                <a:solidFill>
                  <a:schemeClr val="tx1"/>
                </a:solidFill>
              </a:ln>
              <a:solidFill>
                <a:schemeClr val="tx1"/>
              </a:solidFill>
            </a:endParaRPr>
          </a:p>
        </p:txBody>
      </p:sp>
    </p:spTree>
    <p:extLst>
      <p:ext uri="{BB962C8B-B14F-4D97-AF65-F5344CB8AC3E}">
        <p14:creationId xmlns:p14="http://schemas.microsoft.com/office/powerpoint/2010/main" val="3280514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457200" y="2526451"/>
            <a:ext cx="3932748" cy="2788758"/>
          </a:xfrm>
        </p:spPr>
        <p:txBody>
          <a:bodyPr>
            <a:normAutofit fontScale="92500" lnSpcReduction="10000"/>
          </a:bodyPr>
          <a:lstStyle/>
          <a:p>
            <a:r>
              <a:rPr lang="en-US" sz="2800" dirty="0" smtClean="0"/>
              <a:t>Partnership with spectrUM and the Ravalli County Museum and Historical Society</a:t>
            </a:r>
          </a:p>
          <a:p>
            <a:r>
              <a:rPr lang="en-US" sz="2800" dirty="0" smtClean="0"/>
              <a:t>Funded by Jane S. </a:t>
            </a:r>
            <a:r>
              <a:rPr lang="en-US" sz="2800" dirty="0" err="1" smtClean="0"/>
              <a:t>Heman</a:t>
            </a:r>
            <a:r>
              <a:rPr lang="en-US" sz="2800" dirty="0" smtClean="0"/>
              <a:t> Foundation</a:t>
            </a:r>
          </a:p>
          <a:p>
            <a:r>
              <a:rPr lang="en-US" sz="2800" dirty="0" smtClean="0"/>
              <a:t>May 7</a:t>
            </a:r>
            <a:r>
              <a:rPr lang="en-US" sz="2800" baseline="30000" dirty="0" smtClean="0"/>
              <a:t>th</a:t>
            </a:r>
            <a:r>
              <a:rPr lang="en-US" sz="2800" dirty="0" smtClean="0"/>
              <a:t>-August 1</a:t>
            </a:r>
            <a:r>
              <a:rPr lang="en-US" sz="2800" baseline="30000" dirty="0" smtClean="0"/>
              <a:t>st</a:t>
            </a:r>
            <a:r>
              <a:rPr lang="en-US" sz="2800" dirty="0" smtClean="0"/>
              <a:t> 2015</a:t>
            </a:r>
            <a:endParaRPr lang="en-US" sz="2800" dirty="0"/>
          </a:p>
        </p:txBody>
      </p:sp>
      <p:pic>
        <p:nvPicPr>
          <p:cNvPr id="9" name="Picture 8" descr="spectrUM logo - pink.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5546260"/>
            <a:ext cx="3445906" cy="957196"/>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42780" y="-159023"/>
            <a:ext cx="5922287" cy="2878754"/>
          </a:xfrm>
          <a:prstGeom prst="rect">
            <a:avLst/>
          </a:prstGeom>
        </p:spPr>
      </p:pic>
      <p:pic>
        <p:nvPicPr>
          <p:cNvPr id="5" name="Picture 4" descr="photo 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1729" y="2416006"/>
            <a:ext cx="3895777" cy="3895777"/>
          </a:xfrm>
          <a:prstGeom prst="rect">
            <a:avLst/>
          </a:prstGeom>
        </p:spPr>
      </p:pic>
    </p:spTree>
    <p:extLst>
      <p:ext uri="{BB962C8B-B14F-4D97-AF65-F5344CB8AC3E}">
        <p14:creationId xmlns:p14="http://schemas.microsoft.com/office/powerpoint/2010/main" val="29191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Additions to exhibit</a:t>
            </a:r>
            <a:endParaRPr lang="en-US" dirty="0"/>
          </a:p>
        </p:txBody>
      </p:sp>
      <p:sp>
        <p:nvSpPr>
          <p:cNvPr id="7" name="Content Placeholder 2"/>
          <p:cNvSpPr>
            <a:spLocks noGrp="1"/>
          </p:cNvSpPr>
          <p:nvPr>
            <p:ph idx="1"/>
          </p:nvPr>
        </p:nvSpPr>
        <p:spPr>
          <a:xfrm>
            <a:off x="457201" y="1600200"/>
            <a:ext cx="3201090" cy="1368034"/>
          </a:xfrm>
        </p:spPr>
        <p:txBody>
          <a:bodyPr>
            <a:normAutofit/>
          </a:bodyPr>
          <a:lstStyle/>
          <a:p>
            <a:r>
              <a:rPr lang="en-US" sz="2800" dirty="0" smtClean="0"/>
              <a:t>Quilted pillows</a:t>
            </a:r>
          </a:p>
          <a:p>
            <a:r>
              <a:rPr lang="en-US" sz="2800" dirty="0" smtClean="0"/>
              <a:t>Nano Timeline</a:t>
            </a:r>
            <a:endParaRPr lang="en-US" sz="2800" dirty="0"/>
          </a:p>
        </p:txBody>
      </p:sp>
      <p:pic>
        <p:nvPicPr>
          <p:cNvPr id="9" name="Picture 8" descr="spectrUM logo - pink.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5546260"/>
            <a:ext cx="3445906" cy="957196"/>
          </a:xfrm>
          <a:prstGeom prst="rect">
            <a:avLst/>
          </a:prstGeom>
        </p:spPr>
      </p:pic>
      <p:pic>
        <p:nvPicPr>
          <p:cNvPr id="5" name="Picture 4" descr="photo 1[1].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3354583" y="1361476"/>
            <a:ext cx="4284686" cy="3213515"/>
          </a:xfrm>
          <a:prstGeom prst="rect">
            <a:avLst/>
          </a:prstGeom>
        </p:spPr>
      </p:pic>
      <p:pic>
        <p:nvPicPr>
          <p:cNvPr id="3" name="Picture 2" descr="554ab25a5f6fe.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7647" y="2385484"/>
            <a:ext cx="2834640" cy="3922776"/>
          </a:xfrm>
          <a:prstGeom prst="rect">
            <a:avLst/>
          </a:prstGeom>
        </p:spPr>
      </p:pic>
      <p:pic>
        <p:nvPicPr>
          <p:cNvPr id="6" name="Picture 5" descr="11193248_1624651534435832_8725007382334180189_n.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08000" y="3520463"/>
            <a:ext cx="4351620" cy="1849970"/>
          </a:xfrm>
          <a:prstGeom prst="rect">
            <a:avLst/>
          </a:prstGeom>
        </p:spPr>
      </p:pic>
    </p:spTree>
    <p:extLst>
      <p:ext uri="{BB962C8B-B14F-4D97-AF65-F5344CB8AC3E}">
        <p14:creationId xmlns:p14="http://schemas.microsoft.com/office/powerpoint/2010/main" val="1314050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Additions to exhibit</a:t>
            </a:r>
            <a:endParaRPr lang="en-US" dirty="0"/>
          </a:p>
        </p:txBody>
      </p:sp>
      <p:sp>
        <p:nvSpPr>
          <p:cNvPr id="7" name="Content Placeholder 2"/>
          <p:cNvSpPr>
            <a:spLocks noGrp="1"/>
          </p:cNvSpPr>
          <p:nvPr>
            <p:ph idx="1"/>
          </p:nvPr>
        </p:nvSpPr>
        <p:spPr>
          <a:xfrm>
            <a:off x="3291840" y="1600199"/>
            <a:ext cx="2615539" cy="3946061"/>
          </a:xfrm>
        </p:spPr>
        <p:txBody>
          <a:bodyPr>
            <a:normAutofit fontScale="70000" lnSpcReduction="20000"/>
          </a:bodyPr>
          <a:lstStyle/>
          <a:p>
            <a:r>
              <a:rPr lang="en-US" sz="2800" dirty="0" smtClean="0"/>
              <a:t>Science in Wonderland Photos</a:t>
            </a:r>
          </a:p>
          <a:p>
            <a:endParaRPr lang="en-US" sz="2800" dirty="0"/>
          </a:p>
          <a:p>
            <a:endParaRPr lang="en-US" sz="2800" dirty="0" smtClean="0"/>
          </a:p>
          <a:p>
            <a:r>
              <a:rPr lang="en-US" sz="2800" dirty="0" smtClean="0"/>
              <a:t>Life Size STEM Role Models</a:t>
            </a:r>
          </a:p>
          <a:p>
            <a:endParaRPr lang="en-US" sz="2800" dirty="0"/>
          </a:p>
          <a:p>
            <a:r>
              <a:rPr lang="en-US" sz="2800" dirty="0" smtClean="0"/>
              <a:t>Nano in Your Home</a:t>
            </a:r>
          </a:p>
          <a:p>
            <a:endParaRPr lang="en-US" sz="2800" dirty="0"/>
          </a:p>
          <a:p>
            <a:r>
              <a:rPr lang="en-US" sz="2800" dirty="0" smtClean="0"/>
              <a:t>Early Prototyping and 3D printer</a:t>
            </a:r>
            <a:endParaRPr lang="en-US" sz="2800" dirty="0"/>
          </a:p>
        </p:txBody>
      </p:sp>
      <p:pic>
        <p:nvPicPr>
          <p:cNvPr id="9" name="Picture 8" descr="spectrUM logo - pink.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546260"/>
            <a:ext cx="3445906" cy="957196"/>
          </a:xfrm>
          <a:prstGeom prst="rect">
            <a:avLst/>
          </a:prstGeom>
        </p:spPr>
      </p:pic>
      <p:pic>
        <p:nvPicPr>
          <p:cNvPr id="4" name="Picture 3" descr="554ab1c52a07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2160" y="1284036"/>
            <a:ext cx="2834640" cy="4251960"/>
          </a:xfrm>
          <a:prstGeom prst="rect">
            <a:avLst/>
          </a:prstGeom>
        </p:spPr>
      </p:pic>
      <p:pic>
        <p:nvPicPr>
          <p:cNvPr id="8" name="Picture 7" descr="554ab194a1bb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1336816"/>
            <a:ext cx="2834640" cy="4183380"/>
          </a:xfrm>
          <a:prstGeom prst="rect">
            <a:avLst/>
          </a:prstGeom>
        </p:spPr>
      </p:pic>
    </p:spTree>
    <p:extLst>
      <p:ext uri="{BB962C8B-B14F-4D97-AF65-F5344CB8AC3E}">
        <p14:creationId xmlns:p14="http://schemas.microsoft.com/office/powerpoint/2010/main" val="672058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Additions to exhibit</a:t>
            </a:r>
            <a:endParaRPr lang="en-US" dirty="0"/>
          </a:p>
        </p:txBody>
      </p:sp>
      <p:sp>
        <p:nvSpPr>
          <p:cNvPr id="7" name="Content Placeholder 2"/>
          <p:cNvSpPr>
            <a:spLocks noGrp="1"/>
          </p:cNvSpPr>
          <p:nvPr>
            <p:ph idx="1"/>
          </p:nvPr>
        </p:nvSpPr>
        <p:spPr>
          <a:xfrm>
            <a:off x="695280" y="1589935"/>
            <a:ext cx="2615539" cy="3946061"/>
          </a:xfrm>
        </p:spPr>
        <p:txBody>
          <a:bodyPr>
            <a:normAutofit/>
          </a:bodyPr>
          <a:lstStyle/>
          <a:p>
            <a:r>
              <a:rPr lang="en-US" sz="2800" dirty="0" smtClean="0"/>
              <a:t>Nano in Your Home</a:t>
            </a:r>
          </a:p>
          <a:p>
            <a:endParaRPr lang="en-US" sz="2800" dirty="0"/>
          </a:p>
          <a:p>
            <a:r>
              <a:rPr lang="en-US" sz="2800" dirty="0" smtClean="0"/>
              <a:t>Early Prototyping and 3D printer</a:t>
            </a:r>
            <a:endParaRPr lang="en-US" sz="2800" dirty="0"/>
          </a:p>
        </p:txBody>
      </p:sp>
      <p:pic>
        <p:nvPicPr>
          <p:cNvPr id="9" name="Picture 8" descr="spectrUM logo - pink.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546260"/>
            <a:ext cx="3445906" cy="957196"/>
          </a:xfrm>
          <a:prstGeom prst="rect">
            <a:avLst/>
          </a:prstGeom>
        </p:spPr>
      </p:pic>
      <p:pic>
        <p:nvPicPr>
          <p:cNvPr id="3" name="Picture 2" descr="11178366_1645352469030907_5631950659823413837_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7971" y="1781835"/>
            <a:ext cx="5474614" cy="3535688"/>
          </a:xfrm>
          <a:prstGeom prst="rect">
            <a:avLst/>
          </a:prstGeom>
        </p:spPr>
      </p:pic>
    </p:spTree>
    <p:extLst>
      <p:ext uri="{BB962C8B-B14F-4D97-AF65-F5344CB8AC3E}">
        <p14:creationId xmlns:p14="http://schemas.microsoft.com/office/powerpoint/2010/main" val="263359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5538" name="Picture 3" descr="NISE_logo.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657" y="6109624"/>
            <a:ext cx="2133600" cy="498475"/>
          </a:xfrm>
          <a:prstGeom prst="rect">
            <a:avLst/>
          </a:prstGeom>
          <a:noFill/>
          <a:ln w="9525">
            <a:noFill/>
            <a:miter lim="800000"/>
            <a:headEnd/>
            <a:tailEnd/>
          </a:ln>
        </p:spPr>
      </p:pic>
      <p:pic>
        <p:nvPicPr>
          <p:cNvPr id="65539"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49500" y="6049681"/>
            <a:ext cx="590550" cy="595313"/>
          </a:xfrm>
          <a:prstGeom prst="rect">
            <a:avLst/>
          </a:prstGeom>
          <a:noFill/>
          <a:ln w="9525">
            <a:noFill/>
            <a:miter lim="800000"/>
            <a:headEnd/>
            <a:tailEnd/>
          </a:ln>
        </p:spPr>
      </p:pic>
      <p:sp>
        <p:nvSpPr>
          <p:cNvPr id="65540" name="TextBox 6"/>
          <p:cNvSpPr txBox="1">
            <a:spLocks noChangeArrowheads="1"/>
          </p:cNvSpPr>
          <p:nvPr/>
        </p:nvSpPr>
        <p:spPr bwMode="auto">
          <a:xfrm>
            <a:off x="0" y="186413"/>
            <a:ext cx="9144000" cy="1077218"/>
          </a:xfrm>
          <a:prstGeom prst="rect">
            <a:avLst/>
          </a:prstGeom>
          <a:noFill/>
          <a:ln w="9525">
            <a:noFill/>
            <a:miter lim="800000"/>
            <a:headEnd/>
            <a:tailEnd/>
          </a:ln>
        </p:spPr>
        <p:txBody>
          <a:bodyPr>
            <a:prstTxWarp prst="textNoShape">
              <a:avLst/>
            </a:prstTxWarp>
            <a:spAutoFit/>
          </a:bodyPr>
          <a:lstStyle/>
          <a:p>
            <a:r>
              <a:rPr lang="en-US" sz="2800" dirty="0">
                <a:solidFill>
                  <a:srgbClr val="49176D"/>
                </a:solidFill>
                <a:latin typeface="Georgia"/>
                <a:cs typeface="Georgia"/>
              </a:rPr>
              <a:t>Scaling Up: How tailoring exhibits and programs to appeal to local audiences can help drive attendance </a:t>
            </a:r>
          </a:p>
          <a:p>
            <a:pPr algn="ctr"/>
            <a:endParaRPr lang="en-US" sz="800" dirty="0" smtClean="0">
              <a:solidFill>
                <a:srgbClr val="660066"/>
              </a:solidFill>
              <a:latin typeface="Georgia" pitchFamily="1" charset="0"/>
              <a:ea typeface="Georgia" pitchFamily="1" charset="0"/>
              <a:cs typeface="Georgia" pitchFamily="1" charset="0"/>
            </a:endParaRPr>
          </a:p>
        </p:txBody>
      </p:sp>
      <p:sp>
        <p:nvSpPr>
          <p:cNvPr id="10" name="Rectangle 9"/>
          <p:cNvSpPr/>
          <p:nvPr/>
        </p:nvSpPr>
        <p:spPr>
          <a:xfrm>
            <a:off x="0" y="57070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9" name="Rectangle 8"/>
          <p:cNvSpPr/>
          <p:nvPr/>
        </p:nvSpPr>
        <p:spPr>
          <a:xfrm>
            <a:off x="0" y="1632963"/>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Rectangle 6"/>
          <p:cNvSpPr>
            <a:spLocks noChangeArrowheads="1"/>
          </p:cNvSpPr>
          <p:nvPr/>
        </p:nvSpPr>
        <p:spPr bwMode="auto">
          <a:xfrm>
            <a:off x="1344354" y="1974780"/>
            <a:ext cx="6301842" cy="245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Jonah Cohen, Children’s Museum of CT</a:t>
            </a: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Jessie Herbert, </a:t>
            </a:r>
            <a:r>
              <a:rPr lang="en-US" sz="2400" dirty="0" err="1" smtClean="0">
                <a:solidFill>
                  <a:srgbClr val="0C4225"/>
                </a:solidFill>
                <a:latin typeface="Calibri" charset="0"/>
                <a:ea typeface="MS Mincho" charset="0"/>
                <a:cs typeface="MS Mincho" charset="0"/>
              </a:rPr>
              <a:t>SpectUM</a:t>
            </a:r>
            <a:endParaRPr lang="en-US" sz="2400" dirty="0" smtClean="0">
              <a:solidFill>
                <a:srgbClr val="0C4225"/>
              </a:solidFill>
              <a:latin typeface="Calibri" charset="0"/>
              <a:ea typeface="MS Mincho" charset="0"/>
              <a:cs typeface="MS Mincho" charset="0"/>
            </a:endParaRP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Jordan Warner, Brooklyn Children’s Museum </a:t>
            </a:r>
          </a:p>
          <a:p>
            <a:pPr marL="342900" indent="-342900">
              <a:spcBef>
                <a:spcPct val="35000"/>
              </a:spcBef>
              <a:buClr>
                <a:srgbClr val="000000"/>
              </a:buClr>
              <a:buFont typeface="Arial" charset="0"/>
              <a:buChar char="•"/>
            </a:pPr>
            <a:r>
              <a:rPr lang="en-US" sz="2400" dirty="0" err="1" smtClean="0">
                <a:solidFill>
                  <a:srgbClr val="0C4225"/>
                </a:solidFill>
                <a:latin typeface="Calibri" charset="0"/>
                <a:ea typeface="MS Mincho" charset="0"/>
                <a:cs typeface="MS Mincho" charset="0"/>
              </a:rPr>
              <a:t>Trudi</a:t>
            </a:r>
            <a:r>
              <a:rPr lang="en-US" sz="2400" dirty="0" smtClean="0">
                <a:solidFill>
                  <a:srgbClr val="0C4225"/>
                </a:solidFill>
                <a:latin typeface="Calibri" charset="0"/>
                <a:ea typeface="MS Mincho" charset="0"/>
                <a:cs typeface="MS Mincho" charset="0"/>
              </a:rPr>
              <a:t> Plummer, Maine Discovery Museum</a:t>
            </a:r>
          </a:p>
          <a:p>
            <a:pPr marL="342900" indent="-342900">
              <a:spcBef>
                <a:spcPct val="35000"/>
              </a:spcBef>
              <a:buClr>
                <a:srgbClr val="000000"/>
              </a:buClr>
              <a:buFont typeface="Arial" charset="0"/>
              <a:buChar char="•"/>
            </a:pPr>
            <a:r>
              <a:rPr lang="en-US" sz="2400" dirty="0" smtClean="0">
                <a:solidFill>
                  <a:srgbClr val="0C4225"/>
                </a:solidFill>
                <a:latin typeface="Calibri" charset="0"/>
                <a:ea typeface="MS Mincho" charset="0"/>
                <a:cs typeface="MS Mincho" charset="0"/>
              </a:rPr>
              <a:t>Allison </a:t>
            </a:r>
            <a:r>
              <a:rPr lang="en-US" sz="2400" dirty="0" err="1" smtClean="0">
                <a:solidFill>
                  <a:srgbClr val="0C4225"/>
                </a:solidFill>
                <a:latin typeface="Calibri" charset="0"/>
                <a:ea typeface="MS Mincho" charset="0"/>
                <a:cs typeface="MS Mincho" charset="0"/>
              </a:rPr>
              <a:t>Schwanebeck</a:t>
            </a:r>
            <a:r>
              <a:rPr lang="en-US" sz="2400" dirty="0" smtClean="0">
                <a:solidFill>
                  <a:srgbClr val="0C4225"/>
                </a:solidFill>
                <a:latin typeface="Calibri" charset="0"/>
                <a:ea typeface="MS Mincho" charset="0"/>
                <a:cs typeface="MS Mincho" charset="0"/>
              </a:rPr>
              <a:t>, Science Center of Iowa</a:t>
            </a:r>
          </a:p>
        </p:txBody>
      </p:sp>
      <p:sp>
        <p:nvSpPr>
          <p:cNvPr id="12" name="TextBox 1"/>
          <p:cNvSpPr txBox="1">
            <a:spLocks noChangeArrowheads="1"/>
          </p:cNvSpPr>
          <p:nvPr/>
        </p:nvSpPr>
        <p:spPr bwMode="auto">
          <a:xfrm>
            <a:off x="2712307"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3" name="TextBox 10"/>
          <p:cNvSpPr txBox="1">
            <a:spLocks noChangeArrowheads="1"/>
          </p:cNvSpPr>
          <p:nvPr/>
        </p:nvSpPr>
        <p:spPr bwMode="auto">
          <a:xfrm>
            <a:off x="6344457"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Field Trips</a:t>
            </a:r>
            <a:endParaRPr lang="en-US" dirty="0"/>
          </a:p>
        </p:txBody>
      </p:sp>
      <p:sp>
        <p:nvSpPr>
          <p:cNvPr id="7" name="Content Placeholder 2"/>
          <p:cNvSpPr>
            <a:spLocks noGrp="1"/>
          </p:cNvSpPr>
          <p:nvPr>
            <p:ph idx="1"/>
          </p:nvPr>
        </p:nvSpPr>
        <p:spPr>
          <a:xfrm>
            <a:off x="457201" y="1600200"/>
            <a:ext cx="3201090" cy="3452700"/>
          </a:xfrm>
        </p:spPr>
        <p:txBody>
          <a:bodyPr>
            <a:normAutofit/>
          </a:bodyPr>
          <a:lstStyle/>
          <a:p>
            <a:r>
              <a:rPr lang="en-US" sz="2800" dirty="0" smtClean="0"/>
              <a:t>Served 900 K-8 students in the month of May</a:t>
            </a:r>
          </a:p>
        </p:txBody>
      </p:sp>
      <p:pic>
        <p:nvPicPr>
          <p:cNvPr id="9" name="Picture 8" descr="spectrUM logo - pink.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5546260"/>
            <a:ext cx="3445906" cy="957196"/>
          </a:xfrm>
          <a:prstGeom prst="rect">
            <a:avLst/>
          </a:prstGeom>
        </p:spPr>
      </p:pic>
      <p:pic>
        <p:nvPicPr>
          <p:cNvPr id="3" name="Picture 2" descr="11226933_1630633167171002_7531921891591494586_n copy.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8291" y="1320998"/>
            <a:ext cx="4227827" cy="3170870"/>
          </a:xfrm>
          <a:prstGeom prst="rect">
            <a:avLst/>
          </a:prstGeom>
        </p:spPr>
      </p:pic>
      <p:pic>
        <p:nvPicPr>
          <p:cNvPr id="5" name="Picture 4" descr="photo 5[4].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5635257" y="3984698"/>
            <a:ext cx="3108829" cy="2331622"/>
          </a:xfrm>
          <a:prstGeom prst="rect">
            <a:avLst/>
          </a:prstGeom>
        </p:spPr>
      </p:pic>
      <p:pic>
        <p:nvPicPr>
          <p:cNvPr id="4" name="Picture 3" descr="photo 4[4].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0800000">
            <a:off x="457201" y="3128560"/>
            <a:ext cx="3223600" cy="2417700"/>
          </a:xfrm>
          <a:prstGeom prst="rect">
            <a:avLst/>
          </a:prstGeom>
        </p:spPr>
      </p:pic>
    </p:spTree>
    <p:extLst>
      <p:ext uri="{BB962C8B-B14F-4D97-AF65-F5344CB8AC3E}">
        <p14:creationId xmlns:p14="http://schemas.microsoft.com/office/powerpoint/2010/main" val="4242754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Science Saturdays</a:t>
            </a:r>
            <a:endParaRPr lang="en-US" dirty="0"/>
          </a:p>
        </p:txBody>
      </p:sp>
      <p:sp>
        <p:nvSpPr>
          <p:cNvPr id="7" name="Content Placeholder 2"/>
          <p:cNvSpPr>
            <a:spLocks noGrp="1"/>
          </p:cNvSpPr>
          <p:nvPr>
            <p:ph idx="1"/>
          </p:nvPr>
        </p:nvSpPr>
        <p:spPr>
          <a:xfrm>
            <a:off x="207072" y="4099741"/>
            <a:ext cx="4353193" cy="1878846"/>
          </a:xfrm>
        </p:spPr>
        <p:txBody>
          <a:bodyPr>
            <a:normAutofit/>
          </a:bodyPr>
          <a:lstStyle/>
          <a:p>
            <a:r>
              <a:rPr lang="en-US" sz="2800" dirty="0" smtClean="0"/>
              <a:t>Served 400 people every Saturday during Farmers Market</a:t>
            </a:r>
          </a:p>
        </p:txBody>
      </p:sp>
      <p:pic>
        <p:nvPicPr>
          <p:cNvPr id="9" name="Picture 8" descr="spectrUM logo - pink.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546260"/>
            <a:ext cx="3445906" cy="957196"/>
          </a:xfrm>
          <a:prstGeom prst="rect">
            <a:avLst/>
          </a:prstGeom>
        </p:spPr>
      </p:pic>
      <p:pic>
        <p:nvPicPr>
          <p:cNvPr id="4" name="Picture 3" descr="1526431_1645352532364234_8881537870580036402_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7073" y="1417638"/>
            <a:ext cx="4353193" cy="2448671"/>
          </a:xfrm>
          <a:prstGeom prst="rect">
            <a:avLst/>
          </a:prstGeom>
        </p:spPr>
      </p:pic>
      <p:pic>
        <p:nvPicPr>
          <p:cNvPr id="6" name="Picture 5" descr="IMG_0499.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4696567" y="2513223"/>
            <a:ext cx="4560266" cy="3420200"/>
          </a:xfrm>
          <a:prstGeom prst="rect">
            <a:avLst/>
          </a:prstGeom>
        </p:spPr>
      </p:pic>
    </p:spTree>
    <p:extLst>
      <p:ext uri="{BB962C8B-B14F-4D97-AF65-F5344CB8AC3E}">
        <p14:creationId xmlns:p14="http://schemas.microsoft.com/office/powerpoint/2010/main" val="1290915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Thursday Lecture Series</a:t>
            </a:r>
            <a:endParaRPr lang="en-US" dirty="0"/>
          </a:p>
        </p:txBody>
      </p:sp>
      <p:sp>
        <p:nvSpPr>
          <p:cNvPr id="7" name="Content Placeholder 2"/>
          <p:cNvSpPr>
            <a:spLocks noGrp="1"/>
          </p:cNvSpPr>
          <p:nvPr>
            <p:ph idx="1"/>
          </p:nvPr>
        </p:nvSpPr>
        <p:spPr>
          <a:xfrm>
            <a:off x="5634026" y="1600199"/>
            <a:ext cx="3201090" cy="3825333"/>
          </a:xfrm>
        </p:spPr>
        <p:txBody>
          <a:bodyPr>
            <a:normAutofit/>
          </a:bodyPr>
          <a:lstStyle/>
          <a:p>
            <a:r>
              <a:rPr lang="en-US" sz="2800" dirty="0" smtClean="0"/>
              <a:t>Brought in UM faculty</a:t>
            </a:r>
          </a:p>
          <a:p>
            <a:endParaRPr lang="en-US" sz="2800" dirty="0"/>
          </a:p>
          <a:p>
            <a:r>
              <a:rPr lang="en-US" sz="2800" dirty="0" smtClean="0"/>
              <a:t>Chemistry</a:t>
            </a:r>
          </a:p>
          <a:p>
            <a:r>
              <a:rPr lang="en-US" sz="2800" dirty="0" smtClean="0"/>
              <a:t>Toxicology</a:t>
            </a:r>
          </a:p>
          <a:p>
            <a:r>
              <a:rPr lang="en-US" sz="2800" dirty="0" smtClean="0"/>
              <a:t>Wildlife Biology</a:t>
            </a:r>
          </a:p>
          <a:p>
            <a:r>
              <a:rPr lang="en-US" sz="2800" dirty="0" smtClean="0"/>
              <a:t>Ecology</a:t>
            </a:r>
          </a:p>
        </p:txBody>
      </p:sp>
      <p:pic>
        <p:nvPicPr>
          <p:cNvPr id="9" name="Picture 8" descr="spectrUM logo - pink.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546260"/>
            <a:ext cx="3445906" cy="957196"/>
          </a:xfrm>
          <a:prstGeom prst="rect">
            <a:avLst/>
          </a:prstGeom>
        </p:spPr>
      </p:pic>
      <p:pic>
        <p:nvPicPr>
          <p:cNvPr id="3" name="Picture 2" descr="photo 4[2].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861894" y="1417638"/>
            <a:ext cx="3445906" cy="2090246"/>
          </a:xfrm>
          <a:prstGeom prst="rect">
            <a:avLst/>
          </a:prstGeom>
        </p:spPr>
      </p:pic>
      <p:pic>
        <p:nvPicPr>
          <p:cNvPr id="6" name="Picture 7" descr="http://www.umt.edu/featured-tiles/images/G-Wiz_retire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6095" y="3299880"/>
            <a:ext cx="5203343" cy="208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774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B2470"/>
                </a:solidFill>
              </a:rPr>
              <a:t>Community Feedback</a:t>
            </a:r>
            <a:endParaRPr lang="en-US" dirty="0">
              <a:solidFill>
                <a:srgbClr val="CB2470"/>
              </a:solidFill>
            </a:endParaRPr>
          </a:p>
        </p:txBody>
      </p:sp>
      <p:sp>
        <p:nvSpPr>
          <p:cNvPr id="7" name="TextBox 6"/>
          <p:cNvSpPr txBox="1"/>
          <p:nvPr/>
        </p:nvSpPr>
        <p:spPr>
          <a:xfrm>
            <a:off x="0" y="1162643"/>
            <a:ext cx="5969291" cy="4154983"/>
          </a:xfrm>
          <a:prstGeom prst="rect">
            <a:avLst/>
          </a:prstGeom>
          <a:noFill/>
        </p:spPr>
        <p:txBody>
          <a:bodyPr wrap="square" rtlCol="0">
            <a:spAutoFit/>
          </a:bodyPr>
          <a:lstStyle/>
          <a:p>
            <a:pPr algn="ctr"/>
            <a:r>
              <a:rPr lang="en-US" sz="2400" dirty="0" smtClean="0"/>
              <a:t>“Thank you for bringing this to our town so the Bitterroot could participate in hands-on learning”</a:t>
            </a:r>
          </a:p>
          <a:p>
            <a:pPr algn="ctr"/>
            <a:endParaRPr lang="en-US" sz="2400" dirty="0" smtClean="0"/>
          </a:p>
          <a:p>
            <a:pPr algn="ctr"/>
            <a:r>
              <a:rPr lang="en-US" sz="2400" dirty="0" smtClean="0"/>
              <a:t>“Thank you for reminding our students that science is interesting and that they can be scientists too!”</a:t>
            </a:r>
          </a:p>
          <a:p>
            <a:pPr algn="ctr"/>
            <a:endParaRPr lang="en-US" sz="2400" dirty="0" smtClean="0"/>
          </a:p>
          <a:p>
            <a:pPr algn="ctr"/>
            <a:r>
              <a:rPr lang="en-US" sz="2400" dirty="0" smtClean="0"/>
              <a:t>“Thank you for making science fun and engaging! Connecting science to careers choice and college education is also helpful!”</a:t>
            </a:r>
            <a:endParaRPr lang="en-US" sz="240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69291" y="1162643"/>
            <a:ext cx="3253180" cy="2439885"/>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3854" y="3602528"/>
            <a:ext cx="2438617" cy="3251489"/>
          </a:xfrm>
          <a:prstGeom prst="rect">
            <a:avLst/>
          </a:prstGeom>
        </p:spPr>
      </p:pic>
      <p:pic>
        <p:nvPicPr>
          <p:cNvPr id="8" name="Picture 7" descr="spectrUM logo - pink.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5546260"/>
            <a:ext cx="3445906" cy="957196"/>
          </a:xfrm>
          <a:prstGeom prst="rect">
            <a:avLst/>
          </a:prstGeom>
        </p:spPr>
      </p:pic>
    </p:spTree>
    <p:extLst>
      <p:ext uri="{BB962C8B-B14F-4D97-AF65-F5344CB8AC3E}">
        <p14:creationId xmlns:p14="http://schemas.microsoft.com/office/powerpoint/2010/main" val="458290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B2470"/>
                </a:solidFill>
              </a:rPr>
              <a:t>Projections for the rest of the summer</a:t>
            </a:r>
            <a:endParaRPr lang="en-US" dirty="0">
              <a:solidFill>
                <a:srgbClr val="CB2470"/>
              </a:solidFill>
            </a:endParaRPr>
          </a:p>
        </p:txBody>
      </p:sp>
      <p:sp>
        <p:nvSpPr>
          <p:cNvPr id="7" name="TextBox 6"/>
          <p:cNvSpPr txBox="1"/>
          <p:nvPr/>
        </p:nvSpPr>
        <p:spPr>
          <a:xfrm>
            <a:off x="892237" y="1233969"/>
            <a:ext cx="7562517" cy="4154983"/>
          </a:xfrm>
          <a:prstGeom prst="rect">
            <a:avLst/>
          </a:prstGeom>
          <a:noFill/>
        </p:spPr>
        <p:txBody>
          <a:bodyPr wrap="square" rtlCol="0">
            <a:spAutoFit/>
          </a:bodyPr>
          <a:lstStyle/>
          <a:p>
            <a:r>
              <a:rPr lang="en-US" sz="2400" u="sng" dirty="0" smtClean="0"/>
              <a:t>We have served 2,390 people in three weeks!</a:t>
            </a:r>
          </a:p>
          <a:p>
            <a:endParaRPr lang="en-US" sz="2400" dirty="0" smtClean="0"/>
          </a:p>
          <a:p>
            <a:r>
              <a:rPr lang="en-US" sz="2400" dirty="0" smtClean="0"/>
              <a:t>Over the remaining 10 weeks, we project we will serve:</a:t>
            </a:r>
          </a:p>
          <a:p>
            <a:pPr marL="342900" indent="-342900">
              <a:buFont typeface="Arial"/>
              <a:buChar char="•"/>
            </a:pPr>
            <a:endParaRPr lang="en-US" sz="2400" dirty="0"/>
          </a:p>
          <a:p>
            <a:pPr marL="342900" indent="-342900">
              <a:buFont typeface="Arial"/>
              <a:buChar char="•"/>
            </a:pPr>
            <a:r>
              <a:rPr lang="en-US" sz="2400" dirty="0" smtClean="0"/>
              <a:t>4,000 more people through Science Saturdays</a:t>
            </a:r>
          </a:p>
          <a:p>
            <a:pPr marL="342900" indent="-342900">
              <a:buFont typeface="Arial"/>
              <a:buChar char="•"/>
            </a:pPr>
            <a:r>
              <a:rPr lang="en-US" sz="2400" dirty="0" smtClean="0"/>
              <a:t>150 more people through lecture series</a:t>
            </a:r>
          </a:p>
          <a:p>
            <a:pPr marL="342900" indent="-342900">
              <a:buFont typeface="Arial"/>
              <a:buChar char="•"/>
            </a:pPr>
            <a:r>
              <a:rPr lang="en-US" sz="2400" dirty="0" smtClean="0"/>
              <a:t>1,000 people from alternative field trips</a:t>
            </a:r>
          </a:p>
          <a:p>
            <a:pPr marL="342900" indent="-342900">
              <a:buFont typeface="Arial"/>
              <a:buChar char="•"/>
            </a:pPr>
            <a:r>
              <a:rPr lang="en-US" sz="2400" dirty="0" smtClean="0"/>
              <a:t>500 people during public hours</a:t>
            </a:r>
          </a:p>
          <a:p>
            <a:pPr marL="342900" indent="-342900">
              <a:buFont typeface="Arial"/>
              <a:buChar char="•"/>
            </a:pPr>
            <a:r>
              <a:rPr lang="en-US" sz="2400" dirty="0" smtClean="0"/>
              <a:t>200 people during RML event</a:t>
            </a:r>
          </a:p>
          <a:p>
            <a:pPr marL="342900" indent="-342900">
              <a:buFont typeface="Arial"/>
              <a:buChar char="•"/>
            </a:pPr>
            <a:endParaRPr lang="en-US" sz="2400" dirty="0"/>
          </a:p>
          <a:p>
            <a:r>
              <a:rPr lang="en-US" sz="2400" dirty="0" smtClean="0"/>
              <a:t>Total of 8,240 people over 12 weeks</a:t>
            </a:r>
            <a:endParaRPr lang="en-US" sz="2400"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66567" y="4122414"/>
            <a:ext cx="3377433" cy="2533075"/>
          </a:xfrm>
          <a:prstGeom prst="rect">
            <a:avLst/>
          </a:prstGeom>
        </p:spPr>
      </p:pic>
      <p:pic>
        <p:nvPicPr>
          <p:cNvPr id="6" name="Picture 5" descr="spectrUM logo - pink.tif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5546260"/>
            <a:ext cx="3445906" cy="957196"/>
          </a:xfrm>
          <a:prstGeom prst="rect">
            <a:avLst/>
          </a:prstGeom>
        </p:spPr>
      </p:pic>
    </p:spTree>
    <p:extLst>
      <p:ext uri="{BB962C8B-B14F-4D97-AF65-F5344CB8AC3E}">
        <p14:creationId xmlns:p14="http://schemas.microsoft.com/office/powerpoint/2010/main" val="609342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Challenges/Lessons Learned</a:t>
            </a:r>
            <a:endParaRPr lang="en-US" dirty="0"/>
          </a:p>
        </p:txBody>
      </p:sp>
      <p:sp>
        <p:nvSpPr>
          <p:cNvPr id="3" name="Content Placeholder 2"/>
          <p:cNvSpPr>
            <a:spLocks noGrp="1"/>
          </p:cNvSpPr>
          <p:nvPr>
            <p:ph idx="1"/>
          </p:nvPr>
        </p:nvSpPr>
        <p:spPr>
          <a:xfrm>
            <a:off x="457200" y="1600200"/>
            <a:ext cx="4133988" cy="4525963"/>
          </a:xfrm>
        </p:spPr>
        <p:txBody>
          <a:bodyPr/>
          <a:lstStyle/>
          <a:p>
            <a:r>
              <a:rPr lang="en-US" dirty="0" smtClean="0"/>
              <a:t>Logo creation/visual identity</a:t>
            </a:r>
          </a:p>
          <a:p>
            <a:r>
              <a:rPr lang="en-US" dirty="0" smtClean="0"/>
              <a:t>Marketing</a:t>
            </a:r>
          </a:p>
          <a:p>
            <a:r>
              <a:rPr lang="en-US" dirty="0" smtClean="0"/>
              <a:t>Direct support for partners</a:t>
            </a:r>
          </a:p>
          <a:p>
            <a:r>
              <a:rPr lang="en-US" dirty="0" smtClean="0"/>
              <a:t>Give the keys to the community!</a:t>
            </a:r>
            <a:endParaRPr lang="en-US" dirty="0"/>
          </a:p>
        </p:txBody>
      </p:sp>
      <p:pic>
        <p:nvPicPr>
          <p:cNvPr id="4" name="Picture 3" descr="1610922_1645352595697561_1834613007094307720_n.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872513" y="1524464"/>
            <a:ext cx="2814287" cy="2048465"/>
          </a:xfrm>
          <a:prstGeom prst="rect">
            <a:avLst/>
          </a:prstGeom>
        </p:spPr>
      </p:pic>
      <p:pic>
        <p:nvPicPr>
          <p:cNvPr id="5" name="Picture 4" descr="10410691_1645352235697597_7907086562415077690_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9631" y="4005127"/>
            <a:ext cx="3977169" cy="2237158"/>
          </a:xfrm>
          <a:prstGeom prst="rect">
            <a:avLst/>
          </a:prstGeom>
        </p:spPr>
      </p:pic>
      <p:pic>
        <p:nvPicPr>
          <p:cNvPr id="6" name="Picture 5" descr="spectrUM logo - pink.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5546260"/>
            <a:ext cx="3445906" cy="957196"/>
          </a:xfrm>
          <a:prstGeom prst="rect">
            <a:avLst/>
          </a:prstGeom>
        </p:spPr>
      </p:pic>
    </p:spTree>
    <p:extLst>
      <p:ext uri="{BB962C8B-B14F-4D97-AF65-F5344CB8AC3E}">
        <p14:creationId xmlns:p14="http://schemas.microsoft.com/office/powerpoint/2010/main" val="3904133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36494" y="731704"/>
            <a:ext cx="7551271" cy="4273590"/>
          </a:xfrm>
        </p:spPr>
        <p:txBody>
          <a:bodyPr>
            <a:normAutofit fontScale="92500" lnSpcReduction="20000"/>
          </a:bodyPr>
          <a:lstStyle/>
          <a:p>
            <a:pPr marL="0" indent="0" algn="ctr">
              <a:buNone/>
            </a:pPr>
            <a:endParaRPr lang="en-US" dirty="0" smtClean="0"/>
          </a:p>
          <a:p>
            <a:pPr marL="0" indent="0" algn="ctr">
              <a:buNone/>
            </a:pPr>
            <a:r>
              <a:rPr lang="en-US" dirty="0" smtClean="0"/>
              <a:t>Questions?</a:t>
            </a:r>
            <a:endParaRPr lang="en-US" dirty="0"/>
          </a:p>
          <a:p>
            <a:pPr marL="0" indent="0" algn="ctr">
              <a:buNone/>
            </a:pPr>
            <a:endParaRPr lang="en-US" dirty="0"/>
          </a:p>
          <a:p>
            <a:pPr marL="0" indent="0" algn="ctr">
              <a:buNone/>
            </a:pPr>
            <a:r>
              <a:rPr lang="en-US" dirty="0" smtClean="0"/>
              <a:t>Jessie Herbert</a:t>
            </a:r>
          </a:p>
          <a:p>
            <a:pPr marL="0" indent="0" algn="ctr">
              <a:buNone/>
            </a:pPr>
            <a:r>
              <a:rPr lang="en-US" dirty="0" smtClean="0"/>
              <a:t>STEM Education Program Manager</a:t>
            </a:r>
          </a:p>
          <a:p>
            <a:pPr marL="0" indent="0" algn="ctr">
              <a:buNone/>
            </a:pPr>
            <a:r>
              <a:rPr lang="en-US" dirty="0" smtClean="0">
                <a:hlinkClick r:id="rId2"/>
              </a:rPr>
              <a:t>jessie.herbert@umontana.edu</a:t>
            </a:r>
            <a:endParaRPr lang="en-US" dirty="0" smtClean="0"/>
          </a:p>
          <a:p>
            <a:pPr marL="0" indent="0" algn="ctr">
              <a:buNone/>
            </a:pPr>
            <a:endParaRPr lang="en-US" dirty="0" smtClean="0"/>
          </a:p>
          <a:p>
            <a:pPr marL="0" indent="0" algn="ctr">
              <a:buNone/>
            </a:pPr>
            <a:r>
              <a:rPr lang="en-US" dirty="0" smtClean="0"/>
              <a:t>Blog</a:t>
            </a:r>
          </a:p>
          <a:p>
            <a:pPr marL="0" indent="0" algn="ctr">
              <a:buNone/>
            </a:pPr>
            <a:r>
              <a:rPr lang="en-US" dirty="0" smtClean="0">
                <a:hlinkClick r:id="rId3"/>
              </a:rPr>
              <a:t>www.spectrummosse.wordpress.com</a:t>
            </a:r>
            <a:endParaRPr lang="en-US" dirty="0" smtClean="0"/>
          </a:p>
          <a:p>
            <a:pPr marL="0" indent="0" algn="ctr">
              <a:buNone/>
            </a:pPr>
            <a:endParaRPr lang="en-US" dirty="0" smtClean="0"/>
          </a:p>
          <a:p>
            <a:pPr marL="0" indent="0" algn="ctr">
              <a:buNone/>
            </a:pPr>
            <a:endParaRPr lang="en-US" dirty="0"/>
          </a:p>
          <a:p>
            <a:pPr marL="0" indent="0" algn="ctr">
              <a:buNone/>
            </a:pPr>
            <a:endParaRPr lang="en-US" dirty="0"/>
          </a:p>
        </p:txBody>
      </p:sp>
      <p:pic>
        <p:nvPicPr>
          <p:cNvPr id="9" name="Picture 8" descr="spectrUM logo - pink.tif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07882" y="5118644"/>
            <a:ext cx="5348942" cy="1485817"/>
          </a:xfrm>
          <a:prstGeom prst="rect">
            <a:avLst/>
          </a:prstGeom>
        </p:spPr>
      </p:pic>
    </p:spTree>
    <p:extLst>
      <p:ext uri="{BB962C8B-B14F-4D97-AF65-F5344CB8AC3E}">
        <p14:creationId xmlns:p14="http://schemas.microsoft.com/office/powerpoint/2010/main" val="87586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cohen\Pictures\2015-02-15 001\IMG_156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990600"/>
            <a:ext cx="8229600" cy="822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01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cohen\Pictures\gecko.b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cohen\Pictures\gecko foot.bmp"/>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558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cohen\Pictures\milk snake 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4137"/>
            <a:ext cx="9144000" cy="608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638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cohen\Pictures\SnakePatter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36245"/>
            <a:ext cx="9144000" cy="598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796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cohen\Pictures\en pointilis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371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cohen\Pictures\titanium.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632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8040</TotalTime>
  <Words>723</Words>
  <Application>Microsoft Macintosh PowerPoint</Application>
  <PresentationFormat>On-screen Show (4:3)</PresentationFormat>
  <Paragraphs>114</Paragraphs>
  <Slides>26</Slides>
  <Notes>7</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vt:lpstr>
      <vt:lpstr>PowerPoint Presentation</vt:lpstr>
      <vt:lpstr>PowerPoint Presentation</vt:lpstr>
      <vt:lpstr>PowerPoint Presentation</vt:lpstr>
      <vt:lpstr>Additions to exhibit</vt:lpstr>
      <vt:lpstr>Additions to exhibit</vt:lpstr>
      <vt:lpstr>Additions to exhibit</vt:lpstr>
      <vt:lpstr>Field Trips</vt:lpstr>
      <vt:lpstr>Science Saturdays</vt:lpstr>
      <vt:lpstr>Thursday Lecture Series</vt:lpstr>
      <vt:lpstr>Community Feedback</vt:lpstr>
      <vt:lpstr>Projections for the rest of the summer</vt:lpstr>
      <vt:lpstr>Challenges/Lessons Learned</vt:lpstr>
      <vt:lpstr>PowerPoint Presentation</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515</cp:revision>
  <dcterms:created xsi:type="dcterms:W3CDTF">2011-05-27T16:07:43Z</dcterms:created>
  <dcterms:modified xsi:type="dcterms:W3CDTF">2015-06-17T15:20:05Z</dcterms:modified>
</cp:coreProperties>
</file>