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57"/>
  </p:notesMasterIdLst>
  <p:sldIdLst>
    <p:sldId id="599" r:id="rId3"/>
    <p:sldId id="543" r:id="rId4"/>
    <p:sldId id="544" r:id="rId5"/>
    <p:sldId id="545" r:id="rId6"/>
    <p:sldId id="546" r:id="rId7"/>
    <p:sldId id="547" r:id="rId8"/>
    <p:sldId id="548"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2" r:id="rId33"/>
    <p:sldId id="573" r:id="rId34"/>
    <p:sldId id="600" r:id="rId35"/>
    <p:sldId id="532" r:id="rId36"/>
    <p:sldId id="533" r:id="rId37"/>
    <p:sldId id="534" r:id="rId38"/>
    <p:sldId id="535" r:id="rId39"/>
    <p:sldId id="536" r:id="rId40"/>
    <p:sldId id="537" r:id="rId41"/>
    <p:sldId id="538" r:id="rId42"/>
    <p:sldId id="539" r:id="rId43"/>
    <p:sldId id="540" r:id="rId44"/>
    <p:sldId id="541" r:id="rId45"/>
    <p:sldId id="542" r:id="rId46"/>
    <p:sldId id="601" r:id="rId47"/>
    <p:sldId id="593" r:id="rId48"/>
    <p:sldId id="594" r:id="rId49"/>
    <p:sldId id="595" r:id="rId50"/>
    <p:sldId id="596" r:id="rId51"/>
    <p:sldId id="597" r:id="rId52"/>
    <p:sldId id="523" r:id="rId53"/>
    <p:sldId id="521" r:id="rId54"/>
    <p:sldId id="520" r:id="rId55"/>
    <p:sldId id="524" r:id="rId5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176D"/>
    <a:srgbClr val="491765"/>
    <a:srgbClr val="4E1765"/>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8036" autoAdjust="0"/>
  </p:normalViewPr>
  <p:slideViewPr>
    <p:cSldViewPr snapToGrid="0" snapToObjects="1">
      <p:cViewPr>
        <p:scale>
          <a:sx n="99" d="100"/>
          <a:sy n="99" d="100"/>
        </p:scale>
        <p:origin x="-1088"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ED7066B-AA54-9044-9159-F76A8AB3AFFA}" type="datetime1">
              <a:rPr lang="en-US"/>
              <a:pPr>
                <a:defRPr/>
              </a:pPr>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D8FF4BD-CD29-BA46-80BA-7F63ACFF8AE0}" type="slidenum">
              <a:rPr lang="en-US"/>
              <a:pPr>
                <a:defRPr/>
              </a:pPr>
              <a:t>‹#›</a:t>
            </a:fld>
            <a:endParaRPr lang="en-US"/>
          </a:p>
        </p:txBody>
      </p:sp>
    </p:spTree>
    <p:extLst>
      <p:ext uri="{BB962C8B-B14F-4D97-AF65-F5344CB8AC3E}">
        <p14:creationId xmlns:p14="http://schemas.microsoft.com/office/powerpoint/2010/main" val="1842921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is a complex effort that includes multiple NISE Network teams working together to create resources and coordinate the participation of hundreds of partners. This presentation focuses on the tools, ideas, and processes that are specific to creating a nationwide event such as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which is supported by a physical and digital kit that includes professional resources and educational products. We’ll describe the planning and development of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resources by a cross-organizational team, fabrication and distribution of the physical kits, and of course the implementation by hundreds of partners across the country through annual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 and the impact of the initiative on public audiences. </a:t>
            </a: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1</a:t>
            </a:fld>
            <a:endParaRPr 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978D6AE-EE8B-6843-AA61-E4CD20F2CB9F}" type="slidenum">
              <a:rPr lang="en-US"/>
              <a:pPr/>
              <a:t>38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0D559E0-5434-0F4F-BD9E-23842CA21784}" type="slidenum">
              <a:rPr lang="en-US"/>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677C447-5E2F-5D42-8C44-42F191791327}" type="slidenum">
              <a:rPr lang="en-US"/>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CA23F98-D9DC-2840-AF8D-B90133CFB6B9}" type="slidenum">
              <a:rPr lang="en-US"/>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A0F8F5D-C2CA-B444-A4C4-C17453E1606F}" type="slidenum">
              <a:rPr lang="en-US"/>
              <a:pPr/>
              <a:t>42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is a complex effort that includes multiple NISE Network teams working together to create resources and coordinate the participation of hundreds of partners. This presentation focuses on the tools, ideas, and processes that are specific to creating a nationwide event such as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which is supported by a physical and digital kit that includes professional resources and educational products. We’ll describe the planning and development of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resources by a cross-organizational team, fabrication and distribution of the physical kits, and of course the implementation by hundreds of partners across the country through annual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 and the impact of the initiative on public audiences. </a:t>
            </a: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45</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47</a:t>
            </a:fld>
            <a:endParaRPr lang="en-US" dirty="0"/>
          </a:p>
        </p:txBody>
      </p:sp>
    </p:spTree>
    <p:extLst>
      <p:ext uri="{BB962C8B-B14F-4D97-AF65-F5344CB8AC3E}">
        <p14:creationId xmlns:p14="http://schemas.microsoft.com/office/powerpoint/2010/main" val="227321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53</a:t>
            </a:fld>
            <a:endParaRPr lang="en-US"/>
          </a:p>
        </p:txBody>
      </p:sp>
    </p:spTree>
    <p:extLst>
      <p:ext uri="{BB962C8B-B14F-4D97-AF65-F5344CB8AC3E}">
        <p14:creationId xmlns:p14="http://schemas.microsoft.com/office/powerpoint/2010/main" val="1551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Good morning</a:t>
            </a:r>
          </a:p>
        </p:txBody>
      </p:sp>
    </p:spTree>
    <p:extLst>
      <p:ext uri="{BB962C8B-B14F-4D97-AF65-F5344CB8AC3E}">
        <p14:creationId xmlns:p14="http://schemas.microsoft.com/office/powerpoint/2010/main" val="1928113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54</a:t>
            </a:fld>
            <a:endParaRPr lang="en-US"/>
          </a:p>
        </p:txBody>
      </p:sp>
    </p:spTree>
    <p:extLst>
      <p:ext uri="{BB962C8B-B14F-4D97-AF65-F5344CB8AC3E}">
        <p14:creationId xmlns:p14="http://schemas.microsoft.com/office/powerpoint/2010/main" val="1551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3</a:t>
            </a:fld>
            <a:endParaRPr lang="en-US">
              <a:solidFill>
                <a:prstClr val="black"/>
              </a:solidFill>
              <a:latin typeface="Calibri"/>
            </a:endParaRPr>
          </a:p>
        </p:txBody>
      </p:sp>
    </p:spTree>
    <p:extLst>
      <p:ext uri="{BB962C8B-B14F-4D97-AF65-F5344CB8AC3E}">
        <p14:creationId xmlns:p14="http://schemas.microsoft.com/office/powerpoint/2010/main" val="390371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5</a:t>
            </a:fld>
            <a:endParaRPr lang="en-US"/>
          </a:p>
        </p:txBody>
      </p:sp>
    </p:spTree>
    <p:extLst>
      <p:ext uri="{BB962C8B-B14F-4D97-AF65-F5344CB8AC3E}">
        <p14:creationId xmlns:p14="http://schemas.microsoft.com/office/powerpoint/2010/main" val="174318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is a complex effort that includes multiple NISE Network teams working together to create resources and coordinate the participation of hundreds of partners. This presentation focuses on the tools, ideas, and processes that are specific to creating a nationwide event such as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which is supported by a physical and digital kit that includes professional resources and educational products. We’ll describe the planning and development of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resources by a cross-organizational team, fabrication and distribution of the physical kits, and of course the implementation by hundreds of partners across the country through annual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 and the impact of the initiative on public audiences. </a:t>
            </a: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33</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a:p>
            <a:pPr eaLnBrk="1" hangingPunct="1">
              <a:spcBef>
                <a:spcPct val="0"/>
              </a:spcBef>
            </a:pPr>
            <a:endParaRPr lang="en-US">
              <a:latin typeface="Calibri" charset="0"/>
              <a:ea typeface="MS PGothic" charset="0"/>
            </a:endParaRPr>
          </a:p>
          <a:p>
            <a:pPr eaLnBrk="1" hangingPunct="1">
              <a:spcBef>
                <a:spcPct val="0"/>
              </a:spcBef>
            </a:pPr>
            <a:endParaRPr lang="en-US">
              <a:latin typeface="Calibri" charset="0"/>
              <a:ea typeface="MS PGothic" charset="0"/>
            </a:endParaRPr>
          </a:p>
          <a:p>
            <a:pPr eaLnBrk="1" hangingPunct="1">
              <a:spcBef>
                <a:spcPct val="0"/>
              </a:spcBef>
            </a:pPr>
            <a:endParaRPr lang="en-US">
              <a:latin typeface="Calibri" charset="0"/>
              <a:ea typeface="MS PGothic" charset="0"/>
            </a:endParaRPr>
          </a:p>
          <a:p>
            <a:pPr eaLnBrk="1" hangingPunct="1">
              <a:spcBef>
                <a:spcPct val="0"/>
              </a:spcBef>
            </a:pPr>
            <a:endParaRPr lang="en-US">
              <a:latin typeface="Calibri" charset="0"/>
              <a:ea typeface="MS PGothic"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02EF720-F8FD-3B4C-AB32-7F56108F58B6}" type="slidenum">
              <a:rPr lang="en-US"/>
              <a:pPr/>
              <a:t>34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A17C60D-D8CB-5648-8F3C-9FDA323C87F2}" type="slidenum">
              <a:rPr lang="en-US"/>
              <a:pPr/>
              <a:t>35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0800212-7E74-9640-B6BF-68368ADEE1AB}" type="slidenum">
              <a:rPr lang="en-US"/>
              <a:pPr/>
              <a:t>36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AA219BC-5489-7744-905E-7609B1737BC6}" type="slidenum">
              <a:rPr lang="en-US"/>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6/17/15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6/17/15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6/17/15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6/17/15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ea typeface="ＭＳ Ｐゴシック" pitchFamily="1" charset="-128"/>
                <a:cs typeface="ＭＳ Ｐゴシック" pitchFamily="1" charset="-128"/>
              </a:rPr>
              <a:pPr>
                <a:defRPr/>
              </a:pPr>
              <a:t>6/17/15</a:t>
            </a:fld>
            <a:endParaRPr lang="en-US">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ea typeface="ＭＳ Ｐゴシック" pitchFamily="1" charset="-128"/>
                <a:cs typeface="ＭＳ Ｐゴシック" pitchFamily="1" charset="-128"/>
              </a:rPr>
              <a:pPr>
                <a:defRPr/>
              </a:pPr>
              <a:t>‹#›</a:t>
            </a:fld>
            <a:endParaRPr lang="en-US">
              <a:ea typeface="ＭＳ Ｐゴシック" pitchFamily="1" charset="-128"/>
              <a:cs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jpeg"/><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46.png"/><Relationship Id="rId6" Type="http://schemas.openxmlformats.org/officeDocument/2006/relationships/image" Target="../media/image47.jpe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3" Type="http://schemas.openxmlformats.org/officeDocument/2006/relationships/hyperlink" Target="http://www.mainediscoverymuseum.org" TargetMode="External"/><Relationship Id="rId4" Type="http://schemas.openxmlformats.org/officeDocument/2006/relationships/image" Target="../media/image48.jpeg"/><Relationship Id="rId5"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png"/><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2.png"/><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jpeg"/><Relationship Id="rId6" Type="http://schemas.openxmlformats.org/officeDocument/2006/relationships/image" Target="../media/image62.jpeg"/><Relationship Id="rId7" Type="http://schemas.openxmlformats.org/officeDocument/2006/relationships/image" Target="../media/image63.png"/><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5" Type="http://schemas.openxmlformats.org/officeDocument/2006/relationships/image" Target="../media/image66.jpeg"/><Relationship Id="rId6" Type="http://schemas.openxmlformats.org/officeDocument/2006/relationships/image" Target="../media/image67.jpeg"/><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8.jpeg"/><Relationship Id="rId3"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9.png"/><Relationship Id="rId3" Type="http://schemas.openxmlformats.org/officeDocument/2006/relationships/image" Target="../media/image70.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3.jpeg"/><Relationship Id="rId5" Type="http://schemas.openxmlformats.org/officeDocument/2006/relationships/image" Target="../media/image74.jpeg"/><Relationship Id="rId6" Type="http://schemas.openxmlformats.org/officeDocument/2006/relationships/image" Target="../media/image75.jpeg"/><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76.jpe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8.jpeg"/><Relationship Id="rId1" Type="http://schemas.openxmlformats.org/officeDocument/2006/relationships/slideLayout" Target="../slideLayouts/slideLayout17.xml"/><Relationship Id="rId2" Type="http://schemas.openxmlformats.org/officeDocument/2006/relationships/image" Target="../media/image7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eg"/><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9.tiff"/></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jpeg"/><Relationship Id="rId5" Type="http://schemas.openxmlformats.org/officeDocument/2006/relationships/image" Target="../media/image84.png"/><Relationship Id="rId6"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5.jpeg"/><Relationship Id="rId5" Type="http://schemas.openxmlformats.org/officeDocument/2006/relationships/image" Target="../media/image86.jpeg"/><Relationship Id="rId6" Type="http://schemas.openxmlformats.org/officeDocument/2006/relationships/image" Target="../media/image87.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image" Target="../media/image90.png"/><Relationship Id="rId6" Type="http://schemas.openxmlformats.org/officeDocument/2006/relationships/image" Target="../media/image91.png"/><Relationship Id="rId7" Type="http://schemas.openxmlformats.org/officeDocument/2006/relationships/image" Target="../media/image81.png"/><Relationship Id="rId8" Type="http://schemas.openxmlformats.org/officeDocument/2006/relationships/image" Target="../media/image92.png"/><Relationship Id="rId9"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077218"/>
          </a:xfrm>
          <a:prstGeom prst="rect">
            <a:avLst/>
          </a:prstGeom>
          <a:noFill/>
          <a:ln w="9525">
            <a:noFill/>
            <a:miter lim="800000"/>
            <a:headEnd/>
            <a:tailEnd/>
          </a:ln>
        </p:spPr>
        <p:txBody>
          <a:bodyPr>
            <a:prstTxWarp prst="textNoShape">
              <a:avLst/>
            </a:prstTxWarp>
            <a:spAutoFit/>
          </a:bodyPr>
          <a:lstStyle/>
          <a:p>
            <a:r>
              <a:rPr lang="en-US" sz="2800" dirty="0">
                <a:solidFill>
                  <a:srgbClr val="49176D"/>
                </a:solidFill>
                <a:latin typeface="Georgia"/>
                <a:cs typeface="Georgia"/>
              </a:rPr>
              <a:t>Scaling Up: How tailoring exhibits and programs to appeal to local audiences can help drive attendance </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1344354" y="1974780"/>
            <a:ext cx="6301842"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Jonah Cohen, Children’s Museum of CT</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Jessie Herbert, </a:t>
            </a:r>
            <a:r>
              <a:rPr lang="en-US" sz="2400" dirty="0" err="1" smtClean="0">
                <a:solidFill>
                  <a:srgbClr val="0C4225"/>
                </a:solidFill>
                <a:latin typeface="Calibri" charset="0"/>
                <a:ea typeface="MS Mincho" charset="0"/>
                <a:cs typeface="MS Mincho" charset="0"/>
              </a:rPr>
              <a:t>SpectUM</a:t>
            </a:r>
            <a:endParaRPr lang="en-US" sz="2400" dirty="0" smtClean="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Jordan Warner, Brooklyn Children’s Museum </a:t>
            </a:r>
          </a:p>
          <a:p>
            <a:pPr marL="342900" indent="-342900">
              <a:spcBef>
                <a:spcPct val="35000"/>
              </a:spcBef>
              <a:buClr>
                <a:srgbClr val="000000"/>
              </a:buClr>
              <a:buFont typeface="Arial" charset="0"/>
              <a:buChar char="•"/>
            </a:pPr>
            <a:r>
              <a:rPr lang="en-US" sz="2400" dirty="0" err="1" smtClean="0">
                <a:solidFill>
                  <a:srgbClr val="0C4225"/>
                </a:solidFill>
                <a:latin typeface="Calibri" charset="0"/>
                <a:ea typeface="MS Mincho" charset="0"/>
                <a:cs typeface="MS Mincho" charset="0"/>
              </a:rPr>
              <a:t>Trudi</a:t>
            </a:r>
            <a:r>
              <a:rPr lang="en-US" sz="2400" dirty="0" smtClean="0">
                <a:solidFill>
                  <a:srgbClr val="0C4225"/>
                </a:solidFill>
                <a:latin typeface="Calibri" charset="0"/>
                <a:ea typeface="MS Mincho" charset="0"/>
                <a:cs typeface="MS Mincho" charset="0"/>
              </a:rPr>
              <a:t> Plummer, Maine Discovery Museum</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Allison </a:t>
            </a:r>
            <a:r>
              <a:rPr lang="en-US" sz="2400" dirty="0" err="1" smtClean="0">
                <a:solidFill>
                  <a:srgbClr val="0C4225"/>
                </a:solidFill>
                <a:latin typeface="Calibri" charset="0"/>
                <a:ea typeface="MS Mincho" charset="0"/>
                <a:cs typeface="MS Mincho" charset="0"/>
              </a:rPr>
              <a:t>Schwanebeck</a:t>
            </a:r>
            <a:r>
              <a:rPr lang="en-US" sz="2400" dirty="0" smtClean="0">
                <a:solidFill>
                  <a:srgbClr val="0C4225"/>
                </a:solidFill>
                <a:latin typeface="Calibri" charset="0"/>
                <a:ea typeface="MS Mincho" charset="0"/>
                <a:cs typeface="MS Mincho" charset="0"/>
              </a:rPr>
              <a:t>, Science Center of Iowa</a:t>
            </a: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2197363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Nano Mini-Exhibit</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00" y="1244600"/>
            <a:ext cx="9093200" cy="5549900"/>
          </a:xfrm>
          <a:prstGeom prst="rect">
            <a:avLst/>
          </a:prstGeom>
        </p:spPr>
      </p:pic>
    </p:spTree>
    <p:extLst>
      <p:ext uri="{BB962C8B-B14F-4D97-AF65-F5344CB8AC3E}">
        <p14:creationId xmlns:p14="http://schemas.microsoft.com/office/powerpoint/2010/main" val="9258731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Nano Mini-Exhibit</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70000"/>
            <a:ext cx="9144000" cy="5588000"/>
          </a:xfrm>
          <a:prstGeom prst="rect">
            <a:avLst/>
          </a:prstGeom>
        </p:spPr>
      </p:pic>
    </p:spTree>
    <p:extLst>
      <p:ext uri="{BB962C8B-B14F-4D97-AF65-F5344CB8AC3E}">
        <p14:creationId xmlns:p14="http://schemas.microsoft.com/office/powerpoint/2010/main" val="38360700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Molecules and Health (NYSCI)</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70000"/>
            <a:ext cx="9144000" cy="5588000"/>
          </a:xfrm>
          <a:prstGeom prst="rect">
            <a:avLst/>
          </a:prstGeom>
        </p:spPr>
      </p:pic>
    </p:spTree>
    <p:extLst>
      <p:ext uri="{BB962C8B-B14F-4D97-AF65-F5344CB8AC3E}">
        <p14:creationId xmlns:p14="http://schemas.microsoft.com/office/powerpoint/2010/main" val="36195751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Molecules and Health (NYSCI)</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300" y="1235075"/>
            <a:ext cx="7416800" cy="5562600"/>
          </a:xfrm>
          <a:prstGeom prst="rect">
            <a:avLst/>
          </a:prstGeom>
        </p:spPr>
      </p:pic>
    </p:spTree>
    <p:extLst>
      <p:ext uri="{BB962C8B-B14F-4D97-AF65-F5344CB8AC3E}">
        <p14:creationId xmlns:p14="http://schemas.microsoft.com/office/powerpoint/2010/main" val="36288907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Molecules and Health (NYSCI)</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00" y="1257300"/>
            <a:ext cx="7416800" cy="5562600"/>
          </a:xfrm>
          <a:prstGeom prst="rect">
            <a:avLst/>
          </a:prstGeom>
        </p:spPr>
      </p:pic>
    </p:spTree>
    <p:extLst>
      <p:ext uri="{BB962C8B-B14F-4D97-AF65-F5344CB8AC3E}">
        <p14:creationId xmlns:p14="http://schemas.microsoft.com/office/powerpoint/2010/main" val="34010000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Molecules and Health (NYSCI)</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00" y="1290638"/>
            <a:ext cx="7391400" cy="5543550"/>
          </a:xfrm>
          <a:prstGeom prst="rect">
            <a:avLst/>
          </a:prstGeom>
        </p:spPr>
      </p:pic>
    </p:spTree>
    <p:extLst>
      <p:ext uri="{BB962C8B-B14F-4D97-AF65-F5344CB8AC3E}">
        <p14:creationId xmlns:p14="http://schemas.microsoft.com/office/powerpoint/2010/main" val="10529999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Molecules and Health (NYSCI)</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00" y="1235075"/>
            <a:ext cx="7480300" cy="5610225"/>
          </a:xfrm>
          <a:prstGeom prst="rect">
            <a:avLst/>
          </a:prstGeom>
        </p:spPr>
      </p:pic>
    </p:spTree>
    <p:extLst>
      <p:ext uri="{BB962C8B-B14F-4D97-AF65-F5344CB8AC3E}">
        <p14:creationId xmlns:p14="http://schemas.microsoft.com/office/powerpoint/2010/main" val="20931350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Nikon “Small World” Photos</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70000"/>
            <a:ext cx="9144000" cy="5511800"/>
          </a:xfrm>
          <a:prstGeom prst="rect">
            <a:avLst/>
          </a:prstGeom>
        </p:spPr>
      </p:pic>
    </p:spTree>
    <p:extLst>
      <p:ext uri="{BB962C8B-B14F-4D97-AF65-F5344CB8AC3E}">
        <p14:creationId xmlns:p14="http://schemas.microsoft.com/office/powerpoint/2010/main" val="23944205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223934"/>
            <a:ext cx="9160350" cy="5526379"/>
          </a:xfrm>
          <a:prstGeom prst="rect">
            <a:avLst/>
          </a:prstGeom>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Brooklyn Public Library “</a:t>
            </a:r>
            <a:r>
              <a:rPr lang="en-US" sz="4000" dirty="0" err="1" smtClean="0">
                <a:solidFill>
                  <a:srgbClr val="49176D"/>
                </a:solidFill>
                <a:latin typeface="Georgia" charset="0"/>
                <a:ea typeface="ＭＳ Ｐゴシック" charset="0"/>
                <a:cs typeface="Georgia" charset="0"/>
              </a:rPr>
              <a:t>Uni</a:t>
            </a:r>
            <a:r>
              <a:rPr lang="en-US" sz="4000" dirty="0" smtClean="0">
                <a:solidFill>
                  <a:srgbClr val="49176D"/>
                </a:solidFill>
                <a:latin typeface="Georgia" charset="0"/>
                <a:ea typeface="ＭＳ Ｐゴシック" charset="0"/>
                <a:cs typeface="Georgia" charset="0"/>
              </a:rPr>
              <a:t>”</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68337" y="6380982"/>
            <a:ext cx="5508702" cy="369332"/>
          </a:xfrm>
          <a:prstGeom prst="rect">
            <a:avLst/>
          </a:prstGeom>
        </p:spPr>
        <p:txBody>
          <a:bodyPr wrap="square">
            <a:spAutoFit/>
          </a:bodyPr>
          <a:lstStyle/>
          <a:p>
            <a:r>
              <a:rPr lang="en-US" dirty="0">
                <a:solidFill>
                  <a:schemeClr val="bg1">
                    <a:lumMod val="95000"/>
                  </a:schemeClr>
                </a:solidFill>
              </a:rPr>
              <a:t>http://www.bklynlibrary.org/outreach-services/uni</a:t>
            </a:r>
          </a:p>
        </p:txBody>
      </p:sp>
      <p:sp>
        <p:nvSpPr>
          <p:cNvPr id="5" name="Rectangle 4"/>
          <p:cNvSpPr/>
          <p:nvPr/>
        </p:nvSpPr>
        <p:spPr>
          <a:xfrm>
            <a:off x="8175" y="1382613"/>
            <a:ext cx="4572000" cy="2308324"/>
          </a:xfrm>
          <a:prstGeom prst="rect">
            <a:avLst/>
          </a:prstGeom>
        </p:spPr>
        <p:txBody>
          <a:bodyPr>
            <a:spAutoFit/>
          </a:bodyPr>
          <a:lstStyle/>
          <a:p>
            <a:r>
              <a:rPr lang="en-US" dirty="0" smtClean="0">
                <a:solidFill>
                  <a:schemeClr val="bg1">
                    <a:lumMod val="95000"/>
                  </a:schemeClr>
                </a:solidFill>
                <a:latin typeface="Verdana" panose="020B0604030504040204" pitchFamily="34" charset="0"/>
              </a:rPr>
              <a:t>“Beginning </a:t>
            </a:r>
            <a:r>
              <a:rPr lang="en-US" dirty="0">
                <a:solidFill>
                  <a:schemeClr val="bg1">
                    <a:lumMod val="95000"/>
                  </a:schemeClr>
                </a:solidFill>
                <a:latin typeface="Verdana" panose="020B0604030504040204" pitchFamily="34" charset="0"/>
              </a:rPr>
              <a:t>in February 2014 the </a:t>
            </a:r>
            <a:r>
              <a:rPr lang="en-US" dirty="0" err="1">
                <a:solidFill>
                  <a:schemeClr val="bg1">
                    <a:lumMod val="95000"/>
                  </a:schemeClr>
                </a:solidFill>
                <a:latin typeface="Verdana" panose="020B0604030504040204" pitchFamily="34" charset="0"/>
              </a:rPr>
              <a:t>Uni</a:t>
            </a:r>
            <a:r>
              <a:rPr lang="en-US" dirty="0">
                <a:solidFill>
                  <a:schemeClr val="bg1">
                    <a:lumMod val="95000"/>
                  </a:schemeClr>
                </a:solidFill>
                <a:latin typeface="Verdana" panose="020B0604030504040204" pitchFamily="34" charset="0"/>
              </a:rPr>
              <a:t> has been rotating among Brooklyn single adult and family shelters spending up to a month at a time in each place. Residents are able to borrow materials whether or not they have a library card, and can do so easily at any time</a:t>
            </a:r>
            <a:r>
              <a:rPr lang="en-US" dirty="0" smtClean="0">
                <a:solidFill>
                  <a:schemeClr val="bg1">
                    <a:lumMod val="95000"/>
                  </a:schemeClr>
                </a:solidFill>
                <a:latin typeface="Verdana" panose="020B0604030504040204" pitchFamily="34" charset="0"/>
              </a:rPr>
              <a:t>.”</a:t>
            </a:r>
            <a:endParaRPr lang="en-US" dirty="0">
              <a:solidFill>
                <a:schemeClr val="bg1">
                  <a:lumMod val="95000"/>
                </a:schemeClr>
              </a:solidFill>
            </a:endParaRPr>
          </a:p>
        </p:txBody>
      </p:sp>
    </p:spTree>
    <p:extLst>
      <p:ext uri="{BB962C8B-B14F-4D97-AF65-F5344CB8AC3E}">
        <p14:creationId xmlns:p14="http://schemas.microsoft.com/office/powerpoint/2010/main" val="42158814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Commodore: </a:t>
            </a:r>
            <a:r>
              <a:rPr lang="en-US" sz="4000" dirty="0">
                <a:solidFill>
                  <a:srgbClr val="49176D"/>
                </a:solidFill>
                <a:latin typeface="Georgia" charset="0"/>
                <a:ea typeface="ＭＳ Ｐゴシック" charset="0"/>
                <a:cs typeface="Georgia" charset="0"/>
              </a:rPr>
              <a:t>Robotic </a:t>
            </a:r>
            <a:r>
              <a:rPr lang="en-US" sz="4000" dirty="0" smtClean="0">
                <a:solidFill>
                  <a:srgbClr val="49176D"/>
                </a:solidFill>
                <a:latin typeface="Georgia" charset="0"/>
                <a:ea typeface="ＭＳ Ｐゴシック" charset="0"/>
                <a:cs typeface="Georgia" charset="0"/>
              </a:rPr>
              <a:t>Fish from </a:t>
            </a:r>
            <a:br>
              <a:rPr lang="en-US" sz="4000" dirty="0" smtClean="0">
                <a:solidFill>
                  <a:srgbClr val="49176D"/>
                </a:solidFill>
                <a:latin typeface="Georgia" charset="0"/>
                <a:ea typeface="ＭＳ Ｐゴシック" charset="0"/>
                <a:cs typeface="Georgia" charset="0"/>
              </a:rPr>
            </a:br>
            <a:r>
              <a:rPr lang="en-US" sz="4000" dirty="0" smtClean="0">
                <a:solidFill>
                  <a:srgbClr val="49176D"/>
                </a:solidFill>
                <a:latin typeface="Georgia" charset="0"/>
                <a:ea typeface="ＭＳ Ｐゴシック" charset="0"/>
                <a:cs typeface="Georgia" charset="0"/>
              </a:rPr>
              <a:t>NYU Polytechnic</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90638"/>
            <a:ext cx="9144000" cy="5516562"/>
          </a:xfrm>
          <a:prstGeom prst="rect">
            <a:avLst/>
          </a:prstGeom>
        </p:spPr>
      </p:pic>
    </p:spTree>
    <p:extLst>
      <p:ext uri="{BB962C8B-B14F-4D97-AF65-F5344CB8AC3E}">
        <p14:creationId xmlns:p14="http://schemas.microsoft.com/office/powerpoint/2010/main" val="33319672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66700" y="168534"/>
            <a:ext cx="862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smtClean="0">
                <a:solidFill>
                  <a:srgbClr val="0C4225"/>
                </a:solidFill>
                <a:latin typeface="Georgia" charset="0"/>
                <a:cs typeface="Georgia" charset="0"/>
              </a:rPr>
              <a:t>Nanoscience</a:t>
            </a:r>
          </a:p>
          <a:p>
            <a:pPr algn="ctr" eaLnBrk="1" hangingPunct="1"/>
            <a:r>
              <a:rPr lang="en-US" sz="4000" dirty="0" smtClean="0">
                <a:solidFill>
                  <a:srgbClr val="0C4225"/>
                </a:solidFill>
                <a:latin typeface="Georgia" charset="0"/>
                <a:cs typeface="Georgia" charset="0"/>
              </a:rPr>
              <a:t>@ Brooklyn Children’s Museum</a:t>
            </a:r>
            <a:endParaRPr lang="en-US" sz="4000"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52799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56533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1" y="1672683"/>
            <a:ext cx="9143018" cy="3847172"/>
          </a:xfrm>
          <a:prstGeom prst="rect">
            <a:avLst/>
          </a:prstGeom>
        </p:spPr>
      </p:pic>
    </p:spTree>
    <p:extLst>
      <p:ext uri="{BB962C8B-B14F-4D97-AF65-F5344CB8AC3E}">
        <p14:creationId xmlns:p14="http://schemas.microsoft.com/office/powerpoint/2010/main" val="30183027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3-D Printing</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66824"/>
            <a:ext cx="7454900" cy="559117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0133" y="1266824"/>
            <a:ext cx="5113867" cy="38354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250" y="1235075"/>
            <a:ext cx="7454900" cy="5591175"/>
          </a:xfrm>
          <a:prstGeom prst="rect">
            <a:avLst/>
          </a:prstGeom>
        </p:spPr>
      </p:pic>
    </p:spTree>
    <p:extLst>
      <p:ext uri="{BB962C8B-B14F-4D97-AF65-F5344CB8AC3E}">
        <p14:creationId xmlns:p14="http://schemas.microsoft.com/office/powerpoint/2010/main" val="3038210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3-D Printing</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984" y="1290637"/>
            <a:ext cx="7425432" cy="5564619"/>
          </a:xfrm>
          <a:prstGeom prst="rect">
            <a:avLst/>
          </a:prstGeom>
        </p:spPr>
      </p:pic>
    </p:spTree>
    <p:extLst>
      <p:ext uri="{BB962C8B-B14F-4D97-AF65-F5344CB8AC3E}">
        <p14:creationId xmlns:p14="http://schemas.microsoft.com/office/powerpoint/2010/main" val="15405561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“Nano-Bio” Cart</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292461" y="1972873"/>
            <a:ext cx="5554413" cy="414866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303709" y="1943538"/>
            <a:ext cx="5587999" cy="4173752"/>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078" y="1235075"/>
            <a:ext cx="3378822" cy="5608814"/>
          </a:xfrm>
          <a:prstGeom prst="rect">
            <a:avLst/>
          </a:prstGeom>
        </p:spPr>
      </p:pic>
    </p:spTree>
    <p:extLst>
      <p:ext uri="{BB962C8B-B14F-4D97-AF65-F5344CB8AC3E}">
        <p14:creationId xmlns:p14="http://schemas.microsoft.com/office/powerpoint/2010/main" val="2684145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9176D"/>
                </a:solidFill>
                <a:latin typeface="Georgia" charset="0"/>
                <a:ea typeface="ＭＳ Ｐゴシック" charset="0"/>
                <a:cs typeface="Georgia" charset="0"/>
              </a:rPr>
              <a:t>NanoDays</a:t>
            </a:r>
            <a:r>
              <a:rPr lang="en-US" sz="4000" dirty="0" smtClean="0">
                <a:solidFill>
                  <a:srgbClr val="49176D"/>
                </a:solidFill>
                <a:latin typeface="Georgia" charset="0"/>
                <a:ea typeface="ＭＳ Ｐゴシック" charset="0"/>
                <a:cs typeface="Georgia" charset="0"/>
              </a:rPr>
              <a:t> &amp; Physical Kit</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35075"/>
            <a:ext cx="9144000" cy="5584825"/>
          </a:xfrm>
          <a:prstGeom prst="rect">
            <a:avLst/>
          </a:prstGeom>
        </p:spPr>
      </p:pic>
    </p:spTree>
    <p:extLst>
      <p:ext uri="{BB962C8B-B14F-4D97-AF65-F5344CB8AC3E}">
        <p14:creationId xmlns:p14="http://schemas.microsoft.com/office/powerpoint/2010/main" val="1516179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9176D"/>
                </a:solidFill>
                <a:latin typeface="Georgia" charset="0"/>
                <a:ea typeface="ＭＳ Ｐゴシック" charset="0"/>
                <a:cs typeface="Georgia" charset="0"/>
              </a:rPr>
              <a:t>NanoDays</a:t>
            </a:r>
            <a:r>
              <a:rPr lang="en-US" sz="4000" dirty="0" smtClean="0">
                <a:solidFill>
                  <a:srgbClr val="49176D"/>
                </a:solidFill>
                <a:latin typeface="Georgia" charset="0"/>
                <a:ea typeface="ＭＳ Ｐゴシック" charset="0"/>
                <a:cs typeface="Georgia" charset="0"/>
              </a:rPr>
              <a:t> 2014</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00" y="1235075"/>
            <a:ext cx="9144000" cy="58420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3547" y="80352"/>
            <a:ext cx="2230682" cy="1062648"/>
          </a:xfrm>
          <a:prstGeom prst="rect">
            <a:avLst/>
          </a:prstGeom>
        </p:spPr>
      </p:pic>
    </p:spTree>
    <p:extLst>
      <p:ext uri="{BB962C8B-B14F-4D97-AF65-F5344CB8AC3E}">
        <p14:creationId xmlns:p14="http://schemas.microsoft.com/office/powerpoint/2010/main" val="15614838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9176D"/>
                </a:solidFill>
                <a:latin typeface="Georgia" charset="0"/>
                <a:ea typeface="ＭＳ Ｐゴシック" charset="0"/>
                <a:cs typeface="Georgia" charset="0"/>
              </a:rPr>
              <a:t>NanoDays</a:t>
            </a:r>
            <a:r>
              <a:rPr lang="en-US" sz="4000" dirty="0" smtClean="0">
                <a:solidFill>
                  <a:srgbClr val="49176D"/>
                </a:solidFill>
                <a:latin typeface="Georgia" charset="0"/>
                <a:ea typeface="ＭＳ Ｐゴシック" charset="0"/>
                <a:cs typeface="Georgia" charset="0"/>
              </a:rPr>
              <a:t> 2014</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57300"/>
            <a:ext cx="7467600" cy="56007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9100" y="1289050"/>
            <a:ext cx="7454900" cy="5591175"/>
          </a:xfrm>
          <a:prstGeom prst="rect">
            <a:avLst/>
          </a:prstGeom>
        </p:spPr>
      </p:pic>
    </p:spTree>
    <p:extLst>
      <p:ext uri="{BB962C8B-B14F-4D97-AF65-F5344CB8AC3E}">
        <p14:creationId xmlns:p14="http://schemas.microsoft.com/office/powerpoint/2010/main" val="2252655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“Zoom In!”</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“Zoom In”</a:t>
            </a:r>
          </a:p>
          <a:p>
            <a:pPr eaLnBrk="1" hangingPunct="1">
              <a:lnSpc>
                <a:spcPct val="90000"/>
              </a:lnSpc>
              <a:spcBef>
                <a:spcPct val="50000"/>
              </a:spcBef>
              <a:buFontTx/>
              <a:buChar char="•"/>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600" y="1289834"/>
            <a:ext cx="7454900" cy="5568166"/>
          </a:xfrm>
          <a:prstGeom prst="rect">
            <a:avLst/>
          </a:prstGeom>
        </p:spPr>
      </p:pic>
    </p:spTree>
    <p:extLst>
      <p:ext uri="{BB962C8B-B14F-4D97-AF65-F5344CB8AC3E}">
        <p14:creationId xmlns:p14="http://schemas.microsoft.com/office/powerpoint/2010/main" val="26399652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“Zoom In!”</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“Zoom In”</a:t>
            </a:r>
          </a:p>
          <a:p>
            <a:pPr eaLnBrk="1" hangingPunct="1">
              <a:lnSpc>
                <a:spcPct val="90000"/>
              </a:lnSpc>
              <a:spcBef>
                <a:spcPct val="50000"/>
              </a:spcBef>
              <a:buFontTx/>
              <a:buChar char="•"/>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266237"/>
            <a:ext cx="7467600" cy="5577652"/>
          </a:xfrm>
          <a:prstGeom prst="rect">
            <a:avLst/>
          </a:prstGeom>
        </p:spPr>
      </p:pic>
    </p:spTree>
    <p:extLst>
      <p:ext uri="{BB962C8B-B14F-4D97-AF65-F5344CB8AC3E}">
        <p14:creationId xmlns:p14="http://schemas.microsoft.com/office/powerpoint/2010/main" val="37875334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“Zoom In!”</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“Zoom In”</a:t>
            </a:r>
          </a:p>
          <a:p>
            <a:pPr eaLnBrk="1" hangingPunct="1">
              <a:lnSpc>
                <a:spcPct val="90000"/>
              </a:lnSpc>
              <a:spcBef>
                <a:spcPct val="50000"/>
              </a:spcBef>
              <a:buFontTx/>
              <a:buChar char="•"/>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598422" y="1974512"/>
            <a:ext cx="5567360" cy="4158337"/>
          </a:xfrm>
          <a:prstGeom prst="rect">
            <a:avLst/>
          </a:prstGeom>
        </p:spPr>
      </p:pic>
    </p:spTree>
    <p:extLst>
      <p:ext uri="{BB962C8B-B14F-4D97-AF65-F5344CB8AC3E}">
        <p14:creationId xmlns:p14="http://schemas.microsoft.com/office/powerpoint/2010/main" val="18778689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9176D"/>
                </a:solidFill>
                <a:latin typeface="Georgia" charset="0"/>
                <a:ea typeface="ＭＳ Ｐゴシック" charset="0"/>
                <a:cs typeface="Georgia" charset="0"/>
              </a:rPr>
              <a:t>NanoDays</a:t>
            </a:r>
            <a:r>
              <a:rPr lang="en-US" sz="4000" dirty="0" smtClean="0">
                <a:solidFill>
                  <a:srgbClr val="49176D"/>
                </a:solidFill>
                <a:latin typeface="Georgia" charset="0"/>
                <a:ea typeface="ＭＳ Ｐゴシック" charset="0"/>
                <a:cs typeface="Georgia" charset="0"/>
              </a:rPr>
              <a:t> 2015 Physical Kit Usage</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“Zoom In”</a:t>
            </a:r>
          </a:p>
          <a:p>
            <a:pPr eaLnBrk="1" hangingPunct="1">
              <a:lnSpc>
                <a:spcPct val="90000"/>
              </a:lnSpc>
              <a:spcBef>
                <a:spcPct val="50000"/>
              </a:spcBef>
              <a:buFontTx/>
              <a:buChar char="•"/>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900" y="1270000"/>
            <a:ext cx="7442200" cy="5558680"/>
          </a:xfrm>
          <a:prstGeom prst="rect">
            <a:avLst/>
          </a:prstGeom>
        </p:spPr>
      </p:pic>
    </p:spTree>
    <p:extLst>
      <p:ext uri="{BB962C8B-B14F-4D97-AF65-F5344CB8AC3E}">
        <p14:creationId xmlns:p14="http://schemas.microsoft.com/office/powerpoint/2010/main" val="7109362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323439"/>
          </a:xfrm>
          <a:prstGeom prst="rect">
            <a:avLst/>
          </a:prstGeom>
          <a:noFill/>
          <a:ln w="9525">
            <a:noFill/>
            <a:miter lim="800000"/>
            <a:headEnd/>
            <a:tailEnd/>
          </a:ln>
        </p:spPr>
        <p:txBody>
          <a:bodyPr>
            <a:prstTxWarp prst="textNoShape">
              <a:avLst/>
            </a:prstTxWarp>
            <a:spAutoFit/>
          </a:bodyPr>
          <a:lstStyle/>
          <a:p>
            <a:pPr algn="ctr"/>
            <a:r>
              <a:rPr lang="en-US" sz="4000" dirty="0">
                <a:solidFill>
                  <a:srgbClr val="49176D"/>
                </a:solidFill>
                <a:latin typeface="Georgia" pitchFamily="1" charset="0"/>
                <a:ea typeface="Georgia" pitchFamily="1" charset="0"/>
                <a:cs typeface="Georgia" pitchFamily="1" charset="0"/>
              </a:rPr>
              <a:t>Tailoring and scaling exhibits and programs to serve local audiences</a:t>
            </a: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376633" y="2675679"/>
            <a:ext cx="8390733" cy="21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Jordan Warner, Manager of Science Education, Brooklyn Children’s Museum</a:t>
            </a:r>
          </a:p>
          <a:p>
            <a:pPr marL="342900" indent="-342900">
              <a:spcBef>
                <a:spcPct val="35000"/>
              </a:spcBef>
              <a:buClr>
                <a:srgbClr val="000000"/>
              </a:buClr>
              <a:buFont typeface="Arial" charset="0"/>
              <a:buChar char="•"/>
            </a:pPr>
            <a:r>
              <a:rPr lang="en-US" sz="2400" b="1" dirty="0" smtClean="0">
                <a:solidFill>
                  <a:srgbClr val="0C4225"/>
                </a:solidFill>
                <a:latin typeface="Calibri" charset="0"/>
                <a:ea typeface="MS Mincho" charset="0"/>
                <a:cs typeface="MS Mincho" charset="0"/>
              </a:rPr>
              <a:t>Marcos Stafne (not present), former VP of Programs and </a:t>
            </a:r>
            <a:r>
              <a:rPr lang="en-US" sz="2400" b="1" dirty="0">
                <a:solidFill>
                  <a:srgbClr val="0C4225"/>
                </a:solidFill>
                <a:latin typeface="Calibri" charset="0"/>
                <a:ea typeface="MS Mincho" charset="0"/>
                <a:cs typeface="MS Mincho" charset="0"/>
              </a:rPr>
              <a:t>Visitor Experience, Brooklyn Children’s Museum</a:t>
            </a:r>
          </a:p>
          <a:p>
            <a:pPr marL="342900" indent="-342900">
              <a:spcBef>
                <a:spcPct val="35000"/>
              </a:spcBef>
              <a:buClr>
                <a:srgbClr val="000000"/>
              </a:buClr>
              <a:buFont typeface="Arial" charset="0"/>
              <a:buChar char="•"/>
            </a:pPr>
            <a:endParaRPr lang="en-US" sz="2400" b="1" dirty="0">
              <a:solidFill>
                <a:srgbClr val="0C4225"/>
              </a:solidFill>
              <a:latin typeface="Calibri" charset="0"/>
              <a:ea typeface="MS Mincho" charset="0"/>
              <a:cs typeface="MS Mincho" charset="0"/>
            </a:endParaRP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4894337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9176D"/>
                </a:solidFill>
                <a:latin typeface="Georgia" charset="0"/>
                <a:ea typeface="ＭＳ Ｐゴシック" charset="0"/>
                <a:cs typeface="Georgia" charset="0"/>
              </a:rPr>
              <a:t>NanoDays</a:t>
            </a:r>
            <a:r>
              <a:rPr lang="en-US" sz="4000" dirty="0" smtClean="0">
                <a:solidFill>
                  <a:srgbClr val="49176D"/>
                </a:solidFill>
                <a:latin typeface="Georgia" charset="0"/>
                <a:ea typeface="ＭＳ Ｐゴシック" charset="0"/>
                <a:cs typeface="Georgia" charset="0"/>
              </a:rPr>
              <a:t> 2015 Physical Kit Usage</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“Zoom In”</a:t>
            </a:r>
          </a:p>
          <a:p>
            <a:pPr eaLnBrk="1" hangingPunct="1">
              <a:lnSpc>
                <a:spcPct val="90000"/>
              </a:lnSpc>
              <a:spcBef>
                <a:spcPct val="50000"/>
              </a:spcBef>
              <a:buFontTx/>
              <a:buChar char="•"/>
              <a:defRPr/>
            </a:pPr>
            <a:endParaRPr lang="en-US" dirty="0" smtClean="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75723"/>
            <a:ext cx="7454900" cy="5568166"/>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958975" y="1362077"/>
            <a:ext cx="5587998" cy="540385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b="-414"/>
          <a:stretch/>
        </p:blipFill>
        <p:spPr>
          <a:xfrm rot="5400000">
            <a:off x="3798007" y="1497895"/>
            <a:ext cx="5548486" cy="51435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44880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9176D"/>
                </a:solidFill>
                <a:latin typeface="Georgia" charset="0"/>
                <a:ea typeface="ＭＳ Ｐゴシック" charset="0"/>
                <a:cs typeface="Georgia" charset="0"/>
              </a:rPr>
              <a:t>NanoDays</a:t>
            </a:r>
            <a:r>
              <a:rPr lang="en-US" sz="4000" dirty="0" smtClean="0">
                <a:solidFill>
                  <a:srgbClr val="49176D"/>
                </a:solidFill>
                <a:latin typeface="Georgia" charset="0"/>
                <a:ea typeface="ＭＳ Ｐゴシック" charset="0"/>
                <a:cs typeface="Georgia" charset="0"/>
              </a:rPr>
              <a:t> 2015 Physical Kit Usage</a:t>
            </a:r>
            <a:endParaRPr lang="en-US" sz="4000" dirty="0">
              <a:solidFill>
                <a:srgbClr val="49176D"/>
              </a:solidFill>
              <a:latin typeface="Georgia" charset="0"/>
              <a:ea typeface="ＭＳ Ｐゴシック" charset="0"/>
              <a:cs typeface="Georgia"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343549" y="2057549"/>
            <a:ext cx="5495923" cy="410497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56751"/>
            <a:ext cx="7480300" cy="5587138"/>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2661358" y="1495779"/>
            <a:ext cx="5573886" cy="51223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5069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Challenges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96980" y="1446385"/>
            <a:ext cx="8418420" cy="493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Audience:</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80% eight </a:t>
            </a:r>
            <a:r>
              <a:rPr lang="en-US" dirty="0" err="1" smtClean="0">
                <a:solidFill>
                  <a:prstClr val="black"/>
                </a:solidFill>
                <a:latin typeface="Calibri" charset="0"/>
              </a:rPr>
              <a:t>yrs</a:t>
            </a:r>
            <a:r>
              <a:rPr lang="en-US" dirty="0" smtClean="0">
                <a:solidFill>
                  <a:prstClr val="black"/>
                </a:solidFill>
                <a:latin typeface="Calibri" charset="0"/>
              </a:rPr>
              <a:t> and under</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80% of those five years and under</a:t>
            </a:r>
          </a:p>
          <a:p>
            <a:pPr marL="1206500" lvl="2" indent="-342900" eaLnBrk="1" hangingPunct="1">
              <a:lnSpc>
                <a:spcPct val="90000"/>
              </a:lnSpc>
              <a:spcBef>
                <a:spcPct val="50000"/>
              </a:spcBef>
              <a:buFont typeface="Arial"/>
              <a:buChar char="•"/>
              <a:defRPr/>
            </a:pPr>
            <a:r>
              <a:rPr lang="en-US" dirty="0" smtClean="0">
                <a:solidFill>
                  <a:prstClr val="black"/>
                </a:solidFill>
                <a:latin typeface="Calibri" charset="0"/>
              </a:rPr>
              <a:t>i.e. </a:t>
            </a:r>
            <a:r>
              <a:rPr lang="en-US" i="1" dirty="0" smtClean="0">
                <a:solidFill>
                  <a:prstClr val="black"/>
                </a:solidFill>
                <a:latin typeface="Calibri" charset="0"/>
              </a:rPr>
              <a:t>EARLY CHILDHOOD</a:t>
            </a:r>
            <a:endParaRPr lang="en-US" dirty="0">
              <a:solidFill>
                <a:prstClr val="black"/>
              </a:solidFill>
              <a:latin typeface="Calibri" charset="0"/>
            </a:endParaRPr>
          </a:p>
          <a:p>
            <a:pPr marL="0" indent="0" eaLnBrk="1" hangingPunct="1">
              <a:lnSpc>
                <a:spcPct val="90000"/>
              </a:lnSpc>
              <a:spcBef>
                <a:spcPct val="50000"/>
              </a:spcBef>
              <a:defRPr/>
            </a:pPr>
            <a:r>
              <a:rPr lang="en-US" b="1" dirty="0" smtClean="0">
                <a:solidFill>
                  <a:prstClr val="black"/>
                </a:solidFill>
                <a:latin typeface="Calibri" charset="0"/>
              </a:rPr>
              <a:t>Staffing:</a:t>
            </a:r>
          </a:p>
          <a:p>
            <a:pPr eaLnBrk="1" hangingPunct="1">
              <a:lnSpc>
                <a:spcPct val="90000"/>
              </a:lnSpc>
              <a:spcBef>
                <a:spcPct val="50000"/>
              </a:spcBef>
              <a:buFontTx/>
              <a:buChar char="•"/>
              <a:defRPr/>
            </a:pPr>
            <a:r>
              <a:rPr lang="en-US" dirty="0" smtClean="0">
                <a:solidFill>
                  <a:prstClr val="black"/>
                </a:solidFill>
                <a:latin typeface="Calibri" charset="0"/>
              </a:rPr>
              <a:t>Festival-style would work better with more “hands on deck”</a:t>
            </a:r>
          </a:p>
          <a:p>
            <a:pPr eaLnBrk="1" hangingPunct="1">
              <a:lnSpc>
                <a:spcPct val="90000"/>
              </a:lnSpc>
              <a:spcBef>
                <a:spcPct val="50000"/>
              </a:spcBef>
              <a:buFontTx/>
              <a:buChar char="•"/>
              <a:defRPr/>
            </a:pPr>
            <a:r>
              <a:rPr lang="en-US" dirty="0" smtClean="0">
                <a:solidFill>
                  <a:prstClr val="black"/>
                </a:solidFill>
                <a:latin typeface="Calibri" charset="0"/>
              </a:rPr>
              <a:t>Lacking sufficient </a:t>
            </a:r>
            <a:r>
              <a:rPr lang="en-US" dirty="0">
                <a:solidFill>
                  <a:prstClr val="black"/>
                </a:solidFill>
                <a:latin typeface="Calibri" charset="0"/>
              </a:rPr>
              <a:t>tech support</a:t>
            </a:r>
          </a:p>
          <a:p>
            <a:pPr eaLnBrk="1" hangingPunct="1">
              <a:lnSpc>
                <a:spcPct val="90000"/>
              </a:lnSpc>
              <a:spcBef>
                <a:spcPct val="50000"/>
              </a:spcBef>
              <a:buFontTx/>
              <a:buChar char="•"/>
              <a:defRPr/>
            </a:pPr>
            <a:r>
              <a:rPr lang="en-US" dirty="0" smtClean="0">
                <a:solidFill>
                  <a:prstClr val="black"/>
                </a:solidFill>
                <a:latin typeface="Calibri" charset="0"/>
              </a:rPr>
              <a:t>Staffing transitions from 2014-15, staffing shortage, limited volunteer base/infrastructure… A “learning period”</a:t>
            </a: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1"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427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077218"/>
          </a:xfrm>
          <a:prstGeom prst="rect">
            <a:avLst/>
          </a:prstGeom>
          <a:noFill/>
          <a:ln w="9525">
            <a:noFill/>
            <a:miter lim="800000"/>
            <a:headEnd/>
            <a:tailEnd/>
          </a:ln>
        </p:spPr>
        <p:txBody>
          <a:bodyPr>
            <a:prstTxWarp prst="textNoShape">
              <a:avLst/>
            </a:prstTxWarp>
            <a:spAutoFit/>
          </a:bodyPr>
          <a:lstStyle/>
          <a:p>
            <a:r>
              <a:rPr lang="en-US" sz="2800" dirty="0">
                <a:solidFill>
                  <a:srgbClr val="49176D"/>
                </a:solidFill>
                <a:latin typeface="Georgia"/>
                <a:cs typeface="Georgia"/>
              </a:rPr>
              <a:t>Scaling Up: How tailoring exhibits and programs to appeal to local audiences can help drive attendance </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1344354" y="1974780"/>
            <a:ext cx="6301842"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Jonah Cohen, Children’s Museum of CT</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Jessie Herbert, </a:t>
            </a:r>
            <a:r>
              <a:rPr lang="en-US" sz="2400" dirty="0" err="1" smtClean="0">
                <a:solidFill>
                  <a:srgbClr val="0C4225"/>
                </a:solidFill>
                <a:latin typeface="Calibri" charset="0"/>
                <a:ea typeface="MS Mincho" charset="0"/>
                <a:cs typeface="MS Mincho" charset="0"/>
              </a:rPr>
              <a:t>SpectUM</a:t>
            </a:r>
            <a:endParaRPr lang="en-US" sz="2400" dirty="0" smtClean="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Jordan Warner, Brooklyn Children’s Museum </a:t>
            </a:r>
          </a:p>
          <a:p>
            <a:pPr marL="342900" indent="-342900">
              <a:spcBef>
                <a:spcPct val="35000"/>
              </a:spcBef>
              <a:buClr>
                <a:srgbClr val="000000"/>
              </a:buClr>
              <a:buFont typeface="Arial" charset="0"/>
              <a:buChar char="•"/>
            </a:pPr>
            <a:r>
              <a:rPr lang="en-US" sz="2400" dirty="0" err="1" smtClean="0">
                <a:solidFill>
                  <a:srgbClr val="0C4225"/>
                </a:solidFill>
                <a:latin typeface="Calibri" charset="0"/>
                <a:ea typeface="MS Mincho" charset="0"/>
                <a:cs typeface="MS Mincho" charset="0"/>
              </a:rPr>
              <a:t>Trudi</a:t>
            </a:r>
            <a:r>
              <a:rPr lang="en-US" sz="2400" dirty="0" smtClean="0">
                <a:solidFill>
                  <a:srgbClr val="0C4225"/>
                </a:solidFill>
                <a:latin typeface="Calibri" charset="0"/>
                <a:ea typeface="MS Mincho" charset="0"/>
                <a:cs typeface="MS Mincho" charset="0"/>
              </a:rPr>
              <a:t> Plummer, Maine Discovery Museum</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Allison </a:t>
            </a:r>
            <a:r>
              <a:rPr lang="en-US" sz="2400" dirty="0" err="1" smtClean="0">
                <a:solidFill>
                  <a:srgbClr val="0C4225"/>
                </a:solidFill>
                <a:latin typeface="Calibri" charset="0"/>
                <a:ea typeface="MS Mincho" charset="0"/>
                <a:cs typeface="MS Mincho" charset="0"/>
              </a:rPr>
              <a:t>Schwanebeck</a:t>
            </a:r>
            <a:r>
              <a:rPr lang="en-US" sz="2400" dirty="0" smtClean="0">
                <a:solidFill>
                  <a:srgbClr val="0C4225"/>
                </a:solidFill>
                <a:latin typeface="Calibri" charset="0"/>
                <a:ea typeface="MS Mincho" charset="0"/>
                <a:cs typeface="MS Mincho" charset="0"/>
              </a:rPr>
              <a:t>, Science Center of Iowa</a:t>
            </a: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2197363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6129338"/>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2400" y="6064250"/>
            <a:ext cx="590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0" y="5707063"/>
            <a:ext cx="9144000" cy="90487"/>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dirty="0">
                <a:solidFill>
                  <a:schemeClr val="lt1"/>
                </a:solidFill>
                <a:latin typeface="+mn-lt"/>
                <a:ea typeface="+mn-ea"/>
                <a:cs typeface="+mn-cs"/>
              </a:rPr>
              <a:t> </a:t>
            </a:r>
          </a:p>
        </p:txBody>
      </p:sp>
      <p:sp>
        <p:nvSpPr>
          <p:cNvPr id="2053" name="TextBox 10"/>
          <p:cNvSpPr txBox="1">
            <a:spLocks noChangeArrowheads="1"/>
          </p:cNvSpPr>
          <p:nvPr/>
        </p:nvSpPr>
        <p:spPr bwMode="auto">
          <a:xfrm>
            <a:off x="5118100" y="6167438"/>
            <a:ext cx="3771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a:r>
              <a:rPr lang="en-US" sz="2000"/>
              <a:t>www.mainediscoverymuseum.org</a:t>
            </a:r>
          </a:p>
        </p:txBody>
      </p:sp>
      <p:sp>
        <p:nvSpPr>
          <p:cNvPr id="9" name="Rectangle 8"/>
          <p:cNvSpPr>
            <a:spLocks noChangeArrowheads="1"/>
          </p:cNvSpPr>
          <p:nvPr/>
        </p:nvSpPr>
        <p:spPr bwMode="auto">
          <a:xfrm>
            <a:off x="0" y="1198605"/>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dirty="0">
                <a:solidFill>
                  <a:schemeClr val="lt1"/>
                </a:solidFill>
                <a:latin typeface="+mn-lt"/>
                <a:ea typeface="+mn-ea"/>
                <a:cs typeface="+mn-cs"/>
              </a:rPr>
              <a:t> </a:t>
            </a:r>
          </a:p>
        </p:txBody>
      </p:sp>
      <p:pic>
        <p:nvPicPr>
          <p:cNvPr id="2056"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82963" y="5954713"/>
            <a:ext cx="18303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Users\lclaverie\Desktop\SAM.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92400" y="1453375"/>
            <a:ext cx="3592162" cy="405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Box 6"/>
          <p:cNvSpPr txBox="1">
            <a:spLocks noChangeArrowheads="1"/>
          </p:cNvSpPr>
          <p:nvPr/>
        </p:nvSpPr>
        <p:spPr bwMode="auto">
          <a:xfrm>
            <a:off x="715720" y="275275"/>
            <a:ext cx="75543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5400" dirty="0" err="1" smtClean="0">
                <a:solidFill>
                  <a:srgbClr val="49176D"/>
                </a:solidFill>
                <a:latin typeface="Georgia"/>
                <a:cs typeface="Georgia"/>
              </a:rPr>
              <a:t>NanoScience</a:t>
            </a:r>
            <a:r>
              <a:rPr lang="en-US" sz="5400" dirty="0" smtClean="0">
                <a:solidFill>
                  <a:srgbClr val="49176D"/>
                </a:solidFill>
                <a:latin typeface="Georgia"/>
                <a:cs typeface="Georgia"/>
              </a:rPr>
              <a:t> </a:t>
            </a:r>
            <a:r>
              <a:rPr lang="en-US" sz="5400" dirty="0">
                <a:solidFill>
                  <a:srgbClr val="49176D"/>
                </a:solidFill>
                <a:latin typeface="Georgia"/>
                <a:cs typeface="Georgia"/>
              </a:rPr>
              <a:t>And ME</a:t>
            </a:r>
          </a:p>
        </p:txBody>
      </p:sp>
    </p:spTree>
    <p:extLst>
      <p:ext uri="{BB962C8B-B14F-4D97-AF65-F5344CB8AC3E}">
        <p14:creationId xmlns:p14="http://schemas.microsoft.com/office/powerpoint/2010/main" val="7389934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451000" y="-186982"/>
            <a:ext cx="3992562" cy="3346450"/>
          </a:xfrm>
        </p:spPr>
        <p:txBody>
          <a:bodyPr/>
          <a:lstStyle/>
          <a:p>
            <a:pPr algn="l" eaLnBrk="1" hangingPunct="1">
              <a:lnSpc>
                <a:spcPct val="90000"/>
              </a:lnSpc>
            </a:pPr>
            <a:r>
              <a:rPr lang="en-US" sz="5500" dirty="0">
                <a:solidFill>
                  <a:srgbClr val="0C4225"/>
                </a:solidFill>
                <a:latin typeface="Georgia" charset="0"/>
                <a:ea typeface="MS PGothic" charset="0"/>
              </a:rPr>
              <a:t>Maine Discovery Museum</a:t>
            </a:r>
            <a:br>
              <a:rPr lang="en-US" sz="5500" dirty="0">
                <a:solidFill>
                  <a:srgbClr val="0C4225"/>
                </a:solidFill>
                <a:latin typeface="Georgia" charset="0"/>
                <a:ea typeface="MS PGothic" charset="0"/>
              </a:rPr>
            </a:br>
            <a:r>
              <a:rPr lang="en-US" sz="1800" dirty="0">
                <a:solidFill>
                  <a:srgbClr val="0C4225"/>
                </a:solidFill>
                <a:latin typeface="Georgia" charset="0"/>
                <a:ea typeface="MS PGothic" charset="0"/>
              </a:rPr>
              <a:t>74 Main Street, Bangor, Maine</a:t>
            </a:r>
            <a:br>
              <a:rPr lang="en-US" sz="1800" dirty="0">
                <a:solidFill>
                  <a:srgbClr val="0C4225"/>
                </a:solidFill>
                <a:latin typeface="Georgia" charset="0"/>
                <a:ea typeface="MS PGothic" charset="0"/>
              </a:rPr>
            </a:br>
            <a:r>
              <a:rPr lang="en-US" sz="1800" dirty="0">
                <a:solidFill>
                  <a:srgbClr val="0C4225"/>
                </a:solidFill>
                <a:latin typeface="Georgia" charset="0"/>
                <a:ea typeface="MS PGothic" charset="0"/>
                <a:hlinkClick r:id="rId3"/>
              </a:rPr>
              <a:t>www.mainediscoverymuseum.org</a:t>
            </a:r>
            <a:r>
              <a:rPr lang="en-US" sz="1800" dirty="0">
                <a:solidFill>
                  <a:srgbClr val="0C4225"/>
                </a:solidFill>
                <a:latin typeface="Georgia" charset="0"/>
                <a:ea typeface="MS PGothic" charset="0"/>
              </a:rPr>
              <a:t> </a:t>
            </a:r>
            <a:endParaRPr lang="en-US" sz="4000" dirty="0">
              <a:solidFill>
                <a:srgbClr val="0C4225"/>
              </a:solidFill>
              <a:latin typeface="Georgia" charset="0"/>
              <a:ea typeface="MS PGothic" charset="0"/>
            </a:endParaRPr>
          </a:p>
        </p:txBody>
      </p:sp>
      <p:sp>
        <p:nvSpPr>
          <p:cNvPr id="6" name="Rectangle 5"/>
          <p:cNvSpPr/>
          <p:nvPr/>
        </p:nvSpPr>
        <p:spPr>
          <a:xfrm>
            <a:off x="4224338" y="0"/>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6"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88" y="166688"/>
            <a:ext cx="4092575" cy="613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3647" y="5508625"/>
            <a:ext cx="2803525"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51000" y="3040161"/>
            <a:ext cx="4520836" cy="2585323"/>
          </a:xfrm>
          <a:prstGeom prst="rect">
            <a:avLst/>
          </a:prstGeom>
          <a:noFill/>
        </p:spPr>
        <p:txBody>
          <a:bodyPr wrap="square" rtlCol="0">
            <a:spAutoFit/>
          </a:bodyPr>
          <a:lstStyle/>
          <a:p>
            <a:r>
              <a:rPr lang="en-US" dirty="0">
                <a:latin typeface="Calibri" charset="0"/>
                <a:ea typeface="MS PGothic" charset="0"/>
              </a:rPr>
              <a:t>As the largest children’s museum and science center north of Boston we serve 60 thousand visitors each year.</a:t>
            </a:r>
            <a:br>
              <a:rPr lang="en-US" dirty="0">
                <a:latin typeface="Calibri" charset="0"/>
                <a:ea typeface="MS PGothic" charset="0"/>
              </a:rPr>
            </a:br>
            <a:r>
              <a:rPr lang="en-US" dirty="0">
                <a:latin typeface="Calibri" charset="0"/>
                <a:ea typeface="MS PGothic" charset="0"/>
              </a:rPr>
              <a:t>We believe that hands-on learning creates a deeper understanding of Maine and the world we live in and that even the youngest children can be engaged in meaningful science if we build upon their innate sense of curiosity and wonder</a:t>
            </a:r>
            <a:r>
              <a:rPr lang="en-US" dirty="0" smtClean="0">
                <a:latin typeface="Calibri" charset="0"/>
                <a:ea typeface="MS PGothic" charset="0"/>
              </a:rPr>
              <a:t>.</a:t>
            </a:r>
            <a:endParaRPr lang="en-US" dirty="0"/>
          </a:p>
        </p:txBody>
      </p:sp>
    </p:spTree>
    <p:extLst>
      <p:ext uri="{BB962C8B-B14F-4D97-AF65-F5344CB8AC3E}">
        <p14:creationId xmlns:p14="http://schemas.microsoft.com/office/powerpoint/2010/main" val="39076006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dirty="0">
                <a:solidFill>
                  <a:schemeClr val="lt1"/>
                </a:solidFill>
                <a:latin typeface="+mn-lt"/>
                <a:ea typeface="+mn-ea"/>
                <a:cs typeface="+mn-cs"/>
              </a:rPr>
              <a:t> </a:t>
            </a:r>
          </a:p>
        </p:txBody>
      </p:sp>
      <p:sp>
        <p:nvSpPr>
          <p:cNvPr id="4100" name="Title 1"/>
          <p:cNvSpPr>
            <a:spLocks noGrp="1"/>
          </p:cNvSpPr>
          <p:nvPr>
            <p:ph type="title"/>
          </p:nvPr>
        </p:nvSpPr>
        <p:spPr>
          <a:xfrm>
            <a:off x="366713" y="274638"/>
            <a:ext cx="8294687" cy="741362"/>
          </a:xfrm>
        </p:spPr>
        <p:txBody>
          <a:bodyPr/>
          <a:lstStyle/>
          <a:p>
            <a:pPr eaLnBrk="1" hangingPunct="1">
              <a:lnSpc>
                <a:spcPct val="90000"/>
              </a:lnSpc>
            </a:pPr>
            <a:r>
              <a:rPr lang="en-US" sz="3600" dirty="0">
                <a:solidFill>
                  <a:srgbClr val="0C4225"/>
                </a:solidFill>
                <a:latin typeface="Calibri" charset="0"/>
                <a:ea typeface="MS PGothic" charset="0"/>
                <a:cs typeface="Arial" charset="0"/>
              </a:rPr>
              <a:t>Nano News: What’s Been Happening at MDM?</a:t>
            </a:r>
          </a:p>
        </p:txBody>
      </p:sp>
      <p:sp>
        <p:nvSpPr>
          <p:cNvPr id="4101" name="TextBox 1"/>
          <p:cNvSpPr txBox="1">
            <a:spLocks noChangeArrowheads="1"/>
          </p:cNvSpPr>
          <p:nvPr/>
        </p:nvSpPr>
        <p:spPr bwMode="auto">
          <a:xfrm>
            <a:off x="3325813" y="1484313"/>
            <a:ext cx="54737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buFont typeface="Arial" charset="0"/>
              <a:buChar char="•"/>
            </a:pPr>
            <a:r>
              <a:rPr lang="en-US" sz="1800"/>
              <a:t>We’ve handed out 4,000 nano brochures since July 2011</a:t>
            </a:r>
          </a:p>
          <a:p>
            <a:pPr>
              <a:buFont typeface="Arial" charset="0"/>
              <a:buChar char="•"/>
            </a:pPr>
            <a:r>
              <a:rPr lang="en-US" sz="1800"/>
              <a:t>Visitors did 2,000 nano scavenger hunts since 2011</a:t>
            </a:r>
          </a:p>
          <a:p>
            <a:pPr>
              <a:buFont typeface="Arial" charset="0"/>
              <a:buChar char="•"/>
            </a:pPr>
            <a:r>
              <a:rPr lang="en-US" sz="1800"/>
              <a:t>We went from facilitating just Nano Days in 2011 to now incorporating nano content in outreach, field trip programming, daily activities, and vacation camps for children ages 4-12, grant proposals, and new exhibits</a:t>
            </a:r>
          </a:p>
          <a:p>
            <a:pPr>
              <a:buFont typeface="Arial" charset="0"/>
              <a:buChar char="•"/>
            </a:pPr>
            <a:endParaRPr lang="en-US" sz="1800"/>
          </a:p>
          <a:p>
            <a:pPr>
              <a:buFont typeface="Arial" charset="0"/>
              <a:buChar char="•"/>
            </a:pPr>
            <a:endParaRPr lang="en-US" sz="1800"/>
          </a:p>
        </p:txBody>
      </p:sp>
      <p:pic>
        <p:nvPicPr>
          <p:cNvPr id="4102"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8350" y="3848100"/>
            <a:ext cx="375126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088" y="1627188"/>
            <a:ext cx="310832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6538" y="6243638"/>
            <a:ext cx="12842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3257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dirty="0">
                <a:solidFill>
                  <a:schemeClr val="lt1"/>
                </a:solidFill>
                <a:latin typeface="+mn-lt"/>
                <a:ea typeface="+mn-ea"/>
                <a:cs typeface="+mn-cs"/>
              </a:rPr>
              <a:t> </a:t>
            </a:r>
          </a:p>
        </p:txBody>
      </p:sp>
      <p:sp>
        <p:nvSpPr>
          <p:cNvPr id="5124" name="Title 1"/>
          <p:cNvSpPr>
            <a:spLocks noGrp="1"/>
          </p:cNvSpPr>
          <p:nvPr>
            <p:ph type="title"/>
          </p:nvPr>
        </p:nvSpPr>
        <p:spPr>
          <a:xfrm>
            <a:off x="366713" y="274638"/>
            <a:ext cx="8294687" cy="741362"/>
          </a:xfrm>
        </p:spPr>
        <p:txBody>
          <a:bodyPr/>
          <a:lstStyle/>
          <a:p>
            <a:pPr eaLnBrk="1" hangingPunct="1">
              <a:lnSpc>
                <a:spcPct val="90000"/>
              </a:lnSpc>
            </a:pPr>
            <a:r>
              <a:rPr lang="en-US" sz="4000">
                <a:solidFill>
                  <a:srgbClr val="0C4225"/>
                </a:solidFill>
                <a:latin typeface="Calibri" charset="0"/>
                <a:ea typeface="MS PGothic" charset="0"/>
              </a:rPr>
              <a:t>What is Nano in MDM?</a:t>
            </a:r>
          </a:p>
        </p:txBody>
      </p:sp>
      <p:sp>
        <p:nvSpPr>
          <p:cNvPr id="5125" name="TextBox 4"/>
          <p:cNvSpPr txBox="1">
            <a:spLocks noChangeArrowheads="1"/>
          </p:cNvSpPr>
          <p:nvPr/>
        </p:nvSpPr>
        <p:spPr bwMode="auto">
          <a:xfrm>
            <a:off x="366713" y="1436688"/>
            <a:ext cx="35528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buFont typeface="Arial" charset="0"/>
              <a:buChar char="•"/>
            </a:pPr>
            <a:r>
              <a:rPr lang="en-US" sz="1800"/>
              <a:t>Magnet Station</a:t>
            </a:r>
          </a:p>
          <a:p>
            <a:pPr>
              <a:buFont typeface="Arial" charset="0"/>
              <a:buChar char="•"/>
            </a:pPr>
            <a:r>
              <a:rPr lang="en-US" sz="1800"/>
              <a:t>Freddy the Gecko</a:t>
            </a:r>
          </a:p>
          <a:p>
            <a:pPr>
              <a:buFont typeface="Arial" charset="0"/>
              <a:buChar char="•"/>
            </a:pPr>
            <a:r>
              <a:rPr lang="en-US" sz="1800"/>
              <a:t>Dr.’s Office</a:t>
            </a:r>
          </a:p>
          <a:p>
            <a:pPr>
              <a:buFont typeface="Arial" charset="0"/>
              <a:buChar char="•"/>
            </a:pPr>
            <a:r>
              <a:rPr lang="en-US" sz="1800"/>
              <a:t>Water Fountain</a:t>
            </a:r>
          </a:p>
          <a:p>
            <a:pPr>
              <a:buFont typeface="Arial" charset="0"/>
              <a:buChar char="•"/>
            </a:pPr>
            <a:r>
              <a:rPr lang="en-US" sz="1800"/>
              <a:t>Charlotte’s Web</a:t>
            </a:r>
          </a:p>
          <a:p>
            <a:pPr>
              <a:buFont typeface="Arial" charset="0"/>
              <a:buChar char="•"/>
            </a:pPr>
            <a:r>
              <a:rPr lang="en-US" sz="1800"/>
              <a:t>Gravity Tracks</a:t>
            </a:r>
          </a:p>
          <a:p>
            <a:pPr>
              <a:buFont typeface="Arial" charset="0"/>
              <a:buChar char="•"/>
            </a:pPr>
            <a:r>
              <a:rPr lang="en-US" sz="1800"/>
              <a:t>Elevator</a:t>
            </a:r>
          </a:p>
          <a:p>
            <a:pPr>
              <a:buFont typeface="Arial" charset="0"/>
              <a:buChar char="•"/>
            </a:pPr>
            <a:r>
              <a:rPr lang="en-US" sz="1800"/>
              <a:t>Smoke detectors</a:t>
            </a:r>
          </a:p>
          <a:p>
            <a:pPr>
              <a:buFont typeface="Arial" charset="0"/>
              <a:buChar char="•"/>
            </a:pPr>
            <a:r>
              <a:rPr lang="en-US" sz="1800"/>
              <a:t>Mono butterfly display</a:t>
            </a:r>
          </a:p>
          <a:p>
            <a:pPr>
              <a:buFont typeface="Arial" charset="0"/>
              <a:buChar char="•"/>
            </a:pPr>
            <a:r>
              <a:rPr lang="en-US" sz="1800"/>
              <a:t>Mood rings</a:t>
            </a:r>
          </a:p>
          <a:p>
            <a:pPr>
              <a:buFont typeface="Arial" charset="0"/>
              <a:buChar char="•"/>
            </a:pPr>
            <a:r>
              <a:rPr lang="en-US" sz="1800"/>
              <a:t>Heat sensitive hand art wall</a:t>
            </a:r>
          </a:p>
          <a:p>
            <a:pPr>
              <a:buFont typeface="Arial" charset="0"/>
              <a:buChar char="•"/>
            </a:pPr>
            <a:r>
              <a:rPr lang="en-US" sz="1800"/>
              <a:t>Freeze Your Shadow</a:t>
            </a:r>
          </a:p>
        </p:txBody>
      </p:sp>
      <p:pic>
        <p:nvPicPr>
          <p:cNvPr id="512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1338" y="1282700"/>
            <a:ext cx="3960812"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1338" y="4046538"/>
            <a:ext cx="396081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6600" y="4872038"/>
            <a:ext cx="27209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4359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dirty="0">
                <a:solidFill>
                  <a:schemeClr val="lt1"/>
                </a:solidFill>
                <a:latin typeface="+mn-lt"/>
                <a:ea typeface="+mn-ea"/>
                <a:cs typeface="+mn-cs"/>
              </a:rPr>
              <a:t> </a:t>
            </a:r>
          </a:p>
        </p:txBody>
      </p:sp>
      <p:sp>
        <p:nvSpPr>
          <p:cNvPr id="6148" name="Title 1"/>
          <p:cNvSpPr>
            <a:spLocks noGrp="1"/>
          </p:cNvSpPr>
          <p:nvPr>
            <p:ph type="title"/>
          </p:nvPr>
        </p:nvSpPr>
        <p:spPr>
          <a:xfrm>
            <a:off x="366713" y="274638"/>
            <a:ext cx="8294687" cy="741362"/>
          </a:xfrm>
        </p:spPr>
        <p:txBody>
          <a:bodyPr/>
          <a:lstStyle/>
          <a:p>
            <a:pPr eaLnBrk="1" hangingPunct="1">
              <a:lnSpc>
                <a:spcPct val="90000"/>
              </a:lnSpc>
            </a:pPr>
            <a:r>
              <a:rPr lang="en-US" sz="4000">
                <a:solidFill>
                  <a:srgbClr val="0C4225"/>
                </a:solidFill>
                <a:latin typeface="Calibri" charset="0"/>
                <a:ea typeface="MS PGothic" charset="0"/>
              </a:rPr>
              <a:t>A Deeper  and Broader Engagement With Nano Content</a:t>
            </a:r>
          </a:p>
        </p:txBody>
      </p:sp>
      <p:sp>
        <p:nvSpPr>
          <p:cNvPr id="6149" name="TextBox 4"/>
          <p:cNvSpPr txBox="1">
            <a:spLocks noChangeArrowheads="1"/>
          </p:cNvSpPr>
          <p:nvPr/>
        </p:nvSpPr>
        <p:spPr bwMode="auto">
          <a:xfrm>
            <a:off x="5070475" y="1412875"/>
            <a:ext cx="38592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buFont typeface="Arial" charset="0"/>
              <a:buChar char="•"/>
            </a:pPr>
            <a:r>
              <a:rPr lang="en-US" sz="1800"/>
              <a:t>Scavenger hunts for school age children</a:t>
            </a:r>
          </a:p>
          <a:p>
            <a:pPr>
              <a:buFont typeface="Arial" charset="0"/>
              <a:buChar char="•"/>
            </a:pPr>
            <a:r>
              <a:rPr lang="en-US" sz="1800"/>
              <a:t>Brochure for families to learn about nano science, nano research and industry in Maine</a:t>
            </a:r>
          </a:p>
          <a:p>
            <a:pPr>
              <a:buFont typeface="Arial" charset="0"/>
              <a:buChar char="•"/>
            </a:pPr>
            <a:r>
              <a:rPr lang="en-US" sz="1800"/>
              <a:t>OUT-reach</a:t>
            </a:r>
          </a:p>
          <a:p>
            <a:pPr marL="742950" lvl="1" indent="-285750">
              <a:buFont typeface="Arial" charset="0"/>
              <a:buChar char="•"/>
            </a:pPr>
            <a:r>
              <a:rPr lang="en-US" sz="1800"/>
              <a:t>We go WAY out to bring educational programming to underserved populations across Maine, including rural schools, coastal and island communities, and Native populations</a:t>
            </a:r>
          </a:p>
          <a:p>
            <a:pPr>
              <a:buFont typeface="Arial" charset="0"/>
              <a:buChar char="•"/>
            </a:pPr>
            <a:r>
              <a:rPr lang="en-US" sz="1800"/>
              <a:t>In the next year we will incorporate QR codes into exhibits so parents and older kids can learn more</a:t>
            </a:r>
          </a:p>
        </p:txBody>
      </p:sp>
      <p:pic>
        <p:nvPicPr>
          <p:cNvPr id="6150" name="Picture 2" descr="C:\Users\lclaverie\Desktop\ME0875_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863" y="1412875"/>
            <a:ext cx="4465637"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46988" y="6059488"/>
            <a:ext cx="1282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2902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725" y="379413"/>
            <a:ext cx="7662863"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538" y="6313488"/>
            <a:ext cx="11287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1999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The “Multi-Pronged Attack”</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Exhibition:</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Nano Mini Exhibit (part of larger themed exhibit)</a:t>
            </a:r>
          </a:p>
          <a:p>
            <a:pPr marL="0" indent="0" eaLnBrk="1" hangingPunct="1">
              <a:lnSpc>
                <a:spcPct val="90000"/>
              </a:lnSpc>
              <a:spcBef>
                <a:spcPct val="50000"/>
              </a:spcBef>
              <a:defRPr/>
            </a:pPr>
            <a:r>
              <a:rPr lang="en-US" b="1" dirty="0" smtClean="0">
                <a:solidFill>
                  <a:prstClr val="black"/>
                </a:solidFill>
                <a:latin typeface="Calibri" charset="0"/>
              </a:rPr>
              <a:t>Materials: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“Nano-bio</a:t>
            </a:r>
            <a:r>
              <a:rPr lang="en-US" dirty="0">
                <a:solidFill>
                  <a:prstClr val="black"/>
                </a:solidFill>
                <a:latin typeface="Calibri" charset="0"/>
              </a:rPr>
              <a:t>” </a:t>
            </a:r>
            <a:r>
              <a:rPr lang="en-US" dirty="0" smtClean="0">
                <a:solidFill>
                  <a:prstClr val="black"/>
                </a:solidFill>
                <a:latin typeface="Calibri" charset="0"/>
              </a:rPr>
              <a:t>cart</a:t>
            </a:r>
            <a:r>
              <a:rPr lang="en-US" dirty="0">
                <a:solidFill>
                  <a:prstClr val="black"/>
                </a:solidFill>
                <a:latin typeface="Calibri" charset="0"/>
              </a:rPr>
              <a:t> </a:t>
            </a:r>
            <a:r>
              <a:rPr lang="en-US" dirty="0" smtClean="0">
                <a:solidFill>
                  <a:prstClr val="black"/>
                </a:solidFill>
                <a:latin typeface="Calibri" charset="0"/>
              </a:rPr>
              <a:t>(NISE Mini-Grant)</a:t>
            </a:r>
          </a:p>
          <a:p>
            <a:pPr marL="342900" indent="-342900" eaLnBrk="1" hangingPunct="1">
              <a:lnSpc>
                <a:spcPct val="90000"/>
              </a:lnSpc>
              <a:spcBef>
                <a:spcPct val="50000"/>
              </a:spcBef>
              <a:buFont typeface="Arial"/>
              <a:buChar char="•"/>
              <a:defRPr/>
            </a:pPr>
            <a:r>
              <a:rPr lang="en-US" dirty="0" err="1" smtClean="0">
                <a:solidFill>
                  <a:prstClr val="black"/>
                </a:solidFill>
                <a:latin typeface="Calibri" charset="0"/>
              </a:rPr>
              <a:t>NISEnet</a:t>
            </a:r>
            <a:r>
              <a:rPr lang="en-US" dirty="0" smtClean="0">
                <a:solidFill>
                  <a:prstClr val="black"/>
                </a:solidFill>
                <a:latin typeface="Calibri" charset="0"/>
              </a:rPr>
              <a:t> </a:t>
            </a:r>
            <a:r>
              <a:rPr lang="en-US" dirty="0">
                <a:solidFill>
                  <a:prstClr val="black"/>
                </a:solidFill>
                <a:latin typeface="Calibri" charset="0"/>
              </a:rPr>
              <a:t>Physical Kits (2014, 2015</a:t>
            </a:r>
            <a:r>
              <a:rPr lang="en-US" dirty="0" smtClean="0">
                <a:solidFill>
                  <a:prstClr val="black"/>
                </a:solidFill>
                <a:latin typeface="Calibri" charset="0"/>
              </a:rPr>
              <a:t>)</a:t>
            </a:r>
          </a:p>
          <a:p>
            <a:pPr marL="0" indent="0" eaLnBrk="1" hangingPunct="1">
              <a:lnSpc>
                <a:spcPct val="90000"/>
              </a:lnSpc>
              <a:spcBef>
                <a:spcPct val="50000"/>
              </a:spcBef>
              <a:defRPr/>
            </a:pPr>
            <a:r>
              <a:rPr lang="en-US" b="1" dirty="0">
                <a:solidFill>
                  <a:prstClr val="black"/>
                </a:solidFill>
                <a:latin typeface="Calibri" charset="0"/>
              </a:rPr>
              <a:t>Programs:</a:t>
            </a:r>
          </a:p>
          <a:p>
            <a:pPr eaLnBrk="1" hangingPunct="1">
              <a:lnSpc>
                <a:spcPct val="90000"/>
              </a:lnSpc>
              <a:spcBef>
                <a:spcPct val="50000"/>
              </a:spcBef>
              <a:buFontTx/>
              <a:buChar char="•"/>
              <a:defRPr/>
            </a:pPr>
            <a:r>
              <a:rPr lang="en-US" dirty="0">
                <a:solidFill>
                  <a:prstClr val="black"/>
                </a:solidFill>
                <a:latin typeface="Calibri" charset="0"/>
              </a:rPr>
              <a:t>Integrating nanoscience concepts into Public Programs</a:t>
            </a:r>
          </a:p>
          <a:p>
            <a:pPr marL="0" indent="0" eaLnBrk="1" hangingPunct="1">
              <a:lnSpc>
                <a:spcPct val="90000"/>
              </a:lnSpc>
              <a:spcBef>
                <a:spcPct val="50000"/>
              </a:spcBef>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810" y="1270000"/>
            <a:ext cx="3451110" cy="5626100"/>
          </a:xfrm>
          <a:prstGeom prst="rect">
            <a:avLst/>
          </a:prstGeom>
        </p:spPr>
      </p:pic>
    </p:spTree>
    <p:extLst>
      <p:ext uri="{BB962C8B-B14F-4D97-AF65-F5344CB8AC3E}">
        <p14:creationId xmlns:p14="http://schemas.microsoft.com/office/powerpoint/2010/main" val="24405389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dirty="0">
                <a:solidFill>
                  <a:schemeClr val="lt1"/>
                </a:solidFill>
                <a:latin typeface="+mn-lt"/>
                <a:ea typeface="+mn-ea"/>
                <a:cs typeface="+mn-cs"/>
              </a:rPr>
              <a:t> </a:t>
            </a:r>
          </a:p>
        </p:txBody>
      </p:sp>
      <p:sp>
        <p:nvSpPr>
          <p:cNvPr id="8196" name="Title 1"/>
          <p:cNvSpPr>
            <a:spLocks noGrp="1"/>
          </p:cNvSpPr>
          <p:nvPr>
            <p:ph type="title"/>
          </p:nvPr>
        </p:nvSpPr>
        <p:spPr>
          <a:xfrm>
            <a:off x="366713" y="274638"/>
            <a:ext cx="8294687" cy="741362"/>
          </a:xfrm>
        </p:spPr>
        <p:txBody>
          <a:bodyPr/>
          <a:lstStyle/>
          <a:p>
            <a:pPr eaLnBrk="1" hangingPunct="1">
              <a:lnSpc>
                <a:spcPct val="90000"/>
              </a:lnSpc>
            </a:pPr>
            <a:r>
              <a:rPr lang="en-US" sz="4000">
                <a:solidFill>
                  <a:srgbClr val="0C4225"/>
                </a:solidFill>
                <a:latin typeface="Calibri" charset="0"/>
                <a:ea typeface="MS PGothic" charset="0"/>
              </a:rPr>
              <a:t>In House Programming</a:t>
            </a:r>
          </a:p>
        </p:txBody>
      </p:sp>
      <p:sp>
        <p:nvSpPr>
          <p:cNvPr id="8197" name="TextBox 4"/>
          <p:cNvSpPr txBox="1">
            <a:spLocks noChangeArrowheads="1"/>
          </p:cNvSpPr>
          <p:nvPr/>
        </p:nvSpPr>
        <p:spPr bwMode="auto">
          <a:xfrm>
            <a:off x="366713" y="1543050"/>
            <a:ext cx="36353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buFont typeface="Arial" charset="0"/>
              <a:buChar char="•"/>
            </a:pPr>
            <a:r>
              <a:rPr lang="en-US" sz="2000"/>
              <a:t>Shocking Science/Exploring Materials - Graphene</a:t>
            </a:r>
          </a:p>
          <a:p>
            <a:pPr>
              <a:buFont typeface="Arial" charset="0"/>
              <a:buChar char="•"/>
            </a:pPr>
            <a:r>
              <a:rPr lang="en-US" sz="2000"/>
              <a:t>Sticky Situations/Biomimicry: From Nature to Nanotech</a:t>
            </a:r>
          </a:p>
          <a:p>
            <a:pPr>
              <a:buFont typeface="Arial" charset="0"/>
              <a:buChar char="•"/>
            </a:pPr>
            <a:r>
              <a:rPr lang="en-US" sz="2000"/>
              <a:t>Exploding Diapers/Exploring Materials – Hydrogel</a:t>
            </a:r>
          </a:p>
        </p:txBody>
      </p:sp>
      <p:pic>
        <p:nvPicPr>
          <p:cNvPr id="8198"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8638" y="3835400"/>
            <a:ext cx="3103562"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863" y="1543050"/>
            <a:ext cx="266065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002088" y="1549400"/>
            <a:ext cx="2170112"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3550" y="3690938"/>
            <a:ext cx="21844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6538" y="6302375"/>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1275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dirty="0">
                <a:solidFill>
                  <a:schemeClr val="lt1"/>
                </a:solidFill>
                <a:latin typeface="+mn-lt"/>
                <a:ea typeface="+mn-ea"/>
                <a:cs typeface="+mn-cs"/>
              </a:rPr>
              <a:t> </a:t>
            </a:r>
          </a:p>
        </p:txBody>
      </p:sp>
      <p:sp>
        <p:nvSpPr>
          <p:cNvPr id="9220" name="Title 1"/>
          <p:cNvSpPr>
            <a:spLocks noGrp="1"/>
          </p:cNvSpPr>
          <p:nvPr>
            <p:ph type="title"/>
          </p:nvPr>
        </p:nvSpPr>
        <p:spPr>
          <a:xfrm>
            <a:off x="366713" y="274638"/>
            <a:ext cx="8294687" cy="741362"/>
          </a:xfrm>
        </p:spPr>
        <p:txBody>
          <a:bodyPr/>
          <a:lstStyle/>
          <a:p>
            <a:pPr eaLnBrk="1" hangingPunct="1">
              <a:lnSpc>
                <a:spcPct val="90000"/>
              </a:lnSpc>
            </a:pPr>
            <a:r>
              <a:rPr lang="en-US" sz="4000">
                <a:solidFill>
                  <a:srgbClr val="0C4225"/>
                </a:solidFill>
                <a:latin typeface="Calibri" charset="0"/>
                <a:ea typeface="MS PGothic" charset="0"/>
              </a:rPr>
              <a:t>In House Programming</a:t>
            </a:r>
          </a:p>
        </p:txBody>
      </p:sp>
      <p:sp>
        <p:nvSpPr>
          <p:cNvPr id="9221" name="TextBox 4"/>
          <p:cNvSpPr txBox="1">
            <a:spLocks noChangeArrowheads="1"/>
          </p:cNvSpPr>
          <p:nvPr/>
        </p:nvSpPr>
        <p:spPr bwMode="auto">
          <a:xfrm>
            <a:off x="366713" y="1543050"/>
            <a:ext cx="36353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buFont typeface="Arial" charset="0"/>
              <a:buChar char="•"/>
            </a:pPr>
            <a:r>
              <a:rPr lang="en-US" sz="2000"/>
              <a:t>Lotions, Potions, &amp;Scientific Notions/Exploring Size - Scented Balloons</a:t>
            </a:r>
          </a:p>
          <a:p>
            <a:pPr>
              <a:buFont typeface="Arial" charset="0"/>
              <a:buChar char="•"/>
            </a:pPr>
            <a:r>
              <a:rPr lang="en-US" sz="2000"/>
              <a:t>Visiting a local water filtration lab and taking samples from the Penobscot River/Cleaning Our Water with nano technology</a:t>
            </a:r>
          </a:p>
          <a:p>
            <a:pPr>
              <a:buFont typeface="Arial" charset="0"/>
              <a:buChar char="•"/>
            </a:pPr>
            <a:r>
              <a:rPr lang="en-US" sz="2000"/>
              <a:t>What’s nano About Pizza?</a:t>
            </a:r>
          </a:p>
          <a:p>
            <a:pPr>
              <a:buFont typeface="Arial" charset="0"/>
              <a:buChar char="•"/>
            </a:pPr>
            <a:endParaRPr lang="en-US" sz="1800"/>
          </a:p>
        </p:txBody>
      </p:sp>
      <p:pic>
        <p:nvPicPr>
          <p:cNvPr id="922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2950" y="1293813"/>
            <a:ext cx="37957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2788" y="4387850"/>
            <a:ext cx="18637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25750" y="4370388"/>
            <a:ext cx="156845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43425" y="4189413"/>
            <a:ext cx="3805238"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7080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dirty="0">
                <a:solidFill>
                  <a:schemeClr val="lt1"/>
                </a:solidFill>
                <a:latin typeface="+mn-lt"/>
                <a:ea typeface="+mn-ea"/>
                <a:cs typeface="+mn-cs"/>
              </a:rPr>
              <a:t> </a:t>
            </a:r>
          </a:p>
        </p:txBody>
      </p:sp>
      <p:sp>
        <p:nvSpPr>
          <p:cNvPr id="10244" name="Title 1"/>
          <p:cNvSpPr>
            <a:spLocks noGrp="1"/>
          </p:cNvSpPr>
          <p:nvPr>
            <p:ph type="title"/>
          </p:nvPr>
        </p:nvSpPr>
        <p:spPr>
          <a:xfrm>
            <a:off x="366713" y="274638"/>
            <a:ext cx="8294687" cy="741362"/>
          </a:xfrm>
        </p:spPr>
        <p:txBody>
          <a:bodyPr/>
          <a:lstStyle/>
          <a:p>
            <a:pPr eaLnBrk="1" hangingPunct="1">
              <a:lnSpc>
                <a:spcPct val="90000"/>
              </a:lnSpc>
            </a:pPr>
            <a:r>
              <a:rPr lang="en-US" sz="4000">
                <a:solidFill>
                  <a:srgbClr val="0C4225"/>
                </a:solidFill>
                <a:latin typeface="Calibri" charset="0"/>
                <a:ea typeface="MS PGothic" charset="0"/>
              </a:rPr>
              <a:t>Nano for new audiences</a:t>
            </a:r>
          </a:p>
        </p:txBody>
      </p:sp>
      <p:sp>
        <p:nvSpPr>
          <p:cNvPr id="2" name="TextBox 1"/>
          <p:cNvSpPr txBox="1"/>
          <p:nvPr/>
        </p:nvSpPr>
        <p:spPr>
          <a:xfrm>
            <a:off x="474663" y="1484313"/>
            <a:ext cx="8186737" cy="5602287"/>
          </a:xfrm>
          <a:prstGeom prst="rect">
            <a:avLst/>
          </a:prstGeom>
          <a:noFill/>
        </p:spPr>
        <p:txBody>
          <a:bodyPr>
            <a:spAutoFit/>
          </a:bodyPr>
          <a:lstStyle/>
          <a:p>
            <a:pPr>
              <a:defRPr/>
            </a:pPr>
            <a:r>
              <a:rPr lang="en-US" b="1" dirty="0">
                <a:latin typeface="Calibri" pitchFamily="34" charset="0"/>
                <a:ea typeface="MS PGothic" pitchFamily="34" charset="-128"/>
                <a:cs typeface="+mn-cs"/>
              </a:rPr>
              <a:t>Who do we reach other than the children and families coming through our doors?</a:t>
            </a:r>
          </a:p>
          <a:p>
            <a:pPr>
              <a:defRPr/>
            </a:pPr>
            <a:r>
              <a:rPr lang="en-US" b="1" dirty="0">
                <a:latin typeface="Calibri" pitchFamily="34" charset="0"/>
                <a:ea typeface="MS PGothic" pitchFamily="34" charset="-128"/>
                <a:cs typeface="+mn-cs"/>
              </a:rPr>
              <a:t>Who else benefits from learning about Nano science? </a:t>
            </a:r>
          </a:p>
          <a:p>
            <a:pPr>
              <a:defRPr/>
            </a:pPr>
            <a:endParaRPr lang="en-US" sz="1200" b="1" dirty="0">
              <a:latin typeface="Calibri" pitchFamily="34" charset="0"/>
              <a:ea typeface="MS PGothic" pitchFamily="34" charset="-128"/>
              <a:cs typeface="+mn-cs"/>
            </a:endParaRPr>
          </a:p>
          <a:p>
            <a:pPr marL="285750" indent="-285750">
              <a:buFont typeface="Arial" panose="020B0604020202020204" pitchFamily="34" charset="0"/>
              <a:buChar char="•"/>
              <a:defRPr/>
            </a:pPr>
            <a:r>
              <a:rPr lang="en-US" sz="1600" b="1" dirty="0">
                <a:latin typeface="Calibri" pitchFamily="34" charset="0"/>
                <a:ea typeface="MS PGothic" pitchFamily="34" charset="-128"/>
                <a:cs typeface="+mn-cs"/>
              </a:rPr>
              <a:t>Pre-service teachers at the University of Maine</a:t>
            </a:r>
          </a:p>
          <a:p>
            <a:pPr marL="742950" lvl="1" indent="-285750">
              <a:buFont typeface="Arial" panose="020B0604020202020204" pitchFamily="34" charset="0"/>
              <a:buChar char="•"/>
              <a:defRPr/>
            </a:pPr>
            <a:r>
              <a:rPr lang="en-US" sz="1600" dirty="0">
                <a:latin typeface="Calibri" pitchFamily="34" charset="0"/>
                <a:ea typeface="MS PGothic" pitchFamily="34" charset="-128"/>
                <a:cs typeface="+mn-cs"/>
              </a:rPr>
              <a:t>Collaborated with the science methods professor at UMO who gave a selection of </a:t>
            </a:r>
            <a:r>
              <a:rPr lang="en-US" sz="1600" dirty="0" err="1">
                <a:latin typeface="Calibri" pitchFamily="34" charset="0"/>
                <a:ea typeface="MS PGothic" pitchFamily="34" charset="-128"/>
                <a:cs typeface="+mn-cs"/>
              </a:rPr>
              <a:t>nano</a:t>
            </a:r>
            <a:r>
              <a:rPr lang="en-US" sz="1600" dirty="0">
                <a:latin typeface="Calibri" pitchFamily="34" charset="0"/>
                <a:ea typeface="MS PGothic" pitchFamily="34" charset="-128"/>
                <a:cs typeface="+mn-cs"/>
              </a:rPr>
              <a:t> kits to education students to try and link them to the learning standards, organize them into cohesive units and develop lessons around the </a:t>
            </a:r>
            <a:r>
              <a:rPr lang="en-US" sz="1600" dirty="0" err="1">
                <a:latin typeface="Calibri" pitchFamily="34" charset="0"/>
                <a:ea typeface="MS PGothic" pitchFamily="34" charset="-128"/>
                <a:cs typeface="+mn-cs"/>
              </a:rPr>
              <a:t>nano</a:t>
            </a:r>
            <a:r>
              <a:rPr lang="en-US" sz="1600" dirty="0">
                <a:latin typeface="Calibri" pitchFamily="34" charset="0"/>
                <a:ea typeface="MS PGothic" pitchFamily="34" charset="-128"/>
                <a:cs typeface="+mn-cs"/>
              </a:rPr>
              <a:t> kits</a:t>
            </a:r>
          </a:p>
          <a:p>
            <a:pPr marL="285750" indent="-285750">
              <a:buFont typeface="Arial" panose="020B0604020202020204" pitchFamily="34" charset="0"/>
              <a:buChar char="•"/>
              <a:defRPr/>
            </a:pPr>
            <a:r>
              <a:rPr lang="en-US" sz="1600" b="1" dirty="0">
                <a:latin typeface="Calibri" pitchFamily="34" charset="0"/>
                <a:ea typeface="MS PGothic" pitchFamily="34" charset="-128"/>
                <a:cs typeface="+mn-cs"/>
              </a:rPr>
              <a:t>PREP coalition:</a:t>
            </a:r>
          </a:p>
          <a:p>
            <a:pPr marL="742950" lvl="1" indent="-285750">
              <a:buFont typeface="Arial" panose="020B0604020202020204" pitchFamily="34" charset="0"/>
              <a:buChar char="•"/>
              <a:defRPr/>
            </a:pPr>
            <a:r>
              <a:rPr lang="en-US" sz="1600" dirty="0">
                <a:latin typeface="Calibri" pitchFamily="34" charset="0"/>
                <a:ea typeface="MS PGothic" pitchFamily="34" charset="-128"/>
                <a:cs typeface="+mn-cs"/>
              </a:rPr>
              <a:t>Introduced kits and field trip and outreach </a:t>
            </a:r>
            <a:r>
              <a:rPr lang="en-US" sz="1600" dirty="0" err="1">
                <a:latin typeface="Calibri" pitchFamily="34" charset="0"/>
                <a:ea typeface="MS PGothic" pitchFamily="34" charset="-128"/>
                <a:cs typeface="+mn-cs"/>
              </a:rPr>
              <a:t>nano</a:t>
            </a:r>
            <a:r>
              <a:rPr lang="en-US" sz="1600" dirty="0">
                <a:latin typeface="Calibri" pitchFamily="34" charset="0"/>
                <a:ea typeface="MS PGothic" pitchFamily="34" charset="-128"/>
                <a:cs typeface="+mn-cs"/>
              </a:rPr>
              <a:t> content to </a:t>
            </a:r>
          </a:p>
          <a:p>
            <a:pPr lvl="1">
              <a:defRPr/>
            </a:pPr>
            <a:r>
              <a:rPr lang="en-US" sz="1600" dirty="0">
                <a:latin typeface="Calibri" pitchFamily="34" charset="0"/>
                <a:ea typeface="MS PGothic" pitchFamily="34" charset="-128"/>
                <a:cs typeface="+mn-cs"/>
              </a:rPr>
              <a:t>     curriculum coordinators from regional schools. PREP is planning on </a:t>
            </a:r>
          </a:p>
          <a:p>
            <a:pPr lvl="1">
              <a:defRPr/>
            </a:pPr>
            <a:r>
              <a:rPr lang="en-US" sz="1600" dirty="0">
                <a:latin typeface="Calibri" pitchFamily="34" charset="0"/>
                <a:ea typeface="MS PGothic" pitchFamily="34" charset="-128"/>
                <a:cs typeface="+mn-cs"/>
              </a:rPr>
              <a:t>     involving MDM in the development of the Pre-K science standards</a:t>
            </a:r>
          </a:p>
          <a:p>
            <a:pPr marL="285750" indent="-285750">
              <a:buFont typeface="Arial" panose="020B0604020202020204" pitchFamily="34" charset="0"/>
              <a:buChar char="•"/>
              <a:defRPr/>
            </a:pPr>
            <a:r>
              <a:rPr lang="en-US" sz="1600" b="1" dirty="0">
                <a:latin typeface="Calibri" pitchFamily="34" charset="0"/>
                <a:ea typeface="MS PGothic" pitchFamily="34" charset="-128"/>
                <a:cs typeface="+mn-cs"/>
              </a:rPr>
              <a:t>OOS providers</a:t>
            </a:r>
          </a:p>
          <a:p>
            <a:pPr marL="742950" lvl="1" indent="-285750">
              <a:buFont typeface="Arial" panose="020B0604020202020204" pitchFamily="34" charset="0"/>
              <a:buChar char="•"/>
              <a:defRPr/>
            </a:pPr>
            <a:r>
              <a:rPr lang="en-US" sz="1600" dirty="0">
                <a:latin typeface="Calibri" pitchFamily="34" charset="0"/>
                <a:ea typeface="MS PGothic" pitchFamily="34" charset="-128"/>
                <a:cs typeface="+mn-cs"/>
              </a:rPr>
              <a:t>Introduced </a:t>
            </a:r>
            <a:r>
              <a:rPr lang="en-US" sz="1600" dirty="0" err="1">
                <a:latin typeface="Calibri" pitchFamily="34" charset="0"/>
                <a:ea typeface="MS PGothic" pitchFamily="34" charset="-128"/>
                <a:cs typeface="+mn-cs"/>
              </a:rPr>
              <a:t>nano</a:t>
            </a:r>
            <a:r>
              <a:rPr lang="en-US" sz="1600" dirty="0">
                <a:latin typeface="Calibri" pitchFamily="34" charset="0"/>
                <a:ea typeface="MS PGothic" pitchFamily="34" charset="-128"/>
                <a:cs typeface="+mn-cs"/>
              </a:rPr>
              <a:t> content as part of the STEM curriculum at a weekly, 3 month long provider training</a:t>
            </a:r>
          </a:p>
          <a:p>
            <a:pPr marL="285750" indent="-285750">
              <a:buFont typeface="Arial" panose="020B0604020202020204" pitchFamily="34" charset="0"/>
              <a:buChar char="•"/>
              <a:defRPr/>
            </a:pPr>
            <a:r>
              <a:rPr lang="en-US" sz="1600" b="1" dirty="0">
                <a:latin typeface="Calibri" pitchFamily="34" charset="0"/>
                <a:ea typeface="MS PGothic" pitchFamily="34" charset="-128"/>
                <a:cs typeface="+mn-cs"/>
              </a:rPr>
              <a:t>Parents</a:t>
            </a:r>
          </a:p>
          <a:p>
            <a:pPr marL="742950" lvl="1" indent="-285750">
              <a:buFont typeface="Arial" panose="020B0604020202020204" pitchFamily="34" charset="0"/>
              <a:buChar char="•"/>
              <a:defRPr/>
            </a:pPr>
            <a:r>
              <a:rPr lang="en-US" sz="1600" dirty="0">
                <a:latin typeface="Calibri" pitchFamily="34" charset="0"/>
                <a:ea typeface="MS PGothic" pitchFamily="34" charset="-128"/>
                <a:cs typeface="+mn-cs"/>
              </a:rPr>
              <a:t>As part of a </a:t>
            </a:r>
            <a:r>
              <a:rPr lang="en-US" sz="1600" dirty="0" err="1">
                <a:latin typeface="Calibri" pitchFamily="34" charset="0"/>
                <a:ea typeface="MS PGothic" pitchFamily="34" charset="-128"/>
                <a:cs typeface="+mn-cs"/>
              </a:rPr>
              <a:t>Penquis</a:t>
            </a:r>
            <a:r>
              <a:rPr lang="en-US" sz="1600" dirty="0">
                <a:latin typeface="Calibri" pitchFamily="34" charset="0"/>
                <a:ea typeface="MS PGothic" pitchFamily="34" charset="-128"/>
                <a:cs typeface="+mn-cs"/>
              </a:rPr>
              <a:t> Head Start parent workshop</a:t>
            </a:r>
          </a:p>
          <a:p>
            <a:pPr marL="285750" indent="-285750">
              <a:buFont typeface="Arial" panose="020B0604020202020204" pitchFamily="34" charset="0"/>
              <a:buChar char="•"/>
              <a:defRPr/>
            </a:pPr>
            <a:r>
              <a:rPr lang="en-US" sz="1600" b="1" dirty="0">
                <a:latin typeface="Calibri" pitchFamily="34" charset="0"/>
                <a:ea typeface="MS PGothic" pitchFamily="34" charset="-128"/>
                <a:cs typeface="+mn-cs"/>
              </a:rPr>
              <a:t>New media students</a:t>
            </a:r>
          </a:p>
          <a:p>
            <a:pPr marL="285750" indent="-285750">
              <a:buFont typeface="Arial" panose="020B0604020202020204" pitchFamily="34" charset="0"/>
              <a:buChar char="•"/>
              <a:defRPr/>
            </a:pPr>
            <a:r>
              <a:rPr lang="en-US" sz="1600" b="1" dirty="0">
                <a:latin typeface="Calibri" pitchFamily="34" charset="0"/>
                <a:ea typeface="MS PGothic" pitchFamily="34" charset="-128"/>
                <a:cs typeface="+mn-cs"/>
              </a:rPr>
              <a:t>Maine Science Festival</a:t>
            </a:r>
          </a:p>
          <a:p>
            <a:pPr marL="285750" indent="-285750">
              <a:buFont typeface="Arial" panose="020B0604020202020204" pitchFamily="34" charset="0"/>
              <a:buChar char="•"/>
              <a:defRPr/>
            </a:pPr>
            <a:r>
              <a:rPr lang="en-US" sz="1600" b="1" dirty="0">
                <a:latin typeface="Calibri" pitchFamily="34" charset="0"/>
                <a:ea typeface="MS PGothic" pitchFamily="34" charset="-128"/>
                <a:cs typeface="+mn-cs"/>
              </a:rPr>
              <a:t>Intersections</a:t>
            </a:r>
          </a:p>
          <a:p>
            <a:pPr>
              <a:defRPr/>
            </a:pPr>
            <a:endParaRPr lang="en-US" sz="1200" dirty="0">
              <a:latin typeface="Calibri" pitchFamily="34" charset="0"/>
              <a:ea typeface="MS PGothic" pitchFamily="34" charset="-128"/>
              <a:cs typeface="+mn-cs"/>
            </a:endParaRPr>
          </a:p>
          <a:p>
            <a:pPr>
              <a:defRPr/>
            </a:pPr>
            <a:r>
              <a:rPr lang="en-US" sz="1600" dirty="0">
                <a:latin typeface="Calibri" pitchFamily="34" charset="0"/>
                <a:ea typeface="MS PGothic" pitchFamily="34" charset="-128"/>
                <a:cs typeface="+mn-cs"/>
              </a:rPr>
              <a:t>For the future: </a:t>
            </a:r>
            <a:r>
              <a:rPr lang="en-US" sz="1600" dirty="0" err="1">
                <a:latin typeface="Calibri" pitchFamily="34" charset="0"/>
                <a:ea typeface="MS PGothic" pitchFamily="34" charset="-128"/>
                <a:cs typeface="+mn-cs"/>
              </a:rPr>
              <a:t>nano</a:t>
            </a:r>
            <a:r>
              <a:rPr lang="en-US" sz="1600" dirty="0">
                <a:latin typeface="Calibri" pitchFamily="34" charset="0"/>
                <a:ea typeface="MS PGothic" pitchFamily="34" charset="-128"/>
                <a:cs typeface="+mn-cs"/>
              </a:rPr>
              <a:t> and STEAM; engaging artists, children on the spectrum, </a:t>
            </a:r>
            <a:r>
              <a:rPr lang="en-US" sz="1600" dirty="0" err="1">
                <a:latin typeface="Calibri" pitchFamily="34" charset="0"/>
                <a:ea typeface="MS PGothic" pitchFamily="34" charset="-128"/>
                <a:cs typeface="+mn-cs"/>
              </a:rPr>
              <a:t>nano</a:t>
            </a:r>
            <a:r>
              <a:rPr lang="en-US" sz="1600" dirty="0">
                <a:latin typeface="Calibri" pitchFamily="34" charset="0"/>
                <a:ea typeface="MS PGothic" pitchFamily="34" charset="-128"/>
                <a:cs typeface="+mn-cs"/>
              </a:rPr>
              <a:t> kits</a:t>
            </a:r>
          </a:p>
          <a:p>
            <a:pPr marL="285750" indent="-285750">
              <a:buFont typeface="Arial" panose="020B0604020202020204" pitchFamily="34" charset="0"/>
              <a:buChar char="•"/>
              <a:defRPr/>
            </a:pPr>
            <a:endParaRPr lang="en-US" sz="1600" dirty="0">
              <a:latin typeface="Calibri" pitchFamily="34" charset="0"/>
              <a:ea typeface="MS PGothic" pitchFamily="34" charset="-128"/>
              <a:cs typeface="+mn-cs"/>
            </a:endParaRPr>
          </a:p>
        </p:txBody>
      </p:sp>
      <p:pic>
        <p:nvPicPr>
          <p:cNvPr id="1024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18325" y="5551488"/>
            <a:ext cx="1282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9616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atin typeface="Calibri" charset="0"/>
              <a:ea typeface="MS PGothic" charset="0"/>
            </a:endParaRPr>
          </a:p>
        </p:txBody>
      </p:sp>
      <p:pic>
        <p:nvPicPr>
          <p:cNvPr id="11267"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1588" y="77788"/>
            <a:ext cx="3941762"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538" y="6069013"/>
            <a:ext cx="12842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849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973263"/>
            <a:ext cx="9144000" cy="90487"/>
          </a:xfrm>
          <a:prstGeom prst="rect">
            <a:avLst/>
          </a:prstGeom>
          <a:solidFill>
            <a:srgbClr val="ABCB45"/>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r>
              <a:rPr lang="en-US" dirty="0">
                <a:solidFill>
                  <a:schemeClr val="lt1"/>
                </a:solidFill>
                <a:latin typeface="+mn-lt"/>
                <a:ea typeface="+mn-ea"/>
                <a:cs typeface="+mn-cs"/>
              </a:rPr>
              <a:t> </a:t>
            </a:r>
          </a:p>
        </p:txBody>
      </p:sp>
      <p:sp>
        <p:nvSpPr>
          <p:cNvPr id="12291" name="Rectangle 6"/>
          <p:cNvSpPr>
            <a:spLocks noChangeArrowheads="1"/>
          </p:cNvSpPr>
          <p:nvPr/>
        </p:nvSpPr>
        <p:spPr bwMode="auto">
          <a:xfrm>
            <a:off x="0" y="2667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a:solidFill>
                  <a:srgbClr val="0C4225"/>
                </a:solidFill>
                <a:latin typeface="Georgia" charset="0"/>
              </a:rPr>
              <a:t>Maine Discovery Museum</a:t>
            </a:r>
          </a:p>
          <a:p>
            <a:pPr algn="ctr"/>
            <a:r>
              <a:rPr lang="en-US" sz="2000">
                <a:solidFill>
                  <a:srgbClr val="0C4225"/>
                </a:solidFill>
                <a:latin typeface="Georgia" charset="0"/>
              </a:rPr>
              <a:t>www.mainediscoverymuseum.org</a:t>
            </a:r>
            <a:endParaRPr lang="en-US" sz="2000"/>
          </a:p>
        </p:txBody>
      </p:sp>
      <p:pic>
        <p:nvPicPr>
          <p:cNvPr id="12292"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278563"/>
            <a:ext cx="8985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063750"/>
            <a:ext cx="91440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07591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077218"/>
          </a:xfrm>
          <a:prstGeom prst="rect">
            <a:avLst/>
          </a:prstGeom>
          <a:noFill/>
          <a:ln w="9525">
            <a:noFill/>
            <a:miter lim="800000"/>
            <a:headEnd/>
            <a:tailEnd/>
          </a:ln>
        </p:spPr>
        <p:txBody>
          <a:bodyPr>
            <a:prstTxWarp prst="textNoShape">
              <a:avLst/>
            </a:prstTxWarp>
            <a:spAutoFit/>
          </a:bodyPr>
          <a:lstStyle/>
          <a:p>
            <a:r>
              <a:rPr lang="en-US" sz="2800" dirty="0">
                <a:solidFill>
                  <a:srgbClr val="49176D"/>
                </a:solidFill>
                <a:latin typeface="Georgia"/>
                <a:cs typeface="Georgia"/>
              </a:rPr>
              <a:t>Scaling Up: How tailoring exhibits and programs to appeal to local audiences can help drive attendance </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1344354" y="1974780"/>
            <a:ext cx="6301842"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Jonah Cohen, Children’s Museum of CT</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Jessie Herbert, </a:t>
            </a:r>
            <a:r>
              <a:rPr lang="en-US" sz="2400" dirty="0" err="1" smtClean="0">
                <a:solidFill>
                  <a:srgbClr val="0C4225"/>
                </a:solidFill>
                <a:latin typeface="Calibri" charset="0"/>
                <a:ea typeface="MS Mincho" charset="0"/>
                <a:cs typeface="MS Mincho" charset="0"/>
              </a:rPr>
              <a:t>SpectUM</a:t>
            </a:r>
            <a:endParaRPr lang="en-US" sz="2400" dirty="0" smtClean="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Jordan Warner, Brooklyn Children’s Museum </a:t>
            </a:r>
          </a:p>
          <a:p>
            <a:pPr marL="342900" indent="-342900">
              <a:spcBef>
                <a:spcPct val="35000"/>
              </a:spcBef>
              <a:buClr>
                <a:srgbClr val="000000"/>
              </a:buClr>
              <a:buFont typeface="Arial" charset="0"/>
              <a:buChar char="•"/>
            </a:pPr>
            <a:r>
              <a:rPr lang="en-US" sz="2400" dirty="0" err="1" smtClean="0">
                <a:solidFill>
                  <a:srgbClr val="0C4225"/>
                </a:solidFill>
                <a:latin typeface="Calibri" charset="0"/>
                <a:ea typeface="MS Mincho" charset="0"/>
                <a:cs typeface="MS Mincho" charset="0"/>
              </a:rPr>
              <a:t>Trudi</a:t>
            </a:r>
            <a:r>
              <a:rPr lang="en-US" sz="2400" dirty="0" smtClean="0">
                <a:solidFill>
                  <a:srgbClr val="0C4225"/>
                </a:solidFill>
                <a:latin typeface="Calibri" charset="0"/>
                <a:ea typeface="MS Mincho" charset="0"/>
                <a:cs typeface="MS Mincho" charset="0"/>
              </a:rPr>
              <a:t> Plummer, Maine Discovery Museum</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Allison </a:t>
            </a:r>
            <a:r>
              <a:rPr lang="en-US" sz="2400" dirty="0" err="1" smtClean="0">
                <a:solidFill>
                  <a:srgbClr val="0C4225"/>
                </a:solidFill>
                <a:latin typeface="Calibri" charset="0"/>
                <a:ea typeface="MS Mincho" charset="0"/>
                <a:cs typeface="MS Mincho" charset="0"/>
              </a:rPr>
              <a:t>Schwanebeck</a:t>
            </a:r>
            <a:r>
              <a:rPr lang="en-US" sz="2400" dirty="0" smtClean="0">
                <a:solidFill>
                  <a:srgbClr val="0C4225"/>
                </a:solidFill>
                <a:latin typeface="Calibri" charset="0"/>
                <a:ea typeface="MS Mincho" charset="0"/>
                <a:cs typeface="MS Mincho" charset="0"/>
              </a:rPr>
              <a:t>, Science Center of Iowa</a:t>
            </a: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21973636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Science Center of Iowa</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054190" y="1597082"/>
            <a:ext cx="4942417" cy="301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Des Moines, Iowa </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Annual attendance 300,000</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We LOVE Nano!</a:t>
            </a:r>
          </a:p>
          <a:p>
            <a:pPr marL="806450" lvl="1" indent="-342900" eaLnBrk="1" hangingPunct="1">
              <a:lnSpc>
                <a:spcPct val="90000"/>
              </a:lnSpc>
              <a:spcBef>
                <a:spcPct val="50000"/>
              </a:spcBef>
              <a:buFont typeface="Arial"/>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349" y="1362075"/>
            <a:ext cx="3586766" cy="5380149"/>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67837" y="3294688"/>
            <a:ext cx="3599645" cy="3387100"/>
          </a:xfrm>
          <a:prstGeom prst="rect">
            <a:avLst/>
          </a:prstGeom>
        </p:spPr>
      </p:pic>
    </p:spTree>
    <p:extLst>
      <p:ext uri="{BB962C8B-B14F-4D97-AF65-F5344CB8AC3E}">
        <p14:creationId xmlns:p14="http://schemas.microsoft.com/office/powerpoint/2010/main" val="292085766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NANO Mini Exhibition</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5064" y="1417639"/>
            <a:ext cx="3935484" cy="262365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129" y="1417639"/>
            <a:ext cx="3935505" cy="2623670"/>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75747" y="4195849"/>
            <a:ext cx="3976845" cy="2570890"/>
          </a:xfrm>
          <a:prstGeom prst="rect">
            <a:avLst/>
          </a:prstGeom>
        </p:spPr>
      </p:pic>
      <p:sp>
        <p:nvSpPr>
          <p:cNvPr id="12" name="TextBox 4"/>
          <p:cNvSpPr txBox="1">
            <a:spLocks noChangeArrowheads="1"/>
          </p:cNvSpPr>
          <p:nvPr/>
        </p:nvSpPr>
        <p:spPr bwMode="auto">
          <a:xfrm>
            <a:off x="217934" y="4170837"/>
            <a:ext cx="4457099" cy="367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sz="2200" dirty="0" smtClean="0">
                <a:solidFill>
                  <a:prstClr val="black"/>
                </a:solidFill>
                <a:latin typeface="Calibri" charset="0"/>
              </a:rPr>
              <a:t>Anchor in our large central hall </a:t>
            </a:r>
          </a:p>
          <a:p>
            <a:pPr marL="342900" indent="-342900" eaLnBrk="1" hangingPunct="1">
              <a:lnSpc>
                <a:spcPct val="90000"/>
              </a:lnSpc>
              <a:spcBef>
                <a:spcPct val="50000"/>
              </a:spcBef>
              <a:buFont typeface="Arial"/>
              <a:buChar char="•"/>
              <a:defRPr/>
            </a:pPr>
            <a:r>
              <a:rPr lang="en-US" sz="2200" dirty="0" smtClean="0">
                <a:solidFill>
                  <a:prstClr val="black"/>
                </a:solidFill>
                <a:latin typeface="Calibri" charset="0"/>
              </a:rPr>
              <a:t>Part of semi-permanent exhibit</a:t>
            </a:r>
            <a:endParaRPr lang="en-US" sz="2200" dirty="0">
              <a:solidFill>
                <a:prstClr val="black"/>
              </a:solidFill>
              <a:latin typeface="Calibri" charset="0"/>
            </a:endParaRPr>
          </a:p>
          <a:p>
            <a:pPr marL="342900" indent="-342900" eaLnBrk="1" hangingPunct="1">
              <a:lnSpc>
                <a:spcPct val="90000"/>
              </a:lnSpc>
              <a:spcBef>
                <a:spcPct val="50000"/>
              </a:spcBef>
              <a:buFont typeface="Arial"/>
              <a:buChar char="•"/>
              <a:defRPr/>
            </a:pPr>
            <a:r>
              <a:rPr lang="en-US" sz="2200" dirty="0" smtClean="0">
                <a:solidFill>
                  <a:prstClr val="black"/>
                </a:solidFill>
                <a:latin typeface="Calibri" charset="0"/>
              </a:rPr>
              <a:t>Barrier during exhibit transition </a:t>
            </a:r>
          </a:p>
          <a:p>
            <a:pPr marL="342900" indent="-342900" eaLnBrk="1" hangingPunct="1">
              <a:lnSpc>
                <a:spcPct val="90000"/>
              </a:lnSpc>
              <a:spcBef>
                <a:spcPct val="50000"/>
              </a:spcBef>
              <a:buFont typeface="Arial"/>
              <a:buChar char="•"/>
              <a:defRPr/>
            </a:pPr>
            <a:r>
              <a:rPr lang="en-US" sz="2200" dirty="0" smtClean="0">
                <a:solidFill>
                  <a:prstClr val="black"/>
                </a:solidFill>
                <a:latin typeface="Calibri" charset="0"/>
              </a:rPr>
              <a:t>Pass through space in our second floor balcony space</a:t>
            </a:r>
          </a:p>
          <a:p>
            <a:pPr marL="342900" indent="-342900" eaLnBrk="1" hangingPunct="1">
              <a:lnSpc>
                <a:spcPct val="90000"/>
              </a:lnSpc>
              <a:spcBef>
                <a:spcPct val="50000"/>
              </a:spcBef>
              <a:buFont typeface="Arial"/>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spTree>
    <p:extLst>
      <p:ext uri="{BB962C8B-B14F-4D97-AF65-F5344CB8AC3E}">
        <p14:creationId xmlns:p14="http://schemas.microsoft.com/office/powerpoint/2010/main" val="216102311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Nano Spot </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979572" y="1641962"/>
            <a:ext cx="4935828"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Goals:</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To extend </a:t>
            </a:r>
            <a:r>
              <a:rPr lang="en-US" dirty="0" err="1" smtClean="0">
                <a:solidFill>
                  <a:prstClr val="black"/>
                </a:solidFill>
                <a:latin typeface="Calibri" charset="0"/>
              </a:rPr>
              <a:t>nano</a:t>
            </a:r>
            <a:r>
              <a:rPr lang="en-US" dirty="0" smtClean="0">
                <a:solidFill>
                  <a:prstClr val="black"/>
                </a:solidFill>
                <a:latin typeface="Calibri" charset="0"/>
              </a:rPr>
              <a:t> content throughout the museum</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Show visitors examples of </a:t>
            </a:r>
            <a:r>
              <a:rPr lang="en-US" dirty="0" err="1" smtClean="0">
                <a:solidFill>
                  <a:prstClr val="black"/>
                </a:solidFill>
                <a:latin typeface="Calibri" charset="0"/>
              </a:rPr>
              <a:t>nano</a:t>
            </a:r>
            <a:r>
              <a:rPr lang="en-US" dirty="0" smtClean="0">
                <a:solidFill>
                  <a:prstClr val="black"/>
                </a:solidFill>
                <a:latin typeface="Calibri" charset="0"/>
              </a:rPr>
              <a:t> in the world around them and in their daily lives</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Try tracking QR codes and their usage by content or location in the museum</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Partner with local research to showcase scientist/engineer working with </a:t>
            </a:r>
            <a:r>
              <a:rPr lang="en-US" dirty="0" err="1" smtClean="0">
                <a:solidFill>
                  <a:prstClr val="black"/>
                </a:solidFill>
                <a:latin typeface="Calibri" charset="0"/>
              </a:rPr>
              <a:t>nano</a:t>
            </a:r>
            <a:endParaRPr lang="en-US" dirty="0">
              <a:solidFill>
                <a:prstClr val="black"/>
              </a:solidFill>
              <a:latin typeface="Calibri" charset="0"/>
            </a:endParaRPr>
          </a:p>
        </p:txBody>
      </p:sp>
      <p:pic>
        <p:nvPicPr>
          <p:cNvPr id="11"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60609" y="1641220"/>
            <a:ext cx="3244314" cy="412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71905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NANO Spot</a:t>
            </a:r>
            <a:endParaRPr lang="en-US" sz="4000" dirty="0">
              <a:solidFill>
                <a:srgbClr val="0C4225"/>
              </a:solidFill>
              <a:latin typeface="Georgia" charset="0"/>
              <a:ea typeface="ＭＳ Ｐゴシック" charset="0"/>
              <a:cs typeface="Georgia" charset="0"/>
            </a:endParaRPr>
          </a:p>
        </p:txBody>
      </p:sp>
      <p:pic>
        <p:nvPicPr>
          <p:cNvPr id="13"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4584700" y="1471786"/>
            <a:ext cx="4332400" cy="2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1386" y="3762677"/>
            <a:ext cx="4239028" cy="3179271"/>
          </a:xfrm>
          <a:prstGeom prst="rect">
            <a:avLst/>
          </a:prstGeom>
        </p:spPr>
      </p:pic>
      <p:sp>
        <p:nvSpPr>
          <p:cNvPr id="15" name="TextBox 4"/>
          <p:cNvSpPr txBox="1">
            <a:spLocks noChangeArrowheads="1"/>
          </p:cNvSpPr>
          <p:nvPr/>
        </p:nvSpPr>
        <p:spPr bwMode="auto">
          <a:xfrm>
            <a:off x="185738" y="1471786"/>
            <a:ext cx="4141563"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200" b="1" dirty="0" smtClean="0">
                <a:solidFill>
                  <a:prstClr val="black"/>
                </a:solidFill>
                <a:latin typeface="Calibri" charset="0"/>
              </a:rPr>
              <a:t>How did it turn out?</a:t>
            </a:r>
          </a:p>
          <a:p>
            <a:pPr marL="342900" indent="-342900" eaLnBrk="1" hangingPunct="1">
              <a:lnSpc>
                <a:spcPct val="90000"/>
              </a:lnSpc>
              <a:spcBef>
                <a:spcPct val="50000"/>
              </a:spcBef>
              <a:buFont typeface="Arial"/>
              <a:buChar char="•"/>
              <a:defRPr/>
            </a:pPr>
            <a:r>
              <a:rPr lang="en-US" sz="2000" dirty="0" smtClean="0">
                <a:solidFill>
                  <a:prstClr val="black"/>
                </a:solidFill>
                <a:latin typeface="Calibri" charset="0"/>
              </a:rPr>
              <a:t>Created a total of 8 labels located throughout the museum. </a:t>
            </a:r>
          </a:p>
          <a:p>
            <a:pPr marL="342900" indent="-342900" eaLnBrk="1" hangingPunct="1">
              <a:lnSpc>
                <a:spcPct val="90000"/>
              </a:lnSpc>
              <a:spcBef>
                <a:spcPct val="50000"/>
              </a:spcBef>
              <a:buFont typeface="Arial"/>
              <a:buChar char="•"/>
              <a:defRPr/>
            </a:pPr>
            <a:r>
              <a:rPr lang="en-US" sz="2000" dirty="0" smtClean="0">
                <a:solidFill>
                  <a:prstClr val="black"/>
                </a:solidFill>
                <a:latin typeface="Calibri" charset="0"/>
              </a:rPr>
              <a:t>Cafe (4), Elevator, &amp; 3 of our 4 permanent exhibits</a:t>
            </a:r>
          </a:p>
          <a:p>
            <a:pPr marL="342900" indent="-342900" eaLnBrk="1" hangingPunct="1">
              <a:lnSpc>
                <a:spcPct val="90000"/>
              </a:lnSpc>
              <a:spcBef>
                <a:spcPct val="50000"/>
              </a:spcBef>
              <a:buFont typeface="Arial"/>
              <a:buChar char="•"/>
              <a:defRPr/>
            </a:pPr>
            <a:r>
              <a:rPr lang="en-US" sz="2000" dirty="0" smtClean="0">
                <a:solidFill>
                  <a:prstClr val="black"/>
                </a:solidFill>
                <a:latin typeface="Calibri" charset="0"/>
              </a:rPr>
              <a:t>Made connections with and Aerospace Engineer at ISU and would still like to potentially add this content to go next to our rocket launch exhibit.   </a:t>
            </a:r>
          </a:p>
          <a:p>
            <a:pPr marL="342900" indent="-342900" eaLnBrk="1" hangingPunct="1">
              <a:lnSpc>
                <a:spcPct val="90000"/>
              </a:lnSpc>
              <a:spcBef>
                <a:spcPct val="50000"/>
              </a:spcBef>
              <a:buFont typeface="Arial"/>
              <a:buChar char="•"/>
              <a:defRPr/>
            </a:pPr>
            <a:r>
              <a:rPr lang="en-US" sz="2000" dirty="0" smtClean="0">
                <a:solidFill>
                  <a:prstClr val="black"/>
                </a:solidFill>
                <a:latin typeface="Calibri" charset="0"/>
              </a:rPr>
              <a:t>QR code tracking didn’t work as expected and while we were tracking we saw low engagement/scanning </a:t>
            </a:r>
            <a:endParaRPr lang="en-US" sz="2000" dirty="0">
              <a:solidFill>
                <a:prstClr val="black"/>
              </a:solidFill>
              <a:latin typeface="Calibri" charset="0"/>
            </a:endParaRPr>
          </a:p>
        </p:txBody>
      </p:sp>
    </p:spTree>
    <p:extLst>
      <p:ext uri="{BB962C8B-B14F-4D97-AF65-F5344CB8AC3E}">
        <p14:creationId xmlns:p14="http://schemas.microsoft.com/office/powerpoint/2010/main" val="4431438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Exhibition: More Than Meets The “I”</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235075"/>
            <a:ext cx="9144000" cy="5486400"/>
          </a:xfrm>
          <a:prstGeom prst="rect">
            <a:avLst/>
          </a:prstGeom>
        </p:spPr>
      </p:pic>
    </p:spTree>
    <p:extLst>
      <p:ext uri="{BB962C8B-B14F-4D97-AF65-F5344CB8AC3E}">
        <p14:creationId xmlns:p14="http://schemas.microsoft.com/office/powerpoint/2010/main" val="249131689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SEM Images </a:t>
            </a:r>
            <a:endParaRPr lang="en-US" sz="4000" dirty="0">
              <a:solidFill>
                <a:srgbClr val="49176D"/>
              </a:solidFill>
              <a:latin typeface="Georgia" charset="0"/>
              <a:ea typeface="ＭＳ Ｐゴシック" charset="0"/>
              <a:cs typeface="Georgia"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8629" y="2878429"/>
            <a:ext cx="8128000" cy="3825024"/>
          </a:xfrm>
          <a:prstGeom prst="rect">
            <a:avLst/>
          </a:prstGeom>
        </p:spPr>
      </p:pic>
      <p:sp>
        <p:nvSpPr>
          <p:cNvPr id="14" name="TextBox 4"/>
          <p:cNvSpPr txBox="1">
            <a:spLocks noChangeArrowheads="1"/>
          </p:cNvSpPr>
          <p:nvPr/>
        </p:nvSpPr>
        <p:spPr bwMode="auto">
          <a:xfrm>
            <a:off x="352590" y="1277991"/>
            <a:ext cx="8340077" cy="305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sz="2000" dirty="0" smtClean="0">
                <a:solidFill>
                  <a:prstClr val="black"/>
                </a:solidFill>
                <a:latin typeface="Calibri" charset="0"/>
              </a:rPr>
              <a:t>Partnered with University of Northern Iowa </a:t>
            </a:r>
          </a:p>
          <a:p>
            <a:pPr marL="342900" indent="-342900" eaLnBrk="1" hangingPunct="1">
              <a:lnSpc>
                <a:spcPct val="90000"/>
              </a:lnSpc>
              <a:spcBef>
                <a:spcPct val="50000"/>
              </a:spcBef>
              <a:buFont typeface="Arial"/>
              <a:buChar char="•"/>
              <a:defRPr/>
            </a:pPr>
            <a:r>
              <a:rPr lang="en-US" sz="2000" dirty="0" smtClean="0">
                <a:solidFill>
                  <a:prstClr val="black"/>
                </a:solidFill>
                <a:latin typeface="Calibri" charset="0"/>
              </a:rPr>
              <a:t>Selected objects that most of our visitors would have interacted with</a:t>
            </a:r>
            <a:endParaRPr lang="en-US" sz="2000" dirty="0">
              <a:solidFill>
                <a:prstClr val="black"/>
              </a:solidFill>
              <a:latin typeface="Calibri" charset="0"/>
            </a:endParaRPr>
          </a:p>
          <a:p>
            <a:pPr marL="342900" indent="-342900" eaLnBrk="1" hangingPunct="1">
              <a:lnSpc>
                <a:spcPct val="90000"/>
              </a:lnSpc>
              <a:spcBef>
                <a:spcPct val="50000"/>
              </a:spcBef>
              <a:buFont typeface="Arial"/>
              <a:buChar char="•"/>
              <a:defRPr/>
            </a:pPr>
            <a:r>
              <a:rPr lang="en-US" sz="2000" dirty="0" smtClean="0">
                <a:solidFill>
                  <a:prstClr val="black"/>
                </a:solidFill>
                <a:latin typeface="Calibri" charset="0"/>
              </a:rPr>
              <a:t>When images are on display, we would like to also have the objects available to view under a magnifying glass and microscope.</a:t>
            </a:r>
          </a:p>
          <a:p>
            <a:pPr marL="342900" indent="-342900" eaLnBrk="1" hangingPunct="1">
              <a:lnSpc>
                <a:spcPct val="90000"/>
              </a:lnSpc>
              <a:spcBef>
                <a:spcPct val="50000"/>
              </a:spcBef>
              <a:buFont typeface="Arial"/>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spTree>
    <p:extLst>
      <p:ext uri="{BB962C8B-B14F-4D97-AF65-F5344CB8AC3E}">
        <p14:creationId xmlns:p14="http://schemas.microsoft.com/office/powerpoint/2010/main" val="47087462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1380273" y="336593"/>
            <a:ext cx="65977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49176D"/>
                </a:solidFill>
                <a:latin typeface="Georgia" charset="0"/>
                <a:cs typeface="Georgia" charset="0"/>
              </a:rPr>
              <a:t>Questions &amp; Discussion</a:t>
            </a:r>
          </a:p>
          <a:p>
            <a:pPr algn="ctr"/>
            <a:endParaRPr lang="en-US" sz="2000" dirty="0">
              <a:solidFill>
                <a:srgbClr val="0C4225"/>
              </a:solidFill>
              <a:latin typeface="Georgia" charset="0"/>
              <a:cs typeface="Georgia" charset="0"/>
            </a:endParaRPr>
          </a:p>
        </p:txBody>
      </p:sp>
      <p:pic>
        <p:nvPicPr>
          <p:cNvPr id="2" name="Picture 1" descr="Questions low 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94710"/>
            <a:ext cx="9144000" cy="5275619"/>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871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sz="1800" b="1" dirty="0">
                <a:latin typeface="Calibri" charset="0"/>
              </a:rPr>
              <a:t>Cynthia Needham, </a:t>
            </a:r>
            <a:r>
              <a:rPr lang="en-US" sz="1800" dirty="0">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 descr="Nanotubes parade.jpg"/>
          <p:cNvPicPr>
            <a:picLocks noChangeAspect="1"/>
          </p:cNvPicPr>
          <p:nvPr/>
        </p:nvPicPr>
        <p:blipFill rotWithShape="1">
          <a:blip r:embed="rId4" cstate="email">
            <a:extLst>
              <a:ext uri="{28A0092B-C50C-407E-A947-70E740481C1C}">
                <a14:useLocalDpi xmlns:a14="http://schemas.microsoft.com/office/drawing/2010/main"/>
              </a:ext>
            </a:extLst>
          </a:blip>
          <a:srcRect r="-10130"/>
          <a:stretch/>
        </p:blipFill>
        <p:spPr bwMode="auto">
          <a:xfrm>
            <a:off x="-2" y="1090353"/>
            <a:ext cx="10133469" cy="43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a:cs typeface="Georgia"/>
              </a:rPr>
              <a:t>Thank you!</a:t>
            </a:r>
          </a:p>
          <a:p>
            <a:pPr algn="ctr"/>
            <a:endParaRPr lang="en-US" sz="2000" dirty="0" smtClean="0">
              <a:latin typeface="Calibri" charset="0"/>
            </a:endParaRPr>
          </a:p>
          <a:p>
            <a:pPr algn="ct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sp>
        <p:nvSpPr>
          <p:cNvPr id="11" name="Rectangle 10"/>
          <p:cNvSpPr/>
          <p:nvPr/>
        </p:nvSpPr>
        <p:spPr>
          <a:xfrm>
            <a:off x="-2" y="1143000"/>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5" name="Title 1"/>
          <p:cNvSpPr txBox="1">
            <a:spLocks/>
          </p:cNvSpPr>
          <p:nvPr/>
        </p:nvSpPr>
        <p:spPr>
          <a:xfrm>
            <a:off x="254000" y="274638"/>
            <a:ext cx="86614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4000" dirty="0" smtClean="0">
                <a:solidFill>
                  <a:srgbClr val="49176D"/>
                </a:solidFill>
                <a:latin typeface="Georgia" charset="0"/>
                <a:ea typeface="ＭＳ Ｐゴシック" charset="0"/>
                <a:cs typeface="Georgia" charset="0"/>
              </a:rPr>
              <a:t>Thank You!</a:t>
            </a:r>
            <a:endParaRPr lang="en-US" sz="4000" dirty="0">
              <a:solidFill>
                <a:srgbClr val="49176D"/>
              </a:solidFill>
              <a:latin typeface="Georgia" charset="0"/>
              <a:ea typeface="ＭＳ Ｐゴシック" charset="0"/>
              <a:cs typeface="Georgia" charset="0"/>
            </a:endParaRPr>
          </a:p>
        </p:txBody>
      </p:sp>
      <p:sp>
        <p:nvSpPr>
          <p:cNvPr id="16" name="Rectangle 15"/>
          <p:cNvSpPr/>
          <p:nvPr/>
        </p:nvSpPr>
        <p:spPr>
          <a:xfrm>
            <a:off x="0" y="530476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NISE Net Marketing Materials</a:t>
            </a:r>
            <a:endParaRPr lang="en-US" sz="4000" dirty="0">
              <a:solidFill>
                <a:srgbClr val="49176D"/>
              </a:solidFill>
              <a:latin typeface="Georgia" charset="0"/>
              <a:ea typeface="ＭＳ Ｐゴシック" charset="0"/>
              <a:cs typeface="Georgia" charset="0"/>
            </a:endParaRPr>
          </a:p>
        </p:txBody>
      </p:sp>
      <p:pic>
        <p:nvPicPr>
          <p:cNvPr id="14"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NanoDays 2015 Planning Guide and Marketing_18nov1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000" y="1462354"/>
            <a:ext cx="2617519" cy="3387378"/>
          </a:xfrm>
          <a:prstGeom prst="rect">
            <a:avLst/>
          </a:prstGeom>
        </p:spPr>
      </p:pic>
      <p:pic>
        <p:nvPicPr>
          <p:cNvPr id="5" name="Picture 4" descr="NanoDays 2015 Planning Guide and Marketing_18nov14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301559" y="1462354"/>
            <a:ext cx="2613841" cy="3382618"/>
          </a:xfrm>
          <a:prstGeom prst="rect">
            <a:avLst/>
          </a:prstGeom>
        </p:spPr>
      </p:pic>
      <p:pic>
        <p:nvPicPr>
          <p:cNvPr id="6" name="Picture 5" descr="NanoDays 2015 Planning Guide and Marketing_18nov143.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3279990" y="1462354"/>
            <a:ext cx="2613841" cy="3382618"/>
          </a:xfrm>
          <a:prstGeom prst="rect">
            <a:avLst/>
          </a:prstGeom>
        </p:spPr>
      </p:pic>
    </p:spTree>
    <p:extLst>
      <p:ext uri="{BB962C8B-B14F-4D97-AF65-F5344CB8AC3E}">
        <p14:creationId xmlns:p14="http://schemas.microsoft.com/office/powerpoint/2010/main" val="173687949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DIY Nano &amp; App</a:t>
            </a:r>
            <a:endParaRPr lang="en-US" sz="4000" dirty="0">
              <a:solidFill>
                <a:srgbClr val="49176D"/>
              </a:solidFill>
              <a:latin typeface="Georgia" charset="0"/>
              <a:ea typeface="ＭＳ Ｐゴシック" charset="0"/>
              <a:cs typeface="Georgia" charset="0"/>
            </a:endParaRPr>
          </a:p>
        </p:txBody>
      </p:sp>
      <p:pic>
        <p:nvPicPr>
          <p:cNvPr id="10" name="Picture 8" descr="appstor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32612" y="4510431"/>
            <a:ext cx="1790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arents choice silver honor award.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27962" y="2459869"/>
            <a:ext cx="14827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iPhone_DIY_nano.psd"/>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8913" y="1387475"/>
            <a:ext cx="3014663"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iPhone_DIY_nano.psd"/>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393950" y="1382713"/>
            <a:ext cx="301307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NISE_tag_white.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5-05-27 at 2.27.43 PM.png"/>
          <p:cNvPicPr>
            <a:picLocks noChangeAspect="1"/>
          </p:cNvPicPr>
          <p:nvPr/>
        </p:nvPicPr>
        <p:blipFill>
          <a:blip r:embed="rId8">
            <a:extLst>
              <a:ext uri="{BEBA8EAE-BF5A-486C-A8C5-ECC9F3942E4B}">
                <a14:imgProps xmlns:a14="http://schemas.microsoft.com/office/drawing/2010/main">
                  <a14:imgLayer r:embed="rId9">
                    <a14:imgEffect>
                      <a14:backgroundRemoval t="1639" b="96175" l="4255" r="96809">
                        <a14:foregroundMark x1="77660" y1="96175" x2="77660" y2="96175"/>
                        <a14:foregroundMark x1="96809" y1="96721" x2="96809" y2="96721"/>
                        <a14:foregroundMark x1="96809" y1="96721" x2="96809" y2="96721"/>
                        <a14:foregroundMark x1="36170" y1="87432" x2="36170" y2="87432"/>
                        <a14:foregroundMark x1="17553" y1="86885" x2="17553" y2="86885"/>
                        <a14:foregroundMark x1="23404" y1="16393" x2="23404" y2="16393"/>
                        <a14:foregroundMark x1="18617" y1="22951" x2="18617" y2="22951"/>
                        <a14:foregroundMark x1="11702" y1="76503" x2="11702" y2="76503"/>
                        <a14:foregroundMark x1="11702" y1="86339" x2="11702" y2="86339"/>
                        <a14:foregroundMark x1="17553" y1="64481" x2="17553" y2="64481"/>
                        <a14:foregroundMark x1="14362" y1="54645" x2="14362" y2="54645"/>
                        <a14:foregroundMark x1="72872" y1="14208" x2="72872" y2="14208"/>
                        <a14:foregroundMark x1="61702" y1="11475" x2="61702" y2="11475"/>
                        <a14:foregroundMark x1="48936" y1="11475" x2="48936" y2="11475"/>
                        <a14:foregroundMark x1="55851" y1="8743" x2="55851" y2="8743"/>
                        <a14:foregroundMark x1="55851" y1="8743" x2="55851" y2="8743"/>
                        <a14:foregroundMark x1="39894" y1="13661" x2="39894" y2="13661"/>
                        <a14:foregroundMark x1="32447" y1="15301" x2="32447" y2="15301"/>
                        <a14:foregroundMark x1="14894" y1="46448" x2="14894" y2="46448"/>
                        <a14:foregroundMark x1="14894" y1="46448" x2="14894" y2="46448"/>
                        <a14:foregroundMark x1="15957" y1="49180" x2="15957" y2="49180"/>
                        <a14:foregroundMark x1="15957" y1="49180" x2="15957" y2="49180"/>
                        <a14:foregroundMark x1="18085" y1="31694" x2="18085" y2="31694"/>
                        <a14:foregroundMark x1="18085" y1="31694" x2="18085" y2="31694"/>
                        <a14:foregroundMark x1="18085" y1="31694" x2="18085" y2="31694"/>
                        <a14:foregroundMark x1="18085" y1="31694" x2="18085" y2="31694"/>
                        <a14:foregroundMark x1="15426" y1="39344" x2="15426" y2="39344"/>
                        <a14:foregroundMark x1="15426" y1="39344" x2="15426" y2="39344"/>
                        <a14:foregroundMark x1="13298" y1="61749" x2="13298" y2="61749"/>
                        <a14:foregroundMark x1="4787" y1="64481" x2="4787" y2="64481"/>
                        <a14:foregroundMark x1="34043" y1="1639" x2="34043" y2="1639"/>
                      </a14:backgroundRemoval>
                    </a14:imgEffect>
                  </a14:imgLayer>
                </a14:imgProps>
              </a:ext>
              <a:ext uri="{28A0092B-C50C-407E-A947-70E740481C1C}">
                <a14:useLocalDpi xmlns:a14="http://schemas.microsoft.com/office/drawing/2010/main"/>
              </a:ext>
            </a:extLst>
          </a:blip>
          <a:stretch>
            <a:fillRect/>
          </a:stretch>
        </p:blipFill>
        <p:spPr>
          <a:xfrm>
            <a:off x="5269657" y="2226681"/>
            <a:ext cx="1958305" cy="1906222"/>
          </a:xfrm>
          <a:prstGeom prst="rect">
            <a:avLst/>
          </a:prstGeom>
          <a:noFill/>
        </p:spPr>
      </p:pic>
    </p:spTree>
    <p:extLst>
      <p:ext uri="{BB962C8B-B14F-4D97-AF65-F5344CB8AC3E}">
        <p14:creationId xmlns:p14="http://schemas.microsoft.com/office/powerpoint/2010/main" val="10903857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Exhibition: More Than Meets The “I”</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00" y="1261532"/>
            <a:ext cx="7461956" cy="5596467"/>
          </a:xfrm>
          <a:prstGeom prst="rect">
            <a:avLst/>
          </a:prstGeom>
        </p:spPr>
      </p:pic>
    </p:spTree>
    <p:extLst>
      <p:ext uri="{BB962C8B-B14F-4D97-AF65-F5344CB8AC3E}">
        <p14:creationId xmlns:p14="http://schemas.microsoft.com/office/powerpoint/2010/main" val="2573503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Nano Mini-Exhibit</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08100"/>
            <a:ext cx="9144000" cy="5549900"/>
          </a:xfrm>
          <a:prstGeom prst="rect">
            <a:avLst/>
          </a:prstGeom>
        </p:spPr>
      </p:pic>
    </p:spTree>
    <p:extLst>
      <p:ext uri="{BB962C8B-B14F-4D97-AF65-F5344CB8AC3E}">
        <p14:creationId xmlns:p14="http://schemas.microsoft.com/office/powerpoint/2010/main" val="39335867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Nano Mini-Exhibit</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4500" y="1235075"/>
            <a:ext cx="5352941" cy="5588000"/>
          </a:xfrm>
          <a:prstGeom prst="rect">
            <a:avLst/>
          </a:prstGeom>
        </p:spPr>
      </p:pic>
    </p:spTree>
    <p:extLst>
      <p:ext uri="{BB962C8B-B14F-4D97-AF65-F5344CB8AC3E}">
        <p14:creationId xmlns:p14="http://schemas.microsoft.com/office/powerpoint/2010/main" val="13040548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Nano Mini-Exhibit</a:t>
            </a:r>
            <a:endParaRPr lang="en-US" sz="40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66824"/>
            <a:ext cx="7454900" cy="5591175"/>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50299" y="1290638"/>
            <a:ext cx="4393701" cy="5567362"/>
          </a:xfrm>
          <a:prstGeom prst="rect">
            <a:avLst/>
          </a:prstGeom>
        </p:spPr>
      </p:pic>
    </p:spTree>
    <p:extLst>
      <p:ext uri="{BB962C8B-B14F-4D97-AF65-F5344CB8AC3E}">
        <p14:creationId xmlns:p14="http://schemas.microsoft.com/office/powerpoint/2010/main" val="3079446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8040</TotalTime>
  <Words>1709</Words>
  <Application>Microsoft Macintosh PowerPoint</Application>
  <PresentationFormat>On-screen Show (4:3)</PresentationFormat>
  <Paragraphs>266</Paragraphs>
  <Slides>54</Slides>
  <Notes>20</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3_Office Theme</vt:lpstr>
      <vt:lpstr>PowerPoint Presentation</vt:lpstr>
      <vt:lpstr>PowerPoint Presentation</vt:lpstr>
      <vt:lpstr>PowerPoint Presentation</vt:lpstr>
      <vt:lpstr>The “Multi-Pronged Attack”</vt:lpstr>
      <vt:lpstr>Exhibition: More Than Meets The “I”</vt:lpstr>
      <vt:lpstr>Exhibition: More Than Meets The “I”</vt:lpstr>
      <vt:lpstr>Nano Mini-Exhibit</vt:lpstr>
      <vt:lpstr>Nano Mini-Exhibit</vt:lpstr>
      <vt:lpstr>Nano Mini-Exhibit</vt:lpstr>
      <vt:lpstr>Nano Mini-Exhibit</vt:lpstr>
      <vt:lpstr>Nano Mini-Exhibit</vt:lpstr>
      <vt:lpstr>Molecules and Health (NYSCI)</vt:lpstr>
      <vt:lpstr>Molecules and Health (NYSCI)</vt:lpstr>
      <vt:lpstr>Molecules and Health (NYSCI)</vt:lpstr>
      <vt:lpstr>Molecules and Health (NYSCI)</vt:lpstr>
      <vt:lpstr>Molecules and Health (NYSCI)</vt:lpstr>
      <vt:lpstr>Nikon “Small World” Photos</vt:lpstr>
      <vt:lpstr>Brooklyn Public Library “Uni”</vt:lpstr>
      <vt:lpstr>Commodore: Robotic Fish from  NYU Polytechnic</vt:lpstr>
      <vt:lpstr>3-D Printing</vt:lpstr>
      <vt:lpstr>3-D Printing</vt:lpstr>
      <vt:lpstr>“Nano-Bio” Cart</vt:lpstr>
      <vt:lpstr>NanoDays &amp; Physical Kit</vt:lpstr>
      <vt:lpstr>NanoDays 2014</vt:lpstr>
      <vt:lpstr>NanoDays 2014</vt:lpstr>
      <vt:lpstr>“Zoom In!”</vt:lpstr>
      <vt:lpstr>“Zoom In!”</vt:lpstr>
      <vt:lpstr>“Zoom In!”</vt:lpstr>
      <vt:lpstr>NanoDays 2015 Physical Kit Usage</vt:lpstr>
      <vt:lpstr>NanoDays 2015 Physical Kit Usage</vt:lpstr>
      <vt:lpstr>NanoDays 2015 Physical Kit Usage</vt:lpstr>
      <vt:lpstr>Challenges</vt:lpstr>
      <vt:lpstr>PowerPoint Presentation</vt:lpstr>
      <vt:lpstr>PowerPoint Presentation</vt:lpstr>
      <vt:lpstr>Maine Discovery Museum 74 Main Street, Bangor, Maine www.mainediscoverymuseum.org </vt:lpstr>
      <vt:lpstr>Nano News: What’s Been Happening at MDM?</vt:lpstr>
      <vt:lpstr>What is Nano in MDM?</vt:lpstr>
      <vt:lpstr>A Deeper  and Broader Engagement With Nano Content</vt:lpstr>
      <vt:lpstr>PowerPoint Presentation</vt:lpstr>
      <vt:lpstr>In House Programming</vt:lpstr>
      <vt:lpstr>In House Programming</vt:lpstr>
      <vt:lpstr>Nano for new audiences</vt:lpstr>
      <vt:lpstr>PowerPoint Presentation</vt:lpstr>
      <vt:lpstr>PowerPoint Presentation</vt:lpstr>
      <vt:lpstr>PowerPoint Presentation</vt:lpstr>
      <vt:lpstr>Science Center of Iowa</vt:lpstr>
      <vt:lpstr>NANO Mini Exhibition</vt:lpstr>
      <vt:lpstr>Nano Spot </vt:lpstr>
      <vt:lpstr>NANO Spot</vt:lpstr>
      <vt:lpstr>SEM Images </vt:lpstr>
      <vt:lpstr>PowerPoint Presentation</vt:lpstr>
      <vt:lpstr>PowerPoint Presentation</vt:lpstr>
      <vt:lpstr>NISE Net Marketing Materials</vt:lpstr>
      <vt:lpstr>DIY Nano &amp; App</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515</cp:revision>
  <dcterms:created xsi:type="dcterms:W3CDTF">2011-05-27T16:07:43Z</dcterms:created>
  <dcterms:modified xsi:type="dcterms:W3CDTF">2015-06-17T15:20:28Z</dcterms:modified>
</cp:coreProperties>
</file>