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550" r:id="rId2"/>
    <p:sldId id="551" r:id="rId3"/>
    <p:sldId id="552" r:id="rId4"/>
    <p:sldId id="553" r:id="rId5"/>
    <p:sldId id="554" r:id="rId6"/>
    <p:sldId id="555" r:id="rId7"/>
    <p:sldId id="556" r:id="rId8"/>
    <p:sldId id="557" r:id="rId9"/>
    <p:sldId id="558" r:id="rId10"/>
    <p:sldId id="559" r:id="rId11"/>
    <p:sldId id="560" r:id="rId12"/>
    <p:sldId id="548" r:id="rId13"/>
    <p:sldId id="561" r:id="rId14"/>
    <p:sldId id="549" r:id="rId15"/>
    <p:sldId id="562" r:id="rId16"/>
    <p:sldId id="563" r:id="rId17"/>
    <p:sldId id="547" r:id="rId18"/>
    <p:sldId id="541" r:id="rId19"/>
    <p:sldId id="523" r:id="rId20"/>
    <p:sldId id="521" r:id="rId21"/>
    <p:sldId id="520"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D"/>
    <a:srgbClr val="491765"/>
    <a:srgbClr val="4E1765"/>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352" autoAdjust="0"/>
    <p:restoredTop sz="87536" autoAdjust="0"/>
  </p:normalViewPr>
  <p:slideViewPr>
    <p:cSldViewPr snapToGrid="0" snapToObjects="1">
      <p:cViewPr>
        <p:scale>
          <a:sx n="99" d="100"/>
          <a:sy n="99" d="100"/>
        </p:scale>
        <p:origin x="-4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you’ve developed</a:t>
            </a:r>
            <a:r>
              <a:rPr lang="en-US" baseline="0" dirty="0" smtClean="0"/>
              <a:t> your activities and tested them with visitors, now you need to get them to your intended audience.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a:t>
            </a:fld>
            <a:endParaRPr lang="en-US"/>
          </a:p>
        </p:txBody>
      </p:sp>
    </p:spTree>
    <p:extLst>
      <p:ext uri="{BB962C8B-B14F-4D97-AF65-F5344CB8AC3E}">
        <p14:creationId xmlns:p14="http://schemas.microsoft.com/office/powerpoint/2010/main" val="213004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a delivery service that you find reliable </a:t>
            </a:r>
          </a:p>
          <a:p>
            <a:r>
              <a:rPr lang="en-US" baseline="0" dirty="0" smtClean="0"/>
              <a:t>-Reserve a pick-up time well in advance – and check in with the delivery service a few times before your scheduled pick-up date</a:t>
            </a:r>
          </a:p>
          <a:p>
            <a:r>
              <a:rPr lang="en-US" baseline="0" dirty="0" smtClean="0"/>
              <a:t>-Communicate your total shipment size, estimated weight, total number of packages, and that they’re all going to different places.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10</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a delivery service that you find reliable </a:t>
            </a:r>
          </a:p>
          <a:p>
            <a:r>
              <a:rPr lang="en-US" baseline="0" dirty="0" smtClean="0"/>
              <a:t>-Reserve a pick-up time well in advance – and check in with the delivery service a few times before your scheduled pick-up date</a:t>
            </a:r>
          </a:p>
          <a:p>
            <a:r>
              <a:rPr lang="en-US" baseline="0" dirty="0" smtClean="0"/>
              <a:t>-Communicate your total shipment size, estimated weight, total number of packages, and that they’re all going to different places.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11</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the development process for everything,</a:t>
            </a:r>
            <a:r>
              <a:rPr lang="en-US" baseline="0" dirty="0" smtClean="0"/>
              <a:t> but here is the full set of just how much we have tested and learned about </a:t>
            </a:r>
            <a:r>
              <a:rPr lang="en-US" baseline="0" dirty="0" err="1" smtClean="0"/>
              <a:t>NanoDays</a:t>
            </a:r>
            <a:r>
              <a:rPr lang="en-US" baseline="0" dirty="0" smtClean="0"/>
              <a:t> and its various components.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12</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you all heard Paul talk about how the feedback you provided helped us continue improving upon what is, and is NOT, included. Here are a few big examples of how the </a:t>
            </a:r>
            <a:r>
              <a:rPr lang="en-US" baseline="0" dirty="0" err="1" smtClean="0"/>
              <a:t>NanoDays</a:t>
            </a:r>
            <a:r>
              <a:rPr lang="en-US" baseline="0" dirty="0" smtClean="0"/>
              <a:t> reports specifically led to us tailoring the kits. </a:t>
            </a:r>
          </a:p>
          <a:p>
            <a:endParaRPr lang="en-US" baseline="0" dirty="0" smtClean="0"/>
          </a:p>
          <a:p>
            <a:r>
              <a:rPr lang="en-US" baseline="0" dirty="0" smtClean="0"/>
              <a:t>Training Videos – </a:t>
            </a:r>
          </a:p>
          <a:p>
            <a:endParaRPr lang="en-US" baseline="0" dirty="0" smtClean="0"/>
          </a:p>
          <a:p>
            <a:endParaRPr lang="en-US" baseline="0" dirty="0" smtClean="0"/>
          </a:p>
          <a:p>
            <a:r>
              <a:rPr lang="en-US" baseline="0" dirty="0" smtClean="0"/>
              <a:t>Translating into Spanish – </a:t>
            </a:r>
          </a:p>
          <a:p>
            <a:endParaRPr lang="en-US" baseline="0" dirty="0" smtClean="0"/>
          </a:p>
          <a:p>
            <a:endParaRPr lang="en-US" baseline="0" dirty="0" smtClean="0"/>
          </a:p>
          <a:p>
            <a:r>
              <a:rPr lang="en-US" baseline="0" dirty="0" smtClean="0"/>
              <a:t>Canceling the long form programs – </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13</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events are successful in providing event attendees with an engaging experience and in promoting learning of </a:t>
            </a:r>
            <a:r>
              <a:rPr lang="en-US" sz="1200" b="1" kern="1200" dirty="0" err="1" smtClean="0">
                <a:solidFill>
                  <a:schemeClr val="tx1"/>
                </a:solidFill>
                <a:effectLst/>
                <a:latin typeface="+mn-lt"/>
                <a:ea typeface="ＭＳ Ｐゴシック" charset="-128"/>
                <a:cs typeface="ＭＳ Ｐゴシック" charset="-128"/>
              </a:rPr>
              <a:t>nano</a:t>
            </a:r>
            <a:r>
              <a:rPr lang="en-US" sz="1200" b="1" kern="1200" dirty="0" smtClean="0">
                <a:solidFill>
                  <a:schemeClr val="tx1"/>
                </a:solidFill>
                <a:effectLst/>
                <a:latin typeface="+mn-lt"/>
                <a:ea typeface="ＭＳ Ｐゴシック" charset="-128"/>
                <a:cs typeface="ＭＳ Ｐゴシック" charset="-128"/>
              </a:rPr>
              <a:t> concepts. </a:t>
            </a:r>
            <a:endParaRPr lang="en-US" dirty="0" smtClean="0"/>
          </a:p>
          <a:p>
            <a:r>
              <a:rPr lang="en-US" sz="1200" kern="1200" dirty="0" smtClean="0">
                <a:solidFill>
                  <a:schemeClr val="tx1"/>
                </a:solidFill>
                <a:effectLst/>
                <a:latin typeface="+mn-lt"/>
                <a:ea typeface="ＭＳ Ｐゴシック" charset="-128"/>
                <a:cs typeface="ＭＳ Ｐゴシック" charset="-128"/>
              </a:rPr>
              <a:t>Event attendee data across all study sites demonstrate that attendees found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interesting and enjoyable. In addition, event attendees report statistically significant gains in confidence around talking about and describing different aspects of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concepts aligned with the NISE Net Content map. </a:t>
            </a:r>
            <a:endParaRPr lang="en-US" dirty="0" smtClean="0"/>
          </a:p>
          <a:p>
            <a:endParaRPr lang="en-US" dirty="0" smtClean="0"/>
          </a:p>
          <a:p>
            <a:r>
              <a:rPr lang="en-US" dirty="0" smtClean="0"/>
              <a:t>Almost</a:t>
            </a:r>
            <a:r>
              <a:rPr lang="en-US" baseline="0" dirty="0" smtClean="0"/>
              <a:t> everyone found it interesting and enjoyable or fun! These are big </a:t>
            </a:r>
            <a:r>
              <a:rPr lang="en-US" baseline="0" dirty="0" err="1" smtClean="0"/>
              <a:t>numbdrs</a:t>
            </a:r>
            <a:r>
              <a:rPr lang="en-US" baseline="0" dirty="0" smtClean="0"/>
              <a:t>. At SMM, we think something is effective if 70% fall in that range</a:t>
            </a:r>
          </a:p>
          <a:p>
            <a:endParaRPr lang="en-US" baseline="0" dirty="0" smtClean="0"/>
          </a:p>
          <a:p>
            <a:r>
              <a:rPr lang="en-US" baseline="0" dirty="0" smtClean="0"/>
              <a:t>93% said they would come back to another event</a:t>
            </a:r>
          </a:p>
          <a:p>
            <a:endParaRPr lang="en-US" baseline="0" dirty="0" smtClean="0"/>
          </a:p>
          <a:p>
            <a:r>
              <a:rPr lang="en-US" dirty="0" smtClean="0"/>
              <a:t>AND people learned!! 63% connected between their lives and the content,</a:t>
            </a:r>
            <a:r>
              <a:rPr lang="en-US" baseline="0" dirty="0" smtClean="0"/>
              <a:t> and adults and kids </a:t>
            </a:r>
            <a:r>
              <a:rPr lang="en-US" baseline="0" dirty="0" err="1" smtClean="0"/>
              <a:t>shomed</a:t>
            </a:r>
            <a:r>
              <a:rPr lang="en-US" baseline="0" dirty="0" smtClean="0"/>
              <a:t> gains in learning about areas of the content map</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14</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charset="-128"/>
                <a:cs typeface="ＭＳ Ｐゴシック" charset="-128"/>
              </a:rPr>
              <a:t>The estimated public reach of </a:t>
            </a:r>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2014 is over 458,000 encounters for event attendees, and nearly 5,000 volunteers, across all events. </a:t>
            </a:r>
            <a:endParaRPr lang="en-US" dirty="0" smtClean="0"/>
          </a:p>
          <a:p>
            <a:r>
              <a:rPr lang="en-US" sz="1200" kern="1200" dirty="0" smtClean="0">
                <a:solidFill>
                  <a:schemeClr val="tx1"/>
                </a:solidFill>
                <a:effectLst/>
                <a:latin typeface="+mn-lt"/>
                <a:ea typeface="ＭＳ Ｐゴシック" charset="-128"/>
                <a:cs typeface="ＭＳ Ｐゴシック" charset="-128"/>
              </a:rPr>
              <a:t>Using rigorously developed encounter estimation factors from 2010, the updated number of public encounters with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during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in 2014 is 458,887. This conservative estimate reflects the 250 kits distributed in the spring of 2014. In addition, the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reports submitted by Network partners indicate that there were 4,992 volunteers at 210 institutions. </a:t>
            </a:r>
            <a:endParaRPr lang="en-US" dirty="0" smtClean="0"/>
          </a:p>
          <a:p>
            <a:endParaRPr lang="en-US" dirty="0" smtClean="0"/>
          </a:p>
          <a:p>
            <a:r>
              <a:rPr lang="en-US" dirty="0" smtClean="0"/>
              <a:t>ND 2014 reached</a:t>
            </a:r>
            <a:r>
              <a:rPr lang="en-US" baseline="0" dirty="0" smtClean="0"/>
              <a:t> at least 458,000 visitors</a:t>
            </a:r>
          </a:p>
          <a:p>
            <a:endParaRPr lang="en-US" baseline="0" dirty="0" smtClean="0"/>
          </a:p>
          <a:p>
            <a:r>
              <a:rPr lang="en-US" baseline="0" dirty="0" smtClean="0"/>
              <a:t>Since 2008, ND has created 3.0-3.7 million encounters</a:t>
            </a:r>
          </a:p>
          <a:p>
            <a:endParaRPr lang="en-US" baseline="0" dirty="0" smtClean="0"/>
          </a:p>
          <a:p>
            <a:r>
              <a:rPr lang="en-US" baseline="0" dirty="0" smtClean="0"/>
              <a:t>Nearly 5,000 people volunteered in 2014</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15</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events are also successful in providing event volunteers with an engaging experience and in promoting learning of </a:t>
            </a:r>
            <a:r>
              <a:rPr lang="en-US" sz="1200" b="1" kern="1200" dirty="0" err="1" smtClean="0">
                <a:solidFill>
                  <a:schemeClr val="tx1"/>
                </a:solidFill>
                <a:effectLst/>
                <a:latin typeface="+mn-lt"/>
                <a:ea typeface="ＭＳ Ｐゴシック" charset="-128"/>
                <a:cs typeface="ＭＳ Ｐゴシック" charset="-128"/>
              </a:rPr>
              <a:t>nano</a:t>
            </a:r>
            <a:r>
              <a:rPr lang="en-US" sz="1200" b="1" kern="1200" dirty="0" smtClean="0">
                <a:solidFill>
                  <a:schemeClr val="tx1"/>
                </a:solidFill>
                <a:effectLst/>
                <a:latin typeface="+mn-lt"/>
                <a:ea typeface="ＭＳ Ｐゴシック" charset="-128"/>
                <a:cs typeface="ＭＳ Ｐゴシック" charset="-128"/>
              </a:rPr>
              <a:t> concepts. </a:t>
            </a:r>
            <a:endParaRPr lang="en-US" dirty="0" smtClean="0"/>
          </a:p>
          <a:p>
            <a:r>
              <a:rPr lang="en-US" sz="1200" kern="1200" dirty="0" smtClean="0">
                <a:solidFill>
                  <a:schemeClr val="tx1"/>
                </a:solidFill>
                <a:effectLst/>
                <a:latin typeface="+mn-lt"/>
                <a:ea typeface="ＭＳ Ｐゴシック" charset="-128"/>
                <a:cs typeface="ＭＳ Ｐゴシック" charset="-128"/>
              </a:rPr>
              <a:t>Event volunteer data demonstrate that volunteers found their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experience engaging. Event volunteers also report statistically significant gains in confidence around talking about and describing different aspects of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concepts aligned with the NISE Net Content map. These gains are larger than those reported by event attendees. </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Greater gains on content map than visitors</a:t>
            </a:r>
          </a:p>
          <a:p>
            <a:endParaRPr lang="en-US" dirty="0" smtClean="0"/>
          </a:p>
          <a:p>
            <a:endParaRPr lang="en-US" sz="1200" b="1"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Volunteering at </a:t>
            </a:r>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positively impacts interest in STEM activities/careers and confidence around engaging the public in </a:t>
            </a:r>
            <a:r>
              <a:rPr lang="en-US" sz="1200" b="1" kern="1200" dirty="0" err="1" smtClean="0">
                <a:solidFill>
                  <a:schemeClr val="tx1"/>
                </a:solidFill>
                <a:effectLst/>
                <a:latin typeface="+mn-lt"/>
                <a:ea typeface="ＭＳ Ｐゴシック" charset="-128"/>
                <a:cs typeface="ＭＳ Ｐゴシック" charset="-128"/>
              </a:rPr>
              <a:t>nano</a:t>
            </a:r>
            <a:r>
              <a:rPr lang="en-US" sz="1200" b="1" kern="1200" dirty="0" smtClean="0">
                <a:solidFill>
                  <a:schemeClr val="tx1"/>
                </a:solidFill>
                <a:effectLst/>
                <a:latin typeface="+mn-lt"/>
                <a:ea typeface="ＭＳ Ｐゴシック" charset="-128"/>
                <a:cs typeface="ＭＳ Ｐゴシック" charset="-128"/>
              </a:rPr>
              <a:t>. </a:t>
            </a:r>
            <a:endParaRPr lang="en-US" dirty="0" smtClean="0"/>
          </a:p>
          <a:p>
            <a:r>
              <a:rPr lang="en-US" sz="1200" kern="1200" dirty="0" smtClean="0">
                <a:solidFill>
                  <a:schemeClr val="tx1"/>
                </a:solidFill>
                <a:effectLst/>
                <a:latin typeface="+mn-lt"/>
                <a:ea typeface="ＭＳ Ｐゴシック" charset="-128"/>
                <a:cs typeface="ＭＳ Ｐゴシック" charset="-128"/>
              </a:rPr>
              <a:t>Volunteer data indicates that volunteers report higher levels of interest in STEM. High school and undecided college students also report slightly higher levels of interest in STEM careers after their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experience. Event volunteers also report statistically significant gains in confidence around engaging the public in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despite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being perceived as a potentially difficult topic to communicate to public audiences. </a:t>
            </a:r>
            <a:endParaRPr lang="en-US" dirty="0" smtClean="0"/>
          </a:p>
          <a:p>
            <a:endParaRPr lang="en-US" dirty="0" smtClean="0"/>
          </a:p>
          <a:p>
            <a:r>
              <a:rPr lang="en-US" dirty="0" smtClean="0"/>
              <a:t>Interest in STEM increased across</a:t>
            </a:r>
            <a:r>
              <a:rPr lang="en-US" baseline="0" dirty="0" smtClean="0"/>
              <a:t> all types of volunteers</a:t>
            </a:r>
          </a:p>
          <a:p>
            <a:r>
              <a:rPr lang="en-US" baseline="0" dirty="0" smtClean="0"/>
              <a:t>They talked about ND activities with others! </a:t>
            </a:r>
          </a:p>
          <a:p>
            <a:r>
              <a:rPr lang="en-US" baseline="0" dirty="0" smtClean="0"/>
              <a:t>They gained confidence in talking to the public about STEM</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16</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17</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18</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broken the process down into 5 steps.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21</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3</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should</a:t>
            </a:r>
            <a:r>
              <a:rPr lang="en-US" baseline="0" dirty="0" smtClean="0"/>
              <a:t> really be thought about in the development stage when you’re thinking about and testing supplies. This helps you keep an eye on your budget. </a:t>
            </a:r>
          </a:p>
          <a:p>
            <a:r>
              <a:rPr lang="en-US" baseline="0" dirty="0" smtClean="0"/>
              <a:t>-Use caution when dealing with small vendors – you can run into supply issues, or timing issues</a:t>
            </a:r>
          </a:p>
          <a:p>
            <a:r>
              <a:rPr lang="en-US" baseline="0" dirty="0" smtClean="0"/>
              <a:t>-The vendors we use for the </a:t>
            </a:r>
            <a:r>
              <a:rPr lang="en-US" baseline="0" dirty="0" err="1" smtClean="0"/>
              <a:t>NanoDays</a:t>
            </a:r>
            <a:r>
              <a:rPr lang="en-US" baseline="0" dirty="0" smtClean="0"/>
              <a:t> materials are included on the guides</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4</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 enough for 5-10 more kits than you intend</a:t>
            </a:r>
            <a:r>
              <a:rPr lang="en-US" baseline="0" dirty="0" smtClean="0"/>
              <a:t> to ship out.</a:t>
            </a:r>
          </a:p>
          <a:p>
            <a:r>
              <a:rPr lang="en-US" baseline="0" dirty="0" smtClean="0"/>
              <a:t>-We found that people are much more likely to do the activity if everything is in the box, including </a:t>
            </a:r>
            <a:r>
              <a:rPr lang="en-US" baseline="0" dirty="0" err="1" smtClean="0"/>
              <a:t>clean-up</a:t>
            </a:r>
            <a:r>
              <a:rPr lang="en-US" baseline="0" dirty="0" smtClean="0"/>
              <a:t> supplies.</a:t>
            </a:r>
          </a:p>
          <a:p>
            <a:r>
              <a:rPr lang="en-US" baseline="0" dirty="0" smtClean="0"/>
              <a:t>-You’ll obviously need to keep budget in mind, and maybe it’s not possible to include everything – and that’s a decision you’ll have to make. But again, if you’re thinking about this up front in the development stage, you can adjust accordingly.</a:t>
            </a:r>
          </a:p>
          <a:p>
            <a:r>
              <a:rPr lang="en-US" baseline="0" dirty="0" smtClean="0"/>
              <a:t>-Because we send out 250 kits, we have the advantage of bulk ordering, which often reduces the per unit cost.</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activities</a:t>
            </a:r>
            <a:r>
              <a:rPr lang="en-US" baseline="0" dirty="0" smtClean="0"/>
              <a:t> require some extra modifications</a:t>
            </a:r>
          </a:p>
          <a:p>
            <a:r>
              <a:rPr lang="en-US" baseline="0" dirty="0" smtClean="0"/>
              <a:t>-This is where the developer and the fabricator can get a little creative! The developer might need the a specific tweaking for activity to work, but fabricator might come back and say that won’t fit in the box – and then offer an alternative solution.</a:t>
            </a:r>
          </a:p>
          <a:p>
            <a:r>
              <a:rPr lang="en-US" baseline="0" dirty="0" smtClean="0"/>
              <a:t>-there’s really no secret tip here, other than to account for this process in your timeline. For </a:t>
            </a:r>
            <a:r>
              <a:rPr lang="en-US" baseline="0" dirty="0" err="1" smtClean="0"/>
              <a:t>NanoDays</a:t>
            </a:r>
            <a:r>
              <a:rPr lang="en-US" baseline="0" dirty="0" smtClean="0"/>
              <a:t>, this takes between one and two weeks – with anywhere from 2 to 6 people working on it, depending on the amount of work that needs to be done.</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6</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more space than you think! There will be boxes</a:t>
            </a:r>
            <a:r>
              <a:rPr lang="en-US" baseline="0" dirty="0" smtClean="0"/>
              <a:t> everywhere. </a:t>
            </a:r>
          </a:p>
          <a:p>
            <a:r>
              <a:rPr lang="en-US" baseline="0" dirty="0" smtClean="0"/>
              <a:t>-Make sure you have ALL supplies before you start packing – leaving half-filled boxes lying open takes up even MORE space. It’s not advisable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7</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packing team must be attentive – provide caffeine, sugar, whatever it takes to avoid mistakes. However…..</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8</a:t>
            </a:fld>
            <a:endParaRPr lang="en-US"/>
          </a:p>
        </p:txBody>
      </p:sp>
    </p:spTree>
    <p:extLst>
      <p:ext uri="{BB962C8B-B14F-4D97-AF65-F5344CB8AC3E}">
        <p14:creationId xmlns:p14="http://schemas.microsoft.com/office/powerpoint/2010/main" val="85965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mistakes. And that’s ok!</a:t>
            </a:r>
          </a:p>
          <a:p>
            <a:r>
              <a:rPr lang="en-US" dirty="0" smtClean="0"/>
              <a:t>-We didn’t include tweezers and alligator</a:t>
            </a:r>
            <a:r>
              <a:rPr lang="en-US" baseline="0" dirty="0" smtClean="0"/>
              <a:t> clips in this year’s kit. Included the wrong ammeter in last year’s kit. Three years ago, we didn’t get the </a:t>
            </a:r>
            <a:r>
              <a:rPr lang="en-US" baseline="0" dirty="0" err="1" smtClean="0"/>
              <a:t>ferrofluid</a:t>
            </a:r>
            <a:r>
              <a:rPr lang="en-US" baseline="0" dirty="0" smtClean="0"/>
              <a:t> in time, so we had to send that as a separate package. But </a:t>
            </a:r>
            <a:r>
              <a:rPr lang="en-US" baseline="0" dirty="0" err="1" smtClean="0"/>
              <a:t>ferrofluid</a:t>
            </a:r>
            <a:r>
              <a:rPr lang="en-US" baseline="0" dirty="0" smtClean="0"/>
              <a:t> can’t be subjected to very cold temperatures, and we were shipping them out in January from Minnesota….. So, we had to not only order a whole new set of smaller boxes, and create a whole new round of shipping labels, but we had to also insulate them as well, so they wouldn’t freeze while sitting in the </a:t>
            </a:r>
            <a:r>
              <a:rPr lang="en-US" baseline="0" smtClean="0"/>
              <a:t>FedEx truck.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9</a:t>
            </a:fld>
            <a:endParaRPr lang="en-US"/>
          </a:p>
        </p:txBody>
      </p:sp>
    </p:spTree>
    <p:extLst>
      <p:ext uri="{BB962C8B-B14F-4D97-AF65-F5344CB8AC3E}">
        <p14:creationId xmlns:p14="http://schemas.microsoft.com/office/powerpoint/2010/main" val="85965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9.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19.png"/><Relationship Id="rId8" Type="http://schemas.openxmlformats.org/officeDocument/2006/relationships/image" Target="../media/image41.pn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smtClean="0">
                <a:solidFill>
                  <a:srgbClr val="49176D"/>
                </a:solidFill>
                <a:latin typeface="Georgia" charset="0"/>
                <a:ea typeface="ＭＳ Ｐゴシック" charset="0"/>
                <a:cs typeface="Georgia" charset="0"/>
              </a:rPr>
              <a:t>Fabrication</a:t>
            </a:r>
            <a:endParaRPr lang="en-US" sz="5400" dirty="0">
              <a:solidFill>
                <a:srgbClr val="49176D"/>
              </a:solidFill>
              <a:latin typeface="Georgia" charset="0"/>
              <a:ea typeface="ＭＳ Ｐゴシック" charset="0"/>
              <a:cs typeface="Georgia" charset="0"/>
            </a:endParaRPr>
          </a:p>
        </p:txBody>
      </p:sp>
      <p:pic>
        <p:nvPicPr>
          <p:cNvPr id="2" name="Picture 1"/>
          <p:cNvPicPr>
            <a:picLocks noChangeAspect="1"/>
          </p:cNvPicPr>
          <p:nvPr/>
        </p:nvPicPr>
        <p:blipFill>
          <a:blip r:embed="rId3"/>
          <a:stretch>
            <a:fillRect/>
          </a:stretch>
        </p:blipFill>
        <p:spPr>
          <a:xfrm>
            <a:off x="994459" y="1267025"/>
            <a:ext cx="7254172" cy="5414763"/>
          </a:xfrm>
          <a:prstGeom prst="rect">
            <a:avLst/>
          </a:prstGeom>
        </p:spPr>
      </p:pic>
    </p:spTree>
    <p:extLst>
      <p:ext uri="{BB962C8B-B14F-4D97-AF65-F5344CB8AC3E}">
        <p14:creationId xmlns:p14="http://schemas.microsoft.com/office/powerpoint/2010/main" val="18804426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5. Shipping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Choose delivery service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Reserve a pick-up</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Communicate needs</a:t>
            </a: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224" y="4053704"/>
            <a:ext cx="6011639" cy="2732295"/>
          </a:xfrm>
          <a:prstGeom prst="rect">
            <a:avLst/>
          </a:prstGeom>
        </p:spPr>
      </p:pic>
      <p:pic>
        <p:nvPicPr>
          <p:cNvPr id="6" name="Picture 5"/>
          <p:cNvPicPr>
            <a:picLocks noChangeAspect="1"/>
          </p:cNvPicPr>
          <p:nvPr/>
        </p:nvPicPr>
        <p:blipFill>
          <a:blip r:embed="rId4"/>
          <a:stretch>
            <a:fillRect/>
          </a:stretch>
        </p:blipFill>
        <p:spPr>
          <a:xfrm>
            <a:off x="493639" y="1456070"/>
            <a:ext cx="3329457" cy="2476021"/>
          </a:xfrm>
          <a:prstGeom prst="rect">
            <a:avLst/>
          </a:prstGeom>
        </p:spPr>
      </p:pic>
    </p:spTree>
    <p:extLst>
      <p:ext uri="{BB962C8B-B14F-4D97-AF65-F5344CB8AC3E}">
        <p14:creationId xmlns:p14="http://schemas.microsoft.com/office/powerpoint/2010/main" val="31724873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2" name="TextBox 1"/>
          <p:cNvSpPr txBox="1"/>
          <p:nvPr/>
        </p:nvSpPr>
        <p:spPr>
          <a:xfrm>
            <a:off x="1821744" y="5772457"/>
            <a:ext cx="5785961" cy="984885"/>
          </a:xfrm>
          <a:prstGeom prst="rect">
            <a:avLst/>
          </a:prstGeom>
          <a:noFill/>
        </p:spPr>
        <p:txBody>
          <a:bodyPr wrap="square" rtlCol="0">
            <a:spAutoFit/>
          </a:bodyPr>
          <a:lstStyle/>
          <a:p>
            <a:pPr algn="ctr"/>
            <a:r>
              <a:rPr lang="pt-BR" sz="2000" dirty="0">
                <a:latin typeface="Calibri"/>
                <a:cs typeface="Calibri"/>
              </a:rPr>
              <a:t>Time </a:t>
            </a:r>
            <a:r>
              <a:rPr lang="pt-BR" sz="2000" dirty="0" err="1">
                <a:latin typeface="Calibri"/>
                <a:cs typeface="Calibri"/>
              </a:rPr>
              <a:t>Lapse</a:t>
            </a:r>
            <a:r>
              <a:rPr lang="pt-BR" sz="2000" dirty="0">
                <a:latin typeface="Calibri"/>
                <a:cs typeface="Calibri"/>
              </a:rPr>
              <a:t> </a:t>
            </a:r>
            <a:r>
              <a:rPr lang="pt-BR" sz="2000" dirty="0" err="1">
                <a:latin typeface="Calibri"/>
                <a:cs typeface="Calibri"/>
              </a:rPr>
              <a:t>of</a:t>
            </a:r>
            <a:r>
              <a:rPr lang="pt-BR" sz="2000" dirty="0">
                <a:latin typeface="Calibri"/>
                <a:cs typeface="Calibri"/>
              </a:rPr>
              <a:t> </a:t>
            </a:r>
            <a:r>
              <a:rPr lang="pt-BR" sz="2000" dirty="0" err="1">
                <a:latin typeface="Calibri"/>
                <a:cs typeface="Calibri"/>
              </a:rPr>
              <a:t>fabrication</a:t>
            </a:r>
            <a:r>
              <a:rPr lang="pt-BR" sz="2000" dirty="0">
                <a:latin typeface="Calibri"/>
                <a:cs typeface="Calibri"/>
              </a:rPr>
              <a:t> 2014 </a:t>
            </a:r>
            <a:r>
              <a:rPr lang="pt-BR" sz="2000" dirty="0" err="1">
                <a:latin typeface="Calibri"/>
                <a:cs typeface="Calibri"/>
              </a:rPr>
              <a:t>NanoDays</a:t>
            </a:r>
            <a:r>
              <a:rPr lang="pt-BR" sz="2000" dirty="0">
                <a:latin typeface="Calibri"/>
                <a:cs typeface="Calibri"/>
              </a:rPr>
              <a:t> kit</a:t>
            </a:r>
          </a:p>
          <a:p>
            <a:pPr algn="ctr"/>
            <a:r>
              <a:rPr lang="pt-BR" sz="2000" dirty="0" err="1">
                <a:latin typeface="Calibri"/>
                <a:cs typeface="Calibri"/>
              </a:rPr>
              <a:t>https</a:t>
            </a:r>
            <a:r>
              <a:rPr lang="pt-BR" sz="2000" dirty="0">
                <a:latin typeface="Calibri"/>
                <a:cs typeface="Calibri"/>
              </a:rPr>
              <a:t>://</a:t>
            </a:r>
            <a:r>
              <a:rPr lang="pt-BR" sz="2000" dirty="0" err="1">
                <a:latin typeface="Calibri"/>
                <a:cs typeface="Calibri"/>
              </a:rPr>
              <a:t>vimeo.com</a:t>
            </a:r>
            <a:r>
              <a:rPr lang="pt-BR" sz="2000" dirty="0">
                <a:latin typeface="Calibri"/>
                <a:cs typeface="Calibri"/>
              </a:rPr>
              <a:t>/89432550</a:t>
            </a:r>
            <a:endParaRPr lang="en-US" sz="2000" dirty="0">
              <a:latin typeface="Calibri"/>
              <a:cs typeface="Calibri"/>
            </a:endParaRPr>
          </a:p>
          <a:p>
            <a:endParaRPr lang="en-US" dirty="0"/>
          </a:p>
        </p:txBody>
      </p:sp>
    </p:spTree>
    <p:extLst>
      <p:ext uri="{BB962C8B-B14F-4D97-AF65-F5344CB8AC3E}">
        <p14:creationId xmlns:p14="http://schemas.microsoft.com/office/powerpoint/2010/main" val="2437152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Evaluation</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7598" y="1475183"/>
            <a:ext cx="5657670" cy="5139869"/>
          </a:xfrm>
          <a:prstGeom prst="rect">
            <a:avLst/>
          </a:prstGeom>
          <a:noFill/>
        </p:spPr>
        <p:txBody>
          <a:bodyPr wrap="square" rtlCol="0">
            <a:spAutoFit/>
          </a:bodyPr>
          <a:lstStyle/>
          <a:p>
            <a:r>
              <a:rPr lang="en-US" sz="2600" b="1" dirty="0" smtClean="0"/>
              <a:t>Activity and Kit Development</a:t>
            </a:r>
          </a:p>
          <a:p>
            <a:pPr marL="285750" indent="-285750">
              <a:buFont typeface="Arial"/>
              <a:buChar char="•"/>
            </a:pPr>
            <a:r>
              <a:rPr lang="en-US" sz="2600" dirty="0" smtClean="0"/>
              <a:t>Peer review</a:t>
            </a:r>
          </a:p>
          <a:p>
            <a:pPr marL="285750" indent="-285750">
              <a:buFont typeface="Arial"/>
              <a:buChar char="•"/>
            </a:pPr>
            <a:r>
              <a:rPr lang="en-US" sz="2600" dirty="0" smtClean="0"/>
              <a:t>Scientist review</a:t>
            </a:r>
          </a:p>
          <a:p>
            <a:pPr marL="285750" indent="-285750">
              <a:buFont typeface="Arial"/>
              <a:buChar char="•"/>
            </a:pPr>
            <a:r>
              <a:rPr lang="en-US" sz="2600" dirty="0" smtClean="0"/>
              <a:t>Visitor and volunteer testing – TBI</a:t>
            </a:r>
          </a:p>
          <a:p>
            <a:endParaRPr lang="en-US" sz="1200" dirty="0" smtClean="0"/>
          </a:p>
          <a:p>
            <a:r>
              <a:rPr lang="en-US" sz="2600" b="1" dirty="0" err="1" smtClean="0"/>
              <a:t>NanoDays</a:t>
            </a:r>
            <a:r>
              <a:rPr lang="en-US" sz="2600" b="1" dirty="0" smtClean="0"/>
              <a:t> Reports</a:t>
            </a:r>
          </a:p>
          <a:p>
            <a:pPr marL="285750" indent="-285750">
              <a:buFont typeface="Arial"/>
              <a:buChar char="•"/>
            </a:pPr>
            <a:r>
              <a:rPr lang="en-US" sz="2600" dirty="0" smtClean="0"/>
              <a:t>Your review</a:t>
            </a:r>
          </a:p>
          <a:p>
            <a:pPr marL="285750" indent="-285750">
              <a:buFont typeface="Arial"/>
              <a:buChar char="•"/>
            </a:pPr>
            <a:r>
              <a:rPr lang="en-US" sz="2600" dirty="0" smtClean="0"/>
              <a:t>Your use</a:t>
            </a:r>
          </a:p>
          <a:p>
            <a:endParaRPr lang="en-US" sz="1200" dirty="0" smtClean="0"/>
          </a:p>
          <a:p>
            <a:r>
              <a:rPr lang="en-US" sz="2600" b="1" dirty="0" smtClean="0"/>
              <a:t>Summative evaluation</a:t>
            </a:r>
          </a:p>
          <a:p>
            <a:pPr marL="285750" indent="-285750">
              <a:buFont typeface="Arial"/>
              <a:buChar char="•"/>
            </a:pPr>
            <a:r>
              <a:rPr lang="en-US" sz="2600" dirty="0" smtClean="0"/>
              <a:t>Visitor impact</a:t>
            </a:r>
          </a:p>
          <a:p>
            <a:pPr marL="285750" indent="-285750">
              <a:buFont typeface="Arial"/>
              <a:buChar char="•"/>
            </a:pPr>
            <a:r>
              <a:rPr lang="en-US" sz="2600" dirty="0" smtClean="0"/>
              <a:t>Visitor reach</a:t>
            </a:r>
          </a:p>
          <a:p>
            <a:pPr marL="285750" indent="-285750">
              <a:buFont typeface="Arial"/>
              <a:buChar char="•"/>
            </a:pPr>
            <a:r>
              <a:rPr lang="en-US" sz="2600" dirty="0" smtClean="0"/>
              <a:t>Volunteer impact</a:t>
            </a:r>
          </a:p>
          <a:p>
            <a:endParaRPr lang="en-US" dirty="0"/>
          </a:p>
        </p:txBody>
      </p:sp>
    </p:spTree>
    <p:extLst>
      <p:ext uri="{BB962C8B-B14F-4D97-AF65-F5344CB8AC3E}">
        <p14:creationId xmlns:p14="http://schemas.microsoft.com/office/powerpoint/2010/main" val="29904878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Evaluation</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Brother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2498" y="4042902"/>
            <a:ext cx="3024341" cy="2638886"/>
          </a:xfrm>
          <a:prstGeom prst="rect">
            <a:avLst/>
          </a:prstGeom>
        </p:spPr>
      </p:pic>
      <p:sp>
        <p:nvSpPr>
          <p:cNvPr id="8" name="Multiply 7"/>
          <p:cNvSpPr/>
          <p:nvPr/>
        </p:nvSpPr>
        <p:spPr>
          <a:xfrm>
            <a:off x="6230931" y="4367137"/>
            <a:ext cx="2187869" cy="1963813"/>
          </a:xfrm>
          <a:prstGeom prst="mathMultiply">
            <a:avLst/>
          </a:prstGeom>
          <a:solidFill>
            <a:schemeClr val="tx1"/>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Screen Shot 2015-06-03 at 1.33.19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429165"/>
            <a:ext cx="5518965" cy="3101187"/>
          </a:xfrm>
          <a:prstGeom prst="rect">
            <a:avLst/>
          </a:prstGeom>
        </p:spPr>
      </p:pic>
      <p:pic>
        <p:nvPicPr>
          <p:cNvPr id="7" name="Picture 6" descr="Screen Shot 2015-06-03 at 1.35.56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9659" y="103883"/>
            <a:ext cx="2916617" cy="3778095"/>
          </a:xfrm>
          <a:prstGeom prst="rect">
            <a:avLst/>
          </a:prstGeom>
        </p:spPr>
      </p:pic>
    </p:spTree>
    <p:extLst>
      <p:ext uri="{BB962C8B-B14F-4D97-AF65-F5344CB8AC3E}">
        <p14:creationId xmlns:p14="http://schemas.microsoft.com/office/powerpoint/2010/main" val="2644168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Summative Evaluation</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ISE_impact_slides_09_18_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385" y="1235075"/>
            <a:ext cx="7402438" cy="5551829"/>
          </a:xfrm>
          <a:prstGeom prst="rect">
            <a:avLst/>
          </a:prstGeom>
        </p:spPr>
      </p:pic>
    </p:spTree>
    <p:extLst>
      <p:ext uri="{BB962C8B-B14F-4D97-AF65-F5344CB8AC3E}">
        <p14:creationId xmlns:p14="http://schemas.microsoft.com/office/powerpoint/2010/main" val="29565610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Summative Evaluation</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OS Ob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4000" y="1397102"/>
            <a:ext cx="6242645" cy="4151359"/>
          </a:xfrm>
          <a:prstGeom prst="rect">
            <a:avLst/>
          </a:prstGeom>
        </p:spPr>
      </p:pic>
      <p:pic>
        <p:nvPicPr>
          <p:cNvPr id="9" name="Picture 8" descr="MOS ND201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90951" y="2090912"/>
            <a:ext cx="2962906" cy="4459223"/>
          </a:xfrm>
          <a:prstGeom prst="rect">
            <a:avLst/>
          </a:prstGeom>
        </p:spPr>
      </p:pic>
    </p:spTree>
    <p:extLst>
      <p:ext uri="{BB962C8B-B14F-4D97-AF65-F5344CB8AC3E}">
        <p14:creationId xmlns:p14="http://schemas.microsoft.com/office/powerpoint/2010/main" val="32593492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5-NanoDays-CHN-UML-2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164" y="4189080"/>
            <a:ext cx="4499836" cy="3182027"/>
          </a:xfrm>
          <a:prstGeom prst="rect">
            <a:avLst/>
          </a:prstGeom>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4E1765"/>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Summative Evaluation</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0150321GH1_011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9234" y="1211888"/>
            <a:ext cx="4204765" cy="2803177"/>
          </a:xfrm>
          <a:prstGeom prst="rect">
            <a:avLst/>
          </a:prstGeom>
        </p:spPr>
      </p:pic>
      <p:pic>
        <p:nvPicPr>
          <p:cNvPr id="5" name="Picture 4" descr="20150321GH1_017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53472"/>
            <a:ext cx="4506792" cy="3004528"/>
          </a:xfrm>
          <a:prstGeom prst="rect">
            <a:avLst/>
          </a:prstGeom>
        </p:spPr>
      </p:pic>
      <p:pic>
        <p:nvPicPr>
          <p:cNvPr id="9" name="Picture 8" descr="15-NanoDays-ActivityTables-165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126" y="1418564"/>
            <a:ext cx="3098533" cy="2266356"/>
          </a:xfrm>
          <a:prstGeom prst="rect">
            <a:avLst/>
          </a:prstGeom>
        </p:spPr>
      </p:pic>
    </p:spTree>
    <p:extLst>
      <p:ext uri="{BB962C8B-B14F-4D97-AF65-F5344CB8AC3E}">
        <p14:creationId xmlns:p14="http://schemas.microsoft.com/office/powerpoint/2010/main" val="3867143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E1765"/>
                </a:solidFill>
                <a:latin typeface="Georgia" charset="0"/>
                <a:ea typeface="ＭＳ Ｐゴシック" charset="0"/>
                <a:cs typeface="Georgia" charset="0"/>
              </a:rPr>
              <a:t>Tools and Resources</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4000" y="1423873"/>
            <a:ext cx="6250429" cy="5055230"/>
          </a:xfrm>
          <a:prstGeom prst="rect">
            <a:avLst/>
          </a:prstGeom>
          <a:noFill/>
        </p:spPr>
        <p:txBody>
          <a:bodyPr wrap="none" rtlCol="0">
            <a:spAutoFit/>
          </a:bodyPr>
          <a:lstStyle/>
          <a:p>
            <a:pPr marL="285750" indent="-285750">
              <a:lnSpc>
                <a:spcPct val="150000"/>
              </a:lnSpc>
              <a:buFont typeface="Arial"/>
              <a:buChar char="•"/>
            </a:pPr>
            <a:r>
              <a:rPr lang="en-US" dirty="0">
                <a:latin typeface="+mj-lt"/>
              </a:rPr>
              <a:t>NISE Net educational </a:t>
            </a:r>
            <a:r>
              <a:rPr lang="en-US" dirty="0" smtClean="0">
                <a:latin typeface="+mj-lt"/>
              </a:rPr>
              <a:t>&amp; </a:t>
            </a:r>
            <a:r>
              <a:rPr lang="en-US" dirty="0" err="1" smtClean="0">
                <a:latin typeface="+mj-lt"/>
              </a:rPr>
              <a:t>NanoDays</a:t>
            </a:r>
            <a:r>
              <a:rPr lang="en-US" dirty="0" smtClean="0">
                <a:latin typeface="+mj-lt"/>
              </a:rPr>
              <a:t> </a:t>
            </a:r>
            <a:r>
              <a:rPr lang="en-US" dirty="0">
                <a:latin typeface="+mj-lt"/>
              </a:rPr>
              <a:t>materials online </a:t>
            </a:r>
          </a:p>
          <a:p>
            <a:pPr marL="285750" indent="-285750">
              <a:lnSpc>
                <a:spcPct val="150000"/>
              </a:lnSpc>
              <a:buFont typeface="Arial"/>
              <a:buChar char="•"/>
            </a:pPr>
            <a:r>
              <a:rPr lang="en-US" dirty="0" smtClean="0">
                <a:latin typeface="+mj-lt"/>
              </a:rPr>
              <a:t>Engaging </a:t>
            </a:r>
            <a:r>
              <a:rPr lang="en-US" dirty="0">
                <a:latin typeface="+mj-lt"/>
              </a:rPr>
              <a:t>the Public in Nano: Key </a:t>
            </a:r>
            <a:r>
              <a:rPr lang="en-US" dirty="0" smtClean="0">
                <a:latin typeface="+mj-lt"/>
              </a:rPr>
              <a:t>Concepts Guide</a:t>
            </a:r>
            <a:endParaRPr lang="en-US" dirty="0">
              <a:latin typeface="+mj-lt"/>
            </a:endParaRPr>
          </a:p>
          <a:p>
            <a:pPr marL="285750" indent="-285750">
              <a:lnSpc>
                <a:spcPct val="150000"/>
              </a:lnSpc>
              <a:buFont typeface="Arial"/>
              <a:buChar char="•"/>
            </a:pPr>
            <a:r>
              <a:rPr lang="en-US" dirty="0" smtClean="0">
                <a:latin typeface="+mj-lt"/>
              </a:rPr>
              <a:t>NISE </a:t>
            </a:r>
            <a:r>
              <a:rPr lang="en-US" dirty="0">
                <a:latin typeface="+mj-lt"/>
              </a:rPr>
              <a:t>Net Public Forums manual</a:t>
            </a:r>
          </a:p>
          <a:p>
            <a:pPr marL="285750" indent="-285750">
              <a:lnSpc>
                <a:spcPct val="150000"/>
              </a:lnSpc>
              <a:buFont typeface="Arial"/>
              <a:buChar char="•"/>
            </a:pPr>
            <a:r>
              <a:rPr lang="en-US" dirty="0">
                <a:latin typeface="+mj-lt"/>
              </a:rPr>
              <a:t>NISE Net Science Café guide</a:t>
            </a:r>
          </a:p>
          <a:p>
            <a:pPr marL="285750" indent="-285750">
              <a:lnSpc>
                <a:spcPct val="150000"/>
              </a:lnSpc>
              <a:buFont typeface="Arial"/>
              <a:buChar char="•"/>
            </a:pPr>
            <a:r>
              <a:rPr lang="en-US" dirty="0">
                <a:latin typeface="+mj-lt"/>
              </a:rPr>
              <a:t>NISE Net </a:t>
            </a:r>
            <a:r>
              <a:rPr lang="en-US" i="1" dirty="0">
                <a:latin typeface="+mj-lt"/>
              </a:rPr>
              <a:t>Nano</a:t>
            </a:r>
            <a:r>
              <a:rPr lang="en-US" dirty="0">
                <a:latin typeface="+mj-lt"/>
              </a:rPr>
              <a:t> exhibition guide</a:t>
            </a:r>
          </a:p>
          <a:p>
            <a:pPr marL="285750" indent="-285750">
              <a:lnSpc>
                <a:spcPct val="150000"/>
              </a:lnSpc>
              <a:buFont typeface="Arial"/>
              <a:buChar char="•"/>
            </a:pPr>
            <a:r>
              <a:rPr lang="en-US" dirty="0">
                <a:latin typeface="+mj-lt"/>
              </a:rPr>
              <a:t>Nanotechnology and Society Guide</a:t>
            </a:r>
          </a:p>
          <a:p>
            <a:pPr marL="285750" indent="-285750">
              <a:lnSpc>
                <a:spcPct val="150000"/>
              </a:lnSpc>
              <a:buFont typeface="Arial"/>
              <a:buChar char="•"/>
            </a:pPr>
            <a:r>
              <a:rPr lang="en-US" dirty="0">
                <a:latin typeface="+mj-lt"/>
              </a:rPr>
              <a:t>NISE Network TBI guide</a:t>
            </a:r>
          </a:p>
          <a:p>
            <a:pPr marL="285750" indent="-285750">
              <a:lnSpc>
                <a:spcPct val="150000"/>
              </a:lnSpc>
              <a:buFont typeface="Arial"/>
              <a:buChar char="•"/>
            </a:pPr>
            <a:r>
              <a:rPr lang="en-US" dirty="0" err="1" smtClean="0">
                <a:latin typeface="+mj-lt"/>
              </a:rPr>
              <a:t>NanoDays</a:t>
            </a:r>
            <a:r>
              <a:rPr lang="en-US" dirty="0" smtClean="0">
                <a:latin typeface="+mj-lt"/>
              </a:rPr>
              <a:t> &amp; Programs </a:t>
            </a:r>
            <a:r>
              <a:rPr lang="en-US" dirty="0">
                <a:latin typeface="+mj-lt"/>
              </a:rPr>
              <a:t>T</a:t>
            </a:r>
            <a:r>
              <a:rPr lang="en-US" dirty="0" smtClean="0">
                <a:latin typeface="+mj-lt"/>
              </a:rPr>
              <a:t>raining </a:t>
            </a:r>
            <a:r>
              <a:rPr lang="en-US" dirty="0">
                <a:latin typeface="+mj-lt"/>
              </a:rPr>
              <a:t>V</a:t>
            </a:r>
            <a:r>
              <a:rPr lang="en-US" dirty="0" smtClean="0">
                <a:latin typeface="+mj-lt"/>
              </a:rPr>
              <a:t>ideos </a:t>
            </a:r>
            <a:endParaRPr lang="en-US" dirty="0">
              <a:latin typeface="+mj-lt"/>
            </a:endParaRPr>
          </a:p>
          <a:p>
            <a:pPr marL="285750" indent="-285750">
              <a:lnSpc>
                <a:spcPct val="150000"/>
              </a:lnSpc>
              <a:buFont typeface="Arial"/>
              <a:buChar char="•"/>
            </a:pPr>
            <a:r>
              <a:rPr lang="en-US" dirty="0">
                <a:latin typeface="+mj-lt"/>
              </a:rPr>
              <a:t>Archived </a:t>
            </a:r>
            <a:r>
              <a:rPr lang="en-US" dirty="0" smtClean="0">
                <a:latin typeface="+mj-lt"/>
              </a:rPr>
              <a:t>Online </a:t>
            </a:r>
            <a:r>
              <a:rPr lang="en-US" dirty="0">
                <a:latin typeface="+mj-lt"/>
              </a:rPr>
              <a:t>W</a:t>
            </a:r>
            <a:r>
              <a:rPr lang="en-US" dirty="0" smtClean="0">
                <a:latin typeface="+mj-lt"/>
              </a:rPr>
              <a:t>orkshops</a:t>
            </a:r>
            <a:endParaRPr lang="en-US" dirty="0">
              <a:latin typeface="+mj-lt"/>
            </a:endParaRPr>
          </a:p>
          <a:p>
            <a:pPr marL="285750" indent="-285750">
              <a:lnSpc>
                <a:spcPct val="150000"/>
              </a:lnSpc>
              <a:buFont typeface="Arial"/>
              <a:buChar char="•"/>
            </a:pPr>
            <a:r>
              <a:rPr lang="en-US" dirty="0" err="1">
                <a:latin typeface="+mj-lt"/>
              </a:rPr>
              <a:t>NanoDays</a:t>
            </a:r>
            <a:r>
              <a:rPr lang="en-US" dirty="0">
                <a:latin typeface="+mj-lt"/>
              </a:rPr>
              <a:t> Planning Guide and promotional materials (annual)</a:t>
            </a:r>
          </a:p>
          <a:p>
            <a:pPr marL="285750" indent="-285750">
              <a:lnSpc>
                <a:spcPct val="150000"/>
              </a:lnSpc>
              <a:buFont typeface="Arial"/>
              <a:buChar char="•"/>
            </a:pPr>
            <a:r>
              <a:rPr lang="en-US" dirty="0" err="1">
                <a:latin typeface="+mj-lt"/>
              </a:rPr>
              <a:t>NanoDays</a:t>
            </a:r>
            <a:r>
              <a:rPr lang="en-US" dirty="0">
                <a:latin typeface="+mj-lt"/>
              </a:rPr>
              <a:t> training </a:t>
            </a:r>
            <a:r>
              <a:rPr lang="en-US" dirty="0" smtClean="0">
                <a:latin typeface="+mj-lt"/>
              </a:rPr>
              <a:t>materials online</a:t>
            </a:r>
            <a:endParaRPr lang="en-US" dirty="0">
              <a:latin typeface="+mj-lt"/>
            </a:endParaRPr>
          </a:p>
          <a:p>
            <a:pPr marL="285750" indent="-285750">
              <a:lnSpc>
                <a:spcPct val="150000"/>
              </a:lnSpc>
              <a:buFont typeface="Arial"/>
              <a:buChar char="•"/>
            </a:pPr>
            <a:endParaRPr lang="en-US" dirty="0">
              <a:latin typeface="+mj-lt"/>
            </a:endParaRPr>
          </a:p>
        </p:txBody>
      </p:sp>
    </p:spTree>
    <p:extLst>
      <p:ext uri="{BB962C8B-B14F-4D97-AF65-F5344CB8AC3E}">
        <p14:creationId xmlns:p14="http://schemas.microsoft.com/office/powerpoint/2010/main" val="2776782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E1765"/>
                </a:solidFill>
                <a:latin typeface="Georgia" charset="0"/>
                <a:ea typeface="ＭＳ Ｐゴシック" charset="0"/>
                <a:cs typeface="Georgia" charset="0"/>
              </a:rPr>
              <a:t>Additional </a:t>
            </a:r>
            <a:r>
              <a:rPr lang="en-US" sz="4000" dirty="0">
                <a:solidFill>
                  <a:srgbClr val="4E1765"/>
                </a:solidFill>
                <a:latin typeface="Georgia" charset="0"/>
                <a:ea typeface="ＭＳ Ｐゴシック" charset="0"/>
                <a:cs typeface="Georgia" charset="0"/>
              </a:rPr>
              <a:t>R</a:t>
            </a:r>
            <a:r>
              <a:rPr lang="en-US" sz="4000" dirty="0" smtClean="0">
                <a:solidFill>
                  <a:srgbClr val="4E1765"/>
                </a:solidFill>
                <a:latin typeface="Georgia" charset="0"/>
                <a:ea typeface="ＭＳ Ｐゴシック" charset="0"/>
                <a:cs typeface="Georgia" charset="0"/>
              </a:rPr>
              <a:t>esources</a:t>
            </a:r>
            <a:endParaRPr lang="en-US" sz="4000" dirty="0">
              <a:solidFill>
                <a:srgbClr val="4E1765"/>
              </a:solidFill>
              <a:latin typeface="Georgia" charset="0"/>
              <a:ea typeface="ＭＳ Ｐゴシック" charset="0"/>
              <a:cs typeface="Georgia" charset="0"/>
            </a:endParaRPr>
          </a:p>
        </p:txBody>
      </p:sp>
      <p:pic>
        <p:nvPicPr>
          <p:cNvPr id="1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850" y="1629116"/>
            <a:ext cx="5606353" cy="3416320"/>
          </a:xfrm>
          <a:prstGeom prst="rect">
            <a:avLst/>
          </a:prstGeom>
          <a:noFill/>
        </p:spPr>
        <p:txBody>
          <a:bodyPr wrap="square" rtlCol="0">
            <a:spAutoFit/>
          </a:bodyPr>
          <a:lstStyle/>
          <a:p>
            <a:pPr marL="285750" indent="-285750">
              <a:buFont typeface="Arial"/>
              <a:buChar char="•"/>
            </a:pPr>
            <a:r>
              <a:rPr lang="en-US" dirty="0"/>
              <a:t>NISE Net </a:t>
            </a:r>
            <a:r>
              <a:rPr lang="en-US" dirty="0" err="1"/>
              <a:t>NanoDays</a:t>
            </a:r>
            <a:r>
              <a:rPr lang="en-US" dirty="0"/>
              <a:t> </a:t>
            </a:r>
            <a:r>
              <a:rPr lang="en-US" dirty="0" smtClean="0"/>
              <a:t>guide</a:t>
            </a:r>
            <a:r>
              <a:rPr lang="en-US" dirty="0"/>
              <a:t>(Fall 2015)</a:t>
            </a:r>
          </a:p>
          <a:p>
            <a:pPr marL="285750" indent="-285750">
              <a:buFont typeface="Arial"/>
              <a:buChar char="•"/>
            </a:pPr>
            <a:endParaRPr lang="en-US" dirty="0"/>
          </a:p>
          <a:p>
            <a:pPr marL="285750" indent="-285750">
              <a:buFont typeface="Arial"/>
              <a:buChar char="•"/>
            </a:pPr>
            <a:r>
              <a:rPr lang="en-US" dirty="0"/>
              <a:t>NISE Net Programs </a:t>
            </a:r>
            <a:r>
              <a:rPr lang="en-US" dirty="0" smtClean="0"/>
              <a:t>guide</a:t>
            </a:r>
            <a:r>
              <a:rPr lang="en-US" dirty="0"/>
              <a:t>(Fall 2015)</a:t>
            </a:r>
          </a:p>
          <a:p>
            <a:pPr marL="285750" indent="-285750">
              <a:buFont typeface="Arial"/>
              <a:buChar char="•"/>
            </a:pPr>
            <a:endParaRPr lang="en-US" dirty="0" smtClean="0"/>
          </a:p>
          <a:p>
            <a:pPr marL="285750" indent="-285750">
              <a:buFont typeface="Arial"/>
              <a:buChar char="•"/>
            </a:pPr>
            <a:r>
              <a:rPr lang="en-US" dirty="0" err="1" smtClean="0"/>
              <a:t>NanoDays</a:t>
            </a:r>
            <a:r>
              <a:rPr lang="en-US" dirty="0" smtClean="0"/>
              <a:t> Compendium (Fall 2015)</a:t>
            </a:r>
          </a:p>
          <a:p>
            <a:endParaRPr lang="en-US" dirty="0" smtClean="0"/>
          </a:p>
          <a:p>
            <a:pPr marL="285750" indent="-285750">
              <a:buFont typeface="Arial"/>
              <a:buChar char="•"/>
            </a:pPr>
            <a:r>
              <a:rPr lang="en-US" dirty="0" smtClean="0"/>
              <a:t>DIY Nano Compendium (Fall 2015)</a:t>
            </a:r>
          </a:p>
          <a:p>
            <a:pPr marL="285750" indent="-285750">
              <a:buFont typeface="Arial"/>
              <a:buChar char="•"/>
            </a:pPr>
            <a:endParaRPr lang="en-US" dirty="0" smtClean="0"/>
          </a:p>
          <a:p>
            <a:pPr marL="285750" indent="-285750">
              <a:buFont typeface="Arial"/>
              <a:buChar char="•"/>
            </a:pPr>
            <a:r>
              <a:rPr lang="en-US" dirty="0" smtClean="0"/>
              <a:t>Upcoming Kit: Building with Biology (2016)</a:t>
            </a:r>
          </a:p>
          <a:p>
            <a:pPr marL="285750" indent="-285750">
              <a:buFont typeface="Arial"/>
              <a:buChar char="•"/>
            </a:pPr>
            <a:endParaRPr lang="en-US" dirty="0" smtClean="0"/>
          </a:p>
          <a:p>
            <a:pPr marL="285750" indent="-285750">
              <a:buFont typeface="Arial"/>
              <a:buChar char="•"/>
            </a:pPr>
            <a:r>
              <a:rPr lang="en-US" dirty="0" smtClean="0"/>
              <a:t>Upcoming Kit: </a:t>
            </a:r>
            <a:r>
              <a:rPr lang="en-US" dirty="0" err="1" smtClean="0"/>
              <a:t>SustinABLE</a:t>
            </a:r>
            <a:r>
              <a:rPr lang="en-US" dirty="0" smtClean="0"/>
              <a:t> kits (2016, 2017)</a:t>
            </a:r>
            <a:endParaRPr lang="en-US" dirty="0"/>
          </a:p>
          <a:p>
            <a:endParaRPr lang="en-US" dirty="0"/>
          </a:p>
        </p:txBody>
      </p:sp>
      <p:pic>
        <p:nvPicPr>
          <p:cNvPr id="7" name="Picture 6" descr="DIY_Nano_compendium_mockup_05_28_201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1722" y="4206044"/>
            <a:ext cx="2225447" cy="2368311"/>
          </a:xfrm>
          <a:prstGeom prst="rect">
            <a:avLst/>
          </a:prstGeom>
        </p:spPr>
      </p:pic>
      <p:pic>
        <p:nvPicPr>
          <p:cNvPr id="8" name="Picture 7" descr="ND_compendium_mockup_05_28_201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1723" y="1462356"/>
            <a:ext cx="2225447" cy="2368310"/>
          </a:xfrm>
          <a:prstGeom prst="rect">
            <a:avLst/>
          </a:prstGeom>
        </p:spPr>
      </p:pic>
    </p:spTree>
    <p:extLst>
      <p:ext uri="{BB962C8B-B14F-4D97-AF65-F5344CB8AC3E}">
        <p14:creationId xmlns:p14="http://schemas.microsoft.com/office/powerpoint/2010/main" val="7858977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380273" y="336593"/>
            <a:ext cx="65977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49176D"/>
                </a:solidFill>
                <a:latin typeface="Georgia" charset="0"/>
                <a:cs typeface="Georgia" charset="0"/>
              </a:rPr>
              <a:t>Questions &amp; Discussion</a:t>
            </a:r>
          </a:p>
          <a:p>
            <a:pPr algn="ctr"/>
            <a:endParaRPr lang="en-US" sz="2000" dirty="0">
              <a:solidFill>
                <a:srgbClr val="0C4225"/>
              </a:solidFill>
              <a:latin typeface="Georgia" charset="0"/>
              <a:cs typeface="Georgia" charset="0"/>
            </a:endParaRPr>
          </a:p>
        </p:txBody>
      </p:sp>
      <p:pic>
        <p:nvPicPr>
          <p:cNvPr id="2" name="Picture 1" descr="Questions low 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94710"/>
            <a:ext cx="9144000" cy="5275619"/>
          </a:xfrm>
          <a:prstGeom prst="rect">
            <a:avLst/>
          </a:prstGeom>
        </p:spPr>
      </p:pic>
      <p:pic>
        <p:nvPicPr>
          <p:cNvPr id="8"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8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414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Fabrication in 5 </a:t>
            </a:r>
            <a:r>
              <a:rPr lang="en-US" sz="2800" b="1" i="1" dirty="0" smtClean="0">
                <a:solidFill>
                  <a:prstClr val="black"/>
                </a:solidFill>
                <a:latin typeface="Calibri" charset="0"/>
              </a:rPr>
              <a:t>easy</a:t>
            </a:r>
            <a:r>
              <a:rPr lang="en-US" sz="2800" b="1" dirty="0" smtClean="0">
                <a:solidFill>
                  <a:prstClr val="black"/>
                </a:solidFill>
                <a:latin typeface="Calibri" charset="0"/>
              </a:rPr>
              <a:t> steps:</a:t>
            </a:r>
            <a:endParaRPr lang="en-US" sz="2800" b="1" dirty="0">
              <a:solidFill>
                <a:prstClr val="black"/>
              </a:solidFill>
              <a:latin typeface="Calibri" charset="0"/>
            </a:endParaRPr>
          </a:p>
          <a:p>
            <a:pPr marL="457200" indent="-457200" eaLnBrk="1" hangingPunct="1">
              <a:lnSpc>
                <a:spcPct val="90000"/>
              </a:lnSpc>
              <a:spcBef>
                <a:spcPct val="50000"/>
              </a:spcBef>
              <a:buAutoNum type="arabicPeriod"/>
              <a:defRPr/>
            </a:pPr>
            <a:r>
              <a:rPr lang="en-US" dirty="0" smtClean="0">
                <a:solidFill>
                  <a:prstClr val="black"/>
                </a:solidFill>
                <a:latin typeface="Calibri" charset="0"/>
              </a:rPr>
              <a:t>Choosing vendors</a:t>
            </a:r>
            <a:endParaRPr lang="en-US" dirty="0">
              <a:solidFill>
                <a:prstClr val="black"/>
              </a:solidFill>
              <a:latin typeface="Calibri" charset="0"/>
            </a:endParaRPr>
          </a:p>
          <a:p>
            <a:pPr marL="457200" indent="-457200" eaLnBrk="1" hangingPunct="1">
              <a:lnSpc>
                <a:spcPct val="90000"/>
              </a:lnSpc>
              <a:spcBef>
                <a:spcPct val="50000"/>
              </a:spcBef>
              <a:buAutoNum type="arabicPeriod"/>
              <a:defRPr/>
            </a:pPr>
            <a:r>
              <a:rPr lang="en-US" dirty="0" smtClean="0">
                <a:solidFill>
                  <a:prstClr val="black"/>
                </a:solidFill>
                <a:latin typeface="Calibri" charset="0"/>
              </a:rPr>
              <a:t>Ordering materials</a:t>
            </a:r>
          </a:p>
          <a:p>
            <a:pPr marL="457200" indent="-457200" eaLnBrk="1" hangingPunct="1">
              <a:lnSpc>
                <a:spcPct val="90000"/>
              </a:lnSpc>
              <a:spcBef>
                <a:spcPct val="50000"/>
              </a:spcBef>
              <a:buAutoNum type="arabicPeriod"/>
              <a:defRPr/>
            </a:pPr>
            <a:r>
              <a:rPr lang="en-US" dirty="0" smtClean="0">
                <a:solidFill>
                  <a:prstClr val="black"/>
                </a:solidFill>
                <a:latin typeface="Calibri" charset="0"/>
              </a:rPr>
              <a:t>Fabricating materials</a:t>
            </a:r>
          </a:p>
          <a:p>
            <a:pPr marL="457200" indent="-457200" eaLnBrk="1" hangingPunct="1">
              <a:lnSpc>
                <a:spcPct val="90000"/>
              </a:lnSpc>
              <a:spcBef>
                <a:spcPct val="50000"/>
              </a:spcBef>
              <a:buAutoNum type="arabicPeriod"/>
              <a:defRPr/>
            </a:pPr>
            <a:r>
              <a:rPr lang="en-US" dirty="0" smtClean="0">
                <a:solidFill>
                  <a:prstClr val="black"/>
                </a:solidFill>
                <a:latin typeface="Calibri" charset="0"/>
              </a:rPr>
              <a:t>Packing materials</a:t>
            </a:r>
          </a:p>
          <a:p>
            <a:pPr marL="457200" indent="-457200" eaLnBrk="1" hangingPunct="1">
              <a:lnSpc>
                <a:spcPct val="90000"/>
              </a:lnSpc>
              <a:spcBef>
                <a:spcPct val="50000"/>
              </a:spcBef>
              <a:buAutoNum type="arabicPeriod"/>
              <a:defRPr/>
            </a:pPr>
            <a:r>
              <a:rPr lang="en-US" dirty="0" smtClean="0">
                <a:solidFill>
                  <a:prstClr val="black"/>
                </a:solidFill>
                <a:latin typeface="Calibri" charset="0"/>
              </a:rPr>
              <a:t>Shipping materials</a:t>
            </a: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47966"/>
            <a:ext cx="4284947" cy="5610034"/>
          </a:xfrm>
          <a:prstGeom prst="rect">
            <a:avLst/>
          </a:prstGeom>
        </p:spPr>
      </p:pic>
    </p:spTree>
    <p:extLst>
      <p:ext uri="{BB962C8B-B14F-4D97-AF65-F5344CB8AC3E}">
        <p14:creationId xmlns:p14="http://schemas.microsoft.com/office/powerpoint/2010/main" val="38019930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79127"/>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Rectangle 8"/>
          <p:cNvSpPr/>
          <p:nvPr/>
        </p:nvSpPr>
        <p:spPr>
          <a:xfrm>
            <a:off x="0" y="5200589"/>
            <a:ext cx="9144000" cy="1646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spcAft>
                <a:spcPts val="200"/>
              </a:spcAft>
              <a:defRPr/>
            </a:pPr>
            <a:r>
              <a:rPr lang="en-US" sz="1800" b="1" dirty="0">
                <a:latin typeface="Calibri" charset="0"/>
              </a:rPr>
              <a:t>Cynthia Needham, </a:t>
            </a:r>
            <a:r>
              <a:rPr lang="en-US" sz="1800" dirty="0">
                <a:latin typeface="Calibri" charset="0"/>
              </a:rPr>
              <a:t>ICAN Productions</a:t>
            </a:r>
          </a:p>
        </p:txBody>
      </p:sp>
      <p:sp>
        <p:nvSpPr>
          <p:cNvPr id="87044" name="Rectangle 3"/>
          <p:cNvSpPr txBox="1">
            <a:spLocks noChangeArrowheads="1"/>
          </p:cNvSpPr>
          <p:nvPr/>
        </p:nvSpPr>
        <p:spPr bwMode="auto">
          <a:xfrm>
            <a:off x="1565098" y="5691127"/>
            <a:ext cx="5118906"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87045"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860" y="5665727"/>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1" descr="Nanotubes parade.jpg"/>
          <p:cNvPicPr>
            <a:picLocks noChangeAspect="1"/>
          </p:cNvPicPr>
          <p:nvPr/>
        </p:nvPicPr>
        <p:blipFill rotWithShape="1">
          <a:blip r:embed="rId4" cstate="email">
            <a:extLst>
              <a:ext uri="{28A0092B-C50C-407E-A947-70E740481C1C}">
                <a14:useLocalDpi xmlns:a14="http://schemas.microsoft.com/office/drawing/2010/main"/>
              </a:ext>
            </a:extLst>
          </a:blip>
          <a:srcRect r="-10130"/>
          <a:stretch/>
        </p:blipFill>
        <p:spPr bwMode="auto">
          <a:xfrm>
            <a:off x="-2" y="1090353"/>
            <a:ext cx="10133469" cy="430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3044942" y="-155259"/>
            <a:ext cx="326844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4E1765"/>
              </a:solidFill>
              <a:latin typeface="Georgia" charset="0"/>
              <a:cs typeface="Georgia" charset="0"/>
            </a:endParaRPr>
          </a:p>
          <a:p>
            <a:pPr algn="ctr"/>
            <a:r>
              <a:rPr lang="en-US" sz="4800" dirty="0" smtClean="0">
                <a:solidFill>
                  <a:srgbClr val="4E1765"/>
                </a:solidFill>
                <a:latin typeface="Georgia"/>
                <a:cs typeface="Georgia"/>
              </a:rPr>
              <a:t>Thank you!</a:t>
            </a:r>
          </a:p>
          <a:p>
            <a:pPr algn="ctr"/>
            <a:endParaRPr lang="en-US" sz="2000" dirty="0" smtClean="0">
              <a:solidFill>
                <a:srgbClr val="4E1765"/>
              </a:solidFill>
              <a:latin typeface="Calibri" charset="0"/>
            </a:endParaRPr>
          </a:p>
          <a:p>
            <a:pPr algn="ctr"/>
            <a:endParaRPr lang="en-US" sz="4800" dirty="0" smtClean="0">
              <a:solidFill>
                <a:srgbClr val="4E1765"/>
              </a:solidFill>
              <a:latin typeface="Georgia" charset="0"/>
              <a:cs typeface="Georgia" charset="0"/>
            </a:endParaRPr>
          </a:p>
          <a:p>
            <a:pPr algn="ctr"/>
            <a:endParaRPr lang="en-US" sz="2000" dirty="0">
              <a:solidFill>
                <a:srgbClr val="4E1765"/>
              </a:solidFill>
              <a:latin typeface="Georgia" charset="0"/>
              <a:cs typeface="Georgia" charset="0"/>
            </a:endParaRPr>
          </a:p>
        </p:txBody>
      </p:sp>
      <p:sp>
        <p:nvSpPr>
          <p:cNvPr id="11" name="Rectangle 10"/>
          <p:cNvSpPr/>
          <p:nvPr/>
        </p:nvSpPr>
        <p:spPr>
          <a:xfrm>
            <a:off x="0" y="52884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300" y="4622800"/>
            <a:ext cx="1212398" cy="471488"/>
          </a:xfrm>
          <a:prstGeom prst="rect">
            <a:avLst/>
          </a:prstGeom>
        </p:spPr>
      </p:pic>
      <p:pic>
        <p:nvPicPr>
          <p:cNvPr id="13" name="Picture 3" descr="NIS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5138" y="5802043"/>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906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DIY Nano &amp; App</a:t>
            </a:r>
            <a:endParaRPr lang="en-US" sz="4000" dirty="0">
              <a:solidFill>
                <a:srgbClr val="49176D"/>
              </a:solidFill>
              <a:latin typeface="Georgia" charset="0"/>
              <a:ea typeface="ＭＳ Ｐゴシック" charset="0"/>
              <a:cs typeface="Georgia" charset="0"/>
            </a:endParaRPr>
          </a:p>
        </p:txBody>
      </p:sp>
      <p:pic>
        <p:nvPicPr>
          <p:cNvPr id="10" name="Picture 8" descr="appstor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32612" y="4510431"/>
            <a:ext cx="179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arents choice silver honor award.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27962" y="2459869"/>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iPhone_DIY_nano.psd"/>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8913" y="1387475"/>
            <a:ext cx="3014663"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Phone_DIY_nano.psd"/>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393950" y="1382713"/>
            <a:ext cx="30130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05-27 at 2.27.43 PM.png"/>
          <p:cNvPicPr>
            <a:picLocks noChangeAspect="1"/>
          </p:cNvPicPr>
          <p:nvPr/>
        </p:nvPicPr>
        <p:blipFill>
          <a:blip r:embed="rId8">
            <a:extLst>
              <a:ext uri="{BEBA8EAE-BF5A-486C-A8C5-ECC9F3942E4B}">
                <a14:imgProps xmlns:a14="http://schemas.microsoft.com/office/drawing/2010/main">
                  <a14:imgLayer r:embed="rId9">
                    <a14:imgEffect>
                      <a14:backgroundRemoval t="1639" b="96175" l="4255" r="96809">
                        <a14:foregroundMark x1="77660" y1="96175" x2="77660" y2="96175"/>
                        <a14:foregroundMark x1="96809" y1="96721" x2="96809" y2="96721"/>
                        <a14:foregroundMark x1="96809" y1="96721" x2="96809" y2="96721"/>
                        <a14:foregroundMark x1="36170" y1="87432" x2="36170" y2="87432"/>
                        <a14:foregroundMark x1="17553" y1="86885" x2="17553" y2="86885"/>
                        <a14:foregroundMark x1="23404" y1="16393" x2="23404" y2="16393"/>
                        <a14:foregroundMark x1="18617" y1="22951" x2="18617" y2="22951"/>
                        <a14:foregroundMark x1="11702" y1="76503" x2="11702" y2="76503"/>
                        <a14:foregroundMark x1="11702" y1="86339" x2="11702" y2="86339"/>
                        <a14:foregroundMark x1="17553" y1="64481" x2="17553" y2="64481"/>
                        <a14:foregroundMark x1="14362" y1="54645" x2="14362" y2="54645"/>
                        <a14:foregroundMark x1="72872" y1="14208" x2="72872" y2="14208"/>
                        <a14:foregroundMark x1="61702" y1="11475" x2="61702" y2="11475"/>
                        <a14:foregroundMark x1="48936" y1="11475" x2="48936" y2="11475"/>
                        <a14:foregroundMark x1="55851" y1="8743" x2="55851" y2="8743"/>
                        <a14:foregroundMark x1="55851" y1="8743" x2="55851" y2="8743"/>
                        <a14:foregroundMark x1="39894" y1="13661" x2="39894" y2="13661"/>
                        <a14:foregroundMark x1="32447" y1="15301" x2="32447" y2="15301"/>
                        <a14:foregroundMark x1="14894" y1="46448" x2="14894" y2="46448"/>
                        <a14:foregroundMark x1="14894" y1="46448" x2="14894" y2="46448"/>
                        <a14:foregroundMark x1="15957" y1="49180" x2="15957" y2="49180"/>
                        <a14:foregroundMark x1="15957" y1="49180" x2="15957" y2="49180"/>
                        <a14:foregroundMark x1="18085" y1="31694" x2="18085" y2="31694"/>
                        <a14:foregroundMark x1="18085" y1="31694" x2="18085" y2="31694"/>
                        <a14:foregroundMark x1="18085" y1="31694" x2="18085" y2="31694"/>
                        <a14:foregroundMark x1="18085" y1="31694" x2="18085" y2="31694"/>
                        <a14:foregroundMark x1="15426" y1="39344" x2="15426" y2="39344"/>
                        <a14:foregroundMark x1="15426" y1="39344" x2="15426" y2="39344"/>
                        <a14:foregroundMark x1="13298" y1="61749" x2="13298" y2="61749"/>
                        <a14:foregroundMark x1="4787" y1="64481" x2="4787" y2="64481"/>
                        <a14:foregroundMark x1="34043" y1="1639" x2="34043" y2="1639"/>
                      </a14:backgroundRemoval>
                    </a14:imgEffect>
                  </a14:imgLayer>
                </a14:imgProps>
              </a:ext>
              <a:ext uri="{28A0092B-C50C-407E-A947-70E740481C1C}">
                <a14:useLocalDpi xmlns:a14="http://schemas.microsoft.com/office/drawing/2010/main"/>
              </a:ext>
            </a:extLst>
          </a:blip>
          <a:stretch>
            <a:fillRect/>
          </a:stretch>
        </p:blipFill>
        <p:spPr>
          <a:xfrm>
            <a:off x="5269657" y="2226681"/>
            <a:ext cx="1958305" cy="1906222"/>
          </a:xfrm>
          <a:prstGeom prst="rect">
            <a:avLst/>
          </a:prstGeom>
          <a:noFill/>
        </p:spPr>
      </p:pic>
    </p:spTree>
    <p:extLst>
      <p:ext uri="{BB962C8B-B14F-4D97-AF65-F5344CB8AC3E}">
        <p14:creationId xmlns:p14="http://schemas.microsoft.com/office/powerpoint/2010/main" val="17368794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414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Fabrication in 5 </a:t>
            </a:r>
            <a:r>
              <a:rPr lang="en-US" sz="2800" b="1" i="1" dirty="0" smtClean="0">
                <a:solidFill>
                  <a:prstClr val="black"/>
                </a:solidFill>
                <a:latin typeface="Calibri" charset="0"/>
              </a:rPr>
              <a:t>easy</a:t>
            </a:r>
            <a:r>
              <a:rPr lang="en-US" sz="2800" b="1" dirty="0" smtClean="0">
                <a:solidFill>
                  <a:prstClr val="black"/>
                </a:solidFill>
                <a:latin typeface="Calibri" charset="0"/>
              </a:rPr>
              <a:t> steps:</a:t>
            </a:r>
            <a:endParaRPr lang="en-US" sz="2800" b="1" dirty="0">
              <a:solidFill>
                <a:prstClr val="black"/>
              </a:solidFill>
              <a:latin typeface="Calibri" charset="0"/>
            </a:endParaRPr>
          </a:p>
          <a:p>
            <a:pPr marL="457200" indent="-457200" eaLnBrk="1" hangingPunct="1">
              <a:lnSpc>
                <a:spcPct val="90000"/>
              </a:lnSpc>
              <a:spcBef>
                <a:spcPct val="50000"/>
              </a:spcBef>
              <a:buAutoNum type="arabicPeriod"/>
              <a:defRPr/>
            </a:pPr>
            <a:r>
              <a:rPr lang="en-US" b="1" dirty="0" smtClean="0">
                <a:solidFill>
                  <a:prstClr val="black"/>
                </a:solidFill>
                <a:latin typeface="Calibri" charset="0"/>
              </a:rPr>
              <a:t>C</a:t>
            </a:r>
            <a:r>
              <a:rPr lang="en-US" dirty="0" smtClean="0">
                <a:solidFill>
                  <a:prstClr val="black"/>
                </a:solidFill>
                <a:latin typeface="Calibri" charset="0"/>
              </a:rPr>
              <a:t>hoosing vendors</a:t>
            </a:r>
            <a:endParaRPr lang="en-US" dirty="0">
              <a:solidFill>
                <a:prstClr val="black"/>
              </a:solidFill>
              <a:latin typeface="Calibri" charset="0"/>
            </a:endParaRPr>
          </a:p>
          <a:p>
            <a:pPr marL="457200" indent="-457200" eaLnBrk="1" hangingPunct="1">
              <a:lnSpc>
                <a:spcPct val="90000"/>
              </a:lnSpc>
              <a:spcBef>
                <a:spcPct val="50000"/>
              </a:spcBef>
              <a:buAutoNum type="arabicPeriod"/>
              <a:defRPr/>
            </a:pPr>
            <a:r>
              <a:rPr lang="en-US" b="1" dirty="0" smtClean="0">
                <a:solidFill>
                  <a:prstClr val="black"/>
                </a:solidFill>
                <a:latin typeface="Calibri" charset="0"/>
              </a:rPr>
              <a:t>O</a:t>
            </a:r>
            <a:r>
              <a:rPr lang="en-US" dirty="0" smtClean="0">
                <a:solidFill>
                  <a:prstClr val="black"/>
                </a:solidFill>
                <a:latin typeface="Calibri" charset="0"/>
              </a:rPr>
              <a:t>rdering materials</a:t>
            </a:r>
          </a:p>
          <a:p>
            <a:pPr marL="457200" indent="-457200" eaLnBrk="1" hangingPunct="1">
              <a:lnSpc>
                <a:spcPct val="90000"/>
              </a:lnSpc>
              <a:spcBef>
                <a:spcPct val="50000"/>
              </a:spcBef>
              <a:buAutoNum type="arabicPeriod"/>
              <a:defRPr/>
            </a:pPr>
            <a:r>
              <a:rPr lang="en-US" b="1" dirty="0" smtClean="0">
                <a:solidFill>
                  <a:prstClr val="black"/>
                </a:solidFill>
                <a:latin typeface="Calibri" charset="0"/>
              </a:rPr>
              <a:t>F</a:t>
            </a:r>
            <a:r>
              <a:rPr lang="en-US" dirty="0" smtClean="0">
                <a:solidFill>
                  <a:prstClr val="black"/>
                </a:solidFill>
                <a:latin typeface="Calibri" charset="0"/>
              </a:rPr>
              <a:t>abricating materials</a:t>
            </a:r>
          </a:p>
          <a:p>
            <a:pPr marL="457200" indent="-457200" eaLnBrk="1" hangingPunct="1">
              <a:lnSpc>
                <a:spcPct val="90000"/>
              </a:lnSpc>
              <a:spcBef>
                <a:spcPct val="50000"/>
              </a:spcBef>
              <a:buAutoNum type="arabicPeriod"/>
              <a:defRPr/>
            </a:pPr>
            <a:r>
              <a:rPr lang="en-US" b="1" dirty="0" smtClean="0">
                <a:solidFill>
                  <a:prstClr val="black"/>
                </a:solidFill>
                <a:latin typeface="Calibri" charset="0"/>
              </a:rPr>
              <a:t>P</a:t>
            </a:r>
            <a:r>
              <a:rPr lang="en-US" dirty="0" smtClean="0">
                <a:solidFill>
                  <a:prstClr val="black"/>
                </a:solidFill>
                <a:latin typeface="Calibri" charset="0"/>
              </a:rPr>
              <a:t>acking materials</a:t>
            </a:r>
          </a:p>
          <a:p>
            <a:pPr marL="457200" indent="-457200" eaLnBrk="1" hangingPunct="1">
              <a:lnSpc>
                <a:spcPct val="90000"/>
              </a:lnSpc>
              <a:spcBef>
                <a:spcPct val="50000"/>
              </a:spcBef>
              <a:buAutoNum type="arabicPeriod"/>
              <a:defRPr/>
            </a:pPr>
            <a:r>
              <a:rPr lang="en-US" b="1" dirty="0" smtClean="0">
                <a:solidFill>
                  <a:prstClr val="black"/>
                </a:solidFill>
                <a:latin typeface="Calibri" charset="0"/>
              </a:rPr>
              <a:t>S</a:t>
            </a:r>
            <a:r>
              <a:rPr lang="en-US" dirty="0" smtClean="0">
                <a:solidFill>
                  <a:prstClr val="black"/>
                </a:solidFill>
                <a:latin typeface="Calibri" charset="0"/>
              </a:rPr>
              <a:t>hipping materials</a:t>
            </a: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47966"/>
            <a:ext cx="4284947" cy="5610034"/>
          </a:xfrm>
          <a:prstGeom prst="rect">
            <a:avLst/>
          </a:prstGeom>
        </p:spPr>
      </p:pic>
      <p:sp>
        <p:nvSpPr>
          <p:cNvPr id="2" name="TextBox 1"/>
          <p:cNvSpPr txBox="1"/>
          <p:nvPr/>
        </p:nvSpPr>
        <p:spPr>
          <a:xfrm>
            <a:off x="4695481" y="5066935"/>
            <a:ext cx="3912901" cy="584776"/>
          </a:xfrm>
          <a:prstGeom prst="rect">
            <a:avLst/>
          </a:prstGeom>
          <a:noFill/>
        </p:spPr>
        <p:txBody>
          <a:bodyPr wrap="square" rtlCol="0">
            <a:spAutoFit/>
          </a:bodyPr>
          <a:lstStyle/>
          <a:p>
            <a:pPr algn="ctr"/>
            <a:r>
              <a:rPr lang="en-US" sz="3200" b="1" dirty="0" smtClean="0"/>
              <a:t>C.O.F.P.S</a:t>
            </a:r>
            <a:endParaRPr lang="en-US" sz="3200" b="1" dirty="0"/>
          </a:p>
        </p:txBody>
      </p:sp>
    </p:spTree>
    <p:extLst>
      <p:ext uri="{BB962C8B-B14F-4D97-AF65-F5344CB8AC3E}">
        <p14:creationId xmlns:p14="http://schemas.microsoft.com/office/powerpoint/2010/main" val="3141293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551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14350" indent="-514350" eaLnBrk="1" hangingPunct="1">
              <a:spcBef>
                <a:spcPct val="50000"/>
              </a:spcBef>
              <a:buAutoNum type="arabicPeriod"/>
              <a:defRPr/>
            </a:pPr>
            <a:r>
              <a:rPr lang="en-US" sz="2800" b="1" dirty="0" smtClean="0">
                <a:solidFill>
                  <a:prstClr val="black"/>
                </a:solidFill>
                <a:latin typeface="Calibri" charset="0"/>
              </a:rPr>
              <a:t>Choosing Vendors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Think about this early in process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Small vendors can be tricky</a:t>
            </a:r>
          </a:p>
          <a:p>
            <a:pPr marL="0" indent="0" eaLnBrk="1" hangingPunct="1">
              <a:lnSpc>
                <a:spcPct val="90000"/>
              </a:lnSpc>
              <a:spcBef>
                <a:spcPct val="50000"/>
              </a:spcBef>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6" name="Picture 5"/>
          <p:cNvPicPr>
            <a:picLocks noChangeAspect="1"/>
          </p:cNvPicPr>
          <p:nvPr/>
        </p:nvPicPr>
        <p:blipFill>
          <a:blip r:embed="rId3"/>
          <a:stretch>
            <a:fillRect/>
          </a:stretch>
        </p:blipFill>
        <p:spPr>
          <a:xfrm>
            <a:off x="254000" y="1456070"/>
            <a:ext cx="3778479" cy="1050123"/>
          </a:xfrm>
          <a:prstGeom prst="rect">
            <a:avLst/>
          </a:prstGeom>
        </p:spPr>
      </p:pic>
      <p:pic>
        <p:nvPicPr>
          <p:cNvPr id="7" name="Picture 6"/>
          <p:cNvPicPr>
            <a:picLocks noChangeAspect="1"/>
          </p:cNvPicPr>
          <p:nvPr/>
        </p:nvPicPr>
        <p:blipFill>
          <a:blip r:embed="rId4"/>
          <a:stretch>
            <a:fillRect/>
          </a:stretch>
        </p:blipFill>
        <p:spPr>
          <a:xfrm>
            <a:off x="637486" y="3797300"/>
            <a:ext cx="2654300" cy="939800"/>
          </a:xfrm>
          <a:prstGeom prst="rect">
            <a:avLst/>
          </a:prstGeom>
        </p:spPr>
      </p:pic>
      <p:pic>
        <p:nvPicPr>
          <p:cNvPr id="9" name="Picture 8"/>
          <p:cNvPicPr>
            <a:picLocks noChangeAspect="1"/>
          </p:cNvPicPr>
          <p:nvPr/>
        </p:nvPicPr>
        <p:blipFill>
          <a:blip r:embed="rId5"/>
          <a:stretch>
            <a:fillRect/>
          </a:stretch>
        </p:blipFill>
        <p:spPr>
          <a:xfrm>
            <a:off x="254000" y="5892800"/>
            <a:ext cx="3454400" cy="876300"/>
          </a:xfrm>
          <a:prstGeom prst="rect">
            <a:avLst/>
          </a:prstGeom>
        </p:spPr>
      </p:pic>
      <p:pic>
        <p:nvPicPr>
          <p:cNvPr id="10" name="Picture 9"/>
          <p:cNvPicPr>
            <a:picLocks noChangeAspect="1"/>
          </p:cNvPicPr>
          <p:nvPr/>
        </p:nvPicPr>
        <p:blipFill>
          <a:blip r:embed="rId6"/>
          <a:stretch>
            <a:fillRect/>
          </a:stretch>
        </p:blipFill>
        <p:spPr>
          <a:xfrm>
            <a:off x="989905" y="4959069"/>
            <a:ext cx="1981200" cy="711200"/>
          </a:xfrm>
          <a:prstGeom prst="rect">
            <a:avLst/>
          </a:prstGeom>
        </p:spPr>
      </p:pic>
      <p:pic>
        <p:nvPicPr>
          <p:cNvPr id="12" name="Picture 11"/>
          <p:cNvPicPr>
            <a:picLocks noChangeAspect="1"/>
          </p:cNvPicPr>
          <p:nvPr/>
        </p:nvPicPr>
        <p:blipFill>
          <a:blip r:embed="rId7"/>
          <a:stretch>
            <a:fillRect/>
          </a:stretch>
        </p:blipFill>
        <p:spPr>
          <a:xfrm>
            <a:off x="185738" y="2733973"/>
            <a:ext cx="4023891" cy="677492"/>
          </a:xfrm>
          <a:prstGeom prst="rect">
            <a:avLst/>
          </a:prstGeom>
        </p:spPr>
      </p:pic>
    </p:spTree>
    <p:extLst>
      <p:ext uri="{BB962C8B-B14F-4D97-AF65-F5344CB8AC3E}">
        <p14:creationId xmlns:p14="http://schemas.microsoft.com/office/powerpoint/2010/main" val="14031667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5" y="1456070"/>
            <a:ext cx="4448875"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2. Ordering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OVER ORDER!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Include EVERYTHING</a:t>
            </a:r>
            <a:endParaRPr lang="en-US" dirty="0">
              <a:solidFill>
                <a:prstClr val="black"/>
              </a:solidFill>
              <a:latin typeface="Calibri" charset="0"/>
            </a:endParaRPr>
          </a:p>
          <a:p>
            <a:pPr marL="0" indent="0" eaLnBrk="1" hangingPunct="1">
              <a:lnSpc>
                <a:spcPct val="90000"/>
              </a:lnSpc>
              <a:spcBef>
                <a:spcPct val="50000"/>
              </a:spcBef>
              <a:defRPr/>
            </a:pPr>
            <a:r>
              <a:rPr lang="en-US" dirty="0" smtClean="0">
                <a:solidFill>
                  <a:prstClr val="black"/>
                </a:solidFill>
                <a:latin typeface="Calibri" charset="0"/>
              </a:rPr>
              <a:t>	&gt; keep budget in mind here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Economy of scale</a:t>
            </a:r>
            <a:endParaRPr lang="en-US" dirty="0">
              <a:solidFill>
                <a:prstClr val="black"/>
              </a:solidFill>
              <a:latin typeface="Calibri"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999" y="1337075"/>
            <a:ext cx="3915485" cy="277647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093" y="4359180"/>
            <a:ext cx="7710339" cy="2194793"/>
          </a:xfrm>
          <a:prstGeom prst="rect">
            <a:avLst/>
          </a:prstGeom>
        </p:spPr>
      </p:pic>
    </p:spTree>
    <p:extLst>
      <p:ext uri="{BB962C8B-B14F-4D97-AF65-F5344CB8AC3E}">
        <p14:creationId xmlns:p14="http://schemas.microsoft.com/office/powerpoint/2010/main" val="3003000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377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3. Fabricating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Some activities require modifications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Where you can be creative!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Be sure to account for this in timeline</a:t>
            </a: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p:cNvPicPr>
            <a:picLocks noChangeAspect="1"/>
          </p:cNvPicPr>
          <p:nvPr/>
        </p:nvPicPr>
        <p:blipFill>
          <a:blip r:embed="rId3"/>
          <a:stretch>
            <a:fillRect/>
          </a:stretch>
        </p:blipFill>
        <p:spPr>
          <a:xfrm>
            <a:off x="164196" y="1340621"/>
            <a:ext cx="4045796" cy="5401930"/>
          </a:xfrm>
          <a:prstGeom prst="rect">
            <a:avLst/>
          </a:prstGeom>
        </p:spPr>
      </p:pic>
    </p:spTree>
    <p:extLst>
      <p:ext uri="{BB962C8B-B14F-4D97-AF65-F5344CB8AC3E}">
        <p14:creationId xmlns:p14="http://schemas.microsoft.com/office/powerpoint/2010/main" val="4065192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293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4. Packing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SPACE!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Have all materials on-hand before packing begins</a:t>
            </a: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2773" y="3659361"/>
            <a:ext cx="5407501" cy="302501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632" y="1235075"/>
            <a:ext cx="3752536" cy="2253919"/>
          </a:xfrm>
          <a:prstGeom prst="rect">
            <a:avLst/>
          </a:prstGeom>
        </p:spPr>
      </p:pic>
    </p:spTree>
    <p:extLst>
      <p:ext uri="{BB962C8B-B14F-4D97-AF65-F5344CB8AC3E}">
        <p14:creationId xmlns:p14="http://schemas.microsoft.com/office/powerpoint/2010/main" val="2025862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241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4. Packing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Packing team needs attention to detail</a:t>
            </a: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378" y="1456070"/>
            <a:ext cx="3081337" cy="3041526"/>
          </a:xfrm>
          <a:prstGeom prst="rect">
            <a:avLst/>
          </a:prstGeom>
        </p:spPr>
      </p:pic>
      <p:pic>
        <p:nvPicPr>
          <p:cNvPr id="7" name="Picture 6"/>
          <p:cNvPicPr>
            <a:picLocks noChangeAspect="1"/>
          </p:cNvPicPr>
          <p:nvPr/>
        </p:nvPicPr>
        <p:blipFill>
          <a:blip r:embed="rId4"/>
          <a:stretch>
            <a:fillRect/>
          </a:stretch>
        </p:blipFill>
        <p:spPr>
          <a:xfrm>
            <a:off x="3990079" y="3869038"/>
            <a:ext cx="4695278" cy="2801217"/>
          </a:xfrm>
          <a:prstGeom prst="rect">
            <a:avLst/>
          </a:prstGeom>
        </p:spPr>
      </p:pic>
    </p:spTree>
    <p:extLst>
      <p:ext uri="{BB962C8B-B14F-4D97-AF65-F5344CB8AC3E}">
        <p14:creationId xmlns:p14="http://schemas.microsoft.com/office/powerpoint/2010/main" val="1748970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eaLnBrk="1" hangingPunct="1">
              <a:lnSpc>
                <a:spcPct val="90000"/>
              </a:lnSpc>
            </a:pPr>
            <a:r>
              <a:rPr lang="en-US" sz="5400" dirty="0">
                <a:solidFill>
                  <a:srgbClr val="49176D"/>
                </a:solidFill>
                <a:latin typeface="Georgia" charset="0"/>
                <a:ea typeface="ＭＳ Ｐゴシック" charset="0"/>
                <a:cs typeface="Georgia" charset="0"/>
              </a:rPr>
              <a:t>Fabrication</a:t>
            </a:r>
          </a:p>
        </p:txBody>
      </p:sp>
      <p:sp>
        <p:nvSpPr>
          <p:cNvPr id="8" name="TextBox 4"/>
          <p:cNvSpPr txBox="1">
            <a:spLocks noChangeArrowheads="1"/>
          </p:cNvSpPr>
          <p:nvPr/>
        </p:nvSpPr>
        <p:spPr bwMode="auto">
          <a:xfrm>
            <a:off x="4466524" y="1456070"/>
            <a:ext cx="4448875" cy="208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sz="2800" b="1" dirty="0" smtClean="0">
                <a:solidFill>
                  <a:prstClr val="black"/>
                </a:solidFill>
                <a:latin typeface="Calibri" charset="0"/>
              </a:rPr>
              <a:t>4. Packing Materials</a:t>
            </a:r>
            <a:endParaRPr lang="en-US" sz="2800"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Mistakes will be made</a:t>
            </a:r>
          </a:p>
          <a:p>
            <a:pPr marL="0" indent="0" eaLnBrk="1" hangingPunct="1">
              <a:lnSpc>
                <a:spcPct val="90000"/>
              </a:lnSpc>
              <a:spcBef>
                <a:spcPct val="50000"/>
              </a:spcBef>
              <a:defRPr/>
            </a:pPr>
            <a:endParaRPr lang="en-US" dirty="0">
              <a:solidFill>
                <a:prstClr val="black"/>
              </a:solidFill>
              <a:latin typeface="Calibri" charset="0"/>
            </a:endParaRPr>
          </a:p>
          <a:p>
            <a:pPr marL="0" indent="0" eaLnBrk="1" hangingPunct="1">
              <a:lnSpc>
                <a:spcPct val="90000"/>
              </a:lnSpc>
              <a:spcBef>
                <a:spcPct val="50000"/>
              </a:spcBef>
              <a:defRPr/>
            </a:pPr>
            <a:endParaRPr lang="en-US" dirty="0" smtClean="0">
              <a:solidFill>
                <a:prstClr val="black"/>
              </a:solidFill>
              <a:latin typeface="Calibri" charset="0"/>
            </a:endParaRPr>
          </a:p>
        </p:txBody>
      </p:sp>
      <p:pic>
        <p:nvPicPr>
          <p:cNvPr id="2" name="Picture 1"/>
          <p:cNvPicPr>
            <a:picLocks noChangeAspect="1"/>
          </p:cNvPicPr>
          <p:nvPr/>
        </p:nvPicPr>
        <p:blipFill>
          <a:blip r:embed="rId3"/>
          <a:stretch>
            <a:fillRect/>
          </a:stretch>
        </p:blipFill>
        <p:spPr>
          <a:xfrm>
            <a:off x="254000" y="1361454"/>
            <a:ext cx="3911600" cy="4635500"/>
          </a:xfrm>
          <a:prstGeom prst="rect">
            <a:avLst/>
          </a:prstGeom>
        </p:spPr>
      </p:pic>
      <p:sp>
        <p:nvSpPr>
          <p:cNvPr id="5" name="TextBox 4"/>
          <p:cNvSpPr txBox="1"/>
          <p:nvPr/>
        </p:nvSpPr>
        <p:spPr>
          <a:xfrm>
            <a:off x="628630" y="6009781"/>
            <a:ext cx="3412563" cy="461665"/>
          </a:xfrm>
          <a:prstGeom prst="rect">
            <a:avLst/>
          </a:prstGeom>
          <a:noFill/>
        </p:spPr>
        <p:txBody>
          <a:bodyPr wrap="square" rtlCol="0">
            <a:spAutoFit/>
          </a:bodyPr>
          <a:lstStyle/>
          <a:p>
            <a:pPr algn="ctr"/>
            <a:r>
              <a:rPr lang="en-US" sz="2400" dirty="0" smtClean="0"/>
              <a:t>“Tweezers!!!”</a:t>
            </a:r>
            <a:endParaRPr lang="en-US" sz="2400" dirty="0"/>
          </a:p>
        </p:txBody>
      </p:sp>
    </p:spTree>
    <p:extLst>
      <p:ext uri="{BB962C8B-B14F-4D97-AF65-F5344CB8AC3E}">
        <p14:creationId xmlns:p14="http://schemas.microsoft.com/office/powerpoint/2010/main" val="19140956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8608</TotalTime>
  <Words>1566</Words>
  <Application>Microsoft Macintosh PowerPoint</Application>
  <PresentationFormat>On-screen Show (4:3)</PresentationFormat>
  <Paragraphs>207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Fabrication</vt:lpstr>
      <vt:lpstr>Fabrication</vt:lpstr>
      <vt:lpstr>Fabrication</vt:lpstr>
      <vt:lpstr>Fabrication</vt:lpstr>
      <vt:lpstr>Fabrication</vt:lpstr>
      <vt:lpstr>Fabrication</vt:lpstr>
      <vt:lpstr>Fabrication</vt:lpstr>
      <vt:lpstr>Fabrication</vt:lpstr>
      <vt:lpstr>Fabrication</vt:lpstr>
      <vt:lpstr>Fabrication</vt:lpstr>
      <vt:lpstr>Fabrication</vt:lpstr>
      <vt:lpstr>NanoDays Evaluation</vt:lpstr>
      <vt:lpstr>NanoDays Evaluation</vt:lpstr>
      <vt:lpstr>NanoDays Summative Evaluation</vt:lpstr>
      <vt:lpstr>NanoDays Summative Evaluation</vt:lpstr>
      <vt:lpstr>NanoDays Summative Evaluation</vt:lpstr>
      <vt:lpstr>Tools and Resources</vt:lpstr>
      <vt:lpstr>Additional Resources</vt:lpstr>
      <vt:lpstr>PowerPoint Presentation</vt:lpstr>
      <vt:lpstr>PowerPoint Presentation</vt:lpstr>
      <vt:lpstr>DIY Nano &amp; App</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533</cp:revision>
  <dcterms:created xsi:type="dcterms:W3CDTF">2011-05-27T16:07:43Z</dcterms:created>
  <dcterms:modified xsi:type="dcterms:W3CDTF">2015-06-17T15:18:26Z</dcterms:modified>
</cp:coreProperties>
</file>