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29"/>
  </p:notesMasterIdLst>
  <p:sldIdLst>
    <p:sldId id="514" r:id="rId3"/>
    <p:sldId id="516" r:id="rId4"/>
    <p:sldId id="487" r:id="rId5"/>
    <p:sldId id="524" r:id="rId6"/>
    <p:sldId id="525" r:id="rId7"/>
    <p:sldId id="519" r:id="rId8"/>
    <p:sldId id="522" r:id="rId9"/>
    <p:sldId id="540" r:id="rId10"/>
    <p:sldId id="541" r:id="rId11"/>
    <p:sldId id="542" r:id="rId12"/>
    <p:sldId id="543" r:id="rId13"/>
    <p:sldId id="526" r:id="rId14"/>
    <p:sldId id="527" r:id="rId15"/>
    <p:sldId id="528" r:id="rId16"/>
    <p:sldId id="529" r:id="rId17"/>
    <p:sldId id="530" r:id="rId18"/>
    <p:sldId id="531" r:id="rId19"/>
    <p:sldId id="532" r:id="rId20"/>
    <p:sldId id="533" r:id="rId21"/>
    <p:sldId id="534" r:id="rId22"/>
    <p:sldId id="535" r:id="rId23"/>
    <p:sldId id="536" r:id="rId24"/>
    <p:sldId id="538" r:id="rId25"/>
    <p:sldId id="539" r:id="rId26"/>
    <p:sldId id="537" r:id="rId27"/>
    <p:sldId id="521"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5"/>
    <a:srgbClr val="4E1765"/>
    <a:srgbClr val="49176D"/>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1" autoAdjust="0"/>
  </p:normalViewPr>
  <p:slideViewPr>
    <p:cSldViewPr snapToGrid="0" snapToObjects="1">
      <p:cViewPr varScale="1">
        <p:scale>
          <a:sx n="81" d="100"/>
          <a:sy n="81" d="100"/>
        </p:scale>
        <p:origin x="-15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extLst>
      <p:ext uri="{BB962C8B-B14F-4D97-AF65-F5344CB8AC3E}">
        <p14:creationId xmlns:p14="http://schemas.microsoft.com/office/powerpoint/2010/main" val="141401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a:t>
            </a:fld>
            <a:endParaRPr lang="en-US">
              <a:solidFill>
                <a:prstClr val="black"/>
              </a:solidFill>
              <a:latin typeface="Calibri"/>
            </a:endParaRPr>
          </a:p>
        </p:txBody>
      </p:sp>
    </p:spTree>
    <p:extLst>
      <p:ext uri="{BB962C8B-B14F-4D97-AF65-F5344CB8AC3E}">
        <p14:creationId xmlns:p14="http://schemas.microsoft.com/office/powerpoint/2010/main" val="322126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8</a:t>
            </a:fld>
            <a:endParaRPr lang="en-US"/>
          </a:p>
        </p:txBody>
      </p:sp>
    </p:spTree>
    <p:extLst>
      <p:ext uri="{BB962C8B-B14F-4D97-AF65-F5344CB8AC3E}">
        <p14:creationId xmlns:p14="http://schemas.microsoft.com/office/powerpoint/2010/main" val="359856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President of Rochester Museum and Science Center, Kate Bennett,  Prof. K.S.V. </a:t>
            </a:r>
            <a:r>
              <a:rPr lang="en-US" sz="1200" dirty="0" err="1" smtClean="0"/>
              <a:t>Santhanam</a:t>
            </a:r>
            <a:r>
              <a:rPr lang="en-US" sz="1200" dirty="0" smtClean="0"/>
              <a:t> (Convener, Nano Day celebrations, RIT) and Dan </a:t>
            </a:r>
            <a:r>
              <a:rPr lang="en-US" sz="1200" dirty="0" err="1" smtClean="0"/>
              <a:t>Winklebleck</a:t>
            </a:r>
            <a:r>
              <a:rPr lang="en-US" sz="1200" dirty="0" smtClean="0"/>
              <a:t> (Public Program Officer, RMSC) watching the </a:t>
            </a:r>
            <a:r>
              <a:rPr lang="en-US" sz="1200" dirty="0" err="1" smtClean="0"/>
              <a:t>nano</a:t>
            </a:r>
            <a:r>
              <a:rPr lang="en-US" sz="1200" dirty="0" smtClean="0"/>
              <a:t> demo.</a:t>
            </a:r>
          </a:p>
          <a:p>
            <a:pPr marL="0" indent="0" eaLnBrk="1" hangingPunct="1">
              <a:lnSpc>
                <a:spcPct val="90000"/>
              </a:lnSpc>
              <a:spcBef>
                <a:spcPct val="50000"/>
              </a:spcBef>
              <a:defRPr/>
            </a:pPr>
            <a:r>
              <a:rPr lang="en-US" sz="1200" dirty="0" smtClean="0">
                <a:solidFill>
                  <a:prstClr val="black"/>
                </a:solidFill>
              </a:rPr>
              <a:t>Mr. Dan </a:t>
            </a:r>
            <a:r>
              <a:rPr lang="en-US" sz="1200" dirty="0" err="1" smtClean="0"/>
              <a:t>Winklebleck</a:t>
            </a:r>
            <a:r>
              <a:rPr lang="en-US" sz="1200" dirty="0" smtClean="0"/>
              <a:t>,  Dr. </a:t>
            </a:r>
            <a:r>
              <a:rPr lang="en-US" sz="1200" dirty="0" err="1" smtClean="0"/>
              <a:t>Uzelemeier</a:t>
            </a:r>
            <a:r>
              <a:rPr lang="en-US" sz="1200" dirty="0" smtClean="0"/>
              <a:t>, Rich </a:t>
            </a:r>
            <a:r>
              <a:rPr lang="en-US" sz="1200" dirty="0" err="1" smtClean="0"/>
              <a:t>Serapilio</a:t>
            </a:r>
            <a:r>
              <a:rPr lang="en-US" sz="1200" dirty="0" smtClean="0"/>
              <a:t>  initiated </a:t>
            </a:r>
            <a:r>
              <a:rPr lang="en-US" sz="1200" dirty="0" smtClean="0">
                <a:solidFill>
                  <a:prstClr val="black"/>
                </a:solidFill>
              </a:rPr>
              <a:t>the partnership.</a:t>
            </a:r>
          </a:p>
          <a:p>
            <a:pPr marL="0" marR="0" indent="0" algn="l" defTabSz="457200" rtl="0" eaLnBrk="1" fontAlgn="base" latinLnBrk="0" hangingPunct="1">
              <a:lnSpc>
                <a:spcPct val="90000"/>
              </a:lnSpc>
              <a:spcBef>
                <a:spcPct val="50000"/>
              </a:spcBef>
              <a:spcAft>
                <a:spcPct val="0"/>
              </a:spcAft>
              <a:buClrTx/>
              <a:buSzTx/>
              <a:buFontTx/>
              <a:buNone/>
              <a:tabLst/>
              <a:defRPr/>
            </a:pPr>
            <a:r>
              <a:rPr lang="en-US" dirty="0" smtClean="0">
                <a:solidFill>
                  <a:prstClr val="black"/>
                </a:solidFill>
                <a:latin typeface="Calibri" charset="0"/>
              </a:rPr>
              <a:t>Since 2013, Ms. Joelle </a:t>
            </a:r>
            <a:r>
              <a:rPr lang="en-US" dirty="0" err="1" smtClean="0">
                <a:solidFill>
                  <a:prstClr val="black"/>
                </a:solidFill>
                <a:latin typeface="Calibri" charset="0"/>
              </a:rPr>
              <a:t>Adolfi</a:t>
            </a:r>
            <a:r>
              <a:rPr lang="en-US" dirty="0" smtClean="0">
                <a:solidFill>
                  <a:prstClr val="black"/>
                </a:solidFill>
                <a:latin typeface="Calibri" charset="0"/>
              </a:rPr>
              <a:t> is the program officer and  the partnership has grown further.</a:t>
            </a:r>
          </a:p>
          <a:p>
            <a:pPr marL="0" indent="0" eaLnBrk="1" hangingPunct="1">
              <a:lnSpc>
                <a:spcPct val="90000"/>
              </a:lnSpc>
              <a:spcBef>
                <a:spcPct val="50000"/>
              </a:spcBef>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17</a:t>
            </a:fld>
            <a:endParaRPr lang="en-US"/>
          </a:p>
        </p:txBody>
      </p:sp>
    </p:spTree>
    <p:extLst>
      <p:ext uri="{BB962C8B-B14F-4D97-AF65-F5344CB8AC3E}">
        <p14:creationId xmlns:p14="http://schemas.microsoft.com/office/powerpoint/2010/main" val="215785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See the following websites.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http://www.rit.edu/cos/nanodays-2014</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http://www.rit.edu/cos/nanodays-2013</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http://www.rit.edu/cos/nanodays-2012</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http://www.rit.edu/cos/nanodays-2011</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https://www.rit.edu/cos/newsandevents_NanoDays2009Photos.php</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18</a:t>
            </a:fld>
            <a:endParaRPr lang="en-US"/>
          </a:p>
        </p:txBody>
      </p:sp>
    </p:spTree>
    <p:extLst>
      <p:ext uri="{BB962C8B-B14F-4D97-AF65-F5344CB8AC3E}">
        <p14:creationId xmlns:p14="http://schemas.microsoft.com/office/powerpoint/2010/main" val="88832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Visitors reading the RIT posters on Hydrogen production using </a:t>
            </a:r>
            <a:r>
              <a:rPr lang="en-US" sz="1200" b="0" dirty="0" err="1" smtClean="0"/>
              <a:t>nanomaterials</a:t>
            </a:r>
            <a:r>
              <a:rPr lang="en-US" sz="1200" b="0" dirty="0" smtClean="0"/>
              <a:t> and solar power</a:t>
            </a:r>
            <a:r>
              <a:rPr lang="en-US" b="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Visitors at the DNA extraction table watching the demo</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dirty="0" smtClean="0">
                <a:solidFill>
                  <a:srgbClr val="FF0000"/>
                </a:solidFill>
              </a:rPr>
              <a:t>NISE </a:t>
            </a:r>
            <a:r>
              <a:rPr lang="en-US" sz="1200" dirty="0" err="1" smtClean="0">
                <a:solidFill>
                  <a:srgbClr val="FF0000"/>
                </a:solidFill>
              </a:rPr>
              <a:t>Nanoday</a:t>
            </a:r>
            <a:r>
              <a:rPr lang="en-US" sz="1200" dirty="0" smtClean="0">
                <a:solidFill>
                  <a:srgbClr val="FF0000"/>
                </a:solidFill>
              </a:rPr>
              <a:t> Kits are donated to schools after the event. Three schools</a:t>
            </a:r>
          </a:p>
          <a:p>
            <a:r>
              <a:rPr lang="en-US" sz="1200" dirty="0" smtClean="0">
                <a:solidFill>
                  <a:srgbClr val="FF0000"/>
                </a:solidFill>
              </a:rPr>
              <a:t>have acquired </a:t>
            </a:r>
            <a:r>
              <a:rPr lang="en-US" sz="1200" dirty="0" err="1" smtClean="0">
                <a:solidFill>
                  <a:srgbClr val="FF0000"/>
                </a:solidFill>
              </a:rPr>
              <a:t>them.a</a:t>
            </a:r>
            <a:r>
              <a:rPr lang="en-US" sz="1200" dirty="0" smtClean="0">
                <a:solidFill>
                  <a:srgbClr val="FF0000"/>
                </a:solidFill>
              </a:rPr>
              <a:t>) Pittsford high school, NY b) Dundee central school, NY and c) Fairport school, NY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1" dirty="0" smtClean="0">
                <a:solidFill>
                  <a:srgbClr val="000000"/>
                </a:solidFill>
                <a:latin typeface="Tahoma" pitchFamily="34" charset="0"/>
                <a:cs typeface="Tahoma" pitchFamily="34" charset="0"/>
              </a:rPr>
              <a:t>F</a:t>
            </a:r>
            <a:r>
              <a:rPr kumimoji="0" lang="en-US" altLang="en-US" sz="1200" b="1" i="0" u="none" strike="noStrike" cap="none" normalizeH="0" baseline="0" dirty="0" smtClean="0">
                <a:ln>
                  <a:noFill/>
                </a:ln>
                <a:solidFill>
                  <a:srgbClr val="000000"/>
                </a:solidFill>
                <a:effectLst/>
                <a:latin typeface="Tahoma" pitchFamily="34" charset="0"/>
                <a:cs typeface="Tahoma" pitchFamily="34" charset="0"/>
              </a:rPr>
              <a:t>rom:</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Kristin Larsen [klarsen@fairport.org]</a:t>
            </a:r>
            <a:b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br>
            <a:r>
              <a:rPr kumimoji="0" lang="en-US" altLang="en-US" sz="1200" b="1" i="0" u="none" strike="noStrike" cap="none" normalizeH="0" baseline="0" dirty="0" smtClean="0">
                <a:ln>
                  <a:noFill/>
                </a:ln>
                <a:solidFill>
                  <a:srgbClr val="000000"/>
                </a:solidFill>
                <a:effectLst/>
                <a:latin typeface="Tahoma" pitchFamily="34" charset="0"/>
                <a:cs typeface="Tahoma" pitchFamily="34" charset="0"/>
              </a:rPr>
              <a:t>Sent:</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Monday, May 11, 2015 1:46 PM</a:t>
            </a:r>
            <a:b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br>
            <a:r>
              <a:rPr kumimoji="0" lang="en-US" altLang="en-US" sz="1200" b="1" i="0" u="none" strike="noStrike" cap="none" normalizeH="0" baseline="0" dirty="0" smtClean="0">
                <a:ln>
                  <a:noFill/>
                </a:ln>
                <a:solidFill>
                  <a:srgbClr val="000000"/>
                </a:solidFill>
                <a:effectLst/>
                <a:latin typeface="Tahoma" pitchFamily="34" charset="0"/>
                <a:cs typeface="Tahoma" pitchFamily="34" charset="0"/>
              </a:rPr>
              <a:t>To:</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a:t>
            </a:r>
            <a:r>
              <a:rPr kumimoji="0" lang="en-US" altLang="en-US" sz="1200" b="0" i="0" u="none" strike="noStrike" cap="none" normalizeH="0" baseline="0" dirty="0" err="1" smtClean="0">
                <a:ln>
                  <a:noFill/>
                </a:ln>
                <a:solidFill>
                  <a:srgbClr val="000000"/>
                </a:solidFill>
                <a:effectLst/>
                <a:latin typeface="Tahoma" pitchFamily="34" charset="0"/>
                <a:cs typeface="Tahoma" pitchFamily="34" charset="0"/>
              </a:rPr>
              <a:t>Kalathur</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a:t>
            </a:r>
            <a:r>
              <a:rPr kumimoji="0" lang="en-US" altLang="en-US" sz="1200" b="0" i="0" u="none" strike="noStrike" cap="none" normalizeH="0" baseline="0" dirty="0" err="1" smtClean="0">
                <a:ln>
                  <a:noFill/>
                </a:ln>
                <a:solidFill>
                  <a:srgbClr val="000000"/>
                </a:solidFill>
                <a:effectLst/>
                <a:latin typeface="Tahoma" pitchFamily="34" charset="0"/>
                <a:cs typeface="Tahoma" pitchFamily="34" charset="0"/>
              </a:rPr>
              <a:t>Santhanam</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a:r>
            <a:b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br>
            <a:r>
              <a:rPr kumimoji="0" lang="en-US" altLang="en-US" sz="1200" b="1" i="0" u="none" strike="noStrike" cap="none" normalizeH="0" baseline="0" dirty="0" smtClean="0">
                <a:ln>
                  <a:noFill/>
                </a:ln>
                <a:solidFill>
                  <a:srgbClr val="000000"/>
                </a:solidFill>
                <a:effectLst/>
                <a:latin typeface="Tahoma" pitchFamily="34" charset="0"/>
                <a:cs typeface="Tahoma" pitchFamily="34" charset="0"/>
              </a:rPr>
              <a:t>Cc:</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Casey Miller</a:t>
            </a:r>
            <a:b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br>
            <a:r>
              <a:rPr kumimoji="0" lang="en-US" altLang="en-US" sz="1200" b="1" i="0" u="none" strike="noStrike" cap="none" normalizeH="0" baseline="0" dirty="0" smtClean="0">
                <a:ln>
                  <a:noFill/>
                </a:ln>
                <a:solidFill>
                  <a:srgbClr val="000000"/>
                </a:solidFill>
                <a:effectLst/>
                <a:latin typeface="Tahoma" pitchFamily="34" charset="0"/>
                <a:cs typeface="Tahoma" pitchFamily="34" charset="0"/>
              </a:rPr>
              <a:t>Subject:</a:t>
            </a:r>
            <a: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t> Re: Nano Kits for Fairport</a:t>
            </a:r>
            <a:br>
              <a:rPr kumimoji="0" lang="en-US" altLang="en-US" sz="1200" b="0" i="0" u="none" strike="noStrike" cap="none" normalizeH="0" baseline="0" dirty="0" smtClean="0">
                <a:ln>
                  <a:noFill/>
                </a:ln>
                <a:solidFill>
                  <a:srgbClr val="000000"/>
                </a:solidFill>
                <a:effectLst/>
                <a:latin typeface="Tahoma" pitchFamily="34" charset="0"/>
                <a:cs typeface="Tahoma" pitchFamily="34" charset="0"/>
              </a:rPr>
            </a:br>
            <a:r>
              <a:rPr kumimoji="0" lang="en-US" alt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800" b="0" i="0" u="none" strike="noStrike" cap="none" normalizeH="0" baseline="0" dirty="0" smtClean="0">
                <a:ln>
                  <a:noFill/>
                </a:ln>
                <a:solidFill>
                  <a:schemeClr val="tx1"/>
                </a:solidFill>
                <a:effectLst/>
                <a:latin typeface="Arial" pitchFamily="34" charset="0"/>
                <a:cs typeface="Arial" pitchFamily="34" charset="0"/>
              </a:rPr>
            </a:br>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Thank you very much for getting back to me Professor </a:t>
            </a:r>
            <a:r>
              <a:rPr kumimoji="0" lang="en-US" altLang="en-US" sz="1200" b="0" i="0" u="none" strike="noStrike" cap="none" normalizeH="0" baseline="0" dirty="0" err="1" smtClean="0">
                <a:ln>
                  <a:noFill/>
                </a:ln>
                <a:solidFill>
                  <a:schemeClr val="tx1"/>
                </a:solidFill>
                <a:effectLst/>
                <a:latin typeface="Arial" pitchFamily="34" charset="0"/>
                <a:cs typeface="Arial" pitchFamily="34" charset="0"/>
              </a:rPr>
              <a:t>Santhanam</a:t>
            </a:r>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 we are very excited about the kits! Casey, I believe you mentioned in your last email a pickup on 5/15, do you have a time that works best for you?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Thanks again,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cs typeface="Arial" pitchFamily="34" charset="0"/>
              </a:rPr>
              <a:t>Kristin </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b="0"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19</a:t>
            </a:fld>
            <a:endParaRPr lang="en-US"/>
          </a:p>
        </p:txBody>
      </p:sp>
    </p:spTree>
    <p:extLst>
      <p:ext uri="{BB962C8B-B14F-4D97-AF65-F5344CB8AC3E}">
        <p14:creationId xmlns:p14="http://schemas.microsoft.com/office/powerpoint/2010/main" val="256758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nisenet.org</a:t>
            </a:r>
            <a:r>
              <a:rPr lang="en-US" dirty="0" smtClean="0"/>
              <a:t>/</a:t>
            </a:r>
            <a:r>
              <a:rPr lang="en-US" dirty="0" err="1" smtClean="0"/>
              <a:t>partner_guide</a:t>
            </a:r>
            <a:endParaRPr lang="en-US" dirty="0" smtClean="0"/>
          </a:p>
          <a:p>
            <a:r>
              <a:rPr lang="en-US" dirty="0" smtClean="0"/>
              <a:t>http://</a:t>
            </a:r>
            <a:r>
              <a:rPr lang="en-US" dirty="0" err="1" smtClean="0"/>
              <a:t>nisenet.org</a:t>
            </a:r>
            <a:r>
              <a:rPr lang="en-US" dirty="0" smtClean="0"/>
              <a:t>/catalog/</a:t>
            </a:r>
            <a:r>
              <a:rPr lang="en-US" dirty="0" err="1" smtClean="0"/>
              <a:t>tools_guides</a:t>
            </a:r>
            <a:r>
              <a:rPr lang="en-US" dirty="0" smtClean="0"/>
              <a:t>/bringing_nano_public_collaboration_opportunity_researchers_museums</a:t>
            </a:r>
          </a:p>
          <a:p>
            <a:r>
              <a:rPr lang="en-US" dirty="0" smtClean="0"/>
              <a:t>http://</a:t>
            </a:r>
            <a:r>
              <a:rPr lang="en-US" dirty="0" err="1" smtClean="0"/>
              <a:t>nisenet.org</a:t>
            </a:r>
            <a:r>
              <a:rPr lang="en-US" dirty="0" smtClean="0"/>
              <a:t>/catalog/</a:t>
            </a:r>
            <a:r>
              <a:rPr lang="en-US" dirty="0" err="1" smtClean="0"/>
              <a:t>tools_guides</a:t>
            </a:r>
            <a:r>
              <a:rPr lang="en-US" dirty="0" smtClean="0"/>
              <a:t>/</a:t>
            </a:r>
            <a:r>
              <a:rPr lang="en-US" dirty="0" err="1" smtClean="0"/>
              <a:t>glossary_museum_research_center_terms_related_nise_network</a:t>
            </a:r>
            <a:endParaRPr lang="en-US" dirty="0" smtClean="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24</a:t>
            </a:fld>
            <a:endParaRPr lang="en-US"/>
          </a:p>
        </p:txBody>
      </p:sp>
    </p:spTree>
    <p:extLst>
      <p:ext uri="{BB962C8B-B14F-4D97-AF65-F5344CB8AC3E}">
        <p14:creationId xmlns:p14="http://schemas.microsoft.com/office/powerpoint/2010/main" val="190222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2652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4667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6/22/15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6/22/15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6/22/15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6/22/15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6/22/15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6/22/15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6/22/15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6/22/15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pn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7.jpeg"/><Relationship Id="rId5" Type="http://schemas.openxmlformats.org/officeDocument/2006/relationships/image" Target="cid:image003.jpg@01CBF388.2021D0E0" TargetMode="External"/><Relationship Id="rId6"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49.jpeg"/><Relationship Id="rId6" Type="http://schemas.openxmlformats.org/officeDocument/2006/relationships/image" Target="cid:image004.jpg@01CBF388.2021D0E0" TargetMode="External"/><Relationship Id="rId7" Type="http://schemas.openxmlformats.org/officeDocument/2006/relationships/image" Target="../media/image50.jpeg"/><Relationship Id="rId8" Type="http://schemas.openxmlformats.org/officeDocument/2006/relationships/image" Target="cid:image006.jpg@01CBF388.2021D0E0"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jpeg"/><Relationship Id="rId7" Type="http://schemas.openxmlformats.org/officeDocument/2006/relationships/image" Target="cid:image003.jpg@01CF7F2B.C21FD0E0"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5" Type="http://schemas.openxmlformats.org/officeDocument/2006/relationships/image" Target="../media/image67.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507597"/>
            <a:ext cx="862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After the “First Date”…</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026" name="Picture 2" descr="ECHO &amp; University of Vermont Physics Department volunteer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1671207"/>
            <a:ext cx="9144000" cy="385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8" name="TextBox 4"/>
          <p:cNvSpPr txBox="1">
            <a:spLocks noChangeArrowheads="1"/>
          </p:cNvSpPr>
          <p:nvPr/>
        </p:nvSpPr>
        <p:spPr bwMode="auto">
          <a:xfrm>
            <a:off x="5200650" y="1646900"/>
            <a:ext cx="3943350"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a:solidFill>
                  <a:prstClr val="black"/>
                </a:solidFill>
                <a:latin typeface="Calibri" charset="0"/>
              </a:rPr>
              <a:t>2012 </a:t>
            </a:r>
            <a:r>
              <a:rPr lang="en-US" dirty="0" err="1" smtClean="0">
                <a:solidFill>
                  <a:prstClr val="black"/>
                </a:solidFill>
                <a:latin typeface="Calibri" charset="0"/>
              </a:rPr>
              <a:t>NanoFab</a:t>
            </a:r>
            <a:r>
              <a:rPr lang="en-US" i="1" dirty="0" err="1" smtClean="0">
                <a:solidFill>
                  <a:prstClr val="black"/>
                </a:solidFill>
                <a:latin typeface="Calibri" charset="0"/>
              </a:rPr>
              <a:t>ulous</a:t>
            </a:r>
            <a:r>
              <a:rPr lang="en-US" i="1" dirty="0" smtClean="0">
                <a:solidFill>
                  <a:prstClr val="black"/>
                </a:solidFill>
                <a:latin typeface="Calibri" charset="0"/>
              </a:rPr>
              <a:t> </a:t>
            </a:r>
            <a:r>
              <a:rPr lang="en-US" dirty="0" smtClean="0">
                <a:solidFill>
                  <a:prstClr val="black"/>
                </a:solidFill>
                <a:latin typeface="Calibri" charset="0"/>
              </a:rPr>
              <a:t>installed and Grand Opening</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Began Exhibit programming</a:t>
            </a:r>
            <a:endParaRPr lang="en-US" dirty="0">
              <a:solidFill>
                <a:prstClr val="black"/>
              </a:solidFill>
              <a:latin typeface="Calibri" charset="0"/>
            </a:endParaRP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Scavenger </a:t>
            </a:r>
            <a:r>
              <a:rPr lang="en-US" dirty="0">
                <a:solidFill>
                  <a:prstClr val="black"/>
                </a:solidFill>
                <a:latin typeface="Calibri" charset="0"/>
              </a:rPr>
              <a:t>Hunts</a:t>
            </a:r>
          </a:p>
          <a:p>
            <a:pPr marL="806450" lvl="1" indent="-342900" eaLnBrk="1" hangingPunct="1">
              <a:lnSpc>
                <a:spcPct val="90000"/>
              </a:lnSpc>
              <a:spcBef>
                <a:spcPct val="50000"/>
              </a:spcBef>
              <a:buFont typeface="Arial"/>
              <a:buChar char="•"/>
              <a:defRPr/>
            </a:pPr>
            <a:r>
              <a:rPr lang="en-US" dirty="0">
                <a:solidFill>
                  <a:prstClr val="black"/>
                </a:solidFill>
                <a:latin typeface="Calibri" charset="0"/>
              </a:rPr>
              <a:t>School Group Visits </a:t>
            </a:r>
          </a:p>
          <a:p>
            <a:pPr marL="806450" lvl="1" indent="-342900" eaLnBrk="1" hangingPunct="1">
              <a:lnSpc>
                <a:spcPct val="90000"/>
              </a:lnSpc>
              <a:spcBef>
                <a:spcPct val="50000"/>
              </a:spcBef>
              <a:buFont typeface="Arial"/>
              <a:buChar char="•"/>
              <a:defRPr/>
            </a:pPr>
            <a:r>
              <a:rPr lang="en-US" dirty="0">
                <a:solidFill>
                  <a:prstClr val="black"/>
                </a:solidFill>
                <a:latin typeface="Calibri" charset="0"/>
              </a:rPr>
              <a:t>Summer Camps</a:t>
            </a:r>
          </a:p>
          <a:p>
            <a:pPr marL="806450" lvl="1" indent="-342900" eaLnBrk="1" hangingPunct="1">
              <a:lnSpc>
                <a:spcPct val="90000"/>
              </a:lnSpc>
              <a:spcBef>
                <a:spcPct val="50000"/>
              </a:spcBef>
              <a:buFont typeface="Arial"/>
              <a:buChar char="•"/>
              <a:defRPr/>
            </a:pPr>
            <a:r>
              <a:rPr lang="en-US" dirty="0">
                <a:solidFill>
                  <a:prstClr val="black"/>
                </a:solidFill>
                <a:latin typeface="Calibri" charset="0"/>
              </a:rPr>
              <a:t>Meet a Scientist</a:t>
            </a:r>
          </a:p>
          <a:p>
            <a:pPr marL="806450" lvl="1" indent="-342900" eaLnBrk="1" hangingPunct="1">
              <a:lnSpc>
                <a:spcPct val="90000"/>
              </a:lnSpc>
              <a:spcBef>
                <a:spcPct val="50000"/>
              </a:spcBef>
              <a:buFont typeface="Arial"/>
              <a:buChar char="•"/>
              <a:defRPr/>
            </a:pPr>
            <a:r>
              <a:rPr lang="en-US" dirty="0">
                <a:solidFill>
                  <a:prstClr val="black"/>
                </a:solidFill>
                <a:latin typeface="Calibri" charset="0"/>
              </a:rPr>
              <a:t>Educator </a:t>
            </a:r>
            <a:r>
              <a:rPr lang="en-US" dirty="0" smtClean="0">
                <a:solidFill>
                  <a:prstClr val="black"/>
                </a:solidFill>
                <a:latin typeface="Calibri" charset="0"/>
              </a:rPr>
              <a:t>Workshops</a:t>
            </a:r>
            <a:endParaRPr lang="en-US" dirty="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0" y="274638"/>
            <a:ext cx="9144000" cy="741362"/>
          </a:xfrm>
        </p:spPr>
        <p:txBody>
          <a:bodyPr/>
          <a:lstStyle/>
          <a:p>
            <a:pPr algn="l" eaLnBrk="1" hangingPunct="1">
              <a:lnSpc>
                <a:spcPct val="90000"/>
              </a:lnSpc>
            </a:pPr>
            <a:r>
              <a:rPr lang="en-US" sz="3800" dirty="0" smtClean="0">
                <a:solidFill>
                  <a:srgbClr val="49176D"/>
                </a:solidFill>
                <a:latin typeface="Georgia" charset="0"/>
                <a:ea typeface="ＭＳ Ｐゴシック" charset="0"/>
                <a:cs typeface="Georgia" charset="0"/>
              </a:rPr>
              <a:t>Timeline and Projects of the Partnership</a:t>
            </a:r>
            <a:endParaRPr lang="en-US" sz="3800" dirty="0">
              <a:solidFill>
                <a:srgbClr val="49176D"/>
              </a:solidFill>
              <a:latin typeface="Georgia" charset="0"/>
              <a:ea typeface="ＭＳ Ｐゴシック" charset="0"/>
              <a:cs typeface="Georgia" charset="0"/>
            </a:endParaRPr>
          </a:p>
        </p:txBody>
      </p:sp>
      <p:pic>
        <p:nvPicPr>
          <p:cNvPr id="15" name="Content Placeholder 3" descr="Shower Curtai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6" y="4095034"/>
            <a:ext cx="2250555" cy="171917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3" descr="Shower Curtain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1879477"/>
            <a:ext cx="2220948" cy="169933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3" descr="Shower Curtains.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45586" y="4049314"/>
            <a:ext cx="2246876" cy="171917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3" descr="Shower Curtains.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829294" y="1879477"/>
            <a:ext cx="2222766" cy="169933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019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037"/>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0" y="274638"/>
            <a:ext cx="9144000" cy="741362"/>
          </a:xfrm>
        </p:spPr>
        <p:txBody>
          <a:bodyPr/>
          <a:lstStyle/>
          <a:p>
            <a:pPr algn="l" eaLnBrk="1" hangingPunct="1">
              <a:lnSpc>
                <a:spcPct val="90000"/>
              </a:lnSpc>
            </a:pPr>
            <a:r>
              <a:rPr lang="en-US" sz="3800" dirty="0" smtClean="0">
                <a:solidFill>
                  <a:srgbClr val="49176D"/>
                </a:solidFill>
                <a:latin typeface="Georgia" charset="0"/>
                <a:ea typeface="ＭＳ Ｐゴシック" charset="0"/>
                <a:cs typeface="Georgia" charset="0"/>
              </a:rPr>
              <a:t>Timeline and Projects of the Partnership</a:t>
            </a:r>
            <a:endParaRPr lang="en-US" sz="38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37760" y="1551302"/>
            <a:ext cx="3931920" cy="4745915"/>
          </a:xfrm>
          <a:prstGeom prst="rect">
            <a:avLst/>
          </a:prstGeom>
        </p:spPr>
        <p:txBody>
          <a:bodyPr wrap="square">
            <a:spAutoFit/>
          </a:bodyPr>
          <a:lstStyle/>
          <a:p>
            <a:pPr marL="342900" indent="-342900" eaLnBrk="1" hangingPunct="1">
              <a:lnSpc>
                <a:spcPct val="90000"/>
              </a:lnSpc>
              <a:spcBef>
                <a:spcPct val="50000"/>
              </a:spcBef>
              <a:buFont typeface="Arial"/>
              <a:buChar char="•"/>
              <a:defRPr/>
            </a:pPr>
            <a:r>
              <a:rPr lang="en-US" sz="2400" dirty="0" smtClean="0">
                <a:solidFill>
                  <a:prstClr val="black"/>
                </a:solidFill>
                <a:latin typeface="Calibri" charset="0"/>
              </a:rPr>
              <a:t>2013 How Do You Nan-Know? Mini Grant</a:t>
            </a:r>
          </a:p>
          <a:p>
            <a:pPr marL="800100" lvl="1" indent="-342900">
              <a:lnSpc>
                <a:spcPct val="90000"/>
              </a:lnSpc>
              <a:spcBef>
                <a:spcPct val="50000"/>
              </a:spcBef>
              <a:buFont typeface="Arial"/>
              <a:buChar char="•"/>
              <a:defRPr/>
            </a:pPr>
            <a:r>
              <a:rPr lang="en-US" sz="2400" dirty="0" smtClean="0">
                <a:solidFill>
                  <a:prstClr val="black"/>
                </a:solidFill>
                <a:latin typeface="Calibri" charset="0"/>
              </a:rPr>
              <a:t>Conversations about Nano and Society</a:t>
            </a:r>
            <a:endParaRPr lang="en-US" sz="24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400" dirty="0" smtClean="0">
                <a:solidFill>
                  <a:prstClr val="black"/>
                </a:solidFill>
                <a:latin typeface="Calibri" charset="0"/>
              </a:rPr>
              <a:t>Nano-</a:t>
            </a:r>
            <a:r>
              <a:rPr lang="en-US" sz="2400" dirty="0" err="1" smtClean="0">
                <a:solidFill>
                  <a:prstClr val="black"/>
                </a:solidFill>
                <a:latin typeface="Calibri" charset="0"/>
              </a:rPr>
              <a:t>vention</a:t>
            </a:r>
            <a:r>
              <a:rPr lang="en-US" sz="2400" dirty="0" smtClean="0">
                <a:solidFill>
                  <a:prstClr val="black"/>
                </a:solidFill>
                <a:latin typeface="Calibri" charset="0"/>
              </a:rPr>
              <a:t> Convention and continued exhibit programming </a:t>
            </a:r>
            <a:endParaRPr lang="en-US" sz="2400" dirty="0">
              <a:solidFill>
                <a:prstClr val="black"/>
              </a:solidFill>
              <a:latin typeface="Calibri" charset="0"/>
            </a:endParaRPr>
          </a:p>
          <a:p>
            <a:pPr marL="342900" indent="-342900">
              <a:lnSpc>
                <a:spcPct val="90000"/>
              </a:lnSpc>
              <a:spcBef>
                <a:spcPct val="50000"/>
              </a:spcBef>
              <a:buFont typeface="Arial"/>
              <a:buChar char="•"/>
              <a:defRPr/>
            </a:pPr>
            <a:r>
              <a:rPr lang="en-US" sz="2400" dirty="0" smtClean="0">
                <a:solidFill>
                  <a:prstClr val="black"/>
                </a:solidFill>
                <a:latin typeface="Calibri" charset="0"/>
              </a:rPr>
              <a:t>2014  Society of Physics Students (SPS) Percussion Garden</a:t>
            </a:r>
            <a:endParaRPr lang="en-US" sz="2400" dirty="0">
              <a:solidFill>
                <a:prstClr val="black"/>
              </a:solidFill>
              <a:latin typeface="Calibri" charset="0"/>
            </a:endParaRPr>
          </a:p>
          <a:p>
            <a:pPr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p:txBody>
      </p:sp>
      <p:pic>
        <p:nvPicPr>
          <p:cNvPr id="17" name="Picture 16" descr="IMG_109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0223" y="1371386"/>
            <a:ext cx="3034110" cy="169698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12" descr="D7K_5018.JPG"/>
          <p:cNvPicPr>
            <a:picLocks noChangeAspect="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1243819" y="4959648"/>
            <a:ext cx="3126917" cy="1546721"/>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Documents and Settings\dhammer\Desktop\Pics\2012 Flying Cars Nov. 8 Kristen\IMG_49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4147" y="3286520"/>
            <a:ext cx="3110186" cy="14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6348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Rochester Museum &amp; Science Center</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977047" y="1408184"/>
            <a:ext cx="5166953" cy="526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smtClean="0">
                <a:latin typeface="Calibri"/>
              </a:rPr>
              <a:t>History</a:t>
            </a:r>
          </a:p>
          <a:p>
            <a:pPr>
              <a:buFont typeface="Arial"/>
              <a:buChar char="•"/>
            </a:pPr>
            <a:r>
              <a:rPr lang="en-US" sz="2000" dirty="0" smtClean="0">
                <a:latin typeface="Calibri"/>
              </a:rPr>
              <a:t>Rochester, New York -- Monroe County </a:t>
            </a:r>
          </a:p>
          <a:p>
            <a:pPr>
              <a:buFont typeface="Arial"/>
              <a:buChar char="•"/>
            </a:pPr>
            <a:r>
              <a:rPr lang="en-US" sz="2000" dirty="0" smtClean="0">
                <a:latin typeface="Calibri"/>
              </a:rPr>
              <a:t>Established in 1912</a:t>
            </a:r>
          </a:p>
          <a:p>
            <a:pPr>
              <a:buFont typeface="Arial"/>
              <a:buChar char="•"/>
            </a:pPr>
            <a:r>
              <a:rPr lang="en-US" sz="2000" dirty="0" smtClean="0">
                <a:latin typeface="Calibri"/>
              </a:rPr>
              <a:t>Target audience – Families with Children age 7-14 yrs old. </a:t>
            </a:r>
          </a:p>
          <a:p>
            <a:endParaRPr lang="en-US" sz="1600" b="1" dirty="0" smtClean="0">
              <a:latin typeface="Calibri"/>
            </a:endParaRPr>
          </a:p>
          <a:p>
            <a:r>
              <a:rPr lang="en-US" sz="1600" b="1" dirty="0" smtClean="0">
                <a:latin typeface="Calibri"/>
              </a:rPr>
              <a:t>Mission</a:t>
            </a:r>
            <a:r>
              <a:rPr lang="en-US" sz="1600" dirty="0" smtClean="0">
                <a:latin typeface="Calibri"/>
              </a:rPr>
              <a:t>: </a:t>
            </a:r>
          </a:p>
          <a:p>
            <a:pPr marL="0" indent="0">
              <a:buNone/>
            </a:pPr>
            <a:r>
              <a:rPr lang="en-US" sz="1600" dirty="0" smtClean="0">
                <a:latin typeface="Calibri"/>
              </a:rPr>
              <a:t>The Rochester Museum &amp; Science Center stimulates broad community interest and understanding of science and technology, and their impact—past, present, future—on our lives.</a:t>
            </a:r>
          </a:p>
          <a:p>
            <a:pPr marL="0" indent="0" eaLnBrk="1" hangingPunct="1">
              <a:lnSpc>
                <a:spcPct val="90000"/>
              </a:lnSpc>
              <a:spcBef>
                <a:spcPct val="50000"/>
              </a:spcBef>
              <a:defRPr/>
            </a:pPr>
            <a:endParaRPr lang="en-US" sz="2000" b="1" dirty="0" smtClean="0">
              <a:solidFill>
                <a:prstClr val="black"/>
              </a:solidFill>
              <a:latin typeface="Calibri" charset="0"/>
            </a:endParaRPr>
          </a:p>
          <a:p>
            <a:pPr marL="0" indent="0" eaLnBrk="1" hangingPunct="1">
              <a:lnSpc>
                <a:spcPct val="90000"/>
              </a:lnSpc>
              <a:spcBef>
                <a:spcPct val="50000"/>
              </a:spcBef>
              <a:defRPr/>
            </a:pPr>
            <a:r>
              <a:rPr lang="en-US" sz="2000" b="1" dirty="0" smtClean="0">
                <a:solidFill>
                  <a:prstClr val="black"/>
                </a:solidFill>
                <a:latin typeface="Calibri" charset="0"/>
              </a:rPr>
              <a:t>Partner institution(s):</a:t>
            </a:r>
          </a:p>
          <a:p>
            <a:pPr eaLnBrk="1" hangingPunct="1">
              <a:lnSpc>
                <a:spcPct val="90000"/>
              </a:lnSpc>
              <a:spcBef>
                <a:spcPct val="50000"/>
              </a:spcBef>
              <a:buFontTx/>
              <a:buChar char="•"/>
              <a:defRPr/>
            </a:pPr>
            <a:r>
              <a:rPr lang="en-US" sz="2000" dirty="0" smtClean="0">
                <a:solidFill>
                  <a:prstClr val="black"/>
                </a:solidFill>
                <a:latin typeface="Calibri" charset="0"/>
              </a:rPr>
              <a:t>Rochester Institute of Technology </a:t>
            </a:r>
          </a:p>
          <a:p>
            <a:pPr eaLnBrk="1" hangingPunct="1">
              <a:lnSpc>
                <a:spcPct val="90000"/>
              </a:lnSpc>
              <a:spcBef>
                <a:spcPct val="50000"/>
              </a:spcBef>
              <a:buFontTx/>
              <a:buChar char="•"/>
              <a:defRPr/>
            </a:pPr>
            <a:r>
              <a:rPr lang="en-US" sz="2000" dirty="0" smtClean="0">
                <a:solidFill>
                  <a:prstClr val="black"/>
                </a:solidFill>
                <a:latin typeface="Calibri" charset="0"/>
              </a:rPr>
              <a:t>SIMPore Inc. </a:t>
            </a:r>
          </a:p>
          <a:p>
            <a:pPr eaLnBrk="1" hangingPunct="1">
              <a:lnSpc>
                <a:spcPct val="90000"/>
              </a:lnSpc>
              <a:spcBef>
                <a:spcPct val="50000"/>
              </a:spcBef>
              <a:buFontTx/>
              <a:buChar char="•"/>
              <a:defRPr/>
            </a:pPr>
            <a:r>
              <a:rPr lang="en-US" sz="2000" dirty="0" smtClean="0">
                <a:solidFill>
                  <a:prstClr val="black"/>
                </a:solidFill>
                <a:latin typeface="Calibri" charset="0"/>
              </a:rPr>
              <a:t>American Chemical Society </a:t>
            </a: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oy building carbon nanotube low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661212"/>
            <a:ext cx="3797438" cy="2754012"/>
          </a:xfrm>
          <a:prstGeom prst="rect">
            <a:avLst/>
          </a:prstGeom>
        </p:spPr>
      </p:pic>
    </p:spTree>
    <p:extLst>
      <p:ext uri="{BB962C8B-B14F-4D97-AF65-F5344CB8AC3E}">
        <p14:creationId xmlns:p14="http://schemas.microsoft.com/office/powerpoint/2010/main" val="3333019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Ago…</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6078533" y="1235075"/>
            <a:ext cx="2836867" cy="792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err="1" smtClean="0">
                <a:solidFill>
                  <a:prstClr val="black"/>
                </a:solidFill>
                <a:latin typeface="Calibri" charset="0"/>
              </a:rPr>
              <a:t>NanoDays</a:t>
            </a:r>
            <a:r>
              <a:rPr lang="en-US" dirty="0">
                <a:solidFill>
                  <a:prstClr val="black"/>
                </a:solidFill>
                <a:latin typeface="Calibri" charset="0"/>
              </a:rPr>
              <a:t> </a:t>
            </a:r>
            <a:r>
              <a:rPr lang="en-US" dirty="0" smtClean="0">
                <a:solidFill>
                  <a:prstClr val="black"/>
                </a:solidFill>
                <a:latin typeface="Calibri" charset="0"/>
              </a:rPr>
              <a:t>- 2 day weekend event at the museum. </a:t>
            </a:r>
          </a:p>
          <a:p>
            <a:pPr marL="0" indent="0" eaLnBrk="1" hangingPunct="1">
              <a:spcBef>
                <a:spcPct val="50000"/>
              </a:spcBef>
              <a:defRPr/>
            </a:pPr>
            <a:r>
              <a:rPr lang="en-US" b="1" dirty="0" smtClean="0">
                <a:solidFill>
                  <a:prstClr val="black"/>
                </a:solidFill>
                <a:latin typeface="Calibri" charset="0"/>
              </a:rPr>
              <a:t>2012: </a:t>
            </a:r>
            <a:r>
              <a:rPr lang="en-US" dirty="0" smtClean="0">
                <a:solidFill>
                  <a:prstClr val="black"/>
                </a:solidFill>
                <a:latin typeface="Calibri" charset="0"/>
              </a:rPr>
              <a:t>RIT and </a:t>
            </a:r>
            <a:r>
              <a:rPr lang="en-US" dirty="0" err="1" smtClean="0">
                <a:solidFill>
                  <a:prstClr val="black"/>
                </a:solidFill>
                <a:latin typeface="Calibri" charset="0"/>
              </a:rPr>
              <a:t>SIMPore</a:t>
            </a:r>
            <a:r>
              <a:rPr lang="en-US" dirty="0" smtClean="0">
                <a:solidFill>
                  <a:prstClr val="black"/>
                </a:solidFill>
                <a:latin typeface="Calibri" charset="0"/>
              </a:rPr>
              <a:t> Inc.</a:t>
            </a:r>
          </a:p>
          <a:p>
            <a:pPr marL="0" indent="0" eaLnBrk="1" hangingPunct="1">
              <a:spcBef>
                <a:spcPct val="50000"/>
              </a:spcBef>
              <a:defRPr/>
            </a:pPr>
            <a:r>
              <a:rPr lang="en-US" b="1" dirty="0" smtClean="0">
                <a:solidFill>
                  <a:prstClr val="black"/>
                </a:solidFill>
                <a:latin typeface="Calibri" charset="0"/>
              </a:rPr>
              <a:t>2013: </a:t>
            </a:r>
            <a:r>
              <a:rPr lang="en-US" dirty="0" smtClean="0">
                <a:solidFill>
                  <a:prstClr val="black"/>
                </a:solidFill>
                <a:latin typeface="Calibri" charset="0"/>
              </a:rPr>
              <a:t>RIT, </a:t>
            </a:r>
            <a:r>
              <a:rPr lang="en-US" dirty="0" err="1" smtClean="0">
                <a:solidFill>
                  <a:prstClr val="black"/>
                </a:solidFill>
                <a:latin typeface="Calibri" charset="0"/>
              </a:rPr>
              <a:t>SIMPore</a:t>
            </a:r>
            <a:r>
              <a:rPr lang="en-US" dirty="0" smtClean="0">
                <a:solidFill>
                  <a:prstClr val="black"/>
                </a:solidFill>
                <a:latin typeface="Calibri" charset="0"/>
              </a:rPr>
              <a:t> Inc. and ACS </a:t>
            </a:r>
          </a:p>
          <a:p>
            <a:pPr marL="0" indent="0" eaLnBrk="1" hangingPunct="1">
              <a:spcBef>
                <a:spcPct val="50000"/>
              </a:spcBef>
              <a:defRPr/>
            </a:pPr>
            <a:r>
              <a:rPr lang="en-US" b="1" dirty="0" smtClean="0">
                <a:solidFill>
                  <a:prstClr val="black"/>
                </a:solidFill>
                <a:latin typeface="Calibri" charset="0"/>
              </a:rPr>
              <a:t>2014: </a:t>
            </a:r>
            <a:r>
              <a:rPr lang="en-US" dirty="0" smtClean="0">
                <a:solidFill>
                  <a:prstClr val="black"/>
                </a:solidFill>
                <a:latin typeface="Calibri" charset="0"/>
              </a:rPr>
              <a:t>RIT, </a:t>
            </a:r>
            <a:r>
              <a:rPr lang="en-US" dirty="0" err="1" smtClean="0">
                <a:solidFill>
                  <a:prstClr val="black"/>
                </a:solidFill>
                <a:latin typeface="Calibri" charset="0"/>
              </a:rPr>
              <a:t>SIMPore</a:t>
            </a:r>
            <a:r>
              <a:rPr lang="en-US" dirty="0" smtClean="0">
                <a:solidFill>
                  <a:prstClr val="black"/>
                </a:solidFill>
                <a:latin typeface="Calibri" charset="0"/>
              </a:rPr>
              <a:t> Inc., ACS and Bruce Ha</a:t>
            </a:r>
          </a:p>
          <a:p>
            <a:pPr marL="0" indent="0" eaLnBrk="1" hangingPunct="1">
              <a:spcBef>
                <a:spcPct val="50000"/>
              </a:spcBef>
              <a:defRPr/>
            </a:pPr>
            <a:r>
              <a:rPr lang="en-US" b="1" dirty="0" smtClean="0">
                <a:solidFill>
                  <a:prstClr val="black"/>
                </a:solidFill>
                <a:latin typeface="Calibri" charset="0"/>
              </a:rPr>
              <a:t>2015: </a:t>
            </a:r>
            <a:r>
              <a:rPr lang="en-US" dirty="0" smtClean="0">
                <a:solidFill>
                  <a:prstClr val="black"/>
                </a:solidFill>
                <a:latin typeface="Calibri" charset="0"/>
              </a:rPr>
              <a:t>Continued partnerships </a:t>
            </a:r>
          </a:p>
          <a:p>
            <a:pPr marL="0" indent="0" eaLnBrk="1" hangingPunct="1">
              <a:spcBef>
                <a:spcPct val="50000"/>
              </a:spcBef>
              <a:defRPr/>
            </a:pPr>
            <a:endParaRPr lang="en-US" b="1" dirty="0" smtClean="0">
              <a:solidFill>
                <a:prstClr val="black"/>
              </a:solidFill>
              <a:latin typeface="Calibri" charset="0"/>
            </a:endParaRPr>
          </a:p>
          <a:p>
            <a:pPr marL="0" indent="0" eaLnBrk="1" hangingPunct="1">
              <a:spcBef>
                <a:spcPct val="50000"/>
              </a:spcBef>
              <a:defRPr/>
            </a:pPr>
            <a:r>
              <a:rPr lang="en-US" b="1" dirty="0" smtClean="0">
                <a:solidFill>
                  <a:prstClr val="black"/>
                </a:solidFill>
                <a:latin typeface="Calibri" charset="0"/>
              </a:rPr>
              <a:t> </a:t>
            </a: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eaLnBrk="1" hangingPunct="1">
              <a:lnSpc>
                <a:spcPct val="90000"/>
              </a:lnSpc>
              <a:spcBef>
                <a:spcPct val="50000"/>
              </a:spcBef>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52830" y="2126010"/>
            <a:ext cx="5606587" cy="420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465371">
            <a:off x="426147" y="1532688"/>
            <a:ext cx="2230682" cy="1062648"/>
          </a:xfrm>
          <a:prstGeom prst="rect">
            <a:avLst/>
          </a:prstGeom>
        </p:spPr>
      </p:pic>
    </p:spTree>
    <p:extLst>
      <p:ext uri="{BB962C8B-B14F-4D97-AF65-F5344CB8AC3E}">
        <p14:creationId xmlns:p14="http://schemas.microsoft.com/office/powerpoint/2010/main" val="2114173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Doing more than just </a:t>
            </a:r>
            <a:r>
              <a:rPr lang="en-US" sz="4000" dirty="0" err="1" smtClean="0">
                <a:solidFill>
                  <a:srgbClr val="49176D"/>
                </a:solidFill>
                <a:latin typeface="Georgia" charset="0"/>
                <a:ea typeface="ＭＳ Ｐゴシック" charset="0"/>
                <a:cs typeface="Georgia" charset="0"/>
              </a:rPr>
              <a:t>Nanodays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018180" y="1446385"/>
            <a:ext cx="3897220" cy="537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Summer Fun 2014</a:t>
            </a:r>
          </a:p>
          <a:p>
            <a:pPr marL="0" indent="0" eaLnBrk="1" hangingPunct="1">
              <a:spcBef>
                <a:spcPct val="50000"/>
              </a:spcBef>
              <a:defRPr/>
            </a:pPr>
            <a:r>
              <a:rPr lang="en-US" b="1" dirty="0" smtClean="0">
                <a:solidFill>
                  <a:prstClr val="black"/>
                </a:solidFill>
                <a:latin typeface="Calibri" charset="0"/>
              </a:rPr>
              <a:t>Nano Exploration Camp </a:t>
            </a:r>
            <a:r>
              <a:rPr lang="en-US" dirty="0" smtClean="0">
                <a:solidFill>
                  <a:prstClr val="black"/>
                </a:solidFill>
                <a:latin typeface="Calibri" charset="0"/>
              </a:rPr>
              <a:t>12-15 yr olds </a:t>
            </a:r>
          </a:p>
          <a:p>
            <a:pPr marL="342900" indent="-342900" eaLnBrk="1" hangingPunct="1">
              <a:spcBef>
                <a:spcPct val="50000"/>
              </a:spcBef>
              <a:buFont typeface="Arial"/>
              <a:buChar char="•"/>
              <a:defRPr/>
            </a:pPr>
            <a:r>
              <a:rPr lang="en-US" sz="2000" dirty="0" smtClean="0">
                <a:solidFill>
                  <a:prstClr val="black"/>
                </a:solidFill>
                <a:latin typeface="Calibri" charset="0"/>
              </a:rPr>
              <a:t>SIMPore Inc. guest speakers </a:t>
            </a:r>
          </a:p>
          <a:p>
            <a:pPr marL="342900" indent="-342900" eaLnBrk="1" hangingPunct="1">
              <a:spcBef>
                <a:spcPct val="50000"/>
              </a:spcBef>
              <a:buFont typeface="Arial"/>
              <a:buChar char="•"/>
              <a:defRPr/>
            </a:pPr>
            <a:r>
              <a:rPr lang="en-US" sz="2000" dirty="0" smtClean="0">
                <a:solidFill>
                  <a:prstClr val="black"/>
                </a:solidFill>
                <a:latin typeface="Calibri" charset="0"/>
              </a:rPr>
              <a:t>RIT Clean Lab tour</a:t>
            </a:r>
          </a:p>
          <a:p>
            <a:pPr marL="0" indent="0" eaLnBrk="1" hangingPunct="1">
              <a:lnSpc>
                <a:spcPct val="90000"/>
              </a:lnSpc>
              <a:spcBef>
                <a:spcPct val="50000"/>
              </a:spcBef>
              <a:defRPr/>
            </a:pPr>
            <a:r>
              <a:rPr lang="en-US" sz="2800" b="1" dirty="0" smtClean="0">
                <a:solidFill>
                  <a:prstClr val="black"/>
                </a:solidFill>
                <a:latin typeface="Calibri" charset="0"/>
              </a:rPr>
              <a:t>Summer Fun 2015 </a:t>
            </a:r>
          </a:p>
          <a:p>
            <a:pPr eaLnBrk="1" hangingPunct="1">
              <a:lnSpc>
                <a:spcPct val="90000"/>
              </a:lnSpc>
              <a:spcBef>
                <a:spcPct val="50000"/>
              </a:spcBef>
              <a:buFontTx/>
              <a:buChar char="•"/>
              <a:defRPr/>
            </a:pPr>
            <a:r>
              <a:rPr lang="en-US" i="1" dirty="0" smtClean="0">
                <a:solidFill>
                  <a:prstClr val="black"/>
                </a:solidFill>
                <a:latin typeface="Calibri" charset="0"/>
              </a:rPr>
              <a:t>Nano: It’s a Small World </a:t>
            </a:r>
            <a:r>
              <a:rPr lang="en-US" dirty="0" smtClean="0">
                <a:solidFill>
                  <a:prstClr val="black"/>
                </a:solidFill>
                <a:latin typeface="Calibri" charset="0"/>
              </a:rPr>
              <a:t>12-15 yrs </a:t>
            </a:r>
          </a:p>
          <a:p>
            <a:pPr eaLnBrk="1" hangingPunct="1">
              <a:lnSpc>
                <a:spcPct val="90000"/>
              </a:lnSpc>
              <a:spcBef>
                <a:spcPct val="50000"/>
              </a:spcBef>
              <a:buFontTx/>
              <a:buChar char="•"/>
              <a:defRPr/>
            </a:pPr>
            <a:r>
              <a:rPr lang="en-US" i="1" dirty="0" smtClean="0">
                <a:solidFill>
                  <a:prstClr val="black"/>
                </a:solidFill>
                <a:latin typeface="Calibri" charset="0"/>
              </a:rPr>
              <a:t>NanoExploration</a:t>
            </a:r>
            <a:r>
              <a:rPr lang="en-US" dirty="0" smtClean="0">
                <a:solidFill>
                  <a:prstClr val="black"/>
                </a:solidFill>
                <a:latin typeface="Calibri" charset="0"/>
              </a:rPr>
              <a:t> 9-11 yrs. </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2" name="Picture 1" descr="NanoDays Duffield Hall low r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0" y="2298613"/>
            <a:ext cx="4748784" cy="3561588"/>
          </a:xfrm>
          <a:prstGeom prst="rect">
            <a:avLst/>
          </a:prstGeom>
        </p:spPr>
      </p:pic>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075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rot="5400000">
            <a:off x="4105801" y="1732263"/>
            <a:ext cx="2738505" cy="17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ppstor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6757" y="1235074"/>
            <a:ext cx="4057950" cy="30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G_701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8111" y="3973582"/>
            <a:ext cx="3845889" cy="2884417"/>
          </a:xfrm>
          <a:prstGeom prst="rect">
            <a:avLst/>
          </a:prstGeom>
        </p:spPr>
      </p:pic>
      <p:pic>
        <p:nvPicPr>
          <p:cNvPr id="17" name="Picture 16" descr="IMG_679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986329" y="4278539"/>
            <a:ext cx="2616658" cy="2616658"/>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4434170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RIT: Partnership</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753853" y="372319"/>
            <a:ext cx="5265019" cy="56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endParaRPr lang="en-US" b="1" dirty="0">
              <a:solidFill>
                <a:prstClr val="black"/>
              </a:solidFill>
              <a:latin typeface="+mj-lt"/>
            </a:endParaRPr>
          </a:p>
          <a:p>
            <a:pPr marL="0" indent="0" eaLnBrk="1" hangingPunct="1">
              <a:spcBef>
                <a:spcPct val="50000"/>
              </a:spcBef>
              <a:defRPr/>
            </a:pPr>
            <a:endParaRPr lang="en-US" b="1" dirty="0" smtClean="0">
              <a:solidFill>
                <a:prstClr val="black"/>
              </a:solidFill>
              <a:latin typeface="+mj-lt"/>
            </a:endParaRPr>
          </a:p>
          <a:p>
            <a:pPr marL="0" indent="0" eaLnBrk="1" hangingPunct="1">
              <a:spcBef>
                <a:spcPct val="50000"/>
              </a:spcBef>
              <a:defRPr/>
            </a:pPr>
            <a:r>
              <a:rPr lang="en-US" b="1" dirty="0" smtClean="0">
                <a:solidFill>
                  <a:prstClr val="black"/>
                </a:solidFill>
                <a:latin typeface="+mj-lt"/>
              </a:rPr>
              <a:t>ROCHESTER INSTITUTE OF TECHNOLOGY</a:t>
            </a:r>
            <a:endParaRPr lang="en-US" b="1" dirty="0">
              <a:solidFill>
                <a:prstClr val="black"/>
              </a:solidFill>
              <a:latin typeface="+mj-lt"/>
            </a:endParaRPr>
          </a:p>
          <a:p>
            <a:pPr marL="342900" indent="-342900" eaLnBrk="1" hangingPunct="1">
              <a:lnSpc>
                <a:spcPct val="90000"/>
              </a:lnSpc>
              <a:spcBef>
                <a:spcPct val="50000"/>
              </a:spcBef>
              <a:buFont typeface="Arial"/>
              <a:buChar char="•"/>
              <a:defRPr/>
            </a:pPr>
            <a:r>
              <a:rPr lang="en-US" sz="1800" dirty="0" smtClean="0">
                <a:solidFill>
                  <a:prstClr val="black"/>
                </a:solidFill>
                <a:latin typeface="+mj-lt"/>
              </a:rPr>
              <a:t>Founded in 1829; enrollment: 18,000</a:t>
            </a:r>
          </a:p>
          <a:p>
            <a:pPr marL="342900" indent="-342900" eaLnBrk="1" hangingPunct="1">
              <a:lnSpc>
                <a:spcPct val="90000"/>
              </a:lnSpc>
              <a:spcBef>
                <a:spcPct val="50000"/>
              </a:spcBef>
              <a:buFont typeface="Arial"/>
              <a:buChar char="•"/>
              <a:defRPr/>
            </a:pPr>
            <a:r>
              <a:rPr lang="en-US" sz="1800" dirty="0" smtClean="0">
                <a:latin typeface="+mj-lt"/>
              </a:rPr>
              <a:t>A place where brilliant minds assemble and collaborate</a:t>
            </a:r>
          </a:p>
          <a:p>
            <a:pPr marL="342900" indent="-342900" eaLnBrk="1" hangingPunct="1">
              <a:lnSpc>
                <a:spcPct val="90000"/>
              </a:lnSpc>
              <a:spcBef>
                <a:spcPct val="50000"/>
              </a:spcBef>
              <a:buFont typeface="Arial"/>
              <a:buChar char="•"/>
              <a:defRPr/>
            </a:pPr>
            <a:r>
              <a:rPr lang="en-US" sz="1800" dirty="0" smtClean="0">
                <a:latin typeface="+mj-lt"/>
              </a:rPr>
              <a:t>Pool individual talents across disciplines in service of big projects and big ideas</a:t>
            </a:r>
            <a:endParaRPr lang="en-US" sz="1800" dirty="0" smtClean="0">
              <a:solidFill>
                <a:prstClr val="black"/>
              </a:solidFill>
              <a:latin typeface="+mj-lt"/>
            </a:endParaRPr>
          </a:p>
          <a:p>
            <a:pPr marL="0" indent="0" eaLnBrk="1" hangingPunct="1">
              <a:lnSpc>
                <a:spcPct val="90000"/>
              </a:lnSpc>
              <a:spcBef>
                <a:spcPct val="50000"/>
              </a:spcBef>
              <a:defRPr/>
            </a:pPr>
            <a:endParaRPr lang="en-US" b="1" dirty="0" smtClean="0">
              <a:solidFill>
                <a:prstClr val="black"/>
              </a:solidFill>
              <a:latin typeface="Calibri" charset="0"/>
            </a:endParaRPr>
          </a:p>
          <a:p>
            <a:pPr marL="0" indent="0" eaLnBrk="1" hangingPunct="1">
              <a:lnSpc>
                <a:spcPct val="90000"/>
              </a:lnSpc>
              <a:spcBef>
                <a:spcPct val="50000"/>
              </a:spcBef>
              <a:defRPr/>
            </a:pPr>
            <a:r>
              <a:rPr lang="en-US" sz="1800" b="1" dirty="0" smtClean="0">
                <a:solidFill>
                  <a:prstClr val="black"/>
                </a:solidFill>
                <a:latin typeface="Calibri" charset="0"/>
              </a:rPr>
              <a:t>Partner institution(s):</a:t>
            </a:r>
          </a:p>
          <a:p>
            <a:pPr eaLnBrk="1" hangingPunct="1">
              <a:lnSpc>
                <a:spcPct val="90000"/>
              </a:lnSpc>
              <a:spcBef>
                <a:spcPct val="50000"/>
              </a:spcBef>
              <a:buFontTx/>
              <a:buChar char="•"/>
              <a:defRPr/>
            </a:pPr>
            <a:r>
              <a:rPr lang="en-US" sz="1800" dirty="0" smtClean="0">
                <a:solidFill>
                  <a:prstClr val="black"/>
                </a:solidFill>
                <a:latin typeface="Calibri" charset="0"/>
              </a:rPr>
              <a:t>Rochester Museum and Science Center</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santhanan\AppData\Local\Microsoft\Windows\Temporary Internet Files\Content.Word\100_113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81" y="1381052"/>
            <a:ext cx="3659204" cy="2765425"/>
          </a:xfrm>
          <a:prstGeom prst="rect">
            <a:avLst/>
          </a:prstGeom>
          <a:noFill/>
          <a:ln>
            <a:noFill/>
          </a:ln>
        </p:spPr>
      </p:pic>
      <p:pic>
        <p:nvPicPr>
          <p:cNvPr id="13" name="Picture 12" descr="C:\Users\santhanan\AppData\Local\Microsoft\Windows\Temporary Internet Files\Content.Word\100_1134.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190999"/>
            <a:ext cx="3590223" cy="2667001"/>
          </a:xfrm>
          <a:prstGeom prst="rect">
            <a:avLst/>
          </a:prstGeom>
          <a:noFill/>
          <a:ln>
            <a:noFill/>
          </a:ln>
        </p:spPr>
      </p:pic>
      <p:pic>
        <p:nvPicPr>
          <p:cNvPr id="4098" name="Picture 2" descr="Rochester Institute of Technology seal.sv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94724" y="5637721"/>
            <a:ext cx="854038" cy="8446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e.rit.edu/research/projects/2007_fall/Autonomous_Projectile_Interceptor/img/rit_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9171" y="5615713"/>
            <a:ext cx="1026515" cy="88071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88453" y="5767937"/>
            <a:ext cx="1426945"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6220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idx="4294967295"/>
          </p:nvPr>
        </p:nvSpPr>
        <p:spPr>
          <a:xfrm>
            <a:off x="4826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History of  partnership</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389168" y="1381875"/>
            <a:ext cx="44192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endParaRPr lang="en-US" sz="1400" dirty="0" smtClean="0">
              <a:solidFill>
                <a:prstClr val="black"/>
              </a:solidFill>
              <a:latin typeface="+mj-lt"/>
            </a:endParaRPr>
          </a:p>
          <a:p>
            <a:pPr marL="0" indent="0" algn="ctr" eaLnBrk="1" hangingPunct="1">
              <a:spcBef>
                <a:spcPct val="50000"/>
              </a:spcBef>
              <a:defRPr/>
            </a:pPr>
            <a:r>
              <a:rPr lang="en-US" sz="2000" dirty="0" smtClean="0">
                <a:solidFill>
                  <a:prstClr val="black"/>
                </a:solidFill>
                <a:latin typeface="+mj-lt"/>
              </a:rPr>
              <a:t>RIT was the first institution in Rochester participating in </a:t>
            </a:r>
            <a:r>
              <a:rPr lang="en-US" sz="2000" dirty="0" err="1" smtClean="0">
                <a:solidFill>
                  <a:prstClr val="black"/>
                </a:solidFill>
                <a:latin typeface="+mj-lt"/>
              </a:rPr>
              <a:t>Nanodays</a:t>
            </a:r>
            <a:r>
              <a:rPr lang="en-US" sz="2000" dirty="0" smtClean="0">
                <a:solidFill>
                  <a:prstClr val="black"/>
                </a:solidFill>
                <a:latin typeface="+mj-lt"/>
              </a:rPr>
              <a:t> celebrations with NISE. </a:t>
            </a: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id:image003.jpg@01CBF388.2021D0E0"/>
          <p:cNvPicPr/>
          <p:nvPr/>
        </p:nvPicPr>
        <p:blipFill>
          <a:blip r:embed="rId4" r:link="rId5" cstate="print"/>
          <a:srcRect/>
          <a:stretch>
            <a:fillRect/>
          </a:stretch>
        </p:blipFill>
        <p:spPr bwMode="auto">
          <a:xfrm>
            <a:off x="154000" y="1304990"/>
            <a:ext cx="4181475" cy="3124200"/>
          </a:xfrm>
          <a:prstGeom prst="rect">
            <a:avLst/>
          </a:prstGeom>
          <a:noFill/>
          <a:ln w="9525">
            <a:noFill/>
            <a:miter lim="800000"/>
            <a:headEnd/>
            <a:tailEnd/>
          </a:ln>
        </p:spPr>
      </p:pic>
      <p:pic>
        <p:nvPicPr>
          <p:cNvPr id="14" name="Picture 13" descr="C:\Users\santhanan\Desktop\100_2025.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3561035"/>
            <a:ext cx="4130541" cy="2945334"/>
          </a:xfrm>
          <a:prstGeom prst="rect">
            <a:avLst/>
          </a:prstGeom>
          <a:noFill/>
          <a:ln>
            <a:noFill/>
          </a:ln>
        </p:spPr>
      </p:pic>
      <p:sp>
        <p:nvSpPr>
          <p:cNvPr id="5" name="Rectangle 4"/>
          <p:cNvSpPr/>
          <p:nvPr/>
        </p:nvSpPr>
        <p:spPr>
          <a:xfrm>
            <a:off x="62564" y="4958646"/>
            <a:ext cx="4446871" cy="1077218"/>
          </a:xfrm>
          <a:prstGeom prst="rect">
            <a:avLst/>
          </a:prstGeom>
        </p:spPr>
        <p:txBody>
          <a:bodyPr wrap="square">
            <a:spAutoFit/>
          </a:bodyPr>
          <a:lstStyle/>
          <a:p>
            <a:pPr algn="ctr">
              <a:lnSpc>
                <a:spcPct val="90000"/>
              </a:lnSpc>
              <a:spcBef>
                <a:spcPct val="50000"/>
              </a:spcBef>
              <a:defRPr/>
            </a:pPr>
            <a:r>
              <a:rPr lang="en-US" sz="2000" b="1" dirty="0">
                <a:solidFill>
                  <a:prstClr val="black"/>
                </a:solidFill>
                <a:latin typeface="+mj-lt"/>
              </a:rPr>
              <a:t>Partnership </a:t>
            </a:r>
            <a:r>
              <a:rPr lang="en-US" sz="2000" b="1" dirty="0" smtClean="0">
                <a:solidFill>
                  <a:prstClr val="black"/>
                </a:solidFill>
                <a:latin typeface="+mj-lt"/>
              </a:rPr>
              <a:t>with RMSC started </a:t>
            </a:r>
            <a:r>
              <a:rPr lang="en-US" sz="2000" b="1" dirty="0">
                <a:solidFill>
                  <a:prstClr val="black"/>
                </a:solidFill>
                <a:latin typeface="+mj-lt"/>
              </a:rPr>
              <a:t>in 2011</a:t>
            </a:r>
          </a:p>
          <a:p>
            <a:pPr marL="0" indent="0" algn="ctr" eaLnBrk="1" hangingPunct="1">
              <a:lnSpc>
                <a:spcPct val="90000"/>
              </a:lnSpc>
              <a:spcBef>
                <a:spcPct val="50000"/>
              </a:spcBef>
              <a:defRPr/>
            </a:pPr>
            <a:r>
              <a:rPr lang="en-US" sz="2000" dirty="0" smtClean="0">
                <a:solidFill>
                  <a:prstClr val="black"/>
                </a:solidFill>
                <a:latin typeface="+mj-lt"/>
              </a:rPr>
              <a:t>Motivation </a:t>
            </a:r>
            <a:r>
              <a:rPr lang="en-US" sz="2000" dirty="0">
                <a:solidFill>
                  <a:prstClr val="black"/>
                </a:solidFill>
                <a:latin typeface="+mj-lt"/>
              </a:rPr>
              <a:t>is to bring </a:t>
            </a:r>
            <a:r>
              <a:rPr lang="en-US" sz="2000" dirty="0" smtClean="0">
                <a:solidFill>
                  <a:prstClr val="black"/>
                </a:solidFill>
                <a:latin typeface="+mj-lt"/>
              </a:rPr>
              <a:t>greater awareness </a:t>
            </a:r>
            <a:r>
              <a:rPr lang="en-US" sz="2000" dirty="0">
                <a:solidFill>
                  <a:prstClr val="black"/>
                </a:solidFill>
                <a:latin typeface="+mj-lt"/>
              </a:rPr>
              <a:t>to the public of </a:t>
            </a:r>
            <a:r>
              <a:rPr lang="en-US" sz="2000" dirty="0" smtClean="0">
                <a:solidFill>
                  <a:prstClr val="black"/>
                </a:solidFill>
                <a:latin typeface="+mj-lt"/>
              </a:rPr>
              <a:t>all ages. </a:t>
            </a:r>
            <a:endParaRPr lang="en-US" sz="2000" dirty="0">
              <a:solidFill>
                <a:prstClr val="black"/>
              </a:solidFill>
              <a:latin typeface="+mj-lt"/>
            </a:endParaRPr>
          </a:p>
        </p:txBody>
      </p:sp>
    </p:spTree>
    <p:extLst>
      <p:ext uri="{BB962C8B-B14F-4D97-AF65-F5344CB8AC3E}">
        <p14:creationId xmlns:p14="http://schemas.microsoft.com/office/powerpoint/2010/main" val="7040490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Partnership projects</a:t>
            </a:r>
            <a:endParaRPr lang="en-US" sz="4000" dirty="0">
              <a:solidFill>
                <a:srgbClr val="49176D"/>
              </a:solidFill>
              <a:latin typeface="Georgia" charset="0"/>
              <a:ea typeface="ＭＳ Ｐゴシック" charset="0"/>
              <a:cs typeface="Georgia"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9431" y="274638"/>
            <a:ext cx="2230682" cy="1062648"/>
          </a:xfrm>
          <a:prstGeom prst="rect">
            <a:avLst/>
          </a:prstGeom>
        </p:spPr>
      </p:pic>
      <p:pic>
        <p:nvPicPr>
          <p:cNvPr id="10" name="Picture 9" descr="cid:image004.jpg@01CBF388.2021D0E0"/>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0485" y="1337287"/>
            <a:ext cx="2999974" cy="2257376"/>
          </a:xfrm>
          <a:prstGeom prst="rect">
            <a:avLst/>
          </a:prstGeom>
          <a:noFill/>
          <a:ln w="9525">
            <a:noFill/>
            <a:miter lim="800000"/>
            <a:headEnd/>
            <a:tailEnd/>
          </a:ln>
        </p:spPr>
      </p:pic>
      <p:sp>
        <p:nvSpPr>
          <p:cNvPr id="5" name="Rectangle 4"/>
          <p:cNvSpPr/>
          <p:nvPr/>
        </p:nvSpPr>
        <p:spPr>
          <a:xfrm>
            <a:off x="-1" y="3594662"/>
            <a:ext cx="3364029" cy="923330"/>
          </a:xfrm>
          <a:prstGeom prst="rect">
            <a:avLst/>
          </a:prstGeom>
        </p:spPr>
        <p:txBody>
          <a:bodyPr wrap="square">
            <a:spAutoFit/>
          </a:bodyPr>
          <a:lstStyle/>
          <a:p>
            <a:pPr algn="ctr"/>
            <a:r>
              <a:rPr lang="en-US" dirty="0">
                <a:latin typeface="+mj-lt"/>
              </a:rPr>
              <a:t>RIT </a:t>
            </a:r>
            <a:r>
              <a:rPr lang="en-US" dirty="0" err="1">
                <a:latin typeface="+mj-lt"/>
              </a:rPr>
              <a:t>N</a:t>
            </a:r>
            <a:r>
              <a:rPr lang="en-US" dirty="0" err="1" smtClean="0">
                <a:latin typeface="+mj-lt"/>
              </a:rPr>
              <a:t>anopower</a:t>
            </a:r>
            <a:r>
              <a:rPr lang="en-US" dirty="0" smtClean="0">
                <a:latin typeface="+mj-lt"/>
              </a:rPr>
              <a:t> demonstrations </a:t>
            </a:r>
            <a:r>
              <a:rPr lang="en-US" dirty="0">
                <a:latin typeface="+mj-lt"/>
              </a:rPr>
              <a:t>on solar powered gadgets.</a:t>
            </a:r>
          </a:p>
          <a:p>
            <a:r>
              <a:rPr lang="en-US" dirty="0"/>
              <a:t> </a:t>
            </a:r>
          </a:p>
        </p:txBody>
      </p:sp>
      <p:pic>
        <p:nvPicPr>
          <p:cNvPr id="13" name="Picture 12" descr="cid:image006.jpg@01CBF388.2021D0E0"/>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1922631" y="4737235"/>
            <a:ext cx="3024739" cy="1878782"/>
          </a:xfrm>
          <a:prstGeom prst="rect">
            <a:avLst/>
          </a:prstGeom>
          <a:noFill/>
          <a:ln w="9525">
            <a:noFill/>
            <a:miter lim="800000"/>
            <a:headEnd/>
            <a:tailEnd/>
          </a:ln>
        </p:spPr>
      </p:pic>
      <p:sp>
        <p:nvSpPr>
          <p:cNvPr id="7" name="TextBox 6"/>
          <p:cNvSpPr txBox="1"/>
          <p:nvPr/>
        </p:nvSpPr>
        <p:spPr>
          <a:xfrm>
            <a:off x="5082125" y="5375584"/>
            <a:ext cx="2926080" cy="1200329"/>
          </a:xfrm>
          <a:prstGeom prst="rect">
            <a:avLst/>
          </a:prstGeom>
          <a:noFill/>
        </p:spPr>
        <p:txBody>
          <a:bodyPr wrap="square" rtlCol="0">
            <a:spAutoFit/>
          </a:bodyPr>
          <a:lstStyle/>
          <a:p>
            <a:r>
              <a:rPr lang="en-US" dirty="0" smtClean="0">
                <a:latin typeface="+mj-lt"/>
              </a:rPr>
              <a:t>At RMSC, display of posters</a:t>
            </a:r>
          </a:p>
          <a:p>
            <a:r>
              <a:rPr lang="en-US" dirty="0" smtClean="0">
                <a:latin typeface="+mj-lt"/>
              </a:rPr>
              <a:t>showing research on </a:t>
            </a:r>
            <a:r>
              <a:rPr lang="en-US" dirty="0" err="1" smtClean="0">
                <a:latin typeface="+mj-lt"/>
              </a:rPr>
              <a:t>nanosensors</a:t>
            </a:r>
            <a:r>
              <a:rPr lang="en-US" dirty="0" smtClean="0">
                <a:latin typeface="+mj-lt"/>
              </a:rPr>
              <a:t>, packaging etc.</a:t>
            </a:r>
          </a:p>
          <a:p>
            <a:endParaRPr lang="en-US" dirty="0">
              <a:latin typeface="+mj-lt"/>
            </a:endParaRPr>
          </a:p>
        </p:txBody>
      </p:sp>
      <p:sp>
        <p:nvSpPr>
          <p:cNvPr id="8" name="TextBox 7"/>
          <p:cNvSpPr txBox="1"/>
          <p:nvPr/>
        </p:nvSpPr>
        <p:spPr>
          <a:xfrm>
            <a:off x="4244745" y="2360100"/>
            <a:ext cx="4408369" cy="1569660"/>
          </a:xfrm>
          <a:prstGeom prst="rect">
            <a:avLst/>
          </a:prstGeom>
          <a:noFill/>
        </p:spPr>
        <p:txBody>
          <a:bodyPr wrap="square" rtlCol="0">
            <a:spAutoFit/>
          </a:bodyPr>
          <a:lstStyle/>
          <a:p>
            <a:pPr algn="ctr"/>
            <a:r>
              <a:rPr lang="en-US" sz="2400" b="1" dirty="0">
                <a:latin typeface="+mj-lt"/>
              </a:rPr>
              <a:t>Partnership </a:t>
            </a:r>
            <a:r>
              <a:rPr lang="en-US" sz="2400" b="1" dirty="0" smtClean="0">
                <a:latin typeface="+mj-lt"/>
              </a:rPr>
              <a:t>enables </a:t>
            </a:r>
            <a:r>
              <a:rPr lang="en-US" sz="2400" b="1" dirty="0">
                <a:latin typeface="+mj-lt"/>
              </a:rPr>
              <a:t>public  to gain knowledge on RIT research activities of Materials Science and Engineering program. </a:t>
            </a:r>
          </a:p>
        </p:txBody>
      </p:sp>
    </p:spTree>
    <p:extLst>
      <p:ext uri="{BB962C8B-B14F-4D97-AF65-F5344CB8AC3E}">
        <p14:creationId xmlns:p14="http://schemas.microsoft.com/office/powerpoint/2010/main" val="21585182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24" y="7537"/>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15041" y="1377239"/>
            <a:ext cx="4629512" cy="2862322"/>
          </a:xfrm>
          <a:prstGeom prst="rect">
            <a:avLst/>
          </a:prstGeom>
          <a:noFill/>
        </p:spPr>
        <p:txBody>
          <a:bodyPr wrap="square" rtlCol="0">
            <a:spAutoFit/>
          </a:bodyPr>
          <a:lstStyle/>
          <a:p>
            <a:pPr marL="285750" indent="-285750">
              <a:buFont typeface="Arial" pitchFamily="34" charset="0"/>
              <a:buChar char="•"/>
            </a:pPr>
            <a:r>
              <a:rPr lang="en-US" dirty="0" smtClean="0">
                <a:latin typeface="+mj-lt"/>
              </a:rPr>
              <a:t>Annual festival for RIT community</a:t>
            </a: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smtClean="0">
                <a:latin typeface="+mj-lt"/>
              </a:rPr>
              <a:t>Attended by near 35,000 visitors of all ages</a:t>
            </a:r>
          </a:p>
          <a:p>
            <a:endParaRPr lang="en-US" dirty="0" smtClean="0">
              <a:latin typeface="+mj-lt"/>
            </a:endParaRPr>
          </a:p>
          <a:p>
            <a:pPr marL="285750" indent="-285750">
              <a:buFont typeface="Arial" pitchFamily="34" charset="0"/>
              <a:buChar char="•"/>
            </a:pPr>
            <a:r>
              <a:rPr lang="en-US" dirty="0" smtClean="0">
                <a:latin typeface="+mj-lt"/>
              </a:rPr>
              <a:t>Display NISE Net kits along with RIT research on </a:t>
            </a:r>
            <a:r>
              <a:rPr lang="en-US" dirty="0" err="1" smtClean="0">
                <a:latin typeface="+mj-lt"/>
              </a:rPr>
              <a:t>nanomaterials</a:t>
            </a:r>
            <a:endParaRPr lang="en-US" dirty="0" smtClean="0">
              <a:latin typeface="+mj-lt"/>
            </a:endParaRPr>
          </a:p>
          <a:p>
            <a:pPr marL="285750" indent="-285750">
              <a:buFont typeface="Arial" pitchFamily="34" charset="0"/>
              <a:buChar char="•"/>
            </a:pPr>
            <a:endParaRPr lang="en-US" dirty="0">
              <a:latin typeface="+mj-lt"/>
            </a:endParaRPr>
          </a:p>
          <a:p>
            <a:pPr marL="285750" indent="-285750">
              <a:buFont typeface="Arial" pitchFamily="34" charset="0"/>
              <a:buChar char="•"/>
            </a:pPr>
            <a:r>
              <a:rPr lang="en-US" dirty="0" err="1" smtClean="0">
                <a:latin typeface="+mj-lt"/>
              </a:rPr>
              <a:t>Nanodays</a:t>
            </a:r>
            <a:r>
              <a:rPr lang="en-US" dirty="0" smtClean="0">
                <a:latin typeface="+mj-lt"/>
              </a:rPr>
              <a:t> kits </a:t>
            </a:r>
            <a:r>
              <a:rPr lang="en-US" dirty="0">
                <a:latin typeface="+mj-lt"/>
              </a:rPr>
              <a:t>are donated to schools after the event.</a:t>
            </a:r>
          </a:p>
          <a:p>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259" y="1371453"/>
            <a:ext cx="3329419" cy="23958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 y="4373654"/>
            <a:ext cx="4206481" cy="369332"/>
          </a:xfrm>
          <a:prstGeom prst="rect">
            <a:avLst/>
          </a:prstGeom>
        </p:spPr>
        <p:txBody>
          <a:bodyPr wrap="square">
            <a:spAutoFit/>
          </a:bodyPr>
          <a:lstStyle/>
          <a:p>
            <a:r>
              <a:rPr lang="en-US" b="1" dirty="0"/>
              <a:t>	</a:t>
            </a:r>
            <a:endParaRPr lang="en-US" dirty="0"/>
          </a:p>
        </p:txBody>
      </p:sp>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128" y="3803603"/>
            <a:ext cx="3325550" cy="2421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Community Partners: Imagine RIT</a:t>
            </a:r>
            <a:endParaRPr lang="en-US" sz="4000" dirty="0">
              <a:solidFill>
                <a:srgbClr val="49176D"/>
              </a:solidFill>
              <a:latin typeface="Georgia" charset="0"/>
              <a:ea typeface="ＭＳ Ｐゴシック" charset="0"/>
              <a:cs typeface="Georgia" charset="0"/>
            </a:endParaRPr>
          </a:p>
        </p:txBody>
      </p:sp>
      <p:pic>
        <p:nvPicPr>
          <p:cNvPr id="13" name="Picture 12" descr="Nanotech donation (2)"/>
          <p:cNvPicPr/>
          <p:nvPr/>
        </p:nvPicPr>
        <p:blipFill>
          <a:blip r:embed="rId6" r:link="rId7">
            <a:extLst>
              <a:ext uri="{28A0092B-C50C-407E-A947-70E740481C1C}">
                <a14:useLocalDpi xmlns:a14="http://schemas.microsoft.com/office/drawing/2010/main"/>
              </a:ext>
            </a:extLst>
          </a:blip>
          <a:srcRect/>
          <a:stretch>
            <a:fillRect/>
          </a:stretch>
        </p:blipFill>
        <p:spPr bwMode="auto">
          <a:xfrm>
            <a:off x="4707743" y="4239561"/>
            <a:ext cx="3644107" cy="2266809"/>
          </a:xfrm>
          <a:prstGeom prst="rect">
            <a:avLst/>
          </a:prstGeom>
          <a:noFill/>
          <a:ln>
            <a:noFill/>
          </a:ln>
        </p:spPr>
      </p:pic>
    </p:spTree>
    <p:extLst>
      <p:ext uri="{BB962C8B-B14F-4D97-AF65-F5344CB8AC3E}">
        <p14:creationId xmlns:p14="http://schemas.microsoft.com/office/powerpoint/2010/main" val="1923848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446550"/>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49176D"/>
                </a:solidFill>
                <a:latin typeface="Georgia" pitchFamily="1" charset="0"/>
                <a:ea typeface="Georgia" pitchFamily="1" charset="0"/>
                <a:cs typeface="Georgia" pitchFamily="1" charset="0"/>
              </a:rPr>
              <a:t>Sustaining University-Museum Partnerships Through Nano</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266700" y="1917397"/>
            <a:ext cx="8390733"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Tifferney White, DISCOVERY Children’s Museum</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Donna Hammer, University of Maryland</a:t>
            </a:r>
            <a:endParaRPr lang="en-US" sz="24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Joelle </a:t>
            </a:r>
            <a:r>
              <a:rPr lang="en-US" sz="2400" b="1" dirty="0" err="1" smtClean="0">
                <a:solidFill>
                  <a:srgbClr val="0C4225"/>
                </a:solidFill>
                <a:latin typeface="Calibri" charset="0"/>
                <a:ea typeface="MS Mincho" charset="0"/>
                <a:cs typeface="MS Mincho" charset="0"/>
              </a:rPr>
              <a:t>Adolfi</a:t>
            </a:r>
            <a:r>
              <a:rPr lang="en-US" sz="2400" b="1" dirty="0" smtClean="0">
                <a:solidFill>
                  <a:srgbClr val="0C4225"/>
                </a:solidFill>
                <a:latin typeface="Calibri" charset="0"/>
                <a:ea typeface="MS Mincho" charset="0"/>
                <a:cs typeface="MS Mincho" charset="0"/>
              </a:rPr>
              <a:t>, Rochester Museum &amp; Science Center</a:t>
            </a:r>
            <a:endParaRPr lang="en-US" sz="2400" b="1" dirty="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K.S.V. </a:t>
            </a:r>
            <a:r>
              <a:rPr lang="en-US" sz="2400" b="1" dirty="0" err="1" smtClean="0">
                <a:solidFill>
                  <a:srgbClr val="0C4225"/>
                </a:solidFill>
                <a:latin typeface="Calibri" charset="0"/>
                <a:ea typeface="MS Mincho" charset="0"/>
                <a:cs typeface="MS Mincho" charset="0"/>
              </a:rPr>
              <a:t>Santhanam</a:t>
            </a:r>
            <a:r>
              <a:rPr lang="en-US" sz="2400" b="1" dirty="0" smtClean="0">
                <a:solidFill>
                  <a:srgbClr val="0C4225"/>
                </a:solidFill>
                <a:latin typeface="Calibri" charset="0"/>
                <a:ea typeface="MS Mincho" charset="0"/>
                <a:cs typeface="MS Mincho" charset="0"/>
              </a:rPr>
              <a:t>, Rochester Institute of Technology</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Luke </a:t>
            </a:r>
            <a:r>
              <a:rPr lang="en-US" sz="2400" b="1" dirty="0" err="1" smtClean="0">
                <a:solidFill>
                  <a:srgbClr val="0C4225"/>
                </a:solidFill>
                <a:latin typeface="Calibri" charset="0"/>
                <a:ea typeface="MS Mincho" charset="0"/>
                <a:cs typeface="MS Mincho" charset="0"/>
              </a:rPr>
              <a:t>Donforth</a:t>
            </a:r>
            <a:r>
              <a:rPr lang="en-US" sz="2400" b="1" dirty="0" smtClean="0">
                <a:solidFill>
                  <a:srgbClr val="0C4225"/>
                </a:solidFill>
                <a:latin typeface="Calibri" charset="0"/>
                <a:ea typeface="MS Mincho" charset="0"/>
                <a:cs typeface="MS Mincho" charset="0"/>
              </a:rPr>
              <a:t>, University of Vermont</a:t>
            </a:r>
          </a:p>
          <a:p>
            <a:pPr marL="342900" indent="-342900">
              <a:spcBef>
                <a:spcPct val="35000"/>
              </a:spcBef>
              <a:buClr>
                <a:srgbClr val="000000"/>
              </a:buClr>
              <a:buFont typeface="Arial" charset="0"/>
              <a:buChar char="•"/>
            </a:pPr>
            <a:endParaRPr lang="en-US" sz="2400" b="1" dirty="0">
              <a:solidFill>
                <a:srgbClr val="0C4225"/>
              </a:solidFill>
              <a:latin typeface="Calibri" charset="0"/>
              <a:ea typeface="MS Mincho" charset="0"/>
              <a:cs typeface="MS Mincho" charset="0"/>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UVM &amp; ECHO</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0" y="1264846"/>
            <a:ext cx="8283574"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University of Vermont:</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Already has strong partnership with ECHO, but on biology side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Physics Dept.</a:t>
            </a:r>
            <a:br>
              <a:rPr lang="en-US" dirty="0" smtClean="0">
                <a:solidFill>
                  <a:prstClr val="black"/>
                </a:solidFill>
                <a:latin typeface="Calibri" charset="0"/>
              </a:rPr>
            </a:br>
            <a:r>
              <a:rPr lang="en-US" dirty="0" smtClean="0">
                <a:solidFill>
                  <a:prstClr val="black"/>
                </a:solidFill>
                <a:latin typeface="Calibri" charset="0"/>
              </a:rPr>
              <a:t>wants more</a:t>
            </a:r>
            <a:br>
              <a:rPr lang="en-US" dirty="0" smtClean="0">
                <a:solidFill>
                  <a:prstClr val="black"/>
                </a:solidFill>
                <a:latin typeface="Calibri" charset="0"/>
              </a:rPr>
            </a:br>
            <a:r>
              <a:rPr lang="en-US" dirty="0" smtClean="0">
                <a:solidFill>
                  <a:prstClr val="black"/>
                </a:solidFill>
                <a:latin typeface="Calibri" charset="0"/>
              </a:rPr>
              <a:t>Physics @</a:t>
            </a:r>
            <a:br>
              <a:rPr lang="en-US" dirty="0" smtClean="0">
                <a:solidFill>
                  <a:prstClr val="black"/>
                </a:solidFill>
                <a:latin typeface="Calibri" charset="0"/>
              </a:rPr>
            </a:br>
            <a:r>
              <a:rPr lang="en-US" dirty="0" smtClean="0">
                <a:solidFill>
                  <a:prstClr val="black"/>
                </a:solidFill>
                <a:latin typeface="Calibri" charset="0"/>
              </a:rPr>
              <a:t>ECHO</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Undergrads</a:t>
            </a:r>
            <a:br>
              <a:rPr lang="en-US" dirty="0" smtClean="0">
                <a:solidFill>
                  <a:prstClr val="black"/>
                </a:solidFill>
                <a:latin typeface="Calibri" charset="0"/>
              </a:rPr>
            </a:br>
            <a:r>
              <a:rPr lang="en-US" dirty="0" smtClean="0">
                <a:solidFill>
                  <a:prstClr val="black"/>
                </a:solidFill>
                <a:latin typeface="Calibri" charset="0"/>
              </a:rPr>
              <a:t>Grads</a:t>
            </a:r>
            <a:br>
              <a:rPr lang="en-US" dirty="0" smtClean="0">
                <a:solidFill>
                  <a:prstClr val="black"/>
                </a:solidFill>
                <a:latin typeface="Calibri" charset="0"/>
              </a:rPr>
            </a:br>
            <a:r>
              <a:rPr lang="en-US" dirty="0" smtClean="0">
                <a:solidFill>
                  <a:prstClr val="black"/>
                </a:solidFill>
                <a:latin typeface="Calibri" charset="0"/>
              </a:rPr>
              <a:t>Faculty</a:t>
            </a:r>
            <a:br>
              <a:rPr lang="en-US" dirty="0" smtClean="0">
                <a:solidFill>
                  <a:prstClr val="black"/>
                </a:solidFill>
                <a:latin typeface="Calibri" charset="0"/>
              </a:rPr>
            </a:br>
            <a:r>
              <a:rPr lang="en-US" dirty="0" smtClean="0">
                <a:solidFill>
                  <a:prstClr val="black"/>
                </a:solidFill>
                <a:latin typeface="Calibri" charset="0"/>
              </a:rPr>
              <a:t>Staff</a:t>
            </a:r>
          </a:p>
          <a:p>
            <a:pPr marL="0" indent="0" eaLnBrk="1" hangingPunct="1">
              <a:lnSpc>
                <a:spcPct val="90000"/>
              </a:lnSpc>
              <a:spcBef>
                <a:spcPct val="50000"/>
              </a:spcBef>
              <a:defRPr/>
            </a:pPr>
            <a:r>
              <a:rPr lang="en-US" b="1" dirty="0" smtClean="0">
                <a:solidFill>
                  <a:prstClr val="black"/>
                </a:solidFill>
                <a:latin typeface="Calibri" charset="0"/>
              </a:rPr>
              <a:t>ECHO Lake Aquarium and Science Center:</a:t>
            </a:r>
          </a:p>
          <a:p>
            <a:pPr eaLnBrk="1" hangingPunct="1">
              <a:lnSpc>
                <a:spcPct val="90000"/>
              </a:lnSpc>
              <a:spcBef>
                <a:spcPct val="50000"/>
              </a:spcBef>
              <a:buFontTx/>
              <a:buChar char="•"/>
              <a:defRPr/>
            </a:pPr>
            <a:r>
              <a:rPr lang="en-US" dirty="0" smtClean="0">
                <a:solidFill>
                  <a:prstClr val="black"/>
                </a:solidFill>
                <a:latin typeface="Calibri" charset="0"/>
              </a:rPr>
              <a:t>State’s largest science museum</a:t>
            </a:r>
          </a:p>
          <a:p>
            <a:pPr eaLnBrk="1" hangingPunct="1">
              <a:lnSpc>
                <a:spcPct val="90000"/>
              </a:lnSpc>
              <a:spcBef>
                <a:spcPct val="50000"/>
              </a:spcBef>
              <a:buFontTx/>
              <a:buChar char="•"/>
              <a:defRPr/>
            </a:pPr>
            <a:r>
              <a:rPr lang="en-US" dirty="0" smtClean="0">
                <a:solidFill>
                  <a:prstClr val="black"/>
                </a:solidFill>
                <a:latin typeface="Calibri" charset="0"/>
              </a:rPr>
              <a:t>Focused on the watershed</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6875" y="1362075"/>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3600" y="2286000"/>
            <a:ext cx="6781800" cy="2896012"/>
          </a:xfrm>
          <a:prstGeom prst="rect">
            <a:avLst/>
          </a:prstGeom>
        </p:spPr>
      </p:pic>
      <p:sp>
        <p:nvSpPr>
          <p:cNvPr id="13" name="TextBox 4"/>
          <p:cNvSpPr txBox="1">
            <a:spLocks noChangeArrowheads="1"/>
          </p:cNvSpPr>
          <p:nvPr/>
        </p:nvSpPr>
        <p:spPr bwMode="auto">
          <a:xfrm>
            <a:off x="4294187" y="5855897"/>
            <a:ext cx="4773613"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Char char="•"/>
              <a:defRPr/>
            </a:pPr>
            <a:r>
              <a:rPr lang="en-US" dirty="0" smtClean="0">
                <a:solidFill>
                  <a:prstClr val="black"/>
                </a:solidFill>
                <a:latin typeface="Calibri" charset="0"/>
              </a:rPr>
              <a:t>Hundreds of visitors per day</a:t>
            </a:r>
          </a:p>
          <a:p>
            <a:pPr eaLnBrk="1" hangingPunct="1">
              <a:lnSpc>
                <a:spcPct val="90000"/>
              </a:lnSpc>
              <a:spcBef>
                <a:spcPct val="50000"/>
              </a:spcBef>
              <a:buFontTx/>
              <a:buChar char="•"/>
              <a:defRPr/>
            </a:pPr>
            <a:r>
              <a:rPr lang="en-US" dirty="0" smtClean="0">
                <a:solidFill>
                  <a:prstClr val="black"/>
                </a:solidFill>
                <a:latin typeface="Calibri" charset="0"/>
              </a:rPr>
              <a:t>Seen as almost children’s museum</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722789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We Can’t Leave Well Enough Alone</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019969" y="5033169"/>
            <a:ext cx="7129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NISE Net Partnership predates my relationship to UVM</a:t>
            </a:r>
          </a:p>
          <a:p>
            <a:pPr eaLnBrk="1" hangingPunct="1">
              <a:lnSpc>
                <a:spcPct val="90000"/>
              </a:lnSpc>
              <a:spcBef>
                <a:spcPct val="50000"/>
              </a:spcBef>
              <a:buFontTx/>
              <a:buChar char="•"/>
              <a:defRPr/>
            </a:pPr>
            <a:r>
              <a:rPr lang="en-US" dirty="0" smtClean="0">
                <a:solidFill>
                  <a:prstClr val="black"/>
                </a:solidFill>
                <a:latin typeface="Calibri" charset="0"/>
              </a:rPr>
              <a:t>We use our resources to add on and expand to the kit</a:t>
            </a:r>
          </a:p>
          <a:p>
            <a:pPr eaLnBrk="1" hangingPunct="1">
              <a:lnSpc>
                <a:spcPct val="90000"/>
              </a:lnSpc>
              <a:spcBef>
                <a:spcPct val="50000"/>
              </a:spcBef>
              <a:buFontTx/>
              <a:buChar char="•"/>
              <a:defRPr/>
            </a:pPr>
            <a:r>
              <a:rPr lang="en-US" dirty="0" smtClean="0">
                <a:solidFill>
                  <a:prstClr val="black"/>
                </a:solidFill>
                <a:latin typeface="Calibri" charset="0"/>
              </a:rPr>
              <a:t>Relationship has grown to more than </a:t>
            </a:r>
            <a:r>
              <a:rPr lang="en-US" dirty="0" err="1" smtClean="0">
                <a:solidFill>
                  <a:prstClr val="black"/>
                </a:solidFill>
                <a:latin typeface="Calibri" charset="0"/>
              </a:rPr>
              <a:t>NanoDays</a:t>
            </a:r>
            <a:r>
              <a:rPr lang="en-US" dirty="0" smtClean="0">
                <a:solidFill>
                  <a:prstClr val="black"/>
                </a:solidFill>
                <a:latin typeface="Calibri" charset="0"/>
              </a:rPr>
              <a:t> </a:t>
            </a:r>
            <a:br>
              <a:rPr lang="en-US" dirty="0" smtClean="0">
                <a:solidFill>
                  <a:prstClr val="black"/>
                </a:solidFill>
                <a:latin typeface="Calibri" charset="0"/>
              </a:rPr>
            </a:br>
            <a:r>
              <a:rPr lang="en-US" dirty="0" smtClean="0">
                <a:solidFill>
                  <a:prstClr val="black"/>
                </a:solidFill>
                <a:latin typeface="Calibri" charset="0"/>
              </a:rPr>
              <a:t>(traveling exhibits,</a:t>
            </a:r>
            <a:r>
              <a:rPr lang="en-US" dirty="0">
                <a:solidFill>
                  <a:prstClr val="black"/>
                </a:solidFill>
                <a:latin typeface="Calibri" charset="0"/>
              </a:rPr>
              <a:t> </a:t>
            </a:r>
            <a:r>
              <a:rPr lang="en-US" dirty="0" smtClean="0">
                <a:solidFill>
                  <a:prstClr val="black"/>
                </a:solidFill>
                <a:latin typeface="Calibri" charset="0"/>
              </a:rPr>
              <a:t>science café, collaborations)</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6875" y="1417638"/>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isplayin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4695" y="1290638"/>
            <a:ext cx="6554610" cy="368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251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A Plethora of Polarization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305424" y="1446385"/>
            <a:ext cx="3838576" cy="234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Expanding the Partnership:</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err="1" smtClean="0">
                <a:solidFill>
                  <a:prstClr val="black"/>
                </a:solidFill>
                <a:latin typeface="Calibri" charset="0"/>
              </a:rPr>
              <a:t>MiniGrant</a:t>
            </a:r>
            <a:r>
              <a:rPr lang="en-US" dirty="0" smtClean="0">
                <a:solidFill>
                  <a:prstClr val="black"/>
                </a:solidFill>
                <a:latin typeface="Calibri" charset="0"/>
              </a:rPr>
              <a:t> from NISE Net</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Outreach Requirements for Faculty</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675" y="3556909"/>
            <a:ext cx="4276725" cy="312487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2250" y="1446385"/>
            <a:ext cx="2543174" cy="190738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021" y="1446385"/>
            <a:ext cx="2543175" cy="1907381"/>
          </a:xfrm>
          <a:prstGeom prst="rect">
            <a:avLst/>
          </a:prstGeom>
        </p:spPr>
      </p:pic>
      <p:sp>
        <p:nvSpPr>
          <p:cNvPr id="13" name="TextBox 4"/>
          <p:cNvSpPr txBox="1">
            <a:spLocks noChangeArrowheads="1"/>
          </p:cNvSpPr>
          <p:nvPr/>
        </p:nvSpPr>
        <p:spPr bwMode="auto">
          <a:xfrm>
            <a:off x="254001" y="3657772"/>
            <a:ext cx="438467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An Additional Day of Activities</a:t>
            </a:r>
            <a:endParaRPr lang="en-US" b="1" dirty="0">
              <a:solidFill>
                <a:prstClr val="black"/>
              </a:solidFill>
              <a:latin typeface="Calibri" charset="0"/>
            </a:endParaRPr>
          </a:p>
          <a:p>
            <a:pPr eaLnBrk="1" hangingPunct="1">
              <a:lnSpc>
                <a:spcPct val="90000"/>
              </a:lnSpc>
              <a:spcBef>
                <a:spcPct val="50000"/>
              </a:spcBef>
              <a:buFontTx/>
              <a:buChar char="•"/>
              <a:defRPr/>
            </a:pPr>
            <a:r>
              <a:rPr lang="en-US" dirty="0" smtClean="0">
                <a:solidFill>
                  <a:prstClr val="black"/>
                </a:solidFill>
                <a:latin typeface="Calibri" charset="0"/>
              </a:rPr>
              <a:t>Respect everyone’s </a:t>
            </a:r>
            <a:r>
              <a:rPr lang="en-US" dirty="0">
                <a:solidFill>
                  <a:prstClr val="black"/>
                </a:solidFill>
                <a:latin typeface="Calibri" charset="0"/>
              </a:rPr>
              <a:t>s</a:t>
            </a:r>
            <a:r>
              <a:rPr lang="en-US" dirty="0" smtClean="0">
                <a:solidFill>
                  <a:prstClr val="black"/>
                </a:solidFill>
                <a:latin typeface="Calibri" charset="0"/>
              </a:rPr>
              <a:t>chedule</a:t>
            </a:r>
          </a:p>
          <a:p>
            <a:pPr eaLnBrk="1" hangingPunct="1">
              <a:lnSpc>
                <a:spcPct val="90000"/>
              </a:lnSpc>
              <a:spcBef>
                <a:spcPct val="50000"/>
              </a:spcBef>
              <a:buFontTx/>
              <a:buChar char="•"/>
              <a:defRPr/>
            </a:pPr>
            <a:r>
              <a:rPr lang="en-US" dirty="0" smtClean="0">
                <a:solidFill>
                  <a:prstClr val="black"/>
                </a:solidFill>
                <a:latin typeface="Calibri" charset="0"/>
              </a:rPr>
              <a:t>Relevant to both parties</a:t>
            </a:r>
          </a:p>
          <a:p>
            <a:pPr eaLnBrk="1" hangingPunct="1">
              <a:lnSpc>
                <a:spcPct val="90000"/>
              </a:lnSpc>
              <a:spcBef>
                <a:spcPct val="50000"/>
              </a:spcBef>
              <a:buFontTx/>
              <a:buChar char="•"/>
              <a:defRPr/>
            </a:pPr>
            <a:r>
              <a:rPr lang="en-US" dirty="0" smtClean="0">
                <a:solidFill>
                  <a:prstClr val="black"/>
                </a:solidFill>
                <a:latin typeface="Calibri" charset="0"/>
              </a:rPr>
              <a:t>Long term utility (training, toys)</a:t>
            </a:r>
          </a:p>
          <a:p>
            <a:pPr eaLnBrk="1" hangingPunct="1">
              <a:lnSpc>
                <a:spcPct val="90000"/>
              </a:lnSpc>
              <a:spcBef>
                <a:spcPct val="50000"/>
              </a:spcBef>
              <a:buFontTx/>
              <a:buChar char="•"/>
              <a:defRPr/>
            </a:pPr>
            <a:r>
              <a:rPr lang="en-US" dirty="0" smtClean="0">
                <a:solidFill>
                  <a:prstClr val="black"/>
                </a:solidFill>
                <a:latin typeface="Calibri" charset="0"/>
              </a:rPr>
              <a:t>Strengths and weaknesses</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38242327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4000" dirty="0" smtClean="0">
                <a:solidFill>
                  <a:srgbClr val="49176D"/>
                </a:solidFill>
                <a:latin typeface="Georgia" charset="0"/>
                <a:ea typeface="ＭＳ Ｐゴシック" charset="0"/>
                <a:cs typeface="Georgia" charset="0"/>
              </a:rPr>
              <a:t>What strengthens partnerships?</a:t>
            </a:r>
            <a:endParaRPr lang="en-US" sz="4000" dirty="0">
              <a:solidFill>
                <a:srgbClr val="49176D"/>
              </a:solidFill>
              <a:latin typeface="Georgia" charset="0"/>
              <a:ea typeface="ＭＳ Ｐゴシック" charset="0"/>
              <a:cs typeface="Georgia"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57286"/>
            <a:ext cx="4372231" cy="5600714"/>
          </a:xfrm>
          <a:prstGeom prst="rect">
            <a:avLst/>
          </a:prstGeom>
        </p:spPr>
      </p:pic>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349079" y="1764764"/>
            <a:ext cx="2902636" cy="4524315"/>
          </a:xfrm>
          <a:prstGeom prst="rect">
            <a:avLst/>
          </a:prstGeom>
          <a:noFill/>
        </p:spPr>
        <p:txBody>
          <a:bodyPr wrap="square" rtlCol="0">
            <a:spAutoFit/>
          </a:bodyPr>
          <a:lstStyle/>
          <a:p>
            <a:pPr algn="ctr"/>
            <a:r>
              <a:rPr lang="en-US" sz="3200" dirty="0" smtClean="0">
                <a:latin typeface="Calibri"/>
                <a:cs typeface="Calibri"/>
              </a:rPr>
              <a:t>Motivation</a:t>
            </a:r>
          </a:p>
          <a:p>
            <a:pPr algn="ctr"/>
            <a:endParaRPr lang="en-US" sz="3200" dirty="0">
              <a:latin typeface="Calibri"/>
              <a:cs typeface="Calibri"/>
            </a:endParaRPr>
          </a:p>
          <a:p>
            <a:pPr algn="ctr"/>
            <a:r>
              <a:rPr lang="en-US" sz="3200" dirty="0" smtClean="0">
                <a:latin typeface="Calibri"/>
                <a:cs typeface="Calibri"/>
              </a:rPr>
              <a:t>Communication</a:t>
            </a:r>
          </a:p>
          <a:p>
            <a:pPr algn="ctr"/>
            <a:endParaRPr lang="en-US" sz="3200" dirty="0">
              <a:latin typeface="Calibri"/>
              <a:cs typeface="Calibri"/>
            </a:endParaRPr>
          </a:p>
          <a:p>
            <a:pPr algn="ctr"/>
            <a:r>
              <a:rPr lang="en-US" sz="3200" dirty="0" smtClean="0">
                <a:latin typeface="Calibri"/>
                <a:cs typeface="Calibri"/>
              </a:rPr>
              <a:t>Evolution</a:t>
            </a:r>
          </a:p>
          <a:p>
            <a:pPr algn="ctr"/>
            <a:endParaRPr lang="en-US" sz="3200" dirty="0">
              <a:latin typeface="Calibri"/>
              <a:cs typeface="Calibri"/>
            </a:endParaRPr>
          </a:p>
          <a:p>
            <a:pPr algn="ctr"/>
            <a:r>
              <a:rPr lang="en-US" sz="3200" dirty="0" smtClean="0">
                <a:latin typeface="Calibri"/>
                <a:cs typeface="Calibri"/>
              </a:rPr>
              <a:t>Growth</a:t>
            </a:r>
          </a:p>
          <a:p>
            <a:pPr algn="ctr"/>
            <a:endParaRPr lang="en-US" sz="3200" dirty="0">
              <a:latin typeface="Calibri"/>
              <a:cs typeface="Calibri"/>
            </a:endParaRPr>
          </a:p>
          <a:p>
            <a:pPr algn="ctr"/>
            <a:r>
              <a:rPr lang="en-US" sz="3200" dirty="0" smtClean="0">
                <a:latin typeface="Calibri"/>
                <a:cs typeface="Calibri"/>
              </a:rPr>
              <a:t>Sustainability</a:t>
            </a:r>
            <a:endParaRPr lang="en-US" sz="3200" dirty="0">
              <a:latin typeface="Calibri"/>
              <a:cs typeface="Calibri"/>
            </a:endParaRPr>
          </a:p>
        </p:txBody>
      </p:sp>
    </p:spTree>
    <p:extLst>
      <p:ext uri="{BB962C8B-B14F-4D97-AF65-F5344CB8AC3E}">
        <p14:creationId xmlns:p14="http://schemas.microsoft.com/office/powerpoint/2010/main" val="1593826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NISE Net Resources</a:t>
            </a:r>
            <a:endParaRPr lang="en-US" sz="4000" dirty="0">
              <a:solidFill>
                <a:srgbClr val="49176D"/>
              </a:solidFill>
              <a:latin typeface="Georgia" charset="0"/>
              <a:ea typeface="ＭＳ Ｐゴシック" charset="0"/>
              <a:cs typeface="Georgia"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5-06-02 at 11.13.5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02" y="1395675"/>
            <a:ext cx="2534307" cy="3489189"/>
          </a:xfrm>
          <a:prstGeom prst="rect">
            <a:avLst/>
          </a:prstGeom>
        </p:spPr>
      </p:pic>
      <p:pic>
        <p:nvPicPr>
          <p:cNvPr id="7" name="Picture 6" descr="Screen Shot 2015-06-02 at 11.17.58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7204" y="4335321"/>
            <a:ext cx="2312855" cy="2327281"/>
          </a:xfrm>
          <a:prstGeom prst="rect">
            <a:avLst/>
          </a:prstGeom>
        </p:spPr>
      </p:pic>
      <p:pic>
        <p:nvPicPr>
          <p:cNvPr id="10" name="Picture 9" descr="Screen Shot 2015-06-02 at 11.19.35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4020" y="2730108"/>
            <a:ext cx="2825701" cy="3341080"/>
          </a:xfrm>
          <a:prstGeom prst="rect">
            <a:avLst/>
          </a:prstGeom>
        </p:spPr>
      </p:pic>
    </p:spTree>
    <p:extLst>
      <p:ext uri="{BB962C8B-B14F-4D97-AF65-F5344CB8AC3E}">
        <p14:creationId xmlns:p14="http://schemas.microsoft.com/office/powerpoint/2010/main" val="8826568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0916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3200" dirty="0" smtClean="0">
                <a:solidFill>
                  <a:srgbClr val="49176D"/>
                </a:solidFill>
                <a:latin typeface="Georgia" charset="0"/>
                <a:ea typeface="ＭＳ Ｐゴシック" charset="0"/>
                <a:cs typeface="Georgia" charset="0"/>
              </a:rPr>
              <a:t>The New</a:t>
            </a:r>
            <a:br>
              <a:rPr lang="en-US" sz="3200" dirty="0" smtClean="0">
                <a:solidFill>
                  <a:srgbClr val="49176D"/>
                </a:solidFill>
                <a:latin typeface="Georgia" charset="0"/>
                <a:ea typeface="ＭＳ Ｐゴシック" charset="0"/>
                <a:cs typeface="Georgia" charset="0"/>
              </a:rPr>
            </a:br>
            <a:r>
              <a:rPr lang="en-US" sz="3200" dirty="0" smtClean="0">
                <a:solidFill>
                  <a:srgbClr val="49176D"/>
                </a:solidFill>
                <a:latin typeface="Georgia" charset="0"/>
                <a:ea typeface="ＭＳ Ｐゴシック" charset="0"/>
                <a:cs typeface="Georgia" charset="0"/>
              </a:rPr>
              <a:t>DISCOVERY Children’s Museum</a:t>
            </a:r>
            <a:endParaRPr lang="en-US" sz="32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04820" y="4857452"/>
            <a:ext cx="5182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600" dirty="0" smtClean="0">
              <a:latin typeface="Proxima Nova Rg" pitchFamily="50" charset="0"/>
            </a:endParaRPr>
          </a:p>
          <a:p>
            <a:pPr eaLnBrk="1" hangingPunct="1"/>
            <a:endParaRPr lang="en-US" altLang="en-US" sz="1600" dirty="0"/>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4455" y="6274779"/>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68" y="2537872"/>
            <a:ext cx="5539180" cy="3585814"/>
          </a:xfrm>
          <a:prstGeom prst="rect">
            <a:avLst/>
          </a:prstGeom>
        </p:spPr>
      </p:pic>
      <p:sp>
        <p:nvSpPr>
          <p:cNvPr id="12" name="Rectangle 11"/>
          <p:cNvSpPr/>
          <p:nvPr/>
        </p:nvSpPr>
        <p:spPr>
          <a:xfrm>
            <a:off x="5641848" y="1537261"/>
            <a:ext cx="3421938" cy="5355312"/>
          </a:xfrm>
          <a:prstGeom prst="rect">
            <a:avLst/>
          </a:prstGeom>
        </p:spPr>
        <p:txBody>
          <a:bodyPr wrap="square">
            <a:spAutoFit/>
          </a:bodyPr>
          <a:lstStyle/>
          <a:p>
            <a:pPr eaLnBrk="1" hangingPunct="1"/>
            <a:r>
              <a:rPr lang="en-US" altLang="en-US" dirty="0">
                <a:latin typeface="Arial" panose="020B0604020202020204" pitchFamily="34" charset="0"/>
                <a:cs typeface="Arial" panose="020B0604020202020204" pitchFamily="34" charset="0"/>
              </a:rPr>
              <a:t>Las Vegas, Nevada</a:t>
            </a: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In existence since 1990; New location opened March 2013</a:t>
            </a:r>
            <a:endParaRPr lang="en-US" altLang="en-US" dirty="0">
              <a:latin typeface="Arial" panose="020B0604020202020204" pitchFamily="34" charset="0"/>
              <a:cs typeface="Arial" panose="020B0604020202020204" pitchFamily="34" charset="0"/>
            </a:endParaRP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Target </a:t>
            </a:r>
            <a:r>
              <a:rPr lang="en-US" altLang="en-US" dirty="0">
                <a:latin typeface="Arial" panose="020B0604020202020204" pitchFamily="34" charset="0"/>
                <a:cs typeface="Arial" panose="020B0604020202020204" pitchFamily="34" charset="0"/>
              </a:rPr>
              <a:t>Audience: Children </a:t>
            </a:r>
            <a:r>
              <a:rPr lang="en-US" altLang="en-US" dirty="0" smtClean="0">
                <a:latin typeface="Arial" panose="020B0604020202020204" pitchFamily="34" charset="0"/>
                <a:cs typeface="Arial" panose="020B0604020202020204" pitchFamily="34" charset="0"/>
              </a:rPr>
              <a:t>0-12 years old </a:t>
            </a:r>
            <a:r>
              <a:rPr lang="en-US" altLang="en-US" dirty="0">
                <a:latin typeface="Arial" panose="020B0604020202020204" pitchFamily="34" charset="0"/>
                <a:cs typeface="Arial" panose="020B0604020202020204" pitchFamily="34" charset="0"/>
              </a:rPr>
              <a:t>and their families</a:t>
            </a:r>
          </a:p>
          <a:p>
            <a:endParaRPr lang="en-US" dirty="0" smtClean="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Three floors, 58,000 square feet </a:t>
            </a:r>
            <a:endParaRPr lang="en-US" alt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Nine </a:t>
            </a:r>
            <a:r>
              <a:rPr lang="en-US" dirty="0">
                <a:latin typeface="Arial" panose="020B0604020202020204" pitchFamily="34" charset="0"/>
                <a:cs typeface="Arial" panose="020B0604020202020204" pitchFamily="34" charset="0"/>
              </a:rPr>
              <a:t>(9) </a:t>
            </a:r>
            <a:r>
              <a:rPr lang="en-US" dirty="0" smtClean="0">
                <a:latin typeface="Arial" panose="020B0604020202020204" pitchFamily="34" charset="0"/>
                <a:cs typeface="Arial" panose="020B0604020202020204" pitchFamily="34" charset="0"/>
              </a:rPr>
              <a:t>hands-on </a:t>
            </a:r>
            <a:r>
              <a:rPr lang="en-US" dirty="0">
                <a:latin typeface="Arial" panose="020B0604020202020204" pitchFamily="34" charset="0"/>
                <a:cs typeface="Arial" panose="020B0604020202020204" pitchFamily="34" charset="0"/>
              </a:rPr>
              <a:t>and i</a:t>
            </a:r>
            <a:r>
              <a:rPr lang="en-US" dirty="0" smtClean="0">
                <a:latin typeface="Arial" panose="020B0604020202020204" pitchFamily="34" charset="0"/>
                <a:cs typeface="Arial" panose="020B0604020202020204" pitchFamily="34" charset="0"/>
              </a:rPr>
              <a:t>mmersive </a:t>
            </a:r>
            <a:r>
              <a:rPr lang="en-US" dirty="0">
                <a:latin typeface="Arial" panose="020B0604020202020204" pitchFamily="34" charset="0"/>
                <a:cs typeface="Arial" panose="020B0604020202020204" pitchFamily="34" charset="0"/>
              </a:rPr>
              <a:t>exhibit galleries plus Traveling Exhibition </a:t>
            </a:r>
            <a:r>
              <a:rPr lang="en-US" dirty="0" smtClean="0">
                <a:latin typeface="Arial" panose="020B0604020202020204" pitchFamily="34" charset="0"/>
                <a:cs typeface="Arial" panose="020B0604020202020204" pitchFamily="34" charset="0"/>
              </a:rPr>
              <a:t>Gallery</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Involved with NISENET since 2009 and doing </a:t>
            </a:r>
            <a:r>
              <a:rPr lang="en-US" dirty="0" err="1" smtClean="0">
                <a:latin typeface="Arial" panose="020B0604020202020204" pitchFamily="34" charset="0"/>
                <a:cs typeface="Arial" panose="020B0604020202020204" pitchFamily="34" charset="0"/>
              </a:rPr>
              <a:t>NanoDays</a:t>
            </a:r>
            <a:r>
              <a:rPr lang="en-US" dirty="0" smtClean="0">
                <a:latin typeface="Arial" panose="020B0604020202020204" pitchFamily="34" charset="0"/>
                <a:cs typeface="Arial" panose="020B0604020202020204" pitchFamily="34" charset="0"/>
              </a:rPr>
              <a:t> since 2010</a:t>
            </a:r>
          </a:p>
          <a:p>
            <a:endParaRPr lang="en-US"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6487" y="1189037"/>
            <a:ext cx="2908779" cy="1161126"/>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3200" dirty="0" smtClean="0">
                <a:solidFill>
                  <a:srgbClr val="49176D"/>
                </a:solidFill>
                <a:latin typeface="Georgia" charset="0"/>
                <a:ea typeface="ＭＳ Ｐゴシック" charset="0"/>
                <a:cs typeface="Georgia" charset="0"/>
              </a:rPr>
              <a:t>The New</a:t>
            </a:r>
            <a:br>
              <a:rPr lang="en-US" sz="3200" dirty="0" smtClean="0">
                <a:solidFill>
                  <a:srgbClr val="49176D"/>
                </a:solidFill>
                <a:latin typeface="Georgia" charset="0"/>
                <a:ea typeface="ＭＳ Ｐゴシック" charset="0"/>
                <a:cs typeface="Georgia" charset="0"/>
              </a:rPr>
            </a:br>
            <a:r>
              <a:rPr lang="en-US" sz="3200" dirty="0" smtClean="0">
                <a:solidFill>
                  <a:srgbClr val="49176D"/>
                </a:solidFill>
                <a:latin typeface="Georgia" charset="0"/>
                <a:ea typeface="ＭＳ Ｐゴシック" charset="0"/>
                <a:cs typeface="Georgia" charset="0"/>
              </a:rPr>
              <a:t>DISCOVERY Children’s Museum</a:t>
            </a:r>
            <a:endParaRPr lang="en-US" sz="32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452651" y="1174115"/>
            <a:ext cx="478561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smtClean="0">
              <a:latin typeface="Calibri"/>
              <a:cs typeface="Calibri"/>
            </a:endParaRPr>
          </a:p>
          <a:p>
            <a:pPr eaLnBrk="1" hangingPunct="1"/>
            <a:r>
              <a:rPr lang="en-US" sz="1800" dirty="0" smtClean="0">
                <a:latin typeface="Calibri"/>
                <a:cs typeface="Calibri"/>
              </a:rPr>
              <a:t>Museum designed to incorporate the entire   </a:t>
            </a:r>
            <a:r>
              <a:rPr lang="en-US" sz="1800" dirty="0">
                <a:latin typeface="Calibri"/>
                <a:cs typeface="Calibri"/>
              </a:rPr>
              <a:t>family </a:t>
            </a:r>
            <a:r>
              <a:rPr lang="en-US" sz="1800" dirty="0" smtClean="0">
                <a:latin typeface="Calibri"/>
                <a:cs typeface="Calibri"/>
              </a:rPr>
              <a:t>in the experiences</a:t>
            </a:r>
            <a:endParaRPr lang="en-US" sz="1800" dirty="0">
              <a:latin typeface="Calibri"/>
              <a:cs typeface="Calibri"/>
            </a:endParaRPr>
          </a:p>
          <a:p>
            <a:pPr eaLnBrk="1" hangingPunct="1"/>
            <a:endParaRPr lang="en-US" altLang="en-US" sz="1800" dirty="0" smtClean="0">
              <a:latin typeface="Calibri"/>
              <a:cs typeface="Calibri"/>
            </a:endParaRPr>
          </a:p>
          <a:p>
            <a:pPr eaLnBrk="1" hangingPunct="1"/>
            <a:r>
              <a:rPr lang="en-US" altLang="en-US" sz="1800" dirty="0" smtClean="0">
                <a:latin typeface="Calibri"/>
                <a:cs typeface="Calibri"/>
              </a:rPr>
              <a:t>Content </a:t>
            </a:r>
            <a:r>
              <a:rPr lang="en-US" altLang="en-US" sz="1800" dirty="0">
                <a:latin typeface="Calibri"/>
                <a:cs typeface="Calibri"/>
              </a:rPr>
              <a:t>Focus: Science &amp; Nature and Arts &amp; Humanities valuing Early Childhood </a:t>
            </a:r>
            <a:r>
              <a:rPr lang="en-US" altLang="en-US" sz="1800" dirty="0" smtClean="0">
                <a:latin typeface="Calibri"/>
                <a:cs typeface="Calibri"/>
              </a:rPr>
              <a:t>Education</a:t>
            </a:r>
            <a:endParaRPr lang="en-US" altLang="en-US" sz="1800" dirty="0">
              <a:latin typeface="Calibri"/>
              <a:cs typeface="Calibri"/>
            </a:endParaRPr>
          </a:p>
          <a:p>
            <a:pPr eaLnBrk="1" hangingPunct="1"/>
            <a:endParaRPr lang="en-US" altLang="en-US" sz="1800" dirty="0">
              <a:latin typeface="Calibri"/>
              <a:cs typeface="Calibri"/>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877" y="6436227"/>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64591">
            <a:off x="314071" y="1643427"/>
            <a:ext cx="4157472" cy="311810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80539">
            <a:off x="763001" y="5000462"/>
            <a:ext cx="2325018" cy="155169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87653">
            <a:off x="4478646" y="3488798"/>
            <a:ext cx="4392471" cy="2908397"/>
          </a:xfrm>
          <a:prstGeom prst="rect">
            <a:avLst/>
          </a:prstGeom>
        </p:spPr>
      </p:pic>
    </p:spTree>
    <p:extLst>
      <p:ext uri="{BB962C8B-B14F-4D97-AF65-F5344CB8AC3E}">
        <p14:creationId xmlns:p14="http://schemas.microsoft.com/office/powerpoint/2010/main" val="39989726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Partners…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2970213" y="4050325"/>
            <a:ext cx="4942417"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 institutions:</a:t>
            </a:r>
          </a:p>
          <a:p>
            <a:pPr eaLnBrk="1" hangingPunct="1">
              <a:lnSpc>
                <a:spcPct val="90000"/>
              </a:lnSpc>
              <a:spcBef>
                <a:spcPct val="50000"/>
              </a:spcBef>
              <a:buFontTx/>
              <a:buChar char="•"/>
              <a:defRPr/>
            </a:pPr>
            <a:r>
              <a:rPr lang="en-US" dirty="0" smtClean="0">
                <a:solidFill>
                  <a:prstClr val="black"/>
                </a:solidFill>
                <a:latin typeface="Calibri" charset="0"/>
              </a:rPr>
              <a:t>University of Nevada, Las Vegas</a:t>
            </a:r>
          </a:p>
          <a:p>
            <a:pPr lvl="1" eaLnBrk="1" hangingPunct="1">
              <a:lnSpc>
                <a:spcPct val="90000"/>
              </a:lnSpc>
              <a:spcBef>
                <a:spcPct val="50000"/>
              </a:spcBef>
              <a:buFontTx/>
              <a:buChar char="•"/>
              <a:defRPr/>
            </a:pPr>
            <a:r>
              <a:rPr lang="en-US" dirty="0" smtClean="0">
                <a:solidFill>
                  <a:prstClr val="black"/>
                </a:solidFill>
                <a:latin typeface="Calibri" charset="0"/>
              </a:rPr>
              <a:t>Chemicals Interactions Club</a:t>
            </a:r>
          </a:p>
          <a:p>
            <a:pPr lvl="1" eaLnBrk="1" hangingPunct="1">
              <a:lnSpc>
                <a:spcPct val="90000"/>
              </a:lnSpc>
              <a:spcBef>
                <a:spcPct val="50000"/>
              </a:spcBef>
              <a:buFontTx/>
              <a:buChar char="•"/>
              <a:defRPr/>
            </a:pPr>
            <a:r>
              <a:rPr lang="en-US" dirty="0" smtClean="0">
                <a:solidFill>
                  <a:prstClr val="black"/>
                </a:solidFill>
                <a:latin typeface="Calibri" charset="0"/>
              </a:rPr>
              <a:t>Nevada Nanotechnology Center </a:t>
            </a:r>
          </a:p>
          <a:p>
            <a:pPr eaLnBrk="1" hangingPunct="1">
              <a:lnSpc>
                <a:spcPct val="90000"/>
              </a:lnSpc>
              <a:spcBef>
                <a:spcPct val="50000"/>
              </a:spcBef>
              <a:buFontTx/>
              <a:buChar char="•"/>
              <a:defRPr/>
            </a:pPr>
            <a:r>
              <a:rPr lang="en-US" dirty="0" smtClean="0">
                <a:solidFill>
                  <a:prstClr val="black"/>
                </a:solidFill>
                <a:latin typeface="Calibri" charset="0"/>
              </a:rPr>
              <a:t>National Securities Technologies </a:t>
            </a:r>
          </a:p>
          <a:p>
            <a:pPr marL="457200" lvl="1" indent="0" eaLnBrk="1" hangingPunct="1">
              <a:lnSpc>
                <a:spcPct val="90000"/>
              </a:lnSpc>
              <a:spcBef>
                <a:spcPct val="50000"/>
              </a:spcBef>
              <a:defRPr/>
            </a:pPr>
            <a:endParaRPr lang="en-US" dirty="0" smtClean="0">
              <a:solidFill>
                <a:prstClr val="black"/>
              </a:solidFill>
              <a:latin typeface="Calibri" charset="0"/>
            </a:endParaRPr>
          </a:p>
          <a:p>
            <a:pPr lvl="1"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nise_net_press_photo_011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000"/>
            <a:ext cx="2784475"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Users\twhite.DCM\AppData\Local\Microsoft\Windows\Temporary Internet Files\Content.Outlook\QJBOIX03\20130831_1237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0537" y="2286000"/>
            <a:ext cx="2995931" cy="22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8781" y="1430188"/>
            <a:ext cx="3112609" cy="2083647"/>
          </a:xfrm>
          <a:prstGeom prst="rect">
            <a:avLst/>
          </a:prstGeom>
        </p:spPr>
      </p:pic>
    </p:spTree>
    <p:extLst>
      <p:ext uri="{BB962C8B-B14F-4D97-AF65-F5344CB8AC3E}">
        <p14:creationId xmlns:p14="http://schemas.microsoft.com/office/powerpoint/2010/main" val="3841938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History of the Partnerships</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405518"/>
            <a:ext cx="4636008" cy="4592026"/>
          </a:xfrm>
          <a:prstGeom prst="rect">
            <a:avLst/>
          </a:prstGeom>
        </p:spPr>
        <p:txBody>
          <a:bodyPr wrap="square">
            <a:spAutoFit/>
          </a:bodyPr>
          <a:lstStyle/>
          <a:p>
            <a:pPr marL="0" indent="0" eaLnBrk="1" hangingPunct="1">
              <a:lnSpc>
                <a:spcPct val="90000"/>
              </a:lnSpc>
              <a:spcBef>
                <a:spcPct val="50000"/>
              </a:spcBef>
              <a:defRPr/>
            </a:pPr>
            <a:r>
              <a:rPr lang="en-US" sz="2000" b="1" dirty="0" smtClean="0">
                <a:solidFill>
                  <a:prstClr val="black"/>
                </a:solidFill>
                <a:latin typeface="Calibri" charset="0"/>
              </a:rPr>
              <a:t>Timeline:</a:t>
            </a:r>
          </a:p>
          <a:p>
            <a:pPr marL="0" indent="0" eaLnBrk="1" hangingPunct="1">
              <a:lnSpc>
                <a:spcPct val="90000"/>
              </a:lnSpc>
              <a:spcBef>
                <a:spcPct val="50000"/>
              </a:spcBef>
              <a:defRPr/>
            </a:pPr>
            <a:endParaRPr lang="en-US" sz="1600" b="1" dirty="0">
              <a:solidFill>
                <a:prstClr val="black"/>
              </a:solidFill>
              <a:latin typeface="Calibri" charset="0"/>
            </a:endParaRPr>
          </a:p>
          <a:p>
            <a:pPr eaLnBrk="1" hangingPunct="1">
              <a:lnSpc>
                <a:spcPct val="90000"/>
              </a:lnSpc>
              <a:spcBef>
                <a:spcPct val="50000"/>
              </a:spcBef>
              <a:buFontTx/>
              <a:buChar char="•"/>
              <a:defRPr/>
            </a:pPr>
            <a:r>
              <a:rPr lang="en-US" dirty="0" smtClean="0">
                <a:solidFill>
                  <a:prstClr val="black"/>
                </a:solidFill>
                <a:latin typeface="Calibri" charset="0"/>
              </a:rPr>
              <a:t>2011, 2013, 2014, 2015</a:t>
            </a:r>
          </a:p>
          <a:p>
            <a:pPr lvl="1">
              <a:lnSpc>
                <a:spcPct val="90000"/>
              </a:lnSpc>
              <a:spcBef>
                <a:spcPct val="50000"/>
              </a:spcBef>
              <a:buFontTx/>
              <a:buChar char="•"/>
              <a:defRPr/>
            </a:pPr>
            <a:r>
              <a:rPr lang="en-US" dirty="0" smtClean="0">
                <a:solidFill>
                  <a:prstClr val="black"/>
                </a:solidFill>
                <a:latin typeface="Calibri" charset="0"/>
              </a:rPr>
              <a:t>University </a:t>
            </a:r>
            <a:r>
              <a:rPr lang="en-US" dirty="0">
                <a:solidFill>
                  <a:prstClr val="black"/>
                </a:solidFill>
                <a:latin typeface="Calibri" charset="0"/>
              </a:rPr>
              <a:t>of Nevada, Las Vegas</a:t>
            </a:r>
          </a:p>
          <a:p>
            <a:pPr lvl="2">
              <a:lnSpc>
                <a:spcPct val="90000"/>
              </a:lnSpc>
              <a:spcBef>
                <a:spcPct val="50000"/>
              </a:spcBef>
              <a:buFontTx/>
              <a:buChar char="•"/>
              <a:defRPr/>
            </a:pPr>
            <a:r>
              <a:rPr lang="en-US" dirty="0">
                <a:solidFill>
                  <a:prstClr val="black"/>
                </a:solidFill>
                <a:latin typeface="Calibri" charset="0"/>
              </a:rPr>
              <a:t>Chemicals Interactions </a:t>
            </a:r>
            <a:r>
              <a:rPr lang="en-US" dirty="0" smtClean="0">
                <a:solidFill>
                  <a:prstClr val="black"/>
                </a:solidFill>
                <a:latin typeface="Calibri" charset="0"/>
              </a:rPr>
              <a:t>Club</a:t>
            </a:r>
          </a:p>
          <a:p>
            <a:pPr>
              <a:lnSpc>
                <a:spcPct val="90000"/>
              </a:lnSpc>
              <a:spcBef>
                <a:spcPct val="50000"/>
              </a:spcBef>
              <a:buFontTx/>
              <a:buChar char="•"/>
              <a:defRPr/>
            </a:pPr>
            <a:endParaRPr lang="en-US" dirty="0" smtClean="0">
              <a:solidFill>
                <a:prstClr val="black"/>
              </a:solidFill>
              <a:latin typeface="Calibri" charset="0"/>
            </a:endParaRPr>
          </a:p>
          <a:p>
            <a:pPr>
              <a:lnSpc>
                <a:spcPct val="90000"/>
              </a:lnSpc>
              <a:spcBef>
                <a:spcPct val="50000"/>
              </a:spcBef>
              <a:buFontTx/>
              <a:buChar char="•"/>
              <a:defRPr/>
            </a:pPr>
            <a:r>
              <a:rPr lang="en-US" dirty="0" smtClean="0">
                <a:solidFill>
                  <a:prstClr val="black"/>
                </a:solidFill>
                <a:latin typeface="Calibri" charset="0"/>
              </a:rPr>
              <a:t>2013, 2014, 2015</a:t>
            </a:r>
          </a:p>
          <a:p>
            <a:pPr lvl="1">
              <a:lnSpc>
                <a:spcPct val="90000"/>
              </a:lnSpc>
              <a:spcBef>
                <a:spcPct val="50000"/>
              </a:spcBef>
              <a:buFontTx/>
              <a:buChar char="•"/>
              <a:defRPr/>
            </a:pPr>
            <a:r>
              <a:rPr lang="en-US" dirty="0" smtClean="0">
                <a:solidFill>
                  <a:prstClr val="black"/>
                </a:solidFill>
                <a:latin typeface="Calibri" charset="0"/>
              </a:rPr>
              <a:t>National </a:t>
            </a:r>
            <a:r>
              <a:rPr lang="en-US" dirty="0">
                <a:solidFill>
                  <a:prstClr val="black"/>
                </a:solidFill>
                <a:latin typeface="Calibri" charset="0"/>
              </a:rPr>
              <a:t>Securities </a:t>
            </a:r>
            <a:r>
              <a:rPr lang="en-US">
                <a:solidFill>
                  <a:prstClr val="black"/>
                </a:solidFill>
                <a:latin typeface="Calibri" charset="0"/>
              </a:rPr>
              <a:t>Technologies </a:t>
            </a:r>
            <a:endParaRPr lang="en-US" dirty="0">
              <a:solidFill>
                <a:prstClr val="black"/>
              </a:solidFill>
              <a:latin typeface="Calibri" charset="0"/>
            </a:endParaRPr>
          </a:p>
          <a:p>
            <a:pPr>
              <a:lnSpc>
                <a:spcPct val="90000"/>
              </a:lnSpc>
              <a:spcBef>
                <a:spcPct val="50000"/>
              </a:spcBef>
              <a:buFontTx/>
              <a:buChar char="•"/>
              <a:defRPr/>
            </a:pPr>
            <a:endParaRPr lang="en-US" dirty="0" smtClean="0">
              <a:solidFill>
                <a:prstClr val="black"/>
              </a:solidFill>
              <a:latin typeface="Calibri" charset="0"/>
            </a:endParaRPr>
          </a:p>
          <a:p>
            <a:pPr>
              <a:lnSpc>
                <a:spcPct val="90000"/>
              </a:lnSpc>
              <a:spcBef>
                <a:spcPct val="50000"/>
              </a:spcBef>
              <a:buFontTx/>
              <a:buChar char="•"/>
              <a:defRPr/>
            </a:pPr>
            <a:r>
              <a:rPr lang="en-US" dirty="0" smtClean="0">
                <a:solidFill>
                  <a:prstClr val="black"/>
                </a:solidFill>
                <a:latin typeface="Calibri" charset="0"/>
              </a:rPr>
              <a:t>2014</a:t>
            </a:r>
          </a:p>
          <a:p>
            <a:pPr lvl="1">
              <a:lnSpc>
                <a:spcPct val="90000"/>
              </a:lnSpc>
              <a:spcBef>
                <a:spcPct val="50000"/>
              </a:spcBef>
              <a:buFontTx/>
              <a:buChar char="•"/>
              <a:defRPr/>
            </a:pPr>
            <a:r>
              <a:rPr lang="en-US" dirty="0" smtClean="0">
                <a:solidFill>
                  <a:prstClr val="black"/>
                </a:solidFill>
                <a:latin typeface="Calibri" charset="0"/>
              </a:rPr>
              <a:t>University </a:t>
            </a:r>
            <a:r>
              <a:rPr lang="en-US" dirty="0">
                <a:solidFill>
                  <a:prstClr val="black"/>
                </a:solidFill>
                <a:latin typeface="Calibri" charset="0"/>
              </a:rPr>
              <a:t>of Nevada, Las Vegas</a:t>
            </a:r>
          </a:p>
          <a:p>
            <a:pPr lvl="2">
              <a:lnSpc>
                <a:spcPct val="90000"/>
              </a:lnSpc>
              <a:spcBef>
                <a:spcPct val="50000"/>
              </a:spcBef>
              <a:buFontTx/>
              <a:buChar char="•"/>
              <a:defRPr/>
            </a:pPr>
            <a:r>
              <a:rPr lang="en-US" dirty="0" smtClean="0">
                <a:solidFill>
                  <a:prstClr val="black"/>
                </a:solidFill>
                <a:latin typeface="Calibri" charset="0"/>
              </a:rPr>
              <a:t>Nevada </a:t>
            </a:r>
            <a:r>
              <a:rPr lang="en-US" dirty="0">
                <a:solidFill>
                  <a:prstClr val="black"/>
                </a:solidFill>
                <a:latin typeface="Calibri" charset="0"/>
              </a:rPr>
              <a:t>Nanotechnology Center </a:t>
            </a:r>
          </a:p>
        </p:txBody>
      </p:sp>
      <p:pic>
        <p:nvPicPr>
          <p:cNvPr id="12" name="Picture 7" descr="http://nanotechnology.unlv.edu/images/da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5968" y="4889501"/>
            <a:ext cx="27527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2968626"/>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3850" y="1422574"/>
            <a:ext cx="2620760" cy="1754393"/>
          </a:xfrm>
          <a:prstGeom prst="rect">
            <a:avLst/>
          </a:prstGeom>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Partnership Projects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0" y="1502646"/>
            <a:ext cx="4681728"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Char char="•"/>
              <a:defRPr/>
            </a:pPr>
            <a:r>
              <a:rPr lang="en-US" dirty="0" smtClean="0">
                <a:solidFill>
                  <a:prstClr val="black"/>
                </a:solidFill>
                <a:latin typeface="Calibri" charset="0"/>
              </a:rPr>
              <a:t>University of Nevada, Las Vegas</a:t>
            </a:r>
          </a:p>
          <a:p>
            <a:pPr lvl="1" eaLnBrk="1" hangingPunct="1">
              <a:lnSpc>
                <a:spcPct val="90000"/>
              </a:lnSpc>
              <a:spcBef>
                <a:spcPct val="50000"/>
              </a:spcBef>
              <a:buFontTx/>
              <a:buChar char="•"/>
              <a:defRPr/>
            </a:pPr>
            <a:r>
              <a:rPr lang="en-US" dirty="0" smtClean="0">
                <a:solidFill>
                  <a:prstClr val="black"/>
                </a:solidFill>
                <a:latin typeface="Calibri" charset="0"/>
              </a:rPr>
              <a:t>Chemical Interactions Club</a:t>
            </a:r>
          </a:p>
          <a:p>
            <a:pPr lvl="2" eaLnBrk="1" hangingPunct="1">
              <a:lnSpc>
                <a:spcPct val="90000"/>
              </a:lnSpc>
              <a:spcBef>
                <a:spcPct val="50000"/>
              </a:spcBef>
              <a:buFontTx/>
              <a:buChar char="•"/>
              <a:defRPr/>
            </a:pPr>
            <a:r>
              <a:rPr lang="en-US" dirty="0" err="1" smtClean="0">
                <a:solidFill>
                  <a:prstClr val="black"/>
                </a:solidFill>
                <a:latin typeface="Calibri" charset="0"/>
              </a:rPr>
              <a:t>NanoDays</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4389120" y="2987530"/>
            <a:ext cx="5148072"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Char char="•"/>
              <a:defRPr/>
            </a:pPr>
            <a:r>
              <a:rPr lang="en-US" dirty="0" smtClean="0">
                <a:solidFill>
                  <a:prstClr val="black"/>
                </a:solidFill>
                <a:latin typeface="Calibri" charset="0"/>
              </a:rPr>
              <a:t>National Securities Technologies</a:t>
            </a:r>
          </a:p>
          <a:p>
            <a:pPr lvl="1" eaLnBrk="1" hangingPunct="1">
              <a:lnSpc>
                <a:spcPct val="90000"/>
              </a:lnSpc>
              <a:spcBef>
                <a:spcPct val="50000"/>
              </a:spcBef>
              <a:buFontTx/>
              <a:buChar char="•"/>
              <a:defRPr/>
            </a:pPr>
            <a:r>
              <a:rPr lang="en-US" dirty="0" err="1" smtClean="0">
                <a:solidFill>
                  <a:prstClr val="black"/>
                </a:solidFill>
                <a:latin typeface="Calibri" charset="0"/>
              </a:rPr>
              <a:t>Minigrant</a:t>
            </a:r>
            <a:r>
              <a:rPr lang="en-US" dirty="0" smtClean="0">
                <a:solidFill>
                  <a:prstClr val="black"/>
                </a:solidFill>
                <a:latin typeface="Calibri" charset="0"/>
              </a:rPr>
              <a:t> – Scientist Spotlight</a:t>
            </a:r>
          </a:p>
          <a:p>
            <a:pPr lvl="1" eaLnBrk="1" hangingPunct="1">
              <a:lnSpc>
                <a:spcPct val="90000"/>
              </a:lnSpc>
              <a:spcBef>
                <a:spcPct val="50000"/>
              </a:spcBef>
              <a:buFontTx/>
              <a:buChar char="•"/>
              <a:defRPr/>
            </a:pPr>
            <a:r>
              <a:rPr lang="en-US" dirty="0" err="1" smtClean="0">
                <a:solidFill>
                  <a:prstClr val="black"/>
                </a:solidFill>
                <a:latin typeface="Calibri" charset="0"/>
              </a:rPr>
              <a:t>NanoDays</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
        <p:nvSpPr>
          <p:cNvPr id="12" name="TextBox 4"/>
          <p:cNvSpPr txBox="1">
            <a:spLocks noChangeArrowheads="1"/>
          </p:cNvSpPr>
          <p:nvPr/>
        </p:nvSpPr>
        <p:spPr bwMode="auto">
          <a:xfrm>
            <a:off x="64008" y="4882074"/>
            <a:ext cx="5385816"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buFontTx/>
              <a:buChar char="•"/>
              <a:defRPr/>
            </a:pPr>
            <a:r>
              <a:rPr lang="en-US" dirty="0" smtClean="0">
                <a:solidFill>
                  <a:prstClr val="black"/>
                </a:solidFill>
                <a:latin typeface="Calibri" charset="0"/>
              </a:rPr>
              <a:t>University of Nevada, Las Vegas</a:t>
            </a:r>
          </a:p>
          <a:p>
            <a:pPr lvl="1" eaLnBrk="1" hangingPunct="1">
              <a:lnSpc>
                <a:spcPct val="90000"/>
              </a:lnSpc>
              <a:spcBef>
                <a:spcPct val="50000"/>
              </a:spcBef>
              <a:buFontTx/>
              <a:buChar char="•"/>
              <a:defRPr/>
            </a:pPr>
            <a:r>
              <a:rPr lang="en-US" dirty="0" smtClean="0">
                <a:solidFill>
                  <a:prstClr val="black"/>
                </a:solidFill>
                <a:latin typeface="Calibri" charset="0"/>
              </a:rPr>
              <a:t>Nevada Nanotechnology Center</a:t>
            </a:r>
          </a:p>
          <a:p>
            <a:pPr lvl="2" eaLnBrk="1" hangingPunct="1">
              <a:lnSpc>
                <a:spcPct val="90000"/>
              </a:lnSpc>
              <a:spcBef>
                <a:spcPct val="50000"/>
              </a:spcBef>
              <a:buFontTx/>
              <a:buChar char="•"/>
              <a:defRPr/>
            </a:pPr>
            <a:r>
              <a:rPr lang="en-US" dirty="0" err="1" smtClean="0">
                <a:solidFill>
                  <a:prstClr val="black"/>
                </a:solidFill>
                <a:latin typeface="Calibri" charset="0"/>
              </a:rPr>
              <a:t>NanoDays</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 y="2961507"/>
            <a:ext cx="2145792" cy="160934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5968" y="1290638"/>
            <a:ext cx="2414016" cy="13578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3856" y="3362706"/>
            <a:ext cx="2344928" cy="1319022"/>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99072" y="1668508"/>
            <a:ext cx="2344928" cy="1319022"/>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8814" y="4681728"/>
            <a:ext cx="1949365" cy="1304947"/>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10832" y="5358988"/>
            <a:ext cx="2121408" cy="1420116"/>
          </a:xfrm>
          <a:prstGeom prst="rect">
            <a:avLst/>
          </a:prstGeom>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Univ. of MD/Port Discovery</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Your institution:</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University of Maryland, College Park, MD</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Physics Department and former MRSEC</a:t>
            </a: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Partner institution(s):</a:t>
            </a:r>
          </a:p>
          <a:p>
            <a:pPr eaLnBrk="1" hangingPunct="1">
              <a:lnSpc>
                <a:spcPct val="90000"/>
              </a:lnSpc>
              <a:spcBef>
                <a:spcPct val="50000"/>
              </a:spcBef>
              <a:buFontTx/>
              <a:buChar char="•"/>
              <a:defRPr/>
            </a:pPr>
            <a:r>
              <a:rPr lang="en-US" dirty="0" smtClean="0">
                <a:solidFill>
                  <a:prstClr val="black"/>
                </a:solidFill>
                <a:latin typeface="Calibri" charset="0"/>
              </a:rPr>
              <a:t>Port Discovery Children’s Museum, Baltimore, MD</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s://encrypted-tbn1.gstatic.com/images?q=tbn:ANd9GcRLogIVs8czc6Wvb-06oJugSr3OoW0XmCOzFIBRdRIsZO7GKQuUv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959" y="1532688"/>
            <a:ext cx="2317225" cy="1536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9024" y="3560136"/>
            <a:ext cx="1899413" cy="2532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4013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037"/>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0" y="274638"/>
            <a:ext cx="9144000" cy="741362"/>
          </a:xfrm>
        </p:spPr>
        <p:txBody>
          <a:bodyPr/>
          <a:lstStyle/>
          <a:p>
            <a:pPr algn="l" eaLnBrk="1" hangingPunct="1">
              <a:lnSpc>
                <a:spcPct val="90000"/>
              </a:lnSpc>
            </a:pPr>
            <a:r>
              <a:rPr lang="en-US" sz="3800" dirty="0" smtClean="0">
                <a:solidFill>
                  <a:srgbClr val="49176D"/>
                </a:solidFill>
                <a:latin typeface="Georgia" charset="0"/>
                <a:ea typeface="ＭＳ Ｐゴシック" charset="0"/>
                <a:cs typeface="Georgia" charset="0"/>
              </a:rPr>
              <a:t>Timeline and Projects of the Partnership</a:t>
            </a:r>
            <a:endParaRPr lang="en-US" sz="38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37760" y="1605123"/>
            <a:ext cx="3931920" cy="4173450"/>
          </a:xfrm>
          <a:prstGeom prst="rect">
            <a:avLst/>
          </a:prstGeom>
        </p:spPr>
        <p:txBody>
          <a:bodyPr wrap="square">
            <a:spAutoFit/>
          </a:bodyPr>
          <a:lstStyle/>
          <a:p>
            <a:pPr marL="342900" indent="-342900" eaLnBrk="1" hangingPunct="1">
              <a:lnSpc>
                <a:spcPct val="90000"/>
              </a:lnSpc>
              <a:spcBef>
                <a:spcPct val="50000"/>
              </a:spcBef>
              <a:buFont typeface="Arial"/>
              <a:buChar char="•"/>
              <a:defRPr/>
            </a:pPr>
            <a:r>
              <a:rPr lang="en-US" sz="2400" dirty="0" smtClean="0">
                <a:solidFill>
                  <a:prstClr val="black"/>
                </a:solidFill>
                <a:latin typeface="Calibri" charset="0"/>
              </a:rPr>
              <a:t>2009 Partnership began - PDCM’s STEM initiative and MRSEC broader impacts</a:t>
            </a:r>
            <a:endParaRPr lang="en-US" sz="24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400" dirty="0" smtClean="0">
                <a:solidFill>
                  <a:prstClr val="black"/>
                </a:solidFill>
                <a:latin typeface="Calibri" charset="0"/>
              </a:rPr>
              <a:t>2010 began joint </a:t>
            </a:r>
            <a:r>
              <a:rPr lang="en-US" sz="2400" dirty="0" err="1" smtClean="0">
                <a:solidFill>
                  <a:prstClr val="black"/>
                </a:solidFill>
                <a:latin typeface="Calibri" charset="0"/>
              </a:rPr>
              <a:t>NanoDays</a:t>
            </a:r>
            <a:r>
              <a:rPr lang="en-US" sz="2400" dirty="0" smtClean="0">
                <a:solidFill>
                  <a:prstClr val="black"/>
                </a:solidFill>
                <a:latin typeface="Calibri" charset="0"/>
              </a:rPr>
              <a:t> activities and Discovery Days</a:t>
            </a:r>
            <a:endParaRPr lang="en-US" sz="2400" dirty="0">
              <a:solidFill>
                <a:prstClr val="black"/>
              </a:solidFill>
              <a:latin typeface="Calibri" charset="0"/>
            </a:endParaRPr>
          </a:p>
          <a:p>
            <a:pPr marL="342900" indent="-342900">
              <a:lnSpc>
                <a:spcPct val="90000"/>
              </a:lnSpc>
              <a:spcBef>
                <a:spcPct val="50000"/>
              </a:spcBef>
              <a:buFont typeface="Arial"/>
              <a:buChar char="•"/>
              <a:defRPr/>
            </a:pPr>
            <a:r>
              <a:rPr lang="en-US" sz="2400" dirty="0" smtClean="0">
                <a:solidFill>
                  <a:prstClr val="black"/>
                </a:solidFill>
                <a:latin typeface="Calibri" charset="0"/>
              </a:rPr>
              <a:t>2011 began </a:t>
            </a:r>
            <a:r>
              <a:rPr lang="en-US" sz="2400" dirty="0" err="1" smtClean="0">
                <a:solidFill>
                  <a:prstClr val="black"/>
                </a:solidFill>
                <a:latin typeface="Calibri" charset="0"/>
              </a:rPr>
              <a:t>NanoFab</a:t>
            </a:r>
            <a:r>
              <a:rPr lang="en-US" sz="2400" i="1" dirty="0" err="1" smtClean="0">
                <a:solidFill>
                  <a:prstClr val="black"/>
                </a:solidFill>
                <a:latin typeface="Calibri" charset="0"/>
              </a:rPr>
              <a:t>uous</a:t>
            </a:r>
            <a:r>
              <a:rPr lang="en-US" sz="2400" dirty="0" smtClean="0">
                <a:solidFill>
                  <a:prstClr val="black"/>
                </a:solidFill>
                <a:latin typeface="Calibri" charset="0"/>
              </a:rPr>
              <a:t> exhibit project (7 months  for research, design and construction)</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p:txBody>
      </p:sp>
      <p:pic>
        <p:nvPicPr>
          <p:cNvPr id="12" name="Picture 2" descr="C:\Documents and Settings\dhammer\Desktop\Pics\2012 Flying Cars Nov. 8 Kristen\IMG_49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00" y="3120756"/>
            <a:ext cx="3686177" cy="15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3" descr="D7K_889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5000" y="1320217"/>
            <a:ext cx="3686177" cy="1707360"/>
          </a:xfrm>
          <a:prstGeom prst="rect">
            <a:avLst/>
          </a:prstGeom>
        </p:spPr>
      </p:pic>
      <p:pic>
        <p:nvPicPr>
          <p:cNvPr id="16" name="Picture 2" descr="C:\Documents and Settings\dhammer\Desktop\Pics\2012 Flying Cars Nov. 8 Kristen\IMG_49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999" y="4807728"/>
            <a:ext cx="3686178" cy="163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1251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6826</TotalTime>
  <Words>1093</Words>
  <Application>Microsoft Macintosh PowerPoint</Application>
  <PresentationFormat>On-screen Show (4:3)</PresentationFormat>
  <Paragraphs>245</Paragraphs>
  <Slides>26</Slides>
  <Notes>9</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3_Office Theme</vt:lpstr>
      <vt:lpstr>PowerPoint Presentation</vt:lpstr>
      <vt:lpstr>PowerPoint Presentation</vt:lpstr>
      <vt:lpstr>The New DISCOVERY Children’s Museum</vt:lpstr>
      <vt:lpstr>The New DISCOVERY Children’s Museum</vt:lpstr>
      <vt:lpstr>Partners…</vt:lpstr>
      <vt:lpstr>History of the Partnerships</vt:lpstr>
      <vt:lpstr>Partnership Projects</vt:lpstr>
      <vt:lpstr>Univ. of MD/Port Discovery</vt:lpstr>
      <vt:lpstr>Timeline and Projects of the Partnership</vt:lpstr>
      <vt:lpstr>Timeline and Projects of the Partnership</vt:lpstr>
      <vt:lpstr>Timeline and Projects of the Partnership</vt:lpstr>
      <vt:lpstr>Rochester Museum &amp; Science Center</vt:lpstr>
      <vt:lpstr>NanoDays Ago…</vt:lpstr>
      <vt:lpstr>Doing more than just Nanodays</vt:lpstr>
      <vt:lpstr>PowerPoint Presentation</vt:lpstr>
      <vt:lpstr>RIT: Partnership</vt:lpstr>
      <vt:lpstr>History of  partnership</vt:lpstr>
      <vt:lpstr>Partnership projects</vt:lpstr>
      <vt:lpstr>Community Partners: Imagine RIT</vt:lpstr>
      <vt:lpstr>UVM &amp; ECHO</vt:lpstr>
      <vt:lpstr>We Can’t Leave Well Enough Alone</vt:lpstr>
      <vt:lpstr>A Plethora of Polarization</vt:lpstr>
      <vt:lpstr>What strengthens partnerships?</vt:lpstr>
      <vt:lpstr>NISE Net Resources</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514</cp:revision>
  <dcterms:created xsi:type="dcterms:W3CDTF">2011-05-27T16:07:43Z</dcterms:created>
  <dcterms:modified xsi:type="dcterms:W3CDTF">2015-06-22T20:36:52Z</dcterms:modified>
</cp:coreProperties>
</file>