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48"/>
  </p:notesMasterIdLst>
  <p:sldIdLst>
    <p:sldId id="514" r:id="rId3"/>
    <p:sldId id="527" r:id="rId4"/>
    <p:sldId id="516" r:id="rId5"/>
    <p:sldId id="487" r:id="rId6"/>
    <p:sldId id="526" r:id="rId7"/>
    <p:sldId id="519" r:id="rId8"/>
    <p:sldId id="522" r:id="rId9"/>
    <p:sldId id="523" r:id="rId10"/>
    <p:sldId id="543" r:id="rId11"/>
    <p:sldId id="544" r:id="rId12"/>
    <p:sldId id="545" r:id="rId13"/>
    <p:sldId id="546" r:id="rId14"/>
    <p:sldId id="547" r:id="rId15"/>
    <p:sldId id="548"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66" r:id="rId34"/>
    <p:sldId id="529" r:id="rId35"/>
    <p:sldId id="530" r:id="rId36"/>
    <p:sldId id="531" r:id="rId37"/>
    <p:sldId id="532" r:id="rId38"/>
    <p:sldId id="533" r:id="rId39"/>
    <p:sldId id="534" r:id="rId40"/>
    <p:sldId id="535" r:id="rId41"/>
    <p:sldId id="536" r:id="rId42"/>
    <p:sldId id="537" r:id="rId43"/>
    <p:sldId id="538" r:id="rId44"/>
    <p:sldId id="539" r:id="rId45"/>
    <p:sldId id="540" r:id="rId46"/>
    <p:sldId id="541"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145F"/>
    <a:srgbClr val="53682B"/>
    <a:srgbClr val="B6BF00"/>
    <a:srgbClr val="491765"/>
    <a:srgbClr val="4E1765"/>
    <a:srgbClr val="49176D"/>
    <a:srgbClr val="C4DF91"/>
    <a:srgbClr val="E2F1CF"/>
    <a:srgbClr val="0C4225"/>
    <a:srgbClr val="ABCB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52" autoAdjust="0"/>
  </p:normalViewPr>
  <p:slideViewPr>
    <p:cSldViewPr snapToGrid="0" snapToObjects="1">
      <p:cViewPr>
        <p:scale>
          <a:sx n="112" d="100"/>
          <a:sy n="112" d="100"/>
        </p:scale>
        <p:origin x="-112" y="360"/>
      </p:cViewPr>
      <p:guideLst>
        <p:guide orient="horz" pos="2160"/>
        <p:guide pos="2880"/>
      </p:guideLst>
    </p:cSldViewPr>
  </p:slid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Shared:Science%20Learning:Lifelong%20Learning:Evaluation%20and%20Research:Active%20Projects:NISE%20Infusion%20Study:Data%20Analysis:Focus%20One:Everything%20Else%20(Nano%20Outside%20of%20NanoDays):ND%20outside%20of%20ND%20Analysis%2012-31-14.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0760516078112"/>
          <c:y val="0.0268938930910804"/>
          <c:w val="0.792549039032284"/>
          <c:h val="0.756065039158317"/>
        </c:manualLayout>
      </c:layout>
      <c:barChart>
        <c:barDir val="col"/>
        <c:grouping val="clustered"/>
        <c:varyColors val="0"/>
        <c:ser>
          <c:idx val="0"/>
          <c:order val="0"/>
          <c:invertIfNegative val="0"/>
          <c:dPt>
            <c:idx val="0"/>
            <c:invertIfNegative val="0"/>
            <c:bubble3D val="0"/>
            <c:spPr>
              <a:solidFill>
                <a:srgbClr val="53682B"/>
              </a:solidFill>
              <a:ln>
                <a:solidFill>
                  <a:schemeClr val="bg1"/>
                </a:solidFill>
              </a:ln>
              <a:effectLst/>
            </c:spPr>
          </c:dPt>
          <c:dPt>
            <c:idx val="1"/>
            <c:invertIfNegative val="0"/>
            <c:bubble3D val="0"/>
            <c:spPr>
              <a:ln>
                <a:solidFill>
                  <a:srgbClr val="53682B"/>
                </a:solidFill>
              </a:ln>
            </c:spPr>
          </c:dPt>
          <c:dPt>
            <c:idx val="2"/>
            <c:invertIfNegative val="0"/>
            <c:bubble3D val="0"/>
            <c:spPr>
              <a:solidFill>
                <a:srgbClr val="53682B"/>
              </a:solidFill>
              <a:ln>
                <a:solidFill>
                  <a:schemeClr val="bg1"/>
                </a:solidFill>
              </a:ln>
              <a:effectLst/>
            </c:spPr>
          </c:dPt>
          <c:dPt>
            <c:idx val="3"/>
            <c:invertIfNegative val="0"/>
            <c:bubble3D val="0"/>
            <c:spPr>
              <a:solidFill>
                <a:srgbClr val="53682B"/>
              </a:solidFill>
              <a:ln>
                <a:solidFill>
                  <a:schemeClr val="bg1"/>
                </a:solidFill>
              </a:ln>
              <a:effectLst/>
            </c:spPr>
          </c:dPt>
          <c:dPt>
            <c:idx val="4"/>
            <c:invertIfNegative val="0"/>
            <c:bubble3D val="0"/>
            <c:spPr>
              <a:solidFill>
                <a:srgbClr val="53682B"/>
              </a:solidFill>
              <a:ln>
                <a:solidFill>
                  <a:schemeClr val="bg1"/>
                </a:solidFill>
              </a:ln>
              <a:effectLst/>
            </c:spPr>
          </c:dPt>
          <c:dPt>
            <c:idx val="5"/>
            <c:invertIfNegative val="0"/>
            <c:bubble3D val="0"/>
            <c:spPr>
              <a:solidFill>
                <a:srgbClr val="53682B"/>
              </a:solidFill>
              <a:ln>
                <a:solidFill>
                  <a:schemeClr val="bg1"/>
                </a:solidFill>
              </a:ln>
              <a:effectLst/>
            </c:spPr>
          </c:dPt>
          <c:dPt>
            <c:idx val="6"/>
            <c:invertIfNegative val="0"/>
            <c:bubble3D val="0"/>
            <c:spPr>
              <a:solidFill>
                <a:srgbClr val="53682B"/>
              </a:solidFill>
              <a:ln>
                <a:solidFill>
                  <a:schemeClr val="bg1"/>
                </a:solidFill>
              </a:ln>
              <a:effectLst/>
            </c:spPr>
          </c:dPt>
          <c:dPt>
            <c:idx val="7"/>
            <c:invertIfNegative val="0"/>
            <c:bubble3D val="0"/>
            <c:spPr>
              <a:solidFill>
                <a:srgbClr val="53682B"/>
              </a:solidFill>
              <a:ln>
                <a:solidFill>
                  <a:schemeClr val="bg1"/>
                </a:solidFill>
              </a:ln>
              <a:effectLst/>
            </c:spPr>
          </c:dPt>
          <c:dPt>
            <c:idx val="8"/>
            <c:invertIfNegative val="0"/>
            <c:bubble3D val="0"/>
            <c:spPr>
              <a:solidFill>
                <a:srgbClr val="53682B"/>
              </a:solidFill>
              <a:ln>
                <a:solidFill>
                  <a:schemeClr val="bg1"/>
                </a:solidFill>
              </a:ln>
              <a:effectLst/>
            </c:spPr>
          </c:dPt>
          <c:dPt>
            <c:idx val="9"/>
            <c:invertIfNegative val="0"/>
            <c:bubble3D val="0"/>
            <c:spPr>
              <a:solidFill>
                <a:srgbClr val="53682B"/>
              </a:solidFill>
              <a:ln>
                <a:solidFill>
                  <a:schemeClr val="bg1"/>
                </a:solidFill>
              </a:ln>
              <a:effectLst/>
            </c:spPr>
          </c:dPt>
          <c:dPt>
            <c:idx val="10"/>
            <c:invertIfNegative val="0"/>
            <c:bubble3D val="0"/>
            <c:spPr>
              <a:solidFill>
                <a:srgbClr val="B6BF00"/>
              </a:solidFill>
              <a:ln>
                <a:solidFill>
                  <a:schemeClr val="bg1"/>
                </a:solidFill>
              </a:ln>
              <a:effectLst/>
            </c:spPr>
          </c:dPt>
          <c:dPt>
            <c:idx val="11"/>
            <c:invertIfNegative val="0"/>
            <c:bubble3D val="0"/>
            <c:spPr>
              <a:solidFill>
                <a:srgbClr val="B6BF00"/>
              </a:solidFill>
              <a:ln>
                <a:solidFill>
                  <a:schemeClr val="bg1"/>
                </a:solidFill>
              </a:ln>
              <a:effectLst/>
            </c:spPr>
          </c:dPt>
          <c:dPt>
            <c:idx val="12"/>
            <c:invertIfNegative val="0"/>
            <c:bubble3D val="0"/>
            <c:spPr>
              <a:solidFill>
                <a:srgbClr val="B6BF00"/>
              </a:solidFill>
              <a:ln>
                <a:solidFill>
                  <a:schemeClr val="bg1"/>
                </a:solidFill>
              </a:ln>
              <a:effectLst/>
            </c:spPr>
          </c:dPt>
          <c:dPt>
            <c:idx val="13"/>
            <c:invertIfNegative val="0"/>
            <c:bubble3D val="0"/>
            <c:spPr>
              <a:solidFill>
                <a:srgbClr val="B6BF00"/>
              </a:solidFill>
              <a:ln>
                <a:solidFill>
                  <a:schemeClr val="bg1"/>
                </a:solidFill>
              </a:ln>
              <a:effectLst/>
            </c:spPr>
          </c:dPt>
          <c:dPt>
            <c:idx val="14"/>
            <c:invertIfNegative val="0"/>
            <c:bubble3D val="0"/>
            <c:spPr>
              <a:solidFill>
                <a:srgbClr val="B6BF00"/>
              </a:solidFill>
              <a:ln>
                <a:solidFill>
                  <a:schemeClr val="bg1"/>
                </a:solidFill>
              </a:ln>
              <a:effectLst/>
            </c:spPr>
          </c:dPt>
          <c:dPt>
            <c:idx val="15"/>
            <c:invertIfNegative val="0"/>
            <c:bubble3D val="0"/>
            <c:spPr>
              <a:solidFill>
                <a:srgbClr val="B6BF00"/>
              </a:solidFill>
              <a:ln>
                <a:solidFill>
                  <a:schemeClr val="bg1"/>
                </a:solidFill>
              </a:ln>
              <a:effectLst/>
            </c:spPr>
          </c:dPt>
          <c:dPt>
            <c:idx val="16"/>
            <c:invertIfNegative val="0"/>
            <c:bubble3D val="0"/>
            <c:spPr>
              <a:solidFill>
                <a:srgbClr val="B6BF00"/>
              </a:solidFill>
              <a:ln>
                <a:solidFill>
                  <a:srgbClr val="B6BF00"/>
                </a:solidFill>
              </a:ln>
              <a:effectLst/>
            </c:spPr>
          </c:dPt>
          <c:dPt>
            <c:idx val="17"/>
            <c:invertIfNegative val="0"/>
            <c:bubble3D val="0"/>
            <c:spPr>
              <a:solidFill>
                <a:srgbClr val="42145F"/>
              </a:solidFill>
              <a:ln>
                <a:solidFill>
                  <a:schemeClr val="bg1"/>
                </a:solidFill>
              </a:ln>
              <a:effectLst/>
            </c:spPr>
          </c:dPt>
          <c:dPt>
            <c:idx val="18"/>
            <c:invertIfNegative val="0"/>
            <c:bubble3D val="0"/>
            <c:spPr>
              <a:solidFill>
                <a:srgbClr val="42145F"/>
              </a:solidFill>
              <a:ln>
                <a:solidFill>
                  <a:schemeClr val="bg1"/>
                </a:solidFill>
              </a:ln>
              <a:effectLst/>
            </c:spPr>
          </c:dPt>
          <c:dPt>
            <c:idx val="19"/>
            <c:invertIfNegative val="0"/>
            <c:bubble3D val="0"/>
            <c:spPr>
              <a:solidFill>
                <a:srgbClr val="42145F"/>
              </a:solidFill>
              <a:ln>
                <a:solidFill>
                  <a:schemeClr val="bg1"/>
                </a:solidFill>
              </a:ln>
              <a:effectLst/>
            </c:spPr>
          </c:dPt>
          <c:dPt>
            <c:idx val="20"/>
            <c:invertIfNegative val="0"/>
            <c:bubble3D val="0"/>
            <c:spPr>
              <a:solidFill>
                <a:srgbClr val="42145F"/>
              </a:solidFill>
              <a:ln>
                <a:solidFill>
                  <a:schemeClr val="bg1"/>
                </a:solidFill>
              </a:ln>
              <a:effectLst/>
            </c:spPr>
          </c:dPt>
          <c:dPt>
            <c:idx val="21"/>
            <c:invertIfNegative val="0"/>
            <c:bubble3D val="0"/>
            <c:spPr>
              <a:solidFill>
                <a:srgbClr val="42145F"/>
              </a:solidFill>
              <a:ln>
                <a:solidFill>
                  <a:schemeClr val="bg1"/>
                </a:solidFill>
              </a:ln>
              <a:effectLst/>
            </c:spPr>
          </c:dPt>
          <c:dPt>
            <c:idx val="22"/>
            <c:invertIfNegative val="0"/>
            <c:bubble3D val="0"/>
            <c:spPr>
              <a:solidFill>
                <a:srgbClr val="42145F"/>
              </a:solidFill>
              <a:ln>
                <a:solidFill>
                  <a:schemeClr val="bg1"/>
                </a:solidFill>
              </a:ln>
              <a:effectLst/>
            </c:spPr>
          </c:dPt>
          <c:dPt>
            <c:idx val="23"/>
            <c:invertIfNegative val="0"/>
            <c:bubble3D val="0"/>
            <c:spPr>
              <a:solidFill>
                <a:srgbClr val="42145F"/>
              </a:solidFill>
              <a:ln>
                <a:solidFill>
                  <a:schemeClr val="bg1"/>
                </a:solidFill>
              </a:ln>
              <a:effectLst/>
            </c:spPr>
          </c:dPt>
          <c:dPt>
            <c:idx val="24"/>
            <c:invertIfNegative val="0"/>
            <c:bubble3D val="0"/>
            <c:spPr>
              <a:solidFill>
                <a:srgbClr val="42145F"/>
              </a:solidFill>
              <a:ln>
                <a:solidFill>
                  <a:schemeClr val="bg1"/>
                </a:solidFill>
              </a:ln>
              <a:effectLst/>
            </c:spPr>
          </c:dPt>
          <c:dPt>
            <c:idx val="25"/>
            <c:invertIfNegative val="0"/>
            <c:bubble3D val="0"/>
            <c:spPr>
              <a:solidFill>
                <a:srgbClr val="42145F"/>
              </a:solidFill>
              <a:ln>
                <a:solidFill>
                  <a:schemeClr val="bg1"/>
                </a:solidFill>
              </a:ln>
              <a:effectLst/>
            </c:spPr>
          </c:dPt>
          <c:dPt>
            <c:idx val="26"/>
            <c:invertIfNegative val="0"/>
            <c:bubble3D val="0"/>
            <c:spPr>
              <a:solidFill>
                <a:srgbClr val="42145F"/>
              </a:solidFill>
              <a:ln>
                <a:solidFill>
                  <a:schemeClr val="bg1"/>
                </a:solidFill>
              </a:ln>
              <a:effectLst/>
            </c:spPr>
          </c:dPt>
          <c:dPt>
            <c:idx val="27"/>
            <c:invertIfNegative val="0"/>
            <c:bubble3D val="0"/>
            <c:spPr>
              <a:solidFill>
                <a:srgbClr val="42145F"/>
              </a:solidFill>
              <a:ln>
                <a:solidFill>
                  <a:schemeClr val="bg1"/>
                </a:solidFill>
              </a:ln>
              <a:effectLst/>
            </c:spPr>
          </c:dPt>
          <c:dPt>
            <c:idx val="28"/>
            <c:invertIfNegative val="0"/>
            <c:bubble3D val="0"/>
            <c:spPr>
              <a:ln>
                <a:solidFill>
                  <a:srgbClr val="42145F"/>
                </a:solidFill>
              </a:ln>
            </c:spPr>
          </c:dPt>
          <c:dPt>
            <c:idx val="29"/>
            <c:invertIfNegative val="0"/>
            <c:bubble3D val="0"/>
            <c:spPr>
              <a:ln>
                <a:solidFill>
                  <a:srgbClr val="42145F"/>
                </a:solidFill>
              </a:ln>
            </c:spPr>
          </c:dPt>
          <c:dPt>
            <c:idx val="30"/>
            <c:invertIfNegative val="0"/>
            <c:bubble3D val="0"/>
            <c:spPr>
              <a:solidFill>
                <a:srgbClr val="42145F"/>
              </a:solidFill>
              <a:ln>
                <a:solidFill>
                  <a:schemeClr val="bg1"/>
                </a:solidFill>
              </a:ln>
              <a:effectLst/>
            </c:spPr>
          </c:dPt>
          <c:dPt>
            <c:idx val="31"/>
            <c:invertIfNegative val="0"/>
            <c:bubble3D val="0"/>
            <c:spPr>
              <a:ln>
                <a:solidFill>
                  <a:srgbClr val="42145F"/>
                </a:solidFill>
              </a:ln>
            </c:spPr>
          </c:dPt>
          <c:dPt>
            <c:idx val="32"/>
            <c:invertIfNegative val="0"/>
            <c:bubble3D val="0"/>
            <c:spPr>
              <a:solidFill>
                <a:srgbClr val="42145F"/>
              </a:solidFill>
              <a:ln>
                <a:solidFill>
                  <a:schemeClr val="bg1"/>
                </a:solidFill>
              </a:ln>
              <a:effectLst/>
            </c:spPr>
          </c:dPt>
          <c:dPt>
            <c:idx val="33"/>
            <c:invertIfNegative val="0"/>
            <c:bubble3D val="0"/>
            <c:spPr>
              <a:ln>
                <a:solidFill>
                  <a:srgbClr val="42145F"/>
                </a:solidFill>
              </a:ln>
            </c:spPr>
          </c:dPt>
          <c:dPt>
            <c:idx val="34"/>
            <c:invertIfNegative val="0"/>
            <c:bubble3D val="0"/>
            <c:spPr>
              <a:solidFill>
                <a:srgbClr val="42145F"/>
              </a:solidFill>
              <a:ln>
                <a:solidFill>
                  <a:schemeClr val="bg1"/>
                </a:solidFill>
              </a:ln>
              <a:effectLst/>
            </c:spPr>
          </c:dPt>
          <c:cat>
            <c:numRef>
              <c:f>'Key SUM'!$S$159:$S$193</c:f>
              <c:numCache>
                <c:formatCode>General</c:formatCode>
                <c:ptCount val="3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numCache>
            </c:numRef>
          </c:cat>
          <c:val>
            <c:numRef>
              <c:f>'Key SUM'!$T$159:$T$193</c:f>
              <c:numCache>
                <c:formatCode>General</c:formatCode>
                <c:ptCount val="35"/>
                <c:pt idx="0">
                  <c:v>9.0</c:v>
                </c:pt>
                <c:pt idx="1">
                  <c:v>0.0</c:v>
                </c:pt>
                <c:pt idx="2">
                  <c:v>3.0</c:v>
                </c:pt>
                <c:pt idx="3">
                  <c:v>2.0</c:v>
                </c:pt>
                <c:pt idx="4">
                  <c:v>3.0</c:v>
                </c:pt>
                <c:pt idx="5">
                  <c:v>2.0</c:v>
                </c:pt>
                <c:pt idx="6">
                  <c:v>6.0</c:v>
                </c:pt>
                <c:pt idx="7">
                  <c:v>7.0</c:v>
                </c:pt>
                <c:pt idx="8">
                  <c:v>9.0</c:v>
                </c:pt>
                <c:pt idx="9">
                  <c:v>9.0</c:v>
                </c:pt>
                <c:pt idx="10">
                  <c:v>12.0</c:v>
                </c:pt>
                <c:pt idx="11">
                  <c:v>9.0</c:v>
                </c:pt>
                <c:pt idx="12">
                  <c:v>6.0</c:v>
                </c:pt>
                <c:pt idx="13">
                  <c:v>8.0</c:v>
                </c:pt>
                <c:pt idx="14">
                  <c:v>4.0</c:v>
                </c:pt>
                <c:pt idx="15">
                  <c:v>9.0</c:v>
                </c:pt>
                <c:pt idx="16">
                  <c:v>8.0</c:v>
                </c:pt>
                <c:pt idx="17">
                  <c:v>11.0</c:v>
                </c:pt>
                <c:pt idx="18">
                  <c:v>10.0</c:v>
                </c:pt>
                <c:pt idx="19">
                  <c:v>4.0</c:v>
                </c:pt>
                <c:pt idx="20">
                  <c:v>4.0</c:v>
                </c:pt>
                <c:pt idx="21">
                  <c:v>3.0</c:v>
                </c:pt>
                <c:pt idx="22">
                  <c:v>3.0</c:v>
                </c:pt>
                <c:pt idx="23">
                  <c:v>2.0</c:v>
                </c:pt>
                <c:pt idx="24">
                  <c:v>3.0</c:v>
                </c:pt>
                <c:pt idx="25">
                  <c:v>2.0</c:v>
                </c:pt>
                <c:pt idx="26">
                  <c:v>1.0</c:v>
                </c:pt>
                <c:pt idx="27">
                  <c:v>1.0</c:v>
                </c:pt>
                <c:pt idx="28">
                  <c:v>0.0</c:v>
                </c:pt>
                <c:pt idx="29">
                  <c:v>0.0</c:v>
                </c:pt>
                <c:pt idx="30">
                  <c:v>2.0</c:v>
                </c:pt>
                <c:pt idx="31">
                  <c:v>0.0</c:v>
                </c:pt>
                <c:pt idx="32">
                  <c:v>1.0</c:v>
                </c:pt>
                <c:pt idx="33">
                  <c:v>0.0</c:v>
                </c:pt>
                <c:pt idx="34">
                  <c:v>1.0</c:v>
                </c:pt>
              </c:numCache>
            </c:numRef>
          </c:val>
        </c:ser>
        <c:dLbls>
          <c:showLegendKey val="0"/>
          <c:showVal val="0"/>
          <c:showCatName val="0"/>
          <c:showSerName val="0"/>
          <c:showPercent val="0"/>
          <c:showBubbleSize val="0"/>
        </c:dLbls>
        <c:gapWidth val="25"/>
        <c:axId val="2110482392"/>
        <c:axId val="2110411608"/>
      </c:barChart>
      <c:catAx>
        <c:axId val="2110482392"/>
        <c:scaling>
          <c:orientation val="minMax"/>
        </c:scaling>
        <c:delete val="0"/>
        <c:axPos val="b"/>
        <c:title>
          <c:tx>
            <c:rich>
              <a:bodyPr/>
              <a:lstStyle/>
              <a:p>
                <a:pPr>
                  <a:defRPr/>
                </a:pPr>
                <a:r>
                  <a:rPr lang="en-US" baseline="0" dirty="0" smtClean="0"/>
                  <a:t>Rating Score</a:t>
                </a:r>
                <a:endParaRPr lang="en-US" baseline="0" dirty="0"/>
              </a:p>
            </c:rich>
          </c:tx>
          <c:layout>
            <c:manualLayout>
              <c:xMode val="edge"/>
              <c:yMode val="edge"/>
              <c:x val="0.435249937945574"/>
              <c:y val="0.893547299171604"/>
            </c:manualLayout>
          </c:layout>
          <c:overlay val="0"/>
        </c:title>
        <c:numFmt formatCode="General" sourceLinked="1"/>
        <c:majorTickMark val="none"/>
        <c:minorTickMark val="out"/>
        <c:tickLblPos val="nextTo"/>
        <c:crossAx val="2110411608"/>
        <c:crosses val="autoZero"/>
        <c:auto val="1"/>
        <c:lblAlgn val="ctr"/>
        <c:lblOffset val="100"/>
        <c:tickLblSkip val="5"/>
        <c:noMultiLvlLbl val="0"/>
      </c:catAx>
      <c:valAx>
        <c:axId val="2110411608"/>
        <c:scaling>
          <c:orientation val="minMax"/>
        </c:scaling>
        <c:delete val="0"/>
        <c:axPos val="l"/>
        <c:title>
          <c:tx>
            <c:rich>
              <a:bodyPr rot="-5400000" vert="horz"/>
              <a:lstStyle/>
              <a:p>
                <a:pPr>
                  <a:defRPr/>
                </a:pPr>
                <a:r>
                  <a:rPr lang="en-US" dirty="0" smtClean="0"/>
                  <a:t>#</a:t>
                </a:r>
                <a:r>
                  <a:rPr lang="en-US" baseline="0" dirty="0" smtClean="0"/>
                  <a:t> </a:t>
                </a:r>
                <a:r>
                  <a:rPr lang="en-US" baseline="0" dirty="0"/>
                  <a:t>of </a:t>
                </a:r>
              </a:p>
              <a:p>
                <a:pPr>
                  <a:defRPr/>
                </a:pPr>
                <a:r>
                  <a:rPr lang="en-US" baseline="0" dirty="0" smtClean="0"/>
                  <a:t>Organizations</a:t>
                </a:r>
              </a:p>
            </c:rich>
          </c:tx>
          <c:layout>
            <c:manualLayout>
              <c:xMode val="edge"/>
              <c:yMode val="edge"/>
              <c:x val="0.0125521417750665"/>
              <c:y val="0.32467379833908"/>
            </c:manualLayout>
          </c:layout>
          <c:overlay val="0"/>
        </c:title>
        <c:numFmt formatCode="General" sourceLinked="1"/>
        <c:majorTickMark val="out"/>
        <c:minorTickMark val="none"/>
        <c:tickLblPos val="nextTo"/>
        <c:crossAx val="2110482392"/>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0.41874</cdr:x>
      <cdr:y>0</cdr:y>
    </cdr:from>
    <cdr:to>
      <cdr:x>0.41902</cdr:x>
      <cdr:y>0.81038</cdr:y>
    </cdr:to>
    <cdr:cxnSp macro="">
      <cdr:nvCxnSpPr>
        <cdr:cNvPr id="5" name="Straight Connector 4"/>
        <cdr:cNvCxnSpPr/>
      </cdr:nvCxnSpPr>
      <cdr:spPr>
        <a:xfrm xmlns:a="http://schemas.openxmlformats.org/drawingml/2006/main" flipV="1">
          <a:off x="2132362" y="0"/>
          <a:ext cx="1426" cy="2532098"/>
        </a:xfrm>
        <a:prstGeom xmlns:a="http://schemas.openxmlformats.org/drawingml/2006/main" prst="line">
          <a:avLst/>
        </a:prstGeom>
        <a:ln xmlns:a="http://schemas.openxmlformats.org/drawingml/2006/main">
          <a:solidFill>
            <a:schemeClr val="tx1"/>
          </a:solidFill>
        </a:ln>
        <a:effectLst xmlns:a="http://schemas.openxmlformats.org/drawingml/2006/main">
          <a:glow rad="63500">
            <a:schemeClr val="bg1">
              <a:alpha val="25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0.19036</cdr:x>
      <cdr:y>0.02556</cdr:y>
    </cdr:from>
    <cdr:to>
      <cdr:x>0.42784</cdr:x>
      <cdr:y>0.15977</cdr:y>
    </cdr:to>
    <cdr:sp macro="" textlink="">
      <cdr:nvSpPr>
        <cdr:cNvPr id="12" name="Text Box 11"/>
        <cdr:cNvSpPr txBox="1"/>
      </cdr:nvSpPr>
      <cdr:spPr>
        <a:xfrm xmlns:a="http://schemas.openxmlformats.org/drawingml/2006/main">
          <a:off x="1172176" y="72435"/>
          <a:ext cx="1462307" cy="3802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solidFill>
                <a:srgbClr val="53682B"/>
              </a:solidFill>
            </a:rPr>
            <a:t>Low </a:t>
          </a:r>
        </a:p>
        <a:p xmlns:a="http://schemas.openxmlformats.org/drawingml/2006/main">
          <a:pPr algn="ctr"/>
          <a:r>
            <a:rPr lang="en-US" sz="1100" b="1">
              <a:solidFill>
                <a:srgbClr val="53682B"/>
              </a:solidFill>
            </a:rPr>
            <a:t>(0-9)</a:t>
          </a:r>
        </a:p>
      </cdr:txBody>
    </cdr:sp>
  </cdr:relSizeAnchor>
  <cdr:relSizeAnchor xmlns:cdr="http://schemas.openxmlformats.org/drawingml/2006/chartDrawing">
    <cdr:from>
      <cdr:x>0.43219</cdr:x>
      <cdr:y>0.02876</cdr:y>
    </cdr:from>
    <cdr:to>
      <cdr:x>0.58957</cdr:x>
      <cdr:y>0.18115</cdr:y>
    </cdr:to>
    <cdr:sp macro="" textlink="">
      <cdr:nvSpPr>
        <cdr:cNvPr id="13" name="Text Box 12"/>
        <cdr:cNvSpPr txBox="1"/>
      </cdr:nvSpPr>
      <cdr:spPr>
        <a:xfrm xmlns:a="http://schemas.openxmlformats.org/drawingml/2006/main">
          <a:off x="2661224" y="81489"/>
          <a:ext cx="969140" cy="431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solidFill>
                <a:srgbClr val="B6BF00"/>
              </a:solidFill>
            </a:rPr>
            <a:t>Medium (10-16)</a:t>
          </a:r>
        </a:p>
      </cdr:txBody>
    </cdr:sp>
  </cdr:relSizeAnchor>
  <cdr:relSizeAnchor xmlns:cdr="http://schemas.openxmlformats.org/drawingml/2006/chartDrawing">
    <cdr:from>
      <cdr:x>0.58948</cdr:x>
      <cdr:y>0.01917</cdr:y>
    </cdr:from>
    <cdr:to>
      <cdr:x>0.98361</cdr:x>
      <cdr:y>0.16517</cdr:y>
    </cdr:to>
    <cdr:sp macro="" textlink="">
      <cdr:nvSpPr>
        <cdr:cNvPr id="14" name="Text Box 13"/>
        <cdr:cNvSpPr txBox="1"/>
      </cdr:nvSpPr>
      <cdr:spPr>
        <a:xfrm xmlns:a="http://schemas.openxmlformats.org/drawingml/2006/main">
          <a:off x="3629759" y="54329"/>
          <a:ext cx="2426934" cy="413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solidFill>
                <a:srgbClr val="42145F"/>
              </a:solidFill>
            </a:rPr>
            <a:t>High </a:t>
          </a:r>
        </a:p>
        <a:p xmlns:a="http://schemas.openxmlformats.org/drawingml/2006/main">
          <a:pPr algn="ctr"/>
          <a:r>
            <a:rPr lang="en-US" sz="1100" b="1">
              <a:solidFill>
                <a:srgbClr val="42145F"/>
              </a:solidFill>
            </a:rPr>
            <a:t>(17-34)</a:t>
          </a:r>
        </a:p>
      </cdr:txBody>
    </cdr:sp>
  </cdr:relSizeAnchor>
  <cdr:relSizeAnchor xmlns:cdr="http://schemas.openxmlformats.org/drawingml/2006/chartDrawing">
    <cdr:from>
      <cdr:x>0.57592</cdr:x>
      <cdr:y>0</cdr:y>
    </cdr:from>
    <cdr:to>
      <cdr:x>0.57609</cdr:x>
      <cdr:y>0.81306</cdr:y>
    </cdr:to>
    <cdr:cxnSp macro="">
      <cdr:nvCxnSpPr>
        <cdr:cNvPr id="11" name="Straight Connector 10"/>
        <cdr:cNvCxnSpPr/>
      </cdr:nvCxnSpPr>
      <cdr:spPr>
        <a:xfrm xmlns:a="http://schemas.openxmlformats.org/drawingml/2006/main" flipV="1">
          <a:off x="2932780" y="0"/>
          <a:ext cx="866" cy="2540472"/>
        </a:xfrm>
        <a:prstGeom xmlns:a="http://schemas.openxmlformats.org/drawingml/2006/main" prst="line">
          <a:avLst/>
        </a:prstGeom>
        <a:ln xmlns:a="http://schemas.openxmlformats.org/drawingml/2006/main">
          <a:solidFill>
            <a:schemeClr val="tx1"/>
          </a:solidFill>
        </a:ln>
        <a:effectLst xmlns:a="http://schemas.openxmlformats.org/drawingml/2006/main">
          <a:glow rad="63500">
            <a:schemeClr val="bg1">
              <a:alpha val="25000"/>
            </a:schemeClr>
          </a:glow>
        </a:effectLst>
        <a:scene3d xmlns:a="http://schemas.openxmlformats.org/drawingml/2006/main">
          <a:camera prst="orthographicFront">
            <a:rot lat="0" lon="0" rev="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Good morning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go back to the Network’s goals about engaging public audiences at NanoDays events:</a:t>
            </a:r>
          </a:p>
          <a:p>
            <a:endParaRPr lang="en-US" baseline="0" dirty="0" smtClean="0"/>
          </a:p>
          <a:p>
            <a:r>
              <a:rPr lang="en-US" baseline="0" dirty="0" smtClean="0"/>
              <a:t>[talk through]</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10</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these goals, the designed the study to do two things: </a:t>
            </a:r>
          </a:p>
          <a:p>
            <a:r>
              <a:rPr lang="en-US" baseline="0" dirty="0" smtClean="0"/>
              <a:t>- examine the LEARNING at NanoDays events</a:t>
            </a:r>
          </a:p>
          <a:p>
            <a:endParaRPr lang="en-US" baseline="0" dirty="0" smtClean="0"/>
          </a:p>
          <a:p>
            <a:r>
              <a:rPr lang="en-US" baseline="0" dirty="0" smtClean="0"/>
              <a:t>- and, develop a public reach estimate for the 2014 events that reflected the current number of kits being distributed throughout the Network. </a:t>
            </a:r>
          </a:p>
          <a:p>
            <a:endParaRPr lang="en-US" baseline="0" dirty="0" smtClean="0"/>
          </a:p>
          <a:p>
            <a:r>
              <a:rPr lang="en-US" baseline="0" dirty="0" smtClean="0"/>
              <a:t>In addition, we decided to focus on two different public audiences – event attendees, so the visitors who would come to museums and attend events, and event volunteers.</a:t>
            </a:r>
          </a:p>
          <a:p>
            <a:endParaRPr lang="en-US" baseline="0" dirty="0" smtClean="0"/>
          </a:p>
          <a:p>
            <a:r>
              <a:rPr lang="en-US" baseline="0" dirty="0" smtClean="0"/>
              <a:t>Event volunteers can actually be seen as a “hybrid” public/professional audience, since they are not the ISE professionals working in our institutions, but they do engage in similar practices while facilitating nano activities for the public during NanoDays events. </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11</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these goals and audiences, here are the evaluations we came up with:</a:t>
            </a:r>
          </a:p>
          <a:p>
            <a:endParaRPr lang="en-US" baseline="0" dirty="0" smtClean="0"/>
          </a:p>
          <a:p>
            <a:r>
              <a:rPr lang="en-US" baseline="0" dirty="0" smtClean="0"/>
              <a:t>[read]</a:t>
            </a:r>
          </a:p>
          <a:p>
            <a:endParaRPr lang="en-US" baseline="0" dirty="0" smtClean="0"/>
          </a:p>
          <a:p>
            <a:r>
              <a:rPr lang="en-US" baseline="0" dirty="0" smtClean="0"/>
              <a:t>- “mature” = not the first time the event is being offered. </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12</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methods we used for the study varied depending on our questions. </a:t>
            </a:r>
          </a:p>
          <a:p>
            <a:endParaRPr lang="en-US" baseline="0" dirty="0" smtClean="0"/>
          </a:p>
          <a:p>
            <a:r>
              <a:rPr lang="en-US" baseline="0" dirty="0" smtClean="0"/>
              <a:t>For the reach estimates, we used factors from previous studies to update numbers for 2014, based on 250 kids and where the kits were distributed.</a:t>
            </a:r>
          </a:p>
          <a:p>
            <a:endParaRPr lang="en-US" baseline="0" dirty="0" smtClean="0"/>
          </a:p>
          <a:p>
            <a:r>
              <a:rPr lang="en-US" baseline="0" dirty="0" smtClean="0"/>
              <a:t>For the event attendees, [read]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13</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collected data at nine different events across the nation. we selected these sites in consultation with Network Leadership and the regional hub leaders. </a:t>
            </a:r>
          </a:p>
          <a:p>
            <a:endParaRPr lang="en-US" baseline="0" dirty="0" smtClean="0"/>
          </a:p>
          <a:p>
            <a:r>
              <a:rPr lang="en-US" baseline="0" dirty="0" smtClean="0"/>
              <a:t>across the sites, we ended up with 325 adult surveys, 96 adult interviews, and 87 youth interviews.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14</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 event volunteers, [read]</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15</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a quick word of thanks to the sites that helped us out with visitor data collection, and also to all Network partners who sent on the survey link to their volunteers and filled out NanoDays reports – we really appreciate it!</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16</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response rate is great, considering how we recruited volunteers to the survey (AGAIN, THANKS FOR YOUR HELP!)</a:t>
            </a:r>
          </a:p>
          <a:p>
            <a:endParaRPr lang="en-US" baseline="0" dirty="0" smtClean="0"/>
          </a:p>
          <a:p>
            <a:r>
              <a:rPr lang="en-US" baseline="0" dirty="0" smtClean="0"/>
              <a:t>347 responses, almost 5,000 volunteers – minimum response rate</a:t>
            </a:r>
          </a:p>
          <a:p>
            <a:r>
              <a:rPr lang="en-US" baseline="0" dirty="0" smtClean="0"/>
              <a:t>58 events, consider 250 kits – we got responses from about 23% of host institutions</a:t>
            </a:r>
          </a:p>
          <a:p>
            <a:endParaRPr lang="en-US" baseline="0" dirty="0" smtClean="0"/>
          </a:p>
          <a:p>
            <a:endParaRPr lang="en-US" baseline="0" dirty="0" smtClean="0"/>
          </a:p>
          <a:p>
            <a:r>
              <a:rPr lang="en-US" baseline="0" dirty="0" smtClean="0"/>
              <a:t>63% of respondents volunteered at museums</a:t>
            </a:r>
          </a:p>
          <a:p>
            <a:r>
              <a:rPr lang="en-US" baseline="0" dirty="0" smtClean="0"/>
              <a:t>34% of respondents volunteered at universities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17</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so let’s get onto the findings. </a:t>
            </a:r>
          </a:p>
          <a:p>
            <a:endParaRPr lang="en-US" baseline="0" dirty="0" smtClean="0"/>
          </a:p>
          <a:p>
            <a:r>
              <a:rPr lang="en-US" baseline="0" dirty="0" smtClean="0"/>
              <a:t>[read]</a:t>
            </a:r>
          </a:p>
          <a:p>
            <a:endParaRPr lang="en-US" baseline="0" dirty="0" smtClean="0"/>
          </a:p>
          <a:p>
            <a:pPr marL="171450" indent="-171450">
              <a:buFontTx/>
              <a:buChar char="-"/>
            </a:pPr>
            <a:r>
              <a:rPr lang="en-US" baseline="0" dirty="0" smtClean="0"/>
              <a:t>We report our estimates in encounters, not people, because of the way our data was collected back in 2009/2010. People at NanoDays events can engage in more than one activity, or more than one encounter. </a:t>
            </a:r>
          </a:p>
          <a:p>
            <a:pPr marL="171450" indent="-171450">
              <a:buFontTx/>
              <a:buChar char="-"/>
            </a:pPr>
            <a:endParaRPr lang="en-US" baseline="0" dirty="0" smtClean="0"/>
          </a:p>
          <a:p>
            <a:pPr marL="171450" indent="-171450">
              <a:buFontTx/>
              <a:buChar char="-"/>
            </a:pPr>
            <a:r>
              <a:rPr lang="en-US" baseline="0" dirty="0" smtClean="0"/>
              <a:t>From the NanoDays 2014 reports, we estimate that nearly 5,000 people volunteered at NanoDays events in 2014. MEDIAN NUMBER:15; AVERAGE: 21</a:t>
            </a:r>
          </a:p>
          <a:p>
            <a:pPr marL="171450" indent="-171450">
              <a:buFontTx/>
              <a:buChar char="-"/>
            </a:pPr>
            <a:endParaRPr lang="en-US" baseline="0" dirty="0" smtClean="0"/>
          </a:p>
          <a:p>
            <a:pPr marL="171450" indent="-171450">
              <a:buFontTx/>
              <a:buChar char="-"/>
            </a:pPr>
            <a:r>
              <a:rPr lang="en-US" baseline="0" dirty="0" smtClean="0"/>
              <a:t>So the take away here is that NanoDays 2014 had a broad public reach!</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18</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so next, let’s move on to examining the engagement and learning of event attendees. </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19</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My name is Steven Guberman and I work at the Science Museum of Minnesota.</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 am presenting about an evaluation project that we’ve been calling the “Nano Rich Study.”</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As I’m sure you all know, one goal—perhaps the primary goal – of NISE Net has been to infuse museums across the country with nano offering for the public.</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But what does that look like? What does it mean to be nano infused, and what is the impact of a nano-infused museum on its audience?</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From other studies, we know a lot about individual products</a:t>
            </a:r>
          </a:p>
          <a:p>
            <a:r>
              <a:rPr lang="en-US" sz="1200" kern="1200" dirty="0" smtClean="0">
                <a:solidFill>
                  <a:schemeClr val="tx1"/>
                </a:solidFill>
                <a:effectLst/>
                <a:latin typeface="+mn-lt"/>
                <a:ea typeface="ＭＳ Ｐゴシック" charset="-128"/>
                <a:cs typeface="ＭＳ Ｐゴシック" charset="-128"/>
              </a:rPr>
              <a:t>	Specifically, the public impact of NanoDays (which Gina will be talking about)</a:t>
            </a:r>
          </a:p>
          <a:p>
            <a:r>
              <a:rPr lang="en-US" sz="1200" kern="1200" dirty="0" smtClean="0">
                <a:solidFill>
                  <a:schemeClr val="tx1"/>
                </a:solidFill>
                <a:effectLst/>
                <a:latin typeface="+mn-lt"/>
                <a:ea typeface="ＭＳ Ｐゴシック" charset="-128"/>
                <a:cs typeface="ＭＳ Ｐゴシック" charset="-128"/>
              </a:rPr>
              <a:t>	And the impact of the mini-exhibition (which Liz will talk about)</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But the question we are trying to answer is:</a:t>
            </a:r>
          </a:p>
          <a:p>
            <a:r>
              <a:rPr lang="en-US" sz="1200" kern="1200" dirty="0" smtClean="0">
                <a:solidFill>
                  <a:schemeClr val="tx1"/>
                </a:solidFill>
                <a:effectLst/>
                <a:latin typeface="+mn-lt"/>
                <a:ea typeface="ＭＳ Ｐゴシック" charset="-128"/>
                <a:cs typeface="ＭＳ Ｐゴシック" charset="-128"/>
              </a:rPr>
              <a:t>What is the public impact when an organization has a lot of different nano offerings as a result of participating in NISE Net? </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a:t>
            </a:fld>
            <a:endParaRPr lang="en-US"/>
          </a:p>
        </p:txBody>
      </p:sp>
    </p:spTree>
    <p:extLst>
      <p:ext uri="{BB962C8B-B14F-4D97-AF65-F5344CB8AC3E}">
        <p14:creationId xmlns:p14="http://schemas.microsoft.com/office/powerpoint/2010/main" val="239319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terms of engaging programming:</a:t>
            </a:r>
          </a:p>
          <a:p>
            <a:endParaRPr lang="en-US" baseline="0" dirty="0" smtClean="0"/>
          </a:p>
          <a:p>
            <a:r>
              <a:rPr lang="en-US" baseline="0" dirty="0" smtClean="0"/>
              <a:t>[read through] </a:t>
            </a:r>
          </a:p>
          <a:p>
            <a:endParaRPr lang="en-US" baseline="0" dirty="0" smtClean="0"/>
          </a:p>
          <a:p>
            <a:r>
              <a:rPr lang="en-US" baseline="0" dirty="0" smtClean="0"/>
              <a:t>interesting and enjoyable – percentages represent top two levels</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20</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Increases</a:t>
            </a:r>
            <a:r>
              <a:rPr lang="en-US" b="1" baseline="0" dirty="0" smtClean="0"/>
              <a:t> in confidence</a:t>
            </a:r>
            <a:endParaRPr lang="en-US" b="1" dirty="0" smtClean="0"/>
          </a:p>
          <a:p>
            <a:r>
              <a:rPr lang="en-US" dirty="0" smtClean="0"/>
              <a:t>One way we are measuring learning in</a:t>
            </a:r>
            <a:r>
              <a:rPr lang="en-US" baseline="0" dirty="0" smtClean="0"/>
              <a:t> the study is to ask visitors to report their confidence levels in doing a variety of things – like talk about nano, describe nano to a friend, identify one way nano can impact your life, </a:t>
            </a:r>
            <a:r>
              <a:rPr lang="en-US" baseline="0" dirty="0" err="1" smtClean="0"/>
              <a:t>etc</a:t>
            </a:r>
            <a:r>
              <a:rPr lang="en-US" baseline="0" dirty="0" smtClean="0"/>
              <a:t> – both before and after their experience on the exit interview. This is called a “retrospective pre” questioning approach, which can be particularly useful when examining outcomes related complex topics that people don’t know what they don’t know. </a:t>
            </a:r>
          </a:p>
          <a:p>
            <a:endParaRPr lang="en-US" baseline="0" dirty="0" smtClean="0"/>
          </a:p>
          <a:p>
            <a:r>
              <a:rPr lang="en-US" baseline="0" dirty="0" smtClean="0"/>
              <a:t>By looking at the difference in visitor confidence levels, we see that over half of visitors report an overall increase in confidence after having seen the mini-exhibition. That is very exciting!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Exploring learning of NISE Net content areas a bit further, over half (63%) of adult event attendees interviewed for the study reported that they learned about something that connected to an aspect of their own life during NanoDays.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In addition, most of the youth attendees (88%) who were interviewed were able to identify something specific to a NanoDays activity when asked if they had heard about any “new inventions or high-tech stuff” during their time at the museum during the NanoDays event. </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21</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Switching gears now to event volunteers</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22</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Why volunteer at </a:t>
            </a:r>
            <a:r>
              <a:rPr lang="en-US" dirty="0" err="1" smtClean="0">
                <a:solidFill>
                  <a:srgbClr val="000000"/>
                </a:solidFill>
                <a:latin typeface="Calibri" charset="0"/>
                <a:ea typeface="MS Mincho" charset="0"/>
                <a:cs typeface="MS Mincho" charset="0"/>
              </a:rPr>
              <a:t>NanoDays</a:t>
            </a:r>
            <a:r>
              <a:rPr lang="en-US" dirty="0" smtClean="0">
                <a:solidFill>
                  <a:srgbClr val="000000"/>
                </a:solidFill>
                <a:latin typeface="Calibri" charset="0"/>
                <a:ea typeface="MS Mincho" charset="0"/>
                <a:cs typeface="MS Mincho" charset="0"/>
              </a:rPr>
              <a:t>? Top three reasons chosen:</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It was an opportunity for outreach with youth in science education </a:t>
            </a:r>
            <a:r>
              <a:rPr lang="en-US" sz="1200" b="1" dirty="0" smtClean="0">
                <a:solidFill>
                  <a:srgbClr val="000000"/>
                </a:solidFill>
                <a:latin typeface="Calibri" charset="0"/>
                <a:ea typeface="MS Mincho" charset="0"/>
                <a:cs typeface="MS Mincho" charset="0"/>
              </a:rPr>
              <a:t>(65%)</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 </a:t>
            </a:r>
            <a:r>
              <a:rPr lang="en-US" sz="1200" dirty="0" err="1" smtClean="0">
                <a:solidFill>
                  <a:srgbClr val="000000"/>
                </a:solidFill>
                <a:latin typeface="Calibri" charset="0"/>
                <a:ea typeface="MS Mincho" charset="0"/>
                <a:cs typeface="MS Mincho" charset="0"/>
              </a:rPr>
              <a:t>NanoDays</a:t>
            </a:r>
            <a:r>
              <a:rPr lang="en-US" sz="1200" dirty="0" smtClean="0">
                <a:solidFill>
                  <a:srgbClr val="000000"/>
                </a:solidFill>
                <a:latin typeface="Calibri" charset="0"/>
                <a:ea typeface="MS Mincho" charset="0"/>
                <a:cs typeface="MS Mincho" charset="0"/>
              </a:rPr>
              <a:t> sounded like a fun event </a:t>
            </a:r>
            <a:r>
              <a:rPr lang="en-US" sz="1200" b="1" dirty="0" smtClean="0">
                <a:solidFill>
                  <a:srgbClr val="000000"/>
                </a:solidFill>
                <a:latin typeface="Calibri" charset="0"/>
                <a:ea typeface="MS Mincho" charset="0"/>
                <a:cs typeface="MS Mincho" charset="0"/>
              </a:rPr>
              <a:t>(47%)</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I wanted to support the institution where I volunteered </a:t>
            </a:r>
            <a:r>
              <a:rPr lang="en-US" sz="1200" b="1" dirty="0" smtClean="0">
                <a:solidFill>
                  <a:srgbClr val="000000"/>
                </a:solidFill>
                <a:latin typeface="Calibri" charset="0"/>
                <a:ea typeface="MS Mincho" charset="0"/>
                <a:cs typeface="MS Mincho" charset="0"/>
              </a:rPr>
              <a:t>(36%)</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Most popular aspects of volunteering? Top three aspects chosen:</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watching people’s reactions to demos/activities </a:t>
            </a:r>
            <a:r>
              <a:rPr lang="en-US" sz="1200" b="1" dirty="0" smtClean="0">
                <a:solidFill>
                  <a:srgbClr val="000000"/>
                </a:solidFill>
                <a:latin typeface="Calibri" charset="0"/>
                <a:ea typeface="MS Mincho" charset="0"/>
                <a:cs typeface="MS Mincho" charset="0"/>
              </a:rPr>
              <a:t>(66%)</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seeing enthusiasm around nanotechnology and science </a:t>
            </a:r>
            <a:r>
              <a:rPr lang="en-US" sz="1200" b="1" dirty="0" smtClean="0">
                <a:solidFill>
                  <a:srgbClr val="000000"/>
                </a:solidFill>
                <a:latin typeface="Calibri" charset="0"/>
                <a:ea typeface="MS Mincho" charset="0"/>
                <a:cs typeface="MS Mincho" charset="0"/>
              </a:rPr>
              <a:t>(60%)</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interacting with </a:t>
            </a:r>
            <a:r>
              <a:rPr lang="en-US" sz="1200" dirty="0" err="1" smtClean="0">
                <a:solidFill>
                  <a:srgbClr val="000000"/>
                </a:solidFill>
                <a:latin typeface="Calibri" charset="0"/>
                <a:ea typeface="MS Mincho" charset="0"/>
                <a:cs typeface="MS Mincho" charset="0"/>
              </a:rPr>
              <a:t>NanoDays</a:t>
            </a:r>
            <a:r>
              <a:rPr lang="en-US" sz="1200" dirty="0" smtClean="0">
                <a:solidFill>
                  <a:srgbClr val="000000"/>
                </a:solidFill>
                <a:latin typeface="Calibri" charset="0"/>
                <a:ea typeface="MS Mincho" charset="0"/>
                <a:cs typeface="MS Mincho" charset="0"/>
              </a:rPr>
              <a:t> attendees</a:t>
            </a:r>
            <a:r>
              <a:rPr lang="en-US" sz="1200" b="1" dirty="0" smtClean="0">
                <a:solidFill>
                  <a:srgbClr val="000000"/>
                </a:solidFill>
                <a:latin typeface="Calibri" charset="0"/>
                <a:ea typeface="MS Mincho" charset="0"/>
                <a:cs typeface="MS Mincho" charset="0"/>
              </a:rPr>
              <a:t> (52%)</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23</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Most challenging aspects? Top three reasons chosen:</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adapting the concepts of nanotechnology for younger audiences </a:t>
            </a:r>
            <a:r>
              <a:rPr lang="en-US" sz="1200" b="1" dirty="0" smtClean="0">
                <a:solidFill>
                  <a:srgbClr val="000000"/>
                </a:solidFill>
                <a:latin typeface="Calibri" charset="0"/>
                <a:ea typeface="MS Mincho" charset="0"/>
                <a:cs typeface="MS Mincho" charset="0"/>
              </a:rPr>
              <a:t>(54%)</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communicating the principles of nanotechnology </a:t>
            </a:r>
            <a:r>
              <a:rPr lang="en-US" sz="1200" b="1" dirty="0" smtClean="0">
                <a:solidFill>
                  <a:srgbClr val="000000"/>
                </a:solidFill>
                <a:latin typeface="Calibri" charset="0"/>
                <a:ea typeface="MS Mincho" charset="0"/>
                <a:cs typeface="MS Mincho" charset="0"/>
              </a:rPr>
              <a:t>(44%)</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engaging attendees during the demo/activity</a:t>
            </a:r>
            <a:r>
              <a:rPr lang="en-US" sz="1200" b="1" dirty="0" smtClean="0">
                <a:solidFill>
                  <a:srgbClr val="000000"/>
                </a:solidFill>
                <a:latin typeface="Calibri" charset="0"/>
                <a:ea typeface="MS Mincho" charset="0"/>
                <a:cs typeface="MS Mincho" charset="0"/>
              </a:rPr>
              <a:t> (24%)</a:t>
            </a:r>
            <a:r>
              <a:rPr lang="en-US" sz="1200" dirty="0" smtClean="0">
                <a:solidFill>
                  <a:srgbClr val="000000"/>
                </a:solidFill>
                <a:latin typeface="Calibri" charset="0"/>
                <a:ea typeface="MS Mincho" charset="0"/>
                <a:cs typeface="MS Mincho" charset="0"/>
              </a:rPr>
              <a:t/>
            </a:r>
            <a:br>
              <a:rPr lang="en-US" sz="1200" dirty="0" smtClean="0">
                <a:solidFill>
                  <a:srgbClr val="000000"/>
                </a:solidFill>
                <a:latin typeface="Calibri" charset="0"/>
                <a:ea typeface="MS Mincho" charset="0"/>
                <a:cs typeface="MS Mincho" charset="0"/>
              </a:rPr>
            </a:br>
            <a:endParaRPr lang="en-US" sz="1200"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What gained from volunteering? Top three themes:</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experience engaging people around science </a:t>
            </a:r>
            <a:r>
              <a:rPr lang="en-US" sz="1200" b="1" dirty="0" smtClean="0">
                <a:solidFill>
                  <a:srgbClr val="000000"/>
                </a:solidFill>
                <a:latin typeface="Calibri" charset="0"/>
                <a:ea typeface="MS Mincho" charset="0"/>
                <a:cs typeface="MS Mincho" charset="0"/>
              </a:rPr>
              <a:t>(46%)</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gained </a:t>
            </a:r>
            <a:r>
              <a:rPr lang="en-US" sz="1200" dirty="0" err="1" smtClean="0">
                <a:solidFill>
                  <a:srgbClr val="000000"/>
                </a:solidFill>
                <a:latin typeface="Calibri" charset="0"/>
                <a:ea typeface="MS Mincho" charset="0"/>
                <a:cs typeface="MS Mincho" charset="0"/>
              </a:rPr>
              <a:t>nano</a:t>
            </a:r>
            <a:r>
              <a:rPr lang="en-US" sz="1200" dirty="0" smtClean="0">
                <a:solidFill>
                  <a:srgbClr val="000000"/>
                </a:solidFill>
                <a:latin typeface="Calibri" charset="0"/>
                <a:ea typeface="MS Mincho" charset="0"/>
                <a:cs typeface="MS Mincho" charset="0"/>
              </a:rPr>
              <a:t>-related knowledge (</a:t>
            </a:r>
            <a:r>
              <a:rPr lang="en-US" sz="1200" b="1" dirty="0" smtClean="0">
                <a:solidFill>
                  <a:srgbClr val="000000"/>
                </a:solidFill>
                <a:latin typeface="Calibri" charset="0"/>
                <a:ea typeface="MS Mincho" charset="0"/>
                <a:cs typeface="MS Mincho" charset="0"/>
              </a:rPr>
              <a:t>25%)</a:t>
            </a:r>
          </a:p>
          <a:p>
            <a:pPr eaLnBrk="1" hangingPunct="1">
              <a:spcBef>
                <a:spcPct val="35000"/>
              </a:spcBef>
              <a:buClr>
                <a:srgbClr val="000000"/>
              </a:buClr>
              <a:buFontTx/>
              <a:buChar char="-"/>
              <a:defRPr/>
            </a:pPr>
            <a:r>
              <a:rPr lang="en-US" sz="1200" dirty="0" smtClean="0">
                <a:solidFill>
                  <a:srgbClr val="000000"/>
                </a:solidFill>
                <a:latin typeface="Calibri" charset="0"/>
                <a:ea typeface="MS Mincho" charset="0"/>
                <a:cs typeface="MS Mincho" charset="0"/>
              </a:rPr>
              <a:t>great experience/fun </a:t>
            </a:r>
            <a:r>
              <a:rPr lang="en-US" sz="1200" b="1" dirty="0" smtClean="0">
                <a:solidFill>
                  <a:srgbClr val="000000"/>
                </a:solidFill>
                <a:latin typeface="Calibri" charset="0"/>
                <a:ea typeface="MS Mincho" charset="0"/>
                <a:cs typeface="MS Mincho" charset="0"/>
              </a:rPr>
              <a:t>(21%</a:t>
            </a:r>
            <a:r>
              <a:rPr lang="en-US" sz="1200" dirty="0" smtClean="0">
                <a:solidFill>
                  <a:srgbClr val="000000"/>
                </a:solidFill>
                <a:latin typeface="Calibri" charset="0"/>
                <a:ea typeface="MS Mincho" charset="0"/>
                <a:cs typeface="MS Mincho" charset="0"/>
              </a:rPr>
              <a:t>)</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24</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again, we asked about confidence around nano topics, just like with the event attendees. </a:t>
            </a:r>
          </a:p>
          <a:p>
            <a:endParaRPr lang="en-US" baseline="0" dirty="0" smtClean="0"/>
          </a:p>
          <a:p>
            <a:r>
              <a:rPr lang="en-US" baseline="0" dirty="0" smtClean="0"/>
              <a:t>Volunteers also show gains in confidence around nano topics, just like event attendees. </a:t>
            </a:r>
          </a:p>
          <a:p>
            <a:endParaRPr lang="en-US" baseline="0" dirty="0" smtClean="0"/>
          </a:p>
          <a:p>
            <a:r>
              <a:rPr lang="en-US" baseline="0" dirty="0" smtClean="0"/>
              <a:t>[Volunteers started with higher confidence and ended with higher for mean scores, pre and post]</a:t>
            </a:r>
          </a:p>
          <a:p>
            <a:endParaRPr lang="en-US" baseline="0" dirty="0" smtClean="0"/>
          </a:p>
          <a:p>
            <a:r>
              <a:rPr lang="en-US" b="1" baseline="0" dirty="0" smtClean="0"/>
              <a:t>But these gains were bigger </a:t>
            </a:r>
            <a:r>
              <a:rPr lang="en-US" b="0" baseline="0" dirty="0" smtClean="0"/>
              <a:t>than</a:t>
            </a:r>
            <a:r>
              <a:rPr lang="en-US" b="1" baseline="0" dirty="0" smtClean="0"/>
              <a:t> </a:t>
            </a:r>
            <a:r>
              <a:rPr lang="en-US" baseline="0" dirty="0" smtClean="0"/>
              <a:t>the gains of the event attendees (visitors)</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25</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Our last Evaluation question explored whether there were other impacts for volunteers outside of engagement and learning about nano. </a:t>
            </a:r>
          </a:p>
          <a:p>
            <a:endParaRPr lang="en-US" b="1" baseline="0" dirty="0" smtClean="0"/>
          </a:p>
          <a:p>
            <a:endParaRPr lang="en-US" b="1" baseline="0" dirty="0" smtClean="0"/>
          </a:p>
          <a:p>
            <a:r>
              <a:rPr lang="en-US" b="1" baseline="0" dirty="0" smtClean="0"/>
              <a:t>Interest in STEM</a:t>
            </a:r>
          </a:p>
          <a:p>
            <a:r>
              <a:rPr lang="en-US" baseline="0" dirty="0" smtClean="0"/>
              <a:t>things like checking out news stories online, going to museums, zoos, aquariums, talking to friends and family about science</a:t>
            </a:r>
          </a:p>
          <a:p>
            <a:r>
              <a:rPr lang="en-US" baseline="0" dirty="0" smtClean="0"/>
              <a:t>HS/undergrads: asked about learning more about science &amp; engineering careers and taking science courses</a:t>
            </a:r>
          </a:p>
          <a:p>
            <a:endParaRPr lang="en-US" baseline="0" dirty="0" smtClean="0"/>
          </a:p>
          <a:p>
            <a:r>
              <a:rPr lang="en-US" baseline="0" dirty="0" smtClean="0"/>
              <a:t>Use/awareness – go to tables</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26</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 the first one here – 71%! (n=45)</a:t>
            </a:r>
          </a:p>
          <a:p>
            <a:endParaRPr lang="en-US" baseline="0" dirty="0" smtClean="0"/>
          </a:p>
          <a:p>
            <a:r>
              <a:rPr lang="en-US" baseline="0" dirty="0" smtClean="0"/>
              <a:t>also, use in the classroom – 29% - about 13 respondents</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27</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n=121</a:t>
            </a:r>
          </a:p>
          <a:p>
            <a:endParaRPr lang="en-US" baseline="0" dirty="0" smtClean="0"/>
          </a:p>
          <a:p>
            <a:r>
              <a:rPr lang="en-US" baseline="0" dirty="0" smtClean="0"/>
              <a:t>highlight first one – 65%</a:t>
            </a:r>
          </a:p>
          <a:p>
            <a:endParaRPr lang="en-US" baseline="0" dirty="0" smtClean="0"/>
          </a:p>
          <a:p>
            <a:r>
              <a:rPr lang="en-US" baseline="0" dirty="0" smtClean="0"/>
              <a:t>use in the classroom – 17% - about  20 respondents</a:t>
            </a:r>
          </a:p>
          <a:p>
            <a:endParaRPr lang="en-US" baseline="0" dirty="0" smtClean="0"/>
          </a:p>
          <a:p>
            <a:r>
              <a:rPr lang="en-US" baseline="0" dirty="0" smtClean="0"/>
              <a:t>10% - about 12 - have initiated partnerships. </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28</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Engaging the public –</a:t>
            </a:r>
            <a:r>
              <a:rPr lang="en-US" b="0" baseline="0" dirty="0" smtClean="0"/>
              <a:t> things like engaging young children, engaging adults, communicating to public about current research. </a:t>
            </a:r>
          </a:p>
          <a:p>
            <a:r>
              <a:rPr lang="en-US" b="0" baseline="0" dirty="0" smtClean="0"/>
              <a:t>overlap with questions from professional impacts study. </a:t>
            </a:r>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29</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That is what I have been working on with my colleagues</a:t>
            </a:r>
          </a:p>
          <a:p>
            <a:pPr lvl="0"/>
            <a:r>
              <a:rPr lang="en-US" sz="1200" kern="1200" dirty="0" smtClean="0">
                <a:solidFill>
                  <a:schemeClr val="tx1"/>
                </a:solidFill>
                <a:effectLst/>
                <a:latin typeface="+mn-lt"/>
                <a:ea typeface="ＭＳ Ｐゴシック" charset="-128"/>
                <a:cs typeface="ＭＳ Ｐゴシック" charset="-128"/>
              </a:rPr>
              <a:t>	David </a:t>
            </a:r>
            <a:r>
              <a:rPr lang="en-US" sz="1200" kern="1200" dirty="0" err="1" smtClean="0">
                <a:solidFill>
                  <a:schemeClr val="tx1"/>
                </a:solidFill>
                <a:effectLst/>
                <a:latin typeface="+mn-lt"/>
                <a:ea typeface="ＭＳ Ｐゴシック" charset="-128"/>
                <a:cs typeface="ＭＳ Ｐゴシック" charset="-128"/>
              </a:rPr>
              <a:t>Milavetz</a:t>
            </a:r>
            <a:r>
              <a:rPr lang="en-US" sz="1200" kern="1200" dirty="0" smtClean="0">
                <a:solidFill>
                  <a:schemeClr val="tx1"/>
                </a:solidFill>
                <a:effectLst/>
                <a:latin typeface="+mn-lt"/>
                <a:ea typeface="ＭＳ Ｐゴシック" charset="-128"/>
                <a:cs typeface="ＭＳ Ｐゴシック" charset="-128"/>
              </a:rPr>
              <a:t> and Eric </a:t>
            </a:r>
            <a:r>
              <a:rPr lang="en-US" sz="1200" kern="1200" dirty="0" err="1" smtClean="0">
                <a:solidFill>
                  <a:schemeClr val="tx1"/>
                </a:solidFill>
                <a:effectLst/>
                <a:latin typeface="+mn-lt"/>
                <a:ea typeface="ＭＳ Ｐゴシック" charset="-128"/>
                <a:cs typeface="ＭＳ Ｐゴシック" charset="-128"/>
              </a:rPr>
              <a:t>LaPlant</a:t>
            </a:r>
            <a:r>
              <a:rPr lang="en-US" sz="1200" kern="1200" dirty="0" smtClean="0">
                <a:solidFill>
                  <a:schemeClr val="tx1"/>
                </a:solidFill>
                <a:effectLst/>
                <a:latin typeface="+mn-lt"/>
                <a:ea typeface="ＭＳ Ｐゴシック" charset="-128"/>
                <a:cs typeface="ＭＳ Ｐゴシック" charset="-128"/>
              </a:rPr>
              <a:t> from the Science Museum here and</a:t>
            </a:r>
          </a:p>
          <a:p>
            <a:pPr lvl="0"/>
            <a:r>
              <a:rPr lang="en-US" sz="1200" kern="1200" dirty="0" smtClean="0">
                <a:solidFill>
                  <a:schemeClr val="tx1"/>
                </a:solidFill>
                <a:effectLst/>
                <a:latin typeface="+mn-lt"/>
                <a:ea typeface="ＭＳ Ｐゴシック" charset="-128"/>
                <a:cs typeface="ＭＳ Ｐゴシック" charset="-128"/>
              </a:rPr>
              <a:t>	Chris </a:t>
            </a:r>
            <a:r>
              <a:rPr lang="en-US" sz="1200" kern="1200" dirty="0" err="1" smtClean="0">
                <a:solidFill>
                  <a:schemeClr val="tx1"/>
                </a:solidFill>
                <a:effectLst/>
                <a:latin typeface="+mn-lt"/>
                <a:ea typeface="ＭＳ Ｐゴシック" charset="-128"/>
                <a:cs typeface="ＭＳ Ｐゴシック" charset="-128"/>
              </a:rPr>
              <a:t>Cardiel</a:t>
            </a:r>
            <a:r>
              <a:rPr lang="en-US" sz="1200" kern="1200" dirty="0" smtClean="0">
                <a:solidFill>
                  <a:schemeClr val="tx1"/>
                </a:solidFill>
                <a:effectLst/>
                <a:latin typeface="+mn-lt"/>
                <a:ea typeface="ＭＳ Ｐゴシック" charset="-128"/>
                <a:cs typeface="ＭＳ Ｐゴシック" charset="-128"/>
              </a:rPr>
              <a:t> from the Oregon Museum of Science and Industry</a:t>
            </a:r>
            <a:r>
              <a:rPr lang="en-US" sz="1200" kern="1200" baseline="0" dirty="0" smtClean="0">
                <a:solidFill>
                  <a:schemeClr val="tx1"/>
                </a:solidFill>
                <a:effectLst/>
                <a:latin typeface="+mn-lt"/>
                <a:ea typeface="ＭＳ Ｐゴシック" charset="-128"/>
                <a:cs typeface="ＭＳ Ｐゴシック" charset="-128"/>
              </a:rPr>
              <a:t> in Portland</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study is still in progress, but I have some results to share with you today.</a:t>
            </a:r>
          </a:p>
          <a:p>
            <a:r>
              <a:rPr lang="en-US" sz="1200" kern="1200" dirty="0" smtClean="0">
                <a:solidFill>
                  <a:schemeClr val="tx1"/>
                </a:solidFill>
                <a:effectLst/>
                <a:latin typeface="+mn-lt"/>
                <a:ea typeface="ＭＳ Ｐゴシック" charset="-128"/>
                <a:cs typeface="ＭＳ Ｐゴシック" charset="-128"/>
              </a:rPr>
              <a:t> </a:t>
            </a:r>
          </a:p>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3</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if we go back to the goals of the network for public audiences at </a:t>
            </a:r>
            <a:r>
              <a:rPr lang="en-US" baseline="0" dirty="0" err="1" smtClean="0"/>
              <a:t>nanodays</a:t>
            </a:r>
            <a:r>
              <a:rPr lang="en-US" baseline="0" dirty="0" smtClean="0"/>
              <a:t>, </a:t>
            </a:r>
          </a:p>
          <a:p>
            <a:r>
              <a:rPr lang="en-US" baseline="0" dirty="0" smtClean="0"/>
              <a:t>we see that we’ve met them. </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30</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in addition, if we look at the Network’s professional goals for NanoDays, </a:t>
            </a:r>
          </a:p>
          <a:p>
            <a:r>
              <a:rPr lang="en-US" baseline="0" dirty="0" smtClean="0"/>
              <a:t>we even see that through the volunteers, NanoDays can meet these goals through public audiences as well. </a:t>
            </a:r>
          </a:p>
          <a:p>
            <a:endParaRPr lang="en-US" baseline="0" dirty="0" smtClean="0"/>
          </a:p>
          <a:p>
            <a:r>
              <a:rPr lang="en-US" baseline="0" dirty="0" smtClean="0"/>
              <a:t>So, yeah – great work!</a:t>
            </a:r>
          </a:p>
          <a:p>
            <a:endParaRPr lang="en-US" baseline="0"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31</a:t>
            </a:fld>
            <a:endParaRPr lang="en-US"/>
          </a:p>
        </p:txBody>
      </p:sp>
    </p:spTree>
    <p:extLst>
      <p:ext uri="{BB962C8B-B14F-4D97-AF65-F5344CB8AC3E}">
        <p14:creationId xmlns:p14="http://schemas.microsoft.com/office/powerpoint/2010/main" val="335953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smtClean="0">
                <a:latin typeface="Calibri" charset="0"/>
                <a:ea typeface="ＭＳ Ｐゴシック" charset="0"/>
                <a:cs typeface="ＭＳ Ｐゴシック" charset="0"/>
              </a:rPr>
              <a:t>Hello, my</a:t>
            </a:r>
            <a:r>
              <a:rPr lang="en-US" baseline="0" dirty="0" smtClean="0">
                <a:latin typeface="Calibri" charset="0"/>
                <a:ea typeface="ＭＳ Ｐゴシック" charset="0"/>
                <a:cs typeface="ＭＳ Ｐゴシック" charset="0"/>
              </a:rPr>
              <a:t> name is Liz Kollmann, and I am a member of the research team that studied connections between the NISE Net’s </a:t>
            </a:r>
            <a:r>
              <a:rPr lang="en-US" i="1" baseline="0" dirty="0" smtClean="0">
                <a:latin typeface="Calibri" charset="0"/>
                <a:ea typeface="ＭＳ Ｐゴシック" charset="0"/>
                <a:cs typeface="ＭＳ Ｐゴシック" charset="0"/>
              </a:rPr>
              <a:t>Nano </a:t>
            </a:r>
            <a:r>
              <a:rPr lang="en-US" i="0" baseline="0" dirty="0" smtClean="0">
                <a:latin typeface="Calibri" charset="0"/>
                <a:ea typeface="ＭＳ Ｐゴシック" charset="0"/>
                <a:cs typeface="ＭＳ Ｐゴシック" charset="0"/>
              </a:rPr>
              <a:t>mini-exhibition and relevance.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latin typeface="Calibri" charset="0"/>
                <a:ea typeface="ＭＳ Ｐゴシック" charset="0"/>
                <a:cs typeface="ＭＳ Ｐゴシック" charset="0"/>
              </a:rPr>
              <a:t>More specifically, we were trying to answer: </a:t>
            </a:r>
            <a:r>
              <a:rPr lang="en-US" sz="1200" kern="1200" dirty="0" smtClean="0">
                <a:solidFill>
                  <a:schemeClr val="tx1"/>
                </a:solidFill>
                <a:effectLst/>
                <a:latin typeface="+mn-lt"/>
                <a:ea typeface="ＭＳ Ｐゴシック" charset="-128"/>
                <a:cs typeface="+mn-cs"/>
              </a:rPr>
              <a:t>How do visitors use, interact with, and talk about the exhibit components within the </a:t>
            </a:r>
            <a:r>
              <a:rPr lang="en-US" sz="1200" i="1" kern="1200" dirty="0" smtClean="0">
                <a:solidFill>
                  <a:schemeClr val="tx1"/>
                </a:solidFill>
                <a:effectLst/>
                <a:latin typeface="+mn-lt"/>
                <a:ea typeface="ＭＳ Ｐゴシック" charset="-128"/>
                <a:cs typeface="+mn-cs"/>
              </a:rPr>
              <a:t>Nano</a:t>
            </a:r>
            <a:r>
              <a:rPr lang="en-US" sz="1200" kern="1200" dirty="0" smtClean="0">
                <a:solidFill>
                  <a:schemeClr val="tx1"/>
                </a:solidFill>
                <a:effectLst/>
                <a:latin typeface="+mn-lt"/>
                <a:ea typeface="ＭＳ Ｐゴシック" charset="-128"/>
                <a:cs typeface="+mn-cs"/>
              </a:rPr>
              <a:t> mini-exhibition to learn about the relevance of nano to their lives?</a:t>
            </a:r>
            <a:endParaRPr lang="en-US" i="0" baseline="0" dirty="0" smtClean="0">
              <a:latin typeface="Calibri" charset="0"/>
              <a:ea typeface="ＭＳ Ｐゴシック" charset="0"/>
              <a:cs typeface="ＭＳ Ｐゴシック" charset="0"/>
            </a:endParaRPr>
          </a:p>
          <a:p>
            <a:pPr marL="171450" indent="-171450">
              <a:buFont typeface="Arial" panose="020B0604020202020204" pitchFamily="34" charset="0"/>
              <a:buChar char="•"/>
            </a:pPr>
            <a:endParaRPr lang="en-US" i="0" baseline="0" dirty="0" smtClean="0">
              <a:latin typeface="Calibri" charset="0"/>
              <a:ea typeface="ＭＳ Ｐゴシック" charset="0"/>
              <a:cs typeface="ＭＳ Ｐゴシック" charset="0"/>
            </a:endParaRPr>
          </a:p>
          <a:p>
            <a:pPr marL="171450" indent="-171450">
              <a:buFont typeface="Arial" panose="020B0604020202020204" pitchFamily="34" charset="0"/>
              <a:buChar char="•"/>
            </a:pPr>
            <a:r>
              <a:rPr lang="en-US" i="0" baseline="0" dirty="0" smtClean="0">
                <a:latin typeface="Calibri" charset="0"/>
                <a:ea typeface="ＭＳ Ｐゴシック" charset="0"/>
                <a:cs typeface="ＭＳ Ｐゴシック" charset="0"/>
              </a:rPr>
              <a:t>I am from the Museum of Science, Boston, and I lead this study with Gina Svarovsky from the University of Notre Dame.</a:t>
            </a:r>
          </a:p>
          <a:p>
            <a:pPr marL="628650" lvl="1" indent="-171450">
              <a:buFont typeface="Arial" panose="020B0604020202020204" pitchFamily="34" charset="0"/>
              <a:buChar char="•"/>
            </a:pPr>
            <a:r>
              <a:rPr lang="en-US" i="0" baseline="0" dirty="0" smtClean="0">
                <a:latin typeface="Calibri" charset="0"/>
                <a:ea typeface="ＭＳ Ｐゴシック" charset="0"/>
                <a:cs typeface="ＭＳ Ｐゴシック" charset="0"/>
              </a:rPr>
              <a:t>Also on the team are Stephanie Iacovelli from the Museum of Science, Boston and Maggie Sandford from the Science Museum of Minnesota.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05610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Nano summative evaluation found that the mini-exhibition has a large reach.</a:t>
            </a:r>
          </a:p>
          <a:p>
            <a:pPr marL="628650" lvl="1" indent="-171450">
              <a:buFont typeface="Arial" panose="020B0604020202020204" pitchFamily="34" charset="0"/>
              <a:buChar char="•"/>
            </a:pPr>
            <a:r>
              <a:rPr lang="en-US" i="0" baseline="0" dirty="0" smtClean="0"/>
              <a:t>The report estimated that if all original 70 copies of the mini-exhibition stayed out on the floor for the entire year that there would be 7.1 million visitors who would see the exhibition annually</a:t>
            </a:r>
          </a:p>
          <a:p>
            <a:pPr marL="628650" lvl="1" indent="-171450">
              <a:buFont typeface="Arial" panose="020B0604020202020204" pitchFamily="34" charset="0"/>
              <a:buChar char="•"/>
            </a:pPr>
            <a:endParaRPr lang="en-US" i="0" baseline="0" dirty="0" smtClean="0"/>
          </a:p>
          <a:p>
            <a:pPr marL="628650" lvl="1" indent="-171450">
              <a:buFont typeface="Arial" panose="020B0604020202020204" pitchFamily="34" charset="0"/>
              <a:buChar char="•"/>
            </a:pPr>
            <a:r>
              <a:rPr lang="en-US" i="0" baseline="0" dirty="0" smtClean="0"/>
              <a:t>This number was subsequently re-visited after more copies were distributed, and estimates show that 22 million visitors will have seen the mini-exhibition by the end of 2015</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This means that the mini-exhibition is the NISE Net product with the greatest reach to the public.</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33</a:t>
            </a:fld>
            <a:endParaRPr lang="en-US"/>
          </a:p>
        </p:txBody>
      </p:sp>
    </p:spTree>
    <p:extLst>
      <p:ext uri="{BB962C8B-B14F-4D97-AF65-F5344CB8AC3E}">
        <p14:creationId xmlns:p14="http://schemas.microsoft.com/office/powerpoint/2010/main" val="2322541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However,</a:t>
            </a:r>
            <a:r>
              <a:rPr lang="en-US" baseline="0" dirty="0" smtClean="0"/>
              <a:t> for our study, we were more interested in it because </a:t>
            </a:r>
            <a:r>
              <a:rPr lang="en-US" i="0" baseline="0" dirty="0" smtClean="0"/>
              <a:t>the summative evaluation of found that 59% of visitors reported finding connections between their mini-exhibition experiences and their daily lives.</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In fact, this was the most common area of the content map referenced by visitors as a part of the evaluation. </a:t>
            </a:r>
          </a:p>
          <a:p>
            <a:pPr marL="171450" indent="-171450">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34</a:t>
            </a:fld>
            <a:endParaRPr lang="en-US"/>
          </a:p>
        </p:txBody>
      </p:sp>
    </p:spTree>
    <p:extLst>
      <p:ext uri="{BB962C8B-B14F-4D97-AF65-F5344CB8AC3E}">
        <p14:creationId xmlns:p14="http://schemas.microsoft.com/office/powerpoint/2010/main" val="3699834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you may</a:t>
            </a:r>
            <a:r>
              <a:rPr lang="en-US" baseline="0" dirty="0" smtClean="0"/>
              <a:t> know, the </a:t>
            </a:r>
            <a:r>
              <a:rPr lang="en-US" i="1" baseline="0" dirty="0" smtClean="0"/>
              <a:t>Nano </a:t>
            </a:r>
            <a:r>
              <a:rPr lang="en-US" i="0" baseline="0" dirty="0" smtClean="0"/>
              <a:t>mini-exhibition contains examples of how nanotechnology is used as a part of everyday products and applications,</a:t>
            </a:r>
          </a:p>
          <a:p>
            <a:pPr marL="171450" indent="-171450">
              <a:buFont typeface="Arial" panose="020B0604020202020204" pitchFamily="34" charset="0"/>
              <a:buChar char="•"/>
            </a:pPr>
            <a:endParaRPr lang="en-US" i="0" baseline="0" dirty="0" smtClean="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It also describes possible</a:t>
            </a:r>
            <a:r>
              <a:rPr lang="en-US" baseline="0" dirty="0" smtClean="0"/>
              <a:t> societal concerns related to the use and implementation of nanotechnology</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Finally, the mini-exhibition even encourages discussion related</a:t>
            </a:r>
            <a:r>
              <a:rPr lang="en-US" baseline="0" dirty="0" smtClean="0"/>
              <a:t> to the balance between nano and society. </a:t>
            </a:r>
          </a:p>
          <a:p>
            <a:pPr marL="171450" indent="-171450">
              <a:buFont typeface="Arial" panose="020B0604020202020204" pitchFamily="34" charset="0"/>
              <a:buChar cha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So, we knew that there was content within the exhibition that could lead visitors to understand the relevance of nanotechnology to their lives and experiences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And we knew from the evaluation that visitors were making this connection</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However, we still weren’t sure what kinds of relevance connections visitors were making.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35</a:t>
            </a:fld>
            <a:endParaRPr lang="en-US"/>
          </a:p>
        </p:txBody>
      </p:sp>
    </p:spTree>
    <p:extLst>
      <p:ext uri="{BB962C8B-B14F-4D97-AF65-F5344CB8AC3E}">
        <p14:creationId xmlns:p14="http://schemas.microsoft.com/office/powerpoint/2010/main" val="936971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also describes possible</a:t>
            </a:r>
            <a:r>
              <a:rPr lang="en-US" baseline="0" dirty="0" smtClean="0"/>
              <a:t> societal concerns related to the use and implementation of nanotechnology</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36</a:t>
            </a:fld>
            <a:endParaRPr lang="en-US"/>
          </a:p>
        </p:txBody>
      </p:sp>
    </p:spTree>
    <p:extLst>
      <p:ext uri="{BB962C8B-B14F-4D97-AF65-F5344CB8AC3E}">
        <p14:creationId xmlns:p14="http://schemas.microsoft.com/office/powerpoint/2010/main" val="3414118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Finally, the mini-exhibition even encourages discussion related</a:t>
            </a:r>
            <a:r>
              <a:rPr lang="en-US" baseline="0" dirty="0" smtClean="0"/>
              <a:t> to the balance between nano and society. </a:t>
            </a:r>
          </a:p>
          <a:p>
            <a:pPr marL="171450" indent="-171450">
              <a:buFont typeface="Arial" panose="020B0604020202020204" pitchFamily="34" charset="0"/>
              <a:buChar cha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So, we knew that there was content within the exhibition that could lead visitors to understand the relevance of nanotechnology to their lives and experiences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And we knew from the evaluation that visitors were making this connection</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However, we still weren’t sure what kinds of relevance connections visitors were making.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37</a:t>
            </a:fld>
            <a:endParaRPr lang="en-US"/>
          </a:p>
        </p:txBody>
      </p:sp>
    </p:spTree>
    <p:extLst>
      <p:ext uri="{BB962C8B-B14F-4D97-AF65-F5344CB8AC3E}">
        <p14:creationId xmlns:p14="http://schemas.microsoft.com/office/powerpoint/2010/main" val="865321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smtClean="0"/>
              <a:t>Therefore, we set</a:t>
            </a:r>
            <a:r>
              <a:rPr lang="en-US" baseline="0" dirty="0" smtClean="0"/>
              <a:t> out to conduct an exploratory study to understand what visitors were saying and doing within the exhibition that led them to feel this relevance connection with nanotechnology.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To do this, we audio and video recorded 33 visitor groups as they used the mini-exhibition</a:t>
            </a:r>
          </a:p>
          <a:p>
            <a:pPr marL="628650" lvl="1" indent="-171450">
              <a:buFont typeface="Arial" panose="020B0604020202020204" pitchFamily="34" charset="0"/>
              <a:buChar char="•"/>
            </a:pPr>
            <a:r>
              <a:rPr lang="en-US" baseline="0" dirty="0" smtClean="0"/>
              <a:t>Then we conducted a reflective interview with them about their experience, the kinds of relevance they found in the exhibition, and where they felt this relevance.</a:t>
            </a:r>
          </a:p>
          <a:p>
            <a:pPr marL="628650" lvl="1" indent="-171450">
              <a:buFont typeface="Arial" panose="020B0604020202020204" pitchFamily="34" charset="0"/>
              <a:buChar char="•"/>
            </a:pPr>
            <a:r>
              <a:rPr lang="en-US" baseline="0" dirty="0" smtClean="0"/>
              <a:t>This interview was conducted in the exhibition which allowed visitors to point out exhibits they were referencing in their responses.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We are currently coding visitor discussions and interviews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We have completed the coding for 29 of our 33 groups.</a:t>
            </a:r>
          </a:p>
          <a:p>
            <a:pPr marL="628650" lvl="1" indent="-171450">
              <a:buFont typeface="Arial" panose="020B0604020202020204" pitchFamily="34" charset="0"/>
              <a:buChar char="•"/>
            </a:pPr>
            <a:r>
              <a:rPr lang="en-US" baseline="0" dirty="0" smtClean="0"/>
              <a:t>As a part of this coding, we are paying special attention to what visitors say within the exhibition but we are also looking to the interviews to see if there are any areas in the exhibition where visitors found relevance, or a connection to their lives and experiences, that we can’t understand through their exhibition interactions. </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For our coding scheme, among other things, we are trying to understand whether the relevance is coming from information contained directly in the mini-exhibition or whether something about the mini-exhibition is prompting visitors to bring something up about their own lives </a:t>
            </a:r>
          </a:p>
          <a:p>
            <a:pPr marL="628650" lvl="1" indent="-171450">
              <a:buFont typeface="Arial" panose="020B0604020202020204" pitchFamily="34" charset="0"/>
              <a:buChar char="•"/>
            </a:pPr>
            <a:r>
              <a:rPr lang="en-US" baseline="0" dirty="0" smtClean="0"/>
              <a:t>This is what I’ll talk more about today</a:t>
            </a:r>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38</a:t>
            </a:fld>
            <a:endParaRPr lang="en-US"/>
          </a:p>
        </p:txBody>
      </p:sp>
    </p:spTree>
    <p:extLst>
      <p:ext uri="{BB962C8B-B14F-4D97-AF65-F5344CB8AC3E}">
        <p14:creationId xmlns:p14="http://schemas.microsoft.com/office/powerpoint/2010/main" val="4173833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We found that, in an exhibition that contains content about applications and societal and ethical implications, everyone in our sample (29 of 29) was able to make some kind of relevance connection.</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39</a:t>
            </a:fld>
            <a:endParaRPr lang="en-US"/>
          </a:p>
        </p:txBody>
      </p:sp>
    </p:spTree>
    <p:extLst>
      <p:ext uri="{BB962C8B-B14F-4D97-AF65-F5344CB8AC3E}">
        <p14:creationId xmlns:p14="http://schemas.microsoft.com/office/powerpoint/2010/main" val="259853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There are two complimentary parts of our study:</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 </a:t>
            </a:r>
            <a:r>
              <a:rPr lang="en-US" sz="1200" b="1" kern="1200" dirty="0" smtClean="0">
                <a:solidFill>
                  <a:schemeClr val="tx1"/>
                </a:solidFill>
                <a:effectLst/>
                <a:latin typeface="+mn-lt"/>
                <a:ea typeface="ＭＳ Ｐゴシック" charset="-128"/>
                <a:cs typeface="ＭＳ Ｐゴシック" charset="-128"/>
              </a:rPr>
              <a:t>first focus </a:t>
            </a:r>
            <a:r>
              <a:rPr lang="en-US" sz="1200" kern="1200" dirty="0" smtClean="0">
                <a:solidFill>
                  <a:schemeClr val="tx1"/>
                </a:solidFill>
                <a:effectLst/>
                <a:latin typeface="+mn-lt"/>
                <a:ea typeface="ＭＳ Ｐゴシック" charset="-128"/>
                <a:cs typeface="ＭＳ Ｐゴシック" charset="-128"/>
              </a:rPr>
              <a:t>is to describe what the network looks like in terms of nano offerings for the public:</a:t>
            </a:r>
          </a:p>
          <a:p>
            <a:pPr lvl="0"/>
            <a:r>
              <a:rPr lang="en-US" sz="1200" kern="1200" dirty="0" smtClean="0">
                <a:solidFill>
                  <a:schemeClr val="tx1"/>
                </a:solidFill>
                <a:effectLst/>
                <a:latin typeface="+mn-lt"/>
                <a:ea typeface="ＭＳ Ｐゴシック" charset="-128"/>
                <a:cs typeface="ＭＳ Ｐゴシック" charset="-128"/>
              </a:rPr>
              <a:t>	The aim here is to come up with an overall sense of what nano infusion looks like across the network.</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In </a:t>
            </a:r>
            <a:r>
              <a:rPr lang="en-US" sz="1200" b="1" kern="1200" dirty="0" smtClean="0">
                <a:solidFill>
                  <a:schemeClr val="tx1"/>
                </a:solidFill>
                <a:effectLst/>
                <a:latin typeface="+mn-lt"/>
                <a:ea typeface="ＭＳ Ｐゴシック" charset="-128"/>
                <a:cs typeface="ＭＳ Ｐゴシック" charset="-128"/>
              </a:rPr>
              <a:t>focus 2</a:t>
            </a:r>
            <a:r>
              <a:rPr lang="en-US" sz="1200" kern="1200" dirty="0" smtClean="0">
                <a:solidFill>
                  <a:schemeClr val="tx1"/>
                </a:solidFill>
                <a:effectLst/>
                <a:latin typeface="+mn-lt"/>
                <a:ea typeface="ＭＳ Ｐゴシック" charset="-128"/>
                <a:cs typeface="ＭＳ Ｐゴシック" charset="-128"/>
              </a:rPr>
              <a:t>, we turn to looking at a few of the organizations that we’ve identified as being rich in nano offerings: We are interested in learning more about what nano-rich means and looks like</a:t>
            </a:r>
          </a:p>
          <a:p>
            <a:pPr lvl="0"/>
            <a:r>
              <a:rPr lang="en-US" sz="1200" kern="1200" dirty="0" smtClean="0">
                <a:solidFill>
                  <a:schemeClr val="tx1"/>
                </a:solidFill>
                <a:effectLst/>
                <a:latin typeface="+mn-lt"/>
                <a:ea typeface="ＭＳ Ｐゴシック" charset="-128"/>
                <a:cs typeface="ＭＳ Ｐゴシック" charset="-128"/>
              </a:rPr>
              <a:t>	Are there different ways that organizations can be nano rich?</a:t>
            </a:r>
          </a:p>
          <a:p>
            <a:pPr lvl="0"/>
            <a:r>
              <a:rPr lang="en-US" sz="1200" kern="1200" dirty="0" smtClean="0">
                <a:solidFill>
                  <a:schemeClr val="tx1"/>
                </a:solidFill>
                <a:effectLst/>
                <a:latin typeface="+mn-lt"/>
                <a:ea typeface="ＭＳ Ｐゴシック" charset="-128"/>
                <a:cs typeface="ＭＳ Ｐゴシック" charset="-128"/>
              </a:rPr>
              <a:t>	What do staff members at these nano-rich organizations hope and think their visitors are getting from the nano-related experiences they provide?</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Finally, another goal was not to collect a lot more data, to avoid asking everyone – all of you – to fill out yet another survey.</a:t>
            </a:r>
          </a:p>
          <a:p>
            <a:pPr lvl="0"/>
            <a:r>
              <a:rPr lang="en-US" sz="1200" kern="1200" dirty="0" smtClean="0">
                <a:solidFill>
                  <a:schemeClr val="tx1"/>
                </a:solidFill>
                <a:effectLst/>
                <a:latin typeface="+mn-lt"/>
                <a:ea typeface="ＭＳ Ｐゴシック" charset="-128"/>
                <a:cs typeface="ＭＳ Ｐゴシック" charset="-128"/>
              </a:rPr>
              <a:t>	As much as possible, we wanted to use information that had already been collected.</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a:t>
            </a:fld>
            <a:endParaRPr lang="en-US"/>
          </a:p>
        </p:txBody>
      </p:sp>
    </p:spTree>
    <p:extLst>
      <p:ext uri="{BB962C8B-B14F-4D97-AF65-F5344CB8AC3E}">
        <p14:creationId xmlns:p14="http://schemas.microsoft.com/office/powerpoint/2010/main" val="1408366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i="0" baseline="0" dirty="0" smtClean="0"/>
              <a:t>When people made these relevance connections, they made two kinds of connections between nano content that they felt was relevant and the exhibition</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The first of these was to make connections to content provided within the exhibition.</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This was recorded when visitors made a connection, which we could observe either while they were using the exhibition or in the interview, with content that was a part of the exhibition. </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This included comments such as:</a:t>
            </a:r>
          </a:p>
          <a:p>
            <a:pPr marL="628650" lvl="1" indent="-171450">
              <a:buFont typeface="Arial" panose="020B0604020202020204" pitchFamily="34" charset="0"/>
              <a:buChar char="•"/>
            </a:pPr>
            <a:r>
              <a:rPr lang="en-US" i="0" baseline="0" dirty="0" smtClean="0"/>
              <a:t>“Something over there was saying that it’s in the food, and it’s in, uh, your toys, …it’s like all over the place.” </a:t>
            </a:r>
          </a:p>
          <a:p>
            <a:pPr marL="1085850" lvl="2" indent="-171450">
              <a:buFont typeface="Arial" panose="020B0604020202020204" pitchFamily="34" charset="0"/>
              <a:buChar char="•"/>
            </a:pPr>
            <a:r>
              <a:rPr lang="en-US" i="0" baseline="0" dirty="0" smtClean="0"/>
              <a:t>Which was about “What happens when things get smaller?”</a:t>
            </a:r>
          </a:p>
          <a:p>
            <a:pPr marL="628650" lvl="1" indent="-171450">
              <a:buFont typeface="Arial" panose="020B0604020202020204" pitchFamily="34" charset="0"/>
              <a:buChar char="•"/>
            </a:pPr>
            <a:endParaRPr lang="en-US" i="0" baseline="0" dirty="0" smtClean="0"/>
          </a:p>
          <a:p>
            <a:pPr marL="628650" lvl="1" indent="-171450">
              <a:buFont typeface="Arial" panose="020B0604020202020204" pitchFamily="34" charset="0"/>
              <a:buChar char="•"/>
            </a:pPr>
            <a:r>
              <a:rPr lang="en-US" i="0" baseline="0" dirty="0" smtClean="0"/>
              <a:t>“What were the snow crystals compared to? The computer chip… So that’s what’s made my little phone do what a huge computer used to do...”</a:t>
            </a:r>
          </a:p>
          <a:p>
            <a:pPr marL="1085850" lvl="2" indent="-171450">
              <a:buFont typeface="Arial" panose="020B0604020202020204" pitchFamily="34" charset="0"/>
              <a:buChar char="•"/>
            </a:pPr>
            <a:r>
              <a:rPr lang="en-US" i="0" baseline="0" dirty="0" smtClean="0"/>
              <a:t>Which was about “What’s new about nano?”</a:t>
            </a:r>
          </a:p>
          <a:p>
            <a:pPr marL="628650" lvl="1" indent="-171450">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40</a:t>
            </a:fld>
            <a:endParaRPr lang="en-US"/>
          </a:p>
        </p:txBody>
      </p:sp>
    </p:spTree>
    <p:extLst>
      <p:ext uri="{BB962C8B-B14F-4D97-AF65-F5344CB8AC3E}">
        <p14:creationId xmlns:p14="http://schemas.microsoft.com/office/powerpoint/2010/main" val="859185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These kinds of relevance connections to content that was a part of the exhibition tended to happened at the four panels including:</a:t>
            </a:r>
          </a:p>
          <a:p>
            <a:pPr marL="6286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What’s new about nano? (21 of 28)</a:t>
            </a:r>
          </a:p>
          <a:p>
            <a:pPr marL="628650" lvl="1" indent="-171450">
              <a:buFont typeface="Arial" panose="020B0604020202020204" pitchFamily="34" charset="0"/>
              <a:buChar char="•"/>
            </a:pPr>
            <a:r>
              <a:rPr lang="en-US" i="0" baseline="0" dirty="0" smtClean="0"/>
              <a:t>Where can you find nano? (19 of 29)</a:t>
            </a:r>
          </a:p>
          <a:p>
            <a:pPr marL="628650" lvl="1" indent="-171450">
              <a:buFont typeface="Arial" panose="020B0604020202020204" pitchFamily="34" charset="0"/>
              <a:buChar char="•"/>
            </a:pPr>
            <a:r>
              <a:rPr lang="en-US" i="0" baseline="0" dirty="0" smtClean="0"/>
              <a:t>What does nano mean for us? (16 of 26)</a:t>
            </a:r>
          </a:p>
          <a:p>
            <a:pPr marL="628650" lvl="1" indent="-171450">
              <a:buFont typeface="Arial" panose="020B0604020202020204" pitchFamily="34" charset="0"/>
              <a:buChar char="•"/>
            </a:pPr>
            <a:r>
              <a:rPr lang="en-US" i="0" baseline="0" dirty="0" smtClean="0"/>
              <a:t>What happens when things get smaller? (15 of 27)</a:t>
            </a:r>
          </a:p>
          <a:p>
            <a:pPr marL="628650" lvl="1" indent="-171450">
              <a:buFont typeface="Arial" panose="020B0604020202020204" pitchFamily="34" charset="0"/>
              <a:buChar char="•"/>
            </a:pPr>
            <a:endParaRPr lang="en-US" i="0" baseline="0" dirty="0" smtClean="0"/>
          </a:p>
          <a:p>
            <a:pPr marL="171450" lvl="0" indent="-171450">
              <a:buFont typeface="Arial" panose="020B0604020202020204" pitchFamily="34" charset="0"/>
              <a:buChar char="•"/>
            </a:pPr>
            <a:r>
              <a:rPr lang="en-US" i="0" baseline="0" dirty="0" smtClean="0"/>
              <a:t>It also happened at Balance Your Nano Future or the tippy table (15 of 27)</a:t>
            </a:r>
          </a:p>
          <a:p>
            <a:pPr marL="628650" lvl="1" indent="-171450">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41</a:t>
            </a:fld>
            <a:endParaRPr lang="en-US"/>
          </a:p>
        </p:txBody>
      </p:sp>
    </p:spTree>
    <p:extLst>
      <p:ext uri="{BB962C8B-B14F-4D97-AF65-F5344CB8AC3E}">
        <p14:creationId xmlns:p14="http://schemas.microsoft.com/office/powerpoint/2010/main" val="876220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US" i="0" baseline="0" dirty="0" smtClean="0"/>
              <a:t>However, we found that almost all visitors (97%) extended their relevance connections beyond what was included within the mini-exhibition.</a:t>
            </a:r>
          </a:p>
          <a:p>
            <a:pPr marL="171450" lvl="0" indent="-171450">
              <a:buFont typeface="Arial" panose="020B0604020202020204" pitchFamily="34" charset="0"/>
              <a:buChar char="•"/>
            </a:pPr>
            <a:endParaRPr lang="en-US" i="0" baseline="0" dirty="0" smtClean="0"/>
          </a:p>
          <a:p>
            <a:pPr marL="171450" lvl="0" indent="-171450">
              <a:buFont typeface="Arial" panose="020B0604020202020204" pitchFamily="34" charset="0"/>
              <a:buChar char="•"/>
            </a:pPr>
            <a:r>
              <a:rPr lang="en-US" i="0" baseline="0" dirty="0" smtClean="0"/>
              <a:t>For example, one person said</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prstClr val="black"/>
                </a:solidFill>
                <a:latin typeface="Calibri" charset="0"/>
              </a:rPr>
              <a:t>“Have you seen the straws?… when I was in my communications class we had to argue which charity to donate to… and… then we had to fight for which one it should go to... and that was one of them.”</a:t>
            </a:r>
          </a:p>
          <a:p>
            <a:pPr marL="1085850" lvl="2" indent="-171450">
              <a:buFont typeface="Arial" panose="020B0604020202020204" pitchFamily="34" charset="0"/>
              <a:buChar char="•"/>
            </a:pPr>
            <a:endParaRPr lang="en-US" i="0" baseline="0" dirty="0" smtClean="0"/>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prstClr val="black"/>
                </a:solidFill>
                <a:latin typeface="Calibri" charset="0"/>
              </a:rPr>
              <a:t>“Also, you know, with medicine, having tiny little robots filming a Magic School Bus style action film… zapping the bad guys.”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solidFill>
                <a:prstClr val="black"/>
              </a:solidFill>
              <a:latin typeface="Calibri" charset="0"/>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Both of these quotes were about applications that were included as a part of “What happens when things get smaller?”</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The nano filter tea bags, and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prstClr val="black"/>
                </a:solidFill>
                <a:latin typeface="Calibri" charset="0"/>
              </a:rPr>
              <a:t>Gold </a:t>
            </a:r>
            <a:r>
              <a:rPr lang="en-US" sz="1200" dirty="0" err="1" smtClean="0">
                <a:solidFill>
                  <a:prstClr val="black"/>
                </a:solidFill>
                <a:latin typeface="Calibri" charset="0"/>
              </a:rPr>
              <a:t>nanoshells</a:t>
            </a:r>
            <a:r>
              <a:rPr lang="en-US" sz="1200" dirty="0" smtClean="0">
                <a:solidFill>
                  <a:prstClr val="black"/>
                </a:solidFill>
                <a:latin typeface="Calibri" charset="0"/>
              </a:rPr>
              <a:t> for cancer treatment</a:t>
            </a:r>
          </a:p>
          <a:p>
            <a:pPr marL="628650" lvl="1" indent="-171450">
              <a:buFont typeface="Arial" panose="020B0604020202020204" pitchFamily="34" charset="0"/>
              <a:buChar char="•"/>
            </a:pPr>
            <a:endParaRPr lang="en-US" i="0" baseline="0" dirty="0" smtClean="0"/>
          </a:p>
          <a:p>
            <a:pPr marL="171450" lvl="0" indent="-171450">
              <a:buFont typeface="Arial" panose="020B0604020202020204" pitchFamily="34" charset="0"/>
              <a:buChar char="•"/>
            </a:pPr>
            <a:r>
              <a:rPr lang="en-US" i="0" baseline="0" dirty="0" smtClean="0"/>
              <a:t>You can see that in these cases, something that visitors saw within the exhibition led them to think something similar that they knew about that was not directly included in the exhibition</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42</a:t>
            </a:fld>
            <a:endParaRPr lang="en-US"/>
          </a:p>
        </p:txBody>
      </p:sp>
    </p:spTree>
    <p:extLst>
      <p:ext uri="{BB962C8B-B14F-4D97-AF65-F5344CB8AC3E}">
        <p14:creationId xmlns:p14="http://schemas.microsoft.com/office/powerpoint/2010/main" val="24420446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smtClean="0"/>
              <a:t>When people brought in these external connection to content, they tended to be at three of the panels including:</a:t>
            </a:r>
          </a:p>
          <a:p>
            <a:pPr marL="6286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What happens when things get smaller? (20 of 27)</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Where can you find nano? (18 of 29)</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What’s new about nano? (15 of 28)</a:t>
            </a:r>
          </a:p>
          <a:p>
            <a:pPr marL="171450" indent="-171450">
              <a:buFont typeface="Arial" panose="020B0604020202020204" pitchFamily="34" charset="0"/>
              <a:buChar char="•"/>
            </a:pPr>
            <a:endParaRPr lang="en-US" i="0" baseline="0" dirty="0" smtClean="0"/>
          </a:p>
          <a:p>
            <a:pPr marL="171450" indent="-171450">
              <a:buFont typeface="Arial" panose="020B0604020202020204" pitchFamily="34" charset="0"/>
              <a:buChar char="•"/>
            </a:pPr>
            <a:r>
              <a:rPr lang="en-US" i="0" baseline="0" dirty="0" smtClean="0"/>
              <a:t>We are still trying to understand more about what these data mean, but it may be that these external connections are more likely to occur at exhibits that contain information about applications or everyday products whereas internal relevance connections can happen when either societal level concerns or applications are included as a part of an exhibit</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43</a:t>
            </a:fld>
            <a:endParaRPr lang="en-US"/>
          </a:p>
        </p:txBody>
      </p:sp>
    </p:spTree>
    <p:extLst>
      <p:ext uri="{BB962C8B-B14F-4D97-AF65-F5344CB8AC3E}">
        <p14:creationId xmlns:p14="http://schemas.microsoft.com/office/powerpoint/2010/main" val="4264209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All groups were able to make some kind of relevance connection to the exhibition by drawing on content within the exhibition </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Most groups extended this information to examples from their own lives or experiences</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Although more study is needed, it seems that purposefully adding content about applications and societal implications can lead people to feel a connection between STEM and their lives</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44</a:t>
            </a:fld>
            <a:endParaRPr lang="en-US"/>
          </a:p>
        </p:txBody>
      </p:sp>
    </p:spTree>
    <p:extLst>
      <p:ext uri="{BB962C8B-B14F-4D97-AF65-F5344CB8AC3E}">
        <p14:creationId xmlns:p14="http://schemas.microsoft.com/office/powerpoint/2010/main" val="276608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45</a:t>
            </a:fld>
            <a:endParaRPr lang="en-US">
              <a:solidFill>
                <a:prstClr val="black"/>
              </a:solidFill>
              <a:latin typeface="Calibri"/>
            </a:endParaRPr>
          </a:p>
        </p:txBody>
      </p:sp>
    </p:spTree>
    <p:extLst>
      <p:ext uri="{BB962C8B-B14F-4D97-AF65-F5344CB8AC3E}">
        <p14:creationId xmlns:p14="http://schemas.microsoft.com/office/powerpoint/2010/main" val="355618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ＭＳ Ｐゴシック" charset="-128"/>
                <a:cs typeface="ＭＳ Ｐゴシック" charset="-128"/>
              </a:rPr>
              <a:t>We are still analyzing the data from Focus 2, so today I’m going to focus on just the first focus – Describing the Network.</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Turning to Focus 1: </a:t>
            </a:r>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Again, the aim here was to create a picture of the network at a particular point in time: we settled on Spring 2014.</a:t>
            </a:r>
          </a:p>
          <a:p>
            <a:pPr lvl="0"/>
            <a:r>
              <a:rPr lang="en-US" sz="1200" kern="1200" dirty="0" smtClean="0">
                <a:solidFill>
                  <a:schemeClr val="tx1"/>
                </a:solidFill>
                <a:effectLst/>
                <a:latin typeface="+mn-lt"/>
                <a:ea typeface="ＭＳ Ｐゴシック" charset="-128"/>
                <a:cs typeface="ＭＳ Ｐゴシック" charset="-128"/>
              </a:rPr>
              <a:t>Our data set includes small and large science museums and science centers, children’s museum, universities, and other organizations.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started by looking through previously collected information for things that would help us describe the network.</a:t>
            </a:r>
          </a:p>
          <a:p>
            <a:pPr lvl="0"/>
            <a:r>
              <a:rPr lang="en-US" sz="1200" kern="1200" dirty="0" smtClean="0">
                <a:solidFill>
                  <a:schemeClr val="tx1"/>
                </a:solidFill>
                <a:effectLst/>
                <a:latin typeface="+mn-lt"/>
                <a:ea typeface="ＭＳ Ｐゴシック" charset="-128"/>
                <a:cs typeface="ＭＳ Ｐゴシック" charset="-128"/>
              </a:rPr>
              <a:t>This included:</a:t>
            </a:r>
          </a:p>
          <a:p>
            <a:pPr lvl="1"/>
            <a:r>
              <a:rPr lang="en-US" sz="1200" kern="1200" dirty="0" smtClean="0">
                <a:solidFill>
                  <a:schemeClr val="tx1"/>
                </a:solidFill>
                <a:effectLst/>
                <a:latin typeface="+mn-lt"/>
                <a:ea typeface="ＭＳ Ｐゴシック" charset="-128"/>
                <a:cs typeface="+mn-cs"/>
              </a:rPr>
              <a:t>Annual Partner Survey that many of you may have filled out</a:t>
            </a:r>
          </a:p>
          <a:p>
            <a:pPr lvl="1"/>
            <a:r>
              <a:rPr lang="en-US" sz="1200" kern="1200" dirty="0" smtClean="0">
                <a:solidFill>
                  <a:schemeClr val="tx1"/>
                </a:solidFill>
                <a:effectLst/>
                <a:latin typeface="+mn-lt"/>
                <a:ea typeface="ＭＳ Ｐゴシック" charset="-128"/>
                <a:cs typeface="+mn-cs"/>
              </a:rPr>
              <a:t>Other reports that many of you have probably filled out</a:t>
            </a:r>
          </a:p>
          <a:p>
            <a:pPr lvl="2"/>
            <a:r>
              <a:rPr lang="en-US" sz="1200" kern="1200" dirty="0" smtClean="0">
                <a:solidFill>
                  <a:schemeClr val="tx1"/>
                </a:solidFill>
                <a:effectLst/>
                <a:latin typeface="+mn-lt"/>
                <a:ea typeface="ＭＳ Ｐゴシック" charset="-128"/>
                <a:cs typeface="+mn-cs"/>
              </a:rPr>
              <a:t>Such as reports about NanoDays, the mini-exhibition, and mini-grants</a:t>
            </a:r>
          </a:p>
          <a:p>
            <a:pPr lvl="1"/>
            <a:r>
              <a:rPr lang="en-US" sz="1200" kern="1200" dirty="0" smtClean="0">
                <a:solidFill>
                  <a:schemeClr val="tx1"/>
                </a:solidFill>
                <a:effectLst/>
                <a:latin typeface="+mn-lt"/>
                <a:ea typeface="ＭＳ Ｐゴシック" charset="-128"/>
                <a:cs typeface="+mn-cs"/>
              </a:rPr>
              <a:t>And a variety of previous NISE Net evaluation reports, that many of you may have participated in:</a:t>
            </a:r>
          </a:p>
          <a:p>
            <a:pPr lvl="2"/>
            <a:r>
              <a:rPr lang="en-US" sz="1200" kern="1200" dirty="0" smtClean="0">
                <a:solidFill>
                  <a:schemeClr val="tx1"/>
                </a:solidFill>
                <a:effectLst/>
                <a:latin typeface="+mn-lt"/>
                <a:ea typeface="ＭＳ Ｐゴシック" charset="-128"/>
                <a:cs typeface="+mn-cs"/>
              </a:rPr>
              <a:t>Such as evaluations of NanoDays and the mini-exhibition</a:t>
            </a:r>
          </a:p>
          <a:p>
            <a:pPr lvl="2"/>
            <a:endParaRPr lang="en-US" sz="1200" kern="1200" dirty="0" smtClean="0">
              <a:solidFill>
                <a:schemeClr val="tx1"/>
              </a:solidFill>
              <a:effectLst/>
              <a:latin typeface="+mn-lt"/>
              <a:ea typeface="ＭＳ Ｐゴシック" charset="-128"/>
              <a:cs typeface="+mn-cs"/>
            </a:endParaRPr>
          </a:p>
          <a:p>
            <a:pPr lvl="0"/>
            <a:r>
              <a:rPr lang="en-US" sz="1200" kern="1200" dirty="0" smtClean="0">
                <a:solidFill>
                  <a:schemeClr val="tx1"/>
                </a:solidFill>
                <a:effectLst/>
                <a:latin typeface="+mn-lt"/>
                <a:ea typeface="ＭＳ Ｐゴシック" charset="-128"/>
                <a:cs typeface="ＭＳ Ｐゴシック" charset="-128"/>
              </a:rPr>
              <a:t>From this previously collected data, we came up with four indicators of nano-richness</a:t>
            </a:r>
          </a:p>
          <a:p>
            <a:pPr lvl="0"/>
            <a:r>
              <a:rPr lang="en-US" sz="1200" b="1" kern="1200" dirty="0" smtClean="0">
                <a:solidFill>
                  <a:schemeClr val="tx1"/>
                </a:solidFill>
                <a:effectLst/>
                <a:latin typeface="+mn-lt"/>
                <a:ea typeface="ＭＳ Ｐゴシック" charset="-128"/>
                <a:cs typeface="ＭＳ Ｐゴシック" charset="-128"/>
              </a:rPr>
              <a:t>First</a:t>
            </a:r>
            <a:r>
              <a:rPr lang="en-US" sz="1200" kern="1200" dirty="0" smtClean="0">
                <a:solidFill>
                  <a:schemeClr val="tx1"/>
                </a:solidFill>
                <a:effectLst/>
                <a:latin typeface="+mn-lt"/>
                <a:ea typeface="ＭＳ Ｐゴシック" charset="-128"/>
                <a:cs typeface="ＭＳ Ｐゴシック" charset="-128"/>
              </a:rPr>
              <a:t>, from the NanoDays 2014 reports:</a:t>
            </a:r>
          </a:p>
          <a:p>
            <a:pPr lvl="1"/>
            <a:r>
              <a:rPr lang="en-US" sz="1200" kern="1200" dirty="0" smtClean="0">
                <a:solidFill>
                  <a:schemeClr val="tx1"/>
                </a:solidFill>
                <a:effectLst/>
                <a:latin typeface="+mn-lt"/>
                <a:ea typeface="ＭＳ Ｐゴシック" charset="-128"/>
                <a:cs typeface="+mn-cs"/>
              </a:rPr>
              <a:t>We took information about your NanoDays and rated each organization for how much of a public impact it was likely to have on the organization’s audience</a:t>
            </a:r>
          </a:p>
          <a:p>
            <a:pPr lvl="0"/>
            <a:endParaRPr lang="en-US" sz="1200" kern="1200" dirty="0" smtClean="0">
              <a:solidFill>
                <a:schemeClr val="tx1"/>
              </a:solidFill>
              <a:effectLst/>
              <a:latin typeface="+mn-lt"/>
              <a:ea typeface="ＭＳ Ｐゴシック" charset="-128"/>
              <a:cs typeface="+mn-cs"/>
            </a:endParaRPr>
          </a:p>
          <a:p>
            <a:pPr lvl="0"/>
            <a:r>
              <a:rPr lang="en-US" sz="1200" b="1" kern="1200" dirty="0" smtClean="0">
                <a:solidFill>
                  <a:schemeClr val="tx1"/>
                </a:solidFill>
                <a:effectLst/>
                <a:latin typeface="+mn-lt"/>
                <a:ea typeface="ＭＳ Ｐゴシック" charset="-128"/>
                <a:cs typeface="+mn-cs"/>
              </a:rPr>
              <a:t>Second</a:t>
            </a:r>
            <a:r>
              <a:rPr lang="en-US" sz="1200" kern="1200" dirty="0" smtClean="0">
                <a:solidFill>
                  <a:schemeClr val="tx1"/>
                </a:solidFill>
                <a:effectLst/>
                <a:latin typeface="+mn-lt"/>
                <a:ea typeface="ＭＳ Ｐゴシック" charset="-128"/>
                <a:cs typeface="+mn-cs"/>
              </a:rPr>
              <a:t>, we used the mini-exhibition as another indicator of nano richness</a:t>
            </a:r>
          </a:p>
          <a:p>
            <a:pPr lvl="1"/>
            <a:r>
              <a:rPr lang="en-US" sz="1200" kern="1200" dirty="0" smtClean="0">
                <a:solidFill>
                  <a:schemeClr val="tx1"/>
                </a:solidFill>
                <a:effectLst/>
                <a:latin typeface="+mn-lt"/>
                <a:ea typeface="ＭＳ Ｐゴシック" charset="-128"/>
                <a:cs typeface="+mn-cs"/>
              </a:rPr>
              <a:t>We reasoning that audiences that had one full time were more likely to be exposed to nano than audiences that had one part time or did not have one at all</a:t>
            </a:r>
          </a:p>
          <a:p>
            <a:pPr lvl="1"/>
            <a:endParaRPr lang="en-US" sz="1200" kern="1200" dirty="0" smtClean="0">
              <a:solidFill>
                <a:schemeClr val="tx1"/>
              </a:solidFill>
              <a:effectLst/>
              <a:latin typeface="+mn-lt"/>
              <a:ea typeface="ＭＳ Ｐゴシック" charset="-128"/>
              <a:cs typeface="+mn-cs"/>
            </a:endParaRPr>
          </a:p>
          <a:p>
            <a:pPr lvl="0"/>
            <a:r>
              <a:rPr lang="en-US" sz="1200" b="1" kern="1200" dirty="0" smtClean="0">
                <a:solidFill>
                  <a:schemeClr val="tx1"/>
                </a:solidFill>
                <a:effectLst/>
                <a:latin typeface="+mn-lt"/>
                <a:ea typeface="ＭＳ Ｐゴシック" charset="-128"/>
                <a:cs typeface="ＭＳ Ｐゴシック" charset="-128"/>
              </a:rPr>
              <a:t>Third</a:t>
            </a:r>
            <a:r>
              <a:rPr lang="en-US" sz="1200" kern="1200" dirty="0" smtClean="0">
                <a:solidFill>
                  <a:schemeClr val="tx1"/>
                </a:solidFill>
                <a:effectLst/>
                <a:latin typeface="+mn-lt"/>
                <a:ea typeface="ＭＳ Ｐゴシック" charset="-128"/>
                <a:cs typeface="ＭＳ Ｐゴシック" charset="-128"/>
              </a:rPr>
              <a:t>, we looked at mini-grants</a:t>
            </a:r>
          </a:p>
          <a:p>
            <a:pPr lvl="1"/>
            <a:r>
              <a:rPr lang="en-US" sz="1200" kern="1200" dirty="0" smtClean="0">
                <a:solidFill>
                  <a:schemeClr val="tx1"/>
                </a:solidFill>
                <a:effectLst/>
                <a:latin typeface="+mn-lt"/>
                <a:ea typeface="ＭＳ Ｐゴシック" charset="-128"/>
                <a:cs typeface="ＭＳ Ｐゴシック" charset="-128"/>
              </a:rPr>
              <a:t>We gave higher ratings to organizations that used a mini-grant to increase their public impact compared to organizations that used them for something else or did not have one</a:t>
            </a:r>
          </a:p>
          <a:p>
            <a:pPr lvl="0"/>
            <a:endParaRPr lang="en-US" sz="1200" kern="1200" dirty="0" smtClean="0">
              <a:solidFill>
                <a:schemeClr val="tx1"/>
              </a:solidFill>
              <a:effectLst/>
              <a:latin typeface="+mn-lt"/>
              <a:ea typeface="ＭＳ Ｐゴシック" charset="-128"/>
              <a:cs typeface="+mn-cs"/>
            </a:endParaRPr>
          </a:p>
          <a:p>
            <a:pPr lvl="0"/>
            <a:r>
              <a:rPr lang="en-US" sz="1200" kern="1200" dirty="0" smtClean="0">
                <a:solidFill>
                  <a:schemeClr val="tx1"/>
                </a:solidFill>
                <a:effectLst/>
                <a:latin typeface="+mn-lt"/>
                <a:ea typeface="ＭＳ Ｐゴシック" charset="-128"/>
                <a:cs typeface="+mn-cs"/>
              </a:rPr>
              <a:t>And </a:t>
            </a:r>
            <a:r>
              <a:rPr lang="en-US" sz="1200" b="1" kern="1200" dirty="0" smtClean="0">
                <a:solidFill>
                  <a:schemeClr val="tx1"/>
                </a:solidFill>
                <a:effectLst/>
                <a:latin typeface="+mn-lt"/>
                <a:ea typeface="ＭＳ Ｐゴシック" charset="-128"/>
                <a:cs typeface="+mn-cs"/>
              </a:rPr>
              <a:t>fourth</a:t>
            </a:r>
            <a:r>
              <a:rPr lang="en-US" sz="1200" kern="1200" dirty="0" smtClean="0">
                <a:solidFill>
                  <a:schemeClr val="tx1"/>
                </a:solidFill>
                <a:effectLst/>
                <a:latin typeface="+mn-lt"/>
                <a:ea typeface="ＭＳ Ｐゴシック" charset="-128"/>
                <a:cs typeface="+mn-cs"/>
              </a:rPr>
              <a:t>, we used responses to a question on the NanoDays Report about how organizations use materials from the NanoDays kits outside of NanoDays</a:t>
            </a:r>
          </a:p>
          <a:p>
            <a:pPr lvl="2"/>
            <a:r>
              <a:rPr lang="en-US" sz="1200" kern="1200" dirty="0" smtClean="0">
                <a:solidFill>
                  <a:schemeClr val="tx1"/>
                </a:solidFill>
                <a:effectLst/>
                <a:latin typeface="+mn-lt"/>
                <a:ea typeface="ＭＳ Ｐゴシック" charset="-128"/>
                <a:cs typeface="+mn-cs"/>
              </a:rPr>
              <a:t>We rated responses as indicating a high, medium, or low public impact.</a:t>
            </a:r>
          </a:p>
          <a:p>
            <a:pPr lvl="2"/>
            <a:endParaRPr lang="en-US" sz="1200" kern="1200" dirty="0" smtClean="0">
              <a:solidFill>
                <a:schemeClr val="tx1"/>
              </a:solidFill>
              <a:effectLst/>
              <a:latin typeface="+mn-lt"/>
              <a:ea typeface="ＭＳ Ｐゴシック" charset="-128"/>
              <a:cs typeface="+mn-cs"/>
            </a:endParaRPr>
          </a:p>
          <a:p>
            <a:r>
              <a:rPr lang="en-US" sz="1200" b="1" kern="1200" dirty="0" smtClean="0">
                <a:solidFill>
                  <a:schemeClr val="tx1"/>
                </a:solidFill>
                <a:effectLst/>
                <a:latin typeface="+mn-lt"/>
                <a:ea typeface="ＭＳ Ｐゴシック" charset="-128"/>
                <a:cs typeface="ＭＳ Ｐゴシック" charset="-128"/>
              </a:rPr>
              <a:t>We also recognized that the RHLs have a rich amount of information about the sites in their hub, and decided to tap into that:</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We developed two measures that we asked the Regional Hub Leaders to provide information for:</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First, we asked them to rate what they thought the public impact of NanoDays 2014 for each organization in their hub</a:t>
            </a:r>
          </a:p>
          <a:p>
            <a:pPr lvl="2"/>
            <a:r>
              <a:rPr lang="en-US" sz="1200" kern="1200" dirty="0" smtClean="0">
                <a:solidFill>
                  <a:schemeClr val="tx1"/>
                </a:solidFill>
                <a:effectLst/>
                <a:latin typeface="+mn-lt"/>
                <a:ea typeface="ＭＳ Ｐゴシック" charset="-128"/>
                <a:cs typeface="+mn-cs"/>
              </a:rPr>
              <a:t>High, medium, or low public impact</a:t>
            </a:r>
          </a:p>
          <a:p>
            <a:pPr lvl="2"/>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And second, we asked them to rate each organization’s nano-richness</a:t>
            </a:r>
          </a:p>
          <a:p>
            <a:pPr lvl="1"/>
            <a:endParaRPr lang="en-US" sz="1200" kern="1200" dirty="0" smtClean="0">
              <a:solidFill>
                <a:schemeClr val="tx1"/>
              </a:solidFill>
              <a:effectLst/>
              <a:latin typeface="+mn-lt"/>
              <a:ea typeface="ＭＳ Ｐゴシック" charset="-128"/>
              <a:cs typeface="+mn-cs"/>
            </a:endParaRPr>
          </a:p>
          <a:p>
            <a:pPr lvl="0"/>
            <a:r>
              <a:rPr lang="en-US" sz="1200" kern="1200" dirty="0" smtClean="0">
                <a:solidFill>
                  <a:schemeClr val="tx1"/>
                </a:solidFill>
                <a:effectLst/>
                <a:latin typeface="+mn-lt"/>
                <a:ea typeface="ＭＳ Ｐゴシック" charset="-128"/>
                <a:cs typeface="ＭＳ Ｐゴシック" charset="-128"/>
              </a:rPr>
              <a:t>For each indicator, we developed scoring rubrics and guides with examples, and met with the Regional Hub Leaders to have some agreement on what we meant by high, medium, and low nano richness</a:t>
            </a: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IMPORTANT…</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Finally, I want to emphasize that we tried to control for museum and audience</a:t>
            </a:r>
            <a:r>
              <a:rPr lang="en-US" sz="1200" kern="1200" baseline="0" dirty="0" smtClean="0">
                <a:solidFill>
                  <a:schemeClr val="tx1"/>
                </a:solidFill>
                <a:effectLst/>
                <a:latin typeface="+mn-lt"/>
                <a:ea typeface="ＭＳ Ｐゴシック" charset="-128"/>
                <a:cs typeface="ＭＳ Ｐゴシック" charset="-128"/>
              </a:rPr>
              <a:t> size:</a:t>
            </a:r>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We were interested in the nano impact on each organization’s own audience</a:t>
            </a:r>
          </a:p>
          <a:p>
            <a:pPr lvl="2"/>
            <a:r>
              <a:rPr lang="en-US" sz="1200" kern="1200" dirty="0" smtClean="0">
                <a:solidFill>
                  <a:schemeClr val="tx1"/>
                </a:solidFill>
                <a:effectLst/>
                <a:latin typeface="+mn-lt"/>
                <a:ea typeface="ＭＳ Ｐゴシック" charset="-128"/>
                <a:cs typeface="+mn-cs"/>
              </a:rPr>
              <a:t>Not the absolute number of people affected</a:t>
            </a:r>
          </a:p>
          <a:p>
            <a:pPr lvl="1"/>
            <a:r>
              <a:rPr lang="en-US" sz="1200" kern="1200" dirty="0" smtClean="0">
                <a:solidFill>
                  <a:schemeClr val="tx1"/>
                </a:solidFill>
                <a:effectLst/>
                <a:latin typeface="+mn-lt"/>
                <a:ea typeface="ＭＳ Ｐゴシック" charset="-128"/>
                <a:cs typeface="+mn-cs"/>
              </a:rPr>
              <a:t> That is, we wanted to know how likely audience members of each organization were to have an experience that includes nano content.</a:t>
            </a:r>
          </a:p>
          <a:p>
            <a:r>
              <a:rPr lang="en-US" sz="1200" kern="1200" dirty="0" smtClean="0">
                <a:solidFill>
                  <a:schemeClr val="tx1"/>
                </a:solidFill>
                <a:effectLst/>
                <a:latin typeface="+mn-lt"/>
                <a:ea typeface="ＭＳ Ｐゴシック" charset="-128"/>
                <a:cs typeface="ＭＳ Ｐゴシック" charset="-128"/>
              </a:rPr>
              <a:t> </a:t>
            </a:r>
          </a:p>
          <a:p>
            <a:pPr lvl="0"/>
            <a:endParaRPr lang="en-US" sz="1200" kern="1200" dirty="0" smtClean="0">
              <a:solidFill>
                <a:schemeClr val="tx1"/>
              </a:solidFill>
              <a:effectLst/>
              <a:latin typeface="+mn-lt"/>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a:t>
            </a:fld>
            <a:endParaRPr lang="en-US"/>
          </a:p>
        </p:txBody>
      </p:sp>
    </p:spTree>
    <p:extLst>
      <p:ext uri="{BB962C8B-B14F-4D97-AF65-F5344CB8AC3E}">
        <p14:creationId xmlns:p14="http://schemas.microsoft.com/office/powerpoint/2010/main" val="160941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This chart is intended to provide an overall impression of the entire network </a:t>
            </a:r>
          </a:p>
          <a:p>
            <a:pPr lvl="0"/>
            <a:r>
              <a:rPr lang="en-US" sz="1200" kern="1200" dirty="0" smtClean="0">
                <a:solidFill>
                  <a:schemeClr val="tx1"/>
                </a:solidFill>
                <a:effectLst/>
                <a:latin typeface="+mn-lt"/>
                <a:ea typeface="ＭＳ Ｐゴシック" charset="-128"/>
                <a:cs typeface="ＭＳ Ｐゴシック" charset="-128"/>
              </a:rPr>
              <a:t>Each </a:t>
            </a:r>
            <a:r>
              <a:rPr lang="en-US" sz="1200" b="1" kern="1200" dirty="0" smtClean="0">
                <a:solidFill>
                  <a:schemeClr val="tx1"/>
                </a:solidFill>
                <a:effectLst/>
                <a:latin typeface="+mn-lt"/>
                <a:ea typeface="ＭＳ Ｐゴシック" charset="-128"/>
                <a:cs typeface="ＭＳ Ｐゴシック" charset="-128"/>
              </a:rPr>
              <a:t>column</a:t>
            </a:r>
            <a:r>
              <a:rPr lang="en-US" sz="1200" kern="1200" dirty="0" smtClean="0">
                <a:solidFill>
                  <a:schemeClr val="tx1"/>
                </a:solidFill>
                <a:effectLst/>
                <a:latin typeface="+mn-lt"/>
                <a:ea typeface="ＭＳ Ｐゴシック" charset="-128"/>
                <a:cs typeface="ＭＳ Ｐゴシック" charset="-128"/>
              </a:rPr>
              <a:t> is one of the six indicators</a:t>
            </a:r>
          </a:p>
          <a:p>
            <a:pPr lvl="1"/>
            <a:r>
              <a:rPr lang="en-US" sz="1200" kern="1200" dirty="0" smtClean="0">
                <a:solidFill>
                  <a:schemeClr val="tx1"/>
                </a:solidFill>
                <a:effectLst/>
                <a:latin typeface="+mn-lt"/>
                <a:ea typeface="ＭＳ Ｐゴシック" charset="-128"/>
                <a:cs typeface="ＭＳ Ｐゴシック" charset="-128"/>
              </a:rPr>
              <a:t>I did not include the names of the indicators because the goal here is an overall sense of the network</a:t>
            </a:r>
          </a:p>
          <a:p>
            <a:pPr lvl="1"/>
            <a:r>
              <a:rPr lang="en-US" sz="1200" kern="1200" dirty="0" smtClean="0">
                <a:solidFill>
                  <a:schemeClr val="tx1"/>
                </a:solidFill>
                <a:effectLst/>
                <a:latin typeface="+mn-lt"/>
                <a:ea typeface="ＭＳ Ｐゴシック" charset="-128"/>
                <a:cs typeface="ＭＳ Ｐゴシック" charset="-128"/>
              </a:rPr>
              <a:t>I’ll say more about the indicators soon</a:t>
            </a:r>
          </a:p>
          <a:p>
            <a:pPr lvl="1"/>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And</a:t>
            </a:r>
            <a:r>
              <a:rPr lang="en-US" sz="1200" kern="1200" baseline="0" dirty="0" smtClean="0">
                <a:solidFill>
                  <a:schemeClr val="tx1"/>
                </a:solidFill>
                <a:effectLst/>
                <a:latin typeface="+mn-lt"/>
                <a:ea typeface="ＭＳ Ｐゴシック" charset="-128"/>
                <a:cs typeface="ＭＳ Ｐゴシック" charset="-128"/>
              </a:rPr>
              <a:t> e</a:t>
            </a:r>
            <a:r>
              <a:rPr lang="en-US" sz="1200" kern="1200" dirty="0" smtClean="0">
                <a:solidFill>
                  <a:schemeClr val="tx1"/>
                </a:solidFill>
                <a:effectLst/>
                <a:latin typeface="+mn-lt"/>
                <a:ea typeface="ＭＳ Ｐゴシック" charset="-128"/>
                <a:cs typeface="ＭＳ Ｐゴシック" charset="-128"/>
              </a:rPr>
              <a:t>ach </a:t>
            </a:r>
            <a:r>
              <a:rPr lang="en-US" sz="1200" b="1" kern="1200" dirty="0" smtClean="0">
                <a:solidFill>
                  <a:schemeClr val="tx1"/>
                </a:solidFill>
                <a:effectLst/>
                <a:latin typeface="+mn-lt"/>
                <a:ea typeface="ＭＳ Ｐゴシック" charset="-128"/>
                <a:cs typeface="ＭＳ Ｐゴシック" charset="-128"/>
              </a:rPr>
              <a:t>row</a:t>
            </a:r>
            <a:r>
              <a:rPr lang="en-US" sz="1200" kern="1200" dirty="0" smtClean="0">
                <a:solidFill>
                  <a:schemeClr val="tx1"/>
                </a:solidFill>
                <a:effectLst/>
                <a:latin typeface="+mn-lt"/>
                <a:ea typeface="ＭＳ Ｐゴシック" charset="-128"/>
                <a:cs typeface="ＭＳ Ｐゴシック" charset="-128"/>
              </a:rPr>
              <a:t> represents one organization’s ratings on the 6 indicators</a:t>
            </a:r>
          </a:p>
          <a:p>
            <a:pPr lvl="0"/>
            <a:r>
              <a:rPr lang="en-US" sz="1200" kern="1200" dirty="0" smtClean="0">
                <a:solidFill>
                  <a:schemeClr val="tx1"/>
                </a:solidFill>
                <a:effectLst/>
                <a:latin typeface="+mn-lt"/>
                <a:ea typeface="ＭＳ Ｐゴシック" charset="-128"/>
                <a:cs typeface="ＭＳ Ｐゴシック" charset="-128"/>
              </a:rPr>
              <a:t>	There are 203 rows, one for each of the organizations in the study</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For each indicator</a:t>
            </a:r>
            <a:r>
              <a:rPr lang="en-US" sz="1200" kern="1200" dirty="0" smtClean="0">
                <a:solidFill>
                  <a:schemeClr val="tx1"/>
                </a:solidFill>
                <a:effectLst/>
                <a:latin typeface="+mn-lt"/>
                <a:ea typeface="ＭＳ Ｐゴシック" charset="-128"/>
                <a:cs typeface="ＭＳ Ｐゴシック" charset="-128"/>
              </a:rPr>
              <a:t>:</a:t>
            </a:r>
          </a:p>
          <a:p>
            <a:pPr lvl="1"/>
            <a:r>
              <a:rPr lang="en-US" sz="1200" b="1" kern="1200" dirty="0" smtClean="0">
                <a:solidFill>
                  <a:schemeClr val="tx1"/>
                </a:solidFill>
                <a:effectLst/>
                <a:latin typeface="+mn-lt"/>
                <a:ea typeface="ＭＳ Ｐゴシック" charset="-128"/>
                <a:cs typeface="ＭＳ Ｐゴシック" charset="-128"/>
              </a:rPr>
              <a:t>Dark blue</a:t>
            </a:r>
            <a:r>
              <a:rPr lang="en-US" sz="1200" kern="1200" dirty="0" smtClean="0">
                <a:solidFill>
                  <a:schemeClr val="tx1"/>
                </a:solidFill>
                <a:effectLst/>
                <a:latin typeface="+mn-lt"/>
                <a:ea typeface="ＭＳ Ｐゴシック" charset="-128"/>
                <a:cs typeface="ＭＳ Ｐゴシック" charset="-128"/>
              </a:rPr>
              <a:t> signifies that the organization received a high rating on nano richness or public impact on the indicator</a:t>
            </a:r>
          </a:p>
          <a:p>
            <a:pPr lvl="1"/>
            <a:r>
              <a:rPr lang="en-US" sz="1200" b="1" kern="1200" dirty="0" smtClean="0">
                <a:solidFill>
                  <a:schemeClr val="tx1"/>
                </a:solidFill>
                <a:effectLst/>
                <a:latin typeface="+mn-lt"/>
                <a:ea typeface="ＭＳ Ｐゴシック" charset="-128"/>
                <a:cs typeface="ＭＳ Ｐゴシック" charset="-128"/>
              </a:rPr>
              <a:t>Medium blue </a:t>
            </a:r>
            <a:r>
              <a:rPr lang="en-US" sz="1200" kern="1200" dirty="0" smtClean="0">
                <a:solidFill>
                  <a:schemeClr val="tx1"/>
                </a:solidFill>
                <a:effectLst/>
                <a:latin typeface="+mn-lt"/>
                <a:ea typeface="ＭＳ Ｐゴシック" charset="-128"/>
                <a:cs typeface="ＭＳ Ｐゴシック" charset="-128"/>
              </a:rPr>
              <a:t>signifies a medium public impact</a:t>
            </a:r>
          </a:p>
          <a:p>
            <a:pPr lvl="1"/>
            <a:r>
              <a:rPr lang="en-US" sz="1200" b="1" kern="1200" dirty="0" smtClean="0">
                <a:solidFill>
                  <a:schemeClr val="tx1"/>
                </a:solidFill>
                <a:effectLst/>
                <a:latin typeface="+mn-lt"/>
                <a:ea typeface="ＭＳ Ｐゴシック" charset="-128"/>
                <a:cs typeface="ＭＳ Ｐゴシック" charset="-128"/>
              </a:rPr>
              <a:t>Light blue</a:t>
            </a:r>
            <a:r>
              <a:rPr lang="en-US" sz="1200" kern="1200" dirty="0" smtClean="0">
                <a:solidFill>
                  <a:schemeClr val="tx1"/>
                </a:solidFill>
                <a:effectLst/>
                <a:latin typeface="+mn-lt"/>
                <a:ea typeface="ＭＳ Ｐゴシック" charset="-128"/>
                <a:cs typeface="ＭＳ Ｐゴシック" charset="-128"/>
              </a:rPr>
              <a:t> indicates a low public impact.</a:t>
            </a:r>
          </a:p>
          <a:p>
            <a:pPr lvl="1"/>
            <a:r>
              <a:rPr lang="en-US" sz="1200" kern="1200" dirty="0" smtClean="0">
                <a:solidFill>
                  <a:schemeClr val="tx1"/>
                </a:solidFill>
                <a:effectLst/>
                <a:latin typeface="+mn-lt"/>
                <a:ea typeface="ＭＳ Ｐゴシック" charset="-128"/>
                <a:cs typeface="ＭＳ Ｐゴシック" charset="-128"/>
              </a:rPr>
              <a:t>And </a:t>
            </a:r>
            <a:r>
              <a:rPr lang="en-US" sz="1200" b="1" kern="1200" dirty="0" smtClean="0">
                <a:solidFill>
                  <a:schemeClr val="tx1"/>
                </a:solidFill>
                <a:effectLst/>
                <a:latin typeface="+mn-lt"/>
                <a:ea typeface="ＭＳ Ｐゴシック" charset="-128"/>
                <a:cs typeface="ＭＳ Ｐゴシック" charset="-128"/>
              </a:rPr>
              <a:t>white</a:t>
            </a:r>
            <a:r>
              <a:rPr lang="en-US" sz="1200" kern="1200" dirty="0" smtClean="0">
                <a:solidFill>
                  <a:schemeClr val="tx1"/>
                </a:solidFill>
                <a:effectLst/>
                <a:latin typeface="+mn-lt"/>
                <a:ea typeface="ＭＳ Ｐゴシック" charset="-128"/>
                <a:cs typeface="ＭＳ Ｐゴシック" charset="-128"/>
              </a:rPr>
              <a:t> indicates that we did not have enough information to give the organization a rating on the impact</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Some things to note </a:t>
            </a:r>
            <a:r>
              <a:rPr lang="en-US" sz="1200" kern="1200" dirty="0" smtClean="0">
                <a:solidFill>
                  <a:schemeClr val="tx1"/>
                </a:solidFill>
                <a:effectLst/>
                <a:latin typeface="+mn-lt"/>
                <a:ea typeface="ＭＳ Ｐゴシック" charset="-128"/>
                <a:cs typeface="ＭＳ Ｐゴシック" charset="-128"/>
              </a:rPr>
              <a:t>about this chart:</a:t>
            </a:r>
          </a:p>
          <a:p>
            <a:pPr lvl="0"/>
            <a:r>
              <a:rPr lang="en-US" sz="1200" kern="1200" dirty="0" smtClean="0">
                <a:solidFill>
                  <a:schemeClr val="tx1"/>
                </a:solidFill>
                <a:effectLst/>
                <a:latin typeface="+mn-lt"/>
                <a:ea typeface="ＭＳ Ｐゴシック" charset="-128"/>
                <a:cs typeface="ＭＳ Ｐゴシック" charset="-128"/>
              </a:rPr>
              <a:t>First, there’s a lot of blue in</a:t>
            </a:r>
            <a:r>
              <a:rPr lang="en-US" sz="1200" kern="1200" baseline="0" dirty="0" smtClean="0">
                <a:solidFill>
                  <a:schemeClr val="tx1"/>
                </a:solidFill>
                <a:effectLst/>
                <a:latin typeface="+mn-lt"/>
                <a:ea typeface="ＭＳ Ｐゴシック" charset="-128"/>
                <a:cs typeface="ＭＳ Ｐゴシック" charset="-128"/>
              </a:rPr>
              <a:t> it:</a:t>
            </a:r>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NISE Net is offering the public a whole lot of opportunities to engage with nano</a:t>
            </a:r>
          </a:p>
          <a:p>
            <a:pPr lvl="1"/>
            <a:r>
              <a:rPr lang="en-US" sz="1200" kern="1200" dirty="0" smtClean="0">
                <a:solidFill>
                  <a:schemeClr val="tx1"/>
                </a:solidFill>
                <a:effectLst/>
                <a:latin typeface="+mn-lt"/>
                <a:ea typeface="ＭＳ Ｐゴシック" charset="-128"/>
                <a:cs typeface="+mn-cs"/>
              </a:rPr>
              <a:t>And this is only for the six indicators for which we have information</a:t>
            </a:r>
          </a:p>
          <a:p>
            <a:pPr lvl="2"/>
            <a:r>
              <a:rPr lang="en-US" sz="1200" kern="1200" dirty="0" smtClean="0">
                <a:solidFill>
                  <a:schemeClr val="tx1"/>
                </a:solidFill>
                <a:effectLst/>
                <a:latin typeface="+mn-lt"/>
                <a:ea typeface="ＭＳ Ｐゴシック" charset="-128"/>
                <a:cs typeface="+mn-cs"/>
              </a:rPr>
              <a:t>Organizations are doing a lot more nano than we could include in our study</a:t>
            </a:r>
          </a:p>
          <a:p>
            <a:pPr lvl="2"/>
            <a:endParaRPr lang="en-US" sz="1200" kern="1200" dirty="0" smtClean="0">
              <a:solidFill>
                <a:schemeClr val="tx1"/>
              </a:solidFill>
              <a:effectLst/>
              <a:latin typeface="+mn-lt"/>
              <a:ea typeface="ＭＳ Ｐゴシック" charset="-128"/>
              <a:cs typeface="+mn-cs"/>
            </a:endParaRPr>
          </a:p>
          <a:p>
            <a:pPr lvl="0"/>
            <a:r>
              <a:rPr lang="en-US" sz="1200" kern="1200" dirty="0" smtClean="0">
                <a:solidFill>
                  <a:schemeClr val="tx1"/>
                </a:solidFill>
                <a:effectLst/>
                <a:latin typeface="+mn-lt"/>
                <a:ea typeface="ＭＳ Ｐゴシック" charset="-128"/>
                <a:cs typeface="ＭＳ Ｐゴシック" charset="-128"/>
              </a:rPr>
              <a:t>Also note that only 7 organizations—the top 7 rows—scored high on all six of our measures</a:t>
            </a:r>
          </a:p>
          <a:p>
            <a:pPr lvl="0"/>
            <a:r>
              <a:rPr lang="en-US" sz="1200" kern="1200" dirty="0" smtClean="0">
                <a:solidFill>
                  <a:schemeClr val="tx1"/>
                </a:solidFill>
                <a:effectLst/>
                <a:latin typeface="+mn-lt"/>
                <a:ea typeface="ＭＳ Ｐゴシック" charset="-128"/>
                <a:cs typeface="ＭＳ Ｐゴシック" charset="-128"/>
              </a:rPr>
              <a:t>And 46 organization—the</a:t>
            </a:r>
            <a:r>
              <a:rPr lang="en-US" sz="1200" kern="1200" baseline="0" dirty="0" smtClean="0">
                <a:solidFill>
                  <a:schemeClr val="tx1"/>
                </a:solidFill>
                <a:effectLst/>
                <a:latin typeface="+mn-lt"/>
                <a:ea typeface="ＭＳ Ｐゴシック" charset="-128"/>
                <a:cs typeface="ＭＳ Ｐゴシック" charset="-128"/>
              </a:rPr>
              <a:t> bottom 46 rows--</a:t>
            </a:r>
            <a:r>
              <a:rPr lang="en-US" sz="1200" kern="1200" dirty="0" smtClean="0">
                <a:solidFill>
                  <a:schemeClr val="tx1"/>
                </a:solidFill>
                <a:effectLst/>
                <a:latin typeface="+mn-lt"/>
                <a:ea typeface="ＭＳ Ｐゴシック" charset="-128"/>
                <a:cs typeface="ＭＳ Ｐゴシック" charset="-128"/>
              </a:rPr>
              <a:t>scored high on none of our indicators</a:t>
            </a:r>
          </a:p>
          <a:p>
            <a:pPr lvl="1"/>
            <a:r>
              <a:rPr lang="en-US" sz="1200" kern="1200" dirty="0" smtClean="0">
                <a:solidFill>
                  <a:schemeClr val="tx1"/>
                </a:solidFill>
                <a:effectLst/>
                <a:latin typeface="+mn-lt"/>
                <a:ea typeface="ＭＳ Ｐゴシック" charset="-128"/>
                <a:cs typeface="+mn-cs"/>
              </a:rPr>
              <a:t>We know that for some of our measures set a very high bar to receive a high impact rating</a:t>
            </a:r>
          </a:p>
          <a:p>
            <a:pPr lvl="1"/>
            <a:r>
              <a:rPr lang="en-US" sz="1200" kern="1200" dirty="0" smtClean="0">
                <a:solidFill>
                  <a:schemeClr val="tx1"/>
                </a:solidFill>
                <a:effectLst/>
                <a:latin typeface="+mn-lt"/>
                <a:ea typeface="ＭＳ Ｐゴシック" charset="-128"/>
                <a:cs typeface="+mn-cs"/>
              </a:rPr>
              <a:t>We know this by comparing RHL ratings with our ratings </a:t>
            </a:r>
          </a:p>
          <a:p>
            <a:pPr lvl="1"/>
            <a:r>
              <a:rPr lang="en-US" sz="1200" kern="1200" dirty="0" smtClean="0">
                <a:solidFill>
                  <a:schemeClr val="tx1"/>
                </a:solidFill>
                <a:effectLst/>
                <a:latin typeface="+mn-lt"/>
                <a:ea typeface="ＭＳ Ｐゴシック" charset="-128"/>
                <a:cs typeface="+mn-cs"/>
              </a:rPr>
              <a:t>They were much more likely to say an organization was very nano rich compared to our measures</a:t>
            </a:r>
          </a:p>
          <a:p>
            <a:r>
              <a:rPr lang="en-US" sz="1200" kern="1200" dirty="0" smtClean="0">
                <a:solidFill>
                  <a:schemeClr val="tx1"/>
                </a:solidFill>
                <a:effectLst/>
                <a:latin typeface="+mn-lt"/>
                <a:ea typeface="ＭＳ Ｐゴシック" charset="-128"/>
                <a:cs typeface="ＭＳ Ｐゴシック" charset="-128"/>
              </a:rPr>
              <a:t> </a:t>
            </a:r>
          </a:p>
          <a:p>
            <a:pPr lvl="0"/>
            <a:r>
              <a:rPr lang="en-US" sz="1200" b="1" kern="1200" dirty="0" smtClean="0">
                <a:solidFill>
                  <a:schemeClr val="tx1"/>
                </a:solidFill>
                <a:effectLst/>
                <a:latin typeface="+mn-lt"/>
                <a:ea typeface="ＭＳ Ｐゴシック" charset="-128"/>
                <a:cs typeface="ＭＳ Ｐゴシック" charset="-128"/>
              </a:rPr>
              <a:t>One of the things that stands out to me is the variability across the indicators:</a:t>
            </a:r>
          </a:p>
          <a:p>
            <a:pPr lvl="1"/>
            <a:r>
              <a:rPr lang="en-US" sz="1200" kern="1200" dirty="0" smtClean="0">
                <a:solidFill>
                  <a:schemeClr val="tx1"/>
                </a:solidFill>
                <a:effectLst/>
                <a:latin typeface="+mn-lt"/>
                <a:ea typeface="ＭＳ Ｐゴシック" charset="-128"/>
                <a:cs typeface="+mn-cs"/>
              </a:rPr>
              <a:t>Each organization has nearly a distinct pattern of high, medium, and low ratings</a:t>
            </a:r>
          </a:p>
          <a:p>
            <a:pPr lvl="1"/>
            <a:r>
              <a:rPr lang="en-US" sz="1200" kern="1200" dirty="0" smtClean="0">
                <a:solidFill>
                  <a:schemeClr val="tx1"/>
                </a:solidFill>
                <a:effectLst/>
                <a:latin typeface="+mn-lt"/>
                <a:ea typeface="ＭＳ Ｐゴシック" charset="-128"/>
                <a:cs typeface="+mn-cs"/>
              </a:rPr>
              <a:t>For instance, looking at the 40 organizations that received three high ratings, there’s a lot of variability in which of the three indicators on which they were rated high:</a:t>
            </a:r>
          </a:p>
          <a:p>
            <a:pPr lvl="2"/>
            <a:r>
              <a:rPr lang="en-US" sz="1200" kern="1200" dirty="0" smtClean="0">
                <a:solidFill>
                  <a:schemeClr val="tx1"/>
                </a:solidFill>
                <a:effectLst/>
                <a:latin typeface="+mn-lt"/>
                <a:ea typeface="ＭＳ Ｐゴシック" charset="-128"/>
                <a:cs typeface="+mn-cs"/>
              </a:rPr>
              <a:t>Some may have a mini-exhibition and some do not</a:t>
            </a:r>
          </a:p>
          <a:p>
            <a:pPr lvl="2"/>
            <a:r>
              <a:rPr lang="en-US" sz="1200" kern="1200" dirty="0" smtClean="0">
                <a:solidFill>
                  <a:schemeClr val="tx1"/>
                </a:solidFill>
                <a:effectLst/>
                <a:latin typeface="+mn-lt"/>
                <a:ea typeface="ＭＳ Ｐゴシック" charset="-128"/>
                <a:cs typeface="+mn-cs"/>
              </a:rPr>
              <a:t>Some may have a very extensive NanoDays and some may have a more modest NanoDays</a:t>
            </a:r>
          </a:p>
          <a:p>
            <a:pPr lvl="1"/>
            <a:r>
              <a:rPr lang="en-US" sz="1200" kern="1200" dirty="0" smtClean="0">
                <a:solidFill>
                  <a:schemeClr val="tx1"/>
                </a:solidFill>
                <a:effectLst/>
                <a:latin typeface="+mn-lt"/>
                <a:ea typeface="ＭＳ Ｐゴシック" charset="-128"/>
                <a:cs typeface="+mn-cs"/>
              </a:rPr>
              <a:t>That is, there are many different ways of being a Nano-Rich Organization</a:t>
            </a:r>
          </a:p>
          <a:p>
            <a:pPr lvl="2"/>
            <a:r>
              <a:rPr lang="en-US" sz="1200" kern="1200" dirty="0" smtClean="0">
                <a:solidFill>
                  <a:schemeClr val="tx1"/>
                </a:solidFill>
                <a:effectLst/>
                <a:latin typeface="+mn-lt"/>
                <a:ea typeface="ＭＳ Ｐゴシック" charset="-128"/>
                <a:cs typeface="+mn-cs"/>
              </a:rPr>
              <a:t>Some Nano-Rich organizations do a lot of programs with nano content and some do very few</a:t>
            </a:r>
          </a:p>
          <a:p>
            <a:pPr lvl="2"/>
            <a:r>
              <a:rPr lang="en-US" sz="1200" kern="1200" dirty="0" smtClean="0">
                <a:solidFill>
                  <a:schemeClr val="tx1"/>
                </a:solidFill>
                <a:effectLst/>
                <a:latin typeface="+mn-lt"/>
                <a:ea typeface="ＭＳ Ｐゴシック" charset="-128"/>
                <a:cs typeface="+mn-cs"/>
              </a:rPr>
              <a:t>Some organizations may focus their nano offerings in programs, some may focus nano in their exhibits, and some in outreach</a:t>
            </a:r>
          </a:p>
          <a:p>
            <a:pPr lvl="1"/>
            <a:r>
              <a:rPr lang="en-US" sz="1200" kern="1200" dirty="0" smtClean="0">
                <a:solidFill>
                  <a:schemeClr val="tx1"/>
                </a:solidFill>
                <a:effectLst/>
                <a:latin typeface="+mn-lt"/>
                <a:ea typeface="ＭＳ Ｐゴシック" charset="-128"/>
                <a:cs typeface="+mn-cs"/>
              </a:rPr>
              <a:t>And you don’t need to be a great big place to be a Nano Rich organization and have a large public impact.</a:t>
            </a:r>
          </a:p>
          <a:p>
            <a:endParaRPr lang="en-US" sz="1200" kern="1200" dirty="0" smtClean="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6</a:t>
            </a:fld>
            <a:endParaRPr lang="en-US"/>
          </a:p>
        </p:txBody>
      </p:sp>
    </p:spTree>
    <p:extLst>
      <p:ext uri="{BB962C8B-B14F-4D97-AF65-F5344CB8AC3E}">
        <p14:creationId xmlns:p14="http://schemas.microsoft.com/office/powerpoint/2010/main" val="98125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effectLst/>
                <a:latin typeface="+mn-lt"/>
                <a:ea typeface="ＭＳ Ｐゴシック" charset="-128"/>
                <a:cs typeface="ＭＳ Ｐゴシック" charset="-128"/>
              </a:rPr>
              <a:t>I have time to discuss one of the six indicators of nano richness.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thought that one indicator of Nano Richness would be how much an organization used materials from the NanoDays kit in other events.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know that many organizations—perhaps all—use the kit materials outside of NanoDays, and this was a question on the NanoDays 2014 report that some of you may remember filling out</a:t>
            </a:r>
          </a:p>
          <a:p>
            <a:pPr lvl="0"/>
            <a:r>
              <a:rPr lang="en-US" sz="1200" kern="1200" dirty="0" smtClean="0">
                <a:solidFill>
                  <a:schemeClr val="tx1"/>
                </a:solidFill>
                <a:effectLst/>
                <a:latin typeface="+mn-lt"/>
                <a:ea typeface="ＭＳ Ｐゴシック" charset="-128"/>
                <a:cs typeface="ＭＳ Ｐゴシック" charset="-128"/>
              </a:rPr>
              <a:t>You were asked to consider 9 types of activities—cart demonstrations, special events, school outreach, and so forth— and, if you used NanoDays materials in them, to rate how often, from once a year to daily.</a:t>
            </a:r>
          </a:p>
          <a:p>
            <a:pPr lvl="0"/>
            <a:r>
              <a:rPr lang="en-US" sz="1200" kern="1200" dirty="0" smtClean="0">
                <a:solidFill>
                  <a:schemeClr val="tx1"/>
                </a:solidFill>
                <a:effectLst/>
                <a:latin typeface="+mn-lt"/>
                <a:ea typeface="ＭＳ Ｐゴシック" charset="-128"/>
                <a:cs typeface="ＭＳ Ｐゴシック" charset="-128"/>
              </a:rPr>
              <a:t>We considered a variety of ways to create a measure of nano-richness from these data, and ended up </a:t>
            </a:r>
            <a:r>
              <a:rPr lang="en-US" sz="1200" b="1" kern="1200" dirty="0" smtClean="0">
                <a:solidFill>
                  <a:schemeClr val="tx1"/>
                </a:solidFill>
                <a:effectLst/>
                <a:latin typeface="+mn-lt"/>
                <a:ea typeface="ＭＳ Ｐゴシック" charset="-128"/>
                <a:cs typeface="ＭＳ Ｐゴシック" charset="-128"/>
              </a:rPr>
              <a:t>summing the frequency scores across the nine activity types</a:t>
            </a:r>
            <a:r>
              <a:rPr lang="en-US" sz="1200" kern="1200" dirty="0" smtClean="0">
                <a:solidFill>
                  <a:schemeClr val="tx1"/>
                </a:solidFill>
                <a:effectLst/>
                <a:latin typeface="+mn-lt"/>
                <a:ea typeface="ＭＳ Ｐゴシック" charset="-128"/>
                <a:cs typeface="ＭＳ Ｐゴシック" charset="-128"/>
              </a:rPr>
              <a:t>.</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 chart shows the results and how we segmented scores into high, medium, and low ratings.</a:t>
            </a:r>
          </a:p>
          <a:p>
            <a:pPr lvl="0"/>
            <a:r>
              <a:rPr lang="en-US" sz="1200" kern="1200" dirty="0" smtClean="0">
                <a:solidFill>
                  <a:schemeClr val="tx1"/>
                </a:solidFill>
                <a:effectLst/>
                <a:latin typeface="+mn-lt"/>
                <a:ea typeface="ＭＳ Ｐゴシック" charset="-128"/>
                <a:cs typeface="ＭＳ Ｐゴシック" charset="-128"/>
              </a:rPr>
              <a:t>In this chart:</a:t>
            </a:r>
          </a:p>
          <a:p>
            <a:pPr lvl="1"/>
            <a:r>
              <a:rPr lang="en-US" sz="1200" kern="1200" dirty="0" smtClean="0">
                <a:solidFill>
                  <a:schemeClr val="tx1"/>
                </a:solidFill>
                <a:effectLst/>
                <a:latin typeface="+mn-lt"/>
                <a:ea typeface="ＭＳ Ｐゴシック" charset="-128"/>
                <a:cs typeface="+mn-cs"/>
              </a:rPr>
              <a:t>Low ratings = 50 organizations</a:t>
            </a:r>
          </a:p>
          <a:p>
            <a:pPr lvl="1"/>
            <a:r>
              <a:rPr lang="en-US" sz="1200" kern="1200" dirty="0" smtClean="0">
                <a:solidFill>
                  <a:schemeClr val="tx1"/>
                </a:solidFill>
                <a:effectLst/>
                <a:latin typeface="+mn-lt"/>
                <a:ea typeface="ＭＳ Ｐゴシック" charset="-128"/>
                <a:cs typeface="+mn-cs"/>
              </a:rPr>
              <a:t>Medium rating = 56 organizations</a:t>
            </a:r>
          </a:p>
          <a:p>
            <a:pPr lvl="1"/>
            <a:r>
              <a:rPr lang="en-US" sz="1200" kern="1200" dirty="0" smtClean="0">
                <a:solidFill>
                  <a:schemeClr val="tx1"/>
                </a:solidFill>
                <a:effectLst/>
                <a:latin typeface="+mn-lt"/>
                <a:ea typeface="ＭＳ Ｐゴシック" charset="-128"/>
                <a:cs typeface="+mn-cs"/>
              </a:rPr>
              <a:t>High rating = 48 organizations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It is interesting to note that </a:t>
            </a:r>
            <a:r>
              <a:rPr lang="en-US" sz="1200" b="1" kern="1200" dirty="0" smtClean="0">
                <a:solidFill>
                  <a:schemeClr val="tx1"/>
                </a:solidFill>
                <a:effectLst/>
                <a:latin typeface="+mn-lt"/>
                <a:ea typeface="ＭＳ Ｐゴシック" charset="-128"/>
                <a:cs typeface="ＭＳ Ｐゴシック" charset="-128"/>
              </a:rPr>
              <a:t>the maximum score was 34, whereas the highest possible score is 54</a:t>
            </a:r>
            <a:r>
              <a:rPr lang="en-US" sz="1200" kern="1200" dirty="0" smtClean="0">
                <a:solidFill>
                  <a:schemeClr val="tx1"/>
                </a:solidFill>
                <a:effectLst/>
                <a:latin typeface="+mn-lt"/>
                <a:ea typeface="ＭＳ Ｐゴシック" charset="-128"/>
                <a:cs typeface="ＭＳ Ｐゴシック" charset="-128"/>
              </a:rPr>
              <a:t>.</a:t>
            </a:r>
          </a:p>
          <a:p>
            <a:pPr lvl="0"/>
            <a:r>
              <a:rPr lang="en-US" sz="1200" kern="1200" dirty="0" smtClean="0">
                <a:solidFill>
                  <a:schemeClr val="tx1"/>
                </a:solidFill>
                <a:effectLst/>
                <a:latin typeface="+mn-lt"/>
                <a:ea typeface="ＭＳ Ｐゴシック" charset="-128"/>
                <a:cs typeface="ＭＳ Ｐゴシック" charset="-128"/>
              </a:rPr>
              <a:t>So there’s room for improvement: you could include nano in absolutely everything you do and make sure to do it all every day (All Nano, All the Time, which might make Paul and Larry very happy).</a:t>
            </a:r>
          </a:p>
          <a:p>
            <a:pPr lvl="0"/>
            <a:r>
              <a:rPr lang="en-US" sz="1200" kern="1200" dirty="0" smtClean="0">
                <a:solidFill>
                  <a:schemeClr val="tx1"/>
                </a:solidFill>
                <a:effectLst/>
                <a:latin typeface="+mn-lt"/>
                <a:ea typeface="ＭＳ Ｐゴシック" charset="-128"/>
                <a:cs typeface="ＭＳ Ｐゴシック" charset="-128"/>
              </a:rPr>
              <a:t>But more realistically, we again see variability in how organizations are providing nano opportunities for their public audience – some are including nano in camps, some in professional development, some in exhibits, and so forth.</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As </a:t>
            </a:r>
            <a:r>
              <a:rPr lang="en-US" sz="1200" b="1" kern="1200" dirty="0" smtClean="0">
                <a:solidFill>
                  <a:schemeClr val="tx1"/>
                </a:solidFill>
                <a:effectLst/>
                <a:latin typeface="+mn-lt"/>
                <a:ea typeface="ＭＳ Ｐゴシック" charset="-128"/>
                <a:cs typeface="ＭＳ Ｐゴシック" charset="-128"/>
              </a:rPr>
              <a:t>an example</a:t>
            </a:r>
            <a:r>
              <a:rPr lang="en-US" sz="1200" kern="1200" dirty="0" smtClean="0">
                <a:solidFill>
                  <a:schemeClr val="tx1"/>
                </a:solidFill>
                <a:effectLst/>
                <a:latin typeface="+mn-lt"/>
                <a:ea typeface="ＭＳ Ｐゴシック" charset="-128"/>
                <a:cs typeface="ＭＳ Ｐゴシック" charset="-128"/>
              </a:rPr>
              <a:t>, I’ll briefly describe one site that we studied:</a:t>
            </a:r>
          </a:p>
          <a:p>
            <a:pPr lvl="1"/>
            <a:r>
              <a:rPr lang="en-US" sz="1200" kern="1200" dirty="0" smtClean="0">
                <a:solidFill>
                  <a:schemeClr val="tx1"/>
                </a:solidFill>
                <a:effectLst/>
                <a:latin typeface="+mn-lt"/>
                <a:ea typeface="ＭＳ Ｐゴシック" charset="-128"/>
                <a:cs typeface="ＭＳ Ｐゴシック" charset="-128"/>
              </a:rPr>
              <a:t>This</a:t>
            </a:r>
            <a:r>
              <a:rPr lang="en-US" sz="1200" kern="1200" baseline="0" dirty="0" smtClean="0">
                <a:solidFill>
                  <a:schemeClr val="tx1"/>
                </a:solidFill>
                <a:effectLst/>
                <a:latin typeface="+mn-lt"/>
                <a:ea typeface="ＭＳ Ｐゴシック" charset="-128"/>
                <a:cs typeface="ＭＳ Ｐゴシック" charset="-128"/>
              </a:rPr>
              <a:t> w</a:t>
            </a:r>
            <a:r>
              <a:rPr lang="en-US" sz="1200" kern="1200" dirty="0" smtClean="0">
                <a:solidFill>
                  <a:schemeClr val="tx1"/>
                </a:solidFill>
                <a:effectLst/>
                <a:latin typeface="+mn-lt"/>
                <a:ea typeface="ＭＳ Ｐゴシック" charset="-128"/>
                <a:cs typeface="ＭＳ Ｐゴシック" charset="-128"/>
              </a:rPr>
              <a:t>as a science center of modest size and attendance.</a:t>
            </a:r>
          </a:p>
          <a:p>
            <a:pPr lvl="1"/>
            <a:r>
              <a:rPr lang="en-US" sz="1200" kern="1200" dirty="0" smtClean="0">
                <a:solidFill>
                  <a:schemeClr val="tx1"/>
                </a:solidFill>
                <a:effectLst/>
                <a:latin typeface="+mn-lt"/>
                <a:ea typeface="ＭＳ Ｐゴシック" charset="-128"/>
                <a:cs typeface="ＭＳ Ｐゴシック" charset="-128"/>
              </a:rPr>
              <a:t>They didn’t have a lot of programs or demonstrations, either onsite and through outreach</a:t>
            </a:r>
          </a:p>
          <a:p>
            <a:pPr lvl="2"/>
            <a:r>
              <a:rPr lang="en-US" sz="1200" kern="1200" dirty="0" smtClean="0">
                <a:solidFill>
                  <a:schemeClr val="tx1"/>
                </a:solidFill>
                <a:effectLst/>
                <a:latin typeface="+mn-lt"/>
                <a:ea typeface="ＭＳ Ｐゴシック" charset="-128"/>
                <a:cs typeface="+mn-cs"/>
              </a:rPr>
              <a:t>As</a:t>
            </a:r>
            <a:r>
              <a:rPr lang="en-US" sz="1200" kern="1200" baseline="0" dirty="0" smtClean="0">
                <a:solidFill>
                  <a:schemeClr val="tx1"/>
                </a:solidFill>
                <a:effectLst/>
                <a:latin typeface="+mn-lt"/>
                <a:ea typeface="ＭＳ Ｐゴシック" charset="-128"/>
                <a:cs typeface="+mn-cs"/>
              </a:rPr>
              <a:t> one staff member told us, t</a:t>
            </a:r>
            <a:r>
              <a:rPr lang="en-US" sz="1200" kern="1200" dirty="0" smtClean="0">
                <a:solidFill>
                  <a:schemeClr val="tx1"/>
                </a:solidFill>
                <a:effectLst/>
                <a:latin typeface="+mn-lt"/>
                <a:ea typeface="ＭＳ Ｐゴシック" charset="-128"/>
                <a:cs typeface="+mn-cs"/>
              </a:rPr>
              <a:t>hey just don’t have a lot of staff to do many programs, especially since they often were busy with school groups</a:t>
            </a:r>
          </a:p>
          <a:p>
            <a:pPr lvl="2"/>
            <a:r>
              <a:rPr lang="en-US" sz="1200" kern="1200" dirty="0" smtClean="0">
                <a:solidFill>
                  <a:schemeClr val="tx1"/>
                </a:solidFill>
                <a:effectLst/>
                <a:latin typeface="+mn-lt"/>
                <a:ea typeface="ＭＳ Ｐゴシック" charset="-128"/>
                <a:cs typeface="+mn-cs"/>
              </a:rPr>
              <a:t>The only program they did offer was to put on a family night for local schools</a:t>
            </a:r>
          </a:p>
          <a:p>
            <a:pPr lvl="2"/>
            <a:r>
              <a:rPr lang="en-US" sz="1200" kern="1200" dirty="0" smtClean="0">
                <a:solidFill>
                  <a:schemeClr val="tx1"/>
                </a:solidFill>
                <a:effectLst/>
                <a:latin typeface="+mn-lt"/>
                <a:ea typeface="ＭＳ Ｐゴシック" charset="-128"/>
                <a:cs typeface="+mn-cs"/>
              </a:rPr>
              <a:t>Schools can choose one of a few topics: one of them is nano (for which the center uses materials from several different ND kits)</a:t>
            </a:r>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They used to sponsor their own NanoDays event onsite, and now their NanoDays is integrated into a county-wide STEM event that attracts a lot of people.</a:t>
            </a:r>
          </a:p>
          <a:p>
            <a:pPr lvl="1"/>
            <a:r>
              <a:rPr lang="en-US" sz="1200" kern="1200" dirty="0" smtClean="0">
                <a:solidFill>
                  <a:schemeClr val="tx1"/>
                </a:solidFill>
                <a:effectLst/>
                <a:latin typeface="+mn-lt"/>
                <a:ea typeface="ＭＳ Ｐゴシック" charset="-128"/>
                <a:cs typeface="+mn-cs"/>
              </a:rPr>
              <a:t>They used a mini-grant to design their own Nano exhibition</a:t>
            </a:r>
          </a:p>
          <a:p>
            <a:pPr lvl="2"/>
            <a:r>
              <a:rPr lang="en-US" sz="1200" kern="1200" dirty="0" smtClean="0">
                <a:solidFill>
                  <a:schemeClr val="tx1"/>
                </a:solidFill>
                <a:effectLst/>
                <a:latin typeface="+mn-lt"/>
                <a:ea typeface="ＭＳ Ｐゴシック" charset="-128"/>
                <a:cs typeface="+mn-cs"/>
              </a:rPr>
              <a:t>Mostly table-top interactive activities using materials from past NanoDays kits ND kits</a:t>
            </a:r>
          </a:p>
          <a:p>
            <a:pPr lvl="1"/>
            <a:r>
              <a:rPr lang="en-US" sz="1200" kern="1200" dirty="0" smtClean="0">
                <a:solidFill>
                  <a:schemeClr val="tx1"/>
                </a:solidFill>
                <a:effectLst/>
                <a:latin typeface="+mn-lt"/>
                <a:ea typeface="ＭＳ Ｐゴシック" charset="-128"/>
                <a:cs typeface="+mn-cs"/>
              </a:rPr>
              <a:t>They received a mini-exhibition and installed it in a place where everyone who comes to the center sees it</a:t>
            </a:r>
          </a:p>
          <a:p>
            <a:pPr lvl="1"/>
            <a:r>
              <a:rPr lang="en-US" sz="1200" kern="1200" dirty="0" smtClean="0">
                <a:solidFill>
                  <a:schemeClr val="tx1"/>
                </a:solidFill>
                <a:effectLst/>
                <a:latin typeface="+mn-lt"/>
                <a:ea typeface="ＭＳ Ｐゴシック" charset="-128"/>
                <a:cs typeface="+mn-cs"/>
              </a:rPr>
              <a:t>And</a:t>
            </a:r>
            <a:r>
              <a:rPr lang="en-US" sz="1200" kern="1200" baseline="0" dirty="0" smtClean="0">
                <a:solidFill>
                  <a:schemeClr val="tx1"/>
                </a:solidFill>
                <a:effectLst/>
                <a:latin typeface="+mn-lt"/>
                <a:ea typeface="ＭＳ Ｐゴシック" charset="-128"/>
                <a:cs typeface="+mn-cs"/>
              </a:rPr>
              <a:t> they u</a:t>
            </a:r>
            <a:r>
              <a:rPr lang="en-US" sz="1200" kern="1200" dirty="0" smtClean="0">
                <a:solidFill>
                  <a:schemeClr val="tx1"/>
                </a:solidFill>
                <a:effectLst/>
                <a:latin typeface="+mn-lt"/>
                <a:ea typeface="ＭＳ Ｐゴシック" charset="-128"/>
                <a:cs typeface="+mn-cs"/>
              </a:rPr>
              <a:t>sed a second mini-grant to expand their nano exhibition and integrate it with the mini-exhibition</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example shows that even with limited staff, modest resources, and few programs, we consider this small science center to be Nano Rich because they make nano experiences available for most of their audience.</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We have similar kinds of analyses for each of the six indicators, and we’ll post the full report and all the details to</a:t>
            </a:r>
            <a:r>
              <a:rPr lang="en-US" sz="1200" kern="1200" baseline="0" dirty="0" smtClean="0">
                <a:solidFill>
                  <a:schemeClr val="tx1"/>
                </a:solidFill>
                <a:effectLst/>
                <a:latin typeface="+mn-lt"/>
                <a:ea typeface="ＭＳ Ｐゴシック" charset="-128"/>
                <a:cs typeface="ＭＳ Ｐゴシック" charset="-128"/>
              </a:rPr>
              <a:t> </a:t>
            </a:r>
            <a:r>
              <a:rPr lang="en-US" sz="1200" kern="1200" baseline="0" dirty="0" err="1" smtClean="0">
                <a:solidFill>
                  <a:schemeClr val="tx1"/>
                </a:solidFill>
                <a:effectLst/>
                <a:latin typeface="+mn-lt"/>
                <a:ea typeface="ＭＳ Ｐゴシック" charset="-128"/>
                <a:cs typeface="ＭＳ Ｐゴシック" charset="-128"/>
              </a:rPr>
              <a:t>NISENet.org</a:t>
            </a:r>
            <a:r>
              <a:rPr lang="en-US" sz="1200" kern="1200" baseline="0" dirty="0" smtClean="0">
                <a:solidFill>
                  <a:schemeClr val="tx1"/>
                </a:solidFill>
                <a:effectLst/>
                <a:latin typeface="+mn-lt"/>
                <a:ea typeface="ＭＳ Ｐゴシック" charset="-128"/>
                <a:cs typeface="ＭＳ Ｐゴシック" charset="-128"/>
              </a:rPr>
              <a:t> when it’s completed.</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7</a:t>
            </a:fld>
            <a:endParaRPr lang="en-US"/>
          </a:p>
        </p:txBody>
      </p:sp>
    </p:spTree>
    <p:extLst>
      <p:ext uri="{BB962C8B-B14F-4D97-AF65-F5344CB8AC3E}">
        <p14:creationId xmlns:p14="http://schemas.microsoft.com/office/powerpoint/2010/main" val="355551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To </a:t>
            </a:r>
            <a:r>
              <a:rPr lang="en-US" sz="1200" kern="1200" baseline="0" dirty="0" smtClean="0">
                <a:solidFill>
                  <a:schemeClr val="tx1"/>
                </a:solidFill>
                <a:effectLst/>
                <a:latin typeface="+mn-lt"/>
                <a:ea typeface="ＭＳ Ｐゴシック" charset="-128"/>
                <a:cs typeface="ＭＳ Ｐゴシック" charset="-128"/>
              </a:rPr>
              <a:t>conclude, m</a:t>
            </a:r>
            <a:r>
              <a:rPr lang="en-US" sz="1200" kern="1200" dirty="0" smtClean="0">
                <a:solidFill>
                  <a:schemeClr val="tx1"/>
                </a:solidFill>
                <a:effectLst/>
                <a:latin typeface="+mn-lt"/>
                <a:ea typeface="ＭＳ Ｐゴシック" charset="-128"/>
                <a:cs typeface="ＭＳ Ｐゴシック" charset="-128"/>
              </a:rPr>
              <a:t>y basic points have been that:</a:t>
            </a:r>
          </a:p>
          <a:p>
            <a:pPr lvl="1"/>
            <a:r>
              <a:rPr lang="en-US" sz="1200" kern="1200" dirty="0" smtClean="0">
                <a:solidFill>
                  <a:schemeClr val="tx1"/>
                </a:solidFill>
                <a:effectLst/>
                <a:latin typeface="+mn-lt"/>
                <a:ea typeface="ＭＳ Ｐゴシック" charset="-128"/>
                <a:cs typeface="ＭＳ Ｐゴシック" charset="-128"/>
              </a:rPr>
              <a:t>NISE Net partners are providing a lot of opportunities for the public to engage with nano</a:t>
            </a:r>
          </a:p>
          <a:p>
            <a:pPr lvl="1"/>
            <a:r>
              <a:rPr lang="en-US" sz="1200" kern="1200" dirty="0" smtClean="0">
                <a:solidFill>
                  <a:schemeClr val="tx1"/>
                </a:solidFill>
                <a:effectLst/>
                <a:latin typeface="+mn-lt"/>
                <a:ea typeface="ＭＳ Ｐゴシック" charset="-128"/>
                <a:cs typeface="ＭＳ Ｐゴシック" charset="-128"/>
              </a:rPr>
              <a:t>And that each organization is doing Nano Rich in its own way</a:t>
            </a:r>
          </a:p>
          <a:p>
            <a:pPr lvl="1"/>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As I mentioned at the start, we also collected information from staff members at a few organizations that we identified as being Nano Rich.</a:t>
            </a:r>
          </a:p>
          <a:p>
            <a:pPr lvl="1"/>
            <a:r>
              <a:rPr lang="en-US" sz="1200" kern="1200" dirty="0" smtClean="0">
                <a:solidFill>
                  <a:schemeClr val="tx1"/>
                </a:solidFill>
                <a:effectLst/>
                <a:latin typeface="+mn-lt"/>
                <a:ea typeface="ＭＳ Ｐゴシック" charset="-128"/>
                <a:cs typeface="ＭＳ Ｐゴシック" charset="-128"/>
              </a:rPr>
              <a:t>We interviewed 19 staff members at 14 organizations.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are analyzing the interviews to better understand several issues:</a:t>
            </a:r>
          </a:p>
          <a:p>
            <a:pPr lvl="1"/>
            <a:r>
              <a:rPr lang="en-US" sz="1200" kern="1200" dirty="0" smtClean="0">
                <a:solidFill>
                  <a:schemeClr val="tx1"/>
                </a:solidFill>
                <a:effectLst/>
                <a:latin typeface="+mn-lt"/>
                <a:ea typeface="ＭＳ Ｐゴシック" charset="-128"/>
                <a:cs typeface="ＭＳ Ｐゴシック" charset="-128"/>
              </a:rPr>
              <a:t>What are staff members trying to get across to the public about nano in their offerings?</a:t>
            </a:r>
          </a:p>
          <a:p>
            <a:pPr lvl="1"/>
            <a:r>
              <a:rPr lang="en-US" sz="1200" kern="1200" dirty="0" smtClean="0">
                <a:solidFill>
                  <a:schemeClr val="tx1"/>
                </a:solidFill>
                <a:effectLst/>
                <a:latin typeface="+mn-lt"/>
                <a:ea typeface="ＭＳ Ｐゴシック" charset="-128"/>
                <a:cs typeface="ＭＳ Ｐゴシック" charset="-128"/>
              </a:rPr>
              <a:t>And what messages do they think visitors are actually getting?</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also are looking at whether these nano-related offerings and goals differ across various segments of the audience – casual visitors, school groups, adults attending programs, and so forth.</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So far, we are seeing that staff members have a wide range of goals</a:t>
            </a:r>
          </a:p>
          <a:p>
            <a:pPr lvl="1"/>
            <a:r>
              <a:rPr lang="en-US" sz="1200" kern="1200" dirty="0" smtClean="0">
                <a:solidFill>
                  <a:schemeClr val="tx1"/>
                </a:solidFill>
                <a:effectLst/>
                <a:latin typeface="+mn-lt"/>
                <a:ea typeface="ＭＳ Ｐゴシック" charset="-128"/>
                <a:cs typeface="ＭＳ Ｐゴシック" charset="-128"/>
              </a:rPr>
              <a:t>Some are about science in general (“You don’t need to be afraid of science”)</a:t>
            </a:r>
          </a:p>
          <a:p>
            <a:pPr lvl="1"/>
            <a:r>
              <a:rPr lang="en-US" sz="1200" kern="1200" dirty="0" smtClean="0">
                <a:solidFill>
                  <a:schemeClr val="tx1"/>
                </a:solidFill>
                <a:effectLst/>
                <a:latin typeface="+mn-lt"/>
                <a:ea typeface="ＭＳ Ｐゴシック" charset="-128"/>
                <a:cs typeface="ＭＳ Ｐゴシック" charset="-128"/>
              </a:rPr>
              <a:t>And some are about issues specific to nano (“Nano is really small and things behave differently at the nanoscale”).</a:t>
            </a:r>
          </a:p>
          <a:p>
            <a:pPr lvl="1"/>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I expect to have more results soon – at least by the time our funding runs out.</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Until then, thanks for choosing this session– I know the competition was tough -- and thanks for listening.</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And now Gina is going to talk about NanoDays.</a:t>
            </a:r>
          </a:p>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Steve. </a:t>
            </a:r>
          </a:p>
          <a:p>
            <a:r>
              <a:rPr lang="en-US" baseline="0" dirty="0" smtClean="0"/>
              <a:t>I will talk about the Summative Evaluation of NanoDays events that we did in Spring 2014. </a:t>
            </a:r>
          </a:p>
          <a:p>
            <a:r>
              <a:rPr lang="en-US" baseline="0" dirty="0" smtClean="0"/>
              <a:t>Just to provide a bit of background and context, </a:t>
            </a:r>
            <a:endParaRPr lang="en-US" dirty="0" smtClean="0"/>
          </a:p>
        </p:txBody>
      </p:sp>
      <p:sp>
        <p:nvSpPr>
          <p:cNvPr id="4" name="Slide Number Placeholder 3"/>
          <p:cNvSpPr>
            <a:spLocks noGrp="1"/>
          </p:cNvSpPr>
          <p:nvPr>
            <p:ph type="sldNum" sz="quarter" idx="10"/>
          </p:nvPr>
        </p:nvSpPr>
        <p:spPr/>
        <p:txBody>
          <a:bodyPr/>
          <a:lstStyle/>
          <a:p>
            <a:pPr>
              <a:defRPr/>
            </a:pPr>
            <a:fld id="{02A856F9-9D1B-0B4F-86E8-3A668CD0D94A}" type="slidenum">
              <a:rPr lang="en-US" smtClean="0"/>
              <a:pPr>
                <a:defRPr/>
              </a:pPr>
              <a:t>9</a:t>
            </a:fld>
            <a:endParaRPr lang="en-US"/>
          </a:p>
        </p:txBody>
      </p:sp>
    </p:spTree>
    <p:extLst>
      <p:ext uri="{BB962C8B-B14F-4D97-AF65-F5344CB8AC3E}">
        <p14:creationId xmlns:p14="http://schemas.microsoft.com/office/powerpoint/2010/main" val="169301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6/17/15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5.emf"/><Relationship Id="rId5" Type="http://schemas.openxmlformats.org/officeDocument/2006/relationships/image" Target="../media/image36.emf"/><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8.emf"/><Relationship Id="rId5" Type="http://schemas.openxmlformats.org/officeDocument/2006/relationships/image" Target="../media/image39.emf"/><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package" Target="../embeddings/Microsoft_Excel_Sheet1.xlsx"/><Relationship Id="rId6"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158755" y="326153"/>
            <a:ext cx="882223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smtClean="0">
                <a:solidFill>
                  <a:srgbClr val="0C4225"/>
                </a:solidFill>
                <a:latin typeface="Georgia" charset="0"/>
                <a:cs typeface="Georgia" charset="0"/>
              </a:rPr>
              <a:t>Evaluation &amp; Research</a:t>
            </a:r>
          </a:p>
          <a:p>
            <a:pPr algn="ctr" eaLnBrk="1" hangingPunct="1">
              <a:spcBef>
                <a:spcPts val="600"/>
              </a:spcBef>
            </a:pPr>
            <a:r>
              <a:rPr lang="en-US" dirty="0" smtClean="0">
                <a:solidFill>
                  <a:srgbClr val="0C4225"/>
                </a:solidFill>
                <a:latin typeface="Georgia" charset="0"/>
                <a:cs typeface="Georgia" charset="0"/>
              </a:rPr>
              <a:t>What We’ve Learned About NISE Net’s Effects on the Public</a:t>
            </a:r>
          </a:p>
          <a:p>
            <a:pPr algn="ctr" eaLnBrk="1" hangingPunct="1">
              <a:spcBef>
                <a:spcPts val="600"/>
              </a:spcBef>
            </a:pPr>
            <a:r>
              <a:rPr lang="en-US" dirty="0" smtClean="0">
                <a:solidFill>
                  <a:srgbClr val="0C4225"/>
                </a:solidFill>
                <a:latin typeface="Georgia" charset="0"/>
                <a:cs typeface="Georgia" charset="0"/>
              </a:rPr>
              <a:t>Marjorie </a:t>
            </a:r>
            <a:r>
              <a:rPr lang="en-US" dirty="0" err="1" smtClean="0">
                <a:solidFill>
                  <a:srgbClr val="0C4225"/>
                </a:solidFill>
                <a:latin typeface="Georgia" charset="0"/>
                <a:cs typeface="Georgia" charset="0"/>
              </a:rPr>
              <a:t>Bequette</a:t>
            </a:r>
            <a:r>
              <a:rPr lang="en-US" dirty="0" smtClean="0">
                <a:solidFill>
                  <a:srgbClr val="0C4225"/>
                </a:solidFill>
                <a:latin typeface="Georgia" charset="0"/>
                <a:cs typeface="Georgia" charset="0"/>
              </a:rPr>
              <a:t>, Chair</a:t>
            </a:r>
            <a:endParaRPr lang="en-US"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83417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871518"/>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5" name="Picture 4" descr="Screen shot 2015-05-22 at 2.30.48 P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963593"/>
            <a:ext cx="9144000" cy="38705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Summative Study of </a:t>
            </a:r>
            <a:r>
              <a:rPr lang="en-US" sz="4000" dirty="0" err="1" smtClean="0">
                <a:solidFill>
                  <a:srgbClr val="0C4225"/>
                </a:solidFill>
                <a:latin typeface="Georgia" charset="0"/>
                <a:ea typeface="ＭＳ Ｐゴシック" charset="0"/>
                <a:cs typeface="Georgia" charset="0"/>
              </a:rPr>
              <a:t>NanoDays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4258235" y="1668905"/>
            <a:ext cx="4818918" cy="478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Network goals related to public audiences at NanoDays events:</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marL="457200" indent="-457200" eaLnBrk="1" hangingPunct="1">
              <a:spcBef>
                <a:spcPct val="35000"/>
              </a:spcBef>
              <a:buClr>
                <a:srgbClr val="000000"/>
              </a:buClr>
              <a:buAutoNum type="arabicPeriod"/>
              <a:defRPr/>
            </a:pPr>
            <a:r>
              <a:rPr lang="en-US" dirty="0" smtClean="0">
                <a:solidFill>
                  <a:srgbClr val="000000"/>
                </a:solidFill>
                <a:latin typeface="Calibri" charset="0"/>
                <a:ea typeface="MS Mincho" charset="0"/>
                <a:cs typeface="MS Mincho" charset="0"/>
              </a:rPr>
              <a:t>Provide engaging programming related to NSET (Nanoscale Science, Engineering, &amp; Technology)</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marL="457200" indent="-457200" eaLnBrk="1" hangingPunct="1">
              <a:spcBef>
                <a:spcPct val="35000"/>
              </a:spcBef>
              <a:buClr>
                <a:srgbClr val="000000"/>
              </a:buClr>
              <a:buAutoNum type="arabicPeriod"/>
              <a:defRPr/>
            </a:pPr>
            <a:r>
              <a:rPr lang="en-US" dirty="0" smtClean="0">
                <a:solidFill>
                  <a:srgbClr val="000000"/>
                </a:solidFill>
                <a:latin typeface="Calibri" charset="0"/>
                <a:ea typeface="MS Mincho" charset="0"/>
                <a:cs typeface="MS Mincho" charset="0"/>
              </a:rPr>
              <a:t>Engage the public in content learning related to NSET, as defined by the NISE Net Content Map areas</a:t>
            </a:r>
            <a:endParaRPr lang="en-US" dirty="0">
              <a:solidFill>
                <a:srgbClr val="000000"/>
              </a:solidFill>
              <a:latin typeface="Calibri" charset="0"/>
              <a:ea typeface="MS Mincho" charset="0"/>
              <a:cs typeface="MS Mincho" charset="0"/>
            </a:endParaRPr>
          </a:p>
        </p:txBody>
      </p:sp>
      <p:pic>
        <p:nvPicPr>
          <p:cNvPr id="6" name="Picture 5"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Tree>
    <p:extLst>
      <p:ext uri="{BB962C8B-B14F-4D97-AF65-F5344CB8AC3E}">
        <p14:creationId xmlns:p14="http://schemas.microsoft.com/office/powerpoint/2010/main" val="290241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Summative Study of </a:t>
            </a:r>
            <a:r>
              <a:rPr lang="en-US" sz="4000" dirty="0" err="1" smtClean="0">
                <a:solidFill>
                  <a:srgbClr val="0C4225"/>
                </a:solidFill>
                <a:latin typeface="Georgia" charset="0"/>
                <a:ea typeface="ＭＳ Ｐゴシック" charset="0"/>
                <a:cs typeface="Georgia" charset="0"/>
              </a:rPr>
              <a:t>NanoDays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4258235" y="1668905"/>
            <a:ext cx="4818918"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Study goals:</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 Focus on </a:t>
            </a:r>
            <a:r>
              <a:rPr lang="en-US" b="1" dirty="0" smtClean="0">
                <a:solidFill>
                  <a:srgbClr val="000000"/>
                </a:solidFill>
                <a:latin typeface="Calibri" charset="0"/>
                <a:ea typeface="MS Mincho" charset="0"/>
                <a:cs typeface="MS Mincho" charset="0"/>
              </a:rPr>
              <a:t>exploring learning </a:t>
            </a:r>
            <a:r>
              <a:rPr lang="en-US" dirty="0" smtClean="0">
                <a:solidFill>
                  <a:srgbClr val="000000"/>
                </a:solidFill>
                <a:latin typeface="Calibri" charset="0"/>
                <a:ea typeface="MS Mincho" charset="0"/>
                <a:cs typeface="MS Mincho" charset="0"/>
              </a:rPr>
              <a:t>at 	NanoDays events</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 Include an updated public 	reach estimate for 2014</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Two public audiences: </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 event attendees</a:t>
            </a:r>
          </a:p>
          <a:p>
            <a:pPr marL="0" indent="0" eaLnBrk="1" hangingPunct="1">
              <a:spcBef>
                <a:spcPct val="35000"/>
              </a:spcBef>
              <a:buClr>
                <a:srgbClr val="000000"/>
              </a:buClr>
              <a:defRPr/>
            </a:pPr>
            <a:r>
              <a:rPr lang="en-US" dirty="0">
                <a:solidFill>
                  <a:srgbClr val="000000"/>
                </a:solidFill>
                <a:latin typeface="Calibri" charset="0"/>
                <a:ea typeface="MS Mincho" charset="0"/>
                <a:cs typeface="MS Mincho" charset="0"/>
              </a:rPr>
              <a:t>	</a:t>
            </a:r>
            <a:r>
              <a:rPr lang="en-US" dirty="0" smtClean="0">
                <a:solidFill>
                  <a:srgbClr val="000000"/>
                </a:solidFill>
                <a:latin typeface="Calibri" charset="0"/>
                <a:ea typeface="MS Mincho" charset="0"/>
                <a:cs typeface="MS Mincho" charset="0"/>
              </a:rPr>
              <a:t>- event volunteers</a:t>
            </a:r>
          </a:p>
          <a:p>
            <a:pPr marL="0" indent="0" eaLnBrk="1" hangingPunct="1">
              <a:spcBef>
                <a:spcPct val="35000"/>
              </a:spcBef>
              <a:buClr>
                <a:srgbClr val="000000"/>
              </a:buClr>
              <a:defRPr/>
            </a:pPr>
            <a:endParaRPr lang="en-US" dirty="0">
              <a:solidFill>
                <a:srgbClr val="000000"/>
              </a:solidFill>
              <a:latin typeface="Calibri" charset="0"/>
              <a:ea typeface="MS Mincho" charset="0"/>
              <a:cs typeface="MS Mincho" charset="0"/>
            </a:endParaRPr>
          </a:p>
        </p:txBody>
      </p:sp>
      <p:pic>
        <p:nvPicPr>
          <p:cNvPr id="6" name="Picture 5"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
        <p:nvSpPr>
          <p:cNvPr id="9" name="TextBox 8"/>
          <p:cNvSpPr txBox="1"/>
          <p:nvPr/>
        </p:nvSpPr>
        <p:spPr>
          <a:xfrm>
            <a:off x="7340875" y="5446117"/>
            <a:ext cx="1574525" cy="1200329"/>
          </a:xfrm>
          <a:prstGeom prst="rect">
            <a:avLst/>
          </a:prstGeom>
          <a:noFill/>
        </p:spPr>
        <p:txBody>
          <a:bodyPr wrap="square" rtlCol="0">
            <a:spAutoFit/>
          </a:bodyPr>
          <a:lstStyle/>
          <a:p>
            <a:r>
              <a:rPr lang="en-US" dirty="0" smtClean="0"/>
              <a:t>A “hybrid” public-professional audience</a:t>
            </a:r>
            <a:endParaRPr lang="en-US" dirty="0"/>
          </a:p>
        </p:txBody>
      </p:sp>
      <p:sp>
        <p:nvSpPr>
          <p:cNvPr id="15" name="Oval 14"/>
          <p:cNvSpPr/>
          <p:nvPr/>
        </p:nvSpPr>
        <p:spPr>
          <a:xfrm flipH="1">
            <a:off x="4709057" y="5284281"/>
            <a:ext cx="2534698" cy="762001"/>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2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Summative Evaluation Questions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25401" y="1982670"/>
            <a:ext cx="8889999" cy="330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lvl="1" indent="-457200" eaLnBrk="1" hangingPunct="1">
              <a:spcBef>
                <a:spcPct val="35000"/>
              </a:spcBef>
              <a:buClr>
                <a:srgbClr val="000000"/>
              </a:buClr>
              <a:buAutoNum type="arabicPeriod"/>
              <a:defRPr/>
            </a:pPr>
            <a:r>
              <a:rPr lang="en-US" dirty="0" smtClean="0">
                <a:solidFill>
                  <a:srgbClr val="000000"/>
                </a:solidFill>
                <a:latin typeface="Calibri" charset="0"/>
                <a:ea typeface="MS Mincho" charset="0"/>
                <a:cs typeface="MS Mincho" charset="0"/>
              </a:rPr>
              <a:t>What is the estimated public reach of </a:t>
            </a:r>
            <a:r>
              <a:rPr lang="en-US" dirty="0" err="1" smtClean="0">
                <a:solidFill>
                  <a:srgbClr val="000000"/>
                </a:solidFill>
                <a:latin typeface="Calibri" charset="0"/>
                <a:ea typeface="MS Mincho" charset="0"/>
                <a:cs typeface="MS Mincho" charset="0"/>
              </a:rPr>
              <a:t>NanoDays</a:t>
            </a:r>
            <a:r>
              <a:rPr lang="en-US" dirty="0">
                <a:solidFill>
                  <a:srgbClr val="000000"/>
                </a:solidFill>
                <a:latin typeface="Calibri" charset="0"/>
                <a:ea typeface="MS Mincho" charset="0"/>
                <a:cs typeface="MS Mincho" charset="0"/>
              </a:rPr>
              <a:t> </a:t>
            </a:r>
            <a:r>
              <a:rPr lang="en-US" dirty="0" smtClean="0">
                <a:solidFill>
                  <a:srgbClr val="000000"/>
                </a:solidFill>
                <a:latin typeface="Calibri" charset="0"/>
                <a:ea typeface="MS Mincho" charset="0"/>
                <a:cs typeface="MS Mincho" charset="0"/>
              </a:rPr>
              <a:t>2014 events?</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marL="914400" lvl="1" indent="-457200" eaLnBrk="1" hangingPunct="1">
              <a:spcBef>
                <a:spcPct val="35000"/>
              </a:spcBef>
              <a:buClr>
                <a:srgbClr val="000000"/>
              </a:buClr>
              <a:buAutoNum type="arabicPeriod"/>
              <a:defRPr/>
            </a:pPr>
            <a:r>
              <a:rPr lang="en-US" dirty="0" smtClean="0">
                <a:solidFill>
                  <a:srgbClr val="000000"/>
                </a:solidFill>
                <a:latin typeface="Calibri" charset="0"/>
                <a:ea typeface="MS Mincho" charset="0"/>
                <a:cs typeface="MS Mincho" charset="0"/>
              </a:rPr>
              <a:t>Are “mature” NanoDays events successful in providing engaging experiences and promoting learning of nano concepts for both event attendees and event volunteers?</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marL="914400" lvl="1" indent="-457200" eaLnBrk="1" hangingPunct="1">
              <a:spcBef>
                <a:spcPct val="35000"/>
              </a:spcBef>
              <a:buClr>
                <a:srgbClr val="000000"/>
              </a:buClr>
              <a:buAutoNum type="arabicPeriod"/>
              <a:defRPr/>
            </a:pPr>
            <a:r>
              <a:rPr lang="en-US" dirty="0" smtClean="0">
                <a:solidFill>
                  <a:srgbClr val="000000"/>
                </a:solidFill>
                <a:latin typeface="Calibri" charset="0"/>
                <a:ea typeface="MS Mincho" charset="0"/>
                <a:cs typeface="MS Mincho" charset="0"/>
              </a:rPr>
              <a:t>Does volunteering at </a:t>
            </a:r>
            <a:r>
              <a:rPr lang="en-US" dirty="0" err="1" smtClean="0">
                <a:solidFill>
                  <a:srgbClr val="000000"/>
                </a:solidFill>
                <a:latin typeface="Calibri" charset="0"/>
                <a:ea typeface="MS Mincho" charset="0"/>
                <a:cs typeface="MS Mincho" charset="0"/>
              </a:rPr>
              <a:t>NanoDays</a:t>
            </a:r>
            <a:r>
              <a:rPr lang="en-US" dirty="0" smtClean="0">
                <a:solidFill>
                  <a:srgbClr val="000000"/>
                </a:solidFill>
                <a:latin typeface="Calibri" charset="0"/>
                <a:ea typeface="MS Mincho" charset="0"/>
                <a:cs typeface="MS Mincho" charset="0"/>
              </a:rPr>
              <a:t> events have other impacts on event volunteers?</a:t>
            </a:r>
          </a:p>
        </p:txBody>
      </p:sp>
    </p:spTree>
    <p:extLst>
      <p:ext uri="{BB962C8B-B14F-4D97-AF65-F5344CB8AC3E}">
        <p14:creationId xmlns:p14="http://schemas.microsoft.com/office/powerpoint/2010/main" val="281836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Methods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3943686" y="1612698"/>
            <a:ext cx="5146842" cy="4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Reach Estimates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a:t>
            </a:r>
            <a:r>
              <a:rPr lang="en-US" sz="2000" dirty="0">
                <a:solidFill>
                  <a:srgbClr val="000000"/>
                </a:solidFill>
                <a:latin typeface="Calibri" charset="0"/>
                <a:ea typeface="MS Mincho" charset="0"/>
                <a:cs typeface="MS Mincho" charset="0"/>
              </a:rPr>
              <a:t>E</a:t>
            </a:r>
            <a:r>
              <a:rPr lang="en-US" sz="2000" dirty="0" smtClean="0">
                <a:solidFill>
                  <a:srgbClr val="000000"/>
                </a:solidFill>
                <a:latin typeface="Calibri" charset="0"/>
                <a:ea typeface="MS Mincho" charset="0"/>
                <a:cs typeface="MS Mincho" charset="0"/>
              </a:rPr>
              <a:t>stimation factors from prior studies were 	used to project number of encounters for 	2014, based on 250 kits and distribution</a:t>
            </a:r>
            <a:br>
              <a:rPr lang="en-US" sz="2000" dirty="0" smtClean="0">
                <a:solidFill>
                  <a:srgbClr val="000000"/>
                </a:solidFill>
                <a:latin typeface="Calibri" charset="0"/>
                <a:ea typeface="MS Mincho" charset="0"/>
                <a:cs typeface="MS Mincho" charset="0"/>
              </a:rPr>
            </a:br>
            <a:endParaRPr lang="en-US" sz="2000" dirty="0">
              <a:solidFill>
                <a:srgbClr val="000000"/>
              </a:solidFill>
              <a:latin typeface="Calibri" charset="0"/>
              <a:ea typeface="MS Mincho" charset="0"/>
              <a:cs typeface="MS Mincho" charset="0"/>
            </a:endParaRPr>
          </a:p>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Event attendees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 Nine “mature” </a:t>
            </a:r>
            <a:r>
              <a:rPr lang="en-US" sz="2000" dirty="0" err="1" smtClean="0">
                <a:solidFill>
                  <a:srgbClr val="000000"/>
                </a:solidFill>
                <a:latin typeface="Calibri" charset="0"/>
                <a:ea typeface="MS Mincho" charset="0"/>
                <a:cs typeface="MS Mincho" charset="0"/>
              </a:rPr>
              <a:t>NanoDays</a:t>
            </a:r>
            <a:r>
              <a:rPr lang="en-US" sz="2000" dirty="0" smtClean="0">
                <a:solidFill>
                  <a:srgbClr val="000000"/>
                </a:solidFill>
                <a:latin typeface="Calibri" charset="0"/>
                <a:ea typeface="MS Mincho" charset="0"/>
                <a:cs typeface="MS Mincho" charset="0"/>
              </a:rPr>
              <a:t> Events</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Adults surveyed, some interviewed</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Smaller sample of youth interviewed</a:t>
            </a:r>
          </a:p>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a:t>
            </a:r>
            <a:br>
              <a:rPr lang="en-US" dirty="0" smtClean="0">
                <a:solidFill>
                  <a:srgbClr val="000000"/>
                </a:solidFill>
                <a:latin typeface="Calibri" charset="0"/>
                <a:ea typeface="MS Mincho" charset="0"/>
                <a:cs typeface="MS Mincho" charset="0"/>
              </a:rPr>
            </a:br>
            <a:endParaRPr lang="en-US" sz="2000" dirty="0" smtClean="0">
              <a:solidFill>
                <a:srgbClr val="000000"/>
              </a:solidFill>
              <a:latin typeface="Calibri" charset="0"/>
              <a:ea typeface="MS Mincho" charset="0"/>
              <a:cs typeface="MS Mincho" charset="0"/>
            </a:endParaRPr>
          </a:p>
        </p:txBody>
      </p:sp>
      <p:pic>
        <p:nvPicPr>
          <p:cNvPr id="2" name="Picture 1"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Tree>
    <p:extLst>
      <p:ext uri="{BB962C8B-B14F-4D97-AF65-F5344CB8AC3E}">
        <p14:creationId xmlns:p14="http://schemas.microsoft.com/office/powerpoint/2010/main" val="196819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Methods</a:t>
            </a:r>
            <a:endParaRPr lang="en-US" sz="4000" dirty="0">
              <a:solidFill>
                <a:srgbClr val="0C4225"/>
              </a:solidFill>
              <a:latin typeface="Georgia" charset="0"/>
              <a:ea typeface="ＭＳ Ｐゴシック" charset="0"/>
              <a:cs typeface="Georgia" charset="0"/>
            </a:endParaRPr>
          </a:p>
        </p:txBody>
      </p:sp>
      <p:sp>
        <p:nvSpPr>
          <p:cNvPr id="6" name="TextBox 4"/>
          <p:cNvSpPr txBox="1">
            <a:spLocks noChangeArrowheads="1"/>
          </p:cNvSpPr>
          <p:nvPr/>
        </p:nvSpPr>
        <p:spPr bwMode="auto">
          <a:xfrm>
            <a:off x="4136470" y="1565356"/>
            <a:ext cx="4487146" cy="40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Study sample for event attendees, collected across nine different events:</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Adult surveys: n = 325</a:t>
            </a:r>
          </a:p>
          <a:p>
            <a:pPr marL="0" indent="0" eaLnBrk="1" hangingPunct="1">
              <a:spcBef>
                <a:spcPct val="35000"/>
              </a:spcBef>
              <a:buClr>
                <a:srgbClr val="000000"/>
              </a:buClr>
              <a:defRPr/>
            </a:pP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Adult interviews: n = 96</a:t>
            </a:r>
          </a:p>
          <a:p>
            <a:pPr marL="0" indent="0" eaLnBrk="1" hangingPunct="1">
              <a:spcBef>
                <a:spcPct val="35000"/>
              </a:spcBef>
              <a:buClr>
                <a:srgbClr val="000000"/>
              </a:buClr>
              <a:defRPr/>
            </a:pP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Youth interviews: n = 87</a:t>
            </a:r>
          </a:p>
        </p:txBody>
      </p:sp>
      <p:pic>
        <p:nvPicPr>
          <p:cNvPr id="8" name="Picture 7"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Tree>
    <p:extLst>
      <p:ext uri="{BB962C8B-B14F-4D97-AF65-F5344CB8AC3E}">
        <p14:creationId xmlns:p14="http://schemas.microsoft.com/office/powerpoint/2010/main" val="394680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Methods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3943686" y="1612698"/>
            <a:ext cx="5146842" cy="51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Reach Estimates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a:t>
            </a:r>
            <a:r>
              <a:rPr lang="en-US" sz="2000" dirty="0">
                <a:solidFill>
                  <a:srgbClr val="000000"/>
                </a:solidFill>
                <a:latin typeface="Calibri" charset="0"/>
                <a:ea typeface="MS Mincho" charset="0"/>
                <a:cs typeface="MS Mincho" charset="0"/>
              </a:rPr>
              <a:t>E</a:t>
            </a:r>
            <a:r>
              <a:rPr lang="en-US" sz="2000" dirty="0" smtClean="0">
                <a:solidFill>
                  <a:srgbClr val="000000"/>
                </a:solidFill>
                <a:latin typeface="Calibri" charset="0"/>
                <a:ea typeface="MS Mincho" charset="0"/>
                <a:cs typeface="MS Mincho" charset="0"/>
              </a:rPr>
              <a:t>stimation factors from prior studies were 	used to project number of encounters for 	2014, based on 250 kits and distribution</a:t>
            </a:r>
            <a:br>
              <a:rPr lang="en-US" sz="2000" dirty="0" smtClean="0">
                <a:solidFill>
                  <a:srgbClr val="000000"/>
                </a:solidFill>
                <a:latin typeface="Calibri" charset="0"/>
                <a:ea typeface="MS Mincho" charset="0"/>
                <a:cs typeface="MS Mincho" charset="0"/>
              </a:rPr>
            </a:br>
            <a:endParaRPr lang="en-US" sz="2000" dirty="0">
              <a:solidFill>
                <a:srgbClr val="000000"/>
              </a:solidFill>
              <a:latin typeface="Calibri" charset="0"/>
              <a:ea typeface="MS Mincho" charset="0"/>
              <a:cs typeface="MS Mincho" charset="0"/>
            </a:endParaRPr>
          </a:p>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Event attendees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 Nine “mature” </a:t>
            </a:r>
            <a:r>
              <a:rPr lang="en-US" sz="2000" dirty="0" err="1" smtClean="0">
                <a:solidFill>
                  <a:srgbClr val="000000"/>
                </a:solidFill>
                <a:latin typeface="Calibri" charset="0"/>
                <a:ea typeface="MS Mincho" charset="0"/>
                <a:cs typeface="MS Mincho" charset="0"/>
              </a:rPr>
              <a:t>NanoDays</a:t>
            </a:r>
            <a:r>
              <a:rPr lang="en-US" sz="2000" dirty="0" smtClean="0">
                <a:solidFill>
                  <a:srgbClr val="000000"/>
                </a:solidFill>
                <a:latin typeface="Calibri" charset="0"/>
                <a:ea typeface="MS Mincho" charset="0"/>
                <a:cs typeface="MS Mincho" charset="0"/>
              </a:rPr>
              <a:t> Events</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Adults surveyed, some interviewed</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Smaller sample of youth interviewed</a:t>
            </a:r>
          </a:p>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a:t>
            </a:r>
            <a:br>
              <a:rPr lang="en-US" dirty="0" smtClean="0">
                <a:solidFill>
                  <a:srgbClr val="000000"/>
                </a:solidFill>
                <a:latin typeface="Calibri" charset="0"/>
                <a:ea typeface="MS Mincho" charset="0"/>
                <a:cs typeface="MS Mincho" charset="0"/>
              </a:rPr>
            </a:br>
            <a:r>
              <a:rPr lang="en-US" dirty="0" smtClean="0">
                <a:solidFill>
                  <a:srgbClr val="000000"/>
                </a:solidFill>
                <a:latin typeface="Calibri" charset="0"/>
                <a:ea typeface="MS Mincho" charset="0"/>
                <a:cs typeface="MS Mincho" charset="0"/>
              </a:rPr>
              <a:t>Event volunteers</a:t>
            </a:r>
            <a:br>
              <a:rPr lang="en-US" dirty="0" smtClean="0">
                <a:solidFill>
                  <a:srgbClr val="000000"/>
                </a:solidFill>
                <a:latin typeface="Calibri" charset="0"/>
                <a:ea typeface="MS Mincho" charset="0"/>
                <a:cs typeface="MS Mincho" charset="0"/>
              </a:rPr>
            </a:br>
            <a:r>
              <a:rPr lang="en-US" sz="2000" dirty="0" smtClean="0">
                <a:solidFill>
                  <a:srgbClr val="000000"/>
                </a:solidFill>
                <a:latin typeface="Calibri" charset="0"/>
                <a:ea typeface="MS Mincho" charset="0"/>
                <a:cs typeface="MS Mincho" charset="0"/>
              </a:rPr>
              <a:t>	- Online survey for volunteers</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a:t>
            </a:r>
            <a:r>
              <a:rPr lang="en-US" sz="2000" dirty="0" err="1" smtClean="0">
                <a:solidFill>
                  <a:srgbClr val="000000"/>
                </a:solidFill>
                <a:latin typeface="Calibri" charset="0"/>
                <a:ea typeface="MS Mincho" charset="0"/>
                <a:cs typeface="MS Mincho" charset="0"/>
              </a:rPr>
              <a:t>NanoDays</a:t>
            </a:r>
            <a:r>
              <a:rPr lang="en-US" sz="2000" dirty="0" smtClean="0">
                <a:solidFill>
                  <a:srgbClr val="000000"/>
                </a:solidFill>
                <a:latin typeface="Calibri" charset="0"/>
                <a:ea typeface="MS Mincho" charset="0"/>
                <a:cs typeface="MS Mincho" charset="0"/>
              </a:rPr>
              <a:t> reports from partners</a:t>
            </a:r>
          </a:p>
        </p:txBody>
      </p:sp>
      <p:pic>
        <p:nvPicPr>
          <p:cNvPr id="2" name="Picture 1"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Tree>
    <p:extLst>
      <p:ext uri="{BB962C8B-B14F-4D97-AF65-F5344CB8AC3E}">
        <p14:creationId xmlns:p14="http://schemas.microsoft.com/office/powerpoint/2010/main" val="417570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Methods</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3943686" y="1612698"/>
            <a:ext cx="5146842" cy="51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Reach Estimates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a:t>
            </a:r>
            <a:r>
              <a:rPr lang="en-US" sz="2000" dirty="0">
                <a:solidFill>
                  <a:srgbClr val="000000"/>
                </a:solidFill>
                <a:latin typeface="Calibri" charset="0"/>
                <a:ea typeface="MS Mincho" charset="0"/>
                <a:cs typeface="MS Mincho" charset="0"/>
              </a:rPr>
              <a:t>E</a:t>
            </a:r>
            <a:r>
              <a:rPr lang="en-US" sz="2000" dirty="0" smtClean="0">
                <a:solidFill>
                  <a:srgbClr val="000000"/>
                </a:solidFill>
                <a:latin typeface="Calibri" charset="0"/>
                <a:ea typeface="MS Mincho" charset="0"/>
                <a:cs typeface="MS Mincho" charset="0"/>
              </a:rPr>
              <a:t>stimation factors from prior studies were 	used to project number of encounters for 	2014, based on 250 kits and distribution</a:t>
            </a:r>
            <a:endParaRPr lang="en-US" sz="2000" dirty="0">
              <a:solidFill>
                <a:srgbClr val="000000"/>
              </a:solidFill>
              <a:latin typeface="Calibri" charset="0"/>
              <a:ea typeface="MS Mincho" charset="0"/>
              <a:cs typeface="MS Mincho" charset="0"/>
            </a:endParaRP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a:r>
            <a:br>
              <a:rPr lang="en-US" sz="2000" dirty="0" smtClean="0">
                <a:solidFill>
                  <a:srgbClr val="000000"/>
                </a:solidFill>
                <a:latin typeface="Calibri" charset="0"/>
                <a:ea typeface="MS Mincho" charset="0"/>
                <a:cs typeface="MS Mincho" charset="0"/>
              </a:rPr>
            </a:br>
            <a:r>
              <a:rPr lang="en-US" dirty="0" smtClean="0">
                <a:solidFill>
                  <a:srgbClr val="000000"/>
                </a:solidFill>
                <a:latin typeface="Calibri" charset="0"/>
                <a:ea typeface="MS Mincho" charset="0"/>
                <a:cs typeface="MS Mincho" charset="0"/>
              </a:rPr>
              <a:t>Event attendees</a:t>
            </a:r>
          </a:p>
          <a:p>
            <a:pPr marL="0" eaLnBrk="1" hangingPunct="1">
              <a:spcBef>
                <a:spcPct val="35000"/>
              </a:spcBef>
              <a:buClr>
                <a:srgbClr val="000000"/>
              </a:buClr>
              <a:defRPr/>
            </a:pPr>
            <a:r>
              <a:rPr lang="en-US" sz="2000" dirty="0" smtClean="0">
                <a:solidFill>
                  <a:srgbClr val="000000"/>
                </a:solidFill>
                <a:latin typeface="Calibri" charset="0"/>
                <a:ea typeface="MS Mincho" charset="0"/>
                <a:cs typeface="MS Mincho" charset="0"/>
              </a:rPr>
              <a:t>	- Nine “mature” </a:t>
            </a:r>
            <a:r>
              <a:rPr lang="en-US" sz="2000" dirty="0" err="1" smtClean="0">
                <a:solidFill>
                  <a:srgbClr val="000000"/>
                </a:solidFill>
                <a:latin typeface="Calibri" charset="0"/>
                <a:ea typeface="MS Mincho" charset="0"/>
                <a:cs typeface="MS Mincho" charset="0"/>
              </a:rPr>
              <a:t>NanoDays</a:t>
            </a:r>
            <a:r>
              <a:rPr lang="en-US" sz="2000" dirty="0" smtClean="0">
                <a:solidFill>
                  <a:srgbClr val="000000"/>
                </a:solidFill>
                <a:latin typeface="Calibri" charset="0"/>
                <a:ea typeface="MS Mincho" charset="0"/>
                <a:cs typeface="MS Mincho" charset="0"/>
              </a:rPr>
              <a:t> Events</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Adults surveyed, some interviewed</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Smaller sample of youth interviewed</a:t>
            </a:r>
          </a:p>
          <a:p>
            <a:pPr marL="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		</a:t>
            </a:r>
            <a:br>
              <a:rPr lang="en-US" dirty="0" smtClean="0">
                <a:solidFill>
                  <a:srgbClr val="000000"/>
                </a:solidFill>
                <a:latin typeface="Calibri" charset="0"/>
                <a:ea typeface="MS Mincho" charset="0"/>
                <a:cs typeface="MS Mincho" charset="0"/>
              </a:rPr>
            </a:br>
            <a:r>
              <a:rPr lang="en-US" dirty="0" smtClean="0">
                <a:solidFill>
                  <a:srgbClr val="000000"/>
                </a:solidFill>
                <a:latin typeface="Calibri" charset="0"/>
                <a:ea typeface="MS Mincho" charset="0"/>
                <a:cs typeface="MS Mincho" charset="0"/>
              </a:rPr>
              <a:t>Event volunteers</a:t>
            </a:r>
            <a:br>
              <a:rPr lang="en-US" dirty="0" smtClean="0">
                <a:solidFill>
                  <a:srgbClr val="000000"/>
                </a:solidFill>
                <a:latin typeface="Calibri" charset="0"/>
                <a:ea typeface="MS Mincho" charset="0"/>
                <a:cs typeface="MS Mincho" charset="0"/>
              </a:rPr>
            </a:br>
            <a:r>
              <a:rPr lang="en-US" sz="2000" dirty="0" smtClean="0">
                <a:solidFill>
                  <a:srgbClr val="000000"/>
                </a:solidFill>
                <a:latin typeface="Calibri" charset="0"/>
                <a:ea typeface="MS Mincho" charset="0"/>
                <a:cs typeface="MS Mincho" charset="0"/>
              </a:rPr>
              <a:t>	- Online survey for volunteers</a:t>
            </a:r>
          </a:p>
          <a:p>
            <a:pPr marL="0" eaLnBrk="1" hangingPunct="1">
              <a:spcBef>
                <a:spcPct val="35000"/>
              </a:spcBef>
              <a:buClr>
                <a:srgbClr val="000000"/>
              </a:buClr>
              <a:defRPr/>
            </a:pPr>
            <a:r>
              <a:rPr lang="en-US" sz="2000" dirty="0">
                <a:solidFill>
                  <a:srgbClr val="000000"/>
                </a:solidFill>
                <a:latin typeface="Calibri" charset="0"/>
                <a:ea typeface="MS Mincho" charset="0"/>
                <a:cs typeface="MS Mincho" charset="0"/>
              </a:rPr>
              <a:t>	</a:t>
            </a:r>
            <a:r>
              <a:rPr lang="en-US" sz="2000" dirty="0" smtClean="0">
                <a:solidFill>
                  <a:srgbClr val="000000"/>
                </a:solidFill>
                <a:latin typeface="Calibri" charset="0"/>
                <a:ea typeface="MS Mincho" charset="0"/>
                <a:cs typeface="MS Mincho" charset="0"/>
              </a:rPr>
              <a:t>- </a:t>
            </a:r>
            <a:r>
              <a:rPr lang="en-US" sz="2000" dirty="0" err="1" smtClean="0">
                <a:solidFill>
                  <a:srgbClr val="000000"/>
                </a:solidFill>
                <a:latin typeface="Calibri" charset="0"/>
                <a:ea typeface="MS Mincho" charset="0"/>
                <a:cs typeface="MS Mincho" charset="0"/>
              </a:rPr>
              <a:t>NanoDays</a:t>
            </a:r>
            <a:r>
              <a:rPr lang="en-US" sz="2000" dirty="0" smtClean="0">
                <a:solidFill>
                  <a:srgbClr val="000000"/>
                </a:solidFill>
                <a:latin typeface="Calibri" charset="0"/>
                <a:ea typeface="MS Mincho" charset="0"/>
                <a:cs typeface="MS Mincho" charset="0"/>
              </a:rPr>
              <a:t> reports from partners</a:t>
            </a:r>
          </a:p>
        </p:txBody>
      </p:sp>
      <p:pic>
        <p:nvPicPr>
          <p:cNvPr id="2" name="Picture 1"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
        <p:nvSpPr>
          <p:cNvPr id="5" name="Explosion 1 4"/>
          <p:cNvSpPr/>
          <p:nvPr/>
        </p:nvSpPr>
        <p:spPr>
          <a:xfrm>
            <a:off x="4133202" y="274638"/>
            <a:ext cx="5010798" cy="3516169"/>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dirty="0" smtClean="0"/>
              <a:t>Thank you!</a:t>
            </a:r>
            <a:endParaRPr lang="en-US" sz="4400" dirty="0"/>
          </a:p>
        </p:txBody>
      </p:sp>
    </p:spTree>
    <p:extLst>
      <p:ext uri="{BB962C8B-B14F-4D97-AF65-F5344CB8AC3E}">
        <p14:creationId xmlns:p14="http://schemas.microsoft.com/office/powerpoint/2010/main" val="27964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Sample: Event Volunteers</a:t>
            </a:r>
            <a:endParaRPr lang="en-US" sz="4000" dirty="0">
              <a:solidFill>
                <a:srgbClr val="0C4225"/>
              </a:solidFill>
              <a:latin typeface="Georgia" charset="0"/>
              <a:ea typeface="ＭＳ Ｐゴシック" charset="0"/>
              <a:cs typeface="Georgia" charset="0"/>
            </a:endParaRPr>
          </a:p>
        </p:txBody>
      </p:sp>
      <p:sp>
        <p:nvSpPr>
          <p:cNvPr id="8" name="TextBox 4"/>
          <p:cNvSpPr txBox="1">
            <a:spLocks noChangeArrowheads="1"/>
          </p:cNvSpPr>
          <p:nvPr/>
        </p:nvSpPr>
        <p:spPr bwMode="auto">
          <a:xfrm>
            <a:off x="4136470" y="1312257"/>
            <a:ext cx="4778930" cy="53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Study sample:</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All responses to online survey = 347 </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Viable responses: n = 325</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Minimum response rate: 6.8%</a:t>
            </a: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Repeat volunteers: 23%</a:t>
            </a:r>
          </a:p>
          <a:p>
            <a:pPr marL="0" indent="0" eaLnBrk="1" hangingPunct="1">
              <a:spcBef>
                <a:spcPct val="35000"/>
              </a:spcBef>
              <a:buClr>
                <a:srgbClr val="000000"/>
              </a:buClr>
              <a:defRPr/>
            </a:pP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Volunteers were from 58 </a:t>
            </a:r>
            <a:r>
              <a:rPr lang="en-US" dirty="0" err="1" smtClean="0">
                <a:solidFill>
                  <a:srgbClr val="000000"/>
                </a:solidFill>
                <a:latin typeface="Calibri" charset="0"/>
                <a:ea typeface="MS Mincho" charset="0"/>
                <a:cs typeface="MS Mincho" charset="0"/>
              </a:rPr>
              <a:t>NanoDays</a:t>
            </a:r>
            <a:r>
              <a:rPr lang="en-US" dirty="0" smtClean="0">
                <a:solidFill>
                  <a:srgbClr val="000000"/>
                </a:solidFill>
                <a:latin typeface="Calibri" charset="0"/>
                <a:ea typeface="MS Mincho" charset="0"/>
                <a:cs typeface="MS Mincho" charset="0"/>
              </a:rPr>
              <a:t> events across the nation</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63% volunteered at museums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34% volunteered at universities</a:t>
            </a:r>
          </a:p>
        </p:txBody>
      </p:sp>
      <p:pic>
        <p:nvPicPr>
          <p:cNvPr id="7" name="Picture 6"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Tree>
    <p:extLst>
      <p:ext uri="{BB962C8B-B14F-4D97-AF65-F5344CB8AC3E}">
        <p14:creationId xmlns:p14="http://schemas.microsoft.com/office/powerpoint/2010/main" val="308622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Public reach</a:t>
            </a:r>
            <a:endParaRPr lang="en-US" sz="4000" dirty="0">
              <a:solidFill>
                <a:srgbClr val="0C4225"/>
              </a:solidFill>
              <a:latin typeface="Georgia" charset="0"/>
              <a:ea typeface="ＭＳ Ｐゴシック" charset="0"/>
              <a:cs typeface="Georgia" charset="0"/>
            </a:endParaRPr>
          </a:p>
        </p:txBody>
      </p:sp>
      <p:pic>
        <p:nvPicPr>
          <p:cNvPr id="7" name="Picture 6" descr="20110918gh_3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3" y="1247457"/>
            <a:ext cx="3752462" cy="5629195"/>
          </a:xfrm>
          <a:prstGeom prst="rect">
            <a:avLst/>
          </a:prstGeom>
        </p:spPr>
      </p:pic>
      <p:sp>
        <p:nvSpPr>
          <p:cNvPr id="8" name="TextBox 4"/>
          <p:cNvSpPr txBox="1">
            <a:spLocks noChangeArrowheads="1"/>
          </p:cNvSpPr>
          <p:nvPr/>
        </p:nvSpPr>
        <p:spPr bwMode="auto">
          <a:xfrm>
            <a:off x="4048565" y="1565356"/>
            <a:ext cx="4713973" cy="5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NanoDays 2014 events resulted in </a:t>
            </a:r>
            <a:r>
              <a:rPr lang="en-US" b="1" dirty="0" smtClean="0">
                <a:solidFill>
                  <a:srgbClr val="000000"/>
                </a:solidFill>
                <a:latin typeface="Calibri" charset="0"/>
                <a:ea typeface="MS Mincho" charset="0"/>
                <a:cs typeface="MS Mincho" charset="0"/>
              </a:rPr>
              <a:t>at least 458,000 encounters </a:t>
            </a:r>
            <a:r>
              <a:rPr lang="en-US" dirty="0" smtClean="0">
                <a:solidFill>
                  <a:srgbClr val="000000"/>
                </a:solidFill>
                <a:latin typeface="Calibri" charset="0"/>
                <a:ea typeface="MS Mincho" charset="0"/>
                <a:cs typeface="MS Mincho" charset="0"/>
              </a:rPr>
              <a:t>for event attendees across the nation.</a:t>
            </a:r>
          </a:p>
          <a:p>
            <a:pPr marL="0" indent="0" eaLnBrk="1" hangingPunct="1">
              <a:spcBef>
                <a:spcPct val="35000"/>
              </a:spcBef>
              <a:buClr>
                <a:srgbClr val="000000"/>
              </a:buClr>
              <a:defRPr/>
            </a:pPr>
            <a:r>
              <a:rPr lang="en-US" dirty="0">
                <a:solidFill>
                  <a:srgbClr val="000000"/>
                </a:solidFill>
                <a:latin typeface="Calibri" charset="0"/>
                <a:ea typeface="MS Mincho" charset="0"/>
                <a:cs typeface="MS Mincho" charset="0"/>
              </a:rPr>
              <a:t/>
            </a:r>
            <a:br>
              <a:rPr lang="en-US" dirty="0">
                <a:solidFill>
                  <a:srgbClr val="000000"/>
                </a:solidFill>
                <a:latin typeface="Calibri" charset="0"/>
                <a:ea typeface="MS Mincho" charset="0"/>
                <a:cs typeface="MS Mincho" charset="0"/>
              </a:rPr>
            </a:br>
            <a:r>
              <a:rPr lang="en-US" dirty="0">
                <a:solidFill>
                  <a:srgbClr val="000000"/>
                </a:solidFill>
                <a:latin typeface="Calibri" charset="0"/>
                <a:ea typeface="MS Mincho" charset="0"/>
                <a:cs typeface="MS Mincho" charset="0"/>
              </a:rPr>
              <a:t>Since 2008, NanoDays events have resulted in approximately </a:t>
            </a:r>
            <a:r>
              <a:rPr lang="en-US" dirty="0" smtClean="0">
                <a:solidFill>
                  <a:srgbClr val="000000"/>
                </a:solidFill>
                <a:latin typeface="Calibri" charset="0"/>
                <a:ea typeface="MS Mincho" charset="0"/>
                <a:cs typeface="MS Mincho" charset="0"/>
              </a:rPr>
              <a:t/>
            </a:r>
            <a:br>
              <a:rPr lang="en-US" dirty="0" smtClean="0">
                <a:solidFill>
                  <a:srgbClr val="000000"/>
                </a:solidFill>
                <a:latin typeface="Calibri" charset="0"/>
                <a:ea typeface="MS Mincho" charset="0"/>
                <a:cs typeface="MS Mincho" charset="0"/>
              </a:rPr>
            </a:br>
            <a:r>
              <a:rPr lang="en-US" b="1" dirty="0" smtClean="0">
                <a:solidFill>
                  <a:srgbClr val="000000"/>
                </a:solidFill>
                <a:latin typeface="Calibri" charset="0"/>
                <a:ea typeface="MS Mincho" charset="0"/>
                <a:cs typeface="MS Mincho" charset="0"/>
              </a:rPr>
              <a:t>3.0 </a:t>
            </a:r>
            <a:r>
              <a:rPr lang="en-US" b="1" dirty="0">
                <a:solidFill>
                  <a:srgbClr val="000000"/>
                </a:solidFill>
                <a:latin typeface="Calibri" charset="0"/>
                <a:ea typeface="MS Mincho" charset="0"/>
                <a:cs typeface="MS Mincho" charset="0"/>
              </a:rPr>
              <a:t>million – 3.7 million encounters</a:t>
            </a:r>
            <a:r>
              <a:rPr lang="en-US" dirty="0">
                <a:solidFill>
                  <a:srgbClr val="000000"/>
                </a:solidFill>
                <a:latin typeface="Calibri" charset="0"/>
                <a:ea typeface="MS Mincho" charset="0"/>
                <a:cs typeface="MS Mincho" charset="0"/>
              </a:rPr>
              <a:t> for event attendees. </a:t>
            </a:r>
            <a:r>
              <a:rPr lang="en-US" dirty="0" smtClean="0">
                <a:solidFill>
                  <a:srgbClr val="000000"/>
                </a:solidFill>
                <a:latin typeface="Calibri" charset="0"/>
                <a:ea typeface="MS Mincho" charset="0"/>
                <a:cs typeface="MS Mincho" charset="0"/>
              </a:rPr>
              <a:t/>
            </a:r>
            <a:br>
              <a:rPr lang="en-US" dirty="0" smtClean="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Nearly </a:t>
            </a:r>
            <a:r>
              <a:rPr lang="en-US" b="1" dirty="0" smtClean="0">
                <a:solidFill>
                  <a:srgbClr val="000000"/>
                </a:solidFill>
                <a:latin typeface="Calibri" charset="0"/>
                <a:ea typeface="MS Mincho" charset="0"/>
                <a:cs typeface="MS Mincho" charset="0"/>
              </a:rPr>
              <a:t>5,000 people volunteered </a:t>
            </a:r>
            <a:r>
              <a:rPr lang="en-US" dirty="0" smtClean="0">
                <a:solidFill>
                  <a:srgbClr val="000000"/>
                </a:solidFill>
                <a:latin typeface="Calibri" charset="0"/>
                <a:ea typeface="MS Mincho" charset="0"/>
                <a:cs typeface="MS Mincho" charset="0"/>
              </a:rPr>
              <a:t>at NanoDays events in 2014. </a:t>
            </a: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i="1" dirty="0" smtClean="0">
                <a:solidFill>
                  <a:srgbClr val="000000"/>
                </a:solidFill>
                <a:latin typeface="Calibri" charset="0"/>
                <a:ea typeface="MS Mincho" charset="0"/>
                <a:cs typeface="MS Mincho" charset="0"/>
              </a:rPr>
              <a:t>(median: 15; mean: 21)</a:t>
            </a:r>
            <a:br>
              <a:rPr lang="en-US" i="1" dirty="0" smtClean="0">
                <a:solidFill>
                  <a:srgbClr val="000000"/>
                </a:solidFill>
                <a:latin typeface="Calibri" charset="0"/>
                <a:ea typeface="MS Mincho" charset="0"/>
                <a:cs typeface="MS Mincho" charset="0"/>
              </a:rPr>
            </a:br>
            <a:endParaRPr lang="en-US" i="1" dirty="0" smtClean="0">
              <a:solidFill>
                <a:srgbClr val="000000"/>
              </a:solidFill>
              <a:latin typeface="Calibri" charset="0"/>
              <a:ea typeface="MS Mincho" charset="0"/>
              <a:cs typeface="MS Mincho" charset="0"/>
            </a:endParaRPr>
          </a:p>
        </p:txBody>
      </p:sp>
    </p:spTree>
    <p:extLst>
      <p:ext uri="{BB962C8B-B14F-4D97-AF65-F5344CB8AC3E}">
        <p14:creationId xmlns:p14="http://schemas.microsoft.com/office/powerpoint/2010/main" val="316074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Attendees</a:t>
            </a:r>
            <a:endParaRPr lang="en-US" sz="4000" dirty="0">
              <a:solidFill>
                <a:srgbClr val="0C4225"/>
              </a:solidFill>
              <a:latin typeface="Georgia" charset="0"/>
              <a:ea typeface="ＭＳ Ｐゴシック" charset="0"/>
              <a:cs typeface="Georgia" charset="0"/>
            </a:endParaRPr>
          </a:p>
        </p:txBody>
      </p:sp>
      <p:pic>
        <p:nvPicPr>
          <p:cNvPr id="7" name="Picture 6" descr="20130922gh_303-1.jpg"/>
          <p:cNvPicPr>
            <a:picLocks noChangeAspect="1"/>
          </p:cNvPicPr>
          <p:nvPr/>
        </p:nvPicPr>
        <p:blipFill rotWithShape="1">
          <a:blip r:embed="rId3" cstate="email">
            <a:extLst>
              <a:ext uri="{28A0092B-C50C-407E-A947-70E740481C1C}">
                <a14:useLocalDpi xmlns:a14="http://schemas.microsoft.com/office/drawing/2010/main"/>
              </a:ext>
            </a:extLst>
          </a:blip>
          <a:srcRect t="-373"/>
          <a:stretch/>
        </p:blipFill>
        <p:spPr bwMode="auto">
          <a:xfrm>
            <a:off x="12434" y="1247457"/>
            <a:ext cx="3752462" cy="56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9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075"/>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3600" dirty="0" smtClean="0">
                <a:solidFill>
                  <a:srgbClr val="49176D"/>
                </a:solidFill>
                <a:latin typeface="Georgia" charset="0"/>
                <a:ea typeface="ＭＳ Ｐゴシック" charset="0"/>
                <a:cs typeface="Georgia" charset="0"/>
              </a:rPr>
              <a:t>Nano Impacting the Public</a:t>
            </a:r>
            <a:endParaRPr lang="en-US" sz="36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shot 2015-05-22 at 3.24.30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235075"/>
            <a:ext cx="3514732" cy="3547663"/>
          </a:xfrm>
          <a:prstGeom prst="rect">
            <a:avLst/>
          </a:prstGeom>
        </p:spPr>
      </p:pic>
      <p:pic>
        <p:nvPicPr>
          <p:cNvPr id="7" name="Picture 6" descr="Screen shot 2015-05-22 at 4.18.05 P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14735" y="1240794"/>
            <a:ext cx="3359802" cy="2407595"/>
          </a:xfrm>
          <a:prstGeom prst="rect">
            <a:avLst/>
          </a:prstGeom>
        </p:spPr>
      </p:pic>
      <p:pic>
        <p:nvPicPr>
          <p:cNvPr id="9" name="Picture 8" descr="Screen shot 2015-05-22 at 4.53.50 PM.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V="1">
            <a:off x="3514734" y="3642668"/>
            <a:ext cx="1734283" cy="1140069"/>
          </a:xfrm>
          <a:prstGeom prst="rect">
            <a:avLst/>
          </a:prstGeom>
        </p:spPr>
      </p:pic>
      <p:pic>
        <p:nvPicPr>
          <p:cNvPr id="11" name="Picture 10" descr="Screen shot 2015-05-22 at 4.55.26 PM.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56606" y="4782738"/>
            <a:ext cx="3587394" cy="2104727"/>
          </a:xfrm>
          <a:prstGeom prst="rect">
            <a:avLst/>
          </a:prstGeom>
        </p:spPr>
      </p:pic>
      <p:pic>
        <p:nvPicPr>
          <p:cNvPr id="5" name="Picture 4" descr="Screen shot 2015-05-23 at 10.19.30 AM.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49017" y="3648389"/>
            <a:ext cx="1625520" cy="1145787"/>
          </a:xfrm>
          <a:prstGeom prst="rect">
            <a:avLst/>
          </a:prstGeom>
        </p:spPr>
      </p:pic>
      <p:pic>
        <p:nvPicPr>
          <p:cNvPr id="13" name="Picture 12" descr="Screen shot 2015-05-23 at 10.47.50 A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74537" y="1240794"/>
            <a:ext cx="2269463" cy="3547663"/>
          </a:xfrm>
          <a:prstGeom prst="rect">
            <a:avLst/>
          </a:prstGeom>
        </p:spPr>
      </p:pic>
      <p:pic>
        <p:nvPicPr>
          <p:cNvPr id="15" name="Picture 14" descr="Screen shot 2015-05-23 at 10.58.41 AM.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98010" y="4782737"/>
            <a:ext cx="3158596" cy="2074962"/>
          </a:xfrm>
          <a:prstGeom prst="rect">
            <a:avLst/>
          </a:prstGeom>
        </p:spPr>
      </p:pic>
      <p:pic>
        <p:nvPicPr>
          <p:cNvPr id="16" name="Picture 15" descr="Screen shot 2015-05-23 at 10.54.29 AM.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 y="4688004"/>
            <a:ext cx="2398009" cy="2199461"/>
          </a:xfrm>
          <a:prstGeom prst="rect">
            <a:avLst/>
          </a:prstGeom>
        </p:spPr>
      </p:pic>
    </p:spTree>
    <p:extLst>
      <p:ext uri="{BB962C8B-B14F-4D97-AF65-F5344CB8AC3E}">
        <p14:creationId xmlns:p14="http://schemas.microsoft.com/office/powerpoint/2010/main" val="12047825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Attendees</a:t>
            </a:r>
            <a:endParaRPr lang="en-US" sz="4000" dirty="0">
              <a:solidFill>
                <a:srgbClr val="0C4225"/>
              </a:solidFill>
              <a:latin typeface="Georgia" charset="0"/>
              <a:ea typeface="ＭＳ Ｐゴシック" charset="0"/>
              <a:cs typeface="Georgia" charset="0"/>
            </a:endParaRPr>
          </a:p>
        </p:txBody>
      </p:sp>
      <p:pic>
        <p:nvPicPr>
          <p:cNvPr id="7" name="Picture 6" descr="20130922gh_303-1.jpg"/>
          <p:cNvPicPr>
            <a:picLocks noChangeAspect="1"/>
          </p:cNvPicPr>
          <p:nvPr/>
        </p:nvPicPr>
        <p:blipFill rotWithShape="1">
          <a:blip r:embed="rId3" cstate="email">
            <a:extLst>
              <a:ext uri="{28A0092B-C50C-407E-A947-70E740481C1C}">
                <a14:useLocalDpi xmlns:a14="http://schemas.microsoft.com/office/drawing/2010/main"/>
              </a:ext>
            </a:extLst>
          </a:blip>
          <a:srcRect t="-373"/>
          <a:stretch/>
        </p:blipFill>
        <p:spPr bwMode="auto">
          <a:xfrm>
            <a:off x="12434" y="1247457"/>
            <a:ext cx="3752462" cy="56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136470" y="1384164"/>
            <a:ext cx="4778930" cy="5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Engaging Programming:</a:t>
            </a:r>
            <a:br>
              <a:rPr lang="en-US" dirty="0" smtClean="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Almost all adults surveyed found the event </a:t>
            </a:r>
            <a:r>
              <a:rPr lang="en-US" b="1" dirty="0" smtClean="0">
                <a:solidFill>
                  <a:srgbClr val="000000"/>
                </a:solidFill>
                <a:latin typeface="Calibri" charset="0"/>
                <a:ea typeface="MS Mincho" charset="0"/>
                <a:cs typeface="MS Mincho" charset="0"/>
              </a:rPr>
              <a:t>interesting and enjoyable </a:t>
            </a:r>
            <a:r>
              <a:rPr lang="en-US" dirty="0" smtClean="0">
                <a:solidFill>
                  <a:srgbClr val="000000"/>
                </a:solidFill>
                <a:latin typeface="Calibri" charset="0"/>
                <a:ea typeface="MS Mincho" charset="0"/>
                <a:cs typeface="MS Mincho" charset="0"/>
              </a:rPr>
              <a:t>(97% and 98% respectively).</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Almost all adults interviewed (93%) said </a:t>
            </a:r>
            <a:r>
              <a:rPr lang="en-US" b="1" dirty="0" smtClean="0">
                <a:solidFill>
                  <a:srgbClr val="000000"/>
                </a:solidFill>
                <a:latin typeface="Calibri" charset="0"/>
                <a:ea typeface="MS Mincho" charset="0"/>
                <a:cs typeface="MS Mincho" charset="0"/>
              </a:rPr>
              <a:t>they’d come back </a:t>
            </a:r>
            <a:r>
              <a:rPr lang="en-US" dirty="0" smtClean="0">
                <a:solidFill>
                  <a:srgbClr val="000000"/>
                </a:solidFill>
                <a:latin typeface="Calibri" charset="0"/>
                <a:ea typeface="MS Mincho" charset="0"/>
                <a:cs typeface="MS Mincho" charset="0"/>
              </a:rPr>
              <a:t>to another NanoDays event.</a:t>
            </a:r>
            <a:br>
              <a:rPr lang="en-US" dirty="0" smtClean="0">
                <a:solidFill>
                  <a:srgbClr val="000000"/>
                </a:solidFill>
                <a:latin typeface="Calibri" charset="0"/>
                <a:ea typeface="MS Mincho" charset="0"/>
                <a:cs typeface="MS Mincho" charset="0"/>
              </a:rPr>
            </a:b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Almost all youth interviewed (96%) </a:t>
            </a:r>
            <a:r>
              <a:rPr lang="en-US" b="1" dirty="0" smtClean="0">
                <a:solidFill>
                  <a:srgbClr val="000000"/>
                </a:solidFill>
                <a:latin typeface="Calibri" charset="0"/>
                <a:ea typeface="MS Mincho" charset="0"/>
                <a:cs typeface="MS Mincho" charset="0"/>
              </a:rPr>
              <a:t>found NanoDays fun. </a:t>
            </a:r>
            <a:endParaRPr lang="en-US" b="1" dirty="0">
              <a:solidFill>
                <a:srgbClr val="000000"/>
              </a:solidFill>
              <a:latin typeface="Calibri" charset="0"/>
              <a:ea typeface="MS Mincho" charset="0"/>
              <a:cs typeface="MS Mincho" charset="0"/>
            </a:endParaRPr>
          </a:p>
        </p:txBody>
      </p:sp>
    </p:spTree>
    <p:extLst>
      <p:ext uri="{BB962C8B-B14F-4D97-AF65-F5344CB8AC3E}">
        <p14:creationId xmlns:p14="http://schemas.microsoft.com/office/powerpoint/2010/main" val="113495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Attendees</a:t>
            </a:r>
            <a:endParaRPr lang="en-US" sz="4000" dirty="0">
              <a:solidFill>
                <a:srgbClr val="0C4225"/>
              </a:solidFill>
              <a:latin typeface="Georgia" charset="0"/>
              <a:ea typeface="ＭＳ Ｐゴシック" charset="0"/>
              <a:cs typeface="Georgia" charset="0"/>
            </a:endParaRPr>
          </a:p>
        </p:txBody>
      </p:sp>
      <p:pic>
        <p:nvPicPr>
          <p:cNvPr id="7" name="Picture 6" descr="20130922gh_303-1.jpg"/>
          <p:cNvPicPr>
            <a:picLocks noChangeAspect="1"/>
          </p:cNvPicPr>
          <p:nvPr/>
        </p:nvPicPr>
        <p:blipFill rotWithShape="1">
          <a:blip r:embed="rId3" cstate="email">
            <a:extLst>
              <a:ext uri="{28A0092B-C50C-407E-A947-70E740481C1C}">
                <a14:useLocalDpi xmlns:a14="http://schemas.microsoft.com/office/drawing/2010/main"/>
              </a:ext>
            </a:extLst>
          </a:blip>
          <a:srcRect t="-373"/>
          <a:stretch/>
        </p:blipFill>
        <p:spPr bwMode="auto">
          <a:xfrm>
            <a:off x="12434" y="1247457"/>
            <a:ext cx="3752462" cy="56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136470" y="1384164"/>
            <a:ext cx="4778930" cy="52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Learning about Nano</a:t>
            </a:r>
            <a:br>
              <a:rPr lang="en-US" dirty="0" smtClean="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a:solidFill>
                  <a:srgbClr val="000000"/>
                </a:solidFill>
                <a:latin typeface="Calibri" charset="0"/>
                <a:ea typeface="MS Mincho" charset="0"/>
                <a:cs typeface="MS Mincho" charset="0"/>
              </a:rPr>
              <a:t>Adult survey respondents demonstrate </a:t>
            </a:r>
            <a:r>
              <a:rPr lang="en-US" b="1" dirty="0">
                <a:solidFill>
                  <a:srgbClr val="000000"/>
                </a:solidFill>
                <a:latin typeface="Calibri" charset="0"/>
                <a:ea typeface="MS Mincho" charset="0"/>
                <a:cs typeface="MS Mincho" charset="0"/>
              </a:rPr>
              <a:t>gains in confidence </a:t>
            </a:r>
            <a:r>
              <a:rPr lang="en-US" dirty="0">
                <a:solidFill>
                  <a:srgbClr val="000000"/>
                </a:solidFill>
                <a:latin typeface="Calibri" charset="0"/>
                <a:ea typeface="MS Mincho" charset="0"/>
                <a:cs typeface="MS Mincho" charset="0"/>
              </a:rPr>
              <a:t>around the different areas of the NISE Net content </a:t>
            </a:r>
            <a:r>
              <a:rPr lang="en-US" dirty="0" smtClean="0">
                <a:solidFill>
                  <a:srgbClr val="000000"/>
                </a:solidFill>
                <a:latin typeface="Calibri" charset="0"/>
                <a:ea typeface="MS Mincho" charset="0"/>
                <a:cs typeface="MS Mincho" charset="0"/>
              </a:rPr>
              <a:t>map.</a:t>
            </a:r>
            <a:r>
              <a:rPr lang="en-US" dirty="0">
                <a:solidFill>
                  <a:srgbClr val="000000"/>
                </a:solidFill>
                <a:latin typeface="Calibri" charset="0"/>
                <a:ea typeface="MS Mincho" charset="0"/>
                <a:cs typeface="MS Mincho" charset="0"/>
              </a:rPr>
              <a:t/>
            </a:r>
            <a:br>
              <a:rPr lang="en-US" dirty="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a:solidFill>
                  <a:srgbClr val="000000"/>
                </a:solidFill>
                <a:latin typeface="Calibri" charset="0"/>
                <a:ea typeface="MS Mincho" charset="0"/>
                <a:cs typeface="MS Mincho" charset="0"/>
              </a:rPr>
              <a:t> </a:t>
            </a:r>
            <a:r>
              <a:rPr lang="en-US" dirty="0" smtClean="0">
                <a:solidFill>
                  <a:srgbClr val="000000"/>
                </a:solidFill>
                <a:latin typeface="Calibri" charset="0"/>
                <a:ea typeface="MS Mincho" charset="0"/>
                <a:cs typeface="MS Mincho" charset="0"/>
              </a:rPr>
              <a:t>Over </a:t>
            </a:r>
            <a:r>
              <a:rPr lang="en-US" dirty="0">
                <a:solidFill>
                  <a:srgbClr val="000000"/>
                </a:solidFill>
                <a:latin typeface="Calibri" charset="0"/>
                <a:ea typeface="MS Mincho" charset="0"/>
                <a:cs typeface="MS Mincho" charset="0"/>
              </a:rPr>
              <a:t>half (63%) of </a:t>
            </a:r>
            <a:r>
              <a:rPr lang="en-US" dirty="0" smtClean="0">
                <a:solidFill>
                  <a:srgbClr val="000000"/>
                </a:solidFill>
                <a:latin typeface="Calibri" charset="0"/>
                <a:ea typeface="MS Mincho" charset="0"/>
                <a:cs typeface="MS Mincho" charset="0"/>
              </a:rPr>
              <a:t>adults interviewed </a:t>
            </a:r>
            <a:r>
              <a:rPr lang="en-US" dirty="0">
                <a:solidFill>
                  <a:srgbClr val="000000"/>
                </a:solidFill>
                <a:latin typeface="Calibri" charset="0"/>
                <a:ea typeface="MS Mincho" charset="0"/>
                <a:cs typeface="MS Mincho" charset="0"/>
              </a:rPr>
              <a:t>for the study reported </a:t>
            </a:r>
            <a:r>
              <a:rPr lang="en-US" dirty="0" smtClean="0">
                <a:solidFill>
                  <a:srgbClr val="000000"/>
                </a:solidFill>
                <a:latin typeface="Calibri" charset="0"/>
                <a:ea typeface="MS Mincho" charset="0"/>
                <a:cs typeface="MS Mincho" charset="0"/>
              </a:rPr>
              <a:t>learning about </a:t>
            </a:r>
            <a:r>
              <a:rPr lang="en-US" b="1" dirty="0">
                <a:solidFill>
                  <a:srgbClr val="000000"/>
                </a:solidFill>
                <a:latin typeface="Calibri" charset="0"/>
                <a:ea typeface="MS Mincho" charset="0"/>
                <a:cs typeface="MS Mincho" charset="0"/>
              </a:rPr>
              <a:t>something </a:t>
            </a:r>
            <a:r>
              <a:rPr lang="en-US" b="1" dirty="0" smtClean="0">
                <a:solidFill>
                  <a:srgbClr val="000000"/>
                </a:solidFill>
                <a:latin typeface="Calibri" charset="0"/>
                <a:ea typeface="MS Mincho" charset="0"/>
                <a:cs typeface="MS Mincho" charset="0"/>
              </a:rPr>
              <a:t>that connected </a:t>
            </a:r>
            <a:r>
              <a:rPr lang="en-US" dirty="0" smtClean="0">
                <a:solidFill>
                  <a:srgbClr val="000000"/>
                </a:solidFill>
                <a:latin typeface="Calibri" charset="0"/>
                <a:ea typeface="MS Mincho" charset="0"/>
                <a:cs typeface="MS Mincho" charset="0"/>
              </a:rPr>
              <a:t>to their own lives. </a:t>
            </a:r>
          </a:p>
          <a:p>
            <a:pPr eaLnBrk="1" hangingPunct="1">
              <a:spcBef>
                <a:spcPct val="35000"/>
              </a:spcBef>
              <a:buClr>
                <a:srgbClr val="000000"/>
              </a:buClr>
              <a:buFontTx/>
              <a:buChar char="-"/>
              <a:defRPr/>
            </a:pPr>
            <a:endParaRPr lang="en-US" dirty="0">
              <a:solidFill>
                <a:srgbClr val="000000"/>
              </a:solidFill>
              <a:latin typeface="Calibri" charset="0"/>
              <a:ea typeface="MS Mincho" charset="0"/>
              <a:cs typeface="MS Mincho" charset="0"/>
            </a:endParaRPr>
          </a:p>
        </p:txBody>
      </p:sp>
    </p:spTree>
    <p:extLst>
      <p:ext uri="{BB962C8B-B14F-4D97-AF65-F5344CB8AC3E}">
        <p14:creationId xmlns:p14="http://schemas.microsoft.com/office/powerpoint/2010/main" val="417073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0918gh_28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6423"/>
            <a:ext cx="4021861" cy="5641577"/>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Tree>
    <p:extLst>
      <p:ext uri="{BB962C8B-B14F-4D97-AF65-F5344CB8AC3E}">
        <p14:creationId xmlns:p14="http://schemas.microsoft.com/office/powerpoint/2010/main" val="124851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8" name="TextBox 4"/>
          <p:cNvSpPr txBox="1">
            <a:spLocks noChangeArrowheads="1"/>
          </p:cNvSpPr>
          <p:nvPr/>
        </p:nvSpPr>
        <p:spPr bwMode="auto">
          <a:xfrm>
            <a:off x="254000" y="1312257"/>
            <a:ext cx="8661400"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Volunteer Engagement:</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Why volunteer at </a:t>
            </a:r>
            <a:r>
              <a:rPr lang="en-US" dirty="0" err="1" smtClean="0">
                <a:solidFill>
                  <a:srgbClr val="000000"/>
                </a:solidFill>
                <a:latin typeface="Calibri" charset="0"/>
                <a:ea typeface="MS Mincho" charset="0"/>
                <a:cs typeface="MS Mincho" charset="0"/>
              </a:rPr>
              <a:t>NanoDays</a:t>
            </a:r>
            <a:r>
              <a:rPr lang="en-US" dirty="0" smtClean="0">
                <a:solidFill>
                  <a:srgbClr val="000000"/>
                </a:solidFill>
                <a:latin typeface="Calibri" charset="0"/>
                <a:ea typeface="MS Mincho" charset="0"/>
                <a:cs typeface="MS Mincho" charset="0"/>
              </a:rPr>
              <a:t>? Top three reasons chosen:</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It </a:t>
            </a:r>
            <a:r>
              <a:rPr lang="en-US" sz="2000" dirty="0">
                <a:solidFill>
                  <a:srgbClr val="000000"/>
                </a:solidFill>
                <a:latin typeface="Calibri" charset="0"/>
                <a:ea typeface="MS Mincho" charset="0"/>
                <a:cs typeface="MS Mincho" charset="0"/>
              </a:rPr>
              <a:t>was an opportunity for outreach with youth in science </a:t>
            </a:r>
            <a:r>
              <a:rPr lang="en-US" sz="2000" dirty="0" smtClean="0">
                <a:solidFill>
                  <a:srgbClr val="000000"/>
                </a:solidFill>
                <a:latin typeface="Calibri" charset="0"/>
                <a:ea typeface="MS Mincho" charset="0"/>
                <a:cs typeface="MS Mincho" charset="0"/>
              </a:rPr>
              <a:t>education  (65%)</a:t>
            </a:r>
            <a:endParaRPr lang="en-US" sz="2000"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NanoDays </a:t>
            </a:r>
            <a:r>
              <a:rPr lang="en-US" sz="2000" dirty="0">
                <a:solidFill>
                  <a:srgbClr val="000000"/>
                </a:solidFill>
                <a:latin typeface="Calibri" charset="0"/>
                <a:ea typeface="MS Mincho" charset="0"/>
                <a:cs typeface="MS Mincho" charset="0"/>
              </a:rPr>
              <a:t>sounded like a fun </a:t>
            </a:r>
            <a:r>
              <a:rPr lang="en-US" sz="2000" dirty="0" smtClean="0">
                <a:solidFill>
                  <a:srgbClr val="000000"/>
                </a:solidFill>
                <a:latin typeface="Calibri" charset="0"/>
                <a:ea typeface="MS Mincho" charset="0"/>
                <a:cs typeface="MS Mincho" charset="0"/>
              </a:rPr>
              <a:t>event (47%)</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I </a:t>
            </a:r>
            <a:r>
              <a:rPr lang="en-US" sz="2000" dirty="0">
                <a:solidFill>
                  <a:srgbClr val="000000"/>
                </a:solidFill>
                <a:latin typeface="Calibri" charset="0"/>
                <a:ea typeface="MS Mincho" charset="0"/>
                <a:cs typeface="MS Mincho" charset="0"/>
              </a:rPr>
              <a:t>wanted to support the institution where I </a:t>
            </a:r>
            <a:r>
              <a:rPr lang="en-US" sz="2000" dirty="0" smtClean="0">
                <a:solidFill>
                  <a:srgbClr val="000000"/>
                </a:solidFill>
                <a:latin typeface="Calibri" charset="0"/>
                <a:ea typeface="MS Mincho" charset="0"/>
                <a:cs typeface="MS Mincho" charset="0"/>
              </a:rPr>
              <a:t>volunteered (36%)</a:t>
            </a:r>
          </a:p>
          <a:p>
            <a:pPr marL="0" indent="0" eaLnBrk="1" hangingPunct="1">
              <a:spcBef>
                <a:spcPct val="35000"/>
              </a:spcBef>
              <a:buClr>
                <a:srgbClr val="000000"/>
              </a:buClr>
              <a:defRPr/>
            </a:pP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Most popular aspects of volunteering? Top three aspects chosen:</a:t>
            </a:r>
          </a:p>
          <a:p>
            <a:pPr eaLnBrk="1" hangingPunct="1">
              <a:spcBef>
                <a:spcPct val="35000"/>
              </a:spcBef>
              <a:buClr>
                <a:srgbClr val="000000"/>
              </a:buClr>
              <a:buFontTx/>
              <a:buChar char="-"/>
              <a:defRPr/>
            </a:pPr>
            <a:r>
              <a:rPr lang="en-US" sz="2000" dirty="0">
                <a:solidFill>
                  <a:srgbClr val="000000"/>
                </a:solidFill>
                <a:latin typeface="Calibri" charset="0"/>
                <a:ea typeface="MS Mincho" charset="0"/>
                <a:cs typeface="MS Mincho" charset="0"/>
              </a:rPr>
              <a:t>watching people’s reactions to demos/</a:t>
            </a:r>
            <a:r>
              <a:rPr lang="en-US" sz="2000" dirty="0" smtClean="0">
                <a:solidFill>
                  <a:srgbClr val="000000"/>
                </a:solidFill>
                <a:latin typeface="Calibri" charset="0"/>
                <a:ea typeface="MS Mincho" charset="0"/>
                <a:cs typeface="MS Mincho" charset="0"/>
              </a:rPr>
              <a:t>activities (66%)</a:t>
            </a:r>
            <a:endParaRPr lang="en-US" sz="2000"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seeing </a:t>
            </a:r>
            <a:r>
              <a:rPr lang="en-US" sz="2000" dirty="0">
                <a:solidFill>
                  <a:srgbClr val="000000"/>
                </a:solidFill>
                <a:latin typeface="Calibri" charset="0"/>
                <a:ea typeface="MS Mincho" charset="0"/>
                <a:cs typeface="MS Mincho" charset="0"/>
              </a:rPr>
              <a:t>enthusiasm around nanotechnology and </a:t>
            </a:r>
            <a:r>
              <a:rPr lang="en-US" sz="2000" dirty="0" smtClean="0">
                <a:solidFill>
                  <a:srgbClr val="000000"/>
                </a:solidFill>
                <a:latin typeface="Calibri" charset="0"/>
                <a:ea typeface="MS Mincho" charset="0"/>
                <a:cs typeface="MS Mincho" charset="0"/>
              </a:rPr>
              <a:t>science (60%)</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interacting </a:t>
            </a:r>
            <a:r>
              <a:rPr lang="en-US" sz="2000" dirty="0">
                <a:solidFill>
                  <a:srgbClr val="000000"/>
                </a:solidFill>
                <a:latin typeface="Calibri" charset="0"/>
                <a:ea typeface="MS Mincho" charset="0"/>
                <a:cs typeface="MS Mincho" charset="0"/>
              </a:rPr>
              <a:t>with NanoDays attendees </a:t>
            </a:r>
            <a:r>
              <a:rPr lang="en-US" sz="2000" dirty="0" smtClean="0">
                <a:solidFill>
                  <a:srgbClr val="000000"/>
                </a:solidFill>
                <a:latin typeface="Calibri" charset="0"/>
                <a:ea typeface="MS Mincho" charset="0"/>
                <a:cs typeface="MS Mincho" charset="0"/>
              </a:rPr>
              <a:t> (52%)</a:t>
            </a:r>
          </a:p>
        </p:txBody>
      </p:sp>
    </p:spTree>
    <p:extLst>
      <p:ext uri="{BB962C8B-B14F-4D97-AF65-F5344CB8AC3E}">
        <p14:creationId xmlns:p14="http://schemas.microsoft.com/office/powerpoint/2010/main" val="558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8" name="TextBox 4"/>
          <p:cNvSpPr txBox="1">
            <a:spLocks noChangeArrowheads="1"/>
          </p:cNvSpPr>
          <p:nvPr/>
        </p:nvSpPr>
        <p:spPr bwMode="auto">
          <a:xfrm>
            <a:off x="254000" y="1312257"/>
            <a:ext cx="8661400" cy="481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Volunteer Engagement:</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Most challenging aspects? Top three reasons chosen:</a:t>
            </a:r>
          </a:p>
          <a:p>
            <a:pPr eaLnBrk="1" hangingPunct="1">
              <a:spcBef>
                <a:spcPct val="35000"/>
              </a:spcBef>
              <a:buClr>
                <a:srgbClr val="000000"/>
              </a:buClr>
              <a:buFontTx/>
              <a:buChar char="-"/>
              <a:defRPr/>
            </a:pPr>
            <a:r>
              <a:rPr lang="en-US" sz="2000" dirty="0">
                <a:solidFill>
                  <a:srgbClr val="000000"/>
                </a:solidFill>
                <a:latin typeface="Calibri" charset="0"/>
                <a:ea typeface="MS Mincho" charset="0"/>
                <a:cs typeface="MS Mincho" charset="0"/>
              </a:rPr>
              <a:t>adapting the concepts of nanotechnology for younger </a:t>
            </a:r>
            <a:r>
              <a:rPr lang="en-US" sz="2000" dirty="0" smtClean="0">
                <a:solidFill>
                  <a:srgbClr val="000000"/>
                </a:solidFill>
                <a:latin typeface="Calibri" charset="0"/>
                <a:ea typeface="MS Mincho" charset="0"/>
                <a:cs typeface="MS Mincho" charset="0"/>
              </a:rPr>
              <a:t>audiences (54%)</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communicating </a:t>
            </a:r>
            <a:r>
              <a:rPr lang="en-US" sz="2000" dirty="0">
                <a:solidFill>
                  <a:srgbClr val="000000"/>
                </a:solidFill>
                <a:latin typeface="Calibri" charset="0"/>
                <a:ea typeface="MS Mincho" charset="0"/>
                <a:cs typeface="MS Mincho" charset="0"/>
              </a:rPr>
              <a:t>the principles of </a:t>
            </a:r>
            <a:r>
              <a:rPr lang="en-US" sz="2000" dirty="0" smtClean="0">
                <a:solidFill>
                  <a:srgbClr val="000000"/>
                </a:solidFill>
                <a:latin typeface="Calibri" charset="0"/>
                <a:ea typeface="MS Mincho" charset="0"/>
                <a:cs typeface="MS Mincho" charset="0"/>
              </a:rPr>
              <a:t>nanotechnology (44%)</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engaging </a:t>
            </a:r>
            <a:r>
              <a:rPr lang="en-US" sz="2000" dirty="0">
                <a:solidFill>
                  <a:srgbClr val="000000"/>
                </a:solidFill>
                <a:latin typeface="Calibri" charset="0"/>
                <a:ea typeface="MS Mincho" charset="0"/>
                <a:cs typeface="MS Mincho" charset="0"/>
              </a:rPr>
              <a:t>attendees during the demo/activity </a:t>
            </a:r>
            <a:r>
              <a:rPr lang="en-US" sz="2000" dirty="0" smtClean="0">
                <a:solidFill>
                  <a:srgbClr val="000000"/>
                </a:solidFill>
                <a:latin typeface="Calibri" charset="0"/>
                <a:ea typeface="MS Mincho" charset="0"/>
                <a:cs typeface="MS Mincho" charset="0"/>
              </a:rPr>
              <a:t>(24%)</a:t>
            </a:r>
            <a:br>
              <a:rPr lang="en-US" sz="2000" dirty="0" smtClean="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What gained from volunteering? Top three themes:</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experience engaging people around science (46%)</a:t>
            </a: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gained nano-related knowledge (25%)</a:t>
            </a:r>
            <a:endParaRPr lang="en-US" sz="2000"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great experience/fun (21%)</a:t>
            </a:r>
          </a:p>
        </p:txBody>
      </p:sp>
    </p:spTree>
    <p:extLst>
      <p:ext uri="{BB962C8B-B14F-4D97-AF65-F5344CB8AC3E}">
        <p14:creationId xmlns:p14="http://schemas.microsoft.com/office/powerpoint/2010/main" val="82129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0918gh_28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6423"/>
            <a:ext cx="4021861" cy="5641577"/>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8" name="TextBox 4"/>
          <p:cNvSpPr txBox="1">
            <a:spLocks noChangeArrowheads="1"/>
          </p:cNvSpPr>
          <p:nvPr/>
        </p:nvSpPr>
        <p:spPr bwMode="auto">
          <a:xfrm>
            <a:off x="4136470" y="1312257"/>
            <a:ext cx="4778930" cy="380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Learning about nano</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a:solidFill>
                  <a:srgbClr val="000000"/>
                </a:solidFill>
                <a:latin typeface="Calibri" charset="0"/>
                <a:ea typeface="MS Mincho" charset="0"/>
                <a:cs typeface="MS Mincho" charset="0"/>
              </a:rPr>
              <a:t>Volunteer survey respondents demonstrate gains in confidence around the different areas of the NISE Net content map. </a:t>
            </a:r>
            <a:br>
              <a:rPr lang="en-US" dirty="0">
                <a:solidFill>
                  <a:srgbClr val="000000"/>
                </a:solidFill>
                <a:latin typeface="Calibri" charset="0"/>
                <a:ea typeface="MS Mincho" charset="0"/>
                <a:cs typeface="MS Mincho" charset="0"/>
              </a:rPr>
            </a:br>
            <a:endParaRPr lang="en-US" dirty="0">
              <a:solidFill>
                <a:srgbClr val="000000"/>
              </a:solidFill>
              <a:latin typeface="Calibri" charset="0"/>
              <a:ea typeface="MS Mincho" charset="0"/>
              <a:cs typeface="MS Mincho" charset="0"/>
            </a:endParaRPr>
          </a:p>
          <a:p>
            <a:pPr eaLnBrk="1" hangingPunct="1">
              <a:spcBef>
                <a:spcPct val="35000"/>
              </a:spcBef>
              <a:buClr>
                <a:srgbClr val="000000"/>
              </a:buClr>
              <a:buFontTx/>
              <a:buChar char="-"/>
              <a:defRPr/>
            </a:pPr>
            <a:r>
              <a:rPr lang="en-US" dirty="0">
                <a:solidFill>
                  <a:srgbClr val="000000"/>
                </a:solidFill>
                <a:latin typeface="Calibri" charset="0"/>
                <a:ea typeface="MS Mincho" charset="0"/>
                <a:cs typeface="MS Mincho" charset="0"/>
              </a:rPr>
              <a:t>These gains are larger than the gains of event attendees. </a:t>
            </a:r>
          </a:p>
        </p:txBody>
      </p:sp>
    </p:spTree>
    <p:extLst>
      <p:ext uri="{BB962C8B-B14F-4D97-AF65-F5344CB8AC3E}">
        <p14:creationId xmlns:p14="http://schemas.microsoft.com/office/powerpoint/2010/main" val="347606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0918gh_28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6423"/>
            <a:ext cx="4021861" cy="5641577"/>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7" name="TextBox 4"/>
          <p:cNvSpPr txBox="1">
            <a:spLocks noChangeArrowheads="1"/>
          </p:cNvSpPr>
          <p:nvPr/>
        </p:nvSpPr>
        <p:spPr bwMode="auto">
          <a:xfrm>
            <a:off x="4136470" y="1681799"/>
            <a:ext cx="4778930" cy="359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b="1" dirty="0" smtClean="0">
                <a:solidFill>
                  <a:srgbClr val="000000"/>
                </a:solidFill>
                <a:latin typeface="Calibri" charset="0"/>
                <a:ea typeface="MS Mincho" charset="0"/>
                <a:cs typeface="MS Mincho" charset="0"/>
              </a:rPr>
              <a:t>Additional Impacts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Across all groups, interest in STEM activities increases.</a:t>
            </a:r>
          </a:p>
          <a:p>
            <a:pPr lvl="1" eaLnBrk="1" hangingPunct="1">
              <a:spcBef>
                <a:spcPct val="35000"/>
              </a:spcBef>
              <a:buClr>
                <a:srgbClr val="000000"/>
              </a:buClr>
              <a:buFontTx/>
              <a:buChar char="-"/>
              <a:defRPr/>
            </a:pPr>
            <a:r>
              <a:rPr lang="en-US" sz="2000" dirty="0" smtClean="0">
                <a:solidFill>
                  <a:srgbClr val="000000"/>
                </a:solidFill>
                <a:latin typeface="Calibri" charset="0"/>
                <a:ea typeface="MS Mincho" charset="0"/>
                <a:cs typeface="MS Mincho" charset="0"/>
              </a:rPr>
              <a:t>For HS Students/Undecided undergrads, interest in STEM careers also increase!</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Use/awareness of NISE Net materials continues beyond NanoDays events for volunteers.</a:t>
            </a:r>
          </a:p>
        </p:txBody>
      </p:sp>
    </p:spTree>
    <p:extLst>
      <p:ext uri="{BB962C8B-B14F-4D97-AF65-F5344CB8AC3E}">
        <p14:creationId xmlns:p14="http://schemas.microsoft.com/office/powerpoint/2010/main" val="244961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7" name="TextBox 6"/>
          <p:cNvSpPr txBox="1"/>
          <p:nvPr/>
        </p:nvSpPr>
        <p:spPr>
          <a:xfrm>
            <a:off x="254000" y="1581299"/>
            <a:ext cx="6086522" cy="461665"/>
          </a:xfrm>
          <a:prstGeom prst="rect">
            <a:avLst/>
          </a:prstGeom>
          <a:noFill/>
        </p:spPr>
        <p:txBody>
          <a:bodyPr wrap="none" rtlCol="0">
            <a:spAutoFit/>
          </a:bodyPr>
          <a:lstStyle/>
          <a:p>
            <a:r>
              <a:rPr lang="en-US" sz="2400" dirty="0" smtClean="0"/>
              <a:t>Group 2: Educators (ISE, PK-12, Outreach</a:t>
            </a:r>
            <a:endParaRPr lang="en-US" sz="24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12729"/>
          <a:stretch/>
        </p:blipFill>
        <p:spPr>
          <a:xfrm>
            <a:off x="301132" y="2591087"/>
            <a:ext cx="8614268" cy="3389706"/>
          </a:xfrm>
          <a:prstGeom prst="rect">
            <a:avLst/>
          </a:prstGeom>
        </p:spPr>
      </p:pic>
    </p:spTree>
    <p:extLst>
      <p:ext uri="{BB962C8B-B14F-4D97-AF65-F5344CB8AC3E}">
        <p14:creationId xmlns:p14="http://schemas.microsoft.com/office/powerpoint/2010/main" val="205251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7" name="TextBox 6"/>
          <p:cNvSpPr txBox="1"/>
          <p:nvPr/>
        </p:nvSpPr>
        <p:spPr>
          <a:xfrm>
            <a:off x="254000" y="1581299"/>
            <a:ext cx="6856114" cy="707886"/>
          </a:xfrm>
          <a:prstGeom prst="rect">
            <a:avLst/>
          </a:prstGeom>
          <a:noFill/>
        </p:spPr>
        <p:txBody>
          <a:bodyPr wrap="none" rtlCol="0">
            <a:spAutoFit/>
          </a:bodyPr>
          <a:lstStyle/>
          <a:p>
            <a:r>
              <a:rPr lang="en-US" sz="2400" dirty="0" smtClean="0"/>
              <a:t>Group 3: Volunteers on the STEM Career Track  </a:t>
            </a:r>
          </a:p>
          <a:p>
            <a:r>
              <a:rPr lang="en-US" sz="1600" dirty="0" smtClean="0"/>
              <a:t>(decided undergrads, grad students, </a:t>
            </a:r>
            <a:r>
              <a:rPr lang="en-US" sz="1600" dirty="0" err="1" smtClean="0"/>
              <a:t>sci</a:t>
            </a:r>
            <a:r>
              <a:rPr lang="en-US" sz="1600" dirty="0" smtClean="0"/>
              <a:t>/</a:t>
            </a:r>
            <a:r>
              <a:rPr lang="en-US" sz="1600" dirty="0" err="1" smtClean="0"/>
              <a:t>eng</a:t>
            </a:r>
            <a:r>
              <a:rPr lang="en-US" sz="1600" dirty="0" smtClean="0"/>
              <a:t>/profs)</a:t>
            </a:r>
            <a:endParaRPr lang="en-US" sz="16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11575"/>
          <a:stretch/>
        </p:blipFill>
        <p:spPr>
          <a:xfrm>
            <a:off x="456456" y="2705875"/>
            <a:ext cx="8458944" cy="3339204"/>
          </a:xfrm>
          <a:prstGeom prst="rect">
            <a:avLst/>
          </a:prstGeom>
        </p:spPr>
      </p:pic>
    </p:spTree>
    <p:extLst>
      <p:ext uri="{BB962C8B-B14F-4D97-AF65-F5344CB8AC3E}">
        <p14:creationId xmlns:p14="http://schemas.microsoft.com/office/powerpoint/2010/main" val="174846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0918gh_28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6423"/>
            <a:ext cx="4021861" cy="5641577"/>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Findings: Event Volunteers</a:t>
            </a:r>
            <a:endParaRPr lang="en-US" sz="4000" dirty="0">
              <a:solidFill>
                <a:srgbClr val="0C4225"/>
              </a:solidFill>
              <a:latin typeface="Georgia" charset="0"/>
              <a:ea typeface="ＭＳ Ｐゴシック" charset="0"/>
              <a:cs typeface="Georgia" charset="0"/>
            </a:endParaRPr>
          </a:p>
        </p:txBody>
      </p:sp>
      <p:sp>
        <p:nvSpPr>
          <p:cNvPr id="7" name="TextBox 4"/>
          <p:cNvSpPr txBox="1">
            <a:spLocks noChangeArrowheads="1"/>
          </p:cNvSpPr>
          <p:nvPr/>
        </p:nvSpPr>
        <p:spPr bwMode="auto">
          <a:xfrm>
            <a:off x="4136470" y="1681799"/>
            <a:ext cx="4778930" cy="483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b="1" dirty="0" smtClean="0">
                <a:solidFill>
                  <a:srgbClr val="000000"/>
                </a:solidFill>
                <a:latin typeface="Calibri" charset="0"/>
                <a:ea typeface="MS Mincho" charset="0"/>
                <a:cs typeface="MS Mincho" charset="0"/>
              </a:rPr>
              <a:t>Additional Impacts</a:t>
            </a:r>
          </a:p>
          <a:p>
            <a:pPr eaLnBrk="1" hangingPunct="1">
              <a:spcBef>
                <a:spcPct val="35000"/>
              </a:spcBef>
              <a:buClr>
                <a:srgbClr val="000000"/>
              </a:buClr>
              <a:buFontTx/>
              <a:buChar char="-"/>
              <a:defRPr/>
            </a:pPr>
            <a:r>
              <a:rPr lang="en-US" dirty="0" smtClean="0">
                <a:solidFill>
                  <a:srgbClr val="BFBFBF"/>
                </a:solidFill>
                <a:latin typeface="Calibri" charset="0"/>
                <a:ea typeface="MS Mincho" charset="0"/>
                <a:cs typeface="MS Mincho" charset="0"/>
              </a:rPr>
              <a:t>Across all groups, interest in STEM activities increases.</a:t>
            </a:r>
          </a:p>
          <a:p>
            <a:pPr lvl="1" eaLnBrk="1" hangingPunct="1">
              <a:spcBef>
                <a:spcPct val="35000"/>
              </a:spcBef>
              <a:buClr>
                <a:srgbClr val="000000"/>
              </a:buClr>
              <a:buFontTx/>
              <a:buChar char="-"/>
              <a:defRPr/>
            </a:pPr>
            <a:r>
              <a:rPr lang="en-US" sz="2000" dirty="0" smtClean="0">
                <a:solidFill>
                  <a:srgbClr val="BFBFBF"/>
                </a:solidFill>
                <a:latin typeface="Calibri" charset="0"/>
                <a:ea typeface="MS Mincho" charset="0"/>
                <a:cs typeface="MS Mincho" charset="0"/>
              </a:rPr>
              <a:t>For HS Students/Undecided undergrads, interest in STEM careers also increase!</a:t>
            </a:r>
          </a:p>
          <a:p>
            <a:pPr eaLnBrk="1" hangingPunct="1">
              <a:spcBef>
                <a:spcPct val="35000"/>
              </a:spcBef>
              <a:buClr>
                <a:srgbClr val="000000"/>
              </a:buClr>
              <a:buFontTx/>
              <a:buChar char="-"/>
              <a:defRPr/>
            </a:pPr>
            <a:r>
              <a:rPr lang="en-US" dirty="0" smtClean="0">
                <a:solidFill>
                  <a:srgbClr val="BFBFBF"/>
                </a:solidFill>
                <a:latin typeface="Calibri" charset="0"/>
                <a:ea typeface="MS Mincho" charset="0"/>
                <a:cs typeface="MS Mincho" charset="0"/>
              </a:rPr>
              <a:t>Use/awareness of NISE Net materials continues beyond </a:t>
            </a:r>
            <a:r>
              <a:rPr lang="en-US" dirty="0" err="1" smtClean="0">
                <a:solidFill>
                  <a:srgbClr val="BFBFBF"/>
                </a:solidFill>
                <a:latin typeface="Calibri" charset="0"/>
                <a:ea typeface="MS Mincho" charset="0"/>
                <a:cs typeface="MS Mincho" charset="0"/>
              </a:rPr>
              <a:t>NanoDays</a:t>
            </a:r>
            <a:r>
              <a:rPr lang="en-US" dirty="0" smtClean="0">
                <a:solidFill>
                  <a:srgbClr val="BFBFBF"/>
                </a:solidFill>
                <a:latin typeface="Calibri" charset="0"/>
                <a:ea typeface="MS Mincho" charset="0"/>
                <a:cs typeface="MS Mincho" charset="0"/>
              </a:rPr>
              <a:t> events for volunteers.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Volunteer respondents report gains in confidence around engaging the public. </a:t>
            </a:r>
            <a:endParaRPr lang="en-US" dirty="0">
              <a:solidFill>
                <a:srgbClr val="000000"/>
              </a:solidFill>
              <a:latin typeface="Calibri" charset="0"/>
              <a:ea typeface="MS Mincho" charset="0"/>
              <a:cs typeface="MS Mincho" charset="0"/>
            </a:endParaRPr>
          </a:p>
        </p:txBody>
      </p:sp>
    </p:spTree>
    <p:extLst>
      <p:ext uri="{BB962C8B-B14F-4D97-AF65-F5344CB8AC3E}">
        <p14:creationId xmlns:p14="http://schemas.microsoft.com/office/powerpoint/2010/main" val="33957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515280"/>
            <a:ext cx="9144000" cy="830997"/>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49176D"/>
                </a:solidFill>
                <a:latin typeface="Georgia" pitchFamily="1" charset="0"/>
                <a:ea typeface="Georgia" pitchFamily="1" charset="0"/>
                <a:cs typeface="Georgia" pitchFamily="1" charset="0"/>
              </a:rPr>
              <a:t>Nano-Rich Organizations</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Steven R. </a:t>
            </a:r>
            <a:r>
              <a:rPr lang="en-US" sz="2400" b="1" dirty="0" err="1" smtClean="0">
                <a:solidFill>
                  <a:srgbClr val="0C4225"/>
                </a:solidFill>
                <a:latin typeface="Calibri" charset="0"/>
                <a:ea typeface="MS Mincho" charset="0"/>
                <a:cs typeface="MS Mincho" charset="0"/>
              </a:rPr>
              <a:t>Guberman</a:t>
            </a:r>
            <a:r>
              <a:rPr lang="en-US" sz="2400" b="1" dirty="0" smtClean="0">
                <a:solidFill>
                  <a:srgbClr val="0C4225"/>
                </a:solidFill>
                <a:latin typeface="Calibri" charset="0"/>
                <a:ea typeface="MS Mincho" charset="0"/>
                <a:cs typeface="MS Mincho" charset="0"/>
              </a:rPr>
              <a:t>, Science Museum of Minnesota</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David </a:t>
            </a:r>
            <a:r>
              <a:rPr lang="en-US" sz="2400" b="1" dirty="0" err="1" smtClean="0">
                <a:solidFill>
                  <a:srgbClr val="0C4225"/>
                </a:solidFill>
                <a:latin typeface="Calibri" charset="0"/>
                <a:ea typeface="MS Mincho" charset="0"/>
                <a:cs typeface="MS Mincho" charset="0"/>
              </a:rPr>
              <a:t>Milavetz</a:t>
            </a:r>
            <a:r>
              <a:rPr lang="en-US" sz="2400" b="1" dirty="0" smtClean="0">
                <a:solidFill>
                  <a:srgbClr val="0C4225"/>
                </a:solidFill>
                <a:latin typeface="Calibri" charset="0"/>
                <a:ea typeface="MS Mincho" charset="0"/>
                <a:cs typeface="MS Mincho" charset="0"/>
              </a:rPr>
              <a:t>, Science Museum of Minnesota</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Eric LaPlant, Science Museum of Minnesota</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Chris </a:t>
            </a:r>
            <a:r>
              <a:rPr lang="en-US" sz="2400" b="1" dirty="0" err="1" smtClean="0">
                <a:solidFill>
                  <a:srgbClr val="0C4225"/>
                </a:solidFill>
                <a:latin typeface="Calibri" charset="0"/>
                <a:ea typeface="MS Mincho" charset="0"/>
                <a:cs typeface="MS Mincho" charset="0"/>
              </a:rPr>
              <a:t>Cardiel</a:t>
            </a:r>
            <a:r>
              <a:rPr lang="en-US" sz="2400" b="1" dirty="0" smtClean="0">
                <a:solidFill>
                  <a:srgbClr val="0C4225"/>
                </a:solidFill>
                <a:latin typeface="Calibri" charset="0"/>
                <a:ea typeface="MS Mincho" charset="0"/>
                <a:cs typeface="MS Mincho" charset="0"/>
              </a:rPr>
              <a:t>, Oregon Museum of Science and Industry</a:t>
            </a:r>
          </a:p>
          <a:p>
            <a:pPr marL="342900" indent="-342900">
              <a:spcBef>
                <a:spcPct val="35000"/>
              </a:spcBef>
              <a:buClr>
                <a:srgbClr val="000000"/>
              </a:buClr>
              <a:buFont typeface="Arial" charset="0"/>
              <a:buChar char="•"/>
            </a:pPr>
            <a:endParaRPr lang="en-US" sz="2400" b="1" dirty="0">
              <a:solidFill>
                <a:srgbClr val="0C4225"/>
              </a:solidFill>
              <a:latin typeface="Calibri" charset="0"/>
              <a:ea typeface="MS Mincho" charset="0"/>
              <a:cs typeface="MS Mincho" charset="0"/>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Conclusion</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4096482" y="1697127"/>
            <a:ext cx="481891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Public goals for NanoDays: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provide engaging programing</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engage the public in learning</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p:txBody>
      </p:sp>
      <p:pic>
        <p:nvPicPr>
          <p:cNvPr id="6" name="Picture 5"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
        <p:nvSpPr>
          <p:cNvPr id="5" name="TextBox 4"/>
          <p:cNvSpPr txBox="1"/>
          <p:nvPr/>
        </p:nvSpPr>
        <p:spPr>
          <a:xfrm>
            <a:off x="8139706" y="1821499"/>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sp>
        <p:nvSpPr>
          <p:cNvPr id="10" name="TextBox 9"/>
          <p:cNvSpPr txBox="1"/>
          <p:nvPr/>
        </p:nvSpPr>
        <p:spPr>
          <a:xfrm>
            <a:off x="8139706" y="2512453"/>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spTree>
    <p:extLst>
      <p:ext uri="{BB962C8B-B14F-4D97-AF65-F5344CB8AC3E}">
        <p14:creationId xmlns:p14="http://schemas.microsoft.com/office/powerpoint/2010/main" val="32927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5363"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Conclusion</a:t>
            </a:r>
            <a:endParaRPr lang="en-US" sz="4000" dirty="0">
              <a:solidFill>
                <a:srgbClr val="0C4225"/>
              </a:solidFill>
              <a:latin typeface="Georgia" charset="0"/>
              <a:ea typeface="ＭＳ Ｐゴシック" charset="0"/>
              <a:cs typeface="Georgia" charset="0"/>
            </a:endParaRPr>
          </a:p>
        </p:txBody>
      </p:sp>
      <p:sp>
        <p:nvSpPr>
          <p:cNvPr id="19461" name="TextBox 4"/>
          <p:cNvSpPr txBox="1">
            <a:spLocks noChangeArrowheads="1"/>
          </p:cNvSpPr>
          <p:nvPr/>
        </p:nvSpPr>
        <p:spPr bwMode="auto">
          <a:xfrm>
            <a:off x="4096482" y="1697127"/>
            <a:ext cx="4818918" cy="38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Public goals for NanoDays: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provide engaging programing</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engage the public in learning</a:t>
            </a:r>
          </a:p>
          <a:p>
            <a:pPr marL="0" indent="0" eaLnBrk="1" hangingPunct="1">
              <a:spcBef>
                <a:spcPct val="35000"/>
              </a:spcBef>
              <a:buClr>
                <a:srgbClr val="000000"/>
              </a:buClr>
              <a:defRPr/>
            </a:pPr>
            <a:endParaRPr lang="en-US" dirty="0" smtClean="0">
              <a:solidFill>
                <a:srgbClr val="000000"/>
              </a:solidFill>
              <a:latin typeface="Calibri" charset="0"/>
              <a:ea typeface="MS Mincho" charset="0"/>
              <a:cs typeface="MS Mincho" charset="0"/>
            </a:endParaRPr>
          </a:p>
          <a:p>
            <a:pPr marL="0" indent="0" eaLnBrk="1" hangingPunct="1">
              <a:spcBef>
                <a:spcPct val="35000"/>
              </a:spcBef>
              <a:buClr>
                <a:srgbClr val="000000"/>
              </a:buClr>
              <a:defRPr/>
            </a:pPr>
            <a:r>
              <a:rPr lang="en-US" dirty="0" smtClean="0">
                <a:solidFill>
                  <a:srgbClr val="000000"/>
                </a:solidFill>
                <a:latin typeface="Calibri" charset="0"/>
                <a:ea typeface="MS Mincho" charset="0"/>
                <a:cs typeface="MS Mincho" charset="0"/>
              </a:rPr>
              <a:t>Professional goals for NanoDays:</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increase capacity for nano programming</a:t>
            </a:r>
          </a:p>
          <a:p>
            <a:pPr eaLnBrk="1" hangingPunct="1">
              <a:spcBef>
                <a:spcPct val="35000"/>
              </a:spcBef>
              <a:buClr>
                <a:srgbClr val="000000"/>
              </a:buClr>
              <a:buFontTx/>
              <a:buChar char="-"/>
              <a:defRPr/>
            </a:pPr>
            <a:r>
              <a:rPr lang="en-US" dirty="0" smtClean="0">
                <a:solidFill>
                  <a:srgbClr val="000000"/>
                </a:solidFill>
                <a:latin typeface="Calibri" charset="0"/>
                <a:ea typeface="MS Mincho" charset="0"/>
                <a:cs typeface="MS Mincho" charset="0"/>
              </a:rPr>
              <a:t>increase reach over time</a:t>
            </a:r>
            <a:endParaRPr lang="en-US" dirty="0">
              <a:solidFill>
                <a:srgbClr val="000000"/>
              </a:solidFill>
              <a:latin typeface="Calibri" charset="0"/>
              <a:ea typeface="MS Mincho" charset="0"/>
              <a:cs typeface="MS Mincho" charset="0"/>
            </a:endParaRPr>
          </a:p>
        </p:txBody>
      </p:sp>
      <p:pic>
        <p:nvPicPr>
          <p:cNvPr id="6" name="Picture 5" descr="20110918gh_3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8805"/>
            <a:ext cx="3764895" cy="5647847"/>
          </a:xfrm>
          <a:prstGeom prst="rect">
            <a:avLst/>
          </a:prstGeom>
        </p:spPr>
      </p:pic>
      <p:sp>
        <p:nvSpPr>
          <p:cNvPr id="7" name="TextBox 6"/>
          <p:cNvSpPr txBox="1"/>
          <p:nvPr/>
        </p:nvSpPr>
        <p:spPr>
          <a:xfrm>
            <a:off x="8139706" y="1821499"/>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sp>
        <p:nvSpPr>
          <p:cNvPr id="8" name="TextBox 7"/>
          <p:cNvSpPr txBox="1"/>
          <p:nvPr/>
        </p:nvSpPr>
        <p:spPr>
          <a:xfrm>
            <a:off x="8139706" y="2512453"/>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sp>
        <p:nvSpPr>
          <p:cNvPr id="9" name="TextBox 8"/>
          <p:cNvSpPr txBox="1"/>
          <p:nvPr/>
        </p:nvSpPr>
        <p:spPr>
          <a:xfrm>
            <a:off x="8139706" y="4120872"/>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sp>
        <p:nvSpPr>
          <p:cNvPr id="10" name="TextBox 9"/>
          <p:cNvSpPr txBox="1"/>
          <p:nvPr/>
        </p:nvSpPr>
        <p:spPr>
          <a:xfrm>
            <a:off x="8139706" y="4811826"/>
            <a:ext cx="618729" cy="707886"/>
          </a:xfrm>
          <a:prstGeom prst="rect">
            <a:avLst/>
          </a:prstGeom>
          <a:noFill/>
        </p:spPr>
        <p:txBody>
          <a:bodyPr wrap="none" rtlCol="0">
            <a:spAutoFit/>
          </a:bodyPr>
          <a:lstStyle/>
          <a:p>
            <a:r>
              <a:rPr lang="en-US" sz="4000" dirty="0" smtClean="0">
                <a:latin typeface="Zapf Dingbats"/>
                <a:ea typeface="Zapf Dingbats"/>
                <a:cs typeface="Zapf Dingbats"/>
                <a:sym typeface="Zapf Dingbats"/>
              </a:rPr>
              <a:t>✔</a:t>
            </a:r>
            <a:endParaRPr lang="en-US" sz="4000" dirty="0"/>
          </a:p>
        </p:txBody>
      </p:sp>
      <p:pic>
        <p:nvPicPr>
          <p:cNvPr id="11" name="Picture 10" descr="High_fiv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52290" y="709788"/>
            <a:ext cx="5854700" cy="5905500"/>
          </a:xfrm>
          <a:prstGeom prst="rect">
            <a:avLst/>
          </a:prstGeom>
        </p:spPr>
      </p:pic>
    </p:spTree>
    <p:extLst>
      <p:ext uri="{BB962C8B-B14F-4D97-AF65-F5344CB8AC3E}">
        <p14:creationId xmlns:p14="http://schemas.microsoft.com/office/powerpoint/2010/main" val="79608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39776" y="143671"/>
            <a:ext cx="862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Research on connections between </a:t>
            </a:r>
            <a:r>
              <a:rPr lang="en-US" sz="4000" i="1" dirty="0" smtClean="0">
                <a:solidFill>
                  <a:srgbClr val="0C4225"/>
                </a:solidFill>
                <a:latin typeface="Georgia" charset="0"/>
                <a:cs typeface="Georgia" charset="0"/>
              </a:rPr>
              <a:t>Nano </a:t>
            </a:r>
            <a:r>
              <a:rPr lang="en-US" sz="4000" dirty="0" smtClean="0">
                <a:solidFill>
                  <a:srgbClr val="0C4225"/>
                </a:solidFill>
                <a:latin typeface="Georgia" charset="0"/>
                <a:cs typeface="Georgia" charset="0"/>
              </a:rPr>
              <a:t>and relevance </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7326" y="1682711"/>
            <a:ext cx="9531351" cy="3817977"/>
          </a:xfrm>
          <a:prstGeom prst="rect">
            <a:avLst/>
          </a:prstGeom>
        </p:spPr>
      </p:pic>
    </p:spTree>
    <p:extLst>
      <p:ext uri="{BB962C8B-B14F-4D97-AF65-F5344CB8AC3E}">
        <p14:creationId xmlns:p14="http://schemas.microsoft.com/office/powerpoint/2010/main" val="23732848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86669"/>
            <a:ext cx="5608806" cy="5590517"/>
          </a:xfrm>
          <a:prstGeom prst="rect">
            <a:avLst/>
          </a:prstGeom>
        </p:spPr>
      </p:pic>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i="1" dirty="0" smtClean="0">
                <a:solidFill>
                  <a:srgbClr val="49176D"/>
                </a:solidFill>
                <a:latin typeface="Georgia" charset="0"/>
                <a:ea typeface="ＭＳ Ｐゴシック" charset="0"/>
                <a:cs typeface="Georgia" charset="0"/>
              </a:rPr>
              <a:t>Nano </a:t>
            </a:r>
            <a:r>
              <a:rPr lang="en-US" sz="4000" dirty="0" smtClean="0">
                <a:solidFill>
                  <a:srgbClr val="49176D"/>
                </a:solidFill>
                <a:latin typeface="Georgia" charset="0"/>
                <a:ea typeface="ＭＳ Ｐゴシック" charset="0"/>
                <a:cs typeface="Georgia" charset="0"/>
              </a:rPr>
              <a:t>Summative Evaluation: Reach</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880051" y="2506111"/>
            <a:ext cx="3035349" cy="31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sz="2800" dirty="0" smtClean="0">
                <a:solidFill>
                  <a:prstClr val="black"/>
                </a:solidFill>
                <a:latin typeface="Calibri" charset="0"/>
              </a:rPr>
              <a:t>7.1 million visitors annually </a:t>
            </a:r>
          </a:p>
          <a:p>
            <a:pPr marL="0" indent="0" eaLnBrk="1" hangingPunct="1">
              <a:lnSpc>
                <a:spcPct val="90000"/>
              </a:lnSpc>
              <a:spcBef>
                <a:spcPct val="50000"/>
              </a:spcBef>
              <a:defRPr/>
            </a:pPr>
            <a:r>
              <a:rPr lang="en-US" sz="1800" dirty="0" smtClean="0">
                <a:latin typeface="Calibri"/>
                <a:ea typeface="MS Mincho" charset="0"/>
                <a:cs typeface="Calibri"/>
              </a:rPr>
              <a:t>(</a:t>
            </a:r>
            <a:r>
              <a:rPr lang="en-US" sz="1800" dirty="0">
                <a:latin typeface="Calibri"/>
                <a:ea typeface="MS Mincho" charset="0"/>
                <a:cs typeface="Calibri"/>
              </a:rPr>
              <a:t>Svarovsky et </a:t>
            </a:r>
            <a:r>
              <a:rPr lang="en-US" sz="1800" dirty="0" smtClean="0">
                <a:latin typeface="Calibri"/>
                <a:ea typeface="MS Mincho" charset="0"/>
                <a:cs typeface="Calibri"/>
              </a:rPr>
              <a:t>al., 2013)</a:t>
            </a:r>
          </a:p>
          <a:p>
            <a:pPr marL="0" indent="0" eaLnBrk="1" hangingPunct="1">
              <a:lnSpc>
                <a:spcPct val="90000"/>
              </a:lnSpc>
              <a:spcBef>
                <a:spcPct val="50000"/>
              </a:spcBef>
              <a:defRPr/>
            </a:pPr>
            <a:endParaRPr lang="en-US" dirty="0">
              <a:solidFill>
                <a:prstClr val="black"/>
              </a:solidFill>
              <a:latin typeface="Calibri"/>
              <a:ea typeface="MS Mincho" charset="0"/>
            </a:endParaRPr>
          </a:p>
          <a:p>
            <a:pPr marL="0" indent="0" eaLnBrk="1" hangingPunct="1">
              <a:lnSpc>
                <a:spcPct val="90000"/>
              </a:lnSpc>
              <a:spcBef>
                <a:spcPct val="50000"/>
              </a:spcBef>
              <a:defRPr/>
            </a:pPr>
            <a:r>
              <a:rPr lang="en-US" sz="2800" dirty="0" smtClean="0">
                <a:solidFill>
                  <a:prstClr val="black"/>
                </a:solidFill>
                <a:latin typeface="Calibri"/>
                <a:ea typeface="MS Mincho" charset="0"/>
              </a:rPr>
              <a:t>22 million visitors by 2015 </a:t>
            </a:r>
          </a:p>
          <a:p>
            <a:pPr marL="0" indent="0" eaLnBrk="1" hangingPunct="1">
              <a:lnSpc>
                <a:spcPct val="90000"/>
              </a:lnSpc>
              <a:spcBef>
                <a:spcPct val="50000"/>
              </a:spcBef>
              <a:defRPr/>
            </a:pPr>
            <a:r>
              <a:rPr lang="en-US" sz="1800" dirty="0" smtClean="0">
                <a:solidFill>
                  <a:prstClr val="black"/>
                </a:solidFill>
                <a:latin typeface="Calibri"/>
                <a:ea typeface="MS Mincho" charset="0"/>
              </a:rPr>
              <a:t>(Svarovsky et al., 2015)</a:t>
            </a:r>
            <a:r>
              <a:rPr lang="en-US" sz="1800" dirty="0" smtClean="0">
                <a:solidFill>
                  <a:prstClr val="black"/>
                </a:solidFill>
                <a:latin typeface="Calibri" charset="0"/>
              </a:rPr>
              <a:t> </a:t>
            </a:r>
          </a:p>
        </p:txBody>
      </p:sp>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796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i="1" dirty="0" smtClean="0">
                <a:solidFill>
                  <a:srgbClr val="49176D"/>
                </a:solidFill>
                <a:latin typeface="Georgia" charset="0"/>
                <a:ea typeface="ＭＳ Ｐゴシック" charset="0"/>
                <a:cs typeface="Georgia" charset="0"/>
              </a:rPr>
              <a:t>Nano </a:t>
            </a:r>
            <a:r>
              <a:rPr lang="en-US" sz="4000" dirty="0" smtClean="0">
                <a:solidFill>
                  <a:srgbClr val="49176D"/>
                </a:solidFill>
                <a:latin typeface="Georgia" charset="0"/>
                <a:ea typeface="ＭＳ Ｐゴシック" charset="0"/>
                <a:cs typeface="Georgia" charset="0"/>
              </a:rPr>
              <a:t>Summative Evaluation: Relevance</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201583" y="3348423"/>
            <a:ext cx="4942417"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dirty="0" smtClean="0">
                <a:solidFill>
                  <a:prstClr val="black"/>
                </a:solidFill>
                <a:latin typeface="Calibri" charset="0"/>
              </a:rPr>
              <a:t>59% of visitors reported </a:t>
            </a:r>
            <a:r>
              <a:rPr lang="en-US" dirty="0">
                <a:solidFill>
                  <a:prstClr val="black"/>
                </a:solidFill>
                <a:latin typeface="Calibri" charset="0"/>
              </a:rPr>
              <a:t>finding connections between </a:t>
            </a:r>
            <a:r>
              <a:rPr lang="en-US" dirty="0" smtClean="0">
                <a:solidFill>
                  <a:prstClr val="black"/>
                </a:solidFill>
                <a:latin typeface="Calibri" charset="0"/>
              </a:rPr>
              <a:t>the mini-exhibition experiences </a:t>
            </a:r>
            <a:r>
              <a:rPr lang="en-US" dirty="0">
                <a:solidFill>
                  <a:prstClr val="black"/>
                </a:solidFill>
                <a:latin typeface="Calibri" charset="0"/>
              </a:rPr>
              <a:t>and their daily </a:t>
            </a:r>
            <a:r>
              <a:rPr lang="en-US" dirty="0" smtClean="0">
                <a:solidFill>
                  <a:prstClr val="black"/>
                </a:solidFill>
                <a:latin typeface="Calibri" charset="0"/>
              </a:rPr>
              <a:t>lives</a:t>
            </a:r>
          </a:p>
        </p:txBody>
      </p:sp>
      <p:pic>
        <p:nvPicPr>
          <p:cNvPr id="5" name="Picture 4"/>
          <p:cNvPicPr>
            <a:picLocks noChangeAspect="1"/>
          </p:cNvPicPr>
          <p:nvPr/>
        </p:nvPicPr>
        <p:blipFill>
          <a:blip r:embed="rId3"/>
          <a:stretch>
            <a:fillRect/>
          </a:stretch>
        </p:blipFill>
        <p:spPr>
          <a:xfrm>
            <a:off x="0" y="1286669"/>
            <a:ext cx="4029075" cy="5715000"/>
          </a:xfrm>
          <a:prstGeom prst="rect">
            <a:avLst/>
          </a:prstGeom>
        </p:spPr>
      </p:pic>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672791" y="4772219"/>
            <a:ext cx="3280736" cy="369332"/>
          </a:xfrm>
          <a:prstGeom prst="rect">
            <a:avLst/>
          </a:prstGeom>
        </p:spPr>
        <p:txBody>
          <a:bodyPr wrap="square">
            <a:spAutoFit/>
          </a:bodyPr>
          <a:lstStyle/>
          <a:p>
            <a:pPr>
              <a:spcBef>
                <a:spcPct val="35000"/>
              </a:spcBef>
              <a:buClr>
                <a:srgbClr val="000000"/>
              </a:buClr>
            </a:pPr>
            <a:r>
              <a:rPr lang="en-US" dirty="0" smtClean="0">
                <a:latin typeface="Calibri"/>
                <a:ea typeface="MS Mincho" charset="0"/>
                <a:cs typeface="Calibri"/>
              </a:rPr>
              <a:t>(Svarovsky et al., 2013)</a:t>
            </a:r>
            <a:endParaRPr lang="en-US" dirty="0">
              <a:latin typeface="Calibri"/>
              <a:ea typeface="MS Mincho" charset="0"/>
              <a:cs typeface="Calibri"/>
            </a:endParaRPr>
          </a:p>
        </p:txBody>
      </p:sp>
    </p:spTree>
    <p:extLst>
      <p:ext uri="{BB962C8B-B14F-4D97-AF65-F5344CB8AC3E}">
        <p14:creationId xmlns:p14="http://schemas.microsoft.com/office/powerpoint/2010/main" val="16331657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i="1" dirty="0" smtClean="0">
                <a:solidFill>
                  <a:srgbClr val="49176D"/>
                </a:solidFill>
                <a:latin typeface="Georgia" charset="0"/>
                <a:ea typeface="ＭＳ Ｐゴシック" charset="0"/>
                <a:cs typeface="Georgia" charset="0"/>
              </a:rPr>
              <a:t>Nano </a:t>
            </a:r>
            <a:r>
              <a:rPr lang="en-US" sz="4000" dirty="0" smtClean="0">
                <a:solidFill>
                  <a:srgbClr val="49176D"/>
                </a:solidFill>
                <a:latin typeface="Georgia" charset="0"/>
                <a:ea typeface="ＭＳ Ｐゴシック" charset="0"/>
                <a:cs typeface="Georgia" charset="0"/>
              </a:rPr>
              <a:t>Mini-Exhibition</a:t>
            </a:r>
            <a:endParaRPr lang="en-US" sz="4000" dirty="0">
              <a:solidFill>
                <a:srgbClr val="49176D"/>
              </a:solidFill>
              <a:latin typeface="Georgia" charset="0"/>
              <a:ea typeface="ＭＳ Ｐゴシック" charset="0"/>
              <a:cs typeface="Georgia" charset="0"/>
            </a:endParaRPr>
          </a:p>
        </p:txBody>
      </p:sp>
      <p:pic>
        <p:nvPicPr>
          <p:cNvPr id="10" name="Picture 9"/>
          <p:cNvPicPr>
            <a:picLocks noChangeAspect="1"/>
          </p:cNvPicPr>
          <p:nvPr/>
        </p:nvPicPr>
        <p:blipFill>
          <a:blip r:embed="rId3"/>
          <a:stretch>
            <a:fillRect/>
          </a:stretch>
        </p:blipFill>
        <p:spPr>
          <a:xfrm>
            <a:off x="774700" y="1235075"/>
            <a:ext cx="7620000" cy="5715000"/>
          </a:xfrm>
          <a:prstGeom prst="rect">
            <a:avLst/>
          </a:prstGeom>
        </p:spPr>
      </p:pic>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1563" y="6414714"/>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3845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0" y="1286669"/>
            <a:ext cx="8679798" cy="5780881"/>
          </a:xfrm>
          <a:prstGeom prst="rect">
            <a:avLst/>
          </a:prstGeom>
        </p:spPr>
      </p:pic>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i="1" dirty="0" smtClean="0">
                <a:solidFill>
                  <a:srgbClr val="49176D"/>
                </a:solidFill>
                <a:latin typeface="Georgia" charset="0"/>
                <a:ea typeface="ＭＳ Ｐゴシック" charset="0"/>
                <a:cs typeface="Georgia" charset="0"/>
              </a:rPr>
              <a:t>Nano </a:t>
            </a:r>
            <a:r>
              <a:rPr lang="en-US" sz="4000" dirty="0" smtClean="0">
                <a:solidFill>
                  <a:srgbClr val="49176D"/>
                </a:solidFill>
                <a:latin typeface="Georgia" charset="0"/>
                <a:ea typeface="ＭＳ Ｐゴシック" charset="0"/>
                <a:cs typeface="Georgia" charset="0"/>
              </a:rPr>
              <a:t>Mini-Exhibition</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366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150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i="1" dirty="0" smtClean="0">
                <a:solidFill>
                  <a:srgbClr val="49176D"/>
                </a:solidFill>
                <a:latin typeface="Georgia" charset="0"/>
                <a:ea typeface="ＭＳ Ｐゴシック" charset="0"/>
                <a:cs typeface="Georgia" charset="0"/>
              </a:rPr>
              <a:t>Nano </a:t>
            </a:r>
            <a:r>
              <a:rPr lang="en-US" sz="4000" dirty="0" smtClean="0">
                <a:solidFill>
                  <a:srgbClr val="49176D"/>
                </a:solidFill>
                <a:latin typeface="Georgia" charset="0"/>
                <a:ea typeface="ＭＳ Ｐゴシック" charset="0"/>
                <a:cs typeface="Georgia" charset="0"/>
              </a:rPr>
              <a:t>Mini-Exhibition</a:t>
            </a:r>
            <a:endParaRPr lang="en-US" sz="4000" dirty="0">
              <a:solidFill>
                <a:srgbClr val="49176D"/>
              </a:solidFill>
              <a:latin typeface="Georgia" charset="0"/>
              <a:ea typeface="ＭＳ Ｐゴシック" charset="0"/>
              <a:cs typeface="Georgia" charset="0"/>
            </a:endParaRPr>
          </a:p>
        </p:txBody>
      </p:sp>
      <p:pic>
        <p:nvPicPr>
          <p:cNvPr id="6" name="Picture 5"/>
          <p:cNvPicPr>
            <a:picLocks noChangeAspect="1"/>
          </p:cNvPicPr>
          <p:nvPr/>
        </p:nvPicPr>
        <p:blipFill>
          <a:blip r:embed="rId3"/>
          <a:stretch>
            <a:fillRect/>
          </a:stretch>
        </p:blipFill>
        <p:spPr>
          <a:xfrm>
            <a:off x="774700" y="1286669"/>
            <a:ext cx="7620000" cy="5715000"/>
          </a:xfrm>
          <a:prstGeom prst="rect">
            <a:avLst/>
          </a:prstGeom>
        </p:spPr>
      </p:pic>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263"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614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Methods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819650" y="1779404"/>
            <a:ext cx="3962400"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Data collection:</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33 visitor groups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Audio and video recording </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Reflective interview</a:t>
            </a:r>
          </a:p>
          <a:p>
            <a:pPr marL="0" indent="0" eaLnBrk="1" hangingPunct="1">
              <a:lnSpc>
                <a:spcPct val="90000"/>
              </a:lnSpc>
              <a:spcBef>
                <a:spcPct val="50000"/>
              </a:spcBef>
              <a:defRPr/>
            </a:pPr>
            <a:endParaRPr lang="en-US" sz="1400" b="1" dirty="0" smtClean="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Coding:</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29 groups completed</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How are visitors making relevance connections with the exhibition?</a:t>
            </a:r>
            <a:endParaRPr lang="en-US" sz="1600" dirty="0" smtClean="0">
              <a:solidFill>
                <a:prstClr val="black"/>
              </a:solidFill>
              <a:latin typeface="Calibri"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339102"/>
            <a:ext cx="4492585" cy="5446713"/>
          </a:xfrm>
          <a:prstGeom prst="rect">
            <a:avLst/>
          </a:prstGeom>
        </p:spPr>
      </p:pic>
    </p:spTree>
    <p:extLst>
      <p:ext uri="{BB962C8B-B14F-4D97-AF65-F5344CB8AC3E}">
        <p14:creationId xmlns:p14="http://schemas.microsoft.com/office/powerpoint/2010/main" val="18272542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0" y="1143000"/>
            <a:ext cx="3810000" cy="5715000"/>
          </a:xfrm>
          <a:prstGeom prst="rect">
            <a:avLst/>
          </a:prstGeom>
        </p:spPr>
      </p:pic>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Findings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54000" y="3178736"/>
            <a:ext cx="494241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sz="2800" dirty="0" smtClean="0">
                <a:solidFill>
                  <a:prstClr val="black"/>
                </a:solidFill>
                <a:latin typeface="Calibri" charset="0"/>
              </a:rPr>
              <a:t>All the groups in our sample made some connection between the </a:t>
            </a:r>
            <a:r>
              <a:rPr lang="en-US" sz="2800" i="1" dirty="0" smtClean="0">
                <a:solidFill>
                  <a:prstClr val="black"/>
                </a:solidFill>
                <a:latin typeface="Calibri" charset="0"/>
              </a:rPr>
              <a:t>Nano </a:t>
            </a:r>
            <a:r>
              <a:rPr lang="en-US" sz="2800" dirty="0" smtClean="0">
                <a:solidFill>
                  <a:prstClr val="black"/>
                </a:solidFill>
                <a:latin typeface="Calibri" charset="0"/>
              </a:rPr>
              <a:t>Mini-Exhibition and their everyday lives or experiences </a:t>
            </a:r>
          </a:p>
        </p:txBody>
      </p:sp>
      <p:pic>
        <p:nvPicPr>
          <p:cNvPr id="9"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17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Evaluation Goals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820277" y="1523106"/>
            <a:ext cx="5183395" cy="49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FOCUS 1: DESCRIBING THE NETWORK</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What does the network look like with respect to nano offerings for the public?</a:t>
            </a:r>
            <a:endParaRPr lang="en-US" b="1" dirty="0" smtClean="0">
              <a:solidFill>
                <a:prstClr val="black"/>
              </a:solidFill>
              <a:latin typeface="Calibri" charset="0"/>
            </a:endParaRPr>
          </a:p>
          <a:p>
            <a:pPr marL="0" indent="0" eaLnBrk="1" hangingPunct="1">
              <a:lnSpc>
                <a:spcPct val="90000"/>
              </a:lnSpc>
              <a:spcBef>
                <a:spcPts val="2040"/>
              </a:spcBef>
              <a:defRPr/>
            </a:pPr>
            <a:endParaRPr lang="en-US" sz="1800" b="1" dirty="0" smtClean="0">
              <a:solidFill>
                <a:prstClr val="black"/>
              </a:solidFill>
              <a:latin typeface="Calibri" charset="0"/>
            </a:endParaRPr>
          </a:p>
          <a:p>
            <a:pPr marL="0" indent="0" eaLnBrk="1" hangingPunct="1">
              <a:lnSpc>
                <a:spcPct val="90000"/>
              </a:lnSpc>
              <a:spcBef>
                <a:spcPts val="840"/>
              </a:spcBef>
              <a:defRPr/>
            </a:pPr>
            <a:r>
              <a:rPr lang="en-US" b="1" dirty="0" smtClean="0">
                <a:solidFill>
                  <a:prstClr val="black"/>
                </a:solidFill>
                <a:latin typeface="Calibri" charset="0"/>
              </a:rPr>
              <a:t>FOCUS 2: DESCRIBING NANO-RICH ORGANIZATIONS</a:t>
            </a:r>
          </a:p>
          <a:p>
            <a:pPr eaLnBrk="1" hangingPunct="1">
              <a:lnSpc>
                <a:spcPct val="90000"/>
              </a:lnSpc>
              <a:spcBef>
                <a:spcPct val="50000"/>
              </a:spcBef>
              <a:buFontTx/>
              <a:buChar char="•"/>
              <a:defRPr/>
            </a:pPr>
            <a:r>
              <a:rPr lang="en-US" dirty="0" smtClean="0">
                <a:solidFill>
                  <a:prstClr val="black"/>
                </a:solidFill>
                <a:latin typeface="Calibri" charset="0"/>
              </a:rPr>
              <a:t>What are different ways that organizations can be nano rich?</a:t>
            </a:r>
          </a:p>
          <a:p>
            <a:pPr eaLnBrk="1" hangingPunct="1">
              <a:lnSpc>
                <a:spcPct val="90000"/>
              </a:lnSpc>
              <a:spcBef>
                <a:spcPct val="50000"/>
              </a:spcBef>
              <a:buFontTx/>
              <a:buChar char="•"/>
              <a:defRPr/>
            </a:pPr>
            <a:r>
              <a:rPr lang="en-US" dirty="0" smtClean="0">
                <a:solidFill>
                  <a:prstClr val="black"/>
                </a:solidFill>
                <a:latin typeface="Calibri" charset="0"/>
              </a:rPr>
              <a:t>What do staff at nano rich organizations hope and think visitors are learning?</a:t>
            </a: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5-23 at 10.45.25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235075"/>
            <a:ext cx="3572141" cy="5622925"/>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Findings: Exhibit Connection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41299" y="1482973"/>
            <a:ext cx="866140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defTabSz="342900" eaLnBrk="1" hangingPunct="1">
              <a:lnSpc>
                <a:spcPct val="90000"/>
              </a:lnSpc>
              <a:spcBef>
                <a:spcPct val="50000"/>
              </a:spcBef>
              <a:defRPr/>
            </a:pPr>
            <a:r>
              <a:rPr lang="en-US" sz="3200" b="1" dirty="0">
                <a:solidFill>
                  <a:prstClr val="black"/>
                </a:solidFill>
                <a:latin typeface="Calibri" charset="0"/>
              </a:rPr>
              <a:t>29 of 29 groups made </a:t>
            </a:r>
            <a:r>
              <a:rPr lang="en-US" sz="3200" b="1" dirty="0" smtClean="0">
                <a:solidFill>
                  <a:prstClr val="black"/>
                </a:solidFill>
                <a:latin typeface="Calibri" charset="0"/>
              </a:rPr>
              <a:t>internal connections to content </a:t>
            </a:r>
            <a:r>
              <a:rPr lang="en-US" sz="3200" b="1" dirty="0">
                <a:solidFill>
                  <a:prstClr val="black"/>
                </a:solidFill>
                <a:latin typeface="Calibri" charset="0"/>
              </a:rPr>
              <a:t>provided in the </a:t>
            </a:r>
            <a:r>
              <a:rPr lang="en-US" sz="3200" b="1" dirty="0" smtClean="0">
                <a:solidFill>
                  <a:prstClr val="black"/>
                </a:solidFill>
                <a:latin typeface="Calibri" charset="0"/>
              </a:rPr>
              <a:t>exhibition</a:t>
            </a:r>
            <a:endParaRPr lang="en-US" sz="3200" b="1" dirty="0">
              <a:solidFill>
                <a:prstClr val="black"/>
              </a:solidFill>
              <a:latin typeface="Calibri"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667" y="2810628"/>
            <a:ext cx="1452562" cy="117572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242" y="4823717"/>
            <a:ext cx="1393790" cy="1140055"/>
          </a:xfrm>
          <a:prstGeom prst="rect">
            <a:avLst/>
          </a:prstGeom>
        </p:spPr>
      </p:pic>
      <p:sp>
        <p:nvSpPr>
          <p:cNvPr id="7" name="TextBox 6"/>
          <p:cNvSpPr txBox="1"/>
          <p:nvPr/>
        </p:nvSpPr>
        <p:spPr>
          <a:xfrm>
            <a:off x="1691158" y="2588739"/>
            <a:ext cx="7224242" cy="1569660"/>
          </a:xfrm>
          <a:prstGeom prst="rect">
            <a:avLst/>
          </a:prstGeom>
          <a:noFill/>
        </p:spPr>
        <p:txBody>
          <a:bodyPr wrap="square" rtlCol="0">
            <a:spAutoFit/>
          </a:bodyPr>
          <a:lstStyle/>
          <a:p>
            <a:pPr marL="0" lvl="5" fontAlgn="base">
              <a:spcBef>
                <a:spcPct val="0"/>
              </a:spcBef>
              <a:spcAft>
                <a:spcPct val="0"/>
              </a:spcAft>
            </a:pPr>
            <a:r>
              <a:rPr lang="en-US" sz="3200" dirty="0">
                <a:solidFill>
                  <a:prstClr val="black"/>
                </a:solidFill>
                <a:latin typeface="Calibri" charset="0"/>
              </a:rPr>
              <a:t>“Something over there was saying that it’s in the food, and it’s in, uh, your toys, …it’s like all over the place</a:t>
            </a:r>
            <a:r>
              <a:rPr lang="en-US" sz="3200" dirty="0" smtClean="0">
                <a:solidFill>
                  <a:prstClr val="black"/>
                </a:solidFill>
                <a:latin typeface="Calibri" charset="0"/>
              </a:rPr>
              <a:t>.”</a:t>
            </a:r>
            <a:endParaRPr lang="en-US" sz="3200" dirty="0">
              <a:solidFill>
                <a:prstClr val="black"/>
              </a:solidFill>
              <a:latin typeface="Calibri" charset="0"/>
            </a:endParaRPr>
          </a:p>
        </p:txBody>
      </p:sp>
      <p:sp>
        <p:nvSpPr>
          <p:cNvPr id="14" name="TextBox 13"/>
          <p:cNvSpPr txBox="1"/>
          <p:nvPr/>
        </p:nvSpPr>
        <p:spPr>
          <a:xfrm>
            <a:off x="254000" y="4373290"/>
            <a:ext cx="7224242" cy="2339102"/>
          </a:xfrm>
          <a:prstGeom prst="rect">
            <a:avLst/>
          </a:prstGeom>
          <a:noFill/>
        </p:spPr>
        <p:txBody>
          <a:bodyPr wrap="square" rtlCol="0">
            <a:spAutoFit/>
          </a:bodyPr>
          <a:lstStyle/>
          <a:p>
            <a:pPr marL="0" lvl="5" fontAlgn="base">
              <a:spcBef>
                <a:spcPct val="0"/>
              </a:spcBef>
              <a:spcAft>
                <a:spcPct val="0"/>
              </a:spcAft>
            </a:pPr>
            <a:r>
              <a:rPr lang="en-US" sz="3200" dirty="0">
                <a:solidFill>
                  <a:prstClr val="black"/>
                </a:solidFill>
                <a:latin typeface="Calibri" charset="0"/>
              </a:rPr>
              <a:t>“What were the snow crystals compared to? The computer chip… So that’s what’s made my little phone do what a huge computer used to do...”</a:t>
            </a:r>
          </a:p>
          <a:p>
            <a:endParaRPr lang="en-US" dirty="0"/>
          </a:p>
        </p:txBody>
      </p:sp>
    </p:spTree>
    <p:extLst>
      <p:ext uri="{BB962C8B-B14F-4D97-AF65-F5344CB8AC3E}">
        <p14:creationId xmlns:p14="http://schemas.microsoft.com/office/powerpoint/2010/main" val="3606403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Findings: % of Groups </a:t>
            </a:r>
            <a:r>
              <a:rPr lang="en-US" sz="4000" dirty="0">
                <a:solidFill>
                  <a:srgbClr val="49176D"/>
                </a:solidFill>
                <a:latin typeface="Georgia" charset="0"/>
                <a:ea typeface="ＭＳ Ｐゴシック" charset="0"/>
                <a:cs typeface="Georgia" charset="0"/>
              </a:rPr>
              <a:t>F</a:t>
            </a:r>
            <a:r>
              <a:rPr lang="en-US" sz="4000" dirty="0" smtClean="0">
                <a:solidFill>
                  <a:srgbClr val="49176D"/>
                </a:solidFill>
                <a:latin typeface="Georgia" charset="0"/>
                <a:ea typeface="ＭＳ Ｐゴシック" charset="0"/>
                <a:cs typeface="Georgia" charset="0"/>
              </a:rPr>
              <a:t>inding Internal </a:t>
            </a:r>
            <a:r>
              <a:rPr lang="en-US" sz="4000" dirty="0">
                <a:solidFill>
                  <a:srgbClr val="49176D"/>
                </a:solidFill>
                <a:latin typeface="Georgia" charset="0"/>
                <a:ea typeface="ＭＳ Ｐゴシック" charset="0"/>
                <a:cs typeface="Georgia" charset="0"/>
              </a:rPr>
              <a:t>C</a:t>
            </a:r>
            <a:r>
              <a:rPr lang="en-US" sz="4000" dirty="0" smtClean="0">
                <a:solidFill>
                  <a:srgbClr val="49176D"/>
                </a:solidFill>
                <a:latin typeface="Georgia" charset="0"/>
                <a:ea typeface="ＭＳ Ｐゴシック" charset="0"/>
                <a:cs typeface="Georgia" charset="0"/>
              </a:rPr>
              <a:t>onnections to Content</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88" name="Picture 63487"/>
          <p:cNvPicPr>
            <a:picLocks noChangeAspect="1"/>
          </p:cNvPicPr>
          <p:nvPr/>
        </p:nvPicPr>
        <p:blipFill>
          <a:blip r:embed="rId4"/>
          <a:stretch>
            <a:fillRect/>
          </a:stretch>
        </p:blipFill>
        <p:spPr>
          <a:xfrm>
            <a:off x="371475" y="1286669"/>
            <a:ext cx="8401050" cy="5432043"/>
          </a:xfrm>
          <a:prstGeom prst="rect">
            <a:avLst/>
          </a:prstGeom>
        </p:spPr>
      </p:pic>
      <p:sp>
        <p:nvSpPr>
          <p:cNvPr id="26" name="Rectangle 25"/>
          <p:cNvSpPr/>
          <p:nvPr/>
        </p:nvSpPr>
        <p:spPr>
          <a:xfrm>
            <a:off x="7170554" y="1809990"/>
            <a:ext cx="175480" cy="1814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ectangle 27"/>
          <p:cNvSpPr/>
          <p:nvPr/>
        </p:nvSpPr>
        <p:spPr>
          <a:xfrm>
            <a:off x="7172084" y="2068637"/>
            <a:ext cx="175480" cy="181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p:cNvSpPr/>
          <p:nvPr/>
        </p:nvSpPr>
        <p:spPr>
          <a:xfrm>
            <a:off x="7172084" y="2341524"/>
            <a:ext cx="175480" cy="189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307714" y="1699181"/>
            <a:ext cx="1364476" cy="923330"/>
          </a:xfrm>
          <a:prstGeom prst="rect">
            <a:avLst/>
          </a:prstGeom>
          <a:noFill/>
        </p:spPr>
        <p:txBody>
          <a:bodyPr wrap="none" rtlCol="0">
            <a:spAutoFit/>
          </a:bodyPr>
          <a:lstStyle/>
          <a:p>
            <a:r>
              <a:rPr lang="en-US" dirty="0" smtClean="0"/>
              <a:t>Panels</a:t>
            </a:r>
          </a:p>
          <a:p>
            <a:r>
              <a:rPr lang="en-US" dirty="0" smtClean="0"/>
              <a:t>Interactives</a:t>
            </a:r>
          </a:p>
          <a:p>
            <a:r>
              <a:rPr lang="en-US" dirty="0" smtClean="0"/>
              <a:t>Other</a:t>
            </a:r>
            <a:endParaRPr lang="en-US" dirty="0"/>
          </a:p>
        </p:txBody>
      </p:sp>
      <p:sp>
        <p:nvSpPr>
          <p:cNvPr id="63490" name="Rectangle 63489"/>
          <p:cNvSpPr/>
          <p:nvPr/>
        </p:nvSpPr>
        <p:spPr>
          <a:xfrm>
            <a:off x="933450" y="1286669"/>
            <a:ext cx="4362450" cy="543204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330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Findings: Exhibit Connection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41299" y="1610479"/>
            <a:ext cx="866140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defTabSz="342900" eaLnBrk="1" hangingPunct="1">
              <a:lnSpc>
                <a:spcPct val="90000"/>
              </a:lnSpc>
              <a:spcBef>
                <a:spcPct val="50000"/>
              </a:spcBef>
              <a:defRPr/>
            </a:pPr>
            <a:r>
              <a:rPr lang="en-US" sz="3200" b="1" dirty="0">
                <a:solidFill>
                  <a:prstClr val="black"/>
                </a:solidFill>
                <a:latin typeface="Calibri" charset="0"/>
              </a:rPr>
              <a:t>28 of 29 groups extended this connection to content </a:t>
            </a:r>
            <a:r>
              <a:rPr lang="en-US" sz="3200" b="1" dirty="0" smtClean="0">
                <a:solidFill>
                  <a:prstClr val="black"/>
                </a:solidFill>
                <a:latin typeface="Calibri" charset="0"/>
              </a:rPr>
              <a:t>external to </a:t>
            </a:r>
            <a:r>
              <a:rPr lang="en-US" sz="3200" b="1" dirty="0">
                <a:solidFill>
                  <a:prstClr val="black"/>
                </a:solidFill>
                <a:latin typeface="Calibri" charset="0"/>
              </a:rPr>
              <a:t>the exhibition </a:t>
            </a:r>
          </a:p>
        </p:txBody>
      </p:sp>
      <p:pic>
        <p:nvPicPr>
          <p:cNvPr id="2" name="Picture 1"/>
          <p:cNvPicPr>
            <a:picLocks noChangeAspect="1"/>
          </p:cNvPicPr>
          <p:nvPr/>
        </p:nvPicPr>
        <p:blipFill>
          <a:blip r:embed="rId4"/>
          <a:stretch>
            <a:fillRect/>
          </a:stretch>
        </p:blipFill>
        <p:spPr>
          <a:xfrm>
            <a:off x="6860488" y="4867805"/>
            <a:ext cx="1992655" cy="1519020"/>
          </a:xfrm>
          <a:prstGeom prst="rect">
            <a:avLst/>
          </a:prstGeom>
        </p:spPr>
      </p:pic>
      <p:pic>
        <p:nvPicPr>
          <p:cNvPr id="5" name="Picture 4"/>
          <p:cNvPicPr>
            <a:picLocks noChangeAspect="1"/>
          </p:cNvPicPr>
          <p:nvPr/>
        </p:nvPicPr>
        <p:blipFill>
          <a:blip r:embed="rId5"/>
          <a:stretch>
            <a:fillRect/>
          </a:stretch>
        </p:blipFill>
        <p:spPr>
          <a:xfrm>
            <a:off x="185738" y="2822721"/>
            <a:ext cx="2005014" cy="1595381"/>
          </a:xfrm>
          <a:prstGeom prst="rect">
            <a:avLst/>
          </a:prstGeom>
        </p:spPr>
      </p:pic>
      <p:sp>
        <p:nvSpPr>
          <p:cNvPr id="7" name="TextBox 6"/>
          <p:cNvSpPr txBox="1"/>
          <p:nvPr/>
        </p:nvSpPr>
        <p:spPr>
          <a:xfrm>
            <a:off x="185738" y="5001830"/>
            <a:ext cx="6724306" cy="1384995"/>
          </a:xfrm>
          <a:prstGeom prst="rect">
            <a:avLst/>
          </a:prstGeom>
          <a:noFill/>
        </p:spPr>
        <p:txBody>
          <a:bodyPr wrap="square" rtlCol="0">
            <a:spAutoFit/>
          </a:bodyPr>
          <a:lstStyle/>
          <a:p>
            <a:r>
              <a:rPr lang="en-US" sz="2800" dirty="0">
                <a:solidFill>
                  <a:prstClr val="black"/>
                </a:solidFill>
                <a:latin typeface="Calibri" charset="0"/>
              </a:rPr>
              <a:t>“Also, you know, with medicine, having tiny little robots filming a Magic School Bus style action film… zapping the bad guys</a:t>
            </a:r>
            <a:r>
              <a:rPr lang="en-US" sz="2800" dirty="0" smtClean="0">
                <a:solidFill>
                  <a:prstClr val="black"/>
                </a:solidFill>
                <a:latin typeface="Calibri" charset="0"/>
              </a:rPr>
              <a:t>.”</a:t>
            </a:r>
            <a:endParaRPr lang="en-US" sz="2800" dirty="0">
              <a:solidFill>
                <a:prstClr val="black"/>
              </a:solidFill>
              <a:latin typeface="Calibri" charset="0"/>
            </a:endParaRPr>
          </a:p>
        </p:txBody>
      </p:sp>
      <p:sp>
        <p:nvSpPr>
          <p:cNvPr id="10" name="TextBox 9"/>
          <p:cNvSpPr txBox="1"/>
          <p:nvPr/>
        </p:nvSpPr>
        <p:spPr>
          <a:xfrm>
            <a:off x="2246312" y="2497028"/>
            <a:ext cx="6669087" cy="2246769"/>
          </a:xfrm>
          <a:prstGeom prst="rect">
            <a:avLst/>
          </a:prstGeom>
          <a:noFill/>
        </p:spPr>
        <p:txBody>
          <a:bodyPr wrap="square" rtlCol="0">
            <a:spAutoFit/>
          </a:bodyPr>
          <a:lstStyle/>
          <a:p>
            <a:r>
              <a:rPr lang="en-US" sz="2800" dirty="0">
                <a:solidFill>
                  <a:prstClr val="black"/>
                </a:solidFill>
                <a:latin typeface="Calibri" charset="0"/>
              </a:rPr>
              <a:t>“Have you seen the straws?… </a:t>
            </a:r>
            <a:r>
              <a:rPr lang="en-US" sz="2800" dirty="0" smtClean="0">
                <a:solidFill>
                  <a:prstClr val="black"/>
                </a:solidFill>
                <a:latin typeface="Calibri" charset="0"/>
              </a:rPr>
              <a:t>When </a:t>
            </a:r>
            <a:r>
              <a:rPr lang="en-US" sz="2800" dirty="0">
                <a:solidFill>
                  <a:prstClr val="black"/>
                </a:solidFill>
                <a:latin typeface="Calibri" charset="0"/>
              </a:rPr>
              <a:t>I was in my communications class we had to argue which charity to donate to… and… then we had to fight for which one it should go to... and that was one of them</a:t>
            </a:r>
            <a:r>
              <a:rPr lang="en-US" sz="2800" dirty="0" smtClean="0">
                <a:solidFill>
                  <a:prstClr val="black"/>
                </a:solidFill>
                <a:latin typeface="Calibri" charset="0"/>
              </a:rPr>
              <a:t>.”</a:t>
            </a:r>
            <a:endParaRPr lang="en-US" sz="2800" dirty="0">
              <a:solidFill>
                <a:prstClr val="black"/>
              </a:solidFill>
              <a:latin typeface="Calibri" charset="0"/>
            </a:endParaRPr>
          </a:p>
        </p:txBody>
      </p:sp>
    </p:spTree>
    <p:extLst>
      <p:ext uri="{BB962C8B-B14F-4D97-AF65-F5344CB8AC3E}">
        <p14:creationId xmlns:p14="http://schemas.microsoft.com/office/powerpoint/2010/main" val="305984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143669"/>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Study Findings: % of Groups Finding External </a:t>
            </a:r>
            <a:r>
              <a:rPr lang="en-US" sz="4000" dirty="0">
                <a:solidFill>
                  <a:srgbClr val="49176D"/>
                </a:solidFill>
                <a:latin typeface="Georgia" charset="0"/>
                <a:ea typeface="ＭＳ Ｐゴシック" charset="0"/>
                <a:cs typeface="Georgia" charset="0"/>
              </a:rPr>
              <a:t>C</a:t>
            </a:r>
            <a:r>
              <a:rPr lang="en-US" sz="4000" dirty="0" smtClean="0">
                <a:solidFill>
                  <a:srgbClr val="49176D"/>
                </a:solidFill>
                <a:latin typeface="Georgia" charset="0"/>
                <a:ea typeface="ＭＳ Ｐゴシック" charset="0"/>
                <a:cs typeface="Georgia" charset="0"/>
              </a:rPr>
              <a:t>onnections to Content</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00" y="1277149"/>
            <a:ext cx="8032750" cy="556463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2796" y="1704548"/>
            <a:ext cx="1566808" cy="1048603"/>
          </a:xfrm>
          <a:prstGeom prst="rect">
            <a:avLst/>
          </a:prstGeom>
        </p:spPr>
      </p:pic>
      <p:sp>
        <p:nvSpPr>
          <p:cNvPr id="13" name="Rectangle 12"/>
          <p:cNvSpPr/>
          <p:nvPr/>
        </p:nvSpPr>
        <p:spPr>
          <a:xfrm>
            <a:off x="1084263" y="1447800"/>
            <a:ext cx="2611437" cy="523398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883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In Conclusion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54000" y="1417638"/>
            <a:ext cx="8661400" cy="27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All groups were able to make some kind of relevance connection to the exhibition by drawing on content within the exhibition </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Most groups extended this information to examples from their own lives or experiences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Although more study is needed, it seems that purposefully adding content about applications and societal implications can lead people to feel a connection between STEM and their lives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4193114"/>
            <a:ext cx="9144000" cy="3552185"/>
          </a:xfrm>
          <a:prstGeom prst="rect">
            <a:avLst/>
          </a:prstGeom>
        </p:spPr>
      </p:pic>
    </p:spTree>
    <p:extLst>
      <p:ext uri="{BB962C8B-B14F-4D97-AF65-F5344CB8AC3E}">
        <p14:creationId xmlns:p14="http://schemas.microsoft.com/office/powerpoint/2010/main" val="34776461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830997"/>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49176D"/>
                </a:solidFill>
                <a:latin typeface="Georgia" pitchFamily="1" charset="0"/>
                <a:ea typeface="Georgia" pitchFamily="1" charset="0"/>
                <a:cs typeface="Georgia" pitchFamily="1" charset="0"/>
              </a:rPr>
              <a:t>References</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0053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376633" y="1455792"/>
            <a:ext cx="8390733" cy="330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35000"/>
              </a:spcBef>
              <a:buClr>
                <a:srgbClr val="000000"/>
              </a:buClr>
            </a:pPr>
            <a:r>
              <a:rPr lang="en-US" sz="2400" b="1" dirty="0" err="1">
                <a:solidFill>
                  <a:srgbClr val="0C4225"/>
                </a:solidFill>
                <a:latin typeface="Calibri" charset="0"/>
                <a:ea typeface="MS Mincho" charset="0"/>
                <a:cs typeface="MS Mincho" charset="0"/>
              </a:rPr>
              <a:t>Kember</a:t>
            </a:r>
            <a:r>
              <a:rPr lang="en-US" sz="2400" b="1" dirty="0">
                <a:solidFill>
                  <a:srgbClr val="0C4225"/>
                </a:solidFill>
                <a:latin typeface="Calibri" charset="0"/>
                <a:ea typeface="MS Mincho" charset="0"/>
                <a:cs typeface="MS Mincho" charset="0"/>
              </a:rPr>
              <a:t>, D., Ho, A., &amp; Hong, C. (2008). The importance of establishing relevance in motivating student learning. </a:t>
            </a:r>
            <a:r>
              <a:rPr lang="en-US" sz="2400" b="1" i="1" dirty="0">
                <a:solidFill>
                  <a:srgbClr val="0C4225"/>
                </a:solidFill>
                <a:latin typeface="Calibri" charset="0"/>
                <a:ea typeface="MS Mincho" charset="0"/>
                <a:cs typeface="MS Mincho" charset="0"/>
              </a:rPr>
              <a:t>Active Learning in Higher Education, 9</a:t>
            </a:r>
            <a:r>
              <a:rPr lang="en-US" sz="2400" b="1" dirty="0">
                <a:solidFill>
                  <a:srgbClr val="0C4225"/>
                </a:solidFill>
                <a:latin typeface="Calibri" charset="0"/>
                <a:ea typeface="MS Mincho" charset="0"/>
                <a:cs typeface="MS Mincho" charset="0"/>
              </a:rPr>
              <a:t>(3), 249 - 263</a:t>
            </a:r>
            <a:r>
              <a:rPr lang="en-US" sz="2400" b="1" dirty="0" smtClean="0">
                <a:solidFill>
                  <a:srgbClr val="0C4225"/>
                </a:solidFill>
                <a:latin typeface="Calibri" charset="0"/>
                <a:ea typeface="MS Mincho" charset="0"/>
                <a:cs typeface="MS Mincho" charset="0"/>
              </a:rPr>
              <a:t>.</a:t>
            </a:r>
          </a:p>
          <a:p>
            <a:pPr>
              <a:spcBef>
                <a:spcPct val="35000"/>
              </a:spcBef>
              <a:buClr>
                <a:srgbClr val="000000"/>
              </a:buClr>
            </a:pPr>
            <a:r>
              <a:rPr lang="en-US" sz="2400" b="1" dirty="0" smtClean="0">
                <a:solidFill>
                  <a:srgbClr val="0C4225"/>
                </a:solidFill>
                <a:latin typeface="Calibri" charset="0"/>
                <a:ea typeface="MS Mincho" charset="0"/>
                <a:cs typeface="MS Mincho" charset="0"/>
              </a:rPr>
              <a:t>Svarovsky</a:t>
            </a:r>
            <a:r>
              <a:rPr lang="en-US" sz="2400" b="1" dirty="0">
                <a:solidFill>
                  <a:srgbClr val="0C4225"/>
                </a:solidFill>
                <a:latin typeface="Calibri" charset="0"/>
                <a:ea typeface="MS Mincho" charset="0"/>
                <a:cs typeface="MS Mincho" charset="0"/>
              </a:rPr>
              <a:t>, G., Goss, J., </a:t>
            </a:r>
            <a:r>
              <a:rPr lang="en-US" sz="2400" b="1" dirty="0" err="1">
                <a:solidFill>
                  <a:srgbClr val="0C4225"/>
                </a:solidFill>
                <a:latin typeface="Calibri" charset="0"/>
                <a:ea typeface="MS Mincho" charset="0"/>
                <a:cs typeface="MS Mincho" charset="0"/>
              </a:rPr>
              <a:t>Ostgaard</a:t>
            </a:r>
            <a:r>
              <a:rPr lang="en-US" sz="2400" b="1" dirty="0">
                <a:solidFill>
                  <a:srgbClr val="0C4225"/>
                </a:solidFill>
                <a:latin typeface="Calibri" charset="0"/>
                <a:ea typeface="MS Mincho" charset="0"/>
                <a:cs typeface="MS Mincho" charset="0"/>
              </a:rPr>
              <a:t>, G., Reyes, N., Cahill, C., Auster, R., et al. (2013). </a:t>
            </a:r>
            <a:r>
              <a:rPr lang="en-US" sz="2400" b="1" i="1" dirty="0">
                <a:solidFill>
                  <a:srgbClr val="0C4225"/>
                </a:solidFill>
                <a:latin typeface="Calibri" charset="0"/>
                <a:ea typeface="MS Mincho" charset="0"/>
                <a:cs typeface="MS Mincho" charset="0"/>
              </a:rPr>
              <a:t>Summative study of the </a:t>
            </a:r>
            <a:r>
              <a:rPr lang="en-US" sz="2400" b="1" dirty="0">
                <a:solidFill>
                  <a:srgbClr val="0C4225"/>
                </a:solidFill>
                <a:latin typeface="Calibri" charset="0"/>
                <a:ea typeface="MS Mincho" charset="0"/>
                <a:cs typeface="MS Mincho" charset="0"/>
              </a:rPr>
              <a:t>Nano</a:t>
            </a:r>
            <a:r>
              <a:rPr lang="en-US" sz="2400" b="1" i="1" dirty="0">
                <a:solidFill>
                  <a:srgbClr val="0C4225"/>
                </a:solidFill>
                <a:latin typeface="Calibri" charset="0"/>
                <a:ea typeface="MS Mincho" charset="0"/>
                <a:cs typeface="MS Mincho" charset="0"/>
              </a:rPr>
              <a:t> mini-exhibition. </a:t>
            </a:r>
            <a:r>
              <a:rPr lang="en-US" sz="2400" b="1" dirty="0">
                <a:solidFill>
                  <a:srgbClr val="0C4225"/>
                </a:solidFill>
                <a:latin typeface="Calibri" charset="0"/>
                <a:ea typeface="MS Mincho" charset="0"/>
                <a:cs typeface="MS Mincho" charset="0"/>
              </a:rPr>
              <a:t>Saint Paul, MN: NISE Network</a:t>
            </a:r>
            <a:r>
              <a:rPr lang="en-US" sz="2400" b="1" dirty="0" smtClean="0">
                <a:solidFill>
                  <a:srgbClr val="0C4225"/>
                </a:solidFill>
                <a:latin typeface="Calibri" charset="0"/>
                <a:ea typeface="MS Mincho" charset="0"/>
                <a:cs typeface="MS Mincho" charset="0"/>
              </a:rPr>
              <a:t>.</a:t>
            </a:r>
          </a:p>
          <a:p>
            <a:pPr>
              <a:spcBef>
                <a:spcPct val="35000"/>
              </a:spcBef>
              <a:buClr>
                <a:srgbClr val="000000"/>
              </a:buClr>
            </a:pPr>
            <a:r>
              <a:rPr lang="en-US" sz="2400" b="1" dirty="0">
                <a:solidFill>
                  <a:srgbClr val="0C4225"/>
                </a:solidFill>
                <a:latin typeface="Calibri" charset="0"/>
                <a:ea typeface="MS Mincho" charset="0"/>
                <a:cs typeface="MS Mincho" charset="0"/>
              </a:rPr>
              <a:t>Svarovsky, G., Goss, J</a:t>
            </a:r>
            <a:r>
              <a:rPr lang="en-US" sz="2400" b="1" dirty="0" smtClean="0">
                <a:solidFill>
                  <a:srgbClr val="0C4225"/>
                </a:solidFill>
                <a:latin typeface="Calibri" charset="0"/>
                <a:ea typeface="MS Mincho" charset="0"/>
                <a:cs typeface="MS Mincho" charset="0"/>
              </a:rPr>
              <a:t>., Bequette, M., &amp; Kollmann, E.K. </a:t>
            </a:r>
            <a:r>
              <a:rPr lang="en-US" sz="2400" b="1" dirty="0">
                <a:solidFill>
                  <a:srgbClr val="0C4225"/>
                </a:solidFill>
                <a:latin typeface="Calibri" charset="0"/>
                <a:ea typeface="MS Mincho" charset="0"/>
                <a:cs typeface="MS Mincho" charset="0"/>
              </a:rPr>
              <a:t>(</a:t>
            </a:r>
            <a:r>
              <a:rPr lang="en-US" sz="2400" b="1" dirty="0" smtClean="0">
                <a:solidFill>
                  <a:srgbClr val="0C4225"/>
                </a:solidFill>
                <a:latin typeface="Calibri" charset="0"/>
                <a:ea typeface="MS Mincho" charset="0"/>
                <a:cs typeface="MS Mincho" charset="0"/>
              </a:rPr>
              <a:t>2015). </a:t>
            </a:r>
            <a:r>
              <a:rPr lang="en-US" sz="2400" b="1" i="1" dirty="0" smtClean="0">
                <a:solidFill>
                  <a:srgbClr val="0C4225"/>
                </a:solidFill>
                <a:latin typeface="Calibri" charset="0"/>
                <a:ea typeface="MS Mincho" charset="0"/>
                <a:cs typeface="MS Mincho" charset="0"/>
              </a:rPr>
              <a:t>NISE Net Public Reach Memo. </a:t>
            </a:r>
            <a:r>
              <a:rPr lang="en-US" sz="2400" b="1" dirty="0">
                <a:solidFill>
                  <a:srgbClr val="0C4225"/>
                </a:solidFill>
                <a:latin typeface="Calibri" charset="0"/>
                <a:ea typeface="MS Mincho" charset="0"/>
                <a:cs typeface="MS Mincho" charset="0"/>
              </a:rPr>
              <a:t>Saint Paul, MN: NISE Network</a:t>
            </a:r>
            <a:r>
              <a:rPr lang="en-US" sz="2400" b="1" dirty="0" smtClean="0">
                <a:solidFill>
                  <a:srgbClr val="0C4225"/>
                </a:solidFill>
                <a:latin typeface="Calibri" charset="0"/>
                <a:ea typeface="MS Mincho" charset="0"/>
                <a:cs typeface="MS Mincho" charset="0"/>
              </a:rPr>
              <a:t>.</a:t>
            </a:r>
            <a:endParaRPr lang="en-US" sz="24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480266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2145F"/>
                </a:solidFill>
                <a:latin typeface="Georgia" charset="0"/>
                <a:ea typeface="ＭＳ Ｐゴシック" charset="0"/>
                <a:cs typeface="Georgia" charset="0"/>
              </a:rPr>
              <a:t>Focus 1: Describing the Network</a:t>
            </a:r>
            <a:endParaRPr lang="en-US" sz="4000" dirty="0">
              <a:solidFill>
                <a:srgbClr val="42145F"/>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8680" y="1805031"/>
            <a:ext cx="8002841" cy="4770537"/>
          </a:xfrm>
          <a:prstGeom prst="rect">
            <a:avLst/>
          </a:prstGeom>
          <a:noFill/>
        </p:spPr>
        <p:txBody>
          <a:bodyPr wrap="square" rtlCol="0">
            <a:spAutoFit/>
          </a:bodyPr>
          <a:lstStyle/>
          <a:p>
            <a:pPr>
              <a:spcAft>
                <a:spcPts val="1200"/>
              </a:spcAft>
            </a:pPr>
            <a:r>
              <a:rPr lang="en-US" sz="2400" b="1" dirty="0" smtClean="0"/>
              <a:t>METHOD</a:t>
            </a:r>
          </a:p>
          <a:p>
            <a:pPr marL="285750" indent="-285750">
              <a:spcBef>
                <a:spcPts val="600"/>
              </a:spcBef>
              <a:spcAft>
                <a:spcPts val="600"/>
              </a:spcAft>
              <a:buFont typeface="Arial"/>
              <a:buChar char="•"/>
            </a:pPr>
            <a:r>
              <a:rPr lang="en-US" dirty="0" smtClean="0"/>
              <a:t>Included all highly involved organizations (N = 203)</a:t>
            </a:r>
          </a:p>
          <a:p>
            <a:pPr marL="285750" indent="-285750">
              <a:spcBef>
                <a:spcPts val="600"/>
              </a:spcBef>
              <a:spcAft>
                <a:spcPts val="600"/>
              </a:spcAft>
              <a:buFont typeface="Arial"/>
              <a:buChar char="•"/>
            </a:pPr>
            <a:r>
              <a:rPr lang="en-US" dirty="0" smtClean="0"/>
              <a:t>Created 6 indicators of nano richness</a:t>
            </a:r>
          </a:p>
          <a:p>
            <a:pPr lvl="1">
              <a:spcBef>
                <a:spcPts val="600"/>
              </a:spcBef>
              <a:spcAft>
                <a:spcPts val="600"/>
              </a:spcAft>
            </a:pPr>
            <a:r>
              <a:rPr lang="en-US" dirty="0" smtClean="0"/>
              <a:t>4 indicators from previously collected information</a:t>
            </a:r>
          </a:p>
          <a:p>
            <a:pPr marL="1200150" lvl="2" indent="-285750">
              <a:spcBef>
                <a:spcPts val="600"/>
              </a:spcBef>
              <a:spcAft>
                <a:spcPts val="600"/>
              </a:spcAft>
              <a:buFont typeface="Arial"/>
              <a:buChar char="•"/>
            </a:pPr>
            <a:r>
              <a:rPr lang="en-US" dirty="0" smtClean="0"/>
              <a:t>NanoDays 2014 reports</a:t>
            </a:r>
          </a:p>
          <a:p>
            <a:pPr marL="1200150" lvl="2" indent="-285750">
              <a:spcBef>
                <a:spcPts val="600"/>
              </a:spcBef>
              <a:spcAft>
                <a:spcPts val="600"/>
              </a:spcAft>
              <a:buFont typeface="Arial"/>
              <a:buChar char="•"/>
            </a:pPr>
            <a:r>
              <a:rPr lang="en-US" dirty="0" smtClean="0"/>
              <a:t>Mini-exhibition</a:t>
            </a:r>
          </a:p>
          <a:p>
            <a:pPr marL="1200150" lvl="2" indent="-285750">
              <a:spcBef>
                <a:spcPts val="600"/>
              </a:spcBef>
              <a:spcAft>
                <a:spcPts val="600"/>
              </a:spcAft>
              <a:buFont typeface="Arial"/>
              <a:buChar char="•"/>
            </a:pPr>
            <a:r>
              <a:rPr lang="en-US" dirty="0" smtClean="0"/>
              <a:t>Mini</a:t>
            </a:r>
            <a:r>
              <a:rPr lang="en-US" dirty="0"/>
              <a:t>-grant</a:t>
            </a:r>
          </a:p>
          <a:p>
            <a:pPr marL="1200150" lvl="2" indent="-285750">
              <a:spcBef>
                <a:spcPts val="600"/>
              </a:spcBef>
              <a:spcAft>
                <a:spcPts val="600"/>
              </a:spcAft>
              <a:buFont typeface="Arial"/>
              <a:buChar char="•"/>
            </a:pPr>
            <a:r>
              <a:rPr lang="en-US" dirty="0" smtClean="0"/>
              <a:t>Use </a:t>
            </a:r>
            <a:r>
              <a:rPr lang="en-US" dirty="0"/>
              <a:t>of NanoDays kits outside of NanoDays</a:t>
            </a:r>
          </a:p>
          <a:p>
            <a:pPr lvl="1">
              <a:spcBef>
                <a:spcPts val="600"/>
              </a:spcBef>
              <a:spcAft>
                <a:spcPts val="600"/>
              </a:spcAft>
            </a:pPr>
            <a:r>
              <a:rPr lang="en-US" dirty="0" smtClean="0"/>
              <a:t>2 indicators from Regional Hub Leaders</a:t>
            </a:r>
          </a:p>
          <a:p>
            <a:pPr marL="1200150" lvl="2" indent="-285750">
              <a:spcBef>
                <a:spcPts val="600"/>
              </a:spcBef>
              <a:spcAft>
                <a:spcPts val="600"/>
              </a:spcAft>
              <a:buFont typeface="Arial"/>
              <a:buChar char="•"/>
            </a:pPr>
            <a:r>
              <a:rPr lang="en-US" dirty="0"/>
              <a:t>NanoDays 2014</a:t>
            </a:r>
          </a:p>
          <a:p>
            <a:pPr marL="1200150" lvl="2" indent="-285750">
              <a:buFont typeface="Arial"/>
              <a:buChar char="•"/>
            </a:pPr>
            <a:r>
              <a:rPr lang="en-US" dirty="0" smtClean="0"/>
              <a:t>Overall </a:t>
            </a:r>
            <a:r>
              <a:rPr lang="en-US" dirty="0"/>
              <a:t>Nano </a:t>
            </a:r>
            <a:r>
              <a:rPr lang="en-US" dirty="0" smtClean="0"/>
              <a:t>Richness</a:t>
            </a:r>
            <a:endParaRPr lang="en-US" dirty="0"/>
          </a:p>
        </p:txBody>
      </p:sp>
    </p:spTree>
    <p:extLst>
      <p:ext uri="{BB962C8B-B14F-4D97-AF65-F5344CB8AC3E}">
        <p14:creationId xmlns:p14="http://schemas.microsoft.com/office/powerpoint/2010/main" val="4019495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3600" dirty="0" smtClean="0">
                <a:solidFill>
                  <a:srgbClr val="49176D"/>
                </a:solidFill>
                <a:latin typeface="Georgia" charset="0"/>
                <a:ea typeface="ＭＳ Ｐゴシック" charset="0"/>
                <a:cs typeface="Georgia" charset="0"/>
              </a:rPr>
              <a:t>Network Overview </a:t>
            </a:r>
            <a:br>
              <a:rPr lang="en-US" sz="3600" dirty="0" smtClean="0">
                <a:solidFill>
                  <a:srgbClr val="49176D"/>
                </a:solidFill>
                <a:latin typeface="Georgia" charset="0"/>
                <a:ea typeface="ＭＳ Ｐゴシック" charset="0"/>
                <a:cs typeface="Georgia" charset="0"/>
              </a:rPr>
            </a:br>
            <a:r>
              <a:rPr lang="en-US" sz="3600" dirty="0" smtClean="0">
                <a:solidFill>
                  <a:srgbClr val="49176D"/>
                </a:solidFill>
                <a:latin typeface="Georgia" charset="0"/>
                <a:ea typeface="ＭＳ Ｐゴシック" charset="0"/>
                <a:cs typeface="Georgia" charset="0"/>
              </a:rPr>
              <a:t>Six Indicators of Nano Richness</a:t>
            </a:r>
            <a:endParaRPr lang="en-US" sz="36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924282973"/>
              </p:ext>
            </p:extLst>
          </p:nvPr>
        </p:nvGraphicFramePr>
        <p:xfrm>
          <a:off x="2483381" y="1397000"/>
          <a:ext cx="4490495" cy="5203010"/>
        </p:xfrm>
        <a:graphic>
          <a:graphicData uri="http://schemas.openxmlformats.org/presentationml/2006/ole">
            <mc:AlternateContent xmlns:mc="http://schemas.openxmlformats.org/markup-compatibility/2006">
              <mc:Choice xmlns:v="urn:schemas-microsoft-com:vml" Requires="v">
                <p:oleObj spid="_x0000_s1064" name="Worksheet" r:id="rId5" imgW="32118300" imgH="45275500" progId="Excel.Sheet.12">
                  <p:embed/>
                </p:oleObj>
              </mc:Choice>
              <mc:Fallback>
                <p:oleObj name="Worksheet" r:id="rId5" imgW="32118300" imgH="45275500" progId="Excel.Sheet.12">
                  <p:embed/>
                  <p:pic>
                    <p:nvPicPr>
                      <p:cNvPr id="0" name=""/>
                      <p:cNvPicPr/>
                      <p:nvPr/>
                    </p:nvPicPr>
                    <p:blipFill>
                      <a:blip r:embed="rId6"/>
                      <a:stretch>
                        <a:fillRect/>
                      </a:stretch>
                    </p:blipFill>
                    <p:spPr>
                      <a:xfrm>
                        <a:off x="2483381" y="1397000"/>
                        <a:ext cx="4490495" cy="5203010"/>
                      </a:xfrm>
                      <a:prstGeom prst="rect">
                        <a:avLst/>
                      </a:prstGeom>
                    </p:spPr>
                  </p:pic>
                </p:oleObj>
              </mc:Fallback>
            </mc:AlternateContent>
          </a:graphicData>
        </a:graphic>
      </p:graphicFrame>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Indicators of Nano Richness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48357" y="2685999"/>
            <a:ext cx="3722573" cy="354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1600" b="1" dirty="0" smtClean="0">
                <a:solidFill>
                  <a:prstClr val="black"/>
                </a:solidFill>
                <a:latin typeface="Calibri" charset="0"/>
              </a:rPr>
              <a:t>Types of activities</a:t>
            </a:r>
            <a:endParaRPr lang="en-US" sz="1600" b="1" dirty="0">
              <a:solidFill>
                <a:prstClr val="black"/>
              </a:solidFill>
              <a:latin typeface="Calibri" charset="0"/>
            </a:endParaRP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Cart demonstrations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Special events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K-12 school outreach</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Camps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Professional development</a:t>
            </a:r>
            <a:endParaRPr lang="en-US" sz="1400" dirty="0">
              <a:solidFill>
                <a:prstClr val="black"/>
              </a:solidFill>
              <a:latin typeface="Calibri" charset="0"/>
            </a:endParaRP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Outreach with community partners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Longer museum programs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Longer term display of materials in public spaces</a:t>
            </a: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Lesson activities with college courses</a:t>
            </a:r>
          </a:p>
          <a:p>
            <a:pPr marL="0" indent="0" eaLnBrk="1" hangingPunct="1">
              <a:lnSpc>
                <a:spcPct val="90000"/>
              </a:lnSpc>
              <a:spcBef>
                <a:spcPct val="50000"/>
              </a:spcBef>
              <a:defRPr/>
            </a:pPr>
            <a:r>
              <a:rPr lang="en-US" sz="1600" b="1" dirty="0" smtClean="0">
                <a:solidFill>
                  <a:prstClr val="black"/>
                </a:solidFill>
                <a:latin typeface="Calibri" charset="0"/>
              </a:rPr>
              <a:t>Our measure of nano-richness</a:t>
            </a:r>
            <a:endParaRPr lang="en-US" sz="1600" dirty="0">
              <a:solidFill>
                <a:prstClr val="black"/>
              </a:solidFill>
              <a:latin typeface="Calibri" charset="0"/>
            </a:endParaRPr>
          </a:p>
          <a:p>
            <a:pPr marL="342900" indent="-342900" eaLnBrk="1" hangingPunct="1">
              <a:lnSpc>
                <a:spcPct val="90000"/>
              </a:lnSpc>
              <a:spcBef>
                <a:spcPts val="360"/>
              </a:spcBef>
              <a:buFont typeface="Arial"/>
              <a:buChar char="•"/>
              <a:defRPr/>
            </a:pPr>
            <a:r>
              <a:rPr lang="en-US" sz="1400" dirty="0" smtClean="0">
                <a:solidFill>
                  <a:prstClr val="black"/>
                </a:solidFill>
                <a:latin typeface="Calibri" charset="0"/>
              </a:rPr>
              <a:t>We summed the frequency rating of each type of activity (Possible scores: 0 – 54)</a:t>
            </a:r>
            <a:endParaRPr lang="en-US" sz="1400" dirty="0">
              <a:solidFill>
                <a:prstClr val="black"/>
              </a:solidFill>
              <a:latin typeface="Calibri"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4000" y="1375234"/>
            <a:ext cx="8661400" cy="1323439"/>
          </a:xfrm>
          <a:prstGeom prst="rect">
            <a:avLst/>
          </a:prstGeom>
          <a:noFill/>
        </p:spPr>
        <p:txBody>
          <a:bodyPr wrap="square" rtlCol="0">
            <a:spAutoFit/>
          </a:bodyPr>
          <a:lstStyle/>
          <a:p>
            <a:r>
              <a:rPr lang="en-US" sz="1600" b="1" dirty="0" smtClean="0"/>
              <a:t>Indicator: </a:t>
            </a:r>
            <a:r>
              <a:rPr lang="en-US" sz="1600" dirty="0" smtClean="0"/>
              <a:t>Use of NanoDays kit materials outside of NanoDays</a:t>
            </a:r>
          </a:p>
          <a:p>
            <a:endParaRPr lang="en-US" sz="1600" dirty="0"/>
          </a:p>
          <a:p>
            <a:pPr algn="ctr"/>
            <a:r>
              <a:rPr lang="en-US" sz="1600" b="1" dirty="0" smtClean="0"/>
              <a:t>NanoDays 2014 Reports (Q19): </a:t>
            </a:r>
            <a:r>
              <a:rPr lang="en-US" sz="1600" i="1" dirty="0" smtClean="0"/>
              <a:t>Approximately how often does your organization use NanoDays kit materials for additional programming outside of NanoDays events?          (1=once a year, 6=daily)</a:t>
            </a:r>
            <a:endParaRPr lang="en-US" sz="1600" i="1" dirty="0"/>
          </a:p>
        </p:txBody>
      </p:sp>
      <p:graphicFrame>
        <p:nvGraphicFramePr>
          <p:cNvPr id="12" name="Chart 11"/>
          <p:cNvGraphicFramePr/>
          <p:nvPr>
            <p:extLst>
              <p:ext uri="{D42A27DB-BD31-4B8C-83A1-F6EECF244321}">
                <p14:modId xmlns:p14="http://schemas.microsoft.com/office/powerpoint/2010/main" val="2179331226"/>
              </p:ext>
            </p:extLst>
          </p:nvPr>
        </p:nvGraphicFramePr>
        <p:xfrm>
          <a:off x="4070930" y="3042853"/>
          <a:ext cx="4649251" cy="3205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044888" y="336593"/>
            <a:ext cx="72685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3600" dirty="0" smtClean="0">
                <a:solidFill>
                  <a:srgbClr val="0C4225"/>
                </a:solidFill>
                <a:latin typeface="Georgia" charset="0"/>
                <a:cs typeface="Georgia" charset="0"/>
              </a:rPr>
              <a:t>Conclusions and Future Directions</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5-05-22 at 4.07.38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973263"/>
            <a:ext cx="9144000" cy="4158862"/>
          </a:xfrm>
          <a:prstGeom prst="rect">
            <a:avLst/>
          </a:prstGeom>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508000" y="257709"/>
            <a:ext cx="8140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smtClean="0">
                <a:solidFill>
                  <a:srgbClr val="0C4225"/>
                </a:solidFill>
                <a:latin typeface="Georgia" charset="0"/>
                <a:cs typeface="Georgia" charset="0"/>
              </a:rPr>
              <a:t>Summative Evaluation of </a:t>
            </a:r>
            <a:br>
              <a:rPr lang="en-US" sz="3600" dirty="0" smtClean="0">
                <a:solidFill>
                  <a:srgbClr val="0C4225"/>
                </a:solidFill>
                <a:latin typeface="Georgia" charset="0"/>
                <a:cs typeface="Georgia" charset="0"/>
              </a:rPr>
            </a:br>
            <a:r>
              <a:rPr lang="en-US" sz="3600" dirty="0" smtClean="0">
                <a:solidFill>
                  <a:srgbClr val="0C4225"/>
                </a:solidFill>
                <a:latin typeface="Georgia" charset="0"/>
                <a:cs typeface="Georgia" charset="0"/>
              </a:rPr>
              <a:t>NanoDays 2014</a:t>
            </a:r>
            <a:endParaRPr lang="en-US" sz="3600" dirty="0">
              <a:solidFill>
                <a:srgbClr val="0C4225"/>
              </a:solidFill>
              <a:latin typeface="Georgia" charset="0"/>
              <a:cs typeface="Georgia" charset="0"/>
            </a:endParaRPr>
          </a:p>
        </p:txBody>
      </p:sp>
      <p:sp>
        <p:nvSpPr>
          <p:cNvPr id="9" name="Rectangle 8"/>
          <p:cNvSpPr/>
          <p:nvPr/>
        </p:nvSpPr>
        <p:spPr>
          <a:xfrm>
            <a:off x="0" y="153700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 name="Rectangle 9"/>
          <p:cNvSpPr/>
          <p:nvPr/>
        </p:nvSpPr>
        <p:spPr>
          <a:xfrm>
            <a:off x="0" y="57959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4344" name="TextBox 10"/>
          <p:cNvSpPr txBox="1">
            <a:spLocks noChangeArrowheads="1"/>
          </p:cNvSpPr>
          <p:nvPr/>
        </p:nvSpPr>
        <p:spPr bwMode="auto">
          <a:xfrm>
            <a:off x="5549900" y="6167438"/>
            <a:ext cx="334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Calibri" charset="0"/>
              </a:rPr>
              <a:t>www.nisenet.org</a:t>
            </a:r>
          </a:p>
        </p:txBody>
      </p:sp>
      <p:pic>
        <p:nvPicPr>
          <p:cNvPr id="2" name="Picture 1" descr="20121029-2109.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29076"/>
            <a:ext cx="9144000" cy="4166887"/>
          </a:xfrm>
          <a:prstGeom prst="rect">
            <a:avLst/>
          </a:prstGeom>
        </p:spPr>
      </p:pic>
    </p:spTree>
    <p:extLst>
      <p:ext uri="{BB962C8B-B14F-4D97-AF65-F5344CB8AC3E}">
        <p14:creationId xmlns:p14="http://schemas.microsoft.com/office/powerpoint/2010/main" val="357935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6540</TotalTime>
  <Words>4169</Words>
  <Application>Microsoft Macintosh PowerPoint</Application>
  <PresentationFormat>On-screen Show (4:3)</PresentationFormat>
  <Paragraphs>713</Paragraphs>
  <Slides>45</Slides>
  <Notes>45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Office Theme</vt:lpstr>
      <vt:lpstr>3_Office Theme</vt:lpstr>
      <vt:lpstr>Worksheet</vt:lpstr>
      <vt:lpstr>PowerPoint Presentation</vt:lpstr>
      <vt:lpstr>Nano Impacting the Public</vt:lpstr>
      <vt:lpstr>PowerPoint Presentation</vt:lpstr>
      <vt:lpstr>Evaluation Goals</vt:lpstr>
      <vt:lpstr>Focus 1: Describing the Network</vt:lpstr>
      <vt:lpstr>Network Overview  Six Indicators of Nano Richness</vt:lpstr>
      <vt:lpstr>Indicators of Nano Richness</vt:lpstr>
      <vt:lpstr>PowerPoint Presentation</vt:lpstr>
      <vt:lpstr>PowerPoint Presentation</vt:lpstr>
      <vt:lpstr>Summative Study of NanoDays</vt:lpstr>
      <vt:lpstr>Summative Study of NanoDays</vt:lpstr>
      <vt:lpstr>Summative Evaluation Questions</vt:lpstr>
      <vt:lpstr>Methods</vt:lpstr>
      <vt:lpstr>Methods</vt:lpstr>
      <vt:lpstr>Methods</vt:lpstr>
      <vt:lpstr>Methods</vt:lpstr>
      <vt:lpstr>Sample: Event Volunteers</vt:lpstr>
      <vt:lpstr>Findings: Public reach</vt:lpstr>
      <vt:lpstr>Findings: Event Attendees</vt:lpstr>
      <vt:lpstr>Findings: Event Attendees</vt:lpstr>
      <vt:lpstr>Findings: Event Attendees</vt:lpstr>
      <vt:lpstr>Findings: Event Volunteers</vt:lpstr>
      <vt:lpstr>Findings: Event Volunteers</vt:lpstr>
      <vt:lpstr>Findings: Event Volunteers</vt:lpstr>
      <vt:lpstr>Findings: Event Volunteers</vt:lpstr>
      <vt:lpstr>Findings: Event Volunteers</vt:lpstr>
      <vt:lpstr>Findings: Event Volunteers</vt:lpstr>
      <vt:lpstr>Findings: Event Volunteers</vt:lpstr>
      <vt:lpstr>Findings: Event Volunteers</vt:lpstr>
      <vt:lpstr>Conclusion</vt:lpstr>
      <vt:lpstr>Conclusion</vt:lpstr>
      <vt:lpstr>PowerPoint Presentation</vt:lpstr>
      <vt:lpstr>Nano Summative Evaluation: Reach</vt:lpstr>
      <vt:lpstr>Nano Summative Evaluation: Relevance</vt:lpstr>
      <vt:lpstr>Nano Mini-Exhibition</vt:lpstr>
      <vt:lpstr>Nano Mini-Exhibition</vt:lpstr>
      <vt:lpstr>Nano Mini-Exhibition</vt:lpstr>
      <vt:lpstr>Study Methods</vt:lpstr>
      <vt:lpstr>Study Findings</vt:lpstr>
      <vt:lpstr>Study Findings: Exhibit Connection</vt:lpstr>
      <vt:lpstr>Study Findings: % of Groups Finding Internal Connections to Content</vt:lpstr>
      <vt:lpstr>Study Findings: Exhibit Connection</vt:lpstr>
      <vt:lpstr>Study Findings: % of Groups Finding External Connections to Content</vt:lpstr>
      <vt:lpstr>In Conclusion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545</cp:revision>
  <cp:lastPrinted>2015-06-03T20:12:17Z</cp:lastPrinted>
  <dcterms:created xsi:type="dcterms:W3CDTF">2011-05-27T16:07:43Z</dcterms:created>
  <dcterms:modified xsi:type="dcterms:W3CDTF">2015-06-17T13:57:14Z</dcterms:modified>
</cp:coreProperties>
</file>