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1"/>
  </p:notesMasterIdLst>
  <p:sldIdLst>
    <p:sldId id="516" r:id="rId2"/>
    <p:sldId id="524" r:id="rId3"/>
    <p:sldId id="525" r:id="rId4"/>
    <p:sldId id="526" r:id="rId5"/>
    <p:sldId id="527" r:id="rId6"/>
    <p:sldId id="528" r:id="rId7"/>
    <p:sldId id="529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43" r:id="rId22"/>
    <p:sldId id="544" r:id="rId23"/>
    <p:sldId id="545" r:id="rId24"/>
    <p:sldId id="546" r:id="rId25"/>
    <p:sldId id="547" r:id="rId26"/>
    <p:sldId id="548" r:id="rId27"/>
    <p:sldId id="549" r:id="rId28"/>
    <p:sldId id="550" r:id="rId29"/>
    <p:sldId id="551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91765"/>
    <a:srgbClr val="4E1765"/>
    <a:srgbClr val="49176D"/>
    <a:srgbClr val="C4DF91"/>
    <a:srgbClr val="E2F1CF"/>
    <a:srgbClr val="0C4225"/>
    <a:srgbClr val="ABCB45"/>
    <a:srgbClr val="E3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701" autoAdjust="0"/>
  </p:normalViewPr>
  <p:slideViewPr>
    <p:cSldViewPr snapToGrid="0" snapToObjects="1">
      <p:cViewPr>
        <p:scale>
          <a:sx n="99" d="100"/>
          <a:sy n="99" d="100"/>
        </p:scale>
        <p:origin x="-119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ED7066B-AA54-9044-9159-F76A8AB3AFFA}" type="datetime1">
              <a:rPr lang="en-US"/>
              <a:pPr>
                <a:defRPr/>
              </a:pPr>
              <a:t>6/24/15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2D8FF4BD-CD29-BA46-80BA-7F63ACFF8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21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itchFamily="34" charset="0"/>
              <a:buNone/>
            </a:pPr>
            <a:endParaRPr lang="en-US" baseline="0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8860C2E-2EC9-6147-B3E7-C4A281388A4D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9660F-9AB4-5243-8BF6-599F7DC9DA13}" type="datetime1">
              <a:rPr lang="en-US"/>
              <a:pPr>
                <a:defRPr/>
              </a:pPr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CF288-948A-AD49-BAF5-0EE069BF6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10067-39C5-A342-B61B-775ACD520603}" type="datetime1">
              <a:rPr lang="en-US"/>
              <a:pPr>
                <a:defRPr/>
              </a:pPr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1B9DE-F8D4-1941-8523-DB55AA570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A6916-4EB0-A943-9A67-A221BF34FE72}" type="datetime1">
              <a:rPr lang="en-US"/>
              <a:pPr>
                <a:defRPr/>
              </a:pPr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234E7-838A-FD43-8C46-B8C6F1DCF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A1076-CE30-024F-9FFC-9B8D6B29B5CF}" type="datetime1">
              <a:rPr lang="en-US"/>
              <a:pPr>
                <a:defRPr/>
              </a:pPr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3480-4C88-DE4E-B21E-EB52DCD5D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CD7A-8C6D-E64E-B1C1-3A5D2A3CE9D5}" type="datetime1">
              <a:rPr lang="en-US"/>
              <a:pPr>
                <a:defRPr/>
              </a:pPr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8DE0B-D327-FC4C-A54B-E662A3492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FAC8-0033-0548-8AF7-5C6E388E232B}" type="datetime1">
              <a:rPr lang="en-US"/>
              <a:pPr>
                <a:defRPr/>
              </a:pPr>
              <a:t>6/24/15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280A2-2A7B-3C4E-B1DF-859AAAC81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0805A-5EE7-FE4A-A65B-4CF82175AA07}" type="datetime1">
              <a:rPr lang="en-US"/>
              <a:pPr>
                <a:defRPr/>
              </a:pPr>
              <a:t>6/24/15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E1195-0B22-A84D-B133-57E1052EE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EA1B4-8860-874E-BF83-F7E087212FF5}" type="datetime1">
              <a:rPr lang="en-US"/>
              <a:pPr>
                <a:defRPr/>
              </a:pPr>
              <a:t>6/24/15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A2EC9-A8F6-DA41-88BF-B708B8B1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491AA-83E8-E04F-91F4-7A8A81DF804F}" type="datetime1">
              <a:rPr lang="en-US"/>
              <a:pPr>
                <a:defRPr/>
              </a:pPr>
              <a:t>6/24/15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D7CEC-EFBD-F54D-8863-389279C45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7CA8-EF11-6F40-8DD2-F220468CA950}" type="datetime1">
              <a:rPr lang="en-US"/>
              <a:pPr>
                <a:defRPr/>
              </a:pPr>
              <a:t>6/24/15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CD5D4-6F67-4D4D-9A7A-EBD9E75EC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6565F-2C92-AE4F-A451-2017901B6DDB}" type="datetime1">
              <a:rPr lang="en-US"/>
              <a:pPr>
                <a:defRPr/>
              </a:pPr>
              <a:t>6/24/15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6FCC2-F731-E241-A1F4-EE01DB7F4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1" charset="0"/>
              </a:defRPr>
            </a:lvl1pPr>
          </a:lstStyle>
          <a:p>
            <a:pPr>
              <a:defRPr/>
            </a:pPr>
            <a:fld id="{08A30DFD-15C2-304D-8477-E2B56596E584}" type="datetime1">
              <a:rPr lang="en-US">
                <a:ea typeface="ＭＳ Ｐゴシック" pitchFamily="1" charset="-128"/>
                <a:cs typeface="ＭＳ Ｐゴシック" pitchFamily="1" charset="-128"/>
              </a:rPr>
              <a:pPr>
                <a:defRPr/>
              </a:pPr>
              <a:t>6/24/15</a:t>
            </a:fld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1" charset="0"/>
              </a:defRPr>
            </a:lvl1pPr>
          </a:lstStyle>
          <a:p>
            <a:pPr>
              <a:defRPr/>
            </a:pPr>
            <a:fld id="{B5FE5953-9D45-524F-A6A6-F093F50ED67B}" type="slidenum">
              <a:rPr lang="en-US">
                <a:ea typeface="ＭＳ Ｐゴシック" pitchFamily="1" charset="-128"/>
                <a:cs typeface="ＭＳ Ｐゴシック" pitchFamily="1" charset="-128"/>
              </a:rPr>
              <a:pPr>
                <a:defRPr/>
              </a:pPr>
              <a:t>‹#›</a:t>
            </a:fld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1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NISE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57" y="6109624"/>
            <a:ext cx="2133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9500" y="6049681"/>
            <a:ext cx="5905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TextBox 6"/>
          <p:cNvSpPr txBox="1">
            <a:spLocks noChangeArrowheads="1"/>
          </p:cNvSpPr>
          <p:nvPr/>
        </p:nvSpPr>
        <p:spPr bwMode="auto">
          <a:xfrm>
            <a:off x="0" y="186413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rgbClr val="49176D"/>
                </a:solidFill>
                <a:latin typeface="Georgia" pitchFamily="1" charset="0"/>
                <a:ea typeface="Georgia" pitchFamily="1" charset="0"/>
                <a:cs typeface="Georgia" pitchFamily="1" charset="0"/>
              </a:rPr>
              <a:t>Training museum </a:t>
            </a:r>
          </a:p>
          <a:p>
            <a:pPr algn="ctr"/>
            <a:r>
              <a:rPr lang="en-US" sz="4000" dirty="0" smtClean="0">
                <a:solidFill>
                  <a:srgbClr val="49176D"/>
                </a:solidFill>
                <a:latin typeface="Georgia" pitchFamily="1" charset="0"/>
                <a:ea typeface="Georgia" pitchFamily="1" charset="0"/>
                <a:cs typeface="Georgia" pitchFamily="1" charset="0"/>
              </a:rPr>
              <a:t>staff and volunteers</a:t>
            </a:r>
          </a:p>
          <a:p>
            <a:pPr algn="ctr"/>
            <a:endParaRPr lang="en-US" sz="800" dirty="0" smtClean="0">
              <a:solidFill>
                <a:srgbClr val="660066"/>
              </a:solidFill>
              <a:latin typeface="Georgia" pitchFamily="1" charset="0"/>
              <a:ea typeface="Georgia" pitchFamily="1" charset="0"/>
              <a:cs typeface="Georgia" pitchFamily="1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707063"/>
            <a:ext cx="9144000" cy="90487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632963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66700" y="1917397"/>
            <a:ext cx="839073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350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rgbClr val="0C4225"/>
                </a:solidFill>
                <a:latin typeface="Calibri" charset="0"/>
                <a:ea typeface="MS Mincho" charset="0"/>
                <a:cs typeface="MS Mincho" charset="0"/>
              </a:rPr>
              <a:t>Kevin Dilley, Sciencenter, Ithaca, NY</a:t>
            </a:r>
          </a:p>
          <a:p>
            <a:pPr marL="342900" indent="-342900">
              <a:spcBef>
                <a:spcPct val="350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rgbClr val="0C4225"/>
                </a:solidFill>
                <a:latin typeface="Calibri" charset="0"/>
                <a:ea typeface="MS Mincho" charset="0"/>
                <a:cs typeface="MS Mincho" charset="0"/>
              </a:rPr>
              <a:t>Abigail </a:t>
            </a:r>
            <a:r>
              <a:rPr lang="en-US" sz="2400" b="1" dirty="0" err="1" smtClean="0">
                <a:solidFill>
                  <a:srgbClr val="0C4225"/>
                </a:solidFill>
                <a:latin typeface="Calibri" charset="0"/>
                <a:ea typeface="MS Mincho" charset="0"/>
                <a:cs typeface="MS Mincho" charset="0"/>
              </a:rPr>
              <a:t>Goodlaxson</a:t>
            </a:r>
            <a:r>
              <a:rPr lang="en-US" sz="2400" b="1" dirty="0" smtClean="0">
                <a:solidFill>
                  <a:srgbClr val="0C4225"/>
                </a:solidFill>
                <a:latin typeface="Calibri" charset="0"/>
                <a:ea typeface="MS Mincho" charset="0"/>
                <a:cs typeface="MS Mincho" charset="0"/>
              </a:rPr>
              <a:t>, Maryland Science Center, Baltimore, MD</a:t>
            </a:r>
          </a:p>
          <a:p>
            <a:pPr marL="342900" indent="-342900">
              <a:spcBef>
                <a:spcPct val="350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rgbClr val="0C4225"/>
                </a:solidFill>
                <a:latin typeface="Calibri" charset="0"/>
                <a:ea typeface="MS Mincho" charset="0"/>
                <a:cs typeface="MS Mincho" charset="0"/>
              </a:rPr>
              <a:t>David </a:t>
            </a:r>
            <a:r>
              <a:rPr lang="en-US" sz="2400" b="1" dirty="0" err="1" smtClean="0">
                <a:solidFill>
                  <a:srgbClr val="0C4225"/>
                </a:solidFill>
                <a:latin typeface="Calibri" charset="0"/>
                <a:ea typeface="MS Mincho" charset="0"/>
                <a:cs typeface="MS Mincho" charset="0"/>
              </a:rPr>
              <a:t>Mues</a:t>
            </a:r>
            <a:r>
              <a:rPr lang="en-US" sz="2400" b="1" dirty="0" smtClean="0">
                <a:solidFill>
                  <a:srgbClr val="0C4225"/>
                </a:solidFill>
                <a:latin typeface="Calibri" charset="0"/>
                <a:ea typeface="MS Mincho" charset="0"/>
                <a:cs typeface="MS Mincho" charset="0"/>
              </a:rPr>
              <a:t>, Powerhouse Science Center, Sacramento, CA</a:t>
            </a:r>
          </a:p>
          <a:p>
            <a:pPr marL="342900" indent="-342900">
              <a:spcBef>
                <a:spcPct val="350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rgbClr val="0C4225"/>
                </a:solidFill>
                <a:latin typeface="Calibri" charset="0"/>
                <a:ea typeface="MS Mincho" charset="0"/>
                <a:cs typeface="MS Mincho" charset="0"/>
              </a:rPr>
              <a:t>Kathy Fournier, </a:t>
            </a:r>
            <a:r>
              <a:rPr lang="en-US" sz="2400" b="1" dirty="0" err="1" smtClean="0">
                <a:solidFill>
                  <a:srgbClr val="0C4225"/>
                </a:solidFill>
                <a:latin typeface="Calibri" charset="0"/>
                <a:ea typeface="MS Mincho" charset="0"/>
                <a:cs typeface="MS Mincho" charset="0"/>
              </a:rPr>
              <a:t>McWane</a:t>
            </a:r>
            <a:r>
              <a:rPr lang="en-US" sz="2400" b="1" dirty="0" smtClean="0">
                <a:solidFill>
                  <a:srgbClr val="0C4225"/>
                </a:solidFill>
                <a:latin typeface="Calibri" charset="0"/>
                <a:ea typeface="MS Mincho" charset="0"/>
                <a:cs typeface="MS Mincho" charset="0"/>
              </a:rPr>
              <a:t> Science Center, Birmingham, AL</a:t>
            </a:r>
          </a:p>
          <a:p>
            <a:pPr marL="342900" indent="-342900">
              <a:spcBef>
                <a:spcPct val="350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rgbClr val="0C4225"/>
                </a:solidFill>
                <a:latin typeface="Calibri" charset="0"/>
                <a:ea typeface="MS Mincho" charset="0"/>
                <a:cs typeface="MS Mincho" charset="0"/>
              </a:rPr>
              <a:t>Margaret Hennessey </a:t>
            </a:r>
            <a:r>
              <a:rPr lang="en-US" sz="2400" b="1" dirty="0" err="1" smtClean="0">
                <a:solidFill>
                  <a:srgbClr val="0C4225"/>
                </a:solidFill>
                <a:latin typeface="Calibri" charset="0"/>
                <a:ea typeface="MS Mincho" charset="0"/>
                <a:cs typeface="MS Mincho" charset="0"/>
              </a:rPr>
              <a:t>Springe</a:t>
            </a:r>
            <a:r>
              <a:rPr lang="en-US" sz="2400" b="1" dirty="0" smtClean="0">
                <a:solidFill>
                  <a:srgbClr val="0C4225"/>
                </a:solidFill>
                <a:latin typeface="Calibri" charset="0"/>
                <a:ea typeface="MS Mincho" charset="0"/>
                <a:cs typeface="MS Mincho" charset="0"/>
              </a:rPr>
              <a:t>, Kansas Children’s Discovery Center, Topeka, KS</a:t>
            </a:r>
          </a:p>
          <a:p>
            <a:pPr marL="342900" indent="-342900">
              <a:spcBef>
                <a:spcPct val="350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2400" b="1" dirty="0" smtClean="0">
                <a:solidFill>
                  <a:srgbClr val="0C4225"/>
                </a:solidFill>
                <a:latin typeface="Calibri" charset="0"/>
                <a:ea typeface="MS Mincho" charset="0"/>
                <a:cs typeface="MS Mincho" charset="0"/>
              </a:rPr>
              <a:t>Yana Jimenez, </a:t>
            </a:r>
            <a:r>
              <a:rPr lang="en-US" sz="2400" b="1" dirty="0" err="1" smtClean="0">
                <a:solidFill>
                  <a:srgbClr val="0C4225"/>
                </a:solidFill>
                <a:latin typeface="Calibri" charset="0"/>
                <a:ea typeface="MS Mincho" charset="0"/>
                <a:cs typeface="MS Mincho" charset="0"/>
              </a:rPr>
              <a:t>Imaginarium</a:t>
            </a:r>
            <a:r>
              <a:rPr lang="en-US" sz="2400" b="1" dirty="0" smtClean="0">
                <a:solidFill>
                  <a:srgbClr val="0C4225"/>
                </a:solidFill>
                <a:latin typeface="Calibri" charset="0"/>
                <a:ea typeface="MS Mincho" charset="0"/>
                <a:cs typeface="MS Mincho" charset="0"/>
              </a:rPr>
              <a:t> of South Texas, Laredo, TX</a:t>
            </a: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712307" y="5998663"/>
            <a:ext cx="3116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49176D"/>
                </a:solidFill>
                <a:latin typeface="Calibri"/>
                <a:cs typeface="Calibri"/>
              </a:rPr>
              <a:t>JUNE 2015</a:t>
            </a:r>
          </a:p>
          <a:p>
            <a:pPr eaLnBrk="1" hangingPunct="1"/>
            <a:r>
              <a:rPr lang="en-US" sz="1800" b="1" dirty="0" smtClean="0">
                <a:solidFill>
                  <a:srgbClr val="49176D"/>
                </a:solidFill>
                <a:latin typeface="Calibri"/>
                <a:cs typeface="Calibri"/>
              </a:rPr>
              <a:t>NETWORK-WIDE MEETING</a:t>
            </a:r>
            <a:endParaRPr lang="en-US" sz="1800" b="1" dirty="0">
              <a:solidFill>
                <a:srgbClr val="49176D"/>
              </a:solidFill>
              <a:latin typeface="Calibri"/>
              <a:cs typeface="Calibri"/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344457" y="6155904"/>
            <a:ext cx="1930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 smtClean="0">
                <a:solidFill>
                  <a:srgbClr val="0C4225"/>
                </a:solidFill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NISENET.ORG</a:t>
            </a:r>
            <a:endParaRPr lang="en-US" sz="1600" b="1" dirty="0">
              <a:solidFill>
                <a:srgbClr val="0C4225"/>
              </a:solidFill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ISEStyle_LogoHSmall_May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013" y="6315075"/>
            <a:ext cx="15906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mdsc-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63246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100013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tabLst>
                <a:tab pos="2057400" algn="l"/>
              </a:tabLst>
            </a:pPr>
            <a:r>
              <a:rPr lang="en-US" sz="6000">
                <a:solidFill>
                  <a:schemeClr val="bg1"/>
                </a:solidFill>
                <a:latin typeface="Corbel" charset="0"/>
              </a:rPr>
              <a:t>I M P A C T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57200" y="1509713"/>
            <a:ext cx="4570413" cy="4319587"/>
          </a:xfrm>
          <a:prstGeom prst="roundRect">
            <a:avLst>
              <a:gd name="adj" fmla="val 0"/>
            </a:avLst>
          </a:prstGeom>
          <a:solidFill>
            <a:srgbClr val="B6BF00">
              <a:alpha val="20000"/>
            </a:srgbClr>
          </a:solidFill>
          <a:ln w="57150">
            <a:solidFill>
              <a:srgbClr val="B6B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01663" y="1665288"/>
            <a:ext cx="40608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8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800" b="1">
                <a:latin typeface="Corbel" charset="0"/>
              </a:rPr>
              <a:t>How knowledgeable     do you feel about</a:t>
            </a:r>
            <a:r>
              <a:rPr lang="en-US" sz="2400" b="1">
                <a:latin typeface="Corbel" charset="0"/>
              </a:rPr>
              <a:t>…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rot="5400000">
            <a:off x="3937794" y="4004469"/>
            <a:ext cx="3656012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 rot="5400000">
            <a:off x="4655343" y="4006057"/>
            <a:ext cx="3656013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rot="5400000">
            <a:off x="5379244" y="4001294"/>
            <a:ext cx="3656012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rot="5400000">
            <a:off x="6112668" y="4006057"/>
            <a:ext cx="3656013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 rot="5400000">
            <a:off x="5799932" y="3980656"/>
            <a:ext cx="457200" cy="19669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 rot="5400000">
            <a:off x="5893594" y="2793207"/>
            <a:ext cx="457200" cy="21574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 rot="5400000">
            <a:off x="5871369" y="1740694"/>
            <a:ext cx="457200" cy="21161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 rot="5400000">
            <a:off x="6263482" y="1802606"/>
            <a:ext cx="457200" cy="29003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 rot="5400000">
            <a:off x="6118226" y="3017837"/>
            <a:ext cx="457200" cy="26066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 rot="5400000">
            <a:off x="6441282" y="3783806"/>
            <a:ext cx="457200" cy="32559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8" name="Text Box 19"/>
          <p:cNvSpPr txBox="1">
            <a:spLocks noChangeArrowheads="1"/>
          </p:cNvSpPr>
          <p:nvPr/>
        </p:nvSpPr>
        <p:spPr bwMode="auto">
          <a:xfrm>
            <a:off x="1697038" y="2643188"/>
            <a:ext cx="32480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>
              <a:lnSpc>
                <a:spcPct val="8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800">
                <a:latin typeface="Corbel" charset="0"/>
              </a:rPr>
              <a:t>nanoscale science and engineering?</a:t>
            </a:r>
          </a:p>
        </p:txBody>
      </p:sp>
      <p:sp>
        <p:nvSpPr>
          <p:cNvPr id="10259" name="Text Box 20"/>
          <p:cNvSpPr txBox="1">
            <a:spLocks noChangeArrowheads="1"/>
          </p:cNvSpPr>
          <p:nvPr/>
        </p:nvSpPr>
        <p:spPr bwMode="auto">
          <a:xfrm>
            <a:off x="863600" y="3740150"/>
            <a:ext cx="40608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>
              <a:lnSpc>
                <a:spcPct val="8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800">
                <a:latin typeface="Corbel" charset="0"/>
              </a:rPr>
              <a:t>how nanoscale things behave differently?</a:t>
            </a:r>
          </a:p>
        </p:txBody>
      </p:sp>
      <p:sp>
        <p:nvSpPr>
          <p:cNvPr id="10260" name="Text Box 21"/>
          <p:cNvSpPr txBox="1">
            <a:spLocks noChangeArrowheads="1"/>
          </p:cNvSpPr>
          <p:nvPr/>
        </p:nvSpPr>
        <p:spPr bwMode="auto">
          <a:xfrm>
            <a:off x="1697038" y="4821238"/>
            <a:ext cx="32480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>
              <a:lnSpc>
                <a:spcPct val="8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800">
                <a:latin typeface="Corbel" charset="0"/>
              </a:rPr>
              <a:t>how nano relates    to our daily lives?</a:t>
            </a:r>
          </a:p>
        </p:txBody>
      </p:sp>
      <p:sp>
        <p:nvSpPr>
          <p:cNvPr id="10261" name="Rectangle 22"/>
          <p:cNvSpPr>
            <a:spLocks noChangeArrowheads="1"/>
          </p:cNvSpPr>
          <p:nvPr/>
        </p:nvSpPr>
        <p:spPr bwMode="auto">
          <a:xfrm>
            <a:off x="5018088" y="1484313"/>
            <a:ext cx="3656012" cy="914400"/>
          </a:xfrm>
          <a:prstGeom prst="rect">
            <a:avLst/>
          </a:prstGeom>
          <a:solidFill>
            <a:srgbClr val="333333"/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2" name="Text Box 23"/>
          <p:cNvSpPr txBox="1">
            <a:spLocks noChangeArrowheads="1"/>
          </p:cNvSpPr>
          <p:nvPr/>
        </p:nvSpPr>
        <p:spPr bwMode="auto">
          <a:xfrm>
            <a:off x="4919663" y="5973763"/>
            <a:ext cx="2173287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30000"/>
              </a:lnSpc>
              <a:spcBef>
                <a:spcPts val="800"/>
              </a:spcBef>
            </a:pPr>
            <a:r>
              <a:rPr lang="en-US" sz="2000" b="1">
                <a:latin typeface="Corbel" charset="0"/>
              </a:rPr>
              <a:t>not </a:t>
            </a:r>
          </a:p>
          <a:p>
            <a:pPr algn="l">
              <a:lnSpc>
                <a:spcPct val="30000"/>
              </a:lnSpc>
              <a:spcBef>
                <a:spcPts val="800"/>
              </a:spcBef>
            </a:pPr>
            <a:r>
              <a:rPr lang="en-US" sz="2000" b="1">
                <a:latin typeface="Corbel" charset="0"/>
              </a:rPr>
              <a:t>at all</a:t>
            </a:r>
          </a:p>
        </p:txBody>
      </p:sp>
      <p:sp>
        <p:nvSpPr>
          <p:cNvPr id="10263" name="Text Box 24"/>
          <p:cNvSpPr txBox="1">
            <a:spLocks noChangeArrowheads="1"/>
          </p:cNvSpPr>
          <p:nvPr/>
        </p:nvSpPr>
        <p:spPr bwMode="auto">
          <a:xfrm>
            <a:off x="7699375" y="5964238"/>
            <a:ext cx="1119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latin typeface="Corbel" charset="0"/>
              </a:rPr>
              <a:t>very</a:t>
            </a:r>
          </a:p>
        </p:txBody>
      </p:sp>
      <p:sp>
        <p:nvSpPr>
          <p:cNvPr id="10264" name="Rectangle 25"/>
          <p:cNvSpPr>
            <a:spLocks noChangeArrowheads="1"/>
          </p:cNvSpPr>
          <p:nvPr/>
        </p:nvSpPr>
        <p:spPr bwMode="auto">
          <a:xfrm>
            <a:off x="5440363" y="1701800"/>
            <a:ext cx="457200" cy="457200"/>
          </a:xfrm>
          <a:prstGeom prst="rect">
            <a:avLst/>
          </a:prstGeom>
          <a:solidFill>
            <a:schemeClr val="bg2"/>
          </a:solidFill>
          <a:ln w="1270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5" name="Rectangle 26"/>
          <p:cNvSpPr>
            <a:spLocks noChangeArrowheads="1"/>
          </p:cNvSpPr>
          <p:nvPr/>
        </p:nvSpPr>
        <p:spPr bwMode="auto">
          <a:xfrm>
            <a:off x="7011988" y="1693863"/>
            <a:ext cx="457200" cy="45720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6" name="Text Box 27"/>
          <p:cNvSpPr txBox="1">
            <a:spLocks noChangeArrowheads="1"/>
          </p:cNvSpPr>
          <p:nvPr/>
        </p:nvSpPr>
        <p:spPr bwMode="auto">
          <a:xfrm>
            <a:off x="5900738" y="1733550"/>
            <a:ext cx="113982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orbel" charset="0"/>
              </a:rPr>
              <a:t>pre -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orbel" charset="0"/>
              </a:rPr>
              <a:t>training</a:t>
            </a:r>
          </a:p>
        </p:txBody>
      </p:sp>
      <p:sp>
        <p:nvSpPr>
          <p:cNvPr id="10267" name="Text Box 28"/>
          <p:cNvSpPr txBox="1">
            <a:spLocks noChangeArrowheads="1"/>
          </p:cNvSpPr>
          <p:nvPr/>
        </p:nvSpPr>
        <p:spPr bwMode="auto">
          <a:xfrm>
            <a:off x="7467600" y="1720850"/>
            <a:ext cx="1139825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orbel" charset="0"/>
              </a:rPr>
              <a:t>post -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Corbel" charset="0"/>
              </a:rPr>
              <a:t>training</a:t>
            </a:r>
          </a:p>
        </p:txBody>
      </p:sp>
      <p:sp>
        <p:nvSpPr>
          <p:cNvPr id="10268" name="Line 29"/>
          <p:cNvSpPr>
            <a:spLocks noChangeShapeType="1"/>
          </p:cNvSpPr>
          <p:nvPr/>
        </p:nvSpPr>
        <p:spPr bwMode="auto">
          <a:xfrm>
            <a:off x="5641975" y="6091238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9" name="AutoShape 33"/>
          <p:cNvSpPr>
            <a:spLocks noChangeArrowheads="1"/>
          </p:cNvSpPr>
          <p:nvPr/>
        </p:nvSpPr>
        <p:spPr bwMode="auto">
          <a:xfrm>
            <a:off x="5022850" y="1495425"/>
            <a:ext cx="3657600" cy="4341813"/>
          </a:xfrm>
          <a:prstGeom prst="roundRect">
            <a:avLst>
              <a:gd name="adj" fmla="val 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3116263" y="2520950"/>
            <a:ext cx="5659437" cy="2079625"/>
          </a:xfrm>
          <a:prstGeom prst="roundRect">
            <a:avLst>
              <a:gd name="adj" fmla="val 0"/>
            </a:avLst>
          </a:prstGeom>
          <a:solidFill>
            <a:schemeClr val="accent2">
              <a:alpha val="20000"/>
            </a:schemeClr>
          </a:solidFill>
          <a:ln w="1016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06738" y="2733675"/>
            <a:ext cx="5680075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tabLst>
                <a:tab pos="2057400" algn="l"/>
              </a:tabLst>
            </a:pPr>
            <a:r>
              <a:rPr lang="en-US" sz="5200" b="1">
                <a:latin typeface="Corbel" charset="0"/>
              </a:rPr>
              <a:t>Abby Goodlaxson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3800">
                <a:latin typeface="Corbel" charset="0"/>
              </a:rPr>
              <a:t>agoodlaxson@mdsci.org</a:t>
            </a:r>
          </a:p>
        </p:txBody>
      </p:sp>
      <p:pic>
        <p:nvPicPr>
          <p:cNvPr id="11269" name="Picture 5" descr="NISEStyle_LogoHSmall_May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013" y="6315075"/>
            <a:ext cx="15906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mdsc-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63246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415925" y="98425"/>
            <a:ext cx="8312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tabLst>
                <a:tab pos="2057400" algn="l"/>
              </a:tabLst>
            </a:pPr>
            <a:r>
              <a:rPr lang="en-US" sz="6000">
                <a:solidFill>
                  <a:schemeClr val="bg1"/>
                </a:solidFill>
                <a:latin typeface="Corbel" charset="0"/>
              </a:rPr>
              <a:t>Q U E S T I O N S</a:t>
            </a:r>
          </a:p>
        </p:txBody>
      </p: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3" y="1758950"/>
            <a:ext cx="2493962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000" y="274638"/>
            <a:ext cx="86614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Summer Camp Schedule 2014</a:t>
            </a:r>
            <a:endParaRPr lang="en-US" sz="40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57199" y="1981200"/>
            <a:ext cx="817879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9400" indent="-279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40080"/>
            <a:r>
              <a:rPr lang="en-US" b="1" u="sng" dirty="0" smtClean="0">
                <a:latin typeface="+mn-lt"/>
                <a:cs typeface="Times New Roman" pitchFamily="18" charset="0"/>
              </a:rPr>
              <a:t>Little </a:t>
            </a:r>
            <a:r>
              <a:rPr lang="en-US" b="1" u="sng" dirty="0">
                <a:latin typeface="+mn-lt"/>
                <a:cs typeface="Times New Roman" pitchFamily="18" charset="0"/>
              </a:rPr>
              <a:t>Scientists</a:t>
            </a:r>
            <a:r>
              <a:rPr lang="en-US" b="1" dirty="0">
                <a:latin typeface="+mn-lt"/>
                <a:cs typeface="Times New Roman" pitchFamily="18" charset="0"/>
              </a:rPr>
              <a:t>		</a:t>
            </a:r>
            <a:r>
              <a:rPr lang="en-US" b="1" dirty="0" smtClean="0">
                <a:latin typeface="+mn-lt"/>
                <a:cs typeface="Times New Roman" pitchFamily="18" charset="0"/>
              </a:rPr>
              <a:t>	</a:t>
            </a:r>
            <a:r>
              <a:rPr lang="en-US" dirty="0" smtClean="0">
                <a:latin typeface="+mn-lt"/>
                <a:cs typeface="Times New Roman" pitchFamily="18" charset="0"/>
              </a:rPr>
              <a:t>Ages </a:t>
            </a:r>
            <a:r>
              <a:rPr lang="en-US" dirty="0">
                <a:latin typeface="+mn-lt"/>
                <a:cs typeface="Times New Roman" pitchFamily="18" charset="0"/>
              </a:rPr>
              <a:t>5 – 6			</a:t>
            </a:r>
            <a:r>
              <a:rPr lang="en-US" dirty="0" smtClean="0">
                <a:latin typeface="+mn-lt"/>
                <a:cs typeface="Times New Roman" pitchFamily="18" charset="0"/>
              </a:rPr>
              <a:t>9 </a:t>
            </a:r>
            <a:r>
              <a:rPr lang="en-US" dirty="0">
                <a:latin typeface="+mn-lt"/>
                <a:cs typeface="Times New Roman" pitchFamily="18" charset="0"/>
              </a:rPr>
              <a:t>am – 12 noon</a:t>
            </a:r>
            <a:endParaRPr lang="en-US" b="1" dirty="0">
              <a:latin typeface="+mn-lt"/>
              <a:cs typeface="Times New Roman" pitchFamily="18" charset="0"/>
            </a:endParaRPr>
          </a:p>
          <a:p>
            <a:pPr defTabSz="640080"/>
            <a:endParaRPr lang="en-US" b="1" u="sng" dirty="0">
              <a:latin typeface="+mn-lt"/>
              <a:cs typeface="Times New Roman" pitchFamily="18" charset="0"/>
            </a:endParaRPr>
          </a:p>
          <a:p>
            <a:pPr defTabSz="640080"/>
            <a:r>
              <a:rPr lang="en-US" b="1" u="sng" dirty="0">
                <a:latin typeface="+mn-lt"/>
                <a:cs typeface="Times New Roman" pitchFamily="18" charset="0"/>
              </a:rPr>
              <a:t>Sciventures</a:t>
            </a:r>
            <a:r>
              <a:rPr lang="en-US" b="1" dirty="0">
                <a:latin typeface="+mn-lt"/>
                <a:cs typeface="Times New Roman" pitchFamily="18" charset="0"/>
              </a:rPr>
              <a:t>			</a:t>
            </a:r>
            <a:r>
              <a:rPr lang="en-US" dirty="0" smtClean="0">
                <a:latin typeface="+mn-lt"/>
                <a:cs typeface="Times New Roman" pitchFamily="18" charset="0"/>
              </a:rPr>
              <a:t>Ages </a:t>
            </a:r>
            <a:r>
              <a:rPr lang="en-US" dirty="0">
                <a:latin typeface="+mn-lt"/>
                <a:cs typeface="Times New Roman" pitchFamily="18" charset="0"/>
              </a:rPr>
              <a:t>7 – 8			</a:t>
            </a:r>
            <a:r>
              <a:rPr lang="en-US" dirty="0" smtClean="0">
                <a:latin typeface="+mn-lt"/>
                <a:cs typeface="Times New Roman" pitchFamily="18" charset="0"/>
              </a:rPr>
              <a:t>9 </a:t>
            </a:r>
            <a:r>
              <a:rPr lang="en-US" dirty="0">
                <a:latin typeface="+mn-lt"/>
                <a:cs typeface="Times New Roman" pitchFamily="18" charset="0"/>
              </a:rPr>
              <a:t>am – 4 pm</a:t>
            </a:r>
          </a:p>
          <a:p>
            <a:pPr defTabSz="640080"/>
            <a:endParaRPr lang="en-US" b="1" u="sng" dirty="0">
              <a:latin typeface="+mn-lt"/>
              <a:cs typeface="Times New Roman" pitchFamily="18" charset="0"/>
            </a:endParaRPr>
          </a:p>
          <a:p>
            <a:pPr defTabSz="640080"/>
            <a:r>
              <a:rPr lang="en-US" b="1" u="sng" dirty="0">
                <a:latin typeface="+mn-lt"/>
                <a:cs typeface="Times New Roman" pitchFamily="18" charset="0"/>
              </a:rPr>
              <a:t>She Knows Science</a:t>
            </a:r>
            <a:r>
              <a:rPr lang="en-US" b="1" dirty="0">
                <a:latin typeface="+mn-lt"/>
                <a:cs typeface="Times New Roman" pitchFamily="18" charset="0"/>
              </a:rPr>
              <a:t>	</a:t>
            </a:r>
            <a:r>
              <a:rPr lang="en-US" b="1" dirty="0" smtClean="0">
                <a:latin typeface="+mn-lt"/>
                <a:cs typeface="Times New Roman" pitchFamily="18" charset="0"/>
              </a:rPr>
              <a:t>	</a:t>
            </a:r>
            <a:r>
              <a:rPr lang="en-US" dirty="0" smtClean="0">
                <a:latin typeface="+mn-lt"/>
                <a:cs typeface="Times New Roman" pitchFamily="18" charset="0"/>
              </a:rPr>
              <a:t>Ages </a:t>
            </a:r>
            <a:r>
              <a:rPr lang="en-US" dirty="0">
                <a:latin typeface="+mn-lt"/>
                <a:cs typeface="Times New Roman" pitchFamily="18" charset="0"/>
              </a:rPr>
              <a:t>7 – 8 	</a:t>
            </a:r>
            <a:r>
              <a:rPr lang="en-US" dirty="0" smtClean="0">
                <a:latin typeface="+mn-lt"/>
                <a:cs typeface="Times New Roman" pitchFamily="18" charset="0"/>
              </a:rPr>
              <a:t>	9 </a:t>
            </a:r>
            <a:r>
              <a:rPr lang="en-US" dirty="0">
                <a:latin typeface="+mn-lt"/>
                <a:cs typeface="Times New Roman" pitchFamily="18" charset="0"/>
              </a:rPr>
              <a:t>am – 4 pm</a:t>
            </a:r>
          </a:p>
          <a:p>
            <a:pPr defTabSz="640080"/>
            <a:endParaRPr lang="en-US" b="1" u="sng" dirty="0">
              <a:latin typeface="+mn-lt"/>
              <a:cs typeface="Times New Roman" pitchFamily="18" charset="0"/>
            </a:endParaRPr>
          </a:p>
          <a:p>
            <a:pPr defTabSz="640080"/>
            <a:r>
              <a:rPr lang="en-US" b="1" u="sng" dirty="0">
                <a:latin typeface="+mn-lt"/>
                <a:cs typeface="Times New Roman" pitchFamily="18" charset="0"/>
              </a:rPr>
              <a:t>Space Explorers</a:t>
            </a:r>
            <a:r>
              <a:rPr lang="en-US" b="1" dirty="0">
                <a:latin typeface="+mn-lt"/>
                <a:cs typeface="Times New Roman" pitchFamily="18" charset="0"/>
              </a:rPr>
              <a:t>		</a:t>
            </a:r>
            <a:r>
              <a:rPr lang="en-US" dirty="0">
                <a:latin typeface="+mn-lt"/>
                <a:cs typeface="Times New Roman" pitchFamily="18" charset="0"/>
              </a:rPr>
              <a:t>Ages 7 – 8		</a:t>
            </a:r>
            <a:r>
              <a:rPr lang="en-US" dirty="0" smtClean="0">
                <a:latin typeface="+mn-lt"/>
                <a:cs typeface="Times New Roman" pitchFamily="18" charset="0"/>
              </a:rPr>
              <a:t>	9 </a:t>
            </a:r>
            <a:r>
              <a:rPr lang="en-US" dirty="0">
                <a:latin typeface="+mn-lt"/>
                <a:cs typeface="Times New Roman" pitchFamily="18" charset="0"/>
              </a:rPr>
              <a:t>am – 4 pm</a:t>
            </a:r>
          </a:p>
          <a:p>
            <a:pPr defTabSz="640080"/>
            <a:endParaRPr lang="en-US" b="1" u="sng" dirty="0">
              <a:latin typeface="+mn-lt"/>
              <a:cs typeface="Times New Roman" pitchFamily="18" charset="0"/>
            </a:endParaRPr>
          </a:p>
          <a:p>
            <a:pPr defTabSz="640080"/>
            <a:r>
              <a:rPr lang="en-US" b="1" u="sng" dirty="0">
                <a:latin typeface="+mn-lt"/>
                <a:cs typeface="Times New Roman" pitchFamily="18" charset="0"/>
              </a:rPr>
              <a:t>Science Sleuths*</a:t>
            </a:r>
            <a:r>
              <a:rPr lang="en-US" b="1" dirty="0">
                <a:latin typeface="+mn-lt"/>
                <a:cs typeface="Times New Roman" pitchFamily="18" charset="0"/>
              </a:rPr>
              <a:t>		</a:t>
            </a:r>
            <a:r>
              <a:rPr lang="de-DE" dirty="0">
                <a:latin typeface="+mn-lt"/>
                <a:cs typeface="Times New Roman" pitchFamily="18" charset="0"/>
              </a:rPr>
              <a:t>Ages 9 – 11		</a:t>
            </a:r>
            <a:r>
              <a:rPr lang="de-DE" dirty="0" smtClean="0">
                <a:latin typeface="+mn-lt"/>
                <a:cs typeface="Times New Roman" pitchFamily="18" charset="0"/>
              </a:rPr>
              <a:t>9 </a:t>
            </a:r>
            <a:r>
              <a:rPr lang="de-DE" dirty="0">
                <a:latin typeface="+mn-lt"/>
                <a:cs typeface="Times New Roman" pitchFamily="18" charset="0"/>
              </a:rPr>
              <a:t>am – 4 pm</a:t>
            </a:r>
          </a:p>
          <a:p>
            <a:pPr defTabSz="640080"/>
            <a:endParaRPr lang="de-DE" dirty="0">
              <a:latin typeface="+mn-lt"/>
              <a:cs typeface="Times New Roman" pitchFamily="18" charset="0"/>
            </a:endParaRPr>
          </a:p>
          <a:p>
            <a:pPr defTabSz="640080"/>
            <a:r>
              <a:rPr lang="de-DE" b="1" u="sng" dirty="0">
                <a:latin typeface="+mn-lt"/>
                <a:cs typeface="Times New Roman" pitchFamily="18" charset="0"/>
              </a:rPr>
              <a:t>Engineering Antics</a:t>
            </a:r>
            <a:r>
              <a:rPr lang="de-DE" dirty="0">
                <a:latin typeface="+mn-lt"/>
                <a:cs typeface="Times New Roman" pitchFamily="18" charset="0"/>
              </a:rPr>
              <a:t>	</a:t>
            </a:r>
            <a:r>
              <a:rPr lang="de-DE" dirty="0" smtClean="0">
                <a:latin typeface="+mn-lt"/>
                <a:cs typeface="Times New Roman" pitchFamily="18" charset="0"/>
              </a:rPr>
              <a:t>	Ages </a:t>
            </a:r>
            <a:r>
              <a:rPr lang="de-DE" dirty="0">
                <a:latin typeface="+mn-lt"/>
                <a:cs typeface="Times New Roman" pitchFamily="18" charset="0"/>
              </a:rPr>
              <a:t>9 – 11		</a:t>
            </a:r>
            <a:r>
              <a:rPr lang="de-DE" dirty="0" smtClean="0">
                <a:latin typeface="+mn-lt"/>
                <a:cs typeface="Times New Roman" pitchFamily="18" charset="0"/>
              </a:rPr>
              <a:t>9 </a:t>
            </a:r>
            <a:r>
              <a:rPr lang="de-DE" dirty="0">
                <a:latin typeface="+mn-lt"/>
                <a:cs typeface="Times New Roman" pitchFamily="18" charset="0"/>
              </a:rPr>
              <a:t>am – 4 </a:t>
            </a:r>
            <a:r>
              <a:rPr lang="de-DE" dirty="0" smtClean="0">
                <a:latin typeface="+mn-lt"/>
                <a:cs typeface="Times New Roman" pitchFamily="18" charset="0"/>
              </a:rPr>
              <a:t>pm</a:t>
            </a:r>
            <a:endParaRPr lang="en-US" dirty="0" smtClean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8" name="Picture 7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83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000" y="274638"/>
            <a:ext cx="86614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Sample Class Description</a:t>
            </a:r>
            <a:endParaRPr lang="en-US" sz="40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846727" y="1378811"/>
            <a:ext cx="7723167" cy="544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279400" indent="-279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indent="0">
              <a:spcAft>
                <a:spcPts val="0"/>
              </a:spcAft>
            </a:pPr>
            <a:r>
              <a:rPr lang="en-US" b="1" u="sng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Science Sleuths</a:t>
            </a:r>
          </a:p>
          <a:p>
            <a:pPr indent="0">
              <a:spcAft>
                <a:spcPts val="0"/>
              </a:spcAft>
            </a:pPr>
            <a:endParaRPr lang="en-US" sz="160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  <a:p>
            <a:pPr indent="0"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This camp is for kids that are curious, full of questions, 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and eager to investigate the world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around them. Learn 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about science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on many 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different levels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- from the 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nano size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and 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up!  Gain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experience using scientific 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tools and processes during lessons that are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guaranteed to thrill. Campers 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explore multiple science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fields. Participants are introduced to crime 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scene investigation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using fingerprint evidence and chemical 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analysis.  Study marine biology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with a dissection of a real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 			 specimen. Chemical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experiments 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reveal unimaginable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results!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 			For those with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outer space on 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the brain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, a two and 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a half 				hour Challenger Learning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Center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 mission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is offered. 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These 			activities and many more make up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an exciting week for your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 			science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sleuth!</a:t>
            </a:r>
          </a:p>
          <a:p>
            <a:pPr indent="0" eaLnBrk="1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>
              <a:solidFill>
                <a:prstClr val="black"/>
              </a:solidFill>
              <a:latin typeface="Calibri" charset="0"/>
            </a:endParaRPr>
          </a:p>
          <a:p>
            <a:pPr indent="0" eaLnBrk="1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en-US" dirty="0" smtClean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8" name="Picture 7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mpgirl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25" y="4284403"/>
            <a:ext cx="1780088" cy="2226134"/>
          </a:xfrm>
          <a:prstGeom prst="rect">
            <a:avLst/>
          </a:prstGeom>
        </p:spPr>
      </p:pic>
      <p:pic>
        <p:nvPicPr>
          <p:cNvPr id="12" name="Picture 11" descr="footprints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5517">
            <a:off x="2076092" y="5239238"/>
            <a:ext cx="2438400" cy="190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9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000" y="274638"/>
            <a:ext cx="86614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Nano Kits Used in Camps</a:t>
            </a:r>
            <a:endParaRPr lang="en-US" sz="40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pic>
        <p:nvPicPr>
          <p:cNvPr id="8" name="Picture 7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457200" y="1447800"/>
            <a:ext cx="8178799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9400" indent="-279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defTabSz="36576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prstClr val="black"/>
                </a:solidFill>
                <a:latin typeface="Calibri" charset="0"/>
              </a:rPr>
              <a:t>Thin Films				Scented Balloons			</a:t>
            </a:r>
          </a:p>
          <a:p>
            <a:pPr marL="0" indent="0" defTabSz="36576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prstClr val="black"/>
                </a:solidFill>
                <a:latin typeface="Calibri" charset="0"/>
              </a:rPr>
              <a:t>Nano Sand				Sunblock					</a:t>
            </a:r>
          </a:p>
          <a:p>
            <a:pPr marL="0" indent="0" defTabSz="36576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prstClr val="black"/>
                </a:solidFill>
                <a:latin typeface="Calibri" charset="0"/>
              </a:rPr>
              <a:t>Ferrofluid				Invisibility</a:t>
            </a:r>
          </a:p>
          <a:p>
            <a:pPr marL="0" indent="0" defTabSz="36576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prstClr val="black"/>
                </a:solidFill>
                <a:latin typeface="Calibri" charset="0"/>
              </a:rPr>
              <a:t>Nano Fabric</a:t>
            </a:r>
          </a:p>
          <a:p>
            <a:pPr marL="0" indent="0" defTabSz="36576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prstClr val="black"/>
                </a:solidFill>
                <a:latin typeface="Calibri" charset="0"/>
              </a:rPr>
              <a:t>Memory Metal</a:t>
            </a:r>
          </a:p>
          <a:p>
            <a:pPr marL="0" indent="0" defTabSz="36576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prstClr val="black"/>
                </a:solidFill>
                <a:latin typeface="Calibri" charset="0"/>
              </a:rPr>
              <a:t>Measure Yourself</a:t>
            </a:r>
          </a:p>
          <a:p>
            <a:pPr marL="0" indent="0" defTabSz="36576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prstClr val="black"/>
                </a:solidFill>
                <a:latin typeface="Calibri" charset="0"/>
              </a:rPr>
              <a:t>Special Microscopes</a:t>
            </a:r>
          </a:p>
          <a:p>
            <a:pPr marL="0" indent="0" defTabSz="36576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prstClr val="black"/>
                </a:solidFill>
                <a:latin typeface="Calibri" charset="0"/>
              </a:rPr>
              <a:t>UV Bracelets</a:t>
            </a:r>
          </a:p>
          <a:p>
            <a:pPr marL="0" indent="0" defTabSz="36576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prstClr val="black"/>
                </a:solidFill>
                <a:latin typeface="Calibri" charset="0"/>
              </a:rPr>
              <a:t>Mitten Challenge</a:t>
            </a:r>
          </a:p>
          <a:p>
            <a:pPr marL="0" indent="0" defTabSz="36576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prstClr val="black"/>
                </a:solidFill>
                <a:latin typeface="Calibri" charset="0"/>
              </a:rPr>
              <a:t>Exploring Size</a:t>
            </a:r>
          </a:p>
        </p:txBody>
      </p:sp>
      <p:pic>
        <p:nvPicPr>
          <p:cNvPr id="12" name="Picture 2" descr="Q:\Development\Images\Camps\Summer Camp 2014\9-11 year old Engineering Camp\IMG_63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124200" cy="469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74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000" y="274638"/>
            <a:ext cx="86614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Camp Staff</a:t>
            </a:r>
            <a:endParaRPr lang="en-US" sz="40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pic>
        <p:nvPicPr>
          <p:cNvPr id="8" name="Picture 7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4263" y="1981200"/>
            <a:ext cx="4325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pic>
        <p:nvPicPr>
          <p:cNvPr id="11" name="Picture 3" descr="Q:\Development\Images\Camps\Camp Pictures-EA\IMG_05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18" y="17526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1905000"/>
            <a:ext cx="3581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Paid Museum Staff</a:t>
            </a:r>
          </a:p>
          <a:p>
            <a:endParaRPr lang="en-US" sz="2400" dirty="0" smtClean="0"/>
          </a:p>
          <a:p>
            <a:r>
              <a:rPr lang="en-US" sz="2400" dirty="0" smtClean="0"/>
              <a:t>Guest Presenters</a:t>
            </a:r>
          </a:p>
          <a:p>
            <a:endParaRPr lang="en-US" sz="2400" dirty="0" smtClean="0"/>
          </a:p>
          <a:p>
            <a:r>
              <a:rPr lang="en-US" sz="2400" dirty="0" smtClean="0"/>
              <a:t>Group/Corporate Volunteers</a:t>
            </a:r>
          </a:p>
          <a:p>
            <a:endParaRPr lang="en-US" sz="2400" dirty="0" smtClean="0"/>
          </a:p>
          <a:p>
            <a:r>
              <a:rPr lang="en-US" sz="2400" dirty="0" smtClean="0"/>
              <a:t>Adult Volunteers</a:t>
            </a:r>
          </a:p>
          <a:p>
            <a:endParaRPr lang="en-US" sz="2400" dirty="0" smtClean="0"/>
          </a:p>
          <a:p>
            <a:r>
              <a:rPr lang="en-US" sz="2400" dirty="0" smtClean="0"/>
              <a:t>Youth Volunteers (16 – 18)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7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000" y="274638"/>
            <a:ext cx="86614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Paid Museum Staff Training</a:t>
            </a:r>
            <a:endParaRPr lang="en-US" sz="40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pic>
        <p:nvPicPr>
          <p:cNvPr id="8" name="Picture 7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4263" y="1981200"/>
            <a:ext cx="4325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Paid Staff</a:t>
            </a:r>
            <a:r>
              <a:rPr lang="en-US" sz="2400" dirty="0"/>
              <a:t> </a:t>
            </a:r>
            <a:r>
              <a:rPr lang="en-US" sz="2400" dirty="0" smtClean="0"/>
              <a:t>are familiar with techniques of presenting educational content.</a:t>
            </a:r>
          </a:p>
          <a:p>
            <a:endParaRPr lang="en-US" sz="2400" dirty="0"/>
          </a:p>
          <a:p>
            <a:r>
              <a:rPr lang="en-US" sz="2400" dirty="0" smtClean="0"/>
              <a:t>Most just need more information about nanotechnology</a:t>
            </a:r>
          </a:p>
          <a:p>
            <a:endParaRPr lang="en-US" sz="2400" dirty="0"/>
          </a:p>
          <a:p>
            <a:r>
              <a:rPr lang="en-US" sz="2400" dirty="0" smtClean="0"/>
              <a:t>How to incorporate Nano</a:t>
            </a:r>
          </a:p>
          <a:p>
            <a:r>
              <a:rPr lang="en-US" sz="2400" dirty="0" smtClean="0"/>
              <a:t>Days Kits and nanotechnology</a:t>
            </a:r>
          </a:p>
          <a:p>
            <a:r>
              <a:rPr lang="en-US" sz="2400" dirty="0" smtClean="0"/>
              <a:t>education into existing</a:t>
            </a:r>
          </a:p>
          <a:p>
            <a:r>
              <a:rPr lang="en-US" sz="2400" dirty="0" smtClean="0"/>
              <a:t>lessons and activities is</a:t>
            </a:r>
          </a:p>
          <a:p>
            <a:r>
              <a:rPr lang="en-US" sz="2400" dirty="0" smtClean="0"/>
              <a:t>discussed.</a:t>
            </a:r>
          </a:p>
          <a:p>
            <a:r>
              <a:rPr lang="en-US" sz="2400" dirty="0" smtClean="0"/>
              <a:t> </a:t>
            </a:r>
          </a:p>
        </p:txBody>
      </p:sp>
      <p:pic>
        <p:nvPicPr>
          <p:cNvPr id="9" name="Picture 3" descr="Q:\Development\Images\Camps\Summer Camp 2014\9-11 year old Nano Camp\0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772" y="3616845"/>
            <a:ext cx="3973863" cy="264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7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000" y="274638"/>
            <a:ext cx="86614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Paid Museum Staff Training</a:t>
            </a:r>
            <a:endParaRPr lang="en-US" sz="40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pic>
        <p:nvPicPr>
          <p:cNvPr id="8" name="Picture 7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4263" y="1981200"/>
            <a:ext cx="4325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84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Nano Days Kit materials*</a:t>
            </a:r>
          </a:p>
          <a:p>
            <a:endParaRPr lang="en-US" sz="2400" dirty="0" smtClean="0"/>
          </a:p>
          <a:p>
            <a:r>
              <a:rPr lang="en-US" sz="2400" dirty="0" smtClean="0"/>
              <a:t>Nisenet.org</a:t>
            </a:r>
          </a:p>
          <a:p>
            <a:endParaRPr lang="en-US" sz="2400" dirty="0" smtClean="0"/>
          </a:p>
          <a:p>
            <a:r>
              <a:rPr lang="en-US" sz="2400" dirty="0" smtClean="0"/>
              <a:t>Nano.gov</a:t>
            </a:r>
          </a:p>
          <a:p>
            <a:endParaRPr lang="en-US" sz="2400" dirty="0" smtClean="0"/>
          </a:p>
          <a:p>
            <a:r>
              <a:rPr lang="en-US" sz="2400" dirty="0" smtClean="0"/>
              <a:t>Whatisnano.org</a:t>
            </a:r>
          </a:p>
          <a:p>
            <a:endParaRPr lang="en-US" sz="2400" dirty="0" smtClean="0"/>
          </a:p>
          <a:p>
            <a:r>
              <a:rPr lang="en-US" sz="2400" dirty="0" smtClean="0"/>
              <a:t>Howtosmile.org</a:t>
            </a:r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9" name="Picture 3" descr="Q:\Development\Images\Camps\Summer Camp 2014\9-11 year old Nano Camp\0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700" y="3616845"/>
            <a:ext cx="4339936" cy="289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4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000" y="274638"/>
            <a:ext cx="86614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Paid Museum Staff Training</a:t>
            </a:r>
            <a:endParaRPr lang="en-US" sz="40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pic>
        <p:nvPicPr>
          <p:cNvPr id="8" name="Picture 7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4263" y="1981200"/>
            <a:ext cx="4325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Nanotechnology and Society: A Practical Guide to Engaging Museum Visitors in </a:t>
            </a:r>
            <a:r>
              <a:rPr lang="en-US" sz="2400" dirty="0" smtClean="0"/>
              <a:t>Conversations</a:t>
            </a:r>
          </a:p>
          <a:p>
            <a:r>
              <a:rPr lang="en-US" sz="2400" dirty="0" smtClean="0"/>
              <a:t>(nisenet.org Nanotechnology and Society Guide)</a:t>
            </a:r>
          </a:p>
          <a:p>
            <a:endParaRPr lang="en-US" sz="2400" dirty="0"/>
          </a:p>
          <a:p>
            <a:r>
              <a:rPr lang="en-US" sz="2400" dirty="0" smtClean="0"/>
              <a:t>Engaging the Public</a:t>
            </a:r>
          </a:p>
          <a:p>
            <a:r>
              <a:rPr lang="en-US" sz="2400" dirty="0" smtClean="0"/>
              <a:t>In Key Nano Concepts</a:t>
            </a:r>
          </a:p>
          <a:p>
            <a:r>
              <a:rPr lang="en-US" sz="2400" dirty="0" smtClean="0"/>
              <a:t>(nisenet.org)</a:t>
            </a:r>
          </a:p>
          <a:p>
            <a:endParaRPr lang="en-US" sz="2400" dirty="0" smtClean="0"/>
          </a:p>
          <a:p>
            <a:r>
              <a:rPr lang="en-US" sz="2400" dirty="0" smtClean="0"/>
              <a:t>Intro </a:t>
            </a:r>
            <a:r>
              <a:rPr lang="en-US" sz="2400" dirty="0"/>
              <a:t>to Nano video</a:t>
            </a:r>
          </a:p>
          <a:p>
            <a:r>
              <a:rPr lang="en-US" sz="2400" dirty="0"/>
              <a:t>(Nanotechnology:</a:t>
            </a:r>
          </a:p>
          <a:p>
            <a:r>
              <a:rPr lang="en-US" sz="2400" dirty="0"/>
              <a:t>What’s the Big Deal</a:t>
            </a:r>
            <a:r>
              <a:rPr lang="en-US" sz="2400" dirty="0" smtClean="0"/>
              <a:t>?)</a:t>
            </a:r>
          </a:p>
          <a:p>
            <a:r>
              <a:rPr lang="en-US" sz="2400" dirty="0" smtClean="0"/>
              <a:t>(nisenet.org)</a:t>
            </a:r>
            <a:endParaRPr lang="en-US" sz="2400" dirty="0"/>
          </a:p>
        </p:txBody>
      </p:sp>
      <p:pic>
        <p:nvPicPr>
          <p:cNvPr id="9" name="Picture 3" descr="Q:\Development\Images\Camps\Summer Camp 2014\9-11 year old Nano Camp\0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700" y="3616845"/>
            <a:ext cx="4339936" cy="289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56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000" y="274638"/>
            <a:ext cx="86614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Guest Presenter Training</a:t>
            </a:r>
            <a:endParaRPr lang="en-US" sz="40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pic>
        <p:nvPicPr>
          <p:cNvPr id="8" name="Picture 7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4263" y="1981200"/>
            <a:ext cx="4325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Most guest presenters need little training because they are trained by their organization.</a:t>
            </a:r>
          </a:p>
          <a:p>
            <a:endParaRPr lang="en-US" sz="2400" dirty="0"/>
          </a:p>
          <a:p>
            <a:r>
              <a:rPr lang="en-US" sz="2400" dirty="0" smtClean="0"/>
              <a:t>Policies and procedures regarding student behavioral expectations are discussed with all guest presenters.</a:t>
            </a:r>
          </a:p>
          <a:p>
            <a:endParaRPr lang="en-US" sz="2400" dirty="0"/>
          </a:p>
          <a:p>
            <a:pPr defTabSz="640080"/>
            <a:r>
              <a:rPr lang="en-US" sz="2400" dirty="0" smtClean="0"/>
              <a:t>							Some younger presenters 							benefitted from tips on 								time management.</a:t>
            </a:r>
          </a:p>
          <a:p>
            <a:endParaRPr lang="en-US" sz="2400" dirty="0" smtClean="0"/>
          </a:p>
        </p:txBody>
      </p:sp>
      <p:pic>
        <p:nvPicPr>
          <p:cNvPr id="10" name="Picture 2" descr="Q:\Development\Images\Camps\O24U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3895976"/>
            <a:ext cx="3708399" cy="261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1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DayShotFinal_s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NISEStyle_LogoHSmall_May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013" y="6315075"/>
            <a:ext cx="15906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mdsc-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63246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15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Text Box 16"/>
          <p:cNvSpPr txBox="1">
            <a:spLocks noChangeArrowheads="1"/>
          </p:cNvSpPr>
          <p:nvPr/>
        </p:nvSpPr>
        <p:spPr bwMode="auto">
          <a:xfrm>
            <a:off x="0" y="25082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tabLst>
                <a:tab pos="2057400" algn="l"/>
              </a:tabLst>
            </a:pPr>
            <a:r>
              <a:rPr lang="en-US" sz="4000">
                <a:solidFill>
                  <a:schemeClr val="bg1"/>
                </a:solidFill>
                <a:latin typeface="Corbel" charset="0"/>
              </a:rPr>
              <a:t>M A R Y L A N D   S C I E N C E   C E N T E 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000" y="274638"/>
            <a:ext cx="86614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Volunteer Training</a:t>
            </a:r>
            <a:endParaRPr lang="en-US" sz="40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pic>
        <p:nvPicPr>
          <p:cNvPr id="8" name="Picture 7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4263" y="1981200"/>
            <a:ext cx="4325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128655" y="1960418"/>
            <a:ext cx="426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Volunteers assist paid staff and guest presenters.</a:t>
            </a:r>
          </a:p>
          <a:p>
            <a:endParaRPr lang="en-US" sz="2400" dirty="0"/>
          </a:p>
          <a:p>
            <a:r>
              <a:rPr lang="en-US" sz="2400" dirty="0" smtClean="0"/>
              <a:t>Volunteer training consists of meetings prior to first day of camp and reviews at the end of each camp day.</a:t>
            </a:r>
          </a:p>
          <a:p>
            <a:endParaRPr lang="en-US" sz="2400" dirty="0"/>
          </a:p>
          <a:p>
            <a:r>
              <a:rPr lang="en-US" sz="2400" dirty="0" smtClean="0"/>
              <a:t>Each volunteer is provided with a handbook laying out museum policies and procedures.</a:t>
            </a:r>
          </a:p>
        </p:txBody>
      </p:sp>
      <p:pic>
        <p:nvPicPr>
          <p:cNvPr id="10" name="Picture 2" descr="Q:\Development\Images\Camps\Summer Camp 2014\7 &amp; 8 Space Camp\IMG_660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676400"/>
            <a:ext cx="325611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0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000" y="274638"/>
            <a:ext cx="86614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Volunteer Training</a:t>
            </a:r>
            <a:endParaRPr lang="en-US" sz="40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pic>
        <p:nvPicPr>
          <p:cNvPr id="8" name="Picture 7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4263" y="1981200"/>
            <a:ext cx="4325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35000" y="1676400"/>
            <a:ext cx="774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Retired teachers are especially valuable.  They are already familiar with presentation techniques and can act a mentors to younger volunteers.</a:t>
            </a:r>
          </a:p>
          <a:p>
            <a:endParaRPr lang="en-US" sz="2400" dirty="0" smtClean="0"/>
          </a:p>
        </p:txBody>
      </p:sp>
      <p:pic>
        <p:nvPicPr>
          <p:cNvPr id="9" name="Picture 2" descr="Q:\Development\Images\Events\Summer Camp 2012\DSC_069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3318" y="3109844"/>
            <a:ext cx="7040418" cy="336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27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000" y="274638"/>
            <a:ext cx="86614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Volunteer Training - Tips</a:t>
            </a:r>
            <a:endParaRPr lang="en-US" sz="40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pic>
        <p:nvPicPr>
          <p:cNvPr id="8" name="Picture 7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472883"/>
            <a:ext cx="289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Help students be successful, but don’t do the work for them.</a:t>
            </a:r>
          </a:p>
          <a:p>
            <a:endParaRPr lang="en-US" sz="2400" dirty="0"/>
          </a:p>
          <a:p>
            <a:r>
              <a:rPr lang="en-US" sz="2400" dirty="0" smtClean="0"/>
              <a:t>Try to </a:t>
            </a:r>
            <a:r>
              <a:rPr lang="en-US" sz="2400" dirty="0"/>
              <a:t>g</a:t>
            </a:r>
            <a:r>
              <a:rPr lang="en-US" sz="2400" dirty="0" smtClean="0"/>
              <a:t>uide students to the solution rather than giving it to them.</a:t>
            </a:r>
          </a:p>
        </p:txBody>
      </p:sp>
      <p:pic>
        <p:nvPicPr>
          <p:cNvPr id="9" name="Picture 2" descr="Q:\Development\Images\Camps\Summer Camp 2014\7 &amp; 8 Space Camp\IMG_659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8600" y="2743200"/>
            <a:ext cx="4701310" cy="369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000" y="274638"/>
            <a:ext cx="86614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Volunteer Training - Tips</a:t>
            </a:r>
            <a:endParaRPr lang="en-US" sz="40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pic>
        <p:nvPicPr>
          <p:cNvPr id="8" name="Picture 7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2209800"/>
            <a:ext cx="274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Remember that different students will have different abilities.</a:t>
            </a:r>
          </a:p>
          <a:p>
            <a:endParaRPr lang="en-US" sz="2400" dirty="0"/>
          </a:p>
          <a:p>
            <a:r>
              <a:rPr lang="en-US" sz="2400" dirty="0" smtClean="0"/>
              <a:t>Interact with all students in a manner appropriate for their age.</a:t>
            </a:r>
          </a:p>
          <a:p>
            <a:endParaRPr lang="en-US" sz="2400" dirty="0" smtClean="0"/>
          </a:p>
        </p:txBody>
      </p:sp>
      <p:pic>
        <p:nvPicPr>
          <p:cNvPr id="10" name="Picture 2" descr="Q:\Development\Images\Camps\Summer Camp 2014\5 &amp; 6 year old\IMG_593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2209800"/>
            <a:ext cx="4187151" cy="373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49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000" y="274638"/>
            <a:ext cx="86614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Volunteer Training - Tips</a:t>
            </a:r>
            <a:endParaRPr lang="en-US" sz="40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pic>
        <p:nvPicPr>
          <p:cNvPr id="8" name="Picture 7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00" y="15240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 on the lookout for a potential problem situation.</a:t>
            </a:r>
          </a:p>
          <a:p>
            <a:endParaRPr lang="en-US" sz="2400" dirty="0"/>
          </a:p>
          <a:p>
            <a:r>
              <a:rPr lang="en-US" sz="2400" dirty="0" smtClean="0"/>
              <a:t>Notify a staff member or diffuse it before it gets out of hand.</a:t>
            </a:r>
          </a:p>
          <a:p>
            <a:endParaRPr lang="en-US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524000"/>
            <a:ext cx="2641600" cy="24486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155693"/>
            <a:ext cx="2641600" cy="24506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3837060"/>
            <a:ext cx="3692331" cy="276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8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000" y="274638"/>
            <a:ext cx="86614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Volunteer Training - Tips</a:t>
            </a:r>
            <a:endParaRPr lang="en-US" sz="40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pic>
        <p:nvPicPr>
          <p:cNvPr id="8" name="Picture 7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6764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Whenever possible, try to find solutions that work for everyone.</a:t>
            </a:r>
          </a:p>
          <a:p>
            <a:endParaRPr lang="en-US" sz="24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081" y="2739664"/>
            <a:ext cx="5022273" cy="376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000" y="274638"/>
            <a:ext cx="86614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Volunteer Training - Tips</a:t>
            </a:r>
            <a:endParaRPr lang="en-US" sz="40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pic>
        <p:nvPicPr>
          <p:cNvPr id="8" name="Picture 7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057400"/>
            <a:ext cx="327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youth volunteers:  have fun with students but don’t try to be their friend.  </a:t>
            </a:r>
          </a:p>
          <a:p>
            <a:endParaRPr lang="en-US" sz="2400" dirty="0"/>
          </a:p>
          <a:p>
            <a:r>
              <a:rPr lang="en-US" sz="2400" dirty="0" smtClean="0"/>
              <a:t>Also be sure to wear appropriate clothing, use appropriate language and limit cell phone use.</a:t>
            </a:r>
          </a:p>
        </p:txBody>
      </p:sp>
      <p:pic>
        <p:nvPicPr>
          <p:cNvPr id="9" name="Picture 2" descr="Q:\Development\Images\Camps\SummerCamp\Summer Camp 2011\Space Explorers I July 2011\DSC027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860910"/>
            <a:ext cx="4625675" cy="41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3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000" y="274638"/>
            <a:ext cx="86614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Volunteer Training - Tips</a:t>
            </a:r>
            <a:endParaRPr lang="en-US" sz="40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pic>
        <p:nvPicPr>
          <p:cNvPr id="8" name="Picture 7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529394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 aware of emergency procedures, including evacuation plans, locations of fire extinguishers, eye wash stations, etc.</a:t>
            </a:r>
          </a:p>
        </p:txBody>
      </p:sp>
      <p:pic>
        <p:nvPicPr>
          <p:cNvPr id="10" name="Picture 2" descr="Q:\Development\Images\Camps\Summer Camp 2014\9-11 year old Nano Camp\01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5400" y="1622057"/>
            <a:ext cx="6405419" cy="355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000" y="274638"/>
            <a:ext cx="86614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Volunteer Training - Tips</a:t>
            </a:r>
            <a:endParaRPr lang="en-US" sz="40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pic>
        <p:nvPicPr>
          <p:cNvPr id="8" name="Picture 7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818" y="3570599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Don’t be afraid to try new things.</a:t>
            </a:r>
          </a:p>
        </p:txBody>
      </p:sp>
      <p:pic>
        <p:nvPicPr>
          <p:cNvPr id="9" name="Picture 2" descr="Q:\Development\Images\Camps\Summer Camp 2014\9-11 year old Nano Camp\1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5105400" cy="340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4000" y="274638"/>
            <a:ext cx="8661400" cy="741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4000" dirty="0" smtClean="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Volunteer Training - Tips</a:t>
            </a:r>
            <a:endParaRPr lang="en-US" sz="4000" dirty="0">
              <a:solidFill>
                <a:srgbClr val="49176D"/>
              </a:solidFill>
              <a:latin typeface="Georgia" charset="0"/>
              <a:ea typeface="ＭＳ Ｐゴシック" charset="0"/>
              <a:cs typeface="Georgia" charset="0"/>
            </a:endParaRPr>
          </a:p>
        </p:txBody>
      </p:sp>
      <p:pic>
        <p:nvPicPr>
          <p:cNvPr id="8" name="Picture 7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0" y="3193295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Enjoy yourself!  We want happy volunteers who will return next year.</a:t>
            </a:r>
          </a:p>
        </p:txBody>
      </p:sp>
      <p:pic>
        <p:nvPicPr>
          <p:cNvPr id="10" name="Picture 2" descr="Q:\Development\Images\Volunteers\Museum Day 2013\GB7_29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497277"/>
            <a:ext cx="5029200" cy="33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96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/>
          <p:cNvSpPr>
            <a:spLocks noChangeArrowheads="1"/>
          </p:cNvSpPr>
          <p:nvPr/>
        </p:nvSpPr>
        <p:spPr bwMode="auto">
          <a:xfrm>
            <a:off x="222250" y="1452563"/>
            <a:ext cx="8683625" cy="1828800"/>
          </a:xfrm>
          <a:prstGeom prst="roundRect">
            <a:avLst>
              <a:gd name="adj" fmla="val 0"/>
            </a:avLst>
          </a:prstGeom>
          <a:solidFill>
            <a:srgbClr val="B6BF00">
              <a:alpha val="25098"/>
            </a:srgbClr>
          </a:solidFill>
          <a:ln w="101600">
            <a:solidFill>
              <a:srgbClr val="B6B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12750" y="1643063"/>
            <a:ext cx="85074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11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4000">
                <a:latin typeface="Corbel" charset="0"/>
              </a:rPr>
              <a:t>presenters will gain an understanding of NISE Net’s key concepts</a:t>
            </a:r>
          </a:p>
        </p:txBody>
      </p:sp>
      <p:pic>
        <p:nvPicPr>
          <p:cNvPr id="3076" name="Picture 5" descr="NISEStyle_LogoHSmall_May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013" y="6315075"/>
            <a:ext cx="15906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mdsc-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63246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AutoShape 7"/>
          <p:cNvSpPr>
            <a:spLocks noChangeArrowheads="1"/>
          </p:cNvSpPr>
          <p:nvPr/>
        </p:nvSpPr>
        <p:spPr bwMode="auto">
          <a:xfrm>
            <a:off x="233363" y="3557588"/>
            <a:ext cx="8683625" cy="2286000"/>
          </a:xfrm>
          <a:prstGeom prst="roundRect">
            <a:avLst>
              <a:gd name="adj" fmla="val 0"/>
            </a:avLst>
          </a:prstGeom>
          <a:solidFill>
            <a:srgbClr val="B6BF00">
              <a:alpha val="25098"/>
            </a:srgbClr>
          </a:solidFill>
          <a:ln w="101600">
            <a:solidFill>
              <a:srgbClr val="B6B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428625" y="3730625"/>
            <a:ext cx="84153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  <a:tabLst>
                <a:tab pos="2057400" algn="l"/>
              </a:tabLst>
            </a:pPr>
            <a:r>
              <a:rPr lang="en-US" sz="4000">
                <a:latin typeface="Corbel" charset="0"/>
              </a:rPr>
              <a:t>presenters will be prepared to facilitate personal connections between nano and diverse guests</a:t>
            </a: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0" y="100013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tabLst>
                <a:tab pos="2057400" algn="l"/>
              </a:tabLst>
            </a:pPr>
            <a:r>
              <a:rPr lang="en-US" sz="6000">
                <a:solidFill>
                  <a:schemeClr val="bg1"/>
                </a:solidFill>
                <a:latin typeface="Corbel" charset="0"/>
                <a:ea typeface="Gulim" pitchFamily="34" charset="-127"/>
                <a:cs typeface="Gulim" pitchFamily="34" charset="-127"/>
              </a:rPr>
              <a:t>G O A L 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ISEStyle_LogoHSmall_May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013" y="6315075"/>
            <a:ext cx="15906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4675188" y="3930650"/>
            <a:ext cx="4113212" cy="2286000"/>
          </a:xfrm>
          <a:prstGeom prst="roundRect">
            <a:avLst>
              <a:gd name="adj" fmla="val 0"/>
            </a:avLst>
          </a:prstGeom>
          <a:solidFill>
            <a:schemeClr val="hlink">
              <a:alpha val="20000"/>
            </a:schemeClr>
          </a:solidFill>
          <a:ln w="1016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61950" y="3930650"/>
            <a:ext cx="4113213" cy="2286000"/>
          </a:xfrm>
          <a:prstGeom prst="roundRect">
            <a:avLst>
              <a:gd name="adj" fmla="val 0"/>
            </a:avLst>
          </a:prstGeom>
          <a:solidFill>
            <a:srgbClr val="F99D29">
              <a:alpha val="30196"/>
            </a:srgbClr>
          </a:solidFill>
          <a:ln w="101600">
            <a:solidFill>
              <a:srgbClr val="F99D29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365125" y="1462088"/>
            <a:ext cx="4113213" cy="2286000"/>
          </a:xfrm>
          <a:prstGeom prst="roundRect">
            <a:avLst>
              <a:gd name="adj" fmla="val 0"/>
            </a:avLst>
          </a:prstGeom>
          <a:solidFill>
            <a:schemeClr val="bg2">
              <a:alpha val="25098"/>
            </a:schemeClr>
          </a:solidFill>
          <a:ln w="1016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15950" y="2005013"/>
            <a:ext cx="3602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4000">
                <a:latin typeface="Corbel" charset="0"/>
              </a:rPr>
              <a:t>nano is small and different</a:t>
            </a:r>
          </a:p>
        </p:txBody>
      </p:sp>
      <p:pic>
        <p:nvPicPr>
          <p:cNvPr id="4104" name="Picture 8" descr="mdsc-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63246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4705350" y="1462088"/>
            <a:ext cx="4113213" cy="2286000"/>
          </a:xfrm>
          <a:prstGeom prst="roundRect">
            <a:avLst>
              <a:gd name="adj" fmla="val 0"/>
            </a:avLst>
          </a:prstGeom>
          <a:solidFill>
            <a:schemeClr val="accent2">
              <a:alpha val="20000"/>
            </a:schemeClr>
          </a:solidFill>
          <a:ln w="1016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762500" y="1727200"/>
            <a:ext cx="4005263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4000">
                <a:latin typeface="Corbel" charset="0"/>
              </a:rPr>
              <a:t>nano is studying and making      tiny things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25475" y="4473575"/>
            <a:ext cx="3602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4000">
                <a:latin typeface="Corbel" charset="0"/>
              </a:rPr>
              <a:t>nano is new technologies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035550" y="4195763"/>
            <a:ext cx="339248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4000">
                <a:latin typeface="Corbel" charset="0"/>
              </a:rPr>
              <a:t>nano is part of our society  and future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0" y="100013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tabLst>
                <a:tab pos="2057400" algn="l"/>
              </a:tabLst>
            </a:pPr>
            <a:r>
              <a:rPr lang="en-US" sz="6000">
                <a:solidFill>
                  <a:schemeClr val="bg1"/>
                </a:solidFill>
                <a:latin typeface="Corbel" charset="0"/>
              </a:rPr>
              <a:t>K E Y   C O N C E P T 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 descr="NISEStyle_LogoHSmall_May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013" y="6315075"/>
            <a:ext cx="15906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4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55600" y="1462088"/>
            <a:ext cx="8455025" cy="4570412"/>
          </a:xfrm>
          <a:prstGeom prst="roundRect">
            <a:avLst>
              <a:gd name="adj" fmla="val 0"/>
            </a:avLst>
          </a:prstGeom>
          <a:solidFill>
            <a:schemeClr val="bg2">
              <a:alpha val="25098"/>
            </a:schemeClr>
          </a:solidFill>
          <a:ln w="1016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52463" y="1912938"/>
            <a:ext cx="7954962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800" b="1">
                <a:latin typeface="Corbel" charset="0"/>
              </a:rPr>
              <a:t>Exploring Forces – Gravity </a:t>
            </a:r>
            <a:r>
              <a:rPr lang="en-US" sz="2400">
                <a:latin typeface="Corbel" charset="0"/>
              </a:rPr>
              <a:t>(big cup, little cup)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endParaRPr lang="en-US" sz="1200">
              <a:latin typeface="Corbel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800" b="1">
                <a:latin typeface="Corbel" charset="0"/>
              </a:rPr>
              <a:t>Exploring Properties – Surface Area </a:t>
            </a:r>
            <a:r>
              <a:rPr lang="en-US" sz="2400">
                <a:latin typeface="Corbel" charset="0"/>
              </a:rPr>
              <a:t>(Alka-Seltzer)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endParaRPr lang="en-US" sz="1200">
              <a:latin typeface="Corbel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800">
                <a:latin typeface="Corbel" charset="0"/>
              </a:rPr>
              <a:t>counting surfaces of blocks activity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400" b="1">
                <a:latin typeface="Corbel" charset="0"/>
              </a:rPr>
              <a:t>	</a:t>
            </a:r>
            <a:r>
              <a:rPr lang="en-US" sz="2800">
                <a:latin typeface="Corbel" charset="0"/>
              </a:rPr>
              <a:t>similar to</a:t>
            </a:r>
            <a:r>
              <a:rPr lang="en-US" sz="2800" b="1">
                <a:latin typeface="Corbel" charset="0"/>
              </a:rPr>
              <a:t> Surface Area – Cart Demo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endParaRPr lang="en-US" sz="1200" b="1">
              <a:latin typeface="Corbel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800" b="1">
                <a:latin typeface="Corbel" charset="0"/>
              </a:rPr>
              <a:t>Exploring Materials – Nano Gold</a:t>
            </a:r>
          </a:p>
        </p:txBody>
      </p:sp>
      <p:pic>
        <p:nvPicPr>
          <p:cNvPr id="5126" name="Picture 8" descr="mdsc-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63246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-19050" y="304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tabLst>
                <a:tab pos="2057400" algn="l"/>
              </a:tabLst>
            </a:pPr>
            <a:r>
              <a:rPr lang="en-US" sz="3200">
                <a:solidFill>
                  <a:schemeClr val="bg1"/>
                </a:solidFill>
                <a:latin typeface="Corbel" charset="0"/>
              </a:rPr>
              <a:t>N A N O   I S   S M A L L   A N D   D I F F E R E N 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NISEStyle_LogoHSmall_May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013" y="6315075"/>
            <a:ext cx="15906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8"/>
          <p:cNvSpPr>
            <a:spLocks noChangeArrowheads="1"/>
          </p:cNvSpPr>
          <p:nvPr/>
        </p:nvSpPr>
        <p:spPr bwMode="auto">
          <a:xfrm>
            <a:off x="342900" y="1462088"/>
            <a:ext cx="8455025" cy="4570412"/>
          </a:xfrm>
          <a:prstGeom prst="roundRect">
            <a:avLst>
              <a:gd name="adj" fmla="val 0"/>
            </a:avLst>
          </a:prstGeom>
          <a:solidFill>
            <a:schemeClr val="accent2">
              <a:alpha val="20000"/>
            </a:schemeClr>
          </a:solidFill>
          <a:ln w="1016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6" descr="mdsc-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63246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509588" y="58738"/>
            <a:ext cx="81200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tabLst>
                <a:tab pos="2057400" algn="l"/>
              </a:tabLst>
            </a:pPr>
            <a:r>
              <a:rPr lang="en-US" sz="3200">
                <a:solidFill>
                  <a:schemeClr val="bg1"/>
                </a:solidFill>
                <a:latin typeface="Corbel" charset="0"/>
              </a:rPr>
              <a:t>N A N O   I S   S T U D Y I N G   A N D                       M A K I N G   T I N Y   T H I N G S</a:t>
            </a:r>
          </a:p>
        </p:txBody>
      </p:sp>
      <p:sp>
        <p:nvSpPr>
          <p:cNvPr id="6151" name="Text Box 12"/>
          <p:cNvSpPr txBox="1">
            <a:spLocks noChangeArrowheads="1"/>
          </p:cNvSpPr>
          <p:nvPr/>
        </p:nvSpPr>
        <p:spPr bwMode="auto">
          <a:xfrm>
            <a:off x="569913" y="2041525"/>
            <a:ext cx="8067675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800" b="1">
                <a:latin typeface="Corbel" charset="0"/>
              </a:rPr>
              <a:t>Exploring Materials – Thin Films </a:t>
            </a:r>
            <a:r>
              <a:rPr lang="en-US" sz="2400">
                <a:latin typeface="Corbel" charset="0"/>
              </a:rPr>
              <a:t>(nail polish)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400" b="1">
                <a:latin typeface="Corbel" charset="0"/>
              </a:rPr>
              <a:t>	</a:t>
            </a:r>
            <a:r>
              <a:rPr lang="en-US" sz="2800">
                <a:latin typeface="Corbel" charset="0"/>
              </a:rPr>
              <a:t>with iridescent insect extension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endParaRPr lang="en-US" sz="1200">
              <a:latin typeface="Corbel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800" b="1">
                <a:latin typeface="Corbel" charset="0"/>
              </a:rPr>
              <a:t>Exploring Products – Nano Fabrics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400" b="1">
                <a:latin typeface="Corbel" charset="0"/>
              </a:rPr>
              <a:t>	</a:t>
            </a:r>
            <a:r>
              <a:rPr lang="en-US" sz="2800">
                <a:latin typeface="Corbel" charset="0"/>
              </a:rPr>
              <a:t>with kale leaf extension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endParaRPr lang="en-US" sz="1200">
              <a:latin typeface="Corbel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800" b="1">
                <a:latin typeface="Corbel" charset="0"/>
              </a:rPr>
              <a:t>Exploring Fabrication – Self Assembly </a:t>
            </a:r>
            <a:r>
              <a:rPr lang="en-US" sz="2400">
                <a:latin typeface="Corbel" charset="0"/>
              </a:rPr>
              <a:t>(full body game)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NISEStyle_LogoHSmall_May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013" y="6315075"/>
            <a:ext cx="15906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342900" y="1463675"/>
            <a:ext cx="8455025" cy="4570413"/>
          </a:xfrm>
          <a:prstGeom prst="roundRect">
            <a:avLst>
              <a:gd name="adj" fmla="val 0"/>
            </a:avLst>
          </a:prstGeom>
          <a:solidFill>
            <a:srgbClr val="F99D29">
              <a:alpha val="30196"/>
            </a:srgbClr>
          </a:solidFill>
          <a:ln w="101600">
            <a:solidFill>
              <a:srgbClr val="F99D29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6" descr="mdsc-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63246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642938" y="1871663"/>
            <a:ext cx="7954962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800" b="1">
                <a:latin typeface="Corbel" charset="0"/>
              </a:rPr>
              <a:t>Exploring Products – Sunblock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800" b="1">
                <a:latin typeface="Corbel" charset="0"/>
              </a:rPr>
              <a:t>	</a:t>
            </a:r>
            <a:r>
              <a:rPr lang="en-US" sz="2800">
                <a:latin typeface="Corbel" charset="0"/>
              </a:rPr>
              <a:t>with UV bead &amp; UV light extension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endParaRPr lang="en-US" sz="1200">
              <a:latin typeface="Corbel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800">
                <a:latin typeface="Corbel" charset="0"/>
              </a:rPr>
              <a:t>free exploration of: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800" b="1">
                <a:latin typeface="Corbel" charset="0"/>
              </a:rPr>
              <a:t>     </a:t>
            </a:r>
            <a:r>
              <a:rPr lang="en-US" sz="2800">
                <a:latin typeface="Corbel" charset="0"/>
              </a:rPr>
              <a:t>technology cards from</a:t>
            </a:r>
            <a:r>
              <a:rPr lang="en-US" sz="2800" b="1">
                <a:latin typeface="Corbel" charset="0"/>
              </a:rPr>
              <a:t> Nano Around the World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800">
                <a:latin typeface="Corbel" charset="0"/>
              </a:rPr>
              <a:t>     http://www.nanosupermarket.org/products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800">
                <a:latin typeface="Corbel" charset="0"/>
              </a:rPr>
              <a:t>     http://www.nanotechproject.org/cpi/browse/</a:t>
            </a:r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-19050" y="319088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tabLst>
                <a:tab pos="2057400" algn="l"/>
              </a:tabLst>
            </a:pPr>
            <a:r>
              <a:rPr lang="en-US" sz="3200">
                <a:solidFill>
                  <a:schemeClr val="bg1"/>
                </a:solidFill>
                <a:latin typeface="Corbel" charset="0"/>
              </a:rPr>
              <a:t>N A N O   I S   N E W   T E C H N O L O G I E 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NISEStyle_LogoHSmall_May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013" y="6315075"/>
            <a:ext cx="15906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2"/>
          <p:cNvSpPr>
            <a:spLocks noChangeArrowheads="1"/>
          </p:cNvSpPr>
          <p:nvPr/>
        </p:nvSpPr>
        <p:spPr bwMode="auto">
          <a:xfrm>
            <a:off x="341313" y="1463675"/>
            <a:ext cx="8455025" cy="4570413"/>
          </a:xfrm>
          <a:prstGeom prst="roundRect">
            <a:avLst>
              <a:gd name="adj" fmla="val 0"/>
            </a:avLst>
          </a:prstGeom>
          <a:solidFill>
            <a:schemeClr val="hlink">
              <a:alpha val="20000"/>
            </a:schemeClr>
          </a:solidFill>
          <a:ln w="1016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73113" y="2301875"/>
            <a:ext cx="7954962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800" b="1">
                <a:latin typeface="Corbel" charset="0"/>
              </a:rPr>
              <a:t>Exploring Nano &amp; Society – Invisibility Cloak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endParaRPr lang="en-US" sz="2800" b="1">
              <a:latin typeface="TeXGyreAdventor" pitchFamily="50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800" b="1">
                <a:latin typeface="Corbel" charset="0"/>
              </a:rPr>
              <a:t>Exploring Nano &amp; Society – You Decide!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800" b="1">
                <a:latin typeface="Corbel" charset="0"/>
              </a:rPr>
              <a:t>	</a:t>
            </a:r>
            <a:r>
              <a:rPr lang="en-US" sz="2800">
                <a:latin typeface="Corbel" charset="0"/>
              </a:rPr>
              <a:t>with supplemental cards from</a:t>
            </a:r>
          </a:p>
          <a:p>
            <a:pPr algn="l"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2800" b="1">
                <a:latin typeface="Corbel" charset="0"/>
              </a:rPr>
              <a:t>	Nano Around the World </a:t>
            </a:r>
            <a:r>
              <a:rPr lang="en-US" sz="2800">
                <a:latin typeface="Corbel" charset="0"/>
              </a:rPr>
              <a:t>card game</a:t>
            </a:r>
          </a:p>
        </p:txBody>
      </p:sp>
      <p:pic>
        <p:nvPicPr>
          <p:cNvPr id="8198" name="Picture 7" descr="mdsc-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63246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10"/>
          <p:cNvSpPr txBox="1">
            <a:spLocks noChangeArrowheads="1"/>
          </p:cNvSpPr>
          <p:nvPr/>
        </p:nvSpPr>
        <p:spPr bwMode="auto">
          <a:xfrm>
            <a:off x="912813" y="76200"/>
            <a:ext cx="73104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tabLst>
                <a:tab pos="2057400" algn="l"/>
              </a:tabLst>
            </a:pPr>
            <a:r>
              <a:rPr lang="en-US" sz="3200">
                <a:solidFill>
                  <a:schemeClr val="bg1"/>
                </a:solidFill>
                <a:latin typeface="Corbel" charset="0"/>
              </a:rPr>
              <a:t>N A N O   I S   P A R T   O F   O U R                    S O C I E T Y   A N D   F U T U R 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246063" y="1468438"/>
            <a:ext cx="4111625" cy="1811337"/>
          </a:xfrm>
          <a:prstGeom prst="roundRect">
            <a:avLst>
              <a:gd name="adj" fmla="val 0"/>
            </a:avLst>
          </a:prstGeom>
          <a:solidFill>
            <a:srgbClr val="B6BF00">
              <a:alpha val="20000"/>
            </a:srgbClr>
          </a:solidFill>
          <a:ln w="101600">
            <a:solidFill>
              <a:srgbClr val="B6B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11" descr="NISEStyle_LogoHSmall_May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4013" y="6315075"/>
            <a:ext cx="159067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46088" y="1773238"/>
            <a:ext cx="37115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tabLst>
                <a:tab pos="2057400" algn="l"/>
              </a:tabLst>
            </a:pPr>
            <a:r>
              <a:rPr lang="en-US" sz="3600">
                <a:latin typeface="Corbel" charset="0"/>
              </a:rPr>
              <a:t>Questions Only Game</a:t>
            </a:r>
          </a:p>
        </p:txBody>
      </p:sp>
      <p:pic>
        <p:nvPicPr>
          <p:cNvPr id="9222" name="Picture 7" descr="mdsc-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63246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0" y="144463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tabLst>
                <a:tab pos="2057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har char="–"/>
              <a:tabLst>
                <a:tab pos="2057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har char="•"/>
              <a:tabLst>
                <a:tab pos="2057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har char="–"/>
              <a:tabLst>
                <a:tab pos="2057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tabLst>
                <a:tab pos="2057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57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57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57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057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5400" spc="600" dirty="0" smtClean="0">
                <a:solidFill>
                  <a:schemeClr val="bg1"/>
                </a:solidFill>
                <a:latin typeface="Corbel" pitchFamily="34" charset="0"/>
              </a:rPr>
              <a:t>PRESENTATION SKILLS</a:t>
            </a:r>
          </a:p>
        </p:txBody>
      </p:sp>
      <p:sp>
        <p:nvSpPr>
          <p:cNvPr id="9224" name="AutoShape 4"/>
          <p:cNvSpPr>
            <a:spLocks noChangeArrowheads="1"/>
          </p:cNvSpPr>
          <p:nvPr/>
        </p:nvSpPr>
        <p:spPr bwMode="auto">
          <a:xfrm>
            <a:off x="4675188" y="1468438"/>
            <a:ext cx="4113212" cy="1811337"/>
          </a:xfrm>
          <a:prstGeom prst="roundRect">
            <a:avLst>
              <a:gd name="adj" fmla="val 0"/>
            </a:avLst>
          </a:prstGeom>
          <a:solidFill>
            <a:srgbClr val="B6BF00">
              <a:alpha val="20000"/>
            </a:srgbClr>
          </a:solidFill>
          <a:ln w="101600">
            <a:solidFill>
              <a:srgbClr val="B6B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5" name="AutoShape 4"/>
          <p:cNvSpPr>
            <a:spLocks noChangeArrowheads="1"/>
          </p:cNvSpPr>
          <p:nvPr/>
        </p:nvSpPr>
        <p:spPr bwMode="auto">
          <a:xfrm>
            <a:off x="246063" y="3584575"/>
            <a:ext cx="8542337" cy="2586038"/>
          </a:xfrm>
          <a:prstGeom prst="roundRect">
            <a:avLst>
              <a:gd name="adj" fmla="val 0"/>
            </a:avLst>
          </a:prstGeom>
          <a:solidFill>
            <a:srgbClr val="B6BF00">
              <a:alpha val="20000"/>
            </a:srgbClr>
          </a:solidFill>
          <a:ln w="101600">
            <a:solidFill>
              <a:srgbClr val="B6B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4718050" y="1773238"/>
            <a:ext cx="406241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tabLst>
                <a:tab pos="2057400" algn="l"/>
              </a:tabLst>
            </a:pPr>
            <a:r>
              <a:rPr lang="en-US" sz="3600">
                <a:latin typeface="Corbel" charset="0"/>
              </a:rPr>
              <a:t>Positive Responses  Game</a:t>
            </a:r>
          </a:p>
        </p:txBody>
      </p:sp>
      <p:sp>
        <p:nvSpPr>
          <p:cNvPr id="9227" name="Text Box 5"/>
          <p:cNvSpPr txBox="1">
            <a:spLocks noChangeArrowheads="1"/>
          </p:cNvSpPr>
          <p:nvPr/>
        </p:nvSpPr>
        <p:spPr bwMode="auto">
          <a:xfrm>
            <a:off x="1042988" y="3952875"/>
            <a:ext cx="69484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tabLst>
                <a:tab pos="2057400" algn="l"/>
              </a:tabLst>
            </a:pPr>
            <a:r>
              <a:rPr lang="en-US" sz="3600">
                <a:latin typeface="Corbel" charset="0"/>
              </a:rPr>
              <a:t>Practice Facilitating Observations</a:t>
            </a:r>
          </a:p>
        </p:txBody>
      </p:sp>
      <p:sp>
        <p:nvSpPr>
          <p:cNvPr id="9228" name="Text Box 5"/>
          <p:cNvSpPr txBox="1">
            <a:spLocks noChangeArrowheads="1"/>
          </p:cNvSpPr>
          <p:nvPr/>
        </p:nvSpPr>
        <p:spPr bwMode="auto">
          <a:xfrm>
            <a:off x="2660650" y="4772025"/>
            <a:ext cx="371157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400"/>
              </a:spcBef>
              <a:tabLst>
                <a:tab pos="2057400" algn="l"/>
              </a:tabLst>
            </a:pPr>
            <a:r>
              <a:rPr lang="en-US" sz="2800">
                <a:latin typeface="Corbel" charset="0"/>
              </a:rPr>
              <a:t>Butterfly Wings</a:t>
            </a:r>
          </a:p>
          <a:p>
            <a:pPr eaLnBrk="1" hangingPunct="1">
              <a:lnSpc>
                <a:spcPct val="90000"/>
              </a:lnSpc>
              <a:spcBef>
                <a:spcPts val="1400"/>
              </a:spcBef>
              <a:tabLst>
                <a:tab pos="2057400" algn="l"/>
              </a:tabLst>
            </a:pPr>
            <a:r>
              <a:rPr lang="en-US" sz="2800">
                <a:latin typeface="Corbel" charset="0"/>
              </a:rPr>
              <a:t>Dichroic Glass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536821"/>
    </a:lt2>
    <a:accent1>
      <a:srgbClr val="B6BF00"/>
    </a:accent1>
    <a:accent2>
      <a:srgbClr val="42145F"/>
    </a:accent2>
    <a:accent3>
      <a:srgbClr val="FFFFFF"/>
    </a:accent3>
    <a:accent4>
      <a:srgbClr val="000000"/>
    </a:accent4>
    <a:accent5>
      <a:srgbClr val="D7DCAA"/>
    </a:accent5>
    <a:accent6>
      <a:srgbClr val="3B1155"/>
    </a:accent6>
    <a:hlink>
      <a:srgbClr val="00688B"/>
    </a:hlink>
    <a:folHlink>
      <a:srgbClr val="641F45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536821"/>
    </a:lt2>
    <a:accent1>
      <a:srgbClr val="B6BF00"/>
    </a:accent1>
    <a:accent2>
      <a:srgbClr val="42145F"/>
    </a:accent2>
    <a:accent3>
      <a:srgbClr val="FFFFFF"/>
    </a:accent3>
    <a:accent4>
      <a:srgbClr val="000000"/>
    </a:accent4>
    <a:accent5>
      <a:srgbClr val="D7DCAA"/>
    </a:accent5>
    <a:accent6>
      <a:srgbClr val="3B1155"/>
    </a:accent6>
    <a:hlink>
      <a:srgbClr val="00688B"/>
    </a:hlink>
    <a:folHlink>
      <a:srgbClr val="641F45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536821"/>
    </a:lt2>
    <a:accent1>
      <a:srgbClr val="B6BF00"/>
    </a:accent1>
    <a:accent2>
      <a:srgbClr val="42145F"/>
    </a:accent2>
    <a:accent3>
      <a:srgbClr val="FFFFFF"/>
    </a:accent3>
    <a:accent4>
      <a:srgbClr val="000000"/>
    </a:accent4>
    <a:accent5>
      <a:srgbClr val="D7DCAA"/>
    </a:accent5>
    <a:accent6>
      <a:srgbClr val="3B1155"/>
    </a:accent6>
    <a:hlink>
      <a:srgbClr val="00688B"/>
    </a:hlink>
    <a:folHlink>
      <a:srgbClr val="641F45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536821"/>
    </a:lt2>
    <a:accent1>
      <a:srgbClr val="B6BF00"/>
    </a:accent1>
    <a:accent2>
      <a:srgbClr val="42145F"/>
    </a:accent2>
    <a:accent3>
      <a:srgbClr val="FFFFFF"/>
    </a:accent3>
    <a:accent4>
      <a:srgbClr val="000000"/>
    </a:accent4>
    <a:accent5>
      <a:srgbClr val="D7DCAA"/>
    </a:accent5>
    <a:accent6>
      <a:srgbClr val="3B1155"/>
    </a:accent6>
    <a:hlink>
      <a:srgbClr val="00688B"/>
    </a:hlink>
    <a:folHlink>
      <a:srgbClr val="641F45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536821"/>
    </a:lt2>
    <a:accent1>
      <a:srgbClr val="B6BF00"/>
    </a:accent1>
    <a:accent2>
      <a:srgbClr val="42145F"/>
    </a:accent2>
    <a:accent3>
      <a:srgbClr val="FFFFFF"/>
    </a:accent3>
    <a:accent4>
      <a:srgbClr val="000000"/>
    </a:accent4>
    <a:accent5>
      <a:srgbClr val="D7DCAA"/>
    </a:accent5>
    <a:accent6>
      <a:srgbClr val="3B1155"/>
    </a:accent6>
    <a:hlink>
      <a:srgbClr val="00688B"/>
    </a:hlink>
    <a:folHlink>
      <a:srgbClr val="641F45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536821"/>
    </a:lt2>
    <a:accent1>
      <a:srgbClr val="B6BF00"/>
    </a:accent1>
    <a:accent2>
      <a:srgbClr val="42145F"/>
    </a:accent2>
    <a:accent3>
      <a:srgbClr val="FFFFFF"/>
    </a:accent3>
    <a:accent4>
      <a:srgbClr val="000000"/>
    </a:accent4>
    <a:accent5>
      <a:srgbClr val="D7DCAA"/>
    </a:accent5>
    <a:accent6>
      <a:srgbClr val="3B1155"/>
    </a:accent6>
    <a:hlink>
      <a:srgbClr val="00688B"/>
    </a:hlink>
    <a:folHlink>
      <a:srgbClr val="641F45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536821"/>
    </a:lt2>
    <a:accent1>
      <a:srgbClr val="B6BF00"/>
    </a:accent1>
    <a:accent2>
      <a:srgbClr val="42145F"/>
    </a:accent2>
    <a:accent3>
      <a:srgbClr val="FFFFFF"/>
    </a:accent3>
    <a:accent4>
      <a:srgbClr val="000000"/>
    </a:accent4>
    <a:accent5>
      <a:srgbClr val="D7DCAA"/>
    </a:accent5>
    <a:accent6>
      <a:srgbClr val="3B1155"/>
    </a:accent6>
    <a:hlink>
      <a:srgbClr val="00688B"/>
    </a:hlink>
    <a:folHlink>
      <a:srgbClr val="641F45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536821"/>
    </a:lt2>
    <a:accent1>
      <a:srgbClr val="B6BF00"/>
    </a:accent1>
    <a:accent2>
      <a:srgbClr val="42145F"/>
    </a:accent2>
    <a:accent3>
      <a:srgbClr val="FFFFFF"/>
    </a:accent3>
    <a:accent4>
      <a:srgbClr val="000000"/>
    </a:accent4>
    <a:accent5>
      <a:srgbClr val="D7DCAA"/>
    </a:accent5>
    <a:accent6>
      <a:srgbClr val="3B1155"/>
    </a:accent6>
    <a:hlink>
      <a:srgbClr val="00688B"/>
    </a:hlink>
    <a:folHlink>
      <a:srgbClr val="641F45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536821"/>
    </a:lt2>
    <a:accent1>
      <a:srgbClr val="B6BF00"/>
    </a:accent1>
    <a:accent2>
      <a:srgbClr val="42145F"/>
    </a:accent2>
    <a:accent3>
      <a:srgbClr val="FFFFFF"/>
    </a:accent3>
    <a:accent4>
      <a:srgbClr val="000000"/>
    </a:accent4>
    <a:accent5>
      <a:srgbClr val="D7DCAA"/>
    </a:accent5>
    <a:accent6>
      <a:srgbClr val="3B1155"/>
    </a:accent6>
    <a:hlink>
      <a:srgbClr val="00688B"/>
    </a:hlink>
    <a:folHlink>
      <a:srgbClr val="641F4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5882</TotalTime>
  <Words>924</Words>
  <Application>Microsoft Macintosh PowerPoint</Application>
  <PresentationFormat>On-screen Show (4:3)</PresentationFormat>
  <Paragraphs>201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Emily Maletz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Catherine McCarthy</cp:lastModifiedBy>
  <cp:revision>497</cp:revision>
  <dcterms:created xsi:type="dcterms:W3CDTF">2015-06-24T18:46:38Z</dcterms:created>
  <dcterms:modified xsi:type="dcterms:W3CDTF">2015-06-24T23:11:01Z</dcterms:modified>
</cp:coreProperties>
</file>