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36"/>
  </p:notesMasterIdLst>
  <p:sldIdLst>
    <p:sldId id="552" r:id="rId3"/>
    <p:sldId id="553" r:id="rId4"/>
    <p:sldId id="554" r:id="rId5"/>
    <p:sldId id="555" r:id="rId6"/>
    <p:sldId id="556" r:id="rId7"/>
    <p:sldId id="557" r:id="rId8"/>
    <p:sldId id="558" r:id="rId9"/>
    <p:sldId id="559" r:id="rId10"/>
    <p:sldId id="560" r:id="rId11"/>
    <p:sldId id="561" r:id="rId12"/>
    <p:sldId id="562" r:id="rId13"/>
    <p:sldId id="563" r:id="rId14"/>
    <p:sldId id="564" r:id="rId15"/>
    <p:sldId id="565" r:id="rId16"/>
    <p:sldId id="566" r:id="rId17"/>
    <p:sldId id="567" r:id="rId18"/>
    <p:sldId id="568" r:id="rId19"/>
    <p:sldId id="569" r:id="rId20"/>
    <p:sldId id="570" r:id="rId21"/>
    <p:sldId id="571" r:id="rId22"/>
    <p:sldId id="572" r:id="rId23"/>
    <p:sldId id="573" r:id="rId24"/>
    <p:sldId id="574" r:id="rId25"/>
    <p:sldId id="575" r:id="rId26"/>
    <p:sldId id="576" r:id="rId27"/>
    <p:sldId id="577" r:id="rId28"/>
    <p:sldId id="578" r:id="rId29"/>
    <p:sldId id="579" r:id="rId30"/>
    <p:sldId id="580" r:id="rId31"/>
    <p:sldId id="581" r:id="rId32"/>
    <p:sldId id="582" r:id="rId33"/>
    <p:sldId id="523" r:id="rId34"/>
    <p:sldId id="521" r:id="rId3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91765"/>
    <a:srgbClr val="4E1765"/>
    <a:srgbClr val="49176D"/>
    <a:srgbClr val="C4DF91"/>
    <a:srgbClr val="E2F1CF"/>
    <a:srgbClr val="0C4225"/>
    <a:srgbClr val="ABCB45"/>
    <a:srgbClr val="E3E3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0701" autoAdjust="0"/>
  </p:normalViewPr>
  <p:slideViewPr>
    <p:cSldViewPr snapToGrid="0" snapToObjects="1">
      <p:cViewPr>
        <p:scale>
          <a:sx n="99" d="100"/>
          <a:sy n="99" d="100"/>
        </p:scale>
        <p:origin x="-1192"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6ED7066B-AA54-9044-9159-F76A8AB3AFFA}" type="datetime1">
              <a:rPr lang="en-US"/>
              <a:pPr>
                <a:defRPr/>
              </a:pPr>
              <a:t>6/24/15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D8FF4BD-CD29-BA46-80BA-7F63ACFF8AE0}" type="slidenum">
              <a:rPr lang="en-US"/>
              <a:pPr>
                <a:defRPr/>
              </a:pPr>
              <a:t>‹#›</a:t>
            </a:fld>
            <a:endParaRPr lang="en-US"/>
          </a:p>
        </p:txBody>
      </p:sp>
    </p:spTree>
    <p:extLst>
      <p:ext uri="{BB962C8B-B14F-4D97-AF65-F5344CB8AC3E}">
        <p14:creationId xmlns:p14="http://schemas.microsoft.com/office/powerpoint/2010/main" val="18429214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itchFamily="34" charset="0"/>
              <a:buNone/>
            </a:pPr>
            <a:r>
              <a:rPr lang="en-US" baseline="0" dirty="0" smtClean="0">
                <a:ea typeface="ＭＳ Ｐゴシック" pitchFamily="1" charset="-128"/>
                <a:cs typeface="ＭＳ Ｐゴシック" pitchFamily="1" charset="-128"/>
              </a:rPr>
              <a:t>Long list of partners</a:t>
            </a:r>
          </a:p>
          <a:p>
            <a:pPr marL="0" indent="0">
              <a:buFont typeface="Arial" pitchFamily="34" charset="0"/>
              <a:buNone/>
            </a:pPr>
            <a:r>
              <a:rPr lang="en-US" baseline="0" dirty="0" smtClean="0">
                <a:ea typeface="ＭＳ Ｐゴシック" pitchFamily="1" charset="-128"/>
                <a:cs typeface="ＭＳ Ｐゴシック" pitchFamily="1" charset="-128"/>
              </a:rPr>
              <a:t>One specific workshop utilized partners expertise now use as model</a:t>
            </a:r>
          </a:p>
        </p:txBody>
      </p:sp>
      <p:sp>
        <p:nvSpPr>
          <p:cNvPr id="17412" name="Slide Number Placeholder 3"/>
          <p:cNvSpPr>
            <a:spLocks noGrp="1"/>
          </p:cNvSpPr>
          <p:nvPr>
            <p:ph type="sldNum" sz="quarter" idx="5"/>
          </p:nvPr>
        </p:nvSpPr>
        <p:spPr bwMode="auto">
          <a:ln>
            <a:miter lim="800000"/>
            <a:headEnd/>
            <a:tailEnd/>
          </a:ln>
        </p:spPr>
        <p:txBody>
          <a:bodyPr/>
          <a:lstStyle/>
          <a:p>
            <a:pPr>
              <a:defRPr/>
            </a:pPr>
            <a:fld id="{E8860C2E-2EC9-6147-B3E7-C4A281388A4D}" type="slidenum">
              <a:rPr lang="en-US">
                <a:solidFill>
                  <a:prstClr val="black"/>
                </a:solidFill>
                <a:latin typeface="Calibri"/>
              </a:rPr>
              <a:pPr>
                <a:defRPr/>
              </a:pPr>
              <a:t>17</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baseline="0" dirty="0" smtClean="0">
                <a:latin typeface="Calibri" charset="0"/>
                <a:ea typeface="ＭＳ Ｐゴシック" charset="0"/>
                <a:cs typeface="ＭＳ Ｐゴシック" charset="0"/>
              </a:rPr>
              <a:t>Learner centered pedagogy</a:t>
            </a:r>
          </a:p>
          <a:p>
            <a:r>
              <a:rPr lang="en-US" baseline="0" dirty="0" smtClean="0">
                <a:latin typeface="Calibri" charset="0"/>
                <a:ea typeface="ＭＳ Ｐゴシック" charset="0"/>
                <a:cs typeface="ＭＳ Ｐゴシック" charset="0"/>
              </a:rPr>
              <a:t>Simple Modified to fit all types of training</a:t>
            </a:r>
          </a:p>
          <a:p>
            <a:r>
              <a:rPr lang="en-US" baseline="0" dirty="0" smtClean="0">
                <a:latin typeface="Calibri" charset="0"/>
                <a:ea typeface="ＭＳ Ｐゴシック" charset="0"/>
                <a:cs typeface="ＭＳ Ｐゴシック" charset="0"/>
              </a:rPr>
              <a:t>Multiple access points</a:t>
            </a:r>
          </a:p>
          <a:p>
            <a:r>
              <a:rPr lang="en-US" baseline="0" dirty="0" smtClean="0">
                <a:latin typeface="Calibri" charset="0"/>
                <a:ea typeface="ＭＳ Ｐゴシック" charset="0"/>
                <a:cs typeface="ＭＳ Ｐゴシック" charset="0"/>
              </a:rPr>
              <a:t>Access to funding, without these resources we would not be able to make leaps</a:t>
            </a:r>
          </a:p>
          <a:p>
            <a:r>
              <a:rPr lang="en-US" baseline="0" dirty="0" smtClean="0">
                <a:latin typeface="Calibri" charset="0"/>
                <a:ea typeface="ＭＳ Ｐゴシック" charset="0"/>
                <a:cs typeface="ＭＳ Ｐゴシック" charset="0"/>
              </a:rPr>
              <a:t>Need strong partner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Talked</a:t>
            </a:r>
            <a:r>
              <a:rPr lang="en-US" baseline="0" dirty="0" smtClean="0"/>
              <a:t> multiple times, n</a:t>
            </a:r>
            <a:r>
              <a:rPr lang="en-US" dirty="0" smtClean="0"/>
              <a:t>arrowed down objectives</a:t>
            </a:r>
          </a:p>
          <a:p>
            <a:r>
              <a:rPr lang="en-US" dirty="0" smtClean="0"/>
              <a:t>The</a:t>
            </a:r>
            <a:r>
              <a:rPr lang="en-US" baseline="0" dirty="0" smtClean="0"/>
              <a:t> first part overview then each kit in detail</a:t>
            </a:r>
          </a:p>
          <a:p>
            <a:r>
              <a:rPr lang="en-US" baseline="0" dirty="0" smtClean="0"/>
              <a:t>Cognizant not everyone a scientist</a:t>
            </a:r>
            <a:endParaRPr lang="en-US" dirty="0" smtClean="0"/>
          </a:p>
          <a:p>
            <a:r>
              <a:rPr lang="en-US" dirty="0" smtClean="0"/>
              <a:t>Why it is</a:t>
            </a:r>
            <a:r>
              <a:rPr lang="en-US" baseline="0" dirty="0" smtClean="0"/>
              <a:t> relevant</a:t>
            </a:r>
          </a:p>
          <a:p>
            <a:r>
              <a:rPr lang="en-US" baseline="0" dirty="0" smtClean="0"/>
              <a:t>Most important</a:t>
            </a:r>
          </a:p>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half of</a:t>
            </a:r>
            <a:r>
              <a:rPr lang="en-US" baseline="0" dirty="0" smtClean="0"/>
              <a:t> training – hands on</a:t>
            </a:r>
          </a:p>
          <a:p>
            <a:r>
              <a:rPr lang="en-US" dirty="0" smtClean="0"/>
              <a:t>Dr. Betz circulated</a:t>
            </a:r>
          </a:p>
          <a:p>
            <a:r>
              <a:rPr lang="en-US" dirty="0" smtClean="0"/>
              <a:t>Two fold</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2005B9-1D21-AD4E-AD2C-8F9200F0621E}" type="datetime1">
              <a:rPr lang="en-US"/>
              <a:pPr>
                <a:defRPr/>
              </a:pPr>
              <a:t>6/24/15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6FF1F9-F1DD-BE48-BD0E-A7E20AB0BBE4}" type="slidenum">
              <a:rPr lang="en-US"/>
              <a:pPr>
                <a:defRPr/>
              </a:pPr>
              <a:t>‹#›</a:t>
            </a:fld>
            <a:endParaRPr lang="en-US"/>
          </a:p>
        </p:txBody>
      </p:sp>
    </p:spTree>
    <p:extLst>
      <p:ext uri="{BB962C8B-B14F-4D97-AF65-F5344CB8AC3E}">
        <p14:creationId xmlns:p14="http://schemas.microsoft.com/office/powerpoint/2010/main" val="318108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3691E5-4E67-934C-AABF-17EAD119965A}" type="datetime1">
              <a:rPr lang="en-US"/>
              <a:pPr>
                <a:defRPr/>
              </a:pPr>
              <a:t>6/24/15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299D8-C0EA-4B48-B058-DEC59CA09D76}" type="slidenum">
              <a:rPr lang="en-US"/>
              <a:pPr>
                <a:defRPr/>
              </a:pPr>
              <a:t>‹#›</a:t>
            </a:fld>
            <a:endParaRPr lang="en-US"/>
          </a:p>
        </p:txBody>
      </p:sp>
    </p:spTree>
    <p:extLst>
      <p:ext uri="{BB962C8B-B14F-4D97-AF65-F5344CB8AC3E}">
        <p14:creationId xmlns:p14="http://schemas.microsoft.com/office/powerpoint/2010/main" val="78083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D1BBA2-DC7B-834E-972C-189905C62E86}" type="datetime1">
              <a:rPr lang="en-US"/>
              <a:pPr>
                <a:defRPr/>
              </a:pPr>
              <a:t>6/24/15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6BBE6-D1C2-3B42-8170-B94E927F6D3D}" type="slidenum">
              <a:rPr lang="en-US"/>
              <a:pPr>
                <a:defRPr/>
              </a:pPr>
              <a:t>‹#›</a:t>
            </a:fld>
            <a:endParaRPr lang="en-US"/>
          </a:p>
        </p:txBody>
      </p:sp>
    </p:spTree>
    <p:extLst>
      <p:ext uri="{BB962C8B-B14F-4D97-AF65-F5344CB8AC3E}">
        <p14:creationId xmlns:p14="http://schemas.microsoft.com/office/powerpoint/2010/main" val="228053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FE9660F-9AB4-5243-8BF6-599F7DC9DA13}" type="datetime1">
              <a:rPr lang="en-US"/>
              <a:pPr>
                <a:defRPr/>
              </a:pPr>
              <a:t>6/24/15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FECF288-948A-AD49-BAF5-0EE069BF602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4A1076-CE30-024F-9FFC-9B8D6B29B5CF}" type="datetime1">
              <a:rPr lang="en-US"/>
              <a:pPr>
                <a:defRPr/>
              </a:pPr>
              <a:t>6/24/15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2B463480-4C88-DE4E-B21E-EB52DCD5D7F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F7CD7A-8C6D-E64E-B1C1-3A5D2A3CE9D5}" type="datetime1">
              <a:rPr lang="en-US"/>
              <a:pPr>
                <a:defRPr/>
              </a:pPr>
              <a:t>6/24/15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BE8DE0B-D327-FC4C-A54B-E662A34925F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CAFAC8-0033-0548-8AF7-5C6E388E232B}" type="datetime1">
              <a:rPr lang="en-US"/>
              <a:pPr>
                <a:defRPr/>
              </a:pPr>
              <a:t>6/24/15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9FE280A2-2A7B-3C4E-B1DF-859AAAC81B9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D0805A-5EE7-FE4A-A65B-4CF82175AA07}" type="datetime1">
              <a:rPr lang="en-US"/>
              <a:pPr>
                <a:defRPr/>
              </a:pPr>
              <a:t>6/24/15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DDCE1195-0B22-A84D-B133-57E1052EE9E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FEA1B4-8860-874E-BF83-F7E087212FF5}" type="datetime1">
              <a:rPr lang="en-US"/>
              <a:pPr>
                <a:defRPr/>
              </a:pPr>
              <a:t>6/24/15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302A2EC9-A8F6-DA41-88BF-B708B8B185C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9491AA-83E8-E04F-91F4-7A8A81DF804F}" type="datetime1">
              <a:rPr lang="en-US"/>
              <a:pPr>
                <a:defRPr/>
              </a:pPr>
              <a:t>6/24/15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220D7CEC-EFBD-F54D-8863-389279C451C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B7CA8-EF11-6F40-8DD2-F220468CA950}" type="datetime1">
              <a:rPr lang="en-US"/>
              <a:pPr>
                <a:defRPr/>
              </a:pPr>
              <a:t>6/24/15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528CD5D4-6F67-4D4D-9A7A-EBD9E75ECC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B1012A-9E75-5943-BF5B-594B1D7E375D}" type="datetime1">
              <a:rPr lang="en-US"/>
              <a:pPr>
                <a:defRPr/>
              </a:pPr>
              <a:t>6/24/15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F8845D-8874-2647-91D5-412DC4CC81E8}" type="slidenum">
              <a:rPr lang="en-US"/>
              <a:pPr>
                <a:defRPr/>
              </a:pPr>
              <a:t>‹#›</a:t>
            </a:fld>
            <a:endParaRPr lang="en-US"/>
          </a:p>
        </p:txBody>
      </p:sp>
    </p:spTree>
    <p:extLst>
      <p:ext uri="{BB962C8B-B14F-4D97-AF65-F5344CB8AC3E}">
        <p14:creationId xmlns:p14="http://schemas.microsoft.com/office/powerpoint/2010/main" val="1638922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46565F-2C92-AE4F-A451-2017901B6DDB}" type="datetime1">
              <a:rPr lang="en-US"/>
              <a:pPr>
                <a:defRPr/>
              </a:pPr>
              <a:t>6/24/15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C466FCC2-F731-E241-A1F4-EE01DB7F48F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310067-39C5-A342-B61B-775ACD520603}" type="datetime1">
              <a:rPr lang="en-US"/>
              <a:pPr>
                <a:defRPr/>
              </a:pPr>
              <a:t>6/24/15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541B9DE-F8D4-1941-8523-DB55AA570B7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6A6916-4EB0-A943-9A67-A221BF34FE72}" type="datetime1">
              <a:rPr lang="en-US"/>
              <a:pPr>
                <a:defRPr/>
              </a:pPr>
              <a:t>6/24/15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970234E7-838A-FD43-8C46-B8C6F1DCF8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AA7900-3451-584E-A028-A3C8C8240395}" type="datetime1">
              <a:rPr lang="en-US"/>
              <a:pPr>
                <a:defRPr/>
              </a:pPr>
              <a:t>6/24/15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DCE68-AD2C-EE42-B8E6-39169A0EF930}" type="slidenum">
              <a:rPr lang="en-US"/>
              <a:pPr>
                <a:defRPr/>
              </a:pPr>
              <a:t>‹#›</a:t>
            </a:fld>
            <a:endParaRPr lang="en-US"/>
          </a:p>
        </p:txBody>
      </p:sp>
    </p:spTree>
    <p:extLst>
      <p:ext uri="{BB962C8B-B14F-4D97-AF65-F5344CB8AC3E}">
        <p14:creationId xmlns:p14="http://schemas.microsoft.com/office/powerpoint/2010/main" val="411089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4C1BC1-256C-CD48-8766-60EF697DFC6D}" type="datetime1">
              <a:rPr lang="en-US"/>
              <a:pPr>
                <a:defRPr/>
              </a:pPr>
              <a:t>6/24/15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096A22-381F-4D43-9AF6-1C23E3B709F5}" type="slidenum">
              <a:rPr lang="en-US"/>
              <a:pPr>
                <a:defRPr/>
              </a:pPr>
              <a:t>‹#›</a:t>
            </a:fld>
            <a:endParaRPr lang="en-US"/>
          </a:p>
        </p:txBody>
      </p:sp>
    </p:spTree>
    <p:extLst>
      <p:ext uri="{BB962C8B-B14F-4D97-AF65-F5344CB8AC3E}">
        <p14:creationId xmlns:p14="http://schemas.microsoft.com/office/powerpoint/2010/main" val="126526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84B8EB-6CD4-5845-AF42-1EB890A89533}" type="datetime1">
              <a:rPr lang="en-US"/>
              <a:pPr>
                <a:defRPr/>
              </a:pPr>
              <a:t>6/24/15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AF8294-54D8-3F47-81AA-BF80A373DEC2}" type="slidenum">
              <a:rPr lang="en-US"/>
              <a:pPr>
                <a:defRPr/>
              </a:pPr>
              <a:t>‹#›</a:t>
            </a:fld>
            <a:endParaRPr lang="en-US"/>
          </a:p>
        </p:txBody>
      </p:sp>
    </p:spTree>
    <p:extLst>
      <p:ext uri="{BB962C8B-B14F-4D97-AF65-F5344CB8AC3E}">
        <p14:creationId xmlns:p14="http://schemas.microsoft.com/office/powerpoint/2010/main" val="174163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C527AC-DD56-DE41-A5CE-FBC21F3BC8E5}" type="datetime1">
              <a:rPr lang="en-US"/>
              <a:pPr>
                <a:defRPr/>
              </a:pPr>
              <a:t>6/24/15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2005D7-2AEB-424E-9ECA-6306AFA41060}" type="slidenum">
              <a:rPr lang="en-US"/>
              <a:pPr>
                <a:defRPr/>
              </a:pPr>
              <a:t>‹#›</a:t>
            </a:fld>
            <a:endParaRPr lang="en-US"/>
          </a:p>
        </p:txBody>
      </p:sp>
    </p:spTree>
    <p:extLst>
      <p:ext uri="{BB962C8B-B14F-4D97-AF65-F5344CB8AC3E}">
        <p14:creationId xmlns:p14="http://schemas.microsoft.com/office/powerpoint/2010/main" val="375210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E55E66-406E-204C-A424-977813CE1E23}" type="datetime1">
              <a:rPr lang="en-US"/>
              <a:pPr>
                <a:defRPr/>
              </a:pPr>
              <a:t>6/24/15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A46463-3869-E446-A7AC-96F124D4A5A5}" type="slidenum">
              <a:rPr lang="en-US"/>
              <a:pPr>
                <a:defRPr/>
              </a:pPr>
              <a:t>‹#›</a:t>
            </a:fld>
            <a:endParaRPr lang="en-US"/>
          </a:p>
        </p:txBody>
      </p:sp>
    </p:spTree>
    <p:extLst>
      <p:ext uri="{BB962C8B-B14F-4D97-AF65-F5344CB8AC3E}">
        <p14:creationId xmlns:p14="http://schemas.microsoft.com/office/powerpoint/2010/main" val="345070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C02231-DC47-C740-8C13-9B3E6CF030F4}" type="datetime1">
              <a:rPr lang="en-US"/>
              <a:pPr>
                <a:defRPr/>
              </a:pPr>
              <a:t>6/24/15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AB95E1-0C26-8042-88DA-B694476BCF1D}" type="slidenum">
              <a:rPr lang="en-US"/>
              <a:pPr>
                <a:defRPr/>
              </a:pPr>
              <a:t>‹#›</a:t>
            </a:fld>
            <a:endParaRPr lang="en-US"/>
          </a:p>
        </p:txBody>
      </p:sp>
    </p:spTree>
    <p:extLst>
      <p:ext uri="{BB962C8B-B14F-4D97-AF65-F5344CB8AC3E}">
        <p14:creationId xmlns:p14="http://schemas.microsoft.com/office/powerpoint/2010/main" val="380402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CB80E6-BB40-8D4B-B1D8-0E162A8A69D0}" type="datetime1">
              <a:rPr lang="en-US"/>
              <a:pPr>
                <a:defRPr/>
              </a:pPr>
              <a:t>6/24/15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CC177-6B5E-DE4B-851D-0E98E163F093}" type="slidenum">
              <a:rPr lang="en-US"/>
              <a:pPr>
                <a:defRPr/>
              </a:pPr>
              <a:t>‹#›</a:t>
            </a:fld>
            <a:endParaRPr lang="en-US"/>
          </a:p>
        </p:txBody>
      </p:sp>
    </p:spTree>
    <p:extLst>
      <p:ext uri="{BB962C8B-B14F-4D97-AF65-F5344CB8AC3E}">
        <p14:creationId xmlns:p14="http://schemas.microsoft.com/office/powerpoint/2010/main" val="42582000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2042A6B4-0019-1E47-B2DB-865DF7517085}" type="datetime1">
              <a:rPr lang="en-US"/>
              <a:pPr>
                <a:defRPr/>
              </a:pPr>
              <a:t>6/24/15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32C287CA-6FBC-3D40-9C88-C99DA735D8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defRPr>
            </a:lvl1pPr>
          </a:lstStyle>
          <a:p>
            <a:pPr>
              <a:defRPr/>
            </a:pPr>
            <a:fld id="{08A30DFD-15C2-304D-8477-E2B56596E584}" type="datetime1">
              <a:rPr lang="en-US">
                <a:ea typeface="ＭＳ Ｐゴシック" pitchFamily="1" charset="-128"/>
                <a:cs typeface="ＭＳ Ｐゴシック" pitchFamily="1" charset="-128"/>
              </a:rPr>
              <a:pPr>
                <a:defRPr/>
              </a:pPr>
              <a:t>6/24/15</a:t>
            </a:fld>
            <a:endParaRPr lang="en-US">
              <a:ea typeface="ＭＳ Ｐゴシック" pitchFamily="1" charset="-128"/>
              <a:cs typeface="ＭＳ Ｐゴシック"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defRPr>
            </a:lvl1pPr>
          </a:lstStyle>
          <a:p>
            <a:pPr>
              <a:defRPr/>
            </a:pPr>
            <a:fld id="{B5FE5953-9D45-524F-A6A6-F093F50ED67B}" type="slidenum">
              <a:rPr lang="en-US">
                <a:ea typeface="ＭＳ Ｐゴシック" pitchFamily="1" charset="-128"/>
                <a:cs typeface="ＭＳ Ｐゴシック" pitchFamily="1" charset="-128"/>
              </a:rPr>
              <a:pPr>
                <a:defRPr/>
              </a:pPr>
              <a:t>‹#›</a:t>
            </a:fld>
            <a:endParaRPr lang="en-US">
              <a:ea typeface="ＭＳ Ｐゴシック" pitchFamily="1" charset="-128"/>
              <a:cs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fournier@mcwane.org" TargetMode="External"/><Relationship Id="rId4" Type="http://schemas.openxmlformats.org/officeDocument/2006/relationships/hyperlink" Target="http://www.mcwane.org/" TargetMode="External"/><Relationship Id="rId5" Type="http://schemas.openxmlformats.org/officeDocument/2006/relationships/image" Target="../media/image2.jpeg"/><Relationship Id="rId6"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 Id="rId3" Type="http://schemas.openxmlformats.org/officeDocument/2006/relationships/hyperlink" Target="http://www.nisenet.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 Id="rId3" Type="http://schemas.openxmlformats.org/officeDocument/2006/relationships/hyperlink" Target="http://www.nisenet.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mailto:kfournier@mcwane.org" TargetMode="External"/><Relationship Id="rId4" Type="http://schemas.openxmlformats.org/officeDocument/2006/relationships/hyperlink" Target="http://www.mcwane.org/" TargetMode="External"/><Relationship Id="rId5" Type="http://schemas.openxmlformats.org/officeDocument/2006/relationships/image" Target="../media/image2.jpeg"/><Relationship Id="rId6"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image" Target="../media/image1.wmf"/></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26.jpeg"/><Relationship Id="rId6" Type="http://schemas.openxmlformats.org/officeDocument/2006/relationships/image" Target="../media/image51.png"/><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google.com/url?sa=i&amp;rct=j&amp;q=Tuskegee+logo&amp;source=images&amp;cd=&amp;cad=rja&amp;docid=EbWqLv73jIbI6M&amp;tbnid=BcTvzOKkdfV8WM:&amp;ved=0CAUQjRw&amp;url=http://tomjoynerfoundation.org/tjf-scholars/tuskegee-student-travis-armbrister-named-hercules-scholar/&amp;ei=1ZRxUeO4D4zc8ATN1YAQ&amp;bvm=bv.45373924,d.eWU&amp;psig=AFQjCNETW7mI77Zz4XSuow4JGHRRoYAEbQ&amp;ust=1366484539622464" TargetMode="External"/><Relationship Id="rId5" Type="http://schemas.openxmlformats.org/officeDocument/2006/relationships/image" Target="../media/image8.jpeg"/><Relationship Id="rId6" Type="http://schemas.openxmlformats.org/officeDocument/2006/relationships/hyperlink" Target="http://www.google.com/url?sa=i&amp;rct=j&amp;q=uab+logo&amp;source=images&amp;cd=&amp;cad=rja&amp;docid=96u86y5KXj06NM&amp;tbnid=tUCpo3Mqxf6rNM:&amp;ved=0CAUQjRw&amp;url=http://www.lubinlab.com/&amp;ei=IZNxUaziGpKk8QTgxoGoAw&amp;bvm=bv.45373924,d.eWU&amp;psig=AFQjCNHlRMxoXNmguPPQla0zio79r_C3nw&amp;ust=1366484096226838" TargetMode="External"/><Relationship Id="rId7" Type="http://schemas.openxmlformats.org/officeDocument/2006/relationships/image" Target="../media/image9.jpeg"/><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9.jpeg"/><Relationship Id="rId3" Type="http://schemas.openxmlformats.org/officeDocument/2006/relationships/image" Target="../media/image60.jpeg"/></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62.jpeg"/><Relationship Id="rId5" Type="http://schemas.openxmlformats.org/officeDocument/2006/relationships/image" Target="../media/image50.png"/><Relationship Id="rId6"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 Id="rId3" Type="http://schemas.openxmlformats.org/officeDocument/2006/relationships/hyperlink" Target="http://www.nisenet.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 Id="rId3" Type="http://schemas.openxmlformats.org/officeDocument/2006/relationships/hyperlink" Target="http://www.nisenet.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 Id="rId3" Type="http://schemas.openxmlformats.org/officeDocument/2006/relationships/hyperlink" Target="http://www.nisenet.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cWaneLogo_vertical.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0616" y="616688"/>
            <a:ext cx="2313896" cy="1754326"/>
          </a:xfrm>
          <a:prstGeom prst="rect">
            <a:avLst/>
          </a:prstGeom>
        </p:spPr>
      </p:pic>
      <p:sp>
        <p:nvSpPr>
          <p:cNvPr id="13" name="TextBox 12"/>
          <p:cNvSpPr txBox="1"/>
          <p:nvPr/>
        </p:nvSpPr>
        <p:spPr>
          <a:xfrm>
            <a:off x="5571461" y="861237"/>
            <a:ext cx="3232297" cy="2308324"/>
          </a:xfrm>
          <a:prstGeom prst="rect">
            <a:avLst/>
          </a:prstGeom>
          <a:noFill/>
        </p:spPr>
        <p:txBody>
          <a:bodyPr wrap="square" rtlCol="0">
            <a:spAutoFit/>
          </a:bodyPr>
          <a:lstStyle/>
          <a:p>
            <a:r>
              <a:rPr lang="en-US" b="1" dirty="0" smtClean="0"/>
              <a:t>Kathy Fournier</a:t>
            </a:r>
          </a:p>
          <a:p>
            <a:r>
              <a:rPr lang="en-US" b="1" dirty="0" smtClean="0"/>
              <a:t>Vice President of Education</a:t>
            </a:r>
          </a:p>
          <a:p>
            <a:r>
              <a:rPr lang="en-US" b="1" dirty="0" smtClean="0"/>
              <a:t>Birmingham, Alabama</a:t>
            </a:r>
          </a:p>
          <a:p>
            <a:r>
              <a:rPr lang="en-US" b="1" dirty="0" smtClean="0"/>
              <a:t>205-714-8254</a:t>
            </a:r>
          </a:p>
          <a:p>
            <a:r>
              <a:rPr lang="en-US" b="1" dirty="0" smtClean="0">
                <a:solidFill>
                  <a:srgbClr val="0000FF"/>
                </a:solidFill>
                <a:hlinkClick r:id="rId3"/>
              </a:rPr>
              <a:t>kfournier@mcwane.org</a:t>
            </a:r>
            <a:endParaRPr lang="en-US" b="1" dirty="0" smtClean="0">
              <a:solidFill>
                <a:srgbClr val="0000FF"/>
              </a:solidFill>
            </a:endParaRPr>
          </a:p>
          <a:p>
            <a:r>
              <a:rPr lang="en-US" b="1" dirty="0" smtClean="0">
                <a:solidFill>
                  <a:srgbClr val="0000FF"/>
                </a:solidFill>
                <a:hlinkClick r:id="rId4"/>
              </a:rPr>
              <a:t>www.mcwane.org</a:t>
            </a:r>
            <a:endParaRPr lang="en-US" b="1" dirty="0" smtClean="0">
              <a:solidFill>
                <a:srgbClr val="0000FF"/>
              </a:solidFill>
            </a:endParaRPr>
          </a:p>
          <a:p>
            <a:endParaRPr lang="en-US" dirty="0" smtClean="0"/>
          </a:p>
          <a:p>
            <a:endParaRPr lang="en-US" dirty="0"/>
          </a:p>
        </p:txBody>
      </p:sp>
      <p:pic>
        <p:nvPicPr>
          <p:cNvPr id="22533" name="Picture 5" descr="Y:\Marketing-Public\McWane Images &amp; Video\General\Building Photos\buildin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74061" y="3169561"/>
            <a:ext cx="5586732" cy="3248900"/>
          </a:xfrm>
          <a:prstGeom prst="rect">
            <a:avLst/>
          </a:prstGeom>
          <a:noFill/>
        </p:spPr>
      </p:pic>
      <p:pic>
        <p:nvPicPr>
          <p:cNvPr id="5" name="Picture 6" descr="NISE_tag_white.png"/>
          <p:cNvPicPr>
            <a:picLocks noChangeAspect="1"/>
          </p:cNvPicPr>
          <p:nvPr/>
        </p:nvPicPr>
        <p:blipFill>
          <a:blip r:embed="rId6"/>
          <a:srcRect/>
          <a:stretch>
            <a:fillRect/>
          </a:stretch>
        </p:blipFill>
        <p:spPr bwMode="auto">
          <a:xfrm>
            <a:off x="185738" y="6330950"/>
            <a:ext cx="898525" cy="350838"/>
          </a:xfrm>
          <a:prstGeom prst="rect">
            <a:avLst/>
          </a:prstGeom>
          <a:noFill/>
          <a:ln w="9525">
            <a:noFill/>
            <a:miter lim="800000"/>
            <a:headEnd/>
            <a:tailEnd/>
          </a:ln>
        </p:spPr>
      </p:pic>
      <p:sp>
        <p:nvSpPr>
          <p:cNvPr id="6" name="Rectangle 5"/>
          <p:cNvSpPr/>
          <p:nvPr/>
        </p:nvSpPr>
        <p:spPr>
          <a:xfrm>
            <a:off x="191384" y="191385"/>
            <a:ext cx="8771862" cy="6570921"/>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51229" y="1600200"/>
            <a:ext cx="7241541" cy="4525963"/>
          </a:xfrm>
          <a:prstGeom prst="rect">
            <a:avLst/>
          </a:prstGeom>
          <a:noFill/>
          <a:ln w="9525">
            <a:noFill/>
            <a:miter lim="800000"/>
            <a:headEnd/>
            <a:tailEnd/>
          </a:ln>
        </p:spPr>
      </p:pic>
      <p:sp>
        <p:nvSpPr>
          <p:cNvPr id="5" name="Rectangle 4"/>
          <p:cNvSpPr/>
          <p:nvPr/>
        </p:nvSpPr>
        <p:spPr>
          <a:xfrm>
            <a:off x="191384" y="191385"/>
            <a:ext cx="8771862" cy="6570921"/>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951229" y="669851"/>
            <a:ext cx="6959394" cy="800219"/>
          </a:xfrm>
          <a:prstGeom prst="rect">
            <a:avLst/>
          </a:prstGeom>
          <a:noFill/>
        </p:spPr>
        <p:txBody>
          <a:bodyPr wrap="square" rtlCol="0">
            <a:spAutoFit/>
          </a:bodyPr>
          <a:lstStyle/>
          <a:p>
            <a:pPr algn="ctr"/>
            <a:r>
              <a:rPr lang="en-US" sz="2800" b="1" dirty="0" smtClean="0"/>
              <a:t>Navigating </a:t>
            </a:r>
            <a:r>
              <a:rPr lang="en-US" sz="2800" b="1" dirty="0" smtClean="0">
                <a:hlinkClick r:id="rId3"/>
              </a:rPr>
              <a:t>www.NISEnet.org</a:t>
            </a:r>
            <a:endParaRPr lang="en-US" sz="2800" b="1"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51229" y="1600200"/>
            <a:ext cx="7241541" cy="4525963"/>
          </a:xfrm>
          <a:prstGeom prst="rect">
            <a:avLst/>
          </a:prstGeom>
          <a:noFill/>
          <a:ln w="9525">
            <a:noFill/>
            <a:miter lim="800000"/>
            <a:headEnd/>
            <a:tailEnd/>
          </a:ln>
        </p:spPr>
      </p:pic>
      <p:sp>
        <p:nvSpPr>
          <p:cNvPr id="5" name="Rectangle 4"/>
          <p:cNvSpPr/>
          <p:nvPr/>
        </p:nvSpPr>
        <p:spPr>
          <a:xfrm>
            <a:off x="191384" y="191385"/>
            <a:ext cx="8771862" cy="6570921"/>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951229" y="669851"/>
            <a:ext cx="6959394" cy="800219"/>
          </a:xfrm>
          <a:prstGeom prst="rect">
            <a:avLst/>
          </a:prstGeom>
          <a:noFill/>
        </p:spPr>
        <p:txBody>
          <a:bodyPr wrap="square" rtlCol="0">
            <a:spAutoFit/>
          </a:bodyPr>
          <a:lstStyle/>
          <a:p>
            <a:pPr algn="ctr"/>
            <a:r>
              <a:rPr lang="en-US" sz="2800" b="1" dirty="0" smtClean="0"/>
              <a:t>Navigating </a:t>
            </a:r>
            <a:r>
              <a:rPr lang="en-US" sz="2800" b="1" dirty="0" smtClean="0">
                <a:hlinkClick r:id="rId3"/>
              </a:rPr>
              <a:t>www.NISEnet.org</a:t>
            </a:r>
            <a:endParaRPr lang="en-US" sz="2800" b="1"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5907"/>
            <a:ext cx="8229600" cy="5241851"/>
          </a:xfrm>
        </p:spPr>
        <p:txBody>
          <a:bodyPr/>
          <a:lstStyle/>
          <a:p>
            <a:r>
              <a:rPr lang="en-US" sz="2000" b="1" dirty="0" smtClean="0"/>
              <a:t>Incorporated into training manual (handouts)</a:t>
            </a:r>
          </a:p>
          <a:p>
            <a:pPr>
              <a:buNone/>
            </a:pPr>
            <a:r>
              <a:rPr lang="en-US" sz="2000" i="1" dirty="0" smtClean="0"/>
              <a:t>	-managers review with new hires</a:t>
            </a:r>
          </a:p>
          <a:p>
            <a:r>
              <a:rPr lang="en-US" sz="2000" b="1" dirty="0" smtClean="0"/>
              <a:t>Reviewed in education staff training</a:t>
            </a:r>
          </a:p>
          <a:p>
            <a:pPr>
              <a:buNone/>
            </a:pPr>
            <a:r>
              <a:rPr lang="en-US" sz="2000" dirty="0" smtClean="0"/>
              <a:t>	</a:t>
            </a:r>
            <a:r>
              <a:rPr lang="en-US" sz="2000" i="1" dirty="0" smtClean="0"/>
              <a:t>-</a:t>
            </a:r>
            <a:r>
              <a:rPr lang="en-US" sz="2000" i="1" dirty="0" err="1" smtClean="0"/>
              <a:t>Improv</a:t>
            </a:r>
            <a:r>
              <a:rPr lang="en-US" sz="2000" i="1" dirty="0" smtClean="0"/>
              <a:t>, Team Based Inquiry, Universal Design</a:t>
            </a:r>
          </a:p>
          <a:p>
            <a:r>
              <a:rPr lang="en-US" sz="2000" b="1" dirty="0" smtClean="0"/>
              <a:t>Volunteer Training</a:t>
            </a:r>
          </a:p>
          <a:p>
            <a:pPr>
              <a:buNone/>
            </a:pPr>
            <a:r>
              <a:rPr lang="en-US" sz="2000" dirty="0" smtClean="0"/>
              <a:t>	-</a:t>
            </a:r>
            <a:r>
              <a:rPr lang="en-US" sz="2000" i="1" dirty="0" smtClean="0"/>
              <a:t>handbook, videos, teen leader skits </a:t>
            </a:r>
          </a:p>
          <a:p>
            <a:r>
              <a:rPr lang="en-US" sz="2000" b="1" dirty="0" smtClean="0"/>
              <a:t>Teacher Training</a:t>
            </a:r>
          </a:p>
          <a:p>
            <a:pPr>
              <a:buNone/>
            </a:pPr>
            <a:r>
              <a:rPr lang="en-US" sz="2000" dirty="0" smtClean="0"/>
              <a:t>	-	</a:t>
            </a:r>
            <a:r>
              <a:rPr lang="en-US" sz="2000" i="1" dirty="0" smtClean="0"/>
              <a:t>Nano specific content and activities, Science and Society, Best Practices</a:t>
            </a:r>
          </a:p>
          <a:p>
            <a:r>
              <a:rPr lang="en-US" sz="2000" b="1" dirty="0" smtClean="0"/>
              <a:t>Community Partner Training</a:t>
            </a:r>
          </a:p>
          <a:p>
            <a:pPr>
              <a:buNone/>
            </a:pPr>
            <a:r>
              <a:rPr lang="en-US" sz="2000" i="1" dirty="0" smtClean="0"/>
              <a:t>	-share hand outs via email, or use videos and handouts if face to face</a:t>
            </a:r>
          </a:p>
          <a:p>
            <a:r>
              <a:rPr lang="en-US" sz="2000" b="1" dirty="0" smtClean="0"/>
              <a:t>Scientists/Grad Students</a:t>
            </a:r>
          </a:p>
          <a:p>
            <a:pPr>
              <a:buNone/>
            </a:pPr>
            <a:r>
              <a:rPr lang="en-US" sz="2000" i="1" dirty="0" smtClean="0"/>
              <a:t>	-share hand outs via email, or use videos and handouts if face to face</a:t>
            </a:r>
          </a:p>
          <a:p>
            <a:pPr>
              <a:buNone/>
            </a:pPr>
            <a:r>
              <a:rPr lang="en-US" sz="2000" i="1" dirty="0" smtClean="0"/>
              <a:t>	</a:t>
            </a:r>
          </a:p>
          <a:p>
            <a:pPr>
              <a:buNone/>
            </a:pPr>
            <a:r>
              <a:rPr lang="en-US" sz="2000" b="1" i="1" dirty="0" smtClean="0"/>
              <a:t>	</a:t>
            </a:r>
            <a:endParaRPr lang="en-US" sz="2000" b="1" dirty="0" smtClean="0"/>
          </a:p>
          <a:p>
            <a:pPr>
              <a:buNone/>
            </a:pPr>
            <a:endParaRPr lang="en-US" sz="2000" i="1" dirty="0" smtClean="0"/>
          </a:p>
          <a:p>
            <a:pPr>
              <a:buNone/>
            </a:pPr>
            <a:r>
              <a:rPr lang="en-US" sz="2000" dirty="0" smtClean="0"/>
              <a:t> </a:t>
            </a:r>
          </a:p>
          <a:p>
            <a:pPr>
              <a:buNone/>
            </a:pPr>
            <a:endParaRPr lang="en-US" sz="2800" dirty="0" smtClean="0"/>
          </a:p>
          <a:p>
            <a:pPr>
              <a:buNone/>
            </a:pPr>
            <a:r>
              <a:rPr lang="en-US" sz="2800" dirty="0" smtClean="0"/>
              <a:t>	</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dirty="0" smtClean="0"/>
          </a:p>
          <a:p>
            <a:pPr>
              <a:buNone/>
            </a:pPr>
            <a:endParaRPr lang="en-US" dirty="0" smtClean="0"/>
          </a:p>
          <a:p>
            <a:pPr>
              <a:buNone/>
            </a:pPr>
            <a:endParaRPr lang="en-US" dirty="0"/>
          </a:p>
        </p:txBody>
      </p:sp>
      <p:sp>
        <p:nvSpPr>
          <p:cNvPr id="4" name="Rectangle 3"/>
          <p:cNvSpPr/>
          <p:nvPr/>
        </p:nvSpPr>
        <p:spPr>
          <a:xfrm>
            <a:off x="191384" y="191385"/>
            <a:ext cx="8771862" cy="6570921"/>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txBox="1">
            <a:spLocks noGrp="1"/>
          </p:cNvSpPr>
          <p:nvPr>
            <p:ph type="title"/>
          </p:nvPr>
        </p:nvSpPr>
        <p:spPr>
          <a:xfrm>
            <a:off x="6539024" y="304032"/>
            <a:ext cx="2147776" cy="769441"/>
          </a:xfrm>
          <a:prstGeom prst="rect">
            <a:avLst/>
          </a:prstGeom>
          <a:noFill/>
        </p:spPr>
        <p:txBody>
          <a:bodyPr wrap="square" rtlCol="0">
            <a:spAutoFit/>
          </a:bodyPr>
          <a:lstStyle/>
          <a:p>
            <a:r>
              <a:rPr lang="en-US" sz="4400" b="1" dirty="0" smtClean="0">
                <a:solidFill>
                  <a:srgbClr val="7030A0"/>
                </a:solidFill>
              </a:rPr>
              <a:t>HOW?</a:t>
            </a:r>
            <a:endParaRPr lang="en-US" sz="4400" b="1" dirty="0">
              <a:solidFill>
                <a:srgbClr val="7030A0"/>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1384" y="191385"/>
            <a:ext cx="8771862" cy="6570921"/>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91385" y="345841"/>
            <a:ext cx="3200400" cy="523220"/>
          </a:xfrm>
          <a:prstGeom prst="rect">
            <a:avLst/>
          </a:prstGeom>
          <a:noFill/>
        </p:spPr>
        <p:txBody>
          <a:bodyPr wrap="square" rtlCol="0">
            <a:spAutoFit/>
          </a:bodyPr>
          <a:lstStyle/>
          <a:p>
            <a:r>
              <a:rPr lang="en-US" sz="2800" dirty="0" smtClean="0">
                <a:solidFill>
                  <a:srgbClr val="7030A0"/>
                </a:solidFill>
                <a:latin typeface="Impact" pitchFamily="34" charset="0"/>
                <a:cs typeface="Arial" pitchFamily="34" charset="0"/>
              </a:rPr>
              <a:t>Thoughts from staff</a:t>
            </a:r>
            <a:endParaRPr lang="en-US" sz="2800" dirty="0">
              <a:solidFill>
                <a:srgbClr val="7030A0"/>
              </a:solidFill>
              <a:latin typeface="Impact" pitchFamily="34" charset="0"/>
              <a:cs typeface="Arial" pitchFamily="34" charset="0"/>
            </a:endParaRPr>
          </a:p>
        </p:txBody>
      </p:sp>
      <p:sp>
        <p:nvSpPr>
          <p:cNvPr id="5" name="Rectangle 4"/>
          <p:cNvSpPr/>
          <p:nvPr/>
        </p:nvSpPr>
        <p:spPr>
          <a:xfrm>
            <a:off x="4189228" y="345842"/>
            <a:ext cx="4572000" cy="954107"/>
          </a:xfrm>
          <a:prstGeom prst="rect">
            <a:avLst/>
          </a:prstGeom>
        </p:spPr>
        <p:txBody>
          <a:bodyPr>
            <a:spAutoFit/>
          </a:bodyPr>
          <a:lstStyle/>
          <a:p>
            <a:r>
              <a:rPr lang="en-US" sz="1400" dirty="0" smtClean="0">
                <a:solidFill>
                  <a:srgbClr val="0000FF"/>
                </a:solidFill>
              </a:rPr>
              <a:t>“It was great just to reevaluate myself. I think it is important to allow presenters to have time to reflect on their own performance. The videos were a good reminder of how to better do my job.”  </a:t>
            </a:r>
            <a:r>
              <a:rPr lang="en-US" sz="1400" i="1" dirty="0" smtClean="0">
                <a:solidFill>
                  <a:srgbClr val="0000FF"/>
                </a:solidFill>
              </a:rPr>
              <a:t>-Kalli Mitchell, Educator</a:t>
            </a:r>
            <a:endParaRPr lang="en-US" sz="1400" i="1" dirty="0">
              <a:solidFill>
                <a:srgbClr val="0000FF"/>
              </a:solidFill>
            </a:endParaRPr>
          </a:p>
        </p:txBody>
      </p:sp>
      <p:sp>
        <p:nvSpPr>
          <p:cNvPr id="1025" name="Rectangle 1"/>
          <p:cNvSpPr>
            <a:spLocks noChangeArrowheads="1"/>
          </p:cNvSpPr>
          <p:nvPr/>
        </p:nvSpPr>
        <p:spPr bwMode="auto">
          <a:xfrm>
            <a:off x="1265273" y="3721395"/>
            <a:ext cx="6305108"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smtClean="0">
                <a:ln>
                  <a:noFill/>
                </a:ln>
                <a:solidFill>
                  <a:srgbClr val="0000FF"/>
                </a:solidFill>
                <a:effectLst/>
                <a:latin typeface="+mj-lt"/>
                <a:ea typeface="Calibri" pitchFamily="34" charset="0"/>
                <a:cs typeface="Times New Roman" pitchFamily="18" charset="0"/>
              </a:rPr>
              <a:t>“Although the content of the training materials is geared to Nano,  the tips and techniques apply to many other science topics.  Using the </a:t>
            </a:r>
            <a:r>
              <a:rPr kumimoji="0" lang="en-US" sz="1400" b="0" i="0" u="none" strike="noStrike" cap="none" normalizeH="0" baseline="0" dirty="0" err="1" smtClean="0">
                <a:ln>
                  <a:noFill/>
                </a:ln>
                <a:solidFill>
                  <a:srgbClr val="0000FF"/>
                </a:solidFill>
                <a:effectLst/>
                <a:latin typeface="+mj-lt"/>
                <a:ea typeface="Calibri" pitchFamily="34" charset="0"/>
                <a:cs typeface="Times New Roman" pitchFamily="18" charset="0"/>
              </a:rPr>
              <a:t>NISEnet</a:t>
            </a:r>
            <a:r>
              <a:rPr kumimoji="0" lang="en-US" sz="1400" b="0" i="0" u="none" strike="noStrike" cap="none" normalizeH="0" baseline="0" dirty="0" smtClean="0">
                <a:ln>
                  <a:noFill/>
                </a:ln>
                <a:solidFill>
                  <a:srgbClr val="0000FF"/>
                </a:solidFill>
                <a:effectLst/>
                <a:latin typeface="+mj-lt"/>
                <a:ea typeface="Calibri" pitchFamily="34" charset="0"/>
                <a:cs typeface="Times New Roman" pitchFamily="18" charset="0"/>
              </a:rPr>
              <a:t> resources as a template, we have developed training materials for other areas of our facility, an example of this is the Visitor Engagement Tips sheet for the Shark and Ray Touch Tank.” </a:t>
            </a:r>
            <a:r>
              <a:rPr kumimoji="0" lang="en-US" sz="1400" b="0" i="1" u="none" strike="noStrike" cap="none" normalizeH="0" baseline="0" dirty="0" smtClean="0">
                <a:ln>
                  <a:noFill/>
                </a:ln>
                <a:solidFill>
                  <a:srgbClr val="0000FF"/>
                </a:solidFill>
                <a:effectLst/>
                <a:latin typeface="+mj-lt"/>
                <a:ea typeface="Calibri" pitchFamily="34" charset="0"/>
                <a:cs typeface="Times New Roman" pitchFamily="18" charset="0"/>
              </a:rPr>
              <a:t>- Lawrence Cooper, Director of Community Programs and Partnerships</a:t>
            </a:r>
            <a:endParaRPr kumimoji="0" lang="en-US" sz="1400" b="0" i="1" u="none" strike="noStrike" cap="none" normalizeH="0" baseline="0" dirty="0" smtClean="0">
              <a:ln>
                <a:noFill/>
              </a:ln>
              <a:solidFill>
                <a:srgbClr val="0000FF"/>
              </a:solidFill>
              <a:effectLst/>
              <a:latin typeface="+mj-lt"/>
              <a:cs typeface="Arial" pitchFamily="34" charset="0"/>
            </a:endParaRPr>
          </a:p>
        </p:txBody>
      </p:sp>
      <p:sp>
        <p:nvSpPr>
          <p:cNvPr id="1026" name="Rectangle 2"/>
          <p:cNvSpPr>
            <a:spLocks noChangeArrowheads="1"/>
          </p:cNvSpPr>
          <p:nvPr/>
        </p:nvSpPr>
        <p:spPr bwMode="auto">
          <a:xfrm>
            <a:off x="191385" y="5196007"/>
            <a:ext cx="8771861"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mn-lt"/>
                <a:ea typeface="Calibri" pitchFamily="34" charset="0"/>
                <a:cs typeface="Times New Roman" pitchFamily="18" charset="0"/>
              </a:rPr>
              <a:t>“Mostly the training reinforced my general understanding of presenting and provided some good reminders for me that I often share with volunteers.</a:t>
            </a:r>
            <a:endParaRPr lang="en-US" sz="1400" dirty="0" smtClean="0">
              <a:latin typeface="+mn-lt"/>
              <a:cs typeface="Arial" pitchFamily="34" charset="0"/>
            </a:endParaRPr>
          </a:p>
          <a:p>
            <a:pPr lvl="3" algn="just" defTabSz="914400">
              <a:buFont typeface="Arial" pitchFamily="34" charset="0"/>
              <a:buChar char="•"/>
            </a:pPr>
            <a:r>
              <a:rPr kumimoji="0" lang="en-US" sz="1400" b="0" i="0" u="none" strike="noStrike" cap="none" normalizeH="0" baseline="0" dirty="0" smtClean="0">
                <a:ln>
                  <a:noFill/>
                </a:ln>
                <a:effectLst/>
                <a:latin typeface="+mn-lt"/>
                <a:ea typeface="Calibri" pitchFamily="34" charset="0"/>
                <a:cs typeface="Times New Roman" pitchFamily="18" charset="0"/>
              </a:rPr>
              <a:t>Always remember to check your supplies before you start-especially lighters</a:t>
            </a:r>
            <a:endParaRPr kumimoji="0" lang="en-US" sz="1400" b="0" i="0" u="none" strike="noStrike" cap="none" normalizeH="0" baseline="0" dirty="0" smtClean="0">
              <a:ln>
                <a:noFill/>
              </a:ln>
              <a:effectLst/>
              <a:latin typeface="+mn-lt"/>
              <a:cs typeface="Arial" pitchFamily="34" charset="0"/>
            </a:endParaRPr>
          </a:p>
          <a:p>
            <a:pPr lvl="3" algn="just" defTabSz="914400" eaLnBrk="0" hangingPunct="0">
              <a:buFont typeface="Arial" pitchFamily="34" charset="0"/>
              <a:buChar char="•"/>
            </a:pPr>
            <a:r>
              <a:rPr kumimoji="0" lang="en-US" sz="1400" b="0" i="0" u="none" strike="noStrike" cap="none" normalizeH="0" baseline="0" dirty="0" smtClean="0">
                <a:ln>
                  <a:noFill/>
                </a:ln>
                <a:effectLst/>
                <a:latin typeface="+mn-lt"/>
                <a:ea typeface="Calibri" pitchFamily="34" charset="0"/>
                <a:cs typeface="Times New Roman" pitchFamily="18" charset="0"/>
              </a:rPr>
              <a:t>Be confident. If you are not, do the prep work to become confident.</a:t>
            </a:r>
            <a:endParaRPr kumimoji="0" lang="en-US" sz="1400" b="0" i="0" u="none" strike="noStrike" cap="none" normalizeH="0" baseline="0" dirty="0" smtClean="0">
              <a:ln>
                <a:noFill/>
              </a:ln>
              <a:effectLst/>
              <a:latin typeface="+mn-lt"/>
              <a:cs typeface="Arial" pitchFamily="34" charset="0"/>
            </a:endParaRPr>
          </a:p>
          <a:p>
            <a:pPr lvl="3" algn="just" defTabSz="914400" eaLnBrk="0" hangingPunct="0">
              <a:buFont typeface="Arial" pitchFamily="34" charset="0"/>
              <a:buChar char="•"/>
            </a:pPr>
            <a:r>
              <a:rPr kumimoji="0" lang="en-US" sz="1400" b="0" i="0" u="none" strike="noStrike" cap="none" normalizeH="0" baseline="0" dirty="0" smtClean="0">
                <a:ln>
                  <a:noFill/>
                </a:ln>
                <a:effectLst/>
                <a:latin typeface="+mn-lt"/>
                <a:ea typeface="Calibri" pitchFamily="34" charset="0"/>
                <a:cs typeface="Times New Roman" pitchFamily="18" charset="0"/>
              </a:rPr>
              <a:t>Even in large presentations, you need to interact with the audience”</a:t>
            </a:r>
          </a:p>
          <a:p>
            <a:pPr marL="0" marR="0" lvl="0" indent="0" defTabSz="914400" rtl="0" eaLnBrk="0" fontAlgn="base" latinLnBrk="0" hangingPunct="0">
              <a:lnSpc>
                <a:spcPct val="100000"/>
              </a:lnSpc>
              <a:spcBef>
                <a:spcPct val="0"/>
              </a:spcBef>
              <a:spcAft>
                <a:spcPct val="0"/>
              </a:spcAft>
              <a:buClrTx/>
              <a:buSzTx/>
              <a:buFontTx/>
              <a:buNone/>
              <a:tabLst/>
            </a:pPr>
            <a:r>
              <a:rPr lang="en-US" sz="1400" i="1" dirty="0" smtClean="0">
                <a:latin typeface="+mn-lt"/>
                <a:cs typeface="Times New Roman" pitchFamily="18" charset="0"/>
              </a:rPr>
              <a:t>-Katie Fancher, Educator</a:t>
            </a:r>
            <a:endParaRPr kumimoji="0" lang="en-US" sz="1400" b="0" i="1" u="none" strike="noStrike" cap="none" normalizeH="0" baseline="0" dirty="0" smtClean="0">
              <a:ln>
                <a:noFill/>
              </a:ln>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91385" y="1540677"/>
            <a:ext cx="860174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pitchFamily="34" charset="0"/>
                <a:ea typeface="Calibri" pitchFamily="34" charset="0"/>
                <a:cs typeface="Times New Roman" pitchFamily="18" charset="0"/>
              </a:rPr>
              <a:t>I liked the “How To” and “How Not To” videos.  It did help me better present the Nano Kits by giving me strategies and tips to engage with visitors. It reinforced the idea of allowing the visitors to engage and interact with the materials. For example, when playing with the hydrophobic sand, I allowed the visitors to use the pipette to drop water onto the regular sand and hydrophobic magic sand and observe the differences. The same with the nano pants. That then led us to discuss what caused the differences. One thing that the “How To” video helped me do better was to ask visitors how might this nano product benefit them and can they think of any other applications</a:t>
            </a:r>
            <a:r>
              <a:rPr lang="en-US" sz="1400" dirty="0" smtClean="0">
                <a:latin typeface="Arial" pitchFamily="34" charset="0"/>
                <a:ea typeface="Calibri" pitchFamily="34" charset="0"/>
                <a:cs typeface="Times New Roman" pitchFamily="18" charset="0"/>
              </a:rPr>
              <a:t>.”</a:t>
            </a:r>
            <a:r>
              <a:rPr kumimoji="0" lang="en-US" sz="1400" b="0" i="0" u="none" strike="noStrike" cap="none" normalizeH="0" baseline="0" dirty="0" smtClean="0">
                <a:ln>
                  <a:noFill/>
                </a:ln>
                <a:effectLst/>
                <a:latin typeface="Arial" pitchFamily="34" charset="0"/>
                <a:ea typeface="Calibri" pitchFamily="34" charset="0"/>
                <a:cs typeface="Times New Roman" pitchFamily="18" charset="0"/>
              </a:rPr>
              <a:t> </a:t>
            </a:r>
            <a:endParaRPr lang="en-US" sz="14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pitchFamily="34" charset="0"/>
                <a:cs typeface="Times New Roman" pitchFamily="18" charset="0"/>
              </a:rPr>
              <a:t>-Alia</a:t>
            </a:r>
            <a:r>
              <a:rPr kumimoji="0" lang="en-US" sz="1400" b="0" i="0" u="none" strike="noStrike" cap="none" normalizeH="0" dirty="0" smtClean="0">
                <a:ln>
                  <a:noFill/>
                </a:ln>
                <a:effectLst/>
                <a:latin typeface="Arial" pitchFamily="34" charset="0"/>
                <a:cs typeface="Times New Roman" pitchFamily="18" charset="0"/>
              </a:rPr>
              <a:t> Carter, Educator</a:t>
            </a:r>
            <a:endParaRPr kumimoji="0" lang="en-US" sz="14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5"/>
                                        </p:tgtEl>
                                        <p:attrNameLst>
                                          <p:attrName>style.visibility</p:attrName>
                                        </p:attrNameLst>
                                      </p:cBhvr>
                                      <p:to>
                                        <p:strVal val="visible"/>
                                      </p:to>
                                    </p:set>
                                    <p:animEffect transition="in" filter="blinds(horizontal)">
                                      <p:cBhvr>
                                        <p:cTn id="17" dur="500"/>
                                        <p:tgtEl>
                                          <p:spTgt spid="10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linds(horizontal)">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25" grpId="0"/>
      <p:bldP spid="1026" grpId="0"/>
      <p:bldP spid="10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cWaneLogo_vertical.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0616" y="616688"/>
            <a:ext cx="2313896" cy="1754326"/>
          </a:xfrm>
          <a:prstGeom prst="rect">
            <a:avLst/>
          </a:prstGeom>
        </p:spPr>
      </p:pic>
      <p:sp>
        <p:nvSpPr>
          <p:cNvPr id="13" name="TextBox 12"/>
          <p:cNvSpPr txBox="1"/>
          <p:nvPr/>
        </p:nvSpPr>
        <p:spPr>
          <a:xfrm>
            <a:off x="5571461" y="861237"/>
            <a:ext cx="3232297" cy="2308324"/>
          </a:xfrm>
          <a:prstGeom prst="rect">
            <a:avLst/>
          </a:prstGeom>
          <a:noFill/>
        </p:spPr>
        <p:txBody>
          <a:bodyPr wrap="square" rtlCol="0">
            <a:spAutoFit/>
          </a:bodyPr>
          <a:lstStyle/>
          <a:p>
            <a:r>
              <a:rPr lang="en-US" b="1" dirty="0" smtClean="0"/>
              <a:t>Kathy Fournier</a:t>
            </a:r>
          </a:p>
          <a:p>
            <a:r>
              <a:rPr lang="en-US" b="1" dirty="0" smtClean="0"/>
              <a:t>Vice President of Education</a:t>
            </a:r>
          </a:p>
          <a:p>
            <a:r>
              <a:rPr lang="en-US" b="1" dirty="0" smtClean="0"/>
              <a:t>Birmingham, Alabama</a:t>
            </a:r>
          </a:p>
          <a:p>
            <a:r>
              <a:rPr lang="en-US" b="1" dirty="0" smtClean="0"/>
              <a:t>205-714-8254</a:t>
            </a:r>
          </a:p>
          <a:p>
            <a:r>
              <a:rPr lang="en-US" b="1" dirty="0" smtClean="0">
                <a:solidFill>
                  <a:srgbClr val="0000FF"/>
                </a:solidFill>
                <a:hlinkClick r:id="rId3"/>
              </a:rPr>
              <a:t>kfournier@mcwane.org</a:t>
            </a:r>
            <a:endParaRPr lang="en-US" b="1" dirty="0" smtClean="0">
              <a:solidFill>
                <a:srgbClr val="0000FF"/>
              </a:solidFill>
            </a:endParaRPr>
          </a:p>
          <a:p>
            <a:r>
              <a:rPr lang="en-US" b="1" dirty="0" smtClean="0">
                <a:solidFill>
                  <a:srgbClr val="0000FF"/>
                </a:solidFill>
                <a:hlinkClick r:id="rId4"/>
              </a:rPr>
              <a:t>www.mcwane.org</a:t>
            </a:r>
            <a:endParaRPr lang="en-US" b="1" dirty="0" smtClean="0">
              <a:solidFill>
                <a:srgbClr val="0000FF"/>
              </a:solidFill>
            </a:endParaRPr>
          </a:p>
          <a:p>
            <a:endParaRPr lang="en-US" dirty="0" smtClean="0"/>
          </a:p>
          <a:p>
            <a:endParaRPr lang="en-US" dirty="0"/>
          </a:p>
        </p:txBody>
      </p:sp>
      <p:pic>
        <p:nvPicPr>
          <p:cNvPr id="22533" name="Picture 5" descr="Y:\Marketing-Public\McWane Images &amp; Video\General\Building Photos\buildin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74061" y="3169561"/>
            <a:ext cx="5586732" cy="3248900"/>
          </a:xfrm>
          <a:prstGeom prst="rect">
            <a:avLst/>
          </a:prstGeom>
          <a:noFill/>
        </p:spPr>
      </p:pic>
      <p:pic>
        <p:nvPicPr>
          <p:cNvPr id="5" name="Picture 6" descr="NISE_tag_white.png"/>
          <p:cNvPicPr>
            <a:picLocks noChangeAspect="1"/>
          </p:cNvPicPr>
          <p:nvPr/>
        </p:nvPicPr>
        <p:blipFill>
          <a:blip r:embed="rId6"/>
          <a:srcRect/>
          <a:stretch>
            <a:fillRect/>
          </a:stretch>
        </p:blipFill>
        <p:spPr bwMode="auto">
          <a:xfrm>
            <a:off x="185738" y="6330950"/>
            <a:ext cx="898525" cy="350838"/>
          </a:xfrm>
          <a:prstGeom prst="rect">
            <a:avLst/>
          </a:prstGeom>
          <a:noFill/>
          <a:ln w="9525">
            <a:noFill/>
            <a:miter lim="800000"/>
            <a:headEnd/>
            <a:tailEnd/>
          </a:ln>
        </p:spPr>
      </p:pic>
      <p:sp>
        <p:nvSpPr>
          <p:cNvPr id="6" name="Rectangle 5"/>
          <p:cNvSpPr/>
          <p:nvPr/>
        </p:nvSpPr>
        <p:spPr>
          <a:xfrm>
            <a:off x="191384" y="191385"/>
            <a:ext cx="8771862" cy="6570921"/>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TextBox 6"/>
          <p:cNvSpPr txBox="1">
            <a:spLocks noChangeArrowheads="1"/>
          </p:cNvSpPr>
          <p:nvPr/>
        </p:nvSpPr>
        <p:spPr bwMode="auto">
          <a:xfrm>
            <a:off x="279996" y="0"/>
            <a:ext cx="8623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dirty="0" smtClean="0">
                <a:solidFill>
                  <a:srgbClr val="0C4225"/>
                </a:solidFill>
                <a:latin typeface="Candara" pitchFamily="34" charset="0"/>
                <a:cs typeface="Georgia" charset="0"/>
              </a:rPr>
              <a:t>Training Template for enhancing</a:t>
            </a:r>
          </a:p>
          <a:p>
            <a:pPr algn="ctr" eaLnBrk="1" hangingPunct="1"/>
            <a:r>
              <a:rPr lang="en-US" sz="3600" dirty="0" smtClean="0">
                <a:solidFill>
                  <a:srgbClr val="0C4225"/>
                </a:solidFill>
                <a:latin typeface="Candara" pitchFamily="34" charset="0"/>
                <a:cs typeface="Georgia" charset="0"/>
              </a:rPr>
              <a:t>the visitor experience</a:t>
            </a:r>
            <a:endParaRPr lang="en-US" sz="3600" dirty="0">
              <a:solidFill>
                <a:srgbClr val="0C4225"/>
              </a:solidFill>
              <a:latin typeface="Candara" pitchFamily="34" charset="0"/>
              <a:cs typeface="Georgia" charset="0"/>
            </a:endParaRPr>
          </a:p>
        </p:txBody>
      </p:sp>
      <p:pic>
        <p:nvPicPr>
          <p:cNvPr id="11"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683" y="6109624"/>
            <a:ext cx="2133600" cy="498475"/>
          </a:xfrm>
          <a:prstGeom prst="rect">
            <a:avLst/>
          </a:prstGeom>
          <a:noFill/>
          <a:ln w="9525">
            <a:noFill/>
            <a:miter lim="800000"/>
            <a:headEnd/>
            <a:tailEnd/>
          </a:ln>
        </p:spPr>
      </p:pic>
      <p:pic>
        <p:nvPicPr>
          <p:cNvPr id="12"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2526" y="6049681"/>
            <a:ext cx="590550" cy="595313"/>
          </a:xfrm>
          <a:prstGeom prst="rect">
            <a:avLst/>
          </a:prstGeom>
          <a:noFill/>
          <a:ln w="9525">
            <a:noFill/>
            <a:miter lim="800000"/>
            <a:headEnd/>
            <a:tailEnd/>
          </a:ln>
        </p:spPr>
      </p:pic>
      <p:sp>
        <p:nvSpPr>
          <p:cNvPr id="18" name="TextBox 1"/>
          <p:cNvSpPr txBox="1">
            <a:spLocks noChangeArrowheads="1"/>
          </p:cNvSpPr>
          <p:nvPr/>
        </p:nvSpPr>
        <p:spPr bwMode="auto">
          <a:xfrm>
            <a:off x="2635333"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9" name="TextBox 10"/>
          <p:cNvSpPr txBox="1">
            <a:spLocks noChangeArrowheads="1"/>
          </p:cNvSpPr>
          <p:nvPr/>
        </p:nvSpPr>
        <p:spPr bwMode="auto">
          <a:xfrm>
            <a:off x="6267483"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
        <p:nvSpPr>
          <p:cNvPr id="20" name="Rectangle 19"/>
          <p:cNvSpPr/>
          <p:nvPr/>
        </p:nvSpPr>
        <p:spPr>
          <a:xfrm flipV="1">
            <a:off x="0" y="5905961"/>
            <a:ext cx="9144000" cy="45719"/>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21" name="Rectangle 20"/>
          <p:cNvSpPr/>
          <p:nvPr/>
        </p:nvSpPr>
        <p:spPr>
          <a:xfrm>
            <a:off x="0" y="1131750"/>
            <a:ext cx="9144000" cy="45719"/>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pic>
        <p:nvPicPr>
          <p:cNvPr id="14"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872"/>
          <a:stretch/>
        </p:blipFill>
        <p:spPr bwMode="auto">
          <a:xfrm>
            <a:off x="1620740" y="1197246"/>
            <a:ext cx="6189760" cy="470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77750" y="4399434"/>
            <a:ext cx="3418867" cy="245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4800" dirty="0" smtClean="0">
                <a:solidFill>
                  <a:srgbClr val="0C4225"/>
                </a:solidFill>
                <a:latin typeface="Candara" panose="020E0502030303020204" pitchFamily="34" charset="0"/>
              </a:rPr>
              <a:t>KCDC Stats</a:t>
            </a:r>
            <a:endParaRPr lang="en-US" sz="4800" dirty="0">
              <a:solidFill>
                <a:prstClr val="white"/>
              </a:solidFill>
              <a:latin typeface="Candara" panose="020E0502030303020204" pitchFamily="34" charset="0"/>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pic>
        <p:nvPicPr>
          <p:cNvPr id="10"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1235075"/>
            <a:ext cx="3233112" cy="269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1798" y="-16977"/>
            <a:ext cx="1711842" cy="115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4524579"/>
            <a:ext cx="3486399" cy="233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7588" y="1223189"/>
            <a:ext cx="3539029" cy="234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80360" y="2687982"/>
            <a:ext cx="3317358" cy="24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8994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657" y="6109624"/>
            <a:ext cx="2133600" cy="498475"/>
          </a:xfrm>
          <a:prstGeom prst="rect">
            <a:avLst/>
          </a:prstGeom>
          <a:noFill/>
          <a:ln w="9525">
            <a:noFill/>
            <a:miter lim="800000"/>
            <a:headEnd/>
            <a:tailEnd/>
          </a:ln>
        </p:spPr>
      </p:pic>
      <p:pic>
        <p:nvPicPr>
          <p:cNvPr id="65539"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9500" y="6049681"/>
            <a:ext cx="590550" cy="595313"/>
          </a:xfrm>
          <a:prstGeom prst="rect">
            <a:avLst/>
          </a:prstGeom>
          <a:noFill/>
          <a:ln w="9525">
            <a:noFill/>
            <a:miter lim="800000"/>
            <a:headEnd/>
            <a:tailEnd/>
          </a:ln>
        </p:spPr>
      </p:pic>
      <p:sp>
        <p:nvSpPr>
          <p:cNvPr id="65540" name="TextBox 6"/>
          <p:cNvSpPr txBox="1">
            <a:spLocks noChangeArrowheads="1"/>
          </p:cNvSpPr>
          <p:nvPr/>
        </p:nvSpPr>
        <p:spPr bwMode="auto">
          <a:xfrm>
            <a:off x="0" y="186413"/>
            <a:ext cx="9144000" cy="954107"/>
          </a:xfrm>
          <a:prstGeom prst="rect">
            <a:avLst/>
          </a:prstGeom>
          <a:noFill/>
          <a:ln w="9525">
            <a:noFill/>
            <a:miter lim="800000"/>
            <a:headEnd/>
            <a:tailEnd/>
          </a:ln>
        </p:spPr>
        <p:txBody>
          <a:bodyPr>
            <a:prstTxWarp prst="textNoShape">
              <a:avLst/>
            </a:prstTxWarp>
            <a:spAutoFit/>
          </a:bodyPr>
          <a:lstStyle/>
          <a:p>
            <a:pPr algn="ctr"/>
            <a:r>
              <a:rPr lang="en-US" sz="4800" dirty="0" smtClean="0">
                <a:solidFill>
                  <a:srgbClr val="49176D"/>
                </a:solidFill>
                <a:latin typeface="Candara" panose="020E0502030303020204" pitchFamily="34" charset="0"/>
                <a:ea typeface="Georgia" pitchFamily="1" charset="0"/>
                <a:cs typeface="Georgia" pitchFamily="1" charset="0"/>
              </a:rPr>
              <a:t> Partners</a:t>
            </a:r>
          </a:p>
          <a:p>
            <a:pPr algn="ctr"/>
            <a:endParaRPr lang="en-US" sz="800" dirty="0" smtClean="0">
              <a:solidFill>
                <a:srgbClr val="660066"/>
              </a:solidFill>
              <a:latin typeface="Candara" panose="020E0502030303020204" pitchFamily="34" charset="0"/>
              <a:ea typeface="Georgia" pitchFamily="1" charset="0"/>
              <a:cs typeface="Georgia" pitchFamily="1" charset="0"/>
            </a:endParaRPr>
          </a:p>
        </p:txBody>
      </p:sp>
      <p:sp>
        <p:nvSpPr>
          <p:cNvPr id="10" name="Rectangle 9"/>
          <p:cNvSpPr/>
          <p:nvPr/>
        </p:nvSpPr>
        <p:spPr>
          <a:xfrm>
            <a:off x="0" y="57070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9" name="Rectangle 8"/>
          <p:cNvSpPr/>
          <p:nvPr/>
        </p:nvSpPr>
        <p:spPr>
          <a:xfrm>
            <a:off x="0" y="114052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2" name="TextBox 1"/>
          <p:cNvSpPr txBox="1">
            <a:spLocks noChangeArrowheads="1"/>
          </p:cNvSpPr>
          <p:nvPr/>
        </p:nvSpPr>
        <p:spPr bwMode="auto">
          <a:xfrm>
            <a:off x="2712307"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3" name="TextBox 10"/>
          <p:cNvSpPr txBox="1">
            <a:spLocks noChangeArrowheads="1"/>
          </p:cNvSpPr>
          <p:nvPr/>
        </p:nvSpPr>
        <p:spPr bwMode="auto">
          <a:xfrm>
            <a:off x="6344457"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pic>
        <p:nvPicPr>
          <p:cNvPr id="2052" name="Picture 4" descr="C:\Users\kcdc2\Downloads\largeNewGoogleLogoFinalFlat-a.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92991" y="1775935"/>
            <a:ext cx="3358018" cy="129911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747083" y="1466068"/>
            <a:ext cx="2192967" cy="1918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4432" y="1712140"/>
            <a:ext cx="2079708" cy="185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4658" y="4382679"/>
            <a:ext cx="3093938" cy="85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63058" y="4382679"/>
            <a:ext cx="4368050" cy="775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8596" y="3384913"/>
            <a:ext cx="2133600" cy="4984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4038" y="483902"/>
            <a:ext cx="8297136" cy="5534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987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ndara" panose="020E0502030303020204" pitchFamily="34" charset="0"/>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800" dirty="0" smtClean="0">
                <a:solidFill>
                  <a:srgbClr val="49176D"/>
                </a:solidFill>
                <a:latin typeface="Candara" panose="020E0502030303020204" pitchFamily="34" charset="0"/>
                <a:ea typeface="ＭＳ Ｐゴシック" charset="0"/>
                <a:cs typeface="Georgia" charset="0"/>
              </a:rPr>
              <a:t>			Training Goals</a:t>
            </a:r>
            <a:endParaRPr lang="en-US" sz="4800" dirty="0">
              <a:solidFill>
                <a:srgbClr val="49176D"/>
              </a:solidFill>
              <a:latin typeface="Candara" panose="020E0502030303020204" pitchFamily="34" charset="0"/>
              <a:ea typeface="ＭＳ Ｐゴシック" charset="0"/>
              <a:cs typeface="Georgia" charset="0"/>
            </a:endParaRPr>
          </a:p>
        </p:txBody>
      </p:sp>
      <p:sp>
        <p:nvSpPr>
          <p:cNvPr id="8" name="TextBox 4"/>
          <p:cNvSpPr txBox="1">
            <a:spLocks noChangeArrowheads="1"/>
          </p:cNvSpPr>
          <p:nvPr/>
        </p:nvSpPr>
        <p:spPr bwMode="auto">
          <a:xfrm>
            <a:off x="4851401" y="1488580"/>
            <a:ext cx="4063999" cy="579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lnSpc>
                <a:spcPct val="90000"/>
              </a:lnSpc>
              <a:spcBef>
                <a:spcPct val="50000"/>
              </a:spcBef>
              <a:defRPr/>
            </a:pPr>
            <a:endParaRPr lang="en-US" sz="2800" dirty="0" smtClean="0">
              <a:solidFill>
                <a:prstClr val="black"/>
              </a:solidFill>
              <a:latin typeface="Candara" panose="020E0502030303020204" pitchFamily="34" charset="0"/>
            </a:endParaRPr>
          </a:p>
          <a:p>
            <a:pPr marL="342900" indent="-342900" eaLnBrk="1" hangingPunct="1">
              <a:lnSpc>
                <a:spcPct val="90000"/>
              </a:lnSpc>
              <a:spcBef>
                <a:spcPct val="50000"/>
              </a:spcBef>
              <a:buFont typeface="Arial"/>
              <a:buChar char="•"/>
              <a:defRPr/>
            </a:pPr>
            <a:r>
              <a:rPr lang="en-US" sz="3200" dirty="0" smtClean="0">
                <a:solidFill>
                  <a:prstClr val="black"/>
                </a:solidFill>
                <a:latin typeface="Candara" panose="020E0502030303020204" pitchFamily="34" charset="0"/>
              </a:rPr>
              <a:t>Understanding of concept</a:t>
            </a:r>
            <a:endParaRPr lang="en-US" sz="3200" dirty="0">
              <a:solidFill>
                <a:prstClr val="black"/>
              </a:solidFill>
              <a:latin typeface="Candara" panose="020E0502030303020204" pitchFamily="34" charset="0"/>
            </a:endParaRPr>
          </a:p>
          <a:p>
            <a:pPr marL="342900" indent="-342900" eaLnBrk="1" hangingPunct="1">
              <a:lnSpc>
                <a:spcPct val="90000"/>
              </a:lnSpc>
              <a:spcBef>
                <a:spcPct val="50000"/>
              </a:spcBef>
              <a:buFont typeface="Arial"/>
              <a:buChar char="•"/>
              <a:defRPr/>
            </a:pPr>
            <a:r>
              <a:rPr lang="en-US" sz="3200" dirty="0" smtClean="0">
                <a:solidFill>
                  <a:prstClr val="black"/>
                </a:solidFill>
                <a:latin typeface="Candara" panose="020E0502030303020204" pitchFamily="34" charset="0"/>
              </a:rPr>
              <a:t>Hands on opportunity</a:t>
            </a:r>
          </a:p>
          <a:p>
            <a:pPr marL="342900" indent="-342900" eaLnBrk="1" hangingPunct="1">
              <a:lnSpc>
                <a:spcPct val="90000"/>
              </a:lnSpc>
              <a:spcBef>
                <a:spcPct val="50000"/>
              </a:spcBef>
              <a:buFont typeface="Arial"/>
              <a:buChar char="•"/>
              <a:defRPr/>
            </a:pPr>
            <a:r>
              <a:rPr lang="en-US" sz="3200" dirty="0" smtClean="0">
                <a:solidFill>
                  <a:prstClr val="black"/>
                </a:solidFill>
                <a:latin typeface="Candara" panose="020E0502030303020204" pitchFamily="34" charset="0"/>
              </a:rPr>
              <a:t>Information and vocabulary that is easy to use and understand </a:t>
            </a:r>
            <a:endParaRPr lang="en-US" sz="3200" dirty="0">
              <a:solidFill>
                <a:prstClr val="black"/>
              </a:solidFill>
              <a:latin typeface="Candara" panose="020E0502030303020204" pitchFamily="34" charset="0"/>
            </a:endParaRP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4299" y="1904434"/>
            <a:ext cx="4319773" cy="42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2029" y="-60087"/>
            <a:ext cx="1775461" cy="120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670" y="1439583"/>
            <a:ext cx="8282763" cy="646331"/>
          </a:xfrm>
          <a:prstGeom prst="rect">
            <a:avLst/>
          </a:prstGeom>
          <a:noFill/>
        </p:spPr>
        <p:txBody>
          <a:bodyPr wrap="square" rtlCol="0">
            <a:spAutoFit/>
          </a:bodyPr>
          <a:lstStyle/>
          <a:p>
            <a:r>
              <a:rPr lang="en-US" sz="3600" b="1" dirty="0" smtClean="0"/>
              <a:t>NANO at McWane</a:t>
            </a:r>
            <a:endParaRPr lang="en-US" sz="3600" b="1" dirty="0"/>
          </a:p>
        </p:txBody>
      </p:sp>
      <p:pic>
        <p:nvPicPr>
          <p:cNvPr id="23556" name="Picture 4" descr="Y:\Marketing-Public\McWane Images &amp; Video\Education\NANO DAYS 2013\DSC_23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57093" y="1116418"/>
            <a:ext cx="3940340" cy="2619907"/>
          </a:xfrm>
          <a:prstGeom prst="rect">
            <a:avLst/>
          </a:prstGeom>
          <a:noFill/>
        </p:spPr>
      </p:pic>
      <p:pic>
        <p:nvPicPr>
          <p:cNvPr id="23557" name="Picture 5" descr="Y:\Marketing-Public\McWane Images &amp; Video\Education\NANO DAYS 2013\DSC_235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92577" y="4487220"/>
            <a:ext cx="2772970" cy="1843730"/>
          </a:xfrm>
          <a:prstGeom prst="rect">
            <a:avLst/>
          </a:prstGeom>
          <a:noFill/>
        </p:spPr>
      </p:pic>
      <p:pic>
        <p:nvPicPr>
          <p:cNvPr id="23560" name="Picture 8" descr="Y:\Marketing-Public\McWane Images &amp; Video\Education\NANO DAYS 2013\DSC_230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377" y="2462455"/>
            <a:ext cx="3415856" cy="2271181"/>
          </a:xfrm>
          <a:prstGeom prst="rect">
            <a:avLst/>
          </a:prstGeom>
          <a:noFill/>
        </p:spPr>
      </p:pic>
      <p:pic>
        <p:nvPicPr>
          <p:cNvPr id="7" name="Picture 6" descr="NISE_tag_white.png"/>
          <p:cNvPicPr>
            <a:picLocks noChangeAspect="1"/>
          </p:cNvPicPr>
          <p:nvPr/>
        </p:nvPicPr>
        <p:blipFill>
          <a:blip r:embed="rId5"/>
          <a:srcRect/>
          <a:stretch>
            <a:fillRect/>
          </a:stretch>
        </p:blipFill>
        <p:spPr bwMode="auto">
          <a:xfrm>
            <a:off x="185738" y="6330950"/>
            <a:ext cx="898525" cy="350838"/>
          </a:xfrm>
          <a:prstGeom prst="rect">
            <a:avLst/>
          </a:prstGeom>
          <a:noFill/>
          <a:ln w="9525">
            <a:noFill/>
            <a:miter lim="800000"/>
            <a:headEnd/>
            <a:tailEnd/>
          </a:ln>
        </p:spPr>
      </p:pic>
      <p:sp>
        <p:nvSpPr>
          <p:cNvPr id="8" name="Rectangle 7"/>
          <p:cNvSpPr/>
          <p:nvPr/>
        </p:nvSpPr>
        <p:spPr>
          <a:xfrm>
            <a:off x="191384" y="191385"/>
            <a:ext cx="8771862" cy="6570921"/>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38702" y="1032982"/>
            <a:ext cx="9144000" cy="11001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800" dirty="0" smtClean="0">
                <a:solidFill>
                  <a:srgbClr val="49176D"/>
                </a:solidFill>
                <a:latin typeface="Candara" pitchFamily="34" charset="0"/>
                <a:ea typeface="ＭＳ Ｐゴシック" charset="0"/>
                <a:cs typeface="Georgia" charset="0"/>
              </a:rPr>
              <a:t>NISE Training Workshop</a:t>
            </a:r>
            <a:endParaRPr lang="en-US" sz="4800" dirty="0">
              <a:solidFill>
                <a:srgbClr val="49176D"/>
              </a:solidFill>
              <a:latin typeface="Candara" pitchFamily="34" charset="0"/>
              <a:ea typeface="ＭＳ Ｐゴシック" charset="0"/>
              <a:cs typeface="Georgia" charset="0"/>
            </a:endParaRPr>
          </a:p>
        </p:txBody>
      </p:sp>
      <p:pic>
        <p:nvPicPr>
          <p:cNvPr id="11"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50605" y="4121306"/>
            <a:ext cx="3125973" cy="256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273749" y="4036398"/>
            <a:ext cx="3125972" cy="264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50605" y="1524000"/>
            <a:ext cx="3125973" cy="230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273749" y="1524000"/>
            <a:ext cx="3125971" cy="230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600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79127"/>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9" name="Rectangle 8"/>
          <p:cNvSpPr/>
          <p:nvPr/>
        </p:nvSpPr>
        <p:spPr>
          <a:xfrm>
            <a:off x="0" y="5200589"/>
            <a:ext cx="9144000" cy="16462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spcAft>
                <a:spcPts val="200"/>
              </a:spcAft>
              <a:defRPr/>
            </a:pPr>
            <a:r>
              <a:rPr lang="en-US" sz="1800" b="1" dirty="0">
                <a:latin typeface="Calibri" charset="0"/>
              </a:rPr>
              <a:t>Cynthia Needham, </a:t>
            </a:r>
            <a:r>
              <a:rPr lang="en-US" sz="1800" dirty="0">
                <a:latin typeface="Calibri" charset="0"/>
              </a:rPr>
              <a:t>ICAN Productions</a:t>
            </a:r>
          </a:p>
        </p:txBody>
      </p:sp>
      <p:sp>
        <p:nvSpPr>
          <p:cNvPr id="87044" name="Rectangle 3"/>
          <p:cNvSpPr txBox="1">
            <a:spLocks noChangeArrowheads="1"/>
          </p:cNvSpPr>
          <p:nvPr/>
        </p:nvSpPr>
        <p:spPr bwMode="auto">
          <a:xfrm>
            <a:off x="1565098" y="5691127"/>
            <a:ext cx="511890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lnSpc>
                <a:spcPct val="90000"/>
              </a:lnSpc>
              <a:spcBef>
                <a:spcPct val="20000"/>
              </a:spcBef>
            </a:pPr>
            <a:r>
              <a:rPr lang="en-US" sz="1200" dirty="0">
                <a:latin typeface="Calibri" charset="0"/>
              </a:rPr>
              <a:t>This presentation is based on work supported by the National Science Foundation under Grant No. 0940143.  Any opinions, findings, and conclusions or recommendations expressed in this presentation are those of the authors and do not necessarily reflect the views of the Foundation. </a:t>
            </a:r>
          </a:p>
        </p:txBody>
      </p:sp>
      <p:pic>
        <p:nvPicPr>
          <p:cNvPr id="87045"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860" y="5665727"/>
            <a:ext cx="9921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3044942" y="-155259"/>
            <a:ext cx="326844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a:cs typeface="Georgia"/>
              </a:rPr>
              <a:t>Thank you!</a:t>
            </a:r>
          </a:p>
          <a:p>
            <a:pPr algn="ctr"/>
            <a:endParaRPr lang="en-US" sz="2000" dirty="0" smtClean="0">
              <a:latin typeface="Calibri" charset="0"/>
            </a:endParaRPr>
          </a:p>
          <a:p>
            <a:pPr algn="ctr"/>
            <a:endParaRPr lang="en-US" sz="4800" dirty="0" smtClean="0">
              <a:solidFill>
                <a:srgbClr val="0C4225"/>
              </a:solidFill>
              <a:latin typeface="Georgia" charset="0"/>
              <a:cs typeface="Georgia" charset="0"/>
            </a:endParaRPr>
          </a:p>
          <a:p>
            <a:pPr algn="ctr"/>
            <a:endParaRPr lang="en-US" sz="2000" dirty="0">
              <a:solidFill>
                <a:srgbClr val="0C4225"/>
              </a:solidFill>
              <a:latin typeface="Georgia" charset="0"/>
              <a:cs typeface="Georgia" charset="0"/>
            </a:endParaRPr>
          </a:p>
        </p:txBody>
      </p:sp>
      <p:sp>
        <p:nvSpPr>
          <p:cNvPr id="11" name="Rectangle 10"/>
          <p:cNvSpPr/>
          <p:nvPr/>
        </p:nvSpPr>
        <p:spPr>
          <a:xfrm>
            <a:off x="0" y="5288438"/>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1300" y="4622800"/>
            <a:ext cx="1212398" cy="471488"/>
          </a:xfrm>
          <a:prstGeom prst="rect">
            <a:avLst/>
          </a:prstGeom>
        </p:spPr>
      </p:pic>
      <p:pic>
        <p:nvPicPr>
          <p:cNvPr id="13" name="Picture 3" descr="NISE_logo.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15138" y="5802043"/>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32794" y="1306822"/>
            <a:ext cx="5040311" cy="378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4906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152400"/>
            <a:ext cx="9296400" cy="722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19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0" y="-228600"/>
            <a:ext cx="9143999" cy="71524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24200" y="2438400"/>
            <a:ext cx="2895600"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590800" y="2667000"/>
            <a:ext cx="4114802"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ln w="0"/>
              <a:solidFill>
                <a:schemeClr val="tx1"/>
              </a:solidFill>
              <a:effectLst>
                <a:outerShdw blurRad="38100" dist="19050" dir="2700000" algn="tl" rotWithShape="0">
                  <a:schemeClr val="dk1">
                    <a:alpha val="40000"/>
                  </a:schemeClr>
                </a:outerShdw>
              </a:effectLst>
            </a:endParaRPr>
          </a:p>
          <a:p>
            <a:pPr algn="ctr"/>
            <a:r>
              <a:rPr lang="en-US" sz="4400" b="1" dirty="0" smtClean="0">
                <a:ln w="0"/>
                <a:solidFill>
                  <a:schemeClr val="tx2"/>
                </a:solidFill>
                <a:effectLst>
                  <a:outerShdw blurRad="38100" dist="25400" dir="5400000" algn="ctr" rotWithShape="0">
                    <a:srgbClr val="6E747A">
                      <a:alpha val="43000"/>
                    </a:srgbClr>
                  </a:outerShdw>
                </a:effectLst>
              </a:rPr>
              <a:t>MARCH 31, 2015</a:t>
            </a:r>
          </a:p>
          <a:p>
            <a:pPr algn="ctr"/>
            <a:endParaRPr lang="en-US" sz="360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1066800" y="1295400"/>
            <a:ext cx="7391400"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Volunteers are an essential part of the Museum's operations. Without the dedicated efforts of volunteers, we could not sustain the quality or quantity of services and programs that we provide to our community. Activities such as Spring Break &amp; Summer Camp, daily museum operations, workshops &amp; birthday party activities, and special events would not be successful without the help of our volunteers. </a:t>
            </a:r>
          </a:p>
          <a:p>
            <a:pPr algn="ctr"/>
            <a:r>
              <a:rPr lang="en-US" dirty="0"/>
              <a:t>We have a variety of volunteer opportunities available for everyone - whether you'd prefer to work directly with museum patrons, or work behind the scenes. We have a place for your special interests, hobbies, and hidden talents!</a:t>
            </a:r>
          </a:p>
        </p:txBody>
      </p:sp>
      <p:sp>
        <p:nvSpPr>
          <p:cNvPr id="5" name="Rectangle 4"/>
          <p:cNvSpPr/>
          <p:nvPr/>
        </p:nvSpPr>
        <p:spPr>
          <a:xfrm>
            <a:off x="1066800" y="1916443"/>
            <a:ext cx="7391400" cy="3477875"/>
          </a:xfrm>
          <a:prstGeom prst="rect">
            <a:avLst/>
          </a:prstGeom>
        </p:spPr>
        <p:txBody>
          <a:bodyPr wrap="square">
            <a:spAutoFit/>
          </a:bodyPr>
          <a:lstStyle/>
          <a:p>
            <a:pPr marL="285750" indent="-285750">
              <a:buFont typeface="Wingdings" panose="05000000000000000000" pitchFamily="2" charset="2"/>
              <a:buChar char="q"/>
            </a:pPr>
            <a:r>
              <a:rPr lang="en-US" sz="2000" dirty="0"/>
              <a:t>Volunteers are an essential part of the </a:t>
            </a:r>
            <a:r>
              <a:rPr lang="en-US" sz="2000" dirty="0" smtClean="0"/>
              <a:t>museum's daily </a:t>
            </a:r>
            <a:r>
              <a:rPr lang="en-US" sz="2000" dirty="0"/>
              <a:t>operations. Without the dedicated efforts of volunteers, we could not sustain the quality or quantity of services and programs </a:t>
            </a:r>
            <a:r>
              <a:rPr lang="en-US" sz="2000" dirty="0" smtClean="0"/>
              <a:t>provided </a:t>
            </a:r>
            <a:r>
              <a:rPr lang="en-US" sz="2000" dirty="0"/>
              <a:t>to our community. </a:t>
            </a:r>
            <a:endParaRPr lang="en-US" sz="2000" dirty="0" smtClean="0"/>
          </a:p>
          <a:p>
            <a:pPr marL="285750" indent="-285750">
              <a:buFont typeface="Wingdings" panose="05000000000000000000" pitchFamily="2" charset="2"/>
              <a:buChar char="q"/>
            </a:pPr>
            <a:r>
              <a:rPr lang="en-US" sz="2000" dirty="0" smtClean="0"/>
              <a:t>Activities </a:t>
            </a:r>
            <a:r>
              <a:rPr lang="en-US" sz="2000" dirty="0"/>
              <a:t>such as Spring Break &amp; Summer Camp, daily museum operations, workshops &amp; birthday party activities, and special events would not be successful without the help of our volunteers. </a:t>
            </a:r>
          </a:p>
          <a:p>
            <a:pPr marL="285750" indent="-285750">
              <a:buFont typeface="Wingdings" panose="05000000000000000000" pitchFamily="2" charset="2"/>
              <a:buChar char="q"/>
            </a:pPr>
            <a:r>
              <a:rPr lang="en-US" sz="2000" dirty="0"/>
              <a:t>We have a variety of volunteer opportunities available for everyone - whether you'd prefer to work directly with museum patrons, or work behind the scenes. We have a place for your special interests, hobbies, and hidden talents!</a:t>
            </a:r>
          </a:p>
        </p:txBody>
      </p:sp>
      <p:sp>
        <p:nvSpPr>
          <p:cNvPr id="6" name="Rectangle 5"/>
          <p:cNvSpPr/>
          <p:nvPr/>
        </p:nvSpPr>
        <p:spPr>
          <a:xfrm>
            <a:off x="1504950" y="823312"/>
            <a:ext cx="6515100" cy="707886"/>
          </a:xfrm>
          <a:prstGeom prst="rect">
            <a:avLst/>
          </a:prstGeom>
        </p:spPr>
        <p:txBody>
          <a:bodyPr wrap="square">
            <a:spAutoFit/>
          </a:bodyPr>
          <a:lstStyle/>
          <a:p>
            <a:r>
              <a:rPr lang="en-US" sz="4000" b="1" dirty="0" smtClean="0"/>
              <a:t>WELCOME VOLUNTEERS</a:t>
            </a:r>
            <a:endParaRPr lang="en-US" sz="4000" b="1" dirty="0"/>
          </a:p>
        </p:txBody>
      </p:sp>
    </p:spTree>
    <p:extLst>
      <p:ext uri="{BB962C8B-B14F-4D97-AF65-F5344CB8AC3E}">
        <p14:creationId xmlns:p14="http://schemas.microsoft.com/office/powerpoint/2010/main" val="205086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0" y="-16525"/>
            <a:ext cx="9143999" cy="69167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37990" y="681139"/>
            <a:ext cx="7081335" cy="707886"/>
          </a:xfrm>
          <a:prstGeom prst="rect">
            <a:avLst/>
          </a:prstGeom>
          <a:noFill/>
        </p:spPr>
        <p:txBody>
          <a:bodyPr wrap="none" rtlCol="0">
            <a:spAutoFit/>
          </a:bodyPr>
          <a:lstStyle/>
          <a:p>
            <a:r>
              <a:rPr lang="en-US" sz="4000" b="1" dirty="0" smtClean="0"/>
              <a:t>VOLUNTEER CHECK LIST…</a:t>
            </a:r>
            <a:endParaRPr lang="en-US" sz="4000" b="1" dirty="0"/>
          </a:p>
        </p:txBody>
      </p:sp>
      <p:sp>
        <p:nvSpPr>
          <p:cNvPr id="8" name="TextBox 7"/>
          <p:cNvSpPr txBox="1"/>
          <p:nvPr/>
        </p:nvSpPr>
        <p:spPr>
          <a:xfrm>
            <a:off x="990600" y="2209800"/>
            <a:ext cx="7696200" cy="461665"/>
          </a:xfrm>
          <a:prstGeom prst="rect">
            <a:avLst/>
          </a:prstGeom>
          <a:noFill/>
        </p:spPr>
        <p:txBody>
          <a:bodyPr wrap="square" rtlCol="0">
            <a:spAutoFit/>
          </a:bodyPr>
          <a:lstStyle/>
          <a:p>
            <a:r>
              <a:rPr lang="en-US" sz="2400" dirty="0" smtClean="0">
                <a:latin typeface="Cambria" pitchFamily="18" charset="0"/>
              </a:rPr>
              <a:t>     </a:t>
            </a:r>
            <a:endParaRPr lang="en-US" dirty="0">
              <a:latin typeface="Cambria" pitchFamily="18" charset="0"/>
            </a:endParaRPr>
          </a:p>
        </p:txBody>
      </p:sp>
      <p:sp>
        <p:nvSpPr>
          <p:cNvPr id="2" name="Rectangle 1"/>
          <p:cNvSpPr/>
          <p:nvPr/>
        </p:nvSpPr>
        <p:spPr>
          <a:xfrm>
            <a:off x="1308254" y="1981200"/>
            <a:ext cx="7391399" cy="3754874"/>
          </a:xfrm>
          <a:prstGeom prst="rect">
            <a:avLst/>
          </a:prstGeom>
        </p:spPr>
        <p:txBody>
          <a:bodyPr wrap="square">
            <a:spAutoFit/>
          </a:bodyPr>
          <a:lstStyle/>
          <a:p>
            <a:pPr marL="285750" indent="-285750">
              <a:buFont typeface="Wingdings" panose="05000000000000000000" pitchFamily="2" charset="2"/>
              <a:buChar char="q"/>
            </a:pPr>
            <a:r>
              <a:rPr lang="en-US" sz="2000" dirty="0"/>
              <a:t>Submit a complete volunteer application including all three (3) signatures (volunteer, parent, and school counselor)  applications are available online at </a:t>
            </a:r>
            <a:r>
              <a:rPr lang="en-US" sz="2000" i="1" dirty="0"/>
              <a:t>www.istx.org </a:t>
            </a:r>
            <a:r>
              <a:rPr lang="en-US" sz="2000" dirty="0"/>
              <a:t>or at the museum.</a:t>
            </a:r>
          </a:p>
          <a:p>
            <a:pPr marL="285750" indent="-285750">
              <a:buFont typeface="Wingdings" panose="05000000000000000000" pitchFamily="2" charset="2"/>
              <a:buChar char="q"/>
            </a:pPr>
            <a:r>
              <a:rPr lang="en-US" sz="2000" dirty="0"/>
              <a:t> Two (2) letters of recommendation (one from a teacher and one from their school counselor)</a:t>
            </a:r>
          </a:p>
          <a:p>
            <a:pPr marL="285750" indent="-285750">
              <a:buFont typeface="Wingdings" panose="05000000000000000000" pitchFamily="2" charset="2"/>
              <a:buChar char="q"/>
            </a:pPr>
            <a:r>
              <a:rPr lang="en-US" sz="2000" dirty="0"/>
              <a:t>Applications and letters of recommendation should be presented in a neat and professional manner. </a:t>
            </a:r>
          </a:p>
          <a:p>
            <a:pPr marL="285750" indent="-285750">
              <a:buFont typeface="Wingdings" panose="05000000000000000000" pitchFamily="2" charset="2"/>
              <a:buChar char="q"/>
            </a:pPr>
            <a:r>
              <a:rPr lang="en-US" sz="2000" dirty="0"/>
              <a:t>Attend Orientation</a:t>
            </a:r>
          </a:p>
          <a:p>
            <a:pPr marL="285750" indent="-285750">
              <a:buFont typeface="Wingdings" panose="05000000000000000000" pitchFamily="2" charset="2"/>
              <a:buChar char="q"/>
            </a:pPr>
            <a:r>
              <a:rPr lang="en-US" sz="2000" dirty="0"/>
              <a:t>Purchase T-Shirt </a:t>
            </a:r>
            <a:r>
              <a:rPr lang="en-US" sz="2000" dirty="0" smtClean="0"/>
              <a:t>$10.00 </a:t>
            </a:r>
            <a:r>
              <a:rPr lang="en-US" sz="2000" dirty="0"/>
              <a:t>(plus tax)</a:t>
            </a:r>
          </a:p>
          <a:p>
            <a:pPr marL="285750" indent="-285750">
              <a:buFont typeface="Wingdings" panose="05000000000000000000" pitchFamily="2" charset="2"/>
              <a:buChar char="q"/>
            </a:pPr>
            <a:r>
              <a:rPr lang="en-US" sz="2000" dirty="0"/>
              <a:t>Read the code of Conduct and Museum Policies</a:t>
            </a:r>
          </a:p>
          <a:p>
            <a:pPr marL="285750" indent="-285750">
              <a:buFont typeface="Wingdings" panose="05000000000000000000" pitchFamily="2" charset="2"/>
              <a:buChar char="q"/>
            </a:pPr>
            <a:endParaRPr lang="en-US" sz="2000" dirty="0"/>
          </a:p>
          <a:p>
            <a:endParaRPr lang="en-US" dirty="0"/>
          </a:p>
        </p:txBody>
      </p:sp>
    </p:spTree>
    <p:extLst>
      <p:ext uri="{BB962C8B-B14F-4D97-AF65-F5344CB8AC3E}">
        <p14:creationId xmlns:p14="http://schemas.microsoft.com/office/powerpoint/2010/main" val="165754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6200" y="-58748"/>
            <a:ext cx="9220199" cy="69167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838200"/>
            <a:ext cx="4317158" cy="707886"/>
          </a:xfrm>
          <a:prstGeom prst="rect">
            <a:avLst/>
          </a:prstGeom>
          <a:noFill/>
        </p:spPr>
        <p:txBody>
          <a:bodyPr wrap="none" rtlCol="0">
            <a:spAutoFit/>
          </a:bodyPr>
          <a:lstStyle/>
          <a:p>
            <a:r>
              <a:rPr lang="en-US" sz="4000" b="1" dirty="0" smtClean="0"/>
              <a:t>REQUIREMENTS</a:t>
            </a:r>
            <a:endParaRPr lang="en-US" sz="4000" b="1" dirty="0"/>
          </a:p>
        </p:txBody>
      </p:sp>
      <p:sp>
        <p:nvSpPr>
          <p:cNvPr id="8" name="TextBox 7"/>
          <p:cNvSpPr txBox="1"/>
          <p:nvPr/>
        </p:nvSpPr>
        <p:spPr>
          <a:xfrm>
            <a:off x="944338" y="1905000"/>
            <a:ext cx="7924801" cy="2862322"/>
          </a:xfrm>
          <a:prstGeom prst="rect">
            <a:avLst/>
          </a:prstGeom>
          <a:noFill/>
        </p:spPr>
        <p:txBody>
          <a:bodyPr wrap="square" rtlCol="0">
            <a:spAutoFit/>
          </a:bodyPr>
          <a:lstStyle/>
          <a:p>
            <a:pPr marL="457200" indent="-457200">
              <a:buFont typeface="Wingdings" panose="05000000000000000000" pitchFamily="2" charset="2"/>
              <a:buChar char="q"/>
            </a:pPr>
            <a:r>
              <a:rPr lang="en-US" sz="2000" dirty="0">
                <a:latin typeface="Cambria" pitchFamily="18" charset="0"/>
              </a:rPr>
              <a:t>Volunteers must be at least 14 years of age to qualify as a volunteer at the Imaginarium of South Texas</a:t>
            </a:r>
          </a:p>
          <a:p>
            <a:pPr marL="457200" indent="-457200">
              <a:buFont typeface="Wingdings" panose="05000000000000000000" pitchFamily="2" charset="2"/>
              <a:buChar char="q"/>
            </a:pPr>
            <a:r>
              <a:rPr lang="en-US" sz="2000" dirty="0">
                <a:latin typeface="Cambria" pitchFamily="18" charset="0"/>
              </a:rPr>
              <a:t>Volunteers over the age of 18 must submit application with an official police/sheriff background check.  </a:t>
            </a:r>
          </a:p>
          <a:p>
            <a:pPr marL="457200" indent="-457200">
              <a:buFont typeface="Wingdings" panose="05000000000000000000" pitchFamily="2" charset="2"/>
              <a:buChar char="q"/>
            </a:pPr>
            <a:r>
              <a:rPr lang="en-US" sz="2000" dirty="0">
                <a:latin typeface="Cambria" pitchFamily="18" charset="0"/>
              </a:rPr>
              <a:t>Volunteers under the age 18 must submit application with two (2) recommendation letters ( one from a teacher and one from their school counselor)</a:t>
            </a:r>
          </a:p>
          <a:p>
            <a:pPr marL="457200" indent="-457200">
              <a:buFont typeface="Wingdings" panose="05000000000000000000" pitchFamily="2" charset="2"/>
              <a:buChar char="q"/>
            </a:pPr>
            <a:r>
              <a:rPr lang="en-US" sz="2000" dirty="0">
                <a:latin typeface="Cambria" pitchFamily="18" charset="0"/>
              </a:rPr>
              <a:t>Volunteers are required to purchase the Imaginarium T-shirt </a:t>
            </a:r>
            <a:r>
              <a:rPr lang="en-US" sz="2000" dirty="0" smtClean="0">
                <a:latin typeface="Cambria" pitchFamily="18" charset="0"/>
              </a:rPr>
              <a:t>($10 </a:t>
            </a:r>
            <a:r>
              <a:rPr lang="en-US" sz="2000" dirty="0">
                <a:latin typeface="Cambria" pitchFamily="18" charset="0"/>
              </a:rPr>
              <a:t>plus tax) in which it is required for work use. </a:t>
            </a:r>
          </a:p>
        </p:txBody>
      </p:sp>
    </p:spTree>
    <p:extLst>
      <p:ext uri="{BB962C8B-B14F-4D97-AF65-F5344CB8AC3E}">
        <p14:creationId xmlns:p14="http://schemas.microsoft.com/office/powerpoint/2010/main" val="320181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 y="-58748"/>
            <a:ext cx="9296400" cy="69167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4601" y="250201"/>
            <a:ext cx="9048020" cy="707886"/>
          </a:xfrm>
          <a:prstGeom prst="rect">
            <a:avLst/>
          </a:prstGeom>
          <a:noFill/>
        </p:spPr>
        <p:txBody>
          <a:bodyPr wrap="none" rtlCol="0">
            <a:spAutoFit/>
          </a:bodyPr>
          <a:lstStyle/>
          <a:p>
            <a:pPr algn="ctr"/>
            <a:r>
              <a:rPr lang="en-US" sz="4000" b="1" dirty="0" smtClean="0"/>
              <a:t>ISTX CODE OF CONDUCT/POLICIES</a:t>
            </a:r>
            <a:endParaRPr lang="en-US" sz="4000" b="1" dirty="0"/>
          </a:p>
        </p:txBody>
      </p:sp>
      <p:sp>
        <p:nvSpPr>
          <p:cNvPr id="3" name="TextBox 2"/>
          <p:cNvSpPr txBox="1"/>
          <p:nvPr/>
        </p:nvSpPr>
        <p:spPr>
          <a:xfrm>
            <a:off x="384510" y="1506800"/>
            <a:ext cx="8269566" cy="3785652"/>
          </a:xfrm>
          <a:prstGeom prst="rect">
            <a:avLst/>
          </a:prstGeom>
          <a:noFill/>
        </p:spPr>
        <p:txBody>
          <a:bodyPr wrap="square" rtlCol="0">
            <a:spAutoFit/>
          </a:bodyPr>
          <a:lstStyle/>
          <a:p>
            <a:pPr marL="285750" indent="-285750">
              <a:buFont typeface="Wingdings" panose="05000000000000000000" pitchFamily="2" charset="2"/>
              <a:buChar char="q"/>
            </a:pPr>
            <a:r>
              <a:rPr lang="en-US" sz="2000" dirty="0"/>
              <a:t>The Imaginarium of South Texas, Inc. rely upon the assistance of volunteers. The job of volunteers and employees are to create a safe hands-on learning environment for our children and guest by working together.</a:t>
            </a:r>
          </a:p>
          <a:p>
            <a:pPr marL="285750" indent="-285750">
              <a:buFont typeface="Wingdings" panose="05000000000000000000" pitchFamily="2" charset="2"/>
              <a:buChar char="q"/>
            </a:pPr>
            <a:r>
              <a:rPr lang="en-US" sz="2000" dirty="0"/>
              <a:t>Volunteers are expected to comply with all rules and regulations given by the ISTX. Duties for employees, who work on the floor, at the museum are equally distributed with volunteers. The Imaginarium of South Texas reserves the right to dismiss any volunteers if at any time policies and duties are disregarded.</a:t>
            </a:r>
          </a:p>
          <a:p>
            <a:pPr marL="285750" indent="-285750">
              <a:buFont typeface="Wingdings" panose="05000000000000000000" pitchFamily="2" charset="2"/>
              <a:buChar char="q"/>
            </a:pPr>
            <a:r>
              <a:rPr lang="en-US" sz="2000" dirty="0"/>
              <a:t>Some days the museum has a small amount of  guest. When business is slow, museum employees and/or management may ask a volunteer to come back at a later time. We suggest for volunteers to call the museum in advance to check for availability</a:t>
            </a:r>
          </a:p>
        </p:txBody>
      </p:sp>
    </p:spTree>
    <p:extLst>
      <p:ext uri="{BB962C8B-B14F-4D97-AF65-F5344CB8AC3E}">
        <p14:creationId xmlns:p14="http://schemas.microsoft.com/office/powerpoint/2010/main" val="16326055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 y="-58748"/>
            <a:ext cx="9296400" cy="69167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5264" y="774956"/>
            <a:ext cx="8763000" cy="646331"/>
          </a:xfrm>
          <a:prstGeom prst="rect">
            <a:avLst/>
          </a:prstGeom>
          <a:noFill/>
        </p:spPr>
        <p:txBody>
          <a:bodyPr wrap="square" rtlCol="0">
            <a:spAutoFit/>
          </a:bodyPr>
          <a:lstStyle/>
          <a:p>
            <a:pPr algn="ctr"/>
            <a:r>
              <a:rPr lang="en-US" sz="3600" b="1" dirty="0" smtClean="0"/>
              <a:t>CODE OF CONDUCT/ POLICIES CONT. </a:t>
            </a:r>
            <a:endParaRPr lang="en-US" sz="3600" b="1" dirty="0"/>
          </a:p>
        </p:txBody>
      </p:sp>
      <p:sp>
        <p:nvSpPr>
          <p:cNvPr id="3" name="Rectangle 2"/>
          <p:cNvSpPr/>
          <p:nvPr/>
        </p:nvSpPr>
        <p:spPr>
          <a:xfrm>
            <a:off x="1104901" y="1717305"/>
            <a:ext cx="7086600" cy="4154984"/>
          </a:xfrm>
          <a:prstGeom prst="rect">
            <a:avLst/>
          </a:prstGeom>
        </p:spPr>
        <p:txBody>
          <a:bodyPr wrap="square">
            <a:spAutoFit/>
          </a:bodyPr>
          <a:lstStyle/>
          <a:p>
            <a:pPr marL="342900" indent="-342900">
              <a:buFont typeface="Wingdings" panose="05000000000000000000" pitchFamily="2" charset="2"/>
              <a:buChar char="q"/>
            </a:pPr>
            <a:r>
              <a:rPr lang="en-US" sz="2000" dirty="0"/>
              <a:t>ISTX is NOT responsible for any lost or stolen items.  Therefore, volunteers are not to leave any personal belongings in any area of the museum not designated by museum management. </a:t>
            </a:r>
          </a:p>
          <a:p>
            <a:pPr marL="342900" indent="-342900">
              <a:buFont typeface="Wingdings" panose="05000000000000000000" pitchFamily="2" charset="2"/>
              <a:buChar char="q"/>
            </a:pPr>
            <a:r>
              <a:rPr lang="en-US" sz="2000" dirty="0"/>
              <a:t>ISTX facilities and/or special events are not to be treated as social events.  Volunteers are not to socialize.  Volunteers may interact with other volunteers, employees, and guest in a constructive manner. Employees may give volunteers verbal notice when an exceed amount of socializing is accruing and may be asked to leave if verbal notice is disregarded.  Volunteers interact with young children on a daily basis. Therefore, safety precautions, good behavior and respect should be practiced at all times. </a:t>
            </a:r>
          </a:p>
          <a:p>
            <a:pPr marL="342900" indent="-342900">
              <a:buFont typeface="Wingdings" panose="05000000000000000000" pitchFamily="2" charset="2"/>
              <a:buChar char="q"/>
            </a:pPr>
            <a:endParaRPr lang="en-US" sz="2400" dirty="0"/>
          </a:p>
        </p:txBody>
      </p:sp>
    </p:spTree>
    <p:extLst>
      <p:ext uri="{BB962C8B-B14F-4D97-AF65-F5344CB8AC3E}">
        <p14:creationId xmlns:p14="http://schemas.microsoft.com/office/powerpoint/2010/main" val="92716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6199" y="-58748"/>
            <a:ext cx="9123742" cy="69167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1" y="304800"/>
            <a:ext cx="7467600" cy="1200329"/>
          </a:xfrm>
          <a:prstGeom prst="rect">
            <a:avLst/>
          </a:prstGeom>
          <a:noFill/>
        </p:spPr>
        <p:txBody>
          <a:bodyPr wrap="square" rtlCol="0">
            <a:spAutoFit/>
          </a:bodyPr>
          <a:lstStyle/>
          <a:p>
            <a:r>
              <a:rPr lang="en-US" sz="3600" b="1" dirty="0"/>
              <a:t>A</a:t>
            </a:r>
            <a:r>
              <a:rPr lang="en-US" sz="3600" b="1" dirty="0" smtClean="0"/>
              <a:t>s </a:t>
            </a:r>
            <a:r>
              <a:rPr lang="en-US" sz="3600" b="1" dirty="0"/>
              <a:t>a Volunteer, I am committed to:</a:t>
            </a:r>
          </a:p>
        </p:txBody>
      </p:sp>
      <p:sp>
        <p:nvSpPr>
          <p:cNvPr id="8" name="TextBox 7"/>
          <p:cNvSpPr txBox="1"/>
          <p:nvPr/>
        </p:nvSpPr>
        <p:spPr>
          <a:xfrm>
            <a:off x="1122742" y="1499345"/>
            <a:ext cx="7924801" cy="5632311"/>
          </a:xfrm>
          <a:prstGeom prst="rect">
            <a:avLst/>
          </a:prstGeom>
          <a:noFill/>
        </p:spPr>
        <p:txBody>
          <a:bodyPr wrap="square" rtlCol="0">
            <a:spAutoFit/>
          </a:bodyPr>
          <a:lstStyle/>
          <a:p>
            <a:pPr marL="457200" indent="-457200">
              <a:buFont typeface="Wingdings" panose="05000000000000000000" pitchFamily="2" charset="2"/>
              <a:buChar char="q"/>
            </a:pPr>
            <a:r>
              <a:rPr lang="en-US" sz="2400" dirty="0"/>
              <a:t>Safety</a:t>
            </a:r>
          </a:p>
          <a:p>
            <a:pPr marL="457200" indent="-457200">
              <a:buFont typeface="Wingdings" panose="05000000000000000000" pitchFamily="2" charset="2"/>
              <a:buChar char="q"/>
            </a:pPr>
            <a:r>
              <a:rPr lang="en-US" sz="2400" dirty="0"/>
              <a:t>Do NOT consume/obtain/possess or be under the influence of alcohol or illegal drugs at any time.</a:t>
            </a:r>
          </a:p>
          <a:p>
            <a:pPr marL="457200" indent="-457200">
              <a:buFont typeface="Wingdings" panose="05000000000000000000" pitchFamily="2" charset="2"/>
              <a:buChar char="q"/>
            </a:pPr>
            <a:r>
              <a:rPr lang="en-US" sz="2400" dirty="0"/>
              <a:t>Abstain from all illegal activity, carrying or displaying weapons of any kind.</a:t>
            </a:r>
          </a:p>
          <a:p>
            <a:pPr marL="457200" indent="-457200">
              <a:buFont typeface="Wingdings" panose="05000000000000000000" pitchFamily="2" charset="2"/>
              <a:buChar char="q"/>
            </a:pPr>
            <a:r>
              <a:rPr lang="en-US" sz="2400" dirty="0"/>
              <a:t>Do not touch, hit, or horseplay with other volunteers or children in the museum. </a:t>
            </a:r>
          </a:p>
          <a:p>
            <a:pPr marL="457200" indent="-457200">
              <a:buFont typeface="Wingdings" panose="05000000000000000000" pitchFamily="2" charset="2"/>
              <a:buChar char="q"/>
            </a:pPr>
            <a:r>
              <a:rPr lang="en-US" sz="2400" dirty="0"/>
              <a:t>VOLUNTEER T-SHIRT IS REQUIRED FOR ALL VOLUNTEER SERVICES.</a:t>
            </a:r>
          </a:p>
          <a:p>
            <a:pPr marL="457200" indent="-457200">
              <a:buFont typeface="Wingdings" panose="05000000000000000000" pitchFamily="2" charset="2"/>
              <a:buChar char="q"/>
            </a:pPr>
            <a:r>
              <a:rPr lang="en-US" sz="2400" dirty="0"/>
              <a:t>Report suspicious activities to my supervisor</a:t>
            </a:r>
          </a:p>
          <a:p>
            <a:pPr marL="457200" indent="-457200">
              <a:buFont typeface="Wingdings" panose="05000000000000000000" pitchFamily="2" charset="2"/>
              <a:buChar char="q"/>
            </a:pPr>
            <a:r>
              <a:rPr lang="en-US" sz="2400" dirty="0"/>
              <a:t>ALL cellphones or any electronic devices must be turned off and may not be used until volunteer duties are completed. </a:t>
            </a:r>
          </a:p>
          <a:p>
            <a:pPr marL="457200" indent="-457200">
              <a:buFont typeface="Wingdings" panose="05000000000000000000" pitchFamily="2" charset="2"/>
              <a:buChar char="q"/>
            </a:pPr>
            <a:endParaRPr lang="en-US" sz="2400" dirty="0"/>
          </a:p>
          <a:p>
            <a:pPr marL="457200" indent="-457200">
              <a:buFont typeface="Arial" pitchFamily="34" charset="0"/>
              <a:buChar char="•"/>
            </a:pPr>
            <a:endParaRPr lang="en-US" sz="2400" b="1" dirty="0" smtClean="0"/>
          </a:p>
        </p:txBody>
      </p:sp>
    </p:spTree>
    <p:extLst>
      <p:ext uri="{BB962C8B-B14F-4D97-AF65-F5344CB8AC3E}">
        <p14:creationId xmlns:p14="http://schemas.microsoft.com/office/powerpoint/2010/main" val="226942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590" y="0"/>
            <a:ext cx="9296400" cy="69167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533400"/>
            <a:ext cx="7055649" cy="677108"/>
          </a:xfrm>
          <a:prstGeom prst="rect">
            <a:avLst/>
          </a:prstGeom>
          <a:noFill/>
        </p:spPr>
        <p:txBody>
          <a:bodyPr wrap="none" rtlCol="0">
            <a:spAutoFit/>
          </a:bodyPr>
          <a:lstStyle/>
          <a:p>
            <a:r>
              <a:rPr lang="en-US" sz="3800" b="1" dirty="0" smtClean="0"/>
              <a:t>As a Volunteer, I am committed to</a:t>
            </a:r>
            <a:endParaRPr lang="en-US" sz="3800" b="1" dirty="0"/>
          </a:p>
        </p:txBody>
      </p:sp>
      <p:sp>
        <p:nvSpPr>
          <p:cNvPr id="8" name="TextBox 7"/>
          <p:cNvSpPr txBox="1"/>
          <p:nvPr/>
        </p:nvSpPr>
        <p:spPr>
          <a:xfrm>
            <a:off x="1219200" y="1447800"/>
            <a:ext cx="8458200" cy="4247317"/>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en-US" sz="2000" dirty="0">
                <a:latin typeface="Cambria" pitchFamily="18" charset="0"/>
                <a:ea typeface="123Marker" pitchFamily="2" charset="0"/>
                <a:cs typeface="KodchiangUPC" pitchFamily="18" charset="-34"/>
              </a:rPr>
              <a:t>The following will not be permitted:</a:t>
            </a:r>
          </a:p>
          <a:p>
            <a:pPr marL="342900" indent="-342900">
              <a:lnSpc>
                <a:spcPct val="150000"/>
              </a:lnSpc>
              <a:buFont typeface="Wingdings" panose="05000000000000000000" pitchFamily="2" charset="2"/>
              <a:buChar char="q"/>
            </a:pPr>
            <a:r>
              <a:rPr lang="en-US" sz="2000" dirty="0" smtClean="0">
                <a:latin typeface="Cambria" pitchFamily="18" charset="0"/>
                <a:ea typeface="123Marker" pitchFamily="2" charset="0"/>
                <a:cs typeface="KodchiangUPC" pitchFamily="18" charset="-34"/>
              </a:rPr>
              <a:t>Ripped</a:t>
            </a:r>
            <a:r>
              <a:rPr lang="en-US" sz="2000" dirty="0">
                <a:latin typeface="Cambria" pitchFamily="18" charset="0"/>
                <a:ea typeface="123Marker" pitchFamily="2" charset="0"/>
                <a:cs typeface="KodchiangUPC" pitchFamily="18" charset="-34"/>
              </a:rPr>
              <a:t>, patched or stained clothing</a:t>
            </a:r>
          </a:p>
          <a:p>
            <a:pPr marL="342900" indent="-342900">
              <a:lnSpc>
                <a:spcPct val="150000"/>
              </a:lnSpc>
              <a:buFont typeface="Wingdings" panose="05000000000000000000" pitchFamily="2" charset="2"/>
              <a:buChar char="q"/>
            </a:pPr>
            <a:r>
              <a:rPr lang="en-US" sz="2000" dirty="0" smtClean="0">
                <a:latin typeface="Cambria" pitchFamily="18" charset="0"/>
                <a:ea typeface="123Marker" pitchFamily="2" charset="0"/>
                <a:cs typeface="KodchiangUPC" pitchFamily="18" charset="-34"/>
              </a:rPr>
              <a:t>Oversized </a:t>
            </a:r>
            <a:r>
              <a:rPr lang="en-US" sz="2000" dirty="0">
                <a:latin typeface="Cambria" pitchFamily="18" charset="0"/>
                <a:ea typeface="123Marker" pitchFamily="2" charset="0"/>
                <a:cs typeface="KodchiangUPC" pitchFamily="18" charset="-34"/>
              </a:rPr>
              <a:t>clothing (specifically “baggy” or “sagging” pants)</a:t>
            </a:r>
          </a:p>
          <a:p>
            <a:pPr marL="342900" indent="-342900">
              <a:lnSpc>
                <a:spcPct val="150000"/>
              </a:lnSpc>
              <a:buFont typeface="Wingdings" panose="05000000000000000000" pitchFamily="2" charset="2"/>
              <a:buChar char="q"/>
            </a:pPr>
            <a:r>
              <a:rPr lang="en-US" sz="2000" dirty="0" smtClean="0">
                <a:latin typeface="Cambria" pitchFamily="18" charset="0"/>
                <a:ea typeface="123Marker" pitchFamily="2" charset="0"/>
                <a:cs typeface="KodchiangUPC" pitchFamily="18" charset="-34"/>
              </a:rPr>
              <a:t>Clothing </a:t>
            </a:r>
            <a:r>
              <a:rPr lang="en-US" sz="2000" dirty="0">
                <a:latin typeface="Cambria" pitchFamily="18" charset="0"/>
                <a:ea typeface="123Marker" pitchFamily="2" charset="0"/>
                <a:cs typeface="KodchiangUPC" pitchFamily="18" charset="-34"/>
              </a:rPr>
              <a:t>with offensive language or displaying of alcohol/tobacco</a:t>
            </a:r>
          </a:p>
          <a:p>
            <a:pPr marL="342900" indent="-342900">
              <a:lnSpc>
                <a:spcPct val="150000"/>
              </a:lnSpc>
              <a:buFont typeface="Wingdings" panose="05000000000000000000" pitchFamily="2" charset="2"/>
              <a:buChar char="q"/>
            </a:pPr>
            <a:r>
              <a:rPr lang="en-US" sz="2000" dirty="0">
                <a:latin typeface="Cambria" pitchFamily="18" charset="0"/>
                <a:ea typeface="123Marker" pitchFamily="2" charset="0"/>
                <a:cs typeface="KodchiangUPC" pitchFamily="18" charset="-34"/>
              </a:rPr>
              <a:t>Dangling chains/earrings</a:t>
            </a:r>
          </a:p>
          <a:p>
            <a:pPr marL="342900" indent="-342900">
              <a:lnSpc>
                <a:spcPct val="150000"/>
              </a:lnSpc>
              <a:buFont typeface="Wingdings" panose="05000000000000000000" pitchFamily="2" charset="2"/>
              <a:buChar char="q"/>
            </a:pPr>
            <a:r>
              <a:rPr lang="en-US" sz="2000" dirty="0">
                <a:latin typeface="Cambria" pitchFamily="18" charset="0"/>
                <a:ea typeface="123Marker" pitchFamily="2" charset="0"/>
                <a:cs typeface="KodchiangUPC" pitchFamily="18" charset="-34"/>
              </a:rPr>
              <a:t>Open-toed or open- heeled shoes. (wear comfortable shoes)</a:t>
            </a:r>
          </a:p>
          <a:p>
            <a:pPr marL="342900" indent="-342900">
              <a:lnSpc>
                <a:spcPct val="150000"/>
              </a:lnSpc>
              <a:buFont typeface="Wingdings" panose="05000000000000000000" pitchFamily="2" charset="2"/>
              <a:buChar char="q"/>
            </a:pPr>
            <a:r>
              <a:rPr lang="en-US" sz="2000" dirty="0">
                <a:latin typeface="Cambria" pitchFamily="18" charset="0"/>
                <a:ea typeface="123Marker" pitchFamily="2" charset="0"/>
                <a:cs typeface="KodchiangUPC" pitchFamily="18" charset="-34"/>
              </a:rPr>
              <a:t>Sweat or stretch pants</a:t>
            </a:r>
          </a:p>
          <a:p>
            <a:pPr marL="342900" indent="-342900">
              <a:lnSpc>
                <a:spcPct val="150000"/>
              </a:lnSpc>
              <a:buFont typeface="Wingdings" panose="05000000000000000000" pitchFamily="2" charset="2"/>
              <a:buChar char="q"/>
            </a:pPr>
            <a:r>
              <a:rPr lang="en-US" sz="2000" dirty="0">
                <a:latin typeface="Cambria" pitchFamily="18" charset="0"/>
                <a:ea typeface="123Marker" pitchFamily="2" charset="0"/>
                <a:cs typeface="KodchiangUPC" pitchFamily="18" charset="-34"/>
              </a:rPr>
              <a:t>Excessively short, tight, or revealing clothing</a:t>
            </a:r>
          </a:p>
          <a:p>
            <a:pPr marL="342900" indent="-342900">
              <a:lnSpc>
                <a:spcPct val="150000"/>
              </a:lnSpc>
              <a:buFont typeface="Wingdings" panose="05000000000000000000" pitchFamily="2" charset="2"/>
              <a:buChar char="q"/>
            </a:pPr>
            <a:r>
              <a:rPr lang="en-US" sz="2000" dirty="0">
                <a:latin typeface="Cambria" pitchFamily="18" charset="0"/>
                <a:ea typeface="123Marker" pitchFamily="2" charset="0"/>
                <a:cs typeface="KodchiangUPC" pitchFamily="18" charset="-34"/>
              </a:rPr>
              <a:t>Visible body piercing jewelry or exposed clothing</a:t>
            </a:r>
          </a:p>
        </p:txBody>
      </p:sp>
    </p:spTree>
    <p:extLst>
      <p:ext uri="{BB962C8B-B14F-4D97-AF65-F5344CB8AC3E}">
        <p14:creationId xmlns:p14="http://schemas.microsoft.com/office/powerpoint/2010/main" val="49099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4771" y="510363"/>
            <a:ext cx="3987210" cy="461665"/>
          </a:xfrm>
          <a:prstGeom prst="rect">
            <a:avLst/>
          </a:prstGeom>
          <a:noFill/>
        </p:spPr>
        <p:txBody>
          <a:bodyPr wrap="square" rtlCol="0">
            <a:spAutoFit/>
          </a:bodyPr>
          <a:lstStyle/>
          <a:p>
            <a:r>
              <a:rPr lang="en-US" sz="2400" b="1" u="sng" dirty="0" smtClean="0"/>
              <a:t>GRANTS AND PARTNERSHIPS</a:t>
            </a:r>
            <a:endParaRPr lang="en-US" sz="2400" b="1" u="sng" dirty="0"/>
          </a:p>
        </p:txBody>
      </p:sp>
      <p:pic>
        <p:nvPicPr>
          <p:cNvPr id="9" name="Picture 6" descr="NISE_tag_white.png"/>
          <p:cNvPicPr>
            <a:picLocks noChangeAspect="1"/>
          </p:cNvPicPr>
          <p:nvPr/>
        </p:nvPicPr>
        <p:blipFill>
          <a:blip r:embed="rId2"/>
          <a:srcRect/>
          <a:stretch>
            <a:fillRect/>
          </a:stretch>
        </p:blipFill>
        <p:spPr bwMode="auto">
          <a:xfrm>
            <a:off x="185738" y="6330950"/>
            <a:ext cx="898525" cy="350838"/>
          </a:xfrm>
          <a:prstGeom prst="rect">
            <a:avLst/>
          </a:prstGeom>
          <a:noFill/>
          <a:ln w="9525">
            <a:noFill/>
            <a:miter lim="800000"/>
            <a:headEnd/>
            <a:tailEnd/>
          </a:ln>
        </p:spPr>
      </p:pic>
      <p:sp>
        <p:nvSpPr>
          <p:cNvPr id="10" name="Rectangle 9"/>
          <p:cNvSpPr/>
          <p:nvPr/>
        </p:nvSpPr>
        <p:spPr>
          <a:xfrm flipH="1">
            <a:off x="4436176" y="369332"/>
            <a:ext cx="45719" cy="6116528"/>
          </a:xfrm>
          <a:prstGeom prst="rect">
            <a:avLst/>
          </a:prstGeom>
          <a:solidFill>
            <a:srgbClr val="ABCB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Box 10"/>
          <p:cNvSpPr txBox="1"/>
          <p:nvPr/>
        </p:nvSpPr>
        <p:spPr>
          <a:xfrm>
            <a:off x="5156790" y="1331955"/>
            <a:ext cx="3785191" cy="800219"/>
          </a:xfrm>
          <a:prstGeom prst="rect">
            <a:avLst/>
          </a:prstGeom>
          <a:noFill/>
        </p:spPr>
        <p:txBody>
          <a:bodyPr wrap="square" rtlCol="0">
            <a:spAutoFit/>
          </a:bodyPr>
          <a:lstStyle/>
          <a:p>
            <a:r>
              <a:rPr lang="en-US" dirty="0" smtClean="0"/>
              <a:t>NSF/MSP with Tuskegee University</a:t>
            </a:r>
          </a:p>
          <a:p>
            <a:endParaRPr lang="en-US" sz="1000" dirty="0" smtClean="0"/>
          </a:p>
          <a:p>
            <a:r>
              <a:rPr lang="en-US" dirty="0" smtClean="0"/>
              <a:t>NISEnet Mini Grant with UAB</a:t>
            </a:r>
            <a:endParaRPr lang="en-US" dirty="0"/>
          </a:p>
        </p:txBody>
      </p:sp>
      <p:pic>
        <p:nvPicPr>
          <p:cNvPr id="12" name="Picture 3" descr="Y:\Marketing-Public\McWane Images &amp; Video\Education\NANO DAYS 2013\DSC_229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4263" y="4414490"/>
            <a:ext cx="3115340" cy="2071370"/>
          </a:xfrm>
          <a:prstGeom prst="rect">
            <a:avLst/>
          </a:prstGeom>
          <a:noFill/>
        </p:spPr>
      </p:pic>
      <p:pic>
        <p:nvPicPr>
          <p:cNvPr id="13" name="Picture 2" descr="http://t3.gstatic.com/images?q=tbn:ANd9GcRURYNKe-Wee86IahGEf1Fmsbgkv7uAsS1iEnAqsencBWN6d5ik">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0854" y="3066153"/>
            <a:ext cx="2927020" cy="995484"/>
          </a:xfrm>
          <a:prstGeom prst="rect">
            <a:avLst/>
          </a:prstGeom>
          <a:noFill/>
        </p:spPr>
      </p:pic>
      <p:pic>
        <p:nvPicPr>
          <p:cNvPr id="14" name="Picture 2" descr="http://www.lubinlab.com/wp-content/uploads/2009/08/uab_logo3-1.jpg">
            <a:hlinkClick r:id="rId6"/>
          </p:cNvPr>
          <p:cNvPicPr>
            <a:picLocks noGrp="1" noChangeAspect="1" noChangeArrowheads="1"/>
          </p:cNvPicPr>
          <p:nvPr>
            <p:ph idx="1"/>
          </p:nvPr>
        </p:nvPicPr>
        <p:blipFill>
          <a:blip r:embed="rId7" cstate="email">
            <a:extLst>
              <a:ext uri="{28A0092B-C50C-407E-A947-70E740481C1C}">
                <a14:useLocalDpi xmlns:a14="http://schemas.microsoft.com/office/drawing/2010/main"/>
              </a:ext>
            </a:extLst>
          </a:blip>
          <a:srcRect/>
          <a:stretch>
            <a:fillRect/>
          </a:stretch>
        </p:blipFill>
        <p:spPr bwMode="auto">
          <a:xfrm>
            <a:off x="5504756" y="4490748"/>
            <a:ext cx="3277737" cy="985019"/>
          </a:xfrm>
          <a:prstGeom prst="rect">
            <a:avLst/>
          </a:prstGeom>
          <a:noFill/>
        </p:spPr>
      </p:pic>
      <p:sp>
        <p:nvSpPr>
          <p:cNvPr id="15" name="TextBox 14"/>
          <p:cNvSpPr txBox="1"/>
          <p:nvPr/>
        </p:nvSpPr>
        <p:spPr>
          <a:xfrm>
            <a:off x="355859" y="510363"/>
            <a:ext cx="4080317" cy="3725890"/>
          </a:xfrm>
          <a:prstGeom prst="rect">
            <a:avLst/>
          </a:prstGeom>
          <a:noFill/>
        </p:spPr>
        <p:txBody>
          <a:bodyPr wrap="square" rtlCol="0">
            <a:spAutoFit/>
          </a:bodyPr>
          <a:lstStyle/>
          <a:p>
            <a:r>
              <a:rPr lang="en-US" sz="2400" b="1" u="sng" dirty="0" smtClean="0"/>
              <a:t>NANO PROGRAMMING</a:t>
            </a:r>
          </a:p>
          <a:p>
            <a:endParaRPr lang="en-US" sz="1200" b="1" dirty="0" smtClean="0"/>
          </a:p>
          <a:p>
            <a:r>
              <a:rPr lang="en-US" dirty="0" smtClean="0"/>
              <a:t>Nano Days 2008-2014 and going….</a:t>
            </a:r>
          </a:p>
          <a:p>
            <a:endParaRPr lang="en-US" sz="900" dirty="0" smtClean="0"/>
          </a:p>
          <a:p>
            <a:r>
              <a:rPr lang="en-US" dirty="0" smtClean="0"/>
              <a:t>4 Reserved School Programs </a:t>
            </a:r>
          </a:p>
          <a:p>
            <a:r>
              <a:rPr lang="en-US" sz="1200" dirty="0" smtClean="0"/>
              <a:t>6</a:t>
            </a:r>
            <a:r>
              <a:rPr lang="en-US" sz="1200" baseline="30000" dirty="0" smtClean="0"/>
              <a:t>th</a:t>
            </a:r>
            <a:r>
              <a:rPr lang="en-US" sz="1200" dirty="0" smtClean="0"/>
              <a:t> -8</a:t>
            </a:r>
            <a:r>
              <a:rPr lang="en-US" sz="1200" baseline="30000" dirty="0" smtClean="0"/>
              <a:t>th</a:t>
            </a:r>
            <a:r>
              <a:rPr lang="en-US" sz="1200" dirty="0" smtClean="0"/>
              <a:t> Weighing In on Scale: The Science of Nanotechnology 9</a:t>
            </a:r>
            <a:r>
              <a:rPr lang="en-US" sz="1200" baseline="30000" dirty="0" smtClean="0"/>
              <a:t>th</a:t>
            </a:r>
            <a:r>
              <a:rPr lang="en-US" sz="1200" dirty="0" smtClean="0"/>
              <a:t> -12</a:t>
            </a:r>
            <a:r>
              <a:rPr lang="en-US" sz="1200" baseline="30000" dirty="0" smtClean="0"/>
              <a:t>th</a:t>
            </a:r>
            <a:r>
              <a:rPr lang="en-US" sz="1200" dirty="0" smtClean="0"/>
              <a:t> Nanotechnology: BIG Science…Small Scale</a:t>
            </a:r>
          </a:p>
          <a:p>
            <a:r>
              <a:rPr lang="en-US" sz="1200" dirty="0" smtClean="0"/>
              <a:t>3</a:t>
            </a:r>
            <a:r>
              <a:rPr lang="en-US" sz="1200" baseline="30000" dirty="0" smtClean="0"/>
              <a:t>rd</a:t>
            </a:r>
            <a:r>
              <a:rPr lang="en-US" sz="1200" dirty="0" smtClean="0"/>
              <a:t>-12</a:t>
            </a:r>
            <a:r>
              <a:rPr lang="en-US" sz="1200" baseline="30000" dirty="0" smtClean="0"/>
              <a:t>th</a:t>
            </a:r>
            <a:r>
              <a:rPr lang="en-US" sz="1200" dirty="0" smtClean="0"/>
              <a:t> What is Nano?</a:t>
            </a:r>
          </a:p>
          <a:p>
            <a:r>
              <a:rPr lang="en-US" sz="1200" dirty="0" smtClean="0"/>
              <a:t>9</a:t>
            </a:r>
            <a:r>
              <a:rPr lang="en-US" sz="1200" baseline="30000" dirty="0" smtClean="0"/>
              <a:t>th</a:t>
            </a:r>
            <a:r>
              <a:rPr lang="en-US" sz="1200" dirty="0" smtClean="0"/>
              <a:t>-12</a:t>
            </a:r>
            <a:r>
              <a:rPr lang="en-US" sz="1200" baseline="30000" dirty="0" smtClean="0"/>
              <a:t>th</a:t>
            </a:r>
            <a:r>
              <a:rPr lang="en-US" sz="1200" dirty="0" smtClean="0"/>
              <a:t> Science and Society </a:t>
            </a:r>
            <a:r>
              <a:rPr lang="en-US" sz="1200" b="1" dirty="0" smtClean="0">
                <a:solidFill>
                  <a:srgbClr val="FF0000"/>
                </a:solidFill>
                <a:latin typeface="Bradley Hand ITC" pitchFamily="66" charset="0"/>
              </a:rPr>
              <a:t>NEW!</a:t>
            </a:r>
          </a:p>
          <a:p>
            <a:endParaRPr lang="en-US" sz="900" dirty="0" smtClean="0"/>
          </a:p>
          <a:p>
            <a:r>
              <a:rPr lang="en-US" dirty="0" smtClean="0"/>
              <a:t>Home School</a:t>
            </a:r>
          </a:p>
          <a:p>
            <a:endParaRPr lang="en-US" sz="900" dirty="0" smtClean="0"/>
          </a:p>
          <a:p>
            <a:r>
              <a:rPr lang="en-US" dirty="0" smtClean="0"/>
              <a:t>Camps</a:t>
            </a:r>
          </a:p>
          <a:p>
            <a:endParaRPr lang="en-US" sz="900" dirty="0" smtClean="0"/>
          </a:p>
          <a:p>
            <a:r>
              <a:rPr lang="en-US" dirty="0" smtClean="0"/>
              <a:t>Family Science Nights</a:t>
            </a:r>
          </a:p>
          <a:p>
            <a:endParaRPr lang="en-US" sz="900" dirty="0" smtClean="0"/>
          </a:p>
          <a:p>
            <a:r>
              <a:rPr lang="en-US" dirty="0" smtClean="0"/>
              <a:t>Donor Events</a:t>
            </a:r>
            <a:endParaRPr lang="en-US" dirty="0"/>
          </a:p>
        </p:txBody>
      </p:sp>
      <p:sp>
        <p:nvSpPr>
          <p:cNvPr id="16" name="Rectangle 15"/>
          <p:cNvSpPr/>
          <p:nvPr/>
        </p:nvSpPr>
        <p:spPr>
          <a:xfrm>
            <a:off x="191384" y="191385"/>
            <a:ext cx="8771862" cy="6570921"/>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7971" y="0"/>
            <a:ext cx="9171971" cy="69167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838200"/>
            <a:ext cx="7078717" cy="830997"/>
          </a:xfrm>
          <a:prstGeom prst="rect">
            <a:avLst/>
          </a:prstGeom>
          <a:noFill/>
        </p:spPr>
        <p:txBody>
          <a:bodyPr wrap="square" rtlCol="0">
            <a:spAutoFit/>
          </a:bodyPr>
          <a:lstStyle/>
          <a:p>
            <a:pPr algn="ctr"/>
            <a:r>
              <a:rPr lang="en-US" sz="4800" b="1" dirty="0" smtClean="0"/>
              <a:t>Thank You</a:t>
            </a:r>
            <a:endParaRPr lang="en-US" sz="4800" b="1" dirty="0"/>
          </a:p>
        </p:txBody>
      </p:sp>
      <p:sp>
        <p:nvSpPr>
          <p:cNvPr id="2" name="Rectangle 1"/>
          <p:cNvSpPr/>
          <p:nvPr/>
        </p:nvSpPr>
        <p:spPr>
          <a:xfrm>
            <a:off x="1901058" y="1873324"/>
            <a:ext cx="5867400" cy="3170099"/>
          </a:xfrm>
          <a:prstGeom prst="rect">
            <a:avLst/>
          </a:prstGeom>
        </p:spPr>
        <p:txBody>
          <a:bodyPr wrap="square">
            <a:spAutoFit/>
          </a:bodyPr>
          <a:lstStyle/>
          <a:p>
            <a:r>
              <a:rPr lang="en-US" sz="2000" dirty="0"/>
              <a:t>The Imaginarium of South Texas would like to sincerely Thank You for your interest in assisting our organization.  We are always in search of lively and self-motivated youth to contribute to our museum family.  Your involvement with our team will provide you the opportunity to touch the lives of children and help you become an active member of our community.</a:t>
            </a:r>
          </a:p>
          <a:p>
            <a:endParaRPr lang="en-US" sz="2000" dirty="0"/>
          </a:p>
          <a:p>
            <a:pPr algn="ctr"/>
            <a:r>
              <a:rPr lang="en-US" sz="2000" dirty="0"/>
              <a:t>Thank You Imaginarium Volunteers!</a:t>
            </a:r>
          </a:p>
          <a:p>
            <a:endParaRPr lang="en-US" sz="2000" dirty="0"/>
          </a:p>
        </p:txBody>
      </p:sp>
    </p:spTree>
    <p:extLst>
      <p:ext uri="{BB962C8B-B14F-4D97-AF65-F5344CB8AC3E}">
        <p14:creationId xmlns:p14="http://schemas.microsoft.com/office/powerpoint/2010/main" val="274215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9670" y="-58748"/>
            <a:ext cx="9171971" cy="691674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19500" y="533400"/>
            <a:ext cx="2590800" cy="21336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286000" y="2828836"/>
            <a:ext cx="5257800" cy="2246769"/>
          </a:xfrm>
          <a:prstGeom prst="rect">
            <a:avLst/>
          </a:prstGeom>
        </p:spPr>
        <p:txBody>
          <a:bodyPr wrap="square">
            <a:spAutoFit/>
          </a:bodyPr>
          <a:lstStyle/>
          <a:p>
            <a:pPr algn="ctr"/>
            <a:r>
              <a:rPr lang="en-US" sz="2800" dirty="0"/>
              <a:t>Yana Y. Jimenez</a:t>
            </a:r>
          </a:p>
          <a:p>
            <a:pPr algn="ctr"/>
            <a:r>
              <a:rPr lang="en-US" sz="2800" dirty="0"/>
              <a:t>Laredo Children’s Museum</a:t>
            </a:r>
          </a:p>
          <a:p>
            <a:pPr algn="ctr"/>
            <a:r>
              <a:rPr lang="en-US" sz="2800" dirty="0"/>
              <a:t>dba Imaginarium of South Texas</a:t>
            </a:r>
          </a:p>
          <a:p>
            <a:pPr algn="ctr"/>
            <a:r>
              <a:rPr lang="en-US" sz="2800" dirty="0"/>
              <a:t>Assistant </a:t>
            </a:r>
            <a:r>
              <a:rPr lang="en-US" sz="2800" dirty="0" smtClean="0"/>
              <a:t>Director</a:t>
            </a:r>
          </a:p>
          <a:p>
            <a:pPr algn="ctr"/>
            <a:r>
              <a:rPr lang="en-US" sz="2800" dirty="0" smtClean="0"/>
              <a:t>956 645-8545</a:t>
            </a:r>
            <a:endParaRPr lang="en-US" sz="2800" dirty="0"/>
          </a:p>
        </p:txBody>
      </p:sp>
    </p:spTree>
    <p:extLst>
      <p:ext uri="{BB962C8B-B14F-4D97-AF65-F5344CB8AC3E}">
        <p14:creationId xmlns:p14="http://schemas.microsoft.com/office/powerpoint/2010/main" val="82480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24931" name="Rectangle 6"/>
          <p:cNvSpPr>
            <a:spLocks noChangeArrowheads="1"/>
          </p:cNvSpPr>
          <p:nvPr/>
        </p:nvSpPr>
        <p:spPr bwMode="auto">
          <a:xfrm>
            <a:off x="1380273" y="336593"/>
            <a:ext cx="65977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charset="0"/>
                <a:cs typeface="Georgia" charset="0"/>
              </a:rPr>
              <a:t>Questions &amp; Discussion</a:t>
            </a:r>
          </a:p>
          <a:p>
            <a:pPr algn="ctr"/>
            <a:endParaRPr lang="en-US" sz="2000" dirty="0">
              <a:solidFill>
                <a:srgbClr val="0C4225"/>
              </a:solidFill>
              <a:latin typeface="Georgia" charset="0"/>
              <a:cs typeface="Georgia" charset="0"/>
            </a:endParaRPr>
          </a:p>
        </p:txBody>
      </p:sp>
      <p:pic>
        <p:nvPicPr>
          <p:cNvPr id="2" name="Picture 1" descr="Questions low r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94710"/>
            <a:ext cx="9144000" cy="5275619"/>
          </a:xfrm>
          <a:prstGeom prst="rect">
            <a:avLst/>
          </a:prstGeom>
        </p:spPr>
      </p:pic>
      <p:pic>
        <p:nvPicPr>
          <p:cNvPr id="8"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987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79127"/>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9" name="Rectangle 8"/>
          <p:cNvSpPr/>
          <p:nvPr/>
        </p:nvSpPr>
        <p:spPr>
          <a:xfrm>
            <a:off x="0" y="5200589"/>
            <a:ext cx="9144000" cy="16462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spcAft>
                <a:spcPts val="200"/>
              </a:spcAft>
              <a:defRPr/>
            </a:pPr>
            <a:r>
              <a:rPr lang="en-US" sz="1800" b="1" dirty="0">
                <a:latin typeface="Calibri" charset="0"/>
              </a:rPr>
              <a:t>Cynthia Needham, </a:t>
            </a:r>
            <a:r>
              <a:rPr lang="en-US" sz="1800" dirty="0">
                <a:latin typeface="Calibri" charset="0"/>
              </a:rPr>
              <a:t>ICAN Productions</a:t>
            </a:r>
          </a:p>
        </p:txBody>
      </p:sp>
      <p:sp>
        <p:nvSpPr>
          <p:cNvPr id="87044" name="Rectangle 3"/>
          <p:cNvSpPr txBox="1">
            <a:spLocks noChangeArrowheads="1"/>
          </p:cNvSpPr>
          <p:nvPr/>
        </p:nvSpPr>
        <p:spPr bwMode="auto">
          <a:xfrm>
            <a:off x="1565098" y="5691127"/>
            <a:ext cx="511890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lnSpc>
                <a:spcPct val="90000"/>
              </a:lnSpc>
              <a:spcBef>
                <a:spcPct val="20000"/>
              </a:spcBef>
            </a:pPr>
            <a:r>
              <a:rPr lang="en-US" sz="1200" dirty="0">
                <a:latin typeface="Calibri" charset="0"/>
              </a:rPr>
              <a:t>This presentation is based on work supported by the National Science Foundation under Grant No. 0940143.  Any opinions, findings, and conclusions or recommendations expressed in this presentation are those of the authors and do not necessarily reflect the views of the Foundation. </a:t>
            </a:r>
          </a:p>
        </p:txBody>
      </p:sp>
      <p:pic>
        <p:nvPicPr>
          <p:cNvPr id="87045"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860" y="5665727"/>
            <a:ext cx="9921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1" descr="Nanotubes parade.jpg"/>
          <p:cNvPicPr>
            <a:picLocks noChangeAspect="1"/>
          </p:cNvPicPr>
          <p:nvPr/>
        </p:nvPicPr>
        <p:blipFill rotWithShape="1">
          <a:blip r:embed="rId4" cstate="email">
            <a:extLst>
              <a:ext uri="{28A0092B-C50C-407E-A947-70E740481C1C}">
                <a14:useLocalDpi xmlns:a14="http://schemas.microsoft.com/office/drawing/2010/main"/>
              </a:ext>
            </a:extLst>
          </a:blip>
          <a:srcRect r="-10130"/>
          <a:stretch/>
        </p:blipFill>
        <p:spPr bwMode="auto">
          <a:xfrm>
            <a:off x="-2" y="1090353"/>
            <a:ext cx="10133469" cy="43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3044942" y="-155259"/>
            <a:ext cx="326844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a:cs typeface="Georgia"/>
              </a:rPr>
              <a:t>Thank you!</a:t>
            </a:r>
          </a:p>
          <a:p>
            <a:pPr algn="ctr"/>
            <a:endParaRPr lang="en-US" sz="2000" dirty="0" smtClean="0">
              <a:latin typeface="Calibri" charset="0"/>
            </a:endParaRPr>
          </a:p>
          <a:p>
            <a:pPr algn="ctr"/>
            <a:endParaRPr lang="en-US" sz="4800" dirty="0" smtClean="0">
              <a:solidFill>
                <a:srgbClr val="0C4225"/>
              </a:solidFill>
              <a:latin typeface="Georgia" charset="0"/>
              <a:cs typeface="Georgia" charset="0"/>
            </a:endParaRPr>
          </a:p>
          <a:p>
            <a:pPr algn="ctr"/>
            <a:endParaRPr lang="en-US" sz="2000" dirty="0">
              <a:solidFill>
                <a:srgbClr val="0C4225"/>
              </a:solidFill>
              <a:latin typeface="Georgia" charset="0"/>
              <a:cs typeface="Georgia" charset="0"/>
            </a:endParaRPr>
          </a:p>
        </p:txBody>
      </p:sp>
      <p:sp>
        <p:nvSpPr>
          <p:cNvPr id="11" name="Rectangle 10"/>
          <p:cNvSpPr/>
          <p:nvPr/>
        </p:nvSpPr>
        <p:spPr>
          <a:xfrm>
            <a:off x="0" y="5288438"/>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1300" y="4622800"/>
            <a:ext cx="1212398" cy="471488"/>
          </a:xfrm>
          <a:prstGeom prst="rect">
            <a:avLst/>
          </a:prstGeom>
        </p:spPr>
      </p:pic>
      <p:pic>
        <p:nvPicPr>
          <p:cNvPr id="13" name="Picture 3" descr="NISE_logo.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15138" y="5802043"/>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4906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NISE_tag_white.png"/>
          <p:cNvPicPr>
            <a:picLocks noChangeAspect="1"/>
          </p:cNvPicPr>
          <p:nvPr/>
        </p:nvPicPr>
        <p:blipFill>
          <a:blip r:embed="rId2"/>
          <a:srcRect/>
          <a:stretch>
            <a:fillRect/>
          </a:stretch>
        </p:blipFill>
        <p:spPr bwMode="auto">
          <a:xfrm>
            <a:off x="185738" y="6330950"/>
            <a:ext cx="898525" cy="350838"/>
          </a:xfrm>
          <a:prstGeom prst="rect">
            <a:avLst/>
          </a:prstGeom>
          <a:noFill/>
          <a:ln w="9525">
            <a:noFill/>
            <a:miter lim="800000"/>
            <a:headEnd/>
            <a:tailEnd/>
          </a:ln>
        </p:spPr>
      </p:pic>
      <p:sp>
        <p:nvSpPr>
          <p:cNvPr id="7" name="TextBox 6"/>
          <p:cNvSpPr txBox="1"/>
          <p:nvPr/>
        </p:nvSpPr>
        <p:spPr>
          <a:xfrm>
            <a:off x="938572" y="3807305"/>
            <a:ext cx="2387547" cy="461665"/>
          </a:xfrm>
          <a:prstGeom prst="rect">
            <a:avLst/>
          </a:prstGeom>
          <a:noFill/>
        </p:spPr>
        <p:txBody>
          <a:bodyPr wrap="square" rtlCol="0">
            <a:spAutoFit/>
          </a:bodyPr>
          <a:lstStyle/>
          <a:p>
            <a:pPr algn="r"/>
            <a:r>
              <a:rPr lang="en-US" sz="2400" b="1" u="sng" dirty="0" smtClean="0"/>
              <a:t>MEDIA</a:t>
            </a:r>
            <a:endParaRPr lang="en-US" sz="2400" b="1" u="sng" dirty="0"/>
          </a:p>
        </p:txBody>
      </p:sp>
      <p:pic>
        <p:nvPicPr>
          <p:cNvPr id="8" name="Picture 7" descr="Y:\Marketing-Public\McWane Images &amp; Video\Education\NANO DAYS 2013\DSC_236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674" y="4293015"/>
            <a:ext cx="2759445" cy="1834737"/>
          </a:xfrm>
          <a:prstGeom prst="rect">
            <a:avLst/>
          </a:prstGeom>
          <a:noFill/>
        </p:spPr>
      </p:pic>
      <p:sp>
        <p:nvSpPr>
          <p:cNvPr id="11" name="TextBox 10"/>
          <p:cNvSpPr txBox="1"/>
          <p:nvPr/>
        </p:nvSpPr>
        <p:spPr>
          <a:xfrm>
            <a:off x="402283" y="534467"/>
            <a:ext cx="2431808" cy="461665"/>
          </a:xfrm>
          <a:prstGeom prst="rect">
            <a:avLst/>
          </a:prstGeom>
          <a:noFill/>
        </p:spPr>
        <p:txBody>
          <a:bodyPr wrap="square" rtlCol="0">
            <a:spAutoFit/>
          </a:bodyPr>
          <a:lstStyle/>
          <a:p>
            <a:r>
              <a:rPr lang="en-US" sz="2400" b="1" u="sng" dirty="0" smtClean="0"/>
              <a:t>EXHIBIT</a:t>
            </a:r>
            <a:endParaRPr lang="en-US" sz="2400" b="1" u="sng" dirty="0"/>
          </a:p>
        </p:txBody>
      </p:sp>
      <p:sp>
        <p:nvSpPr>
          <p:cNvPr id="13" name="TextBox 12"/>
          <p:cNvSpPr txBox="1"/>
          <p:nvPr/>
        </p:nvSpPr>
        <p:spPr>
          <a:xfrm>
            <a:off x="4827181" y="839972"/>
            <a:ext cx="3846414" cy="461665"/>
          </a:xfrm>
          <a:prstGeom prst="rect">
            <a:avLst/>
          </a:prstGeom>
          <a:noFill/>
        </p:spPr>
        <p:txBody>
          <a:bodyPr wrap="square" rtlCol="0">
            <a:spAutoFit/>
          </a:bodyPr>
          <a:lstStyle/>
          <a:p>
            <a:r>
              <a:rPr lang="en-US" sz="2400" b="1" dirty="0" smtClean="0"/>
              <a:t>INTERNAL PROMOTION</a:t>
            </a:r>
            <a:endParaRPr lang="en-US" sz="2400" b="1" dirty="0"/>
          </a:p>
        </p:txBody>
      </p:sp>
      <p:pic>
        <p:nvPicPr>
          <p:cNvPr id="1026" name="Picture 2" descr="C:\Users\kfournier\Desktop\DSCN127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2283" y="1174045"/>
            <a:ext cx="2432447" cy="1824335"/>
          </a:xfrm>
          <a:prstGeom prst="rect">
            <a:avLst/>
          </a:prstGeom>
          <a:noFill/>
        </p:spPr>
      </p:pic>
      <p:pic>
        <p:nvPicPr>
          <p:cNvPr id="1027" name="Picture 3" descr="C:\Users\kfournier\Desktop\DSCN127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13958" y="1958622"/>
            <a:ext cx="1559637" cy="2079516"/>
          </a:xfrm>
          <a:prstGeom prst="rect">
            <a:avLst/>
          </a:prstGeom>
          <a:noFill/>
        </p:spPr>
      </p:pic>
      <p:pic>
        <p:nvPicPr>
          <p:cNvPr id="1028" name="Picture 4" descr="C:\Users\kfournier\Desktop\DSCN127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35795" y="3923721"/>
            <a:ext cx="1957876" cy="1468407"/>
          </a:xfrm>
          <a:prstGeom prst="rect">
            <a:avLst/>
          </a:prstGeom>
          <a:noFill/>
        </p:spPr>
      </p:pic>
      <p:pic>
        <p:nvPicPr>
          <p:cNvPr id="1029" name="Picture 5" descr="C:\Users\kfournier\Desktop\DSCN128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85057" y="4656503"/>
            <a:ext cx="1961665" cy="1471249"/>
          </a:xfrm>
          <a:prstGeom prst="rect">
            <a:avLst/>
          </a:prstGeom>
          <a:noFill/>
        </p:spPr>
      </p:pic>
      <p:pic>
        <p:nvPicPr>
          <p:cNvPr id="1030" name="Picture 6" descr="C:\Users\kfournier\Desktop\DSCN128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95359" y="1419331"/>
            <a:ext cx="2289698" cy="1717274"/>
          </a:xfrm>
          <a:prstGeom prst="rect">
            <a:avLst/>
          </a:prstGeom>
          <a:noFill/>
        </p:spPr>
      </p:pic>
      <p:sp>
        <p:nvSpPr>
          <p:cNvPr id="15" name="TextBox 14"/>
          <p:cNvSpPr txBox="1"/>
          <p:nvPr/>
        </p:nvSpPr>
        <p:spPr>
          <a:xfrm>
            <a:off x="4635795" y="5401907"/>
            <a:ext cx="1766490" cy="307777"/>
          </a:xfrm>
          <a:prstGeom prst="rect">
            <a:avLst/>
          </a:prstGeom>
          <a:noFill/>
        </p:spPr>
        <p:txBody>
          <a:bodyPr wrap="square" rtlCol="0">
            <a:spAutoFit/>
          </a:bodyPr>
          <a:lstStyle/>
          <a:p>
            <a:r>
              <a:rPr lang="en-US" sz="1400" dirty="0" smtClean="0"/>
              <a:t>Nano at the elevator</a:t>
            </a:r>
            <a:endParaRPr lang="en-US" sz="1400" dirty="0"/>
          </a:p>
        </p:txBody>
      </p:sp>
      <p:sp>
        <p:nvSpPr>
          <p:cNvPr id="16" name="TextBox 15"/>
          <p:cNvSpPr txBox="1"/>
          <p:nvPr/>
        </p:nvSpPr>
        <p:spPr>
          <a:xfrm>
            <a:off x="6785057" y="6127752"/>
            <a:ext cx="2222205" cy="307777"/>
          </a:xfrm>
          <a:prstGeom prst="rect">
            <a:avLst/>
          </a:prstGeom>
          <a:noFill/>
        </p:spPr>
        <p:txBody>
          <a:bodyPr wrap="square" rtlCol="0">
            <a:spAutoFit/>
          </a:bodyPr>
          <a:lstStyle/>
          <a:p>
            <a:r>
              <a:rPr lang="en-US" sz="1400" dirty="0" smtClean="0"/>
              <a:t>Nano in the Cafe</a:t>
            </a:r>
            <a:endParaRPr lang="en-US" sz="1400" dirty="0"/>
          </a:p>
        </p:txBody>
      </p:sp>
      <p:sp>
        <p:nvSpPr>
          <p:cNvPr id="17" name="TextBox 16"/>
          <p:cNvSpPr txBox="1"/>
          <p:nvPr/>
        </p:nvSpPr>
        <p:spPr>
          <a:xfrm>
            <a:off x="7113958" y="1419331"/>
            <a:ext cx="1559637" cy="523220"/>
          </a:xfrm>
          <a:prstGeom prst="rect">
            <a:avLst/>
          </a:prstGeom>
          <a:noFill/>
        </p:spPr>
        <p:txBody>
          <a:bodyPr wrap="square" rtlCol="0">
            <a:spAutoFit/>
          </a:bodyPr>
          <a:lstStyle/>
          <a:p>
            <a:pPr algn="ctr"/>
            <a:r>
              <a:rPr lang="en-US" sz="1400" dirty="0" smtClean="0"/>
              <a:t>Nano in the bathrooms</a:t>
            </a:r>
            <a:endParaRPr lang="en-US" sz="1400" dirty="0"/>
          </a:p>
        </p:txBody>
      </p:sp>
      <p:sp>
        <p:nvSpPr>
          <p:cNvPr id="18" name="TextBox 17"/>
          <p:cNvSpPr txBox="1"/>
          <p:nvPr/>
        </p:nvSpPr>
        <p:spPr>
          <a:xfrm>
            <a:off x="4495359" y="3142204"/>
            <a:ext cx="2149262" cy="307777"/>
          </a:xfrm>
          <a:prstGeom prst="rect">
            <a:avLst/>
          </a:prstGeom>
          <a:noFill/>
        </p:spPr>
        <p:txBody>
          <a:bodyPr wrap="square" rtlCol="0">
            <a:spAutoFit/>
          </a:bodyPr>
          <a:lstStyle/>
          <a:p>
            <a:r>
              <a:rPr lang="en-US" sz="1400" dirty="0" smtClean="0"/>
              <a:t>Nano on our digital signs</a:t>
            </a:r>
            <a:endParaRPr lang="en-US" sz="1400" dirty="0"/>
          </a:p>
        </p:txBody>
      </p:sp>
      <p:sp>
        <p:nvSpPr>
          <p:cNvPr id="19" name="Rectangle 18"/>
          <p:cNvSpPr/>
          <p:nvPr/>
        </p:nvSpPr>
        <p:spPr>
          <a:xfrm>
            <a:off x="191384" y="191385"/>
            <a:ext cx="8771862" cy="6570921"/>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493" y="970221"/>
            <a:ext cx="5390707" cy="1143000"/>
          </a:xfrm>
        </p:spPr>
        <p:txBody>
          <a:bodyPr/>
          <a:lstStyle/>
          <a:p>
            <a:r>
              <a:rPr lang="en-US" b="1" dirty="0" smtClean="0"/>
              <a:t>TRAINING @McWane</a:t>
            </a:r>
            <a:endParaRPr lang="en-US" b="1" dirty="0"/>
          </a:p>
        </p:txBody>
      </p:sp>
      <p:sp>
        <p:nvSpPr>
          <p:cNvPr id="3" name="Content Placeholder 2"/>
          <p:cNvSpPr>
            <a:spLocks noGrp="1"/>
          </p:cNvSpPr>
          <p:nvPr>
            <p:ph idx="1"/>
          </p:nvPr>
        </p:nvSpPr>
        <p:spPr>
          <a:xfrm>
            <a:off x="818707" y="2684721"/>
            <a:ext cx="7485321" cy="2052084"/>
          </a:xfrm>
        </p:spPr>
        <p:txBody>
          <a:bodyPr/>
          <a:lstStyle/>
          <a:p>
            <a:pPr algn="ctr">
              <a:buNone/>
            </a:pPr>
            <a:r>
              <a:rPr lang="en-US" dirty="0" smtClean="0"/>
              <a:t>Staff</a:t>
            </a:r>
          </a:p>
          <a:p>
            <a:pPr algn="ctr">
              <a:buNone/>
            </a:pPr>
            <a:r>
              <a:rPr lang="en-US" dirty="0" smtClean="0"/>
              <a:t>Volunteers</a:t>
            </a:r>
          </a:p>
          <a:p>
            <a:pPr algn="ctr">
              <a:buNone/>
            </a:pPr>
            <a:r>
              <a:rPr lang="en-US" dirty="0" smtClean="0"/>
              <a:t>Professionals </a:t>
            </a:r>
            <a:r>
              <a:rPr lang="en-US" sz="2800" dirty="0" smtClean="0"/>
              <a:t>(Engineers, Scientists, K-12)</a:t>
            </a:r>
            <a:endParaRPr lang="en-US" dirty="0"/>
          </a:p>
        </p:txBody>
      </p:sp>
      <p:sp>
        <p:nvSpPr>
          <p:cNvPr id="5" name="Rectangle 4"/>
          <p:cNvSpPr/>
          <p:nvPr/>
        </p:nvSpPr>
        <p:spPr>
          <a:xfrm>
            <a:off x="637953" y="5611188"/>
            <a:ext cx="8028737" cy="369332"/>
          </a:xfrm>
          <a:prstGeom prst="rect">
            <a:avLst/>
          </a:prstGeom>
        </p:spPr>
        <p:txBody>
          <a:bodyPr wrap="square">
            <a:spAutoFit/>
          </a:bodyPr>
          <a:lstStyle/>
          <a:p>
            <a:r>
              <a:rPr lang="en-US" b="1" dirty="0" smtClean="0">
                <a:solidFill>
                  <a:srgbClr val="0070C0"/>
                </a:solidFill>
              </a:rPr>
              <a:t>http://www.nisenet.org/catalog/tools_guides/nanodays_training_materials</a:t>
            </a:r>
            <a:endParaRPr lang="en-US" b="1" dirty="0">
              <a:solidFill>
                <a:srgbClr val="0070C0"/>
              </a:solidFill>
            </a:endParaRPr>
          </a:p>
        </p:txBody>
      </p:sp>
      <p:sp>
        <p:nvSpPr>
          <p:cNvPr id="6" name="Rectangle 5"/>
          <p:cNvSpPr/>
          <p:nvPr/>
        </p:nvSpPr>
        <p:spPr>
          <a:xfrm>
            <a:off x="191384" y="191385"/>
            <a:ext cx="8771862" cy="6570921"/>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nisenet.org/sites/default/files/styles/product_image/public/images/catalog/ANTP.png?itok=4YuRq7LG"/>
          <p:cNvPicPr>
            <a:picLocks noChangeAspect="1" noChangeArrowheads="1"/>
          </p:cNvPicPr>
          <p:nvPr/>
        </p:nvPicPr>
        <p:blipFill>
          <a:blip r:embed="rId2"/>
          <a:srcRect/>
          <a:stretch>
            <a:fillRect/>
          </a:stretch>
        </p:blipFill>
        <p:spPr bwMode="auto">
          <a:xfrm>
            <a:off x="556031" y="568861"/>
            <a:ext cx="2181225" cy="2276475"/>
          </a:xfrm>
          <a:prstGeom prst="rect">
            <a:avLst/>
          </a:prstGeom>
          <a:noFill/>
        </p:spPr>
      </p:pic>
      <p:pic>
        <p:nvPicPr>
          <p:cNvPr id="5" name="Picture 34" descr="http://www.nisenet.org/sites/default/files/styles/product_image/public/images/catalog/8892/what_to_do-10-31-2011_16_lo.jpg?itok=1nZSZs6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98459" y="951617"/>
            <a:ext cx="2659058" cy="1759671"/>
          </a:xfrm>
          <a:prstGeom prst="rect">
            <a:avLst/>
          </a:prstGeom>
          <a:noFill/>
        </p:spPr>
      </p:pic>
      <p:sp>
        <p:nvSpPr>
          <p:cNvPr id="6" name="TextBox 5"/>
          <p:cNvSpPr txBox="1"/>
          <p:nvPr/>
        </p:nvSpPr>
        <p:spPr>
          <a:xfrm>
            <a:off x="556031" y="2845336"/>
            <a:ext cx="3136900" cy="338554"/>
          </a:xfrm>
          <a:prstGeom prst="rect">
            <a:avLst/>
          </a:prstGeom>
          <a:noFill/>
        </p:spPr>
        <p:txBody>
          <a:bodyPr wrap="square" rtlCol="0">
            <a:spAutoFit/>
          </a:bodyPr>
          <a:lstStyle/>
          <a:p>
            <a:r>
              <a:rPr lang="en-US" sz="1600" dirty="0" smtClean="0"/>
              <a:t>America’s Next Top Presenter</a:t>
            </a:r>
            <a:endParaRPr lang="en-US" sz="1600" dirty="0"/>
          </a:p>
        </p:txBody>
      </p:sp>
      <p:sp>
        <p:nvSpPr>
          <p:cNvPr id="7" name="TextBox 6"/>
          <p:cNvSpPr txBox="1"/>
          <p:nvPr/>
        </p:nvSpPr>
        <p:spPr>
          <a:xfrm>
            <a:off x="3645210" y="2711288"/>
            <a:ext cx="3349052" cy="584775"/>
          </a:xfrm>
          <a:prstGeom prst="rect">
            <a:avLst/>
          </a:prstGeom>
          <a:noFill/>
        </p:spPr>
        <p:txBody>
          <a:bodyPr wrap="square" rtlCol="0">
            <a:spAutoFit/>
          </a:bodyPr>
          <a:lstStyle/>
          <a:p>
            <a:r>
              <a:rPr lang="en-US" sz="1600" dirty="0" smtClean="0"/>
              <a:t>How TO Interact With Visitors</a:t>
            </a:r>
          </a:p>
          <a:p>
            <a:r>
              <a:rPr lang="en-US" sz="1600" dirty="0" smtClean="0"/>
              <a:t>How NOT to Interact With Visitors </a:t>
            </a:r>
            <a:endParaRPr lang="en-US" sz="1600" dirty="0"/>
          </a:p>
        </p:txBody>
      </p:sp>
      <p:pic>
        <p:nvPicPr>
          <p:cNvPr id="21508" name="Picture 4" descr="http://nisenet.org/sites/default/files/styles/product_image/public/images/catalog/12063/20121004_1131.jpg?itok=Tx8U3uR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624" y="3417003"/>
            <a:ext cx="2444381" cy="1624794"/>
          </a:xfrm>
          <a:prstGeom prst="rect">
            <a:avLst/>
          </a:prstGeom>
          <a:noFill/>
        </p:spPr>
      </p:pic>
      <p:sp>
        <p:nvSpPr>
          <p:cNvPr id="9" name="Rectangle 8"/>
          <p:cNvSpPr/>
          <p:nvPr/>
        </p:nvSpPr>
        <p:spPr>
          <a:xfrm>
            <a:off x="556031" y="5041797"/>
            <a:ext cx="2710897" cy="830997"/>
          </a:xfrm>
          <a:prstGeom prst="rect">
            <a:avLst/>
          </a:prstGeom>
        </p:spPr>
        <p:txBody>
          <a:bodyPr wrap="square">
            <a:spAutoFit/>
          </a:bodyPr>
          <a:lstStyle/>
          <a:p>
            <a:r>
              <a:rPr lang="en-US" sz="1600" dirty="0" smtClean="0"/>
              <a:t>Speed-</a:t>
            </a:r>
            <a:r>
              <a:rPr lang="en-US" sz="1600" dirty="0" err="1" smtClean="0"/>
              <a:t>ucate</a:t>
            </a:r>
            <a:r>
              <a:rPr lang="en-US" sz="1600" dirty="0" smtClean="0"/>
              <a:t> Video Or How To Have An Effective Science and Society Conversation </a:t>
            </a:r>
            <a:endParaRPr lang="en-US" sz="1600" dirty="0"/>
          </a:p>
        </p:txBody>
      </p:sp>
      <p:sp>
        <p:nvSpPr>
          <p:cNvPr id="10" name="Rectangle 9"/>
          <p:cNvSpPr/>
          <p:nvPr/>
        </p:nvSpPr>
        <p:spPr>
          <a:xfrm>
            <a:off x="357279" y="6396335"/>
            <a:ext cx="8225443" cy="369332"/>
          </a:xfrm>
          <a:prstGeom prst="rect">
            <a:avLst/>
          </a:prstGeom>
        </p:spPr>
        <p:txBody>
          <a:bodyPr wrap="square">
            <a:spAutoFit/>
          </a:bodyPr>
          <a:lstStyle/>
          <a:p>
            <a:r>
              <a:rPr lang="en-US" b="1" dirty="0" smtClean="0">
                <a:solidFill>
                  <a:srgbClr val="0070C0"/>
                </a:solidFill>
              </a:rPr>
              <a:t>http://www.nisenet.org/catalog/tools_guides/nanodays_training_materials</a:t>
            </a:r>
            <a:endParaRPr lang="en-US" b="1" dirty="0">
              <a:solidFill>
                <a:srgbClr val="0070C0"/>
              </a:solidFill>
            </a:endParaRPr>
          </a:p>
        </p:txBody>
      </p:sp>
      <p:pic>
        <p:nvPicPr>
          <p:cNvPr id="11" name="Picture 2"/>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3961760" y="3417003"/>
            <a:ext cx="3332185" cy="2082616"/>
          </a:xfrm>
          <a:prstGeom prst="rect">
            <a:avLst/>
          </a:prstGeom>
          <a:noFill/>
          <a:ln w="9525">
            <a:noFill/>
            <a:miter lim="800000"/>
            <a:headEnd/>
            <a:tailEnd/>
          </a:ln>
        </p:spPr>
      </p:pic>
      <p:sp>
        <p:nvSpPr>
          <p:cNvPr id="12" name="TextBox 11"/>
          <p:cNvSpPr txBox="1"/>
          <p:nvPr/>
        </p:nvSpPr>
        <p:spPr>
          <a:xfrm>
            <a:off x="2966484" y="425302"/>
            <a:ext cx="2265414" cy="369332"/>
          </a:xfrm>
          <a:prstGeom prst="rect">
            <a:avLst/>
          </a:prstGeom>
          <a:noFill/>
        </p:spPr>
        <p:txBody>
          <a:bodyPr wrap="square" rtlCol="0">
            <a:spAutoFit/>
          </a:bodyPr>
          <a:lstStyle/>
          <a:p>
            <a:r>
              <a:rPr lang="en-US" b="1" dirty="0" smtClean="0">
                <a:latin typeface="Aharoni" pitchFamily="2" charset="-79"/>
                <a:cs typeface="Aharoni" pitchFamily="2" charset="-79"/>
              </a:rPr>
              <a:t>TRAINING VIDEOS</a:t>
            </a:r>
            <a:endParaRPr lang="en-US" b="1" dirty="0">
              <a:latin typeface="Aharoni" pitchFamily="2" charset="-79"/>
              <a:cs typeface="Aharoni" pitchFamily="2" charset="-79"/>
            </a:endParaRPr>
          </a:p>
        </p:txBody>
      </p:sp>
      <p:pic>
        <p:nvPicPr>
          <p:cNvPr id="13"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31898" y="4516296"/>
            <a:ext cx="3031048" cy="1894405"/>
          </a:xfrm>
          <a:prstGeom prst="rect">
            <a:avLst/>
          </a:prstGeom>
          <a:noFill/>
          <a:ln w="9525">
            <a:noFill/>
            <a:miter lim="800000"/>
            <a:headEnd/>
            <a:tailEnd/>
          </a:ln>
        </p:spPr>
      </p:pic>
      <p:sp>
        <p:nvSpPr>
          <p:cNvPr id="14" name="TextBox 13"/>
          <p:cNvSpPr txBox="1"/>
          <p:nvPr/>
        </p:nvSpPr>
        <p:spPr>
          <a:xfrm>
            <a:off x="7476136" y="4008474"/>
            <a:ext cx="1573619" cy="369332"/>
          </a:xfrm>
          <a:prstGeom prst="rect">
            <a:avLst/>
          </a:prstGeom>
          <a:noFill/>
        </p:spPr>
        <p:txBody>
          <a:bodyPr wrap="square" rtlCol="0">
            <a:spAutoFit/>
          </a:bodyPr>
          <a:lstStyle/>
          <a:p>
            <a:r>
              <a:rPr lang="en-US" b="1" dirty="0" smtClean="0">
                <a:latin typeface="Aharoni" pitchFamily="2" charset="-79"/>
                <a:cs typeface="Aharoni" pitchFamily="2" charset="-79"/>
              </a:rPr>
              <a:t>HAND-OUTS</a:t>
            </a:r>
            <a:endParaRPr lang="en-US" b="1" dirty="0">
              <a:latin typeface="Aharoni" pitchFamily="2" charset="-79"/>
              <a:cs typeface="Aharoni" pitchFamily="2" charset="-79"/>
            </a:endParaRPr>
          </a:p>
        </p:txBody>
      </p:sp>
      <p:sp>
        <p:nvSpPr>
          <p:cNvPr id="15" name="Rectangle 14"/>
          <p:cNvSpPr/>
          <p:nvPr/>
        </p:nvSpPr>
        <p:spPr>
          <a:xfrm>
            <a:off x="191384" y="191385"/>
            <a:ext cx="8771862" cy="6570921"/>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776169" y="384195"/>
            <a:ext cx="2187077" cy="769441"/>
          </a:xfrm>
          <a:prstGeom prst="rect">
            <a:avLst/>
          </a:prstGeom>
          <a:noFill/>
        </p:spPr>
        <p:txBody>
          <a:bodyPr wrap="square" rtlCol="0">
            <a:spAutoFit/>
          </a:bodyPr>
          <a:lstStyle/>
          <a:p>
            <a:r>
              <a:rPr lang="en-US" sz="4400" b="1" dirty="0" smtClean="0">
                <a:solidFill>
                  <a:srgbClr val="7030A0"/>
                </a:solidFill>
              </a:rPr>
              <a:t>WHAT?</a:t>
            </a:r>
            <a:endParaRPr lang="en-US" sz="4400" b="1" dirty="0">
              <a:solidFill>
                <a:srgbClr val="7030A0"/>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51229" y="1600200"/>
            <a:ext cx="7241541" cy="4525963"/>
          </a:xfrm>
          <a:prstGeom prst="rect">
            <a:avLst/>
          </a:prstGeom>
          <a:noFill/>
          <a:ln w="9525">
            <a:noFill/>
            <a:miter lim="800000"/>
            <a:headEnd/>
            <a:tailEnd/>
          </a:ln>
        </p:spPr>
      </p:pic>
      <p:sp>
        <p:nvSpPr>
          <p:cNvPr id="7" name="Rectangle 6"/>
          <p:cNvSpPr/>
          <p:nvPr/>
        </p:nvSpPr>
        <p:spPr>
          <a:xfrm>
            <a:off x="191384" y="191385"/>
            <a:ext cx="8771862" cy="6570921"/>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1498" y="799981"/>
            <a:ext cx="6959394" cy="800219"/>
          </a:xfrm>
          <a:prstGeom prst="rect">
            <a:avLst/>
          </a:prstGeom>
          <a:noFill/>
        </p:spPr>
        <p:txBody>
          <a:bodyPr wrap="square" rtlCol="0">
            <a:spAutoFit/>
          </a:bodyPr>
          <a:lstStyle/>
          <a:p>
            <a:pPr algn="ctr"/>
            <a:r>
              <a:rPr lang="en-US" sz="2800" b="1" dirty="0" smtClean="0"/>
              <a:t>Navigating </a:t>
            </a:r>
            <a:r>
              <a:rPr lang="en-US" sz="2800" b="1" dirty="0" smtClean="0">
                <a:hlinkClick r:id="rId3"/>
              </a:rPr>
              <a:t>www.NISEnet.org</a:t>
            </a:r>
            <a:endParaRPr lang="en-US" sz="2800" b="1" dirty="0" smtClean="0"/>
          </a:p>
          <a:p>
            <a:endParaRPr lang="en-US" dirty="0"/>
          </a:p>
        </p:txBody>
      </p:sp>
      <p:sp>
        <p:nvSpPr>
          <p:cNvPr id="5" name="TextBox 4"/>
          <p:cNvSpPr txBox="1"/>
          <p:nvPr/>
        </p:nvSpPr>
        <p:spPr>
          <a:xfrm>
            <a:off x="6222155" y="285130"/>
            <a:ext cx="2708304" cy="769441"/>
          </a:xfrm>
          <a:prstGeom prst="rect">
            <a:avLst/>
          </a:prstGeom>
          <a:noFill/>
        </p:spPr>
        <p:txBody>
          <a:bodyPr wrap="square" rtlCol="0">
            <a:spAutoFit/>
          </a:bodyPr>
          <a:lstStyle/>
          <a:p>
            <a:r>
              <a:rPr lang="en-US" sz="4400" b="1" dirty="0" smtClean="0">
                <a:solidFill>
                  <a:srgbClr val="7030A0"/>
                </a:solidFill>
              </a:rPr>
              <a:t>WHERE?</a:t>
            </a:r>
            <a:endParaRPr lang="en-US" sz="4400" b="1" dirty="0">
              <a:solidFill>
                <a:srgbClr val="7030A0"/>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51229" y="1600200"/>
            <a:ext cx="7241541" cy="4525963"/>
          </a:xfrm>
          <a:prstGeom prst="rect">
            <a:avLst/>
          </a:prstGeom>
          <a:noFill/>
          <a:ln w="9525">
            <a:noFill/>
            <a:miter lim="800000"/>
            <a:headEnd/>
            <a:tailEnd/>
          </a:ln>
        </p:spPr>
      </p:pic>
      <p:sp>
        <p:nvSpPr>
          <p:cNvPr id="6" name="Rectangle 5"/>
          <p:cNvSpPr/>
          <p:nvPr/>
        </p:nvSpPr>
        <p:spPr>
          <a:xfrm>
            <a:off x="191384" y="191385"/>
            <a:ext cx="8771862" cy="6570921"/>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51229" y="669851"/>
            <a:ext cx="6959394" cy="800219"/>
          </a:xfrm>
          <a:prstGeom prst="rect">
            <a:avLst/>
          </a:prstGeom>
          <a:noFill/>
        </p:spPr>
        <p:txBody>
          <a:bodyPr wrap="square" rtlCol="0">
            <a:spAutoFit/>
          </a:bodyPr>
          <a:lstStyle/>
          <a:p>
            <a:pPr algn="ctr"/>
            <a:r>
              <a:rPr lang="en-US" sz="2800" b="1" dirty="0" smtClean="0"/>
              <a:t>Navigating </a:t>
            </a:r>
            <a:r>
              <a:rPr lang="en-US" sz="2800" b="1" dirty="0" smtClean="0">
                <a:hlinkClick r:id="rId3"/>
              </a:rPr>
              <a:t>www.NISEnet.org</a:t>
            </a:r>
            <a:endParaRPr lang="en-US" sz="2800" b="1"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51229" y="1600200"/>
            <a:ext cx="7241541" cy="4525963"/>
          </a:xfrm>
          <a:prstGeom prst="rect">
            <a:avLst/>
          </a:prstGeom>
          <a:noFill/>
          <a:ln w="9525">
            <a:noFill/>
            <a:miter lim="800000"/>
            <a:headEnd/>
            <a:tailEnd/>
          </a:ln>
        </p:spPr>
      </p:pic>
      <p:sp>
        <p:nvSpPr>
          <p:cNvPr id="6" name="Rectangle 5"/>
          <p:cNvSpPr/>
          <p:nvPr/>
        </p:nvSpPr>
        <p:spPr>
          <a:xfrm>
            <a:off x="191384" y="191385"/>
            <a:ext cx="8771862" cy="6570921"/>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51229" y="669851"/>
            <a:ext cx="6959394" cy="800219"/>
          </a:xfrm>
          <a:prstGeom prst="rect">
            <a:avLst/>
          </a:prstGeom>
          <a:noFill/>
        </p:spPr>
        <p:txBody>
          <a:bodyPr wrap="square" rtlCol="0">
            <a:spAutoFit/>
          </a:bodyPr>
          <a:lstStyle/>
          <a:p>
            <a:pPr algn="ctr"/>
            <a:r>
              <a:rPr lang="en-US" sz="2800" b="1" dirty="0" smtClean="0"/>
              <a:t>Navigating </a:t>
            </a:r>
            <a:r>
              <a:rPr lang="en-US" sz="2800" b="1" dirty="0" smtClean="0">
                <a:hlinkClick r:id="rId3"/>
              </a:rPr>
              <a:t>www.NISEnet.org</a:t>
            </a:r>
            <a:endParaRPr lang="en-US" sz="2800" b="1"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5881</TotalTime>
  <Words>1597</Words>
  <Application>Microsoft Macintosh PowerPoint</Application>
  <PresentationFormat>On-screen Show (4:3)</PresentationFormat>
  <Paragraphs>208</Paragraphs>
  <Slides>33</Slides>
  <Notes>9</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3_Office Theme</vt:lpstr>
      <vt:lpstr>PowerPoint Presentation</vt:lpstr>
      <vt:lpstr>PowerPoint Presentation</vt:lpstr>
      <vt:lpstr>PowerPoint Presentation</vt:lpstr>
      <vt:lpstr>PowerPoint Presentation</vt:lpstr>
      <vt:lpstr>TRAINING @McWane</vt:lpstr>
      <vt:lpstr>PowerPoint Presentation</vt:lpstr>
      <vt:lpstr>PowerPoint Presentation</vt:lpstr>
      <vt:lpstr>PowerPoint Presentation</vt:lpstr>
      <vt:lpstr>PowerPoint Presentation</vt:lpstr>
      <vt:lpstr>PowerPoint Presentation</vt:lpstr>
      <vt:lpstr>PowerPoint Presentation</vt:lpstr>
      <vt:lpstr>HOW?</vt:lpstr>
      <vt:lpstr>PowerPoint Presentation</vt:lpstr>
      <vt:lpstr>PowerPoint Presentation</vt:lpstr>
      <vt:lpstr>PowerPoint Presentation</vt:lpstr>
      <vt:lpstr>PowerPoint Presentation</vt:lpstr>
      <vt:lpstr>PowerPoint Presentation</vt:lpstr>
      <vt:lpstr>PowerPoint Presentation</vt:lpstr>
      <vt:lpstr>   Training Goals</vt:lpstr>
      <vt:lpstr>NISE Training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Emily Maletz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Catherine McCarthy</cp:lastModifiedBy>
  <cp:revision>497</cp:revision>
  <dcterms:created xsi:type="dcterms:W3CDTF">2015-06-24T18:46:38Z</dcterms:created>
  <dcterms:modified xsi:type="dcterms:W3CDTF">2015-06-24T23:11:38Z</dcterms:modified>
</cp:coreProperties>
</file>