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9"/>
  </p:notesMasterIdLst>
  <p:sldIdLst>
    <p:sldId id="514" r:id="rId3"/>
    <p:sldId id="516" r:id="rId4"/>
    <p:sldId id="520" r:id="rId5"/>
    <p:sldId id="518" r:id="rId6"/>
    <p:sldId id="523" r:id="rId7"/>
    <p:sldId id="521" r:id="rId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91765"/>
    <a:srgbClr val="4E1765"/>
    <a:srgbClr val="49176D"/>
    <a:srgbClr val="C4DF91"/>
    <a:srgbClr val="E2F1CF"/>
    <a:srgbClr val="0C4225"/>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01" autoAdjust="0"/>
  </p:normalViewPr>
  <p:slideViewPr>
    <p:cSldViewPr snapToGrid="0" snapToObjects="1">
      <p:cViewPr>
        <p:scale>
          <a:sx n="99" d="100"/>
          <a:sy n="99" d="100"/>
        </p:scale>
        <p:origin x="-1440" y="-7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ED7066B-AA54-9044-9159-F76A8AB3AFFA}" type="datetime1">
              <a:rPr lang="en-US"/>
              <a:pPr>
                <a:defRPr/>
              </a:pPr>
              <a:t>4/29/15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D8FF4BD-CD29-BA46-80BA-7F63ACFF8AE0}" type="slidenum">
              <a:rPr lang="en-US"/>
              <a:pPr>
                <a:defRPr/>
              </a:pPr>
              <a:t>‹#›</a:t>
            </a:fld>
            <a:endParaRPr lang="en-US"/>
          </a:p>
        </p:txBody>
      </p:sp>
    </p:spTree>
    <p:extLst>
      <p:ext uri="{BB962C8B-B14F-4D97-AF65-F5344CB8AC3E}">
        <p14:creationId xmlns:p14="http://schemas.microsoft.com/office/powerpoint/2010/main" val="18429214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Good morning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2</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4/29/15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318108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4/29/15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78083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4/29/15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228053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9660F-9AB4-5243-8BF6-599F7DC9DA13}" type="datetime1">
              <a:rPr lang="en-US"/>
              <a:pPr>
                <a:defRPr/>
              </a:pPr>
              <a:t>4/29/15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FECF288-948A-AD49-BAF5-0EE069BF602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A1076-CE30-024F-9FFC-9B8D6B29B5CF}" type="datetime1">
              <a:rPr lang="en-US"/>
              <a:pPr>
                <a:defRPr/>
              </a:pPr>
              <a:t>4/29/15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B463480-4C88-DE4E-B21E-EB52DCD5D7F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7CD7A-8C6D-E64E-B1C1-3A5D2A3CE9D5}" type="datetime1">
              <a:rPr lang="en-US"/>
              <a:pPr>
                <a:defRPr/>
              </a:pPr>
              <a:t>4/29/15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BE8DE0B-D327-FC4C-A54B-E662A34925F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CAFAC8-0033-0548-8AF7-5C6E388E232B}" type="datetime1">
              <a:rPr lang="en-US"/>
              <a:pPr>
                <a:defRPr/>
              </a:pPr>
              <a:t>4/29/15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FE280A2-2A7B-3C4E-B1DF-859AAAC81B9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D0805A-5EE7-FE4A-A65B-4CF82175AA07}" type="datetime1">
              <a:rPr lang="en-US"/>
              <a:pPr>
                <a:defRPr/>
              </a:pPr>
              <a:t>4/29/15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DCE1195-0B22-A84D-B133-57E1052EE9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FEA1B4-8860-874E-BF83-F7E087212FF5}" type="datetime1">
              <a:rPr lang="en-US"/>
              <a:pPr>
                <a:defRPr/>
              </a:pPr>
              <a:t>4/29/15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302A2EC9-A8F6-DA41-88BF-B708B8B185C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491AA-83E8-E04F-91F4-7A8A81DF804F}" type="datetime1">
              <a:rPr lang="en-US"/>
              <a:pPr>
                <a:defRPr/>
              </a:pPr>
              <a:t>4/29/15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220D7CEC-EFBD-F54D-8863-389279C451C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7CA8-EF11-6F40-8DD2-F220468CA950}" type="datetime1">
              <a:rPr lang="en-US"/>
              <a:pPr>
                <a:defRPr/>
              </a:pPr>
              <a:t>4/29/15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28CD5D4-6F67-4D4D-9A7A-EBD9E75ECC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4/29/15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163892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46565F-2C92-AE4F-A451-2017901B6DDB}" type="datetime1">
              <a:rPr lang="en-US"/>
              <a:pPr>
                <a:defRPr/>
              </a:pPr>
              <a:t>4/29/15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466FCC2-F731-E241-A1F4-EE01DB7F48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10067-39C5-A342-B61B-775ACD520603}" type="datetime1">
              <a:rPr lang="en-US"/>
              <a:pPr>
                <a:defRPr/>
              </a:pPr>
              <a:t>4/29/15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541B9DE-F8D4-1941-8523-DB55AA570B7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A6916-4EB0-A943-9A67-A221BF34FE72}" type="datetime1">
              <a:rPr lang="en-US"/>
              <a:pPr>
                <a:defRPr/>
              </a:pPr>
              <a:t>4/29/15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70234E7-838A-FD43-8C46-B8C6F1DCF8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4/29/15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411089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4/29/15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126526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4/29/15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174163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4/29/15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37521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4/29/15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345070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4/29/15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8040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4/29/15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42582000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042A6B4-0019-1E47-B2DB-865DF7517085}" type="datetime1">
              <a:rPr lang="en-US"/>
              <a:pPr>
                <a:defRPr/>
              </a:pPr>
              <a:t>4/29/15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2C287CA-6FBC-3D40-9C88-C99DA735D8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a:defRPr/>
            </a:pPr>
            <a:fld id="{08A30DFD-15C2-304D-8477-E2B56596E584}" type="datetime1">
              <a:rPr lang="en-US">
                <a:ea typeface="ＭＳ Ｐゴシック" pitchFamily="1" charset="-128"/>
                <a:cs typeface="ＭＳ Ｐゴシック" pitchFamily="1" charset="-128"/>
              </a:rPr>
              <a:pPr>
                <a:defRPr/>
              </a:pPr>
              <a:t>4/29/15</a:t>
            </a:fld>
            <a:endParaRPr lang="en-US">
              <a:ea typeface="ＭＳ Ｐゴシック" pitchFamily="1" charset="-128"/>
              <a:cs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a:defRPr/>
            </a:pPr>
            <a:fld id="{B5FE5953-9D45-524F-A6A6-F093F50ED67B}" type="slidenum">
              <a:rPr lang="en-US">
                <a:ea typeface="ＭＳ Ｐゴシック" pitchFamily="1" charset="-128"/>
                <a:cs typeface="ＭＳ Ｐゴシック" pitchFamily="1" charset="-128"/>
              </a:rPr>
              <a:pPr>
                <a:defRPr/>
              </a:pPr>
              <a:t>‹#›</a:t>
            </a:fld>
            <a:endParaRPr lang="en-US">
              <a:ea typeface="ＭＳ Ｐゴシック" pitchFamily="1" charset="-128"/>
              <a:cs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nisenet.org/mini-grants" TargetMode="External"/><Relationship Id="rId4" Type="http://schemas.openxmlformats.org/officeDocument/2006/relationships/hyperlink" Target="http://www.nisenet.org/Audiences" TargetMode="External"/><Relationship Id="rId5" Type="http://schemas.openxmlformats.org/officeDocument/2006/relationships/hyperlink" Target="http://www.nisenet.org/sites/default/files/catalog/uploads/ND_engaging_girls_sheet.pdf" TargetMode="External"/><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hyperlink" Target="http://www.nisenet.org/catalog/programs/after_school_framework_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266700" y="174069"/>
            <a:ext cx="862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smtClean="0">
                <a:solidFill>
                  <a:srgbClr val="0C4225"/>
                </a:solidFill>
                <a:latin typeface="Georgia" charset="0"/>
                <a:cs typeface="Georgia" charset="0"/>
              </a:rPr>
              <a:t>Incorporating Nano Content into Afterschool Programs</a:t>
            </a:r>
            <a:endParaRPr lang="en-US" sz="4000" dirty="0">
              <a:solidFill>
                <a:srgbClr val="0C4225"/>
              </a:solidFill>
              <a:latin typeface="Georgia" charset="0"/>
              <a:cs typeface="Georgia" charset="0"/>
            </a:endParaRPr>
          </a:p>
        </p:txBody>
      </p:sp>
      <p:pic>
        <p:nvPicPr>
          <p:cNvPr id="11" name="Picture 3" descr="NISE_logo.jpg"/>
          <p:cNvPicPr>
            <a:picLocks noChangeAspect="1"/>
          </p:cNvPicPr>
          <p:nvPr/>
        </p:nvPicPr>
        <p:blipFill>
          <a:blip r:embed="rId3"/>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4"/>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527992"/>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565332"/>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3" name="Picture 2"/>
          <p:cNvPicPr>
            <a:picLocks noChangeAspect="1"/>
          </p:cNvPicPr>
          <p:nvPr/>
        </p:nvPicPr>
        <p:blipFill>
          <a:blip r:embed="rId5"/>
          <a:stretch>
            <a:fillRect/>
          </a:stretch>
        </p:blipFill>
        <p:spPr>
          <a:xfrm>
            <a:off x="1666190" y="1682816"/>
            <a:ext cx="5811621" cy="3864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1323439"/>
          </a:xfrm>
          <a:prstGeom prst="rect">
            <a:avLst/>
          </a:prstGeom>
          <a:noFill/>
          <a:ln w="9525">
            <a:noFill/>
            <a:miter lim="800000"/>
            <a:headEnd/>
            <a:tailEnd/>
          </a:ln>
        </p:spPr>
        <p:txBody>
          <a:bodyPr>
            <a:prstTxWarp prst="textNoShape">
              <a:avLst/>
            </a:prstTxWarp>
            <a:spAutoFit/>
          </a:bodyPr>
          <a:lstStyle/>
          <a:p>
            <a:pPr algn="ctr" eaLnBrk="1" hangingPunct="1"/>
            <a:r>
              <a:rPr lang="en-US" sz="4000" dirty="0">
                <a:solidFill>
                  <a:srgbClr val="0C4225"/>
                </a:solidFill>
                <a:latin typeface="Georgia" charset="0"/>
                <a:cs typeface="Georgia" charset="0"/>
              </a:rPr>
              <a:t>Incorporating Nano Content into Afterschool Programs</a:t>
            </a:r>
            <a:endParaRPr lang="en-US" sz="4000" dirty="0">
              <a:solidFill>
                <a:srgbClr val="0C4225"/>
              </a:solidFill>
              <a:latin typeface="Georgia" charset="0"/>
              <a:cs typeface="Georgia"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266700" y="1917397"/>
            <a:ext cx="8390733"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ts val="1200"/>
              </a:spcBef>
              <a:buClr>
                <a:srgbClr val="000000"/>
              </a:buClr>
              <a:buFont typeface="Arial" charset="0"/>
              <a:buChar char="•"/>
            </a:pPr>
            <a:r>
              <a:rPr lang="en-US" sz="2600" dirty="0" smtClean="0">
                <a:solidFill>
                  <a:srgbClr val="0C4225"/>
                </a:solidFill>
                <a:latin typeface="Calibri"/>
                <a:ea typeface="MS Mincho" charset="0"/>
                <a:cs typeface="Calibri"/>
              </a:rPr>
              <a:t>(Moderators) Lizzie Hager-Barnard and Frank </a:t>
            </a:r>
            <a:r>
              <a:rPr lang="en-US" sz="2600" dirty="0" err="1" smtClean="0">
                <a:solidFill>
                  <a:srgbClr val="0C4225"/>
                </a:solidFill>
                <a:latin typeface="Calibri"/>
                <a:ea typeface="MS Mincho" charset="0"/>
                <a:cs typeface="Calibri"/>
              </a:rPr>
              <a:t>Kusiak</a:t>
            </a:r>
            <a:r>
              <a:rPr lang="en-US" sz="2600" dirty="0" smtClean="0">
                <a:solidFill>
                  <a:srgbClr val="0C4225"/>
                </a:solidFill>
                <a:latin typeface="Calibri"/>
                <a:ea typeface="MS Mincho" charset="0"/>
                <a:cs typeface="Calibri"/>
              </a:rPr>
              <a:t>, Lawrence Hall of Science</a:t>
            </a:r>
            <a:endParaRPr lang="en-US" sz="2600" dirty="0" smtClean="0">
              <a:solidFill>
                <a:srgbClr val="0C4225"/>
              </a:solidFill>
              <a:latin typeface="Calibri"/>
              <a:ea typeface="MS Mincho" charset="0"/>
              <a:cs typeface="Calibri"/>
            </a:endParaRPr>
          </a:p>
          <a:p>
            <a:pPr marL="342900" indent="-342900">
              <a:spcBef>
                <a:spcPts val="1200"/>
              </a:spcBef>
              <a:buClr>
                <a:srgbClr val="000000"/>
              </a:buClr>
              <a:buFont typeface="Arial" charset="0"/>
              <a:buChar char="•"/>
            </a:pPr>
            <a:r>
              <a:rPr lang="en-US" sz="2600" b="1" dirty="0" smtClean="0">
                <a:solidFill>
                  <a:srgbClr val="0C4225"/>
                </a:solidFill>
                <a:latin typeface="Calibri"/>
                <a:ea typeface="MS Mincho" charset="0"/>
                <a:cs typeface="Calibri"/>
              </a:rPr>
              <a:t>Melissa Ballard, Afterschool Alliance</a:t>
            </a:r>
          </a:p>
          <a:p>
            <a:pPr marL="342900" indent="-342900">
              <a:spcBef>
                <a:spcPts val="1200"/>
              </a:spcBef>
              <a:buClr>
                <a:srgbClr val="000000"/>
              </a:buClr>
              <a:buFont typeface="Arial" charset="0"/>
              <a:buChar char="•"/>
            </a:pPr>
            <a:r>
              <a:rPr lang="en-US" sz="2600" b="1" dirty="0" smtClean="0">
                <a:solidFill>
                  <a:srgbClr val="0C4225"/>
                </a:solidFill>
                <a:latin typeface="Calibri"/>
                <a:ea typeface="MS Mincho" charset="0"/>
                <a:cs typeface="Calibri"/>
              </a:rPr>
              <a:t>Jessica Liken, </a:t>
            </a:r>
            <a:r>
              <a:rPr lang="en-US" sz="2600" b="1" dirty="0">
                <a:solidFill>
                  <a:srgbClr val="0C4225"/>
                </a:solidFill>
                <a:latin typeface="Calibri"/>
                <a:ea typeface="Lucida Grande"/>
                <a:cs typeface="Calibri"/>
              </a:rPr>
              <a:t>Perot Museum of Nature and </a:t>
            </a:r>
            <a:r>
              <a:rPr lang="en-US" sz="2600" b="1" dirty="0" smtClean="0">
                <a:solidFill>
                  <a:srgbClr val="0C4225"/>
                </a:solidFill>
                <a:latin typeface="Calibri"/>
                <a:ea typeface="Lucida Grande"/>
                <a:cs typeface="Calibri"/>
              </a:rPr>
              <a:t>Science</a:t>
            </a:r>
          </a:p>
          <a:p>
            <a:pPr marL="342900" indent="-342900">
              <a:spcBef>
                <a:spcPts val="1200"/>
              </a:spcBef>
              <a:buClr>
                <a:srgbClr val="000000"/>
              </a:buClr>
              <a:buFont typeface="Arial" charset="0"/>
              <a:buChar char="•"/>
            </a:pPr>
            <a:r>
              <a:rPr lang="en-US" sz="2600" b="1" dirty="0" smtClean="0">
                <a:solidFill>
                  <a:srgbClr val="0C4225"/>
                </a:solidFill>
                <a:latin typeface="Calibri"/>
                <a:ea typeface="Lucida Grande"/>
                <a:cs typeface="Calibri"/>
              </a:rPr>
              <a:t>Bethany Thomas, Children’s Discovery Museum</a:t>
            </a:r>
          </a:p>
          <a:p>
            <a:pPr marL="342900" indent="-342900">
              <a:spcBef>
                <a:spcPts val="1200"/>
              </a:spcBef>
              <a:buClr>
                <a:srgbClr val="000000"/>
              </a:buClr>
              <a:buFont typeface="Arial" charset="0"/>
              <a:buChar char="•"/>
            </a:pPr>
            <a:r>
              <a:rPr lang="en-US" sz="2600" b="1" dirty="0" smtClean="0">
                <a:solidFill>
                  <a:srgbClr val="0C4225"/>
                </a:solidFill>
                <a:latin typeface="Calibri"/>
                <a:ea typeface="Lucida Grande"/>
                <a:cs typeface="Calibri"/>
              </a:rPr>
              <a:t>Jenny Young, Science Central</a:t>
            </a:r>
          </a:p>
          <a:p>
            <a:pPr marL="342900" indent="-342900">
              <a:spcBef>
                <a:spcPts val="1200"/>
              </a:spcBef>
              <a:buClr>
                <a:srgbClr val="000000"/>
              </a:buClr>
              <a:buFont typeface="Arial" charset="0"/>
              <a:buChar char="•"/>
            </a:pPr>
            <a:r>
              <a:rPr lang="en-US" sz="2600" b="1" dirty="0" smtClean="0">
                <a:solidFill>
                  <a:srgbClr val="0C4225"/>
                </a:solidFill>
                <a:latin typeface="Calibri"/>
                <a:ea typeface="Lucida Grande"/>
                <a:cs typeface="Calibri"/>
              </a:rPr>
              <a:t>Heather Armstrong, University of New Mexico</a:t>
            </a:r>
            <a:endParaRPr lang="en-US" sz="2600" b="1" dirty="0">
              <a:solidFill>
                <a:srgbClr val="0C4225"/>
              </a:solidFill>
              <a:latin typeface="Calibri"/>
              <a:ea typeface="MS Mincho" charset="0"/>
              <a:cs typeface="Calibri"/>
            </a:endParaRP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To </a:t>
            </a:r>
            <a:r>
              <a:rPr lang="en-US" sz="4000" dirty="0" smtClean="0">
                <a:solidFill>
                  <a:srgbClr val="0C4225"/>
                </a:solidFill>
                <a:latin typeface="Georgia" charset="0"/>
                <a:ea typeface="ＭＳ Ｐゴシック" charset="0"/>
                <a:cs typeface="Georgia" charset="0"/>
              </a:rPr>
              <a:t>Continue the Learning At Home</a:t>
            </a:r>
            <a:endParaRPr lang="en-US" sz="4000" dirty="0">
              <a:solidFill>
                <a:srgbClr val="0C4225"/>
              </a:solidFill>
              <a:latin typeface="Georgia" charset="0"/>
              <a:ea typeface="ＭＳ Ｐゴシック" charset="0"/>
              <a:cs typeface="Georgia" charset="0"/>
            </a:endParaRP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46750" y="1657850"/>
            <a:ext cx="18891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appstor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45175" y="5629853"/>
            <a:ext cx="1790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parents choice silver honor award.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906556" y="3870914"/>
            <a:ext cx="14827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iPhone_DIY_nano.psd"/>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8913" y="1387475"/>
            <a:ext cx="3014663" cy="53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iPhone_DIY_nano.psd"/>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393950" y="1382713"/>
            <a:ext cx="301307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NISE_tag_white.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794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Resources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91826" y="1640883"/>
            <a:ext cx="813201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2000" dirty="0" smtClean="0">
                <a:solidFill>
                  <a:prstClr val="black"/>
                </a:solidFill>
                <a:latin typeface="Calibri" charset="0"/>
              </a:rPr>
              <a:t>NISE’s After </a:t>
            </a:r>
            <a:r>
              <a:rPr lang="en-US" sz="2000" dirty="0">
                <a:solidFill>
                  <a:prstClr val="black"/>
                </a:solidFill>
                <a:latin typeface="Calibri" charset="0"/>
              </a:rPr>
              <a:t>School Framework: </a:t>
            </a:r>
            <a:r>
              <a:rPr lang="en-US" sz="2000" dirty="0">
                <a:solidFill>
                  <a:prstClr val="black"/>
                </a:solidFill>
                <a:latin typeface="Calibri" charset="0"/>
                <a:hlinkClick r:id="rId2"/>
              </a:rPr>
              <a:t>http://www.nisenet.org/catalog/programs/</a:t>
            </a:r>
            <a:r>
              <a:rPr lang="en-US" sz="2000" dirty="0" smtClean="0">
                <a:solidFill>
                  <a:prstClr val="black"/>
                </a:solidFill>
                <a:latin typeface="Calibri" charset="0"/>
                <a:hlinkClick r:id="rId2"/>
              </a:rPr>
              <a:t>after_school_framework_0</a:t>
            </a:r>
            <a:r>
              <a:rPr lang="en-US" sz="2000" dirty="0" smtClean="0">
                <a:solidFill>
                  <a:prstClr val="black"/>
                </a:solidFill>
                <a:latin typeface="Calibri" charset="0"/>
              </a:rPr>
              <a:t> </a:t>
            </a:r>
          </a:p>
          <a:p>
            <a:pPr marL="0" indent="0" eaLnBrk="1" hangingPunct="1">
              <a:spcBef>
                <a:spcPct val="50000"/>
              </a:spcBef>
              <a:defRPr/>
            </a:pPr>
            <a:endParaRPr lang="en-US" sz="2000" dirty="0">
              <a:solidFill>
                <a:prstClr val="black"/>
              </a:solidFill>
              <a:latin typeface="Calibri" charset="0"/>
            </a:endParaRPr>
          </a:p>
          <a:p>
            <a:pPr marL="0" indent="0" eaLnBrk="1" hangingPunct="1">
              <a:spcBef>
                <a:spcPct val="50000"/>
              </a:spcBef>
              <a:defRPr/>
            </a:pPr>
            <a:r>
              <a:rPr lang="en-US" sz="2000" dirty="0" smtClean="0">
                <a:solidFill>
                  <a:prstClr val="black"/>
                </a:solidFill>
                <a:latin typeface="Calibri" charset="0"/>
              </a:rPr>
              <a:t>List of NISE Mini</a:t>
            </a:r>
            <a:r>
              <a:rPr lang="en-US" sz="2000" dirty="0">
                <a:solidFill>
                  <a:prstClr val="black"/>
                </a:solidFill>
                <a:latin typeface="Calibri" charset="0"/>
              </a:rPr>
              <a:t>-Grants: </a:t>
            </a:r>
            <a:r>
              <a:rPr lang="en-US" sz="2000" dirty="0">
                <a:solidFill>
                  <a:prstClr val="black"/>
                </a:solidFill>
                <a:latin typeface="Calibri" charset="0"/>
                <a:hlinkClick r:id="rId3"/>
              </a:rPr>
              <a:t>http://www.nisenet.org/mini-</a:t>
            </a:r>
            <a:r>
              <a:rPr lang="en-US" sz="2000" dirty="0" smtClean="0">
                <a:solidFill>
                  <a:prstClr val="black"/>
                </a:solidFill>
                <a:latin typeface="Calibri" charset="0"/>
                <a:hlinkClick r:id="rId3"/>
              </a:rPr>
              <a:t>grants</a:t>
            </a:r>
            <a:r>
              <a:rPr lang="en-US" sz="2000" dirty="0" smtClean="0">
                <a:solidFill>
                  <a:prstClr val="black"/>
                </a:solidFill>
                <a:latin typeface="Calibri" charset="0"/>
              </a:rPr>
              <a:t> </a:t>
            </a:r>
          </a:p>
          <a:p>
            <a:pPr marL="0" indent="0" eaLnBrk="1" hangingPunct="1">
              <a:spcBef>
                <a:spcPct val="50000"/>
              </a:spcBef>
              <a:defRPr/>
            </a:pPr>
            <a:endParaRPr lang="en-US" sz="2000" dirty="0">
              <a:solidFill>
                <a:prstClr val="black"/>
              </a:solidFill>
              <a:latin typeface="Calibri" charset="0"/>
            </a:endParaRPr>
          </a:p>
          <a:p>
            <a:pPr marL="0" indent="0" eaLnBrk="1" hangingPunct="1">
              <a:spcBef>
                <a:spcPct val="50000"/>
              </a:spcBef>
              <a:defRPr/>
            </a:pPr>
            <a:r>
              <a:rPr lang="en-US" sz="2000" dirty="0" smtClean="0">
                <a:solidFill>
                  <a:prstClr val="black"/>
                </a:solidFill>
                <a:latin typeface="Calibri" charset="0"/>
              </a:rPr>
              <a:t>NISE tips on working with </a:t>
            </a:r>
            <a:r>
              <a:rPr lang="en-US" sz="2000" dirty="0">
                <a:solidFill>
                  <a:prstClr val="black"/>
                </a:solidFill>
                <a:latin typeface="Calibri" charset="0"/>
              </a:rPr>
              <a:t>different audiences: </a:t>
            </a:r>
            <a:r>
              <a:rPr lang="en-US" sz="2000" dirty="0">
                <a:solidFill>
                  <a:prstClr val="black"/>
                </a:solidFill>
                <a:latin typeface="Calibri" charset="0"/>
                <a:hlinkClick r:id="rId4"/>
              </a:rPr>
              <a:t>http://www.nisenet.org/</a:t>
            </a:r>
            <a:r>
              <a:rPr lang="en-US" sz="2000" dirty="0" smtClean="0">
                <a:solidFill>
                  <a:prstClr val="black"/>
                </a:solidFill>
                <a:latin typeface="Calibri" charset="0"/>
                <a:hlinkClick r:id="rId4"/>
              </a:rPr>
              <a:t>Audiences</a:t>
            </a:r>
            <a:r>
              <a:rPr lang="en-US" sz="2000" dirty="0" smtClean="0">
                <a:solidFill>
                  <a:prstClr val="black"/>
                </a:solidFill>
                <a:latin typeface="Calibri" charset="0"/>
              </a:rPr>
              <a:t> </a:t>
            </a:r>
          </a:p>
          <a:p>
            <a:pPr marL="0" indent="0" eaLnBrk="1" hangingPunct="1">
              <a:spcBef>
                <a:spcPct val="50000"/>
              </a:spcBef>
              <a:defRPr/>
            </a:pPr>
            <a:endParaRPr lang="en-US" sz="2000" dirty="0">
              <a:solidFill>
                <a:prstClr val="black"/>
              </a:solidFill>
              <a:latin typeface="Calibri" charset="0"/>
            </a:endParaRPr>
          </a:p>
          <a:p>
            <a:pPr marL="0" indent="0" eaLnBrk="1" hangingPunct="1">
              <a:spcBef>
                <a:spcPct val="50000"/>
              </a:spcBef>
              <a:defRPr/>
            </a:pPr>
            <a:r>
              <a:rPr lang="en-US" sz="2000" dirty="0" smtClean="0">
                <a:solidFill>
                  <a:prstClr val="black"/>
                </a:solidFill>
                <a:latin typeface="Calibri" charset="0"/>
              </a:rPr>
              <a:t>Tips for </a:t>
            </a:r>
            <a:r>
              <a:rPr lang="en-US" sz="2000" dirty="0">
                <a:solidFill>
                  <a:prstClr val="black"/>
                </a:solidFill>
                <a:latin typeface="Calibri" charset="0"/>
              </a:rPr>
              <a:t>engaging girls: </a:t>
            </a:r>
            <a:r>
              <a:rPr lang="en-US" sz="2000" dirty="0">
                <a:solidFill>
                  <a:prstClr val="black"/>
                </a:solidFill>
                <a:latin typeface="Calibri" charset="0"/>
                <a:hlinkClick r:id="rId5"/>
              </a:rPr>
              <a:t>http://www.nisenet.org/sites/default/files/catalog/uploads/</a:t>
            </a:r>
            <a:r>
              <a:rPr lang="en-US" sz="2000" dirty="0" smtClean="0">
                <a:solidFill>
                  <a:prstClr val="black"/>
                </a:solidFill>
                <a:latin typeface="Calibri" charset="0"/>
                <a:hlinkClick r:id="rId5"/>
              </a:rPr>
              <a:t>ND_engaging_girls_sheet.pdf</a:t>
            </a:r>
            <a:r>
              <a:rPr lang="en-US" sz="2000" dirty="0" smtClean="0">
                <a:solidFill>
                  <a:prstClr val="black"/>
                </a:solidFill>
                <a:latin typeface="Calibri" charset="0"/>
              </a:rPr>
              <a:t> </a:t>
            </a:r>
            <a:endParaRPr lang="en-US" sz="2000" dirty="0" smtClean="0">
              <a:solidFill>
                <a:prstClr val="black"/>
              </a:solidFill>
              <a:latin typeface="Calibri" charset="0"/>
            </a:endParaRPr>
          </a:p>
        </p:txBody>
      </p:sp>
      <p:pic>
        <p:nvPicPr>
          <p:cNvPr id="16" name="Picture 15" descr="laptop_websites.ps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2250" y="-1255324"/>
            <a:ext cx="4183187" cy="3059923"/>
          </a:xfrm>
          <a:prstGeom prst="rect">
            <a:avLst/>
          </a:prstGeom>
        </p:spPr>
      </p:pic>
    </p:spTree>
    <p:extLst>
      <p:ext uri="{BB962C8B-B14F-4D97-AF65-F5344CB8AC3E}">
        <p14:creationId xmlns:p14="http://schemas.microsoft.com/office/powerpoint/2010/main" val="20556407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1380273" y="336593"/>
            <a:ext cx="65977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Questions &amp; Discussion</a:t>
            </a:r>
          </a:p>
          <a:p>
            <a:pPr algn="ctr"/>
            <a:endParaRPr lang="en-US" sz="2000" dirty="0">
              <a:solidFill>
                <a:srgbClr val="0C4225"/>
              </a:solidFill>
              <a:latin typeface="Georgia" charset="0"/>
              <a:cs typeface="Georgia" charset="0"/>
            </a:endParaRPr>
          </a:p>
        </p:txBody>
      </p:sp>
      <p:pic>
        <p:nvPicPr>
          <p:cNvPr id="2" name="Picture 1" descr="Questions low 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4710"/>
            <a:ext cx="9144000" cy="5275619"/>
          </a:xfrm>
          <a:prstGeom prst="rect">
            <a:avLst/>
          </a:prstGeom>
        </p:spPr>
      </p:pic>
      <p:pic>
        <p:nvPicPr>
          <p:cNvPr id="8" name="Picture 8" descr="NISE_tag_white.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87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Rectangle 8"/>
          <p:cNvSpPr/>
          <p:nvPr/>
        </p:nvSpPr>
        <p:spPr>
          <a:xfrm>
            <a:off x="0" y="5200589"/>
            <a:ext cx="9144000" cy="1646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spcAft>
                <a:spcPts val="200"/>
              </a:spcAft>
              <a:defRPr/>
            </a:pPr>
            <a:r>
              <a:rPr lang="en-US" sz="1800" b="1" dirty="0">
                <a:latin typeface="Calibri" charset="0"/>
              </a:rPr>
              <a:t>Cynthia Needham, </a:t>
            </a:r>
            <a:r>
              <a:rPr lang="en-US" sz="1800" dirty="0">
                <a:latin typeface="Calibri" charset="0"/>
              </a:rPr>
              <a:t>ICAN Productions</a:t>
            </a:r>
          </a:p>
        </p:txBody>
      </p:sp>
      <p:sp>
        <p:nvSpPr>
          <p:cNvPr id="87044" name="Rectangle 3"/>
          <p:cNvSpPr txBox="1">
            <a:spLocks noChangeArrowheads="1"/>
          </p:cNvSpPr>
          <p:nvPr/>
        </p:nvSpPr>
        <p:spPr bwMode="auto">
          <a:xfrm>
            <a:off x="1565098" y="5691127"/>
            <a:ext cx="511890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87045"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9860" y="5665727"/>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1" descr="Nanotubes parade.jpg"/>
          <p:cNvPicPr>
            <a:picLocks noChangeAspect="1"/>
          </p:cNvPicPr>
          <p:nvPr/>
        </p:nvPicPr>
        <p:blipFill rotWithShape="1">
          <a:blip r:embed="rId4" cstate="print">
            <a:extLst>
              <a:ext uri="{28A0092B-C50C-407E-A947-70E740481C1C}">
                <a14:useLocalDpi xmlns:a14="http://schemas.microsoft.com/office/drawing/2010/main"/>
              </a:ext>
            </a:extLst>
          </a:blip>
          <a:srcRect r="-10130"/>
          <a:stretch/>
        </p:blipFill>
        <p:spPr bwMode="auto">
          <a:xfrm>
            <a:off x="-2" y="1090353"/>
            <a:ext cx="10133469" cy="43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a:cs typeface="Georgia"/>
              </a:rPr>
              <a:t>Thank you!</a:t>
            </a:r>
          </a:p>
          <a:p>
            <a:pPr algn="ctr"/>
            <a:endParaRPr lang="en-US" sz="2000" dirty="0" smtClean="0">
              <a:latin typeface="Calibri" charset="0"/>
            </a:endParaRP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sp>
        <p:nvSpPr>
          <p:cNvPr id="11" name="Rectangle 10"/>
          <p:cNvSpPr/>
          <p:nvPr/>
        </p:nvSpPr>
        <p:spPr>
          <a:xfrm>
            <a:off x="0" y="52884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2" name="Picture 11"/>
          <p:cNvPicPr>
            <a:picLocks noChangeAspect="1"/>
          </p:cNvPicPr>
          <p:nvPr/>
        </p:nvPicPr>
        <p:blipFill>
          <a:blip r:embed="rId5"/>
          <a:stretch>
            <a:fillRect/>
          </a:stretch>
        </p:blipFill>
        <p:spPr>
          <a:xfrm>
            <a:off x="141300" y="4622800"/>
            <a:ext cx="1212398" cy="471488"/>
          </a:xfrm>
          <a:prstGeom prst="rect">
            <a:avLst/>
          </a:prstGeom>
        </p:spPr>
      </p:pic>
      <p:pic>
        <p:nvPicPr>
          <p:cNvPr id="13" name="Picture 3" descr="NISE_logo.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815138" y="5802043"/>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4906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5765</TotalTime>
  <Words>219</Words>
  <Application>Microsoft Macintosh PowerPoint</Application>
  <PresentationFormat>On-screen Show (4:3)</PresentationFormat>
  <Paragraphs>41</Paragraphs>
  <Slides>6</Slides>
  <Notes>4</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3_Office Theme</vt:lpstr>
      <vt:lpstr>PowerPoint Presentation</vt:lpstr>
      <vt:lpstr>PowerPoint Presentation</vt:lpstr>
      <vt:lpstr>To Continue the Learning At Home</vt:lpstr>
      <vt:lpstr>Resources</vt:lpstr>
      <vt:lpstr>PowerPoint Presentation</vt:lpstr>
      <vt:lpstr>PowerPoint Presentation</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Lizzie Hager-Barnard</cp:lastModifiedBy>
  <cp:revision>495</cp:revision>
  <dcterms:created xsi:type="dcterms:W3CDTF">2011-05-27T16:07:43Z</dcterms:created>
  <dcterms:modified xsi:type="dcterms:W3CDTF">2015-04-29T21:59:55Z</dcterms:modified>
</cp:coreProperties>
</file>