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xlsx" ContentType="application/vnd.openxmlformats-officedocument.spreadsheetml.sheet"/>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11"/>
  </p:notesMasterIdLst>
  <p:sldIdLst>
    <p:sldId id="331" r:id="rId2"/>
    <p:sldId id="332" r:id="rId3"/>
    <p:sldId id="329" r:id="rId4"/>
    <p:sldId id="333" r:id="rId5"/>
    <p:sldId id="341" r:id="rId6"/>
    <p:sldId id="328" r:id="rId7"/>
    <p:sldId id="340" r:id="rId8"/>
    <p:sldId id="318" r:id="rId9"/>
    <p:sldId id="339" r:id="rId10"/>
  </p:sldIdLst>
  <p:sldSz cx="9144000" cy="6858000" type="screen4x3"/>
  <p:notesSz cx="6950075" cy="9236075"/>
  <p:defaultText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868" autoAdjust="0"/>
  </p:normalViewPr>
  <p:slideViewPr>
    <p:cSldViewPr>
      <p:cViewPr varScale="1">
        <p:scale>
          <a:sx n="72" d="100"/>
          <a:sy n="72" d="100"/>
        </p:scale>
        <p:origin x="-1160" y="-11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microsoft.com/office/2011/relationships/chartStyle" Target="style1.xml"/><Relationship Id="rId3"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Schools</c:v>
                </c:pt>
                <c:pt idx="1">
                  <c:v>National Providers</c:v>
                </c:pt>
                <c:pt idx="2">
                  <c:v>Libraries</c:v>
                </c:pt>
                <c:pt idx="3">
                  <c:v>Science Centers &amp; Museums</c:v>
                </c:pt>
              </c:strCache>
            </c:strRef>
          </c:cat>
          <c:val>
            <c:numRef>
              <c:f>Sheet1!$B$2:$B$5</c:f>
              <c:numCache>
                <c:formatCode>General</c:formatCode>
                <c:ptCount val="4"/>
                <c:pt idx="0">
                  <c:v>43.0</c:v>
                </c:pt>
                <c:pt idx="1">
                  <c:v>18.0</c:v>
                </c:pt>
                <c:pt idx="2">
                  <c:v>7.0</c:v>
                </c:pt>
                <c:pt idx="3">
                  <c:v>3.0</c:v>
                </c:pt>
              </c:numCache>
            </c:numRef>
          </c:val>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Schools</c:v>
                </c:pt>
                <c:pt idx="1">
                  <c:v>National Providers</c:v>
                </c:pt>
                <c:pt idx="2">
                  <c:v>Libraries</c:v>
                </c:pt>
                <c:pt idx="3">
                  <c:v>Science Centers &amp; Museums</c:v>
                </c:pt>
              </c:strCache>
            </c:strRef>
          </c:cat>
          <c:val>
            <c:numRef>
              <c:f>Sheet1!$C$2:$C$5</c:f>
              <c:numCache>
                <c:formatCode>General</c:formatCode>
                <c:ptCount val="4"/>
                <c:pt idx="0">
                  <c:v>11.0</c:v>
                </c:pt>
                <c:pt idx="1">
                  <c:v>15.0</c:v>
                </c:pt>
                <c:pt idx="2">
                  <c:v>0.0</c:v>
                </c:pt>
                <c:pt idx="3">
                  <c:v>0.0</c:v>
                </c:pt>
              </c:numCache>
            </c:numRef>
          </c:val>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Schools</c:v>
                </c:pt>
                <c:pt idx="1">
                  <c:v>National Providers</c:v>
                </c:pt>
                <c:pt idx="2">
                  <c:v>Libraries</c:v>
                </c:pt>
                <c:pt idx="3">
                  <c:v>Science Centers &amp; Museums</c:v>
                </c:pt>
              </c:strCache>
            </c:strRef>
          </c:cat>
          <c:val>
            <c:numRef>
              <c:f>Sheet1!$D$2:$D$5</c:f>
              <c:numCache>
                <c:formatCode>General</c:formatCode>
                <c:ptCount val="4"/>
                <c:pt idx="0">
                  <c:v>0.0</c:v>
                </c:pt>
                <c:pt idx="1">
                  <c:v>5.0</c:v>
                </c:pt>
                <c:pt idx="2">
                  <c:v>0.0</c:v>
                </c:pt>
                <c:pt idx="3">
                  <c:v>0.0</c:v>
                </c:pt>
              </c:numCache>
            </c:numRef>
          </c:val>
        </c:ser>
        <c:ser>
          <c:idx val="3"/>
          <c:order val="3"/>
          <c:tx>
            <c:strRef>
              <c:f>Sheet1!$E$1</c:f>
              <c:strCache>
                <c:ptCount val="1"/>
                <c:pt idx="0">
                  <c:v>Series 4</c:v>
                </c:pt>
              </c:strCache>
            </c:strRef>
          </c:tx>
          <c:spPr>
            <a:solidFill>
              <a:schemeClr val="accent4"/>
            </a:solidFill>
            <a:ln>
              <a:noFill/>
            </a:ln>
            <a:effectLst/>
          </c:spPr>
          <c:invertIfNegative val="0"/>
          <c:cat>
            <c:strRef>
              <c:f>Sheet1!$A$2:$A$5</c:f>
              <c:strCache>
                <c:ptCount val="4"/>
                <c:pt idx="0">
                  <c:v>Schools</c:v>
                </c:pt>
                <c:pt idx="1">
                  <c:v>National Providers</c:v>
                </c:pt>
                <c:pt idx="2">
                  <c:v>Libraries</c:v>
                </c:pt>
                <c:pt idx="3">
                  <c:v>Science Centers &amp; Museums</c:v>
                </c:pt>
              </c:strCache>
            </c:strRef>
          </c:cat>
          <c:val>
            <c:numRef>
              <c:f>Sheet1!$E$2:$E$5</c:f>
              <c:numCache>
                <c:formatCode>General</c:formatCode>
                <c:ptCount val="4"/>
                <c:pt idx="1">
                  <c:v>5.0</c:v>
                </c:pt>
              </c:numCache>
            </c:numRef>
          </c:val>
        </c:ser>
        <c:dLbls>
          <c:showLegendKey val="0"/>
          <c:showVal val="0"/>
          <c:showCatName val="0"/>
          <c:showSerName val="0"/>
          <c:showPercent val="0"/>
          <c:showBubbleSize val="0"/>
        </c:dLbls>
        <c:gapWidth val="23"/>
        <c:overlap val="100"/>
        <c:axId val="2125304792"/>
        <c:axId val="2125308600"/>
      </c:barChart>
      <c:catAx>
        <c:axId val="2125304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125308600"/>
        <c:crosses val="autoZero"/>
        <c:auto val="1"/>
        <c:lblAlgn val="ctr"/>
        <c:lblOffset val="100"/>
        <c:noMultiLvlLbl val="0"/>
      </c:catAx>
      <c:valAx>
        <c:axId val="2125308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5304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3C87DB9D-39E9-4ABE-A874-C693C02BE3A7}" type="datetimeFigureOut">
              <a:rPr lang="en-US" smtClean="0"/>
              <a:pPr/>
              <a:t>6/4/15</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110A0543-C5F2-4A05-A30B-B42F03EC4E4B}" type="slidenum">
              <a:rPr lang="en-US" smtClean="0"/>
              <a:pPr/>
              <a:t>‹#›</a:t>
            </a:fld>
            <a:endParaRPr lang="en-US"/>
          </a:p>
        </p:txBody>
      </p:sp>
    </p:spTree>
    <p:extLst>
      <p:ext uri="{BB962C8B-B14F-4D97-AF65-F5344CB8AC3E}">
        <p14:creationId xmlns:p14="http://schemas.microsoft.com/office/powerpoint/2010/main" val="3312035547"/>
      </p:ext>
    </p:extLst>
  </p:cSld>
  <p:clrMap bg1="lt1" tx1="dk1" bg2="lt2" tx2="dk2" accent1="accent1" accent2="accent2" accent3="accent3" accent4="accent4" accent5="accent5" accent6="accent6" hlink="hlink" folHlink="folHlink"/>
  <p:notesStyle>
    <a:lvl1pPr marL="0" algn="l" defTabSz="914186" rtl="0" eaLnBrk="1" latinLnBrk="0" hangingPunct="1">
      <a:defRPr sz="1200" kern="1200">
        <a:solidFill>
          <a:schemeClr val="tx1"/>
        </a:solidFill>
        <a:latin typeface="+mn-lt"/>
        <a:ea typeface="+mn-ea"/>
        <a:cs typeface="+mn-cs"/>
      </a:defRPr>
    </a:lvl1pPr>
    <a:lvl2pPr marL="457092" algn="l" defTabSz="914186" rtl="0" eaLnBrk="1" latinLnBrk="0" hangingPunct="1">
      <a:defRPr sz="1200" kern="1200">
        <a:solidFill>
          <a:schemeClr val="tx1"/>
        </a:solidFill>
        <a:latin typeface="+mn-lt"/>
        <a:ea typeface="+mn-ea"/>
        <a:cs typeface="+mn-cs"/>
      </a:defRPr>
    </a:lvl2pPr>
    <a:lvl3pPr marL="914186" algn="l" defTabSz="914186" rtl="0" eaLnBrk="1" latinLnBrk="0" hangingPunct="1">
      <a:defRPr sz="1200" kern="1200">
        <a:solidFill>
          <a:schemeClr val="tx1"/>
        </a:solidFill>
        <a:latin typeface="+mn-lt"/>
        <a:ea typeface="+mn-ea"/>
        <a:cs typeface="+mn-cs"/>
      </a:defRPr>
    </a:lvl3pPr>
    <a:lvl4pPr marL="1371279" algn="l" defTabSz="914186" rtl="0" eaLnBrk="1" latinLnBrk="0" hangingPunct="1">
      <a:defRPr sz="1200" kern="1200">
        <a:solidFill>
          <a:schemeClr val="tx1"/>
        </a:solidFill>
        <a:latin typeface="+mn-lt"/>
        <a:ea typeface="+mn-ea"/>
        <a:cs typeface="+mn-cs"/>
      </a:defRPr>
    </a:lvl4pPr>
    <a:lvl5pPr marL="1828373" algn="l" defTabSz="914186" rtl="0" eaLnBrk="1" latinLnBrk="0" hangingPunct="1">
      <a:defRPr sz="1200" kern="1200">
        <a:solidFill>
          <a:schemeClr val="tx1"/>
        </a:solidFill>
        <a:latin typeface="+mn-lt"/>
        <a:ea typeface="+mn-ea"/>
        <a:cs typeface="+mn-cs"/>
      </a:defRPr>
    </a:lvl5pPr>
    <a:lvl6pPr marL="2285466" algn="l" defTabSz="914186" rtl="0" eaLnBrk="1" latinLnBrk="0" hangingPunct="1">
      <a:defRPr sz="1200" kern="1200">
        <a:solidFill>
          <a:schemeClr val="tx1"/>
        </a:solidFill>
        <a:latin typeface="+mn-lt"/>
        <a:ea typeface="+mn-ea"/>
        <a:cs typeface="+mn-cs"/>
      </a:defRPr>
    </a:lvl6pPr>
    <a:lvl7pPr marL="2742558" algn="l" defTabSz="914186" rtl="0" eaLnBrk="1" latinLnBrk="0" hangingPunct="1">
      <a:defRPr sz="1200" kern="1200">
        <a:solidFill>
          <a:schemeClr val="tx1"/>
        </a:solidFill>
        <a:latin typeface="+mn-lt"/>
        <a:ea typeface="+mn-ea"/>
        <a:cs typeface="+mn-cs"/>
      </a:defRPr>
    </a:lvl7pPr>
    <a:lvl8pPr marL="3199652" algn="l" defTabSz="914186" rtl="0" eaLnBrk="1" latinLnBrk="0" hangingPunct="1">
      <a:defRPr sz="1200" kern="1200">
        <a:solidFill>
          <a:schemeClr val="tx1"/>
        </a:solidFill>
        <a:latin typeface="+mn-lt"/>
        <a:ea typeface="+mn-ea"/>
        <a:cs typeface="+mn-cs"/>
      </a:defRPr>
    </a:lvl8pPr>
    <a:lvl9pPr marL="3656744" algn="l" defTabSz="91418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1166813" y="692150"/>
            <a:ext cx="4616450"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US" sz="1200" kern="1200" dirty="0" smtClean="0">
                <a:solidFill>
                  <a:schemeClr val="tx1"/>
                </a:solidFill>
                <a:effectLst/>
                <a:latin typeface="+mn-lt"/>
                <a:ea typeface="+mn-ea"/>
                <a:cs typeface="+mn-cs"/>
              </a:rPr>
              <a:t>Give</a:t>
            </a:r>
            <a:r>
              <a:rPr lang="en-US" sz="1200" kern="1200" baseline="0" dirty="0" smtClean="0">
                <a:solidFill>
                  <a:schemeClr val="tx1"/>
                </a:solidFill>
                <a:effectLst/>
                <a:latin typeface="+mn-lt"/>
                <a:ea typeface="+mn-ea"/>
                <a:cs typeface="+mn-cs"/>
              </a:rPr>
              <a:t> you a larger view of the afterschool field before we get into the partnership examples and to help you think about potential partners in your own communities and your goals for those partnerships.</a:t>
            </a:r>
          </a:p>
          <a:p>
            <a:pPr lvl="0"/>
            <a:endParaRPr lang="en-US" sz="1200" kern="1200" baseline="0" dirty="0" smtClean="0">
              <a:solidFill>
                <a:schemeClr val="tx1"/>
              </a:solidFill>
              <a:effectLst/>
              <a:latin typeface="+mn-lt"/>
              <a:ea typeface="+mn-ea"/>
              <a:cs typeface="+mn-cs"/>
            </a:endParaRPr>
          </a:p>
          <a:p>
            <a:pPr lvl="0"/>
            <a:r>
              <a:rPr lang="en-US" sz="1200" kern="1200" baseline="0" dirty="0" smtClean="0">
                <a:solidFill>
                  <a:schemeClr val="tx1"/>
                </a:solidFill>
                <a:effectLst/>
                <a:latin typeface="+mn-lt"/>
                <a:ea typeface="+mn-ea"/>
                <a:cs typeface="+mn-cs"/>
              </a:rPr>
              <a:t>Spoiler alert about where I</a:t>
            </a:r>
            <a:r>
              <a:rPr lang="fr-FR" sz="1200" kern="1200" baseline="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m going with my presentation—but I really think these types of partnerships are less about another outreach platform, but more about equity in STEM education.</a:t>
            </a:r>
            <a:endParaRPr lang="en-US" sz="1200" kern="1200" dirty="0" smtClean="0">
              <a:solidFill>
                <a:schemeClr val="tx1"/>
              </a:solidFill>
              <a:effectLst/>
              <a:latin typeface="+mn-lt"/>
              <a:ea typeface="+mn-ea"/>
              <a:cs typeface="+mn-cs"/>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27" indent="-285741">
              <a:defRPr>
                <a:solidFill>
                  <a:schemeClr val="tx1"/>
                </a:solidFill>
                <a:latin typeface="Calibri" pitchFamily="34" charset="0"/>
              </a:defRPr>
            </a:lvl2pPr>
            <a:lvl3pPr marL="1142965" indent="-228593">
              <a:defRPr>
                <a:solidFill>
                  <a:schemeClr val="tx1"/>
                </a:solidFill>
                <a:latin typeface="Calibri" pitchFamily="34" charset="0"/>
              </a:defRPr>
            </a:lvl3pPr>
            <a:lvl4pPr marL="1600151" indent="-228593">
              <a:defRPr>
                <a:solidFill>
                  <a:schemeClr val="tx1"/>
                </a:solidFill>
                <a:latin typeface="Calibri" pitchFamily="34" charset="0"/>
              </a:defRPr>
            </a:lvl4pPr>
            <a:lvl5pPr marL="2057336" indent="-228593">
              <a:defRPr>
                <a:solidFill>
                  <a:schemeClr val="tx1"/>
                </a:solidFill>
                <a:latin typeface="Calibri" pitchFamily="34" charset="0"/>
              </a:defRPr>
            </a:lvl5pPr>
            <a:lvl6pPr marL="2514522" indent="-228593" fontAlgn="base">
              <a:spcBef>
                <a:spcPct val="0"/>
              </a:spcBef>
              <a:spcAft>
                <a:spcPct val="0"/>
              </a:spcAft>
              <a:defRPr>
                <a:solidFill>
                  <a:schemeClr val="tx1"/>
                </a:solidFill>
                <a:latin typeface="Calibri" pitchFamily="34" charset="0"/>
              </a:defRPr>
            </a:lvl6pPr>
            <a:lvl7pPr marL="2971707" indent="-228593" fontAlgn="base">
              <a:spcBef>
                <a:spcPct val="0"/>
              </a:spcBef>
              <a:spcAft>
                <a:spcPct val="0"/>
              </a:spcAft>
              <a:defRPr>
                <a:solidFill>
                  <a:schemeClr val="tx1"/>
                </a:solidFill>
                <a:latin typeface="Calibri" pitchFamily="34" charset="0"/>
              </a:defRPr>
            </a:lvl7pPr>
            <a:lvl8pPr marL="3428893" indent="-228593" fontAlgn="base">
              <a:spcBef>
                <a:spcPct val="0"/>
              </a:spcBef>
              <a:spcAft>
                <a:spcPct val="0"/>
              </a:spcAft>
              <a:defRPr>
                <a:solidFill>
                  <a:schemeClr val="tx1"/>
                </a:solidFill>
                <a:latin typeface="Calibri" pitchFamily="34" charset="0"/>
              </a:defRPr>
            </a:lvl8pPr>
            <a:lvl9pPr marL="3886079" indent="-228593" fontAlgn="base">
              <a:spcBef>
                <a:spcPct val="0"/>
              </a:spcBef>
              <a:spcAft>
                <a:spcPct val="0"/>
              </a:spcAft>
              <a:defRPr>
                <a:solidFill>
                  <a:schemeClr val="tx1"/>
                </a:solidFill>
                <a:latin typeface="Calibri" pitchFamily="34" charset="0"/>
              </a:defRPr>
            </a:lvl9pPr>
          </a:lstStyle>
          <a:p>
            <a:fld id="{A8D44025-6920-47F2-87DA-18D0DA7F5D05}" type="slidenum">
              <a:rPr lang="en-US" altLang="en-US">
                <a:solidFill>
                  <a:prstClr val="black"/>
                </a:solidFill>
              </a:rPr>
              <a:pPr/>
              <a:t>1</a:t>
            </a:fld>
            <a:endParaRPr lang="en-US" altLang="en-US">
              <a:solidFill>
                <a:prstClr val="black"/>
              </a:solidFill>
            </a:endParaRPr>
          </a:p>
        </p:txBody>
      </p:sp>
    </p:spTree>
    <p:extLst>
      <p:ext uri="{BB962C8B-B14F-4D97-AF65-F5344CB8AC3E}">
        <p14:creationId xmlns:p14="http://schemas.microsoft.com/office/powerpoint/2010/main" val="322441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1166813" y="692150"/>
            <a:ext cx="4616450"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224781" algn="l"/>
            <a:r>
              <a:rPr lang="en-US" baseline="0" dirty="0" smtClean="0"/>
              <a:t>The field is very large and very </a:t>
            </a:r>
            <a:r>
              <a:rPr lang="en-US" baseline="0" dirty="0" smtClean="0"/>
              <a:t>diverse. According </a:t>
            </a:r>
            <a:r>
              <a:rPr lang="en-US" baseline="0" dirty="0" smtClean="0"/>
              <a:t>to our </a:t>
            </a:r>
            <a:r>
              <a:rPr lang="en-US" baseline="0" dirty="0" smtClean="0"/>
              <a:t>2014 research, there are about </a:t>
            </a:r>
            <a:r>
              <a:rPr lang="en-US" baseline="0" dirty="0" smtClean="0"/>
              <a:t>10.2 million children in afterschool programs across the U.S.</a:t>
            </a:r>
          </a:p>
          <a:p>
            <a:pPr marL="0" indent="-224781" algn="l"/>
            <a:endParaRPr lang="en-US" baseline="0" dirty="0" smtClean="0"/>
          </a:p>
          <a:p>
            <a:pPr marL="0" indent="-224781" algn="l"/>
            <a:r>
              <a:rPr lang="en-US" baseline="0" dirty="0" smtClean="0"/>
              <a:t>You’re likely familiar with all of the national providers, but there’s also local community centers, organizations that serve particular immigrant or religious populations, parks &amp; rec departments, etc.</a:t>
            </a:r>
          </a:p>
          <a:p>
            <a:pPr marL="0" indent="-224781" algn="l"/>
            <a:endParaRPr lang="en-US" baseline="0" dirty="0" smtClean="0"/>
          </a:p>
          <a:p>
            <a:pPr marL="0" indent="-224781" algn="l"/>
            <a:r>
              <a:rPr lang="en-US" baseline="0" dirty="0" smtClean="0"/>
              <a:t>All of these are considered community-based organizations (although not all CBO’s are afterschool providers), or youth-serving organizations. Most of these would also self-identify as the youth development field i.e. concerned with larger outcomes than academics.</a:t>
            </a:r>
          </a:p>
          <a:p>
            <a:pPr marL="0" indent="-224781" algn="l"/>
            <a:endParaRPr lang="en-US" baseline="0" dirty="0" smtClean="0"/>
          </a:p>
          <a:p>
            <a:pPr marL="0" indent="-224781" algn="l"/>
            <a:r>
              <a:rPr lang="en-US" baseline="0" dirty="0" smtClean="0"/>
              <a:t>One key thing to note, is that when we say “afterschool”, we don’t mean a school-run club that happens when the school day ends. The kind of afterschool programs we’re talking about have kids attending 4-5 days a week, are in communication with families and schools, and are concerned more broadly with a child’s welfare, rather than just academics. Most follow the model of offering a snack or meal, homework help, and then enrichment activities.</a:t>
            </a:r>
          </a:p>
          <a:p>
            <a:pPr marL="0" indent="-224781" algn="l"/>
            <a:endParaRPr lang="en-US" baseline="0" dirty="0" smtClean="0"/>
          </a:p>
          <a:p>
            <a:pPr marL="0" indent="-224781" algn="l"/>
            <a:r>
              <a:rPr lang="en-US" baseline="0" dirty="0" smtClean="0"/>
              <a:t>When you partner with an afterschool program, you’re plugging into an established support system and offering them much-needed support for their enrichment activities.</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27" indent="-285741">
              <a:defRPr>
                <a:solidFill>
                  <a:schemeClr val="tx1"/>
                </a:solidFill>
                <a:latin typeface="Calibri" pitchFamily="34" charset="0"/>
              </a:defRPr>
            </a:lvl2pPr>
            <a:lvl3pPr marL="1142965" indent="-228593">
              <a:defRPr>
                <a:solidFill>
                  <a:schemeClr val="tx1"/>
                </a:solidFill>
                <a:latin typeface="Calibri" pitchFamily="34" charset="0"/>
              </a:defRPr>
            </a:lvl3pPr>
            <a:lvl4pPr marL="1600151" indent="-228593">
              <a:defRPr>
                <a:solidFill>
                  <a:schemeClr val="tx1"/>
                </a:solidFill>
                <a:latin typeface="Calibri" pitchFamily="34" charset="0"/>
              </a:defRPr>
            </a:lvl4pPr>
            <a:lvl5pPr marL="2057336" indent="-228593">
              <a:defRPr>
                <a:solidFill>
                  <a:schemeClr val="tx1"/>
                </a:solidFill>
                <a:latin typeface="Calibri" pitchFamily="34" charset="0"/>
              </a:defRPr>
            </a:lvl5pPr>
            <a:lvl6pPr marL="2514522" indent="-228593" fontAlgn="base">
              <a:spcBef>
                <a:spcPct val="0"/>
              </a:spcBef>
              <a:spcAft>
                <a:spcPct val="0"/>
              </a:spcAft>
              <a:defRPr>
                <a:solidFill>
                  <a:schemeClr val="tx1"/>
                </a:solidFill>
                <a:latin typeface="Calibri" pitchFamily="34" charset="0"/>
              </a:defRPr>
            </a:lvl6pPr>
            <a:lvl7pPr marL="2971707" indent="-228593" fontAlgn="base">
              <a:spcBef>
                <a:spcPct val="0"/>
              </a:spcBef>
              <a:spcAft>
                <a:spcPct val="0"/>
              </a:spcAft>
              <a:defRPr>
                <a:solidFill>
                  <a:schemeClr val="tx1"/>
                </a:solidFill>
                <a:latin typeface="Calibri" pitchFamily="34" charset="0"/>
              </a:defRPr>
            </a:lvl7pPr>
            <a:lvl8pPr marL="3428893" indent="-228593" fontAlgn="base">
              <a:spcBef>
                <a:spcPct val="0"/>
              </a:spcBef>
              <a:spcAft>
                <a:spcPct val="0"/>
              </a:spcAft>
              <a:defRPr>
                <a:solidFill>
                  <a:schemeClr val="tx1"/>
                </a:solidFill>
                <a:latin typeface="Calibri" pitchFamily="34" charset="0"/>
              </a:defRPr>
            </a:lvl8pPr>
            <a:lvl9pPr marL="3886079" indent="-228593" fontAlgn="base">
              <a:spcBef>
                <a:spcPct val="0"/>
              </a:spcBef>
              <a:spcAft>
                <a:spcPct val="0"/>
              </a:spcAft>
              <a:defRPr>
                <a:solidFill>
                  <a:schemeClr val="tx1"/>
                </a:solidFill>
                <a:latin typeface="Calibri" pitchFamily="34" charset="0"/>
              </a:defRPr>
            </a:lvl9pPr>
          </a:lstStyle>
          <a:p>
            <a:fld id="{A8D44025-6920-47F2-87DA-18D0DA7F5D05}" type="slidenum">
              <a:rPr lang="en-US" altLang="en-US">
                <a:solidFill>
                  <a:prstClr val="black"/>
                </a:solidFill>
              </a:rPr>
              <a:pPr/>
              <a:t>2</a:t>
            </a:fld>
            <a:endParaRPr lang="en-US" altLang="en-US">
              <a:solidFill>
                <a:prstClr val="black"/>
              </a:solidFill>
            </a:endParaRPr>
          </a:p>
        </p:txBody>
      </p:sp>
    </p:spTree>
    <p:extLst>
      <p:ext uri="{BB962C8B-B14F-4D97-AF65-F5344CB8AC3E}">
        <p14:creationId xmlns:p14="http://schemas.microsoft.com/office/powerpoint/2010/main" val="2020839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1166813" y="692150"/>
            <a:ext cx="4616450"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Just to help think about where the kids are…not necessarily a bad</a:t>
            </a:r>
            <a:r>
              <a:rPr lang="en-US" sz="1200" kern="1200" baseline="0" dirty="0" smtClean="0">
                <a:solidFill>
                  <a:schemeClr val="tx1"/>
                </a:solidFill>
                <a:effectLst/>
                <a:latin typeface="+mn-lt"/>
                <a:ea typeface="+mn-ea"/>
                <a:cs typeface="+mn-cs"/>
              </a:rPr>
              <a:t> thing that so few at science centers. Obviously on-site programs targeted towards underserved communities would be a logistical nightmare. This number also doesn’t include afterschool programs where science centers are partners—coming in one day a week for programming or supporting curriculum or PD efforts behind the scenes. </a:t>
            </a:r>
            <a:endParaRPr lang="en-US" sz="1200" kern="1200" dirty="0">
              <a:solidFill>
                <a:schemeClr val="tx1"/>
              </a:solidFill>
              <a:effectLst/>
              <a:latin typeface="+mn-lt"/>
              <a:ea typeface="+mn-ea"/>
              <a:cs typeface="+mn-cs"/>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27" indent="-285741">
              <a:defRPr>
                <a:solidFill>
                  <a:schemeClr val="tx1"/>
                </a:solidFill>
                <a:latin typeface="Calibri" pitchFamily="34" charset="0"/>
              </a:defRPr>
            </a:lvl2pPr>
            <a:lvl3pPr marL="1142965" indent="-228593">
              <a:defRPr>
                <a:solidFill>
                  <a:schemeClr val="tx1"/>
                </a:solidFill>
                <a:latin typeface="Calibri" pitchFamily="34" charset="0"/>
              </a:defRPr>
            </a:lvl3pPr>
            <a:lvl4pPr marL="1600151" indent="-228593">
              <a:defRPr>
                <a:solidFill>
                  <a:schemeClr val="tx1"/>
                </a:solidFill>
                <a:latin typeface="Calibri" pitchFamily="34" charset="0"/>
              </a:defRPr>
            </a:lvl4pPr>
            <a:lvl5pPr marL="2057336" indent="-228593">
              <a:defRPr>
                <a:solidFill>
                  <a:schemeClr val="tx1"/>
                </a:solidFill>
                <a:latin typeface="Calibri" pitchFamily="34" charset="0"/>
              </a:defRPr>
            </a:lvl5pPr>
            <a:lvl6pPr marL="2514522" indent="-228593" fontAlgn="base">
              <a:spcBef>
                <a:spcPct val="0"/>
              </a:spcBef>
              <a:spcAft>
                <a:spcPct val="0"/>
              </a:spcAft>
              <a:defRPr>
                <a:solidFill>
                  <a:schemeClr val="tx1"/>
                </a:solidFill>
                <a:latin typeface="Calibri" pitchFamily="34" charset="0"/>
              </a:defRPr>
            </a:lvl6pPr>
            <a:lvl7pPr marL="2971707" indent="-228593" fontAlgn="base">
              <a:spcBef>
                <a:spcPct val="0"/>
              </a:spcBef>
              <a:spcAft>
                <a:spcPct val="0"/>
              </a:spcAft>
              <a:defRPr>
                <a:solidFill>
                  <a:schemeClr val="tx1"/>
                </a:solidFill>
                <a:latin typeface="Calibri" pitchFamily="34" charset="0"/>
              </a:defRPr>
            </a:lvl7pPr>
            <a:lvl8pPr marL="3428893" indent="-228593" fontAlgn="base">
              <a:spcBef>
                <a:spcPct val="0"/>
              </a:spcBef>
              <a:spcAft>
                <a:spcPct val="0"/>
              </a:spcAft>
              <a:defRPr>
                <a:solidFill>
                  <a:schemeClr val="tx1"/>
                </a:solidFill>
                <a:latin typeface="Calibri" pitchFamily="34" charset="0"/>
              </a:defRPr>
            </a:lvl8pPr>
            <a:lvl9pPr marL="3886079" indent="-228593" fontAlgn="base">
              <a:spcBef>
                <a:spcPct val="0"/>
              </a:spcBef>
              <a:spcAft>
                <a:spcPct val="0"/>
              </a:spcAft>
              <a:defRPr>
                <a:solidFill>
                  <a:schemeClr val="tx1"/>
                </a:solidFill>
                <a:latin typeface="Calibri" pitchFamily="34" charset="0"/>
              </a:defRPr>
            </a:lvl9pPr>
          </a:lstStyle>
          <a:p>
            <a:fld id="{A8D44025-6920-47F2-87DA-18D0DA7F5D05}" type="slidenum">
              <a:rPr lang="en-US" altLang="en-US">
                <a:solidFill>
                  <a:prstClr val="black"/>
                </a:solidFill>
              </a:rPr>
              <a:pPr/>
              <a:t>3</a:t>
            </a:fld>
            <a:endParaRPr lang="en-US" altLang="en-US">
              <a:solidFill>
                <a:prstClr val="black"/>
              </a:solidFill>
            </a:endParaRPr>
          </a:p>
        </p:txBody>
      </p:sp>
    </p:spTree>
    <p:extLst>
      <p:ext uri="{BB962C8B-B14F-4D97-AF65-F5344CB8AC3E}">
        <p14:creationId xmlns:p14="http://schemas.microsoft.com/office/powerpoint/2010/main" val="522440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1166813" y="692150"/>
            <a:ext cx="4616450"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aseline="0" dirty="0" smtClean="0"/>
              <a:t>I would say the box on STEM learning is perhaps how afterschool providers are oriented, but this is not to say that all afterschool programs are doing exemplary informal science education. Many are still figuring it out. With the right kinds of partnerships and support, that can combine with strengths in youth development and the type of learning environment--there’s a ton of potential</a:t>
            </a:r>
            <a:r>
              <a:rPr lang="en-US" altLang="en-US" baseline="0" dirty="0" smtClean="0"/>
              <a:t>.</a:t>
            </a:r>
          </a:p>
          <a:p>
            <a:pPr>
              <a:spcBef>
                <a:spcPct val="0"/>
              </a:spcBef>
            </a:pPr>
            <a:endParaRPr lang="en-US" altLang="en-US" baseline="0" dirty="0" smtClean="0"/>
          </a:p>
          <a:p>
            <a:pPr>
              <a:spcBef>
                <a:spcPct val="0"/>
              </a:spcBef>
            </a:pPr>
            <a:r>
              <a:rPr lang="en-US" altLang="en-US" baseline="0" dirty="0" smtClean="0"/>
              <a:t>And thinking about populations that more often have very negative experiences in school science, we think that ISE can provide new entry points and a curriculum that culturally responsive.</a:t>
            </a:r>
            <a:endParaRPr lang="en-US" altLang="en-US" baseline="0" dirty="0"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27" indent="-285741">
              <a:defRPr>
                <a:solidFill>
                  <a:schemeClr val="tx1"/>
                </a:solidFill>
                <a:latin typeface="Calibri" pitchFamily="34" charset="0"/>
              </a:defRPr>
            </a:lvl2pPr>
            <a:lvl3pPr marL="1142965" indent="-228593">
              <a:defRPr>
                <a:solidFill>
                  <a:schemeClr val="tx1"/>
                </a:solidFill>
                <a:latin typeface="Calibri" pitchFamily="34" charset="0"/>
              </a:defRPr>
            </a:lvl3pPr>
            <a:lvl4pPr marL="1600151" indent="-228593">
              <a:defRPr>
                <a:solidFill>
                  <a:schemeClr val="tx1"/>
                </a:solidFill>
                <a:latin typeface="Calibri" pitchFamily="34" charset="0"/>
              </a:defRPr>
            </a:lvl4pPr>
            <a:lvl5pPr marL="2057336" indent="-228593">
              <a:defRPr>
                <a:solidFill>
                  <a:schemeClr val="tx1"/>
                </a:solidFill>
                <a:latin typeface="Calibri" pitchFamily="34" charset="0"/>
              </a:defRPr>
            </a:lvl5pPr>
            <a:lvl6pPr marL="2514522" indent="-228593" fontAlgn="base">
              <a:spcBef>
                <a:spcPct val="0"/>
              </a:spcBef>
              <a:spcAft>
                <a:spcPct val="0"/>
              </a:spcAft>
              <a:defRPr>
                <a:solidFill>
                  <a:schemeClr val="tx1"/>
                </a:solidFill>
                <a:latin typeface="Calibri" pitchFamily="34" charset="0"/>
              </a:defRPr>
            </a:lvl6pPr>
            <a:lvl7pPr marL="2971707" indent="-228593" fontAlgn="base">
              <a:spcBef>
                <a:spcPct val="0"/>
              </a:spcBef>
              <a:spcAft>
                <a:spcPct val="0"/>
              </a:spcAft>
              <a:defRPr>
                <a:solidFill>
                  <a:schemeClr val="tx1"/>
                </a:solidFill>
                <a:latin typeface="Calibri" pitchFamily="34" charset="0"/>
              </a:defRPr>
            </a:lvl7pPr>
            <a:lvl8pPr marL="3428893" indent="-228593" fontAlgn="base">
              <a:spcBef>
                <a:spcPct val="0"/>
              </a:spcBef>
              <a:spcAft>
                <a:spcPct val="0"/>
              </a:spcAft>
              <a:defRPr>
                <a:solidFill>
                  <a:schemeClr val="tx1"/>
                </a:solidFill>
                <a:latin typeface="Calibri" pitchFamily="34" charset="0"/>
              </a:defRPr>
            </a:lvl8pPr>
            <a:lvl9pPr marL="3886079" indent="-228593" fontAlgn="base">
              <a:spcBef>
                <a:spcPct val="0"/>
              </a:spcBef>
              <a:spcAft>
                <a:spcPct val="0"/>
              </a:spcAft>
              <a:defRPr>
                <a:solidFill>
                  <a:schemeClr val="tx1"/>
                </a:solidFill>
                <a:latin typeface="Calibri" pitchFamily="34" charset="0"/>
              </a:defRPr>
            </a:lvl9pPr>
          </a:lstStyle>
          <a:p>
            <a:fld id="{A8D44025-6920-47F2-87DA-18D0DA7F5D05}" type="slidenum">
              <a:rPr lang="en-US" altLang="en-US">
                <a:solidFill>
                  <a:prstClr val="black"/>
                </a:solidFill>
              </a:rPr>
              <a:pPr/>
              <a:t>4</a:t>
            </a:fld>
            <a:endParaRPr lang="en-US" altLang="en-US">
              <a:solidFill>
                <a:prstClr val="black"/>
              </a:solidFill>
            </a:endParaRPr>
          </a:p>
        </p:txBody>
      </p:sp>
    </p:spTree>
    <p:extLst>
      <p:ext uri="{BB962C8B-B14F-4D97-AF65-F5344CB8AC3E}">
        <p14:creationId xmlns:p14="http://schemas.microsoft.com/office/powerpoint/2010/main" val="696605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1166813" y="692150"/>
            <a:ext cx="4616450"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186" rtl="0" eaLnBrk="1" fontAlgn="auto" latinLnBrk="0" hangingPunct="1">
              <a:lnSpc>
                <a:spcPct val="100000"/>
              </a:lnSpc>
              <a:spcBef>
                <a:spcPts val="0"/>
              </a:spcBef>
              <a:spcAft>
                <a:spcPts val="0"/>
              </a:spcAft>
              <a:buClrTx/>
              <a:buSzTx/>
              <a:buFontTx/>
              <a:buNone/>
              <a:tabLst/>
              <a:defRPr/>
            </a:pPr>
            <a:r>
              <a:rPr lang="en-US" sz="1200" dirty="0" smtClean="0">
                <a:solidFill>
                  <a:schemeClr val="accent1">
                    <a:lumMod val="50000"/>
                  </a:schemeClr>
                </a:solidFill>
              </a:rPr>
              <a:t>We’ve heard informally from statewide afterschool networks &amp; 21</a:t>
            </a:r>
            <a:r>
              <a:rPr lang="en-US" sz="1200" baseline="30000" dirty="0" smtClean="0">
                <a:solidFill>
                  <a:schemeClr val="accent1">
                    <a:lumMod val="50000"/>
                  </a:schemeClr>
                </a:solidFill>
              </a:rPr>
              <a:t>ST</a:t>
            </a:r>
            <a:r>
              <a:rPr lang="en-US" sz="1200" dirty="0" smtClean="0">
                <a:solidFill>
                  <a:schemeClr val="accent1">
                    <a:lumMod val="50000"/>
                  </a:schemeClr>
                </a:solidFill>
              </a:rPr>
              <a:t> CCLC leads that they suspect that quality isn’t there. Or people are doing “fun” hands-on science without deeper connections along a curriculum and to cross-cutting concepts</a:t>
            </a:r>
          </a:p>
          <a:p>
            <a:pPr marL="0" marR="0" lvl="1" indent="0" algn="l" defTabSz="914186" rtl="0" eaLnBrk="1" fontAlgn="auto" latinLnBrk="0" hangingPunct="1">
              <a:lnSpc>
                <a:spcPct val="100000"/>
              </a:lnSpc>
              <a:spcBef>
                <a:spcPts val="0"/>
              </a:spcBef>
              <a:spcAft>
                <a:spcPts val="0"/>
              </a:spcAft>
              <a:buClrTx/>
              <a:buSzTx/>
              <a:buFontTx/>
              <a:buNone/>
              <a:tabLst/>
              <a:defRPr/>
            </a:pPr>
            <a:endParaRPr lang="en-US" altLang="en-US" baseline="0" dirty="0" smtClean="0"/>
          </a:p>
          <a:p>
            <a:pPr marL="0" marR="0" lvl="1" indent="0" algn="l" defTabSz="914186" rtl="0" eaLnBrk="1" fontAlgn="auto" latinLnBrk="0" hangingPunct="1">
              <a:lnSpc>
                <a:spcPct val="100000"/>
              </a:lnSpc>
              <a:spcBef>
                <a:spcPts val="0"/>
              </a:spcBef>
              <a:spcAft>
                <a:spcPts val="0"/>
              </a:spcAft>
              <a:buClrTx/>
              <a:buSzTx/>
              <a:buFontTx/>
              <a:buNone/>
              <a:tabLst/>
              <a:defRPr/>
            </a:pPr>
            <a:r>
              <a:rPr lang="en-US" altLang="en-US" baseline="0" dirty="0" smtClean="0"/>
              <a:t>California’s After School Education and Safety (ASES) program is the largest state- funded afterschool program in the country ($550M each year). More than 4,100 afterschool sites across the state (all with at least 50% FRPL population) </a:t>
            </a:r>
          </a:p>
          <a:p>
            <a:pPr marL="0" marR="0" lvl="1" indent="0" algn="l" defTabSz="914186"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171450" marR="0" lvl="1" indent="-171450" algn="l" defTabSz="91418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Examines the state of science offerings &amp; external sources of support for science in California’s public afterschool programs</a:t>
            </a:r>
          </a:p>
          <a:p>
            <a:pPr marL="171450" marR="0" lvl="1" indent="-171450" algn="l" defTabSz="91418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Five-year NSF research study (2009-2014)</a:t>
            </a:r>
          </a:p>
          <a:p>
            <a:pPr marL="171450" marR="0" lvl="1" indent="-171450" algn="l" defTabSz="91418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Programs diverse geographically &amp; demographically, with differing in philosophies, approaches &amp; resources </a:t>
            </a:r>
          </a:p>
          <a:p>
            <a:pPr marL="0" marR="0" lvl="1" indent="0" algn="l" defTabSz="914186"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171450" marR="0" indent="-171450" algn="l" defTabSz="914186"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kern="1200" dirty="0" smtClean="0">
                <a:solidFill>
                  <a:schemeClr val="tx1"/>
                </a:solidFill>
                <a:latin typeface="+mn-lt"/>
                <a:ea typeface="+mn-ea"/>
                <a:cs typeface="+mn-cs"/>
              </a:rPr>
              <a:t>Used NRC’s six "strands" of informal science learning.</a:t>
            </a:r>
            <a:endParaRPr lang="en-US" sz="1200" kern="1200" dirty="0" smtClean="0">
              <a:solidFill>
                <a:schemeClr val="tx1"/>
              </a:solidFill>
              <a:effectLst/>
              <a:latin typeface="+mn-lt"/>
              <a:ea typeface="+mn-ea"/>
              <a:cs typeface="+mn-cs"/>
            </a:endParaRPr>
          </a:p>
          <a:p>
            <a:pPr marL="171450" marR="0" indent="-171450" algn="l" defTabSz="914186"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For each strand, sites were given scores of high, medium, or low based on whether the science activities aligned with that strand and whether the activities provided strong related learning opportunities. </a:t>
            </a:r>
          </a:p>
          <a:p>
            <a:pPr marL="0" marR="0" indent="0" algn="l" defTabSz="914186" rtl="0" eaLnBrk="1" fontAlgn="auto" latinLnBrk="0" hangingPunct="1">
              <a:lnSpc>
                <a:spcPct val="100000"/>
              </a:lnSpc>
              <a:spcBef>
                <a:spcPct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186"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Partnerships allowed sites to go beyond</a:t>
            </a:r>
            <a:r>
              <a:rPr lang="en-US" sz="1200" kern="1200" baseline="0" dirty="0" smtClean="0">
                <a:solidFill>
                  <a:schemeClr val="tx1"/>
                </a:solidFill>
                <a:effectLst/>
                <a:latin typeface="+mn-lt"/>
                <a:ea typeface="+mn-ea"/>
                <a:cs typeface="+mn-cs"/>
              </a:rPr>
              <a:t> INTEREST.</a:t>
            </a:r>
            <a:endParaRPr lang="en-US" dirty="0" smtClean="0">
              <a:effectLst/>
            </a:endParaRPr>
          </a:p>
          <a:p>
            <a:pPr marL="0" marR="0" lvl="1" indent="0" algn="l" defTabSz="914186" rtl="0" eaLnBrk="1" fontAlgn="auto" latinLnBrk="0" hangingPunct="1">
              <a:lnSpc>
                <a:spcPct val="100000"/>
              </a:lnSpc>
              <a:spcBef>
                <a:spcPts val="0"/>
              </a:spcBef>
              <a:spcAft>
                <a:spcPts val="0"/>
              </a:spcAft>
              <a:buClrTx/>
              <a:buSzTx/>
              <a:buFontTx/>
              <a:buNone/>
              <a:tabLst/>
              <a:defRPr/>
            </a:pPr>
            <a:endParaRPr lang="en-US" sz="3000" dirty="0" smtClean="0">
              <a:solidFill>
                <a:schemeClr val="accent1">
                  <a:lumMod val="50000"/>
                </a:schemeClr>
              </a:solidFill>
            </a:endParaRPr>
          </a:p>
          <a:p>
            <a:pPr marL="0" marR="0" lvl="1" indent="0" algn="l" defTabSz="914186" rtl="0" eaLnBrk="1" fontAlgn="auto" latinLnBrk="0" hangingPunct="1">
              <a:lnSpc>
                <a:spcPct val="100000"/>
              </a:lnSpc>
              <a:spcBef>
                <a:spcPts val="0"/>
              </a:spcBef>
              <a:spcAft>
                <a:spcPts val="0"/>
              </a:spcAft>
              <a:buClrTx/>
              <a:buSzTx/>
              <a:buFontTx/>
              <a:buNone/>
              <a:tabLst/>
              <a:defRPr/>
            </a:pPr>
            <a:endParaRPr lang="en-US" sz="3000" dirty="0" smtClean="0">
              <a:solidFill>
                <a:schemeClr val="accent1">
                  <a:lumMod val="50000"/>
                </a:schemeClr>
              </a:solidFill>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27" indent="-285741">
              <a:defRPr>
                <a:solidFill>
                  <a:schemeClr val="tx1"/>
                </a:solidFill>
                <a:latin typeface="Calibri" pitchFamily="34" charset="0"/>
              </a:defRPr>
            </a:lvl2pPr>
            <a:lvl3pPr marL="1142965" indent="-228593">
              <a:defRPr>
                <a:solidFill>
                  <a:schemeClr val="tx1"/>
                </a:solidFill>
                <a:latin typeface="Calibri" pitchFamily="34" charset="0"/>
              </a:defRPr>
            </a:lvl3pPr>
            <a:lvl4pPr marL="1600151" indent="-228593">
              <a:defRPr>
                <a:solidFill>
                  <a:schemeClr val="tx1"/>
                </a:solidFill>
                <a:latin typeface="Calibri" pitchFamily="34" charset="0"/>
              </a:defRPr>
            </a:lvl4pPr>
            <a:lvl5pPr marL="2057336" indent="-228593">
              <a:defRPr>
                <a:solidFill>
                  <a:schemeClr val="tx1"/>
                </a:solidFill>
                <a:latin typeface="Calibri" pitchFamily="34" charset="0"/>
              </a:defRPr>
            </a:lvl5pPr>
            <a:lvl6pPr marL="2514522" indent="-228593" fontAlgn="base">
              <a:spcBef>
                <a:spcPct val="0"/>
              </a:spcBef>
              <a:spcAft>
                <a:spcPct val="0"/>
              </a:spcAft>
              <a:defRPr>
                <a:solidFill>
                  <a:schemeClr val="tx1"/>
                </a:solidFill>
                <a:latin typeface="Calibri" pitchFamily="34" charset="0"/>
              </a:defRPr>
            </a:lvl6pPr>
            <a:lvl7pPr marL="2971707" indent="-228593" fontAlgn="base">
              <a:spcBef>
                <a:spcPct val="0"/>
              </a:spcBef>
              <a:spcAft>
                <a:spcPct val="0"/>
              </a:spcAft>
              <a:defRPr>
                <a:solidFill>
                  <a:schemeClr val="tx1"/>
                </a:solidFill>
                <a:latin typeface="Calibri" pitchFamily="34" charset="0"/>
              </a:defRPr>
            </a:lvl7pPr>
            <a:lvl8pPr marL="3428893" indent="-228593" fontAlgn="base">
              <a:spcBef>
                <a:spcPct val="0"/>
              </a:spcBef>
              <a:spcAft>
                <a:spcPct val="0"/>
              </a:spcAft>
              <a:defRPr>
                <a:solidFill>
                  <a:schemeClr val="tx1"/>
                </a:solidFill>
                <a:latin typeface="Calibri" pitchFamily="34" charset="0"/>
              </a:defRPr>
            </a:lvl8pPr>
            <a:lvl9pPr marL="3886079" indent="-228593" fontAlgn="base">
              <a:spcBef>
                <a:spcPct val="0"/>
              </a:spcBef>
              <a:spcAft>
                <a:spcPct val="0"/>
              </a:spcAft>
              <a:defRPr>
                <a:solidFill>
                  <a:schemeClr val="tx1"/>
                </a:solidFill>
                <a:latin typeface="Calibri" pitchFamily="34" charset="0"/>
              </a:defRPr>
            </a:lvl9pPr>
          </a:lstStyle>
          <a:p>
            <a:fld id="{A8D44025-6920-47F2-87DA-18D0DA7F5D05}" type="slidenum">
              <a:rPr lang="en-US" altLang="en-US">
                <a:solidFill>
                  <a:prstClr val="black"/>
                </a:solidFill>
              </a:rPr>
              <a:pPr/>
              <a:t>5</a:t>
            </a:fld>
            <a:endParaRPr lang="en-US" altLang="en-US">
              <a:solidFill>
                <a:prstClr val="black"/>
              </a:solidFill>
            </a:endParaRPr>
          </a:p>
        </p:txBody>
      </p:sp>
    </p:spTree>
    <p:extLst>
      <p:ext uri="{BB962C8B-B14F-4D97-AF65-F5344CB8AC3E}">
        <p14:creationId xmlns:p14="http://schemas.microsoft.com/office/powerpoint/2010/main" val="4149515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1166813" y="692150"/>
            <a:ext cx="4616450"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America</a:t>
            </a:r>
            <a:r>
              <a:rPr lang="en-US" sz="1200" kern="1200" baseline="0" dirty="0" smtClean="0">
                <a:solidFill>
                  <a:schemeClr val="tx1"/>
                </a:solidFill>
                <a:effectLst/>
                <a:latin typeface="+mn-lt"/>
                <a:ea typeface="+mn-ea"/>
                <a:cs typeface="+mn-cs"/>
              </a:rPr>
              <a:t> After 3PM – 13.7K households surveyed, nationally representative sample with state-level data</a:t>
            </a:r>
            <a:r>
              <a:rPr lang="en-US" sz="1200" kern="1200" baseline="0" dirty="0" smtClean="0">
                <a:solidFill>
                  <a:schemeClr val="tx1"/>
                </a:solidFill>
                <a:effectLst/>
                <a:latin typeface="+mn-lt"/>
                <a:ea typeface="+mn-ea"/>
                <a:cs typeface="+mn-cs"/>
              </a:rPr>
              <a:t>.</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Parent overwhelmingly cited access and cost as their biggest hurdles.</a:t>
            </a:r>
            <a:endParaRPr lang="en-US" sz="1200" kern="1200" baseline="0" dirty="0" smtClean="0">
              <a:solidFill>
                <a:schemeClr val="tx1"/>
              </a:solidFill>
              <a:effectLst/>
              <a:latin typeface="+mn-lt"/>
              <a:ea typeface="+mn-ea"/>
              <a:cs typeface="+mn-cs"/>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27" indent="-285741">
              <a:defRPr>
                <a:solidFill>
                  <a:schemeClr val="tx1"/>
                </a:solidFill>
                <a:latin typeface="Calibri" pitchFamily="34" charset="0"/>
              </a:defRPr>
            </a:lvl2pPr>
            <a:lvl3pPr marL="1142965" indent="-228593">
              <a:defRPr>
                <a:solidFill>
                  <a:schemeClr val="tx1"/>
                </a:solidFill>
                <a:latin typeface="Calibri" pitchFamily="34" charset="0"/>
              </a:defRPr>
            </a:lvl3pPr>
            <a:lvl4pPr marL="1600151" indent="-228593">
              <a:defRPr>
                <a:solidFill>
                  <a:schemeClr val="tx1"/>
                </a:solidFill>
                <a:latin typeface="Calibri" pitchFamily="34" charset="0"/>
              </a:defRPr>
            </a:lvl4pPr>
            <a:lvl5pPr marL="2057336" indent="-228593">
              <a:defRPr>
                <a:solidFill>
                  <a:schemeClr val="tx1"/>
                </a:solidFill>
                <a:latin typeface="Calibri" pitchFamily="34" charset="0"/>
              </a:defRPr>
            </a:lvl5pPr>
            <a:lvl6pPr marL="2514522" indent="-228593" fontAlgn="base">
              <a:spcBef>
                <a:spcPct val="0"/>
              </a:spcBef>
              <a:spcAft>
                <a:spcPct val="0"/>
              </a:spcAft>
              <a:defRPr>
                <a:solidFill>
                  <a:schemeClr val="tx1"/>
                </a:solidFill>
                <a:latin typeface="Calibri" pitchFamily="34" charset="0"/>
              </a:defRPr>
            </a:lvl6pPr>
            <a:lvl7pPr marL="2971707" indent="-228593" fontAlgn="base">
              <a:spcBef>
                <a:spcPct val="0"/>
              </a:spcBef>
              <a:spcAft>
                <a:spcPct val="0"/>
              </a:spcAft>
              <a:defRPr>
                <a:solidFill>
                  <a:schemeClr val="tx1"/>
                </a:solidFill>
                <a:latin typeface="Calibri" pitchFamily="34" charset="0"/>
              </a:defRPr>
            </a:lvl7pPr>
            <a:lvl8pPr marL="3428893" indent="-228593" fontAlgn="base">
              <a:spcBef>
                <a:spcPct val="0"/>
              </a:spcBef>
              <a:spcAft>
                <a:spcPct val="0"/>
              </a:spcAft>
              <a:defRPr>
                <a:solidFill>
                  <a:schemeClr val="tx1"/>
                </a:solidFill>
                <a:latin typeface="Calibri" pitchFamily="34" charset="0"/>
              </a:defRPr>
            </a:lvl8pPr>
            <a:lvl9pPr marL="3886079" indent="-228593" fontAlgn="base">
              <a:spcBef>
                <a:spcPct val="0"/>
              </a:spcBef>
              <a:spcAft>
                <a:spcPct val="0"/>
              </a:spcAft>
              <a:defRPr>
                <a:solidFill>
                  <a:schemeClr val="tx1"/>
                </a:solidFill>
                <a:latin typeface="Calibri" pitchFamily="34" charset="0"/>
              </a:defRPr>
            </a:lvl9pPr>
          </a:lstStyle>
          <a:p>
            <a:fld id="{A8D44025-6920-47F2-87DA-18D0DA7F5D05}" type="slidenum">
              <a:rPr lang="en-US" altLang="en-US">
                <a:solidFill>
                  <a:prstClr val="black"/>
                </a:solidFill>
              </a:rPr>
              <a:pPr/>
              <a:t>6</a:t>
            </a:fld>
            <a:endParaRPr lang="en-US" altLang="en-US">
              <a:solidFill>
                <a:prstClr val="black"/>
              </a:solidFill>
            </a:endParaRPr>
          </a:p>
        </p:txBody>
      </p:sp>
    </p:spTree>
    <p:extLst>
      <p:ext uri="{BB962C8B-B14F-4D97-AF65-F5344CB8AC3E}">
        <p14:creationId xmlns:p14="http://schemas.microsoft.com/office/powerpoint/2010/main" val="3636664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200" kern="1200" dirty="0" smtClean="0">
                <a:solidFill>
                  <a:schemeClr val="tx1"/>
                </a:solidFill>
                <a:latin typeface="+mn-lt"/>
                <a:ea typeface="+mn-ea"/>
                <a:cs typeface="+mn-cs"/>
              </a:rPr>
              <a:t>What</a:t>
            </a:r>
            <a:r>
              <a:rPr lang="en-US" altLang="en-US" sz="1200" kern="1200" baseline="0" dirty="0" smtClean="0">
                <a:solidFill>
                  <a:schemeClr val="tx1"/>
                </a:solidFill>
                <a:latin typeface="+mn-lt"/>
                <a:ea typeface="+mn-ea"/>
                <a:cs typeface="+mn-cs"/>
              </a:rPr>
              <a:t> is 6,000 hours? Let’s say you are in school learning 6 hours per day, 5 days per week = 25 hours per week. How many weeks of learning is that? 6000/25=240 weeks. How many years in school is that? Most states require 180 days (180/5=36 weeks/year). 240/36 = 6.67 academic years</a:t>
            </a:r>
            <a:r>
              <a:rPr lang="en-US" altLang="en-US" sz="1200" kern="1200" baseline="0" dirty="0" smtClean="0">
                <a:solidFill>
                  <a:schemeClr val="tx1"/>
                </a:solidFill>
                <a:latin typeface="+mn-lt"/>
                <a:ea typeface="+mn-ea"/>
                <a:cs typeface="+mn-cs"/>
              </a:rPr>
              <a:t>.</a:t>
            </a:r>
          </a:p>
          <a:p>
            <a:pPr>
              <a:spcBef>
                <a:spcPct val="0"/>
              </a:spcBef>
            </a:pPr>
            <a:endParaRPr lang="en-US" altLang="en-US" sz="1200" kern="1200" baseline="0" dirty="0" smtClean="0">
              <a:solidFill>
                <a:schemeClr val="tx1"/>
              </a:solidFill>
              <a:latin typeface="+mn-lt"/>
              <a:ea typeface="+mn-ea"/>
              <a:cs typeface="+mn-cs"/>
            </a:endParaRPr>
          </a:p>
          <a:p>
            <a:pPr>
              <a:spcBef>
                <a:spcPct val="0"/>
              </a:spcBef>
            </a:pPr>
            <a:r>
              <a:rPr lang="en-US" altLang="en-US" sz="1200" kern="1200" baseline="0" dirty="0" smtClean="0">
                <a:solidFill>
                  <a:schemeClr val="tx1"/>
                </a:solidFill>
                <a:latin typeface="+mn-lt"/>
                <a:ea typeface="+mn-ea"/>
                <a:cs typeface="+mn-cs"/>
              </a:rPr>
              <a:t>Afterschool activities they were looking at here include the music lessons, robots clubs, science competitions, etc….the kinds of opportunities that are much more common among families with a disposable income.</a:t>
            </a:r>
          </a:p>
          <a:p>
            <a:pPr>
              <a:spcBef>
                <a:spcPct val="0"/>
              </a:spcBef>
            </a:pPr>
            <a:endParaRPr lang="en-US" altLang="en-US" sz="1200" kern="1200" baseline="0" dirty="0" smtClean="0">
              <a:solidFill>
                <a:schemeClr val="tx1"/>
              </a:solidFill>
              <a:latin typeface="+mn-lt"/>
              <a:ea typeface="+mn-ea"/>
              <a:cs typeface="+mn-cs"/>
            </a:endParaRPr>
          </a:p>
          <a:p>
            <a:pPr>
              <a:spcBef>
                <a:spcPct val="0"/>
              </a:spcBef>
            </a:pPr>
            <a:r>
              <a:rPr lang="en-US" altLang="en-US" sz="1200" kern="1200" baseline="0" dirty="0" smtClean="0">
                <a:solidFill>
                  <a:schemeClr val="tx1"/>
                </a:solidFill>
                <a:latin typeface="+mn-lt"/>
                <a:ea typeface="+mn-ea"/>
                <a:cs typeface="+mn-cs"/>
              </a:rPr>
              <a:t>So if your institution's goals are to move the needle on STEM education in your community, afterschool partnerships really can be an effective way to </a:t>
            </a:r>
            <a:r>
              <a:rPr lang="en-US" altLang="en-US" sz="1200" kern="1200" baseline="0" smtClean="0">
                <a:solidFill>
                  <a:schemeClr val="tx1"/>
                </a:solidFill>
                <a:latin typeface="+mn-lt"/>
                <a:ea typeface="+mn-ea"/>
                <a:cs typeface="+mn-cs"/>
              </a:rPr>
              <a:t>meet them.</a:t>
            </a:r>
            <a:endParaRPr lang="en-US" altLang="en-US" sz="1200" kern="1200" baseline="0" dirty="0" smtClean="0">
              <a:solidFill>
                <a:schemeClr val="tx1"/>
              </a:solidFill>
              <a:latin typeface="+mn-lt"/>
              <a:ea typeface="+mn-ea"/>
              <a:cs typeface="+mn-cs"/>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27" indent="-285741">
              <a:defRPr>
                <a:solidFill>
                  <a:schemeClr val="tx1"/>
                </a:solidFill>
                <a:latin typeface="Calibri" pitchFamily="34" charset="0"/>
              </a:defRPr>
            </a:lvl2pPr>
            <a:lvl3pPr marL="1142965" indent="-228593">
              <a:defRPr>
                <a:solidFill>
                  <a:schemeClr val="tx1"/>
                </a:solidFill>
                <a:latin typeface="Calibri" pitchFamily="34" charset="0"/>
              </a:defRPr>
            </a:lvl3pPr>
            <a:lvl4pPr marL="1600151" indent="-228593">
              <a:defRPr>
                <a:solidFill>
                  <a:schemeClr val="tx1"/>
                </a:solidFill>
                <a:latin typeface="Calibri" pitchFamily="34" charset="0"/>
              </a:defRPr>
            </a:lvl4pPr>
            <a:lvl5pPr marL="2057336" indent="-228593">
              <a:defRPr>
                <a:solidFill>
                  <a:schemeClr val="tx1"/>
                </a:solidFill>
                <a:latin typeface="Calibri" pitchFamily="34" charset="0"/>
              </a:defRPr>
            </a:lvl5pPr>
            <a:lvl6pPr marL="2514522" indent="-228593" fontAlgn="base">
              <a:spcBef>
                <a:spcPct val="0"/>
              </a:spcBef>
              <a:spcAft>
                <a:spcPct val="0"/>
              </a:spcAft>
              <a:defRPr>
                <a:solidFill>
                  <a:schemeClr val="tx1"/>
                </a:solidFill>
                <a:latin typeface="Calibri" pitchFamily="34" charset="0"/>
              </a:defRPr>
            </a:lvl6pPr>
            <a:lvl7pPr marL="2971707" indent="-228593" fontAlgn="base">
              <a:spcBef>
                <a:spcPct val="0"/>
              </a:spcBef>
              <a:spcAft>
                <a:spcPct val="0"/>
              </a:spcAft>
              <a:defRPr>
                <a:solidFill>
                  <a:schemeClr val="tx1"/>
                </a:solidFill>
                <a:latin typeface="Calibri" pitchFamily="34" charset="0"/>
              </a:defRPr>
            </a:lvl7pPr>
            <a:lvl8pPr marL="3428893" indent="-228593" fontAlgn="base">
              <a:spcBef>
                <a:spcPct val="0"/>
              </a:spcBef>
              <a:spcAft>
                <a:spcPct val="0"/>
              </a:spcAft>
              <a:defRPr>
                <a:solidFill>
                  <a:schemeClr val="tx1"/>
                </a:solidFill>
                <a:latin typeface="Calibri" pitchFamily="34" charset="0"/>
              </a:defRPr>
            </a:lvl8pPr>
            <a:lvl9pPr marL="3886079" indent="-228593" fontAlgn="base">
              <a:spcBef>
                <a:spcPct val="0"/>
              </a:spcBef>
              <a:spcAft>
                <a:spcPct val="0"/>
              </a:spcAft>
              <a:defRPr>
                <a:solidFill>
                  <a:schemeClr val="tx1"/>
                </a:solidFill>
                <a:latin typeface="Calibri" pitchFamily="34" charset="0"/>
              </a:defRPr>
            </a:lvl9pPr>
          </a:lstStyle>
          <a:p>
            <a:fld id="{A8D44025-6920-47F2-87DA-18D0DA7F5D05}" type="slidenum">
              <a:rPr lang="en-US" altLang="en-US">
                <a:solidFill>
                  <a:prstClr val="black"/>
                </a:solidFill>
              </a:rPr>
              <a:pPr/>
              <a:t>7</a:t>
            </a:fld>
            <a:endParaRPr lang="en-US" altLang="en-US">
              <a:solidFill>
                <a:prstClr val="black"/>
              </a:solidFill>
            </a:endParaRPr>
          </a:p>
        </p:txBody>
      </p:sp>
    </p:spTree>
    <p:extLst>
      <p:ext uri="{BB962C8B-B14F-4D97-AF65-F5344CB8AC3E}">
        <p14:creationId xmlns:p14="http://schemas.microsoft.com/office/powerpoint/2010/main" val="2081800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1166813" y="692150"/>
            <a:ext cx="4616450"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defTabSz="913972">
              <a:lnSpc>
                <a:spcPct val="110000"/>
              </a:lnSpc>
              <a:spcBef>
                <a:spcPct val="20000"/>
              </a:spcBef>
              <a:buFont typeface="Arial"/>
              <a:buNone/>
              <a:defRPr/>
            </a:pPr>
            <a:r>
              <a:rPr lang="en-US" sz="1200" dirty="0" smtClean="0">
                <a:solidFill>
                  <a:prstClr val="black">
                    <a:lumMod val="75000"/>
                    <a:lumOff val="25000"/>
                  </a:prstClr>
                </a:solidFill>
                <a:latin typeface="Trebuchet MS" pitchFamily="34" charset="0"/>
              </a:rPr>
              <a:t>National non-profit based in DC. Advocate on behalf</a:t>
            </a:r>
            <a:r>
              <a:rPr lang="en-US" sz="1200" baseline="0" dirty="0" smtClean="0">
                <a:solidFill>
                  <a:prstClr val="black">
                    <a:lumMod val="75000"/>
                    <a:lumOff val="25000"/>
                  </a:prstClr>
                </a:solidFill>
                <a:latin typeface="Trebuchet MS" pitchFamily="34" charset="0"/>
              </a:rPr>
              <a:t> of afterschool programs across the U.S. and work to ensure that all kids have access to affordable, quality afterschool programs.</a:t>
            </a:r>
          </a:p>
          <a:p>
            <a:pPr marL="0" indent="0" defTabSz="913972">
              <a:lnSpc>
                <a:spcPct val="110000"/>
              </a:lnSpc>
              <a:spcBef>
                <a:spcPct val="20000"/>
              </a:spcBef>
              <a:buFont typeface="Arial"/>
              <a:buNone/>
              <a:defRPr/>
            </a:pPr>
            <a:endParaRPr lang="en-US" sz="1200" baseline="0" dirty="0" smtClean="0">
              <a:solidFill>
                <a:prstClr val="black">
                  <a:lumMod val="75000"/>
                  <a:lumOff val="25000"/>
                </a:prstClr>
              </a:solidFill>
              <a:latin typeface="Trebuchet MS" pitchFamily="34" charset="0"/>
            </a:endParaRPr>
          </a:p>
          <a:p>
            <a:pPr marL="0" indent="0" defTabSz="913972">
              <a:lnSpc>
                <a:spcPct val="110000"/>
              </a:lnSpc>
              <a:spcBef>
                <a:spcPct val="20000"/>
              </a:spcBef>
              <a:buFont typeface="Arial"/>
              <a:buNone/>
              <a:defRPr/>
            </a:pPr>
            <a:r>
              <a:rPr lang="en-US" sz="1200" dirty="0" smtClean="0">
                <a:solidFill>
                  <a:prstClr val="black">
                    <a:lumMod val="75000"/>
                    <a:lumOff val="25000"/>
                  </a:prstClr>
                </a:solidFill>
                <a:latin typeface="Trebuchet MS" pitchFamily="34" charset="0"/>
              </a:rPr>
              <a:t>Afterschool</a:t>
            </a:r>
            <a:r>
              <a:rPr lang="en-US" sz="1200" baseline="0" dirty="0" smtClean="0">
                <a:solidFill>
                  <a:prstClr val="black">
                    <a:lumMod val="75000"/>
                    <a:lumOff val="25000"/>
                  </a:prstClr>
                </a:solidFill>
                <a:latin typeface="Trebuchet MS" pitchFamily="34" charset="0"/>
              </a:rPr>
              <a:t> is an issue for many groups – child welfare, juvenile justice, health and physical activity, arts &amp; music education, and of course those interested in STEM education!</a:t>
            </a:r>
          </a:p>
          <a:p>
            <a:pPr marL="0" indent="0" defTabSz="913972">
              <a:lnSpc>
                <a:spcPct val="110000"/>
              </a:lnSpc>
              <a:spcBef>
                <a:spcPct val="20000"/>
              </a:spcBef>
              <a:buFont typeface="Arial"/>
              <a:buNone/>
              <a:defRPr/>
            </a:pPr>
            <a:endParaRPr lang="en-US" sz="1200" baseline="0" dirty="0" smtClean="0">
              <a:solidFill>
                <a:prstClr val="black">
                  <a:lumMod val="75000"/>
                  <a:lumOff val="25000"/>
                </a:prstClr>
              </a:solidFill>
              <a:latin typeface="Trebuchet MS" pitchFamily="34" charset="0"/>
            </a:endParaRPr>
          </a:p>
          <a:p>
            <a:pPr marL="0" indent="0" defTabSz="913972">
              <a:lnSpc>
                <a:spcPct val="110000"/>
              </a:lnSpc>
              <a:spcBef>
                <a:spcPct val="20000"/>
              </a:spcBef>
              <a:buFont typeface="Arial"/>
              <a:buNone/>
              <a:defRPr/>
            </a:pPr>
            <a:r>
              <a:rPr lang="en-US" sz="1200" dirty="0" smtClean="0">
                <a:solidFill>
                  <a:prstClr val="black">
                    <a:lumMod val="75000"/>
                    <a:lumOff val="25000"/>
                  </a:prstClr>
                </a:solidFill>
                <a:latin typeface="Trebuchet MS" pitchFamily="34" charset="0"/>
              </a:rPr>
              <a:t>Major projects – defining</a:t>
            </a:r>
            <a:r>
              <a:rPr lang="en-US" sz="1200" baseline="0" dirty="0" smtClean="0">
                <a:solidFill>
                  <a:prstClr val="black">
                    <a:lumMod val="75000"/>
                    <a:lumOff val="25000"/>
                  </a:prstClr>
                </a:solidFill>
                <a:latin typeface="Trebuchet MS" pitchFamily="34" charset="0"/>
              </a:rPr>
              <a:t> youth outcomes and impacts of afterschool STEM; messaging &amp; communications working group</a:t>
            </a:r>
            <a:endParaRPr lang="en-US" sz="1200" dirty="0">
              <a:solidFill>
                <a:prstClr val="black">
                  <a:lumMod val="75000"/>
                  <a:lumOff val="25000"/>
                </a:prstClr>
              </a:solidFill>
              <a:latin typeface="Trebuchet MS" pitchFamily="34" charset="0"/>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27" indent="-285741">
              <a:defRPr>
                <a:solidFill>
                  <a:schemeClr val="tx1"/>
                </a:solidFill>
                <a:latin typeface="Calibri" pitchFamily="34" charset="0"/>
              </a:defRPr>
            </a:lvl2pPr>
            <a:lvl3pPr marL="1142965" indent="-228593">
              <a:defRPr>
                <a:solidFill>
                  <a:schemeClr val="tx1"/>
                </a:solidFill>
                <a:latin typeface="Calibri" pitchFamily="34" charset="0"/>
              </a:defRPr>
            </a:lvl3pPr>
            <a:lvl4pPr marL="1600151" indent="-228593">
              <a:defRPr>
                <a:solidFill>
                  <a:schemeClr val="tx1"/>
                </a:solidFill>
                <a:latin typeface="Calibri" pitchFamily="34" charset="0"/>
              </a:defRPr>
            </a:lvl4pPr>
            <a:lvl5pPr marL="2057336" indent="-228593">
              <a:defRPr>
                <a:solidFill>
                  <a:schemeClr val="tx1"/>
                </a:solidFill>
                <a:latin typeface="Calibri" pitchFamily="34" charset="0"/>
              </a:defRPr>
            </a:lvl5pPr>
            <a:lvl6pPr marL="2514522" indent="-228593" fontAlgn="base">
              <a:spcBef>
                <a:spcPct val="0"/>
              </a:spcBef>
              <a:spcAft>
                <a:spcPct val="0"/>
              </a:spcAft>
              <a:defRPr>
                <a:solidFill>
                  <a:schemeClr val="tx1"/>
                </a:solidFill>
                <a:latin typeface="Calibri" pitchFamily="34" charset="0"/>
              </a:defRPr>
            </a:lvl6pPr>
            <a:lvl7pPr marL="2971707" indent="-228593" fontAlgn="base">
              <a:spcBef>
                <a:spcPct val="0"/>
              </a:spcBef>
              <a:spcAft>
                <a:spcPct val="0"/>
              </a:spcAft>
              <a:defRPr>
                <a:solidFill>
                  <a:schemeClr val="tx1"/>
                </a:solidFill>
                <a:latin typeface="Calibri" pitchFamily="34" charset="0"/>
              </a:defRPr>
            </a:lvl7pPr>
            <a:lvl8pPr marL="3428893" indent="-228593" fontAlgn="base">
              <a:spcBef>
                <a:spcPct val="0"/>
              </a:spcBef>
              <a:spcAft>
                <a:spcPct val="0"/>
              </a:spcAft>
              <a:defRPr>
                <a:solidFill>
                  <a:schemeClr val="tx1"/>
                </a:solidFill>
                <a:latin typeface="Calibri" pitchFamily="34" charset="0"/>
              </a:defRPr>
            </a:lvl8pPr>
            <a:lvl9pPr marL="3886079" indent="-228593" fontAlgn="base">
              <a:spcBef>
                <a:spcPct val="0"/>
              </a:spcBef>
              <a:spcAft>
                <a:spcPct val="0"/>
              </a:spcAft>
              <a:defRPr>
                <a:solidFill>
                  <a:schemeClr val="tx1"/>
                </a:solidFill>
                <a:latin typeface="Calibri" pitchFamily="34" charset="0"/>
              </a:defRPr>
            </a:lvl9pPr>
          </a:lstStyle>
          <a:p>
            <a:fld id="{A8D44025-6920-47F2-87DA-18D0DA7F5D05}" type="slidenum">
              <a:rPr lang="en-US" altLang="en-US">
                <a:solidFill>
                  <a:prstClr val="black"/>
                </a:solidFill>
              </a:rPr>
              <a:pPr/>
              <a:t>8</a:t>
            </a:fld>
            <a:endParaRPr lang="en-US" altLang="en-US">
              <a:solidFill>
                <a:prstClr val="black"/>
              </a:solidFill>
            </a:endParaRPr>
          </a:p>
        </p:txBody>
      </p:sp>
    </p:spTree>
    <p:extLst>
      <p:ext uri="{BB962C8B-B14F-4D97-AF65-F5344CB8AC3E}">
        <p14:creationId xmlns:p14="http://schemas.microsoft.com/office/powerpoint/2010/main" val="2720469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1166813" y="692150"/>
            <a:ext cx="4616450"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100" dirty="0" smtClean="0">
                <a:latin typeface="+mn-lt"/>
              </a:rPr>
              <a:t>At ASTC’s conference</a:t>
            </a:r>
            <a:r>
              <a:rPr lang="en-US" altLang="en-US" sz="1100" baseline="0" dirty="0" smtClean="0">
                <a:latin typeface="+mn-lt"/>
              </a:rPr>
              <a:t> we have brought leaders of the statewide networks, hosted the Community of Practice for Afterschool STEM, facilitated a couple sessions, and in 2013 we did a deep dive on partnerships with a half day pre-conference session.</a:t>
            </a:r>
            <a:endParaRPr lang="en-US" altLang="en-US" sz="1100" dirty="0" smtClean="0">
              <a:latin typeface="+mn-lt"/>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27" indent="-285741">
              <a:defRPr>
                <a:solidFill>
                  <a:schemeClr val="tx1"/>
                </a:solidFill>
                <a:latin typeface="Calibri" pitchFamily="34" charset="0"/>
              </a:defRPr>
            </a:lvl2pPr>
            <a:lvl3pPr marL="1142965" indent="-228593">
              <a:defRPr>
                <a:solidFill>
                  <a:schemeClr val="tx1"/>
                </a:solidFill>
                <a:latin typeface="Calibri" pitchFamily="34" charset="0"/>
              </a:defRPr>
            </a:lvl3pPr>
            <a:lvl4pPr marL="1600151" indent="-228593">
              <a:defRPr>
                <a:solidFill>
                  <a:schemeClr val="tx1"/>
                </a:solidFill>
                <a:latin typeface="Calibri" pitchFamily="34" charset="0"/>
              </a:defRPr>
            </a:lvl4pPr>
            <a:lvl5pPr marL="2057336" indent="-228593">
              <a:defRPr>
                <a:solidFill>
                  <a:schemeClr val="tx1"/>
                </a:solidFill>
                <a:latin typeface="Calibri" pitchFamily="34" charset="0"/>
              </a:defRPr>
            </a:lvl5pPr>
            <a:lvl6pPr marL="2514522" indent="-228593" fontAlgn="base">
              <a:spcBef>
                <a:spcPct val="0"/>
              </a:spcBef>
              <a:spcAft>
                <a:spcPct val="0"/>
              </a:spcAft>
              <a:defRPr>
                <a:solidFill>
                  <a:schemeClr val="tx1"/>
                </a:solidFill>
                <a:latin typeface="Calibri" pitchFamily="34" charset="0"/>
              </a:defRPr>
            </a:lvl6pPr>
            <a:lvl7pPr marL="2971707" indent="-228593" fontAlgn="base">
              <a:spcBef>
                <a:spcPct val="0"/>
              </a:spcBef>
              <a:spcAft>
                <a:spcPct val="0"/>
              </a:spcAft>
              <a:defRPr>
                <a:solidFill>
                  <a:schemeClr val="tx1"/>
                </a:solidFill>
                <a:latin typeface="Calibri" pitchFamily="34" charset="0"/>
              </a:defRPr>
            </a:lvl7pPr>
            <a:lvl8pPr marL="3428893" indent="-228593" fontAlgn="base">
              <a:spcBef>
                <a:spcPct val="0"/>
              </a:spcBef>
              <a:spcAft>
                <a:spcPct val="0"/>
              </a:spcAft>
              <a:defRPr>
                <a:solidFill>
                  <a:schemeClr val="tx1"/>
                </a:solidFill>
                <a:latin typeface="Calibri" pitchFamily="34" charset="0"/>
              </a:defRPr>
            </a:lvl8pPr>
            <a:lvl9pPr marL="3886079" indent="-228593" fontAlgn="base">
              <a:spcBef>
                <a:spcPct val="0"/>
              </a:spcBef>
              <a:spcAft>
                <a:spcPct val="0"/>
              </a:spcAft>
              <a:defRPr>
                <a:solidFill>
                  <a:schemeClr val="tx1"/>
                </a:solidFill>
                <a:latin typeface="Calibri" pitchFamily="34" charset="0"/>
              </a:defRPr>
            </a:lvl9pPr>
          </a:lstStyle>
          <a:p>
            <a:fld id="{A8D44025-6920-47F2-87DA-18D0DA7F5D05}" type="slidenum">
              <a:rPr lang="en-US" altLang="en-US">
                <a:solidFill>
                  <a:prstClr val="black"/>
                </a:solidFill>
              </a:rPr>
              <a:pPr/>
              <a:t>9</a:t>
            </a:fld>
            <a:endParaRPr lang="en-US" altLang="en-US">
              <a:solidFill>
                <a:prstClr val="black"/>
              </a:solidFill>
            </a:endParaRPr>
          </a:p>
        </p:txBody>
      </p:sp>
    </p:spTree>
    <p:extLst>
      <p:ext uri="{BB962C8B-B14F-4D97-AF65-F5344CB8AC3E}">
        <p14:creationId xmlns:p14="http://schemas.microsoft.com/office/powerpoint/2010/main" val="3468640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incipal Title Slide">
    <p:bg>
      <p:bgPr>
        <a:solidFill>
          <a:schemeClr val="tx2"/>
        </a:solidFill>
        <a:effectLst/>
      </p:bgPr>
    </p:bg>
    <p:spTree>
      <p:nvGrpSpPr>
        <p:cNvPr id="1" name=""/>
        <p:cNvGrpSpPr/>
        <p:nvPr/>
      </p:nvGrpSpPr>
      <p:grpSpPr>
        <a:xfrm>
          <a:off x="0" y="0"/>
          <a:ext cx="0" cy="0"/>
          <a:chOff x="0" y="0"/>
          <a:chExt cx="0" cy="0"/>
        </a:xfrm>
      </p:grpSpPr>
      <p:sp>
        <p:nvSpPr>
          <p:cNvPr id="4" name="Rectangle 3"/>
          <p:cNvSpPr/>
          <p:nvPr userDrawn="1"/>
        </p:nvSpPr>
        <p:spPr>
          <a:xfrm>
            <a:off x="0" y="5410200"/>
            <a:ext cx="9144000" cy="1447800"/>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anchor="ctr"/>
          <a:lstStyle/>
          <a:p>
            <a:pPr algn="ctr">
              <a:defRPr/>
            </a:pPr>
            <a:endParaRPr lang="en-US">
              <a:solidFill>
                <a:prstClr val="white"/>
              </a:solidFill>
            </a:endParaRPr>
          </a:p>
        </p:txBody>
      </p:sp>
      <p:grpSp>
        <p:nvGrpSpPr>
          <p:cNvPr id="5" name="Group 7"/>
          <p:cNvGrpSpPr>
            <a:grpSpLocks/>
          </p:cNvGrpSpPr>
          <p:nvPr userDrawn="1"/>
        </p:nvGrpSpPr>
        <p:grpSpPr bwMode="auto">
          <a:xfrm>
            <a:off x="457202" y="6172200"/>
            <a:ext cx="3141663" cy="431501"/>
            <a:chOff x="1828800" y="5257799"/>
            <a:chExt cx="5461017" cy="748671"/>
          </a:xfrm>
        </p:grpSpPr>
        <p:pic>
          <p:nvPicPr>
            <p:cNvPr id="6"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5369264"/>
              <a:ext cx="2857500" cy="54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4800764" y="5257799"/>
              <a:ext cx="0" cy="685838"/>
            </a:xfrm>
            <a:prstGeom prst="line">
              <a:avLst/>
            </a:prstGeom>
            <a:ln>
              <a:solidFill>
                <a:schemeClr val="accent1">
                  <a:lumMod val="40000"/>
                  <a:lumOff val="60000"/>
                </a:schemeClr>
              </a:solidFill>
            </a:ln>
          </p:spPr>
          <p:style>
            <a:lnRef idx="1">
              <a:schemeClr val="dk1"/>
            </a:lnRef>
            <a:fillRef idx="0">
              <a:schemeClr val="dk1"/>
            </a:fillRef>
            <a:effectRef idx="0">
              <a:schemeClr val="dk1"/>
            </a:effectRef>
            <a:fontRef idx="minor">
              <a:schemeClr val="tx1"/>
            </a:fontRef>
          </p:style>
        </p:cxnSp>
        <p:pic>
          <p:nvPicPr>
            <p:cNvPr id="8"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4899" y="5311839"/>
              <a:ext cx="2030154" cy="399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1"/>
            <p:cNvSpPr txBox="1">
              <a:spLocks noChangeArrowheads="1"/>
            </p:cNvSpPr>
            <p:nvPr/>
          </p:nvSpPr>
          <p:spPr bwMode="auto">
            <a:xfrm>
              <a:off x="4742544" y="5712768"/>
              <a:ext cx="2547273" cy="29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ltLang="en-US" sz="500" b="1">
                  <a:solidFill>
                    <a:srgbClr val="000000"/>
                  </a:solidFill>
                  <a:cs typeface="Arial" pitchFamily="34" charset="0"/>
                </a:rPr>
                <a:t>Council of Large Public Housing Authorities</a:t>
              </a:r>
            </a:p>
          </p:txBody>
        </p:sp>
      </p:grpSp>
      <p:sp>
        <p:nvSpPr>
          <p:cNvPr id="15" name="Text Placeholder 14"/>
          <p:cNvSpPr>
            <a:spLocks noGrp="1"/>
          </p:cNvSpPr>
          <p:nvPr>
            <p:ph type="body" sz="quarter" idx="10"/>
          </p:nvPr>
        </p:nvSpPr>
        <p:spPr>
          <a:xfrm>
            <a:off x="2362202" y="1219200"/>
            <a:ext cx="6474303" cy="2438400"/>
          </a:xfrm>
          <a:prstGeom prst="rect">
            <a:avLst/>
          </a:prstGeom>
        </p:spPr>
        <p:txBody>
          <a:bodyPr lIns="91418" tIns="45709" rIns="91418" bIns="45709"/>
          <a:lstStyle>
            <a:lvl1pPr marL="0" indent="0" algn="r">
              <a:buNone/>
              <a:defRPr sz="6000" b="1">
                <a:solidFill>
                  <a:schemeClr val="accent1">
                    <a:lumMod val="20000"/>
                    <a:lumOff val="80000"/>
                  </a:schemeClr>
                </a:solidFill>
                <a:effectLst>
                  <a:outerShdw blurRad="38100" dist="38100" dir="2700000" algn="tl">
                    <a:srgbClr val="000000">
                      <a:alpha val="43137"/>
                    </a:srgbClr>
                  </a:outerShdw>
                </a:effectLst>
              </a:defRPr>
            </a:lvl1pPr>
          </a:lstStyle>
          <a:p>
            <a:pPr lvl="0"/>
            <a:r>
              <a:rPr lang="en-US" dirty="0" smtClean="0"/>
              <a:t>Click to edit Master text styles</a:t>
            </a:r>
          </a:p>
        </p:txBody>
      </p:sp>
      <p:sp>
        <p:nvSpPr>
          <p:cNvPr id="17" name="Text Placeholder 16"/>
          <p:cNvSpPr>
            <a:spLocks noGrp="1"/>
          </p:cNvSpPr>
          <p:nvPr>
            <p:ph type="body" sz="quarter" idx="11"/>
          </p:nvPr>
        </p:nvSpPr>
        <p:spPr>
          <a:xfrm>
            <a:off x="2362201" y="4038600"/>
            <a:ext cx="6477000" cy="838200"/>
          </a:xfrm>
          <a:prstGeom prst="rect">
            <a:avLst/>
          </a:prstGeom>
        </p:spPr>
        <p:txBody>
          <a:bodyPr lIns="91418" tIns="45709" rIns="91418" bIns="45709"/>
          <a:lstStyle>
            <a:lvl1pPr marL="0" indent="0" algn="r">
              <a:buNone/>
              <a:defRPr sz="2800" i="1">
                <a:solidFill>
                  <a:schemeClr val="accent1">
                    <a:lumMod val="40000"/>
                    <a:lumOff val="6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4011323404"/>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
    <p:bg>
      <p:bgPr>
        <a:solidFill>
          <a:srgbClr val="DCE6F2"/>
        </a:solidFill>
        <a:effectLst/>
      </p:bgPr>
    </p:bg>
    <p:spTree>
      <p:nvGrpSpPr>
        <p:cNvPr id="1" name=""/>
        <p:cNvGrpSpPr/>
        <p:nvPr/>
      </p:nvGrpSpPr>
      <p:grpSpPr>
        <a:xfrm>
          <a:off x="0" y="0"/>
          <a:ext cx="0" cy="0"/>
          <a:chOff x="0" y="0"/>
          <a:chExt cx="0" cy="0"/>
        </a:xfrm>
      </p:grpSpPr>
      <p:sp>
        <p:nvSpPr>
          <p:cNvPr id="4" name="Rectangle 3"/>
          <p:cNvSpPr/>
          <p:nvPr userDrawn="1"/>
        </p:nvSpPr>
        <p:spPr>
          <a:xfrm>
            <a:off x="-12700" y="0"/>
            <a:ext cx="9156700" cy="16764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anchor="ctr"/>
          <a:lstStyle/>
          <a:p>
            <a:pPr algn="ctr">
              <a:defRPr/>
            </a:pPr>
            <a:endParaRPr lang="en-US">
              <a:solidFill>
                <a:prstClr val="white"/>
              </a:solidFill>
            </a:endParaRPr>
          </a:p>
        </p:txBody>
      </p:sp>
      <p:sp>
        <p:nvSpPr>
          <p:cNvPr id="8" name="Title 1"/>
          <p:cNvSpPr>
            <a:spLocks noGrp="1"/>
          </p:cNvSpPr>
          <p:nvPr>
            <p:ph type="title"/>
          </p:nvPr>
        </p:nvSpPr>
        <p:spPr>
          <a:xfrm>
            <a:off x="-6406" y="457200"/>
            <a:ext cx="9144000" cy="762000"/>
          </a:xfrm>
          <a:prstGeom prst="rect">
            <a:avLst/>
          </a:prstGeom>
        </p:spPr>
        <p:txBody>
          <a:bodyPr lIns="91418" tIns="45709" rIns="91418" bIns="45709"/>
          <a:lstStyle>
            <a:lvl1pPr algn="ctr">
              <a:defRPr sz="4400" b="1" baseline="0">
                <a:solidFill>
                  <a:schemeClr val="accent1">
                    <a:lumMod val="20000"/>
                    <a:lumOff val="80000"/>
                  </a:schemeClr>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11" name="Text Placeholder 10"/>
          <p:cNvSpPr>
            <a:spLocks noGrp="1"/>
          </p:cNvSpPr>
          <p:nvPr>
            <p:ph type="body" sz="quarter" idx="10"/>
          </p:nvPr>
        </p:nvSpPr>
        <p:spPr>
          <a:xfrm>
            <a:off x="685800" y="2286000"/>
            <a:ext cx="7772400" cy="3733800"/>
          </a:xfrm>
          <a:prstGeom prst="rect">
            <a:avLst/>
          </a:prstGeom>
        </p:spPr>
        <p:txBody>
          <a:bodyPr lIns="91418" tIns="45709" rIns="91418"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1103300"/>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sp>
        <p:nvSpPr>
          <p:cNvPr id="5" name="Rectangle 4"/>
          <p:cNvSpPr/>
          <p:nvPr userDrawn="1"/>
        </p:nvSpPr>
        <p:spPr>
          <a:xfrm>
            <a:off x="609602" y="3175"/>
            <a:ext cx="8539163" cy="1143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anchor="ctr"/>
          <a:lstStyle/>
          <a:p>
            <a:pPr algn="ctr">
              <a:defRPr/>
            </a:pPr>
            <a:endParaRPr lang="en-US">
              <a:solidFill>
                <a:prstClr val="white"/>
              </a:solidFill>
            </a:endParaRPr>
          </a:p>
        </p:txBody>
      </p:sp>
      <p:sp>
        <p:nvSpPr>
          <p:cNvPr id="6" name="Rectangle 5"/>
          <p:cNvSpPr/>
          <p:nvPr userDrawn="1"/>
        </p:nvSpPr>
        <p:spPr>
          <a:xfrm>
            <a:off x="0" y="3175"/>
            <a:ext cx="609600" cy="1143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anchor="ctr"/>
          <a:lstStyle/>
          <a:p>
            <a:pPr algn="ctr">
              <a:defRPr/>
            </a:pPr>
            <a:endParaRPr lang="en-US">
              <a:solidFill>
                <a:prstClr val="white"/>
              </a:solidFill>
            </a:endParaRPr>
          </a:p>
        </p:txBody>
      </p:sp>
      <p:sp>
        <p:nvSpPr>
          <p:cNvPr id="3" name="Content Placeholder 2"/>
          <p:cNvSpPr>
            <a:spLocks noGrp="1"/>
          </p:cNvSpPr>
          <p:nvPr>
            <p:ph sz="half" idx="1"/>
          </p:nvPr>
        </p:nvSpPr>
        <p:spPr>
          <a:xfrm>
            <a:off x="457200" y="1600202"/>
            <a:ext cx="4038600" cy="4525963"/>
          </a:xfrm>
          <a:prstGeom prst="rect">
            <a:avLst/>
          </a:prstGeom>
        </p:spPr>
        <p:txBody>
          <a:bodyPr lIns="91418" tIns="45709" rIns="91418" bIns="4570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a:prstGeom prst="rect">
            <a:avLst/>
          </a:prstGeom>
        </p:spPr>
        <p:txBody>
          <a:bodyPr lIns="91418" tIns="45709" rIns="91418" bIns="4570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title"/>
          </p:nvPr>
        </p:nvSpPr>
        <p:spPr>
          <a:xfrm>
            <a:off x="764360" y="193197"/>
            <a:ext cx="8229600" cy="762000"/>
          </a:xfrm>
          <a:prstGeom prst="rect">
            <a:avLst/>
          </a:prstGeom>
        </p:spPr>
        <p:txBody>
          <a:bodyPr lIns="91418" tIns="45709" rIns="91418" bIns="45709"/>
          <a:lstStyle>
            <a:lvl1pPr algn="l">
              <a:defRPr sz="4000" baseline="0">
                <a:solidFill>
                  <a:schemeClr val="accent1">
                    <a:lumMod val="20000"/>
                    <a:lumOff val="80000"/>
                  </a:schemeClr>
                </a:solidFill>
              </a:defRPr>
            </a:lvl1pPr>
          </a:lstStyle>
          <a:p>
            <a:r>
              <a:rPr lang="en-US" smtClean="0"/>
              <a:t>Click to edit Master title style</a:t>
            </a:r>
            <a:endParaRPr lang="en-US" dirty="0"/>
          </a:p>
        </p:txBody>
      </p:sp>
      <p:sp>
        <p:nvSpPr>
          <p:cNvPr id="7" name="Date Placeholder 4"/>
          <p:cNvSpPr>
            <a:spLocks noGrp="1"/>
          </p:cNvSpPr>
          <p:nvPr>
            <p:ph type="dt" sz="half" idx="10"/>
          </p:nvPr>
        </p:nvSpPr>
        <p:spPr>
          <a:xfrm>
            <a:off x="457200" y="6356350"/>
            <a:ext cx="2133600" cy="365125"/>
          </a:xfrm>
          <a:prstGeom prst="rect">
            <a:avLst/>
          </a:prstGeom>
        </p:spPr>
        <p:txBody>
          <a:bodyPr lIns="91418" tIns="45709" rIns="91418" bIns="45709"/>
          <a:lstStyle>
            <a:lvl1pPr fontAlgn="auto">
              <a:spcBef>
                <a:spcPts val="0"/>
              </a:spcBef>
              <a:spcAft>
                <a:spcPts val="0"/>
              </a:spcAft>
              <a:defRPr>
                <a:solidFill>
                  <a:prstClr val="black"/>
                </a:solidFill>
                <a:latin typeface="+mn-lt"/>
                <a:cs typeface="+mn-cs"/>
              </a:defRPr>
            </a:lvl1pPr>
          </a:lstStyle>
          <a:p>
            <a:pPr>
              <a:defRPr/>
            </a:pPr>
            <a:fld id="{DFDF9264-76E3-47B2-8B15-B1600B42E822}" type="datetimeFigureOut">
              <a:rPr lang="en-US"/>
              <a:pPr>
                <a:defRPr/>
              </a:pPr>
              <a:t>6/4/15</a:t>
            </a:fld>
            <a:endParaRPr lang="en-US"/>
          </a:p>
        </p:txBody>
      </p:sp>
      <p:sp>
        <p:nvSpPr>
          <p:cNvPr id="8" name="Footer Placeholder 5"/>
          <p:cNvSpPr>
            <a:spLocks noGrp="1"/>
          </p:cNvSpPr>
          <p:nvPr>
            <p:ph type="ftr" sz="quarter" idx="11"/>
          </p:nvPr>
        </p:nvSpPr>
        <p:spPr>
          <a:xfrm>
            <a:off x="3124200" y="6356350"/>
            <a:ext cx="2895600" cy="365125"/>
          </a:xfrm>
          <a:prstGeom prst="rect">
            <a:avLst/>
          </a:prstGeom>
        </p:spPr>
        <p:txBody>
          <a:bodyPr lIns="91418" tIns="45709" rIns="91418" bIns="45709"/>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9" name="Slide Number Placeholder 6"/>
          <p:cNvSpPr>
            <a:spLocks noGrp="1"/>
          </p:cNvSpPr>
          <p:nvPr>
            <p:ph type="sldNum" sz="quarter" idx="12"/>
          </p:nvPr>
        </p:nvSpPr>
        <p:spPr>
          <a:xfrm>
            <a:off x="6553200" y="6356350"/>
            <a:ext cx="2133600" cy="365125"/>
          </a:xfrm>
          <a:prstGeom prst="rect">
            <a:avLst/>
          </a:prstGeom>
        </p:spPr>
        <p:txBody>
          <a:bodyPr lIns="91418" tIns="45709" rIns="91418" bIns="45709"/>
          <a:lstStyle>
            <a:lvl1pPr fontAlgn="auto">
              <a:spcBef>
                <a:spcPts val="0"/>
              </a:spcBef>
              <a:spcAft>
                <a:spcPts val="0"/>
              </a:spcAft>
              <a:defRPr>
                <a:solidFill>
                  <a:prstClr val="black"/>
                </a:solidFill>
                <a:latin typeface="+mn-lt"/>
                <a:cs typeface="+mn-cs"/>
              </a:defRPr>
            </a:lvl1pPr>
          </a:lstStyle>
          <a:p>
            <a:pPr>
              <a:defRPr/>
            </a:pPr>
            <a:fld id="{4C0FF33B-00AA-4E0D-8364-75646240F375}" type="slidenum">
              <a:rPr lang="en-US"/>
              <a:pPr>
                <a:defRPr/>
              </a:pPr>
              <a:t>‹#›</a:t>
            </a:fld>
            <a:endParaRPr lang="en-US"/>
          </a:p>
        </p:txBody>
      </p:sp>
    </p:spTree>
    <p:extLst>
      <p:ext uri="{BB962C8B-B14F-4D97-AF65-F5344CB8AC3E}">
        <p14:creationId xmlns:p14="http://schemas.microsoft.com/office/powerpoint/2010/main" val="400989916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and Content">
    <p:spTree>
      <p:nvGrpSpPr>
        <p:cNvPr id="1" name=""/>
        <p:cNvGrpSpPr/>
        <p:nvPr/>
      </p:nvGrpSpPr>
      <p:grpSpPr>
        <a:xfrm>
          <a:off x="0" y="0"/>
          <a:ext cx="0" cy="0"/>
          <a:chOff x="0" y="0"/>
          <a:chExt cx="0" cy="0"/>
        </a:xfrm>
      </p:grpSpPr>
      <p:sp>
        <p:nvSpPr>
          <p:cNvPr id="3" name="Rectangle 2"/>
          <p:cNvSpPr/>
          <p:nvPr userDrawn="1"/>
        </p:nvSpPr>
        <p:spPr>
          <a:xfrm>
            <a:off x="609602" y="3175"/>
            <a:ext cx="8539163" cy="1143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anchor="ctr"/>
          <a:lstStyle/>
          <a:p>
            <a:pPr algn="ctr">
              <a:defRPr/>
            </a:pPr>
            <a:endParaRPr lang="en-US">
              <a:solidFill>
                <a:prstClr val="white"/>
              </a:solidFill>
            </a:endParaRPr>
          </a:p>
        </p:txBody>
      </p:sp>
      <p:sp>
        <p:nvSpPr>
          <p:cNvPr id="4" name="Rectangle 3"/>
          <p:cNvSpPr/>
          <p:nvPr userDrawn="1"/>
        </p:nvSpPr>
        <p:spPr>
          <a:xfrm>
            <a:off x="0" y="3175"/>
            <a:ext cx="609600" cy="1143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anchor="ctr"/>
          <a:lstStyle/>
          <a:p>
            <a:pPr algn="ctr">
              <a:defRPr/>
            </a:pPr>
            <a:endParaRPr lang="en-US">
              <a:solidFill>
                <a:prstClr val="white"/>
              </a:solidFill>
            </a:endParaRPr>
          </a:p>
        </p:txBody>
      </p:sp>
      <p:sp>
        <p:nvSpPr>
          <p:cNvPr id="11" name="Title 1"/>
          <p:cNvSpPr>
            <a:spLocks noGrp="1"/>
          </p:cNvSpPr>
          <p:nvPr>
            <p:ph type="title"/>
          </p:nvPr>
        </p:nvSpPr>
        <p:spPr>
          <a:xfrm>
            <a:off x="764360" y="193197"/>
            <a:ext cx="8229600" cy="762000"/>
          </a:xfrm>
          <a:prstGeom prst="rect">
            <a:avLst/>
          </a:prstGeom>
        </p:spPr>
        <p:txBody>
          <a:bodyPr lIns="91418" tIns="45709" rIns="91418" bIns="45709"/>
          <a:lstStyle>
            <a:lvl1pPr algn="l">
              <a:defRPr sz="4000" baseline="0">
                <a:solidFill>
                  <a:schemeClr val="accent1">
                    <a:lumMod val="20000"/>
                    <a:lumOff val="80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426672559"/>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0535428"/>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6"/>
          <p:cNvSpPr/>
          <p:nvPr userDrawn="1"/>
        </p:nvSpPr>
        <p:spPr>
          <a:xfrm>
            <a:off x="609602" y="3175"/>
            <a:ext cx="8539163" cy="1143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anchor="ctr"/>
          <a:lstStyle/>
          <a:p>
            <a:pPr algn="ctr">
              <a:defRPr/>
            </a:pPr>
            <a:endParaRPr lang="en-US">
              <a:solidFill>
                <a:prstClr val="white"/>
              </a:solidFill>
            </a:endParaRPr>
          </a:p>
        </p:txBody>
      </p:sp>
      <p:sp>
        <p:nvSpPr>
          <p:cNvPr id="8" name="Rectangle 7"/>
          <p:cNvSpPr/>
          <p:nvPr userDrawn="1"/>
        </p:nvSpPr>
        <p:spPr>
          <a:xfrm>
            <a:off x="0" y="3175"/>
            <a:ext cx="609600" cy="1143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anchor="ctr"/>
          <a:lstStyle/>
          <a:p>
            <a:pPr algn="ctr">
              <a:defRPr/>
            </a:pPr>
            <a:endParaRPr lang="en-US">
              <a:solidFill>
                <a:prstClr val="white"/>
              </a:solidFill>
            </a:endParaRPr>
          </a:p>
        </p:txBody>
      </p:sp>
      <p:sp>
        <p:nvSpPr>
          <p:cNvPr id="3" name="Text Placeholder 2"/>
          <p:cNvSpPr>
            <a:spLocks noGrp="1"/>
          </p:cNvSpPr>
          <p:nvPr>
            <p:ph type="body" idx="1"/>
          </p:nvPr>
        </p:nvSpPr>
        <p:spPr>
          <a:xfrm>
            <a:off x="457201" y="1535113"/>
            <a:ext cx="4040188" cy="639762"/>
          </a:xfrm>
          <a:prstGeom prst="rect">
            <a:avLst/>
          </a:prstGeom>
        </p:spPr>
        <p:txBody>
          <a:bodyPr lIns="91418" tIns="45709" rIns="91418" bIns="45709" anchor="b"/>
          <a:lstStyle>
            <a:lvl1pPr marL="0" indent="0">
              <a:buNone/>
              <a:defRPr sz="2400" b="1"/>
            </a:lvl1pPr>
            <a:lvl2pPr marL="457092" indent="0">
              <a:buNone/>
              <a:defRPr sz="2000" b="1"/>
            </a:lvl2pPr>
            <a:lvl3pPr marL="914186" indent="0">
              <a:buNone/>
              <a:defRPr sz="1800" b="1"/>
            </a:lvl3pPr>
            <a:lvl4pPr marL="1371279" indent="0">
              <a:buNone/>
              <a:defRPr sz="1600" b="1"/>
            </a:lvl4pPr>
            <a:lvl5pPr marL="1828373" indent="0">
              <a:buNone/>
              <a:defRPr sz="1600" b="1"/>
            </a:lvl5pPr>
            <a:lvl6pPr marL="2285466" indent="0">
              <a:buNone/>
              <a:defRPr sz="1600" b="1"/>
            </a:lvl6pPr>
            <a:lvl7pPr marL="2742558" indent="0">
              <a:buNone/>
              <a:defRPr sz="1600" b="1"/>
            </a:lvl7pPr>
            <a:lvl8pPr marL="3199652" indent="0">
              <a:buNone/>
              <a:defRPr sz="1600" b="1"/>
            </a:lvl8pPr>
            <a:lvl9pPr marL="365674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lIns="91418" tIns="45709" rIns="91418" bIns="4570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a:prstGeom prst="rect">
            <a:avLst/>
          </a:prstGeom>
        </p:spPr>
        <p:txBody>
          <a:bodyPr lIns="91418" tIns="45709" rIns="91418" bIns="45709" anchor="b"/>
          <a:lstStyle>
            <a:lvl1pPr marL="0" indent="0">
              <a:buNone/>
              <a:defRPr sz="2400" b="1"/>
            </a:lvl1pPr>
            <a:lvl2pPr marL="457092" indent="0">
              <a:buNone/>
              <a:defRPr sz="2000" b="1"/>
            </a:lvl2pPr>
            <a:lvl3pPr marL="914186" indent="0">
              <a:buNone/>
              <a:defRPr sz="1800" b="1"/>
            </a:lvl3pPr>
            <a:lvl4pPr marL="1371279" indent="0">
              <a:buNone/>
              <a:defRPr sz="1600" b="1"/>
            </a:lvl4pPr>
            <a:lvl5pPr marL="1828373" indent="0">
              <a:buNone/>
              <a:defRPr sz="1600" b="1"/>
            </a:lvl5pPr>
            <a:lvl6pPr marL="2285466" indent="0">
              <a:buNone/>
              <a:defRPr sz="1600" b="1"/>
            </a:lvl6pPr>
            <a:lvl7pPr marL="2742558" indent="0">
              <a:buNone/>
              <a:defRPr sz="1600" b="1"/>
            </a:lvl7pPr>
            <a:lvl8pPr marL="3199652" indent="0">
              <a:buNone/>
              <a:defRPr sz="1600" b="1"/>
            </a:lvl8pPr>
            <a:lvl9pPr marL="365674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lIns="91418" tIns="45709" rIns="91418" bIns="4570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Title 1"/>
          <p:cNvSpPr>
            <a:spLocks noGrp="1"/>
          </p:cNvSpPr>
          <p:nvPr>
            <p:ph type="title"/>
          </p:nvPr>
        </p:nvSpPr>
        <p:spPr>
          <a:xfrm>
            <a:off x="764360" y="193197"/>
            <a:ext cx="8229600" cy="762000"/>
          </a:xfrm>
          <a:prstGeom prst="rect">
            <a:avLst/>
          </a:prstGeom>
        </p:spPr>
        <p:txBody>
          <a:bodyPr lIns="91418" tIns="45709" rIns="91418" bIns="45709"/>
          <a:lstStyle>
            <a:lvl1pPr algn="l">
              <a:defRPr sz="4000" baseline="0">
                <a:solidFill>
                  <a:schemeClr val="accent1">
                    <a:lumMod val="20000"/>
                    <a:lumOff val="80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013263598"/>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a:xfrm>
            <a:off x="312738" y="228600"/>
            <a:ext cx="3048000" cy="1219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anchor="ctr"/>
          <a:lstStyle/>
          <a:p>
            <a:pPr algn="ctr">
              <a:defRPr/>
            </a:pPr>
            <a:endParaRPr lang="en-US">
              <a:solidFill>
                <a:prstClr val="white"/>
              </a:solidFill>
            </a:endParaRPr>
          </a:p>
        </p:txBody>
      </p:sp>
      <p:sp>
        <p:nvSpPr>
          <p:cNvPr id="6" name="Rectangle 5"/>
          <p:cNvSpPr/>
          <p:nvPr userDrawn="1"/>
        </p:nvSpPr>
        <p:spPr>
          <a:xfrm>
            <a:off x="312738" y="1447800"/>
            <a:ext cx="3048000" cy="4572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anchor="ctr"/>
          <a:lstStyle/>
          <a:p>
            <a:pPr algn="ctr">
              <a:defRPr/>
            </a:pPr>
            <a:endParaRPr lang="en-US">
              <a:solidFill>
                <a:prstClr val="white"/>
              </a:solidFill>
            </a:endParaRPr>
          </a:p>
        </p:txBody>
      </p:sp>
      <p:sp>
        <p:nvSpPr>
          <p:cNvPr id="3" name="Content Placeholder 2"/>
          <p:cNvSpPr>
            <a:spLocks noGrp="1"/>
          </p:cNvSpPr>
          <p:nvPr>
            <p:ph idx="1"/>
          </p:nvPr>
        </p:nvSpPr>
        <p:spPr>
          <a:xfrm>
            <a:off x="3575050" y="273051"/>
            <a:ext cx="5111750" cy="5670550"/>
          </a:xfrm>
          <a:prstGeom prst="rect">
            <a:avLst/>
          </a:prstGeom>
        </p:spPr>
        <p:txBody>
          <a:bodyPr lIns="91418" tIns="45709" rIns="91418" bIns="45709"/>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2" y="1435101"/>
            <a:ext cx="3008313" cy="4508500"/>
          </a:xfrm>
          <a:prstGeom prst="rect">
            <a:avLst/>
          </a:prstGeom>
        </p:spPr>
        <p:txBody>
          <a:bodyPr lIns="91418" tIns="45709" rIns="91418" bIns="45709"/>
          <a:lstStyle>
            <a:lvl1pPr marL="0" indent="0">
              <a:buNone/>
              <a:defRPr sz="1400"/>
            </a:lvl1pPr>
            <a:lvl2pPr marL="457092" indent="0">
              <a:buNone/>
              <a:defRPr sz="1200"/>
            </a:lvl2pPr>
            <a:lvl3pPr marL="914186" indent="0">
              <a:buNone/>
              <a:defRPr sz="1000"/>
            </a:lvl3pPr>
            <a:lvl4pPr marL="1371279" indent="0">
              <a:buNone/>
              <a:defRPr sz="900"/>
            </a:lvl4pPr>
            <a:lvl5pPr marL="1828373" indent="0">
              <a:buNone/>
              <a:defRPr sz="900"/>
            </a:lvl5pPr>
            <a:lvl6pPr marL="2285466" indent="0">
              <a:buNone/>
              <a:defRPr sz="900"/>
            </a:lvl6pPr>
            <a:lvl7pPr marL="2742558" indent="0">
              <a:buNone/>
              <a:defRPr sz="900"/>
            </a:lvl7pPr>
            <a:lvl8pPr marL="3199652" indent="0">
              <a:buNone/>
              <a:defRPr sz="900"/>
            </a:lvl8pPr>
            <a:lvl9pPr marL="3656744" indent="0">
              <a:buNone/>
              <a:defRPr sz="900"/>
            </a:lvl9pPr>
          </a:lstStyle>
          <a:p>
            <a:pPr lvl="0"/>
            <a:r>
              <a:rPr lang="en-US" dirty="0" smtClean="0"/>
              <a:t>Click to edit Master text styles</a:t>
            </a:r>
          </a:p>
        </p:txBody>
      </p:sp>
      <p:sp>
        <p:nvSpPr>
          <p:cNvPr id="2" name="Title 1"/>
          <p:cNvSpPr>
            <a:spLocks noGrp="1"/>
          </p:cNvSpPr>
          <p:nvPr>
            <p:ph type="title"/>
          </p:nvPr>
        </p:nvSpPr>
        <p:spPr>
          <a:xfrm>
            <a:off x="304802" y="273050"/>
            <a:ext cx="3008313" cy="1162050"/>
          </a:xfrm>
          <a:prstGeom prst="rect">
            <a:avLst/>
          </a:prstGeom>
        </p:spPr>
        <p:txBody>
          <a:bodyPr lIns="91418" tIns="45709" rIns="91418" bIns="45709" anchor="b"/>
          <a:lstStyle>
            <a:lvl1pPr algn="l">
              <a:defRPr sz="2000" b="1">
                <a:solidFill>
                  <a:schemeClr val="accent1">
                    <a:lumMod val="20000"/>
                    <a:lumOff val="80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03824018"/>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lIns="91418" tIns="45709" rIns="91418" bIns="45709"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418" tIns="45709" rIns="91418" bIns="45709"/>
          <a:lstStyle>
            <a:lvl1pPr marL="0" indent="0">
              <a:buNone/>
              <a:defRPr sz="3200"/>
            </a:lvl1pPr>
            <a:lvl2pPr marL="457092" indent="0">
              <a:buNone/>
              <a:defRPr sz="2800"/>
            </a:lvl2pPr>
            <a:lvl3pPr marL="914186" indent="0">
              <a:buNone/>
              <a:defRPr sz="2400"/>
            </a:lvl3pPr>
            <a:lvl4pPr marL="1371279" indent="0">
              <a:buNone/>
              <a:defRPr sz="2000"/>
            </a:lvl4pPr>
            <a:lvl5pPr marL="1828373" indent="0">
              <a:buNone/>
              <a:defRPr sz="2000"/>
            </a:lvl5pPr>
            <a:lvl6pPr marL="2285466" indent="0">
              <a:buNone/>
              <a:defRPr sz="2000"/>
            </a:lvl6pPr>
            <a:lvl7pPr marL="2742558" indent="0">
              <a:buNone/>
              <a:defRPr sz="2000"/>
            </a:lvl7pPr>
            <a:lvl8pPr marL="3199652" indent="0">
              <a:buNone/>
              <a:defRPr sz="2000"/>
            </a:lvl8pPr>
            <a:lvl9pPr marL="3656744"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576262"/>
          </a:xfrm>
          <a:prstGeom prst="rect">
            <a:avLst/>
          </a:prstGeom>
        </p:spPr>
        <p:txBody>
          <a:bodyPr lIns="91418" tIns="45709" rIns="91418" bIns="45709"/>
          <a:lstStyle>
            <a:lvl1pPr marL="0" indent="0">
              <a:buNone/>
              <a:defRPr sz="1400"/>
            </a:lvl1pPr>
            <a:lvl2pPr marL="457092" indent="0">
              <a:buNone/>
              <a:defRPr sz="1200"/>
            </a:lvl2pPr>
            <a:lvl3pPr marL="914186" indent="0">
              <a:buNone/>
              <a:defRPr sz="1000"/>
            </a:lvl3pPr>
            <a:lvl4pPr marL="1371279" indent="0">
              <a:buNone/>
              <a:defRPr sz="900"/>
            </a:lvl4pPr>
            <a:lvl5pPr marL="1828373" indent="0">
              <a:buNone/>
              <a:defRPr sz="900"/>
            </a:lvl5pPr>
            <a:lvl6pPr marL="2285466" indent="0">
              <a:buNone/>
              <a:defRPr sz="900"/>
            </a:lvl6pPr>
            <a:lvl7pPr marL="2742558" indent="0">
              <a:buNone/>
              <a:defRPr sz="900"/>
            </a:lvl7pPr>
            <a:lvl8pPr marL="3199652" indent="0">
              <a:buNone/>
              <a:defRPr sz="900"/>
            </a:lvl8pPr>
            <a:lvl9pPr marL="3656744" indent="0">
              <a:buNone/>
              <a:defRPr sz="900"/>
            </a:lvl9pPr>
          </a:lstStyle>
          <a:p>
            <a:pPr lvl="0"/>
            <a:r>
              <a:rPr lang="en-US" smtClean="0"/>
              <a:t>Click to edit Master text styles</a:t>
            </a:r>
          </a:p>
        </p:txBody>
      </p:sp>
    </p:spTree>
    <p:extLst>
      <p:ext uri="{BB962C8B-B14F-4D97-AF65-F5344CB8AC3E}">
        <p14:creationId xmlns:p14="http://schemas.microsoft.com/office/powerpoint/2010/main" val="1818177664"/>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3" name="Picture 15"/>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7201" y="6236443"/>
            <a:ext cx="1643888" cy="31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497556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iming>
    <p:tnLst>
      <p:par>
        <p:cTn xmlns:p14="http://schemas.microsoft.com/office/powerpoint/2010/mai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092" algn="ctr" rtl="0" fontAlgn="base">
        <a:spcBef>
          <a:spcPct val="0"/>
        </a:spcBef>
        <a:spcAft>
          <a:spcPct val="0"/>
        </a:spcAft>
        <a:defRPr sz="4400">
          <a:solidFill>
            <a:schemeClr val="tx1"/>
          </a:solidFill>
          <a:latin typeface="Calibri" pitchFamily="34" charset="0"/>
        </a:defRPr>
      </a:lvl6pPr>
      <a:lvl7pPr marL="914186" algn="ctr" rtl="0" fontAlgn="base">
        <a:spcBef>
          <a:spcPct val="0"/>
        </a:spcBef>
        <a:spcAft>
          <a:spcPct val="0"/>
        </a:spcAft>
        <a:defRPr sz="4400">
          <a:solidFill>
            <a:schemeClr val="tx1"/>
          </a:solidFill>
          <a:latin typeface="Calibri" pitchFamily="34" charset="0"/>
        </a:defRPr>
      </a:lvl7pPr>
      <a:lvl8pPr marL="1371279" algn="ctr" rtl="0" fontAlgn="base">
        <a:spcBef>
          <a:spcPct val="0"/>
        </a:spcBef>
        <a:spcAft>
          <a:spcPct val="0"/>
        </a:spcAft>
        <a:defRPr sz="4400">
          <a:solidFill>
            <a:schemeClr val="tx1"/>
          </a:solidFill>
          <a:latin typeface="Calibri" pitchFamily="34" charset="0"/>
        </a:defRPr>
      </a:lvl8pPr>
      <a:lvl9pPr marL="1828373" algn="ctr" rtl="0" fontAlgn="base">
        <a:spcBef>
          <a:spcPct val="0"/>
        </a:spcBef>
        <a:spcAft>
          <a:spcPct val="0"/>
        </a:spcAft>
        <a:defRPr sz="4400">
          <a:solidFill>
            <a:schemeClr val="tx1"/>
          </a:solidFill>
          <a:latin typeface="Calibri" pitchFamily="34" charset="0"/>
        </a:defRPr>
      </a:lvl9pPr>
    </p:titleStyle>
    <p:bodyStyle>
      <a:lvl1pPr marL="342820" indent="-34282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457092" algn="l" rtl="0" fontAlgn="base">
        <a:spcBef>
          <a:spcPct val="20000"/>
        </a:spcBef>
        <a:spcAft>
          <a:spcPct val="0"/>
        </a:spcAft>
        <a:buFont typeface="Arial" pitchFamily="34" charset="0"/>
        <a:defRPr sz="2800" kern="1200">
          <a:solidFill>
            <a:schemeClr val="tx1"/>
          </a:solidFill>
          <a:latin typeface="+mn-lt"/>
          <a:ea typeface="+mn-ea"/>
          <a:cs typeface="+mn-cs"/>
        </a:defRPr>
      </a:lvl2pPr>
      <a:lvl3pPr marL="1142733" indent="-228546"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599825" indent="-228546"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6919" indent="-228546"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012" indent="-228546" algn="l" defTabSz="91418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06" indent="-228546" algn="l" defTabSz="91418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198" indent="-228546" algn="l" defTabSz="91418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292" indent="-228546" algn="l" defTabSz="91418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chart" Target="../charts/chart1.xml"/><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jpe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11338"/>
          <a:stretch/>
        </p:blipFill>
        <p:spPr>
          <a:xfrm>
            <a:off x="0" y="0"/>
            <a:ext cx="9144000" cy="6858000"/>
          </a:xfrm>
          <a:prstGeom prst="rect">
            <a:avLst/>
          </a:prstGeom>
        </p:spPr>
      </p:pic>
      <p:sp>
        <p:nvSpPr>
          <p:cNvPr id="10" name="Rectangle 9"/>
          <p:cNvSpPr/>
          <p:nvPr/>
        </p:nvSpPr>
        <p:spPr>
          <a:xfrm>
            <a:off x="0" y="43434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11" name="Rectangle 10"/>
          <p:cNvSpPr/>
          <p:nvPr/>
        </p:nvSpPr>
        <p:spPr>
          <a:xfrm>
            <a:off x="0" y="4114800"/>
            <a:ext cx="9144000" cy="3048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6195520"/>
            <a:ext cx="2668111" cy="510080"/>
          </a:xfrm>
          <a:prstGeom prst="rect">
            <a:avLst/>
          </a:prstGeom>
        </p:spPr>
      </p:pic>
      <p:sp>
        <p:nvSpPr>
          <p:cNvPr id="13" name="TextBox 12"/>
          <p:cNvSpPr txBox="1"/>
          <p:nvPr/>
        </p:nvSpPr>
        <p:spPr>
          <a:xfrm>
            <a:off x="533400" y="4572000"/>
            <a:ext cx="8250665" cy="1477305"/>
          </a:xfrm>
          <a:prstGeom prst="rect">
            <a:avLst/>
          </a:prstGeom>
          <a:noFill/>
        </p:spPr>
        <p:txBody>
          <a:bodyPr wrap="square" lIns="91418" tIns="45709" rIns="91418" bIns="45709">
            <a:spAutoFit/>
          </a:bodyPr>
          <a:lstStyle/>
          <a:p>
            <a:pPr algn="ctr"/>
            <a:r>
              <a:rPr lang="en-US" sz="5400" b="1" dirty="0" smtClean="0">
                <a:solidFill>
                  <a:schemeClr val="bg1"/>
                </a:solidFill>
                <a:cs typeface="Calibri"/>
              </a:rPr>
              <a:t>The Afterschool Landscape: </a:t>
            </a:r>
          </a:p>
          <a:p>
            <a:pPr algn="ctr"/>
            <a:r>
              <a:rPr lang="en-US" sz="3600" dirty="0" smtClean="0">
                <a:solidFill>
                  <a:schemeClr val="bg1"/>
                </a:solidFill>
                <a:cs typeface="Calibri"/>
              </a:rPr>
              <a:t>Getting to Know Your Potential Partners</a:t>
            </a:r>
            <a:endParaRPr lang="en-US" sz="3600" dirty="0">
              <a:solidFill>
                <a:schemeClr val="bg1"/>
              </a:solidFill>
              <a:cs typeface="Calibri"/>
            </a:endParaRPr>
          </a:p>
        </p:txBody>
      </p:sp>
    </p:spTree>
    <p:extLst>
      <p:ext uri="{BB962C8B-B14F-4D97-AF65-F5344CB8AC3E}">
        <p14:creationId xmlns:p14="http://schemas.microsoft.com/office/powerpoint/2010/main" val="191527880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360" y="76200"/>
            <a:ext cx="8229600" cy="762000"/>
          </a:xfrm>
        </p:spPr>
        <p:txBody>
          <a:bodyPr/>
          <a:lstStyle/>
          <a:p>
            <a:r>
              <a:rPr lang="en-US" sz="5400" b="1" dirty="0" smtClean="0">
                <a:solidFill>
                  <a:srgbClr val="FFFFFF"/>
                </a:solidFill>
              </a:rPr>
              <a:t>Who is “Afterschool”?</a:t>
            </a:r>
            <a:endParaRPr lang="en-US" sz="5400" b="1" dirty="0">
              <a:solidFill>
                <a:srgbClr val="FFFFFF"/>
              </a:solidFill>
            </a:endParaRPr>
          </a:p>
        </p:txBody>
      </p:sp>
      <p:grpSp>
        <p:nvGrpSpPr>
          <p:cNvPr id="3" name="Group 2"/>
          <p:cNvGrpSpPr/>
          <p:nvPr/>
        </p:nvGrpSpPr>
        <p:grpSpPr>
          <a:xfrm>
            <a:off x="762000" y="1371600"/>
            <a:ext cx="7848600" cy="5466279"/>
            <a:chOff x="914400" y="1066800"/>
            <a:chExt cx="7848600" cy="5466279"/>
          </a:xfrm>
        </p:grpSpPr>
        <p:sp>
          <p:nvSpPr>
            <p:cNvPr id="12" name="Round Single Corner Rectangle 11"/>
            <p:cNvSpPr/>
            <p:nvPr/>
          </p:nvSpPr>
          <p:spPr>
            <a:xfrm>
              <a:off x="4648200" y="1066800"/>
              <a:ext cx="4114800" cy="2511385"/>
            </a:xfrm>
            <a:prstGeom prst="round1Rect">
              <a:avLst/>
            </a:prstGeom>
            <a:solidFill>
              <a:srgbClr val="9AB7D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ound Single Corner Rectangle 12"/>
            <p:cNvSpPr/>
            <p:nvPr/>
          </p:nvSpPr>
          <p:spPr>
            <a:xfrm rot="10800000">
              <a:off x="914400" y="3578184"/>
              <a:ext cx="3733800" cy="2594015"/>
            </a:xfrm>
            <a:prstGeom prst="round1Rect">
              <a:avLst/>
            </a:prstGeom>
            <a:solidFill>
              <a:srgbClr val="89CFF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ound Single Corner Rectangle 13"/>
            <p:cNvSpPr/>
            <p:nvPr/>
          </p:nvSpPr>
          <p:spPr>
            <a:xfrm flipH="1">
              <a:off x="914400" y="1066800"/>
              <a:ext cx="3733800" cy="2511385"/>
            </a:xfrm>
            <a:prstGeom prst="round1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ound Single Corner Rectangle 14"/>
            <p:cNvSpPr/>
            <p:nvPr/>
          </p:nvSpPr>
          <p:spPr>
            <a:xfrm rot="10800000" flipH="1">
              <a:off x="4648200" y="3578184"/>
              <a:ext cx="4114800" cy="2594015"/>
            </a:xfrm>
            <a:prstGeom prst="round1Rect">
              <a:avLst/>
            </a:prstGeom>
            <a:solidFill>
              <a:srgbClr val="6B95C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Box 15"/>
            <p:cNvSpPr txBox="1"/>
            <p:nvPr/>
          </p:nvSpPr>
          <p:spPr>
            <a:xfrm>
              <a:off x="1066800" y="1143000"/>
              <a:ext cx="3733800" cy="2646878"/>
            </a:xfrm>
            <a:prstGeom prst="rect">
              <a:avLst/>
            </a:prstGeom>
            <a:noFill/>
          </p:spPr>
          <p:txBody>
            <a:bodyPr wrap="square" rtlCol="0">
              <a:spAutoFit/>
            </a:bodyPr>
            <a:lstStyle/>
            <a:p>
              <a:r>
                <a:rPr lang="en-US" sz="2800" b="1" dirty="0">
                  <a:solidFill>
                    <a:prstClr val="white"/>
                  </a:solidFill>
                </a:rPr>
                <a:t>Afterschool Providers</a:t>
              </a:r>
            </a:p>
            <a:p>
              <a:r>
                <a:rPr lang="en-US" sz="2400" dirty="0">
                  <a:solidFill>
                    <a:prstClr val="white"/>
                  </a:solidFill>
                </a:rPr>
                <a:t>4-H; Boys &amp; Girls Club; </a:t>
              </a:r>
            </a:p>
            <a:p>
              <a:r>
                <a:rPr lang="en-US" sz="2400" dirty="0" smtClean="0">
                  <a:solidFill>
                    <a:prstClr val="white"/>
                  </a:solidFill>
                </a:rPr>
                <a:t>YMCA/YWCA; Girls, Inc.;  21</a:t>
              </a:r>
              <a:r>
                <a:rPr lang="en-US" sz="2400" baseline="30000" dirty="0" smtClean="0">
                  <a:solidFill>
                    <a:prstClr val="white"/>
                  </a:solidFill>
                </a:rPr>
                <a:t>st</a:t>
              </a:r>
              <a:r>
                <a:rPr lang="en-US" sz="2400" dirty="0" smtClean="0">
                  <a:solidFill>
                    <a:prstClr val="white"/>
                  </a:solidFill>
                </a:rPr>
                <a:t> CCLC; Libraries; Parks &amp; Rec; Comm. Centers; Religious Orgs</a:t>
              </a:r>
              <a:endParaRPr lang="en-US" sz="2400" dirty="0">
                <a:solidFill>
                  <a:prstClr val="white"/>
                </a:solidFill>
              </a:endParaRPr>
            </a:p>
            <a:p>
              <a:endParaRPr lang="en-US" dirty="0">
                <a:solidFill>
                  <a:prstClr val="black"/>
                </a:solidFill>
              </a:endParaRPr>
            </a:p>
          </p:txBody>
        </p:sp>
        <p:sp>
          <p:nvSpPr>
            <p:cNvPr id="17" name="TextBox 16"/>
            <p:cNvSpPr txBox="1"/>
            <p:nvPr/>
          </p:nvSpPr>
          <p:spPr>
            <a:xfrm>
              <a:off x="1066800" y="3886200"/>
              <a:ext cx="3886200" cy="2277547"/>
            </a:xfrm>
            <a:prstGeom prst="rect">
              <a:avLst/>
            </a:prstGeom>
            <a:noFill/>
          </p:spPr>
          <p:txBody>
            <a:bodyPr wrap="square" rtlCol="0">
              <a:spAutoFit/>
            </a:bodyPr>
            <a:lstStyle/>
            <a:p>
              <a:r>
                <a:rPr lang="en-US" sz="2800" b="1" dirty="0">
                  <a:solidFill>
                    <a:prstClr val="black">
                      <a:lumMod val="75000"/>
                      <a:lumOff val="25000"/>
                    </a:prstClr>
                  </a:solidFill>
                </a:rPr>
                <a:t>National Organizations</a:t>
              </a:r>
            </a:p>
            <a:p>
              <a:r>
                <a:rPr lang="en-US" sz="2400" dirty="0">
                  <a:solidFill>
                    <a:prstClr val="black">
                      <a:lumMod val="75000"/>
                      <a:lumOff val="25000"/>
                    </a:prstClr>
                  </a:solidFill>
                </a:rPr>
                <a:t>Afterschool Alliance; National Afterschool </a:t>
              </a:r>
              <a:r>
                <a:rPr lang="en-US" sz="2400" dirty="0" smtClean="0">
                  <a:solidFill>
                    <a:prstClr val="black">
                      <a:lumMod val="75000"/>
                      <a:lumOff val="25000"/>
                    </a:prstClr>
                  </a:solidFill>
                </a:rPr>
                <a:t>Association; National Summer Learning Association</a:t>
              </a:r>
              <a:endParaRPr lang="en-US" sz="2400" dirty="0">
                <a:solidFill>
                  <a:prstClr val="black">
                    <a:lumMod val="75000"/>
                    <a:lumOff val="25000"/>
                  </a:prstClr>
                </a:solidFill>
              </a:endParaRPr>
            </a:p>
            <a:p>
              <a:endParaRPr lang="en-US" dirty="0">
                <a:solidFill>
                  <a:prstClr val="black"/>
                </a:solidFill>
              </a:endParaRPr>
            </a:p>
          </p:txBody>
        </p:sp>
        <p:sp>
          <p:nvSpPr>
            <p:cNvPr id="18" name="TextBox 17"/>
            <p:cNvSpPr txBox="1"/>
            <p:nvPr/>
          </p:nvSpPr>
          <p:spPr>
            <a:xfrm>
              <a:off x="5105400" y="3886200"/>
              <a:ext cx="3657600" cy="2646879"/>
            </a:xfrm>
            <a:prstGeom prst="rect">
              <a:avLst/>
            </a:prstGeom>
            <a:noFill/>
          </p:spPr>
          <p:txBody>
            <a:bodyPr wrap="square" rtlCol="0">
              <a:spAutoFit/>
            </a:bodyPr>
            <a:lstStyle/>
            <a:p>
              <a:r>
                <a:rPr lang="en-US" sz="2800" b="1" dirty="0">
                  <a:solidFill>
                    <a:prstClr val="white"/>
                  </a:solidFill>
                </a:rPr>
                <a:t>State &amp; Local Orgs</a:t>
              </a:r>
            </a:p>
            <a:p>
              <a:r>
                <a:rPr lang="en-US" sz="2400" dirty="0">
                  <a:solidFill>
                    <a:prstClr val="white"/>
                  </a:solidFill>
                </a:rPr>
                <a:t>Statewide Afterschool </a:t>
              </a:r>
              <a:r>
                <a:rPr lang="en-US" sz="2400" dirty="0" smtClean="0">
                  <a:solidFill>
                    <a:prstClr val="white"/>
                  </a:solidFill>
                </a:rPr>
                <a:t>Networks (48 states); </a:t>
              </a:r>
              <a:endParaRPr lang="en-US" sz="2400" dirty="0">
                <a:solidFill>
                  <a:prstClr val="white"/>
                </a:solidFill>
              </a:endParaRPr>
            </a:p>
            <a:p>
              <a:r>
                <a:rPr lang="en-US" sz="2400" dirty="0">
                  <a:solidFill>
                    <a:prstClr val="white"/>
                  </a:solidFill>
                </a:rPr>
                <a:t>City </a:t>
              </a:r>
              <a:r>
                <a:rPr lang="en-US" sz="2400" dirty="0" smtClean="0">
                  <a:solidFill>
                    <a:prstClr val="white"/>
                  </a:solidFill>
                </a:rPr>
                <a:t>intermediaries (e.g. Every Hour Counts</a:t>
              </a:r>
              <a:r>
                <a:rPr lang="en-US" sz="2400" dirty="0" smtClean="0">
                  <a:solidFill>
                    <a:prstClr val="white"/>
                  </a:solidFill>
                </a:rPr>
                <a:t>); School district managers</a:t>
              </a:r>
              <a:endParaRPr lang="en-US" sz="2400" dirty="0">
                <a:solidFill>
                  <a:prstClr val="white"/>
                </a:solidFill>
              </a:endParaRPr>
            </a:p>
            <a:p>
              <a:endParaRPr lang="en-US" dirty="0">
                <a:solidFill>
                  <a:prstClr val="black"/>
                </a:solidFill>
              </a:endParaRPr>
            </a:p>
          </p:txBody>
        </p:sp>
        <p:sp>
          <p:nvSpPr>
            <p:cNvPr id="19" name="TextBox 18"/>
            <p:cNvSpPr txBox="1"/>
            <p:nvPr/>
          </p:nvSpPr>
          <p:spPr>
            <a:xfrm>
              <a:off x="5105400" y="1295400"/>
              <a:ext cx="3505200" cy="1692771"/>
            </a:xfrm>
            <a:prstGeom prst="rect">
              <a:avLst/>
            </a:prstGeom>
            <a:noFill/>
          </p:spPr>
          <p:txBody>
            <a:bodyPr wrap="square" rtlCol="0">
              <a:spAutoFit/>
            </a:bodyPr>
            <a:lstStyle/>
            <a:p>
              <a:r>
                <a:rPr lang="en-US" sz="2800" b="1" dirty="0">
                  <a:solidFill>
                    <a:prstClr val="black">
                      <a:lumMod val="75000"/>
                      <a:lumOff val="25000"/>
                    </a:prstClr>
                  </a:solidFill>
                </a:rPr>
                <a:t>Philanthropic &amp; Corporate Funders</a:t>
              </a:r>
            </a:p>
            <a:p>
              <a:r>
                <a:rPr lang="en-US" sz="2400" dirty="0">
                  <a:solidFill>
                    <a:prstClr val="black">
                      <a:lumMod val="75000"/>
                      <a:lumOff val="25000"/>
                    </a:prstClr>
                  </a:solidFill>
                </a:rPr>
                <a:t>C. S. Mott; Noyce; Bechtel; </a:t>
              </a:r>
              <a:r>
                <a:rPr lang="en-US" sz="2400" dirty="0" smtClean="0">
                  <a:solidFill>
                    <a:prstClr val="black">
                      <a:lumMod val="75000"/>
                      <a:lumOff val="25000"/>
                    </a:prstClr>
                  </a:solidFill>
                </a:rPr>
                <a:t>NSF, CNCS (VISTA)</a:t>
              </a:r>
              <a:endParaRPr lang="en-US" sz="2400" dirty="0">
                <a:solidFill>
                  <a:prstClr val="black">
                    <a:lumMod val="75000"/>
                    <a:lumOff val="25000"/>
                  </a:prstClr>
                </a:solidFill>
              </a:endParaRPr>
            </a:p>
          </p:txBody>
        </p:sp>
        <p:sp>
          <p:nvSpPr>
            <p:cNvPr id="20" name="Rounded Rectangle 19"/>
            <p:cNvSpPr/>
            <p:nvPr/>
          </p:nvSpPr>
          <p:spPr>
            <a:xfrm>
              <a:off x="3581400" y="3197185"/>
              <a:ext cx="2133600" cy="76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4"/>
            <p:cNvSpPr txBox="1">
              <a:spLocks/>
            </p:cNvSpPr>
            <p:nvPr/>
          </p:nvSpPr>
          <p:spPr>
            <a:xfrm>
              <a:off x="3505200" y="3276599"/>
              <a:ext cx="2286000" cy="652105"/>
            </a:xfrm>
            <a:prstGeom prst="rect">
              <a:avLst/>
            </a:prstGeom>
          </p:spPr>
          <p:txBody>
            <a:bodyPr lIns="91418" tIns="45709" rIns="91418" bIns="45709">
              <a:noAutofit/>
            </a:bodyPr>
            <a:lstStyle>
              <a:lvl1pPr algn="l" rtl="0" fontAlgn="base">
                <a:spcBef>
                  <a:spcPct val="0"/>
                </a:spcBef>
                <a:spcAft>
                  <a:spcPct val="0"/>
                </a:spcAft>
                <a:defRPr sz="4000" kern="1200" baseline="0">
                  <a:solidFill>
                    <a:schemeClr val="accent1">
                      <a:lumMod val="20000"/>
                      <a:lumOff val="80000"/>
                    </a:schemeClr>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092" algn="ctr" rtl="0" fontAlgn="base">
                <a:spcBef>
                  <a:spcPct val="0"/>
                </a:spcBef>
                <a:spcAft>
                  <a:spcPct val="0"/>
                </a:spcAft>
                <a:defRPr sz="4400">
                  <a:solidFill>
                    <a:schemeClr val="tx1"/>
                  </a:solidFill>
                  <a:latin typeface="Calibri" pitchFamily="34" charset="0"/>
                </a:defRPr>
              </a:lvl6pPr>
              <a:lvl7pPr marL="914186" algn="ctr" rtl="0" fontAlgn="base">
                <a:spcBef>
                  <a:spcPct val="0"/>
                </a:spcBef>
                <a:spcAft>
                  <a:spcPct val="0"/>
                </a:spcAft>
                <a:defRPr sz="4400">
                  <a:solidFill>
                    <a:schemeClr val="tx1"/>
                  </a:solidFill>
                  <a:latin typeface="Calibri" pitchFamily="34" charset="0"/>
                </a:defRPr>
              </a:lvl7pPr>
              <a:lvl8pPr marL="1371279" algn="ctr" rtl="0" fontAlgn="base">
                <a:spcBef>
                  <a:spcPct val="0"/>
                </a:spcBef>
                <a:spcAft>
                  <a:spcPct val="0"/>
                </a:spcAft>
                <a:defRPr sz="4400">
                  <a:solidFill>
                    <a:schemeClr val="tx1"/>
                  </a:solidFill>
                  <a:latin typeface="Calibri" pitchFamily="34" charset="0"/>
                </a:defRPr>
              </a:lvl8pPr>
              <a:lvl9pPr marL="1828373" algn="ctr" rtl="0" fontAlgn="base">
                <a:spcBef>
                  <a:spcPct val="0"/>
                </a:spcBef>
                <a:spcAft>
                  <a:spcPct val="0"/>
                </a:spcAft>
                <a:defRPr sz="4400">
                  <a:solidFill>
                    <a:schemeClr val="tx1"/>
                  </a:solidFill>
                  <a:latin typeface="Calibri" pitchFamily="34" charset="0"/>
                </a:defRPr>
              </a:lvl9pPr>
            </a:lstStyle>
            <a:p>
              <a:pPr algn="ctr"/>
              <a:r>
                <a:rPr lang="en-US" sz="2800" b="1" dirty="0" smtClean="0">
                  <a:solidFill>
                    <a:srgbClr val="006BB7"/>
                  </a:solidFill>
                  <a:latin typeface="Trebuchet MS" pitchFamily="34" charset="0"/>
                </a:rPr>
                <a:t>Key Players</a:t>
              </a:r>
            </a:p>
          </p:txBody>
        </p:sp>
      </p:grpSp>
    </p:spTree>
    <p:extLst>
      <p:ext uri="{BB962C8B-B14F-4D97-AF65-F5344CB8AC3E}">
        <p14:creationId xmlns:p14="http://schemas.microsoft.com/office/powerpoint/2010/main" val="5594306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360" y="76200"/>
            <a:ext cx="8229600" cy="762000"/>
          </a:xfrm>
        </p:spPr>
        <p:txBody>
          <a:bodyPr/>
          <a:lstStyle/>
          <a:p>
            <a:r>
              <a:rPr lang="en-US" sz="5400" b="1" dirty="0" smtClean="0">
                <a:solidFill>
                  <a:srgbClr val="FFFFFF"/>
                </a:solidFill>
              </a:rPr>
              <a:t>“Where” is afterschool?</a:t>
            </a:r>
            <a:endParaRPr lang="en-US" sz="5400" b="1" dirty="0">
              <a:solidFill>
                <a:srgbClr val="FFFFFF"/>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1448" b="18182"/>
          <a:stretch/>
        </p:blipFill>
        <p:spPr>
          <a:xfrm>
            <a:off x="7728476" y="6092979"/>
            <a:ext cx="1263124" cy="666649"/>
          </a:xfrm>
          <a:prstGeom prst="rect">
            <a:avLst/>
          </a:prstGeom>
        </p:spPr>
      </p:pic>
      <p:graphicFrame>
        <p:nvGraphicFramePr>
          <p:cNvPr id="19" name="Chart 18"/>
          <p:cNvGraphicFramePr/>
          <p:nvPr>
            <p:extLst>
              <p:ext uri="{D42A27DB-BD31-4B8C-83A1-F6EECF244321}">
                <p14:modId xmlns:p14="http://schemas.microsoft.com/office/powerpoint/2010/main" val="2393854052"/>
              </p:ext>
            </p:extLst>
          </p:nvPr>
        </p:nvGraphicFramePr>
        <p:xfrm>
          <a:off x="935734" y="1542416"/>
          <a:ext cx="7050860" cy="4572000"/>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p:cNvSpPr txBox="1"/>
          <p:nvPr/>
        </p:nvSpPr>
        <p:spPr>
          <a:xfrm>
            <a:off x="1447800" y="3766066"/>
            <a:ext cx="1371600" cy="369332"/>
          </a:xfrm>
          <a:prstGeom prst="rect">
            <a:avLst/>
          </a:prstGeom>
          <a:noFill/>
        </p:spPr>
        <p:txBody>
          <a:bodyPr wrap="square" rtlCol="0">
            <a:spAutoFit/>
          </a:bodyPr>
          <a:lstStyle/>
          <a:p>
            <a:pPr algn="ctr"/>
            <a:r>
              <a:rPr lang="en-US" b="1" dirty="0" smtClean="0">
                <a:solidFill>
                  <a:schemeClr val="bg1"/>
                </a:solidFill>
              </a:rPr>
              <a:t>Public 43%</a:t>
            </a:r>
            <a:endParaRPr lang="en-US" b="1" dirty="0">
              <a:solidFill>
                <a:schemeClr val="bg1"/>
              </a:solidFill>
            </a:endParaRPr>
          </a:p>
        </p:txBody>
      </p:sp>
      <p:sp>
        <p:nvSpPr>
          <p:cNvPr id="21" name="TextBox 20"/>
          <p:cNvSpPr txBox="1"/>
          <p:nvPr/>
        </p:nvSpPr>
        <p:spPr>
          <a:xfrm>
            <a:off x="1454727" y="2209800"/>
            <a:ext cx="1371600" cy="369332"/>
          </a:xfrm>
          <a:prstGeom prst="rect">
            <a:avLst/>
          </a:prstGeom>
          <a:noFill/>
        </p:spPr>
        <p:txBody>
          <a:bodyPr wrap="square" rtlCol="0">
            <a:spAutoFit/>
          </a:bodyPr>
          <a:lstStyle/>
          <a:p>
            <a:pPr algn="ctr"/>
            <a:r>
              <a:rPr lang="en-US" b="1" dirty="0" smtClean="0">
                <a:solidFill>
                  <a:schemeClr val="bg1"/>
                </a:solidFill>
              </a:rPr>
              <a:t>Private 11%</a:t>
            </a:r>
            <a:endParaRPr lang="en-US" b="1" dirty="0">
              <a:solidFill>
                <a:schemeClr val="bg1"/>
              </a:solidFill>
            </a:endParaRPr>
          </a:p>
        </p:txBody>
      </p:sp>
      <p:sp>
        <p:nvSpPr>
          <p:cNvPr id="22" name="TextBox 21"/>
          <p:cNvSpPr txBox="1"/>
          <p:nvPr/>
        </p:nvSpPr>
        <p:spPr>
          <a:xfrm>
            <a:off x="3089564" y="3010082"/>
            <a:ext cx="1371600" cy="369332"/>
          </a:xfrm>
          <a:prstGeom prst="rect">
            <a:avLst/>
          </a:prstGeom>
          <a:noFill/>
        </p:spPr>
        <p:txBody>
          <a:bodyPr wrap="square" rtlCol="0">
            <a:spAutoFit/>
          </a:bodyPr>
          <a:lstStyle/>
          <a:p>
            <a:pPr algn="ctr"/>
            <a:r>
              <a:rPr lang="en-US" b="1" dirty="0" smtClean="0">
                <a:solidFill>
                  <a:schemeClr val="bg1"/>
                </a:solidFill>
              </a:rPr>
              <a:t>YWCA 5%</a:t>
            </a:r>
            <a:endParaRPr lang="en-US" b="1" dirty="0">
              <a:solidFill>
                <a:schemeClr val="bg1"/>
              </a:solidFill>
            </a:endParaRPr>
          </a:p>
        </p:txBody>
      </p:sp>
      <p:sp>
        <p:nvSpPr>
          <p:cNvPr id="23" name="TextBox 22"/>
          <p:cNvSpPr txBox="1"/>
          <p:nvPr/>
        </p:nvSpPr>
        <p:spPr>
          <a:xfrm>
            <a:off x="3124200" y="3567544"/>
            <a:ext cx="1371600" cy="369332"/>
          </a:xfrm>
          <a:prstGeom prst="rect">
            <a:avLst/>
          </a:prstGeom>
          <a:noFill/>
        </p:spPr>
        <p:txBody>
          <a:bodyPr wrap="square" rtlCol="0">
            <a:spAutoFit/>
          </a:bodyPr>
          <a:lstStyle/>
          <a:p>
            <a:pPr algn="ctr"/>
            <a:r>
              <a:rPr lang="en-US" b="1" dirty="0" smtClean="0">
                <a:solidFill>
                  <a:schemeClr val="bg1"/>
                </a:solidFill>
              </a:rPr>
              <a:t>YMCA 15%</a:t>
            </a:r>
            <a:endParaRPr lang="en-US" b="1" dirty="0">
              <a:solidFill>
                <a:schemeClr val="bg1"/>
              </a:solidFill>
            </a:endParaRPr>
          </a:p>
        </p:txBody>
      </p:sp>
      <p:sp>
        <p:nvSpPr>
          <p:cNvPr id="24" name="TextBox 23"/>
          <p:cNvSpPr txBox="1"/>
          <p:nvPr/>
        </p:nvSpPr>
        <p:spPr>
          <a:xfrm>
            <a:off x="3089564" y="4424156"/>
            <a:ext cx="1371600" cy="646331"/>
          </a:xfrm>
          <a:prstGeom prst="rect">
            <a:avLst/>
          </a:prstGeom>
          <a:noFill/>
        </p:spPr>
        <p:txBody>
          <a:bodyPr wrap="square" rtlCol="0">
            <a:spAutoFit/>
          </a:bodyPr>
          <a:lstStyle/>
          <a:p>
            <a:pPr algn="ctr"/>
            <a:r>
              <a:rPr lang="en-US" b="1" dirty="0" smtClean="0">
                <a:solidFill>
                  <a:schemeClr val="bg1"/>
                </a:solidFill>
              </a:rPr>
              <a:t>Boys &amp; Girls Clubs 18%</a:t>
            </a:r>
            <a:endParaRPr lang="en-US" b="1" dirty="0">
              <a:solidFill>
                <a:schemeClr val="bg1"/>
              </a:solidFill>
            </a:endParaRPr>
          </a:p>
        </p:txBody>
      </p:sp>
      <p:sp>
        <p:nvSpPr>
          <p:cNvPr id="25" name="TextBox 24"/>
          <p:cNvSpPr txBox="1"/>
          <p:nvPr/>
        </p:nvSpPr>
        <p:spPr>
          <a:xfrm>
            <a:off x="4703618" y="4580930"/>
            <a:ext cx="1371600" cy="369332"/>
          </a:xfrm>
          <a:prstGeom prst="rect">
            <a:avLst/>
          </a:prstGeom>
          <a:noFill/>
        </p:spPr>
        <p:txBody>
          <a:bodyPr wrap="square" rtlCol="0">
            <a:spAutoFit/>
          </a:bodyPr>
          <a:lstStyle/>
          <a:p>
            <a:pPr algn="ctr"/>
            <a:r>
              <a:rPr lang="en-US" b="1" dirty="0" smtClean="0"/>
              <a:t>7%      </a:t>
            </a:r>
            <a:endParaRPr lang="en-US" b="1" dirty="0"/>
          </a:p>
        </p:txBody>
      </p:sp>
      <p:sp>
        <p:nvSpPr>
          <p:cNvPr id="26" name="TextBox 25"/>
          <p:cNvSpPr txBox="1"/>
          <p:nvPr/>
        </p:nvSpPr>
        <p:spPr>
          <a:xfrm>
            <a:off x="6359236" y="4786562"/>
            <a:ext cx="1371600" cy="369332"/>
          </a:xfrm>
          <a:prstGeom prst="rect">
            <a:avLst/>
          </a:prstGeom>
          <a:noFill/>
        </p:spPr>
        <p:txBody>
          <a:bodyPr wrap="square" rtlCol="0">
            <a:spAutoFit/>
          </a:bodyPr>
          <a:lstStyle/>
          <a:p>
            <a:pPr algn="ctr"/>
            <a:r>
              <a:rPr lang="en-US" b="1" dirty="0" smtClean="0"/>
              <a:t>3%</a:t>
            </a:r>
            <a:endParaRPr lang="en-US" b="1" dirty="0"/>
          </a:p>
        </p:txBody>
      </p:sp>
      <p:sp>
        <p:nvSpPr>
          <p:cNvPr id="27" name="TextBox 26"/>
          <p:cNvSpPr txBox="1"/>
          <p:nvPr/>
        </p:nvSpPr>
        <p:spPr>
          <a:xfrm>
            <a:off x="3089564" y="2702004"/>
            <a:ext cx="1371600" cy="369332"/>
          </a:xfrm>
          <a:prstGeom prst="rect">
            <a:avLst/>
          </a:prstGeom>
          <a:noFill/>
        </p:spPr>
        <p:txBody>
          <a:bodyPr wrap="square" rtlCol="0">
            <a:spAutoFit/>
          </a:bodyPr>
          <a:lstStyle/>
          <a:p>
            <a:pPr algn="ctr"/>
            <a:r>
              <a:rPr lang="en-US" b="1" dirty="0" smtClean="0">
                <a:solidFill>
                  <a:schemeClr val="bg1"/>
                </a:solidFill>
              </a:rPr>
              <a:t>4-H 5%</a:t>
            </a:r>
            <a:endParaRPr lang="en-US" b="1" dirty="0">
              <a:solidFill>
                <a:schemeClr val="bg1"/>
              </a:solidFill>
            </a:endParaRPr>
          </a:p>
        </p:txBody>
      </p:sp>
      <p:sp>
        <p:nvSpPr>
          <p:cNvPr id="28" name="TextBox 27"/>
          <p:cNvSpPr txBox="1"/>
          <p:nvPr/>
        </p:nvSpPr>
        <p:spPr>
          <a:xfrm>
            <a:off x="924061" y="1348258"/>
            <a:ext cx="7559113" cy="523198"/>
          </a:xfrm>
          <a:prstGeom prst="rect">
            <a:avLst/>
          </a:prstGeom>
          <a:solidFill>
            <a:schemeClr val="bg1"/>
          </a:solidFill>
        </p:spPr>
        <p:txBody>
          <a:bodyPr wrap="square" lIns="91418" tIns="45709" rIns="91418" bIns="45709" rtlCol="0">
            <a:spAutoFit/>
          </a:bodyPr>
          <a:lstStyle/>
          <a:p>
            <a:pPr>
              <a:spcAft>
                <a:spcPts val="1200"/>
              </a:spcAft>
            </a:pPr>
            <a:r>
              <a:rPr lang="en-US" sz="2800" b="1" dirty="0" smtClean="0">
                <a:solidFill>
                  <a:schemeClr val="tx1">
                    <a:lumMod val="65000"/>
                    <a:lumOff val="35000"/>
                  </a:schemeClr>
                </a:solidFill>
              </a:rPr>
              <a:t>Parents say their kids attend afterschool here*:      </a:t>
            </a:r>
          </a:p>
        </p:txBody>
      </p:sp>
      <p:sp>
        <p:nvSpPr>
          <p:cNvPr id="29" name="TextBox 28"/>
          <p:cNvSpPr txBox="1"/>
          <p:nvPr/>
        </p:nvSpPr>
        <p:spPr>
          <a:xfrm>
            <a:off x="2211431" y="6092979"/>
            <a:ext cx="5335458" cy="707864"/>
          </a:xfrm>
          <a:prstGeom prst="rect">
            <a:avLst/>
          </a:prstGeom>
          <a:noFill/>
        </p:spPr>
        <p:txBody>
          <a:bodyPr wrap="square" lIns="91418" tIns="45709" rIns="91418" bIns="45709" rtlCol="0">
            <a:spAutoFit/>
          </a:bodyPr>
          <a:lstStyle/>
          <a:p>
            <a:pPr algn="ctr">
              <a:spcAft>
                <a:spcPts val="1200"/>
              </a:spcAft>
            </a:pPr>
            <a:r>
              <a:rPr lang="en-US" sz="2000" dirty="0" smtClean="0">
                <a:solidFill>
                  <a:schemeClr val="tx1">
                    <a:lumMod val="65000"/>
                    <a:lumOff val="35000"/>
                  </a:schemeClr>
                </a:solidFill>
              </a:rPr>
              <a:t>* Not all categories of afterschool sites reported on are represented in this chart.</a:t>
            </a:r>
          </a:p>
        </p:txBody>
      </p:sp>
      <p:sp>
        <p:nvSpPr>
          <p:cNvPr id="30" name="Rectangle 29"/>
          <p:cNvSpPr/>
          <p:nvPr/>
        </p:nvSpPr>
        <p:spPr>
          <a:xfrm>
            <a:off x="6187973" y="4629278"/>
            <a:ext cx="1714125" cy="1512049"/>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5295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360" y="76200"/>
            <a:ext cx="8229600" cy="762000"/>
          </a:xfrm>
        </p:spPr>
        <p:txBody>
          <a:bodyPr/>
          <a:lstStyle/>
          <a:p>
            <a:r>
              <a:rPr lang="en-US" sz="5400" b="1" dirty="0" smtClean="0">
                <a:solidFill>
                  <a:srgbClr val="FFFFFF"/>
                </a:solidFill>
              </a:rPr>
              <a:t>How is afterschool unique?</a:t>
            </a:r>
            <a:endParaRPr lang="en-US" sz="5400" b="1" dirty="0">
              <a:solidFill>
                <a:srgbClr val="FFFFFF"/>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601883481"/>
              </p:ext>
            </p:extLst>
          </p:nvPr>
        </p:nvGraphicFramePr>
        <p:xfrm>
          <a:off x="762000" y="1371600"/>
          <a:ext cx="3886200" cy="2819400"/>
        </p:xfrm>
        <a:graphic>
          <a:graphicData uri="http://schemas.openxmlformats.org/drawingml/2006/table">
            <a:tbl>
              <a:tblPr firstRow="1" bandRow="1">
                <a:tableStyleId>{5C22544A-7EE6-4342-B048-85BDC9FD1C3A}</a:tableStyleId>
              </a:tblPr>
              <a:tblGrid>
                <a:gridCol w="3886200"/>
              </a:tblGrid>
              <a:tr h="452702">
                <a:tc>
                  <a:txBody>
                    <a:bodyPr/>
                    <a:lstStyle/>
                    <a:p>
                      <a:r>
                        <a:rPr lang="en-US" sz="2000" dirty="0" smtClean="0"/>
                        <a:t>Youth Development Goals</a:t>
                      </a:r>
                      <a:endParaRPr lang="en-US" sz="2000" dirty="0"/>
                    </a:p>
                  </a:txBody>
                  <a:tcPr anchor="ctr"/>
                </a:tc>
              </a:tr>
              <a:tr h="2366698">
                <a:tc>
                  <a:txBody>
                    <a:bodyPr/>
                    <a:lstStyle/>
                    <a:p>
                      <a:pPr marL="274320" marR="0" indent="-274320" algn="l" defTabSz="914186" rtl="0" eaLnBrk="1" fontAlgn="auto" latinLnBrk="0" hangingPunct="1">
                        <a:lnSpc>
                          <a:spcPct val="100000"/>
                        </a:lnSpc>
                        <a:spcBef>
                          <a:spcPts val="0"/>
                        </a:spcBef>
                        <a:spcAft>
                          <a:spcPts val="600"/>
                        </a:spcAft>
                        <a:buClrTx/>
                        <a:buSzTx/>
                        <a:buFont typeface="Arial"/>
                        <a:buChar char="•"/>
                        <a:tabLst/>
                        <a:defRPr/>
                      </a:pPr>
                      <a:r>
                        <a:rPr lang="en-US" sz="2000" kern="1200" dirty="0" smtClean="0"/>
                        <a:t>Empowering young people</a:t>
                      </a:r>
                    </a:p>
                    <a:p>
                      <a:pPr marL="274320" marR="0" indent="-274320" algn="l" defTabSz="914186" rtl="0" eaLnBrk="1" fontAlgn="auto" latinLnBrk="0" hangingPunct="1">
                        <a:lnSpc>
                          <a:spcPct val="100000"/>
                        </a:lnSpc>
                        <a:spcBef>
                          <a:spcPts val="0"/>
                        </a:spcBef>
                        <a:spcAft>
                          <a:spcPts val="600"/>
                        </a:spcAft>
                        <a:buClrTx/>
                        <a:buSzTx/>
                        <a:buFont typeface="Arial"/>
                        <a:buChar char="•"/>
                        <a:tabLst/>
                        <a:defRPr/>
                      </a:pPr>
                      <a:r>
                        <a:rPr lang="en-US" sz="2000" dirty="0" smtClean="0"/>
                        <a:t>Socio-emotional</a:t>
                      </a:r>
                      <a:r>
                        <a:rPr lang="en-US" sz="2000" baseline="0" dirty="0" smtClean="0"/>
                        <a:t> competence</a:t>
                      </a:r>
                    </a:p>
                    <a:p>
                      <a:pPr marL="274320" marR="0" indent="-274320" algn="l" defTabSz="914186" rtl="0" eaLnBrk="1" fontAlgn="auto" latinLnBrk="0" hangingPunct="1">
                        <a:lnSpc>
                          <a:spcPct val="100000"/>
                        </a:lnSpc>
                        <a:spcBef>
                          <a:spcPts val="0"/>
                        </a:spcBef>
                        <a:spcAft>
                          <a:spcPts val="600"/>
                        </a:spcAft>
                        <a:buClrTx/>
                        <a:buSzTx/>
                        <a:buFont typeface="Arial"/>
                        <a:buChar char="•"/>
                        <a:tabLst/>
                        <a:defRPr/>
                      </a:pPr>
                      <a:r>
                        <a:rPr lang="en-US" sz="2000" baseline="0" dirty="0" smtClean="0"/>
                        <a:t>Non-academic skills like </a:t>
                      </a:r>
                      <a:r>
                        <a:rPr lang="en-US" sz="2000" dirty="0" smtClean="0"/>
                        <a:t>leadership, confidence, teamwork, service</a:t>
                      </a:r>
                    </a:p>
                    <a:p>
                      <a:pPr marL="274320" marR="0" indent="-274320" algn="l" defTabSz="914186" rtl="0" eaLnBrk="1" fontAlgn="auto" latinLnBrk="0" hangingPunct="1">
                        <a:lnSpc>
                          <a:spcPct val="100000"/>
                        </a:lnSpc>
                        <a:spcBef>
                          <a:spcPts val="0"/>
                        </a:spcBef>
                        <a:spcAft>
                          <a:spcPts val="600"/>
                        </a:spcAft>
                        <a:buClrTx/>
                        <a:buSzTx/>
                        <a:buFont typeface="Arial"/>
                        <a:buChar char="•"/>
                        <a:tabLst/>
                        <a:defRPr/>
                      </a:pPr>
                      <a:r>
                        <a:rPr lang="en-US" sz="2000" dirty="0" smtClean="0"/>
                        <a:t>Positive relationships with adults</a:t>
                      </a: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563040229"/>
              </p:ext>
            </p:extLst>
          </p:nvPr>
        </p:nvGraphicFramePr>
        <p:xfrm>
          <a:off x="4953000" y="2133600"/>
          <a:ext cx="3581400" cy="3274443"/>
        </p:xfrm>
        <a:graphic>
          <a:graphicData uri="http://schemas.openxmlformats.org/drawingml/2006/table">
            <a:tbl>
              <a:tblPr firstRow="1" bandRow="1">
                <a:tableStyleId>{F5AB1C69-6EDB-4FF4-983F-18BD219EF322}</a:tableStyleId>
              </a:tblPr>
              <a:tblGrid>
                <a:gridCol w="3581400"/>
              </a:tblGrid>
              <a:tr h="533400">
                <a:tc>
                  <a:txBody>
                    <a:bodyPr/>
                    <a:lstStyle/>
                    <a:p>
                      <a:r>
                        <a:rPr lang="en-US" sz="2000" dirty="0" smtClean="0"/>
                        <a:t>Approach to</a:t>
                      </a:r>
                      <a:r>
                        <a:rPr lang="en-US" sz="2000" baseline="0" dirty="0" smtClean="0"/>
                        <a:t> STEM Learning</a:t>
                      </a:r>
                      <a:endParaRPr lang="en-US" sz="2000" dirty="0"/>
                    </a:p>
                  </a:txBody>
                  <a:tcPr anchor="ctr"/>
                </a:tc>
              </a:tr>
              <a:tr h="2741043">
                <a:tc>
                  <a:txBody>
                    <a:bodyPr/>
                    <a:lstStyle/>
                    <a:p>
                      <a:pPr marL="274320" indent="-274320">
                        <a:lnSpc>
                          <a:spcPct val="100000"/>
                        </a:lnSpc>
                        <a:spcAft>
                          <a:spcPts val="600"/>
                        </a:spcAft>
                        <a:buFont typeface="Arial"/>
                        <a:buChar char="•"/>
                      </a:pPr>
                      <a:r>
                        <a:rPr lang="en-US" sz="2000" dirty="0" smtClean="0"/>
                        <a:t>Hands-on, experiential</a:t>
                      </a:r>
                    </a:p>
                    <a:p>
                      <a:pPr marL="274320" marR="0" indent="-274320" algn="l" defTabSz="914186" rtl="0" eaLnBrk="1" fontAlgn="auto" latinLnBrk="0" hangingPunct="1">
                        <a:lnSpc>
                          <a:spcPct val="100000"/>
                        </a:lnSpc>
                        <a:spcBef>
                          <a:spcPts val="0"/>
                        </a:spcBef>
                        <a:spcAft>
                          <a:spcPts val="600"/>
                        </a:spcAft>
                        <a:buClrTx/>
                        <a:buSzTx/>
                        <a:buFont typeface="Arial"/>
                        <a:buChar char="•"/>
                        <a:tabLst/>
                        <a:defRPr/>
                      </a:pPr>
                      <a:r>
                        <a:rPr lang="en-US" sz="2000" dirty="0" smtClean="0"/>
                        <a:t>Project-based</a:t>
                      </a:r>
                    </a:p>
                    <a:p>
                      <a:pPr marL="274320" marR="0" indent="-274320" algn="l" defTabSz="914186" rtl="0" eaLnBrk="1" fontAlgn="auto" latinLnBrk="0" hangingPunct="1">
                        <a:lnSpc>
                          <a:spcPct val="100000"/>
                        </a:lnSpc>
                        <a:spcBef>
                          <a:spcPts val="0"/>
                        </a:spcBef>
                        <a:spcAft>
                          <a:spcPts val="600"/>
                        </a:spcAft>
                        <a:buClrTx/>
                        <a:buSzTx/>
                        <a:buFont typeface="Arial"/>
                        <a:buChar char="•"/>
                        <a:tabLst/>
                        <a:defRPr/>
                      </a:pPr>
                      <a:r>
                        <a:rPr lang="en-US" sz="2000" dirty="0" smtClean="0"/>
                        <a:t>Experimentation &amp; failure</a:t>
                      </a:r>
                    </a:p>
                    <a:p>
                      <a:pPr marL="274320" indent="-274320">
                        <a:lnSpc>
                          <a:spcPct val="100000"/>
                        </a:lnSpc>
                        <a:spcAft>
                          <a:spcPts val="600"/>
                        </a:spcAft>
                        <a:buFont typeface="Arial"/>
                        <a:buChar char="•"/>
                      </a:pPr>
                      <a:r>
                        <a:rPr lang="en-US" sz="2000" dirty="0" smtClean="0"/>
                        <a:t>New entry points to science</a:t>
                      </a:r>
                    </a:p>
                    <a:p>
                      <a:pPr marL="274320" indent="-274320">
                        <a:lnSpc>
                          <a:spcPct val="100000"/>
                        </a:lnSpc>
                        <a:spcAft>
                          <a:spcPts val="600"/>
                        </a:spcAft>
                        <a:buFont typeface="Arial"/>
                        <a:buChar char="•"/>
                      </a:pPr>
                      <a:r>
                        <a:rPr lang="en-US" sz="2000" b="1" dirty="0" smtClean="0"/>
                        <a:t>Connected to communities, home cultures,</a:t>
                      </a:r>
                      <a:r>
                        <a:rPr lang="en-US" sz="2000" b="1" baseline="0" dirty="0" smtClean="0"/>
                        <a:t> and</a:t>
                      </a:r>
                      <a:r>
                        <a:rPr lang="en-US" sz="2000" b="1" dirty="0" smtClean="0"/>
                        <a:t> student</a:t>
                      </a:r>
                      <a:r>
                        <a:rPr lang="en-US" sz="2000" b="1" baseline="0" dirty="0" smtClean="0"/>
                        <a:t> </a:t>
                      </a:r>
                      <a:r>
                        <a:rPr lang="en-US" sz="2000" b="1" dirty="0" smtClean="0"/>
                        <a:t>knowledge &amp; experiences</a:t>
                      </a:r>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39607731"/>
              </p:ext>
            </p:extLst>
          </p:nvPr>
        </p:nvGraphicFramePr>
        <p:xfrm>
          <a:off x="762000" y="4427806"/>
          <a:ext cx="3886200" cy="1797148"/>
        </p:xfrm>
        <a:graphic>
          <a:graphicData uri="http://schemas.openxmlformats.org/drawingml/2006/table">
            <a:tbl>
              <a:tblPr firstRow="1" bandRow="1">
                <a:tableStyleId>{21E4AEA4-8DFA-4A89-87EB-49C32662AFE0}</a:tableStyleId>
              </a:tblPr>
              <a:tblGrid>
                <a:gridCol w="3886200"/>
              </a:tblGrid>
              <a:tr h="525194">
                <a:tc>
                  <a:txBody>
                    <a:bodyPr/>
                    <a:lstStyle/>
                    <a:p>
                      <a:r>
                        <a:rPr lang="en-US" sz="2000" dirty="0" smtClean="0"/>
                        <a:t>Environment</a:t>
                      </a:r>
                      <a:endParaRPr lang="en-US" sz="2000" dirty="0"/>
                    </a:p>
                  </a:txBody>
                  <a:tcPr anchor="ctr"/>
                </a:tc>
              </a:tr>
              <a:tr h="1271954">
                <a:tc>
                  <a:txBody>
                    <a:bodyPr/>
                    <a:lstStyle/>
                    <a:p>
                      <a:pPr marL="274320" marR="0" indent="-274320" algn="l" defTabSz="914186" rtl="0" eaLnBrk="1" fontAlgn="auto" latinLnBrk="0" hangingPunct="1">
                        <a:lnSpc>
                          <a:spcPct val="100000"/>
                        </a:lnSpc>
                        <a:spcBef>
                          <a:spcPts val="0"/>
                        </a:spcBef>
                        <a:spcAft>
                          <a:spcPts val="600"/>
                        </a:spcAft>
                        <a:buClrTx/>
                        <a:buSzTx/>
                        <a:buFont typeface="Arial"/>
                        <a:buChar char="•"/>
                        <a:tabLst/>
                        <a:defRPr/>
                      </a:pPr>
                      <a:r>
                        <a:rPr lang="en-US" sz="2000" dirty="0" smtClean="0"/>
                        <a:t>Low-stakes</a:t>
                      </a:r>
                    </a:p>
                    <a:p>
                      <a:pPr marL="274320" marR="0" indent="-274320" algn="l" defTabSz="914186" rtl="0" eaLnBrk="1" fontAlgn="auto" latinLnBrk="0" hangingPunct="1">
                        <a:lnSpc>
                          <a:spcPct val="100000"/>
                        </a:lnSpc>
                        <a:spcBef>
                          <a:spcPts val="0"/>
                        </a:spcBef>
                        <a:spcAft>
                          <a:spcPts val="600"/>
                        </a:spcAft>
                        <a:buClrTx/>
                        <a:buSzTx/>
                        <a:buFont typeface="Arial"/>
                        <a:buChar char="•"/>
                        <a:tabLst/>
                        <a:defRPr/>
                      </a:pPr>
                      <a:r>
                        <a:rPr lang="en-US" sz="2000" dirty="0" smtClean="0"/>
                        <a:t>Flexible</a:t>
                      </a:r>
                      <a:r>
                        <a:rPr lang="en-US" sz="2000" baseline="0" dirty="0" smtClean="0"/>
                        <a:t> in time and space</a:t>
                      </a:r>
                    </a:p>
                    <a:p>
                      <a:pPr marL="274320" marR="0" indent="-274320" algn="l" defTabSz="914186" rtl="0" eaLnBrk="1" fontAlgn="auto" latinLnBrk="0" hangingPunct="1">
                        <a:lnSpc>
                          <a:spcPct val="100000"/>
                        </a:lnSpc>
                        <a:spcBef>
                          <a:spcPts val="0"/>
                        </a:spcBef>
                        <a:spcAft>
                          <a:spcPts val="600"/>
                        </a:spcAft>
                        <a:buClrTx/>
                        <a:buSzTx/>
                        <a:buFont typeface="Arial"/>
                        <a:buChar char="•"/>
                        <a:tabLst/>
                        <a:defRPr/>
                      </a:pPr>
                      <a:r>
                        <a:rPr lang="en-US" sz="2000" b="1" dirty="0" smtClean="0"/>
                        <a:t>Community partnerships</a:t>
                      </a:r>
                    </a:p>
                  </a:txBody>
                  <a:tcPr/>
                </a:tc>
              </a:tr>
            </a:tbl>
          </a:graphicData>
        </a:graphic>
      </p:graphicFrame>
    </p:spTree>
    <p:extLst>
      <p:ext uri="{BB962C8B-B14F-4D97-AF65-F5344CB8AC3E}">
        <p14:creationId xmlns:p14="http://schemas.microsoft.com/office/powerpoint/2010/main" val="130998807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8079560" cy="990600"/>
          </a:xfrm>
        </p:spPr>
        <p:txBody>
          <a:bodyPr>
            <a:noAutofit/>
          </a:bodyPr>
          <a:lstStyle/>
          <a:p>
            <a:r>
              <a:rPr lang="en-US" sz="3600" b="1" dirty="0" smtClean="0">
                <a:solidFill>
                  <a:schemeClr val="bg1"/>
                </a:solidFill>
              </a:rPr>
              <a:t>State of Afterschool Science</a:t>
            </a:r>
            <a:r>
              <a:rPr lang="en-US" sz="2000" b="1" dirty="0" smtClean="0">
                <a:solidFill>
                  <a:schemeClr val="bg1"/>
                </a:solidFill>
              </a:rPr>
              <a:t/>
            </a:r>
            <a:br>
              <a:rPr lang="en-US" sz="2000" b="1" dirty="0" smtClean="0">
                <a:solidFill>
                  <a:schemeClr val="bg1"/>
                </a:solidFill>
              </a:rPr>
            </a:br>
            <a:r>
              <a:rPr lang="en-US" sz="2000" dirty="0" smtClean="0">
                <a:solidFill>
                  <a:schemeClr val="bg1"/>
                </a:solidFill>
              </a:rPr>
              <a:t>2014</a:t>
            </a:r>
            <a:r>
              <a:rPr lang="en-US" sz="2000" b="1" dirty="0" smtClean="0">
                <a:solidFill>
                  <a:schemeClr val="bg1"/>
                </a:solidFill>
              </a:rPr>
              <a:t> </a:t>
            </a:r>
            <a:r>
              <a:rPr lang="en-US" sz="2000" dirty="0" smtClean="0">
                <a:solidFill>
                  <a:schemeClr val="bg1"/>
                </a:solidFill>
              </a:rPr>
              <a:t>Afterschool Science Networks Study from SRI International</a:t>
            </a:r>
            <a:endParaRPr lang="en-US" sz="2000" dirty="0">
              <a:solidFill>
                <a:schemeClr val="bg1"/>
              </a:solidFill>
            </a:endParaRPr>
          </a:p>
        </p:txBody>
      </p:sp>
      <p:sp>
        <p:nvSpPr>
          <p:cNvPr id="5" name="TextBox 4"/>
          <p:cNvSpPr txBox="1"/>
          <p:nvPr/>
        </p:nvSpPr>
        <p:spPr>
          <a:xfrm>
            <a:off x="381000" y="2667000"/>
            <a:ext cx="8686800" cy="2646856"/>
          </a:xfrm>
          <a:prstGeom prst="rect">
            <a:avLst/>
          </a:prstGeom>
          <a:noFill/>
        </p:spPr>
        <p:txBody>
          <a:bodyPr wrap="square" lIns="91418" tIns="45709" rIns="91418" bIns="45709" rtlCol="0">
            <a:spAutoFit/>
          </a:bodyPr>
          <a:lstStyle/>
          <a:p>
            <a:pPr marL="514350" indent="-514350">
              <a:spcAft>
                <a:spcPts val="1200"/>
              </a:spcAft>
              <a:buFont typeface="Arial" panose="020B0604020202020204" pitchFamily="34" charset="0"/>
              <a:buChar char="•"/>
            </a:pPr>
            <a:r>
              <a:rPr lang="en-US" sz="2600" dirty="0" smtClean="0">
                <a:solidFill>
                  <a:schemeClr val="accent1">
                    <a:lumMod val="50000"/>
                  </a:schemeClr>
                </a:solidFill>
              </a:rPr>
              <a:t>87% of sites offered science (48% weekly+), but only </a:t>
            </a:r>
            <a:r>
              <a:rPr lang="en-US" sz="2600" b="1" dirty="0" smtClean="0">
                <a:solidFill>
                  <a:schemeClr val="accent1">
                    <a:lumMod val="50000"/>
                  </a:schemeClr>
                </a:solidFill>
              </a:rPr>
              <a:t>22% offered </a:t>
            </a:r>
            <a:r>
              <a:rPr lang="en-US" sz="2600" b="1" dirty="0">
                <a:solidFill>
                  <a:schemeClr val="accent1">
                    <a:lumMod val="50000"/>
                  </a:schemeClr>
                </a:solidFill>
              </a:rPr>
              <a:t>science frequently </a:t>
            </a:r>
            <a:r>
              <a:rPr lang="en-US" sz="2600" b="1" u="sng" dirty="0">
                <a:solidFill>
                  <a:schemeClr val="accent1">
                    <a:lumMod val="50000"/>
                  </a:schemeClr>
                </a:solidFill>
              </a:rPr>
              <a:t>and</a:t>
            </a:r>
            <a:r>
              <a:rPr lang="en-US" sz="2600" b="1" dirty="0">
                <a:solidFill>
                  <a:schemeClr val="accent1">
                    <a:lumMod val="50000"/>
                  </a:schemeClr>
                </a:solidFill>
              </a:rPr>
              <a:t> with deep science </a:t>
            </a:r>
            <a:r>
              <a:rPr lang="en-US" sz="2600" b="1" dirty="0" smtClean="0">
                <a:solidFill>
                  <a:schemeClr val="accent1">
                    <a:lumMod val="50000"/>
                  </a:schemeClr>
                </a:solidFill>
              </a:rPr>
              <a:t>experiences</a:t>
            </a:r>
            <a:r>
              <a:rPr lang="en-US" sz="2600" dirty="0" smtClean="0">
                <a:solidFill>
                  <a:schemeClr val="accent1">
                    <a:lumMod val="50000"/>
                  </a:schemeClr>
                </a:solidFill>
              </a:rPr>
              <a:t>. </a:t>
            </a:r>
          </a:p>
          <a:p>
            <a:pPr marL="514350" indent="-514350">
              <a:spcAft>
                <a:spcPts val="1200"/>
              </a:spcAft>
              <a:buFont typeface="Arial" panose="020B0604020202020204" pitchFamily="34" charset="0"/>
              <a:buChar char="•"/>
            </a:pPr>
            <a:r>
              <a:rPr lang="en-US" sz="2600" b="1" dirty="0">
                <a:solidFill>
                  <a:schemeClr val="accent1">
                    <a:lumMod val="50000"/>
                  </a:schemeClr>
                </a:solidFill>
              </a:rPr>
              <a:t>Partnerships </a:t>
            </a:r>
            <a:r>
              <a:rPr lang="en-US" sz="2600" b="1" dirty="0" smtClean="0">
                <a:solidFill>
                  <a:schemeClr val="accent1">
                    <a:lumMod val="50000"/>
                  </a:schemeClr>
                </a:solidFill>
              </a:rPr>
              <a:t>brought deeper </a:t>
            </a:r>
            <a:r>
              <a:rPr lang="en-US" sz="2600" b="1" dirty="0">
                <a:solidFill>
                  <a:schemeClr val="accent1">
                    <a:lumMod val="50000"/>
                  </a:schemeClr>
                </a:solidFill>
              </a:rPr>
              <a:t>science learning opportunities to program </a:t>
            </a:r>
            <a:r>
              <a:rPr lang="en-US" sz="2600" b="1" dirty="0" smtClean="0">
                <a:solidFill>
                  <a:schemeClr val="accent1">
                    <a:lumMod val="50000"/>
                  </a:schemeClr>
                </a:solidFill>
              </a:rPr>
              <a:t>sites </a:t>
            </a:r>
            <a:r>
              <a:rPr lang="en-US" sz="2600" dirty="0" smtClean="0">
                <a:solidFill>
                  <a:schemeClr val="accent1">
                    <a:lumMod val="50000"/>
                  </a:schemeClr>
                </a:solidFill>
              </a:rPr>
              <a:t>– 63% had a partner to support science programming.</a:t>
            </a:r>
            <a:endParaRPr lang="en-US" sz="2600" dirty="0">
              <a:solidFill>
                <a:schemeClr val="accent1">
                  <a:lumMod val="50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8579" y="5563883"/>
            <a:ext cx="4498160" cy="1088953"/>
          </a:xfrm>
          <a:prstGeom prst="rect">
            <a:avLst/>
          </a:prstGeom>
        </p:spPr>
      </p:pic>
      <p:sp>
        <p:nvSpPr>
          <p:cNvPr id="6" name="TextBox 5"/>
          <p:cNvSpPr txBox="1"/>
          <p:nvPr/>
        </p:nvSpPr>
        <p:spPr>
          <a:xfrm>
            <a:off x="838200" y="1447800"/>
            <a:ext cx="7430814" cy="1046418"/>
          </a:xfrm>
          <a:prstGeom prst="rect">
            <a:avLst/>
          </a:prstGeom>
          <a:noFill/>
        </p:spPr>
        <p:txBody>
          <a:bodyPr wrap="square" lIns="91418" tIns="45709" rIns="91418" bIns="45709" rtlCol="0">
            <a:spAutoFit/>
          </a:bodyPr>
          <a:lstStyle/>
          <a:p>
            <a:pPr algn="ctr">
              <a:spcAft>
                <a:spcPts val="1200"/>
              </a:spcAft>
            </a:pPr>
            <a:r>
              <a:rPr lang="en-US" sz="2600" dirty="0" smtClean="0">
                <a:solidFill>
                  <a:schemeClr val="accent6">
                    <a:lumMod val="75000"/>
                  </a:schemeClr>
                </a:solidFill>
              </a:rPr>
              <a:t>California’s publicly funded afterschool programs</a:t>
            </a:r>
          </a:p>
          <a:p>
            <a:pPr algn="ctr">
              <a:spcAft>
                <a:spcPts val="1200"/>
              </a:spcAft>
            </a:pPr>
            <a:r>
              <a:rPr lang="en-US" sz="2600" dirty="0" smtClean="0">
                <a:solidFill>
                  <a:schemeClr val="accent3">
                    <a:lumMod val="50000"/>
                  </a:schemeClr>
                </a:solidFill>
              </a:rPr>
              <a:t>415 sites</a:t>
            </a:r>
            <a:r>
              <a:rPr lang="en-US" sz="2600" dirty="0">
                <a:solidFill>
                  <a:schemeClr val="accent1">
                    <a:lumMod val="50000"/>
                  </a:schemeClr>
                </a:solidFill>
              </a:rPr>
              <a:t> </a:t>
            </a:r>
            <a:r>
              <a:rPr lang="en-US" sz="2600" dirty="0" smtClean="0">
                <a:solidFill>
                  <a:schemeClr val="accent1">
                    <a:lumMod val="50000"/>
                  </a:schemeClr>
                </a:solidFill>
              </a:rPr>
              <a:t>| </a:t>
            </a:r>
            <a:r>
              <a:rPr lang="en-US" sz="2600" dirty="0" smtClean="0">
                <a:solidFill>
                  <a:schemeClr val="accent2">
                    <a:lumMod val="75000"/>
                  </a:schemeClr>
                </a:solidFill>
              </a:rPr>
              <a:t>9 case studies</a:t>
            </a:r>
            <a:endParaRPr lang="en-US" sz="2600" dirty="0">
              <a:solidFill>
                <a:schemeClr val="accent2">
                  <a:lumMod val="75000"/>
                </a:schemeClr>
              </a:solidFill>
            </a:endParaRPr>
          </a:p>
        </p:txBody>
      </p:sp>
    </p:spTree>
    <p:extLst>
      <p:ext uri="{BB962C8B-B14F-4D97-AF65-F5344CB8AC3E}">
        <p14:creationId xmlns:p14="http://schemas.microsoft.com/office/powerpoint/2010/main" val="12468395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360" y="76200"/>
            <a:ext cx="8229600" cy="762000"/>
          </a:xfrm>
        </p:spPr>
        <p:txBody>
          <a:bodyPr/>
          <a:lstStyle/>
          <a:p>
            <a:r>
              <a:rPr lang="en-US" sz="5400" b="1" dirty="0" smtClean="0">
                <a:solidFill>
                  <a:srgbClr val="FFFFFF"/>
                </a:solidFill>
              </a:rPr>
              <a:t>America After 3PM</a:t>
            </a:r>
            <a:endParaRPr lang="en-US" sz="5400" b="1" dirty="0">
              <a:solidFill>
                <a:srgbClr val="FFFFFF"/>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34444"/>
          <a:stretch/>
        </p:blipFill>
        <p:spPr>
          <a:xfrm>
            <a:off x="457200" y="1440872"/>
            <a:ext cx="5334000" cy="5151854"/>
          </a:xfrm>
          <a:prstGeom prst="rect">
            <a:avLst/>
          </a:prstGeom>
        </p:spPr>
      </p:pic>
      <p:sp>
        <p:nvSpPr>
          <p:cNvPr id="8" name="TextBox 7"/>
          <p:cNvSpPr txBox="1"/>
          <p:nvPr/>
        </p:nvSpPr>
        <p:spPr>
          <a:xfrm>
            <a:off x="5867400" y="1981200"/>
            <a:ext cx="3276600" cy="3200854"/>
          </a:xfrm>
          <a:prstGeom prst="rect">
            <a:avLst/>
          </a:prstGeom>
          <a:noFill/>
        </p:spPr>
        <p:txBody>
          <a:bodyPr wrap="square" lIns="91418" tIns="45709" rIns="91418" bIns="45709" rtlCol="0">
            <a:spAutoFit/>
          </a:bodyPr>
          <a:lstStyle/>
          <a:p>
            <a:pPr marL="274320" indent="-274320">
              <a:spcAft>
                <a:spcPts val="1200"/>
              </a:spcAft>
              <a:buFont typeface="Arial" panose="020B0604020202020204" pitchFamily="34" charset="0"/>
              <a:buChar char="•"/>
            </a:pPr>
            <a:r>
              <a:rPr lang="en-US" sz="2400" dirty="0" smtClean="0">
                <a:solidFill>
                  <a:schemeClr val="accent1">
                    <a:lumMod val="50000"/>
                  </a:schemeClr>
                </a:solidFill>
              </a:rPr>
              <a:t>Household survey of how kids spend the hours after school</a:t>
            </a:r>
          </a:p>
          <a:p>
            <a:pPr marL="274320" indent="-274320">
              <a:spcAft>
                <a:spcPts val="1200"/>
              </a:spcAft>
              <a:buFont typeface="Arial" panose="020B0604020202020204" pitchFamily="34" charset="0"/>
              <a:buChar char="•"/>
            </a:pPr>
            <a:r>
              <a:rPr lang="en-US" sz="2400" dirty="0" smtClean="0">
                <a:solidFill>
                  <a:schemeClr val="accent1">
                    <a:lumMod val="50000"/>
                  </a:schemeClr>
                </a:solidFill>
              </a:rPr>
              <a:t>Attendance &amp; demand much higher in low-income, African-American, &amp; Latino households</a:t>
            </a: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11448" b="18182"/>
          <a:stretch/>
        </p:blipFill>
        <p:spPr>
          <a:xfrm>
            <a:off x="6324600" y="5272277"/>
            <a:ext cx="2282633" cy="1204723"/>
          </a:xfrm>
          <a:prstGeom prst="rect">
            <a:avLst/>
          </a:prstGeom>
        </p:spPr>
      </p:pic>
    </p:spTree>
    <p:extLst>
      <p:ext uri="{BB962C8B-B14F-4D97-AF65-F5344CB8AC3E}">
        <p14:creationId xmlns:p14="http://schemas.microsoft.com/office/powerpoint/2010/main" val="4140952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solidFill>
                  <a:schemeClr val="bg1"/>
                </a:solidFill>
              </a:rPr>
              <a:t>Equity </a:t>
            </a:r>
            <a:r>
              <a:rPr lang="en-US" sz="4800" b="1" dirty="0" smtClean="0">
                <a:solidFill>
                  <a:schemeClr val="bg1"/>
                </a:solidFill>
              </a:rPr>
              <a:t>as Access</a:t>
            </a:r>
            <a:endParaRPr lang="en-US" sz="4800" dirty="0">
              <a:solidFill>
                <a:schemeClr val="bg1"/>
              </a:solidFill>
            </a:endParaRPr>
          </a:p>
        </p:txBody>
      </p:sp>
      <p:sp>
        <p:nvSpPr>
          <p:cNvPr id="3" name="TextBox 2"/>
          <p:cNvSpPr txBox="1"/>
          <p:nvPr/>
        </p:nvSpPr>
        <p:spPr>
          <a:xfrm>
            <a:off x="3193795" y="6172200"/>
            <a:ext cx="5786718" cy="461665"/>
          </a:xfrm>
          <a:prstGeom prst="rect">
            <a:avLst/>
          </a:prstGeom>
          <a:noFill/>
        </p:spPr>
        <p:txBody>
          <a:bodyPr wrap="square" rtlCol="0">
            <a:spAutoFit/>
          </a:bodyPr>
          <a:lstStyle/>
          <a:p>
            <a:pPr algn="r">
              <a:spcAft>
                <a:spcPts val="1200"/>
              </a:spcAft>
            </a:pPr>
            <a:r>
              <a:rPr lang="en-US" sz="2400" b="1" dirty="0" smtClean="0">
                <a:solidFill>
                  <a:schemeClr val="accent1">
                    <a:lumMod val="50000"/>
                  </a:schemeClr>
                </a:solidFill>
              </a:rPr>
              <a:t>Source: </a:t>
            </a:r>
            <a:r>
              <a:rPr lang="en-US" sz="2400" dirty="0" smtClean="0">
                <a:solidFill>
                  <a:schemeClr val="accent1">
                    <a:lumMod val="50000"/>
                  </a:schemeClr>
                </a:solidFill>
              </a:rPr>
              <a:t>The After School Corporation (TASC)</a:t>
            </a:r>
          </a:p>
        </p:txBody>
      </p:sp>
      <p:grpSp>
        <p:nvGrpSpPr>
          <p:cNvPr id="6" name="Group 5"/>
          <p:cNvGrpSpPr/>
          <p:nvPr/>
        </p:nvGrpSpPr>
        <p:grpSpPr>
          <a:xfrm>
            <a:off x="-8965" y="1324854"/>
            <a:ext cx="9184496" cy="4771146"/>
            <a:chOff x="-8965" y="1324854"/>
            <a:chExt cx="9184496" cy="4771146"/>
          </a:xfrm>
        </p:grpSpPr>
        <p:pic>
          <p:nvPicPr>
            <p:cNvPr id="4" name="Picture 3"/>
            <p:cNvPicPr>
              <a:picLocks noChangeAspect="1"/>
            </p:cNvPicPr>
            <p:nvPr/>
          </p:nvPicPr>
          <p:blipFill rotWithShape="1">
            <a:blip r:embed="rId3"/>
            <a:srcRect t="6451" b="5390"/>
            <a:stretch/>
          </p:blipFill>
          <p:spPr>
            <a:xfrm>
              <a:off x="-8965" y="2974794"/>
              <a:ext cx="9184496" cy="3121206"/>
            </a:xfrm>
            <a:prstGeom prst="rect">
              <a:avLst/>
            </a:prstGeom>
          </p:spPr>
        </p:pic>
        <p:pic>
          <p:nvPicPr>
            <p:cNvPr id="5" name="Picture 4"/>
            <p:cNvPicPr>
              <a:picLocks noChangeAspect="1"/>
            </p:cNvPicPr>
            <p:nvPr/>
          </p:nvPicPr>
          <p:blipFill>
            <a:blip r:embed="rId4"/>
            <a:stretch>
              <a:fillRect/>
            </a:stretch>
          </p:blipFill>
          <p:spPr>
            <a:xfrm>
              <a:off x="-8965" y="1324854"/>
              <a:ext cx="9184341" cy="1799346"/>
            </a:xfrm>
            <a:prstGeom prst="rect">
              <a:avLst/>
            </a:prstGeom>
          </p:spPr>
        </p:pic>
      </p:grpSp>
    </p:spTree>
    <p:extLst>
      <p:ext uri="{BB962C8B-B14F-4D97-AF65-F5344CB8AC3E}">
        <p14:creationId xmlns:p14="http://schemas.microsoft.com/office/powerpoint/2010/main" val="62121323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64360" y="76200"/>
            <a:ext cx="8229600" cy="762000"/>
          </a:xfrm>
        </p:spPr>
        <p:txBody>
          <a:bodyPr/>
          <a:lstStyle/>
          <a:p>
            <a:r>
              <a:rPr lang="en-US" sz="5400" b="1" dirty="0" smtClean="0">
                <a:solidFill>
                  <a:srgbClr val="FFFFFF"/>
                </a:solidFill>
              </a:rPr>
              <a:t>The Afterschool Alliance</a:t>
            </a:r>
            <a:endParaRPr lang="en-US" sz="5400" b="1" dirty="0">
              <a:solidFill>
                <a:srgbClr val="FFFFFF"/>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961369801"/>
              </p:ext>
            </p:extLst>
          </p:nvPr>
        </p:nvGraphicFramePr>
        <p:xfrm>
          <a:off x="140905" y="1481191"/>
          <a:ext cx="8915400" cy="4482573"/>
        </p:xfrm>
        <a:graphic>
          <a:graphicData uri="http://schemas.openxmlformats.org/drawingml/2006/table">
            <a:tbl>
              <a:tblPr firstRow="1" bandRow="1">
                <a:tableStyleId>{5C22544A-7EE6-4342-B048-85BDC9FD1C3A}</a:tableStyleId>
              </a:tblPr>
              <a:tblGrid>
                <a:gridCol w="457200"/>
                <a:gridCol w="2590800"/>
                <a:gridCol w="533400"/>
                <a:gridCol w="2286000"/>
                <a:gridCol w="533400"/>
                <a:gridCol w="2514600"/>
              </a:tblGrid>
              <a:tr h="802796">
                <a:tc>
                  <a:txBody>
                    <a:bodyPr/>
                    <a:lstStyle/>
                    <a:p>
                      <a:r>
                        <a:rPr lang="en-US" sz="3600" dirty="0" smtClean="0"/>
                        <a:t>1</a:t>
                      </a:r>
                      <a:endParaRPr lang="en-US" sz="4000" dirty="0" smtClean="0"/>
                    </a:p>
                  </a:txBody>
                  <a:tcPr marL="137160" marR="137160" marT="137160" marB="137160"/>
                </a:tc>
                <a:tc>
                  <a:txBody>
                    <a:bodyPr/>
                    <a:lstStyle/>
                    <a:p>
                      <a:pPr marL="0" marR="0" indent="0" algn="l" defTabSz="914186" rtl="0" eaLnBrk="1" fontAlgn="auto" latinLnBrk="0" hangingPunct="1">
                        <a:lnSpc>
                          <a:spcPct val="100000"/>
                        </a:lnSpc>
                        <a:spcBef>
                          <a:spcPts val="0"/>
                        </a:spcBef>
                        <a:spcAft>
                          <a:spcPts val="0"/>
                        </a:spcAft>
                        <a:buClrTx/>
                        <a:buSzTx/>
                        <a:buFontTx/>
                        <a:buNone/>
                        <a:tabLst/>
                        <a:defRPr/>
                      </a:pPr>
                      <a:r>
                        <a:rPr lang="en-US" sz="2400" dirty="0" smtClean="0"/>
                        <a:t>Policy</a:t>
                      </a:r>
                      <a:r>
                        <a:rPr lang="en-US" sz="2400" baseline="0" dirty="0" smtClean="0"/>
                        <a:t> &amp; </a:t>
                      </a:r>
                      <a:r>
                        <a:rPr lang="en-US" sz="2400" dirty="0" smtClean="0"/>
                        <a:t>Advocacy</a:t>
                      </a:r>
                    </a:p>
                  </a:txBody>
                  <a:tcPr marL="137160" marR="137160" marT="137160" marB="137160" anchor="ctr"/>
                </a:tc>
                <a:tc>
                  <a:txBody>
                    <a:bodyPr/>
                    <a:lstStyle/>
                    <a:p>
                      <a:pPr marL="0" marR="0" indent="0" algn="l" defTabSz="914186" rtl="0" eaLnBrk="1" fontAlgn="auto" latinLnBrk="0" hangingPunct="1">
                        <a:lnSpc>
                          <a:spcPct val="100000"/>
                        </a:lnSpc>
                        <a:spcBef>
                          <a:spcPts val="0"/>
                        </a:spcBef>
                        <a:spcAft>
                          <a:spcPts val="0"/>
                        </a:spcAft>
                        <a:buClrTx/>
                        <a:buSzTx/>
                        <a:buFontTx/>
                        <a:buNone/>
                        <a:tabLst/>
                        <a:defRPr/>
                      </a:pPr>
                      <a:r>
                        <a:rPr lang="en-US" sz="3600" dirty="0" smtClean="0"/>
                        <a:t>2</a:t>
                      </a:r>
                      <a:endParaRPr lang="en-US" sz="3600" dirty="0"/>
                    </a:p>
                  </a:txBody>
                  <a:tcPr marL="137160" marR="137160" marT="137160" marB="137160" anchor="ctr"/>
                </a:tc>
                <a:tc>
                  <a:txBody>
                    <a:bodyPr/>
                    <a:lstStyle/>
                    <a:p>
                      <a:pPr marL="0" marR="0" indent="0" algn="l" defTabSz="914186" rtl="0" eaLnBrk="1" fontAlgn="auto" latinLnBrk="0" hangingPunct="1">
                        <a:lnSpc>
                          <a:spcPct val="100000"/>
                        </a:lnSpc>
                        <a:spcBef>
                          <a:spcPts val="0"/>
                        </a:spcBef>
                        <a:spcAft>
                          <a:spcPts val="0"/>
                        </a:spcAft>
                        <a:buClrTx/>
                        <a:buSzTx/>
                        <a:buFontTx/>
                        <a:buNone/>
                        <a:tabLst/>
                        <a:defRPr/>
                      </a:pPr>
                      <a:r>
                        <a:rPr lang="en-US" sz="2400" dirty="0" smtClean="0"/>
                        <a:t>Research</a:t>
                      </a:r>
                      <a:endParaRPr lang="en-US" sz="1600" dirty="0"/>
                    </a:p>
                  </a:txBody>
                  <a:tcPr marL="137160" marR="137160" marT="137160" marB="137160" anchor="ctr"/>
                </a:tc>
                <a:tc>
                  <a:txBody>
                    <a:bodyPr/>
                    <a:lstStyle/>
                    <a:p>
                      <a:r>
                        <a:rPr lang="en-US" sz="3600" dirty="0" smtClean="0"/>
                        <a:t>3</a:t>
                      </a:r>
                    </a:p>
                  </a:txBody>
                  <a:tcPr marL="137160" marR="137160" marT="137160" marB="137160" anchor="ctr"/>
                </a:tc>
                <a:tc>
                  <a:txBody>
                    <a:bodyPr/>
                    <a:lstStyle/>
                    <a:p>
                      <a:pPr marL="0" marR="0" indent="0" algn="l" defTabSz="914186" rtl="0" eaLnBrk="1" fontAlgn="auto" latinLnBrk="0" hangingPunct="1">
                        <a:lnSpc>
                          <a:spcPct val="100000"/>
                        </a:lnSpc>
                        <a:spcBef>
                          <a:spcPts val="0"/>
                        </a:spcBef>
                        <a:spcAft>
                          <a:spcPts val="0"/>
                        </a:spcAft>
                        <a:buClrTx/>
                        <a:buSzTx/>
                        <a:buFontTx/>
                        <a:buNone/>
                        <a:tabLst/>
                        <a:defRPr/>
                      </a:pPr>
                      <a:r>
                        <a:rPr lang="en-US" sz="2400" dirty="0" smtClean="0"/>
                        <a:t>Field-Building</a:t>
                      </a:r>
                    </a:p>
                  </a:txBody>
                  <a:tcPr marL="137160" marR="137160" marT="137160" marB="137160" anchor="ctr"/>
                </a:tc>
              </a:tr>
              <a:tr h="3659613">
                <a:tc gridSpan="2">
                  <a:txBody>
                    <a:bodyPr/>
                    <a:lstStyle/>
                    <a:p>
                      <a:pPr marL="274320" indent="-274320" defTabSz="913972">
                        <a:lnSpc>
                          <a:spcPct val="110000"/>
                        </a:lnSpc>
                        <a:spcBef>
                          <a:spcPct val="20000"/>
                        </a:spcBef>
                        <a:buFont typeface="Arial"/>
                        <a:buChar char="•"/>
                        <a:defRPr/>
                      </a:pPr>
                      <a:r>
                        <a:rPr lang="en-US" sz="2000" dirty="0" smtClean="0">
                          <a:solidFill>
                            <a:prstClr val="black">
                              <a:lumMod val="75000"/>
                              <a:lumOff val="25000"/>
                            </a:prstClr>
                          </a:solidFill>
                          <a:latin typeface="Trebuchet MS" pitchFamily="34" charset="0"/>
                        </a:rPr>
                        <a:t>National policy</a:t>
                      </a:r>
                    </a:p>
                    <a:p>
                      <a:pPr marL="799992" lvl="1" indent="-342900" defTabSz="913972">
                        <a:lnSpc>
                          <a:spcPct val="110000"/>
                        </a:lnSpc>
                        <a:spcBef>
                          <a:spcPct val="20000"/>
                        </a:spcBef>
                        <a:buFont typeface="Courier New" panose="02070309020205020404" pitchFamily="49" charset="0"/>
                        <a:buChar char="o"/>
                        <a:defRPr/>
                      </a:pPr>
                      <a:r>
                        <a:rPr lang="en-US" sz="2000" dirty="0" smtClean="0">
                          <a:solidFill>
                            <a:prstClr val="black">
                              <a:lumMod val="75000"/>
                              <a:lumOff val="25000"/>
                            </a:prstClr>
                          </a:solidFill>
                          <a:latin typeface="Trebuchet MS" pitchFamily="34" charset="0"/>
                        </a:rPr>
                        <a:t>Families &amp; children; STEM</a:t>
                      </a:r>
                    </a:p>
                    <a:p>
                      <a:pPr marL="274320" indent="-274320" defTabSz="913972">
                        <a:lnSpc>
                          <a:spcPct val="110000"/>
                        </a:lnSpc>
                        <a:spcBef>
                          <a:spcPct val="20000"/>
                        </a:spcBef>
                        <a:buFont typeface="Arial"/>
                        <a:buChar char="•"/>
                        <a:defRPr/>
                      </a:pPr>
                      <a:r>
                        <a:rPr lang="en-US" sz="2000" dirty="0" smtClean="0">
                          <a:solidFill>
                            <a:prstClr val="black">
                              <a:lumMod val="75000"/>
                              <a:lumOff val="25000"/>
                            </a:prstClr>
                          </a:solidFill>
                          <a:latin typeface="Trebuchet MS" pitchFamily="34" charset="0"/>
                        </a:rPr>
                        <a:t>Advocacy day on Capitol</a:t>
                      </a:r>
                      <a:r>
                        <a:rPr lang="en-US" sz="2000" baseline="0" dirty="0" smtClean="0">
                          <a:solidFill>
                            <a:prstClr val="black">
                              <a:lumMod val="75000"/>
                              <a:lumOff val="25000"/>
                            </a:prstClr>
                          </a:solidFill>
                          <a:latin typeface="Trebuchet MS" pitchFamily="34" charset="0"/>
                        </a:rPr>
                        <a:t> Hill</a:t>
                      </a:r>
                    </a:p>
                    <a:p>
                      <a:pPr marL="274320" indent="-274320" defTabSz="913972">
                        <a:lnSpc>
                          <a:spcPct val="110000"/>
                        </a:lnSpc>
                        <a:spcBef>
                          <a:spcPct val="20000"/>
                        </a:spcBef>
                        <a:buFont typeface="Arial"/>
                        <a:buChar char="•"/>
                        <a:defRPr/>
                      </a:pPr>
                      <a:r>
                        <a:rPr lang="en-US" sz="2000" dirty="0" smtClean="0">
                          <a:solidFill>
                            <a:prstClr val="black">
                              <a:lumMod val="75000"/>
                              <a:lumOff val="25000"/>
                            </a:prstClr>
                          </a:solidFill>
                          <a:latin typeface="Trebuchet MS" pitchFamily="34" charset="0"/>
                        </a:rPr>
                        <a:t>Lights On Afterschool</a:t>
                      </a:r>
                    </a:p>
                  </a:txBody>
                  <a:tcPr marT="182880"/>
                </a:tc>
                <a:tc hMerge="1">
                  <a:txBody>
                    <a:bodyPr/>
                    <a:lstStyle/>
                    <a:p>
                      <a:endParaRPr lang="en-US"/>
                    </a:p>
                  </a:txBody>
                  <a:tcPr/>
                </a:tc>
                <a:tc gridSpan="2">
                  <a:txBody>
                    <a:bodyPr/>
                    <a:lstStyle/>
                    <a:p>
                      <a:pPr marL="274320" indent="-274320" defTabSz="913972">
                        <a:lnSpc>
                          <a:spcPct val="110000"/>
                        </a:lnSpc>
                        <a:spcBef>
                          <a:spcPts val="0"/>
                        </a:spcBef>
                        <a:buFont typeface="Arial"/>
                        <a:buChar char="•"/>
                        <a:defRPr/>
                      </a:pPr>
                      <a:r>
                        <a:rPr lang="en-US" sz="2000" dirty="0" smtClean="0">
                          <a:solidFill>
                            <a:prstClr val="black">
                              <a:lumMod val="75000"/>
                              <a:lumOff val="25000"/>
                            </a:prstClr>
                          </a:solidFill>
                          <a:latin typeface="Trebuchet MS" pitchFamily="34" charset="0"/>
                        </a:rPr>
                        <a:t>Translate &amp; synthesize</a:t>
                      </a:r>
                    </a:p>
                    <a:p>
                      <a:pPr marL="0" indent="0" defTabSz="913972">
                        <a:lnSpc>
                          <a:spcPct val="110000"/>
                        </a:lnSpc>
                        <a:spcBef>
                          <a:spcPts val="0"/>
                        </a:spcBef>
                        <a:buFont typeface="Arial"/>
                        <a:buNone/>
                        <a:defRPr/>
                      </a:pPr>
                      <a:r>
                        <a:rPr lang="en-US" sz="2000" baseline="0" dirty="0" smtClean="0">
                          <a:solidFill>
                            <a:prstClr val="black">
                              <a:lumMod val="75000"/>
                              <a:lumOff val="25000"/>
                            </a:prstClr>
                          </a:solidFill>
                          <a:latin typeface="Trebuchet MS" pitchFamily="34" charset="0"/>
                        </a:rPr>
                        <a:t>    </a:t>
                      </a:r>
                      <a:r>
                        <a:rPr lang="en-US" sz="2000" dirty="0" smtClean="0">
                          <a:solidFill>
                            <a:prstClr val="black">
                              <a:lumMod val="75000"/>
                              <a:lumOff val="25000"/>
                            </a:prstClr>
                          </a:solidFill>
                          <a:latin typeface="Trebuchet MS" pitchFamily="34" charset="0"/>
                        </a:rPr>
                        <a:t>research</a:t>
                      </a:r>
                    </a:p>
                    <a:p>
                      <a:pPr marL="274320" indent="-274320" defTabSz="913972">
                        <a:lnSpc>
                          <a:spcPct val="110000"/>
                        </a:lnSpc>
                        <a:spcBef>
                          <a:spcPct val="20000"/>
                        </a:spcBef>
                        <a:buFont typeface="Arial"/>
                        <a:buChar char="•"/>
                        <a:defRPr/>
                      </a:pPr>
                      <a:endParaRPr lang="en-US" sz="100" dirty="0" smtClean="0">
                        <a:solidFill>
                          <a:prstClr val="black">
                            <a:lumMod val="75000"/>
                            <a:lumOff val="25000"/>
                          </a:prstClr>
                        </a:solidFill>
                        <a:latin typeface="Trebuchet MS" pitchFamily="34" charset="0"/>
                      </a:endParaRPr>
                    </a:p>
                    <a:p>
                      <a:pPr marL="274320" indent="-274320" defTabSz="913972">
                        <a:lnSpc>
                          <a:spcPct val="110000"/>
                        </a:lnSpc>
                        <a:spcBef>
                          <a:spcPct val="20000"/>
                        </a:spcBef>
                        <a:buFont typeface="Arial"/>
                        <a:buChar char="•"/>
                        <a:defRPr/>
                      </a:pPr>
                      <a:r>
                        <a:rPr lang="en-US" sz="2000" dirty="0" smtClean="0">
                          <a:solidFill>
                            <a:prstClr val="black">
                              <a:lumMod val="75000"/>
                              <a:lumOff val="25000"/>
                            </a:prstClr>
                          </a:solidFill>
                          <a:latin typeface="Trebuchet MS" pitchFamily="34" charset="0"/>
                        </a:rPr>
                        <a:t>Issue briefs &amp;</a:t>
                      </a:r>
                      <a:r>
                        <a:rPr lang="en-US" sz="2000" baseline="0" dirty="0" smtClean="0">
                          <a:solidFill>
                            <a:prstClr val="black">
                              <a:lumMod val="75000"/>
                              <a:lumOff val="25000"/>
                            </a:prstClr>
                          </a:solidFill>
                          <a:latin typeface="Trebuchet MS" pitchFamily="34" charset="0"/>
                        </a:rPr>
                        <a:t> reports</a:t>
                      </a:r>
                    </a:p>
                    <a:p>
                      <a:pPr marL="274320" indent="-274320" defTabSz="913972">
                        <a:lnSpc>
                          <a:spcPct val="110000"/>
                        </a:lnSpc>
                        <a:spcBef>
                          <a:spcPct val="20000"/>
                        </a:spcBef>
                        <a:buFont typeface="Arial"/>
                        <a:buChar char="•"/>
                        <a:defRPr/>
                      </a:pPr>
                      <a:r>
                        <a:rPr lang="en-US" sz="2000" dirty="0" smtClean="0">
                          <a:solidFill>
                            <a:prstClr val="black">
                              <a:lumMod val="75000"/>
                              <a:lumOff val="25000"/>
                            </a:prstClr>
                          </a:solidFill>
                          <a:latin typeface="Trebuchet MS" pitchFamily="34" charset="0"/>
                        </a:rPr>
                        <a:t>Collect data</a:t>
                      </a:r>
                    </a:p>
                  </a:txBody>
                  <a:tcPr marT="182880"/>
                </a:tc>
                <a:tc hMerge="1">
                  <a:txBody>
                    <a:bodyPr/>
                    <a:lstStyle/>
                    <a:p>
                      <a:endParaRPr lang="en-US"/>
                    </a:p>
                  </a:txBody>
                  <a:tcPr/>
                </a:tc>
                <a:tc gridSpan="2">
                  <a:txBody>
                    <a:bodyPr/>
                    <a:lstStyle/>
                    <a:p>
                      <a:pPr marL="274320" marR="0" indent="-274320" algn="l" defTabSz="913972" rtl="0" eaLnBrk="1" fontAlgn="auto" latinLnBrk="0" hangingPunct="1">
                        <a:lnSpc>
                          <a:spcPct val="110000"/>
                        </a:lnSpc>
                        <a:spcBef>
                          <a:spcPct val="20000"/>
                        </a:spcBef>
                        <a:spcAft>
                          <a:spcPts val="0"/>
                        </a:spcAft>
                        <a:buClrTx/>
                        <a:buSzTx/>
                        <a:buFont typeface="Arial"/>
                        <a:buChar char="•"/>
                        <a:tabLst/>
                        <a:defRPr/>
                      </a:pPr>
                      <a:r>
                        <a:rPr lang="en-US" sz="2000" dirty="0" smtClean="0">
                          <a:solidFill>
                            <a:prstClr val="black">
                              <a:lumMod val="75000"/>
                              <a:lumOff val="25000"/>
                            </a:prstClr>
                          </a:solidFill>
                          <a:latin typeface="Trebuchet MS" pitchFamily="34" charset="0"/>
                        </a:rPr>
                        <a:t>48</a:t>
                      </a:r>
                      <a:r>
                        <a:rPr lang="en-US" sz="2000" baseline="0" dirty="0" smtClean="0">
                          <a:solidFill>
                            <a:prstClr val="black">
                              <a:lumMod val="75000"/>
                              <a:lumOff val="25000"/>
                            </a:prstClr>
                          </a:solidFill>
                          <a:latin typeface="Trebuchet MS" pitchFamily="34" charset="0"/>
                        </a:rPr>
                        <a:t> state networks</a:t>
                      </a:r>
                    </a:p>
                    <a:p>
                      <a:pPr marL="274320" marR="0" indent="-274320" algn="l" defTabSz="913972" rtl="0" eaLnBrk="1" fontAlgn="auto" latinLnBrk="0" hangingPunct="1">
                        <a:lnSpc>
                          <a:spcPct val="110000"/>
                        </a:lnSpc>
                        <a:spcBef>
                          <a:spcPct val="20000"/>
                        </a:spcBef>
                        <a:spcAft>
                          <a:spcPts val="0"/>
                        </a:spcAft>
                        <a:buClrTx/>
                        <a:buSzTx/>
                        <a:buFont typeface="Arial"/>
                        <a:buChar char="•"/>
                        <a:tabLst/>
                        <a:defRPr/>
                      </a:pPr>
                      <a:r>
                        <a:rPr lang="en-US" sz="2000" dirty="0" smtClean="0">
                          <a:solidFill>
                            <a:prstClr val="black">
                              <a:lumMod val="75000"/>
                              <a:lumOff val="25000"/>
                            </a:prstClr>
                          </a:solidFill>
                          <a:latin typeface="Trebuchet MS" pitchFamily="34" charset="0"/>
                        </a:rPr>
                        <a:t>Partnerships for policy,</a:t>
                      </a:r>
                      <a:r>
                        <a:rPr lang="en-US" sz="2000" baseline="0" dirty="0" smtClean="0">
                          <a:solidFill>
                            <a:prstClr val="black">
                              <a:lumMod val="75000"/>
                              <a:lumOff val="25000"/>
                            </a:prstClr>
                          </a:solidFill>
                          <a:latin typeface="Trebuchet MS" pitchFamily="34" charset="0"/>
                        </a:rPr>
                        <a:t> research, &amp; practice</a:t>
                      </a:r>
                      <a:endParaRPr lang="en-US" sz="2000" dirty="0" smtClean="0">
                        <a:solidFill>
                          <a:prstClr val="black">
                            <a:lumMod val="75000"/>
                            <a:lumOff val="25000"/>
                          </a:prstClr>
                        </a:solidFill>
                        <a:latin typeface="Trebuchet MS" pitchFamily="34" charset="0"/>
                      </a:endParaRPr>
                    </a:p>
                    <a:p>
                      <a:pPr marL="274320" marR="0" indent="-274320" algn="l" defTabSz="913972" rtl="0" eaLnBrk="1" fontAlgn="auto" latinLnBrk="0" hangingPunct="1">
                        <a:lnSpc>
                          <a:spcPct val="110000"/>
                        </a:lnSpc>
                        <a:spcBef>
                          <a:spcPct val="20000"/>
                        </a:spcBef>
                        <a:spcAft>
                          <a:spcPts val="0"/>
                        </a:spcAft>
                        <a:buClrTx/>
                        <a:buSzTx/>
                        <a:buFont typeface="Arial"/>
                        <a:buChar char="•"/>
                        <a:tabLst/>
                        <a:defRPr/>
                      </a:pPr>
                      <a:r>
                        <a:rPr lang="en-US" sz="2000" dirty="0" smtClean="0">
                          <a:solidFill>
                            <a:prstClr val="black">
                              <a:lumMod val="75000"/>
                              <a:lumOff val="25000"/>
                            </a:prstClr>
                          </a:solidFill>
                          <a:latin typeface="Trebuchet MS" pitchFamily="34" charset="0"/>
                        </a:rPr>
                        <a:t>Best practices &amp; models</a:t>
                      </a:r>
                    </a:p>
                    <a:p>
                      <a:pPr marL="274320" marR="0" indent="-274320" algn="l" defTabSz="913972" rtl="0" eaLnBrk="1" fontAlgn="auto" latinLnBrk="0" hangingPunct="1">
                        <a:lnSpc>
                          <a:spcPct val="110000"/>
                        </a:lnSpc>
                        <a:spcBef>
                          <a:spcPct val="20000"/>
                        </a:spcBef>
                        <a:spcAft>
                          <a:spcPts val="0"/>
                        </a:spcAft>
                        <a:buClrTx/>
                        <a:buSzTx/>
                        <a:buFont typeface="Arial"/>
                        <a:buChar char="•"/>
                        <a:tabLst/>
                        <a:defRPr/>
                      </a:pPr>
                      <a:r>
                        <a:rPr lang="en-US" sz="2000" dirty="0" smtClean="0">
                          <a:solidFill>
                            <a:prstClr val="black">
                              <a:lumMod val="75000"/>
                              <a:lumOff val="25000"/>
                            </a:prstClr>
                          </a:solidFill>
                          <a:latin typeface="Trebuchet MS" pitchFamily="34" charset="0"/>
                        </a:rPr>
                        <a:t>Webinars, blogs, toolkits, &amp;</a:t>
                      </a:r>
                      <a:r>
                        <a:rPr lang="en-US" sz="2000" baseline="0" dirty="0" smtClean="0">
                          <a:solidFill>
                            <a:prstClr val="black">
                              <a:lumMod val="75000"/>
                              <a:lumOff val="25000"/>
                            </a:prstClr>
                          </a:solidFill>
                          <a:latin typeface="Trebuchet MS" pitchFamily="34" charset="0"/>
                        </a:rPr>
                        <a:t> </a:t>
                      </a:r>
                      <a:r>
                        <a:rPr lang="en-US" sz="2000" dirty="0" smtClean="0">
                          <a:solidFill>
                            <a:prstClr val="black">
                              <a:lumMod val="75000"/>
                              <a:lumOff val="25000"/>
                            </a:prstClr>
                          </a:solidFill>
                          <a:latin typeface="Trebuchet MS" pitchFamily="34" charset="0"/>
                        </a:rPr>
                        <a:t>other resources</a:t>
                      </a:r>
                    </a:p>
                  </a:txBody>
                  <a:tcPr marT="182880"/>
                </a:tc>
                <a:tc hMerge="1">
                  <a:txBody>
                    <a:bodyPr/>
                    <a:lstStyle/>
                    <a:p>
                      <a:endParaRPr lang="en-US"/>
                    </a:p>
                  </a:txBody>
                  <a:tcPr/>
                </a:tc>
              </a:tr>
            </a:tbl>
          </a:graphicData>
        </a:graphic>
      </p:graphicFrame>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4662169"/>
            <a:ext cx="1524000" cy="108558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4800600"/>
            <a:ext cx="2222613" cy="94715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4669" y="2514600"/>
            <a:ext cx="972989" cy="990600"/>
          </a:xfrm>
          <a:prstGeom prst="rect">
            <a:avLst/>
          </a:prstGeom>
        </p:spPr>
      </p:pic>
    </p:spTree>
    <p:extLst>
      <p:ext uri="{BB962C8B-B14F-4D97-AF65-F5344CB8AC3E}">
        <p14:creationId xmlns:p14="http://schemas.microsoft.com/office/powerpoint/2010/main" val="11483909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bg>
      <p:bgPr>
        <a:gradFill>
          <a:gsLst>
            <a:gs pos="29000">
              <a:schemeClr val="bg1"/>
            </a:gs>
            <a:gs pos="62000">
              <a:schemeClr val="bg1">
                <a:alpha val="29000"/>
              </a:schemeClr>
            </a:gs>
          </a:gsLst>
          <a:lin ang="16200000" scaled="1"/>
        </a:gradFill>
        <a:effectLst/>
      </p:bgPr>
    </p:bg>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3" cstate="print">
            <a:extLst>
              <a:ext uri="{28A0092B-C50C-407E-A947-70E740481C1C}">
                <a14:useLocalDpi xmlns:a14="http://schemas.microsoft.com/office/drawing/2010/main" val="0"/>
              </a:ext>
            </a:extLst>
          </a:blip>
          <a:srcRect t="8188" b="8574"/>
          <a:stretch/>
        </p:blipFill>
        <p:spPr>
          <a:xfrm>
            <a:off x="-10510" y="1143000"/>
            <a:ext cx="9154510" cy="5715000"/>
          </a:xfrm>
          <a:prstGeom prst="rect">
            <a:avLst/>
          </a:prstGeom>
        </p:spPr>
      </p:pic>
      <p:sp>
        <p:nvSpPr>
          <p:cNvPr id="25" name="Rectangle 24"/>
          <p:cNvSpPr/>
          <p:nvPr/>
        </p:nvSpPr>
        <p:spPr>
          <a:xfrm rot="10800000">
            <a:off x="-15766" y="1033935"/>
            <a:ext cx="9161926" cy="5824065"/>
          </a:xfrm>
          <a:prstGeom prst="rect">
            <a:avLst/>
          </a:prstGeom>
          <a:gradFill flip="none" rotWithShape="1">
            <a:gsLst>
              <a:gs pos="62000">
                <a:srgbClr val="FFFFFF">
                  <a:alpha val="75000"/>
                </a:srgbClr>
              </a:gs>
              <a:gs pos="30000">
                <a:srgbClr val="FFFFFF"/>
              </a:gs>
              <a:gs pos="93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en-US" sz="3200" dirty="0"/>
          </a:p>
        </p:txBody>
      </p:sp>
      <p:grpSp>
        <p:nvGrpSpPr>
          <p:cNvPr id="7" name="Group 6"/>
          <p:cNvGrpSpPr/>
          <p:nvPr/>
        </p:nvGrpSpPr>
        <p:grpSpPr>
          <a:xfrm>
            <a:off x="609600" y="3276600"/>
            <a:ext cx="7835443" cy="3202766"/>
            <a:chOff x="1184340" y="1677623"/>
            <a:chExt cx="7835443" cy="3108617"/>
          </a:xfrm>
        </p:grpSpPr>
        <p:sp>
          <p:nvSpPr>
            <p:cNvPr id="9" name="Rectangle 8"/>
            <p:cNvSpPr/>
            <p:nvPr/>
          </p:nvSpPr>
          <p:spPr>
            <a:xfrm>
              <a:off x="1672848" y="1677623"/>
              <a:ext cx="6979092" cy="2097078"/>
            </a:xfrm>
            <a:prstGeom prst="rect">
              <a:avLst/>
            </a:prstGeom>
          </p:spPr>
          <p:txBody>
            <a:bodyPr wrap="square">
              <a:spAutoFit/>
            </a:bodyPr>
            <a:lstStyle/>
            <a:p>
              <a:pPr marL="342900" indent="-342900">
                <a:spcBef>
                  <a:spcPct val="20000"/>
                </a:spcBef>
                <a:buFont typeface="Arial" pitchFamily="34" charset="0"/>
                <a:buChar char="•"/>
                <a:defRPr/>
              </a:pPr>
              <a:r>
                <a:rPr lang="en-US" sz="2400" dirty="0" smtClean="0">
                  <a:solidFill>
                    <a:schemeClr val="tx2">
                      <a:lumMod val="75000"/>
                    </a:schemeClr>
                  </a:solidFill>
                </a:rPr>
                <a:t>ASTC’s 2013 &amp; 2014 annual conference</a:t>
              </a:r>
            </a:p>
            <a:p>
              <a:pPr marL="342900" indent="-342900">
                <a:spcBef>
                  <a:spcPct val="20000"/>
                </a:spcBef>
                <a:buFont typeface="Arial" pitchFamily="34" charset="0"/>
                <a:buChar char="•"/>
                <a:defRPr/>
              </a:pPr>
              <a:r>
                <a:rPr lang="en-US" sz="2400" dirty="0" smtClean="0">
                  <a:solidFill>
                    <a:schemeClr val="tx2">
                      <a:lumMod val="75000"/>
                    </a:schemeClr>
                  </a:solidFill>
                </a:rPr>
                <a:t>Science </a:t>
              </a:r>
              <a:r>
                <a:rPr lang="en-US" sz="2400" dirty="0">
                  <a:solidFill>
                    <a:schemeClr val="tx2">
                      <a:lumMod val="75000"/>
                    </a:schemeClr>
                  </a:solidFill>
                </a:rPr>
                <a:t>center youth at </a:t>
              </a:r>
              <a:r>
                <a:rPr lang="en-US" sz="2400" dirty="0" smtClean="0">
                  <a:solidFill>
                    <a:schemeClr val="tx2">
                      <a:lumMod val="75000"/>
                    </a:schemeClr>
                  </a:solidFill>
                </a:rPr>
                <a:t>the 2014 &amp; 2015 </a:t>
              </a:r>
              <a:r>
                <a:rPr lang="en-US" sz="2400" i="1" dirty="0">
                  <a:solidFill>
                    <a:schemeClr val="tx2">
                      <a:lumMod val="75000"/>
                    </a:schemeClr>
                  </a:solidFill>
                </a:rPr>
                <a:t>Afterschool for All </a:t>
              </a:r>
              <a:r>
                <a:rPr lang="en-US" sz="2400" i="1" dirty="0" smtClean="0">
                  <a:solidFill>
                    <a:schemeClr val="tx2">
                      <a:lumMod val="75000"/>
                    </a:schemeClr>
                  </a:solidFill>
                </a:rPr>
                <a:t>Challenge</a:t>
              </a:r>
            </a:p>
            <a:p>
              <a:pPr marL="342900" indent="-342900">
                <a:spcBef>
                  <a:spcPct val="20000"/>
                </a:spcBef>
                <a:buFont typeface="Arial" pitchFamily="34" charset="0"/>
                <a:buChar char="•"/>
                <a:defRPr/>
              </a:pPr>
              <a:r>
                <a:rPr lang="en-US" sz="2400" dirty="0">
                  <a:solidFill>
                    <a:schemeClr val="tx2">
                      <a:lumMod val="75000"/>
                    </a:schemeClr>
                  </a:solidFill>
                </a:rPr>
                <a:t>Lights On Afterschool </a:t>
              </a:r>
              <a:r>
                <a:rPr lang="en-US" sz="2400" dirty="0" smtClean="0">
                  <a:solidFill>
                    <a:schemeClr val="tx2">
                      <a:lumMod val="75000"/>
                    </a:schemeClr>
                  </a:solidFill>
                </a:rPr>
                <a:t>mini-grants</a:t>
              </a:r>
            </a:p>
            <a:p>
              <a:pPr marL="342900" indent="-342900">
                <a:spcBef>
                  <a:spcPct val="20000"/>
                </a:spcBef>
                <a:buFont typeface="Arial" pitchFamily="34" charset="0"/>
                <a:buChar char="•"/>
                <a:defRPr/>
              </a:pPr>
              <a:r>
                <a:rPr lang="en-US" sz="2400" dirty="0" smtClean="0">
                  <a:solidFill>
                    <a:schemeClr val="tx2">
                      <a:lumMod val="75000"/>
                    </a:schemeClr>
                  </a:solidFill>
                </a:rPr>
                <a:t>ASTC Community of Practice for Afterschool STEM</a:t>
              </a:r>
            </a:p>
          </p:txBody>
        </p:sp>
        <p:cxnSp>
          <p:nvCxnSpPr>
            <p:cNvPr id="11" name="Straight Connector 10"/>
            <p:cNvCxnSpPr/>
            <p:nvPr/>
          </p:nvCxnSpPr>
          <p:spPr>
            <a:xfrm flipV="1">
              <a:off x="1276304" y="3824761"/>
              <a:ext cx="6264166" cy="1906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6200000">
              <a:off x="587955" y="2587104"/>
              <a:ext cx="1562101" cy="369332"/>
            </a:xfrm>
            <a:prstGeom prst="rect">
              <a:avLst/>
            </a:prstGeom>
            <a:noFill/>
          </p:spPr>
          <p:txBody>
            <a:bodyPr wrap="square" rtlCol="0">
              <a:spAutoFit/>
            </a:bodyPr>
            <a:lstStyle/>
            <a:p>
              <a:pPr algn="ctr"/>
              <a:r>
                <a:rPr lang="en-US" b="1" dirty="0" smtClean="0">
                  <a:solidFill>
                    <a:srgbClr val="006BB7"/>
                  </a:solidFill>
                  <a:latin typeface="+mj-lt"/>
                </a:rPr>
                <a:t>PREVIOUSLY</a:t>
              </a:r>
              <a:endParaRPr lang="en-US" b="1" dirty="0">
                <a:solidFill>
                  <a:srgbClr val="006BB7"/>
                </a:solidFill>
                <a:latin typeface="+mj-lt"/>
              </a:endParaRPr>
            </a:p>
          </p:txBody>
        </p:sp>
        <p:sp>
          <p:nvSpPr>
            <p:cNvPr id="14" name="Rectangle 13"/>
            <p:cNvSpPr/>
            <p:nvPr/>
          </p:nvSpPr>
          <p:spPr>
            <a:xfrm>
              <a:off x="1672848" y="3958041"/>
              <a:ext cx="7346935" cy="806569"/>
            </a:xfrm>
            <a:prstGeom prst="rect">
              <a:avLst/>
            </a:prstGeom>
          </p:spPr>
          <p:txBody>
            <a:bodyPr wrap="square">
              <a:spAutoFit/>
            </a:bodyPr>
            <a:lstStyle/>
            <a:p>
              <a:pPr marL="342900" lvl="0" indent="-342900">
                <a:spcBef>
                  <a:spcPct val="20000"/>
                </a:spcBef>
                <a:buFont typeface="Arial" pitchFamily="34" charset="0"/>
                <a:buChar char="•"/>
                <a:defRPr/>
              </a:pPr>
              <a:r>
                <a:rPr lang="en-US" sz="2400" b="1" dirty="0" smtClean="0">
                  <a:solidFill>
                    <a:srgbClr val="FF0000"/>
                  </a:solidFill>
                  <a:latin typeface="+mj-lt"/>
                </a:rPr>
                <a:t>Professional development for afterschool educators, hosted by science centers</a:t>
              </a:r>
              <a:endParaRPr lang="en-US" sz="2000" b="1" dirty="0">
                <a:solidFill>
                  <a:srgbClr val="FF0000"/>
                </a:solidFill>
                <a:latin typeface="+mj-lt"/>
              </a:endParaRPr>
            </a:p>
          </p:txBody>
        </p:sp>
        <p:sp>
          <p:nvSpPr>
            <p:cNvPr id="15" name="TextBox 14"/>
            <p:cNvSpPr txBox="1"/>
            <p:nvPr/>
          </p:nvSpPr>
          <p:spPr>
            <a:xfrm rot="16200000">
              <a:off x="956745" y="4189314"/>
              <a:ext cx="824521" cy="369332"/>
            </a:xfrm>
            <a:prstGeom prst="rect">
              <a:avLst/>
            </a:prstGeom>
            <a:noFill/>
          </p:spPr>
          <p:txBody>
            <a:bodyPr wrap="square" rtlCol="0">
              <a:spAutoFit/>
            </a:bodyPr>
            <a:lstStyle/>
            <a:p>
              <a:pPr algn="ctr"/>
              <a:r>
                <a:rPr lang="en-US" b="1" dirty="0" smtClean="0">
                  <a:solidFill>
                    <a:srgbClr val="006BB7"/>
                  </a:solidFill>
                </a:rPr>
                <a:t>2016</a:t>
              </a:r>
              <a:endParaRPr lang="en-US" b="1" dirty="0">
                <a:solidFill>
                  <a:srgbClr val="006BB7"/>
                </a:solidFill>
              </a:endParaRPr>
            </a:p>
          </p:txBody>
        </p:sp>
      </p:grpSp>
      <p:sp>
        <p:nvSpPr>
          <p:cNvPr id="3" name="Title 2"/>
          <p:cNvSpPr>
            <a:spLocks noGrp="1"/>
          </p:cNvSpPr>
          <p:nvPr>
            <p:ph type="title"/>
          </p:nvPr>
        </p:nvSpPr>
        <p:spPr>
          <a:xfrm>
            <a:off x="815286" y="193100"/>
            <a:ext cx="8229600" cy="762000"/>
          </a:xfrm>
        </p:spPr>
        <p:txBody>
          <a:bodyPr/>
          <a:lstStyle/>
          <a:p>
            <a:r>
              <a:rPr lang="en-US" sz="4800" b="1" dirty="0" smtClean="0">
                <a:solidFill>
                  <a:schemeClr val="bg1"/>
                </a:solidFill>
              </a:rPr>
              <a:t>Partnership with ASTC</a:t>
            </a:r>
            <a:endParaRPr lang="en-US" sz="4800" b="1" dirty="0">
              <a:solidFill>
                <a:schemeClr val="bg1"/>
              </a:solidFill>
            </a:endParaRPr>
          </a:p>
        </p:txBody>
      </p:sp>
    </p:spTree>
    <p:extLst>
      <p:ext uri="{BB962C8B-B14F-4D97-AF65-F5344CB8AC3E}">
        <p14:creationId xmlns:p14="http://schemas.microsoft.com/office/powerpoint/2010/main" val="32178177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5322</TotalTime>
  <Words>1409</Words>
  <Application>Microsoft Macintosh PowerPoint</Application>
  <PresentationFormat>On-screen Show (4:3)</PresentationFormat>
  <Paragraphs>130</Paragraphs>
  <Slides>9</Slides>
  <Notes>9</Notes>
  <HiddenSlides>2</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4_Office Theme</vt:lpstr>
      <vt:lpstr>PowerPoint Presentation</vt:lpstr>
      <vt:lpstr>Who is “Afterschool”?</vt:lpstr>
      <vt:lpstr>“Where” is afterschool?</vt:lpstr>
      <vt:lpstr>How is afterschool unique?</vt:lpstr>
      <vt:lpstr>State of Afterschool Science 2014 Afterschool Science Networks Study from SRI International</vt:lpstr>
      <vt:lpstr>America After 3PM</vt:lpstr>
      <vt:lpstr>Equity as Access</vt:lpstr>
      <vt:lpstr>The Afterschool Alliance</vt:lpstr>
      <vt:lpstr>Partnership with ASTC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asteines</dc:creator>
  <cp:lastModifiedBy>Melissa</cp:lastModifiedBy>
  <cp:revision>218</cp:revision>
  <cp:lastPrinted>2015-02-25T15:58:50Z</cp:lastPrinted>
  <dcterms:created xsi:type="dcterms:W3CDTF">2014-08-08T15:32:58Z</dcterms:created>
  <dcterms:modified xsi:type="dcterms:W3CDTF">2015-06-04T19:41:20Z</dcterms:modified>
</cp:coreProperties>
</file>