
<file path=[Content_Types].xml><?xml version="1.0" encoding="utf-8"?>
<Types xmlns="http://schemas.openxmlformats.org/package/2006/content-types">
  <Default Extension="xml" ContentType="application/xml"/>
  <Default Extension="wmf" ContentType="image/x-wmf"/>
  <Default Extension="doc" ContentType="application/msword"/>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1.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Lst>
  <p:notesMasterIdLst>
    <p:notesMasterId r:id="rId46"/>
  </p:notesMasterIdLst>
  <p:sldIdLst>
    <p:sldId id="514" r:id="rId3"/>
    <p:sldId id="516" r:id="rId4"/>
    <p:sldId id="518" r:id="rId5"/>
    <p:sldId id="523" r:id="rId6"/>
    <p:sldId id="521" r:id="rId7"/>
    <p:sldId id="524" r:id="rId8"/>
    <p:sldId id="525" r:id="rId9"/>
    <p:sldId id="526" r:id="rId10"/>
    <p:sldId id="527" r:id="rId11"/>
    <p:sldId id="528" r:id="rId12"/>
    <p:sldId id="529" r:id="rId13"/>
    <p:sldId id="530" r:id="rId14"/>
    <p:sldId id="531" r:id="rId15"/>
    <p:sldId id="532" r:id="rId16"/>
    <p:sldId id="533" r:id="rId17"/>
    <p:sldId id="534" r:id="rId18"/>
    <p:sldId id="535" r:id="rId19"/>
    <p:sldId id="536" r:id="rId20"/>
    <p:sldId id="537" r:id="rId21"/>
    <p:sldId id="538" r:id="rId22"/>
    <p:sldId id="539" r:id="rId23"/>
    <p:sldId id="540" r:id="rId24"/>
    <p:sldId id="541" r:id="rId25"/>
    <p:sldId id="542" r:id="rId26"/>
    <p:sldId id="543" r:id="rId27"/>
    <p:sldId id="544" r:id="rId28"/>
    <p:sldId id="545" r:id="rId29"/>
    <p:sldId id="546" r:id="rId30"/>
    <p:sldId id="547" r:id="rId31"/>
    <p:sldId id="548" r:id="rId32"/>
    <p:sldId id="549" r:id="rId33"/>
    <p:sldId id="550" r:id="rId34"/>
    <p:sldId id="551" r:id="rId35"/>
    <p:sldId id="552" r:id="rId36"/>
    <p:sldId id="553" r:id="rId37"/>
    <p:sldId id="554" r:id="rId38"/>
    <p:sldId id="555" r:id="rId39"/>
    <p:sldId id="556" r:id="rId40"/>
    <p:sldId id="557" r:id="rId41"/>
    <p:sldId id="558" r:id="rId42"/>
    <p:sldId id="559" r:id="rId43"/>
    <p:sldId id="560" r:id="rId44"/>
    <p:sldId id="561" r:id="rId4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91765"/>
    <a:srgbClr val="4E1765"/>
    <a:srgbClr val="49176D"/>
    <a:srgbClr val="C4DF91"/>
    <a:srgbClr val="E2F1CF"/>
    <a:srgbClr val="0C4225"/>
    <a:srgbClr val="ABCB45"/>
    <a:srgbClr val="E3E3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01" autoAdjust="0"/>
  </p:normalViewPr>
  <p:slideViewPr>
    <p:cSldViewPr snapToGrid="0" snapToObjects="1">
      <p:cViewPr>
        <p:scale>
          <a:sx n="99" d="100"/>
          <a:sy n="99" d="100"/>
        </p:scale>
        <p:origin x="-1056"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6ED7066B-AA54-9044-9159-F76A8AB3AFFA}" type="datetime1">
              <a:rPr lang="en-US"/>
              <a:pPr>
                <a:defRPr/>
              </a:pPr>
              <a:t>6/18/15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2D8FF4BD-CD29-BA46-80BA-7F63ACFF8AE0}" type="slidenum">
              <a:rPr lang="en-US"/>
              <a:pPr>
                <a:defRPr/>
              </a:pPr>
              <a:t>‹#›</a:t>
            </a:fld>
            <a:endParaRPr lang="en-US"/>
          </a:p>
        </p:txBody>
      </p:sp>
    </p:spTree>
    <p:extLst>
      <p:ext uri="{BB962C8B-B14F-4D97-AF65-F5344CB8AC3E}">
        <p14:creationId xmlns:p14="http://schemas.microsoft.com/office/powerpoint/2010/main" val="18429214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Good morning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aseline="0" dirty="0" smtClean="0">
              <a:latin typeface="Calibri" charset="0"/>
              <a:ea typeface="ＭＳ Ｐゴシック" charset="0"/>
              <a:cs typeface="ＭＳ Ｐゴシック" charset="0"/>
            </a:endParaRPr>
          </a:p>
        </p:txBody>
      </p:sp>
    </p:spTree>
    <p:extLst>
      <p:ext uri="{BB962C8B-B14F-4D97-AF65-F5344CB8AC3E}">
        <p14:creationId xmlns:p14="http://schemas.microsoft.com/office/powerpoint/2010/main" val="606363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aseline="0" dirty="0" smtClean="0">
              <a:latin typeface="Calibri" charset="0"/>
              <a:ea typeface="ＭＳ Ｐゴシック" charset="0"/>
              <a:cs typeface="ＭＳ Ｐゴシック" charset="0"/>
            </a:endParaRPr>
          </a:p>
        </p:txBody>
      </p:sp>
    </p:spTree>
    <p:extLst>
      <p:ext uri="{BB962C8B-B14F-4D97-AF65-F5344CB8AC3E}">
        <p14:creationId xmlns:p14="http://schemas.microsoft.com/office/powerpoint/2010/main" val="954517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aseline="0" dirty="0" smtClean="0">
              <a:latin typeface="Calibri" charset="0"/>
              <a:ea typeface="ＭＳ Ｐゴシック" charset="0"/>
              <a:cs typeface="ＭＳ Ｐゴシック" charset="0"/>
            </a:endParaRPr>
          </a:p>
        </p:txBody>
      </p:sp>
    </p:spTree>
    <p:extLst>
      <p:ext uri="{BB962C8B-B14F-4D97-AF65-F5344CB8AC3E}">
        <p14:creationId xmlns:p14="http://schemas.microsoft.com/office/powerpoint/2010/main" val="678306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aseline="0" dirty="0" smtClean="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724233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aseline="0" dirty="0" smtClean="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395912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aseline="0" dirty="0" smtClean="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651419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aseline="0" dirty="0" smtClean="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651419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aseline="0" dirty="0" smtClean="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11731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aseline="0" dirty="0" smtClean="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943904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84302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itchFamily="34" charset="0"/>
              <a:buNone/>
            </a:pPr>
            <a:endParaRPr lang="en-US" baseline="0" dirty="0" smtClean="0">
              <a:ea typeface="ＭＳ Ｐゴシック" pitchFamily="1" charset="-128"/>
              <a:cs typeface="ＭＳ Ｐゴシック" pitchFamily="1" charset="-128"/>
            </a:endParaRPr>
          </a:p>
        </p:txBody>
      </p:sp>
      <p:sp>
        <p:nvSpPr>
          <p:cNvPr id="17412" name="Slide Number Placeholder 3"/>
          <p:cNvSpPr>
            <a:spLocks noGrp="1"/>
          </p:cNvSpPr>
          <p:nvPr>
            <p:ph type="sldNum" sz="quarter" idx="5"/>
          </p:nvPr>
        </p:nvSpPr>
        <p:spPr bwMode="auto">
          <a:ln>
            <a:miter lim="800000"/>
            <a:headEnd/>
            <a:tailEnd/>
          </a:ln>
        </p:spPr>
        <p:txBody>
          <a:bodyPr/>
          <a:lstStyle/>
          <a:p>
            <a:pPr>
              <a:defRPr/>
            </a:pPr>
            <a:fld id="{E8860C2E-2EC9-6147-B3E7-C4A281388A4D}" type="slidenum">
              <a:rPr lang="en-US">
                <a:solidFill>
                  <a:prstClr val="black"/>
                </a:solidFill>
                <a:latin typeface="Calibri"/>
              </a:rPr>
              <a:pPr>
                <a:defRPr/>
              </a:pPr>
              <a:t>2</a:t>
            </a:fld>
            <a:endParaRPr lang="en-US">
              <a:solidFill>
                <a:prstClr val="black"/>
              </a:solidFill>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Good morning</a:t>
            </a:r>
          </a:p>
        </p:txBody>
      </p:sp>
    </p:spTree>
    <p:extLst>
      <p:ext uri="{BB962C8B-B14F-4D97-AF65-F5344CB8AC3E}">
        <p14:creationId xmlns:p14="http://schemas.microsoft.com/office/powerpoint/2010/main" val="1713344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itchFamily="34" charset="0"/>
              <a:buNone/>
            </a:pPr>
            <a:endParaRPr lang="en-US" baseline="0" dirty="0" smtClean="0">
              <a:ea typeface="ＭＳ Ｐゴシック" pitchFamily="1" charset="-128"/>
              <a:cs typeface="ＭＳ Ｐゴシック" pitchFamily="1" charset="-128"/>
            </a:endParaRPr>
          </a:p>
        </p:txBody>
      </p:sp>
      <p:sp>
        <p:nvSpPr>
          <p:cNvPr id="17412" name="Slide Number Placeholder 3"/>
          <p:cNvSpPr>
            <a:spLocks noGrp="1"/>
          </p:cNvSpPr>
          <p:nvPr>
            <p:ph type="sldNum" sz="quarter" idx="5"/>
          </p:nvPr>
        </p:nvSpPr>
        <p:spPr bwMode="auto">
          <a:ln>
            <a:miter lim="800000"/>
            <a:headEnd/>
            <a:tailEnd/>
          </a:ln>
        </p:spPr>
        <p:txBody>
          <a:bodyPr/>
          <a:lstStyle/>
          <a:p>
            <a:pPr>
              <a:defRPr/>
            </a:pPr>
            <a:fld id="{E8860C2E-2EC9-6147-B3E7-C4A281388A4D}" type="slidenum">
              <a:rPr lang="en-US">
                <a:solidFill>
                  <a:prstClr val="black"/>
                </a:solidFill>
                <a:latin typeface="Calibri"/>
              </a:rPr>
              <a:pPr>
                <a:defRPr/>
              </a:pPr>
              <a:t>22</a:t>
            </a:fld>
            <a:endParaRPr lang="en-US">
              <a:solidFill>
                <a:prstClr val="black"/>
              </a:solidFill>
              <a:latin typeface="Calibri"/>
            </a:endParaRPr>
          </a:p>
        </p:txBody>
      </p:sp>
    </p:spTree>
    <p:extLst>
      <p:ext uri="{BB962C8B-B14F-4D97-AF65-F5344CB8AC3E}">
        <p14:creationId xmlns:p14="http://schemas.microsoft.com/office/powerpoint/2010/main" val="407539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3667181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2333502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843023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aseline="0" dirty="0" smtClean="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095449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aseline="0" dirty="0" smtClean="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095449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aseline="0" dirty="0" smtClean="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095449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aseline="0" dirty="0" smtClean="0">
              <a:latin typeface="Calibri"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aseline="0" dirty="0" smtClean="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095449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aseline="0" dirty="0" smtClean="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194704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aseline="0" dirty="0" smtClean="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670492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aseline="0" dirty="0" smtClean="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837101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aseline="0" dirty="0" smtClean="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42431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2005B9-1D21-AD4E-AD2C-8F9200F0621E}" type="datetime1">
              <a:rPr lang="en-US"/>
              <a:pPr>
                <a:defRPr/>
              </a:pPr>
              <a:t>6/18/15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6FF1F9-F1DD-BE48-BD0E-A7E20AB0BBE4}" type="slidenum">
              <a:rPr lang="en-US"/>
              <a:pPr>
                <a:defRPr/>
              </a:pPr>
              <a:t>‹#›</a:t>
            </a:fld>
            <a:endParaRPr lang="en-US"/>
          </a:p>
        </p:txBody>
      </p:sp>
    </p:spTree>
    <p:extLst>
      <p:ext uri="{BB962C8B-B14F-4D97-AF65-F5344CB8AC3E}">
        <p14:creationId xmlns:p14="http://schemas.microsoft.com/office/powerpoint/2010/main" val="3181082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3691E5-4E67-934C-AABF-17EAD119965A}" type="datetime1">
              <a:rPr lang="en-US"/>
              <a:pPr>
                <a:defRPr/>
              </a:pPr>
              <a:t>6/18/15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9299D8-C0EA-4B48-B058-DEC59CA09D76}" type="slidenum">
              <a:rPr lang="en-US"/>
              <a:pPr>
                <a:defRPr/>
              </a:pPr>
              <a:t>‹#›</a:t>
            </a:fld>
            <a:endParaRPr lang="en-US"/>
          </a:p>
        </p:txBody>
      </p:sp>
    </p:spTree>
    <p:extLst>
      <p:ext uri="{BB962C8B-B14F-4D97-AF65-F5344CB8AC3E}">
        <p14:creationId xmlns:p14="http://schemas.microsoft.com/office/powerpoint/2010/main" val="780831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D1BBA2-DC7B-834E-972C-189905C62E86}" type="datetime1">
              <a:rPr lang="en-US"/>
              <a:pPr>
                <a:defRPr/>
              </a:pPr>
              <a:t>6/18/15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6BBE6-D1C2-3B42-8170-B94E927F6D3D}" type="slidenum">
              <a:rPr lang="en-US"/>
              <a:pPr>
                <a:defRPr/>
              </a:pPr>
              <a:t>‹#›</a:t>
            </a:fld>
            <a:endParaRPr lang="en-US"/>
          </a:p>
        </p:txBody>
      </p:sp>
    </p:spTree>
    <p:extLst>
      <p:ext uri="{BB962C8B-B14F-4D97-AF65-F5344CB8AC3E}">
        <p14:creationId xmlns:p14="http://schemas.microsoft.com/office/powerpoint/2010/main" val="2280530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FE9660F-9AB4-5243-8BF6-599F7DC9DA13}" type="datetime1">
              <a:rPr lang="en-US"/>
              <a:pPr>
                <a:defRPr/>
              </a:pPr>
              <a:t>6/18/15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FECF288-948A-AD49-BAF5-0EE069BF602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4A1076-CE30-024F-9FFC-9B8D6B29B5CF}" type="datetime1">
              <a:rPr lang="en-US"/>
              <a:pPr>
                <a:defRPr/>
              </a:pPr>
              <a:t>6/18/15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2B463480-4C88-DE4E-B21E-EB52DCD5D7F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F7CD7A-8C6D-E64E-B1C1-3A5D2A3CE9D5}" type="datetime1">
              <a:rPr lang="en-US"/>
              <a:pPr>
                <a:defRPr/>
              </a:pPr>
              <a:t>6/18/15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4BE8DE0B-D327-FC4C-A54B-E662A34925F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CAFAC8-0033-0548-8AF7-5C6E388E232B}" type="datetime1">
              <a:rPr lang="en-US"/>
              <a:pPr>
                <a:defRPr/>
              </a:pPr>
              <a:t>6/18/15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9FE280A2-2A7B-3C4E-B1DF-859AAAC81B9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8D0805A-5EE7-FE4A-A65B-4CF82175AA07}" type="datetime1">
              <a:rPr lang="en-US"/>
              <a:pPr>
                <a:defRPr/>
              </a:pPr>
              <a:t>6/18/15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DDCE1195-0B22-A84D-B133-57E1052EE9E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5FEA1B4-8860-874E-BF83-F7E087212FF5}" type="datetime1">
              <a:rPr lang="en-US"/>
              <a:pPr>
                <a:defRPr/>
              </a:pPr>
              <a:t>6/18/15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302A2EC9-A8F6-DA41-88BF-B708B8B185C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9491AA-83E8-E04F-91F4-7A8A81DF804F}" type="datetime1">
              <a:rPr lang="en-US"/>
              <a:pPr>
                <a:defRPr/>
              </a:pPr>
              <a:t>6/18/15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220D7CEC-EFBD-F54D-8863-389279C451C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9B7CA8-EF11-6F40-8DD2-F220468CA950}" type="datetime1">
              <a:rPr lang="en-US"/>
              <a:pPr>
                <a:defRPr/>
              </a:pPr>
              <a:t>6/18/15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528CD5D4-6F67-4D4D-9A7A-EBD9E75ECCE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B1012A-9E75-5943-BF5B-594B1D7E375D}" type="datetime1">
              <a:rPr lang="en-US"/>
              <a:pPr>
                <a:defRPr/>
              </a:pPr>
              <a:t>6/18/15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F8845D-8874-2647-91D5-412DC4CC81E8}" type="slidenum">
              <a:rPr lang="en-US"/>
              <a:pPr>
                <a:defRPr/>
              </a:pPr>
              <a:t>‹#›</a:t>
            </a:fld>
            <a:endParaRPr lang="en-US"/>
          </a:p>
        </p:txBody>
      </p:sp>
    </p:spTree>
    <p:extLst>
      <p:ext uri="{BB962C8B-B14F-4D97-AF65-F5344CB8AC3E}">
        <p14:creationId xmlns:p14="http://schemas.microsoft.com/office/powerpoint/2010/main" val="1638922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46565F-2C92-AE4F-A451-2017901B6DDB}" type="datetime1">
              <a:rPr lang="en-US"/>
              <a:pPr>
                <a:defRPr/>
              </a:pPr>
              <a:t>6/18/15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C466FCC2-F731-E241-A1F4-EE01DB7F48F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310067-39C5-A342-B61B-775ACD520603}" type="datetime1">
              <a:rPr lang="en-US"/>
              <a:pPr>
                <a:defRPr/>
              </a:pPr>
              <a:t>6/18/15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B541B9DE-F8D4-1941-8523-DB55AA570B7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6A6916-4EB0-A943-9A67-A221BF34FE72}" type="datetime1">
              <a:rPr lang="en-US"/>
              <a:pPr>
                <a:defRPr/>
              </a:pPr>
              <a:t>6/18/15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970234E7-838A-FD43-8C46-B8C6F1DCF87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AA7900-3451-584E-A028-A3C8C8240395}" type="datetime1">
              <a:rPr lang="en-US"/>
              <a:pPr>
                <a:defRPr/>
              </a:pPr>
              <a:t>6/18/15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DCE68-AD2C-EE42-B8E6-39169A0EF930}" type="slidenum">
              <a:rPr lang="en-US"/>
              <a:pPr>
                <a:defRPr/>
              </a:pPr>
              <a:t>‹#›</a:t>
            </a:fld>
            <a:endParaRPr lang="en-US"/>
          </a:p>
        </p:txBody>
      </p:sp>
    </p:spTree>
    <p:extLst>
      <p:ext uri="{BB962C8B-B14F-4D97-AF65-F5344CB8AC3E}">
        <p14:creationId xmlns:p14="http://schemas.microsoft.com/office/powerpoint/2010/main" val="4110890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54C1BC1-256C-CD48-8766-60EF697DFC6D}" type="datetime1">
              <a:rPr lang="en-US"/>
              <a:pPr>
                <a:defRPr/>
              </a:pPr>
              <a:t>6/18/15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096A22-381F-4D43-9AF6-1C23E3B709F5}" type="slidenum">
              <a:rPr lang="en-US"/>
              <a:pPr>
                <a:defRPr/>
              </a:pPr>
              <a:t>‹#›</a:t>
            </a:fld>
            <a:endParaRPr lang="en-US"/>
          </a:p>
        </p:txBody>
      </p:sp>
    </p:spTree>
    <p:extLst>
      <p:ext uri="{BB962C8B-B14F-4D97-AF65-F5344CB8AC3E}">
        <p14:creationId xmlns:p14="http://schemas.microsoft.com/office/powerpoint/2010/main" val="126526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84B8EB-6CD4-5845-AF42-1EB890A89533}" type="datetime1">
              <a:rPr lang="en-US"/>
              <a:pPr>
                <a:defRPr/>
              </a:pPr>
              <a:t>6/18/15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CAF8294-54D8-3F47-81AA-BF80A373DEC2}" type="slidenum">
              <a:rPr lang="en-US"/>
              <a:pPr>
                <a:defRPr/>
              </a:pPr>
              <a:t>‹#›</a:t>
            </a:fld>
            <a:endParaRPr lang="en-US"/>
          </a:p>
        </p:txBody>
      </p:sp>
    </p:spTree>
    <p:extLst>
      <p:ext uri="{BB962C8B-B14F-4D97-AF65-F5344CB8AC3E}">
        <p14:creationId xmlns:p14="http://schemas.microsoft.com/office/powerpoint/2010/main" val="1741638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2C527AC-DD56-DE41-A5CE-FBC21F3BC8E5}" type="datetime1">
              <a:rPr lang="en-US"/>
              <a:pPr>
                <a:defRPr/>
              </a:pPr>
              <a:t>6/18/15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B2005D7-2AEB-424E-9ECA-6306AFA41060}" type="slidenum">
              <a:rPr lang="en-US"/>
              <a:pPr>
                <a:defRPr/>
              </a:pPr>
              <a:t>‹#›</a:t>
            </a:fld>
            <a:endParaRPr lang="en-US"/>
          </a:p>
        </p:txBody>
      </p:sp>
    </p:spTree>
    <p:extLst>
      <p:ext uri="{BB962C8B-B14F-4D97-AF65-F5344CB8AC3E}">
        <p14:creationId xmlns:p14="http://schemas.microsoft.com/office/powerpoint/2010/main" val="375210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E55E66-406E-204C-A424-977813CE1E23}" type="datetime1">
              <a:rPr lang="en-US"/>
              <a:pPr>
                <a:defRPr/>
              </a:pPr>
              <a:t>6/18/15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A46463-3869-E446-A7AC-96F124D4A5A5}" type="slidenum">
              <a:rPr lang="en-US"/>
              <a:pPr>
                <a:defRPr/>
              </a:pPr>
              <a:t>‹#›</a:t>
            </a:fld>
            <a:endParaRPr lang="en-US"/>
          </a:p>
        </p:txBody>
      </p:sp>
    </p:spTree>
    <p:extLst>
      <p:ext uri="{BB962C8B-B14F-4D97-AF65-F5344CB8AC3E}">
        <p14:creationId xmlns:p14="http://schemas.microsoft.com/office/powerpoint/2010/main" val="3450709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C02231-DC47-C740-8C13-9B3E6CF030F4}" type="datetime1">
              <a:rPr lang="en-US"/>
              <a:pPr>
                <a:defRPr/>
              </a:pPr>
              <a:t>6/18/15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AB95E1-0C26-8042-88DA-B694476BCF1D}" type="slidenum">
              <a:rPr lang="en-US"/>
              <a:pPr>
                <a:defRPr/>
              </a:pPr>
              <a:t>‹#›</a:t>
            </a:fld>
            <a:endParaRPr lang="en-US"/>
          </a:p>
        </p:txBody>
      </p:sp>
    </p:spTree>
    <p:extLst>
      <p:ext uri="{BB962C8B-B14F-4D97-AF65-F5344CB8AC3E}">
        <p14:creationId xmlns:p14="http://schemas.microsoft.com/office/powerpoint/2010/main" val="3804023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CB80E6-BB40-8D4B-B1D8-0E162A8A69D0}" type="datetime1">
              <a:rPr lang="en-US"/>
              <a:pPr>
                <a:defRPr/>
              </a:pPr>
              <a:t>6/18/15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8CC177-6B5E-DE4B-851D-0E98E163F093}" type="slidenum">
              <a:rPr lang="en-US"/>
              <a:pPr>
                <a:defRPr/>
              </a:pPr>
              <a:t>‹#›</a:t>
            </a:fld>
            <a:endParaRPr lang="en-US"/>
          </a:p>
        </p:txBody>
      </p:sp>
    </p:spTree>
    <p:extLst>
      <p:ext uri="{BB962C8B-B14F-4D97-AF65-F5344CB8AC3E}">
        <p14:creationId xmlns:p14="http://schemas.microsoft.com/office/powerpoint/2010/main" val="42582000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2042A6B4-0019-1E47-B2DB-865DF7517085}" type="datetime1">
              <a:rPr lang="en-US"/>
              <a:pPr>
                <a:defRPr/>
              </a:pPr>
              <a:t>6/18/15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32C287CA-6FBC-3D40-9C88-C99DA735D8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 charset="0"/>
              </a:defRPr>
            </a:lvl1pPr>
          </a:lstStyle>
          <a:p>
            <a:pPr>
              <a:defRPr/>
            </a:pPr>
            <a:fld id="{08A30DFD-15C2-304D-8477-E2B56596E584}" type="datetime1">
              <a:rPr lang="en-US">
                <a:ea typeface="ＭＳ Ｐゴシック" pitchFamily="1" charset="-128"/>
                <a:cs typeface="ＭＳ Ｐゴシック" pitchFamily="1" charset="-128"/>
              </a:rPr>
              <a:pPr>
                <a:defRPr/>
              </a:pPr>
              <a:t>6/18/15</a:t>
            </a:fld>
            <a:endParaRPr lang="en-US">
              <a:ea typeface="ＭＳ Ｐゴシック" pitchFamily="1" charset="-128"/>
              <a:cs typeface="ＭＳ Ｐゴシック" pitchFamily="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 charset="0"/>
              </a:defRPr>
            </a:lvl1pPr>
          </a:lstStyle>
          <a:p>
            <a:pPr>
              <a:defRPr/>
            </a:pPr>
            <a:fld id="{B5FE5953-9D45-524F-A6A6-F093F50ED67B}" type="slidenum">
              <a:rPr lang="en-US">
                <a:ea typeface="ＭＳ Ｐゴシック" pitchFamily="1" charset="-128"/>
                <a:cs typeface="ＭＳ Ｐゴシック" pitchFamily="1" charset="-128"/>
              </a:rPr>
              <a:pPr>
                <a:defRPr/>
              </a:pPr>
              <a:t>‹#›</a:t>
            </a:fld>
            <a:endParaRPr lang="en-US">
              <a:ea typeface="ＭＳ Ｐゴシック" pitchFamily="1" charset="-128"/>
              <a:cs typeface="ＭＳ Ｐゴシック" pitchFamily="1" charset="-128"/>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7.png"/><Relationship Id="rId5"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7.png"/><Relationship Id="rId5"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5.jpeg"/><Relationship Id="rId5"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png"/><Relationship Id="rId6"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8.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1" Type="http://schemas.openxmlformats.org/officeDocument/2006/relationships/image" Target="../media/image35.emf"/><Relationship Id="rId12" Type="http://schemas.openxmlformats.org/officeDocument/2006/relationships/image" Target="../media/image36.png"/><Relationship Id="rId13" Type="http://schemas.openxmlformats.org/officeDocument/2006/relationships/image" Target="../media/image37.jpeg"/><Relationship Id="rId1" Type="http://schemas.openxmlformats.org/officeDocument/2006/relationships/vmlDrawing" Target="../drawings/vmlDrawing1.vml"/><Relationship Id="rId2" Type="http://schemas.openxmlformats.org/officeDocument/2006/relationships/slideLayout" Target="../slideLayouts/slideLayout18.xml"/><Relationship Id="rId3" Type="http://schemas.openxmlformats.org/officeDocument/2006/relationships/oleObject" Target="../embeddings/oleObject1.bin"/><Relationship Id="rId4" Type="http://schemas.openxmlformats.org/officeDocument/2006/relationships/oleObject" Target="../embeddings/Microsoft_Word_97_-_2004_Document1.doc"/><Relationship Id="rId5" Type="http://schemas.openxmlformats.org/officeDocument/2006/relationships/image" Target="../media/image29.wmf"/><Relationship Id="rId6" Type="http://schemas.openxmlformats.org/officeDocument/2006/relationships/image" Target="../media/image30.png"/><Relationship Id="rId7" Type="http://schemas.openxmlformats.org/officeDocument/2006/relationships/image" Target="../media/image31.jpg"/><Relationship Id="rId8" Type="http://schemas.openxmlformats.org/officeDocument/2006/relationships/image" Target="../media/image32.jpeg"/><Relationship Id="rId9" Type="http://schemas.openxmlformats.org/officeDocument/2006/relationships/image" Target="../media/image33.png"/><Relationship Id="rId10"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 Id="rId3"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 Id="rId3"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hyperlink" Target="http://www.nisenet.org/mini-grants" TargetMode="External"/><Relationship Id="rId4" Type="http://schemas.openxmlformats.org/officeDocument/2006/relationships/hyperlink" Target="http://www.nisenet.org/Audiences" TargetMode="External"/><Relationship Id="rId5" Type="http://schemas.openxmlformats.org/officeDocument/2006/relationships/hyperlink" Target="http://howtosmile.org" TargetMode="External"/><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hyperlink" Target="http://www.nisenet.org/search/product_category/programs-and-activities-1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5.jpe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 Id="rId3" Type="http://schemas.openxmlformats.org/officeDocument/2006/relationships/image" Target="../media/image4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 Id="rId3"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 Id="rId3" Type="http://schemas.openxmlformats.org/officeDocument/2006/relationships/image" Target="../media/image5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 Id="rId3" Type="http://schemas.openxmlformats.org/officeDocument/2006/relationships/image" Target="../media/image5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 Id="rId3" Type="http://schemas.openxmlformats.org/officeDocument/2006/relationships/image" Target="../media/image5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 Id="rId3" Type="http://schemas.openxmlformats.org/officeDocument/2006/relationships/image" Target="../media/image53.jpeg"/></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png"/><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jpeg"/><Relationship Id="rId6" Type="http://schemas.openxmlformats.org/officeDocument/2006/relationships/image" Target="../media/image57.jpe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png"/><Relationship Id="rId6"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7.png"/><Relationship Id="rId5"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TextBox 6"/>
          <p:cNvSpPr txBox="1">
            <a:spLocks noChangeArrowheads="1"/>
          </p:cNvSpPr>
          <p:nvPr/>
        </p:nvSpPr>
        <p:spPr bwMode="auto">
          <a:xfrm>
            <a:off x="266700" y="174069"/>
            <a:ext cx="86233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dirty="0" smtClean="0">
                <a:solidFill>
                  <a:srgbClr val="0C4225"/>
                </a:solidFill>
                <a:latin typeface="Georgia" charset="0"/>
                <a:cs typeface="Georgia" charset="0"/>
              </a:rPr>
              <a:t>Integrating Nano Into Larger</a:t>
            </a:r>
          </a:p>
          <a:p>
            <a:pPr algn="ctr" eaLnBrk="1" hangingPunct="1"/>
            <a:r>
              <a:rPr lang="en-US" sz="4000" dirty="0" smtClean="0">
                <a:solidFill>
                  <a:srgbClr val="0C4225"/>
                </a:solidFill>
                <a:latin typeface="Georgia" charset="0"/>
                <a:cs typeface="Georgia" charset="0"/>
              </a:rPr>
              <a:t>Themes</a:t>
            </a:r>
            <a:endParaRPr lang="en-US" sz="4000" dirty="0">
              <a:solidFill>
                <a:srgbClr val="0C4225"/>
              </a:solidFill>
              <a:latin typeface="Georgia" charset="0"/>
              <a:cs typeface="Georgia" charset="0"/>
            </a:endParaRPr>
          </a:p>
        </p:txBody>
      </p:sp>
      <p:pic>
        <p:nvPicPr>
          <p:cNvPr id="11"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7683" y="6109624"/>
            <a:ext cx="2133600" cy="498475"/>
          </a:xfrm>
          <a:prstGeom prst="rect">
            <a:avLst/>
          </a:prstGeom>
          <a:noFill/>
          <a:ln w="9525">
            <a:noFill/>
            <a:miter lim="800000"/>
            <a:headEnd/>
            <a:tailEnd/>
          </a:ln>
        </p:spPr>
      </p:pic>
      <p:pic>
        <p:nvPicPr>
          <p:cNvPr id="12"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2526" y="6049681"/>
            <a:ext cx="590550" cy="595313"/>
          </a:xfrm>
          <a:prstGeom prst="rect">
            <a:avLst/>
          </a:prstGeom>
          <a:noFill/>
          <a:ln w="9525">
            <a:noFill/>
            <a:miter lim="800000"/>
            <a:headEnd/>
            <a:tailEnd/>
          </a:ln>
        </p:spPr>
      </p:pic>
      <p:sp>
        <p:nvSpPr>
          <p:cNvPr id="18" name="TextBox 1"/>
          <p:cNvSpPr txBox="1">
            <a:spLocks noChangeArrowheads="1"/>
          </p:cNvSpPr>
          <p:nvPr/>
        </p:nvSpPr>
        <p:spPr bwMode="auto">
          <a:xfrm>
            <a:off x="2635333" y="5998663"/>
            <a:ext cx="3116262"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49176D"/>
                </a:solidFill>
                <a:latin typeface="Calibri"/>
                <a:cs typeface="Calibri"/>
              </a:rPr>
              <a:t>JUNE 2015</a:t>
            </a:r>
          </a:p>
          <a:p>
            <a:pPr eaLnBrk="1" hangingPunct="1"/>
            <a:r>
              <a:rPr lang="en-US" sz="1800" b="1" dirty="0" smtClean="0">
                <a:solidFill>
                  <a:srgbClr val="49176D"/>
                </a:solidFill>
                <a:latin typeface="Calibri"/>
                <a:cs typeface="Calibri"/>
              </a:rPr>
              <a:t>NETWORK-WIDE MEETING</a:t>
            </a:r>
            <a:endParaRPr lang="en-US" sz="1800" b="1" dirty="0">
              <a:solidFill>
                <a:srgbClr val="49176D"/>
              </a:solidFill>
              <a:latin typeface="Calibri"/>
              <a:cs typeface="Calibri"/>
            </a:endParaRPr>
          </a:p>
        </p:txBody>
      </p:sp>
      <p:sp>
        <p:nvSpPr>
          <p:cNvPr id="19" name="TextBox 10"/>
          <p:cNvSpPr txBox="1">
            <a:spLocks noChangeArrowheads="1"/>
          </p:cNvSpPr>
          <p:nvPr/>
        </p:nvSpPr>
        <p:spPr bwMode="auto">
          <a:xfrm>
            <a:off x="6267483" y="6155904"/>
            <a:ext cx="1930333" cy="338554"/>
          </a:xfrm>
          <a:prstGeom prst="rect">
            <a:avLst/>
          </a:prstGeom>
          <a:noFill/>
          <a:ln w="9525">
            <a:noFill/>
            <a:miter lim="800000"/>
            <a:headEnd/>
            <a:tailEnd/>
          </a:ln>
        </p:spPr>
        <p:txBody>
          <a:bodyPr wrap="square">
            <a:prstTxWarp prst="textNoShape">
              <a:avLst/>
            </a:prstTxWarp>
            <a:spAutoFit/>
          </a:bodyPr>
          <a:lstStyle/>
          <a:p>
            <a:pPr algn="r"/>
            <a:r>
              <a:rPr lang="en-US" sz="1600" b="1" dirty="0" smtClean="0">
                <a:solidFill>
                  <a:srgbClr val="0C4225"/>
                </a:solidFill>
                <a:latin typeface="Calibri" pitchFamily="1" charset="0"/>
                <a:ea typeface="ＭＳ Ｐゴシック" pitchFamily="1" charset="-128"/>
                <a:cs typeface="ＭＳ Ｐゴシック" pitchFamily="1" charset="-128"/>
              </a:rPr>
              <a:t>NISENET.ORG</a:t>
            </a:r>
            <a:endParaRPr lang="en-US" sz="1600" b="1" dirty="0">
              <a:solidFill>
                <a:srgbClr val="0C4225"/>
              </a:solidFill>
              <a:latin typeface="Calibri" pitchFamily="1" charset="0"/>
              <a:ea typeface="ＭＳ Ｐゴシック" pitchFamily="1" charset="-128"/>
              <a:cs typeface="ＭＳ Ｐゴシック" pitchFamily="1" charset="-128"/>
            </a:endParaRPr>
          </a:p>
        </p:txBody>
      </p:sp>
      <p:sp>
        <p:nvSpPr>
          <p:cNvPr id="20" name="Rectangle 19"/>
          <p:cNvSpPr/>
          <p:nvPr/>
        </p:nvSpPr>
        <p:spPr>
          <a:xfrm>
            <a:off x="0" y="5527992"/>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21" name="Rectangle 20"/>
          <p:cNvSpPr/>
          <p:nvPr/>
        </p:nvSpPr>
        <p:spPr>
          <a:xfrm>
            <a:off x="0" y="1565332"/>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pic>
        <p:nvPicPr>
          <p:cNvPr id="2" name="Picture 1" descr="20120722GH2_195.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26216" y="1657407"/>
            <a:ext cx="5805877" cy="387058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24931" name="Rectangle 6"/>
          <p:cNvSpPr>
            <a:spLocks noChangeArrowheads="1"/>
          </p:cNvSpPr>
          <p:nvPr/>
        </p:nvSpPr>
        <p:spPr bwMode="auto">
          <a:xfrm>
            <a:off x="2689677" y="336593"/>
            <a:ext cx="397897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dirty="0" smtClean="0">
                <a:solidFill>
                  <a:srgbClr val="0C4225"/>
                </a:solidFill>
                <a:latin typeface="Georgia" charset="0"/>
                <a:cs typeface="Georgia" charset="0"/>
              </a:rPr>
              <a:t>Palouse Discovery Science Center</a:t>
            </a:r>
          </a:p>
          <a:p>
            <a:pPr algn="ctr"/>
            <a:r>
              <a:rPr lang="en-US" sz="1600" dirty="0" smtClean="0">
                <a:solidFill>
                  <a:srgbClr val="0C4225"/>
                </a:solidFill>
                <a:latin typeface="Georgia" charset="0"/>
                <a:cs typeface="Georgia" charset="0"/>
              </a:rPr>
              <a:t>Pullman, Washington</a:t>
            </a:r>
          </a:p>
          <a:p>
            <a:pPr algn="ctr"/>
            <a:endParaRPr lang="en-US" sz="1600" dirty="0" smtClean="0">
              <a:solidFill>
                <a:srgbClr val="0C4225"/>
              </a:solidFill>
              <a:latin typeface="Georgia" charset="0"/>
              <a:cs typeface="Georgia" charset="0"/>
            </a:endParaRPr>
          </a:p>
          <a:p>
            <a:pPr algn="ctr"/>
            <a:r>
              <a:rPr lang="en-US" dirty="0" smtClean="0">
                <a:solidFill>
                  <a:srgbClr val="0C4225"/>
                </a:solidFill>
                <a:latin typeface="Georgia" charset="0"/>
                <a:cs typeface="Georgia" charset="0"/>
              </a:rPr>
              <a:t>Nano Exhibit </a:t>
            </a:r>
          </a:p>
          <a:p>
            <a:pPr algn="ctr"/>
            <a:endParaRPr lang="en-US" sz="2000" dirty="0">
              <a:solidFill>
                <a:srgbClr val="0C4225"/>
              </a:solidFill>
              <a:latin typeface="Georgia" charset="0"/>
              <a:cs typeface="Georgia"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7218" y="2253870"/>
            <a:ext cx="5903889" cy="4427917"/>
          </a:xfrm>
          <a:prstGeom prst="rect">
            <a:avLst/>
          </a:prstGeom>
        </p:spPr>
      </p:pic>
      <p:pic>
        <p:nvPicPr>
          <p:cNvPr id="8"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26230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24931" name="Rectangle 6"/>
          <p:cNvSpPr>
            <a:spLocks noChangeArrowheads="1"/>
          </p:cNvSpPr>
          <p:nvPr/>
        </p:nvSpPr>
        <p:spPr bwMode="auto">
          <a:xfrm>
            <a:off x="2689677" y="336593"/>
            <a:ext cx="397897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dirty="0" smtClean="0">
                <a:solidFill>
                  <a:srgbClr val="0C4225"/>
                </a:solidFill>
                <a:latin typeface="Georgia" charset="0"/>
                <a:cs typeface="Georgia" charset="0"/>
              </a:rPr>
              <a:t>Palouse Discovery Science Center</a:t>
            </a:r>
          </a:p>
          <a:p>
            <a:pPr algn="ctr"/>
            <a:r>
              <a:rPr lang="en-US" sz="1600" dirty="0" smtClean="0">
                <a:solidFill>
                  <a:srgbClr val="0C4225"/>
                </a:solidFill>
                <a:latin typeface="Georgia" charset="0"/>
                <a:cs typeface="Georgia" charset="0"/>
              </a:rPr>
              <a:t>Pullman, Washington</a:t>
            </a:r>
          </a:p>
          <a:p>
            <a:pPr algn="ctr"/>
            <a:endParaRPr lang="en-US" sz="1600" dirty="0" smtClean="0">
              <a:solidFill>
                <a:srgbClr val="0C4225"/>
              </a:solidFill>
              <a:latin typeface="Georgia" charset="0"/>
              <a:cs typeface="Georgia" charset="0"/>
            </a:endParaRPr>
          </a:p>
          <a:p>
            <a:pPr algn="ctr"/>
            <a:r>
              <a:rPr lang="en-US" dirty="0" smtClean="0">
                <a:solidFill>
                  <a:srgbClr val="0C4225"/>
                </a:solidFill>
                <a:latin typeface="Georgia" charset="0"/>
                <a:cs typeface="Georgia" charset="0"/>
              </a:rPr>
              <a:t>Nano Corner</a:t>
            </a:r>
          </a:p>
          <a:p>
            <a:pPr algn="ctr"/>
            <a:endParaRPr lang="en-US" sz="2000" dirty="0">
              <a:solidFill>
                <a:srgbClr val="0C4225"/>
              </a:solidFill>
              <a:latin typeface="Georgia" charset="0"/>
              <a:cs typeface="Georgia"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5853" y="2500346"/>
            <a:ext cx="5246620" cy="3934965"/>
          </a:xfrm>
          <a:prstGeom prst="rect">
            <a:avLst/>
          </a:prstGeom>
        </p:spPr>
      </p:pic>
      <p:pic>
        <p:nvPicPr>
          <p:cNvPr id="8"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2749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24931" name="Rectangle 6"/>
          <p:cNvSpPr>
            <a:spLocks noChangeArrowheads="1"/>
          </p:cNvSpPr>
          <p:nvPr/>
        </p:nvSpPr>
        <p:spPr bwMode="auto">
          <a:xfrm>
            <a:off x="2689677" y="336593"/>
            <a:ext cx="397897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dirty="0" smtClean="0">
                <a:solidFill>
                  <a:srgbClr val="0C4225"/>
                </a:solidFill>
                <a:latin typeface="Georgia" charset="0"/>
                <a:cs typeface="Georgia" charset="0"/>
              </a:rPr>
              <a:t>Palouse Discovery Science Center</a:t>
            </a:r>
          </a:p>
          <a:p>
            <a:pPr algn="ctr"/>
            <a:r>
              <a:rPr lang="en-US" sz="1600" dirty="0" smtClean="0">
                <a:solidFill>
                  <a:srgbClr val="0C4225"/>
                </a:solidFill>
                <a:latin typeface="Georgia" charset="0"/>
                <a:cs typeface="Georgia" charset="0"/>
              </a:rPr>
              <a:t>Pullman, Washington</a:t>
            </a:r>
          </a:p>
          <a:p>
            <a:pPr algn="ctr"/>
            <a:endParaRPr lang="en-US" sz="1600" dirty="0" smtClean="0">
              <a:solidFill>
                <a:srgbClr val="0C4225"/>
              </a:solidFill>
              <a:latin typeface="Georgia" charset="0"/>
              <a:cs typeface="Georgia" charset="0"/>
            </a:endParaRPr>
          </a:p>
          <a:p>
            <a:pPr algn="ctr"/>
            <a:r>
              <a:rPr lang="en-US" dirty="0" smtClean="0">
                <a:solidFill>
                  <a:srgbClr val="0C4225"/>
                </a:solidFill>
                <a:latin typeface="Georgia" charset="0"/>
                <a:cs typeface="Georgia" charset="0"/>
              </a:rPr>
              <a:t>Girls in Science  </a:t>
            </a:r>
          </a:p>
          <a:p>
            <a:pPr algn="ctr"/>
            <a:endParaRPr lang="en-US" sz="2000" dirty="0">
              <a:solidFill>
                <a:srgbClr val="0C4225"/>
              </a:solidFill>
              <a:latin typeface="Georgia" charset="0"/>
              <a:cs typeface="Georgia"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7218" y="2253870"/>
            <a:ext cx="5903890" cy="4427918"/>
          </a:xfrm>
          <a:prstGeom prst="rect">
            <a:avLst/>
          </a:prstGeom>
        </p:spPr>
      </p:pic>
      <p:pic>
        <p:nvPicPr>
          <p:cNvPr id="8"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07162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24931" name="Rectangle 6"/>
          <p:cNvSpPr>
            <a:spLocks noChangeArrowheads="1"/>
          </p:cNvSpPr>
          <p:nvPr/>
        </p:nvSpPr>
        <p:spPr bwMode="auto">
          <a:xfrm>
            <a:off x="2689677" y="336593"/>
            <a:ext cx="397897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dirty="0" smtClean="0">
                <a:solidFill>
                  <a:srgbClr val="0C4225"/>
                </a:solidFill>
                <a:latin typeface="Georgia" charset="0"/>
                <a:cs typeface="Georgia" charset="0"/>
              </a:rPr>
              <a:t>Palouse Discovery Science Center</a:t>
            </a:r>
          </a:p>
          <a:p>
            <a:pPr algn="ctr"/>
            <a:r>
              <a:rPr lang="en-US" sz="1600" dirty="0" smtClean="0">
                <a:solidFill>
                  <a:srgbClr val="0C4225"/>
                </a:solidFill>
                <a:latin typeface="Georgia" charset="0"/>
                <a:cs typeface="Georgia" charset="0"/>
              </a:rPr>
              <a:t>Pullman, Washington</a:t>
            </a:r>
          </a:p>
          <a:p>
            <a:pPr algn="ctr"/>
            <a:endParaRPr lang="en-US" sz="1600" dirty="0" smtClean="0">
              <a:solidFill>
                <a:srgbClr val="0C4225"/>
              </a:solidFill>
              <a:latin typeface="Georgia" charset="0"/>
              <a:cs typeface="Georgia" charset="0"/>
            </a:endParaRPr>
          </a:p>
          <a:p>
            <a:pPr algn="ctr"/>
            <a:r>
              <a:rPr lang="en-US" dirty="0" smtClean="0">
                <a:solidFill>
                  <a:srgbClr val="0C4225"/>
                </a:solidFill>
                <a:latin typeface="Georgia" charset="0"/>
                <a:cs typeface="Georgia" charset="0"/>
              </a:rPr>
              <a:t>School Field Trips </a:t>
            </a:r>
          </a:p>
          <a:p>
            <a:pPr algn="ctr"/>
            <a:endParaRPr lang="en-US" sz="2000" dirty="0">
              <a:solidFill>
                <a:srgbClr val="0C4225"/>
              </a:solidFill>
              <a:latin typeface="Georgia" charset="0"/>
              <a:cs typeface="Georgia"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7218" y="2253870"/>
            <a:ext cx="5903890" cy="4427917"/>
          </a:xfrm>
          <a:prstGeom prst="rect">
            <a:avLst/>
          </a:prstGeom>
        </p:spPr>
      </p:pic>
      <p:pic>
        <p:nvPicPr>
          <p:cNvPr id="8"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9406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24931" name="Rectangle 6"/>
          <p:cNvSpPr>
            <a:spLocks noChangeArrowheads="1"/>
          </p:cNvSpPr>
          <p:nvPr/>
        </p:nvSpPr>
        <p:spPr bwMode="auto">
          <a:xfrm>
            <a:off x="2689677" y="336593"/>
            <a:ext cx="397897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dirty="0" smtClean="0">
                <a:solidFill>
                  <a:srgbClr val="0C4225"/>
                </a:solidFill>
                <a:latin typeface="Georgia" charset="0"/>
                <a:cs typeface="Georgia" charset="0"/>
              </a:rPr>
              <a:t>Palouse Discovery Science Center</a:t>
            </a:r>
          </a:p>
          <a:p>
            <a:pPr algn="ctr"/>
            <a:r>
              <a:rPr lang="en-US" sz="1600" dirty="0" smtClean="0">
                <a:solidFill>
                  <a:srgbClr val="0C4225"/>
                </a:solidFill>
                <a:latin typeface="Georgia" charset="0"/>
                <a:cs typeface="Georgia" charset="0"/>
              </a:rPr>
              <a:t>Pullman, Washington</a:t>
            </a:r>
          </a:p>
          <a:p>
            <a:pPr algn="ctr"/>
            <a:endParaRPr lang="en-US" sz="1600" dirty="0" smtClean="0">
              <a:solidFill>
                <a:srgbClr val="0C4225"/>
              </a:solidFill>
              <a:latin typeface="Georgia" charset="0"/>
              <a:cs typeface="Georgia" charset="0"/>
            </a:endParaRPr>
          </a:p>
          <a:p>
            <a:pPr algn="ctr"/>
            <a:r>
              <a:rPr lang="en-US" dirty="0" smtClean="0">
                <a:solidFill>
                  <a:srgbClr val="0C4225"/>
                </a:solidFill>
                <a:latin typeface="Georgia" charset="0"/>
                <a:cs typeface="Georgia" charset="0"/>
              </a:rPr>
              <a:t>Summer Camps</a:t>
            </a:r>
          </a:p>
          <a:p>
            <a:pPr algn="ctr"/>
            <a:endParaRPr lang="en-US" sz="2000" dirty="0">
              <a:solidFill>
                <a:srgbClr val="0C4225"/>
              </a:solidFill>
              <a:latin typeface="Georgia" charset="0"/>
              <a:cs typeface="Georgia"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7218" y="2253870"/>
            <a:ext cx="5903889" cy="4427917"/>
          </a:xfrm>
          <a:prstGeom prst="rect">
            <a:avLst/>
          </a:prstGeom>
        </p:spPr>
      </p:pic>
      <p:pic>
        <p:nvPicPr>
          <p:cNvPr id="8"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6306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24931" name="Rectangle 6"/>
          <p:cNvSpPr>
            <a:spLocks noChangeArrowheads="1"/>
          </p:cNvSpPr>
          <p:nvPr/>
        </p:nvSpPr>
        <p:spPr bwMode="auto">
          <a:xfrm>
            <a:off x="2689677" y="336593"/>
            <a:ext cx="397897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dirty="0" smtClean="0">
                <a:solidFill>
                  <a:srgbClr val="0C4225"/>
                </a:solidFill>
                <a:latin typeface="Georgia" charset="0"/>
                <a:cs typeface="Georgia" charset="0"/>
              </a:rPr>
              <a:t>Palouse Discovery Science Center</a:t>
            </a:r>
          </a:p>
          <a:p>
            <a:pPr algn="ctr"/>
            <a:r>
              <a:rPr lang="en-US" sz="1600" dirty="0" smtClean="0">
                <a:solidFill>
                  <a:srgbClr val="0C4225"/>
                </a:solidFill>
                <a:latin typeface="Georgia" charset="0"/>
                <a:cs typeface="Georgia" charset="0"/>
              </a:rPr>
              <a:t>Pullman, Washington</a:t>
            </a:r>
          </a:p>
          <a:p>
            <a:pPr algn="ctr"/>
            <a:endParaRPr lang="en-US" sz="1600" dirty="0" smtClean="0">
              <a:solidFill>
                <a:srgbClr val="0C4225"/>
              </a:solidFill>
              <a:latin typeface="Georgia" charset="0"/>
              <a:cs typeface="Georgia" charset="0"/>
            </a:endParaRPr>
          </a:p>
          <a:p>
            <a:pPr algn="ctr"/>
            <a:r>
              <a:rPr lang="en-US" dirty="0" err="1" smtClean="0">
                <a:solidFill>
                  <a:srgbClr val="0C4225"/>
                </a:solidFill>
                <a:latin typeface="Georgia" charset="0"/>
                <a:cs typeface="Georgia" charset="0"/>
              </a:rPr>
              <a:t>NanoDays</a:t>
            </a:r>
            <a:r>
              <a:rPr lang="en-US" dirty="0" smtClean="0">
                <a:solidFill>
                  <a:srgbClr val="0C4225"/>
                </a:solidFill>
                <a:latin typeface="Georgia" charset="0"/>
                <a:cs typeface="Georgia" charset="0"/>
              </a:rPr>
              <a:t> </a:t>
            </a:r>
          </a:p>
          <a:p>
            <a:pPr algn="ctr"/>
            <a:endParaRPr lang="en-US" sz="2000" dirty="0">
              <a:solidFill>
                <a:srgbClr val="0C4225"/>
              </a:solidFill>
              <a:latin typeface="Georgia" charset="0"/>
              <a:cs typeface="Georgia"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737" y="2529627"/>
            <a:ext cx="4868997" cy="3934965"/>
          </a:xfrm>
          <a:prstGeom prst="rect">
            <a:avLst/>
          </a:prstGeom>
        </p:spPr>
      </p:pic>
      <p:pic>
        <p:nvPicPr>
          <p:cNvPr id="8"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88861" y="2223092"/>
            <a:ext cx="3786975" cy="4548037"/>
          </a:xfrm>
          <a:prstGeom prst="rect">
            <a:avLst/>
          </a:prstGeom>
        </p:spPr>
      </p:pic>
    </p:spTree>
    <p:extLst>
      <p:ext uri="{BB962C8B-B14F-4D97-AF65-F5344CB8AC3E}">
        <p14:creationId xmlns:p14="http://schemas.microsoft.com/office/powerpoint/2010/main" val="26186622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24931" name="Rectangle 6"/>
          <p:cNvSpPr>
            <a:spLocks noChangeArrowheads="1"/>
          </p:cNvSpPr>
          <p:nvPr/>
        </p:nvSpPr>
        <p:spPr bwMode="auto">
          <a:xfrm>
            <a:off x="1083084" y="159535"/>
            <a:ext cx="6806672"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dirty="0" smtClean="0">
                <a:solidFill>
                  <a:srgbClr val="0C4225"/>
                </a:solidFill>
                <a:latin typeface="Georgia" charset="0"/>
                <a:cs typeface="Georgia" charset="0"/>
              </a:rPr>
              <a:t>Palouse Discovery Science Center</a:t>
            </a:r>
          </a:p>
          <a:p>
            <a:pPr algn="ctr"/>
            <a:r>
              <a:rPr lang="en-US" sz="1600" dirty="0" smtClean="0">
                <a:solidFill>
                  <a:srgbClr val="0C4225"/>
                </a:solidFill>
                <a:latin typeface="Georgia" charset="0"/>
                <a:cs typeface="Georgia" charset="0"/>
              </a:rPr>
              <a:t>Pullman, Washington</a:t>
            </a:r>
          </a:p>
          <a:p>
            <a:pPr algn="ctr"/>
            <a:endParaRPr lang="en-US" sz="1600" dirty="0" smtClean="0">
              <a:solidFill>
                <a:srgbClr val="0C4225"/>
              </a:solidFill>
              <a:latin typeface="Georgia" charset="0"/>
              <a:cs typeface="Georgia" charset="0"/>
            </a:endParaRPr>
          </a:p>
          <a:p>
            <a:pPr algn="ctr"/>
            <a:r>
              <a:rPr lang="en-US" i="1" dirty="0" smtClean="0">
                <a:solidFill>
                  <a:srgbClr val="0C4225"/>
                </a:solidFill>
                <a:latin typeface="Georgia" charset="0"/>
                <a:cs typeface="Georgia" charset="0"/>
              </a:rPr>
              <a:t>“</a:t>
            </a:r>
            <a:r>
              <a:rPr lang="en-US" sz="1600" i="1" dirty="0" smtClean="0">
                <a:solidFill>
                  <a:srgbClr val="0C4225"/>
                </a:solidFill>
                <a:latin typeface="Georgia" charset="0"/>
                <a:cs typeface="Georgia" charset="0"/>
              </a:rPr>
              <a:t>Last weekend I had the wonderful opportunity of sharing </a:t>
            </a:r>
          </a:p>
          <a:p>
            <a:pPr algn="ctr"/>
            <a:r>
              <a:rPr lang="en-US" sz="1600" i="1" dirty="0" smtClean="0">
                <a:solidFill>
                  <a:srgbClr val="0C4225"/>
                </a:solidFill>
                <a:latin typeface="Georgia" charset="0"/>
                <a:cs typeface="Georgia" charset="0"/>
              </a:rPr>
              <a:t> nanotechnology lessons with children and adults at the science center!” </a:t>
            </a:r>
            <a:endParaRPr lang="en-US" sz="1600" i="1" dirty="0">
              <a:solidFill>
                <a:srgbClr val="0C4225"/>
              </a:solidFill>
              <a:latin typeface="Georgia" charset="0"/>
              <a:cs typeface="Georgia"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216" y="2722889"/>
            <a:ext cx="4258784" cy="2812149"/>
          </a:xfrm>
          <a:prstGeom prst="rect">
            <a:avLst/>
          </a:prstGeom>
        </p:spPr>
      </p:pic>
      <p:pic>
        <p:nvPicPr>
          <p:cNvPr id="8"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9166" y="2722888"/>
            <a:ext cx="4203700" cy="2812149"/>
          </a:xfrm>
          <a:prstGeom prst="rect">
            <a:avLst/>
          </a:prstGeom>
        </p:spPr>
      </p:pic>
    </p:spTree>
    <p:extLst>
      <p:ext uri="{BB962C8B-B14F-4D97-AF65-F5344CB8AC3E}">
        <p14:creationId xmlns:p14="http://schemas.microsoft.com/office/powerpoint/2010/main" val="5811384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24931" name="Rectangle 6"/>
          <p:cNvSpPr>
            <a:spLocks noChangeArrowheads="1"/>
          </p:cNvSpPr>
          <p:nvPr/>
        </p:nvSpPr>
        <p:spPr bwMode="auto">
          <a:xfrm>
            <a:off x="1083084" y="159535"/>
            <a:ext cx="6806672"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dirty="0" smtClean="0">
                <a:solidFill>
                  <a:srgbClr val="0C4225"/>
                </a:solidFill>
                <a:latin typeface="Georgia" charset="0"/>
                <a:cs typeface="Georgia" charset="0"/>
              </a:rPr>
              <a:t>Palouse Discovery Science Center</a:t>
            </a:r>
          </a:p>
          <a:p>
            <a:pPr algn="ctr"/>
            <a:r>
              <a:rPr lang="en-US" sz="1600" dirty="0" smtClean="0">
                <a:solidFill>
                  <a:srgbClr val="0C4225"/>
                </a:solidFill>
                <a:latin typeface="Georgia" charset="0"/>
                <a:cs typeface="Georgia" charset="0"/>
              </a:rPr>
              <a:t>Pullman, Washington</a:t>
            </a:r>
          </a:p>
          <a:p>
            <a:pPr algn="ctr"/>
            <a:endParaRPr lang="en-US" sz="1600" dirty="0" smtClean="0">
              <a:solidFill>
                <a:srgbClr val="0C4225"/>
              </a:solidFill>
              <a:latin typeface="Georgia" charset="0"/>
              <a:cs typeface="Georgia" charset="0"/>
            </a:endParaRPr>
          </a:p>
          <a:p>
            <a:pPr algn="ctr"/>
            <a:r>
              <a:rPr lang="en-US" i="1" dirty="0" smtClean="0">
                <a:solidFill>
                  <a:srgbClr val="0C4225"/>
                </a:solidFill>
                <a:latin typeface="Georgia" charset="0"/>
                <a:cs typeface="Georgia" charset="0"/>
              </a:rPr>
              <a:t>“</a:t>
            </a:r>
            <a:r>
              <a:rPr lang="en-US" sz="1600" i="1" dirty="0" smtClean="0">
                <a:solidFill>
                  <a:srgbClr val="0C4225"/>
                </a:solidFill>
                <a:latin typeface="Georgia" charset="0"/>
                <a:cs typeface="Georgia" charset="0"/>
              </a:rPr>
              <a:t>Last weekend I had the wonderful opportunity of sharing </a:t>
            </a:r>
          </a:p>
          <a:p>
            <a:pPr algn="ctr"/>
            <a:r>
              <a:rPr lang="en-US" sz="1600" i="1" dirty="0" smtClean="0">
                <a:solidFill>
                  <a:srgbClr val="0C4225"/>
                </a:solidFill>
                <a:latin typeface="Georgia" charset="0"/>
                <a:cs typeface="Georgia" charset="0"/>
              </a:rPr>
              <a:t> nanotechnology lessons with children and adults at the science center!” </a:t>
            </a:r>
            <a:endParaRPr lang="en-US" sz="1600" i="1" dirty="0">
              <a:solidFill>
                <a:srgbClr val="0C4225"/>
              </a:solidFill>
              <a:latin typeface="Georgia" charset="0"/>
              <a:cs typeface="Georgia" charset="0"/>
            </a:endParaRPr>
          </a:p>
        </p:txBody>
      </p:sp>
      <p:pic>
        <p:nvPicPr>
          <p:cNvPr id="8"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reen Shot 2015-06-03 at 1.42.06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1254" y="2127001"/>
            <a:ext cx="7326364" cy="4554787"/>
          </a:xfrm>
          <a:prstGeom prst="rect">
            <a:avLst/>
          </a:prstGeom>
        </p:spPr>
      </p:pic>
    </p:spTree>
    <p:extLst>
      <p:ext uri="{BB962C8B-B14F-4D97-AF65-F5344CB8AC3E}">
        <p14:creationId xmlns:p14="http://schemas.microsoft.com/office/powerpoint/2010/main" val="415443541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24931" name="Rectangle 6"/>
          <p:cNvSpPr>
            <a:spLocks noChangeArrowheads="1"/>
          </p:cNvSpPr>
          <p:nvPr/>
        </p:nvSpPr>
        <p:spPr bwMode="auto">
          <a:xfrm>
            <a:off x="833251" y="0"/>
            <a:ext cx="7876668"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dirty="0" smtClean="0">
                <a:solidFill>
                  <a:srgbClr val="0C4225"/>
                </a:solidFill>
                <a:latin typeface="Georgia" charset="0"/>
                <a:cs typeface="Georgia" charset="0"/>
              </a:rPr>
              <a:t>Palouse Discovery Science Center</a:t>
            </a:r>
            <a:endParaRPr lang="en-US" sz="1600" dirty="0" smtClean="0">
              <a:solidFill>
                <a:srgbClr val="0C4225"/>
              </a:solidFill>
              <a:latin typeface="Georgia" charset="0"/>
              <a:cs typeface="Georgia" charset="0"/>
            </a:endParaRPr>
          </a:p>
          <a:p>
            <a:pPr algn="ctr"/>
            <a:r>
              <a:rPr lang="en-US" dirty="0" smtClean="0">
                <a:solidFill>
                  <a:srgbClr val="0C4225"/>
                </a:solidFill>
                <a:latin typeface="Georgia" charset="0"/>
                <a:cs typeface="Georgia" charset="0"/>
              </a:rPr>
              <a:t>Pullman, Washington </a:t>
            </a:r>
          </a:p>
          <a:p>
            <a:pPr algn="just"/>
            <a:endParaRPr lang="en-US" i="1" dirty="0" smtClean="0">
              <a:solidFill>
                <a:srgbClr val="0C4225"/>
              </a:solidFill>
              <a:latin typeface="Georgia" charset="0"/>
              <a:cs typeface="Georgia" charset="0"/>
            </a:endParaRPr>
          </a:p>
          <a:p>
            <a:pPr algn="just"/>
            <a:r>
              <a:rPr lang="en-US" i="1" dirty="0" smtClean="0">
                <a:solidFill>
                  <a:srgbClr val="0C4225"/>
                </a:solidFill>
                <a:latin typeface="Georgia" charset="0"/>
                <a:cs typeface="Georgia" charset="0"/>
              </a:rPr>
              <a:t>“Presenting a lesson on nanotechnology at the science center was an eye opening and great learning experience regarding science instruction!”      </a:t>
            </a:r>
          </a:p>
        </p:txBody>
      </p:sp>
      <p:pic>
        <p:nvPicPr>
          <p:cNvPr id="8"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1991" y="2722887"/>
            <a:ext cx="4211622" cy="2812149"/>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9166" y="2722887"/>
            <a:ext cx="4211622" cy="2807063"/>
          </a:xfrm>
          <a:prstGeom prst="rect">
            <a:avLst/>
          </a:prstGeom>
        </p:spPr>
      </p:pic>
    </p:spTree>
    <p:extLst>
      <p:ext uri="{BB962C8B-B14F-4D97-AF65-F5344CB8AC3E}">
        <p14:creationId xmlns:p14="http://schemas.microsoft.com/office/powerpoint/2010/main" val="22442675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24931" name="Rectangle 6"/>
          <p:cNvSpPr>
            <a:spLocks noChangeArrowheads="1"/>
          </p:cNvSpPr>
          <p:nvPr/>
        </p:nvSpPr>
        <p:spPr bwMode="auto">
          <a:xfrm>
            <a:off x="2689677" y="336593"/>
            <a:ext cx="3978974"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dirty="0" smtClean="0">
                <a:solidFill>
                  <a:srgbClr val="0C4225"/>
                </a:solidFill>
                <a:latin typeface="Georgia" charset="0"/>
                <a:cs typeface="Georgia" charset="0"/>
              </a:rPr>
              <a:t>Palouse Discovery Science Center</a:t>
            </a:r>
          </a:p>
          <a:p>
            <a:pPr algn="ctr"/>
            <a:r>
              <a:rPr lang="en-US" sz="1600" dirty="0" smtClean="0">
                <a:solidFill>
                  <a:srgbClr val="0C4225"/>
                </a:solidFill>
                <a:latin typeface="Georgia" charset="0"/>
                <a:cs typeface="Georgia" charset="0"/>
              </a:rPr>
              <a:t>Pullman, Washington</a:t>
            </a:r>
            <a:endParaRPr lang="en-US" sz="4800" dirty="0" smtClean="0">
              <a:solidFill>
                <a:srgbClr val="0C4225"/>
              </a:solidFill>
              <a:latin typeface="Georgia" charset="0"/>
              <a:cs typeface="Georgia" charset="0"/>
            </a:endParaRPr>
          </a:p>
          <a:p>
            <a:pPr algn="ctr"/>
            <a:endParaRPr lang="en-US" sz="2000" dirty="0" smtClean="0">
              <a:solidFill>
                <a:srgbClr val="0C4225"/>
              </a:solidFill>
              <a:latin typeface="Georgia" charset="0"/>
              <a:cs typeface="Georgia" charset="0"/>
            </a:endParaRPr>
          </a:p>
          <a:p>
            <a:pPr algn="ctr"/>
            <a:endParaRPr lang="en-US" sz="2000" dirty="0">
              <a:solidFill>
                <a:srgbClr val="0C4225"/>
              </a:solidFill>
              <a:latin typeface="Georgia" charset="0"/>
              <a:cs typeface="Georgia"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7218" y="2498905"/>
            <a:ext cx="5903889" cy="3937847"/>
          </a:xfrm>
          <a:prstGeom prst="rect">
            <a:avLst/>
          </a:prstGeom>
        </p:spPr>
      </p:pic>
      <p:pic>
        <p:nvPicPr>
          <p:cNvPr id="8"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02456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8"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4657" y="6109624"/>
            <a:ext cx="2133600" cy="498475"/>
          </a:xfrm>
          <a:prstGeom prst="rect">
            <a:avLst/>
          </a:prstGeom>
          <a:noFill/>
          <a:ln w="9525">
            <a:noFill/>
            <a:miter lim="800000"/>
            <a:headEnd/>
            <a:tailEnd/>
          </a:ln>
        </p:spPr>
      </p:pic>
      <p:pic>
        <p:nvPicPr>
          <p:cNvPr id="65539"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49500" y="6049681"/>
            <a:ext cx="590550" cy="595313"/>
          </a:xfrm>
          <a:prstGeom prst="rect">
            <a:avLst/>
          </a:prstGeom>
          <a:noFill/>
          <a:ln w="9525">
            <a:noFill/>
            <a:miter lim="800000"/>
            <a:headEnd/>
            <a:tailEnd/>
          </a:ln>
        </p:spPr>
      </p:pic>
      <p:sp>
        <p:nvSpPr>
          <p:cNvPr id="65540" name="TextBox 6"/>
          <p:cNvSpPr txBox="1">
            <a:spLocks noChangeArrowheads="1"/>
          </p:cNvSpPr>
          <p:nvPr/>
        </p:nvSpPr>
        <p:spPr bwMode="auto">
          <a:xfrm>
            <a:off x="0" y="186413"/>
            <a:ext cx="9144000" cy="1323439"/>
          </a:xfrm>
          <a:prstGeom prst="rect">
            <a:avLst/>
          </a:prstGeom>
          <a:noFill/>
          <a:ln w="9525">
            <a:noFill/>
            <a:miter lim="800000"/>
            <a:headEnd/>
            <a:tailEnd/>
          </a:ln>
        </p:spPr>
        <p:txBody>
          <a:bodyPr>
            <a:prstTxWarp prst="textNoShape">
              <a:avLst/>
            </a:prstTxWarp>
            <a:spAutoFit/>
          </a:bodyPr>
          <a:lstStyle/>
          <a:p>
            <a:pPr algn="ctr" eaLnBrk="1" hangingPunct="1"/>
            <a:r>
              <a:rPr lang="en-US" sz="4000" dirty="0">
                <a:solidFill>
                  <a:srgbClr val="0C4225"/>
                </a:solidFill>
                <a:latin typeface="Georgia" charset="0"/>
                <a:cs typeface="Georgia" charset="0"/>
              </a:rPr>
              <a:t>Integrating Nano Into Larger</a:t>
            </a:r>
          </a:p>
          <a:p>
            <a:pPr algn="ctr" eaLnBrk="1" hangingPunct="1"/>
            <a:r>
              <a:rPr lang="en-US" sz="4000" dirty="0">
                <a:solidFill>
                  <a:srgbClr val="0C4225"/>
                </a:solidFill>
                <a:latin typeface="Georgia" charset="0"/>
                <a:cs typeface="Georgia" charset="0"/>
              </a:rPr>
              <a:t>Themes</a:t>
            </a:r>
          </a:p>
        </p:txBody>
      </p:sp>
      <p:sp>
        <p:nvSpPr>
          <p:cNvPr id="10" name="Rectangle 9"/>
          <p:cNvSpPr/>
          <p:nvPr/>
        </p:nvSpPr>
        <p:spPr>
          <a:xfrm>
            <a:off x="0" y="57070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9" name="Rectangle 8"/>
          <p:cNvSpPr/>
          <p:nvPr/>
        </p:nvSpPr>
        <p:spPr>
          <a:xfrm>
            <a:off x="0" y="1632963"/>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1" name="Rectangle 6"/>
          <p:cNvSpPr>
            <a:spLocks noChangeArrowheads="1"/>
          </p:cNvSpPr>
          <p:nvPr/>
        </p:nvSpPr>
        <p:spPr bwMode="auto">
          <a:xfrm>
            <a:off x="266700" y="1917397"/>
            <a:ext cx="8390733"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Bef>
                <a:spcPts val="1200"/>
              </a:spcBef>
              <a:buClr>
                <a:srgbClr val="000000"/>
              </a:buClr>
              <a:buFont typeface="Arial" charset="0"/>
              <a:buChar char="•"/>
            </a:pPr>
            <a:r>
              <a:rPr lang="en-US" sz="2600" b="1" dirty="0" smtClean="0">
                <a:solidFill>
                  <a:srgbClr val="0C4225"/>
                </a:solidFill>
                <a:latin typeface="Calibri"/>
                <a:ea typeface="MS Mincho" charset="0"/>
                <a:cs typeface="Calibri"/>
              </a:rPr>
              <a:t>Victoria </a:t>
            </a:r>
            <a:r>
              <a:rPr lang="en-US" sz="2600" b="1" dirty="0" err="1">
                <a:solidFill>
                  <a:srgbClr val="0C4225"/>
                </a:solidFill>
                <a:latin typeface="Calibri"/>
                <a:ea typeface="MS Mincho" charset="0"/>
                <a:cs typeface="Calibri"/>
              </a:rPr>
              <a:t>Scalise</a:t>
            </a:r>
            <a:r>
              <a:rPr lang="en-US" sz="2600" b="1" dirty="0">
                <a:solidFill>
                  <a:srgbClr val="0C4225"/>
                </a:solidFill>
                <a:latin typeface="Calibri"/>
                <a:ea typeface="MS Mincho" charset="0"/>
                <a:cs typeface="Calibri"/>
              </a:rPr>
              <a:t>, Palouse Discovery Science </a:t>
            </a:r>
            <a:r>
              <a:rPr lang="en-US" sz="2600" b="1" dirty="0" smtClean="0">
                <a:solidFill>
                  <a:srgbClr val="0C4225"/>
                </a:solidFill>
                <a:latin typeface="Calibri"/>
                <a:ea typeface="MS Mincho" charset="0"/>
                <a:cs typeface="Calibri"/>
              </a:rPr>
              <a:t>Center</a:t>
            </a:r>
            <a:endParaRPr lang="en-US" sz="2600" dirty="0" smtClean="0">
              <a:solidFill>
                <a:srgbClr val="0C4225"/>
              </a:solidFill>
              <a:latin typeface="Calibri"/>
              <a:ea typeface="MS Mincho" charset="0"/>
              <a:cs typeface="Calibri"/>
            </a:endParaRPr>
          </a:p>
          <a:p>
            <a:pPr marL="342900" indent="-342900">
              <a:spcBef>
                <a:spcPts val="1200"/>
              </a:spcBef>
              <a:buClr>
                <a:srgbClr val="000000"/>
              </a:buClr>
              <a:buFont typeface="Arial" charset="0"/>
              <a:buChar char="•"/>
            </a:pPr>
            <a:r>
              <a:rPr lang="en-US" sz="2600" b="1" dirty="0" smtClean="0">
                <a:solidFill>
                  <a:srgbClr val="0C4225"/>
                </a:solidFill>
                <a:latin typeface="Calibri"/>
                <a:ea typeface="MS Mincho" charset="0"/>
                <a:cs typeface="Calibri"/>
              </a:rPr>
              <a:t>Kathleen Lawson, Arkansas Discovery Network</a:t>
            </a:r>
          </a:p>
          <a:p>
            <a:pPr marL="342900" indent="-342900">
              <a:spcBef>
                <a:spcPts val="1200"/>
              </a:spcBef>
              <a:buClr>
                <a:srgbClr val="000000"/>
              </a:buClr>
              <a:buFont typeface="Arial" charset="0"/>
              <a:buChar char="•"/>
            </a:pPr>
            <a:r>
              <a:rPr lang="en-US" sz="2600" b="1" dirty="0" smtClean="0">
                <a:solidFill>
                  <a:srgbClr val="0C4225"/>
                </a:solidFill>
                <a:latin typeface="Calibri"/>
                <a:ea typeface="Lucida Grande"/>
                <a:cs typeface="Calibri"/>
              </a:rPr>
              <a:t>Summer </a:t>
            </a:r>
            <a:r>
              <a:rPr lang="en-US" sz="2600" b="1" dirty="0" err="1" smtClean="0">
                <a:solidFill>
                  <a:srgbClr val="0C4225"/>
                </a:solidFill>
                <a:latin typeface="Calibri"/>
                <a:ea typeface="Lucida Grande"/>
                <a:cs typeface="Calibri"/>
              </a:rPr>
              <a:t>Lazenby</a:t>
            </a:r>
            <a:r>
              <a:rPr lang="en-US" sz="2600" b="1" dirty="0" smtClean="0">
                <a:solidFill>
                  <a:srgbClr val="0C4225"/>
                </a:solidFill>
                <a:latin typeface="Calibri"/>
                <a:ea typeface="Lucida Grande"/>
                <a:cs typeface="Calibri"/>
              </a:rPr>
              <a:t>, Challenger Learning Center of Alaska</a:t>
            </a:r>
          </a:p>
          <a:p>
            <a:pPr marL="342900" indent="-342900">
              <a:spcBef>
                <a:spcPts val="1200"/>
              </a:spcBef>
              <a:buClr>
                <a:srgbClr val="000000"/>
              </a:buClr>
              <a:buFont typeface="Arial" charset="0"/>
              <a:buChar char="•"/>
            </a:pPr>
            <a:r>
              <a:rPr lang="en-US" sz="2600" b="1" dirty="0">
                <a:solidFill>
                  <a:srgbClr val="0C4225"/>
                </a:solidFill>
                <a:latin typeface="Calibri"/>
                <a:ea typeface="MS Mincho" charset="0"/>
                <a:cs typeface="Calibri"/>
              </a:rPr>
              <a:t>Frank </a:t>
            </a:r>
            <a:r>
              <a:rPr lang="en-US" sz="2600" b="1" dirty="0" err="1">
                <a:solidFill>
                  <a:srgbClr val="0C4225"/>
                </a:solidFill>
                <a:latin typeface="Calibri"/>
                <a:ea typeface="MS Mincho" charset="0"/>
                <a:cs typeface="Calibri"/>
              </a:rPr>
              <a:t>Kusiak</a:t>
            </a:r>
            <a:r>
              <a:rPr lang="en-US" sz="2600" b="1" dirty="0">
                <a:solidFill>
                  <a:srgbClr val="0C4225"/>
                </a:solidFill>
                <a:latin typeface="Calibri"/>
                <a:ea typeface="MS Mincho" charset="0"/>
                <a:cs typeface="Calibri"/>
              </a:rPr>
              <a:t>, Lawrence Hall of </a:t>
            </a:r>
            <a:r>
              <a:rPr lang="en-US" sz="2600" b="1" dirty="0" smtClean="0">
                <a:solidFill>
                  <a:srgbClr val="0C4225"/>
                </a:solidFill>
                <a:latin typeface="Calibri"/>
                <a:ea typeface="MS Mincho" charset="0"/>
                <a:cs typeface="Calibri"/>
              </a:rPr>
              <a:t>Science</a:t>
            </a:r>
            <a:endParaRPr lang="en-US" sz="2600" b="1" dirty="0">
              <a:solidFill>
                <a:srgbClr val="0C4225"/>
              </a:solidFill>
              <a:latin typeface="Calibri"/>
              <a:ea typeface="MS Mincho" charset="0"/>
              <a:cs typeface="Calibri"/>
            </a:endParaRPr>
          </a:p>
        </p:txBody>
      </p:sp>
      <p:sp>
        <p:nvSpPr>
          <p:cNvPr id="12" name="TextBox 1"/>
          <p:cNvSpPr txBox="1">
            <a:spLocks noChangeArrowheads="1"/>
          </p:cNvSpPr>
          <p:nvPr/>
        </p:nvSpPr>
        <p:spPr bwMode="auto">
          <a:xfrm>
            <a:off x="2712307" y="5998663"/>
            <a:ext cx="3116262"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49176D"/>
                </a:solidFill>
                <a:latin typeface="Calibri"/>
                <a:cs typeface="Calibri"/>
              </a:rPr>
              <a:t>JUNE 2015</a:t>
            </a:r>
          </a:p>
          <a:p>
            <a:pPr eaLnBrk="1" hangingPunct="1"/>
            <a:r>
              <a:rPr lang="en-US" sz="1800" b="1" dirty="0" smtClean="0">
                <a:solidFill>
                  <a:srgbClr val="49176D"/>
                </a:solidFill>
                <a:latin typeface="Calibri"/>
                <a:cs typeface="Calibri"/>
              </a:rPr>
              <a:t>NETWORK-WIDE MEETING</a:t>
            </a:r>
            <a:endParaRPr lang="en-US" sz="1800" b="1" dirty="0">
              <a:solidFill>
                <a:srgbClr val="49176D"/>
              </a:solidFill>
              <a:latin typeface="Calibri"/>
              <a:cs typeface="Calibri"/>
            </a:endParaRPr>
          </a:p>
        </p:txBody>
      </p:sp>
      <p:sp>
        <p:nvSpPr>
          <p:cNvPr id="13" name="TextBox 10"/>
          <p:cNvSpPr txBox="1">
            <a:spLocks noChangeArrowheads="1"/>
          </p:cNvSpPr>
          <p:nvPr/>
        </p:nvSpPr>
        <p:spPr bwMode="auto">
          <a:xfrm>
            <a:off x="6344457" y="6155904"/>
            <a:ext cx="1930333" cy="338554"/>
          </a:xfrm>
          <a:prstGeom prst="rect">
            <a:avLst/>
          </a:prstGeom>
          <a:noFill/>
          <a:ln w="9525">
            <a:noFill/>
            <a:miter lim="800000"/>
            <a:headEnd/>
            <a:tailEnd/>
          </a:ln>
        </p:spPr>
        <p:txBody>
          <a:bodyPr wrap="square">
            <a:prstTxWarp prst="textNoShape">
              <a:avLst/>
            </a:prstTxWarp>
            <a:spAutoFit/>
          </a:bodyPr>
          <a:lstStyle/>
          <a:p>
            <a:pPr algn="r"/>
            <a:r>
              <a:rPr lang="en-US" sz="1600" b="1" dirty="0" smtClean="0">
                <a:solidFill>
                  <a:srgbClr val="0C4225"/>
                </a:solidFill>
                <a:latin typeface="Calibri" pitchFamily="1" charset="0"/>
                <a:ea typeface="ＭＳ Ｐゴシック" pitchFamily="1" charset="-128"/>
                <a:cs typeface="ＭＳ Ｐゴシック" pitchFamily="1" charset="-128"/>
              </a:rPr>
              <a:t>NISENET.ORG</a:t>
            </a:r>
            <a:endParaRPr lang="en-US" sz="1600" b="1" dirty="0">
              <a:solidFill>
                <a:srgbClr val="0C4225"/>
              </a:solidFill>
              <a:latin typeface="Calibri" pitchFamily="1" charset="0"/>
              <a:ea typeface="ＭＳ Ｐゴシック" pitchFamily="1" charset="-128"/>
              <a:cs typeface="ＭＳ Ｐゴシック"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79127"/>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9" name="Rectangle 8"/>
          <p:cNvSpPr/>
          <p:nvPr/>
        </p:nvSpPr>
        <p:spPr>
          <a:xfrm>
            <a:off x="0" y="5200589"/>
            <a:ext cx="9144000" cy="164623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spcAft>
                <a:spcPts val="200"/>
              </a:spcAft>
              <a:defRPr/>
            </a:pPr>
            <a:r>
              <a:rPr lang="en-US" b="1" dirty="0">
                <a:solidFill>
                  <a:prstClr val="white"/>
                </a:solidFill>
                <a:latin typeface="Calibri" charset="0"/>
              </a:rPr>
              <a:t>Cynthia Needham, </a:t>
            </a:r>
            <a:r>
              <a:rPr lang="en-US" dirty="0">
                <a:solidFill>
                  <a:prstClr val="white"/>
                </a:solidFill>
                <a:latin typeface="Calibri" charset="0"/>
              </a:rPr>
              <a:t>ICAN Productions</a:t>
            </a:r>
          </a:p>
        </p:txBody>
      </p:sp>
      <p:sp>
        <p:nvSpPr>
          <p:cNvPr id="87044" name="Rectangle 3"/>
          <p:cNvSpPr txBox="1">
            <a:spLocks noChangeArrowheads="1"/>
          </p:cNvSpPr>
          <p:nvPr/>
        </p:nvSpPr>
        <p:spPr bwMode="auto">
          <a:xfrm>
            <a:off x="1565098" y="5691127"/>
            <a:ext cx="5118906"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lnSpc>
                <a:spcPct val="90000"/>
              </a:lnSpc>
              <a:spcBef>
                <a:spcPct val="20000"/>
              </a:spcBef>
            </a:pPr>
            <a:r>
              <a:rPr lang="en-US" sz="1200" dirty="0">
                <a:solidFill>
                  <a:prstClr val="black"/>
                </a:solidFill>
                <a:latin typeface="Calibri" charset="0"/>
              </a:rPr>
              <a:t>This presentation is based on work supported by the National Science Foundation under Grant No. 0940143.  Any opinions, findings, and conclusions or recommendations expressed in this presentation are those of the authors and do not necessarily reflect the views of the Foundation. </a:t>
            </a:r>
          </a:p>
        </p:txBody>
      </p:sp>
      <p:pic>
        <p:nvPicPr>
          <p:cNvPr id="87045"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9860" y="5665727"/>
            <a:ext cx="992188"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1" descr="Nanotubes parade.jpg"/>
          <p:cNvPicPr>
            <a:picLocks noChangeAspect="1"/>
          </p:cNvPicPr>
          <p:nvPr/>
        </p:nvPicPr>
        <p:blipFill rotWithShape="1">
          <a:blip r:embed="rId4" cstate="email">
            <a:extLst>
              <a:ext uri="{28A0092B-C50C-407E-A947-70E740481C1C}">
                <a14:useLocalDpi xmlns:a14="http://schemas.microsoft.com/office/drawing/2010/main"/>
              </a:ext>
            </a:extLst>
          </a:blip>
          <a:srcRect r="-10130"/>
          <a:stretch/>
        </p:blipFill>
        <p:spPr bwMode="auto">
          <a:xfrm>
            <a:off x="-2" y="1090353"/>
            <a:ext cx="10133469" cy="430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3044942" y="-155259"/>
            <a:ext cx="3268443"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dirty="0">
              <a:solidFill>
                <a:srgbClr val="0C4225"/>
              </a:solidFill>
              <a:latin typeface="Georgia" charset="0"/>
              <a:cs typeface="Georgia" charset="0"/>
            </a:endParaRPr>
          </a:p>
          <a:p>
            <a:pPr algn="ctr"/>
            <a:r>
              <a:rPr lang="en-US" sz="4800" dirty="0" smtClean="0">
                <a:solidFill>
                  <a:srgbClr val="0C4225"/>
                </a:solidFill>
                <a:latin typeface="Georgia"/>
                <a:cs typeface="Georgia"/>
              </a:rPr>
              <a:t>Thank you!</a:t>
            </a:r>
          </a:p>
          <a:p>
            <a:pPr algn="ctr"/>
            <a:endParaRPr lang="en-US" sz="2000" dirty="0" smtClean="0">
              <a:solidFill>
                <a:prstClr val="black"/>
              </a:solidFill>
              <a:latin typeface="Calibri" charset="0"/>
            </a:endParaRPr>
          </a:p>
          <a:p>
            <a:pPr algn="ctr"/>
            <a:endParaRPr lang="en-US" sz="4800" dirty="0" smtClean="0">
              <a:solidFill>
                <a:srgbClr val="0C4225"/>
              </a:solidFill>
              <a:latin typeface="Georgia" charset="0"/>
              <a:cs typeface="Georgia" charset="0"/>
            </a:endParaRPr>
          </a:p>
          <a:p>
            <a:pPr algn="ctr"/>
            <a:endParaRPr lang="en-US" sz="2000" dirty="0">
              <a:solidFill>
                <a:srgbClr val="0C4225"/>
              </a:solidFill>
              <a:latin typeface="Georgia" charset="0"/>
              <a:cs typeface="Georgia" charset="0"/>
            </a:endParaRPr>
          </a:p>
        </p:txBody>
      </p:sp>
      <p:sp>
        <p:nvSpPr>
          <p:cNvPr id="11" name="Rectangle 10"/>
          <p:cNvSpPr/>
          <p:nvPr/>
        </p:nvSpPr>
        <p:spPr>
          <a:xfrm>
            <a:off x="0" y="5288438"/>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1300" y="4622800"/>
            <a:ext cx="1212398" cy="471488"/>
          </a:xfrm>
          <a:prstGeom prst="rect">
            <a:avLst/>
          </a:prstGeom>
        </p:spPr>
      </p:pic>
      <p:pic>
        <p:nvPicPr>
          <p:cNvPr id="13" name="Picture 3" descr="NISE_logo.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15138" y="5802043"/>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4906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TextBox 6"/>
          <p:cNvSpPr txBox="1">
            <a:spLocks noChangeArrowheads="1"/>
          </p:cNvSpPr>
          <p:nvPr/>
        </p:nvSpPr>
        <p:spPr bwMode="auto">
          <a:xfrm>
            <a:off x="266700" y="507597"/>
            <a:ext cx="8623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dirty="0" smtClean="0">
                <a:solidFill>
                  <a:srgbClr val="0C4225"/>
                </a:solidFill>
                <a:latin typeface="Georgia" charset="0"/>
                <a:cs typeface="Georgia" charset="0"/>
              </a:rPr>
              <a:t>Nano &amp; Tinkering</a:t>
            </a:r>
            <a:endParaRPr lang="en-US" sz="4000" dirty="0">
              <a:solidFill>
                <a:srgbClr val="0C4225"/>
              </a:solidFill>
              <a:latin typeface="Georgia" charset="0"/>
              <a:cs typeface="Georgia" charset="0"/>
            </a:endParaRPr>
          </a:p>
        </p:txBody>
      </p:sp>
      <p:pic>
        <p:nvPicPr>
          <p:cNvPr id="11"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7683" y="6109624"/>
            <a:ext cx="2133600" cy="498475"/>
          </a:xfrm>
          <a:prstGeom prst="rect">
            <a:avLst/>
          </a:prstGeom>
          <a:noFill/>
          <a:ln w="9525">
            <a:noFill/>
            <a:miter lim="800000"/>
            <a:headEnd/>
            <a:tailEnd/>
          </a:ln>
        </p:spPr>
      </p:pic>
      <p:pic>
        <p:nvPicPr>
          <p:cNvPr id="12"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2526" y="6049681"/>
            <a:ext cx="590550" cy="595313"/>
          </a:xfrm>
          <a:prstGeom prst="rect">
            <a:avLst/>
          </a:prstGeom>
          <a:noFill/>
          <a:ln w="9525">
            <a:noFill/>
            <a:miter lim="800000"/>
            <a:headEnd/>
            <a:tailEnd/>
          </a:ln>
        </p:spPr>
      </p:pic>
      <p:sp>
        <p:nvSpPr>
          <p:cNvPr id="18" name="TextBox 1"/>
          <p:cNvSpPr txBox="1">
            <a:spLocks noChangeArrowheads="1"/>
          </p:cNvSpPr>
          <p:nvPr/>
        </p:nvSpPr>
        <p:spPr bwMode="auto">
          <a:xfrm>
            <a:off x="2635333" y="5998663"/>
            <a:ext cx="3116262"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49176D"/>
                </a:solidFill>
                <a:latin typeface="Calibri"/>
                <a:cs typeface="Calibri"/>
              </a:rPr>
              <a:t>JUNE 2015</a:t>
            </a:r>
          </a:p>
          <a:p>
            <a:pPr eaLnBrk="1" hangingPunct="1"/>
            <a:r>
              <a:rPr lang="en-US" sz="1800" b="1" dirty="0" smtClean="0">
                <a:solidFill>
                  <a:srgbClr val="49176D"/>
                </a:solidFill>
                <a:latin typeface="Calibri"/>
                <a:cs typeface="Calibri"/>
              </a:rPr>
              <a:t>NETWORK-WIDE MEETING</a:t>
            </a:r>
            <a:endParaRPr lang="en-US" sz="1800" b="1" dirty="0">
              <a:solidFill>
                <a:srgbClr val="49176D"/>
              </a:solidFill>
              <a:latin typeface="Calibri"/>
              <a:cs typeface="Calibri"/>
            </a:endParaRPr>
          </a:p>
        </p:txBody>
      </p:sp>
      <p:sp>
        <p:nvSpPr>
          <p:cNvPr id="19" name="TextBox 10"/>
          <p:cNvSpPr txBox="1">
            <a:spLocks noChangeArrowheads="1"/>
          </p:cNvSpPr>
          <p:nvPr/>
        </p:nvSpPr>
        <p:spPr bwMode="auto">
          <a:xfrm>
            <a:off x="6267483" y="6155904"/>
            <a:ext cx="1930333" cy="338554"/>
          </a:xfrm>
          <a:prstGeom prst="rect">
            <a:avLst/>
          </a:prstGeom>
          <a:noFill/>
          <a:ln w="9525">
            <a:noFill/>
            <a:miter lim="800000"/>
            <a:headEnd/>
            <a:tailEnd/>
          </a:ln>
        </p:spPr>
        <p:txBody>
          <a:bodyPr wrap="square">
            <a:prstTxWarp prst="textNoShape">
              <a:avLst/>
            </a:prstTxWarp>
            <a:spAutoFit/>
          </a:bodyPr>
          <a:lstStyle/>
          <a:p>
            <a:pPr algn="r"/>
            <a:r>
              <a:rPr lang="en-US" sz="1600" b="1" dirty="0" smtClean="0">
                <a:solidFill>
                  <a:srgbClr val="0C4225"/>
                </a:solidFill>
                <a:latin typeface="Calibri" pitchFamily="1" charset="0"/>
                <a:ea typeface="ＭＳ Ｐゴシック" pitchFamily="1" charset="-128"/>
                <a:cs typeface="ＭＳ Ｐゴシック" pitchFamily="1" charset="-128"/>
              </a:rPr>
              <a:t>NISENET.ORG</a:t>
            </a:r>
            <a:endParaRPr lang="en-US" sz="1600" b="1" dirty="0">
              <a:solidFill>
                <a:srgbClr val="0C4225"/>
              </a:solidFill>
              <a:latin typeface="Calibri" pitchFamily="1" charset="0"/>
              <a:ea typeface="ＭＳ Ｐゴシック" pitchFamily="1" charset="-128"/>
              <a:cs typeface="ＭＳ Ｐゴシック" pitchFamily="1" charset="-128"/>
            </a:endParaRPr>
          </a:p>
        </p:txBody>
      </p:sp>
      <p:sp>
        <p:nvSpPr>
          <p:cNvPr id="20" name="Rectangle 19"/>
          <p:cNvSpPr/>
          <p:nvPr/>
        </p:nvSpPr>
        <p:spPr>
          <a:xfrm>
            <a:off x="0" y="5527992"/>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21" name="Rectangle 20"/>
          <p:cNvSpPr/>
          <p:nvPr/>
        </p:nvSpPr>
        <p:spPr>
          <a:xfrm>
            <a:off x="0" y="1565332"/>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pic>
        <p:nvPicPr>
          <p:cNvPr id="2050" name="Picture 2" descr="I:\NISE Meeting\Nano Activity Pictures\MOD 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59986" y="1657407"/>
            <a:ext cx="5836728" cy="38907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8"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4657" y="6109624"/>
            <a:ext cx="2133600" cy="498475"/>
          </a:xfrm>
          <a:prstGeom prst="rect">
            <a:avLst/>
          </a:prstGeom>
          <a:noFill/>
          <a:ln w="9525">
            <a:noFill/>
            <a:miter lim="800000"/>
            <a:headEnd/>
            <a:tailEnd/>
          </a:ln>
        </p:spPr>
      </p:pic>
      <p:pic>
        <p:nvPicPr>
          <p:cNvPr id="65539"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49500" y="6049681"/>
            <a:ext cx="590550" cy="595313"/>
          </a:xfrm>
          <a:prstGeom prst="rect">
            <a:avLst/>
          </a:prstGeom>
          <a:noFill/>
          <a:ln w="9525">
            <a:noFill/>
            <a:miter lim="800000"/>
            <a:headEnd/>
            <a:tailEnd/>
          </a:ln>
        </p:spPr>
      </p:pic>
      <p:sp>
        <p:nvSpPr>
          <p:cNvPr id="65540" name="TextBox 6"/>
          <p:cNvSpPr txBox="1">
            <a:spLocks noChangeArrowheads="1"/>
          </p:cNvSpPr>
          <p:nvPr/>
        </p:nvSpPr>
        <p:spPr bwMode="auto">
          <a:xfrm>
            <a:off x="0" y="369293"/>
            <a:ext cx="9144000" cy="830997"/>
          </a:xfrm>
          <a:prstGeom prst="rect">
            <a:avLst/>
          </a:prstGeom>
          <a:noFill/>
          <a:ln w="9525">
            <a:noFill/>
            <a:miter lim="800000"/>
            <a:headEnd/>
            <a:tailEnd/>
          </a:ln>
        </p:spPr>
        <p:txBody>
          <a:bodyPr>
            <a:prstTxWarp prst="textNoShape">
              <a:avLst/>
            </a:prstTxWarp>
            <a:spAutoFit/>
          </a:bodyPr>
          <a:lstStyle/>
          <a:p>
            <a:pPr algn="ctr"/>
            <a:r>
              <a:rPr lang="en-US" sz="4000" dirty="0" smtClean="0">
                <a:solidFill>
                  <a:srgbClr val="49176D"/>
                </a:solidFill>
                <a:latin typeface="Georgia" pitchFamily="1" charset="0"/>
                <a:ea typeface="Georgia" pitchFamily="1" charset="0"/>
                <a:cs typeface="Georgia" pitchFamily="1" charset="0"/>
              </a:rPr>
              <a:t>Overview</a:t>
            </a:r>
          </a:p>
          <a:p>
            <a:pPr algn="ctr"/>
            <a:endParaRPr lang="en-US" sz="800" dirty="0" smtClean="0">
              <a:solidFill>
                <a:srgbClr val="660066"/>
              </a:solidFill>
              <a:latin typeface="Georgia" pitchFamily="1" charset="0"/>
              <a:ea typeface="Georgia" pitchFamily="1" charset="0"/>
              <a:cs typeface="Georgia" pitchFamily="1" charset="0"/>
            </a:endParaRPr>
          </a:p>
        </p:txBody>
      </p:sp>
      <p:sp>
        <p:nvSpPr>
          <p:cNvPr id="10" name="Rectangle 9"/>
          <p:cNvSpPr/>
          <p:nvPr/>
        </p:nvSpPr>
        <p:spPr>
          <a:xfrm>
            <a:off x="0" y="57070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9" name="Rectangle 8"/>
          <p:cNvSpPr/>
          <p:nvPr/>
        </p:nvSpPr>
        <p:spPr>
          <a:xfrm>
            <a:off x="0" y="1632963"/>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1" name="Rectangle 6"/>
          <p:cNvSpPr>
            <a:spLocks noChangeArrowheads="1"/>
          </p:cNvSpPr>
          <p:nvPr/>
        </p:nvSpPr>
        <p:spPr bwMode="auto">
          <a:xfrm>
            <a:off x="266700" y="1917397"/>
            <a:ext cx="8390733" cy="445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Bef>
                <a:spcPct val="35000"/>
              </a:spcBef>
              <a:buClr>
                <a:srgbClr val="000000"/>
              </a:buClr>
              <a:buFont typeface="Arial" charset="0"/>
              <a:buChar char="•"/>
            </a:pPr>
            <a:endParaRPr lang="en-US" b="1" dirty="0" smtClean="0">
              <a:solidFill>
                <a:srgbClr val="0C4225"/>
              </a:solidFill>
              <a:latin typeface="Calibri" charset="0"/>
              <a:ea typeface="MS Mincho" charset="0"/>
              <a:cs typeface="MS Mincho" charset="0"/>
            </a:endParaRPr>
          </a:p>
          <a:p>
            <a:pPr marL="342900" indent="-342900">
              <a:spcBef>
                <a:spcPct val="35000"/>
              </a:spcBef>
              <a:buClr>
                <a:srgbClr val="000000"/>
              </a:buClr>
              <a:buFont typeface="Arial" charset="0"/>
              <a:buChar char="•"/>
            </a:pPr>
            <a:r>
              <a:rPr lang="en-US" sz="2400" b="1" dirty="0" smtClean="0">
                <a:solidFill>
                  <a:srgbClr val="0C4225"/>
                </a:solidFill>
                <a:latin typeface="Calibri" charset="0"/>
                <a:ea typeface="MS Mincho" charset="0"/>
                <a:cs typeface="MS Mincho" charset="0"/>
              </a:rPr>
              <a:t>Applause-On-Demand</a:t>
            </a:r>
          </a:p>
          <a:p>
            <a:pPr marL="342900" indent="-342900">
              <a:spcBef>
                <a:spcPct val="35000"/>
              </a:spcBef>
              <a:buClr>
                <a:srgbClr val="000000"/>
              </a:buClr>
              <a:buFont typeface="Arial" charset="0"/>
              <a:buChar char="•"/>
            </a:pPr>
            <a:r>
              <a:rPr lang="en-US" sz="2400" b="1" dirty="0" smtClean="0">
                <a:solidFill>
                  <a:srgbClr val="0C4225"/>
                </a:solidFill>
                <a:latin typeface="Calibri" charset="0"/>
                <a:ea typeface="MS Mincho" charset="0"/>
                <a:cs typeface="MS Mincho" charset="0"/>
              </a:rPr>
              <a:t>Arkansas Discovery Network</a:t>
            </a:r>
            <a:endParaRPr lang="en-US" sz="2400" b="1" dirty="0">
              <a:solidFill>
                <a:srgbClr val="0C4225"/>
              </a:solidFill>
              <a:latin typeface="Calibri" charset="0"/>
              <a:ea typeface="MS Mincho" charset="0"/>
              <a:cs typeface="MS Mincho" charset="0"/>
            </a:endParaRPr>
          </a:p>
          <a:p>
            <a:pPr marL="342900" indent="-342900">
              <a:spcBef>
                <a:spcPct val="35000"/>
              </a:spcBef>
              <a:buClr>
                <a:srgbClr val="000000"/>
              </a:buClr>
              <a:buFont typeface="Arial" charset="0"/>
              <a:buChar char="•"/>
            </a:pPr>
            <a:r>
              <a:rPr lang="en-US" sz="2400" b="1" dirty="0" err="1" smtClean="0">
                <a:solidFill>
                  <a:srgbClr val="0C4225"/>
                </a:solidFill>
                <a:latin typeface="Calibri" charset="0"/>
                <a:ea typeface="MS Mincho" charset="0"/>
                <a:cs typeface="MS Mincho" charset="0"/>
              </a:rPr>
              <a:t>Tinkerfest</a:t>
            </a:r>
            <a:endParaRPr lang="en-US" sz="2400" b="1" dirty="0">
              <a:solidFill>
                <a:srgbClr val="0C4225"/>
              </a:solidFill>
              <a:latin typeface="Calibri" charset="0"/>
              <a:ea typeface="MS Mincho" charset="0"/>
              <a:cs typeface="MS Mincho" charset="0"/>
            </a:endParaRPr>
          </a:p>
          <a:p>
            <a:pPr marL="342900" indent="-342900">
              <a:spcBef>
                <a:spcPct val="35000"/>
              </a:spcBef>
              <a:buClr>
                <a:srgbClr val="000000"/>
              </a:buClr>
              <a:buFont typeface="Arial" charset="0"/>
              <a:buChar char="•"/>
            </a:pPr>
            <a:r>
              <a:rPr lang="en-US" sz="2400" b="1" dirty="0" err="1" smtClean="0">
                <a:solidFill>
                  <a:srgbClr val="0C4225"/>
                </a:solidFill>
                <a:latin typeface="Calibri" charset="0"/>
                <a:ea typeface="MS Mincho" charset="0"/>
                <a:cs typeface="MS Mincho" charset="0"/>
              </a:rPr>
              <a:t>Oogoo</a:t>
            </a:r>
            <a:endParaRPr lang="en-US" sz="2400" b="1" dirty="0" smtClean="0">
              <a:solidFill>
                <a:srgbClr val="0C4225"/>
              </a:solidFill>
              <a:latin typeface="Calibri" charset="0"/>
              <a:ea typeface="MS Mincho" charset="0"/>
              <a:cs typeface="MS Mincho" charset="0"/>
            </a:endParaRPr>
          </a:p>
          <a:p>
            <a:pPr marL="342900" indent="-342900">
              <a:spcBef>
                <a:spcPct val="35000"/>
              </a:spcBef>
              <a:buClr>
                <a:srgbClr val="000000"/>
              </a:buClr>
              <a:buFont typeface="Arial" charset="0"/>
              <a:buChar char="•"/>
            </a:pPr>
            <a:r>
              <a:rPr lang="en-US" sz="2400" b="1" dirty="0" smtClean="0">
                <a:solidFill>
                  <a:srgbClr val="0C4225"/>
                </a:solidFill>
                <a:latin typeface="Calibri" charset="0"/>
                <a:ea typeface="MS Mincho" charset="0"/>
                <a:cs typeface="MS Mincho" charset="0"/>
              </a:rPr>
              <a:t>Tiny Drawings</a:t>
            </a:r>
          </a:p>
          <a:p>
            <a:pPr marL="342900" indent="-342900">
              <a:spcBef>
                <a:spcPct val="35000"/>
              </a:spcBef>
              <a:buClr>
                <a:srgbClr val="000000"/>
              </a:buClr>
              <a:buFont typeface="Arial" charset="0"/>
              <a:buChar char="•"/>
            </a:pPr>
            <a:r>
              <a:rPr lang="en-US" sz="2400" b="1" dirty="0" smtClean="0">
                <a:solidFill>
                  <a:srgbClr val="0C4225"/>
                </a:solidFill>
                <a:latin typeface="Calibri" charset="0"/>
                <a:ea typeface="MS Mincho" charset="0"/>
                <a:cs typeface="MS Mincho" charset="0"/>
              </a:rPr>
              <a:t>The Good, the Bad, the Smelly</a:t>
            </a:r>
          </a:p>
          <a:p>
            <a:pPr marL="342900" indent="-342900">
              <a:spcBef>
                <a:spcPct val="35000"/>
              </a:spcBef>
              <a:buClr>
                <a:srgbClr val="000000"/>
              </a:buClr>
              <a:buFont typeface="Arial" charset="0"/>
              <a:buChar char="•"/>
            </a:pPr>
            <a:endParaRPr lang="en-US" sz="2400" b="1" dirty="0" smtClean="0">
              <a:solidFill>
                <a:srgbClr val="0C4225"/>
              </a:solidFill>
              <a:latin typeface="Calibri" charset="0"/>
              <a:ea typeface="MS Mincho" charset="0"/>
              <a:cs typeface="MS Mincho" charset="0"/>
            </a:endParaRPr>
          </a:p>
          <a:p>
            <a:pPr marL="342900" indent="-342900">
              <a:spcBef>
                <a:spcPct val="35000"/>
              </a:spcBef>
              <a:buClr>
                <a:srgbClr val="000000"/>
              </a:buClr>
              <a:buFont typeface="Arial" charset="0"/>
              <a:buChar char="•"/>
            </a:pPr>
            <a:endParaRPr lang="en-US" sz="2400" b="1" dirty="0">
              <a:solidFill>
                <a:srgbClr val="0C4225"/>
              </a:solidFill>
              <a:latin typeface="Calibri" charset="0"/>
              <a:ea typeface="MS Mincho" charset="0"/>
              <a:cs typeface="MS Mincho" charset="0"/>
            </a:endParaRPr>
          </a:p>
        </p:txBody>
      </p:sp>
      <p:sp>
        <p:nvSpPr>
          <p:cNvPr id="12" name="TextBox 1"/>
          <p:cNvSpPr txBox="1">
            <a:spLocks noChangeArrowheads="1"/>
          </p:cNvSpPr>
          <p:nvPr/>
        </p:nvSpPr>
        <p:spPr bwMode="auto">
          <a:xfrm>
            <a:off x="2712307" y="5998663"/>
            <a:ext cx="3116262"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49176D"/>
                </a:solidFill>
                <a:latin typeface="Calibri"/>
                <a:cs typeface="Calibri"/>
              </a:rPr>
              <a:t>JUNE 2015</a:t>
            </a:r>
          </a:p>
          <a:p>
            <a:pPr eaLnBrk="1" hangingPunct="1"/>
            <a:r>
              <a:rPr lang="en-US" sz="1800" b="1" dirty="0" smtClean="0">
                <a:solidFill>
                  <a:srgbClr val="49176D"/>
                </a:solidFill>
                <a:latin typeface="Calibri"/>
                <a:cs typeface="Calibri"/>
              </a:rPr>
              <a:t>NETWORK-WIDE MEETING</a:t>
            </a:r>
            <a:endParaRPr lang="en-US" sz="1800" b="1" dirty="0">
              <a:solidFill>
                <a:srgbClr val="49176D"/>
              </a:solidFill>
              <a:latin typeface="Calibri"/>
              <a:cs typeface="Calibri"/>
            </a:endParaRPr>
          </a:p>
        </p:txBody>
      </p:sp>
      <p:sp>
        <p:nvSpPr>
          <p:cNvPr id="13" name="TextBox 10"/>
          <p:cNvSpPr txBox="1">
            <a:spLocks noChangeArrowheads="1"/>
          </p:cNvSpPr>
          <p:nvPr/>
        </p:nvSpPr>
        <p:spPr bwMode="auto">
          <a:xfrm>
            <a:off x="6344457" y="6155904"/>
            <a:ext cx="1930333" cy="338554"/>
          </a:xfrm>
          <a:prstGeom prst="rect">
            <a:avLst/>
          </a:prstGeom>
          <a:noFill/>
          <a:ln w="9525">
            <a:noFill/>
            <a:miter lim="800000"/>
            <a:headEnd/>
            <a:tailEnd/>
          </a:ln>
        </p:spPr>
        <p:txBody>
          <a:bodyPr wrap="square">
            <a:prstTxWarp prst="textNoShape">
              <a:avLst/>
            </a:prstTxWarp>
            <a:spAutoFit/>
          </a:bodyPr>
          <a:lstStyle/>
          <a:p>
            <a:pPr algn="r"/>
            <a:r>
              <a:rPr lang="en-US" sz="1600" b="1" dirty="0" smtClean="0">
                <a:solidFill>
                  <a:srgbClr val="0C4225"/>
                </a:solidFill>
                <a:latin typeface="Calibri" pitchFamily="1" charset="0"/>
                <a:ea typeface="ＭＳ Ｐゴシック" pitchFamily="1" charset="-128"/>
                <a:cs typeface="ＭＳ Ｐゴシック" pitchFamily="1" charset="-128"/>
              </a:rPr>
              <a:t>NISENET.ORG</a:t>
            </a:r>
            <a:endParaRPr lang="en-US" sz="1600" b="1" dirty="0">
              <a:solidFill>
                <a:srgbClr val="0C4225"/>
              </a:solidFill>
              <a:latin typeface="Calibri" pitchFamily="1" charset="0"/>
              <a:ea typeface="ＭＳ Ｐゴシック" pitchFamily="1" charset="-128"/>
              <a:cs typeface="ＭＳ Ｐゴシック"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519" name="Object 2"/>
          <p:cNvGraphicFramePr>
            <a:graphicFrameLocks/>
          </p:cNvGraphicFramePr>
          <p:nvPr/>
        </p:nvGraphicFramePr>
        <p:xfrm>
          <a:off x="1371600" y="-533400"/>
          <a:ext cx="6781800" cy="6096000"/>
        </p:xfrm>
        <a:graphic>
          <a:graphicData uri="http://schemas.openxmlformats.org/presentationml/2006/ole">
            <mc:AlternateContent xmlns:mc="http://schemas.openxmlformats.org/markup-compatibility/2006">
              <mc:Choice xmlns:v="urn:schemas-microsoft-com:vml" Requires="v">
                <p:oleObj spid="_x0000_s1027" name="Document" r:id="rId4" imgW="7659624" imgH="6839712" progId="Word.Document.8">
                  <p:embed/>
                </p:oleObj>
              </mc:Choice>
              <mc:Fallback>
                <p:oleObj name="Document" r:id="rId4" imgW="7659624" imgH="6839712"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533400"/>
                        <a:ext cx="6781800" cy="609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4" name="TextBox 13"/>
          <p:cNvSpPr txBox="1">
            <a:spLocks noChangeArrowheads="1"/>
          </p:cNvSpPr>
          <p:nvPr/>
        </p:nvSpPr>
        <p:spPr bwMode="auto">
          <a:xfrm>
            <a:off x="2590800" y="5715000"/>
            <a:ext cx="3810000" cy="701675"/>
          </a:xfrm>
          <a:prstGeom prst="rect">
            <a:avLst/>
          </a:prstGeom>
          <a:noFill/>
          <a:ln w="9525">
            <a:noFill/>
            <a:miter lim="800000"/>
            <a:headEnd/>
            <a:tailEnd/>
          </a:ln>
        </p:spPr>
        <p:txBody>
          <a:bodyPr>
            <a:prstTxWarp prst="textNoShape">
              <a:avLst/>
            </a:prstTxWarp>
            <a:spAutoFit/>
          </a:bodyPr>
          <a:lstStyle/>
          <a:p>
            <a:r>
              <a:rPr lang="en-US" sz="4000">
                <a:solidFill>
                  <a:srgbClr val="2B142D"/>
                </a:solidFill>
                <a:latin typeface="Calibri" charset="0"/>
              </a:rPr>
              <a:t>Partner Locations</a:t>
            </a:r>
          </a:p>
        </p:txBody>
      </p:sp>
      <p:pic>
        <p:nvPicPr>
          <p:cNvPr id="18521" name="Picture 1113" descr="gree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09800" y="381000"/>
            <a:ext cx="457200" cy="230188"/>
          </a:xfrm>
          <a:prstGeom prst="rect">
            <a:avLst/>
          </a:prstGeom>
          <a:noFill/>
        </p:spPr>
      </p:pic>
      <p:pic>
        <p:nvPicPr>
          <p:cNvPr id="18522" name="Picture 1114" descr="gree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38600" y="4953000"/>
            <a:ext cx="457200" cy="230188"/>
          </a:xfrm>
          <a:prstGeom prst="rect">
            <a:avLst/>
          </a:prstGeom>
          <a:noFill/>
        </p:spPr>
      </p:pic>
      <p:pic>
        <p:nvPicPr>
          <p:cNvPr id="18523" name="Picture 1115" descr="gree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76800" y="3313113"/>
            <a:ext cx="457200" cy="230187"/>
          </a:xfrm>
          <a:prstGeom prst="rect">
            <a:avLst/>
          </a:prstGeom>
          <a:noFill/>
        </p:spPr>
      </p:pic>
      <p:pic>
        <p:nvPicPr>
          <p:cNvPr id="18524" name="Picture 1116" descr="gree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38600" y="2819400"/>
            <a:ext cx="457200" cy="230188"/>
          </a:xfrm>
          <a:prstGeom prst="rect">
            <a:avLst/>
          </a:prstGeom>
          <a:noFill/>
        </p:spPr>
      </p:pic>
      <p:pic>
        <p:nvPicPr>
          <p:cNvPr id="18525" name="Picture 1117" descr="gree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19600" y="2590800"/>
            <a:ext cx="457200" cy="230188"/>
          </a:xfrm>
          <a:prstGeom prst="rect">
            <a:avLst/>
          </a:prstGeom>
          <a:noFill/>
        </p:spPr>
      </p:pic>
      <p:pic>
        <p:nvPicPr>
          <p:cNvPr id="18526" name="Picture 1118" descr="gree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77000" y="1143000"/>
            <a:ext cx="457200" cy="230188"/>
          </a:xfrm>
          <a:prstGeom prst="rect">
            <a:avLst/>
          </a:prstGeom>
          <a:noFill/>
        </p:spPr>
      </p:pic>
      <p:pic>
        <p:nvPicPr>
          <p:cNvPr id="13" name="Picture 12" descr="MOD_2915_logo_sidelarge.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667000" y="1066800"/>
            <a:ext cx="3784600" cy="2222500"/>
          </a:xfrm>
          <a:prstGeom prst="rect">
            <a:avLst/>
          </a:prstGeom>
        </p:spPr>
      </p:pic>
      <p:pic>
        <p:nvPicPr>
          <p:cNvPr id="66597" name="Picture 37" descr="C:\Users\klawson\AppData\Local\Microsoft\Windows\Temporary Internet Files\Content.Outlook\VC5O8I1J\MAlogoFinalRGBweb.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609725" y="1628775"/>
            <a:ext cx="3800475" cy="25622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81400" y="1189839"/>
            <a:ext cx="4343400" cy="4144161"/>
          </a:xfrm>
          <a:prstGeom prst="rect">
            <a:avLst/>
          </a:prstGeom>
        </p:spPr>
      </p:pic>
      <p:pic>
        <p:nvPicPr>
          <p:cNvPr id="7" name="Picture 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362200" y="2209800"/>
            <a:ext cx="3397642" cy="4191000"/>
          </a:xfrm>
          <a:prstGeom prst="rect">
            <a:avLst/>
          </a:prstGeom>
        </p:spPr>
      </p:pic>
      <p:grpSp>
        <p:nvGrpSpPr>
          <p:cNvPr id="15" name="Group 14"/>
          <p:cNvGrpSpPr/>
          <p:nvPr/>
        </p:nvGrpSpPr>
        <p:grpSpPr>
          <a:xfrm>
            <a:off x="4000500" y="-1295400"/>
            <a:ext cx="5295900" cy="6858000"/>
            <a:chOff x="10287000" y="3581400"/>
            <a:chExt cx="5295900" cy="6858000"/>
          </a:xfrm>
        </p:grpSpPr>
        <p:sp>
          <p:nvSpPr>
            <p:cNvPr id="14" name="Rectangle 13"/>
            <p:cNvSpPr/>
            <p:nvPr/>
          </p:nvSpPr>
          <p:spPr>
            <a:xfrm>
              <a:off x="10820400" y="4876800"/>
              <a:ext cx="3733800" cy="381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latin typeface="Calibri"/>
              </a:endParaRPr>
            </a:p>
          </p:txBody>
        </p:sp>
        <p:pic>
          <p:nvPicPr>
            <p:cNvPr id="8" name="Picture 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287000" y="3581400"/>
              <a:ext cx="5295900" cy="6858000"/>
            </a:xfrm>
            <a:prstGeom prst="rect">
              <a:avLst/>
            </a:prstGeom>
          </p:spPr>
        </p:pic>
      </p:grpSp>
      <p:pic>
        <p:nvPicPr>
          <p:cNvPr id="2" name="Picture 1" descr="Screen Shot 2014-01-27 at 4.17.23 PM.pn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958" y="228600"/>
            <a:ext cx="5254842" cy="2073466"/>
          </a:xfrm>
          <a:prstGeom prst="rect">
            <a:avLst/>
          </a:prstGeom>
        </p:spPr>
      </p:pic>
      <p:pic>
        <p:nvPicPr>
          <p:cNvPr id="19" name="Picture 2" descr="truck ext"/>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6248400" y="4038600"/>
            <a:ext cx="2569390" cy="886439"/>
          </a:xfrm>
          <a:prstGeom prst="rect">
            <a:avLst/>
          </a:prstGeom>
          <a:ln w="88900" cap="sq" cmpd="thickThin">
            <a:noFill/>
            <a:prstDash val="solid"/>
            <a:miter lim="800000"/>
          </a:ln>
          <a:effectLst/>
        </p:spPr>
      </p:pic>
    </p:spTree>
    <p:extLst>
      <p:ext uri="{BB962C8B-B14F-4D97-AF65-F5344CB8AC3E}">
        <p14:creationId xmlns:p14="http://schemas.microsoft.com/office/powerpoint/2010/main" val="152756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6" presetClass="emph" presetSubtype="0" fill="hold" nodeType="afterEffect">
                                  <p:stCondLst>
                                    <p:cond delay="2000"/>
                                  </p:stCondLst>
                                  <p:childTnLst>
                                    <p:animScale>
                                      <p:cBhvr>
                                        <p:cTn id="12" dur="500" fill="hold"/>
                                        <p:tgtEl>
                                          <p:spTgt spid="13"/>
                                        </p:tgtEl>
                                      </p:cBhvr>
                                      <p:by x="25000" y="25000"/>
                                    </p:animScale>
                                  </p:childTnLst>
                                </p:cTn>
                              </p:par>
                            </p:childTnLst>
                          </p:cTn>
                        </p:par>
                        <p:par>
                          <p:cTn id="13" fill="hold">
                            <p:stCondLst>
                              <p:cond delay="3000"/>
                            </p:stCondLst>
                            <p:childTnLst>
                              <p:par>
                                <p:cTn id="14" presetID="42" presetClass="entr" presetSubtype="0" fill="hold" nodeType="afterEffect">
                                  <p:stCondLst>
                                    <p:cond delay="0"/>
                                  </p:stCondLst>
                                  <p:childTnLst>
                                    <p:set>
                                      <p:cBhvr>
                                        <p:cTn id="15" dur="1" fill="hold">
                                          <p:stCondLst>
                                            <p:cond delay="0"/>
                                          </p:stCondLst>
                                        </p:cTn>
                                        <p:tgtEl>
                                          <p:spTgt spid="18525"/>
                                        </p:tgtEl>
                                        <p:attrNameLst>
                                          <p:attrName>style.visibility</p:attrName>
                                        </p:attrNameLst>
                                      </p:cBhvr>
                                      <p:to>
                                        <p:strVal val="visible"/>
                                      </p:to>
                                    </p:set>
                                    <p:animEffect transition="in" filter="fade">
                                      <p:cBhvr>
                                        <p:cTn id="16" dur="500"/>
                                        <p:tgtEl>
                                          <p:spTgt spid="18525"/>
                                        </p:tgtEl>
                                      </p:cBhvr>
                                    </p:animEffect>
                                    <p:anim calcmode="lin" valueType="num">
                                      <p:cBhvr>
                                        <p:cTn id="17" dur="500" fill="hold"/>
                                        <p:tgtEl>
                                          <p:spTgt spid="18525"/>
                                        </p:tgtEl>
                                        <p:attrNameLst>
                                          <p:attrName>ppt_x</p:attrName>
                                        </p:attrNameLst>
                                      </p:cBhvr>
                                      <p:tavLst>
                                        <p:tav tm="0">
                                          <p:val>
                                            <p:strVal val="#ppt_x"/>
                                          </p:val>
                                        </p:tav>
                                        <p:tav tm="100000">
                                          <p:val>
                                            <p:strVal val="#ppt_x"/>
                                          </p:val>
                                        </p:tav>
                                      </p:tavLst>
                                    </p:anim>
                                    <p:anim calcmode="lin" valueType="num">
                                      <p:cBhvr>
                                        <p:cTn id="18" dur="500" fill="hold"/>
                                        <p:tgtEl>
                                          <p:spTgt spid="1852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6597"/>
                                        </p:tgtEl>
                                        <p:attrNameLst>
                                          <p:attrName>style.visibility</p:attrName>
                                        </p:attrNameLst>
                                      </p:cBhvr>
                                      <p:to>
                                        <p:strVal val="visible"/>
                                      </p:to>
                                    </p:set>
                                    <p:anim calcmode="lin" valueType="num">
                                      <p:cBhvr>
                                        <p:cTn id="23" dur="500" fill="hold"/>
                                        <p:tgtEl>
                                          <p:spTgt spid="66597"/>
                                        </p:tgtEl>
                                        <p:attrNameLst>
                                          <p:attrName>ppt_w</p:attrName>
                                        </p:attrNameLst>
                                      </p:cBhvr>
                                      <p:tavLst>
                                        <p:tav tm="0">
                                          <p:val>
                                            <p:fltVal val="0"/>
                                          </p:val>
                                        </p:tav>
                                        <p:tav tm="100000">
                                          <p:val>
                                            <p:strVal val="#ppt_w"/>
                                          </p:val>
                                        </p:tav>
                                      </p:tavLst>
                                    </p:anim>
                                    <p:anim calcmode="lin" valueType="num">
                                      <p:cBhvr>
                                        <p:cTn id="24" dur="500" fill="hold"/>
                                        <p:tgtEl>
                                          <p:spTgt spid="66597"/>
                                        </p:tgtEl>
                                        <p:attrNameLst>
                                          <p:attrName>ppt_h</p:attrName>
                                        </p:attrNameLst>
                                      </p:cBhvr>
                                      <p:tavLst>
                                        <p:tav tm="0">
                                          <p:val>
                                            <p:fltVal val="0"/>
                                          </p:val>
                                        </p:tav>
                                        <p:tav tm="100000">
                                          <p:val>
                                            <p:strVal val="#ppt_h"/>
                                          </p:val>
                                        </p:tav>
                                      </p:tavLst>
                                    </p:anim>
                                    <p:animEffect transition="in" filter="fade">
                                      <p:cBhvr>
                                        <p:cTn id="25" dur="500"/>
                                        <p:tgtEl>
                                          <p:spTgt spid="66597"/>
                                        </p:tgtEl>
                                      </p:cBhvr>
                                    </p:animEffect>
                                  </p:childTnLst>
                                </p:cTn>
                              </p:par>
                            </p:childTnLst>
                          </p:cTn>
                        </p:par>
                        <p:par>
                          <p:cTn id="26" fill="hold">
                            <p:stCondLst>
                              <p:cond delay="500"/>
                            </p:stCondLst>
                            <p:childTnLst>
                              <p:par>
                                <p:cTn id="27" presetID="6" presetClass="emph" presetSubtype="0" fill="hold" nodeType="afterEffect">
                                  <p:stCondLst>
                                    <p:cond delay="2000"/>
                                  </p:stCondLst>
                                  <p:childTnLst>
                                    <p:animScale>
                                      <p:cBhvr>
                                        <p:cTn id="28" dur="500" fill="hold"/>
                                        <p:tgtEl>
                                          <p:spTgt spid="66597"/>
                                        </p:tgtEl>
                                      </p:cBhvr>
                                      <p:by x="25000" y="25000"/>
                                    </p:animScale>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18524"/>
                                        </p:tgtEl>
                                        <p:attrNameLst>
                                          <p:attrName>style.visibility</p:attrName>
                                        </p:attrNameLst>
                                      </p:cBhvr>
                                      <p:to>
                                        <p:strVal val="visible"/>
                                      </p:to>
                                    </p:set>
                                    <p:animEffect transition="in" filter="fade">
                                      <p:cBhvr>
                                        <p:cTn id="32" dur="500"/>
                                        <p:tgtEl>
                                          <p:spTgt spid="18524"/>
                                        </p:tgtEl>
                                      </p:cBhvr>
                                    </p:animEffect>
                                    <p:anim calcmode="lin" valueType="num">
                                      <p:cBhvr>
                                        <p:cTn id="33" dur="500" fill="hold"/>
                                        <p:tgtEl>
                                          <p:spTgt spid="18524"/>
                                        </p:tgtEl>
                                        <p:attrNameLst>
                                          <p:attrName>ppt_x</p:attrName>
                                        </p:attrNameLst>
                                      </p:cBhvr>
                                      <p:tavLst>
                                        <p:tav tm="0">
                                          <p:val>
                                            <p:strVal val="#ppt_x"/>
                                          </p:val>
                                        </p:tav>
                                        <p:tav tm="100000">
                                          <p:val>
                                            <p:strVal val="#ppt_x"/>
                                          </p:val>
                                        </p:tav>
                                      </p:tavLst>
                                    </p:anim>
                                    <p:anim calcmode="lin" valueType="num">
                                      <p:cBhvr>
                                        <p:cTn id="34" dur="500" fill="hold"/>
                                        <p:tgtEl>
                                          <p:spTgt spid="1852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par>
                          <p:cTn id="42" fill="hold">
                            <p:stCondLst>
                              <p:cond delay="500"/>
                            </p:stCondLst>
                            <p:childTnLst>
                              <p:par>
                                <p:cTn id="43" presetID="6" presetClass="emph" presetSubtype="0" fill="hold" nodeType="afterEffect">
                                  <p:stCondLst>
                                    <p:cond delay="2000"/>
                                  </p:stCondLst>
                                  <p:childTnLst>
                                    <p:animScale>
                                      <p:cBhvr>
                                        <p:cTn id="44" dur="500" fill="hold"/>
                                        <p:tgtEl>
                                          <p:spTgt spid="3"/>
                                        </p:tgtEl>
                                      </p:cBhvr>
                                      <p:by x="25000" y="25000"/>
                                    </p:animScale>
                                  </p:childTnLst>
                                </p:cTn>
                              </p:par>
                            </p:childTnLst>
                          </p:cTn>
                        </p:par>
                        <p:par>
                          <p:cTn id="45" fill="hold">
                            <p:stCondLst>
                              <p:cond delay="3000"/>
                            </p:stCondLst>
                            <p:childTnLst>
                              <p:par>
                                <p:cTn id="46" presetID="42" presetClass="entr" presetSubtype="0" fill="hold" nodeType="afterEffect">
                                  <p:stCondLst>
                                    <p:cond delay="0"/>
                                  </p:stCondLst>
                                  <p:childTnLst>
                                    <p:set>
                                      <p:cBhvr>
                                        <p:cTn id="47" dur="1" fill="hold">
                                          <p:stCondLst>
                                            <p:cond delay="0"/>
                                          </p:stCondLst>
                                        </p:cTn>
                                        <p:tgtEl>
                                          <p:spTgt spid="18523"/>
                                        </p:tgtEl>
                                        <p:attrNameLst>
                                          <p:attrName>style.visibility</p:attrName>
                                        </p:attrNameLst>
                                      </p:cBhvr>
                                      <p:to>
                                        <p:strVal val="visible"/>
                                      </p:to>
                                    </p:set>
                                    <p:animEffect transition="in" filter="fade">
                                      <p:cBhvr>
                                        <p:cTn id="48" dur="500"/>
                                        <p:tgtEl>
                                          <p:spTgt spid="18523"/>
                                        </p:tgtEl>
                                      </p:cBhvr>
                                    </p:animEffect>
                                    <p:anim calcmode="lin" valueType="num">
                                      <p:cBhvr>
                                        <p:cTn id="49" dur="500" fill="hold"/>
                                        <p:tgtEl>
                                          <p:spTgt spid="18523"/>
                                        </p:tgtEl>
                                        <p:attrNameLst>
                                          <p:attrName>ppt_x</p:attrName>
                                        </p:attrNameLst>
                                      </p:cBhvr>
                                      <p:tavLst>
                                        <p:tav tm="0">
                                          <p:val>
                                            <p:strVal val="#ppt_x"/>
                                          </p:val>
                                        </p:tav>
                                        <p:tav tm="100000">
                                          <p:val>
                                            <p:strVal val="#ppt_x"/>
                                          </p:val>
                                        </p:tav>
                                      </p:tavLst>
                                    </p:anim>
                                    <p:anim calcmode="lin" valueType="num">
                                      <p:cBhvr>
                                        <p:cTn id="50" dur="500" fill="hold"/>
                                        <p:tgtEl>
                                          <p:spTgt spid="1852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Effect transition="in" filter="fade">
                                      <p:cBhvr>
                                        <p:cTn id="57" dur="500"/>
                                        <p:tgtEl>
                                          <p:spTgt spid="7"/>
                                        </p:tgtEl>
                                      </p:cBhvr>
                                    </p:animEffect>
                                  </p:childTnLst>
                                </p:cTn>
                              </p:par>
                            </p:childTnLst>
                          </p:cTn>
                        </p:par>
                        <p:par>
                          <p:cTn id="58" fill="hold">
                            <p:stCondLst>
                              <p:cond delay="500"/>
                            </p:stCondLst>
                            <p:childTnLst>
                              <p:par>
                                <p:cTn id="59" presetID="6" presetClass="emph" presetSubtype="0" fill="hold" nodeType="afterEffect">
                                  <p:stCondLst>
                                    <p:cond delay="2000"/>
                                  </p:stCondLst>
                                  <p:childTnLst>
                                    <p:animScale>
                                      <p:cBhvr>
                                        <p:cTn id="60" dur="500" fill="hold"/>
                                        <p:tgtEl>
                                          <p:spTgt spid="7"/>
                                        </p:tgtEl>
                                      </p:cBhvr>
                                      <p:by x="25000" y="25000"/>
                                    </p:animScale>
                                  </p:childTnLst>
                                </p:cTn>
                              </p:par>
                            </p:childTnLst>
                          </p:cTn>
                        </p:par>
                        <p:par>
                          <p:cTn id="61" fill="hold">
                            <p:stCondLst>
                              <p:cond delay="3000"/>
                            </p:stCondLst>
                            <p:childTnLst>
                              <p:par>
                                <p:cTn id="62" presetID="42" presetClass="entr" presetSubtype="0" fill="hold" nodeType="afterEffect">
                                  <p:stCondLst>
                                    <p:cond delay="0"/>
                                  </p:stCondLst>
                                  <p:childTnLst>
                                    <p:set>
                                      <p:cBhvr>
                                        <p:cTn id="63" dur="1" fill="hold">
                                          <p:stCondLst>
                                            <p:cond delay="0"/>
                                          </p:stCondLst>
                                        </p:cTn>
                                        <p:tgtEl>
                                          <p:spTgt spid="18522"/>
                                        </p:tgtEl>
                                        <p:attrNameLst>
                                          <p:attrName>style.visibility</p:attrName>
                                        </p:attrNameLst>
                                      </p:cBhvr>
                                      <p:to>
                                        <p:strVal val="visible"/>
                                      </p:to>
                                    </p:set>
                                    <p:animEffect transition="in" filter="fade">
                                      <p:cBhvr>
                                        <p:cTn id="64" dur="500"/>
                                        <p:tgtEl>
                                          <p:spTgt spid="18522"/>
                                        </p:tgtEl>
                                      </p:cBhvr>
                                    </p:animEffect>
                                    <p:anim calcmode="lin" valueType="num">
                                      <p:cBhvr>
                                        <p:cTn id="65" dur="500" fill="hold"/>
                                        <p:tgtEl>
                                          <p:spTgt spid="18522"/>
                                        </p:tgtEl>
                                        <p:attrNameLst>
                                          <p:attrName>ppt_x</p:attrName>
                                        </p:attrNameLst>
                                      </p:cBhvr>
                                      <p:tavLst>
                                        <p:tav tm="0">
                                          <p:val>
                                            <p:strVal val="#ppt_x"/>
                                          </p:val>
                                        </p:tav>
                                        <p:tav tm="100000">
                                          <p:val>
                                            <p:strVal val="#ppt_x"/>
                                          </p:val>
                                        </p:tav>
                                      </p:tavLst>
                                    </p:anim>
                                    <p:anim calcmode="lin" valueType="num">
                                      <p:cBhvr>
                                        <p:cTn id="66" dur="500" fill="hold"/>
                                        <p:tgtEl>
                                          <p:spTgt spid="18522"/>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p:cTn id="71" dur="500" fill="hold"/>
                                        <p:tgtEl>
                                          <p:spTgt spid="15"/>
                                        </p:tgtEl>
                                        <p:attrNameLst>
                                          <p:attrName>ppt_w</p:attrName>
                                        </p:attrNameLst>
                                      </p:cBhvr>
                                      <p:tavLst>
                                        <p:tav tm="0">
                                          <p:val>
                                            <p:fltVal val="0"/>
                                          </p:val>
                                        </p:tav>
                                        <p:tav tm="100000">
                                          <p:val>
                                            <p:strVal val="#ppt_w"/>
                                          </p:val>
                                        </p:tav>
                                      </p:tavLst>
                                    </p:anim>
                                    <p:anim calcmode="lin" valueType="num">
                                      <p:cBhvr>
                                        <p:cTn id="72" dur="500" fill="hold"/>
                                        <p:tgtEl>
                                          <p:spTgt spid="15"/>
                                        </p:tgtEl>
                                        <p:attrNameLst>
                                          <p:attrName>ppt_h</p:attrName>
                                        </p:attrNameLst>
                                      </p:cBhvr>
                                      <p:tavLst>
                                        <p:tav tm="0">
                                          <p:val>
                                            <p:fltVal val="0"/>
                                          </p:val>
                                        </p:tav>
                                        <p:tav tm="100000">
                                          <p:val>
                                            <p:strVal val="#ppt_h"/>
                                          </p:val>
                                        </p:tav>
                                      </p:tavLst>
                                    </p:anim>
                                    <p:animEffect transition="in" filter="fade">
                                      <p:cBhvr>
                                        <p:cTn id="73" dur="500"/>
                                        <p:tgtEl>
                                          <p:spTgt spid="15"/>
                                        </p:tgtEl>
                                      </p:cBhvr>
                                    </p:animEffect>
                                  </p:childTnLst>
                                </p:cTn>
                              </p:par>
                            </p:childTnLst>
                          </p:cTn>
                        </p:par>
                        <p:par>
                          <p:cTn id="74" fill="hold">
                            <p:stCondLst>
                              <p:cond delay="500"/>
                            </p:stCondLst>
                            <p:childTnLst>
                              <p:par>
                                <p:cTn id="75" presetID="6" presetClass="emph" presetSubtype="0" fill="hold" nodeType="afterEffect">
                                  <p:stCondLst>
                                    <p:cond delay="2000"/>
                                  </p:stCondLst>
                                  <p:childTnLst>
                                    <p:animScale>
                                      <p:cBhvr>
                                        <p:cTn id="76" dur="500" fill="hold"/>
                                        <p:tgtEl>
                                          <p:spTgt spid="15"/>
                                        </p:tgtEl>
                                      </p:cBhvr>
                                      <p:by x="25000" y="25000"/>
                                    </p:animScale>
                                  </p:childTnLst>
                                </p:cTn>
                              </p:par>
                            </p:childTnLst>
                          </p:cTn>
                        </p:par>
                        <p:par>
                          <p:cTn id="77" fill="hold">
                            <p:stCondLst>
                              <p:cond delay="3000"/>
                            </p:stCondLst>
                            <p:childTnLst>
                              <p:par>
                                <p:cTn id="78" presetID="42" presetClass="entr" presetSubtype="0" fill="hold" nodeType="afterEffect">
                                  <p:stCondLst>
                                    <p:cond delay="0"/>
                                  </p:stCondLst>
                                  <p:childTnLst>
                                    <p:set>
                                      <p:cBhvr>
                                        <p:cTn id="79" dur="1" fill="hold">
                                          <p:stCondLst>
                                            <p:cond delay="0"/>
                                          </p:stCondLst>
                                        </p:cTn>
                                        <p:tgtEl>
                                          <p:spTgt spid="18526"/>
                                        </p:tgtEl>
                                        <p:attrNameLst>
                                          <p:attrName>style.visibility</p:attrName>
                                        </p:attrNameLst>
                                      </p:cBhvr>
                                      <p:to>
                                        <p:strVal val="visible"/>
                                      </p:to>
                                    </p:set>
                                    <p:animEffect transition="in" filter="fade">
                                      <p:cBhvr>
                                        <p:cTn id="80" dur="500"/>
                                        <p:tgtEl>
                                          <p:spTgt spid="18526"/>
                                        </p:tgtEl>
                                      </p:cBhvr>
                                    </p:animEffect>
                                    <p:anim calcmode="lin" valueType="num">
                                      <p:cBhvr>
                                        <p:cTn id="81" dur="500" fill="hold"/>
                                        <p:tgtEl>
                                          <p:spTgt spid="18526"/>
                                        </p:tgtEl>
                                        <p:attrNameLst>
                                          <p:attrName>ppt_x</p:attrName>
                                        </p:attrNameLst>
                                      </p:cBhvr>
                                      <p:tavLst>
                                        <p:tav tm="0">
                                          <p:val>
                                            <p:strVal val="#ppt_x"/>
                                          </p:val>
                                        </p:tav>
                                        <p:tav tm="100000">
                                          <p:val>
                                            <p:strVal val="#ppt_x"/>
                                          </p:val>
                                        </p:tav>
                                      </p:tavLst>
                                    </p:anim>
                                    <p:anim calcmode="lin" valueType="num">
                                      <p:cBhvr>
                                        <p:cTn id="82" dur="500" fill="hold"/>
                                        <p:tgtEl>
                                          <p:spTgt spid="18526"/>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nodeType="clickEffect">
                                  <p:stCondLst>
                                    <p:cond delay="0"/>
                                  </p:stCondLst>
                                  <p:childTnLst>
                                    <p:set>
                                      <p:cBhvr>
                                        <p:cTn id="86" dur="1" fill="hold">
                                          <p:stCondLst>
                                            <p:cond delay="0"/>
                                          </p:stCondLst>
                                        </p:cTn>
                                        <p:tgtEl>
                                          <p:spTgt spid="2"/>
                                        </p:tgtEl>
                                        <p:attrNameLst>
                                          <p:attrName>style.visibility</p:attrName>
                                        </p:attrNameLst>
                                      </p:cBhvr>
                                      <p:to>
                                        <p:strVal val="visible"/>
                                      </p:to>
                                    </p:set>
                                    <p:anim calcmode="lin" valueType="num">
                                      <p:cBhvr>
                                        <p:cTn id="87" dur="500" fill="hold"/>
                                        <p:tgtEl>
                                          <p:spTgt spid="2"/>
                                        </p:tgtEl>
                                        <p:attrNameLst>
                                          <p:attrName>ppt_w</p:attrName>
                                        </p:attrNameLst>
                                      </p:cBhvr>
                                      <p:tavLst>
                                        <p:tav tm="0">
                                          <p:val>
                                            <p:fltVal val="0"/>
                                          </p:val>
                                        </p:tav>
                                        <p:tav tm="100000">
                                          <p:val>
                                            <p:strVal val="#ppt_w"/>
                                          </p:val>
                                        </p:tav>
                                      </p:tavLst>
                                    </p:anim>
                                    <p:anim calcmode="lin" valueType="num">
                                      <p:cBhvr>
                                        <p:cTn id="88" dur="500" fill="hold"/>
                                        <p:tgtEl>
                                          <p:spTgt spid="2"/>
                                        </p:tgtEl>
                                        <p:attrNameLst>
                                          <p:attrName>ppt_h</p:attrName>
                                        </p:attrNameLst>
                                      </p:cBhvr>
                                      <p:tavLst>
                                        <p:tav tm="0">
                                          <p:val>
                                            <p:fltVal val="0"/>
                                          </p:val>
                                        </p:tav>
                                        <p:tav tm="100000">
                                          <p:val>
                                            <p:strVal val="#ppt_h"/>
                                          </p:val>
                                        </p:tav>
                                      </p:tavLst>
                                    </p:anim>
                                    <p:animEffect transition="in" filter="fade">
                                      <p:cBhvr>
                                        <p:cTn id="89" dur="500"/>
                                        <p:tgtEl>
                                          <p:spTgt spid="2"/>
                                        </p:tgtEl>
                                      </p:cBhvr>
                                    </p:animEffect>
                                  </p:childTnLst>
                                </p:cTn>
                              </p:par>
                            </p:childTnLst>
                          </p:cTn>
                        </p:par>
                        <p:par>
                          <p:cTn id="90" fill="hold">
                            <p:stCondLst>
                              <p:cond delay="500"/>
                            </p:stCondLst>
                            <p:childTnLst>
                              <p:par>
                                <p:cTn id="91" presetID="6" presetClass="emph" presetSubtype="0" fill="hold" nodeType="afterEffect">
                                  <p:stCondLst>
                                    <p:cond delay="2000"/>
                                  </p:stCondLst>
                                  <p:childTnLst>
                                    <p:animScale>
                                      <p:cBhvr>
                                        <p:cTn id="92" dur="500" fill="hold"/>
                                        <p:tgtEl>
                                          <p:spTgt spid="2"/>
                                        </p:tgtEl>
                                      </p:cBhvr>
                                      <p:by x="25000" y="25000"/>
                                    </p:animScale>
                                  </p:childTnLst>
                                </p:cTn>
                              </p:par>
                            </p:childTnLst>
                          </p:cTn>
                        </p:par>
                        <p:par>
                          <p:cTn id="93" fill="hold">
                            <p:stCondLst>
                              <p:cond delay="3000"/>
                            </p:stCondLst>
                            <p:childTnLst>
                              <p:par>
                                <p:cTn id="94" presetID="42" presetClass="entr" presetSubtype="0" fill="hold" nodeType="afterEffect">
                                  <p:stCondLst>
                                    <p:cond delay="0"/>
                                  </p:stCondLst>
                                  <p:childTnLst>
                                    <p:set>
                                      <p:cBhvr>
                                        <p:cTn id="95" dur="1" fill="hold">
                                          <p:stCondLst>
                                            <p:cond delay="0"/>
                                          </p:stCondLst>
                                        </p:cTn>
                                        <p:tgtEl>
                                          <p:spTgt spid="18521"/>
                                        </p:tgtEl>
                                        <p:attrNameLst>
                                          <p:attrName>style.visibility</p:attrName>
                                        </p:attrNameLst>
                                      </p:cBhvr>
                                      <p:to>
                                        <p:strVal val="visible"/>
                                      </p:to>
                                    </p:set>
                                    <p:animEffect transition="in" filter="fade">
                                      <p:cBhvr>
                                        <p:cTn id="96" dur="500"/>
                                        <p:tgtEl>
                                          <p:spTgt spid="18521"/>
                                        </p:tgtEl>
                                      </p:cBhvr>
                                    </p:animEffect>
                                    <p:anim calcmode="lin" valueType="num">
                                      <p:cBhvr>
                                        <p:cTn id="97" dur="500" fill="hold"/>
                                        <p:tgtEl>
                                          <p:spTgt spid="18521"/>
                                        </p:tgtEl>
                                        <p:attrNameLst>
                                          <p:attrName>ppt_x</p:attrName>
                                        </p:attrNameLst>
                                      </p:cBhvr>
                                      <p:tavLst>
                                        <p:tav tm="0">
                                          <p:val>
                                            <p:strVal val="#ppt_x"/>
                                          </p:val>
                                        </p:tav>
                                        <p:tav tm="100000">
                                          <p:val>
                                            <p:strVal val="#ppt_x"/>
                                          </p:val>
                                        </p:tav>
                                      </p:tavLst>
                                    </p:anim>
                                    <p:anim calcmode="lin" valueType="num">
                                      <p:cBhvr>
                                        <p:cTn id="98" dur="500" fill="hold"/>
                                        <p:tgtEl>
                                          <p:spTgt spid="18521"/>
                                        </p:tgtEl>
                                        <p:attrNameLst>
                                          <p:attrName>ppt_y</p:attrName>
                                        </p:attrNameLst>
                                      </p:cBhvr>
                                      <p:tavLst>
                                        <p:tav tm="0">
                                          <p:val>
                                            <p:strVal val="#ppt_y+.1"/>
                                          </p:val>
                                        </p:tav>
                                        <p:tav tm="100000">
                                          <p:val>
                                            <p:strVal val="#ppt_y"/>
                                          </p:val>
                                        </p:tav>
                                      </p:tavLst>
                                    </p:anim>
                                  </p:childTnLst>
                                </p:cTn>
                              </p:par>
                              <p:par>
                                <p:cTn id="99" presetID="2" presetClass="entr" presetSubtype="2" fill="hold" nodeType="with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additive="base">
                                        <p:cTn id="101" dur="2000" fill="hold"/>
                                        <p:tgtEl>
                                          <p:spTgt spid="19"/>
                                        </p:tgtEl>
                                        <p:attrNameLst>
                                          <p:attrName>ppt_x</p:attrName>
                                        </p:attrNameLst>
                                      </p:cBhvr>
                                      <p:tavLst>
                                        <p:tav tm="0">
                                          <p:val>
                                            <p:strVal val="1+#ppt_w/2"/>
                                          </p:val>
                                        </p:tav>
                                        <p:tav tm="100000">
                                          <p:val>
                                            <p:strVal val="#ppt_x"/>
                                          </p:val>
                                        </p:tav>
                                      </p:tavLst>
                                    </p:anim>
                                    <p:anim calcmode="lin" valueType="num">
                                      <p:cBhvr additive="base">
                                        <p:cTn id="102" dur="2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15" y="-110490"/>
            <a:ext cx="8229600" cy="1143000"/>
          </a:xfrm>
        </p:spPr>
        <p:txBody>
          <a:bodyPr/>
          <a:lstStyle/>
          <a:p>
            <a:r>
              <a:rPr lang="en-US" dirty="0" smtClean="0"/>
              <a:t/>
            </a:r>
            <a:br>
              <a:rPr lang="en-US" dirty="0" smtClean="0"/>
            </a:br>
            <a:r>
              <a:rPr lang="en-US" dirty="0" smtClean="0">
                <a:solidFill>
                  <a:srgbClr val="49176D"/>
                </a:solidFill>
                <a:latin typeface="Georgia" pitchFamily="1" charset="0"/>
              </a:rPr>
              <a:t>Tinkerfest</a:t>
            </a:r>
            <a:r>
              <a:rPr lang="en-US" dirty="0" smtClean="0">
                <a:solidFill>
                  <a:srgbClr val="49176D"/>
                </a:solidFill>
                <a:latin typeface="Georgia" pitchFamily="1" charset="0"/>
                <a:ea typeface="Georgia" pitchFamily="1" charset="0"/>
                <a:cs typeface="Georgia" pitchFamily="1" charset="0"/>
              </a:rPr>
              <a:t/>
            </a:r>
            <a:br>
              <a:rPr lang="en-US" dirty="0" smtClean="0">
                <a:solidFill>
                  <a:srgbClr val="49176D"/>
                </a:solidFill>
                <a:latin typeface="Georgia" pitchFamily="1" charset="0"/>
                <a:ea typeface="Georgia" pitchFamily="1" charset="0"/>
                <a:cs typeface="Georgia" pitchFamily="1" charset="0"/>
              </a:rPr>
            </a:b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3075" name="Picture 3" descr="C:\Users\klawson\Desktop\TinkerFest\755 ©NELSON CHENAULT MUSEUM OF DISCOVERY TINKERFEST 08041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54380"/>
            <a:ext cx="9155430" cy="610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55264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lawson\Desktop\TinkerFest\046 ©NELSON CHENAULT MUSEUM OF DISCOVERY TINKERFEST 08041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50684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smtClean="0">
                <a:solidFill>
                  <a:srgbClr val="49176D"/>
                </a:solidFill>
                <a:latin typeface="Georgia" charset="0"/>
                <a:ea typeface="ＭＳ Ｐゴシック" charset="0"/>
                <a:cs typeface="Georgia" charset="0"/>
              </a:rPr>
              <a:t>Finding Nano Among All The </a:t>
            </a:r>
            <a:r>
              <a:rPr lang="en-US" sz="4000" dirty="0" err="1" smtClean="0">
                <a:solidFill>
                  <a:srgbClr val="49176D"/>
                </a:solidFill>
                <a:latin typeface="Georgia" charset="0"/>
                <a:ea typeface="ＭＳ Ｐゴシック" charset="0"/>
                <a:cs typeface="Georgia" charset="0"/>
              </a:rPr>
              <a:t>Bigs</a:t>
            </a:r>
            <a:endParaRPr lang="en-US" sz="4000" dirty="0">
              <a:solidFill>
                <a:srgbClr val="49176D"/>
              </a:solidFill>
              <a:latin typeface="Georgia" charset="0"/>
              <a:ea typeface="ＭＳ Ｐゴシック" charset="0"/>
              <a:cs typeface="Georgia" charset="0"/>
            </a:endParaRPr>
          </a:p>
        </p:txBody>
      </p:sp>
      <p:pic>
        <p:nvPicPr>
          <p:cNvPr id="11"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Y:\PHOTOS\Tinkerfest 2014\Kendall Pics\DSC_0659.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14300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6002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err="1" smtClean="0">
                <a:solidFill>
                  <a:srgbClr val="49176D"/>
                </a:solidFill>
                <a:latin typeface="Georgia" charset="0"/>
                <a:ea typeface="ＭＳ Ｐゴシック" charset="0"/>
                <a:cs typeface="Georgia" charset="0"/>
              </a:rPr>
              <a:t>Oogoo</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5515707" y="1801044"/>
            <a:ext cx="2657230" cy="145886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lgn="r" eaLnBrk="1" hangingPunct="1">
              <a:lnSpc>
                <a:spcPct val="90000"/>
              </a:lnSpc>
              <a:spcBef>
                <a:spcPct val="50000"/>
              </a:spcBef>
              <a:defRPr/>
            </a:pPr>
            <a:r>
              <a:rPr lang="en-US" dirty="0" smtClean="0">
                <a:solidFill>
                  <a:prstClr val="black"/>
                </a:solidFill>
                <a:latin typeface="Calibri" charset="0"/>
              </a:rPr>
              <a:t>Clear Silicon Caulk</a:t>
            </a:r>
          </a:p>
          <a:p>
            <a:pPr marL="0" indent="0" algn="r" eaLnBrk="1" hangingPunct="1">
              <a:lnSpc>
                <a:spcPct val="90000"/>
              </a:lnSpc>
              <a:spcBef>
                <a:spcPct val="50000"/>
              </a:spcBef>
              <a:defRPr/>
            </a:pPr>
            <a:r>
              <a:rPr lang="en-US" u="sng" dirty="0" smtClean="0">
                <a:solidFill>
                  <a:prstClr val="black"/>
                </a:solidFill>
                <a:latin typeface="Calibri" charset="0"/>
              </a:rPr>
              <a:t>+           Cornstarch</a:t>
            </a:r>
          </a:p>
          <a:p>
            <a:pPr marL="0" indent="0" algn="r" eaLnBrk="1" hangingPunct="1">
              <a:lnSpc>
                <a:spcPct val="90000"/>
              </a:lnSpc>
              <a:spcBef>
                <a:spcPct val="50000"/>
              </a:spcBef>
              <a:defRPr/>
            </a:pPr>
            <a:r>
              <a:rPr lang="en-US" dirty="0" err="1" smtClean="0">
                <a:solidFill>
                  <a:prstClr val="black"/>
                </a:solidFill>
                <a:latin typeface="Calibri" charset="0"/>
              </a:rPr>
              <a:t>Oogoo</a:t>
            </a:r>
            <a:endParaRPr lang="en-US" dirty="0">
              <a:solidFill>
                <a:prstClr val="black"/>
              </a:solidFill>
              <a:latin typeface="Calibri"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I:\NISE Meeting\Nano Activity Pictures\MOD 4.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235075"/>
            <a:ext cx="4559840" cy="562292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5" descr="https://sp.yimg.com/ib/th?id=JN.Uq%2fNHHLzNEdvjTekF%2bA57w&amp;pid=15.1&amp;P=0"/>
          <p:cNvSpPr>
            <a:spLocks noChangeAspect="1" noChangeArrowheads="1"/>
          </p:cNvSpPr>
          <p:nvPr/>
        </p:nvSpPr>
        <p:spPr bwMode="auto">
          <a:xfrm>
            <a:off x="155575" y="-2193925"/>
            <a:ext cx="6096000" cy="4572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7" descr="https://sp.yimg.com/ib/th?id=JN.Uq%2fNHHLzNEdvjTekF%2bA57w&amp;pid=15.1&amp;P=0"/>
          <p:cNvSpPr>
            <a:spLocks noChangeAspect="1" noChangeArrowheads="1"/>
          </p:cNvSpPr>
          <p:nvPr/>
        </p:nvSpPr>
        <p:spPr bwMode="auto">
          <a:xfrm>
            <a:off x="307975" y="-2041525"/>
            <a:ext cx="6096000" cy="4572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9" descr="https://c1.staticflickr.com/3/2857/8979824425_19bee0e8b8_z.jpg"/>
          <p:cNvSpPr>
            <a:spLocks noChangeAspect="1" noChangeArrowheads="1"/>
          </p:cNvSpPr>
          <p:nvPr/>
        </p:nvSpPr>
        <p:spPr bwMode="auto">
          <a:xfrm>
            <a:off x="460375" y="-1889125"/>
            <a:ext cx="6096000" cy="4572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7178" name="Picture 10" descr="C:\Users\klawson\Desktop\Oogoo.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1844" y="3580544"/>
            <a:ext cx="3684955" cy="2763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45100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err="1" smtClean="0">
                <a:solidFill>
                  <a:srgbClr val="49176D"/>
                </a:solidFill>
                <a:latin typeface="Georgia" charset="0"/>
                <a:ea typeface="ＭＳ Ｐゴシック" charset="0"/>
                <a:cs typeface="Georgia" charset="0"/>
              </a:rPr>
              <a:t>Oogoo</a:t>
            </a:r>
            <a:r>
              <a:rPr lang="en-US" sz="4000" dirty="0" smtClean="0">
                <a:solidFill>
                  <a:srgbClr val="49176D"/>
                </a:solidFill>
                <a:latin typeface="Georgia" charset="0"/>
                <a:ea typeface="ＭＳ Ｐゴシック" charset="0"/>
                <a:cs typeface="Georgia" charset="0"/>
              </a:rPr>
              <a:t> and Nano</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502920" y="1532688"/>
            <a:ext cx="8133079" cy="499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50000"/>
              </a:spcBef>
              <a:buFontTx/>
              <a:buChar char="•"/>
              <a:defRPr/>
            </a:pPr>
            <a:r>
              <a:rPr lang="en-US" dirty="0" smtClean="0">
                <a:solidFill>
                  <a:prstClr val="black"/>
                </a:solidFill>
                <a:latin typeface="Calibri" charset="0"/>
              </a:rPr>
              <a:t>Highlighting on the idea of materials technology and polymer science</a:t>
            </a:r>
          </a:p>
          <a:p>
            <a:pPr eaLnBrk="1" hangingPunct="1">
              <a:lnSpc>
                <a:spcPct val="90000"/>
              </a:lnSpc>
              <a:spcBef>
                <a:spcPct val="50000"/>
              </a:spcBef>
              <a:buFontTx/>
              <a:buChar char="•"/>
              <a:defRPr/>
            </a:pPr>
            <a:endParaRPr lang="en-US" sz="500" dirty="0" smtClean="0">
              <a:solidFill>
                <a:prstClr val="black"/>
              </a:solidFill>
              <a:latin typeface="Calibri" charset="0"/>
            </a:endParaRPr>
          </a:p>
          <a:p>
            <a:pPr eaLnBrk="1" hangingPunct="1">
              <a:lnSpc>
                <a:spcPct val="90000"/>
              </a:lnSpc>
              <a:spcBef>
                <a:spcPct val="50000"/>
              </a:spcBef>
              <a:buFontTx/>
              <a:buChar char="•"/>
              <a:defRPr/>
            </a:pPr>
            <a:r>
              <a:rPr lang="en-US" dirty="0" smtClean="0">
                <a:solidFill>
                  <a:prstClr val="black"/>
                </a:solidFill>
                <a:latin typeface="Calibri" charset="0"/>
              </a:rPr>
              <a:t>Visitors can see how combining household materials can create a new, useful material</a:t>
            </a:r>
          </a:p>
          <a:p>
            <a:pPr eaLnBrk="1" hangingPunct="1">
              <a:lnSpc>
                <a:spcPct val="90000"/>
              </a:lnSpc>
              <a:spcBef>
                <a:spcPct val="50000"/>
              </a:spcBef>
              <a:buFontTx/>
              <a:buChar char="•"/>
              <a:defRPr/>
            </a:pPr>
            <a:endParaRPr lang="en-US" sz="500" dirty="0" smtClean="0">
              <a:solidFill>
                <a:prstClr val="black"/>
              </a:solidFill>
              <a:latin typeface="Calibri" charset="0"/>
            </a:endParaRPr>
          </a:p>
          <a:p>
            <a:pPr eaLnBrk="1" hangingPunct="1">
              <a:lnSpc>
                <a:spcPct val="90000"/>
              </a:lnSpc>
              <a:spcBef>
                <a:spcPct val="50000"/>
              </a:spcBef>
              <a:buFontTx/>
              <a:buChar char="•"/>
              <a:defRPr/>
            </a:pPr>
            <a:r>
              <a:rPr lang="en-US" dirty="0" smtClean="0">
                <a:solidFill>
                  <a:prstClr val="black"/>
                </a:solidFill>
                <a:latin typeface="Calibri" charset="0"/>
              </a:rPr>
              <a:t>Gives visitors a model that is descriptive of the way nanoparticles are used to make materials while creating a tangible object</a:t>
            </a:r>
          </a:p>
          <a:p>
            <a:pPr eaLnBrk="1" hangingPunct="1">
              <a:lnSpc>
                <a:spcPct val="90000"/>
              </a:lnSpc>
              <a:spcBef>
                <a:spcPct val="50000"/>
              </a:spcBef>
              <a:buFontTx/>
              <a:buChar char="•"/>
              <a:defRPr/>
            </a:pPr>
            <a:endParaRPr lang="en-US" sz="500" dirty="0" smtClean="0">
              <a:solidFill>
                <a:prstClr val="black"/>
              </a:solidFill>
              <a:latin typeface="Calibri" charset="0"/>
            </a:endParaRPr>
          </a:p>
          <a:p>
            <a:pPr eaLnBrk="1" hangingPunct="1">
              <a:lnSpc>
                <a:spcPct val="90000"/>
              </a:lnSpc>
              <a:spcBef>
                <a:spcPct val="50000"/>
              </a:spcBef>
              <a:buFontTx/>
              <a:buChar char="•"/>
              <a:defRPr/>
            </a:pPr>
            <a:r>
              <a:rPr lang="en-US" dirty="0" smtClean="0">
                <a:solidFill>
                  <a:prstClr val="black"/>
                </a:solidFill>
                <a:latin typeface="Calibri" charset="0"/>
              </a:rPr>
              <a:t>Visitors </a:t>
            </a:r>
            <a:r>
              <a:rPr lang="en-US" dirty="0">
                <a:solidFill>
                  <a:prstClr val="black"/>
                </a:solidFill>
                <a:latin typeface="Calibri" charset="0"/>
              </a:rPr>
              <a:t>create a model that represents the mix of double-walled carbon nanotubes and cross-linkable organic polymers </a:t>
            </a:r>
            <a:endParaRPr lang="en-US" dirty="0" smtClean="0">
              <a:solidFill>
                <a:prstClr val="black"/>
              </a:solidFill>
              <a:latin typeface="Calibri" charset="0"/>
            </a:endParaRPr>
          </a:p>
          <a:p>
            <a:pPr eaLnBrk="1" hangingPunct="1">
              <a:lnSpc>
                <a:spcPct val="90000"/>
              </a:lnSpc>
              <a:spcBef>
                <a:spcPct val="50000"/>
              </a:spcBef>
              <a:buFontTx/>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9"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err="1" smtClean="0">
                <a:solidFill>
                  <a:srgbClr val="49176D"/>
                </a:solidFill>
                <a:latin typeface="Georgia" charset="0"/>
                <a:ea typeface="ＭＳ Ｐゴシック" charset="0"/>
                <a:cs typeface="Georgia" charset="0"/>
              </a:rPr>
              <a:t>Oogoo</a:t>
            </a:r>
            <a:r>
              <a:rPr lang="en-US" sz="4000" dirty="0" smtClean="0">
                <a:solidFill>
                  <a:srgbClr val="49176D"/>
                </a:solidFill>
                <a:latin typeface="Georgia" charset="0"/>
                <a:ea typeface="ＭＳ Ｐゴシック" charset="0"/>
                <a:cs typeface="Georgia" charset="0"/>
              </a:rPr>
              <a:t> and Making</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185738" y="1484221"/>
            <a:ext cx="4942417" cy="537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50000"/>
              </a:spcBef>
              <a:buFontTx/>
              <a:buChar char="•"/>
              <a:defRPr/>
            </a:pPr>
            <a:r>
              <a:rPr lang="en-US" dirty="0" smtClean="0">
                <a:solidFill>
                  <a:prstClr val="black"/>
                </a:solidFill>
                <a:latin typeface="Calibri"/>
              </a:rPr>
              <a:t>Beginner Making as a Basic Mold</a:t>
            </a:r>
          </a:p>
          <a:p>
            <a:pPr eaLnBrk="1" hangingPunct="1">
              <a:lnSpc>
                <a:spcPct val="90000"/>
              </a:lnSpc>
              <a:spcBef>
                <a:spcPct val="50000"/>
              </a:spcBef>
              <a:buFontTx/>
              <a:buChar char="•"/>
              <a:defRPr/>
            </a:pPr>
            <a:r>
              <a:rPr lang="en-US" dirty="0" smtClean="0">
                <a:solidFill>
                  <a:prstClr val="black"/>
                </a:solidFill>
                <a:latin typeface="Calibri"/>
              </a:rPr>
              <a:t>More Advanced with Embedded Electronic Circuits in Flexible Forms</a:t>
            </a:r>
          </a:p>
          <a:p>
            <a:pPr lvl="1" eaLnBrk="1" hangingPunct="1">
              <a:lnSpc>
                <a:spcPct val="90000"/>
              </a:lnSpc>
              <a:spcBef>
                <a:spcPct val="50000"/>
              </a:spcBef>
              <a:buFontTx/>
              <a:buChar char="•"/>
              <a:defRPr/>
            </a:pPr>
            <a:r>
              <a:rPr lang="en-US" dirty="0" err="1" smtClean="0">
                <a:solidFill>
                  <a:prstClr val="black"/>
                </a:solidFill>
                <a:latin typeface="Calibri"/>
              </a:rPr>
              <a:t>Instructables</a:t>
            </a:r>
            <a:r>
              <a:rPr lang="en-US" dirty="0" smtClean="0">
                <a:solidFill>
                  <a:prstClr val="black"/>
                </a:solidFill>
                <a:latin typeface="Calibri"/>
              </a:rPr>
              <a:t>: “How </a:t>
            </a:r>
            <a:r>
              <a:rPr lang="en-US" dirty="0">
                <a:solidFill>
                  <a:prstClr val="black"/>
                </a:solidFill>
                <a:latin typeface="Calibri"/>
              </a:rPr>
              <a:t>To Make Your Own </a:t>
            </a:r>
            <a:r>
              <a:rPr lang="en-US" dirty="0" err="1">
                <a:solidFill>
                  <a:prstClr val="black"/>
                </a:solidFill>
                <a:latin typeface="Calibri"/>
              </a:rPr>
              <a:t>Sugru</a:t>
            </a:r>
            <a:r>
              <a:rPr lang="en-US" dirty="0">
                <a:solidFill>
                  <a:prstClr val="black"/>
                </a:solidFill>
                <a:latin typeface="Calibri"/>
              </a:rPr>
              <a:t> </a:t>
            </a:r>
            <a:r>
              <a:rPr lang="en-US" dirty="0" smtClean="0">
                <a:solidFill>
                  <a:prstClr val="black"/>
                </a:solidFill>
                <a:latin typeface="Calibri"/>
              </a:rPr>
              <a:t>Substitute”</a:t>
            </a:r>
          </a:p>
          <a:p>
            <a:pPr lvl="2" eaLnBrk="1" hangingPunct="1">
              <a:lnSpc>
                <a:spcPct val="90000"/>
              </a:lnSpc>
              <a:spcBef>
                <a:spcPct val="50000"/>
              </a:spcBef>
              <a:buFontTx/>
              <a:buChar char="•"/>
              <a:defRPr/>
            </a:pPr>
            <a:r>
              <a:rPr lang="en-US" dirty="0" smtClean="0">
                <a:solidFill>
                  <a:prstClr val="black"/>
                </a:solidFill>
                <a:latin typeface="Calibri"/>
              </a:rPr>
              <a:t>Soft Circuit LED that can be embedded into clothing</a:t>
            </a:r>
          </a:p>
          <a:p>
            <a:pPr lvl="2" eaLnBrk="1" hangingPunct="1">
              <a:lnSpc>
                <a:spcPct val="90000"/>
              </a:lnSpc>
              <a:spcBef>
                <a:spcPct val="50000"/>
              </a:spcBef>
              <a:buFontTx/>
              <a:buChar char="•"/>
              <a:defRPr/>
            </a:pPr>
            <a:r>
              <a:rPr lang="en-US" dirty="0" smtClean="0">
                <a:solidFill>
                  <a:prstClr val="black"/>
                </a:solidFill>
                <a:latin typeface="Calibri"/>
              </a:rPr>
              <a:t>Cleanly etched conductive fabric circuits</a:t>
            </a:r>
          </a:p>
          <a:p>
            <a:pPr lvl="2" eaLnBrk="1" hangingPunct="1">
              <a:lnSpc>
                <a:spcPct val="90000"/>
              </a:lnSpc>
              <a:spcBef>
                <a:spcPct val="50000"/>
              </a:spcBef>
              <a:buFontTx/>
              <a:buChar char="•"/>
              <a:defRPr/>
            </a:pPr>
            <a:r>
              <a:rPr lang="en-US" dirty="0" smtClean="0">
                <a:solidFill>
                  <a:prstClr val="black"/>
                </a:solidFill>
                <a:latin typeface="Calibri"/>
              </a:rPr>
              <a:t>Make conductive glue</a:t>
            </a:r>
          </a:p>
          <a:p>
            <a:pPr lvl="2" eaLnBrk="1" hangingPunct="1">
              <a:lnSpc>
                <a:spcPct val="90000"/>
              </a:lnSpc>
              <a:spcBef>
                <a:spcPct val="50000"/>
              </a:spcBef>
              <a:buFontTx/>
              <a:buChar char="•"/>
              <a:defRPr/>
            </a:pPr>
            <a:r>
              <a:rPr lang="en-US" dirty="0" smtClean="0">
                <a:solidFill>
                  <a:prstClr val="black"/>
                </a:solidFill>
                <a:latin typeface="Calibri"/>
              </a:rPr>
              <a:t>Embedded circuits in </a:t>
            </a:r>
            <a:r>
              <a:rPr lang="en-US" dirty="0" err="1" smtClean="0">
                <a:solidFill>
                  <a:prstClr val="black"/>
                </a:solidFill>
                <a:latin typeface="Calibri"/>
              </a:rPr>
              <a:t>Oogoo</a:t>
            </a:r>
            <a:endParaRPr lang="en-US" dirty="0">
              <a:solidFill>
                <a:prstClr val="black"/>
              </a:solidFill>
              <a:latin typeface="Calibri"/>
            </a:endParaRPr>
          </a:p>
          <a:p>
            <a:pPr eaLnBrk="1" hangingPunct="1">
              <a:lnSpc>
                <a:spcPct val="90000"/>
              </a:lnSpc>
              <a:spcBef>
                <a:spcPct val="50000"/>
              </a:spcBef>
              <a:buFontTx/>
              <a:buChar char="•"/>
              <a:defRPr/>
            </a:pPr>
            <a:endParaRPr lang="en-US" dirty="0">
              <a:solidFill>
                <a:prstClr val="black"/>
              </a:solidFill>
              <a:latin typeface="Calibri"/>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5959417" y="5619960"/>
            <a:ext cx="3280736" cy="338554"/>
          </a:xfrm>
          <a:prstGeom prst="rect">
            <a:avLst/>
          </a:prstGeom>
        </p:spPr>
        <p:txBody>
          <a:bodyPr wrap="square">
            <a:spAutoFit/>
          </a:bodyPr>
          <a:lstStyle/>
          <a:p>
            <a:pPr>
              <a:spcBef>
                <a:spcPct val="35000"/>
              </a:spcBef>
              <a:buClr>
                <a:srgbClr val="000000"/>
              </a:buClr>
            </a:pPr>
            <a:r>
              <a:rPr lang="en-US" sz="1600" b="1" dirty="0" smtClean="0">
                <a:solidFill>
                  <a:srgbClr val="FF0000"/>
                </a:solidFill>
                <a:latin typeface="Calibri"/>
                <a:ea typeface="MS Mincho" charset="0"/>
                <a:cs typeface="Calibri"/>
              </a:rPr>
              <a:t> </a:t>
            </a:r>
            <a:endParaRPr lang="en-US" sz="1600" b="1" dirty="0">
              <a:solidFill>
                <a:srgbClr val="FF0000"/>
              </a:solidFill>
              <a:latin typeface="Calibri"/>
              <a:ea typeface="MS Mincho" charset="0"/>
              <a:cs typeface="Calibri"/>
            </a:endParaRPr>
          </a:p>
        </p:txBody>
      </p:sp>
      <p:pic>
        <p:nvPicPr>
          <p:cNvPr id="11" name="Picture 2" descr="Picture of How To Make Your Own Sugru Substitu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16166" y="2190003"/>
            <a:ext cx="3599234" cy="3599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6917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Resources</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591826" y="1640883"/>
            <a:ext cx="813201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sz="2000" dirty="0" smtClean="0">
                <a:solidFill>
                  <a:prstClr val="black"/>
                </a:solidFill>
                <a:latin typeface="Calibri" charset="0"/>
              </a:rPr>
              <a:t>NISE’s Catalog</a:t>
            </a:r>
            <a:r>
              <a:rPr lang="en-US" sz="2000" dirty="0">
                <a:solidFill>
                  <a:prstClr val="black"/>
                </a:solidFill>
                <a:latin typeface="Calibri" charset="0"/>
              </a:rPr>
              <a:t>: </a:t>
            </a:r>
            <a:r>
              <a:rPr lang="en-US" sz="2000" dirty="0">
                <a:solidFill>
                  <a:prstClr val="black"/>
                </a:solidFill>
                <a:latin typeface="Calibri" charset="0"/>
                <a:hlinkClick r:id="rId2"/>
              </a:rPr>
              <a:t>http://www.nisenet.org/search/product_category/programs-and-activities-</a:t>
            </a:r>
            <a:r>
              <a:rPr lang="en-US" sz="2000" dirty="0" smtClean="0">
                <a:solidFill>
                  <a:prstClr val="black"/>
                </a:solidFill>
                <a:latin typeface="Calibri" charset="0"/>
                <a:hlinkClick r:id="rId2"/>
              </a:rPr>
              <a:t>10</a:t>
            </a:r>
            <a:endParaRPr lang="en-US" sz="2000" dirty="0">
              <a:solidFill>
                <a:prstClr val="black"/>
              </a:solidFill>
              <a:latin typeface="Calibri" charset="0"/>
            </a:endParaRPr>
          </a:p>
          <a:p>
            <a:pPr marL="0" indent="0" eaLnBrk="1" hangingPunct="1">
              <a:spcBef>
                <a:spcPct val="50000"/>
              </a:spcBef>
              <a:defRPr/>
            </a:pPr>
            <a:r>
              <a:rPr lang="en-US" sz="2000" dirty="0" smtClean="0">
                <a:solidFill>
                  <a:prstClr val="black"/>
                </a:solidFill>
                <a:latin typeface="Calibri" charset="0"/>
              </a:rPr>
              <a:t>List of NISE Mini</a:t>
            </a:r>
            <a:r>
              <a:rPr lang="en-US" sz="2000" dirty="0">
                <a:solidFill>
                  <a:prstClr val="black"/>
                </a:solidFill>
                <a:latin typeface="Calibri" charset="0"/>
              </a:rPr>
              <a:t>-Grants: </a:t>
            </a:r>
            <a:endParaRPr lang="en-US" sz="2000" dirty="0" smtClean="0">
              <a:solidFill>
                <a:prstClr val="black"/>
              </a:solidFill>
              <a:latin typeface="Calibri" charset="0"/>
            </a:endParaRPr>
          </a:p>
          <a:p>
            <a:pPr marL="0" indent="0" eaLnBrk="1" hangingPunct="1">
              <a:spcBef>
                <a:spcPct val="50000"/>
              </a:spcBef>
              <a:defRPr/>
            </a:pPr>
            <a:r>
              <a:rPr lang="en-US" sz="2000" dirty="0" smtClean="0">
                <a:solidFill>
                  <a:prstClr val="black"/>
                </a:solidFill>
                <a:latin typeface="Calibri" charset="0"/>
                <a:hlinkClick r:id="rId3"/>
              </a:rPr>
              <a:t>http</a:t>
            </a:r>
            <a:r>
              <a:rPr lang="en-US" sz="2000" dirty="0">
                <a:solidFill>
                  <a:prstClr val="black"/>
                </a:solidFill>
                <a:latin typeface="Calibri" charset="0"/>
                <a:hlinkClick r:id="rId3"/>
              </a:rPr>
              <a:t>://www.nisenet.org/mini-</a:t>
            </a:r>
            <a:r>
              <a:rPr lang="en-US" sz="2000" dirty="0" smtClean="0">
                <a:solidFill>
                  <a:prstClr val="black"/>
                </a:solidFill>
                <a:latin typeface="Calibri" charset="0"/>
                <a:hlinkClick r:id="rId3"/>
              </a:rPr>
              <a:t>grants</a:t>
            </a:r>
            <a:r>
              <a:rPr lang="en-US" sz="2000" dirty="0" smtClean="0">
                <a:solidFill>
                  <a:prstClr val="black"/>
                </a:solidFill>
                <a:latin typeface="Calibri" charset="0"/>
              </a:rPr>
              <a:t> </a:t>
            </a:r>
          </a:p>
          <a:p>
            <a:pPr marL="0" indent="0" eaLnBrk="1" hangingPunct="1">
              <a:spcBef>
                <a:spcPct val="50000"/>
              </a:spcBef>
              <a:defRPr/>
            </a:pPr>
            <a:r>
              <a:rPr lang="en-US" sz="2000" dirty="0" smtClean="0">
                <a:solidFill>
                  <a:prstClr val="black"/>
                </a:solidFill>
                <a:latin typeface="Calibri" charset="0"/>
              </a:rPr>
              <a:t>NISE tips on working with </a:t>
            </a:r>
            <a:r>
              <a:rPr lang="en-US" sz="2000" dirty="0">
                <a:solidFill>
                  <a:prstClr val="black"/>
                </a:solidFill>
                <a:latin typeface="Calibri" charset="0"/>
              </a:rPr>
              <a:t>different audiences: </a:t>
            </a:r>
            <a:r>
              <a:rPr lang="en-US" sz="2000" dirty="0">
                <a:solidFill>
                  <a:prstClr val="black"/>
                </a:solidFill>
                <a:latin typeface="Calibri" charset="0"/>
                <a:hlinkClick r:id="rId4"/>
              </a:rPr>
              <a:t>http://www.nisenet.org/</a:t>
            </a:r>
            <a:r>
              <a:rPr lang="en-US" sz="2000" dirty="0" smtClean="0">
                <a:solidFill>
                  <a:prstClr val="black"/>
                </a:solidFill>
                <a:latin typeface="Calibri" charset="0"/>
                <a:hlinkClick r:id="rId4"/>
              </a:rPr>
              <a:t>Audiences</a:t>
            </a:r>
            <a:r>
              <a:rPr lang="en-US" sz="2000" dirty="0" smtClean="0">
                <a:solidFill>
                  <a:prstClr val="black"/>
                </a:solidFill>
                <a:latin typeface="Calibri" charset="0"/>
              </a:rPr>
              <a:t> </a:t>
            </a:r>
          </a:p>
          <a:p>
            <a:pPr marL="0" indent="0" eaLnBrk="1" hangingPunct="1">
              <a:spcBef>
                <a:spcPct val="50000"/>
              </a:spcBef>
              <a:defRPr/>
            </a:pPr>
            <a:endParaRPr lang="en-US" sz="2000" dirty="0" smtClean="0">
              <a:solidFill>
                <a:prstClr val="black"/>
              </a:solidFill>
              <a:latin typeface="Calibri" charset="0"/>
            </a:endParaRPr>
          </a:p>
          <a:p>
            <a:pPr marL="0" indent="0" eaLnBrk="1" hangingPunct="1">
              <a:spcBef>
                <a:spcPct val="50000"/>
              </a:spcBef>
              <a:defRPr/>
            </a:pPr>
            <a:r>
              <a:rPr lang="en-US" sz="2000" dirty="0" smtClean="0">
                <a:solidFill>
                  <a:prstClr val="black"/>
                </a:solidFill>
                <a:latin typeface="Calibri" charset="0"/>
              </a:rPr>
              <a:t>How to Smile</a:t>
            </a:r>
          </a:p>
          <a:p>
            <a:pPr marL="0" indent="0" eaLnBrk="1" hangingPunct="1">
              <a:spcBef>
                <a:spcPct val="50000"/>
              </a:spcBef>
              <a:defRPr/>
            </a:pPr>
            <a:r>
              <a:rPr lang="en-US" sz="2000" dirty="0" smtClean="0">
                <a:solidFill>
                  <a:prstClr val="black"/>
                </a:solidFill>
                <a:latin typeface="Calibri" charset="0"/>
                <a:hlinkClick r:id="rId5"/>
              </a:rPr>
              <a:t>http://</a:t>
            </a:r>
            <a:r>
              <a:rPr lang="en-US" sz="2000" dirty="0" err="1">
                <a:solidFill>
                  <a:prstClr val="black"/>
                </a:solidFill>
                <a:latin typeface="Calibri" charset="0"/>
                <a:hlinkClick r:id="rId5"/>
              </a:rPr>
              <a:t>h</a:t>
            </a:r>
            <a:r>
              <a:rPr lang="en-US" sz="2000" dirty="0" err="1" smtClean="0">
                <a:solidFill>
                  <a:prstClr val="black"/>
                </a:solidFill>
                <a:latin typeface="Calibri" charset="0"/>
                <a:hlinkClick r:id="rId5"/>
              </a:rPr>
              <a:t>owtosmile.org</a:t>
            </a:r>
            <a:endParaRPr lang="en-US" sz="2000" dirty="0">
              <a:solidFill>
                <a:prstClr val="black"/>
              </a:solidFill>
              <a:latin typeface="Calibri" charset="0"/>
            </a:endParaRPr>
          </a:p>
        </p:txBody>
      </p:sp>
      <p:pic>
        <p:nvPicPr>
          <p:cNvPr id="16" name="Picture 15" descr="laptop_websites.psd"/>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32250" y="-1255324"/>
            <a:ext cx="4183187" cy="3059923"/>
          </a:xfrm>
          <a:prstGeom prst="rect">
            <a:avLst/>
          </a:prstGeom>
        </p:spPr>
      </p:pic>
      <p:pic>
        <p:nvPicPr>
          <p:cNvPr id="2" name="Picture 1" descr="Screen Shot 2015-06-03 at 9.15.50 PM.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537200" y="2435890"/>
            <a:ext cx="3606800" cy="3644900"/>
          </a:xfrm>
          <a:prstGeom prst="rect">
            <a:avLst/>
          </a:prstGeom>
        </p:spPr>
      </p:pic>
    </p:spTree>
    <p:extLst>
      <p:ext uri="{BB962C8B-B14F-4D97-AF65-F5344CB8AC3E}">
        <p14:creationId xmlns:p14="http://schemas.microsoft.com/office/powerpoint/2010/main" val="205564070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3800" dirty="0" err="1" smtClean="0">
                <a:solidFill>
                  <a:srgbClr val="49176D"/>
                </a:solidFill>
                <a:latin typeface="Georgia" charset="0"/>
                <a:ea typeface="ＭＳ Ｐゴシック" charset="0"/>
                <a:cs typeface="Georgia" charset="0"/>
              </a:rPr>
              <a:t>Oogoo</a:t>
            </a:r>
            <a:r>
              <a:rPr lang="en-US" sz="3800" dirty="0" smtClean="0">
                <a:solidFill>
                  <a:srgbClr val="49176D"/>
                </a:solidFill>
                <a:latin typeface="Georgia" charset="0"/>
                <a:ea typeface="ＭＳ Ｐゴシック" charset="0"/>
                <a:cs typeface="Georgia" charset="0"/>
              </a:rPr>
              <a:t>: The Good, the Bad, the Smelly</a:t>
            </a:r>
            <a:endParaRPr lang="en-US" sz="38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4736352" y="1410355"/>
            <a:ext cx="4179047"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The Good:</a:t>
            </a:r>
            <a:endParaRPr lang="en-US"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Provides a tangible takeaway</a:t>
            </a:r>
            <a:endParaRPr lang="en-US"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Fun to make</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Relatively low cost</a:t>
            </a:r>
            <a:endParaRPr lang="en-US" dirty="0">
              <a:solidFill>
                <a:prstClr val="black"/>
              </a:solidFill>
              <a:latin typeface="Calibri" charset="0"/>
            </a:endParaRPr>
          </a:p>
          <a:p>
            <a:pPr marL="0" indent="0" eaLnBrk="1" hangingPunct="1">
              <a:lnSpc>
                <a:spcPct val="90000"/>
              </a:lnSpc>
              <a:spcBef>
                <a:spcPct val="50000"/>
              </a:spcBef>
              <a:defRPr/>
            </a:pPr>
            <a:r>
              <a:rPr lang="en-US" b="1" dirty="0" smtClean="0">
                <a:solidFill>
                  <a:prstClr val="black"/>
                </a:solidFill>
                <a:latin typeface="Calibri" charset="0"/>
              </a:rPr>
              <a:t>The Bad:</a:t>
            </a:r>
          </a:p>
          <a:p>
            <a:pPr eaLnBrk="1" hangingPunct="1">
              <a:lnSpc>
                <a:spcPct val="90000"/>
              </a:lnSpc>
              <a:spcBef>
                <a:spcPct val="50000"/>
              </a:spcBef>
              <a:buFontTx/>
              <a:buChar char="•"/>
              <a:defRPr/>
            </a:pPr>
            <a:r>
              <a:rPr lang="en-US" dirty="0" smtClean="0">
                <a:solidFill>
                  <a:prstClr val="black"/>
                </a:solidFill>
                <a:latin typeface="Calibri" charset="0"/>
              </a:rPr>
              <a:t>Hard to make strong </a:t>
            </a:r>
            <a:r>
              <a:rPr lang="en-US" dirty="0" err="1" smtClean="0">
                <a:solidFill>
                  <a:prstClr val="black"/>
                </a:solidFill>
                <a:latin typeface="Calibri" charset="0"/>
              </a:rPr>
              <a:t>nano</a:t>
            </a:r>
            <a:r>
              <a:rPr lang="en-US" dirty="0" smtClean="0">
                <a:solidFill>
                  <a:prstClr val="black"/>
                </a:solidFill>
                <a:latin typeface="Calibri" charset="0"/>
              </a:rPr>
              <a:t> connection in festival setting</a:t>
            </a:r>
          </a:p>
          <a:p>
            <a:pPr eaLnBrk="1" hangingPunct="1">
              <a:lnSpc>
                <a:spcPct val="90000"/>
              </a:lnSpc>
              <a:spcBef>
                <a:spcPct val="50000"/>
              </a:spcBef>
              <a:buFontTx/>
              <a:buChar char="•"/>
              <a:defRPr/>
            </a:pPr>
            <a:r>
              <a:rPr lang="en-US" dirty="0" smtClean="0">
                <a:solidFill>
                  <a:prstClr val="black"/>
                </a:solidFill>
                <a:latin typeface="Calibri" charset="0"/>
              </a:rPr>
              <a:t>High on consumables</a:t>
            </a:r>
          </a:p>
          <a:p>
            <a:pPr eaLnBrk="1" hangingPunct="1">
              <a:lnSpc>
                <a:spcPct val="90000"/>
              </a:lnSpc>
              <a:spcBef>
                <a:spcPct val="50000"/>
              </a:spcBef>
              <a:buFontTx/>
              <a:buChar char="•"/>
              <a:defRPr/>
            </a:pPr>
            <a:r>
              <a:rPr lang="en-US" dirty="0" smtClean="0">
                <a:solidFill>
                  <a:prstClr val="black"/>
                </a:solidFill>
                <a:latin typeface="Calibri" charset="0"/>
              </a:rPr>
              <a:t>Messy</a:t>
            </a:r>
          </a:p>
          <a:p>
            <a:pPr eaLnBrk="1" hangingPunct="1">
              <a:lnSpc>
                <a:spcPct val="90000"/>
              </a:lnSpc>
              <a:spcBef>
                <a:spcPct val="50000"/>
              </a:spcBef>
              <a:buFontTx/>
              <a:buChar char="•"/>
              <a:defRPr/>
            </a:pPr>
            <a:r>
              <a:rPr lang="en-US" dirty="0" smtClean="0">
                <a:solidFill>
                  <a:prstClr val="black"/>
                </a:solidFill>
                <a:latin typeface="Calibri" charset="0"/>
              </a:rPr>
              <a:t>Smelly</a:t>
            </a:r>
          </a:p>
          <a:p>
            <a:pPr eaLnBrk="1" hangingPunct="1">
              <a:lnSpc>
                <a:spcPct val="90000"/>
              </a:lnSpc>
              <a:spcBef>
                <a:spcPct val="50000"/>
              </a:spcBef>
              <a:buFontTx/>
              <a:buChar char="•"/>
              <a:defRPr/>
            </a:pPr>
            <a:endParaRPr lang="en-US" dirty="0">
              <a:solidFill>
                <a:prstClr val="black"/>
              </a:solidFill>
              <a:latin typeface="Calibri" charset="0"/>
            </a:endParaRPr>
          </a:p>
        </p:txBody>
      </p:sp>
      <p:pic>
        <p:nvPicPr>
          <p:cNvPr id="9"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5959417" y="5619960"/>
            <a:ext cx="3280736" cy="338554"/>
          </a:xfrm>
          <a:prstGeom prst="rect">
            <a:avLst/>
          </a:prstGeom>
        </p:spPr>
        <p:txBody>
          <a:bodyPr wrap="square">
            <a:spAutoFit/>
          </a:bodyPr>
          <a:lstStyle/>
          <a:p>
            <a:pPr>
              <a:spcBef>
                <a:spcPct val="35000"/>
              </a:spcBef>
              <a:buClr>
                <a:srgbClr val="000000"/>
              </a:buClr>
            </a:pPr>
            <a:r>
              <a:rPr lang="en-US" sz="1600" b="1" dirty="0" smtClean="0">
                <a:solidFill>
                  <a:srgbClr val="FF0000"/>
                </a:solidFill>
                <a:latin typeface="Calibri"/>
                <a:ea typeface="MS Mincho" charset="0"/>
                <a:cs typeface="Calibri"/>
              </a:rPr>
              <a:t> </a:t>
            </a:r>
            <a:endParaRPr lang="en-US" sz="1600" b="1" dirty="0">
              <a:solidFill>
                <a:srgbClr val="FF0000"/>
              </a:solidFill>
              <a:latin typeface="Calibri"/>
              <a:ea typeface="MS Mincho" charset="0"/>
              <a:cs typeface="Calibri"/>
            </a:endParaRPr>
          </a:p>
        </p:txBody>
      </p:sp>
      <p:pic>
        <p:nvPicPr>
          <p:cNvPr id="7" name="Picture 6" descr="Nano.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4000" y="1867647"/>
            <a:ext cx="4273176" cy="3466353"/>
          </a:xfrm>
          <a:prstGeom prst="rect">
            <a:avLst/>
          </a:prstGeom>
        </p:spPr>
      </p:pic>
    </p:spTree>
    <p:extLst>
      <p:ext uri="{BB962C8B-B14F-4D97-AF65-F5344CB8AC3E}">
        <p14:creationId xmlns:p14="http://schemas.microsoft.com/office/powerpoint/2010/main" val="237364152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smtClean="0">
                <a:solidFill>
                  <a:srgbClr val="49176D"/>
                </a:solidFill>
                <a:latin typeface="Georgia" charset="0"/>
                <a:ea typeface="ＭＳ Ｐゴシック" charset="0"/>
                <a:cs typeface="Georgia" charset="0"/>
              </a:rPr>
              <a:t>Tiny Drawings</a:t>
            </a:r>
            <a:endParaRPr lang="en-US" sz="4000" dirty="0">
              <a:solidFill>
                <a:srgbClr val="49176D"/>
              </a:solidFill>
              <a:latin typeface="Georgia" charset="0"/>
              <a:ea typeface="ＭＳ Ｐゴシック" charset="0"/>
              <a:cs typeface="Georgia" charset="0"/>
            </a:endParaRPr>
          </a:p>
        </p:txBody>
      </p:sp>
      <p:pic>
        <p:nvPicPr>
          <p:cNvPr id="10"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Users\klawson\AppData\Local\Microsoft\Windows\Temporary Internet Files\Content.Outlook\VC5O8I1J\IMG_377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8675" y="1243012"/>
            <a:ext cx="7486650" cy="5614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55111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smtClean="0">
                <a:solidFill>
                  <a:srgbClr val="49176D"/>
                </a:solidFill>
                <a:latin typeface="Georgia" charset="0"/>
                <a:ea typeface="ＭＳ Ｐゴシック" charset="0"/>
                <a:cs typeface="Georgia" charset="0"/>
              </a:rPr>
              <a:t>Tiny Drawings</a:t>
            </a:r>
            <a:endParaRPr lang="en-US" sz="4000" dirty="0">
              <a:solidFill>
                <a:srgbClr val="49176D"/>
              </a:solidFill>
              <a:latin typeface="Georgia" charset="0"/>
              <a:ea typeface="ＭＳ Ｐゴシック" charset="0"/>
              <a:cs typeface="Georgia" charset="0"/>
            </a:endParaRPr>
          </a:p>
        </p:txBody>
      </p:sp>
      <p:pic>
        <p:nvPicPr>
          <p:cNvPr id="10"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klawson\AppData\Local\Microsoft\Windows\Temporary Internet Files\Content.Outlook\VC5O8I1J\IMG_378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149090" y="1804324"/>
            <a:ext cx="4499495" cy="45266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1160" y="2528754"/>
            <a:ext cx="3616960" cy="3077766"/>
          </a:xfrm>
          <a:prstGeom prst="rect">
            <a:avLst/>
          </a:prstGeom>
          <a:noFill/>
        </p:spPr>
        <p:txBody>
          <a:bodyPr wrap="square" rtlCol="0">
            <a:spAutoFit/>
          </a:bodyPr>
          <a:lstStyle/>
          <a:p>
            <a:r>
              <a:rPr lang="en-US" sz="2200" dirty="0" smtClean="0">
                <a:solidFill>
                  <a:prstClr val="black"/>
                </a:solidFill>
              </a:rPr>
              <a:t>This visitor stayed drawing through microscopes for 30 minutes to a full at the MN Mini Maker Faire</a:t>
            </a:r>
          </a:p>
          <a:p>
            <a:endParaRPr lang="en-US" sz="2200" dirty="0">
              <a:solidFill>
                <a:prstClr val="black"/>
              </a:solidFill>
            </a:endParaRPr>
          </a:p>
          <a:p>
            <a:r>
              <a:rPr lang="en-US" sz="2200" dirty="0">
                <a:solidFill>
                  <a:prstClr val="black"/>
                </a:solidFill>
              </a:rPr>
              <a:t>Photo Credit: Keith </a:t>
            </a:r>
            <a:r>
              <a:rPr lang="en-US" sz="2200" dirty="0" err="1">
                <a:solidFill>
                  <a:prstClr val="black"/>
                </a:solidFill>
              </a:rPr>
              <a:t>Braafladt</a:t>
            </a:r>
            <a:r>
              <a:rPr lang="en-US" sz="2200" dirty="0">
                <a:solidFill>
                  <a:prstClr val="black"/>
                </a:solidFill>
              </a:rPr>
              <a:t>, Science Museum of Minnesota</a:t>
            </a:r>
          </a:p>
          <a:p>
            <a:endParaRPr lang="en-US" dirty="0">
              <a:solidFill>
                <a:prstClr val="black"/>
              </a:solidFill>
            </a:endParaRPr>
          </a:p>
        </p:txBody>
      </p:sp>
    </p:spTree>
    <p:extLst>
      <p:ext uri="{BB962C8B-B14F-4D97-AF65-F5344CB8AC3E}">
        <p14:creationId xmlns:p14="http://schemas.microsoft.com/office/powerpoint/2010/main" val="149389942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smtClean="0">
                <a:solidFill>
                  <a:srgbClr val="49176D"/>
                </a:solidFill>
                <a:latin typeface="Georgia" charset="0"/>
                <a:ea typeface="ＭＳ Ｐゴシック" charset="0"/>
                <a:cs typeface="Georgia" charset="0"/>
              </a:rPr>
              <a:t>Tiny Drawings</a:t>
            </a:r>
            <a:endParaRPr lang="en-US" sz="4000" dirty="0">
              <a:solidFill>
                <a:srgbClr val="49176D"/>
              </a:solidFill>
              <a:latin typeface="Georgia" charset="0"/>
              <a:ea typeface="ＭＳ Ｐゴシック" charset="0"/>
              <a:cs typeface="Georgia" charset="0"/>
            </a:endParaRPr>
          </a:p>
        </p:txBody>
      </p:sp>
      <p:pic>
        <p:nvPicPr>
          <p:cNvPr id="10"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Tiny Drawings 1.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9836" y="1728134"/>
            <a:ext cx="3857625" cy="4816102"/>
          </a:xfrm>
          <a:prstGeom prst="rect">
            <a:avLst/>
          </a:prstGeom>
        </p:spPr>
      </p:pic>
      <p:pic>
        <p:nvPicPr>
          <p:cNvPr id="15" name="Picture 14" descr="Tiny Drawings 4.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84176" y="1728134"/>
            <a:ext cx="3857625" cy="4816102"/>
          </a:xfrm>
          <a:prstGeom prst="rect">
            <a:avLst/>
          </a:prstGeom>
        </p:spPr>
      </p:pic>
    </p:spTree>
    <p:extLst>
      <p:ext uri="{BB962C8B-B14F-4D97-AF65-F5344CB8AC3E}">
        <p14:creationId xmlns:p14="http://schemas.microsoft.com/office/powerpoint/2010/main" val="290284409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smtClean="0">
                <a:solidFill>
                  <a:srgbClr val="49176D"/>
                </a:solidFill>
                <a:latin typeface="Georgia" charset="0"/>
                <a:ea typeface="ＭＳ Ｐゴシック" charset="0"/>
                <a:cs typeface="Georgia" charset="0"/>
              </a:rPr>
              <a:t>Tiny Drawings</a:t>
            </a:r>
            <a:endParaRPr lang="en-US" sz="4000" dirty="0">
              <a:solidFill>
                <a:srgbClr val="49176D"/>
              </a:solidFill>
              <a:latin typeface="Georgia" charset="0"/>
              <a:ea typeface="ＭＳ Ｐゴシック" charset="0"/>
              <a:cs typeface="Georgia" charset="0"/>
            </a:endParaRPr>
          </a:p>
        </p:txBody>
      </p:sp>
      <p:pic>
        <p:nvPicPr>
          <p:cNvPr id="10"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esson from Keith.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35075"/>
            <a:ext cx="5060633" cy="5622925"/>
          </a:xfrm>
          <a:prstGeom prst="rect">
            <a:avLst/>
          </a:prstGeom>
        </p:spPr>
      </p:pic>
      <p:sp>
        <p:nvSpPr>
          <p:cNvPr id="12" name="TextBox 11"/>
          <p:cNvSpPr txBox="1"/>
          <p:nvPr/>
        </p:nvSpPr>
        <p:spPr>
          <a:xfrm>
            <a:off x="5266077" y="2416371"/>
            <a:ext cx="3469415" cy="2518638"/>
          </a:xfrm>
          <a:prstGeom prst="rect">
            <a:avLst/>
          </a:prstGeom>
          <a:noFill/>
        </p:spPr>
        <p:txBody>
          <a:bodyPr wrap="square" rtlCol="0">
            <a:spAutoFit/>
          </a:bodyPr>
          <a:lstStyle/>
          <a:p>
            <a:pPr marL="285750" indent="-285750">
              <a:lnSpc>
                <a:spcPct val="120000"/>
              </a:lnSpc>
              <a:buFontTx/>
              <a:buChar char="-"/>
            </a:pPr>
            <a:r>
              <a:rPr lang="en-US" sz="2200" dirty="0" smtClean="0">
                <a:solidFill>
                  <a:prstClr val="black"/>
                </a:solidFill>
              </a:rPr>
              <a:t>Introduced from Science Museum of Minnesota</a:t>
            </a:r>
          </a:p>
          <a:p>
            <a:pPr marL="285750" indent="-285750">
              <a:lnSpc>
                <a:spcPct val="120000"/>
              </a:lnSpc>
              <a:buFontTx/>
              <a:buChar char="-"/>
            </a:pPr>
            <a:endParaRPr lang="en-US" sz="2200" dirty="0" smtClean="0">
              <a:solidFill>
                <a:prstClr val="black"/>
              </a:solidFill>
            </a:endParaRPr>
          </a:p>
          <a:p>
            <a:pPr marL="285750" indent="-285750">
              <a:lnSpc>
                <a:spcPct val="120000"/>
              </a:lnSpc>
              <a:buFontTx/>
              <a:buChar char="-"/>
            </a:pPr>
            <a:r>
              <a:rPr lang="en-US" sz="2200" dirty="0" smtClean="0">
                <a:solidFill>
                  <a:prstClr val="black"/>
                </a:solidFill>
              </a:rPr>
              <a:t>Workshop prior to implementation</a:t>
            </a:r>
          </a:p>
        </p:txBody>
      </p:sp>
    </p:spTree>
    <p:extLst>
      <p:ext uri="{BB962C8B-B14F-4D97-AF65-F5344CB8AC3E}">
        <p14:creationId xmlns:p14="http://schemas.microsoft.com/office/powerpoint/2010/main" val="332639856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smtClean="0">
                <a:solidFill>
                  <a:srgbClr val="49176D"/>
                </a:solidFill>
                <a:latin typeface="Georgia" charset="0"/>
                <a:ea typeface="ＭＳ Ｐゴシック" charset="0"/>
                <a:cs typeface="Georgia" charset="0"/>
              </a:rPr>
              <a:t>Tiny Drawings and Nano</a:t>
            </a:r>
            <a:endParaRPr lang="en-US" sz="4000" dirty="0">
              <a:solidFill>
                <a:srgbClr val="49176D"/>
              </a:solidFill>
              <a:latin typeface="Georgia" charset="0"/>
              <a:ea typeface="ＭＳ Ｐゴシック" charset="0"/>
              <a:cs typeface="Georgia" charset="0"/>
            </a:endParaRPr>
          </a:p>
        </p:txBody>
      </p:sp>
      <p:pic>
        <p:nvPicPr>
          <p:cNvPr id="10"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85738" y="1723521"/>
            <a:ext cx="4283392" cy="5059847"/>
          </a:xfrm>
          <a:prstGeom prst="rect">
            <a:avLst/>
          </a:prstGeom>
          <a:noFill/>
        </p:spPr>
        <p:txBody>
          <a:bodyPr wrap="square" rtlCol="0">
            <a:spAutoFit/>
          </a:bodyPr>
          <a:lstStyle/>
          <a:p>
            <a:pPr marL="285750" indent="-285750">
              <a:lnSpc>
                <a:spcPct val="120000"/>
              </a:lnSpc>
              <a:buFontTx/>
              <a:buChar char="-"/>
            </a:pPr>
            <a:r>
              <a:rPr lang="en-US" sz="2100" dirty="0" smtClean="0">
                <a:solidFill>
                  <a:prstClr val="black"/>
                </a:solidFill>
              </a:rPr>
              <a:t>Introduces Scale</a:t>
            </a:r>
          </a:p>
          <a:p>
            <a:pPr>
              <a:lnSpc>
                <a:spcPct val="120000"/>
              </a:lnSpc>
            </a:pPr>
            <a:endParaRPr lang="en-US" sz="500" dirty="0" smtClean="0">
              <a:solidFill>
                <a:prstClr val="black"/>
              </a:solidFill>
            </a:endParaRPr>
          </a:p>
          <a:p>
            <a:pPr marL="742950" lvl="1" indent="-285750">
              <a:lnSpc>
                <a:spcPct val="120000"/>
              </a:lnSpc>
              <a:buFontTx/>
              <a:buChar char="-"/>
            </a:pPr>
            <a:r>
              <a:rPr lang="en-US" sz="2100" dirty="0" smtClean="0">
                <a:solidFill>
                  <a:prstClr val="black"/>
                </a:solidFill>
              </a:rPr>
              <a:t>Understanding scale is a critical first step toward recognizing the possibilities of nanotechnology</a:t>
            </a:r>
          </a:p>
          <a:p>
            <a:pPr marL="742950" lvl="1" indent="-285750">
              <a:lnSpc>
                <a:spcPct val="120000"/>
              </a:lnSpc>
              <a:buFontTx/>
              <a:buChar char="-"/>
            </a:pPr>
            <a:endParaRPr lang="en-US" sz="2100" dirty="0" smtClean="0">
              <a:solidFill>
                <a:prstClr val="black"/>
              </a:solidFill>
            </a:endParaRPr>
          </a:p>
          <a:p>
            <a:pPr marL="285750" indent="-285750">
              <a:lnSpc>
                <a:spcPct val="120000"/>
              </a:lnSpc>
              <a:buFontTx/>
              <a:buChar char="-"/>
            </a:pPr>
            <a:r>
              <a:rPr lang="en-US" sz="2100" dirty="0" smtClean="0">
                <a:solidFill>
                  <a:prstClr val="black"/>
                </a:solidFill>
              </a:rPr>
              <a:t>Visitors are first asked to make a period mark on the card.</a:t>
            </a:r>
          </a:p>
          <a:p>
            <a:pPr marL="285750" indent="-285750">
              <a:lnSpc>
                <a:spcPct val="120000"/>
              </a:lnSpc>
              <a:buFontTx/>
              <a:buChar char="-"/>
            </a:pPr>
            <a:endParaRPr lang="en-US" sz="500" dirty="0" smtClean="0">
              <a:solidFill>
                <a:prstClr val="black"/>
              </a:solidFill>
            </a:endParaRPr>
          </a:p>
          <a:p>
            <a:pPr marL="742950" lvl="1" indent="-285750">
              <a:lnSpc>
                <a:spcPct val="120000"/>
              </a:lnSpc>
              <a:buFontTx/>
              <a:buChar char="-"/>
            </a:pPr>
            <a:r>
              <a:rPr lang="en-US" sz="2100" dirty="0" smtClean="0">
                <a:solidFill>
                  <a:prstClr val="black"/>
                </a:solidFill>
              </a:rPr>
              <a:t>A period is roughly 100-1000 micrometers.</a:t>
            </a:r>
          </a:p>
          <a:p>
            <a:pPr marL="742950" lvl="1" indent="-285750">
              <a:lnSpc>
                <a:spcPct val="120000"/>
              </a:lnSpc>
              <a:buFontTx/>
              <a:buChar char="-"/>
            </a:pPr>
            <a:endParaRPr lang="en-US" sz="2200" dirty="0" smtClean="0">
              <a:solidFill>
                <a:prstClr val="black"/>
              </a:solidFill>
            </a:endParaRPr>
          </a:p>
          <a:p>
            <a:pPr marL="285750" indent="-285750">
              <a:lnSpc>
                <a:spcPct val="120000"/>
              </a:lnSpc>
              <a:buFontTx/>
              <a:buChar char="-"/>
            </a:pPr>
            <a:endParaRPr lang="en-US" sz="2200" dirty="0" smtClean="0">
              <a:solidFill>
                <a:prstClr val="black"/>
              </a:solidFill>
            </a:endParaRPr>
          </a:p>
        </p:txBody>
      </p:sp>
      <p:pic>
        <p:nvPicPr>
          <p:cNvPr id="7" name="Picture 2" descr="I:\NISE Meeting\Tiny Drawings\MOD April 2015 with UALR.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2000" y="1523706"/>
            <a:ext cx="4500515" cy="4729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72030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smtClean="0">
                <a:solidFill>
                  <a:srgbClr val="49176D"/>
                </a:solidFill>
                <a:latin typeface="Georgia" charset="0"/>
                <a:ea typeface="ＭＳ Ｐゴシック" charset="0"/>
                <a:cs typeface="Georgia" charset="0"/>
              </a:rPr>
              <a:t>Tiny Drawings and Making</a:t>
            </a:r>
            <a:endParaRPr lang="en-US" sz="4000" dirty="0">
              <a:solidFill>
                <a:srgbClr val="49176D"/>
              </a:solidFill>
              <a:latin typeface="Georgia" charset="0"/>
              <a:ea typeface="ＭＳ Ｐゴシック" charset="0"/>
              <a:cs typeface="Georgia" charset="0"/>
            </a:endParaRPr>
          </a:p>
        </p:txBody>
      </p:sp>
      <p:pic>
        <p:nvPicPr>
          <p:cNvPr id="10"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548853" y="2052567"/>
            <a:ext cx="3240815" cy="3619452"/>
          </a:xfrm>
          <a:prstGeom prst="rect">
            <a:avLst/>
          </a:prstGeom>
          <a:noFill/>
        </p:spPr>
        <p:txBody>
          <a:bodyPr wrap="square" rtlCol="0">
            <a:spAutoFit/>
          </a:bodyPr>
          <a:lstStyle/>
          <a:p>
            <a:pPr marL="285750" indent="-285750">
              <a:lnSpc>
                <a:spcPct val="120000"/>
              </a:lnSpc>
              <a:buFontTx/>
              <a:buChar char="-"/>
            </a:pPr>
            <a:r>
              <a:rPr lang="en-US" sz="2200" dirty="0" smtClean="0">
                <a:solidFill>
                  <a:prstClr val="black"/>
                </a:solidFill>
              </a:rPr>
              <a:t>Uses common materials in a different way</a:t>
            </a:r>
          </a:p>
          <a:p>
            <a:pPr marL="285750" indent="-285750">
              <a:lnSpc>
                <a:spcPct val="120000"/>
              </a:lnSpc>
              <a:buFontTx/>
              <a:buChar char="-"/>
            </a:pPr>
            <a:endParaRPr lang="en-US" sz="500" dirty="0" smtClean="0">
              <a:solidFill>
                <a:prstClr val="black"/>
              </a:solidFill>
            </a:endParaRPr>
          </a:p>
          <a:p>
            <a:pPr marL="285750" indent="-285750">
              <a:lnSpc>
                <a:spcPct val="120000"/>
              </a:lnSpc>
              <a:buFontTx/>
              <a:buChar char="-"/>
            </a:pPr>
            <a:r>
              <a:rPr lang="en-US" sz="2200" dirty="0" smtClean="0">
                <a:solidFill>
                  <a:prstClr val="black"/>
                </a:solidFill>
              </a:rPr>
              <a:t>STEAM Intersection</a:t>
            </a:r>
          </a:p>
          <a:p>
            <a:pPr marL="285750" indent="-285750">
              <a:lnSpc>
                <a:spcPct val="120000"/>
              </a:lnSpc>
              <a:buFontTx/>
              <a:buChar char="-"/>
            </a:pPr>
            <a:endParaRPr lang="en-US" sz="500" dirty="0" smtClean="0">
              <a:solidFill>
                <a:prstClr val="black"/>
              </a:solidFill>
            </a:endParaRPr>
          </a:p>
          <a:p>
            <a:pPr marL="285750" indent="-285750">
              <a:lnSpc>
                <a:spcPct val="120000"/>
              </a:lnSpc>
              <a:buFontTx/>
              <a:buChar char="-"/>
            </a:pPr>
            <a:r>
              <a:rPr lang="en-US" sz="2200" dirty="0">
                <a:solidFill>
                  <a:prstClr val="black"/>
                </a:solidFill>
              </a:rPr>
              <a:t>Tried and true</a:t>
            </a:r>
          </a:p>
          <a:p>
            <a:pPr marL="742950" lvl="1" indent="-285750">
              <a:lnSpc>
                <a:spcPct val="120000"/>
              </a:lnSpc>
              <a:buFontTx/>
              <a:buChar char="-"/>
            </a:pPr>
            <a:r>
              <a:rPr lang="en-US" sz="2200" dirty="0">
                <a:solidFill>
                  <a:prstClr val="black"/>
                </a:solidFill>
              </a:rPr>
              <a:t>World Maker </a:t>
            </a:r>
            <a:r>
              <a:rPr lang="en-US" sz="2200" dirty="0" smtClean="0">
                <a:solidFill>
                  <a:prstClr val="black"/>
                </a:solidFill>
              </a:rPr>
              <a:t>Faire</a:t>
            </a:r>
          </a:p>
          <a:p>
            <a:pPr marL="742950" lvl="1" indent="-285750">
              <a:lnSpc>
                <a:spcPct val="120000"/>
              </a:lnSpc>
              <a:buFontTx/>
              <a:buChar char="-"/>
            </a:pPr>
            <a:endParaRPr lang="en-US" sz="500" dirty="0">
              <a:solidFill>
                <a:prstClr val="black"/>
              </a:solidFill>
            </a:endParaRPr>
          </a:p>
          <a:p>
            <a:pPr marL="285750" indent="-285750">
              <a:lnSpc>
                <a:spcPct val="120000"/>
              </a:lnSpc>
              <a:buFontTx/>
              <a:buChar char="-"/>
            </a:pPr>
            <a:r>
              <a:rPr lang="en-US" sz="2200" dirty="0" smtClean="0">
                <a:solidFill>
                  <a:prstClr val="black"/>
                </a:solidFill>
              </a:rPr>
              <a:t>Telescope extension</a:t>
            </a:r>
          </a:p>
          <a:p>
            <a:pPr marL="285750" indent="-285750">
              <a:lnSpc>
                <a:spcPct val="120000"/>
              </a:lnSpc>
              <a:buFontTx/>
              <a:buChar char="-"/>
            </a:pPr>
            <a:endParaRPr lang="en-US" sz="2200" dirty="0" smtClean="0">
              <a:solidFill>
                <a:prstClr val="black"/>
              </a:solidFill>
            </a:endParaRPr>
          </a:p>
        </p:txBody>
      </p:sp>
      <p:pic>
        <p:nvPicPr>
          <p:cNvPr id="6" name="Picture 5" descr="materials.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4000" y="1837764"/>
            <a:ext cx="5124824" cy="4049059"/>
          </a:xfrm>
          <a:prstGeom prst="rect">
            <a:avLst/>
          </a:prstGeom>
        </p:spPr>
      </p:pic>
    </p:spTree>
    <p:extLst>
      <p:ext uri="{BB962C8B-B14F-4D97-AF65-F5344CB8AC3E}">
        <p14:creationId xmlns:p14="http://schemas.microsoft.com/office/powerpoint/2010/main" val="4993172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smtClean="0">
                <a:solidFill>
                  <a:srgbClr val="49176D"/>
                </a:solidFill>
                <a:latin typeface="Georgia" charset="0"/>
                <a:ea typeface="ＭＳ Ｐゴシック" charset="0"/>
                <a:cs typeface="Georgia" charset="0"/>
              </a:rPr>
              <a:t>Tiny Drawings</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4175467" y="1656814"/>
            <a:ext cx="4922813" cy="577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sz="2200" b="1" dirty="0" smtClean="0">
                <a:solidFill>
                  <a:prstClr val="black"/>
                </a:solidFill>
                <a:latin typeface="Calibri" charset="0"/>
              </a:rPr>
              <a:t>The Good:</a:t>
            </a:r>
            <a:endParaRPr lang="en-US" sz="2200"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sz="2200" dirty="0" smtClean="0">
                <a:solidFill>
                  <a:prstClr val="black"/>
                </a:solidFill>
                <a:latin typeface="Calibri" charset="0"/>
              </a:rPr>
              <a:t>Low cost consumables</a:t>
            </a:r>
          </a:p>
          <a:p>
            <a:pPr marL="342900" indent="-342900" eaLnBrk="1" hangingPunct="1">
              <a:lnSpc>
                <a:spcPct val="90000"/>
              </a:lnSpc>
              <a:spcBef>
                <a:spcPct val="50000"/>
              </a:spcBef>
              <a:buFont typeface="Arial"/>
              <a:buChar char="•"/>
              <a:defRPr/>
            </a:pPr>
            <a:r>
              <a:rPr lang="en-US" sz="2200" dirty="0" smtClean="0">
                <a:solidFill>
                  <a:prstClr val="black"/>
                </a:solidFill>
                <a:latin typeface="Calibri" charset="0"/>
              </a:rPr>
              <a:t>Unexpected experience</a:t>
            </a:r>
            <a:endParaRPr lang="en-US" sz="2200" dirty="0">
              <a:solidFill>
                <a:prstClr val="black"/>
              </a:solidFill>
              <a:latin typeface="Calibri" charset="0"/>
            </a:endParaRPr>
          </a:p>
          <a:p>
            <a:pPr marL="342900" indent="-342900" eaLnBrk="1" hangingPunct="1">
              <a:lnSpc>
                <a:spcPct val="90000"/>
              </a:lnSpc>
              <a:spcBef>
                <a:spcPct val="50000"/>
              </a:spcBef>
              <a:buFont typeface="Arial"/>
              <a:buChar char="•"/>
              <a:defRPr/>
            </a:pPr>
            <a:r>
              <a:rPr lang="en-US" sz="2200" dirty="0" smtClean="0">
                <a:solidFill>
                  <a:prstClr val="black"/>
                </a:solidFill>
                <a:latin typeface="Calibri" charset="0"/>
              </a:rPr>
              <a:t>Interactive way to introduce nanoscale</a:t>
            </a:r>
            <a:endParaRPr lang="en-US" sz="2200" dirty="0">
              <a:solidFill>
                <a:prstClr val="black"/>
              </a:solidFill>
              <a:latin typeface="Calibri" charset="0"/>
            </a:endParaRPr>
          </a:p>
          <a:p>
            <a:pPr marL="0" indent="0" eaLnBrk="1" hangingPunct="1">
              <a:lnSpc>
                <a:spcPct val="90000"/>
              </a:lnSpc>
              <a:spcBef>
                <a:spcPct val="50000"/>
              </a:spcBef>
              <a:defRPr/>
            </a:pPr>
            <a:r>
              <a:rPr lang="en-US" sz="2200" b="1" dirty="0" smtClean="0">
                <a:solidFill>
                  <a:prstClr val="black"/>
                </a:solidFill>
                <a:latin typeface="Calibri" charset="0"/>
              </a:rPr>
              <a:t>The Bad:</a:t>
            </a:r>
          </a:p>
          <a:p>
            <a:pPr marL="342900" indent="-342900" eaLnBrk="1" hangingPunct="1">
              <a:lnSpc>
                <a:spcPct val="90000"/>
              </a:lnSpc>
              <a:spcBef>
                <a:spcPct val="50000"/>
              </a:spcBef>
              <a:buFont typeface="Arial"/>
              <a:buChar char="•"/>
              <a:defRPr/>
            </a:pPr>
            <a:r>
              <a:rPr lang="en-US" sz="2200" dirty="0" smtClean="0">
                <a:solidFill>
                  <a:prstClr val="black"/>
                </a:solidFill>
                <a:latin typeface="Calibri" charset="0"/>
              </a:rPr>
              <a:t>Initial equipment cost</a:t>
            </a:r>
            <a:endParaRPr lang="en-US" sz="2200" dirty="0">
              <a:solidFill>
                <a:prstClr val="black"/>
              </a:solidFill>
              <a:latin typeface="Calibri" charset="0"/>
            </a:endParaRPr>
          </a:p>
          <a:p>
            <a:pPr marL="342900" indent="-342900" eaLnBrk="1" hangingPunct="1">
              <a:lnSpc>
                <a:spcPct val="90000"/>
              </a:lnSpc>
              <a:spcBef>
                <a:spcPct val="50000"/>
              </a:spcBef>
              <a:buFont typeface="Arial"/>
              <a:buChar char="•"/>
              <a:defRPr/>
            </a:pPr>
            <a:r>
              <a:rPr lang="en-US" sz="2200" dirty="0" smtClean="0">
                <a:solidFill>
                  <a:prstClr val="black"/>
                </a:solidFill>
                <a:latin typeface="Calibri" charset="0"/>
              </a:rPr>
              <a:t>No passerby wow factor</a:t>
            </a:r>
          </a:p>
          <a:p>
            <a:pPr marL="342900" indent="-342900" eaLnBrk="1" hangingPunct="1">
              <a:lnSpc>
                <a:spcPct val="90000"/>
              </a:lnSpc>
              <a:spcBef>
                <a:spcPct val="50000"/>
              </a:spcBef>
              <a:buFont typeface="Arial"/>
              <a:buChar char="•"/>
              <a:defRPr/>
            </a:pPr>
            <a:r>
              <a:rPr lang="en-US" sz="2200" dirty="0" smtClean="0">
                <a:solidFill>
                  <a:prstClr val="black"/>
                </a:solidFill>
                <a:latin typeface="Calibri" charset="0"/>
              </a:rPr>
              <a:t>Limited # of participants at a time</a:t>
            </a:r>
          </a:p>
          <a:p>
            <a:pPr marL="806450" lvl="1" indent="-342900" eaLnBrk="1" hangingPunct="1">
              <a:lnSpc>
                <a:spcPct val="90000"/>
              </a:lnSpc>
              <a:spcBef>
                <a:spcPct val="50000"/>
              </a:spcBef>
              <a:buFont typeface="Arial"/>
              <a:buChar char="•"/>
              <a:defRPr/>
            </a:pPr>
            <a:r>
              <a:rPr lang="en-US" sz="2200" dirty="0" smtClean="0">
                <a:solidFill>
                  <a:prstClr val="black"/>
                </a:solidFill>
                <a:latin typeface="Calibri" charset="0"/>
              </a:rPr>
              <a:t>2 microscopes:1 facilitator</a:t>
            </a:r>
            <a:endParaRPr lang="en-US" sz="2200" dirty="0">
              <a:solidFill>
                <a:prstClr val="black"/>
              </a:solidFill>
              <a:latin typeface="Calibri" charset="0"/>
            </a:endParaRPr>
          </a:p>
          <a:p>
            <a:pPr marL="0" indent="0" eaLnBrk="1" hangingPunct="1">
              <a:lnSpc>
                <a:spcPct val="90000"/>
              </a:lnSpc>
              <a:spcBef>
                <a:spcPct val="50000"/>
              </a:spcBef>
              <a:defRPr/>
            </a:pPr>
            <a:endParaRPr lang="en-US" b="1" dirty="0" smtClean="0">
              <a:solidFill>
                <a:prstClr val="black"/>
              </a:solidFill>
              <a:latin typeface="Calibri" charset="0"/>
            </a:endParaRPr>
          </a:p>
          <a:p>
            <a:pPr eaLnBrk="1" hangingPunct="1">
              <a:lnSpc>
                <a:spcPct val="90000"/>
              </a:lnSpc>
              <a:spcBef>
                <a:spcPct val="50000"/>
              </a:spcBef>
              <a:buFontTx/>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10"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I:\NISE Meeting\Tiny Drawings 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5738" y="1455579"/>
            <a:ext cx="3857625" cy="5134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93690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smtClean="0">
                <a:solidFill>
                  <a:srgbClr val="49176D"/>
                </a:solidFill>
                <a:latin typeface="Georgia" charset="0"/>
                <a:ea typeface="ＭＳ Ｐゴシック" charset="0"/>
                <a:cs typeface="Georgia" charset="0"/>
              </a:rPr>
              <a:t>Tiny Drawings Kit</a:t>
            </a:r>
            <a:endParaRPr lang="en-US" sz="4000" dirty="0">
              <a:solidFill>
                <a:srgbClr val="49176D"/>
              </a:solidFill>
              <a:latin typeface="Georgia" charset="0"/>
              <a:ea typeface="ＭＳ Ｐゴシック" charset="0"/>
              <a:cs typeface="Georgia" charset="0"/>
            </a:endParaRPr>
          </a:p>
        </p:txBody>
      </p:sp>
      <p:pic>
        <p:nvPicPr>
          <p:cNvPr id="10"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1160" y="2528754"/>
            <a:ext cx="3616960" cy="369332"/>
          </a:xfrm>
          <a:prstGeom prst="rect">
            <a:avLst/>
          </a:prstGeom>
          <a:noFill/>
        </p:spPr>
        <p:txBody>
          <a:bodyPr wrap="square" rtlCol="0">
            <a:spAutoFit/>
          </a:bodyPr>
          <a:lstStyle/>
          <a:p>
            <a:endParaRPr lang="en-US" dirty="0">
              <a:solidFill>
                <a:prstClr val="black"/>
              </a:solidFill>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7884" y="2200921"/>
            <a:ext cx="3884886" cy="357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klawson\AppData\Local\Microsoft\Windows\Temporary Internet Files\Content.Outlook\VC5O8I1J\IMG_3795.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47271" y="1465739"/>
            <a:ext cx="3855697" cy="5040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65298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solidFill>
                  <a:srgbClr val="49176D"/>
                </a:solidFill>
                <a:latin typeface="Georgia" charset="0"/>
                <a:ea typeface="ＭＳ Ｐゴシック" charset="0"/>
              </a:rPr>
              <a:t>University of Arkansas at Little Rock</a:t>
            </a:r>
            <a:br>
              <a:rPr lang="en-US" sz="3800" dirty="0" smtClean="0">
                <a:solidFill>
                  <a:srgbClr val="49176D"/>
                </a:solidFill>
                <a:latin typeface="Georgia" charset="0"/>
                <a:ea typeface="ＭＳ Ｐゴシック" charset="0"/>
              </a:rPr>
            </a:br>
            <a:r>
              <a:rPr lang="en-US" sz="3000" dirty="0" smtClean="0">
                <a:solidFill>
                  <a:srgbClr val="49176D"/>
                </a:solidFill>
                <a:latin typeface="Georgia" charset="0"/>
                <a:ea typeface="ＭＳ Ｐゴシック" charset="0"/>
              </a:rPr>
              <a:t>Center for Integrative Nanotechnology Science</a:t>
            </a:r>
            <a:endParaRPr lang="en-US" sz="3000" dirty="0"/>
          </a:p>
        </p:txBody>
      </p:sp>
      <p:pic>
        <p:nvPicPr>
          <p:cNvPr id="9218" name="Picture 2" descr="I:\NISE Meeting\UALR Nano Center Tour Spring 2015\FullSizeRender.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65760" y="1728738"/>
            <a:ext cx="5200650" cy="47863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46470" y="2544563"/>
            <a:ext cx="2640330" cy="3154710"/>
          </a:xfrm>
          <a:prstGeom prst="rect">
            <a:avLst/>
          </a:prstGeom>
          <a:noFill/>
        </p:spPr>
        <p:txBody>
          <a:bodyPr wrap="square" rtlCol="0">
            <a:spAutoFit/>
          </a:bodyPr>
          <a:lstStyle/>
          <a:p>
            <a:pPr marL="285750" indent="-285750">
              <a:spcBef>
                <a:spcPts val="600"/>
              </a:spcBef>
              <a:buFontTx/>
              <a:buChar char="-"/>
            </a:pPr>
            <a:r>
              <a:rPr lang="en-US" sz="2200" dirty="0" smtClean="0">
                <a:solidFill>
                  <a:prstClr val="black"/>
                </a:solidFill>
              </a:rPr>
              <a:t>Workshops</a:t>
            </a:r>
          </a:p>
          <a:p>
            <a:pPr marL="285750" indent="-285750">
              <a:spcBef>
                <a:spcPts val="600"/>
              </a:spcBef>
              <a:buFontTx/>
              <a:buChar char="-"/>
            </a:pPr>
            <a:endParaRPr lang="en-US" sz="500" dirty="0" smtClean="0">
              <a:solidFill>
                <a:prstClr val="black"/>
              </a:solidFill>
            </a:endParaRPr>
          </a:p>
          <a:p>
            <a:pPr marL="285750" indent="-285750">
              <a:spcBef>
                <a:spcPts val="600"/>
              </a:spcBef>
              <a:buFontTx/>
              <a:buChar char="-"/>
            </a:pPr>
            <a:r>
              <a:rPr lang="en-US" sz="2200" dirty="0" smtClean="0">
                <a:solidFill>
                  <a:prstClr val="black"/>
                </a:solidFill>
              </a:rPr>
              <a:t>Updates on Latest Research</a:t>
            </a:r>
          </a:p>
          <a:p>
            <a:pPr marL="285750" indent="-285750">
              <a:spcBef>
                <a:spcPts val="600"/>
              </a:spcBef>
              <a:buFontTx/>
              <a:buChar char="-"/>
            </a:pPr>
            <a:endParaRPr lang="en-US" sz="500" dirty="0" smtClean="0">
              <a:solidFill>
                <a:prstClr val="black"/>
              </a:solidFill>
            </a:endParaRPr>
          </a:p>
          <a:p>
            <a:pPr marL="285750" indent="-285750">
              <a:spcBef>
                <a:spcPts val="600"/>
              </a:spcBef>
              <a:buFontTx/>
              <a:buChar char="-"/>
            </a:pPr>
            <a:r>
              <a:rPr lang="en-US" sz="2200" dirty="0" smtClean="0">
                <a:solidFill>
                  <a:prstClr val="black"/>
                </a:solidFill>
              </a:rPr>
              <a:t>Nano Days Participant</a:t>
            </a:r>
          </a:p>
          <a:p>
            <a:pPr marL="285750" indent="-285750">
              <a:spcBef>
                <a:spcPts val="600"/>
              </a:spcBef>
              <a:buFontTx/>
              <a:buChar char="-"/>
            </a:pPr>
            <a:endParaRPr lang="en-US" sz="500" dirty="0" smtClean="0">
              <a:solidFill>
                <a:prstClr val="black"/>
              </a:solidFill>
            </a:endParaRPr>
          </a:p>
          <a:p>
            <a:pPr marL="285750" indent="-285750">
              <a:spcBef>
                <a:spcPts val="600"/>
              </a:spcBef>
              <a:buFontTx/>
              <a:buChar char="-"/>
            </a:pPr>
            <a:r>
              <a:rPr lang="en-US" sz="2200" dirty="0" smtClean="0">
                <a:solidFill>
                  <a:prstClr val="black"/>
                </a:solidFill>
              </a:rPr>
              <a:t>Student Facilitators</a:t>
            </a:r>
          </a:p>
        </p:txBody>
      </p:sp>
    </p:spTree>
    <p:extLst>
      <p:ext uri="{BB962C8B-B14F-4D97-AF65-F5344CB8AC3E}">
        <p14:creationId xmlns:p14="http://schemas.microsoft.com/office/powerpoint/2010/main" val="6310908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124931" name="Rectangle 6"/>
          <p:cNvSpPr>
            <a:spLocks noChangeArrowheads="1"/>
          </p:cNvSpPr>
          <p:nvPr/>
        </p:nvSpPr>
        <p:spPr bwMode="auto">
          <a:xfrm>
            <a:off x="1380273" y="336593"/>
            <a:ext cx="659778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dirty="0">
              <a:solidFill>
                <a:srgbClr val="0C4225"/>
              </a:solidFill>
              <a:latin typeface="Georgia" charset="0"/>
              <a:cs typeface="Georgia" charset="0"/>
            </a:endParaRPr>
          </a:p>
          <a:p>
            <a:pPr algn="ctr"/>
            <a:r>
              <a:rPr lang="en-US" sz="4800" dirty="0" smtClean="0">
                <a:solidFill>
                  <a:srgbClr val="0C4225"/>
                </a:solidFill>
                <a:latin typeface="Georgia" charset="0"/>
                <a:cs typeface="Georgia" charset="0"/>
              </a:rPr>
              <a:t>Questions &amp; Discussion</a:t>
            </a:r>
          </a:p>
          <a:p>
            <a:pPr algn="ctr"/>
            <a:endParaRPr lang="en-US" sz="2000" dirty="0">
              <a:solidFill>
                <a:srgbClr val="0C4225"/>
              </a:solidFill>
              <a:latin typeface="Georgia" charset="0"/>
              <a:cs typeface="Georgia" charset="0"/>
            </a:endParaRPr>
          </a:p>
        </p:txBody>
      </p:sp>
      <p:pic>
        <p:nvPicPr>
          <p:cNvPr id="2" name="Picture 1" descr="Questions low re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94710"/>
            <a:ext cx="9144000" cy="5275619"/>
          </a:xfrm>
          <a:prstGeom prst="rect">
            <a:avLst/>
          </a:prstGeom>
        </p:spPr>
      </p:pic>
      <p:pic>
        <p:nvPicPr>
          <p:cNvPr id="8"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69871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79127"/>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9" name="Rectangle 8"/>
          <p:cNvSpPr/>
          <p:nvPr/>
        </p:nvSpPr>
        <p:spPr>
          <a:xfrm>
            <a:off x="0" y="5200589"/>
            <a:ext cx="9144000" cy="164623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spcAft>
                <a:spcPts val="200"/>
              </a:spcAft>
              <a:defRPr/>
            </a:pPr>
            <a:r>
              <a:rPr lang="en-US" b="1" dirty="0">
                <a:solidFill>
                  <a:prstClr val="white"/>
                </a:solidFill>
                <a:latin typeface="Calibri" charset="0"/>
              </a:rPr>
              <a:t>Cynthia Needham, </a:t>
            </a:r>
            <a:r>
              <a:rPr lang="en-US" dirty="0">
                <a:solidFill>
                  <a:prstClr val="white"/>
                </a:solidFill>
                <a:latin typeface="Calibri" charset="0"/>
              </a:rPr>
              <a:t>ICAN Productions</a:t>
            </a:r>
          </a:p>
        </p:txBody>
      </p:sp>
      <p:sp>
        <p:nvSpPr>
          <p:cNvPr id="87044" name="Rectangle 3"/>
          <p:cNvSpPr txBox="1">
            <a:spLocks noChangeArrowheads="1"/>
          </p:cNvSpPr>
          <p:nvPr/>
        </p:nvSpPr>
        <p:spPr bwMode="auto">
          <a:xfrm>
            <a:off x="1565098" y="5691127"/>
            <a:ext cx="5118906"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lnSpc>
                <a:spcPct val="90000"/>
              </a:lnSpc>
              <a:spcBef>
                <a:spcPct val="20000"/>
              </a:spcBef>
            </a:pPr>
            <a:r>
              <a:rPr lang="en-US" sz="1200" dirty="0">
                <a:solidFill>
                  <a:prstClr val="black"/>
                </a:solidFill>
                <a:latin typeface="Calibri" charset="0"/>
              </a:rPr>
              <a:t>This presentation is based on work supported by the National Science Foundation under Grant No. 0940143.  Any opinions, findings, and conclusions or recommendations expressed in this presentation are those of the authors and do not necessarily reflect the views of the Foundation. </a:t>
            </a:r>
          </a:p>
        </p:txBody>
      </p:sp>
      <p:pic>
        <p:nvPicPr>
          <p:cNvPr id="87045"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9860" y="5665727"/>
            <a:ext cx="992188"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3044942" y="-155259"/>
            <a:ext cx="3268443"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dirty="0">
              <a:solidFill>
                <a:srgbClr val="0C4225"/>
              </a:solidFill>
              <a:latin typeface="Georgia" charset="0"/>
              <a:cs typeface="Georgia" charset="0"/>
            </a:endParaRPr>
          </a:p>
          <a:p>
            <a:pPr algn="ctr"/>
            <a:r>
              <a:rPr lang="en-US" sz="4800" dirty="0" smtClean="0">
                <a:solidFill>
                  <a:srgbClr val="0C4225"/>
                </a:solidFill>
                <a:latin typeface="Georgia"/>
                <a:cs typeface="Georgia"/>
              </a:rPr>
              <a:t>Thank you!</a:t>
            </a:r>
          </a:p>
          <a:p>
            <a:pPr algn="ctr"/>
            <a:endParaRPr lang="en-US" sz="2000" dirty="0" smtClean="0">
              <a:solidFill>
                <a:prstClr val="black"/>
              </a:solidFill>
              <a:latin typeface="Calibri" charset="0"/>
            </a:endParaRPr>
          </a:p>
          <a:p>
            <a:pPr algn="ctr"/>
            <a:endParaRPr lang="en-US" sz="4800" dirty="0" smtClean="0">
              <a:solidFill>
                <a:srgbClr val="0C4225"/>
              </a:solidFill>
              <a:latin typeface="Georgia" charset="0"/>
              <a:cs typeface="Georgia" charset="0"/>
            </a:endParaRPr>
          </a:p>
          <a:p>
            <a:pPr algn="ctr"/>
            <a:endParaRPr lang="en-US" sz="2000" dirty="0">
              <a:solidFill>
                <a:srgbClr val="0C4225"/>
              </a:solidFill>
              <a:latin typeface="Georgia" charset="0"/>
              <a:cs typeface="Georgia" charset="0"/>
            </a:endParaRPr>
          </a:p>
        </p:txBody>
      </p:sp>
      <p:sp>
        <p:nvSpPr>
          <p:cNvPr id="11" name="Rectangle 10"/>
          <p:cNvSpPr/>
          <p:nvPr/>
        </p:nvSpPr>
        <p:spPr>
          <a:xfrm>
            <a:off x="0" y="5288438"/>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1300" y="4622800"/>
            <a:ext cx="1212398" cy="471488"/>
          </a:xfrm>
          <a:prstGeom prst="rect">
            <a:avLst/>
          </a:prstGeom>
        </p:spPr>
      </p:pic>
      <p:pic>
        <p:nvPicPr>
          <p:cNvPr id="13" name="Picture 3" descr="NISE_logo.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15138" y="5802043"/>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I:\NISE Meeting\Tiny Drawings\MOD April 2015.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313153" y="1098906"/>
            <a:ext cx="4732020" cy="4189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49065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24931" name="Rectangle 6"/>
          <p:cNvSpPr>
            <a:spLocks noChangeArrowheads="1"/>
          </p:cNvSpPr>
          <p:nvPr/>
        </p:nvSpPr>
        <p:spPr bwMode="auto">
          <a:xfrm>
            <a:off x="0" y="-20769"/>
            <a:ext cx="91440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endParaRPr lang="en-US" sz="1600" dirty="0">
              <a:solidFill>
                <a:srgbClr val="0C4225"/>
              </a:solidFill>
              <a:latin typeface="Georgia" charset="0"/>
              <a:cs typeface="Georgia" charset="0"/>
            </a:endParaRPr>
          </a:p>
          <a:p>
            <a:pPr algn="ctr"/>
            <a:r>
              <a:rPr lang="en-US" sz="4000" dirty="0" smtClean="0">
                <a:solidFill>
                  <a:srgbClr val="0C4225"/>
                </a:solidFill>
                <a:latin typeface="Georgia" charset="0"/>
                <a:cs typeface="Georgia" charset="0"/>
              </a:rPr>
              <a:t>Challenger Learning Center of Alaska</a:t>
            </a:r>
          </a:p>
          <a:p>
            <a:pPr algn="ctr"/>
            <a:r>
              <a:rPr lang="en-US" sz="3200" dirty="0" smtClean="0">
                <a:solidFill>
                  <a:srgbClr val="0C4225"/>
                </a:solidFill>
                <a:latin typeface="Georgia" charset="0"/>
                <a:cs typeface="Georgia" charset="0"/>
              </a:rPr>
              <a:t>Summer </a:t>
            </a:r>
            <a:r>
              <a:rPr lang="en-US" sz="3200" dirty="0" err="1" smtClean="0">
                <a:solidFill>
                  <a:srgbClr val="0C4225"/>
                </a:solidFill>
                <a:latin typeface="Georgia" charset="0"/>
                <a:cs typeface="Georgia" charset="0"/>
              </a:rPr>
              <a:t>Lazenby</a:t>
            </a:r>
            <a:endParaRPr lang="en-US" sz="3200" dirty="0" smtClean="0">
              <a:solidFill>
                <a:srgbClr val="0C4225"/>
              </a:solidFill>
              <a:latin typeface="Georgia" charset="0"/>
              <a:cs typeface="Georgia" charset="0"/>
            </a:endParaRPr>
          </a:p>
          <a:p>
            <a:pPr algn="ctr"/>
            <a:r>
              <a:rPr lang="en-US" sz="3200" dirty="0" smtClean="0">
                <a:solidFill>
                  <a:srgbClr val="0C4225"/>
                </a:solidFill>
                <a:latin typeface="Georgia" charset="0"/>
                <a:cs typeface="Georgia" charset="0"/>
              </a:rPr>
              <a:t>Director of Educational Operations</a:t>
            </a:r>
          </a:p>
          <a:p>
            <a:pPr algn="ctr"/>
            <a:endParaRPr lang="en-US" sz="4800" dirty="0" smtClean="0">
              <a:solidFill>
                <a:srgbClr val="0C4225"/>
              </a:solidFill>
              <a:latin typeface="Georgia" charset="0"/>
              <a:cs typeface="Georgia" charset="0"/>
            </a:endParaRPr>
          </a:p>
          <a:p>
            <a:pPr algn="ctr"/>
            <a:endParaRPr lang="en-US" sz="2000" dirty="0">
              <a:solidFill>
                <a:srgbClr val="0C4225"/>
              </a:solidFill>
              <a:latin typeface="Georgia" charset="0"/>
              <a:cs typeface="Georgia"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096" y="2002128"/>
            <a:ext cx="7283808" cy="4855872"/>
          </a:xfrm>
          <a:prstGeom prst="rect">
            <a:avLst/>
          </a:prstGeom>
        </p:spPr>
      </p:pic>
      <p:pic>
        <p:nvPicPr>
          <p:cNvPr id="8"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69871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24931" name="Rectangle 6"/>
          <p:cNvSpPr>
            <a:spLocks noChangeArrowheads="1"/>
          </p:cNvSpPr>
          <p:nvPr/>
        </p:nvSpPr>
        <p:spPr bwMode="auto">
          <a:xfrm>
            <a:off x="0" y="-20769"/>
            <a:ext cx="914400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endParaRPr lang="en-US" sz="1600" dirty="0">
              <a:solidFill>
                <a:srgbClr val="0C4225"/>
              </a:solidFill>
              <a:latin typeface="Georgia" charset="0"/>
              <a:cs typeface="Georgia" charset="0"/>
            </a:endParaRPr>
          </a:p>
          <a:p>
            <a:pPr algn="ctr"/>
            <a:r>
              <a:rPr lang="en-US" sz="4400" dirty="0" smtClean="0">
                <a:solidFill>
                  <a:srgbClr val="0C4225"/>
                </a:solidFill>
                <a:latin typeface="Georgia" charset="0"/>
                <a:cs typeface="Georgia" charset="0"/>
              </a:rPr>
              <a:t>Incorporating </a:t>
            </a:r>
            <a:r>
              <a:rPr lang="en-US" sz="4400" dirty="0" err="1" smtClean="0">
                <a:solidFill>
                  <a:srgbClr val="0C4225"/>
                </a:solidFill>
                <a:latin typeface="Georgia" charset="0"/>
                <a:cs typeface="Georgia" charset="0"/>
              </a:rPr>
              <a:t>NanoTechnology</a:t>
            </a:r>
            <a:r>
              <a:rPr lang="en-US" sz="4400" dirty="0" smtClean="0">
                <a:solidFill>
                  <a:srgbClr val="0C4225"/>
                </a:solidFill>
                <a:latin typeface="Georgia" charset="0"/>
                <a:cs typeface="Georgia" charset="0"/>
              </a:rPr>
              <a:t> into Space Science</a:t>
            </a:r>
          </a:p>
          <a:p>
            <a:pPr algn="ctr"/>
            <a:endParaRPr lang="en-US" sz="4800" dirty="0" smtClean="0">
              <a:solidFill>
                <a:srgbClr val="0C4225"/>
              </a:solidFill>
              <a:latin typeface="Georgia" charset="0"/>
              <a:cs typeface="Georgia" charset="0"/>
            </a:endParaRPr>
          </a:p>
          <a:p>
            <a:pPr algn="ctr"/>
            <a:endParaRPr lang="en-US" sz="2000" dirty="0">
              <a:solidFill>
                <a:srgbClr val="0C4225"/>
              </a:solidFill>
              <a:latin typeface="Georgia" charset="0"/>
              <a:cs typeface="Georgia"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1476256" y="2063750"/>
            <a:ext cx="6435250" cy="4806576"/>
          </a:xfrm>
          <a:prstGeom prst="rect">
            <a:avLst/>
          </a:prstGeom>
        </p:spPr>
      </p:pic>
      <p:pic>
        <p:nvPicPr>
          <p:cNvPr id="8"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282853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24931" name="Rectangle 6"/>
          <p:cNvSpPr>
            <a:spLocks noChangeArrowheads="1"/>
          </p:cNvSpPr>
          <p:nvPr/>
        </p:nvSpPr>
        <p:spPr bwMode="auto">
          <a:xfrm>
            <a:off x="0" y="-20769"/>
            <a:ext cx="9144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endParaRPr lang="en-US" sz="1600" dirty="0">
              <a:solidFill>
                <a:srgbClr val="0C4225"/>
              </a:solidFill>
              <a:latin typeface="Georgia" charset="0"/>
              <a:cs typeface="Georgia" charset="0"/>
            </a:endParaRPr>
          </a:p>
          <a:p>
            <a:pPr algn="ctr"/>
            <a:r>
              <a:rPr lang="en-US" sz="4800" dirty="0" smtClean="0">
                <a:solidFill>
                  <a:srgbClr val="0C4225"/>
                </a:solidFill>
                <a:latin typeface="Georgia" charset="0"/>
                <a:cs typeface="Georgia" charset="0"/>
              </a:rPr>
              <a:t>Questions?</a:t>
            </a:r>
          </a:p>
          <a:p>
            <a:pPr algn="ctr"/>
            <a:endParaRPr lang="en-US" sz="4800" dirty="0" smtClean="0">
              <a:solidFill>
                <a:srgbClr val="0C4225"/>
              </a:solidFill>
              <a:latin typeface="Georgia" charset="0"/>
              <a:cs typeface="Georgia" charset="0"/>
            </a:endParaRPr>
          </a:p>
          <a:p>
            <a:pPr algn="ctr"/>
            <a:endParaRPr lang="en-US" sz="2000" dirty="0">
              <a:solidFill>
                <a:srgbClr val="0C4225"/>
              </a:solidFill>
              <a:latin typeface="Georgia" charset="0"/>
              <a:cs typeface="Georgia" charset="0"/>
            </a:endParaRPr>
          </a:p>
        </p:txBody>
      </p:sp>
      <p:pic>
        <p:nvPicPr>
          <p:cNvPr id="2" name="Picture 1" descr="Questions low re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94710"/>
            <a:ext cx="9144000" cy="5275619"/>
          </a:xfrm>
          <a:prstGeom prst="rect">
            <a:avLst/>
          </a:prstGeom>
        </p:spPr>
      </p:pic>
      <p:pic>
        <p:nvPicPr>
          <p:cNvPr id="8"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19510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79127"/>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9" name="Rectangle 8"/>
          <p:cNvSpPr/>
          <p:nvPr/>
        </p:nvSpPr>
        <p:spPr>
          <a:xfrm>
            <a:off x="0" y="5200589"/>
            <a:ext cx="9144000" cy="164623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spcAft>
                <a:spcPts val="200"/>
              </a:spcAft>
              <a:defRPr/>
            </a:pPr>
            <a:r>
              <a:rPr lang="en-US" sz="1800" b="1" dirty="0">
                <a:latin typeface="Calibri" charset="0"/>
              </a:rPr>
              <a:t>Cynthia Needham, </a:t>
            </a:r>
            <a:r>
              <a:rPr lang="en-US" sz="1800" dirty="0">
                <a:latin typeface="Calibri" charset="0"/>
              </a:rPr>
              <a:t>ICAN Productions</a:t>
            </a:r>
          </a:p>
        </p:txBody>
      </p:sp>
      <p:sp>
        <p:nvSpPr>
          <p:cNvPr id="87044" name="Rectangle 3"/>
          <p:cNvSpPr txBox="1">
            <a:spLocks noChangeArrowheads="1"/>
          </p:cNvSpPr>
          <p:nvPr/>
        </p:nvSpPr>
        <p:spPr bwMode="auto">
          <a:xfrm>
            <a:off x="1565098" y="5691127"/>
            <a:ext cx="5118906"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lnSpc>
                <a:spcPct val="90000"/>
              </a:lnSpc>
              <a:spcBef>
                <a:spcPct val="20000"/>
              </a:spcBef>
            </a:pPr>
            <a:r>
              <a:rPr lang="en-US" sz="1200" dirty="0">
                <a:latin typeface="Calibri" charset="0"/>
              </a:rPr>
              <a:t>This presentation is based on work supported by the National Science Foundation under Grant No. 0940143.  Any opinions, findings, and conclusions or recommendations expressed in this presentation are those of the authors and do not necessarily reflect the views of the Foundation. </a:t>
            </a:r>
          </a:p>
        </p:txBody>
      </p:sp>
      <p:pic>
        <p:nvPicPr>
          <p:cNvPr id="87045"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9860" y="5665727"/>
            <a:ext cx="992188"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1" descr="Nanotubes parade.jpg"/>
          <p:cNvPicPr>
            <a:picLocks noChangeAspect="1"/>
          </p:cNvPicPr>
          <p:nvPr/>
        </p:nvPicPr>
        <p:blipFill rotWithShape="1">
          <a:blip r:embed="rId4" cstate="email">
            <a:extLst>
              <a:ext uri="{28A0092B-C50C-407E-A947-70E740481C1C}">
                <a14:useLocalDpi xmlns:a14="http://schemas.microsoft.com/office/drawing/2010/main"/>
              </a:ext>
            </a:extLst>
          </a:blip>
          <a:srcRect r="-10130"/>
          <a:stretch/>
        </p:blipFill>
        <p:spPr bwMode="auto">
          <a:xfrm>
            <a:off x="-2" y="1090353"/>
            <a:ext cx="10133469" cy="430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3044942" y="-155259"/>
            <a:ext cx="3268443"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dirty="0">
              <a:solidFill>
                <a:srgbClr val="0C4225"/>
              </a:solidFill>
              <a:latin typeface="Georgia" charset="0"/>
              <a:cs typeface="Georgia" charset="0"/>
            </a:endParaRPr>
          </a:p>
          <a:p>
            <a:pPr algn="ctr"/>
            <a:r>
              <a:rPr lang="en-US" sz="4800" dirty="0" smtClean="0">
                <a:solidFill>
                  <a:srgbClr val="0C4225"/>
                </a:solidFill>
                <a:latin typeface="Georgia"/>
                <a:cs typeface="Georgia"/>
              </a:rPr>
              <a:t>Thank you!</a:t>
            </a:r>
          </a:p>
          <a:p>
            <a:pPr algn="ctr"/>
            <a:endParaRPr lang="en-US" sz="2000" dirty="0" smtClean="0">
              <a:latin typeface="Calibri" charset="0"/>
            </a:endParaRPr>
          </a:p>
          <a:p>
            <a:pPr algn="ctr"/>
            <a:endParaRPr lang="en-US" sz="4800" dirty="0" smtClean="0">
              <a:solidFill>
                <a:srgbClr val="0C4225"/>
              </a:solidFill>
              <a:latin typeface="Georgia" charset="0"/>
              <a:cs typeface="Georgia" charset="0"/>
            </a:endParaRPr>
          </a:p>
          <a:p>
            <a:pPr algn="ctr"/>
            <a:endParaRPr lang="en-US" sz="2000" dirty="0">
              <a:solidFill>
                <a:srgbClr val="0C4225"/>
              </a:solidFill>
              <a:latin typeface="Georgia" charset="0"/>
              <a:cs typeface="Georgia" charset="0"/>
            </a:endParaRPr>
          </a:p>
        </p:txBody>
      </p:sp>
      <p:sp>
        <p:nvSpPr>
          <p:cNvPr id="11" name="Rectangle 10"/>
          <p:cNvSpPr/>
          <p:nvPr/>
        </p:nvSpPr>
        <p:spPr>
          <a:xfrm>
            <a:off x="0" y="5288438"/>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1300" y="4622800"/>
            <a:ext cx="1212398" cy="471488"/>
          </a:xfrm>
          <a:prstGeom prst="rect">
            <a:avLst/>
          </a:prstGeom>
        </p:spPr>
      </p:pic>
      <p:pic>
        <p:nvPicPr>
          <p:cNvPr id="13" name="Picture 3" descr="NISE_logo.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15138" y="5802043"/>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49065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24931" name="Rectangle 6"/>
          <p:cNvSpPr>
            <a:spLocks noChangeArrowheads="1"/>
          </p:cNvSpPr>
          <p:nvPr/>
        </p:nvSpPr>
        <p:spPr bwMode="auto">
          <a:xfrm>
            <a:off x="2689677" y="336593"/>
            <a:ext cx="397897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dirty="0" smtClean="0">
                <a:solidFill>
                  <a:srgbClr val="0C4225"/>
                </a:solidFill>
                <a:latin typeface="Georgia" charset="0"/>
                <a:cs typeface="Georgia" charset="0"/>
              </a:rPr>
              <a:t>Palouse Discovery Science Center</a:t>
            </a:r>
          </a:p>
          <a:p>
            <a:pPr algn="ctr"/>
            <a:r>
              <a:rPr lang="en-US" sz="1600" dirty="0" smtClean="0">
                <a:solidFill>
                  <a:srgbClr val="0C4225"/>
                </a:solidFill>
                <a:latin typeface="Georgia" charset="0"/>
                <a:cs typeface="Georgia" charset="0"/>
              </a:rPr>
              <a:t>Pullman, Washington</a:t>
            </a:r>
          </a:p>
          <a:p>
            <a:pPr algn="ctr"/>
            <a:endParaRPr lang="en-US" sz="1600" dirty="0" smtClean="0">
              <a:solidFill>
                <a:srgbClr val="0C4225"/>
              </a:solidFill>
              <a:latin typeface="Georgia" charset="0"/>
              <a:cs typeface="Georgia" charset="0"/>
            </a:endParaRPr>
          </a:p>
          <a:p>
            <a:pPr algn="ctr"/>
            <a:r>
              <a:rPr lang="en-US" sz="1600" dirty="0" smtClean="0">
                <a:solidFill>
                  <a:srgbClr val="0C4225"/>
                </a:solidFill>
                <a:latin typeface="Georgia" charset="0"/>
                <a:cs typeface="Georgia" charset="0"/>
              </a:rPr>
              <a:t>Victoria Scalise, Executive Director</a:t>
            </a:r>
            <a:endParaRPr lang="en-US" sz="4800" dirty="0" smtClean="0">
              <a:solidFill>
                <a:srgbClr val="0C4225"/>
              </a:solidFill>
              <a:latin typeface="Georgia" charset="0"/>
              <a:cs typeface="Georgia" charset="0"/>
            </a:endParaRPr>
          </a:p>
          <a:p>
            <a:pPr algn="ctr"/>
            <a:endParaRPr lang="en-US" sz="2000" dirty="0">
              <a:solidFill>
                <a:srgbClr val="0C4225"/>
              </a:solidFill>
              <a:latin typeface="Georgia" charset="0"/>
              <a:cs typeface="Georgia"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78367" y="2186199"/>
            <a:ext cx="4401592" cy="4671801"/>
          </a:xfrm>
          <a:prstGeom prst="rect">
            <a:avLst/>
          </a:prstGeom>
        </p:spPr>
      </p:pic>
      <p:pic>
        <p:nvPicPr>
          <p:cNvPr id="8"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6987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24931" name="Rectangle 6"/>
          <p:cNvSpPr>
            <a:spLocks noChangeArrowheads="1"/>
          </p:cNvSpPr>
          <p:nvPr/>
        </p:nvSpPr>
        <p:spPr bwMode="auto">
          <a:xfrm>
            <a:off x="2689677" y="336593"/>
            <a:ext cx="397897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dirty="0" smtClean="0">
                <a:solidFill>
                  <a:srgbClr val="0C4225"/>
                </a:solidFill>
                <a:latin typeface="Georgia" charset="0"/>
                <a:cs typeface="Georgia" charset="0"/>
              </a:rPr>
              <a:t>Palouse Discovery Science Center</a:t>
            </a:r>
          </a:p>
          <a:p>
            <a:pPr algn="ctr"/>
            <a:r>
              <a:rPr lang="en-US" sz="1600" dirty="0" smtClean="0">
                <a:solidFill>
                  <a:srgbClr val="0C4225"/>
                </a:solidFill>
                <a:latin typeface="Georgia" charset="0"/>
                <a:cs typeface="Georgia" charset="0"/>
              </a:rPr>
              <a:t>Pullman, Washington</a:t>
            </a:r>
          </a:p>
          <a:p>
            <a:pPr algn="ctr"/>
            <a:endParaRPr lang="en-US" sz="1600" dirty="0" smtClean="0">
              <a:solidFill>
                <a:srgbClr val="0C4225"/>
              </a:solidFill>
              <a:latin typeface="Georgia" charset="0"/>
              <a:cs typeface="Georgia" charset="0"/>
            </a:endParaRPr>
          </a:p>
          <a:p>
            <a:pPr algn="ctr"/>
            <a:r>
              <a:rPr lang="en-US" sz="1600" dirty="0" smtClean="0">
                <a:solidFill>
                  <a:srgbClr val="0C4225"/>
                </a:solidFill>
                <a:latin typeface="Georgia" charset="0"/>
                <a:cs typeface="Georgia" charset="0"/>
              </a:rPr>
              <a:t>Victoria Scalise, Executive Director</a:t>
            </a:r>
            <a:endParaRPr lang="en-US" sz="4800" dirty="0" smtClean="0">
              <a:solidFill>
                <a:srgbClr val="0C4225"/>
              </a:solidFill>
              <a:latin typeface="Georgia" charset="0"/>
              <a:cs typeface="Georgia" charset="0"/>
            </a:endParaRPr>
          </a:p>
          <a:p>
            <a:pPr algn="ctr"/>
            <a:endParaRPr lang="en-US" sz="2000" dirty="0">
              <a:solidFill>
                <a:srgbClr val="0C4225"/>
              </a:solidFill>
              <a:latin typeface="Georgia" charset="0"/>
              <a:cs typeface="Georgia"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3933" y="2253870"/>
            <a:ext cx="6110461" cy="4427918"/>
          </a:xfrm>
          <a:prstGeom prst="rect">
            <a:avLst/>
          </a:prstGeom>
        </p:spPr>
      </p:pic>
      <p:pic>
        <p:nvPicPr>
          <p:cNvPr id="8"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3122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24931" name="Rectangle 6"/>
          <p:cNvSpPr>
            <a:spLocks noChangeArrowheads="1"/>
          </p:cNvSpPr>
          <p:nvPr/>
        </p:nvSpPr>
        <p:spPr bwMode="auto">
          <a:xfrm>
            <a:off x="2689677" y="336593"/>
            <a:ext cx="397897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dirty="0" smtClean="0">
                <a:solidFill>
                  <a:srgbClr val="0C4225"/>
                </a:solidFill>
                <a:latin typeface="Georgia" charset="0"/>
                <a:cs typeface="Georgia" charset="0"/>
              </a:rPr>
              <a:t>Palouse Discovery Science Center</a:t>
            </a:r>
          </a:p>
          <a:p>
            <a:pPr algn="ctr"/>
            <a:r>
              <a:rPr lang="en-US" sz="1600" dirty="0" smtClean="0">
                <a:solidFill>
                  <a:srgbClr val="0C4225"/>
                </a:solidFill>
                <a:latin typeface="Georgia" charset="0"/>
                <a:cs typeface="Georgia" charset="0"/>
              </a:rPr>
              <a:t>Pullman, Washington</a:t>
            </a:r>
          </a:p>
          <a:p>
            <a:pPr algn="ctr"/>
            <a:endParaRPr lang="en-US" sz="1600" dirty="0" smtClean="0">
              <a:solidFill>
                <a:srgbClr val="0C4225"/>
              </a:solidFill>
              <a:latin typeface="Georgia" charset="0"/>
              <a:cs typeface="Georgia" charset="0"/>
            </a:endParaRPr>
          </a:p>
          <a:p>
            <a:pPr algn="ctr"/>
            <a:r>
              <a:rPr lang="en-US" dirty="0" smtClean="0">
                <a:solidFill>
                  <a:srgbClr val="0C4225"/>
                </a:solidFill>
                <a:latin typeface="Georgia" charset="0"/>
                <a:cs typeface="Georgia" charset="0"/>
              </a:rPr>
              <a:t>NISE Network Partner</a:t>
            </a:r>
          </a:p>
          <a:p>
            <a:pPr algn="ctr"/>
            <a:endParaRPr lang="en-US" sz="2000" dirty="0">
              <a:solidFill>
                <a:srgbClr val="0C4225"/>
              </a:solidFill>
              <a:latin typeface="Georgia" charset="0"/>
              <a:cs typeface="Georgia" charset="0"/>
            </a:endParaRPr>
          </a:p>
        </p:txBody>
      </p:sp>
      <p:pic>
        <p:nvPicPr>
          <p:cNvPr id="8"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85738" y="2562785"/>
            <a:ext cx="8598338" cy="4493538"/>
          </a:xfrm>
          <a:prstGeom prst="rect">
            <a:avLst/>
          </a:prstGeom>
          <a:noFill/>
        </p:spPr>
        <p:txBody>
          <a:bodyPr wrap="square" rtlCol="0">
            <a:spAutoFit/>
          </a:bodyPr>
          <a:lstStyle/>
          <a:p>
            <a:endParaRPr lang="en-US" dirty="0" smtClean="0">
              <a:solidFill>
                <a:prstClr val="black"/>
              </a:solidFill>
            </a:endParaRPr>
          </a:p>
          <a:p>
            <a:endParaRPr lang="en-US" dirty="0" smtClean="0">
              <a:solidFill>
                <a:prstClr val="black"/>
              </a:solidFill>
            </a:endParaRPr>
          </a:p>
          <a:p>
            <a:pPr marL="285750" indent="-285750">
              <a:buFont typeface="Arial" panose="020B0604020202020204" pitchFamily="34" charset="0"/>
              <a:buChar char="•"/>
            </a:pPr>
            <a:r>
              <a:rPr lang="en-US" sz="3200" dirty="0" smtClean="0">
                <a:solidFill>
                  <a:prstClr val="black"/>
                </a:solidFill>
                <a:latin typeface="Georgia" panose="02040502050405020303" pitchFamily="18" charset="0"/>
              </a:rPr>
              <a:t>NISE Network Partner since 2008</a:t>
            </a:r>
          </a:p>
          <a:p>
            <a:pPr marL="285750" indent="-285750">
              <a:buFont typeface="Arial" panose="020B0604020202020204" pitchFamily="34" charset="0"/>
              <a:buChar char="•"/>
            </a:pPr>
            <a:r>
              <a:rPr lang="en-US" sz="3200" dirty="0" smtClean="0">
                <a:solidFill>
                  <a:prstClr val="black"/>
                </a:solidFill>
                <a:latin typeface="Georgia" panose="02040502050405020303" pitchFamily="18" charset="0"/>
              </a:rPr>
              <a:t>Nano Exhibit</a:t>
            </a:r>
          </a:p>
          <a:p>
            <a:pPr marL="285750" indent="-285750">
              <a:buFont typeface="Arial" panose="020B0604020202020204" pitchFamily="34" charset="0"/>
              <a:buChar char="•"/>
            </a:pPr>
            <a:r>
              <a:rPr lang="en-US" sz="3200" dirty="0" smtClean="0">
                <a:solidFill>
                  <a:prstClr val="black"/>
                </a:solidFill>
                <a:latin typeface="Georgia" panose="02040502050405020303" pitchFamily="18" charset="0"/>
              </a:rPr>
              <a:t>Nano Mini Grant </a:t>
            </a:r>
          </a:p>
          <a:p>
            <a:pPr marL="285750" indent="-285750">
              <a:buFont typeface="Arial" panose="020B0604020202020204" pitchFamily="34" charset="0"/>
              <a:buChar char="•"/>
            </a:pPr>
            <a:r>
              <a:rPr lang="en-US" sz="3200" dirty="0" smtClean="0">
                <a:solidFill>
                  <a:prstClr val="black"/>
                </a:solidFill>
                <a:latin typeface="Georgia" panose="02040502050405020303" pitchFamily="18" charset="0"/>
              </a:rPr>
              <a:t>Incorporating Nano in museum practice and science delivery </a:t>
            </a:r>
            <a:endParaRPr lang="en-US" sz="3200" dirty="0">
              <a:solidFill>
                <a:prstClr val="black"/>
              </a:solidFill>
              <a:latin typeface="Georgia" panose="02040502050405020303" pitchFamily="18" charset="0"/>
            </a:endParaRPr>
          </a:p>
          <a:p>
            <a:endParaRPr lang="en-US" dirty="0" smtClean="0">
              <a:solidFill>
                <a:prstClr val="black"/>
              </a:solidFill>
            </a:endParaRPr>
          </a:p>
          <a:p>
            <a:endParaRPr lang="en-US" dirty="0" smtClean="0">
              <a:solidFill>
                <a:prstClr val="black"/>
              </a:solidFill>
            </a:endParaRPr>
          </a:p>
          <a:p>
            <a:r>
              <a:rPr lang="en-US" dirty="0">
                <a:solidFill>
                  <a:prstClr val="black"/>
                </a:solidFill>
              </a:rPr>
              <a:t>	</a:t>
            </a:r>
            <a:endParaRPr lang="en-US" dirty="0" smtClean="0">
              <a:solidFill>
                <a:prstClr val="black"/>
              </a:solidFill>
            </a:endParaRPr>
          </a:p>
          <a:p>
            <a:pPr marL="285750" indent="-285750">
              <a:buFont typeface="Arial" panose="020B0604020202020204" pitchFamily="34" charset="0"/>
              <a:buChar char="•"/>
            </a:pPr>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21503414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24931" name="Rectangle 6"/>
          <p:cNvSpPr>
            <a:spLocks noChangeArrowheads="1"/>
          </p:cNvSpPr>
          <p:nvPr/>
        </p:nvSpPr>
        <p:spPr bwMode="auto">
          <a:xfrm>
            <a:off x="2689677" y="336593"/>
            <a:ext cx="397897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dirty="0" smtClean="0">
                <a:solidFill>
                  <a:srgbClr val="0C4225"/>
                </a:solidFill>
                <a:latin typeface="Georgia" charset="0"/>
                <a:cs typeface="Georgia" charset="0"/>
              </a:rPr>
              <a:t>Palouse Discovery Science Center</a:t>
            </a:r>
          </a:p>
          <a:p>
            <a:pPr algn="ctr"/>
            <a:r>
              <a:rPr lang="en-US" sz="1600" dirty="0" smtClean="0">
                <a:solidFill>
                  <a:srgbClr val="0C4225"/>
                </a:solidFill>
                <a:latin typeface="Georgia" charset="0"/>
                <a:cs typeface="Georgia" charset="0"/>
              </a:rPr>
              <a:t>Pullman, Washington</a:t>
            </a:r>
          </a:p>
          <a:p>
            <a:pPr algn="ctr"/>
            <a:endParaRPr lang="en-US" sz="1600" dirty="0" smtClean="0">
              <a:solidFill>
                <a:srgbClr val="0C4225"/>
              </a:solidFill>
              <a:latin typeface="Georgia" charset="0"/>
              <a:cs typeface="Georgia" charset="0"/>
            </a:endParaRPr>
          </a:p>
          <a:p>
            <a:pPr algn="ctr"/>
            <a:r>
              <a:rPr lang="en-US" dirty="0" smtClean="0">
                <a:solidFill>
                  <a:srgbClr val="0C4225"/>
                </a:solidFill>
                <a:latin typeface="Georgia" charset="0"/>
                <a:cs typeface="Georgia" charset="0"/>
              </a:rPr>
              <a:t>Nano Exhibit </a:t>
            </a:r>
          </a:p>
          <a:p>
            <a:pPr algn="ctr"/>
            <a:endParaRPr lang="en-US" sz="2000" dirty="0">
              <a:solidFill>
                <a:srgbClr val="0C4225"/>
              </a:solidFill>
              <a:latin typeface="Georgia" charset="0"/>
              <a:cs typeface="Georgia"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738" y="2253870"/>
            <a:ext cx="3320938" cy="4427918"/>
          </a:xfrm>
          <a:prstGeom prst="rect">
            <a:avLst/>
          </a:prstGeom>
        </p:spPr>
      </p:pic>
      <p:pic>
        <p:nvPicPr>
          <p:cNvPr id="8"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79778" y="2253870"/>
            <a:ext cx="5564221" cy="4604130"/>
          </a:xfrm>
          <a:prstGeom prst="rect">
            <a:avLst/>
          </a:prstGeom>
        </p:spPr>
      </p:pic>
    </p:spTree>
    <p:extLst>
      <p:ext uri="{BB962C8B-B14F-4D97-AF65-F5344CB8AC3E}">
        <p14:creationId xmlns:p14="http://schemas.microsoft.com/office/powerpoint/2010/main" val="4450548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5947</TotalTime>
  <Words>942</Words>
  <Application>Microsoft Macintosh PowerPoint</Application>
  <PresentationFormat>On-screen Show (4:3)</PresentationFormat>
  <Paragraphs>261</Paragraphs>
  <Slides>43</Slides>
  <Notes>27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46" baseType="lpstr">
      <vt:lpstr>Office Theme</vt:lpstr>
      <vt:lpstr>3_Office Theme</vt:lpstr>
      <vt:lpstr>Document</vt:lpstr>
      <vt:lpstr>PowerPoint Presentation</vt:lpstr>
      <vt:lpstr>PowerPoint Presentation</vt:lpstr>
      <vt:lpstr>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Tinkerfest </vt:lpstr>
      <vt:lpstr>PowerPoint Presentation</vt:lpstr>
      <vt:lpstr>Finding Nano Among All The Bigs</vt:lpstr>
      <vt:lpstr>Oogoo</vt:lpstr>
      <vt:lpstr>Oogoo and Nano</vt:lpstr>
      <vt:lpstr>Oogoo and Making</vt:lpstr>
      <vt:lpstr>Oogoo: The Good, the Bad, the Smelly</vt:lpstr>
      <vt:lpstr>Tiny Drawings</vt:lpstr>
      <vt:lpstr>Tiny Drawings</vt:lpstr>
      <vt:lpstr>Tiny Drawings</vt:lpstr>
      <vt:lpstr>Tiny Drawings</vt:lpstr>
      <vt:lpstr>Tiny Drawings and Nano</vt:lpstr>
      <vt:lpstr>Tiny Drawings and Making</vt:lpstr>
      <vt:lpstr>Tiny Drawings</vt:lpstr>
      <vt:lpstr>Tiny Drawings Kit</vt:lpstr>
      <vt:lpstr>University of Arkansas at Little Rock Center for Integrative Nanotechnology Science</vt:lpstr>
      <vt:lpstr>PowerPoint Presentation</vt:lpstr>
      <vt:lpstr>PowerPoint Presentation</vt:lpstr>
      <vt:lpstr>PowerPoint Presentation</vt:lpstr>
      <vt:lpstr>PowerPoint Presentation</vt:lpstr>
    </vt:vector>
  </TitlesOfParts>
  <Company>Emily Maletz Graphic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Catherine McCarthy</cp:lastModifiedBy>
  <cp:revision>504</cp:revision>
  <dcterms:created xsi:type="dcterms:W3CDTF">2011-05-27T16:07:43Z</dcterms:created>
  <dcterms:modified xsi:type="dcterms:W3CDTF">2015-06-18T22:18:46Z</dcterms:modified>
</cp:coreProperties>
</file>