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436" r:id="rId2"/>
    <p:sldId id="445" r:id="rId3"/>
    <p:sldId id="472" r:id="rId4"/>
    <p:sldId id="624" r:id="rId5"/>
    <p:sldId id="625" r:id="rId6"/>
    <p:sldId id="626" r:id="rId7"/>
    <p:sldId id="627" r:id="rId8"/>
    <p:sldId id="628" r:id="rId9"/>
    <p:sldId id="629" r:id="rId10"/>
    <p:sldId id="630" r:id="rId11"/>
    <p:sldId id="631" r:id="rId12"/>
    <p:sldId id="632" r:id="rId13"/>
    <p:sldId id="633" r:id="rId14"/>
    <p:sldId id="634" r:id="rId15"/>
    <p:sldId id="635" r:id="rId16"/>
    <p:sldId id="636" r:id="rId17"/>
    <p:sldId id="637" r:id="rId18"/>
    <p:sldId id="638" r:id="rId19"/>
    <p:sldId id="639" r:id="rId20"/>
    <p:sldId id="640" r:id="rId21"/>
    <p:sldId id="641" r:id="rId22"/>
    <p:sldId id="642" r:id="rId23"/>
    <p:sldId id="643" r:id="rId24"/>
    <p:sldId id="644" r:id="rId25"/>
    <p:sldId id="645" r:id="rId26"/>
    <p:sldId id="646" r:id="rId27"/>
    <p:sldId id="647" r:id="rId28"/>
    <p:sldId id="648" r:id="rId29"/>
    <p:sldId id="649"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EBF1"/>
    <a:srgbClr val="BDDBF1"/>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90" d="100"/>
          <a:sy n="90" d="100"/>
        </p:scale>
        <p:origin x="-960"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9AF1AD8E-3773-7D4E-AA8C-879F57EF6B43}" type="datetime1">
              <a:rPr lang="en-US"/>
              <a:pPr>
                <a:defRPr/>
              </a:pPr>
              <a:t>6/23/15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1876E931-25A6-3A48-BEAE-EBA0B1F21FC4}" type="slidenum">
              <a:rPr lang="en-US"/>
              <a:pPr>
                <a:defRPr/>
              </a:pPr>
              <a:t>‹#›</a:t>
            </a:fld>
            <a:endParaRPr lang="en-US"/>
          </a:p>
        </p:txBody>
      </p:sp>
    </p:spTree>
    <p:extLst>
      <p:ext uri="{BB962C8B-B14F-4D97-AF65-F5344CB8AC3E}">
        <p14:creationId xmlns:p14="http://schemas.microsoft.com/office/powerpoint/2010/main" val="198026125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Cakers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C4097F9-B273-074C-82C3-48302B4AA129}"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have a nature-focused museum, as I mentioned – with permanent galleries for earth, sea, and sky, so there wasn’t any immediately obvious location for Nano. We then started looking at Multipurpose spaces, which included the Ederic Exhibit Hall – nearly 3,000 square-feet for traveling exhibits- and the Coral Reef Canteen – our café and vending machine space seating about 40.</a:t>
            </a: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3C15BB-9443-4340-BABE-B035A165030C}"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have a nature-focused museum, as I mentioned – with permanent galleries for earth, sea, and sky, so there wasn’t any immediately obvious location for Nano. We then started looking at Multipurpose spaces, which included the Ederic Exhibit Hall – nearly 3,000 square-feet for traveling exhibits- and the Coral Reef Canteen – our café and vending machine space seating about 40.</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60DC80-4B63-AC48-8336-E17AE7B79332}"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eventually decided on the Canteen, for several reasons – underutilization, central location, and adaptability. We also soon realized, that this was the original purpose of the space, complete with a glass partition – Who knew?!</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DB992A-46CB-D14C-8567-530945146C87}"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eventually decided on the Canteen, for several reasons – underutilization, central location, and adaptability. We also soon realized, that this was the original purpose of the space, complete with a glass partition – Who knew?!</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A88C0B-022B-0D43-86E8-DB10E52702C3}"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With location settled, we moved on to making ties to nature in our existing collections and exhibits. Specimens in Nano, match our Education collections – almost exactly with the blue butterfly that kids can hold themselves and crested geckos that kids can touch and feed themselves. And again, a connection to our pollinator garden out back that kids can search through to find similar specimens. The connection to nature was pretty clear.</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ED8D4-D3E0-7A44-92AF-7B73F1477EE1}"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With location settled, we moved on to making ties to nature in our existing collections and exhibits. Specimens in Nano, match our Education collections – almost exactly with the blue butterfly that kids can hold themselves and crested geckos that kids can touch and feed themselves. And again, a connection to our pollinator garden out back that kids can search through to find similar specimens. The connection to nature was pretty clear.</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FFCD88-0D7A-2E42-A65B-F0C80E14C365}"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With location settled, we moved on to making ties to nature in our existing collections and exhibits. Specimens in Nano, match our Education collections – almost exactly with the blue butterfly that kids can hold themselves and crested geckos that kids can touch and feed themselves. And again, a connection to our pollinator garden out back that kids can search through to find similar specimens. The connection to nature was pretty clear.</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FC63B0-0C8E-CA46-99DF-F9BE0AD56646}"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The most difficult challenge for us: staffing. That’s me with three of our part-time staff – one of which actually works in two different departments. With 15 full-time staff and about 24 part-time staff serving 65-75k guests per year, we’re pretty busy, so we made the transition pretty straightforward – bring Nano into what you’re already doing:</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DCD7938-5133-C24D-823E-F927F7BC38F3}" type="slidenum">
              <a:rPr lang="en-US" sz="1200">
                <a:latin typeface="Calibri" charset="0"/>
              </a:rPr>
              <a:pPr eaLnBrk="1" hangingPunct="1"/>
              <a:t>17</a:t>
            </a:fld>
            <a:endParaRPr lang="en-US"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Camp - Static electricity and geckos (CATHY TO PROVIDE)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753345-ACBC-E14F-88B8-DB340688DF63}" type="slidenum">
              <a:rPr lang="en-US" sz="1200">
                <a:latin typeface="Calibri" charset="0"/>
              </a:rPr>
              <a:pPr eaLnBrk="1" hangingPunct="1"/>
              <a:t>18</a:t>
            </a:fld>
            <a:endParaRPr lang="en-US"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Grossology Camp – making edible blood</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0B1C27F-8226-214C-8F98-0C196B7D970E}" type="slidenum">
              <a:rPr lang="en-US" sz="1200">
                <a:latin typeface="Calibri" charset="0"/>
              </a:rPr>
              <a:pPr eaLnBrk="1" hangingPunct="1"/>
              <a:t>19</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Cakers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D0C263-53ED-4349-A631-A5D0D1ECE3E2}" type="slidenum">
              <a:rPr lang="en-US" sz="1200">
                <a:latin typeface="Calibri" charset="0"/>
              </a:rPr>
              <a:pPr eaLnBrk="1" hangingPunct="1"/>
              <a:t>2</a:t>
            </a:fld>
            <a:endParaRPr lang="en-US"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Grossology Camp – making edible blood</a:t>
            </a:r>
          </a:p>
          <a:p>
            <a:r>
              <a:rPr lang="en-US">
                <a:latin typeface="Calibri" charset="0"/>
                <a:ea typeface="ＭＳ Ｐゴシック" charset="0"/>
                <a:cs typeface="ＭＳ Ｐゴシック" charset="0"/>
              </a:rPr>
              <a:t>Impromptu learning opportunities – tours, welcoming guests, a pit stop for anyone and everyone. Adding education value to rental events.</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B8CC82-1643-524E-AFD9-97ADBA336124}" type="slidenum">
              <a:rPr lang="en-US" sz="1200">
                <a:latin typeface="Calibri" charset="0"/>
              </a:rPr>
              <a:pPr eaLnBrk="1" hangingPunct="1"/>
              <a:t>20</a:t>
            </a:fld>
            <a:endParaRPr lang="en-US"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Community Center – we bring in other partners to reach a wide audience – Nano is for everyone! Anyone who wants to participate in Nano Day or other nano programming, we can make that connection.</a:t>
            </a:r>
          </a:p>
          <a:p>
            <a:r>
              <a:rPr lang="en-US">
                <a:latin typeface="Calibri" charset="0"/>
                <a:ea typeface="ＭＳ Ｐゴシック" charset="0"/>
                <a:cs typeface="ＭＳ Ｐゴシック" charset="0"/>
              </a:rPr>
              <a:t>In a partnership with the University of Delaware, we’ve built a biomimicry kiosk called Mimicking Nature with chief researcher and professor April Kloxin, newly installed at the Museum, which discusses the same sorts of biomimicry and nano-scale science – shark skin for preventing bacteria build-up and hydrogels that work together on the molecular level for a number of purposes (bandages, diapers, etc).</a:t>
            </a:r>
          </a:p>
          <a:p>
            <a:endParaRPr lang="en-US">
              <a:latin typeface="Calibri" charset="0"/>
              <a:ea typeface="ＭＳ Ｐゴシック" charset="0"/>
              <a:cs typeface="ＭＳ Ｐゴシック"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81F6B5-DC60-4A4B-BA6B-44D5D84778EE}" type="slidenum">
              <a:rPr lang="en-US" sz="1200">
                <a:latin typeface="Calibri" charset="0"/>
              </a:rPr>
              <a:pPr eaLnBrk="1" hangingPunct="1"/>
              <a:t>21</a:t>
            </a:fld>
            <a:endParaRPr lang="en-US"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Community Center – we bring in other partners to reach a wide audience – Nano is for everyone! Anyone who wants to participate in Nano Day or other nano programming, we can make that connection.</a:t>
            </a:r>
          </a:p>
          <a:p>
            <a:r>
              <a:rPr lang="en-US">
                <a:latin typeface="Calibri" charset="0"/>
                <a:ea typeface="ＭＳ Ｐゴシック" charset="0"/>
                <a:cs typeface="ＭＳ Ｐゴシック" charset="0"/>
              </a:rPr>
              <a:t>In a partnership with the University of Delaware, we’ve built a biomimicry kiosk called Mimicking Nature with chief researcher and professor April Kloxin, newly installed at the Museum, which discusses the same sorts of biomimicry and nano-scale science – shark skin for preventing bacteria build-up and hydrogels that work together on the molecular level for a number of purposes (bandages, diapers, etc).</a:t>
            </a:r>
          </a:p>
          <a:p>
            <a:endParaRPr lang="en-US">
              <a:latin typeface="Calibri" charset="0"/>
              <a:ea typeface="ＭＳ Ｐゴシック" charset="0"/>
              <a:cs typeface="ＭＳ Ｐゴシック" charset="0"/>
            </a:endParaRPr>
          </a:p>
          <a:p>
            <a:endParaRPr lang="en-US">
              <a:latin typeface="Calibri" charset="0"/>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5C60BD-52A5-0948-8157-B50FCBAC3C07}" type="slidenum">
              <a:rPr lang="en-US" sz="1200">
                <a:latin typeface="Calibri" charset="0"/>
              </a:rPr>
              <a:pPr eaLnBrk="1" hangingPunct="1"/>
              <a:t>22</a:t>
            </a:fld>
            <a:endParaRPr lang="en-US"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MOE, FIRST Team 365 (First State Robotics team)</a:t>
            </a:r>
          </a:p>
          <a:p>
            <a:r>
              <a:rPr lang="en-US" b="1">
                <a:latin typeface="Calibri" charset="0"/>
                <a:ea typeface="ＭＳ Ｐゴシック" charset="0"/>
                <a:cs typeface="ＭＳ Ｐゴシック" charset="0"/>
              </a:rPr>
              <a:t>FIRST Lego League - ThunderMinds</a:t>
            </a:r>
          </a:p>
          <a:p>
            <a:r>
              <a:rPr lang="en-US" b="1">
                <a:latin typeface="Calibri" charset="0"/>
                <a:ea typeface="ＭＳ Ｐゴシック" charset="0"/>
                <a:cs typeface="ＭＳ Ｐゴシック" charset="0"/>
              </a:rPr>
              <a:t>FIRST – For Inspiration and Recognition of Science and Technology</a:t>
            </a:r>
          </a:p>
          <a:p>
            <a:r>
              <a:rPr lang="en-US" b="1">
                <a:latin typeface="Calibri" charset="0"/>
                <a:ea typeface="ＭＳ Ｐゴシック" charset="0"/>
                <a:cs typeface="ＭＳ Ｐゴシック" charset="0"/>
              </a:rPr>
              <a:t>Not actually steel, copper, and plastic bits</a:t>
            </a:r>
          </a:p>
          <a:p>
            <a:r>
              <a:rPr lang="en-US" b="1">
                <a:latin typeface="Calibri" charset="0"/>
                <a:ea typeface="ＭＳ Ｐゴシック" charset="0"/>
                <a:cs typeface="ＭＳ Ｐゴシック" charset="0"/>
              </a:rPr>
              <a:t>4/9/2014 - </a:t>
            </a:r>
            <a:r>
              <a:rPr lang="en-US">
                <a:latin typeface="Calibri" charset="0"/>
                <a:ea typeface="ＭＳ Ｐゴシック" charset="0"/>
                <a:cs typeface="ＭＳ Ｐゴシック" charset="0"/>
              </a:rPr>
              <a:t>"This is the first time that biological therapy has been able to match how a computer processor works," study co-author Ido Bachelet, from the Institute of Nanotechnology and Advanced Materials at Bar Ilan University in Israel, told New Scientist. The scientists said it should be possible to improve the computing power of the nanobots to approach that of an "8-bit computer, equivalent to a Commodore 64 or Atari 800 from the 1980s.“ - http://www.popsci.com/article/science/nano-robots-compute-dna-installed-living-cockroach</a:t>
            </a:r>
          </a:p>
          <a:p>
            <a:r>
              <a:rPr lang="en-US" b="1">
                <a:latin typeface="Calibri" charset="0"/>
                <a:ea typeface="ＭＳ Ｐゴシック" charset="0"/>
                <a:cs typeface="ＭＳ Ｐゴシック" charset="0"/>
              </a:rPr>
              <a:t>10/4/2012 - </a:t>
            </a:r>
            <a:r>
              <a:rPr lang="en-US">
                <a:latin typeface="Calibri" charset="0"/>
                <a:ea typeface="ＭＳ Ｐゴシック" charset="0"/>
                <a:cs typeface="ＭＳ Ｐゴシック" charset="0"/>
              </a:rPr>
              <a:t>Other labs have worked with DNA to build distinct shapes—a process colloquially known as DNA origami—but most have produced nonfunctional objects. At the University of California at San Francisco, Douglas folds his to have a mission. "He is the first to have realized the dream of a truly programmable container for delivering therapies to cells in a targeted way," says Paul Rothemund, a biochemical engineer at Caltech. - http://www.popsci.com/science/article/2012-09/shawn-douglas-programs-dna-nanorobots-kill-cancer</a:t>
            </a:r>
          </a:p>
          <a:p>
            <a:r>
              <a:rPr lang="en-US">
                <a:latin typeface="Calibri" charset="0"/>
                <a:ea typeface="ＭＳ Ｐゴシック" charset="0"/>
                <a:cs typeface="ＭＳ Ｐゴシック" charset="0"/>
              </a:rPr>
              <a:t>Nano-robots are controllable machines at the nano (10-9) meter or molecular scale that are composed of nano-scale components. With the modern scientific capabilities, it has become possible to attempt the creation of nanorobotic devices and interface them with the macro world for control. There are countless such machines that exist in nature and there is an opportunity to build more of them by mimicking nature (ATP Synthase). Even if the field of nanorobotics is fundamentally different than that of macro robots due to the differences in scale and material, there are many similarities in design and control techniques that eventually could be projected and applied. A roadmap towards the progression of this field is proposed and some design concept and philosophies are illustrated. Two types of control mechanisms are given with examples and further hybrid mechanisms are proposed. There are many applications for nanorobotic systems and its biggest impact would be in the area of medicine. - http://www.fractal.org/Bio-Nano-Robotics/Nanorobotics.pdf</a:t>
            </a:r>
          </a:p>
          <a:p>
            <a:endParaRPr lang="en-US">
              <a:latin typeface="Calibri" charset="0"/>
              <a:ea typeface="ＭＳ Ｐゴシック" charset="0"/>
              <a:cs typeface="ＭＳ Ｐゴシック"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E56288-3C4C-E044-BF87-246A7C6FEC9A}" type="slidenum">
              <a:rPr lang="en-US" sz="1200">
                <a:latin typeface="Calibri" charset="0"/>
              </a:rPr>
              <a:pPr eaLnBrk="1" hangingPunct="1"/>
              <a:t>23</a:t>
            </a:fld>
            <a:endParaRPr lang="en-US"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Personalized medicine is the future of healthcare: disease treatment will be designed and tailored specifically to each patient, based on the their genetics, medical history, and immune system strength. In this image (not to scale), a virus called </a:t>
            </a:r>
            <a:r>
              <a:rPr lang="en-US" i="1">
                <a:latin typeface="Calibri" charset="0"/>
                <a:ea typeface="ＭＳ Ｐゴシック" charset="0"/>
                <a:cs typeface="ＭＳ Ｐゴシック" charset="0"/>
              </a:rPr>
              <a:t>bacteriophage</a:t>
            </a:r>
            <a:r>
              <a:rPr lang="en-US">
                <a:latin typeface="Calibri" charset="0"/>
                <a:ea typeface="ＭＳ Ｐゴシック" charset="0"/>
                <a:cs typeface="ＭＳ Ｐゴシック" charset="0"/>
              </a:rPr>
              <a:t>has been "trained" to find a cancerous tumor cell and inject it with medicinal nanoparticles - selectively killing the tumor, without side effects, while nearby healthy cells remain unaffected. The need for painful chemotherapy, radiation, or surgery is effectively eradicated. - http://www.omninano.org/nano/our-future-and-nanotech</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2E560DA-F9D7-6C40-95A6-40B0A1197C4F}" type="slidenum">
              <a:rPr lang="en-US" sz="1200">
                <a:latin typeface="Calibri" charset="0"/>
              </a:rPr>
              <a:pPr eaLnBrk="1" hangingPunct="1"/>
              <a:t>24</a:t>
            </a:fld>
            <a:endParaRPr lang="en-US"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Blog from UCLA – A nano molecule called dendrimire, created through nanotechnology, attaches to the HIV virus and prevents it from being able to enter T-cells, thus preventing infection - http://artsci.ucla.edu/biotech177/blog/?p=821</a:t>
            </a:r>
          </a:p>
          <a:p>
            <a:endParaRPr lang="en-US">
              <a:latin typeface="Calibri" charset="0"/>
              <a:ea typeface="ＭＳ Ｐゴシック" charset="0"/>
              <a:cs typeface="ＭＳ Ｐゴシック"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24CE5F-2929-7E4B-8245-2DA50769802F}" type="slidenum">
              <a:rPr lang="en-US" sz="1200">
                <a:latin typeface="Calibri" charset="0"/>
              </a:rPr>
              <a:pPr eaLnBrk="1" hangingPunct="1"/>
              <a:t>25</a:t>
            </a:fld>
            <a:endParaRPr lang="en-US"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First State Ballet Theatre: Can you pirouette like nanofibers?</a:t>
            </a:r>
          </a:p>
          <a:p>
            <a:r>
              <a:rPr lang="en-US">
                <a:latin typeface="Calibri" charset="0"/>
                <a:ea typeface="ＭＳ Ｐゴシック" charset="0"/>
                <a:cs typeface="ＭＳ Ｐゴシック" charset="0"/>
              </a:rPr>
              <a:t>Tie to the National Defense Education Program - http://www.ndep.us/Spinning-Nanofibers</a:t>
            </a:r>
          </a:p>
          <a:p>
            <a:r>
              <a:rPr lang="en-US">
                <a:latin typeface="Calibri" charset="0"/>
                <a:ea typeface="ＭＳ Ｐゴシック" charset="0"/>
                <a:cs typeface="ＭＳ Ｐゴシック" charset="0"/>
              </a:rPr>
              <a:t>Visitors will learn how to pirouette (spin) with the help of the dancers. Scientists can spin nanofibers into fabrics that are then used medicine to catch germs. They’re also working on making clothes that you can plug your iPod into and play music!</a:t>
            </a: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BB0578-5DA9-0743-8F84-CC4CD7E9783B}"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First State Ballet Theatre: Can you pirouette like nanofibers?</a:t>
            </a:r>
          </a:p>
          <a:p>
            <a:r>
              <a:rPr lang="en-US">
                <a:latin typeface="Calibri" charset="0"/>
                <a:ea typeface="ＭＳ Ｐゴシック" charset="0"/>
                <a:cs typeface="ＭＳ Ｐゴシック" charset="0"/>
              </a:rPr>
              <a:t>Tie to the National Defense Education Program - http://www.ndep.us/Spinning-Nanofibers</a:t>
            </a:r>
          </a:p>
          <a:p>
            <a:r>
              <a:rPr lang="en-US">
                <a:latin typeface="Calibri" charset="0"/>
                <a:ea typeface="ＭＳ Ｐゴシック" charset="0"/>
                <a:cs typeface="ＭＳ Ｐゴシック" charset="0"/>
              </a:rPr>
              <a:t>Visitors will learn how to pirouette (spin) with the help of the dancers. Scientists can spin nanofibers into fabrics that are then coated in antibodies that catch germs and bacteria, such as E. coli.</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9AD033A-D0B2-F74E-8CCB-8B7FA85D12B4}" type="slidenum">
              <a:rPr lang="en-US" sz="1200">
                <a:latin typeface="Calibri" charset="0"/>
              </a:rPr>
              <a:pPr eaLnBrk="1" hangingPunct="1"/>
              <a:t>27</a:t>
            </a:fld>
            <a:endParaRPr lang="en-US"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First State Ballet Theatre: Can you pirouette like nanofibers?</a:t>
            </a:r>
          </a:p>
          <a:p>
            <a:r>
              <a:rPr lang="en-US">
                <a:latin typeface="Calibri" charset="0"/>
                <a:ea typeface="ＭＳ Ｐゴシック" charset="0"/>
                <a:cs typeface="ＭＳ Ｐゴシック" charset="0"/>
              </a:rPr>
              <a:t>Visitors will learn how to pirouette (spin) with the help of the dancers. Scientists can spin nanofibers into fabrics that are then coated in antibodies that catch germs and bacteria, such as E. coli.</a:t>
            </a: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12C3ED-297F-7D4E-9AC7-E6CD2C76DBAF}" type="slidenum">
              <a:rPr lang="en-US" sz="1200">
                <a:latin typeface="Calibri" charset="0"/>
              </a:rPr>
              <a:pPr eaLnBrk="1" hangingPunct="1"/>
              <a:t>28</a:t>
            </a:fld>
            <a:endParaRPr lang="en-US"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F8C75-6BFE-E64A-850E-46D5246FC089}" type="slidenum">
              <a:rPr lang="en-US" sz="1200">
                <a:latin typeface="Calibri" charset="0"/>
              </a:rPr>
              <a:pPr eaLnBrk="1" hangingPunct="1"/>
              <a:t>29</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Cakers</a:t>
            </a:r>
          </a:p>
          <a:p>
            <a:r>
              <a:rPr lang="en-US">
                <a:latin typeface="Calibri" charset="0"/>
                <a:ea typeface="ＭＳ Ｐゴシック" charset="0"/>
                <a:cs typeface="ＭＳ Ｐゴシック" charset="0"/>
              </a:rPr>
              <a:t>Use data from pre-application survey to fuel any conversation here!!!</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34E3CC-D62F-274F-9D6A-C3C35B00F416}"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As you’ve no-doubt just learned, this is a reasonably sized exhibit – 400-700 feet squared and double-sized, so you’ve got a lot of flexibility. Let’s talk about how we brought in NanoLab</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E5F2E96-151D-F24F-A385-4FF2F8675FD6}"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are the Delaware Museum of Natural History</a:t>
            </a:r>
          </a:p>
          <a:p>
            <a:r>
              <a:rPr lang="en-US">
                <a:latin typeface="Calibri" charset="0"/>
                <a:ea typeface="ＭＳ Ｐゴシック" charset="0"/>
                <a:cs typeface="ＭＳ Ｐゴシック" charset="0"/>
              </a:rPr>
              <a:t>Founded in 1972, in rural Wilmington, DE, we see 65-75k visitors per year with a pretty small staff.</a:t>
            </a:r>
          </a:p>
          <a:p>
            <a:r>
              <a:rPr lang="en-US">
                <a:latin typeface="Calibri" charset="0"/>
                <a:ea typeface="ＭＳ Ｐゴシック" charset="0"/>
                <a:cs typeface="ＭＳ Ｐゴシック" charset="0"/>
              </a:rPr>
              <a:t>Undergoing some big change recently with a 2005 renovation that modernized our nature-focused museum and beginning a strategic planning process which hints at renovating our permanent exhibits.</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9E7835-5C06-FB41-B773-AEAD91029B25}"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are the Delaware Museum of Natural History</a:t>
            </a:r>
          </a:p>
          <a:p>
            <a:r>
              <a:rPr lang="en-US">
                <a:latin typeface="Calibri" charset="0"/>
                <a:ea typeface="ＭＳ Ｐゴシック" charset="0"/>
                <a:cs typeface="ＭＳ Ｐゴシック" charset="0"/>
              </a:rPr>
              <a:t>Founded in 1972, in rural Wilmington, DE, we see 65-75k visitors per year with a pretty small staff.</a:t>
            </a:r>
          </a:p>
          <a:p>
            <a:r>
              <a:rPr lang="en-US">
                <a:latin typeface="Calibri" charset="0"/>
                <a:ea typeface="ＭＳ Ｐゴシック" charset="0"/>
                <a:cs typeface="ＭＳ Ｐゴシック" charset="0"/>
              </a:rPr>
              <a:t>Undergoing some big change recently with a 2005 renovation that modernized our nature-focused museum and beginning a strategic planning process which hints at renovating our permanent exhibits.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54AEF0-179F-DE4C-AE4A-62CB7EEA2C8E}"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are the Delaware Museum of Natural History</a:t>
            </a:r>
          </a:p>
          <a:p>
            <a:r>
              <a:rPr lang="en-US">
                <a:latin typeface="Calibri" charset="0"/>
                <a:ea typeface="ＭＳ Ｐゴシック" charset="0"/>
                <a:cs typeface="ＭＳ Ｐゴシック" charset="0"/>
              </a:rPr>
              <a:t>Founded in 1972, in rural Wilmington, DE, we see 65-75k visitors per year with a pretty small staff.</a:t>
            </a:r>
          </a:p>
          <a:p>
            <a:r>
              <a:rPr lang="en-US">
                <a:latin typeface="Calibri" charset="0"/>
                <a:ea typeface="ＭＳ Ｐゴシック" charset="0"/>
                <a:cs typeface="ＭＳ Ｐゴシック" charset="0"/>
              </a:rPr>
              <a:t>Undergoing some big change recently with a 2005 renovation that modernized our nature-focused museum and beginning a strategic planning process which hints at renovating our permanent exhibits.</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79E31C-D10D-E041-AFFB-DC7A9C1E2AE1}"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had several considerations when bringing in this exhibit – only six months ago: Location, connection to nature, and staffing. I’m going to show you how we did it and give you a little inspiration for your (hopeful) Nano exhibit acquisition.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7E0E928-B756-5749-B769-1CB177CAF2BF}"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We have a nature-focused museum, as I mentioned – with permanent galleries for earth, sea, and sky, so there wasn’t any immediately obvious location for Nano. We then started looking at Multipurpose spaces, which included the Ederic Exhibit Hall – nearly 3,000 square-feet for traveling exhibits- and the Coral Reef Canteen – our café and vending machine space seating about 40.</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0EC622-F228-A549-8F7C-1D2EA810B53C}" type="slidenum">
              <a:rPr lang="en-US" sz="1200">
                <a:latin typeface="Calibri" charset="0"/>
              </a:rPr>
              <a:pPr eaLnBrk="1" hangingPunct="1"/>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5DDC803-4B36-544B-B8E6-6C238D15B8CC}"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B4CD1D-6A0E-EB42-B652-CF6BAF74B550}" type="slidenum">
              <a:rPr lang="en-US"/>
              <a:pPr>
                <a:defRPr/>
              </a:pPr>
              <a:t>‹#›</a:t>
            </a:fld>
            <a:endParaRPr lang="en-US"/>
          </a:p>
        </p:txBody>
      </p:sp>
    </p:spTree>
    <p:extLst>
      <p:ext uri="{BB962C8B-B14F-4D97-AF65-F5344CB8AC3E}">
        <p14:creationId xmlns:p14="http://schemas.microsoft.com/office/powerpoint/2010/main" val="57141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0F2C9F-2896-6143-BA74-A7A69BC7AA83}"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181431-3F4F-704A-BCF1-1535413F0D49}" type="slidenum">
              <a:rPr lang="en-US"/>
              <a:pPr>
                <a:defRPr/>
              </a:pPr>
              <a:t>‹#›</a:t>
            </a:fld>
            <a:endParaRPr lang="en-US"/>
          </a:p>
        </p:txBody>
      </p:sp>
    </p:spTree>
    <p:extLst>
      <p:ext uri="{BB962C8B-B14F-4D97-AF65-F5344CB8AC3E}">
        <p14:creationId xmlns:p14="http://schemas.microsoft.com/office/powerpoint/2010/main" val="119660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D2C9EE-A914-1046-96EB-A442F1051293}"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2D182-6C76-0945-9DDA-67FAD11D8BD6}" type="slidenum">
              <a:rPr lang="en-US"/>
              <a:pPr>
                <a:defRPr/>
              </a:pPr>
              <a:t>‹#›</a:t>
            </a:fld>
            <a:endParaRPr lang="en-US"/>
          </a:p>
        </p:txBody>
      </p:sp>
    </p:spTree>
    <p:extLst>
      <p:ext uri="{BB962C8B-B14F-4D97-AF65-F5344CB8AC3E}">
        <p14:creationId xmlns:p14="http://schemas.microsoft.com/office/powerpoint/2010/main" val="297719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B5AF4E-A10F-4240-BC54-06554A122478}"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F6D4C9-FEA7-C34B-B51D-DCBA01EAC05A}" type="slidenum">
              <a:rPr lang="en-US"/>
              <a:pPr>
                <a:defRPr/>
              </a:pPr>
              <a:t>‹#›</a:t>
            </a:fld>
            <a:endParaRPr lang="en-US"/>
          </a:p>
        </p:txBody>
      </p:sp>
    </p:spTree>
    <p:extLst>
      <p:ext uri="{BB962C8B-B14F-4D97-AF65-F5344CB8AC3E}">
        <p14:creationId xmlns:p14="http://schemas.microsoft.com/office/powerpoint/2010/main" val="368060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FFD94B7-1709-4F4D-ADFF-99CB97F8D6C8}" type="datetime1">
              <a:rPr lang="en-US"/>
              <a:pPr>
                <a:defRPr/>
              </a:pPr>
              <a:t>6/23/15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75C152-B8EC-404C-A793-F75C145B9AC1}" type="slidenum">
              <a:rPr lang="en-US"/>
              <a:pPr>
                <a:defRPr/>
              </a:pPr>
              <a:t>‹#›</a:t>
            </a:fld>
            <a:endParaRPr lang="en-US"/>
          </a:p>
        </p:txBody>
      </p:sp>
    </p:spTree>
    <p:extLst>
      <p:ext uri="{BB962C8B-B14F-4D97-AF65-F5344CB8AC3E}">
        <p14:creationId xmlns:p14="http://schemas.microsoft.com/office/powerpoint/2010/main" val="2352903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492AFA-9EC0-A645-861A-B27E82694CEF}"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A1E5F2-163F-5B4E-9411-7FC16AFE4BCC}" type="slidenum">
              <a:rPr lang="en-US"/>
              <a:pPr>
                <a:defRPr/>
              </a:pPr>
              <a:t>‹#›</a:t>
            </a:fld>
            <a:endParaRPr lang="en-US"/>
          </a:p>
        </p:txBody>
      </p:sp>
    </p:spTree>
    <p:extLst>
      <p:ext uri="{BB962C8B-B14F-4D97-AF65-F5344CB8AC3E}">
        <p14:creationId xmlns:p14="http://schemas.microsoft.com/office/powerpoint/2010/main" val="13268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BF1E056-0EFE-4242-93C8-70BAA9C15A5D}" type="datetime1">
              <a:rPr lang="en-US"/>
              <a:pPr>
                <a:defRPr/>
              </a:pPr>
              <a:t>6/23/15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9F0198-6C29-3846-AC75-A76976F36192}" type="slidenum">
              <a:rPr lang="en-US"/>
              <a:pPr>
                <a:defRPr/>
              </a:pPr>
              <a:t>‹#›</a:t>
            </a:fld>
            <a:endParaRPr lang="en-US"/>
          </a:p>
        </p:txBody>
      </p:sp>
    </p:spTree>
    <p:extLst>
      <p:ext uri="{BB962C8B-B14F-4D97-AF65-F5344CB8AC3E}">
        <p14:creationId xmlns:p14="http://schemas.microsoft.com/office/powerpoint/2010/main" val="374669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A7BC-CAAA-F74C-96EC-CF701865DE7C}" type="datetime1">
              <a:rPr lang="en-US"/>
              <a:pPr>
                <a:defRPr/>
              </a:pPr>
              <a:t>6/23/15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9E9A246-E736-FF44-A3D7-80F20B0C075C}" type="slidenum">
              <a:rPr lang="en-US"/>
              <a:pPr>
                <a:defRPr/>
              </a:pPr>
              <a:t>‹#›</a:t>
            </a:fld>
            <a:endParaRPr lang="en-US"/>
          </a:p>
        </p:txBody>
      </p:sp>
    </p:spTree>
    <p:extLst>
      <p:ext uri="{BB962C8B-B14F-4D97-AF65-F5344CB8AC3E}">
        <p14:creationId xmlns:p14="http://schemas.microsoft.com/office/powerpoint/2010/main" val="85442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9AE04E0-0138-9347-BD62-0149261588F4}" type="datetime1">
              <a:rPr lang="en-US"/>
              <a:pPr>
                <a:defRPr/>
              </a:pPr>
              <a:t>6/23/15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C002D1-21F0-C348-970D-90EE5ABD43EF}" type="slidenum">
              <a:rPr lang="en-US"/>
              <a:pPr>
                <a:defRPr/>
              </a:pPr>
              <a:t>‹#›</a:t>
            </a:fld>
            <a:endParaRPr lang="en-US"/>
          </a:p>
        </p:txBody>
      </p:sp>
    </p:spTree>
    <p:extLst>
      <p:ext uri="{BB962C8B-B14F-4D97-AF65-F5344CB8AC3E}">
        <p14:creationId xmlns:p14="http://schemas.microsoft.com/office/powerpoint/2010/main" val="2817666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12BEB8A-265E-914E-82CD-11C1127CECA0}"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50C8D6-46F1-2F4A-9B39-20238EC19F9D}" type="slidenum">
              <a:rPr lang="en-US"/>
              <a:pPr>
                <a:defRPr/>
              </a:pPr>
              <a:t>‹#›</a:t>
            </a:fld>
            <a:endParaRPr lang="en-US"/>
          </a:p>
        </p:txBody>
      </p:sp>
    </p:spTree>
    <p:extLst>
      <p:ext uri="{BB962C8B-B14F-4D97-AF65-F5344CB8AC3E}">
        <p14:creationId xmlns:p14="http://schemas.microsoft.com/office/powerpoint/2010/main" val="239551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DFF2AF-2096-C246-979E-EECEE457CC50}" type="datetime1">
              <a:rPr lang="en-US"/>
              <a:pPr>
                <a:defRPr/>
              </a:pPr>
              <a:t>6/23/15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88E77E-688F-1243-AE7A-AF33442C7B73}" type="slidenum">
              <a:rPr lang="en-US"/>
              <a:pPr>
                <a:defRPr/>
              </a:pPr>
              <a:t>‹#›</a:t>
            </a:fld>
            <a:endParaRPr lang="en-US"/>
          </a:p>
        </p:txBody>
      </p:sp>
    </p:spTree>
    <p:extLst>
      <p:ext uri="{BB962C8B-B14F-4D97-AF65-F5344CB8AC3E}">
        <p14:creationId xmlns:p14="http://schemas.microsoft.com/office/powerpoint/2010/main" val="18309234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E3DCB42-A830-3045-BA48-13E25725FC32}" type="datetime1">
              <a:rPr lang="en-US"/>
              <a:pPr>
                <a:defRPr/>
              </a:pPr>
              <a:t>6/23/15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82D8B48B-B64B-1B4E-AA41-80C8A0F1E7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8.pn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6.jpe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7.jpe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8.jpe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2.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141288" y="4019550"/>
            <a:ext cx="9002712"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150000"/>
              </a:lnSpc>
              <a:defRPr/>
            </a:pPr>
            <a:r>
              <a:rPr lang="en-US" sz="1800" b="1" dirty="0" smtClean="0">
                <a:latin typeface="+mn-lt"/>
              </a:rPr>
              <a:t>Christina Akers</a:t>
            </a:r>
            <a:r>
              <a:rPr lang="en-US" sz="1800" dirty="0" smtClean="0">
                <a:latin typeface="+mn-lt"/>
              </a:rPr>
              <a:t>, Science Museum of Minnesota</a:t>
            </a:r>
          </a:p>
          <a:p>
            <a:pPr algn="ctr" eaLnBrk="1" hangingPunct="1">
              <a:lnSpc>
                <a:spcPct val="150000"/>
              </a:lnSpc>
              <a:defRPr/>
            </a:pPr>
            <a:r>
              <a:rPr lang="en-US" sz="1800" b="1" dirty="0" smtClean="0">
                <a:latin typeface="+mn-lt"/>
              </a:rPr>
              <a:t>Stephanie Graves</a:t>
            </a:r>
            <a:r>
              <a:rPr lang="en-US" sz="1800" dirty="0" smtClean="0">
                <a:latin typeface="+mn-lt"/>
              </a:rPr>
              <a:t>, Delaware Museum of Natural History</a:t>
            </a:r>
          </a:p>
          <a:p>
            <a:pPr algn="ctr" eaLnBrk="1" hangingPunct="1">
              <a:lnSpc>
                <a:spcPct val="150000"/>
              </a:lnSpc>
              <a:defRPr/>
            </a:pPr>
            <a:r>
              <a:rPr lang="en-US" sz="1800" b="1" dirty="0" smtClean="0">
                <a:latin typeface="+mn-lt"/>
              </a:rPr>
              <a:t>Joshua Sarver </a:t>
            </a:r>
            <a:r>
              <a:rPr lang="en-US" sz="1800" dirty="0" smtClean="0">
                <a:latin typeface="+mn-lt"/>
              </a:rPr>
              <a:t>, COSI Columbus, Ohio</a:t>
            </a:r>
          </a:p>
          <a:p>
            <a:pPr algn="ctr" eaLnBrk="1" hangingPunct="1">
              <a:defRPr/>
            </a:pPr>
            <a:r>
              <a:rPr lang="en-US" sz="1800" b="1" dirty="0" err="1" smtClean="0">
                <a:latin typeface="+mn-lt"/>
                <a:ea typeface="MS Mincho" charset="0"/>
                <a:cs typeface="MS Mincho" charset="0"/>
              </a:rPr>
              <a:t>Karlisa</a:t>
            </a:r>
            <a:r>
              <a:rPr lang="en-US" sz="1800" b="1" dirty="0" smtClean="0">
                <a:latin typeface="+mn-lt"/>
                <a:ea typeface="MS Mincho" charset="0"/>
                <a:cs typeface="MS Mincho" charset="0"/>
              </a:rPr>
              <a:t> </a:t>
            </a:r>
            <a:r>
              <a:rPr lang="en-US" sz="1800" b="1" dirty="0" err="1" smtClean="0">
                <a:latin typeface="+mn-lt"/>
                <a:ea typeface="MS Mincho" charset="0"/>
                <a:cs typeface="MS Mincho" charset="0"/>
              </a:rPr>
              <a:t>Callwood</a:t>
            </a:r>
            <a:r>
              <a:rPr lang="en-US" sz="1800" dirty="0" smtClean="0">
                <a:latin typeface="+mn-lt"/>
              </a:rPr>
              <a:t>, </a:t>
            </a:r>
            <a:r>
              <a:rPr lang="en-US" sz="1800" dirty="0" smtClean="0">
                <a:latin typeface="+mn-lt"/>
                <a:ea typeface="MS Mincho" charset="0"/>
                <a:cs typeface="MS Mincho" charset="0"/>
              </a:rPr>
              <a:t>Patricia and Phillip Frost Museum of Science </a:t>
            </a:r>
            <a:endParaRPr lang="en-US" sz="1800" dirty="0">
              <a:latin typeface="+mn-lt"/>
              <a:ea typeface="MS Mincho" charset="0"/>
              <a:cs typeface="MS Mincho" charset="0"/>
            </a:endParaRPr>
          </a:p>
        </p:txBody>
      </p:sp>
      <p:sp>
        <p:nvSpPr>
          <p:cNvPr id="14338" name="Title 1"/>
          <p:cNvSpPr txBox="1">
            <a:spLocks/>
          </p:cNvSpPr>
          <p:nvPr/>
        </p:nvSpPr>
        <p:spPr bwMode="auto">
          <a:xfrm>
            <a:off x="0" y="2446338"/>
            <a:ext cx="9144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a:latin typeface="Calibri" charset="0"/>
              </a:rPr>
              <a:t>Making the most of the mini-exhibition as a platform for programming</a:t>
            </a:r>
          </a:p>
        </p:txBody>
      </p:sp>
      <p:pic>
        <p:nvPicPr>
          <p:cNvPr id="14339" name="Picture 3" descr="NISE_log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173288" y="6153150"/>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729163" y="6056313"/>
            <a:ext cx="59055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niseregional-09_21_11_054.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076575" y="261938"/>
            <a:ext cx="300513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nooks and crannies.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7788" y="261938"/>
            <a:ext cx="2865437"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1" descr="20120613_1730.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6194425" y="263525"/>
            <a:ext cx="288607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descr="Logo.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5745163" y="5829300"/>
            <a:ext cx="8985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98713" y="1235075"/>
            <a:ext cx="43465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79679" y="5373666"/>
            <a:ext cx="1791569"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Earth</a:t>
            </a:r>
            <a:endParaRPr lang="en-US" sz="4000" dirty="0">
              <a:ln w="28575">
                <a:solidFill>
                  <a:srgbClr val="4E1765"/>
                </a:solidFill>
              </a:ln>
              <a:solidFill>
                <a:schemeClr val="bg1"/>
              </a:solidFill>
            </a:endParaRPr>
          </a:p>
        </p:txBody>
      </p:sp>
      <p:sp>
        <p:nvSpPr>
          <p:cNvPr id="17" name="TextBox 16"/>
          <p:cNvSpPr txBox="1"/>
          <p:nvPr/>
        </p:nvSpPr>
        <p:spPr>
          <a:xfrm>
            <a:off x="2805355" y="4665780"/>
            <a:ext cx="1402916"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Sea</a:t>
            </a:r>
            <a:endParaRPr lang="en-US" sz="4000" dirty="0">
              <a:ln w="28575">
                <a:solidFill>
                  <a:srgbClr val="4E1765"/>
                </a:solidFill>
              </a:ln>
              <a:solidFill>
                <a:schemeClr val="bg1"/>
              </a:solidFill>
            </a:endParaRPr>
          </a:p>
        </p:txBody>
      </p:sp>
      <p:sp>
        <p:nvSpPr>
          <p:cNvPr id="18" name="TextBox 17"/>
          <p:cNvSpPr txBox="1"/>
          <p:nvPr/>
        </p:nvSpPr>
        <p:spPr>
          <a:xfrm>
            <a:off x="4961919" y="5198180"/>
            <a:ext cx="1402916"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Sky</a:t>
            </a:r>
            <a:endParaRPr lang="en-US" sz="4000" dirty="0">
              <a:ln w="28575">
                <a:solidFill>
                  <a:srgbClr val="4E1765"/>
                </a:solidFill>
              </a:ln>
              <a:solidFill>
                <a:schemeClr val="bg1"/>
              </a:solidFill>
            </a:endParaRPr>
          </a:p>
        </p:txBody>
      </p:sp>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3277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Location</a:t>
            </a:r>
          </a:p>
        </p:txBody>
      </p:sp>
      <p:pic>
        <p:nvPicPr>
          <p:cNvPr id="32776"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98713" y="1235075"/>
            <a:ext cx="43465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479679" y="5373666"/>
            <a:ext cx="1791569"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Earth</a:t>
            </a:r>
            <a:endParaRPr lang="en-US" sz="4000" dirty="0">
              <a:ln w="28575">
                <a:solidFill>
                  <a:srgbClr val="4E1765"/>
                </a:solidFill>
              </a:ln>
              <a:solidFill>
                <a:schemeClr val="bg1"/>
              </a:solidFill>
            </a:endParaRPr>
          </a:p>
        </p:txBody>
      </p:sp>
      <p:sp>
        <p:nvSpPr>
          <p:cNvPr id="17" name="TextBox 16"/>
          <p:cNvSpPr txBox="1"/>
          <p:nvPr/>
        </p:nvSpPr>
        <p:spPr>
          <a:xfrm>
            <a:off x="2805355" y="4665780"/>
            <a:ext cx="1402916"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Sea</a:t>
            </a:r>
            <a:endParaRPr lang="en-US" sz="4000" dirty="0">
              <a:ln w="28575">
                <a:solidFill>
                  <a:srgbClr val="4E1765"/>
                </a:solidFill>
              </a:ln>
              <a:solidFill>
                <a:schemeClr val="bg1"/>
              </a:solidFill>
            </a:endParaRPr>
          </a:p>
        </p:txBody>
      </p:sp>
      <p:sp>
        <p:nvSpPr>
          <p:cNvPr id="18" name="TextBox 17"/>
          <p:cNvSpPr txBox="1"/>
          <p:nvPr/>
        </p:nvSpPr>
        <p:spPr>
          <a:xfrm>
            <a:off x="4961919" y="5198180"/>
            <a:ext cx="1402916" cy="769441"/>
          </a:xfrm>
          <a:prstGeom prst="rect">
            <a:avLst/>
          </a:prstGeom>
          <a:noFill/>
        </p:spPr>
        <p:txBody>
          <a:bodyPr>
            <a:spAutoFit/>
          </a:bodyPr>
          <a:lstStyle/>
          <a:p>
            <a:pPr algn="ctr">
              <a:defRPr/>
            </a:pPr>
            <a:r>
              <a:rPr lang="en-US" sz="4400" b="1" dirty="0">
                <a:ln w="28575">
                  <a:solidFill>
                    <a:srgbClr val="4E1765"/>
                  </a:solidFill>
                </a:ln>
                <a:solidFill>
                  <a:schemeClr val="bg1"/>
                </a:solidFill>
                <a:latin typeface="Calibri" charset="0"/>
              </a:rPr>
              <a:t>Sky</a:t>
            </a:r>
            <a:endParaRPr lang="en-US" sz="4000" dirty="0">
              <a:ln w="28575">
                <a:solidFill>
                  <a:srgbClr val="4E1765"/>
                </a:solidFill>
              </a:ln>
              <a:solidFill>
                <a:schemeClr val="bg1"/>
              </a:solidFill>
            </a:endParaRPr>
          </a:p>
        </p:txBody>
      </p:sp>
      <p:sp>
        <p:nvSpPr>
          <p:cNvPr id="10" name="Rectangle 9"/>
          <p:cNvSpPr/>
          <p:nvPr/>
        </p:nvSpPr>
        <p:spPr>
          <a:xfrm>
            <a:off x="3927475" y="4862513"/>
            <a:ext cx="1035050" cy="865187"/>
          </a:xfrm>
          <a:prstGeom prst="rect">
            <a:avLst/>
          </a:prstGeom>
          <a:solidFill>
            <a:srgbClr val="ABCB45">
              <a:alpha val="5019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p:cNvSpPr/>
          <p:nvPr/>
        </p:nvSpPr>
        <p:spPr>
          <a:xfrm>
            <a:off x="5156200" y="3332163"/>
            <a:ext cx="517525" cy="1554162"/>
          </a:xfrm>
          <a:prstGeom prst="rect">
            <a:avLst/>
          </a:prstGeom>
          <a:solidFill>
            <a:srgbClr val="ABCB45">
              <a:alpha val="5019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3482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Location</a:t>
            </a:r>
          </a:p>
        </p:txBody>
      </p:sp>
      <p:pic>
        <p:nvPicPr>
          <p:cNvPr id="34826"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292225"/>
            <a:ext cx="4835525" cy="560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36868"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Location</a:t>
            </a:r>
          </a:p>
        </p:txBody>
      </p:sp>
      <p:sp>
        <p:nvSpPr>
          <p:cNvPr id="8" name="TextBox 4"/>
          <p:cNvSpPr txBox="1">
            <a:spLocks noChangeArrowheads="1"/>
          </p:cNvSpPr>
          <p:nvPr/>
        </p:nvSpPr>
        <p:spPr bwMode="auto">
          <a:xfrm>
            <a:off x="4835525" y="1565275"/>
            <a:ext cx="4343400"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Coral Reef Canteen:</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Underutilized space</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Tour lunches</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Vending machines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Centrally located</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Adaptable</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36870"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088" y="1555750"/>
            <a:ext cx="7489825" cy="477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38916"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Location</a:t>
            </a:r>
          </a:p>
        </p:txBody>
      </p:sp>
      <p:pic>
        <p:nvPicPr>
          <p:cNvPr id="38917"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4899025" y="3668713"/>
            <a:ext cx="2211388" cy="1449387"/>
          </a:xfrm>
          <a:prstGeom prst="rect">
            <a:avLst/>
          </a:prstGeom>
          <a:solidFill>
            <a:srgbClr val="ABCB45">
              <a:alpha val="50196"/>
            </a:srgb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4" descr="C:\Users\sgraves.DMNH\Dropbox\Camera Uploads\2015-05-23 11.55.0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4313" y="2100263"/>
            <a:ext cx="2798762"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40964"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Connection to Nature</a:t>
            </a:r>
          </a:p>
        </p:txBody>
      </p:sp>
      <p:pic>
        <p:nvPicPr>
          <p:cNvPr id="40965"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descr="C:\Users\sgraves.DMNH\Dropbox\Camera Uploads\2015-05-23 10.50.15.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36625" y="2066925"/>
            <a:ext cx="2576513"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43011"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Connection to Nature</a:t>
            </a:r>
          </a:p>
        </p:txBody>
      </p:sp>
      <p:pic>
        <p:nvPicPr>
          <p:cNvPr id="43012"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0" descr="C:\Users\sgraves.DMNH\Dropbox\Camera Uploads\2015-05-23 10.51.1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0838" y="2613025"/>
            <a:ext cx="3748087"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2" descr="W:\Photos\DMNH Animals\Adopt an Animal Ambassador\DSC_006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2000" y="2559050"/>
            <a:ext cx="4244975"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45059"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Connection to Nature</a:t>
            </a:r>
          </a:p>
        </p:txBody>
      </p:sp>
      <p:pic>
        <p:nvPicPr>
          <p:cNvPr id="45060"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1" descr="C:\Users\sgraves.DMNH\Dropbox\Camera Uploads\2015-05-23 10.51.2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7975" y="2678113"/>
            <a:ext cx="395287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3" descr="W:\Photos\Exterior\Garden Photos for Rentals\September 2006\18Sept2006 03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86313" y="2535238"/>
            <a:ext cx="381476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4710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811463"/>
            <a:ext cx="3282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dirty="0" smtClean="0">
                <a:solidFill>
                  <a:prstClr val="black"/>
                </a:solidFill>
                <a:latin typeface="Calibri" charset="0"/>
              </a:rPr>
              <a:t>New additions to current programming:</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Static Electricity and Geckos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Making Edible Blood</a:t>
            </a:r>
            <a:endParaRPr lang="en-US" dirty="0">
              <a:solidFill>
                <a:prstClr val="black"/>
              </a:solidFill>
              <a:latin typeface="Calibri" charset="0"/>
            </a:endParaRPr>
          </a:p>
        </p:txBody>
      </p:sp>
      <p:pic>
        <p:nvPicPr>
          <p:cNvPr id="47109"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5" descr="C:\Users\sgraves.DMNH\Dropbox\Camera Uploads\2015-03-08 13.07.4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9575" y="2262188"/>
            <a:ext cx="4545013"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4915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811463"/>
            <a:ext cx="3282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dirty="0" smtClean="0">
                <a:solidFill>
                  <a:prstClr val="black"/>
                </a:solidFill>
                <a:latin typeface="Calibri" charset="0"/>
              </a:rPr>
              <a:t>New additions to current programming:</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Static Electricity and Geckos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Making Edible Blood</a:t>
            </a:r>
            <a:endParaRPr lang="en-US" dirty="0">
              <a:solidFill>
                <a:prstClr val="black"/>
              </a:solidFill>
              <a:latin typeface="Calibri" charset="0"/>
            </a:endParaRPr>
          </a:p>
        </p:txBody>
      </p:sp>
      <p:pic>
        <p:nvPicPr>
          <p:cNvPr id="49157"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descr="W:\Photos\2015\NanoDay_4.11.15\DSC_026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7000" y="2262188"/>
            <a:ext cx="51371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51203"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811463"/>
            <a:ext cx="3282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dirty="0" smtClean="0">
                <a:solidFill>
                  <a:prstClr val="black"/>
                </a:solidFill>
                <a:latin typeface="Calibri" charset="0"/>
              </a:rPr>
              <a:t>New additions to current programming:</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Static Electricity and Geckos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Making Edible Blood</a:t>
            </a:r>
            <a:endParaRPr lang="en-US" dirty="0">
              <a:solidFill>
                <a:prstClr val="black"/>
              </a:solidFill>
              <a:latin typeface="Calibri" charset="0"/>
            </a:endParaRPr>
          </a:p>
        </p:txBody>
      </p:sp>
      <p:pic>
        <p:nvPicPr>
          <p:cNvPr id="51205"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 descr="W:\Photos\2014\Nano Lab_11.10.14\DSC_0707.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738" y="2222500"/>
            <a:ext cx="4983162"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25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6" name="Title 1"/>
          <p:cNvSpPr>
            <a:spLocks noGrp="1"/>
          </p:cNvSpPr>
          <p:nvPr>
            <p:ph type="title"/>
          </p:nvPr>
        </p:nvSpPr>
        <p:spPr>
          <a:xfrm>
            <a:off x="457200" y="119063"/>
            <a:ext cx="8229600" cy="1143000"/>
          </a:xfrm>
        </p:spPr>
        <p:txBody>
          <a:bodyPr/>
          <a:lstStyle/>
          <a:p>
            <a:pPr eaLnBrk="1" hangingPunct="1">
              <a:lnSpc>
                <a:spcPct val="90000"/>
              </a:lnSpc>
            </a:pPr>
            <a:r>
              <a:rPr lang="en-US" sz="3200" b="1">
                <a:latin typeface="Georgia" charset="0"/>
                <a:ea typeface="ＭＳ Ｐゴシック" charset="0"/>
                <a:cs typeface="Georgia" charset="0"/>
              </a:rPr>
              <a:t>Agenda</a:t>
            </a:r>
            <a:endParaRPr lang="en-US" sz="3200">
              <a:solidFill>
                <a:srgbClr val="0C4225"/>
              </a:solidFill>
              <a:latin typeface="Georgia" charset="0"/>
              <a:ea typeface="ＭＳ Ｐゴシック" charset="0"/>
              <a:cs typeface="Georgia" charset="0"/>
            </a:endParaRPr>
          </a:p>
        </p:txBody>
      </p:sp>
      <p:sp>
        <p:nvSpPr>
          <p:cNvPr id="16387" name="Content Placeholder 1"/>
          <p:cNvSpPr>
            <a:spLocks noGrp="1"/>
          </p:cNvSpPr>
          <p:nvPr>
            <p:ph idx="1"/>
          </p:nvPr>
        </p:nvSpPr>
        <p:spPr>
          <a:xfrm>
            <a:off x="457200" y="1797050"/>
            <a:ext cx="8229600" cy="4525963"/>
          </a:xfrm>
        </p:spPr>
        <p:txBody>
          <a:bodyPr/>
          <a:lstStyle/>
          <a:p>
            <a:r>
              <a:rPr lang="en-US" sz="2800" b="1">
                <a:solidFill>
                  <a:srgbClr val="000000"/>
                </a:solidFill>
                <a:latin typeface="Calibri" charset="0"/>
                <a:ea typeface="ＭＳ Ｐゴシック" charset="0"/>
                <a:cs typeface="ＭＳ Ｐゴシック" charset="0"/>
              </a:rPr>
              <a:t>Welcome &amp; Introductions</a:t>
            </a:r>
          </a:p>
          <a:p>
            <a:pPr eaLnBrk="1" hangingPunct="1">
              <a:lnSpc>
                <a:spcPct val="150000"/>
              </a:lnSpc>
            </a:pPr>
            <a:r>
              <a:rPr lang="en-US" sz="2800" b="1">
                <a:solidFill>
                  <a:srgbClr val="000000"/>
                </a:solidFill>
                <a:latin typeface="Calibri" charset="0"/>
                <a:ea typeface="ＭＳ Ｐゴシック" charset="0"/>
                <a:cs typeface="ＭＳ Ｐゴシック" charset="0"/>
              </a:rPr>
              <a:t>Stephanie Graves</a:t>
            </a:r>
          </a:p>
          <a:p>
            <a:pPr eaLnBrk="1" hangingPunct="1">
              <a:lnSpc>
                <a:spcPct val="150000"/>
              </a:lnSpc>
            </a:pPr>
            <a:r>
              <a:rPr lang="en-US" sz="2800" b="1">
                <a:solidFill>
                  <a:srgbClr val="000000"/>
                </a:solidFill>
                <a:latin typeface="Calibri" charset="0"/>
                <a:ea typeface="ＭＳ Ｐゴシック" charset="0"/>
                <a:cs typeface="ＭＳ Ｐゴシック" charset="0"/>
              </a:rPr>
              <a:t>Joshua Sarver </a:t>
            </a:r>
          </a:p>
          <a:p>
            <a:pPr eaLnBrk="1" hangingPunct="1">
              <a:lnSpc>
                <a:spcPct val="150000"/>
              </a:lnSpc>
            </a:pPr>
            <a:r>
              <a:rPr lang="en-US" sz="2800" b="1">
                <a:solidFill>
                  <a:srgbClr val="000000"/>
                </a:solidFill>
                <a:latin typeface="Calibri" charset="0"/>
                <a:ea typeface="MS Mincho" charset="0"/>
                <a:cs typeface="MS Mincho" charset="0"/>
              </a:rPr>
              <a:t>Karlisa Callwood</a:t>
            </a:r>
            <a:r>
              <a:rPr lang="en-US" sz="2800" b="1">
                <a:solidFill>
                  <a:srgbClr val="000000"/>
                </a:solidFill>
                <a:latin typeface="Calibri" charset="0"/>
                <a:ea typeface="ＭＳ Ｐゴシック" charset="0"/>
                <a:cs typeface="ＭＳ Ｐゴシック" charset="0"/>
              </a:rPr>
              <a:t> </a:t>
            </a:r>
            <a:endParaRPr lang="en-US" sz="2800" b="1">
              <a:solidFill>
                <a:srgbClr val="000000"/>
              </a:solidFill>
              <a:latin typeface="Calibri" charset="0"/>
              <a:ea typeface="MS Mincho" charset="0"/>
              <a:cs typeface="MS Mincho" charset="0"/>
            </a:endParaRPr>
          </a:p>
          <a:p>
            <a:pPr eaLnBrk="1" hangingPunct="1">
              <a:lnSpc>
                <a:spcPct val="150000"/>
              </a:lnSpc>
            </a:pPr>
            <a:r>
              <a:rPr lang="en-US" sz="2400" b="1">
                <a:solidFill>
                  <a:srgbClr val="000000"/>
                </a:solidFill>
                <a:latin typeface="Calibri" charset="0"/>
                <a:ea typeface="ＭＳ Ｐゴシック" charset="0"/>
                <a:cs typeface="ＭＳ Ｐゴシック" charset="0"/>
              </a:rPr>
              <a:t>Further Examples from Christina (</a:t>
            </a:r>
            <a:r>
              <a:rPr lang="en-US" sz="2400" b="1" i="1">
                <a:solidFill>
                  <a:srgbClr val="000000"/>
                </a:solidFill>
                <a:latin typeface="Calibri" charset="0"/>
                <a:ea typeface="ＭＳ Ｐゴシック" charset="0"/>
                <a:cs typeface="ＭＳ Ｐゴシック" charset="0"/>
              </a:rPr>
              <a:t>time allowing</a:t>
            </a:r>
            <a:r>
              <a:rPr lang="en-US" sz="2400" b="1">
                <a:solidFill>
                  <a:srgbClr val="000000"/>
                </a:solidFill>
                <a:latin typeface="Calibri" charset="0"/>
                <a:ea typeface="ＭＳ Ｐゴシック" charset="0"/>
                <a:cs typeface="ＭＳ Ｐゴシック" charset="0"/>
              </a:rPr>
              <a:t>)</a:t>
            </a:r>
          </a:p>
          <a:p>
            <a:pPr eaLnBrk="1" hangingPunct="1">
              <a:lnSpc>
                <a:spcPct val="150000"/>
              </a:lnSpc>
            </a:pPr>
            <a:r>
              <a:rPr lang="en-US" sz="2400" b="1">
                <a:solidFill>
                  <a:srgbClr val="000000"/>
                </a:solidFill>
                <a:latin typeface="Calibri" charset="0"/>
                <a:ea typeface="ＭＳ Ｐゴシック" charset="0"/>
                <a:cs typeface="ＭＳ Ｐゴシック" charset="0"/>
              </a:rPr>
              <a:t>Q &amp; A </a:t>
            </a:r>
          </a:p>
          <a:p>
            <a:endParaRPr lang="en-US">
              <a:latin typeface="Calibri" charset="0"/>
              <a:ea typeface="ＭＳ Ｐゴシック" charset="0"/>
              <a:cs typeface="ＭＳ Ｐゴシック" charset="0"/>
            </a:endParaRPr>
          </a:p>
        </p:txBody>
      </p:sp>
      <p:sp>
        <p:nvSpPr>
          <p:cNvPr id="4" name="Rectangle 3"/>
          <p:cNvSpPr/>
          <p:nvPr/>
        </p:nvSpPr>
        <p:spPr>
          <a:xfrm>
            <a:off x="0" y="13255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pic>
        <p:nvPicPr>
          <p:cNvPr id="16389" name="Picture 5" descr="Logo.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123238" y="5829300"/>
            <a:ext cx="89852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53251"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811463"/>
            <a:ext cx="32829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dirty="0" smtClean="0">
                <a:solidFill>
                  <a:prstClr val="black"/>
                </a:solidFill>
                <a:latin typeface="Calibri" charset="0"/>
              </a:rPr>
              <a:t>New additions to current programming:</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Static Electricity and Geckos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Making Edible Blood</a:t>
            </a:r>
            <a:endParaRPr lang="en-US" dirty="0">
              <a:solidFill>
                <a:prstClr val="black"/>
              </a:solidFill>
              <a:latin typeface="Calibri" charset="0"/>
            </a:endParaRPr>
          </a:p>
        </p:txBody>
      </p:sp>
      <p:pic>
        <p:nvPicPr>
          <p:cNvPr id="53253"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2" descr="let's make up blood!  (corn syrup, red hot candies, lima beans, lenti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250" y="2190750"/>
            <a:ext cx="5113338"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55299"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55301"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4" descr="W:\Photos\2015\NanoDay_4.11.15\DSC_029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23963" y="1371600"/>
            <a:ext cx="3357562"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5734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57349"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descr="C:\Users\sgraves.DMNH\Dropbox\Camera Uploads\2015-05-26 16.00.20.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4888" y="1371600"/>
            <a:ext cx="3797300"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5939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59397"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8" name="Picture 3" descr="W:\Photos\2015\NanoDay_4.11.15\DSC_027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125" y="2279650"/>
            <a:ext cx="4899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1443"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61445"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2" descr="Personalized-medicine-Applications-of-Nanotechnology-OmniNano-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9138" y="23304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63493"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descr="http://www.medgadget.com/archives/img/46352str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788" y="2230438"/>
            <a:ext cx="44577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5539"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6554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2" descr="C:\Users\sgraves.DMNH\Downloads\10448734_834145166630591_8233716548139298178_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00" y="1439863"/>
            <a:ext cx="4535488"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758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6758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000" y="2525713"/>
            <a:ext cx="48958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963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Staffing</a:t>
            </a:r>
          </a:p>
        </p:txBody>
      </p:sp>
      <p:sp>
        <p:nvSpPr>
          <p:cNvPr id="8" name="TextBox 4"/>
          <p:cNvSpPr txBox="1">
            <a:spLocks noChangeArrowheads="1"/>
          </p:cNvSpPr>
          <p:nvPr/>
        </p:nvSpPr>
        <p:spPr bwMode="auto">
          <a:xfrm>
            <a:off x="5264150" y="2747963"/>
            <a:ext cx="34702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Partners</a:t>
            </a:r>
          </a:p>
          <a:p>
            <a:pPr marL="342900" indent="-342900" eaLnBrk="1" hangingPunct="1">
              <a:lnSpc>
                <a:spcPct val="90000"/>
              </a:lnSpc>
              <a:spcBef>
                <a:spcPct val="50000"/>
              </a:spcBef>
              <a:buFont typeface="Arial" panose="020B0604020202020204" pitchFamily="34" charset="0"/>
              <a:buChar char="•"/>
              <a:defRPr/>
            </a:pPr>
            <a:r>
              <a:rPr lang="en-US" dirty="0">
                <a:solidFill>
                  <a:prstClr val="black"/>
                </a:solidFill>
                <a:latin typeface="Calibri" charset="0"/>
              </a:rPr>
              <a:t>University of Delaware </a:t>
            </a:r>
            <a:endParaRPr lang="en-US" dirty="0" smtClean="0">
              <a:solidFill>
                <a:prstClr val="black"/>
              </a:solidFill>
              <a:latin typeface="Calibri" charset="0"/>
            </a:endParaRP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Robotics Teams</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First State Ballet Theatre</a:t>
            </a:r>
          </a:p>
        </p:txBody>
      </p:sp>
      <p:pic>
        <p:nvPicPr>
          <p:cNvPr id="69637"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4000" y="2530475"/>
            <a:ext cx="48863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3550" y="5273675"/>
            <a:ext cx="4532313" cy="369888"/>
          </a:xfrm>
          <a:prstGeom prst="rect">
            <a:avLst/>
          </a:prstGeom>
          <a:noFill/>
        </p:spPr>
        <p:txBody>
          <a:bodyPr>
            <a:spAutoFit/>
          </a:bodyPr>
          <a:lstStyle/>
          <a:p>
            <a:pPr algn="ctr">
              <a:defRPr/>
            </a:pPr>
            <a:r>
              <a:rPr lang="en-US" b="1" dirty="0">
                <a:latin typeface="+mj-lt"/>
                <a:ea typeface="ＭＳ Ｐゴシック" charset="-128"/>
                <a:cs typeface="ＭＳ Ｐゴシック" charset="-128"/>
              </a:rPr>
              <a:t>http://www.ndep.us/Spinning-Nanofibers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71683"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Future</a:t>
            </a:r>
          </a:p>
        </p:txBody>
      </p:sp>
      <p:sp>
        <p:nvSpPr>
          <p:cNvPr id="8" name="TextBox 4"/>
          <p:cNvSpPr txBox="1">
            <a:spLocks noChangeArrowheads="1"/>
          </p:cNvSpPr>
          <p:nvPr/>
        </p:nvSpPr>
        <p:spPr bwMode="auto">
          <a:xfrm>
            <a:off x="5264150" y="3179763"/>
            <a:ext cx="3470275"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lnSpc>
                <a:spcPct val="90000"/>
              </a:lnSpc>
              <a:spcBef>
                <a:spcPct val="50000"/>
              </a:spcBef>
              <a:defRPr/>
            </a:pPr>
            <a:r>
              <a:rPr lang="en-US" b="1" dirty="0" smtClean="0">
                <a:solidFill>
                  <a:prstClr val="black"/>
                </a:solidFill>
                <a:latin typeface="Calibri" charset="0"/>
              </a:rPr>
              <a:t>Strategic Plan</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Renovation </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Reorientation</a:t>
            </a:r>
          </a:p>
        </p:txBody>
      </p:sp>
      <p:pic>
        <p:nvPicPr>
          <p:cNvPr id="71685"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2" descr="W:\Photos\2014\2014 - 8.5 - Dollar Tuesdays\DSC_048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5000" y="2073275"/>
            <a:ext cx="44577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32556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4" name="Title 1"/>
          <p:cNvSpPr>
            <a:spLocks noGrp="1"/>
          </p:cNvSpPr>
          <p:nvPr>
            <p:ph type="title"/>
          </p:nvPr>
        </p:nvSpPr>
        <p:spPr>
          <a:xfrm>
            <a:off x="127000" y="104775"/>
            <a:ext cx="9017000" cy="1143000"/>
          </a:xfrm>
        </p:spPr>
        <p:txBody>
          <a:bodyPr/>
          <a:lstStyle/>
          <a:p>
            <a:pPr eaLnBrk="1" hangingPunct="1">
              <a:lnSpc>
                <a:spcPct val="90000"/>
              </a:lnSpc>
            </a:pPr>
            <a:r>
              <a:rPr lang="en-US" sz="3200" b="1">
                <a:latin typeface="Georgia" charset="0"/>
                <a:ea typeface="ＭＳ Ｐゴシック" charset="0"/>
                <a:cs typeface="Georgia" charset="0"/>
              </a:rPr>
              <a:t>“Who is your audience for programming around the mini-exhibition?”</a:t>
            </a:r>
            <a:r>
              <a:rPr lang="en-US" altLang="ja-JP" sz="3200" b="1">
                <a:latin typeface="Georgia" charset="0"/>
                <a:ea typeface="ＭＳ Ｐゴシック" charset="0"/>
                <a:cs typeface="Georgia" charset="0"/>
              </a:rPr>
              <a:t/>
            </a:r>
            <a:br>
              <a:rPr lang="en-US" altLang="ja-JP" sz="3200" b="1">
                <a:latin typeface="Georgia" charset="0"/>
                <a:ea typeface="ＭＳ Ｐゴシック" charset="0"/>
                <a:cs typeface="Georgia" charset="0"/>
              </a:rPr>
            </a:br>
            <a:r>
              <a:rPr lang="en-US" altLang="ja-JP" sz="2400" b="1" i="1">
                <a:latin typeface="Georgia" charset="0"/>
                <a:ea typeface="ＭＳ Ｐゴシック" charset="0"/>
                <a:cs typeface="Georgia" charset="0"/>
              </a:rPr>
              <a:t>From a poll earlier this year</a:t>
            </a:r>
            <a:endParaRPr lang="en-US" sz="2400" i="1">
              <a:solidFill>
                <a:srgbClr val="0C4225"/>
              </a:solidFill>
              <a:latin typeface="Georgia" charset="0"/>
              <a:ea typeface="ＭＳ Ｐゴシック" charset="0"/>
              <a:cs typeface="Georgia" charset="0"/>
            </a:endParaRPr>
          </a:p>
        </p:txBody>
      </p:sp>
      <p:sp>
        <p:nvSpPr>
          <p:cNvPr id="2" name="Content Placeholder 1"/>
          <p:cNvSpPr>
            <a:spLocks noGrp="1"/>
          </p:cNvSpPr>
          <p:nvPr>
            <p:ph idx="1"/>
          </p:nvPr>
        </p:nvSpPr>
        <p:spPr>
          <a:xfrm>
            <a:off x="282575" y="1417638"/>
            <a:ext cx="8739188" cy="5329237"/>
          </a:xfrm>
        </p:spPr>
        <p:txBody>
          <a:bodyPr/>
          <a:lstStyle/>
          <a:p>
            <a:pPr marL="0" indent="0" eaLnBrk="1" hangingPunct="1">
              <a:buFont typeface="Arial" charset="0"/>
              <a:buNone/>
              <a:defRPr/>
            </a:pPr>
            <a:r>
              <a:rPr lang="en-US" sz="2400" dirty="0" smtClean="0"/>
              <a:t>Partners told us…</a:t>
            </a:r>
          </a:p>
          <a:p>
            <a:pPr marL="0" indent="0" algn="ctr" eaLnBrk="1" hangingPunct="1">
              <a:buFont typeface="Arial" charset="0"/>
              <a:buNone/>
              <a:defRPr/>
            </a:pPr>
            <a:r>
              <a:rPr lang="en-US" sz="2400" dirty="0" smtClean="0"/>
              <a:t>Children &amp; adults</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smtClean="0"/>
              <a:t>Spanish speakers</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smtClean="0"/>
              <a:t>School groups &amp; families</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smtClean="0"/>
              <a:t>Young children, pre-K to 2</a:t>
            </a:r>
            <a:r>
              <a:rPr lang="en-US" sz="2400" baseline="30000" dirty="0" smtClean="0"/>
              <a:t>nd</a:t>
            </a:r>
            <a:r>
              <a:rPr lang="en-US" sz="2400" dirty="0" smtClean="0"/>
              <a:t> grade</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smtClean="0"/>
              <a:t>Families with children 2+, engaging all family members</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a:t>High school </a:t>
            </a:r>
            <a:r>
              <a:rPr lang="en-US" sz="2400" dirty="0" smtClean="0"/>
              <a:t>students</a:t>
            </a:r>
          </a:p>
          <a:p>
            <a:pPr marL="0" indent="0" algn="ctr" eaLnBrk="1" hangingPunct="1">
              <a:buFont typeface="Arial" charset="0"/>
              <a:buNone/>
              <a:defRPr/>
            </a:pPr>
            <a:endParaRPr lang="en-US" sz="1000" dirty="0" smtClean="0"/>
          </a:p>
          <a:p>
            <a:pPr marL="0" indent="0" algn="ctr" eaLnBrk="1" hangingPunct="1">
              <a:buFont typeface="Arial" charset="0"/>
              <a:buNone/>
              <a:defRPr/>
            </a:pPr>
            <a:r>
              <a:rPr lang="en-US" sz="2400" dirty="0" smtClean="0"/>
              <a:t>Workshops </a:t>
            </a:r>
            <a:r>
              <a:rPr lang="en-US" sz="2400" dirty="0"/>
              <a:t>for museums hosting the exhibit about doing </a:t>
            </a:r>
            <a:r>
              <a:rPr lang="en-US" sz="2400" dirty="0" err="1"/>
              <a:t>nano</a:t>
            </a:r>
            <a:r>
              <a:rPr lang="en-US" sz="2400" dirty="0"/>
              <a:t> with young </a:t>
            </a:r>
            <a:r>
              <a:rPr lang="en-US" sz="2400" dirty="0" smtClean="0"/>
              <a:t>audiences</a:t>
            </a:r>
          </a:p>
          <a:p>
            <a:pPr marL="0" indent="0" algn="ctr" eaLnBrk="1" hangingPunct="1">
              <a:buFont typeface="Arial" charset="0"/>
              <a:buNone/>
              <a:defRPr/>
            </a:pPr>
            <a:endParaRPr lang="en-US" sz="1000" dirty="0"/>
          </a:p>
          <a:p>
            <a:pPr marL="0" indent="0" algn="ctr" eaLnBrk="1" hangingPunct="1">
              <a:buFont typeface="Arial" charset="0"/>
              <a:buNone/>
              <a:defRPr/>
            </a:pPr>
            <a:endParaRPr lang="en-US" sz="1000" dirty="0" smtClean="0"/>
          </a:p>
          <a:p>
            <a:pPr marL="0" indent="0" eaLnBrk="1" hangingPunct="1">
              <a:buFont typeface="Arial" charset="0"/>
              <a:buNone/>
              <a:defRPr/>
            </a:pPr>
            <a:endParaRPr lang="en-US" sz="3600" dirty="0"/>
          </a:p>
          <a:p>
            <a:pPr marL="0" indent="0" eaLnBrk="1" hangingPunct="1">
              <a:buFont typeface="Arial" charset="0"/>
              <a:buNone/>
              <a:defRPr/>
            </a:pPr>
            <a:endParaRPr lang="en-US" sz="3600" dirty="0" smtClean="0"/>
          </a:p>
          <a:p>
            <a:pPr>
              <a:defRPr/>
            </a:pPr>
            <a:endParaRPr lang="en-US" dirty="0"/>
          </a:p>
        </p:txBody>
      </p:sp>
      <p:sp>
        <p:nvSpPr>
          <p:cNvPr id="4" name="Rectangle 3"/>
          <p:cNvSpPr/>
          <p:nvPr/>
        </p:nvSpPr>
        <p:spPr>
          <a:xfrm>
            <a:off x="0" y="13255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0483"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Nano Mini-Exhibition: There is room</a:t>
            </a:r>
          </a:p>
        </p:txBody>
      </p:sp>
      <p:sp>
        <p:nvSpPr>
          <p:cNvPr id="8" name="TextBox 4"/>
          <p:cNvSpPr txBox="1">
            <a:spLocks noChangeArrowheads="1"/>
          </p:cNvSpPr>
          <p:nvPr/>
        </p:nvSpPr>
        <p:spPr bwMode="auto">
          <a:xfrm>
            <a:off x="5767388" y="2724150"/>
            <a:ext cx="3376612"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Fast Facts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a:solidFill>
                  <a:prstClr val="black"/>
                </a:solidFill>
                <a:latin typeface="Calibri" charset="0"/>
              </a:rPr>
              <a:t>Three recommended configurations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400 ft</a:t>
            </a:r>
            <a:r>
              <a:rPr lang="en-US" baseline="30000" dirty="0" smtClean="0">
                <a:solidFill>
                  <a:prstClr val="black"/>
                </a:solidFill>
                <a:latin typeface="Calibri" charset="0"/>
              </a:rPr>
              <a:t>2</a:t>
            </a:r>
            <a:r>
              <a:rPr lang="en-US" dirty="0">
                <a:solidFill>
                  <a:prstClr val="black"/>
                </a:solidFill>
                <a:latin typeface="Calibri" charset="0"/>
              </a:rPr>
              <a:t> </a:t>
            </a:r>
            <a:r>
              <a:rPr lang="en-US" dirty="0" smtClean="0">
                <a:solidFill>
                  <a:prstClr val="black"/>
                </a:solidFill>
                <a:latin typeface="Calibri" charset="0"/>
              </a:rPr>
              <a:t>– 700 </a:t>
            </a:r>
            <a:r>
              <a:rPr lang="en-US" dirty="0">
                <a:solidFill>
                  <a:prstClr val="black"/>
                </a:solidFill>
                <a:latin typeface="Calibri" charset="0"/>
              </a:rPr>
              <a:t>ft</a:t>
            </a:r>
            <a:r>
              <a:rPr lang="en-US" baseline="30000" dirty="0">
                <a:solidFill>
                  <a:prstClr val="black"/>
                </a:solidFill>
                <a:latin typeface="Calibri" charset="0"/>
              </a:rPr>
              <a:t>2</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Double-sided</a:t>
            </a:r>
          </a:p>
        </p:txBody>
      </p:sp>
      <p:pic>
        <p:nvPicPr>
          <p:cNvPr id="20485" name="Picture 8"/>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266825"/>
            <a:ext cx="560705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2531"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Delaware Museum of Natural History</a:t>
            </a:r>
          </a:p>
        </p:txBody>
      </p:sp>
      <p:sp>
        <p:nvSpPr>
          <p:cNvPr id="8" name="TextBox 4"/>
          <p:cNvSpPr txBox="1">
            <a:spLocks noChangeArrowheads="1"/>
          </p:cNvSpPr>
          <p:nvPr/>
        </p:nvSpPr>
        <p:spPr bwMode="auto">
          <a:xfrm>
            <a:off x="4572000" y="2114550"/>
            <a:ext cx="43434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a:solidFill>
                  <a:prstClr val="black"/>
                </a:solidFill>
                <a:latin typeface="Calibri" charset="0"/>
              </a:rPr>
              <a:t>Fast Facts</a:t>
            </a:r>
          </a:p>
          <a:p>
            <a:pPr marL="342900" indent="-342900" eaLnBrk="1" hangingPunct="1">
              <a:lnSpc>
                <a:spcPct val="90000"/>
              </a:lnSpc>
              <a:spcBef>
                <a:spcPct val="50000"/>
              </a:spcBef>
              <a:buFont typeface="Arial"/>
              <a:buChar char="•"/>
              <a:defRPr/>
            </a:pPr>
            <a:r>
              <a:rPr lang="en-US" dirty="0">
                <a:solidFill>
                  <a:prstClr val="black"/>
                </a:solidFill>
                <a:latin typeface="Calibri" charset="0"/>
              </a:rPr>
              <a:t>Opened 1972</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Wilmington</a:t>
            </a:r>
            <a:r>
              <a:rPr lang="en-US" dirty="0">
                <a:solidFill>
                  <a:prstClr val="black"/>
                </a:solidFill>
                <a:latin typeface="Calibri" charset="0"/>
              </a:rPr>
              <a:t>, DE</a:t>
            </a:r>
          </a:p>
          <a:p>
            <a:pPr marL="342900" indent="-342900" eaLnBrk="1" hangingPunct="1">
              <a:lnSpc>
                <a:spcPct val="90000"/>
              </a:lnSpc>
              <a:spcBef>
                <a:spcPct val="50000"/>
              </a:spcBef>
              <a:buFont typeface="Arial"/>
              <a:buChar char="•"/>
              <a:defRPr/>
            </a:pPr>
            <a:r>
              <a:rPr lang="en-US" dirty="0">
                <a:solidFill>
                  <a:prstClr val="black"/>
                </a:solidFill>
                <a:latin typeface="Calibri" charset="0"/>
              </a:rPr>
              <a:t>Rural setting</a:t>
            </a:r>
          </a:p>
          <a:p>
            <a:pPr marL="342900" indent="-342900" eaLnBrk="1" hangingPunct="1">
              <a:lnSpc>
                <a:spcPct val="90000"/>
              </a:lnSpc>
              <a:spcBef>
                <a:spcPct val="50000"/>
              </a:spcBef>
              <a:buFont typeface="Arial"/>
              <a:buChar char="•"/>
              <a:defRPr/>
            </a:pPr>
            <a:r>
              <a:rPr lang="en-US" dirty="0">
                <a:solidFill>
                  <a:prstClr val="black"/>
                </a:solidFill>
                <a:latin typeface="Calibri" charset="0"/>
              </a:rPr>
              <a:t>65,000 – 75,000 visitors annually</a:t>
            </a:r>
          </a:p>
          <a:p>
            <a:pPr marL="342900" indent="-342900" eaLnBrk="1" hangingPunct="1">
              <a:lnSpc>
                <a:spcPct val="90000"/>
              </a:lnSpc>
              <a:spcBef>
                <a:spcPct val="50000"/>
              </a:spcBef>
              <a:buFont typeface="Arial"/>
              <a:buChar char="•"/>
              <a:defRPr/>
            </a:pPr>
            <a:r>
              <a:rPr lang="en-US" dirty="0">
                <a:solidFill>
                  <a:prstClr val="black"/>
                </a:solidFill>
                <a:latin typeface="Calibri" charset="0"/>
              </a:rPr>
              <a:t>~ </a:t>
            </a:r>
            <a:r>
              <a:rPr lang="en-US" dirty="0" smtClean="0">
                <a:solidFill>
                  <a:prstClr val="black"/>
                </a:solidFill>
                <a:latin typeface="Calibri" charset="0"/>
              </a:rPr>
              <a:t>15 Full-Time </a:t>
            </a:r>
            <a:r>
              <a:rPr lang="en-US" dirty="0">
                <a:solidFill>
                  <a:prstClr val="black"/>
                </a:solidFill>
                <a:latin typeface="Calibri" charset="0"/>
              </a:rPr>
              <a:t>Staff</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10 acre campus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23,000 ft</a:t>
            </a:r>
            <a:r>
              <a:rPr lang="en-US" baseline="30000" dirty="0" smtClean="0">
                <a:solidFill>
                  <a:prstClr val="black"/>
                </a:solidFill>
                <a:latin typeface="Calibri" charset="0"/>
              </a:rPr>
              <a:t>2 </a:t>
            </a:r>
            <a:r>
              <a:rPr lang="en-US" dirty="0" smtClean="0">
                <a:solidFill>
                  <a:prstClr val="black"/>
                </a:solidFill>
                <a:latin typeface="Calibri" charset="0"/>
              </a:rPr>
              <a:t>of </a:t>
            </a:r>
            <a:r>
              <a:rPr lang="en-US" smtClean="0">
                <a:solidFill>
                  <a:prstClr val="black"/>
                </a:solidFill>
                <a:latin typeface="Calibri" charset="0"/>
              </a:rPr>
              <a:t>gallery space</a:t>
            </a:r>
            <a:endParaRPr lang="en-US" dirty="0" smtClean="0">
              <a:solidFill>
                <a:prstClr val="black"/>
              </a:solidFill>
              <a:latin typeface="Calibri" charset="0"/>
            </a:endParaRPr>
          </a:p>
        </p:txBody>
      </p:sp>
      <p:pic>
        <p:nvPicPr>
          <p:cNvPr id="22533"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descr="W:\Photos\Exterior\DMNH_c2003.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573338"/>
            <a:ext cx="457200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4579"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Delaware Museum of Natural History</a:t>
            </a:r>
          </a:p>
        </p:txBody>
      </p:sp>
      <p:sp>
        <p:nvSpPr>
          <p:cNvPr id="8" name="TextBox 4"/>
          <p:cNvSpPr txBox="1">
            <a:spLocks noChangeArrowheads="1"/>
          </p:cNvSpPr>
          <p:nvPr/>
        </p:nvSpPr>
        <p:spPr bwMode="auto">
          <a:xfrm>
            <a:off x="4572000" y="2114550"/>
            <a:ext cx="43434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a:solidFill>
                  <a:prstClr val="black"/>
                </a:solidFill>
                <a:latin typeface="Calibri" charset="0"/>
              </a:rPr>
              <a:t>Fast Facts</a:t>
            </a:r>
          </a:p>
          <a:p>
            <a:pPr marL="342900" indent="-342900" eaLnBrk="1" hangingPunct="1">
              <a:lnSpc>
                <a:spcPct val="90000"/>
              </a:lnSpc>
              <a:spcBef>
                <a:spcPct val="50000"/>
              </a:spcBef>
              <a:buFont typeface="Arial"/>
              <a:buChar char="•"/>
              <a:defRPr/>
            </a:pPr>
            <a:r>
              <a:rPr lang="en-US" dirty="0">
                <a:solidFill>
                  <a:prstClr val="black"/>
                </a:solidFill>
                <a:latin typeface="Calibri" charset="0"/>
              </a:rPr>
              <a:t>Opened 1972</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Wilmington</a:t>
            </a:r>
            <a:r>
              <a:rPr lang="en-US" dirty="0">
                <a:solidFill>
                  <a:prstClr val="black"/>
                </a:solidFill>
                <a:latin typeface="Calibri" charset="0"/>
              </a:rPr>
              <a:t>, DE</a:t>
            </a:r>
          </a:p>
          <a:p>
            <a:pPr marL="342900" indent="-342900" eaLnBrk="1" hangingPunct="1">
              <a:lnSpc>
                <a:spcPct val="90000"/>
              </a:lnSpc>
              <a:spcBef>
                <a:spcPct val="50000"/>
              </a:spcBef>
              <a:buFont typeface="Arial"/>
              <a:buChar char="•"/>
              <a:defRPr/>
            </a:pPr>
            <a:r>
              <a:rPr lang="en-US" dirty="0">
                <a:solidFill>
                  <a:prstClr val="black"/>
                </a:solidFill>
                <a:latin typeface="Calibri" charset="0"/>
              </a:rPr>
              <a:t>Rural setting</a:t>
            </a:r>
          </a:p>
          <a:p>
            <a:pPr marL="342900" indent="-342900" eaLnBrk="1" hangingPunct="1">
              <a:lnSpc>
                <a:spcPct val="90000"/>
              </a:lnSpc>
              <a:spcBef>
                <a:spcPct val="50000"/>
              </a:spcBef>
              <a:buFont typeface="Arial"/>
              <a:buChar char="•"/>
              <a:defRPr/>
            </a:pPr>
            <a:r>
              <a:rPr lang="en-US" dirty="0">
                <a:solidFill>
                  <a:prstClr val="black"/>
                </a:solidFill>
                <a:latin typeface="Calibri" charset="0"/>
              </a:rPr>
              <a:t>65,000 – 75,000 visitors annually</a:t>
            </a:r>
          </a:p>
          <a:p>
            <a:pPr marL="342900" indent="-342900" eaLnBrk="1" hangingPunct="1">
              <a:lnSpc>
                <a:spcPct val="90000"/>
              </a:lnSpc>
              <a:spcBef>
                <a:spcPct val="50000"/>
              </a:spcBef>
              <a:buFont typeface="Arial"/>
              <a:buChar char="•"/>
              <a:defRPr/>
            </a:pPr>
            <a:r>
              <a:rPr lang="en-US" dirty="0">
                <a:solidFill>
                  <a:prstClr val="black"/>
                </a:solidFill>
                <a:latin typeface="Calibri" charset="0"/>
              </a:rPr>
              <a:t>~ </a:t>
            </a:r>
            <a:r>
              <a:rPr lang="en-US" dirty="0" smtClean="0">
                <a:solidFill>
                  <a:prstClr val="black"/>
                </a:solidFill>
                <a:latin typeface="Calibri" charset="0"/>
              </a:rPr>
              <a:t>15 Full-Time </a:t>
            </a:r>
            <a:r>
              <a:rPr lang="en-US" dirty="0">
                <a:solidFill>
                  <a:prstClr val="black"/>
                </a:solidFill>
                <a:latin typeface="Calibri" charset="0"/>
              </a:rPr>
              <a:t>Staff</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10 acre campus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23,000 ft</a:t>
            </a:r>
            <a:r>
              <a:rPr lang="en-US" baseline="30000" dirty="0" smtClean="0">
                <a:solidFill>
                  <a:prstClr val="black"/>
                </a:solidFill>
                <a:latin typeface="Calibri" charset="0"/>
              </a:rPr>
              <a:t>2 </a:t>
            </a:r>
            <a:r>
              <a:rPr lang="en-US" dirty="0" smtClean="0">
                <a:solidFill>
                  <a:prstClr val="black"/>
                </a:solidFill>
                <a:latin typeface="Calibri" charset="0"/>
              </a:rPr>
              <a:t>of </a:t>
            </a:r>
            <a:r>
              <a:rPr lang="en-US" smtClean="0">
                <a:solidFill>
                  <a:prstClr val="black"/>
                </a:solidFill>
                <a:latin typeface="Calibri" charset="0"/>
              </a:rPr>
              <a:t>gallery space</a:t>
            </a:r>
            <a:endParaRPr lang="en-US" dirty="0" smtClean="0">
              <a:solidFill>
                <a:prstClr val="black"/>
              </a:solidFill>
              <a:latin typeface="Calibri" charset="0"/>
            </a:endParaRPr>
          </a:p>
        </p:txBody>
      </p:sp>
      <p:pic>
        <p:nvPicPr>
          <p:cNvPr id="24581"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W:\Photos\Exterior\Exterior Longsho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565400"/>
            <a:ext cx="4572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6627"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Delaware Museum of Natural History</a:t>
            </a:r>
          </a:p>
        </p:txBody>
      </p:sp>
      <p:sp>
        <p:nvSpPr>
          <p:cNvPr id="8" name="TextBox 4"/>
          <p:cNvSpPr txBox="1">
            <a:spLocks noChangeArrowheads="1"/>
          </p:cNvSpPr>
          <p:nvPr/>
        </p:nvSpPr>
        <p:spPr bwMode="auto">
          <a:xfrm>
            <a:off x="4572000" y="2114550"/>
            <a:ext cx="43434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a:solidFill>
                  <a:prstClr val="black"/>
                </a:solidFill>
                <a:latin typeface="Calibri" charset="0"/>
              </a:rPr>
              <a:t>Fast Facts</a:t>
            </a:r>
          </a:p>
          <a:p>
            <a:pPr marL="342900" indent="-342900" eaLnBrk="1" hangingPunct="1">
              <a:lnSpc>
                <a:spcPct val="90000"/>
              </a:lnSpc>
              <a:spcBef>
                <a:spcPct val="50000"/>
              </a:spcBef>
              <a:buFont typeface="Arial"/>
              <a:buChar char="•"/>
              <a:defRPr/>
            </a:pPr>
            <a:r>
              <a:rPr lang="en-US" dirty="0">
                <a:solidFill>
                  <a:prstClr val="black"/>
                </a:solidFill>
                <a:latin typeface="Calibri" charset="0"/>
              </a:rPr>
              <a:t>Opened 1972</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Wilmington</a:t>
            </a:r>
            <a:r>
              <a:rPr lang="en-US" dirty="0">
                <a:solidFill>
                  <a:prstClr val="black"/>
                </a:solidFill>
                <a:latin typeface="Calibri" charset="0"/>
              </a:rPr>
              <a:t>, DE</a:t>
            </a:r>
          </a:p>
          <a:p>
            <a:pPr marL="342900" indent="-342900" eaLnBrk="1" hangingPunct="1">
              <a:lnSpc>
                <a:spcPct val="90000"/>
              </a:lnSpc>
              <a:spcBef>
                <a:spcPct val="50000"/>
              </a:spcBef>
              <a:buFont typeface="Arial"/>
              <a:buChar char="•"/>
              <a:defRPr/>
            </a:pPr>
            <a:r>
              <a:rPr lang="en-US" dirty="0">
                <a:solidFill>
                  <a:prstClr val="black"/>
                </a:solidFill>
                <a:latin typeface="Calibri" charset="0"/>
              </a:rPr>
              <a:t>Rural setting</a:t>
            </a:r>
          </a:p>
          <a:p>
            <a:pPr marL="342900" indent="-342900" eaLnBrk="1" hangingPunct="1">
              <a:lnSpc>
                <a:spcPct val="90000"/>
              </a:lnSpc>
              <a:spcBef>
                <a:spcPct val="50000"/>
              </a:spcBef>
              <a:buFont typeface="Arial"/>
              <a:buChar char="•"/>
              <a:defRPr/>
            </a:pPr>
            <a:r>
              <a:rPr lang="en-US" dirty="0">
                <a:solidFill>
                  <a:prstClr val="black"/>
                </a:solidFill>
                <a:latin typeface="Calibri" charset="0"/>
              </a:rPr>
              <a:t>65,000 – 75,000 visitors annually</a:t>
            </a:r>
          </a:p>
          <a:p>
            <a:pPr marL="342900" indent="-342900" eaLnBrk="1" hangingPunct="1">
              <a:lnSpc>
                <a:spcPct val="90000"/>
              </a:lnSpc>
              <a:spcBef>
                <a:spcPct val="50000"/>
              </a:spcBef>
              <a:buFont typeface="Arial"/>
              <a:buChar char="•"/>
              <a:defRPr/>
            </a:pPr>
            <a:r>
              <a:rPr lang="en-US" dirty="0">
                <a:solidFill>
                  <a:prstClr val="black"/>
                </a:solidFill>
                <a:latin typeface="Calibri" charset="0"/>
              </a:rPr>
              <a:t>~ </a:t>
            </a:r>
            <a:r>
              <a:rPr lang="en-US" dirty="0" smtClean="0">
                <a:solidFill>
                  <a:prstClr val="black"/>
                </a:solidFill>
                <a:latin typeface="Calibri" charset="0"/>
              </a:rPr>
              <a:t>15 Full-Time </a:t>
            </a:r>
            <a:r>
              <a:rPr lang="en-US" dirty="0">
                <a:solidFill>
                  <a:prstClr val="black"/>
                </a:solidFill>
                <a:latin typeface="Calibri" charset="0"/>
              </a:rPr>
              <a:t>Staff</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10 acre campus</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23,000 ft</a:t>
            </a:r>
            <a:r>
              <a:rPr lang="en-US" baseline="30000" dirty="0" smtClean="0">
                <a:solidFill>
                  <a:prstClr val="black"/>
                </a:solidFill>
                <a:latin typeface="Calibri" charset="0"/>
              </a:rPr>
              <a:t>2 </a:t>
            </a:r>
            <a:r>
              <a:rPr lang="en-US" dirty="0" smtClean="0">
                <a:solidFill>
                  <a:prstClr val="black"/>
                </a:solidFill>
                <a:latin typeface="Calibri" charset="0"/>
              </a:rPr>
              <a:t>of </a:t>
            </a:r>
            <a:r>
              <a:rPr lang="en-US" smtClean="0">
                <a:solidFill>
                  <a:prstClr val="black"/>
                </a:solidFill>
                <a:latin typeface="Calibri" charset="0"/>
              </a:rPr>
              <a:t>gallery space</a:t>
            </a:r>
            <a:endParaRPr lang="en-US" dirty="0" smtClean="0">
              <a:solidFill>
                <a:prstClr val="black"/>
              </a:solidFill>
              <a:latin typeface="Calibri" charset="0"/>
            </a:endParaRPr>
          </a:p>
        </p:txBody>
      </p:sp>
      <p:pic>
        <p:nvPicPr>
          <p:cNvPr id="26629"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7" descr="W:\Photos\Exterior\DMNH-at-night.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560638"/>
            <a:ext cx="457200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8675"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Delaware Museum of Natural History</a:t>
            </a:r>
          </a:p>
        </p:txBody>
      </p:sp>
      <p:sp>
        <p:nvSpPr>
          <p:cNvPr id="8" name="TextBox 4"/>
          <p:cNvSpPr txBox="1">
            <a:spLocks noChangeArrowheads="1"/>
          </p:cNvSpPr>
          <p:nvPr/>
        </p:nvSpPr>
        <p:spPr bwMode="auto">
          <a:xfrm>
            <a:off x="5632450" y="2959100"/>
            <a:ext cx="32829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Considerations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Location</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Connection </a:t>
            </a:r>
            <a:r>
              <a:rPr lang="en-US" dirty="0">
                <a:solidFill>
                  <a:prstClr val="black"/>
                </a:solidFill>
                <a:latin typeface="Calibri" charset="0"/>
              </a:rPr>
              <a:t>to nature</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Staffing</a:t>
            </a:r>
            <a:endParaRPr lang="en-US" dirty="0">
              <a:solidFill>
                <a:prstClr val="black"/>
              </a:solidFill>
              <a:latin typeface="Calibri" charset="0"/>
            </a:endParaRPr>
          </a:p>
        </p:txBody>
      </p:sp>
      <p:pic>
        <p:nvPicPr>
          <p:cNvPr id="28677" name="Picture 8" descr="NISE_tag_white.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2" descr="W:\Photos\2014\2014 - 6.13 - Bugs Outside the Box Member Party\DSC_030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098675"/>
            <a:ext cx="5632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98713" y="1235075"/>
            <a:ext cx="43465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30724" name="Title 1"/>
          <p:cNvSpPr>
            <a:spLocks noGrp="1"/>
          </p:cNvSpPr>
          <p:nvPr>
            <p:ph type="title"/>
          </p:nvPr>
        </p:nvSpPr>
        <p:spPr>
          <a:xfrm>
            <a:off x="254000" y="274638"/>
            <a:ext cx="8661400" cy="741362"/>
          </a:xfrm>
        </p:spPr>
        <p:txBody>
          <a:bodyPr/>
          <a:lstStyle/>
          <a:p>
            <a:pPr algn="l" eaLnBrk="1" hangingPunct="1">
              <a:lnSpc>
                <a:spcPct val="90000"/>
              </a:lnSpc>
            </a:pPr>
            <a:r>
              <a:rPr lang="en-US" sz="4000">
                <a:solidFill>
                  <a:srgbClr val="49176D"/>
                </a:solidFill>
                <a:latin typeface="Georgia" charset="0"/>
                <a:ea typeface="ＭＳ Ｐゴシック" charset="0"/>
                <a:cs typeface="Georgia" charset="0"/>
              </a:rPr>
              <a:t>Location</a:t>
            </a:r>
          </a:p>
        </p:txBody>
      </p:sp>
      <p:pic>
        <p:nvPicPr>
          <p:cNvPr id="30725" name="Picture 8" descr="NISE_tag_whit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19680</TotalTime>
  <Words>2428</Words>
  <Application>Microsoft Macintosh PowerPoint</Application>
  <PresentationFormat>On-screen Show (4:3)</PresentationFormat>
  <Paragraphs>254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Agenda</vt:lpstr>
      <vt:lpstr>“Who is your audience for programming around the mini-exhibition?” From a poll earlier this year</vt:lpstr>
      <vt:lpstr>Nano Mini-Exhibition: There is room</vt:lpstr>
      <vt:lpstr>Delaware Museum of Natural History</vt:lpstr>
      <vt:lpstr>Delaware Museum of Natural History</vt:lpstr>
      <vt:lpstr>Delaware Museum of Natural History</vt:lpstr>
      <vt:lpstr>Delaware Museum of Natural History</vt:lpstr>
      <vt:lpstr>Location</vt:lpstr>
      <vt:lpstr>Location</vt:lpstr>
      <vt:lpstr>Location</vt:lpstr>
      <vt:lpstr>Location</vt:lpstr>
      <vt:lpstr>Location</vt:lpstr>
      <vt:lpstr>Connection to Nature</vt:lpstr>
      <vt:lpstr>Connection to Nature</vt:lpstr>
      <vt:lpstr>Connection to Nature</vt:lpstr>
      <vt:lpstr>Staffing</vt:lpstr>
      <vt:lpstr>Staffing</vt:lpstr>
      <vt:lpstr>Staffing</vt:lpstr>
      <vt:lpstr>Staffing</vt:lpstr>
      <vt:lpstr>Staffing</vt:lpstr>
      <vt:lpstr>Staffing</vt:lpstr>
      <vt:lpstr>Staffing</vt:lpstr>
      <vt:lpstr>Staffing</vt:lpstr>
      <vt:lpstr>Staffing</vt:lpstr>
      <vt:lpstr>Staffing</vt:lpstr>
      <vt:lpstr>Staffing</vt:lpstr>
      <vt:lpstr>Staffing</vt:lpstr>
      <vt:lpstr>Future</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259</cp:revision>
  <dcterms:created xsi:type="dcterms:W3CDTF">2011-05-27T16:09:32Z</dcterms:created>
  <dcterms:modified xsi:type="dcterms:W3CDTF">2015-06-23T19:20:15Z</dcterms:modified>
</cp:coreProperties>
</file>