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613" r:id="rId2"/>
    <p:sldId id="614" r:id="rId3"/>
    <p:sldId id="615" r:id="rId4"/>
    <p:sldId id="616" r:id="rId5"/>
    <p:sldId id="617" r:id="rId6"/>
    <p:sldId id="618" r:id="rId7"/>
    <p:sldId id="619" r:id="rId8"/>
    <p:sldId id="620" r:id="rId9"/>
    <p:sldId id="621" r:id="rId10"/>
    <p:sldId id="622" r:id="rId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EBF1"/>
    <a:srgbClr val="BDDBF1"/>
    <a:srgbClr val="C4DF91"/>
    <a:srgbClr val="E2F1CF"/>
    <a:srgbClr val="0C4225"/>
    <a:srgbClr val="ABCB45"/>
    <a:srgbClr val="E3E3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90" d="100"/>
          <a:sy n="90" d="100"/>
        </p:scale>
        <p:origin x="-96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AF1AD8E-3773-7D4E-AA8C-879F57EF6B43}" type="datetime1">
              <a:rPr lang="en-US"/>
              <a:pPr>
                <a:defRPr/>
              </a:pPr>
              <a:t>6/23/15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1876E931-25A6-3A48-BEAE-EBA0B1F21FC4}" type="slidenum">
              <a:rPr lang="en-US"/>
              <a:pPr>
                <a:defRPr/>
              </a:pPr>
              <a:t>‹#›</a:t>
            </a:fld>
            <a:endParaRPr lang="en-US"/>
          </a:p>
        </p:txBody>
      </p:sp>
    </p:spTree>
    <p:extLst>
      <p:ext uri="{BB962C8B-B14F-4D97-AF65-F5344CB8AC3E}">
        <p14:creationId xmlns:p14="http://schemas.microsoft.com/office/powerpoint/2010/main" val="198026125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Good morning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Showcased a collection of 40 photos taken on the micro- and nano- scale  by scientists from around the world</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Other Related Photo Exhibits – Emerging Technologies; </a:t>
            </a:r>
          </a:p>
          <a:p>
            <a:endParaRPr lang="en-US">
              <a:latin typeface="Calibri" charset="0"/>
              <a:ea typeface="ＭＳ Ｐゴシック" charset="0"/>
              <a:cs typeface="ＭＳ Ｐゴシック"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BC6231-0667-AB43-8CE9-132643706ABF}" type="slidenum">
              <a:rPr lang="en-US" sz="1200">
                <a:solidFill>
                  <a:srgbClr val="000000"/>
                </a:solidFill>
                <a:latin typeface="Calibri" charset="0"/>
              </a:rPr>
              <a:pPr eaLnBrk="1" hangingPunct="1"/>
              <a:t>3</a:t>
            </a:fld>
            <a:endParaRPr lang="en-US" sz="1200">
              <a:solidFill>
                <a:srgbClr val="000000"/>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Develop and review an exhibit strategy that incorporates current, ongoing science and local scientists stories into our various exhibit galleries, utilizing various science communication strategies and creating flexibility in terms of location and content.</a:t>
            </a:r>
          </a:p>
          <a:p>
            <a:endParaRPr lang="en-US">
              <a:latin typeface="Calibri" charset="0"/>
              <a:ea typeface="ＭＳ Ｐゴシック" charset="0"/>
              <a:cs typeface="ＭＳ Ｐゴシック"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915A28-7D24-B24A-8750-C5A1A23EBC2D}" type="slidenum">
              <a:rPr lang="en-US" sz="1200">
                <a:solidFill>
                  <a:srgbClr val="000000"/>
                </a:solidFill>
                <a:latin typeface="Calibri" charset="0"/>
              </a:rPr>
              <a:pPr eaLnBrk="1" hangingPunct="1"/>
              <a:t>8</a:t>
            </a:fld>
            <a:endParaRPr lang="en-US" sz="1200">
              <a:solidFill>
                <a:srgbClr val="000000"/>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Develop and review an exhibit strategy that incorporates current, ongoing science and local scientists stories into our various exhibit galleries, utilizing various science communication strategies and creating flexibility in terms of location and content.</a:t>
            </a:r>
          </a:p>
          <a:p>
            <a:endParaRPr lang="en-US">
              <a:latin typeface="Calibri" charset="0"/>
              <a:ea typeface="ＭＳ Ｐゴシック" charset="0"/>
              <a:cs typeface="ＭＳ Ｐゴシック" charset="0"/>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9975C7-2979-2E44-990F-47982F2A90D2}" type="slidenum">
              <a:rPr lang="en-US" sz="1200">
                <a:solidFill>
                  <a:srgbClr val="000000"/>
                </a:solidFill>
                <a:latin typeface="Calibri" charset="0"/>
              </a:rPr>
              <a:pPr eaLnBrk="1" hangingPunct="1"/>
              <a:t>9</a:t>
            </a:fld>
            <a:endParaRPr lang="en-US" sz="1200">
              <a:solidFill>
                <a:srgbClr val="000000"/>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Develop and review an exhibit strategy that incorporates current, ongoing science and local scientists stories into our various exhibit galleries, utilizing various science communication strategies and creating flexibility in terms of location and content.</a:t>
            </a:r>
          </a:p>
          <a:p>
            <a:endParaRPr lang="en-US">
              <a:latin typeface="Calibri" charset="0"/>
              <a:ea typeface="ＭＳ Ｐゴシック" charset="0"/>
              <a:cs typeface="ＭＳ Ｐゴシック" charset="0"/>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7756F7-F559-D942-9CAC-A68447E9F53F}" type="slidenum">
              <a:rPr lang="en-US" sz="1200">
                <a:solidFill>
                  <a:srgbClr val="000000"/>
                </a:solidFill>
                <a:latin typeface="Calibri" charset="0"/>
              </a:rPr>
              <a:pPr eaLnBrk="1" hangingPunct="1"/>
              <a:t>10</a:t>
            </a:fld>
            <a:endParaRPr lang="en-US" sz="1200">
              <a:solidFill>
                <a:srgbClr val="000000"/>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DDC803-4B36-544B-B8E6-6C238D15B8CC}" type="datetime1">
              <a:rPr lang="en-US"/>
              <a:pPr>
                <a:defRPr/>
              </a:pPr>
              <a:t>6/23/15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B4CD1D-6A0E-EB42-B652-CF6BAF74B550}" type="slidenum">
              <a:rPr lang="en-US"/>
              <a:pPr>
                <a:defRPr/>
              </a:pPr>
              <a:t>‹#›</a:t>
            </a:fld>
            <a:endParaRPr lang="en-US"/>
          </a:p>
        </p:txBody>
      </p:sp>
    </p:spTree>
    <p:extLst>
      <p:ext uri="{BB962C8B-B14F-4D97-AF65-F5344CB8AC3E}">
        <p14:creationId xmlns:p14="http://schemas.microsoft.com/office/powerpoint/2010/main" val="57141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0F2C9F-2896-6143-BA74-A7A69BC7AA83}" type="datetime1">
              <a:rPr lang="en-US"/>
              <a:pPr>
                <a:defRPr/>
              </a:pPr>
              <a:t>6/23/15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181431-3F4F-704A-BCF1-1535413F0D49}" type="slidenum">
              <a:rPr lang="en-US"/>
              <a:pPr>
                <a:defRPr/>
              </a:pPr>
              <a:t>‹#›</a:t>
            </a:fld>
            <a:endParaRPr lang="en-US"/>
          </a:p>
        </p:txBody>
      </p:sp>
    </p:spTree>
    <p:extLst>
      <p:ext uri="{BB962C8B-B14F-4D97-AF65-F5344CB8AC3E}">
        <p14:creationId xmlns:p14="http://schemas.microsoft.com/office/powerpoint/2010/main" val="119660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D2C9EE-A914-1046-96EB-A442F1051293}" type="datetime1">
              <a:rPr lang="en-US"/>
              <a:pPr>
                <a:defRPr/>
              </a:pPr>
              <a:t>6/23/15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F2D182-6C76-0945-9DDA-67FAD11D8BD6}" type="slidenum">
              <a:rPr lang="en-US"/>
              <a:pPr>
                <a:defRPr/>
              </a:pPr>
              <a:t>‹#›</a:t>
            </a:fld>
            <a:endParaRPr lang="en-US"/>
          </a:p>
        </p:txBody>
      </p:sp>
    </p:spTree>
    <p:extLst>
      <p:ext uri="{BB962C8B-B14F-4D97-AF65-F5344CB8AC3E}">
        <p14:creationId xmlns:p14="http://schemas.microsoft.com/office/powerpoint/2010/main" val="297719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B5AF4E-A10F-4240-BC54-06554A122478}" type="datetime1">
              <a:rPr lang="en-US"/>
              <a:pPr>
                <a:defRPr/>
              </a:pPr>
              <a:t>6/23/15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F6D4C9-FEA7-C34B-B51D-DCBA01EAC05A}" type="slidenum">
              <a:rPr lang="en-US"/>
              <a:pPr>
                <a:defRPr/>
              </a:pPr>
              <a:t>‹#›</a:t>
            </a:fld>
            <a:endParaRPr lang="en-US"/>
          </a:p>
        </p:txBody>
      </p:sp>
    </p:spTree>
    <p:extLst>
      <p:ext uri="{BB962C8B-B14F-4D97-AF65-F5344CB8AC3E}">
        <p14:creationId xmlns:p14="http://schemas.microsoft.com/office/powerpoint/2010/main" val="36806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FFD94B7-1709-4F4D-ADFF-99CB97F8D6C8}" type="datetime1">
              <a:rPr lang="en-US"/>
              <a:pPr>
                <a:defRPr/>
              </a:pPr>
              <a:t>6/23/15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75C152-B8EC-404C-A793-F75C145B9AC1}" type="slidenum">
              <a:rPr lang="en-US"/>
              <a:pPr>
                <a:defRPr/>
              </a:pPr>
              <a:t>‹#›</a:t>
            </a:fld>
            <a:endParaRPr lang="en-US"/>
          </a:p>
        </p:txBody>
      </p:sp>
    </p:spTree>
    <p:extLst>
      <p:ext uri="{BB962C8B-B14F-4D97-AF65-F5344CB8AC3E}">
        <p14:creationId xmlns:p14="http://schemas.microsoft.com/office/powerpoint/2010/main" val="235290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492AFA-9EC0-A645-861A-B27E82694CEF}" type="datetime1">
              <a:rPr lang="en-US"/>
              <a:pPr>
                <a:defRPr/>
              </a:pPr>
              <a:t>6/23/15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A1E5F2-163F-5B4E-9411-7FC16AFE4BCC}" type="slidenum">
              <a:rPr lang="en-US"/>
              <a:pPr>
                <a:defRPr/>
              </a:pPr>
              <a:t>‹#›</a:t>
            </a:fld>
            <a:endParaRPr lang="en-US"/>
          </a:p>
        </p:txBody>
      </p:sp>
    </p:spTree>
    <p:extLst>
      <p:ext uri="{BB962C8B-B14F-4D97-AF65-F5344CB8AC3E}">
        <p14:creationId xmlns:p14="http://schemas.microsoft.com/office/powerpoint/2010/main" val="13268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F1E056-0EFE-4242-93C8-70BAA9C15A5D}" type="datetime1">
              <a:rPr lang="en-US"/>
              <a:pPr>
                <a:defRPr/>
              </a:pPr>
              <a:t>6/23/15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9F0198-6C29-3846-AC75-A76976F36192}" type="slidenum">
              <a:rPr lang="en-US"/>
              <a:pPr>
                <a:defRPr/>
              </a:pPr>
              <a:t>‹#›</a:t>
            </a:fld>
            <a:endParaRPr lang="en-US"/>
          </a:p>
        </p:txBody>
      </p:sp>
    </p:spTree>
    <p:extLst>
      <p:ext uri="{BB962C8B-B14F-4D97-AF65-F5344CB8AC3E}">
        <p14:creationId xmlns:p14="http://schemas.microsoft.com/office/powerpoint/2010/main" val="374669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32A7BC-CAAA-F74C-96EC-CF701865DE7C}" type="datetime1">
              <a:rPr lang="en-US"/>
              <a:pPr>
                <a:defRPr/>
              </a:pPr>
              <a:t>6/23/15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E9A246-E736-FF44-A3D7-80F20B0C075C}" type="slidenum">
              <a:rPr lang="en-US"/>
              <a:pPr>
                <a:defRPr/>
              </a:pPr>
              <a:t>‹#›</a:t>
            </a:fld>
            <a:endParaRPr lang="en-US"/>
          </a:p>
        </p:txBody>
      </p:sp>
    </p:spTree>
    <p:extLst>
      <p:ext uri="{BB962C8B-B14F-4D97-AF65-F5344CB8AC3E}">
        <p14:creationId xmlns:p14="http://schemas.microsoft.com/office/powerpoint/2010/main" val="85442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AE04E0-0138-9347-BD62-0149261588F4}" type="datetime1">
              <a:rPr lang="en-US"/>
              <a:pPr>
                <a:defRPr/>
              </a:pPr>
              <a:t>6/23/15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C002D1-21F0-C348-970D-90EE5ABD43EF}" type="slidenum">
              <a:rPr lang="en-US"/>
              <a:pPr>
                <a:defRPr/>
              </a:pPr>
              <a:t>‹#›</a:t>
            </a:fld>
            <a:endParaRPr lang="en-US"/>
          </a:p>
        </p:txBody>
      </p:sp>
    </p:spTree>
    <p:extLst>
      <p:ext uri="{BB962C8B-B14F-4D97-AF65-F5344CB8AC3E}">
        <p14:creationId xmlns:p14="http://schemas.microsoft.com/office/powerpoint/2010/main" val="281766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2BEB8A-265E-914E-82CD-11C1127CECA0}" type="datetime1">
              <a:rPr lang="en-US"/>
              <a:pPr>
                <a:defRPr/>
              </a:pPr>
              <a:t>6/23/15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50C8D6-46F1-2F4A-9B39-20238EC19F9D}" type="slidenum">
              <a:rPr lang="en-US"/>
              <a:pPr>
                <a:defRPr/>
              </a:pPr>
              <a:t>‹#›</a:t>
            </a:fld>
            <a:endParaRPr lang="en-US"/>
          </a:p>
        </p:txBody>
      </p:sp>
    </p:spTree>
    <p:extLst>
      <p:ext uri="{BB962C8B-B14F-4D97-AF65-F5344CB8AC3E}">
        <p14:creationId xmlns:p14="http://schemas.microsoft.com/office/powerpoint/2010/main" val="239551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DFF2AF-2096-C246-979E-EECEE457CC50}" type="datetime1">
              <a:rPr lang="en-US"/>
              <a:pPr>
                <a:defRPr/>
              </a:pPr>
              <a:t>6/23/15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88E77E-688F-1243-AE7A-AF33442C7B73}" type="slidenum">
              <a:rPr lang="en-US"/>
              <a:pPr>
                <a:defRPr/>
              </a:pPr>
              <a:t>‹#›</a:t>
            </a:fld>
            <a:endParaRPr lang="en-US"/>
          </a:p>
        </p:txBody>
      </p:sp>
    </p:spTree>
    <p:extLst>
      <p:ext uri="{BB962C8B-B14F-4D97-AF65-F5344CB8AC3E}">
        <p14:creationId xmlns:p14="http://schemas.microsoft.com/office/powerpoint/2010/main" val="18309234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FE3DCB42-A830-3045-BA48-13E25725FC32}" type="datetime1">
              <a:rPr lang="en-US"/>
              <a:pPr>
                <a:defRPr/>
              </a:pPr>
              <a:t>6/23/15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82D8B48B-B64B-1B4E-AA41-80C8A0F1E7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473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8192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5" y="1517650"/>
            <a:ext cx="91440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6"/>
          <p:cNvSpPr txBox="1">
            <a:spLocks noChangeArrowheads="1"/>
          </p:cNvSpPr>
          <p:nvPr/>
        </p:nvSpPr>
        <p:spPr bwMode="auto">
          <a:xfrm>
            <a:off x="239713" y="153988"/>
            <a:ext cx="8623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solidFill>
                  <a:srgbClr val="0C4225"/>
                </a:solidFill>
                <a:latin typeface="Georgia" charset="0"/>
                <a:cs typeface="Georgia" charset="0"/>
              </a:rPr>
              <a:t>Nano Mini Exhibit at Frost Science</a:t>
            </a:r>
          </a:p>
        </p:txBody>
      </p:sp>
      <p:pic>
        <p:nvPicPr>
          <p:cNvPr id="81924" name="Picture 3" descr="NISE_logo.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8138" y="626268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72463" y="6202363"/>
            <a:ext cx="59055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Box 1"/>
          <p:cNvSpPr txBox="1">
            <a:spLocks noChangeArrowheads="1"/>
          </p:cNvSpPr>
          <p:nvPr/>
        </p:nvSpPr>
        <p:spPr bwMode="auto">
          <a:xfrm>
            <a:off x="625475" y="642938"/>
            <a:ext cx="79422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C4225"/>
                </a:solidFill>
                <a:latin typeface="Calibri" charset="0"/>
                <a:ea typeface="MS Mincho" charset="0"/>
                <a:cs typeface="MS Mincho" charset="0"/>
              </a:rPr>
              <a:t>Karlisa Callwood</a:t>
            </a:r>
          </a:p>
          <a:p>
            <a:pPr algn="ctr" eaLnBrk="1" hangingPunct="1"/>
            <a:r>
              <a:rPr lang="en-US" sz="1800">
                <a:solidFill>
                  <a:srgbClr val="0C4225"/>
                </a:solidFill>
                <a:latin typeface="Calibri" charset="0"/>
                <a:ea typeface="MS Mincho" charset="0"/>
                <a:cs typeface="MS Mincho" charset="0"/>
              </a:rPr>
              <a:t>Director, Programs and Content Development</a:t>
            </a:r>
          </a:p>
          <a:p>
            <a:pPr algn="ctr" eaLnBrk="1" hangingPunct="1"/>
            <a:r>
              <a:rPr lang="en-US" sz="1800">
                <a:solidFill>
                  <a:srgbClr val="0C4225"/>
                </a:solidFill>
                <a:latin typeface="Calibri" charset="0"/>
                <a:ea typeface="MS Mincho" charset="0"/>
                <a:cs typeface="MS Mincho" charset="0"/>
              </a:rPr>
              <a:t>Patricia and Phillip Frost Museum of Science </a:t>
            </a:r>
          </a:p>
        </p:txBody>
      </p:sp>
      <p:sp>
        <p:nvSpPr>
          <p:cNvPr id="81927" name="TextBox 10"/>
          <p:cNvSpPr txBox="1">
            <a:spLocks noChangeArrowheads="1"/>
          </p:cNvSpPr>
          <p:nvPr/>
        </p:nvSpPr>
        <p:spPr bwMode="auto">
          <a:xfrm>
            <a:off x="6267450" y="6308725"/>
            <a:ext cx="193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b="1">
                <a:solidFill>
                  <a:srgbClr val="0C4225"/>
                </a:solidFill>
                <a:latin typeface="Calibri" charset="0"/>
              </a:rPr>
              <a:t>NISENET.ORG</a:t>
            </a:r>
          </a:p>
        </p:txBody>
      </p:sp>
      <p:sp>
        <p:nvSpPr>
          <p:cNvPr id="20" name="Rectangle 19"/>
          <p:cNvSpPr/>
          <p:nvPr/>
        </p:nvSpPr>
        <p:spPr>
          <a:xfrm>
            <a:off x="0" y="61007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1" name="Rectangle 20"/>
          <p:cNvSpPr/>
          <p:nvPr/>
        </p:nvSpPr>
        <p:spPr>
          <a:xfrm>
            <a:off x="-20638" y="1473200"/>
            <a:ext cx="9144001"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81930" name="TextBox 1"/>
          <p:cNvSpPr txBox="1">
            <a:spLocks noChangeArrowheads="1"/>
          </p:cNvSpPr>
          <p:nvPr/>
        </p:nvSpPr>
        <p:spPr bwMode="auto">
          <a:xfrm>
            <a:off x="3378200" y="6211888"/>
            <a:ext cx="3116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49176D"/>
                </a:solidFill>
                <a:latin typeface="Calibri" charset="0"/>
                <a:cs typeface="Calibri" charset="0"/>
              </a:rPr>
              <a:t>JUNE 2015</a:t>
            </a:r>
          </a:p>
          <a:p>
            <a:pPr eaLnBrk="1" hangingPunct="1"/>
            <a:r>
              <a:rPr lang="en-US" sz="1800" b="1">
                <a:solidFill>
                  <a:srgbClr val="49176D"/>
                </a:solidFill>
                <a:latin typeface="Calibri" charset="0"/>
                <a:cs typeface="Calibri" charset="0"/>
              </a:rPr>
              <a:t>NETWORK-WIDE MEETING</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95235"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Flexible Scientist Spotlight Space  </a:t>
            </a:r>
          </a:p>
        </p:txBody>
      </p:sp>
      <p:pic>
        <p:nvPicPr>
          <p:cNvPr id="9523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5075" y="1270000"/>
            <a:ext cx="6673850"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8" name="TextBox 4"/>
          <p:cNvSpPr txBox="1">
            <a:spLocks noChangeArrowheads="1"/>
          </p:cNvSpPr>
          <p:nvPr/>
        </p:nvSpPr>
        <p:spPr bwMode="auto">
          <a:xfrm>
            <a:off x="6469063" y="1692275"/>
            <a:ext cx="2674937"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Obtained in 2012</a:t>
            </a:r>
          </a:p>
          <a:p>
            <a:pPr marL="0" indent="0" eaLnBrk="1" hangingPunct="1">
              <a:spcBef>
                <a:spcPct val="50000"/>
              </a:spcBef>
              <a:defRPr/>
            </a:pPr>
            <a:r>
              <a:rPr lang="en-US" b="1" dirty="0" smtClean="0">
                <a:solidFill>
                  <a:prstClr val="black"/>
                </a:solidFill>
                <a:latin typeface="Calibri" charset="0"/>
              </a:rPr>
              <a:t>Placed in Space Gallery</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Queuing area for planetarium</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Used for other programs: camps, birthdays, events</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Photo Exhibition Gallery</a:t>
            </a:r>
          </a:p>
        </p:txBody>
      </p:sp>
      <p:pic>
        <p:nvPicPr>
          <p:cNvPr id="83972"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5"/>
          <p:cNvPicPr>
            <a:picLocks noChangeAspect="1"/>
          </p:cNvPicPr>
          <p:nvPr/>
        </p:nvPicPr>
        <p:blipFill>
          <a:blip r:embed="rId3" cstate="email">
            <a:extLst>
              <a:ext uri="{28A0092B-C50C-407E-A947-70E740481C1C}">
                <a14:useLocalDpi xmlns:a14="http://schemas.microsoft.com/office/drawing/2010/main"/>
              </a:ext>
            </a:extLst>
          </a:blip>
          <a:srcRect t="-238"/>
          <a:stretch>
            <a:fillRect/>
          </a:stretch>
        </p:blipFill>
        <p:spPr bwMode="auto">
          <a:xfrm>
            <a:off x="0" y="1722438"/>
            <a:ext cx="6469063"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itle 1"/>
          <p:cNvSpPr>
            <a:spLocks noGrp="1"/>
          </p:cNvSpPr>
          <p:nvPr>
            <p:ph type="title"/>
          </p:nvPr>
        </p:nvSpPr>
        <p:spPr/>
        <p:txBody>
          <a:bodyPr/>
          <a:lstStyle/>
          <a:p>
            <a:endParaRPr lang="en-US">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84995"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Max Planck Foundation Photo Exhibit</a:t>
            </a:r>
          </a:p>
        </p:txBody>
      </p:sp>
      <p:pic>
        <p:nvPicPr>
          <p:cNvPr id="84996"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descr="IMG_481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21075" y="1403350"/>
            <a:ext cx="50038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6" descr="IMG_4816.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4325" y="4322763"/>
            <a:ext cx="821055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4325" y="1417638"/>
            <a:ext cx="2722563"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87043"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Max Planck Foundation Photo Exhibit</a:t>
            </a:r>
          </a:p>
        </p:txBody>
      </p:sp>
      <p:sp>
        <p:nvSpPr>
          <p:cNvPr id="87044" name="TextBox 4"/>
          <p:cNvSpPr txBox="1">
            <a:spLocks noChangeArrowheads="1"/>
          </p:cNvSpPr>
          <p:nvPr/>
        </p:nvSpPr>
        <p:spPr bwMode="auto">
          <a:xfrm>
            <a:off x="185738" y="1509713"/>
            <a:ext cx="5807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latin typeface="Calibri" charset="0"/>
              </a:rPr>
              <a:t>Served as a backdrop for our Nano Days</a:t>
            </a:r>
          </a:p>
          <a:p>
            <a:pPr eaLnBrk="1" hangingPunct="1">
              <a:spcBef>
                <a:spcPct val="50000"/>
              </a:spcBef>
            </a:pPr>
            <a:r>
              <a:rPr lang="en-US">
                <a:solidFill>
                  <a:srgbClr val="000000"/>
                </a:solidFill>
                <a:latin typeface="Calibri" charset="0"/>
              </a:rPr>
              <a:t>Mini Exhibit  + Photo Exhibit used as resource for nano-themed camp</a:t>
            </a:r>
          </a:p>
        </p:txBody>
      </p:sp>
      <p:pic>
        <p:nvPicPr>
          <p:cNvPr id="87045"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1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8088" y="5443538"/>
            <a:ext cx="223043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4" descr="IMG_483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4636294" y="2115344"/>
            <a:ext cx="5864225"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3" descr="IMG_4824.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738" y="3160713"/>
            <a:ext cx="5156200"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88067"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0C4225"/>
                </a:solidFill>
                <a:latin typeface="Georgia" charset="0"/>
                <a:ea typeface="ＭＳ Ｐゴシック" charset="0"/>
                <a:cs typeface="Georgia" charset="0"/>
              </a:rPr>
              <a:t>Summer Programming</a:t>
            </a:r>
          </a:p>
        </p:txBody>
      </p:sp>
      <p:pic>
        <p:nvPicPr>
          <p:cNvPr id="88068"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000" y="1430338"/>
            <a:ext cx="2846388"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4"/>
          <p:cNvSpPr txBox="1">
            <a:spLocks noChangeArrowheads="1"/>
          </p:cNvSpPr>
          <p:nvPr/>
        </p:nvSpPr>
        <p:spPr bwMode="auto">
          <a:xfrm>
            <a:off x="3216275" y="1481138"/>
            <a:ext cx="537686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defRPr/>
            </a:pPr>
            <a:r>
              <a:rPr lang="en-US" b="1" dirty="0" smtClean="0">
                <a:solidFill>
                  <a:prstClr val="black"/>
                </a:solidFill>
                <a:latin typeface="Calibri" charset="0"/>
              </a:rPr>
              <a:t>2012 Mini Grant</a:t>
            </a:r>
            <a:endParaRPr lang="en-US" b="1" dirty="0">
              <a:solidFill>
                <a:prstClr val="black"/>
              </a:solidFill>
              <a:latin typeface="Calibri" charset="0"/>
            </a:endParaRPr>
          </a:p>
          <a:p>
            <a:pPr marL="342900" indent="-342900" eaLnBrk="1" hangingPunct="1">
              <a:lnSpc>
                <a:spcPct val="90000"/>
              </a:lnSpc>
              <a:buFont typeface="Arial"/>
              <a:buChar char="•"/>
              <a:defRPr/>
            </a:pPr>
            <a:r>
              <a:rPr lang="en-US" dirty="0" err="1" smtClean="0">
                <a:solidFill>
                  <a:prstClr val="black"/>
                </a:solidFill>
                <a:latin typeface="Calibri" charset="0"/>
              </a:rPr>
              <a:t>Nanoscience</a:t>
            </a:r>
            <a:r>
              <a:rPr lang="en-US" dirty="0" smtClean="0">
                <a:solidFill>
                  <a:prstClr val="black"/>
                </a:solidFill>
                <a:latin typeface="Calibri" charset="0"/>
              </a:rPr>
              <a:t> themed class for summer camp</a:t>
            </a:r>
          </a:p>
          <a:p>
            <a:pPr marL="342900" indent="-342900" eaLnBrk="1" hangingPunct="1">
              <a:lnSpc>
                <a:spcPct val="90000"/>
              </a:lnSpc>
              <a:buFont typeface="Arial"/>
              <a:buChar char="•"/>
              <a:defRPr/>
            </a:pPr>
            <a:r>
              <a:rPr lang="en-US" dirty="0" smtClean="0">
                <a:solidFill>
                  <a:prstClr val="black"/>
                </a:solidFill>
                <a:latin typeface="Calibri" charset="0"/>
              </a:rPr>
              <a:t>Introduced </a:t>
            </a:r>
            <a:r>
              <a:rPr lang="en-US" dirty="0" err="1" smtClean="0">
                <a:solidFill>
                  <a:prstClr val="black"/>
                </a:solidFill>
                <a:latin typeface="Calibri" charset="0"/>
              </a:rPr>
              <a:t>nano</a:t>
            </a:r>
            <a:r>
              <a:rPr lang="en-US" dirty="0" smtClean="0">
                <a:solidFill>
                  <a:prstClr val="black"/>
                </a:solidFill>
                <a:latin typeface="Calibri" charset="0"/>
              </a:rPr>
              <a:t> and tech education to underserved youth</a:t>
            </a:r>
          </a:p>
          <a:p>
            <a:pPr marL="342900" indent="-342900" eaLnBrk="1" hangingPunct="1">
              <a:lnSpc>
                <a:spcPct val="90000"/>
              </a:lnSpc>
              <a:buFont typeface="Arial"/>
              <a:buChar char="•"/>
              <a:defRPr/>
            </a:pPr>
            <a:r>
              <a:rPr lang="en-US" dirty="0" smtClean="0">
                <a:solidFill>
                  <a:prstClr val="black"/>
                </a:solidFill>
                <a:latin typeface="Calibri" charset="0"/>
              </a:rPr>
              <a:t>4</a:t>
            </a:r>
            <a:r>
              <a:rPr lang="en-US" baseline="30000" dirty="0" smtClean="0">
                <a:solidFill>
                  <a:prstClr val="black"/>
                </a:solidFill>
                <a:latin typeface="Calibri" charset="0"/>
              </a:rPr>
              <a:t>th</a:t>
            </a:r>
            <a:r>
              <a:rPr lang="en-US" dirty="0" smtClean="0">
                <a:solidFill>
                  <a:prstClr val="black"/>
                </a:solidFill>
                <a:latin typeface="Calibri" charset="0"/>
              </a:rPr>
              <a:t> – 8</a:t>
            </a:r>
            <a:r>
              <a:rPr lang="en-US" baseline="30000" dirty="0" smtClean="0">
                <a:solidFill>
                  <a:prstClr val="black"/>
                </a:solidFill>
                <a:latin typeface="Calibri" charset="0"/>
              </a:rPr>
              <a:t>th</a:t>
            </a:r>
            <a:r>
              <a:rPr lang="en-US" dirty="0" smtClean="0">
                <a:solidFill>
                  <a:prstClr val="black"/>
                </a:solidFill>
                <a:latin typeface="Calibri" charset="0"/>
              </a:rPr>
              <a:t> graders</a:t>
            </a:r>
          </a:p>
          <a:p>
            <a:pPr marL="0" indent="0" eaLnBrk="1" hangingPunct="1">
              <a:lnSpc>
                <a:spcPct val="90000"/>
              </a:lnSpc>
              <a:defRPr/>
            </a:pPr>
            <a:endParaRPr lang="en-US" dirty="0" smtClean="0">
              <a:solidFill>
                <a:prstClr val="black"/>
              </a:solidFill>
              <a:latin typeface="Calibri" charset="0"/>
            </a:endParaRPr>
          </a:p>
        </p:txBody>
      </p:sp>
      <p:pic>
        <p:nvPicPr>
          <p:cNvPr id="88071"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0438" y="3548063"/>
            <a:ext cx="480853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89091"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0C4225"/>
                </a:solidFill>
                <a:latin typeface="Georgia" charset="0"/>
                <a:ea typeface="ＭＳ Ｐゴシック" charset="0"/>
                <a:cs typeface="Georgia" charset="0"/>
              </a:rPr>
              <a:t>Summer Programming</a:t>
            </a:r>
          </a:p>
        </p:txBody>
      </p:sp>
      <p:pic>
        <p:nvPicPr>
          <p:cNvPr id="89092"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4"/>
          <p:cNvSpPr txBox="1">
            <a:spLocks noChangeArrowheads="1"/>
          </p:cNvSpPr>
          <p:nvPr/>
        </p:nvSpPr>
        <p:spPr bwMode="auto">
          <a:xfrm>
            <a:off x="3554413" y="1417638"/>
            <a:ext cx="53768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defRPr/>
            </a:pPr>
            <a:r>
              <a:rPr lang="en-US" b="1" dirty="0" smtClean="0">
                <a:solidFill>
                  <a:prstClr val="black"/>
                </a:solidFill>
                <a:latin typeface="Calibri" charset="0"/>
              </a:rPr>
              <a:t>Components of Program</a:t>
            </a:r>
            <a:endParaRPr lang="en-US" b="1" dirty="0">
              <a:solidFill>
                <a:prstClr val="black"/>
              </a:solidFill>
              <a:latin typeface="Calibri" charset="0"/>
            </a:endParaRPr>
          </a:p>
          <a:p>
            <a:pPr marL="342900" indent="-342900" eaLnBrk="1" hangingPunct="1">
              <a:lnSpc>
                <a:spcPct val="90000"/>
              </a:lnSpc>
              <a:buFont typeface="Arial"/>
              <a:buChar char="•"/>
              <a:defRPr/>
            </a:pPr>
            <a:r>
              <a:rPr lang="en-US" dirty="0">
                <a:solidFill>
                  <a:prstClr val="black"/>
                </a:solidFill>
                <a:latin typeface="Calibri" charset="0"/>
              </a:rPr>
              <a:t>Hands-on activities and experiments</a:t>
            </a:r>
          </a:p>
          <a:p>
            <a:pPr marL="342900" indent="-342900" eaLnBrk="1" hangingPunct="1">
              <a:lnSpc>
                <a:spcPct val="90000"/>
              </a:lnSpc>
              <a:buFont typeface="Arial"/>
              <a:buChar char="•"/>
              <a:defRPr/>
            </a:pPr>
            <a:r>
              <a:rPr lang="en-US" dirty="0" smtClean="0">
                <a:solidFill>
                  <a:prstClr val="black"/>
                </a:solidFill>
                <a:latin typeface="Calibri" charset="0"/>
              </a:rPr>
              <a:t>Activities </a:t>
            </a:r>
            <a:r>
              <a:rPr lang="en-US" dirty="0">
                <a:solidFill>
                  <a:prstClr val="black"/>
                </a:solidFill>
                <a:latin typeface="Calibri" charset="0"/>
              </a:rPr>
              <a:t>from Nano Days kits</a:t>
            </a:r>
          </a:p>
          <a:p>
            <a:pPr marL="342900" indent="-342900" eaLnBrk="1" hangingPunct="1">
              <a:lnSpc>
                <a:spcPct val="90000"/>
              </a:lnSpc>
              <a:buFont typeface="Arial"/>
              <a:buChar char="•"/>
              <a:defRPr/>
            </a:pPr>
            <a:r>
              <a:rPr lang="en-US" dirty="0">
                <a:solidFill>
                  <a:prstClr val="black"/>
                </a:solidFill>
                <a:latin typeface="Calibri" charset="0"/>
              </a:rPr>
              <a:t>Nano Theater </a:t>
            </a:r>
            <a:r>
              <a:rPr lang="en-US" dirty="0" smtClean="0">
                <a:solidFill>
                  <a:prstClr val="black"/>
                </a:solidFill>
                <a:latin typeface="Calibri" charset="0"/>
              </a:rPr>
              <a:t>Shows</a:t>
            </a:r>
          </a:p>
          <a:p>
            <a:pPr marL="342900" indent="-342900" eaLnBrk="1" hangingPunct="1">
              <a:lnSpc>
                <a:spcPct val="90000"/>
              </a:lnSpc>
              <a:buFont typeface="Arial"/>
              <a:buChar char="•"/>
              <a:defRPr/>
            </a:pPr>
            <a:r>
              <a:rPr lang="en-US" dirty="0" smtClean="0">
                <a:solidFill>
                  <a:prstClr val="black"/>
                </a:solidFill>
                <a:latin typeface="Calibri" charset="0"/>
              </a:rPr>
              <a:t>Nano Mini Exhibit</a:t>
            </a:r>
          </a:p>
        </p:txBody>
      </p:sp>
      <p:pic>
        <p:nvPicPr>
          <p:cNvPr id="8909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9338" y="3079750"/>
            <a:ext cx="53086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649413"/>
            <a:ext cx="34432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90115"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0C4225"/>
                </a:solidFill>
                <a:latin typeface="Georgia" charset="0"/>
                <a:ea typeface="ＭＳ Ｐゴシック" charset="0"/>
                <a:cs typeface="Georgia" charset="0"/>
              </a:rPr>
              <a:t>Summer Programming</a:t>
            </a:r>
          </a:p>
        </p:txBody>
      </p:sp>
      <p:pic>
        <p:nvPicPr>
          <p:cNvPr id="90116"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4"/>
          <p:cNvSpPr txBox="1">
            <a:spLocks noChangeArrowheads="1"/>
          </p:cNvSpPr>
          <p:nvPr/>
        </p:nvSpPr>
        <p:spPr bwMode="auto">
          <a:xfrm>
            <a:off x="185738" y="1317625"/>
            <a:ext cx="58054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defRPr/>
            </a:pPr>
            <a:r>
              <a:rPr lang="en-US" b="1" dirty="0" smtClean="0">
                <a:solidFill>
                  <a:prstClr val="black"/>
                </a:solidFill>
                <a:latin typeface="Calibri" charset="0"/>
              </a:rPr>
              <a:t>Culminating Activity</a:t>
            </a:r>
            <a:endParaRPr lang="en-US" b="1" dirty="0">
              <a:solidFill>
                <a:prstClr val="black"/>
              </a:solidFill>
              <a:latin typeface="Calibri" charset="0"/>
            </a:endParaRPr>
          </a:p>
          <a:p>
            <a:pPr marL="342900" indent="-342900" eaLnBrk="1" hangingPunct="1">
              <a:lnSpc>
                <a:spcPct val="90000"/>
              </a:lnSpc>
              <a:buFont typeface="Arial"/>
              <a:buChar char="•"/>
              <a:defRPr/>
            </a:pPr>
            <a:r>
              <a:rPr lang="en-US" dirty="0" smtClean="0">
                <a:solidFill>
                  <a:prstClr val="black"/>
                </a:solidFill>
                <a:latin typeface="Calibri" charset="0"/>
              </a:rPr>
              <a:t>Participants developed own </a:t>
            </a:r>
            <a:r>
              <a:rPr lang="en-US" dirty="0" err="1" smtClean="0">
                <a:solidFill>
                  <a:prstClr val="black"/>
                </a:solidFill>
                <a:latin typeface="Calibri" charset="0"/>
              </a:rPr>
              <a:t>nano</a:t>
            </a:r>
            <a:r>
              <a:rPr lang="en-US" dirty="0" smtClean="0">
                <a:solidFill>
                  <a:prstClr val="black"/>
                </a:solidFill>
                <a:latin typeface="Calibri" charset="0"/>
              </a:rPr>
              <a:t>-themed activities to present within exhibit</a:t>
            </a:r>
          </a:p>
          <a:p>
            <a:pPr marL="342900" indent="-342900" eaLnBrk="1" hangingPunct="1">
              <a:lnSpc>
                <a:spcPct val="90000"/>
              </a:lnSpc>
              <a:buFont typeface="Arial"/>
              <a:buChar char="•"/>
              <a:defRPr/>
            </a:pPr>
            <a:r>
              <a:rPr lang="en-US" dirty="0" smtClean="0">
                <a:solidFill>
                  <a:prstClr val="black"/>
                </a:solidFill>
                <a:latin typeface="Calibri" charset="0"/>
              </a:rPr>
              <a:t>Some activities presented in additional languages (Spanish, Creole)</a:t>
            </a:r>
          </a:p>
        </p:txBody>
      </p:sp>
      <p:pic>
        <p:nvPicPr>
          <p:cNvPr id="9011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7363" y="2076450"/>
            <a:ext cx="35766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8950" y="3379788"/>
            <a:ext cx="4776788"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91139"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Flexible Scientist Spotlight Space  </a:t>
            </a:r>
          </a:p>
        </p:txBody>
      </p:sp>
      <p:sp>
        <p:nvSpPr>
          <p:cNvPr id="91140" name="TextBox 4"/>
          <p:cNvSpPr txBox="1">
            <a:spLocks noChangeArrowheads="1"/>
          </p:cNvSpPr>
          <p:nvPr/>
        </p:nvSpPr>
        <p:spPr bwMode="auto">
          <a:xfrm>
            <a:off x="139700" y="1371600"/>
            <a:ext cx="889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latin typeface="Calibri" charset="0"/>
              </a:rPr>
              <a:t>2014 Mini Grant:  </a:t>
            </a:r>
            <a:r>
              <a:rPr lang="en-US">
                <a:solidFill>
                  <a:srgbClr val="000000"/>
                </a:solidFill>
                <a:latin typeface="Calibri" charset="0"/>
              </a:rPr>
              <a:t>Exhibit strategy that incorporates current, ongoing local scientist stories</a:t>
            </a:r>
          </a:p>
        </p:txBody>
      </p:sp>
      <p:pic>
        <p:nvPicPr>
          <p:cNvPr id="91141" name="Picture 9" descr="arctic 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57288" y="2149475"/>
            <a:ext cx="6829425"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93187"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Flexible Scientist Spotlight Space  </a:t>
            </a:r>
          </a:p>
        </p:txBody>
      </p:sp>
      <p:sp>
        <p:nvSpPr>
          <p:cNvPr id="8" name="TextBox 4"/>
          <p:cNvSpPr txBox="1">
            <a:spLocks noChangeArrowheads="1"/>
          </p:cNvSpPr>
          <p:nvPr/>
        </p:nvSpPr>
        <p:spPr bwMode="auto">
          <a:xfrm>
            <a:off x="4805363" y="1244600"/>
            <a:ext cx="43386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defRPr/>
            </a:pPr>
            <a:r>
              <a:rPr lang="en-US" b="1" dirty="0" smtClean="0">
                <a:solidFill>
                  <a:prstClr val="black"/>
                </a:solidFill>
                <a:latin typeface="Calibri" charset="0"/>
              </a:rPr>
              <a:t>Components:  </a:t>
            </a:r>
          </a:p>
          <a:p>
            <a:pPr marL="342900" indent="-342900" eaLnBrk="1" hangingPunct="1">
              <a:buFont typeface="Arial" panose="020B0604020202020204" pitchFamily="34" charset="0"/>
              <a:buChar char="•"/>
              <a:defRPr/>
            </a:pPr>
            <a:r>
              <a:rPr lang="en-US" dirty="0" smtClean="0">
                <a:solidFill>
                  <a:prstClr val="black"/>
                </a:solidFill>
                <a:latin typeface="Calibri" charset="0"/>
              </a:rPr>
              <a:t>Flexibility</a:t>
            </a:r>
          </a:p>
          <a:p>
            <a:pPr marL="342900" indent="-342900" eaLnBrk="1" hangingPunct="1">
              <a:buFont typeface="Arial" panose="020B0604020202020204" pitchFamily="34" charset="0"/>
              <a:buChar char="•"/>
              <a:defRPr/>
            </a:pPr>
            <a:r>
              <a:rPr lang="en-US" dirty="0" smtClean="0">
                <a:solidFill>
                  <a:prstClr val="black"/>
                </a:solidFill>
                <a:latin typeface="Calibri" charset="0"/>
              </a:rPr>
              <a:t>Monitor and Short video </a:t>
            </a:r>
          </a:p>
          <a:p>
            <a:pPr marL="342900" indent="-342900" eaLnBrk="1" hangingPunct="1">
              <a:buFont typeface="Arial" panose="020B0604020202020204" pitchFamily="34" charset="0"/>
              <a:buChar char="•"/>
              <a:defRPr/>
            </a:pPr>
            <a:r>
              <a:rPr lang="en-US" dirty="0" smtClean="0">
                <a:solidFill>
                  <a:prstClr val="black"/>
                </a:solidFill>
                <a:latin typeface="Calibri" charset="0"/>
              </a:rPr>
              <a:t>Flat table surface </a:t>
            </a:r>
          </a:p>
          <a:p>
            <a:pPr marL="342900" indent="-342900" eaLnBrk="1" hangingPunct="1">
              <a:buFont typeface="Arial" panose="020B0604020202020204" pitchFamily="34" charset="0"/>
              <a:buChar char="•"/>
              <a:defRPr/>
            </a:pPr>
            <a:r>
              <a:rPr lang="en-US" dirty="0" smtClean="0">
                <a:solidFill>
                  <a:prstClr val="black"/>
                </a:solidFill>
                <a:latin typeface="Calibri" charset="0"/>
              </a:rPr>
              <a:t>Display cases</a:t>
            </a:r>
          </a:p>
          <a:p>
            <a:pPr marL="342900" indent="-342900" eaLnBrk="1" hangingPunct="1">
              <a:buFont typeface="Arial" panose="020B0604020202020204" pitchFamily="34" charset="0"/>
              <a:buChar char="•"/>
              <a:defRPr/>
            </a:pPr>
            <a:r>
              <a:rPr lang="en-US" dirty="0" smtClean="0">
                <a:solidFill>
                  <a:prstClr val="black"/>
                </a:solidFill>
                <a:latin typeface="Calibri" charset="0"/>
              </a:rPr>
              <a:t>Graphic Positions</a:t>
            </a:r>
          </a:p>
        </p:txBody>
      </p:sp>
      <p:pic>
        <p:nvPicPr>
          <p:cNvPr id="93189" name="Picture 6" descr="arctic 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0238" y="3535363"/>
            <a:ext cx="4703762"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8" descr="arctic 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35075"/>
            <a:ext cx="4440238"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19680</TotalTime>
  <Words>351</Words>
  <Application>Microsoft Macintosh PowerPoint</Application>
  <PresentationFormat>On-screen Show (4:3)</PresentationFormat>
  <Paragraphs>63</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Max Planck Foundation Photo Exhibit</vt:lpstr>
      <vt:lpstr>Max Planck Foundation Photo Exhibit</vt:lpstr>
      <vt:lpstr>Summer Programming</vt:lpstr>
      <vt:lpstr>Summer Programming</vt:lpstr>
      <vt:lpstr>Summer Programming</vt:lpstr>
      <vt:lpstr>Flexible Scientist Spotlight Space  </vt:lpstr>
      <vt:lpstr>Flexible Scientist Spotlight Space  </vt:lpstr>
      <vt:lpstr>Flexible Scientist Spotlight Space  </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262</cp:revision>
  <dcterms:created xsi:type="dcterms:W3CDTF">2011-05-27T16:09:32Z</dcterms:created>
  <dcterms:modified xsi:type="dcterms:W3CDTF">2015-06-23T19:55:30Z</dcterms:modified>
</cp:coreProperties>
</file>