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604" r:id="rId2"/>
    <p:sldId id="651" r:id="rId3"/>
    <p:sldId id="652" r:id="rId4"/>
    <p:sldId id="653" r:id="rId5"/>
    <p:sldId id="654" r:id="rId6"/>
    <p:sldId id="655" r:id="rId7"/>
    <p:sldId id="551" r:id="rId8"/>
    <p:sldId id="567" r:id="rId9"/>
    <p:sldId id="569" r:id="rId10"/>
    <p:sldId id="570" r:id="rId11"/>
    <p:sldId id="563" r:id="rId12"/>
    <p:sldId id="554" r:id="rId13"/>
    <p:sldId id="650" r:id="rId14"/>
    <p:sldId id="549" r:id="rId15"/>
    <p:sldId id="550" r:id="rId16"/>
    <p:sldId id="442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BF1"/>
    <a:srgbClr val="BDDBF1"/>
    <a:srgbClr val="C4DF91"/>
    <a:srgbClr val="E2F1CF"/>
    <a:srgbClr val="0C4225"/>
    <a:srgbClr val="ABCB45"/>
    <a:srgbClr val="E3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9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AF1AD8E-3773-7D4E-AA8C-879F57EF6B43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876E931-25A6-3A48-BEAE-EBA0B1F21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61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3FA626-390D-2B40-BB26-2F26EAED4293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981410-CE55-8C4D-AB85-EB0DB32A080C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Batch 1: 49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Batch 2: 21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Subtotal 70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Batch 3: 23 (not on this map)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Total: 93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40DBF3-C14A-CA48-BC28-C3DC6BDFD165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9E37EC-E444-6444-9598-5FC156AB3CAC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CD050A-6532-604C-A7FE-0AABF136A2F2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852A37-F780-5845-AFE1-84DC604BB8AD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BEC79E-D1E1-754F-A1B6-BF68CF49A052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785DC2-456A-154D-89AD-DCDA9271FA7B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post Allison’s presentation 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FAC852-3584-264B-B6A8-209127F81439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Cakers</a:t>
            </a: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C300CD-E5B9-5B44-8A54-91FB752068C2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C803-4B36-544B-B8E6-6C238D15B8CC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CD1D-6A0E-EB42-B652-CF6BAF74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2C9F-2896-6143-BA74-A7A69BC7AA83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1431-3F4F-704A-BCF1-1535413F0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C9EE-A914-1046-96EB-A442F1051293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D182-6C76-0945-9DDA-67FAD11D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9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AF4E-A10F-4240-BC54-06554A122478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D4C9-FEA7-C34B-B51D-DCBA01EAC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D94B7-1709-4F4D-ADFF-99CB97F8D6C8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C152-B8EC-404C-A793-F75C145B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0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2AFA-9EC0-A645-861A-B27E82694CEF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E5F2-163F-5B4E-9411-7FC16AFE4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E056-0EFE-4242-93C8-70BAA9C15A5D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0198-6C29-3846-AC75-A76976F36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A7BC-CAAA-F74C-96EC-CF701865DE7C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A246-E736-FF44-A3D7-80F20B0C0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04E0-0138-9347-BD62-0149261588F4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02D1-21F0-C348-970D-90EE5ABD4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6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EB8A-265E-914E-82CD-11C1127CECA0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C8D6-46F1-2F4A-9B39-20238EC19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F2AF-2096-C246-979E-EECEE457CC50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E77E-688F-1243-AE7A-AF33442C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E3DCB42-A830-3045-BA48-13E25725FC32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2D8B48B-B64B-1B4E-AA41-80C8A0F1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371475" y="1495425"/>
            <a:ext cx="84058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1438"/>
              </a:spcBef>
              <a:buClr>
                <a:srgbClr val="000000"/>
              </a:buClr>
              <a:buSzPct val="100000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Using the </a:t>
            </a:r>
            <a:r>
              <a:rPr lang="en-US" sz="2400" b="1" i="1" dirty="0">
                <a:latin typeface="Calibri" charset="0"/>
                <a:cs typeface="Arial" charset="0"/>
                <a:sym typeface="Arial" charset="0"/>
              </a:rPr>
              <a:t>Nano</a:t>
            </a: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 exhibition as a platform for programming by…</a:t>
            </a:r>
          </a:p>
          <a:p>
            <a:pPr marL="914400" lvl="1" indent="-457200">
              <a:spcBef>
                <a:spcPts val="1438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Inserting </a:t>
            </a:r>
            <a:r>
              <a:rPr lang="en-US" sz="2400" b="1" dirty="0" err="1">
                <a:latin typeface="Calibri" charset="0"/>
                <a:cs typeface="Arial" charset="0"/>
                <a:sym typeface="Arial" charset="0"/>
              </a:rPr>
              <a:t>nano</a:t>
            </a: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 into current museum offerings</a:t>
            </a:r>
          </a:p>
          <a:p>
            <a:pPr marL="914400" lvl="1" indent="-457200">
              <a:spcBef>
                <a:spcPts val="1438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Expanding upon the exhibition with additional components and programming</a:t>
            </a:r>
          </a:p>
          <a:p>
            <a:pPr marL="914400" lvl="1" indent="-457200">
              <a:spcBef>
                <a:spcPts val="1438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…Location, Location, Location!!!</a:t>
            </a:r>
          </a:p>
          <a:p>
            <a:pPr marL="914400" lvl="1" indent="-457200">
              <a:spcBef>
                <a:spcPts val="1438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2400" b="1" dirty="0">
              <a:latin typeface="Calibri" charset="0"/>
              <a:cs typeface="Arial" charset="0"/>
              <a:sym typeface="Arial" charset="0"/>
            </a:endParaRPr>
          </a:p>
          <a:p>
            <a:pPr lvl="1">
              <a:spcBef>
                <a:spcPts val="1438"/>
              </a:spcBef>
              <a:buClr>
                <a:srgbClr val="000000"/>
              </a:buClr>
              <a:buSzPct val="100000"/>
              <a:defRPr/>
            </a:pPr>
            <a:endParaRPr lang="en-US" sz="900" dirty="0">
              <a:latin typeface="Calibri" charset="0"/>
              <a:cs typeface="Arial" charset="0"/>
              <a:sym typeface="Arial" charset="0"/>
            </a:endParaRPr>
          </a:p>
        </p:txBody>
      </p:sp>
      <p:sp>
        <p:nvSpPr>
          <p:cNvPr id="97284" name="TextBox 6"/>
          <p:cNvSpPr txBox="1">
            <a:spLocks noChangeArrowheads="1"/>
          </p:cNvSpPr>
          <p:nvPr/>
        </p:nvSpPr>
        <p:spPr bwMode="auto">
          <a:xfrm>
            <a:off x="0" y="2016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Georgia" charset="0"/>
                <a:cs typeface="Georgia" charset="0"/>
              </a:rPr>
              <a:t>Examples</a:t>
            </a:r>
            <a:endParaRPr lang="en-US" sz="2800">
              <a:solidFill>
                <a:srgbClr val="0C4225"/>
              </a:solidFill>
              <a:latin typeface="Georgia" charset="0"/>
              <a:cs typeface="Georgia" charset="0"/>
            </a:endParaRPr>
          </a:p>
        </p:txBody>
      </p:sp>
      <p:pic>
        <p:nvPicPr>
          <p:cNvPr id="97285" name="Picture 8" descr="science-center-of-iowa-horizontal-color-2 (1).jpg"/>
          <p:cNvPicPr>
            <a:picLocks noChangeAspect="1"/>
          </p:cNvPicPr>
          <p:nvPr/>
        </p:nvPicPr>
        <p:blipFill>
          <a:blip r:embed="rId3">
            <a:lum bright="-1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643438"/>
            <a:ext cx="366553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25" y="4240213"/>
            <a:ext cx="3838575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19" descr="smmcolo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738" y="5464175"/>
            <a:ext cx="3257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Signage Locations</a:t>
            </a:r>
          </a:p>
        </p:txBody>
      </p:sp>
      <p:pic>
        <p:nvPicPr>
          <p:cNvPr id="113666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1600200"/>
            <a:ext cx="4524375" cy="522446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1404938"/>
            <a:ext cx="60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87538" y="1844675"/>
            <a:ext cx="1541462" cy="82232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71600" y="360045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76400" y="4114800"/>
            <a:ext cx="1447800" cy="16764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43000" y="421005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24000" y="4724400"/>
            <a:ext cx="1447800" cy="10668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4800" y="428625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5800" y="4724400"/>
            <a:ext cx="2209800" cy="1143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4800" y="4968875"/>
            <a:ext cx="60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2000" y="5410200"/>
            <a:ext cx="2209800" cy="58737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53200" y="1639888"/>
            <a:ext cx="60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257800" y="2000250"/>
            <a:ext cx="1295400" cy="127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05600" y="2152650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  <a:p>
            <a:pPr eaLnBrk="1" hangingPunct="1"/>
            <a:endParaRPr lang="en-US" sz="3600">
              <a:solidFill>
                <a:schemeClr val="accent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724400" y="2590800"/>
            <a:ext cx="1989138" cy="5334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713538" y="4133850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  <a:p>
            <a:pPr eaLnBrk="1" hangingPunct="1"/>
            <a:endParaRPr lang="en-US" sz="3600">
              <a:solidFill>
                <a:schemeClr val="accent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657600" y="4532313"/>
            <a:ext cx="3055938" cy="80168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858000" y="4514850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  <a:p>
            <a:pPr eaLnBrk="1" hangingPunct="1"/>
            <a:endParaRPr lang="en-US" sz="3600">
              <a:solidFill>
                <a:schemeClr val="accent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648200" y="4953000"/>
            <a:ext cx="2217738" cy="6111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7200" y="12192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38200" y="16764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201738" y="2073275"/>
            <a:ext cx="2836862" cy="105092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990600" y="23622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●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408113" y="2743200"/>
            <a:ext cx="2401887" cy="41116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12874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13692" name="Title 1"/>
          <p:cNvSpPr txBox="1">
            <a:spLocks/>
          </p:cNvSpPr>
          <p:nvPr/>
        </p:nvSpPr>
        <p:spPr bwMode="auto">
          <a:xfrm>
            <a:off x="254000" y="161925"/>
            <a:ext cx="8661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Signage Locations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ccel="50000" decel="5000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ccel="50000" decel="500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accel="50000" decel="50000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accel="50000" decel="50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ccel="50000" decel="50000" autoRev="1" fill="hold" grpId="1" nodeType="withEffect">
                                  <p:stCondLst>
                                    <p:cond delay="112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accel="50000" decel="50000" autoRev="1" fill="hold" nodeType="withEffect">
                                  <p:stCondLst>
                                    <p:cond delay="112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accel="50000" decel="50000" autoRev="1" fill="hold" grpId="1" nodeType="withEffect">
                                  <p:stCondLst>
                                    <p:cond delay="117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accel="50000" decel="50000" autoRev="1" fill="hold" nodeType="withEffect">
                                  <p:stCondLst>
                                    <p:cond delay="117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  <p:bldP spid="45" grpId="0"/>
      <p:bldP spid="45" grpId="1"/>
      <p:bldP spid="51" grpId="0"/>
      <p:bldP spid="51" grpId="1"/>
      <p:bldP spid="54" grpId="0"/>
      <p:bldP spid="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Screen Shot 2014-07-22 at 11.33.4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141"/>
          <a:stretch>
            <a:fillRect/>
          </a:stretch>
        </p:blipFill>
        <p:spPr bwMode="auto">
          <a:xfrm rot="-527400">
            <a:off x="4913313" y="1112838"/>
            <a:ext cx="38417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19" descr="smmcolo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8" y="681038"/>
            <a:ext cx="3359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 descr="photo of nano - SM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825" y="2636838"/>
            <a:ext cx="429577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5715" name="Title 1"/>
          <p:cNvSpPr txBox="1">
            <a:spLocks/>
          </p:cNvSpPr>
          <p:nvPr/>
        </p:nvSpPr>
        <p:spPr bwMode="auto">
          <a:xfrm>
            <a:off x="254000" y="161925"/>
            <a:ext cx="8661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3200" b="1">
                <a:solidFill>
                  <a:srgbClr val="0C4225"/>
                </a:solidFill>
                <a:latin typeface="Georgia" charset="0"/>
                <a:cs typeface="Georgia" charset="0"/>
              </a:rPr>
              <a:t>Science Museum of Minnesota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2874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115717" name="Picture 4" descr="photo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163036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1" descr="photo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138" y="4281488"/>
            <a:ext cx="311626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3478213" y="1470025"/>
            <a:ext cx="5437187" cy="1046163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Right side:  Atrium Stage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54000" y="5538788"/>
            <a:ext cx="5334000" cy="10017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Left side:  </a:t>
            </a:r>
            <a:r>
              <a:rPr lang="en-US" b="1" dirty="0">
                <a:solidFill>
                  <a:srgbClr val="000000"/>
                </a:solidFill>
              </a:rPr>
              <a:t>Experiment Gallery Activity Station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3263"/>
            <a:ext cx="9144000" cy="90487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7762" name="Rectangle 6"/>
          <p:cNvSpPr>
            <a:spLocks noChangeArrowheads="1"/>
          </p:cNvSpPr>
          <p:nvPr/>
        </p:nvSpPr>
        <p:spPr bwMode="auto">
          <a:xfrm>
            <a:off x="5465763" y="3081338"/>
            <a:ext cx="3213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 sz="1600">
              <a:solidFill>
                <a:srgbClr val="0C4225"/>
              </a:solidFill>
              <a:latin typeface="Georgia" charset="0"/>
              <a:cs typeface="Georgia" charset="0"/>
            </a:endParaRPr>
          </a:p>
          <a:p>
            <a:pPr algn="ctr"/>
            <a:r>
              <a:rPr lang="en-US" sz="4800">
                <a:solidFill>
                  <a:srgbClr val="0C4225"/>
                </a:solidFill>
                <a:latin typeface="Georgia" charset="0"/>
                <a:cs typeface="Georgia" charset="0"/>
              </a:rPr>
              <a:t>Questions?</a:t>
            </a:r>
          </a:p>
          <a:p>
            <a:pPr algn="ctr"/>
            <a:endParaRPr lang="en-US" sz="2000">
              <a:solidFill>
                <a:srgbClr val="0C4225"/>
              </a:solidFill>
              <a:latin typeface="Georgia" charset="0"/>
              <a:cs typeface="Georgia" charset="0"/>
            </a:endParaRPr>
          </a:p>
        </p:txBody>
      </p:sp>
      <p:pic>
        <p:nvPicPr>
          <p:cNvPr id="117763" name="Picture 8" descr="NISE_tag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16744" y="1066007"/>
            <a:ext cx="6418263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938213"/>
            <a:ext cx="9144000" cy="90487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303588" y="6011863"/>
            <a:ext cx="58340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kern="0" dirty="0">
                <a:latin typeface="+mn-lt"/>
                <a:ea typeface="+mn-ea"/>
                <a:cs typeface="+mn-cs"/>
              </a:rPr>
              <a:t>This presentation is based on work supported by the National Science Foundation under Grant No. </a:t>
            </a:r>
            <a:r>
              <a:rPr lang="en-US" sz="1200" dirty="0">
                <a:latin typeface="+mn-lt"/>
                <a:ea typeface="+mn-ea"/>
                <a:cs typeface="+mn-cs"/>
              </a:rPr>
              <a:t>0940143</a:t>
            </a:r>
            <a:r>
              <a:rPr lang="en-US" sz="1200" kern="0" dirty="0">
                <a:latin typeface="+mn-lt"/>
                <a:ea typeface="+mn-ea"/>
                <a:cs typeface="+mn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kern="0" dirty="0">
                <a:latin typeface="+mn-lt"/>
                <a:ea typeface="+mn-ea"/>
                <a:cs typeface="+mn-cs"/>
              </a:rPr>
              <a:t>Any opinions, findings, and conclusions or recommendations expressed in this presentation are those of the </a:t>
            </a:r>
            <a:r>
              <a:rPr lang="en-US" sz="1200" kern="0" dirty="0" err="1">
                <a:latin typeface="+mn-lt"/>
                <a:ea typeface="+mn-ea"/>
                <a:cs typeface="+mn-cs"/>
              </a:rPr>
              <a:t>author(s</a:t>
            </a:r>
            <a:r>
              <a:rPr lang="en-US" sz="1200" kern="0" dirty="0">
                <a:latin typeface="+mn-lt"/>
                <a:ea typeface="+mn-ea"/>
                <a:cs typeface="+mn-cs"/>
              </a:rPr>
              <a:t>) and do not necessarily reflect the views of the Foundation. </a:t>
            </a:r>
          </a:p>
        </p:txBody>
      </p:sp>
      <p:pic>
        <p:nvPicPr>
          <p:cNvPr id="119811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238" y="6011863"/>
            <a:ext cx="768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6"/>
          <p:cNvSpPr>
            <a:spLocks noChangeArrowheads="1"/>
          </p:cNvSpPr>
          <p:nvPr/>
        </p:nvSpPr>
        <p:spPr bwMode="auto">
          <a:xfrm>
            <a:off x="-6350" y="234156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C4225"/>
                </a:solidFill>
                <a:latin typeface="Georgia" charset="0"/>
                <a:cs typeface="Georgia" charset="0"/>
              </a:rPr>
              <a:t>THANK YOU!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784850"/>
            <a:ext cx="9144000" cy="90488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119814" name="Picture 3" descr="NIS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6110288"/>
            <a:ext cx="2133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20835" name="Rectangle 3"/>
          <p:cNvSpPr>
            <a:spLocks/>
          </p:cNvSpPr>
          <p:nvPr/>
        </p:nvSpPr>
        <p:spPr bwMode="auto">
          <a:xfrm>
            <a:off x="155575" y="1397000"/>
            <a:ext cx="869156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lvl="1" algn="r">
              <a:spcBef>
                <a:spcPts val="1438"/>
              </a:spcBef>
              <a:buClr>
                <a:srgbClr val="000000"/>
              </a:buClr>
              <a:buSzPct val="100000"/>
            </a:pPr>
            <a:r>
              <a:rPr lang="en-US" sz="2400" b="1">
                <a:latin typeface="Calibri" charset="0"/>
                <a:cs typeface="Arial" charset="0"/>
                <a:sym typeface="Arial" charset="0"/>
              </a:rPr>
              <a:t>nisenet.org</a:t>
            </a:r>
            <a:r>
              <a:rPr lang="en-US" sz="2400">
                <a:latin typeface="Calibri" charset="0"/>
                <a:cs typeface="Arial" charset="0"/>
                <a:sym typeface="Arial" charset="0"/>
              </a:rPr>
              <a:t>/catalog/exhibits/nano_mini-exhibition </a:t>
            </a:r>
          </a:p>
          <a:p>
            <a:pPr lvl="1" algn="r">
              <a:spcBef>
                <a:spcPts val="1438"/>
              </a:spcBef>
              <a:buClr>
                <a:srgbClr val="000000"/>
              </a:buClr>
              <a:buSzPct val="100000"/>
            </a:pPr>
            <a:r>
              <a:rPr lang="en-US" sz="2400" b="1">
                <a:latin typeface="Calibri" charset="0"/>
                <a:cs typeface="Arial" charset="0"/>
                <a:sym typeface="Arial" charset="0"/>
              </a:rPr>
              <a:t>whatisnano.org/nano-exhibit</a:t>
            </a:r>
            <a:endParaRPr lang="en-US" sz="900">
              <a:latin typeface="Calibri" charset="0"/>
              <a:cs typeface="Arial" charset="0"/>
              <a:sym typeface="Arial" charset="0"/>
            </a:endParaRPr>
          </a:p>
        </p:txBody>
      </p:sp>
      <p:pic>
        <p:nvPicPr>
          <p:cNvPr id="120836" name="Picture 11" descr="nisenet_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8" y="1397000"/>
            <a:ext cx="21701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8" descr="whatisnano_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325" y="1905000"/>
            <a:ext cx="21923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TextBox 6"/>
          <p:cNvSpPr txBox="1">
            <a:spLocks noChangeArrowheads="1"/>
          </p:cNvSpPr>
          <p:nvPr/>
        </p:nvSpPr>
        <p:spPr bwMode="auto">
          <a:xfrm>
            <a:off x="0" y="6508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Georgia" charset="0"/>
                <a:cs typeface="Georgia" charset="0"/>
              </a:rPr>
              <a:t>Avoid reinventing the Wheel!</a:t>
            </a:r>
          </a:p>
          <a:p>
            <a:pPr algn="ctr" eaLnBrk="1" hangingPunct="1"/>
            <a:r>
              <a:rPr lang="en-US" sz="2800" b="1">
                <a:latin typeface="Georgia" charset="0"/>
                <a:cs typeface="Georgia" charset="0"/>
              </a:rPr>
              <a:t>There’s a NISE Net product for that!</a:t>
            </a:r>
            <a:endParaRPr lang="en-US" sz="2800">
              <a:solidFill>
                <a:srgbClr val="0C4225"/>
              </a:solidFill>
              <a:latin typeface="Georgia" charset="0"/>
              <a:cs typeface="Georgia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300038" y="2470150"/>
            <a:ext cx="85471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lvl="1">
              <a:spcBef>
                <a:spcPts val="1438"/>
              </a:spcBef>
              <a:buClr>
                <a:srgbClr val="000000"/>
              </a:buClr>
              <a:buSzPct val="100000"/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  <a:sym typeface="Arial" charset="0"/>
              </a:rPr>
              <a:t>Links to:</a:t>
            </a: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Exhibition info &amp; resources for download</a:t>
            </a: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Video walk-thru &amp; photos</a:t>
            </a: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Audio Description &amp; Bilingual Resources</a:t>
            </a: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Selected books about </a:t>
            </a:r>
            <a:r>
              <a:rPr lang="en-US" sz="2400" b="1" dirty="0" err="1">
                <a:latin typeface="Calibri" charset="0"/>
                <a:cs typeface="Arial" charset="0"/>
                <a:sym typeface="Arial" charset="0"/>
              </a:rPr>
              <a:t>nano</a:t>
            </a:r>
            <a:endParaRPr lang="en-US" sz="2400" b="1" dirty="0">
              <a:latin typeface="Calibri" charset="0"/>
              <a:cs typeface="Arial" charset="0"/>
              <a:sym typeface="Arial" charset="0"/>
            </a:endParaRP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Intro to Nano – Reference Articles</a:t>
            </a: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Evaluation guidelines &amp; templates</a:t>
            </a: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latin typeface="Calibri" charset="0"/>
                <a:cs typeface="Arial" charset="0"/>
                <a:sym typeface="Arial" charset="0"/>
              </a:rPr>
              <a:t>Training videos &amp; orientation materials</a:t>
            </a: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400" b="1" dirty="0">
              <a:latin typeface="Calibri" charset="0"/>
              <a:cs typeface="Arial" charset="0"/>
              <a:sym typeface="Arial" charset="0"/>
            </a:endParaRP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400" b="1" dirty="0">
              <a:latin typeface="Calibri" charset="0"/>
              <a:cs typeface="Arial" charset="0"/>
              <a:sym typeface="Arial" charset="0"/>
            </a:endParaRP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400" dirty="0">
              <a:latin typeface="Calibri" charset="0"/>
              <a:cs typeface="Arial" charset="0"/>
              <a:sym typeface="Arial" charset="0"/>
            </a:endParaRP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400" dirty="0">
              <a:latin typeface="Calibri" charset="0"/>
              <a:cs typeface="Arial" charset="0"/>
              <a:sym typeface="Arial" charset="0"/>
            </a:endParaRP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400" dirty="0">
              <a:latin typeface="Calibri" charset="0"/>
              <a:cs typeface="Arial" charset="0"/>
              <a:sym typeface="Arial" charset="0"/>
            </a:endParaRPr>
          </a:p>
          <a:p>
            <a:pPr marL="698500" lvl="1" indent="-241300" algn="ctr">
              <a:spcBef>
                <a:spcPts val="14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400" dirty="0">
              <a:latin typeface="Calibri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22883" name="Title 1"/>
          <p:cNvSpPr txBox="1">
            <a:spLocks/>
          </p:cNvSpPr>
          <p:nvPr/>
        </p:nvSpPr>
        <p:spPr bwMode="auto">
          <a:xfrm>
            <a:off x="254000" y="161925"/>
            <a:ext cx="8661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3600" b="1" i="1">
                <a:solidFill>
                  <a:srgbClr val="0C4225"/>
                </a:solidFill>
                <a:latin typeface="Georgia" charset="0"/>
                <a:cs typeface="Georgia" charset="0"/>
              </a:rPr>
              <a:t>Where in the USA is                       .</a:t>
            </a:r>
          </a:p>
        </p:txBody>
      </p:sp>
      <p:pic>
        <p:nvPicPr>
          <p:cNvPr id="122884" name="Picture 10" descr="A4_Nano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938" y="182563"/>
            <a:ext cx="25527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1" descr="Screen Shot 2015-05-04 at 7.20.4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5075"/>
            <a:ext cx="91440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" y="1522413"/>
            <a:ext cx="67262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5605463"/>
            <a:ext cx="3838575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2874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99333" name="Title 1"/>
          <p:cNvSpPr txBox="1">
            <a:spLocks/>
          </p:cNvSpPr>
          <p:nvPr/>
        </p:nvSpPr>
        <p:spPr bwMode="auto">
          <a:xfrm>
            <a:off x="244475" y="161925"/>
            <a:ext cx="8661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b="1" i="1">
                <a:solidFill>
                  <a:srgbClr val="0C4225"/>
                </a:solidFill>
                <a:latin typeface="Georgia" charset="0"/>
                <a:cs typeface="Georgia" charset="0"/>
              </a:rPr>
              <a:t>Where in the USA is the </a:t>
            </a:r>
            <a:r>
              <a:rPr lang="en-US" b="1">
                <a:solidFill>
                  <a:srgbClr val="0C4225"/>
                </a:solidFill>
                <a:latin typeface="Georgia" charset="0"/>
                <a:cs typeface="Georgia" charset="0"/>
              </a:rPr>
              <a:t>Nano</a:t>
            </a:r>
            <a:r>
              <a:rPr lang="en-US" b="1" i="1">
                <a:solidFill>
                  <a:srgbClr val="0C4225"/>
                </a:solidFill>
                <a:latin typeface="Georgia" charset="0"/>
                <a:cs typeface="Georgia" charset="0"/>
              </a:rPr>
              <a:t> mini-exhibition?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Port Discovery Children’s Museum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2874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01379" name="Title 1"/>
          <p:cNvSpPr txBox="1">
            <a:spLocks/>
          </p:cNvSpPr>
          <p:nvPr/>
        </p:nvSpPr>
        <p:spPr bwMode="auto">
          <a:xfrm>
            <a:off x="220663" y="161925"/>
            <a:ext cx="8661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Two Ingredients for a Successful Nano Exhibit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313" y="17653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33909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TextBox 9"/>
          <p:cNvSpPr txBox="1">
            <a:spLocks noChangeArrowheads="1"/>
          </p:cNvSpPr>
          <p:nvPr/>
        </p:nvSpPr>
        <p:spPr bwMode="auto">
          <a:xfrm>
            <a:off x="592138" y="2709863"/>
            <a:ext cx="338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Enthusiastic </a:t>
            </a:r>
          </a:p>
        </p:txBody>
      </p:sp>
      <p:sp>
        <p:nvSpPr>
          <p:cNvPr id="101383" name="TextBox 13"/>
          <p:cNvSpPr txBox="1">
            <a:spLocks noChangeArrowheads="1"/>
          </p:cNvSpPr>
          <p:nvPr/>
        </p:nvSpPr>
        <p:spPr bwMode="auto">
          <a:xfrm>
            <a:off x="5010150" y="4929188"/>
            <a:ext cx="368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and dedicated staff!</a:t>
            </a:r>
          </a:p>
        </p:txBody>
      </p:sp>
      <p:pic>
        <p:nvPicPr>
          <p:cNvPr id="1013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1541463"/>
            <a:ext cx="3836987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2874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03427" name="Title 1"/>
          <p:cNvSpPr txBox="1">
            <a:spLocks/>
          </p:cNvSpPr>
          <p:nvPr/>
        </p:nvSpPr>
        <p:spPr bwMode="auto">
          <a:xfrm>
            <a:off x="244475" y="161925"/>
            <a:ext cx="8661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Overview: 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Expanding Upon Nano Exhibit Programming</a:t>
            </a:r>
          </a:p>
        </p:txBody>
      </p:sp>
      <p:sp>
        <p:nvSpPr>
          <p:cNvPr id="103428" name="Content Placeholder 2"/>
          <p:cNvSpPr txBox="1">
            <a:spLocks/>
          </p:cNvSpPr>
          <p:nvPr/>
        </p:nvSpPr>
        <p:spPr bwMode="auto">
          <a:xfrm>
            <a:off x="0" y="1552575"/>
            <a:ext cx="5969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General Visitors:  Meet a Nanoscientist, Small Wonders Cabinet &amp; </a:t>
            </a:r>
            <a:r>
              <a:rPr lang="en-US" sz="2800" i="1">
                <a:latin typeface="Calibri" charset="0"/>
              </a:rPr>
              <a:t>Science Time 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School Groups:  </a:t>
            </a:r>
            <a:r>
              <a:rPr lang="en-US" sz="2800" i="1">
                <a:latin typeface="Calibri" charset="0"/>
              </a:rPr>
              <a:t>Nano Time! </a:t>
            </a:r>
            <a:r>
              <a:rPr lang="en-US" sz="2800">
                <a:latin typeface="Calibri" charset="0"/>
              </a:rPr>
              <a:t>&amp; MRSEC Programs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Home School Groups:  </a:t>
            </a:r>
            <a:r>
              <a:rPr lang="en-US" sz="2800" i="1">
                <a:latin typeface="Calibri" charset="0"/>
              </a:rPr>
              <a:t>Freaky Fridays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Family Programs:  </a:t>
            </a:r>
            <a:r>
              <a:rPr lang="en-US" sz="2800" i="1">
                <a:latin typeface="Calibri" charset="0"/>
              </a:rPr>
              <a:t>The Science of the Small:  Nanoscience Exposed!</a:t>
            </a:r>
            <a:endParaRPr lang="en-US" sz="280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After School:  </a:t>
            </a:r>
            <a:r>
              <a:rPr lang="en-US" sz="2800" i="1">
                <a:latin typeface="Calibri" charset="0"/>
              </a:rPr>
              <a:t>STEMventures:  Rules of NanoLand</a:t>
            </a:r>
            <a:endParaRPr lang="en-US" sz="2800">
              <a:latin typeface="Calibri" charset="0"/>
            </a:endParaRPr>
          </a:p>
        </p:txBody>
      </p:sp>
      <p:pic>
        <p:nvPicPr>
          <p:cNvPr id="103429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64212" y="3478213"/>
            <a:ext cx="3457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50" y="1552575"/>
            <a:ext cx="22431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2874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05475" name="Title 1"/>
          <p:cNvSpPr txBox="1">
            <a:spLocks/>
          </p:cNvSpPr>
          <p:nvPr/>
        </p:nvSpPr>
        <p:spPr bwMode="auto">
          <a:xfrm>
            <a:off x="244475" y="161925"/>
            <a:ext cx="8661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Exhibit Expansion</a:t>
            </a:r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" y="1589088"/>
            <a:ext cx="4986338" cy="15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97263"/>
            <a:ext cx="4114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3497263"/>
            <a:ext cx="41687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475" y="1843088"/>
            <a:ext cx="13001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1843088"/>
            <a:ext cx="1152525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81" name="TextBox 16"/>
          <p:cNvSpPr txBox="1">
            <a:spLocks noChangeArrowheads="1"/>
          </p:cNvSpPr>
          <p:nvPr/>
        </p:nvSpPr>
        <p:spPr bwMode="auto">
          <a:xfrm>
            <a:off x="1433513" y="31273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Nano Cleanroom</a:t>
            </a:r>
          </a:p>
        </p:txBody>
      </p:sp>
      <p:sp>
        <p:nvSpPr>
          <p:cNvPr id="105482" name="TextBox 17"/>
          <p:cNvSpPr txBox="1">
            <a:spLocks noChangeArrowheads="1"/>
          </p:cNvSpPr>
          <p:nvPr/>
        </p:nvSpPr>
        <p:spPr bwMode="auto">
          <a:xfrm>
            <a:off x="5818188" y="3127375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Probe Station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05593" y="1191418"/>
            <a:ext cx="30924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07522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288" y="803275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75" y="803275"/>
            <a:ext cx="31765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Box 16"/>
          <p:cNvSpPr txBox="1">
            <a:spLocks noChangeArrowheads="1"/>
          </p:cNvSpPr>
          <p:nvPr/>
        </p:nvSpPr>
        <p:spPr bwMode="auto">
          <a:xfrm>
            <a:off x="2744788" y="86995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LEGO SPM</a:t>
            </a:r>
          </a:p>
        </p:txBody>
      </p:sp>
      <p:sp>
        <p:nvSpPr>
          <p:cNvPr id="107525" name="TextBox 17"/>
          <p:cNvSpPr txBox="1">
            <a:spLocks noChangeArrowheads="1"/>
          </p:cNvSpPr>
          <p:nvPr/>
        </p:nvSpPr>
        <p:spPr bwMode="auto">
          <a:xfrm>
            <a:off x="6261100" y="2816225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Magnification Table</a:t>
            </a:r>
          </a:p>
        </p:txBody>
      </p:sp>
      <p:sp>
        <p:nvSpPr>
          <p:cNvPr id="107526" name="TextBox 18"/>
          <p:cNvSpPr txBox="1">
            <a:spLocks noChangeArrowheads="1"/>
          </p:cNvSpPr>
          <p:nvPr/>
        </p:nvSpPr>
        <p:spPr bwMode="auto">
          <a:xfrm>
            <a:off x="827088" y="3375025"/>
            <a:ext cx="99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NSOM</a:t>
            </a:r>
          </a:p>
        </p:txBody>
      </p:sp>
      <p:pic>
        <p:nvPicPr>
          <p:cNvPr id="107527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288" y="3324225"/>
            <a:ext cx="3175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3946525"/>
            <a:ext cx="23161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75" y="3324225"/>
            <a:ext cx="31765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0" name="TextBox 24"/>
          <p:cNvSpPr txBox="1">
            <a:spLocks noChangeArrowheads="1"/>
          </p:cNvSpPr>
          <p:nvPr/>
        </p:nvSpPr>
        <p:spPr bwMode="auto">
          <a:xfrm>
            <a:off x="82550" y="4073525"/>
            <a:ext cx="234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Sort the rabbits in the rabbit holes!</a:t>
            </a:r>
          </a:p>
        </p:txBody>
      </p:sp>
      <p:sp>
        <p:nvSpPr>
          <p:cNvPr id="107531" name="TextBox 25"/>
          <p:cNvSpPr txBox="1">
            <a:spLocks noChangeArrowheads="1"/>
          </p:cNvSpPr>
          <p:nvPr/>
        </p:nvSpPr>
        <p:spPr bwMode="auto">
          <a:xfrm>
            <a:off x="2744788" y="6321425"/>
            <a:ext cx="282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Order the rabbits by size!</a:t>
            </a:r>
          </a:p>
        </p:txBody>
      </p:sp>
      <p:sp>
        <p:nvSpPr>
          <p:cNvPr id="107532" name="TextBox 26"/>
          <p:cNvSpPr txBox="1">
            <a:spLocks noChangeArrowheads="1"/>
          </p:cNvSpPr>
          <p:nvPr/>
        </p:nvSpPr>
        <p:spPr bwMode="auto">
          <a:xfrm>
            <a:off x="6432550" y="3375025"/>
            <a:ext cx="2266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Measure the toys!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803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6731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07535" name="Title 1"/>
          <p:cNvSpPr txBox="1">
            <a:spLocks/>
          </p:cNvSpPr>
          <p:nvPr/>
        </p:nvSpPr>
        <p:spPr bwMode="auto">
          <a:xfrm>
            <a:off x="244475" y="0"/>
            <a:ext cx="8661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Exhibit Expansion Continued…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6" descr="Nano Spot 2 %28 bubble%2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37050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8" descr="science-center-of-iowa-horizontal-color-2 (1).jpg"/>
          <p:cNvPicPr>
            <a:picLocks noChangeAspect="1"/>
          </p:cNvPicPr>
          <p:nvPr/>
        </p:nvPicPr>
        <p:blipFill>
          <a:blip r:embed="rId4">
            <a:lum bright="-1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1852613"/>
            <a:ext cx="366553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9572" name="Title 1"/>
          <p:cNvSpPr txBox="1">
            <a:spLocks/>
          </p:cNvSpPr>
          <p:nvPr/>
        </p:nvSpPr>
        <p:spPr bwMode="auto">
          <a:xfrm>
            <a:off x="254000" y="161925"/>
            <a:ext cx="8661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b="1" i="1">
                <a:solidFill>
                  <a:srgbClr val="0C4225"/>
                </a:solidFill>
                <a:latin typeface="Georgia" charset="0"/>
                <a:cs typeface="Georgia" charset="0"/>
              </a:rPr>
              <a:t>Where in the USA is the </a:t>
            </a:r>
            <a:r>
              <a:rPr lang="en-US" b="1">
                <a:solidFill>
                  <a:srgbClr val="0C4225"/>
                </a:solidFill>
                <a:latin typeface="Georgia" charset="0"/>
                <a:cs typeface="Georgia" charset="0"/>
              </a:rPr>
              <a:t>Nano</a:t>
            </a:r>
            <a:r>
              <a:rPr lang="en-US" b="1" i="1">
                <a:solidFill>
                  <a:srgbClr val="0C4225"/>
                </a:solidFill>
                <a:latin typeface="Georgia" charset="0"/>
                <a:cs typeface="Georgia" charset="0"/>
              </a:rPr>
              <a:t> mini-exhibition?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Science Center of Iowa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874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09574" name="Title 1"/>
          <p:cNvSpPr txBox="1">
            <a:spLocks/>
          </p:cNvSpPr>
          <p:nvPr/>
        </p:nvSpPr>
        <p:spPr bwMode="auto">
          <a:xfrm>
            <a:off x="4445000" y="2865438"/>
            <a:ext cx="4699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>
                <a:latin typeface="Calibri" charset="0"/>
              </a:rPr>
              <a:t/>
            </a:r>
            <a:br>
              <a:rPr lang="en-US" sz="4400">
                <a:latin typeface="Calibri" charset="0"/>
              </a:rPr>
            </a:br>
            <a:r>
              <a:rPr lang="en-US" sz="4400">
                <a:latin typeface="Calibri" charset="0"/>
              </a:rPr>
              <a:t>“Nano Spot” Signage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48663" cy="45386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Increase constant presence of “</a:t>
            </a:r>
            <a:r>
              <a:rPr lang="en-US" dirty="0" err="1" smtClean="0"/>
              <a:t>nano</a:t>
            </a:r>
            <a:r>
              <a:rPr lang="en-US" dirty="0" smtClean="0"/>
              <a:t>” on floor</a:t>
            </a:r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r>
              <a:rPr lang="en-US" dirty="0" smtClean="0"/>
              <a:t>Integrate </a:t>
            </a:r>
            <a:r>
              <a:rPr lang="en-US" dirty="0" err="1" smtClean="0"/>
              <a:t>nano</a:t>
            </a:r>
            <a:r>
              <a:rPr lang="en-US" dirty="0" smtClean="0"/>
              <a:t> into other areas of museum</a:t>
            </a:r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r>
              <a:rPr lang="en-US" dirty="0" smtClean="0"/>
              <a:t>Find ways to make </a:t>
            </a:r>
            <a:r>
              <a:rPr lang="en-US" dirty="0" err="1" smtClean="0"/>
              <a:t>nano</a:t>
            </a:r>
            <a:r>
              <a:rPr lang="en-US" dirty="0" smtClean="0"/>
              <a:t>-content readily accessible to more visitors</a:t>
            </a:r>
          </a:p>
          <a:p>
            <a:pPr>
              <a:defRPr/>
            </a:pPr>
            <a:endParaRPr lang="en-US" sz="900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Tie to </a:t>
            </a:r>
            <a:r>
              <a:rPr lang="en-US" i="1" dirty="0">
                <a:latin typeface="Calibri" charset="0"/>
                <a:ea typeface="ＭＳ Ｐゴシック" charset="0"/>
              </a:rPr>
              <a:t>N</a:t>
            </a:r>
            <a:r>
              <a:rPr lang="en-US" i="1" dirty="0" smtClean="0">
                <a:latin typeface="Calibri" charset="0"/>
                <a:ea typeface="ＭＳ Ｐゴシック" charset="0"/>
              </a:rPr>
              <a:t>ano</a:t>
            </a:r>
            <a:r>
              <a:rPr lang="en-US" dirty="0" smtClean="0">
                <a:latin typeface="Calibri" charset="0"/>
                <a:ea typeface="ＭＳ Ｐゴシック" charset="0"/>
              </a:rPr>
              <a:t> mini-exhibition with NISE Net graphic components</a:t>
            </a:r>
          </a:p>
          <a:p>
            <a:pPr lvl="1">
              <a:defRPr/>
            </a:pPr>
            <a:endParaRPr lang="en-US" sz="900" dirty="0" smtClean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“Bite Size” Info:  links to more content, like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whatisnano.org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12192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874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11622" name="Title 1"/>
          <p:cNvSpPr txBox="1">
            <a:spLocks/>
          </p:cNvSpPr>
          <p:nvPr/>
        </p:nvSpPr>
        <p:spPr bwMode="auto">
          <a:xfrm>
            <a:off x="254000" y="161925"/>
            <a:ext cx="8661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Overview: 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Inserting Nano into Current Programming</a:t>
            </a:r>
          </a:p>
        </p:txBody>
      </p:sp>
      <p:pic>
        <p:nvPicPr>
          <p:cNvPr id="111623" name="Picture 8" descr="science-center-of-iowa-horizontal-color-2 (1).jpg"/>
          <p:cNvPicPr>
            <a:picLocks noChangeAspect="1"/>
          </p:cNvPicPr>
          <p:nvPr/>
        </p:nvPicPr>
        <p:blipFill>
          <a:blip r:embed="rId2" cstate="email">
            <a:lum bright="-1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425" y="5586413"/>
            <a:ext cx="24669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Signage</a:t>
            </a:r>
          </a:p>
        </p:txBody>
      </p:sp>
      <p:pic>
        <p:nvPicPr>
          <p:cNvPr id="5" name="Picture 4" descr="Nano Spot 2 %28 bubble%2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no Spot 2 %28 bubble%2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792538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ano Spot 2 %28 bubble%29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9497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ano Spot 2 %28 bubble%29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9512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no Spot 2 %28 bubble%29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377950"/>
            <a:ext cx="38862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ano Spot 2 %28 bubble%29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8909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57200" y="12192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7938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2874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12651" name="Title 1"/>
          <p:cNvSpPr txBox="1">
            <a:spLocks/>
          </p:cNvSpPr>
          <p:nvPr/>
        </p:nvSpPr>
        <p:spPr bwMode="auto">
          <a:xfrm>
            <a:off x="254000" y="161925"/>
            <a:ext cx="8661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C4225"/>
                </a:solidFill>
                <a:latin typeface="Georgia" charset="0"/>
                <a:cs typeface="Georgia" charset="0"/>
              </a:rPr>
              <a:t>Signage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19681</TotalTime>
  <Words>440</Words>
  <Application>Microsoft Macintosh PowerPoint</Application>
  <PresentationFormat>On-screen Show (4:3)</PresentationFormat>
  <Paragraphs>116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</vt:lpstr>
      <vt:lpstr>Signage</vt:lpstr>
      <vt:lpstr>Signage Locations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Emily Maletz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Catherine McCarthy</cp:lastModifiedBy>
  <cp:revision>261</cp:revision>
  <dcterms:created xsi:type="dcterms:W3CDTF">2011-05-27T16:09:32Z</dcterms:created>
  <dcterms:modified xsi:type="dcterms:W3CDTF">2015-06-23T19:38:35Z</dcterms:modified>
</cp:coreProperties>
</file>