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3"/>
  </p:notesMasterIdLst>
  <p:sldIdLst>
    <p:sldId id="646" r:id="rId2"/>
    <p:sldId id="689" r:id="rId3"/>
    <p:sldId id="688" r:id="rId4"/>
    <p:sldId id="680" r:id="rId5"/>
    <p:sldId id="579" r:id="rId6"/>
    <p:sldId id="652" r:id="rId7"/>
    <p:sldId id="682" r:id="rId8"/>
    <p:sldId id="681" r:id="rId9"/>
    <p:sldId id="626" r:id="rId10"/>
    <p:sldId id="651" r:id="rId11"/>
    <p:sldId id="642" r:id="rId12"/>
    <p:sldId id="576" r:id="rId13"/>
    <p:sldId id="639" r:id="rId14"/>
    <p:sldId id="584" r:id="rId15"/>
    <p:sldId id="683" r:id="rId16"/>
    <p:sldId id="690" r:id="rId17"/>
    <p:sldId id="691" r:id="rId18"/>
    <p:sldId id="648" r:id="rId19"/>
    <p:sldId id="687" r:id="rId20"/>
    <p:sldId id="684" r:id="rId21"/>
    <p:sldId id="65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1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43" autoAdjust="0"/>
    <p:restoredTop sz="65145" autoAdjust="0"/>
  </p:normalViewPr>
  <p:slideViewPr>
    <p:cSldViewPr snapToGrid="0" snapToObjects="1">
      <p:cViewPr varScale="1">
        <p:scale>
          <a:sx n="63" d="100"/>
          <a:sy n="63" d="100"/>
        </p:scale>
        <p:origin x="-165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3ED629-0AA4-6340-84CB-97F8539A40A0}" type="datetimeFigureOut">
              <a:rPr lang="en-US" smtClean="0"/>
              <a:t>6/17/15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091B76-650A-474F-8D9F-AC7A0FB70F86}" type="slidenum">
              <a:rPr lang="en-US" smtClean="0"/>
              <a:t>‹#›</a:t>
            </a:fld>
            <a:endParaRPr lang="en-US"/>
          </a:p>
        </p:txBody>
      </p:sp>
    </p:spTree>
    <p:extLst>
      <p:ext uri="{BB962C8B-B14F-4D97-AF65-F5344CB8AC3E}">
        <p14:creationId xmlns:p14="http://schemas.microsoft.com/office/powerpoint/2010/main" val="16341801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133AA90-308D-8648-A94F-9D97AA24DE60}" type="slidenum">
              <a:rPr lang="en-US" smtClean="0"/>
              <a:t>1</a:t>
            </a:fld>
            <a:endParaRPr lang="en-US"/>
          </a:p>
        </p:txBody>
      </p:sp>
    </p:spTree>
    <p:extLst>
      <p:ext uri="{BB962C8B-B14F-4D97-AF65-F5344CB8AC3E}">
        <p14:creationId xmlns:p14="http://schemas.microsoft.com/office/powerpoint/2010/main" val="1689743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Museum</a:t>
            </a:r>
            <a:r>
              <a:rPr lang="en-US" baseline="0" dirty="0" smtClean="0"/>
              <a:t> visitors using a graphic panel and the </a:t>
            </a:r>
            <a:r>
              <a:rPr lang="en-US" dirty="0" smtClean="0"/>
              <a:t>Static</a:t>
            </a:r>
            <a:r>
              <a:rPr lang="en-US" baseline="0" dirty="0" smtClean="0"/>
              <a:t> vs. Gravity component at the </a:t>
            </a:r>
            <a:r>
              <a:rPr lang="en-US" baseline="0" dirty="0" err="1" smtClean="0"/>
              <a:t>Sciencenter</a:t>
            </a:r>
            <a:r>
              <a:rPr lang="en-US" baseline="0" dirty="0" smtClean="0"/>
              <a:t> in Ithaca, NY.</a:t>
            </a:r>
          </a:p>
        </p:txBody>
      </p:sp>
      <p:sp>
        <p:nvSpPr>
          <p:cNvPr id="4" name="Slide Number Placeholder 3"/>
          <p:cNvSpPr>
            <a:spLocks noGrp="1"/>
          </p:cNvSpPr>
          <p:nvPr>
            <p:ph type="sldNum" sz="quarter" idx="10"/>
          </p:nvPr>
        </p:nvSpPr>
        <p:spPr/>
        <p:txBody>
          <a:bodyPr/>
          <a:lstStyle/>
          <a:p>
            <a:fld id="{36091B76-650A-474F-8D9F-AC7A0FB70F86}" type="slidenum">
              <a:rPr lang="en-US" smtClean="0"/>
              <a:t>10</a:t>
            </a:fld>
            <a:endParaRPr lang="en-US"/>
          </a:p>
        </p:txBody>
      </p:sp>
    </p:spTree>
    <p:extLst>
      <p:ext uri="{BB962C8B-B14F-4D97-AF65-F5344CB8AC3E}">
        <p14:creationId xmlns:p14="http://schemas.microsoft.com/office/powerpoint/2010/main" val="4136395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olidFill>
                  <a:schemeClr val="tx1"/>
                </a:solidFill>
              </a:rPr>
              <a:t>LEFT: Blind universal design consultant using the Build a Giant Carbon Nanotube component at the Science Museum of Minnesota.</a:t>
            </a:r>
          </a:p>
          <a:p>
            <a:r>
              <a:rPr lang="en-US" baseline="0" dirty="0" smtClean="0">
                <a:solidFill>
                  <a:schemeClr val="tx1"/>
                </a:solidFill>
              </a:rPr>
              <a:t>Experts with disabilities helped the exhibition team make </a:t>
            </a:r>
            <a:r>
              <a:rPr lang="en-US" i="1" baseline="0" dirty="0" smtClean="0">
                <a:solidFill>
                  <a:schemeClr val="tx1"/>
                </a:solidFill>
              </a:rPr>
              <a:t>Nano</a:t>
            </a:r>
            <a:r>
              <a:rPr lang="en-US" baseline="0" dirty="0" smtClean="0">
                <a:solidFill>
                  <a:schemeClr val="tx1"/>
                </a:solidFill>
              </a:rPr>
              <a:t> as accessible as possible. </a:t>
            </a:r>
          </a:p>
          <a:p>
            <a:endParaRPr lang="en-US"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RIGHT: Museum visitors using Build a Giant Carbon Nanotube component at the </a:t>
            </a:r>
            <a:r>
              <a:rPr lang="en-US" baseline="0" dirty="0" err="1" smtClean="0">
                <a:solidFill>
                  <a:schemeClr val="tx1"/>
                </a:solidFill>
              </a:rPr>
              <a:t>Sciencenter</a:t>
            </a:r>
            <a:r>
              <a:rPr lang="en-US" baseline="0" dirty="0" smtClean="0">
                <a:solidFill>
                  <a:schemeClr val="tx1"/>
                </a:solidFill>
              </a:rPr>
              <a:t>, Ithaca, NY.</a:t>
            </a:r>
          </a:p>
          <a:p>
            <a:r>
              <a:rPr lang="en-US" baseline="0" dirty="0" smtClean="0">
                <a:solidFill>
                  <a:schemeClr val="tx1"/>
                </a:solidFill>
              </a:rPr>
              <a:t>The older boy in this family is blind. He is working with his father and brother to build the model. </a:t>
            </a:r>
          </a:p>
          <a:p>
            <a:endParaRPr lang="en-US" baseline="0" dirty="0" smtClean="0">
              <a:solidFill>
                <a:schemeClr val="tx1"/>
              </a:solidFill>
            </a:endParaRPr>
          </a:p>
          <a:p>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fld id="{36091B76-650A-474F-8D9F-AC7A0FB70F86}" type="slidenum">
              <a:rPr lang="en-US" smtClean="0"/>
              <a:t>11</a:t>
            </a:fld>
            <a:endParaRPr lang="en-US"/>
          </a:p>
        </p:txBody>
      </p:sp>
    </p:spTree>
    <p:extLst>
      <p:ext uri="{BB962C8B-B14F-4D97-AF65-F5344CB8AC3E}">
        <p14:creationId xmlns:p14="http://schemas.microsoft.com/office/powerpoint/2010/main" val="3432487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Exploring the question: Where can you find </a:t>
            </a:r>
            <a:r>
              <a:rPr lang="en-US" b="1" baseline="0" dirty="0" err="1" smtClean="0"/>
              <a:t>nano</a:t>
            </a:r>
            <a:r>
              <a:rPr lang="en-US" b="1" baseline="0" dirty="0" smtClean="0"/>
              <a:t>?</a:t>
            </a:r>
          </a:p>
          <a:p>
            <a:r>
              <a:rPr lang="en-US" baseline="0" dirty="0" smtClean="0"/>
              <a:t>LEFT: Museum visitors using I Spy Nano at the Port Discovery Children’s Museum.</a:t>
            </a:r>
          </a:p>
          <a:p>
            <a:r>
              <a:rPr lang="en-US" baseline="0" dirty="0" smtClean="0"/>
              <a:t>RIGHT: The component at OMSI.</a:t>
            </a:r>
            <a:endParaRPr lang="en-US" dirty="0"/>
          </a:p>
        </p:txBody>
      </p:sp>
      <p:sp>
        <p:nvSpPr>
          <p:cNvPr id="4" name="Slide Number Placeholder 3"/>
          <p:cNvSpPr>
            <a:spLocks noGrp="1"/>
          </p:cNvSpPr>
          <p:nvPr>
            <p:ph type="sldNum" sz="quarter" idx="10"/>
          </p:nvPr>
        </p:nvSpPr>
        <p:spPr/>
        <p:txBody>
          <a:bodyPr/>
          <a:lstStyle/>
          <a:p>
            <a:fld id="{36091B76-650A-474F-8D9F-AC7A0FB70F86}" type="slidenum">
              <a:rPr lang="en-US" smtClean="0"/>
              <a:t>12</a:t>
            </a:fld>
            <a:endParaRPr lang="en-US"/>
          </a:p>
        </p:txBody>
      </p:sp>
    </p:spTree>
    <p:extLst>
      <p:ext uri="{BB962C8B-B14F-4D97-AF65-F5344CB8AC3E}">
        <p14:creationId xmlns:p14="http://schemas.microsoft.com/office/powerpoint/2010/main" val="3432487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Exploring the question: What does </a:t>
            </a:r>
            <a:r>
              <a:rPr lang="en-US" b="1" dirty="0" err="1" smtClean="0"/>
              <a:t>nano</a:t>
            </a:r>
            <a:r>
              <a:rPr lang="en-US" b="1" baseline="0" dirty="0" smtClean="0"/>
              <a:t> mean for us?</a:t>
            </a:r>
            <a:endParaRPr lang="en-US" b="1" dirty="0" smtClean="0"/>
          </a:p>
          <a:p>
            <a:r>
              <a:rPr lang="en-US" dirty="0" smtClean="0"/>
              <a:t>Museum visitors using Balance Our Nano Future </a:t>
            </a:r>
            <a:r>
              <a:rPr lang="en-US" baseline="0" dirty="0" smtClean="0"/>
              <a:t>at OMSI.</a:t>
            </a:r>
            <a:endParaRPr lang="en-US"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solidFill>
                <a:schemeClr val="tx1"/>
              </a:solidFill>
            </a:endParaRPr>
          </a:p>
          <a:p>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fld id="{36091B76-650A-474F-8D9F-AC7A0FB70F86}" type="slidenum">
              <a:rPr lang="en-US" smtClean="0"/>
              <a:t>13</a:t>
            </a:fld>
            <a:endParaRPr lang="en-US"/>
          </a:p>
        </p:txBody>
      </p:sp>
    </p:spTree>
    <p:extLst>
      <p:ext uri="{BB962C8B-B14F-4D97-AF65-F5344CB8AC3E}">
        <p14:creationId xmlns:p14="http://schemas.microsoft.com/office/powerpoint/2010/main" val="3432487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Museum visitors relaxing in the exhibition seating area at the Port Discovery Children’s Museum. </a:t>
            </a:r>
          </a:p>
        </p:txBody>
      </p:sp>
      <p:sp>
        <p:nvSpPr>
          <p:cNvPr id="4" name="Slide Number Placeholder 3"/>
          <p:cNvSpPr>
            <a:spLocks noGrp="1"/>
          </p:cNvSpPr>
          <p:nvPr>
            <p:ph type="sldNum" sz="quarter" idx="10"/>
          </p:nvPr>
        </p:nvSpPr>
        <p:spPr/>
        <p:txBody>
          <a:bodyPr/>
          <a:lstStyle/>
          <a:p>
            <a:fld id="{36091B76-650A-474F-8D9F-AC7A0FB70F86}" type="slidenum">
              <a:rPr lang="en-US" smtClean="0"/>
              <a:t>14</a:t>
            </a:fld>
            <a:endParaRPr lang="en-US"/>
          </a:p>
        </p:txBody>
      </p:sp>
    </p:spTree>
    <p:extLst>
      <p:ext uri="{BB962C8B-B14F-4D97-AF65-F5344CB8AC3E}">
        <p14:creationId xmlns:p14="http://schemas.microsoft.com/office/powerpoint/2010/main" val="3432487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8F33D955-2156-CE4A-9F45-5FACB3AA96D6}"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4209222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Around</a:t>
            </a:r>
            <a:r>
              <a:rPr lang="en-US" baseline="0" dirty="0" smtClean="0"/>
              <a:t> 10 million people per year now that all 93 copies </a:t>
            </a:r>
            <a:r>
              <a:rPr lang="en-US" baseline="0" smtClean="0"/>
              <a:t>are distributed. </a:t>
            </a:r>
            <a:endParaRPr lang="en-US" dirty="0"/>
          </a:p>
        </p:txBody>
      </p:sp>
      <p:sp>
        <p:nvSpPr>
          <p:cNvPr id="4" name="Slide Number Placeholder 3"/>
          <p:cNvSpPr>
            <a:spLocks noGrp="1"/>
          </p:cNvSpPr>
          <p:nvPr>
            <p:ph type="sldNum" sz="quarter" idx="10"/>
          </p:nvPr>
        </p:nvSpPr>
        <p:spPr/>
        <p:txBody>
          <a:bodyPr/>
          <a:lstStyle/>
          <a:p>
            <a:fld id="{8F33D955-2156-CE4A-9F45-5FACB3AA96D6}"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3150984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NanoDays</a:t>
            </a:r>
            <a:r>
              <a:rPr lang="en-US" baseline="0" dirty="0" smtClean="0"/>
              <a:t> activity kits complement the exhibition</a:t>
            </a:r>
          </a:p>
        </p:txBody>
      </p:sp>
      <p:sp>
        <p:nvSpPr>
          <p:cNvPr id="4" name="Slide Number Placeholder 3"/>
          <p:cNvSpPr>
            <a:spLocks noGrp="1"/>
          </p:cNvSpPr>
          <p:nvPr>
            <p:ph type="sldNum" sz="quarter" idx="10"/>
          </p:nvPr>
        </p:nvSpPr>
        <p:spPr/>
        <p:txBody>
          <a:bodyPr/>
          <a:lstStyle/>
          <a:p>
            <a:fld id="{36091B76-650A-474F-8D9F-AC7A0FB70F86}" type="slidenum">
              <a:rPr lang="en-US" smtClean="0"/>
              <a:t>17</a:t>
            </a:fld>
            <a:endParaRPr lang="en-US"/>
          </a:p>
        </p:txBody>
      </p:sp>
    </p:spTree>
    <p:extLst>
      <p:ext uri="{BB962C8B-B14F-4D97-AF65-F5344CB8AC3E}">
        <p14:creationId xmlns:p14="http://schemas.microsoft.com/office/powerpoint/2010/main" val="3432487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St.</a:t>
            </a:r>
            <a:r>
              <a:rPr lang="en-US" baseline="0" dirty="0" smtClean="0"/>
              <a:t> Louis Science Center</a:t>
            </a:r>
          </a:p>
        </p:txBody>
      </p:sp>
      <p:sp>
        <p:nvSpPr>
          <p:cNvPr id="4" name="Slide Number Placeholder 3"/>
          <p:cNvSpPr>
            <a:spLocks noGrp="1"/>
          </p:cNvSpPr>
          <p:nvPr>
            <p:ph type="sldNum" sz="quarter" idx="10"/>
          </p:nvPr>
        </p:nvSpPr>
        <p:spPr/>
        <p:txBody>
          <a:bodyPr/>
          <a:lstStyle/>
          <a:p>
            <a:fld id="{9133AA90-308D-8648-A94F-9D97AA24DE60}" type="slidenum">
              <a:rPr lang="en-US" smtClean="0"/>
              <a:t>18</a:t>
            </a:fld>
            <a:endParaRPr lang="en-US"/>
          </a:p>
        </p:txBody>
      </p:sp>
    </p:spTree>
    <p:extLst>
      <p:ext uri="{BB962C8B-B14F-4D97-AF65-F5344CB8AC3E}">
        <p14:creationId xmlns:p14="http://schemas.microsoft.com/office/powerpoint/2010/main" val="314042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a:t>
            </a:r>
            <a:r>
              <a:rPr lang="en-US" baseline="0" dirty="0" smtClean="0"/>
              <a:t> group discussion</a:t>
            </a:r>
          </a:p>
          <a:p>
            <a:endParaRPr lang="en-US" baseline="0" dirty="0" smtClean="0"/>
          </a:p>
          <a:p>
            <a:r>
              <a:rPr lang="en-US" baseline="0" dirty="0" smtClean="0"/>
              <a:t>Specific questions. General feedback and suggestions also welcome.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t>19</a:t>
            </a:fld>
            <a:endParaRPr lang="en-US"/>
          </a:p>
        </p:txBody>
      </p:sp>
    </p:spTree>
    <p:extLst>
      <p:ext uri="{BB962C8B-B14F-4D97-AF65-F5344CB8AC3E}">
        <p14:creationId xmlns:p14="http://schemas.microsoft.com/office/powerpoint/2010/main" val="31404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t>2</a:t>
            </a:fld>
            <a:endParaRPr lang="en-US"/>
          </a:p>
        </p:txBody>
      </p:sp>
    </p:spTree>
    <p:extLst>
      <p:ext uri="{BB962C8B-B14F-4D97-AF65-F5344CB8AC3E}">
        <p14:creationId xmlns:p14="http://schemas.microsoft.com/office/powerpoint/2010/main" val="314042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olidFill>
                  <a:schemeClr val="tx1"/>
                </a:solidFill>
              </a:rPr>
              <a:t>We can do this as a plenary discussion if the group is small, or if there’s a large group we can ask each table to discuss and take notes to share with the organizers. </a:t>
            </a:r>
          </a:p>
          <a:p>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fld id="{36091B76-650A-474F-8D9F-AC7A0FB70F86}" type="slidenum">
              <a:rPr lang="en-US" smtClean="0"/>
              <a:t>20</a:t>
            </a:fld>
            <a:endParaRPr lang="en-US"/>
          </a:p>
        </p:txBody>
      </p:sp>
    </p:spTree>
    <p:extLst>
      <p:ext uri="{BB962C8B-B14F-4D97-AF65-F5344CB8AC3E}">
        <p14:creationId xmlns:p14="http://schemas.microsoft.com/office/powerpoint/2010/main" val="3432487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LARRY</a:t>
            </a:r>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t>21</a:t>
            </a:fld>
            <a:endParaRPr lang="en-US"/>
          </a:p>
        </p:txBody>
      </p:sp>
    </p:spTree>
    <p:extLst>
      <p:ext uri="{BB962C8B-B14F-4D97-AF65-F5344CB8AC3E}">
        <p14:creationId xmlns:p14="http://schemas.microsoft.com/office/powerpoint/2010/main" val="4059295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F33D955-2156-CE4A-9F45-5FACB3AA96D6}"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3943452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olidFill>
                <a:schemeClr val="tx1"/>
              </a:solidFill>
            </a:endParaRPr>
          </a:p>
          <a:p>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fld id="{36091B76-650A-474F-8D9F-AC7A0FB70F86}" type="slidenum">
              <a:rPr lang="en-US" smtClean="0"/>
              <a:t>4</a:t>
            </a:fld>
            <a:endParaRPr lang="en-US"/>
          </a:p>
        </p:txBody>
      </p:sp>
    </p:spTree>
    <p:extLst>
      <p:ext uri="{BB962C8B-B14F-4D97-AF65-F5344CB8AC3E}">
        <p14:creationId xmlns:p14="http://schemas.microsoft.com/office/powerpoint/2010/main" val="3432487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olidFill>
                <a:schemeClr val="tx1"/>
              </a:solidFill>
            </a:endParaRPr>
          </a:p>
          <a:p>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fld id="{36091B76-650A-474F-8D9F-AC7A0FB70F86}" type="slidenum">
              <a:rPr lang="en-US" smtClean="0"/>
              <a:t>5</a:t>
            </a:fld>
            <a:endParaRPr lang="en-US"/>
          </a:p>
        </p:txBody>
      </p:sp>
    </p:spTree>
    <p:extLst>
      <p:ext uri="{BB962C8B-B14F-4D97-AF65-F5344CB8AC3E}">
        <p14:creationId xmlns:p14="http://schemas.microsoft.com/office/powerpoint/2010/main" val="3432487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fld id="{36091B76-650A-474F-8D9F-AC7A0FB70F86}" type="slidenum">
              <a:rPr lang="en-US" smtClean="0"/>
              <a:t>6</a:t>
            </a:fld>
            <a:endParaRPr lang="en-US"/>
          </a:p>
        </p:txBody>
      </p:sp>
    </p:spTree>
    <p:extLst>
      <p:ext uri="{BB962C8B-B14F-4D97-AF65-F5344CB8AC3E}">
        <p14:creationId xmlns:p14="http://schemas.microsoft.com/office/powerpoint/2010/main" val="3432487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olidFill>
                <a:schemeClr val="tx1"/>
              </a:solidFill>
            </a:endParaRPr>
          </a:p>
          <a:p>
            <a:endParaRPr lang="en-US" baseline="0" dirty="0" smtClean="0">
              <a:solidFill>
                <a:schemeClr val="tx1"/>
              </a:solidFill>
            </a:endParaRPr>
          </a:p>
          <a:p>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fld id="{36091B76-650A-474F-8D9F-AC7A0FB70F86}" type="slidenum">
              <a:rPr lang="en-US" smtClean="0"/>
              <a:t>7</a:t>
            </a:fld>
            <a:endParaRPr lang="en-US"/>
          </a:p>
        </p:txBody>
      </p:sp>
    </p:spTree>
    <p:extLst>
      <p:ext uri="{BB962C8B-B14F-4D97-AF65-F5344CB8AC3E}">
        <p14:creationId xmlns:p14="http://schemas.microsoft.com/office/powerpoint/2010/main" val="3432487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olidFill>
                <a:schemeClr val="tx1"/>
              </a:solidFill>
            </a:endParaRPr>
          </a:p>
          <a:p>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fld id="{36091B76-650A-474F-8D9F-AC7A0FB70F86}" type="slidenum">
              <a:rPr lang="en-US" smtClean="0"/>
              <a:t>8</a:t>
            </a:fld>
            <a:endParaRPr lang="en-US"/>
          </a:p>
        </p:txBody>
      </p:sp>
    </p:spTree>
    <p:extLst>
      <p:ext uri="{BB962C8B-B14F-4D97-AF65-F5344CB8AC3E}">
        <p14:creationId xmlns:p14="http://schemas.microsoft.com/office/powerpoint/2010/main" val="3432487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Exploring the question:</a:t>
            </a:r>
            <a:r>
              <a:rPr lang="en-US" b="1" baseline="0" dirty="0" smtClean="0"/>
              <a:t> What happens when things get smaller?</a:t>
            </a:r>
            <a:endParaRPr lang="en-US" b="1" dirty="0" smtClean="0"/>
          </a:p>
          <a:p>
            <a:r>
              <a:rPr lang="en-US" dirty="0" smtClean="0"/>
              <a:t>LEFT:</a:t>
            </a:r>
            <a:r>
              <a:rPr lang="en-US" baseline="0" dirty="0" smtClean="0"/>
              <a:t> </a:t>
            </a:r>
            <a:r>
              <a:rPr lang="en-US" dirty="0" smtClean="0"/>
              <a:t>Museum</a:t>
            </a:r>
            <a:r>
              <a:rPr lang="en-US" baseline="0" dirty="0" smtClean="0"/>
              <a:t> visitors using </a:t>
            </a:r>
            <a:r>
              <a:rPr lang="en-US" dirty="0" smtClean="0"/>
              <a:t>Small, Smaller,</a:t>
            </a:r>
            <a:r>
              <a:rPr lang="en-US" baseline="0" dirty="0" smtClean="0"/>
              <a:t> Nano at Port Discovery Children’s Museum.</a:t>
            </a:r>
          </a:p>
          <a:p>
            <a:r>
              <a:rPr lang="en-US" baseline="0" dirty="0" smtClean="0"/>
              <a:t>RIGHT: Bilingual design consultants using the component at SMM.</a:t>
            </a:r>
          </a:p>
        </p:txBody>
      </p:sp>
      <p:sp>
        <p:nvSpPr>
          <p:cNvPr id="4" name="Slide Number Placeholder 3"/>
          <p:cNvSpPr>
            <a:spLocks noGrp="1"/>
          </p:cNvSpPr>
          <p:nvPr>
            <p:ph type="sldNum" sz="quarter" idx="10"/>
          </p:nvPr>
        </p:nvSpPr>
        <p:spPr/>
        <p:txBody>
          <a:bodyPr/>
          <a:lstStyle/>
          <a:p>
            <a:fld id="{36091B76-650A-474F-8D9F-AC7A0FB70F86}" type="slidenum">
              <a:rPr lang="en-US" smtClean="0"/>
              <a:t>9</a:t>
            </a:fld>
            <a:endParaRPr lang="en-US"/>
          </a:p>
        </p:txBody>
      </p:sp>
    </p:spTree>
    <p:extLst>
      <p:ext uri="{BB962C8B-B14F-4D97-AF65-F5344CB8AC3E}">
        <p14:creationId xmlns:p14="http://schemas.microsoft.com/office/powerpoint/2010/main" val="4136395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5E6AF3-2CF4-0244-9989-777E8902505A}" type="datetimeFigureOut">
              <a:rPr lang="en-US" smtClean="0"/>
              <a:pPr/>
              <a:t>6/17/15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60500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E6AF3-2CF4-0244-9989-777E8902505A}" type="datetimeFigureOut">
              <a:rPr lang="en-US" smtClean="0"/>
              <a:pPr/>
              <a:t>6/17/15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3630560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E6AF3-2CF4-0244-9989-777E8902505A}" type="datetimeFigureOut">
              <a:rPr lang="en-US" smtClean="0"/>
              <a:pPr/>
              <a:t>6/17/15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104269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E6AF3-2CF4-0244-9989-777E8902505A}" type="datetimeFigureOut">
              <a:rPr lang="en-US" smtClean="0"/>
              <a:pPr/>
              <a:t>6/17/15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147017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5E6AF3-2CF4-0244-9989-777E8902505A}" type="datetimeFigureOut">
              <a:rPr lang="en-US" smtClean="0"/>
              <a:pPr/>
              <a:t>6/17/15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1279164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5E6AF3-2CF4-0244-9989-777E8902505A}" type="datetimeFigureOut">
              <a:rPr lang="en-US" smtClean="0"/>
              <a:pPr/>
              <a:t>6/17/15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1035804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5E6AF3-2CF4-0244-9989-777E8902505A}" type="datetimeFigureOut">
              <a:rPr lang="en-US" smtClean="0"/>
              <a:pPr/>
              <a:t>6/17/15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5202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5E6AF3-2CF4-0244-9989-777E8902505A}" type="datetimeFigureOut">
              <a:rPr lang="en-US" smtClean="0"/>
              <a:pPr/>
              <a:t>6/17/15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297486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E6AF3-2CF4-0244-9989-777E8902505A}" type="datetimeFigureOut">
              <a:rPr lang="en-US" smtClean="0"/>
              <a:pPr/>
              <a:t>6/17/15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231505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5E6AF3-2CF4-0244-9989-777E8902505A}" type="datetimeFigureOut">
              <a:rPr lang="en-US" smtClean="0"/>
              <a:pPr/>
              <a:t>6/17/15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1666946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5E6AF3-2CF4-0244-9989-777E8902505A}" type="datetimeFigureOut">
              <a:rPr lang="en-US" smtClean="0"/>
              <a:pPr/>
              <a:t>6/17/15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24354231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E6AF3-2CF4-0244-9989-777E8902505A}" type="datetimeFigureOut">
              <a:rPr lang="en-US" smtClean="0"/>
              <a:pPr/>
              <a:t>6/17/15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0A8E2-320D-F246-84F0-4C0E72F44607}" type="slidenum">
              <a:rPr lang="en-US" smtClean="0"/>
              <a:pPr/>
              <a:t>‹#›</a:t>
            </a:fld>
            <a:endParaRPr lang="en-US"/>
          </a:p>
        </p:txBody>
      </p:sp>
    </p:spTree>
    <p:extLst>
      <p:ext uri="{BB962C8B-B14F-4D97-AF65-F5344CB8AC3E}">
        <p14:creationId xmlns:p14="http://schemas.microsoft.com/office/powerpoint/2010/main" val="17375448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3.jpe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4.jpe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image" Target="../media/image30.jpe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1.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3.png"/><Relationship Id="rId5" Type="http://schemas.openxmlformats.org/officeDocument/2006/relationships/image" Target="../media/image34.jpeg"/><Relationship Id="rId6" Type="http://schemas.openxmlformats.org/officeDocument/2006/relationships/image" Target="../media/image35.jpe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9.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tiff"/><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0"/>
          <p:cNvSpPr txBox="1">
            <a:spLocks noChangeArrowheads="1"/>
          </p:cNvSpPr>
          <p:nvPr/>
        </p:nvSpPr>
        <p:spPr bwMode="auto">
          <a:xfrm>
            <a:off x="5371485" y="6249706"/>
            <a:ext cx="3340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400" dirty="0" err="1">
                <a:solidFill>
                  <a:prstClr val="black"/>
                </a:solidFill>
                <a:latin typeface="Calibri" charset="0"/>
              </a:rPr>
              <a:t>www.nisenet.org</a:t>
            </a:r>
            <a:endParaRPr lang="en-US" sz="1400" dirty="0">
              <a:solidFill>
                <a:prstClr val="black"/>
              </a:solidFill>
              <a:latin typeface="Calibri" charset="0"/>
            </a:endParaRPr>
          </a:p>
        </p:txBody>
      </p:sp>
      <p:pic>
        <p:nvPicPr>
          <p:cNvPr id="10" name="Picture 9" descr="NISE_logo.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873" y="6310791"/>
            <a:ext cx="1135912" cy="257187"/>
          </a:xfrm>
          <a:prstGeom prst="rect">
            <a:avLst/>
          </a:prstGeom>
        </p:spPr>
      </p:pic>
      <p:pic>
        <p:nvPicPr>
          <p:cNvPr id="13" name="Picture 12" descr="NSF_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1019" y="6268281"/>
            <a:ext cx="342558" cy="342558"/>
          </a:xfrm>
          <a:prstGeom prst="rect">
            <a:avLst/>
          </a:prstGeom>
        </p:spPr>
      </p:pic>
      <p:pic>
        <p:nvPicPr>
          <p:cNvPr id="16" name="Picture 1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8600" y="2038824"/>
            <a:ext cx="8686800" cy="4077119"/>
          </a:xfrm>
          <a:prstGeom prst="rect">
            <a:avLst/>
          </a:prstGeom>
        </p:spPr>
      </p:pic>
      <p:sp>
        <p:nvSpPr>
          <p:cNvPr id="15" name="Rectangle 14"/>
          <p:cNvSpPr/>
          <p:nvPr/>
        </p:nvSpPr>
        <p:spPr>
          <a:xfrm>
            <a:off x="228600" y="248003"/>
            <a:ext cx="8686800" cy="2092881"/>
          </a:xfrm>
          <a:prstGeom prst="rect">
            <a:avLst/>
          </a:prstGeom>
          <a:solidFill>
            <a:srgbClr val="49176D"/>
          </a:solidFill>
        </p:spPr>
        <p:txBody>
          <a:bodyPr wrap="square">
            <a:spAutoFit/>
          </a:bodyPr>
          <a:lstStyle/>
          <a:p>
            <a:pPr algn="ctr"/>
            <a:endParaRPr lang="en-US" sz="1000" b="1" spc="150" dirty="0" smtClean="0">
              <a:solidFill>
                <a:schemeClr val="bg1"/>
              </a:solidFill>
              <a:latin typeface="Century Gothic"/>
              <a:cs typeface="Century Gothic"/>
            </a:endParaRPr>
          </a:p>
          <a:p>
            <a:pPr algn="ctr"/>
            <a:r>
              <a:rPr lang="en-US" sz="5500" spc="150" dirty="0" smtClean="0">
                <a:solidFill>
                  <a:schemeClr val="bg1"/>
                </a:solidFill>
                <a:latin typeface="Century Gothic"/>
                <a:cs typeface="Century Gothic"/>
              </a:rPr>
              <a:t>Small footprint exhibitions</a:t>
            </a:r>
          </a:p>
          <a:p>
            <a:pPr algn="ctr"/>
            <a:endParaRPr lang="en-US" sz="1000" b="1" spc="150" dirty="0">
              <a:solidFill>
                <a:schemeClr val="bg1"/>
              </a:solidFill>
              <a:latin typeface="Century Gothic"/>
              <a:cs typeface="Century Gothic"/>
            </a:endParaRPr>
          </a:p>
        </p:txBody>
      </p:sp>
    </p:spTree>
    <p:extLst>
      <p:ext uri="{BB962C8B-B14F-4D97-AF65-F5344CB8AC3E}">
        <p14:creationId xmlns:p14="http://schemas.microsoft.com/office/powerpoint/2010/main" val="17711052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descr="20120331GH_0209-XL.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73070" y="1595175"/>
            <a:ext cx="4135548" cy="5029200"/>
          </a:xfrm>
          <a:prstGeom prst="rect">
            <a:avLst/>
          </a:prstGeom>
        </p:spPr>
      </p:pic>
      <p:sp>
        <p:nvSpPr>
          <p:cNvPr id="6" name="Rectangle 5"/>
          <p:cNvSpPr/>
          <p:nvPr/>
        </p:nvSpPr>
        <p:spPr>
          <a:xfrm>
            <a:off x="512347" y="569288"/>
            <a:ext cx="8289449" cy="584776"/>
          </a:xfrm>
          <a:prstGeom prst="rect">
            <a:avLst/>
          </a:prstGeom>
        </p:spPr>
        <p:txBody>
          <a:bodyPr wrap="none">
            <a:spAutoFit/>
          </a:bodyPr>
          <a:lstStyle/>
          <a:p>
            <a:pPr>
              <a:spcAft>
                <a:spcPts val="1600"/>
              </a:spcAft>
            </a:pPr>
            <a:r>
              <a:rPr lang="en-US" sz="3200" spc="150" dirty="0" smtClean="0">
                <a:solidFill>
                  <a:srgbClr val="49176D"/>
                </a:solidFill>
                <a:latin typeface="Century Gothic"/>
                <a:cs typeface="Century Gothic"/>
              </a:rPr>
              <a:t>Graphic panel</a:t>
            </a:r>
            <a:r>
              <a:rPr lang="en-US" sz="3200" b="1" spc="150" dirty="0" smtClean="0">
                <a:solidFill>
                  <a:srgbClr val="49176D"/>
                </a:solidFill>
                <a:latin typeface="Century Gothic"/>
                <a:cs typeface="Century Gothic"/>
              </a:rPr>
              <a:t>			   </a:t>
            </a:r>
            <a:r>
              <a:rPr lang="en-US" sz="3200" spc="150" dirty="0" smtClean="0">
                <a:solidFill>
                  <a:srgbClr val="49176D"/>
                </a:solidFill>
                <a:latin typeface="Century Gothic"/>
                <a:cs typeface="Century Gothic"/>
              </a:rPr>
              <a:t>Static vs. gravity</a:t>
            </a:r>
            <a:endParaRPr lang="en-US" sz="3200" spc="150" dirty="0">
              <a:solidFill>
                <a:srgbClr val="49176D"/>
              </a:solidFill>
              <a:latin typeface="Century Gothic"/>
              <a:cs typeface="Century Gothic"/>
            </a:endParaRPr>
          </a:p>
        </p:txBody>
      </p:sp>
      <p:pic>
        <p:nvPicPr>
          <p:cNvPr id="7" name="Picture 6" descr="20120331GH_0179-XL.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4683" y="1595175"/>
            <a:ext cx="4027238" cy="5029200"/>
          </a:xfrm>
          <a:prstGeom prst="rect">
            <a:avLst/>
          </a:prstGeom>
        </p:spPr>
      </p:pic>
    </p:spTree>
    <p:extLst>
      <p:ext uri="{BB962C8B-B14F-4D97-AF65-F5344CB8AC3E}">
        <p14:creationId xmlns:p14="http://schemas.microsoft.com/office/powerpoint/2010/main" val="13072642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Picture 1" descr="0_best_of_20120613_1740-X2.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40627" y="1690309"/>
            <a:ext cx="4245200" cy="4932316"/>
          </a:xfrm>
          <a:prstGeom prst="rect">
            <a:avLst/>
          </a:prstGeom>
        </p:spPr>
      </p:pic>
      <p:sp>
        <p:nvSpPr>
          <p:cNvPr id="7" name="Rectangle 6"/>
          <p:cNvSpPr/>
          <p:nvPr/>
        </p:nvSpPr>
        <p:spPr>
          <a:xfrm>
            <a:off x="581372" y="596900"/>
            <a:ext cx="8405917" cy="707886"/>
          </a:xfrm>
          <a:prstGeom prst="rect">
            <a:avLst/>
          </a:prstGeom>
        </p:spPr>
        <p:txBody>
          <a:bodyPr wrap="none">
            <a:spAutoFit/>
          </a:bodyPr>
          <a:lstStyle/>
          <a:p>
            <a:pPr>
              <a:spcAft>
                <a:spcPts val="1600"/>
              </a:spcAft>
            </a:pPr>
            <a:r>
              <a:rPr lang="en-US" sz="4000" spc="150" dirty="0" smtClean="0">
                <a:solidFill>
                  <a:srgbClr val="49176D"/>
                </a:solidFill>
                <a:latin typeface="Century Gothic"/>
                <a:cs typeface="Century Gothic"/>
              </a:rPr>
              <a:t>Build a giant carbon nanotube</a:t>
            </a:r>
            <a:endParaRPr lang="en-US" sz="4000" spc="150" dirty="0">
              <a:solidFill>
                <a:srgbClr val="49176D"/>
              </a:solidFill>
              <a:latin typeface="Century Gothic"/>
              <a:cs typeface="Century Gothic"/>
            </a:endParaRPr>
          </a:p>
        </p:txBody>
      </p:sp>
      <p:pic>
        <p:nvPicPr>
          <p:cNvPr id="9" name="Picture 8" descr="20120331GH_0532-XL.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26572" y="1617988"/>
            <a:ext cx="4059778" cy="4989147"/>
          </a:xfrm>
          <a:prstGeom prst="rect">
            <a:avLst/>
          </a:prstGeom>
        </p:spPr>
      </p:pic>
    </p:spTree>
    <p:extLst>
      <p:ext uri="{BB962C8B-B14F-4D97-AF65-F5344CB8AC3E}">
        <p14:creationId xmlns:p14="http://schemas.microsoft.com/office/powerpoint/2010/main" val="7688192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Picture 1" descr="20111219-094246.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1810" y="2052551"/>
            <a:ext cx="4114800" cy="4566388"/>
          </a:xfrm>
          <a:prstGeom prst="rect">
            <a:avLst/>
          </a:prstGeom>
        </p:spPr>
      </p:pic>
      <p:sp>
        <p:nvSpPr>
          <p:cNvPr id="6" name="Rectangle 5"/>
          <p:cNvSpPr/>
          <p:nvPr/>
        </p:nvSpPr>
        <p:spPr>
          <a:xfrm>
            <a:off x="581372" y="596900"/>
            <a:ext cx="3095619" cy="707886"/>
          </a:xfrm>
          <a:prstGeom prst="rect">
            <a:avLst/>
          </a:prstGeom>
        </p:spPr>
        <p:txBody>
          <a:bodyPr wrap="none">
            <a:spAutoFit/>
          </a:bodyPr>
          <a:lstStyle/>
          <a:p>
            <a:pPr>
              <a:spcAft>
                <a:spcPts val="1600"/>
              </a:spcAft>
            </a:pPr>
            <a:r>
              <a:rPr lang="en-US" sz="4000" spc="150" dirty="0" smtClean="0">
                <a:solidFill>
                  <a:srgbClr val="49176D"/>
                </a:solidFill>
                <a:latin typeface="Century Gothic"/>
                <a:cs typeface="Century Gothic"/>
              </a:rPr>
              <a:t>I spy </a:t>
            </a:r>
            <a:r>
              <a:rPr lang="en-US" sz="4000" spc="150" dirty="0" err="1" smtClean="0">
                <a:solidFill>
                  <a:srgbClr val="49176D"/>
                </a:solidFill>
                <a:latin typeface="Century Gothic"/>
                <a:cs typeface="Century Gothic"/>
              </a:rPr>
              <a:t>nano</a:t>
            </a:r>
            <a:r>
              <a:rPr lang="en-US" sz="4000" spc="150" dirty="0" smtClean="0">
                <a:solidFill>
                  <a:srgbClr val="49176D"/>
                </a:solidFill>
                <a:latin typeface="Century Gothic"/>
                <a:cs typeface="Century Gothic"/>
              </a:rPr>
              <a:t>!</a:t>
            </a:r>
            <a:endParaRPr lang="en-US" sz="4000" spc="150" dirty="0">
              <a:solidFill>
                <a:srgbClr val="49176D"/>
              </a:solidFill>
              <a:latin typeface="Century Gothic"/>
              <a:cs typeface="Century Gothic"/>
            </a:endParaRPr>
          </a:p>
        </p:txBody>
      </p:sp>
      <p:pic>
        <p:nvPicPr>
          <p:cNvPr id="8" name="Picture 7" descr="20120723_1172-X2.jpg"/>
          <p:cNvPicPr>
            <a:picLocks noChangeAspect="1"/>
          </p:cNvPicPr>
          <p:nvPr/>
        </p:nvPicPr>
        <p:blipFill rotWithShape="1">
          <a:blip r:embed="rId5" cstate="email">
            <a:extLst>
              <a:ext uri="{28A0092B-C50C-407E-A947-70E740481C1C}">
                <a14:useLocalDpi xmlns:a14="http://schemas.microsoft.com/office/drawing/2010/main"/>
              </a:ext>
            </a:extLst>
          </a:blip>
          <a:srcRect b="-83"/>
          <a:stretch/>
        </p:blipFill>
        <p:spPr>
          <a:xfrm>
            <a:off x="4700061" y="2052551"/>
            <a:ext cx="4202356" cy="4572000"/>
          </a:xfrm>
          <a:prstGeom prst="rect">
            <a:avLst/>
          </a:prstGeom>
        </p:spPr>
      </p:pic>
    </p:spTree>
    <p:extLst>
      <p:ext uri="{BB962C8B-B14F-4D97-AF65-F5344CB8AC3E}">
        <p14:creationId xmlns:p14="http://schemas.microsoft.com/office/powerpoint/2010/main" val="12969661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Picture 1" descr="20120723_1091.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0880" y="1674810"/>
            <a:ext cx="8686800" cy="4937722"/>
          </a:xfrm>
          <a:prstGeom prst="rect">
            <a:avLst/>
          </a:prstGeom>
        </p:spPr>
      </p:pic>
      <p:sp>
        <p:nvSpPr>
          <p:cNvPr id="6" name="Rectangle 5"/>
          <p:cNvSpPr/>
          <p:nvPr/>
        </p:nvSpPr>
        <p:spPr>
          <a:xfrm>
            <a:off x="581372" y="596900"/>
            <a:ext cx="6668211" cy="707886"/>
          </a:xfrm>
          <a:prstGeom prst="rect">
            <a:avLst/>
          </a:prstGeom>
        </p:spPr>
        <p:txBody>
          <a:bodyPr wrap="none">
            <a:spAutoFit/>
          </a:bodyPr>
          <a:lstStyle/>
          <a:p>
            <a:pPr>
              <a:spcAft>
                <a:spcPts val="1600"/>
              </a:spcAft>
            </a:pPr>
            <a:r>
              <a:rPr lang="en-US" sz="4000" spc="150" dirty="0" smtClean="0">
                <a:solidFill>
                  <a:srgbClr val="49176D"/>
                </a:solidFill>
                <a:latin typeface="Century Gothic"/>
                <a:cs typeface="Century Gothic"/>
              </a:rPr>
              <a:t>Balance our </a:t>
            </a:r>
            <a:r>
              <a:rPr lang="en-US" sz="4000" spc="150" dirty="0" err="1" smtClean="0">
                <a:solidFill>
                  <a:srgbClr val="49176D"/>
                </a:solidFill>
                <a:latin typeface="Century Gothic"/>
                <a:cs typeface="Century Gothic"/>
              </a:rPr>
              <a:t>nano</a:t>
            </a:r>
            <a:r>
              <a:rPr lang="en-US" sz="4000" spc="150" dirty="0" smtClean="0">
                <a:solidFill>
                  <a:srgbClr val="49176D"/>
                </a:solidFill>
                <a:latin typeface="Century Gothic"/>
                <a:cs typeface="Century Gothic"/>
              </a:rPr>
              <a:t> future</a:t>
            </a:r>
            <a:endParaRPr lang="en-US" sz="4000" spc="150" dirty="0">
              <a:solidFill>
                <a:srgbClr val="49176D"/>
              </a:solidFill>
              <a:latin typeface="Century Gothic"/>
              <a:cs typeface="Century Gothic"/>
            </a:endParaRPr>
          </a:p>
        </p:txBody>
      </p:sp>
    </p:spTree>
    <p:extLst>
      <p:ext uri="{BB962C8B-B14F-4D97-AF65-F5344CB8AC3E}">
        <p14:creationId xmlns:p14="http://schemas.microsoft.com/office/powerpoint/2010/main" val="3645489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Picture 1" descr="20111219-094832.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7072" y="1666087"/>
            <a:ext cx="8686800" cy="4932317"/>
          </a:xfrm>
          <a:prstGeom prst="rect">
            <a:avLst/>
          </a:prstGeom>
        </p:spPr>
      </p:pic>
      <p:sp>
        <p:nvSpPr>
          <p:cNvPr id="6" name="Rectangle 5"/>
          <p:cNvSpPr/>
          <p:nvPr/>
        </p:nvSpPr>
        <p:spPr>
          <a:xfrm>
            <a:off x="581372" y="596900"/>
            <a:ext cx="3831948" cy="707886"/>
          </a:xfrm>
          <a:prstGeom prst="rect">
            <a:avLst/>
          </a:prstGeom>
        </p:spPr>
        <p:txBody>
          <a:bodyPr wrap="none">
            <a:spAutoFit/>
          </a:bodyPr>
          <a:lstStyle/>
          <a:p>
            <a:pPr>
              <a:spcAft>
                <a:spcPts val="1600"/>
              </a:spcAft>
            </a:pPr>
            <a:r>
              <a:rPr lang="en-US" sz="4000" spc="150" dirty="0" smtClean="0">
                <a:solidFill>
                  <a:srgbClr val="49176D"/>
                </a:solidFill>
                <a:latin typeface="Century Gothic"/>
                <a:cs typeface="Century Gothic"/>
              </a:rPr>
              <a:t>Reading area</a:t>
            </a:r>
            <a:endParaRPr lang="en-US" sz="4000" spc="150" dirty="0">
              <a:solidFill>
                <a:srgbClr val="49176D"/>
              </a:solidFill>
              <a:latin typeface="Century Gothic"/>
              <a:cs typeface="Century Gothic"/>
            </a:endParaRPr>
          </a:p>
        </p:txBody>
      </p:sp>
    </p:spTree>
    <p:extLst>
      <p:ext uri="{BB962C8B-B14F-4D97-AF65-F5344CB8AC3E}">
        <p14:creationId xmlns:p14="http://schemas.microsoft.com/office/powerpoint/2010/main" val="13907986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ISE_impact_slides_09_18_1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86765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ISE_impact_slides_09_18_7.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Oval 2"/>
          <p:cNvSpPr/>
          <p:nvPr/>
        </p:nvSpPr>
        <p:spPr>
          <a:xfrm>
            <a:off x="4892193" y="4516684"/>
            <a:ext cx="3420206" cy="1948090"/>
          </a:xfrm>
          <a:prstGeom prst="ellipse">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203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5"/>
          <p:cNvSpPr/>
          <p:nvPr/>
        </p:nvSpPr>
        <p:spPr>
          <a:xfrm>
            <a:off x="581372" y="596900"/>
            <a:ext cx="3934340" cy="707886"/>
          </a:xfrm>
          <a:prstGeom prst="rect">
            <a:avLst/>
          </a:prstGeom>
        </p:spPr>
        <p:txBody>
          <a:bodyPr wrap="none">
            <a:spAutoFit/>
          </a:bodyPr>
          <a:lstStyle/>
          <a:p>
            <a:pPr>
              <a:spcAft>
                <a:spcPts val="1600"/>
              </a:spcAft>
            </a:pPr>
            <a:r>
              <a:rPr lang="en-US" sz="4000" spc="150" dirty="0" err="1" smtClean="0">
                <a:solidFill>
                  <a:srgbClr val="49176D"/>
                </a:solidFill>
                <a:latin typeface="Century Gothic"/>
                <a:cs typeface="Century Gothic"/>
              </a:rPr>
              <a:t>NanoDays</a:t>
            </a:r>
            <a:r>
              <a:rPr lang="en-US" sz="4000" spc="150" dirty="0" smtClean="0">
                <a:solidFill>
                  <a:srgbClr val="49176D"/>
                </a:solidFill>
                <a:latin typeface="Century Gothic"/>
                <a:cs typeface="Century Gothic"/>
              </a:rPr>
              <a:t> kits</a:t>
            </a:r>
            <a:endParaRPr lang="en-US" sz="4000" spc="150" dirty="0">
              <a:solidFill>
                <a:srgbClr val="49176D"/>
              </a:solidFill>
              <a:latin typeface="Century Gothic"/>
              <a:cs typeface="Century Gothic"/>
            </a:endParaRPr>
          </a:p>
        </p:txBody>
      </p:sp>
      <p:pic>
        <p:nvPicPr>
          <p:cNvPr id="5" name="Picture 4" descr="20110918gh_447.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5682" y="1666087"/>
            <a:ext cx="3657600" cy="2076765"/>
          </a:xfrm>
          <a:prstGeom prst="rect">
            <a:avLst/>
          </a:prstGeom>
        </p:spPr>
      </p:pic>
      <p:pic>
        <p:nvPicPr>
          <p:cNvPr id="8" name="Picture 7" descr="20121029-2121-X2.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20037" y="1666087"/>
            <a:ext cx="3657600" cy="2077156"/>
          </a:xfrm>
          <a:prstGeom prst="rect">
            <a:avLst/>
          </a:prstGeom>
        </p:spPr>
      </p:pic>
      <p:pic>
        <p:nvPicPr>
          <p:cNvPr id="9" name="Picture 8" descr="20120722gh2_294.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5682" y="4170358"/>
            <a:ext cx="3657600" cy="2185491"/>
          </a:xfrm>
          <a:prstGeom prst="rect">
            <a:avLst/>
          </a:prstGeom>
        </p:spPr>
      </p:pic>
      <p:pic>
        <p:nvPicPr>
          <p:cNvPr id="3" name="Picture 2" descr="i-zvJrF9r-X2.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820037" y="4170358"/>
            <a:ext cx="3657600" cy="2185491"/>
          </a:xfrm>
          <a:prstGeom prst="rect">
            <a:avLst/>
          </a:prstGeom>
        </p:spPr>
      </p:pic>
    </p:spTree>
    <p:extLst>
      <p:ext uri="{BB962C8B-B14F-4D97-AF65-F5344CB8AC3E}">
        <p14:creationId xmlns:p14="http://schemas.microsoft.com/office/powerpoint/2010/main" val="11582918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Picture 5" descr="st. louis science center, mo 3_10.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5778" y="1179436"/>
            <a:ext cx="8686800" cy="5424564"/>
          </a:xfrm>
          <a:prstGeom prst="rect">
            <a:avLst/>
          </a:prstGeom>
        </p:spPr>
      </p:pic>
      <p:sp>
        <p:nvSpPr>
          <p:cNvPr id="5" name="Rectangle 4"/>
          <p:cNvSpPr/>
          <p:nvPr/>
        </p:nvSpPr>
        <p:spPr>
          <a:xfrm>
            <a:off x="225778" y="230010"/>
            <a:ext cx="8686800" cy="964367"/>
          </a:xfrm>
          <a:prstGeom prst="rect">
            <a:avLst/>
          </a:prstGeom>
          <a:solidFill>
            <a:srgbClr val="49176D"/>
          </a:solidFill>
        </p:spPr>
        <p:txBody>
          <a:bodyPr wrap="square">
            <a:spAutoFit/>
          </a:bodyPr>
          <a:lstStyle/>
          <a:p>
            <a:pPr>
              <a:lnSpc>
                <a:spcPct val="150000"/>
              </a:lnSpc>
              <a:spcAft>
                <a:spcPts val="1600"/>
              </a:spcAft>
            </a:pPr>
            <a:r>
              <a:rPr lang="en-US" sz="4000" spc="150" dirty="0" smtClean="0">
                <a:solidFill>
                  <a:schemeClr val="bg1"/>
                </a:solidFill>
                <a:latin typeface="Century Gothic"/>
                <a:cs typeface="Century Gothic"/>
              </a:rPr>
              <a:t>Future directions</a:t>
            </a:r>
            <a:endParaRPr lang="en-US" sz="4000" spc="150" dirty="0">
              <a:solidFill>
                <a:schemeClr val="bg1"/>
              </a:solidFill>
              <a:latin typeface="Century Gothic"/>
              <a:cs typeface="Century Gothic"/>
            </a:endParaRPr>
          </a:p>
        </p:txBody>
      </p:sp>
    </p:spTree>
    <p:extLst>
      <p:ext uri="{BB962C8B-B14F-4D97-AF65-F5344CB8AC3E}">
        <p14:creationId xmlns:p14="http://schemas.microsoft.com/office/powerpoint/2010/main" val="23003573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225778" y="230010"/>
            <a:ext cx="8686800" cy="964367"/>
          </a:xfrm>
          <a:prstGeom prst="rect">
            <a:avLst/>
          </a:prstGeom>
          <a:solidFill>
            <a:srgbClr val="49176D"/>
          </a:solidFill>
        </p:spPr>
        <p:txBody>
          <a:bodyPr wrap="square">
            <a:spAutoFit/>
          </a:bodyPr>
          <a:lstStyle/>
          <a:p>
            <a:pPr>
              <a:lnSpc>
                <a:spcPct val="150000"/>
              </a:lnSpc>
              <a:spcAft>
                <a:spcPts val="1600"/>
              </a:spcAft>
            </a:pPr>
            <a:r>
              <a:rPr lang="en-US" sz="4000" spc="150" dirty="0" smtClean="0">
                <a:solidFill>
                  <a:schemeClr val="bg1"/>
                </a:solidFill>
                <a:latin typeface="Century Gothic"/>
                <a:cs typeface="Century Gothic"/>
              </a:rPr>
              <a:t>Discussion</a:t>
            </a:r>
            <a:endParaRPr lang="en-US" sz="4000" spc="150" dirty="0">
              <a:solidFill>
                <a:schemeClr val="bg1"/>
              </a:solidFill>
              <a:latin typeface="Century Gothic"/>
              <a:cs typeface="Century Gothic"/>
            </a:endParaRPr>
          </a:p>
        </p:txBody>
      </p:sp>
      <p:pic>
        <p:nvPicPr>
          <p:cNvPr id="7" name="Picture 6" descr="20150328GH_0341-X2.jpg"/>
          <p:cNvPicPr>
            <a:picLocks noChangeAspect="1"/>
          </p:cNvPicPr>
          <p:nvPr/>
        </p:nvPicPr>
        <p:blipFill rotWithShape="1">
          <a:blip r:embed="rId4" cstate="email">
            <a:extLst>
              <a:ext uri="{28A0092B-C50C-407E-A947-70E740481C1C}">
                <a14:useLocalDpi xmlns:a14="http://schemas.microsoft.com/office/drawing/2010/main"/>
              </a:ext>
            </a:extLst>
          </a:blip>
          <a:srcRect b="-191"/>
          <a:stretch/>
        </p:blipFill>
        <p:spPr>
          <a:xfrm>
            <a:off x="216839" y="1194378"/>
            <a:ext cx="8686800" cy="5472752"/>
          </a:xfrm>
          <a:prstGeom prst="rect">
            <a:avLst/>
          </a:prstGeom>
        </p:spPr>
      </p:pic>
    </p:spTree>
    <p:extLst>
      <p:ext uri="{BB962C8B-B14F-4D97-AF65-F5344CB8AC3E}">
        <p14:creationId xmlns:p14="http://schemas.microsoft.com/office/powerpoint/2010/main" val="38666820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225778" y="230010"/>
            <a:ext cx="8686800" cy="964367"/>
          </a:xfrm>
          <a:prstGeom prst="rect">
            <a:avLst/>
          </a:prstGeom>
          <a:solidFill>
            <a:srgbClr val="49176D"/>
          </a:solidFill>
        </p:spPr>
        <p:txBody>
          <a:bodyPr wrap="square">
            <a:spAutoFit/>
          </a:bodyPr>
          <a:lstStyle/>
          <a:p>
            <a:pPr>
              <a:lnSpc>
                <a:spcPct val="150000"/>
              </a:lnSpc>
              <a:spcAft>
                <a:spcPts val="1600"/>
              </a:spcAft>
            </a:pPr>
            <a:r>
              <a:rPr lang="en-US" sz="4000" spc="150" dirty="0" smtClean="0">
                <a:solidFill>
                  <a:schemeClr val="bg1"/>
                </a:solidFill>
                <a:latin typeface="Century Gothic"/>
                <a:cs typeface="Century Gothic"/>
              </a:rPr>
              <a:t>Overview</a:t>
            </a:r>
            <a:endParaRPr lang="en-US" sz="4000" spc="150" dirty="0">
              <a:solidFill>
                <a:schemeClr val="bg1"/>
              </a:solidFill>
              <a:latin typeface="Century Gothic"/>
              <a:cs typeface="Century Gothic"/>
            </a:endParaRPr>
          </a:p>
        </p:txBody>
      </p:sp>
      <p:sp>
        <p:nvSpPr>
          <p:cNvPr id="8" name="TextBox 7"/>
          <p:cNvSpPr txBox="1"/>
          <p:nvPr/>
        </p:nvSpPr>
        <p:spPr>
          <a:xfrm>
            <a:off x="584402" y="1798781"/>
            <a:ext cx="8304951" cy="1610697"/>
          </a:xfrm>
          <a:prstGeom prst="rect">
            <a:avLst/>
          </a:prstGeom>
          <a:noFill/>
        </p:spPr>
        <p:txBody>
          <a:bodyPr wrap="square" rtlCol="0">
            <a:spAutoFit/>
          </a:bodyPr>
          <a:lstStyle/>
          <a:p>
            <a:pPr marL="457200" indent="-457200">
              <a:spcAft>
                <a:spcPts val="1600"/>
              </a:spcAft>
              <a:buFont typeface="+mj-lt"/>
              <a:buAutoNum type="arabicPeriod"/>
            </a:pPr>
            <a:r>
              <a:rPr lang="en-US" sz="2400" i="1" dirty="0" smtClean="0"/>
              <a:t>Nano</a:t>
            </a:r>
            <a:r>
              <a:rPr lang="en-US" sz="2400" dirty="0" smtClean="0"/>
              <a:t> small footprint exhibition</a:t>
            </a:r>
            <a:endParaRPr lang="en-US" sz="2400" i="1" dirty="0" smtClean="0"/>
          </a:p>
          <a:p>
            <a:pPr marL="457200" indent="-457200">
              <a:spcAft>
                <a:spcPts val="1600"/>
              </a:spcAft>
              <a:buFont typeface="+mj-lt"/>
              <a:buAutoNum type="arabicPeriod"/>
            </a:pPr>
            <a:r>
              <a:rPr lang="en-US" sz="2400" dirty="0" smtClean="0"/>
              <a:t>Possible future directions</a:t>
            </a:r>
          </a:p>
          <a:p>
            <a:pPr marL="457200" indent="-457200">
              <a:spcAft>
                <a:spcPts val="1600"/>
              </a:spcAft>
              <a:buFont typeface="+mj-lt"/>
              <a:buAutoNum type="arabicPeriod"/>
            </a:pPr>
            <a:r>
              <a:rPr lang="en-US" sz="2400" dirty="0" smtClean="0"/>
              <a:t>Discussion</a:t>
            </a:r>
          </a:p>
        </p:txBody>
      </p:sp>
    </p:spTree>
    <p:extLst>
      <p:ext uri="{BB962C8B-B14F-4D97-AF65-F5344CB8AC3E}">
        <p14:creationId xmlns:p14="http://schemas.microsoft.com/office/powerpoint/2010/main" val="2999528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5"/>
          <p:cNvSpPr/>
          <p:nvPr/>
        </p:nvSpPr>
        <p:spPr>
          <a:xfrm>
            <a:off x="581372" y="596900"/>
            <a:ext cx="2769859" cy="707886"/>
          </a:xfrm>
          <a:prstGeom prst="rect">
            <a:avLst/>
          </a:prstGeom>
        </p:spPr>
        <p:txBody>
          <a:bodyPr wrap="none">
            <a:spAutoFit/>
          </a:bodyPr>
          <a:lstStyle/>
          <a:p>
            <a:pPr>
              <a:spcAft>
                <a:spcPts val="1600"/>
              </a:spcAft>
            </a:pPr>
            <a:r>
              <a:rPr lang="en-US" sz="4000" spc="150" dirty="0" smtClean="0">
                <a:solidFill>
                  <a:srgbClr val="49176D"/>
                </a:solidFill>
                <a:latin typeface="Century Gothic"/>
                <a:cs typeface="Century Gothic"/>
              </a:rPr>
              <a:t>Questions</a:t>
            </a:r>
            <a:endParaRPr lang="en-US" sz="4000" spc="150" dirty="0">
              <a:solidFill>
                <a:srgbClr val="49176D"/>
              </a:solidFill>
              <a:latin typeface="Century Gothic"/>
              <a:cs typeface="Century Gothic"/>
            </a:endParaRPr>
          </a:p>
        </p:txBody>
      </p:sp>
      <p:sp>
        <p:nvSpPr>
          <p:cNvPr id="4" name="Content Placeholder 2"/>
          <p:cNvSpPr txBox="1">
            <a:spLocks/>
          </p:cNvSpPr>
          <p:nvPr/>
        </p:nvSpPr>
        <p:spPr>
          <a:xfrm>
            <a:off x="457199" y="1600200"/>
            <a:ext cx="8347735" cy="499894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a:t>M</a:t>
            </a:r>
            <a:r>
              <a:rPr lang="en-US" sz="2400" b="1" dirty="0" smtClean="0"/>
              <a:t>odel</a:t>
            </a:r>
          </a:p>
          <a:p>
            <a:pPr marL="0" indent="0">
              <a:buNone/>
            </a:pPr>
            <a:r>
              <a:rPr lang="en-US" sz="2200" dirty="0" smtClean="0"/>
              <a:t>Does this seem like a viable </a:t>
            </a:r>
            <a:r>
              <a:rPr lang="en-US" sz="2200" dirty="0"/>
              <a:t>business </a:t>
            </a:r>
            <a:r>
              <a:rPr lang="en-US" sz="2200" dirty="0" smtClean="0"/>
              <a:t>model? Would museums be </a:t>
            </a:r>
            <a:r>
              <a:rPr lang="en-US" sz="2200" dirty="0"/>
              <a:t>interested in buying this product for this price</a:t>
            </a:r>
            <a:r>
              <a:rPr lang="en-US" sz="2200" dirty="0" smtClean="0"/>
              <a:t>?</a:t>
            </a:r>
            <a:endParaRPr lang="en-US" sz="2200" dirty="0"/>
          </a:p>
          <a:p>
            <a:pPr marL="0" indent="0">
              <a:buNone/>
            </a:pPr>
            <a:endParaRPr lang="en-US" sz="400" dirty="0" smtClean="0"/>
          </a:p>
          <a:p>
            <a:pPr marL="0" indent="0">
              <a:buNone/>
            </a:pPr>
            <a:r>
              <a:rPr lang="en-US" sz="2200" dirty="0" smtClean="0"/>
              <a:t>Does this model offer potential to build capacity and collaboration across the field? Would museums be interested in working together on challenging topics or new modes of engagement?</a:t>
            </a:r>
          </a:p>
          <a:p>
            <a:pPr marL="0" indent="0">
              <a:buNone/>
            </a:pPr>
            <a:r>
              <a:rPr lang="en-US" sz="2200" b="1" dirty="0"/>
              <a:t>S</a:t>
            </a:r>
            <a:r>
              <a:rPr lang="en-US" sz="2200" b="1" dirty="0" smtClean="0"/>
              <a:t>pecifics</a:t>
            </a:r>
          </a:p>
          <a:p>
            <a:pPr marL="0" indent="0">
              <a:buNone/>
            </a:pPr>
            <a:r>
              <a:rPr lang="en-US" sz="2200" dirty="0" smtClean="0"/>
              <a:t>What topics are likely to be broad interest? </a:t>
            </a:r>
          </a:p>
          <a:p>
            <a:pPr marL="0" indent="0">
              <a:buNone/>
            </a:pPr>
            <a:endParaRPr lang="en-US" sz="400" dirty="0" smtClean="0"/>
          </a:p>
          <a:p>
            <a:pPr marL="0" indent="0">
              <a:buNone/>
            </a:pPr>
            <a:r>
              <a:rPr lang="en-US" sz="2200" dirty="0" smtClean="0"/>
              <a:t>What price range seems workable?</a:t>
            </a:r>
          </a:p>
          <a:p>
            <a:pPr marL="0" indent="0">
              <a:buNone/>
            </a:pPr>
            <a:endParaRPr lang="en-US" sz="400" dirty="0" smtClean="0"/>
          </a:p>
          <a:p>
            <a:pPr marL="0" indent="0">
              <a:buNone/>
            </a:pPr>
            <a:r>
              <a:rPr lang="en-US" sz="2200" dirty="0" smtClean="0"/>
              <a:t>Is 400 square feet a good size? </a:t>
            </a:r>
          </a:p>
          <a:p>
            <a:pPr marL="0" indent="0">
              <a:buNone/>
            </a:pPr>
            <a:endParaRPr lang="en-US" sz="400" dirty="0" smtClean="0"/>
          </a:p>
          <a:p>
            <a:pPr marL="0" indent="0">
              <a:buNone/>
            </a:pPr>
            <a:r>
              <a:rPr lang="en-US" sz="2200" dirty="0" smtClean="0"/>
              <a:t>Would there be interest in related activity kits? </a:t>
            </a:r>
            <a:endParaRPr lang="en-US" sz="2400" dirty="0"/>
          </a:p>
          <a:p>
            <a:pPr marL="0" indent="0">
              <a:buFont typeface="Arial"/>
              <a:buNone/>
            </a:pPr>
            <a:endParaRPr lang="en-US" sz="2400" dirty="0" smtClean="0"/>
          </a:p>
          <a:p>
            <a:pPr marL="0" indent="0">
              <a:buFont typeface="Arial"/>
              <a:buNone/>
            </a:pPr>
            <a:endParaRPr lang="en-US" sz="1000" dirty="0" smtClean="0"/>
          </a:p>
          <a:p>
            <a:pPr marL="0" indent="0">
              <a:buFont typeface="Arial"/>
              <a:buNone/>
            </a:pPr>
            <a:endParaRPr lang="en-US" sz="2400" dirty="0" smtClean="0"/>
          </a:p>
          <a:p>
            <a:pPr marL="0" indent="0">
              <a:buFont typeface="Arial"/>
              <a:buNone/>
            </a:pPr>
            <a:endParaRPr lang="en-US" sz="2400" dirty="0"/>
          </a:p>
        </p:txBody>
      </p:sp>
    </p:spTree>
    <p:extLst>
      <p:ext uri="{BB962C8B-B14F-4D97-AF65-F5344CB8AC3E}">
        <p14:creationId xmlns:p14="http://schemas.microsoft.com/office/powerpoint/2010/main" val="35943283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p:nvSpPr>
        <p:spPr>
          <a:xfrm>
            <a:off x="233962" y="683323"/>
            <a:ext cx="8648700" cy="707886"/>
          </a:xfrm>
          <a:prstGeom prst="rect">
            <a:avLst/>
          </a:prstGeom>
        </p:spPr>
        <p:txBody>
          <a:bodyPr wrap="square">
            <a:spAutoFit/>
          </a:bodyPr>
          <a:lstStyle/>
          <a:p>
            <a:pPr algn="ctr"/>
            <a:r>
              <a:rPr lang="en-US" sz="4000" spc="150" dirty="0" smtClean="0">
                <a:solidFill>
                  <a:srgbClr val="49176D"/>
                </a:solidFill>
                <a:latin typeface="Century Gothic"/>
                <a:cs typeface="Century Gothic"/>
              </a:rPr>
              <a:t>Thank you</a:t>
            </a:r>
            <a:endParaRPr lang="en-US" sz="4000" spc="150" dirty="0">
              <a:solidFill>
                <a:srgbClr val="49176D"/>
              </a:solidFill>
              <a:latin typeface="Century Gothic"/>
              <a:cs typeface="Century Gothic"/>
            </a:endParaRPr>
          </a:p>
        </p:txBody>
      </p:sp>
      <p:sp>
        <p:nvSpPr>
          <p:cNvPr id="12" name="Rectangle 11"/>
          <p:cNvSpPr/>
          <p:nvPr/>
        </p:nvSpPr>
        <p:spPr>
          <a:xfrm>
            <a:off x="205062" y="5358578"/>
            <a:ext cx="8778240" cy="12664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Aft>
                <a:spcPts val="200"/>
              </a:spcAft>
              <a:defRPr/>
            </a:pPr>
            <a:r>
              <a:rPr lang="en-US" sz="1800" b="1" kern="1200" dirty="0">
                <a:latin typeface="Calibri" charset="0"/>
              </a:rPr>
              <a:t>Cynthia Needham, </a:t>
            </a:r>
            <a:r>
              <a:rPr lang="en-US" sz="1800" kern="1200" dirty="0">
                <a:latin typeface="Calibri" charset="0"/>
              </a:rPr>
              <a:t>ICAN Productions</a:t>
            </a:r>
          </a:p>
        </p:txBody>
      </p:sp>
      <p:pic>
        <p:nvPicPr>
          <p:cNvPr id="13" name="Picture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9987" y="5548743"/>
            <a:ext cx="992188"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NISE_logo.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31339" y="5751907"/>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p:cNvSpPr txBox="1">
            <a:spLocks noChangeArrowheads="1"/>
          </p:cNvSpPr>
          <p:nvPr/>
        </p:nvSpPr>
        <p:spPr bwMode="auto">
          <a:xfrm>
            <a:off x="1562560" y="5568592"/>
            <a:ext cx="490382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lnSpc>
                <a:spcPct val="90000"/>
              </a:lnSpc>
              <a:spcBef>
                <a:spcPct val="20000"/>
              </a:spcBef>
            </a:pPr>
            <a:r>
              <a:rPr lang="en-US" sz="1200" dirty="0">
                <a:latin typeface="Calibri" charset="0"/>
              </a:rPr>
              <a:t>This presentation is based on work supported by the National Science Foundation under Grant No. 0940143.  Any opinions, findings, and conclusions or recommendations expressed in this presentation are those of the authors and do not necessarily reflect the views of the Foundation. </a:t>
            </a:r>
          </a:p>
        </p:txBody>
      </p:sp>
      <p:pic>
        <p:nvPicPr>
          <p:cNvPr id="9" name="Picture 8" descr="Da Vinci 20121215-0061.jpg"/>
          <p:cNvPicPr>
            <a:picLocks noChangeAspect="1"/>
          </p:cNvPicPr>
          <p:nvPr/>
        </p:nvPicPr>
        <p:blipFill rotWithShape="1">
          <a:blip r:embed="rId6" cstate="email">
            <a:extLst>
              <a:ext uri="{28A0092B-C50C-407E-A947-70E740481C1C}">
                <a14:useLocalDpi xmlns:a14="http://schemas.microsoft.com/office/drawing/2010/main"/>
              </a:ext>
            </a:extLst>
          </a:blip>
          <a:srcRect r="-127"/>
          <a:stretch/>
        </p:blipFill>
        <p:spPr>
          <a:xfrm>
            <a:off x="225778" y="2040960"/>
            <a:ext cx="8686800" cy="3315982"/>
          </a:xfrm>
          <a:prstGeom prst="rect">
            <a:avLst/>
          </a:prstGeom>
        </p:spPr>
      </p:pic>
    </p:spTree>
    <p:extLst>
      <p:ext uri="{BB962C8B-B14F-4D97-AF65-F5344CB8AC3E}">
        <p14:creationId xmlns:p14="http://schemas.microsoft.com/office/powerpoint/2010/main" val="30130864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nan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79428" y="509954"/>
            <a:ext cx="828761" cy="914400"/>
          </a:xfrm>
          <a:prstGeom prst="rect">
            <a:avLst/>
          </a:prstGeom>
        </p:spPr>
      </p:pic>
      <p:pic>
        <p:nvPicPr>
          <p:cNvPr id="7" name="Picture 6" descr="mini-ex 48 states.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41919" y="1526939"/>
            <a:ext cx="8686800" cy="5125503"/>
          </a:xfrm>
          <a:prstGeom prst="rect">
            <a:avLst/>
          </a:prstGeom>
        </p:spPr>
      </p:pic>
      <p:pic>
        <p:nvPicPr>
          <p:cNvPr id="8" name="Picture 7" descr="mini-ex alaska.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93124" y="4565703"/>
            <a:ext cx="1759995" cy="1973597"/>
          </a:xfrm>
          <a:prstGeom prst="rect">
            <a:avLst/>
          </a:prstGeom>
          <a:ln>
            <a:solidFill>
              <a:schemeClr val="bg1">
                <a:lumMod val="50000"/>
              </a:schemeClr>
            </a:solidFill>
          </a:ln>
        </p:spPr>
      </p:pic>
      <p:pic>
        <p:nvPicPr>
          <p:cNvPr id="12" name="Picture 11" descr="mini-ex hawaii.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17364" y="5291376"/>
            <a:ext cx="1685048" cy="1247923"/>
          </a:xfrm>
          <a:prstGeom prst="rect">
            <a:avLst/>
          </a:prstGeom>
          <a:ln>
            <a:solidFill>
              <a:schemeClr val="bg1">
                <a:lumMod val="50000"/>
              </a:schemeClr>
            </a:solidFill>
          </a:ln>
        </p:spPr>
      </p:pic>
      <p:sp>
        <p:nvSpPr>
          <p:cNvPr id="13" name="Rounded Rectangle 12"/>
          <p:cNvSpPr/>
          <p:nvPr/>
        </p:nvSpPr>
        <p:spPr>
          <a:xfrm>
            <a:off x="6922898" y="4312557"/>
            <a:ext cx="1886832" cy="933461"/>
          </a:xfrm>
          <a:prstGeom prst="roundRect">
            <a:avLst/>
          </a:prstGeom>
          <a:solidFill>
            <a:schemeClr val="bg1"/>
          </a:solid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Rectangle 13"/>
          <p:cNvSpPr/>
          <p:nvPr/>
        </p:nvSpPr>
        <p:spPr>
          <a:xfrm>
            <a:off x="6922898" y="4371448"/>
            <a:ext cx="2111661" cy="1303434"/>
          </a:xfrm>
          <a:prstGeom prst="rect">
            <a:avLst/>
          </a:prstGeom>
          <a:ln>
            <a:noFill/>
          </a:ln>
        </p:spPr>
        <p:txBody>
          <a:bodyPr wrap="square">
            <a:spAutoFit/>
          </a:bodyPr>
          <a:lstStyle/>
          <a:p>
            <a:pPr>
              <a:lnSpc>
                <a:spcPct val="50000"/>
              </a:lnSpc>
              <a:defRPr/>
            </a:pPr>
            <a:r>
              <a:rPr lang="en-US" sz="3000" b="1" dirty="0" smtClean="0">
                <a:solidFill>
                  <a:srgbClr val="008000"/>
                </a:solidFill>
                <a:latin typeface="Calibri"/>
              </a:rPr>
              <a:t>• </a:t>
            </a:r>
            <a:r>
              <a:rPr lang="en-US" dirty="0" smtClean="0">
                <a:latin typeface="Calibri"/>
              </a:rPr>
              <a:t>Owning = 93</a:t>
            </a:r>
          </a:p>
          <a:p>
            <a:pPr>
              <a:lnSpc>
                <a:spcPct val="50000"/>
              </a:lnSpc>
              <a:defRPr/>
            </a:pPr>
            <a:r>
              <a:rPr lang="en-US" sz="3000" dirty="0" smtClean="0">
                <a:ln w="3175" cmpd="sng">
                  <a:solidFill>
                    <a:prstClr val="black"/>
                  </a:solidFill>
                </a:ln>
                <a:solidFill>
                  <a:srgbClr val="FFFF00"/>
                </a:solidFill>
                <a:latin typeface="Calibri"/>
              </a:rPr>
              <a:t>• </a:t>
            </a:r>
            <a:r>
              <a:rPr lang="en-US" dirty="0" smtClean="0">
                <a:solidFill>
                  <a:prstClr val="black"/>
                </a:solidFill>
                <a:latin typeface="Calibri"/>
              </a:rPr>
              <a:t>Sharing = 56</a:t>
            </a:r>
          </a:p>
          <a:p>
            <a:pPr>
              <a:lnSpc>
                <a:spcPct val="80000"/>
              </a:lnSpc>
              <a:defRPr/>
            </a:pPr>
            <a:r>
              <a:rPr lang="en-US" sz="2000" dirty="0" smtClean="0">
                <a:solidFill>
                  <a:prstClr val="black"/>
                </a:solidFill>
                <a:latin typeface="Calibri"/>
              </a:rPr>
              <a:t>     </a:t>
            </a:r>
            <a:r>
              <a:rPr lang="en-US" b="1" dirty="0" smtClean="0">
                <a:solidFill>
                  <a:prstClr val="black"/>
                </a:solidFill>
                <a:latin typeface="Calibri"/>
              </a:rPr>
              <a:t>Total = 149 </a:t>
            </a:r>
            <a:r>
              <a:rPr lang="en-US" sz="2000" b="1" dirty="0" smtClean="0">
                <a:solidFill>
                  <a:prstClr val="black"/>
                </a:solidFill>
                <a:latin typeface="Calibri"/>
              </a:rPr>
              <a:t> </a:t>
            </a:r>
          </a:p>
          <a:p>
            <a:pPr>
              <a:lnSpc>
                <a:spcPct val="90000"/>
              </a:lnSpc>
              <a:defRPr/>
            </a:pPr>
            <a:endParaRPr lang="en-US" dirty="0" smtClean="0">
              <a:solidFill>
                <a:srgbClr val="000090"/>
              </a:solidFill>
              <a:latin typeface="Calibri"/>
            </a:endParaRPr>
          </a:p>
          <a:p>
            <a:pPr>
              <a:lnSpc>
                <a:spcPct val="90000"/>
              </a:lnSpc>
              <a:defRPr/>
            </a:pPr>
            <a:r>
              <a:rPr lang="en-US" dirty="0" smtClean="0">
                <a:solidFill>
                  <a:prstClr val="black"/>
                </a:solidFill>
                <a:latin typeface="Calibri"/>
              </a:rPr>
              <a:t>    </a:t>
            </a:r>
            <a:endParaRPr lang="en-US" b="1" dirty="0" smtClean="0">
              <a:solidFill>
                <a:prstClr val="black"/>
              </a:solidFill>
              <a:latin typeface="Calibri"/>
            </a:endParaRPr>
          </a:p>
        </p:txBody>
      </p:sp>
      <p:sp>
        <p:nvSpPr>
          <p:cNvPr id="11" name="Rectangle 10"/>
          <p:cNvSpPr/>
          <p:nvPr/>
        </p:nvSpPr>
        <p:spPr>
          <a:xfrm>
            <a:off x="581372" y="596900"/>
            <a:ext cx="4372812" cy="707886"/>
          </a:xfrm>
          <a:prstGeom prst="rect">
            <a:avLst/>
          </a:prstGeom>
        </p:spPr>
        <p:txBody>
          <a:bodyPr wrap="none">
            <a:spAutoFit/>
          </a:bodyPr>
          <a:lstStyle/>
          <a:p>
            <a:pPr>
              <a:spcAft>
                <a:spcPts val="1600"/>
              </a:spcAft>
            </a:pPr>
            <a:r>
              <a:rPr lang="en-US" sz="4000" spc="150" dirty="0" smtClean="0">
                <a:solidFill>
                  <a:srgbClr val="49176D"/>
                </a:solidFill>
                <a:latin typeface="Century Gothic"/>
                <a:cs typeface="Century Gothic"/>
              </a:rPr>
              <a:t>Nano exhibition</a:t>
            </a:r>
            <a:endParaRPr lang="en-US" sz="4000" spc="150" dirty="0">
              <a:solidFill>
                <a:srgbClr val="49176D"/>
              </a:solidFill>
              <a:latin typeface="Century Gothic"/>
              <a:cs typeface="Century Gothic"/>
            </a:endParaRPr>
          </a:p>
        </p:txBody>
      </p:sp>
    </p:spTree>
    <p:extLst>
      <p:ext uri="{BB962C8B-B14F-4D97-AF65-F5344CB8AC3E}">
        <p14:creationId xmlns:p14="http://schemas.microsoft.com/office/powerpoint/2010/main" val="16292720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Picture 1" descr="IMG_5811-L.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0880" y="1689099"/>
            <a:ext cx="8686800" cy="4932305"/>
          </a:xfrm>
          <a:prstGeom prst="rect">
            <a:avLst/>
          </a:prstGeom>
        </p:spPr>
      </p:pic>
      <p:sp>
        <p:nvSpPr>
          <p:cNvPr id="7" name="Rectangle 6"/>
          <p:cNvSpPr/>
          <p:nvPr/>
        </p:nvSpPr>
        <p:spPr>
          <a:xfrm>
            <a:off x="581372" y="596900"/>
            <a:ext cx="8286794" cy="707886"/>
          </a:xfrm>
          <a:prstGeom prst="rect">
            <a:avLst/>
          </a:prstGeom>
        </p:spPr>
        <p:txBody>
          <a:bodyPr wrap="none">
            <a:spAutoFit/>
          </a:bodyPr>
          <a:lstStyle/>
          <a:p>
            <a:pPr>
              <a:spcAft>
                <a:spcPts val="1600"/>
              </a:spcAft>
            </a:pPr>
            <a:r>
              <a:rPr lang="en-US" sz="4000" spc="150" dirty="0" smtClean="0">
                <a:solidFill>
                  <a:srgbClr val="49176D"/>
                </a:solidFill>
                <a:latin typeface="Century Gothic"/>
                <a:cs typeface="Century Gothic"/>
              </a:rPr>
              <a:t>Science Museum of Minnesota</a:t>
            </a:r>
            <a:endParaRPr lang="en-US" sz="4000" spc="150" dirty="0">
              <a:solidFill>
                <a:srgbClr val="49176D"/>
              </a:solidFill>
              <a:latin typeface="Century Gothic"/>
              <a:cs typeface="Century Gothic"/>
            </a:endParaRPr>
          </a:p>
        </p:txBody>
      </p:sp>
    </p:spTree>
    <p:extLst>
      <p:ext uri="{BB962C8B-B14F-4D97-AF65-F5344CB8AC3E}">
        <p14:creationId xmlns:p14="http://schemas.microsoft.com/office/powerpoint/2010/main" val="41111709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Picture 1" descr="20120504_0218.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0876" y="1674808"/>
            <a:ext cx="8686800" cy="4931758"/>
          </a:xfrm>
          <a:prstGeom prst="rect">
            <a:avLst/>
          </a:prstGeom>
        </p:spPr>
      </p:pic>
      <p:sp>
        <p:nvSpPr>
          <p:cNvPr id="6" name="Rectangle 5"/>
          <p:cNvSpPr/>
          <p:nvPr/>
        </p:nvSpPr>
        <p:spPr>
          <a:xfrm>
            <a:off x="581372" y="596900"/>
            <a:ext cx="1545064" cy="707886"/>
          </a:xfrm>
          <a:prstGeom prst="rect">
            <a:avLst/>
          </a:prstGeom>
        </p:spPr>
        <p:txBody>
          <a:bodyPr wrap="none">
            <a:spAutoFit/>
          </a:bodyPr>
          <a:lstStyle/>
          <a:p>
            <a:pPr>
              <a:spcAft>
                <a:spcPts val="1600"/>
              </a:spcAft>
            </a:pPr>
            <a:r>
              <a:rPr lang="en-US" sz="4000" spc="150" dirty="0" smtClean="0">
                <a:solidFill>
                  <a:srgbClr val="49176D"/>
                </a:solidFill>
                <a:latin typeface="Century Gothic"/>
                <a:cs typeface="Century Gothic"/>
              </a:rPr>
              <a:t>OMSI</a:t>
            </a:r>
            <a:endParaRPr lang="en-US" sz="4000" spc="150" dirty="0">
              <a:solidFill>
                <a:srgbClr val="49176D"/>
              </a:solidFill>
              <a:latin typeface="Century Gothic"/>
              <a:cs typeface="Century Gothic"/>
            </a:endParaRPr>
          </a:p>
        </p:txBody>
      </p:sp>
    </p:spTree>
    <p:extLst>
      <p:ext uri="{BB962C8B-B14F-4D97-AF65-F5344CB8AC3E}">
        <p14:creationId xmlns:p14="http://schemas.microsoft.com/office/powerpoint/2010/main" val="34448612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5"/>
          <p:cNvSpPr/>
          <p:nvPr/>
        </p:nvSpPr>
        <p:spPr>
          <a:xfrm>
            <a:off x="581372" y="596900"/>
            <a:ext cx="3954929" cy="707886"/>
          </a:xfrm>
          <a:prstGeom prst="rect">
            <a:avLst/>
          </a:prstGeom>
        </p:spPr>
        <p:txBody>
          <a:bodyPr wrap="none">
            <a:spAutoFit/>
          </a:bodyPr>
          <a:lstStyle/>
          <a:p>
            <a:pPr>
              <a:spcAft>
                <a:spcPts val="1600"/>
              </a:spcAft>
            </a:pPr>
            <a:r>
              <a:rPr lang="en-US" sz="4000" spc="150" dirty="0" smtClean="0">
                <a:solidFill>
                  <a:srgbClr val="49176D"/>
                </a:solidFill>
                <a:latin typeface="Century Gothic"/>
                <a:cs typeface="Century Gothic"/>
              </a:rPr>
              <a:t>Port Discovery</a:t>
            </a:r>
            <a:endParaRPr lang="en-US" sz="4000" spc="150" dirty="0">
              <a:solidFill>
                <a:srgbClr val="49176D"/>
              </a:solidFill>
              <a:latin typeface="Century Gothic"/>
              <a:cs typeface="Century Gothic"/>
            </a:endParaRPr>
          </a:p>
        </p:txBody>
      </p:sp>
      <p:pic>
        <p:nvPicPr>
          <p:cNvPr id="3" name="Picture 2" descr="20111219-100631-X2.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4769" y="1642867"/>
            <a:ext cx="8686800" cy="4975551"/>
          </a:xfrm>
          <a:prstGeom prst="rect">
            <a:avLst/>
          </a:prstGeom>
        </p:spPr>
      </p:pic>
    </p:spTree>
    <p:extLst>
      <p:ext uri="{BB962C8B-B14F-4D97-AF65-F5344CB8AC3E}">
        <p14:creationId xmlns:p14="http://schemas.microsoft.com/office/powerpoint/2010/main" val="37775631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5"/>
          <p:cNvSpPr/>
          <p:nvPr/>
        </p:nvSpPr>
        <p:spPr>
          <a:xfrm>
            <a:off x="581372" y="596900"/>
            <a:ext cx="1483449" cy="707886"/>
          </a:xfrm>
          <a:prstGeom prst="rect">
            <a:avLst/>
          </a:prstGeom>
        </p:spPr>
        <p:txBody>
          <a:bodyPr wrap="none">
            <a:spAutoFit/>
          </a:bodyPr>
          <a:lstStyle/>
          <a:p>
            <a:pPr>
              <a:spcAft>
                <a:spcPts val="1600"/>
              </a:spcAft>
            </a:pPr>
            <a:r>
              <a:rPr lang="en-US" sz="4000" spc="150" dirty="0" smtClean="0">
                <a:solidFill>
                  <a:srgbClr val="49176D"/>
                </a:solidFill>
                <a:latin typeface="Century Gothic"/>
                <a:cs typeface="Century Gothic"/>
              </a:rPr>
              <a:t>COSI</a:t>
            </a:r>
            <a:endParaRPr lang="en-US" sz="4000" spc="150" dirty="0">
              <a:solidFill>
                <a:srgbClr val="49176D"/>
              </a:solidFill>
              <a:latin typeface="Century Gothic"/>
              <a:cs typeface="Century Gothic"/>
            </a:endParaRPr>
          </a:p>
        </p:txBody>
      </p:sp>
      <p:pic>
        <p:nvPicPr>
          <p:cNvPr id="3" name="Picture 2" descr="IMG_0057.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45852" y="1118265"/>
            <a:ext cx="3657600" cy="4876800"/>
          </a:xfrm>
          <a:prstGeom prst="rect">
            <a:avLst/>
          </a:prstGeom>
        </p:spPr>
      </p:pic>
      <p:pic>
        <p:nvPicPr>
          <p:cNvPr id="4" name="Picture 3" descr="IMG_0059.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5900" y="2566065"/>
            <a:ext cx="4572000" cy="3429000"/>
          </a:xfrm>
          <a:prstGeom prst="rect">
            <a:avLst/>
          </a:prstGeom>
        </p:spPr>
      </p:pic>
    </p:spTree>
    <p:extLst>
      <p:ext uri="{BB962C8B-B14F-4D97-AF65-F5344CB8AC3E}">
        <p14:creationId xmlns:p14="http://schemas.microsoft.com/office/powerpoint/2010/main" val="19172673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p:nvSpPr>
        <p:spPr>
          <a:xfrm>
            <a:off x="581372" y="596900"/>
            <a:ext cx="6748462" cy="707886"/>
          </a:xfrm>
          <a:prstGeom prst="rect">
            <a:avLst/>
          </a:prstGeom>
        </p:spPr>
        <p:txBody>
          <a:bodyPr wrap="none">
            <a:spAutoFit/>
          </a:bodyPr>
          <a:lstStyle/>
          <a:p>
            <a:pPr>
              <a:spcAft>
                <a:spcPts val="1600"/>
              </a:spcAft>
            </a:pPr>
            <a:r>
              <a:rPr lang="en-US" sz="4000" spc="150" dirty="0" smtClean="0">
                <a:solidFill>
                  <a:srgbClr val="49176D"/>
                </a:solidFill>
                <a:latin typeface="Century Gothic"/>
                <a:cs typeface="Century Gothic"/>
              </a:rPr>
              <a:t>Small footprint exhibition</a:t>
            </a:r>
            <a:endParaRPr lang="en-US" sz="4000" spc="150" dirty="0">
              <a:solidFill>
                <a:srgbClr val="49176D"/>
              </a:solidFill>
              <a:latin typeface="Century Gothic"/>
              <a:cs typeface="Century Gothic"/>
            </a:endParaRPr>
          </a:p>
        </p:txBody>
      </p:sp>
      <p:pic>
        <p:nvPicPr>
          <p:cNvPr id="10" name="Picture 9" descr="layout.tif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8774" y="1675466"/>
            <a:ext cx="6400800" cy="4431946"/>
          </a:xfrm>
          <a:prstGeom prst="rect">
            <a:avLst/>
          </a:prstGeom>
        </p:spPr>
      </p:pic>
    </p:spTree>
    <p:extLst>
      <p:ext uri="{BB962C8B-B14F-4D97-AF65-F5344CB8AC3E}">
        <p14:creationId xmlns:p14="http://schemas.microsoft.com/office/powerpoint/2010/main" val="547452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descr="20111219-091917.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7351" y="2112284"/>
            <a:ext cx="4114800" cy="4101930"/>
          </a:xfrm>
          <a:prstGeom prst="rect">
            <a:avLst/>
          </a:prstGeom>
        </p:spPr>
      </p:pic>
      <p:sp>
        <p:nvSpPr>
          <p:cNvPr id="6" name="Rectangle 5"/>
          <p:cNvSpPr/>
          <p:nvPr/>
        </p:nvSpPr>
        <p:spPr>
          <a:xfrm>
            <a:off x="581372" y="596900"/>
            <a:ext cx="5525220" cy="707886"/>
          </a:xfrm>
          <a:prstGeom prst="rect">
            <a:avLst/>
          </a:prstGeom>
        </p:spPr>
        <p:txBody>
          <a:bodyPr wrap="none">
            <a:spAutoFit/>
          </a:bodyPr>
          <a:lstStyle/>
          <a:p>
            <a:pPr>
              <a:spcAft>
                <a:spcPts val="1600"/>
              </a:spcAft>
            </a:pPr>
            <a:r>
              <a:rPr lang="en-US" sz="4000" spc="150" dirty="0" smtClean="0">
                <a:solidFill>
                  <a:srgbClr val="49176D"/>
                </a:solidFill>
                <a:latin typeface="Century Gothic"/>
                <a:cs typeface="Century Gothic"/>
              </a:rPr>
              <a:t>Small, smaller, </a:t>
            </a:r>
            <a:r>
              <a:rPr lang="en-US" sz="4000" spc="150" dirty="0" err="1" smtClean="0">
                <a:solidFill>
                  <a:srgbClr val="49176D"/>
                </a:solidFill>
                <a:latin typeface="Century Gothic"/>
                <a:cs typeface="Century Gothic"/>
              </a:rPr>
              <a:t>nano</a:t>
            </a:r>
            <a:endParaRPr lang="en-US" sz="4000" spc="150" dirty="0">
              <a:solidFill>
                <a:srgbClr val="49176D"/>
              </a:solidFill>
              <a:latin typeface="Century Gothic"/>
              <a:cs typeface="Century Gothic"/>
            </a:endParaRPr>
          </a:p>
        </p:txBody>
      </p:sp>
      <p:pic>
        <p:nvPicPr>
          <p:cNvPr id="8" name="Picture 7" descr="SMM_0_best_of_20120612_1153.jpg"/>
          <p:cNvPicPr>
            <a:picLocks noChangeAspect="1"/>
          </p:cNvPicPr>
          <p:nvPr/>
        </p:nvPicPr>
        <p:blipFill rotWithShape="1">
          <a:blip r:embed="rId5" cstate="email">
            <a:extLst>
              <a:ext uri="{28A0092B-C50C-407E-A947-70E740481C1C}">
                <a14:useLocalDpi xmlns:a14="http://schemas.microsoft.com/office/drawing/2010/main"/>
              </a:ext>
            </a:extLst>
          </a:blip>
          <a:srcRect b="-422"/>
          <a:stretch/>
        </p:blipFill>
        <p:spPr>
          <a:xfrm>
            <a:off x="4790291" y="2112284"/>
            <a:ext cx="4114800" cy="4101930"/>
          </a:xfrm>
          <a:prstGeom prst="rect">
            <a:avLst/>
          </a:prstGeom>
        </p:spPr>
      </p:pic>
    </p:spTree>
    <p:extLst>
      <p:ext uri="{BB962C8B-B14F-4D97-AF65-F5344CB8AC3E}">
        <p14:creationId xmlns:p14="http://schemas.microsoft.com/office/powerpoint/2010/main" val="4530968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10098</TotalTime>
  <Words>506</Words>
  <Application>Microsoft Macintosh PowerPoint</Application>
  <PresentationFormat>On-screen Show (4:3)</PresentationFormat>
  <Paragraphs>91</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Emily Maletz Graphic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Catherine McCarthy</cp:lastModifiedBy>
  <cp:revision>403</cp:revision>
  <dcterms:created xsi:type="dcterms:W3CDTF">2014-05-14T00:16:04Z</dcterms:created>
  <dcterms:modified xsi:type="dcterms:W3CDTF">2015-06-17T16:31:06Z</dcterms:modified>
</cp:coreProperties>
</file>