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0" r:id="rId1"/>
  </p:sldMasterIdLst>
  <p:notesMasterIdLst>
    <p:notesMasterId r:id="rId6"/>
  </p:notesMasterIdLst>
  <p:sldIdLst>
    <p:sldId id="609" r:id="rId2"/>
    <p:sldId id="860" r:id="rId3"/>
    <p:sldId id="861" r:id="rId4"/>
    <p:sldId id="78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23318"/>
    <a:srgbClr val="123319"/>
    <a:srgbClr val="476BA6"/>
    <a:srgbClr val="4E76B7"/>
    <a:srgbClr val="5283A5"/>
    <a:srgbClr val="C4DF91"/>
    <a:srgbClr val="E2F1CF"/>
    <a:srgbClr val="0C4225"/>
    <a:srgbClr val="A4A4A4"/>
    <a:srgbClr val="2F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4" autoAdjust="0"/>
    <p:restoredTop sz="72855" autoAdjust="0"/>
  </p:normalViewPr>
  <p:slideViewPr>
    <p:cSldViewPr snapToGrid="0" snapToObjects="1">
      <p:cViewPr>
        <p:scale>
          <a:sx n="80" d="100"/>
          <a:sy n="80" d="100"/>
        </p:scale>
        <p:origin x="-19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2AF7B6-3490-8D46-AE2F-7D653D4F8EE9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4AFD47-DFEA-634E-B1E1-04CBE220B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8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None/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8860C2E-2EC9-6147-B3E7-C4A281388A4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988DD-B1B0-0846-834F-C280A9EAFD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4AFD47-DFEA-634E-B1E1-04CBE220BE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660F-9AB4-5243-8BF6-599F7DC9DA13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F288-948A-AD49-BAF5-0EE069BF6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0067-39C5-A342-B61B-775ACD520603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B9DE-F8D4-1941-8523-DB55AA570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A6916-4EB0-A943-9A67-A221BF34FE72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234E7-838A-FD43-8C46-B8C6F1DCF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A1076-CE30-024F-9FFC-9B8D6B29B5CF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63480-4C88-DE4E-B21E-EB52DCD5D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7CD7A-8C6D-E64E-B1C1-3A5D2A3CE9D5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8DE0B-D327-FC4C-A54B-E662A3492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AFAC8-0033-0548-8AF7-5C6E388E232B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80A2-2A7B-3C4E-B1DF-859AAAC81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805A-5EE7-FE4A-A65B-4CF82175AA07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1195-0B22-A84D-B133-57E1052EE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EA1B4-8860-874E-BF83-F7E087212FF5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A2EC9-A8F6-DA41-88BF-B708B8B18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491AA-83E8-E04F-91F4-7A8A81DF804F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D7CEC-EFBD-F54D-8863-389279C45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B7CA8-EF11-6F40-8DD2-F220468CA950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D5D4-6F67-4D4D-9A7A-EBD9E75EC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6565F-2C92-AE4F-A451-2017901B6DDB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FCC2-F731-E241-A1F4-EE01DB7F4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01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1" charset="0"/>
              </a:defRPr>
            </a:lvl1pPr>
          </a:lstStyle>
          <a:p>
            <a:pPr>
              <a:defRPr/>
            </a:pPr>
            <a:fld id="{08A30DFD-15C2-304D-8477-E2B56596E584}" type="datetime1">
              <a:rPr lang="en-US"/>
              <a:pPr>
                <a:defRPr/>
              </a:pPr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1" charset="0"/>
              </a:defRPr>
            </a:lvl1pPr>
          </a:lstStyle>
          <a:p>
            <a:pPr>
              <a:defRPr/>
            </a:pPr>
            <a:fld id="{B5FE5953-9D45-524F-A6A6-F093F50ED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1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1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1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1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1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3" descr="NISE_log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0836" y="6182810"/>
            <a:ext cx="2133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39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4948" y="6182810"/>
            <a:ext cx="5905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TextBox 6"/>
          <p:cNvSpPr txBox="1">
            <a:spLocks noChangeArrowheads="1"/>
          </p:cNvSpPr>
          <p:nvPr/>
        </p:nvSpPr>
        <p:spPr bwMode="auto">
          <a:xfrm>
            <a:off x="0" y="162428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endParaRPr lang="en-US" sz="800" dirty="0" smtClean="0">
              <a:solidFill>
                <a:srgbClr val="0C4225"/>
              </a:solidFill>
              <a:latin typeface="Georgia" pitchFamily="1" charset="0"/>
              <a:ea typeface="Georgia" pitchFamily="1" charset="0"/>
              <a:cs typeface="Georgia" pitchFamily="1" charset="0"/>
            </a:endParaRPr>
          </a:p>
          <a:p>
            <a:pPr algn="ctr"/>
            <a:endParaRPr lang="en-US" sz="2600" dirty="0" smtClean="0">
              <a:solidFill>
                <a:srgbClr val="0C4225"/>
              </a:solidFill>
              <a:latin typeface="Georgia" pitchFamily="1" charset="0"/>
              <a:ea typeface="Georgia" pitchFamily="1" charset="0"/>
              <a:cs typeface="Georgia" pitchFamily="1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" y="-79877"/>
            <a:ext cx="514045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70500" y="2444750"/>
            <a:ext cx="3875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Stephanie Long</a:t>
            </a:r>
          </a:p>
          <a:p>
            <a:r>
              <a:rPr lang="en-US" b="1" i="1" dirty="0" smtClean="0"/>
              <a:t>Science Live, </a:t>
            </a:r>
            <a:r>
              <a:rPr lang="en-US" b="1" dirty="0" smtClean="0"/>
              <a:t>Director</a:t>
            </a:r>
          </a:p>
          <a:p>
            <a:r>
              <a:rPr lang="en-US" b="1" dirty="0" smtClean="0"/>
              <a:t>Science Museum of Minnesota</a:t>
            </a:r>
          </a:p>
          <a:p>
            <a:r>
              <a:rPr lang="en-US" b="1" dirty="0" err="1" smtClean="0"/>
              <a:t>slong@smm.org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060" y="138363"/>
            <a:ext cx="8890939" cy="1292058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6000" kern="0" dirty="0" smtClean="0">
                <a:solidFill>
                  <a:srgbClr val="0C4225"/>
                </a:solidFill>
                <a:latin typeface="Georgia"/>
                <a:ea typeface="+mj-ea"/>
                <a:cs typeface="Georgia"/>
              </a:rPr>
              <a:t>Parts to a story </a:t>
            </a:r>
            <a:r>
              <a:rPr lang="en-US" sz="4000" dirty="0" smtClean="0">
                <a:latin typeface="Georgia"/>
                <a:cs typeface="Georgia"/>
              </a:rPr>
              <a:t>Robert </a:t>
            </a:r>
            <a:r>
              <a:rPr lang="en-US" sz="4000" dirty="0" err="1" smtClean="0">
                <a:latin typeface="Georgia"/>
                <a:cs typeface="Georgia"/>
              </a:rPr>
              <a:t>Mckee</a:t>
            </a:r>
            <a:endParaRPr lang="en-US" sz="4000" dirty="0">
              <a:solidFill>
                <a:srgbClr val="0C4225"/>
              </a:solidFill>
              <a:latin typeface="Georgia"/>
              <a:cs typeface="Georg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655" y="1178008"/>
            <a:ext cx="8330959" cy="5415852"/>
          </a:xfrm>
        </p:spPr>
        <p:txBody>
          <a:bodyPr>
            <a:no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Inciting </a:t>
            </a:r>
            <a:r>
              <a:rPr lang="en-US" sz="2400" b="1" dirty="0" smtClean="0">
                <a:latin typeface="Georgia"/>
                <a:cs typeface="Georgia"/>
              </a:rPr>
              <a:t>Incident</a:t>
            </a:r>
            <a:endParaRPr lang="en-US" sz="2400" b="1" dirty="0">
              <a:latin typeface="Georgia"/>
              <a:cs typeface="Georgia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Progressive Complications</a:t>
            </a:r>
          </a:p>
          <a:p>
            <a:pPr marL="285750" lvl="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Inner </a:t>
            </a:r>
            <a:r>
              <a:rPr lang="en-US" sz="2400" b="1" dirty="0" smtClean="0">
                <a:latin typeface="Georgia"/>
                <a:cs typeface="Georgia"/>
              </a:rPr>
              <a:t>Conflict </a:t>
            </a:r>
            <a:endParaRPr lang="en-US" sz="2400" b="1" dirty="0">
              <a:latin typeface="Georgia"/>
              <a:cs typeface="Georgia"/>
            </a:endParaRPr>
          </a:p>
          <a:p>
            <a:pPr marL="285750" lvl="0" indent="-285750" algn="l">
              <a:buFont typeface="Arial"/>
              <a:buChar char="•"/>
            </a:pPr>
            <a:r>
              <a:rPr lang="en-US" sz="2400" b="1" dirty="0" smtClean="0">
                <a:latin typeface="Georgia"/>
                <a:cs typeface="Georgia"/>
              </a:rPr>
              <a:t>External </a:t>
            </a:r>
            <a:r>
              <a:rPr lang="en-US" sz="2400" b="1" dirty="0">
                <a:latin typeface="Georgia"/>
                <a:cs typeface="Georgia"/>
              </a:rPr>
              <a:t>Conflict</a:t>
            </a:r>
          </a:p>
          <a:p>
            <a:pPr marL="285750" lvl="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Status</a:t>
            </a:r>
          </a:p>
          <a:p>
            <a:pPr marL="285750" lvl="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Motivation or Super </a:t>
            </a:r>
            <a:r>
              <a:rPr lang="en-US" sz="2400" b="1" dirty="0" smtClean="0">
                <a:latin typeface="Georgia"/>
                <a:cs typeface="Georgia"/>
              </a:rPr>
              <a:t>Objective</a:t>
            </a:r>
            <a:r>
              <a:rPr lang="en-US" sz="2400" b="1" dirty="0">
                <a:latin typeface="Georgia"/>
                <a:cs typeface="Georgia"/>
              </a:rPr>
              <a:t> </a:t>
            </a:r>
          </a:p>
          <a:p>
            <a:pPr marL="28575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Crisis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What is at stake?</a:t>
            </a:r>
          </a:p>
          <a:p>
            <a:pPr marL="28575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 </a:t>
            </a:r>
            <a:r>
              <a:rPr lang="en-US" sz="2400" b="1" dirty="0" smtClean="0">
                <a:latin typeface="Georgia"/>
                <a:cs typeface="Georgia"/>
              </a:rPr>
              <a:t>Climax</a:t>
            </a:r>
            <a:endParaRPr lang="en-US" sz="2400" b="1" dirty="0">
              <a:latin typeface="Georgia"/>
              <a:cs typeface="Georgia"/>
            </a:endParaRPr>
          </a:p>
          <a:p>
            <a:pPr marL="742950" lvl="1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The story builds to a moment of absolute change</a:t>
            </a:r>
          </a:p>
          <a:p>
            <a:pPr marL="285750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 </a:t>
            </a:r>
            <a:r>
              <a:rPr lang="en-US" sz="2400" b="1" dirty="0" smtClean="0">
                <a:latin typeface="Georgia"/>
                <a:cs typeface="Georgia"/>
              </a:rPr>
              <a:t>Resolution</a:t>
            </a:r>
            <a:endParaRPr lang="en-US" sz="2400" b="1" dirty="0">
              <a:latin typeface="Georgia"/>
              <a:cs typeface="Georgia"/>
            </a:endParaRPr>
          </a:p>
          <a:p>
            <a:pPr marL="742950" lvl="1" indent="-285750" algn="l">
              <a:buFont typeface="Arial"/>
              <a:buChar char="•"/>
            </a:pPr>
            <a:r>
              <a:rPr lang="en-US" sz="2400" b="1" dirty="0">
                <a:latin typeface="Georgia"/>
                <a:cs typeface="Georgia"/>
              </a:rPr>
              <a:t>Closed </a:t>
            </a:r>
            <a:r>
              <a:rPr lang="en-US" sz="2400" b="1" dirty="0" smtClean="0">
                <a:latin typeface="Georgia"/>
                <a:cs typeface="Georgia"/>
              </a:rPr>
              <a:t>Ending or Open </a:t>
            </a:r>
            <a:r>
              <a:rPr lang="en-US" sz="2400" b="1" dirty="0">
                <a:latin typeface="Georgia"/>
                <a:cs typeface="Georgia"/>
              </a:rPr>
              <a:t>Ending</a:t>
            </a:r>
          </a:p>
          <a:p>
            <a:pPr algn="l">
              <a:buClr>
                <a:srgbClr val="0C4225"/>
              </a:buClr>
            </a:pP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03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5" y="904875"/>
            <a:ext cx="885943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Other elements of a good story</a:t>
            </a:r>
            <a:endParaRPr lang="en-US" sz="4000" dirty="0"/>
          </a:p>
          <a:p>
            <a:pPr marL="571500" lvl="0" indent="-571500">
              <a:buFont typeface="Arial"/>
              <a:buChar char="•"/>
            </a:pPr>
            <a:r>
              <a:rPr lang="en-US" sz="4000" dirty="0" smtClean="0"/>
              <a:t>Beats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Silence</a:t>
            </a:r>
            <a:endParaRPr lang="en-US" sz="4000" dirty="0"/>
          </a:p>
          <a:p>
            <a:pPr marL="571500" lvl="0" indent="-571500">
              <a:buFont typeface="Arial"/>
              <a:buChar char="•"/>
            </a:pPr>
            <a:r>
              <a:rPr lang="en-US" sz="4000" dirty="0"/>
              <a:t>Every line is an action</a:t>
            </a:r>
          </a:p>
          <a:p>
            <a:pPr marL="571500" lvl="0" indent="-571500">
              <a:buFont typeface="Arial"/>
              <a:buChar char="•"/>
            </a:pPr>
            <a:r>
              <a:rPr lang="en-US" sz="4000" dirty="0" smtClean="0"/>
              <a:t>Acting </a:t>
            </a:r>
            <a:r>
              <a:rPr lang="en-US" sz="4000" dirty="0"/>
              <a:t>is reacting</a:t>
            </a:r>
          </a:p>
          <a:p>
            <a:pPr marL="571500" lvl="0" indent="-571500">
              <a:buFont typeface="Arial"/>
              <a:buChar char="•"/>
            </a:pPr>
            <a:r>
              <a:rPr lang="en-US" sz="4000" dirty="0"/>
              <a:t>Not too many facts</a:t>
            </a:r>
          </a:p>
          <a:p>
            <a:pPr marL="571500" lvl="0" indent="-571500">
              <a:buFont typeface="Arial"/>
              <a:buChar char="•"/>
            </a:pPr>
            <a:r>
              <a:rPr lang="en-US" sz="4000" dirty="0"/>
              <a:t>Limit teaching goals </a:t>
            </a:r>
          </a:p>
          <a:p>
            <a:pPr marL="571500" lvl="0" indent="-571500">
              <a:buFont typeface="Arial"/>
              <a:buChar char="•"/>
            </a:pPr>
            <a:r>
              <a:rPr lang="en-US" sz="4000" dirty="0"/>
              <a:t>Limit </a:t>
            </a:r>
            <a:r>
              <a:rPr lang="en-US" sz="4000" dirty="0" smtClean="0"/>
              <a:t>the </a:t>
            </a:r>
            <a:r>
              <a:rPr lang="en-US" sz="4000" smtClean="0"/>
              <a:t>number of characters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2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68563"/>
            <a:ext cx="9144000" cy="90487"/>
          </a:xfrm>
          <a:prstGeom prst="rect">
            <a:avLst/>
          </a:prstGeom>
          <a:solidFill>
            <a:srgbClr val="ABCB4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409700" y="922338"/>
            <a:ext cx="75565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200" kern="0" dirty="0">
                <a:latin typeface="+mn-lt"/>
                <a:ea typeface="+mn-ea"/>
                <a:cs typeface="+mn-cs"/>
              </a:rPr>
              <a:t>This presentation is based on work supported by the National Science Foundation under Grant No. </a:t>
            </a:r>
            <a:r>
              <a:rPr lang="en-US" sz="1200" dirty="0">
                <a:latin typeface="+mn-lt"/>
                <a:ea typeface="+mn-ea"/>
                <a:cs typeface="+mn-cs"/>
              </a:rPr>
              <a:t>0940143</a:t>
            </a:r>
            <a:r>
              <a:rPr lang="en-US" sz="1200" kern="0" dirty="0">
                <a:latin typeface="+mn-lt"/>
                <a:ea typeface="+mn-ea"/>
                <a:cs typeface="+mn-cs"/>
              </a:rPr>
              <a:t>.</a:t>
            </a:r>
          </a:p>
          <a:p>
            <a:pPr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200" kern="0" dirty="0">
                <a:latin typeface="+mn-lt"/>
                <a:ea typeface="+mn-ea"/>
                <a:cs typeface="+mn-cs"/>
              </a:rPr>
              <a:t>Any opinions, findings, and conclusions or recommendations expressed in this presentation are those of the </a:t>
            </a:r>
            <a:r>
              <a:rPr lang="en-US" sz="1200" kern="0" dirty="0" smtClean="0">
                <a:latin typeface="+mn-lt"/>
                <a:ea typeface="+mn-ea"/>
                <a:cs typeface="+mn-cs"/>
              </a:rPr>
              <a:t>authors </a:t>
            </a:r>
            <a:r>
              <a:rPr lang="en-US" sz="1200" kern="0" dirty="0">
                <a:latin typeface="+mn-lt"/>
                <a:ea typeface="+mn-ea"/>
                <a:cs typeface="+mn-cs"/>
              </a:rPr>
              <a:t>and do not necessarily reflect the views of the Foundation. </a:t>
            </a:r>
          </a:p>
        </p:txBody>
      </p:sp>
      <p:pic>
        <p:nvPicPr>
          <p:cNvPr id="177156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100" y="706438"/>
            <a:ext cx="992188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7157" name="Picture 6" descr="20110402gh_309_crop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574925"/>
            <a:ext cx="91440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7158" name="Picture 8" descr="NISE_tag_white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8" y="6330950"/>
            <a:ext cx="8985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52165</TotalTime>
  <Words>111</Words>
  <Application>Microsoft Macintosh PowerPoint</Application>
  <PresentationFormat>On-screen Show (4:3)</PresentationFormat>
  <Paragraphs>31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3_Office Theme</vt:lpstr>
      <vt:lpstr>PowerPoint Presentation</vt:lpstr>
      <vt:lpstr>Parts to a story Robert Mckee</vt:lpstr>
      <vt:lpstr>PowerPoint Presentation</vt:lpstr>
      <vt:lpstr>PowerPoint Presentation</vt:lpstr>
    </vt:vector>
  </TitlesOfParts>
  <Company>Emily Maletz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Catherine McCarthy</cp:lastModifiedBy>
  <cp:revision>500</cp:revision>
  <cp:lastPrinted>2011-07-25T17:36:27Z</cp:lastPrinted>
  <dcterms:created xsi:type="dcterms:W3CDTF">2012-09-14T14:50:00Z</dcterms:created>
  <dcterms:modified xsi:type="dcterms:W3CDTF">2015-06-25T17:06:18Z</dcterms:modified>
</cp:coreProperties>
</file>