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0" r:id="rId2"/>
    <p:sldId id="300" r:id="rId3"/>
    <p:sldId id="301" r:id="rId4"/>
    <p:sldId id="311" r:id="rId5"/>
    <p:sldId id="317" r:id="rId6"/>
    <p:sldId id="312" r:id="rId7"/>
    <p:sldId id="310" r:id="rId8"/>
    <p:sldId id="313" r:id="rId9"/>
    <p:sldId id="302" r:id="rId10"/>
    <p:sldId id="308" r:id="rId11"/>
    <p:sldId id="303" r:id="rId12"/>
    <p:sldId id="309" r:id="rId13"/>
    <p:sldId id="314" r:id="rId14"/>
    <p:sldId id="348" r:id="rId15"/>
    <p:sldId id="349" r:id="rId16"/>
    <p:sldId id="315" r:id="rId17"/>
    <p:sldId id="350" r:id="rId18"/>
    <p:sldId id="351" r:id="rId19"/>
    <p:sldId id="352" r:id="rId20"/>
    <p:sldId id="316" r:id="rId21"/>
    <p:sldId id="354" r:id="rId22"/>
    <p:sldId id="358" r:id="rId23"/>
    <p:sldId id="304" r:id="rId24"/>
    <p:sldId id="330" r:id="rId25"/>
    <p:sldId id="331" r:id="rId26"/>
    <p:sldId id="364" r:id="rId27"/>
    <p:sldId id="361" r:id="rId28"/>
    <p:sldId id="362" r:id="rId29"/>
    <p:sldId id="363" r:id="rId30"/>
    <p:sldId id="365" r:id="rId31"/>
    <p:sldId id="332" r:id="rId32"/>
    <p:sldId id="366" r:id="rId33"/>
    <p:sldId id="367" r:id="rId34"/>
    <p:sldId id="368" r:id="rId35"/>
    <p:sldId id="305" r:id="rId36"/>
    <p:sldId id="359" r:id="rId37"/>
    <p:sldId id="347" r:id="rId38"/>
    <p:sldId id="321" r:id="rId39"/>
    <p:sldId id="27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37" autoAdjust="0"/>
  </p:normalViewPr>
  <p:slideViewPr>
    <p:cSldViewPr snapToGrid="0" snapToObjects="1">
      <p:cViewPr varScale="1">
        <p:scale>
          <a:sx n="57" d="100"/>
          <a:sy n="57" d="100"/>
        </p:scale>
        <p:origin x="-20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D56D3-ACD2-E640-AAD5-96262C185432}" type="datetimeFigureOut">
              <a:rPr lang="en-US" smtClean="0"/>
              <a:t>9/6/17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A4DE3-8FB4-C549-9EA1-FF9A0B30F805}" type="slidenum">
              <a:rPr lang="en-US" smtClean="0"/>
              <a:t>‹#›</a:t>
            </a:fld>
            <a:endParaRPr lang="en-US"/>
          </a:p>
        </p:txBody>
      </p:sp>
    </p:spTree>
    <p:extLst>
      <p:ext uri="{BB962C8B-B14F-4D97-AF65-F5344CB8AC3E}">
        <p14:creationId xmlns:p14="http://schemas.microsoft.com/office/powerpoint/2010/main" val="2020093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presentation provides an overview of Frankenstein200, and can be used to introduce staff and volunteers to the project and its educational materials. You can customize this training presentation to fit your organization and programming.]</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a:t>
            </a:fld>
            <a:endParaRPr lang="en-US"/>
          </a:p>
        </p:txBody>
      </p:sp>
    </p:spTree>
    <p:extLst>
      <p:ext uri="{BB962C8B-B14F-4D97-AF65-F5344CB8AC3E}">
        <p14:creationId xmlns:p14="http://schemas.microsoft.com/office/powerpoint/2010/main" val="328269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Frankenstein200 kits</a:t>
            </a:r>
            <a:r>
              <a:rPr lang="en-US" baseline="0" dirty="0" smtClean="0"/>
              <a:t> include seven hands-on activities. All of them </a:t>
            </a:r>
            <a:r>
              <a:rPr lang="en-US" sz="1200" b="0" kern="1200" dirty="0" smtClean="0">
                <a:solidFill>
                  <a:schemeClr val="tx1"/>
                </a:solidFill>
                <a:effectLst/>
                <a:latin typeface="+mn-lt"/>
                <a:ea typeface="+mn-ea"/>
                <a:cs typeface="+mn-cs"/>
              </a:rPr>
              <a:t>encourage creativity and reflection about responsible innovation.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12</a:t>
            </a:fld>
            <a:endParaRPr lang="en-US"/>
          </a:p>
        </p:txBody>
      </p:sp>
    </p:spTree>
    <p:extLst>
      <p:ext uri="{BB962C8B-B14F-4D97-AF65-F5344CB8AC3E}">
        <p14:creationId xmlns:p14="http://schemas.microsoft.com/office/powerpoint/2010/main" val="287594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Two of the activities, Automata and Scribble Bot, make connections to research on robotics and artificial intelligence.</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13</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Automata activity, learners make </a:t>
            </a:r>
            <a:r>
              <a:rPr lang="en-US" sz="1200" i="1" kern="1200" dirty="0" smtClean="0">
                <a:solidFill>
                  <a:schemeClr val="tx1"/>
                </a:solidFill>
                <a:effectLst/>
                <a:latin typeface="+mn-lt"/>
                <a:ea typeface="+mn-ea"/>
                <a:cs typeface="+mn-cs"/>
              </a:rPr>
              <a:t>automata,</a:t>
            </a:r>
            <a:r>
              <a:rPr lang="en-US" sz="1200" kern="1200" dirty="0" smtClean="0">
                <a:solidFill>
                  <a:schemeClr val="tx1"/>
                </a:solidFill>
                <a:effectLst/>
                <a:latin typeface="+mn-lt"/>
                <a:ea typeface="+mn-ea"/>
                <a:cs typeface="+mn-cs"/>
              </a:rPr>
              <a:t> which</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moving mechanical devices that imitate the movement of a human, animal, or other living thing. </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14</a:t>
            </a:fld>
            <a:endParaRPr lang="en-US"/>
          </a:p>
        </p:txBody>
      </p:sp>
    </p:spTree>
    <p:extLst>
      <p:ext uri="{BB962C8B-B14F-4D97-AF65-F5344CB8AC3E}">
        <p14:creationId xmlns:p14="http://schemas.microsoft.com/office/powerpoint/2010/main" val="50331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Scribble</a:t>
            </a:r>
            <a:r>
              <a:rPr lang="en-US" sz="1200" kern="1200" baseline="0" dirty="0" smtClean="0">
                <a:solidFill>
                  <a:schemeClr val="tx1"/>
                </a:solidFill>
                <a:effectLst/>
                <a:latin typeface="+mn-lt"/>
                <a:ea typeface="+mn-ea"/>
                <a:cs typeface="+mn-cs"/>
              </a:rPr>
              <a:t> Bot activity</a:t>
            </a:r>
            <a:r>
              <a:rPr lang="en-US" sz="1200" kern="1200" dirty="0" smtClean="0">
                <a:solidFill>
                  <a:schemeClr val="tx1"/>
                </a:solidFill>
                <a:effectLst/>
                <a:latin typeface="+mn-lt"/>
                <a:ea typeface="+mn-ea"/>
                <a:cs typeface="+mn-cs"/>
              </a:rPr>
              <a:t>, learners make a toy bot with a surprising ability: it scribbles on a sheet of paper.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15</a:t>
            </a:fld>
            <a:endParaRPr lang="en-US"/>
          </a:p>
        </p:txBody>
      </p:sp>
    </p:spTree>
    <p:extLst>
      <p:ext uri="{BB962C8B-B14F-4D97-AF65-F5344CB8AC3E}">
        <p14:creationId xmlns:p14="http://schemas.microsoft.com/office/powerpoint/2010/main" val="326626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Dough</a:t>
            </a:r>
            <a:r>
              <a:rPr lang="en-US" baseline="0" dirty="0" smtClean="0"/>
              <a:t> Creature, </a:t>
            </a:r>
            <a:r>
              <a:rPr lang="en-US" baseline="0" dirty="0" err="1" smtClean="0"/>
              <a:t>Frankentoy</a:t>
            </a:r>
            <a:r>
              <a:rPr lang="en-US" baseline="0" dirty="0" smtClean="0"/>
              <a:t>, and “Monster Mask explore research in fields such as genetic engineering and synthetic biology.</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16</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Dough</a:t>
            </a:r>
            <a:r>
              <a:rPr lang="en-US" sz="1200" kern="1200" baseline="0" dirty="0" smtClean="0">
                <a:solidFill>
                  <a:schemeClr val="tx1"/>
                </a:solidFill>
                <a:effectLst/>
                <a:latin typeface="+mn-lt"/>
                <a:ea typeface="+mn-ea"/>
                <a:cs typeface="+mn-cs"/>
              </a:rPr>
              <a:t> Creature</a:t>
            </a:r>
            <a:r>
              <a:rPr lang="en-US" sz="1200" kern="1200" dirty="0" smtClean="0">
                <a:solidFill>
                  <a:schemeClr val="tx1"/>
                </a:solidFill>
                <a:effectLst/>
                <a:latin typeface="+mn-lt"/>
                <a:ea typeface="+mn-ea"/>
                <a:cs typeface="+mn-cs"/>
              </a:rPr>
              <a:t>, learners make a creature out of play dough and use it to create an electrical circuit.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17</a:t>
            </a:fld>
            <a:endParaRPr lang="en-US"/>
          </a:p>
        </p:txBody>
      </p:sp>
    </p:spTree>
    <p:extLst>
      <p:ext uri="{BB962C8B-B14F-4D97-AF65-F5344CB8AC3E}">
        <p14:creationId xmlns:p14="http://schemas.microsoft.com/office/powerpoint/2010/main" val="251554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Frankentoy</a:t>
            </a:r>
            <a:r>
              <a:rPr lang="en-US" sz="1200" kern="1200" baseline="0" dirty="0" smtClean="0">
                <a:solidFill>
                  <a:schemeClr val="tx1"/>
                </a:solidFill>
                <a:effectLst/>
                <a:latin typeface="+mn-lt"/>
                <a:ea typeface="+mn-ea"/>
                <a:cs typeface="+mn-cs"/>
              </a:rPr>
              <a:t> activity</a:t>
            </a:r>
            <a:r>
              <a:rPr lang="en-US" sz="1200" kern="1200" dirty="0" smtClean="0">
                <a:solidFill>
                  <a:schemeClr val="tx1"/>
                </a:solidFill>
                <a:effectLst/>
                <a:latin typeface="+mn-lt"/>
                <a:ea typeface="+mn-ea"/>
                <a:cs typeface="+mn-cs"/>
              </a:rPr>
              <a:t>, learners make a “creature” by mixing and matching different parts of toys.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18</a:t>
            </a:fld>
            <a:endParaRPr lang="en-US"/>
          </a:p>
        </p:txBody>
      </p:sp>
    </p:spTree>
    <p:extLst>
      <p:ext uri="{BB962C8B-B14F-4D97-AF65-F5344CB8AC3E}">
        <p14:creationId xmlns:p14="http://schemas.microsoft.com/office/powerpoint/2010/main" val="498550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Monster</a:t>
            </a:r>
            <a:r>
              <a:rPr lang="en-US" sz="1200" kern="1200" baseline="0" dirty="0" smtClean="0">
                <a:solidFill>
                  <a:schemeClr val="tx1"/>
                </a:solidFill>
                <a:effectLst/>
                <a:latin typeface="+mn-lt"/>
                <a:ea typeface="+mn-ea"/>
                <a:cs typeface="+mn-cs"/>
              </a:rPr>
              <a:t> Mask</a:t>
            </a:r>
            <a:r>
              <a:rPr lang="en-US" sz="1200" kern="1200" dirty="0" smtClean="0">
                <a:solidFill>
                  <a:schemeClr val="tx1"/>
                </a:solidFill>
                <a:effectLst/>
                <a:latin typeface="+mn-lt"/>
                <a:ea typeface="+mn-ea"/>
                <a:cs typeface="+mn-cs"/>
              </a:rPr>
              <a:t>, learners make a disguise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special feature: an LED bulb that lights up.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19</a:t>
            </a:fld>
            <a:endParaRPr lang="en-US"/>
          </a:p>
        </p:txBody>
      </p:sp>
    </p:spTree>
    <p:extLst>
      <p:ext uri="{BB962C8B-B14F-4D97-AF65-F5344CB8AC3E}">
        <p14:creationId xmlns:p14="http://schemas.microsoft.com/office/powerpoint/2010/main" val="2959899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Battery Stack and Spark</a:t>
            </a:r>
            <a:r>
              <a:rPr lang="en-US" baseline="0" dirty="0" smtClean="0"/>
              <a:t> of Life explore the science of Mary Shelley’s time.</a:t>
            </a:r>
            <a:endParaRPr lang="en-US" dirty="0" smtClean="0"/>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20</a:t>
            </a:fld>
            <a:endParaRPr lang="en-US"/>
          </a:p>
        </p:txBody>
      </p:sp>
    </p:spTree>
    <p:extLst>
      <p:ext uri="{BB962C8B-B14F-4D97-AF65-F5344CB8AC3E}">
        <p14:creationId xmlns:p14="http://schemas.microsoft.com/office/powerpoint/2010/main" val="98037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Battery Stack activity, learners make a voltaic pile, the first kind of battery.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21</a:t>
            </a:fld>
            <a:endParaRPr lang="en-US"/>
          </a:p>
        </p:txBody>
      </p:sp>
    </p:spTree>
    <p:extLst>
      <p:ext uri="{BB962C8B-B14F-4D97-AF65-F5344CB8AC3E}">
        <p14:creationId xmlns:p14="http://schemas.microsoft.com/office/powerpoint/2010/main" val="99123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our Frankenstein200 overview! In this presentation, we’re going to go through</a:t>
            </a:r>
            <a:r>
              <a:rPr lang="en-US" baseline="0" dirty="0" smtClean="0"/>
              <a:t> quite a bit of information related to the national Frankenstein200 project, as well as the programming we are doing here. We’ll have time at the end for questions, but feel free to ask for clarification throughout.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a:t>
            </a:fld>
            <a:endParaRPr lang="en-US"/>
          </a:p>
        </p:txBody>
      </p:sp>
    </p:spTree>
    <p:extLst>
      <p:ext uri="{BB962C8B-B14F-4D97-AF65-F5344CB8AC3E}">
        <p14:creationId xmlns:p14="http://schemas.microsoft.com/office/powerpoint/2010/main" val="1168388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Finally, in the Spark</a:t>
            </a:r>
            <a:r>
              <a:rPr lang="en-US" sz="1200" b="0" kern="1200" baseline="0" dirty="0" smtClean="0">
                <a:solidFill>
                  <a:schemeClr val="tx1"/>
                </a:solidFill>
                <a:effectLst/>
                <a:latin typeface="+mn-lt"/>
                <a:ea typeface="+mn-ea"/>
                <a:cs typeface="+mn-cs"/>
              </a:rPr>
              <a:t> of Life activity, </a:t>
            </a:r>
            <a:r>
              <a:rPr lang="en-US" sz="1200" kern="1200" dirty="0" smtClean="0">
                <a:solidFill>
                  <a:schemeClr val="tx1"/>
                </a:solidFill>
                <a:effectLst/>
                <a:latin typeface="+mn-lt"/>
                <a:ea typeface="+mn-ea"/>
                <a:cs typeface="+mn-cs"/>
              </a:rPr>
              <a:t>learners create a battery from two kinds of metal and their own body! This activity also has an optional demonstration</a:t>
            </a:r>
            <a:r>
              <a:rPr lang="en-US" sz="1200" kern="1200" baseline="0" dirty="0" smtClean="0">
                <a:solidFill>
                  <a:schemeClr val="tx1"/>
                </a:solidFill>
                <a:effectLst/>
                <a:latin typeface="+mn-lt"/>
                <a:ea typeface="+mn-ea"/>
                <a:cs typeface="+mn-cs"/>
              </a:rPr>
              <a:t> of a TENS unit (TENS </a:t>
            </a:r>
            <a:r>
              <a:rPr lang="en-US" sz="1200" kern="1200" dirty="0" smtClean="0">
                <a:solidFill>
                  <a:schemeClr val="tx1"/>
                </a:solidFill>
                <a:effectLst/>
                <a:latin typeface="+mn-lt"/>
                <a:ea typeface="+mn-ea"/>
                <a:cs typeface="+mn-cs"/>
              </a:rPr>
              <a:t>stands for </a:t>
            </a:r>
            <a:r>
              <a:rPr lang="en-US" sz="1200" i="1" kern="1200" dirty="0" smtClean="0">
                <a:solidFill>
                  <a:schemeClr val="tx1"/>
                </a:solidFill>
                <a:effectLst/>
                <a:latin typeface="+mn-lt"/>
                <a:ea typeface="+mn-ea"/>
                <a:cs typeface="+mn-cs"/>
              </a:rPr>
              <a:t>transcutaneous electrical nerve stimulation).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22</a:t>
            </a:fld>
            <a:endParaRPr lang="en-US"/>
          </a:p>
        </p:txBody>
      </p:sp>
    </p:spTree>
    <p:extLst>
      <p:ext uri="{BB962C8B-B14F-4D97-AF65-F5344CB8AC3E}">
        <p14:creationId xmlns:p14="http://schemas.microsoft.com/office/powerpoint/2010/main" val="2140414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23</a:t>
            </a:fld>
            <a:endParaRPr lang="en-US"/>
          </a:p>
        </p:txBody>
      </p:sp>
    </p:spTree>
    <p:extLst>
      <p:ext uri="{BB962C8B-B14F-4D97-AF65-F5344CB8AC3E}">
        <p14:creationId xmlns:p14="http://schemas.microsoft.com/office/powerpoint/2010/main" val="3277563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We’ve just taken a very quick look at all seven activities in the Frankenstein200 kit. </a:t>
            </a:r>
            <a:r>
              <a:rPr lang="en-US" dirty="0" smtClean="0"/>
              <a:t>Now, we’ll review some</a:t>
            </a:r>
            <a:r>
              <a:rPr lang="en-US" baseline="0" dirty="0" smtClean="0"/>
              <a:t> tips for leading these activities with participants, using the example of just one activity, Automata.</a:t>
            </a: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24</a:t>
            </a:fld>
            <a:endParaRPr lang="en-US"/>
          </a:p>
        </p:txBody>
      </p:sp>
    </p:spTree>
    <p:extLst>
      <p:ext uri="{BB962C8B-B14F-4D97-AF65-F5344CB8AC3E}">
        <p14:creationId xmlns:p14="http://schemas.microsoft.com/office/powerpoint/2010/main" val="3492720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Each activity comes complete with all the materials and supplies you need. They’re all packaged together in one cardboard box.</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In the box, you’ll find two kinds of print materials: one kind that you can use and share with participants, and one kind with extra information just for you, the activity facilitator.</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There is a colorful activity booklet that will help participants do the activity. The </a:t>
            </a:r>
            <a:r>
              <a:rPr lang="en-US" sz="1200" kern="1200" baseline="0" dirty="0" err="1" smtClean="0">
                <a:solidFill>
                  <a:schemeClr val="tx1"/>
                </a:solidFill>
                <a:latin typeface="+mn-lt"/>
                <a:ea typeface="ＭＳ Ｐゴシック" charset="-128"/>
                <a:cs typeface="ＭＳ Ｐゴシック" charset="-128"/>
              </a:rPr>
              <a:t>nooklet</a:t>
            </a:r>
            <a:r>
              <a:rPr lang="en-US" sz="1200" kern="1200" baseline="0" dirty="0" smtClean="0">
                <a:solidFill>
                  <a:schemeClr val="tx1"/>
                </a:solidFill>
                <a:latin typeface="+mn-lt"/>
                <a:ea typeface="ＭＳ Ｐゴシック" charset="-128"/>
                <a:cs typeface="ＭＳ Ｐゴシック" charset="-128"/>
              </a:rPr>
              <a:t> will also help you to learn to facilitate the activity! Some activities also include colorful information sheets or other graphic materials.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There are also more plain-looking materials that provide extra information for you as activity facilitators. You should review these prior to doing the activity. Unlike the colorful booklets, these are just for you and are not meant to be shared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Finally, please note that there is a training video for each activity, which you can watch to help you learn the activity before you do it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25</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Now let’s look at some of these materials a bit more closely. Here is an example of an activity booklet.</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activity booklets are structured to help you lead learners through hands-on science activities. </a:t>
            </a:r>
          </a:p>
        </p:txBody>
      </p:sp>
      <p:sp>
        <p:nvSpPr>
          <p:cNvPr id="4" name="Slide Number Placeholder 3"/>
          <p:cNvSpPr>
            <a:spLocks noGrp="1"/>
          </p:cNvSpPr>
          <p:nvPr>
            <p:ph type="sldNum" sz="quarter" idx="10"/>
          </p:nvPr>
        </p:nvSpPr>
        <p:spPr/>
        <p:txBody>
          <a:bodyPr/>
          <a:lstStyle/>
          <a:p>
            <a:fld id="{9B4A4DE3-8FB4-C549-9EA1-FF9A0B30F805}" type="slidenum">
              <a:rPr lang="en-US" smtClean="0"/>
              <a:t>26</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first section introduces the Frankenstein story and the activity itself. It’s called “Who was Frankenstein?” Be sure to connect the activity with the Frankenstein story as you invite visitors to participate in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27</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next section provides instructions for the activity. In this guide, the instruction section is called “Make a Creature.”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instructions will help participants make a successful project, but there’s plenty of room for creativity and exploration.</a:t>
            </a:r>
          </a:p>
        </p:txBody>
      </p:sp>
      <p:sp>
        <p:nvSpPr>
          <p:cNvPr id="4" name="Slide Number Placeholder 3"/>
          <p:cNvSpPr>
            <a:spLocks noGrp="1"/>
          </p:cNvSpPr>
          <p:nvPr>
            <p:ph type="sldNum" sz="quarter" idx="10"/>
          </p:nvPr>
        </p:nvSpPr>
        <p:spPr/>
        <p:txBody>
          <a:bodyPr/>
          <a:lstStyle/>
          <a:p>
            <a:fld id="{9B4A4DE3-8FB4-C549-9EA1-FF9A0B30F805}" type="slidenum">
              <a:rPr lang="en-US" smtClean="0"/>
              <a:t>28</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final sections connect the story to current science and technology, and also return to relevant themes from Mary Shelley’s Frankenstein. These sections are called, “People are Creative,” “Monster or Mistreated?” and “Responsible Innovation.”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They include some conversation and reflection prompts that you can ask participants. These questions reconnect the activity to some of the themes from </a:t>
            </a:r>
            <a:r>
              <a:rPr lang="en-US" sz="1200" i="1" kern="1200" baseline="0" dirty="0" smtClean="0">
                <a:solidFill>
                  <a:schemeClr val="tx1"/>
                </a:solidFill>
                <a:latin typeface="+mn-lt"/>
                <a:ea typeface="ＭＳ Ｐゴシック" charset="-128"/>
                <a:cs typeface="ＭＳ Ｐゴシック" charset="-128"/>
              </a:rPr>
              <a:t>Frankenstein, </a:t>
            </a:r>
            <a:r>
              <a:rPr lang="en-US" sz="1200" kern="1200" baseline="0" dirty="0" smtClean="0">
                <a:solidFill>
                  <a:schemeClr val="tx1"/>
                </a:solidFill>
                <a:latin typeface="+mn-lt"/>
                <a:ea typeface="ＭＳ Ｐゴシック" charset="-128"/>
                <a:cs typeface="ＭＳ Ｐゴシック" charset="-128"/>
              </a:rPr>
              <a:t>and will help participants consider how their ideas relate to the work researchers are doing today. Note that for the purposes of this activity, there are no right or wrong answers to the reflection questions. They are intended to help participants think about what it means to be responsible and think ahead as we create new things. You may choose to select just one or two questions, or modify the questions, to work better for different participants. </a:t>
            </a:r>
          </a:p>
        </p:txBody>
      </p:sp>
      <p:sp>
        <p:nvSpPr>
          <p:cNvPr id="4" name="Slide Number Placeholder 3"/>
          <p:cNvSpPr>
            <a:spLocks noGrp="1"/>
          </p:cNvSpPr>
          <p:nvPr>
            <p:ph type="sldNum" sz="quarter" idx="10"/>
          </p:nvPr>
        </p:nvSpPr>
        <p:spPr/>
        <p:txBody>
          <a:bodyPr/>
          <a:lstStyle/>
          <a:p>
            <a:fld id="{9B4A4DE3-8FB4-C549-9EA1-FF9A0B30F805}" type="slidenum">
              <a:rPr lang="en-US" smtClean="0"/>
              <a:t>29</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This particular activity also has an info sheet, which provides a closer look at different ways to build the project.</a:t>
            </a:r>
          </a:p>
        </p:txBody>
      </p:sp>
      <p:sp>
        <p:nvSpPr>
          <p:cNvPr id="4" name="Slide Number Placeholder 3"/>
          <p:cNvSpPr>
            <a:spLocks noGrp="1"/>
          </p:cNvSpPr>
          <p:nvPr>
            <p:ph type="sldNum" sz="quarter" idx="10"/>
          </p:nvPr>
        </p:nvSpPr>
        <p:spPr/>
        <p:txBody>
          <a:bodyPr/>
          <a:lstStyle/>
          <a:p>
            <a:fld id="{9B4A4DE3-8FB4-C549-9EA1-FF9A0B30F805}" type="slidenum">
              <a:rPr lang="en-US" smtClean="0"/>
              <a:t>30</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Here are examples of the materials that are intended for you, the activity facilitator (and not intended to share with participants). </a:t>
            </a:r>
          </a:p>
        </p:txBody>
      </p:sp>
      <p:sp>
        <p:nvSpPr>
          <p:cNvPr id="4" name="Slide Number Placeholder 3"/>
          <p:cNvSpPr>
            <a:spLocks noGrp="1"/>
          </p:cNvSpPr>
          <p:nvPr>
            <p:ph type="sldNum" sz="quarter" idx="10"/>
          </p:nvPr>
        </p:nvSpPr>
        <p:spPr/>
        <p:txBody>
          <a:bodyPr/>
          <a:lstStyle/>
          <a:p>
            <a:fld id="{9B4A4DE3-8FB4-C549-9EA1-FF9A0B30F805}" type="slidenum">
              <a:rPr lang="en-US" smtClean="0"/>
              <a:t>31</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is called Frankenstein200.</a:t>
            </a:r>
            <a:r>
              <a:rPr lang="en-US" baseline="0" dirty="0" smtClean="0"/>
              <a:t> That’s because it’s celebrating the 200</a:t>
            </a:r>
            <a:r>
              <a:rPr lang="en-US" baseline="30000" dirty="0" smtClean="0"/>
              <a:t>th</a:t>
            </a:r>
            <a:r>
              <a:rPr lang="en-US" baseline="0" dirty="0" smtClean="0"/>
              <a:t> anniversary of the publication of Mary Shelley’s story, </a:t>
            </a:r>
            <a:r>
              <a:rPr lang="en-US" i="1" baseline="0" dirty="0" smtClean="0"/>
              <a:t>Frankenstein.</a:t>
            </a:r>
            <a:endParaRPr lang="en-US" i="1" dirty="0"/>
          </a:p>
        </p:txBody>
      </p:sp>
      <p:sp>
        <p:nvSpPr>
          <p:cNvPr id="4" name="Slide Number Placeholder 3"/>
          <p:cNvSpPr>
            <a:spLocks noGrp="1"/>
          </p:cNvSpPr>
          <p:nvPr>
            <p:ph type="sldNum" sz="quarter" idx="10"/>
          </p:nvPr>
        </p:nvSpPr>
        <p:spPr/>
        <p:txBody>
          <a:bodyPr/>
          <a:lstStyle/>
          <a:p>
            <a:fld id="{9B4A4DE3-8FB4-C549-9EA1-FF9A0B30F805}" type="slidenum">
              <a:rPr lang="en-US" smtClean="0"/>
              <a:t>3</a:t>
            </a:fld>
            <a:endParaRPr lang="en-US"/>
          </a:p>
        </p:txBody>
      </p:sp>
    </p:spTree>
    <p:extLst>
      <p:ext uri="{BB962C8B-B14F-4D97-AF65-F5344CB8AC3E}">
        <p14:creationId xmlns:p14="http://schemas.microsoft.com/office/powerpoint/2010/main" val="3028394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facilitator guide lists the activity learning objectives, explains the materials, and includes important notes related to setup, safety, activity flow, and other important information. </a:t>
            </a:r>
          </a:p>
        </p:txBody>
      </p:sp>
      <p:sp>
        <p:nvSpPr>
          <p:cNvPr id="4" name="Slide Number Placeholder 3"/>
          <p:cNvSpPr>
            <a:spLocks noGrp="1"/>
          </p:cNvSpPr>
          <p:nvPr>
            <p:ph type="sldNum" sz="quarter" idx="10"/>
          </p:nvPr>
        </p:nvSpPr>
        <p:spPr/>
        <p:txBody>
          <a:bodyPr/>
          <a:lstStyle/>
          <a:p>
            <a:fld id="{9B4A4DE3-8FB4-C549-9EA1-FF9A0B30F805}" type="slidenum">
              <a:rPr lang="en-US" smtClean="0"/>
              <a:t>32</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Additionally, each activity contains a reference sheet with tips for engaging your guests in conversation, a brief overview of the project, and a quick summary of the plot of Mary Shelley’s </a:t>
            </a:r>
            <a:r>
              <a:rPr lang="en-US" sz="1200" i="1" kern="1200" baseline="0" dirty="0" smtClean="0">
                <a:solidFill>
                  <a:schemeClr val="tx1"/>
                </a:solidFill>
                <a:latin typeface="+mn-lt"/>
                <a:ea typeface="ＭＳ Ｐゴシック" charset="-128"/>
                <a:cs typeface="ＭＳ Ｐゴシック" charset="-128"/>
              </a:rPr>
              <a:t>Frankenstein.</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9B4A4DE3-8FB4-C549-9EA1-FF9A0B30F805}" type="slidenum">
              <a:rPr lang="en-US" smtClean="0"/>
              <a:t>33</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All of this information is also covered in the training video.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The most important thing to remember when you do these activities is to have fun! Enjoy being creative, exploring science and engineering, and thinking about responsible innovation with participants!</a:t>
            </a:r>
          </a:p>
        </p:txBody>
      </p:sp>
      <p:sp>
        <p:nvSpPr>
          <p:cNvPr id="4" name="Slide Number Placeholder 3"/>
          <p:cNvSpPr>
            <a:spLocks noGrp="1"/>
          </p:cNvSpPr>
          <p:nvPr>
            <p:ph type="sldNum" sz="quarter" idx="10"/>
          </p:nvPr>
        </p:nvSpPr>
        <p:spPr/>
        <p:txBody>
          <a:bodyPr/>
          <a:lstStyle/>
          <a:p>
            <a:fld id="{9B4A4DE3-8FB4-C549-9EA1-FF9A0B30F805}" type="slidenum">
              <a:rPr lang="en-US" smtClean="0"/>
              <a:t>34</a:t>
            </a:fld>
            <a:endParaRPr lang="en-US"/>
          </a:p>
        </p:txBody>
      </p:sp>
    </p:spTree>
    <p:extLst>
      <p:ext uri="{BB962C8B-B14F-4D97-AF65-F5344CB8AC3E}">
        <p14:creationId xmlns:p14="http://schemas.microsoft.com/office/powerpoint/2010/main" val="274824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Frankenstein200 project has also created an online interactive educational experience.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35</a:t>
            </a:fld>
            <a:endParaRPr lang="en-US"/>
          </a:p>
        </p:txBody>
      </p:sp>
    </p:spTree>
    <p:extLst>
      <p:ext uri="{BB962C8B-B14F-4D97-AF65-F5344CB8AC3E}">
        <p14:creationId xmlns:p14="http://schemas.microsoft.com/office/powerpoint/2010/main" val="2907439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“alternate reality game” </a:t>
            </a:r>
            <a:r>
              <a:rPr lang="en-US" sz="1200" kern="1200" baseline="0" dirty="0" smtClean="0">
                <a:solidFill>
                  <a:schemeClr val="tx1"/>
                </a:solidFill>
                <a:effectLst/>
                <a:latin typeface="+mn-lt"/>
                <a:ea typeface="+mn-ea"/>
                <a:cs typeface="+mn-cs"/>
              </a:rPr>
              <a:t>combines videos, online activities, and at-home hands-on activities to create </a:t>
            </a:r>
            <a:r>
              <a:rPr lang="en-US" sz="1200" kern="1200" dirty="0" smtClean="0">
                <a:solidFill>
                  <a:schemeClr val="tx1"/>
                </a:solidFill>
                <a:effectLst/>
                <a:latin typeface="+mn-lt"/>
                <a:ea typeface="+mn-ea"/>
                <a:cs typeface="+mn-cs"/>
              </a:rPr>
              <a:t>an immersive, modern interpretation of Mary Shelley’s </a:t>
            </a:r>
            <a:r>
              <a:rPr lang="en-US" sz="1200" i="1" kern="1200" dirty="0" smtClean="0">
                <a:solidFill>
                  <a:schemeClr val="tx1"/>
                </a:solidFill>
                <a:effectLst/>
                <a:latin typeface="+mn-lt"/>
                <a:ea typeface="+mn-ea"/>
                <a:cs typeface="+mn-cs"/>
              </a:rPr>
              <a:t>Frankenstein</a:t>
            </a:r>
            <a:r>
              <a:rPr lang="en-US" sz="1200" kern="1200" dirty="0" smtClean="0">
                <a:solidFill>
                  <a:schemeClr val="tx1"/>
                </a:solidFill>
                <a:effectLst/>
                <a:latin typeface="+mn-lt"/>
                <a:ea typeface="+mn-ea"/>
                <a:cs typeface="+mn-cs"/>
              </a:rPr>
              <a:t> story. </a:t>
            </a:r>
            <a:r>
              <a:rPr lang="en-US" sz="1200" kern="1200" baseline="0" dirty="0" smtClean="0">
                <a:solidFill>
                  <a:schemeClr val="tx1"/>
                </a:solidFill>
                <a:effectLst/>
                <a:latin typeface="+mn-lt"/>
                <a:ea typeface="+mn-ea"/>
                <a:cs typeface="+mn-cs"/>
              </a:rPr>
              <a:t>This game takes place at the fictional </a:t>
            </a:r>
            <a:r>
              <a:rPr lang="en-US" sz="1200" kern="1200" dirty="0" smtClean="0">
                <a:solidFill>
                  <a:schemeClr val="tx1"/>
                </a:solidFill>
                <a:effectLst/>
                <a:latin typeface="+mn-lt"/>
                <a:ea typeface="+mn-ea"/>
                <a:cs typeface="+mn-cs"/>
              </a:rPr>
              <a:t>Frankenstein Laboratory for Innovation and Fantastical Innovation,</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L.I.F.E.”</a:t>
            </a:r>
            <a:r>
              <a:rPr lang="en-US" sz="1200" kern="1200" baseline="0" dirty="0" smtClean="0">
                <a:solidFill>
                  <a:schemeClr val="tx1"/>
                </a:solidFill>
                <a:effectLst/>
                <a:latin typeface="+mn-lt"/>
                <a:ea typeface="+mn-ea"/>
                <a:cs typeface="+mn-cs"/>
              </a:rPr>
              <a:t> The premise of the game is that players have been </a:t>
            </a:r>
            <a:r>
              <a:rPr lang="en-US" sz="1200" kern="1200" dirty="0" smtClean="0">
                <a:solidFill>
                  <a:schemeClr val="tx1"/>
                </a:solidFill>
                <a:effectLst/>
                <a:latin typeface="+mn-lt"/>
                <a:ea typeface="+mn-ea"/>
                <a:cs typeface="+mn-cs"/>
              </a:rPr>
              <a:t>invited to</a:t>
            </a:r>
            <a:r>
              <a:rPr lang="en-US" sz="1200" kern="1200" baseline="0" dirty="0" smtClean="0">
                <a:solidFill>
                  <a:schemeClr val="tx1"/>
                </a:solidFill>
                <a:effectLst/>
                <a:latin typeface="+mn-lt"/>
                <a:ea typeface="+mn-ea"/>
                <a:cs typeface="+mn-cs"/>
              </a:rPr>
              <a:t> join the lab. They </a:t>
            </a:r>
            <a:r>
              <a:rPr lang="en-US" sz="1200" kern="1200" dirty="0" smtClean="0">
                <a:solidFill>
                  <a:schemeClr val="tx1"/>
                </a:solidFill>
                <a:effectLst/>
                <a:latin typeface="+mn-lt"/>
                <a:ea typeface="+mn-ea"/>
                <a:cs typeface="+mn-cs"/>
              </a:rPr>
              <a:t>get an inside look at the</a:t>
            </a:r>
            <a:r>
              <a:rPr lang="en-US" sz="1200" kern="1200" baseline="0" dirty="0" smtClean="0">
                <a:solidFill>
                  <a:schemeClr val="tx1"/>
                </a:solidFill>
                <a:effectLst/>
                <a:latin typeface="+mn-lt"/>
                <a:ea typeface="+mn-ea"/>
                <a:cs typeface="+mn-cs"/>
              </a:rPr>
              <a:t> l</a:t>
            </a:r>
            <a:r>
              <a:rPr lang="en-US" sz="1200" kern="1200" dirty="0" smtClean="0">
                <a:solidFill>
                  <a:schemeClr val="tx1"/>
                </a:solidFill>
                <a:effectLst/>
                <a:latin typeface="+mn-lt"/>
                <a:ea typeface="+mn-ea"/>
                <a:cs typeface="+mn-cs"/>
              </a:rPr>
              <a:t>ab under the direction of two young research associates: razor-sharp </a:t>
            </a:r>
            <a:r>
              <a:rPr lang="en-US" sz="1200" kern="1200" dirty="0" err="1" smtClean="0">
                <a:solidFill>
                  <a:schemeClr val="tx1"/>
                </a:solidFill>
                <a:effectLst/>
                <a:latin typeface="+mn-lt"/>
                <a:ea typeface="+mn-ea"/>
                <a:cs typeface="+mn-cs"/>
              </a:rPr>
              <a:t>Mya</a:t>
            </a:r>
            <a:r>
              <a:rPr lang="en-US" sz="1200" kern="1200" dirty="0" smtClean="0">
                <a:solidFill>
                  <a:schemeClr val="tx1"/>
                </a:solidFill>
                <a:effectLst/>
                <a:latin typeface="+mn-lt"/>
                <a:ea typeface="+mn-ea"/>
                <a:cs typeface="+mn-cs"/>
              </a:rPr>
              <a:t>, who is</a:t>
            </a:r>
            <a:r>
              <a:rPr lang="en-US" sz="1200" kern="1200" baseline="0" dirty="0" smtClean="0">
                <a:solidFill>
                  <a:schemeClr val="tx1"/>
                </a:solidFill>
                <a:effectLst/>
                <a:latin typeface="+mn-lt"/>
                <a:ea typeface="+mn-ea"/>
                <a:cs typeface="+mn-cs"/>
              </a:rPr>
              <a:t> investigating new methods of manipulating DNA,</a:t>
            </a:r>
            <a:r>
              <a:rPr lang="en-US" sz="1200" kern="1200" dirty="0" smtClean="0">
                <a:solidFill>
                  <a:schemeClr val="tx1"/>
                </a:solidFill>
                <a:effectLst/>
                <a:latin typeface="+mn-lt"/>
                <a:ea typeface="+mn-ea"/>
                <a:cs typeface="+mn-cs"/>
              </a:rPr>
              <a:t> and smart and reliable Xavier, who is building</a:t>
            </a:r>
            <a:r>
              <a:rPr lang="en-US" sz="1200" kern="1200" baseline="0" dirty="0" smtClean="0">
                <a:solidFill>
                  <a:schemeClr val="tx1"/>
                </a:solidFill>
                <a:effectLst/>
                <a:latin typeface="+mn-lt"/>
                <a:ea typeface="+mn-ea"/>
                <a:cs typeface="+mn-cs"/>
              </a:rPr>
              <a:t> a robot</a:t>
            </a:r>
            <a:r>
              <a:rPr lang="en-US" sz="1200" kern="1200" dirty="0" smtClean="0">
                <a:solidFill>
                  <a:schemeClr val="tx1"/>
                </a:solidFill>
                <a:effectLst/>
                <a:latin typeface="+mn-lt"/>
                <a:ea typeface="+mn-ea"/>
                <a:cs typeface="+mn-cs"/>
              </a:rPr>
              <a:t>. Almost</a:t>
            </a:r>
            <a:r>
              <a:rPr lang="en-US" sz="1200" kern="1200" baseline="0" dirty="0" smtClean="0">
                <a:solidFill>
                  <a:schemeClr val="tx1"/>
                </a:solidFill>
                <a:effectLst/>
                <a:latin typeface="+mn-lt"/>
                <a:ea typeface="+mn-ea"/>
                <a:cs typeface="+mn-cs"/>
              </a:rPr>
              <a:t> immediately, </a:t>
            </a:r>
            <a:r>
              <a:rPr lang="en-US" sz="1200" kern="1200" dirty="0" err="1" smtClean="0">
                <a:solidFill>
                  <a:schemeClr val="tx1"/>
                </a:solidFill>
                <a:effectLst/>
                <a:latin typeface="+mn-lt"/>
                <a:ea typeface="+mn-ea"/>
                <a:cs typeface="+mn-cs"/>
              </a:rPr>
              <a:t>Mya’s</a:t>
            </a:r>
            <a:r>
              <a:rPr lang="en-US" sz="1200" kern="1200" dirty="0" smtClean="0">
                <a:solidFill>
                  <a:schemeClr val="tx1"/>
                </a:solidFill>
                <a:effectLst/>
                <a:latin typeface="+mn-lt"/>
                <a:ea typeface="+mn-ea"/>
                <a:cs typeface="+mn-cs"/>
              </a:rPr>
              <a:t> investigations take a surprising turn, when she uncovers something mysterious in her own</a:t>
            </a:r>
            <a:r>
              <a:rPr lang="en-US" sz="1200" kern="1200" baseline="0" dirty="0" smtClean="0">
                <a:solidFill>
                  <a:schemeClr val="tx1"/>
                </a:solidFill>
                <a:effectLst/>
                <a:latin typeface="+mn-lt"/>
                <a:ea typeface="+mn-ea"/>
                <a:cs typeface="+mn-cs"/>
              </a:rPr>
              <a:t> DNA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he enlists Xavier’s––and the players’––help in an attempt to discover the truth. In the end, each player decides the fates of </a:t>
            </a:r>
            <a:r>
              <a:rPr lang="en-US" sz="1200" kern="1200" dirty="0" err="1" smtClean="0">
                <a:solidFill>
                  <a:schemeClr val="tx1"/>
                </a:solidFill>
                <a:effectLst/>
                <a:latin typeface="+mn-lt"/>
                <a:ea typeface="+mn-ea"/>
                <a:cs typeface="+mn-cs"/>
              </a:rPr>
              <a:t>Mya</a:t>
            </a:r>
            <a:r>
              <a:rPr lang="en-US" sz="1200" kern="1200" dirty="0" smtClean="0">
                <a:solidFill>
                  <a:schemeClr val="tx1"/>
                </a:solidFill>
                <a:effectLst/>
                <a:latin typeface="+mn-lt"/>
                <a:ea typeface="+mn-ea"/>
                <a:cs typeface="+mn-cs"/>
              </a:rPr>
              <a:t> and the Lab’s mysterious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founder, Dr. Tori Frankenstein.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guests enjoy the</a:t>
            </a:r>
            <a:r>
              <a:rPr lang="en-US" sz="1200" kern="1200" baseline="0" dirty="0" smtClean="0">
                <a:solidFill>
                  <a:schemeClr val="tx1"/>
                </a:solidFill>
                <a:effectLst/>
                <a:latin typeface="+mn-lt"/>
                <a:ea typeface="+mn-ea"/>
                <a:cs typeface="+mn-cs"/>
              </a:rPr>
              <a:t> hands-on</a:t>
            </a:r>
            <a:r>
              <a:rPr lang="en-US" sz="1200" kern="1200" dirty="0" smtClean="0">
                <a:solidFill>
                  <a:schemeClr val="tx1"/>
                </a:solidFill>
                <a:effectLst/>
                <a:latin typeface="+mn-lt"/>
                <a:ea typeface="+mn-ea"/>
                <a:cs typeface="+mn-cs"/>
              </a:rPr>
              <a:t> activities at the museum, they</a:t>
            </a:r>
            <a:r>
              <a:rPr lang="en-US" sz="1200" kern="1200" baseline="0" dirty="0" smtClean="0">
                <a:solidFill>
                  <a:schemeClr val="tx1"/>
                </a:solidFill>
                <a:effectLst/>
                <a:latin typeface="+mn-lt"/>
                <a:ea typeface="+mn-ea"/>
                <a:cs typeface="+mn-cs"/>
              </a:rPr>
              <a:t> can also see a movie trailer that introduces the game and sign up to get more information.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36</a:t>
            </a:fld>
            <a:endParaRPr lang="en-US"/>
          </a:p>
        </p:txBody>
      </p:sp>
    </p:spTree>
    <p:extLst>
      <p:ext uri="{BB962C8B-B14F-4D97-AF65-F5344CB8AC3E}">
        <p14:creationId xmlns:p14="http://schemas.microsoft.com/office/powerpoint/2010/main" val="2343081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39</a:t>
            </a:fld>
            <a:endParaRPr lang="en-US"/>
          </a:p>
        </p:txBody>
      </p:sp>
    </p:spTree>
    <p:extLst>
      <p:ext uri="{BB962C8B-B14F-4D97-AF65-F5344CB8AC3E}">
        <p14:creationId xmlns:p14="http://schemas.microsoft.com/office/powerpoint/2010/main" val="368384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Frankenstein200 is a national</a:t>
            </a:r>
            <a:r>
              <a:rPr lang="en-US" baseline="0" dirty="0" smtClean="0"/>
              <a:t> project that focuses on the bicentennial. </a:t>
            </a:r>
            <a:r>
              <a:rPr lang="en-US" i="0" baseline="0" dirty="0" smtClean="0"/>
              <a:t>Over 50 museums and other organizations across the United States are participating in this project, and many more are doing other activities related to the 200</a:t>
            </a:r>
            <a:r>
              <a:rPr lang="en-US" i="0" baseline="30000" dirty="0" smtClean="0"/>
              <a:t>th</a:t>
            </a:r>
            <a:r>
              <a:rPr lang="en-US" i="0" baseline="0" dirty="0" smtClean="0"/>
              <a:t> anniversary of the Frankenstein story.</a:t>
            </a:r>
            <a:endParaRPr lang="en-US" i="1" dirty="0"/>
          </a:p>
        </p:txBody>
      </p:sp>
      <p:sp>
        <p:nvSpPr>
          <p:cNvPr id="4" name="Slide Number Placeholder 3"/>
          <p:cNvSpPr>
            <a:spLocks noGrp="1"/>
          </p:cNvSpPr>
          <p:nvPr>
            <p:ph type="sldNum" sz="quarter" idx="10"/>
          </p:nvPr>
        </p:nvSpPr>
        <p:spPr/>
        <p:txBody>
          <a:bodyPr/>
          <a:lstStyle/>
          <a:p>
            <a:fld id="{9B4A4DE3-8FB4-C549-9EA1-FF9A0B30F805}" type="slidenum">
              <a:rPr lang="en-US" smtClean="0"/>
              <a:t>4</a:t>
            </a:fld>
            <a:endParaRPr lang="en-US"/>
          </a:p>
        </p:txBody>
      </p:sp>
    </p:spTree>
    <p:extLst>
      <p:ext uri="{BB962C8B-B14F-4D97-AF65-F5344CB8AC3E}">
        <p14:creationId xmlns:p14="http://schemas.microsoft.com/office/powerpoint/2010/main" val="107264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Mary Shelley’s </a:t>
            </a:r>
            <a:r>
              <a:rPr lang="en-US" sz="1200" i="1" kern="1200" dirty="0" smtClean="0">
                <a:solidFill>
                  <a:schemeClr val="tx1"/>
                </a:solidFill>
                <a:effectLst/>
                <a:latin typeface="+mn-lt"/>
                <a:ea typeface="+mn-ea"/>
                <a:cs typeface="+mn-cs"/>
              </a:rPr>
              <a:t>Frankenstein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endured in the popular imagination for two hundred years. Shelley got the idea for the novel following a ghost story competition among famous authors in 1816. Her </a:t>
            </a:r>
            <a:r>
              <a:rPr lang="en-US" sz="1200" kern="1200" baseline="0" dirty="0" smtClean="0">
                <a:solidFill>
                  <a:schemeClr val="tx1"/>
                </a:solidFill>
                <a:effectLst/>
                <a:latin typeface="+mn-lt"/>
                <a:ea typeface="+mn-ea"/>
                <a:cs typeface="+mn-cs"/>
              </a:rPr>
              <a:t>novel was p</a:t>
            </a:r>
            <a:r>
              <a:rPr lang="en-US" sz="1200" kern="1200" dirty="0" smtClean="0">
                <a:solidFill>
                  <a:schemeClr val="tx1"/>
                </a:solidFill>
                <a:effectLst/>
                <a:latin typeface="+mn-lt"/>
                <a:ea typeface="+mn-ea"/>
                <a:cs typeface="+mn-cs"/>
              </a:rPr>
              <a:t>ublished on January 1, 1818, when she was only 20 years old. This thrilling tale of Victor Frankenstein and his stitched-together creature has never been out of print, and is currently the most-assigned novel in university courses. Its themes of innovation and its consequences remain relevant today.</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5</a:t>
            </a:fld>
            <a:endParaRPr lang="en-US"/>
          </a:p>
        </p:txBody>
      </p:sp>
    </p:spTree>
    <p:extLst>
      <p:ext uri="{BB962C8B-B14F-4D97-AF65-F5344CB8AC3E}">
        <p14:creationId xmlns:p14="http://schemas.microsoft.com/office/powerpoint/2010/main" val="68540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Frankenstein200 project </a:t>
            </a:r>
            <a:r>
              <a:rPr lang="en-US" sz="1200" kern="1200" dirty="0" smtClean="0">
                <a:solidFill>
                  <a:schemeClr val="tx1"/>
                </a:solidFill>
                <a:effectLst/>
                <a:latin typeface="+mn-lt"/>
                <a:ea typeface="+mn-ea"/>
                <a:cs typeface="+mn-cs"/>
              </a:rPr>
              <a:t>uses themes from </a:t>
            </a:r>
            <a:r>
              <a:rPr lang="en-US" sz="1200" i="1" kern="1200" dirty="0" smtClean="0">
                <a:solidFill>
                  <a:schemeClr val="tx1"/>
                </a:solidFill>
                <a:effectLst/>
                <a:latin typeface="+mn-lt"/>
                <a:ea typeface="+mn-ea"/>
                <a:cs typeface="+mn-cs"/>
              </a:rPr>
              <a:t>Frankenstein </a:t>
            </a:r>
            <a:r>
              <a:rPr lang="en-US" sz="1200" kern="1200" dirty="0" smtClean="0">
                <a:solidFill>
                  <a:schemeClr val="tx1"/>
                </a:solidFill>
                <a:effectLst/>
                <a:latin typeface="+mn-lt"/>
                <a:ea typeface="+mn-ea"/>
                <a:cs typeface="+mn-cs"/>
              </a:rPr>
              <a:t>to examine emerging technologies such</a:t>
            </a:r>
            <a:r>
              <a:rPr lang="en-US" sz="1200" kern="1200" baseline="0" dirty="0" smtClean="0">
                <a:solidFill>
                  <a:schemeClr val="tx1"/>
                </a:solidFill>
                <a:effectLst/>
                <a:latin typeface="+mn-lt"/>
                <a:ea typeface="+mn-ea"/>
                <a:cs typeface="+mn-cs"/>
              </a:rPr>
              <a:t> as </a:t>
            </a:r>
            <a:r>
              <a:rPr lang="en-US" sz="1200" kern="1200" dirty="0" smtClean="0">
                <a:solidFill>
                  <a:schemeClr val="tx1"/>
                </a:solidFill>
                <a:effectLst/>
                <a:latin typeface="+mn-lt"/>
                <a:ea typeface="+mn-ea"/>
                <a:cs typeface="+mn-cs"/>
              </a:rPr>
              <a:t>artificial intelligence, robotics, synthetic biology, and human enhancement.</a:t>
            </a:r>
            <a:r>
              <a:rPr lang="en-US" sz="120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promotes the development of 21st century skills related to creative collaboration and critical thinking,</a:t>
            </a:r>
            <a:r>
              <a:rPr lang="en-US" sz="1200" kern="1200" baseline="0" dirty="0" smtClean="0">
                <a:solidFill>
                  <a:schemeClr val="tx1"/>
                </a:solidFill>
                <a:effectLst/>
                <a:latin typeface="+mn-lt"/>
                <a:ea typeface="+mn-ea"/>
                <a:cs typeface="+mn-cs"/>
              </a:rPr>
              <a:t> and gives participants a chance to think about important questions related to responsible innovation.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6</a:t>
            </a:fld>
            <a:endParaRPr lang="en-US"/>
          </a:p>
        </p:txBody>
      </p:sp>
    </p:spTree>
    <p:extLst>
      <p:ext uri="{BB962C8B-B14F-4D97-AF65-F5344CB8AC3E}">
        <p14:creationId xmlns:p14="http://schemas.microsoft.com/office/powerpoint/2010/main" val="128574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Frankenstein200</a:t>
            </a:r>
            <a:r>
              <a:rPr lang="en-US" baseline="0" dirty="0" smtClean="0"/>
              <a:t> explores three key questions: </a:t>
            </a:r>
          </a:p>
          <a:p>
            <a:r>
              <a:rPr lang="en-US" baseline="0" dirty="0" smtClean="0"/>
              <a:t>1. What is life? </a:t>
            </a:r>
          </a:p>
          <a:p>
            <a:r>
              <a:rPr lang="en-US" baseline="0" dirty="0" smtClean="0"/>
              <a:t>2. Why do we create?</a:t>
            </a:r>
          </a:p>
          <a:p>
            <a:r>
              <a:rPr lang="en-US" baseline="0" dirty="0" smtClean="0"/>
              <a:t>3. What are our responsibilities as creators, scientists, and engineers?</a:t>
            </a:r>
          </a:p>
          <a:p>
            <a:endParaRPr lang="en-US" baseline="0" dirty="0" smtClean="0"/>
          </a:p>
          <a:p>
            <a:r>
              <a:rPr lang="en-US" baseline="0" dirty="0" smtClean="0"/>
              <a:t>These important questions are easy to understand but hard to answer! People of all ages can explore these questions.</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7</a:t>
            </a:fld>
            <a:endParaRPr lang="en-US"/>
          </a:p>
        </p:txBody>
      </p:sp>
    </p:spTree>
    <p:extLst>
      <p:ext uri="{BB962C8B-B14F-4D97-AF65-F5344CB8AC3E}">
        <p14:creationId xmlns:p14="http://schemas.microsoft.com/office/powerpoint/2010/main" val="386996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Frankenstein200</a:t>
            </a:r>
            <a:r>
              <a:rPr lang="en-US" sz="1200" kern="1200" dirty="0" smtClean="0">
                <a:solidFill>
                  <a:schemeClr val="tx1"/>
                </a:solidFill>
                <a:effectLst/>
                <a:latin typeface="+mn-lt"/>
                <a:ea typeface="+mn-ea"/>
                <a:cs typeface="+mn-cs"/>
              </a:rPr>
              <a:t> is a </a:t>
            </a:r>
            <a:r>
              <a:rPr lang="en-US" sz="1200" i="1" kern="1200" dirty="0" err="1" smtClean="0">
                <a:solidFill>
                  <a:schemeClr val="tx1"/>
                </a:solidFill>
                <a:effectLst/>
                <a:latin typeface="+mn-lt"/>
                <a:ea typeface="+mn-ea"/>
                <a:cs typeface="+mn-cs"/>
              </a:rPr>
              <a:t>transmedia</a:t>
            </a:r>
            <a:r>
              <a:rPr lang="en-US" sz="1200" kern="1200" dirty="0" smtClean="0">
                <a:solidFill>
                  <a:schemeClr val="tx1"/>
                </a:solidFill>
                <a:effectLst/>
                <a:latin typeface="+mn-lt"/>
                <a:ea typeface="+mn-ea"/>
                <a:cs typeface="+mn-cs"/>
              </a:rPr>
              <a:t> project, which</a:t>
            </a:r>
            <a:r>
              <a:rPr lang="en-US" sz="1200" kern="1200" baseline="0" dirty="0" smtClean="0">
                <a:solidFill>
                  <a:schemeClr val="tx1"/>
                </a:solidFill>
                <a:effectLst/>
                <a:latin typeface="+mn-lt"/>
                <a:ea typeface="+mn-ea"/>
                <a:cs typeface="+mn-cs"/>
              </a:rPr>
              <a:t> means “across media.” It is </a:t>
            </a:r>
            <a:r>
              <a:rPr lang="en-US" sz="1200" kern="1200" dirty="0" smtClean="0">
                <a:solidFill>
                  <a:schemeClr val="tx1"/>
                </a:solidFill>
                <a:effectLst/>
                <a:latin typeface="+mn-lt"/>
                <a:ea typeface="+mn-ea"/>
                <a:cs typeface="+mn-cs"/>
              </a:rPr>
              <a:t>studying the learning that occurs when people participate in a combination of hands-on activities and immersive digital experiences. Later on, we’ll talk</a:t>
            </a:r>
            <a:r>
              <a:rPr lang="en-US" sz="1200" kern="1200" baseline="0" dirty="0" smtClean="0">
                <a:solidFill>
                  <a:schemeClr val="tx1"/>
                </a:solidFill>
                <a:effectLst/>
                <a:latin typeface="+mn-lt"/>
                <a:ea typeface="+mn-ea"/>
                <a:cs typeface="+mn-cs"/>
              </a:rPr>
              <a:t> more about the different activities that are part of the project. </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8</a:t>
            </a:fld>
            <a:endParaRPr lang="en-US"/>
          </a:p>
        </p:txBody>
      </p:sp>
    </p:spTree>
    <p:extLst>
      <p:ext uri="{BB962C8B-B14F-4D97-AF65-F5344CB8AC3E}">
        <p14:creationId xmlns:p14="http://schemas.microsoft.com/office/powerpoint/2010/main" val="305869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section of the presentation, y</a:t>
            </a:r>
            <a:r>
              <a:rPr lang="en-US" dirty="0" smtClean="0"/>
              <a:t>ou can add in more</a:t>
            </a:r>
            <a:r>
              <a:rPr lang="en-US" baseline="0" dirty="0" smtClean="0"/>
              <a:t> information about your programming.]</a:t>
            </a:r>
            <a:endParaRPr lang="en-US" dirty="0"/>
          </a:p>
        </p:txBody>
      </p:sp>
      <p:sp>
        <p:nvSpPr>
          <p:cNvPr id="4" name="Slide Number Placeholder 3"/>
          <p:cNvSpPr>
            <a:spLocks noGrp="1"/>
          </p:cNvSpPr>
          <p:nvPr>
            <p:ph type="sldNum" sz="quarter" idx="10"/>
          </p:nvPr>
        </p:nvSpPr>
        <p:spPr/>
        <p:txBody>
          <a:bodyPr/>
          <a:lstStyle/>
          <a:p>
            <a:fld id="{9B4A4DE3-8FB4-C549-9EA1-FF9A0B30F805}" type="slidenum">
              <a:rPr lang="en-US" smtClean="0"/>
              <a:t>10</a:t>
            </a:fld>
            <a:endParaRPr lang="en-US"/>
          </a:p>
        </p:txBody>
      </p:sp>
    </p:spTree>
    <p:extLst>
      <p:ext uri="{BB962C8B-B14F-4D97-AF65-F5344CB8AC3E}">
        <p14:creationId xmlns:p14="http://schemas.microsoft.com/office/powerpoint/2010/main" val="31591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048472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0294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9278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E57191-E67C-2B44-8BC9-11B79AD57CD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8367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E57191-E67C-2B44-8BC9-11B79AD57CD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16551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E57191-E67C-2B44-8BC9-11B79AD57CD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121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E57191-E67C-2B44-8BC9-11B79AD57CD4}"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75745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E57191-E67C-2B44-8BC9-11B79AD57CD4}"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412105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57191-E67C-2B44-8BC9-11B79AD57CD4}"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3004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57191-E67C-2B44-8BC9-11B79AD57CD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304116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E57191-E67C-2B44-8BC9-11B79AD57CD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DCDC-2167-2340-8562-EF8F3414DDD6}" type="slidenum">
              <a:rPr lang="en-US" smtClean="0"/>
              <a:t>‹#›</a:t>
            </a:fld>
            <a:endParaRPr lang="en-US"/>
          </a:p>
        </p:txBody>
      </p:sp>
    </p:spTree>
    <p:extLst>
      <p:ext uri="{BB962C8B-B14F-4D97-AF65-F5344CB8AC3E}">
        <p14:creationId xmlns:p14="http://schemas.microsoft.com/office/powerpoint/2010/main" val="24592455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57191-E67C-2B44-8BC9-11B79AD57CD4}" type="datetimeFigureOut">
              <a:rPr lang="en-US" smtClean="0"/>
              <a:t>9/6/17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CDC-2167-2340-8562-EF8F3414DDD6}" type="slidenum">
              <a:rPr lang="en-US" smtClean="0"/>
              <a:t>‹#›</a:t>
            </a:fld>
            <a:endParaRPr lang="en-US"/>
          </a:p>
        </p:txBody>
      </p:sp>
    </p:spTree>
    <p:extLst>
      <p:ext uri="{BB962C8B-B14F-4D97-AF65-F5344CB8AC3E}">
        <p14:creationId xmlns:p14="http://schemas.microsoft.com/office/powerpoint/2010/main" val="2279404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emf"/><Relationship Id="rId6" Type="http://schemas.openxmlformats.org/officeDocument/2006/relationships/image" Target="../media/image30.png"/><Relationship Id="rId7" Type="http://schemas.openxmlformats.org/officeDocument/2006/relationships/image" Target="../media/image31.emf"/><Relationship Id="rId8"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39.emf"/><Relationship Id="rId10"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39.emf"/><Relationship Id="rId10"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33.jpeg"/><Relationship Id="rId9" Type="http://schemas.openxmlformats.org/officeDocument/2006/relationships/image" Target="../media/image34.emf"/><Relationship Id="rId10"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3.jpeg"/><Relationship Id="rId9" Type="http://schemas.openxmlformats.org/officeDocument/2006/relationships/image" Target="../media/image34.emf"/><Relationship Id="rId10"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3.jpeg"/><Relationship Id="rId6" Type="http://schemas.openxmlformats.org/officeDocument/2006/relationships/image" Target="../media/image34.emf"/><Relationship Id="rId7" Type="http://schemas.openxmlformats.org/officeDocument/2006/relationships/image" Target="../media/image32.emf"/><Relationship Id="rId8" Type="http://schemas.openxmlformats.org/officeDocument/2006/relationships/image" Target="../media/image37.emf"/><Relationship Id="rId9" Type="http://schemas.openxmlformats.org/officeDocument/2006/relationships/image" Target="../media/image38.emf"/><Relationship Id="rId10" Type="http://schemas.openxmlformats.org/officeDocument/2006/relationships/image" Target="../media/image39.emf"/><Relationship Id="rId11"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em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3.em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5" Type="http://schemas.openxmlformats.org/officeDocument/2006/relationships/image" Target="../media/image43.em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30.png"/><Relationship Id="rId6"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ibbleBot Border.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39765" y="-1146237"/>
            <a:ext cx="6864472" cy="9144001"/>
          </a:xfrm>
          <a:prstGeom prst="rect">
            <a:avLst/>
          </a:prstGeom>
        </p:spPr>
      </p:pic>
      <p:pic>
        <p:nvPicPr>
          <p:cNvPr id="2" name="Picture 1" descr="frankenstein200-K.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 y="2486368"/>
            <a:ext cx="7924800" cy="1054100"/>
          </a:xfrm>
          <a:prstGeom prst="rect">
            <a:avLst/>
          </a:prstGeom>
        </p:spPr>
      </p:pic>
      <p:sp>
        <p:nvSpPr>
          <p:cNvPr id="7" name="Title 6"/>
          <p:cNvSpPr>
            <a:spLocks noGrp="1"/>
          </p:cNvSpPr>
          <p:nvPr>
            <p:ph type="ctrTitle"/>
          </p:nvPr>
        </p:nvSpPr>
        <p:spPr>
          <a:xfrm>
            <a:off x="685800" y="3680153"/>
            <a:ext cx="7772400" cy="1470025"/>
          </a:xfrm>
        </p:spPr>
        <p:txBody>
          <a:bodyPr/>
          <a:lstStyle/>
          <a:p>
            <a:r>
              <a:rPr lang="en-US" dirty="0" smtClean="0"/>
              <a:t>Overview</a:t>
            </a:r>
            <a:endParaRPr lang="en-US" dirty="0"/>
          </a:p>
        </p:txBody>
      </p:sp>
      <p:sp>
        <p:nvSpPr>
          <p:cNvPr id="8" name="Subtitle 7"/>
          <p:cNvSpPr>
            <a:spLocks noGrp="1"/>
          </p:cNvSpPr>
          <p:nvPr>
            <p:ph type="subTitle" idx="1"/>
          </p:nvPr>
        </p:nvSpPr>
        <p:spPr>
          <a:xfrm>
            <a:off x="1371600" y="5543548"/>
            <a:ext cx="6400800" cy="805959"/>
          </a:xfrm>
        </p:spPr>
        <p:txBody>
          <a:bodyPr/>
          <a:lstStyle/>
          <a:p>
            <a:endParaRPr lang="en-US" dirty="0"/>
          </a:p>
        </p:txBody>
      </p:sp>
    </p:spTree>
    <p:extLst>
      <p:ext uri="{BB962C8B-B14F-4D97-AF65-F5344CB8AC3E}">
        <p14:creationId xmlns:p14="http://schemas.microsoft.com/office/powerpoint/2010/main" val="25539051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overview</a:t>
            </a:r>
            <a:endParaRPr lang="en-US" dirty="0"/>
          </a:p>
        </p:txBody>
      </p:sp>
      <p:sp>
        <p:nvSpPr>
          <p:cNvPr id="3" name="Content Placeholder 2"/>
          <p:cNvSpPr>
            <a:spLocks noGrp="1"/>
          </p:cNvSpPr>
          <p:nvPr>
            <p:ph idx="1"/>
          </p:nvPr>
        </p:nvSpPr>
        <p:spPr/>
        <p:txBody>
          <a:bodyPr/>
          <a:lstStyle/>
          <a:p>
            <a:r>
              <a:rPr lang="en-US" dirty="0" smtClean="0"/>
              <a:t>Background</a:t>
            </a:r>
          </a:p>
          <a:p>
            <a:r>
              <a:rPr lang="en-US" dirty="0" smtClean="0"/>
              <a:t>Who’s here </a:t>
            </a:r>
          </a:p>
          <a:p>
            <a:r>
              <a:rPr lang="en-US" dirty="0" smtClean="0"/>
              <a:t>Orientation</a:t>
            </a:r>
          </a:p>
          <a:p>
            <a:r>
              <a:rPr lang="en-US" dirty="0" smtClean="0"/>
              <a:t>Safety</a:t>
            </a:r>
          </a:p>
          <a:p>
            <a:r>
              <a:rPr lang="en-US" dirty="0" smtClean="0"/>
              <a:t>Policies</a:t>
            </a:r>
          </a:p>
          <a:p>
            <a:r>
              <a:rPr lang="en-US" dirty="0" smtClean="0"/>
              <a:t>Schedule</a:t>
            </a:r>
          </a:p>
          <a:p>
            <a:r>
              <a:rPr lang="en-US" dirty="0" smtClean="0"/>
              <a:t>Future events</a:t>
            </a:r>
          </a:p>
        </p:txBody>
      </p:sp>
    </p:spTree>
    <p:extLst>
      <p:ext uri="{BB962C8B-B14F-4D97-AF65-F5344CB8AC3E}">
        <p14:creationId xmlns:p14="http://schemas.microsoft.com/office/powerpoint/2010/main" val="418569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2590" y="0"/>
            <a:ext cx="9162288" cy="6869770"/>
          </a:xfrm>
          <a:prstGeom prst="rect">
            <a:avLst/>
          </a:prstGeom>
        </p:spPr>
      </p:pic>
      <p:sp>
        <p:nvSpPr>
          <p:cNvPr id="2" name="Title 1"/>
          <p:cNvSpPr>
            <a:spLocks noGrp="1"/>
          </p:cNvSpPr>
          <p:nvPr>
            <p:ph type="title"/>
          </p:nvPr>
        </p:nvSpPr>
        <p:spPr/>
        <p:txBody>
          <a:bodyPr/>
          <a:lstStyle/>
          <a:p>
            <a:r>
              <a:rPr lang="en-US" dirty="0" smtClean="0"/>
              <a:t>ACTIVITY KIT</a:t>
            </a:r>
            <a:endParaRPr lang="en-US" dirty="0"/>
          </a:p>
        </p:txBody>
      </p:sp>
    </p:spTree>
    <p:extLst>
      <p:ext uri="{BB962C8B-B14F-4D97-AF65-F5344CB8AC3E}">
        <p14:creationId xmlns:p14="http://schemas.microsoft.com/office/powerpoint/2010/main" val="4241216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Frankenstein200 kits</a:t>
            </a:r>
            <a:endParaRPr lang="en-US" dirty="0"/>
          </a:p>
        </p:txBody>
      </p:sp>
      <p:sp>
        <p:nvSpPr>
          <p:cNvPr id="3" name="Content Placeholder 2"/>
          <p:cNvSpPr>
            <a:spLocks noGrp="1"/>
          </p:cNvSpPr>
          <p:nvPr>
            <p:ph idx="1"/>
          </p:nvPr>
        </p:nvSpPr>
        <p:spPr/>
        <p:txBody>
          <a:bodyPr/>
          <a:lstStyle/>
          <a:p>
            <a:pPr marL="0" indent="0">
              <a:buNone/>
            </a:pPr>
            <a:r>
              <a:rPr lang="en-US" dirty="0" smtClean="0"/>
              <a:t>Hands-on activities</a:t>
            </a:r>
          </a:p>
          <a:p>
            <a:r>
              <a:rPr lang="en-US" sz="2800" dirty="0" smtClean="0"/>
              <a:t>Automata</a:t>
            </a:r>
          </a:p>
          <a:p>
            <a:r>
              <a:rPr lang="en-US" sz="2800" dirty="0" smtClean="0"/>
              <a:t>Battery Stack</a:t>
            </a:r>
          </a:p>
          <a:p>
            <a:r>
              <a:rPr lang="en-US" sz="2800" dirty="0" smtClean="0"/>
              <a:t>Dough Creature</a:t>
            </a:r>
          </a:p>
          <a:p>
            <a:r>
              <a:rPr lang="en-US" sz="2800" dirty="0" err="1" smtClean="0"/>
              <a:t>Frankentoy</a:t>
            </a:r>
            <a:endParaRPr lang="en-US" sz="2800" dirty="0" smtClean="0"/>
          </a:p>
          <a:p>
            <a:r>
              <a:rPr lang="en-US" sz="2800" dirty="0" smtClean="0"/>
              <a:t>Monster Mask</a:t>
            </a:r>
          </a:p>
          <a:p>
            <a:r>
              <a:rPr lang="en-US" sz="2800" dirty="0" smtClean="0"/>
              <a:t>Scribble Bot</a:t>
            </a:r>
          </a:p>
          <a:p>
            <a:r>
              <a:rPr lang="en-US" sz="2800" dirty="0" smtClean="0"/>
              <a:t>Spark of Life</a:t>
            </a:r>
          </a:p>
          <a:p>
            <a:pPr marL="0" indent="0">
              <a:buNone/>
            </a:pPr>
            <a:endParaRPr lang="en-US" dirty="0"/>
          </a:p>
        </p:txBody>
      </p:sp>
    </p:spTree>
    <p:extLst>
      <p:ext uri="{BB962C8B-B14F-4D97-AF65-F5344CB8AC3E}">
        <p14:creationId xmlns:p14="http://schemas.microsoft.com/office/powerpoint/2010/main" val="1256150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and </a:t>
            </a:r>
            <a:br>
              <a:rPr lang="en-US" dirty="0" smtClean="0"/>
            </a:br>
            <a:r>
              <a:rPr lang="en-US" dirty="0" smtClean="0"/>
              <a:t>responsible </a:t>
            </a:r>
            <a:r>
              <a:rPr lang="en-US" dirty="0"/>
              <a:t>i</a:t>
            </a:r>
            <a:r>
              <a:rPr lang="en-US" dirty="0" smtClean="0"/>
              <a:t>nnovation</a:t>
            </a:r>
            <a:endParaRPr lang="en-US" dirty="0"/>
          </a:p>
        </p:txBody>
      </p:sp>
      <p:sp>
        <p:nvSpPr>
          <p:cNvPr id="3" name="Content Placeholder 2"/>
          <p:cNvSpPr>
            <a:spLocks noGrp="1"/>
          </p:cNvSpPr>
          <p:nvPr>
            <p:ph idx="1"/>
          </p:nvPr>
        </p:nvSpPr>
        <p:spPr>
          <a:xfrm>
            <a:off x="457200" y="5985851"/>
            <a:ext cx="8229600" cy="876830"/>
          </a:xfrm>
        </p:spPr>
        <p:txBody>
          <a:bodyPr/>
          <a:lstStyle/>
          <a:p>
            <a:pPr marL="0" indent="0" algn="ctr">
              <a:buNone/>
            </a:pPr>
            <a:r>
              <a:rPr lang="en-US" dirty="0" smtClean="0"/>
              <a:t>Artificial intelligence and robotics</a:t>
            </a:r>
            <a:endParaRPr lang="en-US" dirty="0"/>
          </a:p>
        </p:txBody>
      </p:sp>
      <p:pic>
        <p:nvPicPr>
          <p:cNvPr id="6" name="Picture 5"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4348" y="2222783"/>
            <a:ext cx="2473037" cy="3200400"/>
          </a:xfrm>
          <a:prstGeom prst="rect">
            <a:avLst/>
          </a:prstGeom>
        </p:spPr>
      </p:pic>
      <p:pic>
        <p:nvPicPr>
          <p:cNvPr id="9" name="Picture 8"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5773" y="2222783"/>
            <a:ext cx="2473037" cy="3200400"/>
          </a:xfrm>
          <a:prstGeom prst="rect">
            <a:avLst/>
          </a:prstGeom>
        </p:spPr>
      </p:pic>
    </p:spTree>
    <p:extLst>
      <p:ext uri="{BB962C8B-B14F-4D97-AF65-F5344CB8AC3E}">
        <p14:creationId xmlns:p14="http://schemas.microsoft.com/office/powerpoint/2010/main" val="272758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Automata</a:t>
            </a:r>
            <a:endParaRPr lang="en-US" dirty="0"/>
          </a:p>
        </p:txBody>
      </p:sp>
      <p:pic>
        <p:nvPicPr>
          <p:cNvPr id="4" name="Content Placeholder 3" descr="Automata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634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Scribble Bot</a:t>
            </a:r>
            <a:endParaRPr lang="en-US" dirty="0"/>
          </a:p>
        </p:txBody>
      </p:sp>
      <p:pic>
        <p:nvPicPr>
          <p:cNvPr id="5" name="Content Placeholder 4" descr="Scribble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467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and </a:t>
            </a:r>
            <a:br>
              <a:rPr lang="en-US" dirty="0" smtClean="0"/>
            </a:br>
            <a:r>
              <a:rPr lang="en-US" dirty="0" smtClean="0"/>
              <a:t>responsible </a:t>
            </a:r>
            <a:r>
              <a:rPr lang="en-US" dirty="0"/>
              <a:t>i</a:t>
            </a:r>
            <a:r>
              <a:rPr lang="en-US" dirty="0" smtClean="0"/>
              <a:t>nnovation</a:t>
            </a:r>
            <a:endParaRPr lang="en-US" dirty="0"/>
          </a:p>
        </p:txBody>
      </p:sp>
      <p:sp>
        <p:nvSpPr>
          <p:cNvPr id="3" name="Content Placeholder 2"/>
          <p:cNvSpPr>
            <a:spLocks noGrp="1"/>
          </p:cNvSpPr>
          <p:nvPr>
            <p:ph idx="1"/>
          </p:nvPr>
        </p:nvSpPr>
        <p:spPr>
          <a:xfrm>
            <a:off x="0" y="5981170"/>
            <a:ext cx="9144000" cy="876830"/>
          </a:xfrm>
        </p:spPr>
        <p:txBody>
          <a:bodyPr/>
          <a:lstStyle/>
          <a:p>
            <a:pPr marL="0" indent="0" algn="ctr">
              <a:buNone/>
            </a:pPr>
            <a:r>
              <a:rPr lang="en-US" dirty="0" smtClean="0"/>
              <a:t>Genetic engineering and synthetic biology</a:t>
            </a:r>
            <a:endParaRPr lang="en-US" dirty="0"/>
          </a:p>
        </p:txBody>
      </p:sp>
      <p:pic>
        <p:nvPicPr>
          <p:cNvPr id="4" name="Picture 3"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66" y="2222785"/>
            <a:ext cx="2473037" cy="3200400"/>
          </a:xfrm>
          <a:prstGeom prst="rect">
            <a:avLst/>
          </a:prstGeom>
        </p:spPr>
      </p:pic>
      <p:pic>
        <p:nvPicPr>
          <p:cNvPr id="5" name="Picture 4"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8880" y="2222785"/>
            <a:ext cx="2473036" cy="3200400"/>
          </a:xfrm>
          <a:prstGeom prst="rect">
            <a:avLst/>
          </a:prstGeom>
        </p:spPr>
      </p:pic>
      <p:pic>
        <p:nvPicPr>
          <p:cNvPr id="7" name="Picture 6" descr="Station Signs_RO.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1794" y="2222785"/>
            <a:ext cx="2473037" cy="3200400"/>
          </a:xfrm>
          <a:prstGeom prst="rect">
            <a:avLst/>
          </a:prstGeom>
        </p:spPr>
      </p:pic>
    </p:spTree>
    <p:extLst>
      <p:ext uri="{BB962C8B-B14F-4D97-AF65-F5344CB8AC3E}">
        <p14:creationId xmlns:p14="http://schemas.microsoft.com/office/powerpoint/2010/main" val="2952705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Dough Creature</a:t>
            </a:r>
            <a:endParaRPr lang="en-US" dirty="0"/>
          </a:p>
        </p:txBody>
      </p:sp>
      <p:pic>
        <p:nvPicPr>
          <p:cNvPr id="4" name="Content Placeholder 3" descr="Dough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648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Frankentoy</a:t>
            </a:r>
            <a:endParaRPr lang="en-US" dirty="0"/>
          </a:p>
        </p:txBody>
      </p:sp>
      <p:pic>
        <p:nvPicPr>
          <p:cNvPr id="4" name="Content Placeholder 3" descr="Frankentoy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9567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Monster Mask</a:t>
            </a:r>
            <a:endParaRPr lang="en-US" dirty="0"/>
          </a:p>
        </p:txBody>
      </p:sp>
      <p:pic>
        <p:nvPicPr>
          <p:cNvPr id="4" name="Content Placeholder 3" descr="Mask6.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000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Frankenstein200 project</a:t>
            </a:r>
          </a:p>
          <a:p>
            <a:r>
              <a:rPr lang="en-US" dirty="0" smtClean="0"/>
              <a:t>Our event</a:t>
            </a:r>
          </a:p>
          <a:p>
            <a:r>
              <a:rPr lang="en-US" dirty="0" smtClean="0"/>
              <a:t>Activity kit</a:t>
            </a:r>
          </a:p>
          <a:p>
            <a:r>
              <a:rPr lang="en-US" dirty="0" smtClean="0"/>
              <a:t>Leading the activities</a:t>
            </a:r>
          </a:p>
          <a:p>
            <a:r>
              <a:rPr lang="en-US" dirty="0" smtClean="0"/>
              <a:t>Alternate reality game</a:t>
            </a:r>
          </a:p>
          <a:p>
            <a:r>
              <a:rPr lang="en-US" dirty="0" smtClean="0"/>
              <a:t>Questions</a:t>
            </a:r>
          </a:p>
          <a:p>
            <a:pPr marL="0" indent="0">
              <a:buNone/>
            </a:pPr>
            <a:endParaRPr lang="en-US" dirty="0" smtClean="0"/>
          </a:p>
          <a:p>
            <a:endParaRPr lang="en-US" dirty="0"/>
          </a:p>
        </p:txBody>
      </p:sp>
    </p:spTree>
    <p:extLst>
      <p:ext uri="{BB962C8B-B14F-4D97-AF65-F5344CB8AC3E}">
        <p14:creationId xmlns:p14="http://schemas.microsoft.com/office/powerpoint/2010/main" val="26127407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exploration </a:t>
            </a:r>
            <a:br>
              <a:rPr lang="en-US" dirty="0" smtClean="0"/>
            </a:br>
            <a:r>
              <a:rPr lang="en-US" dirty="0" smtClean="0"/>
              <a:t>and responsible </a:t>
            </a:r>
            <a:r>
              <a:rPr lang="en-US" dirty="0"/>
              <a:t>i</a:t>
            </a:r>
            <a:r>
              <a:rPr lang="en-US" dirty="0" smtClean="0"/>
              <a:t>nnovation</a:t>
            </a:r>
            <a:endParaRPr lang="en-US" dirty="0"/>
          </a:p>
        </p:txBody>
      </p:sp>
      <p:sp>
        <p:nvSpPr>
          <p:cNvPr id="3" name="Content Placeholder 2"/>
          <p:cNvSpPr>
            <a:spLocks noGrp="1"/>
          </p:cNvSpPr>
          <p:nvPr>
            <p:ph idx="1"/>
          </p:nvPr>
        </p:nvSpPr>
        <p:spPr>
          <a:xfrm>
            <a:off x="457200" y="5981170"/>
            <a:ext cx="8229600" cy="876830"/>
          </a:xfrm>
        </p:spPr>
        <p:txBody>
          <a:bodyPr/>
          <a:lstStyle/>
          <a:p>
            <a:pPr marL="0" indent="0" algn="ctr">
              <a:buNone/>
            </a:pPr>
            <a:r>
              <a:rPr lang="en-US" dirty="0" smtClean="0"/>
              <a:t>Science of Mary Shelley’s time</a:t>
            </a:r>
            <a:endParaRPr lang="en-US" dirty="0"/>
          </a:p>
        </p:txBody>
      </p:sp>
      <p:pic>
        <p:nvPicPr>
          <p:cNvPr id="4" name="Picture 3" descr="Station Signs_R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894" y="2304622"/>
            <a:ext cx="2473037" cy="3200400"/>
          </a:xfrm>
          <a:prstGeom prst="rect">
            <a:avLst/>
          </a:prstGeom>
        </p:spPr>
      </p:pic>
      <p:pic>
        <p:nvPicPr>
          <p:cNvPr id="7" name="Picture 6" descr="Station Signs_RO.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991" y="2304622"/>
            <a:ext cx="2473037" cy="3200400"/>
          </a:xfrm>
          <a:prstGeom prst="rect">
            <a:avLst/>
          </a:prstGeom>
        </p:spPr>
      </p:pic>
    </p:spTree>
    <p:extLst>
      <p:ext uri="{BB962C8B-B14F-4D97-AF65-F5344CB8AC3E}">
        <p14:creationId xmlns:p14="http://schemas.microsoft.com/office/powerpoint/2010/main" val="1128575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Stack</a:t>
            </a:r>
            <a:endParaRPr lang="en-US" dirty="0"/>
          </a:p>
        </p:txBody>
      </p:sp>
      <p:pic>
        <p:nvPicPr>
          <p:cNvPr id="4" name="Content Placeholder 3" descr="Battery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1150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Spark of Life</a:t>
            </a:r>
            <a:endParaRPr lang="en-US" dirty="0"/>
          </a:p>
        </p:txBody>
      </p:sp>
      <p:pic>
        <p:nvPicPr>
          <p:cNvPr id="4" name="Content Placeholder 3" descr="Spark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0626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noChangeAspect="1"/>
          </p:cNvPicPr>
          <p:nvPr/>
        </p:nvPicPr>
        <p:blipFill rotWithShape="1">
          <a:blip r:embed="rId3" cstate="screen">
            <a:extLst>
              <a:ext uri="{28A0092B-C50C-407E-A947-70E740481C1C}">
                <a14:useLocalDpi xmlns:a14="http://schemas.microsoft.com/office/drawing/2010/main"/>
              </a:ext>
            </a:extLst>
          </a:blip>
          <a:srcRect b="3135"/>
          <a:stretch/>
        </p:blipFill>
        <p:spPr>
          <a:xfrm flipH="1">
            <a:off x="-15441" y="0"/>
            <a:ext cx="9162288" cy="6858000"/>
          </a:xfrm>
          <a:prstGeom prst="rect">
            <a:avLst/>
          </a:prstGeom>
        </p:spPr>
      </p:pic>
      <p:sp>
        <p:nvSpPr>
          <p:cNvPr id="2" name="Title 1"/>
          <p:cNvSpPr>
            <a:spLocks noGrp="1"/>
          </p:cNvSpPr>
          <p:nvPr>
            <p:ph type="title"/>
          </p:nvPr>
        </p:nvSpPr>
        <p:spPr/>
        <p:txBody>
          <a:bodyPr/>
          <a:lstStyle/>
          <a:p>
            <a:r>
              <a:rPr lang="en-US" dirty="0" smtClean="0"/>
              <a:t>LEADING THE ACTIVITIES</a:t>
            </a:r>
            <a:endParaRPr lang="en-US" dirty="0"/>
          </a:p>
        </p:txBody>
      </p:sp>
    </p:spTree>
    <p:extLst>
      <p:ext uri="{BB962C8B-B14F-4D97-AF65-F5344CB8AC3E}">
        <p14:creationId xmlns:p14="http://schemas.microsoft.com/office/powerpoint/2010/main" val="398843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materials</a:t>
            </a:r>
            <a:endParaRPr lang="en-US" dirty="0"/>
          </a:p>
        </p:txBody>
      </p:sp>
      <p:pic>
        <p:nvPicPr>
          <p:cNvPr id="7" name="Content Placeholder 6" descr="AutomataCov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14336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materials</a:t>
            </a:r>
            <a:endParaRPr lang="en-US" dirty="0"/>
          </a:p>
        </p:txBody>
      </p:sp>
      <p:pic>
        <p:nvPicPr>
          <p:cNvPr id="10" name="Picture 9" descr="Convo for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089" y="2558986"/>
            <a:ext cx="1828800" cy="2366682"/>
          </a:xfrm>
          <a:prstGeom prst="rect">
            <a:avLst/>
          </a:prstGeom>
          <a:ln>
            <a:solidFill>
              <a:srgbClr val="7F7F7F"/>
            </a:solidFill>
          </a:ln>
        </p:spPr>
      </p:pic>
      <p:pic>
        <p:nvPicPr>
          <p:cNvPr id="11" name="Picture 10" descr="Automata_facilitator_for p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7346" y="3494226"/>
            <a:ext cx="1828800" cy="2366682"/>
          </a:xfrm>
          <a:prstGeom prst="rect">
            <a:avLst/>
          </a:prstGeom>
          <a:ln>
            <a:solidFill>
              <a:srgbClr val="7F7F7F"/>
            </a:solidFill>
          </a:ln>
        </p:spPr>
      </p:pic>
      <p:pic>
        <p:nvPicPr>
          <p:cNvPr id="3" name="Picture 2" descr="Automata.pdf"/>
          <p:cNvPicPr>
            <a:picLocks noChangeAspect="1"/>
          </p:cNvPicPr>
          <p:nvPr/>
        </p:nvPicPr>
        <p:blipFill rotWithShape="1">
          <a:blip r:embed="rId5" cstate="screen">
            <a:extLst>
              <a:ext uri="{28A0092B-C50C-407E-A947-70E740481C1C}">
                <a14:useLocalDpi xmlns:a14="http://schemas.microsoft.com/office/drawing/2010/main"/>
              </a:ext>
            </a:extLst>
          </a:blip>
          <a:srcRect l="7077" t="17222" r="7455" b="21507"/>
          <a:stretch/>
        </p:blipFill>
        <p:spPr>
          <a:xfrm>
            <a:off x="5768440" y="2164912"/>
            <a:ext cx="2743200" cy="1519601"/>
          </a:xfrm>
          <a:prstGeom prst="rect">
            <a:avLst/>
          </a:prstGeom>
        </p:spPr>
      </p:pic>
      <p:pic>
        <p:nvPicPr>
          <p:cNvPr id="6" name="Picture 5" descr="Screen Shot 2017-09-01 at 11.23.02 A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34544" y="3441197"/>
            <a:ext cx="2743200" cy="1484471"/>
          </a:xfrm>
          <a:prstGeom prst="rect">
            <a:avLst/>
          </a:prstGeom>
        </p:spPr>
      </p:pic>
      <p:pic>
        <p:nvPicPr>
          <p:cNvPr id="9" name="Picture 8" descr="Automata motion sheet_for training ppt.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362" y="4023274"/>
            <a:ext cx="1828800" cy="2366682"/>
          </a:xfrm>
          <a:prstGeom prst="rect">
            <a:avLst/>
          </a:prstGeom>
        </p:spPr>
      </p:pic>
      <p:pic>
        <p:nvPicPr>
          <p:cNvPr id="4" name="Picture 3" descr="Automata - guide sample for ppt.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160" y="1792731"/>
            <a:ext cx="2743200" cy="1959429"/>
          </a:xfrm>
          <a:prstGeom prst="rect">
            <a:avLst/>
          </a:prstGeom>
        </p:spPr>
      </p:pic>
    </p:spTree>
    <p:extLst>
      <p:ext uri="{BB962C8B-B14F-4D97-AF65-F5344CB8AC3E}">
        <p14:creationId xmlns:p14="http://schemas.microsoft.com/office/powerpoint/2010/main" val="5177751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booklets</a:t>
            </a:r>
            <a:endParaRPr lang="en-US" dirty="0"/>
          </a:p>
        </p:txBody>
      </p:sp>
      <p:grpSp>
        <p:nvGrpSpPr>
          <p:cNvPr id="15" name="Group 14"/>
          <p:cNvGrpSpPr/>
          <p:nvPr/>
        </p:nvGrpSpPr>
        <p:grpSpPr>
          <a:xfrm>
            <a:off x="457200" y="3339755"/>
            <a:ext cx="2286000" cy="3254248"/>
            <a:chOff x="116149" y="1143001"/>
            <a:chExt cx="2286000" cy="3254248"/>
          </a:xfrm>
        </p:grpSpPr>
        <p:pic>
          <p:nvPicPr>
            <p:cNvPr id="3" name="Picture 2" descr="Automata - guide sample for pp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49" y="1143001"/>
              <a:ext cx="2286000" cy="1632858"/>
            </a:xfrm>
            <a:prstGeom prst="rect">
              <a:avLst/>
            </a:prstGeom>
          </p:spPr>
        </p:pic>
        <p:pic>
          <p:nvPicPr>
            <p:cNvPr id="4" name="Picture 3" descr="Automata - guide sample for pp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49" y="2764391"/>
              <a:ext cx="2286000" cy="1632858"/>
            </a:xfrm>
            <a:prstGeom prst="rect">
              <a:avLst/>
            </a:prstGeom>
          </p:spPr>
        </p:pic>
      </p:grpSp>
      <p:grpSp>
        <p:nvGrpSpPr>
          <p:cNvPr id="14" name="Group 13"/>
          <p:cNvGrpSpPr/>
          <p:nvPr/>
        </p:nvGrpSpPr>
        <p:grpSpPr>
          <a:xfrm>
            <a:off x="3429956" y="2261540"/>
            <a:ext cx="2286000" cy="3254506"/>
            <a:chOff x="1692760" y="1143001"/>
            <a:chExt cx="2286000" cy="3254506"/>
          </a:xfrm>
        </p:grpSpPr>
        <p:pic>
          <p:nvPicPr>
            <p:cNvPr id="5" name="Picture 4" descr="Automata - guide sample for ppt.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2760" y="1143001"/>
              <a:ext cx="2286000" cy="1632858"/>
            </a:xfrm>
            <a:prstGeom prst="rect">
              <a:avLst/>
            </a:prstGeom>
          </p:spPr>
        </p:pic>
        <p:pic>
          <p:nvPicPr>
            <p:cNvPr id="6" name="Picture 5" descr="Automata - guide sample for ppt.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760" y="2764649"/>
              <a:ext cx="2286000" cy="1632858"/>
            </a:xfrm>
            <a:prstGeom prst="rect">
              <a:avLst/>
            </a:prstGeom>
          </p:spPr>
        </p:pic>
      </p:grpSp>
      <p:grpSp>
        <p:nvGrpSpPr>
          <p:cNvPr id="13" name="Group 12"/>
          <p:cNvGrpSpPr/>
          <p:nvPr/>
        </p:nvGrpSpPr>
        <p:grpSpPr>
          <a:xfrm>
            <a:off x="6400800" y="1584371"/>
            <a:ext cx="2286000" cy="3254506"/>
            <a:chOff x="4159238" y="1143001"/>
            <a:chExt cx="2286000" cy="3254506"/>
          </a:xfrm>
        </p:grpSpPr>
        <p:pic>
          <p:nvPicPr>
            <p:cNvPr id="7" name="Picture 6" descr="Automata - guide sample for ppt.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9238" y="1143001"/>
              <a:ext cx="2286000" cy="1632858"/>
            </a:xfrm>
            <a:prstGeom prst="rect">
              <a:avLst/>
            </a:prstGeom>
          </p:spPr>
        </p:pic>
        <p:pic>
          <p:nvPicPr>
            <p:cNvPr id="8" name="Picture 7" descr="Automata - guide sample for ppt.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9238" y="2764649"/>
              <a:ext cx="2286000" cy="1632858"/>
            </a:xfrm>
            <a:prstGeom prst="rect">
              <a:avLst/>
            </a:prstGeom>
          </p:spPr>
        </p:pic>
      </p:grpSp>
      <p:pic>
        <p:nvPicPr>
          <p:cNvPr id="9" name="Picture 8" descr="Automata - guide sample for ppt.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0800" y="4966879"/>
            <a:ext cx="2286000" cy="1632858"/>
          </a:xfrm>
          <a:prstGeom prst="rect">
            <a:avLst/>
          </a:prstGeom>
        </p:spPr>
      </p:pic>
      <p:pic>
        <p:nvPicPr>
          <p:cNvPr id="16" name="Picture 15" descr="Automata - guide sample for ppt.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 y="1573161"/>
            <a:ext cx="2286000" cy="1632858"/>
          </a:xfrm>
          <a:prstGeom prst="rect">
            <a:avLst/>
          </a:prstGeom>
        </p:spPr>
      </p:pic>
    </p:spTree>
    <p:extLst>
      <p:ext uri="{BB962C8B-B14F-4D97-AF65-F5344CB8AC3E}">
        <p14:creationId xmlns:p14="http://schemas.microsoft.com/office/powerpoint/2010/main" val="30233742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booklets</a:t>
            </a:r>
            <a:endParaRPr lang="en-US" dirty="0"/>
          </a:p>
        </p:txBody>
      </p:sp>
      <p:grpSp>
        <p:nvGrpSpPr>
          <p:cNvPr id="15" name="Group 14"/>
          <p:cNvGrpSpPr/>
          <p:nvPr/>
        </p:nvGrpSpPr>
        <p:grpSpPr>
          <a:xfrm>
            <a:off x="457200" y="3339755"/>
            <a:ext cx="2286000" cy="3254248"/>
            <a:chOff x="116149" y="1143001"/>
            <a:chExt cx="2286000" cy="3254248"/>
          </a:xfrm>
        </p:grpSpPr>
        <p:pic>
          <p:nvPicPr>
            <p:cNvPr id="3" name="Picture 2" descr="Automata - guide sample for pp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49" y="1143001"/>
              <a:ext cx="2286000" cy="1632858"/>
            </a:xfrm>
            <a:prstGeom prst="rect">
              <a:avLst/>
            </a:prstGeom>
          </p:spPr>
        </p:pic>
        <p:pic>
          <p:nvPicPr>
            <p:cNvPr id="4" name="Picture 3" descr="Automata - guide sample for pp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49" y="2764391"/>
              <a:ext cx="2286000" cy="1632858"/>
            </a:xfrm>
            <a:prstGeom prst="rect">
              <a:avLst/>
            </a:prstGeom>
          </p:spPr>
        </p:pic>
      </p:grpSp>
      <p:grpSp>
        <p:nvGrpSpPr>
          <p:cNvPr id="21" name="Group 20"/>
          <p:cNvGrpSpPr/>
          <p:nvPr/>
        </p:nvGrpSpPr>
        <p:grpSpPr>
          <a:xfrm>
            <a:off x="3429956" y="2261540"/>
            <a:ext cx="2286000" cy="3254506"/>
            <a:chOff x="3429956" y="2261540"/>
            <a:chExt cx="2286000" cy="3254506"/>
          </a:xfrm>
        </p:grpSpPr>
        <p:pic>
          <p:nvPicPr>
            <p:cNvPr id="5" name="Picture 4" descr="Automata - guide sample for ppt.pdf"/>
            <p:cNvPicPr>
              <a:picLocks noChangeAspect="1"/>
            </p:cNvPicPr>
            <p:nvPr/>
          </p:nvPicPr>
          <p:blipFill>
            <a:blip r:embed="rId5" cstate="screen">
              <a:alphaModFix amt="52000"/>
              <a:extLst>
                <a:ext uri="{28A0092B-C50C-407E-A947-70E740481C1C}">
                  <a14:useLocalDpi xmlns:a14="http://schemas.microsoft.com/office/drawing/2010/main"/>
                </a:ext>
              </a:extLst>
            </a:blip>
            <a:stretch>
              <a:fillRect/>
            </a:stretch>
          </p:blipFill>
          <p:spPr>
            <a:xfrm>
              <a:off x="3429956" y="2261540"/>
              <a:ext cx="2286000" cy="1632858"/>
            </a:xfrm>
            <a:prstGeom prst="rect">
              <a:avLst/>
            </a:prstGeom>
          </p:spPr>
        </p:pic>
        <p:pic>
          <p:nvPicPr>
            <p:cNvPr id="6" name="Picture 5" descr="Automata - guide sample for ppt.pdf"/>
            <p:cNvPicPr>
              <a:picLocks noChangeAspect="1"/>
            </p:cNvPicPr>
            <p:nvPr/>
          </p:nvPicPr>
          <p:blipFill>
            <a:blip r:embed="rId6" cstate="screen">
              <a:alphaModFix amt="52000"/>
              <a:extLst>
                <a:ext uri="{28A0092B-C50C-407E-A947-70E740481C1C}">
                  <a14:useLocalDpi xmlns:a14="http://schemas.microsoft.com/office/drawing/2010/main"/>
                </a:ext>
              </a:extLst>
            </a:blip>
            <a:stretch>
              <a:fillRect/>
            </a:stretch>
          </p:blipFill>
          <p:spPr>
            <a:xfrm>
              <a:off x="3429956" y="3883188"/>
              <a:ext cx="2286000" cy="1632858"/>
            </a:xfrm>
            <a:prstGeom prst="rect">
              <a:avLst/>
            </a:prstGeom>
          </p:spPr>
        </p:pic>
      </p:grpSp>
      <p:grpSp>
        <p:nvGrpSpPr>
          <p:cNvPr id="22" name="Group 21"/>
          <p:cNvGrpSpPr/>
          <p:nvPr/>
        </p:nvGrpSpPr>
        <p:grpSpPr>
          <a:xfrm>
            <a:off x="6400800" y="1584371"/>
            <a:ext cx="2286000" cy="3254506"/>
            <a:chOff x="6400800" y="1584371"/>
            <a:chExt cx="2286000" cy="3254506"/>
          </a:xfrm>
        </p:grpSpPr>
        <p:pic>
          <p:nvPicPr>
            <p:cNvPr id="7" name="Picture 6" descr="Automata - guide sample for ppt.pdf"/>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6400800" y="1584371"/>
              <a:ext cx="2286000" cy="1632858"/>
            </a:xfrm>
            <a:prstGeom prst="rect">
              <a:avLst/>
            </a:prstGeom>
          </p:spPr>
        </p:pic>
        <p:pic>
          <p:nvPicPr>
            <p:cNvPr id="8" name="Picture 7" descr="Automata - guide sample for ppt.pdf"/>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6400800" y="3206019"/>
              <a:ext cx="2286000" cy="1632858"/>
            </a:xfrm>
            <a:prstGeom prst="rect">
              <a:avLst/>
            </a:prstGeom>
          </p:spPr>
        </p:pic>
      </p:grpSp>
      <p:pic>
        <p:nvPicPr>
          <p:cNvPr id="9" name="Picture 8" descr="Automata - guide sample for ppt.pdf"/>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6400800" y="4966879"/>
            <a:ext cx="2286000" cy="1632858"/>
          </a:xfrm>
          <a:prstGeom prst="rect">
            <a:avLst/>
          </a:prstGeom>
        </p:spPr>
      </p:pic>
      <p:sp>
        <p:nvSpPr>
          <p:cNvPr id="16" name="Oval 15"/>
          <p:cNvSpPr/>
          <p:nvPr/>
        </p:nvSpPr>
        <p:spPr>
          <a:xfrm>
            <a:off x="467032" y="3411558"/>
            <a:ext cx="1440577"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utomata - guide sample for ppt.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 y="1573161"/>
            <a:ext cx="2286000" cy="1632858"/>
          </a:xfrm>
          <a:prstGeom prst="rect">
            <a:avLst/>
          </a:prstGeom>
        </p:spPr>
      </p:pic>
    </p:spTree>
    <p:extLst>
      <p:ext uri="{BB962C8B-B14F-4D97-AF65-F5344CB8AC3E}">
        <p14:creationId xmlns:p14="http://schemas.microsoft.com/office/powerpoint/2010/main" val="25105482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booklets</a:t>
            </a:r>
            <a:endParaRPr lang="en-US" dirty="0"/>
          </a:p>
        </p:txBody>
      </p:sp>
      <p:grpSp>
        <p:nvGrpSpPr>
          <p:cNvPr id="14" name="Group 13"/>
          <p:cNvGrpSpPr/>
          <p:nvPr/>
        </p:nvGrpSpPr>
        <p:grpSpPr>
          <a:xfrm>
            <a:off x="3429956" y="2261540"/>
            <a:ext cx="2286000" cy="3254506"/>
            <a:chOff x="1692760" y="1143001"/>
            <a:chExt cx="2286000" cy="3254506"/>
          </a:xfrm>
        </p:grpSpPr>
        <p:pic>
          <p:nvPicPr>
            <p:cNvPr id="5" name="Picture 4" descr="Automata - guide sample for pp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760" y="1143001"/>
              <a:ext cx="2286000" cy="1632858"/>
            </a:xfrm>
            <a:prstGeom prst="rect">
              <a:avLst/>
            </a:prstGeom>
          </p:spPr>
        </p:pic>
        <p:pic>
          <p:nvPicPr>
            <p:cNvPr id="6" name="Picture 5" descr="Automata - guide sample for pp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2760" y="2764649"/>
              <a:ext cx="2286000" cy="1632858"/>
            </a:xfrm>
            <a:prstGeom prst="rect">
              <a:avLst/>
            </a:prstGeom>
          </p:spPr>
        </p:pic>
      </p:grpSp>
      <p:sp>
        <p:nvSpPr>
          <p:cNvPr id="17" name="Oval 16"/>
          <p:cNvSpPr/>
          <p:nvPr/>
        </p:nvSpPr>
        <p:spPr>
          <a:xfrm>
            <a:off x="3381936" y="2336050"/>
            <a:ext cx="1188720"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6400800" y="1584371"/>
            <a:ext cx="2286000" cy="3254506"/>
            <a:chOff x="6400800" y="1584371"/>
            <a:chExt cx="2286000" cy="3254506"/>
          </a:xfrm>
        </p:grpSpPr>
        <p:pic>
          <p:nvPicPr>
            <p:cNvPr id="22" name="Picture 21" descr="Automata - guide sample for ppt.pdf"/>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400800" y="1584371"/>
              <a:ext cx="2286000" cy="1632858"/>
            </a:xfrm>
            <a:prstGeom prst="rect">
              <a:avLst/>
            </a:prstGeom>
          </p:spPr>
        </p:pic>
        <p:pic>
          <p:nvPicPr>
            <p:cNvPr id="23" name="Picture 22" descr="Automata - guide sample for ppt.pdf"/>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6400800" y="3206019"/>
              <a:ext cx="2286000" cy="1632858"/>
            </a:xfrm>
            <a:prstGeom prst="rect">
              <a:avLst/>
            </a:prstGeom>
          </p:spPr>
        </p:pic>
      </p:grpSp>
      <p:pic>
        <p:nvPicPr>
          <p:cNvPr id="24" name="Picture 23" descr="Automata - guide sample for ppt.pdf"/>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6400800" y="4966879"/>
            <a:ext cx="2286000" cy="1632858"/>
          </a:xfrm>
          <a:prstGeom prst="rect">
            <a:avLst/>
          </a:prstGeom>
        </p:spPr>
      </p:pic>
      <p:grpSp>
        <p:nvGrpSpPr>
          <p:cNvPr id="11" name="Group 10"/>
          <p:cNvGrpSpPr/>
          <p:nvPr/>
        </p:nvGrpSpPr>
        <p:grpSpPr>
          <a:xfrm>
            <a:off x="457200" y="3339755"/>
            <a:ext cx="2286000" cy="3254248"/>
            <a:chOff x="457200" y="3339755"/>
            <a:chExt cx="2286000" cy="3254248"/>
          </a:xfrm>
        </p:grpSpPr>
        <p:pic>
          <p:nvPicPr>
            <p:cNvPr id="26" name="Picture 25" descr="Automata - guide sample for ppt.pdf"/>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457200" y="3339755"/>
              <a:ext cx="2286000" cy="1632858"/>
            </a:xfrm>
            <a:prstGeom prst="rect">
              <a:avLst/>
            </a:prstGeom>
          </p:spPr>
        </p:pic>
        <p:pic>
          <p:nvPicPr>
            <p:cNvPr id="27" name="Picture 26" descr="Automata - guide sample for ppt.pdf"/>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457200" y="4961145"/>
              <a:ext cx="2286000" cy="1632858"/>
            </a:xfrm>
            <a:prstGeom prst="rect">
              <a:avLst/>
            </a:prstGeom>
          </p:spPr>
        </p:pic>
      </p:grpSp>
      <p:pic>
        <p:nvPicPr>
          <p:cNvPr id="28" name="Picture 27" descr="Automata - guide sample for ppt.pdf"/>
          <p:cNvPicPr>
            <a:picLocks noChangeAspect="1"/>
          </p:cNvPicPr>
          <p:nvPr/>
        </p:nvPicPr>
        <p:blipFill>
          <a:blip r:embed="rId10" cstate="screen">
            <a:alphaModFix amt="50000"/>
            <a:extLst>
              <a:ext uri="{28A0092B-C50C-407E-A947-70E740481C1C}">
                <a14:useLocalDpi xmlns:a14="http://schemas.microsoft.com/office/drawing/2010/main"/>
              </a:ext>
            </a:extLst>
          </a:blip>
          <a:stretch>
            <a:fillRect/>
          </a:stretch>
        </p:blipFill>
        <p:spPr>
          <a:xfrm>
            <a:off x="457200" y="1573161"/>
            <a:ext cx="2286000" cy="1632858"/>
          </a:xfrm>
          <a:prstGeom prst="rect">
            <a:avLst/>
          </a:prstGeom>
        </p:spPr>
      </p:pic>
    </p:spTree>
    <p:extLst>
      <p:ext uri="{BB962C8B-B14F-4D97-AF65-F5344CB8AC3E}">
        <p14:creationId xmlns:p14="http://schemas.microsoft.com/office/powerpoint/2010/main" val="510045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booklets</a:t>
            </a:r>
            <a:endParaRPr lang="en-US" dirty="0"/>
          </a:p>
        </p:txBody>
      </p:sp>
      <p:grpSp>
        <p:nvGrpSpPr>
          <p:cNvPr id="13" name="Group 12"/>
          <p:cNvGrpSpPr/>
          <p:nvPr/>
        </p:nvGrpSpPr>
        <p:grpSpPr>
          <a:xfrm>
            <a:off x="6400800" y="1584371"/>
            <a:ext cx="2286000" cy="3254506"/>
            <a:chOff x="4159238" y="1143001"/>
            <a:chExt cx="2286000" cy="3254506"/>
          </a:xfrm>
        </p:grpSpPr>
        <p:pic>
          <p:nvPicPr>
            <p:cNvPr id="7" name="Picture 6" descr="Automata - guide sample for pp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9238" y="1143001"/>
              <a:ext cx="2286000" cy="1632858"/>
            </a:xfrm>
            <a:prstGeom prst="rect">
              <a:avLst/>
            </a:prstGeom>
          </p:spPr>
        </p:pic>
        <p:pic>
          <p:nvPicPr>
            <p:cNvPr id="8" name="Picture 7" descr="Automata - guide sample for ppt.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9238" y="2764649"/>
              <a:ext cx="2286000" cy="1632858"/>
            </a:xfrm>
            <a:prstGeom prst="rect">
              <a:avLst/>
            </a:prstGeom>
          </p:spPr>
        </p:pic>
      </p:grpSp>
      <p:pic>
        <p:nvPicPr>
          <p:cNvPr id="9" name="Picture 8" descr="Automata - guide sample for ppt.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0800" y="4966879"/>
            <a:ext cx="2286000" cy="1632858"/>
          </a:xfrm>
          <a:prstGeom prst="rect">
            <a:avLst/>
          </a:prstGeom>
        </p:spPr>
      </p:pic>
      <p:sp>
        <p:nvSpPr>
          <p:cNvPr id="18" name="Oval 17"/>
          <p:cNvSpPr/>
          <p:nvPr/>
        </p:nvSpPr>
        <p:spPr>
          <a:xfrm>
            <a:off x="6400800" y="1613669"/>
            <a:ext cx="1440577"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99706" y="3291873"/>
            <a:ext cx="1440577"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99706" y="5029986"/>
            <a:ext cx="1440577"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429956" y="2261540"/>
            <a:ext cx="2286000" cy="3254506"/>
            <a:chOff x="3429956" y="2261540"/>
            <a:chExt cx="2286000" cy="3254506"/>
          </a:xfrm>
        </p:grpSpPr>
        <p:pic>
          <p:nvPicPr>
            <p:cNvPr id="25" name="Picture 24" descr="Automata - guide sample for ppt.pdf"/>
            <p:cNvPicPr>
              <a:picLocks noChangeAspect="1"/>
            </p:cNvPicPr>
            <p:nvPr/>
          </p:nvPicPr>
          <p:blipFill>
            <a:blip r:embed="rId6" cstate="screen">
              <a:alphaModFix amt="52000"/>
              <a:extLst>
                <a:ext uri="{28A0092B-C50C-407E-A947-70E740481C1C}">
                  <a14:useLocalDpi xmlns:a14="http://schemas.microsoft.com/office/drawing/2010/main"/>
                </a:ext>
              </a:extLst>
            </a:blip>
            <a:stretch>
              <a:fillRect/>
            </a:stretch>
          </p:blipFill>
          <p:spPr>
            <a:xfrm>
              <a:off x="3429956" y="2261540"/>
              <a:ext cx="2286000" cy="1632858"/>
            </a:xfrm>
            <a:prstGeom prst="rect">
              <a:avLst/>
            </a:prstGeom>
          </p:spPr>
        </p:pic>
        <p:pic>
          <p:nvPicPr>
            <p:cNvPr id="26" name="Picture 25" descr="Automata - guide sample for ppt.pdf"/>
            <p:cNvPicPr>
              <a:picLocks noChangeAspect="1"/>
            </p:cNvPicPr>
            <p:nvPr/>
          </p:nvPicPr>
          <p:blipFill>
            <a:blip r:embed="rId7" cstate="screen">
              <a:alphaModFix amt="52000"/>
              <a:extLst>
                <a:ext uri="{28A0092B-C50C-407E-A947-70E740481C1C}">
                  <a14:useLocalDpi xmlns:a14="http://schemas.microsoft.com/office/drawing/2010/main"/>
                </a:ext>
              </a:extLst>
            </a:blip>
            <a:stretch>
              <a:fillRect/>
            </a:stretch>
          </p:blipFill>
          <p:spPr>
            <a:xfrm>
              <a:off x="3429956" y="3883188"/>
              <a:ext cx="2286000" cy="1632858"/>
            </a:xfrm>
            <a:prstGeom prst="rect">
              <a:avLst/>
            </a:prstGeom>
          </p:spPr>
        </p:pic>
      </p:grpSp>
      <p:grpSp>
        <p:nvGrpSpPr>
          <p:cNvPr id="27" name="Group 26"/>
          <p:cNvGrpSpPr/>
          <p:nvPr/>
        </p:nvGrpSpPr>
        <p:grpSpPr>
          <a:xfrm>
            <a:off x="457200" y="3339755"/>
            <a:ext cx="2286000" cy="3254248"/>
            <a:chOff x="457200" y="3339755"/>
            <a:chExt cx="2286000" cy="3254248"/>
          </a:xfrm>
        </p:grpSpPr>
        <p:pic>
          <p:nvPicPr>
            <p:cNvPr id="28" name="Picture 27" descr="Automata - guide sample for ppt.pdf"/>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457200" y="3339755"/>
              <a:ext cx="2286000" cy="1632858"/>
            </a:xfrm>
            <a:prstGeom prst="rect">
              <a:avLst/>
            </a:prstGeom>
          </p:spPr>
        </p:pic>
        <p:pic>
          <p:nvPicPr>
            <p:cNvPr id="29" name="Picture 28" descr="Automata - guide sample for ppt.pdf"/>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457200" y="4961145"/>
              <a:ext cx="2286000" cy="1632858"/>
            </a:xfrm>
            <a:prstGeom prst="rect">
              <a:avLst/>
            </a:prstGeom>
          </p:spPr>
        </p:pic>
      </p:grpSp>
      <p:pic>
        <p:nvPicPr>
          <p:cNvPr id="30" name="Picture 29" descr="Automata - guide sample for ppt.pdf"/>
          <p:cNvPicPr>
            <a:picLocks noChangeAspect="1"/>
          </p:cNvPicPr>
          <p:nvPr/>
        </p:nvPicPr>
        <p:blipFill>
          <a:blip r:embed="rId10" cstate="screen">
            <a:alphaModFix amt="50000"/>
            <a:extLst>
              <a:ext uri="{28A0092B-C50C-407E-A947-70E740481C1C}">
                <a14:useLocalDpi xmlns:a14="http://schemas.microsoft.com/office/drawing/2010/main"/>
              </a:ext>
            </a:extLst>
          </a:blip>
          <a:stretch>
            <a:fillRect/>
          </a:stretch>
        </p:blipFill>
        <p:spPr>
          <a:xfrm>
            <a:off x="457200" y="1573161"/>
            <a:ext cx="2286000" cy="1632858"/>
          </a:xfrm>
          <a:prstGeom prst="rect">
            <a:avLst/>
          </a:prstGeom>
        </p:spPr>
      </p:pic>
    </p:spTree>
    <p:extLst>
      <p:ext uri="{BB962C8B-B14F-4D97-AF65-F5344CB8AC3E}">
        <p14:creationId xmlns:p14="http://schemas.microsoft.com/office/powerpoint/2010/main" val="17731242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ankenstein Background Pages.pdf"/>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90" y="-1088"/>
            <a:ext cx="9162288" cy="6889292"/>
          </a:xfrm>
          <a:prstGeom prst="rect">
            <a:avLst/>
          </a:prstGeom>
        </p:spPr>
      </p:pic>
      <p:sp>
        <p:nvSpPr>
          <p:cNvPr id="2" name="Title 1"/>
          <p:cNvSpPr>
            <a:spLocks noGrp="1"/>
          </p:cNvSpPr>
          <p:nvPr>
            <p:ph type="title"/>
          </p:nvPr>
        </p:nvSpPr>
        <p:spPr/>
        <p:txBody>
          <a:bodyPr/>
          <a:lstStyle/>
          <a:p>
            <a:r>
              <a:rPr lang="en-US" dirty="0" smtClean="0"/>
              <a:t>FRANKENSTEIN200</a:t>
            </a:r>
            <a:endParaRPr lang="en-US" dirty="0"/>
          </a:p>
        </p:txBody>
      </p:sp>
    </p:spTree>
    <p:extLst>
      <p:ext uri="{BB962C8B-B14F-4D97-AF65-F5344CB8AC3E}">
        <p14:creationId xmlns:p14="http://schemas.microsoft.com/office/powerpoint/2010/main" val="11894000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booklets</a:t>
            </a:r>
            <a:endParaRPr lang="en-US" dirty="0"/>
          </a:p>
        </p:txBody>
      </p:sp>
      <p:grpSp>
        <p:nvGrpSpPr>
          <p:cNvPr id="24" name="Group 23"/>
          <p:cNvGrpSpPr/>
          <p:nvPr/>
        </p:nvGrpSpPr>
        <p:grpSpPr>
          <a:xfrm>
            <a:off x="3429956" y="2261540"/>
            <a:ext cx="2286000" cy="3254506"/>
            <a:chOff x="3429956" y="2261540"/>
            <a:chExt cx="2286000" cy="3254506"/>
          </a:xfrm>
        </p:grpSpPr>
        <p:pic>
          <p:nvPicPr>
            <p:cNvPr id="25" name="Picture 24" descr="Automata - guide sample for ppt.pdf"/>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3429956" y="2261540"/>
              <a:ext cx="2286000" cy="1632858"/>
            </a:xfrm>
            <a:prstGeom prst="rect">
              <a:avLst/>
            </a:prstGeom>
          </p:spPr>
        </p:pic>
        <p:pic>
          <p:nvPicPr>
            <p:cNvPr id="26" name="Picture 25" descr="Automata - guide sample for ppt.pdf"/>
            <p:cNvPicPr>
              <a:picLocks noChangeAspect="1"/>
            </p:cNvPicPr>
            <p:nvPr/>
          </p:nvPicPr>
          <p:blipFill>
            <a:blip r:embed="rId4" cstate="screen">
              <a:alphaModFix amt="52000"/>
              <a:extLst>
                <a:ext uri="{28A0092B-C50C-407E-A947-70E740481C1C}">
                  <a14:useLocalDpi xmlns:a14="http://schemas.microsoft.com/office/drawing/2010/main"/>
                </a:ext>
              </a:extLst>
            </a:blip>
            <a:stretch>
              <a:fillRect/>
            </a:stretch>
          </p:blipFill>
          <p:spPr>
            <a:xfrm>
              <a:off x="3429956" y="3883188"/>
              <a:ext cx="2286000" cy="1632858"/>
            </a:xfrm>
            <a:prstGeom prst="rect">
              <a:avLst/>
            </a:prstGeom>
          </p:spPr>
        </p:pic>
      </p:grpSp>
      <p:grpSp>
        <p:nvGrpSpPr>
          <p:cNvPr id="27" name="Group 26"/>
          <p:cNvGrpSpPr/>
          <p:nvPr/>
        </p:nvGrpSpPr>
        <p:grpSpPr>
          <a:xfrm>
            <a:off x="457200" y="3339755"/>
            <a:ext cx="2286000" cy="3254248"/>
            <a:chOff x="457200" y="3339755"/>
            <a:chExt cx="2286000" cy="3254248"/>
          </a:xfrm>
        </p:grpSpPr>
        <p:pic>
          <p:nvPicPr>
            <p:cNvPr id="28" name="Picture 27" descr="Automata - guide sample for ppt.pdf"/>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457200" y="3339755"/>
              <a:ext cx="2286000" cy="1632858"/>
            </a:xfrm>
            <a:prstGeom prst="rect">
              <a:avLst/>
            </a:prstGeom>
          </p:spPr>
        </p:pic>
        <p:pic>
          <p:nvPicPr>
            <p:cNvPr id="29" name="Picture 28" descr="Automata - guide sample for ppt.pdf"/>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457200" y="4961145"/>
              <a:ext cx="2286000" cy="1632858"/>
            </a:xfrm>
            <a:prstGeom prst="rect">
              <a:avLst/>
            </a:prstGeom>
          </p:spPr>
        </p:pic>
      </p:grpSp>
      <p:pic>
        <p:nvPicPr>
          <p:cNvPr id="30" name="Picture 29" descr="Automata - guide sample for ppt.pdf"/>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457200" y="1573161"/>
            <a:ext cx="2286000" cy="1632858"/>
          </a:xfrm>
          <a:prstGeom prst="rect">
            <a:avLst/>
          </a:prstGeom>
        </p:spPr>
      </p:pic>
      <p:grpSp>
        <p:nvGrpSpPr>
          <p:cNvPr id="17" name="Group 16"/>
          <p:cNvGrpSpPr/>
          <p:nvPr/>
        </p:nvGrpSpPr>
        <p:grpSpPr>
          <a:xfrm>
            <a:off x="6400800" y="1584371"/>
            <a:ext cx="2286000" cy="3254506"/>
            <a:chOff x="6400800" y="1584371"/>
            <a:chExt cx="2286000" cy="3254506"/>
          </a:xfrm>
        </p:grpSpPr>
        <p:pic>
          <p:nvPicPr>
            <p:cNvPr id="21" name="Picture 20" descr="Automata - guide sample for ppt.pdf"/>
            <p:cNvPicPr>
              <a:picLocks noChangeAspect="1"/>
            </p:cNvPicPr>
            <p:nvPr/>
          </p:nvPicPr>
          <p:blipFill>
            <a:blip r:embed="rId8" cstate="screen">
              <a:alphaModFix amt="50000"/>
              <a:extLst>
                <a:ext uri="{28A0092B-C50C-407E-A947-70E740481C1C}">
                  <a14:useLocalDpi xmlns:a14="http://schemas.microsoft.com/office/drawing/2010/main"/>
                </a:ext>
              </a:extLst>
            </a:blip>
            <a:stretch>
              <a:fillRect/>
            </a:stretch>
          </p:blipFill>
          <p:spPr>
            <a:xfrm>
              <a:off x="6400800" y="1584371"/>
              <a:ext cx="2286000" cy="1632858"/>
            </a:xfrm>
            <a:prstGeom prst="rect">
              <a:avLst/>
            </a:prstGeom>
          </p:spPr>
        </p:pic>
        <p:pic>
          <p:nvPicPr>
            <p:cNvPr id="22" name="Picture 21" descr="Automata - guide sample for ppt.pdf"/>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6400800" y="3206019"/>
              <a:ext cx="2286000" cy="1632858"/>
            </a:xfrm>
            <a:prstGeom prst="rect">
              <a:avLst/>
            </a:prstGeom>
          </p:spPr>
        </p:pic>
      </p:grpSp>
      <p:pic>
        <p:nvPicPr>
          <p:cNvPr id="23" name="Picture 22" descr="Automata - guide sample for ppt.pdf"/>
          <p:cNvPicPr>
            <a:picLocks noChangeAspect="1"/>
          </p:cNvPicPr>
          <p:nvPr/>
        </p:nvPicPr>
        <p:blipFill>
          <a:blip r:embed="rId10" cstate="screen">
            <a:alphaModFix amt="50000"/>
            <a:extLst>
              <a:ext uri="{28A0092B-C50C-407E-A947-70E740481C1C}">
                <a14:useLocalDpi xmlns:a14="http://schemas.microsoft.com/office/drawing/2010/main"/>
              </a:ext>
            </a:extLst>
          </a:blip>
          <a:stretch>
            <a:fillRect/>
          </a:stretch>
        </p:blipFill>
        <p:spPr>
          <a:xfrm>
            <a:off x="6400800" y="4966879"/>
            <a:ext cx="2286000" cy="1632858"/>
          </a:xfrm>
          <a:prstGeom prst="rect">
            <a:avLst/>
          </a:prstGeom>
        </p:spPr>
      </p:pic>
      <p:pic>
        <p:nvPicPr>
          <p:cNvPr id="3" name="Picture 2" descr="Automata motion sheet_for training ppt.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8072" y="2054388"/>
            <a:ext cx="2826328" cy="3657600"/>
          </a:xfrm>
          <a:prstGeom prst="rect">
            <a:avLst/>
          </a:prstGeom>
        </p:spPr>
      </p:pic>
      <p:sp>
        <p:nvSpPr>
          <p:cNvPr id="31" name="Oval 30"/>
          <p:cNvSpPr/>
          <p:nvPr/>
        </p:nvSpPr>
        <p:spPr>
          <a:xfrm>
            <a:off x="3875332" y="2218250"/>
            <a:ext cx="1440577" cy="45720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7451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Facilitator guides </a:t>
            </a:r>
            <a:br>
              <a:rPr lang="en-US" dirty="0" smtClean="0"/>
            </a:br>
            <a:r>
              <a:rPr lang="en-US" dirty="0" smtClean="0"/>
              <a:t>and training videos</a:t>
            </a:r>
            <a:endParaRPr lang="en-US" dirty="0"/>
          </a:p>
        </p:txBody>
      </p:sp>
      <p:pic>
        <p:nvPicPr>
          <p:cNvPr id="4" name="Picture 3" descr="Convo for pp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240" y="2306490"/>
            <a:ext cx="2119746" cy="2743200"/>
          </a:xfrm>
          <a:prstGeom prst="rect">
            <a:avLst/>
          </a:prstGeom>
          <a:ln>
            <a:solidFill>
              <a:srgbClr val="7F7F7F"/>
            </a:solidFill>
          </a:ln>
        </p:spPr>
      </p:pic>
      <p:pic>
        <p:nvPicPr>
          <p:cNvPr id="5" name="Picture 4" descr="Automata_facilitator_for p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0995" y="3241730"/>
            <a:ext cx="2119746" cy="2743200"/>
          </a:xfrm>
          <a:prstGeom prst="rect">
            <a:avLst/>
          </a:prstGeom>
          <a:ln>
            <a:solidFill>
              <a:srgbClr val="7F7F7F"/>
            </a:solidFill>
          </a:ln>
        </p:spPr>
      </p:pic>
      <p:pic>
        <p:nvPicPr>
          <p:cNvPr id="7" name="Picture 6" descr="Automata.pdf"/>
          <p:cNvPicPr>
            <a:picLocks noChangeAspect="1"/>
          </p:cNvPicPr>
          <p:nvPr/>
        </p:nvPicPr>
        <p:blipFill rotWithShape="1">
          <a:blip r:embed="rId5" cstate="screen">
            <a:extLst>
              <a:ext uri="{28A0092B-C50C-407E-A947-70E740481C1C}">
                <a14:useLocalDpi xmlns:a14="http://schemas.microsoft.com/office/drawing/2010/main"/>
              </a:ext>
            </a:extLst>
          </a:blip>
          <a:srcRect l="7077" t="17222" r="7455" b="21507"/>
          <a:stretch/>
        </p:blipFill>
        <p:spPr>
          <a:xfrm>
            <a:off x="5505700" y="2306490"/>
            <a:ext cx="2743200" cy="1519601"/>
          </a:xfrm>
          <a:prstGeom prst="rect">
            <a:avLst/>
          </a:prstGeom>
        </p:spPr>
      </p:pic>
      <p:pic>
        <p:nvPicPr>
          <p:cNvPr id="8" name="Picture 7" descr="Screen Shot 2017-09-01 at 11.23.02 A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1804" y="3582775"/>
            <a:ext cx="2743200" cy="1484471"/>
          </a:xfrm>
          <a:prstGeom prst="rect">
            <a:avLst/>
          </a:prstGeom>
        </p:spPr>
      </p:pic>
    </p:spTree>
    <p:extLst>
      <p:ext uri="{BB962C8B-B14F-4D97-AF65-F5344CB8AC3E}">
        <p14:creationId xmlns:p14="http://schemas.microsoft.com/office/powerpoint/2010/main" val="33627608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Facilitator guides </a:t>
            </a:r>
            <a:br>
              <a:rPr lang="en-US" dirty="0" smtClean="0"/>
            </a:br>
            <a:r>
              <a:rPr lang="en-US" dirty="0" smtClean="0"/>
              <a:t>and training videos</a:t>
            </a:r>
            <a:endParaRPr lang="en-US" dirty="0"/>
          </a:p>
        </p:txBody>
      </p:sp>
      <p:pic>
        <p:nvPicPr>
          <p:cNvPr id="4" name="Picture 3" descr="Convo for ppt.jpg"/>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699240" y="2306490"/>
            <a:ext cx="2119746" cy="2743200"/>
          </a:xfrm>
          <a:prstGeom prst="rect">
            <a:avLst/>
          </a:prstGeom>
          <a:ln>
            <a:solidFill>
              <a:srgbClr val="7F7F7F"/>
            </a:solidFill>
          </a:ln>
        </p:spPr>
      </p:pic>
      <p:pic>
        <p:nvPicPr>
          <p:cNvPr id="5" name="Picture 4" descr="Automata_facilitator_for p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0995" y="3241730"/>
            <a:ext cx="2119746" cy="2743200"/>
          </a:xfrm>
          <a:prstGeom prst="rect">
            <a:avLst/>
          </a:prstGeom>
          <a:ln>
            <a:solidFill>
              <a:srgbClr val="7F7F7F"/>
            </a:solidFill>
          </a:ln>
        </p:spPr>
      </p:pic>
      <p:sp>
        <p:nvSpPr>
          <p:cNvPr id="6" name="Oval 5"/>
          <p:cNvSpPr/>
          <p:nvPr/>
        </p:nvSpPr>
        <p:spPr>
          <a:xfrm>
            <a:off x="1450995" y="3354043"/>
            <a:ext cx="1440577" cy="45720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utomata.pdf"/>
          <p:cNvPicPr>
            <a:picLocks/>
          </p:cNvPicPr>
          <p:nvPr/>
        </p:nvPicPr>
        <p:blipFill rotWithShape="1">
          <a:blip r:embed="rId5" cstate="screen">
            <a:alphaModFix amt="50000"/>
            <a:extLst>
              <a:ext uri="{28A0092B-C50C-407E-A947-70E740481C1C}">
                <a14:useLocalDpi xmlns:a14="http://schemas.microsoft.com/office/drawing/2010/main"/>
              </a:ext>
            </a:extLst>
          </a:blip>
          <a:srcRect l="7077" t="17222" r="7455" b="21507"/>
          <a:stretch/>
        </p:blipFill>
        <p:spPr>
          <a:xfrm>
            <a:off x="5308640" y="1982443"/>
            <a:ext cx="2971800" cy="2194560"/>
          </a:xfrm>
          <a:prstGeom prst="rect">
            <a:avLst/>
          </a:prstGeom>
        </p:spPr>
      </p:pic>
      <p:pic>
        <p:nvPicPr>
          <p:cNvPr id="8" name="Picture 7" descr="Screen Shot 2017-09-01 at 11.23.02 AM.png"/>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a:off x="5943600" y="3499688"/>
            <a:ext cx="2743200" cy="1484471"/>
          </a:xfrm>
          <a:prstGeom prst="rect">
            <a:avLst/>
          </a:prstGeom>
        </p:spPr>
      </p:pic>
    </p:spTree>
    <p:extLst>
      <p:ext uri="{BB962C8B-B14F-4D97-AF65-F5344CB8AC3E}">
        <p14:creationId xmlns:p14="http://schemas.microsoft.com/office/powerpoint/2010/main" val="41334157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mata_facilitator_for ppt.jpg"/>
          <p:cNvPicPr>
            <a:picLocks noChangeAspect="1"/>
          </p:cNvPicPr>
          <p:nvPr/>
        </p:nvPicPr>
        <p:blipFill>
          <a:blip r:embed="rId3" cstate="screen">
            <a:alphaModFix amt="42000"/>
            <a:extLst>
              <a:ext uri="{28A0092B-C50C-407E-A947-70E740481C1C}">
                <a14:useLocalDpi xmlns:a14="http://schemas.microsoft.com/office/drawing/2010/main"/>
              </a:ext>
            </a:extLst>
          </a:blip>
          <a:stretch>
            <a:fillRect/>
          </a:stretch>
        </p:blipFill>
        <p:spPr>
          <a:xfrm>
            <a:off x="1450995" y="3241730"/>
            <a:ext cx="2119746" cy="2743200"/>
          </a:xfrm>
          <a:prstGeom prst="rect">
            <a:avLst/>
          </a:prstGeom>
          <a:ln>
            <a:solidFill>
              <a:srgbClr val="7F7F7F"/>
            </a:solidFill>
          </a:ln>
        </p:spPr>
      </p:pic>
      <p:sp>
        <p:nvSpPr>
          <p:cNvPr id="2" name="Title 1"/>
          <p:cNvSpPr>
            <a:spLocks noGrp="1"/>
          </p:cNvSpPr>
          <p:nvPr>
            <p:ph type="title"/>
          </p:nvPr>
        </p:nvSpPr>
        <p:spPr/>
        <p:txBody>
          <a:bodyPr/>
          <a:lstStyle/>
          <a:p>
            <a:r>
              <a:rPr lang="en-US" dirty="0" smtClean="0"/>
              <a:t>Facilitator guides </a:t>
            </a:r>
            <a:br>
              <a:rPr lang="en-US" dirty="0" smtClean="0"/>
            </a:br>
            <a:r>
              <a:rPr lang="en-US" dirty="0" smtClean="0"/>
              <a:t>and training videos</a:t>
            </a:r>
            <a:endParaRPr lang="en-US" dirty="0"/>
          </a:p>
        </p:txBody>
      </p:sp>
      <p:pic>
        <p:nvPicPr>
          <p:cNvPr id="4" name="Picture 3" descr="Convo for p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240" y="2306490"/>
            <a:ext cx="2119746" cy="2743200"/>
          </a:xfrm>
          <a:prstGeom prst="rect">
            <a:avLst/>
          </a:prstGeom>
          <a:ln>
            <a:solidFill>
              <a:srgbClr val="7F7F7F"/>
            </a:solidFill>
          </a:ln>
        </p:spPr>
      </p:pic>
      <p:pic>
        <p:nvPicPr>
          <p:cNvPr id="10" name="Picture 9" descr="Automata.pdf"/>
          <p:cNvPicPr>
            <a:picLocks/>
          </p:cNvPicPr>
          <p:nvPr/>
        </p:nvPicPr>
        <p:blipFill rotWithShape="1">
          <a:blip r:embed="rId5" cstate="screen">
            <a:alphaModFix amt="50000"/>
            <a:extLst>
              <a:ext uri="{28A0092B-C50C-407E-A947-70E740481C1C}">
                <a14:useLocalDpi xmlns:a14="http://schemas.microsoft.com/office/drawing/2010/main"/>
              </a:ext>
            </a:extLst>
          </a:blip>
          <a:srcRect l="7077" t="17222" r="7455" b="21507"/>
          <a:stretch/>
        </p:blipFill>
        <p:spPr>
          <a:xfrm>
            <a:off x="5308640" y="1982443"/>
            <a:ext cx="2971800" cy="2194560"/>
          </a:xfrm>
          <a:prstGeom prst="rect">
            <a:avLst/>
          </a:prstGeom>
        </p:spPr>
      </p:pic>
      <p:pic>
        <p:nvPicPr>
          <p:cNvPr id="11" name="Picture 10" descr="Screen Shot 2017-09-01 at 11.23.02 AM.png"/>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a:off x="5943600" y="3499688"/>
            <a:ext cx="2743200" cy="1484471"/>
          </a:xfrm>
          <a:prstGeom prst="rect">
            <a:avLst/>
          </a:prstGeom>
        </p:spPr>
      </p:pic>
      <p:sp>
        <p:nvSpPr>
          <p:cNvPr id="12" name="Oval 11"/>
          <p:cNvSpPr/>
          <p:nvPr/>
        </p:nvSpPr>
        <p:spPr>
          <a:xfrm>
            <a:off x="730706" y="2522107"/>
            <a:ext cx="1787247" cy="45720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7604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vo for ppt.jpg"/>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699240" y="2306490"/>
            <a:ext cx="2119746" cy="2743200"/>
          </a:xfrm>
          <a:prstGeom prst="rect">
            <a:avLst/>
          </a:prstGeom>
          <a:ln>
            <a:solidFill>
              <a:srgbClr val="7F7F7F"/>
            </a:solidFill>
          </a:ln>
        </p:spPr>
      </p:pic>
      <p:pic>
        <p:nvPicPr>
          <p:cNvPr id="5" name="Picture 4" descr="Automata_facilitator_for ppt.jpg"/>
          <p:cNvPicPr>
            <a:picLocks noChangeAspect="1"/>
          </p:cNvPicPr>
          <p:nvPr/>
        </p:nvPicPr>
        <p:blipFill>
          <a:blip r:embed="rId4" cstate="screen">
            <a:alphaModFix amt="42000"/>
            <a:extLst>
              <a:ext uri="{28A0092B-C50C-407E-A947-70E740481C1C}">
                <a14:useLocalDpi xmlns:a14="http://schemas.microsoft.com/office/drawing/2010/main"/>
              </a:ext>
            </a:extLst>
          </a:blip>
          <a:stretch>
            <a:fillRect/>
          </a:stretch>
        </p:blipFill>
        <p:spPr>
          <a:xfrm>
            <a:off x="1450995" y="3241730"/>
            <a:ext cx="2119746" cy="2743200"/>
          </a:xfrm>
          <a:prstGeom prst="rect">
            <a:avLst/>
          </a:prstGeom>
          <a:ln>
            <a:solidFill>
              <a:srgbClr val="7F7F7F"/>
            </a:solidFill>
          </a:ln>
        </p:spPr>
      </p:pic>
      <p:sp>
        <p:nvSpPr>
          <p:cNvPr id="2" name="Title 1"/>
          <p:cNvSpPr>
            <a:spLocks noGrp="1"/>
          </p:cNvSpPr>
          <p:nvPr>
            <p:ph type="title"/>
          </p:nvPr>
        </p:nvSpPr>
        <p:spPr/>
        <p:txBody>
          <a:bodyPr/>
          <a:lstStyle/>
          <a:p>
            <a:r>
              <a:rPr lang="en-US" dirty="0" smtClean="0"/>
              <a:t>Facilitator guides </a:t>
            </a:r>
            <a:br>
              <a:rPr lang="en-US" dirty="0" smtClean="0"/>
            </a:br>
            <a:r>
              <a:rPr lang="en-US" dirty="0" smtClean="0"/>
              <a:t>and training videos</a:t>
            </a:r>
            <a:endParaRPr lang="en-US" dirty="0"/>
          </a:p>
        </p:txBody>
      </p:sp>
      <p:pic>
        <p:nvPicPr>
          <p:cNvPr id="11" name="Picture 10" descr="Screen Shot 2017-09-01 at 11.23.02 AM.png"/>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5943600" y="3499688"/>
            <a:ext cx="2743200" cy="1484471"/>
          </a:xfrm>
          <a:prstGeom prst="rect">
            <a:avLst/>
          </a:prstGeom>
        </p:spPr>
      </p:pic>
      <p:pic>
        <p:nvPicPr>
          <p:cNvPr id="8" name="Picture 7" descr="Automata.pdf"/>
          <p:cNvPicPr>
            <a:picLocks noChangeAspect="1"/>
          </p:cNvPicPr>
          <p:nvPr/>
        </p:nvPicPr>
        <p:blipFill rotWithShape="1">
          <a:blip r:embed="rId6" cstate="screen">
            <a:extLst>
              <a:ext uri="{28A0092B-C50C-407E-A947-70E740481C1C}">
                <a14:useLocalDpi xmlns:a14="http://schemas.microsoft.com/office/drawing/2010/main"/>
              </a:ext>
            </a:extLst>
          </a:blip>
          <a:srcRect l="7077" t="17222" r="7455" b="21507"/>
          <a:stretch/>
        </p:blipFill>
        <p:spPr>
          <a:xfrm>
            <a:off x="5461910" y="2306490"/>
            <a:ext cx="2743200" cy="1519601"/>
          </a:xfrm>
          <a:prstGeom prst="rect">
            <a:avLst/>
          </a:prstGeom>
        </p:spPr>
      </p:pic>
      <p:sp>
        <p:nvSpPr>
          <p:cNvPr id="12" name="Oval 11"/>
          <p:cNvSpPr/>
          <p:nvPr/>
        </p:nvSpPr>
        <p:spPr>
          <a:xfrm>
            <a:off x="5790336" y="2933670"/>
            <a:ext cx="2004372" cy="72247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0587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nkenstein Background Pages.pdf"/>
          <p:cNvPicPr>
            <a:picLocks noChangeAspect="1"/>
          </p:cNvPicPr>
          <p:nvPr/>
        </p:nvPicPr>
        <p:blipFill rotWithShape="1">
          <a:blip r:embed="rId3" cstate="screen">
            <a:extLst>
              <a:ext uri="{28A0092B-C50C-407E-A947-70E740481C1C}">
                <a14:useLocalDpi xmlns:a14="http://schemas.microsoft.com/office/drawing/2010/main"/>
              </a:ext>
            </a:extLst>
          </a:blip>
          <a:srcRect b="3135"/>
          <a:stretch/>
        </p:blipFill>
        <p:spPr>
          <a:xfrm>
            <a:off x="-5329" y="0"/>
            <a:ext cx="9186721" cy="6876288"/>
          </a:xfrm>
          <a:prstGeom prst="rect">
            <a:avLst/>
          </a:prstGeom>
        </p:spPr>
      </p:pic>
      <p:sp>
        <p:nvSpPr>
          <p:cNvPr id="2" name="Title 1"/>
          <p:cNvSpPr>
            <a:spLocks noGrp="1"/>
          </p:cNvSpPr>
          <p:nvPr>
            <p:ph type="title"/>
          </p:nvPr>
        </p:nvSpPr>
        <p:spPr>
          <a:xfrm>
            <a:off x="722312" y="4406900"/>
            <a:ext cx="8421687" cy="1362075"/>
          </a:xfrm>
        </p:spPr>
        <p:txBody>
          <a:bodyPr/>
          <a:lstStyle/>
          <a:p>
            <a:r>
              <a:rPr lang="en-US" dirty="0" smtClean="0"/>
              <a:t>Alternate reality game</a:t>
            </a:r>
            <a:endParaRPr lang="en-US" dirty="0"/>
          </a:p>
        </p:txBody>
      </p:sp>
    </p:spTree>
    <p:extLst>
      <p:ext uri="{BB962C8B-B14F-4D97-AF65-F5344CB8AC3E}">
        <p14:creationId xmlns:p14="http://schemas.microsoft.com/office/powerpoint/2010/main" val="3069788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Frankenstein200 L.I.F.E. game</a:t>
            </a:r>
            <a:endParaRPr lang="en-US" dirty="0"/>
          </a:p>
        </p:txBody>
      </p:sp>
      <p:pic>
        <p:nvPicPr>
          <p:cNvPr id="4" name="Picture 3" descr="f200_v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5407" y="1724942"/>
            <a:ext cx="6096000" cy="4572000"/>
          </a:xfrm>
          <a:prstGeom prst="rect">
            <a:avLst/>
          </a:prstGeom>
        </p:spPr>
      </p:pic>
    </p:spTree>
    <p:extLst>
      <p:ext uri="{BB962C8B-B14F-4D97-AF65-F5344CB8AC3E}">
        <p14:creationId xmlns:p14="http://schemas.microsoft.com/office/powerpoint/2010/main" val="369199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ankenstein Background Page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5405145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ibbleBot Border.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139765" y="-1146237"/>
            <a:ext cx="6864472" cy="9144001"/>
          </a:xfrm>
          <a:prstGeom prst="rect">
            <a:avLst/>
          </a:prstGeom>
        </p:spPr>
      </p:pic>
      <p:pic>
        <p:nvPicPr>
          <p:cNvPr id="3" name="Picture 2" descr="Macintosh HD:Users:raeostman:Documents:ASU - logos and letterhead:logo_rgb-m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42026" y="1412681"/>
            <a:ext cx="1067154" cy="822960"/>
          </a:xfrm>
          <a:prstGeom prst="rect">
            <a:avLst/>
          </a:prstGeom>
          <a:noFill/>
          <a:ln>
            <a:noFill/>
          </a:ln>
        </p:spPr>
      </p:pic>
      <p:pic>
        <p:nvPicPr>
          <p:cNvPr id="4" name="Picture 3"/>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0319" y="3163648"/>
            <a:ext cx="822960" cy="822960"/>
          </a:xfrm>
          <a:prstGeom prst="rect">
            <a:avLst/>
          </a:prstGeom>
          <a:noFill/>
          <a:ln>
            <a:noFill/>
          </a:ln>
        </p:spPr>
      </p:pic>
      <p:sp>
        <p:nvSpPr>
          <p:cNvPr id="5" name="TextBox 4"/>
          <p:cNvSpPr txBox="1"/>
          <p:nvPr/>
        </p:nvSpPr>
        <p:spPr>
          <a:xfrm>
            <a:off x="1360033" y="1563560"/>
            <a:ext cx="7445766" cy="453970"/>
          </a:xfrm>
          <a:prstGeom prst="rect">
            <a:avLst/>
          </a:prstGeom>
          <a:noFill/>
        </p:spPr>
        <p:txBody>
          <a:bodyPr wrap="square" lIns="114300" tIns="57150" rIns="114300" bIns="57150" rtlCol="0">
            <a:spAutoFit/>
          </a:bodyPr>
          <a:lstStyle/>
          <a:p>
            <a:r>
              <a:rPr lang="en-US" sz="1100" dirty="0">
                <a:latin typeface="Verdana"/>
                <a:cs typeface="Verdana"/>
              </a:rPr>
              <a:t>Copyright 2017, Arizona State University. Published under a Creative Commons Attribution-Noncommercial-</a:t>
            </a:r>
            <a:r>
              <a:rPr lang="en-US" sz="1100" dirty="0" err="1">
                <a:latin typeface="Verdana"/>
                <a:cs typeface="Verdana"/>
              </a:rPr>
              <a:t>ShareAlike</a:t>
            </a:r>
            <a:r>
              <a:rPr lang="en-US" sz="1100" dirty="0">
                <a:latin typeface="Verdana"/>
                <a:cs typeface="Verdana"/>
              </a:rPr>
              <a:t> license: </a:t>
            </a:r>
            <a:r>
              <a:rPr lang="en-US" sz="1100" u="sng" dirty="0">
                <a:latin typeface="Verdana"/>
                <a:cs typeface="Verdana"/>
              </a:rPr>
              <a:t>http://creativecommons.org/licenses/by-nc-sa/3.0/us/</a:t>
            </a:r>
            <a:r>
              <a:rPr lang="en-US" sz="1100" dirty="0">
                <a:latin typeface="Verdana"/>
                <a:cs typeface="Verdana"/>
              </a:rPr>
              <a:t> </a:t>
            </a:r>
          </a:p>
        </p:txBody>
      </p:sp>
      <p:sp>
        <p:nvSpPr>
          <p:cNvPr id="6" name="TextBox 5"/>
          <p:cNvSpPr txBox="1"/>
          <p:nvPr/>
        </p:nvSpPr>
        <p:spPr>
          <a:xfrm>
            <a:off x="1360033" y="3220019"/>
            <a:ext cx="7445766" cy="623248"/>
          </a:xfrm>
          <a:prstGeom prst="rect">
            <a:avLst/>
          </a:prstGeom>
          <a:noFill/>
        </p:spPr>
        <p:txBody>
          <a:bodyPr wrap="square" lIns="114300" tIns="57150" rIns="114300" bIns="57150" rtlCol="0">
            <a:spAutoFit/>
          </a:bodyPr>
          <a:lstStyle/>
          <a:p>
            <a:r>
              <a:rPr lang="en-US" sz="1100" dirty="0">
                <a:latin typeface="Verdana"/>
                <a:cs typeface="Verdana"/>
              </a:rPr>
              <a:t>This project was supported by the National Science Foundation under Grant Number 1516684. Any opinions, findings, conclusions, or recommendations expressed in this program are those of the authors and do not necessarily reflect the views of the Foundation. </a:t>
            </a:r>
          </a:p>
        </p:txBody>
      </p:sp>
      <p:pic>
        <p:nvPicPr>
          <p:cNvPr id="9" name="Picture 8" descr="New_NISENET_logo_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1685" y="2209778"/>
            <a:ext cx="878768" cy="822960"/>
          </a:xfrm>
          <a:prstGeom prst="rect">
            <a:avLst/>
          </a:prstGeom>
        </p:spPr>
      </p:pic>
      <p:sp>
        <p:nvSpPr>
          <p:cNvPr id="10" name="TextBox 9"/>
          <p:cNvSpPr txBox="1"/>
          <p:nvPr/>
        </p:nvSpPr>
        <p:spPr>
          <a:xfrm>
            <a:off x="1363578" y="2464082"/>
            <a:ext cx="7445766" cy="284693"/>
          </a:xfrm>
          <a:prstGeom prst="rect">
            <a:avLst/>
          </a:prstGeom>
          <a:noFill/>
        </p:spPr>
        <p:txBody>
          <a:bodyPr wrap="square" lIns="114300" tIns="57150" rIns="114300" bIns="57150" rtlCol="0">
            <a:spAutoFit/>
          </a:bodyPr>
          <a:lstStyle/>
          <a:p>
            <a:r>
              <a:rPr lang="en-US" sz="1100" dirty="0">
                <a:latin typeface="Verdana"/>
                <a:cs typeface="Verdana"/>
              </a:rPr>
              <a:t>Distributed in collaboration with the National Informal STEM Education Network: </a:t>
            </a:r>
            <a:r>
              <a:rPr lang="en-US" sz="1100" u="sng" dirty="0" err="1">
                <a:latin typeface="Verdana"/>
                <a:cs typeface="Verdana"/>
              </a:rPr>
              <a:t>nisenet.org</a:t>
            </a:r>
            <a:r>
              <a:rPr lang="en-US" sz="1100" u="sng" dirty="0">
                <a:latin typeface="Verdana"/>
                <a:cs typeface="Verdana"/>
              </a:rPr>
              <a:t> </a:t>
            </a:r>
            <a:endParaRPr lang="en-US" sz="1100" u="sng" dirty="0"/>
          </a:p>
        </p:txBody>
      </p:sp>
      <p:cxnSp>
        <p:nvCxnSpPr>
          <p:cNvPr id="12" name="Straight Connector 11"/>
          <p:cNvCxnSpPr/>
          <p:nvPr/>
        </p:nvCxnSpPr>
        <p:spPr>
          <a:xfrm>
            <a:off x="342026" y="4438278"/>
            <a:ext cx="846377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40319" y="4452315"/>
            <a:ext cx="8365480" cy="2508379"/>
          </a:xfrm>
          <a:prstGeom prst="rect">
            <a:avLst/>
          </a:prstGeom>
          <a:noFill/>
        </p:spPr>
        <p:txBody>
          <a:bodyPr wrap="square" rtlCol="0">
            <a:spAutoFit/>
          </a:bodyPr>
          <a:lstStyle/>
          <a:p>
            <a:r>
              <a:rPr lang="en-US" sz="900" b="1" dirty="0" smtClean="0">
                <a:latin typeface="Verdana"/>
                <a:cs typeface="Verdana"/>
              </a:rPr>
              <a:t>Image Credits</a:t>
            </a:r>
          </a:p>
          <a:p>
            <a:endParaRPr lang="en-US" sz="900" dirty="0" smtClean="0">
              <a:latin typeface="Verdana"/>
              <a:cs typeface="Verdana"/>
            </a:endParaRPr>
          </a:p>
          <a:p>
            <a:r>
              <a:rPr lang="en-US" sz="900" dirty="0" smtClean="0">
                <a:latin typeface="Verdana"/>
                <a:cs typeface="Verdana"/>
              </a:rPr>
              <a:t>Activity instruction </a:t>
            </a:r>
            <a:r>
              <a:rPr lang="en-US" sz="900" dirty="0">
                <a:latin typeface="Verdana"/>
                <a:cs typeface="Verdana"/>
              </a:rPr>
              <a:t>and </a:t>
            </a:r>
            <a:r>
              <a:rPr lang="en-US" sz="900" dirty="0" smtClean="0">
                <a:latin typeface="Verdana"/>
                <a:cs typeface="Verdana"/>
              </a:rPr>
              <a:t>promotion </a:t>
            </a:r>
            <a:r>
              <a:rPr lang="en-US" sz="900" dirty="0">
                <a:latin typeface="Verdana"/>
                <a:cs typeface="Verdana"/>
              </a:rPr>
              <a:t>photos by the Science Museum of Minnesota for Frankenstein200</a:t>
            </a:r>
            <a:r>
              <a:rPr lang="en-US" sz="900" dirty="0" smtClean="0">
                <a:latin typeface="Verdana"/>
                <a:cs typeface="Verdana"/>
              </a:rPr>
              <a:t>. ARG promotion graphic by No Mimes Media for Frankenstein200.</a:t>
            </a:r>
          </a:p>
          <a:p>
            <a:endParaRPr lang="en-US" sz="900" dirty="0">
              <a:latin typeface="Verdana"/>
              <a:cs typeface="Verdana"/>
            </a:endParaRPr>
          </a:p>
          <a:p>
            <a:r>
              <a:rPr lang="en-US" sz="900" dirty="0">
                <a:latin typeface="Verdana"/>
                <a:cs typeface="Verdana"/>
              </a:rPr>
              <a:t>Portrait of Mary Shelley from Wikimedia Commons. Retrieved from</a:t>
            </a:r>
            <a:r>
              <a:rPr lang="en-US" sz="900" dirty="0" smtClean="0">
                <a:latin typeface="Verdana"/>
                <a:cs typeface="Verdana"/>
              </a:rPr>
              <a:t>: </a:t>
            </a:r>
            <a:r>
              <a:rPr lang="en-US" sz="900" dirty="0">
                <a:latin typeface="Verdana"/>
                <a:cs typeface="Verdana"/>
              </a:rPr>
              <a:t>https://</a:t>
            </a:r>
            <a:r>
              <a:rPr lang="en-US" sz="900" dirty="0" err="1">
                <a:latin typeface="Verdana"/>
                <a:cs typeface="Verdana"/>
              </a:rPr>
              <a:t>commons.wikimedia.org</a:t>
            </a:r>
            <a:r>
              <a:rPr lang="en-US" sz="900" dirty="0">
                <a:latin typeface="Verdana"/>
                <a:cs typeface="Verdana"/>
              </a:rPr>
              <a:t>/wiki/</a:t>
            </a:r>
            <a:r>
              <a:rPr lang="en-US" sz="900" dirty="0" err="1">
                <a:latin typeface="Verdana"/>
                <a:cs typeface="Verdana"/>
              </a:rPr>
              <a:t>File:Rothwell</a:t>
            </a:r>
            <a:r>
              <a:rPr lang="en-US" sz="900" dirty="0">
                <a:latin typeface="Verdana"/>
                <a:cs typeface="Verdana"/>
              </a:rPr>
              <a:t>_-_</a:t>
            </a:r>
            <a:r>
              <a:rPr lang="en-US" sz="900" dirty="0" err="1">
                <a:latin typeface="Verdana"/>
                <a:cs typeface="Verdana"/>
              </a:rPr>
              <a:t>Mary_Shelley</a:t>
            </a:r>
            <a:r>
              <a:rPr lang="en-US" sz="900" dirty="0">
                <a:latin typeface="Verdana"/>
                <a:cs typeface="Verdana"/>
              </a:rPr>
              <a:t>_(</a:t>
            </a:r>
            <a:r>
              <a:rPr lang="en-US" sz="900" dirty="0" err="1">
                <a:latin typeface="Verdana"/>
                <a:cs typeface="Verdana"/>
              </a:rPr>
              <a:t>Enanced_Crop</a:t>
            </a:r>
            <a:r>
              <a:rPr lang="en-US" sz="900" dirty="0">
                <a:latin typeface="Verdana"/>
                <a:cs typeface="Verdana"/>
              </a:rPr>
              <a:t>).</a:t>
            </a:r>
            <a:r>
              <a:rPr lang="en-US" sz="900" dirty="0" smtClean="0">
                <a:latin typeface="Verdana"/>
                <a:cs typeface="Verdana"/>
              </a:rPr>
              <a:t>jpg</a:t>
            </a:r>
          </a:p>
          <a:p>
            <a:endParaRPr lang="en-US" sz="900" dirty="0">
              <a:latin typeface="Verdana"/>
              <a:cs typeface="Verdana"/>
            </a:endParaRPr>
          </a:p>
          <a:p>
            <a:r>
              <a:rPr lang="en-US" sz="900" dirty="0">
                <a:latin typeface="Verdana"/>
                <a:cs typeface="Verdana"/>
              </a:rPr>
              <a:t>Manuscript page from </a:t>
            </a:r>
            <a:r>
              <a:rPr lang="en-US" sz="900" i="1" dirty="0">
                <a:latin typeface="Verdana"/>
                <a:cs typeface="Verdana"/>
              </a:rPr>
              <a:t>Frankenstein </a:t>
            </a:r>
            <a:r>
              <a:rPr lang="en-US" sz="900" dirty="0">
                <a:latin typeface="Verdana"/>
                <a:cs typeface="Verdana"/>
              </a:rPr>
              <a:t>by Mary </a:t>
            </a:r>
            <a:r>
              <a:rPr lang="en-US" sz="900" dirty="0" smtClean="0">
                <a:latin typeface="Verdana"/>
                <a:cs typeface="Verdana"/>
              </a:rPr>
              <a:t>Shelley from Wikimedia Commons. Retrieved from:  </a:t>
            </a:r>
            <a:r>
              <a:rPr lang="en-US" sz="900" dirty="0">
                <a:latin typeface="Verdana"/>
                <a:cs typeface="Verdana"/>
              </a:rPr>
              <a:t>https://</a:t>
            </a:r>
            <a:r>
              <a:rPr lang="en-US" sz="900" dirty="0" err="1">
                <a:latin typeface="Verdana"/>
                <a:cs typeface="Verdana"/>
              </a:rPr>
              <a:t>en.wikipedia.org</a:t>
            </a:r>
            <a:r>
              <a:rPr lang="en-US" sz="900" dirty="0">
                <a:latin typeface="Verdana"/>
                <a:cs typeface="Verdana"/>
              </a:rPr>
              <a:t>/wiki/</a:t>
            </a:r>
            <a:r>
              <a:rPr lang="en-US" sz="900" dirty="0" err="1">
                <a:latin typeface="Verdana"/>
                <a:cs typeface="Verdana"/>
              </a:rPr>
              <a:t>File:FrankensteinDraft.jpg</a:t>
            </a:r>
            <a:r>
              <a:rPr lang="en-US" sz="900" dirty="0">
                <a:latin typeface="Verdana"/>
                <a:cs typeface="Verdana"/>
              </a:rPr>
              <a:t> </a:t>
            </a:r>
          </a:p>
          <a:p>
            <a:endParaRPr lang="en-US" sz="900" dirty="0">
              <a:latin typeface="Verdana"/>
              <a:cs typeface="Verdana"/>
            </a:endParaRPr>
          </a:p>
          <a:p>
            <a:r>
              <a:rPr lang="en-US" sz="900" dirty="0">
                <a:latin typeface="Verdana"/>
                <a:cs typeface="Verdana"/>
              </a:rPr>
              <a:t>Photograph of Boris Karloff as Frankenstein’s monster from Wikimedia Commons. Retrieved from: https://</a:t>
            </a:r>
            <a:r>
              <a:rPr lang="en-US" sz="900" dirty="0" err="1">
                <a:latin typeface="Verdana"/>
                <a:cs typeface="Verdana"/>
              </a:rPr>
              <a:t>commons.wikimedia.org</a:t>
            </a:r>
            <a:r>
              <a:rPr lang="en-US" sz="900" dirty="0">
                <a:latin typeface="Verdana"/>
                <a:cs typeface="Verdana"/>
              </a:rPr>
              <a:t>/wiki/File:Frankenstein%27s_monster_(</a:t>
            </a:r>
            <a:r>
              <a:rPr lang="en-US" sz="900" dirty="0" err="1">
                <a:latin typeface="Verdana"/>
                <a:cs typeface="Verdana"/>
              </a:rPr>
              <a:t>Boris_Karloff</a:t>
            </a:r>
            <a:r>
              <a:rPr lang="en-US" sz="900" dirty="0">
                <a:latin typeface="Verdana"/>
                <a:cs typeface="Verdana"/>
              </a:rPr>
              <a:t>)</a:t>
            </a:r>
            <a:r>
              <a:rPr lang="en-US" sz="900">
                <a:latin typeface="Verdana"/>
                <a:cs typeface="Verdana"/>
              </a:rPr>
              <a:t>.</a:t>
            </a:r>
            <a:r>
              <a:rPr lang="en-US" sz="900" smtClean="0">
                <a:latin typeface="Verdana"/>
                <a:cs typeface="Verdana"/>
              </a:rPr>
              <a:t>jpg</a:t>
            </a:r>
            <a:endParaRPr lang="en-US" sz="900" dirty="0" smtClean="0">
              <a:latin typeface="Verdana"/>
              <a:cs typeface="Verdana"/>
            </a:endParaRPr>
          </a:p>
          <a:p>
            <a:endParaRPr lang="en-US" sz="1000" dirty="0"/>
          </a:p>
          <a:p>
            <a:endParaRPr lang="en-US" sz="1000" dirty="0"/>
          </a:p>
          <a:p>
            <a:endParaRPr lang="en-US" sz="1000" dirty="0"/>
          </a:p>
          <a:p>
            <a:endParaRPr lang="en-US" sz="1000" dirty="0"/>
          </a:p>
        </p:txBody>
      </p:sp>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6885056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ibbleBot Border.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39765" y="-1146237"/>
            <a:ext cx="6864472" cy="9144001"/>
          </a:xfrm>
          <a:prstGeom prst="rect">
            <a:avLst/>
          </a:prstGeom>
        </p:spPr>
      </p:pic>
      <p:pic>
        <p:nvPicPr>
          <p:cNvPr id="3" name="Picture 2" descr="frankenstein200-K.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 y="2895600"/>
            <a:ext cx="7924800" cy="1054100"/>
          </a:xfrm>
          <a:prstGeom prst="rect">
            <a:avLst/>
          </a:prstGeom>
        </p:spPr>
      </p:pic>
    </p:spTree>
    <p:extLst>
      <p:ext uri="{BB962C8B-B14F-4D97-AF65-F5344CB8AC3E}">
        <p14:creationId xmlns:p14="http://schemas.microsoft.com/office/powerpoint/2010/main" val="20309993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Frankenstein200 project</a:t>
            </a:r>
            <a:endParaRPr lang="en-US" dirty="0"/>
          </a:p>
        </p:txBody>
      </p:sp>
      <p:sp>
        <p:nvSpPr>
          <p:cNvPr id="3" name="Content Placeholder 2"/>
          <p:cNvSpPr>
            <a:spLocks noGrp="1"/>
          </p:cNvSpPr>
          <p:nvPr>
            <p:ph idx="1"/>
          </p:nvPr>
        </p:nvSpPr>
        <p:spPr/>
        <p:txBody>
          <a:bodyPr/>
          <a:lstStyle/>
          <a:p>
            <a:r>
              <a:rPr lang="en-US" dirty="0" smtClean="0"/>
              <a:t>Celebrating the 200th anniversary of Mary Shelley’s </a:t>
            </a:r>
            <a:r>
              <a:rPr lang="en-US" i="1" dirty="0" smtClean="0"/>
              <a:t>Frankenstein! </a:t>
            </a:r>
          </a:p>
          <a:p>
            <a:r>
              <a:rPr lang="en-US" dirty="0" smtClean="0"/>
              <a:t>Over 50 museums, libraries, and other organizations across the United States are participating.</a:t>
            </a:r>
            <a:endParaRPr lang="en-US" dirty="0"/>
          </a:p>
        </p:txBody>
      </p:sp>
      <p:pic>
        <p:nvPicPr>
          <p:cNvPr id="1025" name="Picture 2" descr="Macintosh HD:Users:raeostman:Documents:ASU - logos and templates:full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6261101"/>
            <a:ext cx="203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Macintosh HD:Users:alijackson:Dropbox:SEISE:SEISE logos and slide templates:National NISE Net Logo:NISE Network National Logos PNG:NISE_Network_national_logo_tint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3412" y="6264275"/>
            <a:ext cx="1884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2729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Shelley’s </a:t>
            </a:r>
            <a:r>
              <a:rPr lang="en-US" i="1" dirty="0" smtClean="0"/>
              <a:t>Frankenstein</a:t>
            </a:r>
            <a:endParaRPr lang="en-US" i="1" dirty="0"/>
          </a:p>
        </p:txBody>
      </p:sp>
      <p:pic>
        <p:nvPicPr>
          <p:cNvPr id="11" name="Picture 10" descr="FrankensteinDraf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0239" y="1995592"/>
            <a:ext cx="2428685" cy="3657600"/>
          </a:xfrm>
          <a:prstGeom prst="rect">
            <a:avLst/>
          </a:prstGeom>
        </p:spPr>
      </p:pic>
      <p:pic>
        <p:nvPicPr>
          <p:cNvPr id="13" name="Picture 12" descr="800px-Frankenstein's_monster_Boris_Karloff_public domai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9246" y="1995592"/>
            <a:ext cx="2507554" cy="3657600"/>
          </a:xfrm>
          <a:prstGeom prst="rect">
            <a:avLst/>
          </a:prstGeom>
        </p:spPr>
      </p:pic>
      <p:pic>
        <p:nvPicPr>
          <p:cNvPr id="14" name="Picture 13" descr="Rothwell_-_Mary_Shelley_(Enanced_Cr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 y="1995592"/>
            <a:ext cx="2487302" cy="3657600"/>
          </a:xfrm>
          <a:prstGeom prst="rect">
            <a:avLst/>
          </a:prstGeom>
        </p:spPr>
      </p:pic>
      <p:sp>
        <p:nvSpPr>
          <p:cNvPr id="6" name="Content Placeholder 2"/>
          <p:cNvSpPr txBox="1">
            <a:spLocks/>
          </p:cNvSpPr>
          <p:nvPr/>
        </p:nvSpPr>
        <p:spPr>
          <a:xfrm>
            <a:off x="457200" y="5796079"/>
            <a:ext cx="2352423"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Mary Shelley</a:t>
            </a:r>
          </a:p>
        </p:txBody>
      </p:sp>
      <p:sp>
        <p:nvSpPr>
          <p:cNvPr id="7" name="Content Placeholder 2"/>
          <p:cNvSpPr txBox="1">
            <a:spLocks/>
          </p:cNvSpPr>
          <p:nvPr/>
        </p:nvSpPr>
        <p:spPr>
          <a:xfrm>
            <a:off x="3370239" y="5796079"/>
            <a:ext cx="2352423"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Draft of </a:t>
            </a:r>
            <a:r>
              <a:rPr lang="en-US" sz="1600" i="1" dirty="0" smtClean="0"/>
              <a:t>Frankenstein</a:t>
            </a:r>
          </a:p>
        </p:txBody>
      </p:sp>
      <p:sp>
        <p:nvSpPr>
          <p:cNvPr id="8" name="Content Placeholder 2"/>
          <p:cNvSpPr txBox="1">
            <a:spLocks/>
          </p:cNvSpPr>
          <p:nvPr/>
        </p:nvSpPr>
        <p:spPr>
          <a:xfrm>
            <a:off x="6017831" y="5799274"/>
            <a:ext cx="2799662" cy="7444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600" dirty="0" smtClean="0"/>
              <a:t>Boris Karloff as Frankenstein’s creature</a:t>
            </a:r>
          </a:p>
        </p:txBody>
      </p:sp>
    </p:spTree>
    <p:extLst>
      <p:ext uri="{BB962C8B-B14F-4D97-AF65-F5344CB8AC3E}">
        <p14:creationId xmlns:p14="http://schemas.microsoft.com/office/powerpoint/2010/main" val="182413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learning</a:t>
            </a:r>
            <a:endParaRPr lang="en-US" dirty="0"/>
          </a:p>
        </p:txBody>
      </p:sp>
      <p:sp>
        <p:nvSpPr>
          <p:cNvPr id="3" name="Content Placeholder 2"/>
          <p:cNvSpPr>
            <a:spLocks noGrp="1"/>
          </p:cNvSpPr>
          <p:nvPr>
            <p:ph idx="1"/>
          </p:nvPr>
        </p:nvSpPr>
        <p:spPr/>
        <p:txBody>
          <a:bodyPr/>
          <a:lstStyle/>
          <a:p>
            <a:r>
              <a:rPr lang="en-US" dirty="0" smtClean="0"/>
              <a:t>Practice 21</a:t>
            </a:r>
            <a:r>
              <a:rPr lang="en-US" baseline="30000" dirty="0" smtClean="0"/>
              <a:t>st</a:t>
            </a:r>
            <a:r>
              <a:rPr lang="en-US" dirty="0" smtClean="0"/>
              <a:t> century skills such as creativity and collaboration</a:t>
            </a:r>
          </a:p>
          <a:p>
            <a:r>
              <a:rPr lang="en-US" dirty="0" smtClean="0"/>
              <a:t>Reflect on responsible innovation</a:t>
            </a:r>
          </a:p>
          <a:p>
            <a:r>
              <a:rPr lang="en-US" dirty="0" smtClean="0"/>
              <a:t>Explore emerging technologies such as artificial intelligence, robotics, synthetic biology, and human enhancement</a:t>
            </a:r>
            <a:endParaRPr lang="en-US" dirty="0"/>
          </a:p>
        </p:txBody>
      </p:sp>
    </p:spTree>
    <p:extLst>
      <p:ext uri="{BB962C8B-B14F-4D97-AF65-F5344CB8AC3E}">
        <p14:creationId xmlns:p14="http://schemas.microsoft.com/office/powerpoint/2010/main" val="1652739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3" name="Content Placeholder 2"/>
          <p:cNvSpPr>
            <a:spLocks noGrp="1"/>
          </p:cNvSpPr>
          <p:nvPr>
            <p:ph idx="1"/>
          </p:nvPr>
        </p:nvSpPr>
        <p:spPr/>
        <p:txBody>
          <a:bodyPr/>
          <a:lstStyle/>
          <a:p>
            <a:r>
              <a:rPr lang="en-US" dirty="0" smtClean="0"/>
              <a:t>What is life?</a:t>
            </a:r>
          </a:p>
          <a:p>
            <a:r>
              <a:rPr lang="en-US" dirty="0" smtClean="0"/>
              <a:t>Why do we create?</a:t>
            </a:r>
          </a:p>
          <a:p>
            <a:r>
              <a:rPr lang="en-US" dirty="0" smtClean="0"/>
              <a:t>What are our responsibilities as creators, scientists, and engineers?</a:t>
            </a:r>
            <a:endParaRPr lang="en-US" dirty="0"/>
          </a:p>
        </p:txBody>
      </p:sp>
    </p:spTree>
    <p:extLst>
      <p:ext uri="{BB962C8B-B14F-4D97-AF65-F5344CB8AC3E}">
        <p14:creationId xmlns:p14="http://schemas.microsoft.com/office/powerpoint/2010/main" val="41761644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Transmedia</a:t>
            </a:r>
            <a:r>
              <a:rPr lang="en-US" dirty="0" smtClean="0"/>
              <a:t> learning</a:t>
            </a:r>
            <a:endParaRPr lang="en-US" dirty="0"/>
          </a:p>
        </p:txBody>
      </p:sp>
      <p:pic>
        <p:nvPicPr>
          <p:cNvPr id="8" name="Content Placeholder 7" descr="FRANK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73248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nkenstein Background Pages.pdf"/>
          <p:cNvPicPr>
            <a:picLocks/>
          </p:cNvPicPr>
          <p:nvPr/>
        </p:nvPicPr>
        <p:blipFill rotWithShape="1">
          <a:blip r:embed="rId2" cstate="screen">
            <a:extLst>
              <a:ext uri="{28A0092B-C50C-407E-A947-70E740481C1C}">
                <a14:useLocalDpi xmlns:a14="http://schemas.microsoft.com/office/drawing/2010/main"/>
              </a:ext>
            </a:extLst>
          </a:blip>
          <a:srcRect b="3135"/>
          <a:stretch/>
        </p:blipFill>
        <p:spPr>
          <a:xfrm>
            <a:off x="-3571" y="0"/>
            <a:ext cx="9162288" cy="6876288"/>
          </a:xfrm>
          <a:prstGeom prst="rect">
            <a:avLst/>
          </a:prstGeom>
        </p:spPr>
      </p:pic>
      <p:sp>
        <p:nvSpPr>
          <p:cNvPr id="2" name="Title 1"/>
          <p:cNvSpPr>
            <a:spLocks noGrp="1"/>
          </p:cNvSpPr>
          <p:nvPr>
            <p:ph type="title"/>
          </p:nvPr>
        </p:nvSpPr>
        <p:spPr/>
        <p:txBody>
          <a:bodyPr/>
          <a:lstStyle/>
          <a:p>
            <a:r>
              <a:rPr lang="en-US" dirty="0" smtClean="0"/>
              <a:t>OUR EVENT</a:t>
            </a:r>
            <a:endParaRPr lang="en-US" dirty="0"/>
          </a:p>
        </p:txBody>
      </p:sp>
    </p:spTree>
    <p:extLst>
      <p:ext uri="{BB962C8B-B14F-4D97-AF65-F5344CB8AC3E}">
        <p14:creationId xmlns:p14="http://schemas.microsoft.com/office/powerpoint/2010/main" val="693543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1057</TotalTime>
  <Words>2009</Words>
  <Application>Microsoft Macintosh PowerPoint</Application>
  <PresentationFormat>On-screen Show (4:3)</PresentationFormat>
  <Paragraphs>176</Paragraphs>
  <Slides>39</Slides>
  <Notes>35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Overview</vt:lpstr>
      <vt:lpstr>Overview</vt:lpstr>
      <vt:lpstr>FRANKENSTEIN200</vt:lpstr>
      <vt:lpstr>Frankenstein200 project</vt:lpstr>
      <vt:lpstr>Mary Shelley’s Frankenstein</vt:lpstr>
      <vt:lpstr>Opportunities for learning</vt:lpstr>
      <vt:lpstr>Key questions</vt:lpstr>
      <vt:lpstr>Transmedia learning</vt:lpstr>
      <vt:lpstr>OUR EVENT</vt:lpstr>
      <vt:lpstr>Event overview</vt:lpstr>
      <vt:lpstr>ACTIVITY KIT</vt:lpstr>
      <vt:lpstr>Frankenstein200 kits</vt:lpstr>
      <vt:lpstr>Creativity and  responsible innovation</vt:lpstr>
      <vt:lpstr>Automata</vt:lpstr>
      <vt:lpstr>Scribble Bot</vt:lpstr>
      <vt:lpstr>Creativity and  responsible innovation</vt:lpstr>
      <vt:lpstr>Dough Creature</vt:lpstr>
      <vt:lpstr>Frankentoy</vt:lpstr>
      <vt:lpstr>Monster Mask</vt:lpstr>
      <vt:lpstr>Scientific exploration  and responsible innovation</vt:lpstr>
      <vt:lpstr>Battery Stack</vt:lpstr>
      <vt:lpstr>Spark of Life</vt:lpstr>
      <vt:lpstr>LEADING THE ACTIVITIES</vt:lpstr>
      <vt:lpstr>Activity materials</vt:lpstr>
      <vt:lpstr>Activity materials</vt:lpstr>
      <vt:lpstr>Activity booklets</vt:lpstr>
      <vt:lpstr>Activity booklets</vt:lpstr>
      <vt:lpstr>Activity booklets</vt:lpstr>
      <vt:lpstr>Activity booklets</vt:lpstr>
      <vt:lpstr>Activity booklets</vt:lpstr>
      <vt:lpstr>Facilitator guides  and training videos</vt:lpstr>
      <vt:lpstr>Facilitator guides  and training videos</vt:lpstr>
      <vt:lpstr>Facilitator guides  and training videos</vt:lpstr>
      <vt:lpstr>Facilitator guides  and training videos</vt:lpstr>
      <vt:lpstr>Alternate reality game</vt:lpstr>
      <vt:lpstr>Frankenstein200 L.I.F.E. game</vt:lpstr>
      <vt:lpstr>Questions?</vt:lpstr>
      <vt:lpstr>Thank you</vt:lpstr>
      <vt:lpstr>PowerPoint Presentation</vt:lpstr>
    </vt:vector>
  </TitlesOfParts>
  <Company>Arizona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Ostman</dc:creator>
  <cp:lastModifiedBy>Rae Ostman</cp:lastModifiedBy>
  <cp:revision>59</cp:revision>
  <dcterms:created xsi:type="dcterms:W3CDTF">2017-08-23T01:36:42Z</dcterms:created>
  <dcterms:modified xsi:type="dcterms:W3CDTF">2017-09-06T18:54:20Z</dcterms:modified>
</cp:coreProperties>
</file>