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7"/>
  </p:notesMasterIdLst>
  <p:sldIdLst>
    <p:sldId id="334" r:id="rId3"/>
    <p:sldId id="335" r:id="rId4"/>
    <p:sldId id="336" r:id="rId5"/>
    <p:sldId id="260" r:id="rId6"/>
    <p:sldId id="287" r:id="rId7"/>
    <p:sldId id="283" r:id="rId8"/>
    <p:sldId id="284" r:id="rId9"/>
    <p:sldId id="286" r:id="rId10"/>
    <p:sldId id="271" r:id="rId11"/>
    <p:sldId id="410" r:id="rId12"/>
    <p:sldId id="411" r:id="rId13"/>
    <p:sldId id="412" r:id="rId14"/>
    <p:sldId id="262" r:id="rId15"/>
    <p:sldId id="288" r:id="rId16"/>
    <p:sldId id="289" r:id="rId17"/>
    <p:sldId id="281" r:id="rId18"/>
    <p:sldId id="270" r:id="rId19"/>
    <p:sldId id="340" r:id="rId20"/>
    <p:sldId id="341" r:id="rId21"/>
    <p:sldId id="342" r:id="rId22"/>
    <p:sldId id="343" r:id="rId23"/>
    <p:sldId id="399" r:id="rId24"/>
    <p:sldId id="400" r:id="rId25"/>
    <p:sldId id="401" r:id="rId26"/>
    <p:sldId id="402" r:id="rId27"/>
    <p:sldId id="403" r:id="rId28"/>
    <p:sldId id="404" r:id="rId29"/>
    <p:sldId id="405" r:id="rId30"/>
    <p:sldId id="406" r:id="rId31"/>
    <p:sldId id="408" r:id="rId32"/>
    <p:sldId id="282" r:id="rId33"/>
    <p:sldId id="265" r:id="rId34"/>
    <p:sldId id="266" r:id="rId35"/>
    <p:sldId id="268" r:id="rId36"/>
    <p:sldId id="280" r:id="rId37"/>
    <p:sldId id="274" r:id="rId38"/>
    <p:sldId id="278" r:id="rId39"/>
    <p:sldId id="279" r:id="rId40"/>
    <p:sldId id="272" r:id="rId41"/>
    <p:sldId id="277" r:id="rId42"/>
    <p:sldId id="267" r:id="rId43"/>
    <p:sldId id="337" r:id="rId44"/>
    <p:sldId id="338" r:id="rId45"/>
    <p:sldId id="339" r:id="rId46"/>
  </p:sldIdLst>
  <p:sldSz cx="9144000" cy="6858000" type="screen4x3"/>
  <p:notesSz cx="6858000" cy="9144000"/>
  <p:defaultTextStyle>
    <a:defPPr>
      <a:defRPr lang="en-US"/>
    </a:defPPr>
    <a:lvl1pPr marL="0" algn="l" defTabSz="456996" rtl="0" eaLnBrk="1" latinLnBrk="0" hangingPunct="1">
      <a:defRPr sz="1800" kern="1200">
        <a:solidFill>
          <a:schemeClr val="tx1"/>
        </a:solidFill>
        <a:latin typeface="+mn-lt"/>
        <a:ea typeface="+mn-ea"/>
        <a:cs typeface="+mn-cs"/>
      </a:defRPr>
    </a:lvl1pPr>
    <a:lvl2pPr marL="456996" algn="l" defTabSz="456996" rtl="0" eaLnBrk="1" latinLnBrk="0" hangingPunct="1">
      <a:defRPr sz="1800" kern="1200">
        <a:solidFill>
          <a:schemeClr val="tx1"/>
        </a:solidFill>
        <a:latin typeface="+mn-lt"/>
        <a:ea typeface="+mn-ea"/>
        <a:cs typeface="+mn-cs"/>
      </a:defRPr>
    </a:lvl2pPr>
    <a:lvl3pPr marL="913992" algn="l" defTabSz="456996" rtl="0" eaLnBrk="1" latinLnBrk="0" hangingPunct="1">
      <a:defRPr sz="1800" kern="1200">
        <a:solidFill>
          <a:schemeClr val="tx1"/>
        </a:solidFill>
        <a:latin typeface="+mn-lt"/>
        <a:ea typeface="+mn-ea"/>
        <a:cs typeface="+mn-cs"/>
      </a:defRPr>
    </a:lvl3pPr>
    <a:lvl4pPr marL="1370988" algn="l" defTabSz="456996" rtl="0" eaLnBrk="1" latinLnBrk="0" hangingPunct="1">
      <a:defRPr sz="1800" kern="1200">
        <a:solidFill>
          <a:schemeClr val="tx1"/>
        </a:solidFill>
        <a:latin typeface="+mn-lt"/>
        <a:ea typeface="+mn-ea"/>
        <a:cs typeface="+mn-cs"/>
      </a:defRPr>
    </a:lvl4pPr>
    <a:lvl5pPr marL="1827984" algn="l" defTabSz="456996" rtl="0" eaLnBrk="1" latinLnBrk="0" hangingPunct="1">
      <a:defRPr sz="1800" kern="1200">
        <a:solidFill>
          <a:schemeClr val="tx1"/>
        </a:solidFill>
        <a:latin typeface="+mn-lt"/>
        <a:ea typeface="+mn-ea"/>
        <a:cs typeface="+mn-cs"/>
      </a:defRPr>
    </a:lvl5pPr>
    <a:lvl6pPr marL="2284980" algn="l" defTabSz="456996" rtl="0" eaLnBrk="1" latinLnBrk="0" hangingPunct="1">
      <a:defRPr sz="1800" kern="1200">
        <a:solidFill>
          <a:schemeClr val="tx1"/>
        </a:solidFill>
        <a:latin typeface="+mn-lt"/>
        <a:ea typeface="+mn-ea"/>
        <a:cs typeface="+mn-cs"/>
      </a:defRPr>
    </a:lvl6pPr>
    <a:lvl7pPr marL="2741976" algn="l" defTabSz="456996" rtl="0" eaLnBrk="1" latinLnBrk="0" hangingPunct="1">
      <a:defRPr sz="1800" kern="1200">
        <a:solidFill>
          <a:schemeClr val="tx1"/>
        </a:solidFill>
        <a:latin typeface="+mn-lt"/>
        <a:ea typeface="+mn-ea"/>
        <a:cs typeface="+mn-cs"/>
      </a:defRPr>
    </a:lvl7pPr>
    <a:lvl8pPr marL="3198972" algn="l" defTabSz="456996" rtl="0" eaLnBrk="1" latinLnBrk="0" hangingPunct="1">
      <a:defRPr sz="1800" kern="1200">
        <a:solidFill>
          <a:schemeClr val="tx1"/>
        </a:solidFill>
        <a:latin typeface="+mn-lt"/>
        <a:ea typeface="+mn-ea"/>
        <a:cs typeface="+mn-cs"/>
      </a:defRPr>
    </a:lvl8pPr>
    <a:lvl9pPr marL="3655967" algn="l" defTabSz="45699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9A8B"/>
    <a:srgbClr val="F2F2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5" d="100"/>
          <a:sy n="75" d="100"/>
        </p:scale>
        <p:origin x="-2296" y="-4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4.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FFD350-3C79-4C45-B62F-9E75D3B032A5}" type="datetimeFigureOut">
              <a:rPr lang="en-US" smtClean="0"/>
              <a:t>6/24/15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924C6D-A44C-3841-977F-E9400A0D29EE}" type="slidenum">
              <a:rPr lang="en-US" smtClean="0"/>
              <a:t>‹#›</a:t>
            </a:fld>
            <a:endParaRPr lang="en-US"/>
          </a:p>
        </p:txBody>
      </p:sp>
    </p:spTree>
    <p:extLst>
      <p:ext uri="{BB962C8B-B14F-4D97-AF65-F5344CB8AC3E}">
        <p14:creationId xmlns:p14="http://schemas.microsoft.com/office/powerpoint/2010/main" val="132768998"/>
      </p:ext>
    </p:extLst>
  </p:cSld>
  <p:clrMap bg1="lt1" tx1="dk1" bg2="lt2" tx2="dk2" accent1="accent1" accent2="accent2" accent3="accent3" accent4="accent4" accent5="accent5" accent6="accent6" hlink="hlink" folHlink="folHlink"/>
  <p:notesStyle>
    <a:lvl1pPr marL="0" algn="l" defTabSz="456996" rtl="0" eaLnBrk="1" latinLnBrk="0" hangingPunct="1">
      <a:defRPr sz="1200" kern="1200">
        <a:solidFill>
          <a:schemeClr val="tx1"/>
        </a:solidFill>
        <a:latin typeface="+mn-lt"/>
        <a:ea typeface="+mn-ea"/>
        <a:cs typeface="+mn-cs"/>
      </a:defRPr>
    </a:lvl1pPr>
    <a:lvl2pPr marL="456996" algn="l" defTabSz="456996" rtl="0" eaLnBrk="1" latinLnBrk="0" hangingPunct="1">
      <a:defRPr sz="1200" kern="1200">
        <a:solidFill>
          <a:schemeClr val="tx1"/>
        </a:solidFill>
        <a:latin typeface="+mn-lt"/>
        <a:ea typeface="+mn-ea"/>
        <a:cs typeface="+mn-cs"/>
      </a:defRPr>
    </a:lvl2pPr>
    <a:lvl3pPr marL="913992" algn="l" defTabSz="456996" rtl="0" eaLnBrk="1" latinLnBrk="0" hangingPunct="1">
      <a:defRPr sz="1200" kern="1200">
        <a:solidFill>
          <a:schemeClr val="tx1"/>
        </a:solidFill>
        <a:latin typeface="+mn-lt"/>
        <a:ea typeface="+mn-ea"/>
        <a:cs typeface="+mn-cs"/>
      </a:defRPr>
    </a:lvl3pPr>
    <a:lvl4pPr marL="1370988" algn="l" defTabSz="456996" rtl="0" eaLnBrk="1" latinLnBrk="0" hangingPunct="1">
      <a:defRPr sz="1200" kern="1200">
        <a:solidFill>
          <a:schemeClr val="tx1"/>
        </a:solidFill>
        <a:latin typeface="+mn-lt"/>
        <a:ea typeface="+mn-ea"/>
        <a:cs typeface="+mn-cs"/>
      </a:defRPr>
    </a:lvl4pPr>
    <a:lvl5pPr marL="1827984" algn="l" defTabSz="456996" rtl="0" eaLnBrk="1" latinLnBrk="0" hangingPunct="1">
      <a:defRPr sz="1200" kern="1200">
        <a:solidFill>
          <a:schemeClr val="tx1"/>
        </a:solidFill>
        <a:latin typeface="+mn-lt"/>
        <a:ea typeface="+mn-ea"/>
        <a:cs typeface="+mn-cs"/>
      </a:defRPr>
    </a:lvl5pPr>
    <a:lvl6pPr marL="2284980" algn="l" defTabSz="456996" rtl="0" eaLnBrk="1" latinLnBrk="0" hangingPunct="1">
      <a:defRPr sz="1200" kern="1200">
        <a:solidFill>
          <a:schemeClr val="tx1"/>
        </a:solidFill>
        <a:latin typeface="+mn-lt"/>
        <a:ea typeface="+mn-ea"/>
        <a:cs typeface="+mn-cs"/>
      </a:defRPr>
    </a:lvl6pPr>
    <a:lvl7pPr marL="2741976" algn="l" defTabSz="456996" rtl="0" eaLnBrk="1" latinLnBrk="0" hangingPunct="1">
      <a:defRPr sz="1200" kern="1200">
        <a:solidFill>
          <a:schemeClr val="tx1"/>
        </a:solidFill>
        <a:latin typeface="+mn-lt"/>
        <a:ea typeface="+mn-ea"/>
        <a:cs typeface="+mn-cs"/>
      </a:defRPr>
    </a:lvl7pPr>
    <a:lvl8pPr marL="3198972" algn="l" defTabSz="456996" rtl="0" eaLnBrk="1" latinLnBrk="0" hangingPunct="1">
      <a:defRPr sz="1200" kern="1200">
        <a:solidFill>
          <a:schemeClr val="tx1"/>
        </a:solidFill>
        <a:latin typeface="+mn-lt"/>
        <a:ea typeface="+mn-ea"/>
        <a:cs typeface="+mn-cs"/>
      </a:defRPr>
    </a:lvl8pPr>
    <a:lvl9pPr marL="3655967" algn="l" defTabSz="45699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rgbClr val="FF0000"/>
                </a:solidFill>
                <a:effectLst/>
                <a:latin typeface="+mn-lt"/>
                <a:ea typeface="+mn-ea"/>
                <a:cs typeface="+mn-cs"/>
              </a:rPr>
              <a:t>THURSDAY</a:t>
            </a:r>
            <a:r>
              <a:rPr lang="en-US" sz="1200" b="1" kern="1200" baseline="0" dirty="0" smtClean="0">
                <a:solidFill>
                  <a:srgbClr val="FF0000"/>
                </a:solidFill>
                <a:effectLst/>
                <a:latin typeface="+mn-lt"/>
                <a:ea typeface="+mn-ea"/>
                <a:cs typeface="+mn-cs"/>
              </a:rPr>
              <a:t> LUNCH, 12PM</a:t>
            </a:r>
            <a:endParaRPr lang="en-US" dirty="0" smtClean="0"/>
          </a:p>
          <a:p>
            <a:endParaRPr lang="en-US" dirty="0" smtClean="0"/>
          </a:p>
          <a:p>
            <a:r>
              <a:rPr lang="en-US" dirty="0" smtClean="0"/>
              <a:t>LARRY</a:t>
            </a:r>
          </a:p>
          <a:p>
            <a:r>
              <a:rPr lang="en-US" dirty="0" smtClean="0"/>
              <a:t>Larry</a:t>
            </a:r>
            <a:r>
              <a:rPr lang="en-US" baseline="0" dirty="0" smtClean="0"/>
              <a:t> makes t</a:t>
            </a:r>
            <a:r>
              <a:rPr lang="en-US" dirty="0" smtClean="0"/>
              <a:t>ransition</a:t>
            </a:r>
            <a:r>
              <a:rPr lang="en-US" baseline="0" dirty="0" smtClean="0"/>
              <a:t> from NISE Net to Building with Biology and introduces David</a:t>
            </a:r>
          </a:p>
          <a:p>
            <a:r>
              <a:rPr lang="en-US" baseline="0" dirty="0" smtClean="0"/>
              <a:t>David describes </a:t>
            </a:r>
            <a:r>
              <a:rPr lang="en-US" baseline="0" dirty="0" err="1" smtClean="0"/>
              <a:t>BwB</a:t>
            </a:r>
            <a:r>
              <a:rPr lang="en-US" baseline="0" dirty="0" smtClean="0"/>
              <a:t> project and introduces Megan</a:t>
            </a:r>
          </a:p>
          <a:p>
            <a:r>
              <a:rPr lang="en-US" baseline="0" dirty="0" smtClean="0"/>
              <a:t>Megan talks about </a:t>
            </a:r>
            <a:r>
              <a:rPr lang="en-US" baseline="0" dirty="0" err="1" smtClean="0"/>
              <a:t>syn</a:t>
            </a:r>
            <a:r>
              <a:rPr lang="en-US" baseline="0" dirty="0" smtClean="0"/>
              <a:t> bio</a:t>
            </a:r>
            <a:endParaRPr lang="en-US" dirty="0"/>
          </a:p>
        </p:txBody>
      </p:sp>
      <p:sp>
        <p:nvSpPr>
          <p:cNvPr id="4" name="Slide Number Placeholder 3"/>
          <p:cNvSpPr>
            <a:spLocks noGrp="1"/>
          </p:cNvSpPr>
          <p:nvPr>
            <p:ph type="sldNum" sz="quarter" idx="10"/>
          </p:nvPr>
        </p:nvSpPr>
        <p:spPr/>
        <p:txBody>
          <a:bodyPr/>
          <a:lstStyle/>
          <a:p>
            <a:fld id="{9133AA90-308D-8648-A94F-9D97AA24DE60}"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314042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Here</a:t>
            </a:r>
            <a:r>
              <a:rPr lang="en-US" baseline="0" dirty="0" smtClean="0"/>
              <a:t> is another example using programmatic activities which is probably more like what we will create as a part of the MSPES project</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dirty="0" smtClean="0"/>
              <a:t>At the PUS end of the spectra would be a card game like the Powers of Ten Game from the NanoDays kit</a:t>
            </a:r>
          </a:p>
          <a:p>
            <a:pPr marL="628650" lvl="1" indent="-171450">
              <a:buFont typeface="Arial" panose="020B0604020202020204" pitchFamily="34" charset="0"/>
              <a:buChar char="•"/>
            </a:pPr>
            <a:endParaRPr lang="en-US" dirty="0" smtClean="0"/>
          </a:p>
          <a:p>
            <a:pPr marL="628650" lvl="1" indent="-171450">
              <a:buFont typeface="Arial" panose="020B0604020202020204" pitchFamily="34" charset="0"/>
              <a:buChar char="•"/>
            </a:pPr>
            <a:r>
              <a:rPr lang="en-US" dirty="0" smtClean="0"/>
              <a:t>In this game, the content focus is</a:t>
            </a:r>
            <a:r>
              <a:rPr lang="en-US" baseline="0" dirty="0" smtClean="0"/>
              <a:t> exploring the relative sizes of various objects and is something that is not open to debate and scientists have particular expertise.</a:t>
            </a:r>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r>
              <a:rPr lang="en-US" baseline="0" dirty="0" smtClean="0"/>
              <a:t>The public is involved by interacting and watching</a:t>
            </a:r>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r>
              <a:rPr lang="en-US" baseline="0" dirty="0" smtClean="0"/>
              <a:t>Experts were involved by acting as advisors during the development process</a:t>
            </a:r>
            <a:endParaRPr lang="en-US" dirty="0"/>
          </a:p>
        </p:txBody>
      </p:sp>
      <p:sp>
        <p:nvSpPr>
          <p:cNvPr id="4" name="Slide Number Placeholder 3"/>
          <p:cNvSpPr>
            <a:spLocks noGrp="1"/>
          </p:cNvSpPr>
          <p:nvPr>
            <p:ph type="sldNum" sz="quarter" idx="10"/>
          </p:nvPr>
        </p:nvSpPr>
        <p:spPr/>
        <p:txBody>
          <a:bodyPr/>
          <a:lstStyle/>
          <a:p>
            <a:fld id="{1010A8B4-3840-4E48-BF3F-F7AF19CED3A4}" type="slidenum">
              <a:rPr lang="en-US" smtClean="0"/>
              <a:t>10</a:t>
            </a:fld>
            <a:endParaRPr lang="en-US"/>
          </a:p>
        </p:txBody>
      </p:sp>
    </p:spTree>
    <p:extLst>
      <p:ext uri="{BB962C8B-B14F-4D97-AF65-F5344CB8AC3E}">
        <p14:creationId xmlns:p14="http://schemas.microsoft.com/office/powerpoint/2010/main" val="147402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More</a:t>
            </a:r>
            <a:r>
              <a:rPr lang="en-US" baseline="0" dirty="0" smtClean="0"/>
              <a:t> PES-like is the NISE Net You Decide game, and this is something like what you may want to think about creating for this project</a:t>
            </a:r>
          </a:p>
          <a:p>
            <a:pPr marL="171450"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r>
              <a:rPr lang="en-US" baseline="0" dirty="0" smtClean="0"/>
              <a:t>The content focus of this game is nano products. People also learn about different populations of people and their values related to nanotechnology.</a:t>
            </a:r>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r>
              <a:rPr lang="en-US" baseline="0" dirty="0" smtClean="0"/>
              <a:t>The public is involved by thinking about and discussing their own values and the values of these other groups and prioritizing the technologies that they think would be most important to these groups.</a:t>
            </a:r>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r>
              <a:rPr lang="en-US" baseline="0" dirty="0" smtClean="0"/>
              <a:t>Again, the experts were involved as advisors during the development process, but it could be possible to get them more involved by…</a:t>
            </a:r>
            <a:endParaRPr lang="en-US" dirty="0"/>
          </a:p>
        </p:txBody>
      </p:sp>
      <p:sp>
        <p:nvSpPr>
          <p:cNvPr id="4" name="Slide Number Placeholder 3"/>
          <p:cNvSpPr>
            <a:spLocks noGrp="1"/>
          </p:cNvSpPr>
          <p:nvPr>
            <p:ph type="sldNum" sz="quarter" idx="10"/>
          </p:nvPr>
        </p:nvSpPr>
        <p:spPr/>
        <p:txBody>
          <a:bodyPr/>
          <a:lstStyle/>
          <a:p>
            <a:fld id="{1010A8B4-3840-4E48-BF3F-F7AF19CED3A4}" type="slidenum">
              <a:rPr lang="en-US" smtClean="0"/>
              <a:t>11</a:t>
            </a:fld>
            <a:endParaRPr lang="en-US"/>
          </a:p>
        </p:txBody>
      </p:sp>
    </p:spTree>
    <p:extLst>
      <p:ext uri="{BB962C8B-B14F-4D97-AF65-F5344CB8AC3E}">
        <p14:creationId xmlns:p14="http://schemas.microsoft.com/office/powerpoint/2010/main" val="147402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Having</a:t>
            </a:r>
            <a:r>
              <a:rPr lang="en-US" baseline="0" dirty="0" smtClean="0"/>
              <a:t> them interact with the public and gather information from the public about their feelings and values related to different nanotechnologies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It might also be possible to turn an activity like You Decide into a longer forum program where scientists and the public learn about and discuss an issue related to the use of different nanotechnologies</a:t>
            </a:r>
            <a:endParaRPr lang="en-US" dirty="0"/>
          </a:p>
        </p:txBody>
      </p:sp>
      <p:sp>
        <p:nvSpPr>
          <p:cNvPr id="4" name="Slide Number Placeholder 3"/>
          <p:cNvSpPr>
            <a:spLocks noGrp="1"/>
          </p:cNvSpPr>
          <p:nvPr>
            <p:ph type="sldNum" sz="quarter" idx="10"/>
          </p:nvPr>
        </p:nvSpPr>
        <p:spPr/>
        <p:txBody>
          <a:bodyPr/>
          <a:lstStyle/>
          <a:p>
            <a:fld id="{1010A8B4-3840-4E48-BF3F-F7AF19CED3A4}" type="slidenum">
              <a:rPr lang="en-US" smtClean="0"/>
              <a:t>12</a:t>
            </a:fld>
            <a:endParaRPr lang="en-US"/>
          </a:p>
        </p:txBody>
      </p:sp>
    </p:spTree>
    <p:extLst>
      <p:ext uri="{BB962C8B-B14F-4D97-AF65-F5344CB8AC3E}">
        <p14:creationId xmlns:p14="http://schemas.microsoft.com/office/powerpoint/2010/main" val="147402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6996" rtl="0" eaLnBrk="1" fontAlgn="auto" latinLnBrk="0" hangingPunct="1">
              <a:lnSpc>
                <a:spcPct val="100000"/>
              </a:lnSpc>
              <a:spcBef>
                <a:spcPts val="0"/>
              </a:spcBef>
              <a:spcAft>
                <a:spcPts val="0"/>
              </a:spcAft>
              <a:buClrTx/>
              <a:buSzTx/>
              <a:buFontTx/>
              <a:buNone/>
              <a:tabLst/>
              <a:defRPr/>
            </a:pPr>
            <a:r>
              <a:rPr lang="en-US" dirty="0" smtClean="0"/>
              <a:t>Happily, we are 9 months</a:t>
            </a:r>
            <a:r>
              <a:rPr lang="en-US" baseline="0" dirty="0" smtClean="0"/>
              <a:t> into </a:t>
            </a:r>
            <a:r>
              <a:rPr lang="en-US" dirty="0" smtClean="0"/>
              <a:t>a 3</a:t>
            </a:r>
            <a:r>
              <a:rPr lang="en-US" baseline="0" dirty="0" smtClean="0"/>
              <a:t>–year NSF-funded project that building upon a number of public engagement with science projects to engage the public around the societal </a:t>
            </a:r>
            <a:r>
              <a:rPr lang="en-US" baseline="0" dirty="0" err="1" smtClean="0"/>
              <a:t>impliclations</a:t>
            </a:r>
            <a:r>
              <a:rPr lang="en-US" baseline="0" dirty="0" smtClean="0"/>
              <a:t> of synthetic biology.  Brings together a number of science museums with broader scientific community (AAAS) and as a public </a:t>
            </a:r>
            <a:r>
              <a:rPr lang="en-US" baseline="0" dirty="0" err="1" smtClean="0"/>
              <a:t>engagmenet</a:t>
            </a:r>
            <a:r>
              <a:rPr lang="en-US" baseline="0" dirty="0" smtClean="0"/>
              <a:t> and dissemination mechanism for scientists, and the </a:t>
            </a:r>
            <a:r>
              <a:rPr lang="en-US" baseline="0" dirty="0" err="1" smtClean="0"/>
              <a:t>synbio</a:t>
            </a:r>
            <a:r>
              <a:rPr lang="en-US" baseline="0" dirty="0" smtClean="0"/>
              <a:t> community (</a:t>
            </a:r>
            <a:r>
              <a:rPr lang="en-US" baseline="0" dirty="0" err="1" smtClean="0"/>
              <a:t>SynBERC</a:t>
            </a:r>
            <a:r>
              <a:rPr lang="en-US" baseline="0" dirty="0" smtClean="0"/>
              <a:t> and </a:t>
            </a:r>
            <a:r>
              <a:rPr lang="en-US" baseline="0" dirty="0" err="1" smtClean="0"/>
              <a:t>BioBuilder</a:t>
            </a:r>
            <a:r>
              <a:rPr lang="en-US" baseline="0" dirty="0" smtClean="0"/>
              <a:t>) and a number of partners </a:t>
            </a:r>
            <a:r>
              <a:rPr lang="en-US" baseline="0" dirty="0" err="1" smtClean="0"/>
              <a:t>fomr</a:t>
            </a:r>
            <a:r>
              <a:rPr lang="en-US" baseline="0" dirty="0" smtClean="0"/>
              <a:t> the social science and science policy community who we have gotten to know through the NISE Net.  Builds upon the Nano and Society work and uses the NISE net as an infrastructure for deliverables through the participating science museums, and as you will hear, we’ll be offering products we hope you will want to use.</a:t>
            </a:r>
          </a:p>
          <a:p>
            <a:endParaRPr lang="en-US" baseline="0" dirty="0" smtClean="0"/>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6AF43818-A047-8D49-9698-D5BB56EE6296}" type="slidenum">
              <a:rPr lang="en-US" sz="1200"/>
              <a:pPr/>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Read the slide aloud (statement from our project abstract).  Here is the primary aim for our MSPES project.  </a:t>
            </a:r>
            <a:r>
              <a:rPr lang="en-US" dirty="0" smtClean="0">
                <a:latin typeface="Calibri" charset="0"/>
              </a:rPr>
              <a:t>So</a:t>
            </a:r>
            <a:r>
              <a:rPr lang="en-US" baseline="0" dirty="0" smtClean="0">
                <a:latin typeface="Calibri" charset="0"/>
              </a:rPr>
              <a:t> this is both a project about synthetic biology and about public engagement.  In this case scientists are actually a target audience along with ISE professionals, and so we as we discussed have co-created the project activities and materials with scientists.  </a:t>
            </a:r>
            <a:endParaRPr lang="en-US" dirty="0">
              <a:latin typeface="Calibri"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6AF43818-A047-8D49-9698-D5BB56EE6296}" type="slidenum">
              <a:rPr lang="en-US" sz="1200"/>
              <a:pPr/>
              <a:t>14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members of the public learn from their PES experiences?</a:t>
            </a:r>
          </a:p>
          <a:p>
            <a:endParaRPr lang="en-US" dirty="0" smtClean="0"/>
          </a:p>
          <a:p>
            <a:r>
              <a:rPr lang="en-US" dirty="0" smtClean="0"/>
              <a:t>2.       What do members of the public learn from scientists?</a:t>
            </a:r>
          </a:p>
          <a:p>
            <a:endParaRPr lang="en-US" dirty="0" smtClean="0"/>
          </a:p>
          <a:p>
            <a:r>
              <a:rPr lang="en-US" dirty="0" smtClean="0"/>
              <a:t>3.        Does participation in a PES event increase public participants’ interests in public engagement or science topics?</a:t>
            </a:r>
          </a:p>
          <a:p>
            <a:endParaRPr lang="en-US" dirty="0" smtClean="0"/>
          </a:p>
          <a:p>
            <a:r>
              <a:rPr lang="en-US" dirty="0" smtClean="0"/>
              <a:t>4.       How, if at all, do members of the public follow up on their interactions with scientists?</a:t>
            </a:r>
          </a:p>
          <a:p>
            <a:endParaRPr lang="en-US" dirty="0" smtClean="0"/>
          </a:p>
          <a:p>
            <a:r>
              <a:rPr lang="en-US" dirty="0" smtClean="0"/>
              <a:t>5.       What do members of the public value about their participation in PES events?</a:t>
            </a:r>
            <a:endParaRPr lang="en-US" dirty="0"/>
          </a:p>
        </p:txBody>
      </p:sp>
      <p:sp>
        <p:nvSpPr>
          <p:cNvPr id="4" name="Slide Number Placeholder 3"/>
          <p:cNvSpPr>
            <a:spLocks noGrp="1"/>
          </p:cNvSpPr>
          <p:nvPr>
            <p:ph type="sldNum" sz="quarter" idx="10"/>
          </p:nvPr>
        </p:nvSpPr>
        <p:spPr/>
        <p:txBody>
          <a:bodyPr/>
          <a:lstStyle/>
          <a:p>
            <a:fld id="{EB924C6D-A44C-3841-977F-E9400A0D29EE}" type="slidenum">
              <a:rPr lang="en-US" smtClean="0"/>
              <a:t>15</a:t>
            </a:fld>
            <a:endParaRPr lang="en-US"/>
          </a:p>
        </p:txBody>
      </p:sp>
    </p:spTree>
    <p:extLst>
      <p:ext uri="{BB962C8B-B14F-4D97-AF65-F5344CB8AC3E}">
        <p14:creationId xmlns:p14="http://schemas.microsoft.com/office/powerpoint/2010/main" val="4037995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in addition to the visitors, we also want to learn about the impacts that these kinds of programs have upon our participating scientists.  Here are six of the many </a:t>
            </a:r>
            <a:r>
              <a:rPr lang="en-US" baseline="0" dirty="0" err="1" smtClean="0"/>
              <a:t>sceintists</a:t>
            </a:r>
            <a:r>
              <a:rPr lang="en-US" baseline="0" dirty="0" smtClean="0"/>
              <a:t> who have worked with us to create some of the activities and programs I’ll discuss later and that you’ll experience in the showcase after this talk.  Our evaluation team, headed by Liz </a:t>
            </a:r>
            <a:r>
              <a:rPr lang="en-US" baseline="0" dirty="0" err="1" smtClean="0"/>
              <a:t>Kollmann</a:t>
            </a:r>
            <a:r>
              <a:rPr lang="en-US" baseline="0" dirty="0" smtClean="0"/>
              <a:t>, is working very hard to explore questions such as:</a:t>
            </a:r>
          </a:p>
          <a:p>
            <a:endParaRPr lang="en-US" baseline="0" dirty="0" smtClean="0"/>
          </a:p>
          <a:p>
            <a:r>
              <a:rPr lang="en-US" dirty="0" smtClean="0"/>
              <a:t>    What do scientists learn from their interactions with the public </a:t>
            </a:r>
          </a:p>
          <a:p>
            <a:r>
              <a:rPr lang="en-US" dirty="0" smtClean="0"/>
              <a:t>2.       What do scientists learn from members of the public?</a:t>
            </a:r>
          </a:p>
          <a:p>
            <a:r>
              <a:rPr lang="en-US" dirty="0" smtClean="0"/>
              <a:t>3.       What</a:t>
            </a:r>
            <a:r>
              <a:rPr lang="en-US" baseline="0" dirty="0" smtClean="0"/>
              <a:t> kind of motivation, value , and benefits </a:t>
            </a:r>
            <a:r>
              <a:rPr lang="en-US" dirty="0" smtClean="0"/>
              <a:t>do scientists identify</a:t>
            </a:r>
            <a:r>
              <a:rPr lang="en-US" baseline="0" dirty="0" smtClean="0"/>
              <a:t> from participating in PES </a:t>
            </a:r>
            <a:r>
              <a:rPr lang="en-US" baseline="0" dirty="0" err="1" smtClean="0"/>
              <a:t>activtiies</a:t>
            </a:r>
            <a:r>
              <a:rPr lang="en-US" baseline="0" dirty="0" smtClean="0"/>
              <a:t> </a:t>
            </a:r>
            <a:r>
              <a:rPr lang="en-US" dirty="0" smtClean="0"/>
              <a:t>?</a:t>
            </a:r>
          </a:p>
          <a:p>
            <a:endParaRPr lang="en-US" dirty="0"/>
          </a:p>
        </p:txBody>
      </p:sp>
      <p:sp>
        <p:nvSpPr>
          <p:cNvPr id="4" name="Slide Number Placeholder 3"/>
          <p:cNvSpPr>
            <a:spLocks noGrp="1"/>
          </p:cNvSpPr>
          <p:nvPr>
            <p:ph type="sldNum" sz="quarter" idx="10"/>
          </p:nvPr>
        </p:nvSpPr>
        <p:spPr/>
        <p:txBody>
          <a:bodyPr/>
          <a:lstStyle/>
          <a:p>
            <a:fld id="{8753C4EF-69C7-9C4D-95F8-A8DC0EB70955}" type="slidenum">
              <a:rPr lang="en-US" smtClean="0"/>
              <a:t>16</a:t>
            </a:fld>
            <a:endParaRPr lang="en-US"/>
          </a:p>
        </p:txBody>
      </p:sp>
    </p:spTree>
    <p:extLst>
      <p:ext uri="{BB962C8B-B14F-4D97-AF65-F5344CB8AC3E}">
        <p14:creationId xmlns:p14="http://schemas.microsoft.com/office/powerpoint/2010/main" val="2474557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to that point, my</a:t>
            </a:r>
            <a:r>
              <a:rPr lang="en-US" baseline="0" dirty="0" smtClean="0"/>
              <a:t> colleague Megan Palmer, who a bioengineer and policy researcher at UC-Berkeley and Stanford, is going to talk now about why synthetic biology is such a great fit for a project like this, about some of the ideas and concepts we will be exploring with our partnering scientists during the Building with Biology events, and then I’ll come back to talk about the kinds of activities and products we’re making and how you can be involved.</a:t>
            </a:r>
            <a:endParaRPr lang="en-US" dirty="0"/>
          </a:p>
        </p:txBody>
      </p:sp>
      <p:sp>
        <p:nvSpPr>
          <p:cNvPr id="4" name="Slide Number Placeholder 3"/>
          <p:cNvSpPr>
            <a:spLocks noGrp="1"/>
          </p:cNvSpPr>
          <p:nvPr>
            <p:ph type="sldNum" sz="quarter" idx="10"/>
          </p:nvPr>
        </p:nvSpPr>
        <p:spPr/>
        <p:txBody>
          <a:bodyPr/>
          <a:lstStyle/>
          <a:p>
            <a:fld id="{0218A0E9-D3AD-6D4F-87E9-24E62FD9181F}" type="slidenum">
              <a:rPr lang="en-US" smtClean="0"/>
              <a:t>17</a:t>
            </a:fld>
            <a:endParaRPr lang="en-US"/>
          </a:p>
        </p:txBody>
      </p:sp>
    </p:spTree>
    <p:extLst>
      <p:ext uri="{BB962C8B-B14F-4D97-AF65-F5344CB8AC3E}">
        <p14:creationId xmlns:p14="http://schemas.microsoft.com/office/powerpoint/2010/main" val="1475010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 are we </a:t>
            </a:r>
            <a:r>
              <a:rPr lang="en-US" baseline="0" dirty="0" err="1" smtClean="0"/>
              <a:t>maknig</a:t>
            </a:r>
            <a:r>
              <a:rPr lang="en-US" baseline="0" dirty="0" smtClean="0"/>
              <a:t>?  AS I said we are about 9 months into this project but we have had to hit the ground running and have been fortunate to have the infrastructure of this amazing project to springboard from.  Our project paired12 synthetic biology researchers with informal science educators to co-create pilot hands-on activities, many of which you will see in the showcase following this talk.</a:t>
            </a:r>
            <a:endParaRPr lang="en-US" dirty="0"/>
          </a:p>
        </p:txBody>
      </p:sp>
      <p:sp>
        <p:nvSpPr>
          <p:cNvPr id="4" name="Slide Number Placeholder 3"/>
          <p:cNvSpPr>
            <a:spLocks noGrp="1"/>
          </p:cNvSpPr>
          <p:nvPr>
            <p:ph type="sldNum" sz="quarter" idx="10"/>
          </p:nvPr>
        </p:nvSpPr>
        <p:spPr/>
        <p:txBody>
          <a:bodyPr/>
          <a:lstStyle/>
          <a:p>
            <a:fld id="{EB924C6D-A44C-3841-977F-E9400A0D29EE}" type="slidenum">
              <a:rPr lang="en-US" smtClean="0"/>
              <a:t>31</a:t>
            </a:fld>
            <a:endParaRPr lang="en-US"/>
          </a:p>
        </p:txBody>
      </p:sp>
    </p:spTree>
    <p:extLst>
      <p:ext uri="{BB962C8B-B14F-4D97-AF65-F5344CB8AC3E}">
        <p14:creationId xmlns:p14="http://schemas.microsoft.com/office/powerpoint/2010/main" val="3280813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Here are</a:t>
            </a:r>
            <a:r>
              <a:rPr lang="en-US" baseline="0" dirty="0" smtClean="0">
                <a:latin typeface="Calibri" charset="0"/>
              </a:rPr>
              <a:t> just a few examples from the 19 draft activities we’ve co-created with partnering scientists in each site.  The activities will be evaluated and some will be refined and included into a kit that will be sent out in 2016 to 200 institutions </a:t>
            </a:r>
            <a:r>
              <a:rPr lang="en-US" baseline="0" dirty="0" err="1" smtClean="0">
                <a:latin typeface="Calibri" charset="0"/>
              </a:rPr>
              <a:t>thorugh</a:t>
            </a:r>
            <a:r>
              <a:rPr lang="en-US" baseline="0" dirty="0" smtClean="0">
                <a:latin typeface="Calibri" charset="0"/>
              </a:rPr>
              <a:t> the infrastructure of the NISE Net. </a:t>
            </a:r>
          </a:p>
          <a:p>
            <a:pPr eaLnBrk="1" hangingPunct="1">
              <a:spcBef>
                <a:spcPct val="0"/>
              </a:spcBef>
            </a:pPr>
            <a:endParaRPr lang="en-US" baseline="0" dirty="0" smtClean="0">
              <a:latin typeface="Calibri" charset="0"/>
            </a:endParaRPr>
          </a:p>
          <a:p>
            <a:pPr marL="0" marR="0" indent="0" algn="l" defTabSz="456996" rtl="0" eaLnBrk="1" fontAlgn="auto" latinLnBrk="0" hangingPunct="1">
              <a:lnSpc>
                <a:spcPct val="100000"/>
              </a:lnSpc>
              <a:spcBef>
                <a:spcPct val="0"/>
              </a:spcBef>
              <a:spcAft>
                <a:spcPts val="0"/>
              </a:spcAft>
              <a:buClrTx/>
              <a:buSzTx/>
              <a:buFontTx/>
              <a:buNone/>
              <a:tabLst/>
              <a:defRPr/>
            </a:pPr>
            <a:r>
              <a:rPr lang="en-US" baseline="0" dirty="0" smtClean="0"/>
              <a:t>We are just 9 months into the project but have learned a lot.  It’s very different co-creating the activities with scientists and stipulating that they are going to be the facilitators of the ideas and discussions we’ve been talking about in this session. It’s highly rewarding but also presents new challenges, because we need to create an environment that is comfortable for them while simultaneously being accessible and interesting to the kinds of visitors we often get at our institutions.  AAAS and </a:t>
            </a:r>
            <a:r>
              <a:rPr lang="en-US" baseline="0" dirty="0" err="1" smtClean="0"/>
              <a:t>SynBerc</a:t>
            </a:r>
            <a:r>
              <a:rPr lang="en-US" baseline="0" dirty="0" smtClean="0"/>
              <a:t> have been great partners in this effort thus far.</a:t>
            </a:r>
            <a:endParaRPr lang="en-US" dirty="0" smtClean="0"/>
          </a:p>
          <a:p>
            <a:pPr eaLnBrk="1" hangingPunct="1">
              <a:spcBef>
                <a:spcPct val="0"/>
              </a:spcBef>
            </a:pPr>
            <a:endParaRPr lang="en-US" dirty="0">
              <a:latin typeface="Calibri"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5E97DAB4-0F09-E448-8F99-07643E407E34}" type="slidenum">
              <a:rPr lang="en-US" sz="1200"/>
              <a:pPr/>
              <a:t>32</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LARRY</a:t>
            </a:r>
            <a:endParaRPr lang="en-US" dirty="0"/>
          </a:p>
        </p:txBody>
      </p:sp>
      <p:sp>
        <p:nvSpPr>
          <p:cNvPr id="4" name="Slide Number Placeholder 3"/>
          <p:cNvSpPr>
            <a:spLocks noGrp="1"/>
          </p:cNvSpPr>
          <p:nvPr>
            <p:ph type="sldNum" sz="quarter" idx="10"/>
          </p:nvPr>
        </p:nvSpPr>
        <p:spPr/>
        <p:txBody>
          <a:bodyPr/>
          <a:lstStyle/>
          <a:p>
            <a:fld id="{9133AA90-308D-8648-A94F-9D97AA24DE60}"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314042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another</a:t>
            </a:r>
            <a:r>
              <a:rPr lang="en-US" baseline="0" dirty="0" smtClean="0"/>
              <a:t> activity created by MOS with Natalie </a:t>
            </a:r>
            <a:r>
              <a:rPr lang="en-US" baseline="0" dirty="0" err="1" smtClean="0"/>
              <a:t>Kuldell</a:t>
            </a:r>
            <a:r>
              <a:rPr lang="en-US" baseline="0" dirty="0" smtClean="0"/>
              <a:t>, who is our partnering scientist at MIT.   In this activity, visitor learn how yeast can be transformed to make its own Vitamin A, and then talk with the scientists about different tradeoffs between different ways of getting vitamin A to supplement the diet.  Ultimately they say how they would want to get vitamin A and why.</a:t>
            </a:r>
            <a:endParaRPr lang="en-US" dirty="0"/>
          </a:p>
        </p:txBody>
      </p:sp>
      <p:sp>
        <p:nvSpPr>
          <p:cNvPr id="4" name="Slide Number Placeholder 3"/>
          <p:cNvSpPr>
            <a:spLocks noGrp="1"/>
          </p:cNvSpPr>
          <p:nvPr>
            <p:ph type="sldNum" sz="quarter" idx="10"/>
          </p:nvPr>
        </p:nvSpPr>
        <p:spPr/>
        <p:txBody>
          <a:bodyPr/>
          <a:lstStyle/>
          <a:p>
            <a:fld id="{EB924C6D-A44C-3841-977F-E9400A0D29EE}" type="slidenum">
              <a:rPr lang="en-US" smtClean="0"/>
              <a:t>33</a:t>
            </a:fld>
            <a:endParaRPr lang="en-US"/>
          </a:p>
        </p:txBody>
      </p:sp>
    </p:spTree>
    <p:extLst>
      <p:ext uri="{BB962C8B-B14F-4D97-AF65-F5344CB8AC3E}">
        <p14:creationId xmlns:p14="http://schemas.microsoft.com/office/powerpoint/2010/main" val="4029210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hoping that these</a:t>
            </a:r>
            <a:r>
              <a:rPr lang="en-US" baseline="0" dirty="0" smtClean="0"/>
              <a:t> </a:t>
            </a:r>
            <a:r>
              <a:rPr lang="en-US" baseline="0" dirty="0" err="1" smtClean="0"/>
              <a:t>arctivities</a:t>
            </a:r>
            <a:r>
              <a:rPr lang="en-US" baseline="0" dirty="0" smtClean="0"/>
              <a:t> will provide a window or gateway drug into deeper engagement.  SO we are also creating more </a:t>
            </a:r>
            <a:r>
              <a:rPr lang="en-US" baseline="0" dirty="0" err="1" smtClean="0"/>
              <a:t>delibeative</a:t>
            </a:r>
            <a:r>
              <a:rPr lang="en-US" baseline="0" dirty="0" smtClean="0"/>
              <a:t> forum programs, some very similar to the ones people have done for the NISE Net and some in a shorter format.  A distinguishing difference between the hands-on activities and these forum programs is that the scientists are not facilitating but actually another kind of participants in the conversations.  </a:t>
            </a:r>
          </a:p>
          <a:p>
            <a:endParaRPr lang="en-US" baseline="0" dirty="0" smtClean="0"/>
          </a:p>
        </p:txBody>
      </p:sp>
      <p:sp>
        <p:nvSpPr>
          <p:cNvPr id="4" name="Slide Number Placeholder 3"/>
          <p:cNvSpPr>
            <a:spLocks noGrp="1"/>
          </p:cNvSpPr>
          <p:nvPr>
            <p:ph type="sldNum" sz="quarter" idx="10"/>
          </p:nvPr>
        </p:nvSpPr>
        <p:spPr/>
        <p:txBody>
          <a:bodyPr/>
          <a:lstStyle/>
          <a:p>
            <a:fld id="{CCED4FC6-DD22-BB43-A9DB-F574936808D8}" type="slidenum">
              <a:rPr lang="en-US" smtClean="0"/>
              <a:t>34</a:t>
            </a:fld>
            <a:endParaRPr lang="en-US"/>
          </a:p>
        </p:txBody>
      </p:sp>
    </p:spTree>
    <p:extLst>
      <p:ext uri="{BB962C8B-B14F-4D97-AF65-F5344CB8AC3E}">
        <p14:creationId xmlns:p14="http://schemas.microsoft.com/office/powerpoint/2010/main" val="1246316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an example of one such forum program we have done on a </a:t>
            </a:r>
            <a:r>
              <a:rPr lang="en-US" baseline="0" dirty="0" err="1" smtClean="0"/>
              <a:t>synbio</a:t>
            </a:r>
            <a:r>
              <a:rPr lang="en-US" baseline="0" dirty="0" smtClean="0"/>
              <a:t>-related topic that includes all of these elements.</a:t>
            </a:r>
          </a:p>
          <a:p>
            <a:endParaRPr lang="en-US" baseline="0" dirty="0" smtClean="0"/>
          </a:p>
          <a:p>
            <a:r>
              <a:rPr lang="en-US" baseline="0" dirty="0" smtClean="0"/>
              <a:t>  In November of 2013 we held a forum called “Should We Engineer the Mosquito”.  We had a speaker from the Harvard School of Public Health who presented the techniques, rationale, and tradeoffs around the idea of GM mosquitoes and then participants were presented with three cases studies in Kenya, Colorado, Florida, and Massachusetts, considering a number of perspectives and deciding whether and how they would release GM mosquitoes in the community to address a growing burden of vector-borne disease.  Here are some of the cards and tools that people used in their discussions. </a:t>
            </a:r>
            <a:br>
              <a:rPr lang="en-US" baseline="0" dirty="0" smtClean="0"/>
            </a:br>
            <a:r>
              <a:rPr lang="en-US" baseline="0" dirty="0" smtClean="0"/>
              <a:t/>
            </a:r>
            <a:br>
              <a:rPr lang="en-US" baseline="0" dirty="0" smtClean="0"/>
            </a:br>
            <a:endParaRPr lang="en-US" dirty="0"/>
          </a:p>
        </p:txBody>
      </p:sp>
      <p:sp>
        <p:nvSpPr>
          <p:cNvPr id="4" name="Slide Number Placeholder 3"/>
          <p:cNvSpPr>
            <a:spLocks noGrp="1"/>
          </p:cNvSpPr>
          <p:nvPr>
            <p:ph type="sldNum" sz="quarter" idx="10"/>
          </p:nvPr>
        </p:nvSpPr>
        <p:spPr/>
        <p:txBody>
          <a:bodyPr/>
          <a:lstStyle/>
          <a:p>
            <a:fld id="{0218A0E9-D3AD-6D4F-87E9-24E62FD9181F}" type="slidenum">
              <a:rPr lang="en-US" smtClean="0"/>
              <a:t>35</a:t>
            </a:fld>
            <a:endParaRPr lang="en-US"/>
          </a:p>
        </p:txBody>
      </p:sp>
    </p:spTree>
    <p:extLst>
      <p:ext uri="{BB962C8B-B14F-4D97-AF65-F5344CB8AC3E}">
        <p14:creationId xmlns:p14="http://schemas.microsoft.com/office/powerpoint/2010/main" val="1078107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institutions</a:t>
            </a:r>
            <a:r>
              <a:rPr lang="en-US" baseline="0" dirty="0" smtClean="0"/>
              <a:t> have co-created at least one activity with a partnering </a:t>
            </a:r>
            <a:r>
              <a:rPr lang="en-US" baseline="0" dirty="0" err="1" smtClean="0"/>
              <a:t>synbio</a:t>
            </a:r>
            <a:r>
              <a:rPr lang="en-US" baseline="0" dirty="0" smtClean="0"/>
              <a:t> scientist.  8 museums will host and evaluate </a:t>
            </a:r>
            <a:r>
              <a:rPr lang="en-US" baseline="0" dirty="0" err="1" smtClean="0"/>
              <a:t>BwB</a:t>
            </a:r>
            <a:r>
              <a:rPr lang="en-US" baseline="0" dirty="0" smtClean="0"/>
              <a:t> events this summer.  (Maybe include a screenshot of the passport in next slide?)</a:t>
            </a:r>
            <a:endParaRPr lang="en-US" dirty="0"/>
          </a:p>
        </p:txBody>
      </p:sp>
      <p:sp>
        <p:nvSpPr>
          <p:cNvPr id="4" name="Slide Number Placeholder 3"/>
          <p:cNvSpPr>
            <a:spLocks noGrp="1"/>
          </p:cNvSpPr>
          <p:nvPr>
            <p:ph type="sldNum" sz="quarter" idx="10"/>
          </p:nvPr>
        </p:nvSpPr>
        <p:spPr/>
        <p:txBody>
          <a:bodyPr/>
          <a:lstStyle/>
          <a:p>
            <a:fld id="{EB924C6D-A44C-3841-977F-E9400A0D29EE}" type="slidenum">
              <a:rPr lang="en-US" smtClean="0"/>
              <a:t>36</a:t>
            </a:fld>
            <a:endParaRPr lang="en-US"/>
          </a:p>
        </p:txBody>
      </p:sp>
    </p:spTree>
    <p:extLst>
      <p:ext uri="{BB962C8B-B14F-4D97-AF65-F5344CB8AC3E}">
        <p14:creationId xmlns:p14="http://schemas.microsoft.com/office/powerpoint/2010/main" val="2622374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of the organizers</a:t>
            </a:r>
            <a:r>
              <a:rPr lang="en-US" baseline="0" dirty="0" smtClean="0"/>
              <a:t> is holding one or more orientation events for the scientists.  These orientations are being designed by our colleagues at AAAS, led by Jeanne </a:t>
            </a:r>
            <a:r>
              <a:rPr lang="en-US" baseline="0" dirty="0" err="1" smtClean="0"/>
              <a:t>Braha</a:t>
            </a:r>
            <a:r>
              <a:rPr lang="en-US" baseline="0" dirty="0" smtClean="0"/>
              <a:t> and Tiffany </a:t>
            </a:r>
            <a:r>
              <a:rPr lang="en-US" baseline="0" dirty="0" err="1" smtClean="0"/>
              <a:t>Lohwater</a:t>
            </a:r>
            <a:r>
              <a:rPr lang="en-US" baseline="0" dirty="0" smtClean="0"/>
              <a:t> who oversee their office of public engagement</a:t>
            </a:r>
            <a:endParaRPr lang="en-US" dirty="0"/>
          </a:p>
        </p:txBody>
      </p:sp>
      <p:sp>
        <p:nvSpPr>
          <p:cNvPr id="4" name="Slide Number Placeholder 3"/>
          <p:cNvSpPr>
            <a:spLocks noGrp="1"/>
          </p:cNvSpPr>
          <p:nvPr>
            <p:ph type="sldNum" sz="quarter" idx="10"/>
          </p:nvPr>
        </p:nvSpPr>
        <p:spPr/>
        <p:txBody>
          <a:bodyPr/>
          <a:lstStyle/>
          <a:p>
            <a:fld id="{EB924C6D-A44C-3841-977F-E9400A0D29EE}" type="slidenum">
              <a:rPr lang="en-US" smtClean="0"/>
              <a:t>37</a:t>
            </a:fld>
            <a:endParaRPr lang="en-US"/>
          </a:p>
        </p:txBody>
      </p:sp>
    </p:spTree>
    <p:extLst>
      <p:ext uri="{BB962C8B-B14F-4D97-AF65-F5344CB8AC3E}">
        <p14:creationId xmlns:p14="http://schemas.microsoft.com/office/powerpoint/2010/main" val="3614130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slide</a:t>
            </a:r>
            <a:endParaRPr lang="en-US" dirty="0"/>
          </a:p>
        </p:txBody>
      </p:sp>
      <p:sp>
        <p:nvSpPr>
          <p:cNvPr id="4" name="Slide Number Placeholder 3"/>
          <p:cNvSpPr>
            <a:spLocks noGrp="1"/>
          </p:cNvSpPr>
          <p:nvPr>
            <p:ph type="sldNum" sz="quarter" idx="10"/>
          </p:nvPr>
        </p:nvSpPr>
        <p:spPr/>
        <p:txBody>
          <a:bodyPr/>
          <a:lstStyle/>
          <a:p>
            <a:fld id="{8753C4EF-69C7-9C4D-95F8-A8DC0EB70955}" type="slidenum">
              <a:rPr lang="en-US" smtClean="0"/>
              <a:t>39</a:t>
            </a:fld>
            <a:endParaRPr lang="en-US"/>
          </a:p>
        </p:txBody>
      </p:sp>
    </p:spTree>
    <p:extLst>
      <p:ext uri="{BB962C8B-B14F-4D97-AF65-F5344CB8AC3E}">
        <p14:creationId xmlns:p14="http://schemas.microsoft.com/office/powerpoint/2010/main" val="2474557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Invite participants</a:t>
            </a:r>
            <a:r>
              <a:rPr lang="en-US" baseline="0" dirty="0" smtClean="0"/>
              <a:t> to check out the activities in the showcase and ask questions.   Here is a temporary link to our project website.</a:t>
            </a:r>
            <a:endParaRPr lang="en-US" dirty="0"/>
          </a:p>
        </p:txBody>
      </p:sp>
      <p:sp>
        <p:nvSpPr>
          <p:cNvPr id="4" name="Slide Number Placeholder 3"/>
          <p:cNvSpPr>
            <a:spLocks noGrp="1"/>
          </p:cNvSpPr>
          <p:nvPr>
            <p:ph type="sldNum" sz="quarter" idx="10"/>
          </p:nvPr>
        </p:nvSpPr>
        <p:spPr/>
        <p:txBody>
          <a:bodyPr/>
          <a:lstStyle/>
          <a:p>
            <a:fld id="{EB924C6D-A44C-3841-977F-E9400A0D29EE}" type="slidenum">
              <a:rPr lang="en-US" smtClean="0"/>
              <a:t>41</a:t>
            </a:fld>
            <a:endParaRPr lang="en-US"/>
          </a:p>
        </p:txBody>
      </p:sp>
    </p:spTree>
    <p:extLst>
      <p:ext uri="{BB962C8B-B14F-4D97-AF65-F5344CB8AC3E}">
        <p14:creationId xmlns:p14="http://schemas.microsoft.com/office/powerpoint/2010/main" val="6211831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LARRY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Showcase in</a:t>
            </a:r>
            <a:r>
              <a:rPr lang="en-US" sz="1200" kern="1200" baseline="0" dirty="0" smtClean="0">
                <a:solidFill>
                  <a:schemeClr val="tx1"/>
                </a:solidFill>
                <a:effectLst/>
                <a:latin typeface="+mn-lt"/>
                <a:ea typeface="+mn-ea"/>
                <a:cs typeface="+mn-cs"/>
              </a:rPr>
              <a:t> hallways outside this room</a:t>
            </a:r>
          </a:p>
          <a:p>
            <a:r>
              <a:rPr lang="en-US" sz="1200" kern="1200" baseline="0" dirty="0" smtClean="0">
                <a:solidFill>
                  <a:schemeClr val="tx1"/>
                </a:solidFill>
                <a:effectLst/>
                <a:latin typeface="+mn-lt"/>
                <a:ea typeface="+mn-ea"/>
                <a:cs typeface="+mn-cs"/>
              </a:rPr>
              <a:t>please see list in your packet</a:t>
            </a:r>
          </a:p>
          <a:p>
            <a:r>
              <a:rPr lang="en-US" sz="1200" kern="1200" baseline="0" dirty="0" smtClean="0">
                <a:solidFill>
                  <a:schemeClr val="tx1"/>
                </a:solidFill>
                <a:effectLst/>
                <a:latin typeface="+mn-lt"/>
                <a:ea typeface="+mn-ea"/>
                <a:cs typeface="+mn-cs"/>
              </a:rPr>
              <a:t>Includes a group of national youth serving organizations (Afterschool Alliance, National Girls Collaborative Project, Boys &amp; Girls Clubs, 4H,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133AA90-308D-8648-A94F-9D97AA24DE60}" type="slidenum">
              <a:rPr lang="en-US" smtClean="0">
                <a:solidFill>
                  <a:prstClr val="black"/>
                </a:solidFill>
                <a:latin typeface="Calibri"/>
              </a:rPr>
              <a:pPr/>
              <a:t>42</a:t>
            </a:fld>
            <a:endParaRPr lang="en-US">
              <a:solidFill>
                <a:prstClr val="black"/>
              </a:solidFill>
              <a:latin typeface="Calibri"/>
            </a:endParaRPr>
          </a:p>
        </p:txBody>
      </p:sp>
    </p:spTree>
    <p:extLst>
      <p:ext uri="{BB962C8B-B14F-4D97-AF65-F5344CB8AC3E}">
        <p14:creationId xmlns:p14="http://schemas.microsoft.com/office/powerpoint/2010/main" val="1689743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LARRY</a:t>
            </a:r>
            <a:endParaRPr lang="en-US" dirty="0"/>
          </a:p>
        </p:txBody>
      </p:sp>
      <p:sp>
        <p:nvSpPr>
          <p:cNvPr id="4" name="Slide Number Placeholder 3"/>
          <p:cNvSpPr>
            <a:spLocks noGrp="1"/>
          </p:cNvSpPr>
          <p:nvPr>
            <p:ph type="sldNum" sz="quarter" idx="10"/>
          </p:nvPr>
        </p:nvSpPr>
        <p:spPr/>
        <p:txBody>
          <a:bodyPr/>
          <a:lstStyle/>
          <a:p>
            <a:fld id="{9133AA90-308D-8648-A94F-9D97AA24DE60}" type="slidenum">
              <a:rPr lang="en-US" smtClean="0">
                <a:solidFill>
                  <a:prstClr val="black"/>
                </a:solidFill>
                <a:latin typeface="Calibri"/>
              </a:rPr>
              <a:pPr/>
              <a:t>43</a:t>
            </a:fld>
            <a:endParaRPr lang="en-US">
              <a:solidFill>
                <a:prstClr val="black"/>
              </a:solidFill>
              <a:latin typeface="Calibri"/>
            </a:endParaRPr>
          </a:p>
        </p:txBody>
      </p:sp>
    </p:spTree>
    <p:extLst>
      <p:ext uri="{BB962C8B-B14F-4D97-AF65-F5344CB8AC3E}">
        <p14:creationId xmlns:p14="http://schemas.microsoft.com/office/powerpoint/2010/main" val="4059295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rgbClr val="FF0000"/>
                </a:solidFill>
                <a:effectLst/>
                <a:latin typeface="+mn-lt"/>
                <a:ea typeface="+mn-ea"/>
                <a:cs typeface="+mn-cs"/>
              </a:rPr>
              <a:t>THURSDAY</a:t>
            </a:r>
            <a:r>
              <a:rPr lang="en-US" sz="1200" b="1" kern="1200" baseline="0" dirty="0" smtClean="0">
                <a:solidFill>
                  <a:srgbClr val="FF0000"/>
                </a:solidFill>
                <a:effectLst/>
                <a:latin typeface="+mn-lt"/>
                <a:ea typeface="+mn-ea"/>
                <a:cs typeface="+mn-cs"/>
              </a:rPr>
              <a:t> LUNCH, 12PM</a:t>
            </a:r>
            <a:endParaRPr lang="en-US" dirty="0" smtClean="0"/>
          </a:p>
          <a:p>
            <a:endParaRPr lang="en-US" dirty="0" smtClean="0"/>
          </a:p>
          <a:p>
            <a:r>
              <a:rPr lang="en-US" dirty="0" smtClean="0"/>
              <a:t>LARRY</a:t>
            </a:r>
          </a:p>
          <a:p>
            <a:r>
              <a:rPr lang="en-US" dirty="0" smtClean="0"/>
              <a:t>Larry</a:t>
            </a:r>
            <a:r>
              <a:rPr lang="en-US" baseline="0" dirty="0" smtClean="0"/>
              <a:t> makes t</a:t>
            </a:r>
            <a:r>
              <a:rPr lang="en-US" dirty="0" smtClean="0"/>
              <a:t>ransition</a:t>
            </a:r>
            <a:r>
              <a:rPr lang="en-US" baseline="0" dirty="0" smtClean="0"/>
              <a:t> from NISE Net to Building with Biology and introduces David</a:t>
            </a:r>
          </a:p>
          <a:p>
            <a:r>
              <a:rPr lang="en-US" baseline="0" dirty="0" smtClean="0"/>
              <a:t>David describes </a:t>
            </a:r>
            <a:r>
              <a:rPr lang="en-US" baseline="0" dirty="0" err="1" smtClean="0"/>
              <a:t>BwB</a:t>
            </a:r>
            <a:r>
              <a:rPr lang="en-US" baseline="0" dirty="0" smtClean="0"/>
              <a:t> project and introduces Megan</a:t>
            </a:r>
          </a:p>
          <a:p>
            <a:r>
              <a:rPr lang="en-US" baseline="0" dirty="0" smtClean="0"/>
              <a:t>Megan talks about </a:t>
            </a:r>
            <a:r>
              <a:rPr lang="en-US" baseline="0" dirty="0" err="1" smtClean="0"/>
              <a:t>syn</a:t>
            </a:r>
            <a:r>
              <a:rPr lang="en-US" baseline="0" dirty="0" smtClean="0"/>
              <a:t> bio</a:t>
            </a:r>
            <a:endParaRPr lang="en-US" dirty="0"/>
          </a:p>
        </p:txBody>
      </p:sp>
      <p:sp>
        <p:nvSpPr>
          <p:cNvPr id="4" name="Slide Number Placeholder 3"/>
          <p:cNvSpPr>
            <a:spLocks noGrp="1"/>
          </p:cNvSpPr>
          <p:nvPr>
            <p:ph type="sldNum" sz="quarter" idx="10"/>
          </p:nvPr>
        </p:nvSpPr>
        <p:spPr/>
        <p:txBody>
          <a:bodyPr/>
          <a:lstStyle/>
          <a:p>
            <a:fld id="{9133AA90-308D-8648-A94F-9D97AA24DE60}"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314042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a:t>
            </a:r>
            <a:r>
              <a:rPr lang="en-US" baseline="0" dirty="0" smtClean="0"/>
              <a:t> want to s</a:t>
            </a:r>
            <a:r>
              <a:rPr lang="en-US" dirty="0" smtClean="0"/>
              <a:t>tart by thanking</a:t>
            </a:r>
            <a:r>
              <a:rPr lang="en-US" baseline="0" dirty="0" smtClean="0"/>
              <a:t> Larry and all of SMM folks for giving us this opportunity and hosting this amazing meeting.  Megan and I are going to talk about a new project, funded by the National Science Foundation, that will use the infrastructure of the NISE Net to engage visitors at hundreds of museums around a new topic, and create and evaluate new kinds of conversations between scientists and the public.  It involves many of the people in this room so let me just begin by asking anyone associated with the MSPES project to stand up so I don’t forget to acknowledge you.</a:t>
            </a:r>
            <a:endParaRPr lang="en-US" dirty="0"/>
          </a:p>
        </p:txBody>
      </p:sp>
      <p:sp>
        <p:nvSpPr>
          <p:cNvPr id="4" name="Slide Number Placeholder 3"/>
          <p:cNvSpPr>
            <a:spLocks noGrp="1"/>
          </p:cNvSpPr>
          <p:nvPr>
            <p:ph type="sldNum" sz="quarter" idx="10"/>
          </p:nvPr>
        </p:nvSpPr>
        <p:spPr/>
        <p:txBody>
          <a:bodyPr/>
          <a:lstStyle/>
          <a:p>
            <a:fld id="{EB924C6D-A44C-3841-977F-E9400A0D29EE}" type="slidenum">
              <a:rPr lang="en-US" smtClean="0"/>
              <a:t>4</a:t>
            </a:fld>
            <a:endParaRPr lang="en-US"/>
          </a:p>
        </p:txBody>
      </p:sp>
    </p:spTree>
    <p:extLst>
      <p:ext uri="{BB962C8B-B14F-4D97-AF65-F5344CB8AC3E}">
        <p14:creationId xmlns:p14="http://schemas.microsoft.com/office/powerpoint/2010/main" val="3895255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Larry described to begin the opening</a:t>
            </a:r>
            <a:r>
              <a:rPr lang="en-US" baseline="0" dirty="0" smtClean="0"/>
              <a:t> plenary</a:t>
            </a:r>
            <a:r>
              <a:rPr lang="en-US" dirty="0" smtClean="0"/>
              <a:t>, a</a:t>
            </a:r>
            <a:r>
              <a:rPr lang="en-US" baseline="0" dirty="0" smtClean="0"/>
              <a:t> major accomplishment of the NISE Net has been bringing current research into science centers.    </a:t>
            </a:r>
            <a:r>
              <a:rPr lang="en-US" dirty="0" smtClean="0"/>
              <a:t>The N&amp;S</a:t>
            </a:r>
            <a:r>
              <a:rPr lang="en-US" baseline="0" dirty="0" smtClean="0"/>
              <a:t> project was a major breakthrough because it allowed museums to engage visitors around the societal dimensions of an emerging technology in ways that were comfortable and low-risk for the institutions at a time when we were seeing a desire for this kind of work in the leadership of the informal science education community.  </a:t>
            </a:r>
          </a:p>
        </p:txBody>
      </p:sp>
      <p:sp>
        <p:nvSpPr>
          <p:cNvPr id="4" name="Slide Number Placeholder 3"/>
          <p:cNvSpPr>
            <a:spLocks noGrp="1"/>
          </p:cNvSpPr>
          <p:nvPr>
            <p:ph type="sldNum" sz="quarter" idx="10"/>
          </p:nvPr>
        </p:nvSpPr>
        <p:spPr/>
        <p:txBody>
          <a:bodyPr/>
          <a:lstStyle/>
          <a:p>
            <a:fld id="{EB924C6D-A44C-3841-977F-E9400A0D29EE}" type="slidenum">
              <a:rPr lang="en-US" smtClean="0"/>
              <a:t>5</a:t>
            </a:fld>
            <a:endParaRPr lang="en-US"/>
          </a:p>
        </p:txBody>
      </p:sp>
    </p:spTree>
    <p:extLst>
      <p:ext uri="{BB962C8B-B14F-4D97-AF65-F5344CB8AC3E}">
        <p14:creationId xmlns:p14="http://schemas.microsoft.com/office/powerpoint/2010/main" val="1702718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t>Here are</a:t>
            </a:r>
            <a:r>
              <a:rPr lang="en-US" baseline="0" dirty="0" smtClean="0"/>
              <a:t> quotes from the science center world congress which meets every three years and makes declarations about strategic directions that attendees agree science museums should go in. We can see that in 2008 the people writing these declarations felt that science museums needed to promote conversations between their visitors around societal dimensions and three years later there was language added about promoting dialogue between scientists and the public. </a:t>
            </a:r>
            <a:endParaRPr lang="en-US" dirty="0"/>
          </a:p>
        </p:txBody>
      </p:sp>
      <p:sp>
        <p:nvSpPr>
          <p:cNvPr id="4" name="Slide Number Placeholder 3"/>
          <p:cNvSpPr>
            <a:spLocks noGrp="1"/>
          </p:cNvSpPr>
          <p:nvPr>
            <p:ph type="sldNum" sz="quarter" idx="10"/>
          </p:nvPr>
        </p:nvSpPr>
        <p:spPr/>
        <p:txBody>
          <a:bodyPr/>
          <a:lstStyle/>
          <a:p>
            <a:fld id="{407C3E12-8F87-A947-80F3-7C584691DACE}" type="slidenum">
              <a:rPr lang="en-US" smtClean="0"/>
              <a:t>6</a:t>
            </a:fld>
            <a:endParaRPr lang="en-US"/>
          </a:p>
        </p:txBody>
      </p:sp>
    </p:spTree>
    <p:extLst>
      <p:ext uri="{BB962C8B-B14F-4D97-AF65-F5344CB8AC3E}">
        <p14:creationId xmlns:p14="http://schemas.microsoft.com/office/powerpoint/2010/main" val="1062836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baseline="0" dirty="0" smtClean="0">
                <a:latin typeface="Arial" charset="0"/>
                <a:cs typeface="+mn-cs"/>
              </a:rPr>
              <a:t>This has become institutionalized in science centers in Europe.  Science centers are increasingly seeing their visitors not only as learners who may one day become scientists and engineers, but as citizens and decision-makers in society who use the outputs of science and technology.  The NISE Net has advanced this work tremendously in the US but has mostly been focused on increasing the capacity of us as science museum educators to engage our visitors around these kinds of issues, while scientists themselves have acted as content advisors or presenters rather than as listeners to the public </a:t>
            </a:r>
          </a:p>
          <a:p>
            <a:pPr eaLnBrk="1" hangingPunct="1">
              <a:defRPr/>
            </a:pPr>
            <a:endParaRPr lang="en-US" dirty="0" smtClean="0">
              <a:latin typeface="Arial" charset="0"/>
              <a:cs typeface="+mn-cs"/>
            </a:endParaRPr>
          </a:p>
        </p:txBody>
      </p:sp>
      <p:sp>
        <p:nvSpPr>
          <p:cNvPr id="4" name="Slide Number Placeholder 3"/>
          <p:cNvSpPr>
            <a:spLocks noGrp="1"/>
          </p:cNvSpPr>
          <p:nvPr>
            <p:ph type="sldNum" sz="quarter" idx="10"/>
          </p:nvPr>
        </p:nvSpPr>
        <p:spPr/>
        <p:txBody>
          <a:bodyPr/>
          <a:lstStyle/>
          <a:p>
            <a:fld id="{407C3E12-8F87-A947-80F3-7C584691DACE}" type="slidenum">
              <a:rPr lang="en-US" smtClean="0"/>
              <a:t>7</a:t>
            </a:fld>
            <a:endParaRPr lang="en-US"/>
          </a:p>
        </p:txBody>
      </p:sp>
    </p:spTree>
    <p:extLst>
      <p:ext uri="{BB962C8B-B14F-4D97-AF65-F5344CB8AC3E}">
        <p14:creationId xmlns:p14="http://schemas.microsoft.com/office/powerpoint/2010/main" val="1062836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the same time, the need for this was clearly expressed by Alan </a:t>
            </a:r>
            <a:r>
              <a:rPr lang="en-US" baseline="0" dirty="0" err="1" smtClean="0"/>
              <a:t>Leshner</a:t>
            </a:r>
            <a:r>
              <a:rPr lang="en-US" baseline="0" dirty="0" smtClean="0"/>
              <a:t>, who is the head of AAAS who has been arguing for this for over a decade.  AAAS has embraced this philosophy and their website does a great job of explaining what they mean by public engagement with science.  And he has come twice to the annual ASTC conference to ask us to do this kind of work. So it was clear that there was a partnership to be had with AAAS around this philosophy and we just had to find the right group of scientists and the right project to try it.</a:t>
            </a:r>
          </a:p>
        </p:txBody>
      </p:sp>
      <p:sp>
        <p:nvSpPr>
          <p:cNvPr id="4" name="Slide Number Placeholder 3"/>
          <p:cNvSpPr>
            <a:spLocks noGrp="1"/>
          </p:cNvSpPr>
          <p:nvPr>
            <p:ph type="sldNum" sz="quarter" idx="10"/>
          </p:nvPr>
        </p:nvSpPr>
        <p:spPr/>
        <p:txBody>
          <a:bodyPr/>
          <a:lstStyle/>
          <a:p>
            <a:fld id="{407C3E12-8F87-A947-80F3-7C584691DACE}" type="slidenum">
              <a:rPr lang="en-US" smtClean="0"/>
              <a:t>8</a:t>
            </a:fld>
            <a:endParaRPr lang="en-US"/>
          </a:p>
        </p:txBody>
      </p:sp>
    </p:spTree>
    <p:extLst>
      <p:ext uri="{BB962C8B-B14F-4D97-AF65-F5344CB8AC3E}">
        <p14:creationId xmlns:p14="http://schemas.microsoft.com/office/powerpoint/2010/main" val="1778743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give a sense of what we are talking about here I’m going to share this slide which describes</a:t>
            </a:r>
            <a:r>
              <a:rPr lang="en-US" baseline="0" dirty="0" smtClean="0"/>
              <a:t> three dimensions of public engagement from an NSF project </a:t>
            </a:r>
            <a:r>
              <a:rPr lang="en-US" dirty="0" smtClean="0"/>
              <a:t>that Larry</a:t>
            </a:r>
            <a:r>
              <a:rPr lang="en-US" baseline="0" dirty="0" smtClean="0"/>
              <a:t> Bell and Liz Kunz </a:t>
            </a:r>
            <a:r>
              <a:rPr lang="en-US" baseline="0" dirty="0" err="1" smtClean="0"/>
              <a:t>Kollmann</a:t>
            </a:r>
            <a:r>
              <a:rPr lang="en-US" baseline="0" dirty="0" smtClean="0"/>
              <a:t> had a few years back.  exploring PES mechanisms and perspectives in ISE educational offerings.  They looked at over 200 projects from the informal science education field and asked people who created and ran them to categorize their offerings along these three dimensions, which center on the content focus of the activity, the role of the public, and the role of the participating scientists.  Things that are towards the bottom of each spectrum are more towards the kinds of work Alan </a:t>
            </a:r>
            <a:r>
              <a:rPr lang="en-US" baseline="0" dirty="0" err="1" smtClean="0"/>
              <a:t>Leshner</a:t>
            </a:r>
            <a:r>
              <a:rPr lang="en-US" baseline="0" dirty="0" smtClean="0"/>
              <a:t> challenged us to do and that this project is targeting. </a:t>
            </a:r>
            <a:endParaRPr lang="en-US" dirty="0"/>
          </a:p>
        </p:txBody>
      </p:sp>
      <p:sp>
        <p:nvSpPr>
          <p:cNvPr id="4" name="Slide Number Placeholder 3"/>
          <p:cNvSpPr>
            <a:spLocks noGrp="1"/>
          </p:cNvSpPr>
          <p:nvPr>
            <p:ph type="sldNum" sz="quarter" idx="10"/>
          </p:nvPr>
        </p:nvSpPr>
        <p:spPr/>
        <p:txBody>
          <a:bodyPr/>
          <a:lstStyle/>
          <a:p>
            <a:fld id="{EB924C6D-A44C-3841-977F-E9400A0D29EE}" type="slidenum">
              <a:rPr lang="en-US" smtClean="0"/>
              <a:t>9</a:t>
            </a:fld>
            <a:endParaRPr lang="en-US"/>
          </a:p>
        </p:txBody>
      </p:sp>
    </p:spTree>
    <p:extLst>
      <p:ext uri="{BB962C8B-B14F-4D97-AF65-F5344CB8AC3E}">
        <p14:creationId xmlns:p14="http://schemas.microsoft.com/office/powerpoint/2010/main" val="4037995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96" indent="0" algn="ctr">
              <a:buNone/>
              <a:defRPr>
                <a:solidFill>
                  <a:schemeClr val="tx1">
                    <a:tint val="75000"/>
                  </a:schemeClr>
                </a:solidFill>
              </a:defRPr>
            </a:lvl2pPr>
            <a:lvl3pPr marL="913992" indent="0" algn="ctr">
              <a:buNone/>
              <a:defRPr>
                <a:solidFill>
                  <a:schemeClr val="tx1">
                    <a:tint val="75000"/>
                  </a:schemeClr>
                </a:solidFill>
              </a:defRPr>
            </a:lvl3pPr>
            <a:lvl4pPr marL="1370988" indent="0" algn="ctr">
              <a:buNone/>
              <a:defRPr>
                <a:solidFill>
                  <a:schemeClr val="tx1">
                    <a:tint val="75000"/>
                  </a:schemeClr>
                </a:solidFill>
              </a:defRPr>
            </a:lvl4pPr>
            <a:lvl5pPr marL="1827984" indent="0" algn="ctr">
              <a:buNone/>
              <a:defRPr>
                <a:solidFill>
                  <a:schemeClr val="tx1">
                    <a:tint val="75000"/>
                  </a:schemeClr>
                </a:solidFill>
              </a:defRPr>
            </a:lvl5pPr>
            <a:lvl6pPr marL="2284980" indent="0" algn="ctr">
              <a:buNone/>
              <a:defRPr>
                <a:solidFill>
                  <a:schemeClr val="tx1">
                    <a:tint val="75000"/>
                  </a:schemeClr>
                </a:solidFill>
              </a:defRPr>
            </a:lvl6pPr>
            <a:lvl7pPr marL="2741976" indent="0" algn="ctr">
              <a:buNone/>
              <a:defRPr>
                <a:solidFill>
                  <a:schemeClr val="tx1">
                    <a:tint val="75000"/>
                  </a:schemeClr>
                </a:solidFill>
              </a:defRPr>
            </a:lvl7pPr>
            <a:lvl8pPr marL="3198972" indent="0" algn="ctr">
              <a:buNone/>
              <a:defRPr>
                <a:solidFill>
                  <a:schemeClr val="tx1">
                    <a:tint val="75000"/>
                  </a:schemeClr>
                </a:solidFill>
              </a:defRPr>
            </a:lvl8pPr>
            <a:lvl9pPr marL="365596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69CDF1-2242-D14A-9D6B-915B1E66AC05}" type="datetimeFigureOut">
              <a:rPr lang="en-US" smtClean="0"/>
              <a:t>6/24/15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14B8D-D52F-F442-BFB9-8EC72E5FD68B}" type="slidenum">
              <a:rPr lang="en-US" smtClean="0"/>
              <a:t>‹#›</a:t>
            </a:fld>
            <a:endParaRPr lang="en-US"/>
          </a:p>
        </p:txBody>
      </p:sp>
    </p:spTree>
    <p:extLst>
      <p:ext uri="{BB962C8B-B14F-4D97-AF65-F5344CB8AC3E}">
        <p14:creationId xmlns:p14="http://schemas.microsoft.com/office/powerpoint/2010/main" val="1920859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69CDF1-2242-D14A-9D6B-915B1E66AC05}" type="datetimeFigureOut">
              <a:rPr lang="en-US" smtClean="0"/>
              <a:t>6/24/15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14B8D-D52F-F442-BFB9-8EC72E5FD68B}" type="slidenum">
              <a:rPr lang="en-US" smtClean="0"/>
              <a:t>‹#›</a:t>
            </a:fld>
            <a:endParaRPr lang="en-US"/>
          </a:p>
        </p:txBody>
      </p:sp>
    </p:spTree>
    <p:extLst>
      <p:ext uri="{BB962C8B-B14F-4D97-AF65-F5344CB8AC3E}">
        <p14:creationId xmlns:p14="http://schemas.microsoft.com/office/powerpoint/2010/main" val="2287288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69CDF1-2242-D14A-9D6B-915B1E66AC05}" type="datetimeFigureOut">
              <a:rPr lang="en-US" smtClean="0"/>
              <a:t>6/24/15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14B8D-D52F-F442-BFB9-8EC72E5FD68B}" type="slidenum">
              <a:rPr lang="en-US" smtClean="0"/>
              <a:t>‹#›</a:t>
            </a:fld>
            <a:endParaRPr lang="en-US"/>
          </a:p>
        </p:txBody>
      </p:sp>
    </p:spTree>
    <p:extLst>
      <p:ext uri="{BB962C8B-B14F-4D97-AF65-F5344CB8AC3E}">
        <p14:creationId xmlns:p14="http://schemas.microsoft.com/office/powerpoint/2010/main" val="3449464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7FE058-5F88-A34A-9CFB-A06D6916CD97}" type="datetimeFigureOut">
              <a:rPr lang="en-US" smtClean="0">
                <a:solidFill>
                  <a:prstClr val="black">
                    <a:tint val="75000"/>
                  </a:prstClr>
                </a:solidFill>
                <a:latin typeface="Calibri"/>
              </a:rPr>
              <a:pPr/>
              <a:t>6/24/15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86FD9F0-C64E-3A40-BA97-A2B38F6E56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2435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FE058-5F88-A34A-9CFB-A06D6916CD97}" type="datetimeFigureOut">
              <a:rPr lang="en-US" smtClean="0">
                <a:solidFill>
                  <a:prstClr val="black">
                    <a:tint val="75000"/>
                  </a:prstClr>
                </a:solidFill>
                <a:latin typeface="Calibri"/>
              </a:rPr>
              <a:pPr/>
              <a:t>6/24/15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86FD9F0-C64E-3A40-BA97-A2B38F6E56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80974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7FE058-5F88-A34A-9CFB-A06D6916CD97}" type="datetimeFigureOut">
              <a:rPr lang="en-US" smtClean="0">
                <a:solidFill>
                  <a:prstClr val="black">
                    <a:tint val="75000"/>
                  </a:prstClr>
                </a:solidFill>
                <a:latin typeface="Calibri"/>
              </a:rPr>
              <a:pPr/>
              <a:t>6/24/15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86FD9F0-C64E-3A40-BA97-A2B38F6E56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38214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7FE058-5F88-A34A-9CFB-A06D6916CD97}" type="datetimeFigureOut">
              <a:rPr lang="en-US" smtClean="0">
                <a:solidFill>
                  <a:prstClr val="black">
                    <a:tint val="75000"/>
                  </a:prstClr>
                </a:solidFill>
                <a:latin typeface="Calibri"/>
              </a:rPr>
              <a:pPr/>
              <a:t>6/24/15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86FD9F0-C64E-3A40-BA97-A2B38F6E56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84476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7FE058-5F88-A34A-9CFB-A06D6916CD97}" type="datetimeFigureOut">
              <a:rPr lang="en-US" smtClean="0">
                <a:solidFill>
                  <a:prstClr val="black">
                    <a:tint val="75000"/>
                  </a:prstClr>
                </a:solidFill>
                <a:latin typeface="Calibri"/>
              </a:rPr>
              <a:pPr/>
              <a:t>6/24/15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86FD9F0-C64E-3A40-BA97-A2B38F6E56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84936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7FE058-5F88-A34A-9CFB-A06D6916CD97}" type="datetimeFigureOut">
              <a:rPr lang="en-US" smtClean="0">
                <a:solidFill>
                  <a:prstClr val="black">
                    <a:tint val="75000"/>
                  </a:prstClr>
                </a:solidFill>
                <a:latin typeface="Calibri"/>
              </a:rPr>
              <a:pPr/>
              <a:t>6/24/15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86FD9F0-C64E-3A40-BA97-A2B38F6E56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3282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FE058-5F88-A34A-9CFB-A06D6916CD97}" type="datetimeFigureOut">
              <a:rPr lang="en-US" smtClean="0">
                <a:solidFill>
                  <a:prstClr val="black">
                    <a:tint val="75000"/>
                  </a:prstClr>
                </a:solidFill>
                <a:latin typeface="Calibri"/>
              </a:rPr>
              <a:pPr/>
              <a:t>6/24/15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86FD9F0-C64E-3A40-BA97-A2B38F6E56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19653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FE058-5F88-A34A-9CFB-A06D6916CD97}" type="datetimeFigureOut">
              <a:rPr lang="en-US" smtClean="0">
                <a:solidFill>
                  <a:prstClr val="black">
                    <a:tint val="75000"/>
                  </a:prstClr>
                </a:solidFill>
                <a:latin typeface="Calibri"/>
              </a:rPr>
              <a:pPr/>
              <a:t>6/24/15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86FD9F0-C64E-3A40-BA97-A2B38F6E56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69293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69CDF1-2242-D14A-9D6B-915B1E66AC05}" type="datetimeFigureOut">
              <a:rPr lang="en-US" smtClean="0"/>
              <a:t>6/24/15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14B8D-D52F-F442-BFB9-8EC72E5FD68B}" type="slidenum">
              <a:rPr lang="en-US" smtClean="0"/>
              <a:t>‹#›</a:t>
            </a:fld>
            <a:endParaRPr lang="en-US"/>
          </a:p>
        </p:txBody>
      </p:sp>
    </p:spTree>
    <p:extLst>
      <p:ext uri="{BB962C8B-B14F-4D97-AF65-F5344CB8AC3E}">
        <p14:creationId xmlns:p14="http://schemas.microsoft.com/office/powerpoint/2010/main" val="2607354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FE058-5F88-A34A-9CFB-A06D6916CD97}" type="datetimeFigureOut">
              <a:rPr lang="en-US" smtClean="0">
                <a:solidFill>
                  <a:prstClr val="black">
                    <a:tint val="75000"/>
                  </a:prstClr>
                </a:solidFill>
                <a:latin typeface="Calibri"/>
              </a:rPr>
              <a:pPr/>
              <a:t>6/24/15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86FD9F0-C64E-3A40-BA97-A2B38F6E56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71227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FE058-5F88-A34A-9CFB-A06D6916CD97}" type="datetimeFigureOut">
              <a:rPr lang="en-US" smtClean="0">
                <a:solidFill>
                  <a:prstClr val="black">
                    <a:tint val="75000"/>
                  </a:prstClr>
                </a:solidFill>
                <a:latin typeface="Calibri"/>
              </a:rPr>
              <a:pPr/>
              <a:t>6/24/15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86FD9F0-C64E-3A40-BA97-A2B38F6E56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02997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FE058-5F88-A34A-9CFB-A06D6916CD97}" type="datetimeFigureOut">
              <a:rPr lang="en-US" smtClean="0">
                <a:solidFill>
                  <a:prstClr val="black">
                    <a:tint val="75000"/>
                  </a:prstClr>
                </a:solidFill>
                <a:latin typeface="Calibri"/>
              </a:rPr>
              <a:pPr/>
              <a:t>6/24/15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86FD9F0-C64E-3A40-BA97-A2B38F6E56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54181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6996" indent="0">
              <a:buNone/>
              <a:defRPr sz="1800">
                <a:solidFill>
                  <a:schemeClr val="tx1">
                    <a:tint val="75000"/>
                  </a:schemeClr>
                </a:solidFill>
              </a:defRPr>
            </a:lvl2pPr>
            <a:lvl3pPr marL="913992" indent="0">
              <a:buNone/>
              <a:defRPr sz="1600">
                <a:solidFill>
                  <a:schemeClr val="tx1">
                    <a:tint val="75000"/>
                  </a:schemeClr>
                </a:solidFill>
              </a:defRPr>
            </a:lvl3pPr>
            <a:lvl4pPr marL="1370988" indent="0">
              <a:buNone/>
              <a:defRPr sz="1400">
                <a:solidFill>
                  <a:schemeClr val="tx1">
                    <a:tint val="75000"/>
                  </a:schemeClr>
                </a:solidFill>
              </a:defRPr>
            </a:lvl4pPr>
            <a:lvl5pPr marL="1827984" indent="0">
              <a:buNone/>
              <a:defRPr sz="1400">
                <a:solidFill>
                  <a:schemeClr val="tx1">
                    <a:tint val="75000"/>
                  </a:schemeClr>
                </a:solidFill>
              </a:defRPr>
            </a:lvl5pPr>
            <a:lvl6pPr marL="2284980" indent="0">
              <a:buNone/>
              <a:defRPr sz="1400">
                <a:solidFill>
                  <a:schemeClr val="tx1">
                    <a:tint val="75000"/>
                  </a:schemeClr>
                </a:solidFill>
              </a:defRPr>
            </a:lvl6pPr>
            <a:lvl7pPr marL="2741976" indent="0">
              <a:buNone/>
              <a:defRPr sz="1400">
                <a:solidFill>
                  <a:schemeClr val="tx1">
                    <a:tint val="75000"/>
                  </a:schemeClr>
                </a:solidFill>
              </a:defRPr>
            </a:lvl7pPr>
            <a:lvl8pPr marL="3198972" indent="0">
              <a:buNone/>
              <a:defRPr sz="1400">
                <a:solidFill>
                  <a:schemeClr val="tx1">
                    <a:tint val="75000"/>
                  </a:schemeClr>
                </a:solidFill>
              </a:defRPr>
            </a:lvl8pPr>
            <a:lvl9pPr marL="365596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69CDF1-2242-D14A-9D6B-915B1E66AC05}" type="datetimeFigureOut">
              <a:rPr lang="en-US" smtClean="0"/>
              <a:t>6/24/15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14B8D-D52F-F442-BFB9-8EC72E5FD68B}" type="slidenum">
              <a:rPr lang="en-US" smtClean="0"/>
              <a:t>‹#›</a:t>
            </a:fld>
            <a:endParaRPr lang="en-US"/>
          </a:p>
        </p:txBody>
      </p:sp>
    </p:spTree>
    <p:extLst>
      <p:ext uri="{BB962C8B-B14F-4D97-AF65-F5344CB8AC3E}">
        <p14:creationId xmlns:p14="http://schemas.microsoft.com/office/powerpoint/2010/main" val="1636157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69CDF1-2242-D14A-9D6B-915B1E66AC05}" type="datetimeFigureOut">
              <a:rPr lang="en-US" smtClean="0"/>
              <a:t>6/24/15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714B8D-D52F-F442-BFB9-8EC72E5FD68B}" type="slidenum">
              <a:rPr lang="en-US" smtClean="0"/>
              <a:t>‹#›</a:t>
            </a:fld>
            <a:endParaRPr lang="en-US"/>
          </a:p>
        </p:txBody>
      </p:sp>
    </p:spTree>
    <p:extLst>
      <p:ext uri="{BB962C8B-B14F-4D97-AF65-F5344CB8AC3E}">
        <p14:creationId xmlns:p14="http://schemas.microsoft.com/office/powerpoint/2010/main" val="300743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96" indent="0">
              <a:buNone/>
              <a:defRPr sz="2000" b="1"/>
            </a:lvl2pPr>
            <a:lvl3pPr marL="913992" indent="0">
              <a:buNone/>
              <a:defRPr sz="1800" b="1"/>
            </a:lvl3pPr>
            <a:lvl4pPr marL="1370988" indent="0">
              <a:buNone/>
              <a:defRPr sz="1600" b="1"/>
            </a:lvl4pPr>
            <a:lvl5pPr marL="1827984" indent="0">
              <a:buNone/>
              <a:defRPr sz="1600" b="1"/>
            </a:lvl5pPr>
            <a:lvl6pPr marL="2284980" indent="0">
              <a:buNone/>
              <a:defRPr sz="1600" b="1"/>
            </a:lvl6pPr>
            <a:lvl7pPr marL="2741976" indent="0">
              <a:buNone/>
              <a:defRPr sz="1600" b="1"/>
            </a:lvl7pPr>
            <a:lvl8pPr marL="3198972" indent="0">
              <a:buNone/>
              <a:defRPr sz="1600" b="1"/>
            </a:lvl8pPr>
            <a:lvl9pPr marL="365596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6996" indent="0">
              <a:buNone/>
              <a:defRPr sz="2000" b="1"/>
            </a:lvl2pPr>
            <a:lvl3pPr marL="913992" indent="0">
              <a:buNone/>
              <a:defRPr sz="1800" b="1"/>
            </a:lvl3pPr>
            <a:lvl4pPr marL="1370988" indent="0">
              <a:buNone/>
              <a:defRPr sz="1600" b="1"/>
            </a:lvl4pPr>
            <a:lvl5pPr marL="1827984" indent="0">
              <a:buNone/>
              <a:defRPr sz="1600" b="1"/>
            </a:lvl5pPr>
            <a:lvl6pPr marL="2284980" indent="0">
              <a:buNone/>
              <a:defRPr sz="1600" b="1"/>
            </a:lvl6pPr>
            <a:lvl7pPr marL="2741976" indent="0">
              <a:buNone/>
              <a:defRPr sz="1600" b="1"/>
            </a:lvl7pPr>
            <a:lvl8pPr marL="3198972" indent="0">
              <a:buNone/>
              <a:defRPr sz="1600" b="1"/>
            </a:lvl8pPr>
            <a:lvl9pPr marL="365596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69CDF1-2242-D14A-9D6B-915B1E66AC05}" type="datetimeFigureOut">
              <a:rPr lang="en-US" smtClean="0"/>
              <a:t>6/24/15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714B8D-D52F-F442-BFB9-8EC72E5FD68B}" type="slidenum">
              <a:rPr lang="en-US" smtClean="0"/>
              <a:t>‹#›</a:t>
            </a:fld>
            <a:endParaRPr lang="en-US"/>
          </a:p>
        </p:txBody>
      </p:sp>
    </p:spTree>
    <p:extLst>
      <p:ext uri="{BB962C8B-B14F-4D97-AF65-F5344CB8AC3E}">
        <p14:creationId xmlns:p14="http://schemas.microsoft.com/office/powerpoint/2010/main" val="3751162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69CDF1-2242-D14A-9D6B-915B1E66AC05}" type="datetimeFigureOut">
              <a:rPr lang="en-US" smtClean="0"/>
              <a:t>6/24/15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714B8D-D52F-F442-BFB9-8EC72E5FD68B}" type="slidenum">
              <a:rPr lang="en-US" smtClean="0"/>
              <a:t>‹#›</a:t>
            </a:fld>
            <a:endParaRPr lang="en-US"/>
          </a:p>
        </p:txBody>
      </p:sp>
    </p:spTree>
    <p:extLst>
      <p:ext uri="{BB962C8B-B14F-4D97-AF65-F5344CB8AC3E}">
        <p14:creationId xmlns:p14="http://schemas.microsoft.com/office/powerpoint/2010/main" val="504973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69CDF1-2242-D14A-9D6B-915B1E66AC05}" type="datetimeFigureOut">
              <a:rPr lang="en-US" smtClean="0"/>
              <a:t>6/24/15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714B8D-D52F-F442-BFB9-8EC72E5FD68B}" type="slidenum">
              <a:rPr lang="en-US" smtClean="0"/>
              <a:t>‹#›</a:t>
            </a:fld>
            <a:endParaRPr lang="en-US"/>
          </a:p>
        </p:txBody>
      </p:sp>
    </p:spTree>
    <p:extLst>
      <p:ext uri="{BB962C8B-B14F-4D97-AF65-F5344CB8AC3E}">
        <p14:creationId xmlns:p14="http://schemas.microsoft.com/office/powerpoint/2010/main" val="2339476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6996" indent="0">
              <a:buNone/>
              <a:defRPr sz="1200"/>
            </a:lvl2pPr>
            <a:lvl3pPr marL="913992" indent="0">
              <a:buNone/>
              <a:defRPr sz="1000"/>
            </a:lvl3pPr>
            <a:lvl4pPr marL="1370988" indent="0">
              <a:buNone/>
              <a:defRPr sz="900"/>
            </a:lvl4pPr>
            <a:lvl5pPr marL="1827984" indent="0">
              <a:buNone/>
              <a:defRPr sz="900"/>
            </a:lvl5pPr>
            <a:lvl6pPr marL="2284980" indent="0">
              <a:buNone/>
              <a:defRPr sz="900"/>
            </a:lvl6pPr>
            <a:lvl7pPr marL="2741976" indent="0">
              <a:buNone/>
              <a:defRPr sz="900"/>
            </a:lvl7pPr>
            <a:lvl8pPr marL="3198972" indent="0">
              <a:buNone/>
              <a:defRPr sz="900"/>
            </a:lvl8pPr>
            <a:lvl9pPr marL="365596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69CDF1-2242-D14A-9D6B-915B1E66AC05}" type="datetimeFigureOut">
              <a:rPr lang="en-US" smtClean="0"/>
              <a:t>6/24/15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714B8D-D52F-F442-BFB9-8EC72E5FD68B}" type="slidenum">
              <a:rPr lang="en-US" smtClean="0"/>
              <a:t>‹#›</a:t>
            </a:fld>
            <a:endParaRPr lang="en-US"/>
          </a:p>
        </p:txBody>
      </p:sp>
    </p:spTree>
    <p:extLst>
      <p:ext uri="{BB962C8B-B14F-4D97-AF65-F5344CB8AC3E}">
        <p14:creationId xmlns:p14="http://schemas.microsoft.com/office/powerpoint/2010/main" val="3760336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96" indent="0">
              <a:buNone/>
              <a:defRPr sz="2800"/>
            </a:lvl2pPr>
            <a:lvl3pPr marL="913992" indent="0">
              <a:buNone/>
              <a:defRPr sz="2400"/>
            </a:lvl3pPr>
            <a:lvl4pPr marL="1370988" indent="0">
              <a:buNone/>
              <a:defRPr sz="2000"/>
            </a:lvl4pPr>
            <a:lvl5pPr marL="1827984" indent="0">
              <a:buNone/>
              <a:defRPr sz="2000"/>
            </a:lvl5pPr>
            <a:lvl6pPr marL="2284980" indent="0">
              <a:buNone/>
              <a:defRPr sz="2000"/>
            </a:lvl6pPr>
            <a:lvl7pPr marL="2741976" indent="0">
              <a:buNone/>
              <a:defRPr sz="2000"/>
            </a:lvl7pPr>
            <a:lvl8pPr marL="3198972" indent="0">
              <a:buNone/>
              <a:defRPr sz="2000"/>
            </a:lvl8pPr>
            <a:lvl9pPr marL="3655967"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96" indent="0">
              <a:buNone/>
              <a:defRPr sz="1200"/>
            </a:lvl2pPr>
            <a:lvl3pPr marL="913992" indent="0">
              <a:buNone/>
              <a:defRPr sz="1000"/>
            </a:lvl3pPr>
            <a:lvl4pPr marL="1370988" indent="0">
              <a:buNone/>
              <a:defRPr sz="900"/>
            </a:lvl4pPr>
            <a:lvl5pPr marL="1827984" indent="0">
              <a:buNone/>
              <a:defRPr sz="900"/>
            </a:lvl5pPr>
            <a:lvl6pPr marL="2284980" indent="0">
              <a:buNone/>
              <a:defRPr sz="900"/>
            </a:lvl6pPr>
            <a:lvl7pPr marL="2741976" indent="0">
              <a:buNone/>
              <a:defRPr sz="900"/>
            </a:lvl7pPr>
            <a:lvl8pPr marL="3198972" indent="0">
              <a:buNone/>
              <a:defRPr sz="900"/>
            </a:lvl8pPr>
            <a:lvl9pPr marL="365596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69CDF1-2242-D14A-9D6B-915B1E66AC05}" type="datetimeFigureOut">
              <a:rPr lang="en-US" smtClean="0"/>
              <a:t>6/24/15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714B8D-D52F-F442-BFB9-8EC72E5FD68B}" type="slidenum">
              <a:rPr lang="en-US" smtClean="0"/>
              <a:t>‹#›</a:t>
            </a:fld>
            <a:endParaRPr lang="en-US"/>
          </a:p>
        </p:txBody>
      </p:sp>
    </p:spTree>
    <p:extLst>
      <p:ext uri="{BB962C8B-B14F-4D97-AF65-F5344CB8AC3E}">
        <p14:creationId xmlns:p14="http://schemas.microsoft.com/office/powerpoint/2010/main" val="50726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98" tIns="45699" rIns="91398" bIns="45699"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3"/>
            <a:ext cx="8229600" cy="4525963"/>
          </a:xfrm>
          <a:prstGeom prst="rect">
            <a:avLst/>
          </a:prstGeom>
        </p:spPr>
        <p:txBody>
          <a:bodyPr vert="horz" lIns="91398" tIns="45699" rIns="91398" bIns="4569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3"/>
            <a:ext cx="2133600" cy="365125"/>
          </a:xfrm>
          <a:prstGeom prst="rect">
            <a:avLst/>
          </a:prstGeom>
        </p:spPr>
        <p:txBody>
          <a:bodyPr vert="horz" lIns="91398" tIns="45699" rIns="91398" bIns="45699" rtlCol="0" anchor="ctr"/>
          <a:lstStyle>
            <a:lvl1pPr algn="l">
              <a:defRPr sz="1200">
                <a:solidFill>
                  <a:schemeClr val="tx1">
                    <a:tint val="75000"/>
                  </a:schemeClr>
                </a:solidFill>
              </a:defRPr>
            </a:lvl1pPr>
          </a:lstStyle>
          <a:p>
            <a:fld id="{E769CDF1-2242-D14A-9D6B-915B1E66AC05}" type="datetimeFigureOut">
              <a:rPr lang="en-US" smtClean="0"/>
              <a:t>6/24/15</a:t>
            </a:fld>
            <a:endParaRPr lang="en-US"/>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398" tIns="45699" rIns="91398" bIns="4569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398" tIns="45699" rIns="91398" bIns="45699" rtlCol="0" anchor="ctr"/>
          <a:lstStyle>
            <a:lvl1pPr algn="r">
              <a:defRPr sz="1200">
                <a:solidFill>
                  <a:schemeClr val="tx1">
                    <a:tint val="75000"/>
                  </a:schemeClr>
                </a:solidFill>
              </a:defRPr>
            </a:lvl1pPr>
          </a:lstStyle>
          <a:p>
            <a:fld id="{84714B8D-D52F-F442-BFB9-8EC72E5FD68B}" type="slidenum">
              <a:rPr lang="en-US" smtClean="0"/>
              <a:t>‹#›</a:t>
            </a:fld>
            <a:endParaRPr lang="en-US"/>
          </a:p>
        </p:txBody>
      </p:sp>
      <p:pic>
        <p:nvPicPr>
          <p:cNvPr id="7" name="Picture 6" descr="Screen Shot 2015-05-06 at 10.25.44 AM.pn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6858000" y="5482032"/>
            <a:ext cx="2286000" cy="1375968"/>
          </a:xfrm>
          <a:prstGeom prst="rect">
            <a:avLst/>
          </a:prstGeom>
        </p:spPr>
      </p:pic>
    </p:spTree>
    <p:extLst>
      <p:ext uri="{BB962C8B-B14F-4D97-AF65-F5344CB8AC3E}">
        <p14:creationId xmlns:p14="http://schemas.microsoft.com/office/powerpoint/2010/main" val="3976249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6996" rtl="0" eaLnBrk="1" latinLnBrk="0" hangingPunct="1">
        <a:spcBef>
          <a:spcPct val="0"/>
        </a:spcBef>
        <a:buNone/>
        <a:defRPr sz="4400" kern="1200">
          <a:solidFill>
            <a:schemeClr val="tx1"/>
          </a:solidFill>
          <a:latin typeface="Lato Regular"/>
          <a:ea typeface="+mj-ea"/>
          <a:cs typeface="Lato Regular"/>
        </a:defRPr>
      </a:lvl1pPr>
    </p:titleStyle>
    <p:bodyStyle>
      <a:lvl1pPr marL="342747" indent="-342747" algn="l" defTabSz="456996" rtl="0" eaLnBrk="1" latinLnBrk="0" hangingPunct="1">
        <a:spcBef>
          <a:spcPct val="20000"/>
        </a:spcBef>
        <a:buFont typeface="Arial"/>
        <a:buChar char="•"/>
        <a:defRPr sz="3200" kern="1200">
          <a:solidFill>
            <a:schemeClr val="tx1"/>
          </a:solidFill>
          <a:latin typeface="Lato Regular"/>
          <a:ea typeface="+mn-ea"/>
          <a:cs typeface="Lato Regular"/>
        </a:defRPr>
      </a:lvl1pPr>
      <a:lvl2pPr marL="742618" indent="-285622" algn="l" defTabSz="456996" rtl="0" eaLnBrk="1" latinLnBrk="0" hangingPunct="1">
        <a:spcBef>
          <a:spcPct val="20000"/>
        </a:spcBef>
        <a:buFont typeface="Arial"/>
        <a:buChar char="–"/>
        <a:defRPr sz="2800" kern="1200">
          <a:solidFill>
            <a:schemeClr val="tx1"/>
          </a:solidFill>
          <a:latin typeface="Lato Regular"/>
          <a:ea typeface="+mn-ea"/>
          <a:cs typeface="Lato Regular"/>
        </a:defRPr>
      </a:lvl2pPr>
      <a:lvl3pPr marL="1142490" indent="-228498" algn="l" defTabSz="456996" rtl="0" eaLnBrk="1" latinLnBrk="0" hangingPunct="1">
        <a:spcBef>
          <a:spcPct val="20000"/>
        </a:spcBef>
        <a:buFont typeface="Arial"/>
        <a:buChar char="•"/>
        <a:defRPr sz="2400" kern="1200">
          <a:solidFill>
            <a:schemeClr val="tx1"/>
          </a:solidFill>
          <a:latin typeface="Lato Regular"/>
          <a:ea typeface="+mn-ea"/>
          <a:cs typeface="Lato Regular"/>
        </a:defRPr>
      </a:lvl3pPr>
      <a:lvl4pPr marL="1599486" indent="-228498" algn="l" defTabSz="456996" rtl="0" eaLnBrk="1" latinLnBrk="0" hangingPunct="1">
        <a:spcBef>
          <a:spcPct val="20000"/>
        </a:spcBef>
        <a:buFont typeface="Arial"/>
        <a:buChar char="–"/>
        <a:defRPr sz="2000" kern="1200">
          <a:solidFill>
            <a:schemeClr val="tx1"/>
          </a:solidFill>
          <a:latin typeface="Lato Regular"/>
          <a:ea typeface="+mn-ea"/>
          <a:cs typeface="Lato Regular"/>
        </a:defRPr>
      </a:lvl4pPr>
      <a:lvl5pPr marL="2056482" indent="-228498" algn="l" defTabSz="456996" rtl="0" eaLnBrk="1" latinLnBrk="0" hangingPunct="1">
        <a:spcBef>
          <a:spcPct val="20000"/>
        </a:spcBef>
        <a:buFont typeface="Arial"/>
        <a:buChar char="»"/>
        <a:defRPr sz="2000" kern="1200">
          <a:solidFill>
            <a:schemeClr val="tx1"/>
          </a:solidFill>
          <a:latin typeface="Lato Regular"/>
          <a:ea typeface="+mn-ea"/>
          <a:cs typeface="Lato Regular"/>
        </a:defRPr>
      </a:lvl5pPr>
      <a:lvl6pPr marL="2513478" indent="-228498" algn="l" defTabSz="456996" rtl="0" eaLnBrk="1" latinLnBrk="0" hangingPunct="1">
        <a:spcBef>
          <a:spcPct val="20000"/>
        </a:spcBef>
        <a:buFont typeface="Arial"/>
        <a:buChar char="•"/>
        <a:defRPr sz="2000" kern="1200">
          <a:solidFill>
            <a:schemeClr val="tx1"/>
          </a:solidFill>
          <a:latin typeface="+mn-lt"/>
          <a:ea typeface="+mn-ea"/>
          <a:cs typeface="+mn-cs"/>
        </a:defRPr>
      </a:lvl6pPr>
      <a:lvl7pPr marL="2970474" indent="-228498" algn="l" defTabSz="456996" rtl="0" eaLnBrk="1" latinLnBrk="0" hangingPunct="1">
        <a:spcBef>
          <a:spcPct val="20000"/>
        </a:spcBef>
        <a:buFont typeface="Arial"/>
        <a:buChar char="•"/>
        <a:defRPr sz="2000" kern="1200">
          <a:solidFill>
            <a:schemeClr val="tx1"/>
          </a:solidFill>
          <a:latin typeface="+mn-lt"/>
          <a:ea typeface="+mn-ea"/>
          <a:cs typeface="+mn-cs"/>
        </a:defRPr>
      </a:lvl7pPr>
      <a:lvl8pPr marL="3427470" indent="-228498" algn="l" defTabSz="456996" rtl="0" eaLnBrk="1" latinLnBrk="0" hangingPunct="1">
        <a:spcBef>
          <a:spcPct val="20000"/>
        </a:spcBef>
        <a:buFont typeface="Arial"/>
        <a:buChar char="•"/>
        <a:defRPr sz="2000" kern="1200">
          <a:solidFill>
            <a:schemeClr val="tx1"/>
          </a:solidFill>
          <a:latin typeface="+mn-lt"/>
          <a:ea typeface="+mn-ea"/>
          <a:cs typeface="+mn-cs"/>
        </a:defRPr>
      </a:lvl8pPr>
      <a:lvl9pPr marL="3884465" indent="-228498" algn="l" defTabSz="45699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96" rtl="0" eaLnBrk="1" latinLnBrk="0" hangingPunct="1">
        <a:defRPr sz="1800" kern="1200">
          <a:solidFill>
            <a:schemeClr val="tx1"/>
          </a:solidFill>
          <a:latin typeface="+mn-lt"/>
          <a:ea typeface="+mn-ea"/>
          <a:cs typeface="+mn-cs"/>
        </a:defRPr>
      </a:lvl1pPr>
      <a:lvl2pPr marL="456996" algn="l" defTabSz="456996" rtl="0" eaLnBrk="1" latinLnBrk="0" hangingPunct="1">
        <a:defRPr sz="1800" kern="1200">
          <a:solidFill>
            <a:schemeClr val="tx1"/>
          </a:solidFill>
          <a:latin typeface="+mn-lt"/>
          <a:ea typeface="+mn-ea"/>
          <a:cs typeface="+mn-cs"/>
        </a:defRPr>
      </a:lvl2pPr>
      <a:lvl3pPr marL="913992" algn="l" defTabSz="456996" rtl="0" eaLnBrk="1" latinLnBrk="0" hangingPunct="1">
        <a:defRPr sz="1800" kern="1200">
          <a:solidFill>
            <a:schemeClr val="tx1"/>
          </a:solidFill>
          <a:latin typeface="+mn-lt"/>
          <a:ea typeface="+mn-ea"/>
          <a:cs typeface="+mn-cs"/>
        </a:defRPr>
      </a:lvl3pPr>
      <a:lvl4pPr marL="1370988" algn="l" defTabSz="456996" rtl="0" eaLnBrk="1" latinLnBrk="0" hangingPunct="1">
        <a:defRPr sz="1800" kern="1200">
          <a:solidFill>
            <a:schemeClr val="tx1"/>
          </a:solidFill>
          <a:latin typeface="+mn-lt"/>
          <a:ea typeface="+mn-ea"/>
          <a:cs typeface="+mn-cs"/>
        </a:defRPr>
      </a:lvl4pPr>
      <a:lvl5pPr marL="1827984" algn="l" defTabSz="456996" rtl="0" eaLnBrk="1" latinLnBrk="0" hangingPunct="1">
        <a:defRPr sz="1800" kern="1200">
          <a:solidFill>
            <a:schemeClr val="tx1"/>
          </a:solidFill>
          <a:latin typeface="+mn-lt"/>
          <a:ea typeface="+mn-ea"/>
          <a:cs typeface="+mn-cs"/>
        </a:defRPr>
      </a:lvl5pPr>
      <a:lvl6pPr marL="2284980" algn="l" defTabSz="456996" rtl="0" eaLnBrk="1" latinLnBrk="0" hangingPunct="1">
        <a:defRPr sz="1800" kern="1200">
          <a:solidFill>
            <a:schemeClr val="tx1"/>
          </a:solidFill>
          <a:latin typeface="+mn-lt"/>
          <a:ea typeface="+mn-ea"/>
          <a:cs typeface="+mn-cs"/>
        </a:defRPr>
      </a:lvl6pPr>
      <a:lvl7pPr marL="2741976" algn="l" defTabSz="456996" rtl="0" eaLnBrk="1" latinLnBrk="0" hangingPunct="1">
        <a:defRPr sz="1800" kern="1200">
          <a:solidFill>
            <a:schemeClr val="tx1"/>
          </a:solidFill>
          <a:latin typeface="+mn-lt"/>
          <a:ea typeface="+mn-ea"/>
          <a:cs typeface="+mn-cs"/>
        </a:defRPr>
      </a:lvl7pPr>
      <a:lvl8pPr marL="3198972" algn="l" defTabSz="456996" rtl="0" eaLnBrk="1" latinLnBrk="0" hangingPunct="1">
        <a:defRPr sz="1800" kern="1200">
          <a:solidFill>
            <a:schemeClr val="tx1"/>
          </a:solidFill>
          <a:latin typeface="+mn-lt"/>
          <a:ea typeface="+mn-ea"/>
          <a:cs typeface="+mn-cs"/>
        </a:defRPr>
      </a:lvl8pPr>
      <a:lvl9pPr marL="3655967" algn="l" defTabSz="45699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97FE058-5F88-A34A-9CFB-A06D6916CD97}" type="datetimeFigureOut">
              <a:rPr lang="en-US" smtClean="0">
                <a:solidFill>
                  <a:prstClr val="black">
                    <a:tint val="75000"/>
                  </a:prstClr>
                </a:solidFill>
                <a:latin typeface="Calibri"/>
              </a:rPr>
              <a:pPr defTabSz="457200"/>
              <a:t>6/24/15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86FD9F0-C64E-3A40-BA97-A2B38F6E5696}" type="slidenum">
              <a:rPr lang="en-US" smtClean="0">
                <a:solidFill>
                  <a:prstClr val="black">
                    <a:tint val="75000"/>
                  </a:prstClr>
                </a:solidFill>
                <a:latin typeface="Calibri"/>
              </a:rPr>
              <a:pPr defTabSz="457200"/>
              <a:t>‹#›</a:t>
            </a:fld>
            <a:endParaRPr lang="en-US">
              <a:solidFill>
                <a:prstClr val="black">
                  <a:tint val="75000"/>
                </a:prstClr>
              </a:solidFill>
              <a:latin typeface="Calibri"/>
            </a:endParaRPr>
          </a:p>
        </p:txBody>
      </p:sp>
    </p:spTree>
    <p:extLst>
      <p:ext uri="{BB962C8B-B14F-4D97-AF65-F5344CB8AC3E}">
        <p14:creationId xmlns:p14="http://schemas.microsoft.com/office/powerpoint/2010/main" val="4248862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tiff"/><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25.jpg"/><Relationship Id="rId8" Type="http://schemas.openxmlformats.org/officeDocument/2006/relationships/image" Target="../media/image26.jpe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jpeg"/><Relationship Id="rId5" Type="http://schemas.openxmlformats.org/officeDocument/2006/relationships/image" Target="../media/image29.png"/><Relationship Id="rId6"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jpeg"/><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image" Target="../media/image6.tiff"/><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jpeg"/><Relationship Id="rId5" Type="http://schemas.openxmlformats.org/officeDocument/2006/relationships/image" Target="../media/image38.jpeg"/><Relationship Id="rId6"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png"/><Relationship Id="rId5"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3.jpeg"/></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5" Type="http://schemas.openxmlformats.org/officeDocument/2006/relationships/image" Target="../media/image46.jpeg"/><Relationship Id="rId6" Type="http://schemas.openxmlformats.org/officeDocument/2006/relationships/image" Target="../media/image47.jpeg"/><Relationship Id="rId7" Type="http://schemas.openxmlformats.org/officeDocument/2006/relationships/image" Target="../media/image48.jpeg"/><Relationship Id="rId8" Type="http://schemas.openxmlformats.org/officeDocument/2006/relationships/image" Target="../media/image49.jpeg"/><Relationship Id="rId9" Type="http://schemas.openxmlformats.org/officeDocument/2006/relationships/image" Target="../media/image50.jpeg"/><Relationship Id="rId10" Type="http://schemas.openxmlformats.org/officeDocument/2006/relationships/image" Target="../media/image51.jpe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bit.ly/buildingwithbiology" TargetMode="External"/><Relationship Id="rId4" Type="http://schemas.openxmlformats.org/officeDocument/2006/relationships/image" Target="../media/image55.jpe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6.jpe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7.png"/><Relationship Id="rId5" Type="http://schemas.openxmlformats.org/officeDocument/2006/relationships/image" Target="../media/image58.jpeg"/><Relationship Id="rId6" Type="http://schemas.openxmlformats.org/officeDocument/2006/relationships/image" Target="../media/image59.jpe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0.jpeg"/><Relationship Id="rId3" Type="http://schemas.openxmlformats.org/officeDocument/2006/relationships/image" Target="../media/image6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www.aaas.org/pes" TargetMode="External"/><Relationship Id="rId5"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descr="Megan Palmer-6NEWtighter crop.jpe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14947" y="3804556"/>
            <a:ext cx="1600200" cy="1828800"/>
          </a:xfrm>
          <a:prstGeom prst="rect">
            <a:avLst/>
          </a:prstGeom>
        </p:spPr>
      </p:pic>
      <p:pic>
        <p:nvPicPr>
          <p:cNvPr id="11" name="Picture 10" descr="DavidSittenfeld.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44014" y="3804556"/>
            <a:ext cx="1603248" cy="1834896"/>
          </a:xfrm>
          <a:prstGeom prst="rect">
            <a:avLst/>
          </a:prstGeom>
        </p:spPr>
      </p:pic>
      <p:pic>
        <p:nvPicPr>
          <p:cNvPr id="13" name="Picture 12" descr="BWB_logo_H1_tag_fullcolor.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60567" y="197554"/>
            <a:ext cx="1866122" cy="914400"/>
          </a:xfrm>
          <a:prstGeom prst="rect">
            <a:avLst/>
          </a:prstGeom>
        </p:spPr>
      </p:pic>
      <p:sp>
        <p:nvSpPr>
          <p:cNvPr id="14" name="TextBox 13"/>
          <p:cNvSpPr txBox="1"/>
          <p:nvPr/>
        </p:nvSpPr>
        <p:spPr>
          <a:xfrm>
            <a:off x="1421612" y="5657272"/>
            <a:ext cx="8122366" cy="461665"/>
          </a:xfrm>
          <a:prstGeom prst="rect">
            <a:avLst/>
          </a:prstGeom>
          <a:noFill/>
        </p:spPr>
        <p:txBody>
          <a:bodyPr wrap="square" rtlCol="0">
            <a:spAutoFit/>
          </a:bodyPr>
          <a:lstStyle/>
          <a:p>
            <a:pPr defTabSz="457200">
              <a:spcAft>
                <a:spcPts val="1600"/>
              </a:spcAft>
            </a:pPr>
            <a:r>
              <a:rPr lang="en-US" sz="2400" dirty="0" smtClean="0">
                <a:solidFill>
                  <a:prstClr val="black"/>
                </a:solidFill>
                <a:latin typeface="Calibri"/>
              </a:rPr>
              <a:t>Larry Bell	          David </a:t>
            </a:r>
            <a:r>
              <a:rPr lang="en-US" sz="2400" dirty="0" err="1" smtClean="0">
                <a:solidFill>
                  <a:prstClr val="black"/>
                </a:solidFill>
                <a:latin typeface="Calibri"/>
              </a:rPr>
              <a:t>Sittenfeld</a:t>
            </a:r>
            <a:r>
              <a:rPr lang="en-US" sz="2400" dirty="0" smtClean="0">
                <a:solidFill>
                  <a:prstClr val="black"/>
                </a:solidFill>
                <a:latin typeface="Calibri"/>
              </a:rPr>
              <a:t>	   </a:t>
            </a:r>
            <a:r>
              <a:rPr lang="en-US" sz="2400" dirty="0">
                <a:solidFill>
                  <a:prstClr val="black"/>
                </a:solidFill>
                <a:latin typeface="Calibri"/>
              </a:rPr>
              <a:t> </a:t>
            </a:r>
            <a:r>
              <a:rPr lang="en-US" sz="2400" dirty="0" smtClean="0">
                <a:solidFill>
                  <a:prstClr val="black"/>
                </a:solidFill>
                <a:latin typeface="Calibri"/>
              </a:rPr>
              <a:t>     Megan Palmer</a:t>
            </a:r>
            <a:endParaRPr lang="en-US" sz="2400" dirty="0">
              <a:solidFill>
                <a:prstClr val="black"/>
              </a:solidFill>
              <a:latin typeface="Calibri"/>
            </a:endParaRPr>
          </a:p>
        </p:txBody>
      </p:sp>
      <p:pic>
        <p:nvPicPr>
          <p:cNvPr id="2" name="Picture 1" descr="larry.tiff"/>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280502" y="3804556"/>
            <a:ext cx="1584183" cy="1828800"/>
          </a:xfrm>
          <a:prstGeom prst="rect">
            <a:avLst/>
          </a:prstGeom>
        </p:spPr>
      </p:pic>
      <p:sp>
        <p:nvSpPr>
          <p:cNvPr id="9" name="Rectangle 8"/>
          <p:cNvSpPr/>
          <p:nvPr/>
        </p:nvSpPr>
        <p:spPr>
          <a:xfrm>
            <a:off x="239889" y="1677690"/>
            <a:ext cx="8686800" cy="1323439"/>
          </a:xfrm>
          <a:prstGeom prst="rect">
            <a:avLst/>
          </a:prstGeom>
          <a:solidFill>
            <a:srgbClr val="49176D"/>
          </a:solidFill>
        </p:spPr>
        <p:txBody>
          <a:bodyPr wrap="square">
            <a:spAutoFit/>
          </a:bodyPr>
          <a:lstStyle/>
          <a:p>
            <a:pPr algn="ctr" defTabSz="457200"/>
            <a:endParaRPr lang="en-US" sz="1000" b="1" spc="150" dirty="0" smtClean="0">
              <a:solidFill>
                <a:prstClr val="white"/>
              </a:solidFill>
              <a:latin typeface="Century Gothic"/>
              <a:cs typeface="Century Gothic"/>
            </a:endParaRPr>
          </a:p>
          <a:p>
            <a:pPr algn="ctr" defTabSz="457200"/>
            <a:r>
              <a:rPr lang="en-US" sz="6000" b="1" spc="150" dirty="0" smtClean="0">
                <a:solidFill>
                  <a:prstClr val="white"/>
                </a:solidFill>
                <a:latin typeface="Century Gothic"/>
                <a:cs typeface="Century Gothic"/>
              </a:rPr>
              <a:t>Building with Biology</a:t>
            </a:r>
          </a:p>
          <a:p>
            <a:pPr algn="ctr" defTabSz="457200"/>
            <a:endParaRPr lang="en-US" sz="1000" b="1" spc="150" dirty="0">
              <a:solidFill>
                <a:prstClr val="white"/>
              </a:solidFill>
              <a:latin typeface="Century Gothic"/>
              <a:cs typeface="Century Gothic"/>
            </a:endParaRPr>
          </a:p>
        </p:txBody>
      </p:sp>
    </p:spTree>
    <p:extLst>
      <p:ext uri="{BB962C8B-B14F-4D97-AF65-F5344CB8AC3E}">
        <p14:creationId xmlns:p14="http://schemas.microsoft.com/office/powerpoint/2010/main" val="25390726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21171" y="6394205"/>
            <a:ext cx="849308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40247" y="1580438"/>
            <a:ext cx="8493082"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42078"/>
            <a:ext cx="8229600" cy="1032731"/>
          </a:xfrm>
        </p:spPr>
        <p:txBody>
          <a:bodyPr/>
          <a:lstStyle/>
          <a:p>
            <a:r>
              <a:rPr lang="en-US" dirty="0" smtClean="0"/>
              <a:t>Dimensions of PUS to PES</a:t>
            </a:r>
            <a:endParaRPr lang="en-US" dirty="0"/>
          </a:p>
        </p:txBody>
      </p:sp>
      <p:sp>
        <p:nvSpPr>
          <p:cNvPr id="3" name="Content Placeholder 2"/>
          <p:cNvSpPr>
            <a:spLocks noGrp="1"/>
          </p:cNvSpPr>
          <p:nvPr>
            <p:ph idx="1"/>
          </p:nvPr>
        </p:nvSpPr>
        <p:spPr>
          <a:xfrm>
            <a:off x="3152910" y="1797930"/>
            <a:ext cx="2891133" cy="4352291"/>
          </a:xfrm>
          <a:solidFill>
            <a:schemeClr val="accent6">
              <a:lumMod val="50000"/>
            </a:schemeClr>
          </a:solidFill>
        </p:spPr>
        <p:txBody>
          <a:bodyPr>
            <a:normAutofit/>
          </a:bodyPr>
          <a:lstStyle/>
          <a:p>
            <a:pPr marL="0" indent="0" algn="ctr">
              <a:buNone/>
            </a:pPr>
            <a:r>
              <a:rPr lang="en-US" b="1" dirty="0" smtClean="0">
                <a:solidFill>
                  <a:srgbClr val="FFFFFF"/>
                </a:solidFill>
              </a:rPr>
              <a:t>Public</a:t>
            </a:r>
          </a:p>
        </p:txBody>
      </p:sp>
      <p:sp>
        <p:nvSpPr>
          <p:cNvPr id="4" name="Content Placeholder 2"/>
          <p:cNvSpPr txBox="1">
            <a:spLocks/>
          </p:cNvSpPr>
          <p:nvPr/>
        </p:nvSpPr>
        <p:spPr>
          <a:xfrm>
            <a:off x="6112103" y="1813365"/>
            <a:ext cx="2891133" cy="4352292"/>
          </a:xfrm>
          <a:prstGeom prst="rect">
            <a:avLst/>
          </a:prstGeom>
          <a:solidFill>
            <a:schemeClr val="accent1">
              <a:lumMod val="75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b="1" dirty="0" smtClean="0">
                <a:solidFill>
                  <a:schemeClr val="bg1"/>
                </a:solidFill>
              </a:rPr>
              <a:t>Experts</a:t>
            </a:r>
          </a:p>
        </p:txBody>
      </p:sp>
      <p:sp>
        <p:nvSpPr>
          <p:cNvPr id="5" name="Content Placeholder 2"/>
          <p:cNvSpPr txBox="1">
            <a:spLocks/>
          </p:cNvSpPr>
          <p:nvPr/>
        </p:nvSpPr>
        <p:spPr>
          <a:xfrm>
            <a:off x="162953" y="1802438"/>
            <a:ext cx="2891133" cy="4347783"/>
          </a:xfrm>
          <a:prstGeom prst="rect">
            <a:avLst/>
          </a:prstGeom>
          <a:solidFill>
            <a:schemeClr val="accent3">
              <a:lumMod val="50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b="1" dirty="0" smtClean="0">
                <a:solidFill>
                  <a:srgbClr val="FFFFFF"/>
                </a:solidFill>
              </a:rPr>
              <a:t>Focus</a:t>
            </a:r>
          </a:p>
        </p:txBody>
      </p:sp>
      <p:sp>
        <p:nvSpPr>
          <p:cNvPr id="6" name="TextBox 5"/>
          <p:cNvSpPr txBox="1"/>
          <p:nvPr/>
        </p:nvSpPr>
        <p:spPr>
          <a:xfrm>
            <a:off x="3054086" y="6394205"/>
            <a:ext cx="3027252" cy="461665"/>
          </a:xfrm>
          <a:prstGeom prst="rect">
            <a:avLst/>
          </a:prstGeom>
          <a:noFill/>
        </p:spPr>
        <p:txBody>
          <a:bodyPr wrap="square" rtlCol="0">
            <a:spAutoFit/>
          </a:bodyPr>
          <a:lstStyle/>
          <a:p>
            <a:pPr algn="ctr"/>
            <a:r>
              <a:rPr lang="en-US" sz="2400" dirty="0" smtClean="0"/>
              <a:t>More PES-like</a:t>
            </a:r>
            <a:endParaRPr lang="en-US" sz="2400" dirty="0"/>
          </a:p>
        </p:txBody>
      </p:sp>
      <p:sp>
        <p:nvSpPr>
          <p:cNvPr id="7" name="TextBox 6"/>
          <p:cNvSpPr txBox="1"/>
          <p:nvPr/>
        </p:nvSpPr>
        <p:spPr>
          <a:xfrm>
            <a:off x="3084851" y="1159045"/>
            <a:ext cx="3027252" cy="461665"/>
          </a:xfrm>
          <a:prstGeom prst="rect">
            <a:avLst/>
          </a:prstGeom>
          <a:noFill/>
        </p:spPr>
        <p:txBody>
          <a:bodyPr wrap="square" rtlCol="0">
            <a:spAutoFit/>
          </a:bodyPr>
          <a:lstStyle/>
          <a:p>
            <a:pPr algn="ctr"/>
            <a:r>
              <a:rPr lang="en-US" sz="2400" dirty="0" smtClean="0"/>
              <a:t>More PUS-like</a:t>
            </a:r>
            <a:endParaRPr lang="en-US" sz="2400" dirty="0"/>
          </a:p>
        </p:txBody>
      </p:sp>
      <p:pic>
        <p:nvPicPr>
          <p:cNvPr id="1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2061" y="2310610"/>
            <a:ext cx="2732915" cy="2732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5919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21171" y="6394205"/>
            <a:ext cx="849308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40247" y="1580438"/>
            <a:ext cx="8493082"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42078"/>
            <a:ext cx="8229600" cy="1032731"/>
          </a:xfrm>
        </p:spPr>
        <p:txBody>
          <a:bodyPr/>
          <a:lstStyle/>
          <a:p>
            <a:r>
              <a:rPr lang="en-US" dirty="0" smtClean="0"/>
              <a:t>Dimensions of PUS to PES</a:t>
            </a:r>
            <a:endParaRPr lang="en-US" dirty="0"/>
          </a:p>
        </p:txBody>
      </p:sp>
      <p:sp>
        <p:nvSpPr>
          <p:cNvPr id="3" name="Content Placeholder 2"/>
          <p:cNvSpPr>
            <a:spLocks noGrp="1"/>
          </p:cNvSpPr>
          <p:nvPr>
            <p:ph idx="1"/>
          </p:nvPr>
        </p:nvSpPr>
        <p:spPr>
          <a:xfrm>
            <a:off x="3152910" y="1797930"/>
            <a:ext cx="2891133" cy="4352291"/>
          </a:xfrm>
          <a:solidFill>
            <a:schemeClr val="accent6">
              <a:lumMod val="50000"/>
            </a:schemeClr>
          </a:solidFill>
        </p:spPr>
        <p:txBody>
          <a:bodyPr>
            <a:normAutofit/>
          </a:bodyPr>
          <a:lstStyle/>
          <a:p>
            <a:pPr marL="0" indent="0" algn="ctr">
              <a:buNone/>
            </a:pPr>
            <a:r>
              <a:rPr lang="en-US" b="1" dirty="0" smtClean="0">
                <a:solidFill>
                  <a:srgbClr val="FFFFFF"/>
                </a:solidFill>
              </a:rPr>
              <a:t>Public</a:t>
            </a:r>
          </a:p>
        </p:txBody>
      </p:sp>
      <p:sp>
        <p:nvSpPr>
          <p:cNvPr id="4" name="Content Placeholder 2"/>
          <p:cNvSpPr txBox="1">
            <a:spLocks/>
          </p:cNvSpPr>
          <p:nvPr/>
        </p:nvSpPr>
        <p:spPr>
          <a:xfrm>
            <a:off x="6112103" y="1813365"/>
            <a:ext cx="2891133" cy="4352292"/>
          </a:xfrm>
          <a:prstGeom prst="rect">
            <a:avLst/>
          </a:prstGeom>
          <a:solidFill>
            <a:schemeClr val="accent1">
              <a:lumMod val="75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b="1" dirty="0" smtClean="0">
                <a:solidFill>
                  <a:schemeClr val="bg1"/>
                </a:solidFill>
              </a:rPr>
              <a:t>Experts</a:t>
            </a:r>
          </a:p>
        </p:txBody>
      </p:sp>
      <p:sp>
        <p:nvSpPr>
          <p:cNvPr id="5" name="Content Placeholder 2"/>
          <p:cNvSpPr txBox="1">
            <a:spLocks/>
          </p:cNvSpPr>
          <p:nvPr/>
        </p:nvSpPr>
        <p:spPr>
          <a:xfrm>
            <a:off x="162953" y="1802438"/>
            <a:ext cx="2891133" cy="4347783"/>
          </a:xfrm>
          <a:prstGeom prst="rect">
            <a:avLst/>
          </a:prstGeom>
          <a:solidFill>
            <a:schemeClr val="accent3">
              <a:lumMod val="50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b="1" dirty="0" smtClean="0">
                <a:solidFill>
                  <a:srgbClr val="FFFFFF"/>
                </a:solidFill>
              </a:rPr>
              <a:t>Focus</a:t>
            </a:r>
          </a:p>
        </p:txBody>
      </p:sp>
      <p:sp>
        <p:nvSpPr>
          <p:cNvPr id="6" name="TextBox 5"/>
          <p:cNvSpPr txBox="1"/>
          <p:nvPr/>
        </p:nvSpPr>
        <p:spPr>
          <a:xfrm>
            <a:off x="3054086" y="6394205"/>
            <a:ext cx="3027252" cy="461665"/>
          </a:xfrm>
          <a:prstGeom prst="rect">
            <a:avLst/>
          </a:prstGeom>
          <a:noFill/>
        </p:spPr>
        <p:txBody>
          <a:bodyPr wrap="square" rtlCol="0">
            <a:spAutoFit/>
          </a:bodyPr>
          <a:lstStyle/>
          <a:p>
            <a:pPr algn="ctr"/>
            <a:r>
              <a:rPr lang="en-US" sz="2400" dirty="0" smtClean="0"/>
              <a:t>More PES-like</a:t>
            </a:r>
            <a:endParaRPr lang="en-US" sz="2400" dirty="0"/>
          </a:p>
        </p:txBody>
      </p:sp>
      <p:sp>
        <p:nvSpPr>
          <p:cNvPr id="7" name="TextBox 6"/>
          <p:cNvSpPr txBox="1"/>
          <p:nvPr/>
        </p:nvSpPr>
        <p:spPr>
          <a:xfrm>
            <a:off x="3084851" y="1159045"/>
            <a:ext cx="3027252" cy="461665"/>
          </a:xfrm>
          <a:prstGeom prst="rect">
            <a:avLst/>
          </a:prstGeom>
          <a:noFill/>
        </p:spPr>
        <p:txBody>
          <a:bodyPr wrap="square" rtlCol="0">
            <a:spAutoFit/>
          </a:bodyPr>
          <a:lstStyle/>
          <a:p>
            <a:pPr algn="ctr"/>
            <a:r>
              <a:rPr lang="en-US" sz="2400" dirty="0" smtClean="0"/>
              <a:t>More PUS-like</a:t>
            </a:r>
            <a:endParaRPr lang="en-US" sz="2400" dirty="0"/>
          </a:p>
        </p:txBody>
      </p:sp>
      <p:pic>
        <p:nvPicPr>
          <p:cNvPr id="1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2061" y="2310610"/>
            <a:ext cx="2732915" cy="2732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46899" y="2829110"/>
            <a:ext cx="4366114" cy="2930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56785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21171" y="6394205"/>
            <a:ext cx="849308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40247" y="1580438"/>
            <a:ext cx="8493082"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42078"/>
            <a:ext cx="8229600" cy="1032731"/>
          </a:xfrm>
        </p:spPr>
        <p:txBody>
          <a:bodyPr/>
          <a:lstStyle/>
          <a:p>
            <a:r>
              <a:rPr lang="en-US" dirty="0" smtClean="0"/>
              <a:t>Dimensions of PUS to PES</a:t>
            </a:r>
            <a:endParaRPr lang="en-US" dirty="0"/>
          </a:p>
        </p:txBody>
      </p:sp>
      <p:sp>
        <p:nvSpPr>
          <p:cNvPr id="3" name="Content Placeholder 2"/>
          <p:cNvSpPr>
            <a:spLocks noGrp="1"/>
          </p:cNvSpPr>
          <p:nvPr>
            <p:ph idx="1"/>
          </p:nvPr>
        </p:nvSpPr>
        <p:spPr>
          <a:xfrm>
            <a:off x="3152910" y="1797930"/>
            <a:ext cx="2891133" cy="4352291"/>
          </a:xfrm>
          <a:solidFill>
            <a:schemeClr val="accent6">
              <a:lumMod val="50000"/>
            </a:schemeClr>
          </a:solidFill>
        </p:spPr>
        <p:txBody>
          <a:bodyPr>
            <a:normAutofit/>
          </a:bodyPr>
          <a:lstStyle/>
          <a:p>
            <a:pPr marL="0" indent="0" algn="ctr">
              <a:buNone/>
            </a:pPr>
            <a:r>
              <a:rPr lang="en-US" b="1" dirty="0" smtClean="0">
                <a:solidFill>
                  <a:srgbClr val="FFFFFF"/>
                </a:solidFill>
              </a:rPr>
              <a:t>Public</a:t>
            </a:r>
          </a:p>
        </p:txBody>
      </p:sp>
      <p:sp>
        <p:nvSpPr>
          <p:cNvPr id="4" name="Content Placeholder 2"/>
          <p:cNvSpPr txBox="1">
            <a:spLocks/>
          </p:cNvSpPr>
          <p:nvPr/>
        </p:nvSpPr>
        <p:spPr>
          <a:xfrm>
            <a:off x="6112103" y="1813365"/>
            <a:ext cx="2891133" cy="4352292"/>
          </a:xfrm>
          <a:prstGeom prst="rect">
            <a:avLst/>
          </a:prstGeom>
          <a:solidFill>
            <a:schemeClr val="accent1">
              <a:lumMod val="75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b="1" dirty="0" smtClean="0">
                <a:solidFill>
                  <a:schemeClr val="bg1"/>
                </a:solidFill>
              </a:rPr>
              <a:t>Experts</a:t>
            </a:r>
          </a:p>
        </p:txBody>
      </p:sp>
      <p:sp>
        <p:nvSpPr>
          <p:cNvPr id="5" name="Content Placeholder 2"/>
          <p:cNvSpPr txBox="1">
            <a:spLocks/>
          </p:cNvSpPr>
          <p:nvPr/>
        </p:nvSpPr>
        <p:spPr>
          <a:xfrm>
            <a:off x="162953" y="1802438"/>
            <a:ext cx="2891133" cy="4347783"/>
          </a:xfrm>
          <a:prstGeom prst="rect">
            <a:avLst/>
          </a:prstGeom>
          <a:solidFill>
            <a:schemeClr val="accent3">
              <a:lumMod val="50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b="1" dirty="0" smtClean="0">
                <a:solidFill>
                  <a:srgbClr val="FFFFFF"/>
                </a:solidFill>
              </a:rPr>
              <a:t>Focus</a:t>
            </a:r>
          </a:p>
        </p:txBody>
      </p:sp>
      <p:sp>
        <p:nvSpPr>
          <p:cNvPr id="6" name="TextBox 5"/>
          <p:cNvSpPr txBox="1"/>
          <p:nvPr/>
        </p:nvSpPr>
        <p:spPr>
          <a:xfrm>
            <a:off x="3054086" y="6394205"/>
            <a:ext cx="3027252" cy="461665"/>
          </a:xfrm>
          <a:prstGeom prst="rect">
            <a:avLst/>
          </a:prstGeom>
          <a:noFill/>
        </p:spPr>
        <p:txBody>
          <a:bodyPr wrap="square" rtlCol="0">
            <a:spAutoFit/>
          </a:bodyPr>
          <a:lstStyle/>
          <a:p>
            <a:pPr algn="ctr"/>
            <a:r>
              <a:rPr lang="en-US" sz="2400" dirty="0" smtClean="0"/>
              <a:t>More PES-like</a:t>
            </a:r>
            <a:endParaRPr lang="en-US" sz="2400" dirty="0"/>
          </a:p>
        </p:txBody>
      </p:sp>
      <p:sp>
        <p:nvSpPr>
          <p:cNvPr id="7" name="TextBox 6"/>
          <p:cNvSpPr txBox="1"/>
          <p:nvPr/>
        </p:nvSpPr>
        <p:spPr>
          <a:xfrm>
            <a:off x="3084851" y="1159045"/>
            <a:ext cx="3027252" cy="461665"/>
          </a:xfrm>
          <a:prstGeom prst="rect">
            <a:avLst/>
          </a:prstGeom>
          <a:noFill/>
        </p:spPr>
        <p:txBody>
          <a:bodyPr wrap="square" rtlCol="0">
            <a:spAutoFit/>
          </a:bodyPr>
          <a:lstStyle/>
          <a:p>
            <a:pPr algn="ctr"/>
            <a:r>
              <a:rPr lang="en-US" sz="2400" dirty="0" smtClean="0"/>
              <a:t>More PUS-like</a:t>
            </a:r>
            <a:endParaRPr lang="en-US" sz="2400" dirty="0"/>
          </a:p>
        </p:txBody>
      </p:sp>
      <p:pic>
        <p:nvPicPr>
          <p:cNvPr id="1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2061" y="2310610"/>
            <a:ext cx="2732915" cy="2732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46899" y="2829110"/>
            <a:ext cx="4366114" cy="2930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89142" y="3653675"/>
            <a:ext cx="4814094" cy="274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36750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a:xfrm>
            <a:off x="457200" y="1342762"/>
            <a:ext cx="8229600" cy="5645150"/>
          </a:xfrm>
        </p:spPr>
        <p:txBody>
          <a:bodyPr>
            <a:normAutofit/>
          </a:bodyPr>
          <a:lstStyle/>
          <a:p>
            <a:pPr marL="0" indent="0">
              <a:buNone/>
            </a:pPr>
            <a:endParaRPr lang="en-US" sz="2400" dirty="0" smtClean="0"/>
          </a:p>
          <a:p>
            <a:pPr marL="0" indent="0">
              <a:buNone/>
            </a:pPr>
            <a:endParaRPr lang="en-US" sz="2400" dirty="0" smtClean="0">
              <a:solidFill>
                <a:srgbClr val="FF0000"/>
              </a:solidFill>
            </a:endParaRPr>
          </a:p>
          <a:p>
            <a:pPr marL="0" indent="0">
              <a:buNone/>
            </a:pPr>
            <a:endParaRPr lang="en-US" sz="2400" dirty="0" smtClean="0">
              <a:solidFill>
                <a:srgbClr val="FF0000"/>
              </a:solidFill>
            </a:endParaRPr>
          </a:p>
          <a:p>
            <a:pPr marL="0" indent="0">
              <a:buNone/>
            </a:pPr>
            <a:endParaRPr lang="en-US" sz="2400" dirty="0">
              <a:solidFill>
                <a:srgbClr val="FF0000"/>
              </a:solidFill>
            </a:endParaRPr>
          </a:p>
          <a:p>
            <a:pPr marL="0" indent="0">
              <a:buNone/>
            </a:pPr>
            <a:endParaRPr lang="en-US" sz="2400" dirty="0"/>
          </a:p>
        </p:txBody>
      </p:sp>
      <p:pic>
        <p:nvPicPr>
          <p:cNvPr id="18434" name="Picture 3" descr="nsflogo.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50731" y="6134895"/>
            <a:ext cx="795338"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6134895"/>
            <a:ext cx="6362700" cy="738621"/>
          </a:xfrm>
          <a:prstGeom prst="rect">
            <a:avLst/>
          </a:prstGeom>
        </p:spPr>
        <p:txBody>
          <a:bodyPr wrap="square" lIns="91398" tIns="45699" rIns="91398" bIns="45699">
            <a:spAutoFit/>
          </a:bodyPr>
          <a:lstStyle/>
          <a:p>
            <a:r>
              <a:rPr lang="en-US" sz="1400" dirty="0">
                <a:latin typeface="Lato Regular"/>
                <a:cs typeface="Lato Regular"/>
              </a:rPr>
              <a:t>This project is funded by the Advancing Informal STEM Learning</a:t>
            </a:r>
            <a:br>
              <a:rPr lang="en-US" sz="1400" dirty="0">
                <a:latin typeface="Lato Regular"/>
                <a:cs typeface="Lato Regular"/>
              </a:rPr>
            </a:br>
            <a:r>
              <a:rPr lang="en-US" sz="1400" dirty="0">
                <a:latin typeface="Lato Regular"/>
                <a:cs typeface="Lato Regular"/>
              </a:rPr>
              <a:t> (AISL) program in the Education and Human Resources Directorate </a:t>
            </a:r>
            <a:r>
              <a:rPr lang="en-US" sz="1400" dirty="0" smtClean="0">
                <a:latin typeface="Lato Regular"/>
                <a:cs typeface="Lato Regular"/>
              </a:rPr>
              <a:t> of </a:t>
            </a:r>
            <a:r>
              <a:rPr lang="en-US" sz="1400" dirty="0">
                <a:latin typeface="Lato Regular"/>
                <a:cs typeface="Lato Regular"/>
              </a:rPr>
              <a:t>the National Science Foundation through award no. DRL-1421179</a:t>
            </a:r>
          </a:p>
        </p:txBody>
      </p:sp>
      <p:sp>
        <p:nvSpPr>
          <p:cNvPr id="3" name="Rectangle 2"/>
          <p:cNvSpPr/>
          <p:nvPr/>
        </p:nvSpPr>
        <p:spPr>
          <a:xfrm>
            <a:off x="237066" y="328769"/>
            <a:ext cx="8449734" cy="1323439"/>
          </a:xfrm>
          <a:prstGeom prst="rect">
            <a:avLst/>
          </a:prstGeom>
        </p:spPr>
        <p:txBody>
          <a:bodyPr wrap="square">
            <a:spAutoFit/>
          </a:bodyPr>
          <a:lstStyle/>
          <a:p>
            <a:pPr algn="ctr"/>
            <a:r>
              <a:rPr lang="en-US" sz="4000" b="1" dirty="0">
                <a:solidFill>
                  <a:srgbClr val="000000"/>
                </a:solidFill>
                <a:latin typeface="Lato Regular"/>
                <a:cs typeface="Lato Regular"/>
              </a:rPr>
              <a:t>Multi-Site Public Engagement with Science (MSPES) – Synthetic Biology</a:t>
            </a:r>
            <a:endParaRPr lang="en-US" sz="4000" dirty="0">
              <a:solidFill>
                <a:srgbClr val="000000"/>
              </a:solidFill>
              <a:latin typeface="Lato Regular"/>
              <a:cs typeface="Lato Regular"/>
            </a:endParaRPr>
          </a:p>
        </p:txBody>
      </p:sp>
      <p:pic>
        <p:nvPicPr>
          <p:cNvPr id="6" name="Picture 5" descr="Screen Shot 2015-06-03 at 12.06.54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63219" y="2099735"/>
            <a:ext cx="4965700" cy="3187700"/>
          </a:xfrm>
          <a:prstGeom prst="rect">
            <a:avLst/>
          </a:prstGeom>
        </p:spPr>
      </p:pic>
      <p:pic>
        <p:nvPicPr>
          <p:cNvPr id="7" name="Picture 6" descr="BWB_logo_H1_tag_fullcolor.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2743690"/>
            <a:ext cx="4163219" cy="2039977"/>
          </a:xfrm>
          <a:prstGeom prst="rect">
            <a:avLst/>
          </a:prstGeom>
        </p:spPr>
      </p:pic>
    </p:spTree>
    <p:extLst>
      <p:ext uri="{BB962C8B-B14F-4D97-AF65-F5344CB8AC3E}">
        <p14:creationId xmlns:p14="http://schemas.microsoft.com/office/powerpoint/2010/main" val="31915585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a:xfrm>
            <a:off x="457200" y="1342762"/>
            <a:ext cx="8229600" cy="5645150"/>
          </a:xfrm>
        </p:spPr>
        <p:txBody>
          <a:bodyPr>
            <a:normAutofit/>
          </a:bodyPr>
          <a:lstStyle/>
          <a:p>
            <a:pPr marL="0" indent="0">
              <a:buNone/>
            </a:pPr>
            <a:endParaRPr lang="en-US" sz="2400" dirty="0" smtClean="0"/>
          </a:p>
          <a:p>
            <a:pPr marL="0" indent="0">
              <a:buNone/>
            </a:pPr>
            <a:r>
              <a:rPr lang="en-US" sz="2400" dirty="0" smtClean="0"/>
              <a:t>“The </a:t>
            </a:r>
            <a:r>
              <a:rPr lang="en-US" sz="2400" dirty="0"/>
              <a:t>aim of this project is to foster activities in science museums through which public audiences can engage with scientists and engineers in </a:t>
            </a:r>
            <a:r>
              <a:rPr lang="en-US" sz="2400" dirty="0">
                <a:solidFill>
                  <a:srgbClr val="FF0000"/>
                </a:solidFill>
              </a:rPr>
              <a:t>conversations about what synthetic biology is, how research in the field is carried out, and the potential products, outcomes, and implications for society </a:t>
            </a:r>
            <a:r>
              <a:rPr lang="en-US" sz="2400" dirty="0"/>
              <a:t>of this work. Researchers and publics will </a:t>
            </a:r>
            <a:r>
              <a:rPr lang="en-US" sz="2400" dirty="0">
                <a:solidFill>
                  <a:srgbClr val="FF0000"/>
                </a:solidFill>
              </a:rPr>
              <a:t>explore personal and societal values and priorities </a:t>
            </a:r>
            <a:r>
              <a:rPr lang="en-US" sz="2400" dirty="0"/>
              <a:t>as well as research outcomes so that </a:t>
            </a:r>
            <a:r>
              <a:rPr lang="en-US" sz="2400" dirty="0">
                <a:solidFill>
                  <a:srgbClr val="FF0000"/>
                </a:solidFill>
              </a:rPr>
              <a:t>both groups can learn from each other</a:t>
            </a:r>
            <a:r>
              <a:rPr lang="en-US" sz="2400" dirty="0" smtClean="0">
                <a:solidFill>
                  <a:srgbClr val="FF0000"/>
                </a:solidFill>
              </a:rPr>
              <a:t>.”</a:t>
            </a:r>
          </a:p>
          <a:p>
            <a:pPr marL="0" indent="0">
              <a:buNone/>
            </a:pPr>
            <a:endParaRPr lang="en-US" sz="2400" dirty="0" smtClean="0">
              <a:solidFill>
                <a:srgbClr val="FF0000"/>
              </a:solidFill>
            </a:endParaRPr>
          </a:p>
          <a:p>
            <a:pPr marL="0" indent="0">
              <a:buNone/>
            </a:pPr>
            <a:endParaRPr lang="en-US" sz="2400" dirty="0">
              <a:solidFill>
                <a:srgbClr val="FF0000"/>
              </a:solidFill>
            </a:endParaRPr>
          </a:p>
          <a:p>
            <a:pPr marL="0" indent="0">
              <a:buNone/>
            </a:pPr>
            <a:endParaRPr lang="en-US" sz="2400" dirty="0"/>
          </a:p>
        </p:txBody>
      </p:sp>
      <p:pic>
        <p:nvPicPr>
          <p:cNvPr id="18434" name="Picture 3" descr="nsflogo.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50731" y="6134895"/>
            <a:ext cx="795338"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6134895"/>
            <a:ext cx="6362700" cy="738621"/>
          </a:xfrm>
          <a:prstGeom prst="rect">
            <a:avLst/>
          </a:prstGeom>
        </p:spPr>
        <p:txBody>
          <a:bodyPr wrap="square" lIns="91398" tIns="45699" rIns="91398" bIns="45699">
            <a:spAutoFit/>
          </a:bodyPr>
          <a:lstStyle/>
          <a:p>
            <a:r>
              <a:rPr lang="en-US" sz="1400" dirty="0">
                <a:latin typeface="Lato Regular"/>
                <a:cs typeface="Lato Regular"/>
              </a:rPr>
              <a:t>This project is funded by the Advancing Informal STEM Learning</a:t>
            </a:r>
            <a:br>
              <a:rPr lang="en-US" sz="1400" dirty="0">
                <a:latin typeface="Lato Regular"/>
                <a:cs typeface="Lato Regular"/>
              </a:rPr>
            </a:br>
            <a:r>
              <a:rPr lang="en-US" sz="1400" dirty="0">
                <a:latin typeface="Lato Regular"/>
                <a:cs typeface="Lato Regular"/>
              </a:rPr>
              <a:t> (AISL) program in the Education and Human Resources Directorate </a:t>
            </a:r>
            <a:r>
              <a:rPr lang="en-US" sz="1400" dirty="0" smtClean="0">
                <a:latin typeface="Lato Regular"/>
                <a:cs typeface="Lato Regular"/>
              </a:rPr>
              <a:t> of </a:t>
            </a:r>
            <a:r>
              <a:rPr lang="en-US" sz="1400" dirty="0">
                <a:latin typeface="Lato Regular"/>
                <a:cs typeface="Lato Regular"/>
              </a:rPr>
              <a:t>the National Science Foundation through award no. DRL-1421179</a:t>
            </a:r>
          </a:p>
        </p:txBody>
      </p:sp>
      <p:sp>
        <p:nvSpPr>
          <p:cNvPr id="3" name="Rectangle 2"/>
          <p:cNvSpPr/>
          <p:nvPr/>
        </p:nvSpPr>
        <p:spPr>
          <a:xfrm>
            <a:off x="237066" y="328769"/>
            <a:ext cx="8449734" cy="1323439"/>
          </a:xfrm>
          <a:prstGeom prst="rect">
            <a:avLst/>
          </a:prstGeom>
        </p:spPr>
        <p:txBody>
          <a:bodyPr wrap="square">
            <a:spAutoFit/>
          </a:bodyPr>
          <a:lstStyle/>
          <a:p>
            <a:pPr algn="ctr"/>
            <a:r>
              <a:rPr lang="en-US" sz="4000" b="1" dirty="0">
                <a:solidFill>
                  <a:srgbClr val="000000"/>
                </a:solidFill>
                <a:latin typeface="Lato Regular"/>
                <a:cs typeface="Lato Regular"/>
              </a:rPr>
              <a:t>Multi-Site Public Engagement with Science (MSPES) – Synthetic Biology</a:t>
            </a:r>
            <a:endParaRPr lang="en-US" sz="4000" dirty="0">
              <a:solidFill>
                <a:srgbClr val="000000"/>
              </a:solidFill>
              <a:latin typeface="Lato Regular"/>
              <a:cs typeface="Lato Regular"/>
            </a:endParaRPr>
          </a:p>
        </p:txBody>
      </p:sp>
    </p:spTree>
    <p:extLst>
      <p:ext uri="{BB962C8B-B14F-4D97-AF65-F5344CB8AC3E}">
        <p14:creationId xmlns:p14="http://schemas.microsoft.com/office/powerpoint/2010/main" val="31324004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on Visitors</a:t>
            </a:r>
            <a:endParaRPr lang="en-US" dirty="0"/>
          </a:p>
        </p:txBody>
      </p:sp>
      <p:sp>
        <p:nvSpPr>
          <p:cNvPr id="6" name="Content Placeholder 5"/>
          <p:cNvSpPr>
            <a:spLocks noGrp="1"/>
          </p:cNvSpPr>
          <p:nvPr>
            <p:ph idx="1"/>
          </p:nvPr>
        </p:nvSpPr>
        <p:spPr/>
        <p:txBody>
          <a:bodyPr/>
          <a:lstStyle/>
          <a:p>
            <a:endParaRPr lang="en-US" dirty="0"/>
          </a:p>
        </p:txBody>
      </p:sp>
      <p:pic>
        <p:nvPicPr>
          <p:cNvPr id="4" name="Content Placeholder 4" descr="phot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57200" y="1600202"/>
            <a:ext cx="4013200" cy="2832847"/>
          </a:xfrm>
          <a:prstGeom prst="rect">
            <a:avLst/>
          </a:prstGeom>
        </p:spPr>
      </p:pic>
      <p:pic>
        <p:nvPicPr>
          <p:cNvPr id="5" name="Picture 5" descr="DSC0022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8129" y="1600203"/>
            <a:ext cx="3777128" cy="2832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14127" y="5482376"/>
            <a:ext cx="5964051" cy="923330"/>
          </a:xfrm>
          <a:prstGeom prst="rect">
            <a:avLst/>
          </a:prstGeom>
          <a:solidFill>
            <a:srgbClr val="984807"/>
          </a:solidFill>
          <a:ln w="38100" cmpd="sng">
            <a:noFill/>
          </a:ln>
        </p:spPr>
        <p:txBody>
          <a:bodyPr wrap="square" rtlCol="0">
            <a:spAutoFit/>
          </a:bodyPr>
          <a:lstStyle/>
          <a:p>
            <a:pPr algn="ctr"/>
            <a:r>
              <a:rPr lang="en-US" sz="5400" b="1" dirty="0" smtClean="0">
                <a:solidFill>
                  <a:schemeClr val="bg1"/>
                </a:solidFill>
              </a:rPr>
              <a:t>PES Evaluation</a:t>
            </a:r>
            <a:endParaRPr lang="en-US" sz="5400" b="1" dirty="0">
              <a:solidFill>
                <a:schemeClr val="bg1"/>
              </a:solidFill>
            </a:endParaRPr>
          </a:p>
        </p:txBody>
      </p:sp>
    </p:spTree>
    <p:extLst>
      <p:ext uri="{BB962C8B-B14F-4D97-AF65-F5344CB8AC3E}">
        <p14:creationId xmlns:p14="http://schemas.microsoft.com/office/powerpoint/2010/main" val="19509722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127" y="5482376"/>
            <a:ext cx="5964051" cy="923330"/>
          </a:xfrm>
          <a:prstGeom prst="rect">
            <a:avLst/>
          </a:prstGeom>
          <a:solidFill>
            <a:srgbClr val="984807"/>
          </a:solidFill>
          <a:ln w="38100" cmpd="sng">
            <a:noFill/>
          </a:ln>
        </p:spPr>
        <p:txBody>
          <a:bodyPr wrap="square" rtlCol="0">
            <a:spAutoFit/>
          </a:bodyPr>
          <a:lstStyle/>
          <a:p>
            <a:pPr algn="ctr"/>
            <a:r>
              <a:rPr lang="en-US" sz="5400" b="1" dirty="0" smtClean="0">
                <a:solidFill>
                  <a:schemeClr val="bg1"/>
                </a:solidFill>
              </a:rPr>
              <a:t>PES Evaluation</a:t>
            </a:r>
            <a:endParaRPr lang="en-US" sz="5400" b="1" dirty="0">
              <a:solidFill>
                <a:schemeClr val="bg1"/>
              </a:solidFill>
            </a:endParaRPr>
          </a:p>
        </p:txBody>
      </p:sp>
      <p:pic>
        <p:nvPicPr>
          <p:cNvPr id="2" name="Picture 1" descr="kuldell.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9585" y="281517"/>
            <a:ext cx="1402193" cy="2103290"/>
          </a:xfrm>
          <a:prstGeom prst="rect">
            <a:avLst/>
          </a:prstGeom>
        </p:spPr>
      </p:pic>
      <p:pic>
        <p:nvPicPr>
          <p:cNvPr id="3" name="Picture 2" descr="Palme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3257" y="281518"/>
            <a:ext cx="1447764" cy="2103290"/>
          </a:xfrm>
          <a:prstGeom prst="rect">
            <a:avLst/>
          </a:prstGeom>
        </p:spPr>
      </p:pic>
      <p:pic>
        <p:nvPicPr>
          <p:cNvPr id="4" name="Picture 3" descr="SBHSE_lab_KHaynes_0212.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62581" y="2811127"/>
            <a:ext cx="2737643" cy="2031331"/>
          </a:xfrm>
          <a:prstGeom prst="rect">
            <a:avLst/>
          </a:prstGeom>
        </p:spPr>
      </p:pic>
      <p:pic>
        <p:nvPicPr>
          <p:cNvPr id="10" name="Picture 9" descr="reis_230_0.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5107" y="281518"/>
            <a:ext cx="1472597" cy="2061636"/>
          </a:xfrm>
          <a:prstGeom prst="rect">
            <a:avLst/>
          </a:prstGeom>
        </p:spPr>
      </p:pic>
      <p:pic>
        <p:nvPicPr>
          <p:cNvPr id="12" name="Picture 11" descr="imgres.jp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131405" y="2861926"/>
            <a:ext cx="1311433" cy="1980532"/>
          </a:xfrm>
          <a:prstGeom prst="rect">
            <a:avLst/>
          </a:prstGeom>
        </p:spPr>
      </p:pic>
      <p:pic>
        <p:nvPicPr>
          <p:cNvPr id="13" name="Picture 12" descr="index.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67324" y="2861926"/>
            <a:ext cx="2026920" cy="1883664"/>
          </a:xfrm>
          <a:prstGeom prst="rect">
            <a:avLst/>
          </a:prstGeom>
        </p:spPr>
      </p:pic>
    </p:spTree>
    <p:extLst>
      <p:ext uri="{BB962C8B-B14F-4D97-AF65-F5344CB8AC3E}">
        <p14:creationId xmlns:p14="http://schemas.microsoft.com/office/powerpoint/2010/main" val="23446373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69"/>
            <a:ext cx="8229600" cy="1143000"/>
          </a:xfrm>
        </p:spPr>
        <p:txBody>
          <a:bodyPr/>
          <a:lstStyle/>
          <a:p>
            <a:r>
              <a:rPr lang="en-US" b="1" dirty="0" smtClean="0">
                <a:solidFill>
                  <a:srgbClr val="000000"/>
                </a:solidFill>
              </a:rPr>
              <a:t>Synthetic Biology and PES</a:t>
            </a:r>
            <a:endParaRPr lang="en-US" b="1" dirty="0">
              <a:solidFill>
                <a:srgbClr val="000000"/>
              </a:solidFill>
            </a:endParaRPr>
          </a:p>
        </p:txBody>
      </p:sp>
      <p:pic>
        <p:nvPicPr>
          <p:cNvPr id="6" name="Picture 5" descr="Parts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69615" y="1088648"/>
            <a:ext cx="4283364" cy="3202045"/>
          </a:xfrm>
          <a:prstGeom prst="rect">
            <a:avLst/>
          </a:prstGeom>
        </p:spPr>
      </p:pic>
      <p:pic>
        <p:nvPicPr>
          <p:cNvPr id="9" name="Picture 8" descr="BioBrick_Parts_list.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034731"/>
            <a:ext cx="1534680" cy="3192462"/>
          </a:xfrm>
          <a:prstGeom prst="rect">
            <a:avLst/>
          </a:prstGeom>
        </p:spPr>
      </p:pic>
      <p:pic>
        <p:nvPicPr>
          <p:cNvPr id="10" name="Picture 9" descr="Screen Shot 2014-09-22 at 3.58.06 P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4389176"/>
            <a:ext cx="6972300" cy="2468824"/>
          </a:xfrm>
          <a:prstGeom prst="rect">
            <a:avLst/>
          </a:prstGeom>
        </p:spPr>
      </p:pic>
      <p:pic>
        <p:nvPicPr>
          <p:cNvPr id="11" name="Picture 10" descr="Screen Shot 2014-09-22 at 4.00.59 PM.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16479" y="1490134"/>
            <a:ext cx="3314757" cy="2362200"/>
          </a:xfrm>
          <a:prstGeom prst="rect">
            <a:avLst/>
          </a:prstGeom>
        </p:spPr>
      </p:pic>
    </p:spTree>
    <p:extLst>
      <p:ext uri="{BB962C8B-B14F-4D97-AF65-F5344CB8AC3E}">
        <p14:creationId xmlns:p14="http://schemas.microsoft.com/office/powerpoint/2010/main" val="4415787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05-06 at 10.24.29 A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9200" y="1672167"/>
            <a:ext cx="6667500" cy="3213100"/>
          </a:xfrm>
          <a:prstGeom prst="rect">
            <a:avLst/>
          </a:prstGeom>
        </p:spPr>
      </p:pic>
      <p:sp>
        <p:nvSpPr>
          <p:cNvPr id="2" name="Rectangle 1"/>
          <p:cNvSpPr/>
          <p:nvPr/>
        </p:nvSpPr>
        <p:spPr>
          <a:xfrm>
            <a:off x="5266267" y="4080933"/>
            <a:ext cx="1947333" cy="474134"/>
          </a:xfrm>
          <a:prstGeom prst="rect">
            <a:avLst/>
          </a:prstGeom>
          <a:noFill/>
          <a:ln>
            <a:solidFill>
              <a:srgbClr val="B99A3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129A8B"/>
                </a:solidFill>
              </a:ln>
              <a:noFill/>
            </a:endParaRPr>
          </a:p>
        </p:txBody>
      </p:sp>
    </p:spTree>
    <p:extLst>
      <p:ext uri="{BB962C8B-B14F-4D97-AF65-F5344CB8AC3E}">
        <p14:creationId xmlns:p14="http://schemas.microsoft.com/office/powerpoint/2010/main" val="7696104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descr="Screen Shot 2015-02-06 at 10.53.32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35274"/>
            <a:ext cx="9144000" cy="6927678"/>
          </a:xfrm>
          <a:prstGeom prst="rect">
            <a:avLst/>
          </a:prstGeom>
        </p:spPr>
      </p:pic>
      <p:sp>
        <p:nvSpPr>
          <p:cNvPr id="5" name="Rectangle 4"/>
          <p:cNvSpPr/>
          <p:nvPr/>
        </p:nvSpPr>
        <p:spPr>
          <a:xfrm>
            <a:off x="0" y="-35274"/>
            <a:ext cx="1399306" cy="6927678"/>
          </a:xfrm>
          <a:prstGeom prst="rect">
            <a:avLst/>
          </a:prstGeom>
          <a:solidFill>
            <a:srgbClr val="18697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876878" y="1942572"/>
            <a:ext cx="5712889" cy="2862322"/>
          </a:xfrm>
          <a:prstGeom prst="rect">
            <a:avLst/>
          </a:prstGeom>
        </p:spPr>
        <p:txBody>
          <a:bodyPr wrap="square">
            <a:spAutoFit/>
          </a:bodyPr>
          <a:lstStyle/>
          <a:p>
            <a:r>
              <a:rPr lang="en-US" sz="3600" dirty="0" smtClean="0"/>
              <a:t>Why this topic, why now?</a:t>
            </a:r>
          </a:p>
          <a:p>
            <a:endParaRPr lang="en-US" sz="3600" dirty="0"/>
          </a:p>
          <a:p>
            <a:r>
              <a:rPr lang="en-US" sz="3600" dirty="0" smtClean="0"/>
              <a:t>What is </a:t>
            </a:r>
            <a:r>
              <a:rPr lang="en-US" sz="3600" dirty="0" err="1" smtClean="0"/>
              <a:t>syn</a:t>
            </a:r>
            <a:r>
              <a:rPr lang="en-US" sz="3600" dirty="0" smtClean="0"/>
              <a:t> bio?</a:t>
            </a:r>
          </a:p>
          <a:p>
            <a:endParaRPr lang="en-US" sz="3600" dirty="0"/>
          </a:p>
          <a:p>
            <a:r>
              <a:rPr lang="en-US" sz="3600" dirty="0" smtClean="0"/>
              <a:t>How might I engage?</a:t>
            </a:r>
          </a:p>
        </p:txBody>
      </p:sp>
      <p:pic>
        <p:nvPicPr>
          <p:cNvPr id="8" name="Picture 7" descr="Screen Shot 2015-02-11 at 11.32.02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2834" y="1377676"/>
            <a:ext cx="7635700" cy="3657896"/>
          </a:xfrm>
          <a:prstGeom prst="rect">
            <a:avLst/>
          </a:prstGeom>
        </p:spPr>
      </p:pic>
    </p:spTree>
    <p:extLst>
      <p:ext uri="{BB962C8B-B14F-4D97-AF65-F5344CB8AC3E}">
        <p14:creationId xmlns:p14="http://schemas.microsoft.com/office/powerpoint/2010/main" val="28668762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p:nvSpPr>
        <p:spPr>
          <a:xfrm>
            <a:off x="225778" y="230010"/>
            <a:ext cx="8686800" cy="964367"/>
          </a:xfrm>
          <a:prstGeom prst="rect">
            <a:avLst/>
          </a:prstGeom>
          <a:solidFill>
            <a:srgbClr val="49176D"/>
          </a:solidFill>
        </p:spPr>
        <p:txBody>
          <a:bodyPr wrap="square">
            <a:spAutoFit/>
          </a:bodyPr>
          <a:lstStyle/>
          <a:p>
            <a:pPr defTabSz="457200">
              <a:lnSpc>
                <a:spcPct val="150000"/>
              </a:lnSpc>
              <a:spcAft>
                <a:spcPts val="1600"/>
              </a:spcAft>
            </a:pPr>
            <a:r>
              <a:rPr lang="en-US" sz="4000" b="1" spc="150" dirty="0" smtClean="0">
                <a:solidFill>
                  <a:prstClr val="white"/>
                </a:solidFill>
                <a:latin typeface="Century Gothic"/>
                <a:cs typeface="Century Gothic"/>
              </a:rPr>
              <a:t> New </a:t>
            </a:r>
            <a:r>
              <a:rPr lang="en-US" sz="4000" b="1" spc="150" dirty="0">
                <a:solidFill>
                  <a:prstClr val="white"/>
                </a:solidFill>
                <a:latin typeface="Century Gothic"/>
                <a:cs typeface="Century Gothic"/>
              </a:rPr>
              <a:t>o</a:t>
            </a:r>
            <a:r>
              <a:rPr lang="en-US" sz="4000" b="1" spc="150" dirty="0" smtClean="0">
                <a:solidFill>
                  <a:prstClr val="white"/>
                </a:solidFill>
                <a:latin typeface="Century Gothic"/>
                <a:cs typeface="Century Gothic"/>
              </a:rPr>
              <a:t>pportunities</a:t>
            </a:r>
            <a:endParaRPr lang="en-US" sz="4000" b="1" spc="150" dirty="0">
              <a:solidFill>
                <a:prstClr val="white"/>
              </a:solidFill>
              <a:latin typeface="Century Gothic"/>
              <a:cs typeface="Century Gothic"/>
            </a:endParaRPr>
          </a:p>
        </p:txBody>
      </p:sp>
      <p:pic>
        <p:nvPicPr>
          <p:cNvPr id="2" name="Picture 1" descr="BWB_logo_H1_tag_fullcolo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999" y="2019441"/>
            <a:ext cx="7605889" cy="3726886"/>
          </a:xfrm>
          <a:prstGeom prst="rect">
            <a:avLst/>
          </a:prstGeom>
        </p:spPr>
      </p:pic>
    </p:spTree>
    <p:extLst>
      <p:ext uri="{BB962C8B-B14F-4D97-AF65-F5344CB8AC3E}">
        <p14:creationId xmlns:p14="http://schemas.microsoft.com/office/powerpoint/2010/main" val="286766293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descr="Screen Shot 2015-02-06 at 10.53.32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35274"/>
            <a:ext cx="9144000" cy="6927678"/>
          </a:xfrm>
          <a:prstGeom prst="rect">
            <a:avLst/>
          </a:prstGeom>
        </p:spPr>
      </p:pic>
      <p:sp>
        <p:nvSpPr>
          <p:cNvPr id="5" name="Rectangle 4"/>
          <p:cNvSpPr/>
          <p:nvPr/>
        </p:nvSpPr>
        <p:spPr>
          <a:xfrm>
            <a:off x="0" y="-35274"/>
            <a:ext cx="1399306" cy="6927678"/>
          </a:xfrm>
          <a:prstGeom prst="rect">
            <a:avLst/>
          </a:prstGeom>
          <a:solidFill>
            <a:srgbClr val="18697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572078" y="1756305"/>
            <a:ext cx="7267122" cy="2862322"/>
          </a:xfrm>
          <a:prstGeom prst="rect">
            <a:avLst/>
          </a:prstGeom>
        </p:spPr>
        <p:txBody>
          <a:bodyPr wrap="square">
            <a:spAutoFit/>
          </a:bodyPr>
          <a:lstStyle/>
          <a:p>
            <a:r>
              <a:rPr lang="en-US" sz="3600" dirty="0" smtClean="0">
                <a:solidFill>
                  <a:srgbClr val="18697B"/>
                </a:solidFill>
              </a:rPr>
              <a:t>Why </a:t>
            </a:r>
            <a:r>
              <a:rPr lang="en-US" sz="3600" dirty="0" err="1" smtClean="0">
                <a:solidFill>
                  <a:srgbClr val="18697B"/>
                </a:solidFill>
              </a:rPr>
              <a:t>syn</a:t>
            </a:r>
            <a:r>
              <a:rPr lang="en-US" sz="3600" dirty="0" smtClean="0">
                <a:solidFill>
                  <a:srgbClr val="18697B"/>
                </a:solidFill>
              </a:rPr>
              <a:t> bio, why now?</a:t>
            </a:r>
          </a:p>
          <a:p>
            <a:endParaRPr lang="en-US" sz="3600" dirty="0">
              <a:solidFill>
                <a:srgbClr val="18697B"/>
              </a:solidFill>
            </a:endParaRPr>
          </a:p>
          <a:p>
            <a:r>
              <a:rPr lang="en-US" sz="3600" dirty="0" smtClean="0">
                <a:solidFill>
                  <a:srgbClr val="18697B"/>
                </a:solidFill>
              </a:rPr>
              <a:t>What is </a:t>
            </a:r>
            <a:r>
              <a:rPr lang="en-US" sz="3600" dirty="0" err="1" smtClean="0">
                <a:solidFill>
                  <a:srgbClr val="18697B"/>
                </a:solidFill>
              </a:rPr>
              <a:t>syn</a:t>
            </a:r>
            <a:r>
              <a:rPr lang="en-US" sz="3600" dirty="0" smtClean="0">
                <a:solidFill>
                  <a:srgbClr val="18697B"/>
                </a:solidFill>
              </a:rPr>
              <a:t> bio?</a:t>
            </a:r>
          </a:p>
          <a:p>
            <a:endParaRPr lang="en-US" sz="3600" dirty="0">
              <a:solidFill>
                <a:srgbClr val="18697B"/>
              </a:solidFill>
            </a:endParaRPr>
          </a:p>
          <a:p>
            <a:r>
              <a:rPr lang="en-US" sz="3600" dirty="0" smtClean="0">
                <a:solidFill>
                  <a:srgbClr val="18697B"/>
                </a:solidFill>
              </a:rPr>
              <a:t>How might </a:t>
            </a:r>
            <a:r>
              <a:rPr lang="en-US" sz="3600" b="1" dirty="0" smtClean="0">
                <a:solidFill>
                  <a:srgbClr val="18697B"/>
                </a:solidFill>
              </a:rPr>
              <a:t>you</a:t>
            </a:r>
            <a:r>
              <a:rPr lang="en-US" sz="3600" dirty="0" smtClean="0">
                <a:solidFill>
                  <a:srgbClr val="18697B"/>
                </a:solidFill>
              </a:rPr>
              <a:t> engage with </a:t>
            </a:r>
            <a:r>
              <a:rPr lang="en-US" sz="3600" dirty="0" err="1" smtClean="0">
                <a:solidFill>
                  <a:srgbClr val="18697B"/>
                </a:solidFill>
              </a:rPr>
              <a:t>syn</a:t>
            </a:r>
            <a:r>
              <a:rPr lang="en-US" sz="3600" dirty="0" smtClean="0">
                <a:solidFill>
                  <a:srgbClr val="18697B"/>
                </a:solidFill>
              </a:rPr>
              <a:t> bio?</a:t>
            </a:r>
          </a:p>
        </p:txBody>
      </p:sp>
    </p:spTree>
    <p:extLst>
      <p:ext uri="{BB962C8B-B14F-4D97-AF65-F5344CB8AC3E}">
        <p14:creationId xmlns:p14="http://schemas.microsoft.com/office/powerpoint/2010/main" val="191360606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descr="Screen Shot 2015-02-06 at 10.53.32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35274"/>
            <a:ext cx="9144000" cy="6927678"/>
          </a:xfrm>
          <a:prstGeom prst="rect">
            <a:avLst/>
          </a:prstGeom>
        </p:spPr>
      </p:pic>
      <p:sp>
        <p:nvSpPr>
          <p:cNvPr id="5" name="Rectangle 4"/>
          <p:cNvSpPr/>
          <p:nvPr/>
        </p:nvSpPr>
        <p:spPr>
          <a:xfrm>
            <a:off x="0" y="-35274"/>
            <a:ext cx="1399306" cy="6927678"/>
          </a:xfrm>
          <a:prstGeom prst="rect">
            <a:avLst/>
          </a:prstGeom>
          <a:solidFill>
            <a:srgbClr val="18697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572078" y="1756305"/>
            <a:ext cx="7267122" cy="2215991"/>
          </a:xfrm>
          <a:prstGeom prst="rect">
            <a:avLst/>
          </a:prstGeom>
        </p:spPr>
        <p:txBody>
          <a:bodyPr wrap="square">
            <a:spAutoFit/>
          </a:bodyPr>
          <a:lstStyle/>
          <a:p>
            <a:r>
              <a:rPr lang="en-US" sz="3600" dirty="0" smtClean="0">
                <a:solidFill>
                  <a:srgbClr val="18697B"/>
                </a:solidFill>
              </a:rPr>
              <a:t>WHY SYN BIO, WHY NOW?</a:t>
            </a:r>
          </a:p>
          <a:p>
            <a:endParaRPr lang="en-US" sz="3600" dirty="0">
              <a:solidFill>
                <a:srgbClr val="18697B"/>
              </a:solidFill>
            </a:endParaRPr>
          </a:p>
          <a:p>
            <a:r>
              <a:rPr lang="en-US" sz="3600" dirty="0" smtClean="0">
                <a:solidFill>
                  <a:srgbClr val="18697B"/>
                </a:solidFill>
              </a:rPr>
              <a:t> First….</a:t>
            </a:r>
            <a:r>
              <a:rPr lang="en-US" sz="6600" dirty="0" smtClean="0">
                <a:solidFill>
                  <a:srgbClr val="18697B"/>
                </a:solidFill>
              </a:rPr>
              <a:t>A STORY</a:t>
            </a:r>
          </a:p>
        </p:txBody>
      </p:sp>
    </p:spTree>
    <p:extLst>
      <p:ext uri="{BB962C8B-B14F-4D97-AF65-F5344CB8AC3E}">
        <p14:creationId xmlns:p14="http://schemas.microsoft.com/office/powerpoint/2010/main" val="41183102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descr="Screen Shot 2015-02-06 at 10.53.32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35274"/>
            <a:ext cx="9144000" cy="6927678"/>
          </a:xfrm>
          <a:prstGeom prst="rect">
            <a:avLst/>
          </a:prstGeom>
        </p:spPr>
      </p:pic>
      <p:sp>
        <p:nvSpPr>
          <p:cNvPr id="5" name="Rectangle 4"/>
          <p:cNvSpPr/>
          <p:nvPr/>
        </p:nvSpPr>
        <p:spPr>
          <a:xfrm>
            <a:off x="0" y="-35274"/>
            <a:ext cx="1399306" cy="6927678"/>
          </a:xfrm>
          <a:prstGeom prst="rect">
            <a:avLst/>
          </a:prstGeom>
          <a:solidFill>
            <a:srgbClr val="18697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572078" y="1756305"/>
            <a:ext cx="7267122" cy="2215991"/>
          </a:xfrm>
          <a:prstGeom prst="rect">
            <a:avLst/>
          </a:prstGeom>
        </p:spPr>
        <p:txBody>
          <a:bodyPr wrap="square">
            <a:spAutoFit/>
          </a:bodyPr>
          <a:lstStyle/>
          <a:p>
            <a:r>
              <a:rPr lang="en-US" sz="3600" dirty="0" smtClean="0">
                <a:solidFill>
                  <a:srgbClr val="18697B"/>
                </a:solidFill>
              </a:rPr>
              <a:t>WHAT IS SYNTHETIC BIOLOGY?</a:t>
            </a:r>
          </a:p>
          <a:p>
            <a:endParaRPr lang="en-US" sz="3600" dirty="0">
              <a:solidFill>
                <a:srgbClr val="18697B"/>
              </a:solidFill>
            </a:endParaRPr>
          </a:p>
          <a:p>
            <a:r>
              <a:rPr lang="en-US" sz="3600" dirty="0" smtClean="0">
                <a:solidFill>
                  <a:srgbClr val="18697B"/>
                </a:solidFill>
              </a:rPr>
              <a:t> </a:t>
            </a:r>
            <a:r>
              <a:rPr lang="en-US" sz="6600" dirty="0" smtClean="0">
                <a:solidFill>
                  <a:srgbClr val="18697B"/>
                </a:solidFill>
              </a:rPr>
              <a:t>“BIG IDEAS”</a:t>
            </a:r>
          </a:p>
        </p:txBody>
      </p:sp>
    </p:spTree>
    <p:extLst>
      <p:ext uri="{BB962C8B-B14F-4D97-AF65-F5344CB8AC3E}">
        <p14:creationId xmlns:p14="http://schemas.microsoft.com/office/powerpoint/2010/main" val="217036464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81759" y="651530"/>
            <a:ext cx="3825698" cy="2412091"/>
          </a:xfrm>
          <a:prstGeom prst="roundRect">
            <a:avLst/>
          </a:prstGeom>
          <a:solidFill>
            <a:srgbClr val="5EC1B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Synthetic biology </a:t>
            </a:r>
            <a:endParaRPr lang="en-US" sz="2400" dirty="0" smtClean="0">
              <a:solidFill>
                <a:schemeClr val="tx1"/>
              </a:solidFill>
            </a:endParaRPr>
          </a:p>
          <a:p>
            <a:pPr algn="ctr"/>
            <a:r>
              <a:rPr lang="en-US" sz="2400" b="1" dirty="0" smtClean="0">
                <a:solidFill>
                  <a:schemeClr val="tx1"/>
                </a:solidFill>
              </a:rPr>
              <a:t>builds </a:t>
            </a:r>
            <a:r>
              <a:rPr lang="en-US" sz="2400" b="1" dirty="0">
                <a:solidFill>
                  <a:schemeClr val="tx1"/>
                </a:solidFill>
              </a:rPr>
              <a:t>biological systems </a:t>
            </a:r>
            <a:r>
              <a:rPr lang="en-US" sz="2400" dirty="0">
                <a:solidFill>
                  <a:schemeClr val="tx1"/>
                </a:solidFill>
              </a:rPr>
              <a:t>as a way to explore how principles of engineering apply to the life sciences</a:t>
            </a:r>
            <a:r>
              <a:rPr lang="en-US" sz="2400" dirty="0" smtClean="0">
                <a:solidFill>
                  <a:schemeClr val="tx1"/>
                </a:solidFill>
              </a:rPr>
              <a:t>.</a:t>
            </a:r>
            <a:endParaRPr lang="en-US" sz="2400" dirty="0">
              <a:solidFill>
                <a:schemeClr val="tx1"/>
              </a:solidFill>
            </a:endParaRPr>
          </a:p>
        </p:txBody>
      </p:sp>
      <p:sp>
        <p:nvSpPr>
          <p:cNvPr id="11" name="Rounded Rectangle 10"/>
          <p:cNvSpPr/>
          <p:nvPr/>
        </p:nvSpPr>
        <p:spPr>
          <a:xfrm>
            <a:off x="4634931" y="651530"/>
            <a:ext cx="3825698" cy="2412091"/>
          </a:xfrm>
          <a:prstGeom prst="roundRect">
            <a:avLst/>
          </a:prstGeom>
          <a:solidFill>
            <a:srgbClr val="B8982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Synthetic biology </a:t>
            </a:r>
            <a:r>
              <a:rPr lang="en-US" sz="2400" b="1" dirty="0">
                <a:solidFill>
                  <a:schemeClr val="tx1"/>
                </a:solidFill>
              </a:rPr>
              <a:t>generates new tools and knowledge</a:t>
            </a:r>
            <a:r>
              <a:rPr lang="en-US" sz="2400" dirty="0">
                <a:solidFill>
                  <a:schemeClr val="tx1"/>
                </a:solidFill>
              </a:rPr>
              <a:t> to enable biology-based solutions to societal challenges</a:t>
            </a:r>
          </a:p>
        </p:txBody>
      </p:sp>
      <p:sp>
        <p:nvSpPr>
          <p:cNvPr id="12" name="Rounded Rectangle 11"/>
          <p:cNvSpPr/>
          <p:nvPr/>
        </p:nvSpPr>
        <p:spPr>
          <a:xfrm>
            <a:off x="4634931" y="3244528"/>
            <a:ext cx="3825698" cy="2412091"/>
          </a:xfrm>
          <a:prstGeom prst="roundRect">
            <a:avLst/>
          </a:prstGeom>
          <a:solidFill>
            <a:srgbClr val="ACDDD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Synthetic </a:t>
            </a:r>
            <a:r>
              <a:rPr lang="en-US" sz="2400" dirty="0" smtClean="0">
                <a:solidFill>
                  <a:schemeClr val="tx1"/>
                </a:solidFill>
              </a:rPr>
              <a:t>biology</a:t>
            </a:r>
          </a:p>
          <a:p>
            <a:pPr algn="ctr"/>
            <a:r>
              <a:rPr lang="en-US" sz="2400" dirty="0" smtClean="0">
                <a:solidFill>
                  <a:schemeClr val="tx1"/>
                </a:solidFill>
              </a:rPr>
              <a:t> </a:t>
            </a:r>
            <a:r>
              <a:rPr lang="en-US" sz="2400" b="1" dirty="0">
                <a:solidFill>
                  <a:schemeClr val="tx1"/>
                </a:solidFill>
              </a:rPr>
              <a:t>is interconnected with human values </a:t>
            </a:r>
            <a:r>
              <a:rPr lang="en-US" sz="2400" dirty="0">
                <a:solidFill>
                  <a:schemeClr val="tx1"/>
                </a:solidFill>
              </a:rPr>
              <a:t>through the uses, costs, benefits, and risks of science and technology.</a:t>
            </a:r>
          </a:p>
        </p:txBody>
      </p:sp>
      <p:sp>
        <p:nvSpPr>
          <p:cNvPr id="13" name="Rounded Rectangle 12"/>
          <p:cNvSpPr/>
          <p:nvPr/>
        </p:nvSpPr>
        <p:spPr>
          <a:xfrm>
            <a:off x="581759" y="3244528"/>
            <a:ext cx="3825698" cy="2412091"/>
          </a:xfrm>
          <a:prstGeom prst="roundRect">
            <a:avLst/>
          </a:prstGeom>
          <a:solidFill>
            <a:srgbClr val="1C978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Synthetic biology </a:t>
            </a:r>
            <a:r>
              <a:rPr lang="en-US" sz="2400" b="1" dirty="0">
                <a:solidFill>
                  <a:schemeClr val="tx1"/>
                </a:solidFill>
              </a:rPr>
              <a:t>welcomes participation</a:t>
            </a:r>
            <a:r>
              <a:rPr lang="en-US" sz="2400" dirty="0">
                <a:solidFill>
                  <a:schemeClr val="tx1"/>
                </a:solidFill>
              </a:rPr>
              <a:t> </a:t>
            </a:r>
            <a:endParaRPr lang="en-US" sz="2400" dirty="0" smtClean="0">
              <a:solidFill>
                <a:schemeClr val="tx1"/>
              </a:solidFill>
            </a:endParaRPr>
          </a:p>
          <a:p>
            <a:pPr algn="ctr"/>
            <a:r>
              <a:rPr lang="en-US" sz="2400" dirty="0" smtClean="0">
                <a:solidFill>
                  <a:schemeClr val="tx1"/>
                </a:solidFill>
              </a:rPr>
              <a:t>of </a:t>
            </a:r>
            <a:r>
              <a:rPr lang="en-US" sz="2400" dirty="0">
                <a:solidFill>
                  <a:schemeClr val="tx1"/>
                </a:solidFill>
              </a:rPr>
              <a:t>communities with diverse training to foster creativity and growth of the field</a:t>
            </a:r>
            <a:r>
              <a:rPr lang="en-US" sz="2400" dirty="0" smtClean="0">
                <a:solidFill>
                  <a:schemeClr val="tx1"/>
                </a:solidFill>
              </a:rPr>
              <a:t>.</a:t>
            </a:r>
            <a:endParaRPr lang="en-US" sz="2400" dirty="0">
              <a:solidFill>
                <a:schemeClr val="tx1"/>
              </a:solidFill>
            </a:endParaRPr>
          </a:p>
        </p:txBody>
      </p:sp>
      <p:sp>
        <p:nvSpPr>
          <p:cNvPr id="16" name="Rectangle 15"/>
          <p:cNvSpPr/>
          <p:nvPr/>
        </p:nvSpPr>
        <p:spPr>
          <a:xfrm>
            <a:off x="1001295" y="888359"/>
            <a:ext cx="3225994" cy="461665"/>
          </a:xfrm>
          <a:prstGeom prst="rect">
            <a:avLst/>
          </a:prstGeom>
        </p:spPr>
        <p:txBody>
          <a:bodyPr wrap="square">
            <a:spAutoFit/>
          </a:bodyPr>
          <a:lstStyle/>
          <a:p>
            <a:pPr algn="ctr"/>
            <a:r>
              <a:rPr lang="en-US" sz="2400" dirty="0"/>
              <a:t> </a:t>
            </a:r>
          </a:p>
        </p:txBody>
      </p:sp>
    </p:spTree>
    <p:extLst>
      <p:ext uri="{BB962C8B-B14F-4D97-AF65-F5344CB8AC3E}">
        <p14:creationId xmlns:p14="http://schemas.microsoft.com/office/powerpoint/2010/main" val="423554573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81759" y="651530"/>
            <a:ext cx="3825698" cy="2412091"/>
          </a:xfrm>
          <a:prstGeom prst="roundRect">
            <a:avLst/>
          </a:prstGeom>
          <a:solidFill>
            <a:srgbClr val="5EC1B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Synthetic biology </a:t>
            </a:r>
            <a:endParaRPr lang="en-US" sz="2400" dirty="0" smtClean="0">
              <a:solidFill>
                <a:schemeClr val="tx1"/>
              </a:solidFill>
            </a:endParaRPr>
          </a:p>
          <a:p>
            <a:pPr algn="ctr"/>
            <a:r>
              <a:rPr lang="en-US" sz="2400" b="1" dirty="0" smtClean="0">
                <a:solidFill>
                  <a:schemeClr val="tx1"/>
                </a:solidFill>
              </a:rPr>
              <a:t>builds </a:t>
            </a:r>
            <a:r>
              <a:rPr lang="en-US" sz="2400" b="1" dirty="0">
                <a:solidFill>
                  <a:schemeClr val="tx1"/>
                </a:solidFill>
              </a:rPr>
              <a:t>biological systems </a:t>
            </a:r>
            <a:r>
              <a:rPr lang="en-US" sz="2400" dirty="0">
                <a:solidFill>
                  <a:schemeClr val="tx1"/>
                </a:solidFill>
              </a:rPr>
              <a:t>as a way to explore how principles of engineering apply to the life sciences</a:t>
            </a:r>
            <a:r>
              <a:rPr lang="en-US" sz="2400" dirty="0" smtClean="0">
                <a:solidFill>
                  <a:schemeClr val="tx1"/>
                </a:solidFill>
              </a:rPr>
              <a:t>.</a:t>
            </a:r>
            <a:endParaRPr lang="en-US" sz="2400" dirty="0">
              <a:solidFill>
                <a:schemeClr val="tx1"/>
              </a:solidFill>
            </a:endParaRPr>
          </a:p>
        </p:txBody>
      </p:sp>
      <p:sp>
        <p:nvSpPr>
          <p:cNvPr id="16" name="Rectangle 15"/>
          <p:cNvSpPr/>
          <p:nvPr/>
        </p:nvSpPr>
        <p:spPr>
          <a:xfrm>
            <a:off x="1001295" y="888359"/>
            <a:ext cx="3225994" cy="461665"/>
          </a:xfrm>
          <a:prstGeom prst="rect">
            <a:avLst/>
          </a:prstGeom>
        </p:spPr>
        <p:txBody>
          <a:bodyPr wrap="square">
            <a:spAutoFit/>
          </a:bodyPr>
          <a:lstStyle/>
          <a:p>
            <a:pPr algn="ctr"/>
            <a:r>
              <a:rPr lang="en-US" sz="2400" dirty="0"/>
              <a:t> </a:t>
            </a:r>
          </a:p>
        </p:txBody>
      </p:sp>
    </p:spTree>
    <p:extLst>
      <p:ext uri="{BB962C8B-B14F-4D97-AF65-F5344CB8AC3E}">
        <p14:creationId xmlns:p14="http://schemas.microsoft.com/office/powerpoint/2010/main" val="81737940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34931" y="651530"/>
            <a:ext cx="3825698" cy="2412091"/>
          </a:xfrm>
          <a:prstGeom prst="roundRect">
            <a:avLst/>
          </a:prstGeom>
          <a:solidFill>
            <a:srgbClr val="B8982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Synthetic biology </a:t>
            </a:r>
            <a:r>
              <a:rPr lang="en-US" sz="2400" b="1" dirty="0">
                <a:solidFill>
                  <a:schemeClr val="tx1"/>
                </a:solidFill>
              </a:rPr>
              <a:t>generates new tools and knowledge</a:t>
            </a:r>
            <a:r>
              <a:rPr lang="en-US" sz="2400" dirty="0">
                <a:solidFill>
                  <a:schemeClr val="tx1"/>
                </a:solidFill>
              </a:rPr>
              <a:t> to enable biology-based solutions to societal challenges</a:t>
            </a:r>
          </a:p>
        </p:txBody>
      </p:sp>
    </p:spTree>
    <p:extLst>
      <p:ext uri="{BB962C8B-B14F-4D97-AF65-F5344CB8AC3E}">
        <p14:creationId xmlns:p14="http://schemas.microsoft.com/office/powerpoint/2010/main" val="264276810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81759" y="3244528"/>
            <a:ext cx="3825698" cy="2412091"/>
          </a:xfrm>
          <a:prstGeom prst="roundRect">
            <a:avLst/>
          </a:prstGeom>
          <a:solidFill>
            <a:srgbClr val="1C978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Synthetic biology </a:t>
            </a:r>
            <a:r>
              <a:rPr lang="en-US" sz="2400" b="1" dirty="0">
                <a:solidFill>
                  <a:schemeClr val="tx1"/>
                </a:solidFill>
              </a:rPr>
              <a:t>welcomes participation</a:t>
            </a:r>
            <a:r>
              <a:rPr lang="en-US" sz="2400" dirty="0">
                <a:solidFill>
                  <a:schemeClr val="tx1"/>
                </a:solidFill>
              </a:rPr>
              <a:t> </a:t>
            </a:r>
            <a:endParaRPr lang="en-US" sz="2400" dirty="0" smtClean="0">
              <a:solidFill>
                <a:schemeClr val="tx1"/>
              </a:solidFill>
            </a:endParaRPr>
          </a:p>
          <a:p>
            <a:pPr algn="ctr"/>
            <a:r>
              <a:rPr lang="en-US" sz="2400" dirty="0" smtClean="0">
                <a:solidFill>
                  <a:schemeClr val="tx1"/>
                </a:solidFill>
              </a:rPr>
              <a:t>of </a:t>
            </a:r>
            <a:r>
              <a:rPr lang="en-US" sz="2400" dirty="0">
                <a:solidFill>
                  <a:schemeClr val="tx1"/>
                </a:solidFill>
              </a:rPr>
              <a:t>communities with diverse training to foster creativity and growth of the field</a:t>
            </a:r>
            <a:r>
              <a:rPr lang="en-US" sz="2400" dirty="0" smtClean="0">
                <a:solidFill>
                  <a:schemeClr val="tx1"/>
                </a:solidFill>
              </a:rPr>
              <a:t>.</a:t>
            </a:r>
            <a:endParaRPr lang="en-US" sz="2400" dirty="0">
              <a:solidFill>
                <a:schemeClr val="tx1"/>
              </a:solidFill>
            </a:endParaRPr>
          </a:p>
        </p:txBody>
      </p:sp>
    </p:spTree>
    <p:extLst>
      <p:ext uri="{BB962C8B-B14F-4D97-AF65-F5344CB8AC3E}">
        <p14:creationId xmlns:p14="http://schemas.microsoft.com/office/powerpoint/2010/main" val="135006983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634931" y="3244528"/>
            <a:ext cx="3825698" cy="2412091"/>
          </a:xfrm>
          <a:prstGeom prst="roundRect">
            <a:avLst/>
          </a:prstGeom>
          <a:solidFill>
            <a:srgbClr val="ACDDD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Synthetic </a:t>
            </a:r>
            <a:r>
              <a:rPr lang="en-US" sz="2400" dirty="0" smtClean="0">
                <a:solidFill>
                  <a:schemeClr val="tx1"/>
                </a:solidFill>
              </a:rPr>
              <a:t>biology</a:t>
            </a:r>
          </a:p>
          <a:p>
            <a:pPr algn="ctr"/>
            <a:r>
              <a:rPr lang="en-US" sz="2400" dirty="0" smtClean="0">
                <a:solidFill>
                  <a:schemeClr val="tx1"/>
                </a:solidFill>
              </a:rPr>
              <a:t> </a:t>
            </a:r>
            <a:r>
              <a:rPr lang="en-US" sz="2400" b="1" dirty="0">
                <a:solidFill>
                  <a:schemeClr val="tx1"/>
                </a:solidFill>
              </a:rPr>
              <a:t>is interconnected with human values </a:t>
            </a:r>
            <a:r>
              <a:rPr lang="en-US" sz="2400" dirty="0">
                <a:solidFill>
                  <a:schemeClr val="tx1"/>
                </a:solidFill>
              </a:rPr>
              <a:t>through the uses, costs, benefits, and risks of science and technology.</a:t>
            </a:r>
          </a:p>
        </p:txBody>
      </p:sp>
    </p:spTree>
    <p:extLst>
      <p:ext uri="{BB962C8B-B14F-4D97-AF65-F5344CB8AC3E}">
        <p14:creationId xmlns:p14="http://schemas.microsoft.com/office/powerpoint/2010/main" val="258300979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descr="Screen Shot 2015-02-06 at 10.53.32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35274"/>
            <a:ext cx="9144000" cy="6927678"/>
          </a:xfrm>
          <a:prstGeom prst="rect">
            <a:avLst/>
          </a:prstGeom>
        </p:spPr>
      </p:pic>
      <p:sp>
        <p:nvSpPr>
          <p:cNvPr id="5" name="Rectangle 4"/>
          <p:cNvSpPr/>
          <p:nvPr/>
        </p:nvSpPr>
        <p:spPr>
          <a:xfrm>
            <a:off x="0" y="-35274"/>
            <a:ext cx="1399306" cy="6927678"/>
          </a:xfrm>
          <a:prstGeom prst="rect">
            <a:avLst/>
          </a:prstGeom>
          <a:solidFill>
            <a:srgbClr val="18697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572078" y="1756305"/>
            <a:ext cx="7267122" cy="2123658"/>
          </a:xfrm>
          <a:prstGeom prst="rect">
            <a:avLst/>
          </a:prstGeom>
        </p:spPr>
        <p:txBody>
          <a:bodyPr wrap="square">
            <a:spAutoFit/>
          </a:bodyPr>
          <a:lstStyle/>
          <a:p>
            <a:r>
              <a:rPr lang="en-US" sz="3600" dirty="0" smtClean="0">
                <a:solidFill>
                  <a:srgbClr val="18697B"/>
                </a:solidFill>
              </a:rPr>
              <a:t>HOW MIGHT YOU ENGAGE?</a:t>
            </a:r>
          </a:p>
          <a:p>
            <a:endParaRPr lang="en-US" sz="3600" dirty="0">
              <a:solidFill>
                <a:srgbClr val="18697B"/>
              </a:solidFill>
            </a:endParaRPr>
          </a:p>
          <a:p>
            <a:r>
              <a:rPr lang="en-US" sz="6000" dirty="0" smtClean="0">
                <a:solidFill>
                  <a:srgbClr val="18697B"/>
                </a:solidFill>
              </a:rPr>
              <a:t>ONE KEY LESSON</a:t>
            </a:r>
            <a:endParaRPr lang="en-US" sz="11500" dirty="0" smtClean="0">
              <a:solidFill>
                <a:srgbClr val="18697B"/>
              </a:solidFill>
            </a:endParaRPr>
          </a:p>
        </p:txBody>
      </p:sp>
    </p:spTree>
    <p:extLst>
      <p:ext uri="{BB962C8B-B14F-4D97-AF65-F5344CB8AC3E}">
        <p14:creationId xmlns:p14="http://schemas.microsoft.com/office/powerpoint/2010/main" val="427457742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r="5955"/>
          <a:stretch/>
        </p:blipFill>
        <p:spPr>
          <a:xfrm>
            <a:off x="709064" y="1498600"/>
            <a:ext cx="7556539" cy="3640667"/>
          </a:xfrm>
          <a:prstGeom prst="rect">
            <a:avLst/>
          </a:prstGeom>
        </p:spPr>
      </p:pic>
    </p:spTree>
    <p:extLst>
      <p:ext uri="{BB962C8B-B14F-4D97-AF65-F5344CB8AC3E}">
        <p14:creationId xmlns:p14="http://schemas.microsoft.com/office/powerpoint/2010/main" val="31637186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ADCDB"/>
        </a:solidFill>
        <a:effectLst/>
      </p:bgPr>
    </p:bg>
    <p:spTree>
      <p:nvGrpSpPr>
        <p:cNvPr id="1" name=""/>
        <p:cNvGrpSpPr/>
        <p:nvPr/>
      </p:nvGrpSpPr>
      <p:grpSpPr>
        <a:xfrm>
          <a:off x="0" y="0"/>
          <a:ext cx="0" cy="0"/>
          <a:chOff x="0" y="0"/>
          <a:chExt cx="0" cy="0"/>
        </a:xfrm>
      </p:grpSpPr>
      <p:pic>
        <p:nvPicPr>
          <p:cNvPr id="3" name="Picture 2" descr="Megan Palmer-6NEWtighter crop.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14947" y="3804556"/>
            <a:ext cx="1600200" cy="1828800"/>
          </a:xfrm>
          <a:prstGeom prst="rect">
            <a:avLst/>
          </a:prstGeom>
        </p:spPr>
      </p:pic>
      <p:pic>
        <p:nvPicPr>
          <p:cNvPr id="11" name="Picture 10" descr="DavidSittenfel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44014" y="3804556"/>
            <a:ext cx="1603248" cy="1834896"/>
          </a:xfrm>
          <a:prstGeom prst="rect">
            <a:avLst/>
          </a:prstGeom>
        </p:spPr>
      </p:pic>
      <p:pic>
        <p:nvPicPr>
          <p:cNvPr id="13" name="Picture 12" descr="BWB_logo_H1_tag_fullcolor.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60567" y="197554"/>
            <a:ext cx="1866122" cy="914400"/>
          </a:xfrm>
          <a:prstGeom prst="rect">
            <a:avLst/>
          </a:prstGeom>
        </p:spPr>
      </p:pic>
      <p:sp>
        <p:nvSpPr>
          <p:cNvPr id="14" name="TextBox 13"/>
          <p:cNvSpPr txBox="1"/>
          <p:nvPr/>
        </p:nvSpPr>
        <p:spPr>
          <a:xfrm>
            <a:off x="1421612" y="5657272"/>
            <a:ext cx="8122366" cy="461665"/>
          </a:xfrm>
          <a:prstGeom prst="rect">
            <a:avLst/>
          </a:prstGeom>
          <a:noFill/>
        </p:spPr>
        <p:txBody>
          <a:bodyPr wrap="square" rtlCol="0">
            <a:spAutoFit/>
          </a:bodyPr>
          <a:lstStyle/>
          <a:p>
            <a:pPr defTabSz="457200">
              <a:spcAft>
                <a:spcPts val="1600"/>
              </a:spcAft>
            </a:pPr>
            <a:r>
              <a:rPr lang="en-US" sz="2400" dirty="0" smtClean="0">
                <a:solidFill>
                  <a:prstClr val="black"/>
                </a:solidFill>
                <a:latin typeface="Calibri"/>
              </a:rPr>
              <a:t>Larry Bell	          David </a:t>
            </a:r>
            <a:r>
              <a:rPr lang="en-US" sz="2400" dirty="0" err="1" smtClean="0">
                <a:solidFill>
                  <a:prstClr val="black"/>
                </a:solidFill>
                <a:latin typeface="Calibri"/>
              </a:rPr>
              <a:t>Sittenfeld</a:t>
            </a:r>
            <a:r>
              <a:rPr lang="en-US" sz="2400" dirty="0" smtClean="0">
                <a:solidFill>
                  <a:prstClr val="black"/>
                </a:solidFill>
                <a:latin typeface="Calibri"/>
              </a:rPr>
              <a:t>	   </a:t>
            </a:r>
            <a:r>
              <a:rPr lang="en-US" sz="2400" dirty="0">
                <a:solidFill>
                  <a:prstClr val="black"/>
                </a:solidFill>
                <a:latin typeface="Calibri"/>
              </a:rPr>
              <a:t> </a:t>
            </a:r>
            <a:r>
              <a:rPr lang="en-US" sz="2400" dirty="0" smtClean="0">
                <a:solidFill>
                  <a:prstClr val="black"/>
                </a:solidFill>
                <a:latin typeface="Calibri"/>
              </a:rPr>
              <a:t>     Megan Palmer</a:t>
            </a:r>
            <a:endParaRPr lang="en-US" sz="2400" dirty="0">
              <a:solidFill>
                <a:prstClr val="black"/>
              </a:solidFill>
              <a:latin typeface="Calibri"/>
            </a:endParaRPr>
          </a:p>
        </p:txBody>
      </p:sp>
      <p:pic>
        <p:nvPicPr>
          <p:cNvPr id="2" name="Picture 1" descr="larry.tiff"/>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280502" y="3832778"/>
            <a:ext cx="1584183" cy="1828800"/>
          </a:xfrm>
          <a:prstGeom prst="rect">
            <a:avLst/>
          </a:prstGeom>
        </p:spPr>
      </p:pic>
      <p:sp>
        <p:nvSpPr>
          <p:cNvPr id="9" name="Rectangle 8"/>
          <p:cNvSpPr/>
          <p:nvPr/>
        </p:nvSpPr>
        <p:spPr>
          <a:xfrm>
            <a:off x="239889" y="1677690"/>
            <a:ext cx="8686800" cy="1323439"/>
          </a:xfrm>
          <a:prstGeom prst="rect">
            <a:avLst/>
          </a:prstGeom>
          <a:solidFill>
            <a:srgbClr val="1C978B"/>
          </a:solidFill>
        </p:spPr>
        <p:txBody>
          <a:bodyPr wrap="square">
            <a:spAutoFit/>
          </a:bodyPr>
          <a:lstStyle/>
          <a:p>
            <a:pPr algn="ctr" defTabSz="457200"/>
            <a:endParaRPr lang="en-US" sz="1000" b="1" spc="150" dirty="0" smtClean="0">
              <a:solidFill>
                <a:prstClr val="white"/>
              </a:solidFill>
              <a:latin typeface="Century Gothic"/>
              <a:cs typeface="Century Gothic"/>
            </a:endParaRPr>
          </a:p>
          <a:p>
            <a:pPr algn="ctr" defTabSz="457200"/>
            <a:r>
              <a:rPr lang="en-US" sz="6000" b="1" spc="150" dirty="0" smtClean="0">
                <a:solidFill>
                  <a:prstClr val="white"/>
                </a:solidFill>
                <a:latin typeface="Century Gothic"/>
                <a:cs typeface="Century Gothic"/>
              </a:rPr>
              <a:t>Building with Biology</a:t>
            </a:r>
          </a:p>
          <a:p>
            <a:pPr algn="ctr" defTabSz="457200"/>
            <a:endParaRPr lang="en-US" sz="1000" b="1" spc="150" dirty="0">
              <a:solidFill>
                <a:prstClr val="white"/>
              </a:solidFill>
              <a:latin typeface="Century Gothic"/>
              <a:cs typeface="Century Gothic"/>
            </a:endParaRPr>
          </a:p>
        </p:txBody>
      </p:sp>
      <p:sp>
        <p:nvSpPr>
          <p:cNvPr id="5" name="Rectangle 4"/>
          <p:cNvSpPr/>
          <p:nvPr/>
        </p:nvSpPr>
        <p:spPr>
          <a:xfrm>
            <a:off x="0" y="0"/>
            <a:ext cx="9144000" cy="6858000"/>
          </a:xfrm>
          <a:prstGeom prst="rect">
            <a:avLst/>
          </a:prstGeom>
          <a:noFill/>
          <a:ln w="457200"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Tree>
    <p:extLst>
      <p:ext uri="{BB962C8B-B14F-4D97-AF65-F5344CB8AC3E}">
        <p14:creationId xmlns:p14="http://schemas.microsoft.com/office/powerpoint/2010/main" val="58833623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693_7420.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10445"/>
            <a:ext cx="9144000" cy="6090847"/>
          </a:xfrm>
          <a:prstGeom prst="rect">
            <a:avLst/>
          </a:prstGeom>
        </p:spPr>
      </p:pic>
    </p:spTree>
    <p:extLst>
      <p:ext uri="{BB962C8B-B14F-4D97-AF65-F5344CB8AC3E}">
        <p14:creationId xmlns:p14="http://schemas.microsoft.com/office/powerpoint/2010/main" val="356813769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Co-Created Engagement Activities</a:t>
            </a:r>
            <a:endParaRPr lang="en-US" b="1" dirty="0"/>
          </a:p>
        </p:txBody>
      </p:sp>
      <p:sp>
        <p:nvSpPr>
          <p:cNvPr id="3" name="Content Placeholder 2"/>
          <p:cNvSpPr>
            <a:spLocks noGrp="1"/>
          </p:cNvSpPr>
          <p:nvPr>
            <p:ph idx="1"/>
          </p:nvPr>
        </p:nvSpPr>
        <p:spPr>
          <a:xfrm>
            <a:off x="146051" y="1417638"/>
            <a:ext cx="4792133" cy="5440362"/>
          </a:xfrm>
        </p:spPr>
        <p:txBody>
          <a:bodyPr>
            <a:noAutofit/>
          </a:bodyPr>
          <a:lstStyle/>
          <a:p>
            <a:r>
              <a:rPr lang="en-US" sz="1800" dirty="0"/>
              <a:t>Arizona Science Center/Arizona State </a:t>
            </a:r>
            <a:r>
              <a:rPr lang="en-US" sz="1800" dirty="0" smtClean="0"/>
              <a:t>University</a:t>
            </a:r>
          </a:p>
          <a:p>
            <a:r>
              <a:rPr lang="en-US" sz="1800" dirty="0"/>
              <a:t>Chabot Space &amp; Science </a:t>
            </a:r>
            <a:r>
              <a:rPr lang="en-US" sz="1800" dirty="0" err="1"/>
              <a:t>Cntr</a:t>
            </a:r>
            <a:r>
              <a:rPr lang="en-US" sz="1800" dirty="0"/>
              <a:t>/UC-</a:t>
            </a:r>
            <a:r>
              <a:rPr lang="en-US" sz="1800" dirty="0" smtClean="0"/>
              <a:t>Berkeley</a:t>
            </a:r>
          </a:p>
          <a:p>
            <a:r>
              <a:rPr lang="en-US" sz="1800" dirty="0"/>
              <a:t>Children’s Museum of Houston/Rice </a:t>
            </a:r>
            <a:r>
              <a:rPr lang="en-US" sz="1800" dirty="0" smtClean="0"/>
              <a:t>University</a:t>
            </a:r>
          </a:p>
          <a:p>
            <a:r>
              <a:rPr lang="en-US" sz="1800" dirty="0"/>
              <a:t>Franklin Institute/Univ. of </a:t>
            </a:r>
            <a:r>
              <a:rPr lang="en-US" sz="1800" dirty="0" smtClean="0"/>
              <a:t>Pennsylvania</a:t>
            </a:r>
          </a:p>
          <a:p>
            <a:r>
              <a:rPr lang="en-US" sz="1800" dirty="0"/>
              <a:t>Lawrence Hall of Science/UC-</a:t>
            </a:r>
            <a:r>
              <a:rPr lang="en-US" sz="1800" dirty="0" smtClean="0"/>
              <a:t>Berkeley</a:t>
            </a:r>
          </a:p>
          <a:p>
            <a:r>
              <a:rPr lang="en-US" sz="1800" dirty="0"/>
              <a:t>Museum of Life &amp; Science/NC </a:t>
            </a:r>
            <a:r>
              <a:rPr lang="en-US" sz="1800" dirty="0" smtClean="0"/>
              <a:t>State</a:t>
            </a:r>
          </a:p>
          <a:p>
            <a:r>
              <a:rPr lang="en-US" sz="1800" dirty="0" smtClean="0"/>
              <a:t>Museum of Science/</a:t>
            </a:r>
            <a:r>
              <a:rPr lang="en-US" sz="1800" dirty="0"/>
              <a:t>MIT/</a:t>
            </a:r>
            <a:r>
              <a:rPr lang="en-US" sz="1800" dirty="0" err="1" smtClean="0"/>
              <a:t>BioBuilder</a:t>
            </a:r>
            <a:endParaRPr lang="en-US" sz="1800" dirty="0" smtClean="0"/>
          </a:p>
          <a:p>
            <a:r>
              <a:rPr lang="en-US" sz="1800" dirty="0" err="1" smtClean="0"/>
              <a:t>Sciencenter</a:t>
            </a:r>
            <a:r>
              <a:rPr lang="en-US" sz="1800" dirty="0" smtClean="0"/>
              <a:t>/Cornell</a:t>
            </a:r>
          </a:p>
          <a:p>
            <a:r>
              <a:rPr lang="en-US" sz="1800" dirty="0" smtClean="0"/>
              <a:t>NY Hall of Science/</a:t>
            </a:r>
            <a:r>
              <a:rPr lang="en-US" sz="1800" dirty="0" err="1" smtClean="0"/>
              <a:t>GenSpace</a:t>
            </a:r>
            <a:endParaRPr lang="en-US" sz="1800" dirty="0" smtClean="0"/>
          </a:p>
          <a:p>
            <a:r>
              <a:rPr lang="en-US" sz="1800" dirty="0"/>
              <a:t>Oregon Museum of Science and Industry/Oregon Health and Science Univ</a:t>
            </a:r>
            <a:r>
              <a:rPr lang="en-US" sz="1800" dirty="0" smtClean="0"/>
              <a:t>.</a:t>
            </a:r>
          </a:p>
          <a:p>
            <a:r>
              <a:rPr lang="en-US" sz="1800" dirty="0" smtClean="0"/>
              <a:t>Science </a:t>
            </a:r>
            <a:r>
              <a:rPr lang="en-US" sz="1800" dirty="0"/>
              <a:t>Museum of </a:t>
            </a:r>
            <a:r>
              <a:rPr lang="en-US" sz="1800" dirty="0" smtClean="0"/>
              <a:t>Minnesota/Univ. of Minnesota</a:t>
            </a:r>
            <a:endParaRPr lang="en-US" sz="1800" dirty="0"/>
          </a:p>
          <a:p>
            <a:r>
              <a:rPr lang="en-US" sz="1800" dirty="0"/>
              <a:t>Pacific Science </a:t>
            </a:r>
            <a:r>
              <a:rPr lang="en-US" sz="1800" dirty="0" smtClean="0"/>
              <a:t>Center/</a:t>
            </a:r>
            <a:r>
              <a:rPr lang="en-US" sz="1800" dirty="0" err="1" smtClean="0"/>
              <a:t>Umass</a:t>
            </a:r>
            <a:r>
              <a:rPr lang="en-US" sz="1800" dirty="0" smtClean="0"/>
              <a:t>-Dartmouth</a:t>
            </a:r>
            <a:endParaRPr lang="en-US" sz="1800" dirty="0"/>
          </a:p>
          <a:p>
            <a:endParaRPr lang="en-US" sz="1800" dirty="0"/>
          </a:p>
          <a:p>
            <a:endParaRPr lang="en-US" sz="1800" dirty="0"/>
          </a:p>
        </p:txBody>
      </p:sp>
      <p:pic>
        <p:nvPicPr>
          <p:cNvPr id="4" name="Picture 3" descr="Screen Shot 2015-06-04 at 7.53.00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8184" y="1417638"/>
            <a:ext cx="4205816" cy="2538477"/>
          </a:xfrm>
          <a:prstGeom prst="rect">
            <a:avLst/>
          </a:prstGeom>
        </p:spPr>
      </p:pic>
    </p:spTree>
    <p:extLst>
      <p:ext uri="{BB962C8B-B14F-4D97-AF65-F5344CB8AC3E}">
        <p14:creationId xmlns:p14="http://schemas.microsoft.com/office/powerpoint/2010/main" val="35895064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6820"/>
            <a:ext cx="8229600" cy="1143000"/>
          </a:xfrm>
        </p:spPr>
        <p:txBody>
          <a:bodyPr rtlCol="0">
            <a:normAutofit fontScale="90000"/>
          </a:bodyPr>
          <a:lstStyle/>
          <a:p>
            <a:pPr eaLnBrk="1" fontAlgn="auto" hangingPunct="1">
              <a:spcAft>
                <a:spcPts val="0"/>
              </a:spcAft>
              <a:defRPr/>
            </a:pPr>
            <a:r>
              <a:rPr lang="en-US" b="1" dirty="0" smtClean="0">
                <a:ea typeface="+mj-ea"/>
                <a:cs typeface="+mj-cs"/>
              </a:rPr>
              <a:t>Co-created engagement activities</a:t>
            </a:r>
            <a:endParaRPr lang="en-US" b="1" dirty="0">
              <a:ea typeface="+mj-ea"/>
              <a:cs typeface="+mj-cs"/>
            </a:endParaRPr>
          </a:p>
        </p:txBody>
      </p:sp>
      <p:pic>
        <p:nvPicPr>
          <p:cNvPr id="6" name="Picture 5" descr="Screen Shot 2015-04-08 at 5.23.09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1348" y="958900"/>
            <a:ext cx="2750878" cy="3533505"/>
          </a:xfrm>
          <a:prstGeom prst="rect">
            <a:avLst/>
          </a:prstGeom>
        </p:spPr>
      </p:pic>
      <p:pic>
        <p:nvPicPr>
          <p:cNvPr id="2" name="Picture 1" descr="BioBucks_activity_sign_04-21-15 SMM.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152" y="910324"/>
            <a:ext cx="2133600" cy="2761129"/>
          </a:xfrm>
          <a:prstGeom prst="rect">
            <a:avLst/>
          </a:prstGeom>
        </p:spPr>
      </p:pic>
      <p:pic>
        <p:nvPicPr>
          <p:cNvPr id="4" name="Picture 3" descr="3D Printing Project Sign.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31523" y="2080733"/>
            <a:ext cx="3519825" cy="4555067"/>
          </a:xfrm>
          <a:prstGeom prst="rect">
            <a:avLst/>
          </a:prstGeom>
        </p:spPr>
      </p:pic>
      <p:pic>
        <p:nvPicPr>
          <p:cNvPr id="5" name="Picture 4" descr="BWB Activity flyer.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3152" y="3874671"/>
            <a:ext cx="2133600" cy="2761129"/>
          </a:xfrm>
          <a:prstGeom prst="rect">
            <a:avLst/>
          </a:prstGeom>
        </p:spPr>
      </p:pic>
    </p:spTree>
    <p:extLst>
      <p:ext uri="{BB962C8B-B14F-4D97-AF65-F5344CB8AC3E}">
        <p14:creationId xmlns:p14="http://schemas.microsoft.com/office/powerpoint/2010/main" val="250217859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Which method of Vitamin A production would you support? </a:t>
            </a:r>
            <a:br>
              <a:rPr lang="en-US" sz="3200" dirty="0" smtClean="0"/>
            </a:br>
            <a:r>
              <a:rPr lang="en-US" sz="2000" dirty="0" smtClean="0"/>
              <a:t>Place a poker chip in the appropriate box:</a:t>
            </a:r>
            <a:endParaRPr lang="en-US" sz="2000" dirty="0"/>
          </a:p>
        </p:txBody>
      </p:sp>
      <p:sp>
        <p:nvSpPr>
          <p:cNvPr id="7" name="TextBox 6"/>
          <p:cNvSpPr txBox="1"/>
          <p:nvPr/>
        </p:nvSpPr>
        <p:spPr>
          <a:xfrm>
            <a:off x="686575" y="3237093"/>
            <a:ext cx="2412417" cy="646331"/>
          </a:xfrm>
          <a:prstGeom prst="rect">
            <a:avLst/>
          </a:prstGeom>
          <a:noFill/>
          <a:ln>
            <a:solidFill>
              <a:schemeClr val="tx1"/>
            </a:solidFill>
          </a:ln>
        </p:spPr>
        <p:txBody>
          <a:bodyPr wrap="square" rtlCol="0">
            <a:spAutoFit/>
          </a:bodyPr>
          <a:lstStyle/>
          <a:p>
            <a:pPr algn="ctr"/>
            <a:r>
              <a:rPr lang="en-US" dirty="0" smtClean="0"/>
              <a:t>From non-living sources?</a:t>
            </a:r>
          </a:p>
        </p:txBody>
      </p:sp>
      <p:sp>
        <p:nvSpPr>
          <p:cNvPr id="8" name="TextBox 7"/>
          <p:cNvSpPr txBox="1"/>
          <p:nvPr/>
        </p:nvSpPr>
        <p:spPr>
          <a:xfrm>
            <a:off x="2011718" y="4034184"/>
            <a:ext cx="5121915" cy="646331"/>
          </a:xfrm>
          <a:prstGeom prst="rect">
            <a:avLst/>
          </a:prstGeom>
          <a:noFill/>
        </p:spPr>
        <p:txBody>
          <a:bodyPr wrap="none" rtlCol="0">
            <a:spAutoFit/>
          </a:bodyPr>
          <a:lstStyle/>
          <a:p>
            <a:r>
              <a:rPr lang="en-US" dirty="0" smtClean="0"/>
              <a:t>What info would you want to know before deciding? </a:t>
            </a:r>
          </a:p>
          <a:p>
            <a:r>
              <a:rPr lang="en-US" dirty="0" smtClean="0"/>
              <a:t>How do you think these items should be labeled?</a:t>
            </a:r>
            <a:endParaRPr lang="en-US" dirty="0"/>
          </a:p>
        </p:txBody>
      </p:sp>
      <p:pic>
        <p:nvPicPr>
          <p:cNvPr id="9" name="Picture 8" descr="Screen Shot 2015-01-24 at 4.41.28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9078" y="1586599"/>
            <a:ext cx="2235869" cy="1109571"/>
          </a:xfrm>
          <a:prstGeom prst="rect">
            <a:avLst/>
          </a:prstGeom>
        </p:spPr>
      </p:pic>
      <p:sp>
        <p:nvSpPr>
          <p:cNvPr id="10" name="TextBox 9"/>
          <p:cNvSpPr txBox="1"/>
          <p:nvPr/>
        </p:nvSpPr>
        <p:spPr>
          <a:xfrm>
            <a:off x="7435296" y="2661603"/>
            <a:ext cx="1056199" cy="215444"/>
          </a:xfrm>
          <a:prstGeom prst="rect">
            <a:avLst/>
          </a:prstGeom>
          <a:noFill/>
        </p:spPr>
        <p:txBody>
          <a:bodyPr wrap="none" rtlCol="0">
            <a:spAutoFit/>
          </a:bodyPr>
          <a:lstStyle/>
          <a:p>
            <a:r>
              <a:rPr lang="en-US" sz="800" dirty="0" smtClean="0"/>
              <a:t>Credit </a:t>
            </a:r>
            <a:r>
              <a:rPr lang="en-US" sz="800" dirty="0" err="1" smtClean="0"/>
              <a:t>BioBuilder.org</a:t>
            </a:r>
            <a:endParaRPr lang="en-US" sz="800" dirty="0"/>
          </a:p>
        </p:txBody>
      </p:sp>
      <p:sp>
        <p:nvSpPr>
          <p:cNvPr id="14" name="TextBox 13"/>
          <p:cNvSpPr txBox="1"/>
          <p:nvPr/>
        </p:nvSpPr>
        <p:spPr>
          <a:xfrm>
            <a:off x="6079078" y="3252587"/>
            <a:ext cx="2412417" cy="646331"/>
          </a:xfrm>
          <a:prstGeom prst="rect">
            <a:avLst/>
          </a:prstGeom>
          <a:noFill/>
          <a:ln>
            <a:solidFill>
              <a:schemeClr val="tx1"/>
            </a:solidFill>
          </a:ln>
        </p:spPr>
        <p:txBody>
          <a:bodyPr wrap="square" rtlCol="0">
            <a:spAutoFit/>
          </a:bodyPr>
          <a:lstStyle/>
          <a:p>
            <a:pPr algn="ctr"/>
            <a:r>
              <a:rPr lang="en-US" dirty="0" smtClean="0"/>
              <a:t>From biologically engineered yeast?</a:t>
            </a:r>
          </a:p>
        </p:txBody>
      </p:sp>
      <p:sp>
        <p:nvSpPr>
          <p:cNvPr id="15" name="TextBox 14"/>
          <p:cNvSpPr txBox="1"/>
          <p:nvPr/>
        </p:nvSpPr>
        <p:spPr>
          <a:xfrm>
            <a:off x="3470251" y="3252587"/>
            <a:ext cx="2412417" cy="646331"/>
          </a:xfrm>
          <a:prstGeom prst="rect">
            <a:avLst/>
          </a:prstGeom>
          <a:noFill/>
          <a:ln>
            <a:solidFill>
              <a:schemeClr val="tx1"/>
            </a:solidFill>
          </a:ln>
        </p:spPr>
        <p:txBody>
          <a:bodyPr wrap="square" rtlCol="0">
            <a:spAutoFit/>
          </a:bodyPr>
          <a:lstStyle/>
          <a:p>
            <a:pPr algn="ctr"/>
            <a:r>
              <a:rPr lang="en-US" dirty="0" smtClean="0"/>
              <a:t>From (once) living sources?</a:t>
            </a:r>
          </a:p>
        </p:txBody>
      </p:sp>
      <p:pic>
        <p:nvPicPr>
          <p:cNvPr id="1026" name="Picture 2" descr="Atlantic Co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70251" y="1586599"/>
            <a:ext cx="23622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7" name="Content Placeholder 16"/>
          <p:cNvPicPr>
            <a:picLocks noGrp="1" noChangeAspect="1"/>
          </p:cNvPicPr>
          <p:nvPr>
            <p:ph idx="1"/>
          </p:nvPr>
        </p:nvPicPr>
        <p:blipFill rotWithShape="1">
          <a:blip r:embed="rId5" cstate="email">
            <a:extLst>
              <a:ext uri="{28A0092B-C50C-407E-A947-70E740481C1C}">
                <a14:useLocalDpi xmlns:a14="http://schemas.microsoft.com/office/drawing/2010/main"/>
              </a:ext>
            </a:extLst>
          </a:blip>
          <a:srcRect/>
          <a:stretch/>
        </p:blipFill>
        <p:spPr>
          <a:xfrm>
            <a:off x="982640" y="1514901"/>
            <a:ext cx="1733264" cy="1637732"/>
          </a:xfrm>
        </p:spPr>
      </p:pic>
      <p:sp>
        <p:nvSpPr>
          <p:cNvPr id="19" name="TextBox 18"/>
          <p:cNvSpPr txBox="1"/>
          <p:nvPr/>
        </p:nvSpPr>
        <p:spPr>
          <a:xfrm>
            <a:off x="4428462" y="2741291"/>
            <a:ext cx="1470274" cy="215444"/>
          </a:xfrm>
          <a:prstGeom prst="rect">
            <a:avLst/>
          </a:prstGeom>
          <a:noFill/>
        </p:spPr>
        <p:txBody>
          <a:bodyPr wrap="none" rtlCol="0">
            <a:spAutoFit/>
          </a:bodyPr>
          <a:lstStyle/>
          <a:p>
            <a:r>
              <a:rPr lang="en-US" sz="800" i="1" dirty="0" smtClean="0"/>
              <a:t>Atlantic Cod image from NOAA</a:t>
            </a:r>
            <a:endParaRPr lang="en-US" sz="800" i="1" dirty="0"/>
          </a:p>
        </p:txBody>
      </p:sp>
      <p:sp>
        <p:nvSpPr>
          <p:cNvPr id="12" name="Title 1"/>
          <p:cNvSpPr txBox="1">
            <a:spLocks/>
          </p:cNvSpPr>
          <p:nvPr/>
        </p:nvSpPr>
        <p:spPr>
          <a:xfrm>
            <a:off x="-44864" y="4815999"/>
            <a:ext cx="6871738" cy="1669467"/>
          </a:xfrm>
          <a:prstGeom prst="rect">
            <a:avLst/>
          </a:prstGeom>
        </p:spPr>
        <p:txBody>
          <a:bodyPr vert="horz" lIns="91398" tIns="45699" rIns="91398" bIns="45699" rtlCol="0" anchor="ctr">
            <a:normAutofit fontScale="97500"/>
          </a:bodyPr>
          <a:lstStyle>
            <a:lvl1pPr algn="ctr" defTabSz="456996" rtl="0" eaLnBrk="1" latinLnBrk="0" hangingPunct="1">
              <a:spcBef>
                <a:spcPct val="0"/>
              </a:spcBef>
              <a:buNone/>
              <a:defRPr sz="4400" kern="1200">
                <a:solidFill>
                  <a:schemeClr val="tx1"/>
                </a:solidFill>
                <a:latin typeface="Lato Regular"/>
                <a:ea typeface="+mj-ea"/>
                <a:cs typeface="Lato Regular"/>
              </a:defRPr>
            </a:lvl1pPr>
          </a:lstStyle>
          <a:p>
            <a:r>
              <a:rPr lang="en-US" b="1" dirty="0" smtClean="0"/>
              <a:t>Vitamin A:  You Choose!</a:t>
            </a:r>
            <a:endParaRPr lang="en-US" b="1" dirty="0"/>
          </a:p>
        </p:txBody>
      </p:sp>
    </p:spTree>
    <p:extLst>
      <p:ext uri="{BB962C8B-B14F-4D97-AF65-F5344CB8AC3E}">
        <p14:creationId xmlns:p14="http://schemas.microsoft.com/office/powerpoint/2010/main" val="427922920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WViews_Boston.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79949" y="427985"/>
            <a:ext cx="5964051" cy="5177151"/>
          </a:xfrm>
          <a:prstGeom prst="rect">
            <a:avLst/>
          </a:prstGeom>
        </p:spPr>
      </p:pic>
      <p:sp>
        <p:nvSpPr>
          <p:cNvPr id="5" name="TextBox 4"/>
          <p:cNvSpPr txBox="1"/>
          <p:nvPr/>
        </p:nvSpPr>
        <p:spPr>
          <a:xfrm>
            <a:off x="3179948" y="5605136"/>
            <a:ext cx="5964051" cy="923330"/>
          </a:xfrm>
          <a:prstGeom prst="rect">
            <a:avLst/>
          </a:prstGeom>
          <a:solidFill>
            <a:schemeClr val="accent6">
              <a:lumMod val="50000"/>
            </a:schemeClr>
          </a:solidFill>
          <a:ln w="38100" cmpd="sng">
            <a:noFill/>
          </a:ln>
        </p:spPr>
        <p:txBody>
          <a:bodyPr wrap="square" rtlCol="0">
            <a:spAutoFit/>
          </a:bodyPr>
          <a:lstStyle/>
          <a:p>
            <a:pPr algn="ctr"/>
            <a:r>
              <a:rPr lang="en-US" sz="5400" b="1" dirty="0" err="1" smtClean="0">
                <a:solidFill>
                  <a:schemeClr val="bg1"/>
                </a:solidFill>
              </a:rPr>
              <a:t>BwB</a:t>
            </a:r>
            <a:r>
              <a:rPr lang="en-US" sz="5400" b="1" dirty="0" smtClean="0">
                <a:solidFill>
                  <a:schemeClr val="bg1"/>
                </a:solidFill>
              </a:rPr>
              <a:t> Forums</a:t>
            </a:r>
            <a:endParaRPr lang="en-US" sz="5400" b="1" dirty="0">
              <a:solidFill>
                <a:schemeClr val="bg1"/>
              </a:solidFill>
            </a:endParaRPr>
          </a:p>
        </p:txBody>
      </p:sp>
      <p:sp>
        <p:nvSpPr>
          <p:cNvPr id="6" name="TextBox 5"/>
          <p:cNvSpPr txBox="1"/>
          <p:nvPr/>
        </p:nvSpPr>
        <p:spPr>
          <a:xfrm>
            <a:off x="26691" y="208844"/>
            <a:ext cx="3153257" cy="6309419"/>
          </a:xfrm>
          <a:prstGeom prst="rect">
            <a:avLst/>
          </a:prstGeom>
          <a:noFill/>
        </p:spPr>
        <p:txBody>
          <a:bodyPr wrap="square" rtlCol="0">
            <a:spAutoFit/>
          </a:bodyPr>
          <a:lstStyle/>
          <a:p>
            <a:pPr marL="165100" indent="-165100">
              <a:spcAft>
                <a:spcPts val="1200"/>
              </a:spcAft>
              <a:buFont typeface="Arial"/>
              <a:buChar char="•"/>
            </a:pPr>
            <a:r>
              <a:rPr lang="en-US" sz="2200" dirty="0" smtClean="0">
                <a:solidFill>
                  <a:srgbClr val="000000"/>
                </a:solidFill>
                <a:latin typeface="Lato Regular"/>
                <a:cs typeface="Lato Regular"/>
              </a:rPr>
              <a:t>Forums are dialogue programs</a:t>
            </a:r>
            <a:endParaRPr lang="en-US" sz="2200" dirty="0">
              <a:solidFill>
                <a:srgbClr val="000000"/>
              </a:solidFill>
              <a:latin typeface="Lato Regular"/>
              <a:cs typeface="Lato Regular"/>
            </a:endParaRPr>
          </a:p>
          <a:p>
            <a:pPr marL="165100" indent="-165100">
              <a:spcAft>
                <a:spcPts val="1200"/>
              </a:spcAft>
              <a:buFont typeface="Arial"/>
              <a:buChar char="•"/>
            </a:pPr>
            <a:r>
              <a:rPr lang="en-US" sz="2200" dirty="0" smtClean="0">
                <a:solidFill>
                  <a:srgbClr val="000000"/>
                </a:solidFill>
                <a:latin typeface="Lato Regular"/>
                <a:cs typeface="Lato Regular"/>
              </a:rPr>
              <a:t>They usually focus on societal and ethical issues related to science and technology</a:t>
            </a:r>
            <a:endParaRPr lang="en-US" sz="2200" dirty="0">
              <a:solidFill>
                <a:srgbClr val="000000"/>
              </a:solidFill>
              <a:latin typeface="Lato Regular"/>
              <a:cs typeface="Lato Regular"/>
            </a:endParaRPr>
          </a:p>
          <a:p>
            <a:pPr marL="165100" indent="-165100">
              <a:spcAft>
                <a:spcPts val="1200"/>
              </a:spcAft>
              <a:buFont typeface="Arial"/>
              <a:buChar char="•"/>
            </a:pPr>
            <a:r>
              <a:rPr lang="en-US" sz="2200" dirty="0" smtClean="0">
                <a:solidFill>
                  <a:srgbClr val="000000"/>
                </a:solidFill>
                <a:latin typeface="Lato Regular"/>
                <a:cs typeface="Lato Regular"/>
              </a:rPr>
              <a:t>They dig into science content but also into personal experiences and social values</a:t>
            </a:r>
          </a:p>
          <a:p>
            <a:pPr marL="165100" indent="-165100">
              <a:spcAft>
                <a:spcPts val="1200"/>
              </a:spcAft>
              <a:buFont typeface="Arial"/>
              <a:buChar char="•"/>
            </a:pPr>
            <a:r>
              <a:rPr lang="en-US" sz="2200" dirty="0" smtClean="0">
                <a:solidFill>
                  <a:srgbClr val="000000"/>
                </a:solidFill>
                <a:latin typeface="Lato Regular"/>
                <a:cs typeface="Lato Regular"/>
              </a:rPr>
              <a:t>They provide an opportunity to learn from publics that are informed and engaged in a deliberative process</a:t>
            </a:r>
            <a:endParaRPr lang="en-US" sz="2200" dirty="0">
              <a:solidFill>
                <a:srgbClr val="000000"/>
              </a:solidFill>
              <a:latin typeface="Lato Regular"/>
              <a:cs typeface="Lato Regular"/>
            </a:endParaRPr>
          </a:p>
        </p:txBody>
      </p:sp>
    </p:spTree>
    <p:extLst>
      <p:ext uri="{BB962C8B-B14F-4D97-AF65-F5344CB8AC3E}">
        <p14:creationId xmlns:p14="http://schemas.microsoft.com/office/powerpoint/2010/main" val="426557969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ngueJP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2235" y="2734758"/>
            <a:ext cx="2823949" cy="2018293"/>
          </a:xfrm>
          <a:prstGeom prst="rect">
            <a:avLst/>
          </a:prstGeom>
        </p:spPr>
      </p:pic>
      <p:pic>
        <p:nvPicPr>
          <p:cNvPr id="4" name="Picture 3" descr="MalariaJPG.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78502" y="2734757"/>
            <a:ext cx="2823949" cy="2018293"/>
          </a:xfrm>
          <a:prstGeom prst="rect">
            <a:avLst/>
          </a:prstGeom>
        </p:spPr>
      </p:pic>
      <p:pic>
        <p:nvPicPr>
          <p:cNvPr id="5" name="Picture 4" descr="WirthJPG.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02466" y="291440"/>
            <a:ext cx="3199985" cy="2399989"/>
          </a:xfrm>
          <a:prstGeom prst="rect">
            <a:avLst/>
          </a:prstGeom>
        </p:spPr>
      </p:pic>
      <p:pic>
        <p:nvPicPr>
          <p:cNvPr id="6" name="Picture 5" descr="Resident.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4839706"/>
            <a:ext cx="2823948" cy="2018293"/>
          </a:xfrm>
          <a:prstGeom prst="rect">
            <a:avLst/>
          </a:prstGeom>
        </p:spPr>
      </p:pic>
      <p:pic>
        <p:nvPicPr>
          <p:cNvPr id="8" name="Picture 7" descr="Relief.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92235" y="4839707"/>
            <a:ext cx="2823949" cy="2018293"/>
          </a:xfrm>
          <a:prstGeom prst="rect">
            <a:avLst/>
          </a:prstGeom>
        </p:spPr>
      </p:pic>
      <p:pic>
        <p:nvPicPr>
          <p:cNvPr id="9" name="Picture 8" descr="WestNile.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66" y="2734758"/>
            <a:ext cx="2823948" cy="2018292"/>
          </a:xfrm>
          <a:prstGeom prst="rect">
            <a:avLst/>
          </a:prstGeom>
        </p:spPr>
      </p:pic>
      <p:pic>
        <p:nvPicPr>
          <p:cNvPr id="11" name="Picture 10" descr="WirthJPG.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41002" y="291440"/>
            <a:ext cx="3199985" cy="2399989"/>
          </a:xfrm>
          <a:prstGeom prst="rect">
            <a:avLst/>
          </a:prstGeom>
        </p:spPr>
      </p:pic>
      <p:pic>
        <p:nvPicPr>
          <p:cNvPr id="12" name="Picture 11" descr="Victor.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78502" y="4839706"/>
            <a:ext cx="2823949" cy="2018293"/>
          </a:xfrm>
          <a:prstGeom prst="rect">
            <a:avLst/>
          </a:prstGeom>
        </p:spPr>
      </p:pic>
      <p:sp>
        <p:nvSpPr>
          <p:cNvPr id="10" name="Title 9"/>
          <p:cNvSpPr>
            <a:spLocks noGrp="1"/>
          </p:cNvSpPr>
          <p:nvPr>
            <p:ph type="title"/>
          </p:nvPr>
        </p:nvSpPr>
        <p:spPr>
          <a:xfrm>
            <a:off x="0" y="274638"/>
            <a:ext cx="2379523" cy="2373464"/>
          </a:xfrm>
        </p:spPr>
        <p:txBody>
          <a:bodyPr>
            <a:normAutofit/>
          </a:bodyPr>
          <a:lstStyle/>
          <a:p>
            <a:r>
              <a:rPr lang="en-US" sz="3200" dirty="0" smtClean="0"/>
              <a:t>Mosquito engineering</a:t>
            </a:r>
            <a:br>
              <a:rPr lang="en-US" sz="3200" dirty="0" smtClean="0"/>
            </a:br>
            <a:r>
              <a:rPr lang="en-US" sz="3200" dirty="0" smtClean="0"/>
              <a:t>Forum</a:t>
            </a:r>
            <a:endParaRPr lang="en-US" sz="3200" dirty="0"/>
          </a:p>
        </p:txBody>
      </p:sp>
    </p:spTree>
    <p:extLst>
      <p:ext uri="{BB962C8B-B14F-4D97-AF65-F5344CB8AC3E}">
        <p14:creationId xmlns:p14="http://schemas.microsoft.com/office/powerpoint/2010/main" val="76106407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7" name="Picture 6" descr="BWB_map_6-1-15.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8941" y="0"/>
            <a:ext cx="8875059" cy="6858000"/>
          </a:xfrm>
          <a:prstGeom prst="rect">
            <a:avLst/>
          </a:prstGeom>
        </p:spPr>
      </p:pic>
      <p:sp>
        <p:nvSpPr>
          <p:cNvPr id="4" name="Title 3"/>
          <p:cNvSpPr>
            <a:spLocks noGrp="1"/>
          </p:cNvSpPr>
          <p:nvPr>
            <p:ph type="title"/>
          </p:nvPr>
        </p:nvSpPr>
        <p:spPr/>
        <p:txBody>
          <a:bodyPr>
            <a:normAutofit fontScale="90000"/>
          </a:bodyPr>
          <a:lstStyle/>
          <a:p>
            <a:r>
              <a:rPr lang="en-US" b="1" dirty="0"/>
              <a:t>Building With Biology Pilot Events</a:t>
            </a:r>
            <a:endParaRPr lang="en-US" dirty="0"/>
          </a:p>
        </p:txBody>
      </p:sp>
    </p:spTree>
    <p:extLst>
      <p:ext uri="{BB962C8B-B14F-4D97-AF65-F5344CB8AC3E}">
        <p14:creationId xmlns:p14="http://schemas.microsoft.com/office/powerpoint/2010/main" val="40083931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Building With Biology Pilot Events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41903676"/>
              </p:ext>
            </p:extLst>
          </p:nvPr>
        </p:nvGraphicFramePr>
        <p:xfrm>
          <a:off x="270933" y="1345143"/>
          <a:ext cx="8669866" cy="5343527"/>
        </p:xfrm>
        <a:graphic>
          <a:graphicData uri="http://schemas.openxmlformats.org/drawingml/2006/table">
            <a:tbl>
              <a:tblPr firstRow="1" bandRow="1">
                <a:tableStyleId>{5C22544A-7EE6-4342-B048-85BDC9FD1C3A}</a:tableStyleId>
              </a:tblPr>
              <a:tblGrid>
                <a:gridCol w="2491633"/>
                <a:gridCol w="2491633"/>
                <a:gridCol w="1510214"/>
                <a:gridCol w="2176386"/>
              </a:tblGrid>
              <a:tr h="730243">
                <a:tc>
                  <a:txBody>
                    <a:bodyPr/>
                    <a:lstStyle/>
                    <a:p>
                      <a:pPr algn="ctr"/>
                      <a:r>
                        <a:rPr lang="en-US" dirty="0" smtClean="0">
                          <a:latin typeface="Lato Regular"/>
                          <a:cs typeface="Lato Regular"/>
                        </a:rPr>
                        <a:t>Institution</a:t>
                      </a:r>
                      <a:endParaRPr lang="en-US" dirty="0">
                        <a:latin typeface="Lato Regular"/>
                        <a:cs typeface="Lato Regular"/>
                      </a:endParaRPr>
                    </a:p>
                  </a:txBody>
                  <a:tcPr/>
                </a:tc>
                <a:tc>
                  <a:txBody>
                    <a:bodyPr/>
                    <a:lstStyle/>
                    <a:p>
                      <a:pPr algn="ctr"/>
                      <a:r>
                        <a:rPr lang="en-US" dirty="0" smtClean="0">
                          <a:latin typeface="Lato Regular"/>
                          <a:cs typeface="Lato Regular"/>
                        </a:rPr>
                        <a:t>Location</a:t>
                      </a:r>
                      <a:endParaRPr lang="en-US" dirty="0">
                        <a:latin typeface="Lato Regular"/>
                        <a:cs typeface="Lato Regular"/>
                      </a:endParaRPr>
                    </a:p>
                  </a:txBody>
                  <a:tcPr/>
                </a:tc>
                <a:tc>
                  <a:txBody>
                    <a:bodyPr/>
                    <a:lstStyle/>
                    <a:p>
                      <a:pPr algn="ctr"/>
                      <a:r>
                        <a:rPr lang="en-US" dirty="0" smtClean="0">
                          <a:latin typeface="Lato Regular"/>
                          <a:cs typeface="Lato Regular"/>
                        </a:rPr>
                        <a:t>Event</a:t>
                      </a:r>
                      <a:r>
                        <a:rPr lang="en-US" baseline="0" dirty="0" smtClean="0">
                          <a:latin typeface="Lato Regular"/>
                          <a:cs typeface="Lato Regular"/>
                        </a:rPr>
                        <a:t> Date(s)</a:t>
                      </a:r>
                      <a:endParaRPr lang="en-US" dirty="0">
                        <a:latin typeface="Lato Regular"/>
                        <a:cs typeface="Lato Regular"/>
                      </a:endParaRPr>
                    </a:p>
                  </a:txBody>
                  <a:tcPr/>
                </a:tc>
                <a:tc>
                  <a:txBody>
                    <a:bodyPr/>
                    <a:lstStyle/>
                    <a:p>
                      <a:pPr algn="ctr"/>
                      <a:r>
                        <a:rPr lang="en-US" dirty="0" smtClean="0">
                          <a:latin typeface="Lato Regular"/>
                          <a:cs typeface="Lato Regular"/>
                        </a:rPr>
                        <a:t>Primary</a:t>
                      </a:r>
                      <a:r>
                        <a:rPr lang="en-US" baseline="0" dirty="0" smtClean="0">
                          <a:latin typeface="Lato Regular"/>
                          <a:cs typeface="Lato Regular"/>
                        </a:rPr>
                        <a:t> </a:t>
                      </a:r>
                      <a:r>
                        <a:rPr lang="en-US" dirty="0" smtClean="0">
                          <a:latin typeface="Lato Regular"/>
                          <a:cs typeface="Lato Regular"/>
                        </a:rPr>
                        <a:t>Host Site Contact</a:t>
                      </a:r>
                      <a:endParaRPr lang="en-US" dirty="0">
                        <a:latin typeface="Lato Regular"/>
                        <a:cs typeface="Lato Regular"/>
                      </a:endParaRPr>
                    </a:p>
                  </a:txBody>
                  <a:tcPr/>
                </a:tc>
              </a:tr>
              <a:tr h="423078">
                <a:tc>
                  <a:txBody>
                    <a:bodyPr/>
                    <a:lstStyle/>
                    <a:p>
                      <a:pPr algn="ctr"/>
                      <a:r>
                        <a:rPr lang="en-US" sz="1600" b="1" dirty="0" smtClean="0">
                          <a:latin typeface="Lato Regular"/>
                          <a:cs typeface="Lato Regular"/>
                        </a:rPr>
                        <a:t>Pacific Science Center</a:t>
                      </a:r>
                      <a:endParaRPr lang="en-US" sz="1600" b="1" dirty="0">
                        <a:latin typeface="Lato Regular"/>
                        <a:cs typeface="Lato Regular"/>
                      </a:endParaRPr>
                    </a:p>
                  </a:txBody>
                  <a:tcPr/>
                </a:tc>
                <a:tc>
                  <a:txBody>
                    <a:bodyPr/>
                    <a:lstStyle/>
                    <a:p>
                      <a:pPr algn="ctr"/>
                      <a:r>
                        <a:rPr lang="en-US" sz="1600" dirty="0" smtClean="0">
                          <a:latin typeface="Lato Regular"/>
                          <a:cs typeface="Lato Regular"/>
                        </a:rPr>
                        <a:t>Seattle, WA</a:t>
                      </a:r>
                      <a:endParaRPr lang="en-US" sz="1600" dirty="0">
                        <a:latin typeface="Lato Regular"/>
                        <a:cs typeface="Lato Regular"/>
                      </a:endParaRPr>
                    </a:p>
                  </a:txBody>
                  <a:tcPr/>
                </a:tc>
                <a:tc>
                  <a:txBody>
                    <a:bodyPr/>
                    <a:lstStyle/>
                    <a:p>
                      <a:pPr algn="ctr"/>
                      <a:r>
                        <a:rPr lang="en-US" sz="1600" dirty="0" smtClean="0">
                          <a:latin typeface="Lato Regular"/>
                          <a:cs typeface="Lato Regular"/>
                        </a:rPr>
                        <a:t>7/26</a:t>
                      </a:r>
                      <a:endParaRPr lang="en-US" sz="1600" dirty="0">
                        <a:latin typeface="Lato Regular"/>
                        <a:cs typeface="Lato Regular"/>
                      </a:endParaRPr>
                    </a:p>
                  </a:txBody>
                  <a:tcPr/>
                </a:tc>
                <a:tc>
                  <a:txBody>
                    <a:bodyPr/>
                    <a:lstStyle/>
                    <a:p>
                      <a:pPr algn="ctr"/>
                      <a:r>
                        <a:rPr lang="en-US" sz="1600" dirty="0" smtClean="0">
                          <a:latin typeface="Lato Regular"/>
                          <a:cs typeface="Lato Regular"/>
                        </a:rPr>
                        <a:t>Melissa </a:t>
                      </a:r>
                      <a:r>
                        <a:rPr lang="en-US" sz="1600" dirty="0" err="1" smtClean="0">
                          <a:latin typeface="Lato Regular"/>
                          <a:cs typeface="Lato Regular"/>
                        </a:rPr>
                        <a:t>Telemeco</a:t>
                      </a:r>
                      <a:endParaRPr lang="en-US" sz="1600" dirty="0">
                        <a:latin typeface="Lato Regular"/>
                        <a:cs typeface="Lato Regular"/>
                      </a:endParaRPr>
                    </a:p>
                  </a:txBody>
                  <a:tcPr/>
                </a:tc>
              </a:tr>
              <a:tr h="423078">
                <a:tc>
                  <a:txBody>
                    <a:bodyPr/>
                    <a:lstStyle/>
                    <a:p>
                      <a:pPr algn="ctr"/>
                      <a:r>
                        <a:rPr lang="en-US" sz="1600" b="1" dirty="0" smtClean="0">
                          <a:latin typeface="Lato Regular"/>
                          <a:cs typeface="Lato Regular"/>
                        </a:rPr>
                        <a:t>Museum of Science</a:t>
                      </a:r>
                      <a:endParaRPr lang="en-US" sz="1600" b="1" dirty="0">
                        <a:latin typeface="Lato Regular"/>
                        <a:cs typeface="Lato Regular"/>
                      </a:endParaRPr>
                    </a:p>
                  </a:txBody>
                  <a:tcPr/>
                </a:tc>
                <a:tc>
                  <a:txBody>
                    <a:bodyPr/>
                    <a:lstStyle/>
                    <a:p>
                      <a:pPr algn="ctr"/>
                      <a:r>
                        <a:rPr lang="en-US" sz="1600" dirty="0" smtClean="0">
                          <a:latin typeface="Lato Regular"/>
                          <a:cs typeface="Lato Regular"/>
                        </a:rPr>
                        <a:t>Boston, MA</a:t>
                      </a:r>
                      <a:endParaRPr lang="en-US" sz="1600" dirty="0">
                        <a:latin typeface="Lato Regular"/>
                        <a:cs typeface="Lato Regular"/>
                      </a:endParaRPr>
                    </a:p>
                  </a:txBody>
                  <a:tcPr/>
                </a:tc>
                <a:tc>
                  <a:txBody>
                    <a:bodyPr/>
                    <a:lstStyle/>
                    <a:p>
                      <a:pPr algn="ctr"/>
                      <a:r>
                        <a:rPr lang="en-US" sz="1600" dirty="0" smtClean="0">
                          <a:latin typeface="Lato Regular"/>
                          <a:cs typeface="Lato Regular"/>
                        </a:rPr>
                        <a:t>8/1-8/2</a:t>
                      </a:r>
                      <a:endParaRPr lang="en-US" sz="1600" dirty="0">
                        <a:latin typeface="Lato Regular"/>
                        <a:cs typeface="Lato Regular"/>
                      </a:endParaRPr>
                    </a:p>
                  </a:txBody>
                  <a:tcPr/>
                </a:tc>
                <a:tc>
                  <a:txBody>
                    <a:bodyPr/>
                    <a:lstStyle/>
                    <a:p>
                      <a:pPr algn="ctr"/>
                      <a:r>
                        <a:rPr lang="en-US" sz="1600" dirty="0" smtClean="0">
                          <a:latin typeface="Lato Regular"/>
                          <a:cs typeface="Lato Regular"/>
                        </a:rPr>
                        <a:t>David Sittenfeld</a:t>
                      </a:r>
                      <a:endParaRPr lang="en-US" sz="1600" dirty="0">
                        <a:latin typeface="Lato Regular"/>
                        <a:cs typeface="Lato Regular"/>
                      </a:endParaRPr>
                    </a:p>
                  </a:txBody>
                  <a:tcPr/>
                </a:tc>
              </a:tr>
              <a:tr h="730243">
                <a:tc>
                  <a:txBody>
                    <a:bodyPr/>
                    <a:lstStyle/>
                    <a:p>
                      <a:pPr algn="ctr"/>
                      <a:r>
                        <a:rPr lang="en-US" sz="1600" b="1" dirty="0" smtClean="0">
                          <a:latin typeface="Lato Regular"/>
                          <a:cs typeface="Lato Regular"/>
                        </a:rPr>
                        <a:t>Chabot Space and Science Center</a:t>
                      </a:r>
                      <a:endParaRPr lang="en-US" sz="1600" b="1" dirty="0">
                        <a:latin typeface="Lato Regular"/>
                        <a:cs typeface="Lato Regular"/>
                      </a:endParaRPr>
                    </a:p>
                  </a:txBody>
                  <a:tcPr/>
                </a:tc>
                <a:tc>
                  <a:txBody>
                    <a:bodyPr/>
                    <a:lstStyle/>
                    <a:p>
                      <a:pPr algn="ctr"/>
                      <a:r>
                        <a:rPr lang="en-US" sz="1600" dirty="0" smtClean="0">
                          <a:latin typeface="Lato Regular"/>
                          <a:cs typeface="Lato Regular"/>
                        </a:rPr>
                        <a:t>Oakland, CA</a:t>
                      </a:r>
                      <a:endParaRPr lang="en-US" sz="1600" dirty="0">
                        <a:latin typeface="Lato Regular"/>
                        <a:cs typeface="Lato Regular"/>
                      </a:endParaRPr>
                    </a:p>
                  </a:txBody>
                  <a:tcPr/>
                </a:tc>
                <a:tc>
                  <a:txBody>
                    <a:bodyPr/>
                    <a:lstStyle/>
                    <a:p>
                      <a:pPr algn="ctr"/>
                      <a:r>
                        <a:rPr lang="en-US" sz="1600" dirty="0" smtClean="0">
                          <a:latin typeface="Lato Regular"/>
                          <a:cs typeface="Lato Regular"/>
                        </a:rPr>
                        <a:t>8/15</a:t>
                      </a:r>
                      <a:endParaRPr lang="en-US" sz="1600" dirty="0">
                        <a:latin typeface="Lato Regular"/>
                        <a:cs typeface="Lato Regular"/>
                      </a:endParaRPr>
                    </a:p>
                  </a:txBody>
                  <a:tcPr/>
                </a:tc>
                <a:tc>
                  <a:txBody>
                    <a:bodyPr/>
                    <a:lstStyle/>
                    <a:p>
                      <a:pPr algn="ctr"/>
                      <a:r>
                        <a:rPr lang="en-US" sz="1600" dirty="0" smtClean="0">
                          <a:latin typeface="Lato Regular"/>
                          <a:cs typeface="Lato Regular"/>
                        </a:rPr>
                        <a:t>Dan Stanton</a:t>
                      </a:r>
                      <a:endParaRPr lang="en-US" sz="1600" dirty="0">
                        <a:latin typeface="Lato Regular"/>
                        <a:cs typeface="Lato Regular"/>
                      </a:endParaRPr>
                    </a:p>
                  </a:txBody>
                  <a:tcPr/>
                </a:tc>
              </a:tr>
              <a:tr h="730243">
                <a:tc>
                  <a:txBody>
                    <a:bodyPr/>
                    <a:lstStyle/>
                    <a:p>
                      <a:pPr algn="ctr"/>
                      <a:r>
                        <a:rPr lang="en-US" sz="1600" b="1" dirty="0" smtClean="0">
                          <a:latin typeface="Lato Regular"/>
                          <a:cs typeface="Lato Regular"/>
                        </a:rPr>
                        <a:t>New York Hall of Science</a:t>
                      </a:r>
                      <a:endParaRPr lang="en-US" sz="1600" b="1" dirty="0">
                        <a:latin typeface="Lato Regular"/>
                        <a:cs typeface="Lato Regular"/>
                      </a:endParaRPr>
                    </a:p>
                  </a:txBody>
                  <a:tcPr/>
                </a:tc>
                <a:tc>
                  <a:txBody>
                    <a:bodyPr/>
                    <a:lstStyle/>
                    <a:p>
                      <a:pPr algn="ctr"/>
                      <a:r>
                        <a:rPr lang="en-US" sz="1600" dirty="0" smtClean="0">
                          <a:latin typeface="Lato Regular"/>
                          <a:cs typeface="Lato Regular"/>
                        </a:rPr>
                        <a:t>New</a:t>
                      </a:r>
                      <a:r>
                        <a:rPr lang="en-US" sz="1600" baseline="0" dirty="0" smtClean="0">
                          <a:latin typeface="Lato Regular"/>
                          <a:cs typeface="Lato Regular"/>
                        </a:rPr>
                        <a:t> York, NY</a:t>
                      </a:r>
                      <a:endParaRPr lang="en-US" sz="1600" dirty="0">
                        <a:latin typeface="Lato Regular"/>
                        <a:cs typeface="Lato Regular"/>
                      </a:endParaRPr>
                    </a:p>
                  </a:txBody>
                  <a:tcPr/>
                </a:tc>
                <a:tc>
                  <a:txBody>
                    <a:bodyPr/>
                    <a:lstStyle/>
                    <a:p>
                      <a:pPr algn="ctr"/>
                      <a:r>
                        <a:rPr lang="en-US" sz="1600" dirty="0" smtClean="0">
                          <a:latin typeface="Lato Regular"/>
                          <a:cs typeface="Lato Regular"/>
                        </a:rPr>
                        <a:t>8/23</a:t>
                      </a:r>
                      <a:endParaRPr lang="en-US" sz="1600" dirty="0">
                        <a:latin typeface="Lato Regular"/>
                        <a:cs typeface="Lato Regular"/>
                      </a:endParaRPr>
                    </a:p>
                  </a:txBody>
                  <a:tcPr/>
                </a:tc>
                <a:tc>
                  <a:txBody>
                    <a:bodyPr/>
                    <a:lstStyle/>
                    <a:p>
                      <a:pPr algn="ctr"/>
                      <a:r>
                        <a:rPr lang="en-US" sz="1600" dirty="0" smtClean="0">
                          <a:latin typeface="Lato Regular"/>
                          <a:cs typeface="Lato Regular"/>
                        </a:rPr>
                        <a:t>Erin </a:t>
                      </a:r>
                      <a:r>
                        <a:rPr lang="en-US" sz="1600" dirty="0" err="1" smtClean="0">
                          <a:latin typeface="Lato Regular"/>
                          <a:cs typeface="Lato Regular"/>
                        </a:rPr>
                        <a:t>Thelen</a:t>
                      </a:r>
                      <a:endParaRPr lang="en-US" sz="1600" dirty="0">
                        <a:latin typeface="Lato Regular"/>
                        <a:cs typeface="Lato Regular"/>
                      </a:endParaRPr>
                    </a:p>
                  </a:txBody>
                  <a:tcPr/>
                </a:tc>
              </a:tr>
              <a:tr h="730243">
                <a:tc>
                  <a:txBody>
                    <a:bodyPr/>
                    <a:lstStyle/>
                    <a:p>
                      <a:pPr algn="ctr"/>
                      <a:r>
                        <a:rPr lang="en-US" sz="1600" b="1" dirty="0" smtClean="0">
                          <a:latin typeface="Lato Regular"/>
                          <a:cs typeface="Lato Regular"/>
                        </a:rPr>
                        <a:t>Museum of Life</a:t>
                      </a:r>
                      <a:r>
                        <a:rPr lang="en-US" sz="1600" b="1" baseline="0" dirty="0" smtClean="0">
                          <a:latin typeface="Lato Regular"/>
                          <a:cs typeface="Lato Regular"/>
                        </a:rPr>
                        <a:t> and Science</a:t>
                      </a:r>
                      <a:endParaRPr lang="en-US" sz="1600" b="1" dirty="0">
                        <a:latin typeface="Lato Regular"/>
                        <a:cs typeface="Lato Regular"/>
                      </a:endParaRPr>
                    </a:p>
                  </a:txBody>
                  <a:tcPr/>
                </a:tc>
                <a:tc>
                  <a:txBody>
                    <a:bodyPr/>
                    <a:lstStyle/>
                    <a:p>
                      <a:pPr algn="ctr"/>
                      <a:r>
                        <a:rPr lang="en-US" sz="1600" dirty="0" smtClean="0">
                          <a:latin typeface="Lato Regular"/>
                          <a:cs typeface="Lato Regular"/>
                        </a:rPr>
                        <a:t>Durham,</a:t>
                      </a:r>
                      <a:r>
                        <a:rPr lang="en-US" sz="1600" baseline="0" dirty="0" smtClean="0">
                          <a:latin typeface="Lato Regular"/>
                          <a:cs typeface="Lato Regular"/>
                        </a:rPr>
                        <a:t> NC</a:t>
                      </a:r>
                      <a:endParaRPr lang="en-US" sz="1600" dirty="0">
                        <a:latin typeface="Lato Regular"/>
                        <a:cs typeface="Lato Regular"/>
                      </a:endParaRPr>
                    </a:p>
                  </a:txBody>
                  <a:tcPr/>
                </a:tc>
                <a:tc>
                  <a:txBody>
                    <a:bodyPr/>
                    <a:lstStyle/>
                    <a:p>
                      <a:pPr algn="ctr"/>
                      <a:r>
                        <a:rPr lang="en-US" sz="1600" dirty="0" smtClean="0">
                          <a:latin typeface="Lato Regular"/>
                          <a:cs typeface="Lato Regular"/>
                        </a:rPr>
                        <a:t>8/30</a:t>
                      </a:r>
                      <a:endParaRPr lang="en-US" sz="1600" dirty="0">
                        <a:latin typeface="Lato Regular"/>
                        <a:cs typeface="Lato Regular"/>
                      </a:endParaRPr>
                    </a:p>
                  </a:txBody>
                  <a:tcPr/>
                </a:tc>
                <a:tc>
                  <a:txBody>
                    <a:bodyPr/>
                    <a:lstStyle/>
                    <a:p>
                      <a:pPr algn="ctr"/>
                      <a:r>
                        <a:rPr lang="en-US" sz="1600" dirty="0" smtClean="0">
                          <a:latin typeface="Lato Regular"/>
                          <a:cs typeface="Lato Regular"/>
                        </a:rPr>
                        <a:t>Brad Herring</a:t>
                      </a:r>
                      <a:endParaRPr lang="en-US" sz="1600" dirty="0">
                        <a:latin typeface="Lato Regular"/>
                        <a:cs typeface="Lato Regular"/>
                      </a:endParaRPr>
                    </a:p>
                  </a:txBody>
                  <a:tcPr/>
                </a:tc>
              </a:tr>
              <a:tr h="730243">
                <a:tc>
                  <a:txBody>
                    <a:bodyPr/>
                    <a:lstStyle/>
                    <a:p>
                      <a:pPr algn="ctr"/>
                      <a:r>
                        <a:rPr lang="en-US" sz="1600" b="1" dirty="0" smtClean="0">
                          <a:latin typeface="Lato Regular"/>
                          <a:cs typeface="Lato Regular"/>
                        </a:rPr>
                        <a:t>Science Museum</a:t>
                      </a:r>
                      <a:r>
                        <a:rPr lang="en-US" sz="1600" b="1" baseline="0" dirty="0" smtClean="0">
                          <a:latin typeface="Lato Regular"/>
                          <a:cs typeface="Lato Regular"/>
                        </a:rPr>
                        <a:t> of Minnesota</a:t>
                      </a:r>
                      <a:endParaRPr lang="en-US" sz="1600" b="1" dirty="0">
                        <a:latin typeface="Lato Regular"/>
                        <a:cs typeface="Lato Regular"/>
                      </a:endParaRPr>
                    </a:p>
                  </a:txBody>
                  <a:tcPr/>
                </a:tc>
                <a:tc>
                  <a:txBody>
                    <a:bodyPr/>
                    <a:lstStyle/>
                    <a:p>
                      <a:pPr algn="ctr"/>
                      <a:r>
                        <a:rPr lang="en-US" sz="1600" dirty="0" smtClean="0">
                          <a:latin typeface="Lato Regular"/>
                          <a:cs typeface="Lato Regular"/>
                        </a:rPr>
                        <a:t>St. Paul,</a:t>
                      </a:r>
                      <a:r>
                        <a:rPr lang="en-US" sz="1600" baseline="0" dirty="0" smtClean="0">
                          <a:latin typeface="Lato Regular"/>
                          <a:cs typeface="Lato Regular"/>
                        </a:rPr>
                        <a:t> MN</a:t>
                      </a:r>
                      <a:endParaRPr lang="en-US" sz="1600" dirty="0">
                        <a:latin typeface="Lato Regular"/>
                        <a:cs typeface="Lato Regular"/>
                      </a:endParaRPr>
                    </a:p>
                  </a:txBody>
                  <a:tcPr/>
                </a:tc>
                <a:tc>
                  <a:txBody>
                    <a:bodyPr/>
                    <a:lstStyle/>
                    <a:p>
                      <a:pPr algn="ctr"/>
                      <a:r>
                        <a:rPr lang="en-US" sz="1600" dirty="0" smtClean="0">
                          <a:latin typeface="Lato Regular"/>
                          <a:cs typeface="Lato Regular"/>
                        </a:rPr>
                        <a:t>TBD</a:t>
                      </a:r>
                      <a:endParaRPr lang="en-US" sz="1600" dirty="0">
                        <a:latin typeface="Lato Regular"/>
                        <a:cs typeface="Lato Regular"/>
                      </a:endParaRPr>
                    </a:p>
                  </a:txBody>
                  <a:tcPr/>
                </a:tc>
                <a:tc>
                  <a:txBody>
                    <a:bodyPr/>
                    <a:lstStyle/>
                    <a:p>
                      <a:pPr algn="ctr"/>
                      <a:r>
                        <a:rPr lang="en-US" sz="1600" dirty="0" smtClean="0">
                          <a:latin typeface="Lato Regular"/>
                          <a:cs typeface="Lato Regular"/>
                        </a:rPr>
                        <a:t>Christina</a:t>
                      </a:r>
                      <a:r>
                        <a:rPr lang="en-US" sz="1600" baseline="0" dirty="0" smtClean="0">
                          <a:latin typeface="Lato Regular"/>
                          <a:cs typeface="Lato Regular"/>
                        </a:rPr>
                        <a:t> Akers</a:t>
                      </a:r>
                      <a:endParaRPr lang="en-US" sz="1600" dirty="0">
                        <a:latin typeface="Lato Regular"/>
                        <a:cs typeface="Lato Regular"/>
                      </a:endParaRPr>
                    </a:p>
                  </a:txBody>
                  <a:tcPr/>
                </a:tc>
              </a:tr>
              <a:tr h="423078">
                <a:tc>
                  <a:txBody>
                    <a:bodyPr/>
                    <a:lstStyle/>
                    <a:p>
                      <a:pPr algn="ctr"/>
                      <a:r>
                        <a:rPr lang="en-US" sz="1600" b="1" dirty="0" smtClean="0">
                          <a:latin typeface="Lato Regular"/>
                          <a:cs typeface="Lato Regular"/>
                        </a:rPr>
                        <a:t>Arizona</a:t>
                      </a:r>
                      <a:r>
                        <a:rPr lang="en-US" sz="1600" b="1" baseline="0" dirty="0" smtClean="0">
                          <a:latin typeface="Lato Regular"/>
                          <a:cs typeface="Lato Regular"/>
                        </a:rPr>
                        <a:t> Science Center</a:t>
                      </a:r>
                      <a:endParaRPr lang="en-US" sz="1600" b="1" dirty="0">
                        <a:latin typeface="Lato Regular"/>
                        <a:cs typeface="Lato Regular"/>
                      </a:endParaRPr>
                    </a:p>
                  </a:txBody>
                  <a:tcPr/>
                </a:tc>
                <a:tc>
                  <a:txBody>
                    <a:bodyPr/>
                    <a:lstStyle/>
                    <a:p>
                      <a:pPr algn="ctr"/>
                      <a:r>
                        <a:rPr lang="en-US" sz="1600" dirty="0" smtClean="0">
                          <a:latin typeface="Lato Regular"/>
                          <a:cs typeface="Lato Regular"/>
                        </a:rPr>
                        <a:t>Phoenix, AZ</a:t>
                      </a:r>
                      <a:endParaRPr lang="en-US" sz="1600" dirty="0">
                        <a:latin typeface="Lato Regular"/>
                        <a:cs typeface="Lato Regular"/>
                      </a:endParaRPr>
                    </a:p>
                  </a:txBody>
                  <a:tcPr/>
                </a:tc>
                <a:tc>
                  <a:txBody>
                    <a:bodyPr/>
                    <a:lstStyle/>
                    <a:p>
                      <a:pPr algn="ctr"/>
                      <a:r>
                        <a:rPr lang="en-US" sz="1600" dirty="0" smtClean="0">
                          <a:latin typeface="Lato Regular"/>
                          <a:cs typeface="Lato Regular"/>
                        </a:rPr>
                        <a:t>9/7,9/19</a:t>
                      </a:r>
                      <a:endParaRPr lang="en-US" sz="1600" dirty="0">
                        <a:latin typeface="Lato Regular"/>
                        <a:cs typeface="Lato Regular"/>
                      </a:endParaRPr>
                    </a:p>
                  </a:txBody>
                  <a:tcPr/>
                </a:tc>
                <a:tc>
                  <a:txBody>
                    <a:bodyPr/>
                    <a:lstStyle/>
                    <a:p>
                      <a:pPr algn="ctr"/>
                      <a:r>
                        <a:rPr lang="en-US" sz="1600" dirty="0" err="1" smtClean="0">
                          <a:latin typeface="Lato Regular"/>
                          <a:cs typeface="Lato Regular"/>
                        </a:rPr>
                        <a:t>Kamlynn</a:t>
                      </a:r>
                      <a:r>
                        <a:rPr lang="en-US" sz="1600" baseline="0" dirty="0" smtClean="0">
                          <a:latin typeface="Lato Regular"/>
                          <a:cs typeface="Lato Regular"/>
                        </a:rPr>
                        <a:t> Thomas</a:t>
                      </a:r>
                      <a:endParaRPr lang="en-US" sz="1600" dirty="0">
                        <a:latin typeface="Lato Regular"/>
                        <a:cs typeface="Lato Regular"/>
                      </a:endParaRPr>
                    </a:p>
                  </a:txBody>
                  <a:tcPr/>
                </a:tc>
              </a:tr>
              <a:tr h="423078">
                <a:tc>
                  <a:txBody>
                    <a:bodyPr/>
                    <a:lstStyle/>
                    <a:p>
                      <a:pPr algn="ctr"/>
                      <a:r>
                        <a:rPr lang="en-US" sz="1600" b="1" dirty="0" err="1" smtClean="0">
                          <a:latin typeface="Lato Regular"/>
                          <a:cs typeface="Lato Regular"/>
                        </a:rPr>
                        <a:t>Sciencenter</a:t>
                      </a:r>
                      <a:endParaRPr lang="en-US" sz="1600" b="1" dirty="0">
                        <a:latin typeface="Lato Regular"/>
                        <a:cs typeface="Lato Regular"/>
                      </a:endParaRPr>
                    </a:p>
                  </a:txBody>
                  <a:tcPr/>
                </a:tc>
                <a:tc>
                  <a:txBody>
                    <a:bodyPr/>
                    <a:lstStyle/>
                    <a:p>
                      <a:pPr algn="ctr"/>
                      <a:r>
                        <a:rPr lang="en-US" sz="1600" dirty="0" smtClean="0">
                          <a:latin typeface="Lato Regular"/>
                          <a:cs typeface="Lato Regular"/>
                        </a:rPr>
                        <a:t>Ithaca,</a:t>
                      </a:r>
                      <a:r>
                        <a:rPr lang="en-US" sz="1600" baseline="0" dirty="0" smtClean="0">
                          <a:latin typeface="Lato Regular"/>
                          <a:cs typeface="Lato Regular"/>
                        </a:rPr>
                        <a:t> NY</a:t>
                      </a:r>
                      <a:endParaRPr lang="en-US" sz="1600" dirty="0">
                        <a:latin typeface="Lato Regular"/>
                        <a:cs typeface="Lato Regular"/>
                      </a:endParaRPr>
                    </a:p>
                  </a:txBody>
                  <a:tcPr/>
                </a:tc>
                <a:tc>
                  <a:txBody>
                    <a:bodyPr/>
                    <a:lstStyle/>
                    <a:p>
                      <a:pPr algn="ctr"/>
                      <a:r>
                        <a:rPr lang="en-US" sz="1600" dirty="0" smtClean="0">
                          <a:latin typeface="Lato Regular"/>
                          <a:cs typeface="Lato Regular"/>
                        </a:rPr>
                        <a:t>9/12</a:t>
                      </a:r>
                      <a:endParaRPr lang="en-US" sz="1600" dirty="0">
                        <a:latin typeface="Lato Regular"/>
                        <a:cs typeface="Lato Regular"/>
                      </a:endParaRPr>
                    </a:p>
                  </a:txBody>
                  <a:tcPr/>
                </a:tc>
                <a:tc>
                  <a:txBody>
                    <a:bodyPr/>
                    <a:lstStyle/>
                    <a:p>
                      <a:pPr algn="ctr"/>
                      <a:r>
                        <a:rPr lang="en-US" sz="1600" dirty="0" smtClean="0">
                          <a:latin typeface="Lato Regular"/>
                          <a:cs typeface="Lato Regular"/>
                        </a:rPr>
                        <a:t>Michelle </a:t>
                      </a:r>
                      <a:r>
                        <a:rPr lang="en-US" sz="1600" dirty="0" err="1" smtClean="0">
                          <a:latin typeface="Lato Regular"/>
                          <a:cs typeface="Lato Regular"/>
                        </a:rPr>
                        <a:t>Kortenaar</a:t>
                      </a:r>
                      <a:endParaRPr lang="en-US" sz="1600" dirty="0">
                        <a:latin typeface="Lato Regular"/>
                        <a:cs typeface="Lato Regular"/>
                      </a:endParaRPr>
                    </a:p>
                  </a:txBody>
                  <a:tcPr/>
                </a:tc>
              </a:tr>
            </a:tbl>
          </a:graphicData>
        </a:graphic>
      </p:graphicFrame>
    </p:spTree>
    <p:extLst>
      <p:ext uri="{BB962C8B-B14F-4D97-AF65-F5344CB8AC3E}">
        <p14:creationId xmlns:p14="http://schemas.microsoft.com/office/powerpoint/2010/main" val="357627283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Building With Biology Pilot Events</a:t>
            </a:r>
            <a:endParaRPr lang="en-US" b="1" dirty="0"/>
          </a:p>
        </p:txBody>
      </p:sp>
      <p:sp>
        <p:nvSpPr>
          <p:cNvPr id="3" name="Content Placeholder 2"/>
          <p:cNvSpPr>
            <a:spLocks noGrp="1"/>
          </p:cNvSpPr>
          <p:nvPr>
            <p:ph idx="1"/>
          </p:nvPr>
        </p:nvSpPr>
        <p:spPr/>
        <p:txBody>
          <a:bodyPr>
            <a:normAutofit lnSpcReduction="10000"/>
          </a:bodyPr>
          <a:lstStyle/>
          <a:p>
            <a:r>
              <a:rPr lang="en-US" dirty="0" smtClean="0"/>
              <a:t>Scientist orientations: </a:t>
            </a:r>
          </a:p>
          <a:p>
            <a:r>
              <a:rPr lang="en-US" dirty="0" smtClean="0"/>
              <a:t>7-14 days before events</a:t>
            </a:r>
          </a:p>
          <a:p>
            <a:pPr lvl="1"/>
            <a:r>
              <a:rPr lang="en-US" dirty="0"/>
              <a:t>D</a:t>
            </a:r>
            <a:r>
              <a:rPr lang="en-US" dirty="0" smtClean="0"/>
              <a:t>esigned by AAAS (Jeanne </a:t>
            </a:r>
            <a:r>
              <a:rPr lang="en-US" dirty="0" err="1" smtClean="0"/>
              <a:t>Braha</a:t>
            </a:r>
            <a:r>
              <a:rPr lang="en-US" dirty="0" smtClean="0"/>
              <a:t>, Tiffany </a:t>
            </a:r>
            <a:r>
              <a:rPr lang="en-US" dirty="0" err="1" smtClean="0"/>
              <a:t>Lohwater</a:t>
            </a:r>
            <a:r>
              <a:rPr lang="en-US" dirty="0" smtClean="0"/>
              <a:t>, Linda </a:t>
            </a:r>
            <a:r>
              <a:rPr lang="en-US" dirty="0" err="1" smtClean="0"/>
              <a:t>Hosler</a:t>
            </a:r>
            <a:r>
              <a:rPr lang="en-US" dirty="0" smtClean="0"/>
              <a:t>)</a:t>
            </a:r>
          </a:p>
          <a:p>
            <a:pPr lvl="1"/>
            <a:r>
              <a:rPr lang="en-US" dirty="0" smtClean="0"/>
              <a:t>Administered by host sites</a:t>
            </a:r>
          </a:p>
          <a:p>
            <a:r>
              <a:rPr lang="en-US" dirty="0" smtClean="0"/>
              <a:t>Events use at least 8 activities and one forum</a:t>
            </a:r>
          </a:p>
          <a:p>
            <a:r>
              <a:rPr lang="en-US" dirty="0" smtClean="0"/>
              <a:t>Host sites work with R&amp;E to evaluate impacts on target audiences</a:t>
            </a:r>
            <a:endParaRPr lang="en-US" dirty="0"/>
          </a:p>
        </p:txBody>
      </p:sp>
    </p:spTree>
    <p:extLst>
      <p:ext uri="{BB962C8B-B14F-4D97-AF65-F5344CB8AC3E}">
        <p14:creationId xmlns:p14="http://schemas.microsoft.com/office/powerpoint/2010/main" val="389158155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79948" y="4514613"/>
            <a:ext cx="5964051" cy="923330"/>
          </a:xfrm>
          <a:prstGeom prst="rect">
            <a:avLst/>
          </a:prstGeom>
          <a:solidFill>
            <a:srgbClr val="984807"/>
          </a:solidFill>
          <a:ln w="38100" cmpd="sng">
            <a:noFill/>
          </a:ln>
        </p:spPr>
        <p:txBody>
          <a:bodyPr wrap="square" rtlCol="0">
            <a:spAutoFit/>
          </a:bodyPr>
          <a:lstStyle/>
          <a:p>
            <a:pPr algn="ctr"/>
            <a:r>
              <a:rPr lang="en-US" sz="5400" b="1" dirty="0" err="1" smtClean="0">
                <a:solidFill>
                  <a:schemeClr val="bg1"/>
                </a:solidFill>
              </a:rPr>
              <a:t>BwB</a:t>
            </a:r>
            <a:r>
              <a:rPr lang="en-US" sz="5400" b="1" dirty="0" smtClean="0">
                <a:solidFill>
                  <a:schemeClr val="bg1"/>
                </a:solidFill>
              </a:rPr>
              <a:t> Kits</a:t>
            </a:r>
            <a:endParaRPr lang="en-US" sz="5400" b="1" dirty="0">
              <a:solidFill>
                <a:schemeClr val="bg1"/>
              </a:solidFill>
            </a:endParaRPr>
          </a:p>
        </p:txBody>
      </p:sp>
      <p:sp>
        <p:nvSpPr>
          <p:cNvPr id="6" name="TextBox 5"/>
          <p:cNvSpPr txBox="1"/>
          <p:nvPr/>
        </p:nvSpPr>
        <p:spPr>
          <a:xfrm>
            <a:off x="110440" y="315413"/>
            <a:ext cx="3023267" cy="5416867"/>
          </a:xfrm>
          <a:prstGeom prst="rect">
            <a:avLst/>
          </a:prstGeom>
          <a:noFill/>
        </p:spPr>
        <p:txBody>
          <a:bodyPr wrap="square" rtlCol="0">
            <a:spAutoFit/>
          </a:bodyPr>
          <a:lstStyle/>
          <a:p>
            <a:pPr marL="165100" indent="-165100">
              <a:spcAft>
                <a:spcPts val="1200"/>
              </a:spcAft>
              <a:buFont typeface="Arial"/>
              <a:buChar char="•"/>
            </a:pPr>
            <a:r>
              <a:rPr lang="en-US" sz="2400" dirty="0" smtClean="0">
                <a:solidFill>
                  <a:srgbClr val="000000"/>
                </a:solidFill>
                <a:latin typeface="Lato Regular"/>
                <a:cs typeface="Lato Regular"/>
              </a:rPr>
              <a:t>NISE Net kit developers at Sciencenter </a:t>
            </a:r>
            <a:r>
              <a:rPr lang="en-US" sz="2400" dirty="0">
                <a:solidFill>
                  <a:srgbClr val="000000"/>
                </a:solidFill>
                <a:latin typeface="Lato Regular"/>
                <a:cs typeface="Lato Regular"/>
              </a:rPr>
              <a:t>and </a:t>
            </a:r>
            <a:r>
              <a:rPr lang="en-US" sz="2400" dirty="0" smtClean="0">
                <a:solidFill>
                  <a:srgbClr val="000000"/>
                </a:solidFill>
                <a:latin typeface="Lato Regular"/>
                <a:cs typeface="Lato Regular"/>
              </a:rPr>
              <a:t> Science Museum of Minnesota will turn summer 2015 activities into components of a kit (similar to </a:t>
            </a:r>
            <a:r>
              <a:rPr lang="en-US" sz="2400" dirty="0" err="1" smtClean="0">
                <a:solidFill>
                  <a:srgbClr val="000000"/>
                </a:solidFill>
                <a:latin typeface="Lato Regular"/>
                <a:cs typeface="Lato Regular"/>
              </a:rPr>
              <a:t>NanoDays</a:t>
            </a:r>
            <a:r>
              <a:rPr lang="en-US" sz="2400" dirty="0">
                <a:solidFill>
                  <a:srgbClr val="000000"/>
                </a:solidFill>
                <a:latin typeface="Lato Regular"/>
                <a:cs typeface="Lato Regular"/>
              </a:rPr>
              <a:t> </a:t>
            </a:r>
            <a:r>
              <a:rPr lang="en-US" sz="2400" dirty="0" smtClean="0">
                <a:solidFill>
                  <a:srgbClr val="000000"/>
                </a:solidFill>
                <a:latin typeface="Lato Regular"/>
                <a:cs typeface="Lato Regular"/>
              </a:rPr>
              <a:t>kits)</a:t>
            </a:r>
          </a:p>
          <a:p>
            <a:pPr marL="165100" indent="-165100">
              <a:spcAft>
                <a:spcPts val="1200"/>
              </a:spcAft>
              <a:buFont typeface="Arial"/>
              <a:buChar char="•"/>
            </a:pPr>
            <a:r>
              <a:rPr lang="en-US" sz="2400" dirty="0" smtClean="0">
                <a:solidFill>
                  <a:srgbClr val="000000"/>
                </a:solidFill>
                <a:latin typeface="Lato Regular"/>
                <a:cs typeface="Lato Regular"/>
              </a:rPr>
              <a:t>Seven regional hubs from NISE Net will help us reach 200 sites across the US!</a:t>
            </a:r>
            <a:endParaRPr lang="en-US" sz="2400" dirty="0">
              <a:solidFill>
                <a:srgbClr val="000000"/>
              </a:solidFill>
              <a:latin typeface="Lato Regular"/>
              <a:cs typeface="Lato Regular"/>
            </a:endParaRPr>
          </a:p>
        </p:txBody>
      </p:sp>
      <p:pic>
        <p:nvPicPr>
          <p:cNvPr id="3" name="Picture 2" descr="Screen Shot 2014-09-22 at 2.28.12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79948" y="1240792"/>
            <a:ext cx="5964051" cy="3267202"/>
          </a:xfrm>
          <a:prstGeom prst="rect">
            <a:avLst/>
          </a:prstGeom>
        </p:spPr>
      </p:pic>
      <p:pic>
        <p:nvPicPr>
          <p:cNvPr id="7" name="Picture 6" descr="Screen Shot 2014-09-22 at 2.34.50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14343" y="0"/>
            <a:ext cx="2429657" cy="1326623"/>
          </a:xfrm>
          <a:prstGeom prst="rect">
            <a:avLst/>
          </a:prstGeom>
        </p:spPr>
      </p:pic>
    </p:spTree>
    <p:extLst>
      <p:ext uri="{BB962C8B-B14F-4D97-AF65-F5344CB8AC3E}">
        <p14:creationId xmlns:p14="http://schemas.microsoft.com/office/powerpoint/2010/main" val="29912255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b="1" dirty="0" smtClean="0"/>
              <a:t>Megan Palmer</a:t>
            </a:r>
            <a:endParaRPr lang="en-US" b="1" dirty="0" smtClean="0">
              <a:latin typeface="Lato Regular"/>
              <a:cs typeface="Lato Regular"/>
            </a:endParaRPr>
          </a:p>
          <a:p>
            <a:r>
              <a:rPr lang="en-US" b="1" dirty="0" smtClean="0"/>
              <a:t>David Sittenfeld</a:t>
            </a:r>
            <a:br>
              <a:rPr lang="en-US" b="1" dirty="0" smtClean="0"/>
            </a:br>
            <a:r>
              <a:rPr lang="en-US" b="1" dirty="0" smtClean="0"/>
              <a:t>NISE Net Network-Wide Meeting</a:t>
            </a:r>
            <a:endParaRPr lang="en-US" dirty="0" smtClean="0">
              <a:latin typeface="Lato Regular"/>
              <a:cs typeface="Lato Regular"/>
            </a:endParaRPr>
          </a:p>
        </p:txBody>
      </p:sp>
      <p:pic>
        <p:nvPicPr>
          <p:cNvPr id="7" name="Picture 6" descr="Screen Shot 2015-05-06 at 10.24.29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673100"/>
            <a:ext cx="6667500" cy="3213100"/>
          </a:xfrm>
          <a:prstGeom prst="rect">
            <a:avLst/>
          </a:prstGeom>
        </p:spPr>
      </p:pic>
      <p:pic>
        <p:nvPicPr>
          <p:cNvPr id="4" name="Picture 3" descr="nsflogo.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50731" y="6134895"/>
            <a:ext cx="795338"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134895"/>
            <a:ext cx="6362700" cy="738621"/>
          </a:xfrm>
          <a:prstGeom prst="rect">
            <a:avLst/>
          </a:prstGeom>
        </p:spPr>
        <p:txBody>
          <a:bodyPr wrap="square" lIns="91398" tIns="45699" rIns="91398" bIns="45699">
            <a:spAutoFit/>
          </a:bodyPr>
          <a:lstStyle/>
          <a:p>
            <a:r>
              <a:rPr lang="en-US" sz="1400" dirty="0">
                <a:latin typeface="Lato Regular"/>
                <a:cs typeface="Lato Regular"/>
              </a:rPr>
              <a:t>This project is funded by the Advancing Informal STEM Learning</a:t>
            </a:r>
            <a:br>
              <a:rPr lang="en-US" sz="1400" dirty="0">
                <a:latin typeface="Lato Regular"/>
                <a:cs typeface="Lato Regular"/>
              </a:rPr>
            </a:br>
            <a:r>
              <a:rPr lang="en-US" sz="1400" dirty="0">
                <a:latin typeface="Lato Regular"/>
                <a:cs typeface="Lato Regular"/>
              </a:rPr>
              <a:t> (AISL) program in the Education and Human Resources Directorate </a:t>
            </a:r>
            <a:r>
              <a:rPr lang="en-US" sz="1400" dirty="0" smtClean="0">
                <a:latin typeface="Lato Regular"/>
                <a:cs typeface="Lato Regular"/>
              </a:rPr>
              <a:t> of </a:t>
            </a:r>
            <a:r>
              <a:rPr lang="en-US" sz="1400" dirty="0">
                <a:latin typeface="Lato Regular"/>
                <a:cs typeface="Lato Regular"/>
              </a:rPr>
              <a:t>the National Science Foundation through award no. DRL-1421179</a:t>
            </a:r>
          </a:p>
        </p:txBody>
      </p:sp>
    </p:spTree>
    <p:extLst>
      <p:ext uri="{BB962C8B-B14F-4D97-AF65-F5344CB8AC3E}">
        <p14:creationId xmlns:p14="http://schemas.microsoft.com/office/powerpoint/2010/main" val="43764831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Milestones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0426365"/>
              </p:ext>
            </p:extLst>
          </p:nvPr>
        </p:nvGraphicFramePr>
        <p:xfrm>
          <a:off x="457200" y="1600200"/>
          <a:ext cx="8229600" cy="3876040"/>
        </p:xfrm>
        <a:graphic>
          <a:graphicData uri="http://schemas.openxmlformats.org/drawingml/2006/table">
            <a:tbl>
              <a:tblPr firstRow="1" bandRow="1">
                <a:tableStyleId>{5C22544A-7EE6-4342-B048-85BDC9FD1C3A}</a:tableStyleId>
              </a:tblPr>
              <a:tblGrid>
                <a:gridCol w="1964267"/>
                <a:gridCol w="6265333"/>
              </a:tblGrid>
              <a:tr h="370840">
                <a:tc>
                  <a:txBody>
                    <a:bodyPr/>
                    <a:lstStyle/>
                    <a:p>
                      <a:pPr algn="ctr"/>
                      <a:r>
                        <a:rPr lang="en-US" dirty="0" smtClean="0">
                          <a:latin typeface="Lato Regular"/>
                          <a:cs typeface="Lato Regular"/>
                        </a:rPr>
                        <a:t>Time</a:t>
                      </a:r>
                      <a:endParaRPr lang="en-US" dirty="0">
                        <a:latin typeface="Lato Regular"/>
                        <a:cs typeface="Lato Regular"/>
                      </a:endParaRPr>
                    </a:p>
                  </a:txBody>
                  <a:tcPr/>
                </a:tc>
                <a:tc>
                  <a:txBody>
                    <a:bodyPr/>
                    <a:lstStyle/>
                    <a:p>
                      <a:pPr algn="ctr"/>
                      <a:r>
                        <a:rPr lang="en-US" dirty="0" smtClean="0">
                          <a:latin typeface="Lato Regular"/>
                          <a:cs typeface="Lato Regular"/>
                        </a:rPr>
                        <a:t>Activity</a:t>
                      </a:r>
                      <a:endParaRPr lang="en-US" dirty="0">
                        <a:latin typeface="Lato Regular"/>
                        <a:cs typeface="Lato Regular"/>
                      </a:endParaRPr>
                    </a:p>
                  </a:txBody>
                  <a:tcPr/>
                </a:tc>
              </a:tr>
              <a:tr h="370840">
                <a:tc>
                  <a:txBody>
                    <a:bodyPr/>
                    <a:lstStyle/>
                    <a:p>
                      <a:pPr algn="ctr"/>
                      <a:r>
                        <a:rPr lang="en-US" b="1" dirty="0" smtClean="0">
                          <a:latin typeface="Lato Regular"/>
                          <a:cs typeface="Lato Regular"/>
                        </a:rPr>
                        <a:t>Fall 2015</a:t>
                      </a:r>
                      <a:endParaRPr lang="en-US" b="1" dirty="0">
                        <a:latin typeface="Lato Regular"/>
                        <a:cs typeface="Lato Regular"/>
                      </a:endParaRPr>
                    </a:p>
                  </a:txBody>
                  <a:tcPr/>
                </a:tc>
                <a:tc>
                  <a:txBody>
                    <a:bodyPr/>
                    <a:lstStyle/>
                    <a:p>
                      <a:pPr algn="ctr"/>
                      <a:r>
                        <a:rPr lang="en-US" b="1" dirty="0" smtClean="0">
                          <a:latin typeface="Lato Regular"/>
                          <a:cs typeface="Lato Regular"/>
                        </a:rPr>
                        <a:t>Project launch</a:t>
                      </a:r>
                      <a:endParaRPr lang="en-US" b="1" dirty="0">
                        <a:latin typeface="Lato Regular"/>
                        <a:cs typeface="Lato Regular"/>
                      </a:endParaRPr>
                    </a:p>
                  </a:txBody>
                  <a:tcPr/>
                </a:tc>
              </a:tr>
              <a:tr h="370840">
                <a:tc>
                  <a:txBody>
                    <a:bodyPr/>
                    <a:lstStyle/>
                    <a:p>
                      <a:pPr algn="ctr"/>
                      <a:r>
                        <a:rPr lang="en-US" b="1" dirty="0" smtClean="0">
                          <a:latin typeface="Lato Regular"/>
                          <a:cs typeface="Lato Regular"/>
                        </a:rPr>
                        <a:t>Winter/Spring</a:t>
                      </a:r>
                      <a:r>
                        <a:rPr lang="en-US" b="1" baseline="0" dirty="0" smtClean="0">
                          <a:latin typeface="Lato Regular"/>
                          <a:cs typeface="Lato Regular"/>
                        </a:rPr>
                        <a:t> 2015</a:t>
                      </a:r>
                      <a:endParaRPr lang="en-US" b="1" dirty="0">
                        <a:latin typeface="Lato Regular"/>
                        <a:cs typeface="Lato Regular"/>
                      </a:endParaRPr>
                    </a:p>
                  </a:txBody>
                  <a:tcPr/>
                </a:tc>
                <a:tc>
                  <a:txBody>
                    <a:bodyPr/>
                    <a:lstStyle/>
                    <a:p>
                      <a:pPr algn="ctr"/>
                      <a:r>
                        <a:rPr lang="en-US" b="1" dirty="0" smtClean="0">
                          <a:latin typeface="Lato Regular"/>
                          <a:cs typeface="Lato Regular"/>
                        </a:rPr>
                        <a:t>Pilot Activity</a:t>
                      </a:r>
                      <a:r>
                        <a:rPr lang="en-US" b="1" baseline="0" dirty="0" smtClean="0">
                          <a:latin typeface="Lato Regular"/>
                          <a:cs typeface="Lato Regular"/>
                        </a:rPr>
                        <a:t> development, team evaluation, and revisions</a:t>
                      </a:r>
                      <a:endParaRPr lang="en-US" b="1" dirty="0">
                        <a:latin typeface="Lato Regular"/>
                        <a:cs typeface="Lato Regular"/>
                      </a:endParaRPr>
                    </a:p>
                  </a:txBody>
                  <a:tcPr/>
                </a:tc>
              </a:tr>
              <a:tr h="370840">
                <a:tc>
                  <a:txBody>
                    <a:bodyPr/>
                    <a:lstStyle/>
                    <a:p>
                      <a:pPr algn="ctr"/>
                      <a:r>
                        <a:rPr lang="en-US" b="1" dirty="0" smtClean="0">
                          <a:latin typeface="Lato Regular"/>
                          <a:cs typeface="Lato Regular"/>
                        </a:rPr>
                        <a:t>Summer/Fall</a:t>
                      </a:r>
                      <a:r>
                        <a:rPr lang="en-US" b="1" baseline="0" dirty="0" smtClean="0">
                          <a:latin typeface="Lato Regular"/>
                          <a:cs typeface="Lato Regular"/>
                        </a:rPr>
                        <a:t> 2015</a:t>
                      </a:r>
                      <a:endParaRPr lang="en-US" b="1" dirty="0">
                        <a:latin typeface="Lato Regular"/>
                        <a:cs typeface="Lato Regular"/>
                      </a:endParaRPr>
                    </a:p>
                  </a:txBody>
                  <a:tcPr/>
                </a:tc>
                <a:tc>
                  <a:txBody>
                    <a:bodyPr/>
                    <a:lstStyle/>
                    <a:p>
                      <a:pPr algn="ctr"/>
                      <a:r>
                        <a:rPr lang="en-US" b="1" dirty="0" smtClean="0">
                          <a:latin typeface="Lato Regular"/>
                          <a:cs typeface="Lato Regular"/>
                        </a:rPr>
                        <a:t>Pilot Building</a:t>
                      </a:r>
                      <a:r>
                        <a:rPr lang="en-US" b="1" baseline="0" dirty="0" smtClean="0">
                          <a:latin typeface="Lato Regular"/>
                          <a:cs typeface="Lato Regular"/>
                        </a:rPr>
                        <a:t> with Biology </a:t>
                      </a:r>
                      <a:r>
                        <a:rPr lang="en-US" b="1" dirty="0" smtClean="0">
                          <a:latin typeface="Lato Regular"/>
                          <a:cs typeface="Lato Regular"/>
                        </a:rPr>
                        <a:t>events at 8 host sites</a:t>
                      </a:r>
                      <a:endParaRPr lang="en-US" b="1" dirty="0">
                        <a:latin typeface="Lato Regular"/>
                        <a:cs typeface="Lato Regular"/>
                      </a:endParaRPr>
                    </a:p>
                  </a:txBody>
                  <a:tcPr/>
                </a:tc>
              </a:tr>
              <a:tr h="370840">
                <a:tc>
                  <a:txBody>
                    <a:bodyPr/>
                    <a:lstStyle/>
                    <a:p>
                      <a:pPr algn="ctr"/>
                      <a:r>
                        <a:rPr lang="en-US" b="1" dirty="0" smtClean="0">
                          <a:latin typeface="Lato Regular"/>
                          <a:cs typeface="Lato Regular"/>
                        </a:rPr>
                        <a:t>Fall</a:t>
                      </a:r>
                      <a:r>
                        <a:rPr lang="en-US" b="1" baseline="0" dirty="0" smtClean="0">
                          <a:latin typeface="Lato Regular"/>
                          <a:cs typeface="Lato Regular"/>
                        </a:rPr>
                        <a:t> </a:t>
                      </a:r>
                      <a:r>
                        <a:rPr lang="en-US" b="1" dirty="0" smtClean="0">
                          <a:latin typeface="Lato Regular"/>
                          <a:cs typeface="Lato Regular"/>
                        </a:rPr>
                        <a:t>2015</a:t>
                      </a:r>
                      <a:endParaRPr lang="en-US" b="1" dirty="0">
                        <a:latin typeface="Lato Regular"/>
                        <a:cs typeface="Lato Regular"/>
                      </a:endParaRPr>
                    </a:p>
                  </a:txBody>
                  <a:tcPr/>
                </a:tc>
                <a:tc>
                  <a:txBody>
                    <a:bodyPr/>
                    <a:lstStyle/>
                    <a:p>
                      <a:pPr algn="ctr"/>
                      <a:r>
                        <a:rPr lang="en-US" b="1" dirty="0" smtClean="0">
                          <a:latin typeface="Lato Regular"/>
                          <a:cs typeface="Lato Regular"/>
                        </a:rPr>
                        <a:t>Evaluation</a:t>
                      </a:r>
                      <a:r>
                        <a:rPr lang="en-US" b="1" baseline="0" dirty="0" smtClean="0">
                          <a:latin typeface="Lato Regular"/>
                          <a:cs typeface="Lato Regular"/>
                        </a:rPr>
                        <a:t> of Pilot Activities</a:t>
                      </a:r>
                      <a:endParaRPr lang="en-US" b="1" dirty="0">
                        <a:latin typeface="Lato Regular"/>
                        <a:cs typeface="Lato Regular"/>
                      </a:endParaRPr>
                    </a:p>
                  </a:txBody>
                  <a:tcPr/>
                </a:tc>
              </a:tr>
              <a:tr h="370840">
                <a:tc>
                  <a:txBody>
                    <a:bodyPr/>
                    <a:lstStyle/>
                    <a:p>
                      <a:pPr algn="ctr"/>
                      <a:r>
                        <a:rPr lang="en-US" b="1" dirty="0" smtClean="0">
                          <a:latin typeface="Lato Regular"/>
                          <a:cs typeface="Lato Regular"/>
                        </a:rPr>
                        <a:t>Fall/Winter</a:t>
                      </a:r>
                      <a:r>
                        <a:rPr lang="en-US" b="1" baseline="0" dirty="0" smtClean="0">
                          <a:latin typeface="Lato Regular"/>
                          <a:cs typeface="Lato Regular"/>
                        </a:rPr>
                        <a:t> 2015</a:t>
                      </a:r>
                      <a:endParaRPr lang="en-US" b="1" dirty="0">
                        <a:latin typeface="Lato Regular"/>
                        <a:cs typeface="Lato Regular"/>
                      </a:endParaRPr>
                    </a:p>
                  </a:txBody>
                  <a:tcPr/>
                </a:tc>
                <a:tc>
                  <a:txBody>
                    <a:bodyPr/>
                    <a:lstStyle/>
                    <a:p>
                      <a:pPr algn="ctr"/>
                      <a:r>
                        <a:rPr lang="en-US" b="1" dirty="0" smtClean="0">
                          <a:latin typeface="Lato Regular"/>
                          <a:cs typeface="Lato Regular"/>
                        </a:rPr>
                        <a:t>Creation of Building with Biology Kits</a:t>
                      </a:r>
                      <a:endParaRPr lang="en-US" b="1" dirty="0">
                        <a:latin typeface="Lato Regular"/>
                        <a:cs typeface="Lato Regular"/>
                      </a:endParaRPr>
                    </a:p>
                  </a:txBody>
                  <a:tcPr/>
                </a:tc>
              </a:tr>
              <a:tr h="370840">
                <a:tc>
                  <a:txBody>
                    <a:bodyPr/>
                    <a:lstStyle/>
                    <a:p>
                      <a:pPr algn="ctr"/>
                      <a:r>
                        <a:rPr lang="en-US" b="1" dirty="0" smtClean="0">
                          <a:latin typeface="Lato Regular"/>
                          <a:cs typeface="Lato Regular"/>
                        </a:rPr>
                        <a:t>January</a:t>
                      </a:r>
                      <a:r>
                        <a:rPr lang="en-US" b="1" baseline="0" dirty="0" smtClean="0">
                          <a:latin typeface="Lato Regular"/>
                          <a:cs typeface="Lato Regular"/>
                        </a:rPr>
                        <a:t> 2016</a:t>
                      </a:r>
                      <a:endParaRPr lang="en-US" b="1" dirty="0">
                        <a:latin typeface="Lato Regular"/>
                        <a:cs typeface="Lato Regular"/>
                      </a:endParaRPr>
                    </a:p>
                  </a:txBody>
                  <a:tcPr/>
                </a:tc>
                <a:tc>
                  <a:txBody>
                    <a:bodyPr/>
                    <a:lstStyle/>
                    <a:p>
                      <a:pPr algn="ctr"/>
                      <a:r>
                        <a:rPr lang="en-US" b="1" dirty="0" smtClean="0">
                          <a:latin typeface="Lato Regular"/>
                          <a:cs typeface="Lato Regular"/>
                        </a:rPr>
                        <a:t>Kit Applications</a:t>
                      </a:r>
                      <a:r>
                        <a:rPr lang="en-US" b="1" baseline="0" dirty="0" smtClean="0">
                          <a:latin typeface="Lato Regular"/>
                          <a:cs typeface="Lato Regular"/>
                        </a:rPr>
                        <a:t> Due</a:t>
                      </a:r>
                      <a:endParaRPr lang="en-US" b="1" dirty="0">
                        <a:latin typeface="Lato Regular"/>
                        <a:cs typeface="Lato Regular"/>
                      </a:endParaRPr>
                    </a:p>
                  </a:txBody>
                  <a:tcPr/>
                </a:tc>
              </a:tr>
              <a:tr h="370840">
                <a:tc>
                  <a:txBody>
                    <a:bodyPr/>
                    <a:lstStyle/>
                    <a:p>
                      <a:pPr algn="ctr"/>
                      <a:r>
                        <a:rPr lang="en-US" b="1" dirty="0" smtClean="0">
                          <a:latin typeface="Lato Regular"/>
                          <a:cs typeface="Lato Regular"/>
                        </a:rPr>
                        <a:t>Summer 2016</a:t>
                      </a:r>
                      <a:endParaRPr lang="en-US" b="1" dirty="0">
                        <a:latin typeface="Lato Regular"/>
                        <a:cs typeface="Lato Regular"/>
                      </a:endParaRPr>
                    </a:p>
                  </a:txBody>
                  <a:tcPr/>
                </a:tc>
                <a:tc>
                  <a:txBody>
                    <a:bodyPr/>
                    <a:lstStyle/>
                    <a:p>
                      <a:pPr algn="ctr"/>
                      <a:r>
                        <a:rPr lang="en-US" b="1" dirty="0" smtClean="0">
                          <a:latin typeface="Lato Regular"/>
                          <a:cs typeface="Lato Regular"/>
                        </a:rPr>
                        <a:t>Building</a:t>
                      </a:r>
                      <a:r>
                        <a:rPr lang="en-US" b="1" baseline="0" dirty="0" smtClean="0">
                          <a:latin typeface="Lato Regular"/>
                          <a:cs typeface="Lato Regular"/>
                        </a:rPr>
                        <a:t> with Biology </a:t>
                      </a:r>
                      <a:r>
                        <a:rPr lang="en-US" b="1" dirty="0" smtClean="0">
                          <a:latin typeface="Lato Regular"/>
                          <a:cs typeface="Lato Regular"/>
                        </a:rPr>
                        <a:t>Kits sent to 200 sites</a:t>
                      </a:r>
                      <a:endParaRPr lang="en-US" b="1" dirty="0">
                        <a:latin typeface="Lato Regular"/>
                        <a:cs typeface="Lato Regular"/>
                      </a:endParaRPr>
                    </a:p>
                  </a:txBody>
                  <a:tcPr/>
                </a:tc>
              </a:tr>
              <a:tr h="370840">
                <a:tc>
                  <a:txBody>
                    <a:bodyPr/>
                    <a:lstStyle/>
                    <a:p>
                      <a:pPr algn="ctr"/>
                      <a:r>
                        <a:rPr lang="en-US" b="1" dirty="0" smtClean="0">
                          <a:latin typeface="Lato Regular"/>
                          <a:cs typeface="Lato Regular"/>
                        </a:rPr>
                        <a:t>Late 2016-2017</a:t>
                      </a:r>
                      <a:endParaRPr lang="en-US" b="1" dirty="0">
                        <a:latin typeface="Lato Regular"/>
                        <a:cs typeface="Lato Regular"/>
                      </a:endParaRPr>
                    </a:p>
                  </a:txBody>
                  <a:tcPr/>
                </a:tc>
                <a:tc>
                  <a:txBody>
                    <a:bodyPr/>
                    <a:lstStyle/>
                    <a:p>
                      <a:pPr algn="ctr"/>
                      <a:r>
                        <a:rPr lang="en-US" b="1" dirty="0" smtClean="0">
                          <a:latin typeface="Lato Regular"/>
                          <a:cs typeface="Lato Regular"/>
                        </a:rPr>
                        <a:t> Project Evaluation, Creation</a:t>
                      </a:r>
                      <a:r>
                        <a:rPr lang="en-US" b="1" baseline="0" dirty="0" smtClean="0">
                          <a:latin typeface="Lato Regular"/>
                          <a:cs typeface="Lato Regular"/>
                        </a:rPr>
                        <a:t> of Guides</a:t>
                      </a:r>
                      <a:endParaRPr lang="en-US" b="1" dirty="0">
                        <a:latin typeface="Lato Regular"/>
                        <a:cs typeface="Lato Regular"/>
                      </a:endParaRPr>
                    </a:p>
                  </a:txBody>
                  <a:tcPr/>
                </a:tc>
              </a:tr>
            </a:tbl>
          </a:graphicData>
        </a:graphic>
      </p:graphicFrame>
    </p:spTree>
    <p:extLst>
      <p:ext uri="{BB962C8B-B14F-4D97-AF65-F5344CB8AC3E}">
        <p14:creationId xmlns:p14="http://schemas.microsoft.com/office/powerpoint/2010/main" val="30802071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Thank you!</a:t>
            </a:r>
            <a:endParaRPr lang="en-US" b="1" dirty="0"/>
          </a:p>
        </p:txBody>
      </p:sp>
      <p:sp>
        <p:nvSpPr>
          <p:cNvPr id="3" name="Content Placeholder 2"/>
          <p:cNvSpPr>
            <a:spLocks noGrp="1"/>
          </p:cNvSpPr>
          <p:nvPr>
            <p:ph idx="1"/>
          </p:nvPr>
        </p:nvSpPr>
        <p:spPr/>
        <p:txBody>
          <a:bodyPr>
            <a:normAutofit/>
          </a:bodyPr>
          <a:lstStyle/>
          <a:p>
            <a:pPr marL="0" indent="0">
              <a:buNone/>
            </a:pPr>
            <a:r>
              <a:rPr lang="en-US" sz="2400" dirty="0">
                <a:hlinkClick r:id="rId3"/>
              </a:rPr>
              <a:t>http://bit.ly/</a:t>
            </a:r>
            <a:r>
              <a:rPr lang="en-US" sz="2400" dirty="0" smtClean="0">
                <a:hlinkClick r:id="rId3"/>
              </a:rPr>
              <a:t>buildingwithbiology</a:t>
            </a:r>
            <a:endParaRPr lang="en-US" sz="2400" dirty="0" smtClean="0"/>
          </a:p>
          <a:p>
            <a:pPr marL="0" indent="0">
              <a:buNone/>
            </a:pPr>
            <a:r>
              <a:rPr lang="en-US" sz="2400" dirty="0" smtClean="0"/>
              <a:t>#</a:t>
            </a:r>
            <a:r>
              <a:rPr lang="en-US" sz="2400" dirty="0" err="1" smtClean="0"/>
              <a:t>meetsynbio</a:t>
            </a:r>
            <a:endParaRPr lang="en-US" sz="2400" dirty="0" smtClean="0"/>
          </a:p>
          <a:p>
            <a:pPr marL="0" indent="0">
              <a:buNone/>
            </a:pPr>
            <a:r>
              <a:rPr lang="en-US" sz="2400" dirty="0" smtClean="0"/>
              <a:t>#</a:t>
            </a:r>
            <a:r>
              <a:rPr lang="en-US" sz="2400" dirty="0" err="1" smtClean="0"/>
              <a:t>buildingwithbiology</a:t>
            </a:r>
            <a:endParaRPr lang="en-US" sz="2400" dirty="0" smtClean="0"/>
          </a:p>
          <a:p>
            <a:pPr marL="0" indent="0">
              <a:buNone/>
            </a:pPr>
            <a:endParaRPr lang="en-US" sz="2400" dirty="0"/>
          </a:p>
        </p:txBody>
      </p:sp>
      <p:pic>
        <p:nvPicPr>
          <p:cNvPr id="4" name="Picture 3" descr="AiSB.vol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23265" y="1600203"/>
            <a:ext cx="3120735" cy="4038598"/>
          </a:xfrm>
          <a:prstGeom prst="rect">
            <a:avLst/>
          </a:prstGeom>
        </p:spPr>
      </p:pic>
      <p:pic>
        <p:nvPicPr>
          <p:cNvPr id="5" name="Picture 3" descr="nsflogo.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50731" y="6134895"/>
            <a:ext cx="795338"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134895"/>
            <a:ext cx="6362700" cy="738621"/>
          </a:xfrm>
          <a:prstGeom prst="rect">
            <a:avLst/>
          </a:prstGeom>
        </p:spPr>
        <p:txBody>
          <a:bodyPr wrap="square" lIns="91398" tIns="45699" rIns="91398" bIns="45699">
            <a:spAutoFit/>
          </a:bodyPr>
          <a:lstStyle/>
          <a:p>
            <a:r>
              <a:rPr lang="en-US" sz="1400" dirty="0">
                <a:latin typeface="Lato Regular"/>
                <a:cs typeface="Lato Regular"/>
              </a:rPr>
              <a:t>This project is funded by the Advancing Informal STEM Learning</a:t>
            </a:r>
            <a:br>
              <a:rPr lang="en-US" sz="1400" dirty="0">
                <a:latin typeface="Lato Regular"/>
                <a:cs typeface="Lato Regular"/>
              </a:rPr>
            </a:br>
            <a:r>
              <a:rPr lang="en-US" sz="1400" dirty="0">
                <a:latin typeface="Lato Regular"/>
                <a:cs typeface="Lato Regular"/>
              </a:rPr>
              <a:t> (AISL) program in the Education and Human Resources Directorate </a:t>
            </a:r>
            <a:r>
              <a:rPr lang="en-US" sz="1400" dirty="0" smtClean="0">
                <a:latin typeface="Lato Regular"/>
                <a:cs typeface="Lato Regular"/>
              </a:rPr>
              <a:t> of </a:t>
            </a:r>
            <a:r>
              <a:rPr lang="en-US" sz="1400" dirty="0">
                <a:latin typeface="Lato Regular"/>
                <a:cs typeface="Lato Regular"/>
              </a:rPr>
              <a:t>the National Science Foundation through award no. DRL-1421179</a:t>
            </a:r>
          </a:p>
        </p:txBody>
      </p:sp>
    </p:spTree>
    <p:extLst>
      <p:ext uri="{BB962C8B-B14F-4D97-AF65-F5344CB8AC3E}">
        <p14:creationId xmlns:p14="http://schemas.microsoft.com/office/powerpoint/2010/main" val="119749568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Rectangle 10"/>
          <p:cNvSpPr/>
          <p:nvPr/>
        </p:nvSpPr>
        <p:spPr>
          <a:xfrm>
            <a:off x="566893" y="562235"/>
            <a:ext cx="5402106" cy="1733808"/>
          </a:xfrm>
          <a:prstGeom prst="rect">
            <a:avLst/>
          </a:prstGeom>
        </p:spPr>
        <p:txBody>
          <a:bodyPr wrap="square">
            <a:spAutoFit/>
          </a:bodyPr>
          <a:lstStyle/>
          <a:p>
            <a:pPr defTabSz="457200">
              <a:spcAft>
                <a:spcPts val="1600"/>
              </a:spcAft>
            </a:pPr>
            <a:r>
              <a:rPr lang="en-US" sz="4000" b="1" spc="150" dirty="0" smtClean="0">
                <a:solidFill>
                  <a:srgbClr val="49176D"/>
                </a:solidFill>
                <a:latin typeface="Century Gothic"/>
                <a:cs typeface="Century Gothic"/>
              </a:rPr>
              <a:t>Showcase B</a:t>
            </a:r>
          </a:p>
          <a:p>
            <a:pPr defTabSz="457200">
              <a:spcAft>
                <a:spcPts val="1600"/>
              </a:spcAft>
            </a:pPr>
            <a:endParaRPr lang="en-US" sz="2000" b="1" spc="150" dirty="0" smtClean="0">
              <a:solidFill>
                <a:srgbClr val="49176D"/>
              </a:solidFill>
              <a:latin typeface="Century Gothic"/>
              <a:cs typeface="Century Gothic"/>
            </a:endParaRPr>
          </a:p>
          <a:p>
            <a:pPr defTabSz="457200">
              <a:spcAft>
                <a:spcPts val="1600"/>
              </a:spcAft>
            </a:pPr>
            <a:endParaRPr lang="en-US" sz="2000" dirty="0" smtClean="0">
              <a:solidFill>
                <a:prstClr val="black"/>
              </a:solidFill>
              <a:latin typeface="Calibri"/>
            </a:endParaRPr>
          </a:p>
        </p:txBody>
      </p:sp>
      <p:sp>
        <p:nvSpPr>
          <p:cNvPr id="7" name="Rectangle 6"/>
          <p:cNvSpPr/>
          <p:nvPr/>
        </p:nvSpPr>
        <p:spPr>
          <a:xfrm>
            <a:off x="171784" y="1569393"/>
            <a:ext cx="8725271" cy="1856919"/>
          </a:xfrm>
          <a:prstGeom prst="rect">
            <a:avLst/>
          </a:prstGeom>
        </p:spPr>
        <p:txBody>
          <a:bodyPr wrap="square">
            <a:spAutoFit/>
          </a:bodyPr>
          <a:lstStyle/>
          <a:p>
            <a:pPr defTabSz="457200">
              <a:spcAft>
                <a:spcPts val="1600"/>
              </a:spcAft>
            </a:pPr>
            <a:r>
              <a:rPr lang="en-US" sz="2400" b="1" dirty="0" smtClean="0">
                <a:solidFill>
                  <a:prstClr val="black"/>
                </a:solidFill>
                <a:latin typeface="Calibri"/>
                <a:cs typeface="Calibri"/>
              </a:rPr>
              <a:t>EVEN numbered posters and tables will be staffed</a:t>
            </a:r>
          </a:p>
          <a:p>
            <a:pPr defTabSz="457200">
              <a:spcAft>
                <a:spcPts val="1600"/>
              </a:spcAft>
            </a:pPr>
            <a:r>
              <a:rPr lang="en-US" sz="2400" b="1" dirty="0" smtClean="0">
                <a:solidFill>
                  <a:prstClr val="black"/>
                </a:solidFill>
                <a:latin typeface="Calibri"/>
                <a:cs typeface="Calibri"/>
              </a:rPr>
              <a:t>Thursday, 1:30pm-2:45pm</a:t>
            </a:r>
          </a:p>
          <a:p>
            <a:pPr marL="342900" indent="-342900" defTabSz="457200">
              <a:spcAft>
                <a:spcPts val="1600"/>
              </a:spcAft>
              <a:buFont typeface="Arial"/>
              <a:buChar char="•"/>
            </a:pPr>
            <a:r>
              <a:rPr lang="en-US" sz="2000" dirty="0" smtClean="0">
                <a:solidFill>
                  <a:prstClr val="black"/>
                </a:solidFill>
                <a:latin typeface="Calibri"/>
              </a:rPr>
              <a:t>Building </a:t>
            </a:r>
            <a:r>
              <a:rPr lang="en-US" sz="2000" dirty="0">
                <a:solidFill>
                  <a:prstClr val="black"/>
                </a:solidFill>
                <a:latin typeface="Calibri"/>
              </a:rPr>
              <a:t>with Biology </a:t>
            </a:r>
            <a:br>
              <a:rPr lang="en-US" sz="2000" dirty="0">
                <a:solidFill>
                  <a:prstClr val="black"/>
                </a:solidFill>
                <a:latin typeface="Calibri"/>
              </a:rPr>
            </a:br>
            <a:r>
              <a:rPr lang="en-US" sz="2000" dirty="0">
                <a:solidFill>
                  <a:prstClr val="black"/>
                </a:solidFill>
                <a:latin typeface="Calibri"/>
              </a:rPr>
              <a:t>#4 - #</a:t>
            </a:r>
            <a:r>
              <a:rPr lang="en-US" sz="2000" dirty="0" smtClean="0">
                <a:solidFill>
                  <a:prstClr val="black"/>
                </a:solidFill>
                <a:latin typeface="Calibri"/>
              </a:rPr>
              <a:t>34</a:t>
            </a:r>
            <a:endParaRPr lang="en-US" sz="2000" dirty="0">
              <a:solidFill>
                <a:prstClr val="black"/>
              </a:solidFill>
              <a:latin typeface="Calibri"/>
            </a:endParaRPr>
          </a:p>
        </p:txBody>
      </p:sp>
      <p:pic>
        <p:nvPicPr>
          <p:cNvPr id="2" name="Picture 1" descr="cordova.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81222" y="2370667"/>
            <a:ext cx="3915833" cy="3429000"/>
          </a:xfrm>
          <a:prstGeom prst="rect">
            <a:avLst/>
          </a:prstGeom>
        </p:spPr>
      </p:pic>
    </p:spTree>
    <p:extLst>
      <p:ext uri="{BB962C8B-B14F-4D97-AF65-F5344CB8AC3E}">
        <p14:creationId xmlns:p14="http://schemas.microsoft.com/office/powerpoint/2010/main" val="343012192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p:nvSpPr>
        <p:spPr>
          <a:xfrm>
            <a:off x="233962" y="683323"/>
            <a:ext cx="8648700" cy="707886"/>
          </a:xfrm>
          <a:prstGeom prst="rect">
            <a:avLst/>
          </a:prstGeom>
        </p:spPr>
        <p:txBody>
          <a:bodyPr wrap="square">
            <a:spAutoFit/>
          </a:bodyPr>
          <a:lstStyle/>
          <a:p>
            <a:pPr algn="ctr" defTabSz="457200"/>
            <a:r>
              <a:rPr lang="en-US" sz="4000" b="1" spc="150" dirty="0" smtClean="0">
                <a:solidFill>
                  <a:srgbClr val="49176D"/>
                </a:solidFill>
                <a:latin typeface="Century Gothic"/>
                <a:cs typeface="Century Gothic"/>
              </a:rPr>
              <a:t>Thank you</a:t>
            </a:r>
            <a:endParaRPr lang="en-US" sz="4000" b="1" spc="150" dirty="0">
              <a:solidFill>
                <a:srgbClr val="49176D"/>
              </a:solidFill>
              <a:latin typeface="Century Gothic"/>
              <a:cs typeface="Century Gothic"/>
            </a:endParaRPr>
          </a:p>
        </p:txBody>
      </p:sp>
      <p:sp>
        <p:nvSpPr>
          <p:cNvPr id="12" name="Rectangle 11"/>
          <p:cNvSpPr/>
          <p:nvPr/>
        </p:nvSpPr>
        <p:spPr>
          <a:xfrm>
            <a:off x="205062" y="5358578"/>
            <a:ext cx="8778240" cy="12664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457200">
              <a:spcAft>
                <a:spcPts val="200"/>
              </a:spcAft>
              <a:defRPr/>
            </a:pPr>
            <a:r>
              <a:rPr lang="en-US" b="1" dirty="0">
                <a:solidFill>
                  <a:prstClr val="white"/>
                </a:solidFill>
                <a:latin typeface="Calibri" charset="0"/>
              </a:rPr>
              <a:t>Cynthia Needham, </a:t>
            </a:r>
            <a:r>
              <a:rPr lang="en-US" dirty="0">
                <a:solidFill>
                  <a:prstClr val="white"/>
                </a:solidFill>
                <a:latin typeface="Calibri" charset="0"/>
              </a:rPr>
              <a:t>ICAN Productions</a:t>
            </a:r>
          </a:p>
        </p:txBody>
      </p:sp>
      <p:pic>
        <p:nvPicPr>
          <p:cNvPr id="13" name="Picture 1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9987" y="5548743"/>
            <a:ext cx="992188"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NISE_logo.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31339" y="5751907"/>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3"/>
          <p:cNvSpPr txBox="1">
            <a:spLocks noChangeArrowheads="1"/>
          </p:cNvSpPr>
          <p:nvPr/>
        </p:nvSpPr>
        <p:spPr bwMode="auto">
          <a:xfrm>
            <a:off x="1562560" y="5568592"/>
            <a:ext cx="490382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lnSpc>
                <a:spcPct val="90000"/>
              </a:lnSpc>
              <a:spcBef>
                <a:spcPct val="20000"/>
              </a:spcBef>
            </a:pPr>
            <a:r>
              <a:rPr lang="en-US" sz="1200" dirty="0">
                <a:solidFill>
                  <a:prstClr val="black"/>
                </a:solidFill>
                <a:latin typeface="Calibri" charset="0"/>
              </a:rPr>
              <a:t>This presentation is based on work supported by the National Science Foundation under Grant No. 0940143.  Any opinions, findings, and conclusions or recommendations expressed in this presentation are those of the authors and do not necessarily reflect the views of the Foundation. </a:t>
            </a:r>
          </a:p>
        </p:txBody>
      </p:sp>
      <p:pic>
        <p:nvPicPr>
          <p:cNvPr id="9" name="Picture 8" descr="Mayaguez 10173524_652095684838566_5373514639406197669_n.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95862" y="1919111"/>
            <a:ext cx="8686800" cy="3460088"/>
          </a:xfrm>
          <a:prstGeom prst="rect">
            <a:avLst/>
          </a:prstGeom>
        </p:spPr>
      </p:pic>
    </p:spTree>
    <p:extLst>
      <p:ext uri="{BB962C8B-B14F-4D97-AF65-F5344CB8AC3E}">
        <p14:creationId xmlns:p14="http://schemas.microsoft.com/office/powerpoint/2010/main" val="20915280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526-X2.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5" name="Picture 4" descr="Take_lea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45655" y="348993"/>
            <a:ext cx="3277011" cy="1696550"/>
          </a:xfrm>
          <a:prstGeom prst="rect">
            <a:avLst/>
          </a:prstGeom>
        </p:spPr>
      </p:pic>
    </p:spTree>
    <p:extLst>
      <p:ext uri="{BB962C8B-B14F-4D97-AF65-F5344CB8AC3E}">
        <p14:creationId xmlns:p14="http://schemas.microsoft.com/office/powerpoint/2010/main" val="10084367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4-10-13 at 1.13.25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9333" y="593870"/>
            <a:ext cx="6350000" cy="4824453"/>
          </a:xfrm>
          <a:prstGeom prst="rect">
            <a:avLst/>
          </a:prstGeom>
          <a:ln w="28575" cmpd="sng">
            <a:noFill/>
          </a:ln>
        </p:spPr>
      </p:pic>
    </p:spTree>
    <p:extLst>
      <p:ext uri="{BB962C8B-B14F-4D97-AF65-F5344CB8AC3E}">
        <p14:creationId xmlns:p14="http://schemas.microsoft.com/office/powerpoint/2010/main" val="3896438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Grp="1" noChangeArrowheads="1"/>
          </p:cNvSpPr>
          <p:nvPr>
            <p:ph idx="1"/>
          </p:nvPr>
        </p:nvSpPr>
        <p:spPr bwMode="auto">
          <a:xfrm>
            <a:off x="431800" y="50800"/>
            <a:ext cx="8229600" cy="2419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indent="0">
              <a:buNone/>
              <a:defRPr/>
            </a:pPr>
            <a:r>
              <a:rPr lang="en-US" sz="2800" b="1" dirty="0">
                <a:solidFill>
                  <a:srgbClr val="000000"/>
                </a:solidFill>
              </a:rPr>
              <a:t>Toronto </a:t>
            </a:r>
            <a:r>
              <a:rPr lang="en-US" sz="2800" b="1" dirty="0" smtClean="0">
                <a:solidFill>
                  <a:srgbClr val="000000"/>
                </a:solidFill>
              </a:rPr>
              <a:t>Declaration, 2008</a:t>
            </a:r>
          </a:p>
          <a:p>
            <a:pPr marL="0" indent="0">
              <a:buNone/>
              <a:defRPr/>
            </a:pPr>
            <a:r>
              <a:rPr lang="en-US" sz="2800" b="1" dirty="0" smtClean="0">
                <a:solidFill>
                  <a:srgbClr val="000000"/>
                </a:solidFill>
              </a:rPr>
              <a:t>5</a:t>
            </a:r>
            <a:r>
              <a:rPr lang="en-US" sz="2800" b="1" baseline="30000" dirty="0" smtClean="0">
                <a:solidFill>
                  <a:srgbClr val="000000"/>
                </a:solidFill>
              </a:rPr>
              <a:t>th</a:t>
            </a:r>
            <a:r>
              <a:rPr lang="en-US" sz="2800" b="1" dirty="0" smtClean="0">
                <a:solidFill>
                  <a:srgbClr val="000000"/>
                </a:solidFill>
              </a:rPr>
              <a:t> Science Center World Congress</a:t>
            </a:r>
            <a:r>
              <a:rPr lang="en-US" sz="2800" b="1" dirty="0">
                <a:solidFill>
                  <a:srgbClr val="000000"/>
                </a:solidFill>
              </a:rPr>
              <a:t>:</a:t>
            </a:r>
            <a:r>
              <a:rPr lang="en-US" sz="2800" b="1" dirty="0" smtClean="0">
                <a:solidFill>
                  <a:srgbClr val="000000"/>
                </a:solidFill>
              </a:rPr>
              <a:t> </a:t>
            </a:r>
            <a:endParaRPr lang="en-US" altLang="ja-JP" sz="2800" b="1" dirty="0" smtClean="0">
              <a:solidFill>
                <a:srgbClr val="000000"/>
              </a:solidFill>
            </a:endParaRPr>
          </a:p>
          <a:p>
            <a:pPr marL="0" indent="0">
              <a:buNone/>
              <a:defRPr/>
            </a:pPr>
            <a:r>
              <a:rPr lang="ja-JP" altLang="en-US" sz="2800" dirty="0" smtClean="0">
                <a:solidFill>
                  <a:srgbClr val="000000"/>
                </a:solidFill>
              </a:rPr>
              <a:t>“</a:t>
            </a:r>
            <a:r>
              <a:rPr lang="en-US" sz="2800" i="1" dirty="0">
                <a:solidFill>
                  <a:srgbClr val="000000"/>
                </a:solidFill>
              </a:rPr>
              <a:t>We will actively </a:t>
            </a:r>
            <a:r>
              <a:rPr lang="en-US" sz="2800" i="1" dirty="0">
                <a:solidFill>
                  <a:srgbClr val="FF0000"/>
                </a:solidFill>
              </a:rPr>
              <a:t>seek out issues related to science and society </a:t>
            </a:r>
            <a:r>
              <a:rPr lang="en-US" sz="2800" i="1" dirty="0">
                <a:solidFill>
                  <a:srgbClr val="000000"/>
                </a:solidFill>
              </a:rPr>
              <a:t>where the voices of citizens should be heard and </a:t>
            </a:r>
            <a:r>
              <a:rPr lang="en-US" sz="2800" i="1" dirty="0">
                <a:solidFill>
                  <a:srgbClr val="FF0000"/>
                </a:solidFill>
              </a:rPr>
              <a:t>ensure that dialogue </a:t>
            </a:r>
            <a:r>
              <a:rPr lang="en-US" sz="2800" i="1" dirty="0" smtClean="0">
                <a:solidFill>
                  <a:srgbClr val="FF0000"/>
                </a:solidFill>
              </a:rPr>
              <a:t>occurs</a:t>
            </a:r>
            <a:r>
              <a:rPr lang="en-US" sz="2800" i="1" dirty="0" smtClean="0">
                <a:solidFill>
                  <a:srgbClr val="000000"/>
                </a:solidFill>
              </a:rPr>
              <a:t>.”</a:t>
            </a:r>
            <a:endParaRPr lang="en-US" sz="2800" dirty="0">
              <a:solidFill>
                <a:srgbClr val="000000"/>
              </a:solidFill>
            </a:endParaRPr>
          </a:p>
        </p:txBody>
      </p:sp>
      <p:sp>
        <p:nvSpPr>
          <p:cNvPr id="3" name="Text Box 5"/>
          <p:cNvSpPr txBox="1">
            <a:spLocks noChangeArrowheads="1"/>
          </p:cNvSpPr>
          <p:nvPr/>
        </p:nvSpPr>
        <p:spPr bwMode="auto">
          <a:xfrm>
            <a:off x="457200" y="3108499"/>
            <a:ext cx="8229600" cy="2850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800" b="1" dirty="0" smtClean="0">
                <a:solidFill>
                  <a:srgbClr val="000000"/>
                </a:solidFill>
                <a:latin typeface="Lato Regular"/>
                <a:cs typeface="Lato Regular"/>
              </a:rPr>
              <a:t>Cape Town Declaration, 2011</a:t>
            </a:r>
          </a:p>
          <a:p>
            <a:pPr marL="0" indent="0">
              <a:buFont typeface="Arial" pitchFamily="34" charset="0"/>
              <a:buNone/>
              <a:defRPr/>
            </a:pPr>
            <a:r>
              <a:rPr lang="en-US" sz="2800" b="1" dirty="0">
                <a:solidFill>
                  <a:srgbClr val="000000"/>
                </a:solidFill>
                <a:latin typeface="Lato Regular"/>
                <a:cs typeface="Lato Regular"/>
              </a:rPr>
              <a:t>6</a:t>
            </a:r>
            <a:r>
              <a:rPr lang="en-US" sz="2800" b="1" baseline="30000" dirty="0" smtClean="0">
                <a:solidFill>
                  <a:srgbClr val="000000"/>
                </a:solidFill>
                <a:latin typeface="Lato Regular"/>
                <a:cs typeface="Lato Regular"/>
              </a:rPr>
              <a:t>th</a:t>
            </a:r>
            <a:r>
              <a:rPr lang="en-US" sz="2800" b="1" dirty="0" smtClean="0">
                <a:solidFill>
                  <a:srgbClr val="000000"/>
                </a:solidFill>
                <a:latin typeface="Lato Regular"/>
                <a:cs typeface="Lato Regular"/>
              </a:rPr>
              <a:t> Science Center World Congress: </a:t>
            </a:r>
            <a:endParaRPr lang="en-US" altLang="ja-JP" sz="2800" b="1" dirty="0" smtClean="0">
              <a:solidFill>
                <a:srgbClr val="000000"/>
              </a:solidFill>
              <a:latin typeface="Lato Regular"/>
              <a:cs typeface="Lato Regular"/>
            </a:endParaRPr>
          </a:p>
          <a:p>
            <a:pPr marL="0" indent="0">
              <a:buNone/>
              <a:defRPr/>
            </a:pPr>
            <a:r>
              <a:rPr lang="ja-JP" altLang="en-US" sz="2800" dirty="0" smtClean="0">
                <a:solidFill>
                  <a:srgbClr val="000000"/>
                </a:solidFill>
                <a:latin typeface="Lato Regular"/>
                <a:cs typeface="Lato Regular"/>
              </a:rPr>
              <a:t>“</a:t>
            </a:r>
            <a:r>
              <a:rPr lang="en-US" sz="2800" i="1" dirty="0">
                <a:solidFill>
                  <a:srgbClr val="000000"/>
                </a:solidFill>
                <a:latin typeface="Lato Regular"/>
                <a:cs typeface="Lato Regular"/>
              </a:rPr>
              <a:t>Further </a:t>
            </a:r>
            <a:r>
              <a:rPr lang="en-US" sz="2800" i="1" dirty="0">
                <a:solidFill>
                  <a:srgbClr val="FF0000"/>
                </a:solidFill>
                <a:latin typeface="Lato Regular"/>
                <a:cs typeface="Lato Regular"/>
              </a:rPr>
              <a:t>promote dialogue between scientists and the general </a:t>
            </a:r>
            <a:r>
              <a:rPr lang="en-US" sz="2800" i="1" dirty="0" smtClean="0">
                <a:solidFill>
                  <a:srgbClr val="FF0000"/>
                </a:solidFill>
                <a:latin typeface="Lato Regular"/>
                <a:cs typeface="Lato Regular"/>
              </a:rPr>
              <a:t>public</a:t>
            </a:r>
            <a:r>
              <a:rPr lang="en-US" sz="2800" i="1" dirty="0" smtClean="0">
                <a:solidFill>
                  <a:srgbClr val="000000"/>
                </a:solidFill>
                <a:latin typeface="Lato Regular"/>
                <a:cs typeface="Lato Regular"/>
              </a:rPr>
              <a:t>, so </a:t>
            </a:r>
            <a:r>
              <a:rPr lang="en-US" sz="2800" i="1" dirty="0">
                <a:solidFill>
                  <a:srgbClr val="000000"/>
                </a:solidFill>
                <a:latin typeface="Lato Regular"/>
                <a:cs typeface="Lato Regular"/>
              </a:rPr>
              <a:t>that public opinions on science and technology can be </a:t>
            </a:r>
            <a:r>
              <a:rPr lang="en-US" sz="2800" i="1" dirty="0" smtClean="0">
                <a:solidFill>
                  <a:srgbClr val="000000"/>
                </a:solidFill>
                <a:latin typeface="Lato Regular"/>
                <a:cs typeface="Lato Regular"/>
              </a:rPr>
              <a:t>heard and </a:t>
            </a:r>
            <a:r>
              <a:rPr lang="en-US" sz="2800" i="1" dirty="0">
                <a:solidFill>
                  <a:srgbClr val="000000"/>
                </a:solidFill>
                <a:latin typeface="Lato Regular"/>
                <a:cs typeface="Lato Regular"/>
              </a:rPr>
              <a:t>incorporated into decision-making </a:t>
            </a:r>
            <a:r>
              <a:rPr lang="en-US" sz="2800" i="1" dirty="0" smtClean="0">
                <a:solidFill>
                  <a:srgbClr val="000000"/>
                </a:solidFill>
                <a:latin typeface="Lato Regular"/>
                <a:cs typeface="Lato Regular"/>
              </a:rPr>
              <a:t>processes</a:t>
            </a:r>
            <a:r>
              <a:rPr lang="en-US" sz="2800" i="1" dirty="0">
                <a:solidFill>
                  <a:srgbClr val="000000"/>
                </a:solidFill>
                <a:latin typeface="Lato Regular"/>
                <a:cs typeface="Lato Regular"/>
              </a:rPr>
              <a:t>.</a:t>
            </a:r>
            <a:r>
              <a:rPr lang="en-US" sz="2800" i="1" dirty="0" smtClean="0">
                <a:solidFill>
                  <a:srgbClr val="000000"/>
                </a:solidFill>
                <a:latin typeface="Lato Regular"/>
                <a:cs typeface="Lato Regular"/>
              </a:rPr>
              <a:t>”</a:t>
            </a:r>
            <a:endParaRPr lang="en-US" sz="2800" dirty="0">
              <a:solidFill>
                <a:srgbClr val="000000"/>
              </a:solidFill>
              <a:latin typeface="Lato Regular"/>
              <a:cs typeface="Lato Regular"/>
            </a:endParaRPr>
          </a:p>
        </p:txBody>
      </p:sp>
    </p:spTree>
    <p:extLst>
      <p:ext uri="{BB962C8B-B14F-4D97-AF65-F5344CB8AC3E}">
        <p14:creationId xmlns:p14="http://schemas.microsoft.com/office/powerpoint/2010/main" val="944195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36603"/>
            <a:ext cx="8229600" cy="4525963"/>
          </a:xfrm>
        </p:spPr>
        <p:txBody>
          <a:bodyPr>
            <a:normAutofit lnSpcReduction="10000"/>
          </a:bodyPr>
          <a:lstStyle/>
          <a:p>
            <a:pPr marL="0" indent="0">
              <a:buNone/>
            </a:pPr>
            <a:r>
              <a:rPr lang="nl-NL" b="1" dirty="0" smtClean="0"/>
              <a:t>Mechelen </a:t>
            </a:r>
            <a:r>
              <a:rPr lang="nl-NL" b="1" dirty="0" err="1" smtClean="0"/>
              <a:t>Declaration</a:t>
            </a:r>
            <a:r>
              <a:rPr lang="nl-NL" b="1" dirty="0"/>
              <a:t>, </a:t>
            </a:r>
            <a:r>
              <a:rPr lang="nl-NL" b="1" dirty="0" smtClean="0"/>
              <a:t>2014</a:t>
            </a:r>
            <a:endParaRPr lang="nl-NL" b="1" dirty="0"/>
          </a:p>
          <a:p>
            <a:pPr marL="0" indent="0">
              <a:buNone/>
            </a:pPr>
            <a:endParaRPr lang="nl-NL" dirty="0" smtClean="0"/>
          </a:p>
          <a:p>
            <a:pPr marL="0" indent="0">
              <a:buNone/>
            </a:pPr>
            <a:r>
              <a:rPr lang="nl-NL" i="1" dirty="0" smtClean="0"/>
              <a:t>“</a:t>
            </a:r>
            <a:r>
              <a:rPr lang="nl-NL" i="1" dirty="0" err="1" smtClean="0"/>
              <a:t>Increasingly</a:t>
            </a:r>
            <a:r>
              <a:rPr lang="nl-NL" i="1" dirty="0"/>
              <a:t>, </a:t>
            </a:r>
            <a:r>
              <a:rPr lang="nl-NL" i="1" dirty="0" err="1"/>
              <a:t>science</a:t>
            </a:r>
            <a:r>
              <a:rPr lang="nl-NL" i="1" dirty="0"/>
              <a:t> </a:t>
            </a:r>
            <a:r>
              <a:rPr lang="nl-NL" i="1" dirty="0" err="1"/>
              <a:t>centres</a:t>
            </a:r>
            <a:r>
              <a:rPr lang="nl-NL" i="1" dirty="0"/>
              <a:t> are </a:t>
            </a:r>
            <a:r>
              <a:rPr lang="nl-NL" i="1" dirty="0" err="1"/>
              <a:t>moving</a:t>
            </a:r>
            <a:r>
              <a:rPr lang="nl-NL" i="1" dirty="0"/>
              <a:t> </a:t>
            </a:r>
            <a:r>
              <a:rPr lang="nl-NL" i="1" dirty="0" err="1"/>
              <a:t>beyond</a:t>
            </a:r>
            <a:r>
              <a:rPr lang="nl-NL" i="1" dirty="0"/>
              <a:t> the traditional </a:t>
            </a:r>
            <a:r>
              <a:rPr lang="nl-NL" i="1" dirty="0" err="1"/>
              <a:t>hands-on</a:t>
            </a:r>
            <a:r>
              <a:rPr lang="nl-NL" i="1" dirty="0"/>
              <a:t> </a:t>
            </a:r>
            <a:r>
              <a:rPr lang="nl-NL" i="1" dirty="0" err="1"/>
              <a:t>exploration</a:t>
            </a:r>
            <a:r>
              <a:rPr lang="nl-NL" i="1" dirty="0"/>
              <a:t> of </a:t>
            </a:r>
            <a:r>
              <a:rPr lang="nl-NL" i="1" dirty="0" err="1"/>
              <a:t>scientific</a:t>
            </a:r>
            <a:r>
              <a:rPr lang="nl-NL" i="1" dirty="0"/>
              <a:t> </a:t>
            </a:r>
            <a:r>
              <a:rPr lang="nl-NL" i="1" dirty="0" err="1"/>
              <a:t>phenomena</a:t>
            </a:r>
            <a:r>
              <a:rPr lang="nl-NL" i="1" dirty="0"/>
              <a:t>. </a:t>
            </a:r>
            <a:endParaRPr lang="nl-NL" i="1" dirty="0" smtClean="0"/>
          </a:p>
          <a:p>
            <a:pPr marL="0" indent="0">
              <a:buNone/>
            </a:pPr>
            <a:r>
              <a:rPr lang="nl-NL" i="1" dirty="0" err="1" smtClean="0"/>
              <a:t>Many</a:t>
            </a:r>
            <a:r>
              <a:rPr lang="nl-NL" i="1" dirty="0" smtClean="0"/>
              <a:t> </a:t>
            </a:r>
            <a:r>
              <a:rPr lang="nl-NL" i="1" dirty="0" err="1"/>
              <a:t>centres</a:t>
            </a:r>
            <a:r>
              <a:rPr lang="nl-NL" i="1" dirty="0"/>
              <a:t> are </a:t>
            </a:r>
            <a:r>
              <a:rPr lang="nl-NL" i="1" dirty="0" err="1"/>
              <a:t>engaging</a:t>
            </a:r>
            <a:r>
              <a:rPr lang="nl-NL" i="1" dirty="0"/>
              <a:t> </a:t>
            </a:r>
            <a:r>
              <a:rPr lang="nl-NL" i="1" dirty="0" err="1"/>
              <a:t>with</a:t>
            </a:r>
            <a:r>
              <a:rPr lang="nl-NL" i="1" dirty="0"/>
              <a:t> </a:t>
            </a:r>
            <a:r>
              <a:rPr lang="nl-NL" i="1" dirty="0" err="1"/>
              <a:t>their</a:t>
            </a:r>
            <a:r>
              <a:rPr lang="nl-NL" i="1" dirty="0"/>
              <a:t> </a:t>
            </a:r>
            <a:r>
              <a:rPr lang="nl-NL" i="1" dirty="0" err="1"/>
              <a:t>audiences</a:t>
            </a:r>
            <a:r>
              <a:rPr lang="nl-NL" i="1" dirty="0"/>
              <a:t> in the </a:t>
            </a:r>
            <a:r>
              <a:rPr lang="nl-NL" i="1" dirty="0" err="1">
                <a:solidFill>
                  <a:srgbClr val="FF0000"/>
                </a:solidFill>
              </a:rPr>
              <a:t>dialogues</a:t>
            </a:r>
            <a:r>
              <a:rPr lang="nl-NL" i="1" dirty="0">
                <a:solidFill>
                  <a:srgbClr val="FF0000"/>
                </a:solidFill>
              </a:rPr>
              <a:t> </a:t>
            </a:r>
            <a:r>
              <a:rPr lang="nl-NL" i="1" dirty="0" err="1">
                <a:solidFill>
                  <a:srgbClr val="FF0000"/>
                </a:solidFill>
              </a:rPr>
              <a:t>that</a:t>
            </a:r>
            <a:r>
              <a:rPr lang="nl-NL" i="1" dirty="0">
                <a:solidFill>
                  <a:srgbClr val="FF0000"/>
                </a:solidFill>
              </a:rPr>
              <a:t> </a:t>
            </a:r>
            <a:r>
              <a:rPr lang="nl-NL" i="1" dirty="0" err="1">
                <a:solidFill>
                  <a:srgbClr val="FF0000"/>
                </a:solidFill>
              </a:rPr>
              <a:t>address</a:t>
            </a:r>
            <a:r>
              <a:rPr lang="nl-NL" i="1" dirty="0">
                <a:solidFill>
                  <a:srgbClr val="FF0000"/>
                </a:solidFill>
              </a:rPr>
              <a:t> </a:t>
            </a:r>
            <a:r>
              <a:rPr lang="nl-NL" i="1" dirty="0" err="1">
                <a:solidFill>
                  <a:srgbClr val="FF0000"/>
                </a:solidFill>
              </a:rPr>
              <a:t>global</a:t>
            </a:r>
            <a:r>
              <a:rPr lang="nl-NL" i="1" dirty="0">
                <a:solidFill>
                  <a:srgbClr val="FF0000"/>
                </a:solidFill>
              </a:rPr>
              <a:t> </a:t>
            </a:r>
            <a:r>
              <a:rPr lang="nl-NL" i="1" dirty="0" err="1">
                <a:solidFill>
                  <a:srgbClr val="FF0000"/>
                </a:solidFill>
              </a:rPr>
              <a:t>challenges</a:t>
            </a:r>
            <a:r>
              <a:rPr lang="nl-NL" i="1" dirty="0"/>
              <a:t>, </a:t>
            </a:r>
            <a:r>
              <a:rPr lang="nl-NL" i="1" dirty="0" err="1"/>
              <a:t>and</a:t>
            </a:r>
            <a:r>
              <a:rPr lang="nl-NL" i="1" dirty="0"/>
              <a:t> </a:t>
            </a:r>
            <a:r>
              <a:rPr lang="nl-NL" i="1" dirty="0" err="1">
                <a:solidFill>
                  <a:srgbClr val="FF0000"/>
                </a:solidFill>
              </a:rPr>
              <a:t>equipping</a:t>
            </a:r>
            <a:r>
              <a:rPr lang="nl-NL" i="1" dirty="0">
                <a:solidFill>
                  <a:srgbClr val="FF0000"/>
                </a:solidFill>
              </a:rPr>
              <a:t> </a:t>
            </a:r>
            <a:r>
              <a:rPr lang="nl-NL" i="1" dirty="0" err="1">
                <a:solidFill>
                  <a:srgbClr val="FF0000"/>
                </a:solidFill>
              </a:rPr>
              <a:t>them</a:t>
            </a:r>
            <a:r>
              <a:rPr lang="nl-NL" i="1" dirty="0">
                <a:solidFill>
                  <a:srgbClr val="FF0000"/>
                </a:solidFill>
              </a:rPr>
              <a:t> </a:t>
            </a:r>
            <a:r>
              <a:rPr lang="nl-NL" i="1" dirty="0" err="1">
                <a:solidFill>
                  <a:srgbClr val="FF0000"/>
                </a:solidFill>
              </a:rPr>
              <a:t>to</a:t>
            </a:r>
            <a:r>
              <a:rPr lang="nl-NL" i="1" dirty="0">
                <a:solidFill>
                  <a:srgbClr val="FF0000"/>
                </a:solidFill>
              </a:rPr>
              <a:t> </a:t>
            </a:r>
            <a:r>
              <a:rPr lang="nl-NL" i="1" dirty="0" err="1">
                <a:solidFill>
                  <a:srgbClr val="FF0000"/>
                </a:solidFill>
              </a:rPr>
              <a:t>become</a:t>
            </a:r>
            <a:r>
              <a:rPr lang="nl-NL" i="1" dirty="0">
                <a:solidFill>
                  <a:srgbClr val="FF0000"/>
                </a:solidFill>
              </a:rPr>
              <a:t> </a:t>
            </a:r>
            <a:r>
              <a:rPr lang="nl-NL" i="1" dirty="0" err="1">
                <a:solidFill>
                  <a:srgbClr val="FF0000"/>
                </a:solidFill>
              </a:rPr>
              <a:t>active</a:t>
            </a:r>
            <a:r>
              <a:rPr lang="nl-NL" i="1" dirty="0">
                <a:solidFill>
                  <a:srgbClr val="FF0000"/>
                </a:solidFill>
              </a:rPr>
              <a:t> </a:t>
            </a:r>
            <a:r>
              <a:rPr lang="nl-NL" i="1" dirty="0" err="1">
                <a:solidFill>
                  <a:srgbClr val="FF0000"/>
                </a:solidFill>
              </a:rPr>
              <a:t>players</a:t>
            </a:r>
            <a:r>
              <a:rPr lang="nl-NL" i="1" dirty="0">
                <a:solidFill>
                  <a:srgbClr val="FF0000"/>
                </a:solidFill>
              </a:rPr>
              <a:t> </a:t>
            </a:r>
            <a:r>
              <a:rPr lang="nl-NL" i="1" dirty="0" err="1">
                <a:solidFill>
                  <a:srgbClr val="FF0000"/>
                </a:solidFill>
              </a:rPr>
              <a:t>within</a:t>
            </a:r>
            <a:r>
              <a:rPr lang="nl-NL" i="1" dirty="0">
                <a:solidFill>
                  <a:srgbClr val="FF0000"/>
                </a:solidFill>
              </a:rPr>
              <a:t> </a:t>
            </a:r>
            <a:r>
              <a:rPr lang="nl-NL" i="1" dirty="0" err="1">
                <a:solidFill>
                  <a:srgbClr val="FF0000"/>
                </a:solidFill>
              </a:rPr>
              <a:t>their</a:t>
            </a:r>
            <a:r>
              <a:rPr lang="nl-NL" i="1" dirty="0">
                <a:solidFill>
                  <a:srgbClr val="FF0000"/>
                </a:solidFill>
              </a:rPr>
              <a:t> </a:t>
            </a:r>
            <a:r>
              <a:rPr lang="nl-NL" i="1" dirty="0" err="1" smtClean="0">
                <a:solidFill>
                  <a:srgbClr val="FF0000"/>
                </a:solidFill>
              </a:rPr>
              <a:t>communities</a:t>
            </a:r>
            <a:r>
              <a:rPr lang="nl-NL" i="1" dirty="0" smtClean="0">
                <a:solidFill>
                  <a:srgbClr val="FF0000"/>
                </a:solidFill>
              </a:rPr>
              <a:t>.</a:t>
            </a:r>
            <a:r>
              <a:rPr lang="nl-NL" i="1" dirty="0" smtClean="0"/>
              <a:t>”</a:t>
            </a:r>
            <a:endParaRPr lang="en-US" i="1" dirty="0">
              <a:solidFill>
                <a:srgbClr val="FF0000"/>
              </a:solidFill>
            </a:endParaRPr>
          </a:p>
        </p:txBody>
      </p:sp>
    </p:spTree>
    <p:extLst>
      <p:ext uri="{BB962C8B-B14F-4D97-AF65-F5344CB8AC3E}">
        <p14:creationId xmlns:p14="http://schemas.microsoft.com/office/powerpoint/2010/main" val="25666772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131315" y="1279537"/>
            <a:ext cx="1905000" cy="1244600"/>
          </a:xfrm>
          <a:prstGeom prst="rect">
            <a:avLst/>
          </a:prstGeom>
        </p:spPr>
      </p:pic>
      <p:sp>
        <p:nvSpPr>
          <p:cNvPr id="5" name="TextBox 4"/>
          <p:cNvSpPr txBox="1"/>
          <p:nvPr/>
        </p:nvSpPr>
        <p:spPr>
          <a:xfrm>
            <a:off x="6919556" y="2524136"/>
            <a:ext cx="2116760" cy="1754327"/>
          </a:xfrm>
          <a:prstGeom prst="rect">
            <a:avLst/>
          </a:prstGeom>
          <a:noFill/>
        </p:spPr>
        <p:txBody>
          <a:bodyPr wrap="square" rtlCol="0">
            <a:spAutoFit/>
          </a:bodyPr>
          <a:lstStyle/>
          <a:p>
            <a:r>
              <a:rPr lang="en-US" dirty="0" smtClean="0">
                <a:latin typeface="Lato Regular"/>
                <a:cs typeface="Lato Regular"/>
              </a:rPr>
              <a:t>Alan </a:t>
            </a:r>
            <a:r>
              <a:rPr lang="en-US" dirty="0" err="1" smtClean="0">
                <a:latin typeface="Lato Regular"/>
                <a:cs typeface="Lato Regular"/>
              </a:rPr>
              <a:t>Leshner</a:t>
            </a:r>
            <a:r>
              <a:rPr lang="en-US" dirty="0" smtClean="0">
                <a:latin typeface="Lato Regular"/>
                <a:cs typeface="Lato Regular"/>
              </a:rPr>
              <a:t>,  </a:t>
            </a:r>
          </a:p>
          <a:p>
            <a:r>
              <a:rPr lang="en-US" dirty="0" smtClean="0">
                <a:latin typeface="Lato Regular"/>
                <a:cs typeface="Lato Regular"/>
              </a:rPr>
              <a:t>Former CEO, AAAS</a:t>
            </a:r>
          </a:p>
          <a:p>
            <a:r>
              <a:rPr lang="en-US" dirty="0" smtClean="0">
                <a:latin typeface="Lato Regular"/>
                <a:cs typeface="Lato Regular"/>
              </a:rPr>
              <a:t>(American Association for the Advancement of Science), 2003</a:t>
            </a:r>
            <a:endParaRPr lang="en-US" dirty="0">
              <a:latin typeface="Lato Regular"/>
              <a:cs typeface="Lato Regular"/>
            </a:endParaRPr>
          </a:p>
        </p:txBody>
      </p:sp>
      <p:sp>
        <p:nvSpPr>
          <p:cNvPr id="6" name="Rectangle 2"/>
          <p:cNvSpPr txBox="1">
            <a:spLocks noChangeArrowheads="1"/>
          </p:cNvSpPr>
          <p:nvPr/>
        </p:nvSpPr>
        <p:spPr bwMode="auto">
          <a:xfrm>
            <a:off x="203120" y="1114520"/>
            <a:ext cx="6299280" cy="30002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456996" rtl="0" eaLnBrk="1" latinLnBrk="0" hangingPunct="1">
              <a:spcBef>
                <a:spcPct val="0"/>
              </a:spcBef>
              <a:buNone/>
              <a:defRPr sz="4400" kern="1200">
                <a:solidFill>
                  <a:schemeClr val="tx1"/>
                </a:solidFill>
                <a:latin typeface="Lato Regular"/>
                <a:ea typeface="+mj-ea"/>
                <a:cs typeface="Lato Regular"/>
              </a:defRPr>
            </a:lvl1pPr>
          </a:lstStyle>
          <a:p>
            <a:pPr algn="l"/>
            <a:r>
              <a:rPr lang="en-US" sz="2400" dirty="0" smtClean="0">
                <a:solidFill>
                  <a:srgbClr val="000000"/>
                </a:solidFill>
              </a:rPr>
              <a:t>“We need to move beyond what too often has been seen as a paternalistic stance. We need to engage the public in a more </a:t>
            </a:r>
            <a:r>
              <a:rPr lang="en-US" sz="2400" dirty="0" smtClean="0">
                <a:solidFill>
                  <a:srgbClr val="FF0000"/>
                </a:solidFill>
              </a:rPr>
              <a:t>open and honest bidirectional dialogue</a:t>
            </a:r>
            <a:r>
              <a:rPr lang="en-US" sz="2400" dirty="0" smtClean="0">
                <a:solidFill>
                  <a:srgbClr val="000000"/>
                </a:solidFill>
              </a:rPr>
              <a:t> about science and technology and their products, including not only their benefits but also their limits, perils, and pitfalls.”</a:t>
            </a:r>
          </a:p>
          <a:p>
            <a:pPr algn="l"/>
            <a:endParaRPr lang="en-US" sz="2400" dirty="0" smtClean="0">
              <a:solidFill>
                <a:srgbClr val="000000"/>
              </a:solidFill>
            </a:endParaRPr>
          </a:p>
          <a:p>
            <a:pPr algn="l"/>
            <a:r>
              <a:rPr lang="en-US" sz="2400" dirty="0">
                <a:hlinkClick r:id="rId4"/>
              </a:rPr>
              <a:t>http://www.aaas.org/pes</a:t>
            </a:r>
            <a:endParaRPr lang="en-US" sz="2400" dirty="0"/>
          </a:p>
          <a:p>
            <a:pPr algn="l"/>
            <a:endParaRPr lang="en-US" sz="2400" dirty="0">
              <a:solidFill>
                <a:srgbClr val="000000"/>
              </a:solidFill>
            </a:endParaRPr>
          </a:p>
        </p:txBody>
      </p:sp>
      <p:pic>
        <p:nvPicPr>
          <p:cNvPr id="7" name="Picture 6" descr="AAAS_logo.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3120" y="4776474"/>
            <a:ext cx="4199467" cy="1262291"/>
          </a:xfrm>
          <a:prstGeom prst="rect">
            <a:avLst/>
          </a:prstGeom>
        </p:spPr>
      </p:pic>
    </p:spTree>
    <p:extLst>
      <p:ext uri="{BB962C8B-B14F-4D97-AF65-F5344CB8AC3E}">
        <p14:creationId xmlns:p14="http://schemas.microsoft.com/office/powerpoint/2010/main" val="19337533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lstStyle/>
          <a:p>
            <a:endParaRPr lang="en-US"/>
          </a:p>
        </p:txBody>
      </p:sp>
      <p:pic>
        <p:nvPicPr>
          <p:cNvPr id="7" name="Picture 6" descr="dimensions_of_PE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9152973" cy="6858000"/>
          </a:xfrm>
          <a:prstGeom prst="rect">
            <a:avLst/>
          </a:prstGeom>
        </p:spPr>
      </p:pic>
    </p:spTree>
    <p:extLst>
      <p:ext uri="{BB962C8B-B14F-4D97-AF65-F5344CB8AC3E}">
        <p14:creationId xmlns:p14="http://schemas.microsoft.com/office/powerpoint/2010/main" val="378888139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773</TotalTime>
  <Words>3371</Words>
  <Application>Microsoft Macintosh PowerPoint</Application>
  <PresentationFormat>On-screen Show (4:3)</PresentationFormat>
  <Paragraphs>303</Paragraphs>
  <Slides>44</Slides>
  <Notes>28</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Dimensions of PUS to PES</vt:lpstr>
      <vt:lpstr>Dimensions of PUS to PES</vt:lpstr>
      <vt:lpstr>Dimensions of PUS to PES</vt:lpstr>
      <vt:lpstr>PowerPoint Presentation</vt:lpstr>
      <vt:lpstr>PowerPoint Presentation</vt:lpstr>
      <vt:lpstr>Impacts on Visitors</vt:lpstr>
      <vt:lpstr>PowerPoint Presentation</vt:lpstr>
      <vt:lpstr>Synthetic Biology and 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Co-Created Engagement Activities</vt:lpstr>
      <vt:lpstr>Co-created engagement activities</vt:lpstr>
      <vt:lpstr>Which method of Vitamin A production would you support?  Place a poker chip in the appropriate box:</vt:lpstr>
      <vt:lpstr>PowerPoint Presentation</vt:lpstr>
      <vt:lpstr>Mosquito engineering Forum</vt:lpstr>
      <vt:lpstr>Building With Biology Pilot Events</vt:lpstr>
      <vt:lpstr>Building With Biology Pilot Events</vt:lpstr>
      <vt:lpstr>Building With Biology Pilot Events</vt:lpstr>
      <vt:lpstr>PowerPoint Presentation</vt:lpstr>
      <vt:lpstr>Project Milestones</vt:lpstr>
      <vt:lpstr>Thank you!</vt:lpstr>
      <vt:lpstr>PowerPoint Presentation</vt:lpstr>
      <vt:lpstr>PowerPoint Presentation</vt:lpstr>
      <vt:lpstr>PowerPoint Presentation</vt:lpstr>
    </vt:vector>
  </TitlesOfParts>
  <Company>Museum of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Sittenfeld</dc:creator>
  <cp:lastModifiedBy>Catherine McCarthy</cp:lastModifiedBy>
  <cp:revision>452</cp:revision>
  <dcterms:created xsi:type="dcterms:W3CDTF">2015-03-13T15:15:05Z</dcterms:created>
  <dcterms:modified xsi:type="dcterms:W3CDTF">2015-06-24T19:20:39Z</dcterms:modified>
</cp:coreProperties>
</file>