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741" r:id="rId3"/>
    <p:sldId id="638" r:id="rId4"/>
    <p:sldId id="740" r:id="rId5"/>
    <p:sldId id="797" r:id="rId6"/>
    <p:sldId id="742" r:id="rId7"/>
    <p:sldId id="743" r:id="rId8"/>
    <p:sldId id="744" r:id="rId9"/>
    <p:sldId id="745" r:id="rId10"/>
    <p:sldId id="748" r:id="rId11"/>
    <p:sldId id="746" r:id="rId12"/>
    <p:sldId id="747" r:id="rId13"/>
    <p:sldId id="749" r:id="rId14"/>
    <p:sldId id="750" r:id="rId15"/>
    <p:sldId id="783" r:id="rId16"/>
    <p:sldId id="794" r:id="rId17"/>
    <p:sldId id="784" r:id="rId18"/>
    <p:sldId id="754" r:id="rId19"/>
    <p:sldId id="792" r:id="rId20"/>
    <p:sldId id="756" r:id="rId21"/>
    <p:sldId id="786" r:id="rId22"/>
    <p:sldId id="758" r:id="rId23"/>
    <p:sldId id="759" r:id="rId24"/>
    <p:sldId id="804" r:id="rId25"/>
    <p:sldId id="798" r:id="rId26"/>
    <p:sldId id="801" r:id="rId27"/>
    <p:sldId id="803" r:id="rId28"/>
    <p:sldId id="795" r:id="rId29"/>
    <p:sldId id="793" r:id="rId30"/>
    <p:sldId id="703" r:id="rId31"/>
    <p:sldId id="799" r:id="rId32"/>
    <p:sldId id="800" r:id="rId33"/>
    <p:sldId id="791" r:id="rId34"/>
    <p:sldId id="736" r:id="rId35"/>
    <p:sldId id="570" r:id="rId36"/>
    <p:sldId id="732" r:id="rId37"/>
    <p:sldId id="781" r:id="rId38"/>
    <p:sldId id="78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BDAF"/>
    <a:srgbClr val="00858B"/>
    <a:srgbClr val="000005"/>
    <a:srgbClr val="57C9EA"/>
    <a:srgbClr val="25858B"/>
    <a:srgbClr val="5CBEEC"/>
    <a:srgbClr val="64A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1" autoAdjust="0"/>
    <p:restoredTop sz="84325" autoAdjust="0"/>
  </p:normalViewPr>
  <p:slideViewPr>
    <p:cSldViewPr snapToGrid="0" snapToObjects="1">
      <p:cViewPr>
        <p:scale>
          <a:sx n="90" d="100"/>
          <a:sy n="90" d="100"/>
        </p:scale>
        <p:origin x="-19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AD738-4824-7144-BCB9-158208FB2D52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94B6-39A1-0D44-B772-2E43CAE0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622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13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RAE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Rae Ostman is Co-director of the Center for Innovation in Informal STEM Learning at Arizona State University. She is director of the NISE Network and a co-investigator of the Earth and space project.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 presenting on accomplishments and evaluation findings to date for the Earth and space project and future plans for the project and Network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5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263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94B6-39A1-0D44-B772-2E43CAE029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696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0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AA90-308D-8648-A94F-9D97AA24DE6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1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E37F-6F67-6248-AB2A-FEDF52C198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92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2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52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362A-19CE-BB41-A2E9-74C103F018F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DCC6-2AEE-D94B-A221-5E53ED795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2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89054"/>
            <a:ext cx="9144000" cy="1362075"/>
          </a:xfrm>
        </p:spPr>
        <p:txBody>
          <a:bodyPr>
            <a:noAutofit/>
          </a:bodyPr>
          <a:lstStyle/>
          <a:p>
            <a:pPr algn="ctr"/>
            <a:r>
              <a:rPr lang="en-US" sz="60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PARTNER BREAKFAST</a:t>
            </a:r>
            <a:br>
              <a:rPr lang="en-US" sz="60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60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ACM </a:t>
            </a:r>
            <a:r>
              <a:rPr lang="en-US" sz="6000" b="0" cap="none" dirty="0">
                <a:solidFill>
                  <a:srgbClr val="FFFFFF"/>
                </a:solidFill>
                <a:latin typeface="Century Gothic"/>
                <a:cs typeface="Century Gothic"/>
              </a:rPr>
              <a:t>2019 </a:t>
            </a:r>
            <a:endParaRPr lang="en-US" sz="7200" b="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NISE_Network_national_logo_white_cle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211" y="1072447"/>
            <a:ext cx="5486400" cy="10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30922gh_1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4" b="22966"/>
          <a:stretch/>
        </p:blipFill>
        <p:spPr>
          <a:xfrm>
            <a:off x="-2" y="1321464"/>
            <a:ext cx="9144000" cy="55365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060" y="305802"/>
            <a:ext cx="8904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Together we reach 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millions of people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each year!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942686"/>
            <a:ext cx="3246120" cy="2560320"/>
            <a:chOff x="0" y="3942686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0" y="39426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" y="4361368"/>
              <a:ext cx="304799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Our impact</a:t>
              </a:r>
              <a:endParaRPr lang="en-US" sz="3000" b="1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grows each year through the efforts of our partner organizations.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28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0754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PROJECT HIGHLIGHTS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122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6181"/>
            <a:ext cx="9105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urrent projects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explore many STEM topics!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3200" i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6166" y="3759200"/>
            <a:ext cx="7900416" cy="195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38100" y="35618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2005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886" y="358723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2020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7000" y="3791466"/>
            <a:ext cx="2184400" cy="3130153"/>
            <a:chOff x="127000" y="3791466"/>
            <a:chExt cx="2184400" cy="3130153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664634" y="3791466"/>
              <a:ext cx="579966" cy="22860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20111219-091917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600" y="4020066"/>
              <a:ext cx="1524000" cy="2286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7000" y="6306066"/>
              <a:ext cx="2184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Nanotechnology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2005-2017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85544" y="674469"/>
            <a:ext cx="2760123" cy="3097431"/>
            <a:chOff x="2785544" y="674469"/>
            <a:chExt cx="2760123" cy="3097431"/>
          </a:xfrm>
        </p:grpSpPr>
        <p:cxnSp>
          <p:nvCxnSpPr>
            <p:cNvPr id="36" name="Straight Connector 35"/>
            <p:cNvCxnSpPr>
              <a:stCxn id="7" idx="2"/>
              <a:endCxn id="25" idx="6"/>
            </p:cNvCxnSpPr>
            <p:nvPr/>
          </p:nvCxnSpPr>
          <p:spPr>
            <a:xfrm>
              <a:off x="4008979" y="3581400"/>
              <a:ext cx="1536688" cy="19050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20160321_1121_edit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0045" y="1295400"/>
              <a:ext cx="1557867" cy="2286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785544" y="674469"/>
              <a:ext cx="23706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Synthetic biology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2014-2018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6600" y="3771900"/>
            <a:ext cx="1807635" cy="3130153"/>
            <a:chOff x="4546600" y="3771900"/>
            <a:chExt cx="1807635" cy="3130153"/>
          </a:xfrm>
        </p:grpSpPr>
        <p:cxnSp>
          <p:nvCxnSpPr>
            <p:cNvPr id="39" name="Straight Connector 38"/>
            <p:cNvCxnSpPr>
              <a:stCxn id="8" idx="0"/>
            </p:cNvCxnSpPr>
            <p:nvPr/>
          </p:nvCxnSpPr>
          <p:spPr>
            <a:xfrm flipV="1">
              <a:off x="5447060" y="3771900"/>
              <a:ext cx="602797" cy="20909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3X5C4243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3203" y="3980998"/>
              <a:ext cx="148771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46600" y="6286500"/>
              <a:ext cx="18076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I</a:t>
              </a:r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nnovation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2015-2019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92666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30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46905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018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020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311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26467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55634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1866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5557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4068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479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81300" y="36957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354235" y="3791401"/>
            <a:ext cx="2319865" cy="3068319"/>
            <a:chOff x="6354235" y="3791401"/>
            <a:chExt cx="2319865" cy="3068319"/>
          </a:xfrm>
        </p:grpSpPr>
        <p:sp>
          <p:nvSpPr>
            <p:cNvPr id="16" name="TextBox 15"/>
            <p:cNvSpPr txBox="1"/>
            <p:nvPr/>
          </p:nvSpPr>
          <p:spPr>
            <a:xfrm>
              <a:off x="6354235" y="6244167"/>
              <a:ext cx="23198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Earth and space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2016-2021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46" name="Straight Connector 45"/>
            <p:cNvCxnSpPr>
              <a:endCxn id="38" idx="0"/>
            </p:cNvCxnSpPr>
            <p:nvPr/>
          </p:nvCxnSpPr>
          <p:spPr>
            <a:xfrm>
              <a:off x="6510085" y="3791401"/>
              <a:ext cx="877084" cy="15246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ExSci_Space_Promo_20160717_1608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6552" y="3943866"/>
              <a:ext cx="1401234" cy="2286000"/>
            </a:xfrm>
            <a:prstGeom prst="rect">
              <a:avLst/>
            </a:prstGeom>
          </p:spPr>
        </p:pic>
      </p:grpSp>
      <p:sp>
        <p:nvSpPr>
          <p:cNvPr id="65" name="Oval 64"/>
          <p:cNvSpPr/>
          <p:nvPr/>
        </p:nvSpPr>
        <p:spPr>
          <a:xfrm>
            <a:off x="79480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59556" y="37084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443386" y="3715266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83643" y="674469"/>
            <a:ext cx="1562100" cy="3091532"/>
            <a:chOff x="5283643" y="674469"/>
            <a:chExt cx="1562100" cy="309153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013893" y="3536434"/>
              <a:ext cx="484394" cy="22956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83643" y="674469"/>
              <a:ext cx="15621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Chemistry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2016-2019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40" name="Picture 39" descr="ExiSci_Chem_20180219_1718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50" r="10727" b="3404"/>
            <a:stretch/>
          </p:blipFill>
          <p:spPr>
            <a:xfrm>
              <a:off x="5283643" y="1301234"/>
              <a:ext cx="1562100" cy="22860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175505" y="688461"/>
            <a:ext cx="1849962" cy="3077540"/>
            <a:chOff x="7175505" y="688461"/>
            <a:chExt cx="1849962" cy="3077540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7542557" y="3536434"/>
              <a:ext cx="485967" cy="22956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h5tQpfmI.jpe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2840"/>
            <a:stretch/>
          </p:blipFill>
          <p:spPr>
            <a:xfrm>
              <a:off x="7306747" y="1301234"/>
              <a:ext cx="1494354" cy="2286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75505" y="688461"/>
              <a:ext cx="18499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Sustainability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2018-2020</a:t>
              </a:r>
              <a:endParaRPr lang="en-US" sz="16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2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1219-09191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07"/>
          <a:stretch/>
        </p:blipFill>
        <p:spPr>
          <a:xfrm>
            <a:off x="-13439" y="779313"/>
            <a:ext cx="9170877" cy="6129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60106"/>
            <a:ext cx="891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Nanoscale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Informal Science Education Network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14300" y="3988570"/>
            <a:ext cx="3347720" cy="2560320"/>
            <a:chOff x="-127739" y="3861988"/>
            <a:chExt cx="3347720" cy="2560320"/>
          </a:xfrm>
        </p:grpSpPr>
        <p:sp>
          <p:nvSpPr>
            <p:cNvPr id="5" name="Rectangle 4"/>
            <p:cNvSpPr/>
            <p:nvPr/>
          </p:nvSpPr>
          <p:spPr>
            <a:xfrm>
              <a:off x="-26139" y="38619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27739" y="3988570"/>
              <a:ext cx="31242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Building a national network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 engage audiences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in learning about current STEM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40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0723_11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3" t="4001" r="3685" b="16346"/>
          <a:stretch/>
        </p:blipFill>
        <p:spPr>
          <a:xfrm>
            <a:off x="0" y="774555"/>
            <a:ext cx="9245600" cy="60834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28600" y="3568536"/>
            <a:ext cx="3463570" cy="2560320"/>
            <a:chOff x="-228600" y="3568536"/>
            <a:chExt cx="3463570" cy="2560320"/>
          </a:xfrm>
        </p:grpSpPr>
        <p:sp>
          <p:nvSpPr>
            <p:cNvPr id="3" name="Rectangle 2"/>
            <p:cNvSpPr/>
            <p:nvPr/>
          </p:nvSpPr>
          <p:spPr>
            <a:xfrm>
              <a:off x="-11150" y="356853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28600" y="3949118"/>
              <a:ext cx="329692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prstClr val="black"/>
                  </a:solidFill>
                  <a:latin typeface="Avenir Heavy"/>
                  <a:cs typeface="Avenir Heavy"/>
                </a:rPr>
                <a:t>6</a:t>
              </a:r>
              <a:r>
                <a:rPr lang="en-US" sz="4000" dirty="0" smtClean="0">
                  <a:solidFill>
                    <a:prstClr val="black"/>
                  </a:solidFill>
                  <a:latin typeface="Avenir Heavy"/>
                  <a:cs typeface="Avenir Heavy"/>
                </a:rPr>
                <a:t>0,000,000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Avenir Book"/>
                  <a:cs typeface="Avenir Book"/>
                </a:rPr>
                <a:t>people reached to date through the Nano project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300" y="60106"/>
            <a:ext cx="891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Nanoscale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Informal Science Education Network</a:t>
            </a:r>
          </a:p>
        </p:txBody>
      </p:sp>
    </p:spTree>
    <p:extLst>
      <p:ext uri="{BB962C8B-B14F-4D97-AF65-F5344CB8AC3E}">
        <p14:creationId xmlns:p14="http://schemas.microsoft.com/office/powerpoint/2010/main" val="52967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WBpressphoto_0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505" r="1257" b="12719"/>
          <a:stretch/>
        </p:blipFill>
        <p:spPr>
          <a:xfrm>
            <a:off x="0" y="872279"/>
            <a:ext cx="9136380" cy="5985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203981"/>
            <a:ext cx="8901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Building with Biology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90260" y="3820898"/>
            <a:ext cx="3246120" cy="2560320"/>
            <a:chOff x="5890260" y="360499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0260" y="360499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330" y="3782798"/>
              <a:ext cx="30210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Creating dialogue</a:t>
              </a:r>
              <a:r>
                <a:rPr lang="en-US" sz="300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 </a:t>
              </a:r>
              <a:endPara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among researchers, educators, and public audiences about STEM and 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6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321_1121_edi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0" y="961000"/>
            <a:ext cx="9144000" cy="5909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88710" y="1510979"/>
            <a:ext cx="3253740" cy="2560320"/>
            <a:chOff x="5888710" y="1510979"/>
            <a:chExt cx="3253740" cy="2560320"/>
          </a:xfrm>
        </p:grpSpPr>
        <p:sp>
          <p:nvSpPr>
            <p:cNvPr id="4" name="Rectangle 3"/>
            <p:cNvSpPr/>
            <p:nvPr/>
          </p:nvSpPr>
          <p:spPr>
            <a:xfrm>
              <a:off x="5888710" y="1510979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32550" y="1751861"/>
              <a:ext cx="30099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90% +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participants at public events did an activity, talked to a scientist, and asked a volunteer a question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41300" y="203981"/>
            <a:ext cx="8901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Building with Biology</a:t>
            </a:r>
          </a:p>
        </p:txBody>
      </p:sp>
    </p:spTree>
    <p:extLst>
      <p:ext uri="{BB962C8B-B14F-4D97-AF65-F5344CB8AC3E}">
        <p14:creationId xmlns:p14="http://schemas.microsoft.com/office/powerpoint/2010/main" val="2629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45"/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-67" b="3885"/>
          <a:stretch/>
        </p:blipFill>
        <p:spPr>
          <a:xfrm>
            <a:off x="0" y="994265"/>
            <a:ext cx="9154190" cy="586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599" y="203200"/>
            <a:ext cx="8915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Frankenstein200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980958"/>
            <a:ext cx="3246120" cy="2560320"/>
            <a:chOff x="0" y="2980958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298095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3183740"/>
              <a:ext cx="30099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Exploring creativity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and responsible innovation in a </a:t>
              </a:r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transmedia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12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07" t="11363" r="31199" b="7649"/>
          <a:stretch/>
        </p:blipFill>
        <p:spPr>
          <a:xfrm rot="5400000">
            <a:off x="1599209" y="-686790"/>
            <a:ext cx="5945581" cy="9144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2980958"/>
            <a:ext cx="3246120" cy="2560320"/>
            <a:chOff x="0" y="2980958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298095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3399640"/>
              <a:ext cx="30099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90% +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family visitors describe the hands-on activities as “fun” and “imaginative”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599" y="203200"/>
            <a:ext cx="8915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Frankenstein200</a:t>
            </a:r>
          </a:p>
        </p:txBody>
      </p:sp>
    </p:spTree>
    <p:extLst>
      <p:ext uri="{BB962C8B-B14F-4D97-AF65-F5344CB8AC3E}">
        <p14:creationId xmlns:p14="http://schemas.microsoft.com/office/powerpoint/2010/main" val="322913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_T3B4952EarthSpace201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0" t="10824" r="10619" b="4490"/>
          <a:stretch/>
        </p:blipFill>
        <p:spPr>
          <a:xfrm>
            <a:off x="-5997" y="889001"/>
            <a:ext cx="9149997" cy="596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77800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Space &amp; Earth Informal STEM Education</a:t>
            </a:r>
            <a:endParaRPr lang="en-US" sz="3000" b="1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7880" y="3693873"/>
            <a:ext cx="3246120" cy="2560320"/>
            <a:chOff x="5897880" y="3693873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7880" y="369387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4100" y="4027802"/>
              <a:ext cx="30099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Connecting learners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 authentic 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Earth and space science and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44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365760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59" y="868614"/>
            <a:ext cx="8817576" cy="483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8000" b="1" dirty="0" smtClean="0">
                <a:latin typeface="Century Gothic"/>
                <a:cs typeface="Century Gothic"/>
              </a:rPr>
              <a:t>WELCOME!</a:t>
            </a:r>
          </a:p>
          <a:p>
            <a:pPr>
              <a:spcAft>
                <a:spcPts val="800"/>
              </a:spcAft>
            </a:pPr>
            <a:endParaRPr lang="en-US" sz="3200" b="1" dirty="0" smtClean="0">
              <a:latin typeface="Century Gothic"/>
              <a:cs typeface="Century Gothic"/>
            </a:endParaRPr>
          </a:p>
          <a:p>
            <a:pPr>
              <a:spcAft>
                <a:spcPts val="800"/>
              </a:spcAft>
            </a:pPr>
            <a:r>
              <a:rPr lang="en-US" sz="4800" b="1" dirty="0" smtClean="0">
                <a:latin typeface="Century Gothic"/>
                <a:cs typeface="Century Gothic"/>
              </a:rPr>
              <a:t>Rae Ostman </a:t>
            </a:r>
          </a:p>
          <a:p>
            <a:pPr>
              <a:spcAft>
                <a:spcPts val="200"/>
              </a:spcAft>
            </a:pPr>
            <a:r>
              <a:rPr lang="en-US" sz="2200" dirty="0" smtClean="0">
                <a:latin typeface="Century Gothic"/>
                <a:cs typeface="Century Gothic"/>
              </a:rPr>
              <a:t>Director</a:t>
            </a:r>
          </a:p>
          <a:p>
            <a:pPr>
              <a:spcAft>
                <a:spcPts val="8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NISE Network</a:t>
            </a:r>
            <a:endParaRPr lang="en-US" sz="2200" b="1" dirty="0">
              <a:latin typeface="Century Gothic"/>
              <a:cs typeface="Century Gothic"/>
            </a:endParaRPr>
          </a:p>
          <a:p>
            <a:pPr>
              <a:spcAft>
                <a:spcPts val="200"/>
              </a:spcAft>
            </a:pPr>
            <a:r>
              <a:rPr lang="en-US" sz="2200" dirty="0" smtClean="0">
                <a:latin typeface="Century Gothic"/>
                <a:cs typeface="Century Gothic"/>
              </a:rPr>
              <a:t>Co</a:t>
            </a:r>
            <a:r>
              <a:rPr lang="en-US" sz="2200" dirty="0">
                <a:latin typeface="Century Gothic"/>
                <a:cs typeface="Century Gothic"/>
              </a:rPr>
              <a:t>-Director, Center for Innovation in Informal STEM Learning</a:t>
            </a:r>
          </a:p>
          <a:p>
            <a:pPr>
              <a:spcAft>
                <a:spcPts val="10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Arizona </a:t>
            </a:r>
            <a:r>
              <a:rPr lang="en-US" sz="2200" b="1" dirty="0">
                <a:latin typeface="Century Gothic"/>
                <a:cs typeface="Century Gothic"/>
              </a:rPr>
              <a:t>State University</a:t>
            </a:r>
          </a:p>
          <a:p>
            <a:pPr>
              <a:spcAft>
                <a:spcPts val="800"/>
              </a:spcAft>
            </a:pPr>
            <a:endParaRPr lang="en-US" sz="2200" b="1" dirty="0" smtClean="0">
              <a:latin typeface="Century Gothic"/>
              <a:cs typeface="Century Gothic"/>
            </a:endParaRPr>
          </a:p>
        </p:txBody>
      </p:sp>
      <p:pic>
        <p:nvPicPr>
          <p:cNvPr id="8" name="Picture 14" descr="logo_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4" y="6166473"/>
            <a:ext cx="10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U_7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7" r="7283" b="14259"/>
          <a:stretch/>
        </p:blipFill>
        <p:spPr>
          <a:xfrm>
            <a:off x="0" y="977900"/>
            <a:ext cx="9144000" cy="5880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97880" y="1231736"/>
            <a:ext cx="3246120" cy="2560320"/>
            <a:chOff x="5897880" y="1231736"/>
            <a:chExt cx="3246120" cy="2560320"/>
          </a:xfrm>
        </p:grpSpPr>
        <p:sp>
          <p:nvSpPr>
            <p:cNvPr id="3" name="Rectangle 2"/>
            <p:cNvSpPr/>
            <p:nvPr/>
          </p:nvSpPr>
          <p:spPr>
            <a:xfrm>
              <a:off x="5897880" y="123173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21400" y="1752018"/>
              <a:ext cx="292608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3,400,000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people reached through</a:t>
              </a:r>
              <a:r>
                <a:rPr lang="en-US" dirty="0">
                  <a:solidFill>
                    <a:prstClr val="black"/>
                  </a:solidFill>
                  <a:latin typeface="Century Gothic"/>
                  <a:cs typeface="Century Gothic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the 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Earth &amp; Space project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41300" y="177800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Space &amp; Earth Informal STEM Education</a:t>
            </a:r>
            <a:endParaRPr lang="en-US" sz="3000" b="1" i="1" dirty="0" smtClean="0">
              <a:solidFill>
                <a:srgbClr val="00858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92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iSci_Chem_20180219_171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04"/>
          <a:stretch/>
        </p:blipFill>
        <p:spPr>
          <a:xfrm>
            <a:off x="0" y="976659"/>
            <a:ext cx="9144000" cy="5877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91281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Explore Science: Let’s Do Chemistry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836588"/>
            <a:ext cx="3246120" cy="2560320"/>
            <a:chOff x="0" y="38365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8365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128270"/>
              <a:ext cx="300990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Promoting positive attitudes 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toward learning chemistry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Sci_Chem_20180530_209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0" t="161" r="7519" b="16051"/>
          <a:stretch/>
        </p:blipFill>
        <p:spPr>
          <a:xfrm>
            <a:off x="0" y="973667"/>
            <a:ext cx="9144000" cy="58843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836588"/>
            <a:ext cx="3246120" cy="2560320"/>
            <a:chOff x="0" y="383658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83658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280668"/>
              <a:ext cx="305646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89%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of National Chemistry Week events engaged underserved </a:t>
              </a:r>
            </a:p>
            <a:p>
              <a:pPr algn="r"/>
              <a:r>
                <a:rPr lang="en-US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audiences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41300" y="191281"/>
            <a:ext cx="8902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Explore Science: Let’s Do Chemistry </a:t>
            </a:r>
          </a:p>
        </p:txBody>
      </p:sp>
    </p:spTree>
    <p:extLst>
      <p:ext uri="{BB962C8B-B14F-4D97-AF65-F5344CB8AC3E}">
        <p14:creationId xmlns:p14="http://schemas.microsoft.com/office/powerpoint/2010/main" val="37642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5tQpfmI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7" y="969264"/>
            <a:ext cx="4416552" cy="5888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0" y="187106"/>
            <a:ext cx="891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n-US" sz="2800" b="1" dirty="0" smtClean="0">
                <a:solidFill>
                  <a:srgbClr val="78BE20"/>
                </a:solidFill>
                <a:latin typeface="Century Gothic"/>
                <a:cs typeface="Century Gothic"/>
              </a:rPr>
              <a:t>NEW! 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Sustainable Futures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97880" y="4085689"/>
            <a:ext cx="3246120" cy="2560320"/>
            <a:chOff x="5884441" y="3959107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84441" y="3959107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8693" y="4523133"/>
              <a:ext cx="30818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Empowering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museums to create future-focused projects related to sustainability</a:t>
              </a:r>
            </a:p>
          </p:txBody>
        </p:sp>
      </p:grpSp>
      <p:pic>
        <p:nvPicPr>
          <p:cNvPr id="3" name="Picture 2" descr="fQpJQkY6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275"/>
          <a:stretch/>
        </p:blipFill>
        <p:spPr>
          <a:xfrm>
            <a:off x="0" y="969264"/>
            <a:ext cx="4402666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807302"/>
            <a:ext cx="7772400" cy="2361598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OPPORTUNITIES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74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rise_297755main_GPN-2001-000009_ful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11" b="9635"/>
          <a:stretch/>
        </p:blipFill>
        <p:spPr>
          <a:xfrm>
            <a:off x="-18288" y="1415343"/>
            <a:ext cx="9162288" cy="5442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7" y="191281"/>
            <a:ext cx="85463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Summer, 2019</a:t>
            </a:r>
            <a:endParaRPr lang="en-US" sz="2400" b="1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50</a:t>
            </a:r>
            <a:r>
              <a:rPr lang="en-US" sz="2400" baseline="30000" dirty="0" smtClean="0"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latin typeface="Century Gothic"/>
                <a:cs typeface="Century Gothic"/>
              </a:rPr>
              <a:t> anniversary of Apollo 11 moon landing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More information on Sustainable Futures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112" y="3394848"/>
            <a:ext cx="3246121" cy="2560320"/>
            <a:chOff x="-14112" y="3394848"/>
            <a:chExt cx="3246121" cy="2560320"/>
          </a:xfrm>
        </p:grpSpPr>
        <p:sp>
          <p:nvSpPr>
            <p:cNvPr id="9" name="Rectangle 8"/>
            <p:cNvSpPr/>
            <p:nvPr/>
          </p:nvSpPr>
          <p:spPr>
            <a:xfrm>
              <a:off x="-14111" y="339484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4112" y="4023101"/>
              <a:ext cx="313266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Events and resources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nisenet.org</a:t>
              </a:r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01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303GH_28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19"/>
          <a:stretch/>
        </p:blipFill>
        <p:spPr>
          <a:xfrm>
            <a:off x="0" y="1391608"/>
            <a:ext cx="9144000" cy="546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7" y="191281"/>
            <a:ext cx="85463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Fall, 2019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Oct. 20-26: National Chemistry Week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Nov. 1: Earth </a:t>
            </a:r>
            <a:r>
              <a:rPr lang="en-US" sz="2400" dirty="0">
                <a:latin typeface="Century Gothic"/>
                <a:cs typeface="Century Gothic"/>
              </a:rPr>
              <a:t>&amp; Space 2020 toolkit application</a:t>
            </a:r>
            <a:endParaRPr lang="en-US" sz="2400" b="1" dirty="0"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7880" y="3691182"/>
            <a:ext cx="3246120" cy="2560320"/>
            <a:chOff x="5897880" y="3691182"/>
            <a:chExt cx="3246120" cy="2560320"/>
          </a:xfrm>
        </p:grpSpPr>
        <p:sp>
          <p:nvSpPr>
            <p:cNvPr id="9" name="Rectangle 8"/>
            <p:cNvSpPr/>
            <p:nvPr/>
          </p:nvSpPr>
          <p:spPr>
            <a:xfrm>
              <a:off x="5897880" y="3691182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1888" y="4319435"/>
              <a:ext cx="282589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Please sign in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using the sheets </a:t>
              </a:r>
              <a:r>
                <a:rPr lang="en-US" sz="200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on the tables</a:t>
              </a:r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6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63500"/>
            <a:ext cx="863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Century Gothic"/>
                <a:cs typeface="Century Gothic"/>
              </a:rPr>
              <a:t/>
            </a:r>
            <a:br>
              <a:rPr lang="en-US" sz="3000" b="1" dirty="0">
                <a:solidFill>
                  <a:prstClr val="black"/>
                </a:solidFill>
                <a:latin typeface="Century Gothic"/>
                <a:cs typeface="Century Gothic"/>
              </a:rPr>
            </a:br>
            <a:endParaRPr lang="en-US" sz="30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20120613_138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306" b="10236"/>
          <a:stretch/>
        </p:blipFill>
        <p:spPr>
          <a:xfrm>
            <a:off x="0" y="1175988"/>
            <a:ext cx="9144000" cy="57074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483748"/>
            <a:ext cx="3246120" cy="2560320"/>
            <a:chOff x="0" y="3477973"/>
            <a:chExt cx="3246120" cy="2560320"/>
          </a:xfrm>
        </p:grpSpPr>
        <p:sp>
          <p:nvSpPr>
            <p:cNvPr id="9" name="Rectangle 8"/>
            <p:cNvSpPr/>
            <p:nvPr/>
          </p:nvSpPr>
          <p:spPr>
            <a:xfrm>
              <a:off x="0" y="3477973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4106226"/>
              <a:ext cx="30099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Get in touch! 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Hub leaders: </a:t>
              </a:r>
              <a:r>
                <a:rPr lang="en-US" sz="2000" dirty="0" err="1">
                  <a:solidFill>
                    <a:prstClr val="black"/>
                  </a:solidFill>
                  <a:latin typeface="Century Gothic"/>
                  <a:cs typeface="Century Gothic"/>
                </a:rPr>
                <a:t>nisenet.org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/contact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1300" y="63500"/>
            <a:ext cx="890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Regional hub leaders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are your connection to all Network activities!</a:t>
            </a:r>
          </a:p>
        </p:txBody>
      </p:sp>
    </p:spTree>
    <p:extLst>
      <p:ext uri="{BB962C8B-B14F-4D97-AF65-F5344CB8AC3E}">
        <p14:creationId xmlns:p14="http://schemas.microsoft.com/office/powerpoint/2010/main" val="4767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5CBEE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615" y="1152416"/>
            <a:ext cx="8870770" cy="35086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6000" b="1" dirty="0" smtClean="0">
              <a:solidFill>
                <a:srgbClr val="0D686C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b="1" dirty="0" err="1" smtClean="0">
                <a:solidFill>
                  <a:srgbClr val="0D686C"/>
                </a:solidFill>
                <a:latin typeface="Century Gothic"/>
                <a:cs typeface="Century Gothic"/>
              </a:rPr>
              <a:t>nisenet.org</a:t>
            </a:r>
            <a:r>
              <a:rPr lang="en-US" sz="6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0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3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35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6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15" y="6188604"/>
            <a:ext cx="8870770" cy="2718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27678" y="5141639"/>
            <a:ext cx="2132062" cy="583576"/>
            <a:chOff x="3271273" y="4326128"/>
            <a:chExt cx="2806192" cy="768096"/>
          </a:xfrm>
        </p:grpSpPr>
        <p:pic>
          <p:nvPicPr>
            <p:cNvPr id="7" name="Picture 6" descr="social_fb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337" y="4326128"/>
              <a:ext cx="402336" cy="768096"/>
            </a:xfrm>
            <a:prstGeom prst="rect">
              <a:avLst/>
            </a:prstGeom>
          </p:spPr>
        </p:pic>
        <p:pic>
          <p:nvPicPr>
            <p:cNvPr id="8" name="Picture 7" descr="social_linkedin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273" y="4393184"/>
              <a:ext cx="664464" cy="633984"/>
            </a:xfrm>
            <a:prstGeom prst="rect">
              <a:avLst/>
            </a:prstGeom>
          </p:spPr>
        </p:pic>
        <p:pic>
          <p:nvPicPr>
            <p:cNvPr id="9" name="Picture 8" descr="social_twit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905" y="4489704"/>
              <a:ext cx="670560" cy="542544"/>
            </a:xfrm>
            <a:prstGeom prst="rect">
              <a:avLst/>
            </a:prstGeom>
          </p:spPr>
        </p:pic>
      </p:grpSp>
      <p:pic>
        <p:nvPicPr>
          <p:cNvPr id="11" name="Picture 10" descr="newsletter_icon_1000px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4722312"/>
            <a:ext cx="1600200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40300" y="3517243"/>
            <a:ext cx="406708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Social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networking: </a:t>
            </a:r>
            <a:r>
              <a:rPr lang="en-US" sz="2800" dirty="0" err="1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/social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715" y="3517243"/>
            <a:ext cx="4689385" cy="87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Monthly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newsletter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/newsletter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63500"/>
            <a:ext cx="890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nisenet.org</a:t>
            </a:r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has a digital library of our resources available for free download!</a:t>
            </a:r>
          </a:p>
        </p:txBody>
      </p:sp>
    </p:spTree>
    <p:extLst>
      <p:ext uri="{BB962C8B-B14F-4D97-AF65-F5344CB8AC3E}">
        <p14:creationId xmlns:p14="http://schemas.microsoft.com/office/powerpoint/2010/main" val="7558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807302"/>
            <a:ext cx="7772400" cy="2361598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WHAT’S NEXT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634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Sci_Chem_20180530_19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7" r="37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New_NISENET_logo_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4" y="3693278"/>
            <a:ext cx="3246832" cy="2592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524" y="63500"/>
            <a:ext cx="14671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nisenet.org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4524" y="3693278"/>
            <a:ext cx="3258820" cy="2591845"/>
            <a:chOff x="805045" y="3427955"/>
            <a:chExt cx="3258820" cy="2591845"/>
          </a:xfrm>
        </p:grpSpPr>
        <p:sp>
          <p:nvSpPr>
            <p:cNvPr id="8" name="Rectangle 7"/>
            <p:cNvSpPr/>
            <p:nvPr/>
          </p:nvSpPr>
          <p:spPr>
            <a:xfrm>
              <a:off x="805045" y="3427955"/>
              <a:ext cx="3246120" cy="2591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2933" y="3643855"/>
              <a:ext cx="303093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Contents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Overview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Project highlights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Opportunities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What’s 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2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Sci_Space_20180929_113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7" b="5553"/>
          <a:stretch/>
        </p:blipFill>
        <p:spPr>
          <a:xfrm>
            <a:off x="0" y="1435100"/>
            <a:ext cx="9144000" cy="542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7" y="191281"/>
            <a:ext cx="8546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Earth and space science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(Years 6-10)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3674248"/>
            <a:ext cx="3246120" cy="2560320"/>
            <a:chOff x="0" y="3674248"/>
            <a:chExt cx="3246120" cy="2560320"/>
          </a:xfrm>
        </p:grpSpPr>
        <p:sp>
          <p:nvSpPr>
            <p:cNvPr id="8" name="Rectangle 7"/>
            <p:cNvSpPr/>
            <p:nvPr/>
          </p:nvSpPr>
          <p:spPr>
            <a:xfrm>
              <a:off x="0" y="367424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4302501"/>
              <a:ext cx="30099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Planning 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Paul Martin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Rae Ostman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3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B0B802-C2F8-364E-8A28-B213930DF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" r="27651"/>
          <a:stretch/>
        </p:blipFill>
        <p:spPr>
          <a:xfrm>
            <a:off x="0" y="1384300"/>
            <a:ext cx="9144000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7" y="191281"/>
            <a:ext cx="8546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Brain science and technologies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and their societal implications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97880" y="3458348"/>
            <a:ext cx="3246120" cy="2560320"/>
            <a:chOff x="5897880" y="345834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5897880" y="345834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81889" y="4086601"/>
              <a:ext cx="306211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Planning 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Jayatri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 Das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Darrell </a:t>
              </a:r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Porcello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91"/>
          <a:stretch/>
        </p:blipFill>
        <p:spPr>
          <a:xfrm>
            <a:off x="0" y="1358900"/>
            <a:ext cx="9144000" cy="5499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16" y="191281"/>
            <a:ext cx="8919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Human origins</a:t>
            </a:r>
          </a:p>
          <a:p>
            <a:r>
              <a:rPr lang="en-US" sz="2800" dirty="0" smtClean="0">
                <a:latin typeface="Century Gothic"/>
                <a:cs typeface="Century Gothic"/>
              </a:rPr>
              <a:t>Biological, cultural, and environmental change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674248"/>
            <a:ext cx="3246120" cy="2560320"/>
            <a:chOff x="0" y="3674248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67424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302501"/>
              <a:ext cx="30099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Planning </a:t>
              </a:r>
              <a:endParaRPr lang="en-US" sz="10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Paul Martin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Rae Ostman</a:t>
              </a:r>
            </a:p>
            <a:p>
              <a:pPr algn="r"/>
              <a:endParaRPr lang="en-US" sz="600" b="1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7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117" y="139072"/>
            <a:ext cx="85463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Let us know!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0" y="1384300"/>
            <a:ext cx="5905500" cy="1498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n early stages</a:t>
            </a:r>
          </a:p>
        </p:txBody>
      </p:sp>
      <p:pic>
        <p:nvPicPr>
          <p:cNvPr id="3" name="Picture 2" descr="20121003_14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" b="1924"/>
          <a:stretch/>
        </p:blipFill>
        <p:spPr>
          <a:xfrm>
            <a:off x="0" y="903113"/>
            <a:ext cx="9144000" cy="595488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20" y="5803899"/>
            <a:ext cx="9144000" cy="104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How do these topics connect to your museum?</a:t>
            </a:r>
          </a:p>
          <a:p>
            <a:pPr algn="l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What do you need and want? What do you have to share?</a:t>
            </a:r>
          </a:p>
          <a:p>
            <a:pPr algn="l"/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Do you have other ideas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for new projects we can work on together? </a:t>
            </a: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5500" y="2516087"/>
            <a:ext cx="3246120" cy="2560320"/>
            <a:chOff x="5905500" y="2516087"/>
            <a:chExt cx="3246120" cy="2560320"/>
          </a:xfrm>
        </p:grpSpPr>
        <p:sp>
          <p:nvSpPr>
            <p:cNvPr id="8" name="Rectangle 7"/>
            <p:cNvSpPr/>
            <p:nvPr/>
          </p:nvSpPr>
          <p:spPr>
            <a:xfrm>
              <a:off x="5905500" y="2516087"/>
              <a:ext cx="3246120" cy="25603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2828327"/>
              <a:ext cx="3055620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Sustainability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Earth and space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Brain</a:t>
              </a:r>
            </a:p>
            <a:p>
              <a:pPr>
                <a:spcAft>
                  <a:spcPts val="100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Human origins</a:t>
              </a:r>
              <a:endParaRPr lang="en-US" sz="24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0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THANK YOU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3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5CBEE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615" y="1152416"/>
            <a:ext cx="8870770" cy="32008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500" dirty="0">
                <a:solidFill>
                  <a:srgbClr val="000000"/>
                </a:solidFill>
                <a:latin typeface="Century Gothic"/>
                <a:cs typeface="Century Gothic"/>
              </a:rPr>
              <a:t>O</a:t>
            </a:r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nline digital library: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b="1" dirty="0" err="1" smtClean="0">
                <a:solidFill>
                  <a:srgbClr val="0D686C"/>
                </a:solidFill>
                <a:latin typeface="Century Gothic"/>
                <a:cs typeface="Century Gothic"/>
              </a:rPr>
              <a:t>nisenet.org</a:t>
            </a:r>
            <a:r>
              <a:rPr lang="en-US" sz="6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0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3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35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6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15" y="6188604"/>
            <a:ext cx="8870770" cy="2718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27678" y="5141639"/>
            <a:ext cx="2132062" cy="583576"/>
            <a:chOff x="3271273" y="4326128"/>
            <a:chExt cx="2806192" cy="768096"/>
          </a:xfrm>
        </p:grpSpPr>
        <p:pic>
          <p:nvPicPr>
            <p:cNvPr id="7" name="Picture 6" descr="social_fb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337" y="4326128"/>
              <a:ext cx="402336" cy="768096"/>
            </a:xfrm>
            <a:prstGeom prst="rect">
              <a:avLst/>
            </a:prstGeom>
          </p:spPr>
        </p:pic>
        <p:pic>
          <p:nvPicPr>
            <p:cNvPr id="8" name="Picture 7" descr="social_linkedin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273" y="4393184"/>
              <a:ext cx="664464" cy="633984"/>
            </a:xfrm>
            <a:prstGeom prst="rect">
              <a:avLst/>
            </a:prstGeom>
          </p:spPr>
        </p:pic>
        <p:pic>
          <p:nvPicPr>
            <p:cNvPr id="9" name="Picture 8" descr="social_twitte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905" y="4489704"/>
              <a:ext cx="670560" cy="542544"/>
            </a:xfrm>
            <a:prstGeom prst="rect">
              <a:avLst/>
            </a:prstGeom>
          </p:spPr>
        </p:pic>
      </p:grpSp>
      <p:pic>
        <p:nvPicPr>
          <p:cNvPr id="11" name="Picture 10" descr="newsletter_icon_1000px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4722312"/>
            <a:ext cx="1600200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40300" y="3517243"/>
            <a:ext cx="406708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Social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networking: </a:t>
            </a:r>
            <a:r>
              <a:rPr lang="en-US" sz="2800" dirty="0" err="1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/social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715" y="3517243"/>
            <a:ext cx="4689385" cy="87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Monthly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newsletter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nisenet.org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/newsletter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56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472" y="2210937"/>
            <a:ext cx="2103120" cy="34024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pPr algn="ctr"/>
            <a:endParaRPr lang="en-US" sz="13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00" y="203200"/>
            <a:ext cx="8636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Leadership</a:t>
            </a: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Arizona </a:t>
            </a: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State University 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Creativity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Children’s Museum of Houston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Life and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Museum of Science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Oregon Museum of Science &amp; Industry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Science Museum of Minnesota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Sciencenter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The Franklin Institute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Tulsa Children’s Museum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University of California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Berkeley </a:t>
            </a:r>
            <a:r>
              <a:rPr lang="mr-IN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Lawrence Hall of Science</a:t>
            </a: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entury Gothic"/>
                <a:cs typeface="Century Gothic"/>
              </a:rPr>
              <a:t>Advisors</a:t>
            </a:r>
          </a:p>
          <a:p>
            <a:endParaRPr lang="en-US" sz="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Association </a:t>
            </a:r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of Children’s Museums</a:t>
            </a:r>
          </a:p>
          <a:p>
            <a:pPr marL="228600" indent="-228600"/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Center for the Advancement of Informal STEM Learning, Association of Science-</a:t>
            </a:r>
            <a:r>
              <a:rPr lang="en-US" sz="2000">
                <a:solidFill>
                  <a:srgbClr val="000000"/>
                </a:solidFill>
                <a:latin typeface="Century Gothic"/>
                <a:cs typeface="Century Gothic"/>
              </a:rPr>
              <a:t>Technology </a:t>
            </a:r>
            <a:r>
              <a:rPr lang="en-US" sz="2000" smtClean="0">
                <a:solidFill>
                  <a:srgbClr val="000000"/>
                </a:solidFill>
                <a:latin typeface="Century Gothic"/>
                <a:cs typeface="Century Gothic"/>
              </a:rPr>
              <a:t>Centers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  <a:cs typeface="Century Gothic"/>
              </a:rPr>
              <a:t>National Girls Collaborative Project</a:t>
            </a:r>
          </a:p>
          <a:p>
            <a:endParaRPr lang="en-US" sz="2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1" name="Picture 20" descr="NISE_Network_national_logo_V_notag_tint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18" y="5879535"/>
            <a:ext cx="1238481" cy="68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2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00" y="1005150"/>
            <a:ext cx="9085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6124" y="852750"/>
            <a:ext cx="7191976" cy="13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Nanoscale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Informal Science Education Network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was supported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Century Gothic"/>
              </a:rPr>
              <a:t>by the National Science Foundation under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award numbers 0532536 and 0940143.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Multi-Site Public Engagement in Science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is supported by the National Science Foundation under award number 1421179. </a:t>
            </a:r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Increasing Learning and Efficacy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is supported by the National Science Foundation under award number </a:t>
            </a:r>
            <a:r>
              <a:rPr lang="is-IS" sz="1200" dirty="0">
                <a:solidFill>
                  <a:prstClr val="black"/>
                </a:solidFill>
                <a:latin typeface="Century Gothic"/>
                <a:cs typeface="Century Gothic"/>
              </a:rPr>
              <a:t>1516684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ChemAttitudes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is supported by the National Science Foundation under award number 1612482. Any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Century Gothic"/>
              </a:rPr>
              <a:t>opinions, findings, and conclusions or recommendations expressed in this presentation are those of the authors and do not necessarily reflect the views of the Foundation.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124" y="2383568"/>
            <a:ext cx="7191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Space and Earth Informal STEM Education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 supported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by NASA under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cooperative agreement number NNX16AC67A and </a:t>
            </a:r>
            <a:r>
              <a:rPr lang="is-IS" sz="1200" dirty="0">
                <a:solidFill>
                  <a:srgbClr val="000000"/>
                </a:solidFill>
                <a:latin typeface="Century Gothic"/>
                <a:cs typeface="Century Gothic"/>
              </a:rPr>
              <a:t>80NSSC18M0061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. </a:t>
            </a:r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Moon and Beyond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 supported by NASA under grant number </a:t>
            </a:r>
            <a:r>
              <a:rPr lang="cs-CZ" sz="1200" dirty="0">
                <a:solidFill>
                  <a:srgbClr val="000000"/>
                </a:solidFill>
                <a:latin typeface="Century Gothic"/>
                <a:cs typeface="Century Gothic"/>
              </a:rPr>
              <a:t>80NSSC18K1219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. Any </a:t>
            </a: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opinions, findings, and conclusions or recommendations expressed in this material are those of the author(s) and do not necessarily reflect the view of the National Aeronautics and Space Administration (NASA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).</a:t>
            </a:r>
          </a:p>
        </p:txBody>
      </p:sp>
      <p:pic>
        <p:nvPicPr>
          <p:cNvPr id="9" name="Picture 8" descr="New_NISENET_logo_V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157" y="2416961"/>
            <a:ext cx="1077877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364525" cy="6915150"/>
          </a:xfrm>
          <a:prstGeom prst="rect">
            <a:avLst/>
          </a:prstGeom>
          <a:solidFill>
            <a:srgbClr val="0085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124" y="203200"/>
            <a:ext cx="84657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Acknowledgements</a:t>
            </a:r>
          </a:p>
          <a:p>
            <a:endParaRPr lang="en-US" sz="600" dirty="0">
              <a:solidFill>
                <a:srgbClr val="000000"/>
              </a:solidFill>
              <a:latin typeface="Avenir Heavy"/>
              <a:cs typeface="Avenir Heavy"/>
            </a:endParaRPr>
          </a:p>
          <a:p>
            <a:endParaRPr lang="en-US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586F275-2D81-A34E-86E1-D5CD5B884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15" y="4209510"/>
            <a:ext cx="914400" cy="3422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705" y="3540817"/>
            <a:ext cx="7191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Sustainability in Science &amp; 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Century Gothic"/>
              </a:rPr>
              <a:t>Technology Museums 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Century Gothic"/>
              </a:rPr>
              <a:t>is supported by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the Rob and </a:t>
            </a:r>
            <a:r>
              <a:rPr lang="en-US" sz="1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Melani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Walton Foundation.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705" y="4168730"/>
            <a:ext cx="7191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Public Engagement with Neuroscience and Society 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conference and landscape study is funded by The </a:t>
            </a:r>
            <a:r>
              <a:rPr lang="en-US" sz="12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Kavli</a:t>
            </a:r>
            <a:r>
              <a:rPr lang="en-US" sz="1200" dirty="0" smtClean="0">
                <a:solidFill>
                  <a:prstClr val="black"/>
                </a:solidFill>
                <a:latin typeface="Century Gothic"/>
                <a:cs typeface="Century Gothic"/>
              </a:rPr>
              <a:t> Foundation. 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asu_sunburst_cmyk_print_maroongold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156" y="3425105"/>
            <a:ext cx="1128677" cy="6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17" y="27565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>NISE NETWORK </a:t>
            </a:r>
            <a: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7200" b="0" cap="none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en-US" sz="7200" b="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566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noDays-0436-X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7337"/>
            <a:ext cx="9144000" cy="530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700" y="25400"/>
            <a:ext cx="9004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The National Informal STEM Education Network </a:t>
            </a: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is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dedicated </a:t>
            </a: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to supporting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learning </a:t>
            </a:r>
            <a:r>
              <a:rPr lang="en-US" sz="2800" dirty="0">
                <a:solidFill>
                  <a:prstClr val="black"/>
                </a:solidFill>
                <a:latin typeface="Century Gothic"/>
                <a:cs typeface="Century Gothic"/>
              </a:rPr>
              <a:t>about science, technology, engineering, and math (STEM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Century Gothic"/>
              </a:rPr>
              <a:t>).</a:t>
            </a:r>
            <a:endParaRPr lang="en-US"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462208"/>
            <a:ext cx="3246120" cy="2560320"/>
            <a:chOff x="0" y="3462208"/>
            <a:chExt cx="3246120" cy="2560320"/>
          </a:xfrm>
        </p:grpSpPr>
        <p:sp>
          <p:nvSpPr>
            <p:cNvPr id="4" name="Rectangle 3"/>
            <p:cNvSpPr/>
            <p:nvPr/>
          </p:nvSpPr>
          <p:spPr>
            <a:xfrm>
              <a:off x="0" y="34622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100" y="4015280"/>
              <a:ext cx="30810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Our </a:t>
              </a:r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activities</a:t>
              </a:r>
              <a:endParaRPr lang="en-US" sz="3000" b="1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are fun and accessible</a:t>
              </a:r>
            </a:p>
            <a:p>
              <a:pPr algn="r"/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for everyone.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1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XsFG6AI.jpe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945" r="25308" b="29577"/>
          <a:stretch/>
        </p:blipFill>
        <p:spPr>
          <a:xfrm>
            <a:off x="0" y="1397000"/>
            <a:ext cx="9144000" cy="546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116" y="191281"/>
            <a:ext cx="8678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We create and share </a:t>
            </a:r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products and practices materials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with partners around the world.</a:t>
            </a:r>
            <a:endParaRPr lang="en-US" sz="3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97880" y="3919408"/>
            <a:ext cx="3246120" cy="2560320"/>
            <a:chOff x="5897880" y="3919408"/>
            <a:chExt cx="3246120" cy="2560320"/>
          </a:xfrm>
        </p:grpSpPr>
        <p:sp>
          <p:nvSpPr>
            <p:cNvPr id="9" name="Rectangle 8"/>
            <p:cNvSpPr/>
            <p:nvPr/>
          </p:nvSpPr>
          <p:spPr>
            <a:xfrm>
              <a:off x="5897880" y="3919408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0580" y="4338090"/>
              <a:ext cx="30861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prstClr val="black"/>
                  </a:solidFill>
                  <a:latin typeface="Century Gothic"/>
                  <a:cs typeface="Century Gothic"/>
                </a:rPr>
                <a:t>Our </a:t>
              </a:r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resources</a:t>
              </a:r>
              <a:endParaRPr lang="en-US" sz="3000" b="1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are available to everyone for free download from </a:t>
              </a:r>
              <a:r>
                <a:rPr lang="en-US" sz="2000" dirty="0" err="1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nisenet.org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015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82"/>
          <a:stretch/>
        </p:blipFill>
        <p:spPr>
          <a:xfrm>
            <a:off x="0" y="1244600"/>
            <a:ext cx="9144000" cy="5659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7337"/>
            <a:ext cx="9217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Hundreds of organizations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  <a:cs typeface="Century Gothic"/>
              </a:rPr>
              <a:t>participate in the NISE Network, including museums and universities.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71838" y="3937519"/>
            <a:ext cx="3246120" cy="2560320"/>
            <a:chOff x="5956896" y="30403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5956896" y="30403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9596" y="3293962"/>
              <a:ext cx="30607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Our community</a:t>
              </a:r>
              <a:endParaRPr lang="en-US" sz="3000" b="1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includes </a:t>
              </a:r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educators, researcher/evaluators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, and scientists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at museums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and universities.</a:t>
              </a:r>
              <a:endParaRPr lang="en-US" sz="2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6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80303GH_66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" t="23921" r="9560" b="-2"/>
          <a:stretch/>
        </p:blipFill>
        <p:spPr>
          <a:xfrm>
            <a:off x="0" y="1358900"/>
            <a:ext cx="9144000" cy="5499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117" y="330981"/>
            <a:ext cx="8665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Partner organizations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use Network resources to engage audiences in their communities.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319780"/>
            <a:ext cx="3246120" cy="2560320"/>
            <a:chOff x="0" y="3192780"/>
            <a:chExt cx="3246120" cy="2560320"/>
          </a:xfrm>
        </p:grpSpPr>
        <p:sp>
          <p:nvSpPr>
            <p:cNvPr id="6" name="Rectangle 5"/>
            <p:cNvSpPr/>
            <p:nvPr/>
          </p:nvSpPr>
          <p:spPr>
            <a:xfrm>
              <a:off x="0" y="3192780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3535254"/>
              <a:ext cx="31937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Local implementation</a:t>
              </a:r>
              <a:endParaRPr lang="en-US" sz="3000" b="1" dirty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brings people together </a:t>
              </a:r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to share and learn </a:t>
              </a:r>
              <a:endParaRPr lang="en-US" sz="2000" dirty="0" smtClean="0">
                <a:solidFill>
                  <a:prstClr val="black"/>
                </a:solidFill>
                <a:latin typeface="Century Gothic"/>
                <a:cs typeface="Century Gothic"/>
              </a:endParaRP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from </a:t>
              </a:r>
              <a:r>
                <a:rPr lang="en-US" sz="2000" dirty="0">
                  <a:solidFill>
                    <a:prstClr val="black"/>
                  </a:solidFill>
                  <a:latin typeface="Century Gothic"/>
                  <a:cs typeface="Century Gothic"/>
                </a:rPr>
                <a:t>each other.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32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Sci_Space_20180929_1598_edi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4" b="14135"/>
          <a:stretch/>
        </p:blipFill>
        <p:spPr>
          <a:xfrm>
            <a:off x="-1" y="1516209"/>
            <a:ext cx="9144000" cy="53417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00" y="38881"/>
            <a:ext cx="8902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NISE Net projects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tackle </a:t>
            </a:r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challenging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problems and develop relevant knowledge</a:t>
            </a:r>
            <a:r>
              <a:rPr lang="en-US" sz="3000" dirty="0">
                <a:solidFill>
                  <a:srgbClr val="000000"/>
                </a:solidFill>
                <a:latin typeface="Century Gothic"/>
                <a:cs typeface="Century Gothic"/>
              </a:rPr>
              <a:t>, tools, and </a:t>
            </a:r>
            <a:r>
              <a:rPr lang="en-US" sz="3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practices.</a:t>
            </a:r>
            <a:endParaRPr lang="en-US" sz="3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968086"/>
            <a:ext cx="3246120" cy="2560320"/>
            <a:chOff x="0" y="3968086"/>
            <a:chExt cx="3246120" cy="2560320"/>
          </a:xfrm>
        </p:grpSpPr>
        <p:sp>
          <p:nvSpPr>
            <p:cNvPr id="5" name="Rectangle 4"/>
            <p:cNvSpPr/>
            <p:nvPr/>
          </p:nvSpPr>
          <p:spPr>
            <a:xfrm>
              <a:off x="0" y="3968086"/>
              <a:ext cx="32461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420" y="4361368"/>
              <a:ext cx="31877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b="1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NISE Network 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relationships,</a:t>
              </a:r>
            </a:p>
            <a:p>
              <a:pPr algn="r"/>
              <a:r>
                <a:rPr lang="en-US" sz="2000" dirty="0" smtClean="0">
                  <a:solidFill>
                    <a:prstClr val="black"/>
                  </a:solidFill>
                  <a:latin typeface="Century Gothic"/>
                  <a:cs typeface="Century Gothic"/>
                </a:rPr>
                <a:t>knowledge, and infrastructure support a variety of projects.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3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15654</TotalTime>
  <Words>992</Words>
  <Application>Microsoft Macintosh PowerPoint</Application>
  <PresentationFormat>On-screen Show (4:3)</PresentationFormat>
  <Paragraphs>207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1_Office Theme</vt:lpstr>
      <vt:lpstr>PARTNER BREAKFAST ACM 2019 </vt:lpstr>
      <vt:lpstr>PowerPoint Presentation</vt:lpstr>
      <vt:lpstr>PowerPoint Presentation</vt:lpstr>
      <vt:lpstr>NISE NETWORK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</vt:lpstr>
      <vt:lpstr>PowerPoint Presentation</vt:lpstr>
      <vt:lpstr>PowerPoint Presentation</vt:lpstr>
      <vt:lpstr>PowerPoint Presentation</vt:lpstr>
      <vt:lpstr>PowerPoint Presentation</vt:lpstr>
      <vt:lpstr>WHAT’S NEXT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Company>The Science Museum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Catherine McCarthy</dc:creator>
  <cp:lastModifiedBy>Rae Ostman</cp:lastModifiedBy>
  <cp:revision>538</cp:revision>
  <cp:lastPrinted>2016-05-17T17:05:07Z</cp:lastPrinted>
  <dcterms:created xsi:type="dcterms:W3CDTF">2016-02-24T18:23:28Z</dcterms:created>
  <dcterms:modified xsi:type="dcterms:W3CDTF">2019-05-17T12:22:27Z</dcterms:modified>
</cp:coreProperties>
</file>