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diagrams/layout1.xml" ContentType="application/vnd.openxmlformats-officedocument.drawingml.diagramLayout+xml"/>
  <Override PartName="/ppt/diagrams/quickStyle1.xml" ContentType="application/vnd.openxmlformats-officedocument.drawingml.diagramStyl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9"/>
  </p:notesMasterIdLst>
  <p:handoutMasterIdLst>
    <p:handoutMasterId r:id="rId30"/>
  </p:handoutMasterIdLst>
  <p:sldIdLst>
    <p:sldId id="276" r:id="rId2"/>
    <p:sldId id="258" r:id="rId3"/>
    <p:sldId id="277" r:id="rId4"/>
    <p:sldId id="348" r:id="rId5"/>
    <p:sldId id="283" r:id="rId6"/>
    <p:sldId id="317" r:id="rId7"/>
    <p:sldId id="314" r:id="rId8"/>
    <p:sldId id="336" r:id="rId9"/>
    <p:sldId id="344" r:id="rId10"/>
    <p:sldId id="342" r:id="rId11"/>
    <p:sldId id="341" r:id="rId12"/>
    <p:sldId id="345" r:id="rId13"/>
    <p:sldId id="339" r:id="rId14"/>
    <p:sldId id="328" r:id="rId15"/>
    <p:sldId id="319" r:id="rId16"/>
    <p:sldId id="330" r:id="rId17"/>
    <p:sldId id="338" r:id="rId18"/>
    <p:sldId id="321" r:id="rId19"/>
    <p:sldId id="322" r:id="rId20"/>
    <p:sldId id="323" r:id="rId21"/>
    <p:sldId id="324" r:id="rId22"/>
    <p:sldId id="325" r:id="rId23"/>
    <p:sldId id="326" r:id="rId24"/>
    <p:sldId id="340" r:id="rId25"/>
    <p:sldId id="350" r:id="rId26"/>
    <p:sldId id="351" r:id="rId27"/>
    <p:sldId id="308"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frameSlides="1"/>
  <p:clrMru>
    <a:srgbClr val="C4DF91"/>
    <a:srgbClr val="E2F1CF"/>
    <a:srgbClr val="0C4225"/>
    <a:srgbClr val="ABCB45"/>
    <a:srgbClr val="E3E3E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423" autoAdjust="0"/>
    <p:restoredTop sz="89984" autoAdjust="0"/>
  </p:normalViewPr>
  <p:slideViewPr>
    <p:cSldViewPr snapToGrid="0" snapToObjects="1">
      <p:cViewPr>
        <p:scale>
          <a:sx n="90" d="100"/>
          <a:sy n="90" d="100"/>
        </p:scale>
        <p:origin x="-640" y="-6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663362-5456-284E-9FC1-68BE434C3BA2}" type="doc">
      <dgm:prSet loTypeId="urn:microsoft.com/office/officeart/2005/8/layout/process5" loCatId="process" qsTypeId="urn:microsoft.com/office/officeart/2005/8/quickstyle/simple2" qsCatId="simple" csTypeId="urn:microsoft.com/office/officeart/2005/8/colors/accent0_1" csCatId="mainScheme" phldr="1"/>
      <dgm:spPr/>
      <dgm:t>
        <a:bodyPr/>
        <a:lstStyle/>
        <a:p>
          <a:endParaRPr lang="en-US"/>
        </a:p>
      </dgm:t>
    </dgm:pt>
    <dgm:pt modelId="{4F050A2A-2FEE-CC4F-AD64-7BDAE67334C9}">
      <dgm:prSet/>
      <dgm:spPr/>
      <dgm:t>
        <a:bodyPr/>
        <a:lstStyle/>
        <a:p>
          <a:pPr rtl="0"/>
          <a:r>
            <a:rPr lang="en-US" dirty="0" smtClean="0"/>
            <a:t>Identify purpose of the evaluation</a:t>
          </a:r>
          <a:endParaRPr lang="en-US" dirty="0"/>
        </a:p>
      </dgm:t>
    </dgm:pt>
    <dgm:pt modelId="{0B8B04BF-6EAE-E04B-A373-E6535E5BEE51}" type="parTrans" cxnId="{57F4DCE9-F8A4-CE43-857A-D7CDDA7C59A7}">
      <dgm:prSet/>
      <dgm:spPr/>
      <dgm:t>
        <a:bodyPr/>
        <a:lstStyle/>
        <a:p>
          <a:endParaRPr lang="en-US"/>
        </a:p>
      </dgm:t>
    </dgm:pt>
    <dgm:pt modelId="{42724064-802E-A246-9669-FCDFC7F4C5D7}" type="sibTrans" cxnId="{57F4DCE9-F8A4-CE43-857A-D7CDDA7C59A7}">
      <dgm:prSet/>
      <dgm:spPr/>
      <dgm:t>
        <a:bodyPr/>
        <a:lstStyle/>
        <a:p>
          <a:endParaRPr lang="en-US"/>
        </a:p>
      </dgm:t>
    </dgm:pt>
    <dgm:pt modelId="{907F9ADC-ADB3-7C49-9CC6-EF4804C7091F}">
      <dgm:prSet/>
      <dgm:spPr/>
      <dgm:t>
        <a:bodyPr/>
        <a:lstStyle/>
        <a:p>
          <a:pPr rtl="0"/>
          <a:r>
            <a:rPr lang="en-US" dirty="0" smtClean="0"/>
            <a:t>Develop evaluation questions</a:t>
          </a:r>
          <a:endParaRPr lang="en-US" dirty="0"/>
        </a:p>
      </dgm:t>
    </dgm:pt>
    <dgm:pt modelId="{0D3B6B5F-4126-584A-95FE-F95C838A92A9}" type="parTrans" cxnId="{9F5F21AF-395C-574C-AA43-CBD16BFFE955}">
      <dgm:prSet/>
      <dgm:spPr/>
      <dgm:t>
        <a:bodyPr/>
        <a:lstStyle/>
        <a:p>
          <a:endParaRPr lang="en-US"/>
        </a:p>
      </dgm:t>
    </dgm:pt>
    <dgm:pt modelId="{106C666F-6F5F-E349-B1B2-DDFE7F212A2A}" type="sibTrans" cxnId="{9F5F21AF-395C-574C-AA43-CBD16BFFE955}">
      <dgm:prSet/>
      <dgm:spPr/>
      <dgm:t>
        <a:bodyPr/>
        <a:lstStyle/>
        <a:p>
          <a:endParaRPr lang="en-US"/>
        </a:p>
      </dgm:t>
    </dgm:pt>
    <dgm:pt modelId="{D2F135A2-C8E2-3745-AFE4-C980D77DA46E}">
      <dgm:prSet/>
      <dgm:spPr/>
      <dgm:t>
        <a:bodyPr/>
        <a:lstStyle/>
        <a:p>
          <a:pPr rtl="0"/>
          <a:r>
            <a:rPr lang="en-US" dirty="0" smtClean="0"/>
            <a:t>Pilot test data collection instruments</a:t>
          </a:r>
          <a:endParaRPr lang="en-US" dirty="0"/>
        </a:p>
      </dgm:t>
    </dgm:pt>
    <dgm:pt modelId="{6DD5AA98-8F4D-A64E-85E7-AF15659494CD}" type="parTrans" cxnId="{FA442865-5D75-4A4F-9CA8-649006385D57}">
      <dgm:prSet/>
      <dgm:spPr/>
      <dgm:t>
        <a:bodyPr/>
        <a:lstStyle/>
        <a:p>
          <a:endParaRPr lang="en-US"/>
        </a:p>
      </dgm:t>
    </dgm:pt>
    <dgm:pt modelId="{CECB14F4-74F4-3343-84AF-3CED92DA38BB}" type="sibTrans" cxnId="{FA442865-5D75-4A4F-9CA8-649006385D57}">
      <dgm:prSet/>
      <dgm:spPr/>
      <dgm:t>
        <a:bodyPr/>
        <a:lstStyle/>
        <a:p>
          <a:endParaRPr lang="en-US"/>
        </a:p>
      </dgm:t>
    </dgm:pt>
    <dgm:pt modelId="{D997C7F2-4A0C-5240-96D4-C5F0626B760F}">
      <dgm:prSet/>
      <dgm:spPr/>
      <dgm:t>
        <a:bodyPr/>
        <a:lstStyle/>
        <a:p>
          <a:pPr rtl="0"/>
          <a:r>
            <a:rPr lang="en-US" dirty="0" smtClean="0"/>
            <a:t>Collect data</a:t>
          </a:r>
          <a:endParaRPr lang="en-US" dirty="0"/>
        </a:p>
      </dgm:t>
    </dgm:pt>
    <dgm:pt modelId="{31B8DB0A-C83D-B44A-87B8-F1CD8BA5A317}" type="parTrans" cxnId="{3802D6CB-CB01-9149-BCA2-2F83A5F1A8F2}">
      <dgm:prSet/>
      <dgm:spPr/>
      <dgm:t>
        <a:bodyPr/>
        <a:lstStyle/>
        <a:p>
          <a:endParaRPr lang="en-US"/>
        </a:p>
      </dgm:t>
    </dgm:pt>
    <dgm:pt modelId="{5CE3FF9B-5127-F04F-A5EB-35A53971DE68}" type="sibTrans" cxnId="{3802D6CB-CB01-9149-BCA2-2F83A5F1A8F2}">
      <dgm:prSet/>
      <dgm:spPr/>
      <dgm:t>
        <a:bodyPr/>
        <a:lstStyle/>
        <a:p>
          <a:endParaRPr lang="en-US"/>
        </a:p>
      </dgm:t>
    </dgm:pt>
    <dgm:pt modelId="{48B62175-42A9-3D41-842F-24CF731F83AD}">
      <dgm:prSet/>
      <dgm:spPr/>
      <dgm:t>
        <a:bodyPr/>
        <a:lstStyle/>
        <a:p>
          <a:pPr rtl="0"/>
          <a:r>
            <a:rPr lang="en-US" dirty="0" smtClean="0"/>
            <a:t>Analyze data</a:t>
          </a:r>
          <a:endParaRPr lang="en-US" dirty="0"/>
        </a:p>
      </dgm:t>
    </dgm:pt>
    <dgm:pt modelId="{88C56CE4-D5BF-BC4B-A10F-E2CDA45684AE}" type="parTrans" cxnId="{35F3BD08-DC2E-AE49-909A-A9538732773A}">
      <dgm:prSet/>
      <dgm:spPr/>
      <dgm:t>
        <a:bodyPr/>
        <a:lstStyle/>
        <a:p>
          <a:endParaRPr lang="en-US"/>
        </a:p>
      </dgm:t>
    </dgm:pt>
    <dgm:pt modelId="{39AA4D63-4D8B-EA44-8CDD-1C2AD0D71933}" type="sibTrans" cxnId="{35F3BD08-DC2E-AE49-909A-A9538732773A}">
      <dgm:prSet/>
      <dgm:spPr/>
      <dgm:t>
        <a:bodyPr/>
        <a:lstStyle/>
        <a:p>
          <a:endParaRPr lang="en-US"/>
        </a:p>
      </dgm:t>
    </dgm:pt>
    <dgm:pt modelId="{4B6ECD35-A6F8-0C46-80D3-AE14436CF105}">
      <dgm:prSet/>
      <dgm:spPr/>
      <dgm:t>
        <a:bodyPr/>
        <a:lstStyle/>
        <a:p>
          <a:pPr rtl="0"/>
          <a:r>
            <a:rPr lang="en-US" dirty="0" smtClean="0"/>
            <a:t>Generate recommendations</a:t>
          </a:r>
          <a:endParaRPr lang="en-US" dirty="0"/>
        </a:p>
      </dgm:t>
    </dgm:pt>
    <dgm:pt modelId="{DBF1C026-3EA5-F044-8D4A-DFB5843710AA}" type="parTrans" cxnId="{DCC68BD0-DA6D-354B-9009-220F9C9742BB}">
      <dgm:prSet/>
      <dgm:spPr/>
      <dgm:t>
        <a:bodyPr/>
        <a:lstStyle/>
        <a:p>
          <a:endParaRPr lang="en-US"/>
        </a:p>
      </dgm:t>
    </dgm:pt>
    <dgm:pt modelId="{A9CE2C64-852D-F345-A235-81F299FE463B}" type="sibTrans" cxnId="{DCC68BD0-DA6D-354B-9009-220F9C9742BB}">
      <dgm:prSet/>
      <dgm:spPr/>
      <dgm:t>
        <a:bodyPr/>
        <a:lstStyle/>
        <a:p>
          <a:endParaRPr lang="en-US"/>
        </a:p>
      </dgm:t>
    </dgm:pt>
    <dgm:pt modelId="{6DECFF1A-0CFB-2B43-9E98-5D928FEEDC71}">
      <dgm:prSet/>
      <dgm:spPr/>
      <dgm:t>
        <a:bodyPr/>
        <a:lstStyle/>
        <a:p>
          <a:pPr rtl="0"/>
          <a:r>
            <a:rPr lang="en-US" dirty="0" smtClean="0"/>
            <a:t>Improve product or activity</a:t>
          </a:r>
          <a:endParaRPr lang="en-US" dirty="0"/>
        </a:p>
      </dgm:t>
    </dgm:pt>
    <dgm:pt modelId="{832EB467-863E-2F4F-AEC2-9D40FAD76173}" type="parTrans" cxnId="{5D465EA1-950E-EC48-A7A9-9FD3EC856822}">
      <dgm:prSet/>
      <dgm:spPr/>
      <dgm:t>
        <a:bodyPr/>
        <a:lstStyle/>
        <a:p>
          <a:endParaRPr lang="en-US"/>
        </a:p>
      </dgm:t>
    </dgm:pt>
    <dgm:pt modelId="{277A4910-FE0E-4E48-90F4-6E69645683F4}" type="sibTrans" cxnId="{5D465EA1-950E-EC48-A7A9-9FD3EC856822}">
      <dgm:prSet/>
      <dgm:spPr/>
      <dgm:t>
        <a:bodyPr/>
        <a:lstStyle/>
        <a:p>
          <a:endParaRPr lang="en-US"/>
        </a:p>
      </dgm:t>
    </dgm:pt>
    <dgm:pt modelId="{9611EB43-01A1-9F47-AB1A-DA2F190B5854}">
      <dgm:prSet/>
      <dgm:spPr/>
      <dgm:t>
        <a:bodyPr/>
        <a:lstStyle/>
        <a:p>
          <a:pPr rtl="0"/>
          <a:r>
            <a:rPr lang="en-US" dirty="0" smtClean="0"/>
            <a:t>Identify information needed to answer questions</a:t>
          </a:r>
          <a:endParaRPr lang="en-US" dirty="0"/>
        </a:p>
      </dgm:t>
    </dgm:pt>
    <dgm:pt modelId="{C9922791-8939-0A48-853A-F49871D25D85}" type="parTrans" cxnId="{CA9575B0-7EE1-254B-A08F-7785832B83BF}">
      <dgm:prSet/>
      <dgm:spPr/>
      <dgm:t>
        <a:bodyPr/>
        <a:lstStyle/>
        <a:p>
          <a:endParaRPr lang="en-US"/>
        </a:p>
      </dgm:t>
    </dgm:pt>
    <dgm:pt modelId="{4B956663-3EAA-C84C-B70D-3B96D6BA1862}" type="sibTrans" cxnId="{CA9575B0-7EE1-254B-A08F-7785832B83BF}">
      <dgm:prSet/>
      <dgm:spPr/>
      <dgm:t>
        <a:bodyPr/>
        <a:lstStyle/>
        <a:p>
          <a:endParaRPr lang="en-US"/>
        </a:p>
      </dgm:t>
    </dgm:pt>
    <dgm:pt modelId="{2FCC09A2-996E-834E-8822-3956F83773EC}">
      <dgm:prSet/>
      <dgm:spPr/>
      <dgm:t>
        <a:bodyPr/>
        <a:lstStyle/>
        <a:p>
          <a:pPr rtl="0"/>
          <a:r>
            <a:rPr lang="en-US" dirty="0" smtClean="0"/>
            <a:t>Decide on data collection methods</a:t>
          </a:r>
          <a:endParaRPr lang="en-US" dirty="0"/>
        </a:p>
      </dgm:t>
    </dgm:pt>
    <dgm:pt modelId="{09B72B66-8403-6242-B847-BE318B3C8A4D}" type="parTrans" cxnId="{4F426FF3-8ACD-2844-8ED1-DC851980DFD9}">
      <dgm:prSet/>
      <dgm:spPr/>
      <dgm:t>
        <a:bodyPr/>
        <a:lstStyle/>
        <a:p>
          <a:endParaRPr lang="en-US"/>
        </a:p>
      </dgm:t>
    </dgm:pt>
    <dgm:pt modelId="{E84D0BB9-6E58-804B-A4DF-0C18C8D9D1C0}" type="sibTrans" cxnId="{4F426FF3-8ACD-2844-8ED1-DC851980DFD9}">
      <dgm:prSet/>
      <dgm:spPr/>
      <dgm:t>
        <a:bodyPr/>
        <a:lstStyle/>
        <a:p>
          <a:endParaRPr lang="en-US"/>
        </a:p>
      </dgm:t>
    </dgm:pt>
    <dgm:pt modelId="{ACE6B448-136A-7143-B8B3-C2EAFF7B4B0B}" type="pres">
      <dgm:prSet presAssocID="{7C663362-5456-284E-9FC1-68BE434C3BA2}" presName="diagram" presStyleCnt="0">
        <dgm:presLayoutVars>
          <dgm:dir/>
          <dgm:resizeHandles val="exact"/>
        </dgm:presLayoutVars>
      </dgm:prSet>
      <dgm:spPr/>
      <dgm:t>
        <a:bodyPr/>
        <a:lstStyle/>
        <a:p>
          <a:endParaRPr lang="en-US"/>
        </a:p>
      </dgm:t>
    </dgm:pt>
    <dgm:pt modelId="{D936BF93-B13C-F147-8FEE-51CA26571AFC}" type="pres">
      <dgm:prSet presAssocID="{4F050A2A-2FEE-CC4F-AD64-7BDAE67334C9}" presName="node" presStyleLbl="node1" presStyleIdx="0" presStyleCnt="9">
        <dgm:presLayoutVars>
          <dgm:bulletEnabled val="1"/>
        </dgm:presLayoutVars>
      </dgm:prSet>
      <dgm:spPr/>
      <dgm:t>
        <a:bodyPr/>
        <a:lstStyle/>
        <a:p>
          <a:endParaRPr lang="en-US"/>
        </a:p>
      </dgm:t>
    </dgm:pt>
    <dgm:pt modelId="{67B31196-A972-D94F-A12A-E2D8BC3A63E7}" type="pres">
      <dgm:prSet presAssocID="{42724064-802E-A246-9669-FCDFC7F4C5D7}" presName="sibTrans" presStyleLbl="sibTrans2D1" presStyleIdx="0" presStyleCnt="8"/>
      <dgm:spPr/>
      <dgm:t>
        <a:bodyPr/>
        <a:lstStyle/>
        <a:p>
          <a:endParaRPr lang="en-US"/>
        </a:p>
      </dgm:t>
    </dgm:pt>
    <dgm:pt modelId="{94AEEF3B-54EE-BD4C-B04C-E7444056A18C}" type="pres">
      <dgm:prSet presAssocID="{42724064-802E-A246-9669-FCDFC7F4C5D7}" presName="connectorText" presStyleLbl="sibTrans2D1" presStyleIdx="0" presStyleCnt="8"/>
      <dgm:spPr/>
      <dgm:t>
        <a:bodyPr/>
        <a:lstStyle/>
        <a:p>
          <a:endParaRPr lang="en-US"/>
        </a:p>
      </dgm:t>
    </dgm:pt>
    <dgm:pt modelId="{C260B38C-71CC-9A40-B932-60DE857179DC}" type="pres">
      <dgm:prSet presAssocID="{907F9ADC-ADB3-7C49-9CC6-EF4804C7091F}" presName="node" presStyleLbl="node1" presStyleIdx="1" presStyleCnt="9">
        <dgm:presLayoutVars>
          <dgm:bulletEnabled val="1"/>
        </dgm:presLayoutVars>
      </dgm:prSet>
      <dgm:spPr/>
      <dgm:t>
        <a:bodyPr/>
        <a:lstStyle/>
        <a:p>
          <a:endParaRPr lang="en-US"/>
        </a:p>
      </dgm:t>
    </dgm:pt>
    <dgm:pt modelId="{840514A7-5ACA-C54D-9EB6-8CD5C06E8712}" type="pres">
      <dgm:prSet presAssocID="{106C666F-6F5F-E349-B1B2-DDFE7F212A2A}" presName="sibTrans" presStyleLbl="sibTrans2D1" presStyleIdx="1" presStyleCnt="8"/>
      <dgm:spPr/>
      <dgm:t>
        <a:bodyPr/>
        <a:lstStyle/>
        <a:p>
          <a:endParaRPr lang="en-US"/>
        </a:p>
      </dgm:t>
    </dgm:pt>
    <dgm:pt modelId="{16EDDEF7-F71E-3244-9DFB-373889A72F92}" type="pres">
      <dgm:prSet presAssocID="{106C666F-6F5F-E349-B1B2-DDFE7F212A2A}" presName="connectorText" presStyleLbl="sibTrans2D1" presStyleIdx="1" presStyleCnt="8"/>
      <dgm:spPr/>
      <dgm:t>
        <a:bodyPr/>
        <a:lstStyle/>
        <a:p>
          <a:endParaRPr lang="en-US"/>
        </a:p>
      </dgm:t>
    </dgm:pt>
    <dgm:pt modelId="{5A89C45D-CB4D-3E45-8384-E284A46D7567}" type="pres">
      <dgm:prSet presAssocID="{9611EB43-01A1-9F47-AB1A-DA2F190B5854}" presName="node" presStyleLbl="node1" presStyleIdx="2" presStyleCnt="9">
        <dgm:presLayoutVars>
          <dgm:bulletEnabled val="1"/>
        </dgm:presLayoutVars>
      </dgm:prSet>
      <dgm:spPr/>
      <dgm:t>
        <a:bodyPr/>
        <a:lstStyle/>
        <a:p>
          <a:endParaRPr lang="en-US"/>
        </a:p>
      </dgm:t>
    </dgm:pt>
    <dgm:pt modelId="{9C2591E8-D8E0-1445-86FA-DF465C957963}" type="pres">
      <dgm:prSet presAssocID="{4B956663-3EAA-C84C-B70D-3B96D6BA1862}" presName="sibTrans" presStyleLbl="sibTrans2D1" presStyleIdx="2" presStyleCnt="8"/>
      <dgm:spPr/>
      <dgm:t>
        <a:bodyPr/>
        <a:lstStyle/>
        <a:p>
          <a:endParaRPr lang="en-US"/>
        </a:p>
      </dgm:t>
    </dgm:pt>
    <dgm:pt modelId="{EC00B4EE-FEB7-7A4C-951F-8486DFC01F2B}" type="pres">
      <dgm:prSet presAssocID="{4B956663-3EAA-C84C-B70D-3B96D6BA1862}" presName="connectorText" presStyleLbl="sibTrans2D1" presStyleIdx="2" presStyleCnt="8"/>
      <dgm:spPr/>
      <dgm:t>
        <a:bodyPr/>
        <a:lstStyle/>
        <a:p>
          <a:endParaRPr lang="en-US"/>
        </a:p>
      </dgm:t>
    </dgm:pt>
    <dgm:pt modelId="{68E4AD68-37FE-BF40-A266-F54AEE9898EF}" type="pres">
      <dgm:prSet presAssocID="{2FCC09A2-996E-834E-8822-3956F83773EC}" presName="node" presStyleLbl="node1" presStyleIdx="3" presStyleCnt="9" custLinFactNeighborX="335" custLinFactNeighborY="0">
        <dgm:presLayoutVars>
          <dgm:bulletEnabled val="1"/>
        </dgm:presLayoutVars>
      </dgm:prSet>
      <dgm:spPr/>
      <dgm:t>
        <a:bodyPr/>
        <a:lstStyle/>
        <a:p>
          <a:endParaRPr lang="en-US"/>
        </a:p>
      </dgm:t>
    </dgm:pt>
    <dgm:pt modelId="{2D474E4A-8840-BC4E-A2D0-49FDC17B7B95}" type="pres">
      <dgm:prSet presAssocID="{E84D0BB9-6E58-804B-A4DF-0C18C8D9D1C0}" presName="sibTrans" presStyleLbl="sibTrans2D1" presStyleIdx="3" presStyleCnt="8"/>
      <dgm:spPr/>
      <dgm:t>
        <a:bodyPr/>
        <a:lstStyle/>
        <a:p>
          <a:endParaRPr lang="en-US"/>
        </a:p>
      </dgm:t>
    </dgm:pt>
    <dgm:pt modelId="{8A92E91B-AD82-084E-AA1F-133C942446EE}" type="pres">
      <dgm:prSet presAssocID="{E84D0BB9-6E58-804B-A4DF-0C18C8D9D1C0}" presName="connectorText" presStyleLbl="sibTrans2D1" presStyleIdx="3" presStyleCnt="8"/>
      <dgm:spPr/>
      <dgm:t>
        <a:bodyPr/>
        <a:lstStyle/>
        <a:p>
          <a:endParaRPr lang="en-US"/>
        </a:p>
      </dgm:t>
    </dgm:pt>
    <dgm:pt modelId="{4221AA7B-72FF-AB49-8250-5C7815EA25CC}" type="pres">
      <dgm:prSet presAssocID="{D2F135A2-C8E2-3745-AFE4-C980D77DA46E}" presName="node" presStyleLbl="node1" presStyleIdx="4" presStyleCnt="9">
        <dgm:presLayoutVars>
          <dgm:bulletEnabled val="1"/>
        </dgm:presLayoutVars>
      </dgm:prSet>
      <dgm:spPr/>
      <dgm:t>
        <a:bodyPr/>
        <a:lstStyle/>
        <a:p>
          <a:endParaRPr lang="en-US"/>
        </a:p>
      </dgm:t>
    </dgm:pt>
    <dgm:pt modelId="{0786AA9E-2369-A84F-A516-964A546A67B7}" type="pres">
      <dgm:prSet presAssocID="{CECB14F4-74F4-3343-84AF-3CED92DA38BB}" presName="sibTrans" presStyleLbl="sibTrans2D1" presStyleIdx="4" presStyleCnt="8"/>
      <dgm:spPr/>
      <dgm:t>
        <a:bodyPr/>
        <a:lstStyle/>
        <a:p>
          <a:endParaRPr lang="en-US"/>
        </a:p>
      </dgm:t>
    </dgm:pt>
    <dgm:pt modelId="{96DFD878-97F2-A449-BB6F-078E9D4C9B0A}" type="pres">
      <dgm:prSet presAssocID="{CECB14F4-74F4-3343-84AF-3CED92DA38BB}" presName="connectorText" presStyleLbl="sibTrans2D1" presStyleIdx="4" presStyleCnt="8"/>
      <dgm:spPr/>
      <dgm:t>
        <a:bodyPr/>
        <a:lstStyle/>
        <a:p>
          <a:endParaRPr lang="en-US"/>
        </a:p>
      </dgm:t>
    </dgm:pt>
    <dgm:pt modelId="{0B1C95BE-C0BD-CB41-BA74-C4AC00A1AECA}" type="pres">
      <dgm:prSet presAssocID="{D997C7F2-4A0C-5240-96D4-C5F0626B760F}" presName="node" presStyleLbl="node1" presStyleIdx="5" presStyleCnt="9">
        <dgm:presLayoutVars>
          <dgm:bulletEnabled val="1"/>
        </dgm:presLayoutVars>
      </dgm:prSet>
      <dgm:spPr/>
      <dgm:t>
        <a:bodyPr/>
        <a:lstStyle/>
        <a:p>
          <a:endParaRPr lang="en-US"/>
        </a:p>
      </dgm:t>
    </dgm:pt>
    <dgm:pt modelId="{C158C613-E410-B841-B74E-F25D199BE6D1}" type="pres">
      <dgm:prSet presAssocID="{5CE3FF9B-5127-F04F-A5EB-35A53971DE68}" presName="sibTrans" presStyleLbl="sibTrans2D1" presStyleIdx="5" presStyleCnt="8"/>
      <dgm:spPr/>
      <dgm:t>
        <a:bodyPr/>
        <a:lstStyle/>
        <a:p>
          <a:endParaRPr lang="en-US"/>
        </a:p>
      </dgm:t>
    </dgm:pt>
    <dgm:pt modelId="{812289D8-6E7C-5346-9309-B1FA0D0C81DC}" type="pres">
      <dgm:prSet presAssocID="{5CE3FF9B-5127-F04F-A5EB-35A53971DE68}" presName="connectorText" presStyleLbl="sibTrans2D1" presStyleIdx="5" presStyleCnt="8"/>
      <dgm:spPr/>
      <dgm:t>
        <a:bodyPr/>
        <a:lstStyle/>
        <a:p>
          <a:endParaRPr lang="en-US"/>
        </a:p>
      </dgm:t>
    </dgm:pt>
    <dgm:pt modelId="{BF2772F2-E8AB-2642-B8A8-D6DFB9F54ED6}" type="pres">
      <dgm:prSet presAssocID="{48B62175-42A9-3D41-842F-24CF731F83AD}" presName="node" presStyleLbl="node1" presStyleIdx="6" presStyleCnt="9">
        <dgm:presLayoutVars>
          <dgm:bulletEnabled val="1"/>
        </dgm:presLayoutVars>
      </dgm:prSet>
      <dgm:spPr/>
      <dgm:t>
        <a:bodyPr/>
        <a:lstStyle/>
        <a:p>
          <a:endParaRPr lang="en-US"/>
        </a:p>
      </dgm:t>
    </dgm:pt>
    <dgm:pt modelId="{5C84951E-8F8B-A247-839E-4F6BFA89607B}" type="pres">
      <dgm:prSet presAssocID="{39AA4D63-4D8B-EA44-8CDD-1C2AD0D71933}" presName="sibTrans" presStyleLbl="sibTrans2D1" presStyleIdx="6" presStyleCnt="8"/>
      <dgm:spPr/>
      <dgm:t>
        <a:bodyPr/>
        <a:lstStyle/>
        <a:p>
          <a:endParaRPr lang="en-US"/>
        </a:p>
      </dgm:t>
    </dgm:pt>
    <dgm:pt modelId="{54853A33-3ADD-124F-A418-B5B097DFB4DF}" type="pres">
      <dgm:prSet presAssocID="{39AA4D63-4D8B-EA44-8CDD-1C2AD0D71933}" presName="connectorText" presStyleLbl="sibTrans2D1" presStyleIdx="6" presStyleCnt="8"/>
      <dgm:spPr/>
      <dgm:t>
        <a:bodyPr/>
        <a:lstStyle/>
        <a:p>
          <a:endParaRPr lang="en-US"/>
        </a:p>
      </dgm:t>
    </dgm:pt>
    <dgm:pt modelId="{38986239-7588-3547-AD2D-36C56A64315C}" type="pres">
      <dgm:prSet presAssocID="{4B6ECD35-A6F8-0C46-80D3-AE14436CF105}" presName="node" presStyleLbl="node1" presStyleIdx="7" presStyleCnt="9">
        <dgm:presLayoutVars>
          <dgm:bulletEnabled val="1"/>
        </dgm:presLayoutVars>
      </dgm:prSet>
      <dgm:spPr/>
      <dgm:t>
        <a:bodyPr/>
        <a:lstStyle/>
        <a:p>
          <a:endParaRPr lang="en-US"/>
        </a:p>
      </dgm:t>
    </dgm:pt>
    <dgm:pt modelId="{BF567E68-49AE-E340-A771-3AD16B293B1D}" type="pres">
      <dgm:prSet presAssocID="{A9CE2C64-852D-F345-A235-81F299FE463B}" presName="sibTrans" presStyleLbl="sibTrans2D1" presStyleIdx="7" presStyleCnt="8"/>
      <dgm:spPr/>
      <dgm:t>
        <a:bodyPr/>
        <a:lstStyle/>
        <a:p>
          <a:endParaRPr lang="en-US"/>
        </a:p>
      </dgm:t>
    </dgm:pt>
    <dgm:pt modelId="{FC5E935A-7986-E844-BCF6-87D592A4EF83}" type="pres">
      <dgm:prSet presAssocID="{A9CE2C64-852D-F345-A235-81F299FE463B}" presName="connectorText" presStyleLbl="sibTrans2D1" presStyleIdx="7" presStyleCnt="8"/>
      <dgm:spPr/>
      <dgm:t>
        <a:bodyPr/>
        <a:lstStyle/>
        <a:p>
          <a:endParaRPr lang="en-US"/>
        </a:p>
      </dgm:t>
    </dgm:pt>
    <dgm:pt modelId="{8E6D691A-69D7-D542-A6F9-FFF195E678AD}" type="pres">
      <dgm:prSet presAssocID="{6DECFF1A-0CFB-2B43-9E98-5D928FEEDC71}" presName="node" presStyleLbl="node1" presStyleIdx="8" presStyleCnt="9">
        <dgm:presLayoutVars>
          <dgm:bulletEnabled val="1"/>
        </dgm:presLayoutVars>
      </dgm:prSet>
      <dgm:spPr/>
      <dgm:t>
        <a:bodyPr/>
        <a:lstStyle/>
        <a:p>
          <a:endParaRPr lang="en-US"/>
        </a:p>
      </dgm:t>
    </dgm:pt>
  </dgm:ptLst>
  <dgm:cxnLst>
    <dgm:cxn modelId="{5F509AB7-32A7-CD49-BF18-E9F8E63A3524}" type="presOf" srcId="{4B956663-3EAA-C84C-B70D-3B96D6BA1862}" destId="{EC00B4EE-FEB7-7A4C-951F-8486DFC01F2B}" srcOrd="1" destOrd="0" presId="urn:microsoft.com/office/officeart/2005/8/layout/process5"/>
    <dgm:cxn modelId="{927080A0-EE5F-2F49-827D-BAECB9F6B42B}" type="presOf" srcId="{4F050A2A-2FEE-CC4F-AD64-7BDAE67334C9}" destId="{D936BF93-B13C-F147-8FEE-51CA26571AFC}" srcOrd="0" destOrd="0" presId="urn:microsoft.com/office/officeart/2005/8/layout/process5"/>
    <dgm:cxn modelId="{4F426FF3-8ACD-2844-8ED1-DC851980DFD9}" srcId="{7C663362-5456-284E-9FC1-68BE434C3BA2}" destId="{2FCC09A2-996E-834E-8822-3956F83773EC}" srcOrd="3" destOrd="0" parTransId="{09B72B66-8403-6242-B847-BE318B3C8A4D}" sibTransId="{E84D0BB9-6E58-804B-A4DF-0C18C8D9D1C0}"/>
    <dgm:cxn modelId="{5EF20787-F081-FA4A-A88F-5C7D3D0E1B61}" type="presOf" srcId="{48B62175-42A9-3D41-842F-24CF731F83AD}" destId="{BF2772F2-E8AB-2642-B8A8-D6DFB9F54ED6}" srcOrd="0" destOrd="0" presId="urn:microsoft.com/office/officeart/2005/8/layout/process5"/>
    <dgm:cxn modelId="{35F3BD08-DC2E-AE49-909A-A9538732773A}" srcId="{7C663362-5456-284E-9FC1-68BE434C3BA2}" destId="{48B62175-42A9-3D41-842F-24CF731F83AD}" srcOrd="6" destOrd="0" parTransId="{88C56CE4-D5BF-BC4B-A10F-E2CDA45684AE}" sibTransId="{39AA4D63-4D8B-EA44-8CDD-1C2AD0D71933}"/>
    <dgm:cxn modelId="{DBF58C2B-3A95-DC44-A8DE-6730673F853E}" type="presOf" srcId="{5CE3FF9B-5127-F04F-A5EB-35A53971DE68}" destId="{812289D8-6E7C-5346-9309-B1FA0D0C81DC}" srcOrd="1" destOrd="0" presId="urn:microsoft.com/office/officeart/2005/8/layout/process5"/>
    <dgm:cxn modelId="{9AEF5BD4-9F52-634D-93BC-6CED64CF292D}" type="presOf" srcId="{A9CE2C64-852D-F345-A235-81F299FE463B}" destId="{FC5E935A-7986-E844-BCF6-87D592A4EF83}" srcOrd="1" destOrd="0" presId="urn:microsoft.com/office/officeart/2005/8/layout/process5"/>
    <dgm:cxn modelId="{DFF8EDF6-CFEA-9A4E-AD8C-12C960E01CB7}" type="presOf" srcId="{CECB14F4-74F4-3343-84AF-3CED92DA38BB}" destId="{96DFD878-97F2-A449-BB6F-078E9D4C9B0A}" srcOrd="1" destOrd="0" presId="urn:microsoft.com/office/officeart/2005/8/layout/process5"/>
    <dgm:cxn modelId="{8C325976-CD53-4E4C-BEF3-40DFC0BBB2F8}" type="presOf" srcId="{CECB14F4-74F4-3343-84AF-3CED92DA38BB}" destId="{0786AA9E-2369-A84F-A516-964A546A67B7}" srcOrd="0" destOrd="0" presId="urn:microsoft.com/office/officeart/2005/8/layout/process5"/>
    <dgm:cxn modelId="{6F2511DE-25CC-EF41-A7A7-E15B8735FC30}" type="presOf" srcId="{42724064-802E-A246-9669-FCDFC7F4C5D7}" destId="{94AEEF3B-54EE-BD4C-B04C-E7444056A18C}" srcOrd="1" destOrd="0" presId="urn:microsoft.com/office/officeart/2005/8/layout/process5"/>
    <dgm:cxn modelId="{C99F5798-1DF2-2E46-B970-8949DAE5BF4A}" type="presOf" srcId="{E84D0BB9-6E58-804B-A4DF-0C18C8D9D1C0}" destId="{2D474E4A-8840-BC4E-A2D0-49FDC17B7B95}" srcOrd="0" destOrd="0" presId="urn:microsoft.com/office/officeart/2005/8/layout/process5"/>
    <dgm:cxn modelId="{1DD30994-4A88-6347-BE4E-1208288CC67C}" type="presOf" srcId="{42724064-802E-A246-9669-FCDFC7F4C5D7}" destId="{67B31196-A972-D94F-A12A-E2D8BC3A63E7}" srcOrd="0" destOrd="0" presId="urn:microsoft.com/office/officeart/2005/8/layout/process5"/>
    <dgm:cxn modelId="{7C19B91E-FC42-FF48-A499-F07A0BE463DB}" type="presOf" srcId="{D997C7F2-4A0C-5240-96D4-C5F0626B760F}" destId="{0B1C95BE-C0BD-CB41-BA74-C4AC00A1AECA}" srcOrd="0" destOrd="0" presId="urn:microsoft.com/office/officeart/2005/8/layout/process5"/>
    <dgm:cxn modelId="{5D465EA1-950E-EC48-A7A9-9FD3EC856822}" srcId="{7C663362-5456-284E-9FC1-68BE434C3BA2}" destId="{6DECFF1A-0CFB-2B43-9E98-5D928FEEDC71}" srcOrd="8" destOrd="0" parTransId="{832EB467-863E-2F4F-AEC2-9D40FAD76173}" sibTransId="{277A4910-FE0E-4E48-90F4-6E69645683F4}"/>
    <dgm:cxn modelId="{57F4DCE9-F8A4-CE43-857A-D7CDDA7C59A7}" srcId="{7C663362-5456-284E-9FC1-68BE434C3BA2}" destId="{4F050A2A-2FEE-CC4F-AD64-7BDAE67334C9}" srcOrd="0" destOrd="0" parTransId="{0B8B04BF-6EAE-E04B-A373-E6535E5BEE51}" sibTransId="{42724064-802E-A246-9669-FCDFC7F4C5D7}"/>
    <dgm:cxn modelId="{7A12BED3-62ED-A548-A0C6-5ED7392ADC55}" type="presOf" srcId="{A9CE2C64-852D-F345-A235-81F299FE463B}" destId="{BF567E68-49AE-E340-A771-3AD16B293B1D}" srcOrd="0" destOrd="0" presId="urn:microsoft.com/office/officeart/2005/8/layout/process5"/>
    <dgm:cxn modelId="{30BF0C03-DDB0-FB40-9D23-2EC20CBCC18B}" type="presOf" srcId="{4B956663-3EAA-C84C-B70D-3B96D6BA1862}" destId="{9C2591E8-D8E0-1445-86FA-DF465C957963}" srcOrd="0" destOrd="0" presId="urn:microsoft.com/office/officeart/2005/8/layout/process5"/>
    <dgm:cxn modelId="{DCC68BD0-DA6D-354B-9009-220F9C9742BB}" srcId="{7C663362-5456-284E-9FC1-68BE434C3BA2}" destId="{4B6ECD35-A6F8-0C46-80D3-AE14436CF105}" srcOrd="7" destOrd="0" parTransId="{DBF1C026-3EA5-F044-8D4A-DFB5843710AA}" sibTransId="{A9CE2C64-852D-F345-A235-81F299FE463B}"/>
    <dgm:cxn modelId="{9DA0CC1D-4884-FE49-ACD7-5FF110EB32A9}" type="presOf" srcId="{D2F135A2-C8E2-3745-AFE4-C980D77DA46E}" destId="{4221AA7B-72FF-AB49-8250-5C7815EA25CC}" srcOrd="0" destOrd="0" presId="urn:microsoft.com/office/officeart/2005/8/layout/process5"/>
    <dgm:cxn modelId="{9F5F21AF-395C-574C-AA43-CBD16BFFE955}" srcId="{7C663362-5456-284E-9FC1-68BE434C3BA2}" destId="{907F9ADC-ADB3-7C49-9CC6-EF4804C7091F}" srcOrd="1" destOrd="0" parTransId="{0D3B6B5F-4126-584A-95FE-F95C838A92A9}" sibTransId="{106C666F-6F5F-E349-B1B2-DDFE7F212A2A}"/>
    <dgm:cxn modelId="{2E692096-9033-1C43-92C2-6E6746E14492}" type="presOf" srcId="{106C666F-6F5F-E349-B1B2-DDFE7F212A2A}" destId="{16EDDEF7-F71E-3244-9DFB-373889A72F92}" srcOrd="1" destOrd="0" presId="urn:microsoft.com/office/officeart/2005/8/layout/process5"/>
    <dgm:cxn modelId="{2F6E5505-EC55-D04A-86F8-204D8C8D4D11}" type="presOf" srcId="{907F9ADC-ADB3-7C49-9CC6-EF4804C7091F}" destId="{C260B38C-71CC-9A40-B932-60DE857179DC}" srcOrd="0" destOrd="0" presId="urn:microsoft.com/office/officeart/2005/8/layout/process5"/>
    <dgm:cxn modelId="{FA442865-5D75-4A4F-9CA8-649006385D57}" srcId="{7C663362-5456-284E-9FC1-68BE434C3BA2}" destId="{D2F135A2-C8E2-3745-AFE4-C980D77DA46E}" srcOrd="4" destOrd="0" parTransId="{6DD5AA98-8F4D-A64E-85E7-AF15659494CD}" sibTransId="{CECB14F4-74F4-3343-84AF-3CED92DA38BB}"/>
    <dgm:cxn modelId="{CA9575B0-7EE1-254B-A08F-7785832B83BF}" srcId="{7C663362-5456-284E-9FC1-68BE434C3BA2}" destId="{9611EB43-01A1-9F47-AB1A-DA2F190B5854}" srcOrd="2" destOrd="0" parTransId="{C9922791-8939-0A48-853A-F49871D25D85}" sibTransId="{4B956663-3EAA-C84C-B70D-3B96D6BA1862}"/>
    <dgm:cxn modelId="{EFE1E5A8-E404-5B4A-B0A2-5C015B25BB59}" type="presOf" srcId="{106C666F-6F5F-E349-B1B2-DDFE7F212A2A}" destId="{840514A7-5ACA-C54D-9EB6-8CD5C06E8712}" srcOrd="0" destOrd="0" presId="urn:microsoft.com/office/officeart/2005/8/layout/process5"/>
    <dgm:cxn modelId="{0E8ABA2B-8031-1D4D-9157-C5F755FBA480}" type="presOf" srcId="{39AA4D63-4D8B-EA44-8CDD-1C2AD0D71933}" destId="{5C84951E-8F8B-A247-839E-4F6BFA89607B}" srcOrd="0" destOrd="0" presId="urn:microsoft.com/office/officeart/2005/8/layout/process5"/>
    <dgm:cxn modelId="{A56D73E4-0224-904E-B045-10F5F464E435}" type="presOf" srcId="{E84D0BB9-6E58-804B-A4DF-0C18C8D9D1C0}" destId="{8A92E91B-AD82-084E-AA1F-133C942446EE}" srcOrd="1" destOrd="0" presId="urn:microsoft.com/office/officeart/2005/8/layout/process5"/>
    <dgm:cxn modelId="{A7F09A4F-8A7B-CC4A-B33C-5BEAD6B044E4}" type="presOf" srcId="{5CE3FF9B-5127-F04F-A5EB-35A53971DE68}" destId="{C158C613-E410-B841-B74E-F25D199BE6D1}" srcOrd="0" destOrd="0" presId="urn:microsoft.com/office/officeart/2005/8/layout/process5"/>
    <dgm:cxn modelId="{65EB257A-B2B2-C149-A7C7-33987AF3A422}" type="presOf" srcId="{6DECFF1A-0CFB-2B43-9E98-5D928FEEDC71}" destId="{8E6D691A-69D7-D542-A6F9-FFF195E678AD}" srcOrd="0" destOrd="0" presId="urn:microsoft.com/office/officeart/2005/8/layout/process5"/>
    <dgm:cxn modelId="{3802D6CB-CB01-9149-BCA2-2F83A5F1A8F2}" srcId="{7C663362-5456-284E-9FC1-68BE434C3BA2}" destId="{D997C7F2-4A0C-5240-96D4-C5F0626B760F}" srcOrd="5" destOrd="0" parTransId="{31B8DB0A-C83D-B44A-87B8-F1CD8BA5A317}" sibTransId="{5CE3FF9B-5127-F04F-A5EB-35A53971DE68}"/>
    <dgm:cxn modelId="{EF3AAFCC-0361-4C4B-A828-1774581C8504}" type="presOf" srcId="{2FCC09A2-996E-834E-8822-3956F83773EC}" destId="{68E4AD68-37FE-BF40-A266-F54AEE9898EF}" srcOrd="0" destOrd="0" presId="urn:microsoft.com/office/officeart/2005/8/layout/process5"/>
    <dgm:cxn modelId="{6EFDC383-6354-674B-B8C3-D518AFFADDA0}" type="presOf" srcId="{39AA4D63-4D8B-EA44-8CDD-1C2AD0D71933}" destId="{54853A33-3ADD-124F-A418-B5B097DFB4DF}" srcOrd="1" destOrd="0" presId="urn:microsoft.com/office/officeart/2005/8/layout/process5"/>
    <dgm:cxn modelId="{3912C0AC-7205-E44F-8126-AA478D1D81C2}" type="presOf" srcId="{7C663362-5456-284E-9FC1-68BE434C3BA2}" destId="{ACE6B448-136A-7143-B8B3-C2EAFF7B4B0B}" srcOrd="0" destOrd="0" presId="urn:microsoft.com/office/officeart/2005/8/layout/process5"/>
    <dgm:cxn modelId="{B148E36B-CD9C-0843-9F35-DB7A4E398E26}" type="presOf" srcId="{4B6ECD35-A6F8-0C46-80D3-AE14436CF105}" destId="{38986239-7588-3547-AD2D-36C56A64315C}" srcOrd="0" destOrd="0" presId="urn:microsoft.com/office/officeart/2005/8/layout/process5"/>
    <dgm:cxn modelId="{5A1C9B0C-00CA-6947-8504-45E0386AC629}" type="presOf" srcId="{9611EB43-01A1-9F47-AB1A-DA2F190B5854}" destId="{5A89C45D-CB4D-3E45-8384-E284A46D7567}" srcOrd="0" destOrd="0" presId="urn:microsoft.com/office/officeart/2005/8/layout/process5"/>
    <dgm:cxn modelId="{3943399C-FC5B-E54A-AD0A-232C80772393}" type="presParOf" srcId="{ACE6B448-136A-7143-B8B3-C2EAFF7B4B0B}" destId="{D936BF93-B13C-F147-8FEE-51CA26571AFC}" srcOrd="0" destOrd="0" presId="urn:microsoft.com/office/officeart/2005/8/layout/process5"/>
    <dgm:cxn modelId="{C5A8E0FA-35D7-A645-94D3-70BD506AA809}" type="presParOf" srcId="{ACE6B448-136A-7143-B8B3-C2EAFF7B4B0B}" destId="{67B31196-A972-D94F-A12A-E2D8BC3A63E7}" srcOrd="1" destOrd="0" presId="urn:microsoft.com/office/officeart/2005/8/layout/process5"/>
    <dgm:cxn modelId="{E9CB80AB-A03E-5242-86D3-C484612E598D}" type="presParOf" srcId="{67B31196-A972-D94F-A12A-E2D8BC3A63E7}" destId="{94AEEF3B-54EE-BD4C-B04C-E7444056A18C}" srcOrd="0" destOrd="0" presId="urn:microsoft.com/office/officeart/2005/8/layout/process5"/>
    <dgm:cxn modelId="{CF318806-AAB5-AA40-97D5-DD13E1090D26}" type="presParOf" srcId="{ACE6B448-136A-7143-B8B3-C2EAFF7B4B0B}" destId="{C260B38C-71CC-9A40-B932-60DE857179DC}" srcOrd="2" destOrd="0" presId="urn:microsoft.com/office/officeart/2005/8/layout/process5"/>
    <dgm:cxn modelId="{3963B606-CF9A-E24A-82AA-1707AE702072}" type="presParOf" srcId="{ACE6B448-136A-7143-B8B3-C2EAFF7B4B0B}" destId="{840514A7-5ACA-C54D-9EB6-8CD5C06E8712}" srcOrd="3" destOrd="0" presId="urn:microsoft.com/office/officeart/2005/8/layout/process5"/>
    <dgm:cxn modelId="{6EC7BAB8-EC3F-BC4B-AB78-3A59FAB0588B}" type="presParOf" srcId="{840514A7-5ACA-C54D-9EB6-8CD5C06E8712}" destId="{16EDDEF7-F71E-3244-9DFB-373889A72F92}" srcOrd="0" destOrd="0" presId="urn:microsoft.com/office/officeart/2005/8/layout/process5"/>
    <dgm:cxn modelId="{B5F6ED6B-AD03-4F4A-9491-6152CA542733}" type="presParOf" srcId="{ACE6B448-136A-7143-B8B3-C2EAFF7B4B0B}" destId="{5A89C45D-CB4D-3E45-8384-E284A46D7567}" srcOrd="4" destOrd="0" presId="urn:microsoft.com/office/officeart/2005/8/layout/process5"/>
    <dgm:cxn modelId="{25908AEA-39E2-994B-B427-3CA41CC9FCBC}" type="presParOf" srcId="{ACE6B448-136A-7143-B8B3-C2EAFF7B4B0B}" destId="{9C2591E8-D8E0-1445-86FA-DF465C957963}" srcOrd="5" destOrd="0" presId="urn:microsoft.com/office/officeart/2005/8/layout/process5"/>
    <dgm:cxn modelId="{64F21B0A-FB61-4C4F-8CF4-42EBF3DC8C7E}" type="presParOf" srcId="{9C2591E8-D8E0-1445-86FA-DF465C957963}" destId="{EC00B4EE-FEB7-7A4C-951F-8486DFC01F2B}" srcOrd="0" destOrd="0" presId="urn:microsoft.com/office/officeart/2005/8/layout/process5"/>
    <dgm:cxn modelId="{0CA6E498-2D4E-E04F-9886-61B0730073D7}" type="presParOf" srcId="{ACE6B448-136A-7143-B8B3-C2EAFF7B4B0B}" destId="{68E4AD68-37FE-BF40-A266-F54AEE9898EF}" srcOrd="6" destOrd="0" presId="urn:microsoft.com/office/officeart/2005/8/layout/process5"/>
    <dgm:cxn modelId="{44DA7756-9FF1-E543-9BF7-9FE8F09039C9}" type="presParOf" srcId="{ACE6B448-136A-7143-B8B3-C2EAFF7B4B0B}" destId="{2D474E4A-8840-BC4E-A2D0-49FDC17B7B95}" srcOrd="7" destOrd="0" presId="urn:microsoft.com/office/officeart/2005/8/layout/process5"/>
    <dgm:cxn modelId="{9054B571-1578-4145-8239-73E2739F9F39}" type="presParOf" srcId="{2D474E4A-8840-BC4E-A2D0-49FDC17B7B95}" destId="{8A92E91B-AD82-084E-AA1F-133C942446EE}" srcOrd="0" destOrd="0" presId="urn:microsoft.com/office/officeart/2005/8/layout/process5"/>
    <dgm:cxn modelId="{0E4A95DF-09DD-2345-9E55-2B3289026094}" type="presParOf" srcId="{ACE6B448-136A-7143-B8B3-C2EAFF7B4B0B}" destId="{4221AA7B-72FF-AB49-8250-5C7815EA25CC}" srcOrd="8" destOrd="0" presId="urn:microsoft.com/office/officeart/2005/8/layout/process5"/>
    <dgm:cxn modelId="{B913689D-BA11-EE4C-8C58-B56B0D594CFA}" type="presParOf" srcId="{ACE6B448-136A-7143-B8B3-C2EAFF7B4B0B}" destId="{0786AA9E-2369-A84F-A516-964A546A67B7}" srcOrd="9" destOrd="0" presId="urn:microsoft.com/office/officeart/2005/8/layout/process5"/>
    <dgm:cxn modelId="{8FD566C2-B29A-6D40-B6B2-A74BFCC8F86D}" type="presParOf" srcId="{0786AA9E-2369-A84F-A516-964A546A67B7}" destId="{96DFD878-97F2-A449-BB6F-078E9D4C9B0A}" srcOrd="0" destOrd="0" presId="urn:microsoft.com/office/officeart/2005/8/layout/process5"/>
    <dgm:cxn modelId="{9D99A388-50AA-EE42-B9AA-B2D3A172D4B9}" type="presParOf" srcId="{ACE6B448-136A-7143-B8B3-C2EAFF7B4B0B}" destId="{0B1C95BE-C0BD-CB41-BA74-C4AC00A1AECA}" srcOrd="10" destOrd="0" presId="urn:microsoft.com/office/officeart/2005/8/layout/process5"/>
    <dgm:cxn modelId="{024C9795-27A3-5D40-85C3-19E81A518F6C}" type="presParOf" srcId="{ACE6B448-136A-7143-B8B3-C2EAFF7B4B0B}" destId="{C158C613-E410-B841-B74E-F25D199BE6D1}" srcOrd="11" destOrd="0" presId="urn:microsoft.com/office/officeart/2005/8/layout/process5"/>
    <dgm:cxn modelId="{2423A3BE-A19F-B045-81FC-5B20E31682C3}" type="presParOf" srcId="{C158C613-E410-B841-B74E-F25D199BE6D1}" destId="{812289D8-6E7C-5346-9309-B1FA0D0C81DC}" srcOrd="0" destOrd="0" presId="urn:microsoft.com/office/officeart/2005/8/layout/process5"/>
    <dgm:cxn modelId="{992301DB-6E1F-9C43-8EC9-2EE2651E104D}" type="presParOf" srcId="{ACE6B448-136A-7143-B8B3-C2EAFF7B4B0B}" destId="{BF2772F2-E8AB-2642-B8A8-D6DFB9F54ED6}" srcOrd="12" destOrd="0" presId="urn:microsoft.com/office/officeart/2005/8/layout/process5"/>
    <dgm:cxn modelId="{2CB1F56A-2C69-C24A-B4BA-0955A33F10E8}" type="presParOf" srcId="{ACE6B448-136A-7143-B8B3-C2EAFF7B4B0B}" destId="{5C84951E-8F8B-A247-839E-4F6BFA89607B}" srcOrd="13" destOrd="0" presId="urn:microsoft.com/office/officeart/2005/8/layout/process5"/>
    <dgm:cxn modelId="{06D95145-F048-934C-9382-1876357EF885}" type="presParOf" srcId="{5C84951E-8F8B-A247-839E-4F6BFA89607B}" destId="{54853A33-3ADD-124F-A418-B5B097DFB4DF}" srcOrd="0" destOrd="0" presId="urn:microsoft.com/office/officeart/2005/8/layout/process5"/>
    <dgm:cxn modelId="{69CF2934-44D6-9D44-841B-FB82059D2880}" type="presParOf" srcId="{ACE6B448-136A-7143-B8B3-C2EAFF7B4B0B}" destId="{38986239-7588-3547-AD2D-36C56A64315C}" srcOrd="14" destOrd="0" presId="urn:microsoft.com/office/officeart/2005/8/layout/process5"/>
    <dgm:cxn modelId="{FAF2B24B-3FB2-3048-9602-2C66BCDC12C8}" type="presParOf" srcId="{ACE6B448-136A-7143-B8B3-C2EAFF7B4B0B}" destId="{BF567E68-49AE-E340-A771-3AD16B293B1D}" srcOrd="15" destOrd="0" presId="urn:microsoft.com/office/officeart/2005/8/layout/process5"/>
    <dgm:cxn modelId="{BCBEA0F9-A859-9C4D-99FD-28B79E7D0DB3}" type="presParOf" srcId="{BF567E68-49AE-E340-A771-3AD16B293B1D}" destId="{FC5E935A-7986-E844-BCF6-87D592A4EF83}" srcOrd="0" destOrd="0" presId="urn:microsoft.com/office/officeart/2005/8/layout/process5"/>
    <dgm:cxn modelId="{512692F8-3850-E346-A56A-E05DE6FB6649}" type="presParOf" srcId="{ACE6B448-136A-7143-B8B3-C2EAFF7B4B0B}" destId="{8E6D691A-69D7-D542-A6F9-FFF195E678AD}" srcOrd="16"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36BF93-B13C-F147-8FEE-51CA26571AFC}">
      <dsp:nvSpPr>
        <dsp:cNvPr id="0" name=""/>
        <dsp:cNvSpPr/>
      </dsp:nvSpPr>
      <dsp:spPr>
        <a:xfrm>
          <a:off x="6044" y="134069"/>
          <a:ext cx="1806754" cy="1084052"/>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Identify purpose of the evaluation</a:t>
          </a:r>
          <a:endParaRPr lang="en-US" sz="1600" kern="1200" dirty="0"/>
        </a:p>
      </dsp:txBody>
      <dsp:txXfrm>
        <a:off x="6044" y="134069"/>
        <a:ext cx="1806754" cy="1084052"/>
      </dsp:txXfrm>
    </dsp:sp>
    <dsp:sp modelId="{67B31196-A972-D94F-A12A-E2D8BC3A63E7}">
      <dsp:nvSpPr>
        <dsp:cNvPr id="0" name=""/>
        <dsp:cNvSpPr/>
      </dsp:nvSpPr>
      <dsp:spPr>
        <a:xfrm>
          <a:off x="1971793" y="452058"/>
          <a:ext cx="383031" cy="44807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971793" y="452058"/>
        <a:ext cx="383031" cy="448075"/>
      </dsp:txXfrm>
    </dsp:sp>
    <dsp:sp modelId="{C260B38C-71CC-9A40-B932-60DE857179DC}">
      <dsp:nvSpPr>
        <dsp:cNvPr id="0" name=""/>
        <dsp:cNvSpPr/>
      </dsp:nvSpPr>
      <dsp:spPr>
        <a:xfrm>
          <a:off x="2535500" y="134069"/>
          <a:ext cx="1806754" cy="1084052"/>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Develop evaluation questions</a:t>
          </a:r>
          <a:endParaRPr lang="en-US" sz="1600" kern="1200" dirty="0"/>
        </a:p>
      </dsp:txBody>
      <dsp:txXfrm>
        <a:off x="2535500" y="134069"/>
        <a:ext cx="1806754" cy="1084052"/>
      </dsp:txXfrm>
    </dsp:sp>
    <dsp:sp modelId="{840514A7-5ACA-C54D-9EB6-8CD5C06E8712}">
      <dsp:nvSpPr>
        <dsp:cNvPr id="0" name=""/>
        <dsp:cNvSpPr/>
      </dsp:nvSpPr>
      <dsp:spPr>
        <a:xfrm>
          <a:off x="4501249" y="452058"/>
          <a:ext cx="383031" cy="44807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501249" y="452058"/>
        <a:ext cx="383031" cy="448075"/>
      </dsp:txXfrm>
    </dsp:sp>
    <dsp:sp modelId="{5A89C45D-CB4D-3E45-8384-E284A46D7567}">
      <dsp:nvSpPr>
        <dsp:cNvPr id="0" name=""/>
        <dsp:cNvSpPr/>
      </dsp:nvSpPr>
      <dsp:spPr>
        <a:xfrm>
          <a:off x="5064956" y="134069"/>
          <a:ext cx="1806754" cy="1084052"/>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Identify information needed to answer questions</a:t>
          </a:r>
          <a:endParaRPr lang="en-US" sz="1600" kern="1200" dirty="0"/>
        </a:p>
      </dsp:txBody>
      <dsp:txXfrm>
        <a:off x="5064956" y="134069"/>
        <a:ext cx="1806754" cy="1084052"/>
      </dsp:txXfrm>
    </dsp:sp>
    <dsp:sp modelId="{9C2591E8-D8E0-1445-86FA-DF465C957963}">
      <dsp:nvSpPr>
        <dsp:cNvPr id="0" name=""/>
        <dsp:cNvSpPr/>
      </dsp:nvSpPr>
      <dsp:spPr>
        <a:xfrm rot="5388498">
          <a:off x="5779803" y="1344594"/>
          <a:ext cx="383034" cy="44807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388498">
        <a:off x="5779803" y="1344594"/>
        <a:ext cx="383034" cy="448075"/>
      </dsp:txXfrm>
    </dsp:sp>
    <dsp:sp modelId="{68E4AD68-37FE-BF40-A266-F54AEE9898EF}">
      <dsp:nvSpPr>
        <dsp:cNvPr id="0" name=""/>
        <dsp:cNvSpPr/>
      </dsp:nvSpPr>
      <dsp:spPr>
        <a:xfrm>
          <a:off x="5071001" y="1940823"/>
          <a:ext cx="1806754" cy="1084052"/>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Decide on data collection methods</a:t>
          </a:r>
          <a:endParaRPr lang="en-US" sz="1600" kern="1200" dirty="0"/>
        </a:p>
      </dsp:txBody>
      <dsp:txXfrm>
        <a:off x="5071001" y="1940823"/>
        <a:ext cx="1806754" cy="1084052"/>
      </dsp:txXfrm>
    </dsp:sp>
    <dsp:sp modelId="{2D474E4A-8840-BC4E-A2D0-49FDC17B7B95}">
      <dsp:nvSpPr>
        <dsp:cNvPr id="0" name=""/>
        <dsp:cNvSpPr/>
      </dsp:nvSpPr>
      <dsp:spPr>
        <a:xfrm rot="10800000">
          <a:off x="4524441" y="2258812"/>
          <a:ext cx="386235" cy="44807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4524441" y="2258812"/>
        <a:ext cx="386235" cy="448075"/>
      </dsp:txXfrm>
    </dsp:sp>
    <dsp:sp modelId="{4221AA7B-72FF-AB49-8250-5C7815EA25CC}">
      <dsp:nvSpPr>
        <dsp:cNvPr id="0" name=""/>
        <dsp:cNvSpPr/>
      </dsp:nvSpPr>
      <dsp:spPr>
        <a:xfrm>
          <a:off x="2535500" y="1940823"/>
          <a:ext cx="1806754" cy="1084052"/>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Pilot test data collection instruments</a:t>
          </a:r>
          <a:endParaRPr lang="en-US" sz="1600" kern="1200" dirty="0"/>
        </a:p>
      </dsp:txBody>
      <dsp:txXfrm>
        <a:off x="2535500" y="1940823"/>
        <a:ext cx="1806754" cy="1084052"/>
      </dsp:txXfrm>
    </dsp:sp>
    <dsp:sp modelId="{0786AA9E-2369-A84F-A516-964A546A67B7}">
      <dsp:nvSpPr>
        <dsp:cNvPr id="0" name=""/>
        <dsp:cNvSpPr/>
      </dsp:nvSpPr>
      <dsp:spPr>
        <a:xfrm rot="10800000">
          <a:off x="1993474" y="2258812"/>
          <a:ext cx="383031" cy="44807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1993474" y="2258812"/>
        <a:ext cx="383031" cy="448075"/>
      </dsp:txXfrm>
    </dsp:sp>
    <dsp:sp modelId="{0B1C95BE-C0BD-CB41-BA74-C4AC00A1AECA}">
      <dsp:nvSpPr>
        <dsp:cNvPr id="0" name=""/>
        <dsp:cNvSpPr/>
      </dsp:nvSpPr>
      <dsp:spPr>
        <a:xfrm>
          <a:off x="6044" y="1940823"/>
          <a:ext cx="1806754" cy="1084052"/>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Collect data</a:t>
          </a:r>
          <a:endParaRPr lang="en-US" sz="1600" kern="1200" dirty="0"/>
        </a:p>
      </dsp:txBody>
      <dsp:txXfrm>
        <a:off x="6044" y="1940823"/>
        <a:ext cx="1806754" cy="1084052"/>
      </dsp:txXfrm>
    </dsp:sp>
    <dsp:sp modelId="{C158C613-E410-B841-B74E-F25D199BE6D1}">
      <dsp:nvSpPr>
        <dsp:cNvPr id="0" name=""/>
        <dsp:cNvSpPr/>
      </dsp:nvSpPr>
      <dsp:spPr>
        <a:xfrm rot="5400000">
          <a:off x="717906" y="3151349"/>
          <a:ext cx="383031" cy="44807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717906" y="3151349"/>
        <a:ext cx="383031" cy="448075"/>
      </dsp:txXfrm>
    </dsp:sp>
    <dsp:sp modelId="{BF2772F2-E8AB-2642-B8A8-D6DFB9F54ED6}">
      <dsp:nvSpPr>
        <dsp:cNvPr id="0" name=""/>
        <dsp:cNvSpPr/>
      </dsp:nvSpPr>
      <dsp:spPr>
        <a:xfrm>
          <a:off x="6044" y="3747577"/>
          <a:ext cx="1806754" cy="1084052"/>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Analyze data</a:t>
          </a:r>
          <a:endParaRPr lang="en-US" sz="1600" kern="1200" dirty="0"/>
        </a:p>
      </dsp:txBody>
      <dsp:txXfrm>
        <a:off x="6044" y="3747577"/>
        <a:ext cx="1806754" cy="1084052"/>
      </dsp:txXfrm>
    </dsp:sp>
    <dsp:sp modelId="{5C84951E-8F8B-A247-839E-4F6BFA89607B}">
      <dsp:nvSpPr>
        <dsp:cNvPr id="0" name=""/>
        <dsp:cNvSpPr/>
      </dsp:nvSpPr>
      <dsp:spPr>
        <a:xfrm>
          <a:off x="1971793" y="4065566"/>
          <a:ext cx="383031" cy="44807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971793" y="4065566"/>
        <a:ext cx="383031" cy="448075"/>
      </dsp:txXfrm>
    </dsp:sp>
    <dsp:sp modelId="{38986239-7588-3547-AD2D-36C56A64315C}">
      <dsp:nvSpPr>
        <dsp:cNvPr id="0" name=""/>
        <dsp:cNvSpPr/>
      </dsp:nvSpPr>
      <dsp:spPr>
        <a:xfrm>
          <a:off x="2535500" y="3747577"/>
          <a:ext cx="1806754" cy="1084052"/>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Generate recommendations</a:t>
          </a:r>
          <a:endParaRPr lang="en-US" sz="1600" kern="1200" dirty="0"/>
        </a:p>
      </dsp:txBody>
      <dsp:txXfrm>
        <a:off x="2535500" y="3747577"/>
        <a:ext cx="1806754" cy="1084052"/>
      </dsp:txXfrm>
    </dsp:sp>
    <dsp:sp modelId="{BF567E68-49AE-E340-A771-3AD16B293B1D}">
      <dsp:nvSpPr>
        <dsp:cNvPr id="0" name=""/>
        <dsp:cNvSpPr/>
      </dsp:nvSpPr>
      <dsp:spPr>
        <a:xfrm>
          <a:off x="4501249" y="4065566"/>
          <a:ext cx="383031" cy="44807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501249" y="4065566"/>
        <a:ext cx="383031" cy="448075"/>
      </dsp:txXfrm>
    </dsp:sp>
    <dsp:sp modelId="{8E6D691A-69D7-D542-A6F9-FFF195E678AD}">
      <dsp:nvSpPr>
        <dsp:cNvPr id="0" name=""/>
        <dsp:cNvSpPr/>
      </dsp:nvSpPr>
      <dsp:spPr>
        <a:xfrm>
          <a:off x="5064956" y="3747577"/>
          <a:ext cx="1806754" cy="1084052"/>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Improve product or activity</a:t>
          </a:r>
          <a:endParaRPr lang="en-US" sz="1600" kern="1200" dirty="0"/>
        </a:p>
      </dsp:txBody>
      <dsp:txXfrm>
        <a:off x="5064956" y="3747577"/>
        <a:ext cx="1806754" cy="10840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CFEF799-F963-45E4-A4E6-66C1D58197D4}" type="datetimeFigureOut">
              <a:rPr lang="en-US"/>
              <a:pPr>
                <a:defRPr/>
              </a:pPr>
              <a:t>11/24/10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E530C94-C843-410C-AD51-EACF03BE908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D6BC4EB-7772-4DBF-8EF1-D735A24A68F1}" type="datetimeFigureOut">
              <a:rPr lang="en-US"/>
              <a:pPr>
                <a:defRPr/>
              </a:pPr>
              <a:t>11/24/10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92290A9-6C70-4295-A343-5906A3909F6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72EDE3-F116-41DD-9BE9-449AADF2AB6F}" type="slidenum">
              <a:rPr lang="en-US"/>
              <a:pPr fontAlgn="base">
                <a:spcBef>
                  <a:spcPct val="0"/>
                </a:spcBef>
                <a:spcAft>
                  <a:spcPct val="0"/>
                </a:spcAft>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Add at the end our goals and expectations for this group: help them to further understanding evaluation and its process so that they may begin to embed evaluation into their work.  We do not expect that by the end you will be able to conduct a thorough evaluation study on your own, but, we hope you will learn tools and techniques for embedding systematic inquiry into your work so that you can better test your assumptions.</a:t>
            </a:r>
          </a:p>
          <a:p>
            <a:pPr eaLnBrk="1" hangingPunct="1">
              <a:spcBef>
                <a:spcPct val="0"/>
              </a:spcBef>
            </a:pPr>
            <a:endParaRPr lang="en-US" smtClean="0"/>
          </a:p>
          <a:p>
            <a:pPr eaLnBrk="1" hangingPunct="1">
              <a:spcBef>
                <a:spcPct val="0"/>
              </a:spcBef>
            </a:pPr>
            <a:r>
              <a:rPr lang="en-US" smtClean="0"/>
              <a:t>We will do this through explicit instruction (such as this PowerPoint), group discussion activities, and modeling ways you can embed systematic inquiry into your work.</a:t>
            </a:r>
          </a:p>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3956E1-51B1-4BBE-89FF-22886F78D0AC}" type="slidenum">
              <a:rPr lang="en-US"/>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5DD949-C035-40DC-9CE1-ECAEFE159AA7}" type="slidenum">
              <a:rPr lang="en-US"/>
              <a:pPr fontAlgn="base">
                <a:spcBef>
                  <a:spcPct val="0"/>
                </a:spcBef>
                <a:spcAft>
                  <a:spcPct val="0"/>
                </a:spcAft>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AF7E6E-D5E1-4C2A-A183-73ADD2E0DA3D}" type="slidenum">
              <a:rPr lang="en-US"/>
              <a:pPr fontAlgn="base">
                <a:spcBef>
                  <a:spcPct val="0"/>
                </a:spcBef>
                <a:spcAft>
                  <a:spcPct val="0"/>
                </a:spcAft>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Evaluation Questions are not the same as survey or interview questions</a:t>
            </a:r>
          </a:p>
          <a:p>
            <a:pPr eaLnBrk="1" hangingPunct="1">
              <a:spcBef>
                <a:spcPct val="0"/>
              </a:spcBef>
            </a:pPr>
            <a:endParaRPr lang="en-US" smtClean="0"/>
          </a:p>
          <a:p>
            <a:pPr marL="0" lvl="1" eaLnBrk="1" hangingPunct="1">
              <a:spcBef>
                <a:spcPct val="0"/>
              </a:spcBef>
            </a:pPr>
            <a:r>
              <a:rPr lang="en-US" smtClean="0"/>
              <a:t>Shy away from yes/no questions and why questions</a:t>
            </a:r>
          </a:p>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E8CE2A-6E44-4176-9326-BD572C427AD5}" type="slidenum">
              <a:rPr lang="en-US"/>
              <a:pPr fontAlgn="base">
                <a:spcBef>
                  <a:spcPct val="0"/>
                </a:spcBef>
                <a:spcAft>
                  <a:spcPct val="0"/>
                </a:spcAft>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42DD4E-EF12-4762-9684-1A026E956C67}" type="slidenum">
              <a:rPr lang="en-US"/>
              <a:pPr fontAlgn="base">
                <a:spcBef>
                  <a:spcPct val="0"/>
                </a:spcBef>
                <a:spcAft>
                  <a:spcPct val="0"/>
                </a:spcAft>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697EBB-CEC5-40A3-AFE7-F5EF0FAD3BCF}" type="slidenum">
              <a:rPr lang="en-US"/>
              <a:pPr fontAlgn="base">
                <a:spcBef>
                  <a:spcPct val="0"/>
                </a:spcBef>
                <a:spcAft>
                  <a:spcPct val="0"/>
                </a:spcAft>
                <a:defRPr/>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525CB7-0DE0-4F38-B1A6-4F573E8A25EC}" type="slidenum">
              <a:rPr lang="en-US"/>
              <a:pPr fontAlgn="base">
                <a:spcBef>
                  <a:spcPct val="0"/>
                </a:spcBef>
                <a:spcAft>
                  <a:spcPct val="0"/>
                </a:spcAft>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2B59F5-F86B-449C-ACD7-D545407B22E1}" type="datetimeFigureOut">
              <a:rPr lang="en-US"/>
              <a:pPr>
                <a:defRPr/>
              </a:pPr>
              <a:t>11/24/10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741C29-673F-4B51-B4C6-FD538938FB6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DDB9C5-BC4E-4D1E-BBA3-0F718D1E706B}" type="datetimeFigureOut">
              <a:rPr lang="en-US"/>
              <a:pPr>
                <a:defRPr/>
              </a:pPr>
              <a:t>11/24/10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9C6A6C-2828-4BDF-9C99-F0EF6A5B5A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3E9AF5-CCF4-4314-BF3D-48C810DDB9B8}" type="datetimeFigureOut">
              <a:rPr lang="en-US"/>
              <a:pPr>
                <a:defRPr/>
              </a:pPr>
              <a:t>11/24/10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FBBFD8-36BD-4BA6-BDF8-046857DEFC5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2076F3-7C21-4C31-86A2-9F03435C43D4}" type="datetimeFigureOut">
              <a:rPr lang="en-US"/>
              <a:pPr>
                <a:defRPr/>
              </a:pPr>
              <a:t>11/24/10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702E0B-4448-48FD-B1FA-1B0C4402F9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C29449-C54F-4F3C-B6EF-88E288E3D312}" type="datetimeFigureOut">
              <a:rPr lang="en-US"/>
              <a:pPr>
                <a:defRPr/>
              </a:pPr>
              <a:t>11/24/10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4CE4ED-F903-4E5D-B919-7DE5AD91CF7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0842461-3CBF-432E-8F14-0B6BD414C495}" type="datetimeFigureOut">
              <a:rPr lang="en-US"/>
              <a:pPr>
                <a:defRPr/>
              </a:pPr>
              <a:t>11/24/10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7469FB-A7DB-4576-B5AB-A69109EA0B1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04A592-5802-4531-9B04-030A802B8432}" type="datetimeFigureOut">
              <a:rPr lang="en-US"/>
              <a:pPr>
                <a:defRPr/>
              </a:pPr>
              <a:t>11/24/10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2A91CD-918A-4C08-A0B7-6EE41E95E81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D9F0A7E-948F-4859-9591-953E933C0B83}" type="datetimeFigureOut">
              <a:rPr lang="en-US"/>
              <a:pPr>
                <a:defRPr/>
              </a:pPr>
              <a:t>11/24/10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B67ABBE-3AFA-4C34-A6D7-78917DA7C65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262109-9CC7-4CE9-BDF8-1A56CE8C82AF}" type="datetimeFigureOut">
              <a:rPr lang="en-US"/>
              <a:pPr>
                <a:defRPr/>
              </a:pPr>
              <a:t>11/24/10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C38B44-C3AB-4789-A52F-7AB689F45DA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E9DF8E-6DEA-4CC9-A738-13FC858A0CA2}" type="datetimeFigureOut">
              <a:rPr lang="en-US"/>
              <a:pPr>
                <a:defRPr/>
              </a:pPr>
              <a:t>11/24/10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F17EEB-4D40-4F36-9E88-A6C4B10E4F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CBBACD-F517-4CB1-A08B-EA8D480C7216}" type="datetimeFigureOut">
              <a:rPr lang="en-US"/>
              <a:pPr>
                <a:defRPr/>
              </a:pPr>
              <a:t>11/24/10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EEA070-AA3B-4168-8B64-466D7F44448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E2F1C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D2BBA66-B7DD-4151-9779-79BD5D0813F7}" type="datetimeFigureOut">
              <a:rPr lang="en-US"/>
              <a:pPr>
                <a:defRPr/>
              </a:pPr>
              <a:t>11/24/10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57D90F9-48D8-411B-AFD8-A32A38B308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PAREonline.net/getvn.asp?v=5&amp;n=3"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creich@mos.org" TargetMode="External"/><Relationship Id="rId3" Type="http://schemas.openxmlformats.org/officeDocument/2006/relationships/hyperlink" Target="mailto:agnelson@smm.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5362" name="Picture 11" descr="20100815GH_0796_ppt.jpg"/>
          <p:cNvPicPr>
            <a:picLocks noChangeAspect="1"/>
          </p:cNvPicPr>
          <p:nvPr/>
        </p:nvPicPr>
        <p:blipFill>
          <a:blip r:embed="rId3"/>
          <a:srcRect b="2673"/>
          <a:stretch>
            <a:fillRect/>
          </a:stretch>
        </p:blipFill>
        <p:spPr bwMode="auto">
          <a:xfrm>
            <a:off x="0" y="1235075"/>
            <a:ext cx="9144000" cy="4560888"/>
          </a:xfrm>
          <a:prstGeom prst="rect">
            <a:avLst/>
          </a:prstGeom>
          <a:noFill/>
          <a:ln w="9525">
            <a:noFill/>
            <a:miter lim="800000"/>
            <a:headEnd/>
            <a:tailEnd/>
          </a:ln>
        </p:spPr>
      </p:pic>
      <p:pic>
        <p:nvPicPr>
          <p:cNvPr id="15363" name="Picture 3" descr="NISE_logo.jpg"/>
          <p:cNvPicPr>
            <a:picLocks noChangeAspect="1"/>
          </p:cNvPicPr>
          <p:nvPr/>
        </p:nvPicPr>
        <p:blipFill>
          <a:blip r:embed="rId4"/>
          <a:srcRect/>
          <a:stretch>
            <a:fillRect/>
          </a:stretch>
        </p:blipFill>
        <p:spPr bwMode="auto">
          <a:xfrm>
            <a:off x="266700" y="6129338"/>
            <a:ext cx="2133600" cy="498475"/>
          </a:xfrm>
          <a:prstGeom prst="rect">
            <a:avLst/>
          </a:prstGeom>
          <a:noFill/>
          <a:ln w="9525">
            <a:noFill/>
            <a:miter lim="800000"/>
            <a:headEnd/>
            <a:tailEnd/>
          </a:ln>
        </p:spPr>
      </p:pic>
      <p:pic>
        <p:nvPicPr>
          <p:cNvPr id="15364" name="Picture 5"/>
          <p:cNvPicPr>
            <a:picLocks noChangeAspect="1"/>
          </p:cNvPicPr>
          <p:nvPr/>
        </p:nvPicPr>
        <p:blipFill>
          <a:blip r:embed="rId5"/>
          <a:srcRect/>
          <a:stretch>
            <a:fillRect/>
          </a:stretch>
        </p:blipFill>
        <p:spPr bwMode="auto">
          <a:xfrm>
            <a:off x="2692400" y="6064250"/>
            <a:ext cx="590550" cy="595313"/>
          </a:xfrm>
          <a:prstGeom prst="rect">
            <a:avLst/>
          </a:prstGeom>
          <a:noFill/>
          <a:ln w="9525">
            <a:noFill/>
            <a:miter lim="800000"/>
            <a:headEnd/>
            <a:tailEnd/>
          </a:ln>
        </p:spPr>
      </p:pic>
      <p:sp>
        <p:nvSpPr>
          <p:cNvPr id="15365" name="TextBox 6"/>
          <p:cNvSpPr txBox="1">
            <a:spLocks noChangeArrowheads="1"/>
          </p:cNvSpPr>
          <p:nvPr/>
        </p:nvSpPr>
        <p:spPr bwMode="auto">
          <a:xfrm>
            <a:off x="749300" y="292100"/>
            <a:ext cx="7645400" cy="646113"/>
          </a:xfrm>
          <a:prstGeom prst="rect">
            <a:avLst/>
          </a:prstGeom>
          <a:noFill/>
          <a:ln w="9525">
            <a:noFill/>
            <a:miter lim="800000"/>
            <a:headEnd/>
            <a:tailEnd/>
          </a:ln>
        </p:spPr>
        <p:txBody>
          <a:bodyPr>
            <a:spAutoFit/>
          </a:bodyPr>
          <a:lstStyle/>
          <a:p>
            <a:pPr algn="ctr"/>
            <a:r>
              <a:rPr lang="en-US" sz="3600">
                <a:solidFill>
                  <a:srgbClr val="0C4225"/>
                </a:solidFill>
                <a:latin typeface="Georgia" pitchFamily="18" charset="0"/>
              </a:rPr>
              <a:t>Team-Based Evaluation Workshop</a:t>
            </a:r>
          </a:p>
        </p:txBody>
      </p:sp>
      <p:sp>
        <p:nvSpPr>
          <p:cNvPr id="9" name="Rectangle 8"/>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0" name="Rectangle 9"/>
          <p:cNvSpPr/>
          <p:nvPr/>
        </p:nvSpPr>
        <p:spPr>
          <a:xfrm>
            <a:off x="0" y="57959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8" name="TextBox 10"/>
          <p:cNvSpPr txBox="1">
            <a:spLocks noChangeArrowheads="1"/>
          </p:cNvSpPr>
          <p:nvPr/>
        </p:nvSpPr>
        <p:spPr bwMode="auto">
          <a:xfrm>
            <a:off x="5549900" y="6167438"/>
            <a:ext cx="3340100" cy="400050"/>
          </a:xfrm>
          <a:prstGeom prst="rect">
            <a:avLst/>
          </a:prstGeom>
          <a:noFill/>
          <a:ln w="9525">
            <a:noFill/>
            <a:miter lim="800000"/>
            <a:headEnd/>
            <a:tailEnd/>
          </a:ln>
        </p:spPr>
        <p:txBody>
          <a:bodyPr>
            <a:spAutoFit/>
          </a:bodyPr>
          <a:lstStyle/>
          <a:p>
            <a:pPr algn="r"/>
            <a:r>
              <a:rPr lang="en-US" sz="2000">
                <a:latin typeface="Calibri" pitchFamily="34" charset="0"/>
              </a:rPr>
              <a:t>www.nisenet.org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2771" name="Content Placeholder 4"/>
          <p:cNvSpPr>
            <a:spLocks noGrp="1"/>
          </p:cNvSpPr>
          <p:nvPr>
            <p:ph idx="1"/>
          </p:nvPr>
        </p:nvSpPr>
        <p:spPr/>
        <p:txBody>
          <a:bodyPr/>
          <a:lstStyle/>
          <a:p>
            <a:pPr eaLnBrk="1" hangingPunct="1"/>
            <a:r>
              <a:rPr lang="en-US" smtClean="0"/>
              <a:t>Why are you carrying out an evaluation? </a:t>
            </a:r>
          </a:p>
          <a:p>
            <a:pPr lvl="1" eaLnBrk="1" hangingPunct="1"/>
            <a:r>
              <a:rPr lang="en-US" smtClean="0"/>
              <a:t>Front-end evaluation</a:t>
            </a:r>
          </a:p>
          <a:p>
            <a:pPr lvl="1" eaLnBrk="1" hangingPunct="1"/>
            <a:r>
              <a:rPr lang="en-US" smtClean="0"/>
              <a:t>Formative evaluation</a:t>
            </a:r>
          </a:p>
          <a:p>
            <a:pPr lvl="1" eaLnBrk="1" hangingPunct="1"/>
            <a:r>
              <a:rPr lang="en-US" smtClean="0"/>
              <a:t>Summative evaluation </a:t>
            </a:r>
          </a:p>
          <a:p>
            <a:pPr eaLnBrk="1" hangingPunct="1"/>
            <a:endParaRPr lang="en-US" smtClean="0"/>
          </a:p>
          <a:p>
            <a:pPr eaLnBrk="1" hangingPunct="1"/>
            <a:r>
              <a:rPr lang="en-US" smtClean="0"/>
              <a:t>What information do you need to advance your understanding of your practice?</a:t>
            </a:r>
          </a:p>
          <a:p>
            <a:pPr lvl="1" eaLnBrk="1" hangingPunct="1"/>
            <a:endParaRPr lang="en-US" smtClean="0"/>
          </a:p>
        </p:txBody>
      </p:sp>
      <p:sp>
        <p:nvSpPr>
          <p:cNvPr id="20" name="Title 1"/>
          <p:cNvSpPr txBox="1">
            <a:spLocks/>
          </p:cNvSpPr>
          <p:nvPr/>
        </p:nvSpPr>
        <p:spPr>
          <a:xfrm>
            <a:off x="268288" y="274638"/>
            <a:ext cx="8310562" cy="741362"/>
          </a:xfrm>
          <a:prstGeom prst="rect">
            <a:avLst/>
          </a:prstGeom>
        </p:spPr>
        <p:txBody>
          <a:bodyPr anchor="ctr">
            <a:normAutofit/>
          </a:bodyPr>
          <a:lstStyle/>
          <a:p>
            <a:pPr fontAlgn="auto">
              <a:lnSpc>
                <a:spcPct val="90000"/>
              </a:lnSpc>
              <a:spcAft>
                <a:spcPts val="0"/>
              </a:spcAft>
              <a:defRPr/>
            </a:pPr>
            <a:r>
              <a:rPr lang="en-US" sz="4000" dirty="0">
                <a:solidFill>
                  <a:srgbClr val="0C4225"/>
                </a:solidFill>
                <a:latin typeface="Georgia"/>
                <a:ea typeface="+mj-ea"/>
                <a:cs typeface="Georgia"/>
              </a:rPr>
              <a:t>Purpose of the evaluation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3795" name="Title 1"/>
          <p:cNvSpPr>
            <a:spLocks noGrp="1"/>
          </p:cNvSpPr>
          <p:nvPr>
            <p:ph type="title"/>
          </p:nvPr>
        </p:nvSpPr>
        <p:spPr>
          <a:xfrm>
            <a:off x="457200" y="117475"/>
            <a:ext cx="8229600" cy="1143000"/>
          </a:xfrm>
        </p:spPr>
        <p:txBody>
          <a:bodyPr/>
          <a:lstStyle/>
          <a:p>
            <a:pPr algn="l" eaLnBrk="1" hangingPunct="1">
              <a:lnSpc>
                <a:spcPct val="90000"/>
              </a:lnSpc>
            </a:pPr>
            <a:r>
              <a:rPr lang="en-US" sz="4000" smtClean="0">
                <a:solidFill>
                  <a:srgbClr val="0C4225"/>
                </a:solidFill>
                <a:latin typeface="Georgia" pitchFamily="18" charset="0"/>
              </a:rPr>
              <a:t>Evaluation questions</a:t>
            </a:r>
          </a:p>
        </p:txBody>
      </p:sp>
      <p:sp>
        <p:nvSpPr>
          <p:cNvPr id="9" name="Content Placeholder 8"/>
          <p:cNvSpPr>
            <a:spLocks noGrp="1"/>
          </p:cNvSpPr>
          <p:nvPr>
            <p:ph sz="half" idx="2"/>
          </p:nvPr>
        </p:nvSpPr>
        <p:spPr>
          <a:xfrm>
            <a:off x="3965575" y="1600200"/>
            <a:ext cx="4938713" cy="5243513"/>
          </a:xfrm>
        </p:spPr>
        <p:txBody>
          <a:bodyPr rtlCol="0">
            <a:normAutofit fontScale="92500" lnSpcReduction="20000"/>
          </a:bodyPr>
          <a:lstStyle/>
          <a:p>
            <a:pPr eaLnBrk="1" fontAlgn="auto" hangingPunct="1">
              <a:spcAft>
                <a:spcPts val="0"/>
              </a:spcAft>
              <a:buFont typeface="Arial"/>
              <a:buChar char="•"/>
              <a:defRPr/>
            </a:pPr>
            <a:r>
              <a:rPr lang="en-US" dirty="0" smtClean="0"/>
              <a:t>Who are the stakeholders and what do they want to know? </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dirty="0" smtClean="0"/>
              <a:t>What are the goals, outcomes or objectives for the product or activity? </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dirty="0" smtClean="0"/>
              <a:t>Questions should relate to purpose and use</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dirty="0" smtClean="0"/>
              <a:t>Questions often start with: </a:t>
            </a:r>
          </a:p>
          <a:p>
            <a:pPr lvl="1" eaLnBrk="1" fontAlgn="auto" hangingPunct="1">
              <a:spcAft>
                <a:spcPts val="0"/>
              </a:spcAft>
              <a:buFont typeface="Arial"/>
              <a:buChar char="–"/>
              <a:defRPr/>
            </a:pPr>
            <a:r>
              <a:rPr lang="en-US" dirty="0" smtClean="0"/>
              <a:t>How…?</a:t>
            </a:r>
          </a:p>
          <a:p>
            <a:pPr lvl="1" eaLnBrk="1" fontAlgn="auto" hangingPunct="1">
              <a:spcAft>
                <a:spcPts val="0"/>
              </a:spcAft>
              <a:buFont typeface="Arial"/>
              <a:buChar char="–"/>
              <a:defRPr/>
            </a:pPr>
            <a:r>
              <a:rPr lang="en-US" dirty="0" smtClean="0"/>
              <a:t>To what extent…?</a:t>
            </a:r>
          </a:p>
          <a:p>
            <a:pPr lvl="1" eaLnBrk="1" fontAlgn="auto" hangingPunct="1">
              <a:spcAft>
                <a:spcPts val="0"/>
              </a:spcAft>
              <a:buFont typeface="Arial"/>
              <a:buChar char="–"/>
              <a:defRPr/>
            </a:pPr>
            <a:r>
              <a:rPr lang="en-US" dirty="0" smtClean="0"/>
              <a:t>What…?</a:t>
            </a:r>
          </a:p>
          <a:p>
            <a:pPr eaLnBrk="1" fontAlgn="auto" hangingPunct="1">
              <a:spcAft>
                <a:spcPts val="0"/>
              </a:spcAft>
              <a:buFont typeface="Arial"/>
              <a:buChar char="•"/>
              <a:defRPr/>
            </a:pPr>
            <a:endParaRPr lang="en-US" dirty="0" smtClean="0"/>
          </a:p>
          <a:p>
            <a:pPr marL="914400" lvl="1" indent="-514350" eaLnBrk="1" fontAlgn="auto" hangingPunct="1">
              <a:spcAft>
                <a:spcPts val="0"/>
              </a:spcAft>
              <a:buFont typeface="Arial"/>
              <a:buNone/>
              <a:defRPr/>
            </a:pPr>
            <a:endParaRPr lang="en-US" dirty="0" smtClean="0"/>
          </a:p>
          <a:p>
            <a:pPr eaLnBrk="1" fontAlgn="auto" hangingPunct="1">
              <a:spcAft>
                <a:spcPts val="0"/>
              </a:spcAft>
              <a:buFont typeface="Arial"/>
              <a:buChar char="•"/>
              <a:defRPr/>
            </a:pPr>
            <a:endParaRPr lang="en-US" dirty="0"/>
          </a:p>
        </p:txBody>
      </p:sp>
      <p:pic>
        <p:nvPicPr>
          <p:cNvPr id="33797" name="Picture 6" descr="984691580_G58V3-M.jpg"/>
          <p:cNvPicPr>
            <a:picLocks noChangeAspect="1"/>
          </p:cNvPicPr>
          <p:nvPr/>
        </p:nvPicPr>
        <p:blipFill>
          <a:blip r:embed="rId3"/>
          <a:srcRect/>
          <a:stretch>
            <a:fillRect/>
          </a:stretch>
        </p:blipFill>
        <p:spPr bwMode="auto">
          <a:xfrm>
            <a:off x="0" y="1260475"/>
            <a:ext cx="3719513" cy="5597525"/>
          </a:xfrm>
          <a:prstGeom prst="rect">
            <a:avLst/>
          </a:prstGeom>
          <a:noFill/>
          <a:ln w="9525">
            <a:noFill/>
            <a:miter lim="800000"/>
            <a:headEnd/>
            <a:tailEnd/>
          </a:ln>
        </p:spPr>
      </p:pic>
      <p:pic>
        <p:nvPicPr>
          <p:cNvPr id="33798" name="Picture 5" descr="1025887619_DGK8F-M.jpg"/>
          <p:cNvPicPr>
            <a:picLocks noChangeAspect="1"/>
          </p:cNvPicPr>
          <p:nvPr/>
        </p:nvPicPr>
        <p:blipFill>
          <a:blip r:embed="rId4"/>
          <a:srcRect/>
          <a:stretch>
            <a:fillRect/>
          </a:stretch>
        </p:blipFill>
        <p:spPr bwMode="auto">
          <a:xfrm>
            <a:off x="0" y="1258888"/>
            <a:ext cx="3724275" cy="558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0" name="Title 1"/>
          <p:cNvSpPr txBox="1">
            <a:spLocks/>
          </p:cNvSpPr>
          <p:nvPr/>
        </p:nvSpPr>
        <p:spPr>
          <a:xfrm>
            <a:off x="268288" y="274638"/>
            <a:ext cx="8310562" cy="741362"/>
          </a:xfrm>
          <a:prstGeom prst="rect">
            <a:avLst/>
          </a:prstGeom>
        </p:spPr>
        <p:txBody>
          <a:bodyPr anchor="ctr">
            <a:normAutofit/>
          </a:bodyPr>
          <a:lstStyle/>
          <a:p>
            <a:pPr fontAlgn="auto">
              <a:lnSpc>
                <a:spcPct val="90000"/>
              </a:lnSpc>
              <a:spcAft>
                <a:spcPts val="0"/>
              </a:spcAft>
              <a:defRPr/>
            </a:pPr>
            <a:r>
              <a:rPr lang="en-US" sz="4000" dirty="0">
                <a:solidFill>
                  <a:srgbClr val="0C4225"/>
                </a:solidFill>
                <a:latin typeface="Georgia"/>
                <a:ea typeface="+mj-ea"/>
                <a:cs typeface="Georgia"/>
              </a:rPr>
              <a:t>Evaluation planning matrix</a:t>
            </a:r>
          </a:p>
        </p:txBody>
      </p:sp>
      <p:graphicFrame>
        <p:nvGraphicFramePr>
          <p:cNvPr id="7" name="Table 6"/>
          <p:cNvGraphicFramePr>
            <a:graphicFrameLocks noGrp="1"/>
          </p:cNvGraphicFramePr>
          <p:nvPr/>
        </p:nvGraphicFramePr>
        <p:xfrm>
          <a:off x="436916" y="1496307"/>
          <a:ext cx="8141935" cy="4289249"/>
        </p:xfrm>
        <a:graphic>
          <a:graphicData uri="http://schemas.openxmlformats.org/drawingml/2006/table">
            <a:tbl>
              <a:tblPr firstRow="1" bandRow="1">
                <a:tableStyleId>{5940675A-B579-460E-94D1-54222C63F5DA}</a:tableStyleId>
              </a:tblPr>
              <a:tblGrid>
                <a:gridCol w="2035484"/>
                <a:gridCol w="2035484"/>
                <a:gridCol w="1907184"/>
                <a:gridCol w="2163783"/>
              </a:tblGrid>
              <a:tr h="443513">
                <a:tc>
                  <a:txBody>
                    <a:bodyPr/>
                    <a:lstStyle/>
                    <a:p>
                      <a:r>
                        <a:rPr lang="en-US" sz="1600" dirty="0" smtClean="0"/>
                        <a:t>Evaluation</a:t>
                      </a:r>
                      <a:r>
                        <a:rPr lang="en-US" sz="1600" baseline="0" dirty="0" smtClean="0"/>
                        <a:t> Questions</a:t>
                      </a:r>
                      <a:endParaRPr lang="en-US" sz="1600" dirty="0"/>
                    </a:p>
                  </a:txBody>
                  <a:tcPr>
                    <a:solidFill>
                      <a:schemeClr val="bg1">
                        <a:lumMod val="85000"/>
                      </a:schemeClr>
                    </a:solidFill>
                  </a:tcPr>
                </a:tc>
                <a:tc>
                  <a:txBody>
                    <a:bodyPr/>
                    <a:lstStyle/>
                    <a:p>
                      <a:r>
                        <a:rPr lang="en-US" sz="1600" dirty="0" smtClean="0"/>
                        <a:t>Information Needed</a:t>
                      </a:r>
                      <a:endParaRPr lang="en-US" sz="1600" dirty="0"/>
                    </a:p>
                  </a:txBody>
                  <a:tcPr>
                    <a:solidFill>
                      <a:schemeClr val="bg1">
                        <a:lumMod val="85000"/>
                      </a:schemeClr>
                    </a:solidFill>
                  </a:tcPr>
                </a:tc>
                <a:tc>
                  <a:txBody>
                    <a:bodyPr/>
                    <a:lstStyle/>
                    <a:p>
                      <a:r>
                        <a:rPr lang="en-US" sz="1600" dirty="0" smtClean="0"/>
                        <a:t>Information Source</a:t>
                      </a:r>
                      <a:endParaRPr lang="en-US" sz="1600" dirty="0"/>
                    </a:p>
                  </a:txBody>
                  <a:tcPr>
                    <a:solidFill>
                      <a:schemeClr val="bg1">
                        <a:lumMod val="85000"/>
                      </a:schemeClr>
                    </a:solidFill>
                  </a:tcPr>
                </a:tc>
                <a:tc>
                  <a:txBody>
                    <a:bodyPr/>
                    <a:lstStyle/>
                    <a:p>
                      <a:r>
                        <a:rPr lang="en-US" sz="1600" dirty="0" smtClean="0"/>
                        <a:t>Data Collection Method</a:t>
                      </a:r>
                      <a:endParaRPr lang="en-US" sz="1600" dirty="0"/>
                    </a:p>
                  </a:txBody>
                  <a:tcPr>
                    <a:solidFill>
                      <a:schemeClr val="bg1">
                        <a:lumMod val="85000"/>
                      </a:schemeClr>
                    </a:solidFill>
                  </a:tcPr>
                </a:tc>
              </a:tr>
              <a:tr h="961434">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961434">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961434">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961434">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TextBox 5"/>
          <p:cNvSpPr txBox="1"/>
          <p:nvPr/>
        </p:nvSpPr>
        <p:spPr>
          <a:xfrm>
            <a:off x="436916" y="5996226"/>
            <a:ext cx="8283220" cy="861774"/>
          </a:xfrm>
          <a:prstGeom prst="rect">
            <a:avLst/>
          </a:prstGeom>
          <a:noFill/>
        </p:spPr>
        <p:txBody>
          <a:bodyPr wrap="square" rtlCol="0">
            <a:spAutoFit/>
          </a:bodyPr>
          <a:lstStyle/>
          <a:p>
            <a:r>
              <a:rPr lang="en-US" sz="1600" dirty="0" smtClean="0">
                <a:latin typeface="Calibri"/>
                <a:cs typeface="Calibri"/>
              </a:rPr>
              <a:t>Fitzpatrick, J.L., Sanders, J.R., &amp; </a:t>
            </a:r>
            <a:r>
              <a:rPr lang="en-US" sz="1600" dirty="0" err="1" smtClean="0">
                <a:latin typeface="Calibri"/>
                <a:cs typeface="Calibri"/>
              </a:rPr>
              <a:t>Worthen</a:t>
            </a:r>
            <a:r>
              <a:rPr lang="en-US" sz="1600" dirty="0" smtClean="0">
                <a:latin typeface="Calibri"/>
                <a:cs typeface="Calibri"/>
              </a:rPr>
              <a:t>, B.R. (2004). </a:t>
            </a:r>
            <a:r>
              <a:rPr lang="en-US" sz="1600" i="1" dirty="0" smtClean="0">
                <a:latin typeface="Calibri"/>
                <a:cs typeface="Calibri"/>
              </a:rPr>
              <a:t>Program evaluation: Alternative approaches and practical guidelines.</a:t>
            </a:r>
            <a:r>
              <a:rPr lang="en-US" sz="1600" dirty="0" smtClean="0">
                <a:latin typeface="Calibri"/>
                <a:cs typeface="Calibri"/>
              </a:rPr>
              <a:t> Saddle River, NH: Pearson Education, Inc.</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5" name="Picture 4" descr="989586765_oQYyR-XL_ppt.jpg"/>
          <p:cNvPicPr>
            <a:picLocks noChangeAspect="1"/>
          </p:cNvPicPr>
          <p:nvPr/>
        </p:nvPicPr>
        <p:blipFill>
          <a:blip r:embed="rId3"/>
          <a:srcRect/>
          <a:stretch>
            <a:fillRect/>
          </a:stretch>
        </p:blipFill>
        <p:spPr bwMode="auto">
          <a:xfrm>
            <a:off x="0" y="0"/>
            <a:ext cx="3468688" cy="6858000"/>
          </a:xfrm>
          <a:prstGeom prst="rect">
            <a:avLst/>
          </a:prstGeom>
          <a:noFill/>
          <a:ln w="9525">
            <a:noFill/>
            <a:miter lim="800000"/>
            <a:headEnd/>
            <a:tailEnd/>
          </a:ln>
        </p:spPr>
      </p:pic>
      <p:sp>
        <p:nvSpPr>
          <p:cNvPr id="6" name="Rectangle 5"/>
          <p:cNvSpPr/>
          <p:nvPr/>
        </p:nvSpPr>
        <p:spPr>
          <a:xfrm>
            <a:off x="3429000" y="0"/>
            <a:ext cx="92075" cy="6858000"/>
          </a:xfrm>
          <a:prstGeom prst="rect">
            <a:avLst/>
          </a:prstGeom>
          <a:solidFill>
            <a:srgbClr val="ABCB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6867" name="Picture 6" descr="NISE_tag_white.png"/>
          <p:cNvPicPr>
            <a:picLocks noChangeAspect="1"/>
          </p:cNvPicPr>
          <p:nvPr/>
        </p:nvPicPr>
        <p:blipFill>
          <a:blip r:embed="rId4"/>
          <a:srcRect/>
          <a:stretch>
            <a:fillRect/>
          </a:stretch>
        </p:blipFill>
        <p:spPr bwMode="auto">
          <a:xfrm>
            <a:off x="185738" y="6330950"/>
            <a:ext cx="898525" cy="350838"/>
          </a:xfrm>
          <a:prstGeom prst="rect">
            <a:avLst/>
          </a:prstGeom>
          <a:noFill/>
          <a:ln w="9525">
            <a:noFill/>
            <a:miter lim="800000"/>
            <a:headEnd/>
            <a:tailEnd/>
          </a:ln>
        </p:spPr>
      </p:pic>
      <p:sp>
        <p:nvSpPr>
          <p:cNvPr id="9" name="Title 1"/>
          <p:cNvSpPr>
            <a:spLocks noGrp="1"/>
          </p:cNvSpPr>
          <p:nvPr>
            <p:ph type="ctrTitle"/>
          </p:nvPr>
        </p:nvSpPr>
        <p:spPr>
          <a:xfrm>
            <a:off x="3886200" y="2501900"/>
            <a:ext cx="4749800" cy="2209800"/>
          </a:xfrm>
        </p:spPr>
        <p:txBody>
          <a:bodyPr rtlCol="0">
            <a:normAutofit fontScale="90000"/>
          </a:bodyPr>
          <a:lstStyle/>
          <a:p>
            <a:pPr algn="l" eaLnBrk="1" fontAlgn="auto" hangingPunct="1">
              <a:lnSpc>
                <a:spcPct val="90000"/>
              </a:lnSpc>
              <a:spcAft>
                <a:spcPts val="0"/>
              </a:spcAft>
              <a:defRPr/>
            </a:pPr>
            <a:r>
              <a:rPr lang="en-US" sz="6111" kern="0" dirty="0" smtClean="0">
                <a:solidFill>
                  <a:srgbClr val="0C4225"/>
                </a:solidFill>
                <a:latin typeface="Georgia"/>
                <a:cs typeface="Georgia"/>
              </a:rPr>
              <a:t>Data Collection </a:t>
            </a:r>
            <a:r>
              <a:rPr lang="en-US" kern="0" dirty="0" smtClean="0">
                <a:solidFill>
                  <a:srgbClr val="0C4225"/>
                </a:solidFill>
                <a:latin typeface="Georgia"/>
                <a:cs typeface="Georgia"/>
              </a:rPr>
              <a:t/>
            </a:r>
            <a:br>
              <a:rPr lang="en-US" kern="0" dirty="0" smtClean="0">
                <a:solidFill>
                  <a:srgbClr val="0C4225"/>
                </a:solidFill>
                <a:latin typeface="Georgia"/>
                <a:cs typeface="Georgia"/>
              </a:rPr>
            </a:br>
            <a:endParaRPr lang="en-US" dirty="0">
              <a:solidFill>
                <a:srgbClr val="0C4225"/>
              </a:solidFill>
              <a:latin typeface="Georgia"/>
              <a:cs typeface="Georgi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5" name="Content Placeholder 4"/>
          <p:cNvSpPr>
            <a:spLocks noGrp="1"/>
          </p:cNvSpPr>
          <p:nvPr>
            <p:ph idx="1"/>
          </p:nvPr>
        </p:nvSpPr>
        <p:spPr>
          <a:xfrm>
            <a:off x="457200" y="1600200"/>
            <a:ext cx="8229600" cy="4946650"/>
          </a:xfrm>
        </p:spPr>
        <p:txBody>
          <a:bodyPr rtlCol="0">
            <a:normAutofit fontScale="92500" lnSpcReduction="20000"/>
          </a:bodyPr>
          <a:lstStyle/>
          <a:p>
            <a:pPr eaLnBrk="1" fontAlgn="auto" hangingPunct="1">
              <a:spcAft>
                <a:spcPts val="1800"/>
              </a:spcAft>
              <a:buFont typeface="Arial"/>
              <a:buChar char="•"/>
              <a:defRPr/>
            </a:pPr>
            <a:r>
              <a:rPr lang="en-US" dirty="0" smtClean="0"/>
              <a:t>Ask one question at a time  – avoid “and” or “or.”</a:t>
            </a:r>
          </a:p>
          <a:p>
            <a:pPr eaLnBrk="1" fontAlgn="auto" hangingPunct="1">
              <a:spcAft>
                <a:spcPts val="1800"/>
              </a:spcAft>
              <a:buFont typeface="Arial"/>
              <a:buChar char="•"/>
              <a:defRPr/>
            </a:pPr>
            <a:r>
              <a:rPr lang="en-US" dirty="0" smtClean="0"/>
              <a:t>Make sure response categories do not overlap.</a:t>
            </a:r>
          </a:p>
          <a:p>
            <a:pPr eaLnBrk="1" fontAlgn="auto" hangingPunct="1">
              <a:spcAft>
                <a:spcPts val="1800"/>
              </a:spcAft>
              <a:buFont typeface="Arial"/>
              <a:buChar char="•"/>
              <a:defRPr/>
            </a:pPr>
            <a:r>
              <a:rPr lang="en-US" dirty="0" smtClean="0"/>
              <a:t>Avoid using “neutral” when it is likely people will have an opinion.</a:t>
            </a:r>
          </a:p>
          <a:p>
            <a:pPr eaLnBrk="1" fontAlgn="auto" hangingPunct="1">
              <a:spcAft>
                <a:spcPts val="1800"/>
              </a:spcAft>
              <a:buFont typeface="Arial"/>
              <a:buChar char="•"/>
              <a:defRPr/>
            </a:pPr>
            <a:r>
              <a:rPr lang="en-US" dirty="0" smtClean="0"/>
              <a:t>Avoid using the word “not” in question wording.</a:t>
            </a:r>
          </a:p>
          <a:p>
            <a:pPr eaLnBrk="1" fontAlgn="auto" hangingPunct="1">
              <a:spcAft>
                <a:spcPts val="1800"/>
              </a:spcAft>
              <a:buFont typeface="Arial"/>
              <a:buChar char="•"/>
              <a:defRPr/>
            </a:pPr>
            <a:r>
              <a:rPr lang="en-US" dirty="0" smtClean="0"/>
              <a:t>Consider if the question applies to everyone taking the survey.</a:t>
            </a:r>
          </a:p>
          <a:p>
            <a:pPr eaLnBrk="1" fontAlgn="auto" hangingPunct="1">
              <a:spcAft>
                <a:spcPts val="1800"/>
              </a:spcAft>
              <a:buFont typeface="Arial"/>
              <a:buChar char="•"/>
              <a:defRPr/>
            </a:pPr>
            <a:r>
              <a:rPr lang="en-US" dirty="0" smtClean="0"/>
              <a:t>Avoid using “check all that apply” type questions.</a:t>
            </a:r>
          </a:p>
        </p:txBody>
      </p:sp>
      <p:sp>
        <p:nvSpPr>
          <p:cNvPr id="11" name="Title 1"/>
          <p:cNvSpPr txBox="1">
            <a:spLocks/>
          </p:cNvSpPr>
          <p:nvPr/>
        </p:nvSpPr>
        <p:spPr>
          <a:xfrm>
            <a:off x="268288" y="274638"/>
            <a:ext cx="8310562" cy="741362"/>
          </a:xfrm>
          <a:prstGeom prst="rect">
            <a:avLst/>
          </a:prstGeom>
        </p:spPr>
        <p:txBody>
          <a:bodyPr anchor="ctr">
            <a:normAutofit/>
          </a:bodyPr>
          <a:lstStyle/>
          <a:p>
            <a:pPr fontAlgn="auto">
              <a:lnSpc>
                <a:spcPct val="90000"/>
              </a:lnSpc>
              <a:spcAft>
                <a:spcPts val="0"/>
              </a:spcAft>
              <a:defRPr/>
            </a:pPr>
            <a:r>
              <a:rPr lang="en-US" sz="4000">
                <a:solidFill>
                  <a:srgbClr val="0C4225"/>
                </a:solidFill>
                <a:latin typeface="Georgia"/>
                <a:ea typeface="+mj-ea"/>
                <a:cs typeface="Georgia"/>
              </a:rPr>
              <a:t>Writing survey questions</a:t>
            </a:r>
            <a:endParaRPr lang="en-US" sz="4000" dirty="0">
              <a:solidFill>
                <a:srgbClr val="0C4225"/>
              </a:solidFill>
              <a:latin typeface="Georgia"/>
              <a:ea typeface="+mj-ea"/>
              <a:cs typeface="Georgi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5" name="Content Placeholder 4"/>
          <p:cNvSpPr>
            <a:spLocks noGrp="1"/>
          </p:cNvSpPr>
          <p:nvPr>
            <p:ph idx="1"/>
          </p:nvPr>
        </p:nvSpPr>
        <p:spPr>
          <a:xfrm>
            <a:off x="457200" y="1600200"/>
            <a:ext cx="8229600" cy="2703513"/>
          </a:xfrm>
        </p:spPr>
        <p:txBody>
          <a:bodyPr rtlCol="0">
            <a:normAutofit fontScale="92500" lnSpcReduction="10000"/>
          </a:bodyPr>
          <a:lstStyle/>
          <a:p>
            <a:pPr eaLnBrk="1" fontAlgn="auto" hangingPunct="1">
              <a:spcAft>
                <a:spcPts val="0"/>
              </a:spcAft>
              <a:buFont typeface="Arial"/>
              <a:buNone/>
              <a:defRPr/>
            </a:pPr>
            <a:r>
              <a:rPr lang="en-US" dirty="0" smtClean="0"/>
              <a:t>Rating scales</a:t>
            </a:r>
          </a:p>
          <a:p>
            <a:pPr lvl="1" eaLnBrk="1" fontAlgn="auto" hangingPunct="1">
              <a:spcAft>
                <a:spcPts val="0"/>
              </a:spcAft>
              <a:buFont typeface="Arial"/>
              <a:buChar char="–"/>
              <a:defRPr/>
            </a:pPr>
            <a:r>
              <a:rPr lang="en-US" dirty="0" smtClean="0"/>
              <a:t>It is often best to label each point on a rating scale.</a:t>
            </a:r>
          </a:p>
          <a:p>
            <a:pPr lvl="1" eaLnBrk="1" fontAlgn="auto" hangingPunct="1">
              <a:spcAft>
                <a:spcPts val="0"/>
              </a:spcAft>
              <a:buFont typeface="Arial"/>
              <a:buChar char="–"/>
              <a:defRPr/>
            </a:pPr>
            <a:r>
              <a:rPr lang="en-US" dirty="0" smtClean="0"/>
              <a:t>Use the same number of positive and negative categories.</a:t>
            </a:r>
          </a:p>
          <a:p>
            <a:pPr lvl="1" eaLnBrk="1" fontAlgn="auto" hangingPunct="1">
              <a:spcAft>
                <a:spcPts val="0"/>
              </a:spcAft>
              <a:buFont typeface="Arial"/>
              <a:buChar char="–"/>
              <a:defRPr/>
            </a:pPr>
            <a:r>
              <a:rPr lang="en-US" dirty="0" smtClean="0"/>
              <a:t>Use the same order or direction of scales throughout the survey</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smtClean="0"/>
          </a:p>
          <a:p>
            <a:pPr lvl="1" eaLnBrk="1" fontAlgn="auto" hangingPunct="1">
              <a:spcAft>
                <a:spcPts val="0"/>
              </a:spcAft>
              <a:buFont typeface="Arial"/>
              <a:buNone/>
              <a:defRPr/>
            </a:pPr>
            <a:endParaRPr lang="en-US" dirty="0" smtClean="0"/>
          </a:p>
          <a:p>
            <a:pPr lvl="1" eaLnBrk="1" fontAlgn="auto" hangingPunct="1">
              <a:spcAft>
                <a:spcPts val="0"/>
              </a:spcAft>
              <a:buFont typeface="Arial"/>
              <a:buNone/>
              <a:defRPr/>
            </a:pPr>
            <a:endParaRPr lang="en-US" dirty="0" smtClean="0"/>
          </a:p>
          <a:p>
            <a:pPr lvl="1" eaLnBrk="1" fontAlgn="auto" hangingPunct="1">
              <a:spcAft>
                <a:spcPts val="0"/>
              </a:spcAft>
              <a:buFont typeface="Arial"/>
              <a:buChar char="–"/>
              <a:defRPr/>
            </a:pPr>
            <a:endParaRPr lang="en-US" dirty="0"/>
          </a:p>
        </p:txBody>
      </p:sp>
      <p:sp>
        <p:nvSpPr>
          <p:cNvPr id="20" name="Title 1"/>
          <p:cNvSpPr txBox="1">
            <a:spLocks/>
          </p:cNvSpPr>
          <p:nvPr/>
        </p:nvSpPr>
        <p:spPr>
          <a:xfrm>
            <a:off x="268288" y="274638"/>
            <a:ext cx="8310562" cy="741362"/>
          </a:xfrm>
          <a:prstGeom prst="rect">
            <a:avLst/>
          </a:prstGeom>
        </p:spPr>
        <p:txBody>
          <a:bodyPr anchor="ctr">
            <a:normAutofit/>
          </a:bodyPr>
          <a:lstStyle/>
          <a:p>
            <a:pPr fontAlgn="auto">
              <a:lnSpc>
                <a:spcPct val="90000"/>
              </a:lnSpc>
              <a:spcAft>
                <a:spcPts val="0"/>
              </a:spcAft>
              <a:defRPr/>
            </a:pPr>
            <a:r>
              <a:rPr lang="en-US" sz="4000">
                <a:solidFill>
                  <a:srgbClr val="0C4225"/>
                </a:solidFill>
                <a:latin typeface="Georgia"/>
                <a:ea typeface="+mj-ea"/>
                <a:cs typeface="Georgia"/>
              </a:rPr>
              <a:t>Writing survey questions</a:t>
            </a:r>
            <a:endParaRPr lang="en-US" sz="4000" dirty="0">
              <a:solidFill>
                <a:srgbClr val="0C4225"/>
              </a:solidFill>
              <a:latin typeface="Georgia"/>
              <a:ea typeface="+mj-ea"/>
              <a:cs typeface="Georgia"/>
            </a:endParaRPr>
          </a:p>
        </p:txBody>
      </p:sp>
      <p:pic>
        <p:nvPicPr>
          <p:cNvPr id="39941" name="Picture 20" descr="badchart.tiff"/>
          <p:cNvPicPr>
            <a:picLocks noChangeAspect="1"/>
          </p:cNvPicPr>
          <p:nvPr/>
        </p:nvPicPr>
        <p:blipFill>
          <a:blip r:embed="rId2"/>
          <a:srcRect/>
          <a:stretch>
            <a:fillRect/>
          </a:stretch>
        </p:blipFill>
        <p:spPr bwMode="auto">
          <a:xfrm>
            <a:off x="1227138" y="4303713"/>
            <a:ext cx="6618287" cy="2206625"/>
          </a:xfrm>
          <a:prstGeom prst="rect">
            <a:avLst/>
          </a:prstGeom>
          <a:noFill/>
          <a:ln w="9525">
            <a:solidFill>
              <a:srgbClr val="ABCB45"/>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0963" name="Title 1"/>
          <p:cNvSpPr>
            <a:spLocks noGrp="1"/>
          </p:cNvSpPr>
          <p:nvPr>
            <p:ph type="title"/>
          </p:nvPr>
        </p:nvSpPr>
        <p:spPr>
          <a:xfrm>
            <a:off x="457200" y="92075"/>
            <a:ext cx="8229600" cy="1143000"/>
          </a:xfrm>
        </p:spPr>
        <p:txBody>
          <a:bodyPr/>
          <a:lstStyle/>
          <a:p>
            <a:pPr algn="l" eaLnBrk="1" hangingPunct="1">
              <a:lnSpc>
                <a:spcPct val="90000"/>
              </a:lnSpc>
            </a:pPr>
            <a:r>
              <a:rPr lang="en-US" sz="4000" smtClean="0">
                <a:solidFill>
                  <a:srgbClr val="0C4225"/>
                </a:solidFill>
                <a:latin typeface="Georgia" pitchFamily="18" charset="0"/>
              </a:rPr>
              <a:t>Laying out the survey</a:t>
            </a:r>
          </a:p>
        </p:txBody>
      </p:sp>
      <p:sp>
        <p:nvSpPr>
          <p:cNvPr id="7" name="Content Placeholder 6"/>
          <p:cNvSpPr>
            <a:spLocks noGrp="1"/>
          </p:cNvSpPr>
          <p:nvPr>
            <p:ph idx="1"/>
          </p:nvPr>
        </p:nvSpPr>
        <p:spPr>
          <a:xfrm>
            <a:off x="457200" y="1600200"/>
            <a:ext cx="8229600" cy="4919663"/>
          </a:xfrm>
        </p:spPr>
        <p:txBody>
          <a:bodyPr rtlCol="0">
            <a:normAutofit fontScale="92500" lnSpcReduction="10000"/>
          </a:bodyPr>
          <a:lstStyle/>
          <a:p>
            <a:pPr eaLnBrk="1" fontAlgn="auto" hangingPunct="1">
              <a:spcAft>
                <a:spcPts val="1200"/>
              </a:spcAft>
              <a:buFont typeface="Arial"/>
              <a:buChar char="•"/>
              <a:defRPr/>
            </a:pPr>
            <a:r>
              <a:rPr lang="en-US" dirty="0" smtClean="0"/>
              <a:t>Every question should relate to the survey’s purpose</a:t>
            </a:r>
          </a:p>
          <a:p>
            <a:pPr eaLnBrk="1" fontAlgn="auto" hangingPunct="1">
              <a:spcAft>
                <a:spcPts val="1200"/>
              </a:spcAft>
              <a:buFont typeface="Arial"/>
              <a:buChar char="•"/>
              <a:defRPr/>
            </a:pPr>
            <a:r>
              <a:rPr lang="en-US" dirty="0" smtClean="0"/>
              <a:t>Make the first question easy &amp; interesting</a:t>
            </a:r>
          </a:p>
          <a:p>
            <a:pPr eaLnBrk="1" fontAlgn="auto" hangingPunct="1">
              <a:spcAft>
                <a:spcPts val="1200"/>
              </a:spcAft>
              <a:buFont typeface="Arial"/>
              <a:buChar char="•"/>
              <a:defRPr/>
            </a:pPr>
            <a:r>
              <a:rPr lang="en-US" dirty="0" smtClean="0"/>
              <a:t>Group similar topics</a:t>
            </a:r>
          </a:p>
          <a:p>
            <a:pPr eaLnBrk="1" fontAlgn="auto" hangingPunct="1">
              <a:spcAft>
                <a:spcPts val="1200"/>
              </a:spcAft>
              <a:buFont typeface="Arial"/>
              <a:buChar char="•"/>
              <a:defRPr/>
            </a:pPr>
            <a:r>
              <a:rPr lang="en-US" dirty="0" smtClean="0"/>
              <a:t>Place objectionable questions at the end</a:t>
            </a:r>
          </a:p>
          <a:p>
            <a:pPr eaLnBrk="1" fontAlgn="auto" hangingPunct="1">
              <a:spcAft>
                <a:spcPts val="1200"/>
              </a:spcAft>
              <a:buFont typeface="Arial"/>
              <a:buChar char="•"/>
              <a:defRPr/>
            </a:pPr>
            <a:r>
              <a:rPr lang="en-US" dirty="0" smtClean="0"/>
              <a:t>Consider if any of the questions influence how someone answers other questions.</a:t>
            </a:r>
          </a:p>
          <a:p>
            <a:pPr eaLnBrk="1" fontAlgn="auto" hangingPunct="1">
              <a:spcAft>
                <a:spcPts val="1200"/>
              </a:spcAft>
              <a:buFont typeface="Arial"/>
              <a:buChar char="•"/>
              <a:defRPr/>
            </a:pPr>
            <a:r>
              <a:rPr lang="en-US" dirty="0" smtClean="0"/>
              <a:t>Don’t forget to pilot test your survey!</a:t>
            </a:r>
          </a:p>
          <a:p>
            <a:pPr eaLnBrk="1" fontAlgn="auto" hangingPunct="1">
              <a:spcAft>
                <a:spcPts val="0"/>
              </a:spcAft>
              <a:buFont typeface="Arial"/>
              <a:buNone/>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5" name="Picture 4" descr="20100815GH_0568_ppt.jpg"/>
          <p:cNvPicPr>
            <a:picLocks noChangeAspect="1"/>
          </p:cNvPicPr>
          <p:nvPr/>
        </p:nvPicPr>
        <p:blipFill>
          <a:blip r:embed="rId3"/>
          <a:srcRect l="3751"/>
          <a:stretch>
            <a:fillRect/>
          </a:stretch>
        </p:blipFill>
        <p:spPr bwMode="auto">
          <a:xfrm>
            <a:off x="0" y="0"/>
            <a:ext cx="3521075" cy="6858000"/>
          </a:xfrm>
          <a:prstGeom prst="rect">
            <a:avLst/>
          </a:prstGeom>
          <a:noFill/>
          <a:ln w="9525">
            <a:noFill/>
            <a:miter lim="800000"/>
            <a:headEnd/>
            <a:tailEnd/>
          </a:ln>
        </p:spPr>
      </p:pic>
      <p:sp>
        <p:nvSpPr>
          <p:cNvPr id="6" name="Rectangle 5"/>
          <p:cNvSpPr/>
          <p:nvPr/>
        </p:nvSpPr>
        <p:spPr>
          <a:xfrm>
            <a:off x="3429000" y="0"/>
            <a:ext cx="92075" cy="6858000"/>
          </a:xfrm>
          <a:prstGeom prst="rect">
            <a:avLst/>
          </a:prstGeom>
          <a:solidFill>
            <a:srgbClr val="ABCB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1987" name="Picture 6" descr="NISE_tag_white.png"/>
          <p:cNvPicPr>
            <a:picLocks noChangeAspect="1"/>
          </p:cNvPicPr>
          <p:nvPr/>
        </p:nvPicPr>
        <p:blipFill>
          <a:blip r:embed="rId4"/>
          <a:srcRect/>
          <a:stretch>
            <a:fillRect/>
          </a:stretch>
        </p:blipFill>
        <p:spPr bwMode="auto">
          <a:xfrm>
            <a:off x="185738" y="6330950"/>
            <a:ext cx="898525" cy="350838"/>
          </a:xfrm>
          <a:prstGeom prst="rect">
            <a:avLst/>
          </a:prstGeom>
          <a:noFill/>
          <a:ln w="9525">
            <a:noFill/>
            <a:miter lim="800000"/>
            <a:headEnd/>
            <a:tailEnd/>
          </a:ln>
        </p:spPr>
      </p:pic>
      <p:sp>
        <p:nvSpPr>
          <p:cNvPr id="9" name="Title 1"/>
          <p:cNvSpPr txBox="1">
            <a:spLocks/>
          </p:cNvSpPr>
          <p:nvPr/>
        </p:nvSpPr>
        <p:spPr>
          <a:xfrm>
            <a:off x="3886200" y="2501900"/>
            <a:ext cx="4749800" cy="2209800"/>
          </a:xfrm>
          <a:prstGeom prst="rect">
            <a:avLst/>
          </a:prstGeom>
        </p:spPr>
        <p:txBody>
          <a:bodyPr anchor="ctr">
            <a:normAutofit lnSpcReduction="10000"/>
          </a:bodyPr>
          <a:lstStyle/>
          <a:p>
            <a:pPr fontAlgn="auto">
              <a:lnSpc>
                <a:spcPct val="90000"/>
              </a:lnSpc>
              <a:spcAft>
                <a:spcPts val="0"/>
              </a:spcAft>
              <a:defRPr/>
            </a:pPr>
            <a:r>
              <a:rPr lang="en-US" sz="6111" kern="0" dirty="0">
                <a:solidFill>
                  <a:srgbClr val="0C4225"/>
                </a:solidFill>
                <a:latin typeface="Georgia"/>
                <a:ea typeface="+mj-ea"/>
                <a:cs typeface="Georgia"/>
              </a:rPr>
              <a:t>Data Analysis</a:t>
            </a:r>
            <a:r>
              <a:rPr lang="en-US" sz="4400" kern="0" dirty="0">
                <a:solidFill>
                  <a:srgbClr val="0C4225"/>
                </a:solidFill>
                <a:latin typeface="Georgia"/>
                <a:ea typeface="+mj-ea"/>
                <a:cs typeface="Georgia"/>
              </a:rPr>
              <a:t/>
            </a:r>
            <a:br>
              <a:rPr lang="en-US" sz="4400" kern="0" dirty="0">
                <a:solidFill>
                  <a:srgbClr val="0C4225"/>
                </a:solidFill>
                <a:latin typeface="Georgia"/>
                <a:ea typeface="+mj-ea"/>
                <a:cs typeface="Georgia"/>
              </a:rPr>
            </a:br>
            <a:endParaRPr lang="en-US" sz="4400" dirty="0">
              <a:solidFill>
                <a:srgbClr val="0C4225"/>
              </a:solidFill>
              <a:latin typeface="Georgia"/>
              <a:ea typeface="+mj-ea"/>
              <a:cs typeface="Georgi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4035" name="Title 1"/>
          <p:cNvSpPr>
            <a:spLocks noGrp="1"/>
          </p:cNvSpPr>
          <p:nvPr>
            <p:ph type="title"/>
          </p:nvPr>
        </p:nvSpPr>
        <p:spPr>
          <a:xfrm>
            <a:off x="268288" y="274638"/>
            <a:ext cx="8310562" cy="741362"/>
          </a:xfrm>
        </p:spPr>
        <p:txBody>
          <a:bodyPr/>
          <a:lstStyle/>
          <a:p>
            <a:pPr algn="l" eaLnBrk="1" hangingPunct="1">
              <a:lnSpc>
                <a:spcPct val="90000"/>
              </a:lnSpc>
            </a:pPr>
            <a:r>
              <a:rPr lang="en-US" sz="4000" smtClean="0">
                <a:solidFill>
                  <a:srgbClr val="0C4225"/>
                </a:solidFill>
                <a:latin typeface="Georgia" pitchFamily="18" charset="0"/>
              </a:rPr>
              <a:t>Data Analysis</a:t>
            </a:r>
          </a:p>
        </p:txBody>
      </p:sp>
      <p:sp>
        <p:nvSpPr>
          <p:cNvPr id="5" name="Rectangle 3"/>
          <p:cNvSpPr txBox="1">
            <a:spLocks noChangeArrowheads="1"/>
          </p:cNvSpPr>
          <p:nvPr/>
        </p:nvSpPr>
        <p:spPr bwMode="auto">
          <a:xfrm>
            <a:off x="685800" y="1828800"/>
            <a:ext cx="7772400" cy="5029200"/>
          </a:xfrm>
          <a:prstGeom prst="rect">
            <a:avLst/>
          </a:prstGeom>
          <a:noFill/>
          <a:ln w="9525">
            <a:noFill/>
            <a:miter lim="800000"/>
            <a:headEnd/>
            <a:tailEnd/>
          </a:ln>
          <a:effectLst/>
        </p:spPr>
        <p:txBody>
          <a:bodyPr lIns="38100" tIns="38100" rIns="38100" bIns="38100"/>
          <a:lstStyle/>
          <a:p>
            <a:pPr marL="342900" indent="-342900" defTabSz="914400">
              <a:spcBef>
                <a:spcPts val="600"/>
              </a:spcBef>
              <a:buClr>
                <a:srgbClr val="000000"/>
              </a:buClr>
              <a:buSzPct val="100000"/>
              <a:buFont typeface="Arial" charset="0"/>
              <a:buChar char="•"/>
              <a:defRPr/>
            </a:pPr>
            <a:r>
              <a:rPr lang="en-US" sz="2400" kern="0" dirty="0">
                <a:latin typeface="+mn-lt"/>
                <a:sym typeface="Arial" charset="0"/>
              </a:rPr>
              <a:t>Quantitative analysis, focus on descriptive statistics</a:t>
            </a:r>
          </a:p>
          <a:p>
            <a:pPr marL="342900" indent="-342900" defTabSz="914400">
              <a:spcBef>
                <a:spcPts val="600"/>
              </a:spcBef>
              <a:buClr>
                <a:srgbClr val="000000"/>
              </a:buClr>
              <a:buSzPct val="100000"/>
              <a:buFont typeface="Arial" charset="0"/>
              <a:buChar char="•"/>
              <a:defRPr/>
            </a:pPr>
            <a:r>
              <a:rPr lang="en-US" sz="2400" kern="0" dirty="0">
                <a:latin typeface="+mn-lt"/>
                <a:sym typeface="Arial" charset="0"/>
              </a:rPr>
              <a:t>Qualitative analysis, focus on coding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5059" name="Title 1"/>
          <p:cNvSpPr>
            <a:spLocks noGrp="1"/>
          </p:cNvSpPr>
          <p:nvPr>
            <p:ph type="title"/>
          </p:nvPr>
        </p:nvSpPr>
        <p:spPr>
          <a:xfrm>
            <a:off x="268288" y="274638"/>
            <a:ext cx="8310562" cy="741362"/>
          </a:xfrm>
        </p:spPr>
        <p:txBody>
          <a:bodyPr/>
          <a:lstStyle/>
          <a:p>
            <a:pPr algn="l" eaLnBrk="1" hangingPunct="1">
              <a:lnSpc>
                <a:spcPct val="90000"/>
              </a:lnSpc>
            </a:pPr>
            <a:r>
              <a:rPr lang="en-US" sz="4000" smtClean="0">
                <a:solidFill>
                  <a:srgbClr val="0C4225"/>
                </a:solidFill>
                <a:latin typeface="Georgia" pitchFamily="18" charset="0"/>
              </a:rPr>
              <a:t>Quantitative analysis</a:t>
            </a:r>
          </a:p>
        </p:txBody>
      </p:sp>
      <p:sp>
        <p:nvSpPr>
          <p:cNvPr id="6" name="Rectangle 3"/>
          <p:cNvSpPr txBox="1">
            <a:spLocks noChangeArrowheads="1"/>
          </p:cNvSpPr>
          <p:nvPr/>
        </p:nvSpPr>
        <p:spPr bwMode="auto">
          <a:xfrm>
            <a:off x="685800" y="1581150"/>
            <a:ext cx="7772400" cy="5029200"/>
          </a:xfrm>
          <a:prstGeom prst="rect">
            <a:avLst/>
          </a:prstGeom>
          <a:noFill/>
          <a:ln w="9525">
            <a:noFill/>
            <a:miter lim="800000"/>
            <a:headEnd/>
            <a:tailEnd/>
          </a:ln>
          <a:effectLst/>
        </p:spPr>
        <p:txBody>
          <a:bodyPr lIns="38100" tIns="38100" rIns="38100" bIns="38100"/>
          <a:lstStyle/>
          <a:p>
            <a:pPr marL="342900" indent="-342900" defTabSz="914400">
              <a:spcBef>
                <a:spcPts val="600"/>
              </a:spcBef>
              <a:buClr>
                <a:srgbClr val="000000"/>
              </a:buClr>
              <a:buSzPct val="100000"/>
              <a:defRPr/>
            </a:pPr>
            <a:r>
              <a:rPr lang="en-US" sz="2400" b="1" kern="0" dirty="0">
                <a:latin typeface="+mn-lt"/>
                <a:sym typeface="Arial" charset="0"/>
              </a:rPr>
              <a:t>Descriptive statistics</a:t>
            </a:r>
          </a:p>
          <a:p>
            <a:pPr marL="704850" lvl="1" indent="-285750" defTabSz="914400">
              <a:spcBef>
                <a:spcPts val="600"/>
              </a:spcBef>
              <a:buClr>
                <a:srgbClr val="000000"/>
              </a:buClr>
              <a:buSzPct val="100000"/>
              <a:buFont typeface="Arial" charset="0"/>
              <a:buChar char="–"/>
              <a:defRPr/>
            </a:pPr>
            <a:r>
              <a:rPr lang="en-US" sz="2400" kern="0" dirty="0">
                <a:latin typeface="+mn-lt"/>
                <a:sym typeface="Arial" charset="0"/>
              </a:rPr>
              <a:t>Describes your data</a:t>
            </a:r>
          </a:p>
          <a:p>
            <a:pPr marL="1104900" lvl="2" indent="-228600" defTabSz="914400">
              <a:spcBef>
                <a:spcPts val="600"/>
              </a:spcBef>
              <a:buClr>
                <a:srgbClr val="000000"/>
              </a:buClr>
              <a:buSzPct val="100000"/>
              <a:buFont typeface="Arial" charset="0"/>
              <a:buChar char="•"/>
              <a:defRPr/>
            </a:pPr>
            <a:r>
              <a:rPr lang="en-US" sz="2400" kern="0" dirty="0">
                <a:latin typeface="+mn-lt"/>
                <a:sym typeface="Arial" charset="0"/>
              </a:rPr>
              <a:t>Frequencies</a:t>
            </a:r>
          </a:p>
          <a:p>
            <a:pPr marL="1104900" lvl="2" indent="-228600" defTabSz="914400">
              <a:spcBef>
                <a:spcPts val="600"/>
              </a:spcBef>
              <a:buClr>
                <a:srgbClr val="000000"/>
              </a:buClr>
              <a:buSzPct val="100000"/>
              <a:buFont typeface="Arial" charset="0"/>
              <a:buChar char="•"/>
              <a:defRPr/>
            </a:pPr>
            <a:r>
              <a:rPr lang="en-US" sz="2400" kern="0" dirty="0">
                <a:latin typeface="+mn-lt"/>
                <a:sym typeface="Arial" charset="0"/>
              </a:rPr>
              <a:t>Measures of central tendency (mean, median, mode)</a:t>
            </a:r>
          </a:p>
          <a:p>
            <a:pPr marL="1104900" lvl="2" indent="-228600" defTabSz="914400">
              <a:spcBef>
                <a:spcPts val="600"/>
              </a:spcBef>
              <a:buClr>
                <a:srgbClr val="000000"/>
              </a:buClr>
              <a:buSzPct val="100000"/>
              <a:buFont typeface="Arial" charset="0"/>
              <a:buChar char="•"/>
              <a:defRPr/>
            </a:pPr>
            <a:r>
              <a:rPr lang="en-US" sz="2400" kern="0" dirty="0">
                <a:latin typeface="+mn-lt"/>
                <a:sym typeface="Arial" charset="0"/>
              </a:rPr>
              <a:t>Distribution (range, standard deviation)</a:t>
            </a:r>
          </a:p>
          <a:p>
            <a:pPr marL="1104900" lvl="2" indent="-228600" defTabSz="914400">
              <a:spcBef>
                <a:spcPts val="600"/>
              </a:spcBef>
              <a:buClr>
                <a:srgbClr val="000000"/>
              </a:buClr>
              <a:buSzPct val="100000"/>
              <a:buFont typeface="Arial" charset="0"/>
              <a:buChar char="•"/>
              <a:defRPr/>
            </a:pPr>
            <a:endParaRPr lang="en-US" sz="2400" kern="0" dirty="0">
              <a:latin typeface="+mn-lt"/>
              <a:sym typeface="Arial" charset="0"/>
            </a:endParaRPr>
          </a:p>
          <a:p>
            <a:pPr marL="342900" indent="-342900" defTabSz="914400">
              <a:spcBef>
                <a:spcPts val="600"/>
              </a:spcBef>
              <a:buClr>
                <a:srgbClr val="000000"/>
              </a:buClr>
              <a:buSzPct val="100000"/>
              <a:defRPr/>
            </a:pPr>
            <a:r>
              <a:rPr lang="en-US" sz="2400" b="1" kern="0" dirty="0">
                <a:latin typeface="+mn-lt"/>
                <a:sym typeface="Arial" charset="0"/>
              </a:rPr>
              <a:t>Inferential statistics</a:t>
            </a:r>
          </a:p>
          <a:p>
            <a:pPr marL="704850" lvl="1" indent="-285750" defTabSz="914400">
              <a:spcBef>
                <a:spcPts val="600"/>
              </a:spcBef>
              <a:buClr>
                <a:srgbClr val="000000"/>
              </a:buClr>
              <a:buSzPct val="100000"/>
              <a:buFont typeface="Arial" charset="0"/>
              <a:buChar char="–"/>
              <a:defRPr/>
            </a:pPr>
            <a:r>
              <a:rPr lang="en-US" sz="2400" kern="0" dirty="0">
                <a:latin typeface="+mn-lt"/>
                <a:sym typeface="Arial" charset="0"/>
              </a:rPr>
              <a:t>Infers from your sample to the larger population</a:t>
            </a:r>
          </a:p>
          <a:p>
            <a:pPr marL="1104900" lvl="2" indent="-228600" defTabSz="914400">
              <a:spcBef>
                <a:spcPts val="600"/>
              </a:spcBef>
              <a:buClr>
                <a:srgbClr val="000000"/>
              </a:buClr>
              <a:buSzPct val="100000"/>
              <a:buFont typeface="Arial" charset="0"/>
              <a:buChar char="•"/>
              <a:defRPr/>
            </a:pPr>
            <a:r>
              <a:rPr lang="en-US" sz="2400" kern="0" dirty="0">
                <a:latin typeface="+mn-lt"/>
                <a:sym typeface="Arial" charset="0"/>
              </a:rPr>
              <a:t>Comparisons (ANOVA, </a:t>
            </a:r>
            <a:r>
              <a:rPr lang="en-US" sz="2400" kern="0" dirty="0" err="1">
                <a:latin typeface="+mn-lt"/>
                <a:sym typeface="Arial" charset="0"/>
              </a:rPr>
              <a:t>t</a:t>
            </a:r>
            <a:r>
              <a:rPr lang="en-US" sz="2400" kern="0" dirty="0">
                <a:latin typeface="+mn-lt"/>
                <a:sym typeface="Arial" charset="0"/>
              </a:rPr>
              <a:t>-test, chi-square)</a:t>
            </a:r>
          </a:p>
          <a:p>
            <a:pPr marL="1104900" lvl="2" indent="-228600" defTabSz="914400">
              <a:spcBef>
                <a:spcPts val="600"/>
              </a:spcBef>
              <a:buClr>
                <a:srgbClr val="000000"/>
              </a:buClr>
              <a:buSzPct val="100000"/>
              <a:buFont typeface="Arial" charset="0"/>
              <a:buChar char="•"/>
              <a:defRPr/>
            </a:pPr>
            <a:r>
              <a:rPr lang="en-US" sz="2400" kern="0" dirty="0">
                <a:latin typeface="+mn-lt"/>
                <a:sym typeface="Arial" charset="0"/>
              </a:rPr>
              <a:t>Correlations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09" name="Picture 7" descr="20100815GH_0741_ppt.jpg"/>
          <p:cNvPicPr>
            <a:picLocks noChangeAspect="1"/>
          </p:cNvPicPr>
          <p:nvPr/>
        </p:nvPicPr>
        <p:blipFill>
          <a:blip r:embed="rId3"/>
          <a:srcRect l="20724" t="6737" r="9326"/>
          <a:stretch>
            <a:fillRect/>
          </a:stretch>
        </p:blipFill>
        <p:spPr bwMode="auto">
          <a:xfrm>
            <a:off x="0" y="0"/>
            <a:ext cx="3429000" cy="6862763"/>
          </a:xfrm>
          <a:prstGeom prst="rect">
            <a:avLst/>
          </a:prstGeom>
          <a:noFill/>
          <a:ln w="9525">
            <a:noFill/>
            <a:miter lim="800000"/>
            <a:headEnd/>
            <a:tailEnd/>
          </a:ln>
        </p:spPr>
      </p:pic>
      <p:sp>
        <p:nvSpPr>
          <p:cNvPr id="2" name="Title 1"/>
          <p:cNvSpPr>
            <a:spLocks noGrp="1"/>
          </p:cNvSpPr>
          <p:nvPr>
            <p:ph type="ctrTitle"/>
          </p:nvPr>
        </p:nvSpPr>
        <p:spPr>
          <a:xfrm>
            <a:off x="3886200" y="673100"/>
            <a:ext cx="4749800" cy="2209800"/>
          </a:xfrm>
        </p:spPr>
        <p:txBody>
          <a:bodyPr rtlCol="0">
            <a:normAutofit fontScale="90000"/>
          </a:bodyPr>
          <a:lstStyle/>
          <a:p>
            <a:pPr algn="l" eaLnBrk="1" fontAlgn="auto" hangingPunct="1">
              <a:lnSpc>
                <a:spcPct val="90000"/>
              </a:lnSpc>
              <a:spcAft>
                <a:spcPts val="0"/>
              </a:spcAft>
              <a:defRPr/>
            </a:pPr>
            <a:r>
              <a:rPr lang="en-US" sz="6111" kern="0" dirty="0" smtClean="0">
                <a:solidFill>
                  <a:srgbClr val="0C4225"/>
                </a:solidFill>
                <a:latin typeface="Georgia"/>
                <a:cs typeface="Georgia"/>
              </a:rPr>
              <a:t>Session</a:t>
            </a:r>
            <a:br>
              <a:rPr lang="en-US" sz="6111" kern="0" dirty="0" smtClean="0">
                <a:solidFill>
                  <a:srgbClr val="0C4225"/>
                </a:solidFill>
                <a:latin typeface="Georgia"/>
                <a:cs typeface="Georgia"/>
              </a:rPr>
            </a:br>
            <a:r>
              <a:rPr lang="en-US" sz="6111" kern="0" dirty="0" smtClean="0">
                <a:solidFill>
                  <a:srgbClr val="0C4225"/>
                </a:solidFill>
                <a:latin typeface="Georgia"/>
                <a:cs typeface="Georgia"/>
              </a:rPr>
              <a:t>Overview</a:t>
            </a:r>
            <a:r>
              <a:rPr lang="en-US" kern="0" dirty="0" smtClean="0">
                <a:solidFill>
                  <a:srgbClr val="0C4225"/>
                </a:solidFill>
                <a:latin typeface="Georgia"/>
                <a:cs typeface="Georgia"/>
              </a:rPr>
              <a:t/>
            </a:r>
            <a:br>
              <a:rPr lang="en-US" kern="0" dirty="0" smtClean="0">
                <a:solidFill>
                  <a:srgbClr val="0C4225"/>
                </a:solidFill>
                <a:latin typeface="Georgia"/>
                <a:cs typeface="Georgia"/>
              </a:rPr>
            </a:br>
            <a:endParaRPr lang="en-US" dirty="0">
              <a:solidFill>
                <a:srgbClr val="0C4225"/>
              </a:solidFill>
              <a:latin typeface="Georgia"/>
              <a:cs typeface="Georgia"/>
            </a:endParaRPr>
          </a:p>
        </p:txBody>
      </p:sp>
      <p:sp>
        <p:nvSpPr>
          <p:cNvPr id="3" name="Subtitle 2"/>
          <p:cNvSpPr>
            <a:spLocks noGrp="1"/>
          </p:cNvSpPr>
          <p:nvPr>
            <p:ph type="subTitle" idx="1"/>
          </p:nvPr>
        </p:nvSpPr>
        <p:spPr>
          <a:xfrm>
            <a:off x="3886200" y="2554288"/>
            <a:ext cx="4946650" cy="4127500"/>
          </a:xfrm>
        </p:spPr>
        <p:txBody>
          <a:bodyPr rtlCol="0">
            <a:noAutofit/>
          </a:bodyPr>
          <a:lstStyle/>
          <a:p>
            <a:pPr marL="342900" indent="-342900" algn="l" eaLnBrk="1" fontAlgn="auto" hangingPunct="1">
              <a:lnSpc>
                <a:spcPct val="90000"/>
              </a:lnSpc>
              <a:spcBef>
                <a:spcPct val="35000"/>
              </a:spcBef>
              <a:spcAft>
                <a:spcPts val="0"/>
              </a:spcAft>
              <a:buClr>
                <a:srgbClr val="0C4225"/>
              </a:buClr>
              <a:buFont typeface="Arial"/>
              <a:buNone/>
              <a:defRPr/>
            </a:pPr>
            <a:r>
              <a:rPr lang="en-US" sz="2400" i="1" dirty="0" smtClean="0">
                <a:solidFill>
                  <a:srgbClr val="0C4225"/>
                </a:solidFill>
                <a:ea typeface="MS Mincho" charset="-128"/>
                <a:cs typeface="Arial"/>
              </a:rPr>
              <a:t>Leaders:</a:t>
            </a:r>
          </a:p>
          <a:p>
            <a:pPr marL="342900" indent="-342900" algn="l" eaLnBrk="1" fontAlgn="auto" hangingPunct="1">
              <a:lnSpc>
                <a:spcPct val="90000"/>
              </a:lnSpc>
              <a:spcBef>
                <a:spcPct val="35000"/>
              </a:spcBef>
              <a:spcAft>
                <a:spcPts val="1200"/>
              </a:spcAft>
              <a:buClr>
                <a:srgbClr val="0C4225"/>
              </a:buClr>
              <a:buFont typeface="Arial"/>
              <a:buNone/>
              <a:defRPr/>
            </a:pPr>
            <a:r>
              <a:rPr lang="en-US" sz="2400" i="1" dirty="0" smtClean="0">
                <a:solidFill>
                  <a:srgbClr val="0C4225"/>
                </a:solidFill>
                <a:ea typeface="MS Mincho" charset="-128"/>
                <a:cs typeface="Arial"/>
              </a:rPr>
              <a:t>Christine Reich &amp; Amy Grack Nelson</a:t>
            </a:r>
          </a:p>
          <a:p>
            <a:pPr marL="342900" indent="-342900" algn="l" eaLnBrk="1" fontAlgn="auto" hangingPunct="1">
              <a:lnSpc>
                <a:spcPct val="90000"/>
              </a:lnSpc>
              <a:spcBef>
                <a:spcPct val="35000"/>
              </a:spcBef>
              <a:spcAft>
                <a:spcPts val="0"/>
              </a:spcAft>
              <a:buClr>
                <a:srgbClr val="0C4225"/>
              </a:buClr>
              <a:buFont typeface="Arial"/>
              <a:buChar char="•"/>
              <a:defRPr/>
            </a:pPr>
            <a:r>
              <a:rPr lang="en-US" sz="2400" dirty="0" smtClean="0">
                <a:solidFill>
                  <a:srgbClr val="0C4225"/>
                </a:solidFill>
                <a:ea typeface="MS Mincho" charset="-128"/>
                <a:cs typeface="Arial"/>
              </a:rPr>
              <a:t>Introduction</a:t>
            </a:r>
          </a:p>
          <a:p>
            <a:pPr marL="342900" indent="-342900" algn="l" eaLnBrk="1" fontAlgn="auto" hangingPunct="1">
              <a:lnSpc>
                <a:spcPct val="90000"/>
              </a:lnSpc>
              <a:spcBef>
                <a:spcPct val="35000"/>
              </a:spcBef>
              <a:spcAft>
                <a:spcPts val="0"/>
              </a:spcAft>
              <a:buClr>
                <a:srgbClr val="0C4225"/>
              </a:buClr>
              <a:buFont typeface="Arial"/>
              <a:buChar char="•"/>
              <a:defRPr/>
            </a:pPr>
            <a:r>
              <a:rPr lang="en-US" sz="2400" dirty="0" smtClean="0">
                <a:solidFill>
                  <a:srgbClr val="0C4225"/>
                </a:solidFill>
                <a:ea typeface="MS Mincho" charset="-128"/>
                <a:cs typeface="Arial"/>
              </a:rPr>
              <a:t>Defining evaluation</a:t>
            </a:r>
          </a:p>
          <a:p>
            <a:pPr marL="342900" indent="-342900" algn="l" eaLnBrk="1" fontAlgn="auto" hangingPunct="1">
              <a:lnSpc>
                <a:spcPct val="90000"/>
              </a:lnSpc>
              <a:spcBef>
                <a:spcPct val="35000"/>
              </a:spcBef>
              <a:spcAft>
                <a:spcPts val="0"/>
              </a:spcAft>
              <a:buClr>
                <a:srgbClr val="0C4225"/>
              </a:buClr>
              <a:buFont typeface="Arial"/>
              <a:buChar char="•"/>
              <a:defRPr/>
            </a:pPr>
            <a:r>
              <a:rPr lang="en-US" sz="2400" dirty="0" smtClean="0">
                <a:solidFill>
                  <a:srgbClr val="0C4225"/>
                </a:solidFill>
                <a:ea typeface="MS Mincho" charset="-128"/>
                <a:cs typeface="Arial"/>
              </a:rPr>
              <a:t>Planning an evaluation</a:t>
            </a:r>
          </a:p>
          <a:p>
            <a:pPr marL="342900" indent="-342900" algn="l" eaLnBrk="1" fontAlgn="auto" hangingPunct="1">
              <a:lnSpc>
                <a:spcPct val="90000"/>
              </a:lnSpc>
              <a:spcBef>
                <a:spcPct val="35000"/>
              </a:spcBef>
              <a:spcAft>
                <a:spcPts val="0"/>
              </a:spcAft>
              <a:buClr>
                <a:srgbClr val="0C4225"/>
              </a:buClr>
              <a:buFont typeface="Arial"/>
              <a:buChar char="•"/>
              <a:defRPr/>
            </a:pPr>
            <a:r>
              <a:rPr lang="en-US" sz="2400" dirty="0" smtClean="0">
                <a:solidFill>
                  <a:srgbClr val="0C4225"/>
                </a:solidFill>
                <a:ea typeface="MS Mincho" charset="-128"/>
                <a:cs typeface="Arial"/>
              </a:rPr>
              <a:t>Data collection</a:t>
            </a:r>
          </a:p>
          <a:p>
            <a:pPr marL="342900" indent="-342900" algn="l" eaLnBrk="1" fontAlgn="auto" hangingPunct="1">
              <a:lnSpc>
                <a:spcPct val="90000"/>
              </a:lnSpc>
              <a:spcBef>
                <a:spcPct val="35000"/>
              </a:spcBef>
              <a:spcAft>
                <a:spcPts val="0"/>
              </a:spcAft>
              <a:buClr>
                <a:srgbClr val="0C4225"/>
              </a:buClr>
              <a:buFont typeface="Arial"/>
              <a:buChar char="•"/>
              <a:defRPr/>
            </a:pPr>
            <a:r>
              <a:rPr lang="en-US" sz="2400" dirty="0" smtClean="0">
                <a:solidFill>
                  <a:srgbClr val="0C4225"/>
                </a:solidFill>
                <a:ea typeface="MS Mincho" charset="-128"/>
                <a:cs typeface="Arial"/>
              </a:rPr>
              <a:t>Data analysis</a:t>
            </a:r>
          </a:p>
          <a:p>
            <a:pPr marL="342900" indent="-342900" algn="l" eaLnBrk="1" fontAlgn="auto" hangingPunct="1">
              <a:lnSpc>
                <a:spcPct val="90000"/>
              </a:lnSpc>
              <a:spcBef>
                <a:spcPct val="35000"/>
              </a:spcBef>
              <a:spcAft>
                <a:spcPts val="0"/>
              </a:spcAft>
              <a:buClr>
                <a:srgbClr val="0C4225"/>
              </a:buClr>
              <a:buFont typeface="Arial"/>
              <a:buChar char="•"/>
              <a:defRPr/>
            </a:pPr>
            <a:r>
              <a:rPr lang="en-US" sz="2400" dirty="0" smtClean="0">
                <a:solidFill>
                  <a:srgbClr val="0C4225"/>
                </a:solidFill>
                <a:ea typeface="MS Mincho" charset="-128"/>
                <a:cs typeface="Arial"/>
              </a:rPr>
              <a:t>Wrap-up</a:t>
            </a:r>
          </a:p>
          <a:p>
            <a:pPr marL="342900" indent="-342900" algn="l" eaLnBrk="1" fontAlgn="auto" hangingPunct="1">
              <a:lnSpc>
                <a:spcPct val="90000"/>
              </a:lnSpc>
              <a:spcBef>
                <a:spcPct val="35000"/>
              </a:spcBef>
              <a:spcAft>
                <a:spcPts val="0"/>
              </a:spcAft>
              <a:buClr>
                <a:srgbClr val="0C4225"/>
              </a:buClr>
              <a:buFont typeface="Arial"/>
              <a:buNone/>
              <a:defRPr/>
            </a:pPr>
            <a:endParaRPr lang="en-US" sz="2400" dirty="0" smtClean="0">
              <a:solidFill>
                <a:srgbClr val="0C4225"/>
              </a:solidFill>
              <a:ea typeface="MS Mincho" charset="-128"/>
              <a:cs typeface="Arial"/>
            </a:endParaRPr>
          </a:p>
          <a:p>
            <a:pPr marL="342900" indent="-342900" algn="l" eaLnBrk="1" fontAlgn="auto" hangingPunct="1">
              <a:lnSpc>
                <a:spcPct val="90000"/>
              </a:lnSpc>
              <a:spcBef>
                <a:spcPct val="35000"/>
              </a:spcBef>
              <a:spcAft>
                <a:spcPts val="0"/>
              </a:spcAft>
              <a:buClr>
                <a:srgbClr val="0C4225"/>
              </a:buClr>
              <a:buFont typeface="Arial"/>
              <a:buNone/>
              <a:defRPr/>
            </a:pPr>
            <a:endParaRPr lang="en-US" sz="2400" dirty="0" smtClean="0">
              <a:solidFill>
                <a:srgbClr val="0C4225"/>
              </a:solidFill>
              <a:ea typeface="MS Mincho" charset="-128"/>
              <a:cs typeface="Arial"/>
            </a:endParaRPr>
          </a:p>
          <a:p>
            <a:pPr algn="l" eaLnBrk="1" fontAlgn="auto" hangingPunct="1">
              <a:spcAft>
                <a:spcPts val="0"/>
              </a:spcAft>
              <a:buClr>
                <a:srgbClr val="0C4225"/>
              </a:buClr>
              <a:buFont typeface="Arial"/>
              <a:buChar char="•"/>
              <a:defRPr/>
            </a:pPr>
            <a:endParaRPr lang="en-US" sz="2400" dirty="0">
              <a:cs typeface="Arial"/>
            </a:endParaRPr>
          </a:p>
        </p:txBody>
      </p:sp>
      <p:sp>
        <p:nvSpPr>
          <p:cNvPr id="6" name="Rectangle 5"/>
          <p:cNvSpPr/>
          <p:nvPr/>
        </p:nvSpPr>
        <p:spPr>
          <a:xfrm>
            <a:off x="3429000" y="0"/>
            <a:ext cx="92075" cy="6858000"/>
          </a:xfrm>
          <a:prstGeom prst="rect">
            <a:avLst/>
          </a:prstGeom>
          <a:solidFill>
            <a:srgbClr val="ABCB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7413" name="Picture 6" descr="NISE_tag_white.png"/>
          <p:cNvPicPr>
            <a:picLocks noChangeAspect="1"/>
          </p:cNvPicPr>
          <p:nvPr/>
        </p:nvPicPr>
        <p:blipFill>
          <a:blip r:embed="rId4"/>
          <a:srcRect/>
          <a:stretch>
            <a:fillRect/>
          </a:stretch>
        </p:blipFill>
        <p:spPr bwMode="auto">
          <a:xfrm>
            <a:off x="185738" y="6330950"/>
            <a:ext cx="898525" cy="35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6083" name="Title 1"/>
          <p:cNvSpPr>
            <a:spLocks noGrp="1"/>
          </p:cNvSpPr>
          <p:nvPr>
            <p:ph type="title"/>
          </p:nvPr>
        </p:nvSpPr>
        <p:spPr>
          <a:xfrm>
            <a:off x="268288" y="274638"/>
            <a:ext cx="8310562" cy="741362"/>
          </a:xfrm>
        </p:spPr>
        <p:txBody>
          <a:bodyPr/>
          <a:lstStyle/>
          <a:p>
            <a:pPr algn="l" eaLnBrk="1" hangingPunct="1">
              <a:lnSpc>
                <a:spcPct val="90000"/>
              </a:lnSpc>
            </a:pPr>
            <a:r>
              <a:rPr lang="en-US" sz="4000" smtClean="0">
                <a:solidFill>
                  <a:srgbClr val="0C4225"/>
                </a:solidFill>
                <a:latin typeface="Georgia" pitchFamily="18" charset="0"/>
              </a:rPr>
              <a:t>Descriptive Statistics</a:t>
            </a:r>
          </a:p>
        </p:txBody>
      </p:sp>
      <p:sp>
        <p:nvSpPr>
          <p:cNvPr id="8" name="Rectangle 3"/>
          <p:cNvSpPr txBox="1">
            <a:spLocks noChangeArrowheads="1"/>
          </p:cNvSpPr>
          <p:nvPr/>
        </p:nvSpPr>
        <p:spPr bwMode="auto">
          <a:xfrm>
            <a:off x="685800" y="1566863"/>
            <a:ext cx="7772400" cy="4938712"/>
          </a:xfrm>
          <a:prstGeom prst="rect">
            <a:avLst/>
          </a:prstGeom>
          <a:noFill/>
          <a:ln w="9525">
            <a:noFill/>
            <a:miter lim="800000"/>
            <a:headEnd/>
            <a:tailEnd/>
          </a:ln>
          <a:effectLst/>
        </p:spPr>
        <p:txBody>
          <a:bodyPr lIns="38100" tIns="38100" rIns="38100" bIns="38100"/>
          <a:lstStyle/>
          <a:p>
            <a:pPr defTabSz="914400">
              <a:spcBef>
                <a:spcPts val="600"/>
              </a:spcBef>
              <a:buClr>
                <a:srgbClr val="000000"/>
              </a:buClr>
              <a:buSzPct val="100000"/>
              <a:defRPr/>
            </a:pPr>
            <a:r>
              <a:rPr lang="en-US" sz="2400" kern="0" dirty="0">
                <a:latin typeface="+mn-lt"/>
                <a:sym typeface="Arial" charset="0"/>
              </a:rPr>
              <a:t>How likely is it that you would recommend the Museum of Science to a friend or colleague? (Scale goes from 0 to 10)</a:t>
            </a:r>
          </a:p>
          <a:p>
            <a:pPr marL="342900" indent="-342900" defTabSz="914400">
              <a:spcBef>
                <a:spcPts val="600"/>
              </a:spcBef>
              <a:buClr>
                <a:srgbClr val="000000"/>
              </a:buClr>
              <a:buSzPct val="100000"/>
              <a:buFont typeface="Arial" charset="0"/>
              <a:buChar char="•"/>
              <a:defRPr/>
            </a:pPr>
            <a:endParaRPr lang="en-US" sz="2400" kern="0" dirty="0">
              <a:latin typeface="+mn-lt"/>
              <a:sym typeface="Arial" charset="0"/>
            </a:endParaRPr>
          </a:p>
          <a:p>
            <a:pPr marL="342900" indent="-342900" defTabSz="914400">
              <a:spcBef>
                <a:spcPts val="600"/>
              </a:spcBef>
              <a:buClr>
                <a:srgbClr val="000000"/>
              </a:buClr>
              <a:buSzPct val="100000"/>
              <a:defRPr/>
            </a:pPr>
            <a:r>
              <a:rPr lang="en-US" sz="2400" b="1" kern="0" dirty="0">
                <a:latin typeface="+mn-lt"/>
                <a:sym typeface="Arial" charset="0"/>
              </a:rPr>
              <a:t>Measures of central tendency</a:t>
            </a:r>
          </a:p>
          <a:p>
            <a:pPr marL="704850" lvl="1" indent="-285750" defTabSz="914400">
              <a:spcBef>
                <a:spcPts val="600"/>
              </a:spcBef>
              <a:buClr>
                <a:srgbClr val="000000"/>
              </a:buClr>
              <a:buSzPct val="100000"/>
              <a:buFont typeface="Arial" charset="0"/>
              <a:buChar char="–"/>
              <a:defRPr/>
            </a:pPr>
            <a:r>
              <a:rPr lang="en-US" sz="2400" kern="0" dirty="0">
                <a:latin typeface="+mn-lt"/>
                <a:sym typeface="Arial" charset="0"/>
              </a:rPr>
              <a:t>Mean: 9</a:t>
            </a:r>
          </a:p>
          <a:p>
            <a:pPr marL="704850" lvl="1" indent="-285750" defTabSz="914400">
              <a:spcBef>
                <a:spcPts val="600"/>
              </a:spcBef>
              <a:buClr>
                <a:srgbClr val="000000"/>
              </a:buClr>
              <a:buSzPct val="100000"/>
              <a:buFont typeface="Arial" charset="0"/>
              <a:buChar char="–"/>
              <a:defRPr/>
            </a:pPr>
            <a:r>
              <a:rPr lang="en-US" sz="2400" kern="0" dirty="0">
                <a:latin typeface="+mn-lt"/>
                <a:sym typeface="Arial" charset="0"/>
              </a:rPr>
              <a:t>Mode: 10</a:t>
            </a:r>
          </a:p>
          <a:p>
            <a:pPr marL="704850" lvl="1" indent="-285750" defTabSz="914400">
              <a:spcBef>
                <a:spcPts val="600"/>
              </a:spcBef>
              <a:buClr>
                <a:srgbClr val="000000"/>
              </a:buClr>
              <a:buSzPct val="100000"/>
              <a:buFont typeface="Arial" charset="0"/>
              <a:buChar char="–"/>
              <a:defRPr/>
            </a:pPr>
            <a:r>
              <a:rPr lang="en-US" sz="2400" kern="0" dirty="0">
                <a:latin typeface="+mn-lt"/>
                <a:sym typeface="Arial" charset="0"/>
              </a:rPr>
              <a:t>Median: 10</a:t>
            </a:r>
          </a:p>
          <a:p>
            <a:pPr marL="342900" indent="-342900" defTabSz="914400">
              <a:spcBef>
                <a:spcPts val="600"/>
              </a:spcBef>
              <a:buClr>
                <a:srgbClr val="000000"/>
              </a:buClr>
              <a:buSzPct val="100000"/>
              <a:defRPr/>
            </a:pPr>
            <a:r>
              <a:rPr lang="en-US" sz="2400" b="1" kern="0" dirty="0">
                <a:latin typeface="+mn-lt"/>
                <a:sym typeface="Arial" charset="0"/>
              </a:rPr>
              <a:t>Distribution</a:t>
            </a:r>
          </a:p>
          <a:p>
            <a:pPr marL="704850" lvl="1" indent="-285750" defTabSz="914400">
              <a:spcBef>
                <a:spcPts val="600"/>
              </a:spcBef>
              <a:buClr>
                <a:srgbClr val="000000"/>
              </a:buClr>
              <a:buSzPct val="100000"/>
              <a:buFont typeface="Arial" charset="0"/>
              <a:buChar char="–"/>
              <a:defRPr/>
            </a:pPr>
            <a:r>
              <a:rPr lang="en-US" sz="2400" kern="0" dirty="0">
                <a:latin typeface="+mn-lt"/>
                <a:sym typeface="Arial" charset="0"/>
              </a:rPr>
              <a:t>Min: 0</a:t>
            </a:r>
          </a:p>
          <a:p>
            <a:pPr marL="704850" lvl="1" indent="-285750" defTabSz="914400">
              <a:spcBef>
                <a:spcPts val="600"/>
              </a:spcBef>
              <a:buClr>
                <a:srgbClr val="000000"/>
              </a:buClr>
              <a:buSzPct val="100000"/>
              <a:buFont typeface="Arial" charset="0"/>
              <a:buChar char="–"/>
              <a:defRPr/>
            </a:pPr>
            <a:r>
              <a:rPr lang="en-US" sz="2400" kern="0" dirty="0">
                <a:latin typeface="+mn-lt"/>
                <a:sym typeface="Arial" charset="0"/>
              </a:rPr>
              <a:t>Max: 10</a:t>
            </a:r>
          </a:p>
          <a:p>
            <a:pPr marL="704850" lvl="1" indent="-285750" defTabSz="914400">
              <a:spcBef>
                <a:spcPts val="600"/>
              </a:spcBef>
              <a:buClr>
                <a:srgbClr val="000000"/>
              </a:buClr>
              <a:buSzPct val="100000"/>
              <a:buFont typeface="Arial" charset="0"/>
              <a:buChar char="–"/>
              <a:defRPr/>
            </a:pPr>
            <a:r>
              <a:rPr lang="en-US" sz="2400" kern="0" dirty="0">
                <a:latin typeface="+mn-lt"/>
                <a:sym typeface="Arial" charset="0"/>
              </a:rPr>
              <a:t>Variance: 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7107" name="Title 1"/>
          <p:cNvSpPr>
            <a:spLocks noGrp="1"/>
          </p:cNvSpPr>
          <p:nvPr>
            <p:ph type="title"/>
          </p:nvPr>
        </p:nvSpPr>
        <p:spPr>
          <a:xfrm>
            <a:off x="268288" y="274638"/>
            <a:ext cx="8310562" cy="741362"/>
          </a:xfrm>
        </p:spPr>
        <p:txBody>
          <a:bodyPr/>
          <a:lstStyle/>
          <a:p>
            <a:pPr algn="l" eaLnBrk="1" hangingPunct="1">
              <a:lnSpc>
                <a:spcPct val="90000"/>
              </a:lnSpc>
            </a:pPr>
            <a:r>
              <a:rPr lang="en-US" sz="4000" smtClean="0">
                <a:solidFill>
                  <a:srgbClr val="0C4225"/>
                </a:solidFill>
                <a:latin typeface="Georgia" pitchFamily="18" charset="0"/>
              </a:rPr>
              <a:t>Descriptive Statistics</a:t>
            </a:r>
          </a:p>
        </p:txBody>
      </p:sp>
      <p:sp>
        <p:nvSpPr>
          <p:cNvPr id="6" name="Rectangle 3"/>
          <p:cNvSpPr txBox="1">
            <a:spLocks noChangeArrowheads="1"/>
          </p:cNvSpPr>
          <p:nvPr/>
        </p:nvSpPr>
        <p:spPr bwMode="auto">
          <a:xfrm>
            <a:off x="685800" y="1409700"/>
            <a:ext cx="6781800" cy="838200"/>
          </a:xfrm>
          <a:prstGeom prst="rect">
            <a:avLst/>
          </a:prstGeom>
          <a:noFill/>
          <a:ln w="9525">
            <a:noFill/>
            <a:miter lim="800000"/>
            <a:headEnd/>
            <a:tailEnd/>
          </a:ln>
          <a:effectLst/>
        </p:spPr>
        <p:txBody>
          <a:bodyPr lIns="38100" tIns="38100" rIns="38100" bIns="38100"/>
          <a:lstStyle/>
          <a:p>
            <a:pPr defTabSz="914400">
              <a:spcBef>
                <a:spcPts val="600"/>
              </a:spcBef>
              <a:buClr>
                <a:srgbClr val="000000"/>
              </a:buClr>
              <a:buSzPct val="100000"/>
              <a:defRPr/>
            </a:pPr>
            <a:r>
              <a:rPr lang="en-US" sz="2400" kern="0" dirty="0">
                <a:latin typeface="+mn-lt"/>
                <a:sym typeface="Arial" charset="0"/>
              </a:rPr>
              <a:t>How likely is it that you would recommend the Museum of Science to a friend or colleague?</a:t>
            </a:r>
          </a:p>
          <a:p>
            <a:pPr marL="342900" indent="-342900" defTabSz="914400">
              <a:spcBef>
                <a:spcPts val="600"/>
              </a:spcBef>
              <a:buClr>
                <a:srgbClr val="000000"/>
              </a:buClr>
              <a:buSzPct val="100000"/>
              <a:buFont typeface="Arial" charset="0"/>
              <a:buChar char="•"/>
              <a:defRPr/>
            </a:pPr>
            <a:endParaRPr lang="en-US" sz="2100" b="1" i="1" kern="0" dirty="0">
              <a:latin typeface="+mn-lt"/>
              <a:sym typeface="Arial" charset="0"/>
            </a:endParaRPr>
          </a:p>
          <a:p>
            <a:pPr marL="342900" indent="-342900" defTabSz="914400">
              <a:spcBef>
                <a:spcPts val="600"/>
              </a:spcBef>
              <a:buClr>
                <a:srgbClr val="000000"/>
              </a:buClr>
              <a:buSzPct val="100000"/>
              <a:buFont typeface="Arial" charset="0"/>
              <a:buChar char="•"/>
              <a:defRPr/>
            </a:pPr>
            <a:endParaRPr lang="en-US" sz="2500" kern="0" dirty="0">
              <a:latin typeface="+mn-lt"/>
              <a:sym typeface="Arial" charset="0"/>
            </a:endParaRPr>
          </a:p>
        </p:txBody>
      </p:sp>
      <p:pic>
        <p:nvPicPr>
          <p:cNvPr id="47109" name="Picture 170"/>
          <p:cNvPicPr>
            <a:picLocks noChangeAspect="1"/>
          </p:cNvPicPr>
          <p:nvPr/>
        </p:nvPicPr>
        <p:blipFill>
          <a:blip r:embed="rId2"/>
          <a:srcRect/>
          <a:stretch>
            <a:fillRect/>
          </a:stretch>
        </p:blipFill>
        <p:spPr bwMode="auto">
          <a:xfrm>
            <a:off x="685800" y="2608263"/>
            <a:ext cx="4657725" cy="3738562"/>
          </a:xfrm>
          <a:prstGeom prst="rect">
            <a:avLst/>
          </a:prstGeom>
          <a:noFill/>
          <a:ln w="25400">
            <a:solidFill>
              <a:srgbClr val="ABCB45"/>
            </a:solidFill>
            <a:miter lim="800000"/>
            <a:headEnd/>
            <a:tailEnd/>
          </a:ln>
        </p:spPr>
      </p:pic>
      <p:graphicFrame>
        <p:nvGraphicFramePr>
          <p:cNvPr id="9" name="Group 169"/>
          <p:cNvGraphicFramePr>
            <a:graphicFrameLocks/>
          </p:cNvGraphicFramePr>
          <p:nvPr/>
        </p:nvGraphicFramePr>
        <p:xfrm>
          <a:off x="5562600" y="4038600"/>
          <a:ext cx="2974622" cy="1154289"/>
        </p:xfrm>
        <a:graphic>
          <a:graphicData uri="http://schemas.openxmlformats.org/drawingml/2006/table">
            <a:tbl>
              <a:tblPr/>
              <a:tblGrid>
                <a:gridCol w="579965"/>
                <a:gridCol w="614727"/>
                <a:gridCol w="702546"/>
                <a:gridCol w="1077384"/>
              </a:tblGrid>
              <a:tr h="404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ea typeface="Times New Roman" charset="0"/>
                          <a:cs typeface="Times New Roman" charset="0"/>
                        </a:rPr>
                        <a:t>0 – 6</a:t>
                      </a:r>
                      <a:endParaRPr kumimoji="0" lang="en-US" sz="16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mn-lt"/>
                          <a:ea typeface="Times New Roman" charset="0"/>
                          <a:cs typeface="Times New Roman" charset="0"/>
                        </a:rPr>
                        <a:t>7 – 8</a:t>
                      </a:r>
                      <a:endParaRPr kumimoji="0" lang="en-US" sz="16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mn-lt"/>
                          <a:ea typeface="Times New Roman" charset="0"/>
                          <a:cs typeface="Times New Roman" charset="0"/>
                        </a:rPr>
                        <a:t>9 – 10</a:t>
                      </a:r>
                      <a:endParaRPr kumimoji="0" lang="en-US" sz="16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mn-lt"/>
                          <a:ea typeface="Times New Roman" charset="0"/>
                          <a:cs typeface="Times New Roman" charset="0"/>
                        </a:rPr>
                        <a:t>Net score</a:t>
                      </a:r>
                      <a:endParaRPr kumimoji="0" lang="en-US" sz="16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49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ea typeface="Times New Roman" charset="0"/>
                          <a:cs typeface="Times New Roman" charset="0"/>
                        </a:rPr>
                        <a:t>6%</a:t>
                      </a:r>
                      <a:endParaRPr kumimoji="0" lang="en-US" sz="1600" b="0" i="0" u="none" strike="noStrike" cap="none" normalizeH="0" baseline="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Times New Roman" charset="0"/>
                          <a:cs typeface="Times New Roman" charset="0"/>
                        </a:rPr>
                        <a:t>20%</a:t>
                      </a:r>
                      <a:endParaRPr kumimoji="0" lang="en-US" sz="1600" b="0"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ea typeface="Times New Roman" charset="0"/>
                          <a:cs typeface="Times New Roman" charset="0"/>
                        </a:rPr>
                        <a:t>74%</a:t>
                      </a:r>
                      <a:endParaRPr kumimoji="0" lang="en-US" sz="1600" b="0" i="0" u="none" strike="noStrike" cap="none" normalizeH="0" baseline="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Times New Roman" charset="0"/>
                          <a:cs typeface="Times New Roman" charset="0"/>
                        </a:rPr>
                        <a:t>68%</a:t>
                      </a:r>
                      <a:endParaRPr kumimoji="0" lang="en-US" sz="1600" b="0"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8131" name="Title 1"/>
          <p:cNvSpPr>
            <a:spLocks noGrp="1"/>
          </p:cNvSpPr>
          <p:nvPr>
            <p:ph type="title"/>
          </p:nvPr>
        </p:nvSpPr>
        <p:spPr>
          <a:xfrm>
            <a:off x="268288" y="274638"/>
            <a:ext cx="8310562" cy="741362"/>
          </a:xfrm>
        </p:spPr>
        <p:txBody>
          <a:bodyPr/>
          <a:lstStyle/>
          <a:p>
            <a:pPr algn="l" eaLnBrk="1" hangingPunct="1">
              <a:lnSpc>
                <a:spcPct val="90000"/>
              </a:lnSpc>
            </a:pPr>
            <a:r>
              <a:rPr lang="en-US" sz="4000" smtClean="0">
                <a:solidFill>
                  <a:srgbClr val="0C4225"/>
                </a:solidFill>
                <a:latin typeface="Georgia" pitchFamily="18" charset="0"/>
              </a:rPr>
              <a:t>Coding qualitative data</a:t>
            </a:r>
          </a:p>
        </p:txBody>
      </p:sp>
      <p:sp>
        <p:nvSpPr>
          <p:cNvPr id="6" name="Rectangle 3"/>
          <p:cNvSpPr txBox="1">
            <a:spLocks noChangeArrowheads="1"/>
          </p:cNvSpPr>
          <p:nvPr/>
        </p:nvSpPr>
        <p:spPr bwMode="auto">
          <a:xfrm>
            <a:off x="685800" y="1622425"/>
            <a:ext cx="7772400" cy="5419725"/>
          </a:xfrm>
          <a:prstGeom prst="rect">
            <a:avLst/>
          </a:prstGeom>
          <a:noFill/>
          <a:ln w="9525">
            <a:noFill/>
            <a:miter lim="800000"/>
            <a:headEnd/>
            <a:tailEnd/>
          </a:ln>
          <a:effectLst/>
        </p:spPr>
        <p:txBody>
          <a:bodyPr lIns="38100" tIns="38100" rIns="38100" bIns="38100"/>
          <a:lstStyle/>
          <a:p>
            <a:pPr marL="342900" indent="-342900" defTabSz="914400">
              <a:lnSpc>
                <a:spcPct val="80000"/>
              </a:lnSpc>
              <a:spcBef>
                <a:spcPts val="600"/>
              </a:spcBef>
              <a:buClr>
                <a:srgbClr val="000000"/>
              </a:buClr>
              <a:buSzPct val="100000"/>
              <a:defRPr/>
            </a:pPr>
            <a:r>
              <a:rPr lang="en-US" sz="2000" b="1" kern="0" dirty="0">
                <a:latin typeface="+mn-lt"/>
                <a:sym typeface="Arial" charset="0"/>
              </a:rPr>
              <a:t>Inductive or emergent coding: themes emerge from the data</a:t>
            </a:r>
          </a:p>
          <a:p>
            <a:pPr marL="704850" lvl="1" indent="-285750" defTabSz="914400">
              <a:lnSpc>
                <a:spcPct val="80000"/>
              </a:lnSpc>
              <a:spcBef>
                <a:spcPts val="600"/>
              </a:spcBef>
              <a:buClr>
                <a:srgbClr val="000000"/>
              </a:buClr>
              <a:buSzPct val="100000"/>
              <a:buFont typeface="Arial" charset="0"/>
              <a:buChar char="–"/>
              <a:defRPr/>
            </a:pPr>
            <a:r>
              <a:rPr lang="en-US" sz="2000" kern="0" dirty="0">
                <a:latin typeface="+mn-lt"/>
                <a:sym typeface="Arial" charset="0"/>
              </a:rPr>
              <a:t>Sort comments into similar groupings</a:t>
            </a:r>
          </a:p>
          <a:p>
            <a:pPr marL="704850" lvl="1" indent="-285750" defTabSz="914400">
              <a:lnSpc>
                <a:spcPct val="80000"/>
              </a:lnSpc>
              <a:spcBef>
                <a:spcPts val="600"/>
              </a:spcBef>
              <a:buClr>
                <a:srgbClr val="000000"/>
              </a:buClr>
              <a:buSzPct val="100000"/>
              <a:buFont typeface="Arial" charset="0"/>
              <a:buChar char="–"/>
              <a:defRPr/>
            </a:pPr>
            <a:r>
              <a:rPr lang="en-US" sz="2000" kern="0" dirty="0">
                <a:latin typeface="+mn-lt"/>
                <a:sym typeface="Arial" charset="0"/>
              </a:rPr>
              <a:t>Create definitions for the grouping</a:t>
            </a:r>
          </a:p>
          <a:p>
            <a:pPr marL="704850" lvl="1" indent="-285750" defTabSz="914400">
              <a:lnSpc>
                <a:spcPct val="80000"/>
              </a:lnSpc>
              <a:spcBef>
                <a:spcPts val="600"/>
              </a:spcBef>
              <a:buClr>
                <a:srgbClr val="000000"/>
              </a:buClr>
              <a:buSzPct val="100000"/>
              <a:buFont typeface="Arial" charset="0"/>
              <a:buChar char="–"/>
              <a:defRPr/>
            </a:pPr>
            <a:r>
              <a:rPr lang="en-US" sz="2000" kern="0" dirty="0">
                <a:latin typeface="+mn-lt"/>
                <a:sym typeface="Arial" charset="0"/>
              </a:rPr>
              <a:t>Assign each comment to a different grouping</a:t>
            </a:r>
          </a:p>
          <a:p>
            <a:pPr marL="704850" lvl="1" indent="-285750" defTabSz="914400">
              <a:lnSpc>
                <a:spcPct val="80000"/>
              </a:lnSpc>
              <a:spcBef>
                <a:spcPts val="600"/>
              </a:spcBef>
              <a:buClr>
                <a:srgbClr val="000000"/>
              </a:buClr>
              <a:buSzPct val="100000"/>
              <a:buFont typeface="Arial" charset="0"/>
              <a:buChar char="–"/>
              <a:defRPr/>
            </a:pPr>
            <a:r>
              <a:rPr lang="en-US" sz="2000" kern="0" dirty="0">
                <a:latin typeface="+mn-lt"/>
                <a:sym typeface="Arial" charset="0"/>
              </a:rPr>
              <a:t>Iterative process</a:t>
            </a:r>
          </a:p>
          <a:p>
            <a:pPr marL="704850" lvl="1" indent="-285750" defTabSz="914400">
              <a:lnSpc>
                <a:spcPct val="80000"/>
              </a:lnSpc>
              <a:spcBef>
                <a:spcPts val="600"/>
              </a:spcBef>
              <a:buClr>
                <a:srgbClr val="000000"/>
              </a:buClr>
              <a:buSzPct val="100000"/>
              <a:buFont typeface="Arial" charset="0"/>
              <a:buChar char="–"/>
              <a:defRPr/>
            </a:pPr>
            <a:endParaRPr lang="en-US" sz="2000" kern="0" dirty="0">
              <a:latin typeface="+mn-lt"/>
              <a:sym typeface="Arial" charset="0"/>
            </a:endParaRPr>
          </a:p>
          <a:p>
            <a:pPr marL="342900" indent="-342900" defTabSz="914400">
              <a:lnSpc>
                <a:spcPct val="80000"/>
              </a:lnSpc>
              <a:spcBef>
                <a:spcPts val="600"/>
              </a:spcBef>
              <a:buClr>
                <a:srgbClr val="000000"/>
              </a:buClr>
              <a:buSzPct val="100000"/>
              <a:defRPr/>
            </a:pPr>
            <a:r>
              <a:rPr lang="en-US" sz="2000" b="1" kern="0" dirty="0">
                <a:latin typeface="+mn-lt"/>
                <a:sym typeface="Arial" charset="0"/>
              </a:rPr>
              <a:t>Content analysis: themes are pre-determined</a:t>
            </a:r>
          </a:p>
          <a:p>
            <a:pPr marL="704850" lvl="1" indent="-285750" defTabSz="914400">
              <a:lnSpc>
                <a:spcPct val="80000"/>
              </a:lnSpc>
              <a:spcBef>
                <a:spcPts val="600"/>
              </a:spcBef>
              <a:buClr>
                <a:srgbClr val="000000"/>
              </a:buClr>
              <a:buSzPct val="100000"/>
              <a:buFont typeface="Arial" charset="0"/>
              <a:buChar char="–"/>
              <a:defRPr/>
            </a:pPr>
            <a:r>
              <a:rPr lang="en-US" sz="2000" kern="0" dirty="0">
                <a:latin typeface="+mn-lt"/>
                <a:sym typeface="Arial" charset="0"/>
              </a:rPr>
              <a:t>Groups based on pre-existing categories</a:t>
            </a:r>
          </a:p>
          <a:p>
            <a:pPr marL="704850" lvl="1" indent="-285750" defTabSz="914400">
              <a:lnSpc>
                <a:spcPct val="80000"/>
              </a:lnSpc>
              <a:spcBef>
                <a:spcPts val="600"/>
              </a:spcBef>
              <a:buClr>
                <a:srgbClr val="000000"/>
              </a:buClr>
              <a:buSzPct val="100000"/>
              <a:buFont typeface="Arial" charset="0"/>
              <a:buChar char="–"/>
              <a:defRPr/>
            </a:pPr>
            <a:r>
              <a:rPr lang="en-US" sz="2000" kern="0" dirty="0">
                <a:latin typeface="+mn-lt"/>
                <a:sym typeface="Arial" charset="0"/>
              </a:rPr>
              <a:t>Create definitions for the categories</a:t>
            </a:r>
          </a:p>
          <a:p>
            <a:pPr marL="704850" lvl="1" indent="-285750" defTabSz="914400">
              <a:lnSpc>
                <a:spcPct val="80000"/>
              </a:lnSpc>
              <a:spcBef>
                <a:spcPts val="600"/>
              </a:spcBef>
              <a:buClr>
                <a:srgbClr val="000000"/>
              </a:buClr>
              <a:buSzPct val="100000"/>
              <a:buFont typeface="Arial" charset="0"/>
              <a:buChar char="–"/>
              <a:defRPr/>
            </a:pPr>
            <a:r>
              <a:rPr lang="en-US" sz="2000" kern="0" dirty="0">
                <a:latin typeface="+mn-lt"/>
                <a:sym typeface="Arial" charset="0"/>
              </a:rPr>
              <a:t>Assign each comment to a different grouping</a:t>
            </a:r>
          </a:p>
          <a:p>
            <a:pPr marL="342900" indent="-342900" defTabSz="914400">
              <a:lnSpc>
                <a:spcPct val="80000"/>
              </a:lnSpc>
              <a:spcBef>
                <a:spcPts val="600"/>
              </a:spcBef>
              <a:buClr>
                <a:srgbClr val="000000"/>
              </a:buClr>
              <a:buSzPct val="100000"/>
              <a:buFont typeface="Arial" charset="0"/>
              <a:buChar char="•"/>
              <a:defRPr/>
            </a:pPr>
            <a:endParaRPr lang="en-US" sz="2000" kern="0" dirty="0">
              <a:latin typeface="+mn-lt"/>
              <a:sym typeface="Arial" charset="0"/>
            </a:endParaRPr>
          </a:p>
          <a:p>
            <a:pPr marL="342900" indent="-342900" defTabSz="914400">
              <a:lnSpc>
                <a:spcPct val="80000"/>
              </a:lnSpc>
              <a:spcBef>
                <a:spcPts val="600"/>
              </a:spcBef>
              <a:buClr>
                <a:srgbClr val="000000"/>
              </a:buClr>
              <a:buSzPct val="100000"/>
              <a:defRPr/>
            </a:pPr>
            <a:r>
              <a:rPr lang="en-US" sz="2000" b="1" kern="0" dirty="0">
                <a:latin typeface="+mn-lt"/>
                <a:sym typeface="Arial" charset="0"/>
              </a:rPr>
              <a:t>Challenge: defining a comment</a:t>
            </a:r>
          </a:p>
          <a:p>
            <a:pPr marL="704850" lvl="1" indent="-285750" defTabSz="914400">
              <a:lnSpc>
                <a:spcPct val="80000"/>
              </a:lnSpc>
              <a:spcBef>
                <a:spcPts val="600"/>
              </a:spcBef>
              <a:buClr>
                <a:srgbClr val="000000"/>
              </a:buClr>
              <a:buSzPct val="100000"/>
              <a:buFont typeface="Arial" charset="0"/>
              <a:buChar char="–"/>
              <a:defRPr/>
            </a:pPr>
            <a:r>
              <a:rPr lang="en-US" sz="2000" kern="0" dirty="0">
                <a:latin typeface="+mn-lt"/>
                <a:sym typeface="Arial" charset="0"/>
              </a:rPr>
              <a:t>A comment is a statement that can stand on its own</a:t>
            </a:r>
          </a:p>
          <a:p>
            <a:pPr marL="704850" lvl="1" indent="-285750" defTabSz="914400">
              <a:lnSpc>
                <a:spcPct val="80000"/>
              </a:lnSpc>
              <a:spcBef>
                <a:spcPts val="600"/>
              </a:spcBef>
              <a:buClr>
                <a:srgbClr val="000000"/>
              </a:buClr>
              <a:buSzPct val="100000"/>
              <a:buFont typeface="Arial" charset="0"/>
              <a:buChar char="–"/>
              <a:defRPr/>
            </a:pPr>
            <a:r>
              <a:rPr lang="en-US" sz="2000" kern="0" dirty="0">
                <a:latin typeface="+mn-lt"/>
                <a:sym typeface="Arial" charset="0"/>
              </a:rPr>
              <a:t>General rule of thumb is that each comments is assigned to no more than one grouping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9155" name="Title 1"/>
          <p:cNvSpPr>
            <a:spLocks noGrp="1"/>
          </p:cNvSpPr>
          <p:nvPr>
            <p:ph type="title"/>
          </p:nvPr>
        </p:nvSpPr>
        <p:spPr>
          <a:xfrm>
            <a:off x="268288" y="274638"/>
            <a:ext cx="8310562" cy="741362"/>
          </a:xfrm>
        </p:spPr>
        <p:txBody>
          <a:bodyPr/>
          <a:lstStyle/>
          <a:p>
            <a:pPr algn="l" eaLnBrk="1" hangingPunct="1">
              <a:lnSpc>
                <a:spcPct val="90000"/>
              </a:lnSpc>
            </a:pPr>
            <a:r>
              <a:rPr lang="en-US" sz="4000" smtClean="0">
                <a:solidFill>
                  <a:srgbClr val="0C4225"/>
                </a:solidFill>
                <a:latin typeface="Georgia" pitchFamily="18" charset="0"/>
              </a:rPr>
              <a:t>Coding qualitative data</a:t>
            </a:r>
          </a:p>
        </p:txBody>
      </p:sp>
      <p:sp>
        <p:nvSpPr>
          <p:cNvPr id="7" name="Rectangle 3"/>
          <p:cNvSpPr txBox="1">
            <a:spLocks noChangeArrowheads="1"/>
          </p:cNvSpPr>
          <p:nvPr/>
        </p:nvSpPr>
        <p:spPr bwMode="auto">
          <a:xfrm>
            <a:off x="685800" y="1828800"/>
            <a:ext cx="7772400" cy="4419600"/>
          </a:xfrm>
          <a:prstGeom prst="rect">
            <a:avLst/>
          </a:prstGeom>
          <a:noFill/>
          <a:ln w="9525">
            <a:noFill/>
            <a:miter lim="800000"/>
            <a:headEnd/>
            <a:tailEnd/>
          </a:ln>
          <a:effectLst/>
        </p:spPr>
        <p:txBody>
          <a:bodyPr lIns="38100" tIns="38100" rIns="38100" bIns="38100"/>
          <a:lstStyle/>
          <a:p>
            <a:pPr marL="342900" indent="-342900" defTabSz="914400">
              <a:spcBef>
                <a:spcPts val="600"/>
              </a:spcBef>
              <a:buClr>
                <a:srgbClr val="000000"/>
              </a:buClr>
              <a:buSzPct val="100000"/>
              <a:buFont typeface="Arial" charset="0"/>
              <a:buChar char="•"/>
              <a:defRPr/>
            </a:pPr>
            <a:r>
              <a:rPr lang="en-US" sz="2400" b="1" kern="0" dirty="0">
                <a:latin typeface="+mn-lt"/>
                <a:sym typeface="Arial" charset="0"/>
              </a:rPr>
              <a:t>Activity: </a:t>
            </a:r>
            <a:r>
              <a:rPr lang="en-US" sz="2400" kern="0" dirty="0">
                <a:latin typeface="+mn-lt"/>
                <a:sym typeface="Arial" charset="0"/>
              </a:rPr>
              <a:t>Assigning visitor comments into groups</a:t>
            </a:r>
          </a:p>
          <a:p>
            <a:pPr marL="342900" indent="-342900" defTabSz="914400">
              <a:spcBef>
                <a:spcPts val="600"/>
              </a:spcBef>
              <a:buClr>
                <a:srgbClr val="000000"/>
              </a:buClr>
              <a:buSzPct val="100000"/>
              <a:buFont typeface="Arial" charset="0"/>
              <a:buChar char="•"/>
              <a:defRPr/>
            </a:pPr>
            <a:endParaRPr lang="en-US" sz="2400" kern="0" dirty="0">
              <a:latin typeface="+mn-lt"/>
              <a:sym typeface="Arial" charset="0"/>
            </a:endParaRPr>
          </a:p>
          <a:p>
            <a:pPr marL="342900" indent="-342900" defTabSz="914400">
              <a:spcBef>
                <a:spcPts val="600"/>
              </a:spcBef>
              <a:buClr>
                <a:srgbClr val="000000"/>
              </a:buClr>
              <a:buSzPct val="100000"/>
              <a:buFont typeface="Arial" charset="0"/>
              <a:buChar char="•"/>
              <a:defRPr/>
            </a:pPr>
            <a:r>
              <a:rPr lang="en-US" sz="2400" b="1" kern="0" dirty="0">
                <a:latin typeface="+mn-lt"/>
                <a:sym typeface="Arial" charset="0"/>
              </a:rPr>
              <a:t>Data source: </a:t>
            </a:r>
            <a:r>
              <a:rPr lang="en-US" sz="2400" kern="0" dirty="0">
                <a:latin typeface="+mn-lt"/>
                <a:sym typeface="Arial" charset="0"/>
              </a:rPr>
              <a:t>MOS visitor comment cards </a:t>
            </a:r>
          </a:p>
          <a:p>
            <a:pPr marL="342900" indent="-342900" defTabSz="914400">
              <a:spcBef>
                <a:spcPts val="600"/>
              </a:spcBef>
              <a:buClr>
                <a:srgbClr val="000000"/>
              </a:buClr>
              <a:buSzPct val="100000"/>
              <a:buFont typeface="Arial" charset="0"/>
              <a:buChar char="•"/>
              <a:defRPr/>
            </a:pPr>
            <a:endParaRPr lang="en-US" sz="2400" kern="0" dirty="0">
              <a:latin typeface="+mn-lt"/>
              <a:sym typeface="Arial" charset="0"/>
            </a:endParaRPr>
          </a:p>
          <a:p>
            <a:pPr marL="342900" indent="-342900" defTabSz="914400">
              <a:spcBef>
                <a:spcPts val="600"/>
              </a:spcBef>
              <a:buClr>
                <a:srgbClr val="000000"/>
              </a:buClr>
              <a:buSzPct val="100000"/>
              <a:buFont typeface="Arial" charset="0"/>
              <a:buChar char="•"/>
              <a:defRPr/>
            </a:pPr>
            <a:r>
              <a:rPr lang="en-US" sz="2400" b="1" kern="0" dirty="0">
                <a:latin typeface="+mn-lt"/>
                <a:sym typeface="Arial" charset="0"/>
              </a:rPr>
              <a:t>Kinds of analysis: </a:t>
            </a:r>
            <a:r>
              <a:rPr lang="en-US" sz="2400" kern="0" dirty="0">
                <a:latin typeface="+mn-lt"/>
                <a:sym typeface="Arial" charset="0"/>
              </a:rPr>
              <a:t>content and inductive analysis</a:t>
            </a:r>
          </a:p>
          <a:p>
            <a:pPr marL="342900" indent="-342900" defTabSz="914400">
              <a:spcBef>
                <a:spcPts val="600"/>
              </a:spcBef>
              <a:buClr>
                <a:srgbClr val="000000"/>
              </a:buClr>
              <a:buSzPct val="100000"/>
              <a:buFont typeface="Arial" charset="0"/>
              <a:buChar char="•"/>
              <a:defRPr/>
            </a:pPr>
            <a:endParaRPr lang="en-US" sz="2400" kern="0" dirty="0">
              <a:latin typeface="+mn-lt"/>
              <a:sym typeface="Arial" charset="0"/>
            </a:endParaRPr>
          </a:p>
          <a:p>
            <a:pPr marL="342900" indent="-342900" defTabSz="914400">
              <a:spcBef>
                <a:spcPts val="600"/>
              </a:spcBef>
              <a:buClr>
                <a:srgbClr val="000000"/>
              </a:buClr>
              <a:buSzPct val="100000"/>
              <a:buFont typeface="Arial" charset="0"/>
              <a:buChar char="•"/>
              <a:defRPr/>
            </a:pPr>
            <a:r>
              <a:rPr lang="en-US" sz="2400" b="1" kern="0" dirty="0">
                <a:latin typeface="+mn-lt"/>
                <a:sym typeface="Arial" charset="0"/>
              </a:rPr>
              <a:t>Assignment: </a:t>
            </a:r>
            <a:r>
              <a:rPr lang="en-US" sz="2400" kern="0" dirty="0">
                <a:latin typeface="+mn-lt"/>
                <a:sym typeface="Arial" charset="0"/>
              </a:rPr>
              <a:t>Code a subset of comments using either content or inductive analysis</a:t>
            </a:r>
          </a:p>
          <a:p>
            <a:pPr marL="342900" indent="-342900" defTabSz="914400">
              <a:spcBef>
                <a:spcPts val="600"/>
              </a:spcBef>
              <a:buClr>
                <a:srgbClr val="000000"/>
              </a:buClr>
              <a:buSzPct val="100000"/>
              <a:buFont typeface="Arial" charset="0"/>
              <a:buChar char="•"/>
              <a:defRPr/>
            </a:pPr>
            <a:endParaRPr lang="en-US" sz="2400" kern="0" dirty="0">
              <a:latin typeface="+mn-lt"/>
              <a:sym typeface="Arial" charset="0"/>
            </a:endParaRPr>
          </a:p>
          <a:p>
            <a:pPr marL="342900" indent="-342900" defTabSz="914400">
              <a:spcBef>
                <a:spcPts val="600"/>
              </a:spcBef>
              <a:buClr>
                <a:srgbClr val="000000"/>
              </a:buClr>
              <a:buSzPct val="100000"/>
              <a:buFont typeface="Arial" charset="0"/>
              <a:buChar char="•"/>
              <a:defRPr/>
            </a:pPr>
            <a:r>
              <a:rPr lang="en-US" sz="2400" b="1" kern="0" dirty="0">
                <a:latin typeface="+mn-lt"/>
                <a:sym typeface="Arial" charset="0"/>
              </a:rPr>
              <a:t>Reflection: </a:t>
            </a:r>
            <a:r>
              <a:rPr lang="en-US" sz="2400" kern="0" dirty="0">
                <a:latin typeface="+mn-lt"/>
                <a:sym typeface="Arial" charset="0"/>
              </a:rPr>
              <a:t>Compare results and processes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7" name="Picture 4" descr="20100815GH_1202_ppt.jpg"/>
          <p:cNvPicPr>
            <a:picLocks noChangeAspect="1"/>
          </p:cNvPicPr>
          <p:nvPr/>
        </p:nvPicPr>
        <p:blipFill>
          <a:blip r:embed="rId3"/>
          <a:srcRect l="16876" t="2544" r="14720" b="6308"/>
          <a:stretch>
            <a:fillRect/>
          </a:stretch>
        </p:blipFill>
        <p:spPr bwMode="auto">
          <a:xfrm>
            <a:off x="0" y="0"/>
            <a:ext cx="3429000" cy="6858000"/>
          </a:xfrm>
          <a:prstGeom prst="rect">
            <a:avLst/>
          </a:prstGeom>
          <a:noFill/>
          <a:ln w="9525">
            <a:noFill/>
            <a:miter lim="800000"/>
            <a:headEnd/>
            <a:tailEnd/>
          </a:ln>
        </p:spPr>
      </p:pic>
      <p:sp>
        <p:nvSpPr>
          <p:cNvPr id="6" name="Rectangle 5"/>
          <p:cNvSpPr/>
          <p:nvPr/>
        </p:nvSpPr>
        <p:spPr>
          <a:xfrm>
            <a:off x="3429000" y="0"/>
            <a:ext cx="92075" cy="6858000"/>
          </a:xfrm>
          <a:prstGeom prst="rect">
            <a:avLst/>
          </a:prstGeom>
          <a:solidFill>
            <a:srgbClr val="ABCB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0179" name="Picture 7" descr="NISE_tag_white.png"/>
          <p:cNvPicPr>
            <a:picLocks noChangeAspect="1"/>
          </p:cNvPicPr>
          <p:nvPr/>
        </p:nvPicPr>
        <p:blipFill>
          <a:blip r:embed="rId4"/>
          <a:srcRect/>
          <a:stretch>
            <a:fillRect/>
          </a:stretch>
        </p:blipFill>
        <p:spPr bwMode="auto">
          <a:xfrm>
            <a:off x="185738" y="6330950"/>
            <a:ext cx="898525" cy="350838"/>
          </a:xfrm>
          <a:prstGeom prst="rect">
            <a:avLst/>
          </a:prstGeom>
          <a:noFill/>
          <a:ln w="9525">
            <a:noFill/>
            <a:miter lim="800000"/>
            <a:headEnd/>
            <a:tailEnd/>
          </a:ln>
        </p:spPr>
      </p:pic>
      <p:sp>
        <p:nvSpPr>
          <p:cNvPr id="11" name="Title 1"/>
          <p:cNvSpPr>
            <a:spLocks noGrp="1"/>
          </p:cNvSpPr>
          <p:nvPr>
            <p:ph type="ctrTitle"/>
          </p:nvPr>
        </p:nvSpPr>
        <p:spPr>
          <a:xfrm>
            <a:off x="3886200" y="2501900"/>
            <a:ext cx="4749800" cy="2209800"/>
          </a:xfrm>
        </p:spPr>
        <p:txBody>
          <a:bodyPr rtlCol="0">
            <a:normAutofit/>
          </a:bodyPr>
          <a:lstStyle/>
          <a:p>
            <a:pPr algn="l" eaLnBrk="1" fontAlgn="auto" hangingPunct="1">
              <a:lnSpc>
                <a:spcPct val="90000"/>
              </a:lnSpc>
              <a:spcAft>
                <a:spcPts val="0"/>
              </a:spcAft>
              <a:defRPr/>
            </a:pPr>
            <a:r>
              <a:rPr lang="en-US" sz="6111" kern="0" dirty="0" smtClean="0">
                <a:solidFill>
                  <a:srgbClr val="0C4225"/>
                </a:solidFill>
                <a:latin typeface="Georgia"/>
                <a:cs typeface="Georgia"/>
              </a:rPr>
              <a:t>Wrap Up</a:t>
            </a:r>
            <a:r>
              <a:rPr lang="en-US" kern="0" dirty="0" smtClean="0">
                <a:solidFill>
                  <a:srgbClr val="0C4225"/>
                </a:solidFill>
                <a:latin typeface="Georgia"/>
                <a:cs typeface="Georgia"/>
              </a:rPr>
              <a:t/>
            </a:r>
            <a:br>
              <a:rPr lang="en-US" kern="0" dirty="0" smtClean="0">
                <a:solidFill>
                  <a:srgbClr val="0C4225"/>
                </a:solidFill>
                <a:latin typeface="Georgia"/>
                <a:cs typeface="Georgia"/>
              </a:rPr>
            </a:br>
            <a:endParaRPr lang="en-US" dirty="0">
              <a:solidFill>
                <a:srgbClr val="0C4225"/>
              </a:solidFill>
              <a:latin typeface="Georgia"/>
              <a:cs typeface="Georgi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56324" name="Title 1"/>
          <p:cNvSpPr>
            <a:spLocks noGrp="1"/>
          </p:cNvSpPr>
          <p:nvPr>
            <p:ph type="title" idx="4294967295"/>
          </p:nvPr>
        </p:nvSpPr>
        <p:spPr>
          <a:xfrm>
            <a:off x="268288" y="274638"/>
            <a:ext cx="8310562" cy="741362"/>
          </a:xfrm>
        </p:spPr>
        <p:txBody>
          <a:bodyPr/>
          <a:lstStyle/>
          <a:p>
            <a:pPr algn="l" eaLnBrk="1" hangingPunct="1">
              <a:lnSpc>
                <a:spcPct val="90000"/>
              </a:lnSpc>
            </a:pPr>
            <a:r>
              <a:rPr lang="en-US" sz="4000" dirty="0" smtClean="0">
                <a:solidFill>
                  <a:srgbClr val="0C4225"/>
                </a:solidFill>
                <a:latin typeface="Georgia" pitchFamily="18" charset="0"/>
              </a:rPr>
              <a:t>References</a:t>
            </a:r>
            <a:endParaRPr lang="en-US" sz="4000" dirty="0" smtClean="0">
              <a:solidFill>
                <a:srgbClr val="0C4225"/>
              </a:solidFill>
              <a:latin typeface="Georgia" pitchFamily="18" charset="0"/>
            </a:endParaRPr>
          </a:p>
        </p:txBody>
      </p:sp>
      <p:sp>
        <p:nvSpPr>
          <p:cNvPr id="7" name="Rectangle 3"/>
          <p:cNvSpPr txBox="1">
            <a:spLocks noChangeArrowheads="1"/>
          </p:cNvSpPr>
          <p:nvPr/>
        </p:nvSpPr>
        <p:spPr bwMode="auto">
          <a:xfrm>
            <a:off x="268288" y="1477963"/>
            <a:ext cx="8692268" cy="5154259"/>
          </a:xfrm>
          <a:prstGeom prst="rect">
            <a:avLst/>
          </a:prstGeom>
          <a:noFill/>
          <a:ln w="9525">
            <a:noFill/>
            <a:miter lim="800000"/>
            <a:headEnd/>
            <a:tailEnd/>
          </a:ln>
          <a:effectLst/>
        </p:spPr>
        <p:txBody>
          <a:bodyPr lIns="38100" tIns="38100" rIns="38100" bIns="38100"/>
          <a:lstStyle/>
          <a:p>
            <a:pPr marL="342900" indent="-342900" defTabSz="914400">
              <a:spcBef>
                <a:spcPts val="600"/>
              </a:spcBef>
              <a:spcAft>
                <a:spcPts val="1200"/>
              </a:spcAft>
              <a:buClr>
                <a:srgbClr val="000000"/>
              </a:buClr>
              <a:buSzPct val="100000"/>
              <a:buFont typeface="Arial" charset="0"/>
              <a:buNone/>
            </a:pPr>
            <a:r>
              <a:rPr lang="en-US" sz="1500" dirty="0" err="1" smtClean="0">
                <a:latin typeface="Calibri"/>
                <a:cs typeface="Calibri"/>
              </a:rPr>
              <a:t>Dillman</a:t>
            </a:r>
            <a:r>
              <a:rPr lang="en-US" sz="1500" dirty="0" smtClean="0">
                <a:latin typeface="Calibri"/>
                <a:cs typeface="Calibri"/>
              </a:rPr>
              <a:t>, D. A. (2000). </a:t>
            </a:r>
            <a:r>
              <a:rPr lang="en-US" sz="1500" i="1" dirty="0" smtClean="0">
                <a:latin typeface="Calibri"/>
                <a:cs typeface="Calibri"/>
              </a:rPr>
              <a:t>Mail and Internet surveys: The tailored design method. </a:t>
            </a:r>
            <a:r>
              <a:rPr lang="en-US" sz="1500" dirty="0" smtClean="0">
                <a:latin typeface="Calibri"/>
                <a:cs typeface="Calibri"/>
              </a:rPr>
              <a:t>(2</a:t>
            </a:r>
            <a:r>
              <a:rPr lang="en-US" sz="1500" baseline="30000" dirty="0" smtClean="0">
                <a:latin typeface="Calibri"/>
                <a:cs typeface="Calibri"/>
              </a:rPr>
              <a:t>nd</a:t>
            </a:r>
            <a:r>
              <a:rPr lang="en-US" sz="1500" dirty="0" smtClean="0">
                <a:latin typeface="Calibri"/>
                <a:cs typeface="Calibri"/>
              </a:rPr>
              <a:t> ed.). New York, NY: John Wiley &amp; Sons, Inc</a:t>
            </a:r>
            <a:r>
              <a:rPr lang="en-US" sz="1500" dirty="0" smtClean="0">
                <a:latin typeface="Calibri"/>
                <a:cs typeface="Calibri"/>
              </a:rPr>
              <a:t>.</a:t>
            </a:r>
          </a:p>
          <a:p>
            <a:pPr marL="342900" indent="-342900" defTabSz="914400">
              <a:spcBef>
                <a:spcPts val="600"/>
              </a:spcBef>
              <a:spcAft>
                <a:spcPts val="1200"/>
              </a:spcAft>
              <a:buClr>
                <a:srgbClr val="000000"/>
              </a:buClr>
              <a:buSzPct val="100000"/>
              <a:buFont typeface="Arial" charset="0"/>
              <a:buNone/>
            </a:pPr>
            <a:r>
              <a:rPr lang="en-US" sz="1500" dirty="0" smtClean="0">
                <a:latin typeface="Calibri"/>
                <a:cs typeface="Calibri"/>
              </a:rPr>
              <a:t>Fitzpatrick</a:t>
            </a:r>
            <a:r>
              <a:rPr lang="en-US" sz="1500" dirty="0" smtClean="0">
                <a:latin typeface="Calibri"/>
                <a:cs typeface="Calibri"/>
              </a:rPr>
              <a:t>, J.L., Sanders, J.R., &amp; </a:t>
            </a:r>
            <a:r>
              <a:rPr lang="en-US" sz="1500" dirty="0" err="1" smtClean="0">
                <a:latin typeface="Calibri"/>
                <a:cs typeface="Calibri"/>
              </a:rPr>
              <a:t>Worthen</a:t>
            </a:r>
            <a:r>
              <a:rPr lang="en-US" sz="1500" dirty="0" smtClean="0">
                <a:latin typeface="Calibri"/>
                <a:cs typeface="Calibri"/>
              </a:rPr>
              <a:t>, B.R. (2004). </a:t>
            </a:r>
            <a:r>
              <a:rPr lang="en-US" sz="1500" i="1" dirty="0" smtClean="0">
                <a:latin typeface="Calibri"/>
                <a:cs typeface="Calibri"/>
              </a:rPr>
              <a:t>Program evaluation: Alternative approaches and practical guidelines.</a:t>
            </a:r>
            <a:r>
              <a:rPr lang="en-US" sz="1500" dirty="0" smtClean="0">
                <a:latin typeface="Calibri"/>
                <a:cs typeface="Calibri"/>
              </a:rPr>
              <a:t> Saddle River, NH: Pearson Education, Inc</a:t>
            </a:r>
            <a:r>
              <a:rPr lang="en-US" sz="1500" dirty="0" smtClean="0">
                <a:latin typeface="Calibri"/>
                <a:cs typeface="Calibri"/>
              </a:rPr>
              <a:t>.</a:t>
            </a:r>
          </a:p>
          <a:p>
            <a:pPr marL="342900" indent="-342900" defTabSz="914400">
              <a:spcBef>
                <a:spcPts val="600"/>
              </a:spcBef>
              <a:spcAft>
                <a:spcPts val="1200"/>
              </a:spcAft>
              <a:buClr>
                <a:srgbClr val="000000"/>
              </a:buClr>
              <a:buSzPct val="100000"/>
              <a:buFont typeface="Arial" charset="0"/>
              <a:buNone/>
            </a:pPr>
            <a:r>
              <a:rPr lang="en-US" sz="1500" dirty="0" err="1" smtClean="0">
                <a:latin typeface="Calibri"/>
                <a:cs typeface="Calibri"/>
              </a:rPr>
              <a:t>Frary</a:t>
            </a:r>
            <a:r>
              <a:rPr lang="en-US" sz="1500" dirty="0" smtClean="0">
                <a:latin typeface="Calibri"/>
                <a:cs typeface="Calibri"/>
              </a:rPr>
              <a:t>, R. B. (1996). Hints for designing effective questionnaires. </a:t>
            </a:r>
            <a:r>
              <a:rPr lang="en-US" sz="1500" i="1" dirty="0" smtClean="0">
                <a:latin typeface="Calibri"/>
                <a:cs typeface="Calibri"/>
              </a:rPr>
              <a:t>Practical Assessment, Research &amp; Evaluation, 5</a:t>
            </a:r>
            <a:r>
              <a:rPr lang="en-US" sz="1500" dirty="0" smtClean="0">
                <a:latin typeface="Calibri"/>
                <a:cs typeface="Calibri"/>
              </a:rPr>
              <a:t>(3). Retrieved October 18, 2010 from </a:t>
            </a:r>
            <a:r>
              <a:rPr lang="en-US" sz="1500" u="sng" dirty="0" smtClean="0">
                <a:latin typeface="Calibri"/>
                <a:cs typeface="Calibri"/>
                <a:hlinkClick r:id="rId2"/>
              </a:rPr>
              <a:t>http://PAREonline.net/getvn.asp?v=5&amp;n=</a:t>
            </a:r>
            <a:r>
              <a:rPr lang="en-US" sz="1500" u="sng" dirty="0" smtClean="0">
                <a:latin typeface="Calibri"/>
                <a:cs typeface="Calibri"/>
                <a:hlinkClick r:id="rId2"/>
              </a:rPr>
              <a:t>3</a:t>
            </a:r>
            <a:r>
              <a:rPr lang="en-US" sz="1500" u="sng" dirty="0" smtClean="0">
                <a:latin typeface="Calibri"/>
                <a:cs typeface="Calibri"/>
              </a:rPr>
              <a:t>.</a:t>
            </a:r>
          </a:p>
          <a:p>
            <a:pPr marL="342900" indent="-342900" defTabSz="914400">
              <a:spcBef>
                <a:spcPts val="600"/>
              </a:spcBef>
              <a:spcAft>
                <a:spcPts val="1200"/>
              </a:spcAft>
              <a:buClr>
                <a:srgbClr val="000000"/>
              </a:buClr>
              <a:buSzPct val="100000"/>
              <a:buFont typeface="Arial" charset="0"/>
              <a:buNone/>
            </a:pPr>
            <a:r>
              <a:rPr lang="en-US" sz="1500" dirty="0" smtClean="0">
                <a:latin typeface="Calibri"/>
                <a:cs typeface="Calibri"/>
              </a:rPr>
              <a:t>King, J. A. (2009, March). </a:t>
            </a:r>
            <a:r>
              <a:rPr lang="en-US" sz="1500" i="1" dirty="0" smtClean="0">
                <a:latin typeface="Calibri"/>
                <a:cs typeface="Calibri"/>
              </a:rPr>
              <a:t>Interactive evaluation practice. </a:t>
            </a:r>
            <a:r>
              <a:rPr lang="en-US" sz="1500" dirty="0" smtClean="0">
                <a:latin typeface="Calibri"/>
                <a:cs typeface="Calibri"/>
              </a:rPr>
              <a:t>Session presented at the Minnesota Evaluation Studies Institute, Bloomington, MN</a:t>
            </a:r>
            <a:r>
              <a:rPr lang="en-US" sz="1500" dirty="0" smtClean="0">
                <a:latin typeface="Calibri"/>
                <a:cs typeface="Calibri"/>
              </a:rPr>
              <a:t>.</a:t>
            </a:r>
          </a:p>
          <a:p>
            <a:pPr marL="342900" indent="-342900" defTabSz="914400">
              <a:spcBef>
                <a:spcPts val="600"/>
              </a:spcBef>
              <a:spcAft>
                <a:spcPts val="1200"/>
              </a:spcAft>
              <a:buClr>
                <a:srgbClr val="000000"/>
              </a:buClr>
              <a:buSzPct val="100000"/>
              <a:buFont typeface="Arial" charset="0"/>
              <a:buNone/>
            </a:pPr>
            <a:r>
              <a:rPr lang="en-US" sz="1500" dirty="0" smtClean="0">
                <a:latin typeface="Calibri"/>
                <a:cs typeface="Calibri"/>
              </a:rPr>
              <a:t>Patten</a:t>
            </a:r>
            <a:r>
              <a:rPr lang="en-US" sz="1500" dirty="0" smtClean="0">
                <a:latin typeface="Calibri"/>
                <a:cs typeface="Calibri"/>
              </a:rPr>
              <a:t>, M. L. (2001). </a:t>
            </a:r>
            <a:r>
              <a:rPr lang="en-US" sz="1500" i="1" dirty="0" smtClean="0">
                <a:latin typeface="Calibri"/>
                <a:cs typeface="Calibri"/>
              </a:rPr>
              <a:t>Questionnaire research: A practical guide. </a:t>
            </a:r>
            <a:r>
              <a:rPr lang="en-US" sz="1500" dirty="0" smtClean="0">
                <a:latin typeface="Calibri"/>
                <a:cs typeface="Calibri"/>
              </a:rPr>
              <a:t>(2</a:t>
            </a:r>
            <a:r>
              <a:rPr lang="en-US" sz="1500" baseline="30000" dirty="0" smtClean="0">
                <a:latin typeface="Calibri"/>
                <a:cs typeface="Calibri"/>
              </a:rPr>
              <a:t>nd</a:t>
            </a:r>
            <a:r>
              <a:rPr lang="en-US" sz="1500" dirty="0" smtClean="0">
                <a:latin typeface="Calibri"/>
                <a:cs typeface="Calibri"/>
              </a:rPr>
              <a:t> ed.). Los Angeles, CA: </a:t>
            </a:r>
            <a:r>
              <a:rPr lang="en-US" sz="1500" dirty="0" err="1" smtClean="0">
                <a:latin typeface="Calibri"/>
                <a:cs typeface="Calibri"/>
              </a:rPr>
              <a:t>Pyrczak</a:t>
            </a:r>
            <a:r>
              <a:rPr lang="en-US" sz="1500" dirty="0" smtClean="0">
                <a:latin typeface="Calibri"/>
                <a:cs typeface="Calibri"/>
              </a:rPr>
              <a:t> </a:t>
            </a:r>
            <a:r>
              <a:rPr lang="en-US" sz="1500" dirty="0" smtClean="0">
                <a:latin typeface="Calibri"/>
                <a:cs typeface="Calibri"/>
              </a:rPr>
              <a:t>Publishing.</a:t>
            </a:r>
          </a:p>
          <a:p>
            <a:pPr marL="342900" indent="-342900" defTabSz="914400">
              <a:spcBef>
                <a:spcPts val="600"/>
              </a:spcBef>
              <a:spcAft>
                <a:spcPts val="1200"/>
              </a:spcAft>
              <a:buClr>
                <a:srgbClr val="000000"/>
              </a:buClr>
              <a:buSzPct val="100000"/>
              <a:buFont typeface="Arial" charset="0"/>
              <a:buNone/>
            </a:pPr>
            <a:r>
              <a:rPr lang="en-US" sz="1500" dirty="0" smtClean="0">
                <a:latin typeface="Calibri"/>
                <a:cs typeface="Calibri"/>
              </a:rPr>
              <a:t>Patton, M.Q. (2008). </a:t>
            </a:r>
            <a:r>
              <a:rPr lang="en-US" sz="1500" i="1" dirty="0" smtClean="0">
                <a:latin typeface="Calibri"/>
                <a:cs typeface="Calibri"/>
              </a:rPr>
              <a:t>Utilization-focused evaluation. </a:t>
            </a:r>
            <a:r>
              <a:rPr lang="en-US" sz="1500" dirty="0" smtClean="0">
                <a:latin typeface="Calibri"/>
                <a:cs typeface="Calibri"/>
              </a:rPr>
              <a:t>(4</a:t>
            </a:r>
            <a:r>
              <a:rPr lang="en-US" sz="1500" baseline="30000" dirty="0" smtClean="0">
                <a:latin typeface="Calibri"/>
                <a:cs typeface="Calibri"/>
              </a:rPr>
              <a:t>th</a:t>
            </a:r>
            <a:r>
              <a:rPr lang="en-US" sz="1500" dirty="0" smtClean="0">
                <a:latin typeface="Calibri"/>
                <a:cs typeface="Calibri"/>
              </a:rPr>
              <a:t> ed.). Thousand Oaks, CA: Sage Publications.</a:t>
            </a:r>
          </a:p>
          <a:p>
            <a:pPr marL="342900" indent="-342900" defTabSz="914400">
              <a:spcBef>
                <a:spcPts val="600"/>
              </a:spcBef>
              <a:spcAft>
                <a:spcPts val="1200"/>
              </a:spcAft>
              <a:buClr>
                <a:srgbClr val="000000"/>
              </a:buClr>
              <a:buSzPct val="100000"/>
              <a:buFont typeface="Arial" charset="0"/>
              <a:buNone/>
            </a:pPr>
            <a:r>
              <a:rPr lang="en-US" sz="1500" dirty="0" err="1" smtClean="0">
                <a:latin typeface="Calibri"/>
                <a:cs typeface="Calibri"/>
              </a:rPr>
              <a:t>Preskill</a:t>
            </a:r>
            <a:r>
              <a:rPr lang="en-US" sz="1500" dirty="0" smtClean="0">
                <a:latin typeface="Calibri"/>
                <a:cs typeface="Calibri"/>
              </a:rPr>
              <a:t>, H., &amp; Russ-</a:t>
            </a:r>
            <a:r>
              <a:rPr lang="en-US" sz="1500" dirty="0" err="1" smtClean="0">
                <a:latin typeface="Calibri"/>
                <a:cs typeface="Calibri"/>
              </a:rPr>
              <a:t>Efts</a:t>
            </a:r>
            <a:r>
              <a:rPr lang="en-US" sz="1500" dirty="0" smtClean="0">
                <a:latin typeface="Calibri"/>
                <a:cs typeface="Calibri"/>
              </a:rPr>
              <a:t>, D. (2005). </a:t>
            </a:r>
            <a:r>
              <a:rPr lang="en-US" sz="1500" i="1" dirty="0" smtClean="0">
                <a:latin typeface="Calibri"/>
                <a:cs typeface="Calibri"/>
              </a:rPr>
              <a:t>Building evaluation capacity: 72 activities for teaching and training. </a:t>
            </a:r>
            <a:r>
              <a:rPr lang="en-US" sz="1500" dirty="0" smtClean="0">
                <a:latin typeface="Calibri"/>
                <a:cs typeface="Calibri"/>
              </a:rPr>
              <a:t>Thousand Oaks, CA: Sage Publications.</a:t>
            </a:r>
          </a:p>
          <a:p>
            <a:pPr marL="342900" indent="-342900" defTabSz="914400">
              <a:spcBef>
                <a:spcPts val="600"/>
              </a:spcBef>
              <a:spcAft>
                <a:spcPts val="1200"/>
              </a:spcAft>
              <a:buClr>
                <a:srgbClr val="000000"/>
              </a:buClr>
              <a:buSzPct val="100000"/>
              <a:buFont typeface="Arial" charset="0"/>
              <a:buNone/>
            </a:pPr>
            <a:r>
              <a:rPr lang="en-US" sz="1500" dirty="0" err="1" smtClean="0">
                <a:latin typeface="Calibri"/>
                <a:cs typeface="Calibri"/>
              </a:rPr>
              <a:t>Preskill</a:t>
            </a:r>
            <a:r>
              <a:rPr lang="en-US" sz="1500" dirty="0" smtClean="0">
                <a:latin typeface="Calibri"/>
                <a:cs typeface="Calibri"/>
              </a:rPr>
              <a:t>, H., &amp;Torres, K.T. (1999). </a:t>
            </a:r>
            <a:r>
              <a:rPr lang="en-US" sz="1500" i="1" dirty="0" smtClean="0">
                <a:latin typeface="Calibri"/>
                <a:cs typeface="Calibri"/>
              </a:rPr>
              <a:t>Evaluative Inquiry for Learning in Organizations. </a:t>
            </a:r>
            <a:r>
              <a:rPr lang="en-US" sz="1500" dirty="0" smtClean="0">
                <a:latin typeface="Calibri"/>
                <a:cs typeface="Calibri"/>
              </a:rPr>
              <a:t>Thousand Oaks, CA: Sage Publications.</a:t>
            </a:r>
            <a:endParaRPr lang="en-US" sz="1500" u="sng" dirty="0" smtClean="0">
              <a:latin typeface="Calibri"/>
              <a:cs typeface="Calibri"/>
              <a:hlinkClick r:id="rId2"/>
            </a:endParaRPr>
          </a:p>
          <a:p>
            <a:pPr marL="342900" indent="-342900" defTabSz="914400">
              <a:spcBef>
                <a:spcPts val="600"/>
              </a:spcBef>
              <a:spcAft>
                <a:spcPts val="1200"/>
              </a:spcAft>
              <a:buClr>
                <a:srgbClr val="000000"/>
              </a:buClr>
              <a:buSzPct val="100000"/>
              <a:buFont typeface="Arial" charset="0"/>
              <a:buNone/>
            </a:pPr>
            <a:endParaRPr lang="en-US" sz="2100" u="sng" dirty="0" smtClean="0">
              <a:latin typeface="Calibri"/>
              <a:cs typeface="Calibri"/>
              <a:hlinkClick r:id="rId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56324" name="Title 1"/>
          <p:cNvSpPr>
            <a:spLocks noGrp="1"/>
          </p:cNvSpPr>
          <p:nvPr>
            <p:ph type="title" idx="4294967295"/>
          </p:nvPr>
        </p:nvSpPr>
        <p:spPr>
          <a:xfrm>
            <a:off x="268288" y="274638"/>
            <a:ext cx="8310562" cy="741362"/>
          </a:xfrm>
        </p:spPr>
        <p:txBody>
          <a:bodyPr/>
          <a:lstStyle/>
          <a:p>
            <a:pPr algn="l" eaLnBrk="1" hangingPunct="1">
              <a:lnSpc>
                <a:spcPct val="90000"/>
              </a:lnSpc>
            </a:pPr>
            <a:r>
              <a:rPr lang="en-US" sz="4000" smtClean="0">
                <a:solidFill>
                  <a:srgbClr val="0C4225"/>
                </a:solidFill>
                <a:latin typeface="Georgia" pitchFamily="18" charset="0"/>
              </a:rPr>
              <a:t>Moving forward</a:t>
            </a:r>
          </a:p>
        </p:txBody>
      </p:sp>
      <p:sp>
        <p:nvSpPr>
          <p:cNvPr id="7" name="Rectangle 3"/>
          <p:cNvSpPr txBox="1">
            <a:spLocks noChangeArrowheads="1"/>
          </p:cNvSpPr>
          <p:nvPr/>
        </p:nvSpPr>
        <p:spPr bwMode="auto">
          <a:xfrm>
            <a:off x="685800" y="1477963"/>
            <a:ext cx="7772400" cy="4784725"/>
          </a:xfrm>
          <a:prstGeom prst="rect">
            <a:avLst/>
          </a:prstGeom>
          <a:noFill/>
          <a:ln w="9525">
            <a:noFill/>
            <a:miter lim="800000"/>
            <a:headEnd/>
            <a:tailEnd/>
          </a:ln>
          <a:effectLst/>
        </p:spPr>
        <p:txBody>
          <a:bodyPr lIns="38100" tIns="38100" rIns="38100" bIns="38100"/>
          <a:lstStyle/>
          <a:p>
            <a:pPr marL="342900" indent="-342900" defTabSz="914400">
              <a:spcBef>
                <a:spcPts val="600"/>
              </a:spcBef>
              <a:buClr>
                <a:srgbClr val="000000"/>
              </a:buClr>
              <a:buSzPct val="100000"/>
              <a:buFont typeface="Arial" charset="0"/>
              <a:buNone/>
            </a:pPr>
            <a:r>
              <a:rPr lang="en-US" sz="2400" b="1" dirty="0" smtClean="0">
                <a:latin typeface="Calibri" pitchFamily="34" charset="0"/>
                <a:sym typeface="Arial" charset="0"/>
              </a:rPr>
              <a:t>Additional resources</a:t>
            </a:r>
          </a:p>
          <a:p>
            <a:pPr marL="342900" indent="-342900" defTabSz="914400"/>
            <a:r>
              <a:rPr lang="en-US" sz="2400" dirty="0">
                <a:latin typeface="Calibri" pitchFamily="34" charset="0"/>
                <a:sym typeface="Arial" charset="0"/>
              </a:rPr>
              <a:t>Diamond, J., Luke, J., &amp; </a:t>
            </a:r>
            <a:r>
              <a:rPr lang="en-US" sz="2400" dirty="0" err="1">
                <a:latin typeface="Calibri" pitchFamily="34" charset="0"/>
                <a:sym typeface="Arial" charset="0"/>
              </a:rPr>
              <a:t>Uttal</a:t>
            </a:r>
            <a:r>
              <a:rPr lang="en-US" sz="2400" dirty="0">
                <a:latin typeface="Calibri" pitchFamily="34" charset="0"/>
                <a:sym typeface="Arial" charset="0"/>
              </a:rPr>
              <a:t>, D. (2009). </a:t>
            </a:r>
            <a:r>
              <a:rPr lang="en-US" sz="2400" i="1" dirty="0">
                <a:latin typeface="Calibri" pitchFamily="34" charset="0"/>
                <a:sym typeface="Arial" charset="0"/>
              </a:rPr>
              <a:t>Practical evaluation guide: Tools for museums and other informal educational settings</a:t>
            </a:r>
            <a:r>
              <a:rPr lang="en-US" sz="2400" dirty="0">
                <a:latin typeface="Calibri" pitchFamily="34" charset="0"/>
                <a:sym typeface="Arial" charset="0"/>
              </a:rPr>
              <a:t>. Walnut Creek, CA: Altamira.</a:t>
            </a:r>
          </a:p>
          <a:p>
            <a:pPr marL="342900" indent="-342900" defTabSz="914400"/>
            <a:endParaRPr lang="en-US" sz="1200" dirty="0">
              <a:latin typeface="Calibri" pitchFamily="34" charset="0"/>
              <a:sym typeface="Arial" charset="0"/>
            </a:endParaRPr>
          </a:p>
          <a:p>
            <a:pPr marL="342900" indent="-342900" defTabSz="914400"/>
            <a:r>
              <a:rPr lang="en-US" sz="2400" dirty="0">
                <a:latin typeface="Calibri" pitchFamily="34" charset="0"/>
                <a:sym typeface="Arial" charset="0"/>
              </a:rPr>
              <a:t>Patton, M. Q. (2002). </a:t>
            </a:r>
            <a:r>
              <a:rPr lang="en-US" sz="2400" i="1" dirty="0">
                <a:latin typeface="Calibri" pitchFamily="34" charset="0"/>
                <a:sym typeface="Arial" charset="0"/>
              </a:rPr>
              <a:t>Qualitative research and evaluation methods</a:t>
            </a:r>
            <a:r>
              <a:rPr lang="en-US" sz="2400" dirty="0">
                <a:latin typeface="Calibri" pitchFamily="34" charset="0"/>
                <a:sym typeface="Arial" charset="0"/>
              </a:rPr>
              <a:t> (3rd ed.). Thousand Oaks, CA: Sage Publications, Inc.</a:t>
            </a:r>
          </a:p>
          <a:p>
            <a:pPr marL="342900" indent="-342900" defTabSz="914400"/>
            <a:endParaRPr lang="en-US" sz="1200" dirty="0">
              <a:latin typeface="Calibri" pitchFamily="34" charset="0"/>
              <a:sym typeface="Arial" charset="0"/>
            </a:endParaRPr>
          </a:p>
          <a:p>
            <a:pPr marL="342900" indent="-342900" defTabSz="914400"/>
            <a:r>
              <a:rPr lang="en-US" sz="2400" dirty="0">
                <a:latin typeface="Calibri" pitchFamily="34" charset="0"/>
                <a:sym typeface="Arial" charset="0"/>
              </a:rPr>
              <a:t>http://</a:t>
            </a:r>
            <a:r>
              <a:rPr lang="en-US" sz="2400" dirty="0" err="1">
                <a:latin typeface="Calibri" pitchFamily="34" charset="0"/>
                <a:sym typeface="Arial" charset="0"/>
              </a:rPr>
              <a:t>www.evaluationspringboard.org</a:t>
            </a:r>
            <a:r>
              <a:rPr lang="en-US" sz="2400" dirty="0">
                <a:latin typeface="Calibri" pitchFamily="34" charset="0"/>
                <a:sym typeface="Arial" charset="0"/>
              </a:rPr>
              <a:t>/science</a:t>
            </a:r>
          </a:p>
          <a:p>
            <a:pPr marL="342900" indent="-342900" defTabSz="914400">
              <a:spcBef>
                <a:spcPts val="600"/>
              </a:spcBef>
              <a:buClr>
                <a:srgbClr val="000000"/>
              </a:buClr>
              <a:buSzPct val="100000"/>
              <a:buFont typeface="Arial" charset="0"/>
              <a:buNone/>
            </a:pPr>
            <a:endParaRPr lang="en-US" sz="2400" b="1" dirty="0">
              <a:latin typeface="Calibri" pitchFamily="34" charset="0"/>
              <a:sym typeface="Arial" charset="0"/>
            </a:endParaRPr>
          </a:p>
          <a:p>
            <a:pPr marL="342900" indent="-342900" defTabSz="914400">
              <a:spcBef>
                <a:spcPts val="600"/>
              </a:spcBef>
              <a:buClr>
                <a:srgbClr val="000000"/>
              </a:buClr>
              <a:buSzPct val="100000"/>
              <a:buFont typeface="Arial" charset="0"/>
              <a:buNone/>
            </a:pPr>
            <a:r>
              <a:rPr lang="en-US" sz="2400" b="1" dirty="0">
                <a:latin typeface="Calibri" pitchFamily="34" charset="0"/>
                <a:sym typeface="Arial" charset="0"/>
              </a:rPr>
              <a:t>Contact information</a:t>
            </a:r>
          </a:p>
          <a:p>
            <a:pPr marL="342900" indent="-342900" defTabSz="914400">
              <a:spcBef>
                <a:spcPts val="600"/>
              </a:spcBef>
              <a:buClr>
                <a:srgbClr val="000000"/>
              </a:buClr>
              <a:buSzPct val="100000"/>
              <a:buFont typeface="Arial" charset="0"/>
              <a:buNone/>
            </a:pPr>
            <a:r>
              <a:rPr lang="en-US" sz="2400" dirty="0">
                <a:latin typeface="Calibri" pitchFamily="34" charset="0"/>
                <a:sym typeface="Arial" charset="0"/>
              </a:rPr>
              <a:t>Christine Reich, </a:t>
            </a:r>
            <a:r>
              <a:rPr lang="en-US" sz="2400" dirty="0">
                <a:latin typeface="Calibri" pitchFamily="34" charset="0"/>
                <a:sym typeface="Arial" charset="0"/>
                <a:hlinkClick r:id="rId2"/>
              </a:rPr>
              <a:t>creich@mos.org</a:t>
            </a:r>
            <a:endParaRPr lang="en-US" sz="2400" dirty="0">
              <a:latin typeface="Calibri" pitchFamily="34" charset="0"/>
              <a:sym typeface="Arial" charset="0"/>
            </a:endParaRPr>
          </a:p>
          <a:p>
            <a:pPr marL="342900" indent="-342900" defTabSz="914400">
              <a:spcBef>
                <a:spcPts val="600"/>
              </a:spcBef>
              <a:buClr>
                <a:srgbClr val="000000"/>
              </a:buClr>
              <a:buSzPct val="100000"/>
              <a:buFont typeface="Arial" charset="0"/>
              <a:buNone/>
            </a:pPr>
            <a:r>
              <a:rPr lang="en-US" sz="2400" dirty="0">
                <a:latin typeface="Calibri" pitchFamily="34" charset="0"/>
                <a:sym typeface="Arial" charset="0"/>
              </a:rPr>
              <a:t>Amy Grack Nelson, </a:t>
            </a:r>
            <a:r>
              <a:rPr lang="en-US" sz="2400" dirty="0">
                <a:latin typeface="Calibri" pitchFamily="34" charset="0"/>
                <a:sym typeface="Arial" charset="0"/>
                <a:hlinkClick r:id="rId3"/>
              </a:rPr>
              <a:t>agnelson@smm.org</a:t>
            </a:r>
            <a:endParaRPr lang="en-US" sz="2400" b="1" dirty="0">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5" name="Picture 5" descr="20100815GH_1502_ppt.jpg"/>
          <p:cNvPicPr>
            <a:picLocks noChangeAspect="1"/>
          </p:cNvPicPr>
          <p:nvPr/>
        </p:nvPicPr>
        <p:blipFill>
          <a:blip r:embed="rId2"/>
          <a:srcRect t="18633" b="2753"/>
          <a:stretch>
            <a:fillRect/>
          </a:stretch>
        </p:blipFill>
        <p:spPr bwMode="auto">
          <a:xfrm>
            <a:off x="0" y="2063750"/>
            <a:ext cx="9144000" cy="4794250"/>
          </a:xfrm>
          <a:prstGeom prst="rect">
            <a:avLst/>
          </a:prstGeom>
          <a:noFill/>
          <a:ln w="9525">
            <a:noFill/>
            <a:miter lim="800000"/>
            <a:headEnd/>
            <a:tailEnd/>
          </a:ln>
        </p:spPr>
      </p:pic>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52227" name="Picture 8" descr="NISE_tag_white.png"/>
          <p:cNvPicPr>
            <a:picLocks noChangeAspect="1"/>
          </p:cNvPicPr>
          <p:nvPr/>
        </p:nvPicPr>
        <p:blipFill>
          <a:blip r:embed="rId3"/>
          <a:srcRect/>
          <a:stretch>
            <a:fillRect/>
          </a:stretch>
        </p:blipFill>
        <p:spPr bwMode="auto">
          <a:xfrm>
            <a:off x="185738" y="6330950"/>
            <a:ext cx="898525" cy="350838"/>
          </a:xfrm>
          <a:prstGeom prst="rect">
            <a:avLst/>
          </a:prstGeom>
          <a:noFill/>
          <a:ln w="9525">
            <a:noFill/>
            <a:miter lim="800000"/>
            <a:headEnd/>
            <a:tailEnd/>
          </a:ln>
        </p:spPr>
      </p:pic>
      <p:sp>
        <p:nvSpPr>
          <p:cNvPr id="11" name="Rectangle 3"/>
          <p:cNvSpPr txBox="1">
            <a:spLocks noChangeArrowheads="1"/>
          </p:cNvSpPr>
          <p:nvPr/>
        </p:nvSpPr>
        <p:spPr bwMode="auto">
          <a:xfrm>
            <a:off x="2586038" y="490538"/>
            <a:ext cx="5295900" cy="1155700"/>
          </a:xfrm>
          <a:prstGeom prst="rect">
            <a:avLst/>
          </a:prstGeom>
          <a:noFill/>
          <a:ln w="9525">
            <a:noFill/>
            <a:miter lim="800000"/>
            <a:headEnd/>
            <a:tailEnd/>
          </a:ln>
        </p:spPr>
        <p:txBody>
          <a:bodyPr/>
          <a:lstStyle/>
          <a:p>
            <a:pPr defTabSz="914400">
              <a:lnSpc>
                <a:spcPct val="90000"/>
              </a:lnSpc>
              <a:spcBef>
                <a:spcPct val="20000"/>
              </a:spcBef>
              <a:defRPr/>
            </a:pPr>
            <a:r>
              <a:rPr lang="en-US" sz="1200" kern="0" dirty="0">
                <a:latin typeface="+mn-lt"/>
              </a:rPr>
              <a:t>This presentation is based on work supported by the National Science Foundation under Grant No. </a:t>
            </a:r>
            <a:r>
              <a:rPr lang="en-US" sz="1200" dirty="0">
                <a:latin typeface="+mn-lt"/>
              </a:rPr>
              <a:t>0940143</a:t>
            </a:r>
            <a:r>
              <a:rPr lang="en-US" sz="1200" kern="0" dirty="0">
                <a:latin typeface="+mn-lt"/>
              </a:rPr>
              <a:t>.</a:t>
            </a:r>
          </a:p>
          <a:p>
            <a:pPr defTabSz="914400">
              <a:lnSpc>
                <a:spcPct val="90000"/>
              </a:lnSpc>
              <a:spcBef>
                <a:spcPct val="20000"/>
              </a:spcBef>
              <a:defRPr/>
            </a:pPr>
            <a:r>
              <a:rPr lang="en-US" sz="1200" kern="0" dirty="0">
                <a:latin typeface="+mn-lt"/>
              </a:rPr>
              <a:t>Any opinions, findings, and conclusions or recommendations expressed in this presentation are those of the </a:t>
            </a:r>
            <a:r>
              <a:rPr lang="en-US" sz="1200" kern="0" dirty="0" err="1">
                <a:latin typeface="+mn-lt"/>
              </a:rPr>
              <a:t>author(s</a:t>
            </a:r>
            <a:r>
              <a:rPr lang="en-US" sz="1200" kern="0" dirty="0">
                <a:latin typeface="+mn-lt"/>
              </a:rPr>
              <a:t>) and do not necessarily reflect the views of the Foundation. </a:t>
            </a:r>
          </a:p>
        </p:txBody>
      </p:sp>
      <p:pic>
        <p:nvPicPr>
          <p:cNvPr id="52229" name="Picture 11"/>
          <p:cNvPicPr>
            <a:picLocks noChangeAspect="1"/>
          </p:cNvPicPr>
          <p:nvPr/>
        </p:nvPicPr>
        <p:blipFill>
          <a:blip r:embed="rId4"/>
          <a:srcRect/>
          <a:stretch>
            <a:fillRect/>
          </a:stretch>
        </p:blipFill>
        <p:spPr bwMode="auto">
          <a:xfrm>
            <a:off x="1320800" y="465138"/>
            <a:ext cx="992188" cy="998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9459" name="Title 1"/>
          <p:cNvSpPr>
            <a:spLocks noGrp="1"/>
          </p:cNvSpPr>
          <p:nvPr>
            <p:ph type="title"/>
          </p:nvPr>
        </p:nvSpPr>
        <p:spPr>
          <a:xfrm>
            <a:off x="254000" y="274638"/>
            <a:ext cx="8661400" cy="741362"/>
          </a:xfrm>
        </p:spPr>
        <p:txBody>
          <a:bodyPr/>
          <a:lstStyle/>
          <a:p>
            <a:pPr algn="l" eaLnBrk="1" hangingPunct="1">
              <a:lnSpc>
                <a:spcPct val="90000"/>
              </a:lnSpc>
            </a:pPr>
            <a:r>
              <a:rPr lang="en-US" sz="4000" smtClean="0">
                <a:solidFill>
                  <a:srgbClr val="0C4225"/>
                </a:solidFill>
                <a:latin typeface="Georgia" pitchFamily="18" charset="0"/>
              </a:rPr>
              <a:t>Likert-scale line-up</a:t>
            </a:r>
          </a:p>
        </p:txBody>
      </p:sp>
      <p:sp>
        <p:nvSpPr>
          <p:cNvPr id="19460" name="Rectangle 12"/>
          <p:cNvSpPr>
            <a:spLocks noChangeArrowheads="1"/>
          </p:cNvSpPr>
          <p:nvPr/>
        </p:nvSpPr>
        <p:spPr bwMode="auto">
          <a:xfrm>
            <a:off x="671513" y="1560513"/>
            <a:ext cx="7772400" cy="5029200"/>
          </a:xfrm>
          <a:prstGeom prst="rect">
            <a:avLst/>
          </a:prstGeom>
          <a:noFill/>
          <a:ln w="9525">
            <a:noFill/>
            <a:miter lim="800000"/>
            <a:headEnd/>
            <a:tailEnd/>
          </a:ln>
        </p:spPr>
        <p:txBody>
          <a:bodyPr lIns="38100" tIns="38100" rIns="38100" bIns="38100"/>
          <a:lstStyle/>
          <a:p>
            <a:pPr marL="457200" indent="-457200">
              <a:spcBef>
                <a:spcPts val="600"/>
              </a:spcBef>
              <a:buClr>
                <a:srgbClr val="000000"/>
              </a:buClr>
              <a:buSzPct val="100000"/>
              <a:buFont typeface="Arial" charset="0"/>
              <a:buNone/>
            </a:pPr>
            <a:r>
              <a:rPr lang="en-US" sz="2400">
                <a:latin typeface="Calibri" pitchFamily="34" charset="0"/>
                <a:sym typeface="Arial" charset="0"/>
              </a:rPr>
              <a:t>How familiar are you with the process of conducting an evaluation? </a:t>
            </a:r>
          </a:p>
          <a:p>
            <a:pPr marL="457200" indent="-457200">
              <a:spcBef>
                <a:spcPts val="600"/>
              </a:spcBef>
              <a:buClr>
                <a:srgbClr val="000000"/>
              </a:buClr>
              <a:buSzPct val="100000"/>
              <a:buFont typeface="Arial" charset="0"/>
              <a:buNone/>
            </a:pPr>
            <a:endParaRPr lang="en-US" sz="2400">
              <a:latin typeface="Calibri" pitchFamily="34" charset="0"/>
              <a:sym typeface="Arial" charset="0"/>
            </a:endParaRPr>
          </a:p>
          <a:p>
            <a:pPr marL="876300" lvl="1" indent="-457200">
              <a:spcBef>
                <a:spcPts val="600"/>
              </a:spcBef>
              <a:buClr>
                <a:srgbClr val="000000"/>
              </a:buClr>
              <a:buSzPct val="100000"/>
              <a:buFont typeface="Arial" charset="0"/>
              <a:buAutoNum type="arabicPeriod"/>
            </a:pPr>
            <a:r>
              <a:rPr lang="en-US" sz="2400">
                <a:latin typeface="Calibri" pitchFamily="34" charset="0"/>
                <a:sym typeface="Arial" charset="0"/>
              </a:rPr>
              <a:t>Not at all Familiar</a:t>
            </a:r>
          </a:p>
          <a:p>
            <a:pPr marL="876300" lvl="1" indent="-457200">
              <a:spcBef>
                <a:spcPts val="600"/>
              </a:spcBef>
              <a:buClr>
                <a:srgbClr val="000000"/>
              </a:buClr>
              <a:buSzPct val="100000"/>
              <a:buFont typeface="Arial" charset="0"/>
              <a:buAutoNum type="arabicPeriod" startAt="3"/>
            </a:pPr>
            <a:r>
              <a:rPr lang="en-US" sz="2400">
                <a:latin typeface="Calibri" pitchFamily="34" charset="0"/>
                <a:sym typeface="Arial" charset="0"/>
              </a:rPr>
              <a:t>Familiar</a:t>
            </a:r>
          </a:p>
          <a:p>
            <a:pPr marL="876300" lvl="1" indent="-457200">
              <a:spcBef>
                <a:spcPts val="600"/>
              </a:spcBef>
              <a:buClr>
                <a:srgbClr val="000000"/>
              </a:buClr>
              <a:buSzPct val="100000"/>
              <a:buFont typeface="Arial" charset="0"/>
              <a:buNone/>
            </a:pPr>
            <a:r>
              <a:rPr lang="en-US" sz="2400">
                <a:latin typeface="Calibri" pitchFamily="34" charset="0"/>
                <a:sym typeface="Arial" charset="0"/>
              </a:rPr>
              <a:t>5.  	Very Familiar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0483" name="Title 1"/>
          <p:cNvSpPr>
            <a:spLocks noGrp="1"/>
          </p:cNvSpPr>
          <p:nvPr>
            <p:ph type="title" idx="4294967295"/>
          </p:nvPr>
        </p:nvSpPr>
        <p:spPr>
          <a:xfrm>
            <a:off x="254000" y="274638"/>
            <a:ext cx="8661400" cy="741362"/>
          </a:xfrm>
        </p:spPr>
        <p:txBody>
          <a:bodyPr/>
          <a:lstStyle/>
          <a:p>
            <a:pPr algn="l" eaLnBrk="1" hangingPunct="1">
              <a:lnSpc>
                <a:spcPct val="90000"/>
              </a:lnSpc>
            </a:pPr>
            <a:r>
              <a:rPr lang="en-US" sz="4000" smtClean="0">
                <a:solidFill>
                  <a:srgbClr val="0C4225"/>
                </a:solidFill>
                <a:latin typeface="Georgia" pitchFamily="18" charset="0"/>
              </a:rPr>
              <a:t>Your thoughts on evaluation</a:t>
            </a:r>
          </a:p>
        </p:txBody>
      </p:sp>
      <p:sp>
        <p:nvSpPr>
          <p:cNvPr id="20484" name="Rectangle 12"/>
          <p:cNvSpPr>
            <a:spLocks noChangeArrowheads="1"/>
          </p:cNvSpPr>
          <p:nvPr/>
        </p:nvSpPr>
        <p:spPr bwMode="auto">
          <a:xfrm>
            <a:off x="671513" y="1560513"/>
            <a:ext cx="7772400" cy="5029200"/>
          </a:xfrm>
          <a:prstGeom prst="rect">
            <a:avLst/>
          </a:prstGeom>
          <a:noFill/>
          <a:ln w="9525">
            <a:noFill/>
            <a:miter lim="800000"/>
            <a:headEnd/>
            <a:tailEnd/>
          </a:ln>
        </p:spPr>
        <p:txBody>
          <a:bodyPr lIns="38100" tIns="38100" rIns="38100" bIns="38100"/>
          <a:lstStyle/>
          <a:p>
            <a:pPr marL="457200" indent="-457200" algn="ctr"/>
            <a:endParaRPr lang="en-US" sz="2600"/>
          </a:p>
          <a:p>
            <a:pPr marL="457200" indent="-457200" algn="ctr"/>
            <a:endParaRPr lang="en-US" sz="2600"/>
          </a:p>
          <a:p>
            <a:pPr marL="457200" indent="-457200" algn="ctr"/>
            <a:endParaRPr lang="en-US" sz="2600"/>
          </a:p>
          <a:p>
            <a:pPr marL="457200" indent="-457200" algn="ctr"/>
            <a:endParaRPr lang="en-US" sz="2600"/>
          </a:p>
          <a:p>
            <a:pPr marL="457200" indent="-457200" algn="ctr"/>
            <a:r>
              <a:rPr lang="en-US" sz="2600"/>
              <a:t>Write down what you think of when you hear the word “evaluation”</a:t>
            </a:r>
          </a:p>
          <a:p>
            <a:pPr marL="457200" indent="-457200" algn="ctr"/>
            <a:r>
              <a:rPr lang="en-US" sz="2600"/>
              <a:t>(words, pictures, etc.)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1507" name="Title 1"/>
          <p:cNvSpPr>
            <a:spLocks noGrp="1"/>
          </p:cNvSpPr>
          <p:nvPr>
            <p:ph type="title"/>
          </p:nvPr>
        </p:nvSpPr>
        <p:spPr>
          <a:xfrm>
            <a:off x="254000" y="274638"/>
            <a:ext cx="8661400" cy="741362"/>
          </a:xfrm>
        </p:spPr>
        <p:txBody>
          <a:bodyPr/>
          <a:lstStyle/>
          <a:p>
            <a:pPr algn="l" eaLnBrk="1" hangingPunct="1">
              <a:lnSpc>
                <a:spcPct val="90000"/>
              </a:lnSpc>
            </a:pPr>
            <a:r>
              <a:rPr lang="en-US" sz="4000" smtClean="0">
                <a:solidFill>
                  <a:srgbClr val="0C4225"/>
                </a:solidFill>
                <a:latin typeface="Georgia" pitchFamily="18" charset="0"/>
              </a:rPr>
              <a:t>What is evaluation?</a:t>
            </a:r>
          </a:p>
        </p:txBody>
      </p:sp>
      <p:sp>
        <p:nvSpPr>
          <p:cNvPr id="21509" name="Rectangle 7"/>
          <p:cNvSpPr>
            <a:spLocks noChangeArrowheads="1"/>
          </p:cNvSpPr>
          <p:nvPr/>
        </p:nvSpPr>
        <p:spPr bwMode="auto">
          <a:xfrm>
            <a:off x="254000" y="1516063"/>
            <a:ext cx="8661400" cy="1676400"/>
          </a:xfrm>
          <a:prstGeom prst="rect">
            <a:avLst/>
          </a:prstGeom>
          <a:noFill/>
          <a:ln w="9525">
            <a:noFill/>
            <a:miter lim="800000"/>
            <a:headEnd/>
            <a:tailEnd/>
          </a:ln>
        </p:spPr>
        <p:txBody>
          <a:bodyPr anchor="ctr">
            <a:spAutoFit/>
          </a:bodyPr>
          <a:lstStyle/>
          <a:p>
            <a:pPr algn="ctr"/>
            <a:r>
              <a:rPr lang="en-US" sz="2400" b="1" u="sng">
                <a:latin typeface="Calibri" pitchFamily="34" charset="0"/>
              </a:rPr>
              <a:t>Michael Quinn Patton</a:t>
            </a:r>
            <a:endParaRPr lang="en-US" sz="2400" b="1">
              <a:latin typeface="Calibri" pitchFamily="34" charset="0"/>
            </a:endParaRPr>
          </a:p>
          <a:p>
            <a:r>
              <a:rPr lang="en-US" sz="2000">
                <a:latin typeface="Calibri" pitchFamily="34" charset="0"/>
              </a:rPr>
              <a:t>Evaluation is the systematic collection of information about the activities, characteristics, and outcomes of programs to make judgments about the program, improve program effectiveness, and inform decisions about future programming.</a:t>
            </a:r>
          </a:p>
        </p:txBody>
      </p:sp>
      <p:sp>
        <p:nvSpPr>
          <p:cNvPr id="21511" name="Rectangle 7"/>
          <p:cNvSpPr>
            <a:spLocks noChangeArrowheads="1"/>
          </p:cNvSpPr>
          <p:nvPr/>
        </p:nvSpPr>
        <p:spPr bwMode="auto">
          <a:xfrm>
            <a:off x="254000" y="3451225"/>
            <a:ext cx="8813800" cy="2971800"/>
          </a:xfrm>
          <a:prstGeom prst="rect">
            <a:avLst/>
          </a:prstGeom>
          <a:noFill/>
          <a:ln w="9525">
            <a:noFill/>
            <a:miter lim="800000"/>
            <a:headEnd/>
            <a:tailEnd/>
          </a:ln>
        </p:spPr>
        <p:txBody>
          <a:bodyPr anchor="ctr">
            <a:spAutoFit/>
          </a:bodyPr>
          <a:lstStyle/>
          <a:p>
            <a:pPr algn="ctr"/>
            <a:r>
              <a:rPr lang="en-US" sz="2400" b="1" u="sng" dirty="0" err="1">
                <a:latin typeface="Calibri" pitchFamily="34" charset="0"/>
              </a:rPr>
              <a:t>Preskill</a:t>
            </a:r>
            <a:r>
              <a:rPr lang="en-US" sz="2400" b="1" u="sng" dirty="0">
                <a:latin typeface="Calibri" pitchFamily="34" charset="0"/>
              </a:rPr>
              <a:t> and Torres</a:t>
            </a:r>
          </a:p>
          <a:p>
            <a:pPr>
              <a:spcBef>
                <a:spcPts val="600"/>
              </a:spcBef>
              <a:buClr>
                <a:srgbClr val="000000"/>
              </a:buClr>
              <a:buSzPct val="100000"/>
              <a:buFont typeface="Arial" charset="0"/>
              <a:buNone/>
            </a:pPr>
            <a:r>
              <a:rPr lang="en-US" sz="2000" dirty="0">
                <a:latin typeface="Calibri" pitchFamily="34" charset="0"/>
                <a:sym typeface="Arial" charset="0"/>
              </a:rPr>
              <a:t>We envision evaluative inquiry as an on-going process for investigating and understanding critical organization issues. It is also an approach to learning that is fully integrated with an organization’s work practices, and as such, it engenders (a) organization members’ interest and ability in exploring critical issues using evaluation logic, (</a:t>
            </a:r>
            <a:r>
              <a:rPr lang="en-US" sz="2000" dirty="0" err="1">
                <a:latin typeface="Calibri" pitchFamily="34" charset="0"/>
                <a:sym typeface="Arial" charset="0"/>
              </a:rPr>
              <a:t>b</a:t>
            </a:r>
            <a:r>
              <a:rPr lang="en-US" sz="2000" dirty="0">
                <a:latin typeface="Calibri" pitchFamily="34" charset="0"/>
                <a:sym typeface="Arial" charset="0"/>
              </a:rPr>
              <a:t>) organization members’ involvement in evaluative processes, and (</a:t>
            </a:r>
            <a:r>
              <a:rPr lang="en-US" sz="2000" dirty="0" err="1">
                <a:latin typeface="Calibri" pitchFamily="34" charset="0"/>
                <a:sym typeface="Arial" charset="0"/>
              </a:rPr>
              <a:t>c</a:t>
            </a:r>
            <a:r>
              <a:rPr lang="en-US" sz="2000" dirty="0">
                <a:latin typeface="Calibri" pitchFamily="34" charset="0"/>
                <a:sym typeface="Arial" charset="0"/>
              </a:rPr>
              <a:t>) the personal and professional growth of the individuals within the organization.</a:t>
            </a:r>
          </a:p>
          <a:p>
            <a:pPr algn="ctr"/>
            <a:endParaRPr lang="en-US" sz="2000" b="1"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7651" name="Title 1"/>
          <p:cNvSpPr>
            <a:spLocks noGrp="1"/>
          </p:cNvSpPr>
          <p:nvPr>
            <p:ph type="title"/>
          </p:nvPr>
        </p:nvSpPr>
        <p:spPr>
          <a:xfrm>
            <a:off x="268288" y="274638"/>
            <a:ext cx="8310562" cy="741362"/>
          </a:xfrm>
        </p:spPr>
        <p:txBody>
          <a:bodyPr/>
          <a:lstStyle/>
          <a:p>
            <a:pPr algn="l" eaLnBrk="1" hangingPunct="1">
              <a:lnSpc>
                <a:spcPct val="90000"/>
              </a:lnSpc>
            </a:pPr>
            <a:r>
              <a:rPr lang="en-US" sz="4000" smtClean="0">
                <a:solidFill>
                  <a:srgbClr val="0C4225"/>
                </a:solidFill>
                <a:latin typeface="Georgia" pitchFamily="18" charset="0"/>
              </a:rPr>
              <a:t>Group activity</a:t>
            </a:r>
          </a:p>
        </p:txBody>
      </p:sp>
      <p:sp>
        <p:nvSpPr>
          <p:cNvPr id="6" name="Rectangle 2"/>
          <p:cNvSpPr txBox="1">
            <a:spLocks noChangeArrowheads="1"/>
          </p:cNvSpPr>
          <p:nvPr/>
        </p:nvSpPr>
        <p:spPr bwMode="auto">
          <a:xfrm>
            <a:off x="3937000" y="2868613"/>
            <a:ext cx="5207000" cy="1322387"/>
          </a:xfrm>
          <a:prstGeom prst="rect">
            <a:avLst/>
          </a:prstGeom>
          <a:noFill/>
          <a:ln w="9525">
            <a:noFill/>
            <a:miter lim="800000"/>
            <a:headEnd/>
            <a:tailEnd/>
          </a:ln>
          <a:effectLst/>
        </p:spPr>
        <p:txBody>
          <a:bodyPr lIns="38100" tIns="38100" rIns="38100" bIns="38100"/>
          <a:lstStyle/>
          <a:p>
            <a:pPr marL="342900" indent="-342900" defTabSz="914400">
              <a:spcBef>
                <a:spcPts val="600"/>
              </a:spcBef>
              <a:buClr>
                <a:srgbClr val="000000"/>
              </a:buClr>
              <a:buSzPct val="100000"/>
              <a:buFont typeface="Arial" charset="0"/>
              <a:buNone/>
              <a:defRPr/>
            </a:pPr>
            <a:r>
              <a:rPr lang="en-US" sz="2800" kern="0" dirty="0">
                <a:latin typeface="+mn-lt"/>
                <a:sym typeface="Arial" charset="0"/>
              </a:rPr>
              <a:t>Chocolate Chip Cookie Evaluation</a:t>
            </a:r>
          </a:p>
        </p:txBody>
      </p:sp>
      <p:pic>
        <p:nvPicPr>
          <p:cNvPr id="27653" name="Picture 6" descr="Data entry"/>
          <p:cNvPicPr>
            <a:picLocks noChangeAspect="1" noChangeArrowheads="1"/>
          </p:cNvPicPr>
          <p:nvPr/>
        </p:nvPicPr>
        <p:blipFill>
          <a:blip r:embed="rId2">
            <a:lum bright="12000" contrast="8000"/>
          </a:blip>
          <a:srcRect l="14388"/>
          <a:stretch>
            <a:fillRect/>
          </a:stretch>
        </p:blipFill>
        <p:spPr bwMode="auto">
          <a:xfrm>
            <a:off x="0" y="1235075"/>
            <a:ext cx="3611563" cy="562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8675" name="Title 1"/>
          <p:cNvSpPr>
            <a:spLocks noGrp="1"/>
          </p:cNvSpPr>
          <p:nvPr>
            <p:ph type="title"/>
          </p:nvPr>
        </p:nvSpPr>
        <p:spPr>
          <a:xfrm>
            <a:off x="268288" y="274638"/>
            <a:ext cx="8310562" cy="741362"/>
          </a:xfrm>
        </p:spPr>
        <p:txBody>
          <a:bodyPr/>
          <a:lstStyle/>
          <a:p>
            <a:pPr algn="l" eaLnBrk="1" hangingPunct="1">
              <a:lnSpc>
                <a:spcPct val="90000"/>
              </a:lnSpc>
            </a:pPr>
            <a:r>
              <a:rPr lang="en-US" sz="4000" smtClean="0">
                <a:solidFill>
                  <a:srgbClr val="0C4225"/>
                </a:solidFill>
                <a:latin typeface="Georgia" pitchFamily="18" charset="0"/>
              </a:rPr>
              <a:t>Cookie activity</a:t>
            </a:r>
          </a:p>
        </p:txBody>
      </p:sp>
      <p:sp>
        <p:nvSpPr>
          <p:cNvPr id="8" name="Rectangle 3"/>
          <p:cNvSpPr txBox="1">
            <a:spLocks noChangeArrowheads="1"/>
          </p:cNvSpPr>
          <p:nvPr/>
        </p:nvSpPr>
        <p:spPr bwMode="auto">
          <a:xfrm>
            <a:off x="685800" y="1828800"/>
            <a:ext cx="7772400" cy="4564063"/>
          </a:xfrm>
          <a:prstGeom prst="rect">
            <a:avLst/>
          </a:prstGeom>
          <a:noFill/>
          <a:ln w="9525">
            <a:noFill/>
            <a:miter lim="800000"/>
            <a:headEnd/>
            <a:tailEnd/>
          </a:ln>
          <a:effectLst/>
        </p:spPr>
        <p:txBody>
          <a:bodyPr lIns="38100" tIns="38100" rIns="38100" bIns="38100"/>
          <a:lstStyle/>
          <a:p>
            <a:pPr marL="457200" indent="-457200" defTabSz="914400">
              <a:spcBef>
                <a:spcPts val="600"/>
              </a:spcBef>
              <a:buClr>
                <a:srgbClr val="000000"/>
              </a:buClr>
              <a:buSzPct val="100000"/>
              <a:buFont typeface="Arial" charset="0"/>
              <a:buNone/>
              <a:defRPr/>
            </a:pPr>
            <a:r>
              <a:rPr lang="en-US" sz="2400" kern="0" dirty="0">
                <a:latin typeface="+mn-lt"/>
                <a:sym typeface="Arial" charset="0"/>
              </a:rPr>
              <a:t>Exercise to understand the underlying logic of evaluation.</a:t>
            </a:r>
          </a:p>
          <a:p>
            <a:pPr marL="457200" indent="-457200" defTabSz="914400">
              <a:spcBef>
                <a:spcPts val="600"/>
              </a:spcBef>
              <a:buClr>
                <a:srgbClr val="000000"/>
              </a:buClr>
              <a:buSzPct val="100000"/>
              <a:buFont typeface="Arial" charset="0"/>
              <a:buNone/>
              <a:defRPr/>
            </a:pPr>
            <a:endParaRPr lang="en-US" sz="2400" kern="0" dirty="0">
              <a:latin typeface="+mn-lt"/>
              <a:sym typeface="Arial" charset="0"/>
            </a:endParaRPr>
          </a:p>
          <a:p>
            <a:pPr marL="457200" indent="-457200" defTabSz="914400">
              <a:spcBef>
                <a:spcPts val="600"/>
              </a:spcBef>
              <a:buClr>
                <a:srgbClr val="000000"/>
              </a:buClr>
              <a:buSzPct val="100000"/>
              <a:buFont typeface="Arial" charset="0"/>
              <a:buAutoNum type="arabicPeriod"/>
              <a:defRPr/>
            </a:pPr>
            <a:r>
              <a:rPr lang="en-US" sz="2400" kern="0" dirty="0">
                <a:latin typeface="+mn-lt"/>
                <a:sym typeface="Arial" charset="0"/>
              </a:rPr>
              <a:t>Complete the first two columns, deciding on:</a:t>
            </a:r>
            <a:br>
              <a:rPr lang="en-US" sz="2400" kern="0" dirty="0">
                <a:latin typeface="+mn-lt"/>
                <a:sym typeface="Arial" charset="0"/>
              </a:rPr>
            </a:br>
            <a:r>
              <a:rPr lang="en-US" sz="2400" kern="0" dirty="0">
                <a:latin typeface="+mn-lt"/>
                <a:sym typeface="Arial" charset="0"/>
              </a:rPr>
              <a:t>	</a:t>
            </a:r>
            <a:r>
              <a:rPr lang="en-US" sz="2400" i="1" kern="0" dirty="0">
                <a:latin typeface="+mn-lt"/>
                <a:sym typeface="Arial" charset="0"/>
              </a:rPr>
              <a:t>Criteria for judging</a:t>
            </a:r>
            <a:br>
              <a:rPr lang="en-US" sz="2400" i="1" kern="0" dirty="0">
                <a:latin typeface="+mn-lt"/>
                <a:sym typeface="Arial" charset="0"/>
              </a:rPr>
            </a:br>
            <a:r>
              <a:rPr lang="en-US" sz="2400" i="1" kern="0" dirty="0">
                <a:latin typeface="+mn-lt"/>
                <a:sym typeface="Arial" charset="0"/>
              </a:rPr>
              <a:t>	Standards for judging</a:t>
            </a:r>
          </a:p>
          <a:p>
            <a:pPr marL="457200" indent="-457200" defTabSz="914400">
              <a:spcBef>
                <a:spcPts val="600"/>
              </a:spcBef>
              <a:buClr>
                <a:srgbClr val="000000"/>
              </a:buClr>
              <a:buSzPct val="100000"/>
              <a:buFont typeface="Arial" charset="0"/>
              <a:buAutoNum type="arabicPeriod"/>
              <a:defRPr/>
            </a:pPr>
            <a:r>
              <a:rPr lang="en-US" sz="2400" kern="0" dirty="0">
                <a:latin typeface="+mn-lt"/>
                <a:sym typeface="Arial" charset="0"/>
              </a:rPr>
              <a:t>Taste the cookies</a:t>
            </a:r>
          </a:p>
          <a:p>
            <a:pPr marL="457200" indent="-457200" defTabSz="914400">
              <a:spcBef>
                <a:spcPts val="600"/>
              </a:spcBef>
              <a:buClr>
                <a:srgbClr val="000000"/>
              </a:buClr>
              <a:buSzPct val="100000"/>
              <a:buFont typeface="Arial" charset="0"/>
              <a:buAutoNum type="arabicPeriod"/>
              <a:defRPr/>
            </a:pPr>
            <a:r>
              <a:rPr lang="en-US" sz="2400" kern="0" dirty="0">
                <a:latin typeface="+mn-lt"/>
                <a:sym typeface="Arial" charset="0"/>
              </a:rPr>
              <a:t>Complete the last two columns:</a:t>
            </a:r>
            <a:br>
              <a:rPr lang="en-US" sz="2400" kern="0" dirty="0">
                <a:latin typeface="+mn-lt"/>
                <a:sym typeface="Arial" charset="0"/>
              </a:rPr>
            </a:br>
            <a:r>
              <a:rPr lang="en-US" sz="2400" kern="0" dirty="0">
                <a:latin typeface="+mn-lt"/>
                <a:sym typeface="Arial" charset="0"/>
              </a:rPr>
              <a:t>	</a:t>
            </a:r>
            <a:r>
              <a:rPr lang="en-US" sz="2400" i="1" kern="0" dirty="0">
                <a:latin typeface="+mn-lt"/>
                <a:sym typeface="Arial" charset="0"/>
              </a:rPr>
              <a:t>Measuring performance</a:t>
            </a:r>
            <a:br>
              <a:rPr lang="en-US" sz="2400" i="1" kern="0" dirty="0">
                <a:latin typeface="+mn-lt"/>
                <a:sym typeface="Arial" charset="0"/>
              </a:rPr>
            </a:br>
            <a:r>
              <a:rPr lang="en-US" sz="2400" i="1" kern="0" dirty="0">
                <a:latin typeface="+mn-lt"/>
                <a:sym typeface="Arial" charset="0"/>
              </a:rPr>
              <a:t>	Judging worth</a:t>
            </a:r>
          </a:p>
          <a:p>
            <a:pPr marL="457200" indent="-457200" defTabSz="914400">
              <a:spcBef>
                <a:spcPts val="600"/>
              </a:spcBef>
              <a:buClr>
                <a:srgbClr val="000000"/>
              </a:buClr>
              <a:buSzPct val="100000"/>
              <a:buFont typeface="Arial" charset="0"/>
              <a:buAutoNum type="arabicPeriod"/>
              <a:defRPr/>
            </a:pPr>
            <a:r>
              <a:rPr lang="en-US" sz="2400" kern="0" dirty="0">
                <a:latin typeface="+mn-lt"/>
                <a:sym typeface="Arial" charset="0"/>
              </a:rPr>
              <a:t>Keep track of your process, including challenges faced.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3429000" y="0"/>
            <a:ext cx="92075" cy="6858000"/>
          </a:xfrm>
          <a:prstGeom prst="rect">
            <a:avLst/>
          </a:prstGeom>
          <a:solidFill>
            <a:srgbClr val="ABCB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9698" name="Picture 6" descr="NISE_tag_white.png"/>
          <p:cNvPicPr>
            <a:picLocks noChangeAspect="1"/>
          </p:cNvPicPr>
          <p:nvPr/>
        </p:nvPicPr>
        <p:blipFill>
          <a:blip r:embed="rId3"/>
          <a:srcRect/>
          <a:stretch>
            <a:fillRect/>
          </a:stretch>
        </p:blipFill>
        <p:spPr bwMode="auto">
          <a:xfrm>
            <a:off x="185738" y="6330950"/>
            <a:ext cx="898525" cy="350838"/>
          </a:xfrm>
          <a:prstGeom prst="rect">
            <a:avLst/>
          </a:prstGeom>
          <a:noFill/>
          <a:ln w="9525">
            <a:noFill/>
            <a:miter lim="800000"/>
            <a:headEnd/>
            <a:tailEnd/>
          </a:ln>
        </p:spPr>
      </p:pic>
      <p:pic>
        <p:nvPicPr>
          <p:cNvPr id="29699" name="Picture 8" descr="Picture 3"/>
          <p:cNvPicPr>
            <a:picLocks noChangeAspect="1" noChangeArrowheads="1"/>
          </p:cNvPicPr>
          <p:nvPr/>
        </p:nvPicPr>
        <p:blipFill>
          <a:blip r:embed="rId4">
            <a:lum bright="14000" contrast="8000"/>
          </a:blip>
          <a:srcRect l="58165" r="3577"/>
          <a:stretch>
            <a:fillRect/>
          </a:stretch>
        </p:blipFill>
        <p:spPr bwMode="auto">
          <a:xfrm>
            <a:off x="-55563" y="0"/>
            <a:ext cx="3484563" cy="6858000"/>
          </a:xfrm>
          <a:prstGeom prst="rect">
            <a:avLst/>
          </a:prstGeom>
          <a:noFill/>
          <a:ln w="9525">
            <a:noFill/>
            <a:miter lim="800000"/>
            <a:headEnd/>
            <a:tailEnd/>
          </a:ln>
        </p:spPr>
      </p:pic>
      <p:sp>
        <p:nvSpPr>
          <p:cNvPr id="10" name="Title 1"/>
          <p:cNvSpPr txBox="1">
            <a:spLocks/>
          </p:cNvSpPr>
          <p:nvPr/>
        </p:nvSpPr>
        <p:spPr>
          <a:xfrm>
            <a:off x="3886200" y="2501900"/>
            <a:ext cx="4749800" cy="2209800"/>
          </a:xfrm>
          <a:prstGeom prst="rect">
            <a:avLst/>
          </a:prstGeom>
        </p:spPr>
        <p:txBody>
          <a:bodyPr anchor="ctr">
            <a:normAutofit fontScale="92500" lnSpcReduction="20000"/>
          </a:bodyPr>
          <a:lstStyle/>
          <a:p>
            <a:pPr fontAlgn="auto">
              <a:lnSpc>
                <a:spcPct val="90000"/>
              </a:lnSpc>
              <a:spcAft>
                <a:spcPts val="2400"/>
              </a:spcAft>
              <a:defRPr/>
            </a:pPr>
            <a:r>
              <a:rPr lang="en-US" sz="5800" kern="0" dirty="0">
                <a:solidFill>
                  <a:srgbClr val="0C4225"/>
                </a:solidFill>
                <a:latin typeface="Georgia"/>
                <a:ea typeface="+mj-ea"/>
                <a:cs typeface="Georgia"/>
              </a:rPr>
              <a:t>Planning an</a:t>
            </a:r>
          </a:p>
          <a:p>
            <a:pPr fontAlgn="auto">
              <a:lnSpc>
                <a:spcPct val="90000"/>
              </a:lnSpc>
              <a:spcAft>
                <a:spcPts val="2400"/>
              </a:spcAft>
              <a:defRPr/>
            </a:pPr>
            <a:r>
              <a:rPr lang="en-US" sz="5800" kern="0" dirty="0">
                <a:solidFill>
                  <a:srgbClr val="0C4225"/>
                </a:solidFill>
                <a:latin typeface="Georgia"/>
                <a:ea typeface="+mj-ea"/>
                <a:cs typeface="Georgia"/>
              </a:rPr>
              <a:t>Evaluation</a:t>
            </a:r>
            <a:r>
              <a:rPr lang="en-US" sz="4400" kern="0" dirty="0">
                <a:solidFill>
                  <a:srgbClr val="0C4225"/>
                </a:solidFill>
                <a:latin typeface="Georgia"/>
                <a:ea typeface="+mj-ea"/>
                <a:cs typeface="Georgia"/>
              </a:rPr>
              <a:t/>
            </a:r>
            <a:br>
              <a:rPr lang="en-US" sz="4400" kern="0" dirty="0">
                <a:solidFill>
                  <a:srgbClr val="0C4225"/>
                </a:solidFill>
                <a:latin typeface="Georgia"/>
                <a:ea typeface="+mj-ea"/>
                <a:cs typeface="Georgia"/>
              </a:rPr>
            </a:br>
            <a:endParaRPr lang="en-US" sz="4400" dirty="0">
              <a:solidFill>
                <a:srgbClr val="0C4225"/>
              </a:solidFill>
              <a:latin typeface="Georgia"/>
              <a:ea typeface="+mj-ea"/>
              <a:cs typeface="Georgi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0" name="Title 1"/>
          <p:cNvSpPr txBox="1">
            <a:spLocks/>
          </p:cNvSpPr>
          <p:nvPr/>
        </p:nvSpPr>
        <p:spPr>
          <a:xfrm>
            <a:off x="268288" y="274638"/>
            <a:ext cx="8310562" cy="741362"/>
          </a:xfrm>
          <a:prstGeom prst="rect">
            <a:avLst/>
          </a:prstGeom>
        </p:spPr>
        <p:txBody>
          <a:bodyPr anchor="ctr">
            <a:normAutofit/>
          </a:bodyPr>
          <a:lstStyle/>
          <a:p>
            <a:pPr fontAlgn="auto">
              <a:lnSpc>
                <a:spcPct val="90000"/>
              </a:lnSpc>
              <a:spcAft>
                <a:spcPts val="0"/>
              </a:spcAft>
              <a:defRPr/>
            </a:pPr>
            <a:r>
              <a:rPr lang="en-US" sz="4000" dirty="0">
                <a:solidFill>
                  <a:srgbClr val="0C4225"/>
                </a:solidFill>
                <a:latin typeface="Georgia"/>
                <a:ea typeface="+mj-ea"/>
                <a:cs typeface="Georgia"/>
              </a:rPr>
              <a:t>Evaluation process</a:t>
            </a:r>
          </a:p>
        </p:txBody>
      </p:sp>
      <p:graphicFrame>
        <p:nvGraphicFramePr>
          <p:cNvPr id="7" name="Diagram 6"/>
          <p:cNvGraphicFramePr/>
          <p:nvPr/>
        </p:nvGraphicFramePr>
        <p:xfrm>
          <a:off x="1080911" y="1594556"/>
          <a:ext cx="6877756" cy="49657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958</TotalTime>
  <Words>1506</Words>
  <Application>Microsoft Macintosh PowerPoint</Application>
  <PresentationFormat>On-screen Show (4:3)</PresentationFormat>
  <Paragraphs>220</Paragraphs>
  <Slides>27</Slides>
  <Notes>8</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Office Theme</vt:lpstr>
      <vt:lpstr>Slide 1</vt:lpstr>
      <vt:lpstr>Session Overview </vt:lpstr>
      <vt:lpstr>Likert-scale line-up</vt:lpstr>
      <vt:lpstr>Your thoughts on evaluation</vt:lpstr>
      <vt:lpstr>What is evaluation?</vt:lpstr>
      <vt:lpstr>Group activity</vt:lpstr>
      <vt:lpstr>Cookie activity</vt:lpstr>
      <vt:lpstr>Slide 8</vt:lpstr>
      <vt:lpstr>Slide 9</vt:lpstr>
      <vt:lpstr>Slide 10</vt:lpstr>
      <vt:lpstr>Evaluation questions</vt:lpstr>
      <vt:lpstr>Slide 12</vt:lpstr>
      <vt:lpstr>Data Collection  </vt:lpstr>
      <vt:lpstr>Slide 14</vt:lpstr>
      <vt:lpstr>Slide 15</vt:lpstr>
      <vt:lpstr>Laying out the survey</vt:lpstr>
      <vt:lpstr>Slide 17</vt:lpstr>
      <vt:lpstr>Data Analysis</vt:lpstr>
      <vt:lpstr>Quantitative analysis</vt:lpstr>
      <vt:lpstr>Descriptive Statistics</vt:lpstr>
      <vt:lpstr>Descriptive Statistics</vt:lpstr>
      <vt:lpstr>Coding qualitative data</vt:lpstr>
      <vt:lpstr>Coding qualitative data</vt:lpstr>
      <vt:lpstr>Wrap Up </vt:lpstr>
      <vt:lpstr>References</vt:lpstr>
      <vt:lpstr>Moving forward</vt:lpstr>
      <vt:lpstr>Slide 27</vt:lpstr>
    </vt:vector>
  </TitlesOfParts>
  <Manager/>
  <Company>Emily Maletz Graphic Design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Office 2004 Test Drive User</dc:creator>
  <cp:keywords/>
  <dc:description/>
  <cp:lastModifiedBy>Amy Grack Nelson</cp:lastModifiedBy>
  <cp:revision>116</cp:revision>
  <cp:lastPrinted>2010-10-13T15:59:36Z</cp:lastPrinted>
  <dcterms:created xsi:type="dcterms:W3CDTF">2010-11-24T20:16:00Z</dcterms:created>
  <dcterms:modified xsi:type="dcterms:W3CDTF">2010-11-24T20:43:37Z</dcterms:modified>
  <cp:category/>
</cp:coreProperties>
</file>