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8" r:id="rId3"/>
    <p:sldId id="261" r:id="rId4"/>
    <p:sldId id="257" r:id="rId5"/>
    <p:sldId id="256" r:id="rId6"/>
    <p:sldId id="259" r:id="rId7"/>
    <p:sldId id="263" r:id="rId8"/>
    <p:sldId id="267" r:id="rId9"/>
    <p:sldId id="260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03D73-B988-4FCD-897E-AD806A79CD3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B5F14-099A-4D32-90DB-8F6E9F0005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C59B2-B15E-4429-B566-8AC8B620E9C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40" y="685486"/>
            <a:ext cx="456572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4030"/>
            <a:ext cx="5485772" cy="411448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1 kilometer = 1000 meters</a:t>
            </a:r>
          </a:p>
          <a:p>
            <a:pPr eaLnBrk="1" hangingPunct="1"/>
            <a:r>
              <a:rPr lang="en-US" smtClean="0"/>
              <a:t>1 meter = 1000 mm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ahoma" pitchFamily="34" charset="0"/>
              </a:rPr>
              <a:t>µm = micrometer - 1 micrometer is 1 million times smaller than a meter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ahoma" pitchFamily="34" charset="0"/>
              </a:rPr>
              <a:t>1 nm is 1 billion times smaller than a meter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Extend it upwards: </a:t>
            </a:r>
          </a:p>
          <a:p>
            <a:pPr eaLnBrk="1" hangingPunct="1"/>
            <a:r>
              <a:rPr lang="en-US" smtClean="0"/>
              <a:t>	1 Mm : Texas</a:t>
            </a:r>
          </a:p>
          <a:p>
            <a:pPr eaLnBrk="1" hangingPunct="1"/>
            <a:r>
              <a:rPr lang="en-US" smtClean="0"/>
              <a:t>	1 Gm : Orbit of moon</a:t>
            </a:r>
          </a:p>
          <a:p>
            <a:pPr eaLnBrk="1" hangingPunct="1"/>
            <a:r>
              <a:rPr lang="en-US" smtClean="0"/>
              <a:t>	1 Tm : Orbit of Jupiter</a:t>
            </a:r>
          </a:p>
          <a:p>
            <a:pPr eaLnBrk="1" hangingPunct="1"/>
            <a:r>
              <a:rPr lang="en-US" smtClean="0"/>
              <a:t>End with: Show different types of nanotechnology. Not necessarily exhaustive, but representative.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A32A2-591D-4E70-BD54-0E83A97EB92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20FD-15F9-434D-AEAA-C0BD1E1EF27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D848-5B9E-4B58-BCBE-22C0104C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7315200" cy="2895599"/>
          </a:xfrm>
        </p:spPr>
        <p:txBody>
          <a:bodyPr>
            <a:normAutofit/>
          </a:bodyPr>
          <a:lstStyle/>
          <a:p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8382000" cy="20574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Comic Sans MS" pitchFamily="66" charset="0"/>
              </a:rPr>
              <a:t>THE SCIENCE </a:t>
            </a:r>
            <a:endParaRPr lang="en-US" sz="7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7200" b="1" dirty="0" smtClean="0">
                <a:solidFill>
                  <a:srgbClr val="0070C0"/>
                </a:solidFill>
                <a:latin typeface="Comic Sans MS" pitchFamily="66" charset="0"/>
              </a:rPr>
              <a:t>OF</a:t>
            </a:r>
            <a:r>
              <a:rPr lang="en-US" sz="8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SMALL</a:t>
            </a:r>
            <a:endParaRPr lang="en-US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3" descr="OKWONDERtorium_logo_8i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345680" cy="213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>
                <a:latin typeface="Comic Sans MS" pitchFamily="66" charset="0"/>
              </a:rPr>
              <a:t>Coming Spring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mic Sans MS" pitchFamily="66" charset="0"/>
              </a:rPr>
              <a:t>Traveling Exhibit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5300" b="1" dirty="0" smtClean="0">
                <a:solidFill>
                  <a:srgbClr val="0070C0"/>
                </a:solidFill>
                <a:latin typeface="Comic Sans MS" pitchFamily="66" charset="0"/>
              </a:rPr>
              <a:t>“The Science of Small” </a:t>
            </a:r>
            <a:br>
              <a:rPr lang="en-US" sz="53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(working title)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KWONDERtorium_logo_8i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5044440" cy="146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4.staticflickr.com/3551/3812560954_2b001def2e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5105400" cy="4986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7400" y="533400"/>
            <a:ext cx="2743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err="1" smtClean="0">
                <a:latin typeface="Comic Sans MS" pitchFamily="66" charset="0"/>
              </a:rPr>
              <a:t>WONDERtorium</a:t>
            </a:r>
            <a:r>
              <a:rPr lang="en-US" dirty="0" smtClean="0">
                <a:latin typeface="Comic Sans MS" pitchFamily="66" charset="0"/>
              </a:rPr>
              <a:t> has created a series of three traveling programs serving 3</a:t>
            </a:r>
            <a:r>
              <a:rPr lang="en-US" baseline="30000" dirty="0" smtClean="0">
                <a:latin typeface="Comic Sans MS" pitchFamily="66" charset="0"/>
              </a:rPr>
              <a:t>rd</a:t>
            </a:r>
            <a:r>
              <a:rPr lang="en-US" dirty="0" smtClean="0">
                <a:latin typeface="Comic Sans MS" pitchFamily="66" charset="0"/>
              </a:rPr>
              <a:t>, 4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and 5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grades.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programs provide </a:t>
            </a:r>
            <a:r>
              <a:rPr lang="en-US" sz="2800" dirty="0" smtClean="0">
                <a:latin typeface="Comic Sans MS" pitchFamily="66" charset="0"/>
              </a:rPr>
              <a:t>building blocks </a:t>
            </a:r>
            <a:r>
              <a:rPr lang="en-US" dirty="0" smtClean="0">
                <a:latin typeface="Comic Sans MS" pitchFamily="66" charset="0"/>
              </a:rPr>
              <a:t>for children to understand our world looks different when we look at it microscopically.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rm3.staticflickr.com/2770/4535621737_74c82c6c5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38600" y="1219200"/>
            <a:ext cx="5565775" cy="41743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81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omic Sans MS" pitchFamily="66" charset="0"/>
              </a:rPr>
              <a:t>SAND ROCKS!!!</a:t>
            </a:r>
          </a:p>
          <a:p>
            <a:r>
              <a:rPr lang="en-US" sz="3200" dirty="0" smtClean="0">
                <a:latin typeface="Comic Sans MS" pitchFamily="66" charset="0"/>
              </a:rPr>
              <a:t>3</a:t>
            </a:r>
            <a:r>
              <a:rPr lang="en-US" sz="3200" baseline="30000" dirty="0" smtClean="0">
                <a:latin typeface="Comic Sans MS" pitchFamily="66" charset="0"/>
              </a:rPr>
              <a:t>rd</a:t>
            </a:r>
            <a:r>
              <a:rPr lang="en-US" sz="3200" dirty="0" smtClean="0">
                <a:latin typeface="Comic Sans MS" pitchFamily="66" charset="0"/>
              </a:rPr>
              <a:t> GRADE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S</a:t>
            </a:r>
            <a:r>
              <a:rPr lang="en-US" sz="3200" dirty="0" smtClean="0">
                <a:latin typeface="Comic Sans MS" pitchFamily="66" charset="0"/>
              </a:rPr>
              <a:t>tudents explore sands from all over the world using microscopes.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3.staticflickr.com/2239/5715864077_4c1ef6fbb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667000"/>
            <a:ext cx="4673600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ITSY BITSY EENSY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WEENSY SCIENCE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4</a:t>
            </a:r>
            <a:r>
              <a:rPr lang="en-US" sz="2800" baseline="30000" dirty="0" smtClean="0">
                <a:latin typeface="Comic Sans MS" pitchFamily="66" charset="0"/>
              </a:rPr>
              <a:t>TH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GRADE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2971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way a material behaves on the </a:t>
            </a:r>
            <a:r>
              <a:rPr lang="en-US" sz="4400" dirty="0" err="1" smtClean="0">
                <a:solidFill>
                  <a:srgbClr val="00B0F0"/>
                </a:solidFill>
              </a:rPr>
              <a:t>macroscale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is affected by its structure on the </a:t>
            </a:r>
            <a:r>
              <a:rPr lang="en-US" dirty="0" err="1" smtClean="0">
                <a:solidFill>
                  <a:srgbClr val="FF0000"/>
                </a:solidFill>
              </a:rPr>
              <a:t>nanoscale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3.staticflickr.com/2035/5716429942_96c224c26e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5651" y="1663451"/>
            <a:ext cx="4773206" cy="35799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29200" y="1143000"/>
            <a:ext cx="259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  <a:cs typeface="Kartika" pitchFamily="18" charset="0"/>
              </a:rPr>
              <a:t>What </a:t>
            </a:r>
            <a:r>
              <a:rPr lang="en-US" sz="4400" u="sng" dirty="0" smtClean="0">
                <a:solidFill>
                  <a:srgbClr val="0070C0"/>
                </a:solidFill>
                <a:latin typeface="Comic Sans MS" pitchFamily="66" charset="0"/>
                <a:cs typeface="Kartika" pitchFamily="18" charset="0"/>
              </a:rPr>
              <a:t>if</a:t>
            </a:r>
            <a:r>
              <a:rPr lang="en-US" sz="4400" dirty="0" smtClean="0">
                <a:latin typeface="Comic Sans MS" pitchFamily="66" charset="0"/>
                <a:cs typeface="Kartika" pitchFamily="18" charset="0"/>
              </a:rPr>
              <a:t> we could change the way sand acts?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3.staticflickr.com/2651/3862396996_0a75524c0a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43688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PLANT VIRUS EXPLORATION</a:t>
            </a:r>
          </a:p>
          <a:p>
            <a:pPr algn="ctr"/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5</a:t>
            </a:r>
            <a:r>
              <a:rPr lang="en-US" sz="2800" baseline="30000" dirty="0" smtClean="0">
                <a:latin typeface="Comic Sans MS" pitchFamily="66" charset="0"/>
              </a:rPr>
              <a:t>TH</a:t>
            </a:r>
            <a:r>
              <a:rPr lang="en-US" sz="2800" dirty="0" smtClean="0">
                <a:latin typeface="Comic Sans MS" pitchFamily="66" charset="0"/>
              </a:rPr>
              <a:t> GRADE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This program compliments a study of micro-worlds done by 5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graders in our community.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At this age students are familiar with atoms and molecules.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Our program gives them an opportunity to explore this world a little deeper.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small is that, really?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9850" y="1517650"/>
            <a:ext cx="3265488" cy="2292350"/>
            <a:chOff x="286" y="956"/>
            <a:chExt cx="2057" cy="1444"/>
          </a:xfrm>
        </p:grpSpPr>
        <p:pic>
          <p:nvPicPr>
            <p:cNvPr id="43024" name="Picture 4" descr="Mount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" y="960"/>
              <a:ext cx="96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5" name="Text Box 5"/>
            <p:cNvSpPr txBox="1">
              <a:spLocks noChangeArrowheads="1"/>
            </p:cNvSpPr>
            <p:nvPr/>
          </p:nvSpPr>
          <p:spPr bwMode="auto">
            <a:xfrm>
              <a:off x="1296" y="956"/>
              <a:ext cx="1047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solidFill>
                    <a:srgbClr val="000000"/>
                  </a:solidFill>
                  <a:latin typeface="Tahoma" pitchFamily="34" charset="0"/>
                </a:rPr>
                <a:t>Mountain</a:t>
              </a:r>
            </a:p>
            <a:p>
              <a:pPr eaLnBrk="1" hangingPunct="1"/>
              <a:r>
                <a:rPr lang="en-US" dirty="0">
                  <a:solidFill>
                    <a:srgbClr val="000000"/>
                  </a:solidFill>
                  <a:latin typeface="Tahoma" pitchFamily="34" charset="0"/>
                </a:rPr>
                <a:t>1 km</a:t>
              </a:r>
            </a:p>
            <a:p>
              <a:pPr eaLnBrk="1" hangingPunct="1"/>
              <a:r>
                <a:rPr lang="en-US" dirty="0">
                  <a:solidFill>
                    <a:srgbClr val="000000"/>
                  </a:solidFill>
                  <a:latin typeface="Tahoma" pitchFamily="34" charset="0"/>
                </a:rPr>
                <a:t>1000 m</a:t>
              </a:r>
            </a:p>
            <a:p>
              <a:pPr eaLnBrk="1" hangingPunct="1"/>
              <a:endParaRPr lang="en-US" dirty="0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Tahoma" pitchFamily="34" charset="0"/>
                </a:rPr>
                <a:t>0.001 km = 1 m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29000" y="1524000"/>
            <a:ext cx="2209800" cy="2286000"/>
            <a:chOff x="2208" y="960"/>
            <a:chExt cx="1392" cy="1440"/>
          </a:xfrm>
        </p:grpSpPr>
        <p:pic>
          <p:nvPicPr>
            <p:cNvPr id="43022" name="Picture 7" descr="Chil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8" y="960"/>
              <a:ext cx="96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3" name="Text Box 8"/>
            <p:cNvSpPr txBox="1">
              <a:spLocks noChangeArrowheads="1"/>
            </p:cNvSpPr>
            <p:nvPr/>
          </p:nvSpPr>
          <p:spPr bwMode="auto">
            <a:xfrm>
              <a:off x="3168" y="960"/>
              <a:ext cx="432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Child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1 m</a:t>
              </a:r>
            </a:p>
            <a:p>
              <a:pPr eaLnBrk="1" hangingPunct="1"/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r>
                <a:rPr lang="en-US" sz="1000">
                  <a:solidFill>
                    <a:srgbClr val="000000"/>
                  </a:solidFill>
                  <a:latin typeface="Tahoma" pitchFamily="34" charset="0"/>
                </a:rPr>
                <a:t>1,000 X Smaller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15000" y="1517650"/>
            <a:ext cx="3306763" cy="2292350"/>
            <a:chOff x="4032" y="956"/>
            <a:chExt cx="2083" cy="1444"/>
          </a:xfrm>
        </p:grpSpPr>
        <p:pic>
          <p:nvPicPr>
            <p:cNvPr id="43020" name="Picture 10" descr="A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960"/>
              <a:ext cx="96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1" name="Text Box 11"/>
            <p:cNvSpPr txBox="1">
              <a:spLocks noChangeArrowheads="1"/>
            </p:cNvSpPr>
            <p:nvPr/>
          </p:nvSpPr>
          <p:spPr bwMode="auto">
            <a:xfrm>
              <a:off x="5023" y="956"/>
              <a:ext cx="1092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Ant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1 mm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0.001 m</a:t>
              </a:r>
            </a:p>
            <a:p>
              <a:pPr eaLnBrk="1" hangingPunct="1"/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1,000 mm = 1 m</a:t>
              </a:r>
            </a:p>
            <a:p>
              <a:pPr eaLnBrk="1" hangingPunct="1"/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r>
                <a:rPr lang="en-US" sz="1000">
                  <a:solidFill>
                    <a:srgbClr val="000000"/>
                  </a:solidFill>
                  <a:latin typeface="Tahoma" pitchFamily="34" charset="0"/>
                </a:rPr>
                <a:t>1,000 X </a:t>
              </a:r>
            </a:p>
            <a:p>
              <a:pPr eaLnBrk="1" hangingPunct="1"/>
              <a:r>
                <a:rPr lang="en-US" sz="1000">
                  <a:solidFill>
                    <a:srgbClr val="000000"/>
                  </a:solidFill>
                  <a:latin typeface="Tahoma" pitchFamily="34" charset="0"/>
                </a:rPr>
                <a:t>Smaller</a:t>
              </a:r>
            </a:p>
            <a:p>
              <a:pPr eaLnBrk="1" hangingPunct="1"/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1438" y="4260850"/>
            <a:ext cx="4294187" cy="1846263"/>
            <a:chOff x="142" y="2684"/>
            <a:chExt cx="2792" cy="1199"/>
          </a:xfrm>
        </p:grpSpPr>
        <p:pic>
          <p:nvPicPr>
            <p:cNvPr id="43018" name="Picture 13" descr="Bacter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" y="2688"/>
              <a:ext cx="1440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9" name="Text Box 14"/>
            <p:cNvSpPr txBox="1">
              <a:spLocks noChangeArrowheads="1"/>
            </p:cNvSpPr>
            <p:nvPr/>
          </p:nvSpPr>
          <p:spPr bwMode="auto">
            <a:xfrm>
              <a:off x="1584" y="2684"/>
              <a:ext cx="1350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Bacteria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1 </a:t>
              </a:r>
              <a:r>
                <a:rPr lang="en-US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µ</a:t>
              </a:r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m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0.000001 m</a:t>
              </a:r>
            </a:p>
            <a:p>
              <a:pPr eaLnBrk="1" hangingPunct="1"/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1,000,000 µm = 1 m</a:t>
              </a:r>
            </a:p>
            <a:p>
              <a:pPr eaLnBrk="1" hangingPunct="1"/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r>
                <a:rPr lang="en-US" sz="1000">
                  <a:solidFill>
                    <a:srgbClr val="000000"/>
                  </a:solidFill>
                  <a:latin typeface="Tahoma" pitchFamily="34" charset="0"/>
                </a:rPr>
                <a:t>1 Million X Smaller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495800" y="4260850"/>
            <a:ext cx="4413250" cy="1846263"/>
            <a:chOff x="3001" y="2684"/>
            <a:chExt cx="2780" cy="1163"/>
          </a:xfrm>
        </p:grpSpPr>
        <p:pic>
          <p:nvPicPr>
            <p:cNvPr id="43016" name="Picture 16" descr="Suga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1" y="2688"/>
              <a:ext cx="1175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7" name="Text Box 17"/>
            <p:cNvSpPr txBox="1">
              <a:spLocks noChangeArrowheads="1"/>
            </p:cNvSpPr>
            <p:nvPr/>
          </p:nvSpPr>
          <p:spPr bwMode="auto">
            <a:xfrm>
              <a:off x="4224" y="2684"/>
              <a:ext cx="1557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Sugar Molecule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1 nm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ahoma" pitchFamily="34" charset="0"/>
                </a:rPr>
                <a:t>0.000000001 m</a:t>
              </a:r>
            </a:p>
            <a:p>
              <a:pPr eaLnBrk="1" hangingPunct="1"/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1,000,000,000 nm = 1 m</a:t>
              </a:r>
            </a:p>
            <a:p>
              <a:pPr eaLnBrk="1" hangingPunct="1"/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hangingPunct="1"/>
              <a:r>
                <a:rPr lang="en-US" sz="1000">
                  <a:solidFill>
                    <a:srgbClr val="000000"/>
                  </a:solidFill>
                  <a:latin typeface="Tahoma" pitchFamily="34" charset="0"/>
                </a:rPr>
                <a:t>1 Billion X Smaller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atin typeface="Comic Sans MS" pitchFamily="66" charset="0"/>
                <a:ea typeface="Times New Roman" pitchFamily="18" charset="0"/>
                <a:cs typeface="Arial" charset="0"/>
              </a:rPr>
              <a:t>Nanoscale</a:t>
            </a:r>
            <a:r>
              <a:rPr lang="en-US" sz="3600" b="1" dirty="0">
                <a:latin typeface="Comic Sans MS" pitchFamily="66" charset="0"/>
                <a:ea typeface="Times New Roman" pitchFamily="18" charset="0"/>
                <a:cs typeface="Arial" charset="0"/>
              </a:rPr>
              <a:t> science</a:t>
            </a:r>
            <a:r>
              <a:rPr lang="en-US" sz="3600" dirty="0">
                <a:latin typeface="Comic Sans MS" pitchFamily="66" charset="0"/>
                <a:ea typeface="Times New Roman" pitchFamily="18" charset="0"/>
                <a:cs typeface="Arial" charset="0"/>
              </a:rPr>
              <a:t> focuses on </a:t>
            </a:r>
            <a:endParaRPr lang="en-US" sz="3600" dirty="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en-US" sz="3600" dirty="0" smtClean="0">
                <a:latin typeface="Comic Sans MS" pitchFamily="66" charset="0"/>
                <a:ea typeface="Times New Roman" pitchFamily="18" charset="0"/>
                <a:cs typeface="Arial" charset="0"/>
              </a:rPr>
              <a:t>the </a:t>
            </a:r>
            <a:r>
              <a:rPr lang="en-US" sz="3600" dirty="0">
                <a:latin typeface="Comic Sans MS" pitchFamily="66" charset="0"/>
                <a:ea typeface="Times New Roman" pitchFamily="18" charset="0"/>
                <a:cs typeface="Arial" charset="0"/>
              </a:rPr>
              <a:t>building blocks of our world, atoms and molecules.  </a:t>
            </a:r>
            <a:endParaRPr lang="en-US" sz="3600" dirty="0">
              <a:latin typeface="Comic Sans MS" pitchFamily="66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9155" name="Picture 8" descr="Image of a woman using a microscop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3942191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2743200"/>
            <a:ext cx="3429000" cy="338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omic Sans MS" pitchFamily="66" charset="0"/>
                <a:ea typeface="Times New Roman" pitchFamily="18" charset="0"/>
                <a:cs typeface="Arial" charset="0"/>
              </a:rPr>
              <a:t>Scientists use special tools and equipment to detect and manipulate tiny, </a:t>
            </a:r>
            <a:r>
              <a:rPr lang="en-US" sz="2800" dirty="0" err="1">
                <a:latin typeface="Comic Sans MS" pitchFamily="66" charset="0"/>
                <a:ea typeface="Times New Roman" pitchFamily="18" charset="0"/>
                <a:cs typeface="Arial" charset="0"/>
              </a:rPr>
              <a:t>nano</a:t>
            </a:r>
            <a:r>
              <a:rPr lang="en-US" sz="2800" dirty="0">
                <a:latin typeface="Comic Sans MS" pitchFamily="66" charset="0"/>
                <a:ea typeface="Times New Roman" pitchFamily="18" charset="0"/>
                <a:cs typeface="Arial" charset="0"/>
              </a:rPr>
              <a:t>-sized particles.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3.staticflickr.com/2568/3862794792_9184b169da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5587998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1447800"/>
            <a:ext cx="2438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Culminating Activity</a:t>
            </a:r>
          </a:p>
          <a:p>
            <a:endParaRPr lang="en-US" sz="2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In teams, students race to see who can replicate the most viruses.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288</Words>
  <Application>Microsoft Office PowerPoint</Application>
  <PresentationFormat>On-screen Show (4:3)</PresentationFormat>
  <Paragraphs>83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How small is that, really?</vt:lpstr>
      <vt:lpstr>Slide 8</vt:lpstr>
      <vt:lpstr>Slide 9</vt:lpstr>
      <vt:lpstr>  Coming Spring 2013    Traveling Exhibit  “The Science of Small”  (working title)</vt:lpstr>
    </vt:vector>
  </TitlesOfParts>
  <Company>OK Wondertorium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Wilson</dc:creator>
  <cp:lastModifiedBy>Debbie Wilson</cp:lastModifiedBy>
  <cp:revision>11</cp:revision>
  <dcterms:created xsi:type="dcterms:W3CDTF">2012-11-29T21:10:19Z</dcterms:created>
  <dcterms:modified xsi:type="dcterms:W3CDTF">2012-12-07T22:32:38Z</dcterms:modified>
</cp:coreProperties>
</file>