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408" r:id="rId2"/>
    <p:sldId id="410" r:id="rId3"/>
    <p:sldId id="324" r:id="rId4"/>
    <p:sldId id="312" r:id="rId5"/>
    <p:sldId id="337" r:id="rId6"/>
    <p:sldId id="271" r:id="rId7"/>
    <p:sldId id="308" r:id="rId8"/>
    <p:sldId id="367" r:id="rId9"/>
    <p:sldId id="370" r:id="rId10"/>
    <p:sldId id="369" r:id="rId11"/>
    <p:sldId id="368" r:id="rId12"/>
    <p:sldId id="366" r:id="rId13"/>
    <p:sldId id="371" r:id="rId14"/>
    <p:sldId id="372" r:id="rId15"/>
    <p:sldId id="373" r:id="rId16"/>
    <p:sldId id="374" r:id="rId17"/>
    <p:sldId id="375" r:id="rId18"/>
    <p:sldId id="376" r:id="rId19"/>
    <p:sldId id="377" r:id="rId20"/>
    <p:sldId id="378" r:id="rId21"/>
    <p:sldId id="379" r:id="rId22"/>
    <p:sldId id="380" r:id="rId23"/>
    <p:sldId id="381" r:id="rId24"/>
    <p:sldId id="411" r:id="rId25"/>
    <p:sldId id="422" r:id="rId26"/>
    <p:sldId id="413" r:id="rId27"/>
    <p:sldId id="414" r:id="rId28"/>
    <p:sldId id="415" r:id="rId29"/>
    <p:sldId id="416" r:id="rId30"/>
    <p:sldId id="417" r:id="rId31"/>
    <p:sldId id="418" r:id="rId32"/>
    <p:sldId id="419" r:id="rId33"/>
    <p:sldId id="420" r:id="rId34"/>
    <p:sldId id="421" r:id="rId35"/>
    <p:sldId id="393" r:id="rId36"/>
    <p:sldId id="394" r:id="rId37"/>
    <p:sldId id="395" r:id="rId38"/>
    <p:sldId id="396" r:id="rId39"/>
    <p:sldId id="397" r:id="rId40"/>
    <p:sldId id="398" r:id="rId41"/>
    <p:sldId id="400" r:id="rId42"/>
    <p:sldId id="401" r:id="rId43"/>
    <p:sldId id="402" r:id="rId44"/>
    <p:sldId id="403" r:id="rId45"/>
    <p:sldId id="409" r:id="rId46"/>
    <p:sldId id="405" r:id="rId47"/>
    <p:sldId id="406" r:id="rId48"/>
    <p:sldId id="423" r:id="rId49"/>
    <p:sldId id="424" r:id="rId50"/>
    <p:sldId id="365" r:id="rId5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MS PGothic" charset="0"/>
        <a:cs typeface="MS PGothic"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F91"/>
    <a:srgbClr val="E2F1CF"/>
    <a:srgbClr val="0C4225"/>
    <a:srgbClr val="ABCB45"/>
    <a:srgbClr val="E3E3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2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F57E2903-DD6F-B440-A22C-00845E18A611}" type="datetimeFigureOut">
              <a:rPr lang="en-US"/>
              <a:pPr>
                <a:defRPr/>
              </a:pPr>
              <a:t>5/7/13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483A6051-0FFC-0E4C-BA9B-1C939A004693}" type="slidenum">
              <a:rPr lang="en-US"/>
              <a:pPr>
                <a:defRPr/>
              </a:pPr>
              <a:t>‹#›</a:t>
            </a:fld>
            <a:endParaRPr lang="en-US"/>
          </a:p>
        </p:txBody>
      </p:sp>
    </p:spTree>
    <p:extLst>
      <p:ext uri="{BB962C8B-B14F-4D97-AF65-F5344CB8AC3E}">
        <p14:creationId xmlns:p14="http://schemas.microsoft.com/office/powerpoint/2010/main" val="5680046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a:p>
            <a:pPr eaLnBrk="1" hangingPunct="1">
              <a:spcBef>
                <a:spcPct val="0"/>
              </a:spcBef>
            </a:pPr>
            <a:endParaRPr lang="en-US">
              <a:latin typeface="Calibri" charset="0"/>
              <a:ea typeface="MS PGothic" charset="0"/>
            </a:endParaRPr>
          </a:p>
          <a:p>
            <a:pPr eaLnBrk="1" hangingPunct="1">
              <a:spcBef>
                <a:spcPct val="0"/>
              </a:spcBef>
            </a:pPr>
            <a:endParaRPr lang="en-US">
              <a:latin typeface="Calibri" charset="0"/>
              <a:ea typeface="MS PGothic" charset="0"/>
            </a:endParaRPr>
          </a:p>
          <a:p>
            <a:pPr eaLnBrk="1" hangingPunct="1">
              <a:spcBef>
                <a:spcPct val="0"/>
              </a:spcBef>
            </a:pPr>
            <a:endParaRPr lang="en-US">
              <a:latin typeface="Calibri" charset="0"/>
              <a:ea typeface="MS PGothic" charset="0"/>
            </a:endParaRPr>
          </a:p>
          <a:p>
            <a:pPr eaLnBrk="1" hangingPunct="1">
              <a:spcBef>
                <a:spcPct val="0"/>
              </a:spcBef>
            </a:pPr>
            <a:endParaRPr lang="en-US">
              <a:latin typeface="Calibri" charset="0"/>
              <a:ea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31A415D6-303C-EE4E-9C5A-5F12BFF30264}"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B813D08-9F3F-CB48-816B-328FA4F26A4A}" type="slidenum">
              <a:rPr lang="en-US" sz="120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D0762F2-429B-3742-B5A5-54436D86B9A4}" type="slidenum">
              <a:rPr lang="en-US" sz="1200"/>
              <a:pP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fld id="{DF271101-B6E6-614E-B172-02835F5093DE}" type="slidenum">
              <a:rPr lang="en-US"/>
              <a:pPr eaLnBrk="1" hangingPunct="1"/>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fld id="{48A0142B-2FC2-9244-98AE-56637936FA05}" type="slidenum">
              <a:rPr lang="en-US"/>
              <a:pPr eaLnBrk="1" hangingPunct="1"/>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fld id="{72A66CFD-2FD1-D648-A2D8-8900EE3EC25A}" type="slidenum">
              <a:rPr lang="en-US"/>
              <a:pPr eaLnBrk="1" hangingPunct="1"/>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E03AD02F-69EF-6743-9E3C-CEEDABFE82A4}" type="slidenum">
              <a:rPr lang="en-US"/>
              <a:pPr/>
              <a:t>24</a:t>
            </a:fld>
            <a:endParaRPr lang="en-US"/>
          </a:p>
        </p:txBody>
      </p:sp>
      <p:sp>
        <p:nvSpPr>
          <p:cNvPr id="1433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3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1433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E91C93D1-F6FA-DD42-827F-9935C90DDCCD}" type="slidenum">
              <a:rPr lang="en-US" sz="1200"/>
              <a:pPr algn="r">
                <a:buClrTx/>
                <a:buFontTx/>
                <a:buNone/>
              </a:pPr>
              <a:t>24</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3A88EF81-9254-CC43-9043-C3FAC67242AB}" type="slidenum">
              <a:rPr lang="en-US"/>
              <a:pPr/>
              <a:t>25</a:t>
            </a:fld>
            <a:endParaRPr lang="en-US"/>
          </a:p>
        </p:txBody>
      </p:sp>
      <p:sp>
        <p:nvSpPr>
          <p:cNvPr id="15361"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1536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BD70AA74-37AE-A042-BE36-ECE89EAF090B}" type="slidenum">
              <a:rPr lang="en-US" sz="1200"/>
              <a:pPr algn="r">
                <a:buClrTx/>
                <a:buFontTx/>
                <a:buNone/>
              </a:pPr>
              <a:t>25</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E82C277-0277-8E49-AD49-FC6CC10C1983}" type="slidenum">
              <a:rPr lang="en-US"/>
              <a:pPr/>
              <a:t>26</a:t>
            </a:fld>
            <a:endParaRPr lang="en-US"/>
          </a:p>
        </p:txBody>
      </p:sp>
      <p:sp>
        <p:nvSpPr>
          <p:cNvPr id="1638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1638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4A6F762E-3FD9-C447-8E9D-30782C58EC11}" type="slidenum">
              <a:rPr lang="en-US" sz="1200"/>
              <a:pPr algn="r">
                <a:buClrTx/>
                <a:buFontTx/>
                <a:buNone/>
              </a:pPr>
              <a:t>26</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2FC48B0D-0439-9C43-80F7-346301814D25}" type="slidenum">
              <a:rPr lang="en-US"/>
              <a:pPr/>
              <a:t>27</a:t>
            </a:fld>
            <a:endParaRPr lang="en-US"/>
          </a:p>
        </p:txBody>
      </p:sp>
      <p:sp>
        <p:nvSpPr>
          <p:cNvPr id="17409"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1741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04439ABF-3D5B-9E4B-B9BC-1CC79FB8248E}" type="slidenum">
              <a:rPr lang="en-US" sz="1200"/>
              <a:pPr algn="r">
                <a:buClrTx/>
                <a:buFontTx/>
                <a:buNone/>
              </a:pPr>
              <a:t>27</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CE63731A-ADA1-B948-B94E-453CF92D474E}" type="slidenum">
              <a:rPr lang="en-US"/>
              <a:pPr/>
              <a:t>28</a:t>
            </a:fld>
            <a:endParaRPr lang="en-US"/>
          </a:p>
        </p:txBody>
      </p:sp>
      <p:sp>
        <p:nvSpPr>
          <p:cNvPr id="18433"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1843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D46F0438-464C-B54E-9FFC-A8599D6C86B8}" type="slidenum">
              <a:rPr lang="en-US" sz="1200"/>
              <a:pPr algn="r">
                <a:buClrTx/>
                <a:buFontTx/>
                <a:buNone/>
              </a:pPr>
              <a:t>28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D2ADE4B-A4E9-44D6-A8D8-9D12D64091A2}"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7D8DB21C-8B1E-564C-AA47-EF1AF18BD4D6}" type="slidenum">
              <a:rPr lang="en-US"/>
              <a:pPr/>
              <a:t>29</a:t>
            </a:fld>
            <a:endParaRPr lang="en-US"/>
          </a:p>
        </p:txBody>
      </p:sp>
      <p:sp>
        <p:nvSpPr>
          <p:cNvPr id="1945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194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2FB0FF2E-C399-BD4C-927E-A91F5E5FC258}" type="slidenum">
              <a:rPr lang="en-US" sz="1200"/>
              <a:pPr algn="r">
                <a:buClrTx/>
                <a:buFontTx/>
                <a:buNone/>
              </a:pPr>
              <a:t>29</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098A016B-036C-334A-A439-386E8FC12E6D}" type="slidenum">
              <a:rPr lang="en-US"/>
              <a:pPr/>
              <a:t>30</a:t>
            </a:fld>
            <a:endParaRPr lang="en-US"/>
          </a:p>
        </p:txBody>
      </p:sp>
      <p:sp>
        <p:nvSpPr>
          <p:cNvPr id="20481"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2048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7C0128D2-B307-DD46-8428-E1CD4874435F}" type="slidenum">
              <a:rPr lang="en-US" sz="1200"/>
              <a:pPr algn="r">
                <a:buClrTx/>
                <a:buFontTx/>
                <a:buNone/>
              </a:pPr>
              <a:t>30</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12B9B5DF-204D-B844-8115-C5EFA63680F4}" type="slidenum">
              <a:rPr lang="en-US"/>
              <a:pPr/>
              <a:t>31</a:t>
            </a:fld>
            <a:endParaRPr lang="en-US"/>
          </a:p>
        </p:txBody>
      </p:sp>
      <p:sp>
        <p:nvSpPr>
          <p:cNvPr id="2150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2150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0423A833-BA99-C543-BA2B-C742DB61CEA5}" type="slidenum">
              <a:rPr lang="en-US" sz="1200"/>
              <a:pPr algn="r">
                <a:buClrTx/>
                <a:buFontTx/>
                <a:buNone/>
              </a:pPr>
              <a:t>31</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6612F804-48D5-754F-97B5-B7A456A87B18}" type="slidenum">
              <a:rPr lang="en-US"/>
              <a:pPr/>
              <a:t>32</a:t>
            </a:fld>
            <a:endParaRPr lang="en-US"/>
          </a:p>
        </p:txBody>
      </p:sp>
      <p:sp>
        <p:nvSpPr>
          <p:cNvPr id="22529"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2253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96FBBE87-EA94-F74B-99D1-3FCBCD18D595}" type="slidenum">
              <a:rPr lang="en-US" sz="1200"/>
              <a:pPr algn="r">
                <a:buClrTx/>
                <a:buFontTx/>
                <a:buNone/>
              </a:pPr>
              <a:t>32</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358BE2CE-441E-6949-8AAF-5F96E60FC893}" type="slidenum">
              <a:rPr lang="en-US"/>
              <a:pPr/>
              <a:t>33</a:t>
            </a:fld>
            <a:endParaRPr lang="en-US"/>
          </a:p>
        </p:txBody>
      </p:sp>
      <p:sp>
        <p:nvSpPr>
          <p:cNvPr id="23553"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2355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218E8000-38D1-CE49-8D0F-1FD71E85EB8D}" type="slidenum">
              <a:rPr lang="en-US" sz="1200"/>
              <a:pPr algn="r">
                <a:buClrTx/>
                <a:buFontTx/>
                <a:buNone/>
              </a:pPr>
              <a:t>33</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0"/>
          <p:cNvSpPr>
            <a:spLocks noGrp="1" noChangeArrowheads="1"/>
          </p:cNvSpPr>
          <p:nvPr>
            <p:ph type="sldNum"/>
          </p:nvPr>
        </p:nvSpPr>
        <p:spPr>
          <a:ln/>
        </p:spPr>
        <p:txBody>
          <a:bodyPr/>
          <a:lstStyle/>
          <a:p>
            <a:fld id="{BF844814-EE1F-E64A-9DD0-D0B8210E858C}" type="slidenum">
              <a:rPr lang="en-US"/>
              <a:pPr/>
              <a:t>34</a:t>
            </a:fld>
            <a:endParaRPr lang="en-US"/>
          </a:p>
        </p:txBody>
      </p:sp>
      <p:sp>
        <p:nvSpPr>
          <p:cNvPr id="24577"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a:p>
            <a:pPr eaLnBrk="1" hangingPunct="1">
              <a:spcBef>
                <a:spcPct val="0"/>
              </a:spcBef>
              <a:buClrTx/>
              <a:buFontTx/>
              <a:buNone/>
            </a:pPr>
            <a:endParaRPr lang="en-US">
              <a:latin typeface="Calibri" charset="0"/>
              <a:cs typeface="ＭＳ Ｐゴシック" charset="0"/>
            </a:endParaRPr>
          </a:p>
        </p:txBody>
      </p:sp>
      <p:sp>
        <p:nvSpPr>
          <p:cNvPr id="2457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buClrTx/>
              <a:buFontTx/>
              <a:buNone/>
            </a:pPr>
            <a:fld id="{1A1C0732-4382-2243-BE3A-BD1C50165288}" type="slidenum">
              <a:rPr lang="en-US" sz="1200"/>
              <a:pPr algn="r">
                <a:buClrTx/>
                <a:buFontTx/>
                <a:buNone/>
              </a:pPr>
              <a:t>34</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D2ADE4B-A4E9-44D6-A8D8-9D12D64091A2}" type="slidenum">
              <a:rPr lang="en-US" smtClean="0"/>
              <a:pPr eaLnBrk="1" hangingPunct="1"/>
              <a:t>35</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EA57001-A76E-435A-B526-B6AE4C5C3DDC}" type="slidenum">
              <a:rPr lang="en-US" smtClean="0"/>
              <a:pPr eaLnBrk="1" hangingPunct="1"/>
              <a:t>36</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EA57001-A76E-435A-B526-B6AE4C5C3DDC}" type="slidenum">
              <a:rPr lang="en-US" smtClean="0"/>
              <a:pPr eaLnBrk="1" hangingPunct="1"/>
              <a:t>37</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313DB2-ED6F-4BFC-9B20-116A763F95C4}" type="slidenum">
              <a:rPr lang="en-US" smtClean="0"/>
              <a:pPr>
                <a:defRPr/>
              </a:pPr>
              <a:t>40</a:t>
            </a:fld>
            <a:endParaRPr lang="en-US"/>
          </a:p>
        </p:txBody>
      </p:sp>
    </p:spTree>
    <p:extLst>
      <p:ext uri="{BB962C8B-B14F-4D97-AF65-F5344CB8AC3E}">
        <p14:creationId xmlns:p14="http://schemas.microsoft.com/office/powerpoint/2010/main" val="320585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a:p>
            <a:pPr eaLnBrk="1" hangingPunct="1">
              <a:spcBef>
                <a:spcPct val="0"/>
              </a:spcBef>
            </a:pPr>
            <a:endParaRPr lang="en-US">
              <a:latin typeface="Calibri" charset="0"/>
              <a:ea typeface="MS PGothic" charset="0"/>
            </a:endParaRPr>
          </a:p>
          <a:p>
            <a:pPr eaLnBrk="1" hangingPunct="1">
              <a:spcBef>
                <a:spcPct val="0"/>
              </a:spcBef>
            </a:pPr>
            <a:endParaRPr lang="en-US">
              <a:latin typeface="Calibri" charset="0"/>
              <a:ea typeface="MS PGothic" charset="0"/>
            </a:endParaRPr>
          </a:p>
          <a:p>
            <a:pPr eaLnBrk="1" hangingPunct="1">
              <a:spcBef>
                <a:spcPct val="0"/>
              </a:spcBef>
            </a:pPr>
            <a:endParaRPr lang="en-US">
              <a:latin typeface="Calibri" charset="0"/>
              <a:ea typeface="MS PGothic" charset="0"/>
            </a:endParaRPr>
          </a:p>
          <a:p>
            <a:pPr eaLnBrk="1" hangingPunct="1">
              <a:spcBef>
                <a:spcPct val="0"/>
              </a:spcBef>
            </a:pPr>
            <a:endParaRPr lang="en-US">
              <a:latin typeface="Calibri" charset="0"/>
              <a:ea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31A415D6-303C-EE4E-9C5A-5F12BFF30264}" type="slidenum">
              <a:rPr lang="en-US" sz="1200"/>
              <a:pPr eaLnBrk="1" hangingPunct="1"/>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fld id="{1BFBF3D3-55A3-AA44-A1DC-ED25310F03D9}" type="slidenum">
              <a:rPr lang="en-US"/>
              <a:pPr eaLnBrk="1" hangingPunct="1"/>
              <a:t>41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fld id="{408BF255-BDB9-4B41-A044-5F712AAAAB18}" type="slidenum">
              <a:rPr lang="en-US"/>
              <a:pPr eaLnBrk="1" hangingPunct="1"/>
              <a:t>42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And as always, thank you to NSF for supporting this project!</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3D3977C-88FC-2244-B8B0-67D5BC3C0C89}" type="slidenum">
              <a:rPr lang="en-US" sz="1200"/>
              <a:pPr eaLnBrk="1" fontAlgn="base" hangingPunct="1">
                <a:spcBef>
                  <a:spcPct val="0"/>
                </a:spcBef>
                <a:spcAft>
                  <a:spcPct val="0"/>
                </a:spcAft>
              </a:pPr>
              <a:t>49</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A4772A7F-EAE6-8F4F-83F5-D811C623ACA6}" type="slidenum">
              <a:rPr lang="en-US" sz="1200"/>
              <a:pPr eaLnBrk="1" hangingPunct="1"/>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85791B3-2976-724B-BF8E-5C951A47EBA1}" type="slidenum">
              <a:rPr lang="en-US" sz="1200"/>
              <a:pPr eaLnBrk="1" hangingPunct="1"/>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66AECE5-409D-7249-AD91-CC55E808E481}" type="slidenum">
              <a:rPr lang="en-US" sz="120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A38B2BC3-EFFF-C042-8085-6D8BF7A2A4E5}" type="slidenum">
              <a:rPr lang="en-US" sz="1200"/>
              <a:pP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D47EB41-1B95-E74F-A83E-3107F0A324F6}" type="slidenum">
              <a:rPr lang="en-US" sz="1200"/>
              <a:pPr eaLnBrk="1" hangingPunct="1"/>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And as always, thank you to NSF for supporting this project!</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BAA31C57-828E-4A4E-B43F-4A85431472BE}"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65E4C1-B618-AD43-B1FA-E9E089EB4394}"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B1A84E-51C2-F94C-BE01-845ED5C9044C}" type="slidenum">
              <a:rPr lang="en-US"/>
              <a:pPr>
                <a:defRPr/>
              </a:pPr>
              <a:t>‹#›</a:t>
            </a:fld>
            <a:endParaRPr lang="en-US"/>
          </a:p>
        </p:txBody>
      </p:sp>
    </p:spTree>
    <p:extLst>
      <p:ext uri="{BB962C8B-B14F-4D97-AF65-F5344CB8AC3E}">
        <p14:creationId xmlns:p14="http://schemas.microsoft.com/office/powerpoint/2010/main" val="219607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AA2B45-5922-E244-A54A-860A75CDE4DE}"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1CE16-B0F6-CF46-B789-C0ED29F6EF13}" type="slidenum">
              <a:rPr lang="en-US"/>
              <a:pPr>
                <a:defRPr/>
              </a:pPr>
              <a:t>‹#›</a:t>
            </a:fld>
            <a:endParaRPr lang="en-US"/>
          </a:p>
        </p:txBody>
      </p:sp>
    </p:spTree>
    <p:extLst>
      <p:ext uri="{BB962C8B-B14F-4D97-AF65-F5344CB8AC3E}">
        <p14:creationId xmlns:p14="http://schemas.microsoft.com/office/powerpoint/2010/main" val="269646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2D844D-2B6A-234B-ADE9-6B83E875A589}"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AAE6C4-F5C6-8847-9883-A24A3003534B}" type="slidenum">
              <a:rPr lang="en-US"/>
              <a:pPr>
                <a:defRPr/>
              </a:pPr>
              <a:t>‹#›</a:t>
            </a:fld>
            <a:endParaRPr lang="en-US"/>
          </a:p>
        </p:txBody>
      </p:sp>
    </p:spTree>
    <p:extLst>
      <p:ext uri="{BB962C8B-B14F-4D97-AF65-F5344CB8AC3E}">
        <p14:creationId xmlns:p14="http://schemas.microsoft.com/office/powerpoint/2010/main" val="348206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4DFE5-A849-5540-8F4D-7C709327DA28}"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6D274C-4510-EC4A-961D-1468FE074B3C}" type="slidenum">
              <a:rPr lang="en-US"/>
              <a:pPr>
                <a:defRPr/>
              </a:pPr>
              <a:t>‹#›</a:t>
            </a:fld>
            <a:endParaRPr lang="en-US"/>
          </a:p>
        </p:txBody>
      </p:sp>
    </p:spTree>
    <p:extLst>
      <p:ext uri="{BB962C8B-B14F-4D97-AF65-F5344CB8AC3E}">
        <p14:creationId xmlns:p14="http://schemas.microsoft.com/office/powerpoint/2010/main" val="240676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6F76B8F-A794-FB4B-85C2-9656FA13AF8A}" type="datetimeFigureOut">
              <a:rPr lang="en-US"/>
              <a:pPr>
                <a:defRPr/>
              </a:pPr>
              <a:t>5/7/13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9AB307-609A-B041-BEF6-B371256447A6}" type="slidenum">
              <a:rPr lang="en-US"/>
              <a:pPr>
                <a:defRPr/>
              </a:pPr>
              <a:t>‹#›</a:t>
            </a:fld>
            <a:endParaRPr lang="en-US"/>
          </a:p>
        </p:txBody>
      </p:sp>
    </p:spTree>
    <p:extLst>
      <p:ext uri="{BB962C8B-B14F-4D97-AF65-F5344CB8AC3E}">
        <p14:creationId xmlns:p14="http://schemas.microsoft.com/office/powerpoint/2010/main" val="152164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8E1B921-92F1-EB49-9E16-E42D84EB491B}" type="datetimeFigureOut">
              <a:rPr lang="en-US"/>
              <a:pPr>
                <a:defRPr/>
              </a:pPr>
              <a:t>5/7/13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C192E6-DB02-964E-97A1-F53FABE1027E}" type="slidenum">
              <a:rPr lang="en-US"/>
              <a:pPr>
                <a:defRPr/>
              </a:pPr>
              <a:t>‹#›</a:t>
            </a:fld>
            <a:endParaRPr lang="en-US"/>
          </a:p>
        </p:txBody>
      </p:sp>
    </p:spTree>
    <p:extLst>
      <p:ext uri="{BB962C8B-B14F-4D97-AF65-F5344CB8AC3E}">
        <p14:creationId xmlns:p14="http://schemas.microsoft.com/office/powerpoint/2010/main" val="344214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AC651C1-6A0A-E449-9515-21378EF897CA}" type="datetimeFigureOut">
              <a:rPr lang="en-US"/>
              <a:pPr>
                <a:defRPr/>
              </a:pPr>
              <a:t>5/7/13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93D0F40-D667-EB4E-B3FA-E551FE8E1C61}" type="slidenum">
              <a:rPr lang="en-US"/>
              <a:pPr>
                <a:defRPr/>
              </a:pPr>
              <a:t>‹#›</a:t>
            </a:fld>
            <a:endParaRPr lang="en-US"/>
          </a:p>
        </p:txBody>
      </p:sp>
    </p:spTree>
    <p:extLst>
      <p:ext uri="{BB962C8B-B14F-4D97-AF65-F5344CB8AC3E}">
        <p14:creationId xmlns:p14="http://schemas.microsoft.com/office/powerpoint/2010/main" val="1639831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07BFA8-B589-AB48-83E7-5023D87C086B}" type="datetimeFigureOut">
              <a:rPr lang="en-US"/>
              <a:pPr>
                <a:defRPr/>
              </a:pPr>
              <a:t>5/7/13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E561A49-8A24-1F47-889D-567AB83AF987}" type="slidenum">
              <a:rPr lang="en-US"/>
              <a:pPr>
                <a:defRPr/>
              </a:pPr>
              <a:t>‹#›</a:t>
            </a:fld>
            <a:endParaRPr lang="en-US"/>
          </a:p>
        </p:txBody>
      </p:sp>
    </p:spTree>
    <p:extLst>
      <p:ext uri="{BB962C8B-B14F-4D97-AF65-F5344CB8AC3E}">
        <p14:creationId xmlns:p14="http://schemas.microsoft.com/office/powerpoint/2010/main" val="2350112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230F2F-DC69-214A-9772-A465D922CC83}" type="datetimeFigureOut">
              <a:rPr lang="en-US"/>
              <a:pPr>
                <a:defRPr/>
              </a:pPr>
              <a:t>5/7/13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6DD05A-E60D-A548-B698-299277F20C74}" type="slidenum">
              <a:rPr lang="en-US"/>
              <a:pPr>
                <a:defRPr/>
              </a:pPr>
              <a:t>‹#›</a:t>
            </a:fld>
            <a:endParaRPr lang="en-US"/>
          </a:p>
        </p:txBody>
      </p:sp>
    </p:spTree>
    <p:extLst>
      <p:ext uri="{BB962C8B-B14F-4D97-AF65-F5344CB8AC3E}">
        <p14:creationId xmlns:p14="http://schemas.microsoft.com/office/powerpoint/2010/main" val="77329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EF04FE-69FB-F148-8FAE-1FB79072B427}" type="datetimeFigureOut">
              <a:rPr lang="en-US"/>
              <a:pPr>
                <a:defRPr/>
              </a:pPr>
              <a:t>5/7/13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4F0678-4C64-784C-8359-8D019476B969}" type="slidenum">
              <a:rPr lang="en-US"/>
              <a:pPr>
                <a:defRPr/>
              </a:pPr>
              <a:t>‹#›</a:t>
            </a:fld>
            <a:endParaRPr lang="en-US"/>
          </a:p>
        </p:txBody>
      </p:sp>
    </p:spTree>
    <p:extLst>
      <p:ext uri="{BB962C8B-B14F-4D97-AF65-F5344CB8AC3E}">
        <p14:creationId xmlns:p14="http://schemas.microsoft.com/office/powerpoint/2010/main" val="93206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682E82-386D-6C44-B1B1-BF8781630EC5}" type="datetimeFigureOut">
              <a:rPr lang="en-US"/>
              <a:pPr>
                <a:defRPr/>
              </a:pPr>
              <a:t>5/7/13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439EB3-BF99-314F-AE1E-3610344EBC82}" type="slidenum">
              <a:rPr lang="en-US"/>
              <a:pPr>
                <a:defRPr/>
              </a:pPr>
              <a:t>‹#›</a:t>
            </a:fld>
            <a:endParaRPr lang="en-US"/>
          </a:p>
        </p:txBody>
      </p:sp>
    </p:spTree>
    <p:extLst>
      <p:ext uri="{BB962C8B-B14F-4D97-AF65-F5344CB8AC3E}">
        <p14:creationId xmlns:p14="http://schemas.microsoft.com/office/powerpoint/2010/main" val="34590431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655AC9EF-20BE-C444-A4C5-0F414522B194}" type="datetimeFigureOut">
              <a:rPr lang="en-US"/>
              <a:pPr>
                <a:defRPr/>
              </a:pPr>
              <a:t>5/7/13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039077C-ED4C-5847-902D-37330254D5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hyperlink" Target="http://www.nvizioninc.com/" TargetMode="External"/><Relationship Id="rId4" Type="http://schemas.openxmlformats.org/officeDocument/2006/relationships/hyperlink" Target="http://www.firebirddesignstudio.com/" TargetMode="External"/><Relationship Id="rId5" Type="http://schemas.openxmlformats.org/officeDocument/2006/relationships/hyperlink" Target="http://www.butterflyutopia.com/" TargetMode="External"/><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png"/><Relationship Id="rId10"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hyperlink" Target="http://www.uline.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jpeg"/></Relationships>
</file>

<file path=ppt/slides/_rels/slide39.xml.rels><?xml version="1.0" encoding="UTF-8" standalone="yes"?>
<Relationships xmlns="http://schemas.openxmlformats.org/package/2006/relationships"><Relationship Id="rId9" Type="http://schemas.microsoft.com/office/2007/relationships/media" Target="../media/media5.m4a"/><Relationship Id="rId20" Type="http://schemas.openxmlformats.org/officeDocument/2006/relationships/audio" Target="../media/media10.m4a"/><Relationship Id="rId21" Type="http://schemas.openxmlformats.org/officeDocument/2006/relationships/slideLayout" Target="../slideLayouts/slideLayout7.xml"/><Relationship Id="rId22" Type="http://schemas.openxmlformats.org/officeDocument/2006/relationships/image" Target="../media/image55.jpeg"/><Relationship Id="rId23" Type="http://schemas.openxmlformats.org/officeDocument/2006/relationships/image" Target="../media/image56.jpeg"/><Relationship Id="rId24" Type="http://schemas.openxmlformats.org/officeDocument/2006/relationships/image" Target="../media/image57.jpeg"/><Relationship Id="rId25" Type="http://schemas.openxmlformats.org/officeDocument/2006/relationships/image" Target="../media/image58.jpeg"/><Relationship Id="rId26" Type="http://schemas.openxmlformats.org/officeDocument/2006/relationships/image" Target="../media/image59.jpeg"/><Relationship Id="rId27" Type="http://schemas.openxmlformats.org/officeDocument/2006/relationships/image" Target="../media/image60.png"/><Relationship Id="rId10" Type="http://schemas.openxmlformats.org/officeDocument/2006/relationships/audio" Target="../media/media5.m4a"/><Relationship Id="rId11" Type="http://schemas.microsoft.com/office/2007/relationships/media" Target="../media/media6.m4a"/><Relationship Id="rId12" Type="http://schemas.openxmlformats.org/officeDocument/2006/relationships/audio" Target="../media/media6.m4a"/><Relationship Id="rId13" Type="http://schemas.microsoft.com/office/2007/relationships/media" Target="../media/media7.m4a"/><Relationship Id="rId14" Type="http://schemas.openxmlformats.org/officeDocument/2006/relationships/audio" Target="../media/media7.m4a"/><Relationship Id="rId15" Type="http://schemas.microsoft.com/office/2007/relationships/media" Target="../media/media8.m4a"/><Relationship Id="rId16" Type="http://schemas.openxmlformats.org/officeDocument/2006/relationships/audio" Target="../media/media8.m4a"/><Relationship Id="rId17" Type="http://schemas.microsoft.com/office/2007/relationships/media" Target="../media/media9.m4a"/><Relationship Id="rId18" Type="http://schemas.openxmlformats.org/officeDocument/2006/relationships/audio" Target="../media/media9.m4a"/><Relationship Id="rId19" Type="http://schemas.microsoft.com/office/2007/relationships/media" Target="../media/media10.m4a"/><Relationship Id="rId1" Type="http://schemas.microsoft.com/office/2007/relationships/media" Target="../media/media1.m4a"/><Relationship Id="rId2" Type="http://schemas.openxmlformats.org/officeDocument/2006/relationships/audio" Target="../media/media1.m4a"/><Relationship Id="rId3" Type="http://schemas.microsoft.com/office/2007/relationships/media" Target="../media/media2.m4a"/><Relationship Id="rId4" Type="http://schemas.openxmlformats.org/officeDocument/2006/relationships/audio" Target="../media/media2.m4a"/><Relationship Id="rId5" Type="http://schemas.microsoft.com/office/2007/relationships/media" Target="../media/media3.m4a"/><Relationship Id="rId6" Type="http://schemas.openxmlformats.org/officeDocument/2006/relationships/audio" Target="../media/media3.m4a"/><Relationship Id="rId7" Type="http://schemas.microsoft.com/office/2007/relationships/media" Target="../media/media4.m4a"/><Relationship Id="rId8"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1.emf"/></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 Id="rId3"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4.pn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0" y="0"/>
            <a:ext cx="9144000" cy="1876778"/>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3" name="Rectangle 2"/>
          <p:cNvSpPr/>
          <p:nvPr/>
        </p:nvSpPr>
        <p:spPr>
          <a:xfrm>
            <a:off x="324556" y="289679"/>
            <a:ext cx="8720666" cy="1446550"/>
          </a:xfrm>
          <a:prstGeom prst="rect">
            <a:avLst/>
          </a:prstGeom>
        </p:spPr>
        <p:txBody>
          <a:bodyPr wrap="square">
            <a:spAutoFit/>
          </a:bodyPr>
          <a:lstStyle/>
          <a:p>
            <a:pPr algn="ctr"/>
            <a:r>
              <a:rPr lang="en-US" sz="4400" dirty="0" smtClean="0">
                <a:solidFill>
                  <a:srgbClr val="0C4225"/>
                </a:solidFill>
                <a:latin typeface="Georgia"/>
                <a:cs typeface="Georgia"/>
              </a:rPr>
              <a:t>Highlighting Nano </a:t>
            </a:r>
          </a:p>
          <a:p>
            <a:pPr algn="ctr"/>
            <a:r>
              <a:rPr lang="en-US" sz="4400" dirty="0" smtClean="0">
                <a:solidFill>
                  <a:srgbClr val="0C4225"/>
                </a:solidFill>
                <a:latin typeface="Georgia"/>
                <a:cs typeface="Georgia"/>
              </a:rPr>
              <a:t>in Your Existing Museum Exhibits </a:t>
            </a:r>
            <a:endParaRPr lang="en-US" sz="4400" dirty="0">
              <a:solidFill>
                <a:srgbClr val="0C4225"/>
              </a:solidFill>
              <a:latin typeface="Georgia"/>
              <a:cs typeface="Georgia"/>
            </a:endParaRPr>
          </a:p>
        </p:txBody>
      </p:sp>
      <p:sp>
        <p:nvSpPr>
          <p:cNvPr id="22" name="Rectangle 21"/>
          <p:cNvSpPr>
            <a:spLocks noChangeArrowheads="1"/>
          </p:cNvSpPr>
          <p:nvPr/>
        </p:nvSpPr>
        <p:spPr bwMode="auto">
          <a:xfrm>
            <a:off x="0" y="1876778"/>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pic>
        <p:nvPicPr>
          <p:cNvPr id="5" name="Picture 4" descr="img_459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4" y="1968853"/>
            <a:ext cx="9242778" cy="4959225"/>
          </a:xfrm>
          <a:prstGeom prst="rect">
            <a:avLst/>
          </a:prstGeom>
        </p:spPr>
      </p:pic>
    </p:spTree>
    <p:extLst>
      <p:ext uri="{BB962C8B-B14F-4D97-AF65-F5344CB8AC3E}">
        <p14:creationId xmlns:p14="http://schemas.microsoft.com/office/powerpoint/2010/main" val="19206031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cav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0200"/>
            <a:ext cx="914400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Scav4.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6700"/>
            <a:ext cx="9144000" cy="631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Screen Shot 2012-12-05 at 5.32.00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900" y="211665"/>
            <a:ext cx="8953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Screen Shot 2012-12-05 at 5.32.11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8900" y="4840815"/>
            <a:ext cx="89535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2052" name="Title 1"/>
          <p:cNvSpPr>
            <a:spLocks noGrp="1"/>
          </p:cNvSpPr>
          <p:nvPr>
            <p:ph type="title"/>
          </p:nvPr>
        </p:nvSpPr>
        <p:spPr>
          <a:xfrm>
            <a:off x="366713" y="274638"/>
            <a:ext cx="8294687" cy="741362"/>
          </a:xfrm>
        </p:spPr>
        <p:txBody>
          <a:bodyPr/>
          <a:lstStyle/>
          <a:p>
            <a:pPr eaLnBrk="1" hangingPunct="1">
              <a:lnSpc>
                <a:spcPct val="90000"/>
              </a:lnSpc>
            </a:pPr>
            <a:r>
              <a:rPr lang="en-US" sz="4000">
                <a:solidFill>
                  <a:srgbClr val="0C4225"/>
                </a:solidFill>
                <a:latin typeface="Georgia" charset="0"/>
              </a:rPr>
              <a:t>NISE Network Mini-Grant</a:t>
            </a:r>
          </a:p>
        </p:txBody>
      </p:sp>
      <p:pic>
        <p:nvPicPr>
          <p:cNvPr id="34818" name="Picture 2"/>
          <p:cNvPicPr>
            <a:picLocks noChangeAspect="1" noChangeArrowheads="1"/>
          </p:cNvPicPr>
          <p:nvPr/>
        </p:nvPicPr>
        <p:blipFill>
          <a:blip r:embed="rId3"/>
          <a:srcRect/>
          <a:stretch>
            <a:fillRect/>
          </a:stretch>
        </p:blipFill>
        <p:spPr bwMode="auto">
          <a:xfrm>
            <a:off x="457200" y="1550988"/>
            <a:ext cx="8229600" cy="4876800"/>
          </a:xfrm>
          <a:prstGeom prst="rect">
            <a:avLst/>
          </a:prstGeom>
          <a:noFill/>
          <a:ln w="38100">
            <a:solidFill>
              <a:schemeClr val="tx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114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076" name="Title 1"/>
          <p:cNvSpPr>
            <a:spLocks noGrp="1"/>
          </p:cNvSpPr>
          <p:nvPr>
            <p:ph type="title"/>
          </p:nvPr>
        </p:nvSpPr>
        <p:spPr>
          <a:xfrm>
            <a:off x="366713" y="274638"/>
            <a:ext cx="8294687" cy="741362"/>
          </a:xfrm>
        </p:spPr>
        <p:txBody>
          <a:bodyPr/>
          <a:lstStyle/>
          <a:p>
            <a:pPr algn="l" eaLnBrk="1" hangingPunct="1">
              <a:lnSpc>
                <a:spcPct val="90000"/>
              </a:lnSpc>
            </a:pPr>
            <a:r>
              <a:rPr lang="en-US" sz="4000">
                <a:solidFill>
                  <a:srgbClr val="0C4225"/>
                </a:solidFill>
                <a:latin typeface="Georgia" charset="0"/>
              </a:rPr>
              <a:t>Nano Volunteer Training Workshop</a:t>
            </a:r>
          </a:p>
        </p:txBody>
      </p:sp>
      <p:pic>
        <p:nvPicPr>
          <p:cNvPr id="4101" name="Picture 5"/>
          <p:cNvPicPr>
            <a:picLocks noChangeAspect="1" noChangeArrowheads="1"/>
          </p:cNvPicPr>
          <p:nvPr/>
        </p:nvPicPr>
        <p:blipFill>
          <a:blip r:embed="rId3"/>
          <a:srcRect/>
          <a:stretch>
            <a:fillRect/>
          </a:stretch>
        </p:blipFill>
        <p:spPr bwMode="auto">
          <a:xfrm>
            <a:off x="877888" y="1497013"/>
            <a:ext cx="7388225" cy="4956175"/>
          </a:xfrm>
          <a:prstGeom prst="rect">
            <a:avLst/>
          </a:prstGeom>
          <a:noFill/>
          <a:ln w="57150">
            <a:solidFill>
              <a:schemeClr val="tx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5136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138" y="508000"/>
            <a:ext cx="7991475" cy="5834063"/>
          </a:xfrm>
          <a:prstGeom prst="rect">
            <a:avLst/>
          </a:prstGeom>
          <a:ln w="57150">
            <a:solidFill>
              <a:schemeClr val="tx2">
                <a:lumMod val="50000"/>
                <a:lumOff val="50000"/>
              </a:schemeClr>
            </a:solidFill>
          </a:ln>
        </p:spPr>
      </p:pic>
    </p:spTree>
    <p:extLst>
      <p:ext uri="{BB962C8B-B14F-4D97-AF65-F5344CB8AC3E}">
        <p14:creationId xmlns:p14="http://schemas.microsoft.com/office/powerpoint/2010/main" val="31145491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atin typeface="Georgia" charset="0"/>
              </a:rPr>
              <a:t> </a:t>
            </a:r>
            <a:r>
              <a:rPr lang="en-US">
                <a:solidFill>
                  <a:srgbClr val="0C4225"/>
                </a:solidFill>
                <a:latin typeface="Georgia" charset="0"/>
              </a:rPr>
              <a:t>Nano Demonstration Cart</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22313" y="1417638"/>
            <a:ext cx="7507287" cy="5172075"/>
          </a:xfrm>
          <a:ln w="57150">
            <a:solidFill>
              <a:schemeClr val="tx2">
                <a:lumMod val="50000"/>
                <a:lumOff val="50000"/>
              </a:schemeClr>
            </a:solidFill>
          </a:ln>
        </p:spPr>
      </p:pic>
    </p:spTree>
    <p:extLst>
      <p:ext uri="{BB962C8B-B14F-4D97-AF65-F5344CB8AC3E}">
        <p14:creationId xmlns:p14="http://schemas.microsoft.com/office/powerpoint/2010/main" val="24166992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199" y="217714"/>
            <a:ext cx="8454571" cy="6299200"/>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408921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7172" name="Title 1"/>
          <p:cNvSpPr>
            <a:spLocks noGrp="1"/>
          </p:cNvSpPr>
          <p:nvPr>
            <p:ph type="title"/>
          </p:nvPr>
        </p:nvSpPr>
        <p:spPr>
          <a:xfrm>
            <a:off x="366713" y="274638"/>
            <a:ext cx="8294687" cy="741362"/>
          </a:xfrm>
        </p:spPr>
        <p:txBody>
          <a:bodyPr/>
          <a:lstStyle/>
          <a:p>
            <a:pPr algn="l" eaLnBrk="1" hangingPunct="1">
              <a:lnSpc>
                <a:spcPct val="90000"/>
              </a:lnSpc>
            </a:pPr>
            <a:r>
              <a:rPr lang="en-US" sz="4000">
                <a:solidFill>
                  <a:srgbClr val="0C4225"/>
                </a:solidFill>
                <a:latin typeface="Georgia" charset="0"/>
              </a:rPr>
              <a:t>Butterfly Wing Structures Exhibit</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713" y="1431925"/>
            <a:ext cx="8294687" cy="5010150"/>
          </a:xfrm>
          <a:prstGeom prst="rect">
            <a:avLst/>
          </a:prstGeom>
          <a:noFill/>
          <a:ln w="57150">
            <a:solidFill>
              <a:schemeClr val="tx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6102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solidFill>
                  <a:srgbClr val="0C4225"/>
                </a:solidFill>
                <a:latin typeface="Georgia" charset="0"/>
              </a:rPr>
              <a:t>Blue Morpho Butterfly</a:t>
            </a:r>
          </a:p>
        </p:txBody>
      </p:sp>
      <p:sp>
        <p:nvSpPr>
          <p:cNvPr id="8195" name="Text Placeholder 2"/>
          <p:cNvSpPr>
            <a:spLocks noGrp="1"/>
          </p:cNvSpPr>
          <p:nvPr>
            <p:ph type="body" idx="1"/>
          </p:nvPr>
        </p:nvSpPr>
        <p:spPr/>
        <p:txBody>
          <a:bodyPr/>
          <a:lstStyle/>
          <a:p>
            <a:pPr algn="ctr"/>
            <a:r>
              <a:rPr lang="en-US">
                <a:solidFill>
                  <a:srgbClr val="0C4225"/>
                </a:solidFill>
                <a:latin typeface="Georgia" charset="0"/>
              </a:rPr>
              <a:t>Without Light</a:t>
            </a:r>
          </a:p>
        </p:txBody>
      </p:sp>
      <p:sp>
        <p:nvSpPr>
          <p:cNvPr id="8196" name="Text Placeholder 4"/>
          <p:cNvSpPr>
            <a:spLocks noGrp="1"/>
          </p:cNvSpPr>
          <p:nvPr>
            <p:ph type="body" sz="quarter" idx="3"/>
          </p:nvPr>
        </p:nvSpPr>
        <p:spPr/>
        <p:txBody>
          <a:bodyPr/>
          <a:lstStyle/>
          <a:p>
            <a:pPr algn="ctr"/>
            <a:r>
              <a:rPr lang="en-US">
                <a:solidFill>
                  <a:srgbClr val="0C4225"/>
                </a:solidFill>
                <a:latin typeface="Georgia" charset="0"/>
              </a:rPr>
              <a:t>With Back-lighting</a:t>
            </a:r>
          </a:p>
        </p:txBody>
      </p:sp>
      <p:pic>
        <p:nvPicPr>
          <p:cNvPr id="38914" name="Picture 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57200" y="2292350"/>
            <a:ext cx="4040188" cy="3716338"/>
          </a:xfrm>
          <a:noFill/>
          <a:ln w="57150">
            <a:solidFill>
              <a:srgbClr val="B465BB"/>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6"/>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4938713" y="2292350"/>
            <a:ext cx="3748087" cy="3716338"/>
          </a:xfrm>
          <a:ln w="57150">
            <a:solidFill>
              <a:schemeClr val="tx2">
                <a:lumMod val="50000"/>
                <a:lumOff val="50000"/>
              </a:schemeClr>
            </a:solidFill>
          </a:ln>
        </p:spPr>
      </p:pic>
    </p:spTree>
    <p:extLst>
      <p:ext uri="{BB962C8B-B14F-4D97-AF65-F5344CB8AC3E}">
        <p14:creationId xmlns:p14="http://schemas.microsoft.com/office/powerpoint/2010/main" val="23198120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7422" y="1890888"/>
            <a:ext cx="4749800" cy="3795890"/>
          </a:xfrm>
        </p:spPr>
        <p:txBody>
          <a:bodyPr anchor="t">
            <a:normAutofit/>
          </a:bodyPr>
          <a:lstStyle/>
          <a:p>
            <a:pPr algn="l" eaLnBrk="1" hangingPunct="1">
              <a:lnSpc>
                <a:spcPct val="90000"/>
              </a:lnSpc>
              <a:defRPr/>
            </a:pPr>
            <a:r>
              <a:rPr lang="en-US" sz="2000" dirty="0" err="1" smtClean="0">
                <a:solidFill>
                  <a:srgbClr val="0C4225"/>
                </a:solidFill>
              </a:rPr>
              <a:t>Trudi</a:t>
            </a:r>
            <a:r>
              <a:rPr lang="en-US" sz="2000" dirty="0" smtClean="0">
                <a:solidFill>
                  <a:srgbClr val="0C4225"/>
                </a:solidFill>
              </a:rPr>
              <a:t> Plummer, Maine Discovery Museum</a:t>
            </a:r>
            <a:r>
              <a:rPr lang="en-US" sz="2000" dirty="0">
                <a:solidFill>
                  <a:srgbClr val="0C4225"/>
                </a:solidFill>
              </a:rPr>
              <a:t/>
            </a:r>
            <a:br>
              <a:rPr lang="en-US" sz="2000" dirty="0">
                <a:solidFill>
                  <a:srgbClr val="0C4225"/>
                </a:solidFill>
              </a:rPr>
            </a:br>
            <a:r>
              <a:rPr lang="en-US" sz="2000" dirty="0" smtClean="0">
                <a:solidFill>
                  <a:srgbClr val="0C4225"/>
                </a:solidFill>
              </a:rPr>
              <a:t/>
            </a:r>
            <a:br>
              <a:rPr lang="en-US" sz="2000" dirty="0" smtClean="0">
                <a:solidFill>
                  <a:srgbClr val="0C4225"/>
                </a:solidFill>
              </a:rPr>
            </a:br>
            <a:r>
              <a:rPr lang="en-US" sz="2000" dirty="0" smtClean="0">
                <a:solidFill>
                  <a:srgbClr val="0C4225"/>
                </a:solidFill>
              </a:rPr>
              <a:t>Kelli </a:t>
            </a:r>
            <a:r>
              <a:rPr lang="en-US" sz="2000" dirty="0" err="1" smtClean="0">
                <a:solidFill>
                  <a:srgbClr val="0C4225"/>
                </a:solidFill>
              </a:rPr>
              <a:t>Isenhour</a:t>
            </a:r>
            <a:r>
              <a:rPr lang="en-US" sz="2000" dirty="0" smtClean="0">
                <a:solidFill>
                  <a:srgbClr val="0C4225"/>
                </a:solidFill>
              </a:rPr>
              <a:t>, </a:t>
            </a:r>
            <a:r>
              <a:rPr lang="en-US" sz="2000" dirty="0" err="1" smtClean="0">
                <a:solidFill>
                  <a:srgbClr val="0C4225"/>
                </a:solidFill>
              </a:rPr>
              <a:t>SciWorks</a:t>
            </a:r>
            <a:r>
              <a:rPr lang="en-US" sz="2000" dirty="0" smtClean="0">
                <a:solidFill>
                  <a:srgbClr val="0C4225"/>
                </a:solidFill>
              </a:rPr>
              <a:t/>
            </a:r>
            <a:br>
              <a:rPr lang="en-US" sz="2000" dirty="0" smtClean="0">
                <a:solidFill>
                  <a:srgbClr val="0C4225"/>
                </a:solidFill>
              </a:rPr>
            </a:br>
            <a:r>
              <a:rPr lang="en-US" sz="2000" dirty="0" smtClean="0">
                <a:solidFill>
                  <a:srgbClr val="0C4225"/>
                </a:solidFill>
              </a:rPr>
              <a:t/>
            </a:r>
            <a:br>
              <a:rPr lang="en-US" sz="2000" dirty="0" smtClean="0">
                <a:solidFill>
                  <a:srgbClr val="0C4225"/>
                </a:solidFill>
              </a:rPr>
            </a:br>
            <a:r>
              <a:rPr lang="en-US" sz="2000" dirty="0" smtClean="0">
                <a:solidFill>
                  <a:srgbClr val="0C4225"/>
                </a:solidFill>
              </a:rPr>
              <a:t>Lauren Hubbard, Maritime </a:t>
            </a:r>
            <a:r>
              <a:rPr lang="en-US" sz="2000" dirty="0" err="1" smtClean="0">
                <a:solidFill>
                  <a:srgbClr val="0C4225"/>
                </a:solidFill>
              </a:rPr>
              <a:t>Explorium</a:t>
            </a:r>
            <a:r>
              <a:rPr lang="en-US" sz="2000" dirty="0" smtClean="0">
                <a:solidFill>
                  <a:srgbClr val="0C4225"/>
                </a:solidFill>
              </a:rPr>
              <a:t/>
            </a:r>
            <a:br>
              <a:rPr lang="en-US" sz="2000" dirty="0" smtClean="0">
                <a:solidFill>
                  <a:srgbClr val="0C4225"/>
                </a:solidFill>
              </a:rPr>
            </a:br>
            <a:r>
              <a:rPr lang="en-US" sz="2000" dirty="0" smtClean="0">
                <a:solidFill>
                  <a:srgbClr val="0C4225"/>
                </a:solidFill>
              </a:rPr>
              <a:t/>
            </a:r>
            <a:br>
              <a:rPr lang="en-US" sz="2000" dirty="0" smtClean="0">
                <a:solidFill>
                  <a:srgbClr val="0C4225"/>
                </a:solidFill>
              </a:rPr>
            </a:br>
            <a:r>
              <a:rPr lang="en-US" sz="2000" dirty="0" err="1" smtClean="0">
                <a:solidFill>
                  <a:srgbClr val="0C4225"/>
                </a:solidFill>
              </a:rPr>
              <a:t>Rei</a:t>
            </a:r>
            <a:r>
              <a:rPr lang="en-US" sz="2000" dirty="0" smtClean="0">
                <a:solidFill>
                  <a:srgbClr val="0C4225"/>
                </a:solidFill>
              </a:rPr>
              <a:t> Cameron, Arizona Science Center</a:t>
            </a:r>
            <a:br>
              <a:rPr lang="en-US" sz="2000" dirty="0" smtClean="0">
                <a:solidFill>
                  <a:srgbClr val="0C4225"/>
                </a:solidFill>
              </a:rPr>
            </a:br>
            <a:r>
              <a:rPr lang="en-US" sz="2000" dirty="0" smtClean="0">
                <a:solidFill>
                  <a:srgbClr val="0C4225"/>
                </a:solidFill>
              </a:rPr>
              <a:t/>
            </a:r>
            <a:br>
              <a:rPr lang="en-US" sz="2000" dirty="0" smtClean="0">
                <a:solidFill>
                  <a:srgbClr val="0C4225"/>
                </a:solidFill>
              </a:rPr>
            </a:br>
            <a:r>
              <a:rPr lang="en-US" sz="2000" dirty="0" smtClean="0">
                <a:solidFill>
                  <a:srgbClr val="0C4225"/>
                </a:solidFill>
              </a:rPr>
              <a:t>Sarah Fisk, Children’s Museum of Science and Technology</a:t>
            </a:r>
            <a:br>
              <a:rPr lang="en-US" sz="2000" dirty="0" smtClean="0">
                <a:solidFill>
                  <a:srgbClr val="0C4225"/>
                </a:solidFill>
              </a:rPr>
            </a:br>
            <a:r>
              <a:rPr lang="en-US" sz="2000" dirty="0" smtClean="0">
                <a:solidFill>
                  <a:srgbClr val="0C4225"/>
                </a:solidFill>
              </a:rPr>
              <a:t/>
            </a:r>
            <a:br>
              <a:rPr lang="en-US" sz="2000" dirty="0" smtClean="0">
                <a:solidFill>
                  <a:srgbClr val="0C4225"/>
                </a:solidFill>
              </a:rPr>
            </a:br>
            <a:r>
              <a:rPr lang="en-US" sz="2000" dirty="0" smtClean="0">
                <a:solidFill>
                  <a:srgbClr val="0C4225"/>
                </a:solidFill>
              </a:rPr>
              <a:t>Ali Jackson, Sciencenter</a:t>
            </a:r>
          </a:p>
        </p:txBody>
      </p:sp>
      <p:sp>
        <p:nvSpPr>
          <p:cNvPr id="4" name="Title 1"/>
          <p:cNvSpPr txBox="1">
            <a:spLocks/>
          </p:cNvSpPr>
          <p:nvPr/>
        </p:nvSpPr>
        <p:spPr bwMode="auto">
          <a:xfrm>
            <a:off x="4038600" y="307621"/>
            <a:ext cx="4749800" cy="132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lnSpc>
                <a:spcPct val="90000"/>
              </a:lnSpc>
              <a:defRPr/>
            </a:pPr>
            <a:r>
              <a:rPr lang="en-US" sz="4000" b="1" dirty="0" smtClean="0">
                <a:solidFill>
                  <a:srgbClr val="0C4225"/>
                </a:solidFill>
              </a:rPr>
              <a:t>Welcome!</a:t>
            </a:r>
          </a:p>
        </p:txBody>
      </p:sp>
      <p:pic>
        <p:nvPicPr>
          <p:cNvPr id="3" name="Picture 2" descr="img_460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29000" cy="7535019"/>
          </a:xfrm>
          <a:prstGeom prst="rect">
            <a:avLst/>
          </a:prstGeom>
        </p:spPr>
      </p:pic>
      <p:sp>
        <p:nvSpPr>
          <p:cNvPr id="6" name="Rectangle 5"/>
          <p:cNvSpPr/>
          <p:nvPr/>
        </p:nvSpPr>
        <p:spPr>
          <a:xfrm>
            <a:off x="34290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8143359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solidFill>
                  <a:srgbClr val="0C4225"/>
                </a:solidFill>
                <a:latin typeface="Georgia" charset="0"/>
              </a:rPr>
              <a:t>Orange Sulpher Butterfly</a:t>
            </a:r>
          </a:p>
        </p:txBody>
      </p:sp>
      <p:sp>
        <p:nvSpPr>
          <p:cNvPr id="9219" name="Text Placeholder 2"/>
          <p:cNvSpPr>
            <a:spLocks noGrp="1"/>
          </p:cNvSpPr>
          <p:nvPr>
            <p:ph type="body" idx="1"/>
          </p:nvPr>
        </p:nvSpPr>
        <p:spPr/>
        <p:txBody>
          <a:bodyPr/>
          <a:lstStyle/>
          <a:p>
            <a:pPr algn="ctr"/>
            <a:r>
              <a:rPr lang="en-US">
                <a:solidFill>
                  <a:srgbClr val="0C4225"/>
                </a:solidFill>
                <a:latin typeface="Georgia" charset="0"/>
              </a:rPr>
              <a:t>Without Light</a:t>
            </a:r>
          </a:p>
        </p:txBody>
      </p:sp>
      <p:sp>
        <p:nvSpPr>
          <p:cNvPr id="9220" name="Text Placeholder 4"/>
          <p:cNvSpPr>
            <a:spLocks noGrp="1"/>
          </p:cNvSpPr>
          <p:nvPr>
            <p:ph type="body" sz="quarter" idx="3"/>
          </p:nvPr>
        </p:nvSpPr>
        <p:spPr/>
        <p:txBody>
          <a:bodyPr/>
          <a:lstStyle/>
          <a:p>
            <a:pPr algn="ctr"/>
            <a:r>
              <a:rPr lang="en-US">
                <a:solidFill>
                  <a:srgbClr val="0C4225"/>
                </a:solidFill>
                <a:latin typeface="Georgia" charset="0"/>
              </a:rPr>
              <a:t>With Back-lighting</a:t>
            </a:r>
          </a:p>
        </p:txBody>
      </p:sp>
      <p:pic>
        <p:nvPicPr>
          <p:cNvPr id="35842" name="Picture 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57200" y="2373313"/>
            <a:ext cx="4040188" cy="3554412"/>
          </a:xfrm>
          <a:noFill/>
          <a:ln w="57150">
            <a:solidFill>
              <a:srgbClr val="B465BB"/>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Content Placeholder 6"/>
          <p:cNvSpPr>
            <a:spLocks noGrp="1"/>
          </p:cNvSpPr>
          <p:nvPr>
            <p:ph sz="quarter" idx="4"/>
          </p:nvPr>
        </p:nvSpPr>
        <p:spPr>
          <a:xfrm>
            <a:off x="4645025" y="2287588"/>
            <a:ext cx="4041775" cy="3838575"/>
          </a:xfrm>
        </p:spPr>
        <p:txBody>
          <a:bodyPr/>
          <a:lstStyle/>
          <a:p>
            <a:endParaRPr lang="en-US">
              <a:latin typeface="Calibri" charset="0"/>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4088" y="2373313"/>
            <a:ext cx="3922712" cy="3554412"/>
          </a:xfrm>
          <a:prstGeom prst="rect">
            <a:avLst/>
          </a:prstGeom>
          <a:noFill/>
          <a:ln w="57150">
            <a:solidFill>
              <a:schemeClr val="tx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8444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solidFill>
                  <a:srgbClr val="0C4225"/>
                </a:solidFill>
                <a:latin typeface="Georgia" charset="0"/>
              </a:rPr>
              <a:t>Field Station Exhibit</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417638"/>
            <a:ext cx="8018463" cy="5172075"/>
          </a:xfrm>
          <a:prstGeom prst="rect">
            <a:avLst/>
          </a:prstGeom>
          <a:ln w="57150">
            <a:solidFill>
              <a:schemeClr val="tx2">
                <a:lumMod val="50000"/>
                <a:lumOff val="50000"/>
              </a:schemeClr>
            </a:solidFill>
          </a:ln>
        </p:spPr>
      </p:pic>
    </p:spTree>
    <p:extLst>
      <p:ext uri="{BB962C8B-B14F-4D97-AF65-F5344CB8AC3E}">
        <p14:creationId xmlns:p14="http://schemas.microsoft.com/office/powerpoint/2010/main" val="3324747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solidFill>
                  <a:srgbClr val="0C4225"/>
                </a:solidFill>
                <a:latin typeface="Georgia" charset="0"/>
              </a:rPr>
              <a:t>Butterfly Wing Structures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00338" y="1606550"/>
            <a:ext cx="3394075" cy="4525963"/>
          </a:xfrm>
          <a:ln w="57150">
            <a:solidFill>
              <a:schemeClr val="tx2">
                <a:lumMod val="50000"/>
                <a:lumOff val="50000"/>
              </a:schemeClr>
            </a:solidFill>
          </a:ln>
        </p:spPr>
      </p:pic>
    </p:spTree>
    <p:extLst>
      <p:ext uri="{BB962C8B-B14F-4D97-AF65-F5344CB8AC3E}">
        <p14:creationId xmlns:p14="http://schemas.microsoft.com/office/powerpoint/2010/main" val="37825366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solidFill>
                  <a:srgbClr val="0C4225"/>
                </a:solidFill>
                <a:latin typeface="Georgia" charset="0"/>
              </a:rPr>
              <a:t>Resources</a:t>
            </a:r>
          </a:p>
        </p:txBody>
      </p:sp>
      <p:sp>
        <p:nvSpPr>
          <p:cNvPr id="3" name="Content Placeholder 2"/>
          <p:cNvSpPr>
            <a:spLocks noGrp="1"/>
          </p:cNvSpPr>
          <p:nvPr>
            <p:ph idx="1"/>
          </p:nvPr>
        </p:nvSpPr>
        <p:spPr/>
        <p:txBody>
          <a:bodyPr/>
          <a:lstStyle/>
          <a:p>
            <a:pPr marL="0" indent="0">
              <a:buFont typeface="Arial" pitchFamily="34" charset="0"/>
              <a:buNone/>
              <a:defRPr/>
            </a:pPr>
            <a:r>
              <a:rPr lang="en-US" dirty="0" smtClean="0">
                <a:solidFill>
                  <a:srgbClr val="0C4225"/>
                </a:solidFill>
                <a:latin typeface="Georgia" pitchFamily="18" charset="0"/>
              </a:rPr>
              <a:t>Nano cart (mobile work station): </a:t>
            </a:r>
            <a:r>
              <a:rPr lang="en-US" dirty="0" err="1" smtClean="0">
                <a:solidFill>
                  <a:srgbClr val="0C4225"/>
                </a:solidFill>
                <a:latin typeface="Georgia" pitchFamily="18" charset="0"/>
              </a:rPr>
              <a:t>Uline</a:t>
            </a:r>
            <a:endParaRPr lang="en-US" dirty="0" smtClean="0">
              <a:solidFill>
                <a:srgbClr val="0C4225"/>
              </a:solidFill>
              <a:latin typeface="Georgia" pitchFamily="18" charset="0"/>
            </a:endParaRPr>
          </a:p>
          <a:p>
            <a:pPr marL="0" indent="0">
              <a:buFont typeface="Arial" pitchFamily="34" charset="0"/>
              <a:buNone/>
              <a:defRPr/>
            </a:pPr>
            <a:r>
              <a:rPr lang="en-US" dirty="0">
                <a:latin typeface="Georgia" pitchFamily="18" charset="0"/>
              </a:rPr>
              <a:t>	</a:t>
            </a:r>
            <a:r>
              <a:rPr lang="en-US" sz="2800" dirty="0" smtClean="0">
                <a:solidFill>
                  <a:schemeClr val="accent2">
                    <a:lumMod val="75000"/>
                    <a:lumOff val="25000"/>
                  </a:schemeClr>
                </a:solidFill>
                <a:latin typeface="Georgia" pitchFamily="18" charset="0"/>
                <a:hlinkClick r:id="rId2"/>
              </a:rPr>
              <a:t>www.Uline.com</a:t>
            </a:r>
            <a:r>
              <a:rPr lang="en-US" dirty="0" smtClean="0">
                <a:latin typeface="Georgia" pitchFamily="18" charset="0"/>
              </a:rPr>
              <a:t>  </a:t>
            </a:r>
          </a:p>
          <a:p>
            <a:pPr marL="0" indent="0">
              <a:buFont typeface="Arial" pitchFamily="34" charset="0"/>
              <a:buNone/>
              <a:defRPr/>
            </a:pPr>
            <a:r>
              <a:rPr lang="en-US" dirty="0" smtClean="0">
                <a:solidFill>
                  <a:srgbClr val="0C4225"/>
                </a:solidFill>
                <a:latin typeface="Georgia" pitchFamily="18" charset="0"/>
              </a:rPr>
              <a:t>Graphic: </a:t>
            </a:r>
            <a:r>
              <a:rPr lang="en-US" dirty="0" err="1" smtClean="0">
                <a:solidFill>
                  <a:srgbClr val="0C4225"/>
                </a:solidFill>
                <a:latin typeface="Georgia" pitchFamily="18" charset="0"/>
              </a:rPr>
              <a:t>Nvizion</a:t>
            </a:r>
            <a:r>
              <a:rPr lang="en-US" dirty="0" smtClean="0">
                <a:solidFill>
                  <a:srgbClr val="0C4225"/>
                </a:solidFill>
                <a:latin typeface="Georgia" pitchFamily="18" charset="0"/>
              </a:rPr>
              <a:t> Inc. </a:t>
            </a:r>
          </a:p>
          <a:p>
            <a:pPr marL="0" indent="0">
              <a:buFont typeface="Arial" pitchFamily="34" charset="0"/>
              <a:buNone/>
              <a:defRPr/>
            </a:pPr>
            <a:r>
              <a:rPr lang="en-US" dirty="0">
                <a:latin typeface="Georgia" pitchFamily="18" charset="0"/>
              </a:rPr>
              <a:t>	</a:t>
            </a:r>
            <a:r>
              <a:rPr lang="en-US" sz="2800" dirty="0" smtClean="0">
                <a:latin typeface="Georgia" pitchFamily="18" charset="0"/>
                <a:hlinkClick r:id="rId3"/>
              </a:rPr>
              <a:t>www.nvizioninc.com</a:t>
            </a:r>
            <a:endParaRPr lang="en-US" sz="2800" dirty="0" smtClean="0">
              <a:latin typeface="Georgia" pitchFamily="18" charset="0"/>
            </a:endParaRPr>
          </a:p>
          <a:p>
            <a:pPr marL="0" indent="0">
              <a:buFont typeface="Arial" pitchFamily="34" charset="0"/>
              <a:buNone/>
              <a:defRPr/>
            </a:pPr>
            <a:r>
              <a:rPr lang="en-US" dirty="0" smtClean="0">
                <a:solidFill>
                  <a:srgbClr val="0C4225"/>
                </a:solidFill>
                <a:latin typeface="Georgia" pitchFamily="18" charset="0"/>
              </a:rPr>
              <a:t>Graphic Design: Firebird Design Studio</a:t>
            </a:r>
          </a:p>
          <a:p>
            <a:pPr marL="0" indent="0">
              <a:buFont typeface="Arial" pitchFamily="34" charset="0"/>
              <a:buNone/>
              <a:defRPr/>
            </a:pPr>
            <a:r>
              <a:rPr lang="en-US" sz="2800" dirty="0">
                <a:latin typeface="Georgia" pitchFamily="18" charset="0"/>
              </a:rPr>
              <a:t>	</a:t>
            </a:r>
            <a:r>
              <a:rPr lang="en-US" sz="2800" dirty="0" smtClean="0">
                <a:latin typeface="Georgia" pitchFamily="18" charset="0"/>
                <a:hlinkClick r:id="rId4"/>
              </a:rPr>
              <a:t>www.firebirddesignstudio.com</a:t>
            </a:r>
            <a:endParaRPr lang="en-US" sz="2800" dirty="0" smtClean="0">
              <a:latin typeface="Georgia" pitchFamily="18" charset="0"/>
            </a:endParaRPr>
          </a:p>
          <a:p>
            <a:pPr marL="0" indent="0">
              <a:buFont typeface="Arial" pitchFamily="34" charset="0"/>
              <a:buNone/>
              <a:defRPr/>
            </a:pPr>
            <a:r>
              <a:rPr lang="en-US" dirty="0" smtClean="0">
                <a:solidFill>
                  <a:srgbClr val="0C4225"/>
                </a:solidFill>
                <a:latin typeface="Georgia" pitchFamily="18" charset="0"/>
              </a:rPr>
              <a:t>Butterflies: Butterfly Utopia </a:t>
            </a:r>
            <a:r>
              <a:rPr lang="en-US" sz="2800" dirty="0" smtClean="0">
                <a:latin typeface="Georgia" pitchFamily="18" charset="0"/>
              </a:rPr>
              <a:t>	</a:t>
            </a:r>
          </a:p>
          <a:p>
            <a:pPr marL="0" indent="0">
              <a:buFont typeface="Arial" pitchFamily="34" charset="0"/>
              <a:buNone/>
              <a:defRPr/>
            </a:pPr>
            <a:r>
              <a:rPr lang="en-US" sz="2800" dirty="0" smtClean="0">
                <a:latin typeface="Georgia" pitchFamily="18" charset="0"/>
              </a:rPr>
              <a:t>	</a:t>
            </a:r>
            <a:r>
              <a:rPr lang="en-US" sz="2800" dirty="0" smtClean="0">
                <a:latin typeface="Georgia" pitchFamily="18" charset="0"/>
                <a:hlinkClick r:id="rId5"/>
              </a:rPr>
              <a:t>www.butterflyutopia.com</a:t>
            </a:r>
            <a:r>
              <a:rPr lang="en-US" sz="2400" dirty="0" smtClean="0">
                <a:latin typeface="Georgia" pitchFamily="18" charset="0"/>
              </a:rPr>
              <a:t> </a:t>
            </a:r>
          </a:p>
          <a:p>
            <a:pPr marL="0" indent="0">
              <a:buFont typeface="Arial" pitchFamily="34" charset="0"/>
              <a:buNone/>
              <a:defRPr/>
            </a:pPr>
            <a:endParaRPr lang="en-US" sz="2800" dirty="0">
              <a:latin typeface="Georgia" pitchFamily="18" charset="0"/>
            </a:endParaRPr>
          </a:p>
        </p:txBody>
      </p:sp>
      <p:pic>
        <p:nvPicPr>
          <p:cNvPr id="12292"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31025" y="4616450"/>
            <a:ext cx="7302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61275" y="5389563"/>
            <a:ext cx="7635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03925" y="5292725"/>
            <a:ext cx="749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descr="C:\Documents and Settings\kelli\My Documents\grants and special projects\NSF Logo.T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89001" y="274638"/>
            <a:ext cx="1133864" cy="11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43442" y="527227"/>
            <a:ext cx="2635665" cy="6157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34020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0" y="1430867"/>
            <a:ext cx="9144000" cy="92075"/>
          </a:xfrm>
          <a:prstGeom prst="rect">
            <a:avLst/>
          </a:prstGeom>
          <a:solidFill>
            <a:srgbClr val="ABCB45"/>
          </a:solidFill>
          <a:ln>
            <a:noFill/>
          </a:ln>
          <a:effectLst>
            <a:outerShdw blurRad="63500" dist="23040" dir="5400000" algn="ctr" rotWithShape="0">
              <a:srgbClr val="000000">
                <a:alpha val="35036"/>
              </a:srgbClr>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rPr>
              <a:t> </a:t>
            </a:r>
          </a:p>
        </p:txBody>
      </p:sp>
      <p:pic>
        <p:nvPicPr>
          <p:cNvPr id="307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00" y="115712"/>
            <a:ext cx="4007556" cy="12022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9"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308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4987" y="3030006"/>
            <a:ext cx="2806700" cy="2103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1" name="Text Box 9"/>
          <p:cNvSpPr txBox="1">
            <a:spLocks noChangeArrowheads="1"/>
          </p:cNvSpPr>
          <p:nvPr/>
        </p:nvSpPr>
        <p:spPr bwMode="auto">
          <a:xfrm>
            <a:off x="366713" y="5657498"/>
            <a:ext cx="8408987" cy="1181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buClrTx/>
              <a:buFontTx/>
              <a:buNone/>
            </a:pPr>
            <a:r>
              <a:rPr lang="en-US" sz="1800" dirty="0">
                <a:solidFill>
                  <a:srgbClr val="004586"/>
                </a:solidFill>
                <a:latin typeface="Arial Black" charset="0"/>
                <a:cs typeface="Kozuka Gothic Pro EL" charset="0"/>
              </a:rPr>
              <a:t>Housed in the historic Chandlery Building on Port Jefferson Harbor, the </a:t>
            </a:r>
            <a:r>
              <a:rPr lang="en-US" sz="1800" dirty="0" err="1">
                <a:solidFill>
                  <a:srgbClr val="004586"/>
                </a:solidFill>
                <a:latin typeface="Arial Black" charset="0"/>
                <a:cs typeface="Kozuka Gothic Pro EL" charset="0"/>
              </a:rPr>
              <a:t>Explorium</a:t>
            </a:r>
            <a:r>
              <a:rPr lang="en-US" sz="1800" dirty="0">
                <a:solidFill>
                  <a:srgbClr val="004586"/>
                </a:solidFill>
                <a:latin typeface="Arial Black" charset="0"/>
                <a:cs typeface="Kozuka Gothic Pro EL" charset="0"/>
              </a:rPr>
              <a:t> offers children and families an array of interactive exhibits.</a:t>
            </a:r>
          </a:p>
        </p:txBody>
      </p:sp>
      <p:sp>
        <p:nvSpPr>
          <p:cNvPr id="3082" name="Text Box 10"/>
          <p:cNvSpPr txBox="1">
            <a:spLocks noChangeArrowheads="1"/>
          </p:cNvSpPr>
          <p:nvPr/>
        </p:nvSpPr>
        <p:spPr bwMode="auto">
          <a:xfrm>
            <a:off x="1371600" y="1636889"/>
            <a:ext cx="6400800" cy="998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buClrTx/>
              <a:buFontTx/>
              <a:buNone/>
            </a:pPr>
            <a:r>
              <a:rPr lang="en-US" sz="1800" b="1" i="1" dirty="0">
                <a:solidFill>
                  <a:srgbClr val="004586"/>
                </a:solidFill>
                <a:latin typeface="Arial Black" charset="0"/>
              </a:rPr>
              <a:t>The Maritime </a:t>
            </a:r>
            <a:r>
              <a:rPr lang="en-US" sz="1800" b="1" i="1" dirty="0" err="1">
                <a:solidFill>
                  <a:srgbClr val="004586"/>
                </a:solidFill>
                <a:latin typeface="Arial Black" charset="0"/>
              </a:rPr>
              <a:t>Explorium</a:t>
            </a:r>
            <a:r>
              <a:rPr lang="en-US" sz="1800" b="1" i="1" dirty="0">
                <a:solidFill>
                  <a:srgbClr val="004586"/>
                </a:solidFill>
                <a:latin typeface="Arial Black" charset="0"/>
              </a:rPr>
              <a:t> is a lighthouse learning center for all ages – one that launches authentic science learning within a celebration of the unique maritime history of Long Island.</a:t>
            </a:r>
          </a:p>
        </p:txBody>
      </p:sp>
      <p:pic>
        <p:nvPicPr>
          <p:cNvPr id="308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7487" y="3268131"/>
            <a:ext cx="2305050" cy="2103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84"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77237" y="3003019"/>
            <a:ext cx="1573213" cy="2103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31816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04" name="Text Box 8"/>
          <p:cNvSpPr txBox="1">
            <a:spLocks noChangeArrowheads="1"/>
          </p:cNvSpPr>
          <p:nvPr/>
        </p:nvSpPr>
        <p:spPr bwMode="auto">
          <a:xfrm>
            <a:off x="528638" y="1566334"/>
            <a:ext cx="4043362" cy="396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r>
              <a:rPr lang="en-US" dirty="0">
                <a:solidFill>
                  <a:srgbClr val="004586"/>
                </a:solidFill>
                <a:latin typeface="Arial Black" charset="0"/>
              </a:rPr>
              <a:t>Goal: </a:t>
            </a:r>
            <a:endParaRPr lang="en-US" dirty="0" smtClean="0">
              <a:solidFill>
                <a:srgbClr val="004586"/>
              </a:solidFill>
              <a:latin typeface="Arial Black" charset="0"/>
            </a:endParaRPr>
          </a:p>
          <a:p>
            <a:r>
              <a:rPr lang="en-US" dirty="0" smtClean="0">
                <a:solidFill>
                  <a:srgbClr val="004586"/>
                </a:solidFill>
                <a:latin typeface="Arial" charset="0"/>
              </a:rPr>
              <a:t>Modify </a:t>
            </a:r>
            <a:r>
              <a:rPr lang="en-US" dirty="0">
                <a:solidFill>
                  <a:srgbClr val="004586"/>
                </a:solidFill>
                <a:latin typeface="Arial" charset="0"/>
              </a:rPr>
              <a:t>six existing exhibit signs to highlight </a:t>
            </a:r>
            <a:r>
              <a:rPr lang="en-US" dirty="0" err="1" smtClean="0">
                <a:solidFill>
                  <a:srgbClr val="004586"/>
                </a:solidFill>
                <a:latin typeface="Arial" charset="0"/>
              </a:rPr>
              <a:t>nano</a:t>
            </a:r>
            <a:r>
              <a:rPr lang="en-US" dirty="0" smtClean="0">
                <a:solidFill>
                  <a:srgbClr val="004586"/>
                </a:solidFill>
                <a:latin typeface="Arial" charset="0"/>
              </a:rPr>
              <a:t> science </a:t>
            </a:r>
            <a:r>
              <a:rPr lang="en-US" dirty="0">
                <a:solidFill>
                  <a:srgbClr val="004586"/>
                </a:solidFill>
                <a:latin typeface="Arial" charset="0"/>
              </a:rPr>
              <a:t>and nanotechnology connections as they </a:t>
            </a:r>
            <a:r>
              <a:rPr lang="en-US" dirty="0" smtClean="0">
                <a:solidFill>
                  <a:srgbClr val="004586"/>
                </a:solidFill>
                <a:latin typeface="Arial" charset="0"/>
              </a:rPr>
              <a:t>pertain </a:t>
            </a:r>
            <a:r>
              <a:rPr lang="en-US" dirty="0">
                <a:solidFill>
                  <a:srgbClr val="004586"/>
                </a:solidFill>
                <a:latin typeface="Arial" charset="0"/>
              </a:rPr>
              <a:t>to existing exhibits at </a:t>
            </a:r>
            <a:r>
              <a:rPr lang="en-US" dirty="0" smtClean="0">
                <a:solidFill>
                  <a:srgbClr val="004586"/>
                </a:solidFill>
                <a:latin typeface="Arial" charset="0"/>
              </a:rPr>
              <a:t>the </a:t>
            </a:r>
            <a:r>
              <a:rPr lang="en-US" dirty="0">
                <a:solidFill>
                  <a:srgbClr val="004586"/>
                </a:solidFill>
                <a:latin typeface="Arial" charset="0"/>
              </a:rPr>
              <a:t>Maritime </a:t>
            </a:r>
            <a:r>
              <a:rPr lang="en-US" dirty="0" err="1" smtClean="0">
                <a:solidFill>
                  <a:srgbClr val="004586"/>
                </a:solidFill>
                <a:latin typeface="Arial" charset="0"/>
              </a:rPr>
              <a:t>Explorium</a:t>
            </a:r>
            <a:r>
              <a:rPr lang="en-US" dirty="0">
                <a:solidFill>
                  <a:srgbClr val="004586"/>
                </a:solidFill>
                <a:latin typeface="Arial" charset="0"/>
              </a:rPr>
              <a:t>. </a:t>
            </a:r>
          </a:p>
        </p:txBody>
      </p:sp>
      <p:sp>
        <p:nvSpPr>
          <p:cNvPr id="4105" name="Text Box 9"/>
          <p:cNvSpPr txBox="1">
            <a:spLocks noChangeArrowheads="1"/>
          </p:cNvSpPr>
          <p:nvPr/>
        </p:nvSpPr>
        <p:spPr bwMode="auto">
          <a:xfrm>
            <a:off x="5072942" y="1566334"/>
            <a:ext cx="3774722" cy="3962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r>
              <a:rPr lang="en-US" dirty="0">
                <a:solidFill>
                  <a:srgbClr val="004586"/>
                </a:solidFill>
                <a:latin typeface="Arial Black" charset="0"/>
              </a:rPr>
              <a:t>Challenge:  </a:t>
            </a:r>
            <a:endParaRPr lang="en-US" dirty="0" smtClean="0">
              <a:solidFill>
                <a:srgbClr val="004586"/>
              </a:solidFill>
              <a:latin typeface="Arial Black" charset="0"/>
            </a:endParaRPr>
          </a:p>
          <a:p>
            <a:r>
              <a:rPr lang="en-US" dirty="0" smtClean="0">
                <a:solidFill>
                  <a:srgbClr val="004586"/>
                </a:solidFill>
                <a:latin typeface="Arial" charset="0"/>
              </a:rPr>
              <a:t>To </a:t>
            </a:r>
            <a:r>
              <a:rPr lang="en-US" dirty="0">
                <a:solidFill>
                  <a:srgbClr val="004586"/>
                </a:solidFill>
                <a:latin typeface="Arial" charset="0"/>
              </a:rPr>
              <a:t>stay true to our model of hands-</a:t>
            </a:r>
            <a:r>
              <a:rPr lang="en-US" dirty="0" smtClean="0">
                <a:solidFill>
                  <a:srgbClr val="004586"/>
                </a:solidFill>
                <a:latin typeface="Arial" charset="0"/>
              </a:rPr>
              <a:t>on exhibits </a:t>
            </a:r>
            <a:r>
              <a:rPr lang="en-US" dirty="0">
                <a:solidFill>
                  <a:srgbClr val="004586"/>
                </a:solidFill>
                <a:latin typeface="Arial" charset="0"/>
              </a:rPr>
              <a:t>we wanted </a:t>
            </a:r>
            <a:r>
              <a:rPr lang="en-US" dirty="0" smtClean="0">
                <a:solidFill>
                  <a:srgbClr val="004586"/>
                </a:solidFill>
                <a:latin typeface="Arial" charset="0"/>
              </a:rPr>
              <a:t>to find </a:t>
            </a:r>
            <a:r>
              <a:rPr lang="en-US" dirty="0">
                <a:solidFill>
                  <a:srgbClr val="004586"/>
                </a:solidFill>
                <a:latin typeface="Arial" charset="0"/>
              </a:rPr>
              <a:t>a way </a:t>
            </a:r>
            <a:r>
              <a:rPr lang="en-US" dirty="0" smtClean="0">
                <a:solidFill>
                  <a:srgbClr val="004586"/>
                </a:solidFill>
                <a:latin typeface="Arial" charset="0"/>
              </a:rPr>
              <a:t>to incorporate </a:t>
            </a:r>
            <a:r>
              <a:rPr lang="en-US" dirty="0">
                <a:solidFill>
                  <a:srgbClr val="004586"/>
                </a:solidFill>
                <a:latin typeface="Arial" charset="0"/>
              </a:rPr>
              <a:t>interactive features into </a:t>
            </a:r>
            <a:r>
              <a:rPr lang="en-US" dirty="0" smtClean="0">
                <a:solidFill>
                  <a:srgbClr val="004586"/>
                </a:solidFill>
                <a:latin typeface="Arial" charset="0"/>
              </a:rPr>
              <a:t>the signage</a:t>
            </a:r>
            <a:r>
              <a:rPr lang="en-US" dirty="0">
                <a:solidFill>
                  <a:srgbClr val="004586"/>
                </a:solidFill>
                <a:latin typeface="Arial" charset="0"/>
              </a:rPr>
              <a:t>. </a:t>
            </a:r>
          </a:p>
        </p:txBody>
      </p:sp>
    </p:spTree>
    <p:extLst>
      <p:ext uri="{BB962C8B-B14F-4D97-AF65-F5344CB8AC3E}">
        <p14:creationId xmlns:p14="http://schemas.microsoft.com/office/powerpoint/2010/main" val="22458956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p:cNvSpPr>
            <a:spLocks noChangeArrowheads="1"/>
          </p:cNvSpPr>
          <p:nvPr/>
        </p:nvSpPr>
        <p:spPr bwMode="auto">
          <a:xfrm>
            <a:off x="6172200" y="1250559"/>
            <a:ext cx="2774244" cy="4007241"/>
          </a:xfrm>
          <a:prstGeom prst="roundRect">
            <a:avLst>
              <a:gd name="adj" fmla="val 74"/>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28" name="Text Box 8"/>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29" name="Text Box 9"/>
          <p:cNvSpPr txBox="1">
            <a:spLocks noChangeArrowheads="1"/>
          </p:cNvSpPr>
          <p:nvPr/>
        </p:nvSpPr>
        <p:spPr bwMode="auto">
          <a:xfrm>
            <a:off x="316706" y="538868"/>
            <a:ext cx="1652588"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dirty="0">
                <a:solidFill>
                  <a:srgbClr val="004586"/>
                </a:solidFill>
                <a:latin typeface="Arial Black" charset="0"/>
              </a:rPr>
              <a:t>Solution:</a:t>
            </a:r>
          </a:p>
        </p:txBody>
      </p:sp>
      <p:sp>
        <p:nvSpPr>
          <p:cNvPr id="5130" name="Text Box 10"/>
          <p:cNvSpPr txBox="1">
            <a:spLocks noChangeArrowheads="1"/>
          </p:cNvSpPr>
          <p:nvPr/>
        </p:nvSpPr>
        <p:spPr bwMode="auto">
          <a:xfrm>
            <a:off x="316706" y="1231725"/>
            <a:ext cx="5486400" cy="338261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buClrTx/>
              <a:buFontTx/>
              <a:buNone/>
            </a:pPr>
            <a:r>
              <a:rPr lang="en-US" sz="1600" dirty="0">
                <a:solidFill>
                  <a:srgbClr val="004586"/>
                </a:solidFill>
                <a:latin typeface="Arial Black" charset="0"/>
              </a:rPr>
              <a:t>CHANDLERY</a:t>
            </a:r>
          </a:p>
          <a:p>
            <a:pPr algn="ctr">
              <a:buClrTx/>
              <a:buFontTx/>
              <a:buNone/>
            </a:pPr>
            <a:r>
              <a:rPr lang="en-US" sz="1400" dirty="0">
                <a:solidFill>
                  <a:srgbClr val="004586"/>
                </a:solidFill>
                <a:latin typeface="Arial Black" charset="0"/>
              </a:rPr>
              <a:t>The building you are standing in today was built in the 1890's and served as a chandlery, a store that sold nautical gear, candles, rope, sail repair kits  and all of the other equipment a ship would need for a long voyage. Today, a chandlery carries different items many of which are made possible through nanotechnology, such as barnacle busting paints and energy efficient tools. </a:t>
            </a:r>
          </a:p>
        </p:txBody>
      </p:sp>
      <p:pic>
        <p:nvPicPr>
          <p:cNvPr id="5131"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89435" y="3838989"/>
            <a:ext cx="924748" cy="9247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2" name="Text Box 12"/>
          <p:cNvSpPr txBox="1">
            <a:spLocks noChangeArrowheads="1"/>
          </p:cNvSpPr>
          <p:nvPr/>
        </p:nvSpPr>
        <p:spPr bwMode="auto">
          <a:xfrm>
            <a:off x="6400799" y="1872266"/>
            <a:ext cx="2157745" cy="1601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buClrTx/>
              <a:buFontTx/>
              <a:buNone/>
            </a:pPr>
            <a:r>
              <a:rPr lang="en-US" b="1">
                <a:solidFill>
                  <a:srgbClr val="FF420E"/>
                </a:solidFill>
                <a:latin typeface="Times New Roman" charset="0"/>
              </a:rPr>
              <a:t>10 </a:t>
            </a:r>
            <a:r>
              <a:rPr lang="en-US" b="1" baseline="33000">
                <a:solidFill>
                  <a:srgbClr val="FF420E"/>
                </a:solidFill>
                <a:latin typeface="Times New Roman" charset="0"/>
              </a:rPr>
              <a:t>-9</a:t>
            </a:r>
          </a:p>
          <a:p>
            <a:pPr algn="ctr">
              <a:buClrTx/>
              <a:buFontTx/>
              <a:buNone/>
            </a:pPr>
            <a:r>
              <a:rPr lang="en-US" b="1">
                <a:solidFill>
                  <a:srgbClr val="004586"/>
                </a:solidFill>
                <a:latin typeface="Times New Roman" charset="0"/>
              </a:rPr>
              <a:t>NANO SPOT</a:t>
            </a:r>
          </a:p>
        </p:txBody>
      </p:sp>
      <p:sp>
        <p:nvSpPr>
          <p:cNvPr id="5133" name="Text Box 13"/>
          <p:cNvSpPr txBox="1">
            <a:spLocks noChangeArrowheads="1"/>
          </p:cNvSpPr>
          <p:nvPr/>
        </p:nvSpPr>
        <p:spPr bwMode="auto">
          <a:xfrm>
            <a:off x="6172200" y="3030753"/>
            <a:ext cx="2774244" cy="1541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buClrTx/>
              <a:buFontTx/>
              <a:buNone/>
            </a:pPr>
            <a:r>
              <a:rPr lang="en-US" sz="800" b="1">
                <a:solidFill>
                  <a:srgbClr val="004586"/>
                </a:solidFill>
                <a:latin typeface="Arial Black" charset="0"/>
              </a:rPr>
              <a:t>Visit our Smartboard and click on </a:t>
            </a:r>
          </a:p>
          <a:p>
            <a:pPr algn="ctr">
              <a:buClrTx/>
              <a:buFontTx/>
              <a:buNone/>
            </a:pPr>
            <a:r>
              <a:rPr lang="en-US" sz="800" b="1">
                <a:solidFill>
                  <a:srgbClr val="FF420E"/>
                </a:solidFill>
                <a:latin typeface="Arial Black" charset="0"/>
              </a:rPr>
              <a:t>“CHANDLERY”</a:t>
            </a:r>
          </a:p>
          <a:p>
            <a:pPr algn="ctr">
              <a:buClrTx/>
              <a:buFontTx/>
              <a:buNone/>
            </a:pPr>
            <a:r>
              <a:rPr lang="en-US" sz="800" b="1">
                <a:solidFill>
                  <a:srgbClr val="004586"/>
                </a:solidFill>
                <a:latin typeface="Arial Black" charset="0"/>
              </a:rPr>
              <a:t>for more information about how nanotechnology is used in materials today.</a:t>
            </a:r>
          </a:p>
        </p:txBody>
      </p:sp>
      <p:pic>
        <p:nvPicPr>
          <p:cNvPr id="5134"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3637" y="1278781"/>
            <a:ext cx="616499" cy="1840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5"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29945" y="5045879"/>
            <a:ext cx="616499" cy="2119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6" name="Text Box 16"/>
          <p:cNvSpPr txBox="1">
            <a:spLocks noChangeArrowheads="1"/>
          </p:cNvSpPr>
          <p:nvPr/>
        </p:nvSpPr>
        <p:spPr bwMode="auto">
          <a:xfrm>
            <a:off x="1785850" y="5915028"/>
            <a:ext cx="5866166" cy="730250"/>
          </a:xfrm>
          <a:prstGeom prst="rect">
            <a:avLst/>
          </a:prstGeom>
          <a:solidFill>
            <a:srgbClr val="47B8B8"/>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buClrTx/>
              <a:buFontTx/>
              <a:buNone/>
            </a:pPr>
            <a:r>
              <a:rPr lang="en-US" sz="1400" dirty="0">
                <a:solidFill>
                  <a:srgbClr val="FFFFFF"/>
                </a:solidFill>
                <a:latin typeface="Arial" charset="0"/>
              </a:rPr>
              <a:t>Funding for the </a:t>
            </a:r>
            <a:r>
              <a:rPr lang="en-US" sz="1400" dirty="0" err="1">
                <a:solidFill>
                  <a:srgbClr val="FFFFFF"/>
                </a:solidFill>
                <a:latin typeface="Arial" charset="0"/>
              </a:rPr>
              <a:t>Smartboard</a:t>
            </a:r>
            <a:r>
              <a:rPr lang="en-US" sz="1400" dirty="0">
                <a:solidFill>
                  <a:srgbClr val="FFFFFF"/>
                </a:solidFill>
                <a:latin typeface="Arial" charset="0"/>
              </a:rPr>
              <a:t> and Programming provided by</a:t>
            </a:r>
          </a:p>
          <a:p>
            <a:pPr algn="ctr">
              <a:buClrTx/>
              <a:buFontTx/>
              <a:buNone/>
            </a:pPr>
            <a:r>
              <a:rPr lang="en-US" sz="1400" dirty="0">
                <a:solidFill>
                  <a:srgbClr val="FFFFFF"/>
                </a:solidFill>
                <a:latin typeface="Arial" charset="0"/>
              </a:rPr>
              <a:t> The Laura B. </a:t>
            </a:r>
            <a:r>
              <a:rPr lang="en-US" sz="1400" dirty="0" err="1">
                <a:solidFill>
                  <a:srgbClr val="FFFFFF"/>
                </a:solidFill>
                <a:latin typeface="Arial" charset="0"/>
              </a:rPr>
              <a:t>Vogler</a:t>
            </a:r>
            <a:r>
              <a:rPr lang="en-US" sz="1400" dirty="0">
                <a:solidFill>
                  <a:srgbClr val="FFFFFF"/>
                </a:solidFill>
                <a:latin typeface="Arial" charset="0"/>
              </a:rPr>
              <a:t> Foundation, </a:t>
            </a:r>
          </a:p>
          <a:p>
            <a:pPr algn="ctr">
              <a:buClrTx/>
              <a:buFontTx/>
              <a:buNone/>
            </a:pPr>
            <a:r>
              <a:rPr lang="en-US" sz="1400" dirty="0">
                <a:solidFill>
                  <a:srgbClr val="FFFFFF"/>
                </a:solidFill>
                <a:latin typeface="Arial" charset="0"/>
              </a:rPr>
              <a:t>Captain Planet Foundation and Hofstra University</a:t>
            </a:r>
          </a:p>
        </p:txBody>
      </p:sp>
    </p:spTree>
    <p:extLst>
      <p:ext uri="{BB962C8B-B14F-4D97-AF65-F5344CB8AC3E}">
        <p14:creationId xmlns:p14="http://schemas.microsoft.com/office/powerpoint/2010/main" val="37771269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615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690" y="586846"/>
            <a:ext cx="8056033" cy="549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6242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717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955" y="505720"/>
            <a:ext cx="7030156" cy="58910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469792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6067" y="579801"/>
            <a:ext cx="7016044" cy="56761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38365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5707063"/>
            <a:ext cx="9144000" cy="90487"/>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9" name="Rectangle 8"/>
          <p:cNvSpPr>
            <a:spLocks noChangeArrowheads="1"/>
          </p:cNvSpPr>
          <p:nvPr/>
        </p:nvSpPr>
        <p:spPr bwMode="auto">
          <a:xfrm>
            <a:off x="0" y="1207223"/>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pic>
        <p:nvPicPr>
          <p:cNvPr id="14342" name="Picture 1" descr="Screen Shot 2012-12-05 at 4.52.10 PM.png"/>
          <p:cNvPicPr>
            <a:picLocks/>
          </p:cNvPicPr>
          <p:nvPr/>
        </p:nvPicPr>
        <p:blipFill rotWithShape="1">
          <a:blip r:embed="rId3" cstate="screen">
            <a:extLst>
              <a:ext uri="{28A0092B-C50C-407E-A947-70E740481C1C}">
                <a14:useLocalDpi xmlns:a14="http://schemas.microsoft.com/office/drawing/2010/main"/>
              </a:ext>
            </a:extLst>
          </a:blip>
          <a:srcRect t="-608" r="-5724"/>
          <a:stretch/>
        </p:blipFill>
        <p:spPr bwMode="auto">
          <a:xfrm>
            <a:off x="-216179" y="1299298"/>
            <a:ext cx="10164512" cy="438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366713" y="274638"/>
            <a:ext cx="8294687" cy="74136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lnSpc>
                <a:spcPct val="90000"/>
              </a:lnSpc>
            </a:pPr>
            <a:r>
              <a:rPr lang="en-US" sz="4000" dirty="0" smtClean="0">
                <a:solidFill>
                  <a:srgbClr val="0C4225"/>
                </a:solidFill>
                <a:latin typeface="Georgia" charset="0"/>
              </a:rPr>
              <a:t>Main Discovery Museum</a:t>
            </a:r>
            <a:endParaRPr lang="en-US" sz="4000" dirty="0">
              <a:solidFill>
                <a:srgbClr val="0C4225"/>
              </a:solidFill>
              <a:latin typeface="Georgia"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9224"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1778" y="542989"/>
            <a:ext cx="6793089" cy="54957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24657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9557" y="411172"/>
            <a:ext cx="7478889" cy="60506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70971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127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5756" y="392905"/>
            <a:ext cx="7261578" cy="5874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52111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229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0244" y="534635"/>
            <a:ext cx="7075311" cy="57241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52278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Text Box 7"/>
          <p:cNvSpPr txBox="1">
            <a:spLocks noChangeArrowheads="1"/>
          </p:cNvSpPr>
          <p:nvPr/>
        </p:nvSpPr>
        <p:spPr bwMode="auto">
          <a:xfrm>
            <a:off x="685800" y="2286000"/>
            <a:ext cx="66294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332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7466" y="409840"/>
            <a:ext cx="7413978" cy="5998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45878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2501900"/>
            <a:ext cx="4749800" cy="2209800"/>
          </a:xfrm>
        </p:spPr>
        <p:txBody>
          <a:bodyPr>
            <a:normAutofit fontScale="90000"/>
          </a:bodyPr>
          <a:lstStyle/>
          <a:p>
            <a:pPr algn="l" eaLnBrk="1" hangingPunct="1">
              <a:lnSpc>
                <a:spcPct val="90000"/>
              </a:lnSpc>
              <a:defRPr/>
            </a:pPr>
            <a:r>
              <a:rPr lang="en-US" sz="5500" dirty="0" smtClean="0">
                <a:solidFill>
                  <a:srgbClr val="0C4225"/>
                </a:solidFill>
                <a:latin typeface="Georgia" pitchFamily="18" charset="0"/>
              </a:rPr>
              <a:t>Small, Smaller, Nano!</a:t>
            </a:r>
            <a:br>
              <a:rPr lang="en-US" sz="5500" dirty="0" smtClean="0">
                <a:solidFill>
                  <a:srgbClr val="0C4225"/>
                </a:solidFill>
                <a:latin typeface="Georgia" pitchFamily="18" charset="0"/>
              </a:rPr>
            </a:br>
            <a:r>
              <a:rPr lang="en-US" sz="5500" dirty="0" smtClean="0">
                <a:solidFill>
                  <a:srgbClr val="0C4225"/>
                </a:solidFill>
                <a:latin typeface="Georgia" pitchFamily="18" charset="0"/>
              </a:rPr>
              <a:t/>
            </a:r>
            <a:br>
              <a:rPr lang="en-US" sz="5500" dirty="0" smtClean="0">
                <a:solidFill>
                  <a:srgbClr val="0C4225"/>
                </a:solidFill>
                <a:latin typeface="Georgia" pitchFamily="18" charset="0"/>
              </a:rPr>
            </a:br>
            <a:r>
              <a:rPr lang="en-US" sz="3200" dirty="0" smtClean="0">
                <a:solidFill>
                  <a:srgbClr val="0C4225"/>
                </a:solidFill>
                <a:latin typeface="Georgia" pitchFamily="18" charset="0"/>
              </a:rPr>
              <a:t>Arizona Science Center’s Nano-Podcasts</a:t>
            </a:r>
            <a:r>
              <a:rPr lang="en-US" sz="1800" dirty="0" smtClean="0">
                <a:solidFill>
                  <a:srgbClr val="0C4225"/>
                </a:solidFill>
                <a:latin typeface="Georgia" pitchFamily="18" charset="0"/>
              </a:rPr>
              <a:t/>
            </a:r>
            <a:br>
              <a:rPr lang="en-US" sz="1800" dirty="0" smtClean="0">
                <a:solidFill>
                  <a:srgbClr val="0C4225"/>
                </a:solidFill>
                <a:latin typeface="Georgia" pitchFamily="18" charset="0"/>
              </a:rPr>
            </a:br>
            <a:r>
              <a:rPr lang="en-US" sz="1800" dirty="0" smtClean="0">
                <a:solidFill>
                  <a:srgbClr val="0C4225"/>
                </a:solidFill>
                <a:latin typeface="Georgia" pitchFamily="18" charset="0"/>
              </a:rPr>
              <a:t/>
            </a:r>
            <a:br>
              <a:rPr lang="en-US" sz="1800" dirty="0" smtClean="0">
                <a:solidFill>
                  <a:srgbClr val="0C4225"/>
                </a:solidFill>
                <a:latin typeface="Georgia" pitchFamily="18" charset="0"/>
              </a:rPr>
            </a:br>
            <a:endParaRPr lang="en-US" sz="4000" dirty="0" smtClean="0">
              <a:solidFill>
                <a:srgbClr val="0C4225"/>
              </a:solidFill>
              <a:latin typeface="Georgia" pitchFamily="18" charset="0"/>
            </a:endParaRPr>
          </a:p>
        </p:txBody>
      </p:sp>
      <p:sp>
        <p:nvSpPr>
          <p:cNvPr id="6" name="Rectangle 5"/>
          <p:cNvSpPr/>
          <p:nvPr/>
        </p:nvSpPr>
        <p:spPr>
          <a:xfrm>
            <a:off x="34290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4582" name="Picture 6" descr="\\ASC12\Education1\Pathways\Pictures &amp; Images\ASC Logo\New Log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447" y="2606058"/>
            <a:ext cx="3163887"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37" y="4589117"/>
            <a:ext cx="3323774" cy="2212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26" y="59186"/>
            <a:ext cx="3323774" cy="2215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63077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25604" name="Title 1"/>
          <p:cNvSpPr>
            <a:spLocks noGrp="1"/>
          </p:cNvSpPr>
          <p:nvPr>
            <p:ph type="title"/>
          </p:nvPr>
        </p:nvSpPr>
        <p:spPr>
          <a:xfrm>
            <a:off x="366713" y="274638"/>
            <a:ext cx="8294687" cy="741362"/>
          </a:xfrm>
        </p:spPr>
        <p:txBody>
          <a:bodyPr/>
          <a:lstStyle/>
          <a:p>
            <a:pPr algn="l" eaLnBrk="1" hangingPunct="1">
              <a:lnSpc>
                <a:spcPct val="90000"/>
              </a:lnSpc>
            </a:pPr>
            <a:r>
              <a:rPr lang="en-US" sz="4000" smtClean="0">
                <a:solidFill>
                  <a:srgbClr val="0C4225"/>
                </a:solidFill>
                <a:latin typeface="Georgia" pitchFamily="18" charset="0"/>
              </a:rPr>
              <a:t>Goals of the project:</a:t>
            </a:r>
          </a:p>
        </p:txBody>
      </p:sp>
      <p:sp>
        <p:nvSpPr>
          <p:cNvPr id="6" name="Title 1"/>
          <p:cNvSpPr txBox="1">
            <a:spLocks/>
          </p:cNvSpPr>
          <p:nvPr/>
        </p:nvSpPr>
        <p:spPr bwMode="auto">
          <a:xfrm>
            <a:off x="149225" y="1392976"/>
            <a:ext cx="8486775"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lnSpcReduction="1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457200" indent="-457200" algn="l" eaLnBrk="1" hangingPunct="1">
              <a:lnSpc>
                <a:spcPct val="90000"/>
              </a:lnSpc>
              <a:buFont typeface="Arial" pitchFamily="34" charset="0"/>
              <a:buChar char="•"/>
              <a:defRPr/>
            </a:pPr>
            <a:r>
              <a:rPr lang="en-US" sz="3200" dirty="0" smtClean="0">
                <a:solidFill>
                  <a:srgbClr val="0C4225"/>
                </a:solidFill>
                <a:latin typeface="Georgia" pitchFamily="18" charset="0"/>
              </a:rPr>
              <a:t>Design a set of five bilingual (English and Spanish) </a:t>
            </a:r>
            <a:r>
              <a:rPr lang="en-US" sz="3200" dirty="0" err="1" smtClean="0">
                <a:solidFill>
                  <a:srgbClr val="0C4225"/>
                </a:solidFill>
                <a:latin typeface="Georgia" pitchFamily="18" charset="0"/>
              </a:rPr>
              <a:t>nano</a:t>
            </a:r>
            <a:r>
              <a:rPr lang="en-US" sz="3200" dirty="0" smtClean="0">
                <a:solidFill>
                  <a:srgbClr val="0C4225"/>
                </a:solidFill>
                <a:latin typeface="Georgia" pitchFamily="18" charset="0"/>
              </a:rPr>
              <a:t>-themed podcasts that would highlight </a:t>
            </a:r>
            <a:r>
              <a:rPr lang="en-US" sz="3200" dirty="0" err="1" smtClean="0">
                <a:solidFill>
                  <a:srgbClr val="0C4225"/>
                </a:solidFill>
                <a:latin typeface="Georgia" pitchFamily="18" charset="0"/>
              </a:rPr>
              <a:t>nanoscience</a:t>
            </a:r>
            <a:r>
              <a:rPr lang="en-US" sz="3200" dirty="0" smtClean="0">
                <a:solidFill>
                  <a:srgbClr val="0C4225"/>
                </a:solidFill>
                <a:latin typeface="Georgia" pitchFamily="18" charset="0"/>
              </a:rPr>
              <a:t> in select exhibits around Arizona Science Center</a:t>
            </a:r>
          </a:p>
          <a:p>
            <a:pPr marL="457200" indent="-457200" algn="l" eaLnBrk="1" hangingPunct="1">
              <a:lnSpc>
                <a:spcPct val="90000"/>
              </a:lnSpc>
              <a:buFont typeface="Arial" pitchFamily="34" charset="0"/>
              <a:buChar char="•"/>
              <a:defRPr/>
            </a:pPr>
            <a:endParaRPr lang="en-US" sz="3200" dirty="0" smtClean="0">
              <a:solidFill>
                <a:srgbClr val="0C4225"/>
              </a:solidFill>
              <a:latin typeface="Georgia" pitchFamily="18" charset="0"/>
            </a:endParaRPr>
          </a:p>
          <a:p>
            <a:pPr marL="457200" indent="-457200" algn="l" eaLnBrk="1" hangingPunct="1">
              <a:lnSpc>
                <a:spcPct val="90000"/>
              </a:lnSpc>
              <a:buFont typeface="Arial" pitchFamily="34" charset="0"/>
              <a:buChar char="•"/>
              <a:defRPr/>
            </a:pPr>
            <a:r>
              <a:rPr lang="en-US" sz="3200" dirty="0" smtClean="0">
                <a:solidFill>
                  <a:srgbClr val="0C4225"/>
                </a:solidFill>
                <a:latin typeface="Georgia" pitchFamily="18" charset="0"/>
              </a:rPr>
              <a:t>Incorporate </a:t>
            </a:r>
            <a:r>
              <a:rPr lang="en-US" sz="3200" dirty="0">
                <a:solidFill>
                  <a:srgbClr val="0C4225"/>
                </a:solidFill>
                <a:latin typeface="Georgia" pitchFamily="18" charset="0"/>
              </a:rPr>
              <a:t>QR-codes that would link from the exhibits to the podcasts on ASC’s website </a:t>
            </a:r>
            <a:endParaRPr lang="en-US" sz="3200" dirty="0" smtClean="0">
              <a:solidFill>
                <a:srgbClr val="0C4225"/>
              </a:solidFill>
              <a:latin typeface="Georgia"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6867" y="4348723"/>
            <a:ext cx="3078119" cy="2308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16665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25604" name="Title 1"/>
          <p:cNvSpPr>
            <a:spLocks noGrp="1"/>
          </p:cNvSpPr>
          <p:nvPr>
            <p:ph type="title"/>
          </p:nvPr>
        </p:nvSpPr>
        <p:spPr>
          <a:xfrm>
            <a:off x="366713" y="274638"/>
            <a:ext cx="8294687" cy="741362"/>
          </a:xfrm>
        </p:spPr>
        <p:txBody>
          <a:bodyPr/>
          <a:lstStyle/>
          <a:p>
            <a:pPr algn="l" eaLnBrk="1" hangingPunct="1">
              <a:lnSpc>
                <a:spcPct val="90000"/>
              </a:lnSpc>
            </a:pPr>
            <a:r>
              <a:rPr lang="en-US" sz="4000" dirty="0" smtClean="0">
                <a:solidFill>
                  <a:srgbClr val="0C4225"/>
                </a:solidFill>
                <a:latin typeface="Georgia" pitchFamily="18" charset="0"/>
              </a:rPr>
              <a:t>Benefits:</a:t>
            </a:r>
          </a:p>
        </p:txBody>
      </p:sp>
      <p:sp>
        <p:nvSpPr>
          <p:cNvPr id="6" name="Title 1"/>
          <p:cNvSpPr txBox="1">
            <a:spLocks/>
          </p:cNvSpPr>
          <p:nvPr/>
        </p:nvSpPr>
        <p:spPr bwMode="auto">
          <a:xfrm>
            <a:off x="149226" y="1690688"/>
            <a:ext cx="5549826"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675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457200" indent="-457200" algn="l" eaLnBrk="1" hangingPunct="1">
              <a:lnSpc>
                <a:spcPct val="90000"/>
              </a:lnSpc>
              <a:buFont typeface="Arial" pitchFamily="34" charset="0"/>
              <a:buChar char="•"/>
              <a:defRPr/>
            </a:pPr>
            <a:r>
              <a:rPr lang="en-US" sz="3200" dirty="0" smtClean="0">
                <a:solidFill>
                  <a:srgbClr val="0C4225"/>
                </a:solidFill>
                <a:latin typeface="Georgia" pitchFamily="18" charset="0"/>
              </a:rPr>
              <a:t>Fills a demographic need by making </a:t>
            </a:r>
            <a:r>
              <a:rPr lang="en-US" sz="3200" dirty="0" err="1" smtClean="0">
                <a:solidFill>
                  <a:srgbClr val="0C4225"/>
                </a:solidFill>
                <a:latin typeface="Georgia" pitchFamily="18" charset="0"/>
              </a:rPr>
              <a:t>nanoscience</a:t>
            </a:r>
            <a:r>
              <a:rPr lang="en-US" sz="3200" dirty="0" smtClean="0">
                <a:solidFill>
                  <a:srgbClr val="0C4225"/>
                </a:solidFill>
                <a:latin typeface="Georgia" pitchFamily="18" charset="0"/>
              </a:rPr>
              <a:t> accessible to the underserved Spanish-speaking population in Phoenix</a:t>
            </a:r>
          </a:p>
          <a:p>
            <a:pPr marL="457200" indent="-457200" algn="l" eaLnBrk="1" hangingPunct="1">
              <a:lnSpc>
                <a:spcPct val="90000"/>
              </a:lnSpc>
              <a:buFont typeface="Arial" pitchFamily="34" charset="0"/>
              <a:buChar char="•"/>
              <a:defRPr/>
            </a:pPr>
            <a:endParaRPr lang="en-US" sz="3200" dirty="0" smtClean="0">
              <a:solidFill>
                <a:srgbClr val="0C4225"/>
              </a:solidFill>
              <a:latin typeface="Georgia" pitchFamily="18" charset="0"/>
            </a:endParaRPr>
          </a:p>
          <a:p>
            <a:pPr marL="457200" indent="-457200" algn="l" eaLnBrk="1" hangingPunct="1">
              <a:lnSpc>
                <a:spcPct val="90000"/>
              </a:lnSpc>
              <a:buFont typeface="Arial" pitchFamily="34" charset="0"/>
              <a:buChar char="•"/>
              <a:defRPr/>
            </a:pPr>
            <a:r>
              <a:rPr lang="en-US" sz="3200" dirty="0">
                <a:solidFill>
                  <a:srgbClr val="0C4225"/>
                </a:solidFill>
                <a:latin typeface="Georgia" pitchFamily="18" charset="0"/>
              </a:rPr>
              <a:t>The </a:t>
            </a:r>
            <a:r>
              <a:rPr lang="en-US" sz="3200" dirty="0" smtClean="0">
                <a:solidFill>
                  <a:srgbClr val="0C4225"/>
                </a:solidFill>
                <a:latin typeface="Georgia" pitchFamily="18" charset="0"/>
              </a:rPr>
              <a:t>podcast tour naturally serves </a:t>
            </a:r>
            <a:r>
              <a:rPr lang="en-US" sz="3200" dirty="0">
                <a:solidFill>
                  <a:srgbClr val="0C4225"/>
                </a:solidFill>
                <a:latin typeface="Georgia" pitchFamily="18" charset="0"/>
              </a:rPr>
              <a:t>as assistive </a:t>
            </a:r>
            <a:r>
              <a:rPr lang="en-US" sz="3200" dirty="0" smtClean="0">
                <a:solidFill>
                  <a:srgbClr val="0C4225"/>
                </a:solidFill>
                <a:latin typeface="Georgia" pitchFamily="18" charset="0"/>
              </a:rPr>
              <a:t>device, </a:t>
            </a:r>
            <a:r>
              <a:rPr lang="en-US" sz="3200" dirty="0">
                <a:solidFill>
                  <a:srgbClr val="0C4225"/>
                </a:solidFill>
                <a:latin typeface="Georgia" pitchFamily="18" charset="0"/>
              </a:rPr>
              <a:t>adding audio content for guests who are visually </a:t>
            </a:r>
            <a:r>
              <a:rPr lang="en-US" sz="3200" dirty="0" smtClean="0">
                <a:solidFill>
                  <a:srgbClr val="0C4225"/>
                </a:solidFill>
                <a:latin typeface="Georgia" pitchFamily="18" charset="0"/>
              </a:rPr>
              <a:t>impaired</a:t>
            </a:r>
          </a:p>
          <a:p>
            <a:pPr marL="457200" indent="-457200" algn="l" eaLnBrk="1" hangingPunct="1">
              <a:lnSpc>
                <a:spcPct val="90000"/>
              </a:lnSpc>
              <a:buFont typeface="Arial" pitchFamily="34" charset="0"/>
              <a:buChar char="•"/>
              <a:defRPr/>
            </a:pPr>
            <a:endParaRPr lang="en-US" sz="3200" dirty="0">
              <a:solidFill>
                <a:srgbClr val="0C4225"/>
              </a:solidFill>
              <a:latin typeface="Georgia" pitchFamily="18" charset="0"/>
            </a:endParaRPr>
          </a:p>
          <a:p>
            <a:pPr marL="457200" indent="-457200" algn="l" eaLnBrk="1" hangingPunct="1">
              <a:lnSpc>
                <a:spcPct val="90000"/>
              </a:lnSpc>
              <a:buFont typeface="Arial" pitchFamily="34" charset="0"/>
              <a:buChar char="•"/>
              <a:defRPr/>
            </a:pPr>
            <a:r>
              <a:rPr lang="en-US" sz="3200" dirty="0" smtClean="0">
                <a:solidFill>
                  <a:srgbClr val="0C4225"/>
                </a:solidFill>
                <a:latin typeface="Georgia" pitchFamily="18" charset="0"/>
              </a:rPr>
              <a:t>The use of </a:t>
            </a:r>
            <a:r>
              <a:rPr lang="en-US" sz="3200" dirty="0">
                <a:solidFill>
                  <a:srgbClr val="0C4225"/>
                </a:solidFill>
                <a:latin typeface="Georgia" pitchFamily="18" charset="0"/>
              </a:rPr>
              <a:t>tablet computers allows for the </a:t>
            </a:r>
            <a:r>
              <a:rPr lang="en-US" sz="3200" dirty="0" smtClean="0">
                <a:solidFill>
                  <a:srgbClr val="0C4225"/>
                </a:solidFill>
                <a:latin typeface="Georgia" pitchFamily="18" charset="0"/>
              </a:rPr>
              <a:t>incorporation of </a:t>
            </a:r>
            <a:r>
              <a:rPr lang="en-US" sz="3200" dirty="0">
                <a:solidFill>
                  <a:srgbClr val="0C4225"/>
                </a:solidFill>
                <a:latin typeface="Georgia" pitchFamily="18" charset="0"/>
              </a:rPr>
              <a:t>videos, apps, and various media into future podcasts </a:t>
            </a:r>
            <a:endParaRPr lang="en-US" sz="3200" dirty="0" smtClean="0">
              <a:solidFill>
                <a:srgbClr val="0C4225"/>
              </a:solidFill>
              <a:latin typeface="Georgia"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7325" y="1616149"/>
            <a:ext cx="3406553" cy="4542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35409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451152"/>
            <a:ext cx="9144000" cy="90487"/>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27651" name="Rectangle 6"/>
          <p:cNvSpPr>
            <a:spLocks noChangeArrowheads="1"/>
          </p:cNvSpPr>
          <p:nvPr/>
        </p:nvSpPr>
        <p:spPr bwMode="auto">
          <a:xfrm>
            <a:off x="1081088" y="266700"/>
            <a:ext cx="6683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6000">
                <a:solidFill>
                  <a:srgbClr val="0C4225"/>
                </a:solidFill>
                <a:latin typeface="Georgia" pitchFamily="18" charset="0"/>
              </a:rPr>
              <a:t>Signage at Exhibits</a:t>
            </a:r>
          </a:p>
        </p:txBody>
      </p:sp>
      <p:pic>
        <p:nvPicPr>
          <p:cNvPr id="27653" name="Picture 8" descr="C:\Users\iriyej\Desktop\NISEnet Presentation\IMG_2467-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1842" y="1678871"/>
            <a:ext cx="3753203" cy="5003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4" name="Picture 9" descr="C:\Users\iriyej\Desktop\NISEnet Presentation\IMG_2468-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671" y="1689682"/>
            <a:ext cx="3736538" cy="4982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581169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973263"/>
            <a:ext cx="9144000" cy="90487"/>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28675" name="Rectangle 6"/>
          <p:cNvSpPr>
            <a:spLocks noChangeArrowheads="1"/>
          </p:cNvSpPr>
          <p:nvPr/>
        </p:nvSpPr>
        <p:spPr bwMode="auto">
          <a:xfrm>
            <a:off x="2921000" y="266700"/>
            <a:ext cx="3003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6000">
                <a:solidFill>
                  <a:srgbClr val="0C4225"/>
                </a:solidFill>
                <a:latin typeface="Georgia" pitchFamily="18" charset="0"/>
              </a:rPr>
              <a:t>Exhibits</a:t>
            </a:r>
          </a:p>
        </p:txBody>
      </p:sp>
      <p:pic>
        <p:nvPicPr>
          <p:cNvPr id="28677" name="Picture 6" descr="C:\Users\iriyej\Desktop\NISEnet Presentation\IMG_2470-001.JP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85738" y="1282700"/>
            <a:ext cx="2474912"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678" name="Picture 7" descr="C:\Users\iriyej\Desktop\NISEnet Presentation\IMG_2474-001.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151063" y="1914525"/>
            <a:ext cx="3484562" cy="2613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679" name="Picture 8" descr="C:\Users\iriyej\Desktop\NISEnet Presentation\IMG_2475-001.JP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5635625" y="1282700"/>
            <a:ext cx="3263900"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680" name="Picture 9" descr="C:\Users\iriyej\Desktop\NISEnet Presentation\IMG_2477-001.JP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360988" y="3730625"/>
            <a:ext cx="2290762" cy="3052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681" name="Picture 10" descr="C:\Users\iriyej\Desktop\NISEnet Presentation\IMG_2478-001.JP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216025" y="4391025"/>
            <a:ext cx="3189288" cy="2392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All About Me Giant Nose-Let's Learn About Cilia.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85738" y="1352374"/>
            <a:ext cx="620889" cy="620889"/>
          </a:xfrm>
          <a:prstGeom prst="rect">
            <a:avLst/>
          </a:prstGeom>
        </p:spPr>
      </p:pic>
      <p:pic>
        <p:nvPicPr>
          <p:cNvPr id="9" name="Body Depot How Vaccines Work-Let's Learn About Nano Medicine.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2151063" y="1973263"/>
            <a:ext cx="532694" cy="532694"/>
          </a:xfrm>
          <a:prstGeom prst="rect">
            <a:avLst/>
          </a:prstGeom>
        </p:spPr>
      </p:pic>
      <p:pic>
        <p:nvPicPr>
          <p:cNvPr id="10" name="Lobby-Let's Learn About the Nano Mini Exhibition.m4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7"/>
          <a:stretch>
            <a:fillRect/>
          </a:stretch>
        </p:blipFill>
        <p:spPr>
          <a:xfrm>
            <a:off x="5567716" y="3202341"/>
            <a:ext cx="528284" cy="528284"/>
          </a:xfrm>
          <a:prstGeom prst="rect">
            <a:avLst/>
          </a:prstGeom>
        </p:spPr>
      </p:pic>
      <p:pic>
        <p:nvPicPr>
          <p:cNvPr id="11" name="My Digital World CyberLab- Let's Learn About Graphene.m4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7"/>
          <a:stretch>
            <a:fillRect/>
          </a:stretch>
        </p:blipFill>
        <p:spPr>
          <a:xfrm>
            <a:off x="1338263" y="4490155"/>
            <a:ext cx="482070" cy="482070"/>
          </a:xfrm>
          <a:prstGeom prst="rect">
            <a:avLst/>
          </a:prstGeom>
        </p:spPr>
      </p:pic>
      <p:pic>
        <p:nvPicPr>
          <p:cNvPr id="12" name="Solarville Muscle Match- Let's Learn About Thin-Film Solar Panels.m4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7"/>
          <a:stretch>
            <a:fillRect/>
          </a:stretch>
        </p:blipFill>
        <p:spPr>
          <a:xfrm>
            <a:off x="5411611" y="6270448"/>
            <a:ext cx="512939" cy="512939"/>
          </a:xfrm>
          <a:prstGeom prst="rect">
            <a:avLst/>
          </a:prstGeom>
        </p:spPr>
      </p:pic>
      <p:pic>
        <p:nvPicPr>
          <p:cNvPr id="13" name="Todo Dentro de Mi Naris Gigante- Vamos Aprender de Cilia.m4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7"/>
          <a:stretch>
            <a:fillRect/>
          </a:stretch>
        </p:blipFill>
        <p:spPr>
          <a:xfrm>
            <a:off x="185738" y="3994150"/>
            <a:ext cx="533400" cy="533400"/>
          </a:xfrm>
          <a:prstGeom prst="rect">
            <a:avLst/>
          </a:prstGeom>
        </p:spPr>
      </p:pic>
      <p:pic>
        <p:nvPicPr>
          <p:cNvPr id="14" name="Body Depot Como Funcionan las Vacunas -Vamos Aprender de Nano Medicina.m4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5020205" y="1958446"/>
            <a:ext cx="547511" cy="547511"/>
          </a:xfrm>
          <a:prstGeom prst="rect">
            <a:avLst/>
          </a:prstGeom>
        </p:spPr>
      </p:pic>
      <p:pic>
        <p:nvPicPr>
          <p:cNvPr id="15" name="Lobby-  Conociendo la Mini Exhibicion de Nano.m4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7"/>
          <a:stretch>
            <a:fillRect/>
          </a:stretch>
        </p:blipFill>
        <p:spPr>
          <a:xfrm>
            <a:off x="8422569" y="3202341"/>
            <a:ext cx="476956" cy="476956"/>
          </a:xfrm>
          <a:prstGeom prst="rect">
            <a:avLst/>
          </a:prstGeom>
        </p:spPr>
      </p:pic>
      <p:pic>
        <p:nvPicPr>
          <p:cNvPr id="16" name="Mi Mundo Digital CyberLab- Vamos Aprender que es Grafeno.m4a">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7"/>
          <a:stretch>
            <a:fillRect/>
          </a:stretch>
        </p:blipFill>
        <p:spPr>
          <a:xfrm>
            <a:off x="3942821" y="4467047"/>
            <a:ext cx="462492" cy="462492"/>
          </a:xfrm>
          <a:prstGeom prst="rect">
            <a:avLst/>
          </a:prstGeom>
        </p:spPr>
      </p:pic>
      <p:pic>
        <p:nvPicPr>
          <p:cNvPr id="17" name="Solarville Partido Muscular- Vamos Aprender que son Paneles Solares de Pelicula Delgada.m4a">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7"/>
          <a:stretch>
            <a:fillRect/>
          </a:stretch>
        </p:blipFill>
        <p:spPr>
          <a:xfrm>
            <a:off x="7140222" y="6270448"/>
            <a:ext cx="511528" cy="511528"/>
          </a:xfrm>
          <a:prstGeom prst="rect">
            <a:avLst/>
          </a:prstGeom>
        </p:spPr>
      </p:pic>
    </p:spTree>
    <p:extLst>
      <p:ext uri="{BB962C8B-B14F-4D97-AF65-F5344CB8AC3E}">
        <p14:creationId xmlns:p14="http://schemas.microsoft.com/office/powerpoint/2010/main" val="13376192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3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432"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432"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6432"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6432" fill="hold"/>
                                        <p:tgtEl>
                                          <p:spTgt spid="12"/>
                                        </p:tgtEl>
                                      </p:cBhvr>
                                    </p:cmd>
                                  </p:childTnLst>
                                </p:cTn>
                              </p:par>
                            </p:childTnLst>
                          </p:cTn>
                        </p:par>
                      </p:childTnLst>
                    </p:cTn>
                  </p:par>
                </p:childTnLst>
              </p:cTn>
              <p:nextCondLst>
                <p:cond evt="onClick" delay="0">
                  <p:tgtEl>
                    <p:spTgt spid="12"/>
                  </p:tgtEl>
                </p:cond>
              </p:nextCondLst>
            </p:seq>
            <p:audio>
              <p:cMediaNode vol="80000">
                <p:cTn id="31" fill="hold" display="0">
                  <p:stCondLst>
                    <p:cond delay="indefinite"/>
                  </p:stCondLst>
                  <p:endCondLst>
                    <p:cond evt="onStopAudio" delay="0">
                      <p:tgtEl>
                        <p:sldTgt/>
                      </p:tgtEl>
                    </p:cond>
                  </p:endCondLst>
                </p:cTn>
                <p:tgtEl>
                  <p:spTgt spid="12"/>
                </p:tgtEl>
              </p:cMediaNode>
            </p:audio>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7184" fill="hold"/>
                                        <p:tgtEl>
                                          <p:spTgt spid="13"/>
                                        </p:tgtEl>
                                      </p:cBhvr>
                                    </p:cmd>
                                  </p:childTnLst>
                                </p:cTn>
                              </p:par>
                            </p:childTnLst>
                          </p:cTn>
                        </p:par>
                      </p:childTnLst>
                    </p:cTn>
                  </p:par>
                </p:childTnLst>
              </p:cTn>
              <p:nextCondLst>
                <p:cond evt="onClick" delay="0">
                  <p:tgtEl>
                    <p:spTgt spid="13"/>
                  </p:tgtEl>
                </p:cond>
              </p:nextCondLst>
            </p:seq>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27184" fill="hold"/>
                                        <p:tgtEl>
                                          <p:spTgt spid="14"/>
                                        </p:tgtEl>
                                      </p:cBhvr>
                                    </p:cmd>
                                  </p:childTnLst>
                                </p:cTn>
                              </p:par>
                            </p:childTnLst>
                          </p:cTn>
                        </p:par>
                      </p:childTnLst>
                    </p:cTn>
                  </p:par>
                </p:childTnLst>
              </p:cTn>
              <p:nextCondLst>
                <p:cond evt="onClick" delay="0">
                  <p:tgtEl>
                    <p:spTgt spid="14"/>
                  </p:tgtEl>
                </p:cond>
              </p:nextCondLst>
            </p:seq>
            <p:audio>
              <p:cMediaNode vol="80000">
                <p:cTn id="43" fill="hold" display="0">
                  <p:stCondLst>
                    <p:cond delay="indefinite"/>
                  </p:stCondLst>
                  <p:endCondLst>
                    <p:cond evt="onStopAudio" delay="0">
                      <p:tgtEl>
                        <p:sldTgt/>
                      </p:tgtEl>
                    </p:cond>
                  </p:endCondLst>
                </p:cTn>
                <p:tgtEl>
                  <p:spTgt spid="14"/>
                </p:tgtEl>
              </p:cMediaNode>
            </p:audio>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27184" fill="hold"/>
                                        <p:tgtEl>
                                          <p:spTgt spid="15"/>
                                        </p:tgtEl>
                                      </p:cBhvr>
                                    </p:cmd>
                                  </p:childTnLst>
                                </p:cTn>
                              </p:par>
                            </p:childTnLst>
                          </p:cTn>
                        </p:par>
                      </p:childTnLst>
                    </p:cTn>
                  </p:par>
                </p:childTnLst>
              </p:cTn>
              <p:nextCondLst>
                <p:cond evt="onClick" delay="0">
                  <p:tgtEl>
                    <p:spTgt spid="15"/>
                  </p:tgtEl>
                </p:cond>
              </p:nextCondLst>
            </p:seq>
            <p:audio>
              <p:cMediaNode vol="80000">
                <p:cTn id="49" fill="hold" display="0">
                  <p:stCondLst>
                    <p:cond delay="indefinite"/>
                  </p:stCondLst>
                  <p:endCondLst>
                    <p:cond evt="onStopAudio" delay="0">
                      <p:tgtEl>
                        <p:sldTgt/>
                      </p:tgtEl>
                    </p:cond>
                  </p:endCondLst>
                </p:cTn>
                <p:tgtEl>
                  <p:spTgt spid="15"/>
                </p:tgtEl>
              </p:cMediaNode>
            </p:audio>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27184" fill="hold"/>
                                        <p:tgtEl>
                                          <p:spTgt spid="16"/>
                                        </p:tgtEl>
                                      </p:cBhvr>
                                    </p:cmd>
                                  </p:childTnLst>
                                </p:cTn>
                              </p:par>
                            </p:childTnLst>
                          </p:cTn>
                        </p:par>
                      </p:childTnLst>
                    </p:cTn>
                  </p:par>
                </p:childTnLst>
              </p:cTn>
              <p:nextCondLst>
                <p:cond evt="onClick" delay="0">
                  <p:tgtEl>
                    <p:spTgt spid="16"/>
                  </p:tgtEl>
                </p:cond>
              </p:nextCondLst>
            </p:seq>
            <p:audio>
              <p:cMediaNode vol="80000">
                <p:cTn id="55" fill="hold" display="0">
                  <p:stCondLst>
                    <p:cond delay="indefinite"/>
                  </p:stCondLst>
                  <p:endCondLst>
                    <p:cond evt="onStopAudio" delay="0">
                      <p:tgtEl>
                        <p:sldTgt/>
                      </p:tgtEl>
                    </p:cond>
                  </p:endCondLst>
                </p:cTn>
                <p:tgtEl>
                  <p:spTgt spid="16"/>
                </p:tgtEl>
              </p:cMediaNode>
            </p:audio>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27184" fill="hold"/>
                                        <p:tgtEl>
                                          <p:spTgt spid="17"/>
                                        </p:tgtEl>
                                      </p:cBhvr>
                                    </p:cmd>
                                  </p:childTnLst>
                                </p:cTn>
                              </p:par>
                            </p:childTnLst>
                          </p:cTn>
                        </p:par>
                      </p:childTnLst>
                    </p:cTn>
                  </p:par>
                </p:childTnLst>
              </p:cTn>
              <p:nextCondLst>
                <p:cond evt="onClick" delay="0">
                  <p:tgtEl>
                    <p:spTgt spid="17"/>
                  </p:tgtEl>
                </p:cond>
              </p:nextCondLst>
            </p:seq>
            <p:audio>
              <p:cMediaNode vol="80000">
                <p:cTn id="61"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3886200" y="-776288"/>
            <a:ext cx="4749800" cy="6688138"/>
          </a:xfrm>
        </p:spPr>
        <p:txBody>
          <a:bodyPr/>
          <a:lstStyle/>
          <a:p>
            <a:pPr eaLnBrk="1" hangingPunct="1"/>
            <a:r>
              <a:rPr lang="en-US" sz="2000" b="1">
                <a:solidFill>
                  <a:srgbClr val="0C4225"/>
                </a:solidFill>
                <a:latin typeface="Georgia" charset="0"/>
                <a:ea typeface="MS PGothic" charset="0"/>
              </a:rPr>
              <a:t/>
            </a:r>
            <a:br>
              <a:rPr lang="en-US" sz="2000" b="1">
                <a:solidFill>
                  <a:srgbClr val="0C4225"/>
                </a:solidFill>
                <a:latin typeface="Georgia" charset="0"/>
                <a:ea typeface="MS PGothic" charset="0"/>
              </a:rPr>
            </a:br>
            <a:r>
              <a:rPr lang="en-US" sz="2000" b="1">
                <a:solidFill>
                  <a:srgbClr val="0C4225"/>
                </a:solidFill>
                <a:latin typeface="Georgia" charset="0"/>
                <a:ea typeface="MS PGothic" charset="0"/>
              </a:rPr>
              <a:t/>
            </a:r>
            <a:br>
              <a:rPr lang="en-US" sz="2000" b="1">
                <a:solidFill>
                  <a:srgbClr val="0C4225"/>
                </a:solidFill>
                <a:latin typeface="Georgia" charset="0"/>
                <a:ea typeface="MS PGothic" charset="0"/>
              </a:rPr>
            </a:br>
            <a:r>
              <a:rPr lang="en-US" sz="2000" b="1">
                <a:solidFill>
                  <a:srgbClr val="0C4225"/>
                </a:solidFill>
                <a:latin typeface="Georgia" charset="0"/>
                <a:ea typeface="MS PGothic" charset="0"/>
              </a:rPr>
              <a:t/>
            </a:r>
            <a:br>
              <a:rPr lang="en-US" sz="2000" b="1">
                <a:solidFill>
                  <a:srgbClr val="0C4225"/>
                </a:solidFill>
                <a:latin typeface="Georgia" charset="0"/>
                <a:ea typeface="MS PGothic" charset="0"/>
              </a:rPr>
            </a:br>
            <a:r>
              <a:rPr lang="en-US" sz="2000" b="1">
                <a:solidFill>
                  <a:srgbClr val="0C4225"/>
                </a:solidFill>
                <a:latin typeface="Georgia" charset="0"/>
                <a:ea typeface="MS PGothic" charset="0"/>
              </a:rPr>
              <a:t/>
            </a:r>
            <a:br>
              <a:rPr lang="en-US" sz="2000" b="1">
                <a:solidFill>
                  <a:srgbClr val="0C4225"/>
                </a:solidFill>
                <a:latin typeface="Georgia" charset="0"/>
                <a:ea typeface="MS PGothic" charset="0"/>
              </a:rPr>
            </a:br>
            <a:r>
              <a:rPr lang="en-US" sz="2000" b="1">
                <a:solidFill>
                  <a:srgbClr val="0C4225"/>
                </a:solidFill>
                <a:latin typeface="Georgia" charset="0"/>
                <a:ea typeface="MS PGothic" charset="0"/>
              </a:rPr>
              <a:t>The Hunt for Nano in Maine Begins at the Maine Discovery Museum!</a:t>
            </a:r>
            <a:r>
              <a:rPr lang="en-US" sz="5500">
                <a:solidFill>
                  <a:srgbClr val="0C4225"/>
                </a:solidFill>
                <a:latin typeface="Georgia" charset="0"/>
                <a:ea typeface="MS PGothic" charset="0"/>
              </a:rPr>
              <a:t/>
            </a:r>
            <a:br>
              <a:rPr lang="en-US" sz="5500">
                <a:solidFill>
                  <a:srgbClr val="0C4225"/>
                </a:solidFill>
                <a:latin typeface="Georgia" charset="0"/>
                <a:ea typeface="MS PGothic" charset="0"/>
              </a:rPr>
            </a:br>
            <a:r>
              <a:rPr lang="en-US" sz="3200">
                <a:solidFill>
                  <a:srgbClr val="0C4225"/>
                </a:solidFill>
                <a:latin typeface="Georgia" charset="0"/>
                <a:ea typeface="MS PGothic" charset="0"/>
              </a:rPr>
              <a:t/>
            </a:r>
            <a:br>
              <a:rPr lang="en-US" sz="3200">
                <a:solidFill>
                  <a:srgbClr val="0C4225"/>
                </a:solidFill>
                <a:latin typeface="Georgia" charset="0"/>
                <a:ea typeface="MS PGothic" charset="0"/>
              </a:rPr>
            </a:br>
            <a:r>
              <a:rPr lang="en-US" sz="1600">
                <a:solidFill>
                  <a:srgbClr val="0C4225"/>
                </a:solidFill>
                <a:latin typeface="Georgia" charset="0"/>
                <a:ea typeface="MS PGothic" charset="0"/>
              </a:rPr>
              <a:t>Maine Discovery Museum: 28000 square feet, about 60000 visitors per year;</a:t>
            </a:r>
            <a:br>
              <a:rPr lang="en-US" sz="1600">
                <a:solidFill>
                  <a:srgbClr val="0C4225"/>
                </a:solidFill>
                <a:latin typeface="Georgia" charset="0"/>
                <a:ea typeface="MS PGothic" charset="0"/>
              </a:rPr>
            </a:br>
            <a:r>
              <a:rPr lang="en-US" sz="1600">
                <a:solidFill>
                  <a:srgbClr val="0C4225"/>
                </a:solidFill>
                <a:latin typeface="Georgia" charset="0"/>
                <a:ea typeface="MS PGothic" charset="0"/>
              </a:rPr>
              <a:t>42% from every Maine County, 38% from the greater Bangor Area, 20% from out-of state.</a:t>
            </a:r>
            <a:br>
              <a:rPr lang="en-US" sz="1600">
                <a:solidFill>
                  <a:srgbClr val="0C4225"/>
                </a:solidFill>
                <a:latin typeface="Georgia" charset="0"/>
                <a:ea typeface="MS PGothic" charset="0"/>
              </a:rPr>
            </a:br>
            <a:r>
              <a:rPr lang="en-US" sz="1600">
                <a:solidFill>
                  <a:srgbClr val="0C4225"/>
                </a:solidFill>
                <a:latin typeface="Georgia" charset="0"/>
                <a:ea typeface="MS PGothic" charset="0"/>
              </a:rPr>
              <a:t>3600 school children/year, 5000 monthly website hits, 668 member families.</a:t>
            </a:r>
            <a:br>
              <a:rPr lang="en-US" sz="1600">
                <a:solidFill>
                  <a:srgbClr val="0C4225"/>
                </a:solidFill>
                <a:latin typeface="Georgia" charset="0"/>
                <a:ea typeface="MS PGothic" charset="0"/>
              </a:rPr>
            </a:br>
            <a:r>
              <a:rPr lang="en-US" sz="1600">
                <a:solidFill>
                  <a:srgbClr val="0C4225"/>
                </a:solidFill>
                <a:latin typeface="Georgia" charset="0"/>
                <a:ea typeface="MS PGothic" charset="0"/>
              </a:rPr>
              <a:t/>
            </a:r>
            <a:br>
              <a:rPr lang="en-US" sz="1600">
                <a:solidFill>
                  <a:srgbClr val="0C4225"/>
                </a:solidFill>
                <a:latin typeface="Georgia" charset="0"/>
                <a:ea typeface="MS PGothic" charset="0"/>
              </a:rPr>
            </a:br>
            <a:r>
              <a:rPr lang="en-US" sz="1600">
                <a:solidFill>
                  <a:srgbClr val="0C4225"/>
                </a:solidFill>
                <a:latin typeface="Georgia" charset="0"/>
                <a:ea typeface="MS PGothic" charset="0"/>
              </a:rPr>
              <a:t/>
            </a:r>
            <a:br>
              <a:rPr lang="en-US" sz="1600">
                <a:solidFill>
                  <a:srgbClr val="0C4225"/>
                </a:solidFill>
                <a:latin typeface="Georgia" charset="0"/>
                <a:ea typeface="MS PGothic" charset="0"/>
              </a:rPr>
            </a:br>
            <a:r>
              <a:rPr lang="en-US" sz="1600" b="1">
                <a:solidFill>
                  <a:srgbClr val="0C4225"/>
                </a:solidFill>
                <a:latin typeface="Georgia" charset="0"/>
                <a:ea typeface="MS PGothic" charset="0"/>
              </a:rPr>
              <a:t>The biggest change at MDM is about the science of the smallest things</a:t>
            </a:r>
            <a:br>
              <a:rPr lang="en-US" sz="1600" b="1">
                <a:solidFill>
                  <a:srgbClr val="0C4225"/>
                </a:solidFill>
                <a:latin typeface="Georgia" charset="0"/>
                <a:ea typeface="MS PGothic" charset="0"/>
              </a:rPr>
            </a:br>
            <a:r>
              <a:rPr lang="en-US" sz="1600" b="1">
                <a:solidFill>
                  <a:srgbClr val="0C4225"/>
                </a:solidFill>
                <a:latin typeface="Georgia" charset="0"/>
                <a:ea typeface="MS PGothic" charset="0"/>
              </a:rPr>
              <a:t/>
            </a:r>
            <a:br>
              <a:rPr lang="en-US" sz="1600" b="1">
                <a:solidFill>
                  <a:srgbClr val="0C4225"/>
                </a:solidFill>
                <a:latin typeface="Georgia" charset="0"/>
                <a:ea typeface="MS PGothic" charset="0"/>
              </a:rPr>
            </a:br>
            <a:r>
              <a:rPr lang="en-US" sz="1600">
                <a:solidFill>
                  <a:srgbClr val="0C4225"/>
                </a:solidFill>
                <a:latin typeface="Georgia" charset="0"/>
                <a:ea typeface="MS PGothic" charset="0"/>
              </a:rPr>
              <a:t>&gt;1500 brochures since July 2011.</a:t>
            </a:r>
            <a:br>
              <a:rPr lang="en-US" sz="1600">
                <a:solidFill>
                  <a:srgbClr val="0C4225"/>
                </a:solidFill>
                <a:latin typeface="Georgia" charset="0"/>
                <a:ea typeface="MS PGothic" charset="0"/>
              </a:rPr>
            </a:br>
            <a:r>
              <a:rPr lang="en-US" sz="1600">
                <a:solidFill>
                  <a:srgbClr val="0C4225"/>
                </a:solidFill>
                <a:latin typeface="Georgia" charset="0"/>
                <a:ea typeface="MS PGothic" charset="0"/>
              </a:rPr>
              <a:t>&gt;About 800 scavenger hunts, averaging 6 /week or 20-40 on Nano themed days or school</a:t>
            </a:r>
            <a:br>
              <a:rPr lang="en-US" sz="1600">
                <a:solidFill>
                  <a:srgbClr val="0C4225"/>
                </a:solidFill>
                <a:latin typeface="Georgia" charset="0"/>
                <a:ea typeface="MS PGothic" charset="0"/>
              </a:rPr>
            </a:br>
            <a:endParaRPr lang="en-US" sz="1600">
              <a:solidFill>
                <a:srgbClr val="0C4225"/>
              </a:solidFill>
              <a:latin typeface="Georgia" charset="0"/>
              <a:ea typeface="MS PGothic" charset="0"/>
            </a:endParaRPr>
          </a:p>
        </p:txBody>
      </p:sp>
      <p:sp>
        <p:nvSpPr>
          <p:cNvPr id="6" name="Rectangle 5"/>
          <p:cNvSpPr/>
          <p:nvPr/>
        </p:nvSpPr>
        <p:spPr>
          <a:xfrm>
            <a:off x="34290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6387" name="Picture 7" descr="NISE_tag_whit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p:cNvSpPr txBox="1">
            <a:spLocks noChangeArrowheads="1"/>
          </p:cNvSpPr>
          <p:nvPr/>
        </p:nvSpPr>
        <p:spPr bwMode="auto">
          <a:xfrm>
            <a:off x="0" y="0"/>
            <a:ext cx="328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t>(Image can go here)</a:t>
            </a:r>
          </a:p>
        </p:txBody>
      </p:sp>
      <p:pic>
        <p:nvPicPr>
          <p:cNvPr id="16389" name="Picture 3" descr="DSC_001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973263"/>
            <a:ext cx="9144000" cy="90487"/>
          </a:xfrm>
          <a:prstGeom prst="rect">
            <a:avLst/>
          </a:prstGeom>
          <a:solidFill>
            <a:srgbClr val="ABCB45"/>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rPr>
              <a:t> </a:t>
            </a:r>
          </a:p>
        </p:txBody>
      </p:sp>
      <p:sp>
        <p:nvSpPr>
          <p:cNvPr id="29699" name="Rectangle 6"/>
          <p:cNvSpPr>
            <a:spLocks noChangeArrowheads="1"/>
          </p:cNvSpPr>
          <p:nvPr/>
        </p:nvSpPr>
        <p:spPr bwMode="auto">
          <a:xfrm>
            <a:off x="1638202" y="266700"/>
            <a:ext cx="55691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6000" dirty="0" smtClean="0">
                <a:solidFill>
                  <a:srgbClr val="0C4225"/>
                </a:solidFill>
                <a:latin typeface="Georgia" pitchFamily="18" charset="0"/>
              </a:rPr>
              <a:t>Guest Feedback</a:t>
            </a:r>
            <a:endParaRPr lang="en-US" sz="6000" dirty="0">
              <a:solidFill>
                <a:srgbClr val="0C4225"/>
              </a:solidFill>
              <a:latin typeface="Georgia"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1454372" y="1519516"/>
            <a:ext cx="3200402" cy="5202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itle 1"/>
          <p:cNvSpPr txBox="1">
            <a:spLocks/>
          </p:cNvSpPr>
          <p:nvPr/>
        </p:nvSpPr>
        <p:spPr bwMode="auto">
          <a:xfrm>
            <a:off x="5765357" y="2562701"/>
            <a:ext cx="2883786" cy="32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lnSpcReduction="1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457200" indent="-457200" algn="l" eaLnBrk="1" hangingPunct="1">
              <a:lnSpc>
                <a:spcPct val="90000"/>
              </a:lnSpc>
              <a:buFont typeface="Arial" pitchFamily="34" charset="0"/>
              <a:buChar char="•"/>
              <a:defRPr/>
            </a:pPr>
            <a:r>
              <a:rPr lang="en-US" sz="2400" dirty="0" smtClean="0">
                <a:solidFill>
                  <a:srgbClr val="0C4225"/>
                </a:solidFill>
                <a:latin typeface="Georgia" pitchFamily="18" charset="0"/>
              </a:rPr>
              <a:t>Very clear, informative and straight to the point</a:t>
            </a:r>
          </a:p>
          <a:p>
            <a:pPr marL="457200" indent="-457200" algn="l" eaLnBrk="1" hangingPunct="1">
              <a:lnSpc>
                <a:spcPct val="90000"/>
              </a:lnSpc>
              <a:buFont typeface="Arial" pitchFamily="34" charset="0"/>
              <a:buChar char="•"/>
              <a:defRPr/>
            </a:pPr>
            <a:endParaRPr lang="en-US" sz="2400" dirty="0" smtClean="0">
              <a:solidFill>
                <a:srgbClr val="0C4225"/>
              </a:solidFill>
              <a:latin typeface="Georgia" pitchFamily="18" charset="0"/>
            </a:endParaRPr>
          </a:p>
          <a:p>
            <a:pPr marL="457200" indent="-457200" algn="l" eaLnBrk="1" hangingPunct="1">
              <a:lnSpc>
                <a:spcPct val="90000"/>
              </a:lnSpc>
              <a:buFont typeface="Arial" pitchFamily="34" charset="0"/>
              <a:buChar char="•"/>
              <a:defRPr/>
            </a:pPr>
            <a:r>
              <a:rPr lang="en-US" sz="2400" dirty="0" smtClean="0">
                <a:solidFill>
                  <a:srgbClr val="0C4225"/>
                </a:solidFill>
                <a:latin typeface="Georgia" pitchFamily="18" charset="0"/>
              </a:rPr>
              <a:t>More to listen to</a:t>
            </a:r>
          </a:p>
          <a:p>
            <a:pPr marL="457200" indent="-457200" algn="l" eaLnBrk="1" hangingPunct="1">
              <a:lnSpc>
                <a:spcPct val="90000"/>
              </a:lnSpc>
              <a:buFont typeface="Arial" pitchFamily="34" charset="0"/>
              <a:buChar char="•"/>
              <a:defRPr/>
            </a:pPr>
            <a:endParaRPr lang="en-US" sz="2400" dirty="0" smtClean="0">
              <a:solidFill>
                <a:srgbClr val="0C4225"/>
              </a:solidFill>
              <a:latin typeface="Georgia" pitchFamily="18" charset="0"/>
            </a:endParaRPr>
          </a:p>
          <a:p>
            <a:pPr marL="457200" indent="-457200" algn="l" eaLnBrk="1" hangingPunct="1">
              <a:lnSpc>
                <a:spcPct val="90000"/>
              </a:lnSpc>
              <a:buFont typeface="Arial" pitchFamily="34" charset="0"/>
              <a:buChar char="•"/>
              <a:defRPr/>
            </a:pPr>
            <a:r>
              <a:rPr lang="en-US" sz="2400" dirty="0" smtClean="0">
                <a:solidFill>
                  <a:srgbClr val="0C4225"/>
                </a:solidFill>
                <a:latin typeface="Georgia" pitchFamily="18" charset="0"/>
              </a:rPr>
              <a:t>Need more content and it would be great</a:t>
            </a:r>
            <a:r>
              <a:rPr lang="en-US" sz="3200" dirty="0" smtClean="0">
                <a:solidFill>
                  <a:srgbClr val="0C4225"/>
                </a:solidFill>
                <a:latin typeface="Georgia" pitchFamily="18" charset="0"/>
              </a:rPr>
              <a:t>!</a:t>
            </a:r>
          </a:p>
        </p:txBody>
      </p:sp>
    </p:spTree>
    <p:extLst>
      <p:ext uri="{BB962C8B-B14F-4D97-AF65-F5344CB8AC3E}">
        <p14:creationId xmlns:p14="http://schemas.microsoft.com/office/powerpoint/2010/main" val="38783997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2501900"/>
            <a:ext cx="4749800" cy="2209800"/>
          </a:xfrm>
        </p:spPr>
        <p:txBody>
          <a:bodyPr>
            <a:normAutofit fontScale="90000"/>
          </a:bodyPr>
          <a:lstStyle/>
          <a:p>
            <a:pPr algn="l" eaLnBrk="1" hangingPunct="1">
              <a:lnSpc>
                <a:spcPct val="90000"/>
              </a:lnSpc>
            </a:pPr>
            <a:r>
              <a:rPr lang="en-US" sz="5000">
                <a:solidFill>
                  <a:srgbClr val="0C4225"/>
                </a:solidFill>
                <a:latin typeface="Georgia" charset="0"/>
              </a:rPr>
              <a:t>Adding Nano To Exhibits</a:t>
            </a:r>
            <a:br>
              <a:rPr lang="en-US" sz="5000">
                <a:solidFill>
                  <a:srgbClr val="0C4225"/>
                </a:solidFill>
                <a:latin typeface="Georgia" charset="0"/>
              </a:rPr>
            </a:br>
            <a:r>
              <a:rPr lang="en-US" sz="5000">
                <a:solidFill>
                  <a:srgbClr val="0C4225"/>
                </a:solidFill>
                <a:latin typeface="Georgia" charset="0"/>
              </a:rPr>
              <a:t/>
            </a:r>
            <a:br>
              <a:rPr lang="en-US" sz="5000">
                <a:solidFill>
                  <a:srgbClr val="0C4225"/>
                </a:solidFill>
                <a:latin typeface="Georgia" charset="0"/>
              </a:rPr>
            </a:br>
            <a:r>
              <a:rPr lang="en-US" sz="2000">
                <a:solidFill>
                  <a:srgbClr val="0C4225"/>
                </a:solidFill>
                <a:latin typeface="Georgia" charset="0"/>
              </a:rPr>
              <a:t>Sarah Fisk</a:t>
            </a:r>
            <a:r>
              <a:rPr lang="en-US" sz="2900">
                <a:solidFill>
                  <a:srgbClr val="0C4225"/>
                </a:solidFill>
                <a:latin typeface="Georgia" charset="0"/>
              </a:rPr>
              <a:t/>
            </a:r>
            <a:br>
              <a:rPr lang="en-US" sz="2900">
                <a:solidFill>
                  <a:srgbClr val="0C4225"/>
                </a:solidFill>
                <a:latin typeface="Georgia" charset="0"/>
              </a:rPr>
            </a:br>
            <a:r>
              <a:rPr lang="en-US" sz="1600">
                <a:solidFill>
                  <a:srgbClr val="0C4225"/>
                </a:solidFill>
                <a:latin typeface="Georgia" charset="0"/>
              </a:rPr>
              <a:t/>
            </a:r>
            <a:br>
              <a:rPr lang="en-US" sz="1600">
                <a:solidFill>
                  <a:srgbClr val="0C4225"/>
                </a:solidFill>
                <a:latin typeface="Georgia" charset="0"/>
              </a:rPr>
            </a:br>
            <a:r>
              <a:rPr lang="en-US" sz="1600">
                <a:solidFill>
                  <a:srgbClr val="0C4225"/>
                </a:solidFill>
                <a:latin typeface="Georgia" charset="0"/>
              </a:rPr>
              <a:t/>
            </a:r>
            <a:br>
              <a:rPr lang="en-US" sz="1600">
                <a:solidFill>
                  <a:srgbClr val="0C4225"/>
                </a:solidFill>
                <a:latin typeface="Georgia" charset="0"/>
              </a:rPr>
            </a:br>
            <a:endParaRPr lang="en-US" sz="3600">
              <a:solidFill>
                <a:srgbClr val="0C4225"/>
              </a:solidFill>
              <a:latin typeface="Georgia" charset="0"/>
            </a:endParaRPr>
          </a:p>
        </p:txBody>
      </p:sp>
      <p:pic>
        <p:nvPicPr>
          <p:cNvPr id="2053" name="Picture 7" descr="nano 3.JPG"/>
          <p:cNvPicPr>
            <a:picLocks noChangeAspect="1"/>
          </p:cNvPicPr>
          <p:nvPr/>
        </p:nvPicPr>
        <p:blipFill rotWithShape="1">
          <a:blip r:embed="rId3" cstate="screen">
            <a:extLst>
              <a:ext uri="{28A0092B-C50C-407E-A947-70E740481C1C}">
                <a14:useLocalDpi xmlns:a14="http://schemas.microsoft.com/office/drawing/2010/main"/>
              </a:ext>
            </a:extLst>
          </a:blip>
          <a:srcRect l="-80"/>
          <a:stretch/>
        </p:blipFill>
        <p:spPr bwMode="auto">
          <a:xfrm>
            <a:off x="-1444752" y="0"/>
            <a:ext cx="48737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290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4" name="Picture 8" descr="CM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1744" y="5127625"/>
            <a:ext cx="15382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4197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 name="Rectangle 3"/>
          <p:cNvSpPr>
            <a:spLocks noChangeArrowheads="1"/>
          </p:cNvSpPr>
          <p:nvPr/>
        </p:nvSpPr>
        <p:spPr bwMode="auto">
          <a:xfrm>
            <a:off x="0" y="1143000"/>
            <a:ext cx="9144000" cy="92075"/>
          </a:xfrm>
          <a:prstGeom prst="rect">
            <a:avLst/>
          </a:prstGeom>
          <a:solidFill>
            <a:srgbClr val="ABCB45"/>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076" name="Title 1"/>
          <p:cNvSpPr>
            <a:spLocks noGrp="1"/>
          </p:cNvSpPr>
          <p:nvPr>
            <p:ph type="title"/>
          </p:nvPr>
        </p:nvSpPr>
        <p:spPr>
          <a:xfrm>
            <a:off x="366713" y="274638"/>
            <a:ext cx="8294687" cy="741362"/>
          </a:xfrm>
        </p:spPr>
        <p:txBody>
          <a:bodyPr/>
          <a:lstStyle/>
          <a:p>
            <a:pPr algn="l" eaLnBrk="1" hangingPunct="1">
              <a:lnSpc>
                <a:spcPct val="90000"/>
              </a:lnSpc>
            </a:pPr>
            <a:r>
              <a:rPr lang="en-US" sz="4000" dirty="0">
                <a:solidFill>
                  <a:srgbClr val="0C4225"/>
                </a:solidFill>
                <a:latin typeface="Georgia" charset="0"/>
              </a:rPr>
              <a:t>CMOST - Challenges</a:t>
            </a:r>
          </a:p>
        </p:txBody>
      </p:sp>
      <p:sp>
        <p:nvSpPr>
          <p:cNvPr id="3077" name="TextBox 4"/>
          <p:cNvSpPr txBox="1">
            <a:spLocks noChangeArrowheads="1"/>
          </p:cNvSpPr>
          <p:nvPr/>
        </p:nvSpPr>
        <p:spPr bwMode="auto">
          <a:xfrm>
            <a:off x="638175" y="1520825"/>
            <a:ext cx="80232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eaLnBrk="1" hangingPunct="1">
              <a:buFont typeface="Arial" charset="0"/>
              <a:buChar char="•"/>
            </a:pPr>
            <a:r>
              <a:rPr lang="en-US" sz="3600" dirty="0">
                <a:latin typeface="Georgia" charset="0"/>
              </a:rPr>
              <a:t>A small staff of approximately 10 people. </a:t>
            </a:r>
          </a:p>
          <a:p>
            <a:pPr lvl="1" eaLnBrk="1" hangingPunct="1">
              <a:buFont typeface="Arial" charset="0"/>
              <a:buChar char="•"/>
            </a:pPr>
            <a:r>
              <a:rPr lang="en-US" sz="3600" dirty="0">
                <a:latin typeface="Georgia" charset="0"/>
              </a:rPr>
              <a:t>12,000 feet of exhibit space.  </a:t>
            </a:r>
          </a:p>
          <a:p>
            <a:pPr lvl="1" eaLnBrk="1" hangingPunct="1">
              <a:buFont typeface="Arial" charset="0"/>
              <a:buChar char="•"/>
            </a:pPr>
            <a:r>
              <a:rPr lang="en-US" sz="3600" dirty="0">
                <a:latin typeface="Georgia" charset="0"/>
              </a:rPr>
              <a:t>Limited available funds for exhibits.</a:t>
            </a:r>
          </a:p>
          <a:p>
            <a:pPr lvl="1" eaLnBrk="1" hangingPunct="1"/>
            <a:endParaRPr lang="en-US" dirty="0"/>
          </a:p>
        </p:txBody>
      </p:sp>
    </p:spTree>
    <p:extLst>
      <p:ext uri="{BB962C8B-B14F-4D97-AF65-F5344CB8AC3E}">
        <p14:creationId xmlns:p14="http://schemas.microsoft.com/office/powerpoint/2010/main" val="189701703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143000"/>
            <a:ext cx="9144000" cy="92075"/>
          </a:xfrm>
          <a:prstGeom prst="rect">
            <a:avLst/>
          </a:prstGeom>
          <a:solidFill>
            <a:srgbClr val="ABCB45"/>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4" name="Rectangle 3"/>
          <p:cNvSpPr>
            <a:spLocks noChangeArrowheads="1"/>
          </p:cNvSpPr>
          <p:nvPr/>
        </p:nvSpPr>
        <p:spPr bwMode="auto">
          <a:xfrm>
            <a:off x="0" y="0"/>
            <a:ext cx="9144000" cy="11430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4100" name="Title 1"/>
          <p:cNvSpPr>
            <a:spLocks noGrp="1"/>
          </p:cNvSpPr>
          <p:nvPr>
            <p:ph type="title"/>
          </p:nvPr>
        </p:nvSpPr>
        <p:spPr>
          <a:xfrm>
            <a:off x="233363" y="92075"/>
            <a:ext cx="8686800" cy="1143000"/>
          </a:xfrm>
        </p:spPr>
        <p:txBody>
          <a:bodyPr/>
          <a:lstStyle/>
          <a:p>
            <a:pPr algn="l"/>
            <a:r>
              <a:rPr lang="en-US" sz="4000" dirty="0">
                <a:solidFill>
                  <a:srgbClr val="0C4225"/>
                </a:solidFill>
                <a:latin typeface="Georgia" charset="0"/>
              </a:rPr>
              <a:t>CMOST – What Worked In Programs </a:t>
            </a:r>
          </a:p>
        </p:txBody>
      </p:sp>
      <p:sp>
        <p:nvSpPr>
          <p:cNvPr id="4101" name="TextBox 4"/>
          <p:cNvSpPr txBox="1">
            <a:spLocks noChangeArrowheads="1"/>
          </p:cNvSpPr>
          <p:nvPr/>
        </p:nvSpPr>
        <p:spPr bwMode="auto">
          <a:xfrm>
            <a:off x="638175" y="1520825"/>
            <a:ext cx="802322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eaLnBrk="1" hangingPunct="1">
              <a:buFont typeface="Arial" charset="0"/>
              <a:buChar char="•"/>
            </a:pPr>
            <a:r>
              <a:rPr lang="en-US" sz="3600" dirty="0">
                <a:latin typeface="Georgia" charset="0"/>
              </a:rPr>
              <a:t>Incorporating Nano programming from NISE into our exhibit programs. </a:t>
            </a:r>
          </a:p>
          <a:p>
            <a:pPr lvl="1" eaLnBrk="1" hangingPunct="1">
              <a:buFont typeface="Arial" charset="0"/>
              <a:buChar char="•"/>
            </a:pPr>
            <a:r>
              <a:rPr lang="en-US" sz="3600" dirty="0">
                <a:latin typeface="Georgia" charset="0"/>
              </a:rPr>
              <a:t>Utilizing </a:t>
            </a:r>
            <a:r>
              <a:rPr lang="ja-JP" altLang="en-US" sz="3600" dirty="0">
                <a:latin typeface="Georgia" charset="0"/>
              </a:rPr>
              <a:t>“</a:t>
            </a:r>
            <a:r>
              <a:rPr lang="en-US" sz="3600" dirty="0">
                <a:latin typeface="Georgia" charset="0"/>
              </a:rPr>
              <a:t>pieces and parts.</a:t>
            </a:r>
            <a:r>
              <a:rPr lang="ja-JP" altLang="en-US" sz="3600" dirty="0">
                <a:latin typeface="Georgia" charset="0"/>
              </a:rPr>
              <a:t>”</a:t>
            </a:r>
            <a:endParaRPr lang="en-US" sz="3600" dirty="0">
              <a:latin typeface="Georgia" charset="0"/>
            </a:endParaRPr>
          </a:p>
          <a:p>
            <a:pPr lvl="1" eaLnBrk="1" hangingPunct="1"/>
            <a:endParaRPr lang="en-US" dirty="0"/>
          </a:p>
        </p:txBody>
      </p:sp>
    </p:spTree>
    <p:extLst>
      <p:ext uri="{BB962C8B-B14F-4D97-AF65-F5344CB8AC3E}">
        <p14:creationId xmlns:p14="http://schemas.microsoft.com/office/powerpoint/2010/main" val="2689389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143000"/>
            <a:ext cx="9144000" cy="92075"/>
          </a:xfrm>
          <a:prstGeom prst="rect">
            <a:avLst/>
          </a:prstGeom>
          <a:solidFill>
            <a:srgbClr val="ABCB45"/>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4" name="Rectangle 3"/>
          <p:cNvSpPr>
            <a:spLocks noChangeArrowheads="1"/>
          </p:cNvSpPr>
          <p:nvPr/>
        </p:nvSpPr>
        <p:spPr bwMode="auto">
          <a:xfrm>
            <a:off x="0" y="0"/>
            <a:ext cx="9144000" cy="11430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5124" name="Title 1"/>
          <p:cNvSpPr>
            <a:spLocks noGrp="1"/>
          </p:cNvSpPr>
          <p:nvPr>
            <p:ph type="title"/>
          </p:nvPr>
        </p:nvSpPr>
        <p:spPr>
          <a:xfrm>
            <a:off x="431800" y="274638"/>
            <a:ext cx="8229600" cy="1143000"/>
          </a:xfrm>
        </p:spPr>
        <p:txBody>
          <a:bodyPr anchor="t"/>
          <a:lstStyle/>
          <a:p>
            <a:pPr algn="l"/>
            <a:r>
              <a:rPr lang="en-US" dirty="0">
                <a:solidFill>
                  <a:srgbClr val="0C4225"/>
                </a:solidFill>
                <a:latin typeface="Georgia"/>
                <a:cs typeface="Georgia"/>
              </a:rPr>
              <a:t>CMOST - Exhibits</a:t>
            </a:r>
          </a:p>
        </p:txBody>
      </p:sp>
      <p:sp>
        <p:nvSpPr>
          <p:cNvPr id="5125" name="TextBox 4"/>
          <p:cNvSpPr txBox="1">
            <a:spLocks noChangeArrowheads="1"/>
          </p:cNvSpPr>
          <p:nvPr/>
        </p:nvSpPr>
        <p:spPr bwMode="auto">
          <a:xfrm>
            <a:off x="638175" y="1520825"/>
            <a:ext cx="80232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eaLnBrk="1" hangingPunct="1">
              <a:buFont typeface="Arial" charset="0"/>
              <a:buChar char="•"/>
            </a:pPr>
            <a:r>
              <a:rPr lang="en-US" sz="3600" dirty="0">
                <a:latin typeface="Georgia" charset="0"/>
              </a:rPr>
              <a:t>Incorporating Nano content into current exhibits.</a:t>
            </a:r>
          </a:p>
          <a:p>
            <a:pPr lvl="1" eaLnBrk="1" hangingPunct="1">
              <a:buFont typeface="Arial" charset="0"/>
              <a:buChar char="•"/>
            </a:pPr>
            <a:r>
              <a:rPr lang="en-US" sz="3600" dirty="0">
                <a:latin typeface="Georgia" charset="0"/>
              </a:rPr>
              <a:t>Bucky Ball symbols in current exhibits indicate Nano information. </a:t>
            </a:r>
          </a:p>
          <a:p>
            <a:pPr lvl="1" eaLnBrk="1" hangingPunct="1">
              <a:buFont typeface="Arial" charset="0"/>
              <a:buChar char="•"/>
            </a:pPr>
            <a:r>
              <a:rPr lang="en-US" sz="3600" dirty="0">
                <a:latin typeface="Georgia" charset="0"/>
              </a:rPr>
              <a:t>Developed a Nano brochure as exhibit guide.</a:t>
            </a:r>
          </a:p>
        </p:txBody>
      </p:sp>
    </p:spTree>
    <p:extLst>
      <p:ext uri="{BB962C8B-B14F-4D97-AF65-F5344CB8AC3E}">
        <p14:creationId xmlns:p14="http://schemas.microsoft.com/office/powerpoint/2010/main" val="528170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143000"/>
            <a:ext cx="9144000" cy="92075"/>
          </a:xfrm>
          <a:prstGeom prst="rect">
            <a:avLst/>
          </a:prstGeom>
          <a:solidFill>
            <a:srgbClr val="ABCB45"/>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4" name="Rectangle 3"/>
          <p:cNvSpPr>
            <a:spLocks noChangeArrowheads="1"/>
          </p:cNvSpPr>
          <p:nvPr/>
        </p:nvSpPr>
        <p:spPr bwMode="auto">
          <a:xfrm>
            <a:off x="0" y="0"/>
            <a:ext cx="9144000" cy="11430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5124" name="Title 1"/>
          <p:cNvSpPr>
            <a:spLocks noGrp="1"/>
          </p:cNvSpPr>
          <p:nvPr>
            <p:ph type="title"/>
          </p:nvPr>
        </p:nvSpPr>
        <p:spPr>
          <a:xfrm>
            <a:off x="431800" y="274638"/>
            <a:ext cx="8229600" cy="1143000"/>
          </a:xfrm>
        </p:spPr>
        <p:txBody>
          <a:bodyPr anchor="t"/>
          <a:lstStyle/>
          <a:p>
            <a:pPr algn="l"/>
            <a:r>
              <a:rPr lang="en-US" sz="4000" dirty="0" smtClean="0">
                <a:solidFill>
                  <a:srgbClr val="0C4225"/>
                </a:solidFill>
                <a:latin typeface="Georgia"/>
                <a:cs typeface="Georgia"/>
              </a:rPr>
              <a:t>CMOST – Nano within the exhibits</a:t>
            </a:r>
            <a:endParaRPr lang="en-US" sz="4000" dirty="0">
              <a:solidFill>
                <a:srgbClr val="0C4225"/>
              </a:solidFill>
              <a:latin typeface="Georgia"/>
              <a:cs typeface="Georgia"/>
            </a:endParaRPr>
          </a:p>
        </p:txBody>
      </p:sp>
      <p:pic>
        <p:nvPicPr>
          <p:cNvPr id="6" name="Picture 2" descr="nano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188" y="3642429"/>
            <a:ext cx="31908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nano 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4513" y="1615192"/>
            <a:ext cx="28384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L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2388" y="2597854"/>
            <a:ext cx="154146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gecko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84675" y="4721929"/>
            <a:ext cx="203676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NISEStyle_GraphicElements_May1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79550" y="1615192"/>
            <a:ext cx="94456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347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4825" y="352425"/>
            <a:ext cx="813435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48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a:latin typeface="Calibri" charset="0"/>
            </a:endParaRP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8638" y="333375"/>
            <a:ext cx="80867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32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732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2530" name="Rectangle 6"/>
          <p:cNvSpPr>
            <a:spLocks noChangeArrowheads="1"/>
          </p:cNvSpPr>
          <p:nvPr/>
        </p:nvSpPr>
        <p:spPr bwMode="auto">
          <a:xfrm>
            <a:off x="1924435" y="266700"/>
            <a:ext cx="49966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6000" dirty="0">
                <a:solidFill>
                  <a:srgbClr val="0C4225"/>
                </a:solidFill>
                <a:latin typeface="Georgia" charset="0"/>
                <a:cs typeface="Georgia" charset="0"/>
              </a:rPr>
              <a:t>THANK </a:t>
            </a:r>
            <a:r>
              <a:rPr lang="en-US" sz="6000" dirty="0" smtClean="0">
                <a:solidFill>
                  <a:srgbClr val="0C4225"/>
                </a:solidFill>
                <a:latin typeface="Georgia" charset="0"/>
                <a:cs typeface="Georgia" charset="0"/>
              </a:rPr>
              <a:t>YOU!</a:t>
            </a:r>
            <a:endParaRPr lang="en-US" sz="6000" dirty="0">
              <a:solidFill>
                <a:srgbClr val="0C4225"/>
              </a:solidFill>
              <a:latin typeface="Georgia" charset="0"/>
              <a:cs typeface="Georgia" charset="0"/>
            </a:endParaRPr>
          </a:p>
        </p:txBody>
      </p:sp>
      <p:pic>
        <p:nvPicPr>
          <p:cNvPr id="22531" name="Picture 1" descr="Nanotubes par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092325"/>
            <a:ext cx="918051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NISE_tag_whit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738" y="6278563"/>
            <a:ext cx="8985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300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20100815GH_1502_pp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750"/>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19732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pic>
        <p:nvPicPr>
          <p:cNvPr id="23555" name="Picture 8" descr="NISE_tag_whit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2586038" y="490538"/>
            <a:ext cx="5295900" cy="1155700"/>
          </a:xfrm>
          <a:prstGeom prst="rect">
            <a:avLst/>
          </a:prstGeom>
          <a:noFill/>
          <a:ln w="9525">
            <a:noFill/>
            <a:miter lim="800000"/>
            <a:headEnd/>
            <a:tailEnd/>
          </a:ln>
        </p:spPr>
        <p:txBody>
          <a:bodyPr/>
          <a:lstStyle/>
          <a:p>
            <a:pPr defTabSz="914400">
              <a:lnSpc>
                <a:spcPct val="90000"/>
              </a:lnSpc>
              <a:spcBef>
                <a:spcPct val="20000"/>
              </a:spcBef>
              <a:defRPr/>
            </a:pPr>
            <a:r>
              <a:rPr lang="en-US" sz="1200" kern="0" dirty="0">
                <a:latin typeface="+mn-lt"/>
                <a:ea typeface="+mn-ea"/>
                <a:cs typeface="+mn-cs"/>
              </a:rPr>
              <a:t>This presentation is based on work supported by the National Science Foundation under Grant No. </a:t>
            </a:r>
            <a:r>
              <a:rPr lang="en-US" sz="1200" dirty="0">
                <a:latin typeface="+mn-lt"/>
                <a:ea typeface="+mn-ea"/>
                <a:cs typeface="+mn-cs"/>
              </a:rPr>
              <a:t>0940143</a:t>
            </a:r>
            <a:r>
              <a:rPr lang="en-US" sz="1200" kern="0" dirty="0">
                <a:latin typeface="+mn-lt"/>
                <a:ea typeface="+mn-ea"/>
                <a:cs typeface="+mn-cs"/>
              </a:rPr>
              <a:t>.</a:t>
            </a:r>
          </a:p>
          <a:p>
            <a:pPr defTabSz="914400">
              <a:lnSpc>
                <a:spcPct val="90000"/>
              </a:lnSpc>
              <a:spcBef>
                <a:spcPct val="20000"/>
              </a:spcBef>
              <a:defRPr/>
            </a:pPr>
            <a:r>
              <a:rPr lang="en-US" sz="1200" kern="0" dirty="0">
                <a:latin typeface="+mn-lt"/>
                <a:ea typeface="+mn-ea"/>
                <a:cs typeface="+mn-cs"/>
              </a:rPr>
              <a:t>Any opinions, findings, and conclusions or recommendations expressed in this presentation are those of the </a:t>
            </a:r>
            <a:r>
              <a:rPr lang="en-US" sz="1200" kern="0" dirty="0" err="1">
                <a:latin typeface="+mn-lt"/>
                <a:ea typeface="+mn-ea"/>
                <a:cs typeface="+mn-cs"/>
              </a:rPr>
              <a:t>author(s</a:t>
            </a:r>
            <a:r>
              <a:rPr lang="en-US" sz="1200" kern="0" dirty="0">
                <a:latin typeface="+mn-lt"/>
                <a:ea typeface="+mn-ea"/>
                <a:cs typeface="+mn-cs"/>
              </a:rPr>
              <a:t>) and do not necessarily reflect the views of the Foundation. </a:t>
            </a:r>
          </a:p>
        </p:txBody>
      </p:sp>
      <p:pic>
        <p:nvPicPr>
          <p:cNvPr id="23557"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20800" y="465138"/>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0493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a:xfrm>
            <a:off x="185738" y="1114425"/>
            <a:ext cx="4121150" cy="3330575"/>
          </a:xfrm>
        </p:spPr>
        <p:txBody>
          <a:bodyPr/>
          <a:lstStyle/>
          <a:p>
            <a:pPr algn="l" eaLnBrk="1" hangingPunct="1">
              <a:lnSpc>
                <a:spcPct val="70000"/>
              </a:lnSpc>
            </a:pPr>
            <a:r>
              <a:rPr lang="en-US" sz="2000" dirty="0">
                <a:solidFill>
                  <a:srgbClr val="0C4225"/>
                </a:solidFill>
                <a:latin typeface="Georgia" charset="0"/>
                <a:ea typeface="MS PGothic" charset="0"/>
              </a:rPr>
              <a:t/>
            </a:r>
            <a:br>
              <a:rPr lang="en-US" sz="2000" dirty="0">
                <a:solidFill>
                  <a:srgbClr val="0C4225"/>
                </a:solidFill>
                <a:latin typeface="Georgia" charset="0"/>
                <a:ea typeface="MS PGothic" charset="0"/>
              </a:rPr>
            </a:br>
            <a:r>
              <a:rPr lang="en-US" sz="2000" dirty="0">
                <a:solidFill>
                  <a:srgbClr val="0C4225"/>
                </a:solidFill>
                <a:latin typeface="Georgia" charset="0"/>
                <a:ea typeface="MS PGothic" charset="0"/>
              </a:rPr>
              <a:t/>
            </a:r>
            <a:br>
              <a:rPr lang="en-US" sz="2000" dirty="0">
                <a:solidFill>
                  <a:srgbClr val="0C4225"/>
                </a:solidFill>
                <a:latin typeface="Georgia" charset="0"/>
                <a:ea typeface="MS PGothic" charset="0"/>
              </a:rPr>
            </a:br>
            <a:r>
              <a:rPr lang="en-US" sz="2000" dirty="0">
                <a:solidFill>
                  <a:srgbClr val="0C4225"/>
                </a:solidFill>
                <a:latin typeface="Georgia" charset="0"/>
                <a:ea typeface="MS PGothic" charset="0"/>
              </a:rPr>
              <a:t/>
            </a:r>
            <a:br>
              <a:rPr lang="en-US" sz="2000" dirty="0">
                <a:solidFill>
                  <a:srgbClr val="0C4225"/>
                </a:solidFill>
                <a:latin typeface="Georgia" charset="0"/>
                <a:ea typeface="MS PGothic" charset="0"/>
              </a:rPr>
            </a:br>
            <a:r>
              <a:rPr lang="en-US" sz="2000" dirty="0">
                <a:solidFill>
                  <a:srgbClr val="0C4225"/>
                </a:solidFill>
                <a:latin typeface="Georgia" charset="0"/>
                <a:ea typeface="MS PGothic" charset="0"/>
              </a:rPr>
              <a:t/>
            </a:r>
            <a:br>
              <a:rPr lang="en-US" sz="2000" dirty="0">
                <a:solidFill>
                  <a:srgbClr val="0C4225"/>
                </a:solidFill>
                <a:latin typeface="Georgia" charset="0"/>
                <a:ea typeface="MS PGothic" charset="0"/>
              </a:rPr>
            </a:br>
            <a:r>
              <a:rPr lang="en-US" sz="2000" dirty="0">
                <a:solidFill>
                  <a:srgbClr val="0C4225"/>
                </a:solidFill>
                <a:latin typeface="Georgia" charset="0"/>
                <a:ea typeface="MS PGothic" charset="0"/>
              </a:rPr>
              <a:t/>
            </a:r>
            <a:br>
              <a:rPr lang="en-US" sz="2000" dirty="0">
                <a:solidFill>
                  <a:srgbClr val="0C4225"/>
                </a:solidFill>
                <a:latin typeface="Georgia" charset="0"/>
                <a:ea typeface="MS PGothic" charset="0"/>
              </a:rPr>
            </a:br>
            <a:r>
              <a:rPr lang="en-US" sz="1600" dirty="0">
                <a:solidFill>
                  <a:srgbClr val="0C4225"/>
                </a:solidFill>
                <a:latin typeface="Georgia" charset="0"/>
                <a:ea typeface="MS PGothic" charset="0"/>
              </a:rPr>
              <a:t>Magnet station                      T-Rex jaw</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Freddy the gecko                  Dr.’s Office</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Water fountain                      Gravity tracks</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Smoke detectors                   Elevator</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Sticker Booth                        Mood Rings</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Mono butterfly display case</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Heat Sensitive “Hand Art” Wall</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“Freeze your shadow”</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Tangram puzzle with magnetic paint</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
            </a:r>
            <a:br>
              <a:rPr lang="en-US" sz="1600" dirty="0">
                <a:solidFill>
                  <a:srgbClr val="0C4225"/>
                </a:solidFill>
                <a:latin typeface="Georgia" charset="0"/>
                <a:ea typeface="MS PGothic" charset="0"/>
              </a:rPr>
            </a:br>
            <a:r>
              <a:rPr lang="en-US" sz="1600" dirty="0">
                <a:solidFill>
                  <a:srgbClr val="0C4225"/>
                </a:solidFill>
                <a:latin typeface="Georgia" charset="0"/>
                <a:ea typeface="MS PGothic" charset="0"/>
              </a:rPr>
              <a:t>Charlotte’s web (spider web)</a:t>
            </a:r>
            <a:br>
              <a:rPr lang="en-US" sz="1600" dirty="0">
                <a:solidFill>
                  <a:srgbClr val="0C4225"/>
                </a:solidFill>
                <a:latin typeface="Georgia" charset="0"/>
                <a:ea typeface="MS PGothic" charset="0"/>
              </a:rPr>
            </a:br>
            <a:endParaRPr lang="en-US" sz="1600" dirty="0">
              <a:solidFill>
                <a:srgbClr val="0C4225"/>
              </a:solidFill>
              <a:latin typeface="Georgia" charset="0"/>
              <a:ea typeface="MS PGothic" charset="0"/>
            </a:endParaRPr>
          </a:p>
        </p:txBody>
      </p:sp>
      <p:sp>
        <p:nvSpPr>
          <p:cNvPr id="6" name="Rectangle 5"/>
          <p:cNvSpPr/>
          <p:nvPr/>
        </p:nvSpPr>
        <p:spPr>
          <a:xfrm>
            <a:off x="4381500" y="0"/>
            <a:ext cx="92075" cy="6858000"/>
          </a:xfrm>
          <a:prstGeom prst="rect">
            <a:avLst/>
          </a:prstGeom>
          <a:solidFill>
            <a:srgbClr val="ABCB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36" name="Subtitle 2"/>
          <p:cNvSpPr>
            <a:spLocks noGrp="1"/>
          </p:cNvSpPr>
          <p:nvPr>
            <p:ph type="subTitle" idx="1"/>
          </p:nvPr>
        </p:nvSpPr>
        <p:spPr>
          <a:xfrm>
            <a:off x="4473576" y="2597150"/>
            <a:ext cx="4670424" cy="4084638"/>
          </a:xfrm>
        </p:spPr>
        <p:txBody>
          <a:bodyPr/>
          <a:lstStyle/>
          <a:p>
            <a:pPr algn="l" eaLnBrk="1" hangingPunct="1">
              <a:lnSpc>
                <a:spcPct val="90000"/>
              </a:lnSpc>
              <a:spcBef>
                <a:spcPct val="35000"/>
              </a:spcBef>
              <a:buClr>
                <a:srgbClr val="0C4225"/>
              </a:buClr>
            </a:pPr>
            <a:r>
              <a:rPr lang="en-US" sz="2000" dirty="0">
                <a:solidFill>
                  <a:srgbClr val="0C4225"/>
                </a:solidFill>
                <a:latin typeface="Georgia" charset="0"/>
                <a:ea typeface="MS PGothic" charset="0"/>
              </a:rPr>
              <a:t> </a:t>
            </a:r>
            <a:r>
              <a:rPr lang="en-US" sz="1400" dirty="0">
                <a:solidFill>
                  <a:srgbClr val="0C4225"/>
                </a:solidFill>
                <a:latin typeface="Georgia" charset="0"/>
                <a:ea typeface="MS PGothic" charset="0"/>
              </a:rPr>
              <a:t>       </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What is a Nano? Ask and explain</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How many nanometers are in a centimeter?</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Draw: what does the underside of Freddy’s foot look like?</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What is the smallest thing in the museum you can still see? Write or draw</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How tall are you in nanometers?</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How long is your hand in nanometers? Draw</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How DOES the gecko stick to the wall?</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What can Nano silver do? Hint: visit the doctor’s office</a:t>
            </a:r>
          </a:p>
          <a:p>
            <a:pPr algn="l" eaLnBrk="1" hangingPunct="1">
              <a:lnSpc>
                <a:spcPct val="90000"/>
              </a:lnSpc>
              <a:spcBef>
                <a:spcPct val="35000"/>
              </a:spcBef>
              <a:buClr>
                <a:srgbClr val="0C4225"/>
              </a:buClr>
            </a:pPr>
            <a:r>
              <a:rPr lang="en-US" sz="1600" dirty="0">
                <a:solidFill>
                  <a:srgbClr val="0C4225"/>
                </a:solidFill>
                <a:latin typeface="Georgia" charset="0"/>
                <a:ea typeface="MS Mincho" charset="0"/>
              </a:rPr>
              <a:t>What can Nano filters do? Hint: visit the Nano exhibit and the water fountain.</a:t>
            </a:r>
            <a:endParaRPr lang="en-US" sz="1800" dirty="0">
              <a:solidFill>
                <a:srgbClr val="0C4225"/>
              </a:solidFill>
              <a:latin typeface="Georgia" charset="0"/>
              <a:ea typeface="MS Mincho" charset="0"/>
            </a:endParaRPr>
          </a:p>
          <a:p>
            <a:pPr algn="l" eaLnBrk="1" hangingPunct="1">
              <a:lnSpc>
                <a:spcPct val="90000"/>
              </a:lnSpc>
              <a:spcBef>
                <a:spcPct val="35000"/>
              </a:spcBef>
              <a:buClr>
                <a:srgbClr val="0C4225"/>
              </a:buClr>
            </a:pPr>
            <a:endParaRPr lang="en-US" sz="1800" dirty="0">
              <a:solidFill>
                <a:srgbClr val="0C4225"/>
              </a:solidFill>
              <a:latin typeface="Georgia" charset="0"/>
              <a:ea typeface="MS Mincho" charset="0"/>
            </a:endParaRPr>
          </a:p>
        </p:txBody>
      </p:sp>
      <p:sp>
        <p:nvSpPr>
          <p:cNvPr id="18437" name="TextBox 1"/>
          <p:cNvSpPr txBox="1">
            <a:spLocks noChangeArrowheads="1"/>
          </p:cNvSpPr>
          <p:nvPr/>
        </p:nvSpPr>
        <p:spPr bwMode="auto">
          <a:xfrm>
            <a:off x="185738" y="352425"/>
            <a:ext cx="4005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2000">
                <a:solidFill>
                  <a:srgbClr val="0C4225"/>
                </a:solidFill>
                <a:latin typeface="Georgia" charset="0"/>
              </a:rPr>
              <a:t>Areas identified as connected to </a:t>
            </a:r>
            <a:br>
              <a:rPr lang="en-US" sz="2000">
                <a:solidFill>
                  <a:srgbClr val="0C4225"/>
                </a:solidFill>
                <a:latin typeface="Georgia" charset="0"/>
              </a:rPr>
            </a:br>
            <a:r>
              <a:rPr lang="en-US" sz="2000">
                <a:solidFill>
                  <a:srgbClr val="0C4225"/>
                </a:solidFill>
                <a:latin typeface="Georgia" charset="0"/>
              </a:rPr>
              <a:t>Nano science, technology and engineering in our museum:</a:t>
            </a:r>
            <a:br>
              <a:rPr lang="en-US" sz="2000">
                <a:solidFill>
                  <a:srgbClr val="0C4225"/>
                </a:solidFill>
                <a:latin typeface="Georgia" charset="0"/>
              </a:rPr>
            </a:br>
            <a:endParaRPr lang="en-US" sz="2000"/>
          </a:p>
        </p:txBody>
      </p:sp>
      <p:sp>
        <p:nvSpPr>
          <p:cNvPr id="18438" name="TextBox 2"/>
          <p:cNvSpPr txBox="1">
            <a:spLocks noChangeArrowheads="1"/>
          </p:cNvSpPr>
          <p:nvPr/>
        </p:nvSpPr>
        <p:spPr bwMode="auto">
          <a:xfrm>
            <a:off x="4473575" y="2403475"/>
            <a:ext cx="46704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2000">
                <a:solidFill>
                  <a:srgbClr val="0C4225"/>
                </a:solidFill>
                <a:latin typeface="Georgia" charset="0"/>
              </a:rPr>
              <a:t>Sample Scavenger Hunt Questions:</a:t>
            </a:r>
          </a:p>
          <a:p>
            <a:pPr eaLnBrk="1" hangingPunct="1"/>
            <a:endParaRPr lang="en-US" sz="1800"/>
          </a:p>
        </p:txBody>
      </p:sp>
      <p:pic>
        <p:nvPicPr>
          <p:cNvPr id="18439" name="Picture 4" descr="CSC_011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8138" y="211138"/>
            <a:ext cx="2922587"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74725" y="4976813"/>
            <a:ext cx="26384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268061"/>
            <a:ext cx="9144000" cy="90487"/>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schemeClr val="lt1"/>
                </a:solidFill>
                <a:latin typeface="+mn-lt"/>
                <a:ea typeface="+mn-ea"/>
                <a:cs typeface="+mn-cs"/>
              </a:rPr>
              <a:t> </a:t>
            </a:r>
          </a:p>
        </p:txBody>
      </p:sp>
      <p:sp>
        <p:nvSpPr>
          <p:cNvPr id="33795" name="Rectangle 6"/>
          <p:cNvSpPr>
            <a:spLocks noChangeArrowheads="1"/>
          </p:cNvSpPr>
          <p:nvPr/>
        </p:nvSpPr>
        <p:spPr bwMode="auto">
          <a:xfrm>
            <a:off x="1546225" y="127000"/>
            <a:ext cx="62658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a:solidFill>
                <a:srgbClr val="0C4225"/>
              </a:solidFill>
              <a:latin typeface="Georgia" charset="0"/>
            </a:endParaRPr>
          </a:p>
          <a:p>
            <a:pPr algn="ctr"/>
            <a:r>
              <a:rPr lang="en-US" sz="4000">
                <a:solidFill>
                  <a:srgbClr val="0C4225"/>
                </a:solidFill>
                <a:latin typeface="Georgia" charset="0"/>
              </a:rPr>
              <a:t>Questions and Discussion?</a:t>
            </a:r>
          </a:p>
          <a:p>
            <a:pPr algn="ctr"/>
            <a:endParaRPr lang="en-US" sz="2000">
              <a:solidFill>
                <a:srgbClr val="0C4225"/>
              </a:solidFill>
              <a:latin typeface="Georgia"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DSC_00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46088"/>
            <a:ext cx="9144000" cy="60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Scav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08000"/>
            <a:ext cx="9144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Scav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6400"/>
            <a:ext cx="91440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Screen Shot 2012-12-05 at 5.30.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00100"/>
            <a:ext cx="9144000"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3216</TotalTime>
  <Words>782</Words>
  <Application>Microsoft Macintosh PowerPoint</Application>
  <PresentationFormat>On-screen Show (4:3)</PresentationFormat>
  <Paragraphs>198</Paragraphs>
  <Slides>50</Slides>
  <Notes>33</Notes>
  <HiddenSlides>0</HiddenSlides>
  <MMClips>10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Trudi Plummer, Maine Discovery Museum  Kelli Isenhour, SciWorks  Lauren Hubbard, Maritime Explorium  Rei Cameron, Arizona Science Center  Sarah Fisk, Children’s Museum of Science and Technology  Ali Jackson, Sciencenter</vt:lpstr>
      <vt:lpstr>PowerPoint Presentation</vt:lpstr>
      <vt:lpstr>    The Hunt for Nano in Maine Begins at the Maine Discovery Museum!  Maine Discovery Museum: 28000 square feet, about 60000 visitors per year; 42% from every Maine County, 38% from the greater Bangor Area, 20% from out-of state. 3600 school children/year, 5000 monthly website hits, 668 member families.   The biggest change at MDM is about the science of the smallest things  &gt;1500 brochures since July 2011. &gt;About 800 scavenger hunts, averaging 6 /week or 20-40 on Nano themed days or school </vt:lpstr>
      <vt:lpstr>     Magnet station                      T-Rex jaw  Freddy the gecko                  Dr.’s Office  Water fountain                      Gravity tracks  Smoke detectors                   Elevator  Sticker Booth                        Mood Rings  Mono butterfly display case  Heat Sensitive “Hand Art” Wall  “Freeze your shadow”  Tangram puzzle with magnetic paint  Charlotte’s web (spider web)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NISE Network Mini-Grant</vt:lpstr>
      <vt:lpstr>Nano Volunteer Training Workshop</vt:lpstr>
      <vt:lpstr>PowerPoint Presentation</vt:lpstr>
      <vt:lpstr> Nano Demonstration Cart</vt:lpstr>
      <vt:lpstr>PowerPoint Presentation</vt:lpstr>
      <vt:lpstr>Butterfly Wing Structures Exhibit</vt:lpstr>
      <vt:lpstr>Blue Morpho Butterfly</vt:lpstr>
      <vt:lpstr>Orange Sulpher Butterfly</vt:lpstr>
      <vt:lpstr>Field Station Exhibit</vt:lpstr>
      <vt:lpstr>Butterfly Wing Structures</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Smaller, Nano!  Arizona Science Center’s Nano-Podcasts  </vt:lpstr>
      <vt:lpstr>Goals of the project:</vt:lpstr>
      <vt:lpstr>Benefits:</vt:lpstr>
      <vt:lpstr>PowerPoint Presentation</vt:lpstr>
      <vt:lpstr>PowerPoint Presentation</vt:lpstr>
      <vt:lpstr>PowerPoint Presentation</vt:lpstr>
      <vt:lpstr>Adding Nano To Exhibits  Sarah Fisk   </vt:lpstr>
      <vt:lpstr>CMOST - Challenges</vt:lpstr>
      <vt:lpstr>CMOST – What Worked In Programs </vt:lpstr>
      <vt:lpstr>CMOST - Exhibits</vt:lpstr>
      <vt:lpstr>CMOST – Nano within the exhibits</vt:lpstr>
      <vt:lpstr>PowerPoint Presentation</vt:lpstr>
      <vt:lpstr>PowerPoint Presentation</vt:lpstr>
      <vt:lpstr>PowerPoint Presentation</vt:lpstr>
      <vt:lpstr>PowerPoint Presentation</vt:lpstr>
      <vt:lpstr>PowerPoint Presentation</vt:lpstr>
    </vt:vector>
  </TitlesOfParts>
  <Company>Emily Maletz Graphic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Catherine McCarthy</cp:lastModifiedBy>
  <cp:revision>210</cp:revision>
  <dcterms:created xsi:type="dcterms:W3CDTF">2010-10-02T00:55:54Z</dcterms:created>
  <dcterms:modified xsi:type="dcterms:W3CDTF">2013-05-07T19:38:24Z</dcterms:modified>
</cp:coreProperties>
</file>