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0" r:id="rId3"/>
    <p:sldId id="261" r:id="rId4"/>
    <p:sldId id="262" r:id="rId5"/>
    <p:sldId id="263" r:id="rId6"/>
    <p:sldId id="265" r:id="rId7"/>
    <p:sldId id="266" r:id="rId8"/>
    <p:sldId id="273" r:id="rId9"/>
    <p:sldId id="269" r:id="rId10"/>
    <p:sldId id="270" r:id="rId11"/>
    <p:sldId id="267" r:id="rId12"/>
    <p:sldId id="274" r:id="rId13"/>
    <p:sldId id="257" r:id="rId14"/>
    <p:sldId id="258" r:id="rId15"/>
    <p:sldId id="256"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BE69-4E62-1146-8432-47EFBF020ED8}" type="datetimeFigureOut">
              <a:rPr lang="en-US" smtClean="0"/>
              <a:t>12/18/12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96BC-04FA-4940-A1B1-DDDC4BE25B03}" type="slidenum">
              <a:rPr lang="en-US" smtClean="0"/>
              <a:t>‹#›</a:t>
            </a:fld>
            <a:endParaRPr lang="en-US"/>
          </a:p>
        </p:txBody>
      </p:sp>
    </p:spTree>
    <p:extLst>
      <p:ext uri="{BB962C8B-B14F-4D97-AF65-F5344CB8AC3E}">
        <p14:creationId xmlns:p14="http://schemas.microsoft.com/office/powerpoint/2010/main" val="3468595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name is Carol Lynn Alpert and this is my colleague </a:t>
            </a:r>
            <a:r>
              <a:rPr lang="en-US" sz="1200" kern="1200" dirty="0" err="1" smtClean="0">
                <a:solidFill>
                  <a:schemeClr val="tx1"/>
                </a:solidFill>
                <a:effectLst/>
                <a:latin typeface="+mn-lt"/>
                <a:ea typeface="+mn-ea"/>
                <a:cs typeface="+mn-cs"/>
              </a:rPr>
              <a:t>Karine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Thate</a:t>
            </a:r>
            <a:r>
              <a:rPr lang="en-US" sz="1200" kern="1200" dirty="0" smtClean="0">
                <a:solidFill>
                  <a:schemeClr val="tx1"/>
                </a:solidFill>
                <a:effectLst/>
                <a:latin typeface="+mn-lt"/>
                <a:ea typeface="+mn-ea"/>
                <a:cs typeface="+mn-cs"/>
              </a:rPr>
              <a:t>, here at the Museum of Science, and we have an excellent panel joining us:  Andrew Greenberg of the University of Wisconsin-Madison, Heather Armstrong of the University of New Mexico, and Rick </a:t>
            </a:r>
            <a:r>
              <a:rPr lang="en-US" sz="1200" kern="1200" dirty="0" err="1" smtClean="0">
                <a:solidFill>
                  <a:schemeClr val="tx1"/>
                </a:solidFill>
                <a:effectLst/>
                <a:latin typeface="+mn-lt"/>
                <a:ea typeface="+mn-ea"/>
                <a:cs typeface="+mn-cs"/>
              </a:rPr>
              <a:t>Borchelt</a:t>
            </a:r>
            <a:r>
              <a:rPr lang="en-US" sz="1200" kern="1200" dirty="0" smtClean="0">
                <a:solidFill>
                  <a:schemeClr val="tx1"/>
                </a:solidFill>
                <a:effectLst/>
                <a:latin typeface="+mn-lt"/>
                <a:ea typeface="+mn-ea"/>
                <a:cs typeface="+mn-cs"/>
              </a:rPr>
              <a:t> of the National Cancer Institute.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Karine</a:t>
            </a:r>
            <a:r>
              <a:rPr lang="en-US" sz="1200" kern="1200" dirty="0" smtClean="0">
                <a:solidFill>
                  <a:schemeClr val="tx1"/>
                </a:solidFill>
                <a:effectLst/>
                <a:latin typeface="+mn-lt"/>
                <a:ea typeface="+mn-ea"/>
                <a:cs typeface="+mn-cs"/>
              </a:rPr>
              <a:t> and I are going to discuss museum-initiated science communication professional development programs for science and engineering researchers, Andrew and Heather are going to discuss university-initiated science communication programs for science and engineering researchers, and Rick is going to discuss his approach to media relations training for scientists at a government science agency.  Then we’ll throw it open for discussion.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we’d like to begin by learning who is here with us in the room, and what your focus or primary interest is.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For starters,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2396BC-04FA-4940-A1B1-DDDC4BE25B03}" type="slidenum">
              <a:rPr lang="en-US" smtClean="0"/>
              <a:t>1</a:t>
            </a:fld>
            <a:endParaRPr lang="en-US"/>
          </a:p>
        </p:txBody>
      </p:sp>
    </p:spTree>
    <p:extLst>
      <p:ext uri="{BB962C8B-B14F-4D97-AF65-F5344CB8AC3E}">
        <p14:creationId xmlns:p14="http://schemas.microsoft.com/office/powerpoint/2010/main" val="55273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watched us deliver both sessions of the program and then brought it back to their institutions and delivered it there</a:t>
            </a:r>
            <a:endParaRPr lang="en-US" dirty="0"/>
          </a:p>
        </p:txBody>
      </p:sp>
      <p:sp>
        <p:nvSpPr>
          <p:cNvPr id="4" name="Slide Number Placeholder 3"/>
          <p:cNvSpPr>
            <a:spLocks noGrp="1"/>
          </p:cNvSpPr>
          <p:nvPr>
            <p:ph type="sldNum" sz="quarter" idx="5"/>
          </p:nvPr>
        </p:nvSpPr>
        <p:spPr/>
        <p:txBody>
          <a:bodyPr/>
          <a:lstStyle/>
          <a:p>
            <a:pPr>
              <a:defRPr/>
            </a:pPr>
            <a:fld id="{B3DBF91A-2248-3C44-85E1-BF33FA23913E}" type="slidenum">
              <a:rPr lang="en-US"/>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Building database of evaluation results.</a:t>
            </a:r>
          </a:p>
          <a:p>
            <a:pPr>
              <a:defRPr/>
            </a:pPr>
            <a:endParaRPr lang="en-US" dirty="0"/>
          </a:p>
        </p:txBody>
      </p:sp>
      <p:sp>
        <p:nvSpPr>
          <p:cNvPr id="4" name="Slide Number Placeholder 3"/>
          <p:cNvSpPr>
            <a:spLocks noGrp="1"/>
          </p:cNvSpPr>
          <p:nvPr>
            <p:ph type="sldNum" sz="quarter" idx="5"/>
          </p:nvPr>
        </p:nvSpPr>
        <p:spPr/>
        <p:txBody>
          <a:bodyPr/>
          <a:lstStyle/>
          <a:p>
            <a:pPr>
              <a:defRPr/>
            </a:pPr>
            <a:fld id="{59B50E8C-967E-B645-941A-05EB5C868A09}" type="slidenum">
              <a:rPr lang="en-US"/>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t>
            </a:r>
            <a:r>
              <a:rPr lang="en-US" sz="1200" kern="1200" dirty="0" err="1" smtClean="0">
                <a:solidFill>
                  <a:schemeClr val="tx1"/>
                </a:solidFill>
                <a:effectLst/>
                <a:latin typeface="+mn-lt"/>
                <a:ea typeface="+mn-ea"/>
                <a:cs typeface="+mn-cs"/>
              </a:rPr>
              <a:t>Karine</a:t>
            </a:r>
            <a:r>
              <a:rPr lang="en-US" sz="1200" kern="1200" dirty="0" smtClean="0">
                <a:solidFill>
                  <a:schemeClr val="tx1"/>
                </a:solidFill>
                <a:effectLst/>
                <a:latin typeface="+mn-lt"/>
                <a:ea typeface="+mn-ea"/>
                <a:cs typeface="+mn-cs"/>
              </a:rPr>
              <a:t> to give you a bit more detail about what’s contained in these programs and the program guides, and also to tell you about what the Portal to the Public program has to offer.  </a:t>
            </a:r>
          </a:p>
          <a:p>
            <a:endParaRPr lang="en-US" dirty="0"/>
          </a:p>
        </p:txBody>
      </p:sp>
      <p:sp>
        <p:nvSpPr>
          <p:cNvPr id="4" name="Slide Number Placeholder 3"/>
          <p:cNvSpPr>
            <a:spLocks noGrp="1"/>
          </p:cNvSpPr>
          <p:nvPr>
            <p:ph type="sldNum" sz="quarter" idx="10"/>
          </p:nvPr>
        </p:nvSpPr>
        <p:spPr/>
        <p:txBody>
          <a:bodyPr/>
          <a:lstStyle/>
          <a:p>
            <a:fld id="{6E2396BC-04FA-4940-A1B1-DDDC4BE25B03}" type="slidenum">
              <a:rPr lang="en-US" smtClean="0"/>
              <a:t>12</a:t>
            </a:fld>
            <a:endParaRPr lang="en-US"/>
          </a:p>
        </p:txBody>
      </p:sp>
    </p:spTree>
    <p:extLst>
      <p:ext uri="{BB962C8B-B14F-4D97-AF65-F5344CB8AC3E}">
        <p14:creationId xmlns:p14="http://schemas.microsoft.com/office/powerpoint/2010/main" val="41690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22B9FB0D-683A-FB48-B668-48AD04560F8C}"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going to start with some models that have been developed partially with NISE Net funding, under the RISE initiative.  That’s the Research Center – Informal Science Education partnership initiative.   That initiative is designed to help local science museums and university-based research centers develop sustainable partnerships for ongoing education outreach. </a:t>
            </a:r>
            <a:endParaRPr lang="en-US" dirty="0"/>
          </a:p>
        </p:txBody>
      </p:sp>
      <p:sp>
        <p:nvSpPr>
          <p:cNvPr id="4" name="Slide Number Placeholder 3"/>
          <p:cNvSpPr>
            <a:spLocks noGrp="1"/>
          </p:cNvSpPr>
          <p:nvPr>
            <p:ph type="sldNum" sz="quarter" idx="10"/>
          </p:nvPr>
        </p:nvSpPr>
        <p:spPr/>
        <p:txBody>
          <a:bodyPr/>
          <a:lstStyle/>
          <a:p>
            <a:fld id="{6E2396BC-04FA-4940-A1B1-DDDC4BE25B03}" type="slidenum">
              <a:rPr lang="en-US" smtClean="0"/>
              <a:t>2</a:t>
            </a:fld>
            <a:endParaRPr lang="en-US"/>
          </a:p>
        </p:txBody>
      </p:sp>
    </p:spTree>
    <p:extLst>
      <p:ext uri="{BB962C8B-B14F-4D97-AF65-F5344CB8AC3E}">
        <p14:creationId xmlns:p14="http://schemas.microsoft.com/office/powerpoint/2010/main" val="386207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we have just produced this guide –which is going out in every </a:t>
            </a:r>
            <a:r>
              <a:rPr lang="en-US" sz="1200" kern="1200" dirty="0" err="1" smtClean="0">
                <a:solidFill>
                  <a:schemeClr val="tx1"/>
                </a:solidFill>
                <a:effectLst/>
                <a:latin typeface="+mn-lt"/>
                <a:ea typeface="+mn-ea"/>
                <a:cs typeface="+mn-cs"/>
              </a:rPr>
              <a:t>NanoDays</a:t>
            </a:r>
            <a:r>
              <a:rPr lang="en-US" sz="1200" kern="1200" dirty="0" smtClean="0">
                <a:solidFill>
                  <a:schemeClr val="tx1"/>
                </a:solidFill>
                <a:effectLst/>
                <a:latin typeface="+mn-lt"/>
                <a:ea typeface="+mn-ea"/>
                <a:cs typeface="+mn-cs"/>
              </a:rPr>
              <a:t> kit to guide the development of such partnerships.  (Pass one or two around the room).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had several long-term partnerships with local university-based research centers, funded by sub-awards from these centers, and our science communication development programs grew organically out of the efforts of the partners to help get young researchers - in particular - involved with outreach. </a:t>
            </a:r>
          </a:p>
          <a:p>
            <a:endParaRPr lang="en-US" dirty="0"/>
          </a:p>
        </p:txBody>
      </p:sp>
      <p:sp>
        <p:nvSpPr>
          <p:cNvPr id="4" name="Slide Number Placeholder 3"/>
          <p:cNvSpPr>
            <a:spLocks noGrp="1"/>
          </p:cNvSpPr>
          <p:nvPr>
            <p:ph type="sldNum" sz="quarter" idx="10"/>
          </p:nvPr>
        </p:nvSpPr>
        <p:spPr/>
        <p:txBody>
          <a:bodyPr/>
          <a:lstStyle/>
          <a:p>
            <a:fld id="{6E2396BC-04FA-4940-A1B1-DDDC4BE25B03}" type="slidenum">
              <a:rPr lang="en-US" smtClean="0"/>
              <a:t>3</a:t>
            </a:fld>
            <a:endParaRPr lang="en-US"/>
          </a:p>
        </p:txBody>
      </p:sp>
    </p:spTree>
    <p:extLst>
      <p:ext uri="{BB962C8B-B14F-4D97-AF65-F5344CB8AC3E}">
        <p14:creationId xmlns:p14="http://schemas.microsoft.com/office/powerpoint/2010/main" val="252974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of these PD programs have been packaged with instructions and materials for running the workshops, and they are available on the NISE Net catalog for download.   </a:t>
            </a:r>
            <a:r>
              <a:rPr lang="en-US" sz="1200" kern="1200" dirty="0" err="1" smtClean="0">
                <a:solidFill>
                  <a:schemeClr val="tx1"/>
                </a:solidFill>
                <a:effectLst/>
                <a:latin typeface="+mn-lt"/>
                <a:ea typeface="+mn-ea"/>
                <a:cs typeface="+mn-cs"/>
              </a:rPr>
              <a:t>Karine</a:t>
            </a:r>
            <a:r>
              <a:rPr lang="en-US" sz="1200" kern="1200" dirty="0" smtClean="0">
                <a:solidFill>
                  <a:schemeClr val="tx1"/>
                </a:solidFill>
                <a:effectLst/>
                <a:latin typeface="+mn-lt"/>
                <a:ea typeface="+mn-ea"/>
                <a:cs typeface="+mn-cs"/>
              </a:rPr>
              <a:t> is going to show you those in a minute.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goal is to help folks at other institutions – science museums or universities -- to build the capacity to offer these workshops themselves – adapting them for their own environments.  </a:t>
            </a:r>
          </a:p>
          <a:p>
            <a:endParaRPr lang="en-US" dirty="0"/>
          </a:p>
        </p:txBody>
      </p:sp>
      <p:sp>
        <p:nvSpPr>
          <p:cNvPr id="4" name="Slide Number Placeholder 3"/>
          <p:cNvSpPr>
            <a:spLocks noGrp="1"/>
          </p:cNvSpPr>
          <p:nvPr>
            <p:ph type="sldNum" sz="quarter" idx="10"/>
          </p:nvPr>
        </p:nvSpPr>
        <p:spPr/>
        <p:txBody>
          <a:bodyPr/>
          <a:lstStyle/>
          <a:p>
            <a:fld id="{6E2396BC-04FA-4940-A1B1-DDDC4BE25B03}" type="slidenum">
              <a:rPr lang="en-US" smtClean="0"/>
              <a:t>4</a:t>
            </a:fld>
            <a:endParaRPr lang="en-US"/>
          </a:p>
        </p:txBody>
      </p:sp>
    </p:spTree>
    <p:extLst>
      <p:ext uri="{BB962C8B-B14F-4D97-AF65-F5344CB8AC3E}">
        <p14:creationId xmlns:p14="http://schemas.microsoft.com/office/powerpoint/2010/main" val="344571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Sharing Science Workshop and Practicum is an ideal format for preparing local researchers to be involved in </a:t>
            </a:r>
            <a:r>
              <a:rPr lang="en-US" sz="1200" kern="1200" dirty="0" err="1" smtClean="0">
                <a:solidFill>
                  <a:schemeClr val="tx1"/>
                </a:solidFill>
                <a:effectLst/>
                <a:latin typeface="+mn-lt"/>
                <a:ea typeface="+mn-ea"/>
                <a:cs typeface="+mn-cs"/>
              </a:rPr>
              <a:t>NanoDays</a:t>
            </a:r>
            <a:r>
              <a:rPr lang="en-US" sz="1200" kern="1200" dirty="0" smtClean="0">
                <a:solidFill>
                  <a:schemeClr val="tx1"/>
                </a:solidFill>
                <a:effectLst/>
                <a:latin typeface="+mn-lt"/>
                <a:ea typeface="+mn-ea"/>
                <a:cs typeface="+mn-cs"/>
              </a:rPr>
              <a:t>- like events, with an emphasis on inquiry-based learning and hands-on demos.  Graduate students, post-docs, and early career faculty are its primary audience.</a:t>
            </a:r>
          </a:p>
          <a:p>
            <a:endParaRPr lang="en-US" dirty="0"/>
          </a:p>
          <a:p>
            <a:endParaRPr lang="en-US" dirty="0"/>
          </a:p>
        </p:txBody>
      </p:sp>
      <p:sp>
        <p:nvSpPr>
          <p:cNvPr id="4" name="Slide Number Placeholder 3"/>
          <p:cNvSpPr>
            <a:spLocks noGrp="1"/>
          </p:cNvSpPr>
          <p:nvPr>
            <p:ph type="sldNum" sz="quarter" idx="10"/>
          </p:nvPr>
        </p:nvSpPr>
        <p:spPr/>
        <p:txBody>
          <a:bodyPr/>
          <a:lstStyle/>
          <a:p>
            <a:fld id="{1BE508F8-3762-3341-8E77-492A4AEF1AAD}" type="slidenum">
              <a:rPr lang="en-US" smtClean="0"/>
              <a:t>5</a:t>
            </a:fld>
            <a:endParaRPr lang="en-US"/>
          </a:p>
        </p:txBody>
      </p:sp>
    </p:spTree>
    <p:extLst>
      <p:ext uri="{BB962C8B-B14F-4D97-AF65-F5344CB8AC3E}">
        <p14:creationId xmlns:p14="http://schemas.microsoft.com/office/powerpoint/2010/main" val="241128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A14B6-6376-6D46-82C4-21F43D92EA72}" type="slidenum">
              <a:rPr lang="en-US"/>
              <a:pPr/>
              <a:t>6</a:t>
            </a:fld>
            <a:endParaRPr lang="en-US"/>
          </a:p>
        </p:txBody>
      </p:sp>
      <p:sp>
        <p:nvSpPr>
          <p:cNvPr id="18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p:txBody>
          <a:bodyPr/>
          <a:lstStyle/>
          <a:p>
            <a:pPr eaLnBrk="0" hangingPunct="0">
              <a:spcBef>
                <a:spcPct val="0"/>
              </a:spcBef>
            </a:pPr>
            <a:r>
              <a:rPr lang="en-US" sz="1200" kern="1200" dirty="0" smtClean="0">
                <a:solidFill>
                  <a:schemeClr val="tx1"/>
                </a:solidFill>
                <a:effectLst/>
                <a:latin typeface="+mn-lt"/>
                <a:ea typeface="+mn-ea"/>
                <a:cs typeface="+mn-cs"/>
              </a:rPr>
              <a:t>The REU SCW is designed for university folks or museum folks in collaboration with science museum folks to help undergraduates involved in research experiences to learn the associated communication skills that can help them feel successful in science and confident to move on to graduate level research. </a:t>
            </a:r>
            <a:endParaRPr lang="en-US" dirty="0">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began developing the model for this workshop in 2003.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iterations – very well studied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program has been extensively evaluated  and it has tested successfully </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BE508F8-3762-3341-8E77-492A4AEF1AAD}" type="slidenum">
              <a:rPr lang="en-US" smtClean="0"/>
              <a:t>7</a:t>
            </a:fld>
            <a:endParaRPr lang="en-US"/>
          </a:p>
        </p:txBody>
      </p:sp>
    </p:spTree>
    <p:extLst>
      <p:ext uri="{BB962C8B-B14F-4D97-AF65-F5344CB8AC3E}">
        <p14:creationId xmlns:p14="http://schemas.microsoft.com/office/powerpoint/2010/main" val="158531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and become embedded in the REU program at UW-Madison by our friend Andrew Greenberg. </a:t>
            </a: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F150C7D3-A948-774C-BBC0-9147E86B894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And this summer, the NISE Net helped us run a dissemination workshop in which 8 </a:t>
            </a:r>
            <a:r>
              <a:rPr lang="en-US" sz="1200" kern="1200" dirty="0" err="1" smtClean="0">
                <a:solidFill>
                  <a:schemeClr val="tx1"/>
                </a:solidFill>
                <a:effectLst/>
                <a:latin typeface="+mn-lt"/>
                <a:ea typeface="+mn-ea"/>
                <a:cs typeface="+mn-cs"/>
              </a:rPr>
              <a:t>nano</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mrsec</a:t>
            </a:r>
            <a:r>
              <a:rPr lang="en-US" sz="1200" kern="1200" dirty="0" smtClean="0">
                <a:solidFill>
                  <a:schemeClr val="tx1"/>
                </a:solidFill>
                <a:effectLst/>
                <a:latin typeface="+mn-lt"/>
                <a:ea typeface="+mn-ea"/>
                <a:cs typeface="+mn-cs"/>
              </a:rPr>
              <a:t> REU program directors from research centers around the country came to Boston </a:t>
            </a:r>
            <a:endParaRPr lang="en-US" dirty="0"/>
          </a:p>
        </p:txBody>
      </p:sp>
      <p:sp>
        <p:nvSpPr>
          <p:cNvPr id="4" name="Slide Number Placeholder 3"/>
          <p:cNvSpPr>
            <a:spLocks noGrp="1"/>
          </p:cNvSpPr>
          <p:nvPr>
            <p:ph type="sldNum" sz="quarter" idx="5"/>
          </p:nvPr>
        </p:nvSpPr>
        <p:spPr/>
        <p:txBody>
          <a:bodyPr/>
          <a:lstStyle/>
          <a:p>
            <a:pPr>
              <a:defRPr/>
            </a:pPr>
            <a:fld id="{F1A85F67-EBE5-3E4F-8226-DBA326B3852E}" type="slidenum">
              <a:rPr lang="en-US"/>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8" y="1735981"/>
            <a:ext cx="8229600" cy="2442916"/>
          </a:xfrm>
        </p:spPr>
        <p:txBody>
          <a:bodyPr>
            <a:normAutofit/>
          </a:bodyPr>
          <a:lstStyle/>
          <a:p>
            <a:r>
              <a:rPr lang="en-US" sz="4000" b="1" dirty="0"/>
              <a:t>How to Prepare Researchers for Working with Public Audiences</a:t>
            </a:r>
            <a:r>
              <a:rPr lang="en-US" dirty="0"/>
              <a:t/>
            </a:r>
            <a:br>
              <a:rPr lang="en-US" dirty="0"/>
            </a:br>
            <a:endParaRPr lang="en-US" dirty="0"/>
          </a:p>
        </p:txBody>
      </p:sp>
      <p:pic>
        <p:nvPicPr>
          <p:cNvPr id="4" name="Content Placeholder 3" descr="NISE_Logo_onblk.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1" t="-31772" r="-49077" b="-101269"/>
          <a:stretch/>
        </p:blipFill>
        <p:spPr>
          <a:xfrm>
            <a:off x="0" y="-616178"/>
            <a:ext cx="8107107" cy="4525963"/>
          </a:xfrm>
        </p:spPr>
      </p:pic>
      <p:sp>
        <p:nvSpPr>
          <p:cNvPr id="5" name="TextBox 4"/>
          <p:cNvSpPr txBox="1"/>
          <p:nvPr/>
        </p:nvSpPr>
        <p:spPr>
          <a:xfrm>
            <a:off x="897208" y="3574509"/>
            <a:ext cx="8517698" cy="3046988"/>
          </a:xfrm>
          <a:prstGeom prst="rect">
            <a:avLst/>
          </a:prstGeom>
          <a:noFill/>
        </p:spPr>
        <p:txBody>
          <a:bodyPr wrap="square" rtlCol="0">
            <a:spAutoFit/>
          </a:bodyPr>
          <a:lstStyle/>
          <a:p>
            <a:r>
              <a:rPr lang="en-US" sz="2400" u="sng" dirty="0" smtClean="0"/>
              <a:t>Science Museums</a:t>
            </a:r>
            <a:r>
              <a:rPr lang="en-US" sz="2400" dirty="0" smtClean="0"/>
              <a:t>:  </a:t>
            </a:r>
          </a:p>
          <a:p>
            <a:r>
              <a:rPr lang="en-US" sz="2400" dirty="0"/>
              <a:t>	</a:t>
            </a:r>
            <a:r>
              <a:rPr lang="en-US" sz="2400" dirty="0" err="1" smtClean="0"/>
              <a:t>Karine</a:t>
            </a:r>
            <a:r>
              <a:rPr lang="en-US" sz="2400" dirty="0" smtClean="0"/>
              <a:t> </a:t>
            </a:r>
            <a:r>
              <a:rPr lang="en-US" sz="2400" dirty="0" err="1" smtClean="0"/>
              <a:t>Thate</a:t>
            </a:r>
            <a:r>
              <a:rPr lang="en-US" sz="2400" dirty="0" smtClean="0"/>
              <a:t>  &amp;  Carol Lynn Alpert  - Museum of Science</a:t>
            </a:r>
          </a:p>
          <a:p>
            <a:endParaRPr lang="en-US" sz="1000" dirty="0" smtClean="0"/>
          </a:p>
          <a:p>
            <a:r>
              <a:rPr lang="en-US" sz="2400" u="sng" dirty="0" smtClean="0"/>
              <a:t>University-Based Research Centers</a:t>
            </a:r>
            <a:r>
              <a:rPr lang="en-US" sz="2400" dirty="0" smtClean="0"/>
              <a:t>: </a:t>
            </a:r>
          </a:p>
          <a:p>
            <a:r>
              <a:rPr lang="en-US" sz="2400" dirty="0"/>
              <a:t>	</a:t>
            </a:r>
            <a:r>
              <a:rPr lang="en-US" sz="2400" dirty="0" smtClean="0"/>
              <a:t>Andrew Greenberg – University of Wisconsin-Madison   	Heather Armstrong – University of New Mexico</a:t>
            </a:r>
          </a:p>
          <a:p>
            <a:endParaRPr lang="en-US" sz="1000" dirty="0" smtClean="0"/>
          </a:p>
          <a:p>
            <a:r>
              <a:rPr lang="en-US" sz="2400" u="sng" dirty="0" smtClean="0"/>
              <a:t>Government Science Agencies</a:t>
            </a:r>
            <a:r>
              <a:rPr lang="en-US" sz="2400" dirty="0" smtClean="0"/>
              <a:t>:</a:t>
            </a:r>
          </a:p>
          <a:p>
            <a:r>
              <a:rPr lang="en-US" sz="2400" dirty="0"/>
              <a:t>	</a:t>
            </a:r>
            <a:r>
              <a:rPr lang="en-US" sz="2400" dirty="0" smtClean="0"/>
              <a:t>Rick </a:t>
            </a:r>
            <a:r>
              <a:rPr lang="en-US" sz="2400" dirty="0" err="1" smtClean="0"/>
              <a:t>Borchelt</a:t>
            </a:r>
            <a:r>
              <a:rPr lang="en-US" sz="2400" dirty="0" smtClean="0"/>
              <a:t> – NIH National Cancer Institute</a:t>
            </a:r>
            <a:endParaRPr lang="en-US" sz="2400" dirty="0"/>
          </a:p>
        </p:txBody>
      </p:sp>
    </p:spTree>
    <p:extLst>
      <p:ext uri="{BB962C8B-B14F-4D97-AF65-F5344CB8AC3E}">
        <p14:creationId xmlns:p14="http://schemas.microsoft.com/office/powerpoint/2010/main" val="311557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8"/>
          <p:cNvSpPr txBox="1">
            <a:spLocks noChangeArrowheads="1"/>
          </p:cNvSpPr>
          <p:nvPr/>
        </p:nvSpPr>
        <p:spPr bwMode="auto">
          <a:xfrm>
            <a:off x="5157788" y="112713"/>
            <a:ext cx="393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endParaRPr lang="en-US" sz="4000" b="1">
              <a:solidFill>
                <a:srgbClr val="8064A2"/>
              </a:solidFill>
            </a:endParaRPr>
          </a:p>
        </p:txBody>
      </p:sp>
      <p:sp>
        <p:nvSpPr>
          <p:cNvPr id="65538" name="TextBox 9"/>
          <p:cNvSpPr txBox="1">
            <a:spLocks noChangeArrowheads="1"/>
          </p:cNvSpPr>
          <p:nvPr/>
        </p:nvSpPr>
        <p:spPr bwMode="auto">
          <a:xfrm>
            <a:off x="4495800" y="58372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a:endParaRPr lang="en-US" sz="2000" b="1">
              <a:solidFill>
                <a:srgbClr val="8064A2"/>
              </a:solidFill>
            </a:endParaRPr>
          </a:p>
        </p:txBody>
      </p:sp>
      <p:sp>
        <p:nvSpPr>
          <p:cNvPr id="65539" name="Rectangle 5"/>
          <p:cNvSpPr>
            <a:spLocks noChangeArrowheads="1"/>
          </p:cNvSpPr>
          <p:nvPr/>
        </p:nvSpPr>
        <p:spPr bwMode="auto">
          <a:xfrm>
            <a:off x="1077019" y="1524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400" dirty="0" smtClean="0">
                <a:solidFill>
                  <a:srgbClr val="FFFFFF"/>
                </a:solidFill>
              </a:rPr>
              <a:t>Train</a:t>
            </a:r>
            <a:r>
              <a:rPr lang="en-US" altLang="ja-JP" sz="2400" dirty="0">
                <a:solidFill>
                  <a:srgbClr val="FFFFFF"/>
                </a:solidFill>
              </a:rPr>
              <a:t>-the-Trainers</a:t>
            </a:r>
            <a:r>
              <a:rPr lang="en-US" sz="2400" dirty="0">
                <a:solidFill>
                  <a:srgbClr val="FFFFFF"/>
                </a:solidFill>
              </a:rPr>
              <a:t>”</a:t>
            </a:r>
            <a:r>
              <a:rPr lang="en-US" altLang="ja-JP" sz="2400" dirty="0">
                <a:solidFill>
                  <a:srgbClr val="FFFFFF"/>
                </a:solidFill>
              </a:rPr>
              <a:t> </a:t>
            </a:r>
            <a:r>
              <a:rPr lang="en-US" altLang="ja-JP" sz="2400" dirty="0" smtClean="0">
                <a:solidFill>
                  <a:srgbClr val="FFFFFF"/>
                </a:solidFill>
              </a:rPr>
              <a:t> </a:t>
            </a:r>
            <a:r>
              <a:rPr lang="en-US" altLang="ja-JP" sz="2400" dirty="0" err="1" smtClean="0">
                <a:solidFill>
                  <a:srgbClr val="FFFFFF"/>
                </a:solidFill>
              </a:rPr>
              <a:t>iREU</a:t>
            </a:r>
            <a:r>
              <a:rPr lang="en-US" altLang="ja-JP" sz="2400" dirty="0" smtClean="0">
                <a:solidFill>
                  <a:srgbClr val="FFFFFF"/>
                </a:solidFill>
              </a:rPr>
              <a:t> </a:t>
            </a:r>
            <a:r>
              <a:rPr lang="en-US" altLang="ja-JP" sz="2400" dirty="0">
                <a:solidFill>
                  <a:srgbClr val="FFFFFF"/>
                </a:solidFill>
              </a:rPr>
              <a:t>Workshop:  Summer </a:t>
            </a:r>
            <a:r>
              <a:rPr lang="en-US" altLang="ja-JP" sz="2400" dirty="0" smtClean="0">
                <a:solidFill>
                  <a:srgbClr val="FFFFFF"/>
                </a:solidFill>
              </a:rPr>
              <a:t>2012</a:t>
            </a:r>
            <a:endParaRPr lang="en-US" sz="2400" dirty="0">
              <a:solidFill>
                <a:srgbClr val="FFFFFF"/>
              </a:solidFill>
            </a:endParaRPr>
          </a:p>
        </p:txBody>
      </p:sp>
      <p:pic>
        <p:nvPicPr>
          <p:cNvPr id="65540" name="Picture 1" descr="IMG_4548.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855663"/>
            <a:ext cx="649763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2"/>
          <p:cNvSpPr>
            <a:spLocks noChangeArrowheads="1"/>
          </p:cNvSpPr>
          <p:nvPr/>
        </p:nvSpPr>
        <p:spPr bwMode="auto">
          <a:xfrm>
            <a:off x="1101756" y="5668991"/>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err="1">
                <a:solidFill>
                  <a:srgbClr val="F0DBC7"/>
                </a:solidFill>
              </a:rPr>
              <a:t>Sharnnia</a:t>
            </a:r>
            <a:r>
              <a:rPr lang="en-US" dirty="0">
                <a:solidFill>
                  <a:srgbClr val="F0DBC7"/>
                </a:solidFill>
              </a:rPr>
              <a:t> </a:t>
            </a:r>
            <a:r>
              <a:rPr lang="en-US" dirty="0" err="1">
                <a:solidFill>
                  <a:srgbClr val="F0DBC7"/>
                </a:solidFill>
              </a:rPr>
              <a:t>Artis</a:t>
            </a:r>
            <a:r>
              <a:rPr lang="en-US" dirty="0">
                <a:solidFill>
                  <a:srgbClr val="F0DBC7"/>
                </a:solidFill>
              </a:rPr>
              <a:t>, Mack Carter, Samantha Cruz, </a:t>
            </a:r>
            <a:r>
              <a:rPr lang="en-US" dirty="0" err="1">
                <a:solidFill>
                  <a:srgbClr val="F0DBC7"/>
                </a:solidFill>
              </a:rPr>
              <a:t>Meltem</a:t>
            </a:r>
            <a:r>
              <a:rPr lang="en-US" dirty="0">
                <a:solidFill>
                  <a:srgbClr val="F0DBC7"/>
                </a:solidFill>
              </a:rPr>
              <a:t> </a:t>
            </a:r>
            <a:r>
              <a:rPr lang="en-US" dirty="0" err="1">
                <a:solidFill>
                  <a:srgbClr val="F0DBC7"/>
                </a:solidFill>
              </a:rPr>
              <a:t>Erol</a:t>
            </a:r>
            <a:r>
              <a:rPr lang="en-US" dirty="0">
                <a:solidFill>
                  <a:srgbClr val="F0DBC7"/>
                </a:solidFill>
              </a:rPr>
              <a:t>, Brandon Lucas, Leda </a:t>
            </a:r>
            <a:r>
              <a:rPr lang="en-US" dirty="0" err="1">
                <a:solidFill>
                  <a:srgbClr val="F0DBC7"/>
                </a:solidFill>
              </a:rPr>
              <a:t>Lunardi</a:t>
            </a:r>
            <a:r>
              <a:rPr lang="en-US" dirty="0">
                <a:solidFill>
                  <a:srgbClr val="F0DBC7"/>
                </a:solidFill>
              </a:rPr>
              <a:t>, Leslie O’Neill, Jacques Richard</a:t>
            </a:r>
          </a:p>
        </p:txBody>
      </p:sp>
    </p:spTree>
    <p:extLst>
      <p:ext uri="{BB962C8B-B14F-4D97-AF65-F5344CB8AC3E}">
        <p14:creationId xmlns:p14="http://schemas.microsoft.com/office/powerpoint/2010/main" val="26107277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8"/>
          <p:cNvSpPr txBox="1">
            <a:spLocks noChangeArrowheads="1"/>
          </p:cNvSpPr>
          <p:nvPr/>
        </p:nvSpPr>
        <p:spPr bwMode="auto">
          <a:xfrm>
            <a:off x="5157788" y="112713"/>
            <a:ext cx="393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endParaRPr lang="en-US" sz="4000" b="1">
              <a:solidFill>
                <a:srgbClr val="8064A2"/>
              </a:solidFill>
            </a:endParaRPr>
          </a:p>
        </p:txBody>
      </p:sp>
      <p:sp>
        <p:nvSpPr>
          <p:cNvPr id="72706" name="TextBox 9"/>
          <p:cNvSpPr txBox="1">
            <a:spLocks noChangeArrowheads="1"/>
          </p:cNvSpPr>
          <p:nvPr/>
        </p:nvSpPr>
        <p:spPr bwMode="auto">
          <a:xfrm>
            <a:off x="4495800" y="58372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a:endParaRPr lang="en-US" sz="2000" b="1">
              <a:solidFill>
                <a:srgbClr val="8064A2"/>
              </a:solidFill>
            </a:endParaRPr>
          </a:p>
        </p:txBody>
      </p:sp>
      <p:sp>
        <p:nvSpPr>
          <p:cNvPr id="72707" name="Rectangle 5"/>
          <p:cNvSpPr>
            <a:spLocks noChangeArrowheads="1"/>
          </p:cNvSpPr>
          <p:nvPr/>
        </p:nvSpPr>
        <p:spPr bwMode="auto">
          <a:xfrm>
            <a:off x="739775" y="115888"/>
            <a:ext cx="8002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smtClean="0"/>
              <a:t>REU </a:t>
            </a:r>
            <a:r>
              <a:rPr lang="en-US" sz="3200" dirty="0" err="1" smtClean="0"/>
              <a:t>Sci</a:t>
            </a:r>
            <a:r>
              <a:rPr lang="en-US" sz="3200" dirty="0" smtClean="0"/>
              <a:t> </a:t>
            </a:r>
            <a:r>
              <a:rPr lang="en-US" sz="3200" dirty="0" err="1" smtClean="0"/>
              <a:t>Comm</a:t>
            </a:r>
            <a:r>
              <a:rPr lang="en-US" sz="3200" dirty="0" smtClean="0"/>
              <a:t> Workshops</a:t>
            </a:r>
            <a:r>
              <a:rPr lang="en-US" altLang="ja-JP" sz="3200" dirty="0" smtClean="0"/>
              <a:t>:  </a:t>
            </a:r>
            <a:r>
              <a:rPr lang="en-US" altLang="ja-JP" sz="3200" dirty="0"/>
              <a:t>Summer 2012</a:t>
            </a:r>
            <a:endParaRPr lang="en-US" sz="3200" dirty="0"/>
          </a:p>
        </p:txBody>
      </p:sp>
      <p:pic>
        <p:nvPicPr>
          <p:cNvPr id="72708" name="Picture 3" descr="usa2.jpg"/>
          <p:cNvPicPr>
            <a:picLocks noChangeAspect="1"/>
          </p:cNvPicPr>
          <p:nvPr/>
        </p:nvPicPr>
        <p:blipFill>
          <a:blip r:embed="rId3">
            <a:alphaModFix amt="75000"/>
            <a:extLst>
              <a:ext uri="{28A0092B-C50C-407E-A947-70E740481C1C}">
                <a14:useLocalDpi xmlns:a14="http://schemas.microsoft.com/office/drawing/2010/main"/>
              </a:ext>
            </a:extLst>
          </a:blip>
          <a:srcRect/>
          <a:stretch>
            <a:fillRect/>
          </a:stretch>
        </p:blipFill>
        <p:spPr bwMode="auto">
          <a:xfrm>
            <a:off x="233363" y="-407"/>
            <a:ext cx="8509000" cy="68580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598488" y="2749550"/>
            <a:ext cx="554037"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5-Point Star 11"/>
          <p:cNvSpPr/>
          <p:nvPr/>
        </p:nvSpPr>
        <p:spPr>
          <a:xfrm>
            <a:off x="750888" y="2901950"/>
            <a:ext cx="554037"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5-Point Star 12"/>
          <p:cNvSpPr/>
          <p:nvPr/>
        </p:nvSpPr>
        <p:spPr>
          <a:xfrm>
            <a:off x="1028700" y="969963"/>
            <a:ext cx="554038" cy="58261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5-Point Star 13"/>
          <p:cNvSpPr/>
          <p:nvPr/>
        </p:nvSpPr>
        <p:spPr>
          <a:xfrm>
            <a:off x="6197600" y="2478088"/>
            <a:ext cx="554038"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5-Point Star 14"/>
          <p:cNvSpPr/>
          <p:nvPr/>
        </p:nvSpPr>
        <p:spPr>
          <a:xfrm>
            <a:off x="7226300" y="3482975"/>
            <a:ext cx="554038" cy="582613"/>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5-Point Star 15"/>
          <p:cNvSpPr/>
          <p:nvPr/>
        </p:nvSpPr>
        <p:spPr>
          <a:xfrm>
            <a:off x="6670675" y="4065588"/>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5-Point Star 16"/>
          <p:cNvSpPr/>
          <p:nvPr/>
        </p:nvSpPr>
        <p:spPr>
          <a:xfrm>
            <a:off x="4071938" y="4932363"/>
            <a:ext cx="554037" cy="58261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5-Point Star 17"/>
          <p:cNvSpPr/>
          <p:nvPr/>
        </p:nvSpPr>
        <p:spPr>
          <a:xfrm>
            <a:off x="1152525" y="3659188"/>
            <a:ext cx="555625" cy="58261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5-Point Star 18"/>
          <p:cNvSpPr/>
          <p:nvPr/>
        </p:nvSpPr>
        <p:spPr>
          <a:xfrm>
            <a:off x="7740650" y="1970088"/>
            <a:ext cx="554038" cy="581025"/>
          </a:xfrm>
          <a:prstGeom prst="star5">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5-Point Star 19"/>
          <p:cNvSpPr/>
          <p:nvPr/>
        </p:nvSpPr>
        <p:spPr>
          <a:xfrm>
            <a:off x="5943600" y="1828800"/>
            <a:ext cx="555625" cy="581025"/>
          </a:xfrm>
          <a:prstGeom prst="star5">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719" name="Rectangle 2"/>
          <p:cNvSpPr>
            <a:spLocks noChangeArrowheads="1"/>
          </p:cNvSpPr>
          <p:nvPr/>
        </p:nvSpPr>
        <p:spPr bwMode="auto">
          <a:xfrm>
            <a:off x="1600200" y="3048000"/>
            <a:ext cx="556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58 in 2010  -  at  4 campuses</a:t>
            </a:r>
          </a:p>
          <a:p>
            <a:r>
              <a:rPr lang="en-US" sz="2800" b="1"/>
              <a:t>				</a:t>
            </a:r>
          </a:p>
          <a:p>
            <a:r>
              <a:rPr lang="en-US" sz="2800" b="1"/>
              <a:t>197 in 2012  -  at 12 campuses</a:t>
            </a:r>
          </a:p>
        </p:txBody>
      </p:sp>
      <p:sp>
        <p:nvSpPr>
          <p:cNvPr id="72720" name="Rectangle 6"/>
          <p:cNvSpPr>
            <a:spLocks noChangeArrowheads="1"/>
          </p:cNvSpPr>
          <p:nvPr/>
        </p:nvSpPr>
        <p:spPr bwMode="auto">
          <a:xfrm>
            <a:off x="1295400" y="2209800"/>
            <a:ext cx="4294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t>REU Students Reached:</a:t>
            </a:r>
            <a:endParaRPr lang="en-US" sz="2800"/>
          </a:p>
        </p:txBody>
      </p:sp>
    </p:spTree>
    <p:extLst>
      <p:ext uri="{BB962C8B-B14F-4D97-AF65-F5344CB8AC3E}">
        <p14:creationId xmlns:p14="http://schemas.microsoft.com/office/powerpoint/2010/main" val="32560094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Guides and ‘Packages’</a:t>
            </a:r>
            <a:br>
              <a:rPr lang="en-US" dirty="0" smtClean="0"/>
            </a:br>
            <a:r>
              <a:rPr lang="en-US" sz="2800" dirty="0" smtClean="0"/>
              <a:t>in Catalog, </a:t>
            </a:r>
            <a:r>
              <a:rPr lang="en-US" sz="2800" smtClean="0"/>
              <a:t>under ‘Tools &amp; Guides’</a:t>
            </a:r>
            <a:endParaRPr lang="en-US" dirty="0"/>
          </a:p>
        </p:txBody>
      </p:sp>
      <p:pic>
        <p:nvPicPr>
          <p:cNvPr id="4" name="Picture 3" descr="Screen Shot 2012-10-29 at 12.46.3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7069" y="1637354"/>
            <a:ext cx="4175188" cy="4788107"/>
          </a:xfrm>
          <a:prstGeom prst="rect">
            <a:avLst/>
          </a:prstGeom>
          <a:ln>
            <a:solidFill>
              <a:schemeClr val="accent4">
                <a:lumMod val="75000"/>
              </a:schemeClr>
            </a:solidFill>
          </a:ln>
          <a:scene3d>
            <a:camera prst="orthographicFront"/>
            <a:lightRig rig="threePt" dir="t"/>
          </a:scene3d>
          <a:sp3d>
            <a:bevelT w="127000" h="127000"/>
          </a:sp3d>
        </p:spPr>
      </p:pic>
      <p:pic>
        <p:nvPicPr>
          <p:cNvPr id="5" name="Picture 4" descr="Screen Shot 2012-10-29 at 12.45.57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833" y="1649005"/>
            <a:ext cx="4176718" cy="4770647"/>
          </a:xfrm>
          <a:prstGeom prst="rect">
            <a:avLst/>
          </a:prstGeom>
          <a:ln>
            <a:solidFill>
              <a:schemeClr val="accent4">
                <a:lumMod val="75000"/>
              </a:schemeClr>
            </a:solidFill>
          </a:ln>
          <a:scene3d>
            <a:camera prst="orthographicFront"/>
            <a:lightRig rig="threePt" dir="t"/>
          </a:scene3d>
          <a:sp3d>
            <a:bevelT w="127000" h="127000"/>
          </a:sp3d>
        </p:spPr>
      </p:pic>
    </p:spTree>
    <p:extLst>
      <p:ext uri="{BB962C8B-B14F-4D97-AF65-F5344CB8AC3E}">
        <p14:creationId xmlns:p14="http://schemas.microsoft.com/office/powerpoint/2010/main" val="34780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2-10 at 5.36.1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8117" y="0"/>
            <a:ext cx="5416510" cy="6858000"/>
          </a:xfrm>
          <a:prstGeom prst="rect">
            <a:avLst/>
          </a:prstGeom>
        </p:spPr>
      </p:pic>
      <p:pic>
        <p:nvPicPr>
          <p:cNvPr id="8" name="Picture 7" descr="Screen Shot 2012-12-10 at 5.45.0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0235" y="588440"/>
            <a:ext cx="6125882" cy="5945709"/>
          </a:xfrm>
          <a:prstGeom prst="rect">
            <a:avLst/>
          </a:prstGeom>
        </p:spPr>
      </p:pic>
    </p:spTree>
    <p:extLst>
      <p:ext uri="{BB962C8B-B14F-4D97-AF65-F5344CB8AC3E}">
        <p14:creationId xmlns:p14="http://schemas.microsoft.com/office/powerpoint/2010/main" val="2563100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2-10 at 5.37.1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3414" y="0"/>
            <a:ext cx="5558118" cy="6858000"/>
          </a:xfrm>
          <a:prstGeom prst="rect">
            <a:avLst/>
          </a:prstGeom>
        </p:spPr>
      </p:pic>
      <p:pic>
        <p:nvPicPr>
          <p:cNvPr id="5" name="Picture 4" descr="Screen Shot 2012-12-10 at 5.45.3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0715" y="668991"/>
            <a:ext cx="6134100" cy="5803900"/>
          </a:xfrm>
          <a:prstGeom prst="rect">
            <a:avLst/>
          </a:prstGeom>
        </p:spPr>
      </p:pic>
    </p:spTree>
    <p:extLst>
      <p:ext uri="{BB962C8B-B14F-4D97-AF65-F5344CB8AC3E}">
        <p14:creationId xmlns:p14="http://schemas.microsoft.com/office/powerpoint/2010/main" val="3421132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creen Shot 2012-12-10 at 5.40.0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55547"/>
            <a:ext cx="9144000" cy="5278540"/>
          </a:xfrm>
          <a:prstGeom prst="rect">
            <a:avLst/>
          </a:prstGeom>
        </p:spPr>
      </p:pic>
      <p:sp>
        <p:nvSpPr>
          <p:cNvPr id="6" name="TextBox 5"/>
          <p:cNvSpPr txBox="1"/>
          <p:nvPr/>
        </p:nvSpPr>
        <p:spPr>
          <a:xfrm>
            <a:off x="2329493" y="128418"/>
            <a:ext cx="4856293" cy="1077218"/>
          </a:xfrm>
          <a:prstGeom prst="rect">
            <a:avLst/>
          </a:prstGeom>
          <a:noFill/>
        </p:spPr>
        <p:txBody>
          <a:bodyPr wrap="none" rtlCol="0">
            <a:spAutoFit/>
          </a:bodyPr>
          <a:lstStyle/>
          <a:p>
            <a:pPr algn="ctr"/>
            <a:r>
              <a:rPr lang="en-US" sz="3600" b="1" dirty="0" smtClean="0"/>
              <a:t>Portal to the Public</a:t>
            </a:r>
          </a:p>
          <a:p>
            <a:pPr algn="ctr"/>
            <a:r>
              <a:rPr lang="en-US" sz="2800" dirty="0" smtClean="0"/>
              <a:t>popnet.pacificsciencecenter.org</a:t>
            </a:r>
            <a:endParaRPr lang="en-US" sz="2800" dirty="0"/>
          </a:p>
        </p:txBody>
      </p:sp>
    </p:spTree>
    <p:extLst>
      <p:ext uri="{BB962C8B-B14F-4D97-AF65-F5344CB8AC3E}">
        <p14:creationId xmlns:p14="http://schemas.microsoft.com/office/powerpoint/2010/main" val="29187395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788"/>
            <a:ext cx="8686800" cy="563562"/>
          </a:xfrm>
        </p:spPr>
        <p:txBody>
          <a:bodyPr>
            <a:normAutofit/>
          </a:bodyPr>
          <a:lstStyle/>
          <a:p>
            <a:pPr>
              <a:defRPr/>
            </a:pPr>
            <a:r>
              <a:rPr lang="en-US" sz="2800" b="1" dirty="0" smtClean="0">
                <a:solidFill>
                  <a:srgbClr val="FFFFFF"/>
                </a:solidFill>
              </a:rPr>
              <a:t>Fun Resource Produced During 2012 </a:t>
            </a:r>
            <a:r>
              <a:rPr lang="en-US" sz="2800" b="1" dirty="0" err="1" smtClean="0">
                <a:solidFill>
                  <a:srgbClr val="FFFFFF"/>
                </a:solidFill>
              </a:rPr>
              <a:t>iREU</a:t>
            </a:r>
            <a:r>
              <a:rPr lang="en-US" sz="2800" b="1" dirty="0" smtClean="0">
                <a:solidFill>
                  <a:srgbClr val="FFFFFF"/>
                </a:solidFill>
              </a:rPr>
              <a:t> Workshop</a:t>
            </a:r>
            <a:endParaRPr lang="en-US" sz="2800" b="1" dirty="0">
              <a:solidFill>
                <a:srgbClr val="FFFFFF"/>
              </a:solidFill>
            </a:endParaRPr>
          </a:p>
        </p:txBody>
      </p:sp>
      <p:sp>
        <p:nvSpPr>
          <p:cNvPr id="3" name="Content Placeholder 2"/>
          <p:cNvSpPr>
            <a:spLocks noGrp="1"/>
          </p:cNvSpPr>
          <p:nvPr>
            <p:ph idx="1"/>
          </p:nvPr>
        </p:nvSpPr>
        <p:spPr>
          <a:xfrm>
            <a:off x="457200" y="1046163"/>
            <a:ext cx="8229600" cy="4525962"/>
          </a:xfrm>
        </p:spPr>
        <p:txBody>
          <a:bodyPr/>
          <a:lstStyle/>
          <a:p>
            <a:pPr marL="0" indent="0">
              <a:buFontTx/>
              <a:buNone/>
              <a:defRPr/>
            </a:pPr>
            <a:endParaRPr lang="en-US" dirty="0"/>
          </a:p>
          <a:p>
            <a:pPr>
              <a:defRPr/>
            </a:pPr>
            <a:endParaRPr lang="en-US" dirty="0"/>
          </a:p>
        </p:txBody>
      </p:sp>
      <p:sp>
        <p:nvSpPr>
          <p:cNvPr id="88067" name="Picture 4" descr="Screen Shot 2012-11-27 at 1.33.51 PM.png"/>
          <p:cNvSpPr>
            <a:spLocks noChangeAspect="1"/>
          </p:cNvSpPr>
          <p:nvPr/>
        </p:nvSpPr>
        <p:spPr bwMode="auto">
          <a:xfrm>
            <a:off x="234950" y="714375"/>
            <a:ext cx="86868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8068" name="Picture 4" descr="Screen Shot 2012-11-27 at 1.33.51 P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 y="685800"/>
            <a:ext cx="86868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3016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988"/>
            <a:ext cx="8229600" cy="1165088"/>
          </a:xfrm>
        </p:spPr>
        <p:txBody>
          <a:bodyPr>
            <a:normAutofit fontScale="90000"/>
          </a:bodyPr>
          <a:lstStyle/>
          <a:p>
            <a:r>
              <a:rPr lang="en-US" dirty="0"/>
              <a:t>Partnership </a:t>
            </a:r>
            <a:r>
              <a:rPr lang="en-US" dirty="0" smtClean="0"/>
              <a:t>Resources</a:t>
            </a:r>
            <a:br>
              <a:rPr lang="en-US" dirty="0" smtClean="0"/>
            </a:br>
            <a:r>
              <a:rPr lang="en-US" dirty="0" err="1" smtClean="0"/>
              <a:t>nisenet.org</a:t>
            </a:r>
            <a:r>
              <a:rPr lang="en-US" dirty="0" smtClean="0"/>
              <a:t>/rise</a:t>
            </a:r>
            <a:br>
              <a:rPr lang="en-US" dirty="0" smtClean="0"/>
            </a:br>
            <a:endParaRPr lang="en-US" dirty="0"/>
          </a:p>
        </p:txBody>
      </p:sp>
      <p:pic>
        <p:nvPicPr>
          <p:cNvPr id="4" name="Content Placeholder 3" descr="Screen Shot 2012-12-10 at 8.40.04 PM.png"/>
          <p:cNvPicPr>
            <a:picLocks noGrp="1" noChangeAspect="1"/>
          </p:cNvPicPr>
          <p:nvPr>
            <p:ph idx="1"/>
          </p:nvPr>
        </p:nvPicPr>
        <p:blipFill>
          <a:blip r:embed="rId3" cstate="print">
            <a:extLst>
              <a:ext uri="{28A0092B-C50C-407E-A947-70E740481C1C}">
                <a14:useLocalDpi xmlns:a14="http://schemas.microsoft.com/office/drawing/2010/main"/>
              </a:ext>
            </a:extLst>
          </a:blip>
          <a:srcRect l="-11954" r="-11954"/>
          <a:stretch>
            <a:fillRect/>
          </a:stretch>
        </p:blipFill>
        <p:spPr>
          <a:xfrm>
            <a:off x="535999" y="1809577"/>
            <a:ext cx="8276586" cy="4551803"/>
          </a:xfrm>
        </p:spPr>
      </p:pic>
    </p:spTree>
    <p:extLst>
      <p:ext uri="{BB962C8B-B14F-4D97-AF65-F5344CB8AC3E}">
        <p14:creationId xmlns:p14="http://schemas.microsoft.com/office/powerpoint/2010/main" val="3792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09" y="297941"/>
            <a:ext cx="8749253" cy="775116"/>
          </a:xfrm>
        </p:spPr>
        <p:txBody>
          <a:bodyPr>
            <a:normAutofit fontScale="90000"/>
          </a:bodyPr>
          <a:lstStyle/>
          <a:p>
            <a:r>
              <a:rPr lang="en-US" dirty="0" smtClean="0"/>
              <a:t>Updated Partnership-Building Guide</a:t>
            </a:r>
            <a:br>
              <a:rPr lang="en-US" dirty="0" smtClean="0"/>
            </a:br>
            <a:r>
              <a:rPr lang="en-US" sz="3100" dirty="0"/>
              <a:t>i</a:t>
            </a:r>
            <a:r>
              <a:rPr lang="en-US" sz="3100" dirty="0" smtClean="0"/>
              <a:t>n Catalog, under ‘Tools and Guides,’ and in </a:t>
            </a:r>
            <a:r>
              <a:rPr lang="en-US" sz="3100" dirty="0" err="1" smtClean="0"/>
              <a:t>NanoDays</a:t>
            </a:r>
            <a:r>
              <a:rPr lang="en-US" sz="3100" dirty="0" smtClean="0"/>
              <a:t> Kits</a:t>
            </a:r>
            <a:endParaRPr lang="en-US" sz="3100" dirty="0"/>
          </a:p>
        </p:txBody>
      </p:sp>
      <p:pic>
        <p:nvPicPr>
          <p:cNvPr id="4" name="Content Placeholder 3" descr="Screen Shot 2012-12-10 at 8.42.49 PM.png"/>
          <p:cNvPicPr>
            <a:picLocks noGrp="1" noChangeAspect="1"/>
          </p:cNvPicPr>
          <p:nvPr>
            <p:ph idx="1"/>
          </p:nvPr>
        </p:nvPicPr>
        <p:blipFill>
          <a:blip r:embed="rId3" cstate="print">
            <a:extLst>
              <a:ext uri="{28A0092B-C50C-407E-A947-70E740481C1C}">
                <a14:useLocalDpi xmlns:a14="http://schemas.microsoft.com/office/drawing/2010/main"/>
              </a:ext>
            </a:extLst>
          </a:blip>
          <a:srcRect l="-56564" r="-56564"/>
          <a:stretch>
            <a:fillRect/>
          </a:stretch>
        </p:blipFill>
        <p:spPr>
          <a:xfrm>
            <a:off x="115627" y="1468011"/>
            <a:ext cx="8950999" cy="4922705"/>
          </a:xfrm>
        </p:spPr>
      </p:pic>
    </p:spTree>
    <p:extLst>
      <p:ext uri="{BB962C8B-B14F-4D97-AF65-F5344CB8AC3E}">
        <p14:creationId xmlns:p14="http://schemas.microsoft.com/office/powerpoint/2010/main" val="88369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Workshop Guides and ‘Packages’</a:t>
            </a:r>
            <a:br>
              <a:rPr lang="en-US" dirty="0" smtClean="0"/>
            </a:br>
            <a:r>
              <a:rPr lang="en-US" sz="2800" dirty="0" smtClean="0"/>
              <a:t>in Catalog </a:t>
            </a:r>
            <a:r>
              <a:rPr lang="en-US" sz="2800" dirty="0"/>
              <a:t>u</a:t>
            </a:r>
            <a:r>
              <a:rPr lang="en-US" sz="2800" dirty="0" smtClean="0"/>
              <a:t>nder ‘Tools &amp; Guides’</a:t>
            </a:r>
            <a:endParaRPr lang="en-US" dirty="0"/>
          </a:p>
        </p:txBody>
      </p:sp>
      <p:pic>
        <p:nvPicPr>
          <p:cNvPr id="4" name="Picture 3" descr="Screen Shot 2012-10-29 at 12.46.3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7069" y="1637354"/>
            <a:ext cx="4175188" cy="4788107"/>
          </a:xfrm>
          <a:prstGeom prst="rect">
            <a:avLst/>
          </a:prstGeom>
          <a:ln>
            <a:solidFill>
              <a:schemeClr val="accent4">
                <a:lumMod val="75000"/>
              </a:schemeClr>
            </a:solidFill>
          </a:ln>
          <a:scene3d>
            <a:camera prst="orthographicFront"/>
            <a:lightRig rig="threePt" dir="t"/>
          </a:scene3d>
          <a:sp3d>
            <a:bevelT w="127000" h="127000"/>
          </a:sp3d>
        </p:spPr>
      </p:pic>
      <p:pic>
        <p:nvPicPr>
          <p:cNvPr id="5" name="Picture 4" descr="Screen Shot 2012-10-29 at 12.45.57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833" y="1649005"/>
            <a:ext cx="4176718" cy="4770647"/>
          </a:xfrm>
          <a:prstGeom prst="rect">
            <a:avLst/>
          </a:prstGeom>
          <a:ln>
            <a:solidFill>
              <a:schemeClr val="accent4">
                <a:lumMod val="75000"/>
              </a:schemeClr>
            </a:solidFill>
          </a:ln>
          <a:scene3d>
            <a:camera prst="orthographicFront"/>
            <a:lightRig rig="threePt" dir="t"/>
          </a:scene3d>
          <a:sp3d>
            <a:bevelT w="127000" h="127000"/>
          </a:sp3d>
        </p:spPr>
      </p:pic>
    </p:spTree>
    <p:extLst>
      <p:ext uri="{BB962C8B-B14F-4D97-AF65-F5344CB8AC3E}">
        <p14:creationId xmlns:p14="http://schemas.microsoft.com/office/powerpoint/2010/main" val="170562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60338" y="129870"/>
            <a:ext cx="7693708"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600" b="1" dirty="0">
                <a:solidFill>
                  <a:srgbClr val="FFFFFF"/>
                </a:solidFill>
              </a:rPr>
              <a:t>Sharing Science </a:t>
            </a:r>
            <a:r>
              <a:rPr lang="en-US" sz="3600" b="1" dirty="0" smtClean="0">
                <a:solidFill>
                  <a:srgbClr val="FFFFFF"/>
                </a:solidFill>
              </a:rPr>
              <a:t>Workshop &amp; Practicum</a:t>
            </a:r>
            <a:endParaRPr lang="en-US" sz="3600" b="1" dirty="0">
              <a:solidFill>
                <a:srgbClr val="FFFFFF"/>
              </a:solidFill>
            </a:endParaRPr>
          </a:p>
        </p:txBody>
      </p:sp>
      <p:sp>
        <p:nvSpPr>
          <p:cNvPr id="16389" name="Text Box 5"/>
          <p:cNvSpPr txBox="1">
            <a:spLocks noChangeArrowheads="1"/>
          </p:cNvSpPr>
          <p:nvPr/>
        </p:nvSpPr>
        <p:spPr bwMode="auto">
          <a:xfrm>
            <a:off x="213258" y="915628"/>
            <a:ext cx="5237422"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400" b="1" dirty="0">
                <a:solidFill>
                  <a:srgbClr val="FFFFFF"/>
                </a:solidFill>
              </a:rPr>
              <a:t>Graduate students explore science communication and education</a:t>
            </a:r>
          </a:p>
        </p:txBody>
      </p:sp>
      <p:pic>
        <p:nvPicPr>
          <p:cNvPr id="16394" name="Picture 10" descr="IMG_1691-ni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258" y="1834830"/>
            <a:ext cx="4499686" cy="3676374"/>
          </a:xfrm>
          <a:prstGeom prst="rect">
            <a:avLst/>
          </a:prstGeom>
          <a:noFill/>
          <a:extLst>
            <a:ext uri="{909E8E84-426E-40dd-AFC4-6F175D3DCCD1}">
              <a14:hiddenFill xmlns:a14="http://schemas.microsoft.com/office/drawing/2010/main">
                <a:solidFill>
                  <a:srgbClr val="FFFFFF"/>
                </a:solidFill>
              </a14:hiddenFill>
            </a:ext>
          </a:extLst>
        </p:spPr>
      </p:pic>
      <p:sp>
        <p:nvSpPr>
          <p:cNvPr id="16400" name="Text Box 16"/>
          <p:cNvSpPr txBox="1">
            <a:spLocks noChangeArrowheads="1"/>
          </p:cNvSpPr>
          <p:nvPr/>
        </p:nvSpPr>
        <p:spPr bwMode="auto">
          <a:xfrm>
            <a:off x="4830415" y="5511204"/>
            <a:ext cx="4252894"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dirty="0">
                <a:solidFill>
                  <a:srgbClr val="FFFFFF"/>
                </a:solidFill>
                <a:latin typeface="Chalkboard" charset="0"/>
              </a:rPr>
              <a:t>“</a:t>
            </a:r>
            <a:r>
              <a:rPr lang="en-US" dirty="0">
                <a:solidFill>
                  <a:srgbClr val="FFFFFF"/>
                </a:solidFill>
                <a:latin typeface="Chalkboard" charset="0"/>
              </a:rPr>
              <a:t>I had to go for an interview in the evening, and the workshop experience helped me communicate my work better</a:t>
            </a:r>
            <a:r>
              <a:rPr lang="en-US" dirty="0">
                <a:solidFill>
                  <a:srgbClr val="FFFFFF"/>
                </a:solidFill>
                <a:latin typeface="Verdana" charset="0"/>
              </a:rPr>
              <a:t>.</a:t>
            </a:r>
            <a:r>
              <a:rPr lang="en-US" dirty="0">
                <a:solidFill>
                  <a:srgbClr val="FFFFFF"/>
                </a:solidFill>
                <a:latin typeface="Arial"/>
              </a:rPr>
              <a:t>”          </a:t>
            </a:r>
            <a:r>
              <a:rPr lang="en-US" sz="1600" dirty="0">
                <a:solidFill>
                  <a:srgbClr val="FFFFFF"/>
                </a:solidFill>
                <a:latin typeface="Arial"/>
              </a:rPr>
              <a:t>- Workshop participant</a:t>
            </a:r>
            <a:endParaRPr lang="en-US" sz="1600" dirty="0">
              <a:solidFill>
                <a:srgbClr val="FFFFFF"/>
              </a:solidFill>
              <a:latin typeface="Verdana" charset="0"/>
            </a:endParaRPr>
          </a:p>
        </p:txBody>
      </p:sp>
      <p:sp>
        <p:nvSpPr>
          <p:cNvPr id="16401" name="Text Box 17"/>
          <p:cNvSpPr txBox="1">
            <a:spLocks noChangeArrowheads="1"/>
          </p:cNvSpPr>
          <p:nvPr/>
        </p:nvSpPr>
        <p:spPr bwMode="auto">
          <a:xfrm>
            <a:off x="247830" y="5617401"/>
            <a:ext cx="4499686"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dirty="0">
                <a:solidFill>
                  <a:srgbClr val="FFFFFF"/>
                </a:solidFill>
                <a:latin typeface="Chalkboard" charset="0"/>
              </a:rPr>
              <a:t>“</a:t>
            </a:r>
            <a:r>
              <a:rPr lang="en-US" dirty="0">
                <a:solidFill>
                  <a:srgbClr val="FFFFFF"/>
                </a:solidFill>
                <a:latin typeface="Chalkboard" charset="0"/>
              </a:rPr>
              <a:t>It made me to think about my </a:t>
            </a:r>
          </a:p>
          <a:p>
            <a:r>
              <a:rPr lang="en-US" dirty="0">
                <a:solidFill>
                  <a:srgbClr val="FFFFFF"/>
                </a:solidFill>
                <a:latin typeface="Chalkboard" charset="0"/>
              </a:rPr>
              <a:t>research from a different perspective.”</a:t>
            </a:r>
          </a:p>
          <a:p>
            <a:r>
              <a:rPr lang="en-US" sz="1600" dirty="0">
                <a:solidFill>
                  <a:srgbClr val="FFFFFF"/>
                </a:solidFill>
                <a:latin typeface="Arial"/>
              </a:rPr>
              <a:t>                                   - Workshop participant</a:t>
            </a:r>
            <a:endParaRPr lang="en-US" sz="1600" dirty="0">
              <a:solidFill>
                <a:srgbClr val="FFFFFF"/>
              </a:solidFill>
              <a:latin typeface="Verdana" charset="0"/>
            </a:endParaRPr>
          </a:p>
          <a:p>
            <a:endParaRPr lang="en-US" dirty="0">
              <a:solidFill>
                <a:srgbClr val="D0D6E2"/>
              </a:solidFill>
              <a:latin typeface="Chalkboard" charset="0"/>
            </a:endParaRPr>
          </a:p>
        </p:txBody>
      </p:sp>
      <p:pic>
        <p:nvPicPr>
          <p:cNvPr id="9" name="Picture 10" descr="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3124" y="838178"/>
            <a:ext cx="4026639" cy="26159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Picture 2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48616" y="3577711"/>
            <a:ext cx="1510074" cy="1731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creen Shot 2012-08-20 at 11.42.45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50006" y="3500236"/>
            <a:ext cx="2309757" cy="1803100"/>
          </a:xfrm>
          <a:prstGeom prst="rect">
            <a:avLst/>
          </a:prstGeom>
        </p:spPr>
      </p:pic>
    </p:spTree>
    <p:extLst>
      <p:ext uri="{BB962C8B-B14F-4D97-AF65-F5344CB8AC3E}">
        <p14:creationId xmlns:p14="http://schemas.microsoft.com/office/powerpoint/2010/main" val="40366191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 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75442" y="1945695"/>
            <a:ext cx="5168557" cy="3920002"/>
          </a:xfrm>
          <a:prstGeom prst="rect">
            <a:avLst/>
          </a:prstGeom>
          <a:noFill/>
          <a:extLst>
            <a:ext uri="{909E8E84-426E-40dd-AFC4-6F175D3DCCD1}">
              <a14:hiddenFill xmlns:a14="http://schemas.microsoft.com/office/drawing/2010/main">
                <a:solidFill>
                  <a:srgbClr val="FFFFFF"/>
                </a:solidFill>
              </a14:hiddenFill>
            </a:ext>
          </a:extLst>
        </p:spPr>
      </p:pic>
      <p:pic>
        <p:nvPicPr>
          <p:cNvPr id="188418" name="Picture 2" descr="Picture 4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016000" cy="1925638"/>
          </a:xfrm>
          <a:prstGeom prst="rect">
            <a:avLst/>
          </a:prstGeom>
          <a:noFill/>
          <a:extLst>
            <a:ext uri="{909E8E84-426E-40dd-AFC4-6F175D3DCCD1}">
              <a14:hiddenFill xmlns:a14="http://schemas.microsoft.com/office/drawing/2010/main">
                <a:solidFill>
                  <a:srgbClr val="FFFFFF"/>
                </a:solidFill>
              </a14:hiddenFill>
            </a:ext>
          </a:extLst>
        </p:spPr>
      </p:pic>
      <p:sp>
        <p:nvSpPr>
          <p:cNvPr id="188419" name="Rectangle 3"/>
          <p:cNvSpPr>
            <a:spLocks noChangeArrowheads="1"/>
          </p:cNvSpPr>
          <p:nvPr/>
        </p:nvSpPr>
        <p:spPr bwMode="auto">
          <a:xfrm>
            <a:off x="1043496" y="228600"/>
            <a:ext cx="7080250" cy="685800"/>
          </a:xfrm>
          <a:prstGeom prst="rect">
            <a:avLst/>
          </a:prstGeom>
          <a:solidFill>
            <a:schemeClr val="bg1"/>
          </a:solidFill>
          <a:ln>
            <a:noFill/>
          </a:ln>
          <a:effectLst/>
          <a:extLst/>
        </p:spPr>
        <p:txBody>
          <a:bodyPr/>
          <a:lstStyle/>
          <a:p>
            <a:pPr marL="342900" indent="-342900">
              <a:lnSpc>
                <a:spcPct val="145000"/>
              </a:lnSpc>
            </a:pPr>
            <a:r>
              <a:rPr lang="en-US" sz="3200" b="1" dirty="0">
                <a:solidFill>
                  <a:srgbClr val="FFFFFF"/>
                </a:solidFill>
              </a:rPr>
              <a:t>REU Science Communication </a:t>
            </a:r>
            <a:r>
              <a:rPr lang="en-US" sz="3200" b="1" dirty="0" smtClean="0">
                <a:solidFill>
                  <a:srgbClr val="FFFFFF"/>
                </a:solidFill>
              </a:rPr>
              <a:t>Workshop</a:t>
            </a:r>
          </a:p>
          <a:p>
            <a:pPr marL="342900" indent="-342900">
              <a:lnSpc>
                <a:spcPct val="145000"/>
              </a:lnSpc>
            </a:pPr>
            <a:r>
              <a:rPr lang="en-US" sz="2400" dirty="0" smtClean="0">
                <a:solidFill>
                  <a:srgbClr val="FFFFFF"/>
                </a:solidFill>
              </a:rPr>
              <a:t>Prepare undergraduates for success in graduate study </a:t>
            </a:r>
          </a:p>
          <a:p>
            <a:pPr marL="342900" indent="-342900">
              <a:lnSpc>
                <a:spcPct val="145000"/>
              </a:lnSpc>
            </a:pPr>
            <a:r>
              <a:rPr lang="en-US" sz="2000" dirty="0">
                <a:solidFill>
                  <a:srgbClr val="FFFFFF"/>
                </a:solidFill>
              </a:rPr>
              <a:t>	</a:t>
            </a:r>
            <a:r>
              <a:rPr lang="en-US" sz="2000" dirty="0" smtClean="0">
                <a:solidFill>
                  <a:srgbClr val="FFFFFF"/>
                </a:solidFill>
              </a:rPr>
              <a:t>				</a:t>
            </a:r>
            <a:endParaRPr lang="en-US" sz="2800" dirty="0">
              <a:solidFill>
                <a:srgbClr val="FFFFFF"/>
              </a:solidFill>
            </a:endParaRPr>
          </a:p>
        </p:txBody>
      </p:sp>
      <p:pic>
        <p:nvPicPr>
          <p:cNvPr id="188420" name="Picture 4" descr="Picture 4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47050" y="0"/>
            <a:ext cx="996950" cy="1925638"/>
          </a:xfrm>
          <a:prstGeom prst="rect">
            <a:avLst/>
          </a:prstGeom>
          <a:noFill/>
          <a:extLst>
            <a:ext uri="{909E8E84-426E-40dd-AFC4-6F175D3DCCD1}">
              <a14:hiddenFill xmlns:a14="http://schemas.microsoft.com/office/drawing/2010/main">
                <a:solidFill>
                  <a:srgbClr val="FFFFFF"/>
                </a:solidFill>
              </a14:hiddenFill>
            </a:ext>
          </a:extLst>
        </p:spPr>
      </p:pic>
      <p:pic>
        <p:nvPicPr>
          <p:cNvPr id="188421" name="Picture 5" descr="Picture 3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0" y="1905000"/>
            <a:ext cx="262731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88422" name="Picture 6" descr="Picture 3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05777" y="3971245"/>
            <a:ext cx="27432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4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135301" y="121284"/>
            <a:ext cx="7918905"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600" b="1" dirty="0">
                <a:solidFill>
                  <a:srgbClr val="FFFFFF"/>
                </a:solidFill>
              </a:rPr>
              <a:t>REU Science Communication Workshops</a:t>
            </a:r>
          </a:p>
        </p:txBody>
      </p:sp>
      <p:sp>
        <p:nvSpPr>
          <p:cNvPr id="2058" name="Text Box 10"/>
          <p:cNvSpPr txBox="1">
            <a:spLocks noChangeArrowheads="1"/>
          </p:cNvSpPr>
          <p:nvPr/>
        </p:nvSpPr>
        <p:spPr bwMode="auto">
          <a:xfrm>
            <a:off x="181319" y="1022508"/>
            <a:ext cx="8797417"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400" b="1" dirty="0">
                <a:solidFill>
                  <a:srgbClr val="FFFFFF"/>
                </a:solidFill>
              </a:rPr>
              <a:t>“Significant improvement in confidence and communication skills”</a:t>
            </a:r>
          </a:p>
          <a:p>
            <a:r>
              <a:rPr lang="en-US" sz="2400" dirty="0">
                <a:solidFill>
                  <a:srgbClr val="FFFFFF"/>
                </a:solidFill>
              </a:rPr>
              <a:t>			 </a:t>
            </a:r>
            <a:r>
              <a:rPr lang="en-US" sz="2400" dirty="0" smtClean="0">
                <a:solidFill>
                  <a:srgbClr val="FFFFFF"/>
                </a:solidFill>
              </a:rPr>
              <a:t>        </a:t>
            </a:r>
            <a:r>
              <a:rPr lang="en-US" sz="1600" dirty="0">
                <a:solidFill>
                  <a:srgbClr val="FFFFFF"/>
                </a:solidFill>
              </a:rPr>
              <a:t>- UMass Donahue Institute for Research and Evaluation</a:t>
            </a:r>
          </a:p>
        </p:txBody>
      </p:sp>
      <p:pic>
        <p:nvPicPr>
          <p:cNvPr id="2061" name="Picture 13" descr="Picture 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9631" y="2184324"/>
            <a:ext cx="3657507" cy="267253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Picture 3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880" y="2152270"/>
            <a:ext cx="2895600" cy="2644775"/>
          </a:xfrm>
          <a:prstGeom prst="rect">
            <a:avLst/>
          </a:prstGeom>
          <a:noFill/>
          <a:extLst>
            <a:ext uri="{909E8E84-426E-40dd-AFC4-6F175D3DCCD1}">
              <a14:hiddenFill xmlns:a14="http://schemas.microsoft.com/office/drawing/2010/main">
                <a:solidFill>
                  <a:srgbClr val="FFFFFF"/>
                </a:solidFill>
              </a14:hiddenFill>
            </a:ext>
          </a:extLst>
        </p:spPr>
      </p:pic>
      <p:sp>
        <p:nvSpPr>
          <p:cNvPr id="2066" name="Text Box 18"/>
          <p:cNvSpPr txBox="1">
            <a:spLocks noChangeArrowheads="1"/>
          </p:cNvSpPr>
          <p:nvPr/>
        </p:nvSpPr>
        <p:spPr bwMode="auto">
          <a:xfrm>
            <a:off x="93119" y="5274531"/>
            <a:ext cx="8885617" cy="126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spcBef>
                <a:spcPct val="20000"/>
              </a:spcBef>
            </a:pPr>
            <a:r>
              <a:rPr lang="ja-JP" altLang="en-US" sz="2000" dirty="0">
                <a:solidFill>
                  <a:srgbClr val="FFFFFF"/>
                </a:solidFill>
                <a:latin typeface="Chalkboard" charset="0"/>
              </a:rPr>
              <a:t>“</a:t>
            </a:r>
            <a:r>
              <a:rPr lang="en-US" sz="2000" dirty="0">
                <a:solidFill>
                  <a:srgbClr val="FFFFFF"/>
                </a:solidFill>
                <a:latin typeface="Chalkboard" charset="0"/>
              </a:rPr>
              <a:t>I wish all the professors and research people would take part in such a workshop. It makes you aware that no matter how great your results are, they don</a:t>
            </a:r>
            <a:r>
              <a:rPr lang="ja-JP" altLang="en-US" sz="2000" dirty="0">
                <a:solidFill>
                  <a:srgbClr val="FFFFFF"/>
                </a:solidFill>
                <a:latin typeface="Chalkboard" charset="0"/>
              </a:rPr>
              <a:t>’</a:t>
            </a:r>
            <a:r>
              <a:rPr lang="en-US" sz="2000" dirty="0">
                <a:solidFill>
                  <a:srgbClr val="FFFFFF"/>
                </a:solidFill>
                <a:latin typeface="Chalkboard" charset="0"/>
              </a:rPr>
              <a:t>t mean anything if you can</a:t>
            </a:r>
            <a:r>
              <a:rPr lang="ja-JP" altLang="en-US" sz="2000" dirty="0">
                <a:solidFill>
                  <a:srgbClr val="FFFFFF"/>
                </a:solidFill>
                <a:latin typeface="Chalkboard" charset="0"/>
              </a:rPr>
              <a:t>’</a:t>
            </a:r>
            <a:r>
              <a:rPr lang="en-US" sz="2000" dirty="0">
                <a:solidFill>
                  <a:srgbClr val="FFFFFF"/>
                </a:solidFill>
                <a:latin typeface="Chalkboard" charset="0"/>
              </a:rPr>
              <a:t>t communicate them to others.</a:t>
            </a:r>
            <a:r>
              <a:rPr lang="ja-JP" altLang="en-US" sz="2000" dirty="0">
                <a:solidFill>
                  <a:srgbClr val="FFFFFF"/>
                </a:solidFill>
                <a:latin typeface="Chalkboard" charset="0"/>
              </a:rPr>
              <a:t>”</a:t>
            </a:r>
            <a:r>
              <a:rPr lang="en-US" sz="2000" dirty="0">
                <a:solidFill>
                  <a:srgbClr val="FFFFFF"/>
                </a:solidFill>
                <a:latin typeface="Chalkboard" charset="0"/>
              </a:rPr>
              <a:t>       </a:t>
            </a:r>
          </a:p>
          <a:p>
            <a:pPr eaLnBrk="1" hangingPunct="1">
              <a:lnSpc>
                <a:spcPct val="90000"/>
              </a:lnSpc>
              <a:spcBef>
                <a:spcPct val="20000"/>
              </a:spcBef>
            </a:pPr>
            <a:r>
              <a:rPr lang="en-US" sz="2000" dirty="0">
                <a:solidFill>
                  <a:srgbClr val="FFFFFF"/>
                </a:solidFill>
                <a:latin typeface="Chalkboard" charset="0"/>
              </a:rPr>
              <a:t>                                     </a:t>
            </a:r>
            <a:r>
              <a:rPr lang="en-US" dirty="0">
                <a:solidFill>
                  <a:srgbClr val="FFFFFF"/>
                </a:solidFill>
                <a:latin typeface="Chalkboard" charset="0"/>
              </a:rPr>
              <a:t>                         - REU student participant</a:t>
            </a: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5895" y="2096120"/>
            <a:ext cx="1922841" cy="2768228"/>
          </a:xfrm>
          <a:prstGeom prst="rect">
            <a:avLst/>
          </a:prstGeom>
        </p:spPr>
      </p:pic>
    </p:spTree>
    <p:extLst>
      <p:ext uri="{BB962C8B-B14F-4D97-AF65-F5344CB8AC3E}">
        <p14:creationId xmlns:p14="http://schemas.microsoft.com/office/powerpoint/2010/main" val="2758462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461" y="170821"/>
            <a:ext cx="4521022" cy="1631035"/>
          </a:xfrm>
        </p:spPr>
        <p:txBody>
          <a:bodyPr>
            <a:normAutofit/>
          </a:bodyPr>
          <a:lstStyle/>
          <a:p>
            <a:pPr>
              <a:defRPr/>
            </a:pPr>
            <a:r>
              <a:rPr lang="en-US" sz="2800" dirty="0" smtClean="0">
                <a:solidFill>
                  <a:srgbClr val="FFFFFF"/>
                </a:solidFill>
              </a:rPr>
              <a:t>Andrew Greenberg</a:t>
            </a:r>
            <a:br>
              <a:rPr lang="en-US" sz="2800" dirty="0" smtClean="0">
                <a:solidFill>
                  <a:srgbClr val="FFFFFF"/>
                </a:solidFill>
              </a:rPr>
            </a:br>
            <a:r>
              <a:rPr lang="en-US" sz="2800" dirty="0" smtClean="0">
                <a:solidFill>
                  <a:srgbClr val="FFFFFF"/>
                </a:solidFill>
              </a:rPr>
              <a:t>REU Program Director</a:t>
            </a:r>
            <a:r>
              <a:rPr lang="en-US" dirty="0" smtClean="0"/>
              <a:t/>
            </a:r>
            <a:br>
              <a:rPr lang="en-US" dirty="0" smtClean="0"/>
            </a:br>
            <a:endParaRPr lang="en-US" sz="3600" dirty="0">
              <a:solidFill>
                <a:srgbClr val="F0DBC7"/>
              </a:solidFill>
            </a:endParaRPr>
          </a:p>
        </p:txBody>
      </p:sp>
      <p:pic>
        <p:nvPicPr>
          <p:cNvPr id="4" name="Content Placeholder 3" descr="Screen Shot 2012-10-31 at 9.34.31 PM.png"/>
          <p:cNvPicPr>
            <a:picLocks noGrp="1" noChangeAspect="1"/>
          </p:cNvPicPr>
          <p:nvPr>
            <p:ph idx="1"/>
          </p:nvPr>
        </p:nvPicPr>
        <p:blipFill>
          <a:blip r:embed="rId3" cstate="print">
            <a:extLst>
              <a:ext uri="{28A0092B-C50C-407E-A947-70E740481C1C}">
                <a14:useLocalDpi xmlns:a14="http://schemas.microsoft.com/office/drawing/2010/main"/>
              </a:ext>
            </a:extLst>
          </a:blip>
          <a:srcRect t="-37148" b="-37148"/>
          <a:stretch>
            <a:fillRect/>
          </a:stretch>
        </p:blipFill>
        <p:spPr>
          <a:xfrm>
            <a:off x="5237092" y="-157550"/>
            <a:ext cx="3280605" cy="1711640"/>
          </a:xfrm>
        </p:spPr>
      </p:pic>
      <p:pic>
        <p:nvPicPr>
          <p:cNvPr id="38915" name="Picture 6" descr="Andrew_1110.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3621" y="128161"/>
            <a:ext cx="1267266" cy="137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7"/>
          <p:cNvSpPr txBox="1">
            <a:spLocks noChangeArrowheads="1"/>
          </p:cNvSpPr>
          <p:nvPr/>
        </p:nvSpPr>
        <p:spPr bwMode="auto">
          <a:xfrm>
            <a:off x="640559" y="6011974"/>
            <a:ext cx="79413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2800" dirty="0">
                <a:solidFill>
                  <a:srgbClr val="FFFFFF"/>
                </a:solidFill>
              </a:rPr>
              <a:t>2010-2011 REU SCW Dissemination </a:t>
            </a:r>
            <a:r>
              <a:rPr lang="en-US" sz="2800" dirty="0" smtClean="0">
                <a:solidFill>
                  <a:srgbClr val="FFFFFF"/>
                </a:solidFill>
              </a:rPr>
              <a:t>Experiment</a:t>
            </a:r>
            <a:r>
              <a:rPr lang="en-US" sz="2800" b="1" dirty="0">
                <a:solidFill>
                  <a:srgbClr val="F0DBC7"/>
                </a:solidFill>
              </a:rPr>
              <a:t>		 </a:t>
            </a:r>
            <a:endParaRPr lang="en-US" sz="2800" b="1" dirty="0"/>
          </a:p>
        </p:txBody>
      </p:sp>
      <p:pic>
        <p:nvPicPr>
          <p:cNvPr id="6" name="Picture 1" descr="REU 034.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1674542"/>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09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8"/>
          <p:cNvSpPr txBox="1">
            <a:spLocks noChangeArrowheads="1"/>
          </p:cNvSpPr>
          <p:nvPr/>
        </p:nvSpPr>
        <p:spPr bwMode="auto">
          <a:xfrm>
            <a:off x="5157788" y="112713"/>
            <a:ext cx="393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endParaRPr lang="en-US" sz="4000" b="1">
              <a:solidFill>
                <a:srgbClr val="8064A2"/>
              </a:solidFill>
            </a:endParaRPr>
          </a:p>
        </p:txBody>
      </p:sp>
      <p:sp>
        <p:nvSpPr>
          <p:cNvPr id="63490" name="TextBox 9"/>
          <p:cNvSpPr txBox="1">
            <a:spLocks noChangeArrowheads="1"/>
          </p:cNvSpPr>
          <p:nvPr/>
        </p:nvSpPr>
        <p:spPr bwMode="auto">
          <a:xfrm>
            <a:off x="4495800" y="58372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a:endParaRPr lang="en-US" sz="2000" b="1">
              <a:solidFill>
                <a:srgbClr val="8064A2"/>
              </a:solidFill>
            </a:endParaRPr>
          </a:p>
        </p:txBody>
      </p:sp>
      <p:sp>
        <p:nvSpPr>
          <p:cNvPr id="63491" name="Rectangle 5"/>
          <p:cNvSpPr>
            <a:spLocks noChangeArrowheads="1"/>
          </p:cNvSpPr>
          <p:nvPr/>
        </p:nvSpPr>
        <p:spPr bwMode="auto">
          <a:xfrm>
            <a:off x="739775" y="177800"/>
            <a:ext cx="80025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t>
            </a:r>
            <a:r>
              <a:rPr lang="en-US" altLang="ja-JP" sz="3200"/>
              <a:t>Train the Trainers</a:t>
            </a:r>
            <a:r>
              <a:rPr lang="en-US" sz="3200"/>
              <a:t>”</a:t>
            </a:r>
            <a:r>
              <a:rPr lang="en-US" altLang="ja-JP" sz="3200"/>
              <a:t> Workshop:  Summer 2012</a:t>
            </a:r>
            <a:endParaRPr lang="en-US" sz="3200"/>
          </a:p>
        </p:txBody>
      </p:sp>
      <p:sp>
        <p:nvSpPr>
          <p:cNvPr id="5" name="5-Point Star 4"/>
          <p:cNvSpPr/>
          <p:nvPr/>
        </p:nvSpPr>
        <p:spPr>
          <a:xfrm>
            <a:off x="76200" y="3305175"/>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5-Point Star 11"/>
          <p:cNvSpPr/>
          <p:nvPr/>
        </p:nvSpPr>
        <p:spPr>
          <a:xfrm>
            <a:off x="76200" y="2085975"/>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5-Point Star 12"/>
          <p:cNvSpPr/>
          <p:nvPr/>
        </p:nvSpPr>
        <p:spPr>
          <a:xfrm>
            <a:off x="76200" y="1143000"/>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5-Point Star 13"/>
          <p:cNvSpPr/>
          <p:nvPr/>
        </p:nvSpPr>
        <p:spPr>
          <a:xfrm>
            <a:off x="4092575" y="1647741"/>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5-Point Star 14"/>
          <p:cNvSpPr/>
          <p:nvPr/>
        </p:nvSpPr>
        <p:spPr>
          <a:xfrm>
            <a:off x="4092575" y="3992933"/>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5-Point Star 15"/>
          <p:cNvSpPr/>
          <p:nvPr/>
        </p:nvSpPr>
        <p:spPr>
          <a:xfrm>
            <a:off x="4092575" y="2819400"/>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5-Point Star 16"/>
          <p:cNvSpPr/>
          <p:nvPr/>
        </p:nvSpPr>
        <p:spPr>
          <a:xfrm>
            <a:off x="4092575" y="5094686"/>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5-Point Star 17"/>
          <p:cNvSpPr/>
          <p:nvPr/>
        </p:nvSpPr>
        <p:spPr>
          <a:xfrm>
            <a:off x="76200" y="4676775"/>
            <a:ext cx="555625" cy="5810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500" name="Rectangle 2"/>
          <p:cNvSpPr>
            <a:spLocks noChangeArrowheads="1"/>
          </p:cNvSpPr>
          <p:nvPr/>
        </p:nvSpPr>
        <p:spPr bwMode="auto">
          <a:xfrm>
            <a:off x="4576763" y="2925763"/>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Center for Energy Efficient Electronics </a:t>
            </a:r>
            <a:r>
              <a:rPr lang="en-US" sz="2000" dirty="0" smtClean="0">
                <a:solidFill>
                  <a:srgbClr val="FFFFFF"/>
                </a:solidFill>
              </a:rPr>
              <a:t>Science. UC </a:t>
            </a:r>
            <a:r>
              <a:rPr lang="en-US" sz="2000" dirty="0">
                <a:solidFill>
                  <a:srgbClr val="FFFFFF"/>
                </a:solidFill>
              </a:rPr>
              <a:t>Berkeley</a:t>
            </a:r>
          </a:p>
        </p:txBody>
      </p:sp>
      <p:sp>
        <p:nvSpPr>
          <p:cNvPr id="63501" name="TextBox 6"/>
          <p:cNvSpPr txBox="1">
            <a:spLocks noChangeArrowheads="1"/>
          </p:cNvSpPr>
          <p:nvPr/>
        </p:nvSpPr>
        <p:spPr bwMode="auto">
          <a:xfrm>
            <a:off x="609600" y="1116013"/>
            <a:ext cx="4461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2000" dirty="0"/>
              <a:t>The Center for Nanotechnology/NNIN</a:t>
            </a:r>
          </a:p>
          <a:p>
            <a:r>
              <a:rPr lang="en-US" sz="2000" dirty="0"/>
              <a:t>University of Washington</a:t>
            </a:r>
          </a:p>
          <a:p>
            <a:endParaRPr lang="en-US" dirty="0">
              <a:solidFill>
                <a:srgbClr val="F0DBC7"/>
              </a:solidFill>
            </a:endParaRPr>
          </a:p>
        </p:txBody>
      </p:sp>
      <p:sp>
        <p:nvSpPr>
          <p:cNvPr id="63502" name="Rectangle 10"/>
          <p:cNvSpPr>
            <a:spLocks noChangeArrowheads="1"/>
          </p:cNvSpPr>
          <p:nvPr/>
        </p:nvSpPr>
        <p:spPr bwMode="auto">
          <a:xfrm>
            <a:off x="609600" y="2087563"/>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Center of Integrated </a:t>
            </a:r>
            <a:endParaRPr lang="en-US" sz="2000" dirty="0" smtClean="0">
              <a:solidFill>
                <a:srgbClr val="FFFFFF"/>
              </a:solidFill>
            </a:endParaRPr>
          </a:p>
          <a:p>
            <a:r>
              <a:rPr lang="en-US" sz="2000" dirty="0" err="1" smtClean="0">
                <a:solidFill>
                  <a:srgbClr val="FFFFFF"/>
                </a:solidFill>
              </a:rPr>
              <a:t>Nanomechanical</a:t>
            </a:r>
            <a:r>
              <a:rPr lang="en-US" sz="2000" dirty="0">
                <a:solidFill>
                  <a:srgbClr val="FFFFFF"/>
                </a:solidFill>
              </a:rPr>
              <a:t> Systems </a:t>
            </a:r>
          </a:p>
          <a:p>
            <a:r>
              <a:rPr lang="en-US" sz="2000" dirty="0">
                <a:solidFill>
                  <a:srgbClr val="FFFFFF"/>
                </a:solidFill>
              </a:rPr>
              <a:t>UC Berkeley</a:t>
            </a:r>
          </a:p>
        </p:txBody>
      </p:sp>
      <p:sp>
        <p:nvSpPr>
          <p:cNvPr id="63503" name="Rectangle 19"/>
          <p:cNvSpPr>
            <a:spLocks noChangeArrowheads="1"/>
          </p:cNvSpPr>
          <p:nvPr/>
        </p:nvSpPr>
        <p:spPr bwMode="auto">
          <a:xfrm>
            <a:off x="4572000" y="1782763"/>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Lurie Nanofabrication Facility/NNIN, U Michigan, Ann Arbor </a:t>
            </a:r>
          </a:p>
        </p:txBody>
      </p:sp>
      <p:sp>
        <p:nvSpPr>
          <p:cNvPr id="63504" name="Rectangle 20"/>
          <p:cNvSpPr>
            <a:spLocks noChangeArrowheads="1"/>
          </p:cNvSpPr>
          <p:nvPr/>
        </p:nvSpPr>
        <p:spPr bwMode="auto">
          <a:xfrm>
            <a:off x="609600" y="3459163"/>
            <a:ext cx="358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Institute for Electronics &amp; Nanotechnology/NNIN</a:t>
            </a:r>
          </a:p>
          <a:p>
            <a:r>
              <a:rPr lang="en-US" sz="2000" dirty="0">
                <a:solidFill>
                  <a:srgbClr val="FFFFFF"/>
                </a:solidFill>
              </a:rPr>
              <a:t>Georgia Tech</a:t>
            </a:r>
          </a:p>
        </p:txBody>
      </p:sp>
      <p:sp>
        <p:nvSpPr>
          <p:cNvPr id="63505" name="Rectangle 21"/>
          <p:cNvSpPr>
            <a:spLocks noChangeArrowheads="1"/>
          </p:cNvSpPr>
          <p:nvPr/>
        </p:nvSpPr>
        <p:spPr bwMode="auto">
          <a:xfrm>
            <a:off x="4595813" y="5189398"/>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TX Institute of Intelligent Bio-Nano Materials &amp; Structures for Aerospace Vehicles (</a:t>
            </a:r>
            <a:r>
              <a:rPr lang="en-US" sz="2000" dirty="0" err="1">
                <a:solidFill>
                  <a:srgbClr val="FFFFFF"/>
                </a:solidFill>
              </a:rPr>
              <a:t>TiiMS</a:t>
            </a:r>
            <a:r>
              <a:rPr lang="en-US" sz="2000" dirty="0">
                <a:solidFill>
                  <a:srgbClr val="FFFFFF"/>
                </a:solidFill>
              </a:rPr>
              <a:t>)</a:t>
            </a:r>
          </a:p>
          <a:p>
            <a:r>
              <a:rPr lang="en-US" sz="2000" dirty="0">
                <a:solidFill>
                  <a:srgbClr val="FFFFFF"/>
                </a:solidFill>
              </a:rPr>
              <a:t>Texas A&amp;M University</a:t>
            </a:r>
          </a:p>
        </p:txBody>
      </p:sp>
      <p:sp>
        <p:nvSpPr>
          <p:cNvPr id="63506" name="Rectangle 22"/>
          <p:cNvSpPr>
            <a:spLocks noChangeArrowheads="1"/>
          </p:cNvSpPr>
          <p:nvPr/>
        </p:nvSpPr>
        <p:spPr bwMode="auto">
          <a:xfrm>
            <a:off x="4572000" y="4087645"/>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Engineering the Grid</a:t>
            </a:r>
          </a:p>
          <a:p>
            <a:r>
              <a:rPr lang="en-US" sz="2000" dirty="0">
                <a:solidFill>
                  <a:srgbClr val="FFFFFF"/>
                </a:solidFill>
              </a:rPr>
              <a:t>North Carolina State University</a:t>
            </a:r>
          </a:p>
        </p:txBody>
      </p:sp>
      <p:sp>
        <p:nvSpPr>
          <p:cNvPr id="63507" name="Rectangle 24"/>
          <p:cNvSpPr>
            <a:spLocks noChangeArrowheads="1"/>
          </p:cNvSpPr>
          <p:nvPr/>
        </p:nvSpPr>
        <p:spPr bwMode="auto">
          <a:xfrm>
            <a:off x="609600" y="4830763"/>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NNIN/The UCSB Nanofabrication Facility</a:t>
            </a:r>
          </a:p>
          <a:p>
            <a:r>
              <a:rPr lang="en-US" sz="2000" dirty="0">
                <a:solidFill>
                  <a:srgbClr val="FFFFFF"/>
                </a:solidFill>
              </a:rPr>
              <a:t>UC Santa Barbara</a:t>
            </a:r>
          </a:p>
        </p:txBody>
      </p:sp>
    </p:spTree>
    <p:extLst>
      <p:ext uri="{BB962C8B-B14F-4D97-AF65-F5344CB8AC3E}">
        <p14:creationId xmlns:p14="http://schemas.microsoft.com/office/powerpoint/2010/main" val="12337447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192</TotalTime>
  <Words>760</Words>
  <Application>Microsoft Macintosh PowerPoint</Application>
  <PresentationFormat>On-screen Show (4:3)</PresentationFormat>
  <Paragraphs>94</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 Black </vt:lpstr>
      <vt:lpstr>How to Prepare Researchers for Working with Public Audiences </vt:lpstr>
      <vt:lpstr>Partnership Resources nisenet.org/rise </vt:lpstr>
      <vt:lpstr>Updated Partnership-Building Guide in Catalog, under ‘Tools and Guides,’ and in NanoDays Kits</vt:lpstr>
      <vt:lpstr>Workshop Guides and ‘Packages’ in Catalog under ‘Tools &amp; Guides’</vt:lpstr>
      <vt:lpstr>PowerPoint Presentation</vt:lpstr>
      <vt:lpstr>PowerPoint Presentation</vt:lpstr>
      <vt:lpstr>PowerPoint Presentation</vt:lpstr>
      <vt:lpstr>Andrew Greenberg REU Program Director </vt:lpstr>
      <vt:lpstr>PowerPoint Presentation</vt:lpstr>
      <vt:lpstr>PowerPoint Presentation</vt:lpstr>
      <vt:lpstr>PowerPoint Presentation</vt:lpstr>
      <vt:lpstr>Workshop Guides and ‘Packages’ in Catalog, under ‘Tools &amp; Guides’</vt:lpstr>
      <vt:lpstr>PowerPoint Presentation</vt:lpstr>
      <vt:lpstr>PowerPoint Presentation</vt:lpstr>
      <vt:lpstr>PowerPoint Presentation</vt:lpstr>
      <vt:lpstr>Fun Resource Produced During 2012 iREU Workshop</vt:lpstr>
    </vt:vector>
  </TitlesOfParts>
  <Manager/>
  <Company>Museum of Science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Karine Thate</dc:creator>
  <cp:keywords/>
  <dc:description/>
  <cp:lastModifiedBy>Karine Thate</cp:lastModifiedBy>
  <cp:revision>24</cp:revision>
  <dcterms:created xsi:type="dcterms:W3CDTF">2012-12-10T22:23:32Z</dcterms:created>
  <dcterms:modified xsi:type="dcterms:W3CDTF">2012-12-18T20:12:46Z</dcterms:modified>
  <cp:category/>
</cp:coreProperties>
</file>