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 id="2147483660" r:id="rId5"/>
  </p:sldMasterIdLst>
  <p:notesMasterIdLst>
    <p:notesMasterId r:id="rId51"/>
  </p:notesMasterIdLst>
  <p:sldIdLst>
    <p:sldId id="258" r:id="rId6"/>
    <p:sldId id="267" r:id="rId7"/>
    <p:sldId id="269" r:id="rId8"/>
    <p:sldId id="270" r:id="rId9"/>
    <p:sldId id="271" r:id="rId10"/>
    <p:sldId id="272" r:id="rId11"/>
    <p:sldId id="273" r:id="rId12"/>
    <p:sldId id="281" r:id="rId13"/>
    <p:sldId id="292" r:id="rId14"/>
    <p:sldId id="302" r:id="rId15"/>
    <p:sldId id="283" r:id="rId16"/>
    <p:sldId id="301" r:id="rId17"/>
    <p:sldId id="289" r:id="rId18"/>
    <p:sldId id="284" r:id="rId19"/>
    <p:sldId id="262" r:id="rId20"/>
    <p:sldId id="294" r:id="rId21"/>
    <p:sldId id="282" r:id="rId22"/>
    <p:sldId id="288" r:id="rId23"/>
    <p:sldId id="295" r:id="rId24"/>
    <p:sldId id="285" r:id="rId25"/>
    <p:sldId id="290" r:id="rId26"/>
    <p:sldId id="296" r:id="rId27"/>
    <p:sldId id="286" r:id="rId28"/>
    <p:sldId id="325" r:id="rId29"/>
    <p:sldId id="297" r:id="rId30"/>
    <p:sldId id="287" r:id="rId31"/>
    <p:sldId id="291" r:id="rId32"/>
    <p:sldId id="298" r:id="rId33"/>
    <p:sldId id="312" r:id="rId34"/>
    <p:sldId id="309" r:id="rId35"/>
    <p:sldId id="310" r:id="rId36"/>
    <p:sldId id="311" r:id="rId37"/>
    <p:sldId id="326" r:id="rId38"/>
    <p:sldId id="327" r:id="rId39"/>
    <p:sldId id="328" r:id="rId40"/>
    <p:sldId id="329" r:id="rId41"/>
    <p:sldId id="330" r:id="rId42"/>
    <p:sldId id="331" r:id="rId43"/>
    <p:sldId id="332" r:id="rId44"/>
    <p:sldId id="333" r:id="rId45"/>
    <p:sldId id="334" r:id="rId46"/>
    <p:sldId id="339" r:id="rId47"/>
    <p:sldId id="340" r:id="rId48"/>
    <p:sldId id="337" r:id="rId49"/>
    <p:sldId id="338" r:id="rId50"/>
  </p:sldIdLst>
  <p:sldSz cx="12192000" cy="6858000"/>
  <p:notesSz cx="6858000" cy="9144000"/>
  <p:embeddedFontLst>
    <p:embeddedFont>
      <p:font typeface="Calibri" panose="020F0502020204030204" pitchFamily="34" charset="0"/>
      <p:regular r:id="rId52"/>
      <p:bold r:id="rId53"/>
      <p:italic r:id="rId54"/>
      <p:boldItalic r:id="rId55"/>
    </p:embeddedFont>
    <p:embeddedFont>
      <p:font typeface="Calibri Light" panose="020F0302020204030204" pitchFamily="34" charset="0"/>
      <p:regular r:id="rId56"/>
      <p:italic r:id="rId57"/>
    </p:embeddedFont>
    <p:embeddedFont>
      <p:font typeface="Raleway" panose="020B0503030101060003" pitchFamily="34" charset="77"/>
      <p:regular r:id="rId58"/>
      <p:bold r:id="rId59"/>
      <p:italic r:id="rId60"/>
      <p:boldItalic r:id="rId61"/>
    </p:embeddedFont>
    <p:embeddedFont>
      <p:font typeface="Raleway Black" panose="020B0A03030101060003" pitchFamily="34" charset="77"/>
      <p:bold r:id="rId62"/>
      <p:italic r:id="rId63"/>
      <p:boldItalic r:id="rId64"/>
    </p:embeddedFont>
    <p:embeddedFont>
      <p:font typeface="Raleway ExtraBold" panose="020B0903030101060003" pitchFamily="34" charset="77"/>
      <p:bold r:id="rId65"/>
      <p:italic r:id="rId66"/>
      <p:boldItalic r:id="rId67"/>
    </p:embeddedFont>
    <p:embeddedFont>
      <p:font typeface="Raleway Medium" panose="020B0603030101060003" pitchFamily="34" charset="77"/>
      <p:regular r:id="rId68"/>
      <p:italic r:id="rId69"/>
    </p:embeddedFont>
    <p:embeddedFont>
      <p:font typeface="Source Sans Pro" panose="020B0503030403020204" pitchFamily="34" charset="0"/>
      <p:regular r:id="rId70"/>
      <p:bold r:id="rId71"/>
      <p:italic r:id="rId72"/>
      <p:boldItalic r:id="rId7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Emily Hostetler" initials="EH" lastIdx="10" clrIdx="0">
    <p:extLst>
      <p:ext uri="{19B8F6BF-5375-455C-9EA6-DF929625EA0E}">
        <p15:presenceInfo xmlns:p15="http://schemas.microsoft.com/office/powerpoint/2012/main" userId="S::ehostetler@mos.org::b143871f-3505-49ff-9e25-e454c7f93c09" providerId="AD"/>
      </p:ext>
    </p:extLst>
  </p:cmAuthor>
  <p:cmAuthor id="4" name="Marta Beyer" initials="MB [2]" lastIdx="29" clrIdx="1">
    <p:extLst>
      <p:ext uri="{19B8F6BF-5375-455C-9EA6-DF929625EA0E}">
        <p15:presenceInfo xmlns:p15="http://schemas.microsoft.com/office/powerpoint/2012/main" userId="S::mbeyer@mos.org::854055a8-db73-4336-9621-a2a638f561c6" providerId="AD"/>
      </p:ext>
    </p:extLst>
  </p:cmAuthor>
  <p:cmAuthor id="5" name="Allison Anderson" initials="AA" lastIdx="18" clrIdx="2">
    <p:extLst>
      <p:ext uri="{19B8F6BF-5375-455C-9EA6-DF929625EA0E}">
        <p15:presenceInfo xmlns:p15="http://schemas.microsoft.com/office/powerpoint/2012/main" userId="Allison Anderson" providerId="None"/>
      </p:ext>
    </p:extLst>
  </p:cmAuthor>
  <p:cmAuthor id="6" name="Allison Anderson" initials="AA [2]" lastIdx="12" clrIdx="3">
    <p:extLst>
      <p:ext uri="{19B8F6BF-5375-455C-9EA6-DF929625EA0E}">
        <p15:presenceInfo xmlns:p15="http://schemas.microsoft.com/office/powerpoint/2012/main" userId="S::aanderson@mos.org::605c656f-cb10-4c13-8120-b2aa389f5f8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595959"/>
    <a:srgbClr val="007C91"/>
    <a:srgbClr val="EEB41E"/>
    <a:srgbClr val="6661AB"/>
    <a:srgbClr val="F26644"/>
    <a:srgbClr val="21AABD"/>
    <a:srgbClr val="F58220"/>
    <a:srgbClr val="6DB43D"/>
    <a:srgbClr val="3CB4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BBF7E20-4689-0B36-19FA-678F25E7768D}" v="2" dt="2020-12-17T19:48:55.683"/>
    <p1510:client id="{DBFC66B0-335C-4293-9954-86F9B6855A7D}" v="51" dt="2020-10-15T19:49:14.565"/>
    <p1510:client id="{D9D1D526-1012-44BD-8FB6-210F699B2252}" v="67" dt="2020-10-15T18:31:52.849"/>
    <p1510:client id="{46E55234-485C-DC59-8FD4-3A10348F4159}" v="7" dt="2020-10-16T18:07:16.182"/>
    <p1510:client id="{AAA8AC43-495B-4854-8A6E-445D5A6618B4}" v="35" dt="2020-10-15T18:42:38.056"/>
    <p1510:client id="{98550DA6-B3FF-42CE-805A-CADF1D272ABC}" v="3" dt="2020-10-16T13:55:08.513"/>
    <p1510:client id="{6C13463F-7B15-D9DB-B9A2-FCDF3A1FE804}" v="17" dt="2020-10-15T16:07:29.264"/>
    <p1510:client id="{257D2A5F-07D1-4748-8F74-30938D012B72}" v="148" dt="2020-10-15T19:10:55.697"/>
    <p1510:client id="{0B2401F5-97F4-4028-A8F0-CEA6E3CDB17D}" v="30" dt="2020-10-15T18:05:29.302"/>
    <p1510:client id="{0AA2EDA6-F60C-485F-80E4-A44A6474CA11}" v="14" dt="2020-10-16T17:18:30.527"/>
    <p1510:client id="{45A80A20-7E41-431A-BE96-D69B42B210C7}" v="9" dt="2020-10-15T18:12:52.918"/>
    <p1510:client id="{B30B4C65-0666-47CC-960B-FB8B82F02FC0}" v="14" dt="2020-10-15T19:19:11.211"/>
    <p1510:client id="{5FEA0FFF-A658-43E2-B0CE-95C0C804F4DB}" v="2" dt="2020-10-15T16:16:03.934"/>
    <p1510:client id="{DAEAF658-4F11-2414-AAC7-E68046FB2274}" v="28" dt="2020-10-15T19:23:45.009"/>
    <p1510:client id="{B89D2351-8727-451C-A4E2-5C81C0BA2008}" v="4" dt="2020-10-16T16:38:09.109"/>
    <p1510:client id="{021CF0FF-EC86-4AEC-9A78-2A531DDAA1FD}" v="671" dt="2020-10-16T13:51:37.555"/>
  </p1510:revLst>
</p1510:revInfo>
</file>

<file path=ppt/tableStyles.xml><?xml version="1.0" encoding="utf-8"?>
<a:tblStyleLst xmlns:a="http://schemas.openxmlformats.org/drawingml/2006/main" def="{5C22544A-7EE6-4342-B048-85BDC9FD1C3A}">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4"/>
    <p:restoredTop sz="75694" autoAdjust="0"/>
  </p:normalViewPr>
  <p:slideViewPr>
    <p:cSldViewPr snapToGrid="0">
      <p:cViewPr varScale="1">
        <p:scale>
          <a:sx n="78" d="100"/>
          <a:sy n="78" d="100"/>
        </p:scale>
        <p:origin x="56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font" Target="fonts/font12.fntdata"/><Relationship Id="rId68" Type="http://schemas.openxmlformats.org/officeDocument/2006/relationships/font" Target="fonts/font17.fntdata"/><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font" Target="fonts/font2.fntdata"/><Relationship Id="rId58" Type="http://schemas.openxmlformats.org/officeDocument/2006/relationships/font" Target="fonts/font7.fntdata"/><Relationship Id="rId66" Type="http://schemas.openxmlformats.org/officeDocument/2006/relationships/font" Target="fonts/font15.fntdata"/><Relationship Id="rId74" Type="http://schemas.openxmlformats.org/officeDocument/2006/relationships/commentAuthors" Target="commentAuthors.xml"/><Relationship Id="rId79" Type="http://schemas.microsoft.com/office/2016/11/relationships/changesInfo" Target="changesInfos/changesInfo1.xml"/><Relationship Id="rId5" Type="http://schemas.openxmlformats.org/officeDocument/2006/relationships/slideMaster" Target="slideMasters/slideMaster2.xml"/><Relationship Id="rId61" Type="http://schemas.openxmlformats.org/officeDocument/2006/relationships/font" Target="fonts/font10.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font" Target="fonts/font5.fntdata"/><Relationship Id="rId64" Type="http://schemas.openxmlformats.org/officeDocument/2006/relationships/font" Target="fonts/font13.fntdata"/><Relationship Id="rId69" Type="http://schemas.openxmlformats.org/officeDocument/2006/relationships/font" Target="fonts/font18.fntdata"/><Relationship Id="rId77"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notesMaster" Target="notesMasters/notesMaster1.xml"/><Relationship Id="rId72" Type="http://schemas.openxmlformats.org/officeDocument/2006/relationships/font" Target="fonts/font21.fntdata"/><Relationship Id="rId80"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font" Target="fonts/font8.fntdata"/><Relationship Id="rId67" Type="http://schemas.openxmlformats.org/officeDocument/2006/relationships/font" Target="fonts/font16.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3.fntdata"/><Relationship Id="rId62" Type="http://schemas.openxmlformats.org/officeDocument/2006/relationships/font" Target="fonts/font11.fntdata"/><Relationship Id="rId70" Type="http://schemas.openxmlformats.org/officeDocument/2006/relationships/font" Target="fonts/font19.fntdata"/><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font" Target="fonts/font6.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font" Target="fonts/font1.fntdata"/><Relationship Id="rId60" Type="http://schemas.openxmlformats.org/officeDocument/2006/relationships/font" Target="fonts/font9.fntdata"/><Relationship Id="rId65" Type="http://schemas.openxmlformats.org/officeDocument/2006/relationships/font" Target="fonts/font14.fntdata"/><Relationship Id="rId73" Type="http://schemas.openxmlformats.org/officeDocument/2006/relationships/font" Target="fonts/font22.fntdata"/><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font" Target="fonts/font4.fntdata"/><Relationship Id="rId76"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font" Target="fonts/font20.fntdata"/><Relationship Id="rId2" Type="http://schemas.openxmlformats.org/officeDocument/2006/relationships/customXml" Target="../customXml/item2.xml"/><Relationship Id="rId29" Type="http://schemas.openxmlformats.org/officeDocument/2006/relationships/slide" Target="slides/slide2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ily Hostetler" userId="S::ehostetler@mos.org::b143871f-3505-49ff-9e25-e454c7f93c09" providerId="AD" clId="Web-{EBBF7E20-4689-0B36-19FA-678F25E7768D}"/>
    <pc:docChg chg="modSld">
      <pc:chgData name="Emily Hostetler" userId="S::ehostetler@mos.org::b143871f-3505-49ff-9e25-e454c7f93c09" providerId="AD" clId="Web-{EBBF7E20-4689-0B36-19FA-678F25E7768D}" dt="2020-12-17T21:04:58.845" v="14"/>
      <pc:docMkLst>
        <pc:docMk/>
      </pc:docMkLst>
      <pc:sldChg chg="modNotes">
        <pc:chgData name="Emily Hostetler" userId="S::ehostetler@mos.org::b143871f-3505-49ff-9e25-e454c7f93c09" providerId="AD" clId="Web-{EBBF7E20-4689-0B36-19FA-678F25E7768D}" dt="2020-12-17T19:48:47.402" v="2"/>
        <pc:sldMkLst>
          <pc:docMk/>
          <pc:sldMk cId="3795203065" sldId="327"/>
        </pc:sldMkLst>
      </pc:sldChg>
      <pc:sldChg chg="modNotes">
        <pc:chgData name="Emily Hostetler" userId="S::ehostetler@mos.org::b143871f-3505-49ff-9e25-e454c7f93c09" providerId="AD" clId="Web-{EBBF7E20-4689-0B36-19FA-678F25E7768D}" dt="2020-12-17T19:48:55.089" v="5"/>
        <pc:sldMkLst>
          <pc:docMk/>
          <pc:sldMk cId="897659259" sldId="328"/>
        </pc:sldMkLst>
      </pc:sldChg>
      <pc:sldChg chg="modNotes">
        <pc:chgData name="Emily Hostetler" userId="S::ehostetler@mos.org::b143871f-3505-49ff-9e25-e454c7f93c09" providerId="AD" clId="Web-{EBBF7E20-4689-0B36-19FA-678F25E7768D}" dt="2020-12-17T19:49:08.793" v="8"/>
        <pc:sldMkLst>
          <pc:docMk/>
          <pc:sldMk cId="1551536247" sldId="331"/>
        </pc:sldMkLst>
      </pc:sldChg>
      <pc:sldChg chg="modNotes">
        <pc:chgData name="Emily Hostetler" userId="S::ehostetler@mos.org::b143871f-3505-49ff-9e25-e454c7f93c09" providerId="AD" clId="Web-{EBBF7E20-4689-0B36-19FA-678F25E7768D}" dt="2020-12-17T19:50:45.186" v="11"/>
        <pc:sldMkLst>
          <pc:docMk/>
          <pc:sldMk cId="62662081" sldId="332"/>
        </pc:sldMkLst>
      </pc:sldChg>
      <pc:sldChg chg="modNotes">
        <pc:chgData name="Emily Hostetler" userId="S::ehostetler@mos.org::b143871f-3505-49ff-9e25-e454c7f93c09" providerId="AD" clId="Web-{EBBF7E20-4689-0B36-19FA-678F25E7768D}" dt="2020-12-17T21:04:58.845" v="14"/>
        <pc:sldMkLst>
          <pc:docMk/>
          <pc:sldMk cId="500149727" sldId="33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8741EF-1F28-4416-85CF-63E86B6575DC}" type="datetimeFigureOut">
              <a:rPr lang="en-US" smtClean="0"/>
              <a:t>12/30/20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5414EC-E667-448D-B03F-53C317516AB6}" type="slidenum">
              <a:rPr lang="en-US" smtClean="0"/>
              <a:t>‹#›</a:t>
            </a:fld>
            <a:endParaRPr lang="en-US"/>
          </a:p>
        </p:txBody>
      </p:sp>
    </p:spTree>
    <p:extLst>
      <p:ext uri="{BB962C8B-B14F-4D97-AF65-F5344CB8AC3E}">
        <p14:creationId xmlns:p14="http://schemas.microsoft.com/office/powerpoint/2010/main" val="3873158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Welcome</a:t>
            </a:r>
            <a:r>
              <a:rPr lang="en-US" baseline="0"/>
              <a:t> to Module 1: Format strategies. My name is [name], and I’m one of the researchers for the Let’s Do Chemistry project. </a:t>
            </a:r>
            <a:br>
              <a:rPr lang="en-US" baseline="0"/>
            </a:br>
            <a:endParaRPr lang="en-US" baseline="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a:t>If you have not already done so, please complete the welcome module prior to watching this video. </a:t>
            </a:r>
          </a:p>
          <a:p>
            <a:endParaRPr lang="en-US"/>
          </a:p>
          <a:p>
            <a:pPr marL="171450" indent="-171450">
              <a:buFont typeface="Arial" panose="020B0604020202020204" pitchFamily="34" charset="0"/>
              <a:buChar char="•"/>
            </a:pPr>
            <a:r>
              <a:rPr lang="en-US" i="0" baseline="0"/>
              <a:t>In this video we will talk about research findings around activity design, specifically – format strategies to increase interest, relevance, and self-efficacy. </a:t>
            </a:r>
          </a:p>
          <a:p>
            <a:pPr marL="171450" indent="-171450">
              <a:buFont typeface="Arial" panose="020B0604020202020204" pitchFamily="34" charset="0"/>
              <a:buChar char="•"/>
            </a:pPr>
            <a:r>
              <a:rPr lang="en-US" i="0" baseline="0"/>
              <a:t>We will also talk about how to apply the research findings to your own practice – in selecting, modifying, or creating activities for outreach or visitor engagement, as well as training others </a:t>
            </a:r>
          </a:p>
          <a:p>
            <a:endParaRPr lang="en-US"/>
          </a:p>
        </p:txBody>
      </p:sp>
      <p:sp>
        <p:nvSpPr>
          <p:cNvPr id="4" name="Slide Number Placeholder 3"/>
          <p:cNvSpPr>
            <a:spLocks noGrp="1"/>
          </p:cNvSpPr>
          <p:nvPr>
            <p:ph type="sldNum" sz="quarter" idx="10"/>
          </p:nvPr>
        </p:nvSpPr>
        <p:spPr/>
        <p:txBody>
          <a:bodyPr/>
          <a:lstStyle/>
          <a:p>
            <a:fld id="{6B5414EC-E667-448D-B03F-53C317516AB6}" type="slidenum">
              <a:rPr lang="en-US" smtClean="0"/>
              <a:t>1</a:t>
            </a:fld>
            <a:endParaRPr lang="en-US"/>
          </a:p>
        </p:txBody>
      </p:sp>
    </p:spTree>
    <p:extLst>
      <p:ext uri="{BB962C8B-B14F-4D97-AF65-F5344CB8AC3E}">
        <p14:creationId xmlns:p14="http://schemas.microsoft.com/office/powerpoint/2010/main" val="16202790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2880" indent="-174625">
              <a:buFont typeface="Arial" panose="020B0604020202020204" pitchFamily="34" charset="0"/>
              <a:buChar char="•"/>
              <a:defRPr/>
            </a:pPr>
            <a:r>
              <a:rPr lang="en-US" dirty="0"/>
              <a:t>Finally, we will also show an example from our data, including which attitude the visitor reported an increase for after participating and their response to a follow-up question asking what about the activity made them feel this way. </a:t>
            </a:r>
          </a:p>
          <a:p>
            <a:pPr marL="182880" indent="-174625">
              <a:buFont typeface="Arial" panose="020B0604020202020204" pitchFamily="34" charset="0"/>
              <a:buChar char="•"/>
              <a:defRPr/>
            </a:pPr>
            <a:r>
              <a:rPr lang="en-US" dirty="0"/>
              <a:t>These quotes will give you a sense of how </a:t>
            </a:r>
            <a:r>
              <a:rPr lang="en-US" i="0" baseline="0" dirty="0"/>
              <a:t>our visitors </a:t>
            </a:r>
            <a:r>
              <a:rPr lang="en-US" dirty="0"/>
              <a:t>talked </a:t>
            </a:r>
            <a:r>
              <a:rPr lang="en-US" i="0" baseline="0" dirty="0"/>
              <a:t>about the </a:t>
            </a:r>
            <a:r>
              <a:rPr lang="en-US" dirty="0"/>
              <a:t>strategies that informed our framework.</a:t>
            </a:r>
            <a:endParaRPr lang="en-US" dirty="0">
              <a:cs typeface="Calibri"/>
            </a:endParaRPr>
          </a:p>
          <a:p>
            <a:pPr marL="1097794" marR="0" lvl="2" indent="-1747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baseline="0" dirty="0"/>
          </a:p>
          <a:p>
            <a:pPr marL="640594" lvl="1" indent="-174708">
              <a:buFont typeface="Arial" panose="020B0604020202020204" pitchFamily="34" charset="0"/>
              <a:buChar char="•"/>
            </a:pPr>
            <a:endParaRPr lang="en-US" i="0"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53062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baseline="0" dirty="0"/>
              <a:t>Starting with the strategy of allowing for the use of tools and materials,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dirty="0"/>
          </a:p>
          <a:p>
            <a:pPr>
              <a:defRPr/>
            </a:pPr>
            <a:r>
              <a:rPr lang="en-US" i="0" baseline="0" dirty="0"/>
              <a:t>This is when an activity includes tools, or models of tools, that are used to conduct an investigation or </a:t>
            </a:r>
            <a:r>
              <a:rPr lang="en-US" dirty="0"/>
              <a:t>to learn</a:t>
            </a:r>
            <a:r>
              <a:rPr lang="en-US" i="0" baseline="0" dirty="0"/>
              <a:t> about a chemistry concept. This could be using a mortar and pestle or pipettes as part of an activity. Other materials that might be used include molecular models.</a:t>
            </a:r>
            <a:endParaRPr lang="en-US" i="0" baseline="0"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baseline="0" dirty="0"/>
              <a:t>We saw that this format strategy seemed to be important for all three attitudes of interest, relevance, and self-efficacy.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dirty="0"/>
          </a:p>
        </p:txBody>
      </p:sp>
      <p:sp>
        <p:nvSpPr>
          <p:cNvPr id="4" name="Slide Number Placeholder 3"/>
          <p:cNvSpPr>
            <a:spLocks noGrp="1"/>
          </p:cNvSpPr>
          <p:nvPr>
            <p:ph type="sldNum" sz="quarter" idx="10"/>
          </p:nvPr>
        </p:nvSpPr>
        <p:spPr/>
        <p:txBody>
          <a:bodyPr/>
          <a:lstStyle/>
          <a:p>
            <a:fld id="{6B5414EC-E667-448D-B03F-53C317516AB6}" type="slidenum">
              <a:rPr lang="en-US" smtClean="0"/>
              <a:t>11</a:t>
            </a:fld>
            <a:endParaRPr lang="en-US"/>
          </a:p>
        </p:txBody>
      </p:sp>
    </p:spTree>
    <p:extLst>
      <p:ext uri="{BB962C8B-B14F-4D97-AF65-F5344CB8AC3E}">
        <p14:creationId xmlns:p14="http://schemas.microsoft.com/office/powerpoint/2010/main" val="33305944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i="0" baseline="0" dirty="0"/>
              <a:t>Let’s look at how one of the Let’s Do Chemistry activities incorporated this design strategy</a:t>
            </a:r>
          </a:p>
          <a:p>
            <a:pPr fontAlgn="base"/>
            <a:endParaRPr lang="en-US" i="0" baseline="0" dirty="0"/>
          </a:p>
          <a:p>
            <a:pPr fontAlgn="base"/>
            <a:r>
              <a:rPr lang="en-US" i="1" baseline="0" dirty="0"/>
              <a:t>What’s in the Water </a:t>
            </a:r>
            <a:r>
              <a:rPr lang="en-US" i="0" baseline="0" dirty="0"/>
              <a:t>included a variety of scientific tools, such as beakers, pH strips, and a salinity refractometer, to allow for use of tools and materials.</a:t>
            </a:r>
          </a:p>
          <a:p>
            <a:pPr fontAlgn="base"/>
            <a:endParaRPr lang="en-US" i="0" baseline="0" dirty="0"/>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Photo</a:t>
            </a:r>
            <a:r>
              <a:rPr lang="en-US" b="1" baseline="0" dirty="0"/>
              <a:t> copyright: Emily </a:t>
            </a:r>
            <a:r>
              <a:rPr lang="en-US" b="1" baseline="0" dirty="0" err="1"/>
              <a:t>Maletz</a:t>
            </a:r>
            <a:r>
              <a:rPr lang="en-US" b="1" baseline="0" dirty="0"/>
              <a:t> </a:t>
            </a:r>
            <a:r>
              <a:rPr lang="en-US" sz="1200" b="1" kern="0" dirty="0">
                <a:solidFill>
                  <a:prstClr val="black"/>
                </a:solidFill>
                <a:latin typeface="Source Sans Pro" panose="020B0503030403020204" pitchFamily="34" charset="0"/>
                <a:ea typeface="Source Sans Pro" panose="020B0503030403020204" pitchFamily="34" charset="0"/>
                <a:cs typeface="Calibri" charset="0"/>
                <a:sym typeface="Arial"/>
              </a:rPr>
              <a:t>for the NISE Network</a:t>
            </a:r>
            <a:r>
              <a:rPr lang="en-US" b="1" baseline="0" dirty="0"/>
              <a:t>, 2018</a:t>
            </a:r>
            <a:endParaRPr lang="en-US" dirty="0"/>
          </a:p>
          <a:p>
            <a:pPr fontAlgn="base"/>
            <a:endParaRPr lang="en-US" i="0"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38339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0" i="0" baseline="0"/>
              <a:t>Here is an example of a visitor who indicated that they were more interested in chemistry after trying the activity. This visitor attributed their increased interest to the tools they got to use in the activity, saying “I got to use cool scientific instruments” </a:t>
            </a:r>
            <a:endParaRPr lang="en-US" b="1" i="0" baseline="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91051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i="0" baseline="0" dirty="0"/>
              <a:t>Evoking familiar experiences is when visitors recognized something about the format as familiar, maybe an object or material they</a:t>
            </a:r>
            <a:r>
              <a:rPr lang="en-US" dirty="0"/>
              <a:t> have</a:t>
            </a:r>
            <a:r>
              <a:rPr lang="en-US" i="0" baseline="0" dirty="0"/>
              <a:t> </a:t>
            </a:r>
            <a:r>
              <a:rPr lang="en-US" dirty="0"/>
              <a:t>seen</a:t>
            </a:r>
            <a:r>
              <a:rPr lang="en-US" i="0" baseline="0" dirty="0"/>
              <a:t> </a:t>
            </a:r>
            <a:r>
              <a:rPr lang="en-US" dirty="0"/>
              <a:t>at home in </a:t>
            </a:r>
            <a:r>
              <a:rPr lang="en-US" i="0" baseline="0" dirty="0"/>
              <a:t>the </a:t>
            </a:r>
            <a:r>
              <a:rPr lang="en-US" dirty="0"/>
              <a:t>kitchen, or</a:t>
            </a:r>
            <a:r>
              <a:rPr lang="en-US" i="0" baseline="0" dirty="0"/>
              <a:t> </a:t>
            </a:r>
            <a:r>
              <a:rPr lang="en-US" dirty="0"/>
              <a:t>when they recognize something about the</a:t>
            </a:r>
            <a:r>
              <a:rPr lang="en-US" i="0" baseline="0" dirty="0"/>
              <a:t> process </a:t>
            </a:r>
            <a:r>
              <a:rPr lang="en-US" dirty="0"/>
              <a:t>as similar to what they</a:t>
            </a:r>
            <a:r>
              <a:rPr lang="en-US" i="0" baseline="0" dirty="0"/>
              <a:t> have done before, </a:t>
            </a:r>
            <a:r>
              <a:rPr lang="en-US" dirty="0"/>
              <a:t>such as coloring</a:t>
            </a:r>
            <a:r>
              <a:rPr lang="en-US" i="0" baseline="0" dirty="0"/>
              <a:t>.</a:t>
            </a:r>
            <a:r>
              <a:rPr lang="en-US" dirty="0"/>
              <a:t> </a:t>
            </a:r>
            <a:endParaRPr lang="en-US" i="0"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dirty="0"/>
          </a:p>
          <a:p>
            <a:pPr>
              <a:defRPr/>
            </a:pPr>
            <a:r>
              <a:rPr lang="en-US" dirty="0"/>
              <a:t>Evoking familiar experiences was </a:t>
            </a:r>
            <a:r>
              <a:rPr lang="en-US" i="0" baseline="0" dirty="0"/>
              <a:t>another area that was important for all three attitudes. In particular, this </a:t>
            </a:r>
            <a:r>
              <a:rPr lang="en-US" dirty="0"/>
              <a:t>strategy seemed</a:t>
            </a:r>
            <a:r>
              <a:rPr lang="en-US" i="0" baseline="0" dirty="0"/>
              <a:t> slightly more important for supporting relevance, but also contributed to self-efficacy and interest.</a:t>
            </a:r>
            <a:r>
              <a:rPr lang="en-US" dirty="0"/>
              <a:t> </a:t>
            </a:r>
            <a:endParaRPr lang="en-US" i="0" baseline="0"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dirty="0"/>
          </a:p>
        </p:txBody>
      </p:sp>
      <p:sp>
        <p:nvSpPr>
          <p:cNvPr id="4" name="Slide Number Placeholder 3"/>
          <p:cNvSpPr>
            <a:spLocks noGrp="1"/>
          </p:cNvSpPr>
          <p:nvPr>
            <p:ph type="sldNum" sz="quarter" idx="10"/>
          </p:nvPr>
        </p:nvSpPr>
        <p:spPr/>
        <p:txBody>
          <a:bodyPr/>
          <a:lstStyle/>
          <a:p>
            <a:fld id="{6B5414EC-E667-448D-B03F-53C317516AB6}" type="slidenum">
              <a:rPr lang="en-US" smtClean="0"/>
              <a:t>14</a:t>
            </a:fld>
            <a:endParaRPr lang="en-US"/>
          </a:p>
        </p:txBody>
      </p:sp>
    </p:spTree>
    <p:extLst>
      <p:ext uri="{BB962C8B-B14F-4D97-AF65-F5344CB8AC3E}">
        <p14:creationId xmlns:p14="http://schemas.microsoft.com/office/powerpoint/2010/main" val="36808191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a:t>This strategy can be incorporated into an activity in various ways. </a:t>
            </a:r>
          </a:p>
          <a:p>
            <a:endParaRPr lang="en-US" i="0" baseline="0" dirty="0"/>
          </a:p>
          <a:p>
            <a:r>
              <a:rPr lang="en-US" i="0" baseline="0" dirty="0"/>
              <a:t>In </a:t>
            </a:r>
            <a:r>
              <a:rPr lang="en-US" i="1" baseline="0" dirty="0"/>
              <a:t>Rocket Reactions</a:t>
            </a:r>
            <a:r>
              <a:rPr lang="en-US" i="0" baseline="0" dirty="0"/>
              <a:t>, the activity included materials that were familiar to participants, particularly baking soda. </a:t>
            </a:r>
          </a:p>
          <a:p>
            <a:endParaRPr lang="en-US" i="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Photo</a:t>
            </a:r>
            <a:r>
              <a:rPr lang="en-US" b="1" baseline="0" dirty="0"/>
              <a:t> copyright: Science Museum of Minnesota for the NISE Network, 2018</a:t>
            </a:r>
            <a:endParaRPr lang="en-US" i="0" baseline="0" dirty="0"/>
          </a:p>
        </p:txBody>
      </p:sp>
      <p:sp>
        <p:nvSpPr>
          <p:cNvPr id="4" name="Slide Number Placeholder 3"/>
          <p:cNvSpPr>
            <a:spLocks noGrp="1"/>
          </p:cNvSpPr>
          <p:nvPr>
            <p:ph type="sldNum" sz="quarter" idx="10"/>
          </p:nvPr>
        </p:nvSpPr>
        <p:spPr/>
        <p:txBody>
          <a:bodyPr/>
          <a:lstStyle/>
          <a:p>
            <a:fld id="{6B5414EC-E667-448D-B03F-53C317516AB6}" type="slidenum">
              <a:rPr lang="en-US" smtClean="0"/>
              <a:t>15</a:t>
            </a:fld>
            <a:endParaRPr lang="en-US"/>
          </a:p>
        </p:txBody>
      </p:sp>
    </p:spTree>
    <p:extLst>
      <p:ext uri="{BB962C8B-B14F-4D97-AF65-F5344CB8AC3E}">
        <p14:creationId xmlns:p14="http://schemas.microsoft.com/office/powerpoint/2010/main" val="10915067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0" i="0" baseline="0"/>
              <a:t>In this example, a visitor shared that chemistry</a:t>
            </a:r>
            <a:r>
              <a:rPr lang="en-US" i="0" baseline="0"/>
              <a:t> felt more relevant after doing the </a:t>
            </a:r>
            <a:r>
              <a:rPr lang="en-US" i="1" baseline="0"/>
              <a:t>Rocket Reactions </a:t>
            </a:r>
            <a:r>
              <a:rPr lang="en-US" i="0" baseline="0"/>
              <a:t>activity, and explained that it was because they “use baking soda to bake.”</a:t>
            </a:r>
          </a:p>
        </p:txBody>
      </p:sp>
      <p:sp>
        <p:nvSpPr>
          <p:cNvPr id="4" name="Slide Number Placeholder 3"/>
          <p:cNvSpPr>
            <a:spLocks noGrp="1"/>
          </p:cNvSpPr>
          <p:nvPr>
            <p:ph type="sldNum" sz="quarter" idx="10"/>
          </p:nvPr>
        </p:nvSpPr>
        <p:spPr/>
        <p:txBody>
          <a:bodyPr/>
          <a:lstStyle/>
          <a:p>
            <a:fld id="{6B5414EC-E667-448D-B03F-53C317516AB6}" type="slidenum">
              <a:rPr lang="en-US" smtClean="0"/>
              <a:t>16</a:t>
            </a:fld>
            <a:endParaRPr lang="en-US"/>
          </a:p>
        </p:txBody>
      </p:sp>
    </p:spTree>
    <p:extLst>
      <p:ext uri="{BB962C8B-B14F-4D97-AF65-F5344CB8AC3E}">
        <p14:creationId xmlns:p14="http://schemas.microsoft.com/office/powerpoint/2010/main" val="8444355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baseline="0" dirty="0"/>
              <a:t>The strategy of allowing for observation of phenomena is when visitors are able to see a phenomena take place, which can be a more stereotypical chemical reaction such as a color change or a bubbling reaction, but it can also be something like seeing air expanding.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baseline="0" dirty="0"/>
              <a:t>We saw that this seemed to be very important for supporting interest, but was still somewhat important for self-efficacy and relevance.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dirty="0"/>
          </a:p>
        </p:txBody>
      </p:sp>
      <p:sp>
        <p:nvSpPr>
          <p:cNvPr id="4" name="Slide Number Placeholder 3"/>
          <p:cNvSpPr>
            <a:spLocks noGrp="1"/>
          </p:cNvSpPr>
          <p:nvPr>
            <p:ph type="sldNum" sz="quarter" idx="10"/>
          </p:nvPr>
        </p:nvSpPr>
        <p:spPr/>
        <p:txBody>
          <a:bodyPr/>
          <a:lstStyle/>
          <a:p>
            <a:fld id="{6B5414EC-E667-448D-B03F-53C317516AB6}" type="slidenum">
              <a:rPr lang="en-US" smtClean="0"/>
              <a:t>17</a:t>
            </a:fld>
            <a:endParaRPr lang="en-US"/>
          </a:p>
        </p:txBody>
      </p:sp>
    </p:spTree>
    <p:extLst>
      <p:ext uri="{BB962C8B-B14F-4D97-AF65-F5344CB8AC3E}">
        <p14:creationId xmlns:p14="http://schemas.microsoft.com/office/powerpoint/2010/main" val="37028190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a:t>The </a:t>
            </a:r>
            <a:r>
              <a:rPr lang="en-US" i="1" baseline="0" dirty="0"/>
              <a:t>Molecules in Motion </a:t>
            </a:r>
            <a:r>
              <a:rPr lang="en-US" i="0" baseline="0" dirty="0"/>
              <a:t>activity focuses on exploration with a bell jar and syringe to create a vacuum, giving participants the opportunity to observe the properties of air by placing various objects in the jar. </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Photo</a:t>
            </a:r>
            <a:r>
              <a:rPr lang="en-US" b="1" baseline="0" dirty="0"/>
              <a:t> copyright: Emily </a:t>
            </a:r>
            <a:r>
              <a:rPr lang="en-US" b="1" baseline="0" dirty="0" err="1"/>
              <a:t>Maletz</a:t>
            </a:r>
            <a:r>
              <a:rPr lang="en-US" b="1" baseline="0" dirty="0"/>
              <a:t> </a:t>
            </a:r>
            <a:r>
              <a:rPr lang="en-US" sz="1200" b="1" kern="0" dirty="0">
                <a:solidFill>
                  <a:prstClr val="black"/>
                </a:solidFill>
                <a:latin typeface="Source Sans Pro" panose="020B0503030403020204" pitchFamily="34" charset="0"/>
                <a:ea typeface="Source Sans Pro" panose="020B0503030403020204" pitchFamily="34" charset="0"/>
                <a:cs typeface="Calibri" charset="0"/>
                <a:sym typeface="Arial"/>
              </a:rPr>
              <a:t>for the NISE Network</a:t>
            </a:r>
            <a:r>
              <a:rPr lang="en-US" b="1" baseline="0" dirty="0"/>
              <a:t>, 2018</a:t>
            </a:r>
            <a:endParaRPr lang="en-US" dirty="0"/>
          </a:p>
          <a:p>
            <a:endParaRPr lang="en-US" i="0" baseline="0" dirty="0"/>
          </a:p>
        </p:txBody>
      </p:sp>
      <p:sp>
        <p:nvSpPr>
          <p:cNvPr id="4" name="Slide Number Placeholder 3"/>
          <p:cNvSpPr>
            <a:spLocks noGrp="1"/>
          </p:cNvSpPr>
          <p:nvPr>
            <p:ph type="sldNum" sz="quarter" idx="10"/>
          </p:nvPr>
        </p:nvSpPr>
        <p:spPr/>
        <p:txBody>
          <a:bodyPr/>
          <a:lstStyle/>
          <a:p>
            <a:fld id="{6B5414EC-E667-448D-B03F-53C317516AB6}" type="slidenum">
              <a:rPr lang="en-US" smtClean="0"/>
              <a:t>18</a:t>
            </a:fld>
            <a:endParaRPr lang="en-US"/>
          </a:p>
        </p:txBody>
      </p:sp>
    </p:spTree>
    <p:extLst>
      <p:ext uri="{BB962C8B-B14F-4D97-AF65-F5344CB8AC3E}">
        <p14:creationId xmlns:p14="http://schemas.microsoft.com/office/powerpoint/2010/main" val="18142075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baseline="0"/>
              <a:t>In this example, a visitor shared that they were more interested in chemistry</a:t>
            </a:r>
            <a:r>
              <a:rPr lang="en-US" i="0" baseline="0"/>
              <a:t> after trying the activity</a:t>
            </a:r>
            <a:r>
              <a:rPr lang="en-US"/>
              <a:t>.</a:t>
            </a:r>
            <a:r>
              <a:rPr lang="en-US" i="0" baseline="0"/>
              <a:t> </a:t>
            </a:r>
            <a:r>
              <a:rPr lang="en-US"/>
              <a:t>When explaining why they felt this way they described the</a:t>
            </a:r>
            <a:r>
              <a:rPr lang="en-US" i="0" baseline="0"/>
              <a:t> phenomena they got to </a:t>
            </a:r>
            <a:r>
              <a:rPr lang="en-US"/>
              <a:t>observe by</a:t>
            </a:r>
            <a:r>
              <a:rPr lang="en-US" i="0" baseline="0"/>
              <a:t> saying “I liked how when I put the toy in and pulled out the air, it got so huge, everything filled [the jar], there was no room in the jar!”</a:t>
            </a:r>
          </a:p>
        </p:txBody>
      </p:sp>
      <p:sp>
        <p:nvSpPr>
          <p:cNvPr id="4" name="Slide Number Placeholder 3"/>
          <p:cNvSpPr>
            <a:spLocks noGrp="1"/>
          </p:cNvSpPr>
          <p:nvPr>
            <p:ph type="sldNum" sz="quarter" idx="10"/>
          </p:nvPr>
        </p:nvSpPr>
        <p:spPr/>
        <p:txBody>
          <a:bodyPr/>
          <a:lstStyle/>
          <a:p>
            <a:fld id="{6B5414EC-E667-448D-B03F-53C317516AB6}" type="slidenum">
              <a:rPr lang="en-US" smtClean="0"/>
              <a:t>19</a:t>
            </a:fld>
            <a:endParaRPr lang="en-US"/>
          </a:p>
        </p:txBody>
      </p:sp>
    </p:spTree>
    <p:extLst>
      <p:ext uri="{BB962C8B-B14F-4D97-AF65-F5344CB8AC3E}">
        <p14:creationId xmlns:p14="http://schemas.microsoft.com/office/powerpoint/2010/main" val="35280795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start with</a:t>
            </a:r>
            <a:r>
              <a:rPr lang="en-US" baseline="0"/>
              <a:t> the research findings!</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51875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baseline="0" dirty="0"/>
              <a:t>Another strategy in our framework is being hands-on and interactive. By this, we mean that visitors are able to participate in doing the activity in some way, and not just observing someone else the whole time.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baseline="0" dirty="0"/>
              <a:t>We saw that this was particularly important for both self-efficacy and interest. </a:t>
            </a:r>
          </a:p>
        </p:txBody>
      </p:sp>
      <p:sp>
        <p:nvSpPr>
          <p:cNvPr id="4" name="Slide Number Placeholder 3"/>
          <p:cNvSpPr>
            <a:spLocks noGrp="1"/>
          </p:cNvSpPr>
          <p:nvPr>
            <p:ph type="sldNum" sz="quarter" idx="10"/>
          </p:nvPr>
        </p:nvSpPr>
        <p:spPr/>
        <p:txBody>
          <a:bodyPr/>
          <a:lstStyle/>
          <a:p>
            <a:fld id="{6B5414EC-E667-448D-B03F-53C317516AB6}" type="slidenum">
              <a:rPr lang="en-US" smtClean="0"/>
              <a:t>20</a:t>
            </a:fld>
            <a:endParaRPr lang="en-US"/>
          </a:p>
        </p:txBody>
      </p:sp>
    </p:spTree>
    <p:extLst>
      <p:ext uri="{BB962C8B-B14F-4D97-AF65-F5344CB8AC3E}">
        <p14:creationId xmlns:p14="http://schemas.microsoft.com/office/powerpoint/2010/main" val="24260238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a:t>All of the </a:t>
            </a:r>
            <a:r>
              <a:rPr lang="en-US" i="1" baseline="0" dirty="0"/>
              <a:t>Let’s Do Chemistry </a:t>
            </a:r>
            <a:r>
              <a:rPr lang="en-US" i="0" baseline="0" dirty="0"/>
              <a:t>activities are hands-on and interactive. In particular, </a:t>
            </a:r>
            <a:r>
              <a:rPr lang="en-US" i="1" baseline="0" dirty="0"/>
              <a:t>Sublimation Bubbles </a:t>
            </a:r>
            <a:r>
              <a:rPr lang="en-US" i="0" baseline="0" dirty="0"/>
              <a:t>offers a safer, hands-on version of more traditional dry ice demonstrations, allowing visitors to make bubbles using the reaction between dry ice and water.  </a:t>
            </a:r>
          </a:p>
          <a:p>
            <a:endParaRPr lang="en-US" i="0" baseline="0" dirty="0"/>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Photo</a:t>
            </a:r>
            <a:r>
              <a:rPr lang="en-US" b="1" baseline="0" dirty="0"/>
              <a:t> copyright: Emily </a:t>
            </a:r>
            <a:r>
              <a:rPr lang="en-US" b="1" baseline="0" dirty="0" err="1"/>
              <a:t>Maletz</a:t>
            </a:r>
            <a:r>
              <a:rPr lang="en-US" b="1" baseline="0" dirty="0"/>
              <a:t> </a:t>
            </a:r>
            <a:r>
              <a:rPr lang="en-US" sz="1200" b="1" kern="0" dirty="0">
                <a:solidFill>
                  <a:prstClr val="black"/>
                </a:solidFill>
                <a:latin typeface="Source Sans Pro" panose="020B0503030403020204" pitchFamily="34" charset="0"/>
                <a:ea typeface="Source Sans Pro" panose="020B0503030403020204" pitchFamily="34" charset="0"/>
                <a:cs typeface="Calibri" charset="0"/>
                <a:sym typeface="Arial"/>
              </a:rPr>
              <a:t>for the NISE Network</a:t>
            </a:r>
            <a:r>
              <a:rPr lang="en-US" b="1" baseline="0" dirty="0"/>
              <a:t>, 2018</a:t>
            </a:r>
            <a:endParaRPr lang="en-US" dirty="0"/>
          </a:p>
          <a:p>
            <a:endParaRPr lang="en-US" i="0"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29694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baseline="0"/>
              <a:t>In this example, a visitor shared that they were more confident in chemistry according to the three ways we asked about self-efficacy </a:t>
            </a:r>
            <a:r>
              <a:rPr lang="en-US" i="0" baseline="0"/>
              <a:t>after trying the activity, and explained that this confidence was due to the activity being interactive, saying that it was because the were “</a:t>
            </a:r>
            <a:r>
              <a:rPr lang="en-US" sz="1200" i="1"/>
              <a:t>able to interact with the experiment rather then watching behind a glass panel</a:t>
            </a:r>
            <a:r>
              <a:rPr lang="en-US" sz="1200" i="0" baseline="0"/>
              <a:t>”</a:t>
            </a:r>
            <a:endParaRPr lang="en-US" sz="1200" i="1"/>
          </a:p>
          <a:p>
            <a:endParaRPr lang="en-US" i="0" baseline="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739748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i="0" baseline="0" dirty="0"/>
              <a:t>Allowing for experimenting with variables provides visitors </a:t>
            </a:r>
            <a:r>
              <a:rPr lang="en-US" dirty="0"/>
              <a:t>the </a:t>
            </a:r>
            <a:r>
              <a:rPr lang="en-US" i="0" baseline="0" dirty="0"/>
              <a:t>opportunity to explore and ask questions.</a:t>
            </a:r>
            <a:r>
              <a:rPr lang="en-US" dirty="0"/>
              <a:t>  </a:t>
            </a:r>
            <a:endParaRPr lang="en-US" i="0" baseline="0" dirty="0"/>
          </a:p>
          <a:p>
            <a:pPr>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baseline="0" dirty="0"/>
              <a:t>By incorporating this strategy, the activity is purposefully designed to allow visitors to change or manipulate a variable or substance as part of the investigation.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baseline="0" dirty="0"/>
              <a:t>This in another area important for both interest and self-efficacy, though to a lesser degree for self-efficacy. </a:t>
            </a:r>
          </a:p>
        </p:txBody>
      </p:sp>
      <p:sp>
        <p:nvSpPr>
          <p:cNvPr id="4" name="Slide Number Placeholder 3"/>
          <p:cNvSpPr>
            <a:spLocks noGrp="1"/>
          </p:cNvSpPr>
          <p:nvPr>
            <p:ph type="sldNum" sz="quarter" idx="10"/>
          </p:nvPr>
        </p:nvSpPr>
        <p:spPr/>
        <p:txBody>
          <a:bodyPr/>
          <a:lstStyle/>
          <a:p>
            <a:fld id="{6B5414EC-E667-448D-B03F-53C317516AB6}" type="slidenum">
              <a:rPr lang="en-US" smtClean="0"/>
              <a:t>23</a:t>
            </a:fld>
            <a:endParaRPr lang="en-US"/>
          </a:p>
        </p:txBody>
      </p:sp>
    </p:spTree>
    <p:extLst>
      <p:ext uri="{BB962C8B-B14F-4D97-AF65-F5344CB8AC3E}">
        <p14:creationId xmlns:p14="http://schemas.microsoft.com/office/powerpoint/2010/main" val="24775574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1" baseline="0" dirty="0"/>
              <a:t>Nature of Dye </a:t>
            </a:r>
            <a:r>
              <a:rPr lang="en-US" b="0" i="0" baseline="0" dirty="0"/>
              <a:t>was designed to give visitors control over the experiment. Participants can choose how much vinegar or soda ash to add, and then they are encouraged to test and compare the results.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baseline="0" dirty="0"/>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Photo</a:t>
            </a:r>
            <a:r>
              <a:rPr lang="en-US" b="1" baseline="0" dirty="0"/>
              <a:t> copyright: Emily </a:t>
            </a:r>
            <a:r>
              <a:rPr lang="en-US" b="1" baseline="0" dirty="0" err="1"/>
              <a:t>Maletz</a:t>
            </a:r>
            <a:r>
              <a:rPr lang="en-US" b="1" baseline="0" dirty="0"/>
              <a:t> </a:t>
            </a:r>
            <a:r>
              <a:rPr lang="en-US" sz="1200" b="1" kern="0" dirty="0">
                <a:solidFill>
                  <a:prstClr val="black"/>
                </a:solidFill>
                <a:latin typeface="Source Sans Pro" panose="020B0503030403020204" pitchFamily="34" charset="0"/>
                <a:ea typeface="Source Sans Pro" panose="020B0503030403020204" pitchFamily="34" charset="0"/>
                <a:cs typeface="Calibri" charset="0"/>
                <a:sym typeface="Arial"/>
              </a:rPr>
              <a:t>for the NISE Network</a:t>
            </a:r>
            <a:r>
              <a:rPr lang="en-US" b="1" baseline="0" dirty="0"/>
              <a:t>, 2018</a:t>
            </a: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86810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baseline="0" dirty="0"/>
              <a:t>In this example, the visitor felt more interested in chemistry after trying the activity. They attributed this interest to </a:t>
            </a:r>
            <a:r>
              <a:rPr lang="en-US" sz="1200" b="0" i="1" baseline="0" dirty="0"/>
              <a:t>“</a:t>
            </a:r>
            <a:r>
              <a:rPr lang="en-US" sz="1200" i="1" dirty="0"/>
              <a:t>being able to do something and affect a change and control something around you.”</a:t>
            </a:r>
          </a:p>
          <a:p>
            <a:endParaRPr lang="en-US" i="0"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13628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baseline="0" dirty="0"/>
              <a:t>The last strategy we wanted to talk about was creating an activity that is simple to do and easy to understand.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0" baseline="0" dirty="0"/>
              <a:t>Our definition for this strategy means that there is a low threshold for successful participation. However, this does not necessarily mean the activity is basic or easy, rather that the visitor perceived the activity as unintimidating.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baseline="0" dirty="0"/>
              <a:t>And we saw that this was important for self-efficacy and visitors being able to learn about or do chemistry themselves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dirty="0"/>
          </a:p>
        </p:txBody>
      </p:sp>
      <p:sp>
        <p:nvSpPr>
          <p:cNvPr id="4" name="Slide Number Placeholder 3"/>
          <p:cNvSpPr>
            <a:spLocks noGrp="1"/>
          </p:cNvSpPr>
          <p:nvPr>
            <p:ph type="sldNum" sz="quarter" idx="10"/>
          </p:nvPr>
        </p:nvSpPr>
        <p:spPr/>
        <p:txBody>
          <a:bodyPr/>
          <a:lstStyle/>
          <a:p>
            <a:fld id="{6B5414EC-E667-448D-B03F-53C317516AB6}" type="slidenum">
              <a:rPr lang="en-US" smtClean="0"/>
              <a:t>26</a:t>
            </a:fld>
            <a:endParaRPr lang="en-US"/>
          </a:p>
        </p:txBody>
      </p:sp>
    </p:spTree>
    <p:extLst>
      <p:ext uri="{BB962C8B-B14F-4D97-AF65-F5344CB8AC3E}">
        <p14:creationId xmlns:p14="http://schemas.microsoft.com/office/powerpoint/2010/main" val="37439697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baseline="0" dirty="0"/>
              <a:t>Although </a:t>
            </a:r>
            <a:r>
              <a:rPr lang="en-US" b="0" i="1" baseline="0" dirty="0"/>
              <a:t>Chemistry is Colorful </a:t>
            </a:r>
            <a:r>
              <a:rPr lang="en-US" b="0" i="0" baseline="0" dirty="0"/>
              <a:t>introduces chromatography, the activity is explained in a way that is easy to understand and has simple steps such as drawing with markers and using water droppers.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baseline="0" dirty="0"/>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Photo</a:t>
            </a:r>
            <a:r>
              <a:rPr lang="en-US" b="1" baseline="0" dirty="0"/>
              <a:t> copyright: Emily </a:t>
            </a:r>
            <a:r>
              <a:rPr lang="en-US" b="1" baseline="0" dirty="0" err="1"/>
              <a:t>Maletz</a:t>
            </a:r>
            <a:r>
              <a:rPr lang="en-US" b="1" baseline="0" dirty="0"/>
              <a:t> </a:t>
            </a:r>
            <a:r>
              <a:rPr lang="en-US" sz="1200" b="1" kern="0" dirty="0">
                <a:solidFill>
                  <a:prstClr val="black"/>
                </a:solidFill>
                <a:latin typeface="Source Sans Pro" panose="020B0503030403020204" pitchFamily="34" charset="0"/>
                <a:ea typeface="Source Sans Pro" panose="020B0503030403020204" pitchFamily="34" charset="0"/>
                <a:cs typeface="Calibri" charset="0"/>
                <a:sym typeface="Arial"/>
              </a:rPr>
              <a:t>for the NISE Network</a:t>
            </a:r>
            <a:r>
              <a:rPr lang="en-US" b="1" baseline="0" dirty="0"/>
              <a:t>, 2018</a:t>
            </a: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799630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baseline="0" dirty="0"/>
              <a:t>In this example, the visitor felt more confident </a:t>
            </a:r>
            <a:r>
              <a:rPr lang="en-US" b="0" i="0" baseline="0" dirty="0"/>
              <a:t>in chemistry according to the three ways we asked about self-efficacy </a:t>
            </a:r>
            <a:r>
              <a:rPr lang="en-US" i="0" baseline="0" dirty="0"/>
              <a:t>after trying the activity</a:t>
            </a:r>
            <a:r>
              <a:rPr lang="en-US" dirty="0"/>
              <a:t>.</a:t>
            </a:r>
            <a:r>
              <a:rPr lang="en-US" sz="1200" b="0" i="0" baseline="0" dirty="0"/>
              <a:t> They attributed this confidence to the activity being simple to do, saying that it was </a:t>
            </a:r>
            <a:r>
              <a:rPr lang="en-US" sz="1200" i="1" dirty="0"/>
              <a:t>“Easy to do and follow. It's straight forward.”</a:t>
            </a:r>
          </a:p>
          <a:p>
            <a:endParaRPr lang="en-US" i="0" baseline="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807702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US" i="0" baseline="0"/>
              <a:t>From these findings, we created the final framework for format strategies that would support interest, relevance, or self-efficacy in chemistry. This framework indicates the strategies that connect with different outcomes and can help as you plan your activities.</a:t>
            </a:r>
            <a:r>
              <a:rPr lang="en-US"/>
              <a:t> </a:t>
            </a:r>
            <a:endParaRPr lang="en-US" i="0" baseline="0"/>
          </a:p>
          <a:p>
            <a:pPr marL="171450" indent="-171450">
              <a:buFont typeface="Arial" panose="020B0604020202020204" pitchFamily="34" charset="0"/>
              <a:buChar char="•"/>
            </a:pPr>
            <a:endParaRPr lang="en-US" i="0" baseline="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19399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US" baseline="0" dirty="0"/>
              <a:t>In the </a:t>
            </a:r>
            <a:r>
              <a:rPr lang="en-US" dirty="0"/>
              <a:t>welcome module video</a:t>
            </a:r>
            <a:r>
              <a:rPr lang="en-US" baseline="0" dirty="0"/>
              <a:t>, we previewed the design strategies framework that was developed as part of this project.</a:t>
            </a:r>
            <a:r>
              <a:rPr lang="en-US" dirty="0"/>
              <a:t> </a:t>
            </a:r>
            <a:endParaRPr lang="en-US" i="0" baseline="0" dirty="0"/>
          </a:p>
          <a:p>
            <a:pPr marL="628650" lvl="1" indent="-171450">
              <a:buFont typeface="Arial" panose="020B0604020202020204" pitchFamily="34" charset="0"/>
              <a:buChar char="•"/>
              <a:defRPr/>
            </a:pPr>
            <a:r>
              <a:rPr lang="en-US" sz="1200" i="0" kern="1200" baseline="0" dirty="0">
                <a:solidFill>
                  <a:schemeClr val="tx1"/>
                </a:solidFill>
                <a:effectLst/>
                <a:latin typeface="+mn-lt"/>
                <a:ea typeface="+mn-ea"/>
                <a:cs typeface="+mn-cs"/>
              </a:rPr>
              <a:t>We know that content and format are interconnected when designing an activity, and that facilitation is also an important part of the activity.</a:t>
            </a:r>
            <a:r>
              <a:rPr lang="en-US" dirty="0"/>
              <a:t> </a:t>
            </a:r>
            <a:endParaRPr lang="en-US" sz="1200" i="0" kern="1200" baseline="0" dirty="0">
              <a:solidFill>
                <a:schemeClr val="tx1"/>
              </a:solidFill>
              <a:effectLst/>
              <a:latin typeface="+mn-lt"/>
              <a:cs typeface="Calibri"/>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i="0" kern="1200" baseline="0" dirty="0">
              <a:solidFill>
                <a:schemeClr val="tx1"/>
              </a:solidFill>
              <a:effectLst/>
              <a:latin typeface="+mn-lt"/>
              <a:ea typeface="+mn-ea"/>
              <a:cs typeface="+mn-cs"/>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kern="1200" baseline="0" dirty="0">
                <a:solidFill>
                  <a:schemeClr val="tx1"/>
                </a:solidFill>
                <a:effectLst/>
                <a:latin typeface="+mn-lt"/>
                <a:ea typeface="+mn-ea"/>
                <a:cs typeface="+mn-cs"/>
              </a:rPr>
              <a:t>However, in this module we</a:t>
            </a:r>
            <a:r>
              <a:rPr lang="en-US" i="0" baseline="0" dirty="0"/>
              <a:t> will be looking more closely at the format strategies in the center column</a:t>
            </a:r>
            <a:endParaRPr lang="en-US" i="0" baseline="0" dirty="0">
              <a:cs typeface="Calibri"/>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baseline="0" dirty="0"/>
              <a:t>and how they support interest, relevance, and/or self-efficacy, which we learned about from the research connected with the Let’s Do Chemistry kit activities.</a:t>
            </a:r>
            <a:endParaRPr lang="en-US" i="0" baseline="0" dirty="0">
              <a:cs typeface="Calibri"/>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baseline="0" dirty="0"/>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baseline="0" dirty="0"/>
              <a:t>As a reminder, format strategies refer</a:t>
            </a:r>
            <a:r>
              <a:rPr lang="en-US" sz="1200" kern="1200" dirty="0">
                <a:solidFill>
                  <a:schemeClr val="tx1"/>
                </a:solidFill>
                <a:effectLst/>
                <a:latin typeface="+mn-lt"/>
                <a:ea typeface="+mn-ea"/>
                <a:cs typeface="+mn-cs"/>
              </a:rPr>
              <a:t> to</a:t>
            </a:r>
            <a:r>
              <a:rPr lang="en-US" sz="1200" kern="1200" baseline="0" dirty="0">
                <a:solidFill>
                  <a:schemeClr val="tx1"/>
                </a:solidFill>
                <a:effectLst/>
                <a:latin typeface="+mn-lt"/>
                <a:ea typeface="+mn-ea"/>
                <a:cs typeface="+mn-cs"/>
              </a:rPr>
              <a:t> what participants are doing or how they interact with the activity.</a:t>
            </a:r>
            <a:endParaRPr lang="en-US" sz="1200" kern="1200" baseline="0" dirty="0">
              <a:solidFill>
                <a:schemeClr val="tx1"/>
              </a:solidFill>
              <a:effectLst/>
              <a:latin typeface="+mn-lt"/>
              <a:cs typeface="Calibri"/>
            </a:endParaRP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baseline="0" dirty="0"/>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baseline="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41422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To help summarize our findings, we have also created this chart that shows the relative frequency with which visitors mentioned each strategy in connection to the three attitudes. This chart visually reflects the findings we just shared on the previous slides through color shading and the different dot graphics. </a:t>
            </a:r>
          </a:p>
          <a:p>
            <a:endParaRPr lang="en-US" dirty="0"/>
          </a:p>
          <a:p>
            <a:r>
              <a:rPr lang="en-US" dirty="0"/>
              <a:t>As we mentioned at the beginning, the</a:t>
            </a:r>
            <a:r>
              <a:rPr lang="en-US" b="0" baseline="0" dirty="0"/>
              <a:t> data showed that visitors felt the format of an activity was especially important to increasing their interest and their feelings of self-efficacy</a:t>
            </a:r>
            <a:r>
              <a:rPr lang="en-US" dirty="0"/>
              <a:t> </a:t>
            </a:r>
            <a:endParaRPr lang="en-US" dirty="0">
              <a:cs typeface="Calibri"/>
            </a:endParaRPr>
          </a:p>
          <a:p>
            <a:pPr marL="635000" lvl="1" indent="-177800">
              <a:buFont typeface="Arial" panose="020B0604020202020204" pitchFamily="34" charset="0"/>
              <a:buChar char="•"/>
              <a:defRPr/>
            </a:pPr>
            <a:r>
              <a:rPr lang="en-US" b="0" baseline="0" dirty="0"/>
              <a:t>You will </a:t>
            </a:r>
            <a:r>
              <a:rPr lang="en-US" dirty="0"/>
              <a:t>remember</a:t>
            </a:r>
            <a:r>
              <a:rPr lang="en-US" b="0" baseline="0" dirty="0"/>
              <a:t> this</a:t>
            </a:r>
            <a:r>
              <a:rPr lang="en-US" dirty="0"/>
              <a:t> main finding</a:t>
            </a:r>
            <a:r>
              <a:rPr lang="en-US" b="0" baseline="0" dirty="0"/>
              <a:t> from the first graph we showed at the </a:t>
            </a:r>
            <a:r>
              <a:rPr lang="en-US" dirty="0"/>
              <a:t>start of</a:t>
            </a:r>
            <a:r>
              <a:rPr lang="en-US" b="0" baseline="0" dirty="0"/>
              <a:t> this module with the</a:t>
            </a:r>
            <a:r>
              <a:rPr lang="en-US" dirty="0"/>
              <a:t> blue and teal</a:t>
            </a:r>
            <a:r>
              <a:rPr lang="en-US" b="0" baseline="0" dirty="0"/>
              <a:t> bars</a:t>
            </a:r>
            <a:r>
              <a:rPr lang="en-US" dirty="0"/>
              <a:t> and can now also see that this finding is represented here through the interest and self-efficacy columns being largely filled in.</a:t>
            </a:r>
            <a:endParaRPr lang="en-US" b="0" baseline="0"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dirty="0"/>
          </a:p>
        </p:txBody>
      </p:sp>
      <p:sp>
        <p:nvSpPr>
          <p:cNvPr id="4" name="Slide Number Placeholder 3"/>
          <p:cNvSpPr>
            <a:spLocks noGrp="1"/>
          </p:cNvSpPr>
          <p:nvPr>
            <p:ph type="sldNum" sz="quarter" idx="10"/>
          </p:nvPr>
        </p:nvSpPr>
        <p:spPr/>
        <p:txBody>
          <a:bodyPr/>
          <a:lstStyle/>
          <a:p>
            <a:fld id="{6B5414EC-E667-448D-B03F-53C317516AB6}" type="slidenum">
              <a:rPr lang="en-US" smtClean="0"/>
              <a:t>30</a:t>
            </a:fld>
            <a:endParaRPr lang="en-US"/>
          </a:p>
        </p:txBody>
      </p:sp>
    </p:spTree>
    <p:extLst>
      <p:ext uri="{BB962C8B-B14F-4D97-AF65-F5344CB8AC3E}">
        <p14:creationId xmlns:p14="http://schemas.microsoft.com/office/powerpoint/2010/main" val="40063113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800" indent="-177800">
              <a:buFont typeface="Arial" panose="020B0604020202020204" pitchFamily="34" charset="0"/>
              <a:buChar char="•"/>
            </a:pPr>
            <a:r>
              <a:rPr lang="en-US"/>
              <a:t>The data indicate there are </a:t>
            </a:r>
            <a:r>
              <a:rPr lang="en-US" b="0" baseline="0"/>
              <a:t>several particular format strategies to consider when creating or modifying an activity.</a:t>
            </a:r>
            <a:endParaRPr lang="en-US"/>
          </a:p>
          <a:p>
            <a:pPr marL="635000" lvl="1" indent="-177800">
              <a:buFont typeface="Arial" panose="020B0604020202020204" pitchFamily="34" charset="0"/>
              <a:buChar char="•"/>
            </a:pPr>
            <a:r>
              <a:rPr lang="en-US"/>
              <a:t>At the beginning of this module we shared </a:t>
            </a:r>
            <a:r>
              <a:rPr lang="en-US" b="0" baseline="0"/>
              <a:t>three strategies</a:t>
            </a:r>
            <a:r>
              <a:rPr lang="en-US"/>
              <a:t>,</a:t>
            </a:r>
            <a:r>
              <a:rPr lang="en-US" b="0" baseline="0"/>
              <a:t> </a:t>
            </a:r>
            <a:r>
              <a:rPr lang="en-US"/>
              <a:t>which are also highlighted here, that were shown to boost all three attitudes toward chemistry. This included allowing</a:t>
            </a:r>
            <a:r>
              <a:rPr lang="en-US" b="0" baseline="0"/>
              <a:t> for </a:t>
            </a:r>
            <a:r>
              <a:rPr lang="en-US"/>
              <a:t>observation of phenomena, allowing for use</a:t>
            </a:r>
            <a:r>
              <a:rPr lang="en-US" b="0" baseline="0"/>
              <a:t> of tools and materials, </a:t>
            </a:r>
            <a:r>
              <a:rPr lang="en-US"/>
              <a:t>and evoking</a:t>
            </a:r>
            <a:r>
              <a:rPr lang="en-US" b="0" baseline="0"/>
              <a:t> familiar experiences</a:t>
            </a:r>
            <a:r>
              <a:rPr lang="en-US"/>
              <a:t>.</a:t>
            </a:r>
            <a:endParaRPr lang="en-US" b="0" baseline="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a:p>
        </p:txBody>
      </p:sp>
      <p:sp>
        <p:nvSpPr>
          <p:cNvPr id="4" name="Slide Number Placeholder 3"/>
          <p:cNvSpPr>
            <a:spLocks noGrp="1"/>
          </p:cNvSpPr>
          <p:nvPr>
            <p:ph type="sldNum" sz="quarter" idx="10"/>
          </p:nvPr>
        </p:nvSpPr>
        <p:spPr/>
        <p:txBody>
          <a:bodyPr/>
          <a:lstStyle/>
          <a:p>
            <a:fld id="{6B5414EC-E667-448D-B03F-53C317516AB6}" type="slidenum">
              <a:rPr lang="en-US" smtClean="0"/>
              <a:t>31</a:t>
            </a:fld>
            <a:endParaRPr lang="en-US"/>
          </a:p>
        </p:txBody>
      </p:sp>
    </p:spTree>
    <p:extLst>
      <p:ext uri="{BB962C8B-B14F-4D97-AF65-F5344CB8AC3E}">
        <p14:creationId xmlns:p14="http://schemas.microsoft.com/office/powerpoint/2010/main" val="11598123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t>
            </a:r>
            <a:r>
              <a:rPr lang="en-US" b="0" baseline="0" dirty="0"/>
              <a:t>some of the later graphs we saw </a:t>
            </a:r>
            <a:r>
              <a:rPr lang="en-US" dirty="0"/>
              <a:t>that allowing</a:t>
            </a:r>
            <a:r>
              <a:rPr lang="en-US" b="0" baseline="0" dirty="0"/>
              <a:t> for experimenting with </a:t>
            </a:r>
            <a:r>
              <a:rPr lang="en-US" dirty="0"/>
              <a:t>variables and being hands-on and interactive </a:t>
            </a:r>
            <a:r>
              <a:rPr lang="en-US" b="0" baseline="0" dirty="0"/>
              <a:t>were shown to support increased interest and self-efficacy</a:t>
            </a:r>
            <a:r>
              <a:rPr lang="en-US" dirty="0"/>
              <a:t>.</a:t>
            </a:r>
          </a:p>
          <a:p>
            <a:pPr marL="0" marR="0" lvl="0" indent="0" algn="l" defTabSz="914400">
              <a:lnSpc>
                <a:spcPct val="100000"/>
              </a:lnSpc>
              <a:spcBef>
                <a:spcPts val="0"/>
              </a:spcBef>
              <a:spcAft>
                <a:spcPts val="0"/>
              </a:spcAft>
              <a:buClrTx/>
              <a:buSzTx/>
              <a:buFontTx/>
              <a:buNone/>
              <a:tabLst/>
              <a:defRPr/>
            </a:pPr>
            <a:endParaRPr lang="en-US" i="0" baseline="0" dirty="0">
              <a:cs typeface="Calibri"/>
            </a:endParaRPr>
          </a:p>
          <a:p>
            <a:pPr>
              <a:defRPr/>
            </a:pPr>
            <a:r>
              <a:rPr lang="en-US" dirty="0"/>
              <a:t>Together these were the main strategies the research indicated were useful for supporting visitors' positive attitudes towards chemistry.</a:t>
            </a:r>
            <a:endParaRPr lang="en-US" dirty="0">
              <a:cs typeface="Calibri"/>
            </a:endParaRPr>
          </a:p>
        </p:txBody>
      </p:sp>
      <p:sp>
        <p:nvSpPr>
          <p:cNvPr id="4" name="Slide Number Placeholder 3"/>
          <p:cNvSpPr>
            <a:spLocks noGrp="1"/>
          </p:cNvSpPr>
          <p:nvPr>
            <p:ph type="sldNum" sz="quarter" idx="10"/>
          </p:nvPr>
        </p:nvSpPr>
        <p:spPr/>
        <p:txBody>
          <a:bodyPr/>
          <a:lstStyle/>
          <a:p>
            <a:fld id="{6B5414EC-E667-448D-B03F-53C317516AB6}" type="slidenum">
              <a:rPr lang="en-US" smtClean="0"/>
              <a:t>32</a:t>
            </a:fld>
            <a:endParaRPr lang="en-US"/>
          </a:p>
        </p:txBody>
      </p:sp>
    </p:spTree>
    <p:extLst>
      <p:ext uri="{BB962C8B-B14F-4D97-AF65-F5344CB8AC3E}">
        <p14:creationId xmlns:p14="http://schemas.microsoft.com/office/powerpoint/2010/main" val="40814160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My name is Patti, and I’m a practitioner</a:t>
            </a:r>
            <a:r>
              <a:rPr lang="en-US" baseline="0" dirty="0"/>
              <a:t> </a:t>
            </a:r>
            <a:r>
              <a:rPr lang="en-US" dirty="0"/>
              <a:t>with the Let’s Do Chemistry project. </a:t>
            </a:r>
          </a:p>
          <a:p>
            <a:r>
              <a:rPr lang="en-US" dirty="0"/>
              <a:t>Next, we'll talk</a:t>
            </a:r>
            <a:r>
              <a:rPr lang="en-US" baseline="0" dirty="0"/>
              <a:t> about ways to apply the framework you just learned about, specifically when selecting and modifying activities.</a:t>
            </a:r>
            <a:endParaRPr lang="en-US" b="0" dirty="0">
              <a:effectLst/>
              <a:cs typeface="Calibri"/>
            </a:endParaRPr>
          </a:p>
          <a:p>
            <a:br>
              <a:rPr lang="en-US" dirty="0">
                <a:cs typeface="+mn-lt"/>
              </a:rPr>
            </a:br>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3952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r>
              <a:rPr lang="en-US" dirty="0">
                <a:cs typeface="Calibri"/>
              </a:rPr>
              <a:t>Because the format strategies were identified as aspects of hands-on activities that develop feelings</a:t>
            </a:r>
            <a:r>
              <a:rPr lang="en-US" baseline="0" dirty="0">
                <a:cs typeface="Calibri"/>
              </a:rPr>
              <a:t> of</a:t>
            </a:r>
            <a:r>
              <a:rPr lang="en-US" dirty="0">
                <a:cs typeface="Calibri"/>
              </a:rPr>
              <a:t> interest, relevance, and self-efficacy,</a:t>
            </a:r>
            <a:r>
              <a:rPr lang="en-US" baseline="0" dirty="0">
                <a:cs typeface="Calibri"/>
              </a:rPr>
              <a:t> look for them when you are considering which activities to offer at an event or program. </a:t>
            </a:r>
          </a:p>
          <a:p>
            <a:pPr marL="0" indent="0">
              <a:buFont typeface="Arial"/>
              <a:buNone/>
            </a:pPr>
            <a:endParaRPr lang="en-US" b="1" baseline="0" dirty="0">
              <a:cs typeface="Calibri"/>
            </a:endParaRPr>
          </a:p>
          <a:p>
            <a:pPr marL="171450" indent="-171450">
              <a:buFont typeface="Arial" panose="020B0604020202020204" pitchFamily="34" charset="0"/>
              <a:buChar char="•"/>
            </a:pPr>
            <a:r>
              <a:rPr lang="en-US" b="1" dirty="0">
                <a:cs typeface="Calibri"/>
              </a:rPr>
              <a:t>[1] Choose activities</a:t>
            </a:r>
            <a:r>
              <a:rPr lang="en-US" b="0" baseline="0" dirty="0">
                <a:cs typeface="Calibri"/>
              </a:rPr>
              <a:t> that incorporate 4 or more format strategies. These will provide the interactivity and experience that help develop positive attitudes toward chemistry. </a:t>
            </a:r>
            <a:endParaRPr lang="en-US" b="0" dirty="0">
              <a:cs typeface="Calibri"/>
            </a:endParaRPr>
          </a:p>
          <a:p>
            <a:pPr marL="171450" indent="-171450">
              <a:buFont typeface="Arial"/>
              <a:buChar char="•"/>
            </a:pPr>
            <a:r>
              <a:rPr lang="en-US" b="0" dirty="0">
                <a:cs typeface="Calibri"/>
              </a:rPr>
              <a:t>If you see only one or two format strategies in use as you read through an activity write-up, [2] </a:t>
            </a:r>
            <a:r>
              <a:rPr lang="en-US" b="1" dirty="0">
                <a:cs typeface="Calibri"/>
              </a:rPr>
              <a:t>rule the activity out</a:t>
            </a:r>
            <a:r>
              <a:rPr lang="en-US" b="0" dirty="0">
                <a:cs typeface="Calibri"/>
              </a:rPr>
              <a:t>. It will do little to develop positive</a:t>
            </a:r>
            <a:r>
              <a:rPr lang="en-US" b="0" baseline="0" dirty="0">
                <a:cs typeface="Calibri"/>
              </a:rPr>
              <a:t> attitudes toward chemistry</a:t>
            </a:r>
            <a:r>
              <a:rPr lang="en-US" b="0" dirty="0">
                <a:cs typeface="Calibri"/>
              </a:rPr>
              <a:t>. You may find that </a:t>
            </a:r>
            <a:r>
              <a:rPr lang="en-US" dirty="0">
                <a:cs typeface="Calibri"/>
              </a:rPr>
              <a:t>some popular activities just don’t</a:t>
            </a:r>
            <a:r>
              <a:rPr lang="en-US" baseline="0" dirty="0">
                <a:cs typeface="Calibri"/>
              </a:rPr>
              <a:t> </a:t>
            </a:r>
            <a:r>
              <a:rPr lang="en-US" dirty="0">
                <a:cs typeface="Calibri"/>
              </a:rPr>
              <a:t>measure up.</a:t>
            </a:r>
          </a:p>
          <a:p>
            <a:pPr marL="171450" indent="-171450">
              <a:buFont typeface="Arial"/>
              <a:buChar char="•"/>
            </a:pPr>
            <a:r>
              <a:rPr lang="en-US" dirty="0">
                <a:cs typeface="Calibri"/>
              </a:rPr>
              <a:t>Sometimes,</a:t>
            </a:r>
            <a:r>
              <a:rPr lang="en-US" baseline="0" dirty="0">
                <a:cs typeface="Calibri"/>
              </a:rPr>
              <a:t> activities do not make full use of the format strategies, but have </a:t>
            </a:r>
            <a:r>
              <a:rPr lang="en-US" dirty="0">
                <a:cs typeface="Calibri"/>
              </a:rPr>
              <a:t>other redeeming qualities.</a:t>
            </a:r>
            <a:r>
              <a:rPr lang="en-US" baseline="0" dirty="0">
                <a:cs typeface="Calibri"/>
              </a:rPr>
              <a:t> [3] In these cases, </a:t>
            </a:r>
            <a:r>
              <a:rPr lang="en-US" dirty="0">
                <a:cs typeface="Calibri"/>
              </a:rPr>
              <a:t>look to the format strategies to identify areas to focus</a:t>
            </a:r>
            <a:r>
              <a:rPr lang="en-US" baseline="0" dirty="0">
                <a:cs typeface="Calibri"/>
              </a:rPr>
              <a:t> on as you </a:t>
            </a:r>
            <a:r>
              <a:rPr lang="en-US" b="1" dirty="0">
                <a:cs typeface="Calibri"/>
              </a:rPr>
              <a:t>modify and improve the activity</a:t>
            </a:r>
            <a:r>
              <a:rPr lang="en-US" dirty="0">
                <a:cs typeface="Calibri"/>
              </a:rPr>
              <a:t>. </a:t>
            </a:r>
          </a:p>
          <a:p>
            <a:pPr marL="171450" indent="-171450">
              <a:buFont typeface="Arial"/>
              <a:buChar char="•"/>
            </a:pPr>
            <a:r>
              <a:rPr lang="en-US" dirty="0">
                <a:cs typeface="Calibri"/>
              </a:rPr>
              <a:t>And if you are starting from scratch, [4] </a:t>
            </a:r>
            <a:r>
              <a:rPr lang="en-US" b="1" dirty="0">
                <a:cs typeface="Calibri"/>
              </a:rPr>
              <a:t>designing a new activity</a:t>
            </a:r>
            <a:r>
              <a:rPr lang="en-US" dirty="0">
                <a:cs typeface="Calibri"/>
              </a:rPr>
              <a:t>, keep the format strategies in mind, so that the resulting activity promotes feelings of interest, relevance, and self-efficacy in chemistry. </a:t>
            </a:r>
          </a:p>
          <a:p>
            <a:pPr marL="171450" indent="-171450">
              <a:buFont typeface="Arial"/>
              <a:buChar char="•"/>
            </a:pPr>
            <a:endParaRPr lang="en-US" dirty="0">
              <a:cs typeface="Calibri"/>
            </a:endParaRPr>
          </a:p>
          <a:p>
            <a:pPr marL="171450" indent="-171450">
              <a:buFont typeface="Arial"/>
              <a:buChar char="•"/>
            </a:pPr>
            <a:endParaRPr lang="en-US" dirty="0">
              <a:cs typeface="Calibri"/>
            </a:endParaRPr>
          </a:p>
          <a:p>
            <a:pPr>
              <a:defRPr/>
            </a:pPr>
            <a:r>
              <a:rPr lang="en-US" b="1" baseline="0" dirty="0"/>
              <a:t>Photo copyright:</a:t>
            </a:r>
            <a:r>
              <a:rPr lang="en-US" b="1" dirty="0"/>
              <a:t> </a:t>
            </a:r>
            <a:r>
              <a:rPr lang="en-US" dirty="0"/>
              <a:t>Christine Brennan Schmidt, 2018, Washington DC</a:t>
            </a:r>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291162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dirty="0">
                <a:solidFill>
                  <a:schemeClr val="tx1"/>
                </a:solidFill>
                <a:effectLst/>
                <a:latin typeface="+mn-lt"/>
                <a:ea typeface="+mn-ea"/>
                <a:cs typeface="+mn-cs"/>
              </a:rPr>
              <a:t>Let’s take a look at popular demonstration. A presenter adds water to one of three cups, changes the order of the three cups, and asks the audience to identify which cup contains the water. No matter which cup the audience selects, water does not spill out. The presenter eventually tips all three cups over and no water!</a:t>
            </a:r>
            <a:r>
              <a:rPr lang="en-US" sz="1200" b="0" i="0" kern="1200" dirty="0">
                <a:solidFill>
                  <a:schemeClr val="tx1"/>
                </a:solidFill>
                <a:effectLst/>
                <a:latin typeface="+mn-lt"/>
                <a:ea typeface="+mn-ea"/>
                <a:cs typeface="+mn-cs"/>
              </a:rPr>
              <a:t>​</a:t>
            </a:r>
          </a:p>
          <a:p>
            <a:pPr rtl="0" fontAlgn="base"/>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If this were a magic show, the interaction would end there. But this is chemistry, so the presenter reveals the secret</a:t>
            </a:r>
            <a:r>
              <a:rPr lang="en-US" sz="1200" b="0" i="0" u="none" strike="noStrike" kern="1200" baseline="0" dirty="0">
                <a:solidFill>
                  <a:schemeClr val="tx1"/>
                </a:solidFill>
                <a:effectLst/>
                <a:latin typeface="+mn-lt"/>
                <a:ea typeface="+mn-ea"/>
                <a:cs typeface="+mn-cs"/>
              </a:rPr>
              <a:t> by doing the activity again but in </a:t>
            </a:r>
            <a:r>
              <a:rPr lang="en-US" sz="1200" b="0" i="0" u="none" strike="noStrike" kern="1200" dirty="0">
                <a:solidFill>
                  <a:schemeClr val="tx1"/>
                </a:solidFill>
                <a:effectLst/>
                <a:latin typeface="+mn-lt"/>
                <a:ea typeface="+mn-ea"/>
                <a:cs typeface="+mn-cs"/>
              </a:rPr>
              <a:t>clear cups. First, the presenter sprinkles sodium polyacrylate onto the bottom of one of the cups. The presenter adds water to this cup, and then rearranges the cups to allow time for the polymer to absorb the water. Finally, the presenter turns the cup containing the gel upside down. The gelled sodium polyacrylate and water stays in the bottom of the cup!</a:t>
            </a:r>
            <a:r>
              <a:rPr lang="en-US" sz="1200" b="0" i="0" kern="1200" dirty="0">
                <a:solidFill>
                  <a:schemeClr val="tx1"/>
                </a:solidFill>
                <a:effectLst/>
                <a:latin typeface="+mn-lt"/>
                <a:ea typeface="+mn-ea"/>
                <a:cs typeface="+mn-cs"/>
              </a:rPr>
              <a:t>​</a:t>
            </a:r>
          </a:p>
          <a:p>
            <a:pPr rtl="0" fontAlgn="base"/>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This familiar-looking game gives the facilitator a chance to shine and captures the attention of the audience. It feels very satisfying to present. Should we include this activity? Let's take a look at the format strategies.</a:t>
            </a:r>
          </a:p>
          <a:p>
            <a:pPr rtl="0" fontAlgn="base"/>
            <a:endParaRPr lang="en-US" sz="1200" b="0" i="0" u="none" strike="noStrike" kern="1200" dirty="0">
              <a:solidFill>
                <a:schemeClr val="tx1"/>
              </a:solidFill>
              <a:effectLst/>
              <a:latin typeface="+mn-lt"/>
              <a:ea typeface="+mn-ea"/>
              <a:cs typeface="+mn-cs"/>
            </a:endParaRPr>
          </a:p>
          <a:p>
            <a:pPr marL="171450" indent="-171450">
              <a:buFont typeface="Arial"/>
              <a:buChar char="•"/>
            </a:pPr>
            <a:endParaRPr lang="en-US" dirty="0">
              <a:cs typeface="Calibri"/>
            </a:endParaRPr>
          </a:p>
          <a:p>
            <a:pPr>
              <a:defRPr/>
            </a:pPr>
            <a:r>
              <a:rPr lang="en-US" b="1" baseline="0" dirty="0"/>
              <a:t>Image copyright:</a:t>
            </a:r>
            <a:r>
              <a:rPr lang="en-US" b="1" dirty="0"/>
              <a:t> </a:t>
            </a:r>
            <a:r>
              <a:rPr lang="en-US" dirty="0"/>
              <a:t>Jim Wisniewski, 2008, Chicago IL</a:t>
            </a:r>
            <a:endParaRPr lang="en-US" dirty="0">
              <a:cs typeface="Calibri"/>
            </a:endParaRPr>
          </a:p>
          <a:p>
            <a:pPr rtl="0" fontAlgn="base"/>
            <a:r>
              <a:rPr lang="en-US" sz="1200" b="0" i="0" u="none" strike="noStrike" kern="1200" dirty="0">
                <a:solidFill>
                  <a:schemeClr val="tx1"/>
                </a:solidFill>
                <a:effectLst/>
                <a:latin typeface="+mn-lt"/>
                <a:ea typeface="+mn-ea"/>
                <a:cs typeface="+mn-cs"/>
              </a:rPr>
              <a:t> </a:t>
            </a: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18400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dirty="0">
                <a:solidFill>
                  <a:schemeClr val="tx1"/>
                </a:solidFill>
                <a:effectLst/>
                <a:latin typeface="+mn-lt"/>
                <a:ea typeface="+mn-ea"/>
                <a:cs typeface="+mn-cs"/>
              </a:rPr>
              <a:t>The demonstration allows for observation of phenomena, is simple to do and easy to understand, and if the audience has seen a trick like this before, it evokes familiar experiences. </a:t>
            </a:r>
            <a:r>
              <a:rPr lang="en-US" sz="1200" b="0" i="0" kern="1200" dirty="0">
                <a:solidFill>
                  <a:schemeClr val="tx1"/>
                </a:solidFill>
                <a:effectLst/>
                <a:latin typeface="+mn-lt"/>
                <a:ea typeface="+mn-ea"/>
                <a:cs typeface="+mn-cs"/>
              </a:rPr>
              <a:t>​</a:t>
            </a:r>
          </a:p>
          <a:p>
            <a:pPr rtl="0" fontAlgn="base"/>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With three format strategies in use, the activity is not doing enough to promote positive attitudes toward learning chemistry. To improve it, let's focus our efforts by identifying the format strategies that are not in use. </a:t>
            </a:r>
            <a:r>
              <a:rPr lang="en-US" sz="1200" b="0" i="0" kern="1200" dirty="0">
                <a:solidFill>
                  <a:schemeClr val="tx1"/>
                </a:solidFill>
                <a:effectLst/>
                <a:latin typeface="+mn-lt"/>
                <a:ea typeface="+mn-ea"/>
                <a:cs typeface="+mn-cs"/>
              </a:rPr>
              <a:t>​</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a:t>
            </a:r>
            <a:br>
              <a:rPr lang="en-US" sz="1200" b="0" i="0" kern="1200" dirty="0">
                <a:solidFill>
                  <a:schemeClr val="tx1"/>
                </a:solidFill>
                <a:effectLst/>
                <a:latin typeface="+mn-lt"/>
                <a:ea typeface="+mn-ea"/>
                <a:cs typeface="+mn-cs"/>
              </a:rPr>
            </a:br>
            <a:r>
              <a:rPr lang="en-US" sz="1200" b="0" i="0" u="none" strike="noStrike" kern="1200" dirty="0">
                <a:solidFill>
                  <a:schemeClr val="tx1"/>
                </a:solidFill>
                <a:effectLst/>
                <a:latin typeface="+mn-lt"/>
                <a:ea typeface="+mn-ea"/>
                <a:cs typeface="+mn-cs"/>
              </a:rPr>
              <a:t>To make the activity </a:t>
            </a:r>
            <a:r>
              <a:rPr lang="en-US" sz="1200" b="1" i="0" u="none" strike="noStrike" kern="1200" dirty="0">
                <a:solidFill>
                  <a:schemeClr val="tx1"/>
                </a:solidFill>
                <a:effectLst/>
                <a:latin typeface="+mn-lt"/>
                <a:ea typeface="+mn-ea"/>
                <a:cs typeface="+mn-cs"/>
              </a:rPr>
              <a:t>hands-on and interactive</a:t>
            </a:r>
            <a:r>
              <a:rPr lang="en-US" sz="1200" b="0" i="0" u="none" strike="noStrike" kern="1200" dirty="0">
                <a:solidFill>
                  <a:schemeClr val="tx1"/>
                </a:solidFill>
                <a:effectLst/>
                <a:latin typeface="+mn-lt"/>
                <a:ea typeface="+mn-ea"/>
                <a:cs typeface="+mn-cs"/>
              </a:rPr>
              <a:t>, [1] participants can add sodium </a:t>
            </a:r>
            <a:r>
              <a:rPr lang="en-US" sz="1200" b="0" i="0" u="none" strike="noStrike" kern="1200" dirty="0" err="1">
                <a:solidFill>
                  <a:schemeClr val="tx1"/>
                </a:solidFill>
                <a:effectLst/>
                <a:latin typeface="+mn-lt"/>
                <a:ea typeface="+mn-ea"/>
                <a:cs typeface="+mn-cs"/>
              </a:rPr>
              <a:t>polyacrylate</a:t>
            </a:r>
            <a:r>
              <a:rPr lang="en-US" sz="1200" b="0" i="0" u="none" strike="noStrike" kern="1200" dirty="0">
                <a:solidFill>
                  <a:schemeClr val="tx1"/>
                </a:solidFill>
                <a:effectLst/>
                <a:latin typeface="+mn-lt"/>
                <a:ea typeface="+mn-ea"/>
                <a:cs typeface="+mn-cs"/>
              </a:rPr>
              <a:t>, water, and stir, rather than watch the educator do these things. The</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risks</a:t>
            </a:r>
            <a:r>
              <a:rPr lang="en-US" sz="1200" b="0" i="0" u="none" strike="noStrike" kern="1200" baseline="0" dirty="0">
                <a:solidFill>
                  <a:schemeClr val="tx1"/>
                </a:solidFill>
                <a:effectLst/>
                <a:latin typeface="+mn-lt"/>
                <a:ea typeface="+mn-ea"/>
                <a:cs typeface="+mn-cs"/>
              </a:rPr>
              <a:t> associated </a:t>
            </a:r>
            <a:r>
              <a:rPr lang="en-US" sz="1200" b="0" i="0" u="none" strike="noStrike" kern="1200" dirty="0">
                <a:solidFill>
                  <a:schemeClr val="tx1"/>
                </a:solidFill>
                <a:effectLst/>
                <a:latin typeface="+mn-lt"/>
                <a:ea typeface="+mn-ea"/>
                <a:cs typeface="+mn-cs"/>
              </a:rPr>
              <a:t>with sodium </a:t>
            </a:r>
            <a:r>
              <a:rPr lang="en-US" sz="1200" b="0" i="0" u="none" strike="noStrike" kern="1200" dirty="0" err="1">
                <a:solidFill>
                  <a:schemeClr val="tx1"/>
                </a:solidFill>
                <a:effectLst/>
                <a:latin typeface="+mn-lt"/>
                <a:ea typeface="+mn-ea"/>
                <a:cs typeface="+mn-cs"/>
              </a:rPr>
              <a:t>polyacrylate</a:t>
            </a:r>
            <a:r>
              <a:rPr lang="en-US" sz="1200" b="0" i="0" u="none" strike="noStrike" kern="1200" dirty="0">
                <a:solidFill>
                  <a:schemeClr val="tx1"/>
                </a:solidFill>
                <a:effectLst/>
                <a:latin typeface="+mn-lt"/>
                <a:ea typeface="+mn-ea"/>
                <a:cs typeface="+mn-cs"/>
              </a:rPr>
              <a:t> are low,</a:t>
            </a:r>
            <a:r>
              <a:rPr lang="en-US" sz="1200" b="0"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as long</a:t>
            </a:r>
            <a:r>
              <a:rPr lang="en-US" sz="1200" b="0" i="0" u="none" strike="noStrike" kern="1200" baseline="0" dirty="0">
                <a:solidFill>
                  <a:schemeClr val="tx1"/>
                </a:solidFill>
                <a:effectLst/>
                <a:latin typeface="+mn-lt"/>
                <a:ea typeface="+mn-ea"/>
                <a:cs typeface="+mn-cs"/>
              </a:rPr>
              <a:t> appropriate safety precautions are in place</a:t>
            </a:r>
            <a:r>
              <a:rPr lang="en-US" sz="1200" b="0" i="0" u="none" strike="noStrike" kern="1200" dirty="0">
                <a:solidFill>
                  <a:schemeClr val="tx1"/>
                </a:solidFill>
                <a:effectLst/>
                <a:latin typeface="+mn-lt"/>
                <a:ea typeface="+mn-ea"/>
                <a:cs typeface="+mn-cs"/>
              </a:rPr>
              <a:t>s it is safe enough for participants to handle. </a:t>
            </a:r>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•To </a:t>
            </a:r>
            <a:r>
              <a:rPr lang="en-US" sz="1200" b="1" i="0" u="none" strike="noStrike" kern="1200" dirty="0">
                <a:solidFill>
                  <a:schemeClr val="tx1"/>
                </a:solidFill>
                <a:effectLst/>
                <a:latin typeface="+mn-lt"/>
                <a:ea typeface="+mn-ea"/>
                <a:cs typeface="+mn-cs"/>
              </a:rPr>
              <a:t>allow for experimenting with variables</a:t>
            </a:r>
            <a:r>
              <a:rPr lang="en-US" sz="1200" b="0" i="0" u="none" strike="noStrike" kern="1200" dirty="0">
                <a:solidFill>
                  <a:schemeClr val="tx1"/>
                </a:solidFill>
                <a:effectLst/>
                <a:latin typeface="+mn-lt"/>
                <a:ea typeface="+mn-ea"/>
                <a:cs typeface="+mn-cs"/>
              </a:rPr>
              <a:t>, [2] we could have participants try different amounts of water or see what the addition of salt does to the gel. </a:t>
            </a:r>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•To allow for the use of </a:t>
            </a:r>
            <a:r>
              <a:rPr lang="en-US" sz="1200" b="1" i="0" u="none" strike="noStrike" kern="1200" dirty="0">
                <a:solidFill>
                  <a:schemeClr val="tx1"/>
                </a:solidFill>
                <a:effectLst/>
                <a:latin typeface="+mn-lt"/>
                <a:ea typeface="+mn-ea"/>
                <a:cs typeface="+mn-cs"/>
              </a:rPr>
              <a:t>tools and materials</a:t>
            </a:r>
            <a:r>
              <a:rPr lang="en-US" sz="1200" b="0" i="0" u="none" strike="noStrike" kern="1200" dirty="0">
                <a:solidFill>
                  <a:schemeClr val="tx1"/>
                </a:solidFill>
                <a:effectLst/>
                <a:latin typeface="+mn-lt"/>
                <a:ea typeface="+mn-ea"/>
                <a:cs typeface="+mn-cs"/>
              </a:rPr>
              <a:t>, [3] participants could use a small scoop to handle the sodium </a:t>
            </a:r>
            <a:r>
              <a:rPr lang="en-US" sz="1200" b="0" i="0" u="none" strike="noStrike" kern="1200" dirty="0" err="1">
                <a:solidFill>
                  <a:schemeClr val="tx1"/>
                </a:solidFill>
                <a:effectLst/>
                <a:latin typeface="+mn-lt"/>
                <a:ea typeface="+mn-ea"/>
                <a:cs typeface="+mn-cs"/>
              </a:rPr>
              <a:t>polyacrylate</a:t>
            </a:r>
            <a:r>
              <a:rPr lang="en-US" sz="1200" b="0" i="0" u="none" strike="noStrike" kern="1200" dirty="0">
                <a:solidFill>
                  <a:schemeClr val="tx1"/>
                </a:solidFill>
                <a:effectLst/>
                <a:latin typeface="+mn-lt"/>
                <a:ea typeface="+mn-ea"/>
                <a:cs typeface="+mn-cs"/>
              </a:rPr>
              <a:t>, a pipet to add water, and a stirring rod to mix the salt into the gel.</a:t>
            </a:r>
            <a:endParaRPr lang="en-US" sz="1200" b="0" i="0" kern="1200" dirty="0">
              <a:solidFill>
                <a:schemeClr val="tx1"/>
              </a:solidFill>
              <a:effectLst/>
              <a:latin typeface="+mn-lt"/>
              <a:ea typeface="+mn-ea"/>
              <a:cs typeface="+mn-cs"/>
            </a:endParaRPr>
          </a:p>
          <a:p>
            <a:pPr rtl="0" fontAlgn="base"/>
            <a:r>
              <a:rPr lang="en-US" sz="1200" b="0" i="0" kern="1200" dirty="0">
                <a:solidFill>
                  <a:schemeClr val="tx1"/>
                </a:solidFill>
                <a:effectLst/>
                <a:latin typeface="+mn-lt"/>
                <a:ea typeface="+mn-ea"/>
                <a:cs typeface="+mn-cs"/>
              </a:rPr>
              <a:t>​</a:t>
            </a:r>
          </a:p>
          <a:p>
            <a:pPr rtl="0" fontAlgn="base"/>
            <a:r>
              <a:rPr lang="en-US" sz="1200" b="0" i="0" kern="1200" dirty="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81988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dk1"/>
              </a:buClr>
              <a:buSzPts val="1200"/>
            </a:pPr>
            <a:r>
              <a:rPr lang="en-US" dirty="0"/>
              <a:t>This is how I modified the activity. 1] Participants add two super small scoops of sodium polyacrylate, [2] one pipet full of water, and watch the sodium polyacrylate absorb the water. Then, participants turn the cup upside down and see that nothing spills out. They may choose to add more water and observe the appearance of the gel. It can hold three jumbo pipets full of water and still reliably remain in the cup when turned upside down. Beyond that participants may continue to add water until the cup is about half-filled with gel. </a:t>
            </a:r>
          </a:p>
          <a:p>
            <a:pPr>
              <a:buClr>
                <a:schemeClr val="dk1"/>
              </a:buClr>
              <a:buSzPts val="1200"/>
            </a:pPr>
            <a:r>
              <a:rPr lang="en-US" dirty="0"/>
              <a:t>[3] The presenter asks participants what might happen if they add salt to the gel. Will the gel be able to hold more water or less water? Participants add a packet of salt and stir to see that the gel becomes liquid again. </a:t>
            </a:r>
          </a:p>
          <a:p>
            <a:pPr>
              <a:buClr>
                <a:schemeClr val="dk1"/>
              </a:buClr>
              <a:buSzPts val="1200"/>
            </a:pPr>
            <a:endParaRPr lang="en-US" dirty="0"/>
          </a:p>
          <a:p>
            <a:pPr marL="171450" indent="-171450">
              <a:buFont typeface="Arial"/>
              <a:buChar char="•"/>
            </a:pPr>
            <a:endParaRPr lang="en-US" dirty="0">
              <a:cs typeface="Calibri"/>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b="1" baseline="0" dirty="0"/>
              <a:t>Photo copyright:</a:t>
            </a:r>
            <a:endParaRPr lang="en-US" dirty="0">
              <a:cs typeface="Calibri"/>
            </a:endParaRPr>
          </a:p>
          <a:p>
            <a:pPr>
              <a:buClr>
                <a:schemeClr val="dk1"/>
              </a:buClr>
              <a:buSzPts val="1200"/>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73081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Test your activity with participants</a:t>
            </a:r>
            <a:r>
              <a:rPr lang="en-US" baseline="0" dirty="0"/>
              <a:t> </a:t>
            </a:r>
            <a:r>
              <a:rPr lang="en-US" dirty="0"/>
              <a:t>at least once and improve it before you consider it “done.” You might make changes to the chemistry content, the things participants do, or the materials they use so that the activity is easier to deliver, works better for participants, and meets your goals. Some of the people you might include in this testing process are chemists or educators to review or facilitate the activity, members of the public to do the activity, and researchers who specialize in learning to evaluate the activity. In the event that you don’t have your own team of researchers,</a:t>
            </a:r>
            <a:r>
              <a:rPr lang="en-US" baseline="0" dirty="0"/>
              <a:t> w</a:t>
            </a:r>
            <a:r>
              <a:rPr lang="en-US" dirty="0"/>
              <a:t>e will include evaluation resources in the Build Your Training module to help you and your team as you test and improve your activities. </a:t>
            </a:r>
          </a:p>
          <a:p>
            <a:endParaRPr lang="en-US" dirty="0">
              <a:cs typeface="Calibri"/>
            </a:endParaRPr>
          </a:p>
          <a:p>
            <a:pPr marL="171450" indent="-171450">
              <a:buFont typeface="Arial"/>
              <a:buChar char="•"/>
            </a:pPr>
            <a:endParaRPr lang="en-US" dirty="0">
              <a:cs typeface="Calibri"/>
            </a:endParaRPr>
          </a:p>
          <a:p>
            <a:pPr>
              <a:defRPr/>
            </a:pPr>
            <a:r>
              <a:rPr lang="en-US" b="1" baseline="0" dirty="0"/>
              <a:t>Photo copyright:</a:t>
            </a:r>
            <a:r>
              <a:rPr lang="en-US" b="1" dirty="0"/>
              <a:t> </a:t>
            </a:r>
            <a:r>
              <a:rPr lang="en-US" dirty="0"/>
              <a:t>Loris </a:t>
            </a:r>
            <a:r>
              <a:rPr lang="en-US" dirty="0" err="1"/>
              <a:t>Guzetta</a:t>
            </a:r>
            <a:r>
              <a:rPr lang="en-US" dirty="0"/>
              <a:t>, 2019, San Diego CA</a:t>
            </a:r>
            <a:endParaRPr lang="en-US" dirty="0">
              <a:cs typeface="Calibri"/>
            </a:endParaRPr>
          </a:p>
          <a:p>
            <a:endParaRPr lang="en-US" dirty="0">
              <a:cs typeface="Calibri"/>
            </a:endParaRPr>
          </a:p>
          <a:p>
            <a:endParaRPr lang="en-US" dirty="0">
              <a:cs typeface="Calibri"/>
            </a:endParaRPr>
          </a:p>
          <a:p>
            <a:endParaRPr lang="en-US" dirty="0">
              <a:cs typeface="Calibri"/>
            </a:endParaRPr>
          </a:p>
          <a:p>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62971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dirty="0">
                <a:solidFill>
                  <a:schemeClr val="tx1"/>
                </a:solidFill>
                <a:effectLst/>
                <a:latin typeface="+mn-lt"/>
                <a:ea typeface="+mn-ea"/>
                <a:cs typeface="+mn-cs"/>
              </a:rPr>
              <a:t>Now let's talk about the people you will train. Larger events usually have two different types of involvement—the planners who are involved months in advance and the facilitators whose responsibilities begin closer to the day of the event. The activity planners will </a:t>
            </a:r>
            <a:r>
              <a:rPr lang="en-US" sz="1200" b="1" i="0" u="none" strike="noStrike" kern="1200" dirty="0">
                <a:solidFill>
                  <a:schemeClr val="tx1"/>
                </a:solidFill>
                <a:effectLst/>
                <a:latin typeface="+mn-lt"/>
                <a:ea typeface="+mn-ea"/>
                <a:cs typeface="+mn-cs"/>
              </a:rPr>
              <a:t>select, modify, and test the activities. </a:t>
            </a:r>
            <a:r>
              <a:rPr lang="en-US" sz="1200" b="0" i="0" u="none" strike="noStrike" kern="1200" dirty="0">
                <a:solidFill>
                  <a:schemeClr val="tx1"/>
                </a:solidFill>
                <a:effectLst/>
                <a:latin typeface="+mn-lt"/>
                <a:ea typeface="+mn-ea"/>
                <a:cs typeface="+mn-cs"/>
              </a:rPr>
              <a:t>To do this, they will need a deep understanding of the format strategies as well as a collective understanding of what each strategy looks like in practice. Make it clear that a strong activity might utilize just four, five, or all six strategies. There is no need to artificially insert a strategy where it doesn’t make sense. Instead of being requirements, the format strategies are indicators that an activity will provide the experience and outcome we intend for participants. </a:t>
            </a:r>
            <a:r>
              <a:rPr lang="en-US" sz="1200" b="0" i="0" kern="1200" dirty="0">
                <a:solidFill>
                  <a:schemeClr val="tx1"/>
                </a:solidFill>
                <a:effectLst/>
                <a:latin typeface="+mn-lt"/>
                <a:ea typeface="+mn-ea"/>
                <a:cs typeface="+mn-cs"/>
              </a:rPr>
              <a:t>​</a:t>
            </a:r>
          </a:p>
          <a:p>
            <a:pPr rtl="0" fontAlgn="base"/>
            <a:endParaRPr lang="en-US" sz="1200" b="0" i="0" kern="1200" dirty="0">
              <a:solidFill>
                <a:schemeClr val="tx1"/>
              </a:solidFill>
              <a:effectLst/>
              <a:latin typeface="+mn-lt"/>
              <a:ea typeface="+mn-ea"/>
              <a:cs typeface="+mn-cs"/>
            </a:endParaRPr>
          </a:p>
          <a:p>
            <a:pPr marL="171450" indent="-171450">
              <a:buFont typeface="Arial"/>
              <a:buChar char="•"/>
            </a:pPr>
            <a:endParaRPr lang="en-US" dirty="0">
              <a:cs typeface="Calibri"/>
            </a:endParaRPr>
          </a:p>
          <a:p>
            <a:pPr>
              <a:buFont typeface="Arial"/>
              <a:defRPr/>
            </a:pPr>
            <a:r>
              <a:rPr lang="en-US" b="1" baseline="0" dirty="0"/>
              <a:t>Photo copyright:</a:t>
            </a:r>
            <a:r>
              <a:rPr lang="en-US" b="1" dirty="0"/>
              <a:t> </a:t>
            </a:r>
            <a:r>
              <a:rPr lang="en-US" dirty="0"/>
              <a:t>Christine Brennan Schmidt, 2018, Washington DC</a:t>
            </a:r>
            <a:endParaRPr lang="en-US" dirty="0">
              <a:cs typeface="Calibri"/>
            </a:endParaRPr>
          </a:p>
          <a:p>
            <a:pPr rtl="0" fontAlgn="base"/>
            <a:endParaRPr lang="en-US" sz="1200" b="0" i="0" kern="1200" dirty="0">
              <a:solidFill>
                <a:schemeClr val="tx1"/>
              </a:solidFill>
              <a:effectLst/>
              <a:latin typeface="+mn-lt"/>
              <a:ea typeface="+mn-ea"/>
              <a:cs typeface="+mn-cs"/>
            </a:endParaRPr>
          </a:p>
          <a:p>
            <a:pPr rtl="0" fontAlgn="base"/>
            <a:r>
              <a:rPr lang="en-US" sz="1200" b="0" i="0" kern="1200" dirty="0">
                <a:solidFill>
                  <a:schemeClr val="tx1"/>
                </a:solidFill>
                <a:effectLst/>
                <a:latin typeface="+mn-lt"/>
                <a:ea typeface="+mn-ea"/>
                <a:cs typeface="+mn-cs"/>
              </a:rPr>
              <a:t>​</a:t>
            </a:r>
          </a:p>
          <a:p>
            <a:pPr rtl="0" fontAlgn="base"/>
            <a:r>
              <a:rPr lang="en-US" sz="1200" b="0" i="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7638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0" baseline="0"/>
              <a:t>Before we dive into specific format strategies, we want to briefly look at how content and format broadly play into increasing visitor attitudes. </a:t>
            </a:r>
          </a:p>
          <a:p>
            <a:pPr marL="171450" indent="-171450">
              <a:buFont typeface="Arial" panose="020B0604020202020204" pitchFamily="34" charset="0"/>
              <a:buChar char="•"/>
            </a:pPr>
            <a:endParaRPr lang="en-US" i="0" baseline="0"/>
          </a:p>
          <a:p>
            <a:pPr marL="183394" lvl="0" indent="-174708">
              <a:buFont typeface="Arial" panose="020B0604020202020204" pitchFamily="34" charset="0"/>
              <a:buChar char="•"/>
            </a:pPr>
            <a:r>
              <a:rPr lang="en-US" i="0" baseline="0"/>
              <a:t>You may notice on the upcoming graph that percentages for each area do not equal 100% as visitors may have talked about both content AND format </a:t>
            </a:r>
          </a:p>
          <a:p>
            <a:pPr marL="1097794" lvl="2" indent="-174708">
              <a:buFont typeface="Arial" panose="020B0604020202020204" pitchFamily="34" charset="0"/>
              <a:buChar char="•"/>
            </a:pPr>
            <a:endParaRPr lang="en-US" i="0" baseline="0"/>
          </a:p>
          <a:p>
            <a:pPr marL="1097794" lvl="2" indent="-174708">
              <a:buFont typeface="Arial" panose="020B0604020202020204" pitchFamily="34" charset="0"/>
              <a:buChar char="•"/>
            </a:pPr>
            <a:endParaRPr lang="en-US" i="0" baseline="0"/>
          </a:p>
          <a:p>
            <a:endParaRPr lang="en-US"/>
          </a:p>
        </p:txBody>
      </p:sp>
      <p:sp>
        <p:nvSpPr>
          <p:cNvPr id="4" name="Slide Number Placeholder 3"/>
          <p:cNvSpPr>
            <a:spLocks noGrp="1"/>
          </p:cNvSpPr>
          <p:nvPr>
            <p:ph type="sldNum" sz="quarter" idx="10"/>
          </p:nvPr>
        </p:nvSpPr>
        <p:spPr/>
        <p:txBody>
          <a:bodyPr/>
          <a:lstStyle/>
          <a:p>
            <a:fld id="{6B5414EC-E667-448D-B03F-53C317516AB6}" type="slidenum">
              <a:rPr lang="en-US" smtClean="0"/>
              <a:t>4</a:t>
            </a:fld>
            <a:endParaRPr lang="en-US"/>
          </a:p>
        </p:txBody>
      </p:sp>
    </p:spTree>
    <p:extLst>
      <p:ext uri="{BB962C8B-B14F-4D97-AF65-F5344CB8AC3E}">
        <p14:creationId xmlns:p14="http://schemas.microsoft.com/office/powerpoint/2010/main" val="7141216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baseline="0" dirty="0">
                <a:solidFill>
                  <a:schemeClr val="tx1"/>
                </a:solidFill>
                <a:effectLst/>
                <a:latin typeface="+mn-lt"/>
                <a:ea typeface="+mn-ea"/>
                <a:cs typeface="+mn-cs"/>
              </a:rPr>
              <a:t>Activity </a:t>
            </a:r>
            <a:r>
              <a:rPr lang="en-US" sz="1200" b="0" i="0" u="none" strike="noStrike" kern="1200" dirty="0">
                <a:solidFill>
                  <a:schemeClr val="tx1"/>
                </a:solidFill>
                <a:effectLst/>
                <a:latin typeface="+mn-lt"/>
                <a:ea typeface="+mn-ea"/>
                <a:cs typeface="+mn-cs"/>
              </a:rPr>
              <a:t>facilitators </a:t>
            </a:r>
            <a:r>
              <a:rPr lang="en-US" sz="1200" b="1" i="0" u="none" strike="noStrike" kern="1200" dirty="0">
                <a:solidFill>
                  <a:schemeClr val="tx1"/>
                </a:solidFill>
                <a:effectLst/>
                <a:latin typeface="+mn-lt"/>
                <a:ea typeface="+mn-ea"/>
                <a:cs typeface="+mn-cs"/>
              </a:rPr>
              <a:t>support learners as they take on the role of scientist</a:t>
            </a:r>
            <a:r>
              <a:rPr lang="en-US" sz="1200" b="0" i="0" u="none" strike="noStrike" kern="1200" dirty="0">
                <a:solidFill>
                  <a:schemeClr val="tx1"/>
                </a:solidFill>
                <a:effectLst/>
                <a:latin typeface="+mn-lt"/>
                <a:ea typeface="+mn-ea"/>
                <a:cs typeface="+mn-cs"/>
              </a:rPr>
              <a:t>. The </a:t>
            </a:r>
            <a:r>
              <a:rPr lang="en-US" sz="1200" b="1" i="0" u="none" strike="noStrike" kern="1200" dirty="0">
                <a:solidFill>
                  <a:schemeClr val="tx1"/>
                </a:solidFill>
                <a:effectLst/>
                <a:latin typeface="+mn-lt"/>
                <a:ea typeface="+mn-ea"/>
                <a:cs typeface="+mn-cs"/>
              </a:rPr>
              <a:t>format strategies</a:t>
            </a:r>
            <a:r>
              <a:rPr lang="en-US" sz="1200" b="0" i="0" u="none" strike="noStrike" kern="1200" dirty="0">
                <a:solidFill>
                  <a:schemeClr val="tx1"/>
                </a:solidFill>
                <a:effectLst/>
                <a:latin typeface="+mn-lt"/>
                <a:ea typeface="+mn-ea"/>
                <a:cs typeface="+mn-cs"/>
              </a:rPr>
              <a:t> which are our focus this week are particularly good at developing feelings of self-efficacy. Make sure facilitators are aware of this!</a:t>
            </a:r>
            <a:r>
              <a:rPr lang="en-US" sz="1200" b="0" i="0" u="none" strike="noStrike" kern="1200" baseline="0" dirty="0">
                <a:solidFill>
                  <a:schemeClr val="tx1"/>
                </a:solidFill>
                <a:effectLst/>
                <a:latin typeface="+mn-lt"/>
                <a:ea typeface="+mn-ea"/>
                <a:cs typeface="+mn-cs"/>
              </a:rPr>
              <a:t> It is important for participants to see facilitators as role models AND It is also important for participants to realize that they themselves can learn and do chemistry, too. </a:t>
            </a:r>
          </a:p>
          <a:p>
            <a:pPr rtl="0" fontAlgn="base"/>
            <a:endParaRPr lang="en-US" sz="1200" b="0" i="0" u="none" strike="noStrike" kern="1200" baseline="0" dirty="0">
              <a:solidFill>
                <a:schemeClr val="tx1"/>
              </a:solidFill>
              <a:effectLst/>
              <a:latin typeface="+mn-lt"/>
              <a:ea typeface="+mn-ea"/>
              <a:cs typeface="+mn-cs"/>
            </a:endParaRPr>
          </a:p>
          <a:p>
            <a:pPr rtl="0" fontAlgn="base"/>
            <a:r>
              <a:rPr lang="en-US" sz="1200" b="0" i="0" u="none" strike="noStrike" kern="1200" dirty="0">
                <a:solidFill>
                  <a:schemeClr val="tx1"/>
                </a:solidFill>
                <a:effectLst/>
                <a:latin typeface="+mn-lt"/>
                <a:ea typeface="+mn-ea"/>
                <a:cs typeface="+mn-cs"/>
              </a:rPr>
              <a:t>People are inclined to teach the way that they were taught. So, in order for activity facilitators to make use of the format strategies, make your trainings </a:t>
            </a:r>
            <a:r>
              <a:rPr lang="en-US" sz="1200" b="1" i="0" u="none" strike="noStrike" kern="1200" dirty="0">
                <a:solidFill>
                  <a:schemeClr val="tx1"/>
                </a:solidFill>
                <a:effectLst/>
                <a:latin typeface="+mn-lt"/>
                <a:ea typeface="+mn-ea"/>
                <a:cs typeface="+mn-cs"/>
              </a:rPr>
              <a:t>hands-on and interactive</a:t>
            </a:r>
            <a:r>
              <a:rPr lang="en-US" sz="1200" b="0" i="0" u="none" strike="noStrike" kern="1200" dirty="0">
                <a:solidFill>
                  <a:schemeClr val="tx1"/>
                </a:solidFill>
                <a:effectLst/>
                <a:latin typeface="+mn-lt"/>
                <a:ea typeface="+mn-ea"/>
                <a:cs typeface="+mn-cs"/>
              </a:rPr>
              <a:t>. It's easy to get caught up in the who-does-what and what-goes-where of the activity and stop there. Take their understanding further by having them experience the format strategies in your training and make a note of their feelings. </a:t>
            </a:r>
            <a:r>
              <a:rPr lang="en-US" sz="1200" b="0" i="0" kern="1200" dirty="0">
                <a:solidFill>
                  <a:schemeClr val="tx1"/>
                </a:solidFill>
                <a:effectLst/>
                <a:latin typeface="+mn-lt"/>
                <a:ea typeface="+mn-ea"/>
                <a:cs typeface="+mn-cs"/>
              </a:rPr>
              <a:t>​Help them consider the feelings they want participants to experience as a result of doing hands-on chemistry activities with them. </a:t>
            </a:r>
          </a:p>
          <a:p>
            <a:pPr rtl="0" fontAlgn="base"/>
            <a:endParaRPr lang="en-US" sz="1200" b="0" i="0" kern="1200" dirty="0">
              <a:solidFill>
                <a:schemeClr val="tx1"/>
              </a:solidFill>
              <a:effectLst/>
              <a:latin typeface="+mn-lt"/>
              <a:ea typeface="+mn-ea"/>
              <a:cs typeface="+mn-cs"/>
            </a:endParaRPr>
          </a:p>
          <a:p>
            <a:pPr marL="171450" indent="-171450">
              <a:buFont typeface="Arial"/>
              <a:buChar char="•"/>
            </a:pPr>
            <a:endParaRPr lang="en-US" dirty="0">
              <a:cs typeface="Calibri"/>
            </a:endParaRPr>
          </a:p>
          <a:p>
            <a:pPr>
              <a:buFont typeface="Arial"/>
              <a:defRPr/>
            </a:pPr>
            <a:r>
              <a:rPr lang="en-US" b="1" baseline="0"/>
              <a:t>Photo copyright:</a:t>
            </a:r>
            <a:r>
              <a:rPr lang="en-US"/>
              <a:t>Science Museum of Minnesota, 2018</a:t>
            </a:r>
            <a:endParaRPr lang="en-US" dirty="0">
              <a:cs typeface="Calibri"/>
            </a:endParaRPr>
          </a:p>
          <a:p>
            <a:pPr rtl="0"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25548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dirty="0">
                <a:solidFill>
                  <a:schemeClr val="tx1"/>
                </a:solidFill>
                <a:effectLst/>
                <a:latin typeface="+mn-lt"/>
                <a:ea typeface="+mn-ea"/>
                <a:cs typeface="+mn-cs"/>
              </a:rPr>
              <a:t>One great way to help activity planners and facilitators recognize and make use of the format strategies  is to have them think of and practice what they might say to a participant.  </a:t>
            </a:r>
            <a:r>
              <a:rPr lang="en-US" sz="1200" b="0" i="0" kern="1200" dirty="0">
                <a:solidFill>
                  <a:schemeClr val="tx1"/>
                </a:solidFill>
                <a:effectLst/>
                <a:latin typeface="+mn-lt"/>
                <a:ea typeface="+mn-ea"/>
                <a:cs typeface="+mn-cs"/>
              </a:rPr>
              <a:t>​</a:t>
            </a:r>
          </a:p>
          <a:p>
            <a:pPr rtl="0" fontAlgn="base"/>
            <a:r>
              <a:rPr lang="en-US" sz="1200" b="0" i="0" kern="1200" dirty="0">
                <a:solidFill>
                  <a:schemeClr val="tx1"/>
                </a:solidFill>
                <a:effectLst/>
                <a:latin typeface="+mn-lt"/>
                <a:ea typeface="+mn-ea"/>
                <a:cs typeface="+mn-cs"/>
              </a:rPr>
              <a:t>​</a:t>
            </a:r>
          </a:p>
          <a:p>
            <a:pPr rtl="0" fontAlgn="base"/>
            <a:r>
              <a:rPr lang="en-US" sz="1200" b="1" i="0" u="none" strike="noStrike" kern="1200" dirty="0">
                <a:solidFill>
                  <a:schemeClr val="tx1"/>
                </a:solidFill>
                <a:effectLst/>
                <a:latin typeface="+mn-lt"/>
                <a:ea typeface="+mn-ea"/>
                <a:cs typeface="+mn-cs"/>
              </a:rPr>
              <a:t>[1] Encourage</a:t>
            </a:r>
            <a:r>
              <a:rPr lang="en-US" sz="1200" b="1" i="0" u="none" strike="noStrike" kern="1200" baseline="0" dirty="0">
                <a:solidFill>
                  <a:schemeClr val="tx1"/>
                </a:solidFill>
                <a:effectLst/>
                <a:latin typeface="+mn-lt"/>
                <a:ea typeface="+mn-ea"/>
                <a:cs typeface="+mn-cs"/>
              </a:rPr>
              <a:t> participants to experiment with variables by asking,  </a:t>
            </a:r>
            <a:r>
              <a:rPr lang="en-US" sz="1200" b="0" i="0" u="none" strike="noStrike" kern="1200" dirty="0">
                <a:solidFill>
                  <a:schemeClr val="tx1"/>
                </a:solidFill>
                <a:effectLst/>
                <a:latin typeface="+mn-lt"/>
                <a:ea typeface="+mn-ea"/>
                <a:cs typeface="+mn-cs"/>
              </a:rPr>
              <a:t>"What might happen to the gel if you add more water? </a:t>
            </a:r>
          </a:p>
          <a:p>
            <a:pPr rtl="0" fontAlgn="base"/>
            <a:r>
              <a:rPr lang="en-US" sz="1200" b="1" i="0" u="none" strike="noStrike" kern="1200" dirty="0">
                <a:solidFill>
                  <a:schemeClr val="tx1"/>
                </a:solidFill>
                <a:effectLst/>
                <a:latin typeface="+mn-lt"/>
                <a:ea typeface="+mn-ea"/>
                <a:cs typeface="+mn-cs"/>
              </a:rPr>
              <a:t>[2] Help them observe by asking,</a:t>
            </a:r>
            <a:r>
              <a:rPr lang="en-US" sz="1200" b="1" i="0" u="none" strike="noStrike" kern="1200" baseline="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"How did the sodium </a:t>
            </a:r>
            <a:r>
              <a:rPr lang="en-US" sz="1200" b="0" i="0" u="none" strike="noStrike" kern="1200" dirty="0" err="1">
                <a:solidFill>
                  <a:schemeClr val="tx1"/>
                </a:solidFill>
                <a:effectLst/>
                <a:latin typeface="+mn-lt"/>
                <a:ea typeface="+mn-ea"/>
                <a:cs typeface="+mn-cs"/>
              </a:rPr>
              <a:t>polyacrylate</a:t>
            </a:r>
            <a:r>
              <a:rPr lang="en-US" sz="1200" b="0" i="0" u="none" strike="noStrike" kern="1200" dirty="0">
                <a:solidFill>
                  <a:schemeClr val="tx1"/>
                </a:solidFill>
                <a:effectLst/>
                <a:latin typeface="+mn-lt"/>
                <a:ea typeface="+mn-ea"/>
                <a:cs typeface="+mn-cs"/>
              </a:rPr>
              <a:t> change when you added more water?"</a:t>
            </a:r>
            <a:r>
              <a:rPr lang="en-US" sz="1200" b="0" i="0" kern="1200" dirty="0">
                <a:solidFill>
                  <a:schemeClr val="tx1"/>
                </a:solidFill>
                <a:effectLst/>
                <a:latin typeface="+mn-lt"/>
                <a:ea typeface="+mn-ea"/>
                <a:cs typeface="+mn-cs"/>
              </a:rPr>
              <a:t>​</a:t>
            </a:r>
          </a:p>
          <a:p>
            <a:pPr rtl="0" fontAlgn="base"/>
            <a:r>
              <a:rPr lang="en-US" sz="1200" b="1" i="0" u="none" strike="noStrike" kern="1200" dirty="0">
                <a:solidFill>
                  <a:schemeClr val="tx1"/>
                </a:solidFill>
                <a:effectLst/>
                <a:latin typeface="+mn-lt"/>
                <a:ea typeface="+mn-ea"/>
                <a:cs typeface="+mn-cs"/>
              </a:rPr>
              <a:t>[3</a:t>
            </a:r>
            <a:r>
              <a:rPr lang="en-US" sz="1200" b="0" i="0" u="none" strike="noStrike" kern="1200" dirty="0">
                <a:solidFill>
                  <a:schemeClr val="tx1"/>
                </a:solidFill>
                <a:effectLst/>
                <a:latin typeface="+mn-lt"/>
                <a:ea typeface="+mn-ea"/>
                <a:cs typeface="+mn-cs"/>
              </a:rPr>
              <a:t>] </a:t>
            </a:r>
            <a:r>
              <a:rPr lang="en-US" sz="1200" b="1" i="0" u="none" strike="noStrike" kern="1200" dirty="0">
                <a:solidFill>
                  <a:schemeClr val="tx1"/>
                </a:solidFill>
                <a:effectLst/>
                <a:latin typeface="+mn-lt"/>
                <a:ea typeface="+mn-ea"/>
                <a:cs typeface="+mn-cs"/>
              </a:rPr>
              <a:t>Let participants know when they tools</a:t>
            </a:r>
            <a:r>
              <a:rPr lang="en-US" sz="1200" b="1" i="0" u="none" strike="noStrike" kern="1200" baseline="0" dirty="0">
                <a:solidFill>
                  <a:schemeClr val="tx1"/>
                </a:solidFill>
                <a:effectLst/>
                <a:latin typeface="+mn-lt"/>
                <a:ea typeface="+mn-ea"/>
                <a:cs typeface="+mn-cs"/>
              </a:rPr>
              <a:t> of chemistry: </a:t>
            </a:r>
            <a:r>
              <a:rPr lang="en-US" sz="1200" b="0" i="0" u="none" strike="noStrike" kern="1200" dirty="0">
                <a:solidFill>
                  <a:schemeClr val="tx1"/>
                </a:solidFill>
                <a:effectLst/>
                <a:latin typeface="+mn-lt"/>
                <a:ea typeface="+mn-ea"/>
                <a:cs typeface="+mn-cs"/>
              </a:rPr>
              <a:t>"You just expertly</a:t>
            </a:r>
            <a:r>
              <a:rPr lang="en-US" sz="1200" b="0" i="0" u="none" strike="noStrike" kern="1200" baseline="0" dirty="0">
                <a:solidFill>
                  <a:schemeClr val="tx1"/>
                </a:solidFill>
                <a:effectLst/>
                <a:latin typeface="+mn-lt"/>
                <a:ea typeface="+mn-ea"/>
                <a:cs typeface="+mn-cs"/>
              </a:rPr>
              <a:t> used </a:t>
            </a:r>
            <a:r>
              <a:rPr lang="en-US" sz="1200" b="0" i="0" u="none" strike="noStrike" kern="1200" dirty="0">
                <a:solidFill>
                  <a:schemeClr val="tx1"/>
                </a:solidFill>
                <a:effectLst/>
                <a:latin typeface="+mn-lt"/>
                <a:ea typeface="+mn-ea"/>
                <a:cs typeface="+mn-cs"/>
              </a:rPr>
              <a:t>a pipet! This</a:t>
            </a:r>
            <a:r>
              <a:rPr lang="en-US" sz="1200" b="0" i="0" u="none" strike="noStrike" kern="1200" baseline="0" dirty="0">
                <a:solidFill>
                  <a:schemeClr val="tx1"/>
                </a:solidFill>
                <a:effectLst/>
                <a:latin typeface="+mn-lt"/>
                <a:ea typeface="+mn-ea"/>
                <a:cs typeface="+mn-cs"/>
              </a:rPr>
              <a:t> is </a:t>
            </a:r>
            <a:r>
              <a:rPr lang="en-US" sz="1200" b="0" i="0" u="none" strike="noStrike" kern="1200" dirty="0">
                <a:solidFill>
                  <a:schemeClr val="tx1"/>
                </a:solidFill>
                <a:effectLst/>
                <a:latin typeface="+mn-lt"/>
                <a:ea typeface="+mn-ea"/>
                <a:cs typeface="+mn-cs"/>
              </a:rPr>
              <a:t>a tool chemists use!" </a:t>
            </a:r>
            <a:r>
              <a:rPr lang="en-US" sz="1200" b="0" i="0" kern="1200" dirty="0">
                <a:solidFill>
                  <a:schemeClr val="tx1"/>
                </a:solidFill>
                <a:effectLst/>
                <a:latin typeface="+mn-lt"/>
                <a:ea typeface="+mn-ea"/>
                <a:cs typeface="+mn-cs"/>
              </a:rPr>
              <a:t>​</a:t>
            </a:r>
          </a:p>
          <a:p>
            <a:pPr rtl="0" fontAlgn="base"/>
            <a:r>
              <a:rPr lang="en-US" sz="1200" b="1" i="0" u="none" strike="noStrike" kern="1200" dirty="0">
                <a:solidFill>
                  <a:schemeClr val="tx1"/>
                </a:solidFill>
                <a:effectLst/>
                <a:latin typeface="+mn-lt"/>
                <a:ea typeface="+mn-ea"/>
                <a:cs typeface="+mn-cs"/>
              </a:rPr>
              <a:t>[4]</a:t>
            </a:r>
            <a:r>
              <a:rPr lang="en-US" sz="1200" b="0" i="0" u="none" strike="noStrike" kern="1200" dirty="0">
                <a:solidFill>
                  <a:schemeClr val="tx1"/>
                </a:solidFill>
                <a:effectLst/>
                <a:latin typeface="+mn-lt"/>
                <a:ea typeface="+mn-ea"/>
                <a:cs typeface="+mn-cs"/>
              </a:rPr>
              <a:t> </a:t>
            </a:r>
            <a:r>
              <a:rPr lang="en-US" sz="1200" b="1" i="0" u="none" strike="noStrike" kern="1200" dirty="0">
                <a:solidFill>
                  <a:schemeClr val="tx1"/>
                </a:solidFill>
                <a:effectLst/>
                <a:latin typeface="+mn-lt"/>
                <a:ea typeface="+mn-ea"/>
                <a:cs typeface="+mn-cs"/>
              </a:rPr>
              <a:t>Suggest</a:t>
            </a:r>
            <a:r>
              <a:rPr lang="en-US" sz="1200" b="1" i="0" u="none" strike="noStrike" kern="1200" baseline="0" dirty="0">
                <a:solidFill>
                  <a:schemeClr val="tx1"/>
                </a:solidFill>
                <a:effectLst/>
                <a:latin typeface="+mn-lt"/>
                <a:ea typeface="+mn-ea"/>
                <a:cs typeface="+mn-cs"/>
              </a:rPr>
              <a:t> ways to interact with the materials by saying, </a:t>
            </a:r>
            <a:r>
              <a:rPr lang="en-US" sz="1200" b="0" i="0" u="none" strike="noStrike" kern="1200" dirty="0">
                <a:solidFill>
                  <a:schemeClr val="tx1"/>
                </a:solidFill>
                <a:effectLst/>
                <a:latin typeface="+mn-lt"/>
                <a:ea typeface="+mn-ea"/>
                <a:cs typeface="+mn-cs"/>
              </a:rPr>
              <a:t>"I wonder if the sodium </a:t>
            </a:r>
            <a:r>
              <a:rPr lang="en-US" sz="1200" b="0" i="0" u="none" strike="noStrike" kern="1200" dirty="0" err="1">
                <a:solidFill>
                  <a:schemeClr val="tx1"/>
                </a:solidFill>
                <a:effectLst/>
                <a:latin typeface="+mn-lt"/>
                <a:ea typeface="+mn-ea"/>
                <a:cs typeface="+mn-cs"/>
              </a:rPr>
              <a:t>polyacrylate</a:t>
            </a:r>
            <a:r>
              <a:rPr lang="en-US" sz="1200" b="0" i="0" u="none" strike="noStrike" kern="1200" dirty="0">
                <a:solidFill>
                  <a:schemeClr val="tx1"/>
                </a:solidFill>
                <a:effectLst/>
                <a:latin typeface="+mn-lt"/>
                <a:ea typeface="+mn-ea"/>
                <a:cs typeface="+mn-cs"/>
              </a:rPr>
              <a:t> can absorb more water. Try it and see."</a:t>
            </a:r>
            <a:r>
              <a:rPr lang="en-US" sz="1200" b="0" i="0" kern="1200" dirty="0">
                <a:solidFill>
                  <a:schemeClr val="tx1"/>
                </a:solidFill>
                <a:effectLst/>
                <a:latin typeface="+mn-lt"/>
                <a:ea typeface="+mn-ea"/>
                <a:cs typeface="+mn-cs"/>
              </a:rPr>
              <a:t>​</a:t>
            </a:r>
          </a:p>
          <a:p>
            <a:pPr rtl="0" fontAlgn="base"/>
            <a:r>
              <a:rPr lang="en-US" sz="1200" b="1" i="0" u="none" strike="noStrike" kern="1200" dirty="0">
                <a:solidFill>
                  <a:schemeClr val="tx1"/>
                </a:solidFill>
                <a:effectLst/>
                <a:latin typeface="+mn-lt"/>
                <a:ea typeface="+mn-ea"/>
                <a:cs typeface="+mn-cs"/>
              </a:rPr>
              <a:t>[5] Give short simple instructions, </a:t>
            </a:r>
            <a:r>
              <a:rPr lang="en-US" sz="1200" b="0" i="0" u="none" strike="noStrike" kern="1200" dirty="0">
                <a:solidFill>
                  <a:schemeClr val="tx1"/>
                </a:solidFill>
                <a:effectLst/>
                <a:latin typeface="+mn-lt"/>
                <a:ea typeface="+mn-ea"/>
                <a:cs typeface="+mn-cs"/>
              </a:rPr>
              <a:t>“First,</a:t>
            </a:r>
            <a:r>
              <a:rPr lang="en-US" sz="1200" b="0" i="0" u="none" strike="noStrike" kern="1200" baseline="0" dirty="0">
                <a:solidFill>
                  <a:schemeClr val="tx1"/>
                </a:solidFill>
                <a:effectLst/>
                <a:latin typeface="+mn-lt"/>
                <a:ea typeface="+mn-ea"/>
                <a:cs typeface="+mn-cs"/>
              </a:rPr>
              <a:t> add two scoops of sodium </a:t>
            </a:r>
            <a:r>
              <a:rPr lang="en-US" sz="1200" b="0" i="0" u="none" strike="noStrike" kern="1200" baseline="0" dirty="0" err="1">
                <a:solidFill>
                  <a:schemeClr val="tx1"/>
                </a:solidFill>
                <a:effectLst/>
                <a:latin typeface="+mn-lt"/>
                <a:ea typeface="+mn-ea"/>
                <a:cs typeface="+mn-cs"/>
              </a:rPr>
              <a:t>polyacrylate</a:t>
            </a:r>
            <a:r>
              <a:rPr lang="en-US" sz="1200" b="0" i="0" u="none" strike="noStrike" kern="1200" baseline="0" dirty="0">
                <a:solidFill>
                  <a:schemeClr val="tx1"/>
                </a:solidFill>
                <a:effectLst/>
                <a:latin typeface="+mn-lt"/>
                <a:ea typeface="+mn-ea"/>
                <a:cs typeface="+mn-cs"/>
              </a:rPr>
              <a:t> to your cup.” </a:t>
            </a:r>
            <a:r>
              <a:rPr lang="en-US" sz="1200" b="0" i="0" kern="1200" dirty="0">
                <a:solidFill>
                  <a:schemeClr val="tx1"/>
                </a:solidFill>
                <a:effectLst/>
                <a:latin typeface="+mn-lt"/>
                <a:ea typeface="+mn-ea"/>
                <a:cs typeface="+mn-cs"/>
              </a:rPr>
              <a:t>​</a:t>
            </a:r>
          </a:p>
          <a:p>
            <a:pPr rtl="0" fontAlgn="base"/>
            <a:r>
              <a:rPr lang="en-US" sz="1200" b="1" i="0" u="none" strike="noStrike" kern="1200" dirty="0">
                <a:solidFill>
                  <a:schemeClr val="tx1"/>
                </a:solidFill>
                <a:effectLst/>
                <a:latin typeface="+mn-lt"/>
                <a:ea typeface="+mn-ea"/>
                <a:cs typeface="+mn-cs"/>
              </a:rPr>
              <a:t>[6]Ask</a:t>
            </a:r>
            <a:r>
              <a:rPr lang="en-US" sz="1200" b="1" i="0" u="none" strike="noStrike" kern="1200" baseline="0" dirty="0">
                <a:solidFill>
                  <a:schemeClr val="tx1"/>
                </a:solidFill>
                <a:effectLst/>
                <a:latin typeface="+mn-lt"/>
                <a:ea typeface="+mn-ea"/>
                <a:cs typeface="+mn-cs"/>
              </a:rPr>
              <a:t> participants to share their experiences by asking, </a:t>
            </a:r>
            <a:r>
              <a:rPr lang="en-US" sz="1200" b="0" i="0" u="none" strike="noStrike" kern="1200" dirty="0">
                <a:solidFill>
                  <a:schemeClr val="tx1"/>
                </a:solidFill>
                <a:effectLst/>
                <a:latin typeface="+mn-lt"/>
                <a:ea typeface="+mn-ea"/>
                <a:cs typeface="+mn-cs"/>
              </a:rPr>
              <a:t>"Have you ever accidentally spilled water?</a:t>
            </a:r>
            <a:r>
              <a:rPr lang="en-US" sz="1200" b="0" i="0" u="none" strike="noStrike" kern="1200" baseline="0" dirty="0">
                <a:solidFill>
                  <a:schemeClr val="tx1"/>
                </a:solidFill>
                <a:effectLst/>
                <a:latin typeface="+mn-lt"/>
                <a:ea typeface="+mn-ea"/>
                <a:cs typeface="+mn-cs"/>
              </a:rPr>
              <a:t> What did you use to wipe up that spill?</a:t>
            </a:r>
            <a:r>
              <a:rPr lang="en-US" sz="1200" b="0" i="0" u="none" strike="noStrike" kern="1200" dirty="0">
                <a:solidFill>
                  <a:schemeClr val="tx1"/>
                </a:solidFill>
                <a:effectLst/>
                <a:latin typeface="+mn-lt"/>
                <a:ea typeface="+mn-ea"/>
                <a:cs typeface="+mn-cs"/>
              </a:rPr>
              <a:t> Did you use a paper towel, sponge, or cloth towel? Why did you use that instead of using a piece of paper?"</a:t>
            </a:r>
            <a:r>
              <a:rPr lang="en-US" sz="1200" b="0" i="0" kern="1200" dirty="0">
                <a:solidFill>
                  <a:schemeClr val="tx1"/>
                </a:solidFill>
                <a:effectLst/>
                <a:latin typeface="+mn-lt"/>
                <a:ea typeface="+mn-ea"/>
                <a:cs typeface="+mn-cs"/>
              </a:rPr>
              <a:t>​</a:t>
            </a:r>
          </a:p>
          <a:p>
            <a:pPr rtl="0" fontAlgn="base"/>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In the </a:t>
            </a:r>
            <a:r>
              <a:rPr lang="en-US" sz="1200" b="0" i="1" u="none" strike="noStrike" kern="1200" dirty="0">
                <a:solidFill>
                  <a:schemeClr val="tx1"/>
                </a:solidFill>
                <a:effectLst/>
                <a:latin typeface="+mn-lt"/>
                <a:ea typeface="+mn-ea"/>
                <a:cs typeface="+mn-cs"/>
              </a:rPr>
              <a:t>Build Your Training Module</a:t>
            </a:r>
            <a:r>
              <a:rPr lang="en-US" sz="1200" b="0" i="0" u="none" strike="noStrike" kern="1200" dirty="0">
                <a:solidFill>
                  <a:schemeClr val="tx1"/>
                </a:solidFill>
                <a:effectLst/>
                <a:latin typeface="+mn-lt"/>
                <a:ea typeface="+mn-ea"/>
                <a:cs typeface="+mn-cs"/>
              </a:rPr>
              <a:t>, you will plan your own training for activity planners and facilitators.</a:t>
            </a:r>
            <a:r>
              <a:rPr lang="en-US" sz="1200" b="0" i="0" u="none" strike="noStrike" kern="1200" baseline="0" dirty="0">
                <a:solidFill>
                  <a:schemeClr val="tx1"/>
                </a:solidFill>
                <a:effectLst/>
                <a:latin typeface="+mn-lt"/>
                <a:ea typeface="+mn-ea"/>
                <a:cs typeface="+mn-cs"/>
              </a:rPr>
              <a:t> How could you </a:t>
            </a:r>
            <a:r>
              <a:rPr lang="en-US" sz="1200" b="0" i="0" u="none" strike="noStrike" kern="1200" dirty="0">
                <a:solidFill>
                  <a:schemeClr val="tx1"/>
                </a:solidFill>
                <a:effectLst/>
                <a:latin typeface="+mn-lt"/>
                <a:ea typeface="+mn-ea"/>
                <a:cs typeface="+mn-cs"/>
              </a:rPr>
              <a:t>embed format</a:t>
            </a:r>
            <a:r>
              <a:rPr lang="en-US" sz="1200" b="0" i="0" u="none" strike="noStrike" kern="1200" baseline="0" dirty="0">
                <a:solidFill>
                  <a:schemeClr val="tx1"/>
                </a:solidFill>
                <a:effectLst/>
                <a:latin typeface="+mn-lt"/>
                <a:ea typeface="+mn-ea"/>
                <a:cs typeface="+mn-cs"/>
              </a:rPr>
              <a:t> strategies </a:t>
            </a:r>
            <a:r>
              <a:rPr lang="en-US" sz="1200" b="0" i="0" u="none" strike="noStrike" kern="1200" dirty="0">
                <a:solidFill>
                  <a:schemeClr val="tx1"/>
                </a:solidFill>
                <a:effectLst/>
                <a:latin typeface="+mn-lt"/>
                <a:ea typeface="+mn-ea"/>
                <a:cs typeface="+mn-cs"/>
              </a:rPr>
              <a:t>into your training so that trainees experience the framework?  </a:t>
            </a:r>
            <a:r>
              <a:rPr lang="en-US" sz="1200" b="0" i="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4193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work is supported by the National Science Foundation under award number 1612482. Any opinions, findings, and conclusions or recommendations expressed in this presentation are those of the authors and do not necessarily reflect the views of the Foundation. </a:t>
            </a:r>
          </a:p>
          <a:p>
            <a:endParaRPr lang="en-US" dirty="0"/>
          </a:p>
          <a:p>
            <a:r>
              <a:rPr lang="en-US" dirty="0"/>
              <a:t>Copyright 2020, Museum of Science, Boston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Edited by Allison Anderson, Marta Beyer, Patti Galvan, and Emily Hostetler</a:t>
            </a:r>
          </a:p>
          <a:p>
            <a:r>
              <a:rPr lang="en-US" dirty="0"/>
              <a:t>Published under a Creative Commons Attribution-Noncommercial-Share Alike license:</a:t>
            </a:r>
          </a:p>
          <a:p>
            <a:r>
              <a:rPr lang="en-US" dirty="0"/>
              <a:t>CC BY-NC-SA 3.0 creativecommons.org/licenses/by-</a:t>
            </a:r>
            <a:r>
              <a:rPr lang="en-US" dirty="0" err="1"/>
              <a:t>nc</a:t>
            </a:r>
            <a:r>
              <a:rPr lang="en-US" dirty="0"/>
              <a:t>-</a:t>
            </a:r>
            <a:r>
              <a:rPr lang="en-US" dirty="0" err="1"/>
              <a:t>sa</a:t>
            </a:r>
            <a:r>
              <a:rPr lang="en-US" dirty="0"/>
              <a:t>/3.0/us/</a:t>
            </a:r>
          </a:p>
          <a:p>
            <a:endParaRPr lang="en-US" dirty="0"/>
          </a:p>
          <a:p>
            <a:r>
              <a:rPr lang="en-US" dirty="0"/>
              <a:t>You are free to copy, adapt, or distribute this</a:t>
            </a:r>
            <a:r>
              <a:rPr lang="en-US" baseline="0" dirty="0"/>
              <a:t> presentation </a:t>
            </a:r>
            <a:r>
              <a:rPr lang="en-US" dirty="0"/>
              <a:t>and/or the text and images contained in it for educational, nonprofit purposes. When making copies or excerpts, please include the copyright and credit information above. If adapting the contents, the following citation is recommended:</a:t>
            </a:r>
          </a:p>
          <a:p>
            <a:endParaRPr lang="en-US" dirty="0"/>
          </a:p>
          <a:p>
            <a:r>
              <a:rPr lang="en-US" dirty="0"/>
              <a:t>APA 7 style: Anderson, A.,</a:t>
            </a:r>
            <a:r>
              <a:rPr lang="en-US" baseline="0" dirty="0"/>
              <a:t> Beyer, M., Galvan, P., &amp; Hostetler, E. (2020). </a:t>
            </a:r>
            <a:r>
              <a:rPr lang="en-US" i="1" dirty="0"/>
              <a:t>Let’s Do Chemistry Train-the-Trainer Workshop Module 1: Welcome </a:t>
            </a:r>
            <a:r>
              <a:rPr lang="en-US" i="0" dirty="0"/>
              <a:t>[PowerPoint</a:t>
            </a:r>
            <a:r>
              <a:rPr lang="en-US" i="0" baseline="0" dirty="0"/>
              <a:t> slides]</a:t>
            </a:r>
            <a:r>
              <a:rPr lang="en-US" i="1" dirty="0"/>
              <a:t>.</a:t>
            </a:r>
            <a:r>
              <a:rPr lang="en-US" i="0" baseline="0" dirty="0"/>
              <a:t> Museum of Science, Boston for the NISE Network.</a:t>
            </a:r>
            <a:endParaRPr lang="en-US" i="1" dirty="0"/>
          </a:p>
          <a:p>
            <a:endParaRPr lang="en-US" dirty="0"/>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Photo</a:t>
            </a:r>
            <a:r>
              <a:rPr lang="en-US" b="1" baseline="0" dirty="0"/>
              <a:t> copyright: Emily </a:t>
            </a:r>
            <a:r>
              <a:rPr lang="en-US" b="1" baseline="0" dirty="0" err="1"/>
              <a:t>Maletz</a:t>
            </a:r>
            <a:r>
              <a:rPr lang="en-US" b="1" baseline="0" dirty="0"/>
              <a:t> </a:t>
            </a:r>
            <a:r>
              <a:rPr lang="en-US" sz="1200" b="1" kern="0" dirty="0">
                <a:solidFill>
                  <a:prstClr val="black"/>
                </a:solidFill>
                <a:latin typeface="Source Sans Pro" panose="020B0503030403020204" pitchFamily="34" charset="0"/>
                <a:ea typeface="Source Sans Pro" panose="020B0503030403020204" pitchFamily="34" charset="0"/>
                <a:cs typeface="Calibri" charset="0"/>
                <a:sym typeface="Arial"/>
              </a:rPr>
              <a:t>for the NISE Network</a:t>
            </a:r>
            <a:r>
              <a:rPr lang="en-US" b="1" baseline="0" dirty="0"/>
              <a:t>, 2018</a:t>
            </a:r>
            <a:endParaRPr lang="en-US" b="1" dirty="0"/>
          </a:p>
          <a:p>
            <a:endParaRPr lang="en-US" dirty="0"/>
          </a:p>
          <a:p>
            <a:endParaRPr lang="en-US" dirty="0"/>
          </a:p>
          <a:p>
            <a:endParaRPr lang="en-US" dirty="0"/>
          </a:p>
        </p:txBody>
      </p:sp>
    </p:spTree>
    <p:extLst>
      <p:ext uri="{BB962C8B-B14F-4D97-AF65-F5344CB8AC3E}">
        <p14:creationId xmlns:p14="http://schemas.microsoft.com/office/powerpoint/2010/main" val="4356479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713850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You can use this blank, formatted slide to add content to the presentation.</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806445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You can use this blank, formatted slide to add content to the presentation.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54510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baseline="0" dirty="0"/>
              <a:t>Overall, we saw that Format strategies were most important for increasing visitors feelings of self-efficacy. </a:t>
            </a:r>
          </a:p>
          <a:p>
            <a:endParaRPr lang="en-US" dirty="0"/>
          </a:p>
        </p:txBody>
      </p:sp>
      <p:sp>
        <p:nvSpPr>
          <p:cNvPr id="4" name="Slide Number Placeholder 3"/>
          <p:cNvSpPr>
            <a:spLocks noGrp="1"/>
          </p:cNvSpPr>
          <p:nvPr>
            <p:ph type="sldNum" sz="quarter" idx="10"/>
          </p:nvPr>
        </p:nvSpPr>
        <p:spPr/>
        <p:txBody>
          <a:bodyPr/>
          <a:lstStyle/>
          <a:p>
            <a:fld id="{6B5414EC-E667-448D-B03F-53C317516AB6}" type="slidenum">
              <a:rPr lang="en-US" smtClean="0"/>
              <a:t>5</a:t>
            </a:fld>
            <a:endParaRPr lang="en-US"/>
          </a:p>
        </p:txBody>
      </p:sp>
    </p:spTree>
    <p:extLst>
      <p:ext uri="{BB962C8B-B14F-4D97-AF65-F5344CB8AC3E}">
        <p14:creationId xmlns:p14="http://schemas.microsoft.com/office/powerpoint/2010/main" val="16554282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baseline="0" dirty="0"/>
              <a:t>We also saw that they were fairly important for increasing interest, although content strategies were also important for this area. </a:t>
            </a:r>
          </a:p>
          <a:p>
            <a:endParaRPr lang="en-US" dirty="0"/>
          </a:p>
        </p:txBody>
      </p:sp>
      <p:sp>
        <p:nvSpPr>
          <p:cNvPr id="4" name="Slide Number Placeholder 3"/>
          <p:cNvSpPr>
            <a:spLocks noGrp="1"/>
          </p:cNvSpPr>
          <p:nvPr>
            <p:ph type="sldNum" sz="quarter" idx="10"/>
          </p:nvPr>
        </p:nvSpPr>
        <p:spPr/>
        <p:txBody>
          <a:bodyPr/>
          <a:lstStyle/>
          <a:p>
            <a:fld id="{6B5414EC-E667-448D-B03F-53C317516AB6}" type="slidenum">
              <a:rPr lang="en-US" smtClean="0"/>
              <a:t>6</a:t>
            </a:fld>
            <a:endParaRPr lang="en-US"/>
          </a:p>
        </p:txBody>
      </p:sp>
    </p:spTree>
    <p:extLst>
      <p:ext uri="{BB962C8B-B14F-4D97-AF65-F5344CB8AC3E}">
        <p14:creationId xmlns:p14="http://schemas.microsoft.com/office/powerpoint/2010/main" val="39235483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t>However, </a:t>
            </a:r>
            <a:r>
              <a:rPr lang="en-US" b="0" i="0" baseline="0"/>
              <a:t>for relevance, content strategies were what seemed to be more important.</a:t>
            </a:r>
            <a:r>
              <a:rPr lang="en-US"/>
              <a:t> </a:t>
            </a:r>
            <a:endParaRPr lang="en-US" b="1" i="0" baseline="0"/>
          </a:p>
          <a:p>
            <a:pPr marL="171450" indent="-171450">
              <a:buFont typeface="Arial" panose="020B0604020202020204" pitchFamily="34" charset="0"/>
              <a:buChar char="•"/>
            </a:pPr>
            <a:endParaRPr lang="en-US" i="0" baseline="0"/>
          </a:p>
          <a:p>
            <a:pPr marL="183394" lvl="0" indent="-174708">
              <a:buFont typeface="Arial" panose="020B0604020202020204" pitchFamily="34" charset="0"/>
              <a:buChar char="•"/>
            </a:pPr>
            <a:r>
              <a:rPr lang="en-US" i="0" baseline="0"/>
              <a:t>As I go through this presentation and share details about specific format strategies that can be intentionally included in an activity, you'll notice that many connect with self-efficacy and interest.</a:t>
            </a:r>
          </a:p>
          <a:p>
            <a:endParaRPr lang="en-US"/>
          </a:p>
        </p:txBody>
      </p:sp>
      <p:sp>
        <p:nvSpPr>
          <p:cNvPr id="4" name="Slide Number Placeholder 3"/>
          <p:cNvSpPr>
            <a:spLocks noGrp="1"/>
          </p:cNvSpPr>
          <p:nvPr>
            <p:ph type="sldNum" sz="quarter" idx="10"/>
          </p:nvPr>
        </p:nvSpPr>
        <p:spPr/>
        <p:txBody>
          <a:bodyPr/>
          <a:lstStyle/>
          <a:p>
            <a:fld id="{6B5414EC-E667-448D-B03F-53C317516AB6}" type="slidenum">
              <a:rPr lang="en-US" smtClean="0"/>
              <a:t>7</a:t>
            </a:fld>
            <a:endParaRPr lang="en-US"/>
          </a:p>
        </p:txBody>
      </p:sp>
    </p:spTree>
    <p:extLst>
      <p:ext uri="{BB962C8B-B14F-4D97-AF65-F5344CB8AC3E}">
        <p14:creationId xmlns:p14="http://schemas.microsoft.com/office/powerpoint/2010/main" val="37164311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2880" indent="-174625">
              <a:buFont typeface="Arial" panose="020B0604020202020204" pitchFamily="34" charset="0"/>
              <a:buChar char="•"/>
            </a:pPr>
            <a:r>
              <a:rPr lang="en-US" i="0" baseline="0" dirty="0"/>
              <a:t>Throughout this section we will be sharing information about each of the format strategies</a:t>
            </a:r>
            <a:r>
              <a:rPr lang="en-US" dirty="0"/>
              <a:t> including</a:t>
            </a:r>
          </a:p>
          <a:p>
            <a:pPr marL="640080" lvl="1" indent="-174625">
              <a:buFont typeface="Arial" panose="020B0604020202020204" pitchFamily="34" charset="0"/>
              <a:buChar char="•"/>
            </a:pPr>
            <a:r>
              <a:rPr lang="en-US" i="0" baseline="0" dirty="0"/>
              <a:t>a definition for the strategy, and</a:t>
            </a:r>
            <a:r>
              <a:rPr lang="en-US" dirty="0"/>
              <a:t> </a:t>
            </a:r>
            <a:endParaRPr lang="en-US" i="0" baseline="0" dirty="0">
              <a:cs typeface="Calibri"/>
            </a:endParaRPr>
          </a:p>
          <a:p>
            <a:pPr marL="640080" lvl="1" indent="-174625">
              <a:buFont typeface="Arial" panose="020B0604020202020204" pitchFamily="34" charset="0"/>
              <a:buChar char="•"/>
              <a:defRPr/>
            </a:pPr>
            <a:r>
              <a:rPr lang="en-US" i="0" baseline="0" dirty="0"/>
              <a:t>a graph that shows how frequently visitors attributed a design strategy to their increased </a:t>
            </a:r>
            <a:r>
              <a:rPr lang="en-US" dirty="0"/>
              <a:t>attitudes about chemistry</a:t>
            </a:r>
            <a:r>
              <a:rPr lang="en-US" i="0" baseline="0" dirty="0"/>
              <a:t>—these are our research findings.</a:t>
            </a:r>
            <a:endParaRPr lang="en-US" i="0" baseline="0" dirty="0">
              <a:cs typeface="Calibri"/>
            </a:endParaRPr>
          </a:p>
          <a:p>
            <a:pPr marL="183394" marR="0" lvl="0" indent="-1747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baseline="0" dirty="0"/>
          </a:p>
          <a:p>
            <a:pPr marL="182880" indent="-174625">
              <a:buFont typeface="Arial" panose="020B0604020202020204" pitchFamily="34" charset="0"/>
              <a:buChar char="•"/>
            </a:pPr>
            <a:r>
              <a:rPr lang="en-US" i="0" baseline="0" dirty="0"/>
              <a:t>Just as a reminder--definitions for each strategy are based off how the team was originally thinking about format for the framework,</a:t>
            </a:r>
            <a:r>
              <a:rPr lang="en-US" dirty="0"/>
              <a:t> </a:t>
            </a:r>
            <a:endParaRPr lang="en-US" i="0" baseline="0" dirty="0">
              <a:cs typeface="Calibri"/>
            </a:endParaRPr>
          </a:p>
          <a:p>
            <a:pPr marL="640080" lvl="1" indent="-174625">
              <a:buFont typeface="Arial" panose="020B0604020202020204" pitchFamily="34" charset="0"/>
              <a:buChar char="•"/>
            </a:pPr>
            <a:r>
              <a:rPr lang="en-US" i="0" baseline="0" dirty="0"/>
              <a:t>as well as common responses that emerged from visitor interviews</a:t>
            </a:r>
            <a:endParaRPr lang="en-US" i="0" baseline="0" dirty="0">
              <a:cs typeface="Calibri" panose="020F0502020204030204"/>
            </a:endParaRPr>
          </a:p>
          <a:p>
            <a:pPr marL="640080" lvl="1" indent="-174625">
              <a:buFont typeface="Arial" panose="020B0604020202020204" pitchFamily="34" charset="0"/>
              <a:buChar char="•"/>
            </a:pPr>
            <a:r>
              <a:rPr lang="en-US" i="0" baseline="0" dirty="0"/>
              <a:t>These are the definitions we used for our analyses, which you can find in more detail in the research guide included in your participant packet</a:t>
            </a:r>
            <a:endParaRPr lang="en-US" i="0" baseline="0" dirty="0">
              <a:cs typeface="Calibri"/>
            </a:endParaRPr>
          </a:p>
          <a:p>
            <a:pPr marL="8686" lvl="0" indent="0">
              <a:buFont typeface="Arial" panose="020B0604020202020204" pitchFamily="34" charset="0"/>
              <a:buNone/>
            </a:pPr>
            <a:endParaRPr lang="en-US" i="0" baseline="0" dirty="0"/>
          </a:p>
          <a:p>
            <a:pPr marL="182880" indent="-174625">
              <a:buFont typeface="Arial" panose="020B0604020202020204" pitchFamily="34" charset="0"/>
              <a:buChar char="•"/>
            </a:pPr>
            <a:r>
              <a:rPr lang="en-US" i="0" baseline="0" dirty="0"/>
              <a:t>The graph represents what percentage of visitors attributed their increased interest, in red, relevance, in purple, or self-efficacy, in yellow to that particular strategy.</a:t>
            </a:r>
            <a:r>
              <a:rPr lang="en-US" dirty="0"/>
              <a:t> </a:t>
            </a:r>
            <a:endParaRPr lang="en-US" i="0" baseline="0" dirty="0">
              <a:cs typeface="Calibri"/>
            </a:endParaRPr>
          </a:p>
          <a:p>
            <a:pPr marL="640080" lvl="1" indent="-174625">
              <a:buFont typeface="Arial" panose="020B0604020202020204" pitchFamily="34" charset="0"/>
              <a:buChar char="•"/>
            </a:pPr>
            <a:r>
              <a:rPr lang="en-US" i="0" baseline="0" dirty="0"/>
              <a:t>As the responses were open-ended, visitors had a wide variety of things to say so in some cases the percentages you see in this graph might be small.</a:t>
            </a:r>
            <a:r>
              <a:rPr lang="en-US" dirty="0"/>
              <a:t> </a:t>
            </a:r>
            <a:endParaRPr lang="en-US" i="0" baseline="0" dirty="0">
              <a:cs typeface="Calibri"/>
            </a:endParaRPr>
          </a:p>
          <a:p>
            <a:pPr marL="640080" lvl="1" indent="-174625">
              <a:buFont typeface="Arial" panose="020B0604020202020204" pitchFamily="34" charset="0"/>
              <a:buChar char="•"/>
            </a:pPr>
            <a:r>
              <a:rPr lang="en-US" i="0" baseline="0" dirty="0"/>
              <a:t>We excluded from our framework any strategy mentioned by 5% or fewer visitors.</a:t>
            </a:r>
            <a:r>
              <a:rPr lang="en-US" dirty="0"/>
              <a:t> </a:t>
            </a:r>
            <a:endParaRPr lang="en-US" i="0" baseline="0" dirty="0">
              <a:cs typeface="Calibri"/>
            </a:endParaRPr>
          </a:p>
          <a:p>
            <a:pPr marL="640080" lvl="1" indent="-174625">
              <a:buFont typeface="Arial" panose="020B0604020202020204" pitchFamily="34" charset="0"/>
              <a:buChar char="•"/>
            </a:pPr>
            <a:r>
              <a:rPr lang="en-US" i="0" baseline="0" dirty="0"/>
              <a:t>We have included the sample size, which ranged from 176-207 responses for each question, to help put the percentages in context</a:t>
            </a:r>
            <a:endParaRPr lang="en-US" i="0" baseline="0" dirty="0">
              <a:cs typeface="Calibri"/>
            </a:endParaRPr>
          </a:p>
          <a:p>
            <a:pPr marL="174708" indent="-174708">
              <a:buFont typeface="Arial" panose="020B0604020202020204" pitchFamily="34" charset="0"/>
              <a:buChar char="•"/>
            </a:pPr>
            <a:endParaRPr lang="en-US" baseline="0" dirty="0"/>
          </a:p>
          <a:p>
            <a:pPr marL="457200" lvl="1" indent="0">
              <a:buFont typeface="Arial" panose="020B0604020202020204" pitchFamily="34" charset="0"/>
              <a:buNone/>
            </a:pPr>
            <a:endParaRPr lang="en-US" dirty="0"/>
          </a:p>
          <a:p>
            <a:endParaRPr lang="en-US" i="0" dirty="0"/>
          </a:p>
          <a:p>
            <a:endParaRPr lang="en-US" dirty="0"/>
          </a:p>
        </p:txBody>
      </p:sp>
      <p:sp>
        <p:nvSpPr>
          <p:cNvPr id="4" name="Slide Number Placeholder 3"/>
          <p:cNvSpPr>
            <a:spLocks noGrp="1"/>
          </p:cNvSpPr>
          <p:nvPr>
            <p:ph type="sldNum" sz="quarter" idx="10"/>
          </p:nvPr>
        </p:nvSpPr>
        <p:spPr/>
        <p:txBody>
          <a:bodyPr/>
          <a:lstStyle/>
          <a:p>
            <a:fld id="{6B5414EC-E667-448D-B03F-53C317516AB6}" type="slidenum">
              <a:rPr lang="en-US" smtClean="0"/>
              <a:t>8</a:t>
            </a:fld>
            <a:endParaRPr lang="en-US"/>
          </a:p>
        </p:txBody>
      </p:sp>
    </p:spTree>
    <p:extLst>
      <p:ext uri="{BB962C8B-B14F-4D97-AF65-F5344CB8AC3E}">
        <p14:creationId xmlns:p14="http://schemas.microsoft.com/office/powerpoint/2010/main" val="38345518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We will also share a brief example </a:t>
            </a:r>
            <a:r>
              <a:rPr lang="en-US" b="0" baseline="0" dirty="0"/>
              <a:t>of </a:t>
            </a:r>
            <a:r>
              <a:rPr lang="en-US" b="0" i="0" baseline="0" dirty="0"/>
              <a:t>how </a:t>
            </a:r>
            <a:r>
              <a:rPr lang="en-US" dirty="0"/>
              <a:t>one of </a:t>
            </a:r>
            <a:r>
              <a:rPr lang="en-US" b="0" i="0" baseline="0" dirty="0"/>
              <a:t>the </a:t>
            </a:r>
            <a:r>
              <a:rPr lang="en-US" dirty="0"/>
              <a:t>Let’s Do Chemistry activities incorporated this particular strategy</a:t>
            </a:r>
          </a:p>
          <a:p>
            <a:pPr>
              <a:defRPr/>
            </a:pPr>
            <a:endParaRPr lang="en-US" dirty="0"/>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Photo</a:t>
            </a:r>
            <a:r>
              <a:rPr lang="en-US" b="1" baseline="0" dirty="0"/>
              <a:t> copyright: Emily </a:t>
            </a:r>
            <a:r>
              <a:rPr lang="en-US" b="1" baseline="0" dirty="0" err="1"/>
              <a:t>Maletz</a:t>
            </a:r>
            <a:r>
              <a:rPr lang="en-US" b="1" baseline="0" dirty="0"/>
              <a:t> </a:t>
            </a:r>
            <a:r>
              <a:rPr lang="en-US" sz="1200" b="1" kern="0" dirty="0">
                <a:solidFill>
                  <a:prstClr val="black"/>
                </a:solidFill>
                <a:latin typeface="Source Sans Pro" panose="020B0503030403020204" pitchFamily="34" charset="0"/>
                <a:ea typeface="Source Sans Pro" panose="020B0503030403020204" pitchFamily="34" charset="0"/>
                <a:cs typeface="Calibri" charset="0"/>
                <a:sym typeface="Arial"/>
              </a:rPr>
              <a:t>for the NISE Network</a:t>
            </a:r>
            <a:r>
              <a:rPr lang="en-US" b="1" baseline="0" dirty="0"/>
              <a:t>, 2018</a:t>
            </a:r>
            <a:endParaRPr lang="en-US" dirty="0"/>
          </a:p>
          <a:p>
            <a:pPr>
              <a:defRP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2354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2A46FF-DF0D-1B4C-8585-522DDCE95E4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8A3C519-C433-D546-8AB3-463E194326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F4390E3-BEA5-8346-9CD8-6083C9458643}"/>
              </a:ext>
            </a:extLst>
          </p:cNvPr>
          <p:cNvSpPr>
            <a:spLocks noGrp="1"/>
          </p:cNvSpPr>
          <p:nvPr>
            <p:ph type="dt" sz="half" idx="10"/>
          </p:nvPr>
        </p:nvSpPr>
        <p:spPr/>
        <p:txBody>
          <a:bodyPr/>
          <a:lstStyle/>
          <a:p>
            <a:fld id="{ECBB2465-7901-FF46-843C-3548E827B0F6}" type="datetimeFigureOut">
              <a:rPr lang="en-US" smtClean="0"/>
              <a:t>12/30/20</a:t>
            </a:fld>
            <a:endParaRPr lang="en-US"/>
          </a:p>
        </p:txBody>
      </p:sp>
      <p:sp>
        <p:nvSpPr>
          <p:cNvPr id="5" name="Footer Placeholder 4">
            <a:extLst>
              <a:ext uri="{FF2B5EF4-FFF2-40B4-BE49-F238E27FC236}">
                <a16:creationId xmlns:a16="http://schemas.microsoft.com/office/drawing/2014/main" id="{B4D383EA-2760-C94B-BD4F-E051BF09FD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40EF0D-9275-2840-AFA2-334AA11C205E}"/>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33629077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D455B-A0D4-4248-8277-398C67B04E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CAD8B90-0AF3-DB49-A2B8-D293C930475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94A124B-96BA-7541-A45D-6E232602B56A}"/>
              </a:ext>
            </a:extLst>
          </p:cNvPr>
          <p:cNvSpPr>
            <a:spLocks noGrp="1"/>
          </p:cNvSpPr>
          <p:nvPr>
            <p:ph type="dt" sz="half" idx="10"/>
          </p:nvPr>
        </p:nvSpPr>
        <p:spPr/>
        <p:txBody>
          <a:bodyPr/>
          <a:lstStyle/>
          <a:p>
            <a:fld id="{ECBB2465-7901-FF46-843C-3548E827B0F6}" type="datetimeFigureOut">
              <a:rPr lang="en-US" smtClean="0"/>
              <a:t>12/30/20</a:t>
            </a:fld>
            <a:endParaRPr lang="en-US"/>
          </a:p>
        </p:txBody>
      </p:sp>
      <p:sp>
        <p:nvSpPr>
          <p:cNvPr id="5" name="Footer Placeholder 4">
            <a:extLst>
              <a:ext uri="{FF2B5EF4-FFF2-40B4-BE49-F238E27FC236}">
                <a16:creationId xmlns:a16="http://schemas.microsoft.com/office/drawing/2014/main" id="{C16D704F-3684-054A-8C64-6A9792986F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9A440D-BAED-1148-9F64-0F86C2D0117E}"/>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2493722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B7E6936-1E66-A84E-AB3E-0432F5CA735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AB4BC70-A2F5-5047-ACDF-48B4BD77523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920AF36-0E01-AE42-8D05-B9C4D7AAEEC6}"/>
              </a:ext>
            </a:extLst>
          </p:cNvPr>
          <p:cNvSpPr>
            <a:spLocks noGrp="1"/>
          </p:cNvSpPr>
          <p:nvPr>
            <p:ph type="dt" sz="half" idx="10"/>
          </p:nvPr>
        </p:nvSpPr>
        <p:spPr/>
        <p:txBody>
          <a:bodyPr/>
          <a:lstStyle/>
          <a:p>
            <a:fld id="{ECBB2465-7901-FF46-843C-3548E827B0F6}" type="datetimeFigureOut">
              <a:rPr lang="en-US" smtClean="0"/>
              <a:t>12/30/20</a:t>
            </a:fld>
            <a:endParaRPr lang="en-US"/>
          </a:p>
        </p:txBody>
      </p:sp>
      <p:sp>
        <p:nvSpPr>
          <p:cNvPr id="5" name="Footer Placeholder 4">
            <a:extLst>
              <a:ext uri="{FF2B5EF4-FFF2-40B4-BE49-F238E27FC236}">
                <a16:creationId xmlns:a16="http://schemas.microsoft.com/office/drawing/2014/main" id="{72AF506A-9E15-F346-B610-1A6013EFE1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DFF7CA-26F9-674E-A148-9D613C21534C}"/>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30716198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EE3B485-ED9D-47B0-BAF4-8FEDC378AE2D}" type="datetimeFigureOut">
              <a:rPr lang="en-US" smtClean="0"/>
              <a:t>12/30/20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14297083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2">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EE3B485-ED9D-47B0-BAF4-8FEDC378AE2D}" type="datetimeFigureOut">
              <a:rPr lang="en-US" smtClean="0"/>
              <a:t>12/30/20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177245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ext - Narrow bord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EE3B485-ED9D-47B0-BAF4-8FEDC378AE2D}" type="datetimeFigureOut">
              <a:rPr lang="en-US" smtClean="0"/>
              <a:t>12/30/20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40303559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ext - Wide bord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67155" y="365125"/>
            <a:ext cx="10058400" cy="1325563"/>
          </a:xfrm>
        </p:spPr>
        <p:txBody>
          <a:bodyPr/>
          <a:lstStyle/>
          <a:p>
            <a:r>
              <a:rPr lang="en-US"/>
              <a:t>Click to edit Master title style</a:t>
            </a:r>
          </a:p>
        </p:txBody>
      </p:sp>
      <p:sp>
        <p:nvSpPr>
          <p:cNvPr id="3" name="Content Placeholder 2"/>
          <p:cNvSpPr>
            <a:spLocks noGrp="1"/>
          </p:cNvSpPr>
          <p:nvPr>
            <p:ph idx="1"/>
          </p:nvPr>
        </p:nvSpPr>
        <p:spPr>
          <a:xfrm>
            <a:off x="1767155" y="1825625"/>
            <a:ext cx="10058400" cy="43513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EE3B485-ED9D-47B0-BAF4-8FEDC378AE2D}" type="datetimeFigureOut">
              <a:rPr lang="en-US" smtClean="0"/>
              <a:t>12/30/20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861493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Wide fram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E3B485-ED9D-47B0-BAF4-8FEDC378AE2D}" type="datetimeFigureOut">
              <a:rPr lang="en-US" smtClean="0"/>
              <a:t>12/30/20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39941658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Narrow bord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E3B485-ED9D-47B0-BAF4-8FEDC378AE2D}" type="datetimeFigureOut">
              <a:rPr lang="en-US" smtClean="0"/>
              <a:t>12/30/20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23983616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Wide bord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E3B485-ED9D-47B0-BAF4-8FEDC378AE2D}" type="datetimeFigureOut">
              <a:rPr lang="en-US" smtClean="0"/>
              <a:t>12/30/20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6728293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cSld name="Call out plus image">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291867" y="305300"/>
            <a:ext cx="2480400" cy="3118800"/>
          </a:xfrm>
          <a:prstGeom prst="rect">
            <a:avLst/>
          </a:prstGeom>
        </p:spPr>
        <p:txBody>
          <a:bodyPr lIns="91425" tIns="91425" rIns="91425" bIns="91425" anchor="t" anchorCtr="0"/>
          <a:lstStyle>
            <a:lvl1pPr lvl="0">
              <a:spcBef>
                <a:spcPts val="0"/>
              </a:spcBef>
              <a:buNone/>
              <a:defRPr sz="2400"/>
            </a:lvl1pPr>
            <a:lvl2pPr lvl="1">
              <a:spcBef>
                <a:spcPts val="0"/>
              </a:spcBef>
              <a:buNone/>
              <a:defRPr sz="2400"/>
            </a:lvl2pPr>
            <a:lvl3pPr lvl="2">
              <a:spcBef>
                <a:spcPts val="0"/>
              </a:spcBef>
              <a:buNone/>
              <a:defRPr sz="2400"/>
            </a:lvl3pPr>
            <a:lvl4pPr lvl="3">
              <a:spcBef>
                <a:spcPts val="0"/>
              </a:spcBef>
              <a:buNone/>
              <a:defRPr sz="2400"/>
            </a:lvl4pPr>
            <a:lvl5pPr lvl="4">
              <a:spcBef>
                <a:spcPts val="0"/>
              </a:spcBef>
              <a:buNone/>
              <a:defRPr sz="2400"/>
            </a:lvl5pPr>
            <a:lvl6pPr lvl="5">
              <a:spcBef>
                <a:spcPts val="0"/>
              </a:spcBef>
              <a:buNone/>
              <a:defRPr sz="2400"/>
            </a:lvl6pPr>
            <a:lvl7pPr lvl="6">
              <a:spcBef>
                <a:spcPts val="0"/>
              </a:spcBef>
              <a:buNone/>
              <a:defRPr sz="2400"/>
            </a:lvl7pPr>
            <a:lvl8pPr lvl="7">
              <a:spcBef>
                <a:spcPts val="0"/>
              </a:spcBef>
              <a:buNone/>
              <a:defRPr sz="2400"/>
            </a:lvl8pPr>
            <a:lvl9pPr lvl="8">
              <a:spcBef>
                <a:spcPts val="0"/>
              </a:spcBef>
              <a:buNone/>
              <a:defRPr sz="2400"/>
            </a:lvl9pPr>
          </a:lstStyle>
          <a:p>
            <a:endParaRPr/>
          </a:p>
        </p:txBody>
      </p:sp>
    </p:spTree>
    <p:extLst>
      <p:ext uri="{BB962C8B-B14F-4D97-AF65-F5344CB8AC3E}">
        <p14:creationId xmlns:p14="http://schemas.microsoft.com/office/powerpoint/2010/main" val="5830831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6D6A9-8331-E242-B92A-922F89ADA80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53BE899-DEED-3D40-9744-E83A87FA0D2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C80FB0-339C-B946-8F68-5DB5A55DFB44}"/>
              </a:ext>
            </a:extLst>
          </p:cNvPr>
          <p:cNvSpPr>
            <a:spLocks noGrp="1"/>
          </p:cNvSpPr>
          <p:nvPr>
            <p:ph type="dt" sz="half" idx="10"/>
          </p:nvPr>
        </p:nvSpPr>
        <p:spPr/>
        <p:txBody>
          <a:bodyPr/>
          <a:lstStyle/>
          <a:p>
            <a:fld id="{ECBB2465-7901-FF46-843C-3548E827B0F6}" type="datetimeFigureOut">
              <a:rPr lang="en-US" smtClean="0"/>
              <a:t>12/30/20</a:t>
            </a:fld>
            <a:endParaRPr lang="en-US"/>
          </a:p>
        </p:txBody>
      </p:sp>
      <p:sp>
        <p:nvSpPr>
          <p:cNvPr id="5" name="Footer Placeholder 4">
            <a:extLst>
              <a:ext uri="{FF2B5EF4-FFF2-40B4-BE49-F238E27FC236}">
                <a16:creationId xmlns:a16="http://schemas.microsoft.com/office/drawing/2014/main" id="{486A9B1F-4F7B-8746-AD39-7C43E833B5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CEFE02-D398-1747-A9AC-1D83A1AE03B1}"/>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21949503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Headline with text 1">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415602" y="593369"/>
            <a:ext cx="11360799" cy="763599"/>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733" b="1" i="0" u="none" strike="noStrike" cap="none">
                <a:solidFill>
                  <a:schemeClr val="dk1"/>
                </a:solidFill>
                <a:latin typeface="Arial"/>
                <a:ea typeface="Arial"/>
                <a:cs typeface="Arial"/>
                <a:sym typeface="Arial"/>
              </a:defRPr>
            </a:lvl1pPr>
            <a:lvl2pPr lvl="1" indent="0" rtl="0">
              <a:spcBef>
                <a:spcPts val="0"/>
              </a:spcBef>
              <a:buClr>
                <a:schemeClr val="dk1"/>
              </a:buClr>
              <a:buFont typeface="Arial"/>
              <a:buNone/>
              <a:defRPr sz="3733" b="1">
                <a:solidFill>
                  <a:schemeClr val="dk1"/>
                </a:solidFill>
              </a:defRPr>
            </a:lvl2pPr>
            <a:lvl3pPr lvl="2" indent="0" rtl="0">
              <a:spcBef>
                <a:spcPts val="0"/>
              </a:spcBef>
              <a:buClr>
                <a:schemeClr val="dk1"/>
              </a:buClr>
              <a:buFont typeface="Arial"/>
              <a:buNone/>
              <a:defRPr sz="3733" b="1">
                <a:solidFill>
                  <a:schemeClr val="dk1"/>
                </a:solidFill>
              </a:defRPr>
            </a:lvl3pPr>
            <a:lvl4pPr lvl="3" indent="0" rtl="0">
              <a:spcBef>
                <a:spcPts val="0"/>
              </a:spcBef>
              <a:buClr>
                <a:schemeClr val="dk1"/>
              </a:buClr>
              <a:buFont typeface="Arial"/>
              <a:buNone/>
              <a:defRPr sz="3733" b="1">
                <a:solidFill>
                  <a:schemeClr val="dk1"/>
                </a:solidFill>
              </a:defRPr>
            </a:lvl4pPr>
            <a:lvl5pPr lvl="4" indent="0" rtl="0">
              <a:spcBef>
                <a:spcPts val="0"/>
              </a:spcBef>
              <a:buClr>
                <a:schemeClr val="dk1"/>
              </a:buClr>
              <a:buFont typeface="Arial"/>
              <a:buNone/>
              <a:defRPr sz="3733" b="1">
                <a:solidFill>
                  <a:schemeClr val="dk1"/>
                </a:solidFill>
              </a:defRPr>
            </a:lvl5pPr>
            <a:lvl6pPr lvl="5" indent="0" rtl="0">
              <a:spcBef>
                <a:spcPts val="0"/>
              </a:spcBef>
              <a:buClr>
                <a:schemeClr val="dk1"/>
              </a:buClr>
              <a:buFont typeface="Arial"/>
              <a:buNone/>
              <a:defRPr sz="3733" b="1">
                <a:solidFill>
                  <a:schemeClr val="dk1"/>
                </a:solidFill>
              </a:defRPr>
            </a:lvl6pPr>
            <a:lvl7pPr lvl="6" indent="0" rtl="0">
              <a:spcBef>
                <a:spcPts val="0"/>
              </a:spcBef>
              <a:buClr>
                <a:schemeClr val="dk1"/>
              </a:buClr>
              <a:buFont typeface="Arial"/>
              <a:buNone/>
              <a:defRPr sz="3733" b="1">
                <a:solidFill>
                  <a:schemeClr val="dk1"/>
                </a:solidFill>
              </a:defRPr>
            </a:lvl7pPr>
            <a:lvl8pPr lvl="7" indent="0" rtl="0">
              <a:spcBef>
                <a:spcPts val="0"/>
              </a:spcBef>
              <a:buClr>
                <a:schemeClr val="dk1"/>
              </a:buClr>
              <a:buFont typeface="Arial"/>
              <a:buNone/>
              <a:defRPr sz="3733" b="1">
                <a:solidFill>
                  <a:schemeClr val="dk1"/>
                </a:solidFill>
              </a:defRPr>
            </a:lvl8pPr>
            <a:lvl9pPr lvl="8" indent="0" rtl="0">
              <a:spcBef>
                <a:spcPts val="0"/>
              </a:spcBef>
              <a:buClr>
                <a:schemeClr val="dk1"/>
              </a:buClr>
              <a:buFont typeface="Arial"/>
              <a:buNone/>
              <a:defRPr sz="3733" b="1">
                <a:solidFill>
                  <a:schemeClr val="dk1"/>
                </a:solidFill>
              </a:defRPr>
            </a:lvl9pPr>
          </a:lstStyle>
          <a:p>
            <a:endParaRPr/>
          </a:p>
        </p:txBody>
      </p:sp>
      <p:sp>
        <p:nvSpPr>
          <p:cNvPr id="95" name="Shape 95"/>
          <p:cNvSpPr txBox="1">
            <a:spLocks noGrp="1"/>
          </p:cNvSpPr>
          <p:nvPr>
            <p:ph type="body" idx="1"/>
          </p:nvPr>
        </p:nvSpPr>
        <p:spPr>
          <a:xfrm>
            <a:off x="415596" y="1606435"/>
            <a:ext cx="10427200" cy="4268799"/>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2133"/>
              </a:spcAft>
              <a:buClr>
                <a:srgbClr val="000000"/>
              </a:buClr>
              <a:buFont typeface="Arial"/>
              <a:buNone/>
              <a:defRPr sz="1867" b="0" i="0" u="none" strike="noStrike" cap="none">
                <a:solidFill>
                  <a:srgbClr val="000000"/>
                </a:solidFill>
                <a:latin typeface="Arial"/>
                <a:ea typeface="Arial"/>
                <a:cs typeface="Arial"/>
                <a:sym typeface="Arial"/>
              </a:defRPr>
            </a:lvl1pPr>
            <a:lvl2pPr marL="609570" marR="0" lvl="1"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2pPr>
            <a:lvl3pPr marL="1219140" marR="0" lvl="2"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3pPr>
            <a:lvl4pPr marL="1828709" marR="0" lvl="3"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4pPr>
            <a:lvl5pPr marL="2438278" marR="0" lvl="4"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5pPr>
            <a:lvl6pPr marL="3047848" marR="0" lvl="5"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6pPr>
            <a:lvl7pPr marL="3657418" marR="0" lvl="6"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7pPr>
            <a:lvl8pPr marL="4266987" marR="0" lvl="7"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8pPr>
            <a:lvl9pPr marL="4876557" marR="0" lvl="8"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3277746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Headline with 3 column">
    <p:spTree>
      <p:nvGrpSpPr>
        <p:cNvPr id="1" name="Shape 107"/>
        <p:cNvGrpSpPr/>
        <p:nvPr/>
      </p:nvGrpSpPr>
      <p:grpSpPr>
        <a:xfrm>
          <a:off x="0" y="0"/>
          <a:ext cx="0" cy="0"/>
          <a:chOff x="0" y="0"/>
          <a:chExt cx="0" cy="0"/>
        </a:xfrm>
      </p:grpSpPr>
      <p:sp>
        <p:nvSpPr>
          <p:cNvPr id="108" name="Shape 108"/>
          <p:cNvSpPr txBox="1">
            <a:spLocks noGrp="1"/>
          </p:cNvSpPr>
          <p:nvPr>
            <p:ph type="title"/>
          </p:nvPr>
        </p:nvSpPr>
        <p:spPr>
          <a:xfrm>
            <a:off x="415602" y="593369"/>
            <a:ext cx="11360799" cy="763599"/>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733" b="1" i="0" u="none" strike="noStrike" cap="none">
                <a:solidFill>
                  <a:schemeClr val="dk1"/>
                </a:solidFill>
                <a:latin typeface="Arial"/>
                <a:ea typeface="Arial"/>
                <a:cs typeface="Arial"/>
                <a:sym typeface="Arial"/>
              </a:defRPr>
            </a:lvl1pPr>
            <a:lvl2pPr lvl="1" indent="0" rtl="0">
              <a:spcBef>
                <a:spcPts val="0"/>
              </a:spcBef>
              <a:buClr>
                <a:schemeClr val="dk1"/>
              </a:buClr>
              <a:buFont typeface="Arial"/>
              <a:buNone/>
              <a:defRPr sz="3733" b="1">
                <a:solidFill>
                  <a:schemeClr val="dk1"/>
                </a:solidFill>
              </a:defRPr>
            </a:lvl2pPr>
            <a:lvl3pPr lvl="2" indent="0" rtl="0">
              <a:spcBef>
                <a:spcPts val="0"/>
              </a:spcBef>
              <a:buClr>
                <a:schemeClr val="dk1"/>
              </a:buClr>
              <a:buFont typeface="Arial"/>
              <a:buNone/>
              <a:defRPr sz="3733" b="1">
                <a:solidFill>
                  <a:schemeClr val="dk1"/>
                </a:solidFill>
              </a:defRPr>
            </a:lvl3pPr>
            <a:lvl4pPr lvl="3" indent="0" rtl="0">
              <a:spcBef>
                <a:spcPts val="0"/>
              </a:spcBef>
              <a:buClr>
                <a:schemeClr val="dk1"/>
              </a:buClr>
              <a:buFont typeface="Arial"/>
              <a:buNone/>
              <a:defRPr sz="3733" b="1">
                <a:solidFill>
                  <a:schemeClr val="dk1"/>
                </a:solidFill>
              </a:defRPr>
            </a:lvl4pPr>
            <a:lvl5pPr lvl="4" indent="0" rtl="0">
              <a:spcBef>
                <a:spcPts val="0"/>
              </a:spcBef>
              <a:buClr>
                <a:schemeClr val="dk1"/>
              </a:buClr>
              <a:buFont typeface="Arial"/>
              <a:buNone/>
              <a:defRPr sz="3733" b="1">
                <a:solidFill>
                  <a:schemeClr val="dk1"/>
                </a:solidFill>
              </a:defRPr>
            </a:lvl5pPr>
            <a:lvl6pPr lvl="5" indent="0" rtl="0">
              <a:spcBef>
                <a:spcPts val="0"/>
              </a:spcBef>
              <a:buClr>
                <a:schemeClr val="dk1"/>
              </a:buClr>
              <a:buFont typeface="Arial"/>
              <a:buNone/>
              <a:defRPr sz="3733" b="1">
                <a:solidFill>
                  <a:schemeClr val="dk1"/>
                </a:solidFill>
              </a:defRPr>
            </a:lvl6pPr>
            <a:lvl7pPr lvl="6" indent="0" rtl="0">
              <a:spcBef>
                <a:spcPts val="0"/>
              </a:spcBef>
              <a:buClr>
                <a:schemeClr val="dk1"/>
              </a:buClr>
              <a:buFont typeface="Arial"/>
              <a:buNone/>
              <a:defRPr sz="3733" b="1">
                <a:solidFill>
                  <a:schemeClr val="dk1"/>
                </a:solidFill>
              </a:defRPr>
            </a:lvl7pPr>
            <a:lvl8pPr lvl="7" indent="0" rtl="0">
              <a:spcBef>
                <a:spcPts val="0"/>
              </a:spcBef>
              <a:buClr>
                <a:schemeClr val="dk1"/>
              </a:buClr>
              <a:buFont typeface="Arial"/>
              <a:buNone/>
              <a:defRPr sz="3733" b="1">
                <a:solidFill>
                  <a:schemeClr val="dk1"/>
                </a:solidFill>
              </a:defRPr>
            </a:lvl8pPr>
            <a:lvl9pPr lvl="8" indent="0" rtl="0">
              <a:spcBef>
                <a:spcPts val="0"/>
              </a:spcBef>
              <a:buClr>
                <a:schemeClr val="dk1"/>
              </a:buClr>
              <a:buFont typeface="Arial"/>
              <a:buNone/>
              <a:defRPr sz="3733" b="1">
                <a:solidFill>
                  <a:schemeClr val="dk1"/>
                </a:solidFill>
              </a:defRPr>
            </a:lvl9pPr>
          </a:lstStyle>
          <a:p>
            <a:endParaRPr/>
          </a:p>
        </p:txBody>
      </p:sp>
      <p:sp>
        <p:nvSpPr>
          <p:cNvPr id="109" name="Shape 109"/>
          <p:cNvSpPr txBox="1">
            <a:spLocks noGrp="1"/>
          </p:cNvSpPr>
          <p:nvPr>
            <p:ph type="body" idx="1"/>
          </p:nvPr>
        </p:nvSpPr>
        <p:spPr>
          <a:xfrm>
            <a:off x="8287335" y="1550702"/>
            <a:ext cx="3204799" cy="4268799"/>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2133"/>
              </a:spcAft>
              <a:buClr>
                <a:srgbClr val="000000"/>
              </a:buClr>
              <a:buFont typeface="Arial"/>
              <a:buNone/>
              <a:defRPr sz="1867" b="0" i="0" u="none" strike="noStrike" cap="none">
                <a:solidFill>
                  <a:srgbClr val="000000"/>
                </a:solidFill>
                <a:latin typeface="Arial"/>
                <a:ea typeface="Arial"/>
                <a:cs typeface="Arial"/>
                <a:sym typeface="Arial"/>
              </a:defRPr>
            </a:lvl1pPr>
            <a:lvl2pPr marL="609570" marR="0" lvl="1"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2pPr>
            <a:lvl3pPr marL="1219140" marR="0" lvl="2"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3pPr>
            <a:lvl4pPr marL="1828709" marR="0" lvl="3"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4pPr>
            <a:lvl5pPr marL="2438278" marR="0" lvl="4"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5pPr>
            <a:lvl6pPr marL="3047848" marR="0" lvl="5"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6pPr>
            <a:lvl7pPr marL="3657418" marR="0" lvl="6"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7pPr>
            <a:lvl8pPr marL="4266987" marR="0" lvl="7"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8pPr>
            <a:lvl9pPr marL="4876557" marR="0" lvl="8"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9pPr>
          </a:lstStyle>
          <a:p>
            <a:endParaRPr/>
          </a:p>
        </p:txBody>
      </p:sp>
      <p:sp>
        <p:nvSpPr>
          <p:cNvPr id="110" name="Shape 110"/>
          <p:cNvSpPr txBox="1">
            <a:spLocks noGrp="1"/>
          </p:cNvSpPr>
          <p:nvPr>
            <p:ph type="body" idx="2"/>
          </p:nvPr>
        </p:nvSpPr>
        <p:spPr>
          <a:xfrm>
            <a:off x="4366069" y="1579555"/>
            <a:ext cx="3204799" cy="4268799"/>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2133"/>
              </a:spcAft>
              <a:buClr>
                <a:srgbClr val="000000"/>
              </a:buClr>
              <a:buFont typeface="Arial"/>
              <a:buNone/>
              <a:defRPr sz="1867" b="0" i="0" u="none" strike="noStrike" cap="none">
                <a:solidFill>
                  <a:srgbClr val="000000"/>
                </a:solidFill>
                <a:latin typeface="Arial"/>
                <a:ea typeface="Arial"/>
                <a:cs typeface="Arial"/>
                <a:sym typeface="Arial"/>
              </a:defRPr>
            </a:lvl1pPr>
            <a:lvl2pPr marL="609570" marR="0" lvl="1"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2pPr>
            <a:lvl3pPr marL="1219140" marR="0" lvl="2"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3pPr>
            <a:lvl4pPr marL="1828709" marR="0" lvl="3"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4pPr>
            <a:lvl5pPr marL="2438278" marR="0" lvl="4"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5pPr>
            <a:lvl6pPr marL="3047848" marR="0" lvl="5"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6pPr>
            <a:lvl7pPr marL="3657418" marR="0" lvl="6"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7pPr>
            <a:lvl8pPr marL="4266987" marR="0" lvl="7"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8pPr>
            <a:lvl9pPr marL="4876557" marR="0" lvl="8"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9pPr>
          </a:lstStyle>
          <a:p>
            <a:endParaRPr/>
          </a:p>
        </p:txBody>
      </p:sp>
      <p:sp>
        <p:nvSpPr>
          <p:cNvPr id="111" name="Shape 111"/>
          <p:cNvSpPr txBox="1">
            <a:spLocks noGrp="1"/>
          </p:cNvSpPr>
          <p:nvPr>
            <p:ph type="body" idx="3"/>
          </p:nvPr>
        </p:nvSpPr>
        <p:spPr>
          <a:xfrm>
            <a:off x="540502" y="1606435"/>
            <a:ext cx="3204799" cy="4268799"/>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2133"/>
              </a:spcAft>
              <a:buClr>
                <a:srgbClr val="000000"/>
              </a:buClr>
              <a:buFont typeface="Arial"/>
              <a:buNone/>
              <a:defRPr sz="1867" b="0" i="0" u="none" strike="noStrike" cap="none">
                <a:solidFill>
                  <a:srgbClr val="000000"/>
                </a:solidFill>
                <a:latin typeface="Arial"/>
                <a:ea typeface="Arial"/>
                <a:cs typeface="Arial"/>
                <a:sym typeface="Arial"/>
              </a:defRPr>
            </a:lvl1pPr>
            <a:lvl2pPr marL="609570" marR="0" lvl="1"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2pPr>
            <a:lvl3pPr marL="1219140" marR="0" lvl="2"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3pPr>
            <a:lvl4pPr marL="1828709" marR="0" lvl="3"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4pPr>
            <a:lvl5pPr marL="2438278" marR="0" lvl="4"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5pPr>
            <a:lvl6pPr marL="3047848" marR="0" lvl="5"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6pPr>
            <a:lvl7pPr marL="3657418" marR="0" lvl="6"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7pPr>
            <a:lvl8pPr marL="4266987" marR="0" lvl="7"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8pPr>
            <a:lvl9pPr marL="4876557" marR="0" lvl="8"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1505267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Only">
  <p:cSld name="Headline with text">
    <p:spTree>
      <p:nvGrpSpPr>
        <p:cNvPr id="1" name="Shape 104"/>
        <p:cNvGrpSpPr/>
        <p:nvPr/>
      </p:nvGrpSpPr>
      <p:grpSpPr>
        <a:xfrm>
          <a:off x="0" y="0"/>
          <a:ext cx="0" cy="0"/>
          <a:chOff x="0" y="0"/>
          <a:chExt cx="0" cy="0"/>
        </a:xfrm>
      </p:grpSpPr>
      <p:sp>
        <p:nvSpPr>
          <p:cNvPr id="105" name="Shape 105"/>
          <p:cNvSpPr txBox="1">
            <a:spLocks noGrp="1"/>
          </p:cNvSpPr>
          <p:nvPr>
            <p:ph type="title"/>
          </p:nvPr>
        </p:nvSpPr>
        <p:spPr>
          <a:xfrm>
            <a:off x="415602" y="593369"/>
            <a:ext cx="11360799" cy="763599"/>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733" b="1" i="0" u="none" strike="noStrike" cap="none">
                <a:solidFill>
                  <a:schemeClr val="dk1"/>
                </a:solidFill>
                <a:latin typeface="Arial"/>
                <a:ea typeface="Arial"/>
                <a:cs typeface="Arial"/>
                <a:sym typeface="Arial"/>
              </a:defRPr>
            </a:lvl1pPr>
            <a:lvl2pPr lvl="1" indent="0">
              <a:spcBef>
                <a:spcPts val="0"/>
              </a:spcBef>
              <a:buClr>
                <a:schemeClr val="dk1"/>
              </a:buClr>
              <a:buFont typeface="Arial"/>
              <a:buNone/>
              <a:defRPr sz="3733" b="1">
                <a:solidFill>
                  <a:schemeClr val="dk1"/>
                </a:solidFill>
              </a:defRPr>
            </a:lvl2pPr>
            <a:lvl3pPr lvl="2" indent="0">
              <a:spcBef>
                <a:spcPts val="0"/>
              </a:spcBef>
              <a:buClr>
                <a:schemeClr val="dk1"/>
              </a:buClr>
              <a:buFont typeface="Arial"/>
              <a:buNone/>
              <a:defRPr sz="3733" b="1">
                <a:solidFill>
                  <a:schemeClr val="dk1"/>
                </a:solidFill>
              </a:defRPr>
            </a:lvl3pPr>
            <a:lvl4pPr lvl="3" indent="0">
              <a:spcBef>
                <a:spcPts val="0"/>
              </a:spcBef>
              <a:buClr>
                <a:schemeClr val="dk1"/>
              </a:buClr>
              <a:buFont typeface="Arial"/>
              <a:buNone/>
              <a:defRPr sz="3733" b="1">
                <a:solidFill>
                  <a:schemeClr val="dk1"/>
                </a:solidFill>
              </a:defRPr>
            </a:lvl4pPr>
            <a:lvl5pPr lvl="4" indent="0">
              <a:spcBef>
                <a:spcPts val="0"/>
              </a:spcBef>
              <a:buClr>
                <a:schemeClr val="dk1"/>
              </a:buClr>
              <a:buFont typeface="Arial"/>
              <a:buNone/>
              <a:defRPr sz="3733" b="1">
                <a:solidFill>
                  <a:schemeClr val="dk1"/>
                </a:solidFill>
              </a:defRPr>
            </a:lvl5pPr>
            <a:lvl6pPr lvl="5" indent="0">
              <a:spcBef>
                <a:spcPts val="0"/>
              </a:spcBef>
              <a:buClr>
                <a:schemeClr val="dk1"/>
              </a:buClr>
              <a:buFont typeface="Arial"/>
              <a:buNone/>
              <a:defRPr sz="3733" b="1">
                <a:solidFill>
                  <a:schemeClr val="dk1"/>
                </a:solidFill>
              </a:defRPr>
            </a:lvl6pPr>
            <a:lvl7pPr lvl="6" indent="0">
              <a:spcBef>
                <a:spcPts val="0"/>
              </a:spcBef>
              <a:buClr>
                <a:schemeClr val="dk1"/>
              </a:buClr>
              <a:buFont typeface="Arial"/>
              <a:buNone/>
              <a:defRPr sz="3733" b="1">
                <a:solidFill>
                  <a:schemeClr val="dk1"/>
                </a:solidFill>
              </a:defRPr>
            </a:lvl7pPr>
            <a:lvl8pPr lvl="7" indent="0">
              <a:spcBef>
                <a:spcPts val="0"/>
              </a:spcBef>
              <a:buClr>
                <a:schemeClr val="dk1"/>
              </a:buClr>
              <a:buFont typeface="Arial"/>
              <a:buNone/>
              <a:defRPr sz="3733" b="1">
                <a:solidFill>
                  <a:schemeClr val="dk1"/>
                </a:solidFill>
              </a:defRPr>
            </a:lvl8pPr>
            <a:lvl9pPr lvl="8" indent="0">
              <a:spcBef>
                <a:spcPts val="0"/>
              </a:spcBef>
              <a:buClr>
                <a:schemeClr val="dk1"/>
              </a:buClr>
              <a:buFont typeface="Arial"/>
              <a:buNone/>
              <a:defRPr sz="3733" b="1">
                <a:solidFill>
                  <a:schemeClr val="dk1"/>
                </a:solidFill>
              </a:defRPr>
            </a:lvl9pPr>
          </a:lstStyle>
          <a:p>
            <a:endParaRPr/>
          </a:p>
        </p:txBody>
      </p:sp>
      <p:sp>
        <p:nvSpPr>
          <p:cNvPr id="106" name="Shape 106"/>
          <p:cNvSpPr txBox="1">
            <a:spLocks noGrp="1"/>
          </p:cNvSpPr>
          <p:nvPr>
            <p:ph type="body" idx="1"/>
          </p:nvPr>
        </p:nvSpPr>
        <p:spPr>
          <a:xfrm>
            <a:off x="134100" y="1606435"/>
            <a:ext cx="10708800" cy="4268799"/>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2133"/>
              </a:spcAft>
              <a:buClr>
                <a:srgbClr val="000000"/>
              </a:buClr>
              <a:buFont typeface="Arial"/>
              <a:buNone/>
              <a:defRPr sz="1867" b="0" i="0" u="none" strike="noStrike" cap="none">
                <a:solidFill>
                  <a:srgbClr val="000000"/>
                </a:solidFill>
                <a:latin typeface="Arial"/>
                <a:ea typeface="Arial"/>
                <a:cs typeface="Arial"/>
                <a:sym typeface="Arial"/>
              </a:defRPr>
            </a:lvl1pPr>
            <a:lvl2pPr marL="609570" marR="0" lvl="1"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2pPr>
            <a:lvl3pPr marL="1219140" marR="0" lvl="2"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3pPr>
            <a:lvl4pPr marL="1828709" marR="0" lvl="3"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4pPr>
            <a:lvl5pPr marL="2438278" marR="0" lvl="4"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5pPr>
            <a:lvl6pPr marL="3047848" marR="0" lvl="5"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6pPr>
            <a:lvl7pPr marL="3657418" marR="0" lvl="6"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7pPr>
            <a:lvl8pPr marL="4266987" marR="0" lvl="7"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8pPr>
            <a:lvl9pPr marL="4876557" marR="0" lvl="8"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956580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182AE9-A119-7E4A-8E7E-E19C99CDA62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9FEF6C0-1049-DA43-844D-937BABF8EFD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F6BAA3A-95DC-3B4B-9F5F-54C8BED2BCD5}"/>
              </a:ext>
            </a:extLst>
          </p:cNvPr>
          <p:cNvSpPr>
            <a:spLocks noGrp="1"/>
          </p:cNvSpPr>
          <p:nvPr>
            <p:ph type="dt" sz="half" idx="10"/>
          </p:nvPr>
        </p:nvSpPr>
        <p:spPr/>
        <p:txBody>
          <a:bodyPr/>
          <a:lstStyle/>
          <a:p>
            <a:fld id="{ECBB2465-7901-FF46-843C-3548E827B0F6}" type="datetimeFigureOut">
              <a:rPr lang="en-US" smtClean="0"/>
              <a:t>12/30/20</a:t>
            </a:fld>
            <a:endParaRPr lang="en-US"/>
          </a:p>
        </p:txBody>
      </p:sp>
      <p:sp>
        <p:nvSpPr>
          <p:cNvPr id="5" name="Footer Placeholder 4">
            <a:extLst>
              <a:ext uri="{FF2B5EF4-FFF2-40B4-BE49-F238E27FC236}">
                <a16:creationId xmlns:a16="http://schemas.microsoft.com/office/drawing/2014/main" id="{922B3A2F-8EFB-9C46-B8DA-51C116B5C7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3F884A-D661-D54F-9BDB-F6C5A330B96B}"/>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41568173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419-E28E-5244-978C-99F98150D7E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2C023F-BECC-5846-8DD0-6CB50E69EC7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B3C805-E603-2843-9805-78F8DC5BC91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31751B1-C257-8340-A35C-0EC5D14625C3}"/>
              </a:ext>
            </a:extLst>
          </p:cNvPr>
          <p:cNvSpPr>
            <a:spLocks noGrp="1"/>
          </p:cNvSpPr>
          <p:nvPr>
            <p:ph type="dt" sz="half" idx="10"/>
          </p:nvPr>
        </p:nvSpPr>
        <p:spPr/>
        <p:txBody>
          <a:bodyPr/>
          <a:lstStyle/>
          <a:p>
            <a:fld id="{ECBB2465-7901-FF46-843C-3548E827B0F6}" type="datetimeFigureOut">
              <a:rPr lang="en-US" smtClean="0"/>
              <a:t>12/30/20</a:t>
            </a:fld>
            <a:endParaRPr lang="en-US"/>
          </a:p>
        </p:txBody>
      </p:sp>
      <p:sp>
        <p:nvSpPr>
          <p:cNvPr id="6" name="Footer Placeholder 5">
            <a:extLst>
              <a:ext uri="{FF2B5EF4-FFF2-40B4-BE49-F238E27FC236}">
                <a16:creationId xmlns:a16="http://schemas.microsoft.com/office/drawing/2014/main" id="{2958C65B-146C-EA47-946C-5E4E38DB45B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9E194E-A51C-144B-AEF3-9D0E33618A28}"/>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1875435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F8112-8F36-0246-AC22-945EB0445E3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BC4C1BA-99D7-2946-8B06-CF3833D69F9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B740AD6-4C7F-4C4C-BA46-16DBE567DE9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FB7B2D5-91F8-0A44-9B63-3171BDCC10C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F97CF48-A74A-DA4F-AF26-7353729343A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568D3A-B9C3-1A4E-9230-82FDD8381A62}"/>
              </a:ext>
            </a:extLst>
          </p:cNvPr>
          <p:cNvSpPr>
            <a:spLocks noGrp="1"/>
          </p:cNvSpPr>
          <p:nvPr>
            <p:ph type="dt" sz="half" idx="10"/>
          </p:nvPr>
        </p:nvSpPr>
        <p:spPr/>
        <p:txBody>
          <a:bodyPr/>
          <a:lstStyle/>
          <a:p>
            <a:fld id="{ECBB2465-7901-FF46-843C-3548E827B0F6}" type="datetimeFigureOut">
              <a:rPr lang="en-US" smtClean="0"/>
              <a:t>12/30/20</a:t>
            </a:fld>
            <a:endParaRPr lang="en-US"/>
          </a:p>
        </p:txBody>
      </p:sp>
      <p:sp>
        <p:nvSpPr>
          <p:cNvPr id="8" name="Footer Placeholder 7">
            <a:extLst>
              <a:ext uri="{FF2B5EF4-FFF2-40B4-BE49-F238E27FC236}">
                <a16:creationId xmlns:a16="http://schemas.microsoft.com/office/drawing/2014/main" id="{45723F87-CC0A-8249-B279-75945EECF33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32D5840-9E3B-8646-93A0-12149D009060}"/>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1515991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26F02-E526-4149-9C9B-31068425C40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ECD8027-288B-794A-9B28-15E889FCA311}"/>
              </a:ext>
            </a:extLst>
          </p:cNvPr>
          <p:cNvSpPr>
            <a:spLocks noGrp="1"/>
          </p:cNvSpPr>
          <p:nvPr>
            <p:ph type="dt" sz="half" idx="10"/>
          </p:nvPr>
        </p:nvSpPr>
        <p:spPr/>
        <p:txBody>
          <a:bodyPr/>
          <a:lstStyle/>
          <a:p>
            <a:fld id="{ECBB2465-7901-FF46-843C-3548E827B0F6}" type="datetimeFigureOut">
              <a:rPr lang="en-US" smtClean="0"/>
              <a:t>12/30/20</a:t>
            </a:fld>
            <a:endParaRPr lang="en-US"/>
          </a:p>
        </p:txBody>
      </p:sp>
      <p:sp>
        <p:nvSpPr>
          <p:cNvPr id="4" name="Footer Placeholder 3">
            <a:extLst>
              <a:ext uri="{FF2B5EF4-FFF2-40B4-BE49-F238E27FC236}">
                <a16:creationId xmlns:a16="http://schemas.microsoft.com/office/drawing/2014/main" id="{030D2821-CA81-3541-848A-D1E177D2D41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937DFE6-4744-6445-AE09-79C9EA85EF02}"/>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18012793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ED31BA-A276-064C-9341-A7D96BF30E16}"/>
              </a:ext>
            </a:extLst>
          </p:cNvPr>
          <p:cNvSpPr>
            <a:spLocks noGrp="1"/>
          </p:cNvSpPr>
          <p:nvPr>
            <p:ph type="dt" sz="half" idx="10"/>
          </p:nvPr>
        </p:nvSpPr>
        <p:spPr/>
        <p:txBody>
          <a:bodyPr/>
          <a:lstStyle/>
          <a:p>
            <a:fld id="{ECBB2465-7901-FF46-843C-3548E827B0F6}" type="datetimeFigureOut">
              <a:rPr lang="en-US" smtClean="0"/>
              <a:t>12/30/20</a:t>
            </a:fld>
            <a:endParaRPr lang="en-US"/>
          </a:p>
        </p:txBody>
      </p:sp>
      <p:sp>
        <p:nvSpPr>
          <p:cNvPr id="3" name="Footer Placeholder 2">
            <a:extLst>
              <a:ext uri="{FF2B5EF4-FFF2-40B4-BE49-F238E27FC236}">
                <a16:creationId xmlns:a16="http://schemas.microsoft.com/office/drawing/2014/main" id="{97C53DAB-DE3E-1E4F-8FAA-A3AA90DCFFD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5EA3DA6-8C39-2544-9D8C-C145C0FB1523}"/>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3297113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6222E-7D32-D245-969E-121C7CADCE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E4D3CFF-9840-C747-ABB8-1AF8917715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4AB61-C8E2-E240-A74A-F7EC1D6952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D1A224-86BE-4140-9D3E-6B130BAE50F2}"/>
              </a:ext>
            </a:extLst>
          </p:cNvPr>
          <p:cNvSpPr>
            <a:spLocks noGrp="1"/>
          </p:cNvSpPr>
          <p:nvPr>
            <p:ph type="dt" sz="half" idx="10"/>
          </p:nvPr>
        </p:nvSpPr>
        <p:spPr/>
        <p:txBody>
          <a:bodyPr/>
          <a:lstStyle/>
          <a:p>
            <a:fld id="{ECBB2465-7901-FF46-843C-3548E827B0F6}" type="datetimeFigureOut">
              <a:rPr lang="en-US" smtClean="0"/>
              <a:t>12/30/20</a:t>
            </a:fld>
            <a:endParaRPr lang="en-US"/>
          </a:p>
        </p:txBody>
      </p:sp>
      <p:sp>
        <p:nvSpPr>
          <p:cNvPr id="6" name="Footer Placeholder 5">
            <a:extLst>
              <a:ext uri="{FF2B5EF4-FFF2-40B4-BE49-F238E27FC236}">
                <a16:creationId xmlns:a16="http://schemas.microsoft.com/office/drawing/2014/main" id="{F12BC40C-6DAF-C041-8E3D-BAD4F5DABC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6D6DBE-C3A2-CC49-B3B7-EC3F3DCB2935}"/>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36016654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A4B10-A09C-E545-90AE-884A53C20B2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ECFF017-DD1E-5C4F-8335-C767DE8B197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2E2B737-EAD9-F44D-819E-11DFD475F4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64A971F-FE50-7946-8CD3-F906C62C2BDA}"/>
              </a:ext>
            </a:extLst>
          </p:cNvPr>
          <p:cNvSpPr>
            <a:spLocks noGrp="1"/>
          </p:cNvSpPr>
          <p:nvPr>
            <p:ph type="dt" sz="half" idx="10"/>
          </p:nvPr>
        </p:nvSpPr>
        <p:spPr/>
        <p:txBody>
          <a:bodyPr/>
          <a:lstStyle/>
          <a:p>
            <a:fld id="{ECBB2465-7901-FF46-843C-3548E827B0F6}" type="datetimeFigureOut">
              <a:rPr lang="en-US" smtClean="0"/>
              <a:t>12/30/20</a:t>
            </a:fld>
            <a:endParaRPr lang="en-US"/>
          </a:p>
        </p:txBody>
      </p:sp>
      <p:sp>
        <p:nvSpPr>
          <p:cNvPr id="6" name="Footer Placeholder 5">
            <a:extLst>
              <a:ext uri="{FF2B5EF4-FFF2-40B4-BE49-F238E27FC236}">
                <a16:creationId xmlns:a16="http://schemas.microsoft.com/office/drawing/2014/main" id="{EEB71525-176B-C04E-B240-0681536B48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A34DDE6-E3EB-FE40-A477-08D14F0EB5FE}"/>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2937176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E457AB-8D2E-2D47-8841-3899A3A5F91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373B5AE-7DE3-7646-8C1A-B582B38DB89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31273C-0C8E-364A-905F-2FFF98E05C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BB2465-7901-FF46-843C-3548E827B0F6}" type="datetimeFigureOut">
              <a:rPr lang="en-US" smtClean="0"/>
              <a:t>12/30/20</a:t>
            </a:fld>
            <a:endParaRPr lang="en-US"/>
          </a:p>
        </p:txBody>
      </p:sp>
      <p:sp>
        <p:nvSpPr>
          <p:cNvPr id="5" name="Footer Placeholder 4">
            <a:extLst>
              <a:ext uri="{FF2B5EF4-FFF2-40B4-BE49-F238E27FC236}">
                <a16:creationId xmlns:a16="http://schemas.microsoft.com/office/drawing/2014/main" id="{738094E7-C7D5-2C41-B558-08DC22CD28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DE876D4-1B98-D547-BA83-492B583B1F4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E84B61-C374-EA43-B5A5-94C653348FB9}" type="slidenum">
              <a:rPr lang="en-US" smtClean="0"/>
              <a:t>‹#›</a:t>
            </a:fld>
            <a:endParaRPr lang="en-US"/>
          </a:p>
        </p:txBody>
      </p:sp>
    </p:spTree>
    <p:extLst>
      <p:ext uri="{BB962C8B-B14F-4D97-AF65-F5344CB8AC3E}">
        <p14:creationId xmlns:p14="http://schemas.microsoft.com/office/powerpoint/2010/main" val="5200052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E3B485-ED9D-47B0-BAF4-8FEDC378AE2D}" type="datetimeFigureOut">
              <a:rPr lang="en-US" smtClean="0"/>
              <a:t>12/30/20</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52DA82-9051-4A0F-BEE8-BE5401914F75}" type="slidenum">
              <a:rPr lang="en-US" smtClean="0"/>
              <a:t>‹#›</a:t>
            </a:fld>
            <a:endParaRPr lang="en-US"/>
          </a:p>
        </p:txBody>
      </p:sp>
    </p:spTree>
    <p:extLst>
      <p:ext uri="{BB962C8B-B14F-4D97-AF65-F5344CB8AC3E}">
        <p14:creationId xmlns:p14="http://schemas.microsoft.com/office/powerpoint/2010/main" val="25766018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9.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9.xml"/><Relationship Id="rId5" Type="http://schemas.openxmlformats.org/officeDocument/2006/relationships/image" Target="../media/image14.jpeg"/><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9.xml"/><Relationship Id="rId5" Type="http://schemas.openxmlformats.org/officeDocument/2006/relationships/image" Target="../media/image15.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9.xml"/><Relationship Id="rId5" Type="http://schemas.openxmlformats.org/officeDocument/2006/relationships/image" Target="../media/image11.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9.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9.xml"/><Relationship Id="rId5" Type="http://schemas.openxmlformats.org/officeDocument/2006/relationships/image" Target="../media/image15.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9.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9.xml"/><Relationship Id="rId5" Type="http://schemas.openxmlformats.org/officeDocument/2006/relationships/image" Target="../media/image12.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9.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9.xml"/><Relationship Id="rId5" Type="http://schemas.openxmlformats.org/officeDocument/2006/relationships/image" Target="../media/image15.png"/><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9.xml"/><Relationship Id="rId4" Type="http://schemas.openxmlformats.org/officeDocument/2006/relationships/image" Target="../media/image25.jpeg"/></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9.xml"/><Relationship Id="rId5" Type="http://schemas.openxmlformats.org/officeDocument/2006/relationships/image" Target="../media/image12.png"/><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4.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jpeg"/></Relationships>
</file>

<file path=ppt/slides/_rels/slide3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2.xml"/><Relationship Id="rId1" Type="http://schemas.openxmlformats.org/officeDocument/2006/relationships/slideLayout" Target="../slideLayouts/slideLayout22.xml"/><Relationship Id="rId5" Type="http://schemas.openxmlformats.org/officeDocument/2006/relationships/image" Target="../media/image45.png"/><Relationship Id="rId4" Type="http://schemas.openxmlformats.org/officeDocument/2006/relationships/image" Target="../media/image44.png"/></Relationships>
</file>

<file path=ppt/slides/_rels/slide4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3.xml"/><Relationship Id="rId1" Type="http://schemas.openxmlformats.org/officeDocument/2006/relationships/slideLayout" Target="../slideLayouts/slideLayout22.xml"/></Relationships>
</file>

<file path=ppt/slides/_rels/slide4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86028864"/>
      </p:ext>
    </p:extLst>
  </p:cSld>
  <p:clrMapOvr>
    <a:masterClrMapping/>
  </p:clrMapOvr>
  <mc:AlternateContent xmlns:mc="http://schemas.openxmlformats.org/markup-compatibility/2006" xmlns:p14="http://schemas.microsoft.com/office/powerpoint/2010/main">
    <mc:Choice Requires="p14">
      <p:transition spd="slow" p14:dur="41000" advClick="0" advTm="41000"/>
    </mc:Choice>
    <mc:Fallback xmlns="">
      <p:transition spd="slow" advClick="0" advTm="41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217857"/>
            <a:ext cx="851511" cy="1280353"/>
          </a:xfrm>
          <a:prstGeom prst="rect">
            <a:avLst/>
          </a:prstGeom>
        </p:spPr>
      </p:pic>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776324"/>
            <a:ext cx="5375817" cy="1600200"/>
          </a:xfrm>
        </p:spPr>
        <p:txBody>
          <a:bodyPr>
            <a:normAutofit/>
          </a:bodyPr>
          <a:lstStyle/>
          <a:p>
            <a:r>
              <a:rPr lang="en-US" sz="1800" b="1" dirty="0">
                <a:latin typeface="Raleway"/>
              </a:rPr>
              <a:t>Format Strategies:</a:t>
            </a:r>
            <a:br>
              <a:rPr lang="en-US" sz="1800" b="1" dirty="0">
                <a:latin typeface="Raleway" panose="020B0503030101060003" pitchFamily="34" charset="77"/>
              </a:rPr>
            </a:br>
            <a:r>
              <a:rPr lang="en-US" sz="4000" b="1" dirty="0">
                <a:latin typeface="Raleway Black"/>
              </a:rPr>
              <a:t>Findings slide overview</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839788" y="3434862"/>
            <a:ext cx="5375817" cy="2986456"/>
          </a:xfrm>
        </p:spPr>
        <p:txBody>
          <a:bodyPr vert="horz" lIns="91440" tIns="45720" rIns="91440" bIns="45720" rtlCol="0" anchor="t">
            <a:normAutofit/>
          </a:bodyPr>
          <a:lstStyle/>
          <a:p>
            <a:pPr fontAlgn="base"/>
            <a:r>
              <a:rPr lang="en-US" sz="2400" b="1">
                <a:solidFill>
                  <a:srgbClr val="000000"/>
                </a:solidFill>
                <a:latin typeface="Source Sans Pro"/>
                <a:ea typeface="Source Sans Pro"/>
                <a:cs typeface="Calibri"/>
              </a:rPr>
              <a:t>For each strategy, we will share:</a:t>
            </a:r>
          </a:p>
          <a:p>
            <a:pPr marL="342900" indent="-342900" fontAlgn="base">
              <a:buFont typeface="Arial" panose="020B0604020202020204" pitchFamily="34" charset="0"/>
              <a:buChar char="•"/>
            </a:pPr>
            <a:r>
              <a:rPr lang="en-US" sz="2400">
                <a:latin typeface="Source Sans Pro"/>
                <a:ea typeface="Source Sans Pro"/>
              </a:rPr>
              <a:t>An example visitor response</a:t>
            </a:r>
          </a:p>
        </p:txBody>
      </p:sp>
      <p:pic>
        <p:nvPicPr>
          <p:cNvPr id="12" name="Picture 11">
            <a:extLst>
              <a:ext uri="{FF2B5EF4-FFF2-40B4-BE49-F238E27FC236}">
                <a16:creationId xmlns:a16="http://schemas.microsoft.com/office/drawing/2014/main" id="{7BB43867-5432-0B46-8C32-E505C1F5C899}"/>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flipH="1">
            <a:off x="8060372" y="705062"/>
            <a:ext cx="3291840" cy="2411730"/>
          </a:xfrm>
          <a:prstGeom prst="rect">
            <a:avLst/>
          </a:prstGeom>
        </p:spPr>
      </p:pic>
      <p:sp>
        <p:nvSpPr>
          <p:cNvPr id="13" name="TextBox 12">
            <a:extLst>
              <a:ext uri="{FF2B5EF4-FFF2-40B4-BE49-F238E27FC236}">
                <a16:creationId xmlns:a16="http://schemas.microsoft.com/office/drawing/2014/main" id="{6402E460-F6D7-0141-B525-D4BF4869D47B}"/>
              </a:ext>
            </a:extLst>
          </p:cNvPr>
          <p:cNvSpPr txBox="1"/>
          <p:nvPr/>
        </p:nvSpPr>
        <p:spPr>
          <a:xfrm>
            <a:off x="8209721" y="1334143"/>
            <a:ext cx="2994991" cy="1077218"/>
          </a:xfrm>
          <a:prstGeom prst="rect">
            <a:avLst/>
          </a:prstGeom>
          <a:noFill/>
        </p:spPr>
        <p:txBody>
          <a:bodyPr wrap="square" rtlCol="0">
            <a:spAutoFit/>
          </a:bodyPr>
          <a:lstStyle/>
          <a:p>
            <a:pPr algn="ctr"/>
            <a:r>
              <a:rPr lang="en-US" sz="1600">
                <a:solidFill>
                  <a:schemeClr val="bg1"/>
                </a:solidFill>
                <a:latin typeface="Raleway Medium" panose="020B0503030101060003" pitchFamily="34" charset="77"/>
              </a:rPr>
              <a:t>Compared to when you came to the museum today, how </a:t>
            </a:r>
            <a:r>
              <a:rPr lang="en-US" sz="1600">
                <a:solidFill>
                  <a:schemeClr val="bg1"/>
                </a:solidFill>
                <a:latin typeface="Raleway ExtraBold" pitchFamily="2" charset="0"/>
              </a:rPr>
              <a:t>interested</a:t>
            </a:r>
            <a:r>
              <a:rPr lang="en-US" sz="1600">
                <a:solidFill>
                  <a:schemeClr val="bg1"/>
                </a:solidFill>
                <a:latin typeface="Raleway Medium" panose="020B0503030101060003" pitchFamily="34" charset="77"/>
              </a:rPr>
              <a:t> are you in chemistry after this activity?</a:t>
            </a:r>
          </a:p>
        </p:txBody>
      </p:sp>
      <p:pic>
        <p:nvPicPr>
          <p:cNvPr id="16" name="Picture 1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flipH="1">
            <a:off x="6950765" y="3827511"/>
            <a:ext cx="3248793" cy="2377440"/>
          </a:xfrm>
          <a:prstGeom prst="rect">
            <a:avLst/>
          </a:prstGeom>
        </p:spPr>
      </p:pic>
      <p:sp>
        <p:nvSpPr>
          <p:cNvPr id="17" name="TextBox 16">
            <a:extLst>
              <a:ext uri="{FF2B5EF4-FFF2-40B4-BE49-F238E27FC236}">
                <a16:creationId xmlns:a16="http://schemas.microsoft.com/office/drawing/2014/main" id="{6402E460-F6D7-0141-B525-D4BF4869D47B}"/>
              </a:ext>
            </a:extLst>
          </p:cNvPr>
          <p:cNvSpPr txBox="1"/>
          <p:nvPr/>
        </p:nvSpPr>
        <p:spPr>
          <a:xfrm flipH="1">
            <a:off x="7310345" y="4635702"/>
            <a:ext cx="2529631" cy="584775"/>
          </a:xfrm>
          <a:prstGeom prst="rect">
            <a:avLst/>
          </a:prstGeom>
          <a:noFill/>
        </p:spPr>
        <p:txBody>
          <a:bodyPr wrap="square" rtlCol="0">
            <a:spAutoFit/>
          </a:bodyPr>
          <a:lstStyle/>
          <a:p>
            <a:pPr algn="ctr"/>
            <a:r>
              <a:rPr lang="en-US" sz="1600">
                <a:solidFill>
                  <a:schemeClr val="bg1"/>
                </a:solidFill>
                <a:latin typeface="Raleway Medium" panose="020B0503030101060003" pitchFamily="34" charset="77"/>
              </a:rPr>
              <a:t>What about the activity made you feel this way?</a:t>
            </a:r>
          </a:p>
        </p:txBody>
      </p:sp>
    </p:spTree>
    <p:extLst>
      <p:ext uri="{BB962C8B-B14F-4D97-AF65-F5344CB8AC3E}">
        <p14:creationId xmlns:p14="http://schemas.microsoft.com/office/powerpoint/2010/main" val="2426346923"/>
      </p:ext>
    </p:extLst>
  </p:cSld>
  <p:clrMapOvr>
    <a:masterClrMapping/>
  </p:clrMapOvr>
  <mc:AlternateContent xmlns:mc="http://schemas.openxmlformats.org/markup-compatibility/2006" xmlns:p14="http://schemas.microsoft.com/office/powerpoint/2010/main">
    <mc:Choice Requires="p14">
      <p:transition spd="slow" p14:dur="2000" advTm="23000"/>
    </mc:Choice>
    <mc:Fallback xmlns="">
      <p:transition spd="slow" advTm="2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83196" y="1418965"/>
            <a:ext cx="4925995" cy="4017612"/>
          </a:xfrm>
          <a:prstGeom prst="rect">
            <a:avLst/>
          </a:prstGeom>
        </p:spPr>
      </p:pic>
      <p:sp>
        <p:nvSpPr>
          <p:cNvPr id="11"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a:latin typeface="Raleway" panose="020B0503030101060003" pitchFamily="34" charset="77"/>
              </a:rPr>
              <a:t>Format Strategies:</a:t>
            </a:r>
            <a:br>
              <a:rPr lang="en-US" sz="3200" b="1">
                <a:latin typeface="Raleway" panose="020B0503030101060003" pitchFamily="34" charset="77"/>
              </a:rPr>
            </a:br>
            <a:r>
              <a:rPr lang="en-US" sz="4000" b="1">
                <a:latin typeface="Raleway Black" panose="020B0503030101060003" pitchFamily="34" charset="77"/>
              </a:rPr>
              <a:t>Allow for use of tools and materials</a:t>
            </a:r>
            <a:endParaRPr lang="en-US" sz="4000"/>
          </a:p>
        </p:txBody>
      </p:sp>
      <p:sp>
        <p:nvSpPr>
          <p:cNvPr id="12" name="Content Placeholder 1"/>
          <p:cNvSpPr>
            <a:spLocks noGrp="1"/>
          </p:cNvSpPr>
          <p:nvPr>
            <p:ph idx="1"/>
          </p:nvPr>
        </p:nvSpPr>
        <p:spPr>
          <a:xfrm>
            <a:off x="838200" y="2891337"/>
            <a:ext cx="6045200" cy="1903401"/>
          </a:xfrm>
        </p:spPr>
        <p:txBody>
          <a:bodyPr vert="horz" lIns="91440" tIns="45720" rIns="91440" bIns="45720" rtlCol="0" anchor="t">
            <a:noAutofit/>
          </a:bodyPr>
          <a:lstStyle/>
          <a:p>
            <a:pPr marL="0" indent="0" fontAlgn="base">
              <a:lnSpc>
                <a:spcPct val="100000"/>
              </a:lnSpc>
              <a:spcAft>
                <a:spcPts val="1200"/>
              </a:spcAft>
              <a:buNone/>
            </a:pPr>
            <a:r>
              <a:rPr lang="en-US">
                <a:solidFill>
                  <a:srgbClr val="000000"/>
                </a:solidFill>
                <a:latin typeface="Source Sans Pro"/>
                <a:ea typeface="Source Sans Pro"/>
                <a:cs typeface="Calibri"/>
              </a:rPr>
              <a:t>Visitors are able to </a:t>
            </a:r>
            <a:r>
              <a:rPr lang="en-US" b="1">
                <a:solidFill>
                  <a:srgbClr val="000000"/>
                </a:solidFill>
                <a:latin typeface="Source Sans Pro"/>
                <a:ea typeface="Source Sans Pro"/>
                <a:cs typeface="Calibri"/>
              </a:rPr>
              <a:t>use a tool </a:t>
            </a:r>
            <a:r>
              <a:rPr lang="en-US">
                <a:solidFill>
                  <a:srgbClr val="000000"/>
                </a:solidFill>
                <a:latin typeface="Source Sans Pro"/>
                <a:ea typeface="Source Sans Pro"/>
                <a:cs typeface="Calibri"/>
              </a:rPr>
              <a:t>provided to them in the activity (or </a:t>
            </a:r>
            <a:r>
              <a:rPr lang="en-US" b="1">
                <a:solidFill>
                  <a:srgbClr val="000000"/>
                </a:solidFill>
                <a:latin typeface="Source Sans Pro"/>
                <a:ea typeface="Source Sans Pro"/>
                <a:cs typeface="Calibri"/>
              </a:rPr>
              <a:t>models of a tool</a:t>
            </a:r>
            <a:r>
              <a:rPr lang="en-US">
                <a:solidFill>
                  <a:srgbClr val="000000"/>
                </a:solidFill>
                <a:latin typeface="Source Sans Pro"/>
                <a:ea typeface="Source Sans Pro"/>
                <a:cs typeface="Calibri"/>
              </a:rPr>
              <a:t>) to conduct an investigation or learn a chemistry concept</a:t>
            </a:r>
          </a:p>
        </p:txBody>
      </p:sp>
    </p:spTree>
    <p:extLst>
      <p:ext uri="{BB962C8B-B14F-4D97-AF65-F5344CB8AC3E}">
        <p14:creationId xmlns:p14="http://schemas.microsoft.com/office/powerpoint/2010/main" val="2120641572"/>
      </p:ext>
    </p:extLst>
  </p:cSld>
  <p:clrMapOvr>
    <a:masterClrMapping/>
  </p:clrMapOvr>
  <mc:AlternateContent xmlns:mc="http://schemas.openxmlformats.org/markup-compatibility/2006" xmlns:p14="http://schemas.microsoft.com/office/powerpoint/2010/main">
    <mc:Choice Requires="p14">
      <p:transition spd="slow" p14:dur="2000" advTm="33500"/>
    </mc:Choice>
    <mc:Fallback xmlns="">
      <p:transition spd="slow" advTm="335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217857"/>
            <a:ext cx="851511" cy="1280353"/>
          </a:xfrm>
          <a:prstGeom prst="rect">
            <a:avLst/>
          </a:prstGeom>
        </p:spPr>
      </p:pic>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776324"/>
            <a:ext cx="5045511" cy="1600200"/>
          </a:xfrm>
        </p:spPr>
        <p:txBody>
          <a:bodyPr>
            <a:normAutofit/>
          </a:bodyPr>
          <a:lstStyle/>
          <a:p>
            <a:r>
              <a:rPr lang="en-US" sz="1800" b="1">
                <a:latin typeface="Raleway" panose="020B0503030101060003" pitchFamily="34" charset="77"/>
              </a:rPr>
              <a:t>Strategy in Action:</a:t>
            </a:r>
            <a:br>
              <a:rPr lang="en-US" sz="1800" b="1">
                <a:latin typeface="Raleway" panose="020B0503030101060003" pitchFamily="34" charset="77"/>
              </a:rPr>
            </a:br>
            <a:r>
              <a:rPr lang="en-US" sz="4000" b="1">
                <a:latin typeface="Raleway Black" panose="020B0503030101060003" pitchFamily="34" charset="77"/>
              </a:rPr>
              <a:t>Allow for use of tools and materials</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851511" y="3442972"/>
            <a:ext cx="5045511" cy="1518138"/>
          </a:xfrm>
        </p:spPr>
        <p:txBody>
          <a:bodyPr>
            <a:normAutofit fontScale="92500"/>
          </a:bodyPr>
          <a:lstStyle/>
          <a:p>
            <a:pPr fontAlgn="base"/>
            <a:r>
              <a:rPr lang="en-US" sz="2400" b="1">
                <a:latin typeface="Source Sans Pro" panose="020B0503030403020204" pitchFamily="34" charset="0"/>
                <a:ea typeface="Source Sans Pro" panose="020B0503030403020204" pitchFamily="34" charset="0"/>
              </a:rPr>
              <a:t>What’s in the Water </a:t>
            </a:r>
            <a:r>
              <a:rPr lang="en-US" sz="2400">
                <a:latin typeface="Source Sans Pro" panose="020B0503030403020204" pitchFamily="34" charset="0"/>
                <a:ea typeface="Source Sans Pro" panose="020B0503030403020204" pitchFamily="34" charset="0"/>
              </a:rPr>
              <a:t>gives participants the chance to use beakers, pipettes, pH strips, thermometers, and a salinity refractometer </a:t>
            </a:r>
          </a:p>
        </p:txBody>
      </p:sp>
      <p:pic>
        <p:nvPicPr>
          <p:cNvPr id="7" name="Picture 6"/>
          <p:cNvPicPr>
            <a:picLocks noChangeAspect="1"/>
          </p:cNvPicPr>
          <p:nvPr/>
        </p:nvPicPr>
        <p:blipFill rotWithShape="1">
          <a:blip r:embed="rId4" cstate="email">
            <a:extLst>
              <a:ext uri="{28A0092B-C50C-407E-A947-70E740481C1C}">
                <a14:useLocalDpi xmlns:a14="http://schemas.microsoft.com/office/drawing/2010/main"/>
              </a:ext>
            </a:extLst>
          </a:blip>
          <a:srcRect l="-156"/>
          <a:stretch/>
        </p:blipFill>
        <p:spPr>
          <a:xfrm>
            <a:off x="7059168" y="2"/>
            <a:ext cx="5175504" cy="3438771"/>
          </a:xfrm>
          <a:prstGeom prst="rect">
            <a:avLst/>
          </a:prstGeom>
        </p:spPr>
      </p:pic>
      <p:pic>
        <p:nvPicPr>
          <p:cNvPr id="8" name="Content Placeholder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059168" y="3414149"/>
            <a:ext cx="5175504" cy="3443851"/>
          </a:xfrm>
          <a:prstGeom prst="rect">
            <a:avLst/>
          </a:prstGeom>
        </p:spPr>
      </p:pic>
    </p:spTree>
    <p:extLst>
      <p:ext uri="{BB962C8B-B14F-4D97-AF65-F5344CB8AC3E}">
        <p14:creationId xmlns:p14="http://schemas.microsoft.com/office/powerpoint/2010/main" val="2486506926"/>
      </p:ext>
    </p:extLst>
  </p:cSld>
  <p:clrMapOvr>
    <a:masterClrMapping/>
  </p:clrMapOvr>
  <mc:AlternateContent xmlns:mc="http://schemas.openxmlformats.org/markup-compatibility/2006" xmlns:p14="http://schemas.microsoft.com/office/powerpoint/2010/main">
    <mc:Choice Requires="p14">
      <p:transition spd="slow" p14:dur="2000" advTm="20800"/>
    </mc:Choice>
    <mc:Fallback xmlns="">
      <p:transition spd="slow" advTm="208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217857"/>
            <a:ext cx="851511" cy="1280353"/>
          </a:xfrm>
          <a:prstGeom prst="rect">
            <a:avLst/>
          </a:prstGeom>
        </p:spPr>
      </p:pic>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776324"/>
            <a:ext cx="5045511" cy="1600200"/>
          </a:xfrm>
        </p:spPr>
        <p:txBody>
          <a:bodyPr>
            <a:normAutofit/>
          </a:bodyPr>
          <a:lstStyle/>
          <a:p>
            <a:r>
              <a:rPr lang="en-US" sz="1800" b="1">
                <a:latin typeface="Raleway" panose="020B0503030101060003" pitchFamily="34" charset="77"/>
              </a:rPr>
              <a:t>Strategy in Action:</a:t>
            </a:r>
            <a:br>
              <a:rPr lang="en-US" sz="1800" b="1">
                <a:latin typeface="Raleway" panose="020B0503030101060003" pitchFamily="34" charset="77"/>
              </a:rPr>
            </a:br>
            <a:r>
              <a:rPr lang="en-US" sz="4000" b="1">
                <a:latin typeface="Raleway Black" panose="020B0503030101060003" pitchFamily="34" charset="77"/>
              </a:rPr>
              <a:t>Allow for use of tools and materials</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851511" y="3442972"/>
            <a:ext cx="5045511" cy="1518138"/>
          </a:xfrm>
        </p:spPr>
        <p:txBody>
          <a:bodyPr>
            <a:normAutofit fontScale="92500"/>
          </a:bodyPr>
          <a:lstStyle/>
          <a:p>
            <a:pPr fontAlgn="base"/>
            <a:r>
              <a:rPr lang="en-US" sz="2400" b="1">
                <a:latin typeface="Source Sans Pro" panose="020B0503030403020204" pitchFamily="34" charset="0"/>
                <a:ea typeface="Source Sans Pro" panose="020B0503030403020204" pitchFamily="34" charset="0"/>
              </a:rPr>
              <a:t>What’s in the Water </a:t>
            </a:r>
            <a:r>
              <a:rPr lang="en-US" sz="2400">
                <a:latin typeface="Source Sans Pro" panose="020B0503030403020204" pitchFamily="34" charset="0"/>
                <a:ea typeface="Source Sans Pro" panose="020B0503030403020204" pitchFamily="34" charset="0"/>
              </a:rPr>
              <a:t>gives participants the chance to use beakers, pipettes, pH strips, thermometers, and a salinity refractometer </a:t>
            </a:r>
          </a:p>
        </p:txBody>
      </p:sp>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103419" y="724006"/>
            <a:ext cx="3248793" cy="2377440"/>
          </a:xfrm>
          <a:prstGeom prst="rect">
            <a:avLst/>
          </a:prstGeom>
        </p:spPr>
      </p:pic>
      <p:sp>
        <p:nvSpPr>
          <p:cNvPr id="12" name="TextBox 11">
            <a:extLst>
              <a:ext uri="{FF2B5EF4-FFF2-40B4-BE49-F238E27FC236}">
                <a16:creationId xmlns:a16="http://schemas.microsoft.com/office/drawing/2014/main" id="{6402E460-F6D7-0141-B525-D4BF4869D47B}"/>
              </a:ext>
            </a:extLst>
          </p:cNvPr>
          <p:cNvSpPr txBox="1"/>
          <p:nvPr/>
        </p:nvSpPr>
        <p:spPr>
          <a:xfrm>
            <a:off x="8567123" y="1514371"/>
            <a:ext cx="2321384" cy="830997"/>
          </a:xfrm>
          <a:prstGeom prst="rect">
            <a:avLst/>
          </a:prstGeom>
          <a:noFill/>
        </p:spPr>
        <p:txBody>
          <a:bodyPr wrap="square" rtlCol="0">
            <a:spAutoFit/>
          </a:bodyPr>
          <a:lstStyle/>
          <a:p>
            <a:pPr algn="ctr"/>
            <a:r>
              <a:rPr lang="en-US" sz="1600">
                <a:solidFill>
                  <a:schemeClr val="bg1"/>
                </a:solidFill>
                <a:latin typeface="Raleway Medium" panose="020B0503030101060003" pitchFamily="34" charset="77"/>
              </a:rPr>
              <a:t>“I’m </a:t>
            </a:r>
            <a:r>
              <a:rPr lang="en-US" sz="1600">
                <a:solidFill>
                  <a:schemeClr val="bg1"/>
                </a:solidFill>
                <a:latin typeface="Raleway ExtraBold" pitchFamily="2" charset="0"/>
              </a:rPr>
              <a:t>more interested </a:t>
            </a:r>
            <a:r>
              <a:rPr lang="en-US" sz="1600">
                <a:solidFill>
                  <a:schemeClr val="bg1"/>
                </a:solidFill>
                <a:latin typeface="Raleway Medium" panose="020B0503030101060003" pitchFamily="34" charset="77"/>
              </a:rPr>
              <a:t>in chemistry after trying this activity.”</a:t>
            </a:r>
          </a:p>
        </p:txBody>
      </p:sp>
      <p:pic>
        <p:nvPicPr>
          <p:cNvPr id="19" name="Picture 18">
            <a:extLst>
              <a:ext uri="{FF2B5EF4-FFF2-40B4-BE49-F238E27FC236}">
                <a16:creationId xmlns:a16="http://schemas.microsoft.com/office/drawing/2014/main" id="{A7E57453-D35E-854C-BA7F-33B4D5CD0498}"/>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flipH="1">
            <a:off x="6950765" y="3827511"/>
            <a:ext cx="3245036" cy="2377440"/>
          </a:xfrm>
          <a:prstGeom prst="rect">
            <a:avLst/>
          </a:prstGeom>
        </p:spPr>
      </p:pic>
      <p:sp>
        <p:nvSpPr>
          <p:cNvPr id="20" name="TextBox 19">
            <a:extLst>
              <a:ext uri="{FF2B5EF4-FFF2-40B4-BE49-F238E27FC236}">
                <a16:creationId xmlns:a16="http://schemas.microsoft.com/office/drawing/2014/main" id="{6402E460-F6D7-0141-B525-D4BF4869D47B}"/>
              </a:ext>
            </a:extLst>
          </p:cNvPr>
          <p:cNvSpPr txBox="1"/>
          <p:nvPr/>
        </p:nvSpPr>
        <p:spPr>
          <a:xfrm flipH="1">
            <a:off x="7253673" y="4617877"/>
            <a:ext cx="2639220" cy="584775"/>
          </a:xfrm>
          <a:prstGeom prst="rect">
            <a:avLst/>
          </a:prstGeom>
          <a:noFill/>
        </p:spPr>
        <p:txBody>
          <a:bodyPr wrap="square" rtlCol="0">
            <a:spAutoFit/>
          </a:bodyPr>
          <a:lstStyle/>
          <a:p>
            <a:pPr algn="ctr"/>
            <a:r>
              <a:rPr lang="en-US" sz="1600">
                <a:solidFill>
                  <a:schemeClr val="bg1"/>
                </a:solidFill>
                <a:latin typeface="Raleway Medium" panose="020B0503030101060003" pitchFamily="34" charset="77"/>
              </a:rPr>
              <a:t>““I got to use cool </a:t>
            </a:r>
            <a:r>
              <a:rPr lang="en-US" sz="1600">
                <a:solidFill>
                  <a:schemeClr val="bg1"/>
                </a:solidFill>
                <a:latin typeface="Raleway ExtraBold" pitchFamily="2" charset="0"/>
              </a:rPr>
              <a:t>scientific instruments</a:t>
            </a:r>
            <a:r>
              <a:rPr lang="en-US" sz="1600">
                <a:solidFill>
                  <a:schemeClr val="bg1"/>
                </a:solidFill>
                <a:latin typeface="Raleway Medium" panose="020B0503030101060003" pitchFamily="34" charset="77"/>
              </a:rPr>
              <a:t>.” </a:t>
            </a:r>
          </a:p>
        </p:txBody>
      </p:sp>
    </p:spTree>
    <p:extLst>
      <p:ext uri="{BB962C8B-B14F-4D97-AF65-F5344CB8AC3E}">
        <p14:creationId xmlns:p14="http://schemas.microsoft.com/office/powerpoint/2010/main" val="2788697314"/>
      </p:ext>
    </p:extLst>
  </p:cSld>
  <p:clrMapOvr>
    <a:masterClrMapping/>
  </p:clrMapOvr>
  <mc:AlternateContent xmlns:mc="http://schemas.openxmlformats.org/markup-compatibility/2006" xmlns:p14="http://schemas.microsoft.com/office/powerpoint/2010/main">
    <mc:Choice Requires="p14">
      <p:transition spd="slow" p14:dur="2000" advTm="18300"/>
    </mc:Choice>
    <mc:Fallback xmlns="">
      <p:transition spd="slow" advTm="183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83298" y="1421423"/>
            <a:ext cx="4925995" cy="4017612"/>
          </a:xfrm>
          <a:prstGeom prst="rect">
            <a:avLst/>
          </a:prstGeom>
        </p:spPr>
      </p:pic>
      <p:sp>
        <p:nvSpPr>
          <p:cNvPr id="11"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a:latin typeface="Raleway" panose="020B0503030101060003" pitchFamily="34" charset="77"/>
              </a:rPr>
              <a:t>Format Strategies:</a:t>
            </a:r>
            <a:br>
              <a:rPr lang="en-US" sz="3200" b="1">
                <a:latin typeface="Raleway" panose="020B0503030101060003" pitchFamily="34" charset="77"/>
              </a:rPr>
            </a:br>
            <a:r>
              <a:rPr lang="en-US" sz="4000" b="1">
                <a:latin typeface="Raleway Black" panose="020B0503030101060003" pitchFamily="34" charset="77"/>
              </a:rPr>
              <a:t>Evoke familiar experiences</a:t>
            </a:r>
            <a:endParaRPr lang="en-US" sz="4000"/>
          </a:p>
        </p:txBody>
      </p:sp>
      <p:sp>
        <p:nvSpPr>
          <p:cNvPr id="12" name="Content Placeholder 1"/>
          <p:cNvSpPr>
            <a:spLocks noGrp="1"/>
          </p:cNvSpPr>
          <p:nvPr>
            <p:ph idx="1"/>
          </p:nvPr>
        </p:nvSpPr>
        <p:spPr>
          <a:xfrm>
            <a:off x="838200" y="2891337"/>
            <a:ext cx="6045200" cy="1903401"/>
          </a:xfrm>
        </p:spPr>
        <p:txBody>
          <a:bodyPr vert="horz" lIns="91440" tIns="45720" rIns="91440" bIns="45720" rtlCol="0" anchor="t">
            <a:noAutofit/>
          </a:bodyPr>
          <a:lstStyle/>
          <a:p>
            <a:pPr marL="0" indent="0" fontAlgn="base">
              <a:lnSpc>
                <a:spcPct val="100000"/>
              </a:lnSpc>
              <a:spcAft>
                <a:spcPts val="1200"/>
              </a:spcAft>
              <a:buNone/>
            </a:pPr>
            <a:r>
              <a:rPr lang="en-US">
                <a:solidFill>
                  <a:srgbClr val="000000"/>
                </a:solidFill>
                <a:latin typeface="Source Sans Pro"/>
                <a:ea typeface="Source Sans Pro"/>
                <a:cs typeface="Calibri"/>
              </a:rPr>
              <a:t>Visitors feel that an object, material, or tool in the activity is </a:t>
            </a:r>
            <a:r>
              <a:rPr lang="en-US" b="1">
                <a:solidFill>
                  <a:srgbClr val="000000"/>
                </a:solidFill>
                <a:latin typeface="Source Sans Pro"/>
                <a:ea typeface="Source Sans Pro"/>
                <a:cs typeface="Calibri"/>
              </a:rPr>
              <a:t>familiar to them </a:t>
            </a:r>
            <a:r>
              <a:rPr lang="en-US">
                <a:solidFill>
                  <a:srgbClr val="000000"/>
                </a:solidFill>
                <a:latin typeface="Source Sans Pro"/>
                <a:ea typeface="Source Sans Pro"/>
                <a:cs typeface="Calibri"/>
              </a:rPr>
              <a:t>or </a:t>
            </a:r>
            <a:r>
              <a:rPr lang="en-US" b="1">
                <a:solidFill>
                  <a:srgbClr val="000000"/>
                </a:solidFill>
                <a:latin typeface="Source Sans Pro"/>
                <a:ea typeface="Source Sans Pro"/>
                <a:cs typeface="Calibri"/>
              </a:rPr>
              <a:t>recognizable from their everyday lives or experiences</a:t>
            </a:r>
          </a:p>
        </p:txBody>
      </p:sp>
    </p:spTree>
    <p:extLst>
      <p:ext uri="{BB962C8B-B14F-4D97-AF65-F5344CB8AC3E}">
        <p14:creationId xmlns:p14="http://schemas.microsoft.com/office/powerpoint/2010/main" val="358707385"/>
      </p:ext>
    </p:extLst>
  </p:cSld>
  <p:clrMapOvr>
    <a:masterClrMapping/>
  </p:clrMapOvr>
  <mc:AlternateContent xmlns:mc="http://schemas.openxmlformats.org/markup-compatibility/2006" xmlns:p14="http://schemas.microsoft.com/office/powerpoint/2010/main">
    <mc:Choice Requires="p14">
      <p:transition spd="slow" p14:dur="2000" advTm="34800"/>
    </mc:Choice>
    <mc:Fallback xmlns="">
      <p:transition spd="slow" advTm="348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217857"/>
            <a:ext cx="851511" cy="1280353"/>
          </a:xfrm>
          <a:prstGeom prst="rect">
            <a:avLst/>
          </a:prstGeom>
        </p:spPr>
      </p:pic>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776324"/>
            <a:ext cx="5045511" cy="1600200"/>
          </a:xfrm>
        </p:spPr>
        <p:txBody>
          <a:bodyPr>
            <a:normAutofit/>
          </a:bodyPr>
          <a:lstStyle/>
          <a:p>
            <a:r>
              <a:rPr lang="en-US" sz="1800" b="1">
                <a:latin typeface="Raleway" panose="020B0503030101060003" pitchFamily="34" charset="77"/>
              </a:rPr>
              <a:t>Strategy in Action:</a:t>
            </a:r>
            <a:br>
              <a:rPr lang="en-US" sz="1800" b="1">
                <a:latin typeface="Raleway" panose="020B0503030101060003" pitchFamily="34" charset="77"/>
              </a:rPr>
            </a:br>
            <a:r>
              <a:rPr lang="en-US" sz="4000" b="1">
                <a:latin typeface="Raleway Black" panose="020B0503030101060003" pitchFamily="34" charset="77"/>
              </a:rPr>
              <a:t>Evoke familiar experiences</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839788" y="3814394"/>
            <a:ext cx="5045511" cy="1233856"/>
          </a:xfrm>
        </p:spPr>
        <p:txBody>
          <a:bodyPr>
            <a:normAutofit/>
          </a:bodyPr>
          <a:lstStyle/>
          <a:p>
            <a:pPr fontAlgn="base"/>
            <a:r>
              <a:rPr lang="en-US" sz="2400" b="1">
                <a:latin typeface="Source Sans Pro" panose="020B0503030403020204" pitchFamily="34" charset="0"/>
                <a:ea typeface="Source Sans Pro" panose="020B0503030403020204" pitchFamily="34" charset="0"/>
              </a:rPr>
              <a:t>Rocket Reactions </a:t>
            </a:r>
            <a:r>
              <a:rPr lang="en-US" sz="2400">
                <a:latin typeface="Source Sans Pro" panose="020B0503030403020204" pitchFamily="34" charset="0"/>
                <a:ea typeface="Source Sans Pro" panose="020B0503030403020204" pitchFamily="34" charset="0"/>
              </a:rPr>
              <a:t>has visitors mix baking soda and citric acid to make a cap pop off of a tube  </a:t>
            </a:r>
            <a:endParaRPr lang="en-US" sz="2400" u="sng">
              <a:latin typeface="Source Sans Pro" panose="020B0503030403020204" pitchFamily="34" charset="0"/>
              <a:ea typeface="Source Sans Pro" panose="020B0503030403020204" pitchFamily="34" charset="0"/>
            </a:endParaRPr>
          </a:p>
        </p:txBody>
      </p:sp>
      <p:pic>
        <p:nvPicPr>
          <p:cNvPr id="6" name="Content Placeholder 3"/>
          <p:cNvPicPr>
            <a:picLocks noChangeAspect="1"/>
          </p:cNvPicPr>
          <p:nvPr/>
        </p:nvPicPr>
        <p:blipFill rotWithShape="1">
          <a:blip r:embed="rId4" cstate="email">
            <a:extLst>
              <a:ext uri="{28A0092B-C50C-407E-A947-70E740481C1C}">
                <a14:useLocalDpi xmlns:a14="http://schemas.microsoft.com/office/drawing/2010/main"/>
              </a:ext>
            </a:extLst>
          </a:blip>
          <a:srcRect b="-559"/>
          <a:stretch/>
        </p:blipFill>
        <p:spPr>
          <a:xfrm>
            <a:off x="7010347" y="0"/>
            <a:ext cx="5181653" cy="6896100"/>
          </a:xfrm>
          <a:prstGeom prst="rect">
            <a:avLst/>
          </a:prstGeom>
        </p:spPr>
      </p:pic>
    </p:spTree>
    <p:extLst>
      <p:ext uri="{BB962C8B-B14F-4D97-AF65-F5344CB8AC3E}">
        <p14:creationId xmlns:p14="http://schemas.microsoft.com/office/powerpoint/2010/main" val="3662793242"/>
      </p:ext>
    </p:extLst>
  </p:cSld>
  <p:clrMapOvr>
    <a:masterClrMapping/>
  </p:clrMapOvr>
  <mc:AlternateContent xmlns:mc="http://schemas.openxmlformats.org/markup-compatibility/2006" xmlns:p14="http://schemas.microsoft.com/office/powerpoint/2010/main">
    <mc:Choice Requires="p14">
      <p:transition spd="slow" p14:dur="2000" advTm="15700"/>
    </mc:Choice>
    <mc:Fallback xmlns="">
      <p:transition spd="slow" advTm="157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A7E57453-D35E-854C-BA7F-33B4D5CD0498}"/>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8134893" y="724006"/>
            <a:ext cx="3245036" cy="2377440"/>
          </a:xfrm>
          <a:prstGeom prst="rect">
            <a:avLst/>
          </a:prstGeom>
        </p:spPr>
      </p:pic>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217857"/>
            <a:ext cx="851511" cy="1280353"/>
          </a:xfrm>
          <a:prstGeom prst="rect">
            <a:avLst/>
          </a:prstGeom>
        </p:spPr>
      </p:pic>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776324"/>
            <a:ext cx="5045511" cy="1600200"/>
          </a:xfrm>
        </p:spPr>
        <p:txBody>
          <a:bodyPr>
            <a:normAutofit/>
          </a:bodyPr>
          <a:lstStyle/>
          <a:p>
            <a:r>
              <a:rPr lang="en-US" sz="1800" b="1">
                <a:latin typeface="Raleway" panose="020B0503030101060003" pitchFamily="34" charset="77"/>
              </a:rPr>
              <a:t>Strategy in Action:</a:t>
            </a:r>
            <a:br>
              <a:rPr lang="en-US" sz="1800" b="1">
                <a:latin typeface="Raleway" panose="020B0503030101060003" pitchFamily="34" charset="77"/>
              </a:rPr>
            </a:br>
            <a:r>
              <a:rPr lang="en-US" sz="4000" b="1">
                <a:latin typeface="Raleway Black" panose="020B0503030101060003" pitchFamily="34" charset="77"/>
              </a:rPr>
              <a:t>Evoke familiar experiences</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839788" y="3814394"/>
            <a:ext cx="5045511" cy="1233856"/>
          </a:xfrm>
        </p:spPr>
        <p:txBody>
          <a:bodyPr>
            <a:normAutofit/>
          </a:bodyPr>
          <a:lstStyle/>
          <a:p>
            <a:pPr fontAlgn="base"/>
            <a:r>
              <a:rPr lang="en-US" sz="2400" b="1">
                <a:latin typeface="Source Sans Pro" panose="020B0503030403020204" pitchFamily="34" charset="0"/>
                <a:ea typeface="Source Sans Pro" panose="020B0503030403020204" pitchFamily="34" charset="0"/>
              </a:rPr>
              <a:t>Rocket Reactions </a:t>
            </a:r>
            <a:r>
              <a:rPr lang="en-US" sz="2400">
                <a:latin typeface="Source Sans Pro" panose="020B0503030403020204" pitchFamily="34" charset="0"/>
                <a:ea typeface="Source Sans Pro" panose="020B0503030403020204" pitchFamily="34" charset="0"/>
              </a:rPr>
              <a:t>has visitors mix baking soda and citric acid to make a cap pop off of a tube  </a:t>
            </a:r>
            <a:endParaRPr lang="en-US" sz="2400" u="sng">
              <a:latin typeface="Source Sans Pro" panose="020B0503030403020204" pitchFamily="34" charset="0"/>
              <a:ea typeface="Source Sans Pro" panose="020B0503030403020204" pitchFamily="34" charset="0"/>
            </a:endParaRPr>
          </a:p>
        </p:txBody>
      </p:sp>
      <p:sp>
        <p:nvSpPr>
          <p:cNvPr id="15" name="TextBox 14">
            <a:extLst>
              <a:ext uri="{FF2B5EF4-FFF2-40B4-BE49-F238E27FC236}">
                <a16:creationId xmlns:a16="http://schemas.microsoft.com/office/drawing/2014/main" id="{6402E460-F6D7-0141-B525-D4BF4869D47B}"/>
              </a:ext>
            </a:extLst>
          </p:cNvPr>
          <p:cNvSpPr txBox="1"/>
          <p:nvPr/>
        </p:nvSpPr>
        <p:spPr>
          <a:xfrm>
            <a:off x="8437801" y="1498210"/>
            <a:ext cx="2639220" cy="830997"/>
          </a:xfrm>
          <a:prstGeom prst="rect">
            <a:avLst/>
          </a:prstGeom>
          <a:noFill/>
        </p:spPr>
        <p:txBody>
          <a:bodyPr wrap="square" rtlCol="0">
            <a:spAutoFit/>
          </a:bodyPr>
          <a:lstStyle/>
          <a:p>
            <a:pPr algn="ctr"/>
            <a:r>
              <a:rPr lang="en-US" sz="1600">
                <a:solidFill>
                  <a:schemeClr val="bg1"/>
                </a:solidFill>
                <a:latin typeface="Raleway Medium" panose="020B0503030101060003" pitchFamily="34" charset="77"/>
              </a:rPr>
              <a:t>“I feel that chemistry is </a:t>
            </a:r>
            <a:r>
              <a:rPr lang="en-US" sz="1600" b="1">
                <a:solidFill>
                  <a:schemeClr val="bg1"/>
                </a:solidFill>
                <a:latin typeface="Raleway ExtraBold" pitchFamily="2" charset="0"/>
              </a:rPr>
              <a:t>more relevant</a:t>
            </a:r>
            <a:r>
              <a:rPr lang="en-US" sz="1600">
                <a:solidFill>
                  <a:schemeClr val="bg1"/>
                </a:solidFill>
                <a:latin typeface="Raleway Medium" panose="020B0503030101060003" pitchFamily="34" charset="77"/>
              </a:rPr>
              <a:t> after trying this activity.”</a:t>
            </a:r>
          </a:p>
        </p:txBody>
      </p:sp>
      <p:pic>
        <p:nvPicPr>
          <p:cNvPr id="22" name="Picture 21">
            <a:extLst>
              <a:ext uri="{FF2B5EF4-FFF2-40B4-BE49-F238E27FC236}">
                <a16:creationId xmlns:a16="http://schemas.microsoft.com/office/drawing/2014/main" id="{7BB43867-5432-0B46-8C32-E505C1F5C899}"/>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6950765" y="3827511"/>
            <a:ext cx="3253409" cy="2383574"/>
          </a:xfrm>
          <a:prstGeom prst="rect">
            <a:avLst/>
          </a:prstGeom>
        </p:spPr>
      </p:pic>
      <p:sp>
        <p:nvSpPr>
          <p:cNvPr id="23" name="TextBox 22">
            <a:extLst>
              <a:ext uri="{FF2B5EF4-FFF2-40B4-BE49-F238E27FC236}">
                <a16:creationId xmlns:a16="http://schemas.microsoft.com/office/drawing/2014/main" id="{AD94147B-141F-9C4B-88FC-9A0EED0C8FC1}"/>
              </a:ext>
            </a:extLst>
          </p:cNvPr>
          <p:cNvSpPr txBox="1"/>
          <p:nvPr/>
        </p:nvSpPr>
        <p:spPr>
          <a:xfrm>
            <a:off x="7063408" y="4835462"/>
            <a:ext cx="2994991" cy="338554"/>
          </a:xfrm>
          <a:prstGeom prst="rect">
            <a:avLst/>
          </a:prstGeom>
          <a:noFill/>
        </p:spPr>
        <p:txBody>
          <a:bodyPr wrap="square" rtlCol="0">
            <a:spAutoFit/>
          </a:bodyPr>
          <a:lstStyle/>
          <a:p>
            <a:pPr algn="ctr"/>
            <a:r>
              <a:rPr lang="en-US" sz="1600">
                <a:solidFill>
                  <a:schemeClr val="bg1"/>
                </a:solidFill>
                <a:latin typeface="Raleway Medium" panose="020B0503030101060003" pitchFamily="34" charset="77"/>
              </a:rPr>
              <a:t>“[I] use </a:t>
            </a:r>
            <a:r>
              <a:rPr lang="en-US" sz="1600">
                <a:solidFill>
                  <a:schemeClr val="bg1"/>
                </a:solidFill>
                <a:latin typeface="Raleway ExtraBold" pitchFamily="2" charset="0"/>
              </a:rPr>
              <a:t>baking soda </a:t>
            </a:r>
            <a:r>
              <a:rPr lang="en-US" sz="1600">
                <a:solidFill>
                  <a:schemeClr val="bg1"/>
                </a:solidFill>
                <a:latin typeface="Raleway Medium" panose="020B0503030101060003" pitchFamily="34" charset="77"/>
              </a:rPr>
              <a:t>to bake.”</a:t>
            </a:r>
          </a:p>
        </p:txBody>
      </p:sp>
    </p:spTree>
    <p:extLst>
      <p:ext uri="{BB962C8B-B14F-4D97-AF65-F5344CB8AC3E}">
        <p14:creationId xmlns:p14="http://schemas.microsoft.com/office/powerpoint/2010/main" val="370299403"/>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83298" y="1421423"/>
            <a:ext cx="4925995" cy="4017612"/>
          </a:xfrm>
          <a:prstGeom prst="rect">
            <a:avLst/>
          </a:prstGeom>
        </p:spPr>
      </p:pic>
      <p:sp>
        <p:nvSpPr>
          <p:cNvPr id="11"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a:latin typeface="Raleway" panose="020B0503030101060003" pitchFamily="34" charset="77"/>
              </a:rPr>
              <a:t>Format Strategies:</a:t>
            </a:r>
            <a:br>
              <a:rPr lang="en-US" sz="3200" b="1">
                <a:latin typeface="Raleway" panose="020B0503030101060003" pitchFamily="34" charset="77"/>
              </a:rPr>
            </a:br>
            <a:r>
              <a:rPr lang="en-US" sz="4000" b="1">
                <a:latin typeface="Raleway Black" panose="020B0503030101060003" pitchFamily="34" charset="77"/>
              </a:rPr>
              <a:t>Allow for observation of phenomena</a:t>
            </a:r>
            <a:endParaRPr lang="en-US" sz="4000"/>
          </a:p>
        </p:txBody>
      </p:sp>
      <p:sp>
        <p:nvSpPr>
          <p:cNvPr id="12" name="Content Placeholder 1"/>
          <p:cNvSpPr>
            <a:spLocks noGrp="1"/>
          </p:cNvSpPr>
          <p:nvPr>
            <p:ph idx="1"/>
          </p:nvPr>
        </p:nvSpPr>
        <p:spPr>
          <a:xfrm>
            <a:off x="838200" y="2891337"/>
            <a:ext cx="6045200" cy="1903401"/>
          </a:xfrm>
        </p:spPr>
        <p:txBody>
          <a:bodyPr vert="horz" lIns="91440" tIns="45720" rIns="91440" bIns="45720" rtlCol="0" anchor="t">
            <a:noAutofit/>
          </a:bodyPr>
          <a:lstStyle/>
          <a:p>
            <a:pPr marL="0" indent="0" fontAlgn="base">
              <a:lnSpc>
                <a:spcPct val="100000"/>
              </a:lnSpc>
              <a:spcAft>
                <a:spcPts val="1200"/>
              </a:spcAft>
              <a:buNone/>
            </a:pPr>
            <a:r>
              <a:rPr lang="en-US" dirty="0">
                <a:solidFill>
                  <a:srgbClr val="000000"/>
                </a:solidFill>
                <a:latin typeface="Source Sans Pro"/>
                <a:ea typeface="Source Sans Pro"/>
                <a:cs typeface="Calibri"/>
              </a:rPr>
              <a:t>Visitors are able to </a:t>
            </a:r>
            <a:r>
              <a:rPr lang="en-US" b="1" dirty="0">
                <a:solidFill>
                  <a:srgbClr val="000000"/>
                </a:solidFill>
                <a:latin typeface="Source Sans Pro"/>
                <a:ea typeface="Source Sans Pro"/>
                <a:cs typeface="Calibri"/>
              </a:rPr>
              <a:t>see phenomena </a:t>
            </a:r>
            <a:r>
              <a:rPr lang="en-US" dirty="0">
                <a:solidFill>
                  <a:srgbClr val="000000"/>
                </a:solidFill>
                <a:latin typeface="Source Sans Pro"/>
                <a:ea typeface="Source Sans Pro"/>
                <a:cs typeface="Calibri"/>
              </a:rPr>
              <a:t>take place, such as seeing a chemical change color or watching air expand</a:t>
            </a:r>
          </a:p>
        </p:txBody>
      </p:sp>
    </p:spTree>
    <p:extLst>
      <p:ext uri="{BB962C8B-B14F-4D97-AF65-F5344CB8AC3E}">
        <p14:creationId xmlns:p14="http://schemas.microsoft.com/office/powerpoint/2010/main" val="3593955537"/>
      </p:ext>
    </p:extLst>
  </p:cSld>
  <p:clrMapOvr>
    <a:masterClrMapping/>
  </p:clrMapOvr>
  <mc:AlternateContent xmlns:mc="http://schemas.openxmlformats.org/markup-compatibility/2006" xmlns:p14="http://schemas.microsoft.com/office/powerpoint/2010/main">
    <mc:Choice Requires="p14">
      <p:transition spd="slow" p14:dur="2000" advTm="26300"/>
    </mc:Choice>
    <mc:Fallback xmlns="">
      <p:transition spd="slow" advTm="263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217857"/>
            <a:ext cx="851511" cy="1280353"/>
          </a:xfrm>
          <a:prstGeom prst="rect">
            <a:avLst/>
          </a:prstGeom>
        </p:spPr>
      </p:pic>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776324"/>
            <a:ext cx="5607904" cy="1600200"/>
          </a:xfrm>
        </p:spPr>
        <p:txBody>
          <a:bodyPr>
            <a:normAutofit/>
          </a:bodyPr>
          <a:lstStyle/>
          <a:p>
            <a:r>
              <a:rPr lang="en-US" sz="1800" b="1">
                <a:latin typeface="Raleway" panose="020B0503030101060003" pitchFamily="34" charset="77"/>
              </a:rPr>
              <a:t>Strategy in Action:</a:t>
            </a:r>
            <a:br>
              <a:rPr lang="en-US" sz="1800" b="1">
                <a:latin typeface="Raleway" panose="020B0503030101060003" pitchFamily="34" charset="77"/>
              </a:rPr>
            </a:br>
            <a:r>
              <a:rPr lang="en-US" sz="4000" b="1">
                <a:latin typeface="Raleway Black" panose="020B0503030101060003" pitchFamily="34" charset="77"/>
              </a:rPr>
              <a:t>Allow for observation of phenomena</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839788" y="3434862"/>
            <a:ext cx="5045511" cy="2986456"/>
          </a:xfrm>
        </p:spPr>
        <p:txBody>
          <a:bodyPr>
            <a:normAutofit/>
          </a:bodyPr>
          <a:lstStyle/>
          <a:p>
            <a:pPr fontAlgn="base"/>
            <a:r>
              <a:rPr lang="en-US" sz="2400" b="1">
                <a:latin typeface="Source Sans Pro" panose="020B0503030403020204" pitchFamily="34" charset="0"/>
                <a:ea typeface="Source Sans Pro" panose="020B0503030403020204" pitchFamily="34" charset="0"/>
              </a:rPr>
              <a:t>Molecules in Motion </a:t>
            </a:r>
            <a:r>
              <a:rPr lang="en-US" sz="2400">
                <a:latin typeface="Source Sans Pro" panose="020B0503030403020204" pitchFamily="34" charset="0"/>
                <a:ea typeface="Source Sans Pro" panose="020B0503030403020204" pitchFamily="34" charset="0"/>
              </a:rPr>
              <a:t>gives participants the opportunity to observe properties of air in a vacuum</a:t>
            </a:r>
            <a:endParaRPr lang="en-US" sz="2400" u="sng">
              <a:latin typeface="Source Sans Pro" panose="020B0503030403020204" pitchFamily="34" charset="0"/>
              <a:ea typeface="Source Sans Pro" panose="020B0503030403020204" pitchFamily="34" charset="0"/>
            </a:endParaRPr>
          </a:p>
        </p:txBody>
      </p:sp>
      <p:pic>
        <p:nvPicPr>
          <p:cNvPr id="6" name="Content Placeholder 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067550" y="-20775"/>
            <a:ext cx="5124450" cy="6878775"/>
          </a:xfrm>
          <a:prstGeom prst="rect">
            <a:avLst/>
          </a:prstGeom>
        </p:spPr>
      </p:pic>
    </p:spTree>
    <p:extLst>
      <p:ext uri="{BB962C8B-B14F-4D97-AF65-F5344CB8AC3E}">
        <p14:creationId xmlns:p14="http://schemas.microsoft.com/office/powerpoint/2010/main" val="61887134"/>
      </p:ext>
    </p:extLst>
  </p:cSld>
  <p:clrMapOvr>
    <a:masterClrMapping/>
  </p:clrMapOvr>
  <mc:AlternateContent xmlns:mc="http://schemas.openxmlformats.org/markup-compatibility/2006" xmlns:p14="http://schemas.microsoft.com/office/powerpoint/2010/main">
    <mc:Choice Requires="p14">
      <p:transition spd="slow" p14:dur="2000" advTm="16200"/>
    </mc:Choice>
    <mc:Fallback xmlns="">
      <p:transition spd="slow" advTm="162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217857"/>
            <a:ext cx="851511" cy="1280353"/>
          </a:xfrm>
          <a:prstGeom prst="rect">
            <a:avLst/>
          </a:prstGeom>
        </p:spPr>
      </p:pic>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776324"/>
            <a:ext cx="5607904" cy="1600200"/>
          </a:xfrm>
        </p:spPr>
        <p:txBody>
          <a:bodyPr>
            <a:normAutofit/>
          </a:bodyPr>
          <a:lstStyle/>
          <a:p>
            <a:r>
              <a:rPr lang="en-US" sz="1800" b="1">
                <a:latin typeface="Raleway" panose="020B0503030101060003" pitchFamily="34" charset="77"/>
              </a:rPr>
              <a:t>Strategy in Action:</a:t>
            </a:r>
            <a:br>
              <a:rPr lang="en-US" sz="1800" b="1">
                <a:latin typeface="Raleway" panose="020B0503030101060003" pitchFamily="34" charset="77"/>
              </a:rPr>
            </a:br>
            <a:r>
              <a:rPr lang="en-US" sz="4000" b="1">
                <a:latin typeface="Raleway Black" panose="020B0503030101060003" pitchFamily="34" charset="77"/>
              </a:rPr>
              <a:t>Allow for observation of phenomena</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839788" y="3434862"/>
            <a:ext cx="5045511" cy="2986456"/>
          </a:xfrm>
        </p:spPr>
        <p:txBody>
          <a:bodyPr>
            <a:normAutofit/>
          </a:bodyPr>
          <a:lstStyle/>
          <a:p>
            <a:pPr fontAlgn="base"/>
            <a:r>
              <a:rPr lang="en-US" sz="2400" b="1">
                <a:latin typeface="Source Sans Pro" panose="020B0503030403020204" pitchFamily="34" charset="0"/>
                <a:ea typeface="Source Sans Pro" panose="020B0503030403020204" pitchFamily="34" charset="0"/>
              </a:rPr>
              <a:t>Molecules in Motion </a:t>
            </a:r>
            <a:r>
              <a:rPr lang="en-US" sz="2400">
                <a:latin typeface="Source Sans Pro" panose="020B0503030403020204" pitchFamily="34" charset="0"/>
                <a:ea typeface="Source Sans Pro" panose="020B0503030403020204" pitchFamily="34" charset="0"/>
              </a:rPr>
              <a:t>gives participants the opportunity to observe properties of air in a vacuum</a:t>
            </a:r>
            <a:endParaRPr lang="en-US" sz="2400" u="sng">
              <a:latin typeface="Source Sans Pro" panose="020B0503030403020204" pitchFamily="34" charset="0"/>
              <a:ea typeface="Source Sans Pro" panose="020B0503030403020204" pitchFamily="34" charset="0"/>
            </a:endParaRPr>
          </a:p>
        </p:txBody>
      </p:sp>
      <p:pic>
        <p:nvPicPr>
          <p:cNvPr id="12" name="Pictur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103419" y="724006"/>
            <a:ext cx="3248793" cy="2377440"/>
          </a:xfrm>
          <a:prstGeom prst="rect">
            <a:avLst/>
          </a:prstGeom>
        </p:spPr>
      </p:pic>
      <p:sp>
        <p:nvSpPr>
          <p:cNvPr id="13" name="TextBox 12">
            <a:extLst>
              <a:ext uri="{FF2B5EF4-FFF2-40B4-BE49-F238E27FC236}">
                <a16:creationId xmlns:a16="http://schemas.microsoft.com/office/drawing/2014/main" id="{6402E460-F6D7-0141-B525-D4BF4869D47B}"/>
              </a:ext>
            </a:extLst>
          </p:cNvPr>
          <p:cNvSpPr txBox="1"/>
          <p:nvPr/>
        </p:nvSpPr>
        <p:spPr>
          <a:xfrm>
            <a:off x="8567123" y="1514371"/>
            <a:ext cx="2321384" cy="830997"/>
          </a:xfrm>
          <a:prstGeom prst="rect">
            <a:avLst/>
          </a:prstGeom>
          <a:noFill/>
        </p:spPr>
        <p:txBody>
          <a:bodyPr wrap="square" rtlCol="0">
            <a:spAutoFit/>
          </a:bodyPr>
          <a:lstStyle/>
          <a:p>
            <a:pPr algn="ctr"/>
            <a:r>
              <a:rPr lang="en-US" sz="1600">
                <a:solidFill>
                  <a:schemeClr val="bg1"/>
                </a:solidFill>
                <a:latin typeface="Raleway Medium" panose="020B0503030101060003" pitchFamily="34" charset="77"/>
              </a:rPr>
              <a:t>“I’m </a:t>
            </a:r>
            <a:r>
              <a:rPr lang="en-US" sz="1600">
                <a:solidFill>
                  <a:schemeClr val="bg1"/>
                </a:solidFill>
                <a:latin typeface="Raleway ExtraBold" pitchFamily="2" charset="0"/>
              </a:rPr>
              <a:t>more interested </a:t>
            </a:r>
            <a:r>
              <a:rPr lang="en-US" sz="1600">
                <a:solidFill>
                  <a:schemeClr val="bg1"/>
                </a:solidFill>
                <a:latin typeface="Raleway Medium" panose="020B0503030101060003" pitchFamily="34" charset="77"/>
              </a:rPr>
              <a:t>in chemistry after trying this activity.”</a:t>
            </a:r>
          </a:p>
        </p:txBody>
      </p:sp>
      <p:pic>
        <p:nvPicPr>
          <p:cNvPr id="14" name="Picture 13">
            <a:extLst>
              <a:ext uri="{FF2B5EF4-FFF2-40B4-BE49-F238E27FC236}">
                <a16:creationId xmlns:a16="http://schemas.microsoft.com/office/drawing/2014/main" id="{A7E57453-D35E-854C-BA7F-33B4D5CD0498}"/>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flipH="1">
            <a:off x="6950765" y="3845022"/>
            <a:ext cx="3245036" cy="2377440"/>
          </a:xfrm>
          <a:prstGeom prst="rect">
            <a:avLst/>
          </a:prstGeom>
        </p:spPr>
      </p:pic>
      <p:sp>
        <p:nvSpPr>
          <p:cNvPr id="15" name="TextBox 14">
            <a:extLst>
              <a:ext uri="{FF2B5EF4-FFF2-40B4-BE49-F238E27FC236}">
                <a16:creationId xmlns:a16="http://schemas.microsoft.com/office/drawing/2014/main" id="{6402E460-F6D7-0141-B525-D4BF4869D47B}"/>
              </a:ext>
            </a:extLst>
          </p:cNvPr>
          <p:cNvSpPr txBox="1"/>
          <p:nvPr/>
        </p:nvSpPr>
        <p:spPr>
          <a:xfrm flipH="1">
            <a:off x="7328367" y="4231401"/>
            <a:ext cx="2477512" cy="1569660"/>
          </a:xfrm>
          <a:prstGeom prst="rect">
            <a:avLst/>
          </a:prstGeom>
          <a:noFill/>
        </p:spPr>
        <p:txBody>
          <a:bodyPr wrap="square" rtlCol="0">
            <a:spAutoFit/>
          </a:bodyPr>
          <a:lstStyle/>
          <a:p>
            <a:pPr algn="ctr"/>
            <a:r>
              <a:rPr lang="en-US" sz="1600">
                <a:solidFill>
                  <a:schemeClr val="bg1"/>
                </a:solidFill>
                <a:latin typeface="Raleway Medium" panose="020B0503030101060003" pitchFamily="34" charset="77"/>
              </a:rPr>
              <a:t>“I liked how when I put the toy in and pulled out the air, </a:t>
            </a:r>
            <a:r>
              <a:rPr lang="en-US" sz="1600">
                <a:solidFill>
                  <a:schemeClr val="bg1"/>
                </a:solidFill>
                <a:latin typeface="Raleway ExtraBold" pitchFamily="2" charset="0"/>
              </a:rPr>
              <a:t>it got so huge, everything filled [the jar], </a:t>
            </a:r>
            <a:r>
              <a:rPr lang="en-US" sz="1600">
                <a:solidFill>
                  <a:schemeClr val="bg1"/>
                </a:solidFill>
                <a:latin typeface="Raleway Medium" panose="020B0503030101060003" pitchFamily="34" charset="77"/>
              </a:rPr>
              <a:t>there was no room in the jar!”</a:t>
            </a:r>
          </a:p>
        </p:txBody>
      </p:sp>
    </p:spTree>
    <p:extLst>
      <p:ext uri="{BB962C8B-B14F-4D97-AF65-F5344CB8AC3E}">
        <p14:creationId xmlns:p14="http://schemas.microsoft.com/office/powerpoint/2010/main" val="3590624213"/>
      </p:ext>
    </p:extLst>
  </p:cSld>
  <p:clrMapOvr>
    <a:masterClrMapping/>
  </p:clrMapOvr>
  <mc:AlternateContent xmlns:mc="http://schemas.openxmlformats.org/markup-compatibility/2006" xmlns:p14="http://schemas.microsoft.com/office/powerpoint/2010/main">
    <mc:Choice Requires="p14">
      <p:transition spd="slow" p14:dur="2000" advTm="24100"/>
    </mc:Choice>
    <mc:Fallback xmlns="">
      <p:transition spd="slow" advTm="241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2766219"/>
            <a:ext cx="10515600" cy="1325563"/>
          </a:xfrm>
        </p:spPr>
        <p:txBody>
          <a:bodyPr>
            <a:normAutofit/>
          </a:bodyPr>
          <a:lstStyle/>
          <a:p>
            <a:pPr algn="ctr"/>
            <a:r>
              <a:rPr lang="en-US" sz="6000">
                <a:latin typeface="Raleway ExtraBold" panose="020B0503030101060003" pitchFamily="34" charset="77"/>
              </a:rPr>
              <a:t>Research Findings</a:t>
            </a:r>
          </a:p>
        </p:txBody>
      </p:sp>
    </p:spTree>
    <p:extLst>
      <p:ext uri="{BB962C8B-B14F-4D97-AF65-F5344CB8AC3E}">
        <p14:creationId xmlns:p14="http://schemas.microsoft.com/office/powerpoint/2010/main" val="1621579612"/>
      </p:ext>
    </p:extLst>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83298" y="1421423"/>
            <a:ext cx="4925995" cy="4017612"/>
          </a:xfrm>
          <a:prstGeom prst="rect">
            <a:avLst/>
          </a:prstGeom>
        </p:spPr>
      </p:pic>
      <p:sp>
        <p:nvSpPr>
          <p:cNvPr id="11"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a:latin typeface="Raleway" panose="020B0503030101060003" pitchFamily="34" charset="77"/>
              </a:rPr>
              <a:t>Format Strategies:</a:t>
            </a:r>
            <a:br>
              <a:rPr lang="en-US" sz="3200" b="1">
                <a:latin typeface="Raleway" panose="020B0503030101060003" pitchFamily="34" charset="77"/>
              </a:rPr>
            </a:br>
            <a:r>
              <a:rPr lang="en-US" sz="4000" b="1">
                <a:latin typeface="Raleway Black" panose="020B0503030101060003" pitchFamily="34" charset="77"/>
              </a:rPr>
              <a:t>Be hands-on and interactive</a:t>
            </a:r>
            <a:endParaRPr lang="en-US" sz="4000"/>
          </a:p>
        </p:txBody>
      </p:sp>
      <p:sp>
        <p:nvSpPr>
          <p:cNvPr id="12" name="Content Placeholder 1"/>
          <p:cNvSpPr>
            <a:spLocks noGrp="1"/>
          </p:cNvSpPr>
          <p:nvPr>
            <p:ph idx="1"/>
          </p:nvPr>
        </p:nvSpPr>
        <p:spPr>
          <a:xfrm>
            <a:off x="838200" y="2891337"/>
            <a:ext cx="6045200" cy="1903401"/>
          </a:xfrm>
        </p:spPr>
        <p:txBody>
          <a:bodyPr vert="horz" lIns="91440" tIns="45720" rIns="91440" bIns="45720" rtlCol="0" anchor="t">
            <a:noAutofit/>
          </a:bodyPr>
          <a:lstStyle/>
          <a:p>
            <a:pPr marL="0" indent="0" fontAlgn="base">
              <a:lnSpc>
                <a:spcPct val="100000"/>
              </a:lnSpc>
              <a:spcAft>
                <a:spcPts val="1200"/>
              </a:spcAft>
              <a:buNone/>
            </a:pPr>
            <a:r>
              <a:rPr lang="en-US">
                <a:solidFill>
                  <a:srgbClr val="000000"/>
                </a:solidFill>
                <a:latin typeface="Source Sans Pro"/>
                <a:ea typeface="Source Sans Pro"/>
                <a:cs typeface="Calibri"/>
              </a:rPr>
              <a:t>Visitors are able to participate </a:t>
            </a:r>
            <a:r>
              <a:rPr lang="en-US" b="1">
                <a:solidFill>
                  <a:srgbClr val="000000"/>
                </a:solidFill>
                <a:latin typeface="Source Sans Pro"/>
                <a:ea typeface="Source Sans Pro"/>
                <a:cs typeface="Calibri"/>
              </a:rPr>
              <a:t>in doing </a:t>
            </a:r>
            <a:r>
              <a:rPr lang="en-US">
                <a:solidFill>
                  <a:srgbClr val="000000"/>
                </a:solidFill>
                <a:latin typeface="Source Sans Pro"/>
                <a:ea typeface="Source Sans Pro"/>
                <a:cs typeface="Calibri"/>
              </a:rPr>
              <a:t>and not just observing </a:t>
            </a:r>
          </a:p>
        </p:txBody>
      </p:sp>
    </p:spTree>
    <p:extLst>
      <p:ext uri="{BB962C8B-B14F-4D97-AF65-F5344CB8AC3E}">
        <p14:creationId xmlns:p14="http://schemas.microsoft.com/office/powerpoint/2010/main" val="2264597097"/>
      </p:ext>
    </p:extLst>
  </p:cSld>
  <p:clrMapOvr>
    <a:masterClrMapping/>
  </p:clrMapOvr>
  <mc:AlternateContent xmlns:mc="http://schemas.openxmlformats.org/markup-compatibility/2006" xmlns:p14="http://schemas.microsoft.com/office/powerpoint/2010/main">
    <mc:Choice Requires="p14">
      <p:transition spd="slow" p14:dur="2000" advTm="22900"/>
    </mc:Choice>
    <mc:Fallback xmlns="">
      <p:transition spd="slow" advTm="229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217857"/>
            <a:ext cx="851511" cy="1280353"/>
          </a:xfrm>
          <a:prstGeom prst="rect">
            <a:avLst/>
          </a:prstGeom>
        </p:spPr>
      </p:pic>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776324"/>
            <a:ext cx="5045511" cy="1600200"/>
          </a:xfrm>
        </p:spPr>
        <p:txBody>
          <a:bodyPr>
            <a:normAutofit/>
          </a:bodyPr>
          <a:lstStyle/>
          <a:p>
            <a:r>
              <a:rPr lang="en-US" sz="1800" b="1">
                <a:latin typeface="Raleway" panose="020B0503030101060003" pitchFamily="34" charset="77"/>
              </a:rPr>
              <a:t>Strategy in Action:</a:t>
            </a:r>
            <a:br>
              <a:rPr lang="en-US" sz="1800" b="1">
                <a:latin typeface="Raleway" panose="020B0503030101060003" pitchFamily="34" charset="77"/>
              </a:rPr>
            </a:br>
            <a:r>
              <a:rPr lang="en-US" sz="4000" b="1">
                <a:latin typeface="Raleway Black" panose="020B0503030101060003" pitchFamily="34" charset="77"/>
              </a:rPr>
              <a:t>Be Hands-on and </a:t>
            </a:r>
            <a:br>
              <a:rPr lang="en-US" sz="4000" b="1">
                <a:latin typeface="Raleway Black" panose="020B0503030101060003" pitchFamily="34" charset="77"/>
              </a:rPr>
            </a:br>
            <a:r>
              <a:rPr lang="en-US" sz="4000" b="1">
                <a:latin typeface="Raleway Black" panose="020B0503030101060003" pitchFamily="34" charset="77"/>
              </a:rPr>
              <a:t>Interactive</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839788" y="3434862"/>
            <a:ext cx="5045511" cy="2986456"/>
          </a:xfrm>
        </p:spPr>
        <p:txBody>
          <a:bodyPr>
            <a:normAutofit/>
          </a:bodyPr>
          <a:lstStyle/>
          <a:p>
            <a:pPr fontAlgn="base"/>
            <a:r>
              <a:rPr lang="en-US" sz="2400" b="1">
                <a:latin typeface="Source Sans Pro" panose="020B0503030403020204" pitchFamily="34" charset="0"/>
                <a:ea typeface="Source Sans Pro" panose="020B0503030403020204" pitchFamily="34" charset="0"/>
              </a:rPr>
              <a:t>Sublimation Bubbles </a:t>
            </a:r>
            <a:r>
              <a:rPr lang="en-US" sz="2400">
                <a:latin typeface="Source Sans Pro" panose="020B0503030403020204" pitchFamily="34" charset="0"/>
                <a:ea typeface="Source Sans Pro" panose="020B0503030403020204" pitchFamily="34" charset="0"/>
              </a:rPr>
              <a:t>gives participants an opportunity to make soap bubbles and safely interact with dry ice </a:t>
            </a:r>
          </a:p>
        </p:txBody>
      </p:sp>
      <p:pic>
        <p:nvPicPr>
          <p:cNvPr id="6" name="Content Placeholder 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059168" y="0"/>
            <a:ext cx="5132832" cy="6858000"/>
          </a:xfrm>
          <a:prstGeom prst="rect">
            <a:avLst/>
          </a:prstGeom>
        </p:spPr>
      </p:pic>
    </p:spTree>
    <p:extLst>
      <p:ext uri="{BB962C8B-B14F-4D97-AF65-F5344CB8AC3E}">
        <p14:creationId xmlns:p14="http://schemas.microsoft.com/office/powerpoint/2010/main" val="592246394"/>
      </p:ext>
    </p:extLst>
  </p:cSld>
  <p:clrMapOvr>
    <a:masterClrMapping/>
  </p:clrMapOvr>
  <mc:AlternateContent xmlns:mc="http://schemas.openxmlformats.org/markup-compatibility/2006" xmlns:p14="http://schemas.microsoft.com/office/powerpoint/2010/main">
    <mc:Choice Requires="p14">
      <p:transition spd="slow" p14:dur="2000" advTm="21100"/>
    </mc:Choice>
    <mc:Fallback xmlns="">
      <p:transition spd="slow" advTm="211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217857"/>
            <a:ext cx="851511" cy="1280353"/>
          </a:xfrm>
          <a:prstGeom prst="rect">
            <a:avLst/>
          </a:prstGeom>
        </p:spPr>
      </p:pic>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776324"/>
            <a:ext cx="5045511" cy="1600200"/>
          </a:xfrm>
        </p:spPr>
        <p:txBody>
          <a:bodyPr>
            <a:normAutofit/>
          </a:bodyPr>
          <a:lstStyle/>
          <a:p>
            <a:r>
              <a:rPr lang="en-US" sz="1800" b="1">
                <a:latin typeface="Raleway" panose="020B0503030101060003" pitchFamily="34" charset="77"/>
              </a:rPr>
              <a:t>Strategy in Action:</a:t>
            </a:r>
            <a:br>
              <a:rPr lang="en-US" sz="1800" b="1">
                <a:latin typeface="Raleway" panose="020B0503030101060003" pitchFamily="34" charset="77"/>
              </a:rPr>
            </a:br>
            <a:r>
              <a:rPr lang="en-US" sz="4000" b="1">
                <a:latin typeface="Raleway Black" panose="020B0503030101060003" pitchFamily="34" charset="77"/>
              </a:rPr>
              <a:t>Be Hands-on and </a:t>
            </a:r>
            <a:br>
              <a:rPr lang="en-US" sz="4000" b="1">
                <a:latin typeface="Raleway Black" panose="020B0503030101060003" pitchFamily="34" charset="77"/>
              </a:rPr>
            </a:br>
            <a:r>
              <a:rPr lang="en-US" sz="4000" b="1">
                <a:latin typeface="Raleway Black" panose="020B0503030101060003" pitchFamily="34" charset="77"/>
              </a:rPr>
              <a:t>Interactive</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839788" y="3434862"/>
            <a:ext cx="5045511" cy="2986456"/>
          </a:xfrm>
        </p:spPr>
        <p:txBody>
          <a:bodyPr>
            <a:normAutofit/>
          </a:bodyPr>
          <a:lstStyle/>
          <a:p>
            <a:pPr fontAlgn="base"/>
            <a:r>
              <a:rPr lang="en-US" sz="2400" b="1">
                <a:latin typeface="Source Sans Pro" panose="020B0503030403020204" pitchFamily="34" charset="0"/>
                <a:ea typeface="Source Sans Pro" panose="020B0503030403020204" pitchFamily="34" charset="0"/>
              </a:rPr>
              <a:t>Sublimation Bubbles </a:t>
            </a:r>
            <a:r>
              <a:rPr lang="en-US" sz="2400">
                <a:latin typeface="Source Sans Pro" panose="020B0503030403020204" pitchFamily="34" charset="0"/>
                <a:ea typeface="Source Sans Pro" panose="020B0503030403020204" pitchFamily="34" charset="0"/>
              </a:rPr>
              <a:t>gives participants an opportunity to make soap bubbles and safely interact with dry ice </a:t>
            </a:r>
          </a:p>
        </p:txBody>
      </p:sp>
      <p:pic>
        <p:nvPicPr>
          <p:cNvPr id="12" name="Picture 11">
            <a:extLst>
              <a:ext uri="{FF2B5EF4-FFF2-40B4-BE49-F238E27FC236}">
                <a16:creationId xmlns:a16="http://schemas.microsoft.com/office/drawing/2014/main" id="{7BB43867-5432-0B46-8C32-E505C1F5C899}"/>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flipH="1">
            <a:off x="8060372" y="705062"/>
            <a:ext cx="3291840" cy="2411730"/>
          </a:xfrm>
          <a:prstGeom prst="rect">
            <a:avLst/>
          </a:prstGeom>
        </p:spPr>
      </p:pic>
      <p:sp>
        <p:nvSpPr>
          <p:cNvPr id="13" name="TextBox 12">
            <a:extLst>
              <a:ext uri="{FF2B5EF4-FFF2-40B4-BE49-F238E27FC236}">
                <a16:creationId xmlns:a16="http://schemas.microsoft.com/office/drawing/2014/main" id="{6402E460-F6D7-0141-B525-D4BF4869D47B}"/>
              </a:ext>
            </a:extLst>
          </p:cNvPr>
          <p:cNvSpPr txBox="1"/>
          <p:nvPr/>
        </p:nvSpPr>
        <p:spPr>
          <a:xfrm>
            <a:off x="8209721" y="1372318"/>
            <a:ext cx="2994991" cy="1077218"/>
          </a:xfrm>
          <a:prstGeom prst="rect">
            <a:avLst/>
          </a:prstGeom>
          <a:noFill/>
        </p:spPr>
        <p:txBody>
          <a:bodyPr wrap="square" rtlCol="0">
            <a:spAutoFit/>
          </a:bodyPr>
          <a:lstStyle/>
          <a:p>
            <a:pPr algn="ctr"/>
            <a:r>
              <a:rPr lang="en-US" sz="1600">
                <a:solidFill>
                  <a:schemeClr val="bg1"/>
                </a:solidFill>
                <a:latin typeface="Raleway Medium" panose="020B0503030101060003" pitchFamily="34" charset="77"/>
              </a:rPr>
              <a:t>“I feel </a:t>
            </a:r>
            <a:r>
              <a:rPr lang="en-US" sz="1600" b="1">
                <a:solidFill>
                  <a:schemeClr val="bg1"/>
                </a:solidFill>
                <a:latin typeface="Raleway ExtraBold" panose="020B0503030101060003" pitchFamily="34" charset="77"/>
              </a:rPr>
              <a:t>more confident </a:t>
            </a:r>
            <a:r>
              <a:rPr lang="en-US" sz="1600">
                <a:solidFill>
                  <a:schemeClr val="bg1"/>
                </a:solidFill>
                <a:latin typeface="Raleway Medium" panose="020B0503030101060003" pitchFamily="34" charset="77"/>
              </a:rPr>
              <a:t>understanding, talking about, and doing chemistry after trying this activity.”</a:t>
            </a:r>
          </a:p>
        </p:txBody>
      </p:sp>
      <p:pic>
        <p:nvPicPr>
          <p:cNvPr id="16" name="Picture 1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flipH="1">
            <a:off x="6950765" y="3827511"/>
            <a:ext cx="3248793" cy="2377440"/>
          </a:xfrm>
          <a:prstGeom prst="rect">
            <a:avLst/>
          </a:prstGeom>
        </p:spPr>
      </p:pic>
      <p:sp>
        <p:nvSpPr>
          <p:cNvPr id="17" name="TextBox 16">
            <a:extLst>
              <a:ext uri="{FF2B5EF4-FFF2-40B4-BE49-F238E27FC236}">
                <a16:creationId xmlns:a16="http://schemas.microsoft.com/office/drawing/2014/main" id="{6402E460-F6D7-0141-B525-D4BF4869D47B}"/>
              </a:ext>
            </a:extLst>
          </p:cNvPr>
          <p:cNvSpPr txBox="1"/>
          <p:nvPr/>
        </p:nvSpPr>
        <p:spPr>
          <a:xfrm flipH="1">
            <a:off x="7310345" y="4477622"/>
            <a:ext cx="2529631" cy="1077218"/>
          </a:xfrm>
          <a:prstGeom prst="rect">
            <a:avLst/>
          </a:prstGeom>
          <a:noFill/>
        </p:spPr>
        <p:txBody>
          <a:bodyPr wrap="square" rtlCol="0">
            <a:spAutoFit/>
          </a:bodyPr>
          <a:lstStyle/>
          <a:p>
            <a:pPr algn="ctr"/>
            <a:r>
              <a:rPr lang="en-US" sz="1600">
                <a:solidFill>
                  <a:schemeClr val="bg1"/>
                </a:solidFill>
                <a:latin typeface="Raleway Medium" panose="020B0503030101060003" pitchFamily="34" charset="77"/>
              </a:rPr>
              <a:t>“Being able to </a:t>
            </a:r>
            <a:r>
              <a:rPr lang="en-US" sz="1600">
                <a:solidFill>
                  <a:schemeClr val="bg1"/>
                </a:solidFill>
                <a:latin typeface="Raleway ExtraBold" pitchFamily="2" charset="0"/>
              </a:rPr>
              <a:t>interact </a:t>
            </a:r>
            <a:r>
              <a:rPr lang="en-US" sz="1600">
                <a:solidFill>
                  <a:schemeClr val="bg1"/>
                </a:solidFill>
                <a:latin typeface="Raleway Medium" panose="020B0503030101060003" pitchFamily="34" charset="77"/>
              </a:rPr>
              <a:t>with the experiment rather then watching behind a glass panel.”</a:t>
            </a:r>
          </a:p>
        </p:txBody>
      </p:sp>
    </p:spTree>
    <p:extLst>
      <p:ext uri="{BB962C8B-B14F-4D97-AF65-F5344CB8AC3E}">
        <p14:creationId xmlns:p14="http://schemas.microsoft.com/office/powerpoint/2010/main" val="1407080976"/>
      </p:ext>
    </p:extLst>
  </p:cSld>
  <p:clrMapOvr>
    <a:masterClrMapping/>
  </p:clrMapOvr>
  <mc:AlternateContent xmlns:mc="http://schemas.openxmlformats.org/markup-compatibility/2006" xmlns:p14="http://schemas.microsoft.com/office/powerpoint/2010/main">
    <mc:Choice Requires="p14">
      <p:transition spd="slow" p14:dur="2000" advTm="21800"/>
    </mc:Choice>
    <mc:Fallback xmlns="">
      <p:transition spd="slow" advTm="218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83298" y="1421423"/>
            <a:ext cx="4925995" cy="4017612"/>
          </a:xfrm>
          <a:prstGeom prst="rect">
            <a:avLst/>
          </a:prstGeom>
        </p:spPr>
      </p:pic>
      <p:sp>
        <p:nvSpPr>
          <p:cNvPr id="11"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a:latin typeface="Raleway" panose="020B0503030101060003" pitchFamily="34" charset="77"/>
              </a:rPr>
              <a:t>Format Strategies:</a:t>
            </a:r>
            <a:br>
              <a:rPr lang="en-US" sz="3200" b="1">
                <a:latin typeface="Raleway" panose="020B0503030101060003" pitchFamily="34" charset="77"/>
              </a:rPr>
            </a:br>
            <a:r>
              <a:rPr lang="en-US" sz="4000" b="1">
                <a:latin typeface="Raleway Black" panose="020B0503030101060003" pitchFamily="34" charset="77"/>
              </a:rPr>
              <a:t>Allow for experimenting with variables</a:t>
            </a:r>
            <a:endParaRPr lang="en-US" sz="4000"/>
          </a:p>
        </p:txBody>
      </p:sp>
      <p:sp>
        <p:nvSpPr>
          <p:cNvPr id="12" name="Content Placeholder 1"/>
          <p:cNvSpPr>
            <a:spLocks noGrp="1"/>
          </p:cNvSpPr>
          <p:nvPr>
            <p:ph idx="1"/>
          </p:nvPr>
        </p:nvSpPr>
        <p:spPr>
          <a:xfrm>
            <a:off x="838200" y="2891337"/>
            <a:ext cx="6045200" cy="1903401"/>
          </a:xfrm>
        </p:spPr>
        <p:txBody>
          <a:bodyPr vert="horz" lIns="91440" tIns="45720" rIns="91440" bIns="45720" rtlCol="0" anchor="t">
            <a:noAutofit/>
          </a:bodyPr>
          <a:lstStyle/>
          <a:p>
            <a:pPr marL="0" indent="0" fontAlgn="base">
              <a:lnSpc>
                <a:spcPct val="100000"/>
              </a:lnSpc>
              <a:spcAft>
                <a:spcPts val="1200"/>
              </a:spcAft>
              <a:buNone/>
            </a:pPr>
            <a:r>
              <a:rPr lang="en-US" dirty="0">
                <a:solidFill>
                  <a:srgbClr val="000000"/>
                </a:solidFill>
                <a:latin typeface="Source Sans Pro"/>
                <a:ea typeface="Source Sans Pro"/>
                <a:cs typeface="Calibri"/>
              </a:rPr>
              <a:t>Visitors are able to </a:t>
            </a:r>
            <a:r>
              <a:rPr lang="en-US" b="1" dirty="0">
                <a:solidFill>
                  <a:srgbClr val="000000"/>
                </a:solidFill>
                <a:latin typeface="Source Sans Pro"/>
                <a:ea typeface="Source Sans Pro"/>
                <a:cs typeface="Calibri"/>
              </a:rPr>
              <a:t>change</a:t>
            </a:r>
            <a:r>
              <a:rPr lang="en-US" dirty="0">
                <a:solidFill>
                  <a:srgbClr val="000000"/>
                </a:solidFill>
                <a:latin typeface="Source Sans Pro"/>
                <a:ea typeface="Source Sans Pro"/>
                <a:cs typeface="Calibri"/>
              </a:rPr>
              <a:t> or </a:t>
            </a:r>
            <a:r>
              <a:rPr lang="en-US" b="1" dirty="0">
                <a:solidFill>
                  <a:srgbClr val="000000"/>
                </a:solidFill>
                <a:latin typeface="Source Sans Pro"/>
                <a:ea typeface="Source Sans Pro"/>
                <a:cs typeface="Calibri"/>
              </a:rPr>
              <a:t>manipulate a variable or substance </a:t>
            </a:r>
            <a:r>
              <a:rPr lang="en-US" dirty="0">
                <a:solidFill>
                  <a:srgbClr val="000000"/>
                </a:solidFill>
                <a:latin typeface="Source Sans Pro"/>
                <a:ea typeface="Source Sans Pro"/>
                <a:cs typeface="Calibri"/>
              </a:rPr>
              <a:t>as part of an investigation</a:t>
            </a:r>
          </a:p>
        </p:txBody>
      </p:sp>
    </p:spTree>
    <p:extLst>
      <p:ext uri="{BB962C8B-B14F-4D97-AF65-F5344CB8AC3E}">
        <p14:creationId xmlns:p14="http://schemas.microsoft.com/office/powerpoint/2010/main" val="1387495351"/>
      </p:ext>
    </p:extLst>
  </p:cSld>
  <p:clrMapOvr>
    <a:masterClrMapping/>
  </p:clrMapOvr>
  <mc:AlternateContent xmlns:mc="http://schemas.openxmlformats.org/markup-compatibility/2006" xmlns:p14="http://schemas.microsoft.com/office/powerpoint/2010/main">
    <mc:Choice Requires="p14">
      <p:transition spd="slow" p14:dur="2000" advTm="28300"/>
    </mc:Choice>
    <mc:Fallback xmlns="">
      <p:transition spd="slow" advTm="283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217857"/>
            <a:ext cx="851511" cy="1280353"/>
          </a:xfrm>
          <a:prstGeom prst="rect">
            <a:avLst/>
          </a:prstGeom>
        </p:spPr>
      </p:pic>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776324"/>
            <a:ext cx="5865812" cy="1600200"/>
          </a:xfrm>
        </p:spPr>
        <p:txBody>
          <a:bodyPr>
            <a:normAutofit fontScale="90000"/>
          </a:bodyPr>
          <a:lstStyle/>
          <a:p>
            <a:r>
              <a:rPr lang="en-US" sz="1800" b="1">
                <a:latin typeface="Raleway" panose="020B0503030101060003" pitchFamily="34" charset="77"/>
              </a:rPr>
              <a:t>Strategy in Action:</a:t>
            </a:r>
            <a:br>
              <a:rPr lang="en-US" sz="1800" b="1">
                <a:latin typeface="Raleway" panose="020B0503030101060003" pitchFamily="34" charset="77"/>
              </a:rPr>
            </a:br>
            <a:r>
              <a:rPr lang="en-US" sz="4000" b="1">
                <a:latin typeface="Raleway Black" panose="020B0503030101060003" pitchFamily="34" charset="77"/>
              </a:rPr>
              <a:t>Allow for experimenting with variables</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839788" y="3434862"/>
            <a:ext cx="5045511" cy="2986456"/>
          </a:xfrm>
        </p:spPr>
        <p:txBody>
          <a:bodyPr>
            <a:normAutofit/>
          </a:bodyPr>
          <a:lstStyle/>
          <a:p>
            <a:pPr fontAlgn="base"/>
            <a:r>
              <a:rPr lang="en-US" sz="2400" b="1">
                <a:latin typeface="Source Sans Pro" panose="020B0503030403020204" pitchFamily="34" charset="0"/>
                <a:ea typeface="Source Sans Pro" panose="020B0503030403020204" pitchFamily="34" charset="0"/>
              </a:rPr>
              <a:t>Nature of Dye </a:t>
            </a:r>
            <a:r>
              <a:rPr lang="en-US" sz="2400">
                <a:latin typeface="Source Sans Pro" panose="020B0503030403020204" pitchFamily="34" charset="0"/>
                <a:ea typeface="Source Sans Pro" panose="020B0503030403020204" pitchFamily="34" charset="0"/>
              </a:rPr>
              <a:t>allows participants to choose which chemicals to add and in what quantities, to change the color of the cochineal dye </a:t>
            </a:r>
          </a:p>
        </p:txBody>
      </p:sp>
      <p:pic>
        <p:nvPicPr>
          <p:cNvPr id="6" name="Content Placeholder 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058025" y="0"/>
            <a:ext cx="5133975" cy="6856349"/>
          </a:xfrm>
          <a:prstGeom prst="rect">
            <a:avLst/>
          </a:prstGeom>
        </p:spPr>
      </p:pic>
    </p:spTree>
    <p:extLst>
      <p:ext uri="{BB962C8B-B14F-4D97-AF65-F5344CB8AC3E}">
        <p14:creationId xmlns:p14="http://schemas.microsoft.com/office/powerpoint/2010/main" val="3373172588"/>
      </p:ext>
    </p:extLst>
  </p:cSld>
  <p:clrMapOvr>
    <a:masterClrMapping/>
  </p:clrMapOvr>
  <mc:AlternateContent xmlns:mc="http://schemas.openxmlformats.org/markup-compatibility/2006" xmlns:p14="http://schemas.microsoft.com/office/powerpoint/2010/main">
    <mc:Choice Requires="p14">
      <p:transition spd="slow" p14:dur="2000" advTm="15200"/>
    </mc:Choice>
    <mc:Fallback xmlns="">
      <p:transition spd="slow" advTm="152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217857"/>
            <a:ext cx="851511" cy="1280353"/>
          </a:xfrm>
          <a:prstGeom prst="rect">
            <a:avLst/>
          </a:prstGeom>
        </p:spPr>
      </p:pic>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776324"/>
            <a:ext cx="5865812" cy="1600200"/>
          </a:xfrm>
        </p:spPr>
        <p:txBody>
          <a:bodyPr>
            <a:normAutofit fontScale="90000"/>
          </a:bodyPr>
          <a:lstStyle/>
          <a:p>
            <a:r>
              <a:rPr lang="en-US" sz="1800" b="1">
                <a:latin typeface="Raleway" panose="020B0503030101060003" pitchFamily="34" charset="77"/>
              </a:rPr>
              <a:t>Strategy in Action:</a:t>
            </a:r>
            <a:br>
              <a:rPr lang="en-US" sz="1800" b="1">
                <a:latin typeface="Raleway" panose="020B0503030101060003" pitchFamily="34" charset="77"/>
              </a:rPr>
            </a:br>
            <a:r>
              <a:rPr lang="en-US" sz="4000" b="1">
                <a:latin typeface="Raleway Black" panose="020B0503030101060003" pitchFamily="34" charset="77"/>
              </a:rPr>
              <a:t>Allow for experimenting with variables</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839788" y="3434862"/>
            <a:ext cx="5045511" cy="2986456"/>
          </a:xfrm>
        </p:spPr>
        <p:txBody>
          <a:bodyPr>
            <a:normAutofit/>
          </a:bodyPr>
          <a:lstStyle/>
          <a:p>
            <a:pPr fontAlgn="base"/>
            <a:r>
              <a:rPr lang="en-US" sz="2400" b="1">
                <a:latin typeface="Source Sans Pro" panose="020B0503030403020204" pitchFamily="34" charset="0"/>
                <a:ea typeface="Source Sans Pro" panose="020B0503030403020204" pitchFamily="34" charset="0"/>
              </a:rPr>
              <a:t>Nature of Dye </a:t>
            </a:r>
            <a:r>
              <a:rPr lang="en-US" sz="2400">
                <a:latin typeface="Source Sans Pro" panose="020B0503030403020204" pitchFamily="34" charset="0"/>
                <a:ea typeface="Source Sans Pro" panose="020B0503030403020204" pitchFamily="34" charset="0"/>
              </a:rPr>
              <a:t>allows participants to choose which chemicals to add and in what quantities, to change the color of the cochineal dye </a:t>
            </a:r>
          </a:p>
        </p:txBody>
      </p:sp>
      <p:pic>
        <p:nvPicPr>
          <p:cNvPr id="20" name="Picture 1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103419" y="724006"/>
            <a:ext cx="3248793" cy="2377440"/>
          </a:xfrm>
          <a:prstGeom prst="rect">
            <a:avLst/>
          </a:prstGeom>
        </p:spPr>
      </p:pic>
      <p:sp>
        <p:nvSpPr>
          <p:cNvPr id="21" name="TextBox 20">
            <a:extLst>
              <a:ext uri="{FF2B5EF4-FFF2-40B4-BE49-F238E27FC236}">
                <a16:creationId xmlns:a16="http://schemas.microsoft.com/office/drawing/2014/main" id="{6402E460-F6D7-0141-B525-D4BF4869D47B}"/>
              </a:ext>
            </a:extLst>
          </p:cNvPr>
          <p:cNvSpPr txBox="1"/>
          <p:nvPr/>
        </p:nvSpPr>
        <p:spPr>
          <a:xfrm>
            <a:off x="8567123" y="1514371"/>
            <a:ext cx="2321384" cy="830997"/>
          </a:xfrm>
          <a:prstGeom prst="rect">
            <a:avLst/>
          </a:prstGeom>
          <a:noFill/>
        </p:spPr>
        <p:txBody>
          <a:bodyPr wrap="square" rtlCol="0">
            <a:spAutoFit/>
          </a:bodyPr>
          <a:lstStyle/>
          <a:p>
            <a:pPr algn="ctr"/>
            <a:r>
              <a:rPr lang="en-US" sz="1600">
                <a:solidFill>
                  <a:schemeClr val="bg1"/>
                </a:solidFill>
                <a:latin typeface="Raleway Medium" panose="020B0503030101060003" pitchFamily="34" charset="77"/>
              </a:rPr>
              <a:t>“I’m </a:t>
            </a:r>
            <a:r>
              <a:rPr lang="en-US" sz="1600">
                <a:solidFill>
                  <a:schemeClr val="bg1"/>
                </a:solidFill>
                <a:latin typeface="Raleway ExtraBold" pitchFamily="2" charset="0"/>
              </a:rPr>
              <a:t>more interested </a:t>
            </a:r>
            <a:r>
              <a:rPr lang="en-US" sz="1600">
                <a:solidFill>
                  <a:schemeClr val="bg1"/>
                </a:solidFill>
                <a:latin typeface="Raleway Medium" panose="020B0503030101060003" pitchFamily="34" charset="77"/>
              </a:rPr>
              <a:t>in chemistry after trying this activity.”</a:t>
            </a:r>
          </a:p>
        </p:txBody>
      </p:sp>
      <p:pic>
        <p:nvPicPr>
          <p:cNvPr id="22" name="Picture 21">
            <a:extLst>
              <a:ext uri="{FF2B5EF4-FFF2-40B4-BE49-F238E27FC236}">
                <a16:creationId xmlns:a16="http://schemas.microsoft.com/office/drawing/2014/main" id="{A7E57453-D35E-854C-BA7F-33B4D5CD0498}"/>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flipH="1">
            <a:off x="6950765" y="3845022"/>
            <a:ext cx="3245036" cy="2377440"/>
          </a:xfrm>
          <a:prstGeom prst="rect">
            <a:avLst/>
          </a:prstGeom>
        </p:spPr>
      </p:pic>
      <p:sp>
        <p:nvSpPr>
          <p:cNvPr id="23" name="TextBox 22">
            <a:extLst>
              <a:ext uri="{FF2B5EF4-FFF2-40B4-BE49-F238E27FC236}">
                <a16:creationId xmlns:a16="http://schemas.microsoft.com/office/drawing/2014/main" id="{6402E460-F6D7-0141-B525-D4BF4869D47B}"/>
              </a:ext>
            </a:extLst>
          </p:cNvPr>
          <p:cNvSpPr txBox="1"/>
          <p:nvPr/>
        </p:nvSpPr>
        <p:spPr>
          <a:xfrm flipH="1">
            <a:off x="7328367" y="4495133"/>
            <a:ext cx="2477512" cy="1077218"/>
          </a:xfrm>
          <a:prstGeom prst="rect">
            <a:avLst/>
          </a:prstGeom>
          <a:noFill/>
        </p:spPr>
        <p:txBody>
          <a:bodyPr wrap="square" rtlCol="0">
            <a:spAutoFit/>
          </a:bodyPr>
          <a:lstStyle/>
          <a:p>
            <a:pPr algn="ctr"/>
            <a:r>
              <a:rPr lang="en-US" sz="1600">
                <a:solidFill>
                  <a:schemeClr val="bg1"/>
                </a:solidFill>
                <a:latin typeface="Raleway Medium" panose="020B0503030101060003" pitchFamily="34" charset="77"/>
              </a:rPr>
              <a:t>“Being able to do something and </a:t>
            </a:r>
            <a:r>
              <a:rPr lang="en-US" sz="1600">
                <a:solidFill>
                  <a:schemeClr val="bg1"/>
                </a:solidFill>
                <a:latin typeface="Raleway ExtraBold" pitchFamily="2" charset="0"/>
              </a:rPr>
              <a:t>affect a change</a:t>
            </a:r>
            <a:r>
              <a:rPr lang="en-US" sz="1600">
                <a:solidFill>
                  <a:schemeClr val="bg1"/>
                </a:solidFill>
                <a:latin typeface="Raleway Medium" panose="020B0503030101060003" pitchFamily="34" charset="77"/>
              </a:rPr>
              <a:t> and control something around you.”</a:t>
            </a:r>
          </a:p>
        </p:txBody>
      </p:sp>
    </p:spTree>
    <p:extLst>
      <p:ext uri="{BB962C8B-B14F-4D97-AF65-F5344CB8AC3E}">
        <p14:creationId xmlns:p14="http://schemas.microsoft.com/office/powerpoint/2010/main" val="1969974723"/>
      </p:ext>
    </p:extLst>
  </p:cSld>
  <p:clrMapOvr>
    <a:masterClrMapping/>
  </p:clrMapOvr>
  <mc:AlternateContent xmlns:mc="http://schemas.openxmlformats.org/markup-compatibility/2006" xmlns:p14="http://schemas.microsoft.com/office/powerpoint/2010/main">
    <mc:Choice Requires="p14">
      <p:transition spd="slow" p14:dur="2000" advTm="16200"/>
    </mc:Choice>
    <mc:Fallback xmlns="">
      <p:transition spd="slow" advTm="162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83400" y="1421423"/>
            <a:ext cx="4925995" cy="4017612"/>
          </a:xfrm>
          <a:prstGeom prst="rect">
            <a:avLst/>
          </a:prstGeom>
        </p:spPr>
      </p:pic>
      <p:sp>
        <p:nvSpPr>
          <p:cNvPr id="11"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a:latin typeface="Raleway" panose="020B0503030101060003" pitchFamily="34" charset="77"/>
              </a:rPr>
              <a:t>Format Strategies:</a:t>
            </a:r>
            <a:br>
              <a:rPr lang="en-US" sz="3200" b="1">
                <a:latin typeface="Raleway" panose="020B0503030101060003" pitchFamily="34" charset="77"/>
              </a:rPr>
            </a:br>
            <a:r>
              <a:rPr lang="en-US" sz="4000" b="1">
                <a:latin typeface="Raleway Black" panose="020B0503030101060003" pitchFamily="34" charset="77"/>
              </a:rPr>
              <a:t>Be simple to do and easy to understand</a:t>
            </a:r>
            <a:endParaRPr lang="en-US" sz="4000"/>
          </a:p>
        </p:txBody>
      </p:sp>
      <p:sp>
        <p:nvSpPr>
          <p:cNvPr id="12" name="Content Placeholder 1"/>
          <p:cNvSpPr>
            <a:spLocks noGrp="1"/>
          </p:cNvSpPr>
          <p:nvPr>
            <p:ph idx="1"/>
          </p:nvPr>
        </p:nvSpPr>
        <p:spPr>
          <a:xfrm>
            <a:off x="838199" y="2023829"/>
            <a:ext cx="6312877" cy="3685309"/>
          </a:xfrm>
        </p:spPr>
        <p:txBody>
          <a:bodyPr vert="horz" lIns="91440" tIns="45720" rIns="91440" bIns="45720" rtlCol="0" anchor="t">
            <a:noAutofit/>
          </a:bodyPr>
          <a:lstStyle/>
          <a:p>
            <a:pPr marL="0" indent="0" fontAlgn="base">
              <a:lnSpc>
                <a:spcPct val="100000"/>
              </a:lnSpc>
              <a:spcAft>
                <a:spcPts val="1200"/>
              </a:spcAft>
              <a:buNone/>
            </a:pPr>
            <a:r>
              <a:rPr lang="en-US" dirty="0">
                <a:solidFill>
                  <a:srgbClr val="000000"/>
                </a:solidFill>
                <a:latin typeface="Source Sans Pro"/>
                <a:ea typeface="Source Sans Pro"/>
                <a:cs typeface="Calibri"/>
              </a:rPr>
              <a:t>Visitors feel that the activity is replicable, approachable, or accessible.</a:t>
            </a:r>
          </a:p>
          <a:p>
            <a:pPr lvl="1" fontAlgn="base">
              <a:lnSpc>
                <a:spcPct val="100000"/>
              </a:lnSpc>
              <a:spcAft>
                <a:spcPts val="1200"/>
              </a:spcAft>
            </a:pPr>
            <a:r>
              <a:rPr lang="en-US" dirty="0">
                <a:solidFill>
                  <a:srgbClr val="000000"/>
                </a:solidFill>
                <a:latin typeface="Source Sans Pro"/>
                <a:ea typeface="Source Sans Pro"/>
                <a:cs typeface="Calibri"/>
              </a:rPr>
              <a:t>It is </a:t>
            </a:r>
            <a:r>
              <a:rPr lang="en-US" b="1" dirty="0">
                <a:solidFill>
                  <a:srgbClr val="000000"/>
                </a:solidFill>
                <a:latin typeface="Source Sans Pro"/>
                <a:ea typeface="Source Sans Pro"/>
                <a:cs typeface="Calibri"/>
              </a:rPr>
              <a:t>easy to follow and unintimidating </a:t>
            </a:r>
            <a:r>
              <a:rPr lang="en-US" dirty="0">
                <a:solidFill>
                  <a:srgbClr val="000000"/>
                </a:solidFill>
                <a:latin typeface="Source Sans Pro"/>
                <a:ea typeface="Source Sans Pro"/>
                <a:cs typeface="Calibri"/>
              </a:rPr>
              <a:t>with a low threshold to successful participation.</a:t>
            </a:r>
          </a:p>
          <a:p>
            <a:pPr lvl="1" fontAlgn="base">
              <a:lnSpc>
                <a:spcPct val="100000"/>
              </a:lnSpc>
              <a:spcAft>
                <a:spcPts val="1200"/>
              </a:spcAft>
            </a:pPr>
            <a:r>
              <a:rPr lang="en-US" dirty="0">
                <a:solidFill>
                  <a:srgbClr val="000000"/>
                </a:solidFill>
                <a:latin typeface="Source Sans Pro"/>
                <a:ea typeface="Source Sans Pro"/>
                <a:cs typeface="Calibri"/>
              </a:rPr>
              <a:t>The material is </a:t>
            </a:r>
            <a:r>
              <a:rPr lang="en-US" b="1" dirty="0">
                <a:solidFill>
                  <a:srgbClr val="000000"/>
                </a:solidFill>
                <a:latin typeface="Source Sans Pro"/>
                <a:ea typeface="Source Sans Pro"/>
                <a:cs typeface="Calibri"/>
              </a:rPr>
              <a:t>not necessarily basic or easy</a:t>
            </a:r>
            <a:r>
              <a:rPr lang="en-US" dirty="0">
                <a:solidFill>
                  <a:srgbClr val="000000"/>
                </a:solidFill>
                <a:latin typeface="Source Sans Pro"/>
                <a:ea typeface="Source Sans Pro"/>
                <a:cs typeface="Calibri"/>
              </a:rPr>
              <a:t>, but the format helped visitors perceive the activity as doable.</a:t>
            </a:r>
          </a:p>
        </p:txBody>
      </p:sp>
    </p:spTree>
    <p:extLst>
      <p:ext uri="{BB962C8B-B14F-4D97-AF65-F5344CB8AC3E}">
        <p14:creationId xmlns:p14="http://schemas.microsoft.com/office/powerpoint/2010/main" val="495486926"/>
      </p:ext>
    </p:extLst>
  </p:cSld>
  <p:clrMapOvr>
    <a:masterClrMapping/>
  </p:clrMapOvr>
  <mc:AlternateContent xmlns:mc="http://schemas.openxmlformats.org/markup-compatibility/2006" xmlns:p14="http://schemas.microsoft.com/office/powerpoint/2010/main">
    <mc:Choice Requires="p14">
      <p:transition spd="slow" p14:dur="2000" advTm="33700"/>
    </mc:Choice>
    <mc:Fallback xmlns="">
      <p:transition spd="slow" advTm="337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217857"/>
            <a:ext cx="851511" cy="1280353"/>
          </a:xfrm>
          <a:prstGeom prst="rect">
            <a:avLst/>
          </a:prstGeom>
        </p:spPr>
      </p:pic>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776324"/>
            <a:ext cx="5478950" cy="1600200"/>
          </a:xfrm>
        </p:spPr>
        <p:txBody>
          <a:bodyPr>
            <a:normAutofit/>
          </a:bodyPr>
          <a:lstStyle/>
          <a:p>
            <a:r>
              <a:rPr lang="en-US" sz="1800" b="1">
                <a:latin typeface="Raleway" panose="020B0503030101060003" pitchFamily="34" charset="77"/>
              </a:rPr>
              <a:t>Strategy in Action:</a:t>
            </a:r>
            <a:br>
              <a:rPr lang="en-US" sz="1800" b="1">
                <a:latin typeface="Raleway" panose="020B0503030101060003" pitchFamily="34" charset="77"/>
              </a:rPr>
            </a:br>
            <a:r>
              <a:rPr lang="en-US" sz="4000" b="1">
                <a:latin typeface="Raleway Black" panose="020B0503030101060003" pitchFamily="34" charset="77"/>
              </a:rPr>
              <a:t>Be simple to do and easy to understand</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839788" y="3434862"/>
            <a:ext cx="5045511" cy="2986456"/>
          </a:xfrm>
        </p:spPr>
        <p:txBody>
          <a:bodyPr>
            <a:normAutofit/>
          </a:bodyPr>
          <a:lstStyle/>
          <a:p>
            <a:pPr fontAlgn="base"/>
            <a:r>
              <a:rPr lang="en-US" sz="2400" b="1">
                <a:latin typeface="Source Sans Pro" panose="020B0503030403020204" pitchFamily="34" charset="0"/>
                <a:ea typeface="Source Sans Pro" panose="020B0503030403020204" pitchFamily="34" charset="0"/>
              </a:rPr>
              <a:t>Chemistry is Colorful </a:t>
            </a:r>
            <a:r>
              <a:rPr lang="en-US" sz="2400">
                <a:latin typeface="Source Sans Pro" panose="020B0503030403020204" pitchFamily="34" charset="0"/>
                <a:ea typeface="Source Sans Pro" panose="020B0503030403020204" pitchFamily="34" charset="0"/>
              </a:rPr>
              <a:t>uses simple directions and materials in order to explain chromatography in a way that is easy to understand </a:t>
            </a:r>
          </a:p>
        </p:txBody>
      </p:sp>
      <p:pic>
        <p:nvPicPr>
          <p:cNvPr id="6" name="Content Placeholder 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029450" y="0"/>
            <a:ext cx="5162550" cy="6857999"/>
          </a:xfrm>
          <a:prstGeom prst="rect">
            <a:avLst/>
          </a:prstGeom>
        </p:spPr>
      </p:pic>
    </p:spTree>
    <p:extLst>
      <p:ext uri="{BB962C8B-B14F-4D97-AF65-F5344CB8AC3E}">
        <p14:creationId xmlns:p14="http://schemas.microsoft.com/office/powerpoint/2010/main" val="987628857"/>
      </p:ext>
    </p:extLst>
  </p:cSld>
  <p:clrMapOvr>
    <a:masterClrMapping/>
  </p:clrMapOvr>
  <mc:AlternateContent xmlns:mc="http://schemas.openxmlformats.org/markup-compatibility/2006" xmlns:p14="http://schemas.microsoft.com/office/powerpoint/2010/main">
    <mc:Choice Requires="p14">
      <p:transition spd="slow" p14:dur="2000" advTm="16000"/>
    </mc:Choice>
    <mc:Fallback xmlns="">
      <p:transition spd="slow" advTm="16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7BB43867-5432-0B46-8C32-E505C1F5C899}"/>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flipH="1">
            <a:off x="8060372" y="705062"/>
            <a:ext cx="3291840" cy="2411730"/>
          </a:xfrm>
          <a:prstGeom prst="rect">
            <a:avLst/>
          </a:prstGeom>
        </p:spPr>
      </p:pic>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217857"/>
            <a:ext cx="851511" cy="1280353"/>
          </a:xfrm>
          <a:prstGeom prst="rect">
            <a:avLst/>
          </a:prstGeom>
        </p:spPr>
      </p:pic>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776324"/>
            <a:ext cx="5478950" cy="1600200"/>
          </a:xfrm>
        </p:spPr>
        <p:txBody>
          <a:bodyPr>
            <a:normAutofit/>
          </a:bodyPr>
          <a:lstStyle/>
          <a:p>
            <a:r>
              <a:rPr lang="en-US" sz="1800" b="1">
                <a:latin typeface="Raleway" panose="020B0503030101060003" pitchFamily="34" charset="77"/>
              </a:rPr>
              <a:t>Strategy in Action:</a:t>
            </a:r>
            <a:br>
              <a:rPr lang="en-US" sz="1800" b="1">
                <a:latin typeface="Raleway" panose="020B0503030101060003" pitchFamily="34" charset="77"/>
              </a:rPr>
            </a:br>
            <a:r>
              <a:rPr lang="en-US" sz="4000" b="1">
                <a:latin typeface="Raleway Black" panose="020B0503030101060003" pitchFamily="34" charset="77"/>
              </a:rPr>
              <a:t>Be simple to do and easy to understand</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839788" y="3434862"/>
            <a:ext cx="5045511" cy="2986456"/>
          </a:xfrm>
        </p:spPr>
        <p:txBody>
          <a:bodyPr>
            <a:normAutofit/>
          </a:bodyPr>
          <a:lstStyle/>
          <a:p>
            <a:pPr fontAlgn="base"/>
            <a:r>
              <a:rPr lang="en-US" sz="2400" b="1">
                <a:latin typeface="Source Sans Pro" panose="020B0503030403020204" pitchFamily="34" charset="0"/>
                <a:ea typeface="Source Sans Pro" panose="020B0503030403020204" pitchFamily="34" charset="0"/>
              </a:rPr>
              <a:t>Chemistry is Colorful </a:t>
            </a:r>
            <a:r>
              <a:rPr lang="en-US" sz="2400">
                <a:latin typeface="Source Sans Pro" panose="020B0503030403020204" pitchFamily="34" charset="0"/>
                <a:ea typeface="Source Sans Pro" panose="020B0503030403020204" pitchFamily="34" charset="0"/>
              </a:rPr>
              <a:t>uses simple directions and materials in order to explain chromatography in a way that is easy to understand </a:t>
            </a:r>
          </a:p>
        </p:txBody>
      </p:sp>
      <p:sp>
        <p:nvSpPr>
          <p:cNvPr id="10" name="TextBox 9">
            <a:extLst>
              <a:ext uri="{FF2B5EF4-FFF2-40B4-BE49-F238E27FC236}">
                <a16:creationId xmlns:a16="http://schemas.microsoft.com/office/drawing/2014/main" id="{6402E460-F6D7-0141-B525-D4BF4869D47B}"/>
              </a:ext>
            </a:extLst>
          </p:cNvPr>
          <p:cNvSpPr txBox="1"/>
          <p:nvPr/>
        </p:nvSpPr>
        <p:spPr>
          <a:xfrm>
            <a:off x="8209721" y="1372318"/>
            <a:ext cx="2994991" cy="1077218"/>
          </a:xfrm>
          <a:prstGeom prst="rect">
            <a:avLst/>
          </a:prstGeom>
          <a:noFill/>
        </p:spPr>
        <p:txBody>
          <a:bodyPr wrap="square" rtlCol="0">
            <a:spAutoFit/>
          </a:bodyPr>
          <a:lstStyle/>
          <a:p>
            <a:pPr algn="ctr"/>
            <a:r>
              <a:rPr lang="en-US" sz="1600">
                <a:solidFill>
                  <a:schemeClr val="bg1"/>
                </a:solidFill>
                <a:latin typeface="Raleway Medium" panose="020B0503030101060003" pitchFamily="34" charset="77"/>
              </a:rPr>
              <a:t>“I feel </a:t>
            </a:r>
            <a:r>
              <a:rPr lang="en-US" sz="1600" b="1">
                <a:solidFill>
                  <a:schemeClr val="bg1"/>
                </a:solidFill>
                <a:latin typeface="Raleway ExtraBold" panose="020B0503030101060003" pitchFamily="34" charset="77"/>
              </a:rPr>
              <a:t>more confident </a:t>
            </a:r>
            <a:r>
              <a:rPr lang="en-US" sz="1600">
                <a:solidFill>
                  <a:schemeClr val="bg1"/>
                </a:solidFill>
                <a:latin typeface="Raleway Medium" panose="020B0503030101060003" pitchFamily="34" charset="77"/>
              </a:rPr>
              <a:t>understanding, talking about, and doing chemistry after trying this activity.”</a:t>
            </a:r>
          </a:p>
        </p:txBody>
      </p:sp>
      <p:pic>
        <p:nvPicPr>
          <p:cNvPr id="14" name="Picture 1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flipH="1">
            <a:off x="6950765" y="3827511"/>
            <a:ext cx="3248793" cy="2377440"/>
          </a:xfrm>
          <a:prstGeom prst="rect">
            <a:avLst/>
          </a:prstGeom>
        </p:spPr>
      </p:pic>
      <p:sp>
        <p:nvSpPr>
          <p:cNvPr id="15" name="TextBox 14">
            <a:extLst>
              <a:ext uri="{FF2B5EF4-FFF2-40B4-BE49-F238E27FC236}">
                <a16:creationId xmlns:a16="http://schemas.microsoft.com/office/drawing/2014/main" id="{6402E460-F6D7-0141-B525-D4BF4869D47B}"/>
              </a:ext>
            </a:extLst>
          </p:cNvPr>
          <p:cNvSpPr txBox="1"/>
          <p:nvPr/>
        </p:nvSpPr>
        <p:spPr>
          <a:xfrm flipH="1">
            <a:off x="7414469" y="4617876"/>
            <a:ext cx="2528184" cy="584775"/>
          </a:xfrm>
          <a:prstGeom prst="rect">
            <a:avLst/>
          </a:prstGeom>
          <a:noFill/>
        </p:spPr>
        <p:txBody>
          <a:bodyPr wrap="square" lIns="91440" tIns="45720" rIns="91440" bIns="45720" rtlCol="0" anchor="t">
            <a:spAutoFit/>
          </a:bodyPr>
          <a:lstStyle/>
          <a:p>
            <a:pPr algn="ctr"/>
            <a:r>
              <a:rPr lang="en-US" sz="1600" dirty="0">
                <a:solidFill>
                  <a:schemeClr val="bg1"/>
                </a:solidFill>
                <a:latin typeface="Raleway Medium"/>
              </a:rPr>
              <a:t>“</a:t>
            </a:r>
            <a:r>
              <a:rPr lang="en-US" sz="1600" dirty="0">
                <a:solidFill>
                  <a:schemeClr val="bg1"/>
                </a:solidFill>
                <a:latin typeface="Raleway ExtraBold"/>
              </a:rPr>
              <a:t>Easy</a:t>
            </a:r>
            <a:r>
              <a:rPr lang="en-US" sz="1600" dirty="0">
                <a:solidFill>
                  <a:schemeClr val="bg1"/>
                </a:solidFill>
                <a:latin typeface="Raleway Medium"/>
              </a:rPr>
              <a:t> to do and follow. It's </a:t>
            </a:r>
            <a:r>
              <a:rPr lang="en-US" sz="1600" dirty="0">
                <a:solidFill>
                  <a:schemeClr val="bg1"/>
                </a:solidFill>
                <a:latin typeface="Raleway ExtraBold"/>
              </a:rPr>
              <a:t>straight forward</a:t>
            </a:r>
            <a:r>
              <a:rPr lang="en-US" sz="1600" dirty="0">
                <a:solidFill>
                  <a:schemeClr val="bg1"/>
                </a:solidFill>
                <a:latin typeface="Raleway Medium"/>
              </a:rPr>
              <a:t>.”</a:t>
            </a:r>
          </a:p>
        </p:txBody>
      </p:sp>
    </p:spTree>
    <p:extLst>
      <p:ext uri="{BB962C8B-B14F-4D97-AF65-F5344CB8AC3E}">
        <p14:creationId xmlns:p14="http://schemas.microsoft.com/office/powerpoint/2010/main" val="4052823296"/>
      </p:ext>
    </p:extLst>
  </p:cSld>
  <p:clrMapOvr>
    <a:masterClrMapping/>
  </p:clrMapOvr>
  <mc:AlternateContent xmlns:mc="http://schemas.openxmlformats.org/markup-compatibility/2006" xmlns:p14="http://schemas.microsoft.com/office/powerpoint/2010/main">
    <mc:Choice Requires="p14">
      <p:transition spd="slow" p14:dur="2000" advTm="21500"/>
    </mc:Choice>
    <mc:Fallback xmlns="">
      <p:transition spd="slow" advTm="215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717591" y="1573879"/>
            <a:ext cx="6756817" cy="5009768"/>
          </a:xfrm>
          <a:prstGeom prst="rect">
            <a:avLst/>
          </a:prstGeom>
        </p:spPr>
      </p:pic>
      <p:sp>
        <p:nvSpPr>
          <p:cNvPr id="6"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a:latin typeface="Raleway"/>
              </a:rPr>
              <a:t>Summary</a:t>
            </a:r>
            <a:br>
              <a:rPr lang="en-US" sz="3200" b="1">
                <a:latin typeface="Raleway" panose="020B0503030101060003" pitchFamily="34" charset="77"/>
              </a:rPr>
            </a:br>
            <a:r>
              <a:rPr lang="en-US" sz="4000" b="1">
                <a:latin typeface="Raleway Black"/>
              </a:rPr>
              <a:t>Format strategy findings</a:t>
            </a:r>
            <a:endParaRPr lang="en-US" sz="7200"/>
          </a:p>
        </p:txBody>
      </p:sp>
    </p:spTree>
    <p:extLst>
      <p:ext uri="{BB962C8B-B14F-4D97-AF65-F5344CB8AC3E}">
        <p14:creationId xmlns:p14="http://schemas.microsoft.com/office/powerpoint/2010/main" val="1266739836"/>
      </p:ext>
    </p:extLst>
  </p:cSld>
  <p:clrMapOvr>
    <a:masterClrMapping/>
  </p:clrMapOvr>
  <mc:AlternateContent xmlns:mc="http://schemas.openxmlformats.org/markup-compatibility/2006" xmlns:p14="http://schemas.microsoft.com/office/powerpoint/2010/main">
    <mc:Choice Requires="p14">
      <p:transition spd="slow" p14:dur="2000" advTm="19500"/>
    </mc:Choice>
    <mc:Fallback xmlns="">
      <p:transition spd="slow" advTm="195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91116" y="0"/>
            <a:ext cx="10749517" cy="6858000"/>
          </a:xfrm>
          <a:prstGeom prst="rect">
            <a:avLst/>
          </a:prstGeom>
        </p:spPr>
      </p:pic>
      <p:sp>
        <p:nvSpPr>
          <p:cNvPr id="15" name="Rounded Rectangle 14"/>
          <p:cNvSpPr/>
          <p:nvPr/>
        </p:nvSpPr>
        <p:spPr>
          <a:xfrm>
            <a:off x="3817087" y="723014"/>
            <a:ext cx="3296093" cy="6134986"/>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9295200"/>
      </p:ext>
    </p:extLst>
  </p:cSld>
  <p:clrMapOvr>
    <a:masterClrMapping/>
  </p:clrMapOvr>
  <mc:AlternateContent xmlns:mc="http://schemas.openxmlformats.org/markup-compatibility/2006" xmlns:p14="http://schemas.microsoft.com/office/powerpoint/2010/main">
    <mc:Choice Requires="p14">
      <p:transition spd="slow" p14:dur="2000" advTm="44500"/>
    </mc:Choice>
    <mc:Fallback xmlns="">
      <p:transition spd="slow" advTm="445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38200" y="3450981"/>
            <a:ext cx="10516511" cy="3444539"/>
          </a:xfrm>
          <a:prstGeom prst="rect">
            <a:avLst/>
          </a:prstGeom>
        </p:spPr>
      </p:pic>
      <p:sp>
        <p:nvSpPr>
          <p:cNvPr id="11"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a:latin typeface="Raleway"/>
              </a:rPr>
              <a:t>Summary</a:t>
            </a:r>
            <a:br>
              <a:rPr lang="en-US" sz="3200" b="1">
                <a:latin typeface="Raleway" panose="020B0503030101060003" pitchFamily="34" charset="77"/>
              </a:rPr>
            </a:br>
            <a:r>
              <a:rPr lang="en-US" sz="4000" b="1">
                <a:latin typeface="Raleway Black"/>
              </a:rPr>
              <a:t>Format strategy findings</a:t>
            </a:r>
            <a:endParaRPr lang="en-US" sz="7200"/>
          </a:p>
        </p:txBody>
      </p:sp>
      <p:sp>
        <p:nvSpPr>
          <p:cNvPr id="7" name="Content Placeholder 1"/>
          <p:cNvSpPr>
            <a:spLocks noGrp="1"/>
          </p:cNvSpPr>
          <p:nvPr>
            <p:ph idx="1"/>
          </p:nvPr>
        </p:nvSpPr>
        <p:spPr>
          <a:xfrm>
            <a:off x="1539658" y="1878593"/>
            <a:ext cx="10297438" cy="2646279"/>
          </a:xfrm>
        </p:spPr>
        <p:txBody>
          <a:bodyPr vert="horz" lIns="91440" tIns="45720" rIns="91440" bIns="45720" rtlCol="0" anchor="t">
            <a:normAutofit/>
          </a:bodyPr>
          <a:lstStyle/>
          <a:p>
            <a:pPr marL="0" indent="0">
              <a:buNone/>
            </a:pPr>
            <a:r>
              <a:rPr lang="en-US">
                <a:latin typeface="Source Sans Pro"/>
                <a:ea typeface="Source Sans Pro"/>
              </a:rPr>
              <a:t>Visitors felt that format was most important to increasing their </a:t>
            </a:r>
          </a:p>
          <a:p>
            <a:pPr lvl="1"/>
            <a:r>
              <a:rPr lang="en-US" b="1">
                <a:latin typeface="Source Sans Pro"/>
                <a:ea typeface="Source Sans Pro"/>
              </a:rPr>
              <a:t>interest</a:t>
            </a:r>
            <a:r>
              <a:rPr lang="en-US">
                <a:latin typeface="Source Sans Pro"/>
                <a:ea typeface="Source Sans Pro"/>
              </a:rPr>
              <a:t> in chemistry </a:t>
            </a:r>
          </a:p>
          <a:p>
            <a:pPr lvl="1"/>
            <a:r>
              <a:rPr lang="en-US">
                <a:latin typeface="Source Sans Pro"/>
                <a:ea typeface="Source Sans Pro"/>
              </a:rPr>
              <a:t>feelings of </a:t>
            </a:r>
            <a:r>
              <a:rPr lang="en-US" b="1">
                <a:latin typeface="Source Sans Pro"/>
                <a:ea typeface="Source Sans Pro"/>
              </a:rPr>
              <a:t>self-efficacy</a:t>
            </a:r>
            <a:r>
              <a:rPr lang="en-US">
                <a:latin typeface="Source Sans Pro"/>
                <a:ea typeface="Source Sans Pro"/>
              </a:rPr>
              <a:t> in regards to chemistry</a:t>
            </a:r>
          </a:p>
        </p:txBody>
      </p:sp>
    </p:spTree>
    <p:extLst>
      <p:ext uri="{BB962C8B-B14F-4D97-AF65-F5344CB8AC3E}">
        <p14:creationId xmlns:p14="http://schemas.microsoft.com/office/powerpoint/2010/main" val="3534155651"/>
      </p:ext>
    </p:extLst>
  </p:cSld>
  <p:clrMapOvr>
    <a:masterClrMapping/>
  </p:clrMapOvr>
  <mc:AlternateContent xmlns:mc="http://schemas.openxmlformats.org/markup-compatibility/2006" xmlns:p14="http://schemas.microsoft.com/office/powerpoint/2010/main">
    <mc:Choice Requires="p14">
      <p:transition spd="slow" p14:dur="2000" advTm="47600"/>
    </mc:Choice>
    <mc:Fallback xmlns="">
      <p:transition spd="slow" advTm="4760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37289" y="3477414"/>
            <a:ext cx="10516511" cy="3444539"/>
          </a:xfrm>
          <a:prstGeom prst="rect">
            <a:avLst/>
          </a:prstGeom>
        </p:spPr>
      </p:pic>
      <p:sp>
        <p:nvSpPr>
          <p:cNvPr id="11"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a:latin typeface="Raleway"/>
              </a:rPr>
              <a:t>Summary</a:t>
            </a:r>
            <a:br>
              <a:rPr lang="en-US" sz="3200" b="1">
                <a:latin typeface="Raleway" panose="020B0503030101060003" pitchFamily="34" charset="77"/>
              </a:rPr>
            </a:br>
            <a:r>
              <a:rPr lang="en-US" sz="4000" b="1">
                <a:latin typeface="Raleway Black"/>
              </a:rPr>
              <a:t>Format strategy findings</a:t>
            </a:r>
            <a:endParaRPr lang="en-US" sz="7200"/>
          </a:p>
        </p:txBody>
      </p:sp>
      <p:sp>
        <p:nvSpPr>
          <p:cNvPr id="7" name="Content Placeholder 1"/>
          <p:cNvSpPr>
            <a:spLocks noGrp="1"/>
          </p:cNvSpPr>
          <p:nvPr>
            <p:ph idx="1"/>
          </p:nvPr>
        </p:nvSpPr>
        <p:spPr>
          <a:xfrm>
            <a:off x="838201" y="1577657"/>
            <a:ext cx="10910170" cy="2646279"/>
          </a:xfrm>
        </p:spPr>
        <p:txBody>
          <a:bodyPr vert="horz" lIns="91440" tIns="45720" rIns="91440" bIns="45720" rtlCol="0" anchor="t">
            <a:normAutofit/>
          </a:bodyPr>
          <a:lstStyle/>
          <a:p>
            <a:pPr marL="0" indent="0">
              <a:buNone/>
            </a:pPr>
            <a:r>
              <a:rPr lang="en-US" sz="2400" dirty="0">
                <a:latin typeface="Source Sans Pro"/>
                <a:ea typeface="Source Sans Pro"/>
              </a:rPr>
              <a:t>Format strategies that appeared most useful for boosting interest, relevance, and self-efficacy were </a:t>
            </a:r>
          </a:p>
          <a:p>
            <a:pPr lvl="1"/>
            <a:r>
              <a:rPr lang="en-US" sz="2000" b="1" dirty="0">
                <a:latin typeface="Source Sans Pro"/>
                <a:ea typeface="Source Sans Pro"/>
              </a:rPr>
              <a:t>allowing for observation of phenomena </a:t>
            </a:r>
          </a:p>
          <a:p>
            <a:pPr lvl="1"/>
            <a:r>
              <a:rPr lang="en-US" sz="2000" b="1" dirty="0">
                <a:latin typeface="Source Sans Pro"/>
                <a:ea typeface="Source Sans Pro"/>
              </a:rPr>
              <a:t>allowing for use of tools and materials</a:t>
            </a:r>
            <a:endParaRPr lang="en-US" dirty="0"/>
          </a:p>
          <a:p>
            <a:pPr lvl="1"/>
            <a:r>
              <a:rPr lang="en-US" sz="2000" b="1" dirty="0">
                <a:latin typeface="Source Sans Pro"/>
                <a:ea typeface="Source Sans Pro"/>
              </a:rPr>
              <a:t>evoking familiar experiences </a:t>
            </a:r>
          </a:p>
          <a:p>
            <a:pPr lvl="1"/>
            <a:endParaRPr lang="en-US" sz="2000" b="1" dirty="0">
              <a:latin typeface="Source Sans Pro"/>
              <a:ea typeface="Source Sans Pro"/>
            </a:endParaRPr>
          </a:p>
        </p:txBody>
      </p:sp>
      <p:sp>
        <p:nvSpPr>
          <p:cNvPr id="12" name="Rounded Rectangle 11"/>
          <p:cNvSpPr/>
          <p:nvPr/>
        </p:nvSpPr>
        <p:spPr>
          <a:xfrm>
            <a:off x="939453" y="6227522"/>
            <a:ext cx="10308920" cy="365760"/>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138988"/>
      </p:ext>
    </p:extLst>
  </p:cSld>
  <p:clrMapOvr>
    <a:masterClrMapping/>
  </p:clrMapOvr>
  <mc:AlternateContent xmlns:mc="http://schemas.openxmlformats.org/markup-compatibility/2006" xmlns:p14="http://schemas.microsoft.com/office/powerpoint/2010/main">
    <mc:Choice Requires="p14">
      <p:transition spd="slow" p14:dur="2000" advTm="29000"/>
    </mc:Choice>
    <mc:Fallback xmlns="">
      <p:transition spd="slow" advTm="2900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ounded Rectangle 7">
            <a:extLst>
              <a:ext uri="{FF2B5EF4-FFF2-40B4-BE49-F238E27FC236}">
                <a16:creationId xmlns:a16="http://schemas.microsoft.com/office/drawing/2014/main" id="{676AB73B-05E5-4990-832D-A61B914FAC23}"/>
              </a:ext>
            </a:extLst>
          </p:cNvPr>
          <p:cNvSpPr/>
          <p:nvPr/>
        </p:nvSpPr>
        <p:spPr>
          <a:xfrm>
            <a:off x="1028687" y="4920741"/>
            <a:ext cx="10148500" cy="626444"/>
          </a:xfrm>
          <a:prstGeom prst="roundRect">
            <a:avLst/>
          </a:prstGeom>
          <a:solidFill>
            <a:srgbClr val="F2F2F2">
              <a:alpha val="7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35657" y="3477414"/>
            <a:ext cx="10516511" cy="3444539"/>
          </a:xfrm>
          <a:prstGeom prst="rect">
            <a:avLst/>
          </a:prstGeom>
        </p:spPr>
      </p:pic>
      <p:sp>
        <p:nvSpPr>
          <p:cNvPr id="11"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a:latin typeface="Raleway"/>
              </a:rPr>
              <a:t>Summary</a:t>
            </a:r>
            <a:br>
              <a:rPr lang="en-US" sz="3200" b="1">
                <a:latin typeface="Raleway" panose="020B0503030101060003" pitchFamily="34" charset="77"/>
              </a:rPr>
            </a:br>
            <a:r>
              <a:rPr lang="en-US" sz="4000" b="1">
                <a:latin typeface="Raleway Black"/>
              </a:rPr>
              <a:t>Format strategy findings</a:t>
            </a:r>
            <a:endParaRPr lang="en-US" sz="7200"/>
          </a:p>
        </p:txBody>
      </p:sp>
      <p:sp>
        <p:nvSpPr>
          <p:cNvPr id="7" name="Content Placeholder 1"/>
          <p:cNvSpPr>
            <a:spLocks noGrp="1"/>
          </p:cNvSpPr>
          <p:nvPr>
            <p:ph idx="1"/>
          </p:nvPr>
        </p:nvSpPr>
        <p:spPr>
          <a:xfrm>
            <a:off x="838201" y="1913652"/>
            <a:ext cx="10910170" cy="1238544"/>
          </a:xfrm>
        </p:spPr>
        <p:txBody>
          <a:bodyPr vert="horz" lIns="91440" tIns="45720" rIns="91440" bIns="45720" rtlCol="0" anchor="t">
            <a:normAutofit/>
          </a:bodyPr>
          <a:lstStyle/>
          <a:p>
            <a:pPr marL="0" indent="0">
              <a:buNone/>
            </a:pPr>
            <a:r>
              <a:rPr lang="en-US" sz="2400" dirty="0">
                <a:latin typeface="Source Sans Pro"/>
                <a:ea typeface="Source Sans Pro"/>
              </a:rPr>
              <a:t>Other format strategies that appear to boost interest and self-efficacy include</a:t>
            </a:r>
          </a:p>
          <a:p>
            <a:pPr lvl="1"/>
            <a:r>
              <a:rPr lang="en-US" sz="2000" b="1" dirty="0">
                <a:latin typeface="Source Sans Pro"/>
                <a:ea typeface="Source Sans Pro"/>
              </a:rPr>
              <a:t>allowing for experimenting with variables</a:t>
            </a:r>
          </a:p>
          <a:p>
            <a:pPr lvl="1"/>
            <a:r>
              <a:rPr lang="en-US" sz="2000" b="1" dirty="0">
                <a:latin typeface="Source Sans Pro"/>
                <a:ea typeface="Source Sans Pro"/>
              </a:rPr>
              <a:t>being hands-on and interactive </a:t>
            </a:r>
            <a:endParaRPr lang="en-US" dirty="0"/>
          </a:p>
          <a:p>
            <a:pPr lvl="1"/>
            <a:endParaRPr lang="en-US" sz="2000" b="1" dirty="0">
              <a:latin typeface="Source Sans Pro"/>
              <a:ea typeface="Source Sans Pro"/>
            </a:endParaRPr>
          </a:p>
        </p:txBody>
      </p:sp>
    </p:spTree>
    <p:extLst>
      <p:ext uri="{BB962C8B-B14F-4D97-AF65-F5344CB8AC3E}">
        <p14:creationId xmlns:p14="http://schemas.microsoft.com/office/powerpoint/2010/main" val="484222164"/>
      </p:ext>
    </p:extLst>
  </p:cSld>
  <p:clrMapOvr>
    <a:masterClrMapping/>
  </p:clrMapOvr>
  <mc:AlternateContent xmlns:mc="http://schemas.openxmlformats.org/markup-compatibility/2006" xmlns:p14="http://schemas.microsoft.com/office/powerpoint/2010/main">
    <mc:Choice Requires="p14">
      <p:transition spd="slow" p14:dur="2000" advTm="23800"/>
    </mc:Choice>
    <mc:Fallback xmlns="">
      <p:transition spd="slow" advTm="2380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2766219"/>
            <a:ext cx="10515600" cy="1325563"/>
          </a:xfrm>
        </p:spPr>
        <p:txBody>
          <a:bodyPr>
            <a:normAutofit/>
          </a:bodyPr>
          <a:lstStyle/>
          <a:p>
            <a:pPr algn="ctr"/>
            <a:r>
              <a:rPr lang="en-US" sz="6000">
                <a:latin typeface="Raleway ExtraBold" panose="020B0503030101060003" pitchFamily="34" charset="77"/>
              </a:rPr>
              <a:t>Applying the Research</a:t>
            </a:r>
          </a:p>
        </p:txBody>
      </p:sp>
    </p:spTree>
    <p:extLst>
      <p:ext uri="{BB962C8B-B14F-4D97-AF65-F5344CB8AC3E}">
        <p14:creationId xmlns:p14="http://schemas.microsoft.com/office/powerpoint/2010/main" val="1168776480"/>
      </p:ext>
    </p:extLst>
  </p:cSld>
  <p:clrMapOvr>
    <a:masterClrMapping/>
  </p:clrMapOvr>
  <mc:AlternateContent xmlns:mc="http://schemas.openxmlformats.org/markup-compatibility/2006" xmlns:p14="http://schemas.microsoft.com/office/powerpoint/2010/main">
    <mc:Choice Requires="p14">
      <p:transition spd="slow" p14:dur="2000" advTm="13300"/>
    </mc:Choice>
    <mc:Fallback xmlns="">
      <p:transition spd="slow" advTm="1330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707917" y="368668"/>
            <a:ext cx="6105967" cy="1652637"/>
          </a:xfrm>
        </p:spPr>
        <p:txBody>
          <a:bodyPr>
            <a:normAutofit/>
          </a:bodyPr>
          <a:lstStyle/>
          <a:p>
            <a:r>
              <a:rPr lang="en-US" sz="1800" b="1" dirty="0">
                <a:latin typeface="Raleway"/>
              </a:rPr>
              <a:t>Applying the Research</a:t>
            </a:r>
            <a:br>
              <a:rPr lang="en-US" sz="3200" b="1" dirty="0">
                <a:latin typeface="Raleway" panose="020B0503030101060003" pitchFamily="34" charset="77"/>
              </a:rPr>
            </a:br>
            <a:r>
              <a:rPr lang="en-US" sz="4000" b="1" dirty="0">
                <a:latin typeface="Raleway Black"/>
              </a:rPr>
              <a:t>Use format strategies</a:t>
            </a:r>
            <a:endParaRPr lang="en-US" sz="4000" dirty="0">
              <a:latin typeface="Calibri Light"/>
              <a:cs typeface="Calibri Light"/>
            </a:endParaRPr>
          </a:p>
        </p:txBody>
      </p:sp>
      <p:sp>
        <p:nvSpPr>
          <p:cNvPr id="9" name="TextBox 8"/>
          <p:cNvSpPr txBox="1"/>
          <p:nvPr/>
        </p:nvSpPr>
        <p:spPr>
          <a:xfrm>
            <a:off x="707917" y="2307916"/>
            <a:ext cx="5388475" cy="2554545"/>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Source Sans Pro"/>
                <a:ea typeface="Source Sans Pro"/>
                <a:cs typeface="+mn-cs"/>
              </a:rPr>
              <a:t>Rely on format strategies to:</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Source Sans Pro"/>
                <a:ea typeface="Source Sans Pro"/>
                <a:cs typeface="+mn-cs"/>
              </a:rPr>
              <a:t>Choose activities</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Source Sans Pro"/>
                <a:ea typeface="Source Sans Pro"/>
                <a:cs typeface="+mn-cs"/>
              </a:rPr>
              <a:t>Rule activities out</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Source Sans Pro"/>
                <a:ea typeface="Source Sans Pro"/>
                <a:cs typeface="+mn-cs"/>
              </a:rPr>
              <a:t>Modify activities</a:t>
            </a:r>
            <a:endParaRPr kumimoji="0" lang="en-US" sz="3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Source Sans Pro"/>
                <a:ea typeface="Source Sans Pro"/>
                <a:cs typeface="+mn-cs"/>
              </a:rPr>
              <a:t>Design new activities</a:t>
            </a:r>
          </a:p>
        </p:txBody>
      </p:sp>
      <p:pic>
        <p:nvPicPr>
          <p:cNvPr id="2" name="Picture 2" descr="A picture containing person, indoor, table, child&#10;&#10;Description automatically generated">
            <a:extLst>
              <a:ext uri="{FF2B5EF4-FFF2-40B4-BE49-F238E27FC236}">
                <a16:creationId xmlns:a16="http://schemas.microsoft.com/office/drawing/2014/main" id="{9289DB8A-A79B-4E01-950B-55BD9992C2B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075715" y="-994"/>
            <a:ext cx="5110933" cy="6892650"/>
          </a:xfrm>
          <a:prstGeom prst="rect">
            <a:avLst/>
          </a:prstGeom>
        </p:spPr>
      </p:pic>
    </p:spTree>
    <p:extLst>
      <p:ext uri="{BB962C8B-B14F-4D97-AF65-F5344CB8AC3E}">
        <p14:creationId xmlns:p14="http://schemas.microsoft.com/office/powerpoint/2010/main" val="3795203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1500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par>
                                <p:cTn id="7" presetID="1" presetClass="entr" presetSubtype="0" fill="hold" nodeType="withEffect">
                                  <p:stCondLst>
                                    <p:cond delay="31000"/>
                                  </p:stCondLst>
                                  <p:childTnLst>
                                    <p:set>
                                      <p:cBhvr>
                                        <p:cTn id="8" dur="1" fill="hold">
                                          <p:stCondLst>
                                            <p:cond delay="0"/>
                                          </p:stCondLst>
                                        </p:cTn>
                                        <p:tgtEl>
                                          <p:spTgt spid="9">
                                            <p:txEl>
                                              <p:pRg st="2" end="2"/>
                                            </p:txEl>
                                          </p:spTgt>
                                        </p:tgtEl>
                                        <p:attrNameLst>
                                          <p:attrName>style.visibility</p:attrName>
                                        </p:attrNameLst>
                                      </p:cBhvr>
                                      <p:to>
                                        <p:strVal val="visible"/>
                                      </p:to>
                                    </p:set>
                                  </p:childTnLst>
                                </p:cTn>
                              </p:par>
                              <p:par>
                                <p:cTn id="9" presetID="1" presetClass="entr" presetSubtype="0" fill="hold" nodeType="withEffect">
                                  <p:stCondLst>
                                    <p:cond delay="47200"/>
                                  </p:stCondLst>
                                  <p:childTnLst>
                                    <p:set>
                                      <p:cBhvr>
                                        <p:cTn id="10" dur="1" fill="hold">
                                          <p:stCondLst>
                                            <p:cond delay="0"/>
                                          </p:stCondLst>
                                        </p:cTn>
                                        <p:tgtEl>
                                          <p:spTgt spid="9">
                                            <p:txEl>
                                              <p:pRg st="3" end="3"/>
                                            </p:txEl>
                                          </p:spTgt>
                                        </p:tgtEl>
                                        <p:attrNameLst>
                                          <p:attrName>style.visibility</p:attrName>
                                        </p:attrNameLst>
                                      </p:cBhvr>
                                      <p:to>
                                        <p:strVal val="visible"/>
                                      </p:to>
                                    </p:set>
                                  </p:childTnLst>
                                </p:cTn>
                              </p:par>
                              <p:par>
                                <p:cTn id="11" presetID="1" presetClass="entr" presetSubtype="0" fill="hold" nodeType="withEffect">
                                  <p:stCondLst>
                                    <p:cond delay="58400"/>
                                  </p:stCondLst>
                                  <p:childTnLst>
                                    <p:set>
                                      <p:cBhvr>
                                        <p:cTn id="1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4">
            <a:extLst>
              <a:ext uri="{FF2B5EF4-FFF2-40B4-BE49-F238E27FC236}">
                <a16:creationId xmlns:a16="http://schemas.microsoft.com/office/drawing/2014/main" id="{8F5CCA55-1401-6244-9B80-7232E1399942}"/>
              </a:ext>
            </a:extLst>
          </p:cNvPr>
          <p:cNvSpPr txBox="1">
            <a:spLocks/>
          </p:cNvSpPr>
          <p:nvPr/>
        </p:nvSpPr>
        <p:spPr>
          <a:xfrm>
            <a:off x="707917" y="346897"/>
            <a:ext cx="9903936" cy="156675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Raleway"/>
                <a:ea typeface="+mj-ea"/>
                <a:cs typeface="+mj-cs"/>
              </a:rPr>
              <a:t>Applying the Research</a:t>
            </a:r>
            <a:br>
              <a:rPr kumimoji="0" lang="en-US" sz="3200" b="1" i="0" u="none" strike="noStrike" kern="1200" cap="none" spc="0" normalizeH="0" baseline="0" noProof="0" dirty="0">
                <a:ln>
                  <a:noFill/>
                </a:ln>
                <a:solidFill>
                  <a:prstClr val="black"/>
                </a:solidFill>
                <a:effectLst/>
                <a:uLnTx/>
                <a:uFillTx/>
                <a:latin typeface="Raleway" panose="020B0503030101060003" pitchFamily="34" charset="77"/>
                <a:ea typeface="+mj-ea"/>
                <a:cs typeface="+mj-cs"/>
              </a:rPr>
            </a:br>
            <a:r>
              <a:rPr kumimoji="0" lang="en-US" sz="4000" b="1" i="0" u="none" strike="noStrike" kern="1200" cap="none" spc="0" normalizeH="0" baseline="0" noProof="0" dirty="0">
                <a:ln>
                  <a:noFill/>
                </a:ln>
                <a:solidFill>
                  <a:prstClr val="black"/>
                </a:solidFill>
                <a:effectLst/>
                <a:uLnTx/>
                <a:uFillTx/>
                <a:latin typeface="Raleway Black"/>
                <a:ea typeface="+mj-ea"/>
                <a:cs typeface="+mj-cs"/>
              </a:rPr>
              <a:t>Select an activity</a:t>
            </a:r>
            <a:endParaRPr kumimoji="0" lang="en-US" sz="4000" b="0" i="0" u="none" strike="noStrike" kern="1200" cap="none" spc="0" normalizeH="0" baseline="0" noProof="0" dirty="0">
              <a:ln>
                <a:noFill/>
              </a:ln>
              <a:solidFill>
                <a:prstClr val="black"/>
              </a:solidFill>
              <a:effectLst/>
              <a:uLnTx/>
              <a:uFillTx/>
              <a:latin typeface="Calibri Light" panose="020F0302020204030204"/>
              <a:ea typeface="+mj-ea"/>
              <a:cs typeface="Calibri Light"/>
            </a:endParaRPr>
          </a:p>
        </p:txBody>
      </p:sp>
      <p:pic>
        <p:nvPicPr>
          <p:cNvPr id="13" name="Google Shape;253;p15"/>
          <p:cNvPicPr preferRelativeResize="0">
            <a:picLocks noChangeAspect="1"/>
          </p:cNvPicPr>
          <p:nvPr/>
        </p:nvPicPr>
        <p:blipFill rotWithShape="1">
          <a:blip r:embed="rId4" cstate="email">
            <a:alphaModFix/>
            <a:extLst>
              <a:ext uri="{28A0092B-C50C-407E-A947-70E740481C1C}">
                <a14:useLocalDpi xmlns:a14="http://schemas.microsoft.com/office/drawing/2010/main"/>
              </a:ext>
            </a:extLst>
          </a:blip>
          <a:srcRect/>
          <a:stretch/>
        </p:blipFill>
        <p:spPr>
          <a:xfrm>
            <a:off x="3852094" y="2359112"/>
            <a:ext cx="2059437" cy="1647551"/>
          </a:xfrm>
          <a:prstGeom prst="rect">
            <a:avLst/>
          </a:prstGeom>
          <a:noFill/>
          <a:ln>
            <a:noFill/>
          </a:ln>
        </p:spPr>
      </p:pic>
      <p:pic>
        <p:nvPicPr>
          <p:cNvPr id="15" name="Google Shape;254;p15"/>
          <p:cNvPicPr preferRelativeResize="0">
            <a:picLocks noChangeAspect="1"/>
          </p:cNvPicPr>
          <p:nvPr/>
        </p:nvPicPr>
        <p:blipFill rotWithShape="1">
          <a:blip r:embed="rId5" cstate="email">
            <a:alphaModFix/>
            <a:extLst>
              <a:ext uri="{28A0092B-C50C-407E-A947-70E740481C1C}">
                <a14:useLocalDpi xmlns:a14="http://schemas.microsoft.com/office/drawing/2010/main"/>
              </a:ext>
            </a:extLst>
          </a:blip>
          <a:srcRect/>
          <a:stretch/>
        </p:blipFill>
        <p:spPr>
          <a:xfrm>
            <a:off x="6906055" y="2359112"/>
            <a:ext cx="1822495" cy="1822495"/>
          </a:xfrm>
          <a:prstGeom prst="rect">
            <a:avLst/>
          </a:prstGeom>
          <a:noFill/>
          <a:ln>
            <a:noFill/>
          </a:ln>
        </p:spPr>
      </p:pic>
      <p:grpSp>
        <p:nvGrpSpPr>
          <p:cNvPr id="3" name="Group 2"/>
          <p:cNvGrpSpPr/>
          <p:nvPr/>
        </p:nvGrpSpPr>
        <p:grpSpPr>
          <a:xfrm>
            <a:off x="1073155" y="2129935"/>
            <a:ext cx="2078695" cy="1954407"/>
            <a:chOff x="1073155" y="2129935"/>
            <a:chExt cx="2078695" cy="1954407"/>
          </a:xfrm>
        </p:grpSpPr>
        <p:pic>
          <p:nvPicPr>
            <p:cNvPr id="14" name="Google Shape;256;p15"/>
            <p:cNvPicPr preferRelativeResize="0">
              <a:picLocks noChangeAspect="1"/>
            </p:cNvPicPr>
            <p:nvPr/>
          </p:nvPicPr>
          <p:blipFill rotWithShape="1">
            <a:blip r:embed="rId6" cstate="email">
              <a:alphaModFix/>
              <a:extLst>
                <a:ext uri="{28A0092B-C50C-407E-A947-70E740481C1C}">
                  <a14:useLocalDpi xmlns:a14="http://schemas.microsoft.com/office/drawing/2010/main"/>
                </a:ext>
              </a:extLst>
            </a:blip>
            <a:srcRect/>
            <a:stretch/>
          </p:blipFill>
          <p:spPr>
            <a:xfrm>
              <a:off x="1120392" y="2359112"/>
              <a:ext cx="2031458" cy="1725230"/>
            </a:xfrm>
            <a:prstGeom prst="rect">
              <a:avLst/>
            </a:prstGeom>
            <a:noFill/>
            <a:ln>
              <a:noFill/>
            </a:ln>
          </p:spPr>
        </p:pic>
        <p:sp>
          <p:nvSpPr>
            <p:cNvPr id="5" name="TextBox 4"/>
            <p:cNvSpPr txBox="1"/>
            <p:nvPr/>
          </p:nvSpPr>
          <p:spPr>
            <a:xfrm>
              <a:off x="1073155" y="2129935"/>
              <a:ext cx="42530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Raleway ExtraBold" pitchFamily="2" charset="0"/>
                  <a:ea typeface="+mn-ea"/>
                  <a:cs typeface="+mn-cs"/>
                </a:rPr>
                <a:t>1</a:t>
              </a:r>
            </a:p>
          </p:txBody>
        </p:sp>
      </p:grpSp>
      <p:sp>
        <p:nvSpPr>
          <p:cNvPr id="17" name="TextBox 16"/>
          <p:cNvSpPr txBox="1"/>
          <p:nvPr/>
        </p:nvSpPr>
        <p:spPr>
          <a:xfrm>
            <a:off x="3834907" y="2134539"/>
            <a:ext cx="42530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Raleway ExtraBold" pitchFamily="2" charset="0"/>
                <a:ea typeface="+mn-ea"/>
                <a:cs typeface="+mn-cs"/>
              </a:rPr>
              <a:t>2</a:t>
            </a:r>
          </a:p>
        </p:txBody>
      </p:sp>
      <p:sp>
        <p:nvSpPr>
          <p:cNvPr id="18" name="TextBox 17"/>
          <p:cNvSpPr txBox="1"/>
          <p:nvPr/>
        </p:nvSpPr>
        <p:spPr>
          <a:xfrm>
            <a:off x="6651926" y="2162185"/>
            <a:ext cx="42530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Raleway ExtraBold" pitchFamily="2" charset="0"/>
                <a:ea typeface="+mn-ea"/>
                <a:cs typeface="+mn-cs"/>
              </a:rPr>
              <a:t>3</a:t>
            </a:r>
          </a:p>
        </p:txBody>
      </p:sp>
      <p:grpSp>
        <p:nvGrpSpPr>
          <p:cNvPr id="6" name="Group 5"/>
          <p:cNvGrpSpPr/>
          <p:nvPr/>
        </p:nvGrpSpPr>
        <p:grpSpPr>
          <a:xfrm>
            <a:off x="9519514" y="2129935"/>
            <a:ext cx="2184677" cy="2231180"/>
            <a:chOff x="9519514" y="2129935"/>
            <a:chExt cx="2184677" cy="2231180"/>
          </a:xfrm>
        </p:grpSpPr>
        <p:pic>
          <p:nvPicPr>
            <p:cNvPr id="16" name="Google Shape;255;p15"/>
            <p:cNvPicPr preferRelativeResize="0">
              <a:picLocks noChangeAspect="1"/>
            </p:cNvPicPr>
            <p:nvPr/>
          </p:nvPicPr>
          <p:blipFill rotWithShape="1">
            <a:blip r:embed="rId7" cstate="email">
              <a:alphaModFix/>
              <a:extLst>
                <a:ext uri="{28A0092B-C50C-407E-A947-70E740481C1C}">
                  <a14:useLocalDpi xmlns:a14="http://schemas.microsoft.com/office/drawing/2010/main"/>
                </a:ext>
              </a:extLst>
            </a:blip>
            <a:srcRect/>
            <a:stretch/>
          </p:blipFill>
          <p:spPr>
            <a:xfrm>
              <a:off x="9519514" y="2453100"/>
              <a:ext cx="2184677" cy="1908015"/>
            </a:xfrm>
            <a:prstGeom prst="rect">
              <a:avLst/>
            </a:prstGeom>
            <a:noFill/>
            <a:ln>
              <a:noFill/>
            </a:ln>
          </p:spPr>
        </p:pic>
        <p:sp>
          <p:nvSpPr>
            <p:cNvPr id="19" name="TextBox 18"/>
            <p:cNvSpPr txBox="1"/>
            <p:nvPr/>
          </p:nvSpPr>
          <p:spPr>
            <a:xfrm>
              <a:off x="9689225" y="2129935"/>
              <a:ext cx="45456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Raleway ExtraBold" pitchFamily="2" charset="0"/>
                  <a:ea typeface="+mn-ea"/>
                  <a:cs typeface="+mn-cs"/>
                </a:rPr>
                <a:t>4</a:t>
              </a:r>
            </a:p>
          </p:txBody>
        </p:sp>
      </p:grpSp>
    </p:spTree>
    <p:extLst>
      <p:ext uri="{BB962C8B-B14F-4D97-AF65-F5344CB8AC3E}">
        <p14:creationId xmlns:p14="http://schemas.microsoft.com/office/powerpoint/2010/main" val="897659259"/>
      </p:ext>
    </p:extLst>
  </p:cSld>
  <p:clrMapOvr>
    <a:masterClrMapping/>
  </p:clrMapOvr>
  <mc:AlternateContent xmlns:mc="http://schemas.openxmlformats.org/markup-compatibility/2006" xmlns:p14="http://schemas.microsoft.com/office/powerpoint/2010/main">
    <mc:Choice Requires="p14">
      <p:transition spd="slow" p14:dur="2000" advTm="66000"/>
    </mc:Choice>
    <mc:Fallback xmlns="">
      <p:transition spd="slow" advTm="6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270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530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2820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3300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3460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nodeType="withEffect">
                                  <p:stCondLst>
                                    <p:cond delay="4710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aphicFrame>
        <p:nvGraphicFramePr>
          <p:cNvPr id="10" name="Google Shape;257;p15"/>
          <p:cNvGraphicFramePr/>
          <p:nvPr/>
        </p:nvGraphicFramePr>
        <p:xfrm>
          <a:off x="819441" y="2034090"/>
          <a:ext cx="7955280" cy="3793776"/>
        </p:xfrm>
        <a:graphic>
          <a:graphicData uri="http://schemas.openxmlformats.org/drawingml/2006/table">
            <a:tbl>
              <a:tblPr firstRow="1" bandRow="1">
                <a:tableStyleId>{F5AB1C69-6EDB-4FF4-983F-18BD219EF322}</a:tableStyleId>
              </a:tblPr>
              <a:tblGrid>
                <a:gridCol w="4663440">
                  <a:extLst>
                    <a:ext uri="{9D8B030D-6E8A-4147-A177-3AD203B41FA5}">
                      <a16:colId xmlns:a16="http://schemas.microsoft.com/office/drawing/2014/main" val="20000"/>
                    </a:ext>
                  </a:extLst>
                </a:gridCol>
                <a:gridCol w="1645920">
                  <a:extLst>
                    <a:ext uri="{9D8B030D-6E8A-4147-A177-3AD203B41FA5}">
                      <a16:colId xmlns:a16="http://schemas.microsoft.com/office/drawing/2014/main" val="2745361852"/>
                    </a:ext>
                  </a:extLst>
                </a:gridCol>
                <a:gridCol w="1645920">
                  <a:extLst>
                    <a:ext uri="{9D8B030D-6E8A-4147-A177-3AD203B41FA5}">
                      <a16:colId xmlns:a16="http://schemas.microsoft.com/office/drawing/2014/main" val="1471275630"/>
                    </a:ext>
                  </a:extLst>
                </a:gridCol>
              </a:tblGrid>
              <a:tr h="822960">
                <a:tc>
                  <a:txBody>
                    <a:bodyPr/>
                    <a:lstStyle/>
                    <a:p>
                      <a:pPr marL="0" marR="0" lvl="0" indent="0" algn="ctr" rtl="0">
                        <a:lnSpc>
                          <a:spcPct val="107000"/>
                        </a:lnSpc>
                        <a:spcBef>
                          <a:spcPts val="0"/>
                        </a:spcBef>
                        <a:spcAft>
                          <a:spcPts val="0"/>
                        </a:spcAft>
                        <a:buClr>
                          <a:schemeClr val="lt1"/>
                        </a:buClr>
                        <a:buSzPts val="2400"/>
                        <a:buFont typeface="Arial"/>
                        <a:buNone/>
                      </a:pPr>
                      <a:r>
                        <a:rPr lang="en-US" sz="2400" u="none" strike="noStrike" cap="none" dirty="0">
                          <a:latin typeface="Raleway"/>
                          <a:ea typeface="Source Sans Pro"/>
                          <a:sym typeface="Arial"/>
                        </a:rPr>
                        <a:t>Format Strategies</a:t>
                      </a:r>
                      <a:endParaRPr sz="2400" b="1" i="0" u="none" strike="noStrike" cap="none" dirty="0">
                        <a:solidFill>
                          <a:schemeClr val="lt1"/>
                        </a:solidFill>
                        <a:latin typeface="Raleway"/>
                        <a:ea typeface="Source Sans Pro"/>
                        <a:cs typeface="Arial"/>
                        <a:sym typeface="Arial"/>
                      </a:endParaRPr>
                    </a:p>
                  </a:txBody>
                  <a:tcPr marL="91450" marR="91450" marT="45725" marB="45725" anchor="ctr">
                    <a:solidFill>
                      <a:srgbClr val="21AABD"/>
                    </a:solidFill>
                  </a:tcPr>
                </a:tc>
                <a:tc>
                  <a:txBody>
                    <a:bodyPr/>
                    <a:lstStyle/>
                    <a:p>
                      <a:pPr marL="0" marR="0" lvl="0" indent="0" algn="ctr" rtl="0">
                        <a:lnSpc>
                          <a:spcPct val="107000"/>
                        </a:lnSpc>
                        <a:spcBef>
                          <a:spcPts val="0"/>
                        </a:spcBef>
                        <a:spcAft>
                          <a:spcPts val="0"/>
                        </a:spcAft>
                        <a:buNone/>
                      </a:pPr>
                      <a:r>
                        <a:rPr lang="en-US" sz="1400" u="none" strike="noStrike" cap="none" dirty="0">
                          <a:latin typeface="Raleway"/>
                          <a:ea typeface="Source Sans Pro"/>
                          <a:sym typeface="Calibri"/>
                        </a:rPr>
                        <a:t>Does the activity utilize these strategies?</a:t>
                      </a:r>
                      <a:endParaRPr sz="1400" b="1" u="none" strike="noStrike" cap="none" dirty="0">
                        <a:solidFill>
                          <a:schemeClr val="lt1"/>
                        </a:solidFill>
                        <a:latin typeface="Raleway"/>
                        <a:ea typeface="Source Sans Pro"/>
                        <a:cs typeface="Calibri"/>
                        <a:sym typeface="Calibri"/>
                      </a:endParaRPr>
                    </a:p>
                  </a:txBody>
                  <a:tcPr marL="91450" marR="91450" marT="45725" marB="45725" anchor="ctr">
                    <a:solidFill>
                      <a:srgbClr val="21AABD"/>
                    </a:solidFill>
                  </a:tcPr>
                </a:tc>
                <a:tc>
                  <a:txBody>
                    <a:bodyPr/>
                    <a:lstStyle/>
                    <a:p>
                      <a:pPr marL="0" marR="0" lvl="0" indent="0" algn="ctr" rtl="0">
                        <a:lnSpc>
                          <a:spcPct val="107000"/>
                        </a:lnSpc>
                        <a:spcBef>
                          <a:spcPts val="0"/>
                        </a:spcBef>
                        <a:spcAft>
                          <a:spcPts val="0"/>
                        </a:spcAft>
                        <a:buNone/>
                      </a:pPr>
                      <a:r>
                        <a:rPr lang="en-US" sz="1400" b="1" u="none" strike="noStrike" cap="none" dirty="0">
                          <a:solidFill>
                            <a:schemeClr val="lt1"/>
                          </a:solidFill>
                          <a:latin typeface="Raleway"/>
                          <a:ea typeface="Source Sans Pro"/>
                          <a:cs typeface="Calibri"/>
                          <a:sym typeface="Calibri"/>
                        </a:rPr>
                        <a:t>Which strategy could you add or reinforce?</a:t>
                      </a:r>
                      <a:endParaRPr sz="1400" b="1" u="none" strike="noStrike" cap="none" dirty="0">
                        <a:solidFill>
                          <a:schemeClr val="lt1"/>
                        </a:solidFill>
                        <a:latin typeface="Raleway"/>
                        <a:ea typeface="Source Sans Pro"/>
                        <a:cs typeface="Calibri"/>
                        <a:sym typeface="Calibri"/>
                      </a:endParaRPr>
                    </a:p>
                  </a:txBody>
                  <a:tcPr marL="91450" marR="91450" marT="45725" marB="45725" anchor="ctr">
                    <a:solidFill>
                      <a:srgbClr val="21AABD"/>
                    </a:solidFill>
                  </a:tcPr>
                </a:tc>
                <a:extLst>
                  <a:ext uri="{0D108BD9-81ED-4DB2-BD59-A6C34878D82A}">
                    <a16:rowId xmlns:a16="http://schemas.microsoft.com/office/drawing/2014/main" val="10000"/>
                  </a:ext>
                </a:extLst>
              </a:tr>
              <a:tr h="495136">
                <a:tc>
                  <a:txBody>
                    <a:bodyPr/>
                    <a:lstStyle/>
                    <a:p>
                      <a:pPr marL="0" marR="0" lvl="0" indent="0" algn="ctr" rtl="0">
                        <a:lnSpc>
                          <a:spcPct val="107000"/>
                        </a:lnSpc>
                        <a:spcBef>
                          <a:spcPts val="0"/>
                        </a:spcBef>
                        <a:spcAft>
                          <a:spcPts val="0"/>
                        </a:spcAft>
                        <a:buNone/>
                      </a:pPr>
                      <a:r>
                        <a:rPr lang="en-US" sz="2100" u="none" strike="noStrike" cap="none" dirty="0">
                          <a:latin typeface="Source Sans Pro"/>
                          <a:ea typeface="Source Sans Pro"/>
                          <a:sym typeface="Calibri"/>
                        </a:rPr>
                        <a:t>Allow for experimenting with variables</a:t>
                      </a:r>
                      <a:endParaRPr sz="2100" b="1" u="none" strike="noStrike" cap="none" dirty="0">
                        <a:solidFill>
                          <a:schemeClr val="dk1"/>
                        </a:solidFill>
                        <a:latin typeface="Source Sans Pro"/>
                        <a:ea typeface="Source Sans Pro"/>
                        <a:cs typeface="Calibri"/>
                        <a:sym typeface="Calibri"/>
                      </a:endParaRPr>
                    </a:p>
                  </a:txBody>
                  <a:tcPr marL="68575" marR="68575" marT="0" marB="0" anchor="ctr">
                    <a:solidFill>
                      <a:srgbClr val="007C91">
                        <a:alpha val="25098"/>
                      </a:srgbClr>
                    </a:solidFill>
                  </a:tcPr>
                </a:tc>
                <a:tc>
                  <a:txBody>
                    <a:bodyPr/>
                    <a:lstStyle/>
                    <a:p>
                      <a:pPr marL="0" marR="0" lvl="0" indent="0" algn="ctr" rtl="0">
                        <a:lnSpc>
                          <a:spcPct val="100000"/>
                        </a:lnSpc>
                        <a:spcBef>
                          <a:spcPts val="0"/>
                        </a:spcBef>
                        <a:spcAft>
                          <a:spcPts val="0"/>
                        </a:spcAft>
                        <a:buClr>
                          <a:schemeClr val="dk1"/>
                        </a:buClr>
                        <a:buSzPts val="1800"/>
                        <a:buFont typeface="Calibri"/>
                        <a:buNone/>
                      </a:pPr>
                      <a:endParaRPr sz="1800" b="1" u="none" strike="noStrike" cap="none">
                        <a:latin typeface="Source Sans Pro" panose="020B0503030403020204" pitchFamily="34" charset="0"/>
                        <a:ea typeface="Source Sans Pro" panose="020B0503030403020204" pitchFamily="34" charset="0"/>
                      </a:endParaRPr>
                    </a:p>
                  </a:txBody>
                  <a:tcPr marL="91450" marR="91450" marT="45725" marB="45725" anchor="ctr">
                    <a:solidFill>
                      <a:srgbClr val="007C91">
                        <a:alpha val="25098"/>
                      </a:srgbClr>
                    </a:solidFill>
                  </a:tcPr>
                </a:tc>
                <a:tc>
                  <a:txBody>
                    <a:bodyPr/>
                    <a:lstStyle/>
                    <a:p>
                      <a:pPr marL="0" marR="0" lvl="0" indent="0" algn="ctr" rtl="0">
                        <a:lnSpc>
                          <a:spcPct val="100000"/>
                        </a:lnSpc>
                        <a:spcBef>
                          <a:spcPts val="0"/>
                        </a:spcBef>
                        <a:spcAft>
                          <a:spcPts val="0"/>
                        </a:spcAft>
                        <a:buClr>
                          <a:schemeClr val="dk1"/>
                        </a:buClr>
                        <a:buSzPts val="1800"/>
                        <a:buFont typeface="Calibri"/>
                        <a:buNone/>
                      </a:pPr>
                      <a:r>
                        <a:rPr lang="en-US" sz="1800" b="1" u="none" strike="noStrike" cap="none" dirty="0">
                          <a:latin typeface="Source Sans Pro"/>
                          <a:ea typeface="Source Sans Pro"/>
                        </a:rPr>
                        <a:t>*</a:t>
                      </a:r>
                      <a:endParaRPr sz="1800" b="1" u="none" strike="noStrike" cap="none" dirty="0">
                        <a:latin typeface="Source Sans Pro"/>
                        <a:ea typeface="Source Sans Pro"/>
                      </a:endParaRPr>
                    </a:p>
                  </a:txBody>
                  <a:tcPr marL="91450" marR="91450" marT="45725" marB="45725" anchor="ctr">
                    <a:solidFill>
                      <a:srgbClr val="007C91">
                        <a:alpha val="25098"/>
                      </a:srgbClr>
                    </a:solidFill>
                  </a:tcPr>
                </a:tc>
                <a:extLst>
                  <a:ext uri="{0D108BD9-81ED-4DB2-BD59-A6C34878D82A}">
                    <a16:rowId xmlns:a16="http://schemas.microsoft.com/office/drawing/2014/main" val="3840400120"/>
                  </a:ext>
                </a:extLst>
              </a:tr>
              <a:tr h="495136">
                <a:tc>
                  <a:txBody>
                    <a:bodyPr/>
                    <a:lstStyle/>
                    <a:p>
                      <a:pPr marL="0" marR="0" lvl="0" indent="0" algn="ctr" rtl="0">
                        <a:lnSpc>
                          <a:spcPct val="107000"/>
                        </a:lnSpc>
                        <a:spcBef>
                          <a:spcPts val="0"/>
                        </a:spcBef>
                        <a:spcAft>
                          <a:spcPts val="0"/>
                        </a:spcAft>
                        <a:buNone/>
                      </a:pPr>
                      <a:r>
                        <a:rPr lang="en-US" sz="2100" u="none" strike="noStrike" cap="none" dirty="0">
                          <a:latin typeface="Source Sans Pro"/>
                          <a:ea typeface="Source Sans Pro"/>
                          <a:sym typeface="Calibri"/>
                        </a:rPr>
                        <a:t>Allow for observation of phenomena</a:t>
                      </a:r>
                      <a:endParaRPr sz="2100" b="1" u="none" strike="noStrike" cap="none" dirty="0">
                        <a:solidFill>
                          <a:schemeClr val="dk1"/>
                        </a:solidFill>
                        <a:latin typeface="Source Sans Pro"/>
                        <a:ea typeface="Source Sans Pro"/>
                        <a:cs typeface="Calibri"/>
                        <a:sym typeface="Calibri"/>
                      </a:endParaRPr>
                    </a:p>
                  </a:txBody>
                  <a:tcPr marL="68575" marR="68575" marT="0" marB="0" anchor="ctr">
                    <a:solidFill>
                      <a:srgbClr val="007C91">
                        <a:alpha val="10196"/>
                      </a:srgbClr>
                    </a:solidFill>
                  </a:tcPr>
                </a:tc>
                <a:tc>
                  <a:txBody>
                    <a:bodyPr/>
                    <a:lstStyle/>
                    <a:p>
                      <a:pPr marL="0" marR="0" lvl="0" indent="0" algn="ctr" rtl="0">
                        <a:lnSpc>
                          <a:spcPct val="100000"/>
                        </a:lnSpc>
                        <a:spcBef>
                          <a:spcPts val="0"/>
                        </a:spcBef>
                        <a:spcAft>
                          <a:spcPts val="0"/>
                        </a:spcAft>
                        <a:buClr>
                          <a:schemeClr val="dk1"/>
                        </a:buClr>
                        <a:buSzPts val="1800"/>
                        <a:buFont typeface="Calibri"/>
                        <a:buNone/>
                      </a:pPr>
                      <a:r>
                        <a:rPr lang="en-US" sz="1800" b="1" u="none" strike="noStrike" cap="none" dirty="0">
                          <a:latin typeface="Source Sans Pro"/>
                          <a:ea typeface="Source Sans Pro"/>
                        </a:rPr>
                        <a:t>*</a:t>
                      </a:r>
                      <a:endParaRPr b="1" dirty="0">
                        <a:latin typeface="Source Sans Pro"/>
                        <a:ea typeface="Source Sans Pro"/>
                      </a:endParaRPr>
                    </a:p>
                  </a:txBody>
                  <a:tcPr marL="91450" marR="91450" marT="45725" marB="45725" anchor="ctr">
                    <a:solidFill>
                      <a:srgbClr val="007C91">
                        <a:alpha val="10196"/>
                      </a:srgbClr>
                    </a:solidFill>
                  </a:tcPr>
                </a:tc>
                <a:tc>
                  <a:txBody>
                    <a:bodyPr/>
                    <a:lstStyle/>
                    <a:p>
                      <a:pPr marL="0" marR="0" lvl="0" indent="0" algn="ctr" rtl="0">
                        <a:lnSpc>
                          <a:spcPct val="100000"/>
                        </a:lnSpc>
                        <a:spcBef>
                          <a:spcPts val="0"/>
                        </a:spcBef>
                        <a:spcAft>
                          <a:spcPts val="0"/>
                        </a:spcAft>
                        <a:buClr>
                          <a:schemeClr val="dk1"/>
                        </a:buClr>
                        <a:buSzPts val="1800"/>
                        <a:buFont typeface="Calibri"/>
                        <a:buNone/>
                      </a:pPr>
                      <a:endParaRPr b="1" dirty="0">
                        <a:latin typeface="Source Sans Pro"/>
                        <a:ea typeface="Source Sans Pro"/>
                      </a:endParaRPr>
                    </a:p>
                  </a:txBody>
                  <a:tcPr marL="91450" marR="91450" marT="45725" marB="45725" anchor="ctr">
                    <a:solidFill>
                      <a:srgbClr val="007C91">
                        <a:alpha val="10196"/>
                      </a:srgbClr>
                    </a:solidFill>
                  </a:tcPr>
                </a:tc>
                <a:extLst>
                  <a:ext uri="{0D108BD9-81ED-4DB2-BD59-A6C34878D82A}">
                    <a16:rowId xmlns:a16="http://schemas.microsoft.com/office/drawing/2014/main" val="678725197"/>
                  </a:ext>
                </a:extLst>
              </a:tr>
              <a:tr h="495136">
                <a:tc>
                  <a:txBody>
                    <a:bodyPr/>
                    <a:lstStyle/>
                    <a:p>
                      <a:pPr marL="0" marR="0" lvl="0" indent="0" algn="ctr" rtl="0">
                        <a:lnSpc>
                          <a:spcPct val="107000"/>
                        </a:lnSpc>
                        <a:spcBef>
                          <a:spcPts val="0"/>
                        </a:spcBef>
                        <a:spcAft>
                          <a:spcPts val="0"/>
                        </a:spcAft>
                        <a:buNone/>
                      </a:pPr>
                      <a:r>
                        <a:rPr lang="en-US" sz="2100" u="none" strike="noStrike" cap="none" dirty="0">
                          <a:latin typeface="Source Sans Pro"/>
                          <a:ea typeface="Source Sans Pro"/>
                          <a:sym typeface="Calibri"/>
                        </a:rPr>
                        <a:t>Allow for use of tools and materials</a:t>
                      </a:r>
                      <a:endParaRPr sz="2100" b="1" u="none" strike="noStrike" cap="none" dirty="0">
                        <a:solidFill>
                          <a:schemeClr val="dk1"/>
                        </a:solidFill>
                        <a:latin typeface="Source Sans Pro"/>
                        <a:ea typeface="Source Sans Pro"/>
                        <a:cs typeface="Calibri"/>
                        <a:sym typeface="Calibri"/>
                      </a:endParaRPr>
                    </a:p>
                  </a:txBody>
                  <a:tcPr marL="68575" marR="68575" marT="0" marB="0" anchor="ctr">
                    <a:solidFill>
                      <a:srgbClr val="007C91">
                        <a:alpha val="25098"/>
                      </a:srgbClr>
                    </a:solidFill>
                  </a:tcPr>
                </a:tc>
                <a:tc>
                  <a:txBody>
                    <a:bodyPr/>
                    <a:lstStyle/>
                    <a:p>
                      <a:pPr marL="0" marR="0" lvl="0" indent="0" algn="ctr" rtl="0">
                        <a:lnSpc>
                          <a:spcPct val="100000"/>
                        </a:lnSpc>
                        <a:spcBef>
                          <a:spcPts val="0"/>
                        </a:spcBef>
                        <a:spcAft>
                          <a:spcPts val="0"/>
                        </a:spcAft>
                        <a:buClr>
                          <a:schemeClr val="dk1"/>
                        </a:buClr>
                        <a:buSzPts val="1800"/>
                        <a:buFont typeface="Calibri"/>
                        <a:buNone/>
                      </a:pPr>
                      <a:endParaRPr sz="1800" b="1" u="none" strike="noStrike" cap="none">
                        <a:latin typeface="Source Sans Pro" panose="020B0503030403020204" pitchFamily="34" charset="0"/>
                        <a:ea typeface="Source Sans Pro" panose="020B0503030403020204" pitchFamily="34" charset="0"/>
                      </a:endParaRPr>
                    </a:p>
                  </a:txBody>
                  <a:tcPr marL="91450" marR="91450" marT="45725" marB="45725" anchor="ctr">
                    <a:solidFill>
                      <a:srgbClr val="007C91">
                        <a:alpha val="25098"/>
                      </a:srgbClr>
                    </a:solidFill>
                  </a:tcPr>
                </a:tc>
                <a:tc>
                  <a:txBody>
                    <a:bodyPr/>
                    <a:lstStyle/>
                    <a:p>
                      <a:pPr marL="0" marR="0" lvl="0" indent="0" algn="ctr" rtl="0">
                        <a:lnSpc>
                          <a:spcPct val="100000"/>
                        </a:lnSpc>
                        <a:spcBef>
                          <a:spcPts val="0"/>
                        </a:spcBef>
                        <a:spcAft>
                          <a:spcPts val="0"/>
                        </a:spcAft>
                        <a:buClr>
                          <a:schemeClr val="dk1"/>
                        </a:buClr>
                        <a:buSzPts val="1800"/>
                        <a:buFont typeface="Calibri"/>
                        <a:buNone/>
                      </a:pPr>
                      <a:r>
                        <a:rPr lang="en-US" sz="1800" b="1" u="none" strike="noStrike" cap="none" dirty="0">
                          <a:latin typeface="Source Sans Pro"/>
                          <a:ea typeface="Source Sans Pro"/>
                        </a:rPr>
                        <a:t>*</a:t>
                      </a:r>
                      <a:endParaRPr sz="1800" b="1" u="none" strike="noStrike" cap="none" dirty="0">
                        <a:latin typeface="Source Sans Pro"/>
                        <a:ea typeface="Source Sans Pro"/>
                      </a:endParaRPr>
                    </a:p>
                  </a:txBody>
                  <a:tcPr marL="91450" marR="91450" marT="45725" marB="45725" anchor="ctr">
                    <a:solidFill>
                      <a:srgbClr val="007C91">
                        <a:alpha val="25098"/>
                      </a:srgbClr>
                    </a:solidFill>
                  </a:tcPr>
                </a:tc>
                <a:extLst>
                  <a:ext uri="{0D108BD9-81ED-4DB2-BD59-A6C34878D82A}">
                    <a16:rowId xmlns:a16="http://schemas.microsoft.com/office/drawing/2014/main" val="703384014"/>
                  </a:ext>
                </a:extLst>
              </a:tr>
              <a:tr h="495136">
                <a:tc>
                  <a:txBody>
                    <a:bodyPr/>
                    <a:lstStyle/>
                    <a:p>
                      <a:pPr marL="0" marR="0" lvl="0" indent="0" algn="ctr" rtl="0">
                        <a:lnSpc>
                          <a:spcPct val="107000"/>
                        </a:lnSpc>
                        <a:spcBef>
                          <a:spcPts val="0"/>
                        </a:spcBef>
                        <a:spcAft>
                          <a:spcPts val="0"/>
                        </a:spcAft>
                        <a:buNone/>
                      </a:pPr>
                      <a:r>
                        <a:rPr lang="en-US" sz="2100" u="none" strike="noStrike" cap="none" dirty="0">
                          <a:latin typeface="Source Sans Pro"/>
                          <a:ea typeface="Source Sans Pro"/>
                          <a:sym typeface="Calibri"/>
                        </a:rPr>
                        <a:t>Be hands-on and interactive</a:t>
                      </a:r>
                      <a:endParaRPr sz="2100" b="1" u="none" strike="noStrike" cap="none" dirty="0">
                        <a:solidFill>
                          <a:schemeClr val="dk1"/>
                        </a:solidFill>
                        <a:latin typeface="Source Sans Pro"/>
                        <a:ea typeface="Source Sans Pro"/>
                        <a:cs typeface="Calibri"/>
                        <a:sym typeface="Calibri"/>
                      </a:endParaRPr>
                    </a:p>
                  </a:txBody>
                  <a:tcPr marL="68575" marR="68575" marT="0" marB="0" anchor="ctr">
                    <a:solidFill>
                      <a:srgbClr val="007C91">
                        <a:alpha val="10196"/>
                      </a:srgbClr>
                    </a:solidFill>
                  </a:tcPr>
                </a:tc>
                <a:tc>
                  <a:txBody>
                    <a:bodyPr/>
                    <a:lstStyle/>
                    <a:p>
                      <a:pPr marL="0" marR="0" lvl="0" indent="0" algn="ctr" rtl="0">
                        <a:spcBef>
                          <a:spcPts val="0"/>
                        </a:spcBef>
                        <a:spcAft>
                          <a:spcPts val="0"/>
                        </a:spcAft>
                        <a:buNone/>
                      </a:pPr>
                      <a:endParaRPr sz="1800" b="1" u="none" strike="noStrike" cap="none">
                        <a:latin typeface="Source Sans Pro" panose="020B0503030403020204" pitchFamily="34" charset="0"/>
                        <a:ea typeface="Source Sans Pro" panose="020B0503030403020204" pitchFamily="34" charset="0"/>
                      </a:endParaRPr>
                    </a:p>
                  </a:txBody>
                  <a:tcPr marL="91450" marR="91450" marT="45725" marB="45725" anchor="ctr">
                    <a:solidFill>
                      <a:srgbClr val="007C91">
                        <a:alpha val="10196"/>
                      </a:srgbClr>
                    </a:solidFill>
                  </a:tcPr>
                </a:tc>
                <a:tc>
                  <a:txBody>
                    <a:bodyPr/>
                    <a:lstStyle/>
                    <a:p>
                      <a:pPr marL="0" marR="0" lvl="0" indent="0" algn="ctr" rtl="0">
                        <a:spcBef>
                          <a:spcPts val="0"/>
                        </a:spcBef>
                        <a:spcAft>
                          <a:spcPts val="0"/>
                        </a:spcAft>
                        <a:buNone/>
                      </a:pPr>
                      <a:r>
                        <a:rPr lang="en-US" sz="1800" b="1" u="none" strike="noStrike" cap="none" dirty="0">
                          <a:latin typeface="Source Sans Pro"/>
                          <a:ea typeface="Source Sans Pro"/>
                        </a:rPr>
                        <a:t>*</a:t>
                      </a:r>
                      <a:endParaRPr sz="1800" b="1" u="none" strike="noStrike" cap="none" dirty="0">
                        <a:latin typeface="Source Sans Pro"/>
                        <a:ea typeface="Source Sans Pro"/>
                      </a:endParaRPr>
                    </a:p>
                  </a:txBody>
                  <a:tcPr marL="91450" marR="91450" marT="45725" marB="45725" anchor="ctr">
                    <a:solidFill>
                      <a:srgbClr val="007C91">
                        <a:alpha val="10196"/>
                      </a:srgbClr>
                    </a:solidFill>
                  </a:tcPr>
                </a:tc>
                <a:extLst>
                  <a:ext uri="{0D108BD9-81ED-4DB2-BD59-A6C34878D82A}">
                    <a16:rowId xmlns:a16="http://schemas.microsoft.com/office/drawing/2014/main" val="10001"/>
                  </a:ext>
                </a:extLst>
              </a:tr>
              <a:tr h="495136">
                <a:tc>
                  <a:txBody>
                    <a:bodyPr/>
                    <a:lstStyle/>
                    <a:p>
                      <a:pPr marL="0" marR="0" lvl="0" indent="0" algn="ctr" rtl="0">
                        <a:lnSpc>
                          <a:spcPct val="107000"/>
                        </a:lnSpc>
                        <a:spcBef>
                          <a:spcPts val="0"/>
                        </a:spcBef>
                        <a:spcAft>
                          <a:spcPts val="0"/>
                        </a:spcAft>
                        <a:buNone/>
                      </a:pPr>
                      <a:r>
                        <a:rPr lang="en-US" sz="2100" u="none" strike="noStrike" cap="none" dirty="0">
                          <a:latin typeface="Source Sans Pro"/>
                          <a:ea typeface="Source Sans Pro"/>
                          <a:sym typeface="Calibri"/>
                        </a:rPr>
                        <a:t>Be simple to do and easy to understand</a:t>
                      </a:r>
                      <a:endParaRPr sz="2100" b="1" u="none" strike="noStrike" cap="none" dirty="0">
                        <a:solidFill>
                          <a:schemeClr val="dk1"/>
                        </a:solidFill>
                        <a:latin typeface="Source Sans Pro"/>
                        <a:ea typeface="Source Sans Pro"/>
                        <a:cs typeface="Calibri"/>
                        <a:sym typeface="Calibri"/>
                      </a:endParaRPr>
                    </a:p>
                  </a:txBody>
                  <a:tcPr marL="68575" marR="68575" marT="0" marB="0" anchor="ctr">
                    <a:solidFill>
                      <a:srgbClr val="007C91">
                        <a:alpha val="25098"/>
                      </a:srgbClr>
                    </a:solidFill>
                  </a:tcPr>
                </a:tc>
                <a:tc>
                  <a:txBody>
                    <a:bodyPr/>
                    <a:lstStyle/>
                    <a:p>
                      <a:pPr marL="0" marR="0" lvl="0" indent="0" algn="ctr" rtl="0">
                        <a:spcBef>
                          <a:spcPts val="0"/>
                        </a:spcBef>
                        <a:spcAft>
                          <a:spcPts val="0"/>
                        </a:spcAft>
                        <a:buNone/>
                      </a:pPr>
                      <a:r>
                        <a:rPr lang="en-US" sz="1800" b="1" u="none" strike="noStrike" cap="none" dirty="0">
                          <a:latin typeface="Source Sans Pro"/>
                          <a:ea typeface="Source Sans Pro"/>
                        </a:rPr>
                        <a:t>*</a:t>
                      </a:r>
                      <a:endParaRPr b="1" dirty="0">
                        <a:latin typeface="Source Sans Pro"/>
                        <a:ea typeface="Source Sans Pro"/>
                      </a:endParaRPr>
                    </a:p>
                  </a:txBody>
                  <a:tcPr marL="91450" marR="91450" marT="45725" marB="45725" anchor="ctr">
                    <a:solidFill>
                      <a:srgbClr val="007C91">
                        <a:alpha val="25098"/>
                      </a:srgbClr>
                    </a:solidFill>
                  </a:tcPr>
                </a:tc>
                <a:tc>
                  <a:txBody>
                    <a:bodyPr/>
                    <a:lstStyle/>
                    <a:p>
                      <a:pPr marL="0" marR="0" lvl="0" indent="0" algn="ctr" rtl="0">
                        <a:spcBef>
                          <a:spcPts val="0"/>
                        </a:spcBef>
                        <a:spcAft>
                          <a:spcPts val="0"/>
                        </a:spcAft>
                        <a:buNone/>
                      </a:pPr>
                      <a:endParaRPr b="1" dirty="0">
                        <a:latin typeface="Source Sans Pro"/>
                        <a:ea typeface="Source Sans Pro"/>
                      </a:endParaRPr>
                    </a:p>
                  </a:txBody>
                  <a:tcPr marL="91450" marR="91450" marT="45725" marB="45725" anchor="ctr">
                    <a:solidFill>
                      <a:srgbClr val="007C91">
                        <a:alpha val="25098"/>
                      </a:srgbClr>
                    </a:solidFill>
                  </a:tcPr>
                </a:tc>
                <a:extLst>
                  <a:ext uri="{0D108BD9-81ED-4DB2-BD59-A6C34878D82A}">
                    <a16:rowId xmlns:a16="http://schemas.microsoft.com/office/drawing/2014/main" val="10002"/>
                  </a:ext>
                </a:extLst>
              </a:tr>
              <a:tr h="495136">
                <a:tc>
                  <a:txBody>
                    <a:bodyPr/>
                    <a:lstStyle/>
                    <a:p>
                      <a:pPr marL="0" marR="0" lvl="0" indent="0" algn="ctr" rtl="0">
                        <a:lnSpc>
                          <a:spcPct val="107000"/>
                        </a:lnSpc>
                        <a:spcBef>
                          <a:spcPts val="0"/>
                        </a:spcBef>
                        <a:spcAft>
                          <a:spcPts val="0"/>
                        </a:spcAft>
                        <a:buNone/>
                      </a:pPr>
                      <a:r>
                        <a:rPr lang="en-US" sz="2100" u="none" strike="noStrike" cap="none" dirty="0">
                          <a:latin typeface="Source Sans Pro"/>
                          <a:ea typeface="Source Sans Pro"/>
                          <a:sym typeface="Calibri"/>
                        </a:rPr>
                        <a:t>Evoke familiar experiences</a:t>
                      </a:r>
                      <a:endParaRPr sz="2100" b="1" u="none" strike="noStrike" cap="none" dirty="0">
                        <a:solidFill>
                          <a:schemeClr val="dk1"/>
                        </a:solidFill>
                        <a:latin typeface="Source Sans Pro"/>
                        <a:ea typeface="Source Sans Pro"/>
                        <a:cs typeface="Calibri"/>
                        <a:sym typeface="Calibri"/>
                      </a:endParaRPr>
                    </a:p>
                  </a:txBody>
                  <a:tcPr marL="68575" marR="68575" marT="0" marB="0" anchor="ctr">
                    <a:solidFill>
                      <a:srgbClr val="007C91">
                        <a:alpha val="10196"/>
                      </a:srgbClr>
                    </a:solidFill>
                  </a:tcPr>
                </a:tc>
                <a:tc>
                  <a:txBody>
                    <a:bodyPr/>
                    <a:lstStyle/>
                    <a:p>
                      <a:pPr marL="0" marR="0" lvl="0" indent="0" algn="ctr">
                        <a:lnSpc>
                          <a:spcPct val="100000"/>
                        </a:lnSpc>
                        <a:spcBef>
                          <a:spcPts val="0"/>
                        </a:spcBef>
                        <a:spcAft>
                          <a:spcPts val="0"/>
                        </a:spcAft>
                        <a:buNone/>
                      </a:pPr>
                      <a:r>
                        <a:rPr lang="en-US" sz="1800" b="1" i="0" u="none" strike="noStrike" cap="none" noProof="0" dirty="0">
                          <a:latin typeface="Source Sans Pro"/>
                        </a:rPr>
                        <a:t>*</a:t>
                      </a:r>
                      <a:endParaRPr dirty="0">
                        <a:latin typeface="Source Sans Pro"/>
                      </a:endParaRPr>
                    </a:p>
                  </a:txBody>
                  <a:tcPr marL="91450" marR="91450" marT="45725" marB="45725" anchor="ctr">
                    <a:solidFill>
                      <a:srgbClr val="007C91">
                        <a:alpha val="10196"/>
                      </a:srgbClr>
                    </a:solidFill>
                  </a:tcPr>
                </a:tc>
                <a:tc>
                  <a:txBody>
                    <a:bodyPr/>
                    <a:lstStyle/>
                    <a:p>
                      <a:pPr marL="0" marR="0" lvl="0" indent="0" algn="ctr">
                        <a:lnSpc>
                          <a:spcPct val="100000"/>
                        </a:lnSpc>
                        <a:spcBef>
                          <a:spcPts val="0"/>
                        </a:spcBef>
                        <a:spcAft>
                          <a:spcPts val="0"/>
                        </a:spcAft>
                        <a:buNone/>
                      </a:pPr>
                      <a:endParaRPr dirty="0">
                        <a:latin typeface="Source Sans Pro"/>
                      </a:endParaRPr>
                    </a:p>
                  </a:txBody>
                  <a:tcPr marL="91450" marR="91450" marT="45725" marB="45725" anchor="ctr">
                    <a:solidFill>
                      <a:srgbClr val="007C91">
                        <a:alpha val="10196"/>
                      </a:srgbClr>
                    </a:solidFill>
                  </a:tcPr>
                </a:tc>
                <a:extLst>
                  <a:ext uri="{0D108BD9-81ED-4DB2-BD59-A6C34878D82A}">
                    <a16:rowId xmlns:a16="http://schemas.microsoft.com/office/drawing/2014/main" val="10003"/>
                  </a:ext>
                </a:extLst>
              </a:tr>
            </a:tbl>
          </a:graphicData>
        </a:graphic>
      </p:graphicFrame>
      <p:sp>
        <p:nvSpPr>
          <p:cNvPr id="2" name="TextBox 1"/>
          <p:cNvSpPr txBox="1"/>
          <p:nvPr/>
        </p:nvSpPr>
        <p:spPr>
          <a:xfrm>
            <a:off x="9364240" y="2036137"/>
            <a:ext cx="206271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Raleway" pitchFamily="2" charset="0"/>
                <a:ea typeface="+mn-ea"/>
                <a:cs typeface="+mn-cs"/>
              </a:rPr>
              <a:t>What changes will you make?</a:t>
            </a:r>
          </a:p>
        </p:txBody>
      </p:sp>
      <p:sp>
        <p:nvSpPr>
          <p:cNvPr id="3" name="Rectangle 2"/>
          <p:cNvSpPr/>
          <p:nvPr/>
        </p:nvSpPr>
        <p:spPr>
          <a:xfrm>
            <a:off x="9279103" y="2924364"/>
            <a:ext cx="2249392" cy="307777"/>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Source Sans Pro"/>
                <a:ea typeface="Source Sans Pro"/>
                <a:cs typeface="Arial"/>
                <a:sym typeface="Arial"/>
              </a:rPr>
              <a:t>Try adding water or salt. </a:t>
            </a:r>
            <a:endParaRPr kumimoji="0" lang="en-US" sz="1400" b="0" i="0" u="none" strike="noStrike" kern="1200" cap="none" spc="0" normalizeH="0" baseline="0" noProof="0" dirty="0">
              <a:ln>
                <a:noFill/>
              </a:ln>
              <a:solidFill>
                <a:prstClr val="black"/>
              </a:solidFill>
              <a:effectLst/>
              <a:uLnTx/>
              <a:uFillTx/>
              <a:latin typeface="Source Sans Pro"/>
              <a:ea typeface="Source Sans Pro"/>
              <a:cs typeface="Arial"/>
            </a:endParaRPr>
          </a:p>
        </p:txBody>
      </p:sp>
      <p:sp>
        <p:nvSpPr>
          <p:cNvPr id="20" name="Rectangle 19"/>
          <p:cNvSpPr/>
          <p:nvPr/>
        </p:nvSpPr>
        <p:spPr>
          <a:xfrm>
            <a:off x="9279103" y="3930978"/>
            <a:ext cx="2249392" cy="307777"/>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Source Sans Pro"/>
                <a:ea typeface="Source Sans Pro"/>
                <a:cs typeface="Arial"/>
                <a:sym typeface="Arial"/>
              </a:rPr>
              <a:t>Use a pipette and stirrer. </a:t>
            </a:r>
            <a:endParaRPr kumimoji="0" lang="en-US" sz="14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21" name="Rectangle 20"/>
          <p:cNvSpPr/>
          <p:nvPr/>
        </p:nvSpPr>
        <p:spPr>
          <a:xfrm>
            <a:off x="9276521" y="4329604"/>
            <a:ext cx="2363123" cy="523220"/>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Source Sans Pro"/>
                <a:ea typeface="Source Sans Pro"/>
                <a:cs typeface="Arial"/>
                <a:sym typeface="Arial"/>
              </a:rPr>
              <a:t>Participants add sodium polyacrylate, water, and stir.</a:t>
            </a:r>
            <a:endParaRPr kumimoji="0" lang="en-US" sz="14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Arial"/>
            </a:endParaRPr>
          </a:p>
        </p:txBody>
      </p:sp>
      <p:cxnSp>
        <p:nvCxnSpPr>
          <p:cNvPr id="6" name="Straight Arrow Connector 5"/>
          <p:cNvCxnSpPr/>
          <p:nvPr/>
        </p:nvCxnSpPr>
        <p:spPr>
          <a:xfrm flipH="1">
            <a:off x="8872485" y="3082956"/>
            <a:ext cx="404037" cy="0"/>
          </a:xfrm>
          <a:prstGeom prst="straightConnector1">
            <a:avLst/>
          </a:prstGeom>
          <a:ln w="57150">
            <a:solidFill>
              <a:srgbClr val="21AABD"/>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a:off x="8872485" y="4084866"/>
            <a:ext cx="404037" cy="0"/>
          </a:xfrm>
          <a:prstGeom prst="straightConnector1">
            <a:avLst/>
          </a:prstGeom>
          <a:ln w="57150">
            <a:solidFill>
              <a:srgbClr val="21AABD"/>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a:off x="8872484" y="4591214"/>
            <a:ext cx="404037" cy="0"/>
          </a:xfrm>
          <a:prstGeom prst="straightConnector1">
            <a:avLst/>
          </a:prstGeom>
          <a:ln w="57150">
            <a:solidFill>
              <a:srgbClr val="21AABD"/>
            </a:solidFill>
            <a:tailEnd type="triangle"/>
          </a:ln>
        </p:spPr>
        <p:style>
          <a:lnRef idx="1">
            <a:schemeClr val="accent1"/>
          </a:lnRef>
          <a:fillRef idx="0">
            <a:schemeClr val="accent1"/>
          </a:fillRef>
          <a:effectRef idx="0">
            <a:schemeClr val="accent1"/>
          </a:effectRef>
          <a:fontRef idx="minor">
            <a:schemeClr val="tx1"/>
          </a:fontRef>
        </p:style>
      </p:cxnSp>
      <p:sp>
        <p:nvSpPr>
          <p:cNvPr id="26" name="Title 4">
            <a:extLst>
              <a:ext uri="{FF2B5EF4-FFF2-40B4-BE49-F238E27FC236}">
                <a16:creationId xmlns:a16="http://schemas.microsoft.com/office/drawing/2014/main" id="{8F5CCA55-1401-6244-9B80-7232E1399942}"/>
              </a:ext>
            </a:extLst>
          </p:cNvPr>
          <p:cNvSpPr txBox="1">
            <a:spLocks/>
          </p:cNvSpPr>
          <p:nvPr/>
        </p:nvSpPr>
        <p:spPr>
          <a:xfrm>
            <a:off x="707917" y="346897"/>
            <a:ext cx="9903936" cy="156675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Raleway"/>
                <a:ea typeface="+mj-ea"/>
                <a:cs typeface="+mj-cs"/>
              </a:rPr>
              <a:t>Applying the Research</a:t>
            </a:r>
            <a:br>
              <a:rPr kumimoji="0" lang="en-US" sz="3200" b="1" i="0" u="none" strike="noStrike" kern="1200" cap="none" spc="0" normalizeH="0" baseline="0" noProof="0" dirty="0">
                <a:ln>
                  <a:noFill/>
                </a:ln>
                <a:solidFill>
                  <a:prstClr val="black"/>
                </a:solidFill>
                <a:effectLst/>
                <a:uLnTx/>
                <a:uFillTx/>
                <a:latin typeface="Raleway" panose="020B0503030101060003" pitchFamily="34" charset="77"/>
                <a:ea typeface="+mj-ea"/>
                <a:cs typeface="+mj-cs"/>
              </a:rPr>
            </a:br>
            <a:r>
              <a:rPr kumimoji="0" lang="en-US" sz="4000" b="1" i="0" u="none" strike="noStrike" kern="1200" cap="none" spc="0" normalizeH="0" baseline="0" noProof="0" dirty="0">
                <a:ln>
                  <a:noFill/>
                </a:ln>
                <a:solidFill>
                  <a:prstClr val="black"/>
                </a:solidFill>
                <a:effectLst/>
                <a:uLnTx/>
                <a:uFillTx/>
                <a:latin typeface="Raleway Black"/>
                <a:ea typeface="+mj-ea"/>
                <a:cs typeface="+mj-cs"/>
              </a:rPr>
              <a:t>Modify an activity</a:t>
            </a:r>
            <a:endParaRPr kumimoji="0" lang="en-US" sz="40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Tree>
    <p:extLst>
      <p:ext uri="{BB962C8B-B14F-4D97-AF65-F5344CB8AC3E}">
        <p14:creationId xmlns:p14="http://schemas.microsoft.com/office/powerpoint/2010/main" val="1438439990"/>
      </p:ext>
    </p:extLst>
  </p:cSld>
  <p:clrMapOvr>
    <a:masterClrMapping/>
  </p:clrMapOvr>
  <mc:AlternateContent xmlns:mc="http://schemas.openxmlformats.org/markup-compatibility/2006" xmlns:p14="http://schemas.microsoft.com/office/powerpoint/2010/main">
    <mc:Choice Requires="p14">
      <p:transition spd="slow" p14:dur="2000" advTm="72000"/>
    </mc:Choice>
    <mc:Fallback xmlns="">
      <p:transition spd="slow" advTm="7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2400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2400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nodeType="withEffect">
                                  <p:stCondLst>
                                    <p:cond delay="2400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grpId="0" nodeType="withEffect">
                                  <p:stCondLst>
                                    <p:cond delay="2650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4830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grpId="0" nodeType="withEffect">
                                  <p:stCondLst>
                                    <p:cond delay="5830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 grpId="0"/>
      <p:bldP spid="21"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itle 4">
            <a:extLst>
              <a:ext uri="{FF2B5EF4-FFF2-40B4-BE49-F238E27FC236}">
                <a16:creationId xmlns:a16="http://schemas.microsoft.com/office/drawing/2014/main" id="{8F5CCA55-1401-6244-9B80-7232E1399942}"/>
              </a:ext>
            </a:extLst>
          </p:cNvPr>
          <p:cNvSpPr txBox="1">
            <a:spLocks/>
          </p:cNvSpPr>
          <p:nvPr/>
        </p:nvSpPr>
        <p:spPr>
          <a:xfrm>
            <a:off x="707917" y="346897"/>
            <a:ext cx="9903936" cy="156675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Raleway"/>
                <a:ea typeface="+mj-ea"/>
                <a:cs typeface="+mj-cs"/>
              </a:rPr>
              <a:t>Applying the Research</a:t>
            </a:r>
            <a:br>
              <a:rPr kumimoji="0" lang="en-US" sz="3200" b="1" i="0" u="none" strike="noStrike" kern="1200" cap="none" spc="0" normalizeH="0" baseline="0" noProof="0" dirty="0">
                <a:ln>
                  <a:noFill/>
                </a:ln>
                <a:solidFill>
                  <a:prstClr val="black"/>
                </a:solidFill>
                <a:effectLst/>
                <a:uLnTx/>
                <a:uFillTx/>
                <a:latin typeface="Raleway" panose="020B0503030101060003" pitchFamily="34" charset="77"/>
                <a:ea typeface="+mj-ea"/>
                <a:cs typeface="+mj-cs"/>
              </a:rPr>
            </a:br>
            <a:r>
              <a:rPr kumimoji="0" lang="en-US" sz="4000" b="1" i="0" u="none" strike="noStrike" kern="1200" cap="none" spc="0" normalizeH="0" baseline="0" noProof="0" dirty="0">
                <a:ln>
                  <a:noFill/>
                </a:ln>
                <a:solidFill>
                  <a:prstClr val="black"/>
                </a:solidFill>
                <a:effectLst/>
                <a:uLnTx/>
                <a:uFillTx/>
                <a:latin typeface="Raleway Black"/>
                <a:ea typeface="+mj-ea"/>
                <a:cs typeface="+mj-cs"/>
              </a:rPr>
              <a:t>Modify an activity</a:t>
            </a:r>
            <a:endParaRPr kumimoji="0" lang="en-US" sz="40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pic>
        <p:nvPicPr>
          <p:cNvPr id="10" name="Picture 12" descr="A picture containing person, water, photo, person&#10;&#10;Description automatically generated">
            <a:extLst>
              <a:ext uri="{FF2B5EF4-FFF2-40B4-BE49-F238E27FC236}">
                <a16:creationId xmlns:a16="http://schemas.microsoft.com/office/drawing/2014/main" id="{C4711F6C-AFBB-4993-8F4B-87852C4605C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r="-499"/>
          <a:stretch/>
        </p:blipFill>
        <p:spPr>
          <a:xfrm>
            <a:off x="1072389" y="3697356"/>
            <a:ext cx="5172489" cy="2818947"/>
          </a:xfrm>
          <a:prstGeom prst="rect">
            <a:avLst/>
          </a:prstGeom>
        </p:spPr>
      </p:pic>
      <p:pic>
        <p:nvPicPr>
          <p:cNvPr id="23" name="Picture 12" descr="A picture containing person, water, photo, person&#10;&#10;Description automatically generated">
            <a:extLst>
              <a:ext uri="{FF2B5EF4-FFF2-40B4-BE49-F238E27FC236}">
                <a16:creationId xmlns:a16="http://schemas.microsoft.com/office/drawing/2014/main" id="{9A051F2A-8FDC-4285-AE63-B6439630E512}"/>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r="-897"/>
          <a:stretch/>
        </p:blipFill>
        <p:spPr>
          <a:xfrm>
            <a:off x="6240735" y="3701777"/>
            <a:ext cx="5196083" cy="2824152"/>
          </a:xfrm>
          <a:prstGeom prst="rect">
            <a:avLst/>
          </a:prstGeom>
        </p:spPr>
      </p:pic>
      <p:pic>
        <p:nvPicPr>
          <p:cNvPr id="24" name="Picture 12" descr="A picture containing person, water, photo, person&#10;&#10;Description automatically generated">
            <a:extLst>
              <a:ext uri="{FF2B5EF4-FFF2-40B4-BE49-F238E27FC236}">
                <a16:creationId xmlns:a16="http://schemas.microsoft.com/office/drawing/2014/main" id="{57211193-C859-491A-9434-79D7A04D9F25}"/>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4677879" y="1515166"/>
            <a:ext cx="2877954" cy="2133077"/>
          </a:xfrm>
          <a:prstGeom prst="rect">
            <a:avLst/>
          </a:prstGeom>
        </p:spPr>
      </p:pic>
    </p:spTree>
    <p:extLst>
      <p:ext uri="{BB962C8B-B14F-4D97-AF65-F5344CB8AC3E}">
        <p14:creationId xmlns:p14="http://schemas.microsoft.com/office/powerpoint/2010/main" val="1758495366"/>
      </p:ext>
    </p:extLst>
  </p:cSld>
  <p:clrMapOvr>
    <a:masterClrMapping/>
  </p:clrMapOvr>
  <mc:AlternateContent xmlns:mc="http://schemas.openxmlformats.org/markup-compatibility/2006" xmlns:p14="http://schemas.microsoft.com/office/powerpoint/2010/main">
    <mc:Choice Requires="p14">
      <p:transition spd="slow" p14:dur="2000" advTm="53300"/>
    </mc:Choice>
    <mc:Fallback xmlns="">
      <p:transition spd="slow" advTm="533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440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nodeType="withEffect">
                                  <p:stCondLst>
                                    <p:cond delay="930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4650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784516-07E1-CC41-90E3-037670AD48E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3468" y="369503"/>
            <a:ext cx="1188899" cy="1280353"/>
          </a:xfrm>
          <a:prstGeom prst="rect">
            <a:avLst/>
          </a:prstGeom>
        </p:spPr>
      </p:pic>
      <p:pic>
        <p:nvPicPr>
          <p:cNvPr id="3" name="Picture 2" descr="A picture containing person, indoor, table, glasses&#10;&#10;Description automatically generated">
            <a:extLst>
              <a:ext uri="{FF2B5EF4-FFF2-40B4-BE49-F238E27FC236}">
                <a16:creationId xmlns:a16="http://schemas.microsoft.com/office/drawing/2014/main" id="{D461CE02-C583-441A-AE9F-615457294DD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7113722" y="-1294"/>
            <a:ext cx="5132522" cy="6860587"/>
          </a:xfrm>
          <a:prstGeom prst="rect">
            <a:avLst/>
          </a:prstGeom>
        </p:spPr>
      </p:pic>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707917" y="372727"/>
            <a:ext cx="6362980" cy="1648578"/>
          </a:xfrm>
        </p:spPr>
        <p:txBody>
          <a:bodyPr>
            <a:normAutofit/>
          </a:bodyPr>
          <a:lstStyle/>
          <a:p>
            <a:r>
              <a:rPr lang="en-US" sz="1800" b="1" dirty="0">
                <a:latin typeface="Raleway"/>
              </a:rPr>
              <a:t>Applying the Research</a:t>
            </a:r>
            <a:br>
              <a:rPr lang="en-US" sz="3200" b="1" dirty="0">
                <a:latin typeface="Raleway" panose="020B0503030101060003" pitchFamily="34" charset="77"/>
              </a:rPr>
            </a:br>
            <a:r>
              <a:rPr lang="en-US" sz="4000" b="1" dirty="0">
                <a:latin typeface="Raleway Black"/>
              </a:rPr>
              <a:t>Modify an activity</a:t>
            </a:r>
            <a:endParaRPr lang="en-US" sz="4000" dirty="0">
              <a:latin typeface="Calibri Light"/>
              <a:cs typeface="Calibri Light"/>
            </a:endParaRPr>
          </a:p>
        </p:txBody>
      </p:sp>
      <p:sp>
        <p:nvSpPr>
          <p:cNvPr id="9" name="TextBox 8"/>
          <p:cNvSpPr txBox="1"/>
          <p:nvPr/>
        </p:nvSpPr>
        <p:spPr>
          <a:xfrm>
            <a:off x="914401" y="2620737"/>
            <a:ext cx="5301915" cy="584775"/>
          </a:xfrm>
          <a:prstGeom prst="rect">
            <a:avLst/>
          </a:prstGeom>
          <a:noFill/>
        </p:spPr>
        <p:txBody>
          <a:bodyPr wrap="square" lIns="91440" tIns="45720" rIns="91440" bIns="45720" rtlCol="0" anchor="t">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prstClr val="black"/>
              </a:solidFill>
              <a:effectLst/>
              <a:uLnTx/>
              <a:uFillTx/>
              <a:latin typeface="Source Sans Pro"/>
              <a:ea typeface="Source Sans Pro"/>
              <a:cs typeface="+mn-cs"/>
            </a:endParaRPr>
          </a:p>
        </p:txBody>
      </p:sp>
      <p:pic>
        <p:nvPicPr>
          <p:cNvPr id="2" name="Picture 2" descr="Diagram&#10;&#10;Description automatically generated">
            <a:extLst>
              <a:ext uri="{FF2B5EF4-FFF2-40B4-BE49-F238E27FC236}">
                <a16:creationId xmlns:a16="http://schemas.microsoft.com/office/drawing/2014/main" id="{0E240267-90A9-4D29-A70E-538EEAAB1990}"/>
              </a:ext>
            </a:extLst>
          </p:cNvPr>
          <p:cNvPicPr>
            <a:picLocks noChangeAspect="1"/>
          </p:cNvPicPr>
          <p:nvPr/>
        </p:nvPicPr>
        <p:blipFill>
          <a:blip r:embed="rId5"/>
          <a:stretch>
            <a:fillRect/>
          </a:stretch>
        </p:blipFill>
        <p:spPr>
          <a:xfrm>
            <a:off x="1069383" y="2317295"/>
            <a:ext cx="4538420" cy="2920834"/>
          </a:xfrm>
          <a:prstGeom prst="rect">
            <a:avLst/>
          </a:prstGeom>
        </p:spPr>
      </p:pic>
    </p:spTree>
    <p:extLst>
      <p:ext uri="{BB962C8B-B14F-4D97-AF65-F5344CB8AC3E}">
        <p14:creationId xmlns:p14="http://schemas.microsoft.com/office/powerpoint/2010/main" val="1551536247"/>
      </p:ext>
    </p:extLst>
  </p:cSld>
  <p:clrMapOvr>
    <a:masterClrMapping/>
  </p:clrMapOvr>
  <mc:AlternateContent xmlns:mc="http://schemas.openxmlformats.org/markup-compatibility/2006" xmlns:p14="http://schemas.microsoft.com/office/powerpoint/2010/main">
    <mc:Choice Requires="p14">
      <p:transition spd="slow" p14:dur="2000" advTm="43200"/>
    </mc:Choice>
    <mc:Fallback xmlns="">
      <p:transition spd="slow" advTm="4320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A person in a blue shirt&#10;&#10;Description automatically generated">
            <a:extLst>
              <a:ext uri="{FF2B5EF4-FFF2-40B4-BE49-F238E27FC236}">
                <a16:creationId xmlns:a16="http://schemas.microsoft.com/office/drawing/2014/main" id="{89DA94AC-9D6B-4415-A8F2-464CF9A3CD9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066548" y="0"/>
            <a:ext cx="5123480" cy="6867743"/>
          </a:xfrm>
          <a:prstGeom prst="rect">
            <a:avLst/>
          </a:prstGeom>
        </p:spPr>
      </p:pic>
      <p:pic>
        <p:nvPicPr>
          <p:cNvPr id="6" name="Picture 5">
            <a:extLst>
              <a:ext uri="{FF2B5EF4-FFF2-40B4-BE49-F238E27FC236}">
                <a16:creationId xmlns:a16="http://schemas.microsoft.com/office/drawing/2014/main" id="{A2784516-07E1-CC41-90E3-037670AD48E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3468" y="369503"/>
            <a:ext cx="1188899" cy="1280353"/>
          </a:xfrm>
          <a:prstGeom prst="rect">
            <a:avLst/>
          </a:prstGeom>
        </p:spPr>
      </p:pic>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707917" y="346897"/>
            <a:ext cx="4658167" cy="1674408"/>
          </a:xfrm>
        </p:spPr>
        <p:txBody>
          <a:bodyPr>
            <a:normAutofit/>
          </a:bodyPr>
          <a:lstStyle/>
          <a:p>
            <a:r>
              <a:rPr lang="en-US" sz="1800" b="1" dirty="0">
                <a:latin typeface="Raleway"/>
              </a:rPr>
              <a:t>Applying the Research</a:t>
            </a:r>
            <a:br>
              <a:rPr lang="en-US" sz="3200" b="1" dirty="0">
                <a:latin typeface="Raleway" panose="020B0503030101060003" pitchFamily="34" charset="77"/>
              </a:rPr>
            </a:br>
            <a:r>
              <a:rPr lang="en-US" sz="4000" b="1" dirty="0">
                <a:latin typeface="Raleway Black"/>
              </a:rPr>
              <a:t>Train others</a:t>
            </a:r>
            <a:endParaRPr lang="en-US" sz="4000" dirty="0"/>
          </a:p>
        </p:txBody>
      </p:sp>
      <p:sp>
        <p:nvSpPr>
          <p:cNvPr id="9" name="TextBox 8"/>
          <p:cNvSpPr txBox="1"/>
          <p:nvPr/>
        </p:nvSpPr>
        <p:spPr>
          <a:xfrm>
            <a:off x="1006639" y="2812680"/>
            <a:ext cx="4060722" cy="181588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Source Sans Pro"/>
                <a:ea typeface="Source Sans Pro"/>
                <a:cs typeface="Calibri" panose="020F0502020204030204"/>
              </a:rPr>
              <a:t>Activity planners</a:t>
            </a:r>
            <a:endParaRPr kumimoji="0" lang="en-US" sz="3200" b="0" i="0" u="none" strike="noStrike" kern="1200" cap="none" spc="0" normalizeH="0" baseline="0" noProof="0" dirty="0">
              <a:ln>
                <a:noFill/>
              </a:ln>
              <a:solidFill>
                <a:prstClr val="black"/>
              </a:solidFill>
              <a:effectLst/>
              <a:uLnTx/>
              <a:uFillTx/>
              <a:latin typeface="Source Sans Pro"/>
              <a:ea typeface="Source Sans Pro"/>
              <a:cs typeface="Calibri" panose="020F0502020204030204"/>
            </a:endParaRPr>
          </a:p>
          <a:p>
            <a:pPr marL="971550" marR="0" lvl="1" indent="-5143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a:ea typeface="Source Sans Pro"/>
                <a:cs typeface="Calibri" panose="020F0502020204030204"/>
              </a:rPr>
              <a:t>Select</a:t>
            </a:r>
          </a:p>
          <a:p>
            <a:pPr marL="971550" marR="0" lvl="1" indent="-5143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a:ea typeface="Source Sans Pro"/>
                <a:cs typeface="Calibri" panose="020F0502020204030204"/>
              </a:rPr>
              <a:t>Modify</a:t>
            </a:r>
          </a:p>
          <a:p>
            <a:pPr marL="971550" marR="0" lvl="1" indent="-5143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a:ea typeface="Source Sans Pro"/>
                <a:cs typeface="Calibri" panose="020F0502020204030204"/>
              </a:rPr>
              <a:t>Test</a:t>
            </a:r>
            <a:endParaRPr kumimoji="0" lang="en-US" sz="2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panose="020F0502020204030204"/>
            </a:endParaRPr>
          </a:p>
        </p:txBody>
      </p:sp>
    </p:spTree>
    <p:extLst>
      <p:ext uri="{BB962C8B-B14F-4D97-AF65-F5344CB8AC3E}">
        <p14:creationId xmlns:p14="http://schemas.microsoft.com/office/powerpoint/2010/main" val="62662081"/>
      </p:ext>
    </p:extLst>
  </p:cSld>
  <p:clrMapOvr>
    <a:masterClrMapping/>
  </p:clrMapOvr>
  <mc:AlternateContent xmlns:mc="http://schemas.openxmlformats.org/markup-compatibility/2006" xmlns:p14="http://schemas.microsoft.com/office/powerpoint/2010/main">
    <mc:Choice Requires="p14">
      <p:transition spd="slow" p14:dur="2000" advTm="48500"/>
    </mc:Choice>
    <mc:Fallback xmlns="">
      <p:transition spd="slow" advTm="485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1177954" cy="1325563"/>
          </a:xfrm>
        </p:spPr>
        <p:txBody>
          <a:bodyPr>
            <a:normAutofit/>
          </a:bodyPr>
          <a:lstStyle/>
          <a:p>
            <a:r>
              <a:rPr lang="en-US" sz="1800" b="1">
                <a:latin typeface="Raleway" panose="020B0503030101060003" pitchFamily="34" charset="77"/>
              </a:rPr>
              <a:t>Research Findings</a:t>
            </a:r>
            <a:br>
              <a:rPr lang="en-US" sz="3200" b="1">
                <a:latin typeface="Raleway" panose="020B0503030101060003" pitchFamily="34" charset="77"/>
              </a:rPr>
            </a:br>
            <a:r>
              <a:rPr lang="en-US" sz="4000" b="1">
                <a:latin typeface="Raleway Black" panose="020B0503030101060003" pitchFamily="34" charset="77"/>
              </a:rPr>
              <a:t>Design strategies and chemistry attitudes</a:t>
            </a:r>
            <a:endParaRPr lang="en-US" sz="4000"/>
          </a:p>
        </p:txBody>
      </p:sp>
    </p:spTree>
    <p:extLst>
      <p:ext uri="{BB962C8B-B14F-4D97-AF65-F5344CB8AC3E}">
        <p14:creationId xmlns:p14="http://schemas.microsoft.com/office/powerpoint/2010/main" val="3308005650"/>
      </p:ext>
    </p:extLst>
  </p:cSld>
  <p:clrMapOvr>
    <a:masterClrMapping/>
  </p:clrMapOvr>
  <mc:AlternateContent xmlns:mc="http://schemas.openxmlformats.org/markup-compatibility/2006" xmlns:p14="http://schemas.microsoft.com/office/powerpoint/2010/main">
    <mc:Choice Requires="p14">
      <p:transition spd="slow" p14:dur="2000" advTm="22100"/>
    </mc:Choice>
    <mc:Fallback xmlns="">
      <p:transition spd="slow" advTm="2210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A group of people around each other&#10;&#10;Description automatically generated">
            <a:extLst>
              <a:ext uri="{FF2B5EF4-FFF2-40B4-BE49-F238E27FC236}">
                <a16:creationId xmlns:a16="http://schemas.microsoft.com/office/drawing/2014/main" id="{C01BEA0D-7D9C-4CA5-B3FC-C9829306DB2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b="-195"/>
          <a:stretch/>
        </p:blipFill>
        <p:spPr>
          <a:xfrm>
            <a:off x="7090611" y="1337"/>
            <a:ext cx="5084005" cy="6882088"/>
          </a:xfrm>
          <a:prstGeom prst="rect">
            <a:avLst/>
          </a:prstGeom>
        </p:spPr>
      </p:pic>
      <p:pic>
        <p:nvPicPr>
          <p:cNvPr id="6" name="Picture 5">
            <a:extLst>
              <a:ext uri="{FF2B5EF4-FFF2-40B4-BE49-F238E27FC236}">
                <a16:creationId xmlns:a16="http://schemas.microsoft.com/office/drawing/2014/main" id="{A2784516-07E1-CC41-90E3-037670AD48E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3468" y="369503"/>
            <a:ext cx="1188899" cy="1280353"/>
          </a:xfrm>
          <a:prstGeom prst="rect">
            <a:avLst/>
          </a:prstGeom>
        </p:spPr>
      </p:pic>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707917" y="346897"/>
            <a:ext cx="4658167" cy="1674408"/>
          </a:xfrm>
        </p:spPr>
        <p:txBody>
          <a:bodyPr>
            <a:normAutofit/>
          </a:bodyPr>
          <a:lstStyle/>
          <a:p>
            <a:r>
              <a:rPr lang="en-US" sz="1800" b="1" dirty="0">
                <a:latin typeface="Raleway"/>
              </a:rPr>
              <a:t>Applying the Research</a:t>
            </a:r>
            <a:br>
              <a:rPr lang="en-US" sz="3200" b="1" dirty="0">
                <a:latin typeface="Raleway" panose="020B0503030101060003" pitchFamily="34" charset="77"/>
              </a:rPr>
            </a:br>
            <a:r>
              <a:rPr lang="en-US" sz="4000" b="1" dirty="0">
                <a:latin typeface="Raleway Black"/>
              </a:rPr>
              <a:t>Train others</a:t>
            </a:r>
            <a:endParaRPr lang="en-US" sz="4000" dirty="0"/>
          </a:p>
        </p:txBody>
      </p:sp>
      <p:sp>
        <p:nvSpPr>
          <p:cNvPr id="9" name="TextBox 8"/>
          <p:cNvSpPr txBox="1"/>
          <p:nvPr/>
        </p:nvSpPr>
        <p:spPr>
          <a:xfrm>
            <a:off x="817421" y="2733988"/>
            <a:ext cx="4439157" cy="2246769"/>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Source Sans Pro"/>
                <a:ea typeface="Source Sans Pro"/>
                <a:cs typeface="Calibri" panose="020F0502020204030204"/>
              </a:rPr>
              <a:t>Activity facilitators</a:t>
            </a:r>
            <a:endParaRPr kumimoji="0" lang="en-US" sz="2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panose="020F0502020204030204"/>
            </a:endParaRPr>
          </a:p>
          <a:p>
            <a:pPr marL="914400" marR="0" lvl="1" indent="-457200" algn="l" defTabSz="914400" rtl="0" eaLnBrk="1" fontAlgn="auto" latinLnBrk="0" hangingPunct="1">
              <a:lnSpc>
                <a:spcPct val="100000"/>
              </a:lnSpc>
              <a:spcBef>
                <a:spcPts val="0"/>
              </a:spcBef>
              <a:spcAft>
                <a:spcPts val="0"/>
              </a:spcAft>
              <a:buClrTx/>
              <a:buSzTx/>
              <a:buFont typeface="Arial"/>
              <a:buChar char="•"/>
              <a:tabLst/>
              <a:defRPr/>
            </a:pPr>
            <a:r>
              <a:rPr kumimoji="0" lang="en-US" sz="2800" b="0" i="0" u="none" strike="noStrike" kern="1200" cap="none" spc="0" normalizeH="0" baseline="0" noProof="0" dirty="0">
                <a:ln>
                  <a:noFill/>
                </a:ln>
                <a:solidFill>
                  <a:prstClr val="black"/>
                </a:solidFill>
                <a:effectLst/>
                <a:uLnTx/>
                <a:uFillTx/>
                <a:latin typeface="Source Sans Pro"/>
                <a:ea typeface="Source Sans Pro"/>
                <a:cs typeface="Calibri" panose="020F0502020204030204"/>
              </a:rPr>
              <a:t>Support learners as they take on the role of scientist</a:t>
            </a:r>
            <a:endParaRPr kumimoji="0" lang="en-US" sz="2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a:endParaRP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a:endParaRPr>
          </a:p>
        </p:txBody>
      </p:sp>
    </p:spTree>
    <p:extLst>
      <p:ext uri="{BB962C8B-B14F-4D97-AF65-F5344CB8AC3E}">
        <p14:creationId xmlns:p14="http://schemas.microsoft.com/office/powerpoint/2010/main" val="500149727"/>
      </p:ext>
    </p:extLst>
  </p:cSld>
  <p:clrMapOvr>
    <a:masterClrMapping/>
  </p:clrMapOvr>
  <mc:AlternateContent xmlns:mc="http://schemas.openxmlformats.org/markup-compatibility/2006" xmlns:p14="http://schemas.microsoft.com/office/powerpoint/2010/main">
    <mc:Choice Requires="p14">
      <p:transition spd="slow" p14:dur="2000" advTm="61800"/>
    </mc:Choice>
    <mc:Fallback xmlns="">
      <p:transition spd="slow" advTm="6180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2784516-07E1-CC41-90E3-037670AD48E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3468" y="369503"/>
            <a:ext cx="1188899" cy="1280353"/>
          </a:xfrm>
          <a:prstGeom prst="rect">
            <a:avLst/>
          </a:prstGeom>
        </p:spPr>
      </p:pic>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707917" y="346897"/>
            <a:ext cx="4658167" cy="1674408"/>
          </a:xfrm>
        </p:spPr>
        <p:txBody>
          <a:bodyPr>
            <a:normAutofit/>
          </a:bodyPr>
          <a:lstStyle/>
          <a:p>
            <a:r>
              <a:rPr lang="en-US" sz="1800" b="1" dirty="0">
                <a:latin typeface="Raleway"/>
              </a:rPr>
              <a:t>Applying the Research</a:t>
            </a:r>
            <a:br>
              <a:rPr lang="en-US" sz="3200" b="1" dirty="0">
                <a:latin typeface="Raleway" panose="020B0503030101060003" pitchFamily="34" charset="77"/>
              </a:rPr>
            </a:br>
            <a:r>
              <a:rPr lang="en-US" sz="4000" b="1" dirty="0">
                <a:latin typeface="Raleway Black"/>
              </a:rPr>
              <a:t>Train others</a:t>
            </a:r>
            <a:endParaRPr lang="en-US" sz="4000" dirty="0"/>
          </a:p>
        </p:txBody>
      </p:sp>
      <p:graphicFrame>
        <p:nvGraphicFramePr>
          <p:cNvPr id="2" name="Google Shape;257;p15">
            <a:extLst>
              <a:ext uri="{FF2B5EF4-FFF2-40B4-BE49-F238E27FC236}">
                <a16:creationId xmlns:a16="http://schemas.microsoft.com/office/drawing/2014/main" id="{EDF5E042-2FC6-462A-B0CE-CBCFABBE0B00}"/>
              </a:ext>
            </a:extLst>
          </p:cNvPr>
          <p:cNvGraphicFramePr/>
          <p:nvPr/>
        </p:nvGraphicFramePr>
        <p:xfrm>
          <a:off x="819441" y="2034090"/>
          <a:ext cx="4663440" cy="3793776"/>
        </p:xfrm>
        <a:graphic>
          <a:graphicData uri="http://schemas.openxmlformats.org/drawingml/2006/table">
            <a:tbl>
              <a:tblPr firstRow="1" bandRow="1">
                <a:tableStyleId>{F5AB1C69-6EDB-4FF4-983F-18BD219EF322}</a:tableStyleId>
              </a:tblPr>
              <a:tblGrid>
                <a:gridCol w="4663440">
                  <a:extLst>
                    <a:ext uri="{9D8B030D-6E8A-4147-A177-3AD203B41FA5}">
                      <a16:colId xmlns:a16="http://schemas.microsoft.com/office/drawing/2014/main" val="20000"/>
                    </a:ext>
                  </a:extLst>
                </a:gridCol>
              </a:tblGrid>
              <a:tr h="822960">
                <a:tc>
                  <a:txBody>
                    <a:bodyPr/>
                    <a:lstStyle/>
                    <a:p>
                      <a:pPr marL="0" marR="0" lvl="0" indent="0" algn="ctr" rtl="0">
                        <a:lnSpc>
                          <a:spcPct val="107000"/>
                        </a:lnSpc>
                        <a:spcBef>
                          <a:spcPts val="0"/>
                        </a:spcBef>
                        <a:spcAft>
                          <a:spcPts val="0"/>
                        </a:spcAft>
                        <a:buClr>
                          <a:schemeClr val="lt1"/>
                        </a:buClr>
                        <a:buSzPts val="2400"/>
                        <a:buFont typeface="Arial"/>
                        <a:buNone/>
                      </a:pPr>
                      <a:r>
                        <a:rPr lang="en-US" sz="2400" u="none" strike="noStrike" cap="none" dirty="0">
                          <a:latin typeface="Raleway"/>
                          <a:ea typeface="Source Sans Pro"/>
                          <a:sym typeface="Arial"/>
                        </a:rPr>
                        <a:t>Format Strategies</a:t>
                      </a:r>
                      <a:endParaRPr sz="2400" b="1" i="0" u="none" strike="noStrike" cap="none" dirty="0">
                        <a:solidFill>
                          <a:schemeClr val="lt1"/>
                        </a:solidFill>
                        <a:latin typeface="Raleway"/>
                        <a:ea typeface="Source Sans Pro"/>
                        <a:cs typeface="Arial"/>
                        <a:sym typeface="Arial"/>
                      </a:endParaRPr>
                    </a:p>
                  </a:txBody>
                  <a:tcPr marL="91450" marR="91450" marT="45725" marB="45725" anchor="ctr">
                    <a:solidFill>
                      <a:srgbClr val="21AABD"/>
                    </a:solidFill>
                  </a:tcPr>
                </a:tc>
                <a:extLst>
                  <a:ext uri="{0D108BD9-81ED-4DB2-BD59-A6C34878D82A}">
                    <a16:rowId xmlns:a16="http://schemas.microsoft.com/office/drawing/2014/main" val="10000"/>
                  </a:ext>
                </a:extLst>
              </a:tr>
              <a:tr h="495136">
                <a:tc>
                  <a:txBody>
                    <a:bodyPr/>
                    <a:lstStyle/>
                    <a:p>
                      <a:pPr marL="0" marR="0" lvl="0" indent="0" algn="ctr" rtl="0">
                        <a:lnSpc>
                          <a:spcPct val="107000"/>
                        </a:lnSpc>
                        <a:spcBef>
                          <a:spcPts val="0"/>
                        </a:spcBef>
                        <a:spcAft>
                          <a:spcPts val="0"/>
                        </a:spcAft>
                        <a:buNone/>
                      </a:pPr>
                      <a:r>
                        <a:rPr lang="en-US" sz="2100" u="none" strike="noStrike" cap="none" dirty="0">
                          <a:latin typeface="Source Sans Pro"/>
                          <a:ea typeface="Source Sans Pro"/>
                          <a:sym typeface="Calibri"/>
                        </a:rPr>
                        <a:t>Allow for experimenting with </a:t>
                      </a:r>
                      <a:r>
                        <a:rPr lang="en-US" sz="2100" b="1" u="none" strike="noStrike" cap="none" dirty="0">
                          <a:latin typeface="Source Sans Pro"/>
                          <a:ea typeface="Source Sans Pro"/>
                          <a:sym typeface="Calibri"/>
                        </a:rPr>
                        <a:t>variables</a:t>
                      </a:r>
                      <a:endParaRPr sz="2100" b="1" u="none" strike="noStrike" cap="none" dirty="0">
                        <a:solidFill>
                          <a:schemeClr val="dk1"/>
                        </a:solidFill>
                        <a:latin typeface="Source Sans Pro"/>
                        <a:ea typeface="Source Sans Pro"/>
                        <a:cs typeface="Calibri"/>
                        <a:sym typeface="Calibri"/>
                      </a:endParaRPr>
                    </a:p>
                  </a:txBody>
                  <a:tcPr marL="68575" marR="68575" marT="0" marB="0" anchor="ctr">
                    <a:solidFill>
                      <a:srgbClr val="007C91">
                        <a:alpha val="25098"/>
                      </a:srgbClr>
                    </a:solidFill>
                  </a:tcPr>
                </a:tc>
                <a:extLst>
                  <a:ext uri="{0D108BD9-81ED-4DB2-BD59-A6C34878D82A}">
                    <a16:rowId xmlns:a16="http://schemas.microsoft.com/office/drawing/2014/main" val="3840400120"/>
                  </a:ext>
                </a:extLst>
              </a:tr>
              <a:tr h="495136">
                <a:tc>
                  <a:txBody>
                    <a:bodyPr/>
                    <a:lstStyle/>
                    <a:p>
                      <a:pPr marL="0" marR="0" lvl="0" indent="0" algn="ctr" rtl="0">
                        <a:lnSpc>
                          <a:spcPct val="107000"/>
                        </a:lnSpc>
                        <a:spcBef>
                          <a:spcPts val="0"/>
                        </a:spcBef>
                        <a:spcAft>
                          <a:spcPts val="0"/>
                        </a:spcAft>
                        <a:buNone/>
                      </a:pPr>
                      <a:r>
                        <a:rPr lang="en-US" sz="2100" u="none" strike="noStrike" cap="none" dirty="0">
                          <a:latin typeface="Source Sans Pro"/>
                          <a:ea typeface="Source Sans Pro"/>
                          <a:sym typeface="Calibri"/>
                        </a:rPr>
                        <a:t>Allow for </a:t>
                      </a:r>
                      <a:r>
                        <a:rPr lang="en-US" sz="2100" b="1" u="none" strike="noStrike" cap="none" dirty="0">
                          <a:latin typeface="Source Sans Pro"/>
                          <a:ea typeface="Source Sans Pro"/>
                          <a:sym typeface="Calibri"/>
                        </a:rPr>
                        <a:t>observation</a:t>
                      </a:r>
                      <a:r>
                        <a:rPr lang="en-US" sz="2100" u="none" strike="noStrike" cap="none" dirty="0">
                          <a:latin typeface="Source Sans Pro"/>
                          <a:ea typeface="Source Sans Pro"/>
                          <a:sym typeface="Calibri"/>
                        </a:rPr>
                        <a:t> of phenomena</a:t>
                      </a:r>
                      <a:endParaRPr sz="2100" b="1" u="none" strike="noStrike" cap="none" dirty="0">
                        <a:solidFill>
                          <a:schemeClr val="dk1"/>
                        </a:solidFill>
                        <a:latin typeface="Source Sans Pro"/>
                        <a:ea typeface="Source Sans Pro"/>
                        <a:cs typeface="Calibri"/>
                        <a:sym typeface="Calibri"/>
                      </a:endParaRPr>
                    </a:p>
                  </a:txBody>
                  <a:tcPr marL="68575" marR="68575" marT="0" marB="0" anchor="ctr">
                    <a:solidFill>
                      <a:srgbClr val="007C91">
                        <a:alpha val="10196"/>
                      </a:srgbClr>
                    </a:solidFill>
                  </a:tcPr>
                </a:tc>
                <a:extLst>
                  <a:ext uri="{0D108BD9-81ED-4DB2-BD59-A6C34878D82A}">
                    <a16:rowId xmlns:a16="http://schemas.microsoft.com/office/drawing/2014/main" val="678725197"/>
                  </a:ext>
                </a:extLst>
              </a:tr>
              <a:tr h="495136">
                <a:tc>
                  <a:txBody>
                    <a:bodyPr/>
                    <a:lstStyle/>
                    <a:p>
                      <a:pPr marL="0" marR="0" lvl="0" indent="0" algn="ctr" rtl="0">
                        <a:lnSpc>
                          <a:spcPct val="107000"/>
                        </a:lnSpc>
                        <a:spcBef>
                          <a:spcPts val="0"/>
                        </a:spcBef>
                        <a:spcAft>
                          <a:spcPts val="0"/>
                        </a:spcAft>
                        <a:buNone/>
                      </a:pPr>
                      <a:r>
                        <a:rPr lang="en-US" sz="2100" u="none" strike="noStrike" cap="none" dirty="0">
                          <a:latin typeface="Source Sans Pro"/>
                          <a:ea typeface="Source Sans Pro"/>
                          <a:sym typeface="Calibri"/>
                        </a:rPr>
                        <a:t>Allow for use of </a:t>
                      </a:r>
                      <a:r>
                        <a:rPr lang="en-US" sz="2100" b="1" u="none" strike="noStrike" cap="none" dirty="0">
                          <a:latin typeface="Source Sans Pro"/>
                          <a:ea typeface="Source Sans Pro"/>
                          <a:sym typeface="Calibri"/>
                        </a:rPr>
                        <a:t>tools</a:t>
                      </a:r>
                      <a:r>
                        <a:rPr lang="en-US" sz="2100" u="none" strike="noStrike" cap="none" dirty="0">
                          <a:latin typeface="Source Sans Pro"/>
                          <a:ea typeface="Source Sans Pro"/>
                          <a:sym typeface="Calibri"/>
                        </a:rPr>
                        <a:t> and materials</a:t>
                      </a:r>
                      <a:endParaRPr sz="2100" b="1" u="none" strike="noStrike" cap="none" dirty="0">
                        <a:solidFill>
                          <a:schemeClr val="dk1"/>
                        </a:solidFill>
                        <a:latin typeface="Source Sans Pro"/>
                        <a:ea typeface="Source Sans Pro"/>
                        <a:cs typeface="Calibri"/>
                        <a:sym typeface="Calibri"/>
                      </a:endParaRPr>
                    </a:p>
                  </a:txBody>
                  <a:tcPr marL="68575" marR="68575" marT="0" marB="0" anchor="ctr">
                    <a:solidFill>
                      <a:srgbClr val="007C91">
                        <a:alpha val="25098"/>
                      </a:srgbClr>
                    </a:solidFill>
                  </a:tcPr>
                </a:tc>
                <a:extLst>
                  <a:ext uri="{0D108BD9-81ED-4DB2-BD59-A6C34878D82A}">
                    <a16:rowId xmlns:a16="http://schemas.microsoft.com/office/drawing/2014/main" val="703384014"/>
                  </a:ext>
                </a:extLst>
              </a:tr>
              <a:tr h="495136">
                <a:tc>
                  <a:txBody>
                    <a:bodyPr/>
                    <a:lstStyle/>
                    <a:p>
                      <a:pPr marL="0" marR="0" lvl="0" indent="0" algn="ctr" rtl="0">
                        <a:lnSpc>
                          <a:spcPct val="107000"/>
                        </a:lnSpc>
                        <a:spcBef>
                          <a:spcPts val="0"/>
                        </a:spcBef>
                        <a:spcAft>
                          <a:spcPts val="0"/>
                        </a:spcAft>
                        <a:buNone/>
                      </a:pPr>
                      <a:r>
                        <a:rPr lang="en-US" sz="2100" u="none" strike="noStrike" cap="none" dirty="0">
                          <a:latin typeface="Source Sans Pro"/>
                          <a:ea typeface="Source Sans Pro"/>
                          <a:sym typeface="Calibri"/>
                        </a:rPr>
                        <a:t>Be </a:t>
                      </a:r>
                      <a:r>
                        <a:rPr lang="en-US" sz="2100" b="1" u="none" strike="noStrike" cap="none" dirty="0">
                          <a:latin typeface="Source Sans Pro"/>
                          <a:ea typeface="Source Sans Pro"/>
                          <a:sym typeface="Calibri"/>
                        </a:rPr>
                        <a:t>hands-on</a:t>
                      </a:r>
                      <a:r>
                        <a:rPr lang="en-US" sz="2100" u="none" strike="noStrike" cap="none" dirty="0">
                          <a:latin typeface="Source Sans Pro"/>
                          <a:ea typeface="Source Sans Pro"/>
                          <a:sym typeface="Calibri"/>
                        </a:rPr>
                        <a:t> and interactive</a:t>
                      </a:r>
                      <a:endParaRPr sz="2100" b="1" u="none" strike="noStrike" cap="none" dirty="0">
                        <a:solidFill>
                          <a:schemeClr val="dk1"/>
                        </a:solidFill>
                        <a:latin typeface="Source Sans Pro"/>
                        <a:ea typeface="Source Sans Pro"/>
                        <a:cs typeface="Calibri"/>
                        <a:sym typeface="Calibri"/>
                      </a:endParaRPr>
                    </a:p>
                  </a:txBody>
                  <a:tcPr marL="68575" marR="68575" marT="0" marB="0" anchor="ctr">
                    <a:solidFill>
                      <a:srgbClr val="007C91">
                        <a:alpha val="10196"/>
                      </a:srgbClr>
                    </a:solidFill>
                  </a:tcPr>
                </a:tc>
                <a:extLst>
                  <a:ext uri="{0D108BD9-81ED-4DB2-BD59-A6C34878D82A}">
                    <a16:rowId xmlns:a16="http://schemas.microsoft.com/office/drawing/2014/main" val="10001"/>
                  </a:ext>
                </a:extLst>
              </a:tr>
              <a:tr h="495136">
                <a:tc>
                  <a:txBody>
                    <a:bodyPr/>
                    <a:lstStyle/>
                    <a:p>
                      <a:pPr marL="0" marR="0" lvl="0" indent="0" algn="ctr" rtl="0">
                        <a:lnSpc>
                          <a:spcPct val="107000"/>
                        </a:lnSpc>
                        <a:spcBef>
                          <a:spcPts val="0"/>
                        </a:spcBef>
                        <a:spcAft>
                          <a:spcPts val="0"/>
                        </a:spcAft>
                        <a:buNone/>
                      </a:pPr>
                      <a:r>
                        <a:rPr lang="en-US" sz="2100" u="none" strike="noStrike" cap="none" dirty="0">
                          <a:latin typeface="Source Sans Pro"/>
                          <a:ea typeface="Source Sans Pro"/>
                          <a:sym typeface="Calibri"/>
                        </a:rPr>
                        <a:t>Be simple to do and </a:t>
                      </a:r>
                      <a:r>
                        <a:rPr lang="en-US" sz="2100" b="1" u="none" strike="noStrike" cap="none" dirty="0">
                          <a:latin typeface="Source Sans Pro"/>
                          <a:ea typeface="Source Sans Pro"/>
                          <a:sym typeface="Calibri"/>
                        </a:rPr>
                        <a:t>easy</a:t>
                      </a:r>
                      <a:r>
                        <a:rPr lang="en-US" sz="2100" u="none" strike="noStrike" cap="none" dirty="0">
                          <a:latin typeface="Source Sans Pro"/>
                          <a:ea typeface="Source Sans Pro"/>
                          <a:sym typeface="Calibri"/>
                        </a:rPr>
                        <a:t> to understand</a:t>
                      </a:r>
                      <a:endParaRPr sz="2100" b="1" u="none" strike="noStrike" cap="none" dirty="0">
                        <a:solidFill>
                          <a:schemeClr val="dk1"/>
                        </a:solidFill>
                        <a:latin typeface="Source Sans Pro"/>
                        <a:ea typeface="Source Sans Pro"/>
                        <a:cs typeface="Calibri"/>
                        <a:sym typeface="Calibri"/>
                      </a:endParaRPr>
                    </a:p>
                  </a:txBody>
                  <a:tcPr marL="68575" marR="68575" marT="0" marB="0" anchor="ctr">
                    <a:solidFill>
                      <a:srgbClr val="007C91">
                        <a:alpha val="25098"/>
                      </a:srgbClr>
                    </a:solidFill>
                  </a:tcPr>
                </a:tc>
                <a:extLst>
                  <a:ext uri="{0D108BD9-81ED-4DB2-BD59-A6C34878D82A}">
                    <a16:rowId xmlns:a16="http://schemas.microsoft.com/office/drawing/2014/main" val="10002"/>
                  </a:ext>
                </a:extLst>
              </a:tr>
              <a:tr h="495136">
                <a:tc>
                  <a:txBody>
                    <a:bodyPr/>
                    <a:lstStyle/>
                    <a:p>
                      <a:pPr marL="0" marR="0" lvl="0" indent="0" algn="ctr" rtl="0">
                        <a:lnSpc>
                          <a:spcPct val="107000"/>
                        </a:lnSpc>
                        <a:spcBef>
                          <a:spcPts val="0"/>
                        </a:spcBef>
                        <a:spcAft>
                          <a:spcPts val="0"/>
                        </a:spcAft>
                        <a:buNone/>
                      </a:pPr>
                      <a:r>
                        <a:rPr lang="en-US" sz="2100" u="none" strike="noStrike" cap="none" dirty="0">
                          <a:latin typeface="Source Sans Pro"/>
                          <a:ea typeface="Source Sans Pro"/>
                          <a:sym typeface="Calibri"/>
                        </a:rPr>
                        <a:t>Evoke </a:t>
                      </a:r>
                      <a:r>
                        <a:rPr lang="en-US" sz="2100" b="1" u="none" strike="noStrike" cap="none" dirty="0">
                          <a:latin typeface="Source Sans Pro"/>
                          <a:ea typeface="Source Sans Pro"/>
                          <a:sym typeface="Calibri"/>
                        </a:rPr>
                        <a:t>familiar</a:t>
                      </a:r>
                      <a:r>
                        <a:rPr lang="en-US" sz="2100" u="none" strike="noStrike" cap="none" dirty="0">
                          <a:latin typeface="Source Sans Pro"/>
                          <a:ea typeface="Source Sans Pro"/>
                          <a:sym typeface="Calibri"/>
                        </a:rPr>
                        <a:t> experiences</a:t>
                      </a:r>
                      <a:endParaRPr sz="2100" b="1" u="none" strike="noStrike" cap="none" dirty="0">
                        <a:solidFill>
                          <a:schemeClr val="dk1"/>
                        </a:solidFill>
                        <a:latin typeface="Source Sans Pro"/>
                        <a:ea typeface="Source Sans Pro"/>
                        <a:cs typeface="Calibri"/>
                        <a:sym typeface="Calibri"/>
                      </a:endParaRPr>
                    </a:p>
                  </a:txBody>
                  <a:tcPr marL="68575" marR="68575" marT="0" marB="0" anchor="ctr">
                    <a:solidFill>
                      <a:srgbClr val="007C91">
                        <a:alpha val="10196"/>
                      </a:srgbClr>
                    </a:solidFill>
                  </a:tcPr>
                </a:tc>
                <a:extLst>
                  <a:ext uri="{0D108BD9-81ED-4DB2-BD59-A6C34878D82A}">
                    <a16:rowId xmlns:a16="http://schemas.microsoft.com/office/drawing/2014/main" val="10003"/>
                  </a:ext>
                </a:extLst>
              </a:tr>
            </a:tbl>
          </a:graphicData>
        </a:graphic>
      </p:graphicFrame>
      <p:sp>
        <p:nvSpPr>
          <p:cNvPr id="4" name="TextBox 3">
            <a:extLst>
              <a:ext uri="{FF2B5EF4-FFF2-40B4-BE49-F238E27FC236}">
                <a16:creationId xmlns:a16="http://schemas.microsoft.com/office/drawing/2014/main" id="{82A15FD1-E6C6-4C3A-A9CD-E03ED35B0301}"/>
              </a:ext>
            </a:extLst>
          </p:cNvPr>
          <p:cNvSpPr txBox="1"/>
          <p:nvPr/>
        </p:nvSpPr>
        <p:spPr>
          <a:xfrm>
            <a:off x="6094838" y="2021305"/>
            <a:ext cx="2717768" cy="36933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Raleway"/>
                <a:ea typeface="+mn-ea"/>
                <a:cs typeface="+mn-cs"/>
              </a:rPr>
              <a:t>What could you say?</a:t>
            </a:r>
          </a:p>
        </p:txBody>
      </p:sp>
      <p:sp>
        <p:nvSpPr>
          <p:cNvPr id="11" name="Rectangle 10">
            <a:extLst>
              <a:ext uri="{FF2B5EF4-FFF2-40B4-BE49-F238E27FC236}">
                <a16:creationId xmlns:a16="http://schemas.microsoft.com/office/drawing/2014/main" id="{A4E0078B-D039-4569-AE45-93000B08DE4C}"/>
              </a:ext>
            </a:extLst>
          </p:cNvPr>
          <p:cNvSpPr/>
          <p:nvPr/>
        </p:nvSpPr>
        <p:spPr>
          <a:xfrm>
            <a:off x="6094838" y="2931856"/>
            <a:ext cx="4281391" cy="338554"/>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Source Sans Pro"/>
                <a:ea typeface="Source Sans Pro"/>
                <a:cs typeface="Arial"/>
                <a:sym typeface="Arial"/>
              </a:rPr>
              <a:t>What might happen if you…?</a:t>
            </a:r>
            <a:endParaRPr kumimoji="0" lang="en-US" sz="1600" b="0" i="0" u="none" strike="noStrike" kern="1200" cap="none" spc="0" normalizeH="0" baseline="0" noProof="0" dirty="0">
              <a:ln>
                <a:noFill/>
              </a:ln>
              <a:solidFill>
                <a:prstClr val="black"/>
              </a:solidFill>
              <a:effectLst/>
              <a:uLnTx/>
              <a:uFillTx/>
              <a:latin typeface="Source Sans Pro"/>
              <a:ea typeface="Source Sans Pro"/>
              <a:cs typeface="+mn-cs"/>
            </a:endParaRPr>
          </a:p>
        </p:txBody>
      </p:sp>
      <p:sp>
        <p:nvSpPr>
          <p:cNvPr id="13" name="Rectangle 12">
            <a:extLst>
              <a:ext uri="{FF2B5EF4-FFF2-40B4-BE49-F238E27FC236}">
                <a16:creationId xmlns:a16="http://schemas.microsoft.com/office/drawing/2014/main" id="{C70E4E30-6ECF-4631-804D-FF8C039BF0F1}"/>
              </a:ext>
            </a:extLst>
          </p:cNvPr>
          <p:cNvSpPr/>
          <p:nvPr/>
        </p:nvSpPr>
        <p:spPr>
          <a:xfrm>
            <a:off x="6094838" y="3512578"/>
            <a:ext cx="2690549" cy="338554"/>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Source Sans Pro"/>
                <a:ea typeface="Source Sans Pro"/>
                <a:cs typeface="Arial"/>
                <a:sym typeface="Arial"/>
              </a:rPr>
              <a:t>How did it change? </a:t>
            </a:r>
            <a:endParaRPr kumimoji="0" lang="en-US" sz="1600" b="0" i="0" u="none" strike="noStrike" kern="1200" cap="none" spc="0" normalizeH="0" baseline="0" noProof="0" dirty="0">
              <a:ln>
                <a:noFill/>
              </a:ln>
              <a:solidFill>
                <a:prstClr val="black"/>
              </a:solidFill>
              <a:effectLst/>
              <a:uLnTx/>
              <a:uFillTx/>
              <a:latin typeface="Source Sans Pro"/>
              <a:ea typeface="Source Sans Pro"/>
              <a:cs typeface="+mn-cs"/>
            </a:endParaRPr>
          </a:p>
        </p:txBody>
      </p:sp>
      <p:sp>
        <p:nvSpPr>
          <p:cNvPr id="15" name="Rectangle 14">
            <a:extLst>
              <a:ext uri="{FF2B5EF4-FFF2-40B4-BE49-F238E27FC236}">
                <a16:creationId xmlns:a16="http://schemas.microsoft.com/office/drawing/2014/main" id="{71E6DD02-2050-47C7-A5CB-5FED3C1F3EFF}"/>
              </a:ext>
            </a:extLst>
          </p:cNvPr>
          <p:cNvSpPr/>
          <p:nvPr/>
        </p:nvSpPr>
        <p:spPr>
          <a:xfrm>
            <a:off x="6062306" y="3998643"/>
            <a:ext cx="4882969" cy="338554"/>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Source Sans Pro"/>
                <a:ea typeface="Source Sans Pro"/>
                <a:cs typeface="Arial"/>
                <a:sym typeface="Arial"/>
              </a:rPr>
              <a:t>You just use a tool that chemists use!</a:t>
            </a:r>
            <a:endParaRPr kumimoji="0" lang="en-US" sz="1600" b="0" i="0" u="none" strike="noStrike" kern="1200" cap="none" spc="0" normalizeH="0" baseline="0" noProof="0" dirty="0">
              <a:ln>
                <a:noFill/>
              </a:ln>
              <a:solidFill>
                <a:prstClr val="black"/>
              </a:solidFill>
              <a:effectLst/>
              <a:uLnTx/>
              <a:uFillTx/>
              <a:latin typeface="Source Sans Pro"/>
              <a:ea typeface="Source Sans Pro"/>
              <a:cs typeface="Arial"/>
            </a:endParaRPr>
          </a:p>
        </p:txBody>
      </p:sp>
      <p:sp>
        <p:nvSpPr>
          <p:cNvPr id="17" name="Rectangle 16">
            <a:extLst>
              <a:ext uri="{FF2B5EF4-FFF2-40B4-BE49-F238E27FC236}">
                <a16:creationId xmlns:a16="http://schemas.microsoft.com/office/drawing/2014/main" id="{A5EE8C5C-3400-43F0-B07D-9D6496C37133}"/>
              </a:ext>
            </a:extLst>
          </p:cNvPr>
          <p:cNvSpPr/>
          <p:nvPr/>
        </p:nvSpPr>
        <p:spPr>
          <a:xfrm>
            <a:off x="6094838" y="4439816"/>
            <a:ext cx="4936670" cy="338554"/>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Source Sans Pro"/>
                <a:ea typeface="Source Sans Pro"/>
                <a:cs typeface="Arial"/>
                <a:sym typeface="Arial"/>
              </a:rPr>
              <a:t>I wonder if…? Try it and see.</a:t>
            </a:r>
            <a:endParaRPr kumimoji="0" lang="en-US" sz="1600" b="0" i="0" u="none" strike="noStrike" kern="1200" cap="none" spc="0" normalizeH="0" baseline="0" noProof="0" dirty="0">
              <a:ln>
                <a:noFill/>
              </a:ln>
              <a:solidFill>
                <a:prstClr val="black"/>
              </a:solidFill>
              <a:effectLst/>
              <a:uLnTx/>
              <a:uFillTx/>
              <a:latin typeface="Source Sans Pro"/>
              <a:ea typeface="Source Sans Pro"/>
              <a:cs typeface="+mn-cs"/>
            </a:endParaRPr>
          </a:p>
        </p:txBody>
      </p:sp>
      <p:grpSp>
        <p:nvGrpSpPr>
          <p:cNvPr id="9" name="Group 8"/>
          <p:cNvGrpSpPr/>
          <p:nvPr/>
        </p:nvGrpSpPr>
        <p:grpSpPr>
          <a:xfrm>
            <a:off x="5568802" y="3101133"/>
            <a:ext cx="405810" cy="2494364"/>
            <a:chOff x="5568802" y="3101133"/>
            <a:chExt cx="405810" cy="2494364"/>
          </a:xfrm>
        </p:grpSpPr>
        <p:cxnSp>
          <p:nvCxnSpPr>
            <p:cNvPr id="19" name="Straight Arrow Connector 18">
              <a:extLst>
                <a:ext uri="{FF2B5EF4-FFF2-40B4-BE49-F238E27FC236}">
                  <a16:creationId xmlns:a16="http://schemas.microsoft.com/office/drawing/2014/main" id="{E1442264-108F-41D2-8472-7333A3BB867E}"/>
                </a:ext>
              </a:extLst>
            </p:cNvPr>
            <p:cNvCxnSpPr/>
            <p:nvPr/>
          </p:nvCxnSpPr>
          <p:spPr>
            <a:xfrm flipH="1">
              <a:off x="5570575" y="3101133"/>
              <a:ext cx="404037" cy="0"/>
            </a:xfrm>
            <a:prstGeom prst="straightConnector1">
              <a:avLst/>
            </a:prstGeom>
            <a:ln w="57150">
              <a:solidFill>
                <a:srgbClr val="21AABD"/>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93FFBF9-95B5-44C7-9A1F-977B80AA2722}"/>
                </a:ext>
              </a:extLst>
            </p:cNvPr>
            <p:cNvCxnSpPr/>
            <p:nvPr/>
          </p:nvCxnSpPr>
          <p:spPr>
            <a:xfrm flipH="1">
              <a:off x="5570575" y="4149750"/>
              <a:ext cx="404037" cy="0"/>
            </a:xfrm>
            <a:prstGeom prst="straightConnector1">
              <a:avLst/>
            </a:prstGeom>
            <a:ln w="57150">
              <a:solidFill>
                <a:srgbClr val="21AABD"/>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62AB6677-7E6B-41AE-BA27-0044E347668C}"/>
                </a:ext>
              </a:extLst>
            </p:cNvPr>
            <p:cNvCxnSpPr/>
            <p:nvPr/>
          </p:nvCxnSpPr>
          <p:spPr>
            <a:xfrm flipH="1">
              <a:off x="5568802" y="4590975"/>
              <a:ext cx="404037" cy="0"/>
            </a:xfrm>
            <a:prstGeom prst="straightConnector1">
              <a:avLst/>
            </a:prstGeom>
            <a:ln w="57150">
              <a:solidFill>
                <a:srgbClr val="21AABD"/>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30AA636E-5719-4F0B-A5F0-D6A0B681C88F}"/>
                </a:ext>
              </a:extLst>
            </p:cNvPr>
            <p:cNvCxnSpPr/>
            <p:nvPr/>
          </p:nvCxnSpPr>
          <p:spPr>
            <a:xfrm flipH="1">
              <a:off x="5568802" y="5050267"/>
              <a:ext cx="404037" cy="0"/>
            </a:xfrm>
            <a:prstGeom prst="straightConnector1">
              <a:avLst/>
            </a:prstGeom>
            <a:ln w="57150">
              <a:solidFill>
                <a:srgbClr val="21AABD"/>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89D43FB0-2B33-4CCC-823D-C46C902FE0D4}"/>
                </a:ext>
              </a:extLst>
            </p:cNvPr>
            <p:cNvCxnSpPr>
              <a:cxnSpLocks/>
            </p:cNvCxnSpPr>
            <p:nvPr/>
          </p:nvCxnSpPr>
          <p:spPr>
            <a:xfrm flipH="1">
              <a:off x="5570574" y="3681855"/>
              <a:ext cx="404037" cy="0"/>
            </a:xfrm>
            <a:prstGeom prst="straightConnector1">
              <a:avLst/>
            </a:prstGeom>
            <a:ln w="57150">
              <a:solidFill>
                <a:srgbClr val="21AABD"/>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FA83D4FA-0777-4CBF-80AE-35B9E433054D}"/>
                </a:ext>
              </a:extLst>
            </p:cNvPr>
            <p:cNvCxnSpPr>
              <a:cxnSpLocks/>
            </p:cNvCxnSpPr>
            <p:nvPr/>
          </p:nvCxnSpPr>
          <p:spPr>
            <a:xfrm flipH="1">
              <a:off x="5570575" y="5595497"/>
              <a:ext cx="404037" cy="0"/>
            </a:xfrm>
            <a:prstGeom prst="straightConnector1">
              <a:avLst/>
            </a:prstGeom>
            <a:ln w="57150">
              <a:solidFill>
                <a:srgbClr val="21AABD"/>
              </a:solidFill>
              <a:tailEnd type="triangle"/>
            </a:ln>
          </p:spPr>
          <p:style>
            <a:lnRef idx="1">
              <a:schemeClr val="accent1"/>
            </a:lnRef>
            <a:fillRef idx="0">
              <a:schemeClr val="accent1"/>
            </a:fillRef>
            <a:effectRef idx="0">
              <a:schemeClr val="accent1"/>
            </a:effectRef>
            <a:fontRef idx="minor">
              <a:schemeClr val="tx1"/>
            </a:fontRef>
          </p:style>
        </p:cxnSp>
      </p:grpSp>
      <p:sp>
        <p:nvSpPr>
          <p:cNvPr id="28" name="Rectangle 27">
            <a:extLst>
              <a:ext uri="{FF2B5EF4-FFF2-40B4-BE49-F238E27FC236}">
                <a16:creationId xmlns:a16="http://schemas.microsoft.com/office/drawing/2014/main" id="{41FC973B-9215-4831-B185-220DB6FE7E4F}"/>
              </a:ext>
            </a:extLst>
          </p:cNvPr>
          <p:cNvSpPr/>
          <p:nvPr/>
        </p:nvSpPr>
        <p:spPr>
          <a:xfrm>
            <a:off x="6094838" y="4933018"/>
            <a:ext cx="5952669" cy="338554"/>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Source Sans Pro"/>
                <a:ea typeface="Source Sans Pro"/>
                <a:cs typeface="Arial"/>
                <a:sym typeface="Arial"/>
              </a:rPr>
              <a:t>First do this…Then…</a:t>
            </a:r>
            <a:endParaRPr kumimoji="0" lang="en-US" sz="1600" b="0" i="0" u="none" strike="noStrike" kern="1200" cap="none" spc="0" normalizeH="0" baseline="0" noProof="0" dirty="0">
              <a:ln>
                <a:noFill/>
              </a:ln>
              <a:solidFill>
                <a:prstClr val="black"/>
              </a:solidFill>
              <a:effectLst/>
              <a:uLnTx/>
              <a:uFillTx/>
              <a:latin typeface="Source Sans Pro"/>
              <a:ea typeface="Source Sans Pro"/>
              <a:cs typeface="Arial"/>
            </a:endParaRPr>
          </a:p>
        </p:txBody>
      </p:sp>
      <p:sp>
        <p:nvSpPr>
          <p:cNvPr id="29" name="Rectangle 28">
            <a:extLst>
              <a:ext uri="{FF2B5EF4-FFF2-40B4-BE49-F238E27FC236}">
                <a16:creationId xmlns:a16="http://schemas.microsoft.com/office/drawing/2014/main" id="{51589CF3-32B5-4AE6-A4C5-D4BA16EF5788}"/>
              </a:ext>
            </a:extLst>
          </p:cNvPr>
          <p:cNvSpPr/>
          <p:nvPr/>
        </p:nvSpPr>
        <p:spPr>
          <a:xfrm>
            <a:off x="6094838" y="5426220"/>
            <a:ext cx="5351090" cy="338554"/>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Source Sans Pro"/>
                <a:ea typeface="Source Sans Pro"/>
                <a:cs typeface="Arial"/>
                <a:sym typeface="Arial"/>
              </a:rPr>
              <a:t>Have you ever…?</a:t>
            </a:r>
            <a:endParaRPr kumimoji="0" lang="en-US" sz="1600" b="0" i="0" u="none" strike="noStrike" kern="1200" cap="none" spc="0" normalizeH="0" baseline="0" noProof="0" dirty="0">
              <a:ln>
                <a:noFill/>
              </a:ln>
              <a:solidFill>
                <a:prstClr val="black"/>
              </a:solidFill>
              <a:effectLst/>
              <a:uLnTx/>
              <a:uFillTx/>
              <a:latin typeface="Source Sans Pro"/>
              <a:ea typeface="Source Sans Pro"/>
              <a:cs typeface="Arial"/>
            </a:endParaRPr>
          </a:p>
        </p:txBody>
      </p:sp>
    </p:spTree>
    <p:extLst>
      <p:ext uri="{BB962C8B-B14F-4D97-AF65-F5344CB8AC3E}">
        <p14:creationId xmlns:p14="http://schemas.microsoft.com/office/powerpoint/2010/main" val="255463381"/>
      </p:ext>
    </p:extLst>
  </p:cSld>
  <p:clrMapOvr>
    <a:masterClrMapping/>
  </p:clrMapOvr>
  <mc:AlternateContent xmlns:mc="http://schemas.openxmlformats.org/markup-compatibility/2006" xmlns:p14="http://schemas.microsoft.com/office/powerpoint/2010/main">
    <mc:Choice Requires="p14">
      <p:transition spd="slow" p14:dur="2000" advTm="83000"/>
    </mc:Choice>
    <mc:Fallback xmlns="">
      <p:transition spd="slow" advTm="8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1010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1360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1880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2400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3500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44000"/>
                                  </p:stCondLst>
                                  <p:childTnLst>
                                    <p:set>
                                      <p:cBhvr>
                                        <p:cTn id="16" dur="1" fill="hold">
                                          <p:stCondLst>
                                            <p:cond delay="0"/>
                                          </p:stCondLst>
                                        </p:cTn>
                                        <p:tgtEl>
                                          <p:spTgt spid="28"/>
                                        </p:tgtEl>
                                        <p:attrNameLst>
                                          <p:attrName>style.visibility</p:attrName>
                                        </p:attrNameLst>
                                      </p:cBhvr>
                                      <p:to>
                                        <p:strVal val="visible"/>
                                      </p:to>
                                    </p:set>
                                  </p:childTnLst>
                                </p:cTn>
                              </p:par>
                              <p:par>
                                <p:cTn id="17" presetID="1" presetClass="entr" presetSubtype="0" fill="hold" grpId="0" nodeType="withEffect">
                                  <p:stCondLst>
                                    <p:cond delay="5100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5" grpId="0"/>
      <p:bldP spid="17" grpId="0"/>
      <p:bldP spid="28" grpId="0"/>
      <p:bldP spid="2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4066674"/>
            <a:ext cx="12288251" cy="2791326"/>
          </a:xfrm>
          <a:prstGeom prst="roundRect">
            <a:avLst/>
          </a:prstGeom>
          <a:solidFill>
            <a:srgbClr val="D6DCE5">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descr="ExSci_Chem_20180219_1688.jp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7093" y="0"/>
            <a:ext cx="12315344" cy="6893621"/>
          </a:xfrm>
          <a:prstGeom prst="rect">
            <a:avLst/>
          </a:prstGeom>
        </p:spPr>
      </p:pic>
      <p:pic>
        <p:nvPicPr>
          <p:cNvPr id="4" name="Picture 11"/>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74938" y="4031053"/>
            <a:ext cx="1398744" cy="14076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Rectangle 3"/>
          <p:cNvSpPr txBox="1">
            <a:spLocks noChangeArrowheads="1"/>
          </p:cNvSpPr>
          <p:nvPr/>
        </p:nvSpPr>
        <p:spPr bwMode="auto">
          <a:xfrm>
            <a:off x="2476965" y="4288813"/>
            <a:ext cx="9570654" cy="11735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1219140" rtl="0" eaLnBrk="1" fontAlgn="auto" latinLnBrk="0" hangingPunct="1">
              <a:lnSpc>
                <a:spcPct val="100000"/>
              </a:lnSpc>
              <a:spcBef>
                <a:spcPct val="20000"/>
              </a:spcBef>
              <a:spcAft>
                <a:spcPts val="60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This work is supported by the National Science Foundation under award number 1612482. </a:t>
            </a:r>
          </a:p>
          <a:p>
            <a:pPr marL="0" marR="0" lvl="0" indent="0" algn="l" defTabSz="1219140" rtl="0" eaLnBrk="1" fontAlgn="auto" latinLnBrk="0" hangingPunct="1">
              <a:lnSpc>
                <a:spcPct val="100000"/>
              </a:lnSpc>
              <a:spcBef>
                <a:spcPct val="20000"/>
              </a:spcBef>
              <a:spcAft>
                <a:spcPts val="60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Any opinions, findings, and conclusions or recommendations expressed in this presentation are those of the authors and do not necessarily reflect the views of the Foundation. </a:t>
            </a:r>
          </a:p>
        </p:txBody>
      </p:sp>
      <p:sp>
        <p:nvSpPr>
          <p:cNvPr id="7" name="Rectangle 3"/>
          <p:cNvSpPr txBox="1">
            <a:spLocks noChangeArrowheads="1"/>
          </p:cNvSpPr>
          <p:nvPr/>
        </p:nvSpPr>
        <p:spPr bwMode="auto">
          <a:xfrm>
            <a:off x="2476965" y="5515238"/>
            <a:ext cx="8822203" cy="14140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Copyright 2020, Museum of Science, Boston </a:t>
            </a:r>
          </a:p>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Edited by Allison Anderson, Marta Beyer, Patti Galvan, and Emily Hostetler</a:t>
            </a:r>
          </a:p>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Published under a Creative Commons Attribution-Noncommercial-Share Alike license:</a:t>
            </a:r>
          </a:p>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http://creativecommons.org/licenses/by-nc-sa/3.0</a:t>
            </a:r>
          </a:p>
        </p:txBody>
      </p:sp>
      <p:pic>
        <p:nvPicPr>
          <p:cNvPr id="8" name="Picture 7" descr="Macintosh HD:Users:cmccarthy:Desktop:misc photos:Creative Commons logo by-nc-sa copy.png"/>
          <p:cNvPicPr/>
          <p:nvPr/>
        </p:nvPicPr>
        <p:blipFill>
          <a:blip r:embed="rId5" cstate="email">
            <a:extLst>
              <a:ext uri="{28A0092B-C50C-407E-A947-70E740481C1C}">
                <a14:useLocalDpi xmlns:a14="http://schemas.microsoft.com/office/drawing/2010/main"/>
              </a:ext>
            </a:extLst>
          </a:blip>
          <a:srcRect/>
          <a:stretch>
            <a:fillRect/>
          </a:stretch>
        </p:blipFill>
        <p:spPr bwMode="auto">
          <a:xfrm>
            <a:off x="774938" y="5919774"/>
            <a:ext cx="1371600" cy="457200"/>
          </a:xfrm>
          <a:prstGeom prst="rect">
            <a:avLst/>
          </a:prstGeom>
          <a:noFill/>
          <a:ln>
            <a:noFill/>
          </a:ln>
        </p:spPr>
      </p:pic>
    </p:spTree>
    <p:extLst>
      <p:ext uri="{BB962C8B-B14F-4D97-AF65-F5344CB8AC3E}">
        <p14:creationId xmlns:p14="http://schemas.microsoft.com/office/powerpoint/2010/main" val="3208348248"/>
      </p:ext>
    </p:extLst>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4066674"/>
            <a:ext cx="12288251" cy="2791326"/>
          </a:xfrm>
          <a:prstGeom prst="roundRect">
            <a:avLst/>
          </a:prstGeom>
          <a:solidFill>
            <a:srgbClr val="D6DCE5">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descr="ExSci_Chem_20180219_1688.jp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7093" y="0"/>
            <a:ext cx="12315344" cy="6893621"/>
          </a:xfrm>
          <a:prstGeom prst="rect">
            <a:avLst/>
          </a:prstGeom>
        </p:spPr>
      </p:pic>
      <p:sp>
        <p:nvSpPr>
          <p:cNvPr id="5" name="Rectangle 3"/>
          <p:cNvSpPr txBox="1">
            <a:spLocks noChangeArrowheads="1"/>
          </p:cNvSpPr>
          <p:nvPr/>
        </p:nvSpPr>
        <p:spPr bwMode="auto">
          <a:xfrm>
            <a:off x="251122" y="4694438"/>
            <a:ext cx="1998783" cy="551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1219140" rtl="0" eaLnBrk="1" fontAlgn="auto" latinLnBrk="0" hangingPunct="1">
              <a:lnSpc>
                <a:spcPct val="100000"/>
              </a:lnSpc>
              <a:spcBef>
                <a:spcPct val="20000"/>
              </a:spcBef>
              <a:spcAft>
                <a:spcPts val="600"/>
              </a:spcAft>
              <a:buClrTx/>
              <a:buSzTx/>
              <a:buFontTx/>
              <a:buNone/>
              <a:tabLst/>
              <a:defRPr/>
            </a:pPr>
            <a:r>
              <a:rPr kumimoji="0" lang="en-US" sz="3200" b="1" i="0" u="none" strike="noStrike" kern="0" cap="none" spc="0" normalizeH="0" baseline="0" noProof="0" dirty="0">
                <a:ln>
                  <a:noFill/>
                </a:ln>
                <a:solidFill>
                  <a:prstClr val="black"/>
                </a:solidFill>
                <a:effectLst/>
                <a:uLnTx/>
                <a:uFillTx/>
                <a:latin typeface="Raleway Black" pitchFamily="2" charset="0"/>
                <a:ea typeface="Source Sans Pro" panose="020B0503030403020204" pitchFamily="34" charset="0"/>
                <a:cs typeface="Calibri" charset="0"/>
                <a:sym typeface="Arial"/>
              </a:rPr>
              <a:t>Credits</a:t>
            </a:r>
          </a:p>
        </p:txBody>
      </p:sp>
      <p:sp>
        <p:nvSpPr>
          <p:cNvPr id="7" name="Rectangle 3"/>
          <p:cNvSpPr txBox="1">
            <a:spLocks noChangeArrowheads="1"/>
          </p:cNvSpPr>
          <p:nvPr/>
        </p:nvSpPr>
        <p:spPr bwMode="auto">
          <a:xfrm>
            <a:off x="350149" y="5344882"/>
            <a:ext cx="11841851" cy="14140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Let’s Do </a:t>
            </a:r>
            <a:r>
              <a:rPr kumimoji="0" lang="en-US" sz="1600" b="1" i="0" u="none" strike="noStrike" kern="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Chemistry framework </a:t>
            </a:r>
            <a:r>
              <a:rPr kumimoji="0" lang="en-US" sz="16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graphics, and activity photos by Emily </a:t>
            </a:r>
            <a:r>
              <a:rPr kumimoji="0" lang="en-US" sz="1600" b="1" i="0" u="none" strike="noStrike" kern="0" cap="none" spc="0" normalizeH="0" baseline="0" noProof="0" dirty="0" err="1">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Maletz</a:t>
            </a:r>
            <a:r>
              <a:rPr kumimoji="0" lang="en-US" sz="16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 for the NISE Network, 2018.</a:t>
            </a:r>
          </a:p>
          <a:p>
            <a:pPr lvl="0" defTabSz="1219140" eaLnBrk="1" hangingPunct="1">
              <a:lnSpc>
                <a:spcPct val="90000"/>
              </a:lnSpc>
              <a:spcBef>
                <a:spcPct val="20000"/>
              </a:spcBef>
              <a:defRPr/>
            </a:pPr>
            <a:r>
              <a:rPr lang="en-US" sz="1600" b="1" kern="0" dirty="0">
                <a:solidFill>
                  <a:prstClr val="black"/>
                </a:solidFill>
                <a:latin typeface="Source Sans Pro" panose="020B0503030403020204" pitchFamily="34" charset="0"/>
                <a:ea typeface="Source Sans Pro" panose="020B0503030403020204" pitchFamily="34" charset="0"/>
                <a:cs typeface="Calibri" charset="0"/>
                <a:sym typeface="Arial"/>
              </a:rPr>
              <a:t>Rocket Reactions photo Science Museum of Minnesota for the NISE Network, 2018</a:t>
            </a:r>
          </a:p>
          <a:p>
            <a:pPr marL="0" marR="0" lvl="0" indent="0" algn="l" defTabSz="1219140" rtl="0" eaLnBrk="1" fontAlgn="auto" latinLnBrk="0" hangingPunct="1">
              <a:lnSpc>
                <a:spcPct val="90000"/>
              </a:lnSpc>
              <a:spcBef>
                <a:spcPct val="20000"/>
              </a:spcBef>
              <a:spcAft>
                <a:spcPts val="0"/>
              </a:spcAft>
              <a:buClrTx/>
              <a:buSzTx/>
              <a:buFontTx/>
              <a:buNone/>
              <a:tabLst/>
              <a:defRPr/>
            </a:pPr>
            <a:endParaRPr kumimoji="0" lang="en-US" sz="16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endParaRPr>
          </a:p>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Citations and image credits are included in the notes for each slide.</a:t>
            </a:r>
          </a:p>
        </p:txBody>
      </p:sp>
    </p:spTree>
    <p:extLst>
      <p:ext uri="{BB962C8B-B14F-4D97-AF65-F5344CB8AC3E}">
        <p14:creationId xmlns:p14="http://schemas.microsoft.com/office/powerpoint/2010/main" val="3367256467"/>
      </p:ext>
    </p:extLst>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A7C4822-52A2-9B40-B78E-0DEC21880FD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3468" y="369503"/>
            <a:ext cx="1188899" cy="1280353"/>
          </a:xfrm>
          <a:prstGeom prst="rect">
            <a:avLst/>
          </a:prstGeom>
        </p:spPr>
      </p:pic>
      <p:sp>
        <p:nvSpPr>
          <p:cNvPr id="8" name="Title 4">
            <a:extLst>
              <a:ext uri="{FF2B5EF4-FFF2-40B4-BE49-F238E27FC236}">
                <a16:creationId xmlns:a16="http://schemas.microsoft.com/office/drawing/2014/main" id="{BB8EF78A-F2C2-4B4B-A5B2-6E810A957A4E}"/>
              </a:ext>
            </a:extLst>
          </p:cNvPr>
          <p:cNvSpPr>
            <a:spLocks noGrp="1"/>
          </p:cNvSpPr>
          <p:nvPr>
            <p:ph type="title"/>
          </p:nvPr>
        </p:nvSpPr>
        <p:spPr>
          <a:xfrm>
            <a:off x="838200" y="365125"/>
            <a:ext cx="10515600" cy="1325563"/>
          </a:xfrm>
        </p:spPr>
        <p:txBody>
          <a:bodyPr>
            <a:normAutofit/>
          </a:bodyPr>
          <a:lstStyle/>
          <a:p>
            <a:r>
              <a:rPr lang="en-US" sz="1800" b="1" dirty="0">
                <a:latin typeface="Raleway" panose="020B0503030101060003" pitchFamily="34" charset="77"/>
              </a:rPr>
              <a:t>Section Header</a:t>
            </a:r>
            <a:br>
              <a:rPr lang="en-US" sz="3200" b="1" dirty="0">
                <a:latin typeface="Raleway" panose="020B0503030101060003" pitchFamily="34" charset="77"/>
              </a:rPr>
            </a:br>
            <a:r>
              <a:rPr lang="en-US" sz="4000" b="1" dirty="0">
                <a:latin typeface="Raleway Black" panose="020B0503030101060003" pitchFamily="34" charset="77"/>
              </a:rPr>
              <a:t>Slide Title</a:t>
            </a:r>
            <a:endParaRPr lang="en-US" sz="4000" dirty="0"/>
          </a:p>
        </p:txBody>
      </p:sp>
      <p:sp>
        <p:nvSpPr>
          <p:cNvPr id="4" name="TextBox 3">
            <a:extLst>
              <a:ext uri="{FF2B5EF4-FFF2-40B4-BE49-F238E27FC236}">
                <a16:creationId xmlns:a16="http://schemas.microsoft.com/office/drawing/2014/main" id="{583F187B-3C17-6045-9319-79A611FF5678}"/>
              </a:ext>
            </a:extLst>
          </p:cNvPr>
          <p:cNvSpPr txBox="1"/>
          <p:nvPr/>
        </p:nvSpPr>
        <p:spPr>
          <a:xfrm>
            <a:off x="838200" y="1659569"/>
            <a:ext cx="11196320" cy="2462213"/>
          </a:xfrm>
          <a:prstGeom prst="rect">
            <a:avLst/>
          </a:prstGeom>
          <a:noFill/>
        </p:spPr>
        <p:txBody>
          <a:bodyPr wrap="square" lIns="91440" tIns="45720" rIns="91440" bIns="45720" rtlCol="0" anchor="t">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380116281"/>
      </p:ext>
    </p:extLst>
  </p:cSld>
  <p:clrMapOvr>
    <a:masterClrMapping/>
  </p:clrMapOvr>
  <mc:AlternateContent xmlns:mc="http://schemas.openxmlformats.org/markup-compatibility/2006" xmlns:p14="http://schemas.microsoft.com/office/powerpoint/2010/main">
    <mc:Choice Requires="p14">
      <p:transition spd="slow" p14:dur="2000" advTm="11000"/>
    </mc:Choice>
    <mc:Fallback xmlns="">
      <p:transition spd="slow" advTm="1100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83F187B-3C17-6045-9319-79A611FF5678}"/>
              </a:ext>
            </a:extLst>
          </p:cNvPr>
          <p:cNvSpPr txBox="1"/>
          <p:nvPr/>
        </p:nvSpPr>
        <p:spPr>
          <a:xfrm>
            <a:off x="838200" y="1659569"/>
            <a:ext cx="11196320" cy="2462213"/>
          </a:xfrm>
          <a:prstGeom prst="rect">
            <a:avLst/>
          </a:prstGeom>
          <a:noFill/>
        </p:spPr>
        <p:txBody>
          <a:bodyPr wrap="square" lIns="91440" tIns="45720" rIns="91440" bIns="45720" rtlCol="0" anchor="t">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8"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dirty="0">
                <a:latin typeface="Raleway" panose="020B0503030101060003" pitchFamily="34" charset="77"/>
              </a:rPr>
              <a:t>Section Header</a:t>
            </a:r>
            <a:br>
              <a:rPr lang="en-US" sz="1800" b="1" dirty="0">
                <a:latin typeface="Raleway" panose="020B0503030101060003" pitchFamily="34" charset="77"/>
              </a:rPr>
            </a:br>
            <a:r>
              <a:rPr lang="en-US" sz="4000" b="1" dirty="0">
                <a:latin typeface="Raleway Black" panose="020B0503030101060003" pitchFamily="34" charset="77"/>
              </a:rPr>
              <a:t>Slide Title</a:t>
            </a:r>
            <a:endParaRPr lang="en-US" sz="4000" dirty="0"/>
          </a:p>
        </p:txBody>
      </p:sp>
    </p:spTree>
    <p:extLst>
      <p:ext uri="{BB962C8B-B14F-4D97-AF65-F5344CB8AC3E}">
        <p14:creationId xmlns:p14="http://schemas.microsoft.com/office/powerpoint/2010/main" val="2177422549"/>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1177954" cy="1325563"/>
          </a:xfrm>
        </p:spPr>
        <p:txBody>
          <a:bodyPr>
            <a:normAutofit/>
          </a:bodyPr>
          <a:lstStyle/>
          <a:p>
            <a:r>
              <a:rPr lang="en-US" sz="1800" b="1">
                <a:latin typeface="Raleway" panose="020B0503030101060003" pitchFamily="34" charset="77"/>
              </a:rPr>
              <a:t>Research Findings</a:t>
            </a:r>
            <a:br>
              <a:rPr lang="en-US" sz="3200" b="1">
                <a:latin typeface="Raleway" panose="020B0503030101060003" pitchFamily="34" charset="77"/>
              </a:rPr>
            </a:br>
            <a:r>
              <a:rPr lang="en-US" sz="4000" b="1">
                <a:latin typeface="Raleway Black" panose="020B0503030101060003" pitchFamily="34" charset="77"/>
              </a:rPr>
              <a:t>Design strategies and chemistry attitudes</a:t>
            </a:r>
            <a:endParaRPr lang="en-US" sz="4000"/>
          </a:p>
        </p:txBody>
      </p:sp>
      <p:grpSp>
        <p:nvGrpSpPr>
          <p:cNvPr id="8" name="Group 7"/>
          <p:cNvGrpSpPr/>
          <p:nvPr/>
        </p:nvGrpSpPr>
        <p:grpSpPr>
          <a:xfrm>
            <a:off x="1842586" y="1690688"/>
            <a:ext cx="9169180" cy="4737003"/>
            <a:chOff x="1842586" y="1690688"/>
            <a:chExt cx="9169180" cy="4737003"/>
          </a:xfrm>
        </p:grpSpPr>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842587" y="1690688"/>
              <a:ext cx="9169179" cy="4737003"/>
            </a:xfrm>
            <a:prstGeom prst="rect">
              <a:avLst/>
            </a:prstGeom>
          </p:spPr>
        </p:pic>
        <p:sp>
          <p:nvSpPr>
            <p:cNvPr id="7" name="Rectangle 6"/>
            <p:cNvSpPr/>
            <p:nvPr/>
          </p:nvSpPr>
          <p:spPr>
            <a:xfrm>
              <a:off x="1842586" y="1690688"/>
              <a:ext cx="8973459" cy="2907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444781720"/>
      </p:ext>
    </p:extLst>
  </p:cSld>
  <p:clrMapOvr>
    <a:masterClrMapping/>
  </p:clrMapOvr>
  <mc:AlternateContent xmlns:mc="http://schemas.openxmlformats.org/markup-compatibility/2006" xmlns:p14="http://schemas.microsoft.com/office/powerpoint/2010/main">
    <mc:Choice Requires="p14">
      <p:transition spd="slow" p14:dur="2000" advTm="8300"/>
    </mc:Choice>
    <mc:Fallback xmlns="">
      <p:transition spd="slow" advTm="83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1177954" cy="1325563"/>
          </a:xfrm>
        </p:spPr>
        <p:txBody>
          <a:bodyPr>
            <a:normAutofit/>
          </a:bodyPr>
          <a:lstStyle/>
          <a:p>
            <a:r>
              <a:rPr lang="en-US" sz="1800" b="1">
                <a:latin typeface="Raleway" panose="020B0503030101060003" pitchFamily="34" charset="77"/>
              </a:rPr>
              <a:t>Research Findings</a:t>
            </a:r>
            <a:br>
              <a:rPr lang="en-US" sz="3200" b="1">
                <a:latin typeface="Raleway" panose="020B0503030101060003" pitchFamily="34" charset="77"/>
              </a:rPr>
            </a:br>
            <a:r>
              <a:rPr lang="en-US" sz="4000" b="1">
                <a:latin typeface="Raleway Black" panose="020B0503030101060003" pitchFamily="34" charset="77"/>
              </a:rPr>
              <a:t>Design strategies and chemistry attitudes</a:t>
            </a:r>
            <a:endParaRPr lang="en-US" sz="4000"/>
          </a:p>
        </p:txBody>
      </p:sp>
      <p:grpSp>
        <p:nvGrpSpPr>
          <p:cNvPr id="8" name="Group 7"/>
          <p:cNvGrpSpPr/>
          <p:nvPr/>
        </p:nvGrpSpPr>
        <p:grpSpPr>
          <a:xfrm>
            <a:off x="1842586" y="1690688"/>
            <a:ext cx="9169180" cy="4737003"/>
            <a:chOff x="1842586" y="1690688"/>
            <a:chExt cx="9169180" cy="4737003"/>
          </a:xfrm>
        </p:grpSpPr>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842587" y="1690688"/>
              <a:ext cx="9169179" cy="4737003"/>
            </a:xfrm>
            <a:prstGeom prst="rect">
              <a:avLst/>
            </a:prstGeom>
          </p:spPr>
        </p:pic>
        <p:sp>
          <p:nvSpPr>
            <p:cNvPr id="7" name="Rectangle 6"/>
            <p:cNvSpPr/>
            <p:nvPr/>
          </p:nvSpPr>
          <p:spPr>
            <a:xfrm>
              <a:off x="1842586" y="1690688"/>
              <a:ext cx="8973459" cy="16534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329492562"/>
      </p:ext>
    </p:extLst>
  </p:cSld>
  <p:clrMapOvr>
    <a:masterClrMapping/>
  </p:clrMapOvr>
  <mc:AlternateContent xmlns:mc="http://schemas.openxmlformats.org/markup-compatibility/2006" xmlns:p14="http://schemas.microsoft.com/office/powerpoint/2010/main">
    <mc:Choice Requires="p14">
      <p:transition spd="slow" p14:dur="2000" advTm="9300"/>
    </mc:Choice>
    <mc:Fallback xmlns="">
      <p:transition spd="slow" advTm="93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1177954" cy="1325563"/>
          </a:xfrm>
        </p:spPr>
        <p:txBody>
          <a:bodyPr>
            <a:normAutofit/>
          </a:bodyPr>
          <a:lstStyle/>
          <a:p>
            <a:r>
              <a:rPr lang="en-US" sz="1800" b="1">
                <a:latin typeface="Raleway" panose="020B0503030101060003" pitchFamily="34" charset="77"/>
              </a:rPr>
              <a:t>Research Findings</a:t>
            </a:r>
            <a:br>
              <a:rPr lang="en-US" sz="3200" b="1">
                <a:latin typeface="Raleway" panose="020B0503030101060003" pitchFamily="34" charset="77"/>
              </a:rPr>
            </a:br>
            <a:r>
              <a:rPr lang="en-US" sz="4000" b="1">
                <a:latin typeface="Raleway Black" panose="020B0503030101060003" pitchFamily="34" charset="77"/>
              </a:rPr>
              <a:t>Design strategies and chemistry attitudes</a:t>
            </a:r>
            <a:endParaRPr lang="en-US" sz="4000"/>
          </a:p>
        </p:txBody>
      </p:sp>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842587" y="1690688"/>
            <a:ext cx="9169179" cy="4737003"/>
          </a:xfrm>
          <a:prstGeom prst="rect">
            <a:avLst/>
          </a:prstGeom>
        </p:spPr>
      </p:pic>
    </p:spTree>
    <p:extLst>
      <p:ext uri="{BB962C8B-B14F-4D97-AF65-F5344CB8AC3E}">
        <p14:creationId xmlns:p14="http://schemas.microsoft.com/office/powerpoint/2010/main" val="3262538361"/>
      </p:ext>
    </p:extLst>
  </p:cSld>
  <p:clrMapOvr>
    <a:masterClrMapping/>
  </p:clrMapOvr>
  <mc:AlternateContent xmlns:mc="http://schemas.openxmlformats.org/markup-compatibility/2006" xmlns:p14="http://schemas.microsoft.com/office/powerpoint/2010/main">
    <mc:Choice Requires="p14">
      <p:transition spd="slow" p14:dur="2000" advTm="20500"/>
    </mc:Choice>
    <mc:Fallback xmlns="">
      <p:transition spd="slow" advTm="205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83196" y="1421423"/>
            <a:ext cx="4925995" cy="4017612"/>
          </a:xfrm>
          <a:prstGeom prst="rect">
            <a:avLst/>
          </a:prstGeom>
        </p:spPr>
      </p:pic>
      <p:sp>
        <p:nvSpPr>
          <p:cNvPr id="11"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a:latin typeface="Raleway" panose="020B0503030101060003" pitchFamily="34" charset="77"/>
              </a:rPr>
              <a:t>Format Strategies:</a:t>
            </a:r>
            <a:br>
              <a:rPr lang="en-US" sz="3200" b="1">
                <a:latin typeface="Raleway" panose="020B0503030101060003" pitchFamily="34" charset="77"/>
              </a:rPr>
            </a:br>
            <a:r>
              <a:rPr lang="en-US" sz="4000" b="1">
                <a:latin typeface="Raleway Black" panose="020B0503030101060003" pitchFamily="34" charset="77"/>
              </a:rPr>
              <a:t>Findings slide overview</a:t>
            </a:r>
            <a:endParaRPr lang="en-US" sz="4000"/>
          </a:p>
        </p:txBody>
      </p:sp>
      <p:sp>
        <p:nvSpPr>
          <p:cNvPr id="12" name="Content Placeholder 1"/>
          <p:cNvSpPr>
            <a:spLocks noGrp="1"/>
          </p:cNvSpPr>
          <p:nvPr>
            <p:ph idx="1"/>
          </p:nvPr>
        </p:nvSpPr>
        <p:spPr>
          <a:xfrm>
            <a:off x="838200" y="2571008"/>
            <a:ext cx="6045200" cy="3154840"/>
          </a:xfrm>
        </p:spPr>
        <p:txBody>
          <a:bodyPr vert="horz" lIns="91440" tIns="45720" rIns="91440" bIns="45720" rtlCol="0" anchor="t">
            <a:noAutofit/>
          </a:bodyPr>
          <a:lstStyle/>
          <a:p>
            <a:pPr marL="0" indent="0" fontAlgn="base">
              <a:lnSpc>
                <a:spcPct val="100000"/>
              </a:lnSpc>
              <a:spcAft>
                <a:spcPts val="1200"/>
              </a:spcAft>
              <a:buNone/>
            </a:pPr>
            <a:r>
              <a:rPr lang="en-US" b="1">
                <a:solidFill>
                  <a:srgbClr val="000000"/>
                </a:solidFill>
                <a:latin typeface="Source Sans Pro"/>
                <a:ea typeface="Source Sans Pro"/>
                <a:cs typeface="Calibri"/>
              </a:rPr>
              <a:t>For each strategy, we will review:</a:t>
            </a:r>
          </a:p>
          <a:p>
            <a:pPr lvl="1" fontAlgn="base">
              <a:lnSpc>
                <a:spcPct val="100000"/>
              </a:lnSpc>
              <a:spcAft>
                <a:spcPts val="1200"/>
              </a:spcAft>
            </a:pPr>
            <a:r>
              <a:rPr lang="en-US">
                <a:solidFill>
                  <a:srgbClr val="000000"/>
                </a:solidFill>
                <a:latin typeface="Source Sans Pro"/>
                <a:ea typeface="Source Sans Pro"/>
                <a:cs typeface="Calibri"/>
              </a:rPr>
              <a:t>Strategy definition</a:t>
            </a:r>
          </a:p>
          <a:p>
            <a:pPr lvl="1" fontAlgn="base">
              <a:lnSpc>
                <a:spcPct val="100000"/>
              </a:lnSpc>
              <a:spcAft>
                <a:spcPts val="1200"/>
              </a:spcAft>
            </a:pPr>
            <a:r>
              <a:rPr lang="en-US">
                <a:solidFill>
                  <a:srgbClr val="000000"/>
                </a:solidFill>
                <a:latin typeface="Source Sans Pro"/>
                <a:ea typeface="Source Sans Pro"/>
                <a:cs typeface="Calibri"/>
              </a:rPr>
              <a:t>Research findings, depicted in graphs</a:t>
            </a:r>
          </a:p>
        </p:txBody>
      </p:sp>
    </p:spTree>
    <p:extLst>
      <p:ext uri="{BB962C8B-B14F-4D97-AF65-F5344CB8AC3E}">
        <p14:creationId xmlns:p14="http://schemas.microsoft.com/office/powerpoint/2010/main" val="2825086477"/>
      </p:ext>
    </p:extLst>
  </p:cSld>
  <p:clrMapOvr>
    <a:masterClrMapping/>
  </p:clrMapOvr>
  <mc:AlternateContent xmlns:mc="http://schemas.openxmlformats.org/markup-compatibility/2006" xmlns:p14="http://schemas.microsoft.com/office/powerpoint/2010/main">
    <mc:Choice Requires="p14">
      <p:transition spd="slow" p14:dur="2000" advTm="79200"/>
    </mc:Choice>
    <mc:Fallback xmlns="">
      <p:transition spd="slow" advTm="792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217857"/>
            <a:ext cx="851511" cy="1280353"/>
          </a:xfrm>
          <a:prstGeom prst="rect">
            <a:avLst/>
          </a:prstGeom>
        </p:spPr>
      </p:pic>
      <p:sp>
        <p:nvSpPr>
          <p:cNvPr id="11" name="Title 1">
            <a:extLst>
              <a:ext uri="{FF2B5EF4-FFF2-40B4-BE49-F238E27FC236}">
                <a16:creationId xmlns:a16="http://schemas.microsoft.com/office/drawing/2014/main" id="{7A372D60-70FD-4E73-9BAC-7F0FB542E937}"/>
              </a:ext>
            </a:extLst>
          </p:cNvPr>
          <p:cNvSpPr>
            <a:spLocks noGrp="1"/>
          </p:cNvSpPr>
          <p:nvPr>
            <p:ph type="title"/>
          </p:nvPr>
        </p:nvSpPr>
        <p:spPr>
          <a:xfrm>
            <a:off x="849557" y="776324"/>
            <a:ext cx="5659124" cy="1600200"/>
          </a:xfrm>
        </p:spPr>
        <p:txBody>
          <a:bodyPr>
            <a:normAutofit/>
          </a:bodyPr>
          <a:lstStyle/>
          <a:p>
            <a:r>
              <a:rPr lang="en-US" sz="1800" b="1" dirty="0">
                <a:latin typeface="Raleway"/>
              </a:rPr>
              <a:t>Format Strategies:</a:t>
            </a:r>
            <a:br>
              <a:rPr lang="en-US" sz="1800" b="1" dirty="0">
                <a:latin typeface="Raleway" panose="020B0503030101060003" pitchFamily="34" charset="77"/>
              </a:rPr>
            </a:br>
            <a:r>
              <a:rPr lang="en-US" sz="4000" b="1" dirty="0">
                <a:latin typeface="Raleway Black"/>
              </a:rPr>
              <a:t>Findings slide overview</a:t>
            </a:r>
            <a:endParaRPr lang="en-US" dirty="0"/>
          </a:p>
        </p:txBody>
      </p:sp>
      <p:sp>
        <p:nvSpPr>
          <p:cNvPr id="17" name="Text Placeholder 3">
            <a:extLst>
              <a:ext uri="{FF2B5EF4-FFF2-40B4-BE49-F238E27FC236}">
                <a16:creationId xmlns:a16="http://schemas.microsoft.com/office/drawing/2014/main" id="{5893B68B-2781-4611-B5EC-123800A4D1DD}"/>
              </a:ext>
            </a:extLst>
          </p:cNvPr>
          <p:cNvSpPr>
            <a:spLocks noGrp="1"/>
          </p:cNvSpPr>
          <p:nvPr>
            <p:ph type="body" sz="half" idx="2"/>
          </p:nvPr>
        </p:nvSpPr>
        <p:spPr>
          <a:xfrm>
            <a:off x="852279" y="3434862"/>
            <a:ext cx="5763063" cy="2986456"/>
          </a:xfrm>
        </p:spPr>
        <p:txBody>
          <a:bodyPr vert="horz" lIns="91440" tIns="45720" rIns="91440" bIns="45720" rtlCol="0" anchor="t">
            <a:normAutofit/>
          </a:bodyPr>
          <a:lstStyle/>
          <a:p>
            <a:pPr fontAlgn="base"/>
            <a:r>
              <a:rPr lang="en-US" sz="2400" b="1">
                <a:solidFill>
                  <a:srgbClr val="000000"/>
                </a:solidFill>
                <a:latin typeface="Source Sans Pro"/>
                <a:ea typeface="Source Sans Pro"/>
                <a:cs typeface="Calibri"/>
              </a:rPr>
              <a:t>For each strategy, we will share:</a:t>
            </a:r>
          </a:p>
          <a:p>
            <a:pPr marL="342900" indent="-342900" fontAlgn="base">
              <a:buFont typeface="Arial" panose="020B0604020202020204" pitchFamily="34" charset="0"/>
              <a:buChar char="•"/>
            </a:pPr>
            <a:r>
              <a:rPr lang="en-US" sz="2400">
                <a:latin typeface="Source Sans Pro"/>
                <a:ea typeface="Source Sans Pro"/>
              </a:rPr>
              <a:t>An example of how the strategy was  applied in a Let’s Do Chemistry activity</a:t>
            </a:r>
          </a:p>
          <a:p>
            <a:pPr fontAlgn="base"/>
            <a:endParaRPr lang="en-US" sz="2400">
              <a:latin typeface="Source Sans Pro" panose="020B0503030403020204" pitchFamily="34" charset="0"/>
              <a:ea typeface="Source Sans Pro" panose="020B0503030403020204" pitchFamily="34" charset="0"/>
            </a:endParaRPr>
          </a:p>
        </p:txBody>
      </p:sp>
      <p:pic>
        <p:nvPicPr>
          <p:cNvPr id="2" name="Picture 2" descr="A group of people sitting at a table&#10;&#10;Description automatically generated">
            <a:extLst>
              <a:ext uri="{FF2B5EF4-FFF2-40B4-BE49-F238E27FC236}">
                <a16:creationId xmlns:a16="http://schemas.microsoft.com/office/drawing/2014/main" id="{C27ECAF3-2058-4F81-AF67-996170D60C7B}"/>
              </a:ext>
            </a:extLst>
          </p:cNvPr>
          <p:cNvPicPr>
            <a:picLocks noChangeAspect="1"/>
          </p:cNvPicPr>
          <p:nvPr/>
        </p:nvPicPr>
        <p:blipFill>
          <a:blip r:embed="rId4"/>
          <a:stretch>
            <a:fillRect/>
          </a:stretch>
        </p:blipFill>
        <p:spPr>
          <a:xfrm>
            <a:off x="7050507" y="2623"/>
            <a:ext cx="5139488" cy="6852753"/>
          </a:xfrm>
          <a:prstGeom prst="rect">
            <a:avLst/>
          </a:prstGeom>
        </p:spPr>
      </p:pic>
    </p:spTree>
    <p:extLst>
      <p:ext uri="{BB962C8B-B14F-4D97-AF65-F5344CB8AC3E}">
        <p14:creationId xmlns:p14="http://schemas.microsoft.com/office/powerpoint/2010/main" val="1921112406"/>
      </p:ext>
    </p:extLst>
  </p:cSld>
  <p:clrMapOvr>
    <a:masterClrMapping/>
  </p:clrMapOvr>
  <mc:AlternateContent xmlns:mc="http://schemas.openxmlformats.org/markup-compatibility/2006" xmlns:p14="http://schemas.microsoft.com/office/powerpoint/2010/main">
    <mc:Choice Requires="p14">
      <p:transition spd="slow" p14:dur="2000" advTm="9350"/>
    </mc:Choice>
    <mc:Fallback xmlns="">
      <p:transition spd="slow" advTm="9350"/>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2385C8C23C0A94F818BB6E8A9D03D4E" ma:contentTypeVersion="9" ma:contentTypeDescription="Create a new document." ma:contentTypeScope="" ma:versionID="0e2bd69483966854de98c9c295eb182a">
  <xsd:schema xmlns:xsd="http://www.w3.org/2001/XMLSchema" xmlns:xs="http://www.w3.org/2001/XMLSchema" xmlns:p="http://schemas.microsoft.com/office/2006/metadata/properties" xmlns:ns2="b3ca217a-e24d-4608-8aa1-039dcec7fd8e" targetNamespace="http://schemas.microsoft.com/office/2006/metadata/properties" ma:root="true" ma:fieldsID="79d3943bec1f14b78e7df7f0db4b7f7f" ns2:_="">
    <xsd:import namespace="b3ca217a-e24d-4608-8aa1-039dcec7fd8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3ca217a-e24d-4608-8aa1-039dcec7fd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56553F1-2AA7-4DEE-A7BF-41F1AF940A33}">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b3ca217a-e24d-4608-8aa1-039dcec7fd8e"/>
    <ds:schemaRef ds:uri="http://www.w3.org/XML/1998/namespace"/>
    <ds:schemaRef ds:uri="http://purl.org/dc/dcmitype/"/>
  </ds:schemaRefs>
</ds:datastoreItem>
</file>

<file path=customXml/itemProps2.xml><?xml version="1.0" encoding="utf-8"?>
<ds:datastoreItem xmlns:ds="http://schemas.openxmlformats.org/officeDocument/2006/customXml" ds:itemID="{7AE6E33E-B847-4137-BB22-AE673AF298FD}">
  <ds:schemaRefs>
    <ds:schemaRef ds:uri="b3ca217a-e24d-4608-8aa1-039dcec7fd8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92CF97F-CEB9-4409-A198-BCFF187D743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311</TotalTime>
  <Words>5298</Words>
  <Application>Microsoft Macintosh PowerPoint</Application>
  <PresentationFormat>Widescreen</PresentationFormat>
  <Paragraphs>390</Paragraphs>
  <Slides>45</Slides>
  <Notes>45</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45</vt:i4>
      </vt:variant>
    </vt:vector>
  </HeadingPairs>
  <TitlesOfParts>
    <vt:vector size="55" baseType="lpstr">
      <vt:lpstr>Calibri</vt:lpstr>
      <vt:lpstr>Raleway Medium</vt:lpstr>
      <vt:lpstr>Arial</vt:lpstr>
      <vt:lpstr>Raleway ExtraBold</vt:lpstr>
      <vt:lpstr>Calibri Light</vt:lpstr>
      <vt:lpstr>Source Sans Pro</vt:lpstr>
      <vt:lpstr>Raleway</vt:lpstr>
      <vt:lpstr>Raleway Black</vt:lpstr>
      <vt:lpstr>Office Theme</vt:lpstr>
      <vt:lpstr>6_Office Theme</vt:lpstr>
      <vt:lpstr>PowerPoint Presentation</vt:lpstr>
      <vt:lpstr>Research Findings</vt:lpstr>
      <vt:lpstr>PowerPoint Presentation</vt:lpstr>
      <vt:lpstr>Research Findings Design strategies and chemistry attitudes</vt:lpstr>
      <vt:lpstr>Research Findings Design strategies and chemistry attitudes</vt:lpstr>
      <vt:lpstr>Research Findings Design strategies and chemistry attitudes</vt:lpstr>
      <vt:lpstr>Research Findings Design strategies and chemistry attitudes</vt:lpstr>
      <vt:lpstr>Format Strategies: Findings slide overview</vt:lpstr>
      <vt:lpstr>Format Strategies: Findings slide overview</vt:lpstr>
      <vt:lpstr>Format Strategies: Findings slide overview</vt:lpstr>
      <vt:lpstr>Format Strategies: Allow for use of tools and materials</vt:lpstr>
      <vt:lpstr>Strategy in Action: Allow for use of tools and materials</vt:lpstr>
      <vt:lpstr>Strategy in Action: Allow for use of tools and materials</vt:lpstr>
      <vt:lpstr>Format Strategies: Evoke familiar experiences</vt:lpstr>
      <vt:lpstr>Strategy in Action: Evoke familiar experiences</vt:lpstr>
      <vt:lpstr>Strategy in Action: Evoke familiar experiences</vt:lpstr>
      <vt:lpstr>Format Strategies: Allow for observation of phenomena</vt:lpstr>
      <vt:lpstr>Strategy in Action: Allow for observation of phenomena</vt:lpstr>
      <vt:lpstr>Strategy in Action: Allow for observation of phenomena</vt:lpstr>
      <vt:lpstr>Format Strategies: Be hands-on and interactive</vt:lpstr>
      <vt:lpstr>Strategy in Action: Be Hands-on and  Interactive</vt:lpstr>
      <vt:lpstr>Strategy in Action: Be Hands-on and  Interactive</vt:lpstr>
      <vt:lpstr>Format Strategies: Allow for experimenting with variables</vt:lpstr>
      <vt:lpstr>Strategy in Action: Allow for experimenting with variables</vt:lpstr>
      <vt:lpstr>Strategy in Action: Allow for experimenting with variables</vt:lpstr>
      <vt:lpstr>Format Strategies: Be simple to do and easy to understand</vt:lpstr>
      <vt:lpstr>Strategy in Action: Be simple to do and easy to understand</vt:lpstr>
      <vt:lpstr>Strategy in Action: Be simple to do and easy to understand</vt:lpstr>
      <vt:lpstr>Summary Format strategy findings</vt:lpstr>
      <vt:lpstr>Summary Format strategy findings</vt:lpstr>
      <vt:lpstr>Summary Format strategy findings</vt:lpstr>
      <vt:lpstr>Summary Format strategy findings</vt:lpstr>
      <vt:lpstr>Applying the Research</vt:lpstr>
      <vt:lpstr>Applying the Research Use format strategies</vt:lpstr>
      <vt:lpstr>PowerPoint Presentation</vt:lpstr>
      <vt:lpstr>PowerPoint Presentation</vt:lpstr>
      <vt:lpstr>PowerPoint Presentation</vt:lpstr>
      <vt:lpstr>Applying the Research Modify an activity</vt:lpstr>
      <vt:lpstr>Applying the Research Train others</vt:lpstr>
      <vt:lpstr>Applying the Research Train others</vt:lpstr>
      <vt:lpstr>Applying the Research Train others</vt:lpstr>
      <vt:lpstr>PowerPoint Presentation</vt:lpstr>
      <vt:lpstr>PowerPoint Presentation</vt:lpstr>
      <vt:lpstr>Section Header Slide Title</vt:lpstr>
      <vt:lpstr>Section Header Slide Title</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Maletz</dc:creator>
  <cp:lastModifiedBy>Emily Hostetler</cp:lastModifiedBy>
  <cp:revision>150</cp:revision>
  <dcterms:created xsi:type="dcterms:W3CDTF">2020-10-02T21:30:17Z</dcterms:created>
  <dcterms:modified xsi:type="dcterms:W3CDTF">2020-12-30T22:12:50Z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0x01010042385C8C23C0A94F818BB6E8A9D03D4E</vt:lpwstr>
  </property>
</Properties>
</file>