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0" r:id="rId5"/>
  </p:sldMasterIdLst>
  <p:notesMasterIdLst>
    <p:notesMasterId r:id="rId47"/>
  </p:notesMasterIdLst>
  <p:sldIdLst>
    <p:sldId id="258" r:id="rId6"/>
    <p:sldId id="267" r:id="rId7"/>
    <p:sldId id="269" r:id="rId8"/>
    <p:sldId id="270" r:id="rId9"/>
    <p:sldId id="271" r:id="rId10"/>
    <p:sldId id="272" r:id="rId11"/>
    <p:sldId id="273" r:id="rId12"/>
    <p:sldId id="281" r:id="rId13"/>
    <p:sldId id="325" r:id="rId14"/>
    <p:sldId id="302" r:id="rId15"/>
    <p:sldId id="284" r:id="rId16"/>
    <p:sldId id="262" r:id="rId17"/>
    <p:sldId id="329" r:id="rId18"/>
    <p:sldId id="283" r:id="rId19"/>
    <p:sldId id="301" r:id="rId20"/>
    <p:sldId id="330" r:id="rId21"/>
    <p:sldId id="282" r:id="rId22"/>
    <p:sldId id="288" r:id="rId23"/>
    <p:sldId id="331" r:id="rId24"/>
    <p:sldId id="285" r:id="rId25"/>
    <p:sldId id="290" r:id="rId26"/>
    <p:sldId id="332" r:id="rId27"/>
    <p:sldId id="286" r:id="rId28"/>
    <p:sldId id="292" r:id="rId29"/>
    <p:sldId id="333" r:id="rId30"/>
    <p:sldId id="312" r:id="rId31"/>
    <p:sldId id="309" r:id="rId32"/>
    <p:sldId id="310" r:id="rId33"/>
    <p:sldId id="311" r:id="rId34"/>
    <p:sldId id="334" r:id="rId35"/>
    <p:sldId id="335" r:id="rId36"/>
    <p:sldId id="336" r:id="rId37"/>
    <p:sldId id="337" r:id="rId38"/>
    <p:sldId id="338" r:id="rId39"/>
    <p:sldId id="339" r:id="rId40"/>
    <p:sldId id="340" r:id="rId41"/>
    <p:sldId id="341" r:id="rId42"/>
    <p:sldId id="346" r:id="rId43"/>
    <p:sldId id="347" r:id="rId44"/>
    <p:sldId id="344" r:id="rId45"/>
    <p:sldId id="345" r:id="rId46"/>
  </p:sldIdLst>
  <p:sldSz cx="12192000" cy="6858000"/>
  <p:notesSz cx="6858000" cy="9144000"/>
  <p:embeddedFontLst>
    <p:embeddedFont>
      <p:font typeface="Calibri" panose="020F0502020204030204" pitchFamily="34" charset="0"/>
      <p:regular r:id="rId48"/>
      <p:bold r:id="rId49"/>
      <p:italic r:id="rId50"/>
      <p:boldItalic r:id="rId51"/>
    </p:embeddedFont>
    <p:embeddedFont>
      <p:font typeface="Calibri Light" panose="020F0302020204030204" pitchFamily="34" charset="0"/>
      <p:regular r:id="rId52"/>
      <p:italic r:id="rId53"/>
    </p:embeddedFont>
    <p:embeddedFont>
      <p:font typeface="Raleway" panose="020B0503030101060003" pitchFamily="34" charset="77"/>
      <p:regular r:id="rId54"/>
      <p:bold r:id="rId55"/>
      <p:italic r:id="rId56"/>
      <p:boldItalic r:id="rId57"/>
    </p:embeddedFont>
    <p:embeddedFont>
      <p:font typeface="Raleway Black" panose="020B0A03030101060003" pitchFamily="34" charset="77"/>
      <p:bold r:id="rId58"/>
      <p:italic r:id="rId59"/>
      <p:boldItalic r:id="rId60"/>
    </p:embeddedFont>
    <p:embeddedFont>
      <p:font typeface="Raleway ExtraBold" panose="020B0903030101060003" pitchFamily="34" charset="77"/>
      <p:bold r:id="rId61"/>
      <p:italic r:id="rId62"/>
      <p:boldItalic r:id="rId63"/>
    </p:embeddedFont>
    <p:embeddedFont>
      <p:font typeface="Raleway Medium" panose="020B0603030101060003" pitchFamily="34" charset="77"/>
      <p:regular r:id="rId64"/>
      <p:italic r:id="rId65"/>
    </p:embeddedFont>
    <p:embeddedFont>
      <p:font typeface="Source Sans Pro" panose="020B0503030403020204" pitchFamily="34" charset="0"/>
      <p:regular r:id="rId66"/>
      <p:bold r:id="rId67"/>
      <p:italic r:id="rId68"/>
      <p:boldItalic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Emily Hostetler" initials="EH" lastIdx="10" clrIdx="0">
    <p:extLst>
      <p:ext uri="{19B8F6BF-5375-455C-9EA6-DF929625EA0E}">
        <p15:presenceInfo xmlns:p15="http://schemas.microsoft.com/office/powerpoint/2012/main" userId="S::ehostetler@mos.org::b143871f-3505-49ff-9e25-e454c7f93c09" providerId="AD"/>
      </p:ext>
    </p:extLst>
  </p:cmAuthor>
  <p:cmAuthor id="4" name="Marta Beyer" initials="MB [2]" lastIdx="22" clrIdx="1">
    <p:extLst>
      <p:ext uri="{19B8F6BF-5375-455C-9EA6-DF929625EA0E}">
        <p15:presenceInfo xmlns:p15="http://schemas.microsoft.com/office/powerpoint/2012/main" userId="S::mbeyer@mos.org::854055a8-db73-4336-9621-a2a638f561c6" providerId="AD"/>
      </p:ext>
    </p:extLst>
  </p:cmAuthor>
  <p:cmAuthor id="5" name="Allison Anderson" initials="AA" lastIdx="21" clrIdx="2">
    <p:extLst>
      <p:ext uri="{19B8F6BF-5375-455C-9EA6-DF929625EA0E}">
        <p15:presenceInfo xmlns:p15="http://schemas.microsoft.com/office/powerpoint/2012/main" userId="Allison Anders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B4E6"/>
    <a:srgbClr val="D9D9D9"/>
    <a:srgbClr val="AFABAB"/>
    <a:srgbClr val="7F7F7F"/>
    <a:srgbClr val="007C91"/>
    <a:srgbClr val="EEB41E"/>
    <a:srgbClr val="6661AB"/>
    <a:srgbClr val="F26644"/>
    <a:srgbClr val="21AABD"/>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EF4DD6-A793-4162-A996-57244E08D108}" v="28" dt="2020-10-19T03:30:17.275"/>
    <p1510:client id="{9411EFDC-2FF4-C193-3955-FCB34E85E3EB}" v="275" dt="2020-10-21T15:16:29.979"/>
    <p1510:client id="{57C9EE91-E571-2609-7A0A-DDAA4405688F}" v="34" dt="2020-10-21T14:16:35.047"/>
    <p1510:client id="{332CD457-A0CF-D724-4EC2-15BF30902570}" v="3" dt="2020-12-17T19:53:15.874"/>
  </p1510:revLst>
</p1510:revInfo>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50154" autoAdjust="0"/>
  </p:normalViewPr>
  <p:slideViewPr>
    <p:cSldViewPr snapToGrid="0">
      <p:cViewPr varScale="1">
        <p:scale>
          <a:sx n="52" d="100"/>
          <a:sy n="52" d="100"/>
        </p:scale>
        <p:origin x="28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notesMaster" Target="notesMasters/notesMaster1.xml"/><Relationship Id="rId63" Type="http://schemas.openxmlformats.org/officeDocument/2006/relationships/font" Target="fonts/font16.fntdata"/><Relationship Id="rId68" Type="http://schemas.openxmlformats.org/officeDocument/2006/relationships/font" Target="fonts/font21.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14.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8" Type="http://schemas.openxmlformats.org/officeDocument/2006/relationships/slide" Target="slides/slide3.xml"/><Relationship Id="rId51" Type="http://schemas.openxmlformats.org/officeDocument/2006/relationships/font" Target="fonts/font4.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commentAuthors" Target="commentAuthor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2.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8741EF-1F28-4416-85CF-63E86B6575DC}" type="datetimeFigureOut">
              <a:rPr lang="en-US" smtClean="0"/>
              <a:t>12/30/20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5414EC-E667-448D-B03F-53C317516AB6}" type="slidenum">
              <a:rPr lang="en-US" smtClean="0"/>
              <a:t>‹#›</a:t>
            </a:fld>
            <a:endParaRPr lang="en-US"/>
          </a:p>
        </p:txBody>
      </p:sp>
    </p:spTree>
    <p:extLst>
      <p:ext uri="{BB962C8B-B14F-4D97-AF65-F5344CB8AC3E}">
        <p14:creationId xmlns:p14="http://schemas.microsoft.com/office/powerpoint/2010/main" val="3873158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Welcome</a:t>
            </a:r>
            <a:r>
              <a:rPr lang="en-US" baseline="0"/>
              <a:t> to Module 3: Content strategies. My name is [name], and I’m one of the researchers for the Let’s Do Chemistry project. </a:t>
            </a:r>
            <a:br>
              <a:rPr lang="en-US" baseline="0">
                <a:cs typeface="+mn-lt"/>
              </a:rPr>
            </a:br>
            <a:endParaRPr lang="en-US" baseline="0"/>
          </a:p>
          <a:p>
            <a:pPr marL="171450" indent="-171450">
              <a:buFont typeface="Arial" panose="020B0604020202020204" pitchFamily="34" charset="0"/>
              <a:buChar char="•"/>
              <a:defRPr/>
            </a:pPr>
            <a:r>
              <a:rPr lang="en-US" baseline="0"/>
              <a:t>If you have not already done so, please </a:t>
            </a:r>
            <a:r>
              <a:rPr lang="en-US"/>
              <a:t>review</a:t>
            </a:r>
            <a:r>
              <a:rPr lang="en-US" baseline="0"/>
              <a:t> the welcome module</a:t>
            </a:r>
            <a:r>
              <a:rPr lang="en-US"/>
              <a:t>, which provides background on the project and our research</a:t>
            </a:r>
            <a:r>
              <a:rPr lang="en-US" baseline="0"/>
              <a:t>.</a:t>
            </a:r>
            <a:r>
              <a:rPr lang="en-US"/>
              <a:t> </a:t>
            </a:r>
            <a:endParaRPr lang="en-US" baseline="0">
              <a:cs typeface="Calibri"/>
            </a:endParaRPr>
          </a:p>
          <a:p>
            <a:endParaRPr lang="en-US"/>
          </a:p>
          <a:p>
            <a:pPr marL="171450" indent="-171450">
              <a:buFont typeface="Arial" panose="020B0604020202020204" pitchFamily="34" charset="0"/>
              <a:buChar char="•"/>
            </a:pPr>
            <a:r>
              <a:rPr lang="en-US" i="0" baseline="0"/>
              <a:t>In this video we will talk about </a:t>
            </a:r>
            <a:r>
              <a:rPr lang="en-US"/>
              <a:t>the research </a:t>
            </a:r>
            <a:r>
              <a:rPr lang="en-US" i="0" baseline="0"/>
              <a:t>findings </a:t>
            </a:r>
            <a:r>
              <a:rPr lang="en-US"/>
              <a:t>related to</a:t>
            </a:r>
            <a:r>
              <a:rPr lang="en-US" i="0" baseline="0"/>
              <a:t> activity design, specifically – content strategies to increase interest, relevance, and self-efficacy.</a:t>
            </a:r>
            <a:r>
              <a:rPr lang="en-US"/>
              <a:t> </a:t>
            </a:r>
            <a:endParaRPr lang="en-US" i="0" baseline="0">
              <a:cs typeface="Calibri"/>
            </a:endParaRPr>
          </a:p>
          <a:p>
            <a:pPr marL="171450" indent="-171450">
              <a:buFont typeface="Arial" panose="020B0604020202020204" pitchFamily="34" charset="0"/>
              <a:buChar char="•"/>
            </a:pPr>
            <a:r>
              <a:rPr lang="en-US" i="0" baseline="0"/>
              <a:t>We will also talk about how to apply the research findings to your own practice – in selecting, modifying, or creating activities for outreach or visitor engagement, as well as training others</a:t>
            </a:r>
            <a:r>
              <a:rPr lang="en-US"/>
              <a:t> </a:t>
            </a:r>
            <a:endParaRPr lang="en-US" i="0" baseline="0">
              <a:cs typeface="Calibri"/>
            </a:endParaRPr>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1</a:t>
            </a:fld>
            <a:endParaRPr lang="en-US"/>
          </a:p>
        </p:txBody>
      </p:sp>
    </p:spTree>
    <p:extLst>
      <p:ext uri="{BB962C8B-B14F-4D97-AF65-F5344CB8AC3E}">
        <p14:creationId xmlns:p14="http://schemas.microsoft.com/office/powerpoint/2010/main" val="1620279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fontAlgn="base">
              <a:buFont typeface="Arial" panose="020B0604020202020204" pitchFamily="34" charset="0"/>
              <a:buChar char="•"/>
            </a:pPr>
            <a:r>
              <a:rPr lang="en-US"/>
              <a:t>Finally, we</a:t>
            </a:r>
            <a:r>
              <a:rPr lang="en-US" sz="1200" b="0" i="0" u="none" strike="noStrike" kern="1200">
                <a:solidFill>
                  <a:schemeClr val="tx1"/>
                </a:solidFill>
                <a:effectLst/>
                <a:latin typeface="+mn-lt"/>
                <a:ea typeface="+mn-ea"/>
                <a:cs typeface="+mn-cs"/>
              </a:rPr>
              <a:t> will show an example from our data, including which attitude the visitor reported an increase for after participating and their response to a follow-up question asking what about the activity made them feel this way. </a:t>
            </a:r>
            <a:r>
              <a:rPr lang="en-US" sz="1200" b="0" i="0" kern="1200">
                <a:solidFill>
                  <a:schemeClr val="tx1"/>
                </a:solidFill>
                <a:effectLst/>
                <a:latin typeface="+mn-lt"/>
                <a:ea typeface="+mn-ea"/>
                <a:cs typeface="+mn-cs"/>
              </a:rPr>
              <a:t>​</a:t>
            </a:r>
          </a:p>
          <a:p>
            <a:pPr marL="171450" indent="-171450" rtl="0" fontAlgn="base">
              <a:buFont typeface="Arial" panose="020B0604020202020204" pitchFamily="34" charset="0"/>
              <a:buChar char="•"/>
            </a:pPr>
            <a:r>
              <a:rPr lang="en-US" sz="1200" b="0" i="0" u="none" strike="noStrike" kern="1200">
                <a:solidFill>
                  <a:schemeClr val="tx1"/>
                </a:solidFill>
                <a:effectLst/>
                <a:latin typeface="+mn-lt"/>
                <a:ea typeface="+mn-ea"/>
                <a:cs typeface="+mn-cs"/>
              </a:rPr>
              <a:t>These quotes will give you a sense of how our visitors talked about the strategies that informed our framework.</a:t>
            </a:r>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5306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Starting with the strategy of chemistry concepts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a:t>Chemistry concepts refer to </a:t>
            </a:r>
            <a:r>
              <a:rPr lang="en-US" sz="1200" i="0" baseline="0"/>
              <a:t>i</a:t>
            </a:r>
            <a:r>
              <a:rPr lang="en-US" sz="1200"/>
              <a:t>nformation about a basic </a:t>
            </a:r>
            <a:r>
              <a:rPr lang="en-US" sz="1200" b="1"/>
              <a:t>concept</a:t>
            </a:r>
            <a:r>
              <a:rPr lang="en-US" sz="1200"/>
              <a:t>, </a:t>
            </a:r>
            <a:r>
              <a:rPr lang="en-US" sz="1200" b="1"/>
              <a:t>term</a:t>
            </a:r>
            <a:r>
              <a:rPr lang="en-US" sz="1200"/>
              <a:t>, or </a:t>
            </a:r>
            <a:r>
              <a:rPr lang="en-US" sz="1200" b="1"/>
              <a:t>idea</a:t>
            </a:r>
            <a:r>
              <a:rPr lang="en-US" sz="1200"/>
              <a:t> of chemistry, or an explanation about the </a:t>
            </a:r>
            <a:r>
              <a:rPr lang="en-US" sz="1200" b="1"/>
              <a:t>mechanism(s) behind a concept </a:t>
            </a:r>
            <a:r>
              <a:rPr lang="en-US" sz="1200"/>
              <a:t>the visitors are learning about, such as a phenomenon that they are witnessing or discussing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This strategy seems to be important for all three attitudes of interest, relevance, and self-efficacy, to varying degrees.</a:t>
            </a:r>
          </a:p>
        </p:txBody>
      </p:sp>
      <p:sp>
        <p:nvSpPr>
          <p:cNvPr id="4" name="Slide Number Placeholder 3"/>
          <p:cNvSpPr>
            <a:spLocks noGrp="1"/>
          </p:cNvSpPr>
          <p:nvPr>
            <p:ph type="sldNum" sz="quarter" idx="10"/>
          </p:nvPr>
        </p:nvSpPr>
        <p:spPr/>
        <p:txBody>
          <a:bodyPr/>
          <a:lstStyle/>
          <a:p>
            <a:fld id="{6B5414EC-E667-448D-B03F-53C317516AB6}" type="slidenum">
              <a:rPr lang="en-US" smtClean="0"/>
              <a:t>11</a:t>
            </a:fld>
            <a:endParaRPr lang="en-US"/>
          </a:p>
        </p:txBody>
      </p:sp>
    </p:spTree>
    <p:extLst>
      <p:ext uri="{BB962C8B-B14F-4D97-AF65-F5344CB8AC3E}">
        <p14:creationId xmlns:p14="http://schemas.microsoft.com/office/powerpoint/2010/main" val="3680819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i="0" baseline="0" dirty="0"/>
              <a:t>Let’s look at how one of the Let’s Do Chemistry activities incorporated this design strategy</a:t>
            </a:r>
          </a:p>
          <a:p>
            <a:pPr fontAlgn="base"/>
            <a:endParaRPr lang="en-US" i="0" baseline="0" dirty="0"/>
          </a:p>
          <a:p>
            <a:pPr fontAlgn="base"/>
            <a:r>
              <a:rPr lang="en-US" i="0" baseline="0" dirty="0"/>
              <a:t>The </a:t>
            </a:r>
            <a:r>
              <a:rPr lang="en-US" i="1" baseline="0" dirty="0"/>
              <a:t>Sublimation Bubbles </a:t>
            </a:r>
            <a:r>
              <a:rPr lang="en-US" i="0" baseline="0" dirty="0"/>
              <a:t>activity uses the chemical reaction between water and dry ice to create soap bubbles, which creates opportunities to talk about the chemistry concepts related to the activity topic – specifically, phases of matter and sublimation. </a:t>
            </a:r>
          </a:p>
          <a:p>
            <a:pPr fontAlgn="base"/>
            <a:endParaRPr lang="en-US" i="0" baseline="0" dirty="0"/>
          </a:p>
          <a:p>
            <a:pPr fontAlgn="base"/>
            <a:r>
              <a:rPr lang="en-US" b="1" i="0" baseline="0" dirty="0"/>
              <a:t>Image credit: Emily </a:t>
            </a:r>
            <a:r>
              <a:rPr lang="en-US" b="1" i="0" baseline="0" dirty="0" err="1"/>
              <a:t>Maletz</a:t>
            </a:r>
            <a:r>
              <a:rPr lang="en-US" b="1" i="0" baseline="0" dirty="0"/>
              <a:t>, Sublimation Bubbles Activity Guide</a:t>
            </a:r>
          </a:p>
        </p:txBody>
      </p:sp>
      <p:sp>
        <p:nvSpPr>
          <p:cNvPr id="4" name="Slide Number Placeholder 3"/>
          <p:cNvSpPr>
            <a:spLocks noGrp="1"/>
          </p:cNvSpPr>
          <p:nvPr>
            <p:ph type="sldNum" sz="quarter" idx="10"/>
          </p:nvPr>
        </p:nvSpPr>
        <p:spPr/>
        <p:txBody>
          <a:bodyPr/>
          <a:lstStyle/>
          <a:p>
            <a:fld id="{6B5414EC-E667-448D-B03F-53C317516AB6}" type="slidenum">
              <a:rPr lang="en-US" smtClean="0"/>
              <a:t>12</a:t>
            </a:fld>
            <a:endParaRPr lang="en-US"/>
          </a:p>
        </p:txBody>
      </p:sp>
    </p:spTree>
    <p:extLst>
      <p:ext uri="{BB962C8B-B14F-4D97-AF65-F5344CB8AC3E}">
        <p14:creationId xmlns:p14="http://schemas.microsoft.com/office/powerpoint/2010/main" val="1091506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a:t>In this example, a visitor shared that chemistry</a:t>
            </a:r>
            <a:r>
              <a:rPr lang="en-US" i="0" baseline="0"/>
              <a:t> felt more interesting after doing the </a:t>
            </a:r>
            <a:r>
              <a:rPr lang="en-US" i="1" baseline="0"/>
              <a:t>Sublimation Bubbles </a:t>
            </a:r>
            <a:r>
              <a:rPr lang="en-US" i="0" baseline="0"/>
              <a:t>activity, and explained that it was because they learned </a:t>
            </a:r>
            <a:r>
              <a:rPr lang="en-US" sz="1200" i="1"/>
              <a:t>“</a:t>
            </a:r>
            <a:r>
              <a:rPr lang="en-US" sz="1200" i="1">
                <a:ln w="0"/>
                <a:solidFill>
                  <a:prstClr val="black"/>
                </a:solidFill>
              </a:rPr>
              <a:t>How it works, how the dry ice creates bubbles.”</a:t>
            </a: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13</a:t>
            </a:fld>
            <a:endParaRPr lang="en-US"/>
          </a:p>
        </p:txBody>
      </p:sp>
    </p:spTree>
    <p:extLst>
      <p:ext uri="{BB962C8B-B14F-4D97-AF65-F5344CB8AC3E}">
        <p14:creationId xmlns:p14="http://schemas.microsoft.com/office/powerpoint/2010/main" val="2469795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a:t>When thinking about the content of an activity, there is a lot more than just the chemistry concepts you are trying to teach! The rest of our strategies are other ways to think about the </a:t>
            </a:r>
            <a:r>
              <a:rPr lang="en-US"/>
              <a:t>types of content</a:t>
            </a:r>
            <a:r>
              <a:rPr lang="en-US" i="0" baseline="0"/>
              <a:t> you </a:t>
            </a:r>
            <a:r>
              <a:rPr lang="en-US"/>
              <a:t>can include</a:t>
            </a:r>
            <a:r>
              <a:rPr lang="en-US" i="0" baseline="0"/>
              <a:t> in an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a:defRPr/>
            </a:pPr>
            <a:r>
              <a:rPr lang="en-US" i="0" baseline="0"/>
              <a:t>Starting with connections to everyday life, this </a:t>
            </a:r>
            <a:r>
              <a:rPr lang="en-US"/>
              <a:t>refers</a:t>
            </a:r>
            <a:r>
              <a:rPr lang="en-US" i="0" baseline="0"/>
              <a:t> </a:t>
            </a:r>
            <a:r>
              <a:rPr lang="en-US"/>
              <a:t>to </a:t>
            </a:r>
            <a:r>
              <a:rPr lang="en-US" i="0" baseline="0"/>
              <a:t>information that helps a visitor make an explicit connection between the concepts in the activity and their own life or personal experiences. This could include talking about</a:t>
            </a:r>
            <a:r>
              <a:rPr lang="en-US"/>
              <a:t> something related</a:t>
            </a:r>
            <a:r>
              <a:rPr lang="en-US" i="0" baseline="0"/>
              <a:t> school, work, play, or </a:t>
            </a:r>
            <a:r>
              <a:rPr lang="en-US"/>
              <a:t>any other</a:t>
            </a:r>
            <a:r>
              <a:rPr lang="en-US" i="0" baseline="0"/>
              <a:t> </a:t>
            </a:r>
            <a:r>
              <a:rPr lang="en-US"/>
              <a:t>aspect</a:t>
            </a:r>
            <a:r>
              <a:rPr lang="en-US" i="0" baseline="0"/>
              <a:t> of everyday life</a:t>
            </a:r>
            <a:r>
              <a:rPr lang="en-US"/>
              <a:t>.</a:t>
            </a:r>
            <a:endParaRPr lang="en-US" i="0" baseline="0">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baseline="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baseline="0"/>
              <a:t>This strategy seems to be particularly important for relevance, but also supports interest and self-efficacy to varying degrees.</a:t>
            </a:r>
            <a:endParaRPr lang="en-US" i="0" baseline="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14</a:t>
            </a:fld>
            <a:endParaRPr lang="en-US"/>
          </a:p>
        </p:txBody>
      </p:sp>
    </p:spTree>
    <p:extLst>
      <p:ext uri="{BB962C8B-B14F-4D97-AF65-F5344CB8AC3E}">
        <p14:creationId xmlns:p14="http://schemas.microsoft.com/office/powerpoint/2010/main" val="3330594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i="0" baseline="0" dirty="0"/>
              <a:t>Let’s look at how one of the Let’s Do Chemistry activities incorporated this design strategy</a:t>
            </a:r>
          </a:p>
          <a:p>
            <a:pPr fontAlgn="base"/>
            <a:endParaRPr lang="en-US" i="0" baseline="0" dirty="0"/>
          </a:p>
          <a:p>
            <a:pPr fontAlgn="base"/>
            <a:r>
              <a:rPr lang="en-US" i="0" baseline="0" dirty="0"/>
              <a:t>The </a:t>
            </a:r>
            <a:r>
              <a:rPr lang="en-US" i="1" baseline="0" dirty="0"/>
              <a:t>Rocket Reactions </a:t>
            </a:r>
            <a:r>
              <a:rPr lang="en-US" i="0" baseline="0" dirty="0"/>
              <a:t>activity uses the chemical reaction between citric acid and baking soda, which creates opportunities to talk about similar reactions that a participant might be more familiar with. An educator can talk about how this is similar to some of the chemical reactions found in baking or cleaning.</a:t>
            </a:r>
          </a:p>
          <a:p>
            <a:pPr fontAlgn="base"/>
            <a:endParaRPr lang="en-US" i="0"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b="1" i="0" baseline="0" dirty="0"/>
              <a:t>Image credit: Emily </a:t>
            </a:r>
            <a:r>
              <a:rPr lang="en-US" b="1" i="0" baseline="0" dirty="0" err="1"/>
              <a:t>Maletz</a:t>
            </a:r>
            <a:r>
              <a:rPr lang="en-US" b="1" i="0" baseline="0" dirty="0"/>
              <a:t>, Rocket Reactions Activity Guide</a:t>
            </a:r>
          </a:p>
          <a:p>
            <a:pPr fontAlgn="base"/>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3833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baseline="0"/>
              <a:t>In this example, a visitor shared that chemistry</a:t>
            </a:r>
            <a:r>
              <a:rPr lang="en-US" i="0" baseline="0"/>
              <a:t> felt more relevant after doing the </a:t>
            </a:r>
            <a:r>
              <a:rPr lang="en-US" i="1" baseline="0"/>
              <a:t>Rocket Reactions </a:t>
            </a:r>
            <a:r>
              <a:rPr lang="en-US" i="0" baseline="0"/>
              <a:t>activity, and explained that it was because they “</a:t>
            </a:r>
            <a:r>
              <a:rPr lang="en-US" sz="1200" i="1"/>
              <a:t>talked about baking a cake, stickiness, and cleaning things</a:t>
            </a:r>
            <a:r>
              <a:rPr lang="en-US" i="0" baseline="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603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a:t>The next strategy is including applications or uses of chemistry. While this area has some overlap with </a:t>
            </a:r>
            <a:r>
              <a:rPr lang="en-US"/>
              <a:t>connections </a:t>
            </a:r>
            <a:r>
              <a:rPr lang="en-US" i="0" baseline="0"/>
              <a:t>to everyday life, this content strategy more specifically includes i</a:t>
            </a:r>
            <a:r>
              <a:rPr lang="en-US" sz="1200"/>
              <a:t>nformation about </a:t>
            </a:r>
            <a:r>
              <a:rPr lang="en-US" sz="1200" b="1"/>
              <a:t>manmade products </a:t>
            </a:r>
            <a:r>
              <a:rPr lang="en-US" sz="1200"/>
              <a:t>or </a:t>
            </a:r>
            <a:r>
              <a:rPr lang="en-US" sz="1200" b="1"/>
              <a:t>technologies</a:t>
            </a:r>
            <a:r>
              <a:rPr lang="en-US" sz="1200"/>
              <a:t> that are created using chemicals or chemistry.</a:t>
            </a:r>
            <a:r>
              <a:rPr lang="en-US"/>
              <a:t> </a:t>
            </a: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We saw that this was very important for relevance, and somewhat important for interest. It does not appear to be important for self-efficacy, as fewer than 5% of people mentioned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17</a:t>
            </a:fld>
            <a:endParaRPr lang="en-US"/>
          </a:p>
        </p:txBody>
      </p:sp>
    </p:spTree>
    <p:extLst>
      <p:ext uri="{BB962C8B-B14F-4D97-AF65-F5344CB8AC3E}">
        <p14:creationId xmlns:p14="http://schemas.microsoft.com/office/powerpoint/2010/main" val="3702819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i="0" baseline="0" dirty="0"/>
              <a:t>The </a:t>
            </a:r>
            <a:r>
              <a:rPr lang="en-US" i="1" baseline="0" dirty="0"/>
              <a:t>Nature of Dye </a:t>
            </a:r>
            <a:r>
              <a:rPr lang="en-US" i="0" baseline="0" dirty="0"/>
              <a:t>activity incorporates cards that can be used to talk about various applications and uses of both natural and synthetic dyes, such as those used in mac and cheese, lipstick, or </a:t>
            </a:r>
            <a:r>
              <a:rPr lang="en-US" i="0" baseline="0" dirty="0" err="1"/>
              <a:t>kool-aid</a:t>
            </a:r>
            <a:r>
              <a:rPr lang="en-US" i="0" baseline="0" dirty="0"/>
              <a:t>. </a:t>
            </a:r>
          </a:p>
          <a:p>
            <a:pPr fontAlgn="base"/>
            <a:endParaRPr lang="en-US" i="0"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b="1" i="0" baseline="0" dirty="0"/>
              <a:t>Image credit: Emily </a:t>
            </a:r>
            <a:r>
              <a:rPr lang="en-US" b="1" i="0" baseline="0" dirty="0" err="1"/>
              <a:t>Maletz</a:t>
            </a:r>
            <a:r>
              <a:rPr lang="en-US" b="1" i="0" baseline="0" dirty="0"/>
              <a:t>, Nature of Dye Activity Guide</a:t>
            </a:r>
          </a:p>
          <a:p>
            <a:pPr fontAlgn="base"/>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18</a:t>
            </a:fld>
            <a:endParaRPr lang="en-US"/>
          </a:p>
        </p:txBody>
      </p:sp>
    </p:spTree>
    <p:extLst>
      <p:ext uri="{BB962C8B-B14F-4D97-AF65-F5344CB8AC3E}">
        <p14:creationId xmlns:p14="http://schemas.microsoft.com/office/powerpoint/2010/main" val="1814207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baseline="0"/>
              <a:t>In this example, a visitor shared that chemistry</a:t>
            </a:r>
            <a:r>
              <a:rPr lang="en-US" i="0" baseline="0"/>
              <a:t> felt more relevant after doing the </a:t>
            </a:r>
            <a:r>
              <a:rPr lang="en-US" i="1" baseline="0"/>
              <a:t>Nature of Dye </a:t>
            </a:r>
            <a:r>
              <a:rPr lang="en-US" i="0" baseline="0"/>
              <a:t>activity, and explained that it was because they talked about </a:t>
            </a:r>
            <a:r>
              <a:rPr lang="en-US" sz="1200" i="1"/>
              <a:t>“the</a:t>
            </a:r>
            <a:r>
              <a:rPr lang="en-US" i="1"/>
              <a:t> food and cosmetics. I relate to those things." </a:t>
            </a:r>
            <a:endParaRPr lang="en-US" i="1" baseline="0">
              <a:solidFill>
                <a:srgbClr val="FFFFFF"/>
              </a:solidFill>
              <a:latin typeface="Raleway Medium"/>
            </a:endParaRPr>
          </a:p>
        </p:txBody>
      </p:sp>
      <p:sp>
        <p:nvSpPr>
          <p:cNvPr id="4" name="Slide Number Placeholder 3"/>
          <p:cNvSpPr>
            <a:spLocks noGrp="1"/>
          </p:cNvSpPr>
          <p:nvPr>
            <p:ph type="sldNum" sz="quarter" idx="10"/>
          </p:nvPr>
        </p:nvSpPr>
        <p:spPr/>
        <p:txBody>
          <a:bodyPr/>
          <a:lstStyle/>
          <a:p>
            <a:fld id="{6B5414EC-E667-448D-B03F-53C317516AB6}" type="slidenum">
              <a:rPr lang="en-US" smtClean="0"/>
              <a:t>19</a:t>
            </a:fld>
            <a:endParaRPr lang="en-US"/>
          </a:p>
        </p:txBody>
      </p:sp>
    </p:spTree>
    <p:extLst>
      <p:ext uri="{BB962C8B-B14F-4D97-AF65-F5344CB8AC3E}">
        <p14:creationId xmlns:p14="http://schemas.microsoft.com/office/powerpoint/2010/main" val="2789699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start with</a:t>
            </a:r>
            <a:r>
              <a:rPr lang="en-US" baseline="0"/>
              <a:t> the research findings!</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5187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Another strategy in our framework is including connections across STEM topics. This includes content information that helps a visitor make a connection between chemistry and another STEM field or understand chemistry’s role within those other STEM disciplines (i.e. biology, physics, animal physiology,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a:defRPr/>
            </a:pPr>
            <a:r>
              <a:rPr lang="en-US" sz="1200" i="0" kern="1200" baseline="0">
                <a:solidFill>
                  <a:schemeClr val="tx1"/>
                </a:solidFill>
                <a:effectLst/>
                <a:latin typeface="+mn-lt"/>
                <a:ea typeface="+mn-ea"/>
                <a:cs typeface="+mn-cs"/>
              </a:rPr>
              <a:t>The graph shows that while this was not a major strategy, connections across STEM topics did have some influence for interest and relevance if </a:t>
            </a:r>
            <a:r>
              <a:rPr lang="en-US"/>
              <a:t>they were</a:t>
            </a:r>
            <a:r>
              <a:rPr lang="en-US" sz="1200" i="0" kern="1200" baseline="0">
                <a:solidFill>
                  <a:schemeClr val="tx1"/>
                </a:solidFill>
                <a:effectLst/>
                <a:latin typeface="+mn-lt"/>
                <a:ea typeface="+mn-ea"/>
                <a:cs typeface="+mn-cs"/>
              </a:rPr>
              <a:t> built into the activity.</a:t>
            </a: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20</a:t>
            </a:fld>
            <a:endParaRPr lang="en-US"/>
          </a:p>
        </p:txBody>
      </p:sp>
    </p:spTree>
    <p:extLst>
      <p:ext uri="{BB962C8B-B14F-4D97-AF65-F5344CB8AC3E}">
        <p14:creationId xmlns:p14="http://schemas.microsoft.com/office/powerpoint/2010/main" val="2426023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The </a:t>
            </a:r>
            <a:r>
              <a:rPr lang="en-US" i="1" baseline="0" dirty="0"/>
              <a:t>Chemistry Makes Scents </a:t>
            </a:r>
            <a:r>
              <a:rPr lang="en-US" i="0" baseline="0" dirty="0"/>
              <a:t>activity can help visitors </a:t>
            </a:r>
            <a:r>
              <a:rPr lang="en-US" sz="1200" i="0" kern="1200" baseline="0" dirty="0">
                <a:solidFill>
                  <a:schemeClr val="tx1"/>
                </a:solidFill>
                <a:effectLst/>
                <a:latin typeface="+mn-lt"/>
                <a:ea typeface="+mn-ea"/>
                <a:cs typeface="+mn-cs"/>
              </a:rPr>
              <a:t>recognize how using their sense of smell (a biology concept) relates to the molecular shape of that scent (a chemistry concept).</a:t>
            </a:r>
          </a:p>
          <a:p>
            <a:endParaRPr lang="en-US" sz="120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baseline="0" dirty="0"/>
              <a:t>Image credit: Emily </a:t>
            </a:r>
            <a:r>
              <a:rPr lang="en-US" b="1" i="0" baseline="0" dirty="0" err="1"/>
              <a:t>Maletz</a:t>
            </a:r>
            <a:r>
              <a:rPr lang="en-US" b="1" i="0" baseline="0" dirty="0"/>
              <a:t>, Chemistry Makes Scents Activity Guide</a:t>
            </a:r>
          </a:p>
          <a:p>
            <a:r>
              <a:rPr lang="en-US" i="0" baseline="0"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82969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a:t>In this example, a visitor shared that they were more interested in chemistry</a:t>
            </a:r>
            <a:r>
              <a:rPr lang="en-US" i="0" baseline="0"/>
              <a:t> doing the </a:t>
            </a:r>
            <a:r>
              <a:rPr lang="en-US" i="1" baseline="0"/>
              <a:t>Chemistry Makes Scents </a:t>
            </a:r>
            <a:r>
              <a:rPr lang="en-US" i="0" baseline="0"/>
              <a:t>activity, and explained that it was because </a:t>
            </a:r>
            <a:r>
              <a:rPr lang="en-US" sz="1200" i="1">
                <a:ln w="0"/>
                <a:solidFill>
                  <a:prstClr val="black"/>
                </a:solidFill>
              </a:rPr>
              <a:t>“[It’s] cool to think about how the nose reacts to molecular models.”</a:t>
            </a:r>
            <a:endParaRPr lang="en-US" i="0"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3841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a:t>The last content strategy in our framework is including societal issues.</a:t>
            </a:r>
            <a:r>
              <a:rPr lang="en-US"/>
              <a:t> </a:t>
            </a:r>
            <a:endParaRPr lang="en-US" i="0" baseline="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This is </a:t>
            </a:r>
            <a:r>
              <a:rPr lang="en-US" sz="1200" i="0" baseline="0"/>
              <a:t>i</a:t>
            </a:r>
            <a:r>
              <a:rPr lang="en-US" sz="1200"/>
              <a:t>nformation about how the activity relates to or could be </a:t>
            </a:r>
            <a:r>
              <a:rPr lang="en-US" sz="1200" b="1"/>
              <a:t>connected to a societal issue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Looking at the graph, you can see that this might not be as influential a strategy, although you have to consider that with hands-on activities, sometimes even topics that are built in don’t always get brought up during an interaction, which may have been the case with some of our activities that tried to incorporate societal issues.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We see that societal issues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a:t>might play a role with relevance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a:t>But do not appear to be important for interest or self-efficacy.</a:t>
            </a:r>
          </a:p>
        </p:txBody>
      </p:sp>
      <p:sp>
        <p:nvSpPr>
          <p:cNvPr id="4" name="Slide Number Placeholder 3"/>
          <p:cNvSpPr>
            <a:spLocks noGrp="1"/>
          </p:cNvSpPr>
          <p:nvPr>
            <p:ph type="sldNum" sz="quarter" idx="10"/>
          </p:nvPr>
        </p:nvSpPr>
        <p:spPr/>
        <p:txBody>
          <a:bodyPr/>
          <a:lstStyle/>
          <a:p>
            <a:fld id="{6B5414EC-E667-448D-B03F-53C317516AB6}" type="slidenum">
              <a:rPr lang="en-US" smtClean="0"/>
              <a:t>23</a:t>
            </a:fld>
            <a:endParaRPr lang="en-US"/>
          </a:p>
        </p:txBody>
      </p:sp>
    </p:spTree>
    <p:extLst>
      <p:ext uri="{BB962C8B-B14F-4D97-AF65-F5344CB8AC3E}">
        <p14:creationId xmlns:p14="http://schemas.microsoft.com/office/powerpoint/2010/main" val="2477557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i="0" baseline="0" dirty="0"/>
              <a:t>The </a:t>
            </a:r>
            <a:r>
              <a:rPr lang="en-US" i="1" baseline="0" dirty="0"/>
              <a:t>What’s in the Water </a:t>
            </a:r>
            <a:r>
              <a:rPr lang="en-US" i="0" baseline="0" dirty="0"/>
              <a:t>activity has opportunities to talk about water quality, particularly when using samples from nearby water sources like ponds, rivers, or lakes. As we just saw, this strategy was sometimes important for supporting visitors increased feelings that chemistry is relevant. </a:t>
            </a:r>
          </a:p>
          <a:p>
            <a:pPr fontAlgn="base"/>
            <a:endParaRPr lang="en-US" i="0"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b="1" i="0" baseline="0" dirty="0"/>
              <a:t>Image credit: Emily </a:t>
            </a:r>
            <a:r>
              <a:rPr lang="en-US" b="1" i="0" baseline="0" dirty="0" err="1"/>
              <a:t>Maletz</a:t>
            </a:r>
            <a:r>
              <a:rPr lang="en-US" b="1" i="0" baseline="0" dirty="0"/>
              <a:t>, What’s in the Water Activity Guide</a:t>
            </a:r>
          </a:p>
          <a:p>
            <a:pPr fontAlgn="base"/>
            <a:endParaRPr lang="en-US" i="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2354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baseline="0"/>
              <a:t>In this example, a visitor shared that chemistry</a:t>
            </a:r>
            <a:r>
              <a:rPr lang="en-US" i="0" baseline="0"/>
              <a:t> felt more relevant after doing the </a:t>
            </a:r>
            <a:r>
              <a:rPr lang="en-US" i="1" baseline="0"/>
              <a:t>What’s in the Water </a:t>
            </a:r>
            <a:r>
              <a:rPr lang="en-US" i="0" baseline="0"/>
              <a:t>activity, and explained that it was because they were “</a:t>
            </a:r>
            <a:r>
              <a:rPr lang="en-US" sz="1200" i="1">
                <a:ln w="0"/>
                <a:solidFill>
                  <a:prstClr val="black"/>
                </a:solidFill>
              </a:rPr>
              <a:t>Relating it back to our environment, something right here instead of across the world”</a:t>
            </a:r>
            <a:endParaRPr lang="en-US" i="0"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08056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a:solidFill>
                  <a:schemeClr val="tx1"/>
                </a:solidFill>
                <a:effectLst/>
                <a:latin typeface="+mn-lt"/>
                <a:ea typeface="+mn-ea"/>
                <a:cs typeface="+mn-cs"/>
              </a:rPr>
              <a:t>From these findings, we created the final framework for content strategies that </a:t>
            </a:r>
            <a:r>
              <a:rPr lang="en-US"/>
              <a:t>support</a:t>
            </a:r>
            <a:r>
              <a:rPr lang="en-US" sz="1200" b="0" i="0" u="none" strike="noStrike" kern="1200">
                <a:solidFill>
                  <a:schemeClr val="tx1"/>
                </a:solidFill>
                <a:effectLst/>
                <a:latin typeface="+mn-lt"/>
                <a:ea typeface="+mn-ea"/>
                <a:cs typeface="+mn-cs"/>
              </a:rPr>
              <a:t> interest, relevance, or self-efficacy in chemistry. This framework indicates the strategies that connect with different outcomes and can help as you plan your activities</a:t>
            </a:r>
            <a:r>
              <a:rPr lang="en-US"/>
              <a:t>, of course, in addition to thinking about format strategies that were shared in the previous module. </a:t>
            </a: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19399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00" indent="-177800">
              <a:buFont typeface="Arial" panose="020B0604020202020204" pitchFamily="34" charset="0"/>
              <a:buChar char="•"/>
              <a:defRPr/>
            </a:pPr>
            <a:r>
              <a:rPr lang="en-US"/>
              <a:t>To summarize our findings about content strategies and connections to chemistry attitudes, we have also created this chart that shows the relative frequency with which visitors mentioned each strategy in connection to the three attitudes. This chart visually reflects the findings we just shared on the previous slides through color shading and dot graphics. </a:t>
            </a:r>
          </a:p>
          <a:p>
            <a:pPr marL="177800" indent="-177800">
              <a:buFont typeface="Arial" panose="020B0604020202020204" pitchFamily="34" charset="0"/>
              <a:buChar char="•"/>
              <a:defRPr/>
            </a:pPr>
            <a:endParaRPr lang="en-US"/>
          </a:p>
          <a:p>
            <a:pPr marL="177800" indent="-177800">
              <a:buFont typeface="Arial" panose="020B0604020202020204" pitchFamily="34" charset="0"/>
              <a:buChar char="•"/>
              <a:defRPr/>
            </a:pPr>
            <a:r>
              <a:rPr lang="en-US"/>
              <a:t>the data showed that </a:t>
            </a:r>
            <a:endParaRPr lang="en-US">
              <a:cs typeface="Calibri"/>
            </a:endParaRPr>
          </a:p>
          <a:p>
            <a:pPr marL="640080" lvl="1" indent="-177800">
              <a:buFont typeface="Arial" panose="020B0604020202020204" pitchFamily="34" charset="0"/>
              <a:buChar char="•"/>
              <a:defRPr/>
            </a:pPr>
            <a:r>
              <a:rPr lang="en-US" b="0" baseline="0"/>
              <a:t>visitors felt the content included in an activity was especially important to increasing their interest and understanding of relevance</a:t>
            </a:r>
            <a:endParaRPr lang="en-US" b="0" baseline="0">
              <a:cs typeface="Calibri" panose="020F0502020204030204"/>
            </a:endParaRPr>
          </a:p>
          <a:p>
            <a:pPr marL="635000" lvl="1" indent="-177800">
              <a:buFont typeface="Arial" panose="020B0604020202020204" pitchFamily="34" charset="0"/>
              <a:buChar char="•"/>
              <a:defRPr/>
            </a:pPr>
            <a:r>
              <a:rPr lang="en-US" b="0" baseline="0"/>
              <a:t>You will remember this from the first graph that we showed at the beginning of this module with the </a:t>
            </a:r>
            <a:r>
              <a:rPr lang="en-US"/>
              <a:t>blue and teal bars</a:t>
            </a:r>
            <a:endParaRPr lang="en-US" b="0" baseline="0">
              <a:cs typeface="Calibri" panose="020F0502020204030204"/>
            </a:endParaRPr>
          </a:p>
          <a:p>
            <a:pPr marL="635227" marR="0" lvl="1" indent="-178027"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baseline="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p:txBody>
      </p:sp>
      <p:sp>
        <p:nvSpPr>
          <p:cNvPr id="4" name="Slide Number Placeholder 3"/>
          <p:cNvSpPr>
            <a:spLocks noGrp="1"/>
          </p:cNvSpPr>
          <p:nvPr>
            <p:ph type="sldNum" sz="quarter" idx="10"/>
          </p:nvPr>
        </p:nvSpPr>
        <p:spPr/>
        <p:txBody>
          <a:bodyPr/>
          <a:lstStyle/>
          <a:p>
            <a:fld id="{6B5414EC-E667-448D-B03F-53C317516AB6}" type="slidenum">
              <a:rPr lang="en-US" smtClean="0"/>
              <a:t>27</a:t>
            </a:fld>
            <a:endParaRPr lang="en-US"/>
          </a:p>
        </p:txBody>
      </p:sp>
    </p:spTree>
    <p:extLst>
      <p:ext uri="{BB962C8B-B14F-4D97-AF65-F5344CB8AC3E}">
        <p14:creationId xmlns:p14="http://schemas.microsoft.com/office/powerpoint/2010/main" val="4006311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800" indent="-177800">
              <a:buFont typeface="Arial" panose="020B0604020202020204" pitchFamily="34" charset="0"/>
              <a:buChar char="•"/>
            </a:pPr>
            <a:r>
              <a:rPr lang="en-US" b="0" baseline="0"/>
              <a:t>There were several particular content strategies to consider when creating or modifying an activity.</a:t>
            </a:r>
            <a:endParaRPr lang="en-US"/>
          </a:p>
          <a:p>
            <a:pPr marL="635000" lvl="1" indent="-177800">
              <a:buFont typeface="Arial" panose="020B0604020202020204" pitchFamily="34" charset="0"/>
              <a:buChar char="•"/>
            </a:pPr>
            <a:r>
              <a:rPr lang="en-US" b="0" baseline="0"/>
              <a:t>As seen in the first two graphs we shared for the individual strategies, </a:t>
            </a:r>
            <a:endParaRPr lang="en-US" b="0" baseline="0">
              <a:cs typeface="Calibri" panose="020F0502020204030204"/>
            </a:endParaRPr>
          </a:p>
          <a:p>
            <a:pPr marL="635000" lvl="1" indent="-177800">
              <a:buFont typeface="Arial" panose="020B0604020202020204" pitchFamily="34" charset="0"/>
              <a:buChar char="•"/>
            </a:pPr>
            <a:r>
              <a:rPr lang="en-US"/>
              <a:t>Chemistry concepts and connections</a:t>
            </a:r>
            <a:r>
              <a:rPr lang="en-US" b="0" baseline="0"/>
              <a:t> to everyday life were shown to boost </a:t>
            </a:r>
            <a:r>
              <a:rPr lang="en-US"/>
              <a:t>all three attitudes around</a:t>
            </a:r>
            <a:r>
              <a:rPr lang="en-US" b="0" baseline="0"/>
              <a:t> chemistry</a:t>
            </a:r>
            <a:endParaRPr lang="en-US" b="0" baseline="0">
              <a:cs typeface="Calibri" panose="020F0502020204030204"/>
            </a:endParaRPr>
          </a:p>
        </p:txBody>
      </p:sp>
      <p:sp>
        <p:nvSpPr>
          <p:cNvPr id="4" name="Slide Number Placeholder 3"/>
          <p:cNvSpPr>
            <a:spLocks noGrp="1"/>
          </p:cNvSpPr>
          <p:nvPr>
            <p:ph type="sldNum" sz="quarter" idx="10"/>
          </p:nvPr>
        </p:nvSpPr>
        <p:spPr/>
        <p:txBody>
          <a:bodyPr/>
          <a:lstStyle/>
          <a:p>
            <a:fld id="{6B5414EC-E667-448D-B03F-53C317516AB6}" type="slidenum">
              <a:rPr lang="en-US" smtClean="0"/>
              <a:t>28</a:t>
            </a:fld>
            <a:endParaRPr lang="en-US"/>
          </a:p>
        </p:txBody>
      </p:sp>
    </p:spTree>
    <p:extLst>
      <p:ext uri="{BB962C8B-B14F-4D97-AF65-F5344CB8AC3E}">
        <p14:creationId xmlns:p14="http://schemas.microsoft.com/office/powerpoint/2010/main" val="1159812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b="0" baseline="0" dirty="0"/>
              <a:t>And, in some of the later graphs we saw--applications </a:t>
            </a:r>
            <a:r>
              <a:rPr lang="en-US" dirty="0"/>
              <a:t>or</a:t>
            </a:r>
            <a:r>
              <a:rPr lang="en-US" b="0" baseline="0" dirty="0"/>
              <a:t> uses and connections </a:t>
            </a:r>
            <a:r>
              <a:rPr lang="en-US" dirty="0"/>
              <a:t>across</a:t>
            </a:r>
            <a:r>
              <a:rPr lang="en-US" b="0" baseline="0" dirty="0"/>
              <a:t> STEM concepts were shown to boost interest and relevance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dirty="0"/>
          </a:p>
        </p:txBody>
      </p:sp>
      <p:sp>
        <p:nvSpPr>
          <p:cNvPr id="4" name="Slide Number Placeholder 3"/>
          <p:cNvSpPr>
            <a:spLocks noGrp="1"/>
          </p:cNvSpPr>
          <p:nvPr>
            <p:ph type="sldNum" sz="quarter" idx="10"/>
          </p:nvPr>
        </p:nvSpPr>
        <p:spPr/>
        <p:txBody>
          <a:bodyPr/>
          <a:lstStyle/>
          <a:p>
            <a:fld id="{6B5414EC-E667-448D-B03F-53C317516AB6}" type="slidenum">
              <a:rPr lang="en-US" smtClean="0"/>
              <a:t>29</a:t>
            </a:fld>
            <a:endParaRPr lang="en-US"/>
          </a:p>
        </p:txBody>
      </p:sp>
    </p:spTree>
    <p:extLst>
      <p:ext uri="{BB962C8B-B14F-4D97-AF65-F5344CB8AC3E}">
        <p14:creationId xmlns:p14="http://schemas.microsoft.com/office/powerpoint/2010/main" val="4081416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 the welcome module, we previewed the design strategies framework that was developed as part of this project. </a:t>
            </a:r>
            <a:endParaRPr lang="en-US" i="0"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baseline="0" dirty="0">
                <a:solidFill>
                  <a:schemeClr val="tx1"/>
                </a:solidFill>
                <a:effectLst/>
                <a:latin typeface="+mn-lt"/>
                <a:ea typeface="+mn-ea"/>
                <a:cs typeface="+mn-cs"/>
              </a:rPr>
              <a:t>We know that content and format are interconnected when designing an activity, and that facilitation is also an important part of the experience.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i="0" kern="1200" baseline="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baseline="0" dirty="0">
                <a:solidFill>
                  <a:schemeClr val="tx1"/>
                </a:solidFill>
                <a:effectLst/>
                <a:latin typeface="+mn-lt"/>
                <a:ea typeface="+mn-ea"/>
                <a:cs typeface="+mn-cs"/>
              </a:rPr>
              <a:t>However, in this module we</a:t>
            </a:r>
            <a:r>
              <a:rPr lang="en-US" i="0" baseline="0" dirty="0"/>
              <a:t> will be focusing on looking more closely at the content strategies in the left column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and how they support interest, relevance, and/or self-efficacy, which we learned about from the research connected with the Let’s Do Chemistry kit activities.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baseline="0" dirty="0"/>
              <a:t>As a reminder, </a:t>
            </a:r>
            <a:r>
              <a:rPr lang="en-US" sz="1200" b="0" i="0" kern="1200" dirty="0">
                <a:solidFill>
                  <a:schemeClr val="tx1"/>
                </a:solidFill>
                <a:effectLst/>
                <a:latin typeface="+mn-lt"/>
                <a:ea typeface="+mn-ea"/>
                <a:cs typeface="+mn-cs"/>
              </a:rPr>
              <a:t>content strategies are the topics, information, or concepts that visitors discuss, think about, or hear about during an activity </a:t>
            </a:r>
            <a:endParaRPr lang="en-US" i="0" baseline="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0" baseline="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1422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name is Patti and I am a practitioner with the Let's Do Chemistry project. </a:t>
            </a:r>
            <a:endParaRPr lang="en-US" baseline="0" dirty="0"/>
          </a:p>
          <a:p>
            <a:endParaRPr lang="en-US" dirty="0"/>
          </a:p>
          <a:p>
            <a:r>
              <a:rPr lang="en-US" baseline="0" dirty="0"/>
              <a:t>I’ll be talking about ways to apply the framework you just learned to help activity facilitators prepare for the conversations they will have with participants</a:t>
            </a:r>
            <a:r>
              <a:rPr lang="en-US" dirty="0"/>
              <a:t>.</a:t>
            </a:r>
            <a:endParaRPr lang="en-US" b="0" dirty="0">
              <a:effectLst/>
            </a:endParaRPr>
          </a:p>
          <a:p>
            <a:br>
              <a:rPr lang="en-US" dirty="0">
                <a:cs typeface="+mn-lt"/>
              </a:rPr>
            </a:b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89845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Just as you did with the format strategies, use the content strategies as a guide to help you [1] choose, [2] eliminate, [3] modify, and [4] design new activities. Written procedures that you can find online or in books tend to focus on the </a:t>
            </a:r>
            <a:r>
              <a:rPr lang="en-US" i="1" dirty="0">
                <a:cs typeface="Calibri"/>
              </a:rPr>
              <a:t>doing</a:t>
            </a:r>
            <a:r>
              <a:rPr lang="en-US" dirty="0">
                <a:cs typeface="Calibri"/>
              </a:rPr>
              <a:t> part of an activity, so it may be helpful to look at </a:t>
            </a:r>
            <a:r>
              <a:rPr lang="en-US" i="1" dirty="0">
                <a:cs typeface="Calibri"/>
              </a:rPr>
              <a:t>format</a:t>
            </a:r>
            <a:r>
              <a:rPr lang="en-US" dirty="0">
                <a:cs typeface="Calibri"/>
              </a:rPr>
              <a:t> first when selecting activities. The next thing to consider is content! </a:t>
            </a:r>
          </a:p>
          <a:p>
            <a:endParaRPr lang="en-US" dirty="0">
              <a:cs typeface="Calibri"/>
            </a:endParaRPr>
          </a:p>
          <a:p>
            <a:r>
              <a:rPr lang="en-US" dirty="0">
                <a:cs typeface="Calibri"/>
              </a:rPr>
              <a:t>Remember, content is what participants talk, think, or hear about when doing a hands-on activity—it is part of the conversation that happens while doing the activity. And if done well, content will promote feelings that chemistry is relevant, while also supporting interest and</a:t>
            </a:r>
            <a:r>
              <a:rPr lang="en-US" baseline="0" dirty="0">
                <a:cs typeface="Calibri"/>
              </a:rPr>
              <a:t> </a:t>
            </a:r>
            <a:r>
              <a:rPr lang="en-US" dirty="0">
                <a:cs typeface="Calibri"/>
              </a:rPr>
              <a:t>self-efficacy. </a:t>
            </a:r>
          </a:p>
          <a:p>
            <a:endParaRPr lang="en-US" dirty="0">
              <a:cs typeface="Calibri"/>
            </a:endParaRPr>
          </a:p>
          <a:p>
            <a:r>
              <a:rPr lang="en-US" b="1" dirty="0">
                <a:cs typeface="Calibri"/>
              </a:rPr>
              <a:t>Photo Copyright: </a:t>
            </a:r>
            <a:r>
              <a:rPr lang="en-US" dirty="0"/>
              <a:t>Christine Brennan Schmidt, 2018, Washington DC</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83322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Finding the content in an activity can be a bit confusing. </a:t>
            </a:r>
            <a:r>
              <a:rPr lang="en-US" dirty="0"/>
              <a:t>In a typical activity write-up, there may be a few applications or uses in the introduction and some chemistry concepts written at the end of the activity.</a:t>
            </a:r>
            <a:r>
              <a:rPr lang="en-US" dirty="0">
                <a:cs typeface="Calibri"/>
              </a:rPr>
              <a:t> The trouble is that even with this information there are so many different stories a facilitator could tell or points a facilitator can make. </a:t>
            </a:r>
            <a:r>
              <a:rPr lang="en-US" dirty="0"/>
              <a:t>How can an activity facilitator, who sees an activity write-up a few days before or reads it an hour or two before the program begins, be expected to know the direction the activity planners intended?</a:t>
            </a:r>
          </a:p>
          <a:p>
            <a:endParaRPr lang="en-US" dirty="0"/>
          </a:p>
          <a:p>
            <a:r>
              <a:rPr lang="en-US" dirty="0"/>
              <a:t>As you and the activity planning team select activities for your event or program, [1] consider the </a:t>
            </a:r>
            <a:r>
              <a:rPr lang="en-US" b="1" dirty="0"/>
              <a:t>story</a:t>
            </a:r>
            <a:r>
              <a:rPr lang="en-US" dirty="0"/>
              <a:t> that you would like to tell with your collection of activities. Then, [2] identify the main</a:t>
            </a:r>
            <a:r>
              <a:rPr lang="en-US" baseline="0" dirty="0"/>
              <a:t> </a:t>
            </a:r>
            <a:r>
              <a:rPr lang="en-US" b="1" baseline="0" dirty="0"/>
              <a:t>point</a:t>
            </a:r>
            <a:r>
              <a:rPr lang="en-US" baseline="0" dirty="0"/>
              <a:t> each activity should make within that </a:t>
            </a:r>
            <a:r>
              <a:rPr lang="en-US" dirty="0"/>
              <a:t>story. Finally, looking at each activity separately,</a:t>
            </a:r>
            <a:r>
              <a:rPr lang="en-US" baseline="0" dirty="0"/>
              <a:t> [3] </a:t>
            </a:r>
            <a:r>
              <a:rPr lang="en-US" b="1" baseline="0" dirty="0"/>
              <a:t>highlight</a:t>
            </a:r>
            <a:r>
              <a:rPr lang="en-US" baseline="0" dirty="0"/>
              <a:t> parts from the activity write-up that you want communicated to participants in one way or another. </a:t>
            </a:r>
            <a:r>
              <a:rPr lang="en-US" dirty="0"/>
              <a:t>Then, include the whole story, main points, and highlights in</a:t>
            </a:r>
            <a:r>
              <a:rPr lang="en-US" baseline="0" dirty="0"/>
              <a:t> the volunteer packet, video, or training yo</a:t>
            </a:r>
            <a:r>
              <a:rPr lang="en-US" dirty="0"/>
              <a:t>u provide to activity facilitators. Facilitators need to be aware of how</a:t>
            </a:r>
            <a:r>
              <a:rPr lang="en-US" baseline="0" dirty="0"/>
              <a:t> their activity fits with the others </a:t>
            </a:r>
            <a:r>
              <a:rPr lang="en-US" dirty="0"/>
              <a:t>so that they can provide participants with</a:t>
            </a:r>
            <a:r>
              <a:rPr lang="en-US" baseline="0" dirty="0"/>
              <a:t> a </a:t>
            </a:r>
            <a:r>
              <a:rPr lang="en-US" dirty="0"/>
              <a:t>cohesive experience. </a:t>
            </a:r>
            <a:endParaRPr lang="en-US" dirty="0">
              <a:cs typeface="Calibri"/>
            </a:endParaRPr>
          </a:p>
          <a:p>
            <a:endParaRPr lang="en-US" dirty="0">
              <a:cs typeface="Calibri"/>
            </a:endParaRPr>
          </a:p>
          <a:p>
            <a:r>
              <a:rPr lang="en-US" b="1" dirty="0"/>
              <a:t>Photo Copyright: </a:t>
            </a:r>
            <a:r>
              <a:rPr lang="en-US" dirty="0"/>
              <a:t>Loris </a:t>
            </a:r>
            <a:r>
              <a:rPr lang="en-US" dirty="0" err="1"/>
              <a:t>Guzetta</a:t>
            </a:r>
            <a:r>
              <a:rPr lang="en-US" dirty="0"/>
              <a:t>, 2019, San Diego CA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21260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Chances are, because you choose this workshop, that you intuitively decide what the point of an activity should be when you read a description or watch a video. Then, you consider the audience and tailor the content to fit them. You identify the right level for chemistry concepts, identify applications or uses that are important to people at different stages of their lives, and make connections that resonate with your audience. Most people need help getting to this level.</a:t>
            </a:r>
          </a:p>
          <a:p>
            <a:endParaRPr lang="en-US" dirty="0"/>
          </a:p>
          <a:p>
            <a:r>
              <a:rPr lang="en-US" dirty="0"/>
              <a:t>Help activity planners and facilitators think about the participants' experience. Ask them, "What do you want participants to</a:t>
            </a:r>
            <a:r>
              <a:rPr lang="en-US" i="1" dirty="0"/>
              <a:t> [1] talk </a:t>
            </a:r>
            <a:r>
              <a:rPr lang="en-US" dirty="0"/>
              <a:t>about, [2] </a:t>
            </a:r>
            <a:r>
              <a:rPr lang="en-US" i="1" dirty="0"/>
              <a:t>think</a:t>
            </a:r>
            <a:r>
              <a:rPr lang="en-US" dirty="0"/>
              <a:t> about, and [3] </a:t>
            </a:r>
            <a:r>
              <a:rPr lang="en-US" i="1" dirty="0"/>
              <a:t>hear?"</a:t>
            </a:r>
            <a:r>
              <a:rPr lang="en-US" dirty="0"/>
              <a:t> The content strategies provide specifics for you to share with your team so that they know what to focus on as they prepare for the conversations they will have with participants.  </a:t>
            </a:r>
            <a:endParaRPr lang="en-US" dirty="0">
              <a:cs typeface="Calibri" panose="020F0502020204030204"/>
            </a:endParaRPr>
          </a:p>
          <a:p>
            <a:endParaRPr lang="en-US" dirty="0">
              <a:cs typeface="Calibri" panose="020F0502020204030204"/>
            </a:endParaRPr>
          </a:p>
          <a:p>
            <a:r>
              <a:rPr lang="en-US" b="1" dirty="0"/>
              <a:t>Photo Copyright: </a:t>
            </a:r>
            <a:r>
              <a:rPr lang="en-US" dirty="0"/>
              <a:t>Linda Wang, 2018, Boston MA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5020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Let's use the sodium polyacrylate activity to show</a:t>
            </a:r>
            <a:r>
              <a:rPr lang="en-US" baseline="0" dirty="0">
                <a:cs typeface="Calibri"/>
              </a:rPr>
              <a:t> how the content strategies can be used to prepare for the conversations between facilitators and participants.</a:t>
            </a:r>
          </a:p>
          <a:p>
            <a:pPr>
              <a:defRPr/>
            </a:pPr>
            <a:endParaRPr lang="en-US" dirty="0">
              <a:cs typeface="Calibri"/>
            </a:endParaRPr>
          </a:p>
          <a:p>
            <a:pPr marL="171450" indent="-171450">
              <a:buFont typeface="Arial"/>
              <a:buChar char="•"/>
              <a:defRPr/>
            </a:pPr>
            <a:r>
              <a:rPr lang="en-US" dirty="0">
                <a:cs typeface="Calibri"/>
              </a:rPr>
              <a:t>Growing creature toys that hatch out of an egg after soaking in water, baby diapers, hair gels, and surgical sponges, are examples of </a:t>
            </a:r>
            <a:r>
              <a:rPr lang="en-US" b="1" dirty="0">
                <a:cs typeface="Calibri"/>
              </a:rPr>
              <a:t>applications and uses</a:t>
            </a:r>
            <a:r>
              <a:rPr lang="en-US" dirty="0">
                <a:cs typeface="Calibri"/>
              </a:rPr>
              <a:t> of super absorbent polymers such as sodium polyacrylate. </a:t>
            </a:r>
            <a:endParaRPr lang="en-US" dirty="0"/>
          </a:p>
          <a:p>
            <a:pPr marL="171450" indent="-171450">
              <a:buFont typeface="Arial"/>
              <a:buChar char="•"/>
              <a:defRPr/>
            </a:pPr>
            <a:r>
              <a:rPr lang="en-US" dirty="0"/>
              <a:t>If you are working with elementary, middle, or high school students, you may want to look at the science standards for your county or district. A parent or public version is usually published online. This will help you identify </a:t>
            </a:r>
            <a:r>
              <a:rPr lang="en-US" b="1" dirty="0"/>
              <a:t>chemistry concepts</a:t>
            </a:r>
            <a:r>
              <a:rPr lang="en-US" dirty="0"/>
              <a:t> as well as make </a:t>
            </a:r>
            <a:r>
              <a:rPr lang="en-US" b="1" dirty="0"/>
              <a:t>connections across other STEM topics</a:t>
            </a:r>
            <a:r>
              <a:rPr lang="en-US" dirty="0"/>
              <a:t> that students are familiar with. The </a:t>
            </a:r>
            <a:r>
              <a:rPr lang="en-US" b="1" dirty="0"/>
              <a:t>chemistry concept</a:t>
            </a:r>
            <a:r>
              <a:rPr lang="en-US" dirty="0"/>
              <a:t> for the sodium polyacrylate activity could be </a:t>
            </a:r>
            <a:r>
              <a:rPr lang="en-US" i="1" dirty="0"/>
              <a:t>absorbency as a characteristic property of materials.</a:t>
            </a:r>
            <a:r>
              <a:rPr lang="en-US" dirty="0"/>
              <a:t> </a:t>
            </a:r>
          </a:p>
          <a:p>
            <a:pPr marL="171450" indent="-171450">
              <a:buFont typeface="Arial"/>
              <a:buChar char="•"/>
              <a:defRPr/>
            </a:pPr>
            <a:r>
              <a:rPr lang="en-US" dirty="0"/>
              <a:t>To get participants thinking about absorbent materials used in </a:t>
            </a:r>
            <a:r>
              <a:rPr lang="en-US" b="1" dirty="0"/>
              <a:t>everyday life, </a:t>
            </a:r>
            <a:r>
              <a:rPr lang="en-US" b="0" dirty="0"/>
              <a:t>I could ask what they might use to</a:t>
            </a:r>
            <a:r>
              <a:rPr lang="en-US" b="0" baseline="0" dirty="0"/>
              <a:t> wipe up spilled water</a:t>
            </a:r>
            <a:r>
              <a:rPr lang="en-US" b="0" dirty="0"/>
              <a:t>. </a:t>
            </a:r>
          </a:p>
          <a:p>
            <a:pPr marL="171450" indent="-171450">
              <a:buFont typeface="Arial"/>
              <a:buChar char="•"/>
              <a:defRPr/>
            </a:pPr>
            <a:r>
              <a:rPr lang="en-US" dirty="0">
                <a:cs typeface="Calibri"/>
              </a:rPr>
              <a:t>If I want to include societal issues, I could bring up examples of super absorbent polymers used in agriculture.</a:t>
            </a:r>
            <a:r>
              <a:rPr lang="en-US" baseline="0" dirty="0">
                <a:cs typeface="Calibri"/>
              </a:rPr>
              <a:t> The benefit is that people who live in dry regions will not need to use as much water to care for their crops. </a:t>
            </a:r>
            <a:endParaRPr lang="en-US" dirty="0">
              <a:cs typeface="Calibri"/>
            </a:endParaRPr>
          </a:p>
          <a:p>
            <a:pPr>
              <a:defRPr/>
            </a:pPr>
            <a:endParaRPr lang="en-US" dirty="0">
              <a:cs typeface="Calibri"/>
            </a:endParaRPr>
          </a:p>
          <a:p>
            <a:pPr>
              <a:defRPr/>
            </a:pPr>
            <a:r>
              <a:rPr lang="en-US" b="1" dirty="0"/>
              <a:t>Photo Copyright</a:t>
            </a:r>
            <a:r>
              <a:rPr lang="en-US" dirty="0"/>
              <a:t>: Patti Galvan, 2020, Falls Church VA</a:t>
            </a: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00349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the </a:t>
            </a:r>
            <a:r>
              <a:rPr lang="en-US" b="1" dirty="0"/>
              <a:t>chemistry concept</a:t>
            </a:r>
            <a:r>
              <a:rPr lang="en-US" dirty="0"/>
              <a:t> to be about attractions</a:t>
            </a:r>
            <a:r>
              <a:rPr lang="en-US" baseline="0" dirty="0"/>
              <a:t> between molecules</a:t>
            </a:r>
            <a:r>
              <a:rPr lang="en-US" dirty="0"/>
              <a:t>, rather than properties of materials, participants will need some background and context. I added a modeling activity, that utilizes the format strategies, to support this conversation. </a:t>
            </a:r>
          </a:p>
          <a:p>
            <a:endParaRPr lang="en-US" dirty="0"/>
          </a:p>
          <a:p>
            <a:r>
              <a:rPr lang="en-US" dirty="0"/>
              <a:t>This</a:t>
            </a:r>
            <a:r>
              <a:rPr lang="en-US" baseline="0" dirty="0"/>
              <a:t> is how it works. The</a:t>
            </a:r>
            <a:r>
              <a:rPr lang="en-US" dirty="0"/>
              <a:t> metal slinky represents sodium polyacrylate</a:t>
            </a:r>
            <a:r>
              <a:rPr lang="en-US" baseline="0" dirty="0"/>
              <a:t> and the water molecule and ion pieces are magnetic. </a:t>
            </a:r>
            <a:r>
              <a:rPr lang="en-US" dirty="0"/>
              <a:t>While exploring, participants discover</a:t>
            </a:r>
            <a:r>
              <a:rPr lang="en-US" baseline="0" dirty="0"/>
              <a:t> </a:t>
            </a:r>
            <a:r>
              <a:rPr lang="en-US" dirty="0"/>
              <a:t>that water molecules stick to each other and to the slinky</a:t>
            </a:r>
            <a:r>
              <a:rPr lang="en-US" baseline="0" dirty="0"/>
              <a:t>. The ions that make up salt stick also stick to each other and to the slinky. However, each ion is able to </a:t>
            </a:r>
            <a:r>
              <a:rPr lang="en-US" dirty="0"/>
              <a:t>pull one or more water molecules from the slinky at one time. Soon there are few water molecules left on the slinky. When</a:t>
            </a:r>
            <a:r>
              <a:rPr lang="en-US" baseline="0" dirty="0"/>
              <a:t> asked what might happen when salt is added to the gel, they are pretty confident that the salt will pull the water off the sodium polyacrylate. The watery appearance after adding salt, confirms their prediction.</a:t>
            </a:r>
            <a:r>
              <a:rPr lang="en-US" dirty="0"/>
              <a:t> </a:t>
            </a:r>
          </a:p>
          <a:p>
            <a:endParaRPr lang="en-US" dirty="0">
              <a:cs typeface="Calibri" panose="020F0502020204030204"/>
            </a:endParaRPr>
          </a:p>
          <a:p>
            <a:r>
              <a:rPr lang="en-US" b="1" dirty="0"/>
              <a:t>Photo Copyright</a:t>
            </a:r>
            <a:r>
              <a:rPr lang="en-US" dirty="0"/>
              <a:t>: Patti Galvan, 2020, Falls Church VA</a:t>
            </a: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53029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As we have talked about in the research portion of this video, content strategies include more than just chemistry concepts! Give activity planners and facilitators time to think, write, and workshop at least at least one thing to say and at least one question to ask for strategy as it relates to one activity. </a:t>
            </a:r>
          </a:p>
          <a:p>
            <a:pPr>
              <a:defRPr/>
            </a:pPr>
            <a:endParaRPr lang="en-US" dirty="0">
              <a:cs typeface="Calibri"/>
            </a:endParaRPr>
          </a:p>
          <a:p>
            <a:pPr>
              <a:defRPr/>
            </a:pPr>
            <a:r>
              <a:rPr lang="en-US" dirty="0">
                <a:cs typeface="Calibri"/>
              </a:rPr>
              <a:t>[*] For </a:t>
            </a:r>
            <a:r>
              <a:rPr lang="en-US" b="1" dirty="0">
                <a:cs typeface="Calibri"/>
              </a:rPr>
              <a:t>applications and uses</a:t>
            </a:r>
            <a:r>
              <a:rPr lang="en-US" dirty="0">
                <a:cs typeface="Calibri"/>
              </a:rPr>
              <a:t>...</a:t>
            </a:r>
          </a:p>
          <a:p>
            <a:pPr>
              <a:defRPr/>
            </a:pPr>
            <a:r>
              <a:rPr lang="en-US" dirty="0">
                <a:cs typeface="Calibri"/>
              </a:rPr>
              <a:t>You might say: Let's take a look at the secret science of diapers!</a:t>
            </a:r>
          </a:p>
          <a:p>
            <a:pPr>
              <a:defRPr/>
            </a:pPr>
            <a:r>
              <a:rPr lang="en-US" dirty="0">
                <a:cs typeface="Calibri"/>
              </a:rPr>
              <a:t>You could ask: How do you make grow creature toys grow?</a:t>
            </a:r>
          </a:p>
          <a:p>
            <a:pPr>
              <a:defRPr/>
            </a:pPr>
            <a:endParaRPr lang="en-US" dirty="0">
              <a:cs typeface="Calibri"/>
            </a:endParaRPr>
          </a:p>
          <a:p>
            <a:pPr>
              <a:defRPr/>
            </a:pPr>
            <a:r>
              <a:rPr lang="en-US" b="0" dirty="0">
                <a:cs typeface="Calibri"/>
              </a:rPr>
              <a:t>[*] For </a:t>
            </a:r>
            <a:r>
              <a:rPr lang="en-US" b="1" dirty="0">
                <a:cs typeface="Calibri"/>
              </a:rPr>
              <a:t>connections to societal issues...</a:t>
            </a:r>
          </a:p>
          <a:p>
            <a:pPr>
              <a:defRPr/>
            </a:pPr>
            <a:r>
              <a:rPr lang="en-US" dirty="0">
                <a:cs typeface="Calibri"/>
              </a:rPr>
              <a:t>You might say: Potassium </a:t>
            </a:r>
            <a:r>
              <a:rPr lang="en-US" dirty="0" err="1">
                <a:cs typeface="Calibri"/>
              </a:rPr>
              <a:t>polyacrylate</a:t>
            </a:r>
            <a:r>
              <a:rPr lang="en-US" dirty="0">
                <a:cs typeface="Calibri"/>
              </a:rPr>
              <a:t> is used to coat seeds for crops that are planted in dry regions. Seeds need moisture as they germinate.</a:t>
            </a:r>
            <a:r>
              <a:rPr lang="en-US" baseline="0" dirty="0">
                <a:cs typeface="Calibri"/>
              </a:rPr>
              <a:t> T</a:t>
            </a:r>
            <a:r>
              <a:rPr lang="en-US" dirty="0">
                <a:cs typeface="Calibri"/>
              </a:rPr>
              <a:t>he coating prevents the water from evaporating in the hot sun and holds the water close to the seed. This</a:t>
            </a:r>
            <a:r>
              <a:rPr lang="en-US" baseline="0" dirty="0">
                <a:cs typeface="Calibri"/>
              </a:rPr>
              <a:t> is one way to increase the number of seeds that germinate and grow, while using less water.</a:t>
            </a:r>
            <a:endParaRPr lang="en-US" dirty="0">
              <a:cs typeface="Calibri"/>
            </a:endParaRPr>
          </a:p>
          <a:p>
            <a:pPr>
              <a:defRPr/>
            </a:pPr>
            <a:r>
              <a:rPr lang="en-US" dirty="0">
                <a:cs typeface="Calibri"/>
              </a:rPr>
              <a:t>You could ask: Why might a person who wants to have plants in a pot outside on a sunny patio during the summer, choose to add a super absorbent polymer to the soil? </a:t>
            </a:r>
          </a:p>
          <a:p>
            <a:pPr>
              <a:defRPr/>
            </a:pPr>
            <a:endParaRPr lang="en-US" dirty="0"/>
          </a:p>
          <a:p>
            <a:pPr>
              <a:defRPr/>
            </a:pPr>
            <a:r>
              <a:rPr lang="en-US" dirty="0"/>
              <a:t>No one should expect to say all of the statements and ask all the questions in every interaction. The</a:t>
            </a:r>
            <a:r>
              <a:rPr lang="en-US" baseline="0" dirty="0"/>
              <a:t> purpose of </a:t>
            </a:r>
            <a:r>
              <a:rPr lang="en-US" dirty="0"/>
              <a:t>this exercise is to give your trainees</a:t>
            </a:r>
            <a:r>
              <a:rPr lang="en-US" baseline="0" dirty="0"/>
              <a:t> time to think of what they might say and practice </a:t>
            </a:r>
            <a:r>
              <a:rPr lang="en-US" dirty="0"/>
              <a:t>talking so that they can respond to each participant,</a:t>
            </a:r>
            <a:r>
              <a:rPr lang="en-US" baseline="0" dirty="0"/>
              <a:t> rather than say the same speech over and over</a:t>
            </a:r>
            <a:r>
              <a:rPr lang="en-US" dirty="0"/>
              <a:t>. Just</a:t>
            </a:r>
            <a:r>
              <a:rPr lang="en-US" baseline="0" dirty="0"/>
              <a:t> alike</a:t>
            </a:r>
            <a:r>
              <a:rPr lang="en-US" dirty="0"/>
              <a:t> format strategies, all content strategies do not have to be in use to make a strong activity. However, use of the strategies are indicators that an activity will increase feelings of relevance, interest and self-efficacy in chemistry. </a:t>
            </a:r>
            <a:endParaRPr lang="en-US" dirty="0">
              <a:cs typeface="Calibri"/>
            </a:endParaRPr>
          </a:p>
          <a:p>
            <a:pPr>
              <a:defRPr/>
            </a:pPr>
            <a:endParaRPr lang="en-US" dirty="0"/>
          </a:p>
          <a:p>
            <a:pPr>
              <a:defRPr/>
            </a:pP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323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Activity facilitators need quite a bit of practice. After reviewing the [1] talking points and questions, they will need to practice saying these out loud. It's helpful to [2] practice with </a:t>
            </a:r>
            <a:r>
              <a:rPr lang="en-US" b="1" dirty="0">
                <a:cs typeface="Calibri"/>
              </a:rPr>
              <a:t>other activity facilitators, </a:t>
            </a:r>
            <a:r>
              <a:rPr lang="en-US" b="0" dirty="0">
                <a:cs typeface="Calibri"/>
              </a:rPr>
              <a:t>so that they can</a:t>
            </a:r>
            <a:r>
              <a:rPr lang="en-US" b="0" baseline="0" dirty="0">
                <a:cs typeface="Calibri"/>
              </a:rPr>
              <a:t> talk, listen and shamelessly steal from one another. E</a:t>
            </a:r>
            <a:r>
              <a:rPr lang="en-US" dirty="0">
                <a:cs typeface="Calibri"/>
              </a:rPr>
              <a:t>ncourage them to be</a:t>
            </a:r>
            <a:r>
              <a:rPr lang="en-US" baseline="0" dirty="0">
                <a:cs typeface="Calibri"/>
              </a:rPr>
              <a:t> on the look-out for </a:t>
            </a:r>
            <a:r>
              <a:rPr lang="en-US" dirty="0">
                <a:cs typeface="Calibri"/>
              </a:rPr>
              <a:t>well-worded questions that get participants to think, clearly</a:t>
            </a:r>
            <a:r>
              <a:rPr lang="en-US" baseline="0" dirty="0">
                <a:cs typeface="Calibri"/>
              </a:rPr>
              <a:t>-explained</a:t>
            </a:r>
            <a:r>
              <a:rPr lang="en-US" dirty="0">
                <a:cs typeface="Calibri"/>
              </a:rPr>
              <a:t> chemistry concepts, and</a:t>
            </a:r>
            <a:r>
              <a:rPr lang="en-US" baseline="0" dirty="0">
                <a:cs typeface="Calibri"/>
              </a:rPr>
              <a:t> real-life examples that will resonate with participants. </a:t>
            </a:r>
            <a:r>
              <a:rPr lang="en-US" dirty="0">
                <a:cs typeface="Calibri"/>
              </a:rPr>
              <a:t>And if it all possible, give activity facilitators an opportunity to [3] practice their content strategies with just a </a:t>
            </a:r>
            <a:r>
              <a:rPr lang="en-US" b="1" dirty="0">
                <a:cs typeface="Calibri"/>
              </a:rPr>
              <a:t>few actual participants</a:t>
            </a:r>
            <a:r>
              <a:rPr lang="en-US" dirty="0">
                <a:cs typeface="Calibri"/>
              </a:rPr>
              <a:t>. It takes a</a:t>
            </a:r>
            <a:r>
              <a:rPr lang="en-US" baseline="0" dirty="0">
                <a:cs typeface="Calibri"/>
              </a:rPr>
              <a:t> great deal</a:t>
            </a:r>
            <a:r>
              <a:rPr lang="en-US" dirty="0">
                <a:cs typeface="Calibri"/>
              </a:rPr>
              <a:t> of practice to be able to customize conversations based on the background experience and</a:t>
            </a:r>
            <a:r>
              <a:rPr lang="en-US" baseline="0" dirty="0">
                <a:cs typeface="Calibri"/>
              </a:rPr>
              <a:t> interests of</a:t>
            </a:r>
            <a:r>
              <a:rPr lang="en-US" dirty="0">
                <a:cs typeface="Calibri"/>
              </a:rPr>
              <a:t> each participant.  </a:t>
            </a:r>
          </a:p>
          <a:p>
            <a:endParaRPr lang="en-US" dirty="0">
              <a:cs typeface="Calibri"/>
            </a:endParaRPr>
          </a:p>
          <a:p>
            <a:r>
              <a:rPr lang="en-US" b="1"/>
              <a:t>Photo Copyright: </a:t>
            </a:r>
            <a:r>
              <a:rPr lang="en-US"/>
              <a:t>Science Museum of Minnesota, 2018</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04195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work is supported by the National Science Foundation under award number 1612482. Any opinions, findings, and conclusions or recommendations expressed in this presentation are those of the authors and do not necessarily reflect the views of the Foundation. </a:t>
            </a:r>
          </a:p>
          <a:p>
            <a:endParaRPr lang="en-US" dirty="0"/>
          </a:p>
          <a:p>
            <a:r>
              <a:rPr lang="en-US" dirty="0"/>
              <a:t>Copyright 2020, Museum of Science, Boston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Edited by Allison Anderson, Marta Beyer, Patti Galvan, and Emily Hostetler</a:t>
            </a:r>
          </a:p>
          <a:p>
            <a:r>
              <a:rPr lang="en-US" dirty="0"/>
              <a:t>Published under a Creative Commons Attribution-Noncommercial-Share Alike license:</a:t>
            </a:r>
          </a:p>
          <a:p>
            <a:r>
              <a:rPr lang="en-US" dirty="0"/>
              <a:t>CC BY-NC-SA 3.0 creativecommons.org/licenses/by-</a:t>
            </a:r>
            <a:r>
              <a:rPr lang="en-US" dirty="0" err="1"/>
              <a:t>nc</a:t>
            </a:r>
            <a:r>
              <a:rPr lang="en-US" dirty="0"/>
              <a:t>-</a:t>
            </a:r>
            <a:r>
              <a:rPr lang="en-US" dirty="0" err="1"/>
              <a:t>sa</a:t>
            </a:r>
            <a:r>
              <a:rPr lang="en-US" dirty="0"/>
              <a:t>/3.0/us/</a:t>
            </a:r>
          </a:p>
          <a:p>
            <a:endParaRPr lang="en-US" dirty="0"/>
          </a:p>
          <a:p>
            <a:r>
              <a:rPr lang="en-US" dirty="0"/>
              <a:t>You are free to copy, adapt, or distribute this</a:t>
            </a:r>
            <a:r>
              <a:rPr lang="en-US" baseline="0" dirty="0"/>
              <a:t> presentation </a:t>
            </a:r>
            <a:r>
              <a:rPr lang="en-US" dirty="0"/>
              <a:t>and/or the text and images contained in it for educational, nonprofit purposes. When making copies or excerpts, please include the copyright and credit information above. If adapting the contents, the following citation is recommended:</a:t>
            </a:r>
          </a:p>
          <a:p>
            <a:endParaRPr lang="en-US" dirty="0"/>
          </a:p>
          <a:p>
            <a:r>
              <a:rPr lang="en-US" dirty="0"/>
              <a:t>APA 7 style: Anderson, A.,</a:t>
            </a:r>
            <a:r>
              <a:rPr lang="en-US" baseline="0" dirty="0"/>
              <a:t> Beyer, M., Galvan, P., &amp; Hostetler, E. (2020). </a:t>
            </a:r>
            <a:r>
              <a:rPr lang="en-US" i="1" dirty="0"/>
              <a:t>Let’s Do Chemistry Train-the-Trainer Workshop Module 1: Welcome </a:t>
            </a:r>
            <a:r>
              <a:rPr lang="en-US" i="0" dirty="0"/>
              <a:t>[PowerPoint</a:t>
            </a:r>
            <a:r>
              <a:rPr lang="en-US" i="0" baseline="0" dirty="0"/>
              <a:t> slides]</a:t>
            </a:r>
            <a:r>
              <a:rPr lang="en-US" i="1" dirty="0"/>
              <a:t>.</a:t>
            </a:r>
            <a:r>
              <a:rPr lang="en-US" i="0" baseline="0" dirty="0"/>
              <a:t> Museum of Science, Boston for the NISE Network.</a:t>
            </a:r>
            <a:endParaRPr lang="en-US" i="1" dirty="0"/>
          </a:p>
          <a:p>
            <a:endParaRPr lang="en-US"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Photo</a:t>
            </a:r>
            <a:r>
              <a:rPr lang="en-US" b="1" baseline="0" dirty="0"/>
              <a:t> copyright: Emily </a:t>
            </a:r>
            <a:r>
              <a:rPr lang="en-US" b="1" baseline="0" dirty="0" err="1"/>
              <a:t>Maletz</a:t>
            </a:r>
            <a:r>
              <a:rPr lang="en-US" b="1" baseline="0" dirty="0"/>
              <a:t> </a:t>
            </a:r>
            <a:r>
              <a:rPr lang="en-US" sz="1200" b="1" kern="0" dirty="0">
                <a:solidFill>
                  <a:prstClr val="black"/>
                </a:solidFill>
                <a:latin typeface="Source Sans Pro" panose="020B0503030403020204" pitchFamily="34" charset="0"/>
                <a:ea typeface="Source Sans Pro" panose="020B0503030403020204" pitchFamily="34" charset="0"/>
                <a:cs typeface="Calibri" charset="0"/>
                <a:sym typeface="Arial"/>
              </a:rPr>
              <a:t>for the NISE Network</a:t>
            </a:r>
            <a:r>
              <a:rPr lang="en-US" b="1" baseline="0" dirty="0"/>
              <a:t>, 2018</a:t>
            </a:r>
            <a:endParaRPr lang="en-US" b="1" dirty="0"/>
          </a:p>
          <a:p>
            <a:endParaRPr lang="en-US" dirty="0"/>
          </a:p>
          <a:p>
            <a:endParaRPr lang="en-US" dirty="0"/>
          </a:p>
          <a:p>
            <a:endParaRPr lang="en-US" dirty="0"/>
          </a:p>
        </p:txBody>
      </p:sp>
    </p:spTree>
    <p:extLst>
      <p:ext uri="{BB962C8B-B14F-4D97-AF65-F5344CB8AC3E}">
        <p14:creationId xmlns:p14="http://schemas.microsoft.com/office/powerpoint/2010/main" val="1821271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43042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a:solidFill>
                  <a:schemeClr val="tx1"/>
                </a:solidFill>
                <a:effectLst/>
                <a:latin typeface="+mn-lt"/>
                <a:ea typeface="+mn-ea"/>
                <a:cs typeface="+mn-cs"/>
              </a:rPr>
              <a:t>In the </a:t>
            </a:r>
            <a:r>
              <a:rPr lang="en-US"/>
              <a:t>format</a:t>
            </a:r>
            <a:r>
              <a:rPr lang="en-US" sz="1200" b="0" i="0" u="none" strike="noStrike" kern="1200">
                <a:solidFill>
                  <a:schemeClr val="tx1"/>
                </a:solidFill>
                <a:effectLst/>
                <a:latin typeface="+mn-lt"/>
                <a:ea typeface="+mn-ea"/>
                <a:cs typeface="+mn-cs"/>
              </a:rPr>
              <a:t> module, we shared how content and format broadly play into increasing visitor attitudes. Before we dive into specific content strategies, we want to revisit this graph with a focus on content.</a:t>
            </a:r>
            <a:endParaRPr lang="en-US" i="0" baseline="0"/>
          </a:p>
          <a:p>
            <a:pPr marL="171450" indent="-171450">
              <a:buFont typeface="Arial" panose="020B0604020202020204" pitchFamily="34" charset="0"/>
              <a:buChar char="•"/>
            </a:pPr>
            <a:endParaRPr lang="en-US" i="0" baseline="0"/>
          </a:p>
          <a:p>
            <a:pPr marL="182880" indent="-174625">
              <a:buFont typeface="Arial" panose="020B0604020202020204" pitchFamily="34" charset="0"/>
              <a:buChar char="•"/>
            </a:pPr>
            <a:r>
              <a:rPr lang="en-US" i="0" baseline="0"/>
              <a:t>You may notice on the upcoming graph that percentages for each area do not equal 100% as visitors may have talked about both content AND format</a:t>
            </a:r>
            <a:r>
              <a:rPr lang="en-US"/>
              <a:t> </a:t>
            </a:r>
            <a:endParaRPr lang="en-US" i="0" baseline="0">
              <a:cs typeface="Calibri"/>
            </a:endParaRPr>
          </a:p>
          <a:p>
            <a:pPr marL="1097794" lvl="2" indent="-174708">
              <a:buFont typeface="Arial" panose="020B0604020202020204" pitchFamily="34" charset="0"/>
              <a:buChar char="•"/>
            </a:pPr>
            <a:endParaRPr lang="en-US" i="0" baseline="0"/>
          </a:p>
          <a:p>
            <a:pPr marL="1097794" lvl="2" indent="-174708">
              <a:buFont typeface="Arial" panose="020B0604020202020204" pitchFamily="34" charset="0"/>
              <a:buChar char="•"/>
            </a:pPr>
            <a:endParaRPr lang="en-US" i="0" baseline="0"/>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4</a:t>
            </a:fld>
            <a:endParaRPr lang="en-US"/>
          </a:p>
        </p:txBody>
      </p:sp>
    </p:spTree>
    <p:extLst>
      <p:ext uri="{BB962C8B-B14F-4D97-AF65-F5344CB8AC3E}">
        <p14:creationId xmlns:p14="http://schemas.microsoft.com/office/powerpoint/2010/main" val="7141216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F68EA-A929-47E8-BBFF-62626A502B8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38507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You can use this blank, formatted slide to add content to the presentation.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8FEA0-2B63-B247-8FA1-27F66E2AB8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172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a:t>Overall, we saw that content strategies seemed to be the most important for increasing visitors</a:t>
            </a:r>
            <a:r>
              <a:rPr lang="en-US"/>
              <a:t>'</a:t>
            </a:r>
            <a:r>
              <a:rPr lang="en-US" i="0" baseline="0"/>
              <a:t> feelings that chemistry is relevant.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baseline="0"/>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5</a:t>
            </a:fld>
            <a:endParaRPr lang="en-US"/>
          </a:p>
        </p:txBody>
      </p:sp>
    </p:spTree>
    <p:extLst>
      <p:ext uri="{BB962C8B-B14F-4D97-AF65-F5344CB8AC3E}">
        <p14:creationId xmlns:p14="http://schemas.microsoft.com/office/powerpoint/2010/main" val="1655428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0" baseline="0"/>
              <a:t>We also saw that </a:t>
            </a:r>
            <a:r>
              <a:rPr lang="en-US"/>
              <a:t>content strategies were</a:t>
            </a:r>
            <a:r>
              <a:rPr lang="en-US" i="0" baseline="0"/>
              <a:t> fairly important for increasing interest, although format strategies were a little more prevalent for this </a:t>
            </a:r>
            <a:r>
              <a:rPr lang="en-US"/>
              <a:t>attitude</a:t>
            </a:r>
            <a:endParaRPr lang="en-US" i="0" baseline="0"/>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6</a:t>
            </a:fld>
            <a:endParaRPr lang="en-US"/>
          </a:p>
        </p:txBody>
      </p:sp>
    </p:spTree>
    <p:extLst>
      <p:ext uri="{BB962C8B-B14F-4D97-AF65-F5344CB8AC3E}">
        <p14:creationId xmlns:p14="http://schemas.microsoft.com/office/powerpoint/2010/main" val="392354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baseline="0"/>
              <a:t>However, for self-efficacy, format strategies were what seemed to be </a:t>
            </a:r>
            <a:r>
              <a:rPr lang="en-US"/>
              <a:t>most </a:t>
            </a:r>
            <a:r>
              <a:rPr lang="en-US" b="0" i="0" baseline="0"/>
              <a:t>important.</a:t>
            </a:r>
            <a:r>
              <a:rPr lang="en-US"/>
              <a:t> </a:t>
            </a:r>
            <a:endParaRPr lang="en-US" b="1" i="0" baseline="0"/>
          </a:p>
          <a:p>
            <a:pPr marL="171450" indent="-171450">
              <a:buFont typeface="Arial" panose="020B0604020202020204" pitchFamily="34" charset="0"/>
              <a:buChar char="•"/>
            </a:pPr>
            <a:endParaRPr lang="en-US" i="0" baseline="0"/>
          </a:p>
          <a:p>
            <a:pPr marL="183394" lvl="0" indent="-174708">
              <a:buFont typeface="Arial" panose="020B0604020202020204" pitchFamily="34" charset="0"/>
              <a:buChar char="•"/>
            </a:pPr>
            <a:r>
              <a:rPr lang="en-US" i="0" baseline="0"/>
              <a:t>As I go through this presentation and share details about specific content strategies that can be intentionally included in an activity, you'll notice that many connect with relevance and interest.</a:t>
            </a:r>
          </a:p>
          <a:p>
            <a:endParaRPr lang="en-US"/>
          </a:p>
        </p:txBody>
      </p:sp>
      <p:sp>
        <p:nvSpPr>
          <p:cNvPr id="4" name="Slide Number Placeholder 3"/>
          <p:cNvSpPr>
            <a:spLocks noGrp="1"/>
          </p:cNvSpPr>
          <p:nvPr>
            <p:ph type="sldNum" sz="quarter" idx="10"/>
          </p:nvPr>
        </p:nvSpPr>
        <p:spPr/>
        <p:txBody>
          <a:bodyPr/>
          <a:lstStyle/>
          <a:p>
            <a:fld id="{6B5414EC-E667-448D-B03F-53C317516AB6}" type="slidenum">
              <a:rPr lang="en-US" smtClean="0"/>
              <a:t>7</a:t>
            </a:fld>
            <a:endParaRPr lang="en-US"/>
          </a:p>
        </p:txBody>
      </p:sp>
    </p:spTree>
    <p:extLst>
      <p:ext uri="{BB962C8B-B14F-4D97-AF65-F5344CB8AC3E}">
        <p14:creationId xmlns:p14="http://schemas.microsoft.com/office/powerpoint/2010/main" val="3716431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u="none" strike="noStrike" kern="1200">
                <a:solidFill>
                  <a:schemeClr val="tx1"/>
                </a:solidFill>
                <a:effectLst/>
                <a:latin typeface="+mn-lt"/>
                <a:ea typeface="+mn-ea"/>
                <a:cs typeface="+mn-cs"/>
              </a:rPr>
              <a:t>Throughout </a:t>
            </a:r>
            <a:r>
              <a:rPr lang="en-US"/>
              <a:t>the</a:t>
            </a:r>
            <a:r>
              <a:rPr lang="en-US" sz="1200" b="0" i="0" u="none" strike="noStrike" kern="1200">
                <a:solidFill>
                  <a:schemeClr val="tx1"/>
                </a:solidFill>
                <a:effectLst/>
                <a:latin typeface="+mn-lt"/>
                <a:ea typeface="+mn-ea"/>
                <a:cs typeface="+mn-cs"/>
              </a:rPr>
              <a:t> </a:t>
            </a:r>
            <a:r>
              <a:rPr lang="en-US"/>
              <a:t>next section</a:t>
            </a:r>
            <a:r>
              <a:rPr lang="en-US" sz="1200" b="0" i="0" u="none" strike="noStrike" kern="1200">
                <a:solidFill>
                  <a:schemeClr val="tx1"/>
                </a:solidFill>
                <a:effectLst/>
                <a:latin typeface="+mn-lt"/>
                <a:ea typeface="+mn-ea"/>
                <a:cs typeface="+mn-cs"/>
              </a:rPr>
              <a:t> we will be sharing information about each of the content strategies including</a:t>
            </a:r>
            <a:r>
              <a:rPr lang="en-US" sz="1200" b="0" i="0" kern="1200">
                <a:solidFill>
                  <a:schemeClr val="tx1"/>
                </a:solidFill>
                <a:effectLst/>
                <a:latin typeface="+mn-lt"/>
                <a:ea typeface="+mn-ea"/>
                <a:cs typeface="+mn-cs"/>
              </a:rPr>
              <a:t>​</a:t>
            </a:r>
          </a:p>
          <a:p>
            <a:pPr marL="171450" indent="-171450" rtl="0" fontAlgn="base">
              <a:buFont typeface="Arial" panose="020B0604020202020204" pitchFamily="34" charset="0"/>
              <a:buChar char="•"/>
            </a:pPr>
            <a:r>
              <a:rPr lang="en-US" sz="1200" b="0" i="0" u="none" strike="noStrike" kern="1200">
                <a:solidFill>
                  <a:schemeClr val="tx1"/>
                </a:solidFill>
                <a:effectLst/>
                <a:latin typeface="+mn-lt"/>
                <a:ea typeface="+mn-ea"/>
                <a:cs typeface="+mn-cs"/>
              </a:rPr>
              <a:t>a definition for the strategy, and </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marL="171450" indent="-171450" rtl="0" fontAlgn="base">
              <a:buFont typeface="Arial" panose="020B0604020202020204" pitchFamily="34" charset="0"/>
              <a:buChar char="•"/>
            </a:pPr>
            <a:r>
              <a:rPr lang="en-US" sz="1200" b="0" i="0" u="none" strike="noStrike" kern="1200">
                <a:solidFill>
                  <a:schemeClr val="tx1"/>
                </a:solidFill>
                <a:effectLst/>
                <a:latin typeface="+mn-lt"/>
                <a:ea typeface="+mn-ea"/>
                <a:cs typeface="+mn-cs"/>
              </a:rPr>
              <a:t>a graph that shows how frequently visitors attributed a </a:t>
            </a:r>
            <a:r>
              <a:rPr lang="en-US"/>
              <a:t>content</a:t>
            </a:r>
            <a:r>
              <a:rPr lang="en-US" sz="1200" b="0" i="0" u="none" strike="noStrike" kern="1200">
                <a:solidFill>
                  <a:schemeClr val="tx1"/>
                </a:solidFill>
                <a:effectLst/>
                <a:latin typeface="+mn-lt"/>
                <a:ea typeface="+mn-ea"/>
                <a:cs typeface="+mn-cs"/>
              </a:rPr>
              <a:t> strategy to their increased attitudes about chemistry—these are our research findings,</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rtl="0" fontAlgn="base"/>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rtl="0" fontAlgn="base"/>
            <a:r>
              <a:rPr lang="en-US" sz="1200" b="0" i="0" u="none" strike="noStrike" kern="1200">
                <a:solidFill>
                  <a:schemeClr val="tx1"/>
                </a:solidFill>
                <a:effectLst/>
                <a:latin typeface="+mn-lt"/>
                <a:ea typeface="+mn-ea"/>
                <a:cs typeface="+mn-cs"/>
              </a:rPr>
              <a:t>Just as a reminder--definitions for each strategy are based off how the team was originally thinking about content for the framework, </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marL="171450" indent="-171450" rtl="0" fontAlgn="base">
              <a:buFont typeface="Arial" panose="020B0604020202020204" pitchFamily="34" charset="0"/>
              <a:buChar char="•"/>
            </a:pPr>
            <a:r>
              <a:rPr lang="en-US" sz="1200" b="0" i="0" u="none" strike="noStrike" kern="1200">
                <a:solidFill>
                  <a:schemeClr val="tx1"/>
                </a:solidFill>
                <a:effectLst/>
                <a:latin typeface="+mn-lt"/>
                <a:ea typeface="+mn-ea"/>
                <a:cs typeface="+mn-cs"/>
              </a:rPr>
              <a:t>as well as common responses that emerged from visitor interviews</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marL="171450" indent="-171450" rtl="0" fontAlgn="base">
              <a:buFont typeface="Arial" panose="020B0604020202020204" pitchFamily="34" charset="0"/>
              <a:buChar char="•"/>
            </a:pPr>
            <a:r>
              <a:rPr lang="en-US" sz="1200" b="0" i="0" u="none" strike="noStrike" kern="1200">
                <a:solidFill>
                  <a:schemeClr val="tx1"/>
                </a:solidFill>
                <a:effectLst/>
                <a:latin typeface="+mn-lt"/>
                <a:ea typeface="+mn-ea"/>
                <a:cs typeface="+mn-cs"/>
              </a:rPr>
              <a:t>These are the definitions we used for our analyses, which you can find in more detail in the research guide included in your participant packet</a:t>
            </a:r>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rtl="0" fontAlgn="base"/>
            <a:r>
              <a:rPr lang="en-US" sz="1200" b="0" i="0" kern="1200">
                <a:solidFill>
                  <a:schemeClr val="tx1"/>
                </a:solidFill>
                <a:effectLst/>
                <a:latin typeface="+mn-lt"/>
                <a:ea typeface="+mn-ea"/>
                <a:cs typeface="+mn-cs"/>
              </a:rPr>
              <a:t>​</a:t>
            </a:r>
            <a:endParaRPr lang="en-US" sz="1200" b="0" i="0" kern="1200">
              <a:solidFill>
                <a:schemeClr val="tx1"/>
              </a:solidFill>
              <a:effectLst/>
              <a:latin typeface="+mn-lt"/>
              <a:cs typeface="Calibri"/>
            </a:endParaRPr>
          </a:p>
          <a:p>
            <a:pPr fontAlgn="base"/>
            <a:r>
              <a:rPr lang="en-US"/>
              <a:t>The graph represents what percentage of visitors attributed their increased interest, in red, relevance, in purple, or self-efficacy, in yellow to that particular strategy. </a:t>
            </a:r>
            <a:endParaRPr lang="en-US">
              <a:cs typeface="Calibri"/>
            </a:endParaRPr>
          </a:p>
          <a:p>
            <a:pPr marL="640080" lvl="1" indent="-174625">
              <a:buFont typeface="arial"/>
              <a:buChar char="•"/>
            </a:pPr>
            <a:r>
              <a:rPr lang="en-US"/>
              <a:t>As the responses were open-ended, visitors had a wide variety of things to say so in some cases the percentages you see in this graph might be small. </a:t>
            </a:r>
            <a:endParaRPr lang="en-US">
              <a:cs typeface="Calibri"/>
            </a:endParaRPr>
          </a:p>
          <a:p>
            <a:pPr marL="640080" lvl="1" indent="-174625">
              <a:buFont typeface="arial"/>
              <a:buChar char="•"/>
            </a:pPr>
            <a:r>
              <a:rPr lang="en-US"/>
              <a:t>We excluded from our framework any strategy mentioned by 5% or fewer visitors. </a:t>
            </a:r>
            <a:endParaRPr lang="en-US">
              <a:cs typeface="Calibri"/>
            </a:endParaRPr>
          </a:p>
          <a:p>
            <a:pPr marL="640080" lvl="1" indent="-174625">
              <a:buFont typeface="arial"/>
              <a:buChar char="•"/>
            </a:pPr>
            <a:r>
              <a:rPr lang="en-US"/>
              <a:t>We have included the sample size, which ranged from 176-207 responses for each question, to help put those percentages in context</a:t>
            </a:r>
            <a:r>
              <a:rPr lang="en-US" sz="1200" b="0" i="0" u="none" strike="noStrike" kern="1200">
                <a:solidFill>
                  <a:schemeClr val="tx1"/>
                </a:solidFill>
                <a:effectLst/>
                <a:latin typeface="+mn-lt"/>
                <a:ea typeface="+mn-ea"/>
                <a:cs typeface="+mn-cs"/>
              </a:rPr>
              <a:t> </a:t>
            </a:r>
            <a:endParaRPr lang="en-US" sz="1200" b="0" i="0" kern="120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6B5414EC-E667-448D-B03F-53C317516AB6}" type="slidenum">
              <a:rPr lang="en-US" smtClean="0"/>
              <a:t>8</a:t>
            </a:fld>
            <a:endParaRPr lang="en-US"/>
          </a:p>
        </p:txBody>
      </p:sp>
    </p:spTree>
    <p:extLst>
      <p:ext uri="{BB962C8B-B14F-4D97-AF65-F5344CB8AC3E}">
        <p14:creationId xmlns:p14="http://schemas.microsoft.com/office/powerpoint/2010/main" val="3834551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2880" indent="-174625">
              <a:buFont typeface="Arial" panose="020B0604020202020204" pitchFamily="34" charset="0"/>
              <a:buChar char="•"/>
              <a:defRPr/>
            </a:pPr>
            <a:r>
              <a:rPr lang="en-US" sz="1200" b="0" i="0" u="none" strike="noStrike" kern="1200" dirty="0">
                <a:solidFill>
                  <a:schemeClr val="tx1"/>
                </a:solidFill>
                <a:effectLst/>
                <a:latin typeface="+mn-lt"/>
                <a:ea typeface="+mn-ea"/>
                <a:cs typeface="+mn-cs"/>
              </a:rPr>
              <a:t>We will also share a brief example of how one of the Let’s Do Chemistry activities incorporated this particular </a:t>
            </a:r>
            <a:r>
              <a:rPr lang="en-US" dirty="0"/>
              <a:t>content strategy</a:t>
            </a:r>
            <a:r>
              <a:rPr lang="en-US" sz="1200" b="0" i="0" kern="1200" dirty="0">
                <a:solidFill>
                  <a:schemeClr val="tx1"/>
                </a:solidFill>
                <a:effectLst/>
                <a:latin typeface="+mn-lt"/>
                <a:ea typeface="+mn-ea"/>
                <a:cs typeface="+mn-cs"/>
              </a:rPr>
              <a:t>​</a:t>
            </a:r>
            <a:endParaRPr lang="en-US" sz="1200" b="0" i="0" kern="1200" baseline="0" dirty="0">
              <a:solidFill>
                <a:schemeClr val="tx1"/>
              </a:solidFill>
              <a:effectLst/>
              <a:latin typeface="+mn-lt"/>
              <a:ea typeface="+mn-ea"/>
              <a:cs typeface="+mn-cs"/>
            </a:endParaRPr>
          </a:p>
          <a:p>
            <a:pPr marL="182880" marR="0" lvl="0" indent="-1746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0" baseline="0" dirty="0"/>
          </a:p>
          <a:p>
            <a:pPr marL="8255"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baseline="0" dirty="0"/>
              <a:t>Photo credit: Emily </a:t>
            </a:r>
            <a:r>
              <a:rPr lang="en-US" b="1" i="0" baseline="0" dirty="0" err="1"/>
              <a:t>Maletz</a:t>
            </a:r>
            <a:r>
              <a:rPr lang="en-US" b="1" i="0" baseline="0" dirty="0"/>
              <a:t>, 2018</a:t>
            </a:r>
          </a:p>
          <a:p>
            <a:pPr marL="182880" indent="-174625">
              <a:buFont typeface="Arial" panose="020B0604020202020204" pitchFamily="34" charset="0"/>
              <a:buChar char="•"/>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5414EC-E667-448D-B03F-53C31751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373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2A46FF-DF0D-1B4C-8585-522DDCE95E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A3C519-C433-D546-8AB3-463E194326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4390E3-BEA5-8346-9CD8-6083C9458643}"/>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B4D383EA-2760-C94B-BD4F-E051BF09FD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40EF0D-9275-2840-AFA2-334AA11C205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3629077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455B-A0D4-4248-8277-398C67B0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AD8B90-0AF3-DB49-A2B8-D293C93047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4A124B-96BA-7541-A45D-6E232602B56A}"/>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C16D704F-3684-054A-8C64-6A979298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9A440D-BAED-1148-9F64-0F86C2D0117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49372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7E6936-1E66-A84E-AB3E-0432F5CA735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AB4BC70-A2F5-5047-ACDF-48B4BD7752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20AF36-0E01-AE42-8D05-B9C4D7AAEEC6}"/>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72AF506A-9E15-F346-B610-1A6013EFE1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DFF7CA-26F9-674E-A148-9D613C21534C}"/>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071619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409885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2">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6761450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ext - 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24249091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 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67155" y="365125"/>
            <a:ext cx="10058400" cy="1325563"/>
          </a:xfrm>
        </p:spPr>
        <p:txBody>
          <a:bodyPr/>
          <a:lstStyle/>
          <a:p>
            <a:r>
              <a:rPr lang="en-US"/>
              <a:t>Click to edit Master title style</a:t>
            </a:r>
          </a:p>
        </p:txBody>
      </p:sp>
      <p:sp>
        <p:nvSpPr>
          <p:cNvPr id="3" name="Content Placeholder 2"/>
          <p:cNvSpPr>
            <a:spLocks noGrp="1"/>
          </p:cNvSpPr>
          <p:nvPr>
            <p:ph idx="1"/>
          </p:nvPr>
        </p:nvSpPr>
        <p:spPr>
          <a:xfrm>
            <a:off x="1767155" y="1825625"/>
            <a:ext cx="100584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E3B485-ED9D-47B0-BAF4-8FEDC378AE2D}" type="datetimeFigureOut">
              <a:rPr lang="en-US" smtClean="0"/>
              <a:t>12/30/20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774022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ide fram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197023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Narrow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3463382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Wide bor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E3B485-ED9D-47B0-BAF4-8FEDC378AE2D}" type="datetimeFigureOut">
              <a:rPr lang="en-US" smtClean="0"/>
              <a:t>12/30/20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52DA82-9051-4A0F-BEE8-BE5401914F75}" type="slidenum">
              <a:rPr lang="en-US" smtClean="0"/>
              <a:t>‹#›</a:t>
            </a:fld>
            <a:endParaRPr lang="en-US"/>
          </a:p>
        </p:txBody>
      </p:sp>
    </p:spTree>
    <p:extLst>
      <p:ext uri="{BB962C8B-B14F-4D97-AF65-F5344CB8AC3E}">
        <p14:creationId xmlns:p14="http://schemas.microsoft.com/office/powerpoint/2010/main" val="4330565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all out plus image">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291867" y="305300"/>
            <a:ext cx="2480400" cy="3118800"/>
          </a:xfrm>
          <a:prstGeom prst="rect">
            <a:avLst/>
          </a:prstGeom>
        </p:spPr>
        <p:txBody>
          <a:bodyPr lIns="91425" tIns="91425" rIns="91425" bIns="91425" anchor="t" anchorCtr="0"/>
          <a:lstStyle>
            <a:lvl1pPr lvl="0">
              <a:spcBef>
                <a:spcPts val="0"/>
              </a:spcBef>
              <a:buNone/>
              <a:defRPr sz="2400"/>
            </a:lvl1pPr>
            <a:lvl2pPr lvl="1">
              <a:spcBef>
                <a:spcPts val="0"/>
              </a:spcBef>
              <a:buNone/>
              <a:defRPr sz="2400"/>
            </a:lvl2pPr>
            <a:lvl3pPr lvl="2">
              <a:spcBef>
                <a:spcPts val="0"/>
              </a:spcBef>
              <a:buNone/>
              <a:defRPr sz="2400"/>
            </a:lvl3pPr>
            <a:lvl4pPr lvl="3">
              <a:spcBef>
                <a:spcPts val="0"/>
              </a:spcBef>
              <a:buNone/>
              <a:defRPr sz="2400"/>
            </a:lvl4pPr>
            <a:lvl5pPr lvl="4">
              <a:spcBef>
                <a:spcPts val="0"/>
              </a:spcBef>
              <a:buNone/>
              <a:defRPr sz="2400"/>
            </a:lvl5pPr>
            <a:lvl6pPr lvl="5">
              <a:spcBef>
                <a:spcPts val="0"/>
              </a:spcBef>
              <a:buNone/>
              <a:defRPr sz="2400"/>
            </a:lvl6pPr>
            <a:lvl7pPr lvl="6">
              <a:spcBef>
                <a:spcPts val="0"/>
              </a:spcBef>
              <a:buNone/>
              <a:defRPr sz="2400"/>
            </a:lvl7pPr>
            <a:lvl8pPr lvl="7">
              <a:spcBef>
                <a:spcPts val="0"/>
              </a:spcBef>
              <a:buNone/>
              <a:defRPr sz="2400"/>
            </a:lvl8pPr>
            <a:lvl9pPr lvl="8">
              <a:spcBef>
                <a:spcPts val="0"/>
              </a:spcBef>
              <a:buNone/>
              <a:defRPr sz="2400"/>
            </a:lvl9pPr>
          </a:lstStyle>
          <a:p>
            <a:endParaRPr/>
          </a:p>
        </p:txBody>
      </p:sp>
    </p:spTree>
    <p:extLst>
      <p:ext uri="{BB962C8B-B14F-4D97-AF65-F5344CB8AC3E}">
        <p14:creationId xmlns:p14="http://schemas.microsoft.com/office/powerpoint/2010/main" val="2938045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6D6A9-8331-E242-B92A-922F89ADA8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3BE899-DEED-3D40-9744-E83A87FA0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80FB0-339C-B946-8F68-5DB5A55DFB44}"/>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486A9B1F-4F7B-8746-AD39-7C43E833B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CEFE02-D398-1747-A9AC-1D83A1AE03B1}"/>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1949503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eadline with text 1">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95" name="Shape 95"/>
          <p:cNvSpPr txBox="1">
            <a:spLocks noGrp="1"/>
          </p:cNvSpPr>
          <p:nvPr>
            <p:ph type="body" idx="1"/>
          </p:nvPr>
        </p:nvSpPr>
        <p:spPr>
          <a:xfrm>
            <a:off x="415596" y="1606435"/>
            <a:ext cx="104272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263579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eadline with 3 column">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3733" b="1">
                <a:solidFill>
                  <a:schemeClr val="dk1"/>
                </a:solidFill>
              </a:defRPr>
            </a:lvl2pPr>
            <a:lvl3pPr lvl="2" indent="0" rtl="0">
              <a:spcBef>
                <a:spcPts val="0"/>
              </a:spcBef>
              <a:buClr>
                <a:schemeClr val="dk1"/>
              </a:buClr>
              <a:buFont typeface="Arial"/>
              <a:buNone/>
              <a:defRPr sz="3733" b="1">
                <a:solidFill>
                  <a:schemeClr val="dk1"/>
                </a:solidFill>
              </a:defRPr>
            </a:lvl3pPr>
            <a:lvl4pPr lvl="3" indent="0" rtl="0">
              <a:spcBef>
                <a:spcPts val="0"/>
              </a:spcBef>
              <a:buClr>
                <a:schemeClr val="dk1"/>
              </a:buClr>
              <a:buFont typeface="Arial"/>
              <a:buNone/>
              <a:defRPr sz="3733" b="1">
                <a:solidFill>
                  <a:schemeClr val="dk1"/>
                </a:solidFill>
              </a:defRPr>
            </a:lvl4pPr>
            <a:lvl5pPr lvl="4" indent="0" rtl="0">
              <a:spcBef>
                <a:spcPts val="0"/>
              </a:spcBef>
              <a:buClr>
                <a:schemeClr val="dk1"/>
              </a:buClr>
              <a:buFont typeface="Arial"/>
              <a:buNone/>
              <a:defRPr sz="3733" b="1">
                <a:solidFill>
                  <a:schemeClr val="dk1"/>
                </a:solidFill>
              </a:defRPr>
            </a:lvl5pPr>
            <a:lvl6pPr lvl="5" indent="0" rtl="0">
              <a:spcBef>
                <a:spcPts val="0"/>
              </a:spcBef>
              <a:buClr>
                <a:schemeClr val="dk1"/>
              </a:buClr>
              <a:buFont typeface="Arial"/>
              <a:buNone/>
              <a:defRPr sz="3733" b="1">
                <a:solidFill>
                  <a:schemeClr val="dk1"/>
                </a:solidFill>
              </a:defRPr>
            </a:lvl6pPr>
            <a:lvl7pPr lvl="6" indent="0" rtl="0">
              <a:spcBef>
                <a:spcPts val="0"/>
              </a:spcBef>
              <a:buClr>
                <a:schemeClr val="dk1"/>
              </a:buClr>
              <a:buFont typeface="Arial"/>
              <a:buNone/>
              <a:defRPr sz="3733" b="1">
                <a:solidFill>
                  <a:schemeClr val="dk1"/>
                </a:solidFill>
              </a:defRPr>
            </a:lvl7pPr>
            <a:lvl8pPr lvl="7" indent="0" rtl="0">
              <a:spcBef>
                <a:spcPts val="0"/>
              </a:spcBef>
              <a:buClr>
                <a:schemeClr val="dk1"/>
              </a:buClr>
              <a:buFont typeface="Arial"/>
              <a:buNone/>
              <a:defRPr sz="3733" b="1">
                <a:solidFill>
                  <a:schemeClr val="dk1"/>
                </a:solidFill>
              </a:defRPr>
            </a:lvl8pPr>
            <a:lvl9pPr lvl="8" indent="0" rtl="0">
              <a:spcBef>
                <a:spcPts val="0"/>
              </a:spcBef>
              <a:buClr>
                <a:schemeClr val="dk1"/>
              </a:buClr>
              <a:buFont typeface="Arial"/>
              <a:buNone/>
              <a:defRPr sz="3733" b="1">
                <a:solidFill>
                  <a:schemeClr val="dk1"/>
                </a:solidFill>
              </a:defRPr>
            </a:lvl9pPr>
          </a:lstStyle>
          <a:p>
            <a:endParaRPr/>
          </a:p>
        </p:txBody>
      </p:sp>
      <p:sp>
        <p:nvSpPr>
          <p:cNvPr id="109" name="Shape 109"/>
          <p:cNvSpPr txBox="1">
            <a:spLocks noGrp="1"/>
          </p:cNvSpPr>
          <p:nvPr>
            <p:ph type="body" idx="1"/>
          </p:nvPr>
        </p:nvSpPr>
        <p:spPr>
          <a:xfrm>
            <a:off x="8287335" y="1550702"/>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0" name="Shape 110"/>
          <p:cNvSpPr txBox="1">
            <a:spLocks noGrp="1"/>
          </p:cNvSpPr>
          <p:nvPr>
            <p:ph type="body" idx="2"/>
          </p:nvPr>
        </p:nvSpPr>
        <p:spPr>
          <a:xfrm>
            <a:off x="4366069" y="157955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
        <p:nvSpPr>
          <p:cNvPr id="111" name="Shape 111"/>
          <p:cNvSpPr txBox="1">
            <a:spLocks noGrp="1"/>
          </p:cNvSpPr>
          <p:nvPr>
            <p:ph type="body" idx="3"/>
          </p:nvPr>
        </p:nvSpPr>
        <p:spPr>
          <a:xfrm>
            <a:off x="540502" y="1606435"/>
            <a:ext cx="3204799"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454060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Only">
  <p:cSld name="Headline with 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15602" y="593369"/>
            <a:ext cx="11360799" cy="763599"/>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733" b="1" i="0" u="none" strike="noStrike" cap="none">
                <a:solidFill>
                  <a:schemeClr val="dk1"/>
                </a:solidFill>
                <a:latin typeface="Arial"/>
                <a:ea typeface="Arial"/>
                <a:cs typeface="Arial"/>
                <a:sym typeface="Arial"/>
              </a:defRPr>
            </a:lvl1pPr>
            <a:lvl2pPr lvl="1" indent="0">
              <a:spcBef>
                <a:spcPts val="0"/>
              </a:spcBef>
              <a:buClr>
                <a:schemeClr val="dk1"/>
              </a:buClr>
              <a:buFont typeface="Arial"/>
              <a:buNone/>
              <a:defRPr sz="3733" b="1">
                <a:solidFill>
                  <a:schemeClr val="dk1"/>
                </a:solidFill>
              </a:defRPr>
            </a:lvl2pPr>
            <a:lvl3pPr lvl="2" indent="0">
              <a:spcBef>
                <a:spcPts val="0"/>
              </a:spcBef>
              <a:buClr>
                <a:schemeClr val="dk1"/>
              </a:buClr>
              <a:buFont typeface="Arial"/>
              <a:buNone/>
              <a:defRPr sz="3733" b="1">
                <a:solidFill>
                  <a:schemeClr val="dk1"/>
                </a:solidFill>
              </a:defRPr>
            </a:lvl3pPr>
            <a:lvl4pPr lvl="3" indent="0">
              <a:spcBef>
                <a:spcPts val="0"/>
              </a:spcBef>
              <a:buClr>
                <a:schemeClr val="dk1"/>
              </a:buClr>
              <a:buFont typeface="Arial"/>
              <a:buNone/>
              <a:defRPr sz="3733" b="1">
                <a:solidFill>
                  <a:schemeClr val="dk1"/>
                </a:solidFill>
              </a:defRPr>
            </a:lvl4pPr>
            <a:lvl5pPr lvl="4" indent="0">
              <a:spcBef>
                <a:spcPts val="0"/>
              </a:spcBef>
              <a:buClr>
                <a:schemeClr val="dk1"/>
              </a:buClr>
              <a:buFont typeface="Arial"/>
              <a:buNone/>
              <a:defRPr sz="3733" b="1">
                <a:solidFill>
                  <a:schemeClr val="dk1"/>
                </a:solidFill>
              </a:defRPr>
            </a:lvl5pPr>
            <a:lvl6pPr lvl="5" indent="0">
              <a:spcBef>
                <a:spcPts val="0"/>
              </a:spcBef>
              <a:buClr>
                <a:schemeClr val="dk1"/>
              </a:buClr>
              <a:buFont typeface="Arial"/>
              <a:buNone/>
              <a:defRPr sz="3733" b="1">
                <a:solidFill>
                  <a:schemeClr val="dk1"/>
                </a:solidFill>
              </a:defRPr>
            </a:lvl6pPr>
            <a:lvl7pPr lvl="6" indent="0">
              <a:spcBef>
                <a:spcPts val="0"/>
              </a:spcBef>
              <a:buClr>
                <a:schemeClr val="dk1"/>
              </a:buClr>
              <a:buFont typeface="Arial"/>
              <a:buNone/>
              <a:defRPr sz="3733" b="1">
                <a:solidFill>
                  <a:schemeClr val="dk1"/>
                </a:solidFill>
              </a:defRPr>
            </a:lvl7pPr>
            <a:lvl8pPr lvl="7" indent="0">
              <a:spcBef>
                <a:spcPts val="0"/>
              </a:spcBef>
              <a:buClr>
                <a:schemeClr val="dk1"/>
              </a:buClr>
              <a:buFont typeface="Arial"/>
              <a:buNone/>
              <a:defRPr sz="3733" b="1">
                <a:solidFill>
                  <a:schemeClr val="dk1"/>
                </a:solidFill>
              </a:defRPr>
            </a:lvl8pPr>
            <a:lvl9pPr lvl="8" indent="0">
              <a:spcBef>
                <a:spcPts val="0"/>
              </a:spcBef>
              <a:buClr>
                <a:schemeClr val="dk1"/>
              </a:buClr>
              <a:buFont typeface="Arial"/>
              <a:buNone/>
              <a:defRPr sz="3733" b="1">
                <a:solidFill>
                  <a:schemeClr val="dk1"/>
                </a:solidFill>
              </a:defRPr>
            </a:lvl9pPr>
          </a:lstStyle>
          <a:p>
            <a:endParaRPr/>
          </a:p>
        </p:txBody>
      </p:sp>
      <p:sp>
        <p:nvSpPr>
          <p:cNvPr id="106" name="Shape 106"/>
          <p:cNvSpPr txBox="1">
            <a:spLocks noGrp="1"/>
          </p:cNvSpPr>
          <p:nvPr>
            <p:ph type="body" idx="1"/>
          </p:nvPr>
        </p:nvSpPr>
        <p:spPr>
          <a:xfrm>
            <a:off x="134100" y="1606435"/>
            <a:ext cx="10708800" cy="4268799"/>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2133"/>
              </a:spcAft>
              <a:buClr>
                <a:srgbClr val="000000"/>
              </a:buClr>
              <a:buFont typeface="Arial"/>
              <a:buNone/>
              <a:defRPr sz="1867" b="0" i="0" u="none" strike="noStrike" cap="none">
                <a:solidFill>
                  <a:srgbClr val="000000"/>
                </a:solidFill>
                <a:latin typeface="Arial"/>
                <a:ea typeface="Arial"/>
                <a:cs typeface="Arial"/>
                <a:sym typeface="Arial"/>
              </a:defRPr>
            </a:lvl1pPr>
            <a:lvl2pPr marL="609570" marR="0" lvl="1"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2pPr>
            <a:lvl3pPr marL="1219140" marR="0" lvl="2"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3pPr>
            <a:lvl4pPr marL="1828709" marR="0" lvl="3"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4pPr>
            <a:lvl5pPr marL="2438278" marR="0" lvl="4"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5pPr>
            <a:lvl6pPr marL="3047848" marR="0" lvl="5"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6pPr>
            <a:lvl7pPr marL="3657418" marR="0" lvl="6"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7pPr>
            <a:lvl8pPr marL="4266987" marR="0" lvl="7"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8pPr>
            <a:lvl9pPr marL="4876557" marR="0" lvl="8" indent="0" algn="l" rtl="0">
              <a:lnSpc>
                <a:spcPct val="115000"/>
              </a:lnSpc>
              <a:spcBef>
                <a:spcPts val="0"/>
              </a:spcBef>
              <a:spcAft>
                <a:spcPts val="2133"/>
              </a:spcAft>
              <a:buClr>
                <a:srgbClr val="000000"/>
              </a:buClr>
              <a:buFont typeface="Arial"/>
              <a:buNone/>
              <a:defRPr sz="16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18982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82AE9-A119-7E4A-8E7E-E19C99CDA62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9FEF6C0-1049-DA43-844D-937BABF8EF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6BAA3A-95DC-3B4B-9F5F-54C8BED2BCD5}"/>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922B3A2F-8EFB-9C46-B8DA-51C116B5C7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3F884A-D661-D54F-9BDB-F6C5A330B96B}"/>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415681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419-E28E-5244-978C-99F98150D7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2C023F-BECC-5846-8DD0-6CB50E69EC7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9B3C805-E603-2843-9805-78F8DC5BC91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31751B1-C257-8340-A35C-0EC5D14625C3}"/>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2958C65B-146C-EA47-946C-5E4E38DB45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9E194E-A51C-144B-AEF3-9D0E33618A28}"/>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75435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F8112-8F36-0246-AC22-945EB0445E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BC4C1BA-99D7-2946-8B06-CF3833D69F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740AD6-4C7F-4C4C-BA46-16DBE567DE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FB7B2D5-91F8-0A44-9B63-3171BDCC10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F97CF48-A74A-DA4F-AF26-7353729343A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568D3A-B9C3-1A4E-9230-82FDD8381A62}"/>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8" name="Footer Placeholder 7">
            <a:extLst>
              <a:ext uri="{FF2B5EF4-FFF2-40B4-BE49-F238E27FC236}">
                <a16:creationId xmlns:a16="http://schemas.microsoft.com/office/drawing/2014/main" id="{45723F87-CC0A-8249-B279-75945EECF3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2D5840-9E3B-8646-93A0-12149D009060}"/>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515991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26F02-E526-4149-9C9B-31068425C4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CD8027-288B-794A-9B28-15E889FCA311}"/>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4" name="Footer Placeholder 3">
            <a:extLst>
              <a:ext uri="{FF2B5EF4-FFF2-40B4-BE49-F238E27FC236}">
                <a16:creationId xmlns:a16="http://schemas.microsoft.com/office/drawing/2014/main" id="{030D2821-CA81-3541-848A-D1E177D2D4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37DFE6-4744-6445-AE09-79C9EA85EF02}"/>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1801279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ED31BA-A276-064C-9341-A7D96BF30E16}"/>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3" name="Footer Placeholder 2">
            <a:extLst>
              <a:ext uri="{FF2B5EF4-FFF2-40B4-BE49-F238E27FC236}">
                <a16:creationId xmlns:a16="http://schemas.microsoft.com/office/drawing/2014/main" id="{97C53DAB-DE3E-1E4F-8FAA-A3AA90DCF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EA3DA6-8C39-2544-9D8C-C145C0FB1523}"/>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297113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6222E-7D32-D245-969E-121C7CADCE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4D3CFF-9840-C747-ABB8-1AF8917715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4AB61-C8E2-E240-A74A-F7EC1D6952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D1A224-86BE-4140-9D3E-6B130BAE50F2}"/>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F12BC40C-6DAF-C041-8E3D-BAD4F5DAB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6D6DBE-C3A2-CC49-B3B7-EC3F3DCB2935}"/>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3601665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4B10-A09C-E545-90AE-884A53C20B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CFF017-DD1E-5C4F-8335-C767DE8B19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E2B737-EAD9-F44D-819E-11DFD475F4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971F-FE50-7946-8CD3-F906C62C2BDA}"/>
              </a:ext>
            </a:extLst>
          </p:cNvPr>
          <p:cNvSpPr>
            <a:spLocks noGrp="1"/>
          </p:cNvSpPr>
          <p:nvPr>
            <p:ph type="dt" sz="half" idx="10"/>
          </p:nvPr>
        </p:nvSpPr>
        <p:spPr/>
        <p:txBody>
          <a:bodyPr/>
          <a:lstStyle/>
          <a:p>
            <a:fld id="{ECBB2465-7901-FF46-843C-3548E827B0F6}" type="datetimeFigureOut">
              <a:rPr lang="en-US" smtClean="0"/>
              <a:t>12/30/20</a:t>
            </a:fld>
            <a:endParaRPr lang="en-US"/>
          </a:p>
        </p:txBody>
      </p:sp>
      <p:sp>
        <p:nvSpPr>
          <p:cNvPr id="6" name="Footer Placeholder 5">
            <a:extLst>
              <a:ext uri="{FF2B5EF4-FFF2-40B4-BE49-F238E27FC236}">
                <a16:creationId xmlns:a16="http://schemas.microsoft.com/office/drawing/2014/main" id="{EEB71525-176B-C04E-B240-0681536B48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34DDE6-E3EB-FE40-A477-08D14F0EB5FE}"/>
              </a:ext>
            </a:extLst>
          </p:cNvPr>
          <p:cNvSpPr>
            <a:spLocks noGrp="1"/>
          </p:cNvSpPr>
          <p:nvPr>
            <p:ph type="sldNum" sz="quarter" idx="12"/>
          </p:nvPr>
        </p:nvSpPr>
        <p:spPr/>
        <p:txBody>
          <a:bodyPr/>
          <a:lstStyle/>
          <a:p>
            <a:fld id="{FEE84B61-C374-EA43-B5A5-94C653348FB9}" type="slidenum">
              <a:rPr lang="en-US" smtClean="0"/>
              <a:t>‹#›</a:t>
            </a:fld>
            <a:endParaRPr lang="en-US"/>
          </a:p>
        </p:txBody>
      </p:sp>
    </p:spTree>
    <p:extLst>
      <p:ext uri="{BB962C8B-B14F-4D97-AF65-F5344CB8AC3E}">
        <p14:creationId xmlns:p14="http://schemas.microsoft.com/office/powerpoint/2010/main" val="2937176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457AB-8D2E-2D47-8841-3899A3A5F9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73B5AE-7DE3-7646-8C1A-B582B38DB8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31273C-0C8E-364A-905F-2FFF98E05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B2465-7901-FF46-843C-3548E827B0F6}" type="datetimeFigureOut">
              <a:rPr lang="en-US" smtClean="0"/>
              <a:t>12/30/20</a:t>
            </a:fld>
            <a:endParaRPr lang="en-US"/>
          </a:p>
        </p:txBody>
      </p:sp>
      <p:sp>
        <p:nvSpPr>
          <p:cNvPr id="5" name="Footer Placeholder 4">
            <a:extLst>
              <a:ext uri="{FF2B5EF4-FFF2-40B4-BE49-F238E27FC236}">
                <a16:creationId xmlns:a16="http://schemas.microsoft.com/office/drawing/2014/main" id="{738094E7-C7D5-2C41-B558-08DC22CD2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DE876D4-1B98-D547-BA83-492B583B1F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84B61-C374-EA43-B5A5-94C653348FB9}" type="slidenum">
              <a:rPr lang="en-US" smtClean="0"/>
              <a:t>‹#›</a:t>
            </a:fld>
            <a:endParaRPr lang="en-US"/>
          </a:p>
        </p:txBody>
      </p:sp>
    </p:spTree>
    <p:extLst>
      <p:ext uri="{BB962C8B-B14F-4D97-AF65-F5344CB8AC3E}">
        <p14:creationId xmlns:p14="http://schemas.microsoft.com/office/powerpoint/2010/main" val="520005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E3B485-ED9D-47B0-BAF4-8FEDC378AE2D}" type="datetimeFigureOut">
              <a:rPr lang="en-US" smtClean="0"/>
              <a:t>12/30/20</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52DA82-9051-4A0F-BEE8-BE5401914F75}" type="slidenum">
              <a:rPr lang="en-US" smtClean="0"/>
              <a:t>‹#›</a:t>
            </a:fld>
            <a:endParaRPr lang="en-US"/>
          </a:p>
        </p:txBody>
      </p:sp>
    </p:spTree>
    <p:extLst>
      <p:ext uri="{BB962C8B-B14F-4D97-AF65-F5344CB8AC3E}">
        <p14:creationId xmlns:p14="http://schemas.microsoft.com/office/powerpoint/2010/main" val="876222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8.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18.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22.xml"/><Relationship Id="rId5" Type="http://schemas.openxmlformats.org/officeDocument/2006/relationships/image" Target="../media/image44.png"/><Relationship Id="rId4" Type="http://schemas.openxmlformats.org/officeDocument/2006/relationships/image" Target="../media/image43.png"/></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028864"/>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375817" cy="1600200"/>
          </a:xfrm>
        </p:spPr>
        <p:txBody>
          <a:bodyPr>
            <a:normAutofit/>
          </a:bodyPr>
          <a:lstStyle/>
          <a:p>
            <a:r>
              <a:rPr lang="en-US" sz="1800" b="1">
                <a:latin typeface="Raleway" panose="020B0503030101060003" pitchFamily="34" charset="77"/>
              </a:rPr>
              <a:t>Content Strategies:</a:t>
            </a:r>
            <a:br>
              <a:rPr lang="en-US" sz="1800" b="1">
                <a:latin typeface="Raleway" panose="020B0503030101060003" pitchFamily="34" charset="77"/>
              </a:rPr>
            </a:br>
            <a:r>
              <a:rPr lang="en-US" sz="4000" b="1">
                <a:latin typeface="Raleway Black" panose="020B0503030101060003" pitchFamily="34" charset="77"/>
              </a:rPr>
              <a:t>Research examples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375817" cy="2986456"/>
          </a:xfrm>
        </p:spPr>
        <p:txBody>
          <a:bodyPr>
            <a:normAutofit/>
          </a:bodyPr>
          <a:lstStyle/>
          <a:p>
            <a:pPr fontAlgn="base"/>
            <a:r>
              <a:rPr lang="en-US" sz="2400" b="1">
                <a:solidFill>
                  <a:srgbClr val="000000"/>
                </a:solidFill>
                <a:latin typeface="Source Sans Pro"/>
                <a:ea typeface="Source Sans Pro"/>
                <a:cs typeface="Calibri"/>
              </a:rPr>
              <a:t>For each strategy, we will share:</a:t>
            </a:r>
          </a:p>
          <a:p>
            <a:pPr marL="342900" indent="-342900" fontAlgn="base">
              <a:buFont typeface="Arial" panose="020B0604020202020204" pitchFamily="34" charset="0"/>
              <a:buChar char="•"/>
            </a:pPr>
            <a:r>
              <a:rPr lang="en-US" sz="2400">
                <a:latin typeface="Source Sans Pro" panose="020B0503030403020204" pitchFamily="34" charset="0"/>
                <a:ea typeface="Source Sans Pro" panose="020B0503030403020204" pitchFamily="34" charset="0"/>
              </a:rPr>
              <a:t>An example visitor response</a:t>
            </a:r>
          </a:p>
        </p:txBody>
      </p:sp>
      <p:pic>
        <p:nvPicPr>
          <p:cNvPr id="12" name="Picture 11">
            <a:extLst>
              <a:ext uri="{FF2B5EF4-FFF2-40B4-BE49-F238E27FC236}">
                <a16:creationId xmlns:a16="http://schemas.microsoft.com/office/drawing/2014/main" id="{7BB43867-5432-0B46-8C32-E505C1F5C89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flipH="1">
            <a:off x="8060372" y="705062"/>
            <a:ext cx="3291840" cy="2411730"/>
          </a:xfrm>
          <a:prstGeom prst="rect">
            <a:avLst/>
          </a:prstGeom>
        </p:spPr>
      </p:pic>
      <p:sp>
        <p:nvSpPr>
          <p:cNvPr id="13" name="TextBox 12">
            <a:extLst>
              <a:ext uri="{FF2B5EF4-FFF2-40B4-BE49-F238E27FC236}">
                <a16:creationId xmlns:a16="http://schemas.microsoft.com/office/drawing/2014/main" id="{6402E460-F6D7-0141-B525-D4BF4869D47B}"/>
              </a:ext>
            </a:extLst>
          </p:cNvPr>
          <p:cNvSpPr txBox="1"/>
          <p:nvPr/>
        </p:nvSpPr>
        <p:spPr>
          <a:xfrm>
            <a:off x="8209721" y="1334143"/>
            <a:ext cx="2994991"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Compared to when you came to the museum today, how </a:t>
            </a:r>
            <a:r>
              <a:rPr lang="en-US" sz="1600">
                <a:solidFill>
                  <a:schemeClr val="bg1"/>
                </a:solidFill>
                <a:latin typeface="Raleway ExtraBold" pitchFamily="2" charset="0"/>
              </a:rPr>
              <a:t>interested</a:t>
            </a:r>
            <a:r>
              <a:rPr lang="en-US" sz="1600">
                <a:solidFill>
                  <a:schemeClr val="bg1"/>
                </a:solidFill>
                <a:latin typeface="Raleway Medium" panose="020B0503030101060003" pitchFamily="34" charset="77"/>
              </a:rPr>
              <a:t> are you in chemistry after this activity?</a:t>
            </a:r>
          </a:p>
        </p:txBody>
      </p:sp>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950765" y="3827511"/>
            <a:ext cx="3248793" cy="2377440"/>
          </a:xfrm>
          <a:prstGeom prst="rect">
            <a:avLst/>
          </a:prstGeom>
        </p:spPr>
      </p:pic>
      <p:sp>
        <p:nvSpPr>
          <p:cNvPr id="17" name="TextBox 16">
            <a:extLst>
              <a:ext uri="{FF2B5EF4-FFF2-40B4-BE49-F238E27FC236}">
                <a16:creationId xmlns:a16="http://schemas.microsoft.com/office/drawing/2014/main" id="{6402E460-F6D7-0141-B525-D4BF4869D47B}"/>
              </a:ext>
            </a:extLst>
          </p:cNvPr>
          <p:cNvSpPr txBox="1"/>
          <p:nvPr/>
        </p:nvSpPr>
        <p:spPr>
          <a:xfrm flipH="1">
            <a:off x="7310345" y="4635702"/>
            <a:ext cx="2529631" cy="584775"/>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What about the activity made you feel this way?</a:t>
            </a:r>
          </a:p>
        </p:txBody>
      </p:sp>
    </p:spTree>
    <p:extLst>
      <p:ext uri="{BB962C8B-B14F-4D97-AF65-F5344CB8AC3E}">
        <p14:creationId xmlns:p14="http://schemas.microsoft.com/office/powerpoint/2010/main" val="2426346923"/>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6883298" y="1418965"/>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Content Strategies:</a:t>
            </a:r>
            <a:br>
              <a:rPr lang="en-US" sz="3200" b="1">
                <a:latin typeface="Raleway" panose="020B0503030101060003" pitchFamily="34" charset="77"/>
              </a:rPr>
            </a:br>
            <a:r>
              <a:rPr lang="en-US" sz="4000" b="1">
                <a:latin typeface="Raleway Black" panose="020B0503030101060003" pitchFamily="34" charset="77"/>
              </a:rPr>
              <a:t>Chemistry concepts</a:t>
            </a:r>
            <a:endParaRPr lang="en-US" sz="4000"/>
          </a:p>
        </p:txBody>
      </p:sp>
      <p:sp>
        <p:nvSpPr>
          <p:cNvPr id="12" name="Content Placeholder 1"/>
          <p:cNvSpPr>
            <a:spLocks noGrp="1"/>
          </p:cNvSpPr>
          <p:nvPr>
            <p:ph idx="1"/>
          </p:nvPr>
        </p:nvSpPr>
        <p:spPr>
          <a:xfrm>
            <a:off x="838200" y="2227458"/>
            <a:ext cx="6045200" cy="354704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Information about a basic </a:t>
            </a:r>
            <a:r>
              <a:rPr lang="en-US" b="1">
                <a:solidFill>
                  <a:srgbClr val="000000"/>
                </a:solidFill>
                <a:latin typeface="Source Sans Pro"/>
                <a:ea typeface="Source Sans Pro"/>
                <a:cs typeface="Calibri"/>
              </a:rPr>
              <a:t>concept</a:t>
            </a:r>
            <a:r>
              <a:rPr lang="en-US">
                <a:solidFill>
                  <a:srgbClr val="000000"/>
                </a:solidFill>
                <a:latin typeface="Source Sans Pro"/>
                <a:ea typeface="Source Sans Pro"/>
                <a:cs typeface="Calibri"/>
              </a:rPr>
              <a:t>, </a:t>
            </a:r>
            <a:r>
              <a:rPr lang="en-US" b="1">
                <a:solidFill>
                  <a:srgbClr val="000000"/>
                </a:solidFill>
                <a:latin typeface="Source Sans Pro"/>
                <a:ea typeface="Source Sans Pro"/>
                <a:cs typeface="Calibri"/>
              </a:rPr>
              <a:t>term</a:t>
            </a:r>
            <a:r>
              <a:rPr lang="en-US">
                <a:solidFill>
                  <a:srgbClr val="000000"/>
                </a:solidFill>
                <a:latin typeface="Source Sans Pro"/>
                <a:ea typeface="Source Sans Pro"/>
                <a:cs typeface="Calibri"/>
              </a:rPr>
              <a:t>, or </a:t>
            </a:r>
            <a:r>
              <a:rPr lang="en-US" b="1">
                <a:solidFill>
                  <a:srgbClr val="000000"/>
                </a:solidFill>
                <a:latin typeface="Source Sans Pro"/>
                <a:ea typeface="Source Sans Pro"/>
                <a:cs typeface="Calibri"/>
              </a:rPr>
              <a:t>idea</a:t>
            </a:r>
            <a:r>
              <a:rPr lang="en-US">
                <a:solidFill>
                  <a:srgbClr val="000000"/>
                </a:solidFill>
                <a:latin typeface="Source Sans Pro"/>
                <a:ea typeface="Source Sans Pro"/>
                <a:cs typeface="Calibri"/>
              </a:rPr>
              <a:t> of chemistry, or explanations about the </a:t>
            </a:r>
            <a:r>
              <a:rPr lang="en-US" b="1">
                <a:solidFill>
                  <a:srgbClr val="000000"/>
                </a:solidFill>
                <a:latin typeface="Source Sans Pro"/>
                <a:ea typeface="Source Sans Pro"/>
                <a:cs typeface="Calibri"/>
              </a:rPr>
              <a:t>mechanism(s) behind a concept</a:t>
            </a:r>
            <a:r>
              <a:rPr lang="en-US">
                <a:solidFill>
                  <a:srgbClr val="000000"/>
                </a:solidFill>
                <a:latin typeface="Source Sans Pro"/>
                <a:ea typeface="Source Sans Pro"/>
                <a:cs typeface="Calibri"/>
              </a:rPr>
              <a:t> the visitors are learning about, such as a phenomenon that they are witnessing or discussing</a:t>
            </a:r>
          </a:p>
        </p:txBody>
      </p:sp>
    </p:spTree>
    <p:extLst>
      <p:ext uri="{BB962C8B-B14F-4D97-AF65-F5344CB8AC3E}">
        <p14:creationId xmlns:p14="http://schemas.microsoft.com/office/powerpoint/2010/main" val="358707385"/>
      </p:ext>
    </p:extLst>
  </p:cSld>
  <p:clrMapOvr>
    <a:masterClrMapping/>
  </p:clrMapOvr>
  <mc:AlternateContent xmlns:mc="http://schemas.openxmlformats.org/markup-compatibility/2006" xmlns:p14="http://schemas.microsoft.com/office/powerpoint/2010/main">
    <mc:Choice Requires="p14">
      <p:transition spd="slow" p14:dur="2000" advTm="33000"/>
    </mc:Choice>
    <mc:Fallback xmlns="">
      <p:transition spd="slow" advTm="3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485856"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Chemistry concepts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507288"/>
            <a:ext cx="5045511" cy="1866639"/>
          </a:xfrm>
        </p:spPr>
        <p:txBody>
          <a:bodyPr>
            <a:normAutofit/>
          </a:bodyPr>
          <a:lstStyle/>
          <a:p>
            <a:pPr fontAlgn="base"/>
            <a:r>
              <a:rPr lang="en-US" sz="2400" b="1">
                <a:latin typeface="Source Sans Pro" panose="020B0503030403020204" pitchFamily="34" charset="0"/>
                <a:ea typeface="Source Sans Pro" panose="020B0503030403020204" pitchFamily="34" charset="0"/>
              </a:rPr>
              <a:t>Sublimation Bubbles </a:t>
            </a:r>
            <a:r>
              <a:rPr lang="en-US" sz="2400">
                <a:latin typeface="Source Sans Pro" panose="020B0503030403020204" pitchFamily="34" charset="0"/>
                <a:ea typeface="Source Sans Pro" panose="020B0503030403020204" pitchFamily="34" charset="0"/>
              </a:rPr>
              <a:t>offers opportunities to talk about phases of matter, specifically sublimation between solid and gaseous states.</a:t>
            </a:r>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37130" y="2780776"/>
            <a:ext cx="2813436" cy="2437661"/>
          </a:xfrm>
          <a:prstGeom prst="rect">
            <a:avLst/>
          </a:prstGeom>
          <a:ln>
            <a:solidFill>
              <a:schemeClr val="bg2">
                <a:lumMod val="90000"/>
              </a:schemeClr>
            </a:solidFill>
          </a:ln>
          <a:effectLst>
            <a:outerShdw blurRad="50800" dist="38100" dir="2700000" algn="tl" rotWithShape="0">
              <a:prstClr val="black">
                <a:alpha val="40000"/>
              </a:prstClr>
            </a:outerShdw>
          </a:effectLst>
        </p:spPr>
      </p:pic>
      <p:pic>
        <p:nvPicPr>
          <p:cNvPr id="7" name="Picture 6"/>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040362" y="2141276"/>
            <a:ext cx="2813436" cy="3716663"/>
          </a:xfrm>
          <a:prstGeom prst="rect">
            <a:avLst/>
          </a:prstGeom>
          <a:ln>
            <a:solidFill>
              <a:schemeClr val="bg2">
                <a:lumMod val="9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62793242"/>
      </p:ext>
    </p:extLst>
  </p:cSld>
  <p:clrMapOvr>
    <a:masterClrMapping/>
  </p:clrMapOvr>
  <mc:AlternateContent xmlns:mc="http://schemas.openxmlformats.org/markup-compatibility/2006" xmlns:p14="http://schemas.microsoft.com/office/powerpoint/2010/main">
    <mc:Choice Requires="p14">
      <p:transition spd="slow" p14:dur="2000" advTm="25500"/>
    </mc:Choice>
    <mc:Fallback xmlns="">
      <p:transition spd="slow" advTm="255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485856"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Chemistry concepts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507288"/>
            <a:ext cx="5045511" cy="1866639"/>
          </a:xfrm>
        </p:spPr>
        <p:txBody>
          <a:bodyPr>
            <a:normAutofit/>
          </a:bodyPr>
          <a:lstStyle/>
          <a:p>
            <a:pPr fontAlgn="base"/>
            <a:r>
              <a:rPr lang="en-US" sz="2400" b="1">
                <a:latin typeface="Source Sans Pro" panose="020B0503030403020204" pitchFamily="34" charset="0"/>
                <a:ea typeface="Source Sans Pro" panose="020B0503030403020204" pitchFamily="34" charset="0"/>
              </a:rPr>
              <a:t>Sublimation Bubbles </a:t>
            </a:r>
            <a:r>
              <a:rPr lang="en-US" sz="2400">
                <a:latin typeface="Source Sans Pro" panose="020B0503030403020204" pitchFamily="34" charset="0"/>
                <a:ea typeface="Source Sans Pro" panose="020B0503030403020204" pitchFamily="34" charset="0"/>
              </a:rPr>
              <a:t>offers opportunities to talk about phases of matter, specifically sublimation between solid and gaseous states.</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03419" y="724006"/>
            <a:ext cx="3248793" cy="2377440"/>
          </a:xfrm>
          <a:prstGeom prst="rect">
            <a:avLst/>
          </a:prstGeom>
        </p:spPr>
      </p:pic>
      <p:sp>
        <p:nvSpPr>
          <p:cNvPr id="6" name="TextBox 5">
            <a:extLst>
              <a:ext uri="{FF2B5EF4-FFF2-40B4-BE49-F238E27FC236}">
                <a16:creationId xmlns:a16="http://schemas.microsoft.com/office/drawing/2014/main" id="{6402E460-F6D7-0141-B525-D4BF4869D47B}"/>
              </a:ext>
            </a:extLst>
          </p:cNvPr>
          <p:cNvSpPr txBox="1"/>
          <p:nvPr/>
        </p:nvSpPr>
        <p:spPr>
          <a:xfrm>
            <a:off x="8567123" y="1514371"/>
            <a:ext cx="2321384"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“I’m </a:t>
            </a:r>
            <a:r>
              <a:rPr lang="en-US" sz="1600">
                <a:solidFill>
                  <a:schemeClr val="bg1"/>
                </a:solidFill>
                <a:latin typeface="Raleway ExtraBold" pitchFamily="2" charset="0"/>
              </a:rPr>
              <a:t>more interested </a:t>
            </a:r>
            <a:r>
              <a:rPr lang="en-US" sz="1600">
                <a:solidFill>
                  <a:schemeClr val="bg1"/>
                </a:solidFill>
                <a:latin typeface="Raleway Medium" panose="020B0503030101060003" pitchFamily="34" charset="77"/>
              </a:rPr>
              <a:t>in chemistry after trying this activity.”</a:t>
            </a:r>
          </a:p>
        </p:txBody>
      </p:sp>
      <p:pic>
        <p:nvPicPr>
          <p:cNvPr id="7" name="Picture 6">
            <a:extLst>
              <a:ext uri="{FF2B5EF4-FFF2-40B4-BE49-F238E27FC236}">
                <a16:creationId xmlns:a16="http://schemas.microsoft.com/office/drawing/2014/main" id="{A7E57453-D35E-854C-BA7F-33B4D5CD049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6950765" y="3845022"/>
            <a:ext cx="3245036" cy="2377440"/>
          </a:xfrm>
          <a:prstGeom prst="rect">
            <a:avLst/>
          </a:prstGeom>
        </p:spPr>
      </p:pic>
      <p:sp>
        <p:nvSpPr>
          <p:cNvPr id="8" name="TextBox 7">
            <a:extLst>
              <a:ext uri="{FF2B5EF4-FFF2-40B4-BE49-F238E27FC236}">
                <a16:creationId xmlns:a16="http://schemas.microsoft.com/office/drawing/2014/main" id="{6402E460-F6D7-0141-B525-D4BF4869D47B}"/>
              </a:ext>
            </a:extLst>
          </p:cNvPr>
          <p:cNvSpPr txBox="1"/>
          <p:nvPr/>
        </p:nvSpPr>
        <p:spPr>
          <a:xfrm flipH="1">
            <a:off x="7252210" y="4741354"/>
            <a:ext cx="2629825" cy="584775"/>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“How it works,</a:t>
            </a:r>
            <a:r>
              <a:rPr lang="en-US" sz="1600">
                <a:solidFill>
                  <a:schemeClr val="bg1"/>
                </a:solidFill>
                <a:latin typeface="Raleway ExtraBold" pitchFamily="2" charset="0"/>
              </a:rPr>
              <a:t> </a:t>
            </a:r>
            <a:r>
              <a:rPr lang="en-US" sz="1600" b="1">
                <a:solidFill>
                  <a:schemeClr val="bg1"/>
                </a:solidFill>
                <a:latin typeface="Raleway ExtraBold" pitchFamily="2" charset="0"/>
              </a:rPr>
              <a:t>how</a:t>
            </a:r>
            <a:r>
              <a:rPr lang="en-US" sz="1600">
                <a:solidFill>
                  <a:schemeClr val="bg1"/>
                </a:solidFill>
                <a:latin typeface="Raleway ExtraBold" pitchFamily="2" charset="0"/>
              </a:rPr>
              <a:t> the dry ice creates bubbles.</a:t>
            </a:r>
            <a:r>
              <a:rPr lang="en-US" sz="1600">
                <a:solidFill>
                  <a:schemeClr val="bg1"/>
                </a:solidFill>
                <a:latin typeface="Raleway Medium" panose="020B0503030101060003" pitchFamily="34" charset="77"/>
              </a:rPr>
              <a:t>”</a:t>
            </a:r>
          </a:p>
        </p:txBody>
      </p:sp>
    </p:spTree>
    <p:extLst>
      <p:ext uri="{BB962C8B-B14F-4D97-AF65-F5344CB8AC3E}">
        <p14:creationId xmlns:p14="http://schemas.microsoft.com/office/powerpoint/2010/main" val="303610031"/>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Content Strategies:</a:t>
            </a:r>
            <a:br>
              <a:rPr lang="en-US" sz="3200" b="1">
                <a:latin typeface="Raleway" panose="020B0503030101060003" pitchFamily="34" charset="77"/>
              </a:rPr>
            </a:br>
            <a:r>
              <a:rPr lang="en-US" sz="4000" b="1">
                <a:latin typeface="Raleway Black" panose="020B0503030101060003" pitchFamily="34" charset="77"/>
              </a:rPr>
              <a:t>Connections to everyday life</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Information that helps a visitor make an explicit connection between the </a:t>
            </a:r>
            <a:r>
              <a:rPr lang="en-US" b="1">
                <a:solidFill>
                  <a:srgbClr val="000000"/>
                </a:solidFill>
                <a:latin typeface="Source Sans Pro"/>
                <a:ea typeface="Source Sans Pro"/>
                <a:cs typeface="Calibri"/>
              </a:rPr>
              <a:t>concepts in the activity </a:t>
            </a:r>
            <a:r>
              <a:rPr lang="en-US">
                <a:solidFill>
                  <a:srgbClr val="000000"/>
                </a:solidFill>
                <a:latin typeface="Source Sans Pro"/>
                <a:ea typeface="Source Sans Pro"/>
                <a:cs typeface="Calibri"/>
              </a:rPr>
              <a:t>and their </a:t>
            </a:r>
            <a:r>
              <a:rPr lang="en-US" b="1">
                <a:solidFill>
                  <a:srgbClr val="000000"/>
                </a:solidFill>
                <a:latin typeface="Source Sans Pro"/>
                <a:ea typeface="Source Sans Pro"/>
                <a:cs typeface="Calibri"/>
              </a:rPr>
              <a:t>own life or personal experiences</a:t>
            </a:r>
          </a:p>
        </p:txBody>
      </p:sp>
    </p:spTree>
    <p:extLst>
      <p:ext uri="{BB962C8B-B14F-4D97-AF65-F5344CB8AC3E}">
        <p14:creationId xmlns:p14="http://schemas.microsoft.com/office/powerpoint/2010/main" val="2120641572"/>
      </p:ext>
    </p:extLst>
  </p:cSld>
  <p:clrMapOvr>
    <a:masterClrMapping/>
  </p:clrMapOvr>
  <mc:AlternateContent xmlns:mc="http://schemas.openxmlformats.org/markup-compatibility/2006" xmlns:p14="http://schemas.microsoft.com/office/powerpoint/2010/main">
    <mc:Choice Requires="p14">
      <p:transition spd="slow" p14:dur="2000" advTm="49000"/>
    </mc:Choice>
    <mc:Fallback xmlns="">
      <p:transition spd="slow" advTm="49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Connections to everyday life</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442972"/>
            <a:ext cx="5536763" cy="2055954"/>
          </a:xfrm>
        </p:spPr>
        <p:txBody>
          <a:bodyPr>
            <a:normAutofit/>
          </a:bodyPr>
          <a:lstStyle/>
          <a:p>
            <a:pPr fontAlgn="base"/>
            <a:r>
              <a:rPr lang="en-US" sz="2400" b="1">
                <a:latin typeface="Source Sans Pro" panose="020B0503030403020204" pitchFamily="34" charset="0"/>
                <a:ea typeface="Source Sans Pro" panose="020B0503030403020204" pitchFamily="34" charset="0"/>
              </a:rPr>
              <a:t>Rocket Reactions </a:t>
            </a:r>
            <a:r>
              <a:rPr lang="en-US" sz="2400">
                <a:latin typeface="Source Sans Pro" panose="020B0503030403020204" pitchFamily="34" charset="0"/>
                <a:ea typeface="Source Sans Pro" panose="020B0503030403020204" pitchFamily="34" charset="0"/>
              </a:rPr>
              <a:t>has opportunities to talk about examples of similar chemical reactions, like those that happen while you are baking.</a:t>
            </a:r>
          </a:p>
        </p:txBody>
      </p:sp>
      <p:pic>
        <p:nvPicPr>
          <p:cNvPr id="10" name="Content Placeholder 3"/>
          <p:cNvPicPr>
            <a:picLocks noChangeAspect="1"/>
          </p:cNvPicPr>
          <p:nvPr/>
        </p:nvPicPr>
        <p:blipFill>
          <a:blip r:embed="rId4"/>
          <a:stretch>
            <a:fillRect/>
          </a:stretch>
        </p:blipFill>
        <p:spPr>
          <a:xfrm>
            <a:off x="7540669" y="413034"/>
            <a:ext cx="4263091" cy="6015338"/>
          </a:xfrm>
          <a:prstGeom prst="rect">
            <a:avLst/>
          </a:prstGeom>
          <a:ln>
            <a:solidFill>
              <a:schemeClr val="bg2">
                <a:lumMod val="9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86506926"/>
      </p:ext>
    </p:extLst>
  </p:cSld>
  <p:clrMapOvr>
    <a:masterClrMapping/>
  </p:clrMapOvr>
  <mc:AlternateContent xmlns:mc="http://schemas.openxmlformats.org/markup-compatibility/2006" xmlns:p14="http://schemas.microsoft.com/office/powerpoint/2010/main">
    <mc:Choice Requires="p14">
      <p:transition spd="slow" p14:dur="2000" advTm="23000"/>
    </mc:Choice>
    <mc:Fallback xmlns="">
      <p:transition spd="slow" advTm="2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045511"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Connections to everyday life</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51511" y="3442972"/>
            <a:ext cx="5536763" cy="2055954"/>
          </a:xfrm>
        </p:spPr>
        <p:txBody>
          <a:bodyPr>
            <a:normAutofit/>
          </a:bodyPr>
          <a:lstStyle/>
          <a:p>
            <a:pPr fontAlgn="base"/>
            <a:r>
              <a:rPr lang="en-US" sz="2400" b="1">
                <a:latin typeface="Source Sans Pro" panose="020B0503030403020204" pitchFamily="34" charset="0"/>
                <a:ea typeface="Source Sans Pro" panose="020B0503030403020204" pitchFamily="34" charset="0"/>
              </a:rPr>
              <a:t>Rocket Reactions </a:t>
            </a:r>
            <a:r>
              <a:rPr lang="en-US" sz="2400">
                <a:latin typeface="Source Sans Pro" panose="020B0503030403020204" pitchFamily="34" charset="0"/>
                <a:ea typeface="Source Sans Pro" panose="020B0503030403020204" pitchFamily="34" charset="0"/>
              </a:rPr>
              <a:t>has opportunities to talk about examples of similar chemical reactions, like those that happen while you are baking.</a:t>
            </a:r>
          </a:p>
        </p:txBody>
      </p:sp>
      <p:pic>
        <p:nvPicPr>
          <p:cNvPr id="5" name="Picture 4">
            <a:extLst>
              <a:ext uri="{FF2B5EF4-FFF2-40B4-BE49-F238E27FC236}">
                <a16:creationId xmlns:a16="http://schemas.microsoft.com/office/drawing/2014/main" id="{A7E57453-D35E-854C-BA7F-33B4D5CD04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34893" y="724006"/>
            <a:ext cx="3245036" cy="2377440"/>
          </a:xfrm>
          <a:prstGeom prst="rect">
            <a:avLst/>
          </a:prstGeom>
        </p:spPr>
      </p:pic>
      <p:sp>
        <p:nvSpPr>
          <p:cNvPr id="6" name="TextBox 5">
            <a:extLst>
              <a:ext uri="{FF2B5EF4-FFF2-40B4-BE49-F238E27FC236}">
                <a16:creationId xmlns:a16="http://schemas.microsoft.com/office/drawing/2014/main" id="{6402E460-F6D7-0141-B525-D4BF4869D47B}"/>
              </a:ext>
            </a:extLst>
          </p:cNvPr>
          <p:cNvSpPr txBox="1"/>
          <p:nvPr/>
        </p:nvSpPr>
        <p:spPr>
          <a:xfrm>
            <a:off x="8437801" y="1498210"/>
            <a:ext cx="2639220"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that chemistry is </a:t>
            </a:r>
            <a:r>
              <a:rPr lang="en-US" sz="1600" b="1">
                <a:solidFill>
                  <a:schemeClr val="bg1"/>
                </a:solidFill>
                <a:latin typeface="Raleway ExtraBold" pitchFamily="2" charset="0"/>
              </a:rPr>
              <a:t>more relevant</a:t>
            </a:r>
            <a:r>
              <a:rPr lang="en-US" sz="1600">
                <a:solidFill>
                  <a:schemeClr val="bg1"/>
                </a:solidFill>
                <a:latin typeface="Raleway Medium" panose="020B0503030101060003" pitchFamily="34" charset="77"/>
              </a:rPr>
              <a:t> after trying this activity.”</a:t>
            </a:r>
          </a:p>
        </p:txBody>
      </p:sp>
      <p:pic>
        <p:nvPicPr>
          <p:cNvPr id="7" name="Picture 6">
            <a:extLst>
              <a:ext uri="{FF2B5EF4-FFF2-40B4-BE49-F238E27FC236}">
                <a16:creationId xmlns:a16="http://schemas.microsoft.com/office/drawing/2014/main" id="{7BB43867-5432-0B46-8C32-E505C1F5C89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950765" y="3827511"/>
            <a:ext cx="3253409" cy="2383574"/>
          </a:xfrm>
          <a:prstGeom prst="rect">
            <a:avLst/>
          </a:prstGeom>
        </p:spPr>
      </p:pic>
      <p:sp>
        <p:nvSpPr>
          <p:cNvPr id="8" name="TextBox 7">
            <a:extLst>
              <a:ext uri="{FF2B5EF4-FFF2-40B4-BE49-F238E27FC236}">
                <a16:creationId xmlns:a16="http://schemas.microsoft.com/office/drawing/2014/main" id="{AD94147B-141F-9C4B-88FC-9A0EED0C8FC1}"/>
              </a:ext>
            </a:extLst>
          </p:cNvPr>
          <p:cNvSpPr txBox="1"/>
          <p:nvPr/>
        </p:nvSpPr>
        <p:spPr>
          <a:xfrm>
            <a:off x="7200989" y="4603799"/>
            <a:ext cx="2752959"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“[We] talked about baking a cake, stickiness, and cleaning things.”</a:t>
            </a:r>
          </a:p>
        </p:txBody>
      </p:sp>
    </p:spTree>
    <p:extLst>
      <p:ext uri="{BB962C8B-B14F-4D97-AF65-F5344CB8AC3E}">
        <p14:creationId xmlns:p14="http://schemas.microsoft.com/office/powerpoint/2010/main" val="1062304201"/>
      </p:ext>
    </p:extLst>
  </p:cSld>
  <p:clrMapOvr>
    <a:masterClrMapping/>
  </p:clrMapOvr>
  <mc:AlternateContent xmlns:mc="http://schemas.openxmlformats.org/markup-compatibility/2006" xmlns:p14="http://schemas.microsoft.com/office/powerpoint/2010/main">
    <mc:Choice Requires="p14">
      <p:transition spd="slow" p14:dur="2000" advTm="16000"/>
    </mc:Choice>
    <mc:Fallback xmlns="">
      <p:transition spd="slow" advTm="16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883196"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Content Strategies:</a:t>
            </a:r>
            <a:br>
              <a:rPr lang="en-US" sz="3200" b="1">
                <a:latin typeface="Raleway" panose="020B0503030101060003" pitchFamily="34" charset="77"/>
              </a:rPr>
            </a:br>
            <a:r>
              <a:rPr lang="en-US" sz="4000" b="1">
                <a:latin typeface="Raleway Black"/>
              </a:rPr>
              <a:t>Applications or uses</a:t>
            </a:r>
            <a:endParaRPr lang="en-US" sz="4000">
              <a:latin typeface="Raleway Black"/>
            </a:endParaRPr>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a:lnSpc>
                <a:spcPct val="100000"/>
              </a:lnSpc>
              <a:spcAft>
                <a:spcPts val="1200"/>
              </a:spcAft>
              <a:buNone/>
            </a:pPr>
            <a:r>
              <a:rPr lang="en-US">
                <a:latin typeface="Source Sans Pro"/>
                <a:ea typeface="Source Sans Pro"/>
                <a:cs typeface="Calibri"/>
              </a:rPr>
              <a:t>Information about </a:t>
            </a:r>
            <a:r>
              <a:rPr lang="en-US" b="1">
                <a:latin typeface="Source Sans Pro"/>
                <a:ea typeface="Source Sans Pro"/>
                <a:cs typeface="Calibri"/>
              </a:rPr>
              <a:t>manmade products</a:t>
            </a:r>
            <a:r>
              <a:rPr lang="en-US">
                <a:latin typeface="Source Sans Pro"/>
                <a:ea typeface="Source Sans Pro"/>
                <a:cs typeface="Calibri"/>
              </a:rPr>
              <a:t> or </a:t>
            </a:r>
            <a:r>
              <a:rPr lang="en-US" b="1">
                <a:latin typeface="Source Sans Pro"/>
                <a:ea typeface="Source Sans Pro"/>
                <a:cs typeface="Calibri"/>
              </a:rPr>
              <a:t>technologies</a:t>
            </a:r>
            <a:r>
              <a:rPr lang="en-US">
                <a:latin typeface="Source Sans Pro"/>
                <a:ea typeface="Source Sans Pro"/>
                <a:cs typeface="Calibri"/>
              </a:rPr>
              <a:t> that are created using chemicals or chemistry.</a:t>
            </a:r>
          </a:p>
        </p:txBody>
      </p:sp>
    </p:spTree>
    <p:extLst>
      <p:ext uri="{BB962C8B-B14F-4D97-AF65-F5344CB8AC3E}">
        <p14:creationId xmlns:p14="http://schemas.microsoft.com/office/powerpoint/2010/main" val="3593955537"/>
      </p:ext>
    </p:extLst>
  </p:cSld>
  <p:clrMapOvr>
    <a:masterClrMapping/>
  </p:clrMapOvr>
  <mc:AlternateContent xmlns:mc="http://schemas.openxmlformats.org/markup-compatibility/2006" xmlns:p14="http://schemas.microsoft.com/office/powerpoint/2010/main">
    <mc:Choice Requires="p14">
      <p:transition spd="slow" p14:dur="2000" advTm="35000"/>
    </mc:Choice>
    <mc:Fallback xmlns="">
      <p:transition spd="slow" advTm="35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7" y="776324"/>
            <a:ext cx="5961845" cy="1600200"/>
          </a:xfrm>
        </p:spPr>
        <p:txBody>
          <a:bodyPr>
            <a:normAutofit/>
          </a:bodyPr>
          <a:lstStyle/>
          <a:p>
            <a:r>
              <a:rPr lang="en-US" sz="1800" b="1">
                <a:latin typeface="Raleway"/>
              </a:rPr>
              <a:t>Strategy in Action:</a:t>
            </a:r>
            <a:br>
              <a:rPr lang="en-US" sz="1800" b="1">
                <a:latin typeface="Raleway" panose="020B0503030101060003" pitchFamily="34" charset="77"/>
              </a:rPr>
            </a:br>
            <a:r>
              <a:rPr lang="en-US" sz="4000" b="1">
                <a:latin typeface="Raleway Black"/>
              </a:rPr>
              <a:t>Applications or uses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Nature of Dye </a:t>
            </a:r>
            <a:r>
              <a:rPr lang="en-US" sz="2400">
                <a:latin typeface="Source Sans Pro" panose="020B0503030403020204" pitchFamily="34" charset="0"/>
                <a:ea typeface="Source Sans Pro" panose="020B0503030403020204" pitchFamily="34" charset="0"/>
              </a:rPr>
              <a:t>uses many examples of applications and uses of both natural and synthetic dyes, such as those used in food and cosmetics.</a:t>
            </a:r>
          </a:p>
        </p:txBody>
      </p:sp>
      <p:pic>
        <p:nvPicPr>
          <p:cNvPr id="10" name="Picture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14426" y="479197"/>
            <a:ext cx="1837789" cy="2834640"/>
          </a:xfrm>
          <a:prstGeom prst="rect">
            <a:avLst/>
          </a:prstGeom>
          <a:ln>
            <a:noFill/>
          </a:ln>
          <a:effectLst>
            <a:outerShdw blurRad="50800" dist="38100" dir="2700000" algn="tl" rotWithShape="0">
              <a:prstClr val="black">
                <a:alpha val="40000"/>
              </a:prstClr>
            </a:outerShdw>
          </a:effectLst>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714274" y="3586678"/>
            <a:ext cx="1861414" cy="2834640"/>
          </a:xfrm>
          <a:prstGeom prst="rect">
            <a:avLst/>
          </a:prstGeom>
          <a:ln>
            <a:no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866523" y="479197"/>
            <a:ext cx="1837790" cy="2834640"/>
          </a:xfrm>
          <a:prstGeom prst="rect">
            <a:avLst/>
          </a:prstGeom>
          <a:ln>
            <a:noFill/>
          </a:ln>
          <a:effectLst>
            <a:outerShdw blurRad="50800" dist="38100" dir="2700000" algn="tl" rotWithShape="0">
              <a:prstClr val="black">
                <a:alpha val="40000"/>
              </a:prstClr>
            </a:outerShdw>
          </a:effectLst>
        </p:spPr>
      </p:pic>
      <p:pic>
        <p:nvPicPr>
          <p:cNvPr id="15" name="Picture 14"/>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861798" y="3586678"/>
            <a:ext cx="1842515" cy="2834640"/>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1887134"/>
      </p:ext>
    </p:extLst>
  </p:cSld>
  <p:clrMapOvr>
    <a:masterClrMapping/>
  </p:clrMapOvr>
  <mc:AlternateContent xmlns:mc="http://schemas.openxmlformats.org/markup-compatibility/2006" xmlns:p14="http://schemas.microsoft.com/office/powerpoint/2010/main">
    <mc:Choice Requires="p14">
      <p:transition spd="slow" p14:dur="2000" advTm="15800"/>
    </mc:Choice>
    <mc:Fallback xmlns="">
      <p:transition spd="slow" advTm="158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7" y="776324"/>
            <a:ext cx="5961845" cy="1600200"/>
          </a:xfrm>
        </p:spPr>
        <p:txBody>
          <a:bodyPr>
            <a:normAutofit/>
          </a:bodyPr>
          <a:lstStyle/>
          <a:p>
            <a:r>
              <a:rPr lang="en-US" sz="1800" b="1" dirty="0">
                <a:latin typeface="Raleway"/>
              </a:rPr>
              <a:t>Strategy in Action:</a:t>
            </a:r>
            <a:br>
              <a:rPr lang="en-US" sz="1800" b="1" dirty="0">
                <a:latin typeface="Raleway" panose="020B0503030101060003" pitchFamily="34" charset="77"/>
              </a:rPr>
            </a:br>
            <a:r>
              <a:rPr lang="en-US" sz="4000" b="1" dirty="0">
                <a:latin typeface="Raleway Black"/>
              </a:rPr>
              <a:t>Applications or uses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Nature of Dye </a:t>
            </a:r>
            <a:r>
              <a:rPr lang="en-US" sz="2400">
                <a:latin typeface="Source Sans Pro" panose="020B0503030403020204" pitchFamily="34" charset="0"/>
                <a:ea typeface="Source Sans Pro" panose="020B0503030403020204" pitchFamily="34" charset="0"/>
              </a:rPr>
              <a:t>uses many examples of applications and uses of both natural and synthetic dyes, such as those used in food and cosmetics.</a:t>
            </a:r>
          </a:p>
        </p:txBody>
      </p:sp>
      <p:pic>
        <p:nvPicPr>
          <p:cNvPr id="5" name="Picture 4">
            <a:extLst>
              <a:ext uri="{FF2B5EF4-FFF2-40B4-BE49-F238E27FC236}">
                <a16:creationId xmlns:a16="http://schemas.microsoft.com/office/drawing/2014/main" id="{A7E57453-D35E-854C-BA7F-33B4D5CD04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34893" y="724006"/>
            <a:ext cx="3245036" cy="2377440"/>
          </a:xfrm>
          <a:prstGeom prst="rect">
            <a:avLst/>
          </a:prstGeom>
        </p:spPr>
      </p:pic>
      <p:sp>
        <p:nvSpPr>
          <p:cNvPr id="6" name="TextBox 5">
            <a:extLst>
              <a:ext uri="{FF2B5EF4-FFF2-40B4-BE49-F238E27FC236}">
                <a16:creationId xmlns:a16="http://schemas.microsoft.com/office/drawing/2014/main" id="{6402E460-F6D7-0141-B525-D4BF4869D47B}"/>
              </a:ext>
            </a:extLst>
          </p:cNvPr>
          <p:cNvSpPr txBox="1"/>
          <p:nvPr/>
        </p:nvSpPr>
        <p:spPr>
          <a:xfrm>
            <a:off x="8437801" y="1498210"/>
            <a:ext cx="2639220"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that chemistry is </a:t>
            </a:r>
            <a:r>
              <a:rPr lang="en-US" sz="1600" b="1">
                <a:solidFill>
                  <a:schemeClr val="bg1"/>
                </a:solidFill>
                <a:latin typeface="Raleway ExtraBold" pitchFamily="2" charset="0"/>
              </a:rPr>
              <a:t>more relevant</a:t>
            </a:r>
            <a:r>
              <a:rPr lang="en-US" sz="1600">
                <a:solidFill>
                  <a:schemeClr val="bg1"/>
                </a:solidFill>
                <a:latin typeface="Raleway Medium" panose="020B0503030101060003" pitchFamily="34" charset="77"/>
              </a:rPr>
              <a:t> after trying this activity.”</a:t>
            </a:r>
          </a:p>
        </p:txBody>
      </p:sp>
      <p:pic>
        <p:nvPicPr>
          <p:cNvPr id="7" name="Picture 6">
            <a:extLst>
              <a:ext uri="{FF2B5EF4-FFF2-40B4-BE49-F238E27FC236}">
                <a16:creationId xmlns:a16="http://schemas.microsoft.com/office/drawing/2014/main" id="{7BB43867-5432-0B46-8C32-E505C1F5C89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950765" y="3827511"/>
            <a:ext cx="3253409" cy="2383574"/>
          </a:xfrm>
          <a:prstGeom prst="rect">
            <a:avLst/>
          </a:prstGeom>
        </p:spPr>
      </p:pic>
      <p:sp>
        <p:nvSpPr>
          <p:cNvPr id="8" name="TextBox 7">
            <a:extLst>
              <a:ext uri="{FF2B5EF4-FFF2-40B4-BE49-F238E27FC236}">
                <a16:creationId xmlns:a16="http://schemas.microsoft.com/office/drawing/2014/main" id="{AD94147B-141F-9C4B-88FC-9A0EED0C8FC1}"/>
              </a:ext>
            </a:extLst>
          </p:cNvPr>
          <p:cNvSpPr txBox="1"/>
          <p:nvPr/>
        </p:nvSpPr>
        <p:spPr>
          <a:xfrm>
            <a:off x="7063408" y="4726910"/>
            <a:ext cx="2994991" cy="584775"/>
          </a:xfrm>
          <a:prstGeom prst="rect">
            <a:avLst/>
          </a:prstGeom>
          <a:noFill/>
        </p:spPr>
        <p:txBody>
          <a:bodyPr wrap="square" lIns="91440" tIns="45720" rIns="91440" bIns="45720" rtlCol="0" anchor="t">
            <a:spAutoFit/>
          </a:bodyPr>
          <a:lstStyle/>
          <a:p>
            <a:pPr algn="ctr"/>
            <a:r>
              <a:rPr lang="en-US" sz="1600">
                <a:solidFill>
                  <a:schemeClr val="bg1"/>
                </a:solidFill>
                <a:latin typeface="Raleway Medium"/>
              </a:rPr>
              <a:t>“The </a:t>
            </a:r>
            <a:r>
              <a:rPr lang="en-US" sz="1600">
                <a:solidFill>
                  <a:schemeClr val="bg1"/>
                </a:solidFill>
                <a:latin typeface="Raleway ExtraBold"/>
              </a:rPr>
              <a:t>food</a:t>
            </a:r>
            <a:r>
              <a:rPr lang="en-US" sz="1600">
                <a:solidFill>
                  <a:schemeClr val="bg1"/>
                </a:solidFill>
                <a:latin typeface="Raleway Medium"/>
              </a:rPr>
              <a:t> and </a:t>
            </a:r>
            <a:r>
              <a:rPr lang="en-US" sz="1600">
                <a:solidFill>
                  <a:schemeClr val="bg1"/>
                </a:solidFill>
                <a:latin typeface="Raleway ExtraBold"/>
              </a:rPr>
              <a:t>cosmetics</a:t>
            </a:r>
            <a:r>
              <a:rPr lang="en-US" sz="1600">
                <a:solidFill>
                  <a:schemeClr val="bg1"/>
                </a:solidFill>
                <a:latin typeface="Raleway Medium"/>
              </a:rPr>
              <a:t>. </a:t>
            </a:r>
            <a:br>
              <a:rPr lang="en-US" sz="1600">
                <a:solidFill>
                  <a:schemeClr val="bg1"/>
                </a:solidFill>
                <a:latin typeface="Raleway Medium"/>
              </a:rPr>
            </a:br>
            <a:r>
              <a:rPr lang="en-US" sz="1600">
                <a:solidFill>
                  <a:schemeClr val="bg1"/>
                </a:solidFill>
                <a:latin typeface="Raleway Medium"/>
              </a:rPr>
              <a:t>I relate to those things.”</a:t>
            </a:r>
          </a:p>
        </p:txBody>
      </p:sp>
    </p:spTree>
    <p:extLst>
      <p:ext uri="{BB962C8B-B14F-4D97-AF65-F5344CB8AC3E}">
        <p14:creationId xmlns:p14="http://schemas.microsoft.com/office/powerpoint/2010/main" val="874439732"/>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766219"/>
            <a:ext cx="10515600" cy="1325563"/>
          </a:xfrm>
        </p:spPr>
        <p:txBody>
          <a:bodyPr>
            <a:normAutofit/>
          </a:bodyPr>
          <a:lstStyle/>
          <a:p>
            <a:pPr algn="ctr"/>
            <a:r>
              <a:rPr lang="en-US" sz="6000">
                <a:latin typeface="Raleway ExtraBold" panose="020B0503030101060003" pitchFamily="34" charset="77"/>
              </a:rPr>
              <a:t>Research Findings</a:t>
            </a:r>
          </a:p>
        </p:txBody>
      </p:sp>
    </p:spTree>
    <p:extLst>
      <p:ext uri="{BB962C8B-B14F-4D97-AF65-F5344CB8AC3E}">
        <p14:creationId xmlns:p14="http://schemas.microsoft.com/office/powerpoint/2010/main" val="1621579612"/>
      </p:ext>
    </p:extLst>
  </p:cSld>
  <p:clrMapOvr>
    <a:masterClrMapping/>
  </p:clrMapOvr>
  <mc:AlternateContent xmlns:mc="http://schemas.openxmlformats.org/markup-compatibility/2006" xmlns:p14="http://schemas.microsoft.com/office/powerpoint/2010/main">
    <mc:Choice Requires="p14">
      <p:transition spd="slow" p14:dur="2000" advTm="5300"/>
    </mc:Choice>
    <mc:Fallback xmlns="">
      <p:transition spd="slow" advTm="53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883298"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Content Strategies:</a:t>
            </a:r>
            <a:br>
              <a:rPr lang="en-US" sz="3200" b="1">
                <a:latin typeface="Raleway" panose="020B0503030101060003" pitchFamily="34" charset="77"/>
              </a:rPr>
            </a:br>
            <a:r>
              <a:rPr lang="en-US" sz="4000" b="1">
                <a:latin typeface="Raleway Black" panose="020B0503030101060003" pitchFamily="34" charset="77"/>
              </a:rPr>
              <a:t>Connections across STEM topics</a:t>
            </a:r>
            <a:endParaRPr lang="en-US" sz="4000"/>
          </a:p>
        </p:txBody>
      </p:sp>
      <p:sp>
        <p:nvSpPr>
          <p:cNvPr id="12" name="Content Placeholder 1"/>
          <p:cNvSpPr>
            <a:spLocks noGrp="1"/>
          </p:cNvSpPr>
          <p:nvPr>
            <p:ph idx="1"/>
          </p:nvPr>
        </p:nvSpPr>
        <p:spPr>
          <a:xfrm>
            <a:off x="838200" y="2491599"/>
            <a:ext cx="6045200" cy="3052646"/>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Information that helps a visitor make a  </a:t>
            </a:r>
            <a:r>
              <a:rPr lang="en-US" b="1">
                <a:solidFill>
                  <a:srgbClr val="000000"/>
                </a:solidFill>
                <a:latin typeface="Source Sans Pro"/>
                <a:ea typeface="Source Sans Pro"/>
                <a:cs typeface="Calibri"/>
              </a:rPr>
              <a:t>connection between chemistry and another STEM field</a:t>
            </a:r>
            <a:r>
              <a:rPr lang="en-US">
                <a:solidFill>
                  <a:srgbClr val="000000"/>
                </a:solidFill>
                <a:latin typeface="Source Sans Pro"/>
                <a:ea typeface="Source Sans Pro"/>
                <a:cs typeface="Calibri"/>
              </a:rPr>
              <a:t> or understand chemistry's role within those other STEM disciplines (i.e. biology, physicals, animal physiology, etc.)</a:t>
            </a:r>
          </a:p>
        </p:txBody>
      </p:sp>
    </p:spTree>
    <p:extLst>
      <p:ext uri="{BB962C8B-B14F-4D97-AF65-F5344CB8AC3E}">
        <p14:creationId xmlns:p14="http://schemas.microsoft.com/office/powerpoint/2010/main" val="2264597097"/>
      </p:ext>
    </p:extLst>
  </p:cSld>
  <p:clrMapOvr>
    <a:masterClrMapping/>
  </p:clrMapOvr>
  <mc:AlternateContent xmlns:mc="http://schemas.openxmlformats.org/markup-compatibility/2006" xmlns:p14="http://schemas.microsoft.com/office/powerpoint/2010/main">
    <mc:Choice Requires="p14">
      <p:transition spd="slow" p14:dur="2000" advTm="35500"/>
    </mc:Choice>
    <mc:Fallback xmlns="">
      <p:transition spd="slow" advTm="355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172705"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Connections across STEM topics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Chemistry Makes Scents </a:t>
            </a:r>
            <a:r>
              <a:rPr lang="en-US" sz="2400">
                <a:latin typeface="Source Sans Pro" panose="020B0503030403020204" pitchFamily="34" charset="0"/>
                <a:ea typeface="Source Sans Pro" panose="020B0503030403020204" pitchFamily="34" charset="0"/>
              </a:rPr>
              <a:t>includes connections to how the human body reacts to different molecules, or why two scents might be similar.</a:t>
            </a:r>
          </a:p>
        </p:txBody>
      </p:sp>
      <p:pic>
        <p:nvPicPr>
          <p:cNvPr id="7" name="Content Placeholder 3"/>
          <p:cNvPicPr>
            <a:picLocks noChangeAspect="1"/>
          </p:cNvPicPr>
          <p:nvPr/>
        </p:nvPicPr>
        <p:blipFill>
          <a:blip r:embed="rId4"/>
          <a:stretch>
            <a:fillRect/>
          </a:stretch>
        </p:blipFill>
        <p:spPr>
          <a:xfrm>
            <a:off x="7653403" y="576751"/>
            <a:ext cx="3937295" cy="5862001"/>
          </a:xfrm>
          <a:prstGeom prst="rect">
            <a:avLst/>
          </a:prstGeom>
          <a:ln>
            <a:solidFill>
              <a:schemeClr val="bg2">
                <a:lumMod val="9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92246394"/>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172705"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Connections across STEM topics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Chemistry Makes Scents </a:t>
            </a:r>
            <a:r>
              <a:rPr lang="en-US" sz="2400">
                <a:latin typeface="Source Sans Pro" panose="020B0503030403020204" pitchFamily="34" charset="0"/>
                <a:ea typeface="Source Sans Pro" panose="020B0503030403020204" pitchFamily="34" charset="0"/>
              </a:rPr>
              <a:t>includes connections to how the human body reacts to different molecules, or why two scents might be similar.</a:t>
            </a: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03419" y="724006"/>
            <a:ext cx="3248793" cy="2377440"/>
          </a:xfrm>
          <a:prstGeom prst="rect">
            <a:avLst/>
          </a:prstGeom>
        </p:spPr>
      </p:pic>
      <p:sp>
        <p:nvSpPr>
          <p:cNvPr id="6" name="TextBox 5">
            <a:extLst>
              <a:ext uri="{FF2B5EF4-FFF2-40B4-BE49-F238E27FC236}">
                <a16:creationId xmlns:a16="http://schemas.microsoft.com/office/drawing/2014/main" id="{6402E460-F6D7-0141-B525-D4BF4869D47B}"/>
              </a:ext>
            </a:extLst>
          </p:cNvPr>
          <p:cNvSpPr txBox="1"/>
          <p:nvPr/>
        </p:nvSpPr>
        <p:spPr>
          <a:xfrm>
            <a:off x="8567123" y="1514371"/>
            <a:ext cx="2321384"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“I’m </a:t>
            </a:r>
            <a:r>
              <a:rPr lang="en-US" sz="1600">
                <a:solidFill>
                  <a:schemeClr val="bg1"/>
                </a:solidFill>
                <a:latin typeface="Raleway ExtraBold" pitchFamily="2" charset="0"/>
              </a:rPr>
              <a:t>more interested </a:t>
            </a:r>
            <a:r>
              <a:rPr lang="en-US" sz="1600">
                <a:solidFill>
                  <a:schemeClr val="bg1"/>
                </a:solidFill>
                <a:latin typeface="Raleway Medium" panose="020B0503030101060003" pitchFamily="34" charset="77"/>
              </a:rPr>
              <a:t>in chemistry after trying this activity.”</a:t>
            </a:r>
          </a:p>
        </p:txBody>
      </p:sp>
      <p:pic>
        <p:nvPicPr>
          <p:cNvPr id="7" name="Picture 6">
            <a:extLst>
              <a:ext uri="{FF2B5EF4-FFF2-40B4-BE49-F238E27FC236}">
                <a16:creationId xmlns:a16="http://schemas.microsoft.com/office/drawing/2014/main" id="{A7E57453-D35E-854C-BA7F-33B4D5CD049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flipH="1">
            <a:off x="6950765" y="3845022"/>
            <a:ext cx="3245036" cy="2377440"/>
          </a:xfrm>
          <a:prstGeom prst="rect">
            <a:avLst/>
          </a:prstGeom>
        </p:spPr>
      </p:pic>
      <p:sp>
        <p:nvSpPr>
          <p:cNvPr id="8" name="TextBox 7">
            <a:extLst>
              <a:ext uri="{FF2B5EF4-FFF2-40B4-BE49-F238E27FC236}">
                <a16:creationId xmlns:a16="http://schemas.microsoft.com/office/drawing/2014/main" id="{6402E460-F6D7-0141-B525-D4BF4869D47B}"/>
              </a:ext>
            </a:extLst>
          </p:cNvPr>
          <p:cNvSpPr txBox="1"/>
          <p:nvPr/>
        </p:nvSpPr>
        <p:spPr>
          <a:xfrm flipH="1">
            <a:off x="7328367" y="4495133"/>
            <a:ext cx="2477512"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“[It’s] cool to think about how the nose reacts to molecular models.”</a:t>
            </a:r>
          </a:p>
        </p:txBody>
      </p:sp>
    </p:spTree>
    <p:extLst>
      <p:ext uri="{BB962C8B-B14F-4D97-AF65-F5344CB8AC3E}">
        <p14:creationId xmlns:p14="http://schemas.microsoft.com/office/powerpoint/2010/main" val="1425250532"/>
      </p:ext>
    </p:extLst>
  </p:cSld>
  <p:clrMapOvr>
    <a:masterClrMapping/>
  </p:clrMapOvr>
  <mc:AlternateContent xmlns:mc="http://schemas.openxmlformats.org/markup-compatibility/2006" xmlns:p14="http://schemas.microsoft.com/office/powerpoint/2010/main">
    <mc:Choice Requires="p14">
      <p:transition spd="slow" p14:dur="2000" advTm="15200"/>
    </mc:Choice>
    <mc:Fallback xmlns="">
      <p:transition spd="slow" advTm="152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883196" y="1418965"/>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Content Strategies:</a:t>
            </a:r>
            <a:br>
              <a:rPr lang="en-US" sz="3200" b="1">
                <a:latin typeface="Raleway" panose="020B0503030101060003" pitchFamily="34" charset="77"/>
              </a:rPr>
            </a:br>
            <a:r>
              <a:rPr lang="en-US" sz="4000" b="1">
                <a:latin typeface="Raleway Black" panose="020B0503030101060003" pitchFamily="34" charset="77"/>
              </a:rPr>
              <a:t>Connections to societal issues</a:t>
            </a:r>
            <a:endParaRPr lang="en-US" sz="4000"/>
          </a:p>
        </p:txBody>
      </p:sp>
      <p:sp>
        <p:nvSpPr>
          <p:cNvPr id="12" name="Content Placeholder 1"/>
          <p:cNvSpPr>
            <a:spLocks noGrp="1"/>
          </p:cNvSpPr>
          <p:nvPr>
            <p:ph idx="1"/>
          </p:nvPr>
        </p:nvSpPr>
        <p:spPr>
          <a:xfrm>
            <a:off x="838200" y="2891337"/>
            <a:ext cx="6045200" cy="1903401"/>
          </a:xfrm>
        </p:spPr>
        <p:txBody>
          <a:bodyPr vert="horz" lIns="91440" tIns="45720" rIns="91440" bIns="45720" rtlCol="0" anchor="t">
            <a:noAutofit/>
          </a:bodyPr>
          <a:lstStyle/>
          <a:p>
            <a:pPr marL="0" indent="0" fontAlgn="base">
              <a:lnSpc>
                <a:spcPct val="100000"/>
              </a:lnSpc>
              <a:spcAft>
                <a:spcPts val="1200"/>
              </a:spcAft>
              <a:buNone/>
            </a:pPr>
            <a:r>
              <a:rPr lang="en-US">
                <a:solidFill>
                  <a:srgbClr val="000000"/>
                </a:solidFill>
                <a:latin typeface="Source Sans Pro"/>
                <a:ea typeface="Source Sans Pro"/>
                <a:cs typeface="Calibri"/>
              </a:rPr>
              <a:t>Information about how the activity relates to or could be </a:t>
            </a:r>
            <a:r>
              <a:rPr lang="en-US" b="1">
                <a:solidFill>
                  <a:srgbClr val="000000"/>
                </a:solidFill>
                <a:latin typeface="Source Sans Pro"/>
                <a:ea typeface="Source Sans Pro"/>
                <a:cs typeface="Calibri"/>
              </a:rPr>
              <a:t>connected to a</a:t>
            </a:r>
            <a:r>
              <a:rPr lang="en-US">
                <a:solidFill>
                  <a:srgbClr val="000000"/>
                </a:solidFill>
                <a:latin typeface="Source Sans Pro"/>
                <a:ea typeface="Source Sans Pro"/>
                <a:cs typeface="Calibri"/>
              </a:rPr>
              <a:t> </a:t>
            </a:r>
            <a:r>
              <a:rPr lang="en-US" b="1">
                <a:solidFill>
                  <a:srgbClr val="000000"/>
                </a:solidFill>
                <a:latin typeface="Source Sans Pro"/>
                <a:ea typeface="Source Sans Pro"/>
                <a:cs typeface="Calibri"/>
              </a:rPr>
              <a:t>societal issue.</a:t>
            </a:r>
            <a:endParaRPr lang="en-US">
              <a:solidFill>
                <a:srgbClr val="000000"/>
              </a:solidFill>
              <a:latin typeface="Source Sans Pro"/>
              <a:ea typeface="Source Sans Pro"/>
              <a:cs typeface="Calibri"/>
            </a:endParaRPr>
          </a:p>
        </p:txBody>
      </p:sp>
    </p:spTree>
    <p:extLst>
      <p:ext uri="{BB962C8B-B14F-4D97-AF65-F5344CB8AC3E}">
        <p14:creationId xmlns:p14="http://schemas.microsoft.com/office/powerpoint/2010/main" val="1387495351"/>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865812" cy="1600200"/>
          </a:xfrm>
        </p:spPr>
        <p:txBody>
          <a:bodyPr>
            <a:normAutofit/>
          </a:bodyPr>
          <a:lstStyle/>
          <a:p>
            <a:r>
              <a:rPr lang="en-US" sz="1800" b="1">
                <a:latin typeface="Raleway" panose="020B0503030101060003" pitchFamily="34" charset="77"/>
              </a:rPr>
              <a:t>Strategy in Action:</a:t>
            </a:r>
            <a:br>
              <a:rPr lang="en-US" sz="1800" b="1">
                <a:latin typeface="Raleway" panose="020B0503030101060003" pitchFamily="34" charset="77"/>
              </a:rPr>
            </a:br>
            <a:r>
              <a:rPr lang="en-US" sz="4000" b="1">
                <a:latin typeface="Raleway Black" panose="020B0503030101060003" pitchFamily="34" charset="77"/>
              </a:rPr>
              <a:t>Connections to societal issues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045511" cy="2986456"/>
          </a:xfrm>
        </p:spPr>
        <p:txBody>
          <a:bodyPr>
            <a:normAutofit/>
          </a:bodyPr>
          <a:lstStyle/>
          <a:p>
            <a:pPr fontAlgn="base"/>
            <a:r>
              <a:rPr lang="en-US" sz="2400" b="1">
                <a:latin typeface="Source Sans Pro" panose="020B0503030403020204" pitchFamily="34" charset="0"/>
                <a:ea typeface="Source Sans Pro" panose="020B0503030403020204" pitchFamily="34" charset="0"/>
              </a:rPr>
              <a:t>What’s in the Water </a:t>
            </a:r>
            <a:r>
              <a:rPr lang="en-US" sz="2400">
                <a:latin typeface="Source Sans Pro" panose="020B0503030403020204" pitchFamily="34" charset="0"/>
                <a:ea typeface="Source Sans Pro" panose="020B0503030403020204" pitchFamily="34" charset="0"/>
              </a:rPr>
              <a:t>has opportunities to make connections between water quality and the environment, through exploring different ways to test water. </a:t>
            </a:r>
          </a:p>
        </p:txBody>
      </p:sp>
      <p:pic>
        <p:nvPicPr>
          <p:cNvPr id="3" name="Picture 2"/>
          <p:cNvPicPr>
            <a:picLocks noChangeAspect="1"/>
          </p:cNvPicPr>
          <p:nvPr/>
        </p:nvPicPr>
        <p:blipFill>
          <a:blip r:embed="rId4"/>
          <a:stretch>
            <a:fillRect/>
          </a:stretch>
        </p:blipFill>
        <p:spPr>
          <a:xfrm>
            <a:off x="7126910" y="746593"/>
            <a:ext cx="4369238" cy="5376537"/>
          </a:xfrm>
          <a:prstGeom prst="rect">
            <a:avLst/>
          </a:prstGeom>
          <a:ln>
            <a:solidFill>
              <a:schemeClr val="bg2">
                <a:lumMod val="90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21112406"/>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865812" cy="1600200"/>
          </a:xfrm>
        </p:spPr>
        <p:txBody>
          <a:bodyPr>
            <a:normAutofit/>
          </a:bodyPr>
          <a:lstStyle/>
          <a:p>
            <a:r>
              <a:rPr lang="en-US" sz="1800" b="1">
                <a:latin typeface="Raleway"/>
              </a:rPr>
              <a:t>Strategy in Action:</a:t>
            </a:r>
            <a:br>
              <a:rPr lang="en-US" sz="1800" b="1">
                <a:latin typeface="Raleway" panose="020B0503030101060003" pitchFamily="34" charset="77"/>
              </a:rPr>
            </a:br>
            <a:r>
              <a:rPr lang="en-US" sz="4000" b="1">
                <a:latin typeface="Raleway Black"/>
              </a:rPr>
              <a:t>Connections to societal issues</a:t>
            </a:r>
          </a:p>
        </p:txBody>
      </p:sp>
      <p:pic>
        <p:nvPicPr>
          <p:cNvPr id="5" name="Picture 4">
            <a:extLst>
              <a:ext uri="{FF2B5EF4-FFF2-40B4-BE49-F238E27FC236}">
                <a16:creationId xmlns:a16="http://schemas.microsoft.com/office/drawing/2014/main" id="{A7E57453-D35E-854C-BA7F-33B4D5CD049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34893" y="724006"/>
            <a:ext cx="3245036" cy="2377440"/>
          </a:xfrm>
          <a:prstGeom prst="rect">
            <a:avLst/>
          </a:prstGeom>
        </p:spPr>
      </p:pic>
      <p:sp>
        <p:nvSpPr>
          <p:cNvPr id="6" name="TextBox 5">
            <a:extLst>
              <a:ext uri="{FF2B5EF4-FFF2-40B4-BE49-F238E27FC236}">
                <a16:creationId xmlns:a16="http://schemas.microsoft.com/office/drawing/2014/main" id="{6402E460-F6D7-0141-B525-D4BF4869D47B}"/>
              </a:ext>
            </a:extLst>
          </p:cNvPr>
          <p:cNvSpPr txBox="1"/>
          <p:nvPr/>
        </p:nvSpPr>
        <p:spPr>
          <a:xfrm>
            <a:off x="8437801" y="1498210"/>
            <a:ext cx="2639220" cy="830997"/>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“I feel that chemistry is </a:t>
            </a:r>
            <a:r>
              <a:rPr lang="en-US" sz="1600" b="1">
                <a:solidFill>
                  <a:schemeClr val="bg1"/>
                </a:solidFill>
                <a:latin typeface="Raleway ExtraBold" pitchFamily="2" charset="0"/>
              </a:rPr>
              <a:t>more relevant</a:t>
            </a:r>
            <a:r>
              <a:rPr lang="en-US" sz="1600">
                <a:solidFill>
                  <a:schemeClr val="bg1"/>
                </a:solidFill>
                <a:latin typeface="Raleway Medium" panose="020B0503030101060003" pitchFamily="34" charset="77"/>
              </a:rPr>
              <a:t> after trying this activity.”</a:t>
            </a:r>
          </a:p>
        </p:txBody>
      </p:sp>
      <p:pic>
        <p:nvPicPr>
          <p:cNvPr id="7" name="Picture 6">
            <a:extLst>
              <a:ext uri="{FF2B5EF4-FFF2-40B4-BE49-F238E27FC236}">
                <a16:creationId xmlns:a16="http://schemas.microsoft.com/office/drawing/2014/main" id="{7BB43867-5432-0B46-8C32-E505C1F5C89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950765" y="3827511"/>
            <a:ext cx="3253409" cy="2383574"/>
          </a:xfrm>
          <a:prstGeom prst="rect">
            <a:avLst/>
          </a:prstGeom>
        </p:spPr>
      </p:pic>
      <p:sp>
        <p:nvSpPr>
          <p:cNvPr id="8" name="TextBox 7">
            <a:extLst>
              <a:ext uri="{FF2B5EF4-FFF2-40B4-BE49-F238E27FC236}">
                <a16:creationId xmlns:a16="http://schemas.microsoft.com/office/drawing/2014/main" id="{AD94147B-141F-9C4B-88FC-9A0EED0C8FC1}"/>
              </a:ext>
            </a:extLst>
          </p:cNvPr>
          <p:cNvSpPr txBox="1"/>
          <p:nvPr/>
        </p:nvSpPr>
        <p:spPr>
          <a:xfrm>
            <a:off x="7207253" y="4480689"/>
            <a:ext cx="2740432" cy="1077218"/>
          </a:xfrm>
          <a:prstGeom prst="rect">
            <a:avLst/>
          </a:prstGeom>
          <a:noFill/>
        </p:spPr>
        <p:txBody>
          <a:bodyPr wrap="square" rtlCol="0">
            <a:spAutoFit/>
          </a:bodyPr>
          <a:lstStyle/>
          <a:p>
            <a:pPr algn="ctr"/>
            <a:r>
              <a:rPr lang="en-US" sz="1600">
                <a:solidFill>
                  <a:schemeClr val="bg1"/>
                </a:solidFill>
                <a:latin typeface="Raleway Medium" panose="020B0503030101060003" pitchFamily="34" charset="77"/>
              </a:rPr>
              <a:t>“</a:t>
            </a:r>
            <a:r>
              <a:rPr lang="en-US" sz="1600">
                <a:solidFill>
                  <a:schemeClr val="bg1"/>
                </a:solidFill>
                <a:latin typeface="Raleway ExtraBold" pitchFamily="2" charset="0"/>
              </a:rPr>
              <a:t>Relating it back to our environment, </a:t>
            </a:r>
            <a:r>
              <a:rPr lang="en-US" sz="1600">
                <a:solidFill>
                  <a:schemeClr val="bg1"/>
                </a:solidFill>
                <a:latin typeface="Raleway Medium" panose="020B0503030101060003" pitchFamily="34" charset="77"/>
              </a:rPr>
              <a:t>something right here instead of across the world”</a:t>
            </a:r>
          </a:p>
        </p:txBody>
      </p:sp>
      <p:sp>
        <p:nvSpPr>
          <p:cNvPr id="10" name="Text Placeholder 3">
            <a:extLst>
              <a:ext uri="{FF2B5EF4-FFF2-40B4-BE49-F238E27FC236}">
                <a16:creationId xmlns:a16="http://schemas.microsoft.com/office/drawing/2014/main" id="{76AE13AA-F014-F44E-A326-E27060ACB466}"/>
              </a:ext>
            </a:extLst>
          </p:cNvPr>
          <p:cNvSpPr txBox="1">
            <a:spLocks/>
          </p:cNvSpPr>
          <p:nvPr/>
        </p:nvSpPr>
        <p:spPr>
          <a:xfrm>
            <a:off x="839788" y="3434862"/>
            <a:ext cx="5045511" cy="29864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fontAlgn="base"/>
            <a:r>
              <a:rPr lang="en-US" sz="2400" b="1">
                <a:latin typeface="Source Sans Pro" panose="020B0503030403020204" pitchFamily="34" charset="0"/>
                <a:ea typeface="Source Sans Pro" panose="020B0503030403020204" pitchFamily="34" charset="0"/>
              </a:rPr>
              <a:t>What’s in the Water </a:t>
            </a:r>
            <a:r>
              <a:rPr lang="en-US" sz="2400">
                <a:latin typeface="Source Sans Pro" panose="020B0503030403020204" pitchFamily="34" charset="0"/>
                <a:ea typeface="Source Sans Pro" panose="020B0503030403020204" pitchFamily="34" charset="0"/>
              </a:rPr>
              <a:t>has opportunities to make connections between water quality and the environment, through exploring different ways to test water. </a:t>
            </a:r>
          </a:p>
        </p:txBody>
      </p:sp>
    </p:spTree>
    <p:extLst>
      <p:ext uri="{BB962C8B-B14F-4D97-AF65-F5344CB8AC3E}">
        <p14:creationId xmlns:p14="http://schemas.microsoft.com/office/powerpoint/2010/main" val="2467392790"/>
      </p:ext>
    </p:extLst>
  </p:cSld>
  <p:clrMapOvr>
    <a:masterClrMapping/>
  </p:clrMapOvr>
  <mc:AlternateContent xmlns:mc="http://schemas.openxmlformats.org/markup-compatibility/2006" xmlns:p14="http://schemas.microsoft.com/office/powerpoint/2010/main">
    <mc:Choice Requires="p14">
      <p:transition spd="slow" p14:dur="2000" advTm="16500"/>
    </mc:Choice>
    <mc:Fallback xmlns="">
      <p:transition spd="slow" advTm="165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Content strategy findings</a:t>
            </a:r>
            <a:endParaRPr lang="en-US" sz="7200"/>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91158" y="1460938"/>
            <a:ext cx="6809684" cy="5397062"/>
          </a:xfrm>
          <a:prstGeom prst="rect">
            <a:avLst/>
          </a:prstGeom>
        </p:spPr>
      </p:pic>
    </p:spTree>
    <p:extLst>
      <p:ext uri="{BB962C8B-B14F-4D97-AF65-F5344CB8AC3E}">
        <p14:creationId xmlns:p14="http://schemas.microsoft.com/office/powerpoint/2010/main" val="1266739836"/>
      </p:ext>
    </p:extLst>
  </p:cSld>
  <p:clrMapOvr>
    <a:masterClrMapping/>
  </p:clrMapOvr>
  <mc:AlternateContent xmlns:mc="http://schemas.openxmlformats.org/markup-compatibility/2006" xmlns:p14="http://schemas.microsoft.com/office/powerpoint/2010/main">
    <mc:Choice Requires="p14">
      <p:transition spd="slow" p14:dur="2000" advTm="26000"/>
    </mc:Choice>
    <mc:Fallback xmlns="">
      <p:transition spd="slow" advTm="26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763955" y="3551213"/>
            <a:ext cx="10668925" cy="3200677"/>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Content strategy findings</a:t>
            </a:r>
            <a:endParaRPr lang="en-US" sz="7200"/>
          </a:p>
        </p:txBody>
      </p:sp>
      <p:sp>
        <p:nvSpPr>
          <p:cNvPr id="7" name="Content Placeholder 1"/>
          <p:cNvSpPr>
            <a:spLocks noGrp="1"/>
          </p:cNvSpPr>
          <p:nvPr>
            <p:ph idx="1"/>
          </p:nvPr>
        </p:nvSpPr>
        <p:spPr>
          <a:xfrm>
            <a:off x="1539658" y="1878593"/>
            <a:ext cx="10297438" cy="2646279"/>
          </a:xfrm>
        </p:spPr>
        <p:txBody>
          <a:bodyPr vert="horz" lIns="91440" tIns="45720" rIns="91440" bIns="45720" rtlCol="0" anchor="t">
            <a:normAutofit/>
          </a:bodyPr>
          <a:lstStyle/>
          <a:p>
            <a:pPr marL="0" indent="0">
              <a:buNone/>
            </a:pPr>
            <a:r>
              <a:rPr lang="en-US">
                <a:latin typeface="Source Sans Pro"/>
                <a:ea typeface="Source Sans Pro"/>
              </a:rPr>
              <a:t>Visitors felt that content was most important to increasing their </a:t>
            </a:r>
          </a:p>
          <a:p>
            <a:pPr lvl="1"/>
            <a:r>
              <a:rPr lang="en-US" b="1">
                <a:latin typeface="Source Sans Pro"/>
                <a:ea typeface="Source Sans Pro"/>
              </a:rPr>
              <a:t>interest</a:t>
            </a:r>
            <a:r>
              <a:rPr lang="en-US">
                <a:latin typeface="Source Sans Pro"/>
                <a:ea typeface="Source Sans Pro"/>
              </a:rPr>
              <a:t> in chemistry </a:t>
            </a:r>
          </a:p>
          <a:p>
            <a:pPr lvl="1"/>
            <a:r>
              <a:rPr lang="en-US">
                <a:latin typeface="Source Sans Pro"/>
                <a:ea typeface="Source Sans Pro"/>
              </a:rPr>
              <a:t>understanding of its </a:t>
            </a:r>
            <a:r>
              <a:rPr lang="en-US" b="1">
                <a:latin typeface="Source Sans Pro"/>
                <a:ea typeface="Source Sans Pro"/>
              </a:rPr>
              <a:t>relevance</a:t>
            </a:r>
            <a:r>
              <a:rPr lang="en-US">
                <a:latin typeface="Source Sans Pro"/>
                <a:ea typeface="Source Sans Pro"/>
              </a:rPr>
              <a:t> </a:t>
            </a:r>
          </a:p>
        </p:txBody>
      </p:sp>
    </p:spTree>
    <p:extLst>
      <p:ext uri="{BB962C8B-B14F-4D97-AF65-F5344CB8AC3E}">
        <p14:creationId xmlns:p14="http://schemas.microsoft.com/office/powerpoint/2010/main" val="3534155651"/>
      </p:ext>
    </p:extLst>
  </p:cSld>
  <p:clrMapOvr>
    <a:masterClrMapping/>
  </p:clrMapOvr>
  <mc:AlternateContent xmlns:mc="http://schemas.openxmlformats.org/markup-compatibility/2006" xmlns:p14="http://schemas.microsoft.com/office/powerpoint/2010/main">
    <mc:Choice Requires="p14">
      <p:transition spd="slow" p14:dur="2000" advTm="45000"/>
    </mc:Choice>
    <mc:Fallback xmlns="">
      <p:transition spd="slow" advTm="45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763955" y="3556616"/>
            <a:ext cx="10668925" cy="3182388"/>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Content strategy findings</a:t>
            </a:r>
            <a:endParaRPr lang="en-US" sz="7200"/>
          </a:p>
        </p:txBody>
      </p:sp>
      <p:sp>
        <p:nvSpPr>
          <p:cNvPr id="7" name="Content Placeholder 1"/>
          <p:cNvSpPr>
            <a:spLocks noGrp="1"/>
          </p:cNvSpPr>
          <p:nvPr>
            <p:ph idx="1"/>
          </p:nvPr>
        </p:nvSpPr>
        <p:spPr>
          <a:xfrm>
            <a:off x="838201" y="1577657"/>
            <a:ext cx="10910170" cy="2646279"/>
          </a:xfrm>
        </p:spPr>
        <p:txBody>
          <a:bodyPr vert="horz" lIns="91440" tIns="45720" rIns="91440" bIns="45720" rtlCol="0" anchor="t">
            <a:normAutofit/>
          </a:bodyPr>
          <a:lstStyle/>
          <a:p>
            <a:pPr marL="0" indent="0">
              <a:buNone/>
            </a:pPr>
            <a:r>
              <a:rPr lang="en-US" sz="2400" dirty="0">
                <a:latin typeface="Source Sans Pro"/>
                <a:ea typeface="Source Sans Pro"/>
              </a:rPr>
              <a:t>Content strategies that appeared most useful for boosting interest, relevance, and self-efficacy were </a:t>
            </a:r>
          </a:p>
          <a:p>
            <a:pPr lvl="1"/>
            <a:r>
              <a:rPr lang="en-US" sz="2000" b="1" dirty="0">
                <a:latin typeface="Source Sans Pro"/>
                <a:ea typeface="Source Sans Pro"/>
              </a:rPr>
              <a:t>chemistry concepts </a:t>
            </a:r>
          </a:p>
          <a:p>
            <a:pPr lvl="1"/>
            <a:r>
              <a:rPr lang="en-US" sz="2000" b="1" dirty="0">
                <a:latin typeface="Source Sans Pro"/>
                <a:ea typeface="Source Sans Pro"/>
              </a:rPr>
              <a:t>connections to everyday life</a:t>
            </a:r>
          </a:p>
        </p:txBody>
      </p:sp>
      <p:sp>
        <p:nvSpPr>
          <p:cNvPr id="13" name="Rounded Rectangle 12"/>
          <p:cNvSpPr/>
          <p:nvPr/>
        </p:nvSpPr>
        <p:spPr>
          <a:xfrm>
            <a:off x="939453" y="4671949"/>
            <a:ext cx="10308920" cy="365760"/>
          </a:xfrm>
          <a:prstGeom prst="roundRect">
            <a:avLst/>
          </a:prstGeom>
          <a:solidFill>
            <a:srgbClr val="D9D9D9">
              <a:alpha val="4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spTree>
    <p:extLst>
      <p:ext uri="{BB962C8B-B14F-4D97-AF65-F5344CB8AC3E}">
        <p14:creationId xmlns:p14="http://schemas.microsoft.com/office/powerpoint/2010/main" val="257138988"/>
      </p:ext>
    </p:extLst>
  </p:cSld>
  <p:clrMapOvr>
    <a:masterClrMapping/>
  </p:clrMapOvr>
  <mc:AlternateContent xmlns:mc="http://schemas.openxmlformats.org/markup-compatibility/2006" xmlns:p14="http://schemas.microsoft.com/office/powerpoint/2010/main">
    <mc:Choice Requires="p14">
      <p:transition spd="slow" p14:dur="2000" advTm="21000"/>
    </mc:Choice>
    <mc:Fallback xmlns="">
      <p:transition spd="slow" advTm="21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763955" y="3551213"/>
            <a:ext cx="10668925" cy="3182388"/>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a:rPr>
              <a:t>Summary</a:t>
            </a:r>
            <a:br>
              <a:rPr lang="en-US" sz="3200" b="1">
                <a:latin typeface="Raleway" panose="020B0503030101060003" pitchFamily="34" charset="77"/>
              </a:rPr>
            </a:br>
            <a:r>
              <a:rPr lang="en-US" sz="4000" b="1">
                <a:latin typeface="Raleway Black"/>
              </a:rPr>
              <a:t>Content strategy findings</a:t>
            </a:r>
            <a:endParaRPr lang="en-US" sz="7200"/>
          </a:p>
        </p:txBody>
      </p:sp>
      <p:sp>
        <p:nvSpPr>
          <p:cNvPr id="7" name="Content Placeholder 1"/>
          <p:cNvSpPr>
            <a:spLocks noGrp="1"/>
          </p:cNvSpPr>
          <p:nvPr>
            <p:ph idx="1"/>
          </p:nvPr>
        </p:nvSpPr>
        <p:spPr>
          <a:xfrm>
            <a:off x="838201" y="1913652"/>
            <a:ext cx="10910170" cy="1238544"/>
          </a:xfrm>
        </p:spPr>
        <p:txBody>
          <a:bodyPr vert="horz" lIns="91440" tIns="45720" rIns="91440" bIns="45720" rtlCol="0" anchor="t">
            <a:normAutofit/>
          </a:bodyPr>
          <a:lstStyle/>
          <a:p>
            <a:pPr marL="0" indent="0">
              <a:buNone/>
            </a:pPr>
            <a:r>
              <a:rPr lang="en-US" sz="2400">
                <a:latin typeface="Source Sans Pro"/>
                <a:ea typeface="Source Sans Pro"/>
              </a:rPr>
              <a:t>Other content strategies that appear to boost interest and relevance include</a:t>
            </a:r>
          </a:p>
          <a:p>
            <a:pPr lvl="1"/>
            <a:r>
              <a:rPr lang="en-US" sz="2000" b="1">
                <a:latin typeface="Source Sans Pro"/>
                <a:ea typeface="Source Sans Pro"/>
              </a:rPr>
              <a:t>applications or uses </a:t>
            </a:r>
          </a:p>
          <a:p>
            <a:pPr lvl="1"/>
            <a:r>
              <a:rPr lang="en-US" sz="2000" b="1">
                <a:latin typeface="Source Sans Pro"/>
                <a:ea typeface="Source Sans Pro"/>
              </a:rPr>
              <a:t>connections across STEM topics</a:t>
            </a:r>
          </a:p>
        </p:txBody>
      </p:sp>
    </p:spTree>
    <p:extLst>
      <p:ext uri="{BB962C8B-B14F-4D97-AF65-F5344CB8AC3E}">
        <p14:creationId xmlns:p14="http://schemas.microsoft.com/office/powerpoint/2010/main" val="484222164"/>
      </p:ext>
    </p:extLst>
  </p:cSld>
  <p:clrMapOvr>
    <a:masterClrMapping/>
  </p:clrMapOvr>
  <mc:AlternateContent xmlns:mc="http://schemas.openxmlformats.org/markup-compatibility/2006" xmlns:p14="http://schemas.microsoft.com/office/powerpoint/2010/main">
    <mc:Choice Requires="p14">
      <p:transition spd="slow" p14:dur="2000" advTm="13000"/>
    </mc:Choice>
    <mc:Fallback xmlns="">
      <p:transition spd="slow" advTm="1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1116" y="0"/>
            <a:ext cx="10749517" cy="6858000"/>
          </a:xfrm>
          <a:prstGeom prst="rect">
            <a:avLst/>
          </a:prstGeom>
        </p:spPr>
      </p:pic>
      <p:sp>
        <p:nvSpPr>
          <p:cNvPr id="15" name="Rounded Rectangle 14"/>
          <p:cNvSpPr/>
          <p:nvPr/>
        </p:nvSpPr>
        <p:spPr>
          <a:xfrm>
            <a:off x="691116" y="723014"/>
            <a:ext cx="2977117" cy="6039293"/>
          </a:xfrm>
          <a:prstGeom prst="roundRect">
            <a:avLst/>
          </a:prstGeom>
          <a:noFill/>
          <a:ln w="38100">
            <a:solidFill>
              <a:srgbClr val="404C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9295200"/>
      </p:ext>
    </p:extLst>
  </p:cSld>
  <p:clrMapOvr>
    <a:masterClrMapping/>
  </p:clrMapOvr>
  <mc:AlternateContent xmlns:mc="http://schemas.openxmlformats.org/markup-compatibility/2006" xmlns:p14="http://schemas.microsoft.com/office/powerpoint/2010/main">
    <mc:Choice Requires="p14">
      <p:transition spd="slow" p14:dur="2000" advTm="52000"/>
    </mc:Choice>
    <mc:Fallback xmlns="">
      <p:transition spd="slow" advTm="52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2549049"/>
            <a:ext cx="10515600" cy="1325563"/>
          </a:xfrm>
        </p:spPr>
        <p:txBody>
          <a:bodyPr>
            <a:normAutofit/>
          </a:bodyPr>
          <a:lstStyle/>
          <a:p>
            <a:pPr algn="ctr"/>
            <a:r>
              <a:rPr lang="en-US" sz="6000">
                <a:latin typeface="Raleway ExtraBold" panose="020B0503030101060003" pitchFamily="34" charset="77"/>
              </a:rPr>
              <a:t>Applying the Research</a:t>
            </a:r>
          </a:p>
        </p:txBody>
      </p:sp>
    </p:spTree>
    <p:extLst>
      <p:ext uri="{BB962C8B-B14F-4D97-AF65-F5344CB8AC3E}">
        <p14:creationId xmlns:p14="http://schemas.microsoft.com/office/powerpoint/2010/main" val="2753896712"/>
      </p:ext>
    </p:extLst>
  </p:cSld>
  <p:clrMapOvr>
    <a:masterClrMapping/>
  </p:clrMapOvr>
  <mc:AlternateContent xmlns:mc="http://schemas.openxmlformats.org/markup-compatibility/2006" xmlns:p14="http://schemas.microsoft.com/office/powerpoint/2010/main">
    <mc:Choice Requires="p14">
      <p:transition spd="slow" p14:dur="2000" advClick="0" advTm="13590"/>
    </mc:Choice>
    <mc:Fallback xmlns="">
      <p:transition spd="slow" advClick="0" advTm="1359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19122" y="368685"/>
            <a:ext cx="6320996" cy="1652620"/>
          </a:xfrm>
        </p:spPr>
        <p:txBody>
          <a:bodyPr>
            <a:normAutofit/>
          </a:bodyPr>
          <a:lstStyle/>
          <a:p>
            <a:r>
              <a:rPr lang="en-US" sz="1800" b="1">
                <a:latin typeface="Raleway"/>
              </a:rPr>
              <a:t>Applying the Research</a:t>
            </a:r>
            <a:br>
              <a:rPr lang="en-US" sz="3200" b="1">
                <a:latin typeface="Raleway" panose="020B0503030101060003" pitchFamily="34" charset="77"/>
              </a:rPr>
            </a:br>
            <a:r>
              <a:rPr lang="en-US" sz="4000" b="1">
                <a:latin typeface="Raleway Black"/>
              </a:rPr>
              <a:t>Use content strategies </a:t>
            </a:r>
            <a:endParaRPr lang="en-US" sz="4000"/>
          </a:p>
        </p:txBody>
      </p:sp>
      <p:sp>
        <p:nvSpPr>
          <p:cNvPr id="9" name="TextBox 8"/>
          <p:cNvSpPr txBox="1"/>
          <p:nvPr/>
        </p:nvSpPr>
        <p:spPr>
          <a:xfrm>
            <a:off x="723901" y="2176237"/>
            <a:ext cx="5492415" cy="255454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Rely on content strategies to:</a:t>
            </a:r>
            <a:endParaRPr kumimoji="0" lang="en-US" sz="1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Choose activities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Rule activities out</a:t>
            </a:r>
            <a:endParaRPr kumimoji="0" lang="en-US" sz="1800" b="0" i="0" u="none" strike="noStrike" kern="1200" cap="none" spc="0" normalizeH="0" baseline="0" noProof="0" dirty="0">
              <a:ln>
                <a:noFill/>
              </a:ln>
              <a:solidFill>
                <a:prstClr val="black"/>
              </a:solidFill>
              <a:effectLst/>
              <a:uLnTx/>
              <a:uFillTx/>
              <a:latin typeface="Source Sans Pro"/>
              <a:ea typeface="+mn-lt"/>
              <a:cs typeface="Calibri" panose="020F0502020204030204"/>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Modify activities</a:t>
            </a:r>
            <a:endParaRPr kumimoji="0" lang="en-US" sz="1800" b="0" i="0" u="none" strike="noStrike" kern="1200" cap="none" spc="0" normalizeH="0" baseline="0" noProof="0" dirty="0">
              <a:ln>
                <a:noFill/>
              </a:ln>
              <a:solidFill>
                <a:prstClr val="black"/>
              </a:solidFill>
              <a:effectLst/>
              <a:uLnTx/>
              <a:uFillTx/>
              <a:latin typeface="Source Sans Pro"/>
              <a:ea typeface="+mn-lt"/>
              <a:cs typeface="Calibri" panose="020F0502020204030204"/>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Design new activities </a:t>
            </a:r>
            <a:endParaRPr kumimoji="0" lang="en-US" sz="1800" b="0" i="0" u="none" strike="noStrike" kern="1200" cap="none" spc="0" normalizeH="0" baseline="0" noProof="0" dirty="0">
              <a:ln>
                <a:noFill/>
              </a:ln>
              <a:solidFill>
                <a:prstClr val="black"/>
              </a:solidFill>
              <a:effectLst/>
              <a:uLnTx/>
              <a:uFillTx/>
              <a:latin typeface="Source Sans Pro"/>
              <a:ea typeface="Source Sans Pro"/>
              <a:cs typeface="+mn-cs"/>
            </a:endParaRPr>
          </a:p>
        </p:txBody>
      </p:sp>
      <p:pic>
        <p:nvPicPr>
          <p:cNvPr id="2" name="Picture 2" descr="A person sitting at a table&#10;&#10;Description automatically generated">
            <a:extLst>
              <a:ext uri="{FF2B5EF4-FFF2-40B4-BE49-F238E27FC236}">
                <a16:creationId xmlns:a16="http://schemas.microsoft.com/office/drawing/2014/main" id="{B8CD66A4-0A33-48EE-9848-962992542C5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81"/>
          <a:stretch/>
        </p:blipFill>
        <p:spPr>
          <a:xfrm>
            <a:off x="7044019" y="-5634"/>
            <a:ext cx="5153033" cy="6858680"/>
          </a:xfrm>
          <a:prstGeom prst="rect">
            <a:avLst/>
          </a:prstGeom>
        </p:spPr>
      </p:pic>
    </p:spTree>
    <p:extLst>
      <p:ext uri="{BB962C8B-B14F-4D97-AF65-F5344CB8AC3E}">
        <p14:creationId xmlns:p14="http://schemas.microsoft.com/office/powerpoint/2010/main" val="1452901053"/>
      </p:ext>
    </p:extLst>
  </p:cSld>
  <p:clrMapOvr>
    <a:masterClrMapping/>
  </p:clrMapOvr>
  <mc:AlternateContent xmlns:mc="http://schemas.openxmlformats.org/markup-compatibility/2006" xmlns:p14="http://schemas.microsoft.com/office/powerpoint/2010/main">
    <mc:Choice Requires="p14">
      <p:transition spd="slow" p14:dur="2000" advTm="41940"/>
    </mc:Choice>
    <mc:Fallback xmlns="">
      <p:transition spd="slow" advTm="419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80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620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650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par>
                                <p:cTn id="11" presetID="1" presetClass="entr" presetSubtype="0" fill="hold" nodeType="withEffect">
                                  <p:stCondLst>
                                    <p:cond delay="7300"/>
                                  </p:stCondLst>
                                  <p:childTnLst>
                                    <p:set>
                                      <p:cBhvr>
                                        <p:cTn id="1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19122" y="368685"/>
            <a:ext cx="6320996" cy="1652620"/>
          </a:xfrm>
        </p:spPr>
        <p:txBody>
          <a:bodyPr>
            <a:normAutofit/>
          </a:bodyPr>
          <a:lstStyle/>
          <a:p>
            <a:r>
              <a:rPr lang="en-US" sz="1800" b="1">
                <a:latin typeface="Raleway"/>
              </a:rPr>
              <a:t>Applying the Research</a:t>
            </a:r>
            <a:br>
              <a:rPr lang="en-US" sz="3200" b="1">
                <a:latin typeface="Raleway" panose="020B0503030101060003" pitchFamily="34" charset="77"/>
              </a:rPr>
            </a:br>
            <a:r>
              <a:rPr lang="en-US" sz="4000" b="1">
                <a:latin typeface="Raleway Black"/>
              </a:rPr>
              <a:t>Use content strategies </a:t>
            </a:r>
            <a:endParaRPr lang="en-US" sz="4000"/>
          </a:p>
        </p:txBody>
      </p:sp>
      <p:sp>
        <p:nvSpPr>
          <p:cNvPr id="9" name="TextBox 8"/>
          <p:cNvSpPr txBox="1"/>
          <p:nvPr/>
        </p:nvSpPr>
        <p:spPr>
          <a:xfrm>
            <a:off x="723901" y="2176237"/>
            <a:ext cx="5983704" cy="255454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Source Sans Pro"/>
                <a:ea typeface="+mn-lt"/>
                <a:cs typeface="Calibri" panose="020F0502020204030204"/>
              </a:rPr>
              <a:t>Where's the content?</a:t>
            </a:r>
            <a:endParaRPr kumimoji="0" lang="en-US" sz="1800" b="0" i="0" u="none" strike="noStrike" kern="1200" cap="none" spc="0" normalizeH="0" baseline="0" noProof="0" dirty="0">
              <a:ln>
                <a:noFill/>
              </a:ln>
              <a:solidFill>
                <a:prstClr val="black"/>
              </a:solidFill>
              <a:effectLst/>
              <a:uLnTx/>
              <a:uFillTx/>
              <a:latin typeface="Source Sans Pro"/>
              <a:ea typeface="Source Sans Pro"/>
              <a:cs typeface="Calibri" panose="020F0502020204030204"/>
            </a:endParaRP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Calibri"/>
              </a:rPr>
              <a:t>Story</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Calibri"/>
              </a:rPr>
              <a:t>Point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Source Sans Pro"/>
                <a:cs typeface="Calibri"/>
              </a:rPr>
              <a:t>Highlight</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Calibri"/>
            </a:endParaRPr>
          </a:p>
        </p:txBody>
      </p:sp>
      <p:pic>
        <p:nvPicPr>
          <p:cNvPr id="2" name="Picture 3" descr="A person sitting on a table&#10;&#10;Description automatically generated">
            <a:extLst>
              <a:ext uri="{FF2B5EF4-FFF2-40B4-BE49-F238E27FC236}">
                <a16:creationId xmlns:a16="http://schemas.microsoft.com/office/drawing/2014/main" id="{79E82FB2-D6D4-4483-987B-F3335D08111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67"/>
          <a:stretch/>
        </p:blipFill>
        <p:spPr>
          <a:xfrm>
            <a:off x="7026789" y="-25173"/>
            <a:ext cx="5165866" cy="6893614"/>
          </a:xfrm>
          <a:prstGeom prst="rect">
            <a:avLst/>
          </a:prstGeom>
        </p:spPr>
      </p:pic>
    </p:spTree>
    <p:extLst>
      <p:ext uri="{BB962C8B-B14F-4D97-AF65-F5344CB8AC3E}">
        <p14:creationId xmlns:p14="http://schemas.microsoft.com/office/powerpoint/2010/main" val="1697364676"/>
      </p:ext>
    </p:extLst>
  </p:cSld>
  <p:clrMapOvr>
    <a:masterClrMapping/>
  </p:clrMapOvr>
  <mc:AlternateContent xmlns:mc="http://schemas.openxmlformats.org/markup-compatibility/2006" xmlns:p14="http://schemas.microsoft.com/office/powerpoint/2010/main">
    <mc:Choice Requires="p14">
      <p:transition spd="slow" p14:dur="2000" advClick="0" advTm="82600"/>
    </mc:Choice>
    <mc:Fallback xmlns="">
      <p:transition spd="slow" advClick="0" advTm="826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4020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4780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5400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19122" y="368685"/>
            <a:ext cx="6320996" cy="1652620"/>
          </a:xfrm>
        </p:spPr>
        <p:txBody>
          <a:bodyPr>
            <a:normAutofit/>
          </a:bodyPr>
          <a:lstStyle/>
          <a:p>
            <a:r>
              <a:rPr lang="en-US" sz="1800" b="1">
                <a:latin typeface="Raleway"/>
              </a:rPr>
              <a:t>Applying the Research</a:t>
            </a:r>
            <a:br>
              <a:rPr lang="en-US" sz="3200" b="1">
                <a:latin typeface="Raleway" panose="020B0503030101060003" pitchFamily="34" charset="77"/>
              </a:rPr>
            </a:br>
            <a:r>
              <a:rPr lang="en-US" sz="4000" b="1">
                <a:latin typeface="Raleway Black"/>
              </a:rPr>
              <a:t>Use content strategies </a:t>
            </a:r>
            <a:endParaRPr lang="en-US" sz="4000"/>
          </a:p>
        </p:txBody>
      </p:sp>
      <p:sp>
        <p:nvSpPr>
          <p:cNvPr id="9" name="TextBox 8"/>
          <p:cNvSpPr txBox="1"/>
          <p:nvPr/>
        </p:nvSpPr>
        <p:spPr>
          <a:xfrm>
            <a:off x="723901" y="2176237"/>
            <a:ext cx="5492415" cy="584775"/>
          </a:xfrm>
          <a:prstGeom prst="rect">
            <a:avLst/>
          </a:prstGeom>
          <a:noFill/>
        </p:spPr>
        <p:txBody>
          <a:bodyPr wrap="square" lIns="91440" tIns="45720" rIns="91440" bIns="45720" rtlCol="0" anchor="t">
            <a:spAutoFit/>
          </a:bodyPr>
          <a:lstStyle/>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a:ln>
                <a:noFill/>
              </a:ln>
              <a:solidFill>
                <a:prstClr val="black"/>
              </a:solidFill>
              <a:effectLst/>
              <a:uLnTx/>
              <a:uFillTx/>
              <a:latin typeface="Calibri"/>
              <a:ea typeface="Source Sans Pro"/>
              <a:cs typeface="Calibri"/>
            </a:endParaRPr>
          </a:p>
        </p:txBody>
      </p:sp>
      <p:sp>
        <p:nvSpPr>
          <p:cNvPr id="2" name="TextBox 1">
            <a:extLst>
              <a:ext uri="{FF2B5EF4-FFF2-40B4-BE49-F238E27FC236}">
                <a16:creationId xmlns:a16="http://schemas.microsoft.com/office/drawing/2014/main" id="{3FA77786-013A-4407-98B5-432B13DC3DEF}"/>
              </a:ext>
            </a:extLst>
          </p:cNvPr>
          <p:cNvSpPr txBox="1"/>
          <p:nvPr/>
        </p:nvSpPr>
        <p:spPr>
          <a:xfrm>
            <a:off x="1107440" y="2103120"/>
            <a:ext cx="5455920"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What will participants...​</a:t>
            </a: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endParaRPr>
          </a:p>
          <a:p>
            <a:pPr marL="914400" marR="0" lvl="1"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Say, ​</a:t>
            </a: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endParaRPr>
          </a:p>
          <a:p>
            <a:pPr marL="914400" marR="0" lvl="1"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Think, and  ​</a:t>
            </a: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endParaRPr>
          </a:p>
          <a:p>
            <a:pPr marL="914400" marR="0" lvl="1"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Hear?​</a:t>
            </a: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endParaRPr>
          </a:p>
        </p:txBody>
      </p:sp>
      <p:pic>
        <p:nvPicPr>
          <p:cNvPr id="7" name="Picture 7" descr="A group of people standing in front of a crowd&#10;&#10;Description automatically generated">
            <a:extLst>
              <a:ext uri="{FF2B5EF4-FFF2-40B4-BE49-F238E27FC236}">
                <a16:creationId xmlns:a16="http://schemas.microsoft.com/office/drawing/2014/main" id="{DC03AA00-5145-4FDB-B581-61DC67AE237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186"/>
          <a:stretch/>
        </p:blipFill>
        <p:spPr>
          <a:xfrm>
            <a:off x="7024512" y="1411"/>
            <a:ext cx="5167919" cy="6867914"/>
          </a:xfrm>
          <a:prstGeom prst="rect">
            <a:avLst/>
          </a:prstGeom>
        </p:spPr>
      </p:pic>
    </p:spTree>
    <p:extLst>
      <p:ext uri="{BB962C8B-B14F-4D97-AF65-F5344CB8AC3E}">
        <p14:creationId xmlns:p14="http://schemas.microsoft.com/office/powerpoint/2010/main" val="3212863856"/>
      </p:ext>
    </p:extLst>
  </p:cSld>
  <p:clrMapOvr>
    <a:masterClrMapping/>
  </p:clrMapOvr>
  <mc:AlternateContent xmlns:mc="http://schemas.openxmlformats.org/markup-compatibility/2006" xmlns:p14="http://schemas.microsoft.com/office/powerpoint/2010/main">
    <mc:Choice Requires="p14">
      <p:transition spd="slow" p14:dur="2000" advClick="0" advTm="48260"/>
    </mc:Choice>
    <mc:Fallback xmlns="">
      <p:transition spd="slow" advClick="0" advTm="48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3250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3340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3450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4" descr="A picture containing person, water, photo, person&#10;&#10;Description automatically generated">
            <a:extLst>
              <a:ext uri="{FF2B5EF4-FFF2-40B4-BE49-F238E27FC236}">
                <a16:creationId xmlns:a16="http://schemas.microsoft.com/office/drawing/2014/main" id="{B0535DE9-AFCD-434E-86E4-DF430A988DBB}"/>
              </a:ext>
            </a:extLst>
          </p:cNvPr>
          <p:cNvPicPr>
            <a:picLocks noChangeAspect="1"/>
          </p:cNvPicPr>
          <p:nvPr/>
        </p:nvPicPr>
        <p:blipFill>
          <a:blip r:embed="rId4"/>
          <a:stretch>
            <a:fillRect/>
          </a:stretch>
        </p:blipFill>
        <p:spPr>
          <a:xfrm>
            <a:off x="6850600" y="645708"/>
            <a:ext cx="3813179" cy="5874124"/>
          </a:xfrm>
          <a:prstGeom prst="rect">
            <a:avLst/>
          </a:prstGeom>
        </p:spPr>
      </p:pic>
      <p:graphicFrame>
        <p:nvGraphicFramePr>
          <p:cNvPr id="3" name="Table 2">
            <a:extLst>
              <a:ext uri="{FF2B5EF4-FFF2-40B4-BE49-F238E27FC236}">
                <a16:creationId xmlns:a16="http://schemas.microsoft.com/office/drawing/2014/main" id="{E4B7F9D9-CCB4-493C-AC70-F390E6F8B7B0}"/>
              </a:ext>
            </a:extLst>
          </p:cNvPr>
          <p:cNvGraphicFramePr>
            <a:graphicFrameLocks noGrp="1"/>
          </p:cNvGraphicFramePr>
          <p:nvPr/>
        </p:nvGraphicFramePr>
        <p:xfrm>
          <a:off x="764989" y="2002649"/>
          <a:ext cx="5558115" cy="3298825"/>
        </p:xfrm>
        <a:graphic>
          <a:graphicData uri="http://schemas.openxmlformats.org/drawingml/2006/table">
            <a:tbl>
              <a:tblPr firstRow="1" bandRow="1">
                <a:tableStyleId>{7DF18680-E054-41AD-8BC1-D1AEF772440D}</a:tableStyleId>
              </a:tblPr>
              <a:tblGrid>
                <a:gridCol w="4213411">
                  <a:extLst>
                    <a:ext uri="{9D8B030D-6E8A-4147-A177-3AD203B41FA5}">
                      <a16:colId xmlns:a16="http://schemas.microsoft.com/office/drawing/2014/main" val="2216528953"/>
                    </a:ext>
                  </a:extLst>
                </a:gridCol>
                <a:gridCol w="1344704">
                  <a:extLst>
                    <a:ext uri="{9D8B030D-6E8A-4147-A177-3AD203B41FA5}">
                      <a16:colId xmlns:a16="http://schemas.microsoft.com/office/drawing/2014/main" val="3935063426"/>
                    </a:ext>
                  </a:extLst>
                </a:gridCol>
              </a:tblGrid>
              <a:tr h="822960">
                <a:tc>
                  <a:txBody>
                    <a:bodyPr/>
                    <a:lstStyle/>
                    <a:p>
                      <a:pPr marL="0" marR="0" indent="0" algn="ctr" rtl="0" eaLnBrk="1" latinLnBrk="0" hangingPunct="1">
                        <a:lnSpc>
                          <a:spcPct val="107000"/>
                        </a:lnSpc>
                        <a:spcBef>
                          <a:spcPts val="0"/>
                        </a:spcBef>
                        <a:spcAft>
                          <a:spcPts val="0"/>
                        </a:spcAft>
                      </a:pPr>
                      <a:r>
                        <a:rPr lang="en-US" sz="2400" kern="1200">
                          <a:effectLst/>
                        </a:rPr>
                        <a:t>Content Strategies</a:t>
                      </a:r>
                      <a:endParaRPr lang="en-US">
                        <a:effectLst/>
                      </a:endParaRPr>
                    </a:p>
                  </a:txBody>
                  <a:tcPr marL="0" marR="0" marT="0" marB="0" anchor="ctr">
                    <a:solidFill>
                      <a:srgbClr val="3CB4E6"/>
                    </a:solidFill>
                  </a:tcPr>
                </a:tc>
                <a:tc>
                  <a:txBody>
                    <a:bodyPr/>
                    <a:lstStyle/>
                    <a:p>
                      <a:pPr marL="0" marR="0" indent="0" algn="ctr" rtl="0" eaLnBrk="1" latinLnBrk="0" hangingPunct="1">
                        <a:lnSpc>
                          <a:spcPct val="107000"/>
                        </a:lnSpc>
                        <a:spcBef>
                          <a:spcPts val="0"/>
                        </a:spcBef>
                        <a:spcAft>
                          <a:spcPts val="0"/>
                        </a:spcAft>
                      </a:pPr>
                      <a:r>
                        <a:rPr lang="en-US" sz="1400" kern="1200">
                          <a:effectLst/>
                        </a:rPr>
                        <a:t>Does the activity utilize these strategies?</a:t>
                      </a:r>
                      <a:endParaRPr lang="en-US">
                        <a:effectLst/>
                      </a:endParaRPr>
                    </a:p>
                  </a:txBody>
                  <a:tcPr marL="0" marR="0" marT="0" marB="0" anchor="ctr">
                    <a:solidFill>
                      <a:srgbClr val="3CB4E6"/>
                    </a:solidFill>
                  </a:tcPr>
                </a:tc>
                <a:extLst>
                  <a:ext uri="{0D108BD9-81ED-4DB2-BD59-A6C34878D82A}">
                    <a16:rowId xmlns:a16="http://schemas.microsoft.com/office/drawing/2014/main" val="2956209884"/>
                  </a:ext>
                </a:extLst>
              </a:tr>
              <a:tr h="495173">
                <a:tc>
                  <a:txBody>
                    <a:bodyPr/>
                    <a:lstStyle/>
                    <a:p>
                      <a:pPr marL="0" marR="0" indent="0" algn="ctr" rtl="0" eaLnBrk="1" latinLnBrk="0" hangingPunct="1">
                        <a:lnSpc>
                          <a:spcPct val="107000"/>
                        </a:lnSpc>
                        <a:spcBef>
                          <a:spcPts val="0"/>
                        </a:spcBef>
                        <a:spcAft>
                          <a:spcPts val="0"/>
                        </a:spcAft>
                      </a:pPr>
                      <a:r>
                        <a:rPr lang="en-US" sz="2100" kern="1200" dirty="0">
                          <a:effectLst/>
                        </a:rPr>
                        <a:t>Applications and uses</a:t>
                      </a:r>
                      <a:endParaRPr lang="en-US" dirty="0">
                        <a:effectLst/>
                      </a:endParaRPr>
                    </a:p>
                  </a:txBody>
                  <a:tcPr marL="0" marR="0" marT="0" marB="0" anchor="ctr"/>
                </a:tc>
                <a:tc>
                  <a:txBody>
                    <a:bodyPr/>
                    <a:lstStyle/>
                    <a:p>
                      <a:pPr marL="0" marR="0" lvl="0" indent="0" algn="ctr">
                        <a:spcBef>
                          <a:spcPts val="0"/>
                        </a:spcBef>
                        <a:spcAft>
                          <a:spcPts val="0"/>
                        </a:spcAft>
                        <a:buNone/>
                      </a:pPr>
                      <a:r>
                        <a:rPr lang="en-US" sz="1800" b="0" i="0" u="none" strike="noStrike" noProof="0" dirty="0">
                          <a:effectLst/>
                          <a:latin typeface="Calibri"/>
                        </a:rPr>
                        <a:t>*</a:t>
                      </a:r>
                      <a:endParaRPr lang="en-US" dirty="0"/>
                    </a:p>
                  </a:txBody>
                  <a:tcPr marL="0" marR="0" marT="0" marB="0" anchor="ctr"/>
                </a:tc>
                <a:extLst>
                  <a:ext uri="{0D108BD9-81ED-4DB2-BD59-A6C34878D82A}">
                    <a16:rowId xmlns:a16="http://schemas.microsoft.com/office/drawing/2014/main" val="3395354863"/>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Chemistry concepts</a:t>
                      </a:r>
                      <a:endParaRPr lang="en-US">
                        <a:effectLst/>
                      </a:endParaRPr>
                    </a:p>
                  </a:txBody>
                  <a:tcPr marL="0" marR="0" marT="0" marB="0" anchor="ctr"/>
                </a:tc>
                <a:tc>
                  <a:txBody>
                    <a:bodyPr/>
                    <a:lstStyle/>
                    <a:p>
                      <a:pPr marL="0" marR="0" indent="0" algn="ctr" rtl="0" eaLnBrk="1" latinLnBrk="0" hangingPunct="1">
                        <a:spcBef>
                          <a:spcPts val="0"/>
                        </a:spcBef>
                        <a:spcAft>
                          <a:spcPts val="0"/>
                        </a:spcAft>
                      </a:pPr>
                      <a:r>
                        <a:rPr lang="en-US" sz="1800" kern="1200">
                          <a:effectLst/>
                        </a:rPr>
                        <a:t>*</a:t>
                      </a:r>
                      <a:endParaRPr lang="en-US">
                        <a:effectLst/>
                      </a:endParaRPr>
                    </a:p>
                  </a:txBody>
                  <a:tcPr marL="0" marR="0" marT="0" marB="0" anchor="ctr"/>
                </a:tc>
                <a:extLst>
                  <a:ext uri="{0D108BD9-81ED-4DB2-BD59-A6C34878D82A}">
                    <a16:rowId xmlns:a16="http://schemas.microsoft.com/office/drawing/2014/main" val="3872195566"/>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across STEM topics</a:t>
                      </a:r>
                      <a:endParaRPr lang="en-US">
                        <a:effectLst/>
                      </a:endParaRPr>
                    </a:p>
                  </a:txBody>
                  <a:tcPr marL="0" marR="0" marT="0" marB="0" anchor="ctr"/>
                </a:tc>
                <a:tc>
                  <a:txBody>
                    <a:bodyPr/>
                    <a:lstStyle/>
                    <a:p>
                      <a:pPr marL="0" marR="0" lvl="0" indent="0" algn="ctr">
                        <a:spcBef>
                          <a:spcPts val="0"/>
                        </a:spcBef>
                        <a:spcAft>
                          <a:spcPts val="0"/>
                        </a:spcAft>
                        <a:buNone/>
                      </a:pPr>
                      <a:r>
                        <a:rPr lang="en-US" sz="1800" b="0" i="0" u="none" strike="noStrike" noProof="0">
                          <a:effectLst/>
                          <a:latin typeface="Calibri"/>
                        </a:rPr>
                        <a:t>*</a:t>
                      </a:r>
                      <a:endParaRPr lang="en-US"/>
                    </a:p>
                  </a:txBody>
                  <a:tcPr marL="0" marR="0" marT="0" marB="0" anchor="ctr"/>
                </a:tc>
                <a:extLst>
                  <a:ext uri="{0D108BD9-81ED-4DB2-BD59-A6C34878D82A}">
                    <a16:rowId xmlns:a16="http://schemas.microsoft.com/office/drawing/2014/main" val="1301884919"/>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to everyday life</a:t>
                      </a:r>
                      <a:endParaRPr lang="en-US">
                        <a:effectLst/>
                      </a:endParaRPr>
                    </a:p>
                  </a:txBody>
                  <a:tcPr marL="0" marR="0" marT="0" marB="0" anchor="ctr"/>
                </a:tc>
                <a:tc>
                  <a:txBody>
                    <a:bodyPr/>
                    <a:lstStyle/>
                    <a:p>
                      <a:pPr marL="0" marR="0" lvl="0" indent="0" algn="ctr">
                        <a:spcBef>
                          <a:spcPts val="0"/>
                        </a:spcBef>
                        <a:spcAft>
                          <a:spcPts val="0"/>
                        </a:spcAft>
                        <a:buNone/>
                      </a:pPr>
                      <a:r>
                        <a:rPr lang="en-US" sz="1800" b="0" i="0" u="none" strike="noStrike" noProof="0">
                          <a:effectLst/>
                        </a:rPr>
                        <a:t>*</a:t>
                      </a:r>
                      <a:endParaRPr lang="en-US"/>
                    </a:p>
                  </a:txBody>
                  <a:tcPr marL="0" marR="0" marT="0" marB="0" anchor="ctr"/>
                </a:tc>
                <a:extLst>
                  <a:ext uri="{0D108BD9-81ED-4DB2-BD59-A6C34878D82A}">
                    <a16:rowId xmlns:a16="http://schemas.microsoft.com/office/drawing/2014/main" val="4264044413"/>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to societal issues</a:t>
                      </a:r>
                      <a:endParaRPr lang="en-US">
                        <a:effectLst/>
                      </a:endParaRPr>
                    </a:p>
                  </a:txBody>
                  <a:tcPr marL="0" marR="0" marT="0" marB="0" anchor="ctr"/>
                </a:tc>
                <a:tc>
                  <a:txBody>
                    <a:bodyPr/>
                    <a:lstStyle/>
                    <a:p>
                      <a:pPr marL="0" marR="0" indent="0" algn="ctr" rtl="0" eaLnBrk="1" latinLnBrk="0" hangingPunct="1">
                        <a:spcBef>
                          <a:spcPts val="0"/>
                        </a:spcBef>
                        <a:spcAft>
                          <a:spcPts val="0"/>
                        </a:spcAft>
                      </a:pPr>
                      <a:endParaRPr lang="en-US" sz="1800" kern="1200" dirty="0">
                        <a:effectLst/>
                      </a:endParaRPr>
                    </a:p>
                  </a:txBody>
                  <a:tcPr marL="0" marR="0" marT="0" marB="0" anchor="ctr"/>
                </a:tc>
                <a:extLst>
                  <a:ext uri="{0D108BD9-81ED-4DB2-BD59-A6C34878D82A}">
                    <a16:rowId xmlns:a16="http://schemas.microsoft.com/office/drawing/2014/main" val="2267545434"/>
                  </a:ext>
                </a:extLst>
              </a:tr>
            </a:tbl>
          </a:graphicData>
        </a:graphic>
      </p:graphicFrame>
      <p:sp>
        <p:nvSpPr>
          <p:cNvPr id="9" name="Title 4">
            <a:extLst>
              <a:ext uri="{FF2B5EF4-FFF2-40B4-BE49-F238E27FC236}">
                <a16:creationId xmlns:a16="http://schemas.microsoft.com/office/drawing/2014/main" id="{8F5CCA55-1401-6244-9B80-7232E1399942}"/>
              </a:ext>
            </a:extLst>
          </p:cNvPr>
          <p:cNvSpPr txBox="1">
            <a:spLocks/>
          </p:cNvSpPr>
          <p:nvPr/>
        </p:nvSpPr>
        <p:spPr>
          <a:xfrm>
            <a:off x="707917" y="346897"/>
            <a:ext cx="9903936" cy="1566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Raleway"/>
                <a:ea typeface="+mj-ea"/>
                <a:cs typeface="+mj-cs"/>
              </a:rPr>
              <a:t>Applying the research</a:t>
            </a:r>
            <a:endParaRPr kumimoji="0" lang="en-US" sz="4000" b="0" i="0" u="none" strike="noStrike" kern="1200" cap="none" spc="0" normalizeH="0" baseline="0" noProof="0">
              <a:ln>
                <a:noFill/>
              </a:ln>
              <a:solidFill>
                <a:prstClr val="black"/>
              </a:solidFill>
              <a:effectLst/>
              <a:uLnTx/>
              <a:uFillTx/>
              <a:latin typeface="Calibri Light" panose="020F0302020204030204"/>
              <a:ea typeface="+mj-ea"/>
              <a:cs typeface="Calibri Light"/>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prstClr val="black"/>
                </a:solidFill>
                <a:effectLst/>
                <a:uLnTx/>
                <a:uFillTx/>
                <a:latin typeface="Raleway Black"/>
                <a:ea typeface="+mj-ea"/>
                <a:cs typeface="+mj-cs"/>
              </a:rPr>
              <a:t>Modify an activity</a:t>
            </a:r>
            <a:endParaRPr kumimoji="0" lang="en-US" sz="4000" b="0" i="0" u="none" strike="noStrike" kern="1200" cap="none" spc="0" normalizeH="0" baseline="0" noProof="0">
              <a:ln>
                <a:noFill/>
              </a:ln>
              <a:solidFill>
                <a:prstClr val="black"/>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2925094434"/>
      </p:ext>
    </p:extLst>
  </p:cSld>
  <p:clrMapOvr>
    <a:masterClrMapping/>
  </p:clrMapOvr>
  <mc:AlternateContent xmlns:mc="http://schemas.openxmlformats.org/markup-compatibility/2006" xmlns:p14="http://schemas.microsoft.com/office/powerpoint/2010/main">
    <mc:Choice Requires="p14">
      <p:transition spd="slow" p14:dur="2000" advClick="0" advTm="75110"/>
    </mc:Choice>
    <mc:Fallback xmlns="">
      <p:transition spd="slow" advClick="0" advTm="7511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picture containing indoor, photo, different, table&#10;&#10;Description automatically generated">
            <a:extLst>
              <a:ext uri="{FF2B5EF4-FFF2-40B4-BE49-F238E27FC236}">
                <a16:creationId xmlns:a16="http://schemas.microsoft.com/office/drawing/2014/main" id="{D41F2C27-4FA8-42A6-BDBA-BE1C0C262477}"/>
              </a:ext>
            </a:extLst>
          </p:cNvPr>
          <p:cNvPicPr>
            <a:picLocks noChangeAspect="1"/>
          </p:cNvPicPr>
          <p:nvPr/>
        </p:nvPicPr>
        <p:blipFill>
          <a:blip r:embed="rId3"/>
          <a:stretch>
            <a:fillRect/>
          </a:stretch>
        </p:blipFill>
        <p:spPr>
          <a:xfrm>
            <a:off x="553156" y="1606479"/>
            <a:ext cx="10772422" cy="4869885"/>
          </a:xfrm>
          <a:prstGeom prst="rect">
            <a:avLst/>
          </a:prstGeom>
        </p:spPr>
      </p:pic>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19122" y="368685"/>
            <a:ext cx="6320996" cy="1652620"/>
          </a:xfrm>
        </p:spPr>
        <p:txBody>
          <a:bodyPr>
            <a:normAutofit/>
          </a:bodyPr>
          <a:lstStyle/>
          <a:p>
            <a:r>
              <a:rPr lang="en-US" sz="1800" b="1" dirty="0">
                <a:latin typeface="Raleway"/>
              </a:rPr>
              <a:t>Applying the Research</a:t>
            </a:r>
            <a:br>
              <a:rPr lang="en-US" sz="3200" b="1" dirty="0">
                <a:latin typeface="Raleway" panose="020B0503030101060003" pitchFamily="34" charset="77"/>
              </a:rPr>
            </a:br>
            <a:r>
              <a:rPr lang="en-US" sz="4000" b="1" dirty="0">
                <a:latin typeface="Raleway Black"/>
              </a:rPr>
              <a:t>Modify an activity</a:t>
            </a:r>
            <a:endParaRPr lang="en-US" sz="4000" dirty="0"/>
          </a:p>
        </p:txBody>
      </p:sp>
      <p:sp>
        <p:nvSpPr>
          <p:cNvPr id="9" name="TextBox 8">
            <a:extLst>
              <a:ext uri="{FF2B5EF4-FFF2-40B4-BE49-F238E27FC236}">
                <a16:creationId xmlns:a16="http://schemas.microsoft.com/office/drawing/2014/main" id="{5971C85F-6304-46C1-BECB-779DA4461A81}"/>
              </a:ext>
            </a:extLst>
          </p:cNvPr>
          <p:cNvSpPr txBox="1"/>
          <p:nvPr/>
        </p:nvSpPr>
        <p:spPr>
          <a:xfrm>
            <a:off x="1479550" y="2482850"/>
            <a:ext cx="36830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Tree>
    <p:extLst>
      <p:ext uri="{BB962C8B-B14F-4D97-AF65-F5344CB8AC3E}">
        <p14:creationId xmlns:p14="http://schemas.microsoft.com/office/powerpoint/2010/main" val="969274875"/>
      </p:ext>
    </p:extLst>
  </p:cSld>
  <p:clrMapOvr>
    <a:masterClrMapping/>
  </p:clrMapOvr>
  <mc:AlternateContent xmlns:mc="http://schemas.openxmlformats.org/markup-compatibility/2006" xmlns:p14="http://schemas.microsoft.com/office/powerpoint/2010/main">
    <mc:Choice Requires="p14">
      <p:transition spd="slow" p14:dur="2000" advClick="0" advTm="65590"/>
    </mc:Choice>
    <mc:Fallback xmlns="">
      <p:transition spd="slow" advClick="0" advTm="6559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4B7F9D9-CCB4-493C-AC70-F390E6F8B7B0}"/>
              </a:ext>
            </a:extLst>
          </p:cNvPr>
          <p:cNvGraphicFramePr>
            <a:graphicFrameLocks noGrp="1"/>
          </p:cNvGraphicFramePr>
          <p:nvPr/>
        </p:nvGraphicFramePr>
        <p:xfrm>
          <a:off x="764989" y="2002649"/>
          <a:ext cx="4213411" cy="3298825"/>
        </p:xfrm>
        <a:graphic>
          <a:graphicData uri="http://schemas.openxmlformats.org/drawingml/2006/table">
            <a:tbl>
              <a:tblPr firstRow="1" bandRow="1">
                <a:tableStyleId>{7DF18680-E054-41AD-8BC1-D1AEF772440D}</a:tableStyleId>
              </a:tblPr>
              <a:tblGrid>
                <a:gridCol w="4213411">
                  <a:extLst>
                    <a:ext uri="{9D8B030D-6E8A-4147-A177-3AD203B41FA5}">
                      <a16:colId xmlns:a16="http://schemas.microsoft.com/office/drawing/2014/main" val="2216528953"/>
                    </a:ext>
                  </a:extLst>
                </a:gridCol>
              </a:tblGrid>
              <a:tr h="822960">
                <a:tc>
                  <a:txBody>
                    <a:bodyPr/>
                    <a:lstStyle/>
                    <a:p>
                      <a:pPr marL="0" marR="0" indent="0" algn="ctr" rtl="0" eaLnBrk="1" latinLnBrk="0" hangingPunct="1">
                        <a:lnSpc>
                          <a:spcPct val="107000"/>
                        </a:lnSpc>
                        <a:spcBef>
                          <a:spcPts val="0"/>
                        </a:spcBef>
                        <a:spcAft>
                          <a:spcPts val="0"/>
                        </a:spcAft>
                      </a:pPr>
                      <a:r>
                        <a:rPr lang="en-US" sz="2400" kern="1200">
                          <a:effectLst/>
                        </a:rPr>
                        <a:t>Content Strategies</a:t>
                      </a:r>
                      <a:endParaRPr lang="en-US">
                        <a:effectLst/>
                      </a:endParaRPr>
                    </a:p>
                  </a:txBody>
                  <a:tcPr marL="0" marR="0" marT="0" marB="0" anchor="ctr">
                    <a:solidFill>
                      <a:srgbClr val="3CB4E6"/>
                    </a:solidFill>
                  </a:tcPr>
                </a:tc>
                <a:extLst>
                  <a:ext uri="{0D108BD9-81ED-4DB2-BD59-A6C34878D82A}">
                    <a16:rowId xmlns:a16="http://schemas.microsoft.com/office/drawing/2014/main" val="2956209884"/>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Applications and uses</a:t>
                      </a:r>
                      <a:endParaRPr lang="en-US">
                        <a:effectLst/>
                      </a:endParaRPr>
                    </a:p>
                  </a:txBody>
                  <a:tcPr marL="0" marR="0" marT="0" marB="0" anchor="ctr"/>
                </a:tc>
                <a:extLst>
                  <a:ext uri="{0D108BD9-81ED-4DB2-BD59-A6C34878D82A}">
                    <a16:rowId xmlns:a16="http://schemas.microsoft.com/office/drawing/2014/main" val="3395354863"/>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Chemistry concepts</a:t>
                      </a:r>
                      <a:endParaRPr lang="en-US">
                        <a:effectLst/>
                      </a:endParaRPr>
                    </a:p>
                  </a:txBody>
                  <a:tcPr marL="0" marR="0" marT="0" marB="0" anchor="ctr"/>
                </a:tc>
                <a:extLst>
                  <a:ext uri="{0D108BD9-81ED-4DB2-BD59-A6C34878D82A}">
                    <a16:rowId xmlns:a16="http://schemas.microsoft.com/office/drawing/2014/main" val="3872195566"/>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across STEM topics</a:t>
                      </a:r>
                      <a:endParaRPr lang="en-US">
                        <a:effectLst/>
                      </a:endParaRPr>
                    </a:p>
                  </a:txBody>
                  <a:tcPr marL="0" marR="0" marT="0" marB="0" anchor="ctr"/>
                </a:tc>
                <a:extLst>
                  <a:ext uri="{0D108BD9-81ED-4DB2-BD59-A6C34878D82A}">
                    <a16:rowId xmlns:a16="http://schemas.microsoft.com/office/drawing/2014/main" val="1301884919"/>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to everyday life</a:t>
                      </a:r>
                      <a:endParaRPr lang="en-US">
                        <a:effectLst/>
                      </a:endParaRPr>
                    </a:p>
                  </a:txBody>
                  <a:tcPr marL="0" marR="0" marT="0" marB="0" anchor="ctr"/>
                </a:tc>
                <a:extLst>
                  <a:ext uri="{0D108BD9-81ED-4DB2-BD59-A6C34878D82A}">
                    <a16:rowId xmlns:a16="http://schemas.microsoft.com/office/drawing/2014/main" val="4264044413"/>
                  </a:ext>
                </a:extLst>
              </a:tr>
              <a:tr h="495173">
                <a:tc>
                  <a:txBody>
                    <a:bodyPr/>
                    <a:lstStyle/>
                    <a:p>
                      <a:pPr marL="0" marR="0" indent="0" algn="ctr" rtl="0" eaLnBrk="1" latinLnBrk="0" hangingPunct="1">
                        <a:lnSpc>
                          <a:spcPct val="107000"/>
                        </a:lnSpc>
                        <a:spcBef>
                          <a:spcPts val="0"/>
                        </a:spcBef>
                        <a:spcAft>
                          <a:spcPts val="0"/>
                        </a:spcAft>
                      </a:pPr>
                      <a:r>
                        <a:rPr lang="en-US" sz="2100" kern="1200">
                          <a:effectLst/>
                        </a:rPr>
                        <a:t>Connections to societal issues</a:t>
                      </a:r>
                      <a:endParaRPr lang="en-US">
                        <a:effectLst/>
                      </a:endParaRPr>
                    </a:p>
                  </a:txBody>
                  <a:tcPr marL="0" marR="0" marT="0" marB="0" anchor="ctr"/>
                </a:tc>
                <a:extLst>
                  <a:ext uri="{0D108BD9-81ED-4DB2-BD59-A6C34878D82A}">
                    <a16:rowId xmlns:a16="http://schemas.microsoft.com/office/drawing/2014/main" val="2267545434"/>
                  </a:ext>
                </a:extLst>
              </a:tr>
            </a:tbl>
          </a:graphicData>
        </a:graphic>
      </p:graphicFrame>
      <p:sp>
        <p:nvSpPr>
          <p:cNvPr id="9" name="Title 4">
            <a:extLst>
              <a:ext uri="{FF2B5EF4-FFF2-40B4-BE49-F238E27FC236}">
                <a16:creationId xmlns:a16="http://schemas.microsoft.com/office/drawing/2014/main" id="{8F5CCA55-1401-6244-9B80-7232E1399942}"/>
              </a:ext>
            </a:extLst>
          </p:cNvPr>
          <p:cNvSpPr txBox="1">
            <a:spLocks/>
          </p:cNvSpPr>
          <p:nvPr/>
        </p:nvSpPr>
        <p:spPr>
          <a:xfrm>
            <a:off x="707917" y="346897"/>
            <a:ext cx="9903936" cy="15667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Raleway"/>
                <a:ea typeface="+mj-ea"/>
                <a:cs typeface="+mj-cs"/>
              </a:rPr>
              <a:t>Applying the research</a:t>
            </a:r>
            <a:endParaRPr kumimoji="0" lang="en-US" sz="4000" b="0" i="0" u="none" strike="noStrike" kern="1200" cap="none" spc="0" normalizeH="0" baseline="0" noProof="0">
              <a:ln>
                <a:noFill/>
              </a:ln>
              <a:solidFill>
                <a:prstClr val="black"/>
              </a:solidFill>
              <a:effectLst/>
              <a:uLnTx/>
              <a:uFillTx/>
              <a:latin typeface="Calibri Light" panose="020F0302020204030204"/>
              <a:ea typeface="+mj-ea"/>
              <a:cs typeface="Calibri Light"/>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prstClr val="black"/>
                </a:solidFill>
                <a:effectLst/>
                <a:uLnTx/>
                <a:uFillTx/>
                <a:latin typeface="Raleway Black"/>
                <a:ea typeface="+mj-ea"/>
                <a:cs typeface="+mj-cs"/>
              </a:rPr>
              <a:t>Train others</a:t>
            </a:r>
            <a:endParaRPr kumimoji="0" lang="en-US" sz="4000" b="0" i="0" u="none" strike="noStrike" kern="1200" cap="none" spc="0" normalizeH="0" baseline="0" noProof="0">
              <a:ln>
                <a:noFill/>
              </a:ln>
              <a:solidFill>
                <a:prstClr val="black"/>
              </a:solidFill>
              <a:effectLst/>
              <a:uLnTx/>
              <a:uFillTx/>
              <a:latin typeface="Calibri Light" panose="020F0302020204030204"/>
              <a:ea typeface="+mj-ea"/>
              <a:cs typeface="Calibri Light"/>
            </a:endParaRPr>
          </a:p>
        </p:txBody>
      </p:sp>
      <p:pic>
        <p:nvPicPr>
          <p:cNvPr id="11" name="Picture 11">
            <a:extLst>
              <a:ext uri="{FF2B5EF4-FFF2-40B4-BE49-F238E27FC236}">
                <a16:creationId xmlns:a16="http://schemas.microsoft.com/office/drawing/2014/main" id="{067DDF32-1325-4406-8EFB-FED7CA4FDCD2}"/>
              </a:ext>
            </a:extLst>
          </p:cNvPr>
          <p:cNvPicPr>
            <a:picLocks noChangeAspect="1"/>
          </p:cNvPicPr>
          <p:nvPr/>
        </p:nvPicPr>
        <p:blipFill>
          <a:blip r:embed="rId4"/>
          <a:stretch>
            <a:fillRect/>
          </a:stretch>
        </p:blipFill>
        <p:spPr>
          <a:xfrm>
            <a:off x="4996889" y="2824442"/>
            <a:ext cx="590550" cy="361950"/>
          </a:xfrm>
          <a:prstGeom prst="rect">
            <a:avLst/>
          </a:prstGeom>
        </p:spPr>
      </p:pic>
      <p:pic>
        <p:nvPicPr>
          <p:cNvPr id="12" name="Picture 11">
            <a:extLst>
              <a:ext uri="{FF2B5EF4-FFF2-40B4-BE49-F238E27FC236}">
                <a16:creationId xmlns:a16="http://schemas.microsoft.com/office/drawing/2014/main" id="{615D06C9-48A9-47CF-89EA-A0E94DB3466D}"/>
              </a:ext>
            </a:extLst>
          </p:cNvPr>
          <p:cNvPicPr>
            <a:picLocks noChangeAspect="1"/>
          </p:cNvPicPr>
          <p:nvPr/>
        </p:nvPicPr>
        <p:blipFill>
          <a:blip r:embed="rId4"/>
          <a:stretch>
            <a:fillRect/>
          </a:stretch>
        </p:blipFill>
        <p:spPr>
          <a:xfrm>
            <a:off x="4996889" y="3330947"/>
            <a:ext cx="590550" cy="361950"/>
          </a:xfrm>
          <a:prstGeom prst="rect">
            <a:avLst/>
          </a:prstGeom>
        </p:spPr>
      </p:pic>
      <p:sp>
        <p:nvSpPr>
          <p:cNvPr id="15" name="Content Placeholder 1">
            <a:extLst>
              <a:ext uri="{FF2B5EF4-FFF2-40B4-BE49-F238E27FC236}">
                <a16:creationId xmlns:a16="http://schemas.microsoft.com/office/drawing/2014/main" id="{F55337E4-7635-4B8C-831E-928518D6DAF2}"/>
              </a:ext>
            </a:extLst>
          </p:cNvPr>
          <p:cNvSpPr>
            <a:spLocks noGrp="1"/>
          </p:cNvSpPr>
          <p:nvPr>
            <p:ph idx="1"/>
          </p:nvPr>
        </p:nvSpPr>
        <p:spPr>
          <a:xfrm>
            <a:off x="5593977" y="3914275"/>
            <a:ext cx="3278963" cy="369714"/>
          </a:xfrm>
        </p:spPr>
        <p:txBody>
          <a:bodyPr vert="horz" lIns="91440" tIns="45720" rIns="91440" bIns="45720" rtlCol="0" anchor="t">
            <a:normAutofit/>
          </a:bodyPr>
          <a:lstStyle/>
          <a:p>
            <a:pPr marL="0" indent="0">
              <a:buNone/>
            </a:pPr>
            <a:r>
              <a:rPr lang="en-US" sz="1400" dirty="0">
                <a:latin typeface="Source Sans Pro"/>
                <a:ea typeface="Source Sans Pro"/>
              </a:rPr>
              <a:t>Make connections to other subjects</a:t>
            </a:r>
          </a:p>
        </p:txBody>
      </p:sp>
      <p:sp>
        <p:nvSpPr>
          <p:cNvPr id="19" name="Content Placeholder 1">
            <a:extLst>
              <a:ext uri="{FF2B5EF4-FFF2-40B4-BE49-F238E27FC236}">
                <a16:creationId xmlns:a16="http://schemas.microsoft.com/office/drawing/2014/main" id="{D6995162-B413-4CE7-800B-652CAD426F7D}"/>
              </a:ext>
            </a:extLst>
          </p:cNvPr>
          <p:cNvSpPr txBox="1">
            <a:spLocks/>
          </p:cNvSpPr>
          <p:nvPr/>
        </p:nvSpPr>
        <p:spPr>
          <a:xfrm>
            <a:off x="5589495" y="2876610"/>
            <a:ext cx="3413435" cy="37270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mn-cs"/>
              </a:rPr>
              <a:t>Research common uses</a:t>
            </a:r>
          </a:p>
        </p:txBody>
      </p:sp>
      <p:sp>
        <p:nvSpPr>
          <p:cNvPr id="20" name="Content Placeholder 1">
            <a:extLst>
              <a:ext uri="{FF2B5EF4-FFF2-40B4-BE49-F238E27FC236}">
                <a16:creationId xmlns:a16="http://schemas.microsoft.com/office/drawing/2014/main" id="{F997DDFB-558A-49A4-9FC3-66D9851C4E5D}"/>
              </a:ext>
            </a:extLst>
          </p:cNvPr>
          <p:cNvSpPr txBox="1">
            <a:spLocks/>
          </p:cNvSpPr>
          <p:nvPr/>
        </p:nvSpPr>
        <p:spPr>
          <a:xfrm>
            <a:off x="5119595" y="2256551"/>
            <a:ext cx="3010023" cy="53257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prstClr val="black"/>
                </a:solidFill>
                <a:effectLst/>
                <a:uLnTx/>
                <a:uFillTx/>
                <a:latin typeface="Source Sans Pro"/>
                <a:ea typeface="Source Sans Pro"/>
                <a:cs typeface="+mn-cs"/>
              </a:rPr>
              <a:t>What will you talk about?</a:t>
            </a: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FB861414-0865-4E89-926F-8B4DC6CD7700}"/>
              </a:ext>
            </a:extLst>
          </p:cNvPr>
          <p:cNvPicPr>
            <a:picLocks noChangeAspect="1"/>
          </p:cNvPicPr>
          <p:nvPr/>
        </p:nvPicPr>
        <p:blipFill>
          <a:blip r:embed="rId4"/>
          <a:stretch>
            <a:fillRect/>
          </a:stretch>
        </p:blipFill>
        <p:spPr>
          <a:xfrm>
            <a:off x="4996889" y="3872564"/>
            <a:ext cx="590550" cy="361950"/>
          </a:xfrm>
          <a:prstGeom prst="rect">
            <a:avLst/>
          </a:prstGeom>
        </p:spPr>
      </p:pic>
      <p:pic>
        <p:nvPicPr>
          <p:cNvPr id="23" name="Picture 22">
            <a:extLst>
              <a:ext uri="{FF2B5EF4-FFF2-40B4-BE49-F238E27FC236}">
                <a16:creationId xmlns:a16="http://schemas.microsoft.com/office/drawing/2014/main" id="{6E34D070-9CF9-4B89-8C45-C31D4F0C67B1}"/>
              </a:ext>
            </a:extLst>
          </p:cNvPr>
          <p:cNvPicPr>
            <a:picLocks noChangeAspect="1"/>
          </p:cNvPicPr>
          <p:nvPr/>
        </p:nvPicPr>
        <p:blipFill>
          <a:blip r:embed="rId4"/>
          <a:stretch>
            <a:fillRect/>
          </a:stretch>
        </p:blipFill>
        <p:spPr>
          <a:xfrm>
            <a:off x="4996889" y="4380564"/>
            <a:ext cx="590550" cy="361950"/>
          </a:xfrm>
          <a:prstGeom prst="rect">
            <a:avLst/>
          </a:prstGeom>
        </p:spPr>
      </p:pic>
      <p:pic>
        <p:nvPicPr>
          <p:cNvPr id="24" name="Picture 23">
            <a:extLst>
              <a:ext uri="{FF2B5EF4-FFF2-40B4-BE49-F238E27FC236}">
                <a16:creationId xmlns:a16="http://schemas.microsoft.com/office/drawing/2014/main" id="{4C6BCFD2-125E-4111-85EC-7139CEE5E4C7}"/>
              </a:ext>
            </a:extLst>
          </p:cNvPr>
          <p:cNvPicPr>
            <a:picLocks noChangeAspect="1"/>
          </p:cNvPicPr>
          <p:nvPr/>
        </p:nvPicPr>
        <p:blipFill>
          <a:blip r:embed="rId4"/>
          <a:stretch>
            <a:fillRect/>
          </a:stretch>
        </p:blipFill>
        <p:spPr>
          <a:xfrm>
            <a:off x="4998605" y="4863164"/>
            <a:ext cx="590550" cy="361950"/>
          </a:xfrm>
          <a:prstGeom prst="rect">
            <a:avLst/>
          </a:prstGeom>
        </p:spPr>
      </p:pic>
      <p:sp>
        <p:nvSpPr>
          <p:cNvPr id="28" name="Content Placeholder 1">
            <a:extLst>
              <a:ext uri="{FF2B5EF4-FFF2-40B4-BE49-F238E27FC236}">
                <a16:creationId xmlns:a16="http://schemas.microsoft.com/office/drawing/2014/main" id="{A9A96A7F-4C98-4F31-A13C-8E1754DCD2D8}"/>
              </a:ext>
            </a:extLst>
          </p:cNvPr>
          <p:cNvSpPr txBox="1">
            <a:spLocks/>
          </p:cNvSpPr>
          <p:nvPr/>
        </p:nvSpPr>
        <p:spPr>
          <a:xfrm>
            <a:off x="5593977" y="4384175"/>
            <a:ext cx="5196663" cy="36971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mn-cs"/>
              </a:rPr>
              <a:t>Make connections to the daily life experience of participants</a:t>
            </a:r>
          </a:p>
        </p:txBody>
      </p:sp>
      <p:sp>
        <p:nvSpPr>
          <p:cNvPr id="30" name="Content Placeholder 1">
            <a:extLst>
              <a:ext uri="{FF2B5EF4-FFF2-40B4-BE49-F238E27FC236}">
                <a16:creationId xmlns:a16="http://schemas.microsoft.com/office/drawing/2014/main" id="{670F8EC9-43A7-4B96-AA7F-05A04045DF30}"/>
              </a:ext>
            </a:extLst>
          </p:cNvPr>
          <p:cNvSpPr txBox="1">
            <a:spLocks/>
          </p:cNvSpPr>
          <p:nvPr/>
        </p:nvSpPr>
        <p:spPr>
          <a:xfrm>
            <a:off x="5593977" y="4904875"/>
            <a:ext cx="5427666" cy="39820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mn-cs"/>
              </a:rPr>
              <a:t>Give examples of how a concept or application affects people or the planet</a:t>
            </a:r>
          </a:p>
        </p:txBody>
      </p:sp>
      <p:sp>
        <p:nvSpPr>
          <p:cNvPr id="32" name="Content Placeholder 1">
            <a:extLst>
              <a:ext uri="{FF2B5EF4-FFF2-40B4-BE49-F238E27FC236}">
                <a16:creationId xmlns:a16="http://schemas.microsoft.com/office/drawing/2014/main" id="{A5EBE43F-8381-4433-AAFE-FEAE63724C25}"/>
              </a:ext>
            </a:extLst>
          </p:cNvPr>
          <p:cNvSpPr txBox="1">
            <a:spLocks/>
          </p:cNvSpPr>
          <p:nvPr/>
        </p:nvSpPr>
        <p:spPr>
          <a:xfrm>
            <a:off x="5593977" y="3393575"/>
            <a:ext cx="6263463" cy="52211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Source Sans Pro"/>
                <a:ea typeface="Source Sans Pro"/>
                <a:cs typeface="+mn-cs"/>
              </a:rPr>
              <a:t>Identify one or two foundational chemistry concepts</a:t>
            </a:r>
          </a:p>
        </p:txBody>
      </p:sp>
    </p:spTree>
    <p:extLst>
      <p:ext uri="{BB962C8B-B14F-4D97-AF65-F5344CB8AC3E}">
        <p14:creationId xmlns:p14="http://schemas.microsoft.com/office/powerpoint/2010/main" val="661084619"/>
      </p:ext>
    </p:extLst>
  </p:cSld>
  <p:clrMapOvr>
    <a:masterClrMapping/>
  </p:clrMapOvr>
  <mc:AlternateContent xmlns:mc="http://schemas.openxmlformats.org/markup-compatibility/2006" xmlns:p14="http://schemas.microsoft.com/office/powerpoint/2010/main">
    <mc:Choice Requires="p14">
      <p:transition spd="slow" p14:dur="2000" advClick="0" advTm="103900"/>
    </mc:Choice>
    <mc:Fallback xmlns="">
      <p:transition spd="slow" advClick="0" advTm="1039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2000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par>
                                <p:cTn id="8" presetID="26" presetClass="emph" presetSubtype="0" fill="hold" grpId="0" nodeType="withEffect">
                                  <p:stCondLst>
                                    <p:cond delay="31500"/>
                                  </p:stCondLst>
                                  <p:childTnLst>
                                    <p:animEffect transition="out" filter="fade">
                                      <p:cBhvr>
                                        <p:cTn id="9" dur="500" tmFilter="0, 0; .2, .5; .8, .5; 1, 0"/>
                                        <p:tgtEl>
                                          <p:spTgt spid="30"/>
                                        </p:tgtEl>
                                      </p:cBhvr>
                                    </p:animEffect>
                                    <p:animScale>
                                      <p:cBhvr>
                                        <p:cTn id="10"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784516-07E1-CC41-90E3-037670AD48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707917" y="369308"/>
            <a:ext cx="6070108" cy="1651997"/>
          </a:xfrm>
        </p:spPr>
        <p:txBody>
          <a:bodyPr>
            <a:normAutofit/>
          </a:bodyPr>
          <a:lstStyle/>
          <a:p>
            <a:r>
              <a:rPr lang="en-US" sz="1800" b="1">
                <a:latin typeface="Raleway"/>
              </a:rPr>
              <a:t>Applying the Research</a:t>
            </a:r>
            <a:br>
              <a:rPr lang="en-US" sz="3200" b="1">
                <a:latin typeface="Raleway" panose="020B0503030101060003" pitchFamily="34" charset="77"/>
              </a:rPr>
            </a:br>
            <a:r>
              <a:rPr lang="en-US" sz="4000" b="1">
                <a:latin typeface="Raleway Black"/>
              </a:rPr>
              <a:t>Train others</a:t>
            </a:r>
            <a:endParaRPr lang="en-US" sz="4000" b="1">
              <a:latin typeface="Raleway Black"/>
              <a:cs typeface="Calibri Light"/>
            </a:endParaRPr>
          </a:p>
        </p:txBody>
      </p:sp>
      <p:pic>
        <p:nvPicPr>
          <p:cNvPr id="4" name="Picture 6" descr="A person sitting at a table&#10;&#10;Description automatically generated">
            <a:extLst>
              <a:ext uri="{FF2B5EF4-FFF2-40B4-BE49-F238E27FC236}">
                <a16:creationId xmlns:a16="http://schemas.microsoft.com/office/drawing/2014/main" id="{1373BA13-E268-461F-87D5-90110251015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72200" y="0"/>
            <a:ext cx="6014533" cy="6858000"/>
          </a:xfrm>
          <a:prstGeom prst="rect">
            <a:avLst/>
          </a:prstGeom>
        </p:spPr>
      </p:pic>
      <p:sp>
        <p:nvSpPr>
          <p:cNvPr id="8" name="TextBox 7">
            <a:extLst>
              <a:ext uri="{FF2B5EF4-FFF2-40B4-BE49-F238E27FC236}">
                <a16:creationId xmlns:a16="http://schemas.microsoft.com/office/drawing/2014/main" id="{800DACBB-FE12-4F08-8A23-AC704CFD5786}"/>
              </a:ext>
            </a:extLst>
          </p:cNvPr>
          <p:cNvSpPr txBox="1"/>
          <p:nvPr/>
        </p:nvSpPr>
        <p:spPr>
          <a:xfrm>
            <a:off x="1107440" y="2103120"/>
            <a:ext cx="5265420"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marR="0" lvl="0"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1" i="0" u="none" strike="noStrike" kern="1200" cap="none" spc="0" normalizeH="0" baseline="0" noProof="0" dirty="0">
                <a:ln>
                  <a:noFill/>
                </a:ln>
                <a:solidFill>
                  <a:prstClr val="black"/>
                </a:solidFill>
                <a:effectLst/>
                <a:uLnTx/>
                <a:uFillTx/>
                <a:latin typeface="Source Sans Pro"/>
                <a:ea typeface="+mn-ea"/>
                <a:cs typeface="Segoe UI"/>
              </a:rPr>
              <a:t>Practice </a:t>
            </a: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talking points</a:t>
            </a:r>
            <a:br>
              <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rPr>
            </a:br>
            <a:endParaRPr kumimoji="0" lang="en-US" sz="3200" b="0" i="0" u="none" strike="noStrike" kern="1200" cap="none" spc="0" normalizeH="0" baseline="0" noProof="0" dirty="0">
              <a:ln>
                <a:noFill/>
              </a:ln>
              <a:solidFill>
                <a:prstClr val="black"/>
              </a:solidFill>
              <a:effectLst/>
              <a:uLnTx/>
              <a:uFillTx/>
              <a:latin typeface="Source Sans Pro"/>
              <a:ea typeface="+mn-ea"/>
              <a:cs typeface="Segoe UI"/>
            </a:endParaRPr>
          </a:p>
          <a:p>
            <a:pPr marL="457200" marR="0" lvl="0"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1" i="0" u="none" strike="noStrike" kern="1200" cap="none" spc="0" normalizeH="0" baseline="0" noProof="0" dirty="0">
                <a:ln>
                  <a:noFill/>
                </a:ln>
                <a:solidFill>
                  <a:prstClr val="black"/>
                </a:solidFill>
                <a:effectLst/>
                <a:uLnTx/>
                <a:uFillTx/>
                <a:latin typeface="Source Sans Pro"/>
                <a:ea typeface="+mn-ea"/>
                <a:cs typeface="Segoe UI"/>
              </a:rPr>
              <a:t>Practice </a:t>
            </a:r>
            <a:r>
              <a:rPr kumimoji="0" lang="en-US" sz="3200" b="0" i="0" u="none" strike="noStrike" kern="1200" cap="none" spc="0" normalizeH="0" baseline="0" noProof="0" dirty="0">
                <a:ln>
                  <a:noFill/>
                </a:ln>
                <a:solidFill>
                  <a:prstClr val="black"/>
                </a:solidFill>
                <a:effectLst/>
                <a:uLnTx/>
                <a:uFillTx/>
                <a:latin typeface="Source Sans Pro"/>
                <a:ea typeface="+mn-ea"/>
                <a:cs typeface="Segoe UI"/>
              </a:rPr>
              <a:t>with peers</a:t>
            </a:r>
            <a:br>
              <a:rPr kumimoji="0" lang="en-US" sz="3200" b="0" i="0" u="none" strike="noStrike" kern="1200" cap="none" spc="0" normalizeH="0" baseline="0" noProof="0" dirty="0">
                <a:ln>
                  <a:noFill/>
                </a:ln>
                <a:solidFill>
                  <a:prstClr val="black"/>
                </a:solidFill>
                <a:effectLst/>
                <a:uLnTx/>
                <a:uFillTx/>
                <a:latin typeface="Source Sans Pro"/>
                <a:ea typeface="+mn-ea"/>
                <a:cs typeface="Segoe UI"/>
              </a:rPr>
            </a:br>
            <a:endParaRPr kumimoji="0" lang="en-US" sz="3200" b="0" i="0" u="none" strike="noStrike" kern="1200" cap="none" spc="0" normalizeH="0" baseline="0" noProof="0" dirty="0">
              <a:ln>
                <a:noFill/>
              </a:ln>
              <a:solidFill>
                <a:prstClr val="black"/>
              </a:solidFill>
              <a:effectLst/>
              <a:uLnTx/>
              <a:uFillTx/>
              <a:latin typeface="+mn-lt"/>
              <a:ea typeface="+mn-ea"/>
              <a:cs typeface="Segoe UI"/>
            </a:endParaRPr>
          </a:p>
          <a:p>
            <a:pPr marL="457200" marR="0" lvl="0" indent="-457200" algn="l" defTabSz="914400" rtl="0" eaLnBrk="1" fontAlgn="auto" latinLnBrk="0" hangingPunct="1">
              <a:lnSpc>
                <a:spcPct val="100000"/>
              </a:lnSpc>
              <a:spcBef>
                <a:spcPts val="0"/>
              </a:spcBef>
              <a:spcAft>
                <a:spcPts val="0"/>
              </a:spcAft>
              <a:buClrTx/>
              <a:buSzTx/>
              <a:buFont typeface="Arial"/>
              <a:buChar char="•"/>
              <a:tabLst/>
              <a:defRPr/>
            </a:pPr>
            <a:r>
              <a:rPr kumimoji="0" lang="en-US" sz="3200" b="1" i="0" u="none" strike="noStrike" kern="1200" cap="none" spc="0" normalizeH="0" baseline="0" noProof="0" dirty="0">
                <a:ln>
                  <a:noFill/>
                </a:ln>
                <a:solidFill>
                  <a:prstClr val="black"/>
                </a:solidFill>
                <a:effectLst/>
                <a:uLnTx/>
                <a:uFillTx/>
                <a:latin typeface="Source Sans Pro"/>
                <a:ea typeface="Source Sans Pro"/>
                <a:cs typeface="Segoe UI"/>
              </a:rPr>
              <a:t>Practice </a:t>
            </a:r>
            <a:r>
              <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rPr>
              <a:t>with participants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Source Sans Pro"/>
              <a:ea typeface="Source Sans Pro"/>
              <a:cs typeface="Segoe UI"/>
            </a:endParaRPr>
          </a:p>
        </p:txBody>
      </p:sp>
    </p:spTree>
    <p:extLst>
      <p:ext uri="{BB962C8B-B14F-4D97-AF65-F5344CB8AC3E}">
        <p14:creationId xmlns:p14="http://schemas.microsoft.com/office/powerpoint/2010/main" val="3074109539"/>
      </p:ext>
    </p:extLst>
  </p:cSld>
  <p:clrMapOvr>
    <a:masterClrMapping/>
  </p:clrMapOvr>
  <mc:AlternateContent xmlns:mc="http://schemas.openxmlformats.org/markup-compatibility/2006" xmlns:p14="http://schemas.microsoft.com/office/powerpoint/2010/main">
    <mc:Choice Requires="p14">
      <p:transition spd="slow" p14:dur="2000" advClick="0" advTm="47400"/>
    </mc:Choice>
    <mc:Fallback xmlns="">
      <p:transition spd="slow" advClick="0" advTm="474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600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1080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3300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pic>
        <p:nvPicPr>
          <p:cNvPr id="4" name="Picture 11"/>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4938" y="4031053"/>
            <a:ext cx="1398744" cy="14076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3"/>
          <p:cNvSpPr txBox="1">
            <a:spLocks noChangeArrowheads="1"/>
          </p:cNvSpPr>
          <p:nvPr/>
        </p:nvSpPr>
        <p:spPr bwMode="auto">
          <a:xfrm>
            <a:off x="2476965" y="4288813"/>
            <a:ext cx="9570654" cy="11735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This work is supported by the National Science Foundation under award number 1612482. </a:t>
            </a:r>
          </a:p>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Any opinions, findings, and conclusions or recommendations expressed in this presentation are those of the authors and do not necessarily reflect the views of the Foundation. </a:t>
            </a:r>
          </a:p>
        </p:txBody>
      </p:sp>
      <p:sp>
        <p:nvSpPr>
          <p:cNvPr id="7" name="Rectangle 3"/>
          <p:cNvSpPr txBox="1">
            <a:spLocks noChangeArrowheads="1"/>
          </p:cNvSpPr>
          <p:nvPr/>
        </p:nvSpPr>
        <p:spPr bwMode="auto">
          <a:xfrm>
            <a:off x="2476965" y="5515238"/>
            <a:ext cx="8822203"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Copyright 2020, Museum of Science, Boston </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Edited by Allison Anderson, Marta Beyer, Patti Galvan, and Emily Hostetler</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Published under a Creative Commons Attribution-Noncommercial-Share Alike license:</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http://creativecommons.org/licenses/by-nc-sa/3.0</a:t>
            </a:r>
          </a:p>
        </p:txBody>
      </p:sp>
      <p:pic>
        <p:nvPicPr>
          <p:cNvPr id="8" name="Picture 7" descr="Macintosh HD:Users:cmccarthy:Desktop:misc photos:Creative Commons logo by-nc-sa copy.png"/>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938" y="5919774"/>
            <a:ext cx="1371600" cy="457200"/>
          </a:xfrm>
          <a:prstGeom prst="rect">
            <a:avLst/>
          </a:prstGeom>
          <a:noFill/>
          <a:ln>
            <a:noFill/>
          </a:ln>
        </p:spPr>
      </p:pic>
    </p:spTree>
    <p:extLst>
      <p:ext uri="{BB962C8B-B14F-4D97-AF65-F5344CB8AC3E}">
        <p14:creationId xmlns:p14="http://schemas.microsoft.com/office/powerpoint/2010/main" val="2997525250"/>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4066674"/>
            <a:ext cx="12288251" cy="2791326"/>
          </a:xfrm>
          <a:prstGeom prst="roundRect">
            <a:avLst/>
          </a:prstGeom>
          <a:solidFill>
            <a:srgbClr val="D6DC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ExSci_Chem_20180219_1688.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093" y="0"/>
            <a:ext cx="12315344" cy="6893621"/>
          </a:xfrm>
          <a:prstGeom prst="rect">
            <a:avLst/>
          </a:prstGeom>
        </p:spPr>
      </p:pic>
      <p:sp>
        <p:nvSpPr>
          <p:cNvPr id="5" name="Rectangle 3"/>
          <p:cNvSpPr txBox="1">
            <a:spLocks noChangeArrowheads="1"/>
          </p:cNvSpPr>
          <p:nvPr/>
        </p:nvSpPr>
        <p:spPr bwMode="auto">
          <a:xfrm>
            <a:off x="251122" y="4694438"/>
            <a:ext cx="1998783" cy="551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100000"/>
              </a:lnSpc>
              <a:spcBef>
                <a:spcPct val="20000"/>
              </a:spcBef>
              <a:spcAft>
                <a:spcPts val="600"/>
              </a:spcAft>
              <a:buClrTx/>
              <a:buSzTx/>
              <a:buFontTx/>
              <a:buNone/>
              <a:tabLst/>
              <a:defRPr/>
            </a:pPr>
            <a:r>
              <a:rPr kumimoji="0" lang="en-US" sz="3200" b="1" i="0" u="none" strike="noStrike" kern="0" cap="none" spc="0" normalizeH="0" baseline="0" noProof="0" dirty="0">
                <a:ln>
                  <a:noFill/>
                </a:ln>
                <a:solidFill>
                  <a:prstClr val="black"/>
                </a:solidFill>
                <a:effectLst/>
                <a:uLnTx/>
                <a:uFillTx/>
                <a:latin typeface="Raleway Black" pitchFamily="2" charset="0"/>
                <a:ea typeface="Source Sans Pro" panose="020B0503030403020204" pitchFamily="34" charset="0"/>
                <a:cs typeface="Calibri" charset="0"/>
                <a:sym typeface="Arial"/>
              </a:rPr>
              <a:t>Credits</a:t>
            </a:r>
          </a:p>
        </p:txBody>
      </p:sp>
      <p:sp>
        <p:nvSpPr>
          <p:cNvPr id="7" name="Rectangle 3"/>
          <p:cNvSpPr txBox="1">
            <a:spLocks noChangeArrowheads="1"/>
          </p:cNvSpPr>
          <p:nvPr/>
        </p:nvSpPr>
        <p:spPr bwMode="auto">
          <a:xfrm>
            <a:off x="350149" y="5344882"/>
            <a:ext cx="11841851" cy="14140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Let’s Do Chemistry framework graphics, activity photos,</a:t>
            </a:r>
            <a:r>
              <a:rPr kumimoji="0" lang="en-US" sz="1600" b="1" i="0" u="none" strike="noStrike" kern="0" cap="none" spc="0" normalizeH="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and activity guide graphics</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by Emily </a:t>
            </a:r>
            <a:r>
              <a:rPr kumimoji="0" lang="en-US" sz="1600" b="1" i="0" u="none" strike="noStrike" kern="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Maletz</a:t>
            </a: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 for the NISE Network, 2018.</a:t>
            </a: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Rocket Reactions photo Science Museum of Minnesota for the NISE Network, 2018</a:t>
            </a:r>
          </a:p>
          <a:p>
            <a:pPr marL="0" marR="0" lvl="0" indent="0" algn="l" defTabSz="1219140" rtl="0" eaLnBrk="1" fontAlgn="auto" latinLnBrk="0" hangingPunct="1">
              <a:lnSpc>
                <a:spcPct val="90000"/>
              </a:lnSpc>
              <a:spcBef>
                <a:spcPct val="20000"/>
              </a:spcBef>
              <a:spcAft>
                <a:spcPts val="0"/>
              </a:spcAft>
              <a:buClrTx/>
              <a:buSzTx/>
              <a:buFontTx/>
              <a:buNone/>
              <a:tabLst/>
              <a:defRPr/>
            </a:pPr>
            <a:endPar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endParaRPr>
          </a:p>
          <a:p>
            <a:pPr marL="0" marR="0" lvl="0" indent="0" algn="l" defTabSz="1219140" rtl="0" eaLnBrk="1" fontAlgn="auto" latinLnBrk="0" hangingPunct="1">
              <a:lnSpc>
                <a:spcPct val="90000"/>
              </a:lnSpc>
              <a:spcBef>
                <a:spcPct val="2000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Calibri" charset="0"/>
                <a:sym typeface="Arial"/>
              </a:rPr>
              <a:t>Citations and image credits are included in the notes for each slide.</a:t>
            </a:r>
          </a:p>
        </p:txBody>
      </p:sp>
    </p:spTree>
    <p:extLst>
      <p:ext uri="{BB962C8B-B14F-4D97-AF65-F5344CB8AC3E}">
        <p14:creationId xmlns:p14="http://schemas.microsoft.com/office/powerpoint/2010/main" val="4220658974"/>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spTree>
    <p:extLst>
      <p:ext uri="{BB962C8B-B14F-4D97-AF65-F5344CB8AC3E}">
        <p14:creationId xmlns:p14="http://schemas.microsoft.com/office/powerpoint/2010/main" val="3308005650"/>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7C4822-52A2-9B40-B78E-0DEC21880F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8" y="369503"/>
            <a:ext cx="1188899" cy="1280353"/>
          </a:xfrm>
          <a:prstGeom prst="rect">
            <a:avLst/>
          </a:prstGeom>
        </p:spPr>
      </p:pic>
      <p:sp>
        <p:nvSpPr>
          <p:cNvPr id="8" name="Title 4">
            <a:extLst>
              <a:ext uri="{FF2B5EF4-FFF2-40B4-BE49-F238E27FC236}">
                <a16:creationId xmlns:a16="http://schemas.microsoft.com/office/drawing/2014/main" id="{BB8EF78A-F2C2-4B4B-A5B2-6E810A957A4E}"/>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32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
        <p:nvSpPr>
          <p:cNvPr id="4" name="TextBox 3">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911646044"/>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83F187B-3C17-6045-9319-79A611FF5678}"/>
              </a:ext>
            </a:extLst>
          </p:cNvPr>
          <p:cNvSpPr txBox="1"/>
          <p:nvPr/>
        </p:nvSpPr>
        <p:spPr>
          <a:xfrm>
            <a:off x="838200" y="1659569"/>
            <a:ext cx="11196320" cy="2462213"/>
          </a:xfrm>
          <a:prstGeom prst="rect">
            <a:avLst/>
          </a:prstGeom>
          <a:noFill/>
        </p:spPr>
        <p:txBody>
          <a:bodyPr wrap="square" lIns="91440" tIns="45720" rIns="91440" bIns="45720" rtlCol="0" anchor="t">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Text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8"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dirty="0">
                <a:latin typeface="Raleway" panose="020B0503030101060003" pitchFamily="34" charset="77"/>
              </a:rPr>
              <a:t>Section Header</a:t>
            </a:r>
            <a:br>
              <a:rPr lang="en-US" sz="1800" b="1" dirty="0">
                <a:latin typeface="Raleway" panose="020B0503030101060003" pitchFamily="34" charset="77"/>
              </a:rPr>
            </a:br>
            <a:r>
              <a:rPr lang="en-US" sz="4000" b="1" dirty="0">
                <a:latin typeface="Raleway Black" panose="020B0503030101060003" pitchFamily="34" charset="77"/>
              </a:rPr>
              <a:t>Slide Title</a:t>
            </a:r>
            <a:endParaRPr lang="en-US" sz="4000" dirty="0"/>
          </a:p>
        </p:txBody>
      </p:sp>
    </p:spTree>
    <p:extLst>
      <p:ext uri="{BB962C8B-B14F-4D97-AF65-F5344CB8AC3E}">
        <p14:creationId xmlns:p14="http://schemas.microsoft.com/office/powerpoint/2010/main" val="3633246841"/>
      </p:ext>
    </p:extLst>
  </p:cSld>
  <p:clrMapOvr>
    <a:masterClrMapping/>
  </p:clrMapOvr>
  <mc:AlternateContent xmlns:mc="http://schemas.openxmlformats.org/markup-compatibility/2006" xmlns:p14="http://schemas.microsoft.com/office/powerpoint/2010/main">
    <mc:Choice Requires="p14">
      <p:transition spd="slow" p14:dur="2000" advTm="12000"/>
    </mc:Choice>
    <mc:Fallback xmlns="">
      <p:transition spd="slow" advTm="12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stretch>
            <a:fillRect/>
          </a:stretch>
        </p:blipFill>
        <p:spPr>
          <a:xfrm>
            <a:off x="1652953" y="1854002"/>
            <a:ext cx="9358171" cy="4730906"/>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spTree>
    <p:extLst>
      <p:ext uri="{BB962C8B-B14F-4D97-AF65-F5344CB8AC3E}">
        <p14:creationId xmlns:p14="http://schemas.microsoft.com/office/powerpoint/2010/main" val="2444781720"/>
      </p:ext>
    </p:extLst>
  </p:cSld>
  <p:clrMapOvr>
    <a:masterClrMapping/>
  </p:clrMapOvr>
  <mc:AlternateContent xmlns:mc="http://schemas.openxmlformats.org/markup-compatibility/2006" xmlns:p14="http://schemas.microsoft.com/office/powerpoint/2010/main">
    <mc:Choice Requires="p14">
      <p:transition spd="slow" p14:dur="2000" advTm="9400"/>
    </mc:Choice>
    <mc:Fallback xmlns="">
      <p:transition spd="slow" advTm="94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578891" y="1854002"/>
            <a:ext cx="9431329" cy="4730906"/>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spTree>
    <p:extLst>
      <p:ext uri="{BB962C8B-B14F-4D97-AF65-F5344CB8AC3E}">
        <p14:creationId xmlns:p14="http://schemas.microsoft.com/office/powerpoint/2010/main" val="3329492562"/>
      </p:ext>
    </p:extLst>
  </p:cSld>
  <p:clrMapOvr>
    <a:masterClrMapping/>
  </p:clrMapOvr>
  <mc:AlternateContent xmlns:mc="http://schemas.openxmlformats.org/markup-compatibility/2006" xmlns:p14="http://schemas.microsoft.com/office/powerpoint/2010/main">
    <mc:Choice Requires="p14">
      <p:transition spd="slow" p14:dur="2000" advTm="14200"/>
    </mc:Choice>
    <mc:Fallback xmlns="">
      <p:transition spd="slow" advTm="142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844133" y="1851305"/>
            <a:ext cx="9169179" cy="4730906"/>
          </a:xfrm>
          <a:prstGeom prst="rect">
            <a:avLst/>
          </a:prstGeom>
        </p:spPr>
      </p:pic>
      <p:sp>
        <p:nvSpPr>
          <p:cNvPr id="5"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1177954" cy="1325563"/>
          </a:xfrm>
        </p:spPr>
        <p:txBody>
          <a:bodyPr>
            <a:normAutofit/>
          </a:bodyPr>
          <a:lstStyle/>
          <a:p>
            <a:r>
              <a:rPr lang="en-US" sz="1800" b="1">
                <a:latin typeface="Raleway" panose="020B0503030101060003" pitchFamily="34" charset="77"/>
              </a:rPr>
              <a:t>Research Findings</a:t>
            </a:r>
            <a:br>
              <a:rPr lang="en-US" sz="3200" b="1">
                <a:latin typeface="Raleway" panose="020B0503030101060003" pitchFamily="34" charset="77"/>
              </a:rPr>
            </a:br>
            <a:r>
              <a:rPr lang="en-US" sz="4000" b="1">
                <a:latin typeface="Raleway Black" panose="020B0503030101060003" pitchFamily="34" charset="77"/>
              </a:rPr>
              <a:t>Design strategies and chemistry attitudes</a:t>
            </a:r>
            <a:endParaRPr lang="en-US" sz="4000"/>
          </a:p>
        </p:txBody>
      </p:sp>
    </p:spTree>
    <p:extLst>
      <p:ext uri="{BB962C8B-B14F-4D97-AF65-F5344CB8AC3E}">
        <p14:creationId xmlns:p14="http://schemas.microsoft.com/office/powerpoint/2010/main" val="3262538361"/>
      </p:ext>
    </p:extLst>
  </p:cSld>
  <p:clrMapOvr>
    <a:masterClrMapping/>
  </p:clrMapOvr>
  <mc:AlternateContent xmlns:mc="http://schemas.openxmlformats.org/markup-compatibility/2006" xmlns:p14="http://schemas.microsoft.com/office/powerpoint/2010/main">
    <mc:Choice Requires="p14">
      <p:transition spd="slow" p14:dur="2000" advTm="22300"/>
    </mc:Choice>
    <mc:Fallback xmlns="">
      <p:transition spd="slow" advTm="223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6883196" y="1421423"/>
            <a:ext cx="4925995" cy="4017612"/>
          </a:xfrm>
          <a:prstGeom prst="rect">
            <a:avLst/>
          </a:prstGeom>
        </p:spPr>
      </p:pic>
      <p:sp>
        <p:nvSpPr>
          <p:cNvPr id="11" name="Title 4">
            <a:extLst>
              <a:ext uri="{FF2B5EF4-FFF2-40B4-BE49-F238E27FC236}">
                <a16:creationId xmlns:a16="http://schemas.microsoft.com/office/drawing/2014/main" id="{8F5CCA55-1401-6244-9B80-7232E1399942}"/>
              </a:ext>
            </a:extLst>
          </p:cNvPr>
          <p:cNvSpPr>
            <a:spLocks noGrp="1"/>
          </p:cNvSpPr>
          <p:nvPr>
            <p:ph type="title"/>
          </p:nvPr>
        </p:nvSpPr>
        <p:spPr>
          <a:xfrm>
            <a:off x="838200" y="365125"/>
            <a:ext cx="10515600" cy="1325563"/>
          </a:xfrm>
        </p:spPr>
        <p:txBody>
          <a:bodyPr>
            <a:normAutofit/>
          </a:bodyPr>
          <a:lstStyle/>
          <a:p>
            <a:r>
              <a:rPr lang="en-US" sz="1800" b="1">
                <a:latin typeface="Raleway" panose="020B0503030101060003" pitchFamily="34" charset="77"/>
              </a:rPr>
              <a:t>Content Strategies:</a:t>
            </a:r>
            <a:br>
              <a:rPr lang="en-US" sz="3200" b="1">
                <a:latin typeface="Raleway" panose="020B0503030101060003" pitchFamily="34" charset="77"/>
              </a:rPr>
            </a:br>
            <a:r>
              <a:rPr lang="en-US" sz="4000" b="1">
                <a:latin typeface="Raleway Black" panose="020B0503030101060003" pitchFamily="34" charset="77"/>
              </a:rPr>
              <a:t>Findings slide overview</a:t>
            </a:r>
            <a:endParaRPr lang="en-US" sz="4000"/>
          </a:p>
        </p:txBody>
      </p:sp>
      <p:sp>
        <p:nvSpPr>
          <p:cNvPr id="12" name="Content Placeholder 1"/>
          <p:cNvSpPr>
            <a:spLocks noGrp="1"/>
          </p:cNvSpPr>
          <p:nvPr>
            <p:ph idx="1"/>
          </p:nvPr>
        </p:nvSpPr>
        <p:spPr>
          <a:xfrm>
            <a:off x="838200" y="2105891"/>
            <a:ext cx="6045200" cy="3154840"/>
          </a:xfrm>
        </p:spPr>
        <p:txBody>
          <a:bodyPr vert="horz" lIns="91440" tIns="45720" rIns="91440" bIns="45720" rtlCol="0" anchor="t">
            <a:noAutofit/>
          </a:bodyPr>
          <a:lstStyle/>
          <a:p>
            <a:pPr marL="0" indent="0" fontAlgn="base">
              <a:lnSpc>
                <a:spcPct val="100000"/>
              </a:lnSpc>
              <a:spcAft>
                <a:spcPts val="1200"/>
              </a:spcAft>
              <a:buNone/>
            </a:pPr>
            <a:r>
              <a:rPr lang="en-US" b="1">
                <a:solidFill>
                  <a:srgbClr val="000000"/>
                </a:solidFill>
                <a:latin typeface="Source Sans Pro"/>
                <a:ea typeface="Source Sans Pro"/>
                <a:cs typeface="Calibri"/>
              </a:rPr>
              <a:t>For each strategy, we will review:</a:t>
            </a:r>
          </a:p>
          <a:p>
            <a:pPr lvl="1" fontAlgn="base">
              <a:lnSpc>
                <a:spcPct val="100000"/>
              </a:lnSpc>
              <a:spcAft>
                <a:spcPts val="1200"/>
              </a:spcAft>
            </a:pPr>
            <a:r>
              <a:rPr lang="en-US">
                <a:solidFill>
                  <a:srgbClr val="000000"/>
                </a:solidFill>
                <a:latin typeface="Source Sans Pro"/>
                <a:ea typeface="Source Sans Pro"/>
                <a:cs typeface="Calibri"/>
              </a:rPr>
              <a:t>Strategy definition</a:t>
            </a:r>
          </a:p>
          <a:p>
            <a:pPr lvl="1" fontAlgn="base">
              <a:lnSpc>
                <a:spcPct val="100000"/>
              </a:lnSpc>
              <a:spcAft>
                <a:spcPts val="1200"/>
              </a:spcAft>
            </a:pPr>
            <a:r>
              <a:rPr lang="en-US">
                <a:solidFill>
                  <a:srgbClr val="000000"/>
                </a:solidFill>
                <a:latin typeface="Source Sans Pro"/>
                <a:ea typeface="Source Sans Pro"/>
                <a:cs typeface="Calibri"/>
              </a:rPr>
              <a:t>Research findings, depicted in graphs</a:t>
            </a:r>
          </a:p>
        </p:txBody>
      </p:sp>
    </p:spTree>
    <p:extLst>
      <p:ext uri="{BB962C8B-B14F-4D97-AF65-F5344CB8AC3E}">
        <p14:creationId xmlns:p14="http://schemas.microsoft.com/office/powerpoint/2010/main" val="2825086477"/>
      </p:ext>
    </p:extLst>
  </p:cSld>
  <p:clrMapOvr>
    <a:masterClrMapping/>
  </p:clrMapOvr>
  <mc:AlternateContent xmlns:mc="http://schemas.openxmlformats.org/markup-compatibility/2006" xmlns:p14="http://schemas.microsoft.com/office/powerpoint/2010/main">
    <mc:Choice Requires="p14">
      <p:transition spd="slow" p14:dur="2000" advTm="91000"/>
    </mc:Choice>
    <mc:Fallback xmlns="">
      <p:transition spd="slow" advTm="91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784516-07E1-CC41-90E3-037670AD48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17857"/>
            <a:ext cx="851511" cy="1280353"/>
          </a:xfrm>
          <a:prstGeom prst="rect">
            <a:avLst/>
          </a:prstGeom>
        </p:spPr>
      </p:pic>
      <p:sp>
        <p:nvSpPr>
          <p:cNvPr id="2" name="Title 1">
            <a:extLst>
              <a:ext uri="{FF2B5EF4-FFF2-40B4-BE49-F238E27FC236}">
                <a16:creationId xmlns:a16="http://schemas.microsoft.com/office/drawing/2014/main" id="{1CF1518B-A82E-0844-A166-1EA06A6F7CA6}"/>
              </a:ext>
            </a:extLst>
          </p:cNvPr>
          <p:cNvSpPr>
            <a:spLocks noGrp="1"/>
          </p:cNvSpPr>
          <p:nvPr>
            <p:ph type="title"/>
          </p:nvPr>
        </p:nvSpPr>
        <p:spPr>
          <a:xfrm>
            <a:off x="839788" y="776324"/>
            <a:ext cx="5375817" cy="1600200"/>
          </a:xfrm>
        </p:spPr>
        <p:txBody>
          <a:bodyPr>
            <a:normAutofit/>
          </a:bodyPr>
          <a:lstStyle/>
          <a:p>
            <a:r>
              <a:rPr lang="en-US" sz="1800" b="1">
                <a:latin typeface="Raleway" panose="020B0503030101060003" pitchFamily="34" charset="77"/>
              </a:rPr>
              <a:t>Content Strategies:</a:t>
            </a:r>
            <a:br>
              <a:rPr lang="en-US" sz="1800" b="1">
                <a:latin typeface="Raleway" panose="020B0503030101060003" pitchFamily="34" charset="77"/>
              </a:rPr>
            </a:br>
            <a:r>
              <a:rPr lang="en-US" sz="4000" b="1">
                <a:latin typeface="Raleway Black" panose="020B0503030101060003" pitchFamily="34" charset="77"/>
              </a:rPr>
              <a:t>Research examples</a:t>
            </a:r>
          </a:p>
        </p:txBody>
      </p:sp>
      <p:sp>
        <p:nvSpPr>
          <p:cNvPr id="4" name="Text Placeholder 3">
            <a:extLst>
              <a:ext uri="{FF2B5EF4-FFF2-40B4-BE49-F238E27FC236}">
                <a16:creationId xmlns:a16="http://schemas.microsoft.com/office/drawing/2014/main" id="{76AE13AA-F014-F44E-A326-E27060ACB466}"/>
              </a:ext>
            </a:extLst>
          </p:cNvPr>
          <p:cNvSpPr>
            <a:spLocks noGrp="1"/>
          </p:cNvSpPr>
          <p:nvPr>
            <p:ph type="body" sz="half" idx="2"/>
          </p:nvPr>
        </p:nvSpPr>
        <p:spPr>
          <a:xfrm>
            <a:off x="839788" y="3434862"/>
            <a:ext cx="5661220" cy="2986456"/>
          </a:xfrm>
        </p:spPr>
        <p:txBody>
          <a:bodyPr>
            <a:normAutofit/>
          </a:bodyPr>
          <a:lstStyle/>
          <a:p>
            <a:pPr fontAlgn="base"/>
            <a:r>
              <a:rPr lang="en-US" sz="2400" b="1">
                <a:solidFill>
                  <a:srgbClr val="000000"/>
                </a:solidFill>
                <a:latin typeface="Source Sans Pro"/>
                <a:ea typeface="Source Sans Pro"/>
                <a:cs typeface="Calibri"/>
              </a:rPr>
              <a:t>For each strategy, we will share:</a:t>
            </a:r>
          </a:p>
          <a:p>
            <a:pPr marL="342900" indent="-342900" fontAlgn="base">
              <a:buFont typeface="Arial" panose="020B0604020202020204" pitchFamily="34" charset="0"/>
              <a:buChar char="•"/>
            </a:pPr>
            <a:r>
              <a:rPr lang="en-US" sz="2400">
                <a:latin typeface="Source Sans Pro" panose="020B0503030403020204" pitchFamily="34" charset="0"/>
                <a:ea typeface="Source Sans Pro" panose="020B0503030403020204" pitchFamily="34" charset="0"/>
              </a:rPr>
              <a:t>An example of how the strategy was  applied in a Let’s Do Chemistry activity</a:t>
            </a:r>
          </a:p>
        </p:txBody>
      </p:sp>
      <p:pic>
        <p:nvPicPr>
          <p:cNvPr id="11" name="Picture 10" descr="ExSci_Chem_20180530_2096"/>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057015" y="0"/>
            <a:ext cx="51349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1341225"/>
      </p:ext>
    </p:extLst>
  </p:cSld>
  <p:clrMapOvr>
    <a:masterClrMapping/>
  </p:clrMapOvr>
  <mc:AlternateContent xmlns:mc="http://schemas.openxmlformats.org/markup-compatibility/2006" xmlns:p14="http://schemas.microsoft.com/office/powerpoint/2010/main">
    <mc:Choice Requires="p14">
      <p:transition spd="slow" p14:dur="2000" advTm="11500"/>
    </mc:Choice>
    <mc:Fallback xmlns="">
      <p:transition spd="slow" advTm="1150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385C8C23C0A94F818BB6E8A9D03D4E" ma:contentTypeVersion="9" ma:contentTypeDescription="Create a new document." ma:contentTypeScope="" ma:versionID="0e2bd69483966854de98c9c295eb182a">
  <xsd:schema xmlns:xsd="http://www.w3.org/2001/XMLSchema" xmlns:xs="http://www.w3.org/2001/XMLSchema" xmlns:p="http://schemas.microsoft.com/office/2006/metadata/properties" xmlns:ns2="b3ca217a-e24d-4608-8aa1-039dcec7fd8e" targetNamespace="http://schemas.microsoft.com/office/2006/metadata/properties" ma:root="true" ma:fieldsID="79d3943bec1f14b78e7df7f0db4b7f7f" ns2:_="">
    <xsd:import namespace="b3ca217a-e24d-4608-8aa1-039dcec7fd8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ca217a-e24d-4608-8aa1-039dcec7fd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2CF97F-CEB9-4409-A198-BCFF187D743A}">
  <ds:schemaRefs>
    <ds:schemaRef ds:uri="http://schemas.microsoft.com/sharepoint/v3/contenttype/forms"/>
  </ds:schemaRefs>
</ds:datastoreItem>
</file>

<file path=customXml/itemProps2.xml><?xml version="1.0" encoding="utf-8"?>
<ds:datastoreItem xmlns:ds="http://schemas.openxmlformats.org/officeDocument/2006/customXml" ds:itemID="{756553F1-2AA7-4DEE-A7BF-41F1AF940A3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3ca217a-e24d-4608-8aa1-039dcec7fd8e"/>
    <ds:schemaRef ds:uri="http://www.w3.org/XML/1998/namespace"/>
    <ds:schemaRef ds:uri="http://purl.org/dc/dcmitype/"/>
  </ds:schemaRefs>
</ds:datastoreItem>
</file>

<file path=customXml/itemProps3.xml><?xml version="1.0" encoding="utf-8"?>
<ds:datastoreItem xmlns:ds="http://schemas.openxmlformats.org/officeDocument/2006/customXml" ds:itemID="{7AE6E33E-B847-4137-BB22-AE673AF298FD}">
  <ds:schemaRefs>
    <ds:schemaRef ds:uri="b3ca217a-e24d-4608-8aa1-039dcec7fd8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355</TotalTime>
  <Words>4884</Words>
  <Application>Microsoft Macintosh PowerPoint</Application>
  <PresentationFormat>Widescreen</PresentationFormat>
  <Paragraphs>343</Paragraphs>
  <Slides>41</Slides>
  <Notes>41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41</vt:i4>
      </vt:variant>
    </vt:vector>
  </HeadingPairs>
  <TitlesOfParts>
    <vt:vector size="53" baseType="lpstr">
      <vt:lpstr>Calibri</vt:lpstr>
      <vt:lpstr>Raleway Medium</vt:lpstr>
      <vt:lpstr>Arial</vt:lpstr>
      <vt:lpstr>Segoe UI</vt:lpstr>
      <vt:lpstr>Raleway ExtraBold</vt:lpstr>
      <vt:lpstr>Calibri Light</vt:lpstr>
      <vt:lpstr>Source Sans Pro</vt:lpstr>
      <vt:lpstr>Arial</vt:lpstr>
      <vt:lpstr>Raleway</vt:lpstr>
      <vt:lpstr>Raleway Black</vt:lpstr>
      <vt:lpstr>Office Theme</vt:lpstr>
      <vt:lpstr>6_Office Theme</vt:lpstr>
      <vt:lpstr>PowerPoint Presentation</vt:lpstr>
      <vt:lpstr>Research Findings</vt:lpstr>
      <vt:lpstr>PowerPoint Presentation</vt:lpstr>
      <vt:lpstr>Research Findings Design strategies and chemistry attitudes</vt:lpstr>
      <vt:lpstr>Research Findings Design strategies and chemistry attitudes</vt:lpstr>
      <vt:lpstr>Research Findings Design strategies and chemistry attitudes</vt:lpstr>
      <vt:lpstr>Research Findings Design strategies and chemistry attitudes</vt:lpstr>
      <vt:lpstr>Content Strategies: Findings slide overview</vt:lpstr>
      <vt:lpstr>Content Strategies: Research examples</vt:lpstr>
      <vt:lpstr>Content Strategies: Research examples</vt:lpstr>
      <vt:lpstr>Content Strategies: Chemistry concepts</vt:lpstr>
      <vt:lpstr>Strategy in Action: Chemistry concepts</vt:lpstr>
      <vt:lpstr>Strategy in Action: Chemistry concepts</vt:lpstr>
      <vt:lpstr>Content Strategies: Connections to everyday life</vt:lpstr>
      <vt:lpstr>Strategy in Action: Connections to everyday life</vt:lpstr>
      <vt:lpstr>Strategy in Action: Connections to everyday life</vt:lpstr>
      <vt:lpstr>Content Strategies: Applications or uses</vt:lpstr>
      <vt:lpstr>Strategy in Action: Applications or uses</vt:lpstr>
      <vt:lpstr>Strategy in Action: Applications or uses</vt:lpstr>
      <vt:lpstr>Content Strategies: Connections across STEM topics</vt:lpstr>
      <vt:lpstr>Strategy in Action: Connections across STEM topics</vt:lpstr>
      <vt:lpstr>Strategy in Action: Connections across STEM topics</vt:lpstr>
      <vt:lpstr>Content Strategies: Connections to societal issues</vt:lpstr>
      <vt:lpstr>Strategy in Action: Connections to societal issues</vt:lpstr>
      <vt:lpstr>Strategy in Action: Connections to societal issues</vt:lpstr>
      <vt:lpstr>Summary Content strategy findings</vt:lpstr>
      <vt:lpstr>Summary Content strategy findings</vt:lpstr>
      <vt:lpstr>Summary Content strategy findings</vt:lpstr>
      <vt:lpstr>Summary Content strategy findings</vt:lpstr>
      <vt:lpstr>Applying the Research</vt:lpstr>
      <vt:lpstr>Applying the Research Use content strategies </vt:lpstr>
      <vt:lpstr>Applying the Research Use content strategies </vt:lpstr>
      <vt:lpstr>Applying the Research Use content strategies </vt:lpstr>
      <vt:lpstr>PowerPoint Presentation</vt:lpstr>
      <vt:lpstr>Applying the Research Modify an activity</vt:lpstr>
      <vt:lpstr>PowerPoint Presentation</vt:lpstr>
      <vt:lpstr>Applying the Research Train others</vt:lpstr>
      <vt:lpstr>PowerPoint Presentation</vt:lpstr>
      <vt:lpstr>PowerPoint Presentation</vt:lpstr>
      <vt:lpstr>Section Header Slide Title</vt:lpstr>
      <vt:lpstr>Section Header Slide Title</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Maletz</dc:creator>
  <cp:lastModifiedBy>Emily Hostetler</cp:lastModifiedBy>
  <cp:revision>43</cp:revision>
  <dcterms:created xsi:type="dcterms:W3CDTF">2020-10-02T21:30:17Z</dcterms:created>
  <dcterms:modified xsi:type="dcterms:W3CDTF">2020-12-30T16:30:05Z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0x01010042385C8C23C0A94F818BB6E8A9D03D4E</vt:lpwstr>
  </property>
</Properties>
</file>