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media/audio1.bin" ContentType="audio/unknown"/>
  <Override PartName="/ppt/notesSlides/notesSlide28.xml" ContentType="application/vnd.openxmlformats-officedocument.presentationml.notesSlide+xml"/>
  <Override PartName="/ppt/media/audio2.bin" ContentType="audio/unknown"/>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audio3.bin" ContentType="audio/unknown"/>
  <Override PartName="/ppt/notesSlides/notesSlide31.xml" ContentType="application/vnd.openxmlformats-officedocument.presentationml.notesSlide+xml"/>
  <Override PartName="/ppt/media/audio4.bin" ContentType="audio/unknown"/>
  <Override PartName="/ppt/notesSlides/notesSlide32.xml" ContentType="application/vnd.openxmlformats-officedocument.presentationml.notesSlide+xml"/>
  <Override PartName="/ppt/notesSlides/notesSlide33.xml" ContentType="application/vnd.openxmlformats-officedocument.presentationml.notesSlide+xml"/>
  <Override PartName="/ppt/media/audio5.bin" ContentType="audio/unknown"/>
  <Override PartName="/ppt/media/audio6.bin" ContentType="audio/unknown"/>
  <Override PartName="/ppt/notesSlides/notesSlide34.xml" ContentType="application/vnd.openxmlformats-officedocument.presentationml.notesSlide+xml"/>
  <Override PartName="/ppt/notesSlides/notesSlide35.xml" ContentType="application/vnd.openxmlformats-officedocument.presentationml.notesSlide+xml"/>
  <Override PartName="/ppt/media/audio7.bin" ContentType="audio/unknown"/>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media/audio8.bin" ContentType="audio/unknown"/>
  <Override PartName="/ppt/notesSlides/notesSlide42.xml" ContentType="application/vnd.openxmlformats-officedocument.presentationml.notesSlide+xml"/>
  <Override PartName="/ppt/media/audio9.bin" ContentType="audio/unknown"/>
  <Override PartName="/ppt/notesSlides/notesSlide43.xml" ContentType="application/vnd.openxmlformats-officedocument.presentationml.notesSlide+xml"/>
  <Override PartName="/ppt/notesSlides/notesSlide44.xml" ContentType="application/vnd.openxmlformats-officedocument.presentationml.notesSlide+xml"/>
  <Override PartName="/ppt/media/audio10.bin" ContentType="audio/unknown"/>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media/audio11.bin" ContentType="audio/unknown"/>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406" r:id="rId2"/>
    <p:sldId id="390" r:id="rId3"/>
    <p:sldId id="391" r:id="rId4"/>
    <p:sldId id="389" r:id="rId5"/>
    <p:sldId id="407" r:id="rId6"/>
    <p:sldId id="408" r:id="rId7"/>
    <p:sldId id="409" r:id="rId8"/>
    <p:sldId id="410" r:id="rId9"/>
    <p:sldId id="411" r:id="rId10"/>
    <p:sldId id="412" r:id="rId11"/>
    <p:sldId id="413" r:id="rId12"/>
    <p:sldId id="414" r:id="rId13"/>
    <p:sldId id="400" r:id="rId14"/>
    <p:sldId id="399" r:id="rId15"/>
    <p:sldId id="393" r:id="rId16"/>
    <p:sldId id="394" r:id="rId17"/>
    <p:sldId id="395" r:id="rId18"/>
    <p:sldId id="396" r:id="rId19"/>
    <p:sldId id="398" r:id="rId20"/>
    <p:sldId id="415" r:id="rId21"/>
    <p:sldId id="416" r:id="rId22"/>
    <p:sldId id="417" r:id="rId23"/>
    <p:sldId id="418" r:id="rId24"/>
    <p:sldId id="419" r:id="rId25"/>
    <p:sldId id="420" r:id="rId26"/>
    <p:sldId id="298" r:id="rId27"/>
    <p:sldId id="430" r:id="rId28"/>
    <p:sldId id="373" r:id="rId29"/>
    <p:sldId id="258" r:id="rId30"/>
    <p:sldId id="345" r:id="rId31"/>
    <p:sldId id="421" r:id="rId32"/>
    <p:sldId id="347" r:id="rId33"/>
    <p:sldId id="348" r:id="rId34"/>
    <p:sldId id="349" r:id="rId35"/>
    <p:sldId id="351" r:id="rId36"/>
    <p:sldId id="352" r:id="rId37"/>
    <p:sldId id="353" r:id="rId38"/>
    <p:sldId id="354" r:id="rId39"/>
    <p:sldId id="355" r:id="rId40"/>
    <p:sldId id="356" r:id="rId41"/>
    <p:sldId id="357" r:id="rId42"/>
    <p:sldId id="358" r:id="rId43"/>
    <p:sldId id="359" r:id="rId44"/>
    <p:sldId id="361" r:id="rId45"/>
    <p:sldId id="362" r:id="rId46"/>
    <p:sldId id="363" r:id="rId47"/>
    <p:sldId id="364" r:id="rId48"/>
    <p:sldId id="365" r:id="rId49"/>
    <p:sldId id="366" r:id="rId50"/>
    <p:sldId id="367" r:id="rId51"/>
    <p:sldId id="368" r:id="rId52"/>
    <p:sldId id="369" r:id="rId53"/>
    <p:sldId id="422" r:id="rId54"/>
    <p:sldId id="423" r:id="rId55"/>
    <p:sldId id="428" r:id="rId56"/>
    <p:sldId id="429" r:id="rId57"/>
    <p:sldId id="328" r:id="rId58"/>
    <p:sldId id="301" r:id="rId59"/>
    <p:sldId id="337" r:id="rId60"/>
    <p:sldId id="338" r:id="rId61"/>
    <p:sldId id="339" r:id="rId62"/>
    <p:sldId id="340" r:id="rId63"/>
    <p:sldId id="344" r:id="rId64"/>
    <p:sldId id="332" r:id="rId65"/>
    <p:sldId id="334" r:id="rId66"/>
    <p:sldId id="318" r:id="rId67"/>
    <p:sldId id="296" r:id="rId68"/>
    <p:sldId id="297" r:id="rId69"/>
    <p:sldId id="317" r:id="rId70"/>
    <p:sldId id="374" r:id="rId71"/>
    <p:sldId id="336" r:id="rId72"/>
    <p:sldId id="324" r:id="rId73"/>
    <p:sldId id="376" r:id="rId74"/>
    <p:sldId id="323" r:id="rId75"/>
    <p:sldId id="342" r:id="rId76"/>
    <p:sldId id="378" r:id="rId77"/>
    <p:sldId id="343" r:id="rId7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FF0C"/>
    <a:srgbClr val="F6FF18"/>
    <a:srgbClr val="37FF01"/>
    <a:srgbClr val="0BFFEA"/>
    <a:srgbClr val="FF14D8"/>
    <a:srgbClr val="FFB032"/>
    <a:srgbClr val="8E66FF"/>
    <a:srgbClr val="FF17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37" autoAdjust="0"/>
    <p:restoredTop sz="67063" autoAdjust="0"/>
  </p:normalViewPr>
  <p:slideViewPr>
    <p:cSldViewPr snapToGrid="0" snapToObjects="1">
      <p:cViewPr varScale="1">
        <p:scale>
          <a:sx n="65" d="100"/>
          <a:sy n="65" d="100"/>
        </p:scale>
        <p:origin x="-1704"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interSettings" Target="printerSettings/printerSettings1.bin"/><Relationship Id="rId81" Type="http://schemas.openxmlformats.org/officeDocument/2006/relationships/presProps" Target="presProps.xml"/><Relationship Id="rId82" Type="http://schemas.openxmlformats.org/officeDocument/2006/relationships/viewProps" Target="viewProps.xml"/><Relationship Id="rId83" Type="http://schemas.openxmlformats.org/officeDocument/2006/relationships/theme" Target="theme/theme1.xml"/><Relationship Id="rId84"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notesMaster" Target="notesMasters/notes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6323925F-86EA-47DA-9E50-3BCCD7D59A5D}" type="datetimeFigureOut">
              <a:rPr lang="en-US"/>
              <a:pPr>
                <a:defRPr/>
              </a:pPr>
              <a:t>5/1/15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DD51242-3960-4BCB-9A2D-909F4381105F}" type="slidenum">
              <a:rPr lang="en-US"/>
              <a:pPr>
                <a:defRPr/>
              </a:pPr>
              <a:t>‹#›</a:t>
            </a:fld>
            <a:endParaRPr lang="en-US"/>
          </a:p>
        </p:txBody>
      </p:sp>
    </p:spTree>
    <p:extLst>
      <p:ext uri="{BB962C8B-B14F-4D97-AF65-F5344CB8AC3E}">
        <p14:creationId xmlns:p14="http://schemas.microsoft.com/office/powerpoint/2010/main" val="133514056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i="1" kern="1200">
                <a:solidFill>
                  <a:schemeClr val="tx1"/>
                </a:solidFill>
                <a:effectLst/>
                <a:latin typeface="+mn-lt"/>
                <a:ea typeface="ＭＳ Ｐゴシック" pitchFamily="-123" charset="-128"/>
                <a:cs typeface="ＭＳ Ｐゴシック" pitchFamily="-123" charset="-128"/>
              </a:rPr>
              <a:t>Before using</a:t>
            </a:r>
            <a:r>
              <a:rPr lang="en-US" sz="1200" b="1" i="1" kern="1200" baseline="0">
                <a:solidFill>
                  <a:schemeClr val="tx1"/>
                </a:solidFill>
                <a:effectLst/>
                <a:latin typeface="+mn-lt"/>
                <a:ea typeface="ＭＳ Ｐゴシック" pitchFamily="-123" charset="-128"/>
                <a:cs typeface="ＭＳ Ｐゴシック" pitchFamily="-123" charset="-128"/>
              </a:rPr>
              <a:t> this slide set, c</a:t>
            </a:r>
            <a:r>
              <a:rPr lang="en-US" sz="1200" b="1" i="1" kern="1200">
                <a:solidFill>
                  <a:schemeClr val="tx1"/>
                </a:solidFill>
                <a:effectLst/>
                <a:latin typeface="+mn-lt"/>
                <a:ea typeface="ＭＳ Ｐゴシック" pitchFamily="-123" charset="-128"/>
                <a:cs typeface="ＭＳ Ｐゴシック" pitchFamily="-123" charset="-128"/>
              </a:rPr>
              <a:t>ustomize</a:t>
            </a:r>
            <a:r>
              <a:rPr lang="en-US" sz="1200" b="1" i="1" kern="1200" baseline="0">
                <a:solidFill>
                  <a:schemeClr val="tx1"/>
                </a:solidFill>
                <a:effectLst/>
                <a:latin typeface="+mn-lt"/>
                <a:ea typeface="ＭＳ Ｐゴシック" pitchFamily="-123" charset="-128"/>
                <a:cs typeface="ＭＳ Ｐゴシック" pitchFamily="-123" charset="-128"/>
              </a:rPr>
              <a:t> this title slide and check that all the videos play and the audio is connected. Use Presenter View so that you can see the Notes on the computer as the slides play on the screen. </a:t>
            </a:r>
          </a:p>
          <a:p>
            <a:pPr marL="0" indent="0">
              <a:buNone/>
            </a:pPr>
            <a:endParaRPr lang="en-US" sz="1200" b="1" kern="1200" baseline="0">
              <a:solidFill>
                <a:schemeClr val="tx1"/>
              </a:solidFill>
              <a:effectLst/>
              <a:latin typeface="+mn-lt"/>
              <a:ea typeface="ＭＳ Ｐゴシック" pitchFamily="-123" charset="-128"/>
              <a:cs typeface="ＭＳ Ｐゴシック" pitchFamily="-123" charset="-128"/>
            </a:endParaRPr>
          </a:p>
          <a:p>
            <a:pPr marL="228600" indent="-228600">
              <a:buAutoNum type="arabicPeriod"/>
            </a:pPr>
            <a:r>
              <a:rPr lang="en-US" sz="1200" b="1" kern="1200">
                <a:solidFill>
                  <a:schemeClr val="tx1"/>
                </a:solidFill>
                <a:effectLst/>
                <a:latin typeface="+mn-lt"/>
                <a:ea typeface="ＭＳ Ｐゴシック" pitchFamily="-123" charset="-128"/>
                <a:cs typeface="ＭＳ Ｐゴシック" pitchFamily="-123" charset="-128"/>
              </a:rPr>
              <a:t>Welcome and Introduction to Science Communication:</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u="none" kern="1200">
                <a:solidFill>
                  <a:schemeClr val="tx1"/>
                </a:solidFill>
                <a:effectLst/>
                <a:latin typeface="+mn-lt"/>
                <a:ea typeface="ＭＳ Ｐゴシック" pitchFamily="-123" charset="-128"/>
                <a:cs typeface="ＭＳ Ｐゴシック" pitchFamily="-123" charset="-128"/>
              </a:rPr>
              <a:t>Sample Commentary  </a:t>
            </a:r>
            <a:r>
              <a:rPr lang="en-US" sz="1200" b="0" i="1" u="none" kern="1200">
                <a:solidFill>
                  <a:schemeClr val="tx1"/>
                </a:solidFill>
                <a:effectLst/>
                <a:latin typeface="+mn-lt"/>
                <a:ea typeface="ＭＳ Ｐゴシック" pitchFamily="-123" charset="-128"/>
                <a:cs typeface="ＭＳ Ｐゴシック" pitchFamily="-123" charset="-128"/>
              </a:rPr>
              <a:t>[To make this introductory </a:t>
            </a:r>
            <a:r>
              <a:rPr lang="en-US" sz="1200" b="0" i="1" u="none" kern="1200" baseline="0">
                <a:solidFill>
                  <a:schemeClr val="tx1"/>
                </a:solidFill>
                <a:effectLst/>
                <a:latin typeface="+mn-lt"/>
                <a:ea typeface="ＭＳ Ｐゴシック" pitchFamily="-123" charset="-128"/>
                <a:cs typeface="ＭＳ Ｐゴシック" pitchFamily="-123" charset="-128"/>
              </a:rPr>
              <a:t>commentary more usable in Presenter View, you can make 5 duplicates of the title slide and split the commentary among all five, using the dashed lines as guides.  However, later slide numbers will change.]</a:t>
            </a:r>
            <a:endParaRPr lang="en-US" sz="1200" b="0" i="1" u="none" kern="1200">
              <a:solidFill>
                <a:schemeClr val="tx1"/>
              </a:solidFill>
              <a:effectLst/>
              <a:latin typeface="+mn-lt"/>
              <a:ea typeface="ＭＳ Ｐゴシック" pitchFamily="-123" charset="-128"/>
              <a:cs typeface="ＭＳ Ｐゴシック" pitchFamily="-123" charset="-128"/>
            </a:endParaRPr>
          </a:p>
          <a:p>
            <a:r>
              <a:rPr lang="en-US" sz="1200" b="0" kern="1200">
                <a:solidFill>
                  <a:schemeClr val="tx1"/>
                </a:solidFill>
                <a:effectLst/>
                <a:latin typeface="+mn-lt"/>
                <a:ea typeface="ＭＳ Ｐゴシック" pitchFamily="-123" charset="-128"/>
                <a:cs typeface="ＭＳ Ｐゴシック" pitchFamily="-123" charset="-128"/>
              </a:rPr>
              <a:t> </a:t>
            </a:r>
            <a:endParaRPr lang="en-US" sz="1200" b="1" kern="1200">
              <a:solidFill>
                <a:schemeClr val="tx1"/>
              </a:solidFill>
              <a:effectLst/>
              <a:latin typeface="+mn-lt"/>
              <a:ea typeface="ＭＳ Ｐゴシック" pitchFamily="-123" charset="-128"/>
              <a:cs typeface="ＭＳ Ｐゴシック" pitchFamily="-123" charset="-128"/>
            </a:endParaRPr>
          </a:p>
          <a:p>
            <a:r>
              <a:rPr lang="en-US" sz="1200" b="0" kern="1200">
                <a:solidFill>
                  <a:schemeClr val="tx1"/>
                </a:solidFill>
                <a:effectLst/>
                <a:latin typeface="+mn-lt"/>
                <a:ea typeface="ＭＳ Ｐゴシック" pitchFamily="-123" charset="-128"/>
                <a:cs typeface="ＭＳ Ｐゴシック" pitchFamily="-123" charset="-128"/>
              </a:rPr>
              <a:t>Hello, my name is ________;  [I (am, do) ___________________,].  We’re delighted to be hosting you here today, and we welcome back some folks we recognize from last year!  We would appreciate it if you would turn off all cell phones while you’re here.</a:t>
            </a:r>
            <a:r>
              <a:rPr lang="en-US" sz="1200" b="1"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Today, we’re going to take you through a number of experiences that will help you begin to sharpen your science communication skills, and when you return, on [date], you’ll have a chance to practice delivering your final research presentation [or poster] here, in small groups, before you deliver it to [the intended audience].</a:t>
            </a:r>
          </a:p>
          <a:p>
            <a:r>
              <a:rPr lang="en-US" sz="1200" b="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Our first goal for this session was to convince you that a successful career in science requires very good communication skills.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But, we looked at your Science Communication Experience Survey responses and found out that 76%</a:t>
            </a:r>
            <a:r>
              <a:rPr lang="en-US" sz="120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use your own survey results] rated good science communication skills as of “high” or “very high” importance to a career in science. </a:t>
            </a:r>
            <a:r>
              <a:rPr lang="en-US" sz="120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So, we figure we have already aced that workshop goal rather nicely.  The rest of you, listen up…</a:t>
            </a:r>
          </a:p>
          <a:p>
            <a:r>
              <a:rPr lang="en-US" sz="1200" kern="1200">
                <a:solidFill>
                  <a:schemeClr val="tx1"/>
                </a:solidFill>
                <a:effectLst/>
                <a:latin typeface="+mn-lt"/>
                <a:ea typeface="ＭＳ Ｐゴシック" pitchFamily="-123" charset="-128"/>
                <a:cs typeface="ＭＳ Ｐゴシック" pitchFamily="-123" charset="-128"/>
              </a:rPr>
              <a:t>---------------------------</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It’s true: professional researchers require excellent oral, written, and graphic communication skills.  They write papers and publish journal articles; they present their research through slide presentations and posters at meetings and conferences.  They make pitches and reports to funders and investors; they write grant proposals; they interview for jobs.  They teach, mentor students, and give public talks.  Occasionally they are interviewed or profiled by journalists and bloggers.  Communication is a central feature of academic careers in research as well as in industry.</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This set of workshops is designed to help you develop some of the skills critical to professional science communication.  These include oral and graphic skills, presentation and story-telling skills, and writing skills.</a:t>
            </a:r>
          </a:p>
          <a:p>
            <a:r>
              <a:rPr lang="en-US" sz="1200" kern="1200">
                <a:solidFill>
                  <a:schemeClr val="tx1"/>
                </a:solidFill>
                <a:effectLst/>
                <a:latin typeface="+mn-lt"/>
                <a:ea typeface="ＭＳ Ｐゴシック" pitchFamily="-123" charset="-128"/>
                <a:cs typeface="ＭＳ Ｐゴシック" pitchFamily="-123" charset="-128"/>
              </a:rPr>
              <a:t>----------------------------</a:t>
            </a:r>
          </a:p>
          <a:p>
            <a:endParaRPr lang="en-US" sz="1200" kern="1200">
              <a:solidFill>
                <a:schemeClr val="tx1"/>
              </a:solidFill>
              <a:effectLst/>
              <a:latin typeface="+mn-lt"/>
              <a:ea typeface="ＭＳ Ｐゴシック" pitchFamily="-123" charset="-128"/>
              <a:cs typeface="ＭＳ Ｐゴシック" pitchFamily="-123"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ＭＳ Ｐゴシック" pitchFamily="-123" charset="-128"/>
                <a:cs typeface="ＭＳ Ｐゴシック" pitchFamily="-123" charset="-128"/>
              </a:rPr>
              <a:t>We thank you from filling out the Science Communication Experience Surveys.  From your responses we learned that.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a:solidFill>
                  <a:schemeClr val="tx1"/>
                </a:solidFill>
                <a:effectLst/>
                <a:latin typeface="+mn-lt"/>
                <a:ea typeface="ＭＳ Ｐゴシック" pitchFamily="-123" charset="-128"/>
                <a:cs typeface="ＭＳ Ｐゴシック" pitchFamily="-123" charset="-128"/>
              </a:rPr>
              <a:t>[Substitute in results from your own group,</a:t>
            </a:r>
            <a:r>
              <a:rPr lang="en-US" sz="1200" i="1" kern="1200" baseline="0">
                <a:solidFill>
                  <a:schemeClr val="tx1"/>
                </a:solidFill>
                <a:effectLst/>
                <a:latin typeface="+mn-lt"/>
                <a:ea typeface="ＭＳ Ｐゴシック" pitchFamily="-123" charset="-128"/>
                <a:cs typeface="ＭＳ Ｐゴシック" pitchFamily="-123" charset="-128"/>
              </a:rPr>
              <a:t> and feel free to highlight </a:t>
            </a:r>
            <a:r>
              <a:rPr lang="en-US" sz="1200" i="1" kern="1200">
                <a:solidFill>
                  <a:schemeClr val="tx1"/>
                </a:solidFill>
                <a:effectLst/>
                <a:latin typeface="+mn-lt"/>
                <a:ea typeface="ＭＳ Ｐゴシック" pitchFamily="-123" charset="-128"/>
                <a:cs typeface="ＭＳ Ｐゴシック" pitchFamily="-123" charset="-128"/>
              </a:rPr>
              <a:t>more relevant findings from the Student Experience Survey that better meet the needs of this particular group, for example, poster experience.]</a:t>
            </a:r>
          </a:p>
          <a:p>
            <a:endParaRPr lang="en-US" sz="1200" kern="1200">
              <a:solidFill>
                <a:schemeClr val="tx1"/>
              </a:solidFill>
              <a:effectLst/>
              <a:latin typeface="+mn-lt"/>
              <a:ea typeface="ＭＳ Ｐゴシック" pitchFamily="-123" charset="-128"/>
              <a:cs typeface="ＭＳ Ｐゴシック" pitchFamily="-123" charset="-128"/>
            </a:endParaRPr>
          </a:p>
          <a:p>
            <a:pPr marL="171450" lvl="0" indent="-171450">
              <a:buFont typeface="Arial"/>
              <a:buChar char="•"/>
            </a:pPr>
            <a:r>
              <a:rPr lang="en-US" sz="1200" kern="1200">
                <a:solidFill>
                  <a:schemeClr val="tx1"/>
                </a:solidFill>
                <a:effectLst/>
                <a:latin typeface="+mn-lt"/>
                <a:ea typeface="ＭＳ Ｐゴシック" pitchFamily="-123" charset="-128"/>
                <a:cs typeface="ＭＳ Ｐゴシック" pitchFamily="-123" charset="-128"/>
              </a:rPr>
              <a:t>While [76%] of you know that science communication skills are of high importance to a career in science, [71%] of you have not previously had any science communication training.</a:t>
            </a:r>
            <a:r>
              <a:rPr lang="en-US" sz="1200" kern="1200" baseline="0">
                <a:solidFill>
                  <a:schemeClr val="tx1"/>
                </a:solidFill>
                <a:effectLst/>
                <a:latin typeface="+mn-lt"/>
                <a:ea typeface="ＭＳ Ｐゴシック" pitchFamily="-123" charset="-128"/>
                <a:cs typeface="ＭＳ Ｐゴシック" pitchFamily="-123" charset="-128"/>
              </a:rPr>
              <a:t>  This is fairly typical, but it is changing rapidly.  Universities are offering more and more science communication training workshops.</a:t>
            </a:r>
            <a:endParaRPr lang="en-US" sz="1200" kern="1200">
              <a:solidFill>
                <a:schemeClr val="tx1"/>
              </a:solidFill>
              <a:effectLst/>
              <a:latin typeface="+mn-lt"/>
              <a:ea typeface="ＭＳ Ｐゴシック" pitchFamily="-123" charset="-128"/>
              <a:cs typeface="ＭＳ Ｐゴシック" pitchFamily="-123" charset="-128"/>
            </a:endParaRPr>
          </a:p>
          <a:p>
            <a:pPr marL="171450" lvl="0" indent="-171450">
              <a:buFont typeface="Arial"/>
              <a:buChar char="•"/>
            </a:pPr>
            <a:endParaRPr lang="en-US" sz="1200" kern="1200">
              <a:solidFill>
                <a:schemeClr val="tx1"/>
              </a:solidFill>
              <a:effectLst/>
              <a:latin typeface="+mn-lt"/>
              <a:ea typeface="ＭＳ Ｐゴシック" pitchFamily="-123" charset="-128"/>
              <a:cs typeface="ＭＳ Ｐゴシック" pitchFamily="-123" charset="-128"/>
            </a:endParaRPr>
          </a:p>
          <a:p>
            <a:pPr marL="171450" lvl="0" indent="-171450">
              <a:buFont typeface="Arial"/>
              <a:buChar char="•"/>
            </a:pPr>
            <a:r>
              <a:rPr lang="en-US" sz="1200" kern="1200">
                <a:solidFill>
                  <a:schemeClr val="tx1"/>
                </a:solidFill>
                <a:effectLst/>
                <a:latin typeface="+mn-lt"/>
                <a:ea typeface="ＭＳ Ｐゴシック" pitchFamily="-123" charset="-128"/>
                <a:cs typeface="ＭＳ Ｐゴシック" pitchFamily="-123" charset="-128"/>
              </a:rPr>
              <a:t> [32%] of you have never had </a:t>
            </a:r>
            <a:r>
              <a:rPr lang="en-US" sz="1200" u="sng" kern="1200">
                <a:solidFill>
                  <a:schemeClr val="tx1"/>
                </a:solidFill>
                <a:effectLst/>
                <a:latin typeface="+mn-lt"/>
                <a:ea typeface="ＭＳ Ｐゴシック" pitchFamily="-123" charset="-128"/>
                <a:cs typeface="ＭＳ Ｐゴシック" pitchFamily="-123" charset="-128"/>
              </a:rPr>
              <a:t>any kind </a:t>
            </a:r>
            <a:r>
              <a:rPr lang="en-US" sz="1200" kern="1200">
                <a:solidFill>
                  <a:schemeClr val="tx1"/>
                </a:solidFill>
                <a:effectLst/>
                <a:latin typeface="+mn-lt"/>
                <a:ea typeface="ＭＳ Ｐゴシック" pitchFamily="-123" charset="-128"/>
                <a:cs typeface="ＭＳ Ｐゴシック" pitchFamily="-123" charset="-128"/>
              </a:rPr>
              <a:t>of communication training - whether focused on science or any other topic;</a:t>
            </a:r>
          </a:p>
          <a:p>
            <a:pPr marL="171450" lvl="0" indent="-171450">
              <a:buFont typeface="Arial"/>
              <a:buChar char="•"/>
            </a:pPr>
            <a:endParaRPr lang="en-US" sz="1200" kern="1200">
              <a:solidFill>
                <a:schemeClr val="tx1"/>
              </a:solidFill>
              <a:effectLst/>
              <a:latin typeface="+mn-lt"/>
              <a:ea typeface="ＭＳ Ｐゴシック" pitchFamily="-123" charset="-128"/>
              <a:cs typeface="ＭＳ Ｐゴシック" pitchFamily="-123" charset="-128"/>
            </a:endParaRPr>
          </a:p>
          <a:p>
            <a:pPr marL="171450" lvl="0" indent="-171450">
              <a:buFont typeface="Arial"/>
              <a:buChar char="•"/>
            </a:pPr>
            <a:r>
              <a:rPr lang="en-US" sz="1200" kern="1200">
                <a:solidFill>
                  <a:schemeClr val="tx1"/>
                </a:solidFill>
                <a:effectLst/>
                <a:latin typeface="+mn-lt"/>
                <a:ea typeface="ＭＳ Ｐゴシック" pitchFamily="-123" charset="-128"/>
                <a:cs typeface="ＭＳ Ｐゴシック" pitchFamily="-123" charset="-128"/>
              </a:rPr>
              <a:t>[About a third] of you have never delivered an oral presentation on science or engineering;</a:t>
            </a:r>
          </a:p>
          <a:p>
            <a:pPr lvl="0"/>
            <a:endParaRPr lang="en-US" sz="1200" kern="1200">
              <a:solidFill>
                <a:schemeClr val="tx1"/>
              </a:solidFill>
              <a:effectLst/>
              <a:latin typeface="+mn-lt"/>
              <a:ea typeface="ＭＳ Ｐゴシック" pitchFamily="-123" charset="-128"/>
              <a:cs typeface="ＭＳ Ｐゴシック" pitchFamily="-123" charset="-128"/>
            </a:endParaRPr>
          </a:p>
          <a:p>
            <a:pPr marL="171450" lvl="0" indent="-171450">
              <a:buFont typeface="Arial"/>
              <a:buChar char="•"/>
            </a:pPr>
            <a:r>
              <a:rPr lang="en-US" sz="1200" kern="1200">
                <a:solidFill>
                  <a:schemeClr val="tx1"/>
                </a:solidFill>
                <a:effectLst/>
                <a:latin typeface="+mn-lt"/>
                <a:ea typeface="ＭＳ Ｐゴシック" pitchFamily="-123" charset="-128"/>
                <a:cs typeface="ＭＳ Ｐゴシック" pitchFamily="-123" charset="-128"/>
              </a:rPr>
              <a:t>And, while almost all of you have used a digital slide presentation program like PowerPoint or Keynote; [37%] of you have not yet used one of these for a science research presentation.</a:t>
            </a:r>
          </a:p>
          <a:p>
            <a:r>
              <a:rPr lang="en-US" sz="1200" kern="1200">
                <a:solidFill>
                  <a:schemeClr val="tx1"/>
                </a:solidFill>
                <a:effectLst/>
                <a:latin typeface="+mn-lt"/>
                <a:ea typeface="ＭＳ Ｐゴシック" pitchFamily="-123" charset="-128"/>
                <a:cs typeface="ＭＳ Ｐゴシック" pitchFamily="-123" charset="-128"/>
              </a:rPr>
              <a:t>----------------------------</a:t>
            </a:r>
          </a:p>
          <a:p>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kern="1200">
                <a:solidFill>
                  <a:schemeClr val="tx1"/>
                </a:solidFill>
                <a:effectLst/>
                <a:latin typeface="+mn-lt"/>
                <a:ea typeface="ＭＳ Ｐゴシック" pitchFamily="-123" charset="-128"/>
                <a:cs typeface="ＭＳ Ｐゴシック" pitchFamily="-123" charset="-128"/>
              </a:rPr>
              <a:t>Now, many of you have had </a:t>
            </a:r>
            <a:r>
              <a:rPr lang="en-US" sz="1200" i="0" kern="1200">
                <a:solidFill>
                  <a:schemeClr val="tx1"/>
                </a:solidFill>
                <a:effectLst/>
                <a:latin typeface="+mn-lt"/>
                <a:ea typeface="ＭＳ Ｐゴシック" pitchFamily="-123" charset="-128"/>
                <a:cs typeface="ＭＳ Ｐゴシック" pitchFamily="-123" charset="-128"/>
              </a:rPr>
              <a:t>some</a:t>
            </a:r>
            <a:r>
              <a:rPr lang="en-US" sz="1200" kern="1200">
                <a:solidFill>
                  <a:schemeClr val="tx1"/>
                </a:solidFill>
                <a:effectLst/>
                <a:latin typeface="+mn-lt"/>
                <a:ea typeface="ＭＳ Ｐゴシック" pitchFamily="-123" charset="-128"/>
                <a:cs typeface="ＭＳ Ｐゴシック" pitchFamily="-123" charset="-128"/>
              </a:rPr>
              <a:t> prior experience giving slide presentations and [there</a:t>
            </a:r>
            <a:r>
              <a:rPr lang="en-US" sz="1200" kern="1200" baseline="0">
                <a:solidFill>
                  <a:schemeClr val="tx1"/>
                </a:solidFill>
                <a:effectLst/>
                <a:latin typeface="+mn-lt"/>
                <a:ea typeface="ＭＳ Ｐゴシック" pitchFamily="-123" charset="-128"/>
                <a:cs typeface="ＭＳ Ｐゴシック" pitchFamily="-123" charset="-128"/>
              </a:rPr>
              <a:t> are even some</a:t>
            </a:r>
            <a:r>
              <a:rPr lang="en-US" sz="1200" kern="1200">
                <a:solidFill>
                  <a:schemeClr val="tx1"/>
                </a:solidFill>
                <a:effectLst/>
                <a:latin typeface="+mn-lt"/>
                <a:ea typeface="ＭＳ Ｐゴシック" pitchFamily="-123" charset="-128"/>
                <a:cs typeface="ＭＳ Ｐゴシック" pitchFamily="-123" charset="-128"/>
              </a:rPr>
              <a:t>] of you even feel comfortable doing it, even enjoy doing it, which is terrific:</a:t>
            </a:r>
          </a:p>
          <a:p>
            <a:pPr lvl="0"/>
            <a:endParaRPr lang="en-US" sz="1200" kern="1200">
              <a:solidFill>
                <a:schemeClr val="tx1"/>
              </a:solidFill>
              <a:effectLst/>
              <a:latin typeface="+mn-lt"/>
              <a:ea typeface="ＭＳ Ｐゴシック" pitchFamily="-123" charset="-128"/>
              <a:cs typeface="ＭＳ Ｐゴシック" pitchFamily="-123" charset="-128"/>
            </a:endParaRPr>
          </a:p>
          <a:p>
            <a:pPr lvl="1"/>
            <a:r>
              <a:rPr lang="en-US" sz="1200" kern="1200">
                <a:solidFill>
                  <a:schemeClr val="tx1"/>
                </a:solidFill>
                <a:effectLst/>
                <a:latin typeface="+mn-lt"/>
                <a:ea typeface="ＭＳ Ｐゴシック" pitchFamily="-123" charset="-128"/>
                <a:cs typeface="+mn-cs"/>
              </a:rPr>
              <a:t>One of  you mentioned “that great feeling you get when you know the audience really understands what you are talking about… [and] “that being able to convey the knowledge reassures you that you really are an expert in the topic.”</a:t>
            </a:r>
          </a:p>
          <a:p>
            <a:pPr lvl="1"/>
            <a:endParaRPr lang="en-US" sz="1200" kern="1200">
              <a:solidFill>
                <a:schemeClr val="tx1"/>
              </a:solidFill>
              <a:effectLst/>
              <a:latin typeface="+mn-lt"/>
              <a:ea typeface="ＭＳ Ｐゴシック" pitchFamily="-123" charset="-128"/>
              <a:cs typeface="+mn-cs"/>
            </a:endParaRPr>
          </a:p>
          <a:p>
            <a:pPr lvl="1"/>
            <a:r>
              <a:rPr lang="en-US" sz="1200" kern="1200">
                <a:solidFill>
                  <a:schemeClr val="tx1"/>
                </a:solidFill>
                <a:effectLst/>
                <a:latin typeface="+mn-lt"/>
                <a:ea typeface="ＭＳ Ｐゴシック" pitchFamily="-123" charset="-128"/>
                <a:cs typeface="+mn-cs"/>
              </a:rPr>
              <a:t>One of you said,” When presenting science to an audience, there’s a sense of pride in that I have the opportunity to show what I have done.” [and…]  I want to try to get them to understand it as much as possible so that they can appreciate the hard work I did even more.</a:t>
            </a: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So, for some of you, today is about “upping your game.”  For instance, you could learn how to</a:t>
            </a:r>
            <a:r>
              <a:rPr lang="en-US" sz="1200" kern="1200" baseline="0">
                <a:solidFill>
                  <a:schemeClr val="tx1"/>
                </a:solidFill>
                <a:effectLst/>
                <a:latin typeface="+mn-lt"/>
                <a:ea typeface="ＭＳ Ｐゴシック" pitchFamily="-123" charset="-128"/>
                <a:cs typeface="ＭＳ Ｐゴシック" pitchFamily="-123" charset="-128"/>
              </a:rPr>
              <a:t> give an even better performance, or how to use </a:t>
            </a:r>
            <a:r>
              <a:rPr lang="en-US" sz="1200" kern="1200">
                <a:solidFill>
                  <a:schemeClr val="tx1"/>
                </a:solidFill>
                <a:effectLst/>
                <a:latin typeface="+mn-lt"/>
                <a:ea typeface="ＭＳ Ｐゴシック" pitchFamily="-123" charset="-128"/>
                <a:cs typeface="ＭＳ Ｐゴシック" pitchFamily="-123" charset="-128"/>
              </a:rPr>
              <a:t>powerpoint’s Presenter View tools, and, we’d definitely like to get more of you practicing your talks aloud in advance, and asking others for constructive feedback.  </a:t>
            </a:r>
          </a:p>
          <a:p>
            <a:r>
              <a:rPr lang="en-US" sz="1200" kern="1200">
                <a:solidFill>
                  <a:schemeClr val="tx1"/>
                </a:solidFill>
                <a:effectLst/>
                <a:latin typeface="+mn-lt"/>
                <a:ea typeface="ＭＳ Ｐゴシック" pitchFamily="-123" charset="-128"/>
                <a:cs typeface="ＭＳ Ｐゴシック" pitchFamily="-123" charset="-128"/>
              </a:rPr>
              <a:t>---------------------------</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But for the majority</a:t>
            </a:r>
            <a:r>
              <a:rPr lang="en-US" sz="1200" kern="1200" baseline="0">
                <a:solidFill>
                  <a:schemeClr val="tx1"/>
                </a:solidFill>
                <a:effectLst/>
                <a:latin typeface="+mn-lt"/>
                <a:ea typeface="ＭＳ Ｐゴシック" pitchFamily="-123" charset="-128"/>
                <a:cs typeface="ＭＳ Ｐゴシック" pitchFamily="-123" charset="-128"/>
              </a:rPr>
              <a:t> in the room </a:t>
            </a:r>
            <a:r>
              <a:rPr lang="en-US" sz="1200" kern="1200">
                <a:solidFill>
                  <a:schemeClr val="tx1"/>
                </a:solidFill>
                <a:effectLst/>
                <a:latin typeface="+mn-lt"/>
                <a:ea typeface="ＭＳ Ｐゴシック" pitchFamily="-123" charset="-128"/>
                <a:cs typeface="ＭＳ Ｐゴシック" pitchFamily="-123" charset="-128"/>
              </a:rPr>
              <a:t>– while still rating yourselves at [moderate or better] proficiency in delivering presentations, </a:t>
            </a:r>
            <a:r>
              <a:rPr lang="en-US" sz="1200" i="1" kern="1200">
                <a:solidFill>
                  <a:schemeClr val="tx1"/>
                </a:solidFill>
                <a:effectLst/>
                <a:latin typeface="+mn-lt"/>
                <a:ea typeface="ＭＳ Ｐゴシック" pitchFamily="-123" charset="-128"/>
                <a:cs typeface="ＭＳ Ｐゴシック" pitchFamily="-123" charset="-128"/>
              </a:rPr>
              <a:t>there’s one big caveat:  </a:t>
            </a:r>
            <a:r>
              <a:rPr lang="en-US" sz="1200" kern="1200">
                <a:solidFill>
                  <a:schemeClr val="tx1"/>
                </a:solidFill>
                <a:effectLst/>
                <a:latin typeface="+mn-lt"/>
                <a:ea typeface="ＭＳ Ｐゴシック" pitchFamily="-123" charset="-128"/>
                <a:cs typeface="ＭＳ Ｐゴシック" pitchFamily="-123" charset="-128"/>
              </a:rPr>
              <a:t>only [31%] of you feel </a:t>
            </a:r>
            <a:r>
              <a:rPr lang="en-US" sz="1200" i="0" kern="1200">
                <a:solidFill>
                  <a:schemeClr val="tx1"/>
                </a:solidFill>
                <a:effectLst/>
                <a:latin typeface="+mn-lt"/>
                <a:ea typeface="ＭＳ Ｐゴシック" pitchFamily="-123" charset="-128"/>
                <a:cs typeface="ＭＳ Ｐゴシック" pitchFamily="-123" charset="-128"/>
              </a:rPr>
              <a:t>comfortable </a:t>
            </a:r>
            <a:r>
              <a:rPr lang="en-US" sz="1200" i="1" kern="1200">
                <a:solidFill>
                  <a:schemeClr val="tx1"/>
                </a:solidFill>
                <a:effectLst/>
                <a:latin typeface="+mn-lt"/>
                <a:ea typeface="ＭＳ Ｐゴシック" pitchFamily="-123" charset="-128"/>
                <a:cs typeface="ＭＳ Ｐゴシック" pitchFamily="-123" charset="-128"/>
              </a:rPr>
              <a:t>giving</a:t>
            </a:r>
            <a:r>
              <a:rPr lang="en-US" sz="1200" kern="1200">
                <a:solidFill>
                  <a:schemeClr val="tx1"/>
                </a:solidFill>
                <a:effectLst/>
                <a:latin typeface="+mn-lt"/>
                <a:ea typeface="ＭＳ Ｐゴシック" pitchFamily="-123" charset="-128"/>
                <a:cs typeface="ＭＳ Ｐゴシック" pitchFamily="-123" charset="-128"/>
              </a:rPr>
              <a:t> presentations.   Many of you mentioned the symptoms of  stage fright - being nervous in front of a group – forgetting what you were going to say, worrying that you might get asked a question you wouldn’t be able to answer.  </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One of you said….[fill in with quote from student comments].  </a:t>
            </a:r>
          </a:p>
          <a:p>
            <a:r>
              <a:rPr lang="en-US" sz="1200" kern="1200">
                <a:solidFill>
                  <a:schemeClr val="tx1"/>
                </a:solidFill>
                <a:effectLst/>
                <a:latin typeface="+mn-lt"/>
                <a:ea typeface="ＭＳ Ｐゴシック" pitchFamily="-123" charset="-128"/>
                <a:cs typeface="ＭＳ Ｐゴシック" pitchFamily="-123" charset="-128"/>
              </a:rPr>
              <a:t>Someone else said…..  [fill in with another quote from student comments]. </a:t>
            </a:r>
          </a:p>
          <a:p>
            <a:r>
              <a:rPr lang="en-US" sz="1200" kern="1200">
                <a:solidFill>
                  <a:schemeClr val="tx1"/>
                </a:solidFill>
                <a:effectLst/>
                <a:latin typeface="+mn-lt"/>
                <a:ea typeface="ＭＳ Ｐゴシック" pitchFamily="-123" charset="-128"/>
                <a:cs typeface="ＭＳ Ｐゴシック" pitchFamily="-123" charset="-128"/>
              </a:rPr>
              <a:t> And these</a:t>
            </a:r>
            <a:r>
              <a:rPr lang="en-US" sz="1200" kern="1200" baseline="0">
                <a:solidFill>
                  <a:schemeClr val="tx1"/>
                </a:solidFill>
                <a:effectLst/>
                <a:latin typeface="+mn-lt"/>
                <a:ea typeface="ＭＳ Ｐゴシック" pitchFamily="-123" charset="-128"/>
                <a:cs typeface="ＭＳ Ｐゴシック" pitchFamily="-123" charset="-128"/>
              </a:rPr>
              <a:t> are not isolated experiences.  M</a:t>
            </a:r>
            <a:r>
              <a:rPr lang="en-US" sz="1200" kern="1200">
                <a:solidFill>
                  <a:schemeClr val="tx1"/>
                </a:solidFill>
                <a:effectLst/>
                <a:latin typeface="+mn-lt"/>
                <a:ea typeface="ＭＳ Ｐゴシック" pitchFamily="-123" charset="-128"/>
                <a:cs typeface="ＭＳ Ｐゴシック" pitchFamily="-123" charset="-128"/>
              </a:rPr>
              <a:t>any of us have</a:t>
            </a:r>
            <a:r>
              <a:rPr lang="en-US" sz="1200" kern="1200" baseline="0">
                <a:solidFill>
                  <a:schemeClr val="tx1"/>
                </a:solidFill>
                <a:effectLst/>
                <a:latin typeface="+mn-lt"/>
                <a:ea typeface="ＭＳ Ｐゴシック" pitchFamily="-123" charset="-128"/>
                <a:cs typeface="ＭＳ Ｐゴシック" pitchFamily="-123" charset="-128"/>
              </a:rPr>
              <a:t> these reactions.  </a:t>
            </a:r>
            <a:r>
              <a:rPr lang="en-US" sz="1200" kern="1200">
                <a:solidFill>
                  <a:schemeClr val="tx1"/>
                </a:solidFill>
                <a:effectLst/>
                <a:latin typeface="+mn-lt"/>
                <a:ea typeface="ＭＳ Ｐゴシック" pitchFamily="-123" charset="-128"/>
                <a:cs typeface="ＭＳ Ｐゴシック" pitchFamily="-123" charset="-128"/>
              </a:rPr>
              <a:t>Our pulse</a:t>
            </a:r>
            <a:r>
              <a:rPr lang="en-US" sz="1200" kern="1200" baseline="0">
                <a:solidFill>
                  <a:schemeClr val="tx1"/>
                </a:solidFill>
                <a:effectLst/>
                <a:latin typeface="+mn-lt"/>
                <a:ea typeface="ＭＳ Ｐゴシック" pitchFamily="-123" charset="-128"/>
                <a:cs typeface="ＭＳ Ｐゴシック" pitchFamily="-123" charset="-128"/>
              </a:rPr>
              <a:t> rate goes up, our blood pressure rises, and we feel like a deer in the spotlight, up there in front of a room full of people.</a:t>
            </a:r>
            <a:endParaRPr lang="en-US" sz="1200" kern="1200">
              <a:solidFill>
                <a:schemeClr val="tx1"/>
              </a:solidFill>
              <a:effectLst/>
              <a:latin typeface="+mn-lt"/>
              <a:ea typeface="ＭＳ Ｐゴシック" pitchFamily="-123" charset="-128"/>
              <a:cs typeface="ＭＳ Ｐゴシック" pitchFamily="-123" charset="-128"/>
            </a:endParaRPr>
          </a:p>
          <a:p>
            <a:pPr lvl="0"/>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kern="1200">
                <a:solidFill>
                  <a:schemeClr val="tx1"/>
                </a:solidFill>
                <a:effectLst/>
                <a:latin typeface="+mn-lt"/>
                <a:ea typeface="ＭＳ Ｐゴシック" pitchFamily="-123" charset="-128"/>
                <a:cs typeface="ＭＳ Ｐゴシック" pitchFamily="-123" charset="-128"/>
              </a:rPr>
              <a:t>Today,</a:t>
            </a:r>
            <a:r>
              <a:rPr lang="en-US" sz="1200" kern="1200" baseline="0">
                <a:solidFill>
                  <a:schemeClr val="tx1"/>
                </a:solidFill>
                <a:effectLst/>
                <a:latin typeface="+mn-lt"/>
                <a:ea typeface="ＭＳ Ｐゴシック" pitchFamily="-123" charset="-128"/>
                <a:cs typeface="ＭＳ Ｐゴシック" pitchFamily="-123" charset="-128"/>
              </a:rPr>
              <a:t> we’re going to practice some ways of dealing with these very normal aspects of speaking to an audience. </a:t>
            </a:r>
          </a:p>
          <a:p>
            <a:r>
              <a:rPr lang="en-US" sz="1200" kern="1200">
                <a:solidFill>
                  <a:schemeClr val="tx1"/>
                </a:solidFill>
                <a:effectLst/>
                <a:latin typeface="+mn-lt"/>
                <a:ea typeface="ＭＳ Ｐゴシック" pitchFamily="-123" charset="-128"/>
                <a:cs typeface="ＭＳ Ｐゴシック" pitchFamily="-123" charset="-128"/>
              </a:rPr>
              <a:t>---------------------------</a:t>
            </a:r>
          </a:p>
          <a:p>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kern="1200">
                <a:solidFill>
                  <a:schemeClr val="tx1"/>
                </a:solidFill>
                <a:effectLst/>
                <a:latin typeface="+mn-lt"/>
                <a:ea typeface="ＭＳ Ｐゴシック" pitchFamily="-123" charset="-128"/>
                <a:cs typeface="ＭＳ Ｐゴシック" pitchFamily="-123" charset="-128"/>
              </a:rPr>
              <a:t>For instance, let me ask you – What was it like during</a:t>
            </a:r>
            <a:r>
              <a:rPr lang="en-US" sz="1200" kern="1200" baseline="0">
                <a:solidFill>
                  <a:schemeClr val="tx1"/>
                </a:solidFill>
                <a:effectLst/>
                <a:latin typeface="+mn-lt"/>
                <a:ea typeface="ＭＳ Ｐゴシック" pitchFamily="-123" charset="-128"/>
                <a:cs typeface="ＭＳ Ｐゴシック" pitchFamily="-123" charset="-128"/>
              </a:rPr>
              <a:t> the</a:t>
            </a:r>
            <a:r>
              <a:rPr lang="en-US" sz="1200" kern="1200">
                <a:solidFill>
                  <a:schemeClr val="tx1"/>
                </a:solidFill>
                <a:effectLst/>
                <a:latin typeface="+mn-lt"/>
                <a:ea typeface="ＭＳ Ｐゴシック" pitchFamily="-123" charset="-128"/>
                <a:cs typeface="ＭＳ Ｐゴシック" pitchFamily="-123" charset="-128"/>
              </a:rPr>
              <a:t> lunch table exercise, how hard was it to introduce yourself and try to describe your research project in that informal setting?</a:t>
            </a:r>
          </a:p>
          <a:p>
            <a:pPr lvl="0"/>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i="1" kern="1200">
                <a:solidFill>
                  <a:schemeClr val="tx1"/>
                </a:solidFill>
                <a:effectLst/>
                <a:latin typeface="+mn-lt"/>
                <a:ea typeface="ＭＳ Ｐゴシック" pitchFamily="-123" charset="-128"/>
                <a:cs typeface="ＭＳ Ｐゴシック" pitchFamily="-123" charset="-128"/>
              </a:rPr>
              <a:t>[Ask</a:t>
            </a:r>
            <a:r>
              <a:rPr lang="en-US" sz="1200" i="1" kern="1200" baseline="0">
                <a:solidFill>
                  <a:schemeClr val="tx1"/>
                </a:solidFill>
                <a:effectLst/>
                <a:latin typeface="+mn-lt"/>
                <a:ea typeface="ＭＳ Ｐゴシック" pitchFamily="-123" charset="-128"/>
                <a:cs typeface="ＭＳ Ｐゴシック" pitchFamily="-123" charset="-128"/>
              </a:rPr>
              <a:t> for comments, discussion…]</a:t>
            </a:r>
            <a:endParaRPr lang="en-US" sz="1200" i="1"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Our goal today is to try to make standing up in front of a group and introducing yourself and your work as easy and non-threatening as having a casual lunch conversation about what you’re doing in the lab this summer.</a:t>
            </a: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The best cure for nervousness?  Advance preparation, practice, even</a:t>
            </a:r>
            <a:r>
              <a:rPr lang="en-US" sz="1200" kern="1200" baseline="0">
                <a:solidFill>
                  <a:schemeClr val="tx1"/>
                </a:solidFill>
                <a:effectLst/>
                <a:latin typeface="+mn-lt"/>
                <a:ea typeface="ＭＳ Ｐゴシック" pitchFamily="-123" charset="-128"/>
                <a:cs typeface="ＭＳ Ｐゴシック" pitchFamily="-123" charset="-128"/>
              </a:rPr>
              <a:t> dress </a:t>
            </a:r>
            <a:r>
              <a:rPr lang="en-US" sz="1200" kern="1200">
                <a:solidFill>
                  <a:schemeClr val="tx1"/>
                </a:solidFill>
                <a:effectLst/>
                <a:latin typeface="+mn-lt"/>
                <a:ea typeface="ＭＳ Ｐゴシック" pitchFamily="-123" charset="-128"/>
                <a:cs typeface="ＭＳ Ｐゴシック" pitchFamily="-123" charset="-128"/>
              </a:rPr>
              <a:t>rehearsal.  </a:t>
            </a:r>
            <a:r>
              <a:rPr lang="en-US" sz="1200" i="1" kern="1200">
                <a:solidFill>
                  <a:schemeClr val="tx1"/>
                </a:solidFill>
                <a:effectLst/>
                <a:latin typeface="+mn-lt"/>
                <a:ea typeface="ＭＳ Ｐゴシック" pitchFamily="-123" charset="-128"/>
                <a:cs typeface="ＭＳ Ｐゴシック" pitchFamily="-123" charset="-128"/>
              </a:rPr>
              <a:t>The secret is practice.</a:t>
            </a:r>
          </a:p>
          <a:p>
            <a:pPr lvl="0"/>
            <a:endParaRPr lang="en-US" sz="1200" i="0" kern="1200">
              <a:solidFill>
                <a:schemeClr val="tx1"/>
              </a:solidFill>
              <a:effectLst/>
              <a:latin typeface="+mn-lt"/>
              <a:ea typeface="ＭＳ Ｐゴシック" pitchFamily="-123" charset="-128"/>
              <a:cs typeface="ＭＳ Ｐゴシック" pitchFamily="-123" charset="-128"/>
            </a:endParaRPr>
          </a:p>
          <a:p>
            <a:pPr lvl="0"/>
            <a:r>
              <a:rPr lang="en-US" sz="1200" i="0" kern="1200">
                <a:solidFill>
                  <a:schemeClr val="tx1"/>
                </a:solidFill>
                <a:effectLst/>
                <a:latin typeface="+mn-lt"/>
                <a:ea typeface="ＭＳ Ｐゴシック" pitchFamily="-123" charset="-128"/>
                <a:cs typeface="ＭＳ Ｐゴシック" pitchFamily="-123" charset="-128"/>
              </a:rPr>
              <a:t>So, let’s look at an</a:t>
            </a:r>
            <a:r>
              <a:rPr lang="en-US" sz="1200" i="0" kern="1200" baseline="0">
                <a:solidFill>
                  <a:schemeClr val="tx1"/>
                </a:solidFill>
                <a:effectLst/>
                <a:latin typeface="+mn-lt"/>
                <a:ea typeface="ＭＳ Ｐゴシック" pitchFamily="-123" charset="-128"/>
                <a:cs typeface="ＭＳ Ｐゴシック" pitchFamily="-123" charset="-128"/>
              </a:rPr>
              <a:t> example of a contemporary research presentation…</a:t>
            </a:r>
          </a:p>
          <a:p>
            <a:pPr lvl="0"/>
            <a:endParaRPr lang="en-US" sz="1200" i="0" kern="1200" baseline="0">
              <a:solidFill>
                <a:schemeClr val="tx1"/>
              </a:solidFill>
              <a:effectLst/>
              <a:latin typeface="+mn-lt"/>
              <a:ea typeface="ＭＳ Ｐゴシック" pitchFamily="-123" charset="-128"/>
              <a:cs typeface="ＭＳ Ｐゴシック" pitchFamily="-123" charset="-128"/>
            </a:endParaRPr>
          </a:p>
          <a:p>
            <a:pPr lvl="0"/>
            <a:r>
              <a:rPr lang="en-US" sz="1200" b="1" i="0" kern="1200" baseline="0">
                <a:solidFill>
                  <a:schemeClr val="tx1"/>
                </a:solidFill>
                <a:effectLst/>
                <a:latin typeface="+mn-lt"/>
                <a:ea typeface="ＭＳ Ｐゴシック" pitchFamily="-123" charset="-128"/>
                <a:cs typeface="ＭＳ Ｐゴシック" pitchFamily="-123" charset="-128"/>
              </a:rPr>
              <a:t>[You will have chose whether to use the “spoiler version” on Slide 3, or the “straight version” on Slide 4.]</a:t>
            </a:r>
            <a:endParaRPr lang="en-US" sz="1200" b="1" i="0" kern="1200">
              <a:solidFill>
                <a:schemeClr val="tx1"/>
              </a:solidFill>
              <a:effectLst/>
              <a:latin typeface="+mn-lt"/>
              <a:ea typeface="ＭＳ Ｐゴシック" pitchFamily="-123" charset="-128"/>
              <a:cs typeface="ＭＳ Ｐゴシック" pitchFamily="-123" charset="-128"/>
            </a:endParaRPr>
          </a:p>
          <a:p>
            <a:endParaRPr lang="en-US" sz="1200" kern="1200">
              <a:solidFill>
                <a:schemeClr val="tx1"/>
              </a:solidFill>
              <a:effectLst/>
              <a:latin typeface="+mn-lt"/>
              <a:ea typeface="ＭＳ Ｐゴシック" pitchFamily="-123" charset="-128"/>
              <a:cs typeface="ＭＳ Ｐゴシック" pitchFamily="-123" charset="-128"/>
            </a:endParaRPr>
          </a:p>
          <a:p>
            <a:endParaRPr lang="en-US" sz="1200"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a:t>
            </a:fld>
            <a:endParaRPr lang="en-US"/>
          </a:p>
        </p:txBody>
      </p:sp>
    </p:spTree>
    <p:extLst>
      <p:ext uri="{BB962C8B-B14F-4D97-AF65-F5344CB8AC3E}">
        <p14:creationId xmlns:p14="http://schemas.microsoft.com/office/powerpoint/2010/main" val="5871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10.  Narrative:</a:t>
            </a:r>
            <a:r>
              <a:rPr lang="en-US" b="1" baseline="0" dirty="0" smtClean="0"/>
              <a:t>  </a:t>
            </a:r>
            <a:r>
              <a:rPr lang="en-US" b="1" dirty="0" smtClean="0"/>
              <a:t>Balancing </a:t>
            </a:r>
            <a:r>
              <a:rPr lang="en-US" b="1" i="1" dirty="0" smtClean="0"/>
              <a:t>The What </a:t>
            </a:r>
            <a:r>
              <a:rPr lang="en-US" b="1" dirty="0" smtClean="0"/>
              <a:t>and </a:t>
            </a:r>
            <a:r>
              <a:rPr lang="en-US" b="1" i="1" dirty="0" smtClean="0"/>
              <a:t>The Why </a:t>
            </a:r>
            <a:r>
              <a:rPr lang="en-US" b="1" i="0" dirty="0" smtClean="0"/>
              <a:t>graph</a:t>
            </a:r>
            <a:endParaRPr lang="en-US" b="1" i="1" dirty="0" smtClean="0"/>
          </a:p>
          <a:p>
            <a:r>
              <a:rPr lang="en-US" sz="1200" kern="1200">
                <a:solidFill>
                  <a:schemeClr val="tx1"/>
                </a:solidFill>
                <a:effectLst/>
                <a:latin typeface="+mn-lt"/>
                <a:ea typeface="ＭＳ Ｐゴシック" pitchFamily="-123" charset="-128"/>
                <a:cs typeface="ＭＳ Ｐゴシック" pitchFamily="-123" charset="-128"/>
              </a:rPr>
              <a:t>Here’s a somewhat tongue-in-cheek graph, suggesting how one might adjust the emphasis between elements of </a:t>
            </a:r>
            <a:r>
              <a:rPr lang="en-US" sz="1200" i="1" kern="1200">
                <a:solidFill>
                  <a:schemeClr val="tx1"/>
                </a:solidFill>
                <a:effectLst/>
                <a:latin typeface="+mn-lt"/>
                <a:ea typeface="ＭＳ Ｐゴシック" pitchFamily="-123" charset="-128"/>
                <a:cs typeface="ＭＳ Ｐゴシック" pitchFamily="-123" charset="-128"/>
              </a:rPr>
              <a:t>The What</a:t>
            </a:r>
            <a:r>
              <a:rPr lang="en-US" sz="1200" kern="1200">
                <a:solidFill>
                  <a:schemeClr val="tx1"/>
                </a:solidFill>
                <a:effectLst/>
                <a:latin typeface="+mn-lt"/>
                <a:ea typeface="ＭＳ Ｐゴシック" pitchFamily="-123" charset="-128"/>
                <a:cs typeface="ＭＳ Ｐゴシック" pitchFamily="-123" charset="-128"/>
              </a:rPr>
              <a:t> and </a:t>
            </a:r>
            <a:r>
              <a:rPr lang="en-US" sz="1200" i="1" kern="1200">
                <a:solidFill>
                  <a:schemeClr val="tx1"/>
                </a:solidFill>
                <a:effectLst/>
                <a:latin typeface="+mn-lt"/>
                <a:ea typeface="ＭＳ Ｐゴシック" pitchFamily="-123" charset="-128"/>
                <a:cs typeface="ＭＳ Ｐゴシック" pitchFamily="-123" charset="-128"/>
              </a:rPr>
              <a:t>The Why</a:t>
            </a:r>
            <a:r>
              <a:rPr lang="en-US" sz="1200" kern="1200">
                <a:solidFill>
                  <a:schemeClr val="tx1"/>
                </a:solidFill>
                <a:effectLst/>
                <a:latin typeface="+mn-lt"/>
                <a:ea typeface="ＭＳ Ｐゴシック" pitchFamily="-123" charset="-128"/>
                <a:cs typeface="ＭＳ Ｐゴシック" pitchFamily="-123" charset="-128"/>
              </a:rPr>
              <a:t> for particular audience groups, based on their experience level and interests. For your advisor and your lab colleagues, you’re going to give more of the detailed information about WHAT you did and HOW you did it.  You’ll probably just skip </a:t>
            </a:r>
            <a:r>
              <a:rPr lang="en-US" sz="1200" i="1" kern="1200">
                <a:solidFill>
                  <a:schemeClr val="tx1"/>
                </a:solidFill>
                <a:effectLst/>
                <a:latin typeface="+mn-lt"/>
                <a:ea typeface="ＭＳ Ｐゴシック" pitchFamily="-123" charset="-128"/>
                <a:cs typeface="ＭＳ Ｐゴシック" pitchFamily="-123" charset="-128"/>
              </a:rPr>
              <a:t>the Why, </a:t>
            </a:r>
            <a:r>
              <a:rPr lang="en-US" sz="1200" kern="1200">
                <a:solidFill>
                  <a:schemeClr val="tx1"/>
                </a:solidFill>
                <a:effectLst/>
                <a:latin typeface="+mn-lt"/>
                <a:ea typeface="ＭＳ Ｐゴシック" pitchFamily="-123" charset="-128"/>
                <a:cs typeface="ＭＳ Ｐゴシック" pitchFamily="-123" charset="-128"/>
              </a:rPr>
              <a:t>because they will all know why you’re doing it.  But for your grandparents and friends and for the politicians who represent your fellow taxpayers, you’re probably going to focus a lot more on WHY you are spending all this time and money on this – what is the ultimate goal of the research, besides getting you a good degree and a job?  What broader impact might it turn out to have?</a:t>
            </a:r>
            <a:r>
              <a:rPr lang="en-US">
                <a:effectLst/>
              </a:rPr>
              <a:t> </a:t>
            </a:r>
            <a:endParaRPr lang="en-US" sz="1200" kern="1200">
              <a:solidFill>
                <a:schemeClr val="tx1"/>
              </a:solidFill>
              <a:effectLst/>
              <a:latin typeface="+mn-lt"/>
              <a:ea typeface="ＭＳ Ｐゴシック" pitchFamily="-123" charset="-128"/>
              <a:cs typeface="ＭＳ Ｐゴシック" pitchFamily="-123" charset="-128"/>
            </a:endParaRPr>
          </a:p>
          <a:p>
            <a:endParaRPr lang="en-US" b="1"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10</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AutoNum type="arabicPeriod" startAt="11"/>
            </a:pPr>
            <a:r>
              <a:rPr lang="en-US" sz="1200" b="1" kern="1200" baseline="0">
                <a:solidFill>
                  <a:schemeClr val="tx1"/>
                </a:solidFill>
                <a:effectLst/>
                <a:latin typeface="+mn-lt"/>
                <a:ea typeface="ＭＳ Ｐゴシック" pitchFamily="-123" charset="-128"/>
                <a:cs typeface="ＭＳ Ｐゴシック" pitchFamily="-123" charset="-128"/>
              </a:rPr>
              <a:t>Narrative Section 4.2:  </a:t>
            </a:r>
            <a:r>
              <a:rPr lang="en-US" sz="1200" b="1" kern="1200">
                <a:solidFill>
                  <a:schemeClr val="tx1"/>
                </a:solidFill>
                <a:effectLst/>
                <a:latin typeface="+mn-lt"/>
                <a:ea typeface="ＭＳ Ｐゴシック" pitchFamily="-123" charset="-128"/>
                <a:cs typeface="+mn-cs"/>
              </a:rPr>
              <a:t>Discovering the Broader Context </a:t>
            </a:r>
          </a:p>
          <a:p>
            <a:pPr marL="0" lvl="0" indent="0">
              <a:buNone/>
            </a:pPr>
            <a:endParaRPr lang="en-US" sz="1200" b="1" kern="1200">
              <a:solidFill>
                <a:schemeClr val="tx1"/>
              </a:solidFill>
              <a:effectLst/>
              <a:latin typeface="+mn-lt"/>
              <a:ea typeface="ＭＳ Ｐゴシック" pitchFamily="-123" charset="-128"/>
              <a:cs typeface="+mn-cs"/>
            </a:endParaRPr>
          </a:p>
          <a:p>
            <a:pPr marL="0" lvl="0" indent="0">
              <a:buNone/>
            </a:pPr>
            <a:r>
              <a:rPr lang="en-US" sz="1200" kern="1200">
                <a:solidFill>
                  <a:schemeClr val="tx1"/>
                </a:solidFill>
                <a:effectLst/>
                <a:latin typeface="+mn-lt"/>
                <a:ea typeface="ＭＳ Ｐゴシック" pitchFamily="-123" charset="-128"/>
                <a:cs typeface="ＭＳ Ｐゴシック" pitchFamily="-123" charset="-128"/>
              </a:rPr>
              <a:t>So how do you go about discovering the broader context of your research project – The Why -  given that you’ve probably only just started learning about it?   </a:t>
            </a:r>
          </a:p>
          <a:p>
            <a:r>
              <a:rPr lang="en-US" sz="1200" kern="1200">
                <a:solidFill>
                  <a:schemeClr val="tx1"/>
                </a:solidFill>
                <a:effectLst/>
                <a:latin typeface="+mn-lt"/>
                <a:ea typeface="ＭＳ Ｐゴシック" pitchFamily="-123" charset="-128"/>
                <a:cs typeface="ＭＳ Ｐゴシック" pitchFamily="-123" charset="-128"/>
              </a:rPr>
              <a:t> </a:t>
            </a:r>
            <a:endParaRPr lang="en-US" sz="24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You ask questions.  You query your advisor, grad students in the lab, other faculty members.  [If you completed the preliminary assignment, you’ve already begun this process.  How many of had the opportunity to speak to their research advisor about the questions in the assignment?]  </a:t>
            </a:r>
          </a:p>
          <a:p>
            <a:r>
              <a:rPr lang="en-US" sz="1200" kern="1200">
                <a:solidFill>
                  <a:schemeClr val="tx1"/>
                </a:solidFill>
                <a:effectLst/>
                <a:latin typeface="+mn-lt"/>
                <a:ea typeface="ＭＳ Ｐゴシック" pitchFamily="-123" charset="-128"/>
                <a:cs typeface="ＭＳ Ｐゴシック" pitchFamily="-123" charset="-128"/>
              </a:rPr>
              <a:t> </a:t>
            </a:r>
            <a:endParaRPr lang="en-US" sz="24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Now, a two-month research project can usually tackle only one aspect of a larger research project, and I’ll bet most of you are involved in solving a supplementary issue relevant to the main focus of your lab. The fact is that every research question or engineering challenge that a research team is tackling can probably be linked to an even larger research question or engineering challenge that a whole field is addressing, and that larger challenge can almost certainly be linked to some larger need, or challenge, or a societal benefit or goal that has impact for us all - and may even help make the world a better place.  So, to be a super science communicator, to get your audience to understand </a:t>
            </a:r>
            <a:r>
              <a:rPr lang="en-US" sz="1200" i="1" kern="1200">
                <a:solidFill>
                  <a:schemeClr val="tx1"/>
                </a:solidFill>
                <a:effectLst/>
                <a:latin typeface="+mn-lt"/>
                <a:ea typeface="ＭＳ Ｐゴシック" pitchFamily="-123" charset="-128"/>
                <a:cs typeface="ＭＳ Ｐゴシック" pitchFamily="-123" charset="-128"/>
              </a:rPr>
              <a:t>The Why</a:t>
            </a:r>
            <a:r>
              <a:rPr lang="en-US" sz="1200" kern="1200">
                <a:solidFill>
                  <a:schemeClr val="tx1"/>
                </a:solidFill>
                <a:effectLst/>
                <a:latin typeface="+mn-lt"/>
                <a:ea typeface="ＭＳ Ｐゴシック" pitchFamily="-123" charset="-128"/>
                <a:cs typeface="ＭＳ Ｐゴシック" pitchFamily="-123" charset="-128"/>
              </a:rPr>
              <a:t> of your research so they’ll care more about </a:t>
            </a:r>
            <a:r>
              <a:rPr lang="en-US" sz="1200" i="1" kern="1200">
                <a:solidFill>
                  <a:schemeClr val="tx1"/>
                </a:solidFill>
                <a:effectLst/>
                <a:latin typeface="+mn-lt"/>
                <a:ea typeface="ＭＳ Ｐゴシック" pitchFamily="-123" charset="-128"/>
                <a:cs typeface="ＭＳ Ｐゴシック" pitchFamily="-123" charset="-128"/>
              </a:rPr>
              <a:t>The What </a:t>
            </a:r>
            <a:r>
              <a:rPr lang="en-US" sz="1200" kern="1200">
                <a:solidFill>
                  <a:schemeClr val="tx1"/>
                </a:solidFill>
                <a:effectLst/>
                <a:latin typeface="+mn-lt"/>
                <a:ea typeface="ＭＳ Ｐゴシック" pitchFamily="-123" charset="-128"/>
                <a:cs typeface="ＭＳ Ｐゴシック" pitchFamily="-123" charset="-128"/>
              </a:rPr>
              <a:t>of your research, your task is to find all the links in the chain connecting your project to this larger context or motivation. </a:t>
            </a:r>
            <a:r>
              <a:rPr lang="en-US" sz="1200" b="1" kern="1200">
                <a:solidFill>
                  <a:schemeClr val="tx1"/>
                </a:solidFill>
                <a:effectLst/>
                <a:latin typeface="+mn-lt"/>
                <a:ea typeface="ＭＳ Ｐゴシック" pitchFamily="-123" charset="-128"/>
                <a:cs typeface="ＭＳ Ｐゴシック" pitchFamily="-123" charset="-128"/>
              </a:rPr>
              <a:t>[SKIP TO SECTION BELOW* IF NOT USING THE BIG BOX DEMO]</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a:t>
            </a:r>
          </a:p>
          <a:p>
            <a:r>
              <a:rPr lang="en-US" sz="1200" b="1" kern="1200">
                <a:solidFill>
                  <a:schemeClr val="tx1"/>
                </a:solidFill>
                <a:effectLst/>
                <a:latin typeface="+mn-lt"/>
                <a:ea typeface="ＭＳ Ｐゴシック" pitchFamily="-123" charset="-128"/>
                <a:cs typeface="ＭＳ Ｐゴシック" pitchFamily="-123" charset="-128"/>
              </a:rPr>
              <a:t>OPTIONAL:</a:t>
            </a:r>
            <a:r>
              <a:rPr lang="en-US" sz="1200" b="1" kern="1200" baseline="0">
                <a:solidFill>
                  <a:schemeClr val="tx1"/>
                </a:solidFill>
                <a:effectLst/>
                <a:latin typeface="+mn-lt"/>
                <a:ea typeface="ＭＳ Ｐゴシック" pitchFamily="-123" charset="-128"/>
                <a:cs typeface="ＭＳ Ｐゴシック" pitchFamily="-123" charset="-128"/>
              </a:rPr>
              <a:t>  Big Box Demo (Section 4.2) </a:t>
            </a:r>
            <a:r>
              <a:rPr lang="en-US" sz="1200" kern="1200">
                <a:solidFill>
                  <a:schemeClr val="tx1"/>
                </a:solidFill>
                <a:effectLst/>
                <a:latin typeface="+mn-lt"/>
                <a:ea typeface="ＭＳ Ｐゴシック" pitchFamily="-123" charset="-128"/>
                <a:cs typeface="ＭＳ Ｐゴシック" pitchFamily="-123" charset="-128"/>
              </a:rPr>
              <a:t>Here is a physical analogy for this concept…. </a:t>
            </a:r>
          </a:p>
          <a:p>
            <a:r>
              <a:rPr lang="en-US" sz="1200" b="1" i="1" kern="1200">
                <a:solidFill>
                  <a:schemeClr val="tx1"/>
                </a:solidFill>
                <a:effectLst/>
                <a:latin typeface="+mn-lt"/>
                <a:ea typeface="ＭＳ Ｐゴシック" pitchFamily="-123" charset="-128"/>
                <a:cs typeface="ＭＳ Ｐゴシック" pitchFamily="-123" charset="-128"/>
              </a:rPr>
              <a:t>[Big Box Demo</a:t>
            </a:r>
            <a:r>
              <a:rPr lang="en-US" sz="1200" b="0" i="1" kern="1200" baseline="0">
                <a:solidFill>
                  <a:schemeClr val="tx1"/>
                </a:solidFill>
                <a:effectLst/>
                <a:latin typeface="+mn-lt"/>
                <a:ea typeface="ＭＳ Ｐゴシック" pitchFamily="-123" charset="-128"/>
                <a:cs typeface="ＭＳ Ｐゴシック" pitchFamily="-123" charset="-128"/>
              </a:rPr>
              <a:t>  </a:t>
            </a:r>
            <a:r>
              <a:rPr lang="en-US" sz="1200" i="1" kern="1200">
                <a:solidFill>
                  <a:schemeClr val="tx1"/>
                </a:solidFill>
                <a:effectLst/>
                <a:latin typeface="+mn-lt"/>
                <a:ea typeface="ＭＳ Ｐゴシック" pitchFamily="-123" charset="-128"/>
                <a:cs typeface="ＭＳ Ｐゴシック" pitchFamily="-123" charset="-128"/>
              </a:rPr>
              <a:t>The Big Box is a clear plastic storage box about 24 x 18 x18 with a clear plastic lid.  We fill it with random quasi-scientific paraphernalia and toys, some inside boxes nested within boxes; within them, an egg timer, dice, microscope, beaker, large old telephone with antenna, thermometer, some spring-loaded joke streamers in a can, etc.]</a:t>
            </a:r>
            <a:endParaRPr lang="en-US" sz="1200" kern="1200">
              <a:solidFill>
                <a:schemeClr val="tx1"/>
              </a:solidFill>
              <a:effectLst/>
              <a:latin typeface="+mn-lt"/>
              <a:ea typeface="ＭＳ Ｐゴシック" pitchFamily="-123" charset="-128"/>
              <a:cs typeface="ＭＳ Ｐゴシック" pitchFamily="-123" charset="-128"/>
            </a:endParaRPr>
          </a:p>
          <a:p>
            <a:endParaRPr lang="en-US" sz="1200" b="1" kern="1200">
              <a:solidFill>
                <a:schemeClr val="tx1"/>
              </a:solidFill>
              <a:effectLst/>
              <a:latin typeface="+mn-lt"/>
              <a:ea typeface="ＭＳ Ｐゴシック" pitchFamily="-123" charset="-128"/>
              <a:cs typeface="ＭＳ Ｐゴシック" pitchFamily="-123" charset="-128"/>
            </a:endParaRPr>
          </a:p>
          <a:p>
            <a:r>
              <a:rPr lang="en-US" sz="1200" b="1" kern="1200">
                <a:solidFill>
                  <a:schemeClr val="tx1"/>
                </a:solidFill>
                <a:effectLst/>
                <a:latin typeface="+mn-lt"/>
                <a:ea typeface="ＭＳ Ｐゴシック" pitchFamily="-123" charset="-128"/>
                <a:cs typeface="ＭＳ Ｐゴシック" pitchFamily="-123" charset="-128"/>
              </a:rPr>
              <a:t>Big Box Demo – Sample Commentary</a:t>
            </a:r>
            <a:r>
              <a:rPr lang="en-US">
                <a:effectLst/>
              </a:rPr>
              <a:t> </a:t>
            </a:r>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Let’s say this box represents a collection of research efforts designed to address a giant challenge that human beings face.  It could be that the challenge is about building a crash-proof car.  Or, it could be that the challenge is about finding a cure for cancer.  Or, maybe it’s about making a breakthrough in the efficiency of solar energy.  Now, as I open this box, I find a lot of approaches that teams of researchers are pursuing in a variety of different fields, working toward solutions to this challenge.  </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i="1" u="sng" kern="1200">
                <a:solidFill>
                  <a:schemeClr val="tx1"/>
                </a:solidFill>
                <a:effectLst/>
                <a:latin typeface="+mn-lt"/>
                <a:ea typeface="ＭＳ Ｐゴシック" pitchFamily="-123" charset="-128"/>
                <a:cs typeface="ＭＳ Ｐゴシック" pitchFamily="-123" charset="-128"/>
              </a:rPr>
              <a:t>Big Box Commentary guidance</a:t>
            </a:r>
            <a:r>
              <a:rPr lang="en-US" sz="1200" i="1" kern="1200">
                <a:solidFill>
                  <a:schemeClr val="tx1"/>
                </a:solidFill>
                <a:effectLst/>
                <a:latin typeface="+mn-lt"/>
                <a:ea typeface="ＭＳ Ｐゴシック" pitchFamily="-123" charset="-128"/>
                <a:cs typeface="ＭＳ Ｐゴシック" pitchFamily="-123" charset="-128"/>
              </a:rPr>
              <a:t>:  Riff off somewhat comically on whatever items you have collected in the different boxes inside the Big Box, symbolizing the different goals and approaches different teams are using to the central challenge.  I usually do something related to climate change, which can involve scientists working in many different fields.  One inner box represents the work of teams exploring one set of approaches to meeting the challenge (I make up a quasi scientific approach); another box holds the work of teams coming at the challenge from a completely different angle (describe briefly).  Then I open up one of those containers and find the scientific tools of a team taking one approach and communicating (pick up the phone) with a team in another box taking a somewhat complementary approach, maybe a laboratory at this very university – maybe your own laboratory -- and then inside this collection of tools is a smaller box containing items that symbolize a research question that one group in your lab is exploring, and (taking out and rolling a pair of dice), taking a rather risky approach, and perhaps within that effort is the supplemental research project (take out a small matchbox), that has been assigned to you.  So, even though this 2-month-magnitude research project seems like a small piece of the action, and far from the grand challenge of tackling climate change, it is still an essential part – and, who knows?, may turn out the be the key to discovering an approach that will actually end up making a HUGE difference!  (If allowed, you can strike a match from the matchbox.)  I always have a few other comic surprises in the box, like a can with spring-loaded streamers, representing unexpected results.</a:t>
            </a:r>
          </a:p>
          <a:p>
            <a:endParaRPr lang="en-US" sz="1200" b="1" kern="1200">
              <a:solidFill>
                <a:schemeClr val="tx1"/>
              </a:solidFill>
              <a:effectLst/>
              <a:latin typeface="+mn-lt"/>
              <a:ea typeface="ＭＳ Ｐゴシック" pitchFamily="-123" charset="-128"/>
              <a:cs typeface="ＭＳ Ｐゴシック" pitchFamily="-123" charset="-128"/>
            </a:endParaRPr>
          </a:p>
          <a:p>
            <a:r>
              <a:rPr lang="en-US" sz="1200" b="1" kern="1200">
                <a:solidFill>
                  <a:schemeClr val="tx1"/>
                </a:solidFill>
                <a:effectLst/>
                <a:latin typeface="+mn-lt"/>
                <a:ea typeface="ＭＳ Ｐゴシック" pitchFamily="-123" charset="-128"/>
                <a:cs typeface="ＭＳ Ｐゴシック" pitchFamily="-123" charset="-128"/>
              </a:rPr>
              <a:t>Big Box Demo – Sample Commentary</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cont’d.</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The point is that - even though your research topic may seem small and obscure and far from the overall grand challenge it is meant to help address – it IS part of the attempt to tackle that overall challenge, and you should introduce it within that larger context – especially for any audience that is going to need a lot of The Why in addition to The What, such as your colleagues here working in other labs.</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So, if I’m not familiar with your lab’s investigations, and you start talking to me about the methodology of this complicated matchbox-size problem you’re trying to address in the next two months, I’m not too likely to understand what the heck you’re talking about, and I probably won’t care enough to invest a lot of my time in trying to figure it.  I’ll just check out of the conversation at some point.  But, if you begin by introducing me to this overall (Big Box) challenge – say, our need to cut back on greenhouse gases escaping into the atmosphere and accelerating global climate change – and how your lab’s particular approach (say, trying to come up with an economical way to capture and convert fossil fuel emissions) might contribute to solving the problem  – </a:t>
            </a:r>
            <a:r>
              <a:rPr lang="en-US" sz="1200" i="1" kern="1200">
                <a:solidFill>
                  <a:schemeClr val="tx1"/>
                </a:solidFill>
                <a:effectLst/>
                <a:latin typeface="+mn-lt"/>
                <a:ea typeface="ＭＳ Ｐゴシック" pitchFamily="-123" charset="-128"/>
                <a:cs typeface="ＭＳ Ｐゴシック" pitchFamily="-123" charset="-128"/>
              </a:rPr>
              <a:t>then,</a:t>
            </a:r>
            <a:r>
              <a:rPr lang="en-US" sz="1200" kern="1200">
                <a:solidFill>
                  <a:schemeClr val="tx1"/>
                </a:solidFill>
                <a:effectLst/>
                <a:latin typeface="+mn-lt"/>
                <a:ea typeface="ＭＳ Ｐゴシック" pitchFamily="-123" charset="-128"/>
                <a:cs typeface="ＭＳ Ｐゴシック" pitchFamily="-123" charset="-128"/>
              </a:rPr>
              <a:t> I may pay closer attention to you as you describe the ins and outs of your short-term research project, whether it be about finding a way to measure the energy consumption of a single catalytic process or about building a piece of machinery that will help your lab make that measurement.  And I will likely find the rest of your story much more absorbing for me, because you will have given it Context &amp; Motivation. </a:t>
            </a: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a:t>
            </a:r>
          </a:p>
          <a:p>
            <a:r>
              <a:rPr lang="en-US" sz="1200" b="1" kern="1200">
                <a:solidFill>
                  <a:schemeClr val="tx1"/>
                </a:solidFill>
                <a:effectLst/>
                <a:latin typeface="+mn-lt"/>
                <a:ea typeface="ＭＳ Ｐゴシック" pitchFamily="-123" charset="-128"/>
                <a:cs typeface="ＭＳ Ｐゴシック" pitchFamily="-123" charset="-128"/>
              </a:rPr>
              <a:t> *SKIP TO THIS IF NOT</a:t>
            </a:r>
            <a:r>
              <a:rPr lang="en-US" sz="1200" b="1" kern="1200" baseline="0">
                <a:solidFill>
                  <a:schemeClr val="tx1"/>
                </a:solidFill>
                <a:effectLst/>
                <a:latin typeface="+mn-lt"/>
                <a:ea typeface="ＭＳ Ｐゴシック" pitchFamily="-123" charset="-128"/>
                <a:cs typeface="ＭＳ Ｐゴシック" pitchFamily="-123" charset="-128"/>
              </a:rPr>
              <a:t> USING THE BIG BOX DEMO:</a:t>
            </a:r>
            <a:endParaRPr lang="en-US" sz="1200" b="1"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So I urge all of you to find out everything you can about the larger context and motivation of your research project.   Then figure out how to articulate it in a compelling manner.  (It doesn’t matter, by the way, whether your research ends up with the hoped-for findings, or even totally conclusive findings.  </a:t>
            </a:r>
            <a:r>
              <a:rPr lang="en-US" sz="1200" b="1" i="1" kern="1200">
                <a:solidFill>
                  <a:schemeClr val="tx1"/>
                </a:solidFill>
                <a:effectLst/>
                <a:latin typeface="+mn-lt"/>
                <a:ea typeface="ＭＳ Ｐゴシック" pitchFamily="-123" charset="-128"/>
                <a:cs typeface="ＭＳ Ｐゴシック" pitchFamily="-123" charset="-128"/>
              </a:rPr>
              <a:t>Whether or not</a:t>
            </a:r>
            <a:r>
              <a:rPr lang="en-US" sz="1200" b="1" kern="120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the results of your research project turn out as you expected or hoped, if you have followed the scientific process rigorously, documented your procedures and results, and </a:t>
            </a:r>
            <a:r>
              <a:rPr lang="en-US" sz="1200" b="1" kern="1200">
                <a:solidFill>
                  <a:schemeClr val="tx1"/>
                </a:solidFill>
                <a:effectLst/>
                <a:latin typeface="+mn-lt"/>
                <a:ea typeface="ＭＳ Ｐゴシック" pitchFamily="-123" charset="-128"/>
                <a:cs typeface="ＭＳ Ｐゴシック" pitchFamily="-123" charset="-128"/>
              </a:rPr>
              <a:t>communicated them clearly,</a:t>
            </a:r>
            <a:r>
              <a:rPr lang="en-US" sz="1200" kern="1200">
                <a:solidFill>
                  <a:schemeClr val="tx1"/>
                </a:solidFill>
                <a:effectLst/>
                <a:latin typeface="+mn-lt"/>
                <a:ea typeface="ＭＳ Ｐゴシック" pitchFamily="-123" charset="-128"/>
                <a:cs typeface="ＭＳ Ｐゴシック" pitchFamily="-123" charset="-128"/>
              </a:rPr>
              <a:t> you will have made a</a:t>
            </a:r>
            <a:r>
              <a:rPr lang="en-US" sz="1200" b="1" kern="1200">
                <a:solidFill>
                  <a:schemeClr val="tx1"/>
                </a:solidFill>
                <a:effectLst/>
                <a:latin typeface="+mn-lt"/>
                <a:ea typeface="ＭＳ Ｐゴシック" pitchFamily="-123" charset="-128"/>
                <a:cs typeface="ＭＳ Ｐゴシック" pitchFamily="-123" charset="-128"/>
              </a:rPr>
              <a:t> meaningful contribution to tackling the overall challenge.</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To remind you of this important point, there is a back-to-back handout in your packet: one side is called “Science Communication.”  </a:t>
            </a:r>
            <a:r>
              <a:rPr lang="en-US" sz="1200" i="1" kern="1200">
                <a:solidFill>
                  <a:schemeClr val="tx1"/>
                </a:solidFill>
                <a:effectLst/>
                <a:latin typeface="+mn-lt"/>
                <a:ea typeface="ＭＳ Ｐゴシック" pitchFamily="-123" charset="-128"/>
                <a:cs typeface="ＭＳ Ｐゴシック" pitchFamily="-123" charset="-128"/>
              </a:rPr>
              <a:t>[This may be a duplicate of what the students received with their pre-Session One assignment, but on the reverse side this time are the instructions for the writing assignment.]</a:t>
            </a:r>
            <a:r>
              <a:rPr lang="en-US" sz="1200" kern="1200">
                <a:solidFill>
                  <a:schemeClr val="tx1"/>
                </a:solidFill>
                <a:effectLst/>
                <a:latin typeface="+mn-lt"/>
                <a:ea typeface="ＭＳ Ｐゴシック" pitchFamily="-123" charset="-128"/>
                <a:cs typeface="ＭＳ Ｐゴシック" pitchFamily="-123" charset="-128"/>
              </a:rPr>
              <a:t>  Please take this out.  In a little bit, I am going to ask you to take a few minutes to try to introduce the larger context of your research project as you understand it thus far.  But first I’m going to show you a few examples of some very accomplished scientists doing just that in their research talks …</a:t>
            </a:r>
          </a:p>
          <a:p>
            <a:endParaRPr lang="en-US" sz="1200" b="0" i="0" u="none"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11</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kern="1200">
                <a:solidFill>
                  <a:schemeClr val="tx1"/>
                </a:solidFill>
                <a:effectLst/>
                <a:latin typeface="+mn-lt"/>
                <a:ea typeface="ＭＳ Ｐゴシック" pitchFamily="-123" charset="-128"/>
                <a:cs typeface="ＭＳ Ｐゴシック" pitchFamily="-123" charset="-128"/>
              </a:rPr>
              <a:t>12.</a:t>
            </a:r>
            <a:r>
              <a:rPr lang="en-US" sz="1200" b="0" i="0" u="none" kern="1200" baseline="0">
                <a:solidFill>
                  <a:schemeClr val="tx1"/>
                </a:solidFill>
                <a:effectLst/>
                <a:latin typeface="+mn-lt"/>
                <a:ea typeface="ＭＳ Ｐゴシック" pitchFamily="-123" charset="-128"/>
                <a:cs typeface="ＭＳ Ｐゴシック" pitchFamily="-123" charset="-128"/>
              </a:rPr>
              <a:t>  </a:t>
            </a:r>
            <a:r>
              <a:rPr lang="en-US" sz="1200" b="1" i="0" u="none" kern="1200" baseline="0">
                <a:solidFill>
                  <a:schemeClr val="tx1"/>
                </a:solidFill>
                <a:effectLst/>
                <a:latin typeface="+mn-lt"/>
                <a:ea typeface="ＭＳ Ｐゴシック" pitchFamily="-123" charset="-128"/>
                <a:cs typeface="ＭＳ Ｐゴシック" pitchFamily="-123" charset="-128"/>
              </a:rPr>
              <a:t>Narrative Section </a:t>
            </a:r>
            <a:r>
              <a:rPr lang="en-US" sz="1200" b="1" kern="1200">
                <a:solidFill>
                  <a:schemeClr val="tx1"/>
                </a:solidFill>
                <a:effectLst/>
                <a:latin typeface="+mn-lt"/>
                <a:ea typeface="ＭＳ Ｐゴシック" pitchFamily="-123" charset="-128"/>
                <a:cs typeface="ＭＳ Ｐゴシック" pitchFamily="-123" charset="-128"/>
              </a:rPr>
              <a:t>4.3:  Communicating the Broader Context: Sample Video Clips </a:t>
            </a:r>
            <a:r>
              <a:rPr lang="en-US" sz="1200" kern="1200">
                <a:solidFill>
                  <a:schemeClr val="tx1"/>
                </a:solidFill>
                <a:effectLst/>
                <a:latin typeface="+mn-lt"/>
                <a:ea typeface="ＭＳ Ｐゴシック" pitchFamily="-123" charset="-128"/>
                <a:cs typeface="ＭＳ Ｐゴシック" pitchFamily="-123" charset="-128"/>
              </a:rPr>
              <a:t>  (Slide 12)</a:t>
            </a:r>
          </a:p>
          <a:p>
            <a:r>
              <a:rPr lang="en-US" sz="1200" i="1" kern="1200">
                <a:solidFill>
                  <a:schemeClr val="tx1"/>
                </a:solidFill>
                <a:effectLst/>
                <a:latin typeface="+mn-lt"/>
                <a:ea typeface="ＭＳ Ｐゴシック" pitchFamily="-123" charset="-128"/>
                <a:cs typeface="ＭＳ Ｐゴシック" pitchFamily="-123" charset="-128"/>
              </a:rPr>
              <a:t>[Narrative introductions for each clip are in</a:t>
            </a:r>
            <a:r>
              <a:rPr lang="en-US" sz="1200" i="1" kern="1200" baseline="0">
                <a:solidFill>
                  <a:schemeClr val="tx1"/>
                </a:solidFill>
                <a:effectLst/>
                <a:latin typeface="+mn-lt"/>
                <a:ea typeface="ＭＳ Ｐゴシック" pitchFamily="-123" charset="-128"/>
                <a:cs typeface="ＭＳ Ｐゴシック" pitchFamily="-123" charset="-128"/>
              </a:rPr>
              <a:t> the Notes section of each clip.  Press play to run each clip after giving the introduction.. If the clips are missing</a:t>
            </a:r>
            <a:r>
              <a:rPr lang="en-US" sz="1200" i="1" kern="1200">
                <a:solidFill>
                  <a:schemeClr val="tx1"/>
                </a:solidFill>
                <a:effectLst/>
                <a:latin typeface="+mn-lt"/>
                <a:ea typeface="ＭＳ Ｐゴシック" pitchFamily="-123" charset="-128"/>
                <a:cs typeface="ＭＳ Ｐゴシック" pitchFamily="-123" charset="-128"/>
              </a:rPr>
              <a:t>, contact nano@mos.org.]</a:t>
            </a:r>
            <a:endParaRPr lang="en-US" sz="1200" kern="1200">
              <a:solidFill>
                <a:schemeClr val="tx1"/>
              </a:solidFill>
              <a:effectLst/>
              <a:latin typeface="+mn-lt"/>
              <a:ea typeface="ＭＳ Ｐゴシック" pitchFamily="-123" charset="-128"/>
              <a:cs typeface="ＭＳ Ｐゴシック" pitchFamily="-123" charset="-128"/>
            </a:endParaRPr>
          </a:p>
          <a:p>
            <a:r>
              <a:rPr lang="en-US" sz="1200" b="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I’m going</a:t>
            </a:r>
            <a:r>
              <a:rPr lang="en-US" sz="1200" kern="1200" baseline="0">
                <a:solidFill>
                  <a:schemeClr val="tx1"/>
                </a:solidFill>
                <a:effectLst/>
                <a:latin typeface="+mn-lt"/>
                <a:ea typeface="ＭＳ Ｐゴシック" pitchFamily="-123" charset="-128"/>
                <a:cs typeface="ＭＳ Ｐゴシック" pitchFamily="-123" charset="-128"/>
              </a:rPr>
              <a:t> to show you</a:t>
            </a:r>
            <a:r>
              <a:rPr lang="en-US" sz="1200" kern="1200">
                <a:solidFill>
                  <a:schemeClr val="tx1"/>
                </a:solidFill>
                <a:effectLst/>
                <a:latin typeface="+mn-lt"/>
                <a:ea typeface="ＭＳ Ｐゴシック" pitchFamily="-123" charset="-128"/>
                <a:cs typeface="ＭＳ Ｐゴシック" pitchFamily="-123" charset="-128"/>
              </a:rPr>
              <a:t> six 30-60 second video clips of scientists connecting to their audiences and engaging them in clear and compelling terms.  I’d like you to notice not only how </a:t>
            </a:r>
            <a:r>
              <a:rPr lang="en-US" sz="1200" i="1" kern="1200">
                <a:solidFill>
                  <a:schemeClr val="tx1"/>
                </a:solidFill>
                <a:effectLst/>
                <a:latin typeface="+mn-lt"/>
                <a:ea typeface="ＭＳ Ｐゴシック" pitchFamily="-123" charset="-128"/>
                <a:cs typeface="ＭＳ Ｐゴシック" pitchFamily="-123" charset="-128"/>
              </a:rPr>
              <a:t>well </a:t>
            </a:r>
            <a:r>
              <a:rPr lang="en-US" sz="1200" kern="1200">
                <a:solidFill>
                  <a:schemeClr val="tx1"/>
                </a:solidFill>
                <a:effectLst/>
                <a:latin typeface="+mn-lt"/>
                <a:ea typeface="ＭＳ Ｐゴシック" pitchFamily="-123" charset="-128"/>
                <a:cs typeface="ＭＳ Ｐゴシック" pitchFamily="-123" charset="-128"/>
              </a:rPr>
              <a:t>they present the motivation for their research, but also how</a:t>
            </a:r>
            <a:r>
              <a:rPr lang="en-US" sz="1200" i="1" kern="1200">
                <a:solidFill>
                  <a:schemeClr val="tx1"/>
                </a:solidFill>
                <a:effectLst/>
                <a:latin typeface="+mn-lt"/>
                <a:ea typeface="ＭＳ Ｐゴシック" pitchFamily="-123" charset="-128"/>
                <a:cs typeface="ＭＳ Ｐゴシック" pitchFamily="-123" charset="-128"/>
              </a:rPr>
              <a:t> relaxed </a:t>
            </a:r>
            <a:r>
              <a:rPr lang="en-US" sz="1200" kern="1200">
                <a:solidFill>
                  <a:schemeClr val="tx1"/>
                </a:solidFill>
                <a:effectLst/>
                <a:latin typeface="+mn-lt"/>
                <a:ea typeface="ＭＳ Ｐゴシック" pitchFamily="-123" charset="-128"/>
                <a:cs typeface="ＭＳ Ｐゴシック" pitchFamily="-123" charset="-128"/>
              </a:rPr>
              <a:t>they are - how they make eye contact and pause and land their points.  Notice</a:t>
            </a:r>
            <a:r>
              <a:rPr lang="en-US" sz="120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how they use their slides as illustrations to their talks, rather than as the crib notes to their talk; and notice how well they orchestrate the timing of their slide changes. </a:t>
            </a:r>
          </a:p>
          <a:p>
            <a:endParaRPr lang="en-US" sz="1200" b="0" i="0" u="none"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12</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t>13. </a:t>
            </a:r>
            <a:r>
              <a:rPr lang="en-US" sz="1200" b="1" kern="1200">
                <a:solidFill>
                  <a:schemeClr val="tx1"/>
                </a:solidFill>
                <a:effectLst/>
                <a:latin typeface="+mn-lt"/>
                <a:ea typeface="ＭＳ Ｐゴシック" pitchFamily="-123" charset="-128"/>
                <a:cs typeface="ＭＳ Ｐゴシック" pitchFamily="-123" charset="-128"/>
              </a:rPr>
              <a:t>George Whitesides</a:t>
            </a:r>
            <a:endParaRPr lang="en-US" sz="1200" kern="1200">
              <a:solidFill>
                <a:schemeClr val="tx1"/>
              </a:solidFill>
              <a:effectLst/>
              <a:latin typeface="+mn-lt"/>
              <a:ea typeface="ＭＳ Ｐゴシック" pitchFamily="-123" charset="-128"/>
              <a:cs typeface="ＭＳ Ｐゴシック" pitchFamily="-123"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ＭＳ Ｐゴシック" pitchFamily="-123" charset="-128"/>
                <a:cs typeface="ＭＳ Ｐゴシック" pitchFamily="-123" charset="-128"/>
              </a:rPr>
              <a:t>In this 2009 presentation at Ted Talks, the</a:t>
            </a:r>
            <a:r>
              <a:rPr lang="en-US" sz="1200" b="1" kern="120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acclaimed and widely cited chemist George Whitesides begins his presentation by introducing the very broadest context and motivation for the challenge he is hoping to tackle with his research in low-cost paper diagnostics.  </a:t>
            </a:r>
            <a:r>
              <a:rPr lang="en-US" sz="1200" b="1" kern="1200">
                <a:solidFill>
                  <a:schemeClr val="tx1"/>
                </a:solidFill>
                <a:effectLst/>
                <a:latin typeface="+mn-lt"/>
                <a:ea typeface="ＭＳ Ｐゴシック" pitchFamily="-123" charset="-128"/>
                <a:cs typeface="ＭＳ Ｐゴシック" pitchFamily="-123" charset="-128"/>
              </a:rPr>
              <a:t>[Press Play]</a:t>
            </a: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13</a:t>
            </a:fld>
            <a:endParaRPr lang="en-US"/>
          </a:p>
        </p:txBody>
      </p:sp>
    </p:spTree>
    <p:extLst>
      <p:ext uri="{BB962C8B-B14F-4D97-AF65-F5344CB8AC3E}">
        <p14:creationId xmlns:p14="http://schemas.microsoft.com/office/powerpoint/2010/main" val="173334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14. </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Pam Silver</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Here you will see how Pam Silver, one of the leaders of Harvard’s Wyss Institutute for Biologically-Inspired Engineering, begins her talk by introducing the very big problem she is hoping to address through synthetic biology. Notice how at each step she makes eye contact with her audience and connects her biological tools and chemical compounds.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14</a:t>
            </a:fld>
            <a:endParaRPr lang="en-US"/>
          </a:p>
        </p:txBody>
      </p:sp>
    </p:spTree>
    <p:extLst>
      <p:ext uri="{BB962C8B-B14F-4D97-AF65-F5344CB8AC3E}">
        <p14:creationId xmlns:p14="http://schemas.microsoft.com/office/powerpoint/2010/main" val="1364284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15.</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Ainissa Ramirez.</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In this next clip, you will see Dr. Ainissa Ramirez, a materials scientist and inventor who was doing research at Yale when she gave this talk to a family audience describing novel molten metal materials. Notice how in the first 20 seconds, Dr. Ramirez has already connected her research to everyday things people use, and even to a popular movie at the time.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15</a:t>
            </a:fld>
            <a:endParaRPr lang="en-US"/>
          </a:p>
        </p:txBody>
      </p:sp>
    </p:spTree>
    <p:extLst>
      <p:ext uri="{BB962C8B-B14F-4D97-AF65-F5344CB8AC3E}">
        <p14:creationId xmlns:p14="http://schemas.microsoft.com/office/powerpoint/2010/main" val="1361464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16.</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Bonnie Bassler</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Next you’ll see the unusual</a:t>
            </a:r>
            <a:r>
              <a:rPr lang="en-US" sz="120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beginning of a TED talk by </a:t>
            </a:r>
            <a:r>
              <a:rPr lang="en-US" sz="1200" b="1" kern="1200">
                <a:solidFill>
                  <a:schemeClr val="tx1"/>
                </a:solidFill>
                <a:effectLst/>
                <a:latin typeface="+mn-lt"/>
                <a:ea typeface="ＭＳ Ｐゴシック" pitchFamily="-123" charset="-128"/>
                <a:cs typeface="ＭＳ Ｐゴシック" pitchFamily="-123" charset="-128"/>
              </a:rPr>
              <a:t>Bonnie Bassler.</a:t>
            </a:r>
            <a:r>
              <a:rPr lang="en-US" sz="1200" kern="1200">
                <a:solidFill>
                  <a:schemeClr val="tx1"/>
                </a:solidFill>
                <a:effectLst/>
                <a:latin typeface="+mn-lt"/>
                <a:ea typeface="ＭＳ Ｐゴシック" pitchFamily="-123" charset="-128"/>
                <a:cs typeface="ＭＳ Ｐゴシック" pitchFamily="-123" charset="-128"/>
              </a:rPr>
              <a:t>  She’s a molecular biologist at Princeton who studies how bacteria communicate. Please notice how she uses a single provocative slide as a segue to a story that communicates just how fascinating her research question is, and how it drives her exploration.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16</a:t>
            </a:fld>
            <a:endParaRPr lang="en-US"/>
          </a:p>
        </p:txBody>
      </p:sp>
    </p:spTree>
    <p:extLst>
      <p:ext uri="{BB962C8B-B14F-4D97-AF65-F5344CB8AC3E}">
        <p14:creationId xmlns:p14="http://schemas.microsoft.com/office/powerpoint/2010/main" val="784969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a:t>17.   </a:t>
            </a:r>
            <a:r>
              <a:rPr lang="en-US" sz="1200" b="1" kern="1200">
                <a:solidFill>
                  <a:schemeClr val="tx1"/>
                </a:solidFill>
                <a:effectLst/>
                <a:latin typeface="+mn-lt"/>
                <a:ea typeface="ＭＳ Ｐゴシック" pitchFamily="-123" charset="-128"/>
                <a:cs typeface="ＭＳ Ｐゴシック" pitchFamily="-123" charset="-128"/>
              </a:rPr>
              <a:t>[Jeff Grossman</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In this next clip, you’ll see MIT scientist </a:t>
            </a:r>
            <a:r>
              <a:rPr lang="en-US" sz="1200" b="1" kern="1200">
                <a:solidFill>
                  <a:schemeClr val="tx1"/>
                </a:solidFill>
                <a:effectLst/>
                <a:latin typeface="+mn-lt"/>
                <a:ea typeface="ＭＳ Ｐゴシック" pitchFamily="-123" charset="-128"/>
                <a:cs typeface="ＭＳ Ｐゴシック" pitchFamily="-123" charset="-128"/>
              </a:rPr>
              <a:t>Jeff Grossman</a:t>
            </a:r>
            <a:r>
              <a:rPr lang="en-US" sz="1200" kern="1200">
                <a:solidFill>
                  <a:schemeClr val="tx1"/>
                </a:solidFill>
                <a:effectLst/>
                <a:latin typeface="+mn-lt"/>
                <a:ea typeface="ＭＳ Ｐゴシック" pitchFamily="-123" charset="-128"/>
                <a:cs typeface="ＭＳ Ｐゴシック" pitchFamily="-123" charset="-128"/>
              </a:rPr>
              <a:t> using a great analogy and a careful sequence of slides to help his audience understand just how remarkable it is that the mere size of something can determine the color of the light it emits.  Notice how he keeps his eyes on the audience, except when he directs them to look at a sequence of images on the screen.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17</a:t>
            </a:fld>
            <a:endParaRPr lang="en-US"/>
          </a:p>
        </p:txBody>
      </p:sp>
    </p:spTree>
    <p:extLst>
      <p:ext uri="{BB962C8B-B14F-4D97-AF65-F5344CB8AC3E}">
        <p14:creationId xmlns:p14="http://schemas.microsoft.com/office/powerpoint/2010/main" val="1164789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18.</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Eric Mazur</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We said earlier that “The What” or the </a:t>
            </a:r>
            <a:r>
              <a:rPr lang="en-US" sz="1200" i="1" kern="1200">
                <a:solidFill>
                  <a:schemeClr val="tx1"/>
                </a:solidFill>
                <a:effectLst/>
                <a:latin typeface="+mn-lt"/>
                <a:ea typeface="ＭＳ Ｐゴシック" pitchFamily="-123" charset="-128"/>
                <a:cs typeface="ＭＳ Ｐゴシック" pitchFamily="-123" charset="-128"/>
              </a:rPr>
              <a:t>process </a:t>
            </a:r>
            <a:r>
              <a:rPr lang="en-US" sz="1200" kern="1200">
                <a:solidFill>
                  <a:schemeClr val="tx1"/>
                </a:solidFill>
                <a:effectLst/>
                <a:latin typeface="+mn-lt"/>
                <a:ea typeface="ＭＳ Ｐゴシック" pitchFamily="-123" charset="-128"/>
                <a:cs typeface="ＭＳ Ｐゴシック" pitchFamily="-123" charset="-128"/>
              </a:rPr>
              <a:t>of research can be boring to some people.  But it can also be told as an interesting story.  Here is physicist</a:t>
            </a:r>
            <a:r>
              <a:rPr lang="en-US" sz="1200" b="1" kern="1200">
                <a:solidFill>
                  <a:schemeClr val="tx1"/>
                </a:solidFill>
                <a:effectLst/>
                <a:latin typeface="+mn-lt"/>
                <a:ea typeface="ＭＳ Ｐゴシック" pitchFamily="-123" charset="-128"/>
                <a:cs typeface="ＭＳ Ｐゴシック" pitchFamily="-123" charset="-128"/>
              </a:rPr>
              <a:t> Eric Mazur </a:t>
            </a:r>
            <a:r>
              <a:rPr lang="en-US" sz="1200" kern="1200">
                <a:solidFill>
                  <a:schemeClr val="tx1"/>
                </a:solidFill>
                <a:effectLst/>
                <a:latin typeface="+mn-lt"/>
                <a:ea typeface="ＭＳ Ｐゴシック" pitchFamily="-123" charset="-128"/>
                <a:cs typeface="ＭＳ Ｐゴシック" pitchFamily="-123" charset="-128"/>
              </a:rPr>
              <a:t>of Harvard describing a sequence of events in his invention of a new room-temperature technique for pulling nanowires. He hadn’t done an exhaustive literature review, as you will see, and he freely admits to the role of serendipity in science – and so he demonstrates how the spirit of curiosity - just being willing to try something new - sometimes leads to interesting results. Notice his engagement with his audience and his sincerity.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18</a:t>
            </a:fld>
            <a:endParaRPr lang="en-US"/>
          </a:p>
        </p:txBody>
      </p:sp>
    </p:spTree>
    <p:extLst>
      <p:ext uri="{BB962C8B-B14F-4D97-AF65-F5344CB8AC3E}">
        <p14:creationId xmlns:p14="http://schemas.microsoft.com/office/powerpoint/2010/main" val="3954596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19.</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Don Ingber</a:t>
            </a:r>
            <a:r>
              <a:rPr lang="en-US" sz="1200" b="0" kern="1200">
                <a:solidFill>
                  <a:schemeClr val="tx1"/>
                </a:solidFill>
                <a:effectLst/>
                <a:latin typeface="+mn-lt"/>
                <a:ea typeface="ＭＳ Ｐゴシック" pitchFamily="-123" charset="-128"/>
                <a:cs typeface="ＭＳ Ｐゴシック" pitchFamily="-123" charset="-128"/>
              </a:rPr>
              <a:t>.</a:t>
            </a:r>
            <a:r>
              <a:rPr lang="en-US" sz="1200" b="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This is </a:t>
            </a:r>
            <a:r>
              <a:rPr lang="en-US" sz="1200" b="1" kern="1200">
                <a:solidFill>
                  <a:schemeClr val="tx1"/>
                </a:solidFill>
                <a:effectLst/>
                <a:latin typeface="+mn-lt"/>
                <a:ea typeface="ＭＳ Ｐゴシック" pitchFamily="-123" charset="-128"/>
                <a:cs typeface="ＭＳ Ｐゴシック" pitchFamily="-123" charset="-128"/>
              </a:rPr>
              <a:t>Don Ingber</a:t>
            </a:r>
            <a:r>
              <a:rPr lang="en-US" sz="1200" kern="1200">
                <a:solidFill>
                  <a:schemeClr val="tx1"/>
                </a:solidFill>
                <a:effectLst/>
                <a:latin typeface="+mn-lt"/>
                <a:ea typeface="ＭＳ Ｐゴシック" pitchFamily="-123" charset="-128"/>
                <a:cs typeface="ＭＳ Ｐゴシック" pitchFamily="-123" charset="-128"/>
              </a:rPr>
              <a:t> of the Wyss Institute and Harvard Medical School.  By using a simple children’s toy as a prop, he connects far more effectively to the audience than he could by using a technical diagram.  Ingber discovered</a:t>
            </a:r>
            <a:r>
              <a:rPr lang="en-US" sz="1200" kern="1200" baseline="0">
                <a:solidFill>
                  <a:schemeClr val="tx1"/>
                </a:solidFill>
                <a:effectLst/>
                <a:latin typeface="+mn-lt"/>
                <a:ea typeface="ＭＳ Ｐゴシック" pitchFamily="-123" charset="-128"/>
                <a:cs typeface="ＭＳ Ｐゴシック" pitchFamily="-123" charset="-128"/>
              </a:rPr>
              <a:t> that </a:t>
            </a:r>
            <a:r>
              <a:rPr lang="en-US" sz="1200" kern="1200">
                <a:solidFill>
                  <a:schemeClr val="tx1"/>
                </a:solidFill>
                <a:effectLst/>
                <a:latin typeface="+mn-lt"/>
                <a:ea typeface="ＭＳ Ｐゴシック" pitchFamily="-123" charset="-128"/>
                <a:cs typeface="ＭＳ Ｐゴシック" pitchFamily="-123" charset="-128"/>
              </a:rPr>
              <a:t>cells are not just bags of cytoplasm; instead, they are highly engineered tensegrity structures in</a:t>
            </a:r>
            <a:r>
              <a:rPr lang="en-US" sz="1200" kern="1200" baseline="0">
                <a:solidFill>
                  <a:schemeClr val="tx1"/>
                </a:solidFill>
                <a:effectLst/>
                <a:latin typeface="+mn-lt"/>
                <a:ea typeface="ＭＳ Ｐゴシック" pitchFamily="-123" charset="-128"/>
                <a:cs typeface="ＭＳ Ｐゴシック" pitchFamily="-123" charset="-128"/>
              </a:rPr>
              <a:t> which mechanical forces play a crucial role</a:t>
            </a:r>
            <a:r>
              <a:rPr lang="en-US" sz="1200" kern="120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[Press Play]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19</a:t>
            </a:fld>
            <a:endParaRPr lang="en-US"/>
          </a:p>
        </p:txBody>
      </p:sp>
    </p:spTree>
    <p:extLst>
      <p:ext uri="{BB962C8B-B14F-4D97-AF65-F5344CB8AC3E}">
        <p14:creationId xmlns:p14="http://schemas.microsoft.com/office/powerpoint/2010/main" val="1624136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CHOOSE</a:t>
            </a:r>
            <a:r>
              <a:rPr lang="en-US" sz="1200" b="1" kern="1200" baseline="0">
                <a:solidFill>
                  <a:schemeClr val="tx1"/>
                </a:solidFill>
                <a:effectLst/>
                <a:latin typeface="+mn-lt"/>
                <a:ea typeface="ＭＳ Ｐゴシック" pitchFamily="-123" charset="-128"/>
                <a:cs typeface="ＭＳ Ｐゴシック" pitchFamily="-123" charset="-128"/>
              </a:rPr>
              <a:t> EITHER THE SPOILER VERSION INTRO OR THE STRAIGHT VERSION INTRO BELOW:</a:t>
            </a:r>
            <a:endParaRPr lang="en-US" sz="1200" b="1" kern="1200">
              <a:solidFill>
                <a:schemeClr val="tx1"/>
              </a:solidFill>
              <a:effectLst/>
              <a:latin typeface="+mn-lt"/>
              <a:ea typeface="ＭＳ Ｐゴシック" pitchFamily="-123" charset="-128"/>
              <a:cs typeface="ＭＳ Ｐゴシック" pitchFamily="-123"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2a.</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Spoiler</a:t>
            </a:r>
            <a:r>
              <a:rPr lang="en-US" sz="1200" b="1" kern="1200" baseline="0">
                <a:solidFill>
                  <a:schemeClr val="tx1"/>
                </a:solidFill>
                <a:effectLst/>
                <a:latin typeface="+mn-lt"/>
                <a:ea typeface="ＭＳ Ｐゴシック" pitchFamily="-123" charset="-128"/>
                <a:cs typeface="ＭＳ Ｐゴシック" pitchFamily="-123" charset="-128"/>
              </a:rPr>
              <a:t> Version Intro  </a:t>
            </a:r>
            <a:r>
              <a:rPr lang="en-US" sz="1200" b="1" i="1" kern="1200" baseline="0">
                <a:solidFill>
                  <a:schemeClr val="tx1"/>
                </a:solidFill>
                <a:effectLst/>
                <a:latin typeface="+mn-lt"/>
                <a:ea typeface="ＭＳ Ｐゴシック" pitchFamily="-123" charset="-128"/>
                <a:cs typeface="ＭＳ Ｐゴシック" pitchFamily="-123" charset="-128"/>
              </a:rPr>
              <a:t>[choose this one or the Straight Version Intro below</a:t>
            </a:r>
            <a:r>
              <a:rPr lang="en-US" sz="1200" b="1" i="1" kern="1200">
                <a:solidFill>
                  <a:schemeClr val="tx1"/>
                </a:solidFill>
                <a:effectLst/>
                <a:latin typeface="+mn-lt"/>
                <a:ea typeface="ＭＳ Ｐゴシック" pitchFamily="-123" charset="-128"/>
                <a:cs typeface="ＭＳ Ｐゴシック" pitchFamily="-123" charset="-128"/>
              </a:rPr>
              <a:t>]</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When this workshop was given for REU students at the Museum of Science in Boston a few years ago, the organizers had an actor come in pretending to be an MIT professor who was going to give them a five-minute talk on Nanoelectronics, ostensibly so that the students could see how a typical research presentation is delivered.  </a:t>
            </a:r>
          </a:p>
          <a:p>
            <a:r>
              <a:rPr lang="en-US" sz="1200" kern="1200">
                <a:solidFill>
                  <a:schemeClr val="tx1"/>
                </a:solidFill>
                <a:effectLst/>
                <a:latin typeface="+mn-lt"/>
                <a:ea typeface="ＭＳ Ｐゴシック" pitchFamily="-123" charset="-128"/>
                <a:cs typeface="ＭＳ Ｐゴシック" pitchFamily="-123" charset="-128"/>
              </a:rPr>
              <a:t>The organizers had actually prepared a script and a slide show that incorporated some of the worst behaviors they had seen in research presentations, and had coached the actor how to deliver it very badly.  The cameras captured not only the actor giving the presentation, but also the reactions of the students as they wrestled with the cognitive discord between this “example of a typical research presentation” at a Science Communication Workshop and their actual gut reactions to what is in reality a very bad presentation.  </a:t>
            </a:r>
          </a:p>
          <a:p>
            <a:r>
              <a:rPr lang="en-US" sz="1200" kern="1200">
                <a:solidFill>
                  <a:schemeClr val="tx1"/>
                </a:solidFill>
                <a:effectLst/>
                <a:latin typeface="+mn-lt"/>
                <a:ea typeface="ＭＳ Ｐゴシック" pitchFamily="-123" charset="-128"/>
                <a:cs typeface="ＭＳ Ｐゴシック" pitchFamily="-123" charset="-128"/>
              </a:rPr>
              <a:t>So, while you’re watching this video, try to make mental notes of some of the bad presentation practices exhibited here – in the slides, organization, delivery, and response to audience questions.  Enjoy… and pay attention right through to the 90 second animated tutorial following the credits…</a:t>
            </a:r>
          </a:p>
          <a:p>
            <a:r>
              <a:rPr lang="en-US" sz="1200" b="1" i="1" kern="1200">
                <a:solidFill>
                  <a:schemeClr val="tx1"/>
                </a:solidFill>
                <a:effectLst/>
                <a:latin typeface="+mn-lt"/>
                <a:ea typeface="ＭＳ Ｐゴシック" pitchFamily="-123" charset="-128"/>
                <a:cs typeface="ＭＳ Ｐゴシック" pitchFamily="-123" charset="-128"/>
              </a:rPr>
              <a:t>[Advance slide, video will begin playing automatically</a:t>
            </a:r>
            <a:r>
              <a:rPr lang="en-US" sz="1200" b="1" i="1" kern="1200" baseline="0">
                <a:solidFill>
                  <a:schemeClr val="tx1"/>
                </a:solidFill>
                <a:effectLst/>
                <a:latin typeface="+mn-lt"/>
                <a:ea typeface="ＭＳ Ｐゴシック" pitchFamily="-123" charset="-128"/>
                <a:cs typeface="ＭＳ Ｐゴシック" pitchFamily="-123" charset="-128"/>
              </a:rPr>
              <a:t> (make sure audio is on and connected)]</a:t>
            </a:r>
            <a:endParaRPr lang="en-US" sz="1200" b="1" i="1" kern="1200">
              <a:solidFill>
                <a:schemeClr val="tx1"/>
              </a:solidFill>
              <a:effectLst/>
              <a:latin typeface="+mn-lt"/>
              <a:ea typeface="ＭＳ Ｐゴシック" pitchFamily="-123" charset="-128"/>
              <a:cs typeface="ＭＳ Ｐゴシック" pitchFamily="-123" charset="-128"/>
            </a:endParaRPr>
          </a:p>
          <a:p>
            <a:endParaRPr lang="en-US" sz="1200" kern="1200">
              <a:solidFill>
                <a:schemeClr val="tx1"/>
              </a:solidFill>
              <a:effectLst/>
              <a:latin typeface="+mn-lt"/>
              <a:ea typeface="ＭＳ Ｐゴシック" pitchFamily="-123" charset="-128"/>
              <a:cs typeface="ＭＳ Ｐゴシック" pitchFamily="-123"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baseline="0">
                <a:solidFill>
                  <a:schemeClr val="tx1"/>
                </a:solidFill>
                <a:effectLst/>
                <a:latin typeface="+mn-lt"/>
                <a:ea typeface="ＭＳ Ｐゴシック" pitchFamily="-123" charset="-128"/>
                <a:cs typeface="ＭＳ Ｐゴシック" pitchFamily="-123" charset="-128"/>
              </a:rPr>
              <a:t>2b. </a:t>
            </a:r>
            <a:r>
              <a:rPr lang="en-US" sz="1200" b="1" kern="1200">
                <a:solidFill>
                  <a:schemeClr val="tx1"/>
                </a:solidFill>
                <a:effectLst/>
                <a:latin typeface="+mn-lt"/>
                <a:ea typeface="ＭＳ Ｐゴシック" pitchFamily="-123" charset="-128"/>
                <a:cs typeface="ＭＳ Ｐゴシック" pitchFamily="-123" charset="-128"/>
              </a:rPr>
              <a:t>Straight</a:t>
            </a:r>
            <a:r>
              <a:rPr lang="en-US" sz="1200" b="1" kern="1200" baseline="0">
                <a:solidFill>
                  <a:schemeClr val="tx1"/>
                </a:solidFill>
                <a:effectLst/>
                <a:latin typeface="+mn-lt"/>
                <a:ea typeface="ＭＳ Ｐゴシック" pitchFamily="-123" charset="-128"/>
                <a:cs typeface="ＭＳ Ｐゴシック" pitchFamily="-123" charset="-128"/>
              </a:rPr>
              <a:t> Version Intro</a:t>
            </a:r>
            <a:endParaRPr lang="en-US" sz="1200" kern="1200">
              <a:solidFill>
                <a:schemeClr val="tx1"/>
              </a:solidFill>
              <a:effectLst/>
              <a:latin typeface="+mn-lt"/>
              <a:ea typeface="ＭＳ Ｐゴシック" pitchFamily="-123" charset="-128"/>
              <a:cs typeface="ＭＳ Ｐゴシック" pitchFamily="-123" charset="-128"/>
            </a:endParaRPr>
          </a:p>
          <a:p>
            <a:r>
              <a:rPr lang="en-US" sz="1200" u="none" kern="1200">
                <a:solidFill>
                  <a:schemeClr val="tx1"/>
                </a:solidFill>
                <a:effectLst/>
                <a:latin typeface="+mn-lt"/>
                <a:ea typeface="ＭＳ Ｐゴシック" pitchFamily="-123" charset="-128"/>
                <a:cs typeface="ＭＳ Ｐゴシック" pitchFamily="-123" charset="-128"/>
              </a:rPr>
              <a:t>Now we’re going to look at an example of a scientific research presentation given to undergraduate students and see if we can pick out what we like and don’t like about the presentation style.  This talk is by Professor Lorraine Fisher-Katz, an MIT researcher who spoke to REU students at a Science Communication Workshop at the Museum of Science, Boston.  It’s about 5 minutes long.  Let’s take a look….</a:t>
            </a:r>
          </a:p>
          <a:p>
            <a:r>
              <a:rPr lang="en-US" sz="1200" b="1" i="1" kern="1200">
                <a:solidFill>
                  <a:schemeClr val="tx1"/>
                </a:solidFill>
                <a:effectLst/>
                <a:latin typeface="+mn-lt"/>
                <a:ea typeface="ＭＳ Ｐゴシック" pitchFamily="-123" charset="-128"/>
                <a:cs typeface="ＭＳ Ｐゴシック" pitchFamily="-123" charset="-128"/>
              </a:rPr>
              <a:t>[Advance slide, video will begin playing automatically</a:t>
            </a:r>
            <a:r>
              <a:rPr lang="en-US" sz="1200" b="1" i="1" kern="1200" baseline="0">
                <a:solidFill>
                  <a:schemeClr val="tx1"/>
                </a:solidFill>
                <a:effectLst/>
                <a:latin typeface="+mn-lt"/>
                <a:ea typeface="ＭＳ Ｐゴシック" pitchFamily="-123" charset="-128"/>
                <a:cs typeface="ＭＳ Ｐゴシック" pitchFamily="-123" charset="-128"/>
              </a:rPr>
              <a:t> (make sure audio is on and connected)]</a:t>
            </a:r>
            <a:endParaRPr lang="en-US" sz="1200" b="1" i="1" kern="1200">
              <a:solidFill>
                <a:schemeClr val="tx1"/>
              </a:solidFill>
              <a:effectLst/>
              <a:latin typeface="+mn-lt"/>
              <a:ea typeface="ＭＳ Ｐゴシック" pitchFamily="-123" charset="-128"/>
              <a:cs typeface="ＭＳ Ｐゴシック" pitchFamily="-123" charset="-128"/>
            </a:endParaRPr>
          </a:p>
          <a:p>
            <a:endParaRPr lang="en-US" sz="1200" b="1" kern="1200" baseline="0">
              <a:solidFill>
                <a:schemeClr val="tx1"/>
              </a:solidFill>
              <a:effectLst/>
              <a:latin typeface="+mn-lt"/>
              <a:ea typeface="ＭＳ Ｐゴシック" pitchFamily="-123" charset="-128"/>
              <a:cs typeface="ＭＳ Ｐゴシック" pitchFamily="-123" charset="-128"/>
            </a:endParaRPr>
          </a:p>
          <a:p>
            <a:endParaRPr lang="en-US" sz="1200" b="1" kern="1200" baseline="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kern="1200">
                <a:solidFill>
                  <a:schemeClr val="tx1"/>
                </a:solidFill>
                <a:effectLst/>
                <a:latin typeface="+mn-lt"/>
                <a:ea typeface="ＭＳ Ｐゴシック" pitchFamily="-123" charset="-128"/>
                <a:cs typeface="ＭＳ Ｐゴシック" pitchFamily="-123" charset="-128"/>
              </a:rPr>
              <a:t>20. Narrative Section </a:t>
            </a:r>
            <a:r>
              <a:rPr lang="en-US" sz="1200" b="1" kern="1200">
                <a:solidFill>
                  <a:schemeClr val="tx1"/>
                </a:solidFill>
                <a:effectLst/>
                <a:latin typeface="+mn-lt"/>
                <a:ea typeface="ＭＳ Ｐゴシック" pitchFamily="-123" charset="-128"/>
                <a:cs typeface="ＭＳ Ｐゴシック" pitchFamily="-123" charset="-128"/>
              </a:rPr>
              <a:t>4.4:   Context &amp; Motivation:  Brief Writing Exercise</a:t>
            </a:r>
            <a:r>
              <a:rPr lang="en-US" sz="1200" kern="1200">
                <a:solidFill>
                  <a:schemeClr val="tx1"/>
                </a:solidFill>
                <a:effectLst/>
                <a:latin typeface="+mn-lt"/>
                <a:ea typeface="ＭＳ Ｐゴシック" pitchFamily="-123" charset="-128"/>
                <a:cs typeface="ＭＳ Ｐゴシック" pitchFamily="-123" charset="-128"/>
              </a:rPr>
              <a:t> </a:t>
            </a:r>
          </a:p>
          <a:p>
            <a:r>
              <a:rPr lang="en-US" sz="1200" i="1" kern="1200">
                <a:solidFill>
                  <a:schemeClr val="tx1"/>
                </a:solidFill>
                <a:effectLst/>
                <a:latin typeface="+mn-lt"/>
                <a:ea typeface="ＭＳ Ｐゴシック" pitchFamily="-123" charset="-128"/>
                <a:cs typeface="ＭＳ Ｐゴシック" pitchFamily="-123" charset="-128"/>
              </a:rPr>
              <a:t>[The reverse side of the Science Communication introduction sheet in the student handout packet contains the cue for this exercise and space to write.  You’ll need a timer to alert the students when they have one minute left.  You may want to have extra pens and pads available.]</a:t>
            </a:r>
            <a:endParaRPr lang="en-US" sz="1200" kern="1200">
              <a:solidFill>
                <a:schemeClr val="tx1"/>
              </a:solidFill>
              <a:effectLst/>
              <a:latin typeface="+mn-lt"/>
              <a:ea typeface="ＭＳ Ｐゴシック" pitchFamily="-123" charset="-128"/>
              <a:cs typeface="ＭＳ Ｐゴシック" pitchFamily="-123" charset="-128"/>
            </a:endParaRPr>
          </a:p>
          <a:p>
            <a:r>
              <a:rPr lang="en-US" sz="1200" b="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Now, it’s your turn.  During the next [3-5] minutes, I’d like you to write a few sentences introducing your research project by describing its broader context and motivation.  I’m not going to collect this piece of writing, and you will not be graded on it – this is just an exercise to get your mind working on ways to articulate the underlying purpose of your investigations.  Your target audience is a group of intelligent college students with no specialized background in your area of research.  Begin by connecting your audience to the larger challenge and how your research project fits in, perhaps adding what’s new or different about your approach, and why it matters, in a way that will make your reader truly interested in finding out what the outcome will be.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I recognize that at this point some of you may not yet have all the background necessary to address these questions with complete confidence.  (You may have only recently arrived in this lab.)  That’s OK.  When you go back to your lab tomorrow, schedule some time to sit down and talk to your mentor or lab director and find out more about </a:t>
            </a:r>
            <a:r>
              <a:rPr lang="en-US" sz="1200" i="1" kern="1200">
                <a:solidFill>
                  <a:schemeClr val="tx1"/>
                </a:solidFill>
                <a:effectLst/>
                <a:latin typeface="+mn-lt"/>
                <a:ea typeface="ＭＳ Ｐゴシック" pitchFamily="-123" charset="-128"/>
                <a:cs typeface="ＭＳ Ｐゴシック" pitchFamily="-123" charset="-128"/>
              </a:rPr>
              <a:t>why</a:t>
            </a:r>
            <a:r>
              <a:rPr lang="en-US" sz="1200" kern="1200">
                <a:solidFill>
                  <a:schemeClr val="tx1"/>
                </a:solidFill>
                <a:effectLst/>
                <a:latin typeface="+mn-lt"/>
                <a:ea typeface="ＭＳ Ｐゴシック" pitchFamily="-123" charset="-128"/>
                <a:cs typeface="ＭＳ Ｐゴシック" pitchFamily="-123" charset="-128"/>
              </a:rPr>
              <a:t> you’re doing </a:t>
            </a:r>
            <a:r>
              <a:rPr lang="en-US" sz="1200" i="1" kern="1200">
                <a:solidFill>
                  <a:schemeClr val="tx1"/>
                </a:solidFill>
                <a:effectLst/>
                <a:latin typeface="+mn-lt"/>
                <a:ea typeface="ＭＳ Ｐゴシック" pitchFamily="-123" charset="-128"/>
                <a:cs typeface="ＭＳ Ｐゴシック" pitchFamily="-123" charset="-128"/>
              </a:rPr>
              <a:t>what </a:t>
            </a:r>
            <a:r>
              <a:rPr lang="en-US" sz="1200" kern="1200">
                <a:solidFill>
                  <a:schemeClr val="tx1"/>
                </a:solidFill>
                <a:effectLst/>
                <a:latin typeface="+mn-lt"/>
                <a:ea typeface="ＭＳ Ｐゴシック" pitchFamily="-123" charset="-128"/>
                <a:cs typeface="ＭＳ Ｐゴシック" pitchFamily="-123" charset="-128"/>
              </a:rPr>
              <a:t>you’re doing.  In the meantime, do the best you can.  If nothing else, this experience will give you a better idea of the questions you’re going to want to ask.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You’ve got [3-5] minutes.  Clearly you’re not going to write a masterpiece in that amount of time.  So, think of this as a rapid prototyping exercise. I’ll let you know when you have just one minute left.  Let’s get going…  </a:t>
            </a:r>
          </a:p>
          <a:p>
            <a:endParaRPr lang="en-US" sz="1200" b="0" i="0" u="none" kern="1200">
              <a:solidFill>
                <a:schemeClr val="tx1"/>
              </a:solidFill>
              <a:effectLst/>
              <a:latin typeface="+mn-lt"/>
              <a:ea typeface="ＭＳ Ｐゴシック" pitchFamily="-123" charset="-128"/>
              <a:cs typeface="ＭＳ Ｐゴシック" pitchFamily="-123" charset="-128"/>
            </a:endParaRPr>
          </a:p>
          <a:p>
            <a:r>
              <a:rPr lang="en-US" sz="1200" b="1" u="sng" kern="1200">
                <a:solidFill>
                  <a:schemeClr val="tx1"/>
                </a:solidFill>
                <a:effectLst/>
                <a:latin typeface="+mn-lt"/>
                <a:ea typeface="ＭＳ Ｐゴシック" pitchFamily="-123" charset="-128"/>
                <a:cs typeface="ＭＳ Ｐゴシック" pitchFamily="-123" charset="-128"/>
              </a:rPr>
              <a:t>Debrief of Brief Writing Exercise</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i="1" kern="1200">
                <a:solidFill>
                  <a:schemeClr val="tx1"/>
                </a:solidFill>
                <a:effectLst/>
                <a:latin typeface="+mn-lt"/>
                <a:ea typeface="ＭＳ Ｐゴシック" pitchFamily="-123" charset="-128"/>
                <a:cs typeface="ＭＳ Ｐゴシック" pitchFamily="-123" charset="-128"/>
              </a:rPr>
              <a:t>When the time is up, ask the students to partner with someone they don’t already know well and to read their statements aloud to each other and comment.  Then ask for a volunteer to stand up and read their statement to the group. Cue applause when they’re done. If there is time, ask a few others.  Be very encouraging.  If they are still not getting to a broader challenge that most people can identify with, gently help them in a Socratic style dialogue to discover the broader context of their short-term research project.  It can also help to ask if any student finds him or herself stumped by the question of broader context and willing to process it through with you.  Some students find it difficult to work their way up the chain to the broader motivation for their work.  Eventually, though there is always some human goal involved, be it glory, profit, insight, or a solution to a problem people face.  (If any students are working on projects that are governed by confidentiality agreements, ask them to speak with their supervisors about what specific information needs to be withheld.)  This activity prepares students for the Research Introductions Activity, which comes next.  </a:t>
            </a:r>
          </a:p>
          <a:p>
            <a:endParaRPr lang="en-US" sz="1200" b="0" i="0" u="none"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20</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kern="1200">
                <a:solidFill>
                  <a:schemeClr val="tx1"/>
                </a:solidFill>
                <a:effectLst/>
                <a:latin typeface="+mn-lt"/>
                <a:ea typeface="ＭＳ Ｐゴシック" pitchFamily="-123" charset="-128"/>
                <a:cs typeface="ＭＳ Ｐゴシック" pitchFamily="-123" charset="-128"/>
              </a:rPr>
              <a:t>21. Narrative Section 5:</a:t>
            </a:r>
            <a:r>
              <a:rPr lang="en-US" sz="1200" b="1" i="0" u="none"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  Research Introductions Activity</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In a minute we’re going to take a stretch break, and then each of you is going to prepare a [60 – 90 second] spoken introduction to your research project that you will share in small groups.  You can use what you’ve already written and expand it a little further, or you may decide to take a different approach. [We’re going to have two rounds of practice in small groups, so you’ll have a chance to try a different pass.]  Consider this as a rapid prototyping session, with feedback from your fellow students. Think about the most concise way you can interest your group in your research project.  Use plain language.  Feel free to provide examples or analogies that could help your listeners understand one or two of your key points.  If you aren’t yet sure yet about the broader context of your research project, just do the best you can.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Remember what we covered earlier about ways to connect with your audience – in this case, your break-out group. Make eye contact with each individual in your group.  You can begin traditionally by introducing yourself and saying where you are from and what lab you are working in – OR, you might just boldly capture their attention, and launch into facts about the broader challenge that your research ultimately addresses.  Take some time to build up the enormity of this challenge, and what sorts of approaches have been tried and failed previously, if you know about them.  How might people benefit from finding a solution?  What is special and distinct about the approach your group is taking?  What do you hope to find out?</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You will have [5-10] minutes to prepare.  You can stretch, go the restroom, get some water, sit down and write out what you want to say, or you can walk around the room rehearsing it to yourself.  Then I’ll call you back and we’ll break into small groups, you’ll share what you have come up with</a:t>
            </a:r>
            <a:r>
              <a:rPr lang="en-US" sz="1200" i="1" kern="1200">
                <a:solidFill>
                  <a:schemeClr val="tx1"/>
                </a:solidFill>
                <a:effectLst/>
                <a:latin typeface="+mn-lt"/>
                <a:ea typeface="ＭＳ Ｐゴシック" pitchFamily="-123" charset="-128"/>
                <a:cs typeface="ＭＳ Ｐゴシック" pitchFamily="-123" charset="-128"/>
              </a:rPr>
              <a:t>.</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One last piece of advice:  Figure out how to end your talk.  End it with something that feels like a concluding statement for where you are at this point in your research; don’t just trail off….   Your ending completes the communication and invites others to respond.</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Please begin.  I’ll let you know when you have about a minute left.</a:t>
            </a:r>
          </a:p>
          <a:p>
            <a:r>
              <a:rPr lang="en-US" sz="1200" kern="1200">
                <a:solidFill>
                  <a:schemeClr val="tx1"/>
                </a:solidFill>
                <a:effectLst/>
                <a:latin typeface="+mn-lt"/>
                <a:ea typeface="ＭＳ Ｐゴシック" pitchFamily="-123" charset="-128"/>
                <a:cs typeface="ＭＳ Ｐゴシック" pitchFamily="-123" charset="-128"/>
              </a:rPr>
              <a:t> </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21</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kern="1200">
                <a:solidFill>
                  <a:schemeClr val="tx1"/>
                </a:solidFill>
                <a:effectLst/>
                <a:latin typeface="+mn-lt"/>
                <a:ea typeface="ＭＳ Ｐゴシック" pitchFamily="-123" charset="-128"/>
                <a:cs typeface="ＭＳ Ｐゴシック" pitchFamily="-123" charset="-128"/>
              </a:rPr>
              <a:t>22. Narrative Section 5.2:</a:t>
            </a:r>
            <a:r>
              <a:rPr lang="en-US" sz="1200" b="1" i="0" u="none"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  Break-out Groups</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Now you get a chance to prototype this first draft of your research introduction in break-out groups.  We’ll have two rounds of this exercise, so that after you try out your first version and get some feedback, you’ll have a chance to adjust it before the second round.</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Here are the rules for small group sharing:  Each group has a facilitator, and that person will appoint a timer.  Each student will have [1 -2] minutes to deliver their research introduction.  Remember what we learned about connecting to your audience, and try to make eye contact and land points with each member of your group.  The group will spend a total of [5] minutes providing feedback to each presenter, with the facilitator going last.  Listeners, your job is to listen very carefully and attentively to the presenter, so you can give them helpful feedback.  In giving feedback, we suggest that you begin by each member of the group identifying at least one thing that the speaker did well.  Then go around again, with each person contributing ideas for how the presentation might be improved the next time around.  You can address qualities like presence, connection, eye contact, vocabulary, or content.  Did you understand the motivation behind the research?  Were you curious to learn more? (That’s a good thing.)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Now, sometimes people are shy to offer critical feedback.  But I assure you that your colleagues would rather hear it from you here in this room, in this relatively safe place, than find themselves in a high stakes situation without having had the benefit of your feedback.  But don’t take it from me – the first thing you should do when you assemble into your small groups – is to check whether all members want to receive your feedback and advice.  If any of you don’t want to receive it – let your colleagues know.  The rest of you should confirm to your group-mates that you do indeed want their feedback.   Now, by agreeing to hear the feedback of your colleagues, you aren’t necessarily agreeing with the feedback they give you.  It is up to each individual to assess the feedback they’ve been given and decide whether to do something about it.  We can do our best to help each other by pointing out what we think worked well and what we think might work better – but these are opinions and judgments and not mandates.  Each of us must make our own judgments about our own performance in light of the feedback we are given.   Now, if the speaker has asked for feedback, we’d like each person in the group to contribute it.  No, sitting out on the sidelines.  Your goal is to help everyone in your group – on your team - do their best.   By listening carefully and formulating ideas for helping each person do their best, you will be reinforcing your own understanding of how best to design and deliver a talk like this.</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If your group finishes before the other groups have finished, try going around a second time.</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Now, you will see a number and a letter on the lower left corner of your nametag.  The number indicates your break-out group.  Break-out group 1 will meet there (point to area of room); Break-out group 2 will meet there (another area of room), etc.    Have fun with this!</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22</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23"/>
            </a:pPr>
            <a:r>
              <a:rPr lang="en-US" sz="1200" b="1" i="0" u="none" kern="1200">
                <a:solidFill>
                  <a:schemeClr val="tx1"/>
                </a:solidFill>
                <a:effectLst/>
                <a:latin typeface="+mn-lt"/>
                <a:ea typeface="ＭＳ Ｐゴシック" pitchFamily="-123" charset="-128"/>
                <a:cs typeface="ＭＳ Ｐゴシック" pitchFamily="-123" charset="-128"/>
              </a:rPr>
              <a:t>  Section 5.3:   Debrief</a:t>
            </a:r>
            <a:r>
              <a:rPr lang="en-US" sz="1200" b="1" i="0" u="none"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of Research Introductions Activity, Round One</a:t>
            </a:r>
            <a:endParaRPr lang="en-US" sz="1200" kern="1200">
              <a:solidFill>
                <a:schemeClr val="tx1"/>
              </a:solidFill>
              <a:effectLst/>
              <a:latin typeface="+mn-lt"/>
              <a:ea typeface="ＭＳ Ｐゴシック" pitchFamily="-123" charset="-128"/>
              <a:cs typeface="ＭＳ Ｐゴシック" pitchFamily="-123" charset="-128"/>
            </a:endParaRPr>
          </a:p>
          <a:p>
            <a:r>
              <a:rPr lang="en-US" sz="1200" i="1" kern="1200">
                <a:solidFill>
                  <a:schemeClr val="tx1"/>
                </a:solidFill>
                <a:effectLst/>
                <a:latin typeface="+mn-lt"/>
                <a:ea typeface="ＭＳ Ｐゴシック" pitchFamily="-123" charset="-128"/>
                <a:cs typeface="ＭＳ Ｐゴシック" pitchFamily="-123" charset="-128"/>
              </a:rPr>
              <a:t>[The workshop leader invites students to return to their original seats, and asks some debriefing questions, like whether students found it difficult to make eye contact with each member of their group.  Did they get valuable feedback?  Did anyone learn something about the way they speak that they hadn’t been aware of previously?  And, if there’s time, does anyone want to try their talk in front of the whole group?   [If so, reinforce what they are doing well, and provide some pointers for how to improve. If they have questions, try a Socratic approach, helping them tease out an answer.]   Do you think it’s going to be easier to do the second time you try it?  I assure you it will be.]</a:t>
            </a:r>
            <a:endParaRPr lang="en-US" sz="1200"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23</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24"/>
            </a:pPr>
            <a:r>
              <a:rPr lang="en-US" sz="1200" b="1" i="0" u="none" kern="1200">
                <a:solidFill>
                  <a:schemeClr val="tx1"/>
                </a:solidFill>
                <a:effectLst/>
                <a:latin typeface="+mn-lt"/>
                <a:ea typeface="ＭＳ Ｐゴシック" pitchFamily="-123" charset="-128"/>
                <a:cs typeface="ＭＳ Ｐゴシック" pitchFamily="-123" charset="-128"/>
              </a:rPr>
              <a:t>  Section 5.4:  </a:t>
            </a:r>
            <a:r>
              <a:rPr lang="en-US" sz="1200" b="1" kern="1200">
                <a:solidFill>
                  <a:schemeClr val="tx1"/>
                </a:solidFill>
                <a:effectLst/>
                <a:latin typeface="+mn-lt"/>
                <a:ea typeface="ＭＳ Ｐゴシック" pitchFamily="-123" charset="-128"/>
                <a:cs typeface="ＭＳ Ｐゴシック" pitchFamily="-123" charset="-128"/>
              </a:rPr>
              <a:t>Instructions for Research Introductions, Round Two  </a:t>
            </a:r>
            <a:r>
              <a:rPr lang="en-US" sz="1200" kern="1200">
                <a:solidFill>
                  <a:schemeClr val="tx1"/>
                </a:solidFill>
                <a:effectLst/>
                <a:latin typeface="+mn-lt"/>
                <a:ea typeface="ＭＳ Ｐゴシック" pitchFamily="-123" charset="-128"/>
                <a:cs typeface="ＭＳ Ｐゴシック" pitchFamily="-123" charset="-128"/>
              </a:rPr>
              <a:t>(Slide 24)</a:t>
            </a:r>
          </a:p>
          <a:p>
            <a:r>
              <a:rPr lang="en-US" sz="1200" kern="1200">
                <a:solidFill>
                  <a:schemeClr val="tx1"/>
                </a:solidFill>
                <a:effectLst/>
                <a:latin typeface="+mn-lt"/>
                <a:ea typeface="ＭＳ Ｐゴシック" pitchFamily="-123" charset="-128"/>
                <a:cs typeface="ＭＳ Ｐゴシック" pitchFamily="-123" charset="-128"/>
              </a:rPr>
              <a:t>If there is time, split the group into a new set of break-out groups and do another round.  (All of our evaluation studies show that students want to have at least one other go at this, after they’ve received the initial round of feedback.  And the main message of the day is that THE SECRET IS PRACTICE.  First give the students five minutes on their own to make adjustments to their research introductions based on the feedback they received and their own experience delivering the first draft.  The second round can be shortened, by reducing the limit for each talk to 60-90 seconds, and reducing the amount of time for feedback.  We like to mix up the groups for the second round.  Do this either by coding the nametags in advance for the second round (with a letter code after the number code), or by asking two students from each group to move clockwise to the next group. This way each person will get feedback from students who will notice how the talk has changed, as well as feedback from students coming with fresh ears. Following the second round, spend a little more time debriefing the whole group.</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b="1" kern="1200">
                <a:solidFill>
                  <a:schemeClr val="tx1"/>
                </a:solidFill>
                <a:effectLst/>
                <a:latin typeface="+mn-lt"/>
                <a:ea typeface="ＭＳ Ｐゴシック" pitchFamily="-123" charset="-128"/>
                <a:cs typeface="ＭＳ Ｐゴシック" pitchFamily="-123" charset="-128"/>
              </a:rPr>
              <a:t>Whether or not there is time for a second round…</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Remind the students that “the Secret is Practice,” and that the more they practice giving oral introductions, the more skilled and polished they will become.  This will be helpful in their academic, professional, and social arenas.  It’s a good idea to have a few different versions of their oral research introductions, of varying lengths and varying levels of sophistication, for the various situations they might be encountering.  Practicing aloud is essential, since it involves a different set of neural pathways that they will be using in front of a real audience. </a:t>
            </a:r>
          </a:p>
          <a:p>
            <a:pPr marL="0" indent="0">
              <a:buNone/>
            </a:pPr>
            <a:endParaRPr lang="en-US" sz="1200"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24</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25"/>
            </a:pPr>
            <a:r>
              <a:rPr lang="en-US" sz="1200" b="1" i="0" u="none" kern="1200">
                <a:solidFill>
                  <a:schemeClr val="tx1"/>
                </a:solidFill>
                <a:effectLst/>
                <a:latin typeface="+mn-lt"/>
                <a:ea typeface="ＭＳ Ｐゴシック" pitchFamily="-123" charset="-128"/>
                <a:cs typeface="ＭＳ Ｐゴシック" pitchFamily="-123" charset="-128"/>
              </a:rPr>
              <a:t>  Section 6:</a:t>
            </a:r>
            <a:r>
              <a:rPr lang="en-US" sz="1200" b="1" i="0" u="none"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Thinking Ahead To Your Final Research Presentation </a:t>
            </a:r>
            <a:endParaRPr lang="en-US" sz="1200" kern="1200">
              <a:solidFill>
                <a:schemeClr val="tx1"/>
              </a:solidFill>
              <a:effectLst/>
              <a:latin typeface="+mn-lt"/>
              <a:ea typeface="ＭＳ Ｐゴシック" pitchFamily="-123" charset="-128"/>
              <a:cs typeface="ＭＳ Ｐゴシック" pitchFamily="-123" charset="-128"/>
            </a:endParaRPr>
          </a:p>
          <a:p>
            <a:r>
              <a:rPr lang="en-US" sz="1200" i="1" kern="1200">
                <a:solidFill>
                  <a:schemeClr val="tx1"/>
                </a:solidFill>
                <a:effectLst/>
                <a:latin typeface="+mn-lt"/>
                <a:ea typeface="ＭＳ Ｐゴシック" pitchFamily="-123" charset="-128"/>
                <a:cs typeface="ＭＳ Ｐゴシック" pitchFamily="-123" charset="-128"/>
              </a:rPr>
              <a:t>[During this last section of Session One, you will begin to prepare students for developing the final research presentation and/or poster they will be delivering at the end of their research experience.  Make sure they are clear about what is expected of them (including any specific program requirements for content, attribution, format, or template), and when the PowerPoint slides and/or poster drafts are due and to whom.  Let them know that they will be delivering a draft of their presentation (usually the first 5 or 10 minutes) in break-out groups at the next REU SCW session, and remind them of the date and time.  Go over the handouts and the resources and guidance they offer.  Take them out one-by-one while the students identify them in their own packets so that they recognize what they have been given.  Walk students through the Research Presentation Reflection Sheet and/or the Poster Presentation Scoresheet, which they will use at Session Two to provide feedback to each other.  Also advise students to observe and pay attention to the different ways they see science presented in classroom, seminars, on TED Talks, in the media, and elsewhere, and to notice - when they attend a</a:t>
            </a:r>
            <a:r>
              <a:rPr lang="en-US" sz="1200" kern="1200">
                <a:solidFill>
                  <a:schemeClr val="tx1"/>
                </a:solidFill>
                <a:effectLst/>
                <a:latin typeface="+mn-lt"/>
                <a:ea typeface="ＭＳ Ｐゴシック" pitchFamily="-123" charset="-128"/>
                <a:cs typeface="ＭＳ Ｐゴシック" pitchFamily="-123" charset="-128"/>
              </a:rPr>
              <a:t> good</a:t>
            </a:r>
            <a:r>
              <a:rPr lang="en-US" sz="1200" i="1" kern="1200">
                <a:solidFill>
                  <a:schemeClr val="tx1"/>
                </a:solidFill>
                <a:effectLst/>
                <a:latin typeface="+mn-lt"/>
                <a:ea typeface="ＭＳ Ｐゴシック" pitchFamily="-123" charset="-128"/>
                <a:cs typeface="ＭＳ Ｐゴシック" pitchFamily="-123" charset="-128"/>
              </a:rPr>
              <a:t> presentation - what characteristics made it good, and likewise for poster sessions.  And, of course, remind them to </a:t>
            </a:r>
            <a:r>
              <a:rPr lang="en-US" sz="1200" kern="1200">
                <a:solidFill>
                  <a:schemeClr val="tx1"/>
                </a:solidFill>
                <a:effectLst/>
                <a:latin typeface="+mn-lt"/>
                <a:ea typeface="ＭＳ Ｐゴシック" pitchFamily="-123" charset="-128"/>
                <a:cs typeface="ＭＳ Ｐゴシック" pitchFamily="-123" charset="-128"/>
              </a:rPr>
              <a:t>practice</a:t>
            </a:r>
            <a:r>
              <a:rPr lang="en-US" sz="1200" i="1" kern="1200">
                <a:solidFill>
                  <a:schemeClr val="tx1"/>
                </a:solidFill>
                <a:effectLst/>
                <a:latin typeface="+mn-lt"/>
                <a:ea typeface="ＭＳ Ｐゴシック" pitchFamily="-123" charset="-128"/>
                <a:cs typeface="ＭＳ Ｐゴシック" pitchFamily="-123" charset="-128"/>
              </a:rPr>
              <a:t>.  There is no substitute for actually practicing their presentation aloud, either alone or with friends, before they give their poster or slide presentation at the next session.  It will make a world of difference.</a:t>
            </a:r>
            <a:r>
              <a:rPr lang="en-US" sz="1200" i="1" kern="1200" baseline="0">
                <a:solidFill>
                  <a:schemeClr val="tx1"/>
                </a:solidFill>
                <a:effectLst/>
                <a:latin typeface="+mn-lt"/>
                <a:ea typeface="ＭＳ Ｐゴシック" pitchFamily="-123" charset="-128"/>
                <a:cs typeface="ＭＳ Ｐゴシック" pitchFamily="-123" charset="-128"/>
              </a:rPr>
              <a:t>  </a:t>
            </a:r>
          </a:p>
          <a:p>
            <a:r>
              <a:rPr lang="en-US" sz="1200" b="1" i="1" kern="1200">
                <a:solidFill>
                  <a:schemeClr val="tx1"/>
                </a:solidFill>
                <a:effectLst/>
                <a:latin typeface="+mn-lt"/>
                <a:ea typeface="ＭＳ Ｐゴシック" pitchFamily="-123" charset="-128"/>
                <a:cs typeface="ＭＳ Ｐゴシック" pitchFamily="-123" charset="-128"/>
              </a:rPr>
              <a:t>…the next sequence of slides about</a:t>
            </a:r>
            <a:r>
              <a:rPr lang="en-US" sz="1200" b="1" i="1" kern="1200" baseline="0">
                <a:solidFill>
                  <a:schemeClr val="tx1"/>
                </a:solidFill>
                <a:effectLst/>
                <a:latin typeface="+mn-lt"/>
                <a:ea typeface="ＭＳ Ｐゴシック" pitchFamily="-123" charset="-128"/>
                <a:cs typeface="ＭＳ Ｐゴシック" pitchFamily="-123" charset="-128"/>
              </a:rPr>
              <a:t> designing slides … [optional]</a:t>
            </a:r>
            <a:endParaRPr lang="en-US" sz="1200" b="1" i="1"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25</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marL="342900" lvl="0" indent="-342900" eaLnBrk="1" hangingPunct="1">
              <a:spcBef>
                <a:spcPct val="0"/>
              </a:spcBef>
              <a:buAutoNum type="arabicPeriod" startAt="26"/>
            </a:pPr>
            <a:r>
              <a:rPr lang="en-US" sz="1400" b="1" dirty="0" smtClean="0"/>
              <a:t>PowerPoint</a:t>
            </a:r>
            <a:r>
              <a:rPr lang="en-US" sz="1400" b="1" baseline="0" dirty="0" smtClean="0"/>
              <a:t> Pointers   </a:t>
            </a:r>
            <a:r>
              <a:rPr lang="en-US" sz="1400" dirty="0" smtClean="0"/>
              <a:t>So now,</a:t>
            </a:r>
            <a:r>
              <a:rPr lang="en-US" sz="1400" baseline="0" dirty="0" smtClean="0"/>
              <a:t> we’re going to briefly review some slide design advice and PowerPoint tools.  </a:t>
            </a:r>
          </a:p>
          <a:p>
            <a:pPr marL="0" lvl="0" indent="0" eaLnBrk="1" hangingPunct="1">
              <a:spcBef>
                <a:spcPct val="0"/>
              </a:spcBef>
              <a:buNone/>
            </a:pPr>
            <a:r>
              <a:rPr lang="en-US" sz="1400" baseline="0" dirty="0" smtClean="0"/>
              <a:t>The f</a:t>
            </a:r>
            <a:r>
              <a:rPr lang="en-US" sz="1400" dirty="0" smtClean="0"/>
              <a:t>irst</a:t>
            </a:r>
            <a:r>
              <a:rPr lang="en-US" sz="1400" baseline="0" dirty="0" smtClean="0"/>
              <a:t> point I want to make is to a</a:t>
            </a:r>
            <a:r>
              <a:rPr lang="en-US" sz="1400" dirty="0" smtClean="0"/>
              <a:t>lways try to remember to darken the lights shining</a:t>
            </a:r>
            <a:r>
              <a:rPr lang="en-US" sz="1400" baseline="0" dirty="0" smtClean="0"/>
              <a:t> on the screen if you can – because it’ll be a lot easier for the audience to see all the effort you put in to them. [You can demonstrate this by turning the lights on and off.] </a:t>
            </a:r>
          </a:p>
          <a:p>
            <a:pPr marL="0" lvl="0" indent="0" eaLnBrk="1" hangingPunct="1">
              <a:spcBef>
                <a:spcPct val="0"/>
              </a:spcBef>
              <a:buNone/>
            </a:pPr>
            <a:r>
              <a:rPr lang="en-US" sz="1400" baseline="0" dirty="0" smtClean="0"/>
              <a:t>So sit back, relax, and enjoy the show….</a:t>
            </a:r>
          </a:p>
          <a:p>
            <a:pPr lvl="0" eaLnBrk="1" hangingPunct="1">
              <a:spcBef>
                <a:spcPct val="0"/>
              </a:spcBef>
            </a:pPr>
            <a:r>
              <a:rPr lang="en-US" sz="1400" b="1" baseline="0" dirty="0" smtClean="0"/>
              <a:t>[After you advance this slide, the next 26 slides will advance by themselves automatically.  Take over manual advance at slide 53]</a:t>
            </a:r>
          </a:p>
          <a:p>
            <a:pPr lvl="1" eaLnBrk="1" hangingPunct="1">
              <a:spcBef>
                <a:spcPct val="0"/>
              </a:spcBef>
            </a:pPr>
            <a:endParaRPr lang="en-US" sz="1400"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D7B06-ADA7-4941-82BE-6EC75DFE1851}" type="slidenum">
              <a:rPr lang="en-US">
                <a:ea typeface="ＭＳ Ｐゴシック" pitchFamily="-123" charset="-128"/>
                <a:cs typeface="ＭＳ Ｐゴシック" pitchFamily="-123" charset="-128"/>
              </a:rPr>
              <a:pPr fontAlgn="base">
                <a:spcBef>
                  <a:spcPct val="0"/>
                </a:spcBef>
                <a:spcAft>
                  <a:spcPct val="0"/>
                </a:spcAft>
                <a:defRPr/>
              </a:pPr>
              <a:t>26</a:t>
            </a:fld>
            <a:endParaRPr lang="en-US">
              <a:ea typeface="ＭＳ Ｐゴシック" pitchFamily="-123" charset="-128"/>
              <a:cs typeface="ＭＳ Ｐゴシック" pitchFamily="-123"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marL="342900" lvl="0" indent="-342900" eaLnBrk="1" hangingPunct="1">
              <a:spcBef>
                <a:spcPct val="0"/>
              </a:spcBef>
              <a:buAutoNum type="arabicPeriod" startAt="26"/>
            </a:pPr>
            <a:r>
              <a:rPr lang="en-US" sz="1400" b="1" dirty="0" smtClean="0"/>
              <a:t>A Brief Slide Presentation about Slide Presentations</a:t>
            </a:r>
          </a:p>
          <a:p>
            <a:pPr marL="457200" lvl="1" indent="0" eaLnBrk="1" hangingPunct="1">
              <a:spcBef>
                <a:spcPct val="0"/>
              </a:spcBef>
              <a:buNone/>
            </a:pPr>
            <a:r>
              <a:rPr lang="en-US" sz="1400" dirty="0" smtClean="0"/>
              <a:t>[this runs automatically until slide 53]</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D7B06-ADA7-4941-82BE-6EC75DFE1851}" type="slidenum">
              <a:rPr lang="en-US">
                <a:ea typeface="ＭＳ Ｐゴシック" pitchFamily="-123" charset="-128"/>
                <a:cs typeface="ＭＳ Ｐゴシック" pitchFamily="-123" charset="-128"/>
              </a:rPr>
              <a:pPr fontAlgn="base">
                <a:spcBef>
                  <a:spcPct val="0"/>
                </a:spcBef>
                <a:spcAft>
                  <a:spcPct val="0"/>
                </a:spcAft>
                <a:defRPr/>
              </a:pPr>
              <a:t>27</a:t>
            </a:fld>
            <a:endParaRPr lang="en-US">
              <a:ea typeface="ＭＳ Ｐゴシック" pitchFamily="-123" charset="-128"/>
              <a:cs typeface="ＭＳ Ｐゴシック" pitchFamily="-123"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spcBef>
                <a:spcPct val="0"/>
              </a:spcBef>
            </a:pPr>
            <a:r>
              <a:rPr lang="en-US" dirty="0" smtClean="0"/>
              <a:t>Design your slides so your audience can get one single clear message from each one.</a:t>
            </a:r>
          </a:p>
          <a:p>
            <a:pPr marL="0" lvl="1" eaLnBrk="1" hangingPunct="1">
              <a:spcBef>
                <a:spcPct val="0"/>
              </a:spcBef>
            </a:pPr>
            <a:r>
              <a:rPr lang="en-US" dirty="0" smtClean="0"/>
              <a:t>Don’t….</a:t>
            </a:r>
          </a:p>
          <a:p>
            <a:pPr eaLnBrk="1" hangingPunct="1">
              <a:spcBef>
                <a:spcPct val="0"/>
              </a:spcBef>
            </a:pPr>
            <a:endParaRPr lang="en-US" dirty="0"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EB9C3D-B31B-4186-808A-7FE8875CDC6C}" type="slidenum">
              <a:rPr lang="en-US">
                <a:ea typeface="ＭＳ Ｐゴシック" pitchFamily="-123" charset="-128"/>
                <a:cs typeface="ＭＳ Ｐゴシック" pitchFamily="-123" charset="-128"/>
              </a:rPr>
              <a:pPr fontAlgn="base">
                <a:spcBef>
                  <a:spcPct val="0"/>
                </a:spcBef>
                <a:spcAft>
                  <a:spcPct val="0"/>
                </a:spcAft>
                <a:defRPr/>
              </a:pPr>
              <a:t>28</a:t>
            </a:fld>
            <a:endParaRPr lang="en-US">
              <a:ea typeface="ＭＳ Ｐゴシック" pitchFamily="-123" charset="-128"/>
              <a:cs typeface="ＭＳ Ｐゴシック" pitchFamily="-123"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b="1" dirty="0" smtClean="0"/>
              <a:t>Don’t try to cram too much in!</a:t>
            </a:r>
            <a:r>
              <a:rPr lang="en-US" b="0" baseline="0" dirty="0" smtClean="0"/>
              <a:t>   </a:t>
            </a:r>
            <a:r>
              <a:rPr lang="en-US" dirty="0" smtClean="0"/>
              <a:t>When you do that, you lose any visual power the projection of an image may have,</a:t>
            </a:r>
            <a:r>
              <a:rPr lang="en-US" baseline="0" dirty="0" smtClean="0"/>
              <a:t> and it’s also difficult for people to see what you’ve so carefully crammed in there.  More about cramming  later.  Now, a few more don’ts…</a:t>
            </a:r>
            <a:endParaRPr lang="en-US" dirty="0" smtClean="0"/>
          </a:p>
          <a:p>
            <a:pPr eaLnBrk="1" hangingPunct="1">
              <a:spcBef>
                <a:spcPct val="0"/>
              </a:spcBef>
            </a:pP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97BFFB-B82E-435A-8CBD-212755271BA1}" type="slidenum">
              <a:rPr lang="en-US">
                <a:ea typeface="ＭＳ Ｐゴシック" pitchFamily="-123" charset="-128"/>
                <a:cs typeface="ＭＳ Ｐゴシック" pitchFamily="-123" charset="-128"/>
              </a:rPr>
              <a:pPr fontAlgn="base">
                <a:spcBef>
                  <a:spcPct val="0"/>
                </a:spcBef>
                <a:spcAft>
                  <a:spcPct val="0"/>
                </a:spcAft>
                <a:defRPr/>
              </a:pPr>
              <a:t>29</a:t>
            </a:fld>
            <a:endParaRPr lang="en-US">
              <a:ea typeface="ＭＳ Ｐゴシック" pitchFamily="-123" charset="-128"/>
              <a:cs typeface="ＭＳ Ｐゴシック" pitchFamily="-123"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3. </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Spoiler</a:t>
            </a:r>
            <a:r>
              <a:rPr lang="en-US" sz="1200" b="1" kern="1200" baseline="0">
                <a:solidFill>
                  <a:schemeClr val="tx1"/>
                </a:solidFill>
                <a:effectLst/>
                <a:latin typeface="+mn-lt"/>
                <a:ea typeface="ＭＳ Ｐゴシック" pitchFamily="-123" charset="-128"/>
                <a:cs typeface="ＭＳ Ｐゴシック" pitchFamily="-123" charset="-128"/>
              </a:rPr>
              <a:t> Version Video – will begin playing automatically.</a:t>
            </a:r>
            <a:endParaRPr lang="en-US" sz="1200" b="1" kern="1200">
              <a:solidFill>
                <a:schemeClr val="tx1"/>
              </a:solidFill>
              <a:effectLst/>
              <a:latin typeface="+mn-lt"/>
              <a:ea typeface="ＭＳ Ｐゴシック" pitchFamily="-123" charset="-128"/>
              <a:cs typeface="ＭＳ Ｐゴシック" pitchFamily="-123" charset="-128"/>
            </a:endParaRPr>
          </a:p>
          <a:p>
            <a:pPr marL="0" indent="0">
              <a:buNone/>
            </a:pPr>
            <a:r>
              <a:rPr lang="en-US" sz="1200" i="1" kern="1200">
                <a:solidFill>
                  <a:schemeClr val="tx1"/>
                </a:solidFill>
                <a:effectLst/>
                <a:latin typeface="+mn-lt"/>
                <a:ea typeface="ＭＳ Ｐゴシック" pitchFamily="-123" charset="-128"/>
                <a:cs typeface="ＭＳ Ｐゴシック" pitchFamily="-123" charset="-128"/>
              </a:rPr>
              <a:t> </a:t>
            </a:r>
            <a:r>
              <a:rPr lang="en-US" sz="1200" i="0" kern="1200">
                <a:solidFill>
                  <a:schemeClr val="tx1"/>
                </a:solidFill>
                <a:effectLst/>
                <a:latin typeface="+mn-lt"/>
                <a:ea typeface="ＭＳ Ｐゴシック" pitchFamily="-123" charset="-128"/>
                <a:cs typeface="ＭＳ Ｐゴシック" pitchFamily="-123" charset="-128"/>
              </a:rPr>
              <a:t>	</a:t>
            </a:r>
            <a:r>
              <a:rPr lang="en-US" sz="1200" b="1" i="1" kern="1200" baseline="0">
                <a:solidFill>
                  <a:schemeClr val="tx1"/>
                </a:solidFill>
                <a:effectLst/>
                <a:latin typeface="+mn-lt"/>
                <a:ea typeface="ＭＳ Ｐゴシック" pitchFamily="-123" charset="-128"/>
                <a:cs typeface="ＭＳ Ｐゴシック" pitchFamily="-123" charset="-128"/>
              </a:rPr>
              <a:t>[Hide this slide if using the “Straight” version instead – It is on the next slide.  “Hide slide” is under the “Slide Show” menu.]</a:t>
            </a:r>
            <a:endParaRPr lang="en-US" sz="1200" b="1" i="1" kern="1200">
              <a:solidFill>
                <a:schemeClr val="tx1"/>
              </a:solidFill>
              <a:effectLst/>
              <a:latin typeface="+mn-lt"/>
              <a:ea typeface="ＭＳ Ｐゴシック" pitchFamily="-123" charset="-128"/>
              <a:cs typeface="ＭＳ Ｐゴシック" pitchFamily="-123" charset="-128"/>
            </a:endParaRPr>
          </a:p>
          <a:p>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3</a:t>
            </a:fld>
            <a:endParaRPr lang="en-US"/>
          </a:p>
        </p:txBody>
      </p:sp>
    </p:spTree>
    <p:extLst>
      <p:ext uri="{BB962C8B-B14F-4D97-AF65-F5344CB8AC3E}">
        <p14:creationId xmlns:p14="http://schemas.microsoft.com/office/powerpoint/2010/main" val="1684398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marL="0" lvl="2" eaLnBrk="1" hangingPunct="1">
              <a:spcBef>
                <a:spcPct val="0"/>
              </a:spcBef>
            </a:pPr>
            <a:r>
              <a:rPr lang="en-US" b="1" dirty="0" smtClean="0"/>
              <a:t>Don’t use distracting color schemes and a mish mash of fonts!  </a:t>
            </a:r>
          </a:p>
          <a:p>
            <a:pPr eaLnBrk="1" hangingPunct="1">
              <a:spcBef>
                <a:spcPct val="0"/>
              </a:spcBef>
            </a:pPr>
            <a:endParaRPr lang="en-US" dirty="0" smtClean="0"/>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FADBA5-A781-4B15-ABFD-30BB040F2271}" type="slidenum">
              <a:rPr lang="en-US">
                <a:ea typeface="ＭＳ Ｐゴシック" pitchFamily="-123" charset="-128"/>
                <a:cs typeface="ＭＳ Ｐゴシック" pitchFamily="-123" charset="-128"/>
              </a:rPr>
              <a:pPr fontAlgn="base">
                <a:spcBef>
                  <a:spcPct val="0"/>
                </a:spcBef>
                <a:spcAft>
                  <a:spcPct val="0"/>
                </a:spcAft>
                <a:defRPr/>
              </a:pPr>
              <a:t>30</a:t>
            </a:fld>
            <a:endParaRPr lang="en-US">
              <a:ea typeface="ＭＳ Ｐゴシック" pitchFamily="-123" charset="-128"/>
              <a:cs typeface="ＭＳ Ｐゴシック" pitchFamily="-123"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marL="0" lvl="2" eaLnBrk="1" hangingPunct="1">
              <a:spcBef>
                <a:spcPct val="0"/>
              </a:spcBef>
            </a:pPr>
            <a:r>
              <a:rPr lang="en-US" b="1" dirty="0" smtClean="0"/>
              <a:t>..or logos.</a:t>
            </a:r>
          </a:p>
          <a:p>
            <a:pPr marL="0" marR="0" lvl="2" indent="0" algn="l" defTabSz="457200" rtl="0" eaLnBrk="1" fontAlgn="base" latinLnBrk="0" hangingPunct="1">
              <a:lnSpc>
                <a:spcPct val="100000"/>
              </a:lnSpc>
              <a:spcBef>
                <a:spcPct val="0"/>
              </a:spcBef>
              <a:spcAft>
                <a:spcPct val="0"/>
              </a:spcAft>
              <a:buClrTx/>
              <a:buSzTx/>
              <a:buFontTx/>
              <a:buNone/>
              <a:tabLst/>
              <a:defRPr/>
            </a:pPr>
            <a:r>
              <a:rPr lang="en-US" b="1" dirty="0" smtClean="0"/>
              <a:t> It’s usually sufficient to put your branding just on your first slide and your last slides.</a:t>
            </a:r>
          </a:p>
          <a:p>
            <a:pPr marL="0" lvl="2" eaLnBrk="1" hangingPunct="1">
              <a:spcBef>
                <a:spcPct val="0"/>
              </a:spcBef>
            </a:pPr>
            <a:endParaRPr lang="en-US" b="1" dirty="0" smtClean="0"/>
          </a:p>
          <a:p>
            <a:pPr eaLnBrk="1" hangingPunct="1">
              <a:spcBef>
                <a:spcPct val="0"/>
              </a:spcBef>
            </a:pPr>
            <a:endParaRPr lang="en-US" dirty="0" smtClean="0"/>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FADBA5-A781-4B15-ABFD-30BB040F2271}" type="slidenum">
              <a:rPr lang="en-US">
                <a:ea typeface="ＭＳ Ｐゴシック" pitchFamily="-123" charset="-128"/>
                <a:cs typeface="ＭＳ Ｐゴシック" pitchFamily="-123" charset="-128"/>
              </a:rPr>
              <a:pPr fontAlgn="base">
                <a:spcBef>
                  <a:spcPct val="0"/>
                </a:spcBef>
                <a:spcAft>
                  <a:spcPct val="0"/>
                </a:spcAft>
                <a:defRPr/>
              </a:pPr>
              <a:t>31</a:t>
            </a:fld>
            <a:endParaRPr lang="en-US">
              <a:ea typeface="ＭＳ Ｐゴシック" pitchFamily="-123" charset="-128"/>
              <a:cs typeface="ＭＳ Ｐゴシック" pitchFamily="-123"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Here’s another don’t … which should become pretty self-explanatory….</a:t>
            </a:r>
          </a:p>
          <a:p>
            <a:pPr eaLnBrk="1" hangingPunct="1">
              <a:spcBef>
                <a:spcPct val="0"/>
              </a:spcBef>
            </a:pPr>
            <a:r>
              <a:rPr lang="en-US" b="1" i="1" dirty="0" smtClean="0"/>
              <a:t>[click to the next slide and they will then</a:t>
            </a:r>
            <a:r>
              <a:rPr lang="en-US" b="1" i="1" baseline="0" dirty="0" smtClean="0"/>
              <a:t> run on their own….]</a:t>
            </a:r>
            <a:endParaRPr lang="en-US" b="1" i="1" dirty="0" smtClean="0"/>
          </a:p>
        </p:txBody>
      </p:sp>
      <p:sp>
        <p:nvSpPr>
          <p:cNvPr id="48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DF6437-FF8F-4E80-8A18-F98A5F4D62E7}" type="slidenum">
              <a:rPr lang="en-US">
                <a:ea typeface="ＭＳ Ｐゴシック" pitchFamily="-123" charset="-128"/>
                <a:cs typeface="ＭＳ Ｐゴシック" pitchFamily="-123" charset="-128"/>
              </a:rPr>
              <a:pPr fontAlgn="base">
                <a:spcBef>
                  <a:spcPct val="0"/>
                </a:spcBef>
                <a:spcAft>
                  <a:spcPct val="0"/>
                </a:spcAft>
                <a:defRPr/>
              </a:pPr>
              <a:t>32</a:t>
            </a:fld>
            <a:endParaRPr lang="en-US">
              <a:ea typeface="ＭＳ Ｐゴシック" pitchFamily="-123" charset="-128"/>
              <a:cs typeface="ＭＳ Ｐゴシック" pitchFamily="-123"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click through – there are some sound effects….)</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33</a:t>
            </a:fld>
            <a:endParaRPr lang="en-US"/>
          </a:p>
        </p:txBody>
      </p:sp>
    </p:spTree>
    <p:extLst>
      <p:ext uri="{BB962C8B-B14F-4D97-AF65-F5344CB8AC3E}">
        <p14:creationId xmlns:p14="http://schemas.microsoft.com/office/powerpoint/2010/main" val="3644105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 And…, you can read this next sequence yourself without looking at me… or we can chant it together….</a:t>
            </a:r>
          </a:p>
        </p:txBody>
      </p:sp>
      <p:sp>
        <p:nvSpPr>
          <p:cNvPr id="542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157154-7520-4E59-AA6E-F2E782F279DE}" type="slidenum">
              <a:rPr lang="en-US">
                <a:ea typeface="ＭＳ Ｐゴシック" pitchFamily="-123" charset="-128"/>
                <a:cs typeface="ＭＳ Ｐゴシック" pitchFamily="-123" charset="-128"/>
              </a:rPr>
              <a:pPr fontAlgn="base">
                <a:spcBef>
                  <a:spcPct val="0"/>
                </a:spcBef>
                <a:spcAft>
                  <a:spcPct val="0"/>
                </a:spcAft>
                <a:defRPr/>
              </a:pPr>
              <a:t>36</a:t>
            </a:fld>
            <a:endParaRPr lang="en-US">
              <a:ea typeface="ＭＳ Ｐゴシック" pitchFamily="-123" charset="-128"/>
              <a:cs typeface="ＭＳ Ｐゴシック" pitchFamily="-123"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THINK</a:t>
            </a:r>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EBC633-8D4E-4FD1-AD57-EED9C1B3BD76}" type="slidenum">
              <a:rPr lang="en-US">
                <a:ea typeface="ＭＳ Ｐゴシック" pitchFamily="-123" charset="-128"/>
                <a:cs typeface="ＭＳ Ｐゴシック" pitchFamily="-123" charset="-128"/>
              </a:rPr>
              <a:pPr fontAlgn="base">
                <a:spcBef>
                  <a:spcPct val="0"/>
                </a:spcBef>
                <a:spcAft>
                  <a:spcPct val="0"/>
                </a:spcAft>
                <a:defRPr/>
              </a:pPr>
              <a:t>37</a:t>
            </a:fld>
            <a:endParaRPr lang="en-US">
              <a:ea typeface="ＭＳ Ｐゴシック" pitchFamily="-123" charset="-128"/>
              <a:cs typeface="ＭＳ Ｐゴシック" pitchFamily="-123"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ABOUT…</a:t>
            </a:r>
          </a:p>
          <a:p>
            <a:pPr eaLnBrk="1" hangingPunct="1">
              <a:spcBef>
                <a:spcPct val="0"/>
              </a:spcBef>
            </a:pPr>
            <a:endParaRPr lang="en-US"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640837-7521-48D9-848B-61F5D5692B10}" type="slidenum">
              <a:rPr lang="en-US">
                <a:ea typeface="ＭＳ Ｐゴシック" pitchFamily="-123" charset="-128"/>
                <a:cs typeface="ＭＳ Ｐゴシック" pitchFamily="-123" charset="-128"/>
              </a:rPr>
              <a:pPr fontAlgn="base">
                <a:spcBef>
                  <a:spcPct val="0"/>
                </a:spcBef>
                <a:spcAft>
                  <a:spcPct val="0"/>
                </a:spcAft>
                <a:defRPr/>
              </a:pPr>
              <a:t>38</a:t>
            </a:fld>
            <a:endParaRPr lang="en-US">
              <a:ea typeface="ＭＳ Ｐゴシック" pitchFamily="-123" charset="-128"/>
              <a:cs typeface="ＭＳ Ｐゴシック" pitchFamily="-123"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USING…</a:t>
            </a:r>
          </a:p>
        </p:txBody>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42D9B2-44CB-4F67-9FDA-F7D78EE88E0D}" type="slidenum">
              <a:rPr lang="en-US">
                <a:ea typeface="ＭＳ Ｐゴシック" pitchFamily="-123" charset="-128"/>
                <a:cs typeface="ＭＳ Ｐゴシック" pitchFamily="-123" charset="-128"/>
              </a:rPr>
              <a:pPr fontAlgn="base">
                <a:spcBef>
                  <a:spcPct val="0"/>
                </a:spcBef>
                <a:spcAft>
                  <a:spcPct val="0"/>
                </a:spcAft>
                <a:defRPr/>
              </a:pPr>
              <a:t>39</a:t>
            </a:fld>
            <a:endParaRPr lang="en-US">
              <a:ea typeface="ＭＳ Ｐゴシック" pitchFamily="-123" charset="-128"/>
              <a:cs typeface="ＭＳ Ｐゴシック" pitchFamily="-123"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DARK…</a:t>
            </a:r>
          </a:p>
        </p:txBody>
      </p:sp>
      <p:sp>
        <p:nvSpPr>
          <p:cNvPr id="624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6ED1B1-DA17-43AD-AEFA-8A8AD9D7B2F7}" type="slidenum">
              <a:rPr lang="en-US">
                <a:ea typeface="ＭＳ Ｐゴシック" pitchFamily="-123" charset="-128"/>
                <a:cs typeface="ＭＳ Ｐゴシック" pitchFamily="-123" charset="-128"/>
              </a:rPr>
              <a:pPr fontAlgn="base">
                <a:spcBef>
                  <a:spcPct val="0"/>
                </a:spcBef>
                <a:spcAft>
                  <a:spcPct val="0"/>
                </a:spcAft>
                <a:defRPr/>
              </a:pPr>
              <a:t>40</a:t>
            </a:fld>
            <a:endParaRPr lang="en-US">
              <a:ea typeface="ＭＳ Ｐゴシック" pitchFamily="-123" charset="-128"/>
              <a:cs typeface="ＭＳ Ｐゴシック" pitchFamily="-123"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BACKGROUNDS…</a:t>
            </a:r>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511498-8649-4901-A6E5-73F4A469066F}" type="slidenum">
              <a:rPr lang="en-US">
                <a:ea typeface="ＭＳ Ｐゴシック" pitchFamily="-123" charset="-128"/>
                <a:cs typeface="ＭＳ Ｐゴシック" pitchFamily="-123" charset="-128"/>
              </a:rPr>
              <a:pPr fontAlgn="base">
                <a:spcBef>
                  <a:spcPct val="0"/>
                </a:spcBef>
                <a:spcAft>
                  <a:spcPct val="0"/>
                </a:spcAft>
                <a:defRPr/>
              </a:pPr>
              <a:t>41</a:t>
            </a:fld>
            <a:endParaRPr lang="en-US">
              <a:ea typeface="ＭＳ Ｐゴシック" pitchFamily="-123" charset="-128"/>
              <a:cs typeface="ＭＳ Ｐゴシック" pitchFamily="-123"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baseline="0">
                <a:solidFill>
                  <a:schemeClr val="tx1"/>
                </a:solidFill>
                <a:effectLst/>
                <a:latin typeface="+mn-lt"/>
                <a:ea typeface="ＭＳ Ｐゴシック" pitchFamily="-123" charset="-128"/>
                <a:cs typeface="ＭＳ Ｐゴシック" pitchFamily="-123" charset="-128"/>
              </a:rPr>
              <a:t>4.  </a:t>
            </a:r>
            <a:r>
              <a:rPr lang="en-US" sz="1200" b="1" kern="1200">
                <a:solidFill>
                  <a:schemeClr val="tx1"/>
                </a:solidFill>
                <a:effectLst/>
                <a:latin typeface="+mn-lt"/>
                <a:ea typeface="ＭＳ Ｐゴシック" pitchFamily="-123" charset="-128"/>
                <a:cs typeface="ＭＳ Ｐゴシック" pitchFamily="-123" charset="-128"/>
              </a:rPr>
              <a:t>Straight</a:t>
            </a:r>
            <a:r>
              <a:rPr lang="en-US" sz="1200" b="1" kern="1200" baseline="0">
                <a:solidFill>
                  <a:schemeClr val="tx1"/>
                </a:solidFill>
                <a:effectLst/>
                <a:latin typeface="+mn-lt"/>
                <a:ea typeface="ＭＳ Ｐゴシック" pitchFamily="-123" charset="-128"/>
                <a:cs typeface="ＭＳ Ｐゴシック" pitchFamily="-123" charset="-128"/>
              </a:rPr>
              <a:t> Version Video – will begin playing automatically.</a:t>
            </a:r>
            <a:endParaRPr lang="en-US" sz="1200" b="1" kern="1200">
              <a:solidFill>
                <a:schemeClr val="tx1"/>
              </a:solidFill>
              <a:effectLst/>
              <a:latin typeface="+mn-lt"/>
              <a:ea typeface="ＭＳ Ｐゴシック" pitchFamily="-123" charset="-128"/>
              <a:cs typeface="ＭＳ Ｐゴシック" pitchFamily="-123" charset="-128"/>
            </a:endParaRPr>
          </a:p>
          <a:p>
            <a:pPr marL="0" indent="0">
              <a:buNone/>
            </a:pPr>
            <a:r>
              <a:rPr lang="en-US" sz="1200" i="1" kern="1200">
                <a:solidFill>
                  <a:schemeClr val="tx1"/>
                </a:solidFill>
                <a:effectLst/>
                <a:latin typeface="+mn-lt"/>
                <a:ea typeface="ＭＳ Ｐゴシック" pitchFamily="-123" charset="-128"/>
                <a:cs typeface="ＭＳ Ｐゴシック" pitchFamily="-123" charset="-128"/>
              </a:rPr>
              <a:t> </a:t>
            </a:r>
            <a:r>
              <a:rPr lang="en-US" sz="1200" i="0" kern="1200">
                <a:solidFill>
                  <a:schemeClr val="tx1"/>
                </a:solidFill>
                <a:effectLst/>
                <a:latin typeface="+mn-lt"/>
                <a:ea typeface="ＭＳ Ｐゴシック" pitchFamily="-123" charset="-128"/>
                <a:cs typeface="ＭＳ Ｐゴシック" pitchFamily="-123" charset="-128"/>
              </a:rPr>
              <a:t>	</a:t>
            </a:r>
            <a:r>
              <a:rPr lang="en-US" sz="1200" b="1" i="1" kern="1200" baseline="0">
                <a:solidFill>
                  <a:schemeClr val="tx1"/>
                </a:solidFill>
                <a:effectLst/>
                <a:latin typeface="+mn-lt"/>
                <a:ea typeface="ＭＳ Ｐゴシック" pitchFamily="-123" charset="-128"/>
                <a:cs typeface="ＭＳ Ｐゴシック" pitchFamily="-123" charset="-128"/>
              </a:rPr>
              <a:t>[Hide this slide if using the “Spoiler” version instead – It is on the previous slide.  “Hide slide” is under the “Slide Show” menu.]</a:t>
            </a:r>
            <a:endParaRPr lang="en-US" sz="1200" b="1" i="1"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4</a:t>
            </a:fld>
            <a:endParaRPr lang="en-US"/>
          </a:p>
        </p:txBody>
      </p:sp>
    </p:spTree>
    <p:extLst>
      <p:ext uri="{BB962C8B-B14F-4D97-AF65-F5344CB8AC3E}">
        <p14:creationId xmlns:p14="http://schemas.microsoft.com/office/powerpoint/2010/main" val="1000009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TO REDUCE</a:t>
            </a:r>
          </a:p>
        </p:txBody>
      </p:sp>
      <p:sp>
        <p:nvSpPr>
          <p:cNvPr id="665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4864E5-D3A4-4CA0-B2BF-3F438C8A340F}" type="slidenum">
              <a:rPr lang="en-US">
                <a:ea typeface="ＭＳ Ｐゴシック" pitchFamily="-123" charset="-128"/>
                <a:cs typeface="ＭＳ Ｐゴシック" pitchFamily="-123" charset="-128"/>
              </a:rPr>
              <a:pPr fontAlgn="base">
                <a:spcBef>
                  <a:spcPct val="0"/>
                </a:spcBef>
                <a:spcAft>
                  <a:spcPct val="0"/>
                </a:spcAft>
                <a:defRPr/>
              </a:pPr>
              <a:t>42</a:t>
            </a:fld>
            <a:endParaRPr lang="en-US">
              <a:ea typeface="ＭＳ Ｐゴシック" pitchFamily="-123" charset="-128"/>
              <a:cs typeface="ＭＳ Ｐゴシック" pitchFamily="-123"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GLARE!!</a:t>
            </a:r>
          </a:p>
          <a:p>
            <a:pPr eaLnBrk="1" hangingPunct="1">
              <a:spcBef>
                <a:spcPct val="0"/>
              </a:spcBef>
            </a:pPr>
            <a:endParaRPr lang="en-US" dirty="0" smtClean="0"/>
          </a:p>
          <a:p>
            <a:pPr eaLnBrk="1" hangingPunct="1">
              <a:spcBef>
                <a:spcPct val="0"/>
              </a:spcBef>
            </a:pPr>
            <a:r>
              <a:rPr lang="en-US" dirty="0" smtClean="0"/>
              <a:t>(That’s what we prefer, but I will caution you</a:t>
            </a:r>
            <a:r>
              <a:rPr lang="en-US" baseline="0" dirty="0" smtClean="0"/>
              <a:t> that some researchers do prefer light backgrounds, they do consume less ink in printing out – so – if you have the time you can optimize one version of your presentation for projection, and another for printing…)    NEXT…</a:t>
            </a:r>
            <a:endParaRPr lang="en-US" dirty="0" smtClean="0"/>
          </a:p>
        </p:txBody>
      </p:sp>
      <p:sp>
        <p:nvSpPr>
          <p:cNvPr id="686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ADB7CC-36FC-4497-83C3-D46409776B06}" type="slidenum">
              <a:rPr lang="en-US">
                <a:ea typeface="ＭＳ Ｐゴシック" pitchFamily="-123" charset="-128"/>
                <a:cs typeface="ＭＳ Ｐゴシック" pitchFamily="-123" charset="-128"/>
              </a:rPr>
              <a:pPr fontAlgn="base">
                <a:spcBef>
                  <a:spcPct val="0"/>
                </a:spcBef>
                <a:spcAft>
                  <a:spcPct val="0"/>
                </a:spcAft>
                <a:defRPr/>
              </a:pPr>
              <a:t>43</a:t>
            </a:fld>
            <a:endParaRPr lang="en-US">
              <a:ea typeface="ＭＳ Ｐゴシック" pitchFamily="-123" charset="-128"/>
              <a:cs typeface="ＭＳ Ｐゴシック" pitchFamily="-123"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Try to use your slides as ….</a:t>
            </a:r>
          </a:p>
        </p:txBody>
      </p:sp>
      <p:sp>
        <p:nvSpPr>
          <p:cNvPr id="727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76266E-5178-43C7-9AAF-0235375023BD}" type="slidenum">
              <a:rPr lang="en-US">
                <a:ea typeface="ＭＳ Ｐゴシック" pitchFamily="-123" charset="-128"/>
                <a:cs typeface="ＭＳ Ｐゴシック" pitchFamily="-123" charset="-128"/>
              </a:rPr>
              <a:pPr fontAlgn="base">
                <a:spcBef>
                  <a:spcPct val="0"/>
                </a:spcBef>
                <a:spcAft>
                  <a:spcPct val="0"/>
                </a:spcAft>
                <a:defRPr/>
              </a:pPr>
              <a:t>44</a:t>
            </a:fld>
            <a:endParaRPr lang="en-US">
              <a:ea typeface="ＭＳ Ｐゴシック" pitchFamily="-123" charset="-128"/>
              <a:cs typeface="ＭＳ Ｐゴシック" pitchFamily="-123"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…as evidence</a:t>
            </a:r>
            <a:r>
              <a:rPr lang="en-US" baseline="0" dirty="0" smtClean="0"/>
              <a:t> </a:t>
            </a:r>
            <a:r>
              <a:rPr lang="en-US" dirty="0" smtClean="0"/>
              <a:t>or illustration for your talk…  </a:t>
            </a:r>
          </a:p>
          <a:p>
            <a:pPr eaLnBrk="1" hangingPunct="1">
              <a:spcBef>
                <a:spcPct val="0"/>
              </a:spcBef>
            </a:pPr>
            <a:endParaRPr lang="en-US" dirty="0" smtClean="0"/>
          </a:p>
        </p:txBody>
      </p:sp>
      <p:sp>
        <p:nvSpPr>
          <p:cNvPr id="747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6E88BF-62E1-4F7A-B0CB-3C8EF9C5F29A}" type="slidenum">
              <a:rPr lang="en-US">
                <a:ea typeface="ＭＳ Ｐゴシック" pitchFamily="-123" charset="-128"/>
                <a:cs typeface="ＭＳ Ｐゴシック" pitchFamily="-123" charset="-128"/>
              </a:rPr>
              <a:pPr fontAlgn="base">
                <a:spcBef>
                  <a:spcPct val="0"/>
                </a:spcBef>
                <a:spcAft>
                  <a:spcPct val="0"/>
                </a:spcAft>
                <a:defRPr/>
              </a:pPr>
              <a:t>45</a:t>
            </a:fld>
            <a:endParaRPr lang="en-US">
              <a:ea typeface="ＭＳ Ｐゴシック" pitchFamily="-123" charset="-128"/>
              <a:cs typeface="ＭＳ Ｐゴシック" pitchFamily="-123"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Not</a:t>
            </a:r>
          </a:p>
        </p:txBody>
      </p:sp>
      <p:sp>
        <p:nvSpPr>
          <p:cNvPr id="768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40C051-89AB-4B30-B9F9-12A506B9304A}" type="slidenum">
              <a:rPr lang="en-US">
                <a:ea typeface="ＭＳ Ｐゴシック" pitchFamily="-123" charset="-128"/>
                <a:cs typeface="ＭＳ Ｐゴシック" pitchFamily="-123" charset="-128"/>
              </a:rPr>
              <a:pPr fontAlgn="base">
                <a:spcBef>
                  <a:spcPct val="0"/>
                </a:spcBef>
                <a:spcAft>
                  <a:spcPct val="0"/>
                </a:spcAft>
                <a:defRPr/>
              </a:pPr>
              <a:t>46</a:t>
            </a:fld>
            <a:endParaRPr lang="en-US">
              <a:ea typeface="ＭＳ Ｐゴシック" pitchFamily="-123" charset="-128"/>
              <a:cs typeface="ＭＳ Ｐゴシック" pitchFamily="-123"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a substitute for your talk….</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47</a:t>
            </a:fld>
            <a:endParaRPr lang="en-US"/>
          </a:p>
        </p:txBody>
      </p:sp>
    </p:spTree>
    <p:extLst>
      <p:ext uri="{BB962C8B-B14F-4D97-AF65-F5344CB8AC3E}">
        <p14:creationId xmlns:p14="http://schemas.microsoft.com/office/powerpoint/2010/main" val="25444465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Or as crib notes for your talk.</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48</a:t>
            </a:fld>
            <a:endParaRPr lang="en-US"/>
          </a:p>
        </p:txBody>
      </p:sp>
    </p:spTree>
    <p:extLst>
      <p:ext uri="{BB962C8B-B14F-4D97-AF65-F5344CB8AC3E}">
        <p14:creationId xmlns:p14="http://schemas.microsoft.com/office/powerpoint/2010/main" val="42085258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Because this is boring.</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49</a:t>
            </a:fld>
            <a:endParaRPr lang="en-US"/>
          </a:p>
        </p:txBody>
      </p:sp>
    </p:spTree>
    <p:extLst>
      <p:ext uri="{BB962C8B-B14F-4D97-AF65-F5344CB8AC3E}">
        <p14:creationId xmlns:p14="http://schemas.microsoft.com/office/powerpoint/2010/main" val="11944010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should you look at me?</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50</a:t>
            </a:fld>
            <a:endParaRPr lang="en-US"/>
          </a:p>
        </p:txBody>
      </p:sp>
    </p:spTree>
    <p:extLst>
      <p:ext uri="{BB962C8B-B14F-4D97-AF65-F5344CB8AC3E}">
        <p14:creationId xmlns:p14="http://schemas.microsoft.com/office/powerpoint/2010/main" val="10511879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…rather than read these bullet</a:t>
            </a:r>
            <a:r>
              <a:rPr lang="en-US" baseline="0"/>
              <a:t> points….</a:t>
            </a:r>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51</a:t>
            </a:fld>
            <a:endParaRPr lang="en-US"/>
          </a:p>
        </p:txBody>
      </p:sp>
    </p:spTree>
    <p:extLst>
      <p:ext uri="{BB962C8B-B14F-4D97-AF65-F5344CB8AC3E}">
        <p14:creationId xmlns:p14="http://schemas.microsoft.com/office/powerpoint/2010/main" val="3888083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0" fontAlgn="base" latinLnBrk="0" hangingPunct="0">
              <a:lnSpc>
                <a:spcPct val="100000"/>
              </a:lnSpc>
              <a:spcBef>
                <a:spcPct val="30000"/>
              </a:spcBef>
              <a:spcAft>
                <a:spcPct val="0"/>
              </a:spcAft>
              <a:buClrTx/>
              <a:buSzTx/>
              <a:buFontTx/>
              <a:buAutoNum type="arabicPeriod" startAt="5"/>
              <a:tabLst/>
              <a:defRPr/>
            </a:pPr>
            <a:r>
              <a:rPr lang="en-US" b="1" baseline="0"/>
              <a:t>Sample Research Presentation Debrief</a:t>
            </a:r>
          </a:p>
          <a:p>
            <a:r>
              <a:rPr lang="en-US" sz="1200" i="1" kern="1200">
                <a:solidFill>
                  <a:schemeClr val="tx1"/>
                </a:solidFill>
                <a:effectLst/>
                <a:latin typeface="+mn-lt"/>
                <a:ea typeface="ＭＳ Ｐゴシック" pitchFamily="-123" charset="-128"/>
                <a:cs typeface="ＭＳ Ｐゴシック" pitchFamily="-123" charset="-128"/>
              </a:rPr>
              <a:t>[Ask the students to try to identify all the “bad” elements of the presentation, as a step toward clarifying what good practices actually are. This debrief can be a Socratic give-and-take, with the workshop leader prompting notice of other “bad” elements the participants may be missing.  The leader can use large easel pads or white boards to jot down participant input; we find it just as effective to reiterate and clarify what is being brought up verbally with the group. </a:t>
            </a:r>
          </a:p>
          <a:p>
            <a:r>
              <a:rPr lang="en-US" sz="1200" i="1" kern="1200">
                <a:solidFill>
                  <a:schemeClr val="tx1"/>
                </a:solidFill>
                <a:effectLst/>
                <a:latin typeface="+mn-lt"/>
                <a:ea typeface="ＭＳ Ｐゴシック" pitchFamily="-123" charset="-128"/>
                <a:cs typeface="ＭＳ Ｐゴシック" pitchFamily="-123" charset="-128"/>
              </a:rPr>
              <a:t>If there is time, it can work even better to begin this activity as a “Think-Pair-Share,” where students pair off and first compare notes about what was so bad, and when they first realized it was a farce (if they saw the straight version).  This approach allows them to relieve any tension that built up informally and to laugh, and may make them more open to sharing with the whole group next.]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p>
          <a:p>
            <a:pPr marL="0" marR="0" lvl="0" indent="0" algn="l" defTabSz="457200" rtl="0" eaLnBrk="0" fontAlgn="base" latinLnBrk="0" hangingPunct="0">
              <a:lnSpc>
                <a:spcPct val="100000"/>
              </a:lnSpc>
              <a:spcBef>
                <a:spcPct val="30000"/>
              </a:spcBef>
              <a:spcAft>
                <a:spcPct val="0"/>
              </a:spcAft>
              <a:buClrTx/>
              <a:buSzTx/>
              <a:buFontTx/>
              <a:buNone/>
              <a:tabLst/>
              <a:defRPr/>
            </a:pPr>
            <a:r>
              <a:rPr lang="en-US"/>
              <a:t>Sample Questions:</a:t>
            </a:r>
          </a:p>
          <a:p>
            <a:pPr lvl="0"/>
            <a:r>
              <a:rPr lang="en-US" sz="1200" kern="1200">
                <a:solidFill>
                  <a:schemeClr val="tx1"/>
                </a:solidFill>
                <a:effectLst/>
                <a:latin typeface="+mn-lt"/>
                <a:ea typeface="ＭＳ Ｐゴシック" pitchFamily="-123" charset="-128"/>
                <a:cs typeface="ＭＳ Ｐゴシック" pitchFamily="-123" charset="-128"/>
              </a:rPr>
              <a:t>When did you start to wonder whether this presentation was a spoof, or that something wasn’t quite right here?  (if straight version was used)</a:t>
            </a:r>
          </a:p>
          <a:p>
            <a:pPr lvl="0"/>
            <a:r>
              <a:rPr lang="en-US" sz="1200" kern="1200">
                <a:solidFill>
                  <a:schemeClr val="tx1"/>
                </a:solidFill>
                <a:effectLst/>
                <a:latin typeface="+mn-lt"/>
                <a:ea typeface="ＭＳ Ｐゴシック" pitchFamily="-123" charset="-128"/>
                <a:cs typeface="ＭＳ Ｐゴシック" pitchFamily="-123" charset="-128"/>
              </a:rPr>
              <a:t>Was the presentation targeted to the right audience?</a:t>
            </a:r>
          </a:p>
          <a:p>
            <a:pPr lvl="0"/>
            <a:r>
              <a:rPr lang="en-US" sz="1200" kern="1200">
                <a:solidFill>
                  <a:schemeClr val="tx1"/>
                </a:solidFill>
                <a:effectLst/>
                <a:latin typeface="+mn-lt"/>
                <a:ea typeface="ＭＳ Ｐゴシック" pitchFamily="-123" charset="-128"/>
                <a:cs typeface="ＭＳ Ｐゴシック" pitchFamily="-123" charset="-128"/>
              </a:rPr>
              <a:t>Have any of you ever seen real research presentations or lectures that embodied some of the bad practices dramatized here?</a:t>
            </a:r>
          </a:p>
          <a:p>
            <a:pPr lvl="0"/>
            <a:r>
              <a:rPr lang="en-US" sz="1200" kern="1200">
                <a:solidFill>
                  <a:schemeClr val="tx1"/>
                </a:solidFill>
                <a:effectLst/>
                <a:latin typeface="+mn-lt"/>
                <a:ea typeface="ＭＳ Ｐゴシック" pitchFamily="-123" charset="-128"/>
                <a:cs typeface="ＭＳ Ｐゴシック" pitchFamily="-123" charset="-128"/>
              </a:rPr>
              <a:t>[for a shy audience, try some prompts like, “Anyone ever seen a speaker use a laser pointer in an annoying way?  How about speakers who turn their back on the audience and read their slides aloud?”  Here are some other issues to bring up:  Technical fumbling at beginning – not having slide presentation cued up and ready to go (anyone ever seen that happen?); use of inexplicable jargon and acronyms; checking of phone message during the talk; dense slides, reading off slides, logos all over the place; making bad assumptions about what an audience knows and doesn’t know; no conclusion or ending; awkward handling of questions; etc.]</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i="1" kern="1200">
                <a:solidFill>
                  <a:schemeClr val="tx1"/>
                </a:solidFill>
                <a:effectLst/>
                <a:latin typeface="+mn-lt"/>
                <a:ea typeface="ＭＳ Ｐゴシック" pitchFamily="-123" charset="-128"/>
                <a:cs typeface="ＭＳ Ｐゴシック" pitchFamily="-123" charset="-128"/>
              </a:rPr>
              <a:t>[Continue in this manner until almost most of the bad practices built into the script, the slides, and the speaker’s delivery have been noticed.  Then, as</a:t>
            </a:r>
            <a:r>
              <a:rPr lang="en-US" sz="1200" i="0" kern="1200">
                <a:solidFill>
                  <a:schemeClr val="tx1"/>
                </a:solidFill>
                <a:effectLst/>
                <a:latin typeface="+mn-lt"/>
                <a:ea typeface="ＭＳ Ｐゴシック" pitchFamily="-123" charset="-128"/>
                <a:cs typeface="ＭＳ Ｐゴシック" pitchFamily="-123" charset="-128"/>
              </a:rPr>
              <a:t>k…]</a:t>
            </a: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What lessons might we take from this experience, about what makes a truly good research presentation?  What are your thoughts?</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i="1" kern="1200">
                <a:solidFill>
                  <a:schemeClr val="tx1"/>
                </a:solidFill>
                <a:effectLst/>
                <a:latin typeface="+mn-lt"/>
                <a:ea typeface="ＭＳ Ｐゴシック" pitchFamily="-123" charset="-128"/>
                <a:cs typeface="ＭＳ Ｐゴシック" pitchFamily="-123" charset="-128"/>
              </a:rPr>
              <a:t>[It may help to write some of these ideas down on a white board or display pad as students come up with them.  These ideas than become the basis for the guidance on making a “good” presentation, which the group will then move on to tackle.</a:t>
            </a:r>
            <a:r>
              <a:rPr lang="en-US" sz="1200" i="1" kern="1200">
                <a:solidFill>
                  <a:schemeClr val="bg1"/>
                </a:solidFill>
                <a:effectLst/>
                <a:latin typeface="+mn-lt"/>
                <a:ea typeface="ＭＳ Ｐゴシック" pitchFamily="-123" charset="-128"/>
                <a:cs typeface="ＭＳ Ｐゴシック" pitchFamily="-123" charset="-128"/>
              </a:rPr>
              <a:t>]</a:t>
            </a:r>
          </a:p>
          <a:p>
            <a:endParaRPr lang="en-US" sz="1200" i="1" kern="1200">
              <a:solidFill>
                <a:schemeClr val="bg1"/>
              </a:solidFill>
              <a:effectLst/>
              <a:latin typeface="+mn-lt"/>
              <a:ea typeface="ＭＳ Ｐゴシック" pitchFamily="-123" charset="-128"/>
              <a:cs typeface="ＭＳ Ｐゴシック" pitchFamily="-123" charset="-128"/>
            </a:endParaRPr>
          </a:p>
          <a:p>
            <a:r>
              <a:rPr lang="en-US" sz="1200" b="0" i="1" kern="1200">
                <a:solidFill>
                  <a:schemeClr val="bg1"/>
                </a:solidFill>
                <a:effectLst/>
                <a:latin typeface="+mn-lt"/>
                <a:ea typeface="ＭＳ Ｐゴシック" pitchFamily="-123" charset="-128"/>
                <a:cs typeface="ＭＳ Ｐゴシック" pitchFamily="-123" charset="-128"/>
              </a:rPr>
              <a:t>[If you haven’t already, </a:t>
            </a:r>
            <a:r>
              <a:rPr lang="en-US" sz="1200" b="0" i="1" kern="1200">
                <a:solidFill>
                  <a:schemeClr val="tx1"/>
                </a:solidFill>
                <a:effectLst/>
                <a:latin typeface="+mn-lt"/>
                <a:ea typeface="ＭＳ Ｐゴシック" pitchFamily="-123" charset="-128"/>
                <a:cs typeface="ＭＳ Ｐゴシック" pitchFamily="-123" charset="-128"/>
              </a:rPr>
              <a:t>roll the video through the credits and the brief animated tutorial on good presentation practices if this was not shown earlier to prompt discussion.  This will wrap-up the lesson and reinforce the ideas about good and bad presentations that the students have just discussed.]</a:t>
            </a:r>
          </a:p>
          <a:p>
            <a:endParaRPr lang="en-US" sz="1200" i="1" kern="1200">
              <a:solidFill>
                <a:schemeClr val="bg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5</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As they appear on the screen?</a:t>
            </a:r>
          </a:p>
        </p:txBody>
      </p:sp>
      <p:sp>
        <p:nvSpPr>
          <p:cNvPr id="839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BC8D53-4107-4B97-A0A0-8B25C1EAEFBF}" type="slidenum">
              <a:rPr lang="en-US">
                <a:ea typeface="ＭＳ Ｐゴシック" pitchFamily="-123" charset="-128"/>
                <a:cs typeface="ＭＳ Ｐゴシック" pitchFamily="-123" charset="-128"/>
              </a:rPr>
              <a:pPr fontAlgn="base">
                <a:spcBef>
                  <a:spcPct val="0"/>
                </a:spcBef>
                <a:spcAft>
                  <a:spcPct val="0"/>
                </a:spcAft>
                <a:defRPr/>
              </a:pPr>
              <a:t>52</a:t>
            </a:fld>
            <a:endParaRPr lang="en-US">
              <a:ea typeface="ＭＳ Ｐゴシック" pitchFamily="-123" charset="-128"/>
              <a:cs typeface="ＭＳ Ｐゴシック" pitchFamily="-123"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a:t>
            </a:r>
          </a:p>
          <a:p>
            <a:r>
              <a:rPr lang="en-US" b="1"/>
              <a:t>[Resume manual slide</a:t>
            </a:r>
            <a:r>
              <a:rPr lang="en-US" b="1" baseline="0"/>
              <a:t> advance here, using these Notes for commentary]</a:t>
            </a:r>
            <a:endParaRPr lang="en-US" b="1"/>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53</a:t>
            </a:fld>
            <a:endParaRPr lang="en-US"/>
          </a:p>
        </p:txBody>
      </p:sp>
    </p:spTree>
    <p:extLst>
      <p:ext uri="{BB962C8B-B14F-4D97-AF65-F5344CB8AC3E}">
        <p14:creationId xmlns:p14="http://schemas.microsoft.com/office/powerpoint/2010/main" val="11659845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eaLnBrk="1" hangingPunct="1">
              <a:spcBef>
                <a:spcPct val="0"/>
              </a:spcBef>
            </a:pPr>
            <a:r>
              <a:rPr lang="en-US" b="1" dirty="0" smtClean="0"/>
              <a:t>…about</a:t>
            </a:r>
            <a:r>
              <a:rPr lang="en-US" b="1" baseline="0" dirty="0" smtClean="0"/>
              <a:t> that </a:t>
            </a:r>
            <a:r>
              <a:rPr lang="en-US" b="1" dirty="0" smtClean="0"/>
              <a:t>issue of</a:t>
            </a:r>
            <a:r>
              <a:rPr lang="en-US" b="1" baseline="0" dirty="0" smtClean="0"/>
              <a:t> </a:t>
            </a:r>
            <a:r>
              <a:rPr lang="en-US" b="1" dirty="0" smtClean="0"/>
              <a:t>cramming too</a:t>
            </a:r>
            <a:r>
              <a:rPr lang="en-US" b="1" baseline="0" dirty="0" smtClean="0"/>
              <a:t> much in a single slide...</a:t>
            </a:r>
          </a:p>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54</a:t>
            </a:fld>
            <a:endParaRPr lang="en-US"/>
          </a:p>
        </p:txBody>
      </p:sp>
    </p:spTree>
    <p:extLst>
      <p:ext uri="{BB962C8B-B14F-4D97-AF65-F5344CB8AC3E}">
        <p14:creationId xmlns:p14="http://schemas.microsoft.com/office/powerpoint/2010/main" val="11659845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b="1" baseline="0" dirty="0" smtClean="0"/>
              <a:t>Usually this happens because you feel you should limit yourself to a certain number of slides…</a:t>
            </a:r>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E31542-AB58-4C63-9B18-E03BB08262E9}" type="slidenum">
              <a:rPr lang="en-US">
                <a:ea typeface="ＭＳ Ｐゴシック" pitchFamily="-123" charset="-128"/>
                <a:cs typeface="ＭＳ Ｐゴシック" pitchFamily="-123" charset="-128"/>
              </a:rPr>
              <a:pPr fontAlgn="base">
                <a:spcBef>
                  <a:spcPct val="0"/>
                </a:spcBef>
                <a:spcAft>
                  <a:spcPct val="0"/>
                </a:spcAft>
                <a:defRPr/>
              </a:pPr>
              <a:t>55</a:t>
            </a:fld>
            <a:endParaRPr lang="en-US">
              <a:ea typeface="ＭＳ Ｐゴシック" pitchFamily="-123" charset="-128"/>
              <a:cs typeface="ＭＳ Ｐゴシック" pitchFamily="-123"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b="1" dirty="0" smtClean="0"/>
              <a:t>Or, because when you are</a:t>
            </a:r>
            <a:r>
              <a:rPr lang="en-US" b="1" baseline="0" dirty="0" smtClean="0"/>
              <a:t> making the slides, y</a:t>
            </a:r>
            <a:r>
              <a:rPr lang="en-US" b="1" dirty="0" smtClean="0"/>
              <a:t>ou’re sitting right in front of your computer screen, and so the details are easy to see.</a:t>
            </a:r>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E31542-AB58-4C63-9B18-E03BB08262E9}" type="slidenum">
              <a:rPr lang="en-US">
                <a:ea typeface="ＭＳ Ｐゴシック" pitchFamily="-123" charset="-128"/>
                <a:cs typeface="ＭＳ Ｐゴシック" pitchFamily="-123" charset="-128"/>
              </a:rPr>
              <a:pPr fontAlgn="base">
                <a:spcBef>
                  <a:spcPct val="0"/>
                </a:spcBef>
                <a:spcAft>
                  <a:spcPct val="0"/>
                </a:spcAft>
                <a:defRPr/>
              </a:pPr>
              <a:t>56</a:t>
            </a:fld>
            <a:endParaRPr lang="en-US">
              <a:ea typeface="ＭＳ Ｐゴシック" pitchFamily="-123" charset="-128"/>
              <a:cs typeface="ＭＳ Ｐゴシック" pitchFamily="-123"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a:t>
            </a:r>
            <a:r>
              <a:rPr lang="en-US" baseline="0" dirty="0" smtClean="0"/>
              <a:t> w</a:t>
            </a:r>
            <a:r>
              <a:rPr lang="en-US" dirty="0" smtClean="0"/>
              <a:t>hen your</a:t>
            </a:r>
            <a:r>
              <a:rPr lang="en-US" baseline="0" dirty="0" smtClean="0"/>
              <a:t> slide is projected in front of a roomful of people, it can be very difficult for them to see what you so painstakingly crafted.  </a:t>
            </a:r>
          </a:p>
          <a:p>
            <a:endParaRPr lang="en-US" baseline="0" dirty="0" smtClean="0"/>
          </a:p>
          <a:p>
            <a:r>
              <a:rPr lang="en-US" baseline="0" dirty="0" smtClean="0"/>
              <a:t>(</a:t>
            </a:r>
            <a:r>
              <a:rPr lang="en-US" b="0" i="1" baseline="0" dirty="0" smtClean="0"/>
              <a:t>Optional demonstration with laser pointer)  Some people try to make up for this by using laser pointers, but having a squiggly red or green light can make it even harder to see what’s on the slide.  </a:t>
            </a:r>
          </a:p>
          <a:p>
            <a:endParaRPr lang="en-US" baseline="0" dirty="0" smtClean="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57</a:t>
            </a:fld>
            <a:endParaRPr lang="en-US"/>
          </a:p>
        </p:txBody>
      </p:sp>
    </p:spTree>
    <p:extLst>
      <p:ext uri="{BB962C8B-B14F-4D97-AF65-F5344CB8AC3E}">
        <p14:creationId xmlns:p14="http://schemas.microsoft.com/office/powerpoint/2010/main" val="202640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aseline="0" dirty="0" smtClean="0"/>
              <a:t>A slide like this might work printed on a page in your hand-outs, but not with a live audience.  (Which sometimes means you need to make a different presentation for printing than for projecting.)  </a:t>
            </a:r>
          </a:p>
          <a:p>
            <a:endParaRPr lang="en-US" baseline="0" dirty="0" smtClean="0"/>
          </a:p>
          <a:p>
            <a:r>
              <a:rPr lang="en-US" baseline="0" dirty="0" smtClean="0"/>
              <a:t>Now you may notice, if you can see any of the details, that this slide contains a succession of images, each one zooming in on a detail in a previous image.  So one obvious solution is to split up the information between several slides in sequence.  You could do the same thing for the steps of your experimental procedures, but here it is for this diagram of an MRM.  And, by the way, does everyone know what an MFM is? Not likely…</a:t>
            </a:r>
            <a:endParaRPr lang="en-US" dirty="0"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3400F9-361C-4C90-AF15-75467CE11D95}" type="slidenum">
              <a:rPr lang="en-US">
                <a:ea typeface="ＭＳ Ｐゴシック" pitchFamily="-123" charset="-128"/>
                <a:cs typeface="ＭＳ Ｐゴシック" pitchFamily="-123" charset="-128"/>
              </a:rPr>
              <a:pPr fontAlgn="base">
                <a:spcBef>
                  <a:spcPct val="0"/>
                </a:spcBef>
                <a:spcAft>
                  <a:spcPct val="0"/>
                </a:spcAft>
                <a:defRPr/>
              </a:pPr>
              <a:t>58</a:t>
            </a:fld>
            <a:endParaRPr lang="en-US">
              <a:ea typeface="ＭＳ Ｐゴシック" pitchFamily="-123" charset="-128"/>
              <a:cs typeface="ＭＳ Ｐゴシック" pitchFamily="-123"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say we give the first</a:t>
            </a:r>
            <a:r>
              <a:rPr lang="en-US" baseline="0" dirty="0" smtClean="0"/>
              <a:t> slide a title that people can decipher even if they are not already MFM enthusiasts.  This first slide will serve as an overview, showing the entire apparatus in its corner in the lab.  </a:t>
            </a:r>
            <a:r>
              <a:rPr lang="en-US" dirty="0" smtClean="0"/>
              <a:t>Next you can zoom in to a</a:t>
            </a:r>
            <a:r>
              <a:rPr lang="en-US" baseline="0" dirty="0" smtClean="0"/>
              <a:t> close-up of the microscope head.</a:t>
            </a:r>
            <a:endParaRPr lang="en-US" dirty="0" smtClean="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59</a:t>
            </a:fld>
            <a:endParaRPr lang="en-US"/>
          </a:p>
        </p:txBody>
      </p:sp>
    </p:spTree>
    <p:extLst>
      <p:ext uri="{BB962C8B-B14F-4D97-AF65-F5344CB8AC3E}">
        <p14:creationId xmlns:p14="http://schemas.microsoft.com/office/powerpoint/2010/main" val="29538812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Here, you may spend</a:t>
            </a:r>
            <a:r>
              <a:rPr lang="en-US" baseline="0" dirty="0" smtClean="0"/>
              <a:t> some time explaining the different parts of the head, and then guide your audience into an expanded view of the Interferometer…</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60</a:t>
            </a:fld>
            <a:endParaRPr lang="en-US"/>
          </a:p>
        </p:txBody>
      </p:sp>
    </p:spTree>
    <p:extLst>
      <p:ext uri="{BB962C8B-B14F-4D97-AF65-F5344CB8AC3E}">
        <p14:creationId xmlns:p14="http://schemas.microsoft.com/office/powerpoint/2010/main" val="42226494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At this</a:t>
            </a:r>
            <a:r>
              <a:rPr lang="en-US" baseline="0" dirty="0" smtClean="0"/>
              <a:t> stage of the tour, you can begin to introduce your audience to the inner workings of the heart of the device, </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61</a:t>
            </a:fld>
            <a:endParaRPr lang="en-US"/>
          </a:p>
        </p:txBody>
      </p:sp>
    </p:spTree>
    <p:extLst>
      <p:ext uri="{BB962C8B-B14F-4D97-AF65-F5344CB8AC3E}">
        <p14:creationId xmlns:p14="http://schemas.microsoft.com/office/powerpoint/2010/main" val="139395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ＭＳ Ｐゴシック" pitchFamily="-123" charset="-128"/>
                <a:cs typeface="ＭＳ Ｐゴシック" pitchFamily="-123" charset="-128"/>
              </a:rPr>
              <a:t>6.</a:t>
            </a:r>
            <a:r>
              <a:rPr lang="en-US" sz="1200" b="1" kern="1200" baseline="0">
                <a:solidFill>
                  <a:schemeClr val="tx1"/>
                </a:solidFill>
                <a:effectLst/>
                <a:latin typeface="+mn-lt"/>
                <a:ea typeface="ＭＳ Ｐゴシック" pitchFamily="-123" charset="-128"/>
                <a:cs typeface="ＭＳ Ｐゴシック" pitchFamily="-123" charset="-128"/>
              </a:rPr>
              <a:t>    Narrative Section </a:t>
            </a:r>
            <a:r>
              <a:rPr lang="en-US" sz="1200" b="1" kern="1200">
                <a:solidFill>
                  <a:schemeClr val="tx1"/>
                </a:solidFill>
                <a:effectLst/>
                <a:latin typeface="+mn-lt"/>
                <a:ea typeface="ＭＳ Ｐゴシック" pitchFamily="-123" charset="-128"/>
                <a:cs typeface="ＭＳ Ｐゴシック" pitchFamily="-123" charset="-128"/>
              </a:rPr>
              <a:t>3. 1   Being Present:</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 Sample Commentary</a:t>
            </a:r>
            <a:endParaRPr lang="en-US" sz="1200" kern="1200">
              <a:solidFill>
                <a:schemeClr val="tx1"/>
              </a:solidFill>
              <a:effectLst/>
              <a:latin typeface="+mn-lt"/>
              <a:ea typeface="ＭＳ Ｐゴシック" pitchFamily="-123" charset="-128"/>
              <a:cs typeface="ＭＳ Ｐゴシック" pitchFamily="-123"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 </a:t>
            </a:r>
            <a:r>
              <a:rPr lang="en-US" sz="1200" b="1" i="1" u="none" kern="1200">
                <a:solidFill>
                  <a:schemeClr val="tx1"/>
                </a:solidFill>
                <a:effectLst/>
                <a:latin typeface="+mn-lt"/>
                <a:ea typeface="ＭＳ Ｐゴシック" pitchFamily="-123" charset="-128"/>
                <a:cs typeface="ＭＳ Ｐゴシック" pitchFamily="-123" charset="-128"/>
              </a:rPr>
              <a:t>[To make this </a:t>
            </a:r>
            <a:r>
              <a:rPr lang="en-US" sz="1200" b="1" i="1" u="none" kern="1200" baseline="0">
                <a:solidFill>
                  <a:schemeClr val="tx1"/>
                </a:solidFill>
                <a:effectLst/>
                <a:latin typeface="+mn-lt"/>
                <a:ea typeface="ＭＳ Ｐゴシック" pitchFamily="-123" charset="-128"/>
                <a:cs typeface="ＭＳ Ｐゴシック" pitchFamily="-123" charset="-128"/>
              </a:rPr>
              <a:t>commentary more usable in Presenter View, you can make duplicates of this title slide and split the commentary among the duplicate slides. (Later slide numbers will change.)]</a:t>
            </a:r>
            <a:endParaRPr lang="en-US" sz="1200" b="1" i="1" u="none" kern="1200">
              <a:solidFill>
                <a:schemeClr val="tx1"/>
              </a:solidFill>
              <a:effectLst/>
              <a:latin typeface="+mn-lt"/>
              <a:ea typeface="ＭＳ Ｐゴシック" pitchFamily="-123" charset="-128"/>
              <a:cs typeface="ＭＳ Ｐゴシック" pitchFamily="-123" charset="-128"/>
            </a:endParaRPr>
          </a:p>
          <a:p>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We’ve just critiqued a pretty bad research presentation, and we discussed good and bad aspects of presentations overall, and now we’re going to address fundamentals of public speaking.  We’re going to start with the most basic one of all – the presenter’s connection to his or her audience.</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Now, you’ll notice that other than having title slides [and a video running off a slide], and</a:t>
            </a:r>
            <a:r>
              <a:rPr lang="en-US" sz="1200" kern="1200" baseline="0">
                <a:solidFill>
                  <a:schemeClr val="tx1"/>
                </a:solidFill>
                <a:effectLst/>
                <a:latin typeface="+mn-lt"/>
                <a:ea typeface="ＭＳ Ｐゴシック" pitchFamily="-123" charset="-128"/>
                <a:cs typeface="ＭＳ Ｐゴシック" pitchFamily="-123" charset="-128"/>
              </a:rPr>
              <a:t> agenda section</a:t>
            </a:r>
            <a:r>
              <a:rPr lang="en-US" sz="1200" kern="1200">
                <a:solidFill>
                  <a:schemeClr val="tx1"/>
                </a:solidFill>
                <a:effectLst/>
                <a:latin typeface="+mn-lt"/>
                <a:ea typeface="ＭＳ Ｐゴシック" pitchFamily="-123" charset="-128"/>
                <a:cs typeface="ＭＳ Ｐゴシック" pitchFamily="-123" charset="-128"/>
              </a:rPr>
              <a:t> headings I haven’t been running slides outlining my talk or showing pictures or clip art while I’ve been up here speaking to you. Why do you think I haven’t been using slides?  </a:t>
            </a:r>
            <a:r>
              <a:rPr lang="en-US" sz="1200" i="1" kern="1200">
                <a:solidFill>
                  <a:schemeClr val="tx1"/>
                </a:solidFill>
                <a:effectLst/>
                <a:latin typeface="+mn-lt"/>
                <a:ea typeface="ＭＳ Ｐゴシック" pitchFamily="-123" charset="-128"/>
                <a:cs typeface="ＭＳ Ｐゴシック" pitchFamily="-123" charset="-128"/>
              </a:rPr>
              <a:t>Ask for ideas from the group; it none, use prompts such as:</a:t>
            </a:r>
            <a:endParaRPr lang="en-US" sz="1200" kern="1200">
              <a:solidFill>
                <a:schemeClr val="tx1"/>
              </a:solidFill>
              <a:effectLst/>
              <a:latin typeface="+mn-lt"/>
              <a:ea typeface="ＭＳ Ｐゴシック" pitchFamily="-123" charset="-128"/>
              <a:cs typeface="ＭＳ Ｐゴシック" pitchFamily="-123" charset="-128"/>
            </a:endParaRPr>
          </a:p>
          <a:p>
            <a:r>
              <a:rPr lang="en-US" sz="1200" i="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kern="1200">
                <a:solidFill>
                  <a:schemeClr val="tx1"/>
                </a:solidFill>
                <a:effectLst/>
                <a:latin typeface="+mn-lt"/>
                <a:ea typeface="ＭＳ Ｐゴシック" pitchFamily="-123" charset="-128"/>
                <a:cs typeface="ＭＳ Ｐゴシック" pitchFamily="-123" charset="-128"/>
              </a:rPr>
              <a:t>Is there anything I’ve said so far that has needed to be illustrated?</a:t>
            </a:r>
            <a:r>
              <a:rPr lang="en-US" sz="1200" i="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pPr lvl="0"/>
            <a:r>
              <a:rPr lang="en-US" sz="1200" kern="1200">
                <a:solidFill>
                  <a:schemeClr val="tx1"/>
                </a:solidFill>
                <a:effectLst/>
                <a:latin typeface="+mn-lt"/>
                <a:ea typeface="ＭＳ Ｐゴシック" pitchFamily="-123" charset="-128"/>
                <a:cs typeface="ＭＳ Ｐゴシック" pitchFamily="-123" charset="-128"/>
              </a:rPr>
              <a:t>Would you have preferred to have seen bullet points outlining my talk up there on the screen?  (Probably not.)  </a:t>
            </a:r>
          </a:p>
          <a:p>
            <a:r>
              <a:rPr lang="en-US" sz="1200" i="1" kern="1200">
                <a:solidFill>
                  <a:schemeClr val="tx1"/>
                </a:solidFill>
                <a:effectLst/>
                <a:latin typeface="+mn-lt"/>
                <a:ea typeface="ＭＳ Ｐゴシック" pitchFamily="-123" charset="-128"/>
                <a:cs typeface="ＭＳ Ｐゴシック" pitchFamily="-123" charset="-128"/>
              </a:rPr>
              <a:t> </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The key to using slides successfully is not use them at all unless they add something significant to your presentation.  Otherwise they distract people from listening to you.</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Have you ever noticed what happens to an audience when you are running a slide presentation </a:t>
            </a:r>
            <a:r>
              <a:rPr lang="en-US" sz="1200" i="1" kern="1200">
                <a:solidFill>
                  <a:schemeClr val="tx1"/>
                </a:solidFill>
                <a:effectLst/>
                <a:latin typeface="+mn-lt"/>
                <a:ea typeface="ＭＳ Ｐゴシック" pitchFamily="-123" charset="-128"/>
                <a:cs typeface="ＭＳ Ｐゴシック" pitchFamily="-123" charset="-128"/>
              </a:rPr>
              <a:t>(gesture)</a:t>
            </a:r>
            <a:r>
              <a:rPr lang="en-US" sz="1200" kern="1200">
                <a:solidFill>
                  <a:schemeClr val="tx1"/>
                </a:solidFill>
                <a:effectLst/>
                <a:latin typeface="+mn-lt"/>
                <a:ea typeface="ＭＳ Ｐゴシック" pitchFamily="-123" charset="-128"/>
                <a:cs typeface="ＭＳ Ｐゴシック" pitchFamily="-123" charset="-128"/>
              </a:rPr>
              <a:t> over your head or off to one side while you’re talking?  What do the people in the audience do?  Do they keep their eyes on you? </a:t>
            </a:r>
          </a:p>
          <a:p>
            <a:r>
              <a:rPr lang="en-US" sz="1200" i="1" kern="1200">
                <a:solidFill>
                  <a:schemeClr val="tx1"/>
                </a:solidFill>
                <a:effectLst/>
                <a:latin typeface="+mn-lt"/>
                <a:ea typeface="ＭＳ Ｐゴシック" pitchFamily="-123" charset="-128"/>
                <a:cs typeface="ＭＳ Ｐゴシック" pitchFamily="-123" charset="-128"/>
              </a:rPr>
              <a:t>[act these out in exaggerated fashion:]</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Do they avoid looking at you at all, and just stare zombie-like at the screen the whole time?  </a:t>
            </a:r>
          </a:p>
          <a:p>
            <a:pPr lvl="0"/>
            <a:r>
              <a:rPr lang="en-US" sz="1200" kern="1200">
                <a:solidFill>
                  <a:schemeClr val="tx1"/>
                </a:solidFill>
                <a:effectLst/>
                <a:latin typeface="+mn-lt"/>
                <a:ea typeface="ＭＳ Ｐゴシック" pitchFamily="-123" charset="-128"/>
                <a:cs typeface="ＭＳ Ｐゴシック" pitchFamily="-123" charset="-128"/>
              </a:rPr>
              <a:t>Do they divide their attention back and forth between you and the slides, turning their head from side to side as if watching a tennis match?</a:t>
            </a:r>
          </a:p>
          <a:p>
            <a:pPr lvl="0"/>
            <a:r>
              <a:rPr lang="en-US" sz="1200" kern="1200">
                <a:solidFill>
                  <a:schemeClr val="tx1"/>
                </a:solidFill>
                <a:effectLst/>
                <a:latin typeface="+mn-lt"/>
                <a:ea typeface="ＭＳ Ｐゴシック" pitchFamily="-123" charset="-128"/>
                <a:cs typeface="ＭＳ Ｐゴシック" pitchFamily="-123" charset="-128"/>
              </a:rPr>
              <a:t>Or, worse, do they join you and read off your own slides, as you read off them, with your back to them….?</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Having visual illustrations of ideas and concepts can be very useful to an audience – and later, we’ll go over what they are particularly useful for.   But in many cases, like in a part of a talk like the part we’re in now, slides would probably distract you, and in many cases would hinder the important connection you are trying to establish with the individuals in your audience.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What I mean to say here is that </a:t>
            </a:r>
            <a:r>
              <a:rPr lang="en-US" sz="1200" i="1" kern="1200">
                <a:solidFill>
                  <a:schemeClr val="tx1"/>
                </a:solidFill>
                <a:effectLst/>
                <a:latin typeface="+mn-lt"/>
                <a:ea typeface="ＭＳ Ｐゴシック" pitchFamily="-123" charset="-128"/>
                <a:cs typeface="ＭＳ Ｐゴシック" pitchFamily="-123" charset="-128"/>
              </a:rPr>
              <a:t>the most powerful communication tool you have is </a:t>
            </a:r>
            <a:r>
              <a:rPr lang="en-US" sz="1200" i="1" u="sng" kern="1200">
                <a:solidFill>
                  <a:schemeClr val="tx1"/>
                </a:solidFill>
                <a:effectLst/>
                <a:latin typeface="+mn-lt"/>
                <a:ea typeface="ＭＳ Ｐゴシック" pitchFamily="-123" charset="-128"/>
                <a:cs typeface="ＭＳ Ｐゴシック" pitchFamily="-123" charset="-128"/>
              </a:rPr>
              <a:t>not</a:t>
            </a:r>
            <a:r>
              <a:rPr lang="en-US" sz="1200" i="1" kern="1200">
                <a:solidFill>
                  <a:schemeClr val="tx1"/>
                </a:solidFill>
                <a:effectLst/>
                <a:latin typeface="+mn-lt"/>
                <a:ea typeface="ＭＳ Ｐゴシック" pitchFamily="-123" charset="-128"/>
                <a:cs typeface="ＭＳ Ｐゴシック" pitchFamily="-123" charset="-128"/>
              </a:rPr>
              <a:t> your slides, </a:t>
            </a:r>
            <a:r>
              <a:rPr lang="en-US" sz="1200" i="1" u="sng" kern="1200">
                <a:solidFill>
                  <a:schemeClr val="tx1"/>
                </a:solidFill>
                <a:effectLst/>
                <a:latin typeface="+mn-lt"/>
                <a:ea typeface="ＭＳ Ｐゴシック" pitchFamily="-123" charset="-128"/>
                <a:cs typeface="ＭＳ Ｐゴシック" pitchFamily="-123" charset="-128"/>
              </a:rPr>
              <a:t>not</a:t>
            </a:r>
            <a:r>
              <a:rPr lang="en-US" sz="1200" i="1" kern="1200">
                <a:solidFill>
                  <a:schemeClr val="tx1"/>
                </a:solidFill>
                <a:effectLst/>
                <a:latin typeface="+mn-lt"/>
                <a:ea typeface="ＭＳ Ｐゴシック" pitchFamily="-123" charset="-128"/>
                <a:cs typeface="ＭＳ Ｐゴシック" pitchFamily="-123" charset="-128"/>
              </a:rPr>
              <a:t> your bullet points, and not your ability to design nifty graphics.  The most powerful communication tools you have are your voice, your eyes, your personality, your gestures, your very PRESENCE in the room. </a:t>
            </a:r>
            <a:r>
              <a:rPr lang="en-US" sz="1200" kern="1200">
                <a:solidFill>
                  <a:schemeClr val="tx1"/>
                </a:solidFill>
                <a:effectLst/>
                <a:latin typeface="+mn-lt"/>
                <a:ea typeface="ＭＳ Ｐゴシック" pitchFamily="-123" charset="-128"/>
                <a:cs typeface="ＭＳ Ｐゴシック" pitchFamily="-123" charset="-128"/>
              </a:rPr>
              <a:t> Otherwise, I might just as well send all of you an article about science communication, or a videotape of this talk, or maybe email you bullet-pointed slides. But no, I’m here, walking around </a:t>
            </a:r>
            <a:r>
              <a:rPr lang="en-US" sz="1200" i="1" kern="1200">
                <a:solidFill>
                  <a:schemeClr val="tx1"/>
                </a:solidFill>
                <a:effectLst/>
                <a:latin typeface="+mn-lt"/>
                <a:ea typeface="ＭＳ Ｐゴシック" pitchFamily="-123" charset="-128"/>
                <a:cs typeface="ＭＳ Ｐゴシック" pitchFamily="-123" charset="-128"/>
              </a:rPr>
              <a:t>[demonstrate]</a:t>
            </a:r>
            <a:r>
              <a:rPr lang="en-US" sz="1200" kern="1200">
                <a:solidFill>
                  <a:schemeClr val="tx1"/>
                </a:solidFill>
                <a:effectLst/>
                <a:latin typeface="+mn-lt"/>
                <a:ea typeface="ＭＳ Ｐゴシック" pitchFamily="-123" charset="-128"/>
                <a:cs typeface="ＭＳ Ｐゴシック" pitchFamily="-123" charset="-128"/>
              </a:rPr>
              <a:t>, looking you in the eye and directing your attention to the ideas and concepts.  And, in return, in your faces, and in your body language, I’m getting back tiny, helpful cues from all of you – I’m finding out if you’re with me, if you are engaged, if you’re bored, or haven’t a clue what I’m talking about.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b="1" kern="1200">
                <a:solidFill>
                  <a:schemeClr val="tx1"/>
                </a:solidFill>
                <a:effectLst/>
                <a:latin typeface="+mn-lt"/>
                <a:ea typeface="ＭＳ Ｐゴシック" pitchFamily="-123" charset="-128"/>
                <a:cs typeface="ＭＳ Ｐゴシック" pitchFamily="-123" charset="-128"/>
              </a:rPr>
              <a:t>Live presentations</a:t>
            </a:r>
            <a:r>
              <a:rPr lang="en-US" sz="1200" kern="1200">
                <a:solidFill>
                  <a:schemeClr val="tx1"/>
                </a:solidFill>
                <a:effectLst/>
                <a:latin typeface="+mn-lt"/>
                <a:ea typeface="ＭＳ Ｐゴシック" pitchFamily="-123" charset="-128"/>
                <a:cs typeface="ＭＳ Ｐゴシック" pitchFamily="-123" charset="-128"/>
              </a:rPr>
              <a:t> are about being authentic, genuine, and truly “in the room” with your audience - not about being an automaton reading notes off a screen.  The advantage of attending a live talk is to be in the presence of an active intelligent, thinking human being, whose gestures, intonation, and asides add contextual insight to the information being communicated.  So, don’t just give the audience a dull formulaic report and slide show; instead, take the opportunity to tell a story about your research.  Give it life, personality, and authenticity.  Even the dullest piece of research can be made compelling if you put enough passion into the telling of it and its larger context and significance.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b="1" kern="1200">
                <a:solidFill>
                  <a:schemeClr val="tx1"/>
                </a:solidFill>
                <a:effectLst/>
                <a:latin typeface="+mn-lt"/>
                <a:ea typeface="ＭＳ Ｐゴシック" pitchFamily="-123" charset="-128"/>
                <a:cs typeface="ＭＳ Ｐゴシック" pitchFamily="-123" charset="-128"/>
              </a:rPr>
              <a:t>How does a speaker signal to an audience that he or she is entirely </a:t>
            </a:r>
            <a:r>
              <a:rPr lang="en-US" sz="1200" b="1" i="1" kern="1200">
                <a:solidFill>
                  <a:schemeClr val="tx1"/>
                </a:solidFill>
                <a:effectLst/>
                <a:latin typeface="+mn-lt"/>
                <a:ea typeface="ＭＳ Ｐゴシック" pitchFamily="-123" charset="-128"/>
                <a:cs typeface="ＭＳ Ｐゴシック" pitchFamily="-123" charset="-128"/>
              </a:rPr>
              <a:t>present </a:t>
            </a:r>
            <a:r>
              <a:rPr lang="en-US" sz="1200" b="1" kern="1200">
                <a:solidFill>
                  <a:schemeClr val="tx1"/>
                </a:solidFill>
                <a:effectLst/>
                <a:latin typeface="+mn-lt"/>
                <a:ea typeface="ＭＳ Ｐゴシック" pitchFamily="-123" charset="-128"/>
                <a:cs typeface="ＭＳ Ｐゴシック" pitchFamily="-123" charset="-128"/>
              </a:rPr>
              <a:t>with them, </a:t>
            </a:r>
            <a:r>
              <a:rPr lang="en-US" sz="1200" kern="1200">
                <a:solidFill>
                  <a:schemeClr val="tx1"/>
                </a:solidFill>
                <a:effectLst/>
                <a:latin typeface="+mn-lt"/>
                <a:ea typeface="ＭＳ Ｐゴシック" pitchFamily="-123" charset="-128"/>
                <a:cs typeface="ＭＳ Ｐゴシック" pitchFamily="-123" charset="-128"/>
              </a:rPr>
              <a:t>and including them in a communication loop?  [Option to let audience offer responses…]</a:t>
            </a:r>
          </a:p>
          <a:p>
            <a:r>
              <a:rPr lang="en-US" sz="1200" kern="1200">
                <a:solidFill>
                  <a:schemeClr val="tx1"/>
                </a:solidFill>
                <a:effectLst/>
                <a:latin typeface="+mn-lt"/>
                <a:ea typeface="ＭＳ Ｐゴシック" pitchFamily="-123" charset="-128"/>
                <a:cs typeface="ＭＳ Ｐゴシック" pitchFamily="-123" charset="-128"/>
              </a:rPr>
              <a:t> </a:t>
            </a:r>
          </a:p>
          <a:p>
            <a:pPr lvl="0"/>
            <a:r>
              <a:rPr lang="en-US" sz="1200" kern="1200">
                <a:solidFill>
                  <a:schemeClr val="tx1"/>
                </a:solidFill>
                <a:effectLst/>
                <a:latin typeface="+mn-lt"/>
                <a:ea typeface="ＭＳ Ｐゴシック" pitchFamily="-123" charset="-128"/>
                <a:cs typeface="ＭＳ Ｐゴシック" pitchFamily="-123" charset="-128"/>
              </a:rPr>
              <a:t>Eye contact.</a:t>
            </a:r>
          </a:p>
          <a:p>
            <a:pPr lvl="0"/>
            <a:r>
              <a:rPr lang="en-US" sz="1200" kern="1200">
                <a:solidFill>
                  <a:schemeClr val="tx1"/>
                </a:solidFill>
                <a:effectLst/>
                <a:latin typeface="+mn-lt"/>
                <a:ea typeface="ＭＳ Ｐゴシック" pitchFamily="-123" charset="-128"/>
                <a:cs typeface="ＭＳ Ｐゴシック" pitchFamily="-123" charset="-128"/>
              </a:rPr>
              <a:t>Variation in voice, gestures, and dynamic movement.</a:t>
            </a:r>
          </a:p>
          <a:p>
            <a:pPr lvl="0"/>
            <a:r>
              <a:rPr lang="en-US" sz="1200" kern="1200">
                <a:solidFill>
                  <a:schemeClr val="tx1"/>
                </a:solidFill>
                <a:effectLst/>
                <a:latin typeface="+mn-lt"/>
                <a:ea typeface="ＭＳ Ｐゴシック" pitchFamily="-123" charset="-128"/>
                <a:cs typeface="ＭＳ Ｐゴシック" pitchFamily="-123" charset="-128"/>
              </a:rPr>
              <a:t>Showing that you yourself are interested in the ideas you are sharing. </a:t>
            </a:r>
          </a:p>
          <a:p>
            <a:pPr lvl="0"/>
            <a:r>
              <a:rPr lang="en-US" sz="1200" kern="1200">
                <a:solidFill>
                  <a:schemeClr val="tx1"/>
                </a:solidFill>
                <a:effectLst/>
                <a:latin typeface="+mn-lt"/>
                <a:ea typeface="ＭＳ Ｐゴシック" pitchFamily="-123" charset="-128"/>
                <a:cs typeface="ＭＳ Ｐゴシック" pitchFamily="-123" charset="-128"/>
              </a:rPr>
              <a:t>Giving your report in a story-telling fashion.  Having a ‘hook’ or an interesting question up front; engaging attention. </a:t>
            </a:r>
          </a:p>
          <a:p>
            <a:pPr lvl="0"/>
            <a:r>
              <a:rPr lang="en-US" sz="1200" kern="1200">
                <a:solidFill>
                  <a:schemeClr val="tx1"/>
                </a:solidFill>
                <a:effectLst/>
                <a:latin typeface="+mn-lt"/>
                <a:ea typeface="ＭＳ Ｐゴシック" pitchFamily="-123" charset="-128"/>
                <a:cs typeface="ＭＳ Ｐゴシック" pitchFamily="-123" charset="-128"/>
              </a:rPr>
              <a:t>Letting the audience know </a:t>
            </a:r>
            <a:r>
              <a:rPr lang="en-US" sz="1200" i="1" kern="1200">
                <a:solidFill>
                  <a:schemeClr val="tx1"/>
                </a:solidFill>
                <a:effectLst/>
                <a:latin typeface="+mn-lt"/>
                <a:ea typeface="ＭＳ Ｐゴシック" pitchFamily="-123" charset="-128"/>
                <a:cs typeface="ＭＳ Ｐゴシック" pitchFamily="-123" charset="-128"/>
              </a:rPr>
              <a:t>why</a:t>
            </a:r>
            <a:r>
              <a:rPr lang="en-US" sz="1200" kern="1200">
                <a:solidFill>
                  <a:schemeClr val="tx1"/>
                </a:solidFill>
                <a:effectLst/>
                <a:latin typeface="+mn-lt"/>
                <a:ea typeface="ＭＳ Ｐゴシック" pitchFamily="-123" charset="-128"/>
                <a:cs typeface="ＭＳ Ｐゴシック" pitchFamily="-123" charset="-128"/>
              </a:rPr>
              <a:t> they should care about what you have to say, and why </a:t>
            </a:r>
            <a:r>
              <a:rPr lang="en-US" sz="1200" i="1" kern="1200">
                <a:solidFill>
                  <a:schemeClr val="tx1"/>
                </a:solidFill>
                <a:effectLst/>
                <a:latin typeface="+mn-lt"/>
                <a:ea typeface="ＭＳ Ｐゴシック" pitchFamily="-123" charset="-128"/>
                <a:cs typeface="ＭＳ Ｐゴシック" pitchFamily="-123" charset="-128"/>
              </a:rPr>
              <a:t>you </a:t>
            </a:r>
            <a:r>
              <a:rPr lang="en-US" sz="1200" kern="1200">
                <a:solidFill>
                  <a:schemeClr val="tx1"/>
                </a:solidFill>
                <a:effectLst/>
                <a:latin typeface="+mn-lt"/>
                <a:ea typeface="ＭＳ Ｐゴシック" pitchFamily="-123" charset="-128"/>
                <a:cs typeface="ＭＳ Ｐゴシック" pitchFamily="-123" charset="-128"/>
              </a:rPr>
              <a:t>care.  What did you find most interesting in the topic?  What larger significance does it have in people’s lives?</a:t>
            </a:r>
          </a:p>
          <a:p>
            <a:pPr lvl="0"/>
            <a:r>
              <a:rPr lang="en-US" sz="1200" kern="1200">
                <a:solidFill>
                  <a:schemeClr val="tx1"/>
                </a:solidFill>
                <a:effectLst/>
                <a:latin typeface="+mn-lt"/>
                <a:ea typeface="ＭＳ Ｐゴシック" pitchFamily="-123" charset="-128"/>
                <a:cs typeface="ＭＳ Ｐゴシック" pitchFamily="-123" charset="-128"/>
              </a:rPr>
              <a:t>Getting the audience involved.</a:t>
            </a:r>
          </a:p>
          <a:p>
            <a:pPr lvl="0"/>
            <a:r>
              <a:rPr lang="en-US" sz="1200" kern="1200">
                <a:solidFill>
                  <a:schemeClr val="tx1"/>
                </a:solidFill>
                <a:effectLst/>
                <a:latin typeface="+mn-lt"/>
                <a:ea typeface="ＭＳ Ｐゴシック" pitchFamily="-123" charset="-128"/>
                <a:cs typeface="ＭＳ Ｐゴシック" pitchFamily="-123" charset="-128"/>
              </a:rPr>
              <a:t>“Landing” your points with the audience, and pausing to let them sink in.  If you watch very good orators, this is something they excel at.  Let’s talk a little about landing points.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baseline="0"/>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6</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…that 50 micron wide cantilever … that enables the entire apparatus to detect the tiniest magnetic force.</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 hope you feel like you got a more interesting tour of this Magnetic Force Microscope than you got from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62</a:t>
            </a:fld>
            <a:endParaRPr lang="en-US"/>
          </a:p>
        </p:txBody>
      </p:sp>
    </p:spTree>
    <p:extLst>
      <p:ext uri="{BB962C8B-B14F-4D97-AF65-F5344CB8AC3E}">
        <p14:creationId xmlns:p14="http://schemas.microsoft.com/office/powerpoint/2010/main" val="3823088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slide.</a:t>
            </a:r>
          </a:p>
          <a:p>
            <a:pPr eaLnBrk="1" hangingPunct="1">
              <a:spcBef>
                <a:spcPct val="0"/>
              </a:spcBef>
            </a:pPr>
            <a:endParaRPr lang="en-US" dirty="0" smtClean="0"/>
          </a:p>
          <a:p>
            <a:pPr eaLnBrk="1" hangingPunct="1">
              <a:spcBef>
                <a:spcPct val="0"/>
              </a:spcBef>
            </a:pPr>
            <a:r>
              <a:rPr lang="en-US" dirty="0" smtClean="0"/>
              <a:t>This image would be fine if it was printed in a hand-out or in a book,</a:t>
            </a:r>
            <a:r>
              <a:rPr lang="en-US" baseline="0" dirty="0" smtClean="0"/>
              <a:t> but the sequence we just toured through is much more pleasing for an audience seated in a large room.</a:t>
            </a:r>
            <a:endParaRPr lang="en-US" dirty="0" smtClean="0"/>
          </a:p>
          <a:p>
            <a:pPr eaLnBrk="1" hangingPunct="1">
              <a:spcBef>
                <a:spcPct val="0"/>
              </a:spcBef>
            </a:pPr>
            <a:endParaRPr lang="en-US" dirty="0" smtClean="0"/>
          </a:p>
          <a:p>
            <a:pPr eaLnBrk="1" hangingPunct="1">
              <a:spcBef>
                <a:spcPct val="0"/>
              </a:spcBef>
            </a:pPr>
            <a:r>
              <a:rPr lang="en-US" dirty="0" smtClean="0"/>
              <a:t>And,</a:t>
            </a:r>
            <a:r>
              <a:rPr lang="en-US" baseline="0" dirty="0" smtClean="0"/>
              <a:t> o</a:t>
            </a:r>
            <a:r>
              <a:rPr lang="en-US" dirty="0" smtClean="0"/>
              <a:t>ne more thing</a:t>
            </a:r>
            <a:r>
              <a:rPr lang="en-US" baseline="0" dirty="0" smtClean="0"/>
              <a:t> about details and data on slides….  </a:t>
            </a:r>
            <a:endParaRPr lang="en-US" dirty="0"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3400F9-361C-4C90-AF15-75467CE11D95}" type="slidenum">
              <a:rPr lang="en-US">
                <a:ea typeface="ＭＳ Ｐゴシック" pitchFamily="-123" charset="-128"/>
                <a:cs typeface="ＭＳ Ｐゴシック" pitchFamily="-123" charset="-128"/>
              </a:rPr>
              <a:pPr fontAlgn="base">
                <a:spcBef>
                  <a:spcPct val="0"/>
                </a:spcBef>
                <a:spcAft>
                  <a:spcPct val="0"/>
                </a:spcAft>
                <a:defRPr/>
              </a:pPr>
              <a:t>63</a:t>
            </a:fld>
            <a:endParaRPr lang="en-US">
              <a:ea typeface="ＭＳ Ｐゴシック" pitchFamily="-123" charset="-128"/>
              <a:cs typeface="ＭＳ Ｐゴシック" pitchFamily="-123"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Placeholder 2"/>
          <p:cNvSpPr>
            <a:spLocks noGrp="1" noRot="1" noChangeAspect="1" noChangeArrowheads="1"/>
          </p:cNvSpPr>
          <p:nvPr>
            <p:ph type="sldImg"/>
          </p:nvPr>
        </p:nvSpPr>
        <p:spPr bwMode="auto">
          <a:xfrm>
            <a:off x="1144588" y="687388"/>
            <a:ext cx="4572000" cy="3429000"/>
          </a:xfrm>
          <a:solidFill>
            <a:srgbClr val="FFFFFF"/>
          </a:solidFill>
          <a:ln>
            <a:solidFill>
              <a:srgbClr val="000000"/>
            </a:solidFill>
            <a:miter lim="800000"/>
            <a:headEnd/>
            <a:tailEnd/>
          </a:ln>
        </p:spPr>
      </p:sp>
      <p:sp>
        <p:nvSpPr>
          <p:cNvPr id="32770" name="Placeholder 3"/>
          <p:cNvSpPr>
            <a:spLocks noGrp="1" noChangeArrowheads="1"/>
          </p:cNvSpPr>
          <p:nvPr>
            <p:ph type="body" idx="1"/>
          </p:nvPr>
        </p:nvSpPr>
        <p:spPr bwMode="auto">
          <a:xfrm>
            <a:off x="685800" y="4344988"/>
            <a:ext cx="5486400" cy="4111625"/>
          </a:xfrm>
          <a:solidFill>
            <a:srgbClr val="FFFFFF"/>
          </a:solidFill>
          <a:ln>
            <a:solidFill>
              <a:srgbClr val="000000"/>
            </a:solidFill>
            <a:miter lim="800000"/>
            <a:headEnd/>
            <a:tailEnd/>
          </a:ln>
        </p:spPr>
        <p:txBody>
          <a:bodyPr wrap="square" numCol="1" anchor="t" anchorCtr="0" compatLnSpc="1">
            <a:prstTxWarp prst="textNoShape">
              <a:avLst/>
            </a:prstTxWarp>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It can be hard for your audience to absorb the particulars of the data on a slide like this.  So unless you’re going to zoom in close and point</a:t>
            </a:r>
            <a:r>
              <a:rPr lang="en-US" baseline="0" dirty="0" smtClean="0"/>
              <a:t> out the details, you may just want to summarize your data in the presentation, and only include this slide in the written report or print out of your presentation.  Powerpoint has a tool that allows you to skip over slides that are too detailed to use in some live presentations…</a:t>
            </a:r>
            <a:endParaRPr lang="en-US" dirty="0" smtClean="0"/>
          </a:p>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called “Hide Slide” and it’s found in the Slide Show menu.</a:t>
            </a:r>
            <a:r>
              <a:rPr lang="en-US" baseline="0" dirty="0" smtClean="0"/>
              <a:t>  Click that in advance, when you’re preparing your talk, and this slide won’t appear on the screen as you’re running through your slides.  But the slide numbering will still remain the same.</a:t>
            </a:r>
          </a:p>
          <a:p>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65</a:t>
            </a:fld>
            <a:endParaRPr lang="en-US"/>
          </a:p>
        </p:txBody>
      </p:sp>
    </p:spTree>
    <p:extLst>
      <p:ext uri="{BB962C8B-B14F-4D97-AF65-F5344CB8AC3E}">
        <p14:creationId xmlns:p14="http://schemas.microsoft.com/office/powerpoint/2010/main" val="32509182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en-US" dirty="0" smtClean="0"/>
              <a:t>Another very useful tool that powerpoint has is called Presenter</a:t>
            </a:r>
            <a:r>
              <a:rPr lang="en-US" baseline="0" dirty="0" smtClean="0"/>
              <a:t> View or in some versions, Presenter Tools.  I’ve been using it throughout this ppt presenation. If I were Dr. X, I could see my notes here on my computer, and also see what slide was coming next, without having to turn my back to you or read my bullet points off my own slide.   </a:t>
            </a:r>
            <a:endParaRPr lang="en-US" dirty="0" smtClean="0"/>
          </a:p>
        </p:txBody>
      </p:sp>
      <p:sp>
        <p:nvSpPr>
          <p:cNvPr id="870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B731F9-017D-4D19-BC5A-108095A49F1F}" type="slidenum">
              <a:rPr lang="en-US">
                <a:ea typeface="ＭＳ Ｐゴシック" pitchFamily="-123" charset="-128"/>
                <a:cs typeface="ＭＳ Ｐゴシック" pitchFamily="-123" charset="-128"/>
              </a:rPr>
              <a:pPr fontAlgn="base">
                <a:spcBef>
                  <a:spcPct val="0"/>
                </a:spcBef>
                <a:spcAft>
                  <a:spcPct val="0"/>
                </a:spcAft>
                <a:defRPr/>
              </a:pPr>
              <a:t>66</a:t>
            </a:fld>
            <a:endParaRPr lang="en-US">
              <a:ea typeface="ＭＳ Ｐゴシック" pitchFamily="-123" charset="-128"/>
              <a:cs typeface="ＭＳ Ｐゴシック" pitchFamily="-123"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en-US" dirty="0" smtClean="0"/>
              <a:t>So instead of seeing my notes and details in outline</a:t>
            </a:r>
            <a:r>
              <a:rPr lang="en-US" baseline="0" dirty="0" smtClean="0"/>
              <a:t> and bullet points</a:t>
            </a:r>
            <a:r>
              <a:rPr lang="en-US" dirty="0" smtClean="0"/>
              <a:t>… you would see…</a:t>
            </a:r>
          </a:p>
          <a:p>
            <a:pPr lvl="1" eaLnBrk="1" hangingPunct="1">
              <a:spcBef>
                <a:spcPct val="0"/>
              </a:spcBef>
            </a:pPr>
            <a:endParaRPr lang="en-US" dirty="0" smtClean="0"/>
          </a:p>
        </p:txBody>
      </p:sp>
      <p:sp>
        <p:nvSpPr>
          <p:cNvPr id="890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570635-A6B4-4D07-87DE-13C47F142251}" type="slidenum">
              <a:rPr lang="en-US">
                <a:ea typeface="ＭＳ Ｐゴシック" pitchFamily="-123" charset="-128"/>
                <a:cs typeface="ＭＳ Ｐゴシック" pitchFamily="-123" charset="-128"/>
              </a:rPr>
              <a:pPr fontAlgn="base">
                <a:spcBef>
                  <a:spcPct val="0"/>
                </a:spcBef>
                <a:spcAft>
                  <a:spcPct val="0"/>
                </a:spcAft>
                <a:defRPr/>
              </a:pPr>
              <a:t>67</a:t>
            </a:fld>
            <a:endParaRPr lang="en-US">
              <a:ea typeface="ＭＳ Ｐゴシック" pitchFamily="-123" charset="-128"/>
              <a:cs typeface="ＭＳ Ｐゴシック" pitchFamily="-123"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dirty="0" smtClean="0"/>
              <a:t>..illustrations,</a:t>
            </a:r>
            <a:r>
              <a:rPr lang="en-US" baseline="0" dirty="0" smtClean="0"/>
              <a:t> and the audience could listen to your words as you gradually unfold the story…</a:t>
            </a:r>
          </a:p>
          <a:p>
            <a:pPr lvl="0" eaLnBrk="1" hangingPunct="1">
              <a:spcBef>
                <a:spcPct val="0"/>
              </a:spcBef>
            </a:pPr>
            <a:r>
              <a:rPr lang="en-US" dirty="0" smtClean="0"/>
              <a:t>“The problem with solar panels can be summed up in four words…”</a:t>
            </a:r>
          </a:p>
        </p:txBody>
      </p:sp>
      <p:sp>
        <p:nvSpPr>
          <p:cNvPr id="911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C59A94-B9C0-494A-B524-FDBE065210A3}" type="slidenum">
              <a:rPr lang="en-US">
                <a:ea typeface="ＭＳ Ｐゴシック" pitchFamily="-123" charset="-128"/>
                <a:cs typeface="ＭＳ Ｐゴシック" pitchFamily="-123" charset="-128"/>
              </a:rPr>
              <a:pPr fontAlgn="base">
                <a:spcBef>
                  <a:spcPct val="0"/>
                </a:spcBef>
                <a:spcAft>
                  <a:spcPct val="0"/>
                </a:spcAft>
                <a:defRPr/>
              </a:pPr>
              <a:t>68</a:t>
            </a:fld>
            <a:endParaRPr lang="en-US">
              <a:ea typeface="ＭＳ Ｐゴシック" pitchFamily="-123" charset="-128"/>
              <a:cs typeface="ＭＳ Ｐゴシック" pitchFamily="-123"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dirty="0" smtClean="0"/>
              <a:t>“Let’s talk about weight first.”  </a:t>
            </a:r>
          </a:p>
          <a:p>
            <a:pPr lvl="2" eaLnBrk="1" hangingPunct="1">
              <a:spcBef>
                <a:spcPct val="0"/>
              </a:spcBef>
            </a:pPr>
            <a:endParaRPr lang="en-US" dirty="0" smtClean="0"/>
          </a:p>
          <a:p>
            <a:pPr lvl="1" eaLnBrk="1" hangingPunct="1">
              <a:spcBef>
                <a:spcPct val="0"/>
              </a:spcBef>
            </a:pPr>
            <a:endParaRPr lang="en-US" dirty="0" smtClean="0"/>
          </a:p>
        </p:txBody>
      </p:sp>
      <p:sp>
        <p:nvSpPr>
          <p:cNvPr id="931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7661-5DE6-458C-A9D6-0FD43B44A4B6}" type="slidenum">
              <a:rPr lang="en-US">
                <a:ea typeface="ＭＳ Ｐゴシック" pitchFamily="-123" charset="-128"/>
                <a:cs typeface="ＭＳ Ｐゴシック" pitchFamily="-123" charset="-128"/>
              </a:rPr>
              <a:pPr fontAlgn="base">
                <a:spcBef>
                  <a:spcPct val="0"/>
                </a:spcBef>
                <a:spcAft>
                  <a:spcPct val="0"/>
                </a:spcAft>
                <a:defRPr/>
              </a:pPr>
              <a:t>69</a:t>
            </a:fld>
            <a:endParaRPr lang="en-US">
              <a:ea typeface="ＭＳ Ｐゴシック" pitchFamily="-123" charset="-128"/>
              <a:cs typeface="ＭＳ Ｐゴシック" pitchFamily="-123"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dirty="0" smtClean="0"/>
              <a:t>“Conventional</a:t>
            </a:r>
            <a:r>
              <a:rPr lang="en-US" baseline="0" dirty="0" smtClean="0"/>
              <a:t> solar panels typically weight 750 lbs. per square meter.  This weight has significant consequences…”</a:t>
            </a:r>
          </a:p>
          <a:p>
            <a:pPr lvl="0" eaLnBrk="1" hangingPunct="1">
              <a:spcBef>
                <a:spcPct val="0"/>
              </a:spcBef>
            </a:pPr>
            <a:r>
              <a:rPr lang="en-US" baseline="0" dirty="0" smtClean="0"/>
              <a:t>And then go into the details…. Using just one big figure per slide.</a:t>
            </a:r>
            <a:endParaRPr lang="en-US" dirty="0" smtClean="0"/>
          </a:p>
        </p:txBody>
      </p:sp>
      <p:sp>
        <p:nvSpPr>
          <p:cNvPr id="931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7661-5DE6-458C-A9D6-0FD43B44A4B6}" type="slidenum">
              <a:rPr lang="en-US">
                <a:ea typeface="ＭＳ Ｐゴシック" pitchFamily="-123" charset="-128"/>
                <a:cs typeface="ＭＳ Ｐゴシック" pitchFamily="-123" charset="-128"/>
              </a:rPr>
              <a:pPr fontAlgn="base">
                <a:spcBef>
                  <a:spcPct val="0"/>
                </a:spcBef>
                <a:spcAft>
                  <a:spcPct val="0"/>
                </a:spcAft>
                <a:defRPr/>
              </a:pPr>
              <a:t>70</a:t>
            </a:fld>
            <a:endParaRPr lang="en-US">
              <a:ea typeface="ＭＳ Ｐゴシック" pitchFamily="-123" charset="-128"/>
              <a:cs typeface="ＭＳ Ｐゴシック" pitchFamily="-123"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lvl="0" eaLnBrk="1" hangingPunct="1">
              <a:spcBef>
                <a:spcPct val="0"/>
              </a:spcBef>
            </a:pPr>
            <a:r>
              <a:rPr lang="en-US" baseline="0" dirty="0" smtClean="0"/>
              <a:t>Presenter View ican be found on the Slide Show menu.  When you use it, and turn off Mirroring in the computer’s Display menu, </a:t>
            </a:r>
            <a:endParaRPr lang="en-US" dirty="0" smtClean="0"/>
          </a:p>
        </p:txBody>
      </p:sp>
      <p:sp>
        <p:nvSpPr>
          <p:cNvPr id="9113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prstTxWarp prst="textNoShape">
              <a:avLst/>
            </a:prstTxWarp>
          </a:bodyPr>
          <a:lstStyle/>
          <a:p>
            <a:pPr algn="r">
              <a:defRPr/>
            </a:pPr>
            <a:fld id="{899A21E6-1304-4664-9F6B-1D7713EB3C5A}" type="slidenum">
              <a:rPr lang="en-US" sz="1200">
                <a:latin typeface="+mn-lt"/>
              </a:rPr>
              <a:pPr algn="r">
                <a:defRPr/>
              </a:pPr>
              <a:t>71</a:t>
            </a:fld>
            <a:endParaRPr lang="en-US" sz="120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ＭＳ Ｐゴシック" pitchFamily="-123" charset="-128"/>
                <a:cs typeface="ＭＳ Ｐゴシック" pitchFamily="-123" charset="-128"/>
              </a:rPr>
              <a:t>7.</a:t>
            </a:r>
            <a:r>
              <a:rPr lang="en-US" sz="1200" b="1" kern="1200" baseline="0">
                <a:solidFill>
                  <a:schemeClr val="tx1"/>
                </a:solidFill>
                <a:effectLst/>
                <a:latin typeface="+mn-lt"/>
                <a:ea typeface="ＭＳ Ｐゴシック" pitchFamily="-123" charset="-128"/>
                <a:cs typeface="ＭＳ Ｐゴシック" pitchFamily="-123" charset="-128"/>
              </a:rPr>
              <a:t>    Narrative Section </a:t>
            </a:r>
            <a:r>
              <a:rPr lang="en-US" sz="1200" b="1" kern="1200">
                <a:solidFill>
                  <a:schemeClr val="tx1"/>
                </a:solidFill>
                <a:effectLst/>
                <a:latin typeface="+mn-lt"/>
                <a:ea typeface="ＭＳ Ｐゴシック" pitchFamily="-123" charset="-128"/>
                <a:cs typeface="ＭＳ Ｐゴシック" pitchFamily="-123" charset="-128"/>
              </a:rPr>
              <a:t>3. 2   Landing Points:</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 Sample Commentary</a:t>
            </a:r>
            <a:endParaRPr lang="en-US" sz="1200" kern="1200">
              <a:solidFill>
                <a:schemeClr val="tx1"/>
              </a:solidFill>
              <a:effectLst/>
              <a:latin typeface="+mn-lt"/>
              <a:ea typeface="ＭＳ Ｐゴシック" pitchFamily="-123" charset="-128"/>
              <a:cs typeface="ＭＳ Ｐゴシック" pitchFamily="-123"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 </a:t>
            </a:r>
            <a:r>
              <a:rPr lang="en-US" sz="1200" b="1" i="1" u="none" kern="1200">
                <a:solidFill>
                  <a:schemeClr val="tx1"/>
                </a:solidFill>
                <a:effectLst/>
                <a:latin typeface="+mn-lt"/>
                <a:ea typeface="ＭＳ Ｐゴシック" pitchFamily="-123" charset="-128"/>
                <a:cs typeface="ＭＳ Ｐゴシック" pitchFamily="-123" charset="-128"/>
              </a:rPr>
              <a:t>[To make this </a:t>
            </a:r>
            <a:r>
              <a:rPr lang="en-US" sz="1200" b="1" i="1" u="none" kern="1200" baseline="0">
                <a:solidFill>
                  <a:schemeClr val="tx1"/>
                </a:solidFill>
                <a:effectLst/>
                <a:latin typeface="+mn-lt"/>
                <a:ea typeface="ＭＳ Ｐゴシック" pitchFamily="-123" charset="-128"/>
                <a:cs typeface="ＭＳ Ｐゴシック" pitchFamily="-123" charset="-128"/>
              </a:rPr>
              <a:t>commentary more usable in Presenter View, you can make duplicates of this title slide and split the commentary among the duplicate slides. (Later slide numbers will change.)]</a:t>
            </a:r>
            <a:endParaRPr lang="en-US" sz="1200" b="1" i="1" u="none" kern="1200">
              <a:solidFill>
                <a:schemeClr val="tx1"/>
              </a:solidFill>
              <a:effectLst/>
              <a:latin typeface="+mn-lt"/>
              <a:ea typeface="ＭＳ Ｐゴシック" pitchFamily="-123" charset="-128"/>
              <a:cs typeface="ＭＳ Ｐゴシック" pitchFamily="-123" charset="-128"/>
            </a:endParaRPr>
          </a:p>
          <a:p>
            <a:r>
              <a:rPr lang="en-US" sz="1200" b="1" i="1" u="none" strike="noStrike" kern="1200">
                <a:solidFill>
                  <a:schemeClr val="tx1"/>
                </a:solidFill>
                <a:effectLst/>
                <a:latin typeface="+mn-lt"/>
                <a:ea typeface="ＭＳ Ｐゴシック" pitchFamily="-123" charset="-128"/>
                <a:cs typeface="ＭＳ Ｐゴシック" pitchFamily="-123" charset="-128"/>
              </a:rPr>
              <a:t> </a:t>
            </a:r>
            <a:r>
              <a:rPr lang="en-US" sz="1200" b="0" i="1" u="none" strike="noStrike" kern="1200">
                <a:solidFill>
                  <a:schemeClr val="tx1"/>
                </a:solidFill>
                <a:effectLst/>
                <a:latin typeface="+mn-lt"/>
                <a:ea typeface="ＭＳ Ｐゴシック" pitchFamily="-123" charset="-128"/>
                <a:cs typeface="ＭＳ Ｐゴシック" pitchFamily="-123" charset="-128"/>
              </a:rPr>
              <a:t>[Note:</a:t>
            </a:r>
            <a:r>
              <a:rPr lang="en-US" sz="1200" i="1" kern="1200">
                <a:solidFill>
                  <a:schemeClr val="tx1"/>
                </a:solidFill>
                <a:effectLst/>
                <a:latin typeface="+mn-lt"/>
                <a:ea typeface="ＭＳ Ｐゴシック" pitchFamily="-123" charset="-128"/>
                <a:cs typeface="ＭＳ Ｐゴシック" pitchFamily="-123" charset="-128"/>
              </a:rPr>
              <a:t> It works well to make a memorable physical analogy for landing points, using a soft clean volleyball or soccer ball.  Speak slowly, move a bit around the room, and make eye contact with individual audience members, including those who seem least engaged.  Signal that you are about to toss them the ball, and do it lightly while you “land” the point you are making about landing points.  Cue the student to toss the ball back to you; and continue on by turning to another student to land the next point while landing the ball with them, and so forth, demonstrating the power of this focusing technique.</a:t>
            </a:r>
          </a:p>
          <a:p>
            <a:endParaRPr lang="en-US" sz="1200" b="1" kern="1200">
              <a:solidFill>
                <a:schemeClr val="tx1"/>
              </a:solidFill>
              <a:effectLst/>
              <a:latin typeface="+mn-lt"/>
              <a:ea typeface="ＭＳ Ｐゴシック" pitchFamily="-123" charset="-128"/>
              <a:cs typeface="ＭＳ Ｐゴシック" pitchFamily="-123" charset="-128"/>
            </a:endParaRPr>
          </a:p>
          <a:p>
            <a:r>
              <a:rPr lang="en-US" sz="1200" b="1" kern="1200">
                <a:solidFill>
                  <a:schemeClr val="tx1"/>
                </a:solidFill>
                <a:effectLst/>
                <a:latin typeface="+mn-lt"/>
                <a:ea typeface="ＭＳ Ｐゴシック" pitchFamily="-123" charset="-128"/>
                <a:cs typeface="ＭＳ Ｐゴシック" pitchFamily="-123" charset="-128"/>
              </a:rPr>
              <a:t>Landing Points - Sample Commentary</a:t>
            </a:r>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Let me try a sports analogy for this idea of landing points and then pausing to let them sink in.  I, the speaker, make eye contact with you, the listener, establishing a direct connection between the two of us.  I see that I have your attention, and </a:t>
            </a:r>
            <a:r>
              <a:rPr lang="en-US" sz="1200" i="1" kern="1200">
                <a:solidFill>
                  <a:schemeClr val="tx1"/>
                </a:solidFill>
                <a:effectLst/>
                <a:latin typeface="+mn-lt"/>
                <a:ea typeface="ＭＳ Ｐゴシック" pitchFamily="-123" charset="-128"/>
                <a:cs typeface="ＭＳ Ｐゴシック" pitchFamily="-123" charset="-128"/>
              </a:rPr>
              <a:t>I toss my thought gently to you. </a:t>
            </a:r>
            <a:r>
              <a:rPr lang="en-US" sz="1200" kern="1200">
                <a:solidFill>
                  <a:schemeClr val="tx1"/>
                </a:solidFill>
                <a:effectLst/>
                <a:latin typeface="+mn-lt"/>
                <a:ea typeface="ＭＳ Ｐゴシック" pitchFamily="-123" charset="-128"/>
                <a:cs typeface="ＭＳ Ｐゴシック" pitchFamily="-123" charset="-128"/>
              </a:rPr>
              <a:t>You have been cued that my message is on its way, and you catch it.  I watch you receive it, and know it has landed.  You toss your acknowledgement back to me.  It’s a connection – a loop, a delivery, a return receipt.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My audience here is not a faceless agglomeration - you are an assembly of individual intelligences with personalities.  When I share an idea you, I pay attention to how you receive that idea, and I see how you take it in – maybe a glint of understanding as the message sinks in, or, perhaps a moment of confusion, a signal that perhaps I left out a connection, or used words that are unfamiliar.  This we call “being present,” </a:t>
            </a:r>
            <a:r>
              <a:rPr lang="en-US" sz="1200" i="1" kern="1200">
                <a:solidFill>
                  <a:schemeClr val="tx1"/>
                </a:solidFill>
                <a:effectLst/>
                <a:latin typeface="+mn-lt"/>
                <a:ea typeface="ＭＳ Ｐゴシック" pitchFamily="-123" charset="-128"/>
                <a:cs typeface="ＭＳ Ｐゴシック" pitchFamily="-123" charset="-128"/>
              </a:rPr>
              <a:t>in the room</a:t>
            </a:r>
            <a:r>
              <a:rPr lang="en-US" sz="1200" kern="1200">
                <a:solidFill>
                  <a:schemeClr val="tx1"/>
                </a:solidFill>
                <a:effectLst/>
                <a:latin typeface="+mn-lt"/>
                <a:ea typeface="ＭＳ Ｐゴシック" pitchFamily="-123" charset="-128"/>
                <a:cs typeface="ＭＳ Ｐゴシック" pitchFamily="-123" charset="-128"/>
              </a:rPr>
              <a:t> with the audience.  You want to treat a roomful of people as a collection of engaged individuals.  Make eye contact with them and land points with different members of the group.  Don’t ignore the back or a side of your audience.  Be inclusive.  Engage them all.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What does this do?  Besides making you truly present in the room and with your audience, it also slows you down.  You might find yourself pausing between ideas, waiting for the metaphorical toss back.  Pausing is good.   Speakers often make the mistake of rushing through their talk, as if it wasn’t really worth listening to.  They seem to fear that if they pause… and slow down… people will get bored and restless and check their phones.  Nothing could be further from the truth.  Slowing down and delivering each point deliberately, while making eye contact, lends your commentary significance and drama.  The slower pace will give you time to formulate each thought into a sentence, and connect the sentences into a story.   It will also give audience members more time to process the information you are delivering, and keep up with your flow of ideas – especially important in technical presentations.  You will be surprised at how much better your listeners will be able to stay with you, wherever you are taking them.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Instead of reading from your notes or slides like an automaton, you will find yourself truly speaking in person, </a:t>
            </a:r>
            <a:r>
              <a:rPr lang="en-US" sz="1200" i="1" kern="1200">
                <a:solidFill>
                  <a:schemeClr val="tx1"/>
                </a:solidFill>
                <a:effectLst/>
                <a:latin typeface="+mn-lt"/>
                <a:ea typeface="ＭＳ Ｐゴシック" pitchFamily="-123" charset="-128"/>
                <a:cs typeface="ＭＳ Ｐゴシック" pitchFamily="-123" charset="-128"/>
              </a:rPr>
              <a:t>being there.  </a:t>
            </a:r>
            <a:r>
              <a:rPr lang="en-US" sz="1200" kern="1200">
                <a:solidFill>
                  <a:schemeClr val="tx1"/>
                </a:solidFill>
                <a:effectLst/>
                <a:latin typeface="+mn-lt"/>
                <a:ea typeface="ＭＳ Ｐゴシック" pitchFamily="-123" charset="-128"/>
                <a:cs typeface="ＭＳ Ｐゴシック" pitchFamily="-123" charset="-128"/>
              </a:rPr>
              <a:t>Your audience will likely respond by being there too, putting down their phones, focusing their attention, looking back at you.  If you speak like you are delivering an important story, people will listen.</a:t>
            </a:r>
          </a:p>
          <a:p>
            <a:endParaRPr lang="en-US" sz="1200"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7</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dirty="0" smtClean="0"/>
              <a:t>It lets you see your notes for</a:t>
            </a:r>
            <a:r>
              <a:rPr lang="en-US" baseline="0" dirty="0" smtClean="0"/>
              <a:t> what you wanted to</a:t>
            </a:r>
            <a:r>
              <a:rPr lang="en-US" dirty="0" smtClean="0"/>
              <a:t> say when this</a:t>
            </a:r>
            <a:r>
              <a:rPr lang="en-US" baseline="0" dirty="0" smtClean="0"/>
              <a:t> slide is up on the screen</a:t>
            </a:r>
            <a:r>
              <a:rPr lang="en-US" dirty="0" smtClean="0"/>
              <a:t>, and cues you to the next slide that’s about to come up, so you can get your timing right.  But all the audience sees is</a:t>
            </a:r>
            <a:r>
              <a:rPr lang="en-US" baseline="0" dirty="0" smtClean="0"/>
              <a:t> the single slide up on the screen. </a:t>
            </a:r>
          </a:p>
          <a:p>
            <a:pPr lvl="2" eaLnBrk="1" hangingPunct="1">
              <a:spcBef>
                <a:spcPct val="0"/>
              </a:spcBef>
            </a:pPr>
            <a:endParaRPr lang="en-US" baseline="0" dirty="0" smtClean="0"/>
          </a:p>
          <a:p>
            <a:pPr marL="914400" marR="0" lvl="2" indent="0" algn="l" defTabSz="457200" rtl="0" eaLnBrk="1" fontAlgn="base" latinLnBrk="0" hangingPunct="1">
              <a:lnSpc>
                <a:spcPct val="100000"/>
              </a:lnSpc>
              <a:spcBef>
                <a:spcPct val="0"/>
              </a:spcBef>
              <a:spcAft>
                <a:spcPct val="0"/>
              </a:spcAft>
              <a:buClrTx/>
              <a:buSzTx/>
              <a:buFontTx/>
              <a:buNone/>
              <a:tabLst/>
              <a:defRPr/>
            </a:pPr>
            <a:r>
              <a:rPr lang="en-US" baseline="0" dirty="0" smtClean="0"/>
              <a:t>So, that’s all we have time for today.  The key take-home points are the following:</a:t>
            </a:r>
            <a:endParaRPr lang="en-US" dirty="0"/>
          </a:p>
          <a:p>
            <a:pPr lvl="2" eaLnBrk="1" hangingPunct="1">
              <a:spcBef>
                <a:spcPct val="0"/>
              </a:spcBef>
            </a:pPr>
            <a:endParaRPr lang="en-US" baseline="0" dirty="0" smtClean="0"/>
          </a:p>
          <a:p>
            <a:pPr lvl="2" eaLnBrk="1" hangingPunct="1">
              <a:spcBef>
                <a:spcPct val="0"/>
              </a:spcBef>
            </a:pPr>
            <a:endParaRPr lang="en-US" dirty="0" smtClean="0"/>
          </a:p>
          <a:p>
            <a:pPr lvl="1" eaLnBrk="1" hangingPunct="1">
              <a:spcBef>
                <a:spcPct val="0"/>
              </a:spcBef>
            </a:pPr>
            <a:endParaRPr lang="en-US" dirty="0" smtClean="0"/>
          </a:p>
        </p:txBody>
      </p:sp>
      <p:sp>
        <p:nvSpPr>
          <p:cNvPr id="972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9C0C48-53AA-40CD-8C42-EAE668FB9269}" type="slidenum">
              <a:rPr lang="en-US">
                <a:ea typeface="ＭＳ Ｐゴシック" pitchFamily="-123" charset="-128"/>
                <a:cs typeface="ＭＳ Ｐゴシック" pitchFamily="-123" charset="-128"/>
              </a:rPr>
              <a:pPr fontAlgn="base">
                <a:spcBef>
                  <a:spcPct val="0"/>
                </a:spcBef>
                <a:spcAft>
                  <a:spcPct val="0"/>
                </a:spcAft>
                <a:defRPr/>
              </a:pPr>
              <a:t>72</a:t>
            </a:fld>
            <a:endParaRPr lang="en-US">
              <a:ea typeface="ＭＳ Ｐゴシック" pitchFamily="-123" charset="-128"/>
              <a:cs typeface="ＭＳ Ｐゴシック" pitchFamily="-123"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73</a:t>
            </a:fld>
            <a:endParaRPr lang="en-US">
              <a:ea typeface="ＭＳ Ｐゴシック" pitchFamily="-123" charset="-128"/>
              <a:cs typeface="ＭＳ Ｐゴシック" pitchFamily="-123"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74</a:t>
            </a:fld>
            <a:endParaRPr lang="en-US">
              <a:ea typeface="ＭＳ Ｐゴシック" pitchFamily="-123" charset="-128"/>
              <a:cs typeface="ＭＳ Ｐゴシック" pitchFamily="-123" charset="-128"/>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75</a:t>
            </a:fld>
            <a:endParaRPr lang="en-US">
              <a:ea typeface="ＭＳ Ｐゴシック" pitchFamily="-123" charset="-128"/>
              <a:cs typeface="ＭＳ Ｐゴシック" pitchFamily="-123"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76</a:t>
            </a:fld>
            <a:endParaRPr lang="en-US">
              <a:ea typeface="ＭＳ Ｐゴシック" pitchFamily="-123" charset="-128"/>
              <a:cs typeface="ＭＳ Ｐゴシック" pitchFamily="-123"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77</a:t>
            </a:fld>
            <a:endParaRPr lang="en-US">
              <a:ea typeface="ＭＳ Ｐゴシック" pitchFamily="-123" charset="-128"/>
              <a:cs typeface="ＭＳ Ｐゴシック" pitchFamily="-123"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ＭＳ Ｐゴシック" pitchFamily="-123" charset="-128"/>
                <a:cs typeface="ＭＳ Ｐゴシック" pitchFamily="-123" charset="-128"/>
              </a:rPr>
              <a:t>8.</a:t>
            </a:r>
            <a:r>
              <a:rPr lang="en-US" sz="1200" b="1" kern="1200" baseline="0">
                <a:solidFill>
                  <a:schemeClr val="tx1"/>
                </a:solidFill>
                <a:effectLst/>
                <a:latin typeface="+mn-lt"/>
                <a:ea typeface="ＭＳ Ｐゴシック" pitchFamily="-123" charset="-128"/>
                <a:cs typeface="ＭＳ Ｐゴシック" pitchFamily="-123" charset="-128"/>
              </a:rPr>
              <a:t>    Narrative Section </a:t>
            </a:r>
            <a:r>
              <a:rPr lang="en-US" sz="1200" b="1" kern="1200">
                <a:solidFill>
                  <a:schemeClr val="tx1"/>
                </a:solidFill>
                <a:effectLst/>
                <a:latin typeface="+mn-lt"/>
                <a:ea typeface="ＭＳ Ｐゴシック" pitchFamily="-123" charset="-128"/>
                <a:cs typeface="ＭＳ Ｐゴシック" pitchFamily="-123" charset="-128"/>
              </a:rPr>
              <a:t>3. 3   Gauging</a:t>
            </a:r>
            <a:r>
              <a:rPr lang="en-US" sz="1200" b="1" kern="1200" baseline="0">
                <a:solidFill>
                  <a:schemeClr val="tx1"/>
                </a:solidFill>
                <a:effectLst/>
                <a:latin typeface="+mn-lt"/>
                <a:ea typeface="ＭＳ Ｐゴシック" pitchFamily="-123" charset="-128"/>
                <a:cs typeface="ＭＳ Ｐゴシック" pitchFamily="-123" charset="-128"/>
              </a:rPr>
              <a:t> Your Audience</a:t>
            </a:r>
            <a:r>
              <a:rPr lang="en-US" sz="1200" b="1" kern="1200">
                <a:solidFill>
                  <a:schemeClr val="tx1"/>
                </a:solidFill>
                <a:effectLst/>
                <a:latin typeface="+mn-lt"/>
                <a:ea typeface="ＭＳ Ｐゴシック" pitchFamily="-123" charset="-128"/>
                <a:cs typeface="ＭＳ Ｐゴシック" pitchFamily="-123" charset="-128"/>
              </a:rPr>
              <a:t>:</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 Sample Commentary</a:t>
            </a:r>
            <a:endParaRPr lang="en-US" sz="1200" kern="1200">
              <a:solidFill>
                <a:schemeClr val="tx1"/>
              </a:solidFill>
              <a:effectLst/>
              <a:latin typeface="+mn-lt"/>
              <a:ea typeface="ＭＳ Ｐゴシック" pitchFamily="-123" charset="-128"/>
              <a:cs typeface="ＭＳ Ｐゴシック" pitchFamily="-123"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1" kern="1200">
                <a:solidFill>
                  <a:schemeClr val="tx1"/>
                </a:solidFill>
                <a:effectLst/>
                <a:latin typeface="+mn-lt"/>
                <a:ea typeface="ＭＳ Ｐゴシック" pitchFamily="-123" charset="-128"/>
                <a:cs typeface="ＭＳ Ｐゴシック" pitchFamily="-123" charset="-128"/>
              </a:rPr>
              <a:t> </a:t>
            </a:r>
            <a:r>
              <a:rPr lang="en-US" sz="1200" b="1" i="1" u="none" kern="1200">
                <a:solidFill>
                  <a:schemeClr val="tx1"/>
                </a:solidFill>
                <a:effectLst/>
                <a:latin typeface="+mn-lt"/>
                <a:ea typeface="ＭＳ Ｐゴシック" pitchFamily="-123" charset="-128"/>
                <a:cs typeface="ＭＳ Ｐゴシック" pitchFamily="-123" charset="-128"/>
              </a:rPr>
              <a:t>[To make this </a:t>
            </a:r>
            <a:r>
              <a:rPr lang="en-US" sz="1200" b="1" i="1" u="none" kern="1200" baseline="0">
                <a:solidFill>
                  <a:schemeClr val="tx1"/>
                </a:solidFill>
                <a:effectLst/>
                <a:latin typeface="+mn-lt"/>
                <a:ea typeface="ＭＳ Ｐゴシック" pitchFamily="-123" charset="-128"/>
                <a:cs typeface="ＭＳ Ｐゴシック" pitchFamily="-123" charset="-128"/>
              </a:rPr>
              <a:t>commentary more usable in Presenter View, you can make duplicates of this title slide and split the commentary among the duplicate slides. (Later slide numbers will change.)]</a:t>
            </a:r>
            <a:endParaRPr lang="en-US" sz="1200" b="1" i="1" u="none"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Science communication skills aren’t just about you performing well in describing your research; they’re also about understanding who is in your audience and crafting a presentation that will connect with their prior knowledge and training.  Are they your lab-mates – so they already know why you’re doing what you’re doing, and what your acronyms stand for?  Or, do they represent a broader range of scientific fields, so that, even though they may work on a different floor of the same building, they aren’t necessarily fluent in exactly the same jargon you and your lab-mates casually toss around?   Or, are you at a conference, where specialists from many different areas are meeting to share ideas?  Or they could be your friends and family, with no scientific background at all?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i="1" kern="1200">
                <a:solidFill>
                  <a:schemeClr val="tx1"/>
                </a:solidFill>
                <a:effectLst/>
                <a:latin typeface="+mn-lt"/>
                <a:ea typeface="ＭＳ Ｐゴシック" pitchFamily="-123" charset="-128"/>
                <a:cs typeface="ＭＳ Ｐゴシック" pitchFamily="-123" charset="-128"/>
              </a:rPr>
              <a:t>[Note: Demonstrate the following concept by using pairs of mismatched sports equipment for giving and receiving throws.  For example, give a baseball glove to a student and ask them to try to catch the basketball you gently toss to them.  Or, give a ping pong ball to a student and set up another with a plastic bat ten feet away, and tell the pitcher the ump is counting balls and strikes.   Lots of room for innovation here.]</a:t>
            </a:r>
          </a:p>
          <a:p>
            <a:r>
              <a:rPr lang="en-US" sz="1200" kern="1200">
                <a:solidFill>
                  <a:schemeClr val="tx1"/>
                </a:solidFill>
                <a:effectLst/>
                <a:latin typeface="+mn-lt"/>
                <a:ea typeface="ＭＳ Ｐゴシック" pitchFamily="-123" charset="-128"/>
                <a:cs typeface="ＭＳ Ｐゴシック" pitchFamily="-123" charset="-128"/>
              </a:rPr>
              <a:t>You wouldn’t toss a basketball-sized lump of heavy technical information to someone only prepared to catch a baseball.   You wouldn’t want an ump calling balls and strikes as you try to pitch a ping pong ball to a major league batter.  You get the idea.  </a:t>
            </a:r>
            <a:r>
              <a:rPr lang="en-US" sz="1200" i="1" kern="1200">
                <a:solidFill>
                  <a:schemeClr val="tx1"/>
                </a:solidFill>
                <a:effectLst/>
                <a:latin typeface="+mn-lt"/>
                <a:ea typeface="ＭＳ Ｐゴシック" pitchFamily="-123" charset="-128"/>
                <a:cs typeface="ＭＳ Ｐゴシック" pitchFamily="-123" charset="-128"/>
              </a:rPr>
              <a:t>You want to shape your message and your delivery vehicle so that they match the needs and capacities of your audience.</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With that in mind, what are some things you might want to do differently for different types of audiences?   [Possible responses: define technical jargon, provide some background and helpful illustrations, explain certain procedures, spell out acronyms, use analogies, etc.]</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Also, don’t forget the power of story:  Perhaps you can deliver the motivation for your research project as a story about how you or your advisor came up with the idea; or a personal or common experience that helps convey the motivation.  Describe something that happened during the course of the research that offered a key insight. Stories not only engage people, they also help us remember key points. </a:t>
            </a:r>
          </a:p>
          <a:p>
            <a:r>
              <a:rPr lang="en-US" sz="1200" kern="1200">
                <a:solidFill>
                  <a:schemeClr val="tx1"/>
                </a:solidFill>
                <a:effectLst/>
                <a:latin typeface="+mn-lt"/>
                <a:ea typeface="ＭＳ Ｐゴシック" pitchFamily="-123" charset="-128"/>
                <a:cs typeface="ＭＳ Ｐゴシック" pitchFamily="-123" charset="-128"/>
              </a:rPr>
              <a:t> </a:t>
            </a:r>
          </a:p>
          <a:p>
            <a:r>
              <a:rPr lang="en-US" sz="1200" kern="1200">
                <a:solidFill>
                  <a:schemeClr val="tx1"/>
                </a:solidFill>
                <a:effectLst/>
                <a:latin typeface="+mn-lt"/>
                <a:ea typeface="ＭＳ Ｐゴシック" pitchFamily="-123" charset="-128"/>
                <a:cs typeface="ＭＳ Ｐゴシック" pitchFamily="-123" charset="-128"/>
              </a:rPr>
              <a:t>Once you have gauged who is in the audience you are addressing, you can adjust your approach, your language, and the level of assistance you provide in explaining conceptual and technical aspects of the work.  Then try to figure out what it might take to get your listeners </a:t>
            </a:r>
            <a:r>
              <a:rPr lang="en-US" sz="1200" i="1" kern="1200">
                <a:solidFill>
                  <a:schemeClr val="tx1"/>
                </a:solidFill>
                <a:effectLst/>
                <a:latin typeface="+mn-lt"/>
                <a:ea typeface="ＭＳ Ｐゴシック" pitchFamily="-123" charset="-128"/>
                <a:cs typeface="ＭＳ Ｐゴシック" pitchFamily="-123" charset="-128"/>
              </a:rPr>
              <a:t>to care</a:t>
            </a:r>
            <a:r>
              <a:rPr lang="en-US" sz="1200" kern="1200">
                <a:solidFill>
                  <a:schemeClr val="tx1"/>
                </a:solidFill>
                <a:effectLst/>
                <a:latin typeface="+mn-lt"/>
                <a:ea typeface="ＭＳ Ｐゴシック" pitchFamily="-123" charset="-128"/>
                <a:cs typeface="ＭＳ Ｐゴシック" pitchFamily="-123" charset="-128"/>
              </a:rPr>
              <a:t> about what you’re saying.  There is always that little lingering question in the mind of every listener:  “why should I care about this?”  And that takes us to our next subject…  exploring context and motivation.</a:t>
            </a: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8</a:t>
            </a:fld>
            <a:endParaRPr lang="en-US"/>
          </a:p>
        </p:txBody>
      </p:sp>
    </p:spTree>
    <p:extLst>
      <p:ext uri="{BB962C8B-B14F-4D97-AF65-F5344CB8AC3E}">
        <p14:creationId xmlns:p14="http://schemas.microsoft.com/office/powerpoint/2010/main" val="1059790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startAt="9"/>
            </a:pPr>
            <a:r>
              <a:rPr lang="en-US" sz="1200" b="1" kern="1200" baseline="0">
                <a:solidFill>
                  <a:schemeClr val="tx1"/>
                </a:solidFill>
                <a:effectLst/>
                <a:latin typeface="+mn-lt"/>
                <a:ea typeface="ＭＳ Ｐゴシック" pitchFamily="-123" charset="-128"/>
                <a:cs typeface="ＭＳ Ｐゴシック" pitchFamily="-123" charset="-128"/>
              </a:rPr>
              <a:t>Narrative Section </a:t>
            </a:r>
            <a:r>
              <a:rPr lang="en-US" sz="1200" b="1" kern="1200">
                <a:solidFill>
                  <a:schemeClr val="tx1"/>
                </a:solidFill>
                <a:effectLst/>
                <a:latin typeface="+mn-lt"/>
                <a:ea typeface="ＭＳ Ｐゴシック" pitchFamily="-123" charset="-128"/>
                <a:cs typeface="ＭＳ Ｐゴシック" pitchFamily="-123" charset="-128"/>
              </a:rPr>
              <a:t>4.1</a:t>
            </a:r>
            <a:r>
              <a:rPr lang="en-US" sz="1200" b="1" kern="1200" baseline="0">
                <a:solidFill>
                  <a:schemeClr val="tx1"/>
                </a:solidFill>
                <a:effectLst/>
                <a:latin typeface="+mn-lt"/>
                <a:ea typeface="ＭＳ Ｐゴシック" pitchFamily="-123" charset="-128"/>
                <a:cs typeface="ＭＳ Ｐゴシック" pitchFamily="-123" charset="-128"/>
              </a:rPr>
              <a:t>  Balancing </a:t>
            </a:r>
            <a:r>
              <a:rPr lang="en-US" sz="1200" b="1" i="1" kern="1200" baseline="0">
                <a:solidFill>
                  <a:schemeClr val="tx1"/>
                </a:solidFill>
                <a:effectLst/>
                <a:latin typeface="+mn-lt"/>
                <a:ea typeface="ＭＳ Ｐゴシック" pitchFamily="-123" charset="-128"/>
                <a:cs typeface="ＭＳ Ｐゴシック" pitchFamily="-123" charset="-128"/>
              </a:rPr>
              <a:t>The What </a:t>
            </a:r>
            <a:r>
              <a:rPr lang="en-US" sz="1200" b="1" kern="1200" baseline="0">
                <a:solidFill>
                  <a:schemeClr val="tx1"/>
                </a:solidFill>
                <a:effectLst/>
                <a:latin typeface="+mn-lt"/>
                <a:ea typeface="ＭＳ Ｐゴシック" pitchFamily="-123" charset="-128"/>
                <a:cs typeface="ＭＳ Ｐゴシック" pitchFamily="-123" charset="-128"/>
              </a:rPr>
              <a:t>and </a:t>
            </a:r>
            <a:r>
              <a:rPr lang="en-US" sz="1200" b="1" i="1" kern="1200" baseline="0">
                <a:solidFill>
                  <a:schemeClr val="tx1"/>
                </a:solidFill>
                <a:effectLst/>
                <a:latin typeface="+mn-lt"/>
                <a:ea typeface="ＭＳ Ｐゴシック" pitchFamily="-123" charset="-128"/>
                <a:cs typeface="ＭＳ Ｐゴシック" pitchFamily="-123" charset="-128"/>
              </a:rPr>
              <a:t>The Why</a:t>
            </a:r>
            <a:r>
              <a:rPr lang="en-US" sz="1200" b="1" kern="1200" baseline="0">
                <a:solidFill>
                  <a:schemeClr val="tx1"/>
                </a:solidFill>
                <a:effectLst/>
                <a:latin typeface="+mn-lt"/>
                <a:ea typeface="ＭＳ Ｐゴシック" pitchFamily="-123" charset="-128"/>
                <a:cs typeface="ＭＳ Ｐゴシック" pitchFamily="-123" charset="-128"/>
              </a:rPr>
              <a:t>: </a:t>
            </a:r>
            <a:r>
              <a:rPr lang="en-US" sz="1200" b="1" kern="1200">
                <a:solidFill>
                  <a:schemeClr val="tx1"/>
                </a:solidFill>
                <a:effectLst/>
                <a:latin typeface="+mn-lt"/>
                <a:ea typeface="ＭＳ Ｐゴシック" pitchFamily="-123" charset="-128"/>
                <a:cs typeface="ＭＳ Ｐゴシック" pitchFamily="-123" charset="-128"/>
              </a:rPr>
              <a:t>Sample Commentary</a:t>
            </a:r>
            <a:endParaRPr lang="en-US" sz="1200" kern="1200">
              <a:solidFill>
                <a:schemeClr val="tx1"/>
              </a:solidFill>
              <a:effectLst/>
              <a:latin typeface="+mn-lt"/>
              <a:ea typeface="ＭＳ Ｐゴシック" pitchFamily="-123" charset="-128"/>
              <a:cs typeface="ＭＳ Ｐゴシック" pitchFamily="-123" charset="-128"/>
            </a:endParaRPr>
          </a:p>
          <a:p>
            <a:r>
              <a:rPr lang="en-US" sz="1200" kern="1200">
                <a:solidFill>
                  <a:schemeClr val="tx1"/>
                </a:solidFill>
                <a:effectLst/>
                <a:latin typeface="+mn-lt"/>
                <a:ea typeface="ＭＳ Ｐゴシック" pitchFamily="-123" charset="-128"/>
                <a:cs typeface="ＭＳ Ｐゴシック" pitchFamily="-123" charset="-128"/>
              </a:rPr>
              <a:t>Unless your</a:t>
            </a:r>
            <a:r>
              <a:rPr lang="en-US" sz="1200" kern="1200" baseline="0">
                <a:solidFill>
                  <a:schemeClr val="tx1"/>
                </a:solidFill>
                <a:effectLst/>
                <a:latin typeface="+mn-lt"/>
                <a:ea typeface="ＭＳ Ｐゴシック" pitchFamily="-123" charset="-128"/>
                <a:cs typeface="ＭＳ Ｐゴシック" pitchFamily="-123" charset="-128"/>
              </a:rPr>
              <a:t> audience already understands the reason you are conducting your research, they’re not going to be too interested in listening to the details.  So, with most audiences, you’re going to have to begin with the broader context and motivation for your research – </a:t>
            </a:r>
            <a:r>
              <a:rPr lang="en-US" sz="1200" i="1" kern="1200" baseline="0">
                <a:solidFill>
                  <a:schemeClr val="tx1"/>
                </a:solidFill>
                <a:effectLst/>
                <a:latin typeface="+mn-lt"/>
                <a:ea typeface="ＭＳ Ｐゴシック" pitchFamily="-123" charset="-128"/>
                <a:cs typeface="ＭＳ Ｐゴシック" pitchFamily="-123" charset="-128"/>
              </a:rPr>
              <a:t>The Why</a:t>
            </a:r>
            <a:r>
              <a:rPr lang="en-US" sz="1200" kern="1200" baseline="0">
                <a:solidFill>
                  <a:schemeClr val="tx1"/>
                </a:solidFill>
                <a:effectLst/>
                <a:latin typeface="+mn-lt"/>
                <a:ea typeface="ＭＳ Ｐゴシック" pitchFamily="-123" charset="-128"/>
                <a:cs typeface="ＭＳ Ｐゴシック" pitchFamily="-123" charset="-128"/>
              </a:rPr>
              <a:t>.</a:t>
            </a:r>
            <a:r>
              <a:rPr lang="en-US" sz="1200" kern="1200">
                <a:solidFill>
                  <a:schemeClr val="tx1"/>
                </a:solidFill>
                <a:effectLst/>
                <a:latin typeface="+mn-lt"/>
                <a:ea typeface="ＭＳ Ｐゴシック" pitchFamily="-123" charset="-128"/>
                <a:cs typeface="ＭＳ Ｐゴシック" pitchFamily="-123" charset="-128"/>
              </a:rPr>
              <a:t>  </a:t>
            </a:r>
            <a:r>
              <a:rPr lang="en-US" sz="1200" b="1" i="1" kern="1200">
                <a:solidFill>
                  <a:schemeClr val="tx1"/>
                </a:solidFill>
                <a:effectLst/>
                <a:latin typeface="+mn-lt"/>
                <a:ea typeface="ＭＳ Ｐゴシック" pitchFamily="-123" charset="-128"/>
                <a:cs typeface="ＭＳ Ｐゴシック" pitchFamily="-123" charset="-128"/>
              </a:rPr>
              <a:t>Why </a:t>
            </a:r>
            <a:r>
              <a:rPr lang="en-US" sz="1200" kern="1200">
                <a:solidFill>
                  <a:schemeClr val="tx1"/>
                </a:solidFill>
                <a:effectLst/>
                <a:latin typeface="+mn-lt"/>
                <a:ea typeface="ＭＳ Ｐゴシック" pitchFamily="-123" charset="-128"/>
                <a:cs typeface="ＭＳ Ｐゴシック" pitchFamily="-123" charset="-128"/>
              </a:rPr>
              <a:t>you’re taking all the trouble to do this painstaking work? </a:t>
            </a:r>
            <a:r>
              <a:rPr lang="en-US" sz="1200" kern="1200" baseline="0">
                <a:solidFill>
                  <a:schemeClr val="tx1"/>
                </a:solidFill>
                <a:effectLst/>
                <a:latin typeface="+mn-lt"/>
                <a:ea typeface="ＭＳ Ｐゴシック" pitchFamily="-123" charset="-128"/>
                <a:cs typeface="ＭＳ Ｐゴシック" pitchFamily="-123" charset="-128"/>
              </a:rPr>
              <a:t> </a:t>
            </a:r>
            <a:r>
              <a:rPr lang="en-US" sz="1200" kern="1200">
                <a:solidFill>
                  <a:schemeClr val="tx1"/>
                </a:solidFill>
                <a:effectLst/>
                <a:latin typeface="+mn-lt"/>
                <a:ea typeface="ＭＳ Ｐゴシック" pitchFamily="-123" charset="-128"/>
                <a:cs typeface="ＭＳ Ｐゴシック" pitchFamily="-123" charset="-128"/>
              </a:rPr>
              <a:t>What good could come of it?.  </a:t>
            </a:r>
            <a:r>
              <a:rPr lang="en-US" sz="1200" i="1" kern="1200">
                <a:solidFill>
                  <a:schemeClr val="tx1"/>
                </a:solidFill>
                <a:effectLst/>
                <a:latin typeface="+mn-lt"/>
                <a:ea typeface="ＭＳ Ｐゴシック" pitchFamily="-123" charset="-128"/>
                <a:cs typeface="ＭＳ Ｐゴシック" pitchFamily="-123" charset="-128"/>
              </a:rPr>
              <a:t>(switch to slide 10).</a:t>
            </a:r>
            <a:endParaRPr lang="en-US" sz="1200" b="0" i="0" u="none" kern="1200">
              <a:solidFill>
                <a:schemeClr val="tx1"/>
              </a:solidFill>
              <a:effectLst/>
              <a:latin typeface="+mn-lt"/>
              <a:ea typeface="ＭＳ Ｐゴシック" pitchFamily="-123" charset="-128"/>
              <a:cs typeface="ＭＳ Ｐゴシック" pitchFamily="-123" charset="-128"/>
            </a:endParaRPr>
          </a:p>
        </p:txBody>
      </p:sp>
      <p:sp>
        <p:nvSpPr>
          <p:cNvPr id="4" name="Slide Number Placeholder 3"/>
          <p:cNvSpPr>
            <a:spLocks noGrp="1"/>
          </p:cNvSpPr>
          <p:nvPr>
            <p:ph type="sldNum" sz="quarter" idx="10"/>
          </p:nvPr>
        </p:nvSpPr>
        <p:spPr/>
        <p:txBody>
          <a:bodyPr/>
          <a:lstStyle/>
          <a:p>
            <a:pPr>
              <a:defRPr/>
            </a:pPr>
            <a:fld id="{6DD51242-3960-4BCB-9A2D-909F4381105F}" type="slidenum">
              <a:rPr lang="en-US"/>
              <a:pPr>
                <a:defRPr/>
              </a:pPr>
              <a:t>9</a:t>
            </a:fld>
            <a:endParaRPr lang="en-US"/>
          </a:p>
        </p:txBody>
      </p:sp>
    </p:spTree>
    <p:extLst>
      <p:ext uri="{BB962C8B-B14F-4D97-AF65-F5344CB8AC3E}">
        <p14:creationId xmlns:p14="http://schemas.microsoft.com/office/powerpoint/2010/main" val="1059790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4036D83-4EF9-449D-B90F-10CCCC657930}" type="datetimeFigureOut">
              <a:rPr lang="en-US"/>
              <a:pPr>
                <a:defRPr/>
              </a:pPr>
              <a:t>5/1/15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951B82-A769-46E0-9417-3DC47BA229E0}" type="slidenum">
              <a:rPr lang="en-US"/>
              <a:pPr>
                <a:defRPr/>
              </a:pPr>
              <a:t>‹#›</a:t>
            </a:fld>
            <a:endParaRPr lang="en-US"/>
          </a:p>
        </p:txBody>
      </p:sp>
    </p:spTree>
  </p:cSld>
  <p:clrMapOvr>
    <a:masterClrMapping/>
  </p:clrMapOvr>
  <p:transition xmlns:p14="http://schemas.microsoft.com/office/powerpoint/2010/mai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EC1CBD4-E52B-41B5-B9DB-34C5535FDCD0}" type="datetimeFigureOut">
              <a:rPr lang="en-US"/>
              <a:pPr>
                <a:defRPr/>
              </a:pPr>
              <a:t>5/1/15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FC69E2-4529-4B47-B2DD-E0CE111C991D}" type="slidenum">
              <a:rPr lang="en-US"/>
              <a:pPr>
                <a:defRPr/>
              </a:pPr>
              <a:t>‹#›</a:t>
            </a:fld>
            <a:endParaRPr lang="en-US"/>
          </a:p>
        </p:txBody>
      </p:sp>
    </p:spTree>
  </p:cSld>
  <p:clrMapOvr>
    <a:masterClrMapping/>
  </p:clrMapOvr>
  <p:transition xmlns:p14="http://schemas.microsoft.com/office/powerpoint/2010/mai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3344F9-F1DA-4C86-AF0E-82849DF9140E}" type="datetimeFigureOut">
              <a:rPr lang="en-US"/>
              <a:pPr>
                <a:defRPr/>
              </a:pPr>
              <a:t>5/1/15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3F30AB4-100D-4BD1-BD36-941AC587BAD9}" type="slidenum">
              <a:rPr lang="en-US"/>
              <a:pPr>
                <a:defRPr/>
              </a:pPr>
              <a:t>‹#›</a:t>
            </a:fld>
            <a:endParaRPr lang="en-US"/>
          </a:p>
        </p:txBody>
      </p:sp>
    </p:spTree>
  </p:cSld>
  <p:clrMapOvr>
    <a:masterClrMapping/>
  </p:clrMapOvr>
  <p:transition xmlns:p14="http://schemas.microsoft.com/office/powerpoint/2010/mai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7DDBEA2-1713-46C6-8E7F-4C3B8CEEFFAF}" type="datetimeFigureOut">
              <a:rPr lang="en-US"/>
              <a:pPr>
                <a:defRPr/>
              </a:pPr>
              <a:t>5/1/15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B236EF-6597-4DEE-B0AB-975A905D00B8}" type="slidenum">
              <a:rPr lang="en-US"/>
              <a:pPr>
                <a:defRPr/>
              </a:pPr>
              <a:t>‹#›</a:t>
            </a:fld>
            <a:endParaRPr lang="en-US"/>
          </a:p>
        </p:txBody>
      </p:sp>
    </p:spTree>
  </p:cSld>
  <p:clrMapOvr>
    <a:masterClrMapping/>
  </p:clrMapOvr>
  <p:transition xmlns:p14="http://schemas.microsoft.com/office/powerpoint/2010/mai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24956A0-1168-46CD-8A68-44A14F39D7A1}" type="datetimeFigureOut">
              <a:rPr lang="en-US"/>
              <a:pPr>
                <a:defRPr/>
              </a:pPr>
              <a:t>5/1/15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E6B2C5-EC08-46CD-A4ED-1860E143B869}" type="slidenum">
              <a:rPr lang="en-US"/>
              <a:pPr>
                <a:defRPr/>
              </a:pPr>
              <a:t>‹#›</a:t>
            </a:fld>
            <a:endParaRPr lang="en-US"/>
          </a:p>
        </p:txBody>
      </p:sp>
    </p:spTree>
  </p:cSld>
  <p:clrMapOvr>
    <a:masterClrMapping/>
  </p:clrMapOvr>
  <p:transition xmlns:p14="http://schemas.microsoft.com/office/powerpoint/2010/mai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1C570B4-E53C-4906-A386-E3875F40F140}" type="datetimeFigureOut">
              <a:rPr lang="en-US"/>
              <a:pPr>
                <a:defRPr/>
              </a:pPr>
              <a:t>5/1/15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5D4300A-E7D1-4980-AD59-25E33A3C8709}" type="slidenum">
              <a:rPr lang="en-US"/>
              <a:pPr>
                <a:defRPr/>
              </a:pPr>
              <a:t>‹#›</a:t>
            </a:fld>
            <a:endParaRPr lang="en-US"/>
          </a:p>
        </p:txBody>
      </p:sp>
    </p:spTree>
  </p:cSld>
  <p:clrMapOvr>
    <a:masterClrMapping/>
  </p:clrMapOvr>
  <p:transition xmlns:p14="http://schemas.microsoft.com/office/powerpoint/2010/mai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21959D0-2DAB-42C8-A0F1-1AF28A3B5D1A}" type="datetimeFigureOut">
              <a:rPr lang="en-US"/>
              <a:pPr>
                <a:defRPr/>
              </a:pPr>
              <a:t>5/1/15</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78D09E1-AD2C-421B-8CDC-5F49D2B0152A}" type="slidenum">
              <a:rPr lang="en-US"/>
              <a:pPr>
                <a:defRPr/>
              </a:pPr>
              <a:t>‹#›</a:t>
            </a:fld>
            <a:endParaRPr lang="en-US"/>
          </a:p>
        </p:txBody>
      </p:sp>
    </p:spTree>
  </p:cSld>
  <p:clrMapOvr>
    <a:masterClrMapping/>
  </p:clrMapOvr>
  <p:transition xmlns:p14="http://schemas.microsoft.com/office/powerpoint/2010/mai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5E1827C-5D99-4343-8BA1-A061946525DA}" type="datetimeFigureOut">
              <a:rPr lang="en-US"/>
              <a:pPr>
                <a:defRPr/>
              </a:pPr>
              <a:t>5/1/15</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7DBDAD4-8694-4B89-85F7-988FF97A1204}" type="slidenum">
              <a:rPr lang="en-US"/>
              <a:pPr>
                <a:defRPr/>
              </a:pPr>
              <a:t>‹#›</a:t>
            </a:fld>
            <a:endParaRPr lang="en-US"/>
          </a:p>
        </p:txBody>
      </p:sp>
    </p:spTree>
  </p:cSld>
  <p:clrMapOvr>
    <a:masterClrMapping/>
  </p:clrMapOvr>
  <p:transition xmlns:p14="http://schemas.microsoft.com/office/powerpoint/2010/mai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97446F-86A4-4323-B62E-436782CE323E}" type="datetimeFigureOut">
              <a:rPr lang="en-US"/>
              <a:pPr>
                <a:defRPr/>
              </a:pPr>
              <a:t>5/1/15</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AE5EE4B-CDE6-454C-A91C-135F62198CCC}" type="slidenum">
              <a:rPr lang="en-US"/>
              <a:pPr>
                <a:defRPr/>
              </a:pPr>
              <a:t>‹#›</a:t>
            </a:fld>
            <a:endParaRPr lang="en-US"/>
          </a:p>
        </p:txBody>
      </p:sp>
    </p:spTree>
  </p:cSld>
  <p:clrMapOvr>
    <a:masterClrMapping/>
  </p:clrMapOvr>
  <p:transition xmlns:p14="http://schemas.microsoft.com/office/powerpoint/2010/mai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0891E7-BF80-428F-A514-42904A5D9F39}" type="datetimeFigureOut">
              <a:rPr lang="en-US"/>
              <a:pPr>
                <a:defRPr/>
              </a:pPr>
              <a:t>5/1/15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2EB2DB-FAD4-46FE-8F0B-65AADA169CC9}" type="slidenum">
              <a:rPr lang="en-US"/>
              <a:pPr>
                <a:defRPr/>
              </a:pPr>
              <a:t>‹#›</a:t>
            </a:fld>
            <a:endParaRPr lang="en-US"/>
          </a:p>
        </p:txBody>
      </p:sp>
    </p:spTree>
  </p:cSld>
  <p:clrMapOvr>
    <a:masterClrMapping/>
  </p:clrMapOvr>
  <p:transition xmlns:p14="http://schemas.microsoft.com/office/powerpoint/2010/mai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AE69CE-7C70-446A-95D9-C2A69C96D3B9}" type="datetimeFigureOut">
              <a:rPr lang="en-US"/>
              <a:pPr>
                <a:defRPr/>
              </a:pPr>
              <a:t>5/1/15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441E130-7DC8-432C-97C5-D4CA86DA6F83}" type="slidenum">
              <a:rPr lang="en-US"/>
              <a:pPr>
                <a:defRPr/>
              </a:pPr>
              <a:t>‹#›</a:t>
            </a:fld>
            <a:endParaRPr lang="en-US"/>
          </a:p>
        </p:txBody>
      </p:sp>
    </p:spTree>
  </p:cSld>
  <p:clrMapOvr>
    <a:masterClrMapping/>
  </p:clrMapOvr>
  <p:transition xmlns:p14="http://schemas.microsoft.com/office/powerpoint/2010/main" spd="slow"/>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0713D4DC-25D0-4E45-89DF-F67174A8F10F}" type="datetimeFigureOut">
              <a:rPr lang="en-US"/>
              <a:pPr>
                <a:defRPr/>
              </a:pPr>
              <a:t>5/1/15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DBD8290D-0115-4625-AB9D-EBCA20193C6B}"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xmlns:p14="http://schemas.microsoft.com/office/powerpoint/2010/main" spd="slow"/>
  <p:txStyles>
    <p:titleStyle>
      <a:lvl1pPr algn="ctr" rtl="0" eaLnBrk="0" fontAlgn="base" hangingPunct="0">
        <a:spcBef>
          <a:spcPct val="0"/>
        </a:spcBef>
        <a:spcAft>
          <a:spcPct val="0"/>
        </a:spcAft>
        <a:defRPr sz="4400" kern="1200">
          <a:solidFill>
            <a:schemeClr val="tx1"/>
          </a:solidFill>
          <a:latin typeface="+mj-lt"/>
          <a:ea typeface="ＭＳ Ｐゴシック" pitchFamily="-123" charset="-128"/>
          <a:cs typeface="ＭＳ Ｐゴシック" pitchFamily="-123" charset="-128"/>
        </a:defRPr>
      </a:lvl1pPr>
      <a:lvl2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2pPr>
      <a:lvl3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3pPr>
      <a:lvl4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4pPr>
      <a:lvl5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5pPr>
      <a:lvl6pPr marL="4572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6pPr>
      <a:lvl7pPr marL="9144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7pPr>
      <a:lvl8pPr marL="13716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8pPr>
      <a:lvl9pPr marL="18288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9pPr>
    </p:titleStyle>
    <p:body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mailto:nano@mos.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mailto:nano@mos.or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mailto:nano@mos.or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mailto:nano@mos.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mailto:nano@mos.or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mailto:nano@mos.or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mailto:nano@mos.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audio" Target="../media/audio1.bin"/><Relationship Id="rId4"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audio" Target="../media/audio2.bin"/><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image" Target="../media/image5.jpe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audio" Target="../media/audio2.bin"/><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mailto:nano@mos.org" TargetMode="External"/><Relationship Id="rId5" Type="http://schemas.openxmlformats.org/officeDocument/2006/relationships/hyperlink" Target="https://youtu.be/nSGqp4-bZQY"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audio" Target="../media/audio3.bin"/><Relationship Id="rId5" Type="http://schemas.openxmlformats.org/officeDocument/2006/relationships/audio" Target="../media/audio2.bin"/><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audio" Target="../media/audio4.bin"/><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png"/><Relationship Id="rId7" Type="http://schemas.openxmlformats.org/officeDocument/2006/relationships/image" Target="../media/image13.jpg"/><Relationship Id="rId8" Type="http://schemas.openxmlformats.org/officeDocument/2006/relationships/image" Target="../media/image14.png"/><Relationship Id="rId9" Type="http://schemas.openxmlformats.org/officeDocument/2006/relationships/audio" Target="../media/audio4.bin"/><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audio" Target="../media/audio5.bin"/><Relationship Id="rId4" Type="http://schemas.openxmlformats.org/officeDocument/2006/relationships/audio" Target="../media/audio5.bin"/><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3.bin"/><Relationship Id="rId3" Type="http://schemas.openxmlformats.org/officeDocument/2006/relationships/audio" Target="../media/audio3.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audio" Target="../media/audio6.bin"/><Relationship Id="rId3" Type="http://schemas.openxmlformats.org/officeDocument/2006/relationships/audio" Target="../media/audio6.bin"/></Relationships>
</file>

<file path=ppt/slides/_rels/slide36.xml.rels><?xml version="1.0" encoding="UTF-8" standalone="yes"?>
<Relationships xmlns="http://schemas.openxmlformats.org/package/2006/relationships"><Relationship Id="rId3" Type="http://schemas.openxmlformats.org/officeDocument/2006/relationships/audio" Target="../media/audio6.bin"/><Relationship Id="rId4" Type="http://schemas.openxmlformats.org/officeDocument/2006/relationships/audio" Target="../media/audio6.bin"/><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audio" Target="../media/audio7.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audio" Target="../media/audio7.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audio" Target="../media/audio7.bin"/></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mailto:nano@mos.org" TargetMode="External"/><Relationship Id="rId5" Type="http://schemas.openxmlformats.org/officeDocument/2006/relationships/hyperlink" Target="http://youtu.be/n5JKymUD2dw"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audio" Target="../media/audio7.bin"/></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audio" Target="../media/audio7.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audio" Target="../media/audio7.bin"/></Relationships>
</file>

<file path=ppt/slides/_rels/slide43.xml.rels><?xml version="1.0" encoding="UTF-8" standalone="yes"?>
<Relationships xmlns="http://schemas.openxmlformats.org/package/2006/relationships"><Relationship Id="rId3" Type="http://schemas.openxmlformats.org/officeDocument/2006/relationships/audio" Target="../media/audio8.bin"/><Relationship Id="rId4" Type="http://schemas.openxmlformats.org/officeDocument/2006/relationships/audio" Target="../media/audio8.bin"/><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audio" Target="../media/audio9.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audio" Target="../media/audio10.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audio" Target="../media/audio10.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audio" Target="../media/audio10.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audio" Target="../media/audio1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audio" Target="../media/audio10.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audio" Target="../media/audio10.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audio" Target="../media/audio11.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audio" Target="../media/audio4.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16.png"/></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 Id="rId3" Type="http://schemas.openxmlformats.org/officeDocument/2006/relationships/image" Target="../media/image18.jpeg"/></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1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2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2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22.jpeg"/></Relationships>
</file>

<file path=ppt/slides/_rels/slide63.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4.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jpeg"/><Relationship Id="rId7"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notesSlide" Target="../notesSlides/notesSlide6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2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2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3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286"/>
            <a:ext cx="8229600" cy="1574346"/>
          </a:xfrm>
        </p:spPr>
        <p:txBody>
          <a:bodyPr/>
          <a:lstStyle/>
          <a:p>
            <a:r>
              <a:rPr lang="en-US" sz="2400" dirty="0" smtClean="0">
                <a:solidFill>
                  <a:schemeClr val="bg2">
                    <a:lumMod val="20000"/>
                    <a:lumOff val="80000"/>
                  </a:schemeClr>
                </a:solidFill>
              </a:rPr>
              <a:t>Research Experience for Undergraduates</a:t>
            </a:r>
            <a:r>
              <a:rPr lang="en-US" sz="800" dirty="0" smtClean="0">
                <a:solidFill>
                  <a:schemeClr val="bg2">
                    <a:lumMod val="20000"/>
                    <a:lumOff val="80000"/>
                  </a:schemeClr>
                </a:solidFill>
              </a:rPr>
              <a:t/>
            </a:r>
            <a:br>
              <a:rPr lang="en-US" sz="800" dirty="0" smtClean="0">
                <a:solidFill>
                  <a:schemeClr val="bg2">
                    <a:lumMod val="20000"/>
                    <a:lumOff val="80000"/>
                  </a:schemeClr>
                </a:solidFill>
              </a:rPr>
            </a:br>
            <a:r>
              <a:rPr lang="en-US" sz="800" dirty="0" smtClean="0">
                <a:solidFill>
                  <a:schemeClr val="bg2">
                    <a:lumMod val="20000"/>
                    <a:lumOff val="80000"/>
                  </a:schemeClr>
                </a:solidFill>
              </a:rPr>
              <a:t>   </a:t>
            </a:r>
            <a:r>
              <a:rPr lang="en-US" sz="3200" b="1" dirty="0" smtClean="0">
                <a:solidFill>
                  <a:schemeClr val="bg2">
                    <a:lumMod val="20000"/>
                    <a:lumOff val="80000"/>
                  </a:schemeClr>
                </a:solidFill>
              </a:rPr>
              <a:t>Science Communication Workshop</a:t>
            </a:r>
            <a:r>
              <a:rPr lang="en-US" sz="4000" dirty="0"/>
              <a:t/>
            </a:r>
            <a:br>
              <a:rPr lang="en-US" sz="4000" dirty="0"/>
            </a:br>
            <a:endParaRPr lang="en-US" sz="4000" dirty="0"/>
          </a:p>
        </p:txBody>
      </p:sp>
      <p:pic>
        <p:nvPicPr>
          <p:cNvPr id="6" name="Picture 7" descr="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120" y="5321437"/>
            <a:ext cx="8763000"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1418761"/>
            <a:ext cx="8229600" cy="36116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4400" dirty="0"/>
              <a:t>Session One:  Oral Presentations </a:t>
            </a:r>
          </a:p>
          <a:p>
            <a:pPr marL="0" indent="0" algn="ctr">
              <a:buNone/>
            </a:pPr>
            <a:endParaRPr lang="en-US" sz="1000" dirty="0"/>
          </a:p>
          <a:p>
            <a:pPr marL="0" indent="0" algn="ctr">
              <a:buNone/>
            </a:pPr>
            <a:r>
              <a:rPr lang="en-US" sz="2800" dirty="0" smtClean="0"/>
              <a:t>[Date] </a:t>
            </a:r>
          </a:p>
          <a:p>
            <a:pPr marL="0" indent="0" algn="ctr">
              <a:buFont typeface="Arial" pitchFamily="-123" charset="0"/>
              <a:buNone/>
            </a:pPr>
            <a:r>
              <a:rPr lang="en-US" sz="2800" dirty="0"/>
              <a:t>[Location</a:t>
            </a:r>
            <a:r>
              <a:rPr lang="en-US" dirty="0"/>
              <a:t>]</a:t>
            </a:r>
          </a:p>
          <a:p>
            <a:pPr marL="0" indent="0" algn="ctr">
              <a:buFont typeface="Arial" pitchFamily="-123" charset="0"/>
              <a:buNone/>
            </a:pPr>
            <a:endParaRPr lang="en-US" sz="2000" dirty="0"/>
          </a:p>
          <a:p>
            <a:pPr marL="0" indent="0" algn="ctr">
              <a:buNone/>
            </a:pPr>
            <a:r>
              <a:rPr lang="en-US" dirty="0">
                <a:solidFill>
                  <a:srgbClr val="FFB032"/>
                </a:solidFill>
              </a:rPr>
              <a:t>Welcome [Program Name] Students!</a:t>
            </a:r>
          </a:p>
          <a:p>
            <a:pPr marL="0" indent="0" algn="ctr">
              <a:buFont typeface="Arial" pitchFamily="-123" charset="0"/>
              <a:buNone/>
            </a:pPr>
            <a:endParaRPr lang="en-US" dirty="0"/>
          </a:p>
        </p:txBody>
      </p:sp>
    </p:spTree>
    <p:extLst>
      <p:ext uri="{BB962C8B-B14F-4D97-AF65-F5344CB8AC3E}">
        <p14:creationId xmlns:p14="http://schemas.microsoft.com/office/powerpoint/2010/main" val="325983035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Exploring Context &amp; Motivation</a:t>
            </a:r>
          </a:p>
          <a:p>
            <a:pPr marL="0" indent="0" algn="ctr">
              <a:buNone/>
            </a:pPr>
            <a:r>
              <a:rPr lang="en-US" sz="3600" b="1" dirty="0"/>
              <a:t>Balancing </a:t>
            </a:r>
            <a:r>
              <a:rPr lang="en-US" sz="3600" b="1" i="1" dirty="0"/>
              <a:t>The What </a:t>
            </a:r>
            <a:r>
              <a:rPr lang="en-US" sz="3600" b="1" dirty="0"/>
              <a:t>and </a:t>
            </a:r>
            <a:r>
              <a:rPr lang="en-US" sz="3600" b="1" i="1" dirty="0"/>
              <a:t>The Why</a:t>
            </a: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99592" y="49808"/>
            <a:ext cx="8969711" cy="6758384"/>
          </a:xfrm>
          <a:prstGeom prst="rect">
            <a:avLst/>
          </a:prstGeom>
        </p:spPr>
      </p:pic>
    </p:spTree>
    <p:extLst>
      <p:ext uri="{BB962C8B-B14F-4D97-AF65-F5344CB8AC3E}">
        <p14:creationId xmlns:p14="http://schemas.microsoft.com/office/powerpoint/2010/main" val="4068373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Exploring Context &amp; Motivation</a:t>
            </a:r>
          </a:p>
          <a:p>
            <a:pPr marL="0" indent="0" algn="ctr">
              <a:buNone/>
            </a:pPr>
            <a:r>
              <a:rPr lang="en-US" sz="3600" b="1" dirty="0"/>
              <a:t>Discovering the Broader Context</a:t>
            </a: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334724214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Exploring Context &amp; Motivation</a:t>
            </a:r>
          </a:p>
          <a:p>
            <a:pPr marL="0" indent="0" algn="ctr">
              <a:buNone/>
            </a:pPr>
            <a:r>
              <a:rPr lang="en-US" sz="3600" b="1" dirty="0"/>
              <a:t>Researchers engage their audiences</a:t>
            </a:r>
            <a:endParaRPr lang="en-US" sz="1200" b="1" dirty="0"/>
          </a:p>
          <a:p>
            <a:pPr marL="0" indent="0" algn="ctr">
              <a:buNone/>
            </a:pPr>
            <a:r>
              <a:rPr lang="en-US" sz="3600" dirty="0"/>
              <a:t>Brief Video Clips</a:t>
            </a: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7564712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George </a:t>
            </a:r>
            <a:r>
              <a:rPr lang="en-US" sz="3600" dirty="0" err="1" smtClean="0"/>
              <a:t>Whitesides</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145207149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Pam Silver</a:t>
            </a:r>
            <a:endParaRPr lang="en-US" sz="3600" dirty="0"/>
          </a:p>
        </p:txBody>
      </p:sp>
      <p:sp>
        <p:nvSpPr>
          <p:cNvPr id="6" name="TextBox 5"/>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76581040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err="1" smtClean="0"/>
              <a:t>Ainissa</a:t>
            </a:r>
            <a:r>
              <a:rPr lang="en-US" sz="3600" dirty="0" smtClean="0"/>
              <a:t> Ramirez</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213887777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Bonnie </a:t>
            </a:r>
            <a:r>
              <a:rPr lang="en-US" sz="3600" dirty="0" err="1" smtClean="0"/>
              <a:t>Bassler</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264881257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Jeff Grossman</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389683210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Eric Mazur</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29702855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Don </a:t>
            </a:r>
            <a:r>
              <a:rPr lang="en-US" sz="3600" dirty="0" err="1" smtClean="0"/>
              <a:t>Ingber</a:t>
            </a:r>
            <a:endParaRPr lang="en-US" sz="3600" dirty="0"/>
          </a:p>
        </p:txBody>
      </p:sp>
      <p:sp>
        <p:nvSpPr>
          <p:cNvPr id="5" name="TextBox 4"/>
          <p:cNvSpPr txBox="1"/>
          <p:nvPr/>
        </p:nvSpPr>
        <p:spPr>
          <a:xfrm>
            <a:off x="807510" y="2315215"/>
            <a:ext cx="7665229" cy="461665"/>
          </a:xfrm>
          <a:prstGeom prst="rect">
            <a:avLst/>
          </a:prstGeom>
          <a:noFill/>
        </p:spPr>
        <p:txBody>
          <a:bodyPr wrap="none" rtlCol="0">
            <a:spAutoFit/>
          </a:bodyPr>
          <a:lstStyle/>
          <a:p>
            <a:r>
              <a:rPr lang="en-US"/>
              <a:t>Insert video, available by request from </a:t>
            </a:r>
            <a:r>
              <a:rPr lang="en-US">
                <a:hlinkClick r:id="rId3"/>
              </a:rPr>
              <a:t>nano@mos.org</a:t>
            </a:r>
            <a:r>
              <a:rPr lang="en-US"/>
              <a:t>. </a:t>
            </a:r>
          </a:p>
        </p:txBody>
      </p:sp>
    </p:spTree>
    <p:extLst>
      <p:ext uri="{BB962C8B-B14F-4D97-AF65-F5344CB8AC3E}">
        <p14:creationId xmlns:p14="http://schemas.microsoft.com/office/powerpoint/2010/main" val="402340825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dirty="0"/>
              <a:t>Sample Research Presentation </a:t>
            </a:r>
          </a:p>
          <a:p>
            <a:pPr marL="0" indent="0" algn="ctr">
              <a:buNone/>
            </a:pP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02524322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Exploring Context &amp; Motivation</a:t>
            </a:r>
          </a:p>
          <a:p>
            <a:pPr marL="0" indent="0" algn="ctr">
              <a:buNone/>
            </a:pPr>
            <a:r>
              <a:rPr lang="en-US" sz="3600" b="1" dirty="0"/>
              <a:t>Brief Writing Exercise</a:t>
            </a: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05561479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2152086"/>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b="1" dirty="0"/>
              <a:t>Research Introductions Activity</a:t>
            </a: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47001925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2152086"/>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b="1" dirty="0"/>
              <a:t>Break-out Groups</a:t>
            </a: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207342225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2152086"/>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b="1" dirty="0"/>
              <a:t>Debrief</a:t>
            </a: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56996531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2152086"/>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b="1" dirty="0"/>
              <a:t>Research Introductions, Round Two</a:t>
            </a:r>
            <a:endParaRPr lang="en-US" sz="3600"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363161096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2152086"/>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b="1" i="1" dirty="0"/>
              <a:t>Thinking ahead…</a:t>
            </a:r>
            <a:r>
              <a:rPr lang="en-US" sz="3600" i="1" dirty="0"/>
              <a:t>.</a:t>
            </a:r>
            <a:endParaRPr lang="en-US" i="1" dirty="0"/>
          </a:p>
        </p:txBody>
      </p:sp>
    </p:spTree>
    <p:extLst>
      <p:ext uri="{BB962C8B-B14F-4D97-AF65-F5344CB8AC3E}">
        <p14:creationId xmlns:p14="http://schemas.microsoft.com/office/powerpoint/2010/main" val="350552006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a:off x="163880" y="1704975"/>
            <a:ext cx="8980120" cy="2217738"/>
          </a:xfrm>
        </p:spPr>
        <p:txBody>
          <a:bodyPr/>
          <a:lstStyle/>
          <a:p>
            <a:pPr eaLnBrk="1" hangingPunct="1"/>
            <a:r>
              <a:rPr lang="en-US" sz="4800" dirty="0" smtClean="0"/>
              <a:t/>
            </a:r>
            <a:br>
              <a:rPr lang="en-US" sz="4800" dirty="0" smtClean="0"/>
            </a:br>
            <a:r>
              <a:rPr lang="en-US" sz="4800" dirty="0" smtClean="0"/>
              <a:t>PowerPoint Pointers</a:t>
            </a:r>
            <a:br>
              <a:rPr lang="en-US" sz="4800" dirty="0" smtClean="0"/>
            </a:br>
            <a:endParaRPr lang="en-US" sz="4800"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a:off x="163880" y="1704975"/>
            <a:ext cx="8980120" cy="2217738"/>
          </a:xfrm>
        </p:spPr>
        <p:txBody>
          <a:bodyPr/>
          <a:lstStyle/>
          <a:p>
            <a:pPr eaLnBrk="1" hangingPunct="1"/>
            <a:r>
              <a:rPr lang="en-US" sz="4800" dirty="0" smtClean="0"/>
              <a:t/>
            </a:r>
            <a:br>
              <a:rPr lang="en-US" sz="4800" dirty="0" smtClean="0"/>
            </a:br>
            <a:r>
              <a:rPr lang="en-US" sz="4800" dirty="0" smtClean="0"/>
              <a:t>A Brief Slide Presentation </a:t>
            </a:r>
            <a:br>
              <a:rPr lang="en-US" sz="4800" dirty="0" smtClean="0"/>
            </a:br>
            <a:r>
              <a:rPr lang="en-US" sz="4800" dirty="0" smtClean="0"/>
              <a:t>about Slide Presentations</a:t>
            </a:r>
            <a:br>
              <a:rPr lang="en-US" sz="4800" dirty="0" smtClean="0"/>
            </a:br>
            <a:endParaRPr lang="en-US" sz="4800" dirty="0" smtClean="0"/>
          </a:p>
        </p:txBody>
      </p:sp>
    </p:spTree>
    <p:extLst>
      <p:ext uri="{BB962C8B-B14F-4D97-AF65-F5344CB8AC3E}">
        <p14:creationId xmlns:p14="http://schemas.microsoft.com/office/powerpoint/2010/main" val="903530348"/>
      </p:ext>
    </p:extLst>
  </p:cSld>
  <p:clrMapOvr>
    <a:masterClrMapping/>
  </p:clrMapOvr>
  <mc:AlternateContent xmlns:mc="http://schemas.openxmlformats.org/markup-compatibility/2006" xmlns:p14="http://schemas.microsoft.com/office/powerpoint/2010/main">
    <mc:Choice Requires="p14">
      <p:transition p14:dur="0" advClick="0" advTm="3000">
        <p:sndAc>
          <p:stSnd>
            <p:snd r:embed="rId3" name="Applause"/>
          </p:stSnd>
        </p:sndAc>
      </p:transition>
    </mc:Choice>
    <mc:Fallback xmlns="">
      <p:transition xmlns:p14="http://schemas.microsoft.com/office/powerpoint/2010/main" advClick="0" advTm="3000">
        <p:sndAc>
          <p:stSnd>
            <p:snd r:embed="rId4" name="Applause"/>
          </p:stSnd>
        </p:sndAc>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40110"/>
            <a:ext cx="7772400" cy="1895475"/>
          </a:xfrm>
        </p:spPr>
        <p:txBody>
          <a:bodyPr rtlCol="0">
            <a:normAutofit fontScale="90000"/>
          </a:bodyPr>
          <a:lstStyle/>
          <a:p>
            <a:pPr lvl="1" eaLnBrk="1" fontAlgn="auto" hangingPunct="1">
              <a:spcAft>
                <a:spcPts val="0"/>
              </a:spcAft>
              <a:defRPr/>
            </a:pPr>
            <a:r>
              <a:rPr lang="en-US" dirty="0" smtClean="0">
                <a:ea typeface="+mj-ea"/>
                <a:cs typeface="+mj-cs"/>
              </a:rPr>
              <a:t/>
            </a:r>
            <a:br>
              <a:rPr lang="en-US" dirty="0" smtClean="0">
                <a:ea typeface="+mj-ea"/>
                <a:cs typeface="+mj-cs"/>
              </a:rPr>
            </a:br>
            <a:r>
              <a:rPr lang="en-US" dirty="0"/>
              <a:t>Design your slides so that </a:t>
            </a:r>
            <a:br>
              <a:rPr lang="en-US" dirty="0"/>
            </a:br>
            <a:r>
              <a:rPr lang="en-US" dirty="0"/>
              <a:t>your audience can get </a:t>
            </a:r>
            <a:br>
              <a:rPr lang="en-US" dirty="0"/>
            </a:br>
            <a:r>
              <a:rPr lang="en-US" dirty="0"/>
              <a:t>one single clear message </a:t>
            </a:r>
            <a:br>
              <a:rPr lang="en-US" dirty="0"/>
            </a:br>
            <a:r>
              <a:rPr lang="en-US" dirty="0"/>
              <a:t>from each </a:t>
            </a:r>
            <a:r>
              <a:rPr lang="en-US" dirty="0" smtClean="0"/>
              <a:t>one…</a:t>
            </a:r>
            <a:r>
              <a:rPr lang="en-US" dirty="0" smtClean="0">
                <a:ea typeface="+mj-ea"/>
                <a:cs typeface="+mj-cs"/>
              </a:rPr>
              <a:t/>
            </a:r>
            <a:br>
              <a:rPr lang="en-US" dirty="0" smtClean="0">
                <a:ea typeface="+mj-ea"/>
                <a:cs typeface="+mj-cs"/>
              </a:rPr>
            </a:br>
            <a:endParaRPr lang="en-US" dirty="0">
              <a:ea typeface="+mj-ea"/>
              <a:cs typeface="+mj-cs"/>
            </a:endParaRPr>
          </a:p>
        </p:txBody>
      </p:sp>
    </p:spTree>
    <p:extLst>
      <p:ext uri="{BB962C8B-B14F-4D97-AF65-F5344CB8AC3E}">
        <p14:creationId xmlns:p14="http://schemas.microsoft.com/office/powerpoint/2010/main" val="4270396408"/>
      </p:ext>
    </p:extLst>
  </p:cSld>
  <p:clrMapOvr>
    <a:masterClrMapping/>
  </p:clrMapOvr>
  <mc:AlternateContent xmlns:mc="http://schemas.openxmlformats.org/markup-compatibility/2006" xmlns:p14="http://schemas.microsoft.com/office/powerpoint/2010/main">
    <mc:Choice Requires="p14">
      <p:transition spd="slow" p14:dur="1200" advClick="0" advTm="3000">
        <p14:prism/>
        <p:sndAc>
          <p:stSnd>
            <p:snd r:embed="rId3" name="Drum Roll"/>
          </p:stSnd>
        </p:sndAc>
      </p:transition>
    </mc:Choice>
    <mc:Fallback xmlns="">
      <p:transition xmlns:p14="http://schemas.microsoft.com/office/powerpoint/2010/main" spd="slow" advClick="0" advTm="3000">
        <p:fade/>
        <p:sndAc>
          <p:stSnd>
            <p:snd r:embed="rId4" name="Drum Roll"/>
          </p:stSnd>
        </p:sndAc>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0" y="-4763"/>
            <a:ext cx="6557228" cy="1406526"/>
          </a:xfrm>
        </p:spPr>
        <p:txBody>
          <a:bodyPr/>
          <a:lstStyle/>
          <a:p>
            <a:pPr eaLnBrk="1" hangingPunct="1"/>
            <a:r>
              <a:rPr lang="en-US" sz="6000" smtClean="0">
                <a:latin typeface="Blackoak Std" pitchFamily="-123" charset="0"/>
                <a:ea typeface="Blackoak Std" pitchFamily="-123" charset="0"/>
                <a:cs typeface="Blackoak Std" pitchFamily="-123" charset="0"/>
              </a:rPr>
              <a:t>DON’T</a:t>
            </a:r>
          </a:p>
        </p:txBody>
      </p:sp>
      <p:sp>
        <p:nvSpPr>
          <p:cNvPr id="20482" name="Title 1"/>
          <p:cNvSpPr txBox="1">
            <a:spLocks/>
          </p:cNvSpPr>
          <p:nvPr/>
        </p:nvSpPr>
        <p:spPr bwMode="auto">
          <a:xfrm rot="-680709">
            <a:off x="684404" y="991367"/>
            <a:ext cx="4394200" cy="1256899"/>
          </a:xfrm>
          <a:prstGeom prst="rect">
            <a:avLst/>
          </a:prstGeom>
          <a:noFill/>
          <a:ln w="9525">
            <a:noFill/>
            <a:miter lim="800000"/>
            <a:headEnd/>
            <a:tailEnd/>
          </a:ln>
        </p:spPr>
        <p:txBody>
          <a:bodyPr anchor="ctr">
            <a:prstTxWarp prst="textNoShape">
              <a:avLst/>
            </a:prstTxWarp>
          </a:bodyPr>
          <a:lstStyle/>
          <a:p>
            <a:pPr algn="ctr"/>
            <a:r>
              <a:rPr lang="en-US" sz="6000" b="1">
                <a:latin typeface="Apple Chancery" pitchFamily="-123" charset="0"/>
                <a:ea typeface="Apple Chancery" pitchFamily="-123" charset="0"/>
                <a:cs typeface="Apple Chancery" pitchFamily="-123" charset="0"/>
              </a:rPr>
              <a:t>TRY TO</a:t>
            </a:r>
          </a:p>
        </p:txBody>
      </p:sp>
      <p:sp>
        <p:nvSpPr>
          <p:cNvPr id="20483" name="Title 1"/>
          <p:cNvSpPr txBox="1">
            <a:spLocks/>
          </p:cNvSpPr>
          <p:nvPr/>
        </p:nvSpPr>
        <p:spPr bwMode="auto">
          <a:xfrm>
            <a:off x="1923327" y="5373077"/>
            <a:ext cx="2648677" cy="1152770"/>
          </a:xfrm>
          <a:prstGeom prst="rect">
            <a:avLst/>
          </a:prstGeom>
          <a:noFill/>
          <a:ln w="9525">
            <a:noFill/>
            <a:miter lim="800000"/>
            <a:headEnd/>
            <a:tailEnd/>
          </a:ln>
        </p:spPr>
        <p:txBody>
          <a:bodyPr anchor="ctr">
            <a:prstTxWarp prst="textNoShape">
              <a:avLst/>
            </a:prstTxWarp>
          </a:bodyPr>
          <a:lstStyle/>
          <a:p>
            <a:pPr algn="ctr"/>
            <a:r>
              <a:rPr lang="en-US" sz="6000" b="1">
                <a:latin typeface="Calibri" pitchFamily="-123" charset="0"/>
              </a:rPr>
              <a:t>INTO A</a:t>
            </a:r>
          </a:p>
        </p:txBody>
      </p:sp>
      <p:sp>
        <p:nvSpPr>
          <p:cNvPr id="20484" name="Title 1"/>
          <p:cNvSpPr txBox="1">
            <a:spLocks/>
          </p:cNvSpPr>
          <p:nvPr/>
        </p:nvSpPr>
        <p:spPr bwMode="auto">
          <a:xfrm>
            <a:off x="-269875" y="3776663"/>
            <a:ext cx="9577388" cy="1895475"/>
          </a:xfrm>
          <a:prstGeom prst="rect">
            <a:avLst/>
          </a:prstGeom>
          <a:noFill/>
          <a:ln w="9525">
            <a:noFill/>
            <a:miter lim="800000"/>
            <a:headEnd/>
            <a:tailEnd/>
          </a:ln>
        </p:spPr>
        <p:txBody>
          <a:bodyPr anchor="ctr">
            <a:prstTxWarp prst="textNoShape">
              <a:avLst/>
            </a:prstTxWarp>
          </a:bodyPr>
          <a:lstStyle/>
          <a:p>
            <a:pPr algn="ctr"/>
            <a:r>
              <a:rPr lang="en-US" sz="7200" b="1">
                <a:latin typeface="Braggadocio" pitchFamily="-123" charset="0"/>
                <a:ea typeface="Braggadocio" pitchFamily="-123" charset="0"/>
                <a:cs typeface="Braggadocio" pitchFamily="-123" charset="0"/>
              </a:rPr>
              <a:t>INFORMATION</a:t>
            </a:r>
          </a:p>
        </p:txBody>
      </p:sp>
      <p:sp>
        <p:nvSpPr>
          <p:cNvPr id="20485" name="Title 1"/>
          <p:cNvSpPr txBox="1">
            <a:spLocks/>
          </p:cNvSpPr>
          <p:nvPr/>
        </p:nvSpPr>
        <p:spPr bwMode="auto">
          <a:xfrm>
            <a:off x="4889118" y="2430463"/>
            <a:ext cx="4254882" cy="1895475"/>
          </a:xfrm>
          <a:prstGeom prst="rect">
            <a:avLst/>
          </a:prstGeom>
          <a:noFill/>
          <a:ln w="9525">
            <a:noFill/>
            <a:miter lim="800000"/>
            <a:headEnd/>
            <a:tailEnd/>
          </a:ln>
        </p:spPr>
        <p:txBody>
          <a:bodyPr anchor="ctr">
            <a:prstTxWarp prst="textNoShape">
              <a:avLst/>
            </a:prstTxWarp>
          </a:bodyPr>
          <a:lstStyle/>
          <a:p>
            <a:pPr algn="ctr"/>
            <a:r>
              <a:rPr lang="en-US" sz="5400" b="1">
                <a:latin typeface="Blackoak Std" pitchFamily="-123" charset="0"/>
                <a:ea typeface="Blackoak Std" pitchFamily="-123" charset="0"/>
                <a:cs typeface="Blackoak Std" pitchFamily="-123" charset="0"/>
              </a:rPr>
              <a:t>TOO </a:t>
            </a:r>
            <a:r>
              <a:rPr lang="en-US" sz="6600" b="1">
                <a:latin typeface="Lucida Handwriting" pitchFamily="-123" charset="0"/>
                <a:ea typeface="Lucida Handwriting" pitchFamily="-123" charset="0"/>
                <a:cs typeface="Lucida Handwriting" pitchFamily="-123" charset="0"/>
              </a:rPr>
              <a:t>MUCH</a:t>
            </a:r>
          </a:p>
        </p:txBody>
      </p:sp>
      <p:sp>
        <p:nvSpPr>
          <p:cNvPr id="20486" name="Title 1"/>
          <p:cNvSpPr txBox="1">
            <a:spLocks/>
          </p:cNvSpPr>
          <p:nvPr/>
        </p:nvSpPr>
        <p:spPr bwMode="auto">
          <a:xfrm rot="-829332">
            <a:off x="4323139" y="4724400"/>
            <a:ext cx="4391025" cy="1895475"/>
          </a:xfrm>
          <a:prstGeom prst="rect">
            <a:avLst/>
          </a:prstGeom>
          <a:noFill/>
          <a:ln w="9525">
            <a:noFill/>
            <a:miter lim="800000"/>
            <a:headEnd/>
            <a:tailEnd/>
          </a:ln>
        </p:spPr>
        <p:txBody>
          <a:bodyPr anchor="ctr">
            <a:prstTxWarp prst="textNoShape">
              <a:avLst/>
            </a:prstTxWarp>
          </a:bodyPr>
          <a:lstStyle/>
          <a:p>
            <a:pPr algn="ctr"/>
            <a:r>
              <a:rPr lang="en-US" sz="8800">
                <a:latin typeface="Mesquite Std" pitchFamily="-123" charset="0"/>
                <a:ea typeface="Mesquite Std" pitchFamily="-123" charset="0"/>
                <a:cs typeface="Mesquite Std" pitchFamily="-123" charset="0"/>
              </a:rPr>
              <a:t>SINGLE</a:t>
            </a:r>
            <a:r>
              <a:rPr lang="en-US" sz="6000" b="1">
                <a:latin typeface="Calibri" pitchFamily="-123" charset="0"/>
              </a:rPr>
              <a:t> </a:t>
            </a:r>
            <a:r>
              <a:rPr lang="en-US" sz="6000" b="1">
                <a:latin typeface="Jazz LET" pitchFamily="-123" charset="0"/>
                <a:ea typeface="Jazz LET" pitchFamily="-123" charset="0"/>
                <a:cs typeface="Jazz LET" pitchFamily="-123" charset="0"/>
              </a:rPr>
              <a:t>SLIDE</a:t>
            </a:r>
          </a:p>
        </p:txBody>
      </p:sp>
      <p:sp>
        <p:nvSpPr>
          <p:cNvPr id="20487" name="Title 1"/>
          <p:cNvSpPr txBox="1">
            <a:spLocks/>
          </p:cNvSpPr>
          <p:nvPr/>
        </p:nvSpPr>
        <p:spPr bwMode="auto">
          <a:xfrm>
            <a:off x="1093794" y="2012459"/>
            <a:ext cx="4186237" cy="1195144"/>
          </a:xfrm>
          <a:prstGeom prst="rect">
            <a:avLst/>
          </a:prstGeom>
          <a:noFill/>
          <a:ln w="9525">
            <a:noFill/>
            <a:miter lim="800000"/>
            <a:headEnd/>
            <a:tailEnd/>
          </a:ln>
        </p:spPr>
        <p:txBody>
          <a:bodyPr anchor="ctr">
            <a:prstTxWarp prst="textNoShape">
              <a:avLst/>
            </a:prstTxWarp>
          </a:bodyPr>
          <a:lstStyle/>
          <a:p>
            <a:pPr algn="ctr"/>
            <a:r>
              <a:rPr lang="en-US" sz="9600" i="1">
                <a:latin typeface="Cracked" pitchFamily="-123" charset="0"/>
                <a:ea typeface="Cracked" pitchFamily="-123" charset="0"/>
                <a:cs typeface="Cracked" pitchFamily="-123" charset="0"/>
              </a:rPr>
              <a:t>CRAM</a:t>
            </a:r>
          </a:p>
        </p:txBody>
      </p:sp>
      <p:pic>
        <p:nvPicPr>
          <p:cNvPr id="20488" name="Picture 1032" descr="muchINfo-wwaldo"/>
          <p:cNvPicPr>
            <a:picLocks noChangeAspect="1" noChangeArrowheads="1"/>
          </p:cNvPicPr>
          <p:nvPr/>
        </p:nvPicPr>
        <p:blipFill>
          <a:blip r:embed="rId4"/>
          <a:srcRect/>
          <a:stretch>
            <a:fillRect/>
          </a:stretch>
        </p:blipFill>
        <p:spPr bwMode="auto">
          <a:xfrm>
            <a:off x="0" y="3338513"/>
            <a:ext cx="9144000" cy="1765300"/>
          </a:xfrm>
          <a:prstGeom prst="rect">
            <a:avLst/>
          </a:prstGeom>
          <a:noFill/>
          <a:ln w="9525">
            <a:noFill/>
            <a:miter lim="800000"/>
            <a:headEnd/>
            <a:tailEnd/>
          </a:ln>
        </p:spPr>
      </p:pic>
      <p:pic>
        <p:nvPicPr>
          <p:cNvPr id="20490" name="Picture 1034"/>
          <p:cNvPicPr>
            <a:picLocks noChangeAspect="1" noChangeArrowheads="1"/>
          </p:cNvPicPr>
          <p:nvPr/>
        </p:nvPicPr>
        <p:blipFill>
          <a:blip r:embed="rId5"/>
          <a:srcRect/>
          <a:stretch>
            <a:fillRect/>
          </a:stretch>
        </p:blipFill>
        <p:spPr bwMode="auto">
          <a:xfrm>
            <a:off x="139700" y="1401763"/>
            <a:ext cx="1176338" cy="1936750"/>
          </a:xfrm>
          <a:prstGeom prst="rect">
            <a:avLst/>
          </a:prstGeom>
          <a:noFill/>
          <a:ln w="9525">
            <a:noFill/>
            <a:miter lim="800000"/>
            <a:headEnd/>
            <a:tailEnd/>
          </a:ln>
          <a:effectLst/>
        </p:spPr>
      </p:pic>
      <p:pic>
        <p:nvPicPr>
          <p:cNvPr id="20493" name="Picture 1037"/>
          <p:cNvPicPr>
            <a:picLocks noChangeAspect="1" noChangeArrowheads="1"/>
          </p:cNvPicPr>
          <p:nvPr/>
        </p:nvPicPr>
        <p:blipFill>
          <a:blip r:embed="rId6"/>
          <a:srcRect/>
          <a:stretch>
            <a:fillRect/>
          </a:stretch>
        </p:blipFill>
        <p:spPr bwMode="auto">
          <a:xfrm>
            <a:off x="4184656" y="3131940"/>
            <a:ext cx="1095375" cy="1095375"/>
          </a:xfrm>
          <a:prstGeom prst="rect">
            <a:avLst/>
          </a:prstGeom>
          <a:noFill/>
          <a:ln w="9525">
            <a:noFill/>
            <a:miter lim="800000"/>
            <a:headEnd/>
            <a:tailEnd/>
          </a:ln>
          <a:effectLst/>
        </p:spPr>
      </p:pic>
      <p:pic>
        <p:nvPicPr>
          <p:cNvPr id="20495" name="Picture 1039"/>
          <p:cNvPicPr>
            <a:picLocks noChangeAspect="1" noChangeArrowheads="1"/>
          </p:cNvPicPr>
          <p:nvPr/>
        </p:nvPicPr>
        <p:blipFill>
          <a:blip r:embed="rId7"/>
          <a:srcRect/>
          <a:stretch>
            <a:fillRect/>
          </a:stretch>
        </p:blipFill>
        <p:spPr bwMode="auto">
          <a:xfrm>
            <a:off x="1079989" y="5538788"/>
            <a:ext cx="985837" cy="1166812"/>
          </a:xfrm>
          <a:prstGeom prst="rect">
            <a:avLst/>
          </a:prstGeom>
          <a:noFill/>
          <a:ln w="9525">
            <a:noFill/>
            <a:miter lim="800000"/>
            <a:headEnd/>
            <a:tailEnd/>
          </a:ln>
          <a:effectLst/>
        </p:spPr>
      </p:pic>
      <p:pic>
        <p:nvPicPr>
          <p:cNvPr id="20499" name="Picture 1043"/>
          <p:cNvPicPr>
            <a:picLocks noChangeAspect="1" noChangeArrowheads="1"/>
          </p:cNvPicPr>
          <p:nvPr/>
        </p:nvPicPr>
        <p:blipFill>
          <a:blip r:embed="rId8"/>
          <a:srcRect/>
          <a:stretch>
            <a:fillRect/>
          </a:stretch>
        </p:blipFill>
        <p:spPr bwMode="auto">
          <a:xfrm>
            <a:off x="6527794" y="239713"/>
            <a:ext cx="1974850" cy="2298700"/>
          </a:xfrm>
          <a:prstGeom prst="rect">
            <a:avLst/>
          </a:prstGeom>
          <a:noFill/>
          <a:ln w="9525">
            <a:noFill/>
            <a:miter lim="800000"/>
            <a:headEnd/>
            <a:tailEnd/>
          </a:ln>
          <a:effectLst/>
        </p:spPr>
      </p:pic>
      <p:pic>
        <p:nvPicPr>
          <p:cNvPr id="20500" name="Picture 1044"/>
          <p:cNvPicPr>
            <a:picLocks noChangeAspect="1" noChangeArrowheads="1"/>
          </p:cNvPicPr>
          <p:nvPr/>
        </p:nvPicPr>
        <p:blipFill>
          <a:blip r:embed="rId5"/>
          <a:srcRect/>
          <a:stretch>
            <a:fillRect/>
          </a:stretch>
        </p:blipFill>
        <p:spPr bwMode="auto">
          <a:xfrm>
            <a:off x="227013" y="5202238"/>
            <a:ext cx="965200" cy="1589087"/>
          </a:xfrm>
          <a:prstGeom prst="rect">
            <a:avLst/>
          </a:prstGeom>
          <a:noFill/>
          <a:ln w="9525">
            <a:noFill/>
            <a:miter lim="800000"/>
            <a:headEnd/>
            <a:tailEnd/>
          </a:ln>
          <a:effectLst/>
        </p:spPr>
      </p:pic>
      <p:pic>
        <p:nvPicPr>
          <p:cNvPr id="19" name="Picture 1034"/>
          <p:cNvPicPr>
            <a:picLocks noChangeAspect="1" noChangeArrowheads="1"/>
          </p:cNvPicPr>
          <p:nvPr/>
        </p:nvPicPr>
        <p:blipFill>
          <a:blip r:embed="rId5"/>
          <a:srcRect/>
          <a:stretch>
            <a:fillRect/>
          </a:stretch>
        </p:blipFill>
        <p:spPr bwMode="auto">
          <a:xfrm flipH="1">
            <a:off x="8300333" y="5691830"/>
            <a:ext cx="683030" cy="1041382"/>
          </a:xfrm>
          <a:prstGeom prst="rect">
            <a:avLst/>
          </a:prstGeom>
          <a:noFill/>
          <a:ln w="9525">
            <a:noFill/>
            <a:miter lim="800000"/>
            <a:headEnd/>
            <a:tailEnd/>
          </a:ln>
          <a:effectLst/>
        </p:spPr>
      </p:pic>
      <p:pic>
        <p:nvPicPr>
          <p:cNvPr id="21" name="Picture 1037"/>
          <p:cNvPicPr>
            <a:picLocks noChangeAspect="1" noChangeArrowheads="1"/>
          </p:cNvPicPr>
          <p:nvPr/>
        </p:nvPicPr>
        <p:blipFill>
          <a:blip r:embed="rId6"/>
          <a:srcRect/>
          <a:stretch>
            <a:fillRect/>
          </a:stretch>
        </p:blipFill>
        <p:spPr bwMode="auto">
          <a:xfrm flipH="1">
            <a:off x="4365096" y="1075422"/>
            <a:ext cx="1048043" cy="1095375"/>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1200" advClick="0" advTm="3300">
        <p14:prism/>
        <p:sndAc>
          <p:stSnd>
            <p:snd r:embed="rId3" name="Drum Roll"/>
          </p:stSnd>
        </p:sndAc>
      </p:transition>
    </mc:Choice>
    <mc:Fallback xmlns="">
      <p:transition xmlns:p14="http://schemas.microsoft.com/office/powerpoint/2010/main" spd="slow" advClick="0" advTm="3300">
        <p:fade/>
        <p:sndAc>
          <p:stSnd>
            <p:snd r:embed="rId9" name="Drum Roll"/>
          </p:stSnd>
        </p:sndAc>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Screen Shot 2015-05-01 at 8.35.05 PM.png"/>
          <p:cNvPicPr>
            <a:picLocks noGrp="1" noChangeAspect="1"/>
          </p:cNvPicPr>
          <p:nvPr>
            <p:ph idx="1"/>
          </p:nvPr>
        </p:nvPicPr>
        <p:blipFill>
          <a:blip r:embed="rId3">
            <a:extLst>
              <a:ext uri="{28A0092B-C50C-407E-A947-70E740481C1C}">
                <a14:useLocalDpi xmlns:a14="http://schemas.microsoft.com/office/drawing/2010/main" val="0"/>
              </a:ext>
            </a:extLst>
          </a:blip>
          <a:srcRect t="811" b="811"/>
          <a:stretch>
            <a:fillRect/>
          </a:stretch>
        </p:blipFill>
        <p:spPr>
          <a:xfrm>
            <a:off x="1587418" y="2256056"/>
            <a:ext cx="6053552" cy="3329221"/>
          </a:xfrm>
        </p:spPr>
      </p:pic>
      <p:sp>
        <p:nvSpPr>
          <p:cNvPr id="4" name="TextBox 3"/>
          <p:cNvSpPr txBox="1"/>
          <p:nvPr/>
        </p:nvSpPr>
        <p:spPr>
          <a:xfrm>
            <a:off x="485564" y="752138"/>
            <a:ext cx="8161159" cy="1200328"/>
          </a:xfrm>
          <a:prstGeom prst="rect">
            <a:avLst/>
          </a:prstGeom>
          <a:noFill/>
        </p:spPr>
        <p:txBody>
          <a:bodyPr wrap="none" rtlCol="0">
            <a:spAutoFit/>
          </a:bodyPr>
          <a:lstStyle/>
          <a:p>
            <a:r>
              <a:rPr lang="en-US"/>
              <a:t>Replace this slate with video request from </a:t>
            </a:r>
            <a:r>
              <a:rPr lang="en-US">
                <a:hlinkClick r:id="rId4"/>
              </a:rPr>
              <a:t>nano@mos.org</a:t>
            </a:r>
            <a:r>
              <a:rPr lang="en-US"/>
              <a:t>. </a:t>
            </a:r>
          </a:p>
          <a:p>
            <a:r>
              <a:rPr lang="en-US"/>
              <a:t>Insert it to play automatically when switching to this slide. </a:t>
            </a:r>
          </a:p>
          <a:p>
            <a:r>
              <a:rPr lang="en-US"/>
              <a:t>Or, stream from </a:t>
            </a:r>
            <a:r>
              <a:rPr lang="en-US" u="sng">
                <a:hlinkClick r:id="rId5"/>
              </a:rPr>
              <a:t>https://youtu.be/nSGqp4-bZQY</a:t>
            </a:r>
            <a:r>
              <a:rPr lang="en-US">
                <a:effectLst/>
              </a:rPr>
              <a:t> </a:t>
            </a:r>
            <a:endParaRPr lang="en-US"/>
          </a:p>
        </p:txBody>
      </p:sp>
    </p:spTree>
    <p:extLst>
      <p:ext uri="{BB962C8B-B14F-4D97-AF65-F5344CB8AC3E}">
        <p14:creationId xmlns:p14="http://schemas.microsoft.com/office/powerpoint/2010/main" val="379214382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763"/>
            <a:ext cx="6459538" cy="1357393"/>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bwMode="auto">
          <a:xfrm rot="-680709">
            <a:off x="5727113" y="274952"/>
            <a:ext cx="3167979" cy="1200212"/>
          </a:xfrm>
          <a:prstGeom prst="rect">
            <a:avLst/>
          </a:prstGeom>
          <a:noFill/>
          <a:ln w="9525">
            <a:noFill/>
            <a:miter lim="800000"/>
            <a:headEnd/>
            <a:tailEnd/>
          </a:ln>
        </p:spPr>
        <p:txBody>
          <a:bodyPr anchor="ctr">
            <a:prstTxWarp prst="textNoShape">
              <a:avLst/>
            </a:prstTxWarp>
          </a:bodyPr>
          <a:lstStyle/>
          <a:p>
            <a:pPr algn="ctr"/>
            <a:r>
              <a:rPr lang="en-US" sz="9600" b="1">
                <a:solidFill>
                  <a:srgbClr val="FD90FF"/>
                </a:solidFill>
                <a:latin typeface="Apple Chancery" pitchFamily="-123" charset="0"/>
                <a:ea typeface="Apple Chancery" pitchFamily="-123" charset="0"/>
                <a:cs typeface="Apple Chancery" pitchFamily="-123" charset="0"/>
              </a:rPr>
              <a:t>USE</a:t>
            </a:r>
          </a:p>
        </p:txBody>
      </p:sp>
      <p:sp>
        <p:nvSpPr>
          <p:cNvPr id="8" name="Title 1"/>
          <p:cNvSpPr txBox="1">
            <a:spLocks/>
          </p:cNvSpPr>
          <p:nvPr/>
        </p:nvSpPr>
        <p:spPr bwMode="auto">
          <a:xfrm>
            <a:off x="0" y="2724150"/>
            <a:ext cx="9144000" cy="1323975"/>
          </a:xfrm>
          <a:prstGeom prst="rect">
            <a:avLst/>
          </a:prstGeom>
          <a:solidFill>
            <a:srgbClr val="C0504D"/>
          </a:solidFill>
          <a:ln w="9525">
            <a:noFill/>
            <a:miter lim="800000"/>
            <a:headEnd/>
            <a:tailEnd/>
          </a:ln>
        </p:spPr>
        <p:txBody>
          <a:bodyPr anchor="ctr">
            <a:prstTxWarp prst="textNoShape">
              <a:avLst/>
            </a:prstTxWarp>
          </a:bodyPr>
          <a:lstStyle/>
          <a:p>
            <a:pPr algn="ctr"/>
            <a:r>
              <a:rPr lang="en-US" sz="5400" b="1">
                <a:solidFill>
                  <a:srgbClr val="33FF0C"/>
                </a:solidFill>
                <a:latin typeface="Jazz LET" pitchFamily="-123" charset="0"/>
                <a:ea typeface="Jazz LET" pitchFamily="-123" charset="0"/>
                <a:cs typeface="Jazz LET" pitchFamily="-123" charset="0"/>
              </a:rPr>
              <a:t>COLOR </a:t>
            </a:r>
            <a:r>
              <a:rPr lang="en-US" sz="7200" b="1">
                <a:solidFill>
                  <a:srgbClr val="0BFFEA"/>
                </a:solidFill>
                <a:latin typeface="Jazz LET" pitchFamily="-123" charset="0"/>
                <a:ea typeface="Jazz LET" pitchFamily="-123" charset="0"/>
                <a:cs typeface="Jazz LET" pitchFamily="-123" charset="0"/>
              </a:rPr>
              <a:t>SCHEMES</a:t>
            </a:r>
          </a:p>
        </p:txBody>
      </p:sp>
      <p:sp>
        <p:nvSpPr>
          <p:cNvPr id="34822" name="Title 1"/>
          <p:cNvSpPr txBox="1">
            <a:spLocks/>
          </p:cNvSpPr>
          <p:nvPr/>
        </p:nvSpPr>
        <p:spPr bwMode="auto">
          <a:xfrm rot="-829332">
            <a:off x="4591050" y="4981575"/>
            <a:ext cx="4389438" cy="1893888"/>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11" name="Title 1"/>
          <p:cNvSpPr txBox="1">
            <a:spLocks/>
          </p:cNvSpPr>
          <p:nvPr/>
        </p:nvSpPr>
        <p:spPr>
          <a:xfrm>
            <a:off x="1" y="1143001"/>
            <a:ext cx="8930920" cy="2379436"/>
          </a:xfrm>
          <a:prstGeom prst="rect">
            <a:avLst/>
          </a:prstGeom>
          <a:ln>
            <a:solidFill>
              <a:srgbClr val="0BFFEA"/>
            </a:solidFill>
          </a:ln>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D</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33FF0C"/>
                </a:solidFill>
                <a:effectLst>
                  <a:glow rad="101600">
                    <a:schemeClr val="accent4">
                      <a:satMod val="175000"/>
                      <a:alpha val="40000"/>
                    </a:schemeClr>
                  </a:glow>
                  <a:outerShdw blurRad="41275" dist="12700" dir="12000000" algn="tl" rotWithShape="0">
                    <a:srgbClr val="000000">
                      <a:alpha val="40000"/>
                    </a:srgbClr>
                  </a:outerShdw>
                </a:effectLst>
                <a:latin typeface="Cracked"/>
                <a:cs typeface="Cracked"/>
              </a:rPr>
              <a:t>I</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S</a:t>
            </a:r>
            <a:r>
              <a:rPr lang="en-US" sz="9600" b="1" i="1" dirty="0" smtClean="0">
                <a:solidFill>
                  <a:srgbClr val="FFFF00"/>
                </a:solidFill>
                <a:latin typeface="Cracked"/>
                <a:cs typeface="Cracked"/>
              </a:rPr>
              <a:t>T</a:t>
            </a:r>
            <a:r>
              <a:rPr lang="en-US" sz="9600" b="1" i="1" dirty="0" smtClean="0">
                <a:solidFill>
                  <a:srgbClr val="FD90FF"/>
                </a:solidFill>
                <a:latin typeface="Cracked"/>
                <a:cs typeface="Cracked"/>
              </a:rPr>
              <a:t>R</a:t>
            </a:r>
            <a:r>
              <a:rPr lang="en-US" sz="96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racked"/>
                <a:cs typeface="Cracked"/>
              </a:rPr>
              <a:t>A</a:t>
            </a:r>
            <a:r>
              <a:rPr lang="en-US" sz="9600" b="1" i="1" dirty="0" smtClean="0">
                <a:solidFill>
                  <a:srgbClr val="FFB032"/>
                </a:solidFill>
                <a:latin typeface="Cracked"/>
                <a:cs typeface="Cracked"/>
              </a:rPr>
              <a:t>C</a:t>
            </a:r>
            <a:r>
              <a:rPr lang="en-US" sz="9600" b="1" i="1" dirty="0" smtClean="0">
                <a:solidFill>
                  <a:srgbClr val="FF14D8"/>
                </a:solidFill>
                <a:latin typeface="Cracked"/>
                <a:cs typeface="Cracked"/>
              </a:rPr>
              <a:t>T</a:t>
            </a:r>
            <a:r>
              <a:rPr lang="en-US" sz="9600" b="1" i="1" dirty="0" smtClean="0">
                <a:solidFill>
                  <a:srgbClr val="0BFFEA"/>
                </a:solidFill>
                <a:latin typeface="Cracked"/>
                <a:cs typeface="Cracked"/>
              </a:rPr>
              <a:t>I</a:t>
            </a:r>
            <a:r>
              <a:rPr lang="en-US" sz="9600" b="1" i="1" dirty="0" smtClean="0">
                <a:solidFill>
                  <a:srgbClr val="37FF01"/>
                </a:solidFill>
                <a:latin typeface="Cracked"/>
                <a:cs typeface="Cracked"/>
              </a:rPr>
              <a:t>N</a:t>
            </a:r>
            <a:r>
              <a:rPr lang="en-US" sz="9600" b="1" i="1" dirty="0" smtClean="0">
                <a:solidFill>
                  <a:srgbClr val="F6FF18"/>
                </a:solidFill>
                <a:latin typeface="Cracked"/>
                <a:cs typeface="Cracked"/>
              </a:rPr>
              <a:t>G</a:t>
            </a:r>
            <a:endParaRPr lang="en-US" sz="9600" b="1" i="1" dirty="0">
              <a:solidFill>
                <a:srgbClr val="F6FF18"/>
              </a:solidFill>
              <a:latin typeface="Cracked"/>
              <a:cs typeface="Cracked"/>
            </a:endParaRPr>
          </a:p>
        </p:txBody>
      </p:sp>
      <p:sp>
        <p:nvSpPr>
          <p:cNvPr id="7" name="Title 1"/>
          <p:cNvSpPr txBox="1">
            <a:spLocks/>
          </p:cNvSpPr>
          <p:nvPr/>
        </p:nvSpPr>
        <p:spPr>
          <a:xfrm>
            <a:off x="207963" y="3875633"/>
            <a:ext cx="8772525" cy="1895475"/>
          </a:xfrm>
          <a:prstGeom prst="rect">
            <a:avLst/>
          </a:prstGeom>
        </p:spPr>
        <p:style>
          <a:lnRef idx="1">
            <a:schemeClr val="accent6"/>
          </a:lnRef>
          <a:fillRef idx="3">
            <a:schemeClr val="accent6"/>
          </a:fillRef>
          <a:effectRef idx="2">
            <a:schemeClr val="accent6"/>
          </a:effectRef>
          <a:fontRef idx="minor">
            <a:schemeClr val="lt1"/>
          </a:fontRef>
        </p:style>
        <p:txBody>
          <a:bodyPr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300" b="1" dirty="0" smtClean="0">
                <a:latin typeface="Comic Sans MS"/>
                <a:cs typeface="Comic Sans MS"/>
              </a:rPr>
              <a:t>OR A </a:t>
            </a:r>
            <a:r>
              <a:rPr lang="en-US" sz="11300" b="1" dirty="0" smtClean="0">
                <a:latin typeface="Handwriting - Dakota"/>
                <a:cs typeface="Handwriting - Dakota"/>
              </a:rPr>
              <a:t>MISHMASH</a:t>
            </a:r>
            <a:r>
              <a:rPr lang="en-US" sz="7200" b="1" dirty="0" smtClean="0">
                <a:latin typeface="Braggadocio"/>
                <a:cs typeface="Braggadocio"/>
              </a:rPr>
              <a:t> OF FONTS!  </a:t>
            </a:r>
            <a:endParaRPr lang="en-US" sz="7200" b="1" dirty="0">
              <a:latin typeface="Braggadocio"/>
              <a:cs typeface="Braggadocio"/>
            </a:endParaRPr>
          </a:p>
        </p:txBody>
      </p:sp>
      <p:sp>
        <p:nvSpPr>
          <p:cNvPr id="14" name="TextBox 13"/>
          <p:cNvSpPr txBox="1"/>
          <p:nvPr/>
        </p:nvSpPr>
        <p:spPr>
          <a:xfrm>
            <a:off x="588039" y="5808241"/>
            <a:ext cx="8342882" cy="634945"/>
          </a:xfrm>
          <a:prstGeom prst="rect">
            <a:avLst/>
          </a:prstGeom>
          <a:solidFill>
            <a:srgbClr val="FF14D8"/>
          </a:solidFill>
          <a:scene3d>
            <a:camera prst="isometricOffAxis1Top"/>
            <a:lightRig rig="threePt" dir="t"/>
          </a:scene3d>
        </p:spPr>
        <p:txBody>
          <a:bodyPr>
            <a:spAutoFit/>
          </a:bodyPr>
          <a:lstStyle/>
          <a:p>
            <a:pPr fontAlgn="auto">
              <a:spcBef>
                <a:spcPts val="0"/>
              </a:spcBef>
              <a:spcAft>
                <a:spcPts val="0"/>
              </a:spcAft>
              <a:defRPr/>
            </a:pPr>
            <a:endParaRPr lang="en-US" sz="1800" dirty="0">
              <a:latin typeface="+mn-lt"/>
              <a:ea typeface="+mn-ea"/>
              <a:cs typeface="+mn-cs"/>
            </a:endParaRPr>
          </a:p>
        </p:txBody>
      </p:sp>
    </p:spTree>
    <p:extLst>
      <p:ext uri="{BB962C8B-B14F-4D97-AF65-F5344CB8AC3E}">
        <p14:creationId xmlns:p14="http://schemas.microsoft.com/office/powerpoint/2010/main" val="407271901"/>
      </p:ext>
    </p:extLst>
  </p:cSld>
  <p:clrMapOvr>
    <a:masterClrMapping/>
  </p:clrMapOvr>
  <mc:AlternateContent xmlns:mc="http://schemas.openxmlformats.org/markup-compatibility/2006" xmlns:p14="http://schemas.microsoft.com/office/powerpoint/2010/main">
    <mc:Choice Requires="p14">
      <p:transition spd="slow" p14:dur="1200" advTm="3000">
        <p14:prism/>
        <p:sndAc>
          <p:stSnd>
            <p:snd r:embed="rId3" name="Drum Roll"/>
          </p:stSnd>
        </p:sndAc>
      </p:transition>
    </mc:Choice>
    <mc:Fallback xmlns="">
      <p:transition xmlns:p14="http://schemas.microsoft.com/office/powerpoint/2010/main" spd="slow" advTm="3000">
        <p:fade/>
        <p:sndAc>
          <p:stSnd>
            <p:snd r:embed="rId5" name="Drum Roll"/>
          </p:stSnd>
        </p:sndAc>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4" name="Fly In"/>
                                        </p:tgtEl>
                                      </p:cMediaNode>
                                    </p:audio>
                                  </p:subTnLst>
                                </p:cTn>
                              </p:par>
                              <p:par>
                                <p:cTn id="11" presetID="19"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fmla="#ppt_w*sin(2.5*pi*$)">
                                          <p:val>
                                            <p:fltVal val="0"/>
                                          </p:val>
                                        </p:tav>
                                        <p:tav tm="100000">
                                          <p:val>
                                            <p:fltVal val="1"/>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4" name="Fly In"/>
                                        </p:tgtEl>
                                      </p:cMediaNode>
                                    </p:audio>
                                  </p:subTnLst>
                                </p:cTn>
                              </p:par>
                              <p:par>
                                <p:cTn id="15" presetID="41" presetClass="entr" presetSubtype="0" fill="hold" nodeType="with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 calcmode="lin" valueType="num">
                                      <p:cBhvr>
                                        <p:cTn id="1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1"/>
                                        </p:tgtEl>
                                      </p:cBhvr>
                                    </p:animEffect>
                                  </p:childTnLst>
                                  <p:subTnLst>
                                    <p:audio>
                                      <p:cMediaNode>
                                        <p:cTn display="0" masterRel="sameClick">
                                          <p:stCondLst>
                                            <p:cond evt="begin" delay="0">
                                              <p:tn val="15"/>
                                            </p:cond>
                                          </p:stCondLst>
                                          <p:endCondLst>
                                            <p:cond evt="onStopAudio" delay="0">
                                              <p:tgtEl>
                                                <p:sldTgt/>
                                              </p:tgtEl>
                                            </p:cond>
                                          </p:endCondLst>
                                        </p:cTn>
                                        <p:tgtEl>
                                          <p:sndTgt r:embed="rId4" name="Fly In"/>
                                        </p:tgtEl>
                                      </p:cMediaNode>
                                    </p:audio>
                                  </p:subTnLst>
                                </p:cTn>
                              </p:par>
                              <p:par>
                                <p:cTn id="22" presetID="26"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80">
                                          <p:stCondLst>
                                            <p:cond delay="0"/>
                                          </p:stCondLst>
                                        </p:cTn>
                                        <p:tgtEl>
                                          <p:spTgt spid="8"/>
                                        </p:tgtEl>
                                      </p:cBhvr>
                                    </p:animEffect>
                                    <p:anim calcmode="lin" valueType="num">
                                      <p:cBhvr>
                                        <p:cTn id="2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0" dur="26">
                                          <p:stCondLst>
                                            <p:cond delay="650"/>
                                          </p:stCondLst>
                                        </p:cTn>
                                        <p:tgtEl>
                                          <p:spTgt spid="8"/>
                                        </p:tgtEl>
                                      </p:cBhvr>
                                      <p:to x="100000" y="60000"/>
                                    </p:animScale>
                                    <p:animScale>
                                      <p:cBhvr>
                                        <p:cTn id="31" dur="166" decel="50000">
                                          <p:stCondLst>
                                            <p:cond delay="676"/>
                                          </p:stCondLst>
                                        </p:cTn>
                                        <p:tgtEl>
                                          <p:spTgt spid="8"/>
                                        </p:tgtEl>
                                      </p:cBhvr>
                                      <p:to x="100000" y="100000"/>
                                    </p:animScale>
                                    <p:animScale>
                                      <p:cBhvr>
                                        <p:cTn id="32" dur="26">
                                          <p:stCondLst>
                                            <p:cond delay="1312"/>
                                          </p:stCondLst>
                                        </p:cTn>
                                        <p:tgtEl>
                                          <p:spTgt spid="8"/>
                                        </p:tgtEl>
                                      </p:cBhvr>
                                      <p:to x="100000" y="80000"/>
                                    </p:animScale>
                                    <p:animScale>
                                      <p:cBhvr>
                                        <p:cTn id="33" dur="166" decel="50000">
                                          <p:stCondLst>
                                            <p:cond delay="1338"/>
                                          </p:stCondLst>
                                        </p:cTn>
                                        <p:tgtEl>
                                          <p:spTgt spid="8"/>
                                        </p:tgtEl>
                                      </p:cBhvr>
                                      <p:to x="100000" y="100000"/>
                                    </p:animScale>
                                    <p:animScale>
                                      <p:cBhvr>
                                        <p:cTn id="34" dur="26">
                                          <p:stCondLst>
                                            <p:cond delay="1642"/>
                                          </p:stCondLst>
                                        </p:cTn>
                                        <p:tgtEl>
                                          <p:spTgt spid="8"/>
                                        </p:tgtEl>
                                      </p:cBhvr>
                                      <p:to x="100000" y="90000"/>
                                    </p:animScale>
                                    <p:animScale>
                                      <p:cBhvr>
                                        <p:cTn id="35" dur="166" decel="50000">
                                          <p:stCondLst>
                                            <p:cond delay="1668"/>
                                          </p:stCondLst>
                                        </p:cTn>
                                        <p:tgtEl>
                                          <p:spTgt spid="8"/>
                                        </p:tgtEl>
                                      </p:cBhvr>
                                      <p:to x="100000" y="100000"/>
                                    </p:animScale>
                                    <p:animScale>
                                      <p:cBhvr>
                                        <p:cTn id="36" dur="26">
                                          <p:stCondLst>
                                            <p:cond delay="1808"/>
                                          </p:stCondLst>
                                        </p:cTn>
                                        <p:tgtEl>
                                          <p:spTgt spid="8"/>
                                        </p:tgtEl>
                                      </p:cBhvr>
                                      <p:to x="100000" y="95000"/>
                                    </p:animScale>
                                    <p:animScale>
                                      <p:cBhvr>
                                        <p:cTn id="37" dur="166" decel="50000">
                                          <p:stCondLst>
                                            <p:cond delay="1834"/>
                                          </p:stCondLst>
                                        </p:cTn>
                                        <p:tgtEl>
                                          <p:spTgt spid="8"/>
                                        </p:tgtEl>
                                      </p:cBhvr>
                                      <p:to x="100000" y="100000"/>
                                    </p:animScale>
                                  </p:childTnLst>
                                </p:cTn>
                              </p:par>
                              <p:par>
                                <p:cTn id="38" presetID="52"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Scale>
                                      <p:cBhvr>
                                        <p:cTn id="4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7"/>
                                        </p:tgtEl>
                                        <p:attrNameLst>
                                          <p:attrName>ppt_x</p:attrName>
                                          <p:attrName>ppt_y</p:attrName>
                                        </p:attrNameLst>
                                      </p:cBhvr>
                                    </p:animMotion>
                                    <p:animEffect transition="in" filter="fade">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763"/>
            <a:ext cx="6459538" cy="1357393"/>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bwMode="auto">
          <a:xfrm rot="-680709">
            <a:off x="5727113" y="274952"/>
            <a:ext cx="3167979" cy="1200212"/>
          </a:xfrm>
          <a:prstGeom prst="rect">
            <a:avLst/>
          </a:prstGeom>
          <a:noFill/>
          <a:ln w="9525">
            <a:noFill/>
            <a:miter lim="800000"/>
            <a:headEnd/>
            <a:tailEnd/>
          </a:ln>
        </p:spPr>
        <p:txBody>
          <a:bodyPr anchor="ctr">
            <a:prstTxWarp prst="textNoShape">
              <a:avLst/>
            </a:prstTxWarp>
          </a:bodyPr>
          <a:lstStyle/>
          <a:p>
            <a:pPr algn="ctr"/>
            <a:r>
              <a:rPr lang="en-US" sz="9600" b="1">
                <a:solidFill>
                  <a:srgbClr val="FD90FF"/>
                </a:solidFill>
                <a:latin typeface="Apple Chancery" pitchFamily="-123" charset="0"/>
                <a:ea typeface="Apple Chancery" pitchFamily="-123" charset="0"/>
                <a:cs typeface="Apple Chancery" pitchFamily="-123" charset="0"/>
              </a:rPr>
              <a:t>USE</a:t>
            </a:r>
          </a:p>
        </p:txBody>
      </p:sp>
      <p:sp>
        <p:nvSpPr>
          <p:cNvPr id="8" name="Title 1"/>
          <p:cNvSpPr txBox="1">
            <a:spLocks/>
          </p:cNvSpPr>
          <p:nvPr/>
        </p:nvSpPr>
        <p:spPr bwMode="auto">
          <a:xfrm>
            <a:off x="0" y="2724150"/>
            <a:ext cx="9144000" cy="1323975"/>
          </a:xfrm>
          <a:prstGeom prst="rect">
            <a:avLst/>
          </a:prstGeom>
          <a:solidFill>
            <a:srgbClr val="C0504D"/>
          </a:solidFill>
          <a:ln w="9525">
            <a:noFill/>
            <a:miter lim="800000"/>
            <a:headEnd/>
            <a:tailEnd/>
          </a:ln>
        </p:spPr>
        <p:txBody>
          <a:bodyPr anchor="ctr">
            <a:prstTxWarp prst="textNoShape">
              <a:avLst/>
            </a:prstTxWarp>
          </a:bodyPr>
          <a:lstStyle/>
          <a:p>
            <a:pPr algn="ctr"/>
            <a:r>
              <a:rPr lang="en-US" sz="5400" b="1">
                <a:solidFill>
                  <a:srgbClr val="33FF0C"/>
                </a:solidFill>
                <a:latin typeface="Jazz LET" pitchFamily="-123" charset="0"/>
                <a:ea typeface="Jazz LET" pitchFamily="-123" charset="0"/>
                <a:cs typeface="Jazz LET" pitchFamily="-123" charset="0"/>
              </a:rPr>
              <a:t>COLOR </a:t>
            </a:r>
            <a:r>
              <a:rPr lang="en-US" sz="7200" b="1">
                <a:solidFill>
                  <a:srgbClr val="0BFFEA"/>
                </a:solidFill>
                <a:latin typeface="Jazz LET" pitchFamily="-123" charset="0"/>
                <a:ea typeface="Jazz LET" pitchFamily="-123" charset="0"/>
                <a:cs typeface="Jazz LET" pitchFamily="-123" charset="0"/>
              </a:rPr>
              <a:t>SCHEMES</a:t>
            </a:r>
          </a:p>
        </p:txBody>
      </p:sp>
      <p:sp>
        <p:nvSpPr>
          <p:cNvPr id="34822" name="Title 1"/>
          <p:cNvSpPr txBox="1">
            <a:spLocks/>
          </p:cNvSpPr>
          <p:nvPr/>
        </p:nvSpPr>
        <p:spPr bwMode="auto">
          <a:xfrm rot="-829332">
            <a:off x="4591050" y="4981575"/>
            <a:ext cx="4389438" cy="1893888"/>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11" name="Title 1"/>
          <p:cNvSpPr txBox="1">
            <a:spLocks/>
          </p:cNvSpPr>
          <p:nvPr/>
        </p:nvSpPr>
        <p:spPr>
          <a:xfrm>
            <a:off x="1" y="1143001"/>
            <a:ext cx="8930920" cy="2379436"/>
          </a:xfrm>
          <a:prstGeom prst="rect">
            <a:avLst/>
          </a:prstGeom>
          <a:ln>
            <a:solidFill>
              <a:srgbClr val="0BFFEA"/>
            </a:solidFill>
          </a:ln>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D</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33FF0C"/>
                </a:solidFill>
                <a:effectLst>
                  <a:glow rad="101600">
                    <a:schemeClr val="accent4">
                      <a:satMod val="175000"/>
                      <a:alpha val="40000"/>
                    </a:schemeClr>
                  </a:glow>
                  <a:outerShdw blurRad="41275" dist="12700" dir="12000000" algn="tl" rotWithShape="0">
                    <a:srgbClr val="000000">
                      <a:alpha val="40000"/>
                    </a:srgbClr>
                  </a:outerShdw>
                </a:effectLst>
                <a:latin typeface="Cracked"/>
                <a:cs typeface="Cracked"/>
              </a:rPr>
              <a:t>I</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S</a:t>
            </a:r>
            <a:r>
              <a:rPr lang="en-US" sz="9600" b="1" i="1" dirty="0" smtClean="0">
                <a:solidFill>
                  <a:srgbClr val="FFFF00"/>
                </a:solidFill>
                <a:latin typeface="Cracked"/>
                <a:cs typeface="Cracked"/>
              </a:rPr>
              <a:t>T</a:t>
            </a:r>
            <a:r>
              <a:rPr lang="en-US" sz="9600" b="1" i="1" dirty="0" smtClean="0">
                <a:solidFill>
                  <a:srgbClr val="FD90FF"/>
                </a:solidFill>
                <a:latin typeface="Cracked"/>
                <a:cs typeface="Cracked"/>
              </a:rPr>
              <a:t>R</a:t>
            </a:r>
            <a:r>
              <a:rPr lang="en-US" sz="96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racked"/>
                <a:cs typeface="Cracked"/>
              </a:rPr>
              <a:t>A</a:t>
            </a:r>
            <a:r>
              <a:rPr lang="en-US" sz="9600" b="1" i="1" dirty="0" smtClean="0">
                <a:solidFill>
                  <a:srgbClr val="FFB032"/>
                </a:solidFill>
                <a:latin typeface="Cracked"/>
                <a:cs typeface="Cracked"/>
              </a:rPr>
              <a:t>C</a:t>
            </a:r>
            <a:r>
              <a:rPr lang="en-US" sz="9600" b="1" i="1" dirty="0" smtClean="0">
                <a:solidFill>
                  <a:srgbClr val="FF14D8"/>
                </a:solidFill>
                <a:latin typeface="Cracked"/>
                <a:cs typeface="Cracked"/>
              </a:rPr>
              <a:t>T</a:t>
            </a:r>
            <a:r>
              <a:rPr lang="en-US" sz="9600" b="1" i="1" dirty="0" smtClean="0">
                <a:solidFill>
                  <a:srgbClr val="0BFFEA"/>
                </a:solidFill>
                <a:latin typeface="Cracked"/>
                <a:cs typeface="Cracked"/>
              </a:rPr>
              <a:t>I</a:t>
            </a:r>
            <a:r>
              <a:rPr lang="en-US" sz="9600" b="1" i="1" dirty="0" smtClean="0">
                <a:solidFill>
                  <a:srgbClr val="37FF01"/>
                </a:solidFill>
                <a:latin typeface="Cracked"/>
                <a:cs typeface="Cracked"/>
              </a:rPr>
              <a:t>N</a:t>
            </a:r>
            <a:r>
              <a:rPr lang="en-US" sz="9600" b="1" i="1" dirty="0" smtClean="0">
                <a:solidFill>
                  <a:srgbClr val="F6FF18"/>
                </a:solidFill>
                <a:latin typeface="Cracked"/>
                <a:cs typeface="Cracked"/>
              </a:rPr>
              <a:t>G</a:t>
            </a:r>
            <a:endParaRPr lang="en-US" sz="9600" b="1" i="1" dirty="0">
              <a:solidFill>
                <a:srgbClr val="F6FF18"/>
              </a:solidFill>
              <a:latin typeface="Cracked"/>
              <a:cs typeface="Cracked"/>
            </a:endParaRPr>
          </a:p>
        </p:txBody>
      </p:sp>
      <p:sp>
        <p:nvSpPr>
          <p:cNvPr id="7" name="Title 1"/>
          <p:cNvSpPr txBox="1">
            <a:spLocks/>
          </p:cNvSpPr>
          <p:nvPr/>
        </p:nvSpPr>
        <p:spPr>
          <a:xfrm>
            <a:off x="207963" y="3875633"/>
            <a:ext cx="8772525" cy="1895475"/>
          </a:xfrm>
          <a:prstGeom prst="rect">
            <a:avLst/>
          </a:prstGeom>
        </p:spPr>
        <p:style>
          <a:lnRef idx="1">
            <a:schemeClr val="accent6"/>
          </a:lnRef>
          <a:fillRef idx="3">
            <a:schemeClr val="accent6"/>
          </a:fillRef>
          <a:effectRef idx="2">
            <a:schemeClr val="accent6"/>
          </a:effectRef>
          <a:fontRef idx="minor">
            <a:schemeClr val="lt1"/>
          </a:fontRef>
        </p:style>
        <p:txBody>
          <a:bodyPr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300" b="1" dirty="0" smtClean="0">
                <a:latin typeface="Comic Sans MS"/>
                <a:cs typeface="Comic Sans MS"/>
              </a:rPr>
              <a:t>OR A </a:t>
            </a:r>
            <a:r>
              <a:rPr lang="en-US" sz="11300" b="1" dirty="0" smtClean="0">
                <a:latin typeface="Handwriting - Dakota"/>
                <a:cs typeface="Handwriting - Dakota"/>
              </a:rPr>
              <a:t>MISHMASH</a:t>
            </a:r>
            <a:r>
              <a:rPr lang="en-US" sz="7200" b="1" dirty="0" smtClean="0">
                <a:latin typeface="Braggadocio"/>
                <a:cs typeface="Braggadocio"/>
              </a:rPr>
              <a:t> OF FONTS!  </a:t>
            </a:r>
            <a:endParaRPr lang="en-US" sz="7200" b="1" dirty="0">
              <a:latin typeface="Braggadocio"/>
              <a:cs typeface="Braggadocio"/>
            </a:endParaRPr>
          </a:p>
        </p:txBody>
      </p:sp>
      <p:sp>
        <p:nvSpPr>
          <p:cNvPr id="14" name="TextBox 13"/>
          <p:cNvSpPr txBox="1"/>
          <p:nvPr/>
        </p:nvSpPr>
        <p:spPr>
          <a:xfrm>
            <a:off x="588039" y="5808241"/>
            <a:ext cx="8342882" cy="634945"/>
          </a:xfrm>
          <a:prstGeom prst="rect">
            <a:avLst/>
          </a:prstGeom>
          <a:solidFill>
            <a:srgbClr val="FF14D8"/>
          </a:solidFill>
          <a:scene3d>
            <a:camera prst="isometricOffAxis1Top"/>
            <a:lightRig rig="threePt" dir="t"/>
          </a:scene3d>
        </p:spPr>
        <p:txBody>
          <a:bodyPr>
            <a:spAutoFit/>
          </a:bodyPr>
          <a:lstStyle/>
          <a:p>
            <a:pPr fontAlgn="auto">
              <a:spcBef>
                <a:spcPts val="0"/>
              </a:spcBef>
              <a:spcAft>
                <a:spcPts val="0"/>
              </a:spcAft>
              <a:defRPr/>
            </a:pPr>
            <a:endParaRPr lang="en-US" sz="1800" dirty="0">
              <a:latin typeface="+mn-lt"/>
              <a:ea typeface="+mn-ea"/>
              <a:cs typeface="+mn-cs"/>
            </a:endParaRPr>
          </a:p>
        </p:txBody>
      </p:sp>
      <p:pic>
        <p:nvPicPr>
          <p:cNvPr id="9" name="Picture 8" descr="mos_logo_icon.jpg"/>
          <p:cNvPicPr>
            <a:picLocks noChangeAspect="1"/>
          </p:cNvPicPr>
          <p:nvPr/>
        </p:nvPicPr>
        <p:blipFill>
          <a:blip r:embed="rId4"/>
          <a:srcRect/>
          <a:stretch>
            <a:fillRect/>
          </a:stretch>
        </p:blipFill>
        <p:spPr bwMode="auto">
          <a:xfrm>
            <a:off x="207963" y="5128718"/>
            <a:ext cx="1524000" cy="1524000"/>
          </a:xfrm>
          <a:prstGeom prst="rect">
            <a:avLst/>
          </a:prstGeom>
          <a:noFill/>
          <a:ln w="9525">
            <a:noFill/>
            <a:miter lim="800000"/>
            <a:headEnd/>
            <a:tailEnd/>
          </a:ln>
        </p:spPr>
      </p:pic>
      <p:pic>
        <p:nvPicPr>
          <p:cNvPr id="10" name="Picture 9" descr="NISE_Logo_onblk.jpg"/>
          <p:cNvPicPr>
            <a:picLocks noChangeAspect="1"/>
          </p:cNvPicPr>
          <p:nvPr/>
        </p:nvPicPr>
        <p:blipFill>
          <a:blip r:embed="rId5"/>
          <a:srcRect/>
          <a:stretch>
            <a:fillRect/>
          </a:stretch>
        </p:blipFill>
        <p:spPr bwMode="auto">
          <a:xfrm>
            <a:off x="1996491" y="5441685"/>
            <a:ext cx="3811056" cy="1416315"/>
          </a:xfrm>
          <a:prstGeom prst="rect">
            <a:avLst/>
          </a:prstGeom>
          <a:noFill/>
          <a:ln w="9525">
            <a:noFill/>
            <a:miter lim="800000"/>
            <a:headEnd/>
            <a:tailEnd/>
          </a:ln>
        </p:spPr>
      </p:pic>
      <p:pic>
        <p:nvPicPr>
          <p:cNvPr id="12" name="Picture 1" descr="Hard Drive:Users:greenberg_andrew:Desktop:nsf1.eps"/>
          <p:cNvPicPr>
            <a:picLocks noChangeAspect="1" noChangeArrowheads="1"/>
          </p:cNvPicPr>
          <p:nvPr/>
        </p:nvPicPr>
        <p:blipFill>
          <a:blip r:embed="rId6"/>
          <a:srcRect/>
          <a:stretch>
            <a:fillRect/>
          </a:stretch>
        </p:blipFill>
        <p:spPr bwMode="auto">
          <a:xfrm>
            <a:off x="5522913" y="3236913"/>
            <a:ext cx="3621087" cy="3621087"/>
          </a:xfrm>
          <a:prstGeom prst="rect">
            <a:avLst/>
          </a:prstGeom>
          <a:noFill/>
          <a:ln w="9525">
            <a:noFill/>
            <a:miter lim="800000"/>
            <a:headEnd/>
            <a:tailEnd/>
          </a:ln>
        </p:spPr>
      </p:pic>
      <p:pic>
        <p:nvPicPr>
          <p:cNvPr id="13" name="Picture 12" descr="CHN Logo BlueB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04444" y="5890718"/>
            <a:ext cx="3151826" cy="945548"/>
          </a:xfrm>
          <a:prstGeom prst="rect">
            <a:avLst/>
          </a:prstGeom>
        </p:spPr>
      </p:pic>
      <p:pic>
        <p:nvPicPr>
          <p:cNvPr id="17" name="Picture 16" descr="UML-logoFromWe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582" y="3522437"/>
            <a:ext cx="978914" cy="951468"/>
          </a:xfrm>
          <a:prstGeom prst="rect">
            <a:avLst/>
          </a:prstGeom>
        </p:spPr>
      </p:pic>
      <p:sp>
        <p:nvSpPr>
          <p:cNvPr id="3" name="TextBox 2"/>
          <p:cNvSpPr txBox="1"/>
          <p:nvPr/>
        </p:nvSpPr>
        <p:spPr>
          <a:xfrm rot="20754877">
            <a:off x="439532" y="2952404"/>
            <a:ext cx="6681637" cy="1569660"/>
          </a:xfrm>
          <a:prstGeom prst="rect">
            <a:avLst/>
          </a:prstGeom>
          <a:noFill/>
        </p:spPr>
        <p:txBody>
          <a:bodyPr wrap="none" rtlCol="0">
            <a:spAutoFit/>
          </a:bodyPr>
          <a:lstStyle/>
          <a:p>
            <a:r>
              <a:rPr lang="en-US" sz="9600" b="1">
                <a:solidFill>
                  <a:schemeClr val="bg1"/>
                </a:solidFill>
              </a:rPr>
              <a:t>…or logos!</a:t>
            </a:r>
          </a:p>
        </p:txBody>
      </p:sp>
    </p:spTree>
    <p:extLst>
      <p:ext uri="{BB962C8B-B14F-4D97-AF65-F5344CB8AC3E}">
        <p14:creationId xmlns:p14="http://schemas.microsoft.com/office/powerpoint/2010/main" val="201572485"/>
      </p:ext>
    </p:extLst>
  </p:cSld>
  <p:clrMapOvr>
    <a:masterClrMapping/>
  </p:clrMapOvr>
  <mc:AlternateContent xmlns:mc="http://schemas.openxmlformats.org/markup-compatibility/2006" xmlns:p14="http://schemas.microsoft.com/office/powerpoint/2010/main">
    <mc:Choice Requires="p14">
      <p:transition spd="slow" p14:dur="1200" advClick="0" advTm="1300">
        <p14:prism/>
        <p:sndAc>
          <p:stSnd>
            <p:snd r:embed="rId3" name="Vibro Up"/>
          </p:stSnd>
        </p:sndAc>
      </p:transition>
    </mc:Choice>
    <mc:Fallback xmlns="">
      <p:transition xmlns:p14="http://schemas.microsoft.com/office/powerpoint/2010/main" spd="slow" advClick="0" advTm="1300">
        <p:fade/>
        <p:sndAc>
          <p:stSnd>
            <p:snd r:embed="rId9" name="Vibro Up"/>
          </p:stSnd>
        </p:sndAc>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endParaRPr lang="en-US" sz="9600" b="1" dirty="0">
              <a:solidFill>
                <a:srgbClr val="FD90FF"/>
              </a:solidFill>
              <a:latin typeface="Apple Chancery"/>
              <a:cs typeface="Apple Chancery"/>
            </a:endParaRPr>
          </a:p>
        </p:txBody>
      </p:sp>
      <p:sp>
        <p:nvSpPr>
          <p:cNvPr id="38915"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Tree>
    <p:extLst>
      <p:ext uri="{BB962C8B-B14F-4D97-AF65-F5344CB8AC3E}">
        <p14:creationId xmlns:p14="http://schemas.microsoft.com/office/powerpoint/2010/main" val="3809346660"/>
      </p:ext>
    </p:extLst>
  </p:cSld>
  <p:clrMapOvr>
    <a:masterClrMapping/>
  </p:clrMapOvr>
  <mc:AlternateContent xmlns:mc="http://schemas.openxmlformats.org/markup-compatibility/2006" xmlns:p14="http://schemas.microsoft.com/office/powerpoint/2010/main">
    <mc:Choice Requires="p14">
      <p:transition spd="slow" p14:dur="1200" advClick="0" advTm="50">
        <p:split orient="vert"/>
      </p:transition>
    </mc:Choice>
    <mc:Fallback xmlns="">
      <p:transition xmlns:p14="http://schemas.microsoft.com/office/powerpoint/2010/main" spd="slow" advClick="0" advTm="50">
        <p:split orient="vert"/>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dirty="0" smtClean="0">
                <a:solidFill>
                  <a:srgbClr val="FD90FF"/>
                </a:solidFill>
                <a:latin typeface="Apple Chancery"/>
                <a:cs typeface="Apple Chancery"/>
              </a:rPr>
              <a:t>go</a:t>
            </a:r>
            <a:endParaRPr lang="en-US" sz="9600" b="1" dirty="0">
              <a:solidFill>
                <a:srgbClr val="FD90FF"/>
              </a:solidFill>
              <a:latin typeface="Apple Chancery"/>
              <a:cs typeface="Apple Chancery"/>
            </a:endParaRPr>
          </a:p>
        </p:txBody>
      </p:sp>
      <p:sp>
        <p:nvSpPr>
          <p:cNvPr id="40963"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Tree>
    <p:extLst>
      <p:ext uri="{BB962C8B-B14F-4D97-AF65-F5344CB8AC3E}">
        <p14:creationId xmlns:p14="http://schemas.microsoft.com/office/powerpoint/2010/main" val="3258297797"/>
      </p:ext>
    </p:extLst>
  </p:cSld>
  <p:clrMapOvr>
    <a:masterClrMapping/>
  </p:clrMapOvr>
  <mc:AlternateContent xmlns:mc="http://schemas.openxmlformats.org/markup-compatibility/2006" xmlns:p14="http://schemas.microsoft.com/office/powerpoint/2010/main">
    <mc:Choice Requires="p14">
      <p:transition spd="slow" p14:dur="1400" advClick="0" advTm="50">
        <p14:ripple/>
        <p:sndAc>
          <p:stSnd>
            <p:snd r:embed="rId3" name="Warp Up"/>
          </p:stSnd>
        </p:sndAc>
      </p:transition>
    </mc:Choice>
    <mc:Fallback xmlns="">
      <p:transition xmlns:p14="http://schemas.microsoft.com/office/powerpoint/2010/main" spd="slow" advClick="0" advTm="50">
        <p:fade/>
        <p:sndAc>
          <p:stSnd>
            <p:snd r:embed="rId4" name="Warp Up"/>
          </p:stSnd>
        </p:sndAc>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1988" name="Title 1"/>
          <p:cNvSpPr txBox="1">
            <a:spLocks/>
          </p:cNvSpPr>
          <p:nvPr/>
        </p:nvSpPr>
        <p:spPr bwMode="auto">
          <a:xfrm rot="-1304783">
            <a:off x="3206573" y="2034615"/>
            <a:ext cx="5805487" cy="1924050"/>
          </a:xfrm>
          <a:prstGeom prst="rect">
            <a:avLst/>
          </a:prstGeom>
          <a:noFill/>
          <a:ln w="9525">
            <a:noFill/>
            <a:miter lim="800000"/>
            <a:headEnd/>
            <a:tailEnd/>
          </a:ln>
        </p:spPr>
        <p:txBody>
          <a:bodyPr anchor="ctr">
            <a:prstTxWarp prst="textNoShape">
              <a:avLst/>
            </a:prstTxWarp>
          </a:bodyPr>
          <a:lstStyle/>
          <a:p>
            <a:pPr algn="ctr"/>
            <a:r>
              <a:rPr lang="en-US" sz="20000" b="1" i="1">
                <a:solidFill>
                  <a:srgbClr val="FF0000"/>
                </a:solidFill>
                <a:latin typeface="Cracked" pitchFamily="-123" charset="0"/>
                <a:ea typeface="Cracked" pitchFamily="-123" charset="0"/>
                <a:cs typeface="Cracked" pitchFamily="-123" charset="0"/>
              </a:rPr>
              <a:t>CRAZY</a:t>
            </a:r>
            <a:endParaRPr lang="en-US" sz="9600" b="1" i="1">
              <a:solidFill>
                <a:srgbClr val="FF0000"/>
              </a:solidFill>
              <a:latin typeface="Cracked" pitchFamily="-123" charset="0"/>
              <a:ea typeface="Cracked" pitchFamily="-123" charset="0"/>
              <a:cs typeface="Cracked" pitchFamily="-123" charset="0"/>
            </a:endParaRPr>
          </a:p>
        </p:txBody>
      </p:sp>
    </p:spTree>
    <p:extLst>
      <p:ext uri="{BB962C8B-B14F-4D97-AF65-F5344CB8AC3E}">
        <p14:creationId xmlns:p14="http://schemas.microsoft.com/office/powerpoint/2010/main" val="2150292075"/>
      </p:ext>
    </p:extLst>
  </p:cSld>
  <p:clrMapOvr>
    <a:masterClrMapping/>
  </p:clrMapOvr>
  <mc:AlternateContent xmlns:mc="http://schemas.openxmlformats.org/markup-compatibility/2006" xmlns:p14="http://schemas.microsoft.com/office/powerpoint/2010/main">
    <mc:Choice Requires="p14">
      <p:transition spd="slow" p14:dur="1200" advClick="0" advTm="50">
        <p14:prism isInverted="1"/>
        <p:sndAc>
          <p:stSnd>
            <p:snd r:embed="rId2" name="Fly In"/>
          </p:stSnd>
        </p:sndAc>
      </p:transition>
    </mc:Choice>
    <mc:Fallback xmlns="">
      <p:transition xmlns:p14="http://schemas.microsoft.com/office/powerpoint/2010/main" spd="slow" advClick="0" advTm="50">
        <p:fade/>
        <p:sndAc>
          <p:stSnd>
            <p:snd r:embed="rId3" name="Fly In"/>
          </p:stSnd>
        </p:sndAc>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4036" name="Rectangle 2"/>
          <p:cNvSpPr>
            <a:spLocks noChangeArrowheads="1"/>
          </p:cNvSpPr>
          <p:nvPr/>
        </p:nvSpPr>
        <p:spPr bwMode="auto">
          <a:xfrm>
            <a:off x="3638550" y="3776663"/>
            <a:ext cx="5668963" cy="1311275"/>
          </a:xfrm>
          <a:prstGeom prst="rect">
            <a:avLst/>
          </a:prstGeom>
          <a:noFill/>
          <a:ln w="9525">
            <a:noFill/>
            <a:miter lim="800000"/>
            <a:headEnd/>
            <a:tailEnd/>
          </a:ln>
        </p:spPr>
        <p:txBody>
          <a:bodyPr wrap="none">
            <a:prstTxWarp prst="textNoShape">
              <a:avLst/>
            </a:prstTxWarp>
            <a:spAutoFit/>
          </a:bodyPr>
          <a:lstStyle/>
          <a:p>
            <a:r>
              <a:rPr lang="en-US" sz="8000" b="1">
                <a:solidFill>
                  <a:srgbClr val="FD90FF"/>
                </a:solidFill>
                <a:latin typeface="Blackoak Std" pitchFamily="-123" charset="0"/>
                <a:ea typeface="Blackoak Std" pitchFamily="-123" charset="0"/>
                <a:cs typeface="Blackoak Std" pitchFamily="-123" charset="0"/>
              </a:rPr>
              <a:t>with</a:t>
            </a:r>
          </a:p>
        </p:txBody>
      </p:sp>
      <p:sp>
        <p:nvSpPr>
          <p:cNvPr id="44037" name="Rectangle 3"/>
          <p:cNvSpPr>
            <a:spLocks noChangeArrowheads="1"/>
          </p:cNvSpPr>
          <p:nvPr/>
        </p:nvSpPr>
        <p:spPr bwMode="auto">
          <a:xfrm>
            <a:off x="4535488" y="5100638"/>
            <a:ext cx="4540250" cy="1555750"/>
          </a:xfrm>
          <a:prstGeom prst="rect">
            <a:avLst/>
          </a:prstGeom>
          <a:noFill/>
          <a:ln w="9525">
            <a:noFill/>
            <a:miter lim="800000"/>
            <a:headEnd/>
            <a:tailEnd/>
          </a:ln>
        </p:spPr>
        <p:txBody>
          <a:bodyPr wrap="none">
            <a:prstTxWarp prst="textNoShape">
              <a:avLst/>
            </a:prstTxWarp>
            <a:spAutoFit/>
          </a:bodyPr>
          <a:lstStyle/>
          <a:p>
            <a:r>
              <a:rPr lang="en-US" sz="9600" b="1">
                <a:solidFill>
                  <a:srgbClr val="FD90FF"/>
                </a:solidFill>
                <a:latin typeface="Handwriting - Dakota" pitchFamily="-123" charset="0"/>
                <a:ea typeface="Handwriting - Dakota" pitchFamily="-123" charset="0"/>
                <a:cs typeface="Handwriting - Dakota" pitchFamily="-123" charset="0"/>
              </a:rPr>
              <a:t>Transi-</a:t>
            </a:r>
          </a:p>
        </p:txBody>
      </p:sp>
    </p:spTree>
    <p:extLst>
      <p:ext uri="{BB962C8B-B14F-4D97-AF65-F5344CB8AC3E}">
        <p14:creationId xmlns:p14="http://schemas.microsoft.com/office/powerpoint/2010/main" val="3987356424"/>
      </p:ext>
    </p:extLst>
  </p:cSld>
  <p:clrMapOvr>
    <a:masterClrMapping/>
  </p:clrMapOvr>
  <mc:AlternateContent xmlns:mc="http://schemas.openxmlformats.org/markup-compatibility/2006" xmlns:p14="http://schemas.microsoft.com/office/powerpoint/2010/main">
    <mc:Choice Requires="p14">
      <p:transition spd="slow" p14:dur="1200" advClick="0" advTm="80">
        <p14:ferris dir="l"/>
        <p:sndAc>
          <p:stSnd>
            <p:snd r:embed="rId2" name="Arrow"/>
          </p:stSnd>
        </p:sndAc>
      </p:transition>
    </mc:Choice>
    <mc:Fallback xmlns="">
      <p:transition xmlns:p14="http://schemas.microsoft.com/office/powerpoint/2010/main" spd="slow" advClick="0" advTm="80">
        <p:fade/>
        <p:sndAc>
          <p:stSnd>
            <p:snd r:embed="rId3" name="Arrow"/>
          </p:stSnd>
        </p:sndAc>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5058" name="Rectangle 3"/>
          <p:cNvSpPr>
            <a:spLocks noChangeArrowheads="1"/>
          </p:cNvSpPr>
          <p:nvPr/>
        </p:nvSpPr>
        <p:spPr bwMode="auto">
          <a:xfrm>
            <a:off x="4427538" y="2403475"/>
            <a:ext cx="4572000" cy="1555750"/>
          </a:xfrm>
          <a:prstGeom prst="rect">
            <a:avLst/>
          </a:prstGeom>
          <a:noFill/>
          <a:ln w="9525">
            <a:noFill/>
            <a:miter lim="800000"/>
            <a:headEnd/>
            <a:tailEnd/>
          </a:ln>
        </p:spPr>
        <p:txBody>
          <a:bodyPr>
            <a:prstTxWarp prst="textNoShape">
              <a:avLst/>
            </a:prstTxWarp>
            <a:spAutoFit/>
          </a:bodyPr>
          <a:lstStyle/>
          <a:p>
            <a:r>
              <a:rPr lang="en-US" sz="9600" b="1">
                <a:solidFill>
                  <a:srgbClr val="FD90FF"/>
                </a:solidFill>
                <a:latin typeface="Handwriting - Dakota" pitchFamily="-123" charset="0"/>
                <a:ea typeface="Handwriting - Dakota" pitchFamily="-123" charset="0"/>
                <a:cs typeface="Handwriting - Dakota" pitchFamily="-123" charset="0"/>
              </a:rPr>
              <a:t>-tions!</a:t>
            </a:r>
          </a:p>
        </p:txBody>
      </p:sp>
    </p:spTree>
    <p:extLst>
      <p:ext uri="{BB962C8B-B14F-4D97-AF65-F5344CB8AC3E}">
        <p14:creationId xmlns:p14="http://schemas.microsoft.com/office/powerpoint/2010/main" val="2698410948"/>
      </p:ext>
    </p:extLst>
  </p:cSld>
  <p:clrMapOvr>
    <a:masterClrMapping/>
  </p:clrMapOvr>
  <mc:AlternateContent xmlns:mc="http://schemas.openxmlformats.org/markup-compatibility/2006" xmlns:p14="http://schemas.microsoft.com/office/powerpoint/2010/main">
    <mc:Choice Requires="p14">
      <p:transition spd="med" p14:dur="700" advClick="0" advTm="100">
        <p14:shred/>
        <p:sndAc>
          <p:stSnd>
            <p:snd r:embed="rId3" name="Arrow"/>
          </p:stSnd>
        </p:sndAc>
      </p:transition>
    </mc:Choice>
    <mc:Fallback xmlns="">
      <p:transition xmlns:p14="http://schemas.microsoft.com/office/powerpoint/2010/main" spd="med" advClick="0" advTm="100">
        <p:fade/>
        <p:sndAc>
          <p:stSnd>
            <p:snd r:embed="rId4" name="Arrow"/>
          </p:stSnd>
        </p:sndAc>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Content Placeholder 2"/>
          <p:cNvSpPr>
            <a:spLocks noGrp="1"/>
          </p:cNvSpPr>
          <p:nvPr>
            <p:ph idx="1"/>
          </p:nvPr>
        </p:nvSpPr>
        <p:spPr>
          <a:xfrm>
            <a:off x="0" y="1600200"/>
            <a:ext cx="9143999" cy="4525963"/>
          </a:xfrm>
        </p:spPr>
        <p:txBody>
          <a:bodyPr/>
          <a:lstStyle/>
          <a:p>
            <a:pPr marL="0" indent="0" algn="ctr" eaLnBrk="1" hangingPunct="1">
              <a:buFont typeface="Arial" pitchFamily="-123" charset="0"/>
              <a:buNone/>
            </a:pPr>
            <a:r>
              <a:rPr lang="en-US" sz="9600" smtClean="0">
                <a:latin typeface="Rockwell Extra Bold"/>
                <a:ea typeface="Blackoak Std" pitchFamily="-123" charset="0"/>
                <a:cs typeface="Rockwell Extra Bold"/>
              </a:rPr>
              <a:t>THINK</a:t>
            </a:r>
          </a:p>
        </p:txBody>
      </p:sp>
    </p:spTree>
    <p:extLst>
      <p:ext uri="{BB962C8B-B14F-4D97-AF65-F5344CB8AC3E}">
        <p14:creationId xmlns:p14="http://schemas.microsoft.com/office/powerpoint/2010/main" val="6243474"/>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Content Placeholder 2"/>
          <p:cNvSpPr>
            <a:spLocks noGrp="1"/>
          </p:cNvSpPr>
          <p:nvPr>
            <p:ph idx="1"/>
          </p:nvPr>
        </p:nvSpPr>
        <p:spPr>
          <a:xfrm>
            <a:off x="0" y="1600200"/>
            <a:ext cx="9144000" cy="4525963"/>
          </a:xfrm>
        </p:spPr>
        <p:txBody>
          <a:bodyPr/>
          <a:lstStyle/>
          <a:p>
            <a:pPr marL="0" indent="0" algn="ctr" eaLnBrk="1" hangingPunct="1">
              <a:buFont typeface="Arial" pitchFamily="-123" charset="0"/>
              <a:buNone/>
            </a:pPr>
            <a:r>
              <a:rPr lang="en-US" sz="9600" smtClean="0">
                <a:latin typeface="Rockwell Extra Bold"/>
                <a:ea typeface="Blackoak Std" pitchFamily="-123" charset="0"/>
                <a:cs typeface="Rockwell Extra Bold"/>
              </a:rPr>
              <a:t>ABOUT</a:t>
            </a:r>
          </a:p>
        </p:txBody>
      </p:sp>
    </p:spTree>
    <p:extLst>
      <p:ext uri="{BB962C8B-B14F-4D97-AF65-F5344CB8AC3E}">
        <p14:creationId xmlns:p14="http://schemas.microsoft.com/office/powerpoint/2010/main" val="2705756222"/>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Content Placeholder 2"/>
          <p:cNvSpPr>
            <a:spLocks noGrp="1"/>
          </p:cNvSpPr>
          <p:nvPr>
            <p:ph idx="1"/>
          </p:nvPr>
        </p:nvSpPr>
        <p:spPr>
          <a:xfrm>
            <a:off x="163513" y="1600200"/>
            <a:ext cx="8816975" cy="4525963"/>
          </a:xfrm>
        </p:spPr>
        <p:txBody>
          <a:bodyPr/>
          <a:lstStyle/>
          <a:p>
            <a:pPr marL="0" indent="0" algn="ctr" eaLnBrk="1" hangingPunct="1">
              <a:buFont typeface="Arial" pitchFamily="-123" charset="0"/>
              <a:buNone/>
            </a:pPr>
            <a:r>
              <a:rPr lang="en-US" sz="9600" smtClean="0">
                <a:latin typeface="Rockwell Extra Bold"/>
                <a:ea typeface="Blackoak Std" pitchFamily="-123" charset="0"/>
                <a:cs typeface="Rockwell Extra Bold"/>
              </a:rPr>
              <a:t>USING</a:t>
            </a:r>
          </a:p>
        </p:txBody>
      </p:sp>
    </p:spTree>
    <p:extLst>
      <p:ext uri="{BB962C8B-B14F-4D97-AF65-F5344CB8AC3E}">
        <p14:creationId xmlns:p14="http://schemas.microsoft.com/office/powerpoint/2010/main" val="3448676965"/>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05-01 at 8.51.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8000" y="2233654"/>
            <a:ext cx="5588000" cy="3175000"/>
          </a:xfrm>
          <a:prstGeom prst="rect">
            <a:avLst/>
          </a:prstGeom>
        </p:spPr>
      </p:pic>
      <p:sp>
        <p:nvSpPr>
          <p:cNvPr id="4" name="TextBox 3"/>
          <p:cNvSpPr txBox="1"/>
          <p:nvPr/>
        </p:nvSpPr>
        <p:spPr>
          <a:xfrm>
            <a:off x="653643" y="684189"/>
            <a:ext cx="7951065" cy="1200328"/>
          </a:xfrm>
          <a:prstGeom prst="rect">
            <a:avLst/>
          </a:prstGeom>
          <a:noFill/>
        </p:spPr>
        <p:txBody>
          <a:bodyPr wrap="none" rtlCol="0">
            <a:spAutoFit/>
          </a:bodyPr>
          <a:lstStyle/>
          <a:p>
            <a:r>
              <a:rPr lang="en-US"/>
              <a:t>Replace this slate with video from </a:t>
            </a:r>
            <a:r>
              <a:rPr lang="en-US">
                <a:hlinkClick r:id="rId4"/>
              </a:rPr>
              <a:t>nano@mos.org</a:t>
            </a:r>
            <a:r>
              <a:rPr lang="en-US"/>
              <a:t>. </a:t>
            </a:r>
          </a:p>
          <a:p>
            <a:r>
              <a:rPr lang="en-US"/>
              <a:t>Insert it to play automatically when switching to this slide.</a:t>
            </a:r>
          </a:p>
          <a:p>
            <a:r>
              <a:rPr lang="en-US"/>
              <a:t>Or, stream from </a:t>
            </a:r>
            <a:r>
              <a:rPr lang="en-US" u="sng">
                <a:hlinkClick r:id="rId5"/>
              </a:rPr>
              <a:t>http://youtu.be/n5JKymUD2dw</a:t>
            </a:r>
            <a:r>
              <a:rPr lang="en-US">
                <a:effectLst/>
              </a:rPr>
              <a:t> </a:t>
            </a:r>
            <a:endParaRPr lang="en-US"/>
          </a:p>
        </p:txBody>
      </p:sp>
    </p:spTree>
    <p:extLst>
      <p:ext uri="{BB962C8B-B14F-4D97-AF65-F5344CB8AC3E}">
        <p14:creationId xmlns:p14="http://schemas.microsoft.com/office/powerpoint/2010/main" val="173747344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2"/>
          <p:cNvSpPr>
            <a:spLocks noGrp="1"/>
          </p:cNvSpPr>
          <p:nvPr>
            <p:ph idx="1"/>
          </p:nvPr>
        </p:nvSpPr>
        <p:spPr>
          <a:xfrm>
            <a:off x="486418" y="1600200"/>
            <a:ext cx="8242099" cy="4525963"/>
          </a:xfrm>
        </p:spPr>
        <p:txBody>
          <a:bodyPr/>
          <a:lstStyle/>
          <a:p>
            <a:pPr marL="0" indent="0" algn="ctr" eaLnBrk="1" hangingPunct="1">
              <a:buFont typeface="Arial" pitchFamily="-123" charset="0"/>
              <a:buNone/>
            </a:pPr>
            <a:r>
              <a:rPr lang="en-US" sz="9600" smtClean="0">
                <a:latin typeface="Rockwell Extra Bold"/>
                <a:ea typeface="Blackoak Std" pitchFamily="-123" charset="0"/>
                <a:cs typeface="Rockwell Extra Bold"/>
              </a:rPr>
              <a:t>DARK</a:t>
            </a:r>
          </a:p>
        </p:txBody>
      </p:sp>
    </p:spTree>
    <p:extLst>
      <p:ext uri="{BB962C8B-B14F-4D97-AF65-F5344CB8AC3E}">
        <p14:creationId xmlns:p14="http://schemas.microsoft.com/office/powerpoint/2010/main" val="3743355213"/>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Content Placeholder 2"/>
          <p:cNvSpPr>
            <a:spLocks noGrp="1"/>
          </p:cNvSpPr>
          <p:nvPr>
            <p:ph idx="1"/>
          </p:nvPr>
        </p:nvSpPr>
        <p:spPr>
          <a:xfrm>
            <a:off x="0" y="872226"/>
            <a:ext cx="9144000" cy="4787900"/>
          </a:xfrm>
        </p:spPr>
        <p:txBody>
          <a:bodyPr/>
          <a:lstStyle/>
          <a:p>
            <a:pPr marL="0" indent="0" eaLnBrk="1" hangingPunct="1">
              <a:buFont typeface="Arial" pitchFamily="-123" charset="0"/>
              <a:buNone/>
            </a:pPr>
            <a:r>
              <a:rPr lang="en-US" sz="4800">
                <a:latin typeface="Blackoak Std" pitchFamily="-123" charset="0"/>
                <a:ea typeface="Blackoak Std" pitchFamily="-123" charset="0"/>
                <a:cs typeface="Blackoak Std" pitchFamily="-123" charset="0"/>
              </a:rPr>
              <a:t> </a:t>
            </a:r>
          </a:p>
          <a:p>
            <a:pPr marL="0" indent="0" algn="ctr" eaLnBrk="1" hangingPunct="1">
              <a:buFont typeface="Arial" pitchFamily="-123" charset="0"/>
              <a:buNone/>
            </a:pPr>
            <a:r>
              <a:rPr lang="en-US" sz="7200">
                <a:latin typeface="Rockwell Extra Bold"/>
                <a:ea typeface="Blackoak Std" pitchFamily="-123" charset="0"/>
                <a:cs typeface="Rockwell Extra Bold"/>
              </a:rPr>
              <a:t>BACKGROUNDS</a:t>
            </a:r>
          </a:p>
        </p:txBody>
      </p:sp>
    </p:spTree>
    <p:extLst>
      <p:ext uri="{BB962C8B-B14F-4D97-AF65-F5344CB8AC3E}">
        <p14:creationId xmlns:p14="http://schemas.microsoft.com/office/powerpoint/2010/main" val="545393229"/>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Content Placeholder 2"/>
          <p:cNvSpPr>
            <a:spLocks noGrp="1"/>
          </p:cNvSpPr>
          <p:nvPr>
            <p:ph idx="1"/>
          </p:nvPr>
        </p:nvSpPr>
        <p:spPr>
          <a:xfrm>
            <a:off x="0" y="1788152"/>
            <a:ext cx="9144000" cy="4525963"/>
          </a:xfrm>
        </p:spPr>
        <p:txBody>
          <a:bodyPr/>
          <a:lstStyle/>
          <a:p>
            <a:pPr marL="0" indent="0" algn="ctr" eaLnBrk="1" hangingPunct="1">
              <a:buFont typeface="Arial" pitchFamily="-123" charset="0"/>
              <a:buNone/>
            </a:pPr>
            <a:r>
              <a:rPr lang="en-US" sz="7200" smtClean="0">
                <a:latin typeface="Rockwell Extra Bold"/>
                <a:ea typeface="Blackoak Std" pitchFamily="-123" charset="0"/>
                <a:cs typeface="Rockwell Extra Bold"/>
              </a:rPr>
              <a:t>TO REDUCE</a:t>
            </a:r>
          </a:p>
        </p:txBody>
      </p:sp>
    </p:spTree>
    <p:extLst>
      <p:ext uri="{BB962C8B-B14F-4D97-AF65-F5344CB8AC3E}">
        <p14:creationId xmlns:p14="http://schemas.microsoft.com/office/powerpoint/2010/main" val="1969398601"/>
      </p:ext>
    </p:extLst>
  </p:cSld>
  <p:clrMapOvr>
    <a:masterClrMapping/>
  </p:clrMapOvr>
  <p:transition xmlns:p14="http://schemas.microsoft.com/office/powerpoint/2010/main" spd="slow" advClick="0" advTm="120">
    <p:fade/>
    <p:sndAc>
      <p:stSnd>
        <p:snd r:embed="rId3" name="Camera"/>
      </p:stSnd>
    </p:sndAc>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41415"/>
            <a:ext cx="9144000" cy="4525963"/>
          </a:xfrm>
        </p:spPr>
        <p:txBody>
          <a:bodyPr rtlCol="0">
            <a:normAutofit/>
          </a:bodyPr>
          <a:lstStyle/>
          <a:p>
            <a:pPr marL="0" indent="0" algn="ctr" eaLnBrk="1" fontAlgn="auto" hangingPunct="1">
              <a:spcAft>
                <a:spcPts val="0"/>
              </a:spcAft>
              <a:buFont typeface="Arial" pitchFamily="34" charset="0"/>
              <a:buNone/>
              <a:defRPr/>
            </a:pPr>
            <a:r>
              <a:rPr lang="en-US" sz="7200" dirty="0" smtClean="0">
                <a:latin typeface="Blackoak Std"/>
                <a:ea typeface="+mn-ea"/>
                <a:cs typeface="Blackoak Std"/>
              </a:rPr>
              <a:t> </a:t>
            </a:r>
            <a:r>
              <a:rPr lang="en-US" sz="6000" dirty="0" smtClean="0">
                <a:latin typeface="Blackoak Std"/>
                <a:ea typeface="+mn-ea"/>
                <a:cs typeface="Blackoak Std"/>
              </a:rPr>
              <a:t>       </a:t>
            </a:r>
          </a:p>
          <a:p>
            <a:pPr marL="0" indent="0" algn="ctr" eaLnBrk="1" fontAlgn="auto" hangingPunct="1">
              <a:spcAft>
                <a:spcPts val="0"/>
              </a:spcAft>
              <a:buFont typeface="Arial" pitchFamily="34" charset="0"/>
              <a:buNone/>
              <a:defRPr/>
            </a:pPr>
            <a:r>
              <a:rPr lang="en-US" sz="9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rgbClr val="FD90FF">
                      <a:alpha val="75000"/>
                    </a:srgbClr>
                  </a:glow>
                </a:effectLst>
                <a:latin typeface="Rockwell Extra Bold"/>
                <a:ea typeface="+mn-ea"/>
                <a:cs typeface="Rockwell Extra Bold"/>
              </a:rPr>
              <a:t>GLARE !</a:t>
            </a:r>
            <a:endParaRPr lang="en-US" sz="9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rgbClr val="FD90FF">
                    <a:alpha val="75000"/>
                  </a:srgbClr>
                </a:glow>
              </a:effectLst>
              <a:latin typeface="Rockwell Extra Bold"/>
              <a:ea typeface="+mn-ea"/>
              <a:cs typeface="Rockwell Extra Bold"/>
            </a:endParaRPr>
          </a:p>
        </p:txBody>
      </p:sp>
    </p:spTree>
    <p:extLst>
      <p:ext uri="{BB962C8B-B14F-4D97-AF65-F5344CB8AC3E}">
        <p14:creationId xmlns:p14="http://schemas.microsoft.com/office/powerpoint/2010/main" val="3800882297"/>
      </p:ext>
    </p:extLst>
  </p:cSld>
  <p:clrMapOvr>
    <a:masterClrMapping/>
  </p:clrMapOvr>
  <mc:AlternateContent xmlns:mc="http://schemas.openxmlformats.org/markup-compatibility/2006" xmlns:p14="http://schemas.microsoft.com/office/powerpoint/2010/main">
    <mc:Choice Requires="p14">
      <p:transition spd="slow" p14:dur="1400" advClick="0" advTm="2000">
        <p:fade/>
        <p:sndAc>
          <p:stSnd>
            <p:snd r:embed="rId3" name="Breaking Glass"/>
          </p:stSnd>
        </p:sndAc>
      </p:transition>
    </mc:Choice>
    <mc:Fallback xmlns="">
      <p:transition xmlns:p14="http://schemas.microsoft.com/office/powerpoint/2010/main" spd="slow" advClick="0" advTm="2000">
        <p:fade/>
        <p:sndAc>
          <p:stSnd>
            <p:snd r:embed="rId4" name="Breaking Glass"/>
          </p:stSnd>
        </p:sndAc>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457200" y="1181100"/>
            <a:ext cx="8229600" cy="2874963"/>
          </a:xfrm>
        </p:spPr>
        <p:txBody>
          <a:bodyPr/>
          <a:lstStyle/>
          <a:p>
            <a:pPr eaLnBrk="1" hangingPunct="1"/>
            <a:r>
              <a:rPr lang="en-US" sz="3200" smtClean="0"/>
              <a:t>Use your slides as…</a:t>
            </a:r>
          </a:p>
        </p:txBody>
      </p:sp>
    </p:spTree>
    <p:extLst>
      <p:ext uri="{BB962C8B-B14F-4D97-AF65-F5344CB8AC3E}">
        <p14:creationId xmlns:p14="http://schemas.microsoft.com/office/powerpoint/2010/main" val="1469036186"/>
      </p:ext>
    </p:extLst>
  </p:cSld>
  <p:clrMapOvr>
    <a:masterClrMapping/>
  </p:clrMapOvr>
  <p:transition xmlns:p14="http://schemas.microsoft.com/office/powerpoint/2010/main" spd="slow" advClick="0" advTm="2000">
    <p:sndAc>
      <p:stSnd>
        <p:snd r:embed="rId3" name="Laser"/>
      </p:stSnd>
    </p:sndAc>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3" descr="10-NanoDays-pres-grossman-busyDiagram-72dpi"/>
          <p:cNvPicPr>
            <a:picLocks noChangeAspect="1" noChangeArrowheads="1"/>
          </p:cNvPicPr>
          <p:nvPr/>
        </p:nvPicPr>
        <p:blipFill>
          <a:blip r:embed="rId3"/>
          <a:srcRect/>
          <a:stretch>
            <a:fillRect/>
          </a:stretch>
        </p:blipFill>
        <p:spPr bwMode="auto">
          <a:xfrm>
            <a:off x="-54046" y="288380"/>
            <a:ext cx="9144000" cy="6083300"/>
          </a:xfrm>
          <a:prstGeom prst="rect">
            <a:avLst/>
          </a:prstGeom>
          <a:noFill/>
          <a:ln w="9525">
            <a:noFill/>
            <a:miter lim="800000"/>
            <a:headEnd/>
            <a:tailEnd/>
          </a:ln>
        </p:spPr>
      </p:pic>
      <p:sp>
        <p:nvSpPr>
          <p:cNvPr id="2" name="TextBox 1"/>
          <p:cNvSpPr txBox="1"/>
          <p:nvPr/>
        </p:nvSpPr>
        <p:spPr>
          <a:xfrm>
            <a:off x="1105115" y="5488335"/>
            <a:ext cx="6371306" cy="523220"/>
          </a:xfrm>
          <a:prstGeom prst="rect">
            <a:avLst/>
          </a:prstGeom>
          <a:noFill/>
        </p:spPr>
        <p:txBody>
          <a:bodyPr wrap="none" rtlCol="0">
            <a:spAutoFit/>
          </a:bodyPr>
          <a:lstStyle/>
          <a:p>
            <a:r>
              <a:rPr lang="en-US" sz="2800" dirty="0"/>
              <a:t> evidence or illustration for your talk…  </a:t>
            </a:r>
          </a:p>
        </p:txBody>
      </p:sp>
    </p:spTree>
    <p:extLst>
      <p:ext uri="{BB962C8B-B14F-4D97-AF65-F5344CB8AC3E}">
        <p14:creationId xmlns:p14="http://schemas.microsoft.com/office/powerpoint/2010/main" val="2254864896"/>
      </p:ext>
    </p:extLst>
  </p:cSld>
  <p:clrMapOvr>
    <a:masterClrMapping/>
  </p:clrMapOvr>
  <p:transition xmlns:p14="http://schemas.microsoft.com/office/powerpoint/2010/main" spd="slow" advClick="0" advTm="2000"/>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txBox="1">
            <a:spLocks/>
          </p:cNvSpPr>
          <p:nvPr/>
        </p:nvSpPr>
        <p:spPr bwMode="auto">
          <a:xfrm>
            <a:off x="0" y="0"/>
            <a:ext cx="8537575" cy="1895475"/>
          </a:xfrm>
          <a:prstGeom prst="rect">
            <a:avLst/>
          </a:prstGeom>
          <a:noFill/>
          <a:ln w="9525">
            <a:noFill/>
            <a:miter lim="800000"/>
            <a:headEnd/>
            <a:tailEnd/>
          </a:ln>
        </p:spPr>
        <p:txBody>
          <a:bodyPr anchor="ctr">
            <a:prstTxWarp prst="textNoShape">
              <a:avLst/>
            </a:prstTxWarp>
          </a:bodyPr>
          <a:lstStyle/>
          <a:p>
            <a:pPr algn="ctr"/>
            <a:r>
              <a:rPr lang="en-US" sz="6000">
                <a:latin typeface="Blackoak Std" pitchFamily="-123" charset="0"/>
                <a:ea typeface="Blackoak Std" pitchFamily="-123" charset="0"/>
                <a:cs typeface="Blackoak Std" pitchFamily="-123" charset="0"/>
              </a:rPr>
              <a:t>N</a:t>
            </a:r>
            <a:r>
              <a:rPr lang="en-US" sz="9600">
                <a:latin typeface="Hobo Std" pitchFamily="-123" charset="0"/>
                <a:ea typeface="Hobo Std" pitchFamily="-123" charset="0"/>
                <a:cs typeface="Hobo Std" pitchFamily="-123" charset="0"/>
              </a:rPr>
              <a:t>O</a:t>
            </a:r>
            <a:r>
              <a:rPr lang="en-US" sz="6000">
                <a:latin typeface="Blackoak Std" pitchFamily="-123" charset="0"/>
                <a:ea typeface="Blackoak Std" pitchFamily="-123" charset="0"/>
                <a:cs typeface="Blackoak Std" pitchFamily="-123" charset="0"/>
              </a:rPr>
              <a:t>T . . .  </a:t>
            </a:r>
          </a:p>
        </p:txBody>
      </p:sp>
    </p:spTree>
    <p:extLst>
      <p:ext uri="{BB962C8B-B14F-4D97-AF65-F5344CB8AC3E}">
        <p14:creationId xmlns:p14="http://schemas.microsoft.com/office/powerpoint/2010/main" val="2158343138"/>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p:txBody>
      </p:sp>
      <p:sp>
        <p:nvSpPr>
          <p:cNvPr id="3" name="Title 1"/>
          <p:cNvSpPr txBox="1">
            <a:spLocks/>
          </p:cNvSpPr>
          <p:nvPr/>
        </p:nvSpPr>
        <p:spPr bwMode="auto">
          <a:xfrm>
            <a:off x="0" y="0"/>
            <a:ext cx="8537575" cy="1895475"/>
          </a:xfrm>
          <a:prstGeom prst="rect">
            <a:avLst/>
          </a:prstGeom>
          <a:noFill/>
          <a:ln w="9525">
            <a:noFill/>
            <a:miter lim="800000"/>
            <a:headEnd/>
            <a:tailEnd/>
          </a:ln>
        </p:spPr>
        <p:txBody>
          <a:bodyPr anchor="ctr">
            <a:prstTxWarp prst="textNoShape">
              <a:avLst/>
            </a:prstTxWarp>
          </a:bodyPr>
          <a:lstStyle/>
          <a:p>
            <a:pPr algn="ctr"/>
            <a:r>
              <a:rPr lang="en-US" sz="6000">
                <a:latin typeface="Blackoak Std" pitchFamily="-123" charset="0"/>
                <a:ea typeface="Blackoak Std" pitchFamily="-123" charset="0"/>
                <a:cs typeface="Blackoak Std" pitchFamily="-123" charset="0"/>
              </a:rPr>
              <a:t>N</a:t>
            </a:r>
            <a:r>
              <a:rPr lang="en-US" sz="9600">
                <a:latin typeface="Hobo Std" pitchFamily="-123" charset="0"/>
                <a:ea typeface="Hobo Std" pitchFamily="-123" charset="0"/>
                <a:cs typeface="Hobo Std" pitchFamily="-123" charset="0"/>
              </a:rPr>
              <a:t>O</a:t>
            </a:r>
            <a:r>
              <a:rPr lang="en-US" sz="6000">
                <a:latin typeface="Blackoak Std" pitchFamily="-123" charset="0"/>
                <a:ea typeface="Blackoak Std" pitchFamily="-123" charset="0"/>
                <a:cs typeface="Blackoak Std" pitchFamily="-123" charset="0"/>
              </a:rPr>
              <a:t>T . . .  </a:t>
            </a:r>
          </a:p>
        </p:txBody>
      </p:sp>
    </p:spTree>
    <p:extLst>
      <p:ext uri="{BB962C8B-B14F-4D97-AF65-F5344CB8AC3E}">
        <p14:creationId xmlns:p14="http://schemas.microsoft.com/office/powerpoint/2010/main" val="42417320"/>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p:txBody>
      </p:sp>
      <p:sp>
        <p:nvSpPr>
          <p:cNvPr id="3" name="Title 1"/>
          <p:cNvSpPr txBox="1">
            <a:spLocks/>
          </p:cNvSpPr>
          <p:nvPr/>
        </p:nvSpPr>
        <p:spPr bwMode="auto">
          <a:xfrm>
            <a:off x="0" y="0"/>
            <a:ext cx="8537575" cy="1895475"/>
          </a:xfrm>
          <a:prstGeom prst="rect">
            <a:avLst/>
          </a:prstGeom>
          <a:noFill/>
          <a:ln w="9525">
            <a:noFill/>
            <a:miter lim="800000"/>
            <a:headEnd/>
            <a:tailEnd/>
          </a:ln>
        </p:spPr>
        <p:txBody>
          <a:bodyPr anchor="ctr">
            <a:prstTxWarp prst="textNoShape">
              <a:avLst/>
            </a:prstTxWarp>
          </a:bodyPr>
          <a:lstStyle/>
          <a:p>
            <a:pPr algn="ctr"/>
            <a:r>
              <a:rPr lang="en-US" sz="6000">
                <a:latin typeface="Blackoak Std" pitchFamily="-123" charset="0"/>
                <a:ea typeface="Blackoak Std" pitchFamily="-123" charset="0"/>
                <a:cs typeface="Blackoak Std" pitchFamily="-123" charset="0"/>
              </a:rPr>
              <a:t>N</a:t>
            </a:r>
            <a:r>
              <a:rPr lang="en-US" sz="9600">
                <a:latin typeface="Hobo Std" pitchFamily="-123" charset="0"/>
                <a:ea typeface="Hobo Std" pitchFamily="-123" charset="0"/>
                <a:cs typeface="Hobo Std" pitchFamily="-123" charset="0"/>
              </a:rPr>
              <a:t>O</a:t>
            </a:r>
            <a:r>
              <a:rPr lang="en-US" sz="6000">
                <a:latin typeface="Blackoak Std" pitchFamily="-123" charset="0"/>
                <a:ea typeface="Blackoak Std" pitchFamily="-123" charset="0"/>
                <a:cs typeface="Blackoak Std" pitchFamily="-123" charset="0"/>
              </a:rPr>
              <a:t>T . . .  </a:t>
            </a:r>
          </a:p>
        </p:txBody>
      </p:sp>
    </p:spTree>
    <p:extLst>
      <p:ext uri="{BB962C8B-B14F-4D97-AF65-F5344CB8AC3E}">
        <p14:creationId xmlns:p14="http://schemas.microsoft.com/office/powerpoint/2010/main" val="3313642859"/>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p:txBody>
      </p:sp>
      <p:sp>
        <p:nvSpPr>
          <p:cNvPr id="3" name="Title 1"/>
          <p:cNvSpPr txBox="1">
            <a:spLocks/>
          </p:cNvSpPr>
          <p:nvPr/>
        </p:nvSpPr>
        <p:spPr bwMode="auto">
          <a:xfrm>
            <a:off x="0" y="0"/>
            <a:ext cx="8537575" cy="1895475"/>
          </a:xfrm>
          <a:prstGeom prst="rect">
            <a:avLst/>
          </a:prstGeom>
          <a:noFill/>
          <a:ln w="9525">
            <a:noFill/>
            <a:miter lim="800000"/>
            <a:headEnd/>
            <a:tailEnd/>
          </a:ln>
        </p:spPr>
        <p:txBody>
          <a:bodyPr anchor="ctr">
            <a:prstTxWarp prst="textNoShape">
              <a:avLst/>
            </a:prstTxWarp>
          </a:bodyPr>
          <a:lstStyle/>
          <a:p>
            <a:pPr algn="ctr"/>
            <a:r>
              <a:rPr lang="en-US" sz="6000">
                <a:latin typeface="Blackoak Std" pitchFamily="-123" charset="0"/>
                <a:ea typeface="Blackoak Std" pitchFamily="-123" charset="0"/>
                <a:cs typeface="Blackoak Std" pitchFamily="-123" charset="0"/>
              </a:rPr>
              <a:t>N</a:t>
            </a:r>
            <a:r>
              <a:rPr lang="en-US" sz="9600">
                <a:latin typeface="Hobo Std" pitchFamily="-123" charset="0"/>
                <a:ea typeface="Hobo Std" pitchFamily="-123" charset="0"/>
                <a:cs typeface="Hobo Std" pitchFamily="-123" charset="0"/>
              </a:rPr>
              <a:t>O</a:t>
            </a:r>
            <a:r>
              <a:rPr lang="en-US" sz="6000">
                <a:latin typeface="Blackoak Std" pitchFamily="-123" charset="0"/>
                <a:ea typeface="Blackoak Std" pitchFamily="-123" charset="0"/>
                <a:cs typeface="Blackoak Std" pitchFamily="-123" charset="0"/>
              </a:rPr>
              <a:t>T . . .  </a:t>
            </a:r>
          </a:p>
        </p:txBody>
      </p:sp>
    </p:spTree>
    <p:extLst>
      <p:ext uri="{BB962C8B-B14F-4D97-AF65-F5344CB8AC3E}">
        <p14:creationId xmlns:p14="http://schemas.microsoft.com/office/powerpoint/2010/main" val="715490829"/>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dirty="0"/>
              <a:t>Sample Research Presentation</a:t>
            </a:r>
          </a:p>
          <a:p>
            <a:pPr marL="0" indent="0" algn="ctr">
              <a:buNone/>
            </a:pPr>
            <a:r>
              <a:rPr lang="en-US" sz="3600" dirty="0"/>
              <a:t>Debrief </a:t>
            </a:r>
          </a:p>
          <a:p>
            <a:pPr marL="0" indent="0" algn="ctr">
              <a:buNone/>
            </a:pP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60950885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p:txBody>
      </p:sp>
    </p:spTree>
    <p:extLst>
      <p:ext uri="{BB962C8B-B14F-4D97-AF65-F5344CB8AC3E}">
        <p14:creationId xmlns:p14="http://schemas.microsoft.com/office/powerpoint/2010/main" val="3041393876"/>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a:p>
            <a:pPr eaLnBrk="1" hangingPunct="1"/>
            <a:r>
              <a:rPr lang="en-US" sz="4000" smtClean="0"/>
              <a:t> Rather than read these bullet points… </a:t>
            </a:r>
          </a:p>
        </p:txBody>
      </p:sp>
    </p:spTree>
    <p:extLst>
      <p:ext uri="{BB962C8B-B14F-4D97-AF65-F5344CB8AC3E}">
        <p14:creationId xmlns:p14="http://schemas.microsoft.com/office/powerpoint/2010/main" val="3492539645"/>
      </p:ext>
    </p:extLst>
  </p:cSld>
  <p:clrMapOvr>
    <a:masterClrMapping/>
  </p:clrMapOvr>
  <p:transition xmlns:p14="http://schemas.microsoft.com/office/powerpoint/2010/main" spd="slow" advClick="0" advTm="1000">
    <p:sndAc>
      <p:stSnd>
        <p:snd r:embed="rId3" name="Wood Bonk"/>
      </p:stSnd>
    </p:sndAc>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a:p>
            <a:pPr eaLnBrk="1" hangingPunct="1"/>
            <a:r>
              <a:rPr lang="en-US" sz="4000" smtClean="0"/>
              <a:t> Rather than read these bullet points… </a:t>
            </a:r>
          </a:p>
          <a:p>
            <a:pPr eaLnBrk="1" hangingPunct="1"/>
            <a:r>
              <a:rPr lang="en-US" sz="4000" smtClean="0"/>
              <a:t> As they appear on the screen?</a:t>
            </a:r>
          </a:p>
        </p:txBody>
      </p:sp>
    </p:spTree>
    <p:extLst>
      <p:ext uri="{BB962C8B-B14F-4D97-AF65-F5344CB8AC3E}">
        <p14:creationId xmlns:p14="http://schemas.microsoft.com/office/powerpoint/2010/main" val="2844463647"/>
      </p:ext>
    </p:extLst>
  </p:cSld>
  <p:clrMapOvr>
    <a:masterClrMapping/>
  </p:clrMapOvr>
  <p:transition xmlns:p14="http://schemas.microsoft.com/office/powerpoint/2010/main" advClick="0" advTm="2300">
    <p:sndAc>
      <p:stSnd>
        <p:snd r:embed="rId3" name="Whoosh"/>
      </p:stSnd>
    </p:sndAc>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idx="1"/>
          </p:nvPr>
        </p:nvSpPr>
        <p:spPr bwMode="auto">
          <a:prstGeom prst="rect">
            <a:avLst/>
          </a:prstGeom>
          <a:noFill/>
          <a:ln w="9525">
            <a:noFill/>
            <a:miter lim="800000"/>
            <a:headEnd/>
            <a:tailEnd/>
          </a:ln>
        </p:spPr>
        <p:txBody>
          <a:bodyPr anchor="ctr">
            <a:prstTxWarp prst="textNoShape">
              <a:avLst/>
            </a:prstTxWarp>
          </a:bodyPr>
          <a:lstStyle/>
          <a:p>
            <a:pPr marL="0" indent="0" algn="ctr">
              <a:buNone/>
            </a:pPr>
            <a:r>
              <a:rPr lang="en-US" sz="6000">
                <a:latin typeface="Blackoak Std" pitchFamily="-123" charset="0"/>
                <a:ea typeface="Blackoak Std" pitchFamily="-123" charset="0"/>
                <a:cs typeface="Blackoak Std" pitchFamily="-123" charset="0"/>
              </a:rPr>
              <a:t>A</a:t>
            </a:r>
            <a:r>
              <a:rPr lang="en-US" sz="9600">
                <a:latin typeface="Hobo Std" pitchFamily="-123" charset="0"/>
                <a:ea typeface="Hobo Std" pitchFamily="-123" charset="0"/>
                <a:cs typeface="Hobo Std" pitchFamily="-123" charset="0"/>
              </a:rPr>
              <a:t>N</a:t>
            </a:r>
            <a:r>
              <a:rPr lang="en-US" sz="6000">
                <a:latin typeface="Blackoak Std" pitchFamily="-123" charset="0"/>
                <a:ea typeface="Blackoak Std" pitchFamily="-123" charset="0"/>
                <a:cs typeface="Blackoak Std" pitchFamily="-123" charset="0"/>
              </a:rPr>
              <a:t>D . . .  </a:t>
            </a:r>
          </a:p>
        </p:txBody>
      </p:sp>
    </p:spTree>
    <p:extLst>
      <p:ext uri="{BB962C8B-B14F-4D97-AF65-F5344CB8AC3E}">
        <p14:creationId xmlns:p14="http://schemas.microsoft.com/office/powerpoint/2010/main" val="2910060186"/>
      </p:ext>
    </p:extLst>
  </p:cSld>
  <p:clrMapOvr>
    <a:masterClrMapping/>
  </p:clrMapOvr>
  <p:transition xmlns:p14="http://schemas.microsoft.com/office/powerpoint/2010/main" spd="slow" advClick="0" advTm="2000">
    <p:sndAc>
      <p:stSnd>
        <p:snd r:embed="rId3" name="Vibro Up"/>
      </p:stSnd>
    </p:sndAc>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idx="1"/>
          </p:nvPr>
        </p:nvSpPr>
        <p:spPr bwMode="auto">
          <a:prstGeom prst="rect">
            <a:avLst/>
          </a:prstGeom>
          <a:noFill/>
          <a:ln w="9525">
            <a:noFill/>
            <a:miter lim="800000"/>
            <a:headEnd/>
            <a:tailEnd/>
          </a:ln>
        </p:spPr>
        <p:txBody>
          <a:bodyPr anchor="ctr">
            <a:prstTxWarp prst="textNoShape">
              <a:avLst/>
            </a:prstTxWarp>
          </a:bodyPr>
          <a:lstStyle/>
          <a:p>
            <a:pPr marL="0" indent="0" algn="ctr">
              <a:buNone/>
            </a:pPr>
            <a:r>
              <a:rPr lang="en-US" sz="6000">
                <a:latin typeface="Blackoak Std" pitchFamily="-123" charset="0"/>
                <a:ea typeface="Blackoak Std" pitchFamily="-123" charset="0"/>
                <a:cs typeface="Blackoak Std" pitchFamily="-123" charset="0"/>
              </a:rPr>
              <a:t>A</a:t>
            </a:r>
            <a:r>
              <a:rPr lang="en-US" sz="9600">
                <a:latin typeface="Hobo Std" pitchFamily="-123" charset="0"/>
                <a:ea typeface="Hobo Std" pitchFamily="-123" charset="0"/>
                <a:cs typeface="Hobo Std" pitchFamily="-123" charset="0"/>
              </a:rPr>
              <a:t>N</a:t>
            </a:r>
            <a:r>
              <a:rPr lang="en-US" sz="6000">
                <a:latin typeface="Blackoak Std" pitchFamily="-123" charset="0"/>
                <a:ea typeface="Blackoak Std" pitchFamily="-123" charset="0"/>
                <a:cs typeface="Blackoak Std" pitchFamily="-123" charset="0"/>
              </a:rPr>
              <a:t>D . . .  </a:t>
            </a:r>
          </a:p>
        </p:txBody>
      </p:sp>
      <p:sp>
        <p:nvSpPr>
          <p:cNvPr id="3" name="TextBox 2"/>
          <p:cNvSpPr txBox="1"/>
          <p:nvPr/>
        </p:nvSpPr>
        <p:spPr>
          <a:xfrm>
            <a:off x="1135265" y="4834820"/>
            <a:ext cx="6967422" cy="1323439"/>
          </a:xfrm>
          <a:prstGeom prst="rect">
            <a:avLst/>
          </a:prstGeom>
          <a:noFill/>
        </p:spPr>
        <p:txBody>
          <a:bodyPr wrap="none" rtlCol="0">
            <a:spAutoFit/>
          </a:bodyPr>
          <a:lstStyle/>
          <a:p>
            <a:pPr marL="0" lvl="1" algn="ctr"/>
            <a:r>
              <a:rPr lang="en-US" sz="2800" b="1" dirty="0"/>
              <a:t>about that issue of cramming too much</a:t>
            </a:r>
          </a:p>
          <a:p>
            <a:pPr marL="0" lvl="1" algn="ctr"/>
            <a:r>
              <a:rPr lang="en-US" sz="2800" b="1" dirty="0"/>
              <a:t> in a single slide….</a:t>
            </a:r>
          </a:p>
          <a:p>
            <a:endParaRPr lang="en-US"/>
          </a:p>
        </p:txBody>
      </p:sp>
    </p:spTree>
    <p:extLst>
      <p:ext uri="{BB962C8B-B14F-4D97-AF65-F5344CB8AC3E}">
        <p14:creationId xmlns:p14="http://schemas.microsoft.com/office/powerpoint/2010/main" val="123974272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puter-lapto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5" name="TextBox 4"/>
          <p:cNvSpPr txBox="1"/>
          <p:nvPr/>
        </p:nvSpPr>
        <p:spPr>
          <a:xfrm>
            <a:off x="2188888" y="1162141"/>
            <a:ext cx="4870594" cy="3046988"/>
          </a:xfrm>
          <a:prstGeom prst="rect">
            <a:avLst/>
          </a:prstGeom>
          <a:noFill/>
        </p:spPr>
        <p:txBody>
          <a:bodyPr wrap="none" rtlCol="0">
            <a:spAutoFit/>
          </a:bodyPr>
          <a:lstStyle/>
          <a:p>
            <a:r>
              <a:rPr lang="en-US" b="1">
                <a:solidFill>
                  <a:srgbClr val="000000"/>
                </a:solidFill>
              </a:rPr>
              <a:t>Why use a limited number </a:t>
            </a:r>
          </a:p>
          <a:p>
            <a:r>
              <a:rPr lang="en-US" b="1">
                <a:solidFill>
                  <a:srgbClr val="000000"/>
                </a:solidFill>
              </a:rPr>
              <a:t>of slides?   Slides are free!</a:t>
            </a:r>
          </a:p>
          <a:p>
            <a:endParaRPr lang="en-US" sz="1200" b="1">
              <a:solidFill>
                <a:srgbClr val="000000"/>
              </a:solidFill>
            </a:endParaRPr>
          </a:p>
          <a:p>
            <a:r>
              <a:rPr lang="en-US" b="1">
                <a:solidFill>
                  <a:srgbClr val="000000"/>
                </a:solidFill>
              </a:rPr>
              <a:t>Spread out your material and </a:t>
            </a:r>
          </a:p>
          <a:p>
            <a:r>
              <a:rPr lang="en-US" b="1">
                <a:solidFill>
                  <a:srgbClr val="000000"/>
                </a:solidFill>
              </a:rPr>
              <a:t>make it larger so the audience</a:t>
            </a:r>
          </a:p>
          <a:p>
            <a:r>
              <a:rPr lang="en-US" b="1">
                <a:solidFill>
                  <a:srgbClr val="000000"/>
                </a:solidFill>
              </a:rPr>
              <a:t>can see what you’ve got. </a:t>
            </a:r>
          </a:p>
          <a:p>
            <a:endParaRPr lang="en-US" sz="1200" b="1">
              <a:solidFill>
                <a:srgbClr val="000000"/>
              </a:solidFill>
            </a:endParaRPr>
          </a:p>
          <a:p>
            <a:r>
              <a:rPr lang="en-US" b="1">
                <a:solidFill>
                  <a:srgbClr val="000000"/>
                </a:solidFill>
              </a:rPr>
              <a:t>Advance the slides more often,</a:t>
            </a:r>
          </a:p>
          <a:p>
            <a:r>
              <a:rPr lang="en-US" b="1">
                <a:solidFill>
                  <a:srgbClr val="000000"/>
                </a:solidFill>
              </a:rPr>
              <a:t>and it won’t take any more time.</a:t>
            </a:r>
          </a:p>
        </p:txBody>
      </p:sp>
    </p:spTree>
    <p:extLst>
      <p:ext uri="{BB962C8B-B14F-4D97-AF65-F5344CB8AC3E}">
        <p14:creationId xmlns:p14="http://schemas.microsoft.com/office/powerpoint/2010/main" val="47316783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mputer-lapto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70270"/>
            <a:ext cx="6858000" cy="6858000"/>
          </a:xfrm>
          <a:prstGeom prst="rect">
            <a:avLst/>
          </a:prstGeom>
        </p:spPr>
      </p:pic>
      <p:sp>
        <p:nvSpPr>
          <p:cNvPr id="2" name="TextBox 1"/>
          <p:cNvSpPr txBox="1"/>
          <p:nvPr/>
        </p:nvSpPr>
        <p:spPr>
          <a:xfrm>
            <a:off x="1297131" y="5943637"/>
            <a:ext cx="6709589" cy="461665"/>
          </a:xfrm>
          <a:prstGeom prst="rect">
            <a:avLst/>
          </a:prstGeom>
          <a:noFill/>
        </p:spPr>
        <p:txBody>
          <a:bodyPr wrap="none" rtlCol="0">
            <a:spAutoFit/>
          </a:bodyPr>
          <a:lstStyle/>
          <a:p>
            <a:r>
              <a:rPr lang="en-US"/>
              <a:t>You can see all the details on the laptop screen.</a:t>
            </a:r>
          </a:p>
        </p:txBody>
      </p:sp>
      <p:pic>
        <p:nvPicPr>
          <p:cNvPr id="3" name="Picture 2" descr="Screen Shot 2015-05-01 at 7.17.2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7814" y="594578"/>
            <a:ext cx="4945261" cy="3581448"/>
          </a:xfrm>
          <a:prstGeom prst="rect">
            <a:avLst/>
          </a:prstGeom>
        </p:spPr>
      </p:pic>
    </p:spTree>
    <p:extLst>
      <p:ext uri="{BB962C8B-B14F-4D97-AF65-F5344CB8AC3E}">
        <p14:creationId xmlns:p14="http://schemas.microsoft.com/office/powerpoint/2010/main" val="165304567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3" descr="PointingonStage-sketch-final"/>
          <p:cNvPicPr>
            <a:picLocks noChangeAspect="1" noChangeArrowheads="1"/>
          </p:cNvPicPr>
          <p:nvPr/>
        </p:nvPicPr>
        <p:blipFill>
          <a:blip r:embed="rId3"/>
          <a:srcRect/>
          <a:stretch>
            <a:fillRect/>
          </a:stretch>
        </p:blipFill>
        <p:spPr bwMode="auto">
          <a:xfrm>
            <a:off x="156245" y="0"/>
            <a:ext cx="8780291" cy="6341806"/>
          </a:xfrm>
          <a:prstGeom prst="rect">
            <a:avLst/>
          </a:prstGeom>
          <a:noFill/>
          <a:ln w="9525">
            <a:noFill/>
            <a:miter lim="800000"/>
            <a:headEnd/>
            <a:tailEnd/>
          </a:ln>
        </p:spPr>
      </p:pic>
      <p:sp>
        <p:nvSpPr>
          <p:cNvPr id="2" name="Cloud Callout 1"/>
          <p:cNvSpPr/>
          <p:nvPr/>
        </p:nvSpPr>
        <p:spPr>
          <a:xfrm>
            <a:off x="7330209" y="3054004"/>
            <a:ext cx="1513303" cy="1477499"/>
          </a:xfrm>
          <a:prstGeom prst="cloudCallout">
            <a:avLst>
              <a:gd name="adj1" fmla="val -63747"/>
              <a:gd name="adj2" fmla="val 3413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I can’t see  a thing!</a:t>
            </a:r>
          </a:p>
        </p:txBody>
      </p:sp>
      <p:sp>
        <p:nvSpPr>
          <p:cNvPr id="4" name="TextBox 3"/>
          <p:cNvSpPr txBox="1"/>
          <p:nvPr/>
        </p:nvSpPr>
        <p:spPr>
          <a:xfrm>
            <a:off x="1459242" y="5862556"/>
            <a:ext cx="6446146" cy="461665"/>
          </a:xfrm>
          <a:prstGeom prst="rect">
            <a:avLst/>
          </a:prstGeom>
          <a:noFill/>
        </p:spPr>
        <p:txBody>
          <a:bodyPr wrap="none" rtlCol="0">
            <a:spAutoFit/>
          </a:bodyPr>
          <a:lstStyle/>
          <a:p>
            <a:r>
              <a:rPr lang="en-US"/>
              <a:t>Little is visible when projected in the meeting.</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51"/>
          <p:cNvGrpSpPr>
            <a:grpSpLocks/>
          </p:cNvGrpSpPr>
          <p:nvPr/>
        </p:nvGrpSpPr>
        <p:grpSpPr bwMode="auto">
          <a:xfrm>
            <a:off x="212725" y="534199"/>
            <a:ext cx="3714750" cy="3910012"/>
            <a:chOff x="447" y="289"/>
            <a:chExt cx="2340" cy="2463"/>
          </a:xfrm>
        </p:grpSpPr>
        <p:pic>
          <p:nvPicPr>
            <p:cNvPr id="25650" name="Picture 17" descr="probe"/>
            <p:cNvPicPr>
              <a:picLocks noChangeAspect="1" noChangeArrowheads="1"/>
            </p:cNvPicPr>
            <p:nvPr/>
          </p:nvPicPr>
          <p:blipFill>
            <a:blip r:embed="rId3"/>
            <a:srcRect/>
            <a:stretch>
              <a:fillRect/>
            </a:stretch>
          </p:blipFill>
          <p:spPr bwMode="auto">
            <a:xfrm>
              <a:off x="447" y="493"/>
              <a:ext cx="1062" cy="2259"/>
            </a:xfrm>
            <a:prstGeom prst="rect">
              <a:avLst/>
            </a:prstGeom>
            <a:noFill/>
            <a:ln w="9525">
              <a:noFill/>
              <a:miter lim="800000"/>
              <a:headEnd/>
              <a:tailEnd/>
            </a:ln>
          </p:spPr>
        </p:pic>
        <p:sp>
          <p:nvSpPr>
            <p:cNvPr id="25651" name="Text Box 18"/>
            <p:cNvSpPr txBox="1">
              <a:spLocks noChangeArrowheads="1"/>
            </p:cNvSpPr>
            <p:nvPr/>
          </p:nvSpPr>
          <p:spPr bwMode="auto">
            <a:xfrm>
              <a:off x="1571" y="512"/>
              <a:ext cx="835" cy="326"/>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electrical feedthroughs</a:t>
              </a:r>
            </a:p>
          </p:txBody>
        </p:sp>
        <p:sp>
          <p:nvSpPr>
            <p:cNvPr id="25652" name="Text Box 19"/>
            <p:cNvSpPr txBox="1">
              <a:spLocks noChangeArrowheads="1"/>
            </p:cNvSpPr>
            <p:nvPr/>
          </p:nvSpPr>
          <p:spPr bwMode="auto">
            <a:xfrm>
              <a:off x="1596" y="1163"/>
              <a:ext cx="106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high vacuum probe</a:t>
              </a:r>
            </a:p>
          </p:txBody>
        </p:sp>
        <p:sp>
          <p:nvSpPr>
            <p:cNvPr id="25653" name="Text Box 20"/>
            <p:cNvSpPr txBox="1">
              <a:spLocks noChangeArrowheads="1"/>
            </p:cNvSpPr>
            <p:nvPr/>
          </p:nvSpPr>
          <p:spPr bwMode="auto">
            <a:xfrm>
              <a:off x="1641" y="1920"/>
              <a:ext cx="1028"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“dewar” = thermos</a:t>
              </a:r>
            </a:p>
            <a:p>
              <a:r>
                <a:rPr lang="en-US" sz="1400">
                  <a:ea typeface="Times New Roman" pitchFamily="-123" charset="0"/>
                  <a:cs typeface="Times New Roman" pitchFamily="-123" charset="0"/>
                </a:rPr>
                <a:t>for liquid Helium</a:t>
              </a:r>
            </a:p>
          </p:txBody>
        </p:sp>
        <p:sp>
          <p:nvSpPr>
            <p:cNvPr id="25654" name="Text Box 21"/>
            <p:cNvSpPr txBox="1">
              <a:spLocks noChangeArrowheads="1"/>
            </p:cNvSpPr>
            <p:nvPr/>
          </p:nvSpPr>
          <p:spPr bwMode="auto">
            <a:xfrm>
              <a:off x="1644" y="2272"/>
              <a:ext cx="1143"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table</a:t>
              </a:r>
            </a:p>
            <a:p>
              <a:r>
                <a:rPr lang="en-US" sz="1400">
                  <a:ea typeface="Times New Roman" pitchFamily="-123" charset="0"/>
                  <a:cs typeface="Times New Roman" pitchFamily="-123" charset="0"/>
                </a:rPr>
                <a:t>for vibration isolation</a:t>
              </a:r>
            </a:p>
          </p:txBody>
        </p:sp>
        <p:sp>
          <p:nvSpPr>
            <p:cNvPr id="25655" name="Line 22"/>
            <p:cNvSpPr>
              <a:spLocks noChangeShapeType="1"/>
            </p:cNvSpPr>
            <p:nvPr/>
          </p:nvSpPr>
          <p:spPr bwMode="auto">
            <a:xfrm flipH="1">
              <a:off x="1054" y="674"/>
              <a:ext cx="566" cy="3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6" name="Line 23"/>
            <p:cNvSpPr>
              <a:spLocks noChangeShapeType="1"/>
            </p:cNvSpPr>
            <p:nvPr/>
          </p:nvSpPr>
          <p:spPr bwMode="auto">
            <a:xfrm flipH="1">
              <a:off x="983" y="1260"/>
              <a:ext cx="637" cy="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7" name="Line 24"/>
            <p:cNvSpPr>
              <a:spLocks noChangeShapeType="1"/>
            </p:cNvSpPr>
            <p:nvPr/>
          </p:nvSpPr>
          <p:spPr bwMode="auto">
            <a:xfrm flipH="1">
              <a:off x="1418" y="2496"/>
              <a:ext cx="262" cy="19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8" name="Line 25"/>
            <p:cNvSpPr>
              <a:spLocks noChangeShapeType="1"/>
            </p:cNvSpPr>
            <p:nvPr/>
          </p:nvSpPr>
          <p:spPr bwMode="auto">
            <a:xfrm flipH="1">
              <a:off x="1241" y="2064"/>
              <a:ext cx="439" cy="469"/>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9" name="Text Box 48"/>
            <p:cNvSpPr txBox="1">
              <a:spLocks noChangeArrowheads="1"/>
            </p:cNvSpPr>
            <p:nvPr/>
          </p:nvSpPr>
          <p:spPr bwMode="auto">
            <a:xfrm>
              <a:off x="724" y="289"/>
              <a:ext cx="476"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fridge</a:t>
              </a:r>
            </a:p>
          </p:txBody>
        </p:sp>
      </p:grpSp>
      <p:sp>
        <p:nvSpPr>
          <p:cNvPr id="25602" name="Text Box 37"/>
          <p:cNvSpPr txBox="1">
            <a:spLocks noChangeArrowheads="1"/>
          </p:cNvSpPr>
          <p:nvPr/>
        </p:nvSpPr>
        <p:spPr bwMode="auto">
          <a:xfrm>
            <a:off x="3255963" y="52388"/>
            <a:ext cx="2487612"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MFM Design</a:t>
            </a:r>
          </a:p>
        </p:txBody>
      </p:sp>
      <p:sp>
        <p:nvSpPr>
          <p:cNvPr id="25603" name="Rectangle 38"/>
          <p:cNvSpPr>
            <a:spLocks noChangeArrowheads="1"/>
          </p:cNvSpPr>
          <p:nvPr/>
        </p:nvSpPr>
        <p:spPr bwMode="auto">
          <a:xfrm>
            <a:off x="4471988" y="655320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grpSp>
        <p:nvGrpSpPr>
          <p:cNvPr id="3" name="Group 58"/>
          <p:cNvGrpSpPr>
            <a:grpSpLocks/>
          </p:cNvGrpSpPr>
          <p:nvPr/>
        </p:nvGrpSpPr>
        <p:grpSpPr bwMode="auto">
          <a:xfrm>
            <a:off x="925512" y="685800"/>
            <a:ext cx="7551736" cy="3568710"/>
            <a:chOff x="896" y="432"/>
            <a:chExt cx="4757" cy="2248"/>
          </a:xfrm>
        </p:grpSpPr>
        <p:grpSp>
          <p:nvGrpSpPr>
            <p:cNvPr id="25635" name="Group 52"/>
            <p:cNvGrpSpPr>
              <a:grpSpLocks/>
            </p:cNvGrpSpPr>
            <p:nvPr/>
          </p:nvGrpSpPr>
          <p:grpSpPr bwMode="auto">
            <a:xfrm>
              <a:off x="3072" y="432"/>
              <a:ext cx="2581" cy="2248"/>
              <a:chOff x="3072" y="528"/>
              <a:chExt cx="2581" cy="2248"/>
            </a:xfrm>
          </p:grpSpPr>
          <p:sp>
            <p:nvSpPr>
              <p:cNvPr id="25640" name="Text Box 27"/>
              <p:cNvSpPr txBox="1">
                <a:spLocks noChangeArrowheads="1"/>
              </p:cNvSpPr>
              <p:nvPr/>
            </p:nvSpPr>
            <p:spPr bwMode="auto">
              <a:xfrm>
                <a:off x="3216" y="528"/>
                <a:ext cx="1213"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a:t>
                </a:r>
              </a:p>
            </p:txBody>
          </p:sp>
          <p:pic>
            <p:nvPicPr>
              <p:cNvPr id="25641" name="Picture 28" descr="MFM head 2"/>
              <p:cNvPicPr>
                <a:picLocks noChangeAspect="1" noChangeArrowheads="1"/>
              </p:cNvPicPr>
              <p:nvPr/>
            </p:nvPicPr>
            <p:blipFill>
              <a:blip r:embed="rId4"/>
              <a:srcRect/>
              <a:stretch>
                <a:fillRect/>
              </a:stretch>
            </p:blipFill>
            <p:spPr bwMode="auto">
              <a:xfrm>
                <a:off x="3072" y="752"/>
                <a:ext cx="1518" cy="2024"/>
              </a:xfrm>
              <a:prstGeom prst="rect">
                <a:avLst/>
              </a:prstGeom>
              <a:noFill/>
              <a:ln w="9525">
                <a:noFill/>
                <a:miter lim="800000"/>
                <a:headEnd/>
                <a:tailEnd/>
              </a:ln>
            </p:spPr>
          </p:pic>
          <p:sp>
            <p:nvSpPr>
              <p:cNvPr id="25642" name="Text Box 29"/>
              <p:cNvSpPr txBox="1">
                <a:spLocks noChangeAspect="1" noChangeArrowheads="1"/>
              </p:cNvSpPr>
              <p:nvPr/>
            </p:nvSpPr>
            <p:spPr bwMode="auto">
              <a:xfrm>
                <a:off x="4597" y="2339"/>
                <a:ext cx="1056"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optical fiber aligner</a:t>
                </a:r>
              </a:p>
            </p:txBody>
          </p:sp>
          <p:sp>
            <p:nvSpPr>
              <p:cNvPr id="25643" name="Text Box 30"/>
              <p:cNvSpPr txBox="1">
                <a:spLocks noChangeAspect="1" noChangeArrowheads="1"/>
              </p:cNvSpPr>
              <p:nvPr/>
            </p:nvSpPr>
            <p:spPr bwMode="auto">
              <a:xfrm>
                <a:off x="4580" y="2087"/>
                <a:ext cx="819"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sample mount</a:t>
                </a:r>
              </a:p>
            </p:txBody>
          </p:sp>
          <p:sp>
            <p:nvSpPr>
              <p:cNvPr id="25644" name="Line 31"/>
              <p:cNvSpPr>
                <a:spLocks noChangeShapeType="1"/>
              </p:cNvSpPr>
              <p:nvPr/>
            </p:nvSpPr>
            <p:spPr bwMode="auto">
              <a:xfrm flipH="1">
                <a:off x="3796" y="1109"/>
                <a:ext cx="844" cy="16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5" name="Text Box 32"/>
              <p:cNvSpPr txBox="1">
                <a:spLocks noChangeArrowheads="1"/>
              </p:cNvSpPr>
              <p:nvPr/>
            </p:nvSpPr>
            <p:spPr bwMode="auto">
              <a:xfrm>
                <a:off x="4611" y="906"/>
                <a:ext cx="952"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piezoelectric scan tube, on spring mount</a:t>
                </a:r>
              </a:p>
            </p:txBody>
          </p:sp>
          <p:sp>
            <p:nvSpPr>
              <p:cNvPr id="25646" name="Line 33"/>
              <p:cNvSpPr>
                <a:spLocks noChangeShapeType="1"/>
              </p:cNvSpPr>
              <p:nvPr/>
            </p:nvSpPr>
            <p:spPr bwMode="auto">
              <a:xfrm flipH="1" flipV="1">
                <a:off x="3765" y="1931"/>
                <a:ext cx="854" cy="24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7" name="Line 34"/>
              <p:cNvSpPr>
                <a:spLocks noChangeShapeType="1"/>
              </p:cNvSpPr>
              <p:nvPr/>
            </p:nvSpPr>
            <p:spPr bwMode="auto">
              <a:xfrm flipH="1" flipV="1">
                <a:off x="3775" y="2255"/>
                <a:ext cx="854" cy="19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8" name="Text Box 35"/>
              <p:cNvSpPr txBox="1">
                <a:spLocks noChangeArrowheads="1"/>
              </p:cNvSpPr>
              <p:nvPr/>
            </p:nvSpPr>
            <p:spPr bwMode="auto">
              <a:xfrm>
                <a:off x="4616" y="1511"/>
                <a:ext cx="1030"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screws to approach tip to sample</a:t>
                </a:r>
              </a:p>
            </p:txBody>
          </p:sp>
          <p:sp>
            <p:nvSpPr>
              <p:cNvPr id="25649" name="Line 36"/>
              <p:cNvSpPr>
                <a:spLocks noChangeShapeType="1"/>
              </p:cNvSpPr>
              <p:nvPr/>
            </p:nvSpPr>
            <p:spPr bwMode="auto">
              <a:xfrm flipH="1" flipV="1">
                <a:off x="3881" y="1381"/>
                <a:ext cx="753" cy="28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grpSp>
        <p:grpSp>
          <p:nvGrpSpPr>
            <p:cNvPr id="25636" name="Group 57"/>
            <p:cNvGrpSpPr>
              <a:grpSpLocks/>
            </p:cNvGrpSpPr>
            <p:nvPr/>
          </p:nvGrpSpPr>
          <p:grpSpPr bwMode="auto">
            <a:xfrm>
              <a:off x="896" y="672"/>
              <a:ext cx="2176" cy="2008"/>
              <a:chOff x="896" y="672"/>
              <a:chExt cx="2176" cy="2008"/>
            </a:xfrm>
          </p:grpSpPr>
          <p:sp>
            <p:nvSpPr>
              <p:cNvPr id="25637" name="Oval 47"/>
              <p:cNvSpPr>
                <a:spLocks noChangeArrowheads="1"/>
              </p:cNvSpPr>
              <p:nvPr/>
            </p:nvSpPr>
            <p:spPr bwMode="auto">
              <a:xfrm>
                <a:off x="896" y="2159"/>
                <a:ext cx="207" cy="463"/>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38" name="Line 53"/>
              <p:cNvSpPr>
                <a:spLocks noChangeShapeType="1"/>
              </p:cNvSpPr>
              <p:nvPr/>
            </p:nvSpPr>
            <p:spPr bwMode="auto">
              <a:xfrm>
                <a:off x="1008" y="2622"/>
                <a:ext cx="2064" cy="58"/>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39" name="Line 54"/>
              <p:cNvSpPr>
                <a:spLocks noChangeShapeType="1"/>
              </p:cNvSpPr>
              <p:nvPr/>
            </p:nvSpPr>
            <p:spPr bwMode="auto">
              <a:xfrm flipV="1">
                <a:off x="1008" y="672"/>
                <a:ext cx="2064" cy="1487"/>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6" name="Group 63"/>
          <p:cNvGrpSpPr>
            <a:grpSpLocks/>
          </p:cNvGrpSpPr>
          <p:nvPr/>
        </p:nvGrpSpPr>
        <p:grpSpPr bwMode="auto">
          <a:xfrm>
            <a:off x="3884613" y="2578100"/>
            <a:ext cx="4762500" cy="3833813"/>
            <a:chOff x="2760" y="1624"/>
            <a:chExt cx="3000" cy="2415"/>
          </a:xfrm>
        </p:grpSpPr>
        <p:grpSp>
          <p:nvGrpSpPr>
            <p:cNvPr id="25619" name="Group 55"/>
            <p:cNvGrpSpPr>
              <a:grpSpLocks/>
            </p:cNvGrpSpPr>
            <p:nvPr/>
          </p:nvGrpSpPr>
          <p:grpSpPr bwMode="auto">
            <a:xfrm>
              <a:off x="2760" y="2736"/>
              <a:ext cx="3000" cy="1303"/>
              <a:chOff x="240" y="2832"/>
              <a:chExt cx="3000" cy="1303"/>
            </a:xfrm>
          </p:grpSpPr>
          <p:sp>
            <p:nvSpPr>
              <p:cNvPr id="25624" name="Line 4"/>
              <p:cNvSpPr>
                <a:spLocks noChangeAspect="1" noChangeShapeType="1"/>
              </p:cNvSpPr>
              <p:nvPr/>
            </p:nvSpPr>
            <p:spPr bwMode="auto">
              <a:xfrm flipV="1">
                <a:off x="1609" y="3295"/>
                <a:ext cx="583" cy="41"/>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5625" name="Line 5"/>
              <p:cNvSpPr>
                <a:spLocks noChangeAspect="1" noChangeShapeType="1"/>
              </p:cNvSpPr>
              <p:nvPr/>
            </p:nvSpPr>
            <p:spPr bwMode="auto">
              <a:xfrm flipH="1">
                <a:off x="1618" y="3323"/>
                <a:ext cx="208" cy="14"/>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5626" name="Picture 6" descr="cantilever1 copy"/>
              <p:cNvPicPr>
                <a:picLocks noChangeAspect="1" noChangeArrowheads="1"/>
              </p:cNvPicPr>
              <p:nvPr/>
            </p:nvPicPr>
            <p:blipFill>
              <a:blip r:embed="rId5"/>
              <a:srcRect/>
              <a:stretch>
                <a:fillRect/>
              </a:stretch>
            </p:blipFill>
            <p:spPr bwMode="auto">
              <a:xfrm>
                <a:off x="971" y="3024"/>
                <a:ext cx="1481" cy="1111"/>
              </a:xfrm>
              <a:prstGeom prst="rect">
                <a:avLst/>
              </a:prstGeom>
              <a:noFill/>
              <a:ln w="9525">
                <a:noFill/>
                <a:miter lim="800000"/>
                <a:headEnd/>
                <a:tailEnd/>
              </a:ln>
            </p:spPr>
          </p:pic>
          <p:sp>
            <p:nvSpPr>
              <p:cNvPr id="25627" name="Text Box 7"/>
              <p:cNvSpPr txBox="1">
                <a:spLocks noChangeArrowheads="1"/>
              </p:cNvSpPr>
              <p:nvPr/>
            </p:nvSpPr>
            <p:spPr bwMode="auto">
              <a:xfrm>
                <a:off x="240" y="3365"/>
                <a:ext cx="68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fiber</a:t>
                </a:r>
              </a:p>
            </p:txBody>
          </p:sp>
          <p:sp>
            <p:nvSpPr>
              <p:cNvPr id="25628" name="Text Box 9"/>
              <p:cNvSpPr txBox="1">
                <a:spLocks noChangeArrowheads="1"/>
              </p:cNvSpPr>
              <p:nvPr/>
            </p:nvSpPr>
            <p:spPr bwMode="auto">
              <a:xfrm>
                <a:off x="331" y="3053"/>
                <a:ext cx="595"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cantilever</a:t>
                </a:r>
              </a:p>
            </p:txBody>
          </p:sp>
          <p:sp>
            <p:nvSpPr>
              <p:cNvPr id="25629" name="Text Box 10"/>
              <p:cNvSpPr txBox="1">
                <a:spLocks noChangeArrowheads="1"/>
              </p:cNvSpPr>
              <p:nvPr/>
            </p:nvSpPr>
            <p:spPr bwMode="auto">
              <a:xfrm>
                <a:off x="2453" y="3224"/>
                <a:ext cx="787"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reflection in sample surface</a:t>
                </a:r>
              </a:p>
            </p:txBody>
          </p:sp>
          <p:sp>
            <p:nvSpPr>
              <p:cNvPr id="25630" name="Line 12"/>
              <p:cNvSpPr>
                <a:spLocks noChangeShapeType="1"/>
              </p:cNvSpPr>
              <p:nvPr/>
            </p:nvSpPr>
            <p:spPr bwMode="auto">
              <a:xfrm>
                <a:off x="914" y="3468"/>
                <a:ext cx="975" cy="9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1" name="Line 13"/>
              <p:cNvSpPr>
                <a:spLocks noChangeShapeType="1"/>
              </p:cNvSpPr>
              <p:nvPr/>
            </p:nvSpPr>
            <p:spPr bwMode="auto">
              <a:xfrm>
                <a:off x="915" y="3154"/>
                <a:ext cx="903" cy="20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2" name="Line 14"/>
              <p:cNvSpPr>
                <a:spLocks noChangeShapeType="1"/>
              </p:cNvSpPr>
              <p:nvPr/>
            </p:nvSpPr>
            <p:spPr bwMode="auto">
              <a:xfrm flipH="1" flipV="1">
                <a:off x="2011" y="3292"/>
                <a:ext cx="470" cy="8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3" name="Line 15"/>
              <p:cNvSpPr>
                <a:spLocks noChangeShapeType="1"/>
              </p:cNvSpPr>
              <p:nvPr/>
            </p:nvSpPr>
            <p:spPr bwMode="auto">
              <a:xfrm flipH="1" flipV="1">
                <a:off x="2117" y="3191"/>
                <a:ext cx="106" cy="14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4" name="Text Box 49"/>
              <p:cNvSpPr txBox="1">
                <a:spLocks noChangeArrowheads="1"/>
              </p:cNvSpPr>
              <p:nvPr/>
            </p:nvSpPr>
            <p:spPr bwMode="auto">
              <a:xfrm>
                <a:off x="1244" y="2832"/>
                <a:ext cx="101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interferometer</a:t>
                </a:r>
              </a:p>
            </p:txBody>
          </p:sp>
        </p:grpSp>
        <p:grpSp>
          <p:nvGrpSpPr>
            <p:cNvPr id="25620" name="Group 62"/>
            <p:cNvGrpSpPr>
              <a:grpSpLocks/>
            </p:cNvGrpSpPr>
            <p:nvPr/>
          </p:nvGrpSpPr>
          <p:grpSpPr bwMode="auto">
            <a:xfrm>
              <a:off x="3488" y="1624"/>
              <a:ext cx="1464" cy="1304"/>
              <a:chOff x="3488" y="1624"/>
              <a:chExt cx="1464" cy="1304"/>
            </a:xfrm>
          </p:grpSpPr>
          <p:sp>
            <p:nvSpPr>
              <p:cNvPr id="25621" name="Oval 59"/>
              <p:cNvSpPr>
                <a:spLocks noChangeArrowheads="1"/>
              </p:cNvSpPr>
              <p:nvPr/>
            </p:nvSpPr>
            <p:spPr bwMode="auto">
              <a:xfrm>
                <a:off x="3632" y="1624"/>
                <a:ext cx="192"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22" name="Line 60"/>
              <p:cNvSpPr>
                <a:spLocks noChangeShapeType="1"/>
              </p:cNvSpPr>
              <p:nvPr/>
            </p:nvSpPr>
            <p:spPr bwMode="auto">
              <a:xfrm flipH="1">
                <a:off x="3488" y="1728"/>
                <a:ext cx="144" cy="120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23" name="Line 61"/>
              <p:cNvSpPr>
                <a:spLocks noChangeShapeType="1"/>
              </p:cNvSpPr>
              <p:nvPr/>
            </p:nvSpPr>
            <p:spPr bwMode="auto">
              <a:xfrm>
                <a:off x="3800" y="1680"/>
                <a:ext cx="1152" cy="1248"/>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9" name="Group 68"/>
          <p:cNvGrpSpPr>
            <a:grpSpLocks/>
          </p:cNvGrpSpPr>
          <p:nvPr/>
        </p:nvGrpSpPr>
        <p:grpSpPr bwMode="auto">
          <a:xfrm>
            <a:off x="1103313" y="4495800"/>
            <a:ext cx="5626100" cy="2168525"/>
            <a:chOff x="1008" y="2832"/>
            <a:chExt cx="3544" cy="1366"/>
          </a:xfrm>
        </p:grpSpPr>
        <p:grpSp>
          <p:nvGrpSpPr>
            <p:cNvPr id="25609" name="Group 56"/>
            <p:cNvGrpSpPr>
              <a:grpSpLocks/>
            </p:cNvGrpSpPr>
            <p:nvPr/>
          </p:nvGrpSpPr>
          <p:grpSpPr bwMode="auto">
            <a:xfrm>
              <a:off x="1008" y="2832"/>
              <a:ext cx="1354" cy="1366"/>
              <a:chOff x="3840" y="2889"/>
              <a:chExt cx="1354" cy="1366"/>
            </a:xfrm>
          </p:grpSpPr>
          <p:pic>
            <p:nvPicPr>
              <p:cNvPr id="25614" name="Picture 40" descr="cantilever"/>
              <p:cNvPicPr>
                <a:picLocks noChangeAspect="1" noChangeArrowheads="1"/>
              </p:cNvPicPr>
              <p:nvPr/>
            </p:nvPicPr>
            <p:blipFill>
              <a:blip r:embed="rId6"/>
              <a:srcRect/>
              <a:stretch>
                <a:fillRect/>
              </a:stretch>
            </p:blipFill>
            <p:spPr bwMode="auto">
              <a:xfrm flipH="1">
                <a:off x="3840" y="3072"/>
                <a:ext cx="1354" cy="1183"/>
              </a:xfrm>
              <a:prstGeom prst="rect">
                <a:avLst/>
              </a:prstGeom>
              <a:noFill/>
              <a:ln w="9525">
                <a:noFill/>
                <a:miter lim="800000"/>
                <a:headEnd/>
                <a:tailEnd/>
              </a:ln>
            </p:spPr>
          </p:pic>
          <p:grpSp>
            <p:nvGrpSpPr>
              <p:cNvPr id="25615" name="Group 44"/>
              <p:cNvGrpSpPr>
                <a:grpSpLocks/>
              </p:cNvGrpSpPr>
              <p:nvPr/>
            </p:nvGrpSpPr>
            <p:grpSpPr bwMode="auto">
              <a:xfrm>
                <a:off x="4374" y="4045"/>
                <a:ext cx="394" cy="192"/>
                <a:chOff x="4374" y="4045"/>
                <a:chExt cx="394" cy="192"/>
              </a:xfrm>
            </p:grpSpPr>
            <p:sp>
              <p:nvSpPr>
                <p:cNvPr id="25617"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25618" name="Text Box 43"/>
                <p:cNvSpPr txBox="1">
                  <a:spLocks noChangeArrowheads="1"/>
                </p:cNvSpPr>
                <p:nvPr/>
              </p:nvSpPr>
              <p:spPr bwMode="auto">
                <a:xfrm>
                  <a:off x="4374" y="4045"/>
                  <a:ext cx="394" cy="192"/>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ea typeface="Arial" pitchFamily="-123" charset="0"/>
                      <a:cs typeface="Arial" pitchFamily="-123" charset="0"/>
                    </a:rPr>
                    <a:t>50 </a:t>
                  </a:r>
                  <a:r>
                    <a:rPr lang="en-US" sz="1400">
                      <a:solidFill>
                        <a:schemeClr val="bg1"/>
                      </a:solidFill>
                      <a:latin typeface="Symbol" pitchFamily="-123" charset="2"/>
                      <a:ea typeface="Arial" pitchFamily="-123" charset="0"/>
                      <a:cs typeface="Arial" pitchFamily="-123" charset="0"/>
                    </a:rPr>
                    <a:t>m</a:t>
                  </a:r>
                  <a:r>
                    <a:rPr lang="en-US" sz="1200">
                      <a:solidFill>
                        <a:schemeClr val="bg1"/>
                      </a:solidFill>
                      <a:ea typeface="Arial" pitchFamily="-123" charset="0"/>
                      <a:cs typeface="Arial" pitchFamily="-123" charset="0"/>
                    </a:rPr>
                    <a:t>m</a:t>
                  </a:r>
                </a:p>
              </p:txBody>
            </p:sp>
          </p:grpSp>
          <p:sp>
            <p:nvSpPr>
              <p:cNvPr id="25616" name="Text Box 50"/>
              <p:cNvSpPr txBox="1">
                <a:spLocks noChangeArrowheads="1"/>
              </p:cNvSpPr>
              <p:nvPr/>
            </p:nvSpPr>
            <p:spPr bwMode="auto">
              <a:xfrm>
                <a:off x="4128" y="2889"/>
                <a:ext cx="73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cantilever</a:t>
                </a:r>
              </a:p>
            </p:txBody>
          </p:sp>
        </p:grpSp>
        <p:grpSp>
          <p:nvGrpSpPr>
            <p:cNvPr id="25610" name="Group 67"/>
            <p:cNvGrpSpPr>
              <a:grpSpLocks/>
            </p:cNvGrpSpPr>
            <p:nvPr/>
          </p:nvGrpSpPr>
          <p:grpSpPr bwMode="auto">
            <a:xfrm>
              <a:off x="2352" y="3149"/>
              <a:ext cx="2200" cy="1043"/>
              <a:chOff x="2352" y="3149"/>
              <a:chExt cx="2200" cy="1043"/>
            </a:xfrm>
          </p:grpSpPr>
          <p:sp>
            <p:nvSpPr>
              <p:cNvPr id="25611" name="Oval 64"/>
              <p:cNvSpPr>
                <a:spLocks noChangeArrowheads="1"/>
              </p:cNvSpPr>
              <p:nvPr/>
            </p:nvSpPr>
            <p:spPr bwMode="auto">
              <a:xfrm>
                <a:off x="4072" y="3200"/>
                <a:ext cx="480" cy="144"/>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12" name="Line 65"/>
              <p:cNvSpPr>
                <a:spLocks noChangeShapeType="1"/>
              </p:cNvSpPr>
              <p:nvPr/>
            </p:nvSpPr>
            <p:spPr bwMode="auto">
              <a:xfrm flipH="1" flipV="1">
                <a:off x="2352" y="3149"/>
                <a:ext cx="1968" cy="51"/>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13" name="Line 66"/>
              <p:cNvSpPr>
                <a:spLocks noChangeShapeType="1"/>
              </p:cNvSpPr>
              <p:nvPr/>
            </p:nvSpPr>
            <p:spPr bwMode="auto">
              <a:xfrm flipV="1">
                <a:off x="2352" y="3328"/>
                <a:ext cx="2112" cy="864"/>
              </a:xfrm>
              <a:prstGeom prst="line">
                <a:avLst/>
              </a:prstGeom>
              <a:noFill/>
              <a:ln w="28575">
                <a:solidFill>
                  <a:srgbClr val="FF0000"/>
                </a:solidFill>
                <a:round/>
                <a:headEnd/>
                <a:tailEnd/>
              </a:ln>
            </p:spPr>
            <p:txBody>
              <a:bodyPr>
                <a:prstTxWarp prst="textNoShape">
                  <a:avLst/>
                </a:prstTxWarp>
              </a:bodyPr>
              <a:lstStyle/>
              <a:p>
                <a:endParaRPr lang="en-US"/>
              </a:p>
            </p:txBody>
          </p:sp>
        </p:grpSp>
      </p:gr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37"/>
          <p:cNvSpPr txBox="1">
            <a:spLocks noChangeArrowheads="1"/>
          </p:cNvSpPr>
          <p:nvPr/>
        </p:nvSpPr>
        <p:spPr bwMode="auto">
          <a:xfrm>
            <a:off x="1231900" y="76810"/>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pic>
        <p:nvPicPr>
          <p:cNvPr id="27650" name="Picture 17" descr="probe"/>
          <p:cNvPicPr>
            <a:picLocks noChangeAspect="1" noChangeArrowheads="1"/>
          </p:cNvPicPr>
          <p:nvPr/>
        </p:nvPicPr>
        <p:blipFill>
          <a:blip r:embed="rId3"/>
          <a:srcRect/>
          <a:stretch>
            <a:fillRect/>
          </a:stretch>
        </p:blipFill>
        <p:spPr bwMode="auto">
          <a:xfrm>
            <a:off x="2970213" y="1031875"/>
            <a:ext cx="2520950" cy="5360988"/>
          </a:xfrm>
          <a:prstGeom prst="rect">
            <a:avLst/>
          </a:prstGeom>
          <a:noFill/>
          <a:ln w="9525">
            <a:noFill/>
            <a:miter lim="800000"/>
            <a:headEnd/>
            <a:tailEnd/>
          </a:ln>
        </p:spPr>
      </p:pic>
      <p:sp>
        <p:nvSpPr>
          <p:cNvPr id="27651" name="Text Box 18"/>
          <p:cNvSpPr txBox="1">
            <a:spLocks noChangeArrowheads="1"/>
          </p:cNvSpPr>
          <p:nvPr/>
        </p:nvSpPr>
        <p:spPr bwMode="auto">
          <a:xfrm>
            <a:off x="5795963" y="1247775"/>
            <a:ext cx="3348037" cy="822325"/>
          </a:xfrm>
          <a:prstGeom prst="rect">
            <a:avLst/>
          </a:prstGeom>
          <a:noFill/>
          <a:ln w="9525">
            <a:noFill/>
            <a:miter lim="800000"/>
            <a:headEnd/>
            <a:tailEnd/>
          </a:ln>
        </p:spPr>
        <p:txBody>
          <a:bodyPr>
            <a:prstTxWarp prst="textNoShape">
              <a:avLst/>
            </a:prstTxWarp>
            <a:spAutoFit/>
          </a:bodyPr>
          <a:lstStyle/>
          <a:p>
            <a:r>
              <a:rPr lang="en-US">
                <a:ea typeface="Times New Roman" pitchFamily="-123" charset="0"/>
                <a:cs typeface="Times New Roman" pitchFamily="-123" charset="0"/>
              </a:rPr>
              <a:t>electrical</a:t>
            </a:r>
            <a:br>
              <a:rPr lang="en-US">
                <a:ea typeface="Times New Roman" pitchFamily="-123" charset="0"/>
                <a:cs typeface="Times New Roman" pitchFamily="-123" charset="0"/>
              </a:rPr>
            </a:br>
            <a:r>
              <a:rPr lang="en-US">
                <a:ea typeface="Times New Roman" pitchFamily="-123" charset="0"/>
                <a:cs typeface="Times New Roman" pitchFamily="-123" charset="0"/>
              </a:rPr>
              <a:t>feed-throughs</a:t>
            </a:r>
          </a:p>
        </p:txBody>
      </p:sp>
      <p:sp>
        <p:nvSpPr>
          <p:cNvPr id="27652" name="Text Box 19"/>
          <p:cNvSpPr txBox="1">
            <a:spLocks noChangeArrowheads="1"/>
          </p:cNvSpPr>
          <p:nvPr/>
        </p:nvSpPr>
        <p:spPr bwMode="auto">
          <a:xfrm>
            <a:off x="5697538" y="2622550"/>
            <a:ext cx="2776537" cy="457200"/>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high vacuum probe</a:t>
            </a:r>
          </a:p>
        </p:txBody>
      </p:sp>
      <p:sp>
        <p:nvSpPr>
          <p:cNvPr id="27653" name="Text Box 20"/>
          <p:cNvSpPr txBox="1">
            <a:spLocks noChangeArrowheads="1"/>
          </p:cNvSpPr>
          <p:nvPr/>
        </p:nvSpPr>
        <p:spPr bwMode="auto">
          <a:xfrm>
            <a:off x="5803900" y="4418013"/>
            <a:ext cx="2665413" cy="822325"/>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“dewar” = thermos</a:t>
            </a:r>
          </a:p>
          <a:p>
            <a:r>
              <a:rPr lang="en-US">
                <a:ea typeface="Times New Roman" pitchFamily="-123" charset="0"/>
                <a:cs typeface="Times New Roman" pitchFamily="-123" charset="0"/>
              </a:rPr>
              <a:t>for liquid Helium</a:t>
            </a:r>
          </a:p>
        </p:txBody>
      </p:sp>
      <p:sp>
        <p:nvSpPr>
          <p:cNvPr id="27654" name="Text Box 21"/>
          <p:cNvSpPr txBox="1">
            <a:spLocks noChangeArrowheads="1"/>
          </p:cNvSpPr>
          <p:nvPr/>
        </p:nvSpPr>
        <p:spPr bwMode="auto">
          <a:xfrm>
            <a:off x="5811838" y="5443538"/>
            <a:ext cx="2979737" cy="822325"/>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optical table</a:t>
            </a:r>
          </a:p>
          <a:p>
            <a:r>
              <a:rPr lang="en-US">
                <a:ea typeface="Times New Roman" pitchFamily="-123" charset="0"/>
                <a:cs typeface="Times New Roman" pitchFamily="-123" charset="0"/>
              </a:rPr>
              <a:t>for vibration isolation</a:t>
            </a:r>
          </a:p>
        </p:txBody>
      </p:sp>
      <p:sp>
        <p:nvSpPr>
          <p:cNvPr id="27655" name="Line 22"/>
          <p:cNvSpPr>
            <a:spLocks noChangeShapeType="1"/>
          </p:cNvSpPr>
          <p:nvPr/>
        </p:nvSpPr>
        <p:spPr bwMode="auto">
          <a:xfrm flipH="1">
            <a:off x="4411663" y="1462088"/>
            <a:ext cx="1343025" cy="6985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6" name="Line 23"/>
          <p:cNvSpPr>
            <a:spLocks noChangeShapeType="1"/>
          </p:cNvSpPr>
          <p:nvPr/>
        </p:nvSpPr>
        <p:spPr bwMode="auto">
          <a:xfrm flipH="1">
            <a:off x="4241800" y="2852738"/>
            <a:ext cx="1512888" cy="58737"/>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7" name="Line 24"/>
          <p:cNvSpPr>
            <a:spLocks noChangeShapeType="1"/>
          </p:cNvSpPr>
          <p:nvPr/>
        </p:nvSpPr>
        <p:spPr bwMode="auto">
          <a:xfrm flipH="1">
            <a:off x="5275263" y="5784850"/>
            <a:ext cx="620712" cy="23336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8" name="Line 25"/>
          <p:cNvSpPr>
            <a:spLocks noChangeShapeType="1"/>
          </p:cNvSpPr>
          <p:nvPr/>
        </p:nvSpPr>
        <p:spPr bwMode="auto">
          <a:xfrm flipH="1">
            <a:off x="4854575" y="4759325"/>
            <a:ext cx="1041400" cy="11144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60" name="Oval 61"/>
          <p:cNvSpPr>
            <a:spLocks noChangeArrowheads="1"/>
          </p:cNvSpPr>
          <p:nvPr/>
        </p:nvSpPr>
        <p:spPr bwMode="auto">
          <a:xfrm>
            <a:off x="4075113" y="5026025"/>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
        <p:nvSpPr>
          <p:cNvPr id="27661" name="Text Box 19"/>
          <p:cNvSpPr txBox="1">
            <a:spLocks noChangeArrowheads="1"/>
          </p:cNvSpPr>
          <p:nvPr/>
        </p:nvSpPr>
        <p:spPr bwMode="auto">
          <a:xfrm>
            <a:off x="376238" y="4006850"/>
            <a:ext cx="2041525" cy="701675"/>
          </a:xfrm>
          <a:prstGeom prst="rect">
            <a:avLst/>
          </a:prstGeom>
          <a:noFill/>
          <a:ln w="9525">
            <a:noFill/>
            <a:miter lim="800000"/>
            <a:headEnd/>
            <a:tailEnd/>
          </a:ln>
        </p:spPr>
        <p:txBody>
          <a:bodyPr>
            <a:prstTxWarp prst="textNoShape">
              <a:avLst/>
            </a:prstTxWarp>
            <a:spAutoFit/>
          </a:bodyPr>
          <a:lstStyle/>
          <a:p>
            <a:r>
              <a:rPr lang="en-US" sz="2000">
                <a:solidFill>
                  <a:srgbClr val="FF172E"/>
                </a:solidFill>
                <a:ea typeface="Times New Roman" pitchFamily="-123" charset="0"/>
                <a:cs typeface="Times New Roman" pitchFamily="-123" charset="0"/>
              </a:rPr>
              <a:t>MICROSCOPE HEAD</a:t>
            </a:r>
            <a:endParaRPr lang="en-US">
              <a:ea typeface="Times New Roman" pitchFamily="-123" charset="0"/>
              <a:cs typeface="Times New Roman" pitchFamily="-123" charset="0"/>
            </a:endParaRPr>
          </a:p>
        </p:txBody>
      </p:sp>
      <p:sp>
        <p:nvSpPr>
          <p:cNvPr id="27662" name="Line 23"/>
          <p:cNvSpPr>
            <a:spLocks noChangeShapeType="1"/>
          </p:cNvSpPr>
          <p:nvPr/>
        </p:nvSpPr>
        <p:spPr bwMode="auto">
          <a:xfrm rot="11846015" flipH="1">
            <a:off x="1406525" y="5021263"/>
            <a:ext cx="2636838" cy="58737"/>
          </a:xfrm>
          <a:prstGeom prst="line">
            <a:avLst/>
          </a:prstGeom>
          <a:noFill/>
          <a:ln w="25400">
            <a:solidFill>
              <a:srgbClr val="FF0000"/>
            </a:solidFill>
            <a:round/>
            <a:headEnd/>
            <a:tailEnd type="triangle" w="med" len="med"/>
          </a:ln>
        </p:spPr>
        <p:txBody>
          <a:bodyPr>
            <a:prstTxWarp prst="textNoShape">
              <a:avLst/>
            </a:prstTxWarp>
          </a:bodyPr>
          <a:lstStyle/>
          <a:p>
            <a:endParaRPr lang="en-US"/>
          </a:p>
        </p:txBody>
      </p:sp>
      <p:sp>
        <p:nvSpPr>
          <p:cNvPr id="27663" name="Text Box 1039"/>
          <p:cNvSpPr txBox="1">
            <a:spLocks noChangeArrowheads="1"/>
          </p:cNvSpPr>
          <p:nvPr/>
        </p:nvSpPr>
        <p:spPr bwMode="auto">
          <a:xfrm>
            <a:off x="390525" y="1247775"/>
            <a:ext cx="2030413" cy="1187450"/>
          </a:xfrm>
          <a:prstGeom prst="rect">
            <a:avLst/>
          </a:prstGeom>
          <a:noFill/>
          <a:ln w="9525">
            <a:noFill/>
            <a:miter lim="800000"/>
            <a:headEnd/>
            <a:tailEnd/>
          </a:ln>
        </p:spPr>
        <p:txBody>
          <a:bodyPr wrap="none">
            <a:prstTxWarp prst="textNoShape">
              <a:avLst/>
            </a:prstTxWarp>
            <a:spAutoFit/>
          </a:bodyPr>
          <a:lstStyle/>
          <a:p>
            <a:r>
              <a:rPr lang="en-US"/>
              <a:t>FULL-SCALE</a:t>
            </a:r>
          </a:p>
          <a:p>
            <a:r>
              <a:rPr lang="en-US"/>
              <a:t>APPARATUS</a:t>
            </a:r>
          </a:p>
          <a:p>
            <a:r>
              <a:rPr lang="en-US"/>
              <a:t>IN LAB</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Connecting With Your Audience</a:t>
            </a:r>
          </a:p>
          <a:p>
            <a:pPr marL="0" indent="0" algn="ctr">
              <a:buNone/>
            </a:pPr>
            <a:r>
              <a:rPr lang="en-US" sz="3600" b="1" dirty="0"/>
              <a:t>Being Present</a:t>
            </a:r>
          </a:p>
          <a:p>
            <a:pPr marL="0" indent="0" algn="ctr">
              <a:buNone/>
            </a:pP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44962805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37"/>
          <p:cNvSpPr txBox="1">
            <a:spLocks noChangeArrowheads="1"/>
          </p:cNvSpPr>
          <p:nvPr/>
        </p:nvSpPr>
        <p:spPr bwMode="auto">
          <a:xfrm>
            <a:off x="1233488" y="111086"/>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28674" name="Text Box 27"/>
          <p:cNvSpPr txBox="1">
            <a:spLocks noChangeArrowheads="1"/>
          </p:cNvSpPr>
          <p:nvPr/>
        </p:nvSpPr>
        <p:spPr bwMode="auto">
          <a:xfrm>
            <a:off x="912813" y="998538"/>
            <a:ext cx="3676650" cy="366712"/>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 CLOSE-UP</a:t>
            </a:r>
          </a:p>
        </p:txBody>
      </p:sp>
      <p:pic>
        <p:nvPicPr>
          <p:cNvPr id="28675" name="Picture 28" descr="MFM head 2"/>
          <p:cNvPicPr>
            <a:picLocks noChangeAspect="1" noChangeArrowheads="1"/>
          </p:cNvPicPr>
          <p:nvPr/>
        </p:nvPicPr>
        <p:blipFill>
          <a:blip r:embed="rId3"/>
          <a:srcRect/>
          <a:stretch>
            <a:fillRect/>
          </a:stretch>
        </p:blipFill>
        <p:spPr bwMode="auto">
          <a:xfrm>
            <a:off x="969963" y="1589088"/>
            <a:ext cx="3408362" cy="4545012"/>
          </a:xfrm>
          <a:prstGeom prst="rect">
            <a:avLst/>
          </a:prstGeom>
          <a:noFill/>
          <a:ln w="9525">
            <a:noFill/>
            <a:miter lim="800000"/>
            <a:headEnd/>
            <a:tailEnd/>
          </a:ln>
        </p:spPr>
      </p:pic>
      <p:sp>
        <p:nvSpPr>
          <p:cNvPr id="28676" name="Text Box 29"/>
          <p:cNvSpPr txBox="1">
            <a:spLocks noChangeAspect="1" noChangeArrowheads="1"/>
          </p:cNvSpPr>
          <p:nvPr/>
        </p:nvSpPr>
        <p:spPr bwMode="auto">
          <a:xfrm>
            <a:off x="4565650" y="5153025"/>
            <a:ext cx="2743200"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optical fiber aligner</a:t>
            </a:r>
          </a:p>
        </p:txBody>
      </p:sp>
      <p:sp>
        <p:nvSpPr>
          <p:cNvPr id="28677" name="Text Box 30"/>
          <p:cNvSpPr txBox="1">
            <a:spLocks noChangeAspect="1" noChangeArrowheads="1"/>
          </p:cNvSpPr>
          <p:nvPr/>
        </p:nvSpPr>
        <p:spPr bwMode="auto">
          <a:xfrm>
            <a:off x="4546600" y="4586288"/>
            <a:ext cx="2098675"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sample mount</a:t>
            </a:r>
            <a:endParaRPr lang="en-US" sz="1400">
              <a:ea typeface="Arial" pitchFamily="-123" charset="0"/>
              <a:cs typeface="Arial" pitchFamily="-123" charset="0"/>
            </a:endParaRPr>
          </a:p>
        </p:txBody>
      </p:sp>
      <p:sp>
        <p:nvSpPr>
          <p:cNvPr id="28678" name="Line 31"/>
          <p:cNvSpPr>
            <a:spLocks noChangeShapeType="1"/>
          </p:cNvSpPr>
          <p:nvPr/>
        </p:nvSpPr>
        <p:spPr bwMode="auto">
          <a:xfrm flipH="1">
            <a:off x="2595563" y="2390775"/>
            <a:ext cx="1895475" cy="36195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79" name="Text Box 32"/>
          <p:cNvSpPr txBox="1">
            <a:spLocks noChangeArrowheads="1"/>
          </p:cNvSpPr>
          <p:nvPr/>
        </p:nvSpPr>
        <p:spPr bwMode="auto">
          <a:xfrm>
            <a:off x="4530725" y="1935163"/>
            <a:ext cx="3438525" cy="830997"/>
          </a:xfrm>
          <a:prstGeom prst="rect">
            <a:avLst/>
          </a:prstGeom>
          <a:noFill/>
          <a:ln w="9525">
            <a:noFill/>
            <a:miter lim="800000"/>
            <a:headEnd/>
            <a:tailEnd/>
          </a:ln>
        </p:spPr>
        <p:txBody>
          <a:bodyPr>
            <a:prstTxWarp prst="textNoShape">
              <a:avLst/>
            </a:prstTxWarp>
            <a:spAutoFit/>
          </a:bodyPr>
          <a:lstStyle/>
          <a:p>
            <a:r>
              <a:rPr lang="en-US" dirty="0">
                <a:ea typeface="Times New Roman" pitchFamily="-123" charset="0"/>
                <a:cs typeface="Times New Roman" pitchFamily="-123" charset="0"/>
              </a:rPr>
              <a:t>piezoelectric scan </a:t>
            </a:r>
            <a:r>
              <a:rPr lang="en-US" dirty="0" smtClean="0">
                <a:ea typeface="Times New Roman" pitchFamily="-123" charset="0"/>
                <a:cs typeface="Times New Roman" pitchFamily="-123" charset="0"/>
              </a:rPr>
              <a:t>tube </a:t>
            </a:r>
            <a:r>
              <a:rPr lang="en-US" dirty="0">
                <a:ea typeface="Times New Roman" pitchFamily="-123" charset="0"/>
                <a:cs typeface="Times New Roman" pitchFamily="-123" charset="0"/>
              </a:rPr>
              <a:t>on spring mount</a:t>
            </a:r>
          </a:p>
        </p:txBody>
      </p:sp>
      <p:sp>
        <p:nvSpPr>
          <p:cNvPr id="28680" name="Line 33"/>
          <p:cNvSpPr>
            <a:spLocks noChangeShapeType="1"/>
          </p:cNvSpPr>
          <p:nvPr/>
        </p:nvSpPr>
        <p:spPr bwMode="auto">
          <a:xfrm flipH="1" flipV="1">
            <a:off x="2525713" y="4237038"/>
            <a:ext cx="1917700" cy="5556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81" name="Line 34"/>
          <p:cNvSpPr>
            <a:spLocks noChangeShapeType="1"/>
          </p:cNvSpPr>
          <p:nvPr/>
        </p:nvSpPr>
        <p:spPr bwMode="auto">
          <a:xfrm flipH="1" flipV="1">
            <a:off x="2547938" y="4964113"/>
            <a:ext cx="1917700" cy="43180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82" name="Text Box 35"/>
          <p:cNvSpPr txBox="1">
            <a:spLocks noChangeArrowheads="1"/>
          </p:cNvSpPr>
          <p:nvPr/>
        </p:nvSpPr>
        <p:spPr bwMode="auto">
          <a:xfrm>
            <a:off x="4684713" y="3452813"/>
            <a:ext cx="3284537" cy="427037"/>
          </a:xfrm>
          <a:prstGeom prst="rect">
            <a:avLst/>
          </a:prstGeom>
          <a:noFill/>
          <a:ln w="9525">
            <a:noFill/>
            <a:miter lim="800000"/>
            <a:headEnd/>
            <a:tailEnd/>
          </a:ln>
        </p:spPr>
        <p:txBody>
          <a:bodyPr>
            <a:prstTxWarp prst="textNoShape">
              <a:avLst/>
            </a:prstTxWarp>
            <a:spAutoFit/>
          </a:bodyPr>
          <a:lstStyle/>
          <a:p>
            <a:r>
              <a:rPr lang="en-US" sz="2200">
                <a:solidFill>
                  <a:srgbClr val="FF172E"/>
                </a:solidFill>
                <a:ea typeface="Arial" pitchFamily="-123" charset="0"/>
                <a:cs typeface="Arial" pitchFamily="-123" charset="0"/>
              </a:rPr>
              <a:t>INTERFEROMETER</a:t>
            </a:r>
            <a:endParaRPr lang="en-US" sz="2200">
              <a:solidFill>
                <a:srgbClr val="FF14D8"/>
              </a:solidFill>
              <a:ea typeface="Arial" pitchFamily="-123" charset="0"/>
              <a:cs typeface="Arial" pitchFamily="-123" charset="0"/>
            </a:endParaRPr>
          </a:p>
        </p:txBody>
      </p:sp>
      <p:sp>
        <p:nvSpPr>
          <p:cNvPr id="28683" name="Line 36"/>
          <p:cNvSpPr>
            <a:spLocks noChangeShapeType="1"/>
          </p:cNvSpPr>
          <p:nvPr/>
        </p:nvSpPr>
        <p:spPr bwMode="auto">
          <a:xfrm flipH="1">
            <a:off x="2786063" y="3636963"/>
            <a:ext cx="1898650" cy="273050"/>
          </a:xfrm>
          <a:prstGeom prst="line">
            <a:avLst/>
          </a:prstGeom>
          <a:noFill/>
          <a:ln w="28575">
            <a:solidFill>
              <a:srgbClr val="FF0000"/>
            </a:solidFill>
            <a:round/>
            <a:headEnd/>
            <a:tailEnd type="triangle" w="med" len="med"/>
          </a:ln>
        </p:spPr>
        <p:txBody>
          <a:bodyPr>
            <a:prstTxWarp prst="textNoShape">
              <a:avLst/>
            </a:prstTxWarp>
          </a:bodyPr>
          <a:lstStyle/>
          <a:p>
            <a:endParaRPr lang="en-US"/>
          </a:p>
        </p:txBody>
      </p:sp>
      <p:sp>
        <p:nvSpPr>
          <p:cNvPr id="28684" name="Oval 61"/>
          <p:cNvSpPr>
            <a:spLocks noChangeArrowheads="1"/>
          </p:cNvSpPr>
          <p:nvPr/>
        </p:nvSpPr>
        <p:spPr bwMode="auto">
          <a:xfrm>
            <a:off x="2271713" y="3541713"/>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
        <p:nvSpPr>
          <p:cNvPr id="28686" name="Rectangle 1038"/>
          <p:cNvSpPr>
            <a:spLocks noChangeArrowheads="1"/>
          </p:cNvSpPr>
          <p:nvPr/>
        </p:nvSpPr>
        <p:spPr bwMode="auto">
          <a:xfrm>
            <a:off x="-992188" y="466725"/>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37"/>
          <p:cNvSpPr txBox="1">
            <a:spLocks noChangeArrowheads="1"/>
          </p:cNvSpPr>
          <p:nvPr/>
        </p:nvSpPr>
        <p:spPr bwMode="auto">
          <a:xfrm>
            <a:off x="1231900" y="106442"/>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29698" name="Line 4"/>
          <p:cNvSpPr>
            <a:spLocks noChangeAspect="1" noChangeShapeType="1"/>
          </p:cNvSpPr>
          <p:nvPr/>
        </p:nvSpPr>
        <p:spPr bwMode="auto">
          <a:xfrm flipV="1">
            <a:off x="4097338" y="3805238"/>
            <a:ext cx="1512887" cy="106362"/>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9699" name="Line 5"/>
          <p:cNvSpPr>
            <a:spLocks noChangeAspect="1" noChangeShapeType="1"/>
          </p:cNvSpPr>
          <p:nvPr/>
        </p:nvSpPr>
        <p:spPr bwMode="auto">
          <a:xfrm flipH="1">
            <a:off x="4111625" y="3876675"/>
            <a:ext cx="542925" cy="36513"/>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9700" name="Picture 6" descr="cantilever1 copy"/>
          <p:cNvPicPr>
            <a:picLocks noChangeAspect="1" noChangeArrowheads="1"/>
          </p:cNvPicPr>
          <p:nvPr/>
        </p:nvPicPr>
        <p:blipFill>
          <a:blip r:embed="rId3"/>
          <a:srcRect/>
          <a:stretch>
            <a:fillRect/>
          </a:stretch>
        </p:blipFill>
        <p:spPr bwMode="auto">
          <a:xfrm>
            <a:off x="2803525" y="2281238"/>
            <a:ext cx="3863975" cy="2898775"/>
          </a:xfrm>
          <a:prstGeom prst="rect">
            <a:avLst/>
          </a:prstGeom>
          <a:noFill/>
          <a:ln w="9525">
            <a:noFill/>
            <a:miter lim="800000"/>
            <a:headEnd/>
            <a:tailEnd/>
          </a:ln>
        </p:spPr>
      </p:pic>
      <p:sp>
        <p:nvSpPr>
          <p:cNvPr id="29701" name="Text Box 7"/>
          <p:cNvSpPr txBox="1">
            <a:spLocks noChangeArrowheads="1"/>
          </p:cNvSpPr>
          <p:nvPr/>
        </p:nvSpPr>
        <p:spPr bwMode="auto">
          <a:xfrm>
            <a:off x="463550" y="2986088"/>
            <a:ext cx="1743075" cy="457200"/>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optical fiber</a:t>
            </a:r>
          </a:p>
        </p:txBody>
      </p:sp>
      <p:sp>
        <p:nvSpPr>
          <p:cNvPr id="29702" name="Text Box 9"/>
          <p:cNvSpPr txBox="1">
            <a:spLocks noChangeArrowheads="1"/>
          </p:cNvSpPr>
          <p:nvPr/>
        </p:nvSpPr>
        <p:spPr bwMode="auto">
          <a:xfrm>
            <a:off x="360363" y="2295525"/>
            <a:ext cx="1938337" cy="427038"/>
          </a:xfrm>
          <a:prstGeom prst="rect">
            <a:avLst/>
          </a:prstGeom>
          <a:noFill/>
          <a:ln w="9525">
            <a:noFill/>
            <a:miter lim="800000"/>
            <a:headEnd/>
            <a:tailEnd/>
          </a:ln>
        </p:spPr>
        <p:txBody>
          <a:bodyPr wrap="none">
            <a:prstTxWarp prst="textNoShape">
              <a:avLst/>
            </a:prstTxWarp>
            <a:spAutoFit/>
          </a:bodyPr>
          <a:lstStyle/>
          <a:p>
            <a:r>
              <a:rPr lang="en-US" sz="2200">
                <a:solidFill>
                  <a:srgbClr val="FF172E"/>
                </a:solidFill>
                <a:ea typeface="Times New Roman" pitchFamily="-123" charset="0"/>
                <a:cs typeface="Times New Roman" pitchFamily="-123" charset="0"/>
              </a:rPr>
              <a:t>CANTILEVER</a:t>
            </a:r>
            <a:endParaRPr lang="en-US">
              <a:ea typeface="Times New Roman" pitchFamily="-123" charset="0"/>
              <a:cs typeface="Times New Roman" pitchFamily="-123" charset="0"/>
            </a:endParaRPr>
          </a:p>
        </p:txBody>
      </p:sp>
      <p:sp>
        <p:nvSpPr>
          <p:cNvPr id="29703" name="Text Box 10"/>
          <p:cNvSpPr txBox="1">
            <a:spLocks noChangeArrowheads="1"/>
          </p:cNvSpPr>
          <p:nvPr/>
        </p:nvSpPr>
        <p:spPr bwMode="auto">
          <a:xfrm>
            <a:off x="6829425" y="3838575"/>
            <a:ext cx="2476500" cy="822325"/>
          </a:xfrm>
          <a:prstGeom prst="rect">
            <a:avLst/>
          </a:prstGeom>
          <a:noFill/>
          <a:ln w="9525">
            <a:noFill/>
            <a:miter lim="800000"/>
            <a:headEnd/>
            <a:tailEnd/>
          </a:ln>
        </p:spPr>
        <p:txBody>
          <a:bodyPr>
            <a:prstTxWarp prst="textNoShape">
              <a:avLst/>
            </a:prstTxWarp>
            <a:spAutoFit/>
          </a:bodyPr>
          <a:lstStyle/>
          <a:p>
            <a:r>
              <a:rPr lang="en-US">
                <a:ea typeface="Times New Roman" pitchFamily="-123" charset="0"/>
                <a:cs typeface="Times New Roman" pitchFamily="-123" charset="0"/>
              </a:rPr>
              <a:t>reflection in sample surface</a:t>
            </a:r>
            <a:endParaRPr lang="en-US" sz="1400">
              <a:ea typeface="Times New Roman" pitchFamily="-123" charset="0"/>
              <a:cs typeface="Times New Roman" pitchFamily="-123" charset="0"/>
            </a:endParaRPr>
          </a:p>
        </p:txBody>
      </p:sp>
      <p:sp>
        <p:nvSpPr>
          <p:cNvPr id="29704" name="Line 12"/>
          <p:cNvSpPr>
            <a:spLocks noChangeShapeType="1"/>
          </p:cNvSpPr>
          <p:nvPr/>
        </p:nvSpPr>
        <p:spPr bwMode="auto">
          <a:xfrm>
            <a:off x="2460625" y="3214688"/>
            <a:ext cx="2547938" cy="2508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5" name="Line 13"/>
          <p:cNvSpPr>
            <a:spLocks noChangeShapeType="1"/>
          </p:cNvSpPr>
          <p:nvPr/>
        </p:nvSpPr>
        <p:spPr bwMode="auto">
          <a:xfrm>
            <a:off x="2298700" y="2509838"/>
            <a:ext cx="2355850" cy="527050"/>
          </a:xfrm>
          <a:prstGeom prst="line">
            <a:avLst/>
          </a:prstGeom>
          <a:noFill/>
          <a:ln w="25400">
            <a:solidFill>
              <a:srgbClr val="FF172E"/>
            </a:solidFill>
            <a:round/>
            <a:headEnd/>
            <a:tailEnd type="triangle" w="med" len="med"/>
          </a:ln>
        </p:spPr>
        <p:txBody>
          <a:bodyPr>
            <a:prstTxWarp prst="textNoShape">
              <a:avLst/>
            </a:prstTxWarp>
          </a:bodyPr>
          <a:lstStyle/>
          <a:p>
            <a:endParaRPr lang="en-US"/>
          </a:p>
        </p:txBody>
      </p:sp>
      <p:sp>
        <p:nvSpPr>
          <p:cNvPr id="29706" name="Line 14"/>
          <p:cNvSpPr>
            <a:spLocks noChangeShapeType="1"/>
          </p:cNvSpPr>
          <p:nvPr/>
        </p:nvSpPr>
        <p:spPr bwMode="auto">
          <a:xfrm flipH="1" flipV="1">
            <a:off x="5541963" y="3557588"/>
            <a:ext cx="1287462" cy="63341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7" name="Line 15"/>
          <p:cNvSpPr>
            <a:spLocks noChangeShapeType="1"/>
          </p:cNvSpPr>
          <p:nvPr/>
        </p:nvSpPr>
        <p:spPr bwMode="auto">
          <a:xfrm flipH="1" flipV="1">
            <a:off x="5610225" y="2708275"/>
            <a:ext cx="549275" cy="113030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8" name="Text Box 49"/>
          <p:cNvSpPr txBox="1">
            <a:spLocks noChangeArrowheads="1"/>
          </p:cNvSpPr>
          <p:nvPr/>
        </p:nvSpPr>
        <p:spPr bwMode="auto">
          <a:xfrm>
            <a:off x="2913063" y="1241425"/>
            <a:ext cx="3011487"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INTERFEROMETER</a:t>
            </a:r>
            <a:endParaRPr lang="en-US" sz="1800">
              <a:ea typeface="Arial" pitchFamily="-123" charset="0"/>
              <a:cs typeface="Arial" pitchFamily="-123" charset="0"/>
            </a:endParaRPr>
          </a:p>
        </p:txBody>
      </p:sp>
      <p:sp>
        <p:nvSpPr>
          <p:cNvPr id="29709" name="Oval 61"/>
          <p:cNvSpPr>
            <a:spLocks noChangeArrowheads="1"/>
          </p:cNvSpPr>
          <p:nvPr/>
        </p:nvSpPr>
        <p:spPr bwMode="auto">
          <a:xfrm rot="5084939">
            <a:off x="4883150" y="2762250"/>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0" descr="cantilever"/>
          <p:cNvPicPr>
            <a:picLocks noChangeAspect="1" noChangeArrowheads="1"/>
          </p:cNvPicPr>
          <p:nvPr/>
        </p:nvPicPr>
        <p:blipFill>
          <a:blip r:embed="rId3"/>
          <a:srcRect/>
          <a:stretch>
            <a:fillRect/>
          </a:stretch>
        </p:blipFill>
        <p:spPr bwMode="auto">
          <a:xfrm flipH="1">
            <a:off x="1479550" y="2003425"/>
            <a:ext cx="3049588" cy="2765425"/>
          </a:xfrm>
          <a:prstGeom prst="rect">
            <a:avLst/>
          </a:prstGeom>
          <a:noFill/>
          <a:ln w="9525">
            <a:noFill/>
            <a:miter lim="800000"/>
            <a:headEnd/>
            <a:tailEnd/>
          </a:ln>
        </p:spPr>
      </p:pic>
      <p:grpSp>
        <p:nvGrpSpPr>
          <p:cNvPr id="30722" name="Group 44"/>
          <p:cNvGrpSpPr>
            <a:grpSpLocks/>
          </p:cNvGrpSpPr>
          <p:nvPr/>
        </p:nvGrpSpPr>
        <p:grpSpPr bwMode="auto">
          <a:xfrm>
            <a:off x="5597525" y="3014663"/>
            <a:ext cx="1036638" cy="457200"/>
            <a:chOff x="4374" y="4045"/>
            <a:chExt cx="460" cy="196"/>
          </a:xfrm>
        </p:grpSpPr>
        <p:sp>
          <p:nvSpPr>
            <p:cNvPr id="30725"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30726" name="Text Box 43"/>
            <p:cNvSpPr txBox="1">
              <a:spLocks noChangeArrowheads="1"/>
            </p:cNvSpPr>
            <p:nvPr/>
          </p:nvSpPr>
          <p:spPr bwMode="auto">
            <a:xfrm>
              <a:off x="4374" y="4045"/>
              <a:ext cx="460" cy="196"/>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50 </a:t>
              </a:r>
              <a:r>
                <a:rPr lang="en-US">
                  <a:latin typeface="Symbol" pitchFamily="-123" charset="2"/>
                  <a:ea typeface="Arial" pitchFamily="-123" charset="0"/>
                  <a:cs typeface="Arial" pitchFamily="-123" charset="0"/>
                </a:rPr>
                <a:t>m</a:t>
              </a:r>
              <a:r>
                <a:rPr lang="en-US">
                  <a:ea typeface="Arial" pitchFamily="-123" charset="0"/>
                  <a:cs typeface="Arial" pitchFamily="-123" charset="0"/>
                </a:rPr>
                <a:t>m</a:t>
              </a:r>
            </a:p>
          </p:txBody>
        </p:sp>
      </p:grpSp>
      <p:sp>
        <p:nvSpPr>
          <p:cNvPr id="30723" name="Text Box 50"/>
          <p:cNvSpPr txBox="1">
            <a:spLocks noChangeArrowheads="1"/>
          </p:cNvSpPr>
          <p:nvPr/>
        </p:nvSpPr>
        <p:spPr bwMode="auto">
          <a:xfrm>
            <a:off x="4908550" y="2495550"/>
            <a:ext cx="2417763" cy="519113"/>
          </a:xfrm>
          <a:prstGeom prst="rect">
            <a:avLst/>
          </a:prstGeom>
          <a:noFill/>
          <a:ln w="9525">
            <a:noFill/>
            <a:miter lim="800000"/>
            <a:headEnd/>
            <a:tailEnd/>
          </a:ln>
        </p:spPr>
        <p:txBody>
          <a:bodyPr wrap="none">
            <a:prstTxWarp prst="textNoShape">
              <a:avLst/>
            </a:prstTxWarp>
            <a:spAutoFit/>
          </a:bodyPr>
          <a:lstStyle/>
          <a:p>
            <a:r>
              <a:rPr lang="en-US" sz="2800">
                <a:ea typeface="Arial" pitchFamily="-123" charset="0"/>
                <a:cs typeface="Arial" pitchFamily="-123" charset="0"/>
              </a:rPr>
              <a:t>CANTILEVER</a:t>
            </a:r>
            <a:endParaRPr lang="en-US" sz="1800">
              <a:ea typeface="Arial" pitchFamily="-123" charset="0"/>
              <a:cs typeface="Arial" pitchFamily="-123" charset="0"/>
            </a:endParaRPr>
          </a:p>
        </p:txBody>
      </p:sp>
      <p:sp>
        <p:nvSpPr>
          <p:cNvPr id="30724" name="Text Box 37"/>
          <p:cNvSpPr txBox="1">
            <a:spLocks noChangeArrowheads="1"/>
          </p:cNvSpPr>
          <p:nvPr/>
        </p:nvSpPr>
        <p:spPr bwMode="auto">
          <a:xfrm>
            <a:off x="1231900" y="106442"/>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30727" name="Rectangle 38"/>
          <p:cNvSpPr>
            <a:spLocks noChangeArrowheads="1"/>
          </p:cNvSpPr>
          <p:nvPr/>
        </p:nvSpPr>
        <p:spPr bwMode="auto">
          <a:xfrm>
            <a:off x="4471988" y="645795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51"/>
          <p:cNvGrpSpPr>
            <a:grpSpLocks/>
          </p:cNvGrpSpPr>
          <p:nvPr/>
        </p:nvGrpSpPr>
        <p:grpSpPr bwMode="auto">
          <a:xfrm>
            <a:off x="212725" y="458788"/>
            <a:ext cx="3727450" cy="3910012"/>
            <a:chOff x="447" y="289"/>
            <a:chExt cx="2348" cy="2463"/>
          </a:xfrm>
        </p:grpSpPr>
        <p:pic>
          <p:nvPicPr>
            <p:cNvPr id="25650" name="Picture 17" descr="probe"/>
            <p:cNvPicPr>
              <a:picLocks noChangeAspect="1" noChangeArrowheads="1"/>
            </p:cNvPicPr>
            <p:nvPr/>
          </p:nvPicPr>
          <p:blipFill>
            <a:blip r:embed="rId3"/>
            <a:srcRect/>
            <a:stretch>
              <a:fillRect/>
            </a:stretch>
          </p:blipFill>
          <p:spPr bwMode="auto">
            <a:xfrm>
              <a:off x="447" y="493"/>
              <a:ext cx="1062" cy="2259"/>
            </a:xfrm>
            <a:prstGeom prst="rect">
              <a:avLst/>
            </a:prstGeom>
            <a:noFill/>
            <a:ln w="9525">
              <a:noFill/>
              <a:miter lim="800000"/>
              <a:headEnd/>
              <a:tailEnd/>
            </a:ln>
          </p:spPr>
        </p:pic>
        <p:sp>
          <p:nvSpPr>
            <p:cNvPr id="25651" name="Text Box 18"/>
            <p:cNvSpPr txBox="1">
              <a:spLocks noChangeArrowheads="1"/>
            </p:cNvSpPr>
            <p:nvPr/>
          </p:nvSpPr>
          <p:spPr bwMode="auto">
            <a:xfrm>
              <a:off x="1571" y="512"/>
              <a:ext cx="835" cy="326"/>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electrical feedthroughs</a:t>
              </a:r>
            </a:p>
          </p:txBody>
        </p:sp>
        <p:sp>
          <p:nvSpPr>
            <p:cNvPr id="25652" name="Text Box 19"/>
            <p:cNvSpPr txBox="1">
              <a:spLocks noChangeArrowheads="1"/>
            </p:cNvSpPr>
            <p:nvPr/>
          </p:nvSpPr>
          <p:spPr bwMode="auto">
            <a:xfrm>
              <a:off x="1596" y="1163"/>
              <a:ext cx="106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high vacuum probe</a:t>
              </a:r>
            </a:p>
          </p:txBody>
        </p:sp>
        <p:sp>
          <p:nvSpPr>
            <p:cNvPr id="25653" name="Text Box 20"/>
            <p:cNvSpPr txBox="1">
              <a:spLocks noChangeArrowheads="1"/>
            </p:cNvSpPr>
            <p:nvPr/>
          </p:nvSpPr>
          <p:spPr bwMode="auto">
            <a:xfrm>
              <a:off x="1641" y="1920"/>
              <a:ext cx="1028"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“dewar” = thermos</a:t>
              </a:r>
            </a:p>
            <a:p>
              <a:r>
                <a:rPr lang="en-US" sz="1400">
                  <a:ea typeface="Times New Roman" pitchFamily="-123" charset="0"/>
                  <a:cs typeface="Times New Roman" pitchFamily="-123" charset="0"/>
                </a:rPr>
                <a:t>for liquid Helium</a:t>
              </a:r>
            </a:p>
          </p:txBody>
        </p:sp>
        <p:sp>
          <p:nvSpPr>
            <p:cNvPr id="25654" name="Text Box 21"/>
            <p:cNvSpPr txBox="1">
              <a:spLocks noChangeArrowheads="1"/>
            </p:cNvSpPr>
            <p:nvPr/>
          </p:nvSpPr>
          <p:spPr bwMode="auto">
            <a:xfrm>
              <a:off x="1652" y="2240"/>
              <a:ext cx="1143"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table</a:t>
              </a:r>
            </a:p>
            <a:p>
              <a:r>
                <a:rPr lang="en-US" sz="1400">
                  <a:ea typeface="Times New Roman" pitchFamily="-123" charset="0"/>
                  <a:cs typeface="Times New Roman" pitchFamily="-123" charset="0"/>
                </a:rPr>
                <a:t>for vibration isolation</a:t>
              </a:r>
            </a:p>
          </p:txBody>
        </p:sp>
        <p:sp>
          <p:nvSpPr>
            <p:cNvPr id="25655" name="Line 22"/>
            <p:cNvSpPr>
              <a:spLocks noChangeShapeType="1"/>
            </p:cNvSpPr>
            <p:nvPr/>
          </p:nvSpPr>
          <p:spPr bwMode="auto">
            <a:xfrm flipH="1">
              <a:off x="1054" y="674"/>
              <a:ext cx="566" cy="3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6" name="Line 23"/>
            <p:cNvSpPr>
              <a:spLocks noChangeShapeType="1"/>
            </p:cNvSpPr>
            <p:nvPr/>
          </p:nvSpPr>
          <p:spPr bwMode="auto">
            <a:xfrm flipH="1">
              <a:off x="983" y="1260"/>
              <a:ext cx="637" cy="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7" name="Line 24"/>
            <p:cNvSpPr>
              <a:spLocks noChangeShapeType="1"/>
            </p:cNvSpPr>
            <p:nvPr/>
          </p:nvSpPr>
          <p:spPr bwMode="auto">
            <a:xfrm flipH="1">
              <a:off x="1418" y="2496"/>
              <a:ext cx="262" cy="9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8" name="Line 25"/>
            <p:cNvSpPr>
              <a:spLocks noChangeShapeType="1"/>
            </p:cNvSpPr>
            <p:nvPr/>
          </p:nvSpPr>
          <p:spPr bwMode="auto">
            <a:xfrm flipH="1">
              <a:off x="1241" y="2064"/>
              <a:ext cx="439" cy="469"/>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9" name="Text Box 48"/>
            <p:cNvSpPr txBox="1">
              <a:spLocks noChangeArrowheads="1"/>
            </p:cNvSpPr>
            <p:nvPr/>
          </p:nvSpPr>
          <p:spPr bwMode="auto">
            <a:xfrm>
              <a:off x="724" y="289"/>
              <a:ext cx="476"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fridge</a:t>
              </a:r>
            </a:p>
          </p:txBody>
        </p:sp>
      </p:grpSp>
      <p:sp>
        <p:nvSpPr>
          <p:cNvPr id="25602" name="Text Box 37"/>
          <p:cNvSpPr txBox="1">
            <a:spLocks noChangeArrowheads="1"/>
          </p:cNvSpPr>
          <p:nvPr/>
        </p:nvSpPr>
        <p:spPr bwMode="auto">
          <a:xfrm>
            <a:off x="3255963" y="52388"/>
            <a:ext cx="2487612"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MFM Design</a:t>
            </a:r>
          </a:p>
        </p:txBody>
      </p:sp>
      <p:sp>
        <p:nvSpPr>
          <p:cNvPr id="25603" name="Rectangle 38"/>
          <p:cNvSpPr>
            <a:spLocks noChangeArrowheads="1"/>
          </p:cNvSpPr>
          <p:nvPr/>
        </p:nvSpPr>
        <p:spPr bwMode="auto">
          <a:xfrm>
            <a:off x="4471988" y="655320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grpSp>
        <p:nvGrpSpPr>
          <p:cNvPr id="3" name="Group 58"/>
          <p:cNvGrpSpPr>
            <a:grpSpLocks/>
          </p:cNvGrpSpPr>
          <p:nvPr/>
        </p:nvGrpSpPr>
        <p:grpSpPr bwMode="auto">
          <a:xfrm>
            <a:off x="976313" y="685800"/>
            <a:ext cx="7500937" cy="3581400"/>
            <a:chOff x="928" y="432"/>
            <a:chExt cx="4725" cy="2256"/>
          </a:xfrm>
        </p:grpSpPr>
        <p:grpSp>
          <p:nvGrpSpPr>
            <p:cNvPr id="25635" name="Group 52"/>
            <p:cNvGrpSpPr>
              <a:grpSpLocks/>
            </p:cNvGrpSpPr>
            <p:nvPr/>
          </p:nvGrpSpPr>
          <p:grpSpPr bwMode="auto">
            <a:xfrm>
              <a:off x="3072" y="432"/>
              <a:ext cx="2581" cy="2248"/>
              <a:chOff x="3072" y="528"/>
              <a:chExt cx="2581" cy="2248"/>
            </a:xfrm>
          </p:grpSpPr>
          <p:sp>
            <p:nvSpPr>
              <p:cNvPr id="25640" name="Text Box 27"/>
              <p:cNvSpPr txBox="1">
                <a:spLocks noChangeArrowheads="1"/>
              </p:cNvSpPr>
              <p:nvPr/>
            </p:nvSpPr>
            <p:spPr bwMode="auto">
              <a:xfrm>
                <a:off x="3216" y="528"/>
                <a:ext cx="1213"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a:t>
                </a:r>
              </a:p>
            </p:txBody>
          </p:sp>
          <p:pic>
            <p:nvPicPr>
              <p:cNvPr id="25641" name="Picture 28" descr="MFM head 2"/>
              <p:cNvPicPr>
                <a:picLocks noChangeAspect="1" noChangeArrowheads="1"/>
              </p:cNvPicPr>
              <p:nvPr/>
            </p:nvPicPr>
            <p:blipFill>
              <a:blip r:embed="rId4"/>
              <a:srcRect/>
              <a:stretch>
                <a:fillRect/>
              </a:stretch>
            </p:blipFill>
            <p:spPr bwMode="auto">
              <a:xfrm>
                <a:off x="3072" y="752"/>
                <a:ext cx="1518" cy="2024"/>
              </a:xfrm>
              <a:prstGeom prst="rect">
                <a:avLst/>
              </a:prstGeom>
              <a:noFill/>
              <a:ln w="9525">
                <a:noFill/>
                <a:miter lim="800000"/>
                <a:headEnd/>
                <a:tailEnd/>
              </a:ln>
            </p:spPr>
          </p:pic>
          <p:sp>
            <p:nvSpPr>
              <p:cNvPr id="25642" name="Text Box 29"/>
              <p:cNvSpPr txBox="1">
                <a:spLocks noChangeAspect="1" noChangeArrowheads="1"/>
              </p:cNvSpPr>
              <p:nvPr/>
            </p:nvSpPr>
            <p:spPr bwMode="auto">
              <a:xfrm>
                <a:off x="4597" y="2339"/>
                <a:ext cx="1056"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optical fiber aligner</a:t>
                </a:r>
              </a:p>
            </p:txBody>
          </p:sp>
          <p:sp>
            <p:nvSpPr>
              <p:cNvPr id="25643" name="Text Box 30"/>
              <p:cNvSpPr txBox="1">
                <a:spLocks noChangeAspect="1" noChangeArrowheads="1"/>
              </p:cNvSpPr>
              <p:nvPr/>
            </p:nvSpPr>
            <p:spPr bwMode="auto">
              <a:xfrm>
                <a:off x="4580" y="2087"/>
                <a:ext cx="819"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sample mount</a:t>
                </a:r>
              </a:p>
            </p:txBody>
          </p:sp>
          <p:sp>
            <p:nvSpPr>
              <p:cNvPr id="25644" name="Line 31"/>
              <p:cNvSpPr>
                <a:spLocks noChangeShapeType="1"/>
              </p:cNvSpPr>
              <p:nvPr/>
            </p:nvSpPr>
            <p:spPr bwMode="auto">
              <a:xfrm flipH="1">
                <a:off x="3796" y="1109"/>
                <a:ext cx="844" cy="16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5" name="Text Box 32"/>
              <p:cNvSpPr txBox="1">
                <a:spLocks noChangeArrowheads="1"/>
              </p:cNvSpPr>
              <p:nvPr/>
            </p:nvSpPr>
            <p:spPr bwMode="auto">
              <a:xfrm>
                <a:off x="4611" y="906"/>
                <a:ext cx="952"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piezoelectric scan tube, on spring mount</a:t>
                </a:r>
              </a:p>
            </p:txBody>
          </p:sp>
          <p:sp>
            <p:nvSpPr>
              <p:cNvPr id="25646" name="Line 33"/>
              <p:cNvSpPr>
                <a:spLocks noChangeShapeType="1"/>
              </p:cNvSpPr>
              <p:nvPr/>
            </p:nvSpPr>
            <p:spPr bwMode="auto">
              <a:xfrm flipH="1" flipV="1">
                <a:off x="3765" y="1931"/>
                <a:ext cx="854" cy="24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7" name="Line 34"/>
              <p:cNvSpPr>
                <a:spLocks noChangeShapeType="1"/>
              </p:cNvSpPr>
              <p:nvPr/>
            </p:nvSpPr>
            <p:spPr bwMode="auto">
              <a:xfrm flipH="1" flipV="1">
                <a:off x="3775" y="2255"/>
                <a:ext cx="854" cy="19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8" name="Text Box 35"/>
              <p:cNvSpPr txBox="1">
                <a:spLocks noChangeArrowheads="1"/>
              </p:cNvSpPr>
              <p:nvPr/>
            </p:nvSpPr>
            <p:spPr bwMode="auto">
              <a:xfrm>
                <a:off x="4616" y="1511"/>
                <a:ext cx="1030"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screws to approach tip to sample</a:t>
                </a:r>
              </a:p>
            </p:txBody>
          </p:sp>
          <p:sp>
            <p:nvSpPr>
              <p:cNvPr id="25649" name="Line 36"/>
              <p:cNvSpPr>
                <a:spLocks noChangeShapeType="1"/>
              </p:cNvSpPr>
              <p:nvPr/>
            </p:nvSpPr>
            <p:spPr bwMode="auto">
              <a:xfrm flipH="1" flipV="1">
                <a:off x="3881" y="1381"/>
                <a:ext cx="753" cy="28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grpSp>
        <p:grpSp>
          <p:nvGrpSpPr>
            <p:cNvPr id="25636" name="Group 57"/>
            <p:cNvGrpSpPr>
              <a:grpSpLocks/>
            </p:cNvGrpSpPr>
            <p:nvPr/>
          </p:nvGrpSpPr>
          <p:grpSpPr bwMode="auto">
            <a:xfrm>
              <a:off x="928" y="672"/>
              <a:ext cx="2144" cy="2016"/>
              <a:chOff x="928" y="672"/>
              <a:chExt cx="2144" cy="2016"/>
            </a:xfrm>
          </p:grpSpPr>
          <p:sp>
            <p:nvSpPr>
              <p:cNvPr id="25637" name="Oval 47"/>
              <p:cNvSpPr>
                <a:spLocks noChangeArrowheads="1"/>
              </p:cNvSpPr>
              <p:nvPr/>
            </p:nvSpPr>
            <p:spPr bwMode="auto">
              <a:xfrm>
                <a:off x="928" y="2224"/>
                <a:ext cx="144"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38" name="Line 53"/>
              <p:cNvSpPr>
                <a:spLocks noChangeShapeType="1"/>
              </p:cNvSpPr>
              <p:nvPr/>
            </p:nvSpPr>
            <p:spPr bwMode="auto">
              <a:xfrm>
                <a:off x="1008" y="2448"/>
                <a:ext cx="2064" cy="24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39" name="Line 54"/>
              <p:cNvSpPr>
                <a:spLocks noChangeShapeType="1"/>
              </p:cNvSpPr>
              <p:nvPr/>
            </p:nvSpPr>
            <p:spPr bwMode="auto">
              <a:xfrm flipV="1">
                <a:off x="1008" y="672"/>
                <a:ext cx="2064" cy="1536"/>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6" name="Group 63"/>
          <p:cNvGrpSpPr>
            <a:grpSpLocks/>
          </p:cNvGrpSpPr>
          <p:nvPr/>
        </p:nvGrpSpPr>
        <p:grpSpPr bwMode="auto">
          <a:xfrm>
            <a:off x="3884613" y="2578100"/>
            <a:ext cx="4762500" cy="3833813"/>
            <a:chOff x="2760" y="1624"/>
            <a:chExt cx="3000" cy="2415"/>
          </a:xfrm>
        </p:grpSpPr>
        <p:grpSp>
          <p:nvGrpSpPr>
            <p:cNvPr id="25619" name="Group 55"/>
            <p:cNvGrpSpPr>
              <a:grpSpLocks/>
            </p:cNvGrpSpPr>
            <p:nvPr/>
          </p:nvGrpSpPr>
          <p:grpSpPr bwMode="auto">
            <a:xfrm>
              <a:off x="2760" y="2736"/>
              <a:ext cx="3000" cy="1303"/>
              <a:chOff x="240" y="2832"/>
              <a:chExt cx="3000" cy="1303"/>
            </a:xfrm>
          </p:grpSpPr>
          <p:sp>
            <p:nvSpPr>
              <p:cNvPr id="25624" name="Line 4"/>
              <p:cNvSpPr>
                <a:spLocks noChangeAspect="1" noChangeShapeType="1"/>
              </p:cNvSpPr>
              <p:nvPr/>
            </p:nvSpPr>
            <p:spPr bwMode="auto">
              <a:xfrm flipV="1">
                <a:off x="1609" y="3295"/>
                <a:ext cx="583" cy="41"/>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5625" name="Line 5"/>
              <p:cNvSpPr>
                <a:spLocks noChangeAspect="1" noChangeShapeType="1"/>
              </p:cNvSpPr>
              <p:nvPr/>
            </p:nvSpPr>
            <p:spPr bwMode="auto">
              <a:xfrm flipH="1">
                <a:off x="1618" y="3323"/>
                <a:ext cx="208" cy="14"/>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5626" name="Picture 6" descr="cantilever1 copy"/>
              <p:cNvPicPr>
                <a:picLocks noChangeAspect="1" noChangeArrowheads="1"/>
              </p:cNvPicPr>
              <p:nvPr/>
            </p:nvPicPr>
            <p:blipFill>
              <a:blip r:embed="rId5"/>
              <a:srcRect/>
              <a:stretch>
                <a:fillRect/>
              </a:stretch>
            </p:blipFill>
            <p:spPr bwMode="auto">
              <a:xfrm>
                <a:off x="971" y="3024"/>
                <a:ext cx="1481" cy="1111"/>
              </a:xfrm>
              <a:prstGeom prst="rect">
                <a:avLst/>
              </a:prstGeom>
              <a:noFill/>
              <a:ln w="9525">
                <a:noFill/>
                <a:miter lim="800000"/>
                <a:headEnd/>
                <a:tailEnd/>
              </a:ln>
            </p:spPr>
          </p:pic>
          <p:sp>
            <p:nvSpPr>
              <p:cNvPr id="25627" name="Text Box 7"/>
              <p:cNvSpPr txBox="1">
                <a:spLocks noChangeArrowheads="1"/>
              </p:cNvSpPr>
              <p:nvPr/>
            </p:nvSpPr>
            <p:spPr bwMode="auto">
              <a:xfrm>
                <a:off x="240" y="3365"/>
                <a:ext cx="68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fiber</a:t>
                </a:r>
              </a:p>
            </p:txBody>
          </p:sp>
          <p:sp>
            <p:nvSpPr>
              <p:cNvPr id="25628" name="Text Box 9"/>
              <p:cNvSpPr txBox="1">
                <a:spLocks noChangeArrowheads="1"/>
              </p:cNvSpPr>
              <p:nvPr/>
            </p:nvSpPr>
            <p:spPr bwMode="auto">
              <a:xfrm>
                <a:off x="331" y="3053"/>
                <a:ext cx="595"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cantilever</a:t>
                </a:r>
              </a:p>
            </p:txBody>
          </p:sp>
          <p:sp>
            <p:nvSpPr>
              <p:cNvPr id="25629" name="Text Box 10"/>
              <p:cNvSpPr txBox="1">
                <a:spLocks noChangeArrowheads="1"/>
              </p:cNvSpPr>
              <p:nvPr/>
            </p:nvSpPr>
            <p:spPr bwMode="auto">
              <a:xfrm>
                <a:off x="2453" y="3224"/>
                <a:ext cx="787"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reflection in sample surface</a:t>
                </a:r>
              </a:p>
            </p:txBody>
          </p:sp>
          <p:sp>
            <p:nvSpPr>
              <p:cNvPr id="25630" name="Line 12"/>
              <p:cNvSpPr>
                <a:spLocks noChangeShapeType="1"/>
              </p:cNvSpPr>
              <p:nvPr/>
            </p:nvSpPr>
            <p:spPr bwMode="auto">
              <a:xfrm>
                <a:off x="914" y="3468"/>
                <a:ext cx="975" cy="9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1" name="Line 13"/>
              <p:cNvSpPr>
                <a:spLocks noChangeShapeType="1"/>
              </p:cNvSpPr>
              <p:nvPr/>
            </p:nvSpPr>
            <p:spPr bwMode="auto">
              <a:xfrm>
                <a:off x="915" y="3154"/>
                <a:ext cx="903" cy="20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2" name="Line 14"/>
              <p:cNvSpPr>
                <a:spLocks noChangeShapeType="1"/>
              </p:cNvSpPr>
              <p:nvPr/>
            </p:nvSpPr>
            <p:spPr bwMode="auto">
              <a:xfrm flipH="1" flipV="1">
                <a:off x="2011" y="3292"/>
                <a:ext cx="470" cy="8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3" name="Line 15"/>
              <p:cNvSpPr>
                <a:spLocks noChangeShapeType="1"/>
              </p:cNvSpPr>
              <p:nvPr/>
            </p:nvSpPr>
            <p:spPr bwMode="auto">
              <a:xfrm flipH="1" flipV="1">
                <a:off x="2117" y="3191"/>
                <a:ext cx="106" cy="14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4" name="Text Box 49"/>
              <p:cNvSpPr txBox="1">
                <a:spLocks noChangeArrowheads="1"/>
              </p:cNvSpPr>
              <p:nvPr/>
            </p:nvSpPr>
            <p:spPr bwMode="auto">
              <a:xfrm>
                <a:off x="1244" y="2832"/>
                <a:ext cx="101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interferometer</a:t>
                </a:r>
              </a:p>
            </p:txBody>
          </p:sp>
        </p:grpSp>
        <p:grpSp>
          <p:nvGrpSpPr>
            <p:cNvPr id="25620" name="Group 62"/>
            <p:cNvGrpSpPr>
              <a:grpSpLocks/>
            </p:cNvGrpSpPr>
            <p:nvPr/>
          </p:nvGrpSpPr>
          <p:grpSpPr bwMode="auto">
            <a:xfrm>
              <a:off x="3488" y="1624"/>
              <a:ext cx="1464" cy="1304"/>
              <a:chOff x="3488" y="1624"/>
              <a:chExt cx="1464" cy="1304"/>
            </a:xfrm>
          </p:grpSpPr>
          <p:sp>
            <p:nvSpPr>
              <p:cNvPr id="25621" name="Oval 59"/>
              <p:cNvSpPr>
                <a:spLocks noChangeArrowheads="1"/>
              </p:cNvSpPr>
              <p:nvPr/>
            </p:nvSpPr>
            <p:spPr bwMode="auto">
              <a:xfrm>
                <a:off x="3632" y="1624"/>
                <a:ext cx="192"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22" name="Line 60"/>
              <p:cNvSpPr>
                <a:spLocks noChangeShapeType="1"/>
              </p:cNvSpPr>
              <p:nvPr/>
            </p:nvSpPr>
            <p:spPr bwMode="auto">
              <a:xfrm flipH="1">
                <a:off x="3488" y="1728"/>
                <a:ext cx="144" cy="120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23" name="Line 61"/>
              <p:cNvSpPr>
                <a:spLocks noChangeShapeType="1"/>
              </p:cNvSpPr>
              <p:nvPr/>
            </p:nvSpPr>
            <p:spPr bwMode="auto">
              <a:xfrm>
                <a:off x="3800" y="1680"/>
                <a:ext cx="1152" cy="1248"/>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9" name="Group 68"/>
          <p:cNvGrpSpPr>
            <a:grpSpLocks/>
          </p:cNvGrpSpPr>
          <p:nvPr/>
        </p:nvGrpSpPr>
        <p:grpSpPr bwMode="auto">
          <a:xfrm>
            <a:off x="1103313" y="4495800"/>
            <a:ext cx="5626100" cy="2168525"/>
            <a:chOff x="1008" y="2832"/>
            <a:chExt cx="3544" cy="1366"/>
          </a:xfrm>
        </p:grpSpPr>
        <p:grpSp>
          <p:nvGrpSpPr>
            <p:cNvPr id="25609" name="Group 56"/>
            <p:cNvGrpSpPr>
              <a:grpSpLocks/>
            </p:cNvGrpSpPr>
            <p:nvPr/>
          </p:nvGrpSpPr>
          <p:grpSpPr bwMode="auto">
            <a:xfrm>
              <a:off x="1008" y="2832"/>
              <a:ext cx="1354" cy="1366"/>
              <a:chOff x="3840" y="2889"/>
              <a:chExt cx="1354" cy="1366"/>
            </a:xfrm>
          </p:grpSpPr>
          <p:pic>
            <p:nvPicPr>
              <p:cNvPr id="25614" name="Picture 40" descr="cantilever"/>
              <p:cNvPicPr>
                <a:picLocks noChangeAspect="1" noChangeArrowheads="1"/>
              </p:cNvPicPr>
              <p:nvPr/>
            </p:nvPicPr>
            <p:blipFill>
              <a:blip r:embed="rId6"/>
              <a:srcRect/>
              <a:stretch>
                <a:fillRect/>
              </a:stretch>
            </p:blipFill>
            <p:spPr bwMode="auto">
              <a:xfrm flipH="1">
                <a:off x="3840" y="3072"/>
                <a:ext cx="1354" cy="1183"/>
              </a:xfrm>
              <a:prstGeom prst="rect">
                <a:avLst/>
              </a:prstGeom>
              <a:noFill/>
              <a:ln w="9525">
                <a:noFill/>
                <a:miter lim="800000"/>
                <a:headEnd/>
                <a:tailEnd/>
              </a:ln>
            </p:spPr>
          </p:pic>
          <p:grpSp>
            <p:nvGrpSpPr>
              <p:cNvPr id="25615" name="Group 44"/>
              <p:cNvGrpSpPr>
                <a:grpSpLocks/>
              </p:cNvGrpSpPr>
              <p:nvPr/>
            </p:nvGrpSpPr>
            <p:grpSpPr bwMode="auto">
              <a:xfrm>
                <a:off x="4374" y="4045"/>
                <a:ext cx="394" cy="192"/>
                <a:chOff x="4374" y="4045"/>
                <a:chExt cx="394" cy="192"/>
              </a:xfrm>
            </p:grpSpPr>
            <p:sp>
              <p:nvSpPr>
                <p:cNvPr id="25617"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25618" name="Text Box 43"/>
                <p:cNvSpPr txBox="1">
                  <a:spLocks noChangeArrowheads="1"/>
                </p:cNvSpPr>
                <p:nvPr/>
              </p:nvSpPr>
              <p:spPr bwMode="auto">
                <a:xfrm>
                  <a:off x="4374" y="4045"/>
                  <a:ext cx="394" cy="192"/>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ea typeface="Arial" pitchFamily="-123" charset="0"/>
                      <a:cs typeface="Arial" pitchFamily="-123" charset="0"/>
                    </a:rPr>
                    <a:t>50 </a:t>
                  </a:r>
                  <a:r>
                    <a:rPr lang="en-US" sz="1400">
                      <a:solidFill>
                        <a:schemeClr val="bg1"/>
                      </a:solidFill>
                      <a:latin typeface="Symbol" pitchFamily="-123" charset="2"/>
                      <a:ea typeface="Arial" pitchFamily="-123" charset="0"/>
                      <a:cs typeface="Arial" pitchFamily="-123" charset="0"/>
                    </a:rPr>
                    <a:t>m</a:t>
                  </a:r>
                  <a:r>
                    <a:rPr lang="en-US" sz="1200">
                      <a:solidFill>
                        <a:schemeClr val="bg1"/>
                      </a:solidFill>
                      <a:ea typeface="Arial" pitchFamily="-123" charset="0"/>
                      <a:cs typeface="Arial" pitchFamily="-123" charset="0"/>
                    </a:rPr>
                    <a:t>m</a:t>
                  </a:r>
                </a:p>
              </p:txBody>
            </p:sp>
          </p:grpSp>
          <p:sp>
            <p:nvSpPr>
              <p:cNvPr id="25616" name="Text Box 50"/>
              <p:cNvSpPr txBox="1">
                <a:spLocks noChangeArrowheads="1"/>
              </p:cNvSpPr>
              <p:nvPr/>
            </p:nvSpPr>
            <p:spPr bwMode="auto">
              <a:xfrm>
                <a:off x="4128" y="2889"/>
                <a:ext cx="73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cantilever</a:t>
                </a:r>
              </a:p>
            </p:txBody>
          </p:sp>
        </p:grpSp>
        <p:grpSp>
          <p:nvGrpSpPr>
            <p:cNvPr id="25610" name="Group 67"/>
            <p:cNvGrpSpPr>
              <a:grpSpLocks/>
            </p:cNvGrpSpPr>
            <p:nvPr/>
          </p:nvGrpSpPr>
          <p:grpSpPr bwMode="auto">
            <a:xfrm>
              <a:off x="2352" y="3128"/>
              <a:ext cx="2200" cy="1064"/>
              <a:chOff x="2352" y="3128"/>
              <a:chExt cx="2200" cy="1064"/>
            </a:xfrm>
          </p:grpSpPr>
          <p:sp>
            <p:nvSpPr>
              <p:cNvPr id="25611" name="Oval 64"/>
              <p:cNvSpPr>
                <a:spLocks noChangeArrowheads="1"/>
              </p:cNvSpPr>
              <p:nvPr/>
            </p:nvSpPr>
            <p:spPr bwMode="auto">
              <a:xfrm>
                <a:off x="4072" y="3200"/>
                <a:ext cx="480" cy="144"/>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12" name="Line 65"/>
              <p:cNvSpPr>
                <a:spLocks noChangeShapeType="1"/>
              </p:cNvSpPr>
              <p:nvPr/>
            </p:nvSpPr>
            <p:spPr bwMode="auto">
              <a:xfrm flipH="1" flipV="1">
                <a:off x="2352" y="3128"/>
                <a:ext cx="1968" cy="72"/>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13" name="Line 66"/>
              <p:cNvSpPr>
                <a:spLocks noChangeShapeType="1"/>
              </p:cNvSpPr>
              <p:nvPr/>
            </p:nvSpPr>
            <p:spPr bwMode="auto">
              <a:xfrm flipV="1">
                <a:off x="2352" y="3328"/>
                <a:ext cx="2112" cy="864"/>
              </a:xfrm>
              <a:prstGeom prst="line">
                <a:avLst/>
              </a:prstGeom>
              <a:noFill/>
              <a:ln w="28575">
                <a:solidFill>
                  <a:srgbClr val="FF0000"/>
                </a:solidFill>
                <a:round/>
                <a:headEnd/>
                <a:tailEnd/>
              </a:ln>
            </p:spPr>
            <p:txBody>
              <a:bodyPr>
                <a:prstTxWarp prst="textNoShape">
                  <a:avLst/>
                </a:prstTxWarp>
              </a:bodyPr>
              <a:lstStyle/>
              <a:p>
                <a:endParaRPr lang="en-US"/>
              </a:p>
            </p:txBody>
          </p:sp>
        </p:grpSp>
      </p:grpSp>
    </p:spTree>
    <p:extLst>
      <p:ext uri="{BB962C8B-B14F-4D97-AF65-F5344CB8AC3E}">
        <p14:creationId xmlns:p14="http://schemas.microsoft.com/office/powerpoint/2010/main" val="279851723"/>
      </p:ext>
    </p:extLst>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46" name="Title 1"/>
          <p:cNvSpPr>
            <a:spLocks noGrp="1"/>
          </p:cNvSpPr>
          <p:nvPr>
            <p:ph type="ctrTitle" idx="4294967295"/>
          </p:nvPr>
        </p:nvSpPr>
        <p:spPr>
          <a:xfrm>
            <a:off x="0" y="0"/>
            <a:ext cx="9144000" cy="914400"/>
          </a:xfrm>
          <a:solidFill>
            <a:srgbClr val="000066"/>
          </a:solidFill>
        </p:spPr>
        <p:txBody>
          <a:bodyPr/>
          <a:lstStyle/>
          <a:p>
            <a:pPr eaLnBrk="1" hangingPunct="1"/>
            <a:r>
              <a:rPr lang="en-US" sz="3600">
                <a:latin typeface="Arial" pitchFamily="-123" charset="0"/>
                <a:ea typeface="Arial" pitchFamily="-123" charset="0"/>
                <a:cs typeface="Arial" pitchFamily="-123" charset="0"/>
              </a:rPr>
              <a:t>Sensitivity level-Two wire measurements</a:t>
            </a:r>
            <a:endParaRPr lang="en-US" sz="3600">
              <a:solidFill>
                <a:schemeClr val="bg1"/>
              </a:solidFill>
              <a:latin typeface="Arial" pitchFamily="-123" charset="0"/>
              <a:ea typeface="Arial" pitchFamily="-123" charset="0"/>
              <a:cs typeface="Arial" pitchFamily="-123" charset="0"/>
            </a:endParaRPr>
          </a:p>
        </p:txBody>
      </p:sp>
      <p:sp>
        <p:nvSpPr>
          <p:cNvPr id="31747" name="TextBox 11"/>
          <p:cNvSpPr txBox="1">
            <a:spLocks noChangeArrowheads="1"/>
          </p:cNvSpPr>
          <p:nvPr/>
        </p:nvSpPr>
        <p:spPr bwMode="auto">
          <a:xfrm>
            <a:off x="0" y="914400"/>
            <a:ext cx="9158288" cy="915988"/>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sym typeface="Wingdings" pitchFamily="-123" charset="2"/>
              </a:rPr>
              <a:t> S</a:t>
            </a:r>
            <a:r>
              <a:rPr lang="en-US" sz="1800">
                <a:solidFill>
                  <a:schemeClr val="bg1"/>
                </a:solidFill>
                <a:latin typeface="Times New Roman" pitchFamily="-123" charset="0"/>
                <a:ea typeface="Times New Roman" pitchFamily="-123" charset="0"/>
                <a:cs typeface="Times New Roman" pitchFamily="-123" charset="0"/>
              </a:rPr>
              <a:t>pin coated SWNTs as well as Dielectrophorotically assembled devices are used</a:t>
            </a:r>
          </a:p>
          <a:p>
            <a:pPr>
              <a:buFont typeface="Wingdings" pitchFamily="-123" charset="2"/>
              <a:buChar char="è"/>
            </a:pPr>
            <a:r>
              <a:rPr lang="en-US" sz="1800">
                <a:solidFill>
                  <a:schemeClr val="bg1"/>
                </a:solidFill>
                <a:latin typeface="Times New Roman" pitchFamily="-123" charset="0"/>
                <a:ea typeface="Times New Roman" pitchFamily="-123" charset="0"/>
                <a:cs typeface="Times New Roman" pitchFamily="-123" charset="0"/>
                <a:sym typeface="Wingdings" pitchFamily="-123" charset="2"/>
              </a:rPr>
              <a:t> 2 wire device configuration is used; </a:t>
            </a:r>
            <a:r>
              <a:rPr lang="en-US" sz="1400">
                <a:solidFill>
                  <a:schemeClr val="bg1"/>
                </a:solidFill>
                <a:latin typeface="Times New Roman" pitchFamily="-123" charset="0"/>
                <a:ea typeface="Times New Roman" pitchFamily="-123" charset="0"/>
                <a:cs typeface="Times New Roman" pitchFamily="-123" charset="0"/>
                <a:sym typeface="Wingdings" pitchFamily="-123" charset="2"/>
              </a:rPr>
              <a:t>Metal electrodes on top of SWNTs &amp; SWNTs on top of the electrodes</a:t>
            </a:r>
          </a:p>
          <a:p>
            <a:r>
              <a:rPr lang="en-US" sz="1800">
                <a:solidFill>
                  <a:schemeClr val="bg1"/>
                </a:solidFill>
                <a:latin typeface="Times New Roman" pitchFamily="-123" charset="0"/>
                <a:ea typeface="Times New Roman" pitchFamily="-123" charset="0"/>
                <a:cs typeface="Times New Roman" pitchFamily="-123" charset="0"/>
                <a:sym typeface="Wingdings" pitchFamily="-123" charset="2"/>
              </a:rPr>
              <a:t> Gas concentrations; 10ppm;  20ppm, 30ppm, 100ppm, 200ppm, 250ppm, 500ppm&amp; 1000ppm.</a:t>
            </a:r>
          </a:p>
        </p:txBody>
      </p:sp>
      <p:sp>
        <p:nvSpPr>
          <p:cNvPr id="31748" name="TextBox 14"/>
          <p:cNvSpPr txBox="1">
            <a:spLocks noChangeArrowheads="1"/>
          </p:cNvSpPr>
          <p:nvPr/>
        </p:nvSpPr>
        <p:spPr bwMode="auto">
          <a:xfrm>
            <a:off x="0" y="5934075"/>
            <a:ext cx="6173788" cy="792163"/>
          </a:xfrm>
          <a:prstGeom prst="rect">
            <a:avLst/>
          </a:prstGeom>
          <a:noFill/>
          <a:ln w="9525">
            <a:noFill/>
            <a:miter lim="800000"/>
            <a:headEnd/>
            <a:tailEnd/>
          </a:ln>
        </p:spPr>
        <p:txBody>
          <a:bodyPr>
            <a:prstTxWarp prst="textNoShape">
              <a:avLst/>
            </a:prstTxWarp>
            <a:spAutoFit/>
          </a:bodyPr>
          <a:lstStyle/>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Devices have sensitivity down to 10ppm. </a:t>
            </a:r>
            <a:endParaRPr lang="en-US" sz="1400">
              <a:solidFill>
                <a:schemeClr val="bg1"/>
              </a:solidFill>
              <a:latin typeface="Times New Roman" pitchFamily="-123" charset="0"/>
              <a:ea typeface="Times New Roman" pitchFamily="-123" charset="0"/>
              <a:cs typeface="Times New Roman" pitchFamily="-123" charset="0"/>
            </a:endParaRPr>
          </a:p>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a:t>
            </a:r>
            <a:r>
              <a:rPr lang="en-US" sz="1400">
                <a:solidFill>
                  <a:schemeClr val="bg1"/>
                </a:solidFill>
                <a:latin typeface="Times New Roman" pitchFamily="-123" charset="0"/>
                <a:ea typeface="Times New Roman" pitchFamily="-123" charset="0"/>
                <a:cs typeface="Times New Roman" pitchFamily="-123" charset="0"/>
              </a:rPr>
              <a:t>Device seems to saturate after 1000ppm. </a:t>
            </a:r>
            <a:endParaRPr lang="en-US" sz="1400">
              <a:solidFill>
                <a:schemeClr val="bg1"/>
              </a:solidFill>
              <a:latin typeface="Times New Roman" pitchFamily="-123" charset="0"/>
              <a:ea typeface="Times New Roman" pitchFamily="-123" charset="0"/>
              <a:cs typeface="Times New Roman" pitchFamily="-123" charset="0"/>
              <a:sym typeface="Wingdings" pitchFamily="-123" charset="2"/>
            </a:endParaRPr>
          </a:p>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Sensitivity increases when operated in FET mode</a:t>
            </a:r>
            <a:r>
              <a:rPr lang="en-US" sz="1800">
                <a:solidFill>
                  <a:schemeClr val="bg1"/>
                </a:solidFill>
                <a:latin typeface="Times New Roman" pitchFamily="-123" charset="0"/>
                <a:ea typeface="Times New Roman" pitchFamily="-123" charset="0"/>
                <a:cs typeface="Times New Roman" pitchFamily="-123" charset="0"/>
                <a:sym typeface="Wingdings" pitchFamily="-123" charset="2"/>
              </a:rPr>
              <a:t>. </a:t>
            </a:r>
            <a:endParaRPr lang="en-US" sz="1800">
              <a:solidFill>
                <a:schemeClr val="bg1"/>
              </a:solidFill>
              <a:latin typeface="Times New Roman" pitchFamily="-123" charset="0"/>
              <a:ea typeface="Times New Roman" pitchFamily="-123" charset="0"/>
              <a:cs typeface="Times New Roman" pitchFamily="-123" charset="0"/>
            </a:endParaRPr>
          </a:p>
        </p:txBody>
      </p:sp>
      <p:grpSp>
        <p:nvGrpSpPr>
          <p:cNvPr id="31749" name="Group 17"/>
          <p:cNvGrpSpPr>
            <a:grpSpLocks/>
          </p:cNvGrpSpPr>
          <p:nvPr/>
        </p:nvGrpSpPr>
        <p:grpSpPr bwMode="auto">
          <a:xfrm>
            <a:off x="1828800" y="1836738"/>
            <a:ext cx="5581650" cy="4162425"/>
            <a:chOff x="-184665" y="2057400"/>
            <a:chExt cx="4756665" cy="3593847"/>
          </a:xfrm>
        </p:grpSpPr>
        <p:pic>
          <p:nvPicPr>
            <p:cNvPr id="31785" name="Picture 13"/>
            <p:cNvPicPr>
              <a:picLocks noChangeAspect="1" noChangeArrowheads="1"/>
            </p:cNvPicPr>
            <p:nvPr/>
          </p:nvPicPr>
          <p:blipFill>
            <a:blip r:embed="rId3"/>
            <a:srcRect l="5556" t="3922" r="4167" b="5882"/>
            <a:stretch>
              <a:fillRect/>
            </a:stretch>
          </p:blipFill>
          <p:spPr bwMode="auto">
            <a:xfrm>
              <a:off x="0" y="2057400"/>
              <a:ext cx="4572000" cy="3505200"/>
            </a:xfrm>
            <a:prstGeom prst="rect">
              <a:avLst/>
            </a:prstGeom>
            <a:noFill/>
            <a:ln w="9525">
              <a:noFill/>
              <a:miter lim="800000"/>
              <a:headEnd/>
              <a:tailEnd/>
            </a:ln>
          </p:spPr>
        </p:pic>
        <p:sp>
          <p:nvSpPr>
            <p:cNvPr id="31786" name="TextBox 15"/>
            <p:cNvSpPr txBox="1">
              <a:spLocks noChangeArrowheads="1"/>
            </p:cNvSpPr>
            <p:nvPr/>
          </p:nvSpPr>
          <p:spPr bwMode="auto">
            <a:xfrm>
              <a:off x="2362775" y="5334627"/>
              <a:ext cx="683196" cy="316620"/>
            </a:xfrm>
            <a:prstGeom prst="rect">
              <a:avLst/>
            </a:prstGeom>
            <a:solidFill>
              <a:schemeClr val="bg1"/>
            </a:solid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V</a:t>
              </a:r>
              <a:r>
                <a:rPr lang="en-US" sz="1800" baseline="-25000">
                  <a:latin typeface="Times New Roman" pitchFamily="-123" charset="0"/>
                  <a:ea typeface="Times New Roman" pitchFamily="-123" charset="0"/>
                  <a:cs typeface="Times New Roman" pitchFamily="-123" charset="0"/>
                </a:rPr>
                <a:t>sd</a:t>
              </a:r>
              <a:r>
                <a:rPr lang="en-US" sz="1800">
                  <a:latin typeface="Times New Roman" pitchFamily="-123" charset="0"/>
                  <a:ea typeface="Times New Roman" pitchFamily="-123" charset="0"/>
                  <a:cs typeface="Times New Roman" pitchFamily="-123" charset="0"/>
                </a:rPr>
                <a:t>(V)</a:t>
              </a:r>
              <a:endParaRPr lang="en-US" sz="1800" baseline="-25000">
                <a:latin typeface="Times New Roman" pitchFamily="-123" charset="0"/>
                <a:ea typeface="Times New Roman" pitchFamily="-123" charset="0"/>
                <a:cs typeface="Times New Roman" pitchFamily="-123" charset="0"/>
              </a:endParaRPr>
            </a:p>
          </p:txBody>
        </p:sp>
        <p:sp>
          <p:nvSpPr>
            <p:cNvPr id="31787" name="TextBox 16"/>
            <p:cNvSpPr txBox="1">
              <a:spLocks noChangeArrowheads="1"/>
            </p:cNvSpPr>
            <p:nvPr/>
          </p:nvSpPr>
          <p:spPr bwMode="auto">
            <a:xfrm rot="-5400000">
              <a:off x="-409450" y="3423937"/>
              <a:ext cx="762082" cy="312511"/>
            </a:xfrm>
            <a:prstGeom prst="rect">
              <a:avLst/>
            </a:prstGeom>
            <a:solidFill>
              <a:schemeClr val="bg1"/>
            </a:solidFill>
            <a:ln w="9525">
              <a:noFill/>
              <a:miter lim="800000"/>
              <a:headEnd/>
              <a:tailEnd/>
            </a:ln>
          </p:spPr>
          <p:txBody>
            <a:bodyPr>
              <a:prstTxWarp prst="textNoShape">
                <a:avLst/>
              </a:prstTxWarp>
              <a:spAutoFit/>
            </a:bodyPr>
            <a:lstStyle/>
            <a:p>
              <a:r>
                <a:rPr lang="en-US" sz="1800">
                  <a:latin typeface="Times New Roman" pitchFamily="-123" charset="0"/>
                  <a:ea typeface="Times New Roman" pitchFamily="-123" charset="0"/>
                  <a:cs typeface="Times New Roman" pitchFamily="-123" charset="0"/>
                </a:rPr>
                <a:t>I</a:t>
              </a:r>
              <a:r>
                <a:rPr lang="en-US" sz="1800" baseline="-25000">
                  <a:latin typeface="Times New Roman" pitchFamily="-123" charset="0"/>
                  <a:ea typeface="Times New Roman" pitchFamily="-123" charset="0"/>
                  <a:cs typeface="Times New Roman" pitchFamily="-123" charset="0"/>
                </a:rPr>
                <a:t>sd</a:t>
              </a:r>
              <a:r>
                <a:rPr lang="en-US" sz="1800">
                  <a:latin typeface="Times New Roman" pitchFamily="-123" charset="0"/>
                  <a:ea typeface="Times New Roman" pitchFamily="-123" charset="0"/>
                  <a:cs typeface="Times New Roman" pitchFamily="-123" charset="0"/>
                </a:rPr>
                <a:t>(A)</a:t>
              </a:r>
            </a:p>
          </p:txBody>
        </p:sp>
      </p:grpSp>
      <p:sp>
        <p:nvSpPr>
          <p:cNvPr id="31750" name="Rectangle 9"/>
          <p:cNvSpPr>
            <a:spLocks noChangeArrowheads="1"/>
          </p:cNvSpPr>
          <p:nvPr/>
        </p:nvSpPr>
        <p:spPr bwMode="auto">
          <a:xfrm>
            <a:off x="7554913" y="6272213"/>
            <a:ext cx="1603375" cy="457200"/>
          </a:xfrm>
          <a:prstGeom prst="rect">
            <a:avLst/>
          </a:prstGeom>
          <a:noFill/>
          <a:ln w="9525">
            <a:noFill/>
            <a:miter lim="800000"/>
            <a:headEnd/>
            <a:tailEnd/>
          </a:ln>
        </p:spPr>
        <p:txBody>
          <a:bodyPr>
            <a:prstTxWarp prst="textNoShape">
              <a:avLst/>
            </a:prstTxWarp>
            <a:spAutoFit/>
          </a:bodyPr>
          <a:lstStyle/>
          <a:p>
            <a:endParaRPr lang="en-US"/>
          </a:p>
        </p:txBody>
      </p:sp>
      <p:grpSp>
        <p:nvGrpSpPr>
          <p:cNvPr id="31751" name="Group 40"/>
          <p:cNvGrpSpPr>
            <a:grpSpLocks/>
          </p:cNvGrpSpPr>
          <p:nvPr/>
        </p:nvGrpSpPr>
        <p:grpSpPr bwMode="auto">
          <a:xfrm>
            <a:off x="6016625" y="3327400"/>
            <a:ext cx="3046413" cy="1854200"/>
            <a:chOff x="76200" y="914400"/>
            <a:chExt cx="3466578" cy="2282328"/>
          </a:xfrm>
        </p:grpSpPr>
        <p:grpSp>
          <p:nvGrpSpPr>
            <p:cNvPr id="31755" name="Group 56"/>
            <p:cNvGrpSpPr>
              <a:grpSpLocks/>
            </p:cNvGrpSpPr>
            <p:nvPr/>
          </p:nvGrpSpPr>
          <p:grpSpPr bwMode="auto">
            <a:xfrm>
              <a:off x="144744" y="1735100"/>
              <a:ext cx="3398034" cy="1461628"/>
              <a:chOff x="279399" y="2743100"/>
              <a:chExt cx="3878290" cy="1764033"/>
            </a:xfrm>
          </p:grpSpPr>
          <p:grpSp>
            <p:nvGrpSpPr>
              <p:cNvPr id="31770" name="Group 44"/>
              <p:cNvGrpSpPr>
                <a:grpSpLocks/>
              </p:cNvGrpSpPr>
              <p:nvPr/>
            </p:nvGrpSpPr>
            <p:grpSpPr bwMode="auto">
              <a:xfrm>
                <a:off x="279399" y="2743100"/>
                <a:ext cx="3878290" cy="1690925"/>
                <a:chOff x="5867211" y="1871340"/>
                <a:chExt cx="3170533" cy="1175015"/>
              </a:xfrm>
            </p:grpSpPr>
            <p:grpSp>
              <p:nvGrpSpPr>
                <p:cNvPr id="31774" name="Group 31"/>
                <p:cNvGrpSpPr>
                  <a:grpSpLocks/>
                </p:cNvGrpSpPr>
                <p:nvPr/>
              </p:nvGrpSpPr>
              <p:grpSpPr bwMode="auto">
                <a:xfrm>
                  <a:off x="5867211" y="2438426"/>
                  <a:ext cx="2515127" cy="533922"/>
                  <a:chOff x="6172011" y="3124226"/>
                  <a:chExt cx="2515127" cy="533922"/>
                </a:xfrm>
              </p:grpSpPr>
              <p:sp>
                <p:nvSpPr>
                  <p:cNvPr id="31" name="Rectangle 30"/>
                  <p:cNvSpPr/>
                  <p:nvPr/>
                </p:nvSpPr>
                <p:spPr>
                  <a:xfrm>
                    <a:off x="6976093" y="3194631"/>
                    <a:ext cx="837696" cy="152407"/>
                  </a:xfrm>
                  <a:prstGeom prst="rect">
                    <a:avLst/>
                  </a:prstGeom>
                  <a:solidFill>
                    <a:schemeClr val="tx1">
                      <a:lumMod val="75000"/>
                      <a:lumOff val="2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8" name="Rounded Rectangle 27"/>
                  <p:cNvSpPr/>
                  <p:nvPr/>
                </p:nvSpPr>
                <p:spPr>
                  <a:xfrm>
                    <a:off x="6172105" y="3353593"/>
                    <a:ext cx="2514776" cy="304815"/>
                  </a:xfrm>
                  <a:prstGeom prst="round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2" name="Rectangle 21"/>
                  <p:cNvSpPr/>
                  <p:nvPr/>
                </p:nvSpPr>
                <p:spPr>
                  <a:xfrm>
                    <a:off x="6399649" y="3124162"/>
                    <a:ext cx="837696" cy="152408"/>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4" name="Rectangle 23"/>
                  <p:cNvSpPr/>
                  <p:nvPr/>
                </p:nvSpPr>
                <p:spPr>
                  <a:xfrm>
                    <a:off x="7542423" y="3124162"/>
                    <a:ext cx="839382" cy="152408"/>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0" name="Rounded Rectangle 19"/>
                  <p:cNvSpPr/>
                  <p:nvPr/>
                </p:nvSpPr>
                <p:spPr>
                  <a:xfrm>
                    <a:off x="6172105" y="3276570"/>
                    <a:ext cx="2514776" cy="77023"/>
                  </a:xfrm>
                  <a:prstGeom prst="roundRect">
                    <a:avLst/>
                  </a:prstGeom>
                  <a:solidFill>
                    <a:srgbClr val="EB21D3"/>
                  </a:solidFill>
                  <a:ln>
                    <a:solidFill>
                      <a:srgbClr val="EB21D3"/>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grpSp>
            <p:sp>
              <p:nvSpPr>
                <p:cNvPr id="31775" name="TextBox 33"/>
                <p:cNvSpPr txBox="1">
                  <a:spLocks noChangeArrowheads="1"/>
                </p:cNvSpPr>
                <p:nvPr/>
              </p:nvSpPr>
              <p:spPr bwMode="auto">
                <a:xfrm>
                  <a:off x="6706688" y="2667793"/>
                  <a:ext cx="397780" cy="378562"/>
                </a:xfrm>
                <a:prstGeom prst="rect">
                  <a:avLst/>
                </a:prstGeom>
                <a:no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Si</a:t>
                  </a:r>
                </a:p>
              </p:txBody>
            </p:sp>
            <p:sp>
              <p:nvSpPr>
                <p:cNvPr id="31776" name="TextBox 34"/>
                <p:cNvSpPr txBox="1">
                  <a:spLocks noChangeArrowheads="1"/>
                </p:cNvSpPr>
                <p:nvPr/>
              </p:nvSpPr>
              <p:spPr bwMode="auto">
                <a:xfrm>
                  <a:off x="8383767" y="2135186"/>
                  <a:ext cx="653977" cy="378561"/>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SiO</a:t>
                  </a:r>
                  <a:r>
                    <a:rPr lang="en-US" sz="1800" baseline="-25000">
                      <a:solidFill>
                        <a:schemeClr val="bg1"/>
                      </a:solidFill>
                      <a:latin typeface="Times New Roman" pitchFamily="-123" charset="0"/>
                      <a:ea typeface="Times New Roman" pitchFamily="-123" charset="0"/>
                      <a:cs typeface="Times New Roman" pitchFamily="-123" charset="0"/>
                    </a:rPr>
                    <a:t>2</a:t>
                  </a:r>
                </a:p>
              </p:txBody>
            </p:sp>
            <p:sp>
              <p:nvSpPr>
                <p:cNvPr id="31777" name="TextBox 36"/>
                <p:cNvSpPr txBox="1">
                  <a:spLocks noChangeArrowheads="1"/>
                </p:cNvSpPr>
                <p:nvPr/>
              </p:nvSpPr>
              <p:spPr bwMode="auto">
                <a:xfrm>
                  <a:off x="6887037" y="1871340"/>
                  <a:ext cx="977595" cy="378561"/>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SWNTs</a:t>
                  </a:r>
                </a:p>
              </p:txBody>
            </p:sp>
            <p:cxnSp>
              <p:nvCxnSpPr>
                <p:cNvPr id="39" name="Straight Arrow Connector 38"/>
                <p:cNvCxnSpPr>
                  <a:cxnSpLocks noChangeShapeType="1"/>
                </p:cNvCxnSpPr>
                <p:nvPr/>
              </p:nvCxnSpPr>
              <p:spPr bwMode="auto">
                <a:xfrm flipV="1">
                  <a:off x="8154539" y="2438362"/>
                  <a:ext cx="303391" cy="152408"/>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cxnSp>
              <p:nvCxnSpPr>
                <p:cNvPr id="42" name="Straight Arrow Connector 41"/>
                <p:cNvCxnSpPr>
                  <a:cxnSpLocks noChangeShapeType="1"/>
                  <a:stCxn id="31" idx="0"/>
                </p:cNvCxnSpPr>
                <p:nvPr/>
              </p:nvCxnSpPr>
              <p:spPr bwMode="auto">
                <a:xfrm rot="5400000" flipH="1" flipV="1">
                  <a:off x="6992555" y="2181173"/>
                  <a:ext cx="426086" cy="229229"/>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grpSp>
          <p:sp>
            <p:nvSpPr>
              <p:cNvPr id="31771" name="TextBox 53"/>
              <p:cNvSpPr txBox="1">
                <a:spLocks noChangeArrowheads="1"/>
              </p:cNvSpPr>
              <p:nvPr/>
            </p:nvSpPr>
            <p:spPr bwMode="auto">
              <a:xfrm>
                <a:off x="380541" y="3429375"/>
                <a:ext cx="1063870" cy="544775"/>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Source</a:t>
                </a:r>
              </a:p>
            </p:txBody>
          </p:sp>
          <p:sp>
            <p:nvSpPr>
              <p:cNvPr id="31772" name="TextBox 54"/>
              <p:cNvSpPr txBox="1">
                <a:spLocks noChangeArrowheads="1"/>
              </p:cNvSpPr>
              <p:nvPr/>
            </p:nvSpPr>
            <p:spPr bwMode="auto">
              <a:xfrm>
                <a:off x="1914492" y="3429375"/>
                <a:ext cx="915422" cy="544775"/>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Drain</a:t>
                </a:r>
              </a:p>
            </p:txBody>
          </p:sp>
          <p:sp>
            <p:nvSpPr>
              <p:cNvPr id="31773" name="TextBox 55"/>
              <p:cNvSpPr txBox="1">
                <a:spLocks noChangeArrowheads="1"/>
              </p:cNvSpPr>
              <p:nvPr/>
            </p:nvSpPr>
            <p:spPr bwMode="auto">
              <a:xfrm>
                <a:off x="2363956" y="3962358"/>
                <a:ext cx="799964" cy="544775"/>
              </a:xfrm>
              <a:prstGeom prst="rect">
                <a:avLst/>
              </a:prstGeom>
              <a:no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Gate</a:t>
                </a:r>
              </a:p>
            </p:txBody>
          </p:sp>
        </p:grpSp>
        <p:grpSp>
          <p:nvGrpSpPr>
            <p:cNvPr id="31756" name="Group 49"/>
            <p:cNvGrpSpPr>
              <a:grpSpLocks/>
            </p:cNvGrpSpPr>
            <p:nvPr/>
          </p:nvGrpSpPr>
          <p:grpSpPr bwMode="auto">
            <a:xfrm>
              <a:off x="76200" y="1838171"/>
              <a:ext cx="3140890" cy="568327"/>
              <a:chOff x="18288" y="2867496"/>
              <a:chExt cx="3584801" cy="685912"/>
            </a:xfrm>
          </p:grpSpPr>
          <p:cxnSp>
            <p:nvCxnSpPr>
              <p:cNvPr id="34" name="Straight Connector 33"/>
              <p:cNvCxnSpPr/>
              <p:nvPr/>
            </p:nvCxnSpPr>
            <p:spPr>
              <a:xfrm>
                <a:off x="18288" y="2915260"/>
                <a:ext cx="76285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767" name="Straight Connector 35"/>
              <p:cNvCxnSpPr>
                <a:cxnSpLocks noChangeShapeType="1"/>
              </p:cNvCxnSpPr>
              <p:nvPr/>
            </p:nvCxnSpPr>
            <p:spPr bwMode="auto">
              <a:xfrm rot="16200000" flipH="1">
                <a:off x="648576" y="3028055"/>
                <a:ext cx="609272" cy="380492"/>
              </a:xfrm>
              <a:prstGeom prst="line">
                <a:avLst/>
              </a:prstGeom>
              <a:noFill/>
              <a:ln w="25400">
                <a:solidFill>
                  <a:srgbClr val="4A7EBB"/>
                </a:solidFill>
                <a:round/>
                <a:headEnd/>
                <a:tailEnd/>
              </a:ln>
            </p:spPr>
          </p:cxnSp>
          <p:cxnSp>
            <p:nvCxnSpPr>
              <p:cNvPr id="31768" name="Straight Connector 42"/>
              <p:cNvCxnSpPr>
                <a:cxnSpLocks noChangeShapeType="1"/>
              </p:cNvCxnSpPr>
              <p:nvPr/>
            </p:nvCxnSpPr>
            <p:spPr bwMode="auto">
              <a:xfrm rot="5400000" flipH="1" flipV="1">
                <a:off x="2278985" y="2982342"/>
                <a:ext cx="685910" cy="456590"/>
              </a:xfrm>
              <a:prstGeom prst="line">
                <a:avLst/>
              </a:prstGeom>
              <a:noFill/>
              <a:ln w="25400">
                <a:solidFill>
                  <a:srgbClr val="4A7EBB"/>
                </a:solidFill>
                <a:round/>
                <a:headEnd/>
                <a:tailEnd/>
              </a:ln>
            </p:spPr>
          </p:cxnSp>
          <p:cxnSp>
            <p:nvCxnSpPr>
              <p:cNvPr id="45" name="Straight Connector 44"/>
              <p:cNvCxnSpPr/>
              <p:nvPr/>
            </p:nvCxnSpPr>
            <p:spPr>
              <a:xfrm>
                <a:off x="2840839" y="2868093"/>
                <a:ext cx="762851"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31757" name="TextBox 51"/>
            <p:cNvSpPr txBox="1">
              <a:spLocks noChangeArrowheads="1"/>
            </p:cNvSpPr>
            <p:nvPr/>
          </p:nvSpPr>
          <p:spPr bwMode="auto">
            <a:xfrm>
              <a:off x="1235182" y="914400"/>
              <a:ext cx="897342" cy="375177"/>
            </a:xfrm>
            <a:prstGeom prst="rect">
              <a:avLst/>
            </a:prstGeom>
            <a:noFill/>
            <a:ln w="9525">
              <a:noFill/>
              <a:miter lim="800000"/>
              <a:headEnd/>
              <a:tailEnd/>
            </a:ln>
          </p:spPr>
          <p:txBody>
            <a:bodyPr>
              <a:prstTxWarp prst="textNoShape">
                <a:avLst/>
              </a:prstTxWarp>
              <a:spAutoFit/>
            </a:bodyPr>
            <a:lstStyle/>
            <a:p>
              <a:r>
                <a:rPr lang="en-US" sz="1400">
                  <a:solidFill>
                    <a:schemeClr val="bg1"/>
                  </a:solidFill>
                  <a:latin typeface="Times New Roman" pitchFamily="-123" charset="0"/>
                  <a:ea typeface="Times New Roman" pitchFamily="-123" charset="0"/>
                  <a:cs typeface="Times New Roman" pitchFamily="-123" charset="0"/>
                </a:rPr>
                <a:t>Probe</a:t>
              </a:r>
              <a:endParaRPr lang="en-US" sz="1800">
                <a:solidFill>
                  <a:schemeClr val="bg1"/>
                </a:solidFill>
                <a:latin typeface="Times New Roman" pitchFamily="-123" charset="0"/>
                <a:ea typeface="Times New Roman" pitchFamily="-123" charset="0"/>
                <a:cs typeface="Times New Roman" pitchFamily="-123" charset="0"/>
              </a:endParaRPr>
            </a:p>
          </p:txBody>
        </p:sp>
        <p:cxnSp>
          <p:nvCxnSpPr>
            <p:cNvPr id="54" name="Straight Arrow Connector 53"/>
            <p:cNvCxnSpPr>
              <a:cxnSpLocks noChangeShapeType="1"/>
            </p:cNvCxnSpPr>
            <p:nvPr/>
          </p:nvCxnSpPr>
          <p:spPr bwMode="auto">
            <a:xfrm rot="5400000">
              <a:off x="807630" y="1324377"/>
              <a:ext cx="459202" cy="397419"/>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cxnSp>
          <p:nvCxnSpPr>
            <p:cNvPr id="55" name="Straight Arrow Connector 54"/>
            <p:cNvCxnSpPr>
              <a:cxnSpLocks noChangeShapeType="1"/>
            </p:cNvCxnSpPr>
            <p:nvPr/>
          </p:nvCxnSpPr>
          <p:spPr bwMode="auto">
            <a:xfrm rot="16200000" flipH="1">
              <a:off x="1902340" y="1293667"/>
              <a:ext cx="459202" cy="458838"/>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grpSp>
          <p:nvGrpSpPr>
            <p:cNvPr id="31760" name="Pie 34"/>
            <p:cNvGrpSpPr>
              <a:grpSpLocks/>
            </p:cNvGrpSpPr>
            <p:nvPr/>
          </p:nvGrpSpPr>
          <p:grpSpPr bwMode="auto">
            <a:xfrm>
              <a:off x="1847088" y="2231136"/>
              <a:ext cx="573024" cy="256032"/>
              <a:chOff x="1847088" y="2231136"/>
              <a:chExt cx="573024" cy="256032"/>
            </a:xfrm>
          </p:grpSpPr>
          <p:pic>
            <p:nvPicPr>
              <p:cNvPr id="31764" name="Pie 34"/>
              <p:cNvPicPr>
                <a:picLocks noChangeArrowheads="1"/>
              </p:cNvPicPr>
              <p:nvPr/>
            </p:nvPicPr>
            <p:blipFill>
              <a:blip r:embed="rId4"/>
              <a:srcRect/>
              <a:stretch>
                <a:fillRect/>
              </a:stretch>
            </p:blipFill>
            <p:spPr bwMode="auto">
              <a:xfrm>
                <a:off x="1847088" y="2231136"/>
                <a:ext cx="573024" cy="256032"/>
              </a:xfrm>
              <a:prstGeom prst="rect">
                <a:avLst/>
              </a:prstGeom>
              <a:noFill/>
              <a:ln w="9525">
                <a:noFill/>
                <a:miter lim="800000"/>
                <a:headEnd/>
                <a:tailEnd/>
              </a:ln>
            </p:spPr>
          </p:pic>
          <p:sp>
            <p:nvSpPr>
              <p:cNvPr id="31765" name="Text Box 37"/>
              <p:cNvSpPr txBox="1">
                <a:spLocks noChangeArrowheads="1"/>
              </p:cNvSpPr>
              <p:nvPr/>
            </p:nvSpPr>
            <p:spPr bwMode="auto">
              <a:xfrm rot="10800000">
                <a:off x="1971955" y="2312083"/>
                <a:ext cx="323290" cy="204082"/>
              </a:xfrm>
              <a:prstGeom prst="rect">
                <a:avLst/>
              </a:prstGeom>
              <a:noFill/>
              <a:ln w="9525">
                <a:noFill/>
                <a:miter lim="800000"/>
                <a:headEnd/>
                <a:tailEnd/>
              </a:ln>
            </p:spPr>
            <p:txBody>
              <a:bodyPr rot="10800000" anchor="ctr">
                <a:prstTxWarp prst="textNoShape">
                  <a:avLst/>
                </a:prstTxWarp>
              </a:bodyPr>
              <a:lstStyle/>
              <a:p>
                <a:pPr algn="ctr"/>
                <a:endParaRPr lang="en-US" sz="1800">
                  <a:latin typeface="Calibri" pitchFamily="-123" charset="0"/>
                  <a:ea typeface="Arial" pitchFamily="-123" charset="0"/>
                  <a:cs typeface="Arial" pitchFamily="-123" charset="0"/>
                </a:endParaRPr>
              </a:p>
            </p:txBody>
          </p:sp>
        </p:grpSp>
        <p:grpSp>
          <p:nvGrpSpPr>
            <p:cNvPr id="31761" name="Pie 36"/>
            <p:cNvGrpSpPr>
              <a:grpSpLocks/>
            </p:cNvGrpSpPr>
            <p:nvPr/>
          </p:nvGrpSpPr>
          <p:grpSpPr bwMode="auto">
            <a:xfrm>
              <a:off x="682752" y="2231136"/>
              <a:ext cx="573024" cy="256032"/>
              <a:chOff x="682752" y="2231136"/>
              <a:chExt cx="573024" cy="256032"/>
            </a:xfrm>
          </p:grpSpPr>
          <p:pic>
            <p:nvPicPr>
              <p:cNvPr id="31762" name="Pie 36"/>
              <p:cNvPicPr>
                <a:picLocks noChangeArrowheads="1"/>
              </p:cNvPicPr>
              <p:nvPr/>
            </p:nvPicPr>
            <p:blipFill>
              <a:blip r:embed="rId5"/>
              <a:srcRect/>
              <a:stretch>
                <a:fillRect/>
              </a:stretch>
            </p:blipFill>
            <p:spPr bwMode="auto">
              <a:xfrm>
                <a:off x="682752" y="2231136"/>
                <a:ext cx="573024" cy="256032"/>
              </a:xfrm>
              <a:prstGeom prst="rect">
                <a:avLst/>
              </a:prstGeom>
              <a:noFill/>
              <a:ln w="9525">
                <a:noFill/>
                <a:miter lim="800000"/>
                <a:headEnd/>
                <a:tailEnd/>
              </a:ln>
            </p:spPr>
          </p:pic>
          <p:sp>
            <p:nvSpPr>
              <p:cNvPr id="31763" name="Text Box 40"/>
              <p:cNvSpPr txBox="1">
                <a:spLocks noChangeArrowheads="1"/>
              </p:cNvSpPr>
              <p:nvPr/>
            </p:nvSpPr>
            <p:spPr bwMode="auto">
              <a:xfrm rot="10800000">
                <a:off x="812771" y="2312083"/>
                <a:ext cx="323290" cy="204082"/>
              </a:xfrm>
              <a:prstGeom prst="rect">
                <a:avLst/>
              </a:prstGeom>
              <a:noFill/>
              <a:ln w="9525">
                <a:noFill/>
                <a:miter lim="800000"/>
                <a:headEnd/>
                <a:tailEnd/>
              </a:ln>
            </p:spPr>
            <p:txBody>
              <a:bodyPr rot="10800000" anchor="ctr">
                <a:prstTxWarp prst="textNoShape">
                  <a:avLst/>
                </a:prstTxWarp>
              </a:bodyPr>
              <a:lstStyle/>
              <a:p>
                <a:pPr algn="ctr"/>
                <a:endParaRPr lang="en-US" sz="1800">
                  <a:latin typeface="Calibri" pitchFamily="-123" charset="0"/>
                  <a:ea typeface="Arial" pitchFamily="-123" charset="0"/>
                  <a:cs typeface="Arial" pitchFamily="-123" charset="0"/>
                </a:endParaRPr>
              </a:p>
            </p:txBody>
          </p:sp>
        </p:grpSp>
      </p:grpSp>
      <p:sp>
        <p:nvSpPr>
          <p:cNvPr id="31752" name="TextBox 43"/>
          <p:cNvSpPr txBox="1">
            <a:spLocks noChangeArrowheads="1"/>
          </p:cNvSpPr>
          <p:nvPr/>
        </p:nvSpPr>
        <p:spPr bwMode="auto">
          <a:xfrm>
            <a:off x="6016625" y="6208713"/>
            <a:ext cx="2667000" cy="336550"/>
          </a:xfrm>
          <a:prstGeom prst="rect">
            <a:avLst/>
          </a:prstGeom>
          <a:noFill/>
          <a:ln w="9525">
            <a:noFill/>
            <a:miter lim="800000"/>
            <a:headEnd/>
            <a:tailEnd/>
          </a:ln>
        </p:spPr>
        <p:txBody>
          <a:bodyPr>
            <a:prstTxWarp prst="textNoShape">
              <a:avLst/>
            </a:prstTxWarp>
            <a:spAutoFit/>
          </a:bodyPr>
          <a:lstStyle/>
          <a:p>
            <a:r>
              <a:rPr lang="en-US" sz="1600">
                <a:solidFill>
                  <a:schemeClr val="bg1"/>
                </a:solidFill>
                <a:latin typeface="Times New Roman" pitchFamily="-123" charset="0"/>
                <a:ea typeface="Times New Roman" pitchFamily="-123" charset="0"/>
                <a:cs typeface="Times New Roman" pitchFamily="-123" charset="0"/>
              </a:rPr>
              <a:t>Cross-sectional schematic</a:t>
            </a:r>
            <a:endParaRPr lang="en-US" sz="1600">
              <a:latin typeface="Times New Roman" pitchFamily="-123" charset="0"/>
              <a:ea typeface="Times New Roman" pitchFamily="-123" charset="0"/>
              <a:cs typeface="Times New Roman" pitchFamily="-123" charset="0"/>
            </a:endParaRPr>
          </a:p>
        </p:txBody>
      </p:sp>
      <p:pic>
        <p:nvPicPr>
          <p:cNvPr id="31753" name="Picture 3" descr="C:\Documents and Settings\y.kim\My Documents\Young's\ONSI\Data &amp; Image\Images\SEM\Nanosizes\2009\December\22dec09\c199_wirebonding_01.jpg"/>
          <p:cNvPicPr>
            <a:picLocks noChangeAspect="1" noChangeArrowheads="1"/>
          </p:cNvPicPr>
          <p:nvPr/>
        </p:nvPicPr>
        <p:blipFill>
          <a:blip r:embed="rId6"/>
          <a:srcRect/>
          <a:stretch>
            <a:fillRect/>
          </a:stretch>
        </p:blipFill>
        <p:spPr bwMode="auto">
          <a:xfrm>
            <a:off x="228600" y="2127250"/>
            <a:ext cx="1298575" cy="973138"/>
          </a:xfrm>
          <a:prstGeom prst="rect">
            <a:avLst/>
          </a:prstGeom>
          <a:noFill/>
          <a:ln w="9525">
            <a:noFill/>
            <a:miter lim="800000"/>
            <a:headEnd/>
            <a:tailEnd/>
          </a:ln>
        </p:spPr>
      </p:pic>
      <p:pic>
        <p:nvPicPr>
          <p:cNvPr id="31754" name="Picture 2" descr="C:\Documents and Settings\y.kim\My Documents\Young's\ONSI\Data &amp; Image\Images\SEM\Nanosizes\2009\December\22dec09\c199_wirebonding_d21_02.jpg"/>
          <p:cNvPicPr>
            <a:picLocks noChangeAspect="1" noChangeArrowheads="1"/>
          </p:cNvPicPr>
          <p:nvPr/>
        </p:nvPicPr>
        <p:blipFill>
          <a:blip r:embed="rId7"/>
          <a:srcRect/>
          <a:stretch>
            <a:fillRect/>
          </a:stretch>
        </p:blipFill>
        <p:spPr bwMode="auto">
          <a:xfrm>
            <a:off x="228600" y="3327400"/>
            <a:ext cx="1298575" cy="974725"/>
          </a:xfrm>
          <a:prstGeom prst="rect">
            <a:avLst/>
          </a:prstGeom>
          <a:noFill/>
          <a:ln w="9525">
            <a:noFill/>
            <a:miter lim="800000"/>
            <a:headEnd/>
            <a:tailEnd/>
          </a:ln>
        </p:spPr>
      </p:pic>
      <p:sp>
        <p:nvSpPr>
          <p:cNvPr id="2" name="TextBox 1"/>
          <p:cNvSpPr txBox="1"/>
          <p:nvPr/>
        </p:nvSpPr>
        <p:spPr>
          <a:xfrm rot="19738901">
            <a:off x="1144952" y="3749227"/>
            <a:ext cx="2664311" cy="707886"/>
          </a:xfrm>
          <a:prstGeom prst="rect">
            <a:avLst/>
          </a:prstGeom>
          <a:noFill/>
        </p:spPr>
        <p:txBody>
          <a:bodyPr wrap="none" rtlCol="0">
            <a:spAutoFit/>
          </a:bodyPr>
          <a:lstStyle/>
          <a:p>
            <a:r>
              <a:rPr lang="en-US" sz="4000" b="1" dirty="0" smtClean="0">
                <a:solidFill>
                  <a:srgbClr val="FF0000"/>
                </a:solidFill>
              </a:rPr>
              <a:t>EXAMPLE</a:t>
            </a:r>
            <a:endParaRPr lang="en-US" sz="4000" b="1" dirty="0">
              <a:solidFill>
                <a:srgbClr val="FF0000"/>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Placeholder 2"/>
          <p:cNvSpPr>
            <a:spLocks noGrp="1"/>
          </p:cNvSpPr>
          <p:nvPr>
            <p:ph type="ctrTitle"/>
          </p:nvPr>
        </p:nvSpPr>
        <p:spPr>
          <a:xfrm>
            <a:off x="685800" y="2286000"/>
            <a:ext cx="7772400" cy="1143000"/>
          </a:xfrm>
        </p:spPr>
        <p:txBody>
          <a:bodyPr/>
          <a:lstStyle/>
          <a:p>
            <a:endParaRPr lang="en-US"/>
          </a:p>
        </p:txBody>
      </p:sp>
      <p:sp>
        <p:nvSpPr>
          <p:cNvPr id="33794" name="Placeholder 3"/>
          <p:cNvSpPr>
            <a:spLocks noGrp="1"/>
          </p:cNvSpPr>
          <p:nvPr>
            <p:ph type="subTitle" idx="1"/>
          </p:nvPr>
        </p:nvSpPr>
        <p:spPr/>
        <p:txBody>
          <a:bodyPr/>
          <a:lstStyle/>
          <a:p>
            <a:endParaRPr lang="en-US">
              <a:solidFill>
                <a:schemeClr val="tx1"/>
              </a:solidFill>
            </a:endParaRPr>
          </a:p>
        </p:txBody>
      </p:sp>
      <p:pic>
        <p:nvPicPr>
          <p:cNvPr id="33795" name="Picture 4" descr="Picture 5"/>
          <p:cNvPicPr>
            <a:picLocks noChangeAspect="1" noChangeArrowheads="1"/>
          </p:cNvPicPr>
          <p:nvPr/>
        </p:nvPicPr>
        <p:blipFill>
          <a:blip r:embed="rId3"/>
          <a:srcRect/>
          <a:stretch>
            <a:fillRect/>
          </a:stretch>
        </p:blipFill>
        <p:spPr bwMode="auto">
          <a:xfrm>
            <a:off x="0" y="382588"/>
            <a:ext cx="9144000" cy="5961062"/>
          </a:xfrm>
          <a:prstGeom prst="rect">
            <a:avLst/>
          </a:prstGeom>
          <a:noFill/>
          <a:ln w="9525">
            <a:noFill/>
            <a:miter lim="800000"/>
            <a:headEnd/>
            <a:tailEnd/>
          </a:ln>
        </p:spPr>
      </p:pic>
      <p:sp>
        <p:nvSpPr>
          <p:cNvPr id="10" name="Notched Right Arrow 9"/>
          <p:cNvSpPr/>
          <p:nvPr/>
        </p:nvSpPr>
        <p:spPr>
          <a:xfrm>
            <a:off x="685800" y="3386138"/>
            <a:ext cx="2335213" cy="452437"/>
          </a:xfrm>
          <a:prstGeom prst="notchedRightArrow">
            <a:avLst/>
          </a:prstGeom>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srgbClr val="FF0000"/>
              </a:solidFill>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457200" y="715963"/>
            <a:ext cx="8229600" cy="1765300"/>
          </a:xfrm>
        </p:spPr>
        <p:txBody>
          <a:bodyPr/>
          <a:lstStyle/>
          <a:p>
            <a:pPr eaLnBrk="1" hangingPunct="1"/>
            <a:r>
              <a:rPr lang="en-US" smtClean="0"/>
              <a:t>Thin Films for Solar Panels</a:t>
            </a: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77827" name="TextBox 3"/>
          <p:cNvSpPr txBox="1">
            <a:spLocks noChangeArrowheads="1"/>
          </p:cNvSpPr>
          <p:nvPr/>
        </p:nvSpPr>
        <p:spPr bwMode="auto">
          <a:xfrm>
            <a:off x="3493128" y="3270250"/>
            <a:ext cx="2199014" cy="1661993"/>
          </a:xfrm>
          <a:prstGeom prst="rect">
            <a:avLst/>
          </a:prstGeom>
          <a:noFill/>
          <a:ln w="9525">
            <a:noFill/>
            <a:miter lim="800000"/>
            <a:headEnd/>
            <a:tailEnd/>
          </a:ln>
        </p:spPr>
        <p:txBody>
          <a:bodyPr wrap="none">
            <a:prstTxWarp prst="textNoShape">
              <a:avLst/>
            </a:prstTxWarp>
            <a:spAutoFit/>
          </a:bodyPr>
          <a:lstStyle/>
          <a:p>
            <a:pPr algn="ctr"/>
            <a:r>
              <a:rPr lang="en-US" sz="2800" dirty="0" smtClean="0">
                <a:latin typeface="Calibri" pitchFamily="-123" charset="0"/>
              </a:rPr>
              <a:t>Dr. X</a:t>
            </a:r>
            <a:endParaRPr lang="en-US" sz="2800" dirty="0">
              <a:latin typeface="Calibri" pitchFamily="-123" charset="0"/>
            </a:endParaRPr>
          </a:p>
          <a:p>
            <a:pPr algn="ctr"/>
            <a:r>
              <a:rPr lang="en-US" sz="2800" dirty="0" smtClean="0">
                <a:latin typeface="Calibri" pitchFamily="-123" charset="0"/>
              </a:rPr>
              <a:t>YZ University</a:t>
            </a:r>
            <a:endParaRPr lang="en-US" sz="2800" dirty="0">
              <a:latin typeface="Calibri" pitchFamily="-123" charset="0"/>
            </a:endParaRPr>
          </a:p>
          <a:p>
            <a:pPr algn="ctr"/>
            <a:r>
              <a:rPr lang="en-US" sz="2800" dirty="0">
                <a:latin typeface="Calibri" pitchFamily="-123" charset="0"/>
              </a:rPr>
              <a:t>June </a:t>
            </a:r>
            <a:r>
              <a:rPr lang="en-US" sz="2800" dirty="0" smtClean="0">
                <a:latin typeface="Calibri" pitchFamily="-123" charset="0"/>
              </a:rPr>
              <a:t>15, </a:t>
            </a:r>
            <a:r>
              <a:rPr lang="en-US" sz="2800" dirty="0">
                <a:latin typeface="Calibri" pitchFamily="-123" charset="0"/>
              </a:rPr>
              <a:t>2020</a:t>
            </a:r>
          </a:p>
          <a:p>
            <a:pPr algn="ctr"/>
            <a:endParaRPr lang="en-US" sz="1800" dirty="0">
              <a:latin typeface="Calibri" pitchFamily="-123"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p:txBody>
          <a:bodyPr/>
          <a:lstStyle/>
          <a:p>
            <a:pPr eaLnBrk="1" hangingPunct="1"/>
            <a:r>
              <a:rPr lang="en-US" smtClean="0"/>
              <a:t>Thin Films for Solar Panels</a:t>
            </a:r>
          </a:p>
        </p:txBody>
      </p:sp>
      <p:sp>
        <p:nvSpPr>
          <p:cNvPr id="3" name="Content Placeholder 2"/>
          <p:cNvSpPr>
            <a:spLocks noGrp="1"/>
          </p:cNvSpPr>
          <p:nvPr>
            <p:ph idx="1"/>
          </p:nvPr>
        </p:nvSpPr>
        <p:spPr>
          <a:xfrm>
            <a:off x="247650" y="1600200"/>
            <a:ext cx="8672513" cy="4525963"/>
          </a:xfrm>
        </p:spPr>
        <p:txBody>
          <a:bodyPr rtlCol="0">
            <a:normAutofit/>
          </a:bodyPr>
          <a:lstStyle/>
          <a:p>
            <a:pPr marL="514350" indent="-514350" eaLnBrk="1" fontAlgn="auto" hangingPunct="1">
              <a:spcAft>
                <a:spcPts val="0"/>
              </a:spcAft>
              <a:buFont typeface="+mj-lt"/>
              <a:buAutoNum type="arabicPeriod"/>
              <a:defRPr/>
            </a:pPr>
            <a:r>
              <a:rPr lang="en-US" dirty="0" smtClean="0">
                <a:ea typeface="+mn-ea"/>
                <a:cs typeface="+mn-cs"/>
              </a:rPr>
              <a:t>Intro:  </a:t>
            </a:r>
            <a:r>
              <a:rPr lang="en-US" sz="2800" dirty="0" smtClean="0">
                <a:ea typeface="+mn-ea"/>
                <a:cs typeface="+mn-cs"/>
              </a:rPr>
              <a:t>The problem with conventional solar panels</a:t>
            </a:r>
          </a:p>
          <a:p>
            <a:pPr marL="914400" lvl="1" indent="-514350" eaLnBrk="1" fontAlgn="auto" hangingPunct="1">
              <a:spcAft>
                <a:spcPts val="0"/>
              </a:spcAft>
              <a:buFont typeface="+mj-lt"/>
              <a:buAutoNum type="alphaLcPeriod"/>
              <a:defRPr/>
            </a:pPr>
            <a:r>
              <a:rPr lang="en-US" dirty="0" smtClean="0">
                <a:ea typeface="+mn-ea"/>
                <a:cs typeface="+mn-cs"/>
              </a:rPr>
              <a:t>Weight </a:t>
            </a:r>
          </a:p>
          <a:p>
            <a:pPr marL="1314450" lvl="2" indent="-514350" eaLnBrk="1" fontAlgn="auto" hangingPunct="1">
              <a:spcAft>
                <a:spcPts val="0"/>
              </a:spcAft>
              <a:defRPr/>
            </a:pPr>
            <a:r>
              <a:rPr lang="en-US" dirty="0" smtClean="0">
                <a:ea typeface="+mn-ea"/>
                <a:cs typeface="+mn-cs"/>
              </a:rPr>
              <a:t>Technical details, equations</a:t>
            </a:r>
          </a:p>
          <a:p>
            <a:pPr marL="914400" lvl="1" indent="-514350" eaLnBrk="1" fontAlgn="auto" hangingPunct="1">
              <a:spcAft>
                <a:spcPts val="0"/>
              </a:spcAft>
              <a:buFont typeface="+mj-lt"/>
              <a:buAutoNum type="alphaLcPeriod"/>
              <a:defRPr/>
            </a:pPr>
            <a:r>
              <a:rPr lang="en-US" dirty="0">
                <a:ea typeface="+mn-ea"/>
              </a:rPr>
              <a:t>Material consistency</a:t>
            </a:r>
          </a:p>
          <a:p>
            <a:pPr marL="1314450" lvl="2" indent="-514350" eaLnBrk="1" fontAlgn="auto" hangingPunct="1">
              <a:spcAft>
                <a:spcPts val="0"/>
              </a:spcAft>
              <a:defRPr/>
            </a:pPr>
            <a:r>
              <a:rPr lang="en-US" dirty="0"/>
              <a:t>Technical details, equations</a:t>
            </a:r>
            <a:endParaRPr lang="en-US" dirty="0">
              <a:ea typeface="+mn-ea"/>
            </a:endParaRPr>
          </a:p>
          <a:p>
            <a:pPr marL="914400" lvl="1" indent="-514350" eaLnBrk="1" fontAlgn="auto" hangingPunct="1">
              <a:spcAft>
                <a:spcPts val="0"/>
              </a:spcAft>
              <a:buFont typeface="+mj-lt"/>
              <a:buAutoNum type="alphaLcPeriod"/>
              <a:defRPr/>
            </a:pPr>
            <a:r>
              <a:rPr lang="en-US" dirty="0">
                <a:ea typeface="+mn-ea"/>
              </a:rPr>
              <a:t>Cost factor</a:t>
            </a:r>
          </a:p>
          <a:p>
            <a:pPr marL="1314450" lvl="2" indent="-514350" eaLnBrk="1" fontAlgn="auto" hangingPunct="1">
              <a:spcAft>
                <a:spcPts val="0"/>
              </a:spcAft>
              <a:defRPr/>
            </a:pPr>
            <a:r>
              <a:rPr lang="en-US" dirty="0"/>
              <a:t>Technical details, equations</a:t>
            </a:r>
            <a:endParaRPr lang="en-US" dirty="0">
              <a:ea typeface="+mn-ea"/>
              <a:cs typeface="+mn-cs"/>
            </a:endParaRPr>
          </a:p>
          <a:p>
            <a:pPr marL="914400" lvl="1" indent="-514350" eaLnBrk="1" fontAlgn="auto" hangingPunct="1">
              <a:spcAft>
                <a:spcPts val="0"/>
              </a:spcAft>
              <a:buFont typeface="+mj-lt"/>
              <a:buAutoNum type="alphaLcPeriod"/>
              <a:defRPr/>
            </a:pPr>
            <a:r>
              <a:rPr lang="en-US" dirty="0">
                <a:ea typeface="+mn-ea"/>
              </a:rPr>
              <a:t>Conversion Efficiency</a:t>
            </a:r>
          </a:p>
          <a:p>
            <a:pPr marL="1314450" lvl="2" indent="-514350" eaLnBrk="1" fontAlgn="auto" hangingPunct="1">
              <a:spcAft>
                <a:spcPts val="0"/>
              </a:spcAft>
              <a:defRPr/>
            </a:pPr>
            <a:r>
              <a:rPr lang="en-US" dirty="0"/>
              <a:t>Technical details, equations</a:t>
            </a:r>
          </a:p>
          <a:p>
            <a:pPr marL="914400" lvl="1" indent="-514350" eaLnBrk="1" fontAlgn="auto" hangingPunct="1">
              <a:spcAft>
                <a:spcPts val="0"/>
              </a:spcAft>
              <a:buFont typeface="+mj-lt"/>
              <a:buAutoNum type="alphaLcPeriod"/>
              <a:defRPr/>
            </a:pPr>
            <a:endParaRPr lang="en-US" dirty="0">
              <a:ea typeface="+mn-ea"/>
              <a:cs typeface="+mn-cs"/>
            </a:endParaRPr>
          </a:p>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rtlCol="0">
            <a:normAutofit fontScale="90000"/>
          </a:bodyPr>
          <a:lstStyle/>
          <a:p>
            <a:pPr eaLnBrk="1" fontAlgn="auto" hangingPunct="1">
              <a:spcAft>
                <a:spcPts val="0"/>
              </a:spcAft>
              <a:defRPr/>
            </a:pPr>
            <a:r>
              <a:rPr lang="en-US" dirty="0" smtClean="0">
                <a:ea typeface="+mj-ea"/>
                <a:cs typeface="+mj-cs"/>
              </a:rPr>
              <a:t>1. The Problem with Conventional Solar Panels</a:t>
            </a:r>
            <a:endParaRPr lang="en-US" dirty="0">
              <a:ea typeface="+mj-ea"/>
              <a:cs typeface="+mj-cs"/>
            </a:endParaRP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1923" name="Picture 5"/>
          <p:cNvPicPr>
            <a:picLocks noChangeAspect="1"/>
          </p:cNvPicPr>
          <p:nvPr/>
        </p:nvPicPr>
        <p:blipFill>
          <a:blip r:embed="rId3"/>
          <a:srcRect/>
          <a:stretch>
            <a:fillRect/>
          </a:stretch>
        </p:blipFill>
        <p:spPr bwMode="auto">
          <a:xfrm>
            <a:off x="1138238" y="1384300"/>
            <a:ext cx="7027862" cy="5270500"/>
          </a:xfrm>
          <a:prstGeom prst="rect">
            <a:avLst/>
          </a:prstGeom>
          <a:noFill/>
          <a:ln w="9525">
            <a:noFill/>
            <a:miter lim="800000"/>
            <a:headEnd/>
            <a:tailEnd/>
          </a:ln>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3970" name="Picture 5"/>
          <p:cNvPicPr>
            <a:picLocks noChangeAspect="1"/>
          </p:cNvPicPr>
          <p:nvPr/>
        </p:nvPicPr>
        <p:blipFill>
          <a:blip r:embed="rId3"/>
          <a:srcRect/>
          <a:stretch>
            <a:fillRect/>
          </a:stretch>
        </p:blipFill>
        <p:spPr bwMode="auto">
          <a:xfrm>
            <a:off x="130175" y="61913"/>
            <a:ext cx="8905875" cy="6680200"/>
          </a:xfrm>
          <a:prstGeom prst="rect">
            <a:avLst/>
          </a:prstGeom>
          <a:noFill/>
          <a:ln w="9525">
            <a:noFill/>
            <a:miter lim="800000"/>
            <a:headEnd/>
            <a:tailEnd/>
          </a:ln>
        </p:spPr>
      </p:pic>
      <p:sp>
        <p:nvSpPr>
          <p:cNvPr id="83971" name="TextBox 3"/>
          <p:cNvSpPr txBox="1">
            <a:spLocks noChangeArrowheads="1"/>
          </p:cNvSpPr>
          <p:nvPr/>
        </p:nvSpPr>
        <p:spPr bwMode="auto">
          <a:xfrm>
            <a:off x="1050925" y="1371600"/>
            <a:ext cx="4130675" cy="4247317"/>
          </a:xfrm>
          <a:prstGeom prst="rect">
            <a:avLst/>
          </a:prstGeom>
          <a:noFill/>
          <a:ln w="9525">
            <a:noFill/>
            <a:miter lim="800000"/>
            <a:headEnd/>
            <a:tailEnd/>
          </a:ln>
        </p:spPr>
        <p:txBody>
          <a:bodyPr>
            <a:prstTxWarp prst="textNoShape">
              <a:avLst/>
            </a:prstTxWarp>
            <a:spAutoFit/>
          </a:bodyPr>
          <a:lstStyle/>
          <a:p>
            <a:r>
              <a:rPr lang="en-US" sz="5400" b="1" dirty="0">
                <a:effectLst>
                  <a:outerShdw blurRad="50800" dist="38100" dir="2700000" algn="tl" rotWithShape="0">
                    <a:prstClr val="black">
                      <a:alpha val="40000"/>
                    </a:prstClr>
                  </a:outerShdw>
                </a:effectLst>
                <a:latin typeface="Calibri" pitchFamily="-123" charset="0"/>
              </a:rPr>
              <a:t>HEAVY</a:t>
            </a:r>
          </a:p>
          <a:p>
            <a:r>
              <a:rPr lang="en-US" sz="5400" b="1" dirty="0">
                <a:effectLst>
                  <a:outerShdw blurRad="50800" dist="38100" dir="2700000" algn="tl" rotWithShape="0">
                    <a:prstClr val="black">
                      <a:alpha val="40000"/>
                    </a:prstClr>
                  </a:outerShdw>
                </a:effectLst>
                <a:latin typeface="Calibri" pitchFamily="-123" charset="0"/>
              </a:rPr>
              <a:t>BRITTLE </a:t>
            </a:r>
          </a:p>
          <a:p>
            <a:r>
              <a:rPr lang="en-US" sz="5400" b="1" dirty="0">
                <a:effectLst>
                  <a:outerShdw blurRad="50800" dist="38100" dir="2700000" algn="tl" rotWithShape="0">
                    <a:prstClr val="black">
                      <a:alpha val="40000"/>
                    </a:prstClr>
                  </a:outerShdw>
                </a:effectLst>
                <a:latin typeface="Calibri" pitchFamily="-123" charset="0"/>
              </a:rPr>
              <a:t>EXPENSIVE</a:t>
            </a:r>
          </a:p>
          <a:p>
            <a:r>
              <a:rPr lang="en-US" sz="5400" b="1" dirty="0">
                <a:effectLst>
                  <a:outerShdw blurRad="50800" dist="38100" dir="2700000" algn="tl" rotWithShape="0">
                    <a:prstClr val="black">
                      <a:alpha val="40000"/>
                    </a:prstClr>
                  </a:outerShdw>
                </a:effectLst>
                <a:latin typeface="Calibri" pitchFamily="-123" charset="0"/>
              </a:rPr>
              <a:t>INEFFICIENT</a:t>
            </a:r>
          </a:p>
          <a:p>
            <a:endParaRPr lang="en-US" sz="5400" b="1" dirty="0">
              <a:latin typeface="Calibri" pitchFamily="-123"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Connecting With Your Audience</a:t>
            </a:r>
          </a:p>
          <a:p>
            <a:pPr marL="0" indent="0" algn="ctr">
              <a:buNone/>
            </a:pPr>
            <a:r>
              <a:rPr lang="en-US" sz="3600" b="1" dirty="0"/>
              <a:t>Landing Points</a:t>
            </a:r>
          </a:p>
          <a:p>
            <a:pPr marL="0" indent="0" algn="ctr">
              <a:buNone/>
            </a:pP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37726687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ure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29" y="60795"/>
            <a:ext cx="5895688" cy="4579082"/>
          </a:xfrm>
          <a:prstGeom prst="rect">
            <a:avLst/>
          </a:prstGeom>
        </p:spPr>
      </p:pic>
      <p:sp>
        <p:nvSpPr>
          <p:cNvPr id="3" name="Content Placeholder 2"/>
          <p:cNvSpPr>
            <a:spLocks noGrp="1"/>
          </p:cNvSpPr>
          <p:nvPr>
            <p:ph idx="1"/>
          </p:nvPr>
        </p:nvSpPr>
        <p:spPr>
          <a:xfrm>
            <a:off x="457200" y="1600200"/>
            <a:ext cx="8499726"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6" name="TextBox 5"/>
          <p:cNvSpPr txBox="1"/>
          <p:nvPr/>
        </p:nvSpPr>
        <p:spPr>
          <a:xfrm>
            <a:off x="320867" y="5096381"/>
            <a:ext cx="4711590" cy="584776"/>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sz="3200" dirty="0" smtClean="0"/>
              <a:t>    750 lbs. / square meter</a:t>
            </a:r>
          </a:p>
        </p:txBody>
      </p:sp>
      <p:sp>
        <p:nvSpPr>
          <p:cNvPr id="7" name="Rectangle 6"/>
          <p:cNvSpPr/>
          <p:nvPr/>
        </p:nvSpPr>
        <p:spPr>
          <a:xfrm>
            <a:off x="6349213" y="571749"/>
            <a:ext cx="2794787" cy="1692771"/>
          </a:xfrm>
          <a:prstGeom prst="rect">
            <a:avLst/>
          </a:prstGeom>
        </p:spPr>
        <p:txBody>
          <a:bodyPr wrap="square">
            <a:spAutoFit/>
          </a:bodyPr>
          <a:lstStyle/>
          <a:p>
            <a:r>
              <a:rPr lang="en-US" sz="4000" b="1" dirty="0" smtClean="0">
                <a:latin typeface="Calibri" pitchFamily="-123" charset="0"/>
              </a:rPr>
              <a:t>WEIGHT</a:t>
            </a:r>
          </a:p>
          <a:p>
            <a:r>
              <a:rPr lang="en-US" sz="3200" dirty="0" smtClean="0">
                <a:latin typeface="Calibri" pitchFamily="-123" charset="0"/>
              </a:rPr>
              <a:t>has significant</a:t>
            </a:r>
          </a:p>
          <a:p>
            <a:r>
              <a:rPr lang="en-US" sz="3200" dirty="0">
                <a:latin typeface="Calibri" pitchFamily="-123" charset="0"/>
              </a:rPr>
              <a:t>c</a:t>
            </a:r>
            <a:r>
              <a:rPr lang="en-US" sz="3200" dirty="0" smtClean="0">
                <a:latin typeface="Calibri" pitchFamily="-123" charset="0"/>
              </a:rPr>
              <a:t>onsequences</a:t>
            </a:r>
            <a:endParaRPr lang="en-US" sz="3200" dirty="0">
              <a:latin typeface="Calibri" pitchFamily="-123" charset="0"/>
            </a:endParaRPr>
          </a:p>
        </p:txBody>
      </p:sp>
      <p:pic>
        <p:nvPicPr>
          <p:cNvPr id="8" name="Picture 1037"/>
          <p:cNvPicPr>
            <a:picLocks noChangeAspect="1" noChangeArrowheads="1"/>
          </p:cNvPicPr>
          <p:nvPr/>
        </p:nvPicPr>
        <p:blipFill>
          <a:blip r:embed="rId4"/>
          <a:srcRect/>
          <a:stretch>
            <a:fillRect/>
          </a:stretch>
        </p:blipFill>
        <p:spPr bwMode="auto">
          <a:xfrm rot="3064642" flipH="1">
            <a:off x="5183791" y="4108055"/>
            <a:ext cx="1420347" cy="1484494"/>
          </a:xfrm>
          <a:prstGeom prst="rect">
            <a:avLst/>
          </a:prstGeom>
          <a:noFill/>
          <a:ln w="9525">
            <a:noFill/>
            <a:miter lim="800000"/>
            <a:headEnd/>
            <a:tailEnd/>
          </a:ln>
          <a:effectLst/>
        </p:spPr>
      </p:pic>
    </p:spTree>
    <p:extLst>
      <p:ext uri="{BB962C8B-B14F-4D97-AF65-F5344CB8AC3E}">
        <p14:creationId xmlns:p14="http://schemas.microsoft.com/office/powerpoint/2010/main" val="33814496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0"/>
            <a:ext cx="8229600" cy="1417638"/>
          </a:xfrm>
        </p:spPr>
        <p:txBody>
          <a:bodyPr rtlCol="0">
            <a:normAutofit fontScale="90000"/>
          </a:bodyPr>
          <a:lstStyle/>
          <a:p>
            <a:pPr eaLnBrk="1" fontAlgn="auto" hangingPunct="1">
              <a:spcAft>
                <a:spcPts val="0"/>
              </a:spcAft>
              <a:defRPr/>
            </a:pPr>
            <a:r>
              <a:rPr lang="en-US" dirty="0" smtClean="0">
                <a:ea typeface="+mj-ea"/>
                <a:cs typeface="+mj-cs"/>
              </a:rPr>
              <a:t>1. The Problem with Conventional Solar Panels</a:t>
            </a:r>
            <a:endParaRPr lang="en-US" dirty="0">
              <a:ea typeface="+mj-ea"/>
              <a:cs typeface="+mj-cs"/>
            </a:endParaRPr>
          </a:p>
        </p:txBody>
      </p:sp>
      <p:sp>
        <p:nvSpPr>
          <p:cNvPr id="3" name="Content Placeholder 2"/>
          <p:cNvSpPr>
            <a:spLocks noGrp="1"/>
          </p:cNvSpPr>
          <p:nvPr>
            <p:ph idx="4294967295"/>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6019" name="Picture 5"/>
          <p:cNvPicPr>
            <a:picLocks noChangeAspect="1"/>
          </p:cNvPicPr>
          <p:nvPr/>
        </p:nvPicPr>
        <p:blipFill>
          <a:blip r:embed="rId3"/>
          <a:srcRect/>
          <a:stretch>
            <a:fillRect/>
          </a:stretch>
        </p:blipFill>
        <p:spPr bwMode="auto">
          <a:xfrm>
            <a:off x="1138238" y="1384300"/>
            <a:ext cx="7027862" cy="5270500"/>
          </a:xfrm>
          <a:prstGeom prst="rect">
            <a:avLst/>
          </a:prstGeom>
          <a:noFill/>
          <a:ln w="9525">
            <a:noFill/>
            <a:miter lim="800000"/>
            <a:headEnd/>
            <a:tailEnd/>
          </a:ln>
        </p:spPr>
      </p:pic>
      <p:pic>
        <p:nvPicPr>
          <p:cNvPr id="86020" name="Picture 7" descr="Picture 8.png"/>
          <p:cNvPicPr>
            <a:picLocks noChangeAspect="1"/>
          </p:cNvPicPr>
          <p:nvPr/>
        </p:nvPicPr>
        <p:blipFill>
          <a:blip r:embed="rId4"/>
          <a:srcRect/>
          <a:stretch>
            <a:fillRect/>
          </a:stretch>
        </p:blipFill>
        <p:spPr bwMode="auto">
          <a:xfrm>
            <a:off x="3249613" y="0"/>
            <a:ext cx="4659312" cy="4203700"/>
          </a:xfrm>
          <a:prstGeom prst="rect">
            <a:avLst/>
          </a:prstGeom>
          <a:noFill/>
          <a:ln w="9525">
            <a:noFill/>
            <a:miter lim="800000"/>
            <a:headEnd/>
            <a:tailEnd/>
          </a:ln>
        </p:spPr>
      </p:pic>
      <p:sp>
        <p:nvSpPr>
          <p:cNvPr id="86021" name="Rectangle 7"/>
          <p:cNvSpPr>
            <a:spLocks noChangeArrowheads="1"/>
          </p:cNvSpPr>
          <p:nvPr/>
        </p:nvSpPr>
        <p:spPr bwMode="auto">
          <a:xfrm>
            <a:off x="4849813" y="1455738"/>
            <a:ext cx="3059112" cy="352425"/>
          </a:xfrm>
          <a:prstGeom prst="rect">
            <a:avLst/>
          </a:prstGeom>
          <a:solidFill>
            <a:schemeClr val="accent1">
              <a:alpha val="27843"/>
            </a:schemeClr>
          </a:solidFill>
          <a:ln w="9525">
            <a:solidFill>
              <a:schemeClr val="tx1"/>
            </a:solidFill>
            <a:miter lim="800000"/>
            <a:headEnd/>
            <a:tailEnd/>
          </a:ln>
        </p:spPr>
        <p:txBody>
          <a:bodyPr wrap="none" anchor="ctr">
            <a:prstTxWarp prst="textNoShape">
              <a:avLst/>
            </a:prstTxWarp>
          </a:bodyPr>
          <a:lstStyle/>
          <a:p>
            <a:endParaRPr lang="en-US"/>
          </a:p>
        </p:txBody>
      </p:sp>
      <p:sp>
        <p:nvSpPr>
          <p:cNvPr id="9" name="Notched Right Arrow 8"/>
          <p:cNvSpPr/>
          <p:nvPr/>
        </p:nvSpPr>
        <p:spPr>
          <a:xfrm rot="1411212" flipH="1">
            <a:off x="6451600" y="1970088"/>
            <a:ext cx="2473325" cy="452437"/>
          </a:xfrm>
          <a:prstGeom prst="notchedRightArrow">
            <a:avLst/>
          </a:prstGeom>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srgbClr val="FF0000"/>
              </a:solidFill>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8066" name="Picture 4" descr="Picture 7.png"/>
          <p:cNvPicPr>
            <a:picLocks noChangeAspect="1"/>
          </p:cNvPicPr>
          <p:nvPr/>
        </p:nvPicPr>
        <p:blipFill>
          <a:blip r:embed="rId3"/>
          <a:srcRect/>
          <a:stretch>
            <a:fillRect/>
          </a:stretch>
        </p:blipFill>
        <p:spPr bwMode="auto">
          <a:xfrm>
            <a:off x="0" y="787400"/>
            <a:ext cx="9144000" cy="5275263"/>
          </a:xfrm>
          <a:prstGeom prst="rect">
            <a:avLst/>
          </a:prstGeom>
          <a:noFill/>
          <a:ln w="9525">
            <a:noFill/>
            <a:miter lim="800000"/>
            <a:headEnd/>
            <a:tailEnd/>
          </a:ln>
        </p:spPr>
      </p:pic>
      <p:sp>
        <p:nvSpPr>
          <p:cNvPr id="88067" name="TextBox 6"/>
          <p:cNvSpPr txBox="1">
            <a:spLocks noChangeArrowheads="1"/>
          </p:cNvSpPr>
          <p:nvPr/>
        </p:nvSpPr>
        <p:spPr bwMode="auto">
          <a:xfrm>
            <a:off x="207963" y="96838"/>
            <a:ext cx="8936037" cy="641350"/>
          </a:xfrm>
          <a:prstGeom prst="rect">
            <a:avLst/>
          </a:prstGeom>
          <a:noFill/>
          <a:ln w="9525">
            <a:noFill/>
            <a:miter lim="800000"/>
            <a:headEnd/>
            <a:tailEnd/>
          </a:ln>
        </p:spPr>
        <p:txBody>
          <a:bodyPr>
            <a:prstTxWarp prst="textNoShape">
              <a:avLst/>
            </a:prstTxWarp>
            <a:spAutoFit/>
          </a:bodyPr>
          <a:lstStyle/>
          <a:p>
            <a:r>
              <a:rPr lang="en-US" sz="3600">
                <a:latin typeface="Calibri" pitchFamily="-123" charset="0"/>
              </a:rPr>
              <a:t>PPT Menu:  Slide Show:  Presenter View</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457200" y="630703"/>
            <a:ext cx="3696148" cy="646331"/>
          </a:xfrm>
          <a:prstGeom prst="rect">
            <a:avLst/>
          </a:prstGeom>
          <a:noFill/>
          <a:ln w="9525">
            <a:noFill/>
            <a:miter lim="800000"/>
            <a:headEnd/>
            <a:tailEnd/>
          </a:ln>
        </p:spPr>
        <p:txBody>
          <a:bodyPr wrap="square">
            <a:prstTxWarp prst="textNoShape">
              <a:avLst/>
            </a:prstTxWarp>
            <a:spAutoFit/>
          </a:bodyPr>
          <a:lstStyle/>
          <a:p>
            <a:r>
              <a:rPr lang="en-US" sz="3600" dirty="0" smtClean="0">
                <a:latin typeface="+mj-lt"/>
              </a:rPr>
              <a:t>In </a:t>
            </a:r>
            <a:r>
              <a:rPr lang="en-US" sz="3600" dirty="0">
                <a:latin typeface="+mj-lt"/>
              </a:rPr>
              <a:t>s</a:t>
            </a:r>
            <a:r>
              <a:rPr lang="en-US" sz="3600" dirty="0" smtClean="0">
                <a:latin typeface="+mj-lt"/>
              </a:rPr>
              <a:t>ummary:</a:t>
            </a:r>
          </a:p>
        </p:txBody>
      </p:sp>
    </p:spTree>
    <p:extLst>
      <p:ext uri="{BB962C8B-B14F-4D97-AF65-F5344CB8AC3E}">
        <p14:creationId xmlns:p14="http://schemas.microsoft.com/office/powerpoint/2010/main" val="1011010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48456"/>
            <a:ext cx="8229600" cy="4853614"/>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270625" y="1580286"/>
            <a:ext cx="8680815" cy="1200329"/>
          </a:xfrm>
          <a:prstGeom prst="rect">
            <a:avLst/>
          </a:prstGeom>
          <a:noFill/>
          <a:ln w="9525">
            <a:noFill/>
            <a:miter lim="800000"/>
            <a:headEnd/>
            <a:tailEnd/>
          </a:ln>
        </p:spPr>
        <p:txBody>
          <a:bodyPr wrap="square">
            <a:prstTxWarp prst="textNoShape">
              <a:avLst/>
            </a:prstTxWarp>
            <a:spAutoFit/>
          </a:bodyPr>
          <a:lstStyle/>
          <a:p>
            <a:r>
              <a:rPr lang="en-US" sz="3600" dirty="0" smtClean="0">
                <a:latin typeface="+mj-lt"/>
              </a:rPr>
              <a:t>Make it easy for your audience to see</a:t>
            </a:r>
            <a:endParaRPr lang="en-US" sz="2000" dirty="0" smtClean="0">
              <a:latin typeface="+mj-lt"/>
            </a:endParaRPr>
          </a:p>
          <a:p>
            <a:r>
              <a:rPr lang="en-US" sz="3600" dirty="0" smtClean="0">
                <a:latin typeface="+mj-lt"/>
              </a:rPr>
              <a:t> 				what’s on your slides….</a:t>
            </a:r>
            <a:endParaRPr lang="en-US" sz="3600" dirty="0">
              <a:latin typeface="+mj-lt"/>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671584" y="1237930"/>
            <a:ext cx="8194586" cy="2308324"/>
          </a:xfrm>
          <a:prstGeom prst="rect">
            <a:avLst/>
          </a:prstGeom>
          <a:noFill/>
          <a:ln w="9525">
            <a:noFill/>
            <a:miter lim="800000"/>
            <a:headEnd/>
            <a:tailEnd/>
          </a:ln>
        </p:spPr>
        <p:txBody>
          <a:bodyPr wrap="square">
            <a:prstTxWarp prst="textNoShape">
              <a:avLst/>
            </a:prstTxWarp>
            <a:spAutoFit/>
          </a:bodyPr>
          <a:lstStyle/>
          <a:p>
            <a:endParaRPr lang="en-US" sz="3600" dirty="0" smtClean="0"/>
          </a:p>
          <a:p>
            <a:endParaRPr lang="en-US" sz="3600" dirty="0" smtClean="0"/>
          </a:p>
          <a:p>
            <a:r>
              <a:rPr lang="en-US" sz="3600" dirty="0">
                <a:latin typeface="+mj-lt"/>
              </a:rPr>
              <a:t>M</a:t>
            </a:r>
            <a:r>
              <a:rPr lang="en-US" sz="3600" dirty="0" smtClean="0">
                <a:latin typeface="+mj-lt"/>
              </a:rPr>
              <a:t>ake it easy for them to know  	 	         	 	   when to look at the </a:t>
            </a:r>
            <a:r>
              <a:rPr lang="en-US" sz="3600" i="1" dirty="0" smtClean="0">
                <a:latin typeface="+mj-lt"/>
              </a:rPr>
              <a:t>slides… </a:t>
            </a:r>
          </a:p>
        </p:txBody>
      </p:sp>
    </p:spTree>
    <p:extLst>
      <p:ext uri="{BB962C8B-B14F-4D97-AF65-F5344CB8AC3E}">
        <p14:creationId xmlns:p14="http://schemas.microsoft.com/office/powerpoint/2010/main" val="24427295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476191" y="1164664"/>
            <a:ext cx="8475249" cy="2862322"/>
          </a:xfrm>
          <a:prstGeom prst="rect">
            <a:avLst/>
          </a:prstGeom>
          <a:noFill/>
          <a:ln w="9525">
            <a:noFill/>
            <a:miter lim="800000"/>
            <a:headEnd/>
            <a:tailEnd/>
          </a:ln>
        </p:spPr>
        <p:txBody>
          <a:bodyPr wrap="square">
            <a:prstTxWarp prst="textNoShape">
              <a:avLst/>
            </a:prstTxWarp>
            <a:spAutoFit/>
          </a:bodyPr>
          <a:lstStyle/>
          <a:p>
            <a:endParaRPr lang="en-US" sz="3600" dirty="0" smtClean="0"/>
          </a:p>
          <a:p>
            <a:endParaRPr lang="en-US" sz="3600" dirty="0" smtClean="0"/>
          </a:p>
          <a:p>
            <a:endParaRPr lang="en-US" sz="3600" dirty="0"/>
          </a:p>
          <a:p>
            <a:endParaRPr lang="en-US" sz="3600" dirty="0" smtClean="0"/>
          </a:p>
          <a:p>
            <a:r>
              <a:rPr lang="en-US" sz="3600" dirty="0"/>
              <a:t> </a:t>
            </a:r>
            <a:r>
              <a:rPr lang="en-US" sz="3600" dirty="0" smtClean="0"/>
              <a:t>                   </a:t>
            </a:r>
            <a:r>
              <a:rPr lang="en-US" sz="3600" dirty="0" smtClean="0">
                <a:latin typeface="+mj-lt"/>
              </a:rPr>
              <a:t>    … and when to look at </a:t>
            </a:r>
            <a:r>
              <a:rPr lang="en-US" sz="3600" i="1" dirty="0" smtClean="0">
                <a:latin typeface="+mj-lt"/>
              </a:rPr>
              <a:t>you. </a:t>
            </a:r>
            <a:endParaRPr lang="en-US" sz="3600" i="1" dirty="0">
              <a:latin typeface="+mj-lt"/>
            </a:endParaRPr>
          </a:p>
        </p:txBody>
      </p:sp>
    </p:spTree>
    <p:extLst>
      <p:ext uri="{BB962C8B-B14F-4D97-AF65-F5344CB8AC3E}">
        <p14:creationId xmlns:p14="http://schemas.microsoft.com/office/powerpoint/2010/main" val="261898945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2458239"/>
            <a:ext cx="7494230" cy="3762009"/>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marL="0" indent="0" algn="ctr" eaLnBrk="1" fontAlgn="auto" hangingPunct="1">
              <a:spcAft>
                <a:spcPts val="0"/>
              </a:spcAft>
              <a:buNone/>
              <a:defRPr/>
            </a:pPr>
            <a:r>
              <a:rPr lang="en-US" sz="3600" dirty="0" smtClean="0">
                <a:ea typeface="+mn-ea"/>
                <a:cs typeface="+mn-cs"/>
              </a:rPr>
              <a:t>The End</a:t>
            </a:r>
          </a:p>
          <a:p>
            <a:pPr lvl="1" eaLnBrk="1" fontAlgn="auto" hangingPunct="1">
              <a:spcAft>
                <a:spcPts val="0"/>
              </a:spcAft>
              <a:buFont typeface="Arial" pitchFamily="34" charset="0"/>
              <a:buChar char="–"/>
              <a:defRPr/>
            </a:pPr>
            <a:endParaRPr lang="en-US" dirty="0">
              <a:ea typeface="+mn-ea"/>
            </a:endParaRPr>
          </a:p>
        </p:txBody>
      </p:sp>
      <p:sp>
        <p:nvSpPr>
          <p:cNvPr id="2" name="TextBox 1"/>
          <p:cNvSpPr txBox="1"/>
          <p:nvPr/>
        </p:nvSpPr>
        <p:spPr>
          <a:xfrm>
            <a:off x="2356988" y="6188394"/>
            <a:ext cx="4465836" cy="523220"/>
          </a:xfrm>
          <a:prstGeom prst="rect">
            <a:avLst/>
          </a:prstGeom>
          <a:noFill/>
        </p:spPr>
        <p:txBody>
          <a:bodyPr wrap="none" rtlCol="0">
            <a:spAutoFit/>
          </a:bodyPr>
          <a:lstStyle/>
          <a:p>
            <a:pPr algn="ctr"/>
            <a:r>
              <a:rPr lang="en-US" sz="1400"/>
              <a:t>Produced by C. L. Alpert, Museum of Science, Boston</a:t>
            </a:r>
          </a:p>
          <a:p>
            <a:pPr algn="ctr"/>
            <a:r>
              <a:rPr lang="en-US" sz="1400"/>
              <a:t>Permissions:  nano@mos.org</a:t>
            </a:r>
          </a:p>
        </p:txBody>
      </p:sp>
    </p:spTree>
    <p:extLst>
      <p:ext uri="{BB962C8B-B14F-4D97-AF65-F5344CB8AC3E}">
        <p14:creationId xmlns:p14="http://schemas.microsoft.com/office/powerpoint/2010/main" val="23627745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Connecting With Your Audience</a:t>
            </a:r>
          </a:p>
          <a:p>
            <a:pPr marL="0" indent="0" algn="ctr">
              <a:buNone/>
            </a:pPr>
            <a:r>
              <a:rPr lang="en-US" sz="3600" b="1" dirty="0"/>
              <a:t>Gauging Your Audience</a:t>
            </a:r>
          </a:p>
          <a:p>
            <a:pPr marL="0" indent="0" algn="ctr">
              <a:buNone/>
            </a:pP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48802850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57200" y="1917625"/>
            <a:ext cx="8229600" cy="31127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800" dirty="0"/>
          </a:p>
          <a:p>
            <a:pPr marL="0" indent="0" algn="ctr">
              <a:buNone/>
            </a:pPr>
            <a:r>
              <a:rPr lang="en-US" sz="3600" i="1" dirty="0"/>
              <a:t>Exploring Context &amp; Motivation</a:t>
            </a:r>
          </a:p>
          <a:p>
            <a:pPr marL="0" indent="0" algn="ctr">
              <a:buNone/>
            </a:pPr>
            <a:r>
              <a:rPr lang="en-US" sz="3600" b="1" dirty="0"/>
              <a:t>Balancing </a:t>
            </a:r>
            <a:r>
              <a:rPr lang="en-US" sz="3600" b="1" i="1" dirty="0"/>
              <a:t>The What </a:t>
            </a:r>
            <a:r>
              <a:rPr lang="en-US" sz="3600" b="1" dirty="0"/>
              <a:t>and </a:t>
            </a:r>
            <a:r>
              <a:rPr lang="en-US" sz="3600" b="1" i="1" dirty="0"/>
              <a:t>The Why</a:t>
            </a:r>
            <a:endParaRPr lang="en-US" sz="1000" dirty="0"/>
          </a:p>
          <a:p>
            <a:pPr marL="0" indent="0" algn="ctr">
              <a:buNone/>
            </a:pPr>
            <a:endParaRPr lang="en-US" dirty="0">
              <a:solidFill>
                <a:srgbClr val="FFB032"/>
              </a:solidFill>
            </a:endParaRPr>
          </a:p>
          <a:p>
            <a:pPr marL="0" indent="0" algn="ctr">
              <a:buFont typeface="Arial" pitchFamily="-123" charset="0"/>
              <a:buNone/>
            </a:pPr>
            <a:endParaRPr lang="en-US" dirty="0"/>
          </a:p>
        </p:txBody>
      </p:sp>
    </p:spTree>
    <p:extLst>
      <p:ext uri="{BB962C8B-B14F-4D97-AF65-F5344CB8AC3E}">
        <p14:creationId xmlns:p14="http://schemas.microsoft.com/office/powerpoint/2010/main" val="112094549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Custom 2">
      <a:dk1>
        <a:sysClr val="windowText" lastClr="000000"/>
      </a:dk1>
      <a:lt1>
        <a:sysClr val="window" lastClr="FFFFFF"/>
      </a:lt1>
      <a:dk2>
        <a:srgbClr val="1F497D"/>
      </a:dk2>
      <a:lt2>
        <a:srgbClr val="EEECE1"/>
      </a:lt2>
      <a:accent1>
        <a:srgbClr val="4F81BD"/>
      </a:accent1>
      <a:accent2>
        <a:srgbClr val="FFFFFF"/>
      </a:accent2>
      <a:accent3>
        <a:srgbClr val="FFFFFF"/>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14363</TotalTime>
  <Words>5345</Words>
  <Application>Microsoft Macintosh PowerPoint</Application>
  <PresentationFormat>On-screen Show (4:3)</PresentationFormat>
  <Paragraphs>676</Paragraphs>
  <Slides>77</Slides>
  <Notes>75</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 Black </vt:lpstr>
      <vt:lpstr>Research Experience for Undergraduates    Science Communication Workshop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George Whitesides</vt:lpstr>
      <vt:lpstr>Pam Silver</vt:lpstr>
      <vt:lpstr>Ainissa Ramirez</vt:lpstr>
      <vt:lpstr>Bonnie Bassler</vt:lpstr>
      <vt:lpstr>Jeff Grossman</vt:lpstr>
      <vt:lpstr>Eric Mazur</vt:lpstr>
      <vt:lpstr>Don Ingber</vt:lpstr>
      <vt:lpstr>PowerPoint Presentation</vt:lpstr>
      <vt:lpstr>PowerPoint Presentation</vt:lpstr>
      <vt:lpstr>PowerPoint Presentation</vt:lpstr>
      <vt:lpstr>PowerPoint Presentation</vt:lpstr>
      <vt:lpstr>PowerPoint Presentation</vt:lpstr>
      <vt:lpstr>PowerPoint Presentation</vt:lpstr>
      <vt:lpstr> PowerPoint Pointers </vt:lpstr>
      <vt:lpstr> A Brief Slide Presentation  about Slide Presentations </vt:lpstr>
      <vt:lpstr> Design your slides so that  your audience can get  one single clear message  from each one… </vt:lpstr>
      <vt:lpstr>DON’T</vt:lpstr>
      <vt:lpstr>DON’T</vt:lpstr>
      <vt:lpstr>DON’T</vt:lpstr>
      <vt:lpstr>DON’T</vt:lpstr>
      <vt:lpstr>DON’T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 your slides 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Sensitivity level-Two wire measurements</vt:lpstr>
      <vt:lpstr>PowerPoint Presentation</vt:lpstr>
      <vt:lpstr>Thin Films for Solar Panels</vt:lpstr>
      <vt:lpstr>Thin Films for Solar Panels</vt:lpstr>
      <vt:lpstr>1. The Problem with Conventional Solar Panels</vt:lpstr>
      <vt:lpstr>PowerPoint Presentation</vt:lpstr>
      <vt:lpstr>PowerPoint Presentation</vt:lpstr>
      <vt:lpstr>1. The Problem with Conventional Solar Panels</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presentation  about giving slide presentations </dc:title>
  <dc:subject/>
  <dc:creator>Tech Services</dc:creator>
  <cp:keywords/>
  <dc:description/>
  <cp:lastModifiedBy>Carol Lynn  Alpert</cp:lastModifiedBy>
  <cp:revision>248</cp:revision>
  <dcterms:created xsi:type="dcterms:W3CDTF">2011-06-03T19:12:09Z</dcterms:created>
  <dcterms:modified xsi:type="dcterms:W3CDTF">2015-05-02T00:59:44Z</dcterms:modified>
  <cp:category/>
</cp:coreProperties>
</file>