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 id="2147483705" r:id="rId4"/>
    <p:sldMasterId id="2147483717" r:id="rId5"/>
  </p:sldMasterIdLst>
  <p:notesMasterIdLst>
    <p:notesMasterId r:id="rId49"/>
  </p:notesMasterIdLst>
  <p:sldIdLst>
    <p:sldId id="710" r:id="rId6"/>
    <p:sldId id="712" r:id="rId7"/>
    <p:sldId id="689" r:id="rId8"/>
    <p:sldId id="713" r:id="rId9"/>
    <p:sldId id="751" r:id="rId10"/>
    <p:sldId id="752" r:id="rId11"/>
    <p:sldId id="714" r:id="rId12"/>
    <p:sldId id="700" r:id="rId13"/>
    <p:sldId id="722" r:id="rId14"/>
    <p:sldId id="719" r:id="rId15"/>
    <p:sldId id="720" r:id="rId16"/>
    <p:sldId id="693" r:id="rId17"/>
    <p:sldId id="699" r:id="rId18"/>
    <p:sldId id="715" r:id="rId19"/>
    <p:sldId id="723" r:id="rId20"/>
    <p:sldId id="724" r:id="rId21"/>
    <p:sldId id="725" r:id="rId22"/>
    <p:sldId id="726" r:id="rId23"/>
    <p:sldId id="727" r:id="rId24"/>
    <p:sldId id="716" r:id="rId25"/>
    <p:sldId id="728" r:id="rId26"/>
    <p:sldId id="729" r:id="rId27"/>
    <p:sldId id="730" r:id="rId28"/>
    <p:sldId id="731" r:id="rId29"/>
    <p:sldId id="732" r:id="rId30"/>
    <p:sldId id="733" r:id="rId31"/>
    <p:sldId id="734" r:id="rId32"/>
    <p:sldId id="735" r:id="rId33"/>
    <p:sldId id="736" r:id="rId34"/>
    <p:sldId id="737" r:id="rId35"/>
    <p:sldId id="738" r:id="rId36"/>
    <p:sldId id="717" r:id="rId37"/>
    <p:sldId id="742" r:id="rId38"/>
    <p:sldId id="743" r:id="rId39"/>
    <p:sldId id="744" r:id="rId40"/>
    <p:sldId id="745" r:id="rId41"/>
    <p:sldId id="746" r:id="rId42"/>
    <p:sldId id="747" r:id="rId43"/>
    <p:sldId id="748" r:id="rId44"/>
    <p:sldId id="749" r:id="rId45"/>
    <p:sldId id="750" r:id="rId46"/>
    <p:sldId id="718" r:id="rId47"/>
    <p:sldId id="71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Ost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0E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2" autoAdjust="0"/>
    <p:restoredTop sz="75824" autoAdjust="0"/>
  </p:normalViewPr>
  <p:slideViewPr>
    <p:cSldViewPr snapToGrid="0" snapToObjects="1">
      <p:cViewPr varScale="1">
        <p:scale>
          <a:sx n="61" d="100"/>
          <a:sy n="61" d="100"/>
        </p:scale>
        <p:origin x="-14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Sheet1!$B$2:$B$5</c:f>
              <c:numCache>
                <c:formatCode>General</c:formatCode>
                <c:ptCount val="4"/>
                <c:pt idx="0">
                  <c:v>43.0</c:v>
                </c:pt>
                <c:pt idx="1">
                  <c:v>18.0</c:v>
                </c:pt>
                <c:pt idx="2">
                  <c:v>7.0</c:v>
                </c:pt>
                <c:pt idx="3">
                  <c:v>3.0</c:v>
                </c:pt>
              </c:numCache>
            </c:numRef>
          </c:val>
          <c:extLst xmlns:c16r2="http://schemas.microsoft.com/office/drawing/2015/06/chart">
            <c:ext xmlns:c16="http://schemas.microsoft.com/office/drawing/2014/chart" uri="{C3380CC4-5D6E-409C-BE32-E72D297353CC}">
              <c16:uniqueId val="{00000000-DC3F-4712-BF5E-6B576E7E246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Sheet1!$C$2:$C$5</c:f>
              <c:numCache>
                <c:formatCode>General</c:formatCode>
                <c:ptCount val="4"/>
                <c:pt idx="0">
                  <c:v>11.0</c:v>
                </c:pt>
                <c:pt idx="1">
                  <c:v>15.0</c:v>
                </c:pt>
                <c:pt idx="2">
                  <c:v>0.0</c:v>
                </c:pt>
                <c:pt idx="3">
                  <c:v>0.0</c:v>
                </c:pt>
              </c:numCache>
            </c:numRef>
          </c:val>
          <c:extLst xmlns:c16r2="http://schemas.microsoft.com/office/drawing/2015/06/chart">
            <c:ext xmlns:c16="http://schemas.microsoft.com/office/drawing/2014/chart" uri="{C3380CC4-5D6E-409C-BE32-E72D297353CC}">
              <c16:uniqueId val="{00000001-DC3F-4712-BF5E-6B576E7E246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Sheet1!$D$2:$D$5</c:f>
              <c:numCache>
                <c:formatCode>General</c:formatCode>
                <c:ptCount val="4"/>
                <c:pt idx="0">
                  <c:v>0.0</c:v>
                </c:pt>
                <c:pt idx="1">
                  <c:v>5.0</c:v>
                </c:pt>
                <c:pt idx="2">
                  <c:v>0.0</c:v>
                </c:pt>
                <c:pt idx="3">
                  <c:v>0.0</c:v>
                </c:pt>
              </c:numCache>
            </c:numRef>
          </c:val>
          <c:extLst xmlns:c16r2="http://schemas.microsoft.com/office/drawing/2015/06/chart">
            <c:ext xmlns:c16="http://schemas.microsoft.com/office/drawing/2014/chart" uri="{C3380CC4-5D6E-409C-BE32-E72D297353CC}">
              <c16:uniqueId val="{00000002-DC3F-4712-BF5E-6B576E7E246D}"/>
            </c:ext>
          </c:extLst>
        </c:ser>
        <c:ser>
          <c:idx val="3"/>
          <c:order val="3"/>
          <c:tx>
            <c:strRef>
              <c:f>Sheet1!$E$1</c:f>
              <c:strCache>
                <c:ptCount val="1"/>
                <c:pt idx="0">
                  <c:v>Series 4</c:v>
                </c:pt>
              </c:strCache>
            </c:strRef>
          </c:tx>
          <c:spPr>
            <a:solidFill>
              <a:schemeClr val="accent4"/>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Sheet1!$E$2:$E$5</c:f>
              <c:numCache>
                <c:formatCode>General</c:formatCode>
                <c:ptCount val="4"/>
                <c:pt idx="1">
                  <c:v>5.0</c:v>
                </c:pt>
              </c:numCache>
            </c:numRef>
          </c:val>
          <c:extLst xmlns:c16r2="http://schemas.microsoft.com/office/drawing/2015/06/chart">
            <c:ext xmlns:c16="http://schemas.microsoft.com/office/drawing/2014/chart" uri="{C3380CC4-5D6E-409C-BE32-E72D297353CC}">
              <c16:uniqueId val="{00000003-DC3F-4712-BF5E-6B576E7E246D}"/>
            </c:ext>
          </c:extLst>
        </c:ser>
        <c:dLbls>
          <c:showLegendKey val="0"/>
          <c:showVal val="0"/>
          <c:showCatName val="0"/>
          <c:showSerName val="0"/>
          <c:showPercent val="0"/>
          <c:showBubbleSize val="0"/>
        </c:dLbls>
        <c:gapWidth val="23"/>
        <c:overlap val="100"/>
        <c:axId val="-2132110824"/>
        <c:axId val="-2132217000"/>
      </c:barChart>
      <c:catAx>
        <c:axId val="-213211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32217000"/>
        <c:crosses val="autoZero"/>
        <c:auto val="1"/>
        <c:lblAlgn val="ctr"/>
        <c:lblOffset val="100"/>
        <c:noMultiLvlLbl val="0"/>
      </c:catAx>
      <c:valAx>
        <c:axId val="-2132217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110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ED629-0AA4-6340-84CB-97F8539A40A0}" type="datetimeFigureOut">
              <a:rPr lang="en-US" smtClean="0"/>
              <a:t>5/5/16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91B76-650A-474F-8D9F-AC7A0FB70F86}" type="slidenum">
              <a:rPr lang="en-US" smtClean="0"/>
              <a:t>‹#›</a:t>
            </a:fld>
            <a:endParaRPr lang="en-US"/>
          </a:p>
        </p:txBody>
      </p:sp>
    </p:spTree>
    <p:extLst>
      <p:ext uri="{BB962C8B-B14F-4D97-AF65-F5344CB8AC3E}">
        <p14:creationId xmlns:p14="http://schemas.microsoft.com/office/powerpoint/2010/main" val="1634180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33AA90-308D-8648-A94F-9D97AA24DE60}" type="slidenum">
              <a:rPr lang="en-US" smtClean="0"/>
              <a:t>1</a:t>
            </a:fld>
            <a:endParaRPr lang="en-US"/>
          </a:p>
        </p:txBody>
      </p:sp>
    </p:spTree>
    <p:extLst>
      <p:ext uri="{BB962C8B-B14F-4D97-AF65-F5344CB8AC3E}">
        <p14:creationId xmlns:p14="http://schemas.microsoft.com/office/powerpoint/2010/main" val="168974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10</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11</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12</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RAE: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Public</a:t>
            </a:r>
            <a:r>
              <a:rPr lang="en-US" b="1" baseline="0" dirty="0" smtClean="0"/>
              <a:t> engagement: </a:t>
            </a:r>
            <a:r>
              <a:rPr lang="en-US" b="0" baseline="0" dirty="0" smtClean="0"/>
              <a:t>variety of settings, in one-hour units or as individual activities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Professional resources: </a:t>
            </a:r>
            <a:r>
              <a:rPr lang="en-US" b="0" baseline="0" dirty="0" smtClean="0"/>
              <a:t>engaging diverse audiences, STEM in out of school settings</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CATHERINE: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session</a:t>
            </a:r>
          </a:p>
        </p:txBody>
      </p:sp>
      <p:sp>
        <p:nvSpPr>
          <p:cNvPr id="4" name="Slide Number Placeholder 3"/>
          <p:cNvSpPr>
            <a:spLocks noGrp="1"/>
          </p:cNvSpPr>
          <p:nvPr>
            <p:ph type="sldNum" sz="quarter" idx="10"/>
          </p:nvPr>
        </p:nvSpPr>
        <p:spPr/>
        <p:txBody>
          <a:bodyPr/>
          <a:lstStyle/>
          <a:p>
            <a:fld id="{9133AA90-308D-8648-A94F-9D97AA24DE60}" type="slidenum">
              <a:rPr lang="en-US" smtClean="0"/>
              <a:t>13</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14</a:t>
            </a:fld>
            <a:endParaRPr lang="en-US"/>
          </a:p>
        </p:txBody>
      </p:sp>
    </p:spTree>
    <p:extLst>
      <p:ext uri="{BB962C8B-B14F-4D97-AF65-F5344CB8AC3E}">
        <p14:creationId xmlns:p14="http://schemas.microsoft.com/office/powerpoint/2010/main" val="1116029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Mission and  Age</a:t>
            </a:r>
            <a:r>
              <a:rPr lang="en-US" baseline="0" dirty="0" smtClean="0"/>
              <a:t> Range</a:t>
            </a:r>
          </a:p>
          <a:p>
            <a:r>
              <a:rPr lang="en-US" baseline="0" dirty="0" smtClean="0"/>
              <a:t>Audience Size – 810,000 on site and 344,000 in outreach</a:t>
            </a:r>
          </a:p>
          <a:p>
            <a:r>
              <a:rPr lang="en-US" baseline="0" dirty="0" smtClean="0"/>
              <a:t>Audience Demographics – According to the Kinder Institute for Urban Research, Hobby Center for the Study of Texas, and American Community Survey, the greater Houston area has a greater degree of racial and ethnic diversity than any of the nation’s major metropolitan areas. School districts report that 112 languages are spoken by their students</a:t>
            </a:r>
            <a:r>
              <a:rPr lang="en-US" baseline="0" smtClean="0"/>
              <a:t>. Minorty </a:t>
            </a:r>
            <a:r>
              <a:rPr lang="en-US" baseline="0" dirty="0" smtClean="0"/>
              <a:t>majority population and CMH reflects that.</a:t>
            </a:r>
          </a:p>
          <a:p>
            <a:r>
              <a:rPr lang="en-US" baseline="0" dirty="0" smtClean="0"/>
              <a:t>Accessibility - 58% free (31%)/reduced(27%) admission and ALL Outreach programming is provided free of charge to the participants.</a:t>
            </a:r>
          </a:p>
        </p:txBody>
      </p:sp>
      <p:sp>
        <p:nvSpPr>
          <p:cNvPr id="4" name="Slide Number Placeholder 3"/>
          <p:cNvSpPr>
            <a:spLocks noGrp="1"/>
          </p:cNvSpPr>
          <p:nvPr>
            <p:ph type="sldNum" sz="quarter" idx="10"/>
          </p:nvPr>
        </p:nvSpPr>
        <p:spPr/>
        <p:txBody>
          <a:bodyPr/>
          <a:lstStyle/>
          <a:p>
            <a:fld id="{E9750EED-823E-4485-9286-942D5193A14D}"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1914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Who we work with</a:t>
            </a:r>
            <a:r>
              <a:rPr lang="en-US" baseline="0" dirty="0" smtClean="0"/>
              <a:t> in the community:</a:t>
            </a:r>
          </a:p>
          <a:p>
            <a:r>
              <a:rPr lang="en-US" baseline="0" dirty="0" smtClean="0"/>
              <a:t>Museum Field Experiences: 475 schools</a:t>
            </a:r>
          </a:p>
          <a:p>
            <a:r>
              <a:rPr lang="en-US" baseline="0" dirty="0" smtClean="0"/>
              <a:t>Open Doors Partners: 781 community organizations</a:t>
            </a:r>
          </a:p>
          <a:p>
            <a:r>
              <a:rPr lang="en-US" baseline="0" dirty="0" smtClean="0"/>
              <a:t>After School Programs and Family Learning: 238 schools, libraries, and community organizations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9750EED-823E-4485-9286-942D5193A14D}"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42163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Partnership</a:t>
            </a:r>
            <a:r>
              <a:rPr lang="en-US" baseline="0" dirty="0" smtClean="0"/>
              <a:t> with the Greater Houston YMCA.</a:t>
            </a:r>
          </a:p>
          <a:p>
            <a:r>
              <a:rPr lang="en-US" baseline="0" dirty="0" smtClean="0"/>
              <a:t>Started in 30 sites in the first year, grew to 46 sites in the past year, and we expect it to grow more next year</a:t>
            </a:r>
          </a:p>
          <a:p>
            <a:endParaRPr lang="en-US" dirty="0"/>
          </a:p>
        </p:txBody>
      </p:sp>
      <p:sp>
        <p:nvSpPr>
          <p:cNvPr id="4" name="Slide Number Placeholder 3"/>
          <p:cNvSpPr>
            <a:spLocks noGrp="1"/>
          </p:cNvSpPr>
          <p:nvPr>
            <p:ph type="sldNum" sz="quarter" idx="10"/>
          </p:nvPr>
        </p:nvSpPr>
        <p:spPr/>
        <p:txBody>
          <a:bodyPr/>
          <a:lstStyle/>
          <a:p>
            <a:fld id="{E9750EED-823E-4485-9286-942D5193A14D}"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11370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History – started as Summer</a:t>
            </a:r>
            <a:r>
              <a:rPr lang="en-US" baseline="0" dirty="0" smtClean="0"/>
              <a:t> Learning Loss prevention program</a:t>
            </a:r>
          </a:p>
          <a:p>
            <a:r>
              <a:rPr lang="en-US" baseline="0" dirty="0" smtClean="0"/>
              <a:t>Each kit</a:t>
            </a:r>
            <a:endParaRPr lang="en-US" dirty="0"/>
          </a:p>
        </p:txBody>
      </p:sp>
      <p:sp>
        <p:nvSpPr>
          <p:cNvPr id="4" name="Slide Number Placeholder 3"/>
          <p:cNvSpPr>
            <a:spLocks noGrp="1"/>
          </p:cNvSpPr>
          <p:nvPr>
            <p:ph type="sldNum" sz="quarter" idx="10"/>
          </p:nvPr>
        </p:nvSpPr>
        <p:spPr/>
        <p:txBody>
          <a:bodyPr/>
          <a:lstStyle/>
          <a:p>
            <a:fld id="{E9750EED-823E-4485-9286-942D5193A14D}"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157492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Each month, sites</a:t>
            </a:r>
            <a:r>
              <a:rPr lang="en-US" baseline="0" dirty="0" smtClean="0"/>
              <a:t> gather together in larger groups for train-the trainer sessions on that month’s activities</a:t>
            </a:r>
          </a:p>
          <a:p>
            <a:r>
              <a:rPr lang="en-US" baseline="0" dirty="0" smtClean="0"/>
              <a:t>Training videos for each activity are also online for refresher</a:t>
            </a:r>
          </a:p>
        </p:txBody>
      </p:sp>
      <p:sp>
        <p:nvSpPr>
          <p:cNvPr id="4" name="Slide Number Placeholder 3"/>
          <p:cNvSpPr>
            <a:spLocks noGrp="1"/>
          </p:cNvSpPr>
          <p:nvPr>
            <p:ph type="sldNum" sz="quarter" idx="10"/>
          </p:nvPr>
        </p:nvSpPr>
        <p:spPr/>
        <p:txBody>
          <a:bodyPr/>
          <a:lstStyle/>
          <a:p>
            <a:fld id="{E9750EED-823E-4485-9286-942D5193A14D}"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418132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2</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20</a:t>
            </a:fld>
            <a:endParaRPr lang="en-US"/>
          </a:p>
        </p:txBody>
      </p:sp>
    </p:spTree>
    <p:extLst>
      <p:ext uri="{BB962C8B-B14F-4D97-AF65-F5344CB8AC3E}">
        <p14:creationId xmlns:p14="http://schemas.microsoft.com/office/powerpoint/2010/main" val="111602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51355" y="685250"/>
            <a:ext cx="4555291" cy="342939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764">
              <a:defRPr/>
            </a:pPr>
            <a:r>
              <a:rPr lang="en-US" dirty="0">
                <a:solidFill>
                  <a:prstClr val="black">
                    <a:lumMod val="75000"/>
                    <a:lumOff val="25000"/>
                  </a:prstClr>
                </a:solidFill>
                <a:latin typeface="Trebuchet MS" pitchFamily="34" charset="0"/>
              </a:rPr>
              <a:t>This conference features a community solution that addresses issues that were impossible for one organization, or even one sector, to solve on its own. I’m sure it’s got you thinking about new and exciting ways to expand your museum’s reach and tackle some larger community issues.</a:t>
            </a:r>
            <a:endParaRPr lang="en-US" dirty="0"/>
          </a:p>
          <a:p>
            <a:pPr defTabSz="903764">
              <a:defRPr/>
            </a:pPr>
            <a:endParaRPr lang="en-US" dirty="0"/>
          </a:p>
          <a:p>
            <a:pPr defTabSz="903764">
              <a:defRPr/>
            </a:pPr>
            <a:r>
              <a:rPr lang="en-US" dirty="0"/>
              <a:t>My goal is to point you to some of the issues that are top of mind for afterschool providers, where you might be able to find potential partners, and what we’ve seen are key to successful collaborations. </a:t>
            </a:r>
          </a:p>
          <a:p>
            <a:pPr defTabSz="903764">
              <a:defRPr/>
            </a:pPr>
            <a:endParaRPr lang="en-US" dirty="0"/>
          </a:p>
          <a:p>
            <a:pPr defTabSz="903764">
              <a:defRPr/>
            </a:pPr>
            <a:r>
              <a:rPr lang="en-US" baseline="0" dirty="0" smtClean="0"/>
              <a:t>One key thing to note, is that when we say “afterschool”, we don’t mean a school-run club that happens when the school day ends. The kind of afterschool programs we’re talking about have kids attending 4-5 days a week, are in communication with families and schools, and are concerned more broadly with a child’s welfare, rather than just academics. The point being, is that when partnering with an afterschool program, you’re plugging into an established system that often can provide the wrap-around support services that museums likely can’t provide. </a:t>
            </a:r>
          </a:p>
          <a:p>
            <a:pPr defTabSz="903764">
              <a:defRPr/>
            </a:pPr>
            <a:endParaRPr lang="en-US" baseline="0" dirty="0" smtClean="0"/>
          </a:p>
          <a:p>
            <a:pPr defTabSz="903764">
              <a:defRPr/>
            </a:pPr>
            <a:r>
              <a:rPr lang="en-US" baseline="0" dirty="0" smtClean="0"/>
              <a:t>Also note, that even though I’m saying “afterschool”, most of the organizations I’m talking about also provide summer programs, and might provide before school and weekend programming as well.</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21</a:t>
            </a:fld>
            <a:endParaRPr lang="en-US" altLang="en-US">
              <a:solidFill>
                <a:prstClr val="black"/>
              </a:solidFill>
            </a:endParaRPr>
          </a:p>
        </p:txBody>
      </p:sp>
    </p:spTree>
    <p:extLst>
      <p:ext uri="{BB962C8B-B14F-4D97-AF65-F5344CB8AC3E}">
        <p14:creationId xmlns:p14="http://schemas.microsoft.com/office/powerpoint/2010/main" val="3224417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51355" y="685250"/>
            <a:ext cx="4555291" cy="342939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495" indent="-169495" defTabSz="903553">
              <a:lnSpc>
                <a:spcPct val="110000"/>
              </a:lnSpc>
              <a:spcBef>
                <a:spcPct val="20000"/>
              </a:spcBef>
              <a:buFont typeface="Arial" panose="020B0604020202020204" pitchFamily="34" charset="0"/>
              <a:buChar char="•"/>
              <a:defRPr/>
            </a:pPr>
            <a:r>
              <a:rPr lang="en-US" dirty="0">
                <a:solidFill>
                  <a:prstClr val="black">
                    <a:lumMod val="75000"/>
                    <a:lumOff val="25000"/>
                  </a:prstClr>
                </a:solidFill>
                <a:latin typeface="Trebuchet MS" pitchFamily="34" charset="0"/>
              </a:rPr>
              <a:t>National non-profit based in DC. Advocate on behalf of afterschool programs across the U.S. and work to ensure that all kids have access to affordable, quality afterschool programs. </a:t>
            </a:r>
          </a:p>
          <a:p>
            <a:pPr marL="169495" indent="-169495" defTabSz="903553">
              <a:lnSpc>
                <a:spcPct val="110000"/>
              </a:lnSpc>
              <a:spcBef>
                <a:spcPct val="20000"/>
              </a:spcBef>
              <a:buFont typeface="Arial" panose="020B0604020202020204" pitchFamily="34" charset="0"/>
              <a:buChar char="•"/>
              <a:defRPr/>
            </a:pPr>
            <a:r>
              <a:rPr lang="en-US" dirty="0">
                <a:solidFill>
                  <a:prstClr val="black">
                    <a:lumMod val="75000"/>
                    <a:lumOff val="25000"/>
                  </a:prstClr>
                </a:solidFill>
                <a:latin typeface="Trebuchet MS" pitchFamily="34" charset="0"/>
              </a:rPr>
              <a:t>Afterschool is an issue for many groups – child hunger, juvenile justice, workforce concerns, health and physical activity, arts &amp; music education, STEM education, working families….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2720469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51355" y="685250"/>
            <a:ext cx="4555291" cy="342939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495" indent="-169495">
              <a:buFont typeface="Arial" panose="020B0604020202020204" pitchFamily="34" charset="0"/>
              <a:buChar char="•"/>
            </a:pPr>
            <a:r>
              <a:rPr lang="en-US" dirty="0"/>
              <a:t>13.7K households surveyed, nationally representative sample with state-level data.</a:t>
            </a:r>
          </a:p>
          <a:p>
            <a:pPr marL="169495" indent="-169495">
              <a:buFont typeface="Arial" panose="020B0604020202020204" pitchFamily="34" charset="0"/>
              <a:buChar char="•"/>
            </a:pPr>
            <a:r>
              <a:rPr lang="en-US" dirty="0"/>
              <a:t>Parent overwhelmingly cited access (availability and transport) and cost as their biggest hurdles.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363666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just reflects on-site programming, as parents may not be aware their child’s afterschool program is delivered in partnership with a museum or science center.</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522440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that these all map to pressing national concerns – child hunger, </a:t>
            </a:r>
            <a:r>
              <a:rPr lang="en-US" dirty="0">
                <a:solidFill>
                  <a:prstClr val="black">
                    <a:lumMod val="75000"/>
                    <a:lumOff val="25000"/>
                  </a:prstClr>
                </a:solidFill>
                <a:latin typeface="Trebuchet MS" pitchFamily="34" charset="0"/>
              </a:rPr>
              <a:t>health and physical activity, arts &amp; music education, STEM education, workforce, etc.</a:t>
            </a:r>
          </a:p>
          <a:p>
            <a:endParaRPr lang="en-US" dirty="0">
              <a:solidFill>
                <a:prstClr val="black">
                  <a:lumMod val="75000"/>
                  <a:lumOff val="25000"/>
                </a:prstClr>
              </a:solidFill>
              <a:latin typeface="Trebuchet MS" pitchFamily="34" charset="0"/>
            </a:endParaRPr>
          </a:p>
        </p:txBody>
      </p:sp>
      <p:sp>
        <p:nvSpPr>
          <p:cNvPr id="4" name="Slide Number Placeholder 3"/>
          <p:cNvSpPr>
            <a:spLocks noGrp="1"/>
          </p:cNvSpPr>
          <p:nvPr>
            <p:ph type="sldNum" sz="quarter" idx="10"/>
          </p:nvPr>
        </p:nvSpPr>
        <p:spPr/>
        <p:txBody>
          <a:bodyPr/>
          <a:lstStyle/>
          <a:p>
            <a:fld id="{110A0543-C5F2-4A05-A30B-B42F03EC4E4B}"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2683319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51355" y="685250"/>
            <a:ext cx="4555291" cy="342939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aseline="0" dirty="0" smtClean="0"/>
              <a:t>*Caveat for Learning Approach – I wouldn’t say this is universal in practice. Quality and professionalization varies.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26</a:t>
            </a:fld>
            <a:endParaRPr lang="en-US" altLang="en-US">
              <a:solidFill>
                <a:prstClr val="black"/>
              </a:solidFill>
            </a:endParaRPr>
          </a:p>
        </p:txBody>
      </p:sp>
    </p:spTree>
    <p:extLst>
      <p:ext uri="{BB962C8B-B14F-4D97-AF65-F5344CB8AC3E}">
        <p14:creationId xmlns:p14="http://schemas.microsoft.com/office/powerpoint/2010/main" val="69660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Afterschool activities they were looking at here include the music lessons, robots clubs, science competitions, etc….the kinds of opportunities that are much more common among families with a disposable income.</a:t>
            </a:r>
          </a:p>
          <a:p>
            <a:pPr>
              <a:spcBef>
                <a:spcPct val="0"/>
              </a:spcBef>
            </a:pPr>
            <a:endParaRPr lang="en-US" altLang="en-US" dirty="0"/>
          </a:p>
          <a:p>
            <a:pPr>
              <a:spcBef>
                <a:spcPct val="0"/>
              </a:spcBef>
            </a:pPr>
            <a:r>
              <a:rPr lang="en-US" altLang="en-US" dirty="0"/>
              <a:t>So if your institution's goals are to move the needle on education in your community, afterschool partnerships really can be an effective way to meet them.</a:t>
            </a:r>
          </a:p>
          <a:p>
            <a:pPr>
              <a:spcBef>
                <a:spcPct val="0"/>
              </a:spcBef>
            </a:pPr>
            <a:r>
              <a:rPr lang="en-US" altLang="en-US" dirty="0"/>
              <a:t>What is 6,000 hours? Let’s say you are in school learning 6 hours per day, 5 days per week = 25 hours per week. How many weeks of learning is that? 6000/25=240 weeks. How many years in school is that? Most states require 180 days (180/5=36 weeks/year). 240/36 = 6.67 academic years.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208180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03764">
              <a:defRPr/>
            </a:pPr>
            <a:r>
              <a:rPr lang="en-US" sz="3000" dirty="0">
                <a:solidFill>
                  <a:schemeClr val="accent1">
                    <a:lumMod val="50000"/>
                  </a:schemeClr>
                </a:solidFill>
              </a:rPr>
              <a:t>People often go first to national providers because they have the name recognition, but there’s really a lot of other youth-serving organizations out there! </a:t>
            </a:r>
          </a:p>
          <a:p>
            <a:pPr marL="0" lvl="1" defTabSz="903764">
              <a:defRPr/>
            </a:pPr>
            <a:endParaRPr lang="en-US" sz="3000" dirty="0">
              <a:solidFill>
                <a:schemeClr val="accent1">
                  <a:lumMod val="50000"/>
                </a:schemeClr>
              </a:solidFill>
            </a:endParaRPr>
          </a:p>
          <a:p>
            <a:pPr marL="0" lvl="1" defTabSz="903764">
              <a:defRPr/>
            </a:pPr>
            <a:r>
              <a:rPr lang="en-US" sz="3000" dirty="0">
                <a:solidFill>
                  <a:schemeClr val="accent1">
                    <a:lumMod val="50000"/>
                  </a:schemeClr>
                </a:solidFill>
              </a:rPr>
              <a:t>This is an incredibly diverse field, which is of course a challenge as well. Quality varies greatly, and finding the “yes” person can be hard.</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1632605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22218"/>
            <a:r>
              <a:rPr lang="en-US" baseline="0" dirty="0" smtClean="0"/>
              <a:t>System-building organizations can help connect and orient you to your local afterschool scene. They are often great relationship brokers and can introduce you to savvy program providers. Plug into existing or burgeoning initiatives, and attend meet-ups / conferences.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202083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Collaboration networking: 15 min</a:t>
            </a:r>
          </a:p>
          <a:p>
            <a:r>
              <a:rPr lang="en-US" dirty="0" smtClean="0"/>
              <a:t>MCP: 10 min</a:t>
            </a:r>
          </a:p>
          <a:p>
            <a:r>
              <a:rPr lang="en-US" dirty="0" smtClean="0"/>
              <a:t>CMH:</a:t>
            </a:r>
            <a:r>
              <a:rPr lang="en-US" baseline="0" dirty="0" smtClean="0"/>
              <a:t> 8 min</a:t>
            </a:r>
          </a:p>
          <a:p>
            <a:r>
              <a:rPr lang="en-US" baseline="0" dirty="0" smtClean="0"/>
              <a:t>AA: 8 min</a:t>
            </a:r>
          </a:p>
          <a:p>
            <a:r>
              <a:rPr lang="en-US" baseline="0" dirty="0" smtClean="0"/>
              <a:t>NGCP: 8 min</a:t>
            </a:r>
          </a:p>
          <a:p>
            <a:r>
              <a:rPr lang="en-US" baseline="0" dirty="0" smtClean="0"/>
              <a:t>Q&amp;A: remaining time</a:t>
            </a: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3</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51355" y="685250"/>
            <a:ext cx="4555291" cy="342939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03764">
              <a:defRPr/>
            </a:pPr>
            <a:endParaRPr lang="en-US" dirty="0">
              <a:solidFill>
                <a:schemeClr val="accent1">
                  <a:lumMod val="50000"/>
                </a:schemeClr>
              </a:solidFill>
            </a:endParaRPr>
          </a:p>
          <a:p>
            <a:pPr marL="0" lvl="1" defTabSz="903764">
              <a:defRPr/>
            </a:pPr>
            <a:endParaRPr lang="en-US" sz="3000" dirty="0">
              <a:solidFill>
                <a:schemeClr val="accent1">
                  <a:lumMod val="50000"/>
                </a:schemeClr>
              </a:solidFill>
            </a:endParaRPr>
          </a:p>
          <a:p>
            <a:pPr marL="0" lvl="1" defTabSz="903764">
              <a:defRPr/>
            </a:pPr>
            <a:endParaRPr lang="en-US" sz="3000" dirty="0">
              <a:solidFill>
                <a:schemeClr val="accent1">
                  <a:lumMod val="50000"/>
                </a:schemeClr>
              </a:solidFill>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1953486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51355" y="685250"/>
            <a:ext cx="4555291" cy="342939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03764">
              <a:defRPr/>
            </a:pPr>
            <a:r>
              <a:rPr lang="en-US" dirty="0">
                <a:solidFill>
                  <a:schemeClr val="accent1">
                    <a:lumMod val="50000"/>
                  </a:schemeClr>
                </a:solidFill>
              </a:rPr>
              <a:t>We’ve seen a really wide range of successful partnership initiatives. Which one you choose is really based on both organizations’ needs, immediate goal, and current capacity. Some of these might serve as an easy entry point or grow into ongoing projects. And the scale of involvement and commitment on each of these varies! </a:t>
            </a:r>
            <a:endParaRPr lang="en-US" sz="3000" dirty="0">
              <a:solidFill>
                <a:schemeClr val="accent1">
                  <a:lumMod val="50000"/>
                </a:schemeClr>
              </a:solidFill>
            </a:endParaRPr>
          </a:p>
          <a:p>
            <a:pPr marL="0" lvl="1" defTabSz="903764">
              <a:defRPr/>
            </a:pPr>
            <a:endParaRPr lang="en-US" sz="3000" dirty="0">
              <a:solidFill>
                <a:schemeClr val="accent1">
                  <a:lumMod val="50000"/>
                </a:schemeClr>
              </a:solidFill>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458" indent="-282484">
              <a:defRPr>
                <a:solidFill>
                  <a:schemeClr val="tx1"/>
                </a:solidFill>
                <a:latin typeface="Calibri" pitchFamily="34" charset="0"/>
              </a:defRPr>
            </a:lvl2pPr>
            <a:lvl3pPr marL="1129935" indent="-225987">
              <a:defRPr>
                <a:solidFill>
                  <a:schemeClr val="tx1"/>
                </a:solidFill>
                <a:latin typeface="Calibri" pitchFamily="34" charset="0"/>
              </a:defRPr>
            </a:lvl3pPr>
            <a:lvl4pPr marL="1581909" indent="-225987">
              <a:defRPr>
                <a:solidFill>
                  <a:schemeClr val="tx1"/>
                </a:solidFill>
                <a:latin typeface="Calibri" pitchFamily="34" charset="0"/>
              </a:defRPr>
            </a:lvl4pPr>
            <a:lvl5pPr marL="2033882" indent="-225987">
              <a:defRPr>
                <a:solidFill>
                  <a:schemeClr val="tx1"/>
                </a:solidFill>
                <a:latin typeface="Calibri" pitchFamily="34" charset="0"/>
              </a:defRPr>
            </a:lvl5pPr>
            <a:lvl6pPr marL="2485856" indent="-225987" fontAlgn="base">
              <a:spcBef>
                <a:spcPct val="0"/>
              </a:spcBef>
              <a:spcAft>
                <a:spcPct val="0"/>
              </a:spcAft>
              <a:defRPr>
                <a:solidFill>
                  <a:schemeClr val="tx1"/>
                </a:solidFill>
                <a:latin typeface="Calibri" pitchFamily="34" charset="0"/>
              </a:defRPr>
            </a:lvl6pPr>
            <a:lvl7pPr marL="2937830" indent="-225987" fontAlgn="base">
              <a:spcBef>
                <a:spcPct val="0"/>
              </a:spcBef>
              <a:spcAft>
                <a:spcPct val="0"/>
              </a:spcAft>
              <a:defRPr>
                <a:solidFill>
                  <a:schemeClr val="tx1"/>
                </a:solidFill>
                <a:latin typeface="Calibri" pitchFamily="34" charset="0"/>
              </a:defRPr>
            </a:lvl7pPr>
            <a:lvl8pPr marL="3389804" indent="-225987" fontAlgn="base">
              <a:spcBef>
                <a:spcPct val="0"/>
              </a:spcBef>
              <a:spcAft>
                <a:spcPct val="0"/>
              </a:spcAft>
              <a:defRPr>
                <a:solidFill>
                  <a:schemeClr val="tx1"/>
                </a:solidFill>
                <a:latin typeface="Calibri" pitchFamily="34" charset="0"/>
              </a:defRPr>
            </a:lvl8pPr>
            <a:lvl9pPr marL="3841778" indent="-225987"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31</a:t>
            </a:fld>
            <a:endParaRPr lang="en-US" altLang="en-US">
              <a:solidFill>
                <a:prstClr val="black"/>
              </a:solidFill>
            </a:endParaRPr>
          </a:p>
        </p:txBody>
      </p:sp>
    </p:spTree>
    <p:extLst>
      <p:ext uri="{BB962C8B-B14F-4D97-AF65-F5344CB8AC3E}">
        <p14:creationId xmlns:p14="http://schemas.microsoft.com/office/powerpoint/2010/main" val="3200334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32</a:t>
            </a:fld>
            <a:endParaRPr lang="en-US"/>
          </a:p>
        </p:txBody>
      </p:sp>
    </p:spTree>
    <p:extLst>
      <p:ext uri="{BB962C8B-B14F-4D97-AF65-F5344CB8AC3E}">
        <p14:creationId xmlns:p14="http://schemas.microsoft.com/office/powerpoint/2010/main" val="1116029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ea typeface="MS PGothic" panose="020B0600070205080204" pitchFamily="34" charset="-128"/>
            </a:endParaRPr>
          </a:p>
        </p:txBody>
      </p:sp>
    </p:spTree>
    <p:extLst>
      <p:ext uri="{BB962C8B-B14F-4D97-AF65-F5344CB8AC3E}">
        <p14:creationId xmlns:p14="http://schemas.microsoft.com/office/powerpoint/2010/main" val="673824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Tree>
    <p:extLst>
      <p:ext uri="{BB962C8B-B14F-4D97-AF65-F5344CB8AC3E}">
        <p14:creationId xmlns:p14="http://schemas.microsoft.com/office/powerpoint/2010/main" val="3276427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Tree>
    <p:extLst>
      <p:ext uri="{BB962C8B-B14F-4D97-AF65-F5344CB8AC3E}">
        <p14:creationId xmlns:p14="http://schemas.microsoft.com/office/powerpoint/2010/main" val="3485920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Tree>
    <p:extLst>
      <p:ext uri="{BB962C8B-B14F-4D97-AF65-F5344CB8AC3E}">
        <p14:creationId xmlns:p14="http://schemas.microsoft.com/office/powerpoint/2010/main" val="2173930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Tree>
    <p:extLst>
      <p:ext uri="{BB962C8B-B14F-4D97-AF65-F5344CB8AC3E}">
        <p14:creationId xmlns:p14="http://schemas.microsoft.com/office/powerpoint/2010/main" val="1951089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ea typeface="MS PGothic" panose="020B0600070205080204" pitchFamily="34" charset="-128"/>
            </a:endParaRPr>
          </a:p>
          <a:p>
            <a:endParaRPr lang="en-US" altLang="en-US">
              <a:ea typeface="MS PGothic" panose="020B0600070205080204" pitchFamily="34" charset="-128"/>
            </a:endParaRPr>
          </a:p>
        </p:txBody>
      </p:sp>
    </p:spTree>
    <p:extLst>
      <p:ext uri="{BB962C8B-B14F-4D97-AF65-F5344CB8AC3E}">
        <p14:creationId xmlns:p14="http://schemas.microsoft.com/office/powerpoint/2010/main" val="3425539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DA9E0AF-8AB1-4E9F-9BCA-F2BA2F2CB123}" type="slidenum">
              <a:rPr lang="en-US" smtClean="0">
                <a:solidFill>
                  <a:prstClr val="black"/>
                </a:solidFill>
                <a:latin typeface="Calibri"/>
              </a:rPr>
              <a:pPr>
                <a:defRPr/>
              </a:pPr>
              <a:t>41</a:t>
            </a:fld>
            <a:endParaRPr lang="en-US" dirty="0">
              <a:solidFill>
                <a:prstClr val="black"/>
              </a:solidFill>
              <a:latin typeface="Calibri"/>
            </a:endParaRPr>
          </a:p>
        </p:txBody>
      </p:sp>
    </p:spTree>
    <p:extLst>
      <p:ext uri="{BB962C8B-B14F-4D97-AF65-F5344CB8AC3E}">
        <p14:creationId xmlns:p14="http://schemas.microsoft.com/office/powerpoint/2010/main" val="9722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4</a:t>
            </a:fld>
            <a:endParaRPr lang="en-US"/>
          </a:p>
        </p:txBody>
      </p:sp>
    </p:spTree>
    <p:extLst>
      <p:ext uri="{BB962C8B-B14F-4D97-AF65-F5344CB8AC3E}">
        <p14:creationId xmlns:p14="http://schemas.microsoft.com/office/powerpoint/2010/main" val="1116029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42</a:t>
            </a:fld>
            <a:endParaRPr lang="en-US"/>
          </a:p>
        </p:txBody>
      </p:sp>
    </p:spTree>
    <p:extLst>
      <p:ext uri="{BB962C8B-B14F-4D97-AF65-F5344CB8AC3E}">
        <p14:creationId xmlns:p14="http://schemas.microsoft.com/office/powerpoint/2010/main" val="1116029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43</a:t>
            </a:fld>
            <a:endParaRPr lang="en-US"/>
          </a:p>
        </p:txBody>
      </p:sp>
    </p:spTree>
    <p:extLst>
      <p:ext uri="{BB962C8B-B14F-4D97-AF65-F5344CB8AC3E}">
        <p14:creationId xmlns:p14="http://schemas.microsoft.com/office/powerpoint/2010/main" val="405929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panose="020B0600070205080204" pitchFamily="34" charset="-128"/>
              </a:rPr>
              <a:t> </a:t>
            </a:r>
          </a:p>
          <a:p>
            <a:endParaRPr lang="en-US" altLang="en-US"/>
          </a:p>
        </p:txBody>
      </p:sp>
      <p:sp>
        <p:nvSpPr>
          <p:cNvPr id="4" name="Slide Number Placeholder 3"/>
          <p:cNvSpPr>
            <a:spLocks noGrp="1"/>
          </p:cNvSpPr>
          <p:nvPr>
            <p:ph type="sldNum" sz="quarter" idx="5"/>
          </p:nvPr>
        </p:nvSpPr>
        <p:spPr/>
        <p:txBody>
          <a:bodyPr/>
          <a:lstStyle/>
          <a:p>
            <a:pPr>
              <a:defRPr/>
            </a:pPr>
            <a:fld id="{E3E3256D-5483-4543-8EF2-EA0B450E0301}" type="slidenum">
              <a:rPr lang="en-US" smtClean="0">
                <a:solidFill>
                  <a:prstClr val="black"/>
                </a:solidFill>
                <a:latin typeface="Calibri"/>
              </a:rPr>
              <a:pPr>
                <a:defRPr/>
              </a:pPr>
              <a:t>5</a:t>
            </a:fld>
            <a:endParaRPr lang="en-US" dirty="0">
              <a:solidFill>
                <a:prstClr val="black"/>
              </a:solidFill>
              <a:latin typeface="Calibri"/>
            </a:endParaRPr>
          </a:p>
        </p:txBody>
      </p:sp>
    </p:spTree>
    <p:extLst>
      <p:ext uri="{BB962C8B-B14F-4D97-AF65-F5344CB8AC3E}">
        <p14:creationId xmlns:p14="http://schemas.microsoft.com/office/powerpoint/2010/main" val="325877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MS PGothic" panose="020B0600070205080204" pitchFamily="34" charset="-128"/>
              </a:rPr>
              <a:t>Remember to debrief after by asking for a few “connections”.</a:t>
            </a:r>
            <a:endParaRPr lang="en-US" altLang="en-US"/>
          </a:p>
        </p:txBody>
      </p:sp>
      <p:sp>
        <p:nvSpPr>
          <p:cNvPr id="4" name="Slide Number Placeholder 3"/>
          <p:cNvSpPr>
            <a:spLocks noGrp="1"/>
          </p:cNvSpPr>
          <p:nvPr>
            <p:ph type="sldNum" sz="quarter" idx="5"/>
          </p:nvPr>
        </p:nvSpPr>
        <p:spPr/>
        <p:txBody>
          <a:bodyPr/>
          <a:lstStyle/>
          <a:p>
            <a:pPr>
              <a:defRPr/>
            </a:pPr>
            <a:fld id="{FE8B0390-0D7D-47BB-9F42-EC16DD77659E}" type="slidenum">
              <a:rPr lang="en-US" smtClean="0">
                <a:solidFill>
                  <a:prstClr val="black"/>
                </a:solidFill>
                <a:latin typeface="Calibri"/>
              </a:rPr>
              <a:pPr>
                <a:defRPr/>
              </a:pPr>
              <a:t>6</a:t>
            </a:fld>
            <a:endParaRPr lang="en-US" dirty="0">
              <a:solidFill>
                <a:prstClr val="black"/>
              </a:solidFill>
              <a:latin typeface="Calibri"/>
            </a:endParaRPr>
          </a:p>
        </p:txBody>
      </p:sp>
    </p:spTree>
    <p:extLst>
      <p:ext uri="{BB962C8B-B14F-4D97-AF65-F5344CB8AC3E}">
        <p14:creationId xmlns:p14="http://schemas.microsoft.com/office/powerpoint/2010/main" val="210475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7</a:t>
            </a:fld>
            <a:endParaRPr lang="en-US"/>
          </a:p>
        </p:txBody>
      </p:sp>
    </p:spTree>
    <p:extLst>
      <p:ext uri="{BB962C8B-B14F-4D97-AF65-F5344CB8AC3E}">
        <p14:creationId xmlns:p14="http://schemas.microsoft.com/office/powerpoint/2010/main" val="111602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8</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9</a:t>
            </a:fld>
            <a:endParaRPr lang="en-US"/>
          </a:p>
        </p:txBody>
      </p:sp>
    </p:spTree>
    <p:extLst>
      <p:ext uri="{BB962C8B-B14F-4D97-AF65-F5344CB8AC3E}">
        <p14:creationId xmlns:p14="http://schemas.microsoft.com/office/powerpoint/2010/main" val="343248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60500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363056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04269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760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144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29263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5015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99157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88762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6035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4389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470177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06105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354367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E785C-D80B-4ECA-91C3-1DD73A3B0EC9}" type="datetimeFigureOut">
              <a:rPr lang="en-US" smtClean="0">
                <a:solidFill>
                  <a:prstClr val="white">
                    <a:tint val="75000"/>
                  </a:prstClr>
                </a:solidFill>
                <a:latin typeface="Calibri"/>
              </a:rPr>
              <a:pPr/>
              <a:t>5/5/16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12781BA-9BD3-4476-8BAD-5D7B30DE7E3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337580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9144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grpSp>
        <p:nvGrpSpPr>
          <p:cNvPr id="5" name="Group 7"/>
          <p:cNvGrpSpPr>
            <a:grpSpLocks/>
          </p:cNvGrpSpPr>
          <p:nvPr userDrawn="1"/>
        </p:nvGrpSpPr>
        <p:grpSpPr bwMode="auto">
          <a:xfrm>
            <a:off x="457202" y="6172200"/>
            <a:ext cx="3141663" cy="431501"/>
            <a:chOff x="1828800" y="5257799"/>
            <a:chExt cx="5461017" cy="748671"/>
          </a:xfrm>
        </p:grpSpPr>
        <p:pic>
          <p:nvPicPr>
            <p:cNvPr id="6"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5369264"/>
              <a:ext cx="2857500" cy="54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800764" y="5257799"/>
              <a:ext cx="0" cy="685838"/>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pic>
          <p:nvPicPr>
            <p:cNvPr id="8"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4899" y="5311839"/>
              <a:ext cx="2030154" cy="3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4742544" y="5712768"/>
              <a:ext cx="2547273" cy="2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186" fontAlgn="base">
                <a:spcBef>
                  <a:spcPct val="0"/>
                </a:spcBef>
                <a:spcAft>
                  <a:spcPct val="0"/>
                </a:spcAft>
              </a:pPr>
              <a:r>
                <a:rPr lang="en-US" altLang="en-US" sz="500" b="1">
                  <a:solidFill>
                    <a:srgbClr val="000000"/>
                  </a:solidFill>
                  <a:cs typeface="Arial" pitchFamily="34" charset="0"/>
                </a:rPr>
                <a:t>Council of Large Public Housing Authorities</a:t>
              </a:r>
            </a:p>
          </p:txBody>
        </p:sp>
      </p:grpSp>
      <p:sp>
        <p:nvSpPr>
          <p:cNvPr id="15" name="Text Placeholder 14"/>
          <p:cNvSpPr>
            <a:spLocks noGrp="1"/>
          </p:cNvSpPr>
          <p:nvPr>
            <p:ph type="body" sz="quarter" idx="10"/>
          </p:nvPr>
        </p:nvSpPr>
        <p:spPr>
          <a:xfrm>
            <a:off x="2362202" y="1219200"/>
            <a:ext cx="6474303" cy="2438400"/>
          </a:xfrm>
          <a:prstGeom prst="rect">
            <a:avLst/>
          </a:prstGeom>
        </p:spPr>
        <p:txBody>
          <a:bodyPr lIns="91418" tIns="45709" rIns="91418" bIns="45709"/>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smtClean="0"/>
              <a:t>Click to edit Master text styles</a:t>
            </a:r>
          </a:p>
        </p:txBody>
      </p:sp>
      <p:sp>
        <p:nvSpPr>
          <p:cNvPr id="17" name="Text Placeholder 16"/>
          <p:cNvSpPr>
            <a:spLocks noGrp="1"/>
          </p:cNvSpPr>
          <p:nvPr>
            <p:ph type="body" sz="quarter" idx="11"/>
          </p:nvPr>
        </p:nvSpPr>
        <p:spPr>
          <a:xfrm>
            <a:off x="2362201" y="4038600"/>
            <a:ext cx="6477000" cy="838200"/>
          </a:xfrm>
          <a:prstGeom prst="rect">
            <a:avLst/>
          </a:prstGeom>
        </p:spPr>
        <p:txBody>
          <a:bodyPr lIns="91418" tIns="45709" rIns="91418" bIns="45709"/>
          <a:lstStyle>
            <a:lvl1pPr marL="0" indent="0" algn="r">
              <a:buNone/>
              <a:defRPr sz="2800" i="1">
                <a:solidFill>
                  <a:schemeClr val="accent1">
                    <a:lumMod val="40000"/>
                    <a:lumOff val="6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1132340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
    <p:bg>
      <p:bgPr>
        <a:solidFill>
          <a:srgbClr val="DCE6F2"/>
        </a:solidFill>
        <a:effectLst/>
      </p:bgPr>
    </p:bg>
    <p:spTree>
      <p:nvGrpSpPr>
        <p:cNvPr id="1" name=""/>
        <p:cNvGrpSpPr/>
        <p:nvPr/>
      </p:nvGrpSpPr>
      <p:grpSpPr>
        <a:xfrm>
          <a:off x="0" y="0"/>
          <a:ext cx="0" cy="0"/>
          <a:chOff x="0" y="0"/>
          <a:chExt cx="0" cy="0"/>
        </a:xfrm>
      </p:grpSpPr>
      <p:sp>
        <p:nvSpPr>
          <p:cNvPr id="4" name="Rectangle 3"/>
          <p:cNvSpPr/>
          <p:nvPr userDrawn="1"/>
        </p:nvSpPr>
        <p:spPr>
          <a:xfrm>
            <a:off x="-12700" y="0"/>
            <a:ext cx="9156700" cy="16764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8" name="Title 1"/>
          <p:cNvSpPr>
            <a:spLocks noGrp="1"/>
          </p:cNvSpPr>
          <p:nvPr>
            <p:ph type="title"/>
          </p:nvPr>
        </p:nvSpPr>
        <p:spPr>
          <a:xfrm>
            <a:off x="-6406" y="457200"/>
            <a:ext cx="9144000" cy="762000"/>
          </a:xfrm>
          <a:prstGeom prst="rect">
            <a:avLst/>
          </a:prstGeom>
        </p:spPr>
        <p:txBody>
          <a:bodyPr lIns="91418" tIns="45709" rIns="91418" bIns="45709"/>
          <a:lstStyle>
            <a:lvl1pPr algn="ctr">
              <a:defRPr sz="4400" b="1" baseline="0">
                <a:solidFill>
                  <a:schemeClr val="accent1">
                    <a:lumMod val="20000"/>
                    <a:lumOff val="8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685800" y="2286000"/>
            <a:ext cx="7772400" cy="3733800"/>
          </a:xfrm>
          <a:prstGeom prst="rect">
            <a:avLst/>
          </a:prstGeom>
        </p:spPr>
        <p:txBody>
          <a:bodyPr lIns="91418" tIns="45709" rIns="91418"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10330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5" name="Rectangle 4"/>
          <p:cNvSpPr/>
          <p:nvPr userDrawn="1"/>
        </p:nvSpPr>
        <p:spPr>
          <a:xfrm>
            <a:off x="609602"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6" name="Rectangle 5"/>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3" name="Content Placeholder 2"/>
          <p:cNvSpPr>
            <a:spLocks noGrp="1"/>
          </p:cNvSpPr>
          <p:nvPr>
            <p:ph sz="half" idx="1"/>
          </p:nvPr>
        </p:nvSpPr>
        <p:spPr>
          <a:xfrm>
            <a:off x="457200" y="1600202"/>
            <a:ext cx="4038600" cy="4525963"/>
          </a:xfrm>
          <a:prstGeom prst="rect">
            <a:avLst/>
          </a:prstGeom>
        </p:spPr>
        <p:txBody>
          <a:bodyPr lIns="91418" tIns="45709" rIns="91418"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lIns="91418" tIns="45709" rIns="91418"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764360" y="193197"/>
            <a:ext cx="8229600" cy="762000"/>
          </a:xfrm>
          <a:prstGeom prst="rect">
            <a:avLst/>
          </a:prstGeom>
        </p:spPr>
        <p:txBody>
          <a:bodyPr lIns="91418" tIns="45709" rIns="91418" bIns="45709"/>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a:xfrm>
            <a:off x="457200" y="6356350"/>
            <a:ext cx="2133600" cy="365125"/>
          </a:xfrm>
          <a:prstGeom prst="rect">
            <a:avLst/>
          </a:prstGeom>
        </p:spPr>
        <p:txBody>
          <a:bodyPr lIns="91418" tIns="45709" rIns="91418" bIns="45709"/>
          <a:lstStyle>
            <a:lvl1pPr fontAlgn="auto">
              <a:spcBef>
                <a:spcPts val="0"/>
              </a:spcBef>
              <a:spcAft>
                <a:spcPts val="0"/>
              </a:spcAft>
              <a:defRPr>
                <a:solidFill>
                  <a:prstClr val="black"/>
                </a:solidFill>
                <a:latin typeface="+mn-lt"/>
                <a:cs typeface="+mn-cs"/>
              </a:defRPr>
            </a:lvl1pPr>
          </a:lstStyle>
          <a:p>
            <a:pPr defTabSz="914186">
              <a:defRPr/>
            </a:pPr>
            <a:fld id="{DFDF9264-76E3-47B2-8B15-B1600B42E822}" type="datetimeFigureOut">
              <a:rPr lang="en-US">
                <a:latin typeface="Calibri"/>
              </a:rPr>
              <a:pPr defTabSz="914186">
                <a:defRPr/>
              </a:pPr>
              <a:t>5/5/16</a:t>
            </a:fld>
            <a:endParaRPr lang="en-US">
              <a:latin typeface="Calibri"/>
            </a:endParaRPr>
          </a:p>
        </p:txBody>
      </p:sp>
      <p:sp>
        <p:nvSpPr>
          <p:cNvPr id="8" name="Footer Placeholder 5"/>
          <p:cNvSpPr>
            <a:spLocks noGrp="1"/>
          </p:cNvSpPr>
          <p:nvPr>
            <p:ph type="ftr" sz="quarter" idx="11"/>
          </p:nvPr>
        </p:nvSpPr>
        <p:spPr>
          <a:xfrm>
            <a:off x="3124200" y="6356350"/>
            <a:ext cx="2895600" cy="365125"/>
          </a:xfrm>
          <a:prstGeom prst="rect">
            <a:avLst/>
          </a:prstGeom>
        </p:spPr>
        <p:txBody>
          <a:bodyPr lIns="91418" tIns="45709" rIns="91418" bIns="45709"/>
          <a:lstStyle>
            <a:lvl1pPr fontAlgn="auto">
              <a:spcBef>
                <a:spcPts val="0"/>
              </a:spcBef>
              <a:spcAft>
                <a:spcPts val="0"/>
              </a:spcAft>
              <a:defRPr>
                <a:solidFill>
                  <a:prstClr val="black"/>
                </a:solidFill>
                <a:latin typeface="+mn-lt"/>
                <a:cs typeface="+mn-cs"/>
              </a:defRPr>
            </a:lvl1pPr>
          </a:lstStyle>
          <a:p>
            <a:pPr defTabSz="914186">
              <a:defRPr/>
            </a:pPr>
            <a:endParaRPr lang="en-US">
              <a:latin typeface="Calibri"/>
            </a:endParaRPr>
          </a:p>
        </p:txBody>
      </p:sp>
      <p:sp>
        <p:nvSpPr>
          <p:cNvPr id="9" name="Slide Number Placeholder 6"/>
          <p:cNvSpPr>
            <a:spLocks noGrp="1"/>
          </p:cNvSpPr>
          <p:nvPr>
            <p:ph type="sldNum" sz="quarter" idx="12"/>
          </p:nvPr>
        </p:nvSpPr>
        <p:spPr>
          <a:xfrm>
            <a:off x="6553200" y="6356350"/>
            <a:ext cx="2133600" cy="365125"/>
          </a:xfrm>
          <a:prstGeom prst="rect">
            <a:avLst/>
          </a:prstGeom>
        </p:spPr>
        <p:txBody>
          <a:bodyPr lIns="91418" tIns="45709" rIns="91418" bIns="45709"/>
          <a:lstStyle>
            <a:lvl1pPr fontAlgn="auto">
              <a:spcBef>
                <a:spcPts val="0"/>
              </a:spcBef>
              <a:spcAft>
                <a:spcPts val="0"/>
              </a:spcAft>
              <a:defRPr>
                <a:solidFill>
                  <a:prstClr val="black"/>
                </a:solidFill>
                <a:latin typeface="+mn-lt"/>
                <a:cs typeface="+mn-cs"/>
              </a:defRPr>
            </a:lvl1pPr>
          </a:lstStyle>
          <a:p>
            <a:pPr defTabSz="914186">
              <a:defRPr/>
            </a:pPr>
            <a:fld id="{4C0FF33B-00AA-4E0D-8364-75646240F375}" type="slidenum">
              <a:rPr lang="en-US">
                <a:latin typeface="Calibri"/>
              </a:rPr>
              <a:pPr defTabSz="914186">
                <a:defRPr/>
              </a:pPr>
              <a:t>‹#›</a:t>
            </a:fld>
            <a:endParaRPr lang="en-US">
              <a:latin typeface="Calibri"/>
            </a:endParaRPr>
          </a:p>
        </p:txBody>
      </p:sp>
    </p:spTree>
    <p:extLst>
      <p:ext uri="{BB962C8B-B14F-4D97-AF65-F5344CB8AC3E}">
        <p14:creationId xmlns:p14="http://schemas.microsoft.com/office/powerpoint/2010/main" val="400989916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nd Content">
    <p:spTree>
      <p:nvGrpSpPr>
        <p:cNvPr id="1" name=""/>
        <p:cNvGrpSpPr/>
        <p:nvPr/>
      </p:nvGrpSpPr>
      <p:grpSpPr>
        <a:xfrm>
          <a:off x="0" y="0"/>
          <a:ext cx="0" cy="0"/>
          <a:chOff x="0" y="0"/>
          <a:chExt cx="0" cy="0"/>
        </a:xfrm>
      </p:grpSpPr>
      <p:sp>
        <p:nvSpPr>
          <p:cNvPr id="3" name="Rectangle 2"/>
          <p:cNvSpPr/>
          <p:nvPr userDrawn="1"/>
        </p:nvSpPr>
        <p:spPr>
          <a:xfrm>
            <a:off x="609602"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4" name="Rectangle 3"/>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11" name="Title 1"/>
          <p:cNvSpPr>
            <a:spLocks noGrp="1"/>
          </p:cNvSpPr>
          <p:nvPr>
            <p:ph type="title"/>
          </p:nvPr>
        </p:nvSpPr>
        <p:spPr>
          <a:xfrm>
            <a:off x="764360" y="193197"/>
            <a:ext cx="8229600" cy="762000"/>
          </a:xfrm>
          <a:prstGeom prst="rect">
            <a:avLst/>
          </a:prstGeom>
        </p:spPr>
        <p:txBody>
          <a:bodyPr lIns="91418" tIns="45709" rIns="91418" bIns="45709"/>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667255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535428"/>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609602"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8" name="Rectangle 7"/>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3" name="Text Placeholder 2"/>
          <p:cNvSpPr>
            <a:spLocks noGrp="1"/>
          </p:cNvSpPr>
          <p:nvPr>
            <p:ph type="body" idx="1"/>
          </p:nvPr>
        </p:nvSpPr>
        <p:spPr>
          <a:xfrm>
            <a:off x="457201" y="1535113"/>
            <a:ext cx="4040188" cy="639762"/>
          </a:xfrm>
          <a:prstGeom prst="rect">
            <a:avLst/>
          </a:prstGeom>
        </p:spPr>
        <p:txBody>
          <a:bodyPr lIns="91418" tIns="45709" rIns="91418" bIns="45709"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418" tIns="45709" rIns="91418"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lIns="91418" tIns="45709" rIns="91418" bIns="45709"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lIns="91418" tIns="45709" rIns="91418"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764360" y="193197"/>
            <a:ext cx="8229600" cy="762000"/>
          </a:xfrm>
          <a:prstGeom prst="rect">
            <a:avLst/>
          </a:prstGeom>
        </p:spPr>
        <p:txBody>
          <a:bodyPr lIns="91418" tIns="45709" rIns="91418" bIns="45709"/>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3263598"/>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312738" y="228600"/>
            <a:ext cx="3048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6" name="Rectangle 5"/>
          <p:cNvSpPr/>
          <p:nvPr userDrawn="1"/>
        </p:nvSpPr>
        <p:spPr>
          <a:xfrm>
            <a:off x="312738" y="1447800"/>
            <a:ext cx="3048000" cy="45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6">
              <a:defRPr/>
            </a:pPr>
            <a:endParaRPr lang="en-US">
              <a:solidFill>
                <a:prstClr val="white"/>
              </a:solidFill>
              <a:latin typeface="Calibri"/>
            </a:endParaRPr>
          </a:p>
        </p:txBody>
      </p:sp>
      <p:sp>
        <p:nvSpPr>
          <p:cNvPr id="3" name="Content Placeholder 2"/>
          <p:cNvSpPr>
            <a:spLocks noGrp="1"/>
          </p:cNvSpPr>
          <p:nvPr>
            <p:ph idx="1"/>
          </p:nvPr>
        </p:nvSpPr>
        <p:spPr>
          <a:xfrm>
            <a:off x="3575050" y="273051"/>
            <a:ext cx="5111750" cy="5670550"/>
          </a:xfrm>
          <a:prstGeom prst="rect">
            <a:avLst/>
          </a:prstGeom>
        </p:spPr>
        <p:txBody>
          <a:bodyPr lIns="91418" tIns="45709" rIns="91418"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2" y="1435101"/>
            <a:ext cx="3008313" cy="4508500"/>
          </a:xfrm>
          <a:prstGeom prst="rect">
            <a:avLst/>
          </a:prstGeom>
        </p:spPr>
        <p:txBody>
          <a:bodyPr lIns="91418" tIns="45709" rIns="91418" bIns="45709"/>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dirty="0" smtClean="0"/>
              <a:t>Click to edit Master text styles</a:t>
            </a:r>
          </a:p>
        </p:txBody>
      </p:sp>
      <p:sp>
        <p:nvSpPr>
          <p:cNvPr id="2" name="Title 1"/>
          <p:cNvSpPr>
            <a:spLocks noGrp="1"/>
          </p:cNvSpPr>
          <p:nvPr>
            <p:ph type="title"/>
          </p:nvPr>
        </p:nvSpPr>
        <p:spPr>
          <a:xfrm>
            <a:off x="304802" y="273050"/>
            <a:ext cx="3008313" cy="1162050"/>
          </a:xfrm>
          <a:prstGeom prst="rect">
            <a:avLst/>
          </a:prstGeom>
        </p:spPr>
        <p:txBody>
          <a:bodyPr lIns="91418" tIns="45709" rIns="91418" bIns="45709" anchor="b"/>
          <a:lstStyle>
            <a:lvl1pPr algn="l">
              <a:defRPr sz="2000" b="1">
                <a:solidFill>
                  <a:schemeClr val="accent1">
                    <a:lumMod val="20000"/>
                    <a:lumOff val="8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382401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E6AF3-2CF4-0244-9989-777E8902505A}" type="datetimeFigureOut">
              <a:rPr lang="en-US" smtClean="0"/>
              <a:pPr/>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279164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8" tIns="45709" rIns="91418" bIns="45709"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8" tIns="45709" rIns="91418" bIns="45709"/>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76262"/>
          </a:xfrm>
          <a:prstGeom prst="rect">
            <a:avLst/>
          </a:prstGeom>
        </p:spPr>
        <p:txBody>
          <a:bodyPr lIns="91418" tIns="45709" rIns="91418" bIns="45709"/>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81817766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3592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909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9549"/>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519362"/>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9571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457200" indent="-457200">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200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6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6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005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49171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683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457200" indent="-457200">
              <a:buFont typeface="Arial" panose="020B0604020202020204" pitchFamily="34" charset="0"/>
              <a:buChar char="•"/>
              <a:defRPr sz="32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8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8175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D7C9663-EAE5-47F5-8DBC-11215BAC2CBF}" type="datetimeFigureOut">
              <a:rPr lang="en-US" smtClean="0">
                <a:solidFill>
                  <a:prstClr val="black"/>
                </a:solidFill>
                <a:latin typeface="Arial"/>
              </a:rPr>
              <a:pPr defTabSz="914400"/>
              <a:t>5/5/16</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8A79D9F9-F40B-43A5-8246-BF78605987CB}" type="slidenum">
              <a:rPr lang="en-US" smtClean="0">
                <a:solidFill>
                  <a:prstClr val="black"/>
                </a:solidFill>
                <a:latin typeface="Arial"/>
              </a:rPr>
              <a:pPr defTabSz="914400"/>
              <a:t>‹#›</a:t>
            </a:fld>
            <a:endParaRPr lang="en-US">
              <a:solidFill>
                <a:prstClr val="black"/>
              </a:solidFill>
              <a:latin typeface="Arial"/>
            </a:endParaRPr>
          </a:p>
        </p:txBody>
      </p:sp>
    </p:spTree>
    <p:extLst>
      <p:ext uri="{BB962C8B-B14F-4D97-AF65-F5344CB8AC3E}">
        <p14:creationId xmlns:p14="http://schemas.microsoft.com/office/powerpoint/2010/main" val="343297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E6AF3-2CF4-0244-9989-777E8902505A}" type="datetimeFigureOut">
              <a:rPr lang="en-US" smtClean="0"/>
              <a:pPr/>
              <a:t>5/5/16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035804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654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1890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359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909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9549"/>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519362"/>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9571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457200" indent="-457200">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200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6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6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0054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49171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683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457200" indent="-457200">
              <a:buFont typeface="Arial" panose="020B0604020202020204" pitchFamily="34" charset="0"/>
              <a:buChar char="•"/>
              <a:defRPr sz="32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8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817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E6AF3-2CF4-0244-9989-777E8902505A}" type="datetimeFigureOut">
              <a:rPr lang="en-US" smtClean="0"/>
              <a:pPr/>
              <a:t>5/5/16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52022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D7C9663-EAE5-47F5-8DBC-11215BAC2CBF}" type="datetimeFigureOut">
              <a:rPr lang="en-US" smtClean="0">
                <a:solidFill>
                  <a:prstClr val="black"/>
                </a:solidFill>
                <a:latin typeface="Arial"/>
              </a:rPr>
              <a:pPr defTabSz="914400"/>
              <a:t>5/5/16</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8A79D9F9-F40B-43A5-8246-BF78605987CB}" type="slidenum">
              <a:rPr lang="en-US" smtClean="0">
                <a:solidFill>
                  <a:prstClr val="black"/>
                </a:solidFill>
                <a:latin typeface="Arial"/>
              </a:rPr>
              <a:pPr defTabSz="914400"/>
              <a:t>‹#›</a:t>
            </a:fld>
            <a:endParaRPr lang="en-US">
              <a:solidFill>
                <a:prstClr val="black"/>
              </a:solidFill>
              <a:latin typeface="Arial"/>
            </a:endParaRPr>
          </a:p>
        </p:txBody>
      </p:sp>
    </p:spTree>
    <p:extLst>
      <p:ext uri="{BB962C8B-B14F-4D97-AF65-F5344CB8AC3E}">
        <p14:creationId xmlns:p14="http://schemas.microsoft.com/office/powerpoint/2010/main" val="3432971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654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189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E6AF3-2CF4-0244-9989-777E8902505A}" type="datetimeFigureOut">
              <a:rPr lang="en-US" smtClean="0"/>
              <a:pPr/>
              <a:t>5/5/16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97486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E6AF3-2CF4-0244-9989-777E8902505A}" type="datetimeFigureOut">
              <a:rPr lang="en-US" smtClean="0"/>
              <a:pPr/>
              <a:t>5/5/16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31505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pPr/>
              <a:t>5/5/16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66694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pPr/>
              <a:t>5/5/16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4354231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5.xml"/><Relationship Id="rId13" Type="http://schemas.openxmlformats.org/officeDocument/2006/relationships/image" Target="../media/image3.jpe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E6AF3-2CF4-0244-9989-777E8902505A}" type="datetimeFigureOut">
              <a:rPr lang="en-US" smtClean="0"/>
              <a:pPr/>
              <a:t>5/5/16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A8E2-320D-F246-84F0-4C0E72F44607}" type="slidenum">
              <a:rPr lang="en-US" smtClean="0"/>
              <a:pPr/>
              <a:t>‹#›</a:t>
            </a:fld>
            <a:endParaRPr lang="en-US"/>
          </a:p>
        </p:txBody>
      </p:sp>
    </p:spTree>
    <p:extLst>
      <p:ext uri="{BB962C8B-B14F-4D97-AF65-F5344CB8AC3E}">
        <p14:creationId xmlns:p14="http://schemas.microsoft.com/office/powerpoint/2010/main" val="1737544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0EE785C-D80B-4ECA-91C3-1DD73A3B0EC9}" type="datetimeFigureOut">
              <a:rPr lang="en-US" smtClean="0">
                <a:solidFill>
                  <a:prstClr val="white">
                    <a:tint val="75000"/>
                  </a:prstClr>
                </a:solidFill>
                <a:latin typeface="Calibri"/>
              </a:rPr>
              <a:pPr defTabSz="914400"/>
              <a:t>5/5/16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12781BA-9BD3-4476-8BAD-5D7B30DE7E33}" type="slidenum">
              <a:rPr lang="en-US" smtClean="0">
                <a:solidFill>
                  <a:prstClr val="white">
                    <a:tint val="75000"/>
                  </a:prstClr>
                </a:solidFill>
                <a:latin typeface="Calibri"/>
              </a:rPr>
              <a:pPr defTabSz="914400"/>
              <a:t>‹#›</a:t>
            </a:fld>
            <a:endParaRPr lang="en-US">
              <a:solidFill>
                <a:prstClr val="white">
                  <a:tint val="75000"/>
                </a:prstClr>
              </a:solidFill>
              <a:latin typeface="Calibri"/>
            </a:endParaRPr>
          </a:p>
        </p:txBody>
      </p:sp>
    </p:spTree>
    <p:extLst>
      <p:ext uri="{BB962C8B-B14F-4D97-AF65-F5344CB8AC3E}">
        <p14:creationId xmlns:p14="http://schemas.microsoft.com/office/powerpoint/2010/main" val="28977704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15"/>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7201" y="6236443"/>
            <a:ext cx="1643888" cy="31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9755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092" algn="ctr" rtl="0" fontAlgn="base">
        <a:spcBef>
          <a:spcPct val="0"/>
        </a:spcBef>
        <a:spcAft>
          <a:spcPct val="0"/>
        </a:spcAft>
        <a:defRPr sz="4400">
          <a:solidFill>
            <a:schemeClr val="tx1"/>
          </a:solidFill>
          <a:latin typeface="Calibri" pitchFamily="34" charset="0"/>
        </a:defRPr>
      </a:lvl6pPr>
      <a:lvl7pPr marL="914186" algn="ctr" rtl="0" fontAlgn="base">
        <a:spcBef>
          <a:spcPct val="0"/>
        </a:spcBef>
        <a:spcAft>
          <a:spcPct val="0"/>
        </a:spcAft>
        <a:defRPr sz="4400">
          <a:solidFill>
            <a:schemeClr val="tx1"/>
          </a:solidFill>
          <a:latin typeface="Calibri" pitchFamily="34" charset="0"/>
        </a:defRPr>
      </a:lvl7pPr>
      <a:lvl8pPr marL="1371279" algn="ctr" rtl="0" fontAlgn="base">
        <a:spcBef>
          <a:spcPct val="0"/>
        </a:spcBef>
        <a:spcAft>
          <a:spcPct val="0"/>
        </a:spcAft>
        <a:defRPr sz="4400">
          <a:solidFill>
            <a:schemeClr val="tx1"/>
          </a:solidFill>
          <a:latin typeface="Calibri" pitchFamily="34" charset="0"/>
        </a:defRPr>
      </a:lvl8pPr>
      <a:lvl9pPr marL="1828373" algn="ctr" rtl="0" fontAlgn="base">
        <a:spcBef>
          <a:spcPct val="0"/>
        </a:spcBef>
        <a:spcAft>
          <a:spcPct val="0"/>
        </a:spcAft>
        <a:defRPr sz="4400">
          <a:solidFill>
            <a:schemeClr val="tx1"/>
          </a:solidFill>
          <a:latin typeface="Calibri" pitchFamily="34" charset="0"/>
        </a:defRPr>
      </a:lvl9pPr>
    </p:titleStyle>
    <p:bodyStyle>
      <a:lvl1pPr marL="342820" indent="-34282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457092" algn="l" rtl="0" fontAlgn="base">
        <a:spcBef>
          <a:spcPct val="20000"/>
        </a:spcBef>
        <a:spcAft>
          <a:spcPct val="0"/>
        </a:spcAft>
        <a:buFont typeface="Arial" pitchFamily="34" charset="0"/>
        <a:defRPr sz="2800" kern="1200">
          <a:solidFill>
            <a:schemeClr val="tx1"/>
          </a:solidFill>
          <a:latin typeface="+mn-lt"/>
          <a:ea typeface="+mn-ea"/>
          <a:cs typeface="+mn-cs"/>
        </a:defRPr>
      </a:lvl2pPr>
      <a:lvl3pPr marL="1142733" indent="-228546"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9825" indent="-228546"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6919" indent="-228546"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028309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028309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jpeg"/><Relationship Id="rId5"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jpe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emf"/><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emf"/><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emf"/><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chart" Target="../charts/chart1.xml"/><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1.jpeg"/><Relationship Id="rId5" Type="http://schemas.openxmlformats.org/officeDocument/2006/relationships/image" Target="../media/image34.jpeg"/><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 Id="rId3" Type="http://schemas.openxmlformats.org/officeDocument/2006/relationships/hyperlink" Target="http://www.afterschoolsystems.org/content/document/detail/406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jpeg"/><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jpeg"/><Relationship Id="rId6" Type="http://schemas.openxmlformats.org/officeDocument/2006/relationships/image" Target="../media/image48.gif"/><Relationship Id="rId7" Type="http://schemas.openxmlformats.org/officeDocument/2006/relationships/image" Target="../media/image49.png"/><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3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 Id="rId3" Type="http://schemas.openxmlformats.org/officeDocument/2006/relationships/image" Target="../media/image5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 Id="rId3" Type="http://schemas.openxmlformats.org/officeDocument/2006/relationships/image" Target="../media/image5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 Id="rId3" Type="http://schemas.openxmlformats.org/officeDocument/2006/relationships/image" Target="../media/image5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Relationship Id="rId3" Type="http://schemas.openxmlformats.org/officeDocument/2006/relationships/image" Target="../media/image5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1" Type="http://schemas.openxmlformats.org/officeDocument/2006/relationships/slideLayout" Target="../slideLayouts/slideLayout37.xml"/><Relationship Id="rId2"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 Id="rId3" Type="http://schemas.openxmlformats.org/officeDocument/2006/relationships/image" Target="../media/image6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4.png"/><Relationship Id="rId5" Type="http://schemas.openxmlformats.org/officeDocument/2006/relationships/image" Target="../media/image65.jpeg"/><Relationship Id="rId6"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a:spLocks noChangeArrowheads="1"/>
          </p:cNvSpPr>
          <p:nvPr/>
        </p:nvSpPr>
        <p:spPr bwMode="auto">
          <a:xfrm>
            <a:off x="5371486" y="6471228"/>
            <a:ext cx="3340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a:solidFill>
                  <a:prstClr val="black"/>
                </a:solidFill>
                <a:latin typeface="Calibri" charset="0"/>
              </a:rPr>
              <a:t>www.nisenet.org</a:t>
            </a:r>
            <a:endParaRPr lang="en-US" sz="1400" dirty="0">
              <a:solidFill>
                <a:prstClr val="black"/>
              </a:solidFill>
              <a:latin typeface="Calibri" charset="0"/>
            </a:endParaRPr>
          </a:p>
        </p:txBody>
      </p:sp>
      <p:pic>
        <p:nvPicPr>
          <p:cNvPr id="10" name="Picture 9" descr="NISE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74" y="6532313"/>
            <a:ext cx="1135912" cy="257187"/>
          </a:xfrm>
          <a:prstGeom prst="rect">
            <a:avLst/>
          </a:prstGeom>
        </p:spPr>
      </p:pic>
      <p:pic>
        <p:nvPicPr>
          <p:cNvPr id="13" name="Picture 12" descr="NSF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1019" y="6489801"/>
            <a:ext cx="342558" cy="342558"/>
          </a:xfrm>
          <a:prstGeom prst="rect">
            <a:avLst/>
          </a:prstGeom>
        </p:spPr>
      </p:pic>
      <p:sp>
        <p:nvSpPr>
          <p:cNvPr id="15" name="Rectangle 14"/>
          <p:cNvSpPr/>
          <p:nvPr/>
        </p:nvSpPr>
        <p:spPr>
          <a:xfrm>
            <a:off x="228600" y="248003"/>
            <a:ext cx="8686800" cy="3046988"/>
          </a:xfrm>
          <a:prstGeom prst="rect">
            <a:avLst/>
          </a:prstGeom>
          <a:solidFill>
            <a:srgbClr val="49176D"/>
          </a:solidFill>
        </p:spPr>
        <p:txBody>
          <a:bodyPr wrap="square">
            <a:spAutoFit/>
          </a:bodyPr>
          <a:lstStyle/>
          <a:p>
            <a:pPr algn="ctr"/>
            <a:r>
              <a:rPr lang="en-US" sz="4000" spc="150" dirty="0" smtClean="0">
                <a:solidFill>
                  <a:schemeClr val="bg1"/>
                </a:solidFill>
                <a:latin typeface="Century Gothic"/>
                <a:cs typeface="Century Gothic"/>
              </a:rPr>
              <a:t>MUSEUMS AND </a:t>
            </a:r>
          </a:p>
          <a:p>
            <a:pPr algn="ctr"/>
            <a:r>
              <a:rPr lang="en-US" sz="4000" spc="150" dirty="0" smtClean="0">
                <a:solidFill>
                  <a:schemeClr val="bg1"/>
                </a:solidFill>
                <a:latin typeface="Century Gothic"/>
                <a:cs typeface="Century Gothic"/>
              </a:rPr>
              <a:t>COMMUNITY PARTNERSHIPS:</a:t>
            </a:r>
          </a:p>
          <a:p>
            <a:pPr algn="ctr"/>
            <a:r>
              <a:rPr lang="en-US" sz="3600" spc="150" dirty="0" smtClean="0">
                <a:solidFill>
                  <a:schemeClr val="bg1"/>
                </a:solidFill>
                <a:latin typeface="Century Gothic"/>
                <a:cs typeface="Century Gothic"/>
              </a:rPr>
              <a:t>Leveraging Resources </a:t>
            </a:r>
          </a:p>
          <a:p>
            <a:pPr algn="ctr"/>
            <a:r>
              <a:rPr lang="en-US" sz="3600" spc="150" dirty="0" smtClean="0">
                <a:solidFill>
                  <a:schemeClr val="bg1"/>
                </a:solidFill>
                <a:latin typeface="Century Gothic"/>
                <a:cs typeface="Century Gothic"/>
              </a:rPr>
              <a:t>and Increasing Impact</a:t>
            </a:r>
          </a:p>
          <a:p>
            <a:pPr algn="ctr"/>
            <a:endParaRPr lang="en-US" sz="4000" b="1" spc="150" dirty="0">
              <a:solidFill>
                <a:schemeClr val="bg1"/>
              </a:solidFill>
              <a:latin typeface="Century Gothic"/>
              <a:cs typeface="Century Gothic"/>
            </a:endParaRPr>
          </a:p>
        </p:txBody>
      </p:sp>
      <p:pic>
        <p:nvPicPr>
          <p:cNvPr id="8" name="Picture 7" descr="_MG_6187-X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896" y="2746892"/>
            <a:ext cx="8686800" cy="3697228"/>
          </a:xfrm>
          <a:prstGeom prst="rect">
            <a:avLst/>
          </a:prstGeom>
        </p:spPr>
      </p:pic>
    </p:spTree>
    <p:extLst>
      <p:ext uri="{BB962C8B-B14F-4D97-AF65-F5344CB8AC3E}">
        <p14:creationId xmlns:p14="http://schemas.microsoft.com/office/powerpoint/2010/main" val="212554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25778" y="1362667"/>
            <a:ext cx="4976414" cy="5088572"/>
          </a:xfrm>
          <a:prstGeom prst="rect">
            <a:avLst/>
          </a:prstGeom>
          <a:noFill/>
        </p:spPr>
        <p:txBody>
          <a:bodyPr wrap="square" rtlCol="0">
            <a:spAutoFit/>
          </a:bodyPr>
          <a:lstStyle/>
          <a:p>
            <a:pPr lvl="0">
              <a:spcAft>
                <a:spcPts val="400"/>
              </a:spcAft>
            </a:pPr>
            <a:r>
              <a:rPr lang="en-US" sz="2000" b="1" dirty="0" smtClean="0"/>
              <a:t>Project goals:</a:t>
            </a:r>
          </a:p>
          <a:p>
            <a:pPr marL="457200" lvl="0" indent="-457200">
              <a:spcAft>
                <a:spcPts val="400"/>
              </a:spcAft>
              <a:buFont typeface="+mj-lt"/>
              <a:buAutoNum type="arabicPeriod"/>
            </a:pPr>
            <a:r>
              <a:rPr lang="en-US" sz="2000" b="1" dirty="0" smtClean="0"/>
              <a:t>Engage </a:t>
            </a:r>
            <a:r>
              <a:rPr lang="en-US" sz="2000" b="1" dirty="0"/>
              <a:t>local communities more broadly</a:t>
            </a:r>
            <a:r>
              <a:rPr lang="en-US" sz="2000" dirty="0"/>
              <a:t> in STEM learning, focusing on </a:t>
            </a:r>
            <a:r>
              <a:rPr lang="en-US" sz="2000" dirty="0" err="1"/>
              <a:t>nanoscale</a:t>
            </a:r>
            <a:r>
              <a:rPr lang="en-US" sz="2000" dirty="0"/>
              <a:t> science, engineering, and </a:t>
            </a:r>
            <a:r>
              <a:rPr lang="en-US" sz="2000" dirty="0" smtClean="0"/>
              <a:t>technology</a:t>
            </a:r>
          </a:p>
          <a:p>
            <a:pPr marL="457200" lvl="0" indent="-457200">
              <a:spcAft>
                <a:spcPts val="400"/>
              </a:spcAft>
              <a:buFont typeface="+mj-lt"/>
              <a:buAutoNum type="arabicPeriod"/>
            </a:pPr>
            <a:endParaRPr lang="en-US" sz="400" dirty="0"/>
          </a:p>
          <a:p>
            <a:pPr marL="457200" lvl="0" indent="-457200">
              <a:spcAft>
                <a:spcPts val="400"/>
              </a:spcAft>
              <a:buFont typeface="+mj-lt"/>
              <a:buAutoNum type="arabicPeriod"/>
            </a:pPr>
            <a:r>
              <a:rPr lang="en-US" sz="2000" b="1" dirty="0"/>
              <a:t>Develop local partnerships between museums and </a:t>
            </a:r>
            <a:r>
              <a:rPr lang="en-US" sz="2000" b="1" dirty="0" smtClean="0"/>
              <a:t>community </a:t>
            </a:r>
            <a:r>
              <a:rPr lang="en-US" sz="2000" b="1" dirty="0"/>
              <a:t>organizations</a:t>
            </a:r>
            <a:r>
              <a:rPr lang="en-US" sz="2000" dirty="0"/>
              <a:t>, helping museums reach new audiences and helping community organizations provide high-quality STEM learning experiences for their </a:t>
            </a:r>
            <a:r>
              <a:rPr lang="en-US" sz="2000" dirty="0" smtClean="0"/>
              <a:t>audiences</a:t>
            </a:r>
          </a:p>
          <a:p>
            <a:pPr marL="457200" lvl="0" indent="-457200">
              <a:spcAft>
                <a:spcPts val="400"/>
              </a:spcAft>
              <a:buFont typeface="+mj-lt"/>
              <a:buAutoNum type="arabicPeriod"/>
            </a:pPr>
            <a:endParaRPr lang="en-US" sz="400" dirty="0"/>
          </a:p>
          <a:p>
            <a:pPr marL="457200" lvl="0" indent="-457200">
              <a:buFont typeface="+mj-lt"/>
              <a:buAutoNum type="arabicPeriod"/>
            </a:pPr>
            <a:r>
              <a:rPr lang="en-US" sz="2000" b="1" dirty="0"/>
              <a:t>Identify, develop, and share successful practices and models</a:t>
            </a:r>
            <a:r>
              <a:rPr lang="en-US" sz="2000" dirty="0"/>
              <a:t> for reaching new audiences and developing successful collaborations among local </a:t>
            </a:r>
            <a:r>
              <a:rPr lang="en-US" sz="2000" dirty="0" smtClean="0"/>
              <a:t>organizations</a:t>
            </a:r>
            <a:endParaRPr lang="en-US" sz="2000" dirty="0"/>
          </a:p>
          <a:p>
            <a:pPr>
              <a:spcAft>
                <a:spcPts val="1600"/>
              </a:spcAft>
            </a:pPr>
            <a:endParaRPr lang="en-US" sz="2000" dirty="0"/>
          </a:p>
        </p:txBody>
      </p:sp>
      <p:pic>
        <p:nvPicPr>
          <p:cNvPr id="5" name="Picture 4" descr="IMG_0561.jpg"/>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5202193" y="821732"/>
            <a:ext cx="3704546" cy="5797699"/>
          </a:xfrm>
          <a:prstGeom prst="rect">
            <a:avLst/>
          </a:prstGeom>
        </p:spPr>
      </p:pic>
      <p:sp>
        <p:nvSpPr>
          <p:cNvPr id="6" name="Rectangle 5"/>
          <p:cNvSpPr/>
          <p:nvPr/>
        </p:nvSpPr>
        <p:spPr>
          <a:xfrm>
            <a:off x="225778" y="230010"/>
            <a:ext cx="8686800" cy="789960"/>
          </a:xfrm>
          <a:prstGeom prst="rect">
            <a:avLst/>
          </a:prstGeom>
          <a:solidFill>
            <a:srgbClr val="49176D"/>
          </a:solidFill>
        </p:spPr>
        <p:txBody>
          <a:bodyPr wrap="square">
            <a:spAutoFit/>
          </a:bodyPr>
          <a:lstStyle/>
          <a:p>
            <a:pPr>
              <a:lnSpc>
                <a:spcPct val="150000"/>
              </a:lnSpc>
              <a:spcAft>
                <a:spcPts val="1600"/>
              </a:spcAft>
            </a:pPr>
            <a:r>
              <a:rPr lang="en-US" sz="3200" spc="150" dirty="0" smtClean="0">
                <a:solidFill>
                  <a:schemeClr val="bg1"/>
                </a:solidFill>
                <a:latin typeface="Century Gothic"/>
                <a:cs typeface="Century Gothic"/>
              </a:rPr>
              <a:t>Museums &amp; Community Partnerships</a:t>
            </a:r>
            <a:endParaRPr lang="en-US" sz="3200" spc="150" dirty="0">
              <a:solidFill>
                <a:schemeClr val="bg1"/>
              </a:solidFill>
              <a:latin typeface="Century Gothic"/>
              <a:cs typeface="Century Gothic"/>
            </a:endParaRPr>
          </a:p>
        </p:txBody>
      </p:sp>
    </p:spTree>
    <p:extLst>
      <p:ext uri="{BB962C8B-B14F-4D97-AF65-F5344CB8AC3E}">
        <p14:creationId xmlns:p14="http://schemas.microsoft.com/office/powerpoint/2010/main" val="24481539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National Partners</a:t>
            </a:r>
            <a:endParaRPr lang="en-US" sz="4000" spc="150" dirty="0">
              <a:solidFill>
                <a:schemeClr val="bg1"/>
              </a:solidFill>
              <a:latin typeface="Century Gothic"/>
              <a:cs typeface="Century Gothic"/>
            </a:endParaRPr>
          </a:p>
        </p:txBody>
      </p:sp>
      <p:sp>
        <p:nvSpPr>
          <p:cNvPr id="6" name="Rectangle 5"/>
          <p:cNvSpPr/>
          <p:nvPr/>
        </p:nvSpPr>
        <p:spPr>
          <a:xfrm>
            <a:off x="225779" y="1398306"/>
            <a:ext cx="5562591" cy="5539978"/>
          </a:xfrm>
          <a:prstGeom prst="rect">
            <a:avLst/>
          </a:prstGeom>
        </p:spPr>
        <p:txBody>
          <a:bodyPr wrap="square">
            <a:spAutoFit/>
          </a:bodyPr>
          <a:lstStyle/>
          <a:p>
            <a:r>
              <a:rPr lang="en-US" sz="2400" b="1" dirty="0" smtClean="0"/>
              <a:t>Core partners</a:t>
            </a:r>
          </a:p>
          <a:p>
            <a:pPr marL="285750" indent="-285750">
              <a:buFont typeface="Arial"/>
              <a:buChar char="•"/>
            </a:pPr>
            <a:r>
              <a:rPr lang="en-US" sz="2200" dirty="0" smtClean="0"/>
              <a:t>Afterschool Alliance</a:t>
            </a:r>
          </a:p>
          <a:p>
            <a:pPr marL="285750" indent="-285750">
              <a:buFont typeface="Arial"/>
              <a:buChar char="•"/>
            </a:pPr>
            <a:r>
              <a:rPr lang="en-US" sz="2200" dirty="0" smtClean="0"/>
              <a:t>Boys &amp; Girls Clubs of America</a:t>
            </a:r>
          </a:p>
          <a:p>
            <a:pPr marL="285750" indent="-285750">
              <a:buFont typeface="Arial"/>
              <a:buChar char="•"/>
            </a:pPr>
            <a:r>
              <a:rPr lang="en-US" sz="2200" dirty="0" smtClean="0"/>
              <a:t>Girls Inc.</a:t>
            </a:r>
          </a:p>
          <a:p>
            <a:pPr marL="285750" indent="-285750">
              <a:buFont typeface="Arial"/>
              <a:buChar char="•"/>
            </a:pPr>
            <a:r>
              <a:rPr lang="en-US" sz="2200" dirty="0" smtClean="0"/>
              <a:t>National Girls Collaborative Project</a:t>
            </a:r>
          </a:p>
          <a:p>
            <a:pPr marL="285750" indent="-285750">
              <a:buFont typeface="Arial"/>
              <a:buChar char="•"/>
            </a:pPr>
            <a:r>
              <a:rPr lang="en-US" sz="2200" dirty="0" smtClean="0"/>
              <a:t>4-H</a:t>
            </a:r>
          </a:p>
          <a:p>
            <a:endParaRPr lang="en-US" sz="2400" dirty="0"/>
          </a:p>
          <a:p>
            <a:r>
              <a:rPr lang="en-US" sz="2400" b="1" dirty="0" smtClean="0"/>
              <a:t>Additional participation</a:t>
            </a:r>
          </a:p>
          <a:p>
            <a:pPr marL="285750" indent="-285750">
              <a:buFont typeface="Arial"/>
              <a:buChar char="•"/>
            </a:pPr>
            <a:r>
              <a:rPr lang="en-US" sz="2200" dirty="0" smtClean="0"/>
              <a:t>American Library Association</a:t>
            </a:r>
          </a:p>
          <a:p>
            <a:pPr marL="285750" indent="-285750">
              <a:buFont typeface="Arial"/>
              <a:buChar char="•"/>
            </a:pPr>
            <a:r>
              <a:rPr lang="en-US" sz="2200" dirty="0" smtClean="0"/>
              <a:t>Arizona State Library</a:t>
            </a:r>
          </a:p>
          <a:p>
            <a:pPr marL="285750" indent="-285750">
              <a:buFont typeface="Arial"/>
              <a:buChar char="•"/>
            </a:pPr>
            <a:r>
              <a:rPr lang="en-US" sz="2200" dirty="0" smtClean="0"/>
              <a:t>Boy Scouts of America</a:t>
            </a:r>
          </a:p>
          <a:p>
            <a:pPr marL="285750" indent="-285750">
              <a:buFont typeface="Arial"/>
              <a:buChar char="•"/>
            </a:pPr>
            <a:r>
              <a:rPr lang="en-US" sz="2200" dirty="0" smtClean="0"/>
              <a:t>Girl Scouts</a:t>
            </a:r>
          </a:p>
          <a:p>
            <a:pPr marL="285750" indent="-285750">
              <a:buFont typeface="Arial"/>
              <a:buChar char="•"/>
            </a:pPr>
            <a:r>
              <a:rPr lang="en-US" sz="2200" dirty="0" smtClean="0"/>
              <a:t>Parent Teacher Association (PTA)</a:t>
            </a:r>
          </a:p>
          <a:p>
            <a:pPr marL="285750" indent="-285750">
              <a:buFont typeface="Arial"/>
              <a:buChar char="•"/>
            </a:pPr>
            <a:r>
              <a:rPr lang="en-US" sz="2200" dirty="0"/>
              <a:t>Y (YMCA</a:t>
            </a:r>
            <a:r>
              <a:rPr lang="en-US" sz="2200" dirty="0" smtClean="0"/>
              <a:t>)</a:t>
            </a:r>
          </a:p>
          <a:p>
            <a:pPr marL="285750" indent="-285750">
              <a:buFont typeface="Arial"/>
              <a:buChar char="•"/>
            </a:pPr>
            <a:r>
              <a:rPr lang="en-US" sz="2200" dirty="0" smtClean="0"/>
              <a:t>YWCA</a:t>
            </a:r>
            <a:endParaRPr lang="en-US" sz="2200" dirty="0"/>
          </a:p>
          <a:p>
            <a:pPr marL="285750" indent="-285750">
              <a:buFont typeface="Arial"/>
              <a:buChar char="•"/>
            </a:pPr>
            <a:endParaRPr lang="en-US" dirty="0" smtClean="0"/>
          </a:p>
        </p:txBody>
      </p:sp>
      <p:pic>
        <p:nvPicPr>
          <p:cNvPr id="9" name="Picture 8" descr="20150328GH_0497-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6278" y="1194378"/>
            <a:ext cx="3833964" cy="5407023"/>
          </a:xfrm>
          <a:prstGeom prst="rect">
            <a:avLst/>
          </a:prstGeom>
        </p:spPr>
      </p:pic>
    </p:spTree>
    <p:extLst>
      <p:ext uri="{BB962C8B-B14F-4D97-AF65-F5344CB8AC3E}">
        <p14:creationId xmlns:p14="http://schemas.microsoft.com/office/powerpoint/2010/main" val="18279374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25779" y="1347079"/>
            <a:ext cx="5662171" cy="5714385"/>
          </a:xfrm>
          <a:prstGeom prst="rect">
            <a:avLst/>
          </a:prstGeom>
          <a:noFill/>
        </p:spPr>
        <p:txBody>
          <a:bodyPr wrap="square" rtlCol="0">
            <a:spAutoFit/>
          </a:bodyPr>
          <a:lstStyle/>
          <a:p>
            <a:pPr>
              <a:lnSpc>
                <a:spcPct val="90000"/>
              </a:lnSpc>
              <a:spcAft>
                <a:spcPts val="400"/>
              </a:spcAft>
            </a:pPr>
            <a:r>
              <a:rPr lang="en-US" sz="2000" b="1" dirty="0" smtClean="0"/>
              <a:t>Target audience</a:t>
            </a:r>
          </a:p>
          <a:p>
            <a:pPr marL="342900" indent="-342900">
              <a:lnSpc>
                <a:spcPct val="90000"/>
              </a:lnSpc>
              <a:spcAft>
                <a:spcPts val="400"/>
              </a:spcAft>
              <a:buFont typeface="Arial"/>
              <a:buChar char="•"/>
            </a:pPr>
            <a:r>
              <a:rPr lang="en-US" sz="2000" dirty="0" smtClean="0"/>
              <a:t>Elementary</a:t>
            </a:r>
          </a:p>
          <a:p>
            <a:pPr marL="342900" indent="-342900">
              <a:lnSpc>
                <a:spcPct val="90000"/>
              </a:lnSpc>
              <a:spcAft>
                <a:spcPts val="400"/>
              </a:spcAft>
              <a:buFont typeface="Arial"/>
              <a:buChar char="•"/>
            </a:pPr>
            <a:r>
              <a:rPr lang="en-US" sz="2000" dirty="0" smtClean="0"/>
              <a:t>Traditionally underserved and underrepresented</a:t>
            </a:r>
          </a:p>
          <a:p>
            <a:pPr>
              <a:lnSpc>
                <a:spcPct val="90000"/>
              </a:lnSpc>
            </a:pPr>
            <a:endParaRPr lang="en-US" sz="1000" dirty="0"/>
          </a:p>
          <a:p>
            <a:pPr>
              <a:lnSpc>
                <a:spcPct val="90000"/>
              </a:lnSpc>
              <a:spcAft>
                <a:spcPts val="400"/>
              </a:spcAft>
            </a:pPr>
            <a:r>
              <a:rPr lang="en-US" sz="2000" b="1" dirty="0" smtClean="0"/>
              <a:t>Process</a:t>
            </a:r>
            <a:endParaRPr lang="en-US" sz="2000" b="1" dirty="0"/>
          </a:p>
          <a:p>
            <a:pPr marL="342900" indent="-342900">
              <a:lnSpc>
                <a:spcPct val="90000"/>
              </a:lnSpc>
              <a:spcAft>
                <a:spcPts val="400"/>
              </a:spcAft>
              <a:buFont typeface="Arial"/>
              <a:buChar char="•"/>
            </a:pPr>
            <a:r>
              <a:rPr lang="en-US" sz="2000" dirty="0" smtClean="0"/>
              <a:t>Existing and new partnerships</a:t>
            </a:r>
          </a:p>
          <a:p>
            <a:pPr marL="342900" indent="-342900">
              <a:lnSpc>
                <a:spcPct val="90000"/>
              </a:lnSpc>
              <a:spcAft>
                <a:spcPts val="400"/>
              </a:spcAft>
              <a:buFont typeface="Arial"/>
              <a:buChar char="•"/>
            </a:pPr>
            <a:r>
              <a:rPr lang="en-US" sz="2000" dirty="0" smtClean="0"/>
              <a:t>NISE </a:t>
            </a:r>
            <a:r>
              <a:rPr lang="en-US" sz="2000" dirty="0"/>
              <a:t>Net partners </a:t>
            </a:r>
            <a:r>
              <a:rPr lang="en-US" sz="2000" dirty="0" smtClean="0"/>
              <a:t>apply, receiv</a:t>
            </a:r>
            <a:r>
              <a:rPr lang="en-US" sz="2000" dirty="0"/>
              <a:t>e</a:t>
            </a:r>
            <a:r>
              <a:rPr lang="en-US" sz="2000" dirty="0" smtClean="0"/>
              <a:t> kits, </a:t>
            </a:r>
            <a:r>
              <a:rPr lang="en-US" sz="2000" dirty="0"/>
              <a:t>and </a:t>
            </a:r>
            <a:r>
              <a:rPr lang="en-US" sz="2000" dirty="0" smtClean="0"/>
              <a:t>report</a:t>
            </a:r>
          </a:p>
          <a:p>
            <a:pPr marL="342900" indent="-342900">
              <a:lnSpc>
                <a:spcPct val="90000"/>
              </a:lnSpc>
              <a:spcAft>
                <a:spcPts val="400"/>
              </a:spcAft>
              <a:buFont typeface="Arial"/>
              <a:buChar char="•"/>
            </a:pPr>
            <a:r>
              <a:rPr lang="en-US" sz="2000" dirty="0" smtClean="0"/>
              <a:t>Partnership is defined </a:t>
            </a:r>
            <a:r>
              <a:rPr lang="en-US" sz="2000" dirty="0"/>
              <a:t>and managed </a:t>
            </a:r>
            <a:r>
              <a:rPr lang="en-US" sz="2000" dirty="0" smtClean="0"/>
              <a:t>locally</a:t>
            </a:r>
          </a:p>
          <a:p>
            <a:pPr>
              <a:lnSpc>
                <a:spcPct val="90000"/>
              </a:lnSpc>
            </a:pPr>
            <a:endParaRPr lang="en-US" sz="1000" dirty="0"/>
          </a:p>
          <a:p>
            <a:pPr>
              <a:lnSpc>
                <a:spcPct val="90000"/>
              </a:lnSpc>
              <a:spcAft>
                <a:spcPts val="400"/>
              </a:spcAft>
            </a:pPr>
            <a:r>
              <a:rPr lang="en-US" sz="2000" b="1" dirty="0" smtClean="0"/>
              <a:t>Resources</a:t>
            </a:r>
          </a:p>
          <a:p>
            <a:pPr marL="342900" indent="-342900">
              <a:lnSpc>
                <a:spcPct val="90000"/>
              </a:lnSpc>
              <a:spcAft>
                <a:spcPts val="400"/>
              </a:spcAft>
              <a:buFont typeface="Arial"/>
              <a:buChar char="•"/>
            </a:pPr>
            <a:r>
              <a:rPr lang="en-US" sz="2000" dirty="0" smtClean="0"/>
              <a:t>100 kits</a:t>
            </a:r>
          </a:p>
          <a:p>
            <a:pPr>
              <a:lnSpc>
                <a:spcPct val="90000"/>
              </a:lnSpc>
            </a:pPr>
            <a:endParaRPr lang="en-US" sz="1000" dirty="0"/>
          </a:p>
          <a:p>
            <a:pPr>
              <a:lnSpc>
                <a:spcPct val="90000"/>
              </a:lnSpc>
              <a:spcAft>
                <a:spcPts val="400"/>
              </a:spcAft>
            </a:pPr>
            <a:r>
              <a:rPr lang="en-US" sz="2000" b="1" dirty="0" smtClean="0"/>
              <a:t>Timeline</a:t>
            </a:r>
            <a:endParaRPr lang="en-US" sz="2000" b="1" dirty="0"/>
          </a:p>
          <a:p>
            <a:pPr marL="341313" indent="-341313">
              <a:lnSpc>
                <a:spcPct val="90000"/>
              </a:lnSpc>
              <a:spcAft>
                <a:spcPts val="400"/>
              </a:spcAft>
              <a:buFont typeface="Arial"/>
              <a:buChar char="•"/>
            </a:pPr>
            <a:r>
              <a:rPr lang="en-US" sz="2000" dirty="0"/>
              <a:t>Kits delivered winter 2016 </a:t>
            </a:r>
          </a:p>
          <a:p>
            <a:pPr marL="341313" indent="-341313">
              <a:lnSpc>
                <a:spcPct val="90000"/>
              </a:lnSpc>
              <a:spcAft>
                <a:spcPts val="400"/>
              </a:spcAft>
              <a:buFont typeface="Arial"/>
              <a:buChar char="•"/>
            </a:pPr>
            <a:r>
              <a:rPr lang="en-US" sz="2000" dirty="0"/>
              <a:t>Program delivery spring-summer</a:t>
            </a:r>
          </a:p>
          <a:p>
            <a:pPr marL="341313" indent="-341313">
              <a:lnSpc>
                <a:spcPct val="90000"/>
              </a:lnSpc>
              <a:spcAft>
                <a:spcPts val="400"/>
              </a:spcAft>
              <a:buFont typeface="Arial"/>
              <a:buChar char="•"/>
            </a:pPr>
            <a:r>
              <a:rPr lang="en-US" sz="2000" dirty="0"/>
              <a:t>Report on activities summer 2016</a:t>
            </a:r>
          </a:p>
          <a:p>
            <a:pPr marL="341313" indent="-341313">
              <a:lnSpc>
                <a:spcPct val="90000"/>
              </a:lnSpc>
              <a:spcAft>
                <a:spcPts val="400"/>
              </a:spcAft>
              <a:buFont typeface="Arial"/>
              <a:buChar char="•"/>
            </a:pPr>
            <a:r>
              <a:rPr lang="en-US" sz="2000" dirty="0"/>
              <a:t>Evaluation results winter 2017</a:t>
            </a:r>
          </a:p>
          <a:p>
            <a:pPr>
              <a:lnSpc>
                <a:spcPct val="90000"/>
              </a:lnSpc>
              <a:spcAft>
                <a:spcPts val="400"/>
              </a:spcAft>
            </a:pPr>
            <a:endParaRPr lang="en-US" sz="2000" dirty="0"/>
          </a:p>
          <a:p>
            <a:pPr>
              <a:lnSpc>
                <a:spcPct val="90000"/>
              </a:lnSpc>
              <a:spcAft>
                <a:spcPts val="400"/>
              </a:spcAft>
            </a:pPr>
            <a:endParaRPr lang="en-US" sz="2000" dirty="0" smtClean="0"/>
          </a:p>
        </p:txBody>
      </p:sp>
      <p:pic>
        <p:nvPicPr>
          <p:cNvPr id="14" name="Picture 13" descr="20150328GH_0279-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5055" y="1122065"/>
            <a:ext cx="3166629" cy="5486400"/>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Project overview</a:t>
            </a:r>
            <a:endParaRPr lang="en-US" sz="4000" spc="150" dirty="0">
              <a:solidFill>
                <a:schemeClr val="bg1"/>
              </a:solidFill>
              <a:latin typeface="Century Gothic"/>
              <a:cs typeface="Century Gothic"/>
            </a:endParaRPr>
          </a:p>
        </p:txBody>
      </p:sp>
    </p:spTree>
    <p:extLst>
      <p:ext uri="{BB962C8B-B14F-4D97-AF65-F5344CB8AC3E}">
        <p14:creationId xmlns:p14="http://schemas.microsoft.com/office/powerpoint/2010/main" val="1034015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Picture 13" descr="KGronostajski_CommunityNight_Nano-27.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169291" y="1114490"/>
            <a:ext cx="2741039" cy="5486400"/>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Materials</a:t>
            </a:r>
            <a:endParaRPr lang="en-US" sz="4000" spc="150" dirty="0">
              <a:solidFill>
                <a:schemeClr val="bg1"/>
              </a:solidFill>
              <a:latin typeface="Century Gothic"/>
              <a:cs typeface="Century Gothic"/>
            </a:endParaRPr>
          </a:p>
        </p:txBody>
      </p:sp>
      <p:sp>
        <p:nvSpPr>
          <p:cNvPr id="12" name="TextBox 11"/>
          <p:cNvSpPr txBox="1"/>
          <p:nvPr/>
        </p:nvSpPr>
        <p:spPr>
          <a:xfrm>
            <a:off x="225778" y="1468981"/>
            <a:ext cx="8347930" cy="3116751"/>
          </a:xfrm>
          <a:prstGeom prst="rect">
            <a:avLst/>
          </a:prstGeom>
          <a:noFill/>
        </p:spPr>
        <p:txBody>
          <a:bodyPr wrap="square" rtlCol="0">
            <a:spAutoFit/>
          </a:bodyPr>
          <a:lstStyle/>
          <a:p>
            <a:pPr>
              <a:lnSpc>
                <a:spcPct val="90000"/>
              </a:lnSpc>
              <a:spcAft>
                <a:spcPts val="400"/>
              </a:spcAft>
            </a:pPr>
            <a:r>
              <a:rPr lang="en-US" sz="2400" b="1" dirty="0" smtClean="0"/>
              <a:t>Public engagement</a:t>
            </a:r>
          </a:p>
          <a:p>
            <a:pPr marL="342900" indent="-342900">
              <a:lnSpc>
                <a:spcPct val="90000"/>
              </a:lnSpc>
              <a:spcAft>
                <a:spcPts val="400"/>
              </a:spcAft>
              <a:buFont typeface="Arial"/>
              <a:buChar char="•"/>
            </a:pPr>
            <a:r>
              <a:rPr lang="en-US" sz="2400" dirty="0" smtClean="0"/>
              <a:t>Hands-on activities </a:t>
            </a:r>
            <a:endParaRPr lang="en-US" sz="2400" dirty="0"/>
          </a:p>
          <a:p>
            <a:pPr marL="342900" indent="-342900">
              <a:lnSpc>
                <a:spcPct val="90000"/>
              </a:lnSpc>
              <a:spcAft>
                <a:spcPts val="400"/>
              </a:spcAft>
              <a:buFont typeface="Arial"/>
              <a:buChar char="•"/>
            </a:pPr>
            <a:r>
              <a:rPr lang="en-US" sz="2400" dirty="0" smtClean="0"/>
              <a:t>Videos and supporting materials</a:t>
            </a:r>
          </a:p>
          <a:p>
            <a:pPr>
              <a:lnSpc>
                <a:spcPct val="90000"/>
              </a:lnSpc>
              <a:spcAft>
                <a:spcPts val="400"/>
              </a:spcAft>
            </a:pPr>
            <a:endParaRPr lang="en-US" sz="2400" dirty="0"/>
          </a:p>
          <a:p>
            <a:pPr>
              <a:lnSpc>
                <a:spcPct val="90000"/>
              </a:lnSpc>
              <a:spcAft>
                <a:spcPts val="400"/>
              </a:spcAft>
            </a:pPr>
            <a:r>
              <a:rPr lang="en-US" sz="2400" b="1" dirty="0" smtClean="0"/>
              <a:t>Professional resources</a:t>
            </a:r>
          </a:p>
          <a:p>
            <a:pPr marL="342900" indent="-342900">
              <a:lnSpc>
                <a:spcPct val="90000"/>
              </a:lnSpc>
              <a:spcAft>
                <a:spcPts val="400"/>
              </a:spcAft>
              <a:buFont typeface="Arial"/>
              <a:buChar char="•"/>
            </a:pPr>
            <a:r>
              <a:rPr lang="en-US" sz="2400" dirty="0" smtClean="0"/>
              <a:t>Planning and promotional materials</a:t>
            </a:r>
          </a:p>
          <a:p>
            <a:pPr marL="342900" indent="-342900">
              <a:lnSpc>
                <a:spcPct val="90000"/>
              </a:lnSpc>
              <a:spcAft>
                <a:spcPts val="400"/>
              </a:spcAft>
              <a:buFont typeface="Arial"/>
              <a:buChar char="•"/>
            </a:pPr>
            <a:r>
              <a:rPr lang="en-US" sz="2400" dirty="0" smtClean="0"/>
              <a:t>Training videos, slides, and guides</a:t>
            </a:r>
          </a:p>
          <a:p>
            <a:pPr marL="342900" indent="-342900">
              <a:lnSpc>
                <a:spcPct val="90000"/>
              </a:lnSpc>
              <a:spcAft>
                <a:spcPts val="400"/>
              </a:spcAft>
              <a:buFont typeface="Arial"/>
              <a:buChar char="•"/>
            </a:pPr>
            <a:r>
              <a:rPr lang="en-US" sz="2400" dirty="0" smtClean="0"/>
              <a:t>Collaboration guide, video, and tools</a:t>
            </a:r>
          </a:p>
        </p:txBody>
      </p:sp>
    </p:spTree>
    <p:extLst>
      <p:ext uri="{BB962C8B-B14F-4D97-AF65-F5344CB8AC3E}">
        <p14:creationId xmlns:p14="http://schemas.microsoft.com/office/powerpoint/2010/main" val="28767420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834"/>
            <a:ext cx="9144000" cy="2062103"/>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5400" spc="150" dirty="0" smtClean="0">
                <a:solidFill>
                  <a:schemeClr val="bg1"/>
                </a:solidFill>
                <a:latin typeface="Century Gothic"/>
                <a:cs typeface="Century Gothic"/>
              </a:rPr>
              <a:t>MUSEUMS &amp; COMMUNITY PARTNERSHIPS</a:t>
            </a:r>
          </a:p>
          <a:p>
            <a:pPr algn="ctr"/>
            <a:endParaRPr lang="en-US" sz="1000" b="1" spc="150" dirty="0">
              <a:solidFill>
                <a:schemeClr val="bg1"/>
              </a:solidFill>
              <a:latin typeface="Century Gothic"/>
              <a:cs typeface="Century Gothic"/>
            </a:endParaRPr>
          </a:p>
        </p:txBody>
      </p:sp>
      <p:sp>
        <p:nvSpPr>
          <p:cNvPr id="3" name="Rectangle 2"/>
          <p:cNvSpPr/>
          <p:nvPr/>
        </p:nvSpPr>
        <p:spPr>
          <a:xfrm>
            <a:off x="0" y="3202595"/>
            <a:ext cx="9144000" cy="1467068"/>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Keith </a:t>
            </a:r>
            <a:r>
              <a:rPr lang="en-US" sz="4000" spc="150" dirty="0" err="1" smtClean="0">
                <a:solidFill>
                  <a:srgbClr val="49176D"/>
                </a:solidFill>
                <a:latin typeface="Century Gothic"/>
                <a:cs typeface="Century Gothic"/>
              </a:rPr>
              <a:t>Ostfeld</a:t>
            </a:r>
            <a:r>
              <a:rPr lang="en-US" sz="4000" spc="150" dirty="0" smtClean="0">
                <a:solidFill>
                  <a:srgbClr val="49176D"/>
                </a:solidFill>
                <a:latin typeface="Century Gothic"/>
                <a:cs typeface="Century Gothic"/>
              </a:rPr>
              <a:t> </a:t>
            </a:r>
          </a:p>
          <a:p>
            <a:pPr>
              <a:spcAft>
                <a:spcPts val="1600"/>
              </a:spcAft>
            </a:pPr>
            <a:r>
              <a:rPr lang="en-US" sz="3600" spc="150" dirty="0" smtClean="0">
                <a:solidFill>
                  <a:srgbClr val="49176D"/>
                </a:solidFill>
                <a:latin typeface="Century Gothic"/>
                <a:cs typeface="Century Gothic"/>
              </a:rPr>
              <a:t>Children’s Museum of Houston</a:t>
            </a:r>
            <a:endParaRPr lang="en-US" sz="3600" spc="150" dirty="0">
              <a:solidFill>
                <a:srgbClr val="49176D"/>
              </a:solidFill>
              <a:latin typeface="Century Gothic"/>
              <a:cs typeface="Century Gothic"/>
            </a:endParaRPr>
          </a:p>
        </p:txBody>
      </p:sp>
    </p:spTree>
    <p:extLst>
      <p:ext uri="{BB962C8B-B14F-4D97-AF65-F5344CB8AC3E}">
        <p14:creationId xmlns:p14="http://schemas.microsoft.com/office/powerpoint/2010/main" val="18358137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_Ostfel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43000" y="3"/>
            <a:ext cx="6858000" cy="6858001"/>
          </a:xfrm>
          <a:prstGeom prst="rect">
            <a:avLst/>
          </a:prstGeom>
        </p:spPr>
      </p:pic>
      <p:sp>
        <p:nvSpPr>
          <p:cNvPr id="6" name="TextBox 5"/>
          <p:cNvSpPr txBox="1"/>
          <p:nvPr/>
        </p:nvSpPr>
        <p:spPr>
          <a:xfrm>
            <a:off x="1428750" y="2828839"/>
            <a:ext cx="6286500" cy="1754327"/>
          </a:xfrm>
          <a:prstGeom prst="rect">
            <a:avLst/>
          </a:prstGeom>
          <a:solidFill>
            <a:schemeClr val="bg1"/>
          </a:solidFill>
        </p:spPr>
        <p:txBody>
          <a:bodyPr wrap="square" rtlCol="0">
            <a:spAutoFit/>
          </a:bodyPr>
          <a:lstStyle/>
          <a:p>
            <a:pPr defTabSz="914400"/>
            <a:r>
              <a:rPr lang="en-US" sz="3600" dirty="0" smtClean="0">
                <a:solidFill>
                  <a:prstClr val="white"/>
                </a:solidFill>
                <a:latin typeface="Calibri"/>
              </a:rPr>
              <a:t>816,000 </a:t>
            </a:r>
            <a:r>
              <a:rPr lang="en-US" sz="3600" dirty="0">
                <a:solidFill>
                  <a:prstClr val="white"/>
                </a:solidFill>
                <a:latin typeface="Calibri"/>
              </a:rPr>
              <a:t>annual visitors</a:t>
            </a:r>
          </a:p>
          <a:p>
            <a:pPr defTabSz="914400"/>
            <a:r>
              <a:rPr lang="en-US" sz="3600" dirty="0" smtClean="0">
                <a:solidFill>
                  <a:prstClr val="white"/>
                </a:solidFill>
                <a:latin typeface="Calibri"/>
              </a:rPr>
              <a:t>+315,000 </a:t>
            </a:r>
            <a:r>
              <a:rPr lang="en-US" sz="3600" dirty="0">
                <a:solidFill>
                  <a:prstClr val="white"/>
                </a:solidFill>
                <a:latin typeface="Calibri"/>
              </a:rPr>
              <a:t>through </a:t>
            </a:r>
            <a:r>
              <a:rPr lang="en-US" sz="3600" dirty="0" smtClean="0">
                <a:solidFill>
                  <a:prstClr val="white"/>
                </a:solidFill>
                <a:latin typeface="Calibri"/>
              </a:rPr>
              <a:t>outreach </a:t>
            </a:r>
            <a:r>
              <a:rPr lang="en-US" sz="3600" dirty="0">
                <a:solidFill>
                  <a:prstClr val="white"/>
                </a:solidFill>
                <a:latin typeface="Calibri"/>
              </a:rPr>
              <a:t>programming</a:t>
            </a:r>
          </a:p>
        </p:txBody>
      </p:sp>
      <p:sp>
        <p:nvSpPr>
          <p:cNvPr id="7" name="TextBox 6"/>
          <p:cNvSpPr txBox="1"/>
          <p:nvPr/>
        </p:nvSpPr>
        <p:spPr>
          <a:xfrm>
            <a:off x="1428750" y="2828839"/>
            <a:ext cx="6286500" cy="1200329"/>
          </a:xfrm>
          <a:prstGeom prst="rect">
            <a:avLst/>
          </a:prstGeom>
          <a:solidFill>
            <a:schemeClr val="bg1"/>
          </a:solidFill>
        </p:spPr>
        <p:txBody>
          <a:bodyPr wrap="square" rtlCol="0">
            <a:spAutoFit/>
          </a:bodyPr>
          <a:lstStyle/>
          <a:p>
            <a:pPr algn="ctr" defTabSz="914400"/>
            <a:r>
              <a:rPr lang="en-US" sz="3600" dirty="0" smtClean="0">
                <a:solidFill>
                  <a:prstClr val="white"/>
                </a:solidFill>
                <a:latin typeface="Calibri"/>
              </a:rPr>
              <a:t>58% </a:t>
            </a:r>
            <a:r>
              <a:rPr lang="en-US" sz="3600" dirty="0">
                <a:solidFill>
                  <a:prstClr val="white"/>
                </a:solidFill>
                <a:latin typeface="Calibri"/>
              </a:rPr>
              <a:t>of visitors receive free or reduced admissions</a:t>
            </a:r>
          </a:p>
        </p:txBody>
      </p:sp>
      <p:sp>
        <p:nvSpPr>
          <p:cNvPr id="5" name="TextBox 4"/>
          <p:cNvSpPr txBox="1"/>
          <p:nvPr/>
        </p:nvSpPr>
        <p:spPr>
          <a:xfrm>
            <a:off x="1428750" y="2828839"/>
            <a:ext cx="6286500" cy="1200329"/>
          </a:xfrm>
          <a:prstGeom prst="rect">
            <a:avLst/>
          </a:prstGeom>
          <a:solidFill>
            <a:schemeClr val="bg1"/>
          </a:solidFill>
        </p:spPr>
        <p:txBody>
          <a:bodyPr wrap="square" rtlCol="0">
            <a:spAutoFit/>
          </a:bodyPr>
          <a:lstStyle/>
          <a:p>
            <a:pPr algn="ctr" defTabSz="914400"/>
            <a:r>
              <a:rPr lang="en-US" sz="3600" dirty="0">
                <a:solidFill>
                  <a:prstClr val="white"/>
                </a:solidFill>
                <a:latin typeface="Calibri"/>
              </a:rPr>
              <a:t>Serve children age 0-12 years and their parents and caregivers</a:t>
            </a:r>
          </a:p>
        </p:txBody>
      </p:sp>
      <p:sp>
        <p:nvSpPr>
          <p:cNvPr id="2" name="TextBox 1"/>
          <p:cNvSpPr txBox="1"/>
          <p:nvPr/>
        </p:nvSpPr>
        <p:spPr>
          <a:xfrm>
            <a:off x="1428750" y="2828839"/>
            <a:ext cx="6286500" cy="1754327"/>
          </a:xfrm>
          <a:prstGeom prst="rect">
            <a:avLst/>
          </a:prstGeom>
          <a:solidFill>
            <a:schemeClr val="bg1"/>
          </a:solidFill>
        </p:spPr>
        <p:txBody>
          <a:bodyPr wrap="square" rtlCol="0">
            <a:spAutoFit/>
          </a:bodyPr>
          <a:lstStyle/>
          <a:p>
            <a:pPr algn="ctr" defTabSz="914400"/>
            <a:r>
              <a:rPr lang="en-US" sz="3600" dirty="0">
                <a:solidFill>
                  <a:prstClr val="white"/>
                </a:solidFill>
                <a:latin typeface="Calibri"/>
              </a:rPr>
              <a:t>To transform communities through innovative, child-centered learning</a:t>
            </a:r>
          </a:p>
        </p:txBody>
      </p:sp>
      <p:grpSp>
        <p:nvGrpSpPr>
          <p:cNvPr id="9" name="Group 8"/>
          <p:cNvGrpSpPr/>
          <p:nvPr/>
        </p:nvGrpSpPr>
        <p:grpSpPr>
          <a:xfrm>
            <a:off x="1996603" y="1443841"/>
            <a:ext cx="5150797" cy="3970318"/>
            <a:chOff x="2110901" y="2350200"/>
            <a:chExt cx="6867729" cy="3970318"/>
          </a:xfrm>
        </p:grpSpPr>
        <p:sp>
          <p:nvSpPr>
            <p:cNvPr id="3" name="TextBox 2"/>
            <p:cNvSpPr txBox="1"/>
            <p:nvPr/>
          </p:nvSpPr>
          <p:spPr>
            <a:xfrm>
              <a:off x="2110901" y="2350200"/>
              <a:ext cx="6867729" cy="3970318"/>
            </a:xfrm>
            <a:prstGeom prst="rect">
              <a:avLst/>
            </a:prstGeom>
            <a:solidFill>
              <a:schemeClr val="bg1"/>
            </a:solidFill>
          </p:spPr>
          <p:txBody>
            <a:bodyPr wrap="square" rtlCol="0">
              <a:spAutoFit/>
            </a:bodyPr>
            <a:lstStyle/>
            <a:p>
              <a:pPr algn="ctr" defTabSz="914400"/>
              <a:r>
                <a:rPr lang="en-US" sz="3600" dirty="0" smtClean="0">
                  <a:solidFill>
                    <a:prstClr val="white"/>
                  </a:solidFill>
                  <a:latin typeface="Calibri"/>
                </a:rPr>
                <a:t>Visitor Demographics:</a:t>
              </a:r>
            </a:p>
            <a:p>
              <a:pPr algn="ctr" defTabSz="914400"/>
              <a:endParaRPr lang="en-US" sz="3600" dirty="0">
                <a:solidFill>
                  <a:prstClr val="white"/>
                </a:solidFill>
                <a:latin typeface="Calibri"/>
              </a:endParaRPr>
            </a:p>
            <a:p>
              <a:pPr algn="ctr" defTabSz="914400"/>
              <a:endParaRPr lang="en-US" sz="3600" dirty="0" smtClean="0">
                <a:solidFill>
                  <a:prstClr val="white"/>
                </a:solidFill>
                <a:latin typeface="Calibri"/>
              </a:endParaRPr>
            </a:p>
            <a:p>
              <a:pPr algn="ctr" defTabSz="914400"/>
              <a:endParaRPr lang="en-US" sz="3600" dirty="0" smtClean="0">
                <a:solidFill>
                  <a:prstClr val="white"/>
                </a:solidFill>
                <a:latin typeface="Calibri"/>
              </a:endParaRPr>
            </a:p>
            <a:p>
              <a:pPr algn="ctr" defTabSz="914400"/>
              <a:endParaRPr lang="en-US" sz="3600" dirty="0" smtClean="0">
                <a:solidFill>
                  <a:prstClr val="white"/>
                </a:solidFill>
                <a:latin typeface="Calibri"/>
              </a:endParaRPr>
            </a:p>
            <a:p>
              <a:pPr algn="ctr" defTabSz="914400"/>
              <a:endParaRPr lang="en-US" sz="3600" dirty="0" smtClean="0">
                <a:solidFill>
                  <a:prstClr val="white"/>
                </a:solidFill>
                <a:latin typeface="Calibri"/>
              </a:endParaRPr>
            </a:p>
            <a:p>
              <a:pPr algn="ctr" defTabSz="914400"/>
              <a:endParaRPr lang="en-US" sz="3600" dirty="0">
                <a:solidFill>
                  <a:prstClr val="white"/>
                </a:solidFill>
                <a:latin typeface="Calibri"/>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11495" t="5658" r="8619" b="1142"/>
            <a:stretch/>
          </p:blipFill>
          <p:spPr>
            <a:xfrm>
              <a:off x="2329774" y="3100014"/>
              <a:ext cx="6429982" cy="2958396"/>
            </a:xfrm>
            <a:prstGeom prst="rect">
              <a:avLst/>
            </a:prstGeom>
          </p:spPr>
        </p:pic>
      </p:grpSp>
    </p:spTree>
    <p:extLst>
      <p:ext uri="{BB962C8B-B14F-4D97-AF65-F5344CB8AC3E}">
        <p14:creationId xmlns:p14="http://schemas.microsoft.com/office/powerpoint/2010/main" val="3751193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5" grpId="0" animBg="1"/>
      <p:bldP spid="5" grpId="1" animBg="1"/>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1895" y="395369"/>
            <a:ext cx="8460210" cy="6067269"/>
            <a:chOff x="619135" y="355387"/>
            <a:chExt cx="11280280" cy="6067269"/>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50733" t="62960" r="2912" b="8005"/>
            <a:stretch/>
          </p:blipFill>
          <p:spPr>
            <a:xfrm>
              <a:off x="8513904" y="3679455"/>
              <a:ext cx="3385511" cy="2743201"/>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178" t="61543" r="51283" b="4465"/>
            <a:stretch/>
          </p:blipFill>
          <p:spPr>
            <a:xfrm>
              <a:off x="8513903" y="355387"/>
              <a:ext cx="3385511" cy="3198908"/>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39306"/>
            <a:stretch/>
          </p:blipFill>
          <p:spPr>
            <a:xfrm>
              <a:off x="619135" y="355387"/>
              <a:ext cx="7727426" cy="6067269"/>
            </a:xfrm>
            <a:prstGeom prst="rect">
              <a:avLst/>
            </a:prstGeom>
          </p:spPr>
        </p:pic>
      </p:grpSp>
    </p:spTree>
    <p:extLst>
      <p:ext uri="{BB962C8B-B14F-4D97-AF65-F5344CB8AC3E}">
        <p14:creationId xmlns:p14="http://schemas.microsoft.com/office/powerpoint/2010/main" val="36428149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77"/>
            <a:ext cx="7886700" cy="1325563"/>
          </a:xfrm>
        </p:spPr>
        <p:txBody>
          <a:bodyPr>
            <a:normAutofit fontScale="90000"/>
          </a:bodyPr>
          <a:lstStyle/>
          <a:p>
            <a:r>
              <a:rPr lang="en-US" dirty="0" smtClean="0"/>
              <a:t>A’STEAM Program</a:t>
            </a:r>
            <a:br>
              <a:rPr lang="en-US" dirty="0" smtClean="0"/>
            </a:br>
            <a:r>
              <a:rPr lang="en-US" sz="2700" dirty="0" smtClean="0"/>
              <a:t>After-school Science, Technology, Engineering, Arts (Design), and Mathematics</a:t>
            </a:r>
            <a:endParaRPr lang="en-US" sz="27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536" y="1478040"/>
            <a:ext cx="3026229" cy="537996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6547" y="1478040"/>
            <a:ext cx="3026229" cy="5379963"/>
          </a:xfrm>
          <a:prstGeom prst="rect">
            <a:avLst/>
          </a:prstGeom>
        </p:spPr>
      </p:pic>
    </p:spTree>
    <p:extLst>
      <p:ext uri="{BB962C8B-B14F-4D97-AF65-F5344CB8AC3E}">
        <p14:creationId xmlns:p14="http://schemas.microsoft.com/office/powerpoint/2010/main" val="35548877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31"/>
          <a:stretch/>
        </p:blipFill>
        <p:spPr>
          <a:xfrm>
            <a:off x="3174795" y="212281"/>
            <a:ext cx="2910664" cy="5222733"/>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1278" t="62315" r="2605" b="4458"/>
          <a:stretch/>
        </p:blipFill>
        <p:spPr>
          <a:xfrm>
            <a:off x="392518" y="4508578"/>
            <a:ext cx="8484782" cy="2137144"/>
          </a:xfrm>
          <a:prstGeom prst="rect">
            <a:avLst/>
          </a:prstGeom>
        </p:spPr>
      </p:pic>
      <p:grpSp>
        <p:nvGrpSpPr>
          <p:cNvPr id="10" name="Group 9"/>
          <p:cNvGrpSpPr/>
          <p:nvPr/>
        </p:nvGrpSpPr>
        <p:grpSpPr>
          <a:xfrm>
            <a:off x="77929" y="839602"/>
            <a:ext cx="8988145" cy="3041657"/>
            <a:chOff x="103904" y="839599"/>
            <a:chExt cx="11984193" cy="3041657"/>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2784" t="1262" r="55842" b="41542"/>
            <a:stretch/>
          </p:blipFill>
          <p:spPr>
            <a:xfrm>
              <a:off x="103904" y="840345"/>
              <a:ext cx="4025251" cy="3040911"/>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51536" r="8084" b="41927"/>
            <a:stretch/>
          </p:blipFill>
          <p:spPr>
            <a:xfrm>
              <a:off x="8217847" y="839599"/>
              <a:ext cx="3870250" cy="3041657"/>
            </a:xfrm>
            <a:prstGeom prst="rect">
              <a:avLst/>
            </a:prstGeom>
          </p:spPr>
        </p:pic>
      </p:grpSp>
    </p:spTree>
    <p:extLst>
      <p:ext uri="{BB962C8B-B14F-4D97-AF65-F5344CB8AC3E}">
        <p14:creationId xmlns:p14="http://schemas.microsoft.com/office/powerpoint/2010/main" val="1635192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02480" y="234003"/>
            <a:ext cx="5539043" cy="6389994"/>
            <a:chOff x="2279603" y="234090"/>
            <a:chExt cx="7385391" cy="6389994"/>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3150" y="234090"/>
              <a:ext cx="6138298" cy="460372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9603" y="5055053"/>
              <a:ext cx="7385391" cy="1569031"/>
            </a:xfrm>
            <a:prstGeom prst="rect">
              <a:avLst/>
            </a:prstGeom>
          </p:spPr>
        </p:pic>
      </p:grpSp>
    </p:spTree>
    <p:extLst>
      <p:ext uri="{BB962C8B-B14F-4D97-AF65-F5344CB8AC3E}">
        <p14:creationId xmlns:p14="http://schemas.microsoft.com/office/powerpoint/2010/main" val="977570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Presenters</a:t>
            </a:r>
            <a:endParaRPr lang="en-US" sz="4000" spc="150" dirty="0">
              <a:solidFill>
                <a:schemeClr val="bg1"/>
              </a:solidFill>
              <a:latin typeface="Century Gothic"/>
              <a:cs typeface="Century Gothic"/>
            </a:endParaRPr>
          </a:p>
        </p:txBody>
      </p:sp>
      <p:sp>
        <p:nvSpPr>
          <p:cNvPr id="8" name="TextBox 7"/>
          <p:cNvSpPr txBox="1"/>
          <p:nvPr/>
        </p:nvSpPr>
        <p:spPr>
          <a:xfrm>
            <a:off x="225778" y="1400038"/>
            <a:ext cx="8304951" cy="5550237"/>
          </a:xfrm>
          <a:prstGeom prst="rect">
            <a:avLst/>
          </a:prstGeom>
          <a:noFill/>
        </p:spPr>
        <p:txBody>
          <a:bodyPr wrap="square" rtlCol="0">
            <a:spAutoFit/>
          </a:bodyPr>
          <a:lstStyle/>
          <a:p>
            <a:r>
              <a:rPr lang="en-US" sz="2400" b="1" dirty="0"/>
              <a:t>Melissa Ballard</a:t>
            </a:r>
          </a:p>
          <a:p>
            <a:pPr>
              <a:spcAft>
                <a:spcPts val="1600"/>
              </a:spcAft>
            </a:pPr>
            <a:r>
              <a:rPr lang="en-US" sz="2400" dirty="0"/>
              <a:t>Afterschool Alliance</a:t>
            </a:r>
          </a:p>
          <a:p>
            <a:r>
              <a:rPr lang="en-US" sz="2400" b="1" dirty="0" smtClean="0"/>
              <a:t>Catherine </a:t>
            </a:r>
            <a:r>
              <a:rPr lang="en-US" sz="2400" b="1" dirty="0"/>
              <a:t>McCarthy</a:t>
            </a:r>
          </a:p>
          <a:p>
            <a:pPr>
              <a:spcAft>
                <a:spcPts val="1600"/>
              </a:spcAft>
            </a:pPr>
            <a:r>
              <a:rPr lang="en-US" sz="2400" dirty="0"/>
              <a:t>Science Museum of </a:t>
            </a:r>
            <a:r>
              <a:rPr lang="en-US" sz="2400" dirty="0" smtClean="0"/>
              <a:t>Minnesota</a:t>
            </a:r>
            <a:endParaRPr lang="en-US" sz="2400" dirty="0"/>
          </a:p>
          <a:p>
            <a:r>
              <a:rPr lang="en-US" sz="2400" b="1" dirty="0"/>
              <a:t>Keith </a:t>
            </a:r>
            <a:r>
              <a:rPr lang="en-US" sz="2400" b="1" dirty="0" err="1"/>
              <a:t>Ostfeld</a:t>
            </a:r>
            <a:r>
              <a:rPr lang="en-US" sz="2400" b="1" dirty="0"/>
              <a:t> </a:t>
            </a:r>
          </a:p>
          <a:p>
            <a:pPr>
              <a:spcAft>
                <a:spcPts val="1600"/>
              </a:spcAft>
            </a:pPr>
            <a:r>
              <a:rPr lang="en-US" sz="2400" dirty="0"/>
              <a:t>Children’s Museum of </a:t>
            </a:r>
            <a:r>
              <a:rPr lang="en-US" sz="2400" dirty="0" smtClean="0"/>
              <a:t>Houston</a:t>
            </a:r>
          </a:p>
          <a:p>
            <a:r>
              <a:rPr lang="en-US" sz="2400" b="1" dirty="0" smtClean="0"/>
              <a:t>Rae Ostman </a:t>
            </a:r>
          </a:p>
          <a:p>
            <a:pPr>
              <a:spcAft>
                <a:spcPts val="1600"/>
              </a:spcAft>
            </a:pPr>
            <a:r>
              <a:rPr lang="en-US" sz="2400" dirty="0" smtClean="0"/>
              <a:t>Science Museum of Minnesota</a:t>
            </a:r>
            <a:endParaRPr lang="en-US" sz="2400" dirty="0"/>
          </a:p>
          <a:p>
            <a:r>
              <a:rPr lang="en-US" sz="2400" b="1" dirty="0" smtClean="0"/>
              <a:t>Karen Peterson</a:t>
            </a:r>
            <a:endParaRPr lang="en-US" sz="2400" b="1" dirty="0"/>
          </a:p>
          <a:p>
            <a:pPr>
              <a:spcAft>
                <a:spcPts val="1600"/>
              </a:spcAft>
            </a:pPr>
            <a:r>
              <a:rPr lang="en-US" sz="2400" dirty="0" smtClean="0"/>
              <a:t>National Girls Collaborative Project</a:t>
            </a:r>
          </a:p>
          <a:p>
            <a:endParaRPr lang="en-US" sz="2400" dirty="0"/>
          </a:p>
          <a:p>
            <a:endParaRPr lang="en-US" sz="2400" dirty="0"/>
          </a:p>
        </p:txBody>
      </p:sp>
      <p:pic>
        <p:nvPicPr>
          <p:cNvPr id="2" name="Picture 1" descr="20150403_2060-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7498" y="1185716"/>
            <a:ext cx="3566542" cy="5440680"/>
          </a:xfrm>
          <a:prstGeom prst="rect">
            <a:avLst/>
          </a:prstGeom>
        </p:spPr>
      </p:pic>
    </p:spTree>
    <p:extLst>
      <p:ext uri="{BB962C8B-B14F-4D97-AF65-F5344CB8AC3E}">
        <p14:creationId xmlns:p14="http://schemas.microsoft.com/office/powerpoint/2010/main" val="15837399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834"/>
            <a:ext cx="9144000" cy="2062103"/>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5400" spc="150" dirty="0" smtClean="0">
                <a:solidFill>
                  <a:schemeClr val="bg1"/>
                </a:solidFill>
                <a:latin typeface="Century Gothic"/>
                <a:cs typeface="Century Gothic"/>
              </a:rPr>
              <a:t>BEST PRACTICES + LESSONS LEARNED</a:t>
            </a:r>
          </a:p>
          <a:p>
            <a:pPr algn="ctr"/>
            <a:endParaRPr lang="en-US" sz="1000" b="1" spc="150" dirty="0">
              <a:solidFill>
                <a:schemeClr val="bg1"/>
              </a:solidFill>
              <a:latin typeface="Century Gothic"/>
              <a:cs typeface="Century Gothic"/>
            </a:endParaRPr>
          </a:p>
        </p:txBody>
      </p:sp>
      <p:sp>
        <p:nvSpPr>
          <p:cNvPr id="4" name="Rectangle 3"/>
          <p:cNvSpPr/>
          <p:nvPr/>
        </p:nvSpPr>
        <p:spPr>
          <a:xfrm>
            <a:off x="0" y="3202595"/>
            <a:ext cx="9144000" cy="1467068"/>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Melissa Ballard</a:t>
            </a:r>
          </a:p>
          <a:p>
            <a:pPr>
              <a:spcAft>
                <a:spcPts val="1600"/>
              </a:spcAft>
            </a:pPr>
            <a:r>
              <a:rPr lang="en-US" sz="3600" spc="150" dirty="0" smtClean="0">
                <a:solidFill>
                  <a:srgbClr val="49176D"/>
                </a:solidFill>
                <a:latin typeface="Century Gothic"/>
                <a:cs typeface="Century Gothic"/>
              </a:rPr>
              <a:t>Afterschool Alliance</a:t>
            </a:r>
            <a:endParaRPr lang="en-US" sz="3600" spc="150" dirty="0">
              <a:solidFill>
                <a:srgbClr val="49176D"/>
              </a:solidFill>
              <a:latin typeface="Century Gothic"/>
              <a:cs typeface="Century Gothic"/>
            </a:endParaRPr>
          </a:p>
        </p:txBody>
      </p:sp>
    </p:spTree>
    <p:extLst>
      <p:ext uri="{BB962C8B-B14F-4D97-AF65-F5344CB8AC3E}">
        <p14:creationId xmlns:p14="http://schemas.microsoft.com/office/powerpoint/2010/main" val="35699101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Rectangle 9"/>
          <p:cNvSpPr/>
          <p:nvPr/>
        </p:nvSpPr>
        <p:spPr>
          <a:xfrm>
            <a:off x="0" y="43434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defTabSz="914186"/>
            <a:endParaRPr lang="en-US">
              <a:solidFill>
                <a:prstClr val="white"/>
              </a:solidFill>
              <a:latin typeface="Calibri"/>
            </a:endParaRPr>
          </a:p>
        </p:txBody>
      </p:sp>
      <p:sp>
        <p:nvSpPr>
          <p:cNvPr id="11" name="Rectangle 10"/>
          <p:cNvSpPr/>
          <p:nvPr/>
        </p:nvSpPr>
        <p:spPr>
          <a:xfrm>
            <a:off x="0" y="4114800"/>
            <a:ext cx="9144000" cy="304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defTabSz="914186"/>
            <a:endParaRPr lang="en-US">
              <a:solidFill>
                <a:prstClr val="white"/>
              </a:solidFill>
              <a:latin typeface="Calibri"/>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6195520"/>
            <a:ext cx="2668111" cy="510080"/>
          </a:xfrm>
          <a:prstGeom prst="rect">
            <a:avLst/>
          </a:prstGeom>
        </p:spPr>
      </p:pic>
      <p:sp>
        <p:nvSpPr>
          <p:cNvPr id="13" name="TextBox 12"/>
          <p:cNvSpPr txBox="1"/>
          <p:nvPr/>
        </p:nvSpPr>
        <p:spPr>
          <a:xfrm>
            <a:off x="533400" y="4572000"/>
            <a:ext cx="8250665" cy="1477305"/>
          </a:xfrm>
          <a:prstGeom prst="rect">
            <a:avLst/>
          </a:prstGeom>
          <a:noFill/>
        </p:spPr>
        <p:txBody>
          <a:bodyPr wrap="square" lIns="91418" tIns="45709" rIns="91418" bIns="45709">
            <a:spAutoFit/>
          </a:bodyPr>
          <a:lstStyle/>
          <a:p>
            <a:pPr algn="ctr" defTabSz="914186"/>
            <a:r>
              <a:rPr lang="en-US" sz="5400" b="1" dirty="0" smtClean="0">
                <a:solidFill>
                  <a:prstClr val="white"/>
                </a:solidFill>
                <a:latin typeface="Calibri"/>
                <a:cs typeface="Calibri"/>
              </a:rPr>
              <a:t>The Afterschool Landscape: </a:t>
            </a:r>
          </a:p>
          <a:p>
            <a:pPr algn="ctr" defTabSz="914186"/>
            <a:r>
              <a:rPr lang="en-US" sz="3600" dirty="0" smtClean="0">
                <a:solidFill>
                  <a:prstClr val="white"/>
                </a:solidFill>
                <a:latin typeface="Calibri"/>
                <a:cs typeface="Calibri"/>
              </a:rPr>
              <a:t>Getting to Know Your Potential Partners</a:t>
            </a:r>
            <a:endParaRPr lang="en-US" sz="3600" dirty="0">
              <a:solidFill>
                <a:prstClr val="white"/>
              </a:solidFill>
              <a:latin typeface="Calibri"/>
              <a:cs typeface="Calibri"/>
            </a:endParaRPr>
          </a:p>
        </p:txBody>
      </p:sp>
    </p:spTree>
    <p:extLst>
      <p:ext uri="{BB962C8B-B14F-4D97-AF65-F5344CB8AC3E}">
        <p14:creationId xmlns:p14="http://schemas.microsoft.com/office/powerpoint/2010/main" val="1915278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69" y="140707"/>
            <a:ext cx="8229600" cy="762000"/>
          </a:xfrm>
        </p:spPr>
        <p:txBody>
          <a:bodyPr/>
          <a:lstStyle/>
          <a:p>
            <a:r>
              <a:rPr lang="en-US" sz="4800" b="1" dirty="0" smtClean="0">
                <a:solidFill>
                  <a:srgbClr val="FFFFFF"/>
                </a:solidFill>
              </a:rPr>
              <a:t>The Afterschool Alliance</a:t>
            </a:r>
            <a:endParaRPr lang="en-US" sz="48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29879724"/>
              </p:ext>
            </p:extLst>
          </p:nvPr>
        </p:nvGraphicFramePr>
        <p:xfrm>
          <a:off x="140905" y="1481191"/>
          <a:ext cx="8915400" cy="4482573"/>
        </p:xfrm>
        <a:graphic>
          <a:graphicData uri="http://schemas.openxmlformats.org/drawingml/2006/table">
            <a:tbl>
              <a:tblPr firstRow="1" bandRow="1">
                <a:tableStyleId>{5C22544A-7EE6-4342-B048-85BDC9FD1C3A}</a:tableStyleId>
              </a:tblPr>
              <a:tblGrid>
                <a:gridCol w="4572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2514600">
                  <a:extLst>
                    <a:ext uri="{9D8B030D-6E8A-4147-A177-3AD203B41FA5}">
                      <a16:colId xmlns="" xmlns:a16="http://schemas.microsoft.com/office/drawing/2014/main" val="20005"/>
                    </a:ext>
                  </a:extLst>
                </a:gridCol>
              </a:tblGrid>
              <a:tr h="802796">
                <a:tc>
                  <a:txBody>
                    <a:bodyPr/>
                    <a:lstStyle/>
                    <a:p>
                      <a:r>
                        <a:rPr lang="en-US" sz="3600" dirty="0" smtClean="0"/>
                        <a:t>1</a:t>
                      </a:r>
                      <a:endParaRPr lang="en-US" sz="4000" dirty="0" smtClean="0"/>
                    </a:p>
                  </a:txBody>
                  <a:tcPr marL="137160" marR="137160" marT="137160" marB="137160"/>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2400" dirty="0" smtClean="0"/>
                        <a:t>Policy</a:t>
                      </a:r>
                      <a:r>
                        <a:rPr lang="en-US" sz="2400" baseline="0" dirty="0" smtClean="0"/>
                        <a:t> &amp; </a:t>
                      </a:r>
                      <a:r>
                        <a:rPr lang="en-US" sz="2400" dirty="0" smtClean="0"/>
                        <a:t>Advocacy</a:t>
                      </a:r>
                    </a:p>
                  </a:txBody>
                  <a:tcPr marL="137160" marR="137160" marT="137160" marB="137160" anchor="ctr"/>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3600" dirty="0" smtClean="0"/>
                        <a:t>2</a:t>
                      </a:r>
                      <a:endParaRPr lang="en-US" sz="3600" dirty="0"/>
                    </a:p>
                  </a:txBody>
                  <a:tcPr marL="137160" marR="137160" marT="137160" marB="137160" anchor="ctr"/>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2400" dirty="0" smtClean="0"/>
                        <a:t>Research</a:t>
                      </a:r>
                      <a:endParaRPr lang="en-US" sz="1600" dirty="0"/>
                    </a:p>
                  </a:txBody>
                  <a:tcPr marL="137160" marR="137160" marT="137160" marB="137160" anchor="ctr"/>
                </a:tc>
                <a:tc>
                  <a:txBody>
                    <a:bodyPr/>
                    <a:lstStyle/>
                    <a:p>
                      <a:r>
                        <a:rPr lang="en-US" sz="3600" dirty="0" smtClean="0"/>
                        <a:t>3</a:t>
                      </a:r>
                    </a:p>
                  </a:txBody>
                  <a:tcPr marL="137160" marR="137160" marT="137160" marB="137160" anchor="ctr"/>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2400" dirty="0" smtClean="0"/>
                        <a:t>Field-Building</a:t>
                      </a:r>
                    </a:p>
                  </a:txBody>
                  <a:tcPr marL="137160" marR="137160" marT="137160" marB="137160" anchor="ctr"/>
                </a:tc>
                <a:extLst>
                  <a:ext uri="{0D108BD9-81ED-4DB2-BD59-A6C34878D82A}">
                    <a16:rowId xmlns="" xmlns:a16="http://schemas.microsoft.com/office/drawing/2014/main" val="10000"/>
                  </a:ext>
                </a:extLst>
              </a:tr>
              <a:tr h="3659613">
                <a:tc gridSpan="2">
                  <a:txBody>
                    <a:bodyPr/>
                    <a:lstStyle/>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National policy</a:t>
                      </a:r>
                    </a:p>
                    <a:p>
                      <a:pPr marL="799992" lvl="1" indent="-342900" defTabSz="913972">
                        <a:lnSpc>
                          <a:spcPct val="110000"/>
                        </a:lnSpc>
                        <a:spcBef>
                          <a:spcPct val="20000"/>
                        </a:spcBef>
                        <a:buFont typeface="Courier New" panose="02070309020205020404" pitchFamily="49" charset="0"/>
                        <a:buChar char="o"/>
                        <a:defRPr/>
                      </a:pPr>
                      <a:r>
                        <a:rPr lang="en-US" sz="2000" dirty="0" smtClean="0">
                          <a:solidFill>
                            <a:prstClr val="black">
                              <a:lumMod val="75000"/>
                              <a:lumOff val="25000"/>
                            </a:prstClr>
                          </a:solidFill>
                          <a:latin typeface="Trebuchet MS" pitchFamily="34" charset="0"/>
                        </a:rPr>
                        <a:t>Families &amp; children; STEM</a:t>
                      </a: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Advocacy day on Capitol</a:t>
                      </a:r>
                      <a:r>
                        <a:rPr lang="en-US" sz="2000" baseline="0" dirty="0" smtClean="0">
                          <a:solidFill>
                            <a:prstClr val="black">
                              <a:lumMod val="75000"/>
                              <a:lumOff val="25000"/>
                            </a:prstClr>
                          </a:solidFill>
                          <a:latin typeface="Trebuchet MS" pitchFamily="34" charset="0"/>
                        </a:rPr>
                        <a:t> Hill</a:t>
                      </a: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Lights On Afterschool</a:t>
                      </a:r>
                    </a:p>
                  </a:txBody>
                  <a:tcPr marT="182880"/>
                </a:tc>
                <a:tc hMerge="1">
                  <a:txBody>
                    <a:bodyPr/>
                    <a:lstStyle/>
                    <a:p>
                      <a:endParaRPr lang="en-US"/>
                    </a:p>
                  </a:txBody>
                  <a:tcPr/>
                </a:tc>
                <a:tc gridSpan="2">
                  <a:txBody>
                    <a:bodyPr/>
                    <a:lstStyle/>
                    <a:p>
                      <a:pPr marL="274320" indent="-274320" defTabSz="913972">
                        <a:lnSpc>
                          <a:spcPct val="110000"/>
                        </a:lnSpc>
                        <a:spcBef>
                          <a:spcPts val="0"/>
                        </a:spcBef>
                        <a:buFont typeface="Arial"/>
                        <a:buChar char="•"/>
                        <a:defRPr/>
                      </a:pPr>
                      <a:r>
                        <a:rPr lang="en-US" sz="2000" dirty="0" smtClean="0">
                          <a:solidFill>
                            <a:prstClr val="black">
                              <a:lumMod val="75000"/>
                              <a:lumOff val="25000"/>
                            </a:prstClr>
                          </a:solidFill>
                          <a:latin typeface="Trebuchet MS" pitchFamily="34" charset="0"/>
                        </a:rPr>
                        <a:t>Translate &amp; synthesize</a:t>
                      </a:r>
                    </a:p>
                    <a:p>
                      <a:pPr marL="0" indent="0" defTabSz="913972">
                        <a:lnSpc>
                          <a:spcPct val="110000"/>
                        </a:lnSpc>
                        <a:spcBef>
                          <a:spcPts val="0"/>
                        </a:spcBef>
                        <a:buFont typeface="Arial"/>
                        <a:buNone/>
                        <a:defRPr/>
                      </a:pPr>
                      <a:r>
                        <a:rPr lang="en-US" sz="2000" baseline="0" dirty="0" smtClean="0">
                          <a:solidFill>
                            <a:prstClr val="black">
                              <a:lumMod val="75000"/>
                              <a:lumOff val="25000"/>
                            </a:prstClr>
                          </a:solidFill>
                          <a:latin typeface="Trebuchet MS" pitchFamily="34" charset="0"/>
                        </a:rPr>
                        <a:t>    </a:t>
                      </a:r>
                      <a:r>
                        <a:rPr lang="en-US" sz="2000" dirty="0" smtClean="0">
                          <a:solidFill>
                            <a:prstClr val="black">
                              <a:lumMod val="75000"/>
                              <a:lumOff val="25000"/>
                            </a:prstClr>
                          </a:solidFill>
                          <a:latin typeface="Trebuchet MS" pitchFamily="34" charset="0"/>
                        </a:rPr>
                        <a:t>research</a:t>
                      </a:r>
                    </a:p>
                    <a:p>
                      <a:pPr marL="274320" indent="-274320" defTabSz="913972">
                        <a:lnSpc>
                          <a:spcPct val="110000"/>
                        </a:lnSpc>
                        <a:spcBef>
                          <a:spcPct val="20000"/>
                        </a:spcBef>
                        <a:buFont typeface="Arial"/>
                        <a:buChar char="•"/>
                        <a:defRPr/>
                      </a:pPr>
                      <a:endParaRPr lang="en-US" sz="100" dirty="0" smtClean="0">
                        <a:solidFill>
                          <a:prstClr val="black">
                            <a:lumMod val="75000"/>
                            <a:lumOff val="25000"/>
                          </a:prstClr>
                        </a:solidFill>
                        <a:latin typeface="Trebuchet MS" pitchFamily="34" charset="0"/>
                      </a:endParaRP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Issue briefs &amp;</a:t>
                      </a:r>
                      <a:r>
                        <a:rPr lang="en-US" sz="2000" baseline="0" dirty="0" smtClean="0">
                          <a:solidFill>
                            <a:prstClr val="black">
                              <a:lumMod val="75000"/>
                              <a:lumOff val="25000"/>
                            </a:prstClr>
                          </a:solidFill>
                          <a:latin typeface="Trebuchet MS" pitchFamily="34" charset="0"/>
                        </a:rPr>
                        <a:t> reports</a:t>
                      </a: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Collect data</a:t>
                      </a:r>
                    </a:p>
                  </a:txBody>
                  <a:tcPr marT="182880"/>
                </a:tc>
                <a:tc hMerge="1">
                  <a:txBody>
                    <a:bodyPr/>
                    <a:lstStyle/>
                    <a:p>
                      <a:endParaRPr lang="en-US"/>
                    </a:p>
                  </a:txBody>
                  <a:tcPr/>
                </a:tc>
                <a:tc gridSpan="2">
                  <a:txBody>
                    <a:bodyPr/>
                    <a:lstStyle/>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baseline="0" dirty="0" smtClean="0">
                          <a:solidFill>
                            <a:prstClr val="black">
                              <a:lumMod val="75000"/>
                              <a:lumOff val="25000"/>
                            </a:prstClr>
                          </a:solidFill>
                          <a:latin typeface="Trebuchet MS" pitchFamily="34" charset="0"/>
                        </a:rPr>
                        <a:t>50 state networks</a:t>
                      </a:r>
                    </a:p>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dirty="0" smtClean="0">
                          <a:solidFill>
                            <a:prstClr val="black">
                              <a:lumMod val="75000"/>
                              <a:lumOff val="25000"/>
                            </a:prstClr>
                          </a:solidFill>
                          <a:latin typeface="Trebuchet MS" pitchFamily="34" charset="0"/>
                        </a:rPr>
                        <a:t>Partnerships for policy,</a:t>
                      </a:r>
                      <a:r>
                        <a:rPr lang="en-US" sz="2000" baseline="0" dirty="0" smtClean="0">
                          <a:solidFill>
                            <a:prstClr val="black">
                              <a:lumMod val="75000"/>
                              <a:lumOff val="25000"/>
                            </a:prstClr>
                          </a:solidFill>
                          <a:latin typeface="Trebuchet MS" pitchFamily="34" charset="0"/>
                        </a:rPr>
                        <a:t> research, &amp; practice</a:t>
                      </a:r>
                      <a:endParaRPr lang="en-US" sz="2000" dirty="0" smtClean="0">
                        <a:solidFill>
                          <a:prstClr val="black">
                            <a:lumMod val="75000"/>
                            <a:lumOff val="25000"/>
                          </a:prstClr>
                        </a:solidFill>
                        <a:latin typeface="Trebuchet MS" pitchFamily="34" charset="0"/>
                      </a:endParaRPr>
                    </a:p>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dirty="0" smtClean="0">
                          <a:solidFill>
                            <a:prstClr val="black">
                              <a:lumMod val="75000"/>
                              <a:lumOff val="25000"/>
                            </a:prstClr>
                          </a:solidFill>
                          <a:latin typeface="Trebuchet MS" pitchFamily="34" charset="0"/>
                        </a:rPr>
                        <a:t>Best practices &amp; models</a:t>
                      </a:r>
                    </a:p>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dirty="0" smtClean="0">
                          <a:solidFill>
                            <a:prstClr val="black">
                              <a:lumMod val="75000"/>
                              <a:lumOff val="25000"/>
                            </a:prstClr>
                          </a:solidFill>
                          <a:latin typeface="Trebuchet MS" pitchFamily="34" charset="0"/>
                        </a:rPr>
                        <a:t>Webinars, blogs, toolkits, &amp;</a:t>
                      </a:r>
                      <a:r>
                        <a:rPr lang="en-US" sz="2000" baseline="0" dirty="0" smtClean="0">
                          <a:solidFill>
                            <a:prstClr val="black">
                              <a:lumMod val="75000"/>
                              <a:lumOff val="25000"/>
                            </a:prstClr>
                          </a:solidFill>
                          <a:latin typeface="Trebuchet MS" pitchFamily="34" charset="0"/>
                        </a:rPr>
                        <a:t> </a:t>
                      </a:r>
                      <a:r>
                        <a:rPr lang="en-US" sz="2000" dirty="0" smtClean="0">
                          <a:solidFill>
                            <a:prstClr val="black">
                              <a:lumMod val="75000"/>
                              <a:lumOff val="25000"/>
                            </a:prstClr>
                          </a:solidFill>
                          <a:latin typeface="Trebuchet MS" pitchFamily="34" charset="0"/>
                        </a:rPr>
                        <a:t>other resources</a:t>
                      </a:r>
                    </a:p>
                  </a:txBody>
                  <a:tcPr marT="182880"/>
                </a:tc>
                <a:tc hMerge="1">
                  <a:txBody>
                    <a:bodyPr/>
                    <a:lstStyle/>
                    <a:p>
                      <a:endParaRPr lang="en-US"/>
                    </a:p>
                  </a:txBody>
                  <a:tcPr/>
                </a:tc>
                <a:extLst>
                  <a:ext uri="{0D108BD9-81ED-4DB2-BD59-A6C34878D82A}">
                    <a16:rowId xmlns="" xmlns:a16="http://schemas.microsoft.com/office/drawing/2014/main" val="10001"/>
                  </a:ext>
                </a:extLst>
              </a:tr>
            </a:tbl>
          </a:graphicData>
        </a:graphic>
      </p:graphicFrame>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4662169"/>
            <a:ext cx="1524000" cy="108558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800600"/>
            <a:ext cx="2222613" cy="94715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4669" y="2514600"/>
            <a:ext cx="972989" cy="990600"/>
          </a:xfrm>
          <a:prstGeom prst="rect">
            <a:avLst/>
          </a:prstGeom>
        </p:spPr>
      </p:pic>
    </p:spTree>
    <p:extLst>
      <p:ext uri="{BB962C8B-B14F-4D97-AF65-F5344CB8AC3E}">
        <p14:creationId xmlns:p14="http://schemas.microsoft.com/office/powerpoint/2010/main" val="114839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762000"/>
          </a:xfrm>
        </p:spPr>
        <p:txBody>
          <a:bodyPr/>
          <a:lstStyle/>
          <a:p>
            <a:r>
              <a:rPr lang="en-US" sz="4800" b="1" dirty="0" smtClean="0">
                <a:solidFill>
                  <a:srgbClr val="FFFFFF"/>
                </a:solidFill>
              </a:rPr>
              <a:t>America After 3PM</a:t>
            </a:r>
            <a:endParaRPr lang="en-US" sz="4800" b="1" dirty="0">
              <a:solidFill>
                <a:srgbClr val="FFFFFF"/>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34444"/>
          <a:stretch/>
        </p:blipFill>
        <p:spPr>
          <a:xfrm>
            <a:off x="457200" y="1440872"/>
            <a:ext cx="5334000" cy="5151854"/>
          </a:xfrm>
          <a:prstGeom prst="rect">
            <a:avLst/>
          </a:prstGeom>
        </p:spPr>
      </p:pic>
      <p:sp>
        <p:nvSpPr>
          <p:cNvPr id="8" name="TextBox 7"/>
          <p:cNvSpPr txBox="1"/>
          <p:nvPr/>
        </p:nvSpPr>
        <p:spPr>
          <a:xfrm>
            <a:off x="5867400" y="1981200"/>
            <a:ext cx="3276600" cy="3200854"/>
          </a:xfrm>
          <a:prstGeom prst="rect">
            <a:avLst/>
          </a:prstGeom>
          <a:noFill/>
        </p:spPr>
        <p:txBody>
          <a:bodyPr wrap="square" lIns="91418" tIns="45709" rIns="91418" bIns="45709" rtlCol="0">
            <a:spAutoFit/>
          </a:bodyPr>
          <a:lstStyle/>
          <a:p>
            <a:pPr marL="274320" indent="-274320" defTabSz="914186">
              <a:spcAft>
                <a:spcPts val="1200"/>
              </a:spcAft>
              <a:buFont typeface="Arial" panose="020B0604020202020204" pitchFamily="34" charset="0"/>
              <a:buChar char="•"/>
            </a:pPr>
            <a:r>
              <a:rPr lang="en-US" sz="2400" dirty="0" smtClean="0">
                <a:solidFill>
                  <a:srgbClr val="4F81BD">
                    <a:lumMod val="50000"/>
                  </a:srgbClr>
                </a:solidFill>
                <a:latin typeface="Calibri"/>
              </a:rPr>
              <a:t>Household survey of how kids spend the hours after school</a:t>
            </a:r>
          </a:p>
          <a:p>
            <a:pPr marL="274320" indent="-274320" defTabSz="914186">
              <a:spcAft>
                <a:spcPts val="1200"/>
              </a:spcAft>
              <a:buFont typeface="Arial" panose="020B0604020202020204" pitchFamily="34" charset="0"/>
              <a:buChar char="•"/>
            </a:pPr>
            <a:r>
              <a:rPr lang="en-US" sz="2400" dirty="0" smtClean="0">
                <a:solidFill>
                  <a:srgbClr val="4F81BD">
                    <a:lumMod val="50000"/>
                  </a:srgbClr>
                </a:solidFill>
                <a:latin typeface="Calibri"/>
              </a:rPr>
              <a:t>Attendance &amp; demand much higher in low-income, African-American, &amp; Latino households</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4600" y="5272277"/>
            <a:ext cx="2282633" cy="1204723"/>
          </a:xfrm>
          <a:prstGeom prst="rect">
            <a:avLst/>
          </a:prstGeom>
        </p:spPr>
      </p:pic>
    </p:spTree>
    <p:extLst>
      <p:ext uri="{BB962C8B-B14F-4D97-AF65-F5344CB8AC3E}">
        <p14:creationId xmlns:p14="http://schemas.microsoft.com/office/powerpoint/2010/main" val="414095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6710"/>
            <a:ext cx="8229600" cy="762000"/>
          </a:xfrm>
        </p:spPr>
        <p:txBody>
          <a:bodyPr/>
          <a:lstStyle/>
          <a:p>
            <a:r>
              <a:rPr lang="en-US" sz="4800" b="1" dirty="0" smtClean="0">
                <a:solidFill>
                  <a:srgbClr val="FFFFFF"/>
                </a:solidFill>
              </a:rPr>
              <a:t>Where are kids going?</a:t>
            </a:r>
            <a:endParaRPr lang="en-US" sz="4800" b="1" dirty="0">
              <a:solidFill>
                <a:srgbClr val="FFFFFF"/>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28476" y="6092979"/>
            <a:ext cx="1263124" cy="666649"/>
          </a:xfrm>
          <a:prstGeom prst="rect">
            <a:avLst/>
          </a:prstGeom>
        </p:spPr>
      </p:pic>
      <p:graphicFrame>
        <p:nvGraphicFramePr>
          <p:cNvPr id="19" name="Chart 18"/>
          <p:cNvGraphicFramePr/>
          <p:nvPr>
            <p:extLst>
              <p:ext uri="{D42A27DB-BD31-4B8C-83A1-F6EECF244321}">
                <p14:modId xmlns:p14="http://schemas.microsoft.com/office/powerpoint/2010/main" val="2393854052"/>
              </p:ext>
            </p:extLst>
          </p:nvPr>
        </p:nvGraphicFramePr>
        <p:xfrm>
          <a:off x="935734" y="1542416"/>
          <a:ext cx="705086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447800" y="3766066"/>
            <a:ext cx="1371600" cy="369332"/>
          </a:xfrm>
          <a:prstGeom prst="rect">
            <a:avLst/>
          </a:prstGeom>
          <a:noFill/>
        </p:spPr>
        <p:txBody>
          <a:bodyPr wrap="square" rtlCol="0">
            <a:spAutoFit/>
          </a:bodyPr>
          <a:lstStyle/>
          <a:p>
            <a:pPr algn="ctr" defTabSz="914186"/>
            <a:r>
              <a:rPr lang="en-US" b="1" dirty="0" smtClean="0">
                <a:solidFill>
                  <a:prstClr val="white"/>
                </a:solidFill>
                <a:latin typeface="Calibri"/>
              </a:rPr>
              <a:t>Public 43%</a:t>
            </a:r>
            <a:endParaRPr lang="en-US" b="1" dirty="0">
              <a:solidFill>
                <a:prstClr val="white"/>
              </a:solidFill>
              <a:latin typeface="Calibri"/>
            </a:endParaRPr>
          </a:p>
        </p:txBody>
      </p:sp>
      <p:sp>
        <p:nvSpPr>
          <p:cNvPr id="21" name="TextBox 20"/>
          <p:cNvSpPr txBox="1"/>
          <p:nvPr/>
        </p:nvSpPr>
        <p:spPr>
          <a:xfrm>
            <a:off x="1454727" y="2209800"/>
            <a:ext cx="1371600" cy="369332"/>
          </a:xfrm>
          <a:prstGeom prst="rect">
            <a:avLst/>
          </a:prstGeom>
          <a:noFill/>
        </p:spPr>
        <p:txBody>
          <a:bodyPr wrap="square" rtlCol="0">
            <a:spAutoFit/>
          </a:bodyPr>
          <a:lstStyle/>
          <a:p>
            <a:pPr algn="ctr" defTabSz="914186"/>
            <a:r>
              <a:rPr lang="en-US" b="1" dirty="0" smtClean="0">
                <a:solidFill>
                  <a:prstClr val="white"/>
                </a:solidFill>
                <a:latin typeface="Calibri"/>
              </a:rPr>
              <a:t>Private 11%</a:t>
            </a:r>
            <a:endParaRPr lang="en-US" b="1" dirty="0">
              <a:solidFill>
                <a:prstClr val="white"/>
              </a:solidFill>
              <a:latin typeface="Calibri"/>
            </a:endParaRPr>
          </a:p>
        </p:txBody>
      </p:sp>
      <p:sp>
        <p:nvSpPr>
          <p:cNvPr id="22" name="TextBox 21"/>
          <p:cNvSpPr txBox="1"/>
          <p:nvPr/>
        </p:nvSpPr>
        <p:spPr>
          <a:xfrm>
            <a:off x="3089564" y="3010082"/>
            <a:ext cx="1371600" cy="369332"/>
          </a:xfrm>
          <a:prstGeom prst="rect">
            <a:avLst/>
          </a:prstGeom>
          <a:noFill/>
        </p:spPr>
        <p:txBody>
          <a:bodyPr wrap="square" rtlCol="0">
            <a:spAutoFit/>
          </a:bodyPr>
          <a:lstStyle/>
          <a:p>
            <a:pPr algn="ctr" defTabSz="914186"/>
            <a:r>
              <a:rPr lang="en-US" b="1" dirty="0" smtClean="0">
                <a:solidFill>
                  <a:prstClr val="white"/>
                </a:solidFill>
                <a:latin typeface="Calibri"/>
              </a:rPr>
              <a:t>YWCA 5%</a:t>
            </a:r>
            <a:endParaRPr lang="en-US" b="1" dirty="0">
              <a:solidFill>
                <a:prstClr val="white"/>
              </a:solidFill>
              <a:latin typeface="Calibri"/>
            </a:endParaRPr>
          </a:p>
        </p:txBody>
      </p:sp>
      <p:sp>
        <p:nvSpPr>
          <p:cNvPr id="23" name="TextBox 22"/>
          <p:cNvSpPr txBox="1"/>
          <p:nvPr/>
        </p:nvSpPr>
        <p:spPr>
          <a:xfrm>
            <a:off x="3124200" y="3567544"/>
            <a:ext cx="1371600" cy="369332"/>
          </a:xfrm>
          <a:prstGeom prst="rect">
            <a:avLst/>
          </a:prstGeom>
          <a:noFill/>
        </p:spPr>
        <p:txBody>
          <a:bodyPr wrap="square" rtlCol="0">
            <a:spAutoFit/>
          </a:bodyPr>
          <a:lstStyle/>
          <a:p>
            <a:pPr algn="ctr" defTabSz="914186"/>
            <a:r>
              <a:rPr lang="en-US" b="1" dirty="0" smtClean="0">
                <a:solidFill>
                  <a:prstClr val="white"/>
                </a:solidFill>
                <a:latin typeface="Calibri"/>
              </a:rPr>
              <a:t>YMCA 15%</a:t>
            </a:r>
            <a:endParaRPr lang="en-US" b="1" dirty="0">
              <a:solidFill>
                <a:prstClr val="white"/>
              </a:solidFill>
              <a:latin typeface="Calibri"/>
            </a:endParaRPr>
          </a:p>
        </p:txBody>
      </p:sp>
      <p:sp>
        <p:nvSpPr>
          <p:cNvPr id="24" name="TextBox 23"/>
          <p:cNvSpPr txBox="1"/>
          <p:nvPr/>
        </p:nvSpPr>
        <p:spPr>
          <a:xfrm>
            <a:off x="3089564" y="4424156"/>
            <a:ext cx="1371600" cy="646331"/>
          </a:xfrm>
          <a:prstGeom prst="rect">
            <a:avLst/>
          </a:prstGeom>
          <a:noFill/>
        </p:spPr>
        <p:txBody>
          <a:bodyPr wrap="square" rtlCol="0">
            <a:spAutoFit/>
          </a:bodyPr>
          <a:lstStyle/>
          <a:p>
            <a:pPr algn="ctr" defTabSz="914186"/>
            <a:r>
              <a:rPr lang="en-US" b="1" dirty="0" smtClean="0">
                <a:solidFill>
                  <a:prstClr val="white"/>
                </a:solidFill>
                <a:latin typeface="Calibri"/>
              </a:rPr>
              <a:t>Boys &amp; Girls Clubs 18%</a:t>
            </a:r>
            <a:endParaRPr lang="en-US" b="1" dirty="0">
              <a:solidFill>
                <a:prstClr val="white"/>
              </a:solidFill>
              <a:latin typeface="Calibri"/>
            </a:endParaRPr>
          </a:p>
        </p:txBody>
      </p:sp>
      <p:sp>
        <p:nvSpPr>
          <p:cNvPr id="25" name="TextBox 24"/>
          <p:cNvSpPr txBox="1"/>
          <p:nvPr/>
        </p:nvSpPr>
        <p:spPr>
          <a:xfrm>
            <a:off x="4703618" y="4580930"/>
            <a:ext cx="1371600" cy="369332"/>
          </a:xfrm>
          <a:prstGeom prst="rect">
            <a:avLst/>
          </a:prstGeom>
          <a:noFill/>
        </p:spPr>
        <p:txBody>
          <a:bodyPr wrap="square" rtlCol="0">
            <a:spAutoFit/>
          </a:bodyPr>
          <a:lstStyle/>
          <a:p>
            <a:pPr algn="ctr" defTabSz="914186"/>
            <a:r>
              <a:rPr lang="en-US" b="1" dirty="0" smtClean="0">
                <a:solidFill>
                  <a:prstClr val="black"/>
                </a:solidFill>
                <a:latin typeface="Calibri"/>
              </a:rPr>
              <a:t>7%      </a:t>
            </a:r>
            <a:endParaRPr lang="en-US" b="1" dirty="0">
              <a:solidFill>
                <a:prstClr val="black"/>
              </a:solidFill>
              <a:latin typeface="Calibri"/>
            </a:endParaRPr>
          </a:p>
        </p:txBody>
      </p:sp>
      <p:sp>
        <p:nvSpPr>
          <p:cNvPr id="26" name="TextBox 25"/>
          <p:cNvSpPr txBox="1"/>
          <p:nvPr/>
        </p:nvSpPr>
        <p:spPr>
          <a:xfrm>
            <a:off x="6359236" y="4786562"/>
            <a:ext cx="1371600" cy="369332"/>
          </a:xfrm>
          <a:prstGeom prst="rect">
            <a:avLst/>
          </a:prstGeom>
          <a:noFill/>
        </p:spPr>
        <p:txBody>
          <a:bodyPr wrap="square" rtlCol="0">
            <a:spAutoFit/>
          </a:bodyPr>
          <a:lstStyle/>
          <a:p>
            <a:pPr algn="ctr" defTabSz="914186"/>
            <a:r>
              <a:rPr lang="en-US" b="1" dirty="0" smtClean="0">
                <a:solidFill>
                  <a:prstClr val="black"/>
                </a:solidFill>
                <a:latin typeface="Calibri"/>
              </a:rPr>
              <a:t>3%</a:t>
            </a:r>
            <a:endParaRPr lang="en-US" b="1" dirty="0">
              <a:solidFill>
                <a:prstClr val="black"/>
              </a:solidFill>
              <a:latin typeface="Calibri"/>
            </a:endParaRPr>
          </a:p>
        </p:txBody>
      </p:sp>
      <p:sp>
        <p:nvSpPr>
          <p:cNvPr id="27" name="TextBox 26"/>
          <p:cNvSpPr txBox="1"/>
          <p:nvPr/>
        </p:nvSpPr>
        <p:spPr>
          <a:xfrm>
            <a:off x="3089564" y="2702004"/>
            <a:ext cx="1371600" cy="369332"/>
          </a:xfrm>
          <a:prstGeom prst="rect">
            <a:avLst/>
          </a:prstGeom>
          <a:noFill/>
        </p:spPr>
        <p:txBody>
          <a:bodyPr wrap="square" rtlCol="0">
            <a:spAutoFit/>
          </a:bodyPr>
          <a:lstStyle/>
          <a:p>
            <a:pPr algn="ctr" defTabSz="914186"/>
            <a:r>
              <a:rPr lang="en-US" b="1" dirty="0" smtClean="0">
                <a:solidFill>
                  <a:prstClr val="white"/>
                </a:solidFill>
                <a:latin typeface="Calibri"/>
              </a:rPr>
              <a:t>4-H 5%</a:t>
            </a:r>
            <a:endParaRPr lang="en-US" b="1" dirty="0">
              <a:solidFill>
                <a:prstClr val="white"/>
              </a:solidFill>
              <a:latin typeface="Calibri"/>
            </a:endParaRPr>
          </a:p>
        </p:txBody>
      </p:sp>
      <p:sp>
        <p:nvSpPr>
          <p:cNvPr id="28" name="TextBox 27"/>
          <p:cNvSpPr txBox="1"/>
          <p:nvPr/>
        </p:nvSpPr>
        <p:spPr>
          <a:xfrm>
            <a:off x="924061" y="1348258"/>
            <a:ext cx="7559113" cy="523198"/>
          </a:xfrm>
          <a:prstGeom prst="rect">
            <a:avLst/>
          </a:prstGeom>
          <a:solidFill>
            <a:schemeClr val="bg1"/>
          </a:solidFill>
        </p:spPr>
        <p:txBody>
          <a:bodyPr wrap="square" lIns="91418" tIns="45709" rIns="91418" bIns="45709" rtlCol="0">
            <a:spAutoFit/>
          </a:bodyPr>
          <a:lstStyle/>
          <a:p>
            <a:pPr defTabSz="914186">
              <a:spcAft>
                <a:spcPts val="1200"/>
              </a:spcAft>
            </a:pPr>
            <a:r>
              <a:rPr lang="en-US" sz="2800" b="1" dirty="0" smtClean="0">
                <a:solidFill>
                  <a:prstClr val="black">
                    <a:lumMod val="65000"/>
                    <a:lumOff val="35000"/>
                  </a:prstClr>
                </a:solidFill>
                <a:latin typeface="Calibri"/>
              </a:rPr>
              <a:t>Parents say their kids attend afterschool here*:      </a:t>
            </a:r>
          </a:p>
        </p:txBody>
      </p:sp>
      <p:sp>
        <p:nvSpPr>
          <p:cNvPr id="29" name="TextBox 28"/>
          <p:cNvSpPr txBox="1"/>
          <p:nvPr/>
        </p:nvSpPr>
        <p:spPr>
          <a:xfrm>
            <a:off x="2211431" y="6092979"/>
            <a:ext cx="5335458" cy="707864"/>
          </a:xfrm>
          <a:prstGeom prst="rect">
            <a:avLst/>
          </a:prstGeom>
          <a:noFill/>
        </p:spPr>
        <p:txBody>
          <a:bodyPr wrap="square" lIns="91418" tIns="45709" rIns="91418" bIns="45709" rtlCol="0">
            <a:spAutoFit/>
          </a:bodyPr>
          <a:lstStyle/>
          <a:p>
            <a:pPr algn="ctr" defTabSz="914186">
              <a:spcAft>
                <a:spcPts val="1200"/>
              </a:spcAft>
            </a:pPr>
            <a:r>
              <a:rPr lang="en-US" sz="2000" dirty="0" smtClean="0">
                <a:solidFill>
                  <a:prstClr val="black">
                    <a:lumMod val="65000"/>
                    <a:lumOff val="35000"/>
                  </a:prstClr>
                </a:solidFill>
                <a:latin typeface="Calibri"/>
              </a:rPr>
              <a:t>* Not all categories of afterschool sites reported on are represented in this chart.</a:t>
            </a:r>
          </a:p>
        </p:txBody>
      </p:sp>
      <p:sp>
        <p:nvSpPr>
          <p:cNvPr id="30" name="Rectangle 29"/>
          <p:cNvSpPr/>
          <p:nvPr/>
        </p:nvSpPr>
        <p:spPr>
          <a:xfrm>
            <a:off x="6086891" y="4580930"/>
            <a:ext cx="1805390" cy="1533486"/>
          </a:xfrm>
          <a:prstGeom prst="rect">
            <a:avLst/>
          </a:prstGeom>
          <a:noFill/>
          <a:ln w="571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86"/>
            <a:endParaRPr lang="en-US">
              <a:solidFill>
                <a:srgbClr val="FF0000"/>
              </a:solidFill>
              <a:latin typeface="Calibri"/>
            </a:endParaRPr>
          </a:p>
        </p:txBody>
      </p:sp>
    </p:spTree>
    <p:extLst>
      <p:ext uri="{BB962C8B-B14F-4D97-AF65-F5344CB8AC3E}">
        <p14:creationId xmlns:p14="http://schemas.microsoft.com/office/powerpoint/2010/main" val="163529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4360" y="193197"/>
            <a:ext cx="7998640" cy="762000"/>
          </a:xfrm>
        </p:spPr>
        <p:txBody>
          <a:bodyPr/>
          <a:lstStyle/>
          <a:p>
            <a:r>
              <a:rPr lang="en-US" sz="4800" b="1" dirty="0" smtClean="0">
                <a:solidFill>
                  <a:schemeClr val="bg1"/>
                </a:solidFill>
              </a:rPr>
              <a:t>What are kids doing?</a:t>
            </a:r>
            <a:endParaRPr lang="en-US" sz="4800" b="1" dirty="0">
              <a:solidFill>
                <a:schemeClr val="bg1"/>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329" y="1539174"/>
            <a:ext cx="4343400" cy="408445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61367" y="5486400"/>
            <a:ext cx="2282633" cy="1204723"/>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01135" y="1592961"/>
            <a:ext cx="4398249" cy="3719365"/>
          </a:xfrm>
          <a:prstGeom prst="rect">
            <a:avLst/>
          </a:prstGeom>
        </p:spPr>
      </p:pic>
    </p:spTree>
    <p:extLst>
      <p:ext uri="{BB962C8B-B14F-4D97-AF65-F5344CB8AC3E}">
        <p14:creationId xmlns:p14="http://schemas.microsoft.com/office/powerpoint/2010/main" val="28229674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60" y="76200"/>
            <a:ext cx="8379640" cy="762000"/>
          </a:xfrm>
        </p:spPr>
        <p:txBody>
          <a:bodyPr/>
          <a:lstStyle/>
          <a:p>
            <a:r>
              <a:rPr lang="en-US" sz="4800" b="1" dirty="0" smtClean="0">
                <a:solidFill>
                  <a:srgbClr val="FFFFFF"/>
                </a:solidFill>
              </a:rPr>
              <a:t>How is afterschool unique?</a:t>
            </a:r>
            <a:endParaRPr lang="en-US" sz="48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85226318"/>
              </p:ext>
            </p:extLst>
          </p:nvPr>
        </p:nvGraphicFramePr>
        <p:xfrm>
          <a:off x="762000" y="1371600"/>
          <a:ext cx="3886200" cy="2819400"/>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tblGrid>
              <a:tr h="452702">
                <a:tc>
                  <a:txBody>
                    <a:bodyPr/>
                    <a:lstStyle/>
                    <a:p>
                      <a:r>
                        <a:rPr lang="en-US" sz="2000" dirty="0" smtClean="0"/>
                        <a:t>Youth Development Goals</a:t>
                      </a:r>
                      <a:endParaRPr lang="en-US" sz="2000" dirty="0"/>
                    </a:p>
                  </a:txBody>
                  <a:tcPr anchor="ctr"/>
                </a:tc>
                <a:extLst>
                  <a:ext uri="{0D108BD9-81ED-4DB2-BD59-A6C34878D82A}">
                    <a16:rowId xmlns="" xmlns:a16="http://schemas.microsoft.com/office/drawing/2014/main" val="10000"/>
                  </a:ext>
                </a:extLst>
              </a:tr>
              <a:tr h="2366698">
                <a:tc>
                  <a:txBody>
                    <a:bodyPr/>
                    <a:lstStyle/>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kern="1200" dirty="0" smtClean="0"/>
                        <a:t>Empowering young people</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Socio-emotional</a:t>
                      </a:r>
                      <a:r>
                        <a:rPr lang="en-US" sz="2000" baseline="0" dirty="0" smtClean="0"/>
                        <a:t> learning</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Positive relationships with adults</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baseline="0" dirty="0" smtClean="0"/>
                        <a:t>Non-academic skills like </a:t>
                      </a:r>
                      <a:r>
                        <a:rPr lang="en-US" sz="2000" dirty="0" smtClean="0"/>
                        <a:t>leadership, confidence, teamwork, service (21</a:t>
                      </a:r>
                      <a:r>
                        <a:rPr lang="en-US" sz="2000" baseline="30000" dirty="0" smtClean="0"/>
                        <a:t>st</a:t>
                      </a:r>
                      <a:r>
                        <a:rPr lang="en-US" sz="2000" dirty="0" smtClean="0"/>
                        <a:t> Century)</a:t>
                      </a:r>
                    </a:p>
                  </a:txBody>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37092046"/>
              </p:ext>
            </p:extLst>
          </p:nvPr>
        </p:nvGraphicFramePr>
        <p:xfrm>
          <a:off x="4953000" y="2133600"/>
          <a:ext cx="3581400" cy="3274443"/>
        </p:xfrm>
        <a:graphic>
          <a:graphicData uri="http://schemas.openxmlformats.org/drawingml/2006/table">
            <a:tbl>
              <a:tblPr firstRow="1" bandRow="1">
                <a:tableStyleId>{F5AB1C69-6EDB-4FF4-983F-18BD219EF322}</a:tableStyleId>
              </a:tblPr>
              <a:tblGrid>
                <a:gridCol w="3581400">
                  <a:extLst>
                    <a:ext uri="{9D8B030D-6E8A-4147-A177-3AD203B41FA5}">
                      <a16:colId xmlns="" xmlns:a16="http://schemas.microsoft.com/office/drawing/2014/main" val="20000"/>
                    </a:ext>
                  </a:extLst>
                </a:gridCol>
              </a:tblGrid>
              <a:tr h="533400">
                <a:tc>
                  <a:txBody>
                    <a:bodyPr/>
                    <a:lstStyle/>
                    <a:p>
                      <a:r>
                        <a:rPr lang="en-US" sz="2000" dirty="0" smtClean="0"/>
                        <a:t>Approach to</a:t>
                      </a:r>
                      <a:r>
                        <a:rPr lang="en-US" sz="2000" baseline="0" dirty="0" smtClean="0"/>
                        <a:t> Learning*</a:t>
                      </a:r>
                      <a:endParaRPr lang="en-US" sz="2000" dirty="0"/>
                    </a:p>
                  </a:txBody>
                  <a:tcPr anchor="ctr"/>
                </a:tc>
                <a:extLst>
                  <a:ext uri="{0D108BD9-81ED-4DB2-BD59-A6C34878D82A}">
                    <a16:rowId xmlns="" xmlns:a16="http://schemas.microsoft.com/office/drawing/2014/main" val="10000"/>
                  </a:ext>
                </a:extLst>
              </a:tr>
              <a:tr h="2741043">
                <a:tc>
                  <a:txBody>
                    <a:bodyPr/>
                    <a:lstStyle/>
                    <a:p>
                      <a:pPr marL="274320" indent="-274320">
                        <a:lnSpc>
                          <a:spcPct val="100000"/>
                        </a:lnSpc>
                        <a:spcAft>
                          <a:spcPts val="600"/>
                        </a:spcAft>
                        <a:buFont typeface="Arial"/>
                        <a:buChar char="•"/>
                      </a:pPr>
                      <a:r>
                        <a:rPr lang="en-US" sz="2000" dirty="0" smtClean="0"/>
                        <a:t>Hands-on, experiential</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Project-based</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Experimentation &amp; failure</a:t>
                      </a:r>
                    </a:p>
                    <a:p>
                      <a:pPr marL="274320" indent="-274320">
                        <a:lnSpc>
                          <a:spcPct val="100000"/>
                        </a:lnSpc>
                        <a:spcAft>
                          <a:spcPts val="600"/>
                        </a:spcAft>
                        <a:buFont typeface="Arial"/>
                        <a:buChar char="•"/>
                      </a:pPr>
                      <a:r>
                        <a:rPr lang="en-US" sz="2000" dirty="0" smtClean="0"/>
                        <a:t>New entry points to topics</a:t>
                      </a:r>
                    </a:p>
                    <a:p>
                      <a:pPr marL="274320" indent="-274320">
                        <a:lnSpc>
                          <a:spcPct val="100000"/>
                        </a:lnSpc>
                        <a:spcAft>
                          <a:spcPts val="600"/>
                        </a:spcAft>
                        <a:buFont typeface="Arial"/>
                        <a:buChar char="•"/>
                      </a:pPr>
                      <a:r>
                        <a:rPr lang="en-US" sz="2000" b="0" dirty="0" smtClean="0"/>
                        <a:t>Connected to communities, home cultures,</a:t>
                      </a:r>
                      <a:r>
                        <a:rPr lang="en-US" sz="2000" b="0" baseline="0" dirty="0" smtClean="0"/>
                        <a:t> and</a:t>
                      </a:r>
                      <a:r>
                        <a:rPr lang="en-US" sz="2000" b="0" dirty="0" smtClean="0"/>
                        <a:t> student</a:t>
                      </a:r>
                      <a:r>
                        <a:rPr lang="en-US" sz="2000" b="0" baseline="0" dirty="0" smtClean="0"/>
                        <a:t> </a:t>
                      </a:r>
                      <a:r>
                        <a:rPr lang="en-US" sz="2000" b="0" dirty="0" smtClean="0"/>
                        <a:t>knowledge &amp; experiences</a:t>
                      </a:r>
                    </a:p>
                  </a:txBody>
                  <a:tcPr/>
                </a:tc>
                <a:extLst>
                  <a:ext uri="{0D108BD9-81ED-4DB2-BD59-A6C34878D82A}">
                    <a16:rowId xmlns=""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72969483"/>
              </p:ext>
            </p:extLst>
          </p:nvPr>
        </p:nvGraphicFramePr>
        <p:xfrm>
          <a:off x="762000" y="4427806"/>
          <a:ext cx="3886200" cy="1797148"/>
        </p:xfrm>
        <a:graphic>
          <a:graphicData uri="http://schemas.openxmlformats.org/drawingml/2006/table">
            <a:tbl>
              <a:tblPr firstRow="1" bandRow="1">
                <a:tableStyleId>{21E4AEA4-8DFA-4A89-87EB-49C32662AFE0}</a:tableStyleId>
              </a:tblPr>
              <a:tblGrid>
                <a:gridCol w="3886200">
                  <a:extLst>
                    <a:ext uri="{9D8B030D-6E8A-4147-A177-3AD203B41FA5}">
                      <a16:colId xmlns="" xmlns:a16="http://schemas.microsoft.com/office/drawing/2014/main" val="20000"/>
                    </a:ext>
                  </a:extLst>
                </a:gridCol>
              </a:tblGrid>
              <a:tr h="525194">
                <a:tc>
                  <a:txBody>
                    <a:bodyPr/>
                    <a:lstStyle/>
                    <a:p>
                      <a:r>
                        <a:rPr lang="en-US" sz="2000" dirty="0" smtClean="0"/>
                        <a:t>Environment</a:t>
                      </a:r>
                      <a:endParaRPr lang="en-US" sz="2000" dirty="0"/>
                    </a:p>
                  </a:txBody>
                  <a:tcPr anchor="ctr"/>
                </a:tc>
                <a:extLst>
                  <a:ext uri="{0D108BD9-81ED-4DB2-BD59-A6C34878D82A}">
                    <a16:rowId xmlns="" xmlns:a16="http://schemas.microsoft.com/office/drawing/2014/main" val="10000"/>
                  </a:ext>
                </a:extLst>
              </a:tr>
              <a:tr h="1271954">
                <a:tc>
                  <a:txBody>
                    <a:bodyPr/>
                    <a:lstStyle/>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Low-stakes</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Flexible</a:t>
                      </a:r>
                      <a:r>
                        <a:rPr lang="en-US" sz="2000" baseline="0" dirty="0" smtClean="0"/>
                        <a:t> in time and space</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b="0" dirty="0" smtClean="0"/>
                        <a:t>Community partnerships</a:t>
                      </a:r>
                    </a:p>
                  </a:txBody>
                  <a:tcPr/>
                </a:tc>
                <a:extLst>
                  <a:ext uri="{0D108BD9-81ED-4DB2-BD59-A6C34878D82A}">
                    <a16:rowId xmlns="" xmlns:a16="http://schemas.microsoft.com/office/drawing/2014/main" val="10001"/>
                  </a:ext>
                </a:extLst>
              </a:tr>
            </a:tbl>
          </a:graphicData>
        </a:graphic>
      </p:graphicFrame>
      <p:sp>
        <p:nvSpPr>
          <p:cNvPr id="4" name="Rectangle 3"/>
          <p:cNvSpPr/>
          <p:nvPr/>
        </p:nvSpPr>
        <p:spPr>
          <a:xfrm>
            <a:off x="5029200" y="5578623"/>
            <a:ext cx="3581400" cy="646331"/>
          </a:xfrm>
          <a:prstGeom prst="rect">
            <a:avLst/>
          </a:prstGeom>
        </p:spPr>
        <p:txBody>
          <a:bodyPr wrap="square">
            <a:spAutoFit/>
          </a:bodyPr>
          <a:lstStyle/>
          <a:p>
            <a:pPr defTabSz="914186"/>
            <a:r>
              <a:rPr lang="en-US" dirty="0" smtClean="0">
                <a:solidFill>
                  <a:prstClr val="black"/>
                </a:solidFill>
                <a:latin typeface="Calibri"/>
                <a:hlinkClick r:id="rId3"/>
              </a:rPr>
              <a:t>Resource: What does youth development look like in practice?</a:t>
            </a:r>
            <a:r>
              <a:rPr lang="en-US" dirty="0" smtClean="0">
                <a:solidFill>
                  <a:prstClr val="black"/>
                </a:solidFill>
                <a:latin typeface="Calibri"/>
              </a:rPr>
              <a:t> </a:t>
            </a:r>
            <a:endParaRPr lang="en-US" dirty="0">
              <a:solidFill>
                <a:prstClr val="black"/>
              </a:solidFill>
              <a:latin typeface="Calibri"/>
            </a:endParaRPr>
          </a:p>
        </p:txBody>
      </p:sp>
    </p:spTree>
    <p:extLst>
      <p:ext uri="{BB962C8B-B14F-4D97-AF65-F5344CB8AC3E}">
        <p14:creationId xmlns:p14="http://schemas.microsoft.com/office/powerpoint/2010/main" val="13099880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bg1"/>
                </a:solidFill>
              </a:rPr>
              <a:t>Addressing Equity</a:t>
            </a:r>
            <a:endParaRPr lang="en-US" sz="4800" dirty="0">
              <a:solidFill>
                <a:schemeClr val="bg1"/>
              </a:solidFill>
            </a:endParaRPr>
          </a:p>
        </p:txBody>
      </p:sp>
      <p:grpSp>
        <p:nvGrpSpPr>
          <p:cNvPr id="6" name="Group 5"/>
          <p:cNvGrpSpPr/>
          <p:nvPr/>
        </p:nvGrpSpPr>
        <p:grpSpPr>
          <a:xfrm>
            <a:off x="-8965" y="1324854"/>
            <a:ext cx="9184496" cy="4771146"/>
            <a:chOff x="-8965" y="1324854"/>
            <a:chExt cx="9184496" cy="4771146"/>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6451" b="5390"/>
            <a:stretch/>
          </p:blipFill>
          <p:spPr>
            <a:xfrm>
              <a:off x="-8965" y="2974794"/>
              <a:ext cx="9184496" cy="312120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5" y="1324854"/>
              <a:ext cx="9184341" cy="1799346"/>
            </a:xfrm>
            <a:prstGeom prst="rect">
              <a:avLst/>
            </a:prstGeom>
          </p:spPr>
        </p:pic>
      </p:gr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6248400"/>
            <a:ext cx="2727960" cy="498511"/>
          </a:xfrm>
          <a:prstGeom prst="rect">
            <a:avLst/>
          </a:prstGeom>
        </p:spPr>
      </p:pic>
    </p:spTree>
    <p:extLst>
      <p:ext uri="{BB962C8B-B14F-4D97-AF65-F5344CB8AC3E}">
        <p14:creationId xmlns:p14="http://schemas.microsoft.com/office/powerpoint/2010/main" val="6212132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79560" cy="990600"/>
          </a:xfrm>
        </p:spPr>
        <p:txBody>
          <a:bodyPr>
            <a:noAutofit/>
          </a:bodyPr>
          <a:lstStyle/>
          <a:p>
            <a:r>
              <a:rPr lang="en-US" sz="4800" b="1" dirty="0" smtClean="0">
                <a:solidFill>
                  <a:schemeClr val="bg1"/>
                </a:solidFill>
              </a:rPr>
              <a:t>Afterschool Providers</a:t>
            </a:r>
            <a:endParaRPr lang="en-US" sz="3200" dirty="0">
              <a:solidFill>
                <a:schemeClr val="bg1"/>
              </a:solidFill>
            </a:endParaRPr>
          </a:p>
        </p:txBody>
      </p:sp>
      <p:sp>
        <p:nvSpPr>
          <p:cNvPr id="5" name="TextBox 4"/>
          <p:cNvSpPr txBox="1"/>
          <p:nvPr/>
        </p:nvSpPr>
        <p:spPr>
          <a:xfrm>
            <a:off x="515084" y="2917438"/>
            <a:ext cx="3965476" cy="1585027"/>
          </a:xfrm>
          <a:prstGeom prst="rect">
            <a:avLst/>
          </a:prstGeom>
          <a:noFill/>
        </p:spPr>
        <p:txBody>
          <a:bodyPr wrap="square" lIns="91418" tIns="45709" rIns="91418" bIns="45709" rtlCol="0">
            <a:spAutoFit/>
          </a:bodyPr>
          <a:lstStyle/>
          <a:p>
            <a:pPr defTabSz="914186">
              <a:spcAft>
                <a:spcPts val="600"/>
              </a:spcAft>
            </a:pPr>
            <a:r>
              <a:rPr lang="en-US" sz="2000" b="1" dirty="0" smtClean="0">
                <a:solidFill>
                  <a:prstClr val="black"/>
                </a:solidFill>
                <a:latin typeface="Calibri"/>
              </a:rPr>
              <a:t>Community-Based </a:t>
            </a:r>
            <a:r>
              <a:rPr lang="en-US" sz="2000" b="1" dirty="0">
                <a:solidFill>
                  <a:prstClr val="black"/>
                </a:solidFill>
                <a:latin typeface="Calibri"/>
              </a:rPr>
              <a:t>Organizations</a:t>
            </a:r>
            <a:r>
              <a:rPr lang="en-US" sz="2000" dirty="0">
                <a:solidFill>
                  <a:prstClr val="black"/>
                </a:solidFill>
                <a:latin typeface="Calibri"/>
              </a:rPr>
              <a:t>	</a:t>
            </a:r>
            <a:endParaRPr lang="en-US" sz="2000" dirty="0" smtClean="0">
              <a:solidFill>
                <a:prstClr val="black"/>
              </a:solidFill>
              <a:latin typeface="Calibri"/>
            </a:endParaRPr>
          </a:p>
          <a:p>
            <a:pPr defTabSz="914186"/>
            <a:r>
              <a:rPr lang="en-US" dirty="0" smtClean="0">
                <a:solidFill>
                  <a:prstClr val="black"/>
                </a:solidFill>
                <a:latin typeface="Calibri"/>
              </a:rPr>
              <a:t>Religious-based </a:t>
            </a:r>
            <a:r>
              <a:rPr lang="en-US" dirty="0">
                <a:solidFill>
                  <a:prstClr val="black"/>
                </a:solidFill>
                <a:latin typeface="Calibri"/>
              </a:rPr>
              <a:t>organizations, local community centers, public housing centers, immigrant or refugee service providers, etc</a:t>
            </a:r>
            <a:r>
              <a:rPr lang="en-US" dirty="0" smtClean="0">
                <a:solidFill>
                  <a:prstClr val="black"/>
                </a:solidFill>
                <a:latin typeface="Calibri"/>
              </a:rPr>
              <a:t>.</a:t>
            </a:r>
            <a:endParaRPr lang="en-US" dirty="0">
              <a:solidFill>
                <a:prstClr val="black"/>
              </a:solidFill>
              <a:latin typeface="Calibri"/>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5497" y="2025337"/>
            <a:ext cx="728356" cy="55719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6221" y="1979636"/>
            <a:ext cx="1082333" cy="60289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1735" y="1916649"/>
            <a:ext cx="756368" cy="69059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60897" y="1946814"/>
            <a:ext cx="967160" cy="660432"/>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5942" y="1916649"/>
            <a:ext cx="834335" cy="66588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57412" y="2082607"/>
            <a:ext cx="1243588" cy="524639"/>
          </a:xfrm>
          <a:prstGeom prst="rect">
            <a:avLst/>
          </a:prstGeom>
        </p:spPr>
      </p:pic>
      <p:sp>
        <p:nvSpPr>
          <p:cNvPr id="10" name="Rectangle 9"/>
          <p:cNvSpPr/>
          <p:nvPr/>
        </p:nvSpPr>
        <p:spPr>
          <a:xfrm>
            <a:off x="530324" y="1459048"/>
            <a:ext cx="2154949" cy="400110"/>
          </a:xfrm>
          <a:prstGeom prst="rect">
            <a:avLst/>
          </a:prstGeom>
        </p:spPr>
        <p:txBody>
          <a:bodyPr wrap="none">
            <a:spAutoFit/>
          </a:bodyPr>
          <a:lstStyle/>
          <a:p>
            <a:pPr defTabSz="914186"/>
            <a:r>
              <a:rPr lang="en-US" sz="2000" b="1" dirty="0">
                <a:solidFill>
                  <a:prstClr val="black"/>
                </a:solidFill>
                <a:latin typeface="Calibri"/>
              </a:rPr>
              <a:t>National Providers</a:t>
            </a:r>
          </a:p>
        </p:txBody>
      </p:sp>
      <p:sp>
        <p:nvSpPr>
          <p:cNvPr id="11" name="Rectangle 10"/>
          <p:cNvSpPr/>
          <p:nvPr/>
        </p:nvSpPr>
        <p:spPr>
          <a:xfrm>
            <a:off x="499844" y="4648200"/>
            <a:ext cx="3745897" cy="1308050"/>
          </a:xfrm>
          <a:prstGeom prst="rect">
            <a:avLst/>
          </a:prstGeom>
        </p:spPr>
        <p:txBody>
          <a:bodyPr wrap="square">
            <a:spAutoFit/>
          </a:bodyPr>
          <a:lstStyle/>
          <a:p>
            <a:pPr defTabSz="914186">
              <a:spcAft>
                <a:spcPts val="600"/>
              </a:spcAft>
            </a:pPr>
            <a:r>
              <a:rPr lang="en-US" sz="2000" b="1" dirty="0">
                <a:solidFill>
                  <a:prstClr val="black"/>
                </a:solidFill>
                <a:latin typeface="Calibri"/>
              </a:rPr>
              <a:t>Others</a:t>
            </a:r>
            <a:r>
              <a:rPr lang="en-US" sz="2000" dirty="0">
                <a:solidFill>
                  <a:prstClr val="black"/>
                </a:solidFill>
                <a:latin typeface="Calibri"/>
              </a:rPr>
              <a:t>	</a:t>
            </a:r>
          </a:p>
          <a:p>
            <a:pPr defTabSz="914186"/>
            <a:r>
              <a:rPr lang="en-US" dirty="0" smtClean="0">
                <a:solidFill>
                  <a:prstClr val="black"/>
                </a:solidFill>
                <a:latin typeface="Calibri"/>
              </a:rPr>
              <a:t>City-run </a:t>
            </a:r>
            <a:r>
              <a:rPr lang="en-US" dirty="0">
                <a:solidFill>
                  <a:prstClr val="black"/>
                </a:solidFill>
                <a:latin typeface="Calibri"/>
              </a:rPr>
              <a:t>afterschool programs through your Parks &amp; Recreation Department or Police Athletic League.</a:t>
            </a:r>
          </a:p>
        </p:txBody>
      </p:sp>
      <p:sp>
        <p:nvSpPr>
          <p:cNvPr id="12" name="Rectangle 11"/>
          <p:cNvSpPr/>
          <p:nvPr/>
        </p:nvSpPr>
        <p:spPr>
          <a:xfrm>
            <a:off x="4788323" y="4074389"/>
            <a:ext cx="4172707" cy="1308050"/>
          </a:xfrm>
          <a:prstGeom prst="rect">
            <a:avLst/>
          </a:prstGeom>
        </p:spPr>
        <p:txBody>
          <a:bodyPr wrap="square">
            <a:spAutoFit/>
          </a:bodyPr>
          <a:lstStyle/>
          <a:p>
            <a:pPr defTabSz="914186">
              <a:spcAft>
                <a:spcPts val="600"/>
              </a:spcAft>
            </a:pPr>
            <a:r>
              <a:rPr lang="en-US" sz="2000" b="1" dirty="0">
                <a:solidFill>
                  <a:prstClr val="black"/>
                </a:solidFill>
                <a:latin typeface="Calibri"/>
              </a:rPr>
              <a:t>The </a:t>
            </a:r>
            <a:r>
              <a:rPr lang="en-US" sz="2000" b="1" dirty="0" err="1">
                <a:solidFill>
                  <a:prstClr val="black"/>
                </a:solidFill>
                <a:latin typeface="Calibri"/>
              </a:rPr>
              <a:t>Connectory</a:t>
            </a:r>
            <a:r>
              <a:rPr lang="en-US" sz="2000" dirty="0">
                <a:solidFill>
                  <a:prstClr val="black"/>
                </a:solidFill>
                <a:latin typeface="Calibri"/>
              </a:rPr>
              <a:t>	</a:t>
            </a:r>
          </a:p>
          <a:p>
            <a:pPr marL="285750" indent="-285750" defTabSz="914186">
              <a:buFont typeface="Arial" panose="020B0604020202020204" pitchFamily="34" charset="0"/>
              <a:buChar char="•"/>
            </a:pPr>
            <a:r>
              <a:rPr lang="en-US" dirty="0" smtClean="0">
                <a:solidFill>
                  <a:prstClr val="black"/>
                </a:solidFill>
                <a:latin typeface="Calibri"/>
              </a:rPr>
              <a:t>Database </a:t>
            </a:r>
            <a:r>
              <a:rPr lang="en-US" dirty="0">
                <a:solidFill>
                  <a:prstClr val="black"/>
                </a:solidFill>
                <a:latin typeface="Calibri"/>
              </a:rPr>
              <a:t>of STEM program </a:t>
            </a:r>
            <a:r>
              <a:rPr lang="en-US" dirty="0" smtClean="0">
                <a:solidFill>
                  <a:prstClr val="black"/>
                </a:solidFill>
                <a:latin typeface="Calibri"/>
              </a:rPr>
              <a:t>providers looking for partners &amp; resources</a:t>
            </a:r>
          </a:p>
          <a:p>
            <a:pPr marL="285750" indent="-285750" defTabSz="914186">
              <a:buFont typeface="Arial" panose="020B0604020202020204" pitchFamily="34" charset="0"/>
              <a:buChar char="•"/>
            </a:pPr>
            <a:r>
              <a:rPr lang="en-US" dirty="0" smtClean="0">
                <a:solidFill>
                  <a:prstClr val="black"/>
                </a:solidFill>
                <a:latin typeface="Calibri"/>
              </a:rPr>
              <a:t>Post your programs to the </a:t>
            </a:r>
            <a:r>
              <a:rPr lang="en-US" dirty="0">
                <a:solidFill>
                  <a:prstClr val="black"/>
                </a:solidFill>
                <a:latin typeface="Calibri"/>
              </a:rPr>
              <a:t>parent </a:t>
            </a:r>
            <a:r>
              <a:rPr lang="en-US" dirty="0" smtClean="0">
                <a:solidFill>
                  <a:prstClr val="black"/>
                </a:solidFill>
                <a:latin typeface="Calibri"/>
              </a:rPr>
              <a:t>portal</a:t>
            </a:r>
            <a:endParaRPr lang="en-US" dirty="0">
              <a:solidFill>
                <a:prstClr val="black"/>
              </a:solidFill>
              <a:latin typeface="Calibri"/>
            </a:endParaRPr>
          </a:p>
        </p:txBody>
      </p:sp>
      <p:pic>
        <p:nvPicPr>
          <p:cNvPr id="2050" name="Picture 2" descr="http://www.ngcproject.org/sites/default/files/theconnectory_logo_blue_rgb_tag.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77980" y="5891380"/>
            <a:ext cx="3429000" cy="7429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88323" y="2983465"/>
            <a:ext cx="3745897" cy="754030"/>
          </a:xfrm>
          <a:prstGeom prst="rect">
            <a:avLst/>
          </a:prstGeom>
          <a:noFill/>
        </p:spPr>
        <p:txBody>
          <a:bodyPr wrap="square" lIns="91418" tIns="45709" rIns="91418" bIns="45709" rtlCol="0">
            <a:spAutoFit/>
          </a:bodyPr>
          <a:lstStyle/>
          <a:p>
            <a:pPr defTabSz="914186">
              <a:spcAft>
                <a:spcPts val="600"/>
              </a:spcAft>
            </a:pPr>
            <a:r>
              <a:rPr lang="en-US" sz="2000" b="1" dirty="0" smtClean="0">
                <a:solidFill>
                  <a:prstClr val="black"/>
                </a:solidFill>
                <a:latin typeface="Calibri"/>
              </a:rPr>
              <a:t>School-Based Sites</a:t>
            </a:r>
            <a:endParaRPr lang="en-US" sz="2000" dirty="0" smtClean="0">
              <a:solidFill>
                <a:prstClr val="black"/>
              </a:solidFill>
              <a:latin typeface="Calibri"/>
            </a:endParaRPr>
          </a:p>
          <a:p>
            <a:pPr defTabSz="914186"/>
            <a:r>
              <a:rPr lang="en-US" dirty="0" smtClean="0">
                <a:solidFill>
                  <a:prstClr val="black"/>
                </a:solidFill>
                <a:latin typeface="Calibri"/>
              </a:rPr>
              <a:t>Unique to every community!</a:t>
            </a:r>
            <a:endParaRPr lang="en-US" dirty="0">
              <a:solidFill>
                <a:prstClr val="black"/>
              </a:solidFill>
              <a:latin typeface="Calibri"/>
            </a:endParaRPr>
          </a:p>
        </p:txBody>
      </p:sp>
    </p:spTree>
    <p:extLst>
      <p:ext uri="{BB962C8B-B14F-4D97-AF65-F5344CB8AC3E}">
        <p14:creationId xmlns:p14="http://schemas.microsoft.com/office/powerpoint/2010/main" val="39846514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7665"/>
            <a:ext cx="8229600" cy="762000"/>
          </a:xfrm>
        </p:spPr>
        <p:txBody>
          <a:bodyPr/>
          <a:lstStyle/>
          <a:p>
            <a:r>
              <a:rPr lang="en-US" sz="4800" b="1" dirty="0" smtClean="0">
                <a:solidFill>
                  <a:srgbClr val="FFFFFF"/>
                </a:solidFill>
              </a:rPr>
              <a:t>System-Builders for Afterschool</a:t>
            </a:r>
            <a:endParaRPr lang="en-US" sz="4800" b="1" dirty="0">
              <a:solidFill>
                <a:srgbClr val="FFFFFF"/>
              </a:solidFill>
            </a:endParaRPr>
          </a:p>
        </p:txBody>
      </p:sp>
      <p:sp>
        <p:nvSpPr>
          <p:cNvPr id="5" name="Rectangle 4"/>
          <p:cNvSpPr/>
          <p:nvPr/>
        </p:nvSpPr>
        <p:spPr>
          <a:xfrm>
            <a:off x="367086" y="2246124"/>
            <a:ext cx="2209800" cy="523220"/>
          </a:xfrm>
          <a:prstGeom prst="rect">
            <a:avLst/>
          </a:prstGeom>
        </p:spPr>
        <p:txBody>
          <a:bodyPr wrap="square">
            <a:spAutoFit/>
          </a:bodyPr>
          <a:lstStyle/>
          <a:p>
            <a:pPr defTabSz="914186"/>
            <a:r>
              <a:rPr lang="en-US" sz="2800" b="1" dirty="0">
                <a:solidFill>
                  <a:prstClr val="black">
                    <a:lumMod val="85000"/>
                    <a:lumOff val="15000"/>
                  </a:prstClr>
                </a:solidFill>
                <a:latin typeface="Calibri"/>
              </a:rPr>
              <a:t>State &amp; </a:t>
            </a:r>
            <a:r>
              <a:rPr lang="en-US" sz="2800" b="1" dirty="0" smtClean="0">
                <a:solidFill>
                  <a:prstClr val="black">
                    <a:lumMod val="85000"/>
                    <a:lumOff val="15000"/>
                  </a:prstClr>
                </a:solidFill>
                <a:latin typeface="Calibri"/>
              </a:rPr>
              <a:t>Local</a:t>
            </a:r>
            <a:endParaRPr lang="en-US" sz="2800" b="1" dirty="0">
              <a:solidFill>
                <a:prstClr val="black">
                  <a:lumMod val="85000"/>
                  <a:lumOff val="15000"/>
                </a:prstClr>
              </a:solidFill>
              <a:latin typeface="Calibri"/>
            </a:endParaRPr>
          </a:p>
        </p:txBody>
      </p:sp>
      <p:sp>
        <p:nvSpPr>
          <p:cNvPr id="6" name="Rectangle 5"/>
          <p:cNvSpPr/>
          <p:nvPr/>
        </p:nvSpPr>
        <p:spPr>
          <a:xfrm>
            <a:off x="367086" y="4686743"/>
            <a:ext cx="2231386" cy="954107"/>
          </a:xfrm>
          <a:prstGeom prst="rect">
            <a:avLst/>
          </a:prstGeom>
        </p:spPr>
        <p:txBody>
          <a:bodyPr wrap="square">
            <a:spAutoFit/>
          </a:bodyPr>
          <a:lstStyle/>
          <a:p>
            <a:pPr defTabSz="914186"/>
            <a:r>
              <a:rPr lang="en-US" sz="2800" b="1" dirty="0">
                <a:solidFill>
                  <a:prstClr val="black">
                    <a:lumMod val="85000"/>
                    <a:lumOff val="15000"/>
                  </a:prstClr>
                </a:solidFill>
                <a:latin typeface="Calibri"/>
              </a:rPr>
              <a:t>National </a:t>
            </a:r>
            <a:r>
              <a:rPr lang="en-US" sz="2800" b="1" dirty="0" smtClean="0">
                <a:solidFill>
                  <a:prstClr val="black">
                    <a:lumMod val="85000"/>
                    <a:lumOff val="15000"/>
                  </a:prstClr>
                </a:solidFill>
                <a:latin typeface="Calibri"/>
              </a:rPr>
              <a:t>Organizations</a:t>
            </a:r>
            <a:endParaRPr lang="en-US" dirty="0">
              <a:solidFill>
                <a:prstClr val="black"/>
              </a:solidFill>
              <a:latin typeface="Calibri"/>
            </a:endParaRPr>
          </a:p>
        </p:txBody>
      </p:sp>
      <p:pic>
        <p:nvPicPr>
          <p:cNvPr id="1026" name="Picture 2" descr="http://www.togethercounts.com/sites/togethercounts.com/files/partners/images/NAALogo_2013Colors%20B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5007" y="4235325"/>
            <a:ext cx="3063239" cy="7562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34527" y="5058207"/>
            <a:ext cx="3299045" cy="369332"/>
          </a:xfrm>
          <a:prstGeom prst="rect">
            <a:avLst/>
          </a:prstGeom>
        </p:spPr>
        <p:txBody>
          <a:bodyPr wrap="none">
            <a:spAutoFit/>
          </a:bodyPr>
          <a:lstStyle/>
          <a:p>
            <a:pPr defTabSz="914186"/>
            <a:r>
              <a:rPr lang="en-US" b="1" dirty="0">
                <a:solidFill>
                  <a:prstClr val="black">
                    <a:lumMod val="75000"/>
                    <a:lumOff val="25000"/>
                  </a:prstClr>
                </a:solidFill>
                <a:latin typeface="Calibri"/>
              </a:rPr>
              <a:t>National Afterschool Association</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0357" y="4100767"/>
            <a:ext cx="1706880" cy="1760944"/>
          </a:xfrm>
          <a:prstGeom prst="rect">
            <a:avLst/>
          </a:prstGeom>
        </p:spPr>
      </p:pic>
      <p:sp>
        <p:nvSpPr>
          <p:cNvPr id="22" name="Rectangle 21"/>
          <p:cNvSpPr/>
          <p:nvPr/>
        </p:nvSpPr>
        <p:spPr>
          <a:xfrm>
            <a:off x="6446520" y="5906869"/>
            <a:ext cx="2214554" cy="646331"/>
          </a:xfrm>
          <a:prstGeom prst="rect">
            <a:avLst/>
          </a:prstGeom>
        </p:spPr>
        <p:txBody>
          <a:bodyPr wrap="square">
            <a:spAutoFit/>
          </a:bodyPr>
          <a:lstStyle/>
          <a:p>
            <a:pPr algn="ctr" defTabSz="914186"/>
            <a:r>
              <a:rPr lang="en-US" b="1" dirty="0">
                <a:solidFill>
                  <a:prstClr val="black">
                    <a:lumMod val="75000"/>
                    <a:lumOff val="25000"/>
                  </a:prstClr>
                </a:solidFill>
                <a:latin typeface="Calibri"/>
              </a:rPr>
              <a:t>National Summer Learning Association</a:t>
            </a:r>
          </a:p>
        </p:txBody>
      </p:sp>
      <p:pic>
        <p:nvPicPr>
          <p:cNvPr id="1028" name="Picture 4" descr="http://www.njsacc.org/images/afterschoolnetwork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48843" y="1333340"/>
            <a:ext cx="2370665" cy="15211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025916" y="2895600"/>
            <a:ext cx="3616517" cy="646331"/>
          </a:xfrm>
          <a:prstGeom prst="rect">
            <a:avLst/>
          </a:prstGeom>
        </p:spPr>
        <p:txBody>
          <a:bodyPr wrap="square">
            <a:spAutoFit/>
          </a:bodyPr>
          <a:lstStyle/>
          <a:p>
            <a:pPr algn="ctr" defTabSz="914186"/>
            <a:r>
              <a:rPr lang="en-US" b="1" dirty="0">
                <a:solidFill>
                  <a:prstClr val="black"/>
                </a:solidFill>
                <a:latin typeface="Calibri"/>
              </a:rPr>
              <a:t>Statewide Afterschool Networks </a:t>
            </a:r>
            <a:r>
              <a:rPr lang="en-US" i="1" dirty="0" smtClean="0">
                <a:solidFill>
                  <a:prstClr val="black"/>
                </a:solidFill>
                <a:latin typeface="Calibri"/>
              </a:rPr>
              <a:t>Funded by C.S</a:t>
            </a:r>
            <a:r>
              <a:rPr lang="en-US" i="1" dirty="0">
                <a:solidFill>
                  <a:prstClr val="black"/>
                </a:solidFill>
                <a:latin typeface="Calibri"/>
              </a:rPr>
              <a:t>. </a:t>
            </a:r>
            <a:r>
              <a:rPr lang="en-US" i="1" dirty="0" smtClean="0">
                <a:solidFill>
                  <a:prstClr val="black"/>
                </a:solidFill>
                <a:latin typeface="Calibri"/>
              </a:rPr>
              <a:t>Mott</a:t>
            </a:r>
            <a:endParaRPr lang="en-US" i="1" dirty="0">
              <a:solidFill>
                <a:prstClr val="black"/>
              </a:solidFill>
              <a:latin typeface="Calibri"/>
            </a:endParaRPr>
          </a:p>
        </p:txBody>
      </p:sp>
      <p:cxnSp>
        <p:nvCxnSpPr>
          <p:cNvPr id="26" name="Straight Connector 25"/>
          <p:cNvCxnSpPr/>
          <p:nvPr/>
        </p:nvCxnSpPr>
        <p:spPr>
          <a:xfrm flipV="1">
            <a:off x="746760" y="3871146"/>
            <a:ext cx="7660477" cy="398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42433" y="2868327"/>
            <a:ext cx="3124200" cy="646331"/>
          </a:xfrm>
          <a:prstGeom prst="rect">
            <a:avLst/>
          </a:prstGeom>
        </p:spPr>
        <p:txBody>
          <a:bodyPr wrap="square">
            <a:spAutoFit/>
          </a:bodyPr>
          <a:lstStyle/>
          <a:p>
            <a:pPr algn="ctr" defTabSz="914186"/>
            <a:r>
              <a:rPr lang="en-US" b="1" dirty="0" smtClean="0">
                <a:solidFill>
                  <a:prstClr val="black"/>
                </a:solidFill>
                <a:latin typeface="Calibri"/>
              </a:rPr>
              <a:t>City / Regional Intermediaries</a:t>
            </a:r>
          </a:p>
          <a:p>
            <a:pPr algn="ctr" defTabSz="914186"/>
            <a:r>
              <a:rPr lang="en-US" i="1" dirty="0" smtClean="0">
                <a:solidFill>
                  <a:prstClr val="black"/>
                </a:solidFill>
                <a:latin typeface="Calibri"/>
              </a:rPr>
              <a:t>e.g. Every Hour Counts</a:t>
            </a:r>
            <a:endParaRPr lang="en-US" i="1" dirty="0">
              <a:solidFill>
                <a:prstClr val="black"/>
              </a:solidFill>
              <a:latin typeface="Calibri"/>
            </a:endParaRPr>
          </a:p>
        </p:txBody>
      </p:sp>
      <p:sp>
        <p:nvSpPr>
          <p:cNvPr id="32" name="Rectangle 31"/>
          <p:cNvSpPr/>
          <p:nvPr/>
        </p:nvSpPr>
        <p:spPr>
          <a:xfrm>
            <a:off x="3518944" y="6286604"/>
            <a:ext cx="2093009" cy="369332"/>
          </a:xfrm>
          <a:prstGeom prst="rect">
            <a:avLst/>
          </a:prstGeom>
        </p:spPr>
        <p:txBody>
          <a:bodyPr wrap="none">
            <a:spAutoFit/>
          </a:bodyPr>
          <a:lstStyle/>
          <a:p>
            <a:pPr defTabSz="914186"/>
            <a:r>
              <a:rPr lang="en-US" b="1" dirty="0" smtClean="0">
                <a:solidFill>
                  <a:prstClr val="black">
                    <a:lumMod val="75000"/>
                    <a:lumOff val="25000"/>
                  </a:prstClr>
                </a:solidFill>
                <a:latin typeface="Calibri"/>
              </a:rPr>
              <a:t>Afterschool Alliance</a:t>
            </a:r>
            <a:endParaRPr lang="en-US" b="1" dirty="0">
              <a:solidFill>
                <a:prstClr val="black">
                  <a:lumMod val="75000"/>
                  <a:lumOff val="25000"/>
                </a:prstClr>
              </a:solidFill>
              <a:latin typeface="Calibri"/>
            </a:endParaRPr>
          </a:p>
        </p:txBody>
      </p:sp>
      <p:pic>
        <p:nvPicPr>
          <p:cNvPr id="1030" name="Picture 6" descr="http://www.afterschoolsystems.org/userfiles/image/common/ehc-header.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42433" y="1505757"/>
            <a:ext cx="3107468" cy="12676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00857" y="5605187"/>
            <a:ext cx="3127390" cy="603402"/>
          </a:xfrm>
          <a:prstGeom prst="rect">
            <a:avLst/>
          </a:prstGeom>
        </p:spPr>
      </p:pic>
    </p:spTree>
    <p:extLst>
      <p:ext uri="{BB962C8B-B14F-4D97-AF65-F5344CB8AC3E}">
        <p14:creationId xmlns:p14="http://schemas.microsoft.com/office/powerpoint/2010/main" val="5594306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68"/>
            <a:ext cx="9144000" cy="6858000"/>
          </a:xfrm>
          <a:prstGeom prst="rect">
            <a:avLst/>
          </a:prstGeom>
        </p:spPr>
      </p:pic>
      <p:sp>
        <p:nvSpPr>
          <p:cNvPr id="5" name="Rectangle 4"/>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Overview</a:t>
            </a:r>
            <a:endParaRPr lang="en-US" sz="4000" spc="150" dirty="0">
              <a:solidFill>
                <a:schemeClr val="bg1"/>
              </a:solidFill>
              <a:latin typeface="Century Gothic"/>
              <a:cs typeface="Century Gothic"/>
            </a:endParaRPr>
          </a:p>
        </p:txBody>
      </p:sp>
      <p:sp>
        <p:nvSpPr>
          <p:cNvPr id="8" name="TextBox 7"/>
          <p:cNvSpPr txBox="1"/>
          <p:nvPr/>
        </p:nvSpPr>
        <p:spPr>
          <a:xfrm>
            <a:off x="225778" y="1400039"/>
            <a:ext cx="8918222" cy="4154983"/>
          </a:xfrm>
          <a:prstGeom prst="rect">
            <a:avLst/>
          </a:prstGeom>
          <a:noFill/>
        </p:spPr>
        <p:txBody>
          <a:bodyPr wrap="square" rtlCol="0">
            <a:spAutoFit/>
          </a:bodyPr>
          <a:lstStyle/>
          <a:p>
            <a:r>
              <a:rPr lang="en-US" sz="2400" b="1" dirty="0" smtClean="0"/>
              <a:t>Collaboration networking exercise </a:t>
            </a:r>
            <a:r>
              <a:rPr lang="en-US" sz="2400" dirty="0" smtClean="0"/>
              <a:t>(Karen)</a:t>
            </a:r>
          </a:p>
          <a:p>
            <a:endParaRPr lang="en-US" sz="2400" dirty="0" smtClean="0"/>
          </a:p>
          <a:p>
            <a:r>
              <a:rPr lang="en-US" sz="2400" b="1" dirty="0" smtClean="0"/>
              <a:t>Museums and community </a:t>
            </a:r>
            <a:r>
              <a:rPr lang="en-US" sz="2400" b="1" dirty="0"/>
              <a:t>p</a:t>
            </a:r>
            <a:r>
              <a:rPr lang="en-US" sz="2400" b="1" dirty="0" smtClean="0"/>
              <a:t>artnerships </a:t>
            </a:r>
          </a:p>
          <a:p>
            <a:pPr lvl="1"/>
            <a:r>
              <a:rPr lang="en-US" sz="2400" b="1" dirty="0" smtClean="0"/>
              <a:t>NISE Network </a:t>
            </a:r>
            <a:r>
              <a:rPr lang="en-US" sz="2400" dirty="0" smtClean="0"/>
              <a:t>(Rae, Catherine)</a:t>
            </a:r>
            <a:endParaRPr lang="en-US" sz="2400" b="1" dirty="0" smtClean="0"/>
          </a:p>
          <a:p>
            <a:pPr lvl="1"/>
            <a:r>
              <a:rPr lang="en-US" sz="2400" b="1" dirty="0" smtClean="0"/>
              <a:t>Children’s </a:t>
            </a:r>
            <a:r>
              <a:rPr lang="en-US" sz="2400" b="1" dirty="0"/>
              <a:t>Museum of </a:t>
            </a:r>
            <a:r>
              <a:rPr lang="en-US" sz="2400" b="1" dirty="0" smtClean="0"/>
              <a:t>Houston </a:t>
            </a:r>
            <a:r>
              <a:rPr lang="en-US" sz="2400" dirty="0" smtClean="0"/>
              <a:t>(Keith)</a:t>
            </a:r>
          </a:p>
          <a:p>
            <a:endParaRPr lang="en-US" sz="2400" b="1" dirty="0" smtClean="0"/>
          </a:p>
          <a:p>
            <a:r>
              <a:rPr lang="en-US" sz="2400" b="1" dirty="0" smtClean="0"/>
              <a:t>Collaboration opportunities, best practices, and lessons learned</a:t>
            </a:r>
          </a:p>
          <a:p>
            <a:pPr lvl="1"/>
            <a:r>
              <a:rPr lang="en-US" sz="2400" b="1" dirty="0" smtClean="0"/>
              <a:t>Afterschool Alliance </a:t>
            </a:r>
            <a:r>
              <a:rPr lang="en-US" sz="2400" dirty="0" smtClean="0"/>
              <a:t>(Melissa)</a:t>
            </a:r>
          </a:p>
          <a:p>
            <a:pPr lvl="1"/>
            <a:r>
              <a:rPr lang="en-US" sz="2400" b="1" smtClean="0"/>
              <a:t>National </a:t>
            </a:r>
            <a:r>
              <a:rPr lang="en-US" sz="2400" b="1" dirty="0" smtClean="0"/>
              <a:t>Girls Collaborative Project </a:t>
            </a:r>
            <a:r>
              <a:rPr lang="en-US" sz="2400" dirty="0" smtClean="0"/>
              <a:t>(Karen)</a:t>
            </a:r>
          </a:p>
          <a:p>
            <a:endParaRPr lang="en-US" sz="2400" b="1" dirty="0" smtClean="0"/>
          </a:p>
          <a:p>
            <a:r>
              <a:rPr lang="en-US" sz="2400" b="1" dirty="0" smtClean="0"/>
              <a:t>Discussion and Q&amp;A</a:t>
            </a:r>
          </a:p>
        </p:txBody>
      </p:sp>
    </p:spTree>
    <p:extLst>
      <p:ext uri="{BB962C8B-B14F-4D97-AF65-F5344CB8AC3E}">
        <p14:creationId xmlns:p14="http://schemas.microsoft.com/office/powerpoint/2010/main" val="2999528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79560" cy="990600"/>
          </a:xfrm>
        </p:spPr>
        <p:txBody>
          <a:bodyPr>
            <a:noAutofit/>
          </a:bodyPr>
          <a:lstStyle/>
          <a:p>
            <a:r>
              <a:rPr lang="en-US" sz="4800" b="1" dirty="0" smtClean="0">
                <a:solidFill>
                  <a:schemeClr val="bg1"/>
                </a:solidFill>
              </a:rPr>
              <a:t>Partnership Tips</a:t>
            </a:r>
            <a:endParaRPr lang="en-US" sz="3200" dirty="0">
              <a:solidFill>
                <a:schemeClr val="bg1"/>
              </a:solidFill>
            </a:endParaRPr>
          </a:p>
        </p:txBody>
      </p:sp>
      <p:sp>
        <p:nvSpPr>
          <p:cNvPr id="4" name="TextBox 3"/>
          <p:cNvSpPr txBox="1"/>
          <p:nvPr/>
        </p:nvSpPr>
        <p:spPr>
          <a:xfrm>
            <a:off x="381000" y="1295400"/>
            <a:ext cx="4694499" cy="4939792"/>
          </a:xfrm>
          <a:prstGeom prst="rect">
            <a:avLst/>
          </a:prstGeom>
          <a:noFill/>
        </p:spPr>
        <p:txBody>
          <a:bodyPr wrap="square" lIns="91418" tIns="45709" rIns="91418" bIns="45709" rtlCol="0">
            <a:spAutoFit/>
          </a:bodyPr>
          <a:lstStyle/>
          <a:p>
            <a:pPr defTabSz="914186">
              <a:spcAft>
                <a:spcPts val="600"/>
              </a:spcAft>
            </a:pPr>
            <a:r>
              <a:rPr lang="en-US" sz="2600" b="1" dirty="0" smtClean="0">
                <a:solidFill>
                  <a:srgbClr val="4F81BD">
                    <a:lumMod val="50000"/>
                  </a:srgbClr>
                </a:solidFill>
                <a:latin typeface="Calibri"/>
              </a:rPr>
              <a:t>Key Steps:</a:t>
            </a:r>
          </a:p>
          <a:p>
            <a:pPr marL="514350" indent="-514350" defTabSz="914186">
              <a:spcAft>
                <a:spcPts val="600"/>
              </a:spcAft>
              <a:buFont typeface="+mj-lt"/>
              <a:buAutoNum type="arabicPeriod"/>
            </a:pPr>
            <a:r>
              <a:rPr lang="en-US" sz="2400" dirty="0" smtClean="0">
                <a:solidFill>
                  <a:srgbClr val="4F81BD">
                    <a:lumMod val="50000"/>
                  </a:srgbClr>
                </a:solidFill>
                <a:latin typeface="Calibri"/>
              </a:rPr>
              <a:t>Get a sense for your local landscape (youth-serving org in general)</a:t>
            </a:r>
          </a:p>
          <a:p>
            <a:pPr marL="514350" indent="-514350" defTabSz="914186">
              <a:spcAft>
                <a:spcPts val="600"/>
              </a:spcAft>
              <a:buFont typeface="+mj-lt"/>
              <a:buAutoNum type="arabicPeriod"/>
            </a:pPr>
            <a:r>
              <a:rPr lang="en-US" sz="2400" dirty="0" smtClean="0">
                <a:solidFill>
                  <a:srgbClr val="4F81BD">
                    <a:lumMod val="50000"/>
                  </a:srgbClr>
                </a:solidFill>
                <a:latin typeface="Calibri"/>
              </a:rPr>
              <a:t>Connect with system-builders</a:t>
            </a:r>
          </a:p>
          <a:p>
            <a:pPr marL="514350" indent="-514350" defTabSz="914186">
              <a:spcAft>
                <a:spcPts val="600"/>
              </a:spcAft>
              <a:buFont typeface="+mj-lt"/>
              <a:buAutoNum type="arabicPeriod"/>
            </a:pPr>
            <a:r>
              <a:rPr lang="en-US" sz="2400" dirty="0" smtClean="0">
                <a:solidFill>
                  <a:srgbClr val="4F81BD">
                    <a:lumMod val="50000"/>
                  </a:srgbClr>
                </a:solidFill>
                <a:latin typeface="Calibri"/>
              </a:rPr>
              <a:t>Make sure you have a respect for afterschool providers’ expertise &amp; experiences</a:t>
            </a:r>
          </a:p>
          <a:p>
            <a:pPr marL="514350" indent="-514350" defTabSz="914186">
              <a:spcAft>
                <a:spcPts val="600"/>
              </a:spcAft>
              <a:buFont typeface="+mj-lt"/>
              <a:buAutoNum type="arabicPeriod"/>
            </a:pPr>
            <a:r>
              <a:rPr lang="en-US" sz="2400" dirty="0" smtClean="0">
                <a:solidFill>
                  <a:srgbClr val="4F81BD">
                    <a:lumMod val="50000"/>
                  </a:srgbClr>
                </a:solidFill>
                <a:latin typeface="Calibri"/>
              </a:rPr>
              <a:t>Learn to speak each other’s language</a:t>
            </a:r>
          </a:p>
          <a:p>
            <a:pPr marL="514350" indent="-514350" defTabSz="914186">
              <a:spcAft>
                <a:spcPts val="600"/>
              </a:spcAft>
              <a:buFont typeface="+mj-lt"/>
              <a:buAutoNum type="arabicPeriod"/>
            </a:pPr>
            <a:r>
              <a:rPr lang="en-US" sz="2400" dirty="0" smtClean="0">
                <a:solidFill>
                  <a:srgbClr val="4F81BD">
                    <a:lumMod val="50000"/>
                  </a:srgbClr>
                </a:solidFill>
                <a:latin typeface="Calibri"/>
              </a:rPr>
              <a:t>Start with a small, concrete activity to do together</a:t>
            </a:r>
          </a:p>
        </p:txBody>
      </p:sp>
      <p:sp>
        <p:nvSpPr>
          <p:cNvPr id="6" name="TextBox 5"/>
          <p:cNvSpPr txBox="1"/>
          <p:nvPr/>
        </p:nvSpPr>
        <p:spPr>
          <a:xfrm>
            <a:off x="5255440" y="1295400"/>
            <a:ext cx="3888560" cy="4785903"/>
          </a:xfrm>
          <a:prstGeom prst="rect">
            <a:avLst/>
          </a:prstGeom>
          <a:noFill/>
        </p:spPr>
        <p:txBody>
          <a:bodyPr wrap="square" lIns="91418" tIns="45709" rIns="91418" bIns="45709" rtlCol="0">
            <a:spAutoFit/>
          </a:bodyPr>
          <a:lstStyle/>
          <a:p>
            <a:pPr defTabSz="914186">
              <a:spcAft>
                <a:spcPts val="600"/>
              </a:spcAft>
            </a:pPr>
            <a:r>
              <a:rPr lang="en-US" sz="2600" b="1" dirty="0" smtClean="0">
                <a:solidFill>
                  <a:srgbClr val="4F81BD">
                    <a:lumMod val="50000"/>
                  </a:srgbClr>
                </a:solidFill>
                <a:latin typeface="Calibri"/>
              </a:rPr>
              <a:t>Keep in mind:</a:t>
            </a:r>
          </a:p>
          <a:p>
            <a:pPr marL="457200" indent="-457200" defTabSz="914186">
              <a:spcAft>
                <a:spcPts val="600"/>
              </a:spcAft>
              <a:buFont typeface="Arial" panose="020B0604020202020204" pitchFamily="34" charset="0"/>
              <a:buChar char="•"/>
            </a:pPr>
            <a:r>
              <a:rPr lang="en-US" sz="2400" dirty="0" smtClean="0">
                <a:solidFill>
                  <a:srgbClr val="4F81BD">
                    <a:lumMod val="50000"/>
                  </a:srgbClr>
                </a:solidFill>
                <a:latin typeface="Calibri"/>
              </a:rPr>
              <a:t>Afterschool practitioners can have limited conception of creative or more substantive museum partnerships</a:t>
            </a:r>
          </a:p>
          <a:p>
            <a:pPr marL="457200" indent="-457200" defTabSz="914186">
              <a:spcAft>
                <a:spcPts val="600"/>
              </a:spcAft>
              <a:buFont typeface="Arial" panose="020B0604020202020204" pitchFamily="34" charset="0"/>
              <a:buChar char="•"/>
            </a:pPr>
            <a:r>
              <a:rPr lang="en-US" sz="2400" dirty="0" smtClean="0">
                <a:solidFill>
                  <a:srgbClr val="4F81BD">
                    <a:lumMod val="50000"/>
                  </a:srgbClr>
                </a:solidFill>
                <a:latin typeface="Calibri"/>
              </a:rPr>
              <a:t>Won’t necessarily understand the museum field</a:t>
            </a:r>
          </a:p>
          <a:p>
            <a:pPr marL="457200" indent="-457200" defTabSz="914186">
              <a:spcAft>
                <a:spcPts val="600"/>
              </a:spcAft>
              <a:buFont typeface="Arial" panose="020B0604020202020204" pitchFamily="34" charset="0"/>
              <a:buChar char="•"/>
            </a:pPr>
            <a:r>
              <a:rPr lang="en-US" sz="3600" b="1" dirty="0" smtClean="0">
                <a:solidFill>
                  <a:srgbClr val="FF0000"/>
                </a:solidFill>
                <a:latin typeface="Calibri"/>
              </a:rPr>
              <a:t>Savvy leaders are key!</a:t>
            </a:r>
          </a:p>
        </p:txBody>
      </p:sp>
    </p:spTree>
    <p:extLst>
      <p:ext uri="{BB962C8B-B14F-4D97-AF65-F5344CB8AC3E}">
        <p14:creationId xmlns:p14="http://schemas.microsoft.com/office/powerpoint/2010/main" val="134664731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79560" cy="990600"/>
          </a:xfrm>
        </p:spPr>
        <p:txBody>
          <a:bodyPr>
            <a:noAutofit/>
          </a:bodyPr>
          <a:lstStyle/>
          <a:p>
            <a:r>
              <a:rPr lang="en-US" sz="4800" b="1" dirty="0" smtClean="0">
                <a:solidFill>
                  <a:schemeClr val="bg1"/>
                </a:solidFill>
              </a:rPr>
              <a:t>What could you do?</a:t>
            </a:r>
            <a:endParaRPr lang="en-US" sz="3200" dirty="0">
              <a:solidFill>
                <a:schemeClr val="bg1"/>
              </a:solidFill>
            </a:endParaRPr>
          </a:p>
        </p:txBody>
      </p:sp>
      <p:sp>
        <p:nvSpPr>
          <p:cNvPr id="4" name="TextBox 3"/>
          <p:cNvSpPr txBox="1"/>
          <p:nvPr/>
        </p:nvSpPr>
        <p:spPr>
          <a:xfrm>
            <a:off x="740882" y="2101681"/>
            <a:ext cx="4696859" cy="584753"/>
          </a:xfrm>
          <a:prstGeom prst="rect">
            <a:avLst/>
          </a:prstGeom>
          <a:noFill/>
        </p:spPr>
        <p:txBody>
          <a:bodyPr wrap="square" lIns="91418" tIns="45709" rIns="91418" bIns="45709" rtlCol="0">
            <a:spAutoFit/>
          </a:bodyPr>
          <a:lstStyle/>
          <a:p>
            <a:pPr defTabSz="914186">
              <a:spcAft>
                <a:spcPts val="600"/>
              </a:spcAft>
            </a:pPr>
            <a:r>
              <a:rPr lang="en-US" sz="3200" b="1" dirty="0" smtClean="0">
                <a:solidFill>
                  <a:srgbClr val="9BBB59">
                    <a:lumMod val="50000"/>
                  </a:srgbClr>
                </a:solidFill>
                <a:latin typeface="Calibri"/>
              </a:rPr>
              <a:t>Professional development</a:t>
            </a:r>
            <a:endParaRPr lang="en-US" sz="3200" dirty="0" smtClean="0">
              <a:solidFill>
                <a:srgbClr val="9BBB59">
                  <a:lumMod val="50000"/>
                </a:srgbClr>
              </a:solidFill>
              <a:latin typeface="Calibri"/>
            </a:endParaRPr>
          </a:p>
        </p:txBody>
      </p:sp>
      <p:sp>
        <p:nvSpPr>
          <p:cNvPr id="5" name="TextBox 4"/>
          <p:cNvSpPr txBox="1"/>
          <p:nvPr/>
        </p:nvSpPr>
        <p:spPr>
          <a:xfrm>
            <a:off x="4877980" y="5727618"/>
            <a:ext cx="3706259" cy="584753"/>
          </a:xfrm>
          <a:prstGeom prst="rect">
            <a:avLst/>
          </a:prstGeom>
          <a:noFill/>
        </p:spPr>
        <p:txBody>
          <a:bodyPr wrap="square" lIns="91418" tIns="45709" rIns="91418" bIns="45709" rtlCol="0">
            <a:spAutoFit/>
          </a:bodyPr>
          <a:lstStyle/>
          <a:p>
            <a:pPr defTabSz="914186">
              <a:spcAft>
                <a:spcPts val="600"/>
              </a:spcAft>
            </a:pPr>
            <a:r>
              <a:rPr lang="en-US" sz="3200" b="1" dirty="0" smtClean="0">
                <a:solidFill>
                  <a:srgbClr val="4BACC6">
                    <a:lumMod val="75000"/>
                  </a:srgbClr>
                </a:solidFill>
                <a:latin typeface="Calibri"/>
              </a:rPr>
              <a:t>Co-teaching</a:t>
            </a:r>
            <a:r>
              <a:rPr lang="en-US" sz="2600" b="1" dirty="0" smtClean="0">
                <a:solidFill>
                  <a:srgbClr val="4BACC6">
                    <a:lumMod val="75000"/>
                  </a:srgbClr>
                </a:solidFill>
                <a:latin typeface="Calibri"/>
              </a:rPr>
              <a:t> </a:t>
            </a:r>
            <a:r>
              <a:rPr lang="en-US" sz="3200" b="1" dirty="0" smtClean="0">
                <a:solidFill>
                  <a:srgbClr val="4BACC6">
                    <a:lumMod val="75000"/>
                  </a:srgbClr>
                </a:solidFill>
                <a:latin typeface="Calibri"/>
              </a:rPr>
              <a:t>models</a:t>
            </a:r>
            <a:endParaRPr lang="en-US" sz="2400" dirty="0" smtClean="0">
              <a:solidFill>
                <a:srgbClr val="4BACC6">
                  <a:lumMod val="75000"/>
                </a:srgbClr>
              </a:solidFill>
              <a:latin typeface="Calibri"/>
            </a:endParaRPr>
          </a:p>
        </p:txBody>
      </p:sp>
      <p:sp>
        <p:nvSpPr>
          <p:cNvPr id="7" name="TextBox 6"/>
          <p:cNvSpPr txBox="1"/>
          <p:nvPr/>
        </p:nvSpPr>
        <p:spPr>
          <a:xfrm>
            <a:off x="1903820" y="4913158"/>
            <a:ext cx="4421960" cy="584753"/>
          </a:xfrm>
          <a:prstGeom prst="rect">
            <a:avLst/>
          </a:prstGeom>
          <a:noFill/>
        </p:spPr>
        <p:txBody>
          <a:bodyPr wrap="square" lIns="91418" tIns="45709" rIns="91418" bIns="45709" rtlCol="0">
            <a:spAutoFit/>
          </a:bodyPr>
          <a:lstStyle/>
          <a:p>
            <a:pPr defTabSz="914186">
              <a:spcAft>
                <a:spcPts val="600"/>
              </a:spcAft>
            </a:pPr>
            <a:r>
              <a:rPr lang="en-US" sz="3200" b="1" dirty="0" smtClean="0">
                <a:solidFill>
                  <a:prstClr val="black">
                    <a:lumMod val="65000"/>
                    <a:lumOff val="35000"/>
                  </a:prstClr>
                </a:solidFill>
                <a:latin typeface="Calibri"/>
              </a:rPr>
              <a:t>Outreach programming</a:t>
            </a:r>
            <a:endParaRPr lang="en-US" sz="3200" dirty="0" smtClean="0">
              <a:solidFill>
                <a:prstClr val="black">
                  <a:lumMod val="65000"/>
                  <a:lumOff val="35000"/>
                </a:prstClr>
              </a:solidFill>
              <a:latin typeface="Calibri"/>
            </a:endParaRPr>
          </a:p>
        </p:txBody>
      </p:sp>
      <p:sp>
        <p:nvSpPr>
          <p:cNvPr id="8" name="TextBox 7"/>
          <p:cNvSpPr txBox="1"/>
          <p:nvPr/>
        </p:nvSpPr>
        <p:spPr>
          <a:xfrm>
            <a:off x="4877980" y="2794060"/>
            <a:ext cx="2682240" cy="584753"/>
          </a:xfrm>
          <a:prstGeom prst="rect">
            <a:avLst/>
          </a:prstGeom>
          <a:noFill/>
        </p:spPr>
        <p:txBody>
          <a:bodyPr wrap="square" lIns="91418" tIns="45709" rIns="91418" bIns="45709" rtlCol="0">
            <a:spAutoFit/>
          </a:bodyPr>
          <a:lstStyle/>
          <a:p>
            <a:pPr defTabSz="914186">
              <a:spcAft>
                <a:spcPts val="600"/>
              </a:spcAft>
            </a:pPr>
            <a:r>
              <a:rPr lang="en-US" sz="3200" b="1" dirty="0" smtClean="0">
                <a:solidFill>
                  <a:srgbClr val="F79646">
                    <a:lumMod val="75000"/>
                  </a:srgbClr>
                </a:solidFill>
                <a:latin typeface="Calibri"/>
              </a:rPr>
              <a:t>Themed event</a:t>
            </a:r>
            <a:endParaRPr lang="en-US" sz="3200" dirty="0" smtClean="0">
              <a:solidFill>
                <a:srgbClr val="F79646">
                  <a:lumMod val="75000"/>
                </a:srgbClr>
              </a:solidFill>
              <a:latin typeface="Calibri"/>
            </a:endParaRPr>
          </a:p>
        </p:txBody>
      </p:sp>
      <p:sp>
        <p:nvSpPr>
          <p:cNvPr id="9" name="TextBox 8"/>
          <p:cNvSpPr txBox="1"/>
          <p:nvPr/>
        </p:nvSpPr>
        <p:spPr>
          <a:xfrm>
            <a:off x="6934200" y="3693998"/>
            <a:ext cx="2209800" cy="584753"/>
          </a:xfrm>
          <a:prstGeom prst="rect">
            <a:avLst/>
          </a:prstGeom>
          <a:noFill/>
        </p:spPr>
        <p:txBody>
          <a:bodyPr wrap="square" lIns="91418" tIns="45709" rIns="91418" bIns="45709" rtlCol="0">
            <a:spAutoFit/>
          </a:bodyPr>
          <a:lstStyle/>
          <a:p>
            <a:pPr defTabSz="914186">
              <a:spcAft>
                <a:spcPts val="600"/>
              </a:spcAft>
            </a:pPr>
            <a:r>
              <a:rPr lang="en-US" sz="3200" b="1" dirty="0" smtClean="0">
                <a:solidFill>
                  <a:srgbClr val="4F81BD">
                    <a:lumMod val="50000"/>
                  </a:srgbClr>
                </a:solidFill>
                <a:latin typeface="Calibri"/>
              </a:rPr>
              <a:t>Advocacy</a:t>
            </a:r>
            <a:endParaRPr lang="en-US" sz="3200" dirty="0" smtClean="0">
              <a:solidFill>
                <a:srgbClr val="4F81BD">
                  <a:lumMod val="50000"/>
                </a:srgbClr>
              </a:solidFill>
              <a:latin typeface="Calibri"/>
            </a:endParaRPr>
          </a:p>
        </p:txBody>
      </p:sp>
      <p:sp>
        <p:nvSpPr>
          <p:cNvPr id="10" name="TextBox 9"/>
          <p:cNvSpPr txBox="1"/>
          <p:nvPr/>
        </p:nvSpPr>
        <p:spPr>
          <a:xfrm>
            <a:off x="4267200" y="1458385"/>
            <a:ext cx="4406119" cy="584753"/>
          </a:xfrm>
          <a:prstGeom prst="rect">
            <a:avLst/>
          </a:prstGeom>
          <a:noFill/>
        </p:spPr>
        <p:txBody>
          <a:bodyPr wrap="square" lIns="91418" tIns="45709" rIns="91418" bIns="45709" rtlCol="0">
            <a:spAutoFit/>
          </a:bodyPr>
          <a:lstStyle/>
          <a:p>
            <a:pPr defTabSz="914186">
              <a:spcAft>
                <a:spcPts val="600"/>
              </a:spcAft>
            </a:pPr>
            <a:r>
              <a:rPr lang="en-US" sz="3200" b="1" dirty="0" smtClean="0">
                <a:solidFill>
                  <a:srgbClr val="8064A2">
                    <a:lumMod val="75000"/>
                  </a:srgbClr>
                </a:solidFill>
                <a:latin typeface="Calibri"/>
              </a:rPr>
              <a:t>Community of Practice</a:t>
            </a:r>
            <a:endParaRPr lang="en-US" sz="3200" dirty="0" smtClean="0">
              <a:solidFill>
                <a:srgbClr val="8064A2">
                  <a:lumMod val="75000"/>
                </a:srgbClr>
              </a:solidFill>
              <a:latin typeface="Calibri"/>
            </a:endParaRPr>
          </a:p>
        </p:txBody>
      </p:sp>
      <p:sp>
        <p:nvSpPr>
          <p:cNvPr id="11" name="TextBox 10"/>
          <p:cNvSpPr txBox="1"/>
          <p:nvPr/>
        </p:nvSpPr>
        <p:spPr>
          <a:xfrm>
            <a:off x="457200" y="3806321"/>
            <a:ext cx="5791200" cy="584753"/>
          </a:xfrm>
          <a:prstGeom prst="rect">
            <a:avLst/>
          </a:prstGeom>
          <a:noFill/>
        </p:spPr>
        <p:txBody>
          <a:bodyPr wrap="square" lIns="91418" tIns="45709" rIns="91418" bIns="45709" rtlCol="0">
            <a:spAutoFit/>
          </a:bodyPr>
          <a:lstStyle/>
          <a:p>
            <a:pPr defTabSz="914186">
              <a:spcAft>
                <a:spcPts val="600"/>
              </a:spcAft>
            </a:pPr>
            <a:r>
              <a:rPr lang="en-US" sz="3200" b="1" dirty="0" smtClean="0">
                <a:solidFill>
                  <a:srgbClr val="C0504D">
                    <a:lumMod val="75000"/>
                  </a:srgbClr>
                </a:solidFill>
                <a:latin typeface="Calibri"/>
              </a:rPr>
              <a:t>Committees / Networks / Boards</a:t>
            </a:r>
            <a:endParaRPr lang="en-US" sz="3200" dirty="0" smtClean="0">
              <a:solidFill>
                <a:srgbClr val="C0504D">
                  <a:lumMod val="75000"/>
                </a:srgbClr>
              </a:solidFill>
              <a:latin typeface="Calibri"/>
            </a:endParaRPr>
          </a:p>
        </p:txBody>
      </p:sp>
    </p:spTree>
    <p:extLst>
      <p:ext uri="{BB962C8B-B14F-4D97-AF65-F5344CB8AC3E}">
        <p14:creationId xmlns:p14="http://schemas.microsoft.com/office/powerpoint/2010/main" val="14835202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834"/>
            <a:ext cx="9144000" cy="2062103"/>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5400" spc="150" dirty="0" smtClean="0">
                <a:solidFill>
                  <a:schemeClr val="bg1"/>
                </a:solidFill>
                <a:latin typeface="Century Gothic"/>
                <a:cs typeface="Century Gothic"/>
              </a:rPr>
              <a:t>BEST PRACTICES + LESSONS LEARNED</a:t>
            </a:r>
          </a:p>
          <a:p>
            <a:pPr algn="ctr"/>
            <a:endParaRPr lang="en-US" sz="1000" b="1" spc="150" dirty="0">
              <a:solidFill>
                <a:schemeClr val="bg1"/>
              </a:solidFill>
              <a:latin typeface="Century Gothic"/>
              <a:cs typeface="Century Gothic"/>
            </a:endParaRPr>
          </a:p>
        </p:txBody>
      </p:sp>
      <p:sp>
        <p:nvSpPr>
          <p:cNvPr id="4" name="Rectangle 3"/>
          <p:cNvSpPr/>
          <p:nvPr/>
        </p:nvSpPr>
        <p:spPr>
          <a:xfrm>
            <a:off x="0" y="3202595"/>
            <a:ext cx="9144000" cy="1467068"/>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Karen Peterson</a:t>
            </a:r>
          </a:p>
          <a:p>
            <a:pPr>
              <a:spcAft>
                <a:spcPts val="1600"/>
              </a:spcAft>
            </a:pPr>
            <a:r>
              <a:rPr lang="en-US" sz="3600" spc="150" dirty="0" smtClean="0">
                <a:solidFill>
                  <a:srgbClr val="49176D"/>
                </a:solidFill>
                <a:latin typeface="Century Gothic"/>
                <a:cs typeface="Century Gothic"/>
              </a:rPr>
              <a:t>National Girls Collaborative Project</a:t>
            </a:r>
            <a:endParaRPr lang="en-US" sz="3600" spc="150" dirty="0">
              <a:solidFill>
                <a:srgbClr val="49176D"/>
              </a:solidFill>
              <a:latin typeface="Century Gothic"/>
              <a:cs typeface="Century Gothic"/>
            </a:endParaRPr>
          </a:p>
        </p:txBody>
      </p:sp>
    </p:spTree>
    <p:extLst>
      <p:ext uri="{BB962C8B-B14F-4D97-AF65-F5344CB8AC3E}">
        <p14:creationId xmlns:p14="http://schemas.microsoft.com/office/powerpoint/2010/main" val="12672508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76200"/>
            <a:ext cx="8686800" cy="1066800"/>
          </a:xfrm>
        </p:spPr>
        <p:txBody>
          <a:bodyPr>
            <a:noAutofit/>
          </a:bodyPr>
          <a:lstStyle/>
          <a:p>
            <a:r>
              <a:rPr lang="en-US" altLang="en-US" sz="4000" b="1" dirty="0">
                <a:solidFill>
                  <a:schemeClr val="tx1"/>
                </a:solidFill>
                <a:latin typeface="Arial" panose="020B0604020202020204" pitchFamily="34" charset="0"/>
                <a:cs typeface="Arial" panose="020B0604020202020204" pitchFamily="34" charset="0"/>
              </a:rPr>
              <a:t>Best Practices in Successful Collaborations</a:t>
            </a:r>
            <a:endParaRPr lang="en-US" altLang="en-US" sz="3600" dirty="0"/>
          </a:p>
        </p:txBody>
      </p:sp>
      <p:sp>
        <p:nvSpPr>
          <p:cNvPr id="75779" name="Rectangle 3"/>
          <p:cNvSpPr>
            <a:spLocks noGrp="1" noChangeArrowheads="1"/>
          </p:cNvSpPr>
          <p:nvPr>
            <p:ph type="body" idx="4294967295"/>
          </p:nvPr>
        </p:nvSpPr>
        <p:spPr>
          <a:xfrm>
            <a:off x="228600" y="1752601"/>
            <a:ext cx="8458200" cy="2622550"/>
          </a:xfrm>
        </p:spPr>
        <p:txBody>
          <a:bodyPr/>
          <a:lstStyle/>
          <a:p>
            <a:pPr marL="514350" indent="-514350">
              <a:buFontTx/>
              <a:buAutoNum type="arabicParenR"/>
            </a:pPr>
            <a:r>
              <a:rPr lang="en-US" altLang="en-US" sz="3600" b="1" dirty="0">
                <a:latin typeface="Arial" panose="020B0604020202020204" pitchFamily="34" charset="0"/>
                <a:cs typeface="Arial" panose="020B0604020202020204" pitchFamily="34" charset="0"/>
              </a:rPr>
              <a:t>Prepare</a:t>
            </a:r>
          </a:p>
          <a:p>
            <a:pPr marL="514350" indent="-514350">
              <a:buFontTx/>
              <a:buAutoNum type="arabicParenR"/>
            </a:pPr>
            <a:r>
              <a:rPr lang="en-US" altLang="en-US" sz="3600" b="1" dirty="0">
                <a:latin typeface="Arial" panose="020B0604020202020204" pitchFamily="34" charset="0"/>
                <a:cs typeface="Arial" panose="020B0604020202020204" pitchFamily="34" charset="0"/>
              </a:rPr>
              <a:t>Look</a:t>
            </a:r>
          </a:p>
          <a:p>
            <a:pPr marL="514350" indent="-514350">
              <a:buFontTx/>
              <a:buAutoNum type="arabicParenR"/>
            </a:pPr>
            <a:r>
              <a:rPr lang="en-US" altLang="en-US" sz="3600" b="1" dirty="0">
                <a:latin typeface="Arial" panose="020B0604020202020204" pitchFamily="34" charset="0"/>
                <a:cs typeface="Arial" panose="020B0604020202020204" pitchFamily="34" charset="0"/>
              </a:rPr>
              <a:t>Plan</a:t>
            </a:r>
          </a:p>
          <a:p>
            <a:pPr marL="514350" indent="-514350">
              <a:buFontTx/>
              <a:buAutoNum type="arabicParenR"/>
            </a:pPr>
            <a:r>
              <a:rPr lang="en-US" altLang="en-US" sz="3600" b="1" dirty="0">
                <a:latin typeface="Arial" panose="020B0604020202020204" pitchFamily="34" charset="0"/>
                <a:cs typeface="Arial" panose="020B0604020202020204" pitchFamily="34" charset="0"/>
              </a:rPr>
              <a:t>Build</a:t>
            </a:r>
          </a:p>
          <a:p>
            <a:pPr marL="0" indent="0">
              <a:buNone/>
            </a:pPr>
            <a:endParaRPr lang="en-US" altLang="en-US" dirty="0"/>
          </a:p>
        </p:txBody>
      </p:sp>
      <p:pic>
        <p:nvPicPr>
          <p:cNvPr id="35843" name="Picture 4" descr="100_62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240432"/>
            <a:ext cx="3579519" cy="25603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8200" y="3824427"/>
            <a:ext cx="3579519" cy="237744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19808" y="4472583"/>
            <a:ext cx="4572000" cy="830997"/>
          </a:xfrm>
          <a:prstGeom prst="rect">
            <a:avLst/>
          </a:prstGeom>
        </p:spPr>
        <p:txBody>
          <a:bodyPr>
            <a:spAutoFit/>
          </a:bodyPr>
          <a:lstStyle/>
          <a:p>
            <a:pPr defTabSz="914400"/>
            <a:r>
              <a:rPr lang="en-US" sz="1600" i="1" dirty="0">
                <a:solidFill>
                  <a:prstClr val="black"/>
                </a:solidFill>
                <a:latin typeface="Arial"/>
              </a:rPr>
              <a:t>http://ngcproject.org/ngcp-extended-webinar-session-increasing-program-impact-best-practices-collaboration</a:t>
            </a:r>
          </a:p>
        </p:txBody>
      </p:sp>
    </p:spTree>
    <p:extLst>
      <p:ext uri="{BB962C8B-B14F-4D97-AF65-F5344CB8AC3E}">
        <p14:creationId xmlns:p14="http://schemas.microsoft.com/office/powerpoint/2010/main" val="1037626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52400" y="76200"/>
            <a:ext cx="8534400" cy="792162"/>
          </a:xfrm>
        </p:spPr>
        <p:txBody>
          <a:bodyPr/>
          <a:lstStyle/>
          <a:p>
            <a:r>
              <a:rPr lang="en-US" altLang="en-US" sz="4000" b="1" dirty="0">
                <a:solidFill>
                  <a:schemeClr val="tx1"/>
                </a:solidFill>
                <a:latin typeface="Arial" panose="020B0604020202020204" pitchFamily="34" charset="0"/>
                <a:cs typeface="Arial" panose="020B0604020202020204" pitchFamily="34" charset="0"/>
              </a:rPr>
              <a:t>Prepare to Collaborate</a:t>
            </a:r>
          </a:p>
        </p:txBody>
      </p:sp>
      <p:sp>
        <p:nvSpPr>
          <p:cNvPr id="77827" name="Rectangle 3"/>
          <p:cNvSpPr>
            <a:spLocks noGrp="1" noChangeArrowheads="1"/>
          </p:cNvSpPr>
          <p:nvPr>
            <p:ph type="body" idx="4294967295"/>
          </p:nvPr>
        </p:nvSpPr>
        <p:spPr>
          <a:xfrm>
            <a:off x="152400" y="1219200"/>
            <a:ext cx="8229600" cy="4525963"/>
          </a:xfrm>
        </p:spPr>
        <p:txBody>
          <a:bodyPr/>
          <a:lstStyle/>
          <a:p>
            <a:pPr>
              <a:buFontTx/>
              <a:buChar char="•"/>
            </a:pPr>
            <a:r>
              <a:rPr lang="en-US" altLang="en-US" b="1" dirty="0">
                <a:latin typeface="Arial" panose="020B0604020202020204" pitchFamily="34" charset="0"/>
                <a:cs typeface="Arial" panose="020B0604020202020204" pitchFamily="34" charset="0"/>
              </a:rPr>
              <a:t>Reflect </a:t>
            </a:r>
            <a:r>
              <a:rPr lang="en-US" altLang="en-US" dirty="0">
                <a:latin typeface="Arial" panose="020B0604020202020204" pitchFamily="34" charset="0"/>
                <a:cs typeface="Arial" panose="020B0604020202020204" pitchFamily="34" charset="0"/>
              </a:rPr>
              <a:t>on past collaborations and the characteristics of successful or ineffective collaborations.</a:t>
            </a:r>
          </a:p>
          <a:p>
            <a:pPr>
              <a:buFontTx/>
              <a:buChar char="•"/>
            </a:pPr>
            <a:r>
              <a:rPr lang="en-US" altLang="en-US" dirty="0">
                <a:latin typeface="Arial" panose="020B0604020202020204" pitchFamily="34" charset="0"/>
                <a:cs typeface="Arial" panose="020B0604020202020204" pitchFamily="34" charset="0"/>
              </a:rPr>
              <a:t>Create a </a:t>
            </a:r>
            <a:r>
              <a:rPr lang="en-US" altLang="en-US" b="1" dirty="0">
                <a:latin typeface="Arial" panose="020B0604020202020204" pitchFamily="34" charset="0"/>
                <a:cs typeface="Arial" panose="020B0604020202020204" pitchFamily="34" charset="0"/>
              </a:rPr>
              <a:t>quick summary </a:t>
            </a:r>
            <a:r>
              <a:rPr lang="en-US" altLang="en-US" dirty="0">
                <a:latin typeface="Arial" panose="020B0604020202020204" pitchFamily="34" charset="0"/>
                <a:cs typeface="Arial" panose="020B0604020202020204" pitchFamily="34" charset="0"/>
              </a:rPr>
              <a:t>of your program services you can easily share when you first meet potential collaborators. </a:t>
            </a:r>
          </a:p>
          <a:p>
            <a:endParaRPr lang="en-US" altLang="en-US" dirty="0"/>
          </a:p>
        </p:txBody>
      </p:sp>
    </p:spTree>
    <p:extLst>
      <p:ext uri="{BB962C8B-B14F-4D97-AF65-F5344CB8AC3E}">
        <p14:creationId xmlns:p14="http://schemas.microsoft.com/office/powerpoint/2010/main" val="1317775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228600" y="76200"/>
            <a:ext cx="8458200" cy="869315"/>
          </a:xfrm>
        </p:spPr>
        <p:txBody>
          <a:bodyPr/>
          <a:lstStyle/>
          <a:p>
            <a:r>
              <a:rPr lang="en-US" altLang="en-US" sz="4000" b="1" dirty="0">
                <a:solidFill>
                  <a:schemeClr val="tx1"/>
                </a:solidFill>
                <a:latin typeface="Arial" panose="020B0604020202020204" pitchFamily="34" charset="0"/>
                <a:cs typeface="Arial" panose="020B0604020202020204" pitchFamily="34" charset="0"/>
              </a:rPr>
              <a:t>Prepare to Collaborate</a:t>
            </a:r>
          </a:p>
        </p:txBody>
      </p:sp>
      <p:sp>
        <p:nvSpPr>
          <p:cNvPr id="79875" name="Rectangle 3"/>
          <p:cNvSpPr>
            <a:spLocks noGrp="1" noChangeArrowheads="1"/>
          </p:cNvSpPr>
          <p:nvPr>
            <p:ph type="body" idx="4294967295"/>
          </p:nvPr>
        </p:nvSpPr>
        <p:spPr>
          <a:xfrm>
            <a:off x="228600" y="1752600"/>
            <a:ext cx="5264150" cy="3216275"/>
          </a:xfrm>
        </p:spPr>
        <p:txBody>
          <a:bodyPr/>
          <a:lstStyle/>
          <a:p>
            <a:pPr>
              <a:buFontTx/>
              <a:buChar char="•"/>
            </a:pPr>
            <a:r>
              <a:rPr lang="en-US" altLang="en-US" dirty="0">
                <a:latin typeface="Arial" panose="020B0604020202020204" pitchFamily="34" charset="0"/>
                <a:cs typeface="Arial" panose="020B0604020202020204" pitchFamily="34" charset="0"/>
              </a:rPr>
              <a:t>Identify your </a:t>
            </a:r>
            <a:r>
              <a:rPr lang="en-US" altLang="en-US" b="1" dirty="0">
                <a:latin typeface="Arial" panose="020B0604020202020204" pitchFamily="34" charset="0"/>
                <a:cs typeface="Arial" panose="020B0604020202020204" pitchFamily="34" charset="0"/>
              </a:rPr>
              <a:t>strengths and challenges.</a:t>
            </a:r>
            <a:endParaRPr lang="en-US" altLang="en-US" dirty="0">
              <a:latin typeface="Arial" panose="020B0604020202020204" pitchFamily="34" charset="0"/>
              <a:cs typeface="Arial" panose="020B0604020202020204" pitchFamily="34" charset="0"/>
            </a:endParaRPr>
          </a:p>
          <a:p>
            <a:pPr>
              <a:buFontTx/>
              <a:buChar char="•"/>
            </a:pPr>
            <a:r>
              <a:rPr lang="en-US" altLang="en-US" dirty="0">
                <a:latin typeface="Arial" panose="020B0604020202020204" pitchFamily="34" charset="0"/>
                <a:cs typeface="Arial" panose="020B0604020202020204" pitchFamily="34" charset="0"/>
              </a:rPr>
              <a:t>Identify the </a:t>
            </a:r>
            <a:r>
              <a:rPr lang="en-US" altLang="en-US" b="1" dirty="0">
                <a:latin typeface="Arial" panose="020B0604020202020204" pitchFamily="34" charset="0"/>
                <a:cs typeface="Arial" panose="020B0604020202020204" pitchFamily="34" charset="0"/>
              </a:rPr>
              <a:t>resources you have to offer.</a:t>
            </a:r>
            <a:endParaRPr lang="en-US" altLang="en-US" dirty="0">
              <a:latin typeface="Arial" panose="020B0604020202020204" pitchFamily="34" charset="0"/>
              <a:cs typeface="Arial" panose="020B0604020202020204" pitchFamily="34" charset="0"/>
            </a:endParaRPr>
          </a:p>
          <a:p>
            <a:pPr>
              <a:buFontTx/>
              <a:buChar char="•"/>
            </a:pPr>
            <a:r>
              <a:rPr lang="en-US" altLang="en-US" dirty="0">
                <a:latin typeface="Arial" panose="020B0604020202020204" pitchFamily="34" charset="0"/>
                <a:cs typeface="Arial" panose="020B0604020202020204" pitchFamily="34" charset="0"/>
              </a:rPr>
              <a:t>Identify your </a:t>
            </a:r>
            <a:r>
              <a:rPr lang="en-US" altLang="en-US" b="1" dirty="0">
                <a:latin typeface="Arial" panose="020B0604020202020204" pitchFamily="34" charset="0"/>
                <a:cs typeface="Arial" panose="020B0604020202020204" pitchFamily="34" charset="0"/>
              </a:rPr>
              <a:t>needs</a:t>
            </a:r>
            <a:r>
              <a:rPr lang="en-US" altLang="en-US" dirty="0">
                <a:latin typeface="Arial" panose="020B0604020202020204" pitchFamily="34" charset="0"/>
                <a:cs typeface="Arial" panose="020B0604020202020204" pitchFamily="34" charset="0"/>
              </a:rPr>
              <a:t>.</a:t>
            </a:r>
          </a:p>
          <a:p>
            <a:endParaRPr lang="en-US" alt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599" y="1253837"/>
            <a:ext cx="2910467" cy="4023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2704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04800" y="82062"/>
            <a:ext cx="8382000" cy="762000"/>
          </a:xfrm>
        </p:spPr>
        <p:txBody>
          <a:bodyPr/>
          <a:lstStyle/>
          <a:p>
            <a:r>
              <a:rPr lang="en-US" altLang="en-US" sz="4000" b="1" dirty="0">
                <a:solidFill>
                  <a:schemeClr val="tx1"/>
                </a:solidFill>
                <a:latin typeface="Arial" panose="020B0604020202020204" pitchFamily="34" charset="0"/>
                <a:cs typeface="Arial" panose="020B0604020202020204" pitchFamily="34" charset="0"/>
              </a:rPr>
              <a:t>Look for Collaborators</a:t>
            </a:r>
          </a:p>
        </p:txBody>
      </p:sp>
      <p:sp>
        <p:nvSpPr>
          <p:cNvPr id="81923" name="Rectangle 3"/>
          <p:cNvSpPr>
            <a:spLocks noGrp="1" noChangeArrowheads="1"/>
          </p:cNvSpPr>
          <p:nvPr>
            <p:ph type="body" idx="4294967295"/>
          </p:nvPr>
        </p:nvSpPr>
        <p:spPr>
          <a:xfrm>
            <a:off x="76200" y="1447800"/>
            <a:ext cx="4267200" cy="3962400"/>
          </a:xfrm>
        </p:spPr>
        <p:txBody>
          <a:bodyPr/>
          <a:lstStyle/>
          <a:p>
            <a:pPr>
              <a:lnSpc>
                <a:spcPct val="90000"/>
              </a:lnSpc>
              <a:spcBef>
                <a:spcPct val="0"/>
              </a:spcBef>
              <a:buFontTx/>
              <a:buChar char="•"/>
            </a:pPr>
            <a:r>
              <a:rPr lang="en-US" altLang="en-US">
                <a:latin typeface="Arial" panose="020B0604020202020204" pitchFamily="34" charset="0"/>
                <a:cs typeface="Arial" panose="020B0604020202020204" pitchFamily="34" charset="0"/>
              </a:rPr>
              <a:t>Find the “home” of your audience </a:t>
            </a:r>
            <a:r>
              <a:rPr lang="en-US" altLang="en-US" b="1">
                <a:latin typeface="Arial" panose="020B0604020202020204" pitchFamily="34" charset="0"/>
                <a:cs typeface="Arial" panose="020B0604020202020204" pitchFamily="34" charset="0"/>
              </a:rPr>
              <a:t>who can benefit </a:t>
            </a:r>
            <a:r>
              <a:rPr lang="en-US" altLang="en-US">
                <a:latin typeface="Arial" panose="020B0604020202020204" pitchFamily="34" charset="0"/>
                <a:cs typeface="Arial" panose="020B0604020202020204" pitchFamily="34" charset="0"/>
              </a:rPr>
              <a:t>from your program and services. </a:t>
            </a:r>
          </a:p>
          <a:p>
            <a:pPr>
              <a:lnSpc>
                <a:spcPct val="90000"/>
              </a:lnSpc>
              <a:buFontTx/>
              <a:buChar char="•"/>
            </a:pPr>
            <a:r>
              <a:rPr lang="en-US" altLang="en-US">
                <a:latin typeface="Arial" panose="020B0604020202020204" pitchFamily="34" charset="0"/>
                <a:cs typeface="Arial" panose="020B0604020202020204" pitchFamily="34" charset="0"/>
              </a:rPr>
              <a:t>Identify </a:t>
            </a:r>
            <a:r>
              <a:rPr lang="en-US" altLang="en-US" b="1">
                <a:latin typeface="Arial" panose="020B0604020202020204" pitchFamily="34" charset="0"/>
                <a:cs typeface="Arial" panose="020B0604020202020204" pitchFamily="34" charset="0"/>
              </a:rPr>
              <a:t>guides.</a:t>
            </a:r>
            <a:endParaRPr lang="en-US" altLang="en-US">
              <a:latin typeface="Arial" panose="020B0604020202020204" pitchFamily="34" charset="0"/>
              <a:cs typeface="Arial" panose="020B0604020202020204" pitchFamily="34" charset="0"/>
            </a:endParaRPr>
          </a:p>
          <a:p>
            <a:pPr>
              <a:lnSpc>
                <a:spcPct val="90000"/>
              </a:lnSpc>
              <a:buFontTx/>
              <a:buChar char="•"/>
            </a:pPr>
            <a:r>
              <a:rPr lang="en-US" altLang="en-US">
                <a:latin typeface="Arial" panose="020B0604020202020204" pitchFamily="34" charset="0"/>
                <a:cs typeface="Arial" panose="020B0604020202020204" pitchFamily="34" charset="0"/>
              </a:rPr>
              <a:t>Network with </a:t>
            </a:r>
            <a:r>
              <a:rPr lang="en-US" altLang="en-US" b="1">
                <a:latin typeface="Arial" panose="020B0604020202020204" pitchFamily="34" charset="0"/>
                <a:cs typeface="Arial" panose="020B0604020202020204" pitchFamily="34" charset="0"/>
              </a:rPr>
              <a:t>purpose.</a:t>
            </a:r>
          </a:p>
          <a:p>
            <a:pPr>
              <a:lnSpc>
                <a:spcPct val="90000"/>
              </a:lnSpc>
            </a:pPr>
            <a:endParaRPr lang="en-US" altLang="en-US" sz="280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2057400"/>
            <a:ext cx="4122552"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9112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52400" y="274638"/>
            <a:ext cx="8534400" cy="1096962"/>
          </a:xfrm>
        </p:spPr>
        <p:txBody>
          <a:bodyPr>
            <a:noAutofit/>
          </a:bodyPr>
          <a:lstStyle/>
          <a:p>
            <a:r>
              <a:rPr lang="en-US" altLang="en-US" sz="4000" b="1" dirty="0">
                <a:solidFill>
                  <a:schemeClr val="tx1"/>
                </a:solidFill>
                <a:latin typeface="Arial" panose="020B0604020202020204" pitchFamily="34" charset="0"/>
                <a:cs typeface="Arial" panose="020B0604020202020204" pitchFamily="34" charset="0"/>
              </a:rPr>
              <a:t>Plan for a Successful Collaboration</a:t>
            </a:r>
          </a:p>
        </p:txBody>
      </p:sp>
      <p:sp>
        <p:nvSpPr>
          <p:cNvPr id="44034" name="Rectangle 3"/>
          <p:cNvSpPr>
            <a:spLocks noGrp="1" noChangeArrowheads="1"/>
          </p:cNvSpPr>
          <p:nvPr>
            <p:ph type="body" idx="4294967295"/>
          </p:nvPr>
        </p:nvSpPr>
        <p:spPr>
          <a:xfrm>
            <a:off x="0" y="1981200"/>
            <a:ext cx="5181600" cy="3200400"/>
          </a:xfrm>
        </p:spPr>
        <p:txBody>
          <a:bodyPr/>
          <a:lstStyle/>
          <a:p>
            <a:pPr>
              <a:buFont typeface="Arial" panose="020B0604020202020204" pitchFamily="34" charset="0"/>
              <a:buChar char="•"/>
              <a:defRPr/>
            </a:pPr>
            <a:r>
              <a:rPr lang="en-US" dirty="0">
                <a:latin typeface="+mn-lt"/>
                <a:cs typeface="Arial" charset="0"/>
              </a:rPr>
              <a:t>Be flexible and </a:t>
            </a:r>
            <a:r>
              <a:rPr lang="en-US" b="1" dirty="0">
                <a:latin typeface="+mn-lt"/>
                <a:cs typeface="Arial" charset="0"/>
              </a:rPr>
              <a:t>patient</a:t>
            </a:r>
            <a:r>
              <a:rPr lang="en-US" dirty="0">
                <a:latin typeface="+mn-lt"/>
                <a:cs typeface="Arial" charset="0"/>
              </a:rPr>
              <a:t>.</a:t>
            </a:r>
          </a:p>
          <a:p>
            <a:pPr>
              <a:buFont typeface="Arial" panose="020B0604020202020204" pitchFamily="34" charset="0"/>
              <a:buChar char="•"/>
              <a:defRPr/>
            </a:pPr>
            <a:r>
              <a:rPr lang="en-US" dirty="0">
                <a:latin typeface="+mn-lt"/>
                <a:cs typeface="Arial" charset="0"/>
              </a:rPr>
              <a:t>Be explicit</a:t>
            </a:r>
            <a:r>
              <a:rPr lang="en-US" b="1" dirty="0">
                <a:latin typeface="+mn-lt"/>
                <a:cs typeface="Arial" charset="0"/>
              </a:rPr>
              <a:t> </a:t>
            </a:r>
            <a:r>
              <a:rPr lang="en-US" dirty="0">
                <a:latin typeface="+mn-lt"/>
                <a:cs typeface="Arial" charset="0"/>
              </a:rPr>
              <a:t>about </a:t>
            </a:r>
            <a:r>
              <a:rPr lang="en-US" b="1" dirty="0">
                <a:latin typeface="+mn-lt"/>
                <a:cs typeface="Arial" charset="0"/>
              </a:rPr>
              <a:t>project benefits</a:t>
            </a:r>
            <a:r>
              <a:rPr lang="en-US" dirty="0">
                <a:latin typeface="+mn-lt"/>
                <a:cs typeface="Arial" charset="0"/>
              </a:rPr>
              <a:t>.</a:t>
            </a:r>
          </a:p>
          <a:p>
            <a:pPr>
              <a:buFont typeface="Arial" panose="020B0604020202020204" pitchFamily="34" charset="0"/>
              <a:buChar char="•"/>
              <a:defRPr/>
            </a:pPr>
            <a:r>
              <a:rPr lang="en-US" dirty="0">
                <a:latin typeface="+mn-lt"/>
                <a:cs typeface="Arial" charset="0"/>
              </a:rPr>
              <a:t>Create a collaboration </a:t>
            </a:r>
            <a:r>
              <a:rPr lang="en-US" b="1" dirty="0">
                <a:latin typeface="+mn-lt"/>
                <a:cs typeface="Arial" charset="0"/>
              </a:rPr>
              <a:t>agreement.</a:t>
            </a:r>
            <a:endParaRPr lang="en-US" dirty="0">
              <a:latin typeface="+mn-lt"/>
              <a:cs typeface="Arial" charset="0"/>
            </a:endParaRPr>
          </a:p>
          <a:p>
            <a:pPr marL="0" indent="0">
              <a:buFontTx/>
              <a:buNone/>
              <a:defRPr/>
            </a:pPr>
            <a:endParaRPr lang="en-US" sz="2800" dirty="0">
              <a:latin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600200"/>
            <a:ext cx="3154680" cy="4206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2499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169711"/>
            <a:ext cx="8686800" cy="1160585"/>
          </a:xfrm>
        </p:spPr>
        <p:txBody>
          <a:bodyPr>
            <a:noAutofit/>
          </a:bodyPr>
          <a:lstStyle/>
          <a:p>
            <a:r>
              <a:rPr lang="en-US" altLang="en-US" sz="4000" b="1" dirty="0">
                <a:solidFill>
                  <a:schemeClr val="tx1"/>
                </a:solidFill>
                <a:latin typeface="Arial" panose="020B0604020202020204" pitchFamily="34" charset="0"/>
                <a:cs typeface="Arial" panose="020B0604020202020204" pitchFamily="34" charset="0"/>
              </a:rPr>
              <a:t>Build a Successful Collaborative Project</a:t>
            </a:r>
          </a:p>
        </p:txBody>
      </p:sp>
      <p:sp>
        <p:nvSpPr>
          <p:cNvPr id="75779" name="Rectangle 3"/>
          <p:cNvSpPr>
            <a:spLocks noGrp="1" noChangeArrowheads="1"/>
          </p:cNvSpPr>
          <p:nvPr>
            <p:ph type="body" idx="4294967295"/>
          </p:nvPr>
        </p:nvSpPr>
        <p:spPr>
          <a:xfrm>
            <a:off x="0" y="1600200"/>
            <a:ext cx="5181600" cy="3878263"/>
          </a:xfrm>
        </p:spPr>
        <p:txBody>
          <a:bodyPr>
            <a:normAutofit lnSpcReduction="10000"/>
          </a:bodyPr>
          <a:lstStyle/>
          <a:p>
            <a:pPr>
              <a:spcBef>
                <a:spcPct val="0"/>
              </a:spcBef>
              <a:defRPr/>
            </a:pPr>
            <a:endParaRPr lang="en-US" sz="1000" dirty="0"/>
          </a:p>
          <a:p>
            <a:pPr>
              <a:spcBef>
                <a:spcPct val="0"/>
              </a:spcBef>
              <a:buFontTx/>
              <a:buChar char="•"/>
              <a:defRPr/>
            </a:pPr>
            <a:r>
              <a:rPr lang="en-US" b="1" dirty="0">
                <a:latin typeface="Arial" panose="020B0604020202020204" pitchFamily="34" charset="0"/>
                <a:cs typeface="Arial" panose="020B0604020202020204" pitchFamily="34" charset="0"/>
              </a:rPr>
              <a:t>Communicate</a:t>
            </a:r>
            <a:r>
              <a:rPr lang="en-US" dirty="0">
                <a:latin typeface="Arial" panose="020B0604020202020204" pitchFamily="34" charset="0"/>
                <a:cs typeface="Arial" panose="020B0604020202020204" pitchFamily="34" charset="0"/>
              </a:rPr>
              <a:t> frequently.</a:t>
            </a:r>
          </a:p>
          <a:p>
            <a:pPr>
              <a:spcBef>
                <a:spcPct val="0"/>
              </a:spcBef>
              <a:buFontTx/>
              <a:buChar char="•"/>
              <a:defRPr/>
            </a:pPr>
            <a:r>
              <a:rPr lang="en-US" b="1" dirty="0">
                <a:latin typeface="Arial" panose="020B0604020202020204" pitchFamily="34" charset="0"/>
                <a:cs typeface="Arial" panose="020B0604020202020204" pitchFamily="34" charset="0"/>
              </a:rPr>
              <a:t>Adapt</a:t>
            </a:r>
            <a:r>
              <a:rPr lang="en-US" dirty="0">
                <a:latin typeface="Arial" panose="020B0604020202020204" pitchFamily="34" charset="0"/>
                <a:cs typeface="Arial" panose="020B0604020202020204" pitchFamily="34" charset="0"/>
              </a:rPr>
              <a:t> as personnel, plans, and needs change.</a:t>
            </a:r>
          </a:p>
          <a:p>
            <a:pPr>
              <a:spcBef>
                <a:spcPct val="0"/>
              </a:spcBef>
              <a:buFontTx/>
              <a:buChar char="•"/>
              <a:defRPr/>
            </a:pPr>
            <a:r>
              <a:rPr lang="en-US" dirty="0">
                <a:latin typeface="Arial" panose="020B0604020202020204" pitchFamily="34" charset="0"/>
                <a:cs typeface="Arial" panose="020B0604020202020204" pitchFamily="34" charset="0"/>
              </a:rPr>
              <a:t>Celebrate </a:t>
            </a:r>
            <a:r>
              <a:rPr lang="en-US" b="1" dirty="0">
                <a:latin typeface="Arial" panose="020B0604020202020204" pitchFamily="34" charset="0"/>
                <a:cs typeface="Arial" panose="020B0604020202020204" pitchFamily="34" charset="0"/>
              </a:rPr>
              <a:t>successes.</a:t>
            </a:r>
          </a:p>
          <a:p>
            <a:pPr>
              <a:spcBef>
                <a:spcPct val="0"/>
              </a:spcBef>
              <a:buFontTx/>
              <a:buChar char="•"/>
              <a:defRPr/>
            </a:pPr>
            <a:r>
              <a:rPr lang="en-US" b="1" dirty="0">
                <a:latin typeface="Arial" panose="020B0604020202020204" pitchFamily="34" charset="0"/>
                <a:cs typeface="Arial" panose="020B0604020202020204" pitchFamily="34" charset="0"/>
              </a:rPr>
              <a:t>Debrief</a:t>
            </a:r>
            <a:r>
              <a:rPr lang="en-US" dirty="0">
                <a:latin typeface="Arial" panose="020B0604020202020204" pitchFamily="34" charset="0"/>
                <a:cs typeface="Arial" panose="020B0604020202020204" pitchFamily="34" charset="0"/>
              </a:rPr>
              <a:t> the collaboration.</a:t>
            </a:r>
          </a:p>
          <a:p>
            <a:pPr>
              <a:spcBef>
                <a:spcPct val="0"/>
              </a:spcBef>
              <a:defRPr/>
            </a:pPr>
            <a:endParaRPr lang="en-US" sz="2800" dirty="0">
              <a:latin typeface="Arial" panose="020B0604020202020204" pitchFamily="34" charset="0"/>
              <a:cs typeface="Arial" panose="020B0604020202020204" pitchFamily="34" charset="0"/>
            </a:endParaRPr>
          </a:p>
          <a:p>
            <a:pPr marL="0" indent="0">
              <a:spcBef>
                <a:spcPct val="0"/>
              </a:spcBef>
              <a:buFontTx/>
              <a:buNone/>
              <a:defRPr/>
            </a:pPr>
            <a:endParaRPr lang="en-US" sz="2800" dirty="0">
              <a:latin typeface="Arial" panose="020B0604020202020204" pitchFamily="34" charset="0"/>
              <a:cs typeface="Arial" panose="020B0604020202020204" pitchFamily="34" charset="0"/>
            </a:endParaRPr>
          </a:p>
          <a:p>
            <a:pPr>
              <a:spcBef>
                <a:spcPct val="0"/>
              </a:spcBef>
              <a:defRPr/>
            </a:pPr>
            <a:endParaRPr lang="en-US" sz="2800" dirty="0">
              <a:latin typeface="Arial" panose="020B0604020202020204" pitchFamily="34" charset="0"/>
              <a:cs typeface="Arial" panose="020B0604020202020204" pitchFamily="34" charset="0"/>
            </a:endParaRPr>
          </a:p>
          <a:p>
            <a:pPr>
              <a:spcBef>
                <a:spcPct val="0"/>
              </a:spcBef>
              <a:defRPr/>
            </a:pPr>
            <a:endParaRPr lang="en-US" sz="2800" dirty="0">
              <a:latin typeface="Arial" panose="020B0604020202020204" pitchFamily="34" charset="0"/>
              <a:cs typeface="Arial" panose="020B0604020202020204" pitchFamily="34" charset="0"/>
            </a:endParaRPr>
          </a:p>
          <a:p>
            <a:pPr>
              <a:spcBef>
                <a:spcPct val="0"/>
              </a:spcBef>
              <a:defRPr/>
            </a:pPr>
            <a:endParaRPr lang="en-US" sz="1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600200"/>
            <a:ext cx="3284706" cy="3931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1285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87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0493"/>
            <a:ext cx="9144000" cy="2062103"/>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5400" spc="150" dirty="0" smtClean="0">
                <a:solidFill>
                  <a:schemeClr val="bg1"/>
                </a:solidFill>
                <a:latin typeface="Century Gothic"/>
                <a:cs typeface="Century Gothic"/>
              </a:rPr>
              <a:t>COLLABORATION NETWORKING</a:t>
            </a:r>
          </a:p>
          <a:p>
            <a:pPr algn="ctr"/>
            <a:endParaRPr lang="en-US" sz="1000" b="1" spc="150" dirty="0">
              <a:solidFill>
                <a:schemeClr val="bg1"/>
              </a:solidFill>
              <a:latin typeface="Century Gothic"/>
              <a:cs typeface="Century Gothic"/>
            </a:endParaRPr>
          </a:p>
        </p:txBody>
      </p:sp>
      <p:sp>
        <p:nvSpPr>
          <p:cNvPr id="4" name="Rectangle 3"/>
          <p:cNvSpPr/>
          <p:nvPr/>
        </p:nvSpPr>
        <p:spPr>
          <a:xfrm>
            <a:off x="0" y="3202595"/>
            <a:ext cx="9144000" cy="1467068"/>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Karen Peterson</a:t>
            </a:r>
          </a:p>
          <a:p>
            <a:pPr>
              <a:spcAft>
                <a:spcPts val="1600"/>
              </a:spcAft>
            </a:pPr>
            <a:r>
              <a:rPr lang="en-US" sz="3600" spc="150" dirty="0" smtClean="0">
                <a:solidFill>
                  <a:srgbClr val="49176D"/>
                </a:solidFill>
                <a:latin typeface="Century Gothic"/>
                <a:cs typeface="Century Gothic"/>
              </a:rPr>
              <a:t>National Girls Collaborative Project</a:t>
            </a:r>
            <a:endParaRPr lang="en-US" sz="3600" spc="150" dirty="0">
              <a:solidFill>
                <a:srgbClr val="49176D"/>
              </a:solidFill>
              <a:latin typeface="Century Gothic"/>
              <a:cs typeface="Century Gothic"/>
            </a:endParaRPr>
          </a:p>
        </p:txBody>
      </p:sp>
    </p:spTree>
    <p:extLst>
      <p:ext uri="{BB962C8B-B14F-4D97-AF65-F5344CB8AC3E}">
        <p14:creationId xmlns:p14="http://schemas.microsoft.com/office/powerpoint/2010/main" val="30844963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028" y="936625"/>
            <a:ext cx="3296995" cy="2194560"/>
          </a:xfrm>
          <a:prstGeom prst="rect">
            <a:avLst/>
          </a:prstGeom>
          <a:ln>
            <a:noFill/>
          </a:ln>
          <a:effectLst>
            <a:outerShdw blurRad="292100" dist="139700" dir="2700000" algn="tl" rotWithShape="0">
              <a:srgbClr val="333333">
                <a:alpha val="65000"/>
              </a:srgbClr>
            </a:outerShdw>
          </a:effectLst>
        </p:spPr>
      </p:pic>
      <p:sp>
        <p:nvSpPr>
          <p:cNvPr id="88067" name="TextBox 2"/>
          <p:cNvSpPr txBox="1">
            <a:spLocks noChangeArrowheads="1"/>
          </p:cNvSpPr>
          <p:nvPr/>
        </p:nvSpPr>
        <p:spPr bwMode="auto">
          <a:xfrm>
            <a:off x="352425" y="228600"/>
            <a:ext cx="769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Verdana" panose="020B0604030504040204" pitchFamily="34" charset="0"/>
              </a:defRPr>
            </a:lvl1pPr>
            <a:lvl2pPr marL="742950" indent="-285750">
              <a:spcBef>
                <a:spcPct val="20000"/>
              </a:spcBef>
              <a:buBlip>
                <a:blip r:embed="rId4"/>
              </a:buBlip>
              <a:defRPr sz="2800">
                <a:solidFill>
                  <a:srgbClr val="292929"/>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914400">
              <a:spcBef>
                <a:spcPct val="0"/>
              </a:spcBef>
              <a:buFontTx/>
              <a:buNone/>
            </a:pPr>
            <a:r>
              <a:rPr lang="en-US" altLang="en-US" sz="4000" b="1" dirty="0">
                <a:solidFill>
                  <a:prstClr val="black"/>
                </a:solidFill>
                <a:latin typeface="Arial" panose="020B0604020202020204" pitchFamily="34" charset="0"/>
              </a:rPr>
              <a:t>Collaboration Mash-Up</a:t>
            </a:r>
          </a:p>
        </p:txBody>
      </p:sp>
      <p:pic>
        <p:nvPicPr>
          <p:cNvPr id="5" name="Content Placeholder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0859" y="3131185"/>
            <a:ext cx="3304164" cy="21945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45023" y="2948305"/>
            <a:ext cx="3579511" cy="237744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52192" y="936625"/>
            <a:ext cx="3579511" cy="237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883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3276600" y="1358900"/>
            <a:ext cx="4953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buFont typeface="Arial" panose="020B0604020202020204" pitchFamily="34" charset="0"/>
              <a:buChar char="•"/>
            </a:pPr>
            <a:r>
              <a:rPr lang="en-US" altLang="en-US" sz="2800" dirty="0">
                <a:solidFill>
                  <a:prstClr val="black"/>
                </a:solidFill>
              </a:rPr>
              <a:t>Group Activity</a:t>
            </a:r>
          </a:p>
          <a:p>
            <a:pPr defTabSz="914400">
              <a:buFont typeface="Arial" panose="020B0604020202020204" pitchFamily="34" charset="0"/>
              <a:buChar char="•"/>
            </a:pPr>
            <a:r>
              <a:rPr lang="en-US" altLang="en-US" sz="2800" dirty="0">
                <a:solidFill>
                  <a:prstClr val="black"/>
                </a:solidFill>
              </a:rPr>
              <a:t>Create a project or activity that uses and builds upon </a:t>
            </a:r>
            <a:r>
              <a:rPr lang="en-US" altLang="en-US" sz="2800" b="1" dirty="0">
                <a:solidFill>
                  <a:prstClr val="black"/>
                </a:solidFill>
              </a:rPr>
              <a:t>all of your resources and strengths</a:t>
            </a:r>
          </a:p>
          <a:p>
            <a:pPr defTabSz="914400">
              <a:buFont typeface="Arial" panose="020B0604020202020204" pitchFamily="34" charset="0"/>
              <a:buChar char="•"/>
            </a:pPr>
            <a:r>
              <a:rPr lang="en-US" altLang="en-US" sz="2800" dirty="0">
                <a:solidFill>
                  <a:prstClr val="black"/>
                </a:solidFill>
              </a:rPr>
              <a:t>You have $1000 </a:t>
            </a:r>
          </a:p>
          <a:p>
            <a:pPr defTabSz="914400">
              <a:buFont typeface="Arial" panose="020B0604020202020204" pitchFamily="34" charset="0"/>
              <a:buChar char="•"/>
            </a:pPr>
            <a:r>
              <a:rPr lang="en-US" altLang="en-US" sz="2800" dirty="0">
                <a:solidFill>
                  <a:prstClr val="black"/>
                </a:solidFill>
              </a:rPr>
              <a:t>Only 8 minutes to plan </a:t>
            </a:r>
          </a:p>
        </p:txBody>
      </p:sp>
      <p:sp>
        <p:nvSpPr>
          <p:cNvPr id="89091" name="TextBox 2"/>
          <p:cNvSpPr txBox="1">
            <a:spLocks noChangeArrowheads="1"/>
          </p:cNvSpPr>
          <p:nvPr/>
        </p:nvSpPr>
        <p:spPr bwMode="auto">
          <a:xfrm>
            <a:off x="304800" y="1524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4000" b="1" dirty="0">
                <a:solidFill>
                  <a:prstClr val="black"/>
                </a:solidFill>
              </a:rPr>
              <a:t>Mash-Up Guidelines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066800"/>
            <a:ext cx="2981782" cy="4023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656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834"/>
            <a:ext cx="9144000" cy="2062103"/>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5400" spc="150" dirty="0" smtClean="0">
                <a:solidFill>
                  <a:schemeClr val="bg1"/>
                </a:solidFill>
                <a:latin typeface="Century Gothic"/>
                <a:cs typeface="Century Gothic"/>
              </a:rPr>
              <a:t>DISCUSSION + </a:t>
            </a:r>
          </a:p>
          <a:p>
            <a:pPr algn="ctr"/>
            <a:r>
              <a:rPr lang="en-US" sz="5400" spc="150" dirty="0" smtClean="0">
                <a:solidFill>
                  <a:schemeClr val="bg1"/>
                </a:solidFill>
                <a:latin typeface="Century Gothic"/>
                <a:cs typeface="Century Gothic"/>
              </a:rPr>
              <a:t>Q&amp;A</a:t>
            </a:r>
          </a:p>
          <a:p>
            <a:pPr algn="ctr"/>
            <a:endParaRPr lang="en-US" sz="1000" b="1" spc="150" dirty="0">
              <a:solidFill>
                <a:schemeClr val="bg1"/>
              </a:solidFill>
              <a:latin typeface="Century Gothic"/>
              <a:cs typeface="Century Gothic"/>
            </a:endParaRPr>
          </a:p>
        </p:txBody>
      </p:sp>
    </p:spTree>
    <p:extLst>
      <p:ext uri="{BB962C8B-B14F-4D97-AF65-F5344CB8AC3E}">
        <p14:creationId xmlns:p14="http://schemas.microsoft.com/office/powerpoint/2010/main" val="41332780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p:nvSpPr>
        <p:spPr>
          <a:xfrm>
            <a:off x="205062" y="5358578"/>
            <a:ext cx="8778240" cy="1266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200"/>
              </a:spcAft>
              <a:defRPr/>
            </a:pPr>
            <a:r>
              <a:rPr lang="en-US" sz="1800" b="1" kern="1200" dirty="0">
                <a:latin typeface="Calibri" charset="0"/>
              </a:rPr>
              <a:t>Cynthia Needham, </a:t>
            </a:r>
            <a:r>
              <a:rPr lang="en-US" sz="1800" kern="1200" dirty="0">
                <a:latin typeface="Calibri" charset="0"/>
              </a:rPr>
              <a:t>ICAN Productions</a:t>
            </a:r>
          </a:p>
        </p:txBody>
      </p:sp>
      <p:pic>
        <p:nvPicPr>
          <p:cNvPr id="1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988" y="5548745"/>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1339" y="5751909"/>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bwMode="auto">
          <a:xfrm>
            <a:off x="1562561" y="5568592"/>
            <a:ext cx="490382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9" name="Picture 8" descr="PHL 5688626276_06606fd3a0_b.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8600" y="1051539"/>
            <a:ext cx="8686800" cy="4473393"/>
          </a:xfrm>
          <a:prstGeom prst="rect">
            <a:avLst/>
          </a:prstGeom>
        </p:spPr>
      </p:pic>
      <p:sp>
        <p:nvSpPr>
          <p:cNvPr id="10" name="Rectangle 9"/>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Thank you</a:t>
            </a:r>
            <a:endParaRPr lang="en-US" sz="4000" spc="150" dirty="0">
              <a:solidFill>
                <a:schemeClr val="bg1"/>
              </a:solidFill>
              <a:latin typeface="Century Gothic"/>
              <a:cs typeface="Century Gothic"/>
            </a:endParaRPr>
          </a:p>
        </p:txBody>
      </p:sp>
    </p:spTree>
    <p:extLst>
      <p:ext uri="{BB962C8B-B14F-4D97-AF65-F5344CB8AC3E}">
        <p14:creationId xmlns:p14="http://schemas.microsoft.com/office/powerpoint/2010/main" val="21966762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152400" y="76200"/>
            <a:ext cx="8534400" cy="914400"/>
          </a:xfrm>
        </p:spPr>
        <p:txBody>
          <a:bodyPr/>
          <a:lstStyle/>
          <a:p>
            <a:r>
              <a:rPr lang="en-US" altLang="en-US" sz="4000" b="1" dirty="0">
                <a:solidFill>
                  <a:schemeClr val="tx1"/>
                </a:solidFill>
                <a:latin typeface="Arial" panose="020B0604020202020204" pitchFamily="34" charset="0"/>
                <a:cs typeface="Arial" panose="020B0604020202020204" pitchFamily="34" charset="0"/>
              </a:rPr>
              <a:t>Speed (Collaboration) Networking</a:t>
            </a:r>
          </a:p>
        </p:txBody>
      </p:sp>
      <p:pic>
        <p:nvPicPr>
          <p:cNvPr id="6" name="Content Placeholder 5" descr="Philadelphia%20Institute%202009%20014_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463040" y="990600"/>
            <a:ext cx="6461760" cy="4846320"/>
          </a:xfrm>
          <a:effectLst>
            <a:softEdge rad="112500"/>
          </a:effectLst>
        </p:spPr>
      </p:pic>
    </p:spTree>
    <p:extLst>
      <p:ext uri="{BB962C8B-B14F-4D97-AF65-F5344CB8AC3E}">
        <p14:creationId xmlns:p14="http://schemas.microsoft.com/office/powerpoint/2010/main" val="338037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457200" y="152400"/>
            <a:ext cx="8229600" cy="685800"/>
          </a:xfrm>
        </p:spPr>
        <p:txBody>
          <a:bodyPr>
            <a:normAutofit fontScale="90000"/>
          </a:bodyPr>
          <a:lstStyle/>
          <a:p>
            <a:r>
              <a:rPr lang="en-US" altLang="en-US" sz="4000" b="1" dirty="0"/>
              <a:t>Collaboration </a:t>
            </a:r>
            <a:r>
              <a:rPr lang="en-US" altLang="en-US" sz="4000" b="1" dirty="0">
                <a:solidFill>
                  <a:schemeClr val="tx1"/>
                </a:solidFill>
              </a:rPr>
              <a:t>Networking</a:t>
            </a:r>
          </a:p>
        </p:txBody>
      </p:sp>
      <p:sp>
        <p:nvSpPr>
          <p:cNvPr id="5" name="Content Placeholder 4"/>
          <p:cNvSpPr>
            <a:spLocks noGrp="1"/>
          </p:cNvSpPr>
          <p:nvPr>
            <p:ph idx="1"/>
          </p:nvPr>
        </p:nvSpPr>
        <p:spPr>
          <a:xfrm>
            <a:off x="228600" y="914400"/>
            <a:ext cx="8153400" cy="4800600"/>
          </a:xfrm>
        </p:spPr>
        <p:txBody>
          <a:bodyPr>
            <a:normAutofit lnSpcReduction="10000"/>
          </a:bodyPr>
          <a:lstStyle/>
          <a:p>
            <a:pPr>
              <a:lnSpc>
                <a:spcPct val="110000"/>
              </a:lnSpc>
              <a:spcBef>
                <a:spcPts val="0"/>
              </a:spcBef>
              <a:buFont typeface="Arial" panose="020B0604020202020204" pitchFamily="34" charset="0"/>
              <a:buChar char="•"/>
              <a:defRPr/>
            </a:pPr>
            <a:r>
              <a:rPr lang="en-US" dirty="0">
                <a:latin typeface="Arial" pitchFamily="34" charset="0"/>
                <a:cs typeface="Arial" pitchFamily="34" charset="0"/>
              </a:rPr>
              <a:t>Your Name</a:t>
            </a:r>
          </a:p>
          <a:p>
            <a:pPr>
              <a:lnSpc>
                <a:spcPct val="110000"/>
              </a:lnSpc>
              <a:spcBef>
                <a:spcPts val="0"/>
              </a:spcBef>
              <a:buFont typeface="Arial" panose="020B0604020202020204" pitchFamily="34" charset="0"/>
              <a:buChar char="•"/>
              <a:defRPr/>
            </a:pPr>
            <a:r>
              <a:rPr lang="en-US" dirty="0">
                <a:latin typeface="Arial" pitchFamily="34" charset="0"/>
                <a:cs typeface="Arial" pitchFamily="34" charset="0"/>
              </a:rPr>
              <a:t>Your Organization/Program &amp; Role</a:t>
            </a:r>
          </a:p>
          <a:p>
            <a:pPr>
              <a:lnSpc>
                <a:spcPct val="110000"/>
              </a:lnSpc>
              <a:spcBef>
                <a:spcPts val="0"/>
              </a:spcBef>
              <a:buFont typeface="Arial" panose="020B0604020202020204" pitchFamily="34" charset="0"/>
              <a:buChar char="•"/>
              <a:defRPr/>
            </a:pPr>
            <a:r>
              <a:rPr lang="en-US" dirty="0">
                <a:latin typeface="Arial" pitchFamily="34" charset="0"/>
                <a:cs typeface="Arial" pitchFamily="34" charset="0"/>
              </a:rPr>
              <a:t>Resources </a:t>
            </a:r>
            <a:r>
              <a:rPr lang="en-US" i="1" dirty="0">
                <a:latin typeface="Arial" pitchFamily="34" charset="0"/>
                <a:cs typeface="Arial" pitchFamily="34" charset="0"/>
              </a:rPr>
              <a:t>(what do you have to </a:t>
            </a:r>
            <a:r>
              <a:rPr lang="en-US" b="1" i="1" dirty="0">
                <a:latin typeface="Arial" pitchFamily="34" charset="0"/>
                <a:cs typeface="Arial" pitchFamily="34" charset="0"/>
              </a:rPr>
              <a:t>share</a:t>
            </a:r>
            <a:r>
              <a:rPr lang="en-US" i="1" dirty="0">
                <a:latin typeface="Arial" pitchFamily="34" charset="0"/>
                <a:cs typeface="Arial" pitchFamily="34" charset="0"/>
              </a:rPr>
              <a:t>?)</a:t>
            </a:r>
          </a:p>
          <a:p>
            <a:pPr>
              <a:lnSpc>
                <a:spcPct val="110000"/>
              </a:lnSpc>
              <a:spcBef>
                <a:spcPts val="0"/>
              </a:spcBef>
              <a:buFont typeface="Arial" panose="020B0604020202020204" pitchFamily="34" charset="0"/>
              <a:buChar char="•"/>
              <a:defRPr/>
            </a:pPr>
            <a:r>
              <a:rPr lang="en-US" dirty="0">
                <a:latin typeface="Arial" pitchFamily="34" charset="0"/>
                <a:cs typeface="Arial" pitchFamily="34" charset="0"/>
              </a:rPr>
              <a:t>Needs </a:t>
            </a:r>
            <a:r>
              <a:rPr lang="en-US" i="1" dirty="0">
                <a:latin typeface="Arial" pitchFamily="34" charset="0"/>
                <a:cs typeface="Arial" pitchFamily="34" charset="0"/>
              </a:rPr>
              <a:t>(what do you </a:t>
            </a:r>
            <a:r>
              <a:rPr lang="en-US" b="1" i="1" dirty="0">
                <a:latin typeface="Arial" pitchFamily="34" charset="0"/>
                <a:cs typeface="Arial" pitchFamily="34" charset="0"/>
              </a:rPr>
              <a:t>need </a:t>
            </a:r>
            <a:r>
              <a:rPr lang="en-US" i="1" dirty="0">
                <a:latin typeface="Arial" pitchFamily="34" charset="0"/>
                <a:cs typeface="Arial" pitchFamily="34" charset="0"/>
              </a:rPr>
              <a:t>to meet your goals?)</a:t>
            </a:r>
          </a:p>
          <a:p>
            <a:pPr>
              <a:lnSpc>
                <a:spcPct val="110000"/>
              </a:lnSpc>
              <a:spcBef>
                <a:spcPts val="0"/>
              </a:spcBef>
              <a:buFont typeface="Arial" panose="020B0604020202020204" pitchFamily="34" charset="0"/>
              <a:buChar char="•"/>
              <a:defRPr/>
            </a:pPr>
            <a:r>
              <a:rPr lang="en-US" dirty="0">
                <a:latin typeface="Arial" pitchFamily="34" charset="0"/>
                <a:cs typeface="Arial" pitchFamily="34" charset="0"/>
              </a:rPr>
              <a:t>2 Minutes Each</a:t>
            </a:r>
          </a:p>
          <a:p>
            <a:pPr>
              <a:lnSpc>
                <a:spcPct val="110000"/>
              </a:lnSpc>
              <a:spcBef>
                <a:spcPts val="0"/>
              </a:spcBef>
              <a:buFont typeface="Arial" panose="020B0604020202020204" pitchFamily="34" charset="0"/>
              <a:buChar char="•"/>
              <a:defRPr/>
            </a:pPr>
            <a:r>
              <a:rPr lang="en-US" dirty="0">
                <a:latin typeface="Arial" pitchFamily="34" charset="0"/>
                <a:cs typeface="Arial" pitchFamily="34" charset="0"/>
              </a:rPr>
              <a:t>Bring your business card to exchange</a:t>
            </a:r>
          </a:p>
          <a:p>
            <a:pPr>
              <a:lnSpc>
                <a:spcPct val="110000"/>
              </a:lnSpc>
              <a:spcBef>
                <a:spcPts val="0"/>
              </a:spcBef>
              <a:buFont typeface="Arial" panose="020B0604020202020204" pitchFamily="34" charset="0"/>
              <a:buChar char="•"/>
              <a:defRPr/>
            </a:pPr>
            <a:r>
              <a:rPr lang="en-US" dirty="0">
                <a:latin typeface="Arial" pitchFamily="34" charset="0"/>
                <a:cs typeface="Arial" pitchFamily="34" charset="0"/>
              </a:rPr>
              <a:t>You might need a pen to write down great ideas!</a:t>
            </a:r>
          </a:p>
          <a:p>
            <a:pPr marL="0" indent="0">
              <a:buFontTx/>
              <a:buNone/>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227807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834"/>
            <a:ext cx="9144000" cy="2062103"/>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5400" spc="150" dirty="0" smtClean="0">
                <a:solidFill>
                  <a:schemeClr val="bg1"/>
                </a:solidFill>
                <a:latin typeface="Century Gothic"/>
                <a:cs typeface="Century Gothic"/>
              </a:rPr>
              <a:t>MUSEUMS &amp; COMMUNITY PARTNERSHIPS</a:t>
            </a:r>
          </a:p>
          <a:p>
            <a:pPr algn="ctr"/>
            <a:endParaRPr lang="en-US" sz="1000" b="1" spc="150" dirty="0">
              <a:solidFill>
                <a:schemeClr val="bg1"/>
              </a:solidFill>
              <a:latin typeface="Century Gothic"/>
              <a:cs typeface="Century Gothic"/>
            </a:endParaRPr>
          </a:p>
        </p:txBody>
      </p:sp>
      <p:sp>
        <p:nvSpPr>
          <p:cNvPr id="3" name="Rectangle 2"/>
          <p:cNvSpPr/>
          <p:nvPr/>
        </p:nvSpPr>
        <p:spPr>
          <a:xfrm>
            <a:off x="0" y="3202595"/>
            <a:ext cx="9144000" cy="1313180"/>
          </a:xfrm>
          <a:prstGeom prst="rect">
            <a:avLst/>
          </a:prstGeom>
        </p:spPr>
        <p:txBody>
          <a:bodyPr wrap="square">
            <a:spAutoFit/>
          </a:bodyPr>
          <a:lstStyle/>
          <a:p>
            <a:pPr>
              <a:spcAft>
                <a:spcPts val="1600"/>
              </a:spcAft>
            </a:pPr>
            <a:r>
              <a:rPr lang="en-US" sz="3600" spc="150" dirty="0" smtClean="0">
                <a:solidFill>
                  <a:srgbClr val="49176D"/>
                </a:solidFill>
                <a:latin typeface="Century Gothic"/>
                <a:cs typeface="Century Gothic"/>
              </a:rPr>
              <a:t>Rae Ostman + Catherine McCarthy</a:t>
            </a:r>
          </a:p>
          <a:p>
            <a:pPr>
              <a:spcAft>
                <a:spcPts val="1600"/>
              </a:spcAft>
            </a:pPr>
            <a:r>
              <a:rPr lang="en-US" sz="3000" spc="150" dirty="0" smtClean="0">
                <a:solidFill>
                  <a:srgbClr val="49176D"/>
                </a:solidFill>
                <a:latin typeface="Century Gothic"/>
                <a:cs typeface="Century Gothic"/>
              </a:rPr>
              <a:t>National Informal STEM Education Network</a:t>
            </a:r>
            <a:endParaRPr lang="en-US" sz="3000" spc="150" dirty="0">
              <a:solidFill>
                <a:srgbClr val="49176D"/>
              </a:solidFill>
              <a:latin typeface="Century Gothic"/>
              <a:cs typeface="Century Gothic"/>
            </a:endParaRPr>
          </a:p>
        </p:txBody>
      </p:sp>
    </p:spTree>
    <p:extLst>
      <p:ext uri="{BB962C8B-B14F-4D97-AF65-F5344CB8AC3E}">
        <p14:creationId xmlns:p14="http://schemas.microsoft.com/office/powerpoint/2010/main" val="32094342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5778" y="1162990"/>
            <a:ext cx="8686800" cy="5486400"/>
            <a:chOff x="225778" y="1162990"/>
            <a:chExt cx="8686800" cy="5486400"/>
          </a:xfrm>
        </p:grpSpPr>
        <p:sp>
          <p:nvSpPr>
            <p:cNvPr id="3" name="Rectangle 2"/>
            <p:cNvSpPr/>
            <p:nvPr/>
          </p:nvSpPr>
          <p:spPr>
            <a:xfrm>
              <a:off x="225778" y="1194377"/>
              <a:ext cx="3805408" cy="5455013"/>
            </a:xfrm>
            <a:prstGeom prst="rect">
              <a:avLst/>
            </a:prstGeom>
            <a:solidFill>
              <a:srgbClr val="E0E6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map.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980" y="1162990"/>
              <a:ext cx="5139598" cy="5486400"/>
            </a:xfrm>
            <a:prstGeom prst="rect">
              <a:avLst/>
            </a:prstGeom>
          </p:spPr>
        </p:pic>
      </p:grpSp>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NISE Network</a:t>
            </a:r>
            <a:endParaRPr lang="en-US" sz="4000" spc="150" dirty="0">
              <a:solidFill>
                <a:schemeClr val="bg1"/>
              </a:solidFill>
              <a:latin typeface="Century Gothic"/>
              <a:cs typeface="Century Gothic"/>
            </a:endParaRPr>
          </a:p>
        </p:txBody>
      </p:sp>
      <p:sp>
        <p:nvSpPr>
          <p:cNvPr id="10" name="Rectangle 9"/>
          <p:cNvSpPr/>
          <p:nvPr/>
        </p:nvSpPr>
        <p:spPr>
          <a:xfrm>
            <a:off x="225780" y="1368769"/>
            <a:ext cx="3805408" cy="4524316"/>
          </a:xfrm>
          <a:prstGeom prst="rect">
            <a:avLst/>
          </a:prstGeom>
        </p:spPr>
        <p:txBody>
          <a:bodyPr wrap="square">
            <a:spAutoFit/>
          </a:bodyPr>
          <a:lstStyle/>
          <a:p>
            <a:r>
              <a:rPr lang="en-US" dirty="0" smtClean="0"/>
              <a:t>National Network</a:t>
            </a:r>
          </a:p>
          <a:p>
            <a:pPr marL="285750" indent="-285750">
              <a:buFont typeface="Arial"/>
              <a:buChar char="•"/>
            </a:pPr>
            <a:r>
              <a:rPr lang="en-US" dirty="0"/>
              <a:t>O</a:t>
            </a:r>
            <a:r>
              <a:rPr lang="en-US" dirty="0" smtClean="0"/>
              <a:t>riginally dedicated to </a:t>
            </a:r>
            <a:r>
              <a:rPr lang="en-US" dirty="0" err="1" smtClean="0"/>
              <a:t>nanoscale</a:t>
            </a:r>
            <a:r>
              <a:rPr lang="en-US" dirty="0" smtClean="0"/>
              <a:t> science, engineering, and technology</a:t>
            </a:r>
          </a:p>
          <a:p>
            <a:pPr marL="285750" indent="-285750">
              <a:buFont typeface="Arial"/>
              <a:buChar char="•"/>
            </a:pPr>
            <a:r>
              <a:rPr lang="en-US" dirty="0" smtClean="0"/>
              <a:t>Now have projects on a range of STEM topics</a:t>
            </a:r>
          </a:p>
          <a:p>
            <a:endParaRPr lang="en-US" dirty="0"/>
          </a:p>
          <a:p>
            <a:r>
              <a:rPr lang="en-US" dirty="0" smtClean="0"/>
              <a:t>Activities</a:t>
            </a:r>
          </a:p>
          <a:p>
            <a:pPr marL="285750" indent="-285750">
              <a:buFont typeface="Arial"/>
              <a:buChar char="•"/>
            </a:pPr>
            <a:r>
              <a:rPr lang="en-US" dirty="0" smtClean="0"/>
              <a:t>Public engagement</a:t>
            </a:r>
          </a:p>
          <a:p>
            <a:pPr marL="285750" indent="-285750">
              <a:buFont typeface="Arial"/>
              <a:buChar char="•"/>
            </a:pPr>
            <a:r>
              <a:rPr lang="en-US" dirty="0" smtClean="0"/>
              <a:t>Professional development</a:t>
            </a:r>
          </a:p>
          <a:p>
            <a:pPr marL="285750" indent="-285750">
              <a:buFont typeface="Arial"/>
              <a:buChar char="•"/>
            </a:pPr>
            <a:r>
              <a:rPr lang="en-US" dirty="0" smtClean="0"/>
              <a:t>Knowledge and practices related to informal learning</a:t>
            </a:r>
          </a:p>
          <a:p>
            <a:pPr marL="285750" indent="-285750">
              <a:buFont typeface="Arial"/>
              <a:buChar char="•"/>
            </a:pPr>
            <a:endParaRPr lang="en-US" dirty="0"/>
          </a:p>
          <a:p>
            <a:r>
              <a:rPr lang="en-US" dirty="0" smtClean="0"/>
              <a:t>Partnerships</a:t>
            </a:r>
          </a:p>
          <a:p>
            <a:pPr marL="285750" indent="-285750">
              <a:buFont typeface="Arial"/>
              <a:buChar char="•"/>
            </a:pPr>
            <a:r>
              <a:rPr lang="en-US" dirty="0" smtClean="0"/>
              <a:t>National</a:t>
            </a:r>
          </a:p>
          <a:p>
            <a:pPr marL="285750" indent="-285750">
              <a:buFont typeface="Arial"/>
              <a:buChar char="•"/>
            </a:pPr>
            <a:r>
              <a:rPr lang="en-US" dirty="0" smtClean="0"/>
              <a:t>Local</a:t>
            </a:r>
            <a:endParaRPr lang="en-US" dirty="0"/>
          </a:p>
        </p:txBody>
      </p:sp>
    </p:spTree>
    <p:extLst>
      <p:ext uri="{BB962C8B-B14F-4D97-AF65-F5344CB8AC3E}">
        <p14:creationId xmlns:p14="http://schemas.microsoft.com/office/powerpoint/2010/main" val="33262863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h.tiff"/>
          <p:cNvPicPr>
            <a:picLocks noChangeAspect="1"/>
          </p:cNvPicPr>
          <p:nvPr/>
        </p:nvPicPr>
        <p:blipFill rotWithShape="1">
          <a:blip r:embed="rId3" cstate="email">
            <a:extLst>
              <a:ext uri="{28A0092B-C50C-407E-A947-70E740481C1C}">
                <a14:useLocalDpi xmlns:a14="http://schemas.microsoft.com/office/drawing/2010/main"/>
              </a:ext>
            </a:extLst>
          </a:blip>
          <a:srcRect t="2519" b="3196"/>
          <a:stretch/>
        </p:blipFill>
        <p:spPr>
          <a:xfrm>
            <a:off x="225778" y="1048545"/>
            <a:ext cx="8686800" cy="5597163"/>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NISE Network</a:t>
            </a:r>
            <a:endParaRPr lang="en-US" sz="4000" spc="150" dirty="0">
              <a:solidFill>
                <a:schemeClr val="bg1"/>
              </a:solidFill>
              <a:latin typeface="Century Gothic"/>
              <a:cs typeface="Century Gothic"/>
            </a:endParaRPr>
          </a:p>
        </p:txBody>
      </p:sp>
    </p:spTree>
    <p:extLst>
      <p:ext uri="{BB962C8B-B14F-4D97-AF65-F5344CB8AC3E}">
        <p14:creationId xmlns:p14="http://schemas.microsoft.com/office/powerpoint/2010/main" val="10980607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GCP Basic _Template_PartnerLogos.potx" id="{4E34E9D4-BDD1-48FA-9BBD-5C997D765DE5}" vid="{638576EE-A8D9-48A0-B5DC-95F790712655}"/>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GCP Basic _Template_PartnerLogos.potx" id="{4E34E9D4-BDD1-48FA-9BBD-5C997D765DE5}" vid="{638576EE-A8D9-48A0-B5DC-95F79071265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12633</TotalTime>
  <Words>2206</Words>
  <Application>Microsoft Macintosh PowerPoint</Application>
  <PresentationFormat>On-screen Show (4:3)</PresentationFormat>
  <Paragraphs>356</Paragraphs>
  <Slides>43</Slides>
  <Notes>41</Notes>
  <HiddenSlides>0</HiddenSlides>
  <MMClips>0</MMClips>
  <ScaleCrop>false</ScaleCrop>
  <HeadingPairs>
    <vt:vector size="4" baseType="variant">
      <vt:variant>
        <vt:lpstr>Theme</vt:lpstr>
      </vt:variant>
      <vt:variant>
        <vt:i4>5</vt:i4>
      </vt:variant>
      <vt:variant>
        <vt:lpstr>Slide Titles</vt:lpstr>
      </vt:variant>
      <vt:variant>
        <vt:i4>43</vt:i4>
      </vt:variant>
    </vt:vector>
  </HeadingPairs>
  <TitlesOfParts>
    <vt:vector size="48" baseType="lpstr">
      <vt:lpstr>Office Theme</vt:lpstr>
      <vt:lpstr>1_Office Theme</vt:lpstr>
      <vt:lpstr>4_Office Theme</vt:lpstr>
      <vt:lpstr>2_Office Theme</vt:lpstr>
      <vt:lpstr>3_Office Theme</vt:lpstr>
      <vt:lpstr>PowerPoint Presentation</vt:lpstr>
      <vt:lpstr>PowerPoint Presentation</vt:lpstr>
      <vt:lpstr>PowerPoint Presentation</vt:lpstr>
      <vt:lpstr>PowerPoint Presentation</vt:lpstr>
      <vt:lpstr>Speed (Collaboration) Networking</vt:lpstr>
      <vt:lpstr>Collaboration Networking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A’STEAM Program After-school Science, Technology, Engineering, Arts (Design), and Mathematics</vt:lpstr>
      <vt:lpstr>PowerPoint Presentation</vt:lpstr>
      <vt:lpstr>PowerPoint Presentation</vt:lpstr>
      <vt:lpstr>PowerPoint Presentation</vt:lpstr>
      <vt:lpstr>PowerPoint Presentation</vt:lpstr>
      <vt:lpstr>The Afterschool Alliance</vt:lpstr>
      <vt:lpstr>America After 3PM</vt:lpstr>
      <vt:lpstr>Where are kids going?</vt:lpstr>
      <vt:lpstr>What are kids doing?</vt:lpstr>
      <vt:lpstr>How is afterschool unique?</vt:lpstr>
      <vt:lpstr>Addressing Equity</vt:lpstr>
      <vt:lpstr>Afterschool Providers</vt:lpstr>
      <vt:lpstr>System-Builders for Afterschool</vt:lpstr>
      <vt:lpstr>Partnership Tips</vt:lpstr>
      <vt:lpstr>What could you do?</vt:lpstr>
      <vt:lpstr>PowerPoint Presentation</vt:lpstr>
      <vt:lpstr>Best Practices in Successful Collaborations</vt:lpstr>
      <vt:lpstr>Prepare to Collaborate</vt:lpstr>
      <vt:lpstr>Prepare to Collaborate</vt:lpstr>
      <vt:lpstr>Look for Collaborators</vt:lpstr>
      <vt:lpstr>Plan for a Successful Collaboration</vt:lpstr>
      <vt:lpstr>Build a Successful Collaborative Project</vt:lpstr>
      <vt:lpstr>PowerPoint Presentation</vt:lpstr>
      <vt:lpstr>PowerPoint Presentation</vt:lpstr>
      <vt:lpstr>PowerPoint Presentation</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454</cp:revision>
  <cp:lastPrinted>2015-06-02T18:48:45Z</cp:lastPrinted>
  <dcterms:created xsi:type="dcterms:W3CDTF">2014-05-14T00:16:04Z</dcterms:created>
  <dcterms:modified xsi:type="dcterms:W3CDTF">2016-05-05T19:30:48Z</dcterms:modified>
</cp:coreProperties>
</file>