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3" r:id="rId2"/>
  </p:sldMasterIdLst>
  <p:notesMasterIdLst>
    <p:notesMasterId r:id="rId29"/>
  </p:notesMasterIdLst>
  <p:sldIdLst>
    <p:sldId id="257" r:id="rId3"/>
    <p:sldId id="435" r:id="rId4"/>
    <p:sldId id="452" r:id="rId5"/>
    <p:sldId id="458" r:id="rId6"/>
    <p:sldId id="459" r:id="rId7"/>
    <p:sldId id="460" r:id="rId8"/>
    <p:sldId id="461" r:id="rId9"/>
    <p:sldId id="462" r:id="rId10"/>
    <p:sldId id="463" r:id="rId11"/>
    <p:sldId id="464" r:id="rId12"/>
    <p:sldId id="494" r:id="rId13"/>
    <p:sldId id="495" r:id="rId14"/>
    <p:sldId id="496" r:id="rId15"/>
    <p:sldId id="497" r:id="rId16"/>
    <p:sldId id="498" r:id="rId17"/>
    <p:sldId id="499" r:id="rId18"/>
    <p:sldId id="500" r:id="rId19"/>
    <p:sldId id="501" r:id="rId20"/>
    <p:sldId id="502" r:id="rId21"/>
    <p:sldId id="503" r:id="rId22"/>
    <p:sldId id="504" r:id="rId23"/>
    <p:sldId id="505" r:id="rId24"/>
    <p:sldId id="506" r:id="rId25"/>
    <p:sldId id="507" r:id="rId26"/>
    <p:sldId id="508" r:id="rId27"/>
    <p:sldId id="50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C2D7"/>
    <a:srgbClr val="334C8C"/>
    <a:srgbClr val="436AB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792" autoAdjust="0"/>
  </p:normalViewPr>
  <p:slideViewPr>
    <p:cSldViewPr snapToGrid="0" snapToObjects="1">
      <p:cViewPr>
        <p:scale>
          <a:sx n="81" d="100"/>
          <a:sy n="81" d="100"/>
        </p:scale>
        <p:origin x="-928"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7442BB-7227-3342-A0EF-946709A820A1}" type="datetimeFigureOut">
              <a:rPr lang="en-US" smtClean="0"/>
              <a:t>5/7/16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0478F4-A250-8B47-8821-726EE2416A7F}" type="slidenum">
              <a:rPr lang="en-US" smtClean="0"/>
              <a:t>‹#›</a:t>
            </a:fld>
            <a:endParaRPr lang="en-US"/>
          </a:p>
        </p:txBody>
      </p:sp>
    </p:spTree>
    <p:extLst>
      <p:ext uri="{BB962C8B-B14F-4D97-AF65-F5344CB8AC3E}">
        <p14:creationId xmlns:p14="http://schemas.microsoft.com/office/powerpoint/2010/main" val="11362012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latin typeface="+mn-lt"/>
                <a:ea typeface="+mn-ea"/>
                <a:cs typeface="+mn-cs"/>
              </a:rPr>
              <a:t>The purpose of this session</a:t>
            </a:r>
            <a:r>
              <a:rPr lang="en-US" sz="1200" kern="1200" baseline="0" dirty="0" smtClean="0">
                <a:solidFill>
                  <a:schemeClr val="tx1"/>
                </a:solidFill>
                <a:latin typeface="+mn-lt"/>
                <a:ea typeface="+mn-ea"/>
                <a:cs typeface="+mn-cs"/>
              </a:rPr>
              <a:t> is to</a:t>
            </a:r>
            <a:r>
              <a:rPr lang="en-US" sz="1200" kern="1200" dirty="0" smtClean="0">
                <a:solidFill>
                  <a:schemeClr val="tx1"/>
                </a:solidFill>
                <a:latin typeface="+mn-lt"/>
                <a:ea typeface="+mn-ea"/>
                <a:cs typeface="+mn-cs"/>
              </a:rPr>
              <a:t> learn about ways to increase your organization's impact and relevance by partnering with local youth-serving organizations such as after-school programs, Presenters will</a:t>
            </a:r>
            <a:r>
              <a:rPr lang="en-US" sz="1200" kern="1200" baseline="0" dirty="0" smtClean="0">
                <a:solidFill>
                  <a:schemeClr val="tx1"/>
                </a:solidFill>
                <a:latin typeface="+mn-lt"/>
                <a:ea typeface="+mn-ea"/>
                <a:cs typeface="+mn-cs"/>
              </a:rPr>
              <a:t> talk </a:t>
            </a:r>
            <a:r>
              <a:rPr lang="en-US" sz="1200" kern="1200" dirty="0" smtClean="0">
                <a:solidFill>
                  <a:schemeClr val="tx1"/>
                </a:solidFill>
                <a:latin typeface="+mn-lt"/>
                <a:ea typeface="+mn-ea"/>
                <a:cs typeface="+mn-cs"/>
              </a:rPr>
              <a:t>about broad strategies as well as specific advice to create successful collaborations. We have some materials</a:t>
            </a:r>
            <a:r>
              <a:rPr lang="en-US" sz="1200" kern="1200" baseline="0" dirty="0" smtClean="0">
                <a:solidFill>
                  <a:schemeClr val="tx1"/>
                </a:solidFill>
                <a:latin typeface="+mn-lt"/>
                <a:ea typeface="+mn-ea"/>
                <a:cs typeface="+mn-cs"/>
              </a:rPr>
              <a:t> you can take with you today and more available online. </a:t>
            </a:r>
            <a:r>
              <a:rPr lang="en-US" sz="1200" kern="1200" dirty="0" smtClean="0">
                <a:solidFill>
                  <a:schemeClr val="tx1"/>
                </a:solidFill>
                <a:latin typeface="+mn-lt"/>
                <a:ea typeface="+mn-ea"/>
                <a:cs typeface="+mn-cs"/>
              </a:rPr>
              <a:t> Presenters:</a:t>
            </a:r>
          </a:p>
          <a:p>
            <a:pPr marL="0" marR="0" indent="0" algn="l" defTabSz="4572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latin typeface="+mn-lt"/>
                <a:ea typeface="+mn-ea"/>
                <a:cs typeface="+mn-cs"/>
              </a:rPr>
              <a:t>Rae </a:t>
            </a:r>
            <a:r>
              <a:rPr lang="en-US" sz="1200" kern="1200" dirty="0" err="1" smtClean="0">
                <a:solidFill>
                  <a:schemeClr val="tx1"/>
                </a:solidFill>
                <a:latin typeface="+mn-lt"/>
                <a:ea typeface="+mn-ea"/>
                <a:cs typeface="+mn-cs"/>
              </a:rPr>
              <a:t>Ostman</a:t>
            </a:r>
            <a:r>
              <a:rPr lang="en-US" sz="1200" kern="1200" dirty="0" smtClean="0">
                <a:solidFill>
                  <a:schemeClr val="tx1"/>
                </a:solidFill>
                <a:latin typeface="+mn-lt"/>
                <a:ea typeface="+mn-ea"/>
                <a:cs typeface="+mn-cs"/>
              </a:rPr>
              <a:t>: overview of Museums</a:t>
            </a:r>
            <a:r>
              <a:rPr lang="en-US" sz="1200" kern="1200" baseline="0" dirty="0" smtClean="0">
                <a:solidFill>
                  <a:schemeClr val="tx1"/>
                </a:solidFill>
                <a:latin typeface="+mn-lt"/>
                <a:ea typeface="+mn-ea"/>
                <a:cs typeface="+mn-cs"/>
              </a:rPr>
              <a:t> &amp; Community Partnership Project (5)</a:t>
            </a:r>
          </a:p>
          <a:p>
            <a:pPr marL="0" marR="0" indent="0" algn="l" defTabSz="457200" rtl="0" eaLnBrk="1" fontAlgn="auto" latinLnBrk="0" hangingPunct="1">
              <a:lnSpc>
                <a:spcPct val="100000"/>
              </a:lnSpc>
              <a:spcBef>
                <a:spcPct val="0"/>
              </a:spcBef>
              <a:spcAft>
                <a:spcPts val="0"/>
              </a:spcAft>
              <a:buClrTx/>
              <a:buSzTx/>
              <a:buFontTx/>
              <a:buNone/>
              <a:tabLst/>
              <a:defRPr/>
            </a:pPr>
            <a:r>
              <a:rPr lang="en-US" sz="1200" kern="1200" baseline="0" dirty="0" smtClean="0">
                <a:solidFill>
                  <a:schemeClr val="tx1"/>
                </a:solidFill>
                <a:latin typeface="+mn-lt"/>
                <a:ea typeface="+mn-ea"/>
                <a:cs typeface="+mn-cs"/>
              </a:rPr>
              <a:t>Brad Herring: video (8)</a:t>
            </a:r>
          </a:p>
          <a:p>
            <a:pPr marL="0" marR="0" indent="0" algn="l" defTabSz="457200" rtl="0" eaLnBrk="1" fontAlgn="auto" latinLnBrk="0" hangingPunct="1">
              <a:lnSpc>
                <a:spcPct val="100000"/>
              </a:lnSpc>
              <a:spcBef>
                <a:spcPct val="0"/>
              </a:spcBef>
              <a:spcAft>
                <a:spcPts val="0"/>
              </a:spcAft>
              <a:buClrTx/>
              <a:buSzTx/>
              <a:buFontTx/>
              <a:buNone/>
              <a:tabLst/>
              <a:defRPr/>
            </a:pPr>
            <a:r>
              <a:rPr lang="en-US" sz="1200" kern="1200" baseline="0" dirty="0" smtClean="0">
                <a:solidFill>
                  <a:schemeClr val="tx1"/>
                </a:solidFill>
                <a:latin typeface="+mn-lt"/>
                <a:ea typeface="+mn-ea"/>
                <a:cs typeface="+mn-cs"/>
              </a:rPr>
              <a:t>Catherine McCarthy: Guide &amp; Tools (5)</a:t>
            </a:r>
          </a:p>
          <a:p>
            <a:pPr marL="0" marR="0" indent="0" algn="l" defTabSz="457200" rtl="0" eaLnBrk="1" fontAlgn="auto" latinLnBrk="0" hangingPunct="1">
              <a:lnSpc>
                <a:spcPct val="100000"/>
              </a:lnSpc>
              <a:spcBef>
                <a:spcPct val="0"/>
              </a:spcBef>
              <a:spcAft>
                <a:spcPts val="0"/>
              </a:spcAft>
              <a:buClrTx/>
              <a:buSzTx/>
              <a:buFontTx/>
              <a:buNone/>
              <a:tabLst/>
              <a:defRPr/>
            </a:pPr>
            <a:r>
              <a:rPr lang="en-US" sz="1200" kern="1200" baseline="0" dirty="0" smtClean="0">
                <a:solidFill>
                  <a:schemeClr val="tx1"/>
                </a:solidFill>
                <a:latin typeface="+mn-lt"/>
                <a:ea typeface="+mn-ea"/>
                <a:cs typeface="+mn-cs"/>
              </a:rPr>
              <a:t>Al Jackson: Kit photos/contents (5)</a:t>
            </a:r>
          </a:p>
          <a:p>
            <a:pPr marL="0" marR="0" indent="0" algn="l" defTabSz="457200" rtl="0" eaLnBrk="1" fontAlgn="auto" latinLnBrk="0" hangingPunct="1">
              <a:lnSpc>
                <a:spcPct val="100000"/>
              </a:lnSpc>
              <a:spcBef>
                <a:spcPct val="0"/>
              </a:spcBef>
              <a:spcAft>
                <a:spcPts val="0"/>
              </a:spcAft>
              <a:buClrTx/>
              <a:buSzTx/>
              <a:buFontTx/>
              <a:buNone/>
              <a:tabLst/>
              <a:defRPr/>
            </a:pPr>
            <a:r>
              <a:rPr lang="en-US" sz="1200" kern="1200" baseline="0" dirty="0" smtClean="0">
                <a:solidFill>
                  <a:schemeClr val="tx1"/>
                </a:solidFill>
                <a:latin typeface="+mn-lt"/>
                <a:ea typeface="+mn-ea"/>
                <a:cs typeface="+mn-cs"/>
              </a:rPr>
              <a:t>Discussion: (40)  </a:t>
            </a:r>
            <a:r>
              <a:rPr lang="en-US" sz="1200" kern="1200" baseline="0" dirty="0" err="1" smtClean="0">
                <a:solidFill>
                  <a:schemeClr val="tx1"/>
                </a:solidFill>
                <a:latin typeface="+mn-lt"/>
                <a:ea typeface="+mn-ea"/>
                <a:cs typeface="+mn-cs"/>
              </a:rPr>
              <a:t>helpw</a:t>
            </a:r>
            <a:r>
              <a:rPr lang="en-US" sz="1200" kern="1200" baseline="0" dirty="0" smtClean="0">
                <a:solidFill>
                  <a:schemeClr val="tx1"/>
                </a:solidFill>
                <a:latin typeface="+mn-lt"/>
                <a:ea typeface="+mn-ea"/>
                <a:cs typeface="+mn-cs"/>
              </a:rPr>
              <a:t> with the discussion are Karen Peterson, Melissa Ballard (Keith </a:t>
            </a:r>
            <a:r>
              <a:rPr lang="en-US" sz="1200" kern="1200" baseline="0" dirty="0" err="1" smtClean="0">
                <a:solidFill>
                  <a:schemeClr val="tx1"/>
                </a:solidFill>
                <a:latin typeface="+mn-lt"/>
                <a:ea typeface="+mn-ea"/>
                <a:cs typeface="+mn-cs"/>
              </a:rPr>
              <a:t>Ostfeld</a:t>
            </a:r>
            <a:r>
              <a:rPr lang="en-US" sz="1200" kern="1200" baseline="0" dirty="0" smtClean="0">
                <a:solidFill>
                  <a:schemeClr val="tx1"/>
                </a:solidFill>
                <a:latin typeface="+mn-lt"/>
                <a:ea typeface="+mn-ea"/>
                <a:cs typeface="+mn-cs"/>
              </a:rPr>
              <a:t> may stay)</a:t>
            </a:r>
            <a:endParaRPr lang="en-US" sz="1200" kern="1200" dirty="0" smtClean="0">
              <a:solidFill>
                <a:schemeClr val="tx1"/>
              </a:solidFill>
              <a:latin typeface="+mn-lt"/>
              <a:ea typeface="+mn-ea"/>
              <a:cs typeface="+mn-cs"/>
            </a:endParaRPr>
          </a:p>
          <a:p>
            <a:pPr eaLnBrk="1" hangingPunct="1">
              <a:spcBef>
                <a:spcPct val="0"/>
              </a:spcBef>
            </a:pPr>
            <a:endParaRPr lang="en-US" dirty="0">
              <a:latin typeface="Calibri" charset="0"/>
              <a:ea typeface="ＭＳ Ｐゴシック" charset="0"/>
              <a:cs typeface="ＭＳ Ｐゴシック"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BF27965-7D9F-D34C-A487-7E7EA84F189E}" type="slidenum">
              <a:rPr lang="en-US" sz="1200">
                <a:latin typeface="Calibri" charset="0"/>
              </a:rPr>
              <a:pPr eaLnBrk="1" hangingPunct="1"/>
              <a:t>1</a:t>
            </a:fld>
            <a:endParaRPr lang="en-US"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RAE: </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Public</a:t>
            </a:r>
            <a:r>
              <a:rPr lang="en-US" b="1" baseline="0" dirty="0" smtClean="0"/>
              <a:t> engagement: </a:t>
            </a:r>
            <a:r>
              <a:rPr lang="en-US" b="0" baseline="0" dirty="0" smtClean="0"/>
              <a:t>variety of settings, in one-hour units or as individual activities</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Professional resources: </a:t>
            </a:r>
            <a:r>
              <a:rPr lang="en-US" b="0" baseline="0" dirty="0" smtClean="0"/>
              <a:t>engaging diverse audiences, STEM in out of school settings</a:t>
            </a: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CATHERINE:</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Next session</a:t>
            </a:r>
          </a:p>
        </p:txBody>
      </p:sp>
      <p:sp>
        <p:nvSpPr>
          <p:cNvPr id="4" name="Slide Number Placeholder 3"/>
          <p:cNvSpPr>
            <a:spLocks noGrp="1"/>
          </p:cNvSpPr>
          <p:nvPr>
            <p:ph type="sldNum" sz="quarter" idx="10"/>
          </p:nvPr>
        </p:nvSpPr>
        <p:spPr/>
        <p:txBody>
          <a:bodyPr/>
          <a:lstStyle/>
          <a:p>
            <a:fld id="{9133AA90-308D-8648-A94F-9D97AA24DE60}"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314042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LARRY</a:t>
            </a:r>
            <a:endParaRPr lang="en-US" dirty="0"/>
          </a:p>
        </p:txBody>
      </p:sp>
      <p:sp>
        <p:nvSpPr>
          <p:cNvPr id="4" name="Slide Number Placeholder 3"/>
          <p:cNvSpPr>
            <a:spLocks noGrp="1"/>
          </p:cNvSpPr>
          <p:nvPr>
            <p:ph type="sldNum" sz="quarter" idx="10"/>
          </p:nvPr>
        </p:nvSpPr>
        <p:spPr/>
        <p:txBody>
          <a:bodyPr/>
          <a:lstStyle/>
          <a:p>
            <a:fld id="{9133AA90-308D-8648-A94F-9D97AA24DE60}"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4059295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advice from experienced professionals who were great</a:t>
            </a:r>
            <a:r>
              <a:rPr lang="en-US" baseline="0" dirty="0" smtClean="0"/>
              <a:t> collaborators </a:t>
            </a:r>
            <a:endParaRPr lang="en-US" dirty="0" smtClean="0"/>
          </a:p>
          <a:p>
            <a:r>
              <a:rPr lang="en-US" dirty="0" smtClean="0"/>
              <a:t>create</a:t>
            </a:r>
            <a:r>
              <a:rPr lang="en-US" baseline="0" dirty="0" smtClean="0"/>
              <a:t> a video for professionals </a:t>
            </a:r>
            <a:endParaRPr lang="en-US" dirty="0"/>
          </a:p>
        </p:txBody>
      </p:sp>
      <p:sp>
        <p:nvSpPr>
          <p:cNvPr id="4" name="Slide Number Placeholder 3"/>
          <p:cNvSpPr>
            <a:spLocks noGrp="1"/>
          </p:cNvSpPr>
          <p:nvPr>
            <p:ph type="sldNum" sz="quarter" idx="10"/>
          </p:nvPr>
        </p:nvSpPr>
        <p:spPr/>
        <p:txBody>
          <a:bodyPr/>
          <a:lstStyle/>
          <a:p>
            <a:fld id="{364F00B6-D785-C04E-9559-3346D3D8E741}" type="slidenum">
              <a:rPr lang="en-US" smtClean="0"/>
              <a:pPr/>
              <a:t>12</a:t>
            </a:fld>
            <a:endParaRPr lang="en-US"/>
          </a:p>
        </p:txBody>
      </p:sp>
    </p:spTree>
    <p:extLst>
      <p:ext uri="{BB962C8B-B14F-4D97-AF65-F5344CB8AC3E}">
        <p14:creationId xmlns:p14="http://schemas.microsoft.com/office/powerpoint/2010/main" val="74667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4F00B6-D785-C04E-9559-3346D3D8E741}" type="slidenum">
              <a:rPr lang="en-US" smtClean="0"/>
              <a:pPr/>
              <a:t>13</a:t>
            </a:fld>
            <a:endParaRPr lang="en-US"/>
          </a:p>
        </p:txBody>
      </p:sp>
    </p:spTree>
    <p:extLst>
      <p:ext uri="{BB962C8B-B14F-4D97-AF65-F5344CB8AC3E}">
        <p14:creationId xmlns:p14="http://schemas.microsoft.com/office/powerpoint/2010/main" val="74667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D4165-9D33-D344-9720-C9B6C4D3702B}"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2105095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Communities face a variety of challenging and complex problems that can be addressed through collaborative public, private, and nonprofit partnerships. Many of these challenges simply cannot be addressed effectively by one organization acting alone, and require the diverse resources and expertise of government agencies, community-based organizations, state and national organizations, businesses, schools, and individuals. When surveying case studies of local communities who have successfully addressed complex problems, collaborative strategic partnerships are almost always a key ingredient in these success stories. Partnerships can ultimately improve the health and welfare of children, families, and communities.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64F00B6-D785-C04E-9559-3346D3D8E741}" type="slidenum">
              <a:rPr lang="en-US" smtClean="0"/>
              <a:pPr/>
              <a:t>15</a:t>
            </a:fld>
            <a:endParaRPr lang="en-US"/>
          </a:p>
        </p:txBody>
      </p:sp>
    </p:spTree>
    <p:extLst>
      <p:ext uri="{BB962C8B-B14F-4D97-AF65-F5344CB8AC3E}">
        <p14:creationId xmlns:p14="http://schemas.microsoft.com/office/powerpoint/2010/main" val="74667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guide offers an introduction to collaborations between museums and youth-serving community organizations. While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guide is designed specifically for museums and community organizations, much of the content contained in this document can be applied to all kinds and levels of partnerships. This guide includes an overview of why to collaborate, levels of partnerships, how to start a partnership, and a variety of resources to sustain and deepen your collaborative relationships. </a:t>
            </a:r>
            <a:endParaRPr lang="en-US" dirty="0" smtClean="0"/>
          </a:p>
          <a:p>
            <a:endParaRPr lang="en-US" dirty="0"/>
          </a:p>
        </p:txBody>
      </p:sp>
      <p:sp>
        <p:nvSpPr>
          <p:cNvPr id="4" name="Slide Number Placeholder 3"/>
          <p:cNvSpPr>
            <a:spLocks noGrp="1"/>
          </p:cNvSpPr>
          <p:nvPr>
            <p:ph type="sldNum" sz="quarter" idx="10"/>
          </p:nvPr>
        </p:nvSpPr>
        <p:spPr/>
        <p:txBody>
          <a:bodyPr/>
          <a:lstStyle/>
          <a:p>
            <a:fld id="{3A0478F4-A250-8B47-8821-726EE2416A7F}" type="slidenum">
              <a:rPr lang="en-US" smtClean="0"/>
              <a:t>16</a:t>
            </a:fld>
            <a:endParaRPr lang="en-US"/>
          </a:p>
        </p:txBody>
      </p:sp>
    </p:spTree>
    <p:extLst>
      <p:ext uri="{BB962C8B-B14F-4D97-AF65-F5344CB8AC3E}">
        <p14:creationId xmlns:p14="http://schemas.microsoft.com/office/powerpoint/2010/main" val="2365706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Page 7 of the guide</a:t>
            </a:r>
          </a:p>
          <a:p>
            <a:r>
              <a:rPr lang="en-US" sz="1200" b="0" i="0" u="none" strike="noStrike" kern="1200" baseline="0" dirty="0" smtClean="0">
                <a:solidFill>
                  <a:schemeClr val="tx1"/>
                </a:solidFill>
                <a:latin typeface="+mn-lt"/>
                <a:ea typeface="+mn-ea"/>
                <a:cs typeface="+mn-cs"/>
              </a:rPr>
              <a:t>There are many ways to think about and categorize organizational partnerships. It is useful to view partnerships as a continuum of possibilities, with increasing levels of partnership ranging from informal networking all the way up to a more intensive collaboration at the top. The intensity of a partnership and interdependence of a relationship between two organizations will typically vary over time and with different projects. It is important to determine what level of partnership works best for your specific situation. Different types of situations are appropriate for various situations with different partners. Take things slowly and let the relationship evolve.</a:t>
            </a:r>
            <a:endParaRPr lang="en-US" dirty="0"/>
          </a:p>
        </p:txBody>
      </p:sp>
      <p:sp>
        <p:nvSpPr>
          <p:cNvPr id="4" name="Slide Number Placeholder 3"/>
          <p:cNvSpPr>
            <a:spLocks noGrp="1"/>
          </p:cNvSpPr>
          <p:nvPr>
            <p:ph type="sldNum" sz="quarter" idx="10"/>
          </p:nvPr>
        </p:nvSpPr>
        <p:spPr/>
        <p:txBody>
          <a:bodyPr/>
          <a:lstStyle/>
          <a:p>
            <a:fld id="{364F00B6-D785-C04E-9559-3346D3D8E741}" type="slidenum">
              <a:rPr lang="en-US" smtClean="0"/>
              <a:pPr/>
              <a:t>17</a:t>
            </a:fld>
            <a:endParaRPr lang="en-US"/>
          </a:p>
        </p:txBody>
      </p:sp>
    </p:spTree>
    <p:extLst>
      <p:ext uri="{BB962C8B-B14F-4D97-AF65-F5344CB8AC3E}">
        <p14:creationId xmlns:p14="http://schemas.microsoft.com/office/powerpoint/2010/main" val="74667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guide includes advice for successful partnerships</a:t>
            </a:r>
            <a:r>
              <a:rPr lang="en-US" baseline="0" dirty="0" smtClean="0"/>
              <a:t> based on a literature review and interviews with experienced collaborators.</a:t>
            </a:r>
            <a:endParaRPr lang="en-US" dirty="0"/>
          </a:p>
        </p:txBody>
      </p:sp>
      <p:sp>
        <p:nvSpPr>
          <p:cNvPr id="4" name="Slide Number Placeholder 3"/>
          <p:cNvSpPr>
            <a:spLocks noGrp="1"/>
          </p:cNvSpPr>
          <p:nvPr>
            <p:ph type="sldNum" sz="quarter" idx="10"/>
          </p:nvPr>
        </p:nvSpPr>
        <p:spPr/>
        <p:txBody>
          <a:bodyPr/>
          <a:lstStyle/>
          <a:p>
            <a:fld id="{364F00B6-D785-C04E-9559-3346D3D8E741}" type="slidenum">
              <a:rPr lang="en-US" smtClean="0"/>
              <a:pPr/>
              <a:t>18</a:t>
            </a:fld>
            <a:endParaRPr lang="en-US"/>
          </a:p>
        </p:txBody>
      </p:sp>
    </p:spTree>
    <p:extLst>
      <p:ext uri="{BB962C8B-B14F-4D97-AF65-F5344CB8AC3E}">
        <p14:creationId xmlns:p14="http://schemas.microsoft.com/office/powerpoint/2010/main" val="74667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Discuss:</a:t>
            </a:r>
            <a:r>
              <a:rPr lang="en-US" sz="1200" baseline="0" dirty="0"/>
              <a:t> </a:t>
            </a:r>
            <a:r>
              <a:rPr lang="en-US" sz="1200" baseline="0" dirty="0" smtClean="0"/>
              <a:t>What, How, Who Where, and When</a:t>
            </a:r>
            <a:endParaRPr lang="en-US" sz="1200" dirty="0" smtClean="0"/>
          </a:p>
        </p:txBody>
      </p:sp>
      <p:sp>
        <p:nvSpPr>
          <p:cNvPr id="4" name="Slide Number Placeholder 3"/>
          <p:cNvSpPr>
            <a:spLocks noGrp="1"/>
          </p:cNvSpPr>
          <p:nvPr>
            <p:ph type="sldNum" sz="quarter" idx="10"/>
          </p:nvPr>
        </p:nvSpPr>
        <p:spPr/>
        <p:txBody>
          <a:bodyPr/>
          <a:lstStyle/>
          <a:p>
            <a:fld id="{364F00B6-D785-C04E-9559-3346D3D8E741}" type="slidenum">
              <a:rPr lang="en-US" smtClean="0"/>
              <a:pPr/>
              <a:t>19</a:t>
            </a:fld>
            <a:endParaRPr lang="en-US"/>
          </a:p>
        </p:txBody>
      </p:sp>
    </p:spTree>
    <p:extLst>
      <p:ext uri="{BB962C8B-B14F-4D97-AF65-F5344CB8AC3E}">
        <p14:creationId xmlns:p14="http://schemas.microsoft.com/office/powerpoint/2010/main" val="74667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4F00B6-D785-C04E-9559-3346D3D8E741}" type="slidenum">
              <a:rPr lang="en-US" smtClean="0"/>
              <a:pPr/>
              <a:t>2</a:t>
            </a:fld>
            <a:endParaRPr lang="en-US"/>
          </a:p>
        </p:txBody>
      </p:sp>
    </p:spTree>
    <p:extLst>
      <p:ext uri="{BB962C8B-B14F-4D97-AF65-F5344CB8AC3E}">
        <p14:creationId xmlns:p14="http://schemas.microsoft.com/office/powerpoint/2010/main" val="74667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64F00B6-D785-C04E-9559-3346D3D8E741}" type="slidenum">
              <a:rPr lang="en-US" smtClean="0"/>
              <a:pPr/>
              <a:t>20</a:t>
            </a:fld>
            <a:endParaRPr lang="en-US"/>
          </a:p>
        </p:txBody>
      </p:sp>
    </p:spTree>
    <p:extLst>
      <p:ext uri="{BB962C8B-B14F-4D97-AF65-F5344CB8AC3E}">
        <p14:creationId xmlns:p14="http://schemas.microsoft.com/office/powerpoint/2010/main" val="74667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64F00B6-D785-C04E-9559-3346D3D8E741}" type="slidenum">
              <a:rPr lang="en-US" smtClean="0"/>
              <a:pPr/>
              <a:t>21</a:t>
            </a:fld>
            <a:endParaRPr lang="en-US"/>
          </a:p>
        </p:txBody>
      </p:sp>
    </p:spTree>
    <p:extLst>
      <p:ext uri="{BB962C8B-B14F-4D97-AF65-F5344CB8AC3E}">
        <p14:creationId xmlns:p14="http://schemas.microsoft.com/office/powerpoint/2010/main" val="74667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64F00B6-D785-C04E-9559-3346D3D8E741}" type="slidenum">
              <a:rPr lang="en-US" smtClean="0"/>
              <a:pPr/>
              <a:t>22</a:t>
            </a:fld>
            <a:endParaRPr lang="en-US"/>
          </a:p>
        </p:txBody>
      </p:sp>
    </p:spTree>
    <p:extLst>
      <p:ext uri="{BB962C8B-B14F-4D97-AF65-F5344CB8AC3E}">
        <p14:creationId xmlns:p14="http://schemas.microsoft.com/office/powerpoint/2010/main" val="74667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Collaborating with youth-serving organizations on STEM activities locally. The Museum &amp; Community Partnerships project was designed to help NISE Network partners reach underserved audiences in your community that you aren’t currently reaching with </a:t>
            </a:r>
            <a:r>
              <a:rPr lang="en-US" sz="1200" b="0" i="0" u="none" strike="noStrike" kern="1200" baseline="0" dirty="0" err="1" smtClean="0">
                <a:solidFill>
                  <a:schemeClr val="tx1"/>
                </a:solidFill>
                <a:latin typeface="+mn-lt"/>
                <a:ea typeface="+mn-ea"/>
                <a:cs typeface="+mn-cs"/>
              </a:rPr>
              <a:t>nanoscale</a:t>
            </a:r>
            <a:r>
              <a:rPr lang="en-US" sz="1200" b="0" i="0" u="none" strike="noStrike" kern="1200" baseline="0" dirty="0" smtClean="0">
                <a:solidFill>
                  <a:schemeClr val="tx1"/>
                </a:solidFill>
                <a:latin typeface="+mn-lt"/>
                <a:ea typeface="+mn-ea"/>
                <a:cs typeface="+mn-cs"/>
              </a:rPr>
              <a:t> science, engineering, and technology (“</a:t>
            </a:r>
            <a:r>
              <a:rPr lang="en-US" sz="1200" b="0" i="0" u="none" strike="noStrike" kern="1200" baseline="0" dirty="0" err="1" smtClean="0">
                <a:solidFill>
                  <a:schemeClr val="tx1"/>
                </a:solidFill>
                <a:latin typeface="+mn-lt"/>
                <a:ea typeface="+mn-ea"/>
                <a:cs typeface="+mn-cs"/>
              </a:rPr>
              <a:t>nano</a:t>
            </a:r>
            <a:r>
              <a:rPr lang="en-US" sz="1200" b="0" i="0" u="none" strike="noStrike" kern="1200" baseline="0" dirty="0" smtClean="0">
                <a:solidFill>
                  <a:schemeClr val="tx1"/>
                </a:solidFill>
                <a:latin typeface="+mn-lt"/>
                <a:ea typeface="+mn-ea"/>
                <a:cs typeface="+mn-cs"/>
              </a:rPr>
              <a:t>”) through new or expanded museum and community-based partnerships. To be eligible, existing NISE Network partners must collaborate with a community partner, such as a local community group, afterschool program, library, or a local chapter of a national youth-serving group.  </a:t>
            </a:r>
          </a:p>
          <a:p>
            <a:r>
              <a:rPr lang="en-US" sz="1200" b="0" i="0" u="none" strike="noStrike" kern="1200" baseline="0" dirty="0" smtClean="0">
                <a:solidFill>
                  <a:schemeClr val="tx1"/>
                </a:solidFill>
                <a:latin typeface="+mn-lt"/>
                <a:ea typeface="+mn-ea"/>
                <a:cs typeface="+mn-cs"/>
              </a:rPr>
              <a:t>Collaborating with an existing youth-serving organization on STEM activities is an effective way for museums and university outreach programs to connect with audiences they may not regularly reach, particularly underserved audiences.</a:t>
            </a:r>
          </a:p>
          <a:p>
            <a:r>
              <a:rPr lang="en-US" sz="1200" b="0" i="0" u="none" strike="noStrike" kern="1200" baseline="0" dirty="0" smtClean="0">
                <a:solidFill>
                  <a:schemeClr val="tx1"/>
                </a:solidFill>
                <a:latin typeface="+mn-lt"/>
                <a:ea typeface="+mn-ea"/>
                <a:cs typeface="+mn-cs"/>
              </a:rPr>
              <a:t>Profiles of national youth-serving organizations have been compiled to assist museums and university outreach programs in developing partnerships with a community</a:t>
            </a:r>
          </a:p>
          <a:p>
            <a:r>
              <a:rPr lang="en-US" sz="1200" b="0" i="0" u="none" strike="noStrike" kern="1200" baseline="0" dirty="0" smtClean="0">
                <a:solidFill>
                  <a:schemeClr val="tx1"/>
                </a:solidFill>
                <a:latin typeface="+mn-lt"/>
                <a:ea typeface="+mn-ea"/>
                <a:cs typeface="+mn-cs"/>
              </a:rPr>
              <a:t>organization or a local chapter of a national youth-serving organization. These profiles are intended to provide a brief introduction to each organization. </a:t>
            </a:r>
            <a:endParaRPr lang="en-US" dirty="0"/>
          </a:p>
        </p:txBody>
      </p:sp>
      <p:sp>
        <p:nvSpPr>
          <p:cNvPr id="4" name="Slide Number Placeholder 3"/>
          <p:cNvSpPr>
            <a:spLocks noGrp="1"/>
          </p:cNvSpPr>
          <p:nvPr>
            <p:ph type="sldNum" sz="quarter" idx="10"/>
          </p:nvPr>
        </p:nvSpPr>
        <p:spPr/>
        <p:txBody>
          <a:bodyPr/>
          <a:lstStyle/>
          <a:p>
            <a:fld id="{364F00B6-D785-C04E-9559-3346D3D8E741}" type="slidenum">
              <a:rPr lang="en-US" smtClean="0"/>
              <a:pPr/>
              <a:t>23</a:t>
            </a:fld>
            <a:endParaRPr lang="en-US"/>
          </a:p>
        </p:txBody>
      </p:sp>
    </p:spTree>
    <p:extLst>
      <p:ext uri="{BB962C8B-B14F-4D97-AF65-F5344CB8AC3E}">
        <p14:creationId xmlns:p14="http://schemas.microsoft.com/office/powerpoint/2010/main" val="74667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created several tools and templates including sample email templates, and a sample Memorandum of Understanding. </a:t>
            </a:r>
          </a:p>
          <a:p>
            <a:r>
              <a:rPr lang="en-US" sz="1200" b="0" i="0" u="none" strike="noStrike" kern="1200" baseline="0" dirty="0" smtClean="0">
                <a:solidFill>
                  <a:schemeClr val="tx1"/>
                </a:solidFill>
                <a:latin typeface="+mn-lt"/>
                <a:ea typeface="+mn-ea"/>
                <a:cs typeface="+mn-cs"/>
              </a:rPr>
              <a:t>The profiles of national youth-serving organizations have been compiled to assist museums and university outreach programs in developing partnerships with a community organization or a local chapter of a national youth-serving organization. These profiles are intended to provide a brief introduction to each organization. </a:t>
            </a:r>
          </a:p>
          <a:p>
            <a:r>
              <a:rPr lang="en-US" sz="1200" b="0" i="0" u="none" strike="noStrike" kern="1200" baseline="0" dirty="0" smtClean="0">
                <a:solidFill>
                  <a:schemeClr val="tx1"/>
                </a:solidFill>
                <a:latin typeface="+mn-lt"/>
                <a:ea typeface="+mn-ea"/>
                <a:cs typeface="+mn-cs"/>
              </a:rPr>
              <a:t>1. 4-H</a:t>
            </a:r>
          </a:p>
          <a:p>
            <a:r>
              <a:rPr lang="en-US" sz="1200" b="0" i="0" u="none" strike="noStrike" kern="1200" baseline="0" dirty="0" smtClean="0">
                <a:solidFill>
                  <a:schemeClr val="tx1"/>
                </a:solidFill>
                <a:latin typeface="+mn-lt"/>
                <a:ea typeface="+mn-ea"/>
                <a:cs typeface="+mn-cs"/>
              </a:rPr>
              <a:t>2. Afterschool Alliance</a:t>
            </a:r>
          </a:p>
          <a:p>
            <a:r>
              <a:rPr lang="en-US" sz="1200" b="0" i="0" u="none" strike="noStrike" kern="1200" baseline="0" dirty="0" smtClean="0">
                <a:solidFill>
                  <a:schemeClr val="tx1"/>
                </a:solidFill>
                <a:latin typeface="+mn-lt"/>
                <a:ea typeface="+mn-ea"/>
                <a:cs typeface="+mn-cs"/>
              </a:rPr>
              <a:t>3. Boys &amp; Girls Clubs of America</a:t>
            </a:r>
          </a:p>
          <a:p>
            <a:r>
              <a:rPr lang="en-US" sz="1200" b="0" i="0" u="none" strike="noStrike" kern="1200" baseline="0" dirty="0" smtClean="0">
                <a:solidFill>
                  <a:schemeClr val="tx1"/>
                </a:solidFill>
                <a:latin typeface="+mn-lt"/>
                <a:ea typeface="+mn-ea"/>
                <a:cs typeface="+mn-cs"/>
              </a:rPr>
              <a:t>4. Boy Scouts of America</a:t>
            </a:r>
          </a:p>
          <a:p>
            <a:r>
              <a:rPr lang="en-US" sz="1200" b="0" i="0" u="none" strike="noStrike" kern="1200" baseline="0" dirty="0" smtClean="0">
                <a:solidFill>
                  <a:schemeClr val="tx1"/>
                </a:solidFill>
                <a:latin typeface="+mn-lt"/>
                <a:ea typeface="+mn-ea"/>
                <a:cs typeface="+mn-cs"/>
              </a:rPr>
              <a:t>5. Girls Inc.</a:t>
            </a:r>
          </a:p>
          <a:p>
            <a:r>
              <a:rPr lang="en-US" sz="1200" b="0" i="0" u="none" strike="noStrike" kern="1200" baseline="0" dirty="0" smtClean="0">
                <a:solidFill>
                  <a:schemeClr val="tx1"/>
                </a:solidFill>
                <a:latin typeface="+mn-lt"/>
                <a:ea typeface="+mn-ea"/>
                <a:cs typeface="+mn-cs"/>
              </a:rPr>
              <a:t>6. Girl Scouts</a:t>
            </a:r>
          </a:p>
          <a:p>
            <a:r>
              <a:rPr lang="en-US" sz="1200" b="0" i="0" u="none" strike="noStrike" kern="1200" baseline="0" dirty="0" smtClean="0">
                <a:solidFill>
                  <a:schemeClr val="tx1"/>
                </a:solidFill>
                <a:latin typeface="+mn-lt"/>
                <a:ea typeface="+mn-ea"/>
                <a:cs typeface="+mn-cs"/>
              </a:rPr>
              <a:t>7. Libraries</a:t>
            </a:r>
          </a:p>
          <a:p>
            <a:r>
              <a:rPr lang="en-US" sz="1200" b="0" i="0" u="none" strike="noStrike" kern="1200" baseline="0" dirty="0" smtClean="0">
                <a:solidFill>
                  <a:schemeClr val="tx1"/>
                </a:solidFill>
                <a:latin typeface="+mn-lt"/>
                <a:ea typeface="+mn-ea"/>
                <a:cs typeface="+mn-cs"/>
              </a:rPr>
              <a:t>8. National Girls Collaborative Project</a:t>
            </a:r>
          </a:p>
          <a:p>
            <a:r>
              <a:rPr lang="en-US" sz="1200" b="0" i="0" u="none" strike="noStrike" kern="1200" baseline="0" dirty="0" smtClean="0">
                <a:solidFill>
                  <a:schemeClr val="tx1"/>
                </a:solidFill>
                <a:latin typeface="+mn-lt"/>
                <a:ea typeface="+mn-ea"/>
                <a:cs typeface="+mn-cs"/>
              </a:rPr>
              <a:t>9. Parent Teacher Association (PTA)</a:t>
            </a:r>
          </a:p>
          <a:p>
            <a:r>
              <a:rPr lang="en-US" sz="1200" b="0" i="0" u="none" strike="noStrike" kern="1200" baseline="0" dirty="0" smtClean="0">
                <a:solidFill>
                  <a:schemeClr val="tx1"/>
                </a:solidFill>
                <a:latin typeface="+mn-lt"/>
                <a:ea typeface="+mn-ea"/>
                <a:cs typeface="+mn-cs"/>
              </a:rPr>
              <a:t>10. Y (YMCA)</a:t>
            </a:r>
          </a:p>
          <a:p>
            <a:r>
              <a:rPr lang="en-US" sz="1200" b="0" i="0" u="none" strike="noStrike" kern="1200" baseline="0" dirty="0" smtClean="0">
                <a:solidFill>
                  <a:schemeClr val="tx1"/>
                </a:solidFill>
                <a:latin typeface="+mn-lt"/>
                <a:ea typeface="+mn-ea"/>
                <a:cs typeface="+mn-cs"/>
              </a:rPr>
              <a:t>11. YWCA</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64F00B6-D785-C04E-9559-3346D3D8E741}" type="slidenum">
              <a:rPr lang="en-US" smtClean="0"/>
              <a:pPr/>
              <a:t>24</a:t>
            </a:fld>
            <a:endParaRPr lang="en-US"/>
          </a:p>
        </p:txBody>
      </p:sp>
    </p:spTree>
    <p:extLst>
      <p:ext uri="{BB962C8B-B14F-4D97-AF65-F5344CB8AC3E}">
        <p14:creationId xmlns:p14="http://schemas.microsoft.com/office/powerpoint/2010/main" val="74667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Sprinkled throughout the collaboration guide is advice from experienced collaborators as well as examples of different ways museums and community organizations are collaborating to increase access for underserved audiences, improve STEM equity, increase school readiness, support family learning, and engage different audiences. </a:t>
            </a:r>
            <a:endParaRPr lang="en-US" dirty="0" smtClean="0"/>
          </a:p>
          <a:p>
            <a:endParaRPr lang="en-US" dirty="0"/>
          </a:p>
        </p:txBody>
      </p:sp>
      <p:sp>
        <p:nvSpPr>
          <p:cNvPr id="4" name="Slide Number Placeholder 3"/>
          <p:cNvSpPr>
            <a:spLocks noGrp="1"/>
          </p:cNvSpPr>
          <p:nvPr>
            <p:ph type="sldNum" sz="quarter" idx="10"/>
          </p:nvPr>
        </p:nvSpPr>
        <p:spPr/>
        <p:txBody>
          <a:bodyPr/>
          <a:lstStyle/>
          <a:p>
            <a:fld id="{364F00B6-D785-C04E-9559-3346D3D8E741}" type="slidenum">
              <a:rPr lang="en-US" smtClean="0"/>
              <a:pPr/>
              <a:t>25</a:t>
            </a:fld>
            <a:endParaRPr lang="en-US"/>
          </a:p>
        </p:txBody>
      </p:sp>
    </p:spTree>
    <p:extLst>
      <p:ext uri="{BB962C8B-B14F-4D97-AF65-F5344CB8AC3E}">
        <p14:creationId xmlns:p14="http://schemas.microsoft.com/office/powerpoint/2010/main" val="74667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t>Barriers to a successful collaboration typically stem from the</a:t>
            </a:r>
            <a:r>
              <a:rPr lang="en-US" sz="1200" b="0" baseline="0" dirty="0" smtClean="0"/>
              <a:t> </a:t>
            </a:r>
            <a:r>
              <a:rPr lang="en-US" sz="1200" b="0" dirty="0" smtClean="0"/>
              <a:t>following common themes: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64F00B6-D785-C04E-9559-3346D3D8E741}" type="slidenum">
              <a:rPr lang="en-US" smtClean="0"/>
              <a:pPr/>
              <a:t>26</a:t>
            </a:fld>
            <a:endParaRPr lang="en-US"/>
          </a:p>
        </p:txBody>
      </p:sp>
    </p:spTree>
    <p:extLst>
      <p:ext uri="{BB962C8B-B14F-4D97-AF65-F5344CB8AC3E}">
        <p14:creationId xmlns:p14="http://schemas.microsoft.com/office/powerpoint/2010/main" val="74667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133AA90-308D-8648-A94F-9D97AA24DE60}"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1689743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3AA90-308D-8648-A94F-9D97AA24DE60}"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1116029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smtClean="0">
              <a:solidFill>
                <a:schemeClr val="tx1"/>
              </a:solidFill>
            </a:endParaRPr>
          </a:p>
        </p:txBody>
      </p:sp>
      <p:sp>
        <p:nvSpPr>
          <p:cNvPr id="4" name="Slide Number Placeholder 3"/>
          <p:cNvSpPr>
            <a:spLocks noGrp="1"/>
          </p:cNvSpPr>
          <p:nvPr>
            <p:ph type="sldNum" sz="quarter" idx="10"/>
          </p:nvPr>
        </p:nvSpPr>
        <p:spPr/>
        <p:txBody>
          <a:bodyPr/>
          <a:lstStyle/>
          <a:p>
            <a:fld id="{36091B76-650A-474F-8D9F-AC7A0FB70F86}"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3432487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smtClean="0">
              <a:solidFill>
                <a:schemeClr val="tx1"/>
              </a:solidFill>
            </a:endParaRPr>
          </a:p>
        </p:txBody>
      </p:sp>
      <p:sp>
        <p:nvSpPr>
          <p:cNvPr id="4" name="Slide Number Placeholder 3"/>
          <p:cNvSpPr>
            <a:spLocks noGrp="1"/>
          </p:cNvSpPr>
          <p:nvPr>
            <p:ph type="sldNum" sz="quarter" idx="10"/>
          </p:nvPr>
        </p:nvSpPr>
        <p:spPr/>
        <p:txBody>
          <a:bodyPr/>
          <a:lstStyle/>
          <a:p>
            <a:fld id="{36091B76-650A-474F-8D9F-AC7A0FB70F86}"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3432487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smtClean="0">
              <a:solidFill>
                <a:schemeClr val="tx1"/>
              </a:solidFill>
            </a:endParaRPr>
          </a:p>
        </p:txBody>
      </p:sp>
      <p:sp>
        <p:nvSpPr>
          <p:cNvPr id="4" name="Slide Number Placeholder 3"/>
          <p:cNvSpPr>
            <a:spLocks noGrp="1"/>
          </p:cNvSpPr>
          <p:nvPr>
            <p:ph type="sldNum" sz="quarter" idx="10"/>
          </p:nvPr>
        </p:nvSpPr>
        <p:spPr/>
        <p:txBody>
          <a:bodyPr/>
          <a:lstStyle/>
          <a:p>
            <a:fld id="{36091B76-650A-474F-8D9F-AC7A0FB70F86}"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3432487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smtClean="0">
              <a:solidFill>
                <a:schemeClr val="tx1"/>
              </a:solidFill>
            </a:endParaRPr>
          </a:p>
        </p:txBody>
      </p:sp>
      <p:sp>
        <p:nvSpPr>
          <p:cNvPr id="4" name="Slide Number Placeholder 3"/>
          <p:cNvSpPr>
            <a:spLocks noGrp="1"/>
          </p:cNvSpPr>
          <p:nvPr>
            <p:ph type="sldNum" sz="quarter" idx="10"/>
          </p:nvPr>
        </p:nvSpPr>
        <p:spPr/>
        <p:txBody>
          <a:bodyPr/>
          <a:lstStyle/>
          <a:p>
            <a:fld id="{36091B76-650A-474F-8D9F-AC7A0FB70F86}"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3432487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smtClean="0">
              <a:solidFill>
                <a:schemeClr val="tx1"/>
              </a:solidFill>
            </a:endParaRPr>
          </a:p>
        </p:txBody>
      </p:sp>
      <p:sp>
        <p:nvSpPr>
          <p:cNvPr id="4" name="Slide Number Placeholder 3"/>
          <p:cNvSpPr>
            <a:spLocks noGrp="1"/>
          </p:cNvSpPr>
          <p:nvPr>
            <p:ph type="sldNum" sz="quarter" idx="10"/>
          </p:nvPr>
        </p:nvSpPr>
        <p:spPr/>
        <p:txBody>
          <a:bodyPr/>
          <a:lstStyle/>
          <a:p>
            <a:fld id="{36091B76-650A-474F-8D9F-AC7A0FB70F86}"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3432487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144162-379A-4A41-AB34-E6F8E64B75D5}" type="datetimeFigureOut">
              <a:rPr lang="en-US" smtClean="0"/>
              <a:t>5/7/16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A8B9E-6120-3948-80EA-52436446C2D4}" type="slidenum">
              <a:rPr lang="en-US" smtClean="0"/>
              <a:t>‹#›</a:t>
            </a:fld>
            <a:endParaRPr lang="en-US"/>
          </a:p>
        </p:txBody>
      </p:sp>
    </p:spTree>
    <p:extLst>
      <p:ext uri="{BB962C8B-B14F-4D97-AF65-F5344CB8AC3E}">
        <p14:creationId xmlns:p14="http://schemas.microsoft.com/office/powerpoint/2010/main" val="232057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144162-379A-4A41-AB34-E6F8E64B75D5}" type="datetimeFigureOut">
              <a:rPr lang="en-US" smtClean="0"/>
              <a:t>5/7/16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A8B9E-6120-3948-80EA-52436446C2D4}" type="slidenum">
              <a:rPr lang="en-US" smtClean="0"/>
              <a:t>‹#›</a:t>
            </a:fld>
            <a:endParaRPr lang="en-US"/>
          </a:p>
        </p:txBody>
      </p:sp>
    </p:spTree>
    <p:extLst>
      <p:ext uri="{BB962C8B-B14F-4D97-AF65-F5344CB8AC3E}">
        <p14:creationId xmlns:p14="http://schemas.microsoft.com/office/powerpoint/2010/main" val="3680979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144162-379A-4A41-AB34-E6F8E64B75D5}" type="datetimeFigureOut">
              <a:rPr lang="en-US" smtClean="0"/>
              <a:t>5/7/16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A8B9E-6120-3948-80EA-52436446C2D4}" type="slidenum">
              <a:rPr lang="en-US" smtClean="0"/>
              <a:t>‹#›</a:t>
            </a:fld>
            <a:endParaRPr lang="en-US"/>
          </a:p>
        </p:txBody>
      </p:sp>
    </p:spTree>
    <p:extLst>
      <p:ext uri="{BB962C8B-B14F-4D97-AF65-F5344CB8AC3E}">
        <p14:creationId xmlns:p14="http://schemas.microsoft.com/office/powerpoint/2010/main" val="3606979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5E6AF3-2CF4-0244-9989-777E8902505A}" type="datetimeFigureOut">
              <a:rPr lang="en-US" smtClean="0">
                <a:solidFill>
                  <a:prstClr val="black">
                    <a:tint val="75000"/>
                  </a:prstClr>
                </a:solidFill>
                <a:latin typeface="Calibri"/>
              </a:rPr>
              <a:pPr/>
              <a:t>5/7/16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A0A8E2-320D-F246-84F0-4C0E72F4460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05005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E6AF3-2CF4-0244-9989-777E8902505A}" type="datetimeFigureOut">
              <a:rPr lang="en-US" smtClean="0">
                <a:solidFill>
                  <a:prstClr val="black">
                    <a:tint val="75000"/>
                  </a:prstClr>
                </a:solidFill>
                <a:latin typeface="Calibri"/>
              </a:rPr>
              <a:pPr/>
              <a:t>5/7/16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A0A8E2-320D-F246-84F0-4C0E72F4460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70177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5E6AF3-2CF4-0244-9989-777E8902505A}" type="datetimeFigureOut">
              <a:rPr lang="en-US" smtClean="0">
                <a:solidFill>
                  <a:prstClr val="black">
                    <a:tint val="75000"/>
                  </a:prstClr>
                </a:solidFill>
                <a:latin typeface="Calibri"/>
              </a:rPr>
              <a:pPr/>
              <a:t>5/7/16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A0A8E2-320D-F246-84F0-4C0E72F4460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79164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5E6AF3-2CF4-0244-9989-777E8902505A}" type="datetimeFigureOut">
              <a:rPr lang="en-US" smtClean="0">
                <a:solidFill>
                  <a:prstClr val="black">
                    <a:tint val="75000"/>
                  </a:prstClr>
                </a:solidFill>
                <a:latin typeface="Calibri"/>
              </a:rPr>
              <a:pPr/>
              <a:t>5/7/16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CA0A8E2-320D-F246-84F0-4C0E72F4460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35804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5E6AF3-2CF4-0244-9989-777E8902505A}" type="datetimeFigureOut">
              <a:rPr lang="en-US" smtClean="0">
                <a:solidFill>
                  <a:prstClr val="black">
                    <a:tint val="75000"/>
                  </a:prstClr>
                </a:solidFill>
                <a:latin typeface="Calibri"/>
              </a:rPr>
              <a:pPr/>
              <a:t>5/7/16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CA0A8E2-320D-F246-84F0-4C0E72F4460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2022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5E6AF3-2CF4-0244-9989-777E8902505A}" type="datetimeFigureOut">
              <a:rPr lang="en-US" smtClean="0">
                <a:solidFill>
                  <a:prstClr val="black">
                    <a:tint val="75000"/>
                  </a:prstClr>
                </a:solidFill>
                <a:latin typeface="Calibri"/>
              </a:rPr>
              <a:pPr/>
              <a:t>5/7/16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CA0A8E2-320D-F246-84F0-4C0E72F4460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4867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E6AF3-2CF4-0244-9989-777E8902505A}" type="datetimeFigureOut">
              <a:rPr lang="en-US" smtClean="0">
                <a:solidFill>
                  <a:prstClr val="black">
                    <a:tint val="75000"/>
                  </a:prstClr>
                </a:solidFill>
                <a:latin typeface="Calibri"/>
              </a:rPr>
              <a:pPr/>
              <a:t>5/7/16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CA0A8E2-320D-F246-84F0-4C0E72F4460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15059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5E6AF3-2CF4-0244-9989-777E8902505A}" type="datetimeFigureOut">
              <a:rPr lang="en-US" smtClean="0">
                <a:solidFill>
                  <a:prstClr val="black">
                    <a:tint val="75000"/>
                  </a:prstClr>
                </a:solidFill>
                <a:latin typeface="Calibri"/>
              </a:rPr>
              <a:pPr/>
              <a:t>5/7/16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CA0A8E2-320D-F246-84F0-4C0E72F4460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66946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144162-379A-4A41-AB34-E6F8E64B75D5}" type="datetimeFigureOut">
              <a:rPr lang="en-US" smtClean="0"/>
              <a:t>5/7/16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A8B9E-6120-3948-80EA-52436446C2D4}" type="slidenum">
              <a:rPr lang="en-US" smtClean="0"/>
              <a:t>‹#›</a:t>
            </a:fld>
            <a:endParaRPr lang="en-US"/>
          </a:p>
        </p:txBody>
      </p:sp>
    </p:spTree>
    <p:extLst>
      <p:ext uri="{BB962C8B-B14F-4D97-AF65-F5344CB8AC3E}">
        <p14:creationId xmlns:p14="http://schemas.microsoft.com/office/powerpoint/2010/main" val="3594372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5E6AF3-2CF4-0244-9989-777E8902505A}" type="datetimeFigureOut">
              <a:rPr lang="en-US" smtClean="0">
                <a:solidFill>
                  <a:prstClr val="black">
                    <a:tint val="75000"/>
                  </a:prstClr>
                </a:solidFill>
                <a:latin typeface="Calibri"/>
              </a:rPr>
              <a:pPr/>
              <a:t>5/7/16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CA0A8E2-320D-F246-84F0-4C0E72F4460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35423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E6AF3-2CF4-0244-9989-777E8902505A}" type="datetimeFigureOut">
              <a:rPr lang="en-US" smtClean="0">
                <a:solidFill>
                  <a:prstClr val="black">
                    <a:tint val="75000"/>
                  </a:prstClr>
                </a:solidFill>
                <a:latin typeface="Calibri"/>
              </a:rPr>
              <a:pPr/>
              <a:t>5/7/16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A0A8E2-320D-F246-84F0-4C0E72F4460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30560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E6AF3-2CF4-0244-9989-777E8902505A}" type="datetimeFigureOut">
              <a:rPr lang="en-US" smtClean="0">
                <a:solidFill>
                  <a:prstClr val="black">
                    <a:tint val="75000"/>
                  </a:prstClr>
                </a:solidFill>
                <a:latin typeface="Calibri"/>
              </a:rPr>
              <a:pPr/>
              <a:t>5/7/16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A0A8E2-320D-F246-84F0-4C0E72F4460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42690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144162-379A-4A41-AB34-E6F8E64B75D5}" type="datetimeFigureOut">
              <a:rPr lang="en-US" smtClean="0"/>
              <a:t>5/7/16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A8B9E-6120-3948-80EA-52436446C2D4}" type="slidenum">
              <a:rPr lang="en-US" smtClean="0"/>
              <a:t>‹#›</a:t>
            </a:fld>
            <a:endParaRPr lang="en-US"/>
          </a:p>
        </p:txBody>
      </p:sp>
    </p:spTree>
    <p:extLst>
      <p:ext uri="{BB962C8B-B14F-4D97-AF65-F5344CB8AC3E}">
        <p14:creationId xmlns:p14="http://schemas.microsoft.com/office/powerpoint/2010/main" val="3931519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144162-379A-4A41-AB34-E6F8E64B75D5}" type="datetimeFigureOut">
              <a:rPr lang="en-US" smtClean="0"/>
              <a:t>5/7/16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DA8B9E-6120-3948-80EA-52436446C2D4}" type="slidenum">
              <a:rPr lang="en-US" smtClean="0"/>
              <a:t>‹#›</a:t>
            </a:fld>
            <a:endParaRPr lang="en-US"/>
          </a:p>
        </p:txBody>
      </p:sp>
    </p:spTree>
    <p:extLst>
      <p:ext uri="{BB962C8B-B14F-4D97-AF65-F5344CB8AC3E}">
        <p14:creationId xmlns:p14="http://schemas.microsoft.com/office/powerpoint/2010/main" val="868984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144162-379A-4A41-AB34-E6F8E64B75D5}" type="datetimeFigureOut">
              <a:rPr lang="en-US" smtClean="0"/>
              <a:t>5/7/16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DA8B9E-6120-3948-80EA-52436446C2D4}" type="slidenum">
              <a:rPr lang="en-US" smtClean="0"/>
              <a:t>‹#›</a:t>
            </a:fld>
            <a:endParaRPr lang="en-US"/>
          </a:p>
        </p:txBody>
      </p:sp>
    </p:spTree>
    <p:extLst>
      <p:ext uri="{BB962C8B-B14F-4D97-AF65-F5344CB8AC3E}">
        <p14:creationId xmlns:p14="http://schemas.microsoft.com/office/powerpoint/2010/main" val="823207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144162-379A-4A41-AB34-E6F8E64B75D5}" type="datetimeFigureOut">
              <a:rPr lang="en-US" smtClean="0"/>
              <a:t>5/7/16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DA8B9E-6120-3948-80EA-52436446C2D4}" type="slidenum">
              <a:rPr lang="en-US" smtClean="0"/>
              <a:t>‹#›</a:t>
            </a:fld>
            <a:endParaRPr lang="en-US"/>
          </a:p>
        </p:txBody>
      </p:sp>
    </p:spTree>
    <p:extLst>
      <p:ext uri="{BB962C8B-B14F-4D97-AF65-F5344CB8AC3E}">
        <p14:creationId xmlns:p14="http://schemas.microsoft.com/office/powerpoint/2010/main" val="4237150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144162-379A-4A41-AB34-E6F8E64B75D5}" type="datetimeFigureOut">
              <a:rPr lang="en-US" smtClean="0"/>
              <a:t>5/7/16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DA8B9E-6120-3948-80EA-52436446C2D4}" type="slidenum">
              <a:rPr lang="en-US" smtClean="0"/>
              <a:t>‹#›</a:t>
            </a:fld>
            <a:endParaRPr lang="en-US"/>
          </a:p>
        </p:txBody>
      </p:sp>
    </p:spTree>
    <p:extLst>
      <p:ext uri="{BB962C8B-B14F-4D97-AF65-F5344CB8AC3E}">
        <p14:creationId xmlns:p14="http://schemas.microsoft.com/office/powerpoint/2010/main" val="3447399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144162-379A-4A41-AB34-E6F8E64B75D5}" type="datetimeFigureOut">
              <a:rPr lang="en-US" smtClean="0"/>
              <a:t>5/7/16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DA8B9E-6120-3948-80EA-52436446C2D4}" type="slidenum">
              <a:rPr lang="en-US" smtClean="0"/>
              <a:t>‹#›</a:t>
            </a:fld>
            <a:endParaRPr lang="en-US"/>
          </a:p>
        </p:txBody>
      </p:sp>
    </p:spTree>
    <p:extLst>
      <p:ext uri="{BB962C8B-B14F-4D97-AF65-F5344CB8AC3E}">
        <p14:creationId xmlns:p14="http://schemas.microsoft.com/office/powerpoint/2010/main" val="823009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144162-379A-4A41-AB34-E6F8E64B75D5}" type="datetimeFigureOut">
              <a:rPr lang="en-US" smtClean="0"/>
              <a:t>5/7/16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DA8B9E-6120-3948-80EA-52436446C2D4}" type="slidenum">
              <a:rPr lang="en-US" smtClean="0"/>
              <a:t>‹#›</a:t>
            </a:fld>
            <a:endParaRPr lang="en-US"/>
          </a:p>
        </p:txBody>
      </p:sp>
    </p:spTree>
    <p:extLst>
      <p:ext uri="{BB962C8B-B14F-4D97-AF65-F5344CB8AC3E}">
        <p14:creationId xmlns:p14="http://schemas.microsoft.com/office/powerpoint/2010/main" val="5872876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144162-379A-4A41-AB34-E6F8E64B75D5}" type="datetimeFigureOut">
              <a:rPr lang="en-US" smtClean="0"/>
              <a:t>5/7/16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A8B9E-6120-3948-80EA-52436446C2D4}" type="slidenum">
              <a:rPr lang="en-US" smtClean="0"/>
              <a:t>‹#›</a:t>
            </a:fld>
            <a:endParaRPr lang="en-US"/>
          </a:p>
        </p:txBody>
      </p:sp>
    </p:spTree>
    <p:extLst>
      <p:ext uri="{BB962C8B-B14F-4D97-AF65-F5344CB8AC3E}">
        <p14:creationId xmlns:p14="http://schemas.microsoft.com/office/powerpoint/2010/main" val="3681934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E6AF3-2CF4-0244-9989-777E8902505A}" type="datetimeFigureOut">
              <a:rPr lang="en-US" smtClean="0">
                <a:solidFill>
                  <a:prstClr val="black">
                    <a:tint val="75000"/>
                  </a:prstClr>
                </a:solidFill>
                <a:latin typeface="Calibri"/>
              </a:rPr>
              <a:pPr/>
              <a:t>5/7/16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0A8E2-320D-F246-84F0-4C0E72F4460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3754481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0.jpeg"/><Relationship Id="rId5" Type="http://schemas.microsoft.com/office/2007/relationships/hdphoto" Target="../media/hdphoto2.wdp"/><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12.jpeg"/><Relationship Id="rId6" Type="http://schemas.openxmlformats.org/officeDocument/2006/relationships/image" Target="../media/image13.jpeg"/><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www.nisenet.org/collaboration-guide" TargetMode="External"/><Relationship Id="rId4" Type="http://schemas.openxmlformats.org/officeDocument/2006/relationships/image" Target="../media/image14.png"/><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7.jpeg"/><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8.png"/><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4.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5.tif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microsoft.com/office/2007/relationships/hdphoto" Target="../media/hdphoto1.wdp"/><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jpeg"/><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9.jpeg"/><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p:cNvSpPr txBox="1">
            <a:spLocks/>
          </p:cNvSpPr>
          <p:nvPr/>
        </p:nvSpPr>
        <p:spPr bwMode="auto">
          <a:xfrm>
            <a:off x="154419" y="1961783"/>
            <a:ext cx="9303708" cy="394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ormAutofit fontScale="25000" lnSpcReduction="20000"/>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charset="-128"/>
                <a:cs typeface="ＭＳ Ｐゴシック" charset="-128"/>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128"/>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128"/>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128"/>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1257300" lvl="1" indent="-514350" eaLnBrk="1" hangingPunct="1">
              <a:buFontTx/>
              <a:buNone/>
              <a:defRPr/>
            </a:pPr>
            <a:endParaRPr lang="en-US" sz="2400" dirty="0" smtClean="0">
              <a:solidFill>
                <a:schemeClr val="tx1"/>
              </a:solidFill>
              <a:latin typeface="Trebuchet MS"/>
              <a:ea typeface="ＭＳ Ｐゴシック" charset="0"/>
              <a:cs typeface="Trebuchet MS"/>
            </a:endParaRPr>
          </a:p>
          <a:p>
            <a:pPr marL="1085850" lvl="1" indent="-342900" algn="l" eaLnBrk="1" hangingPunct="1">
              <a:spcAft>
                <a:spcPts val="1800"/>
              </a:spcAft>
              <a:buFont typeface="Arial"/>
              <a:buChar char="•"/>
              <a:defRPr/>
            </a:pPr>
            <a:endParaRPr lang="en-US" sz="5100" dirty="0" smtClean="0">
              <a:solidFill>
                <a:schemeClr val="tx1"/>
              </a:solidFill>
              <a:latin typeface="Trebuchet MS"/>
              <a:ea typeface="ＭＳ Ｐゴシック" charset="0"/>
              <a:cs typeface="Trebuchet MS"/>
            </a:endParaRPr>
          </a:p>
          <a:p>
            <a:pPr marL="1085850" lvl="1" indent="-342900" algn="l" eaLnBrk="1" hangingPunct="1">
              <a:lnSpc>
                <a:spcPct val="70000"/>
              </a:lnSpc>
              <a:spcAft>
                <a:spcPts val="1800"/>
              </a:spcAft>
              <a:buFont typeface="Arial"/>
              <a:buChar char="•"/>
              <a:defRPr/>
            </a:pPr>
            <a:r>
              <a:rPr lang="en-US" sz="9600" dirty="0" smtClean="0">
                <a:solidFill>
                  <a:schemeClr val="tx1"/>
                </a:solidFill>
                <a:latin typeface="Trebuchet MS"/>
                <a:ea typeface="ＭＳ Ｐゴシック" charset="0"/>
                <a:cs typeface="Trebuchet MS"/>
              </a:rPr>
              <a:t>Rae </a:t>
            </a:r>
            <a:r>
              <a:rPr lang="en-US" sz="9600" dirty="0" err="1">
                <a:solidFill>
                  <a:schemeClr val="tx1"/>
                </a:solidFill>
                <a:latin typeface="Trebuchet MS"/>
                <a:ea typeface="ＭＳ Ｐゴシック" charset="0"/>
                <a:cs typeface="Trebuchet MS"/>
              </a:rPr>
              <a:t>Ostman</a:t>
            </a:r>
            <a:r>
              <a:rPr lang="en-US" sz="9600" dirty="0">
                <a:solidFill>
                  <a:schemeClr val="tx1"/>
                </a:solidFill>
                <a:latin typeface="Trebuchet MS"/>
                <a:ea typeface="ＭＳ Ｐゴシック" charset="0"/>
                <a:cs typeface="Trebuchet MS"/>
              </a:rPr>
              <a:t>, Arizona State University</a:t>
            </a:r>
          </a:p>
          <a:p>
            <a:pPr marL="1085850" lvl="1" indent="-342900" algn="l" eaLnBrk="1" hangingPunct="1">
              <a:lnSpc>
                <a:spcPct val="70000"/>
              </a:lnSpc>
              <a:spcAft>
                <a:spcPts val="1800"/>
              </a:spcAft>
              <a:buFont typeface="Arial"/>
              <a:buChar char="•"/>
              <a:defRPr/>
            </a:pPr>
            <a:r>
              <a:rPr lang="en-US" sz="9600" dirty="0" smtClean="0">
                <a:solidFill>
                  <a:schemeClr val="tx1"/>
                </a:solidFill>
                <a:latin typeface="Trebuchet MS"/>
                <a:ea typeface="ＭＳ Ｐゴシック" charset="0"/>
                <a:cs typeface="Trebuchet MS"/>
              </a:rPr>
              <a:t>Brad Herring, Museum of Life and Science</a:t>
            </a:r>
          </a:p>
          <a:p>
            <a:pPr marL="1085850" lvl="1" indent="-342900" algn="l" eaLnBrk="1" hangingPunct="1">
              <a:lnSpc>
                <a:spcPct val="70000"/>
              </a:lnSpc>
              <a:spcAft>
                <a:spcPts val="1800"/>
              </a:spcAft>
              <a:buFont typeface="Arial"/>
              <a:buChar char="•"/>
              <a:defRPr/>
            </a:pPr>
            <a:r>
              <a:rPr lang="en-US" sz="9600" dirty="0">
                <a:solidFill>
                  <a:schemeClr val="tx1"/>
                </a:solidFill>
                <a:latin typeface="Trebuchet MS"/>
                <a:ea typeface="ＭＳ Ｐゴシック" charset="0"/>
                <a:cs typeface="Trebuchet MS"/>
              </a:rPr>
              <a:t>Catherine McCarthy, Science Museum of </a:t>
            </a:r>
            <a:r>
              <a:rPr lang="en-US" sz="9600" dirty="0" smtClean="0">
                <a:solidFill>
                  <a:schemeClr val="tx1"/>
                </a:solidFill>
                <a:latin typeface="Trebuchet MS"/>
                <a:ea typeface="ＭＳ Ｐゴシック" charset="0"/>
                <a:cs typeface="Trebuchet MS"/>
              </a:rPr>
              <a:t>Minnesota</a:t>
            </a:r>
          </a:p>
          <a:p>
            <a:pPr marL="1085850" lvl="1" indent="-342900" algn="l" eaLnBrk="1" hangingPunct="1">
              <a:lnSpc>
                <a:spcPct val="70000"/>
              </a:lnSpc>
              <a:spcAft>
                <a:spcPts val="1800"/>
              </a:spcAft>
              <a:buFont typeface="Arial"/>
              <a:buChar char="•"/>
              <a:defRPr/>
            </a:pPr>
            <a:r>
              <a:rPr lang="en-US" sz="9600" dirty="0" smtClean="0">
                <a:solidFill>
                  <a:schemeClr val="tx1"/>
                </a:solidFill>
                <a:latin typeface="Trebuchet MS"/>
                <a:ea typeface="ＭＳ Ｐゴシック" charset="0"/>
                <a:cs typeface="Trebuchet MS"/>
              </a:rPr>
              <a:t>Ali Jackson, </a:t>
            </a:r>
            <a:r>
              <a:rPr lang="en-US" sz="9600" dirty="0" err="1" smtClean="0">
                <a:solidFill>
                  <a:schemeClr val="tx1"/>
                </a:solidFill>
                <a:latin typeface="Trebuchet MS"/>
                <a:ea typeface="ＭＳ Ｐゴシック" charset="0"/>
                <a:cs typeface="Trebuchet MS"/>
              </a:rPr>
              <a:t>Sciencenter</a:t>
            </a:r>
            <a:r>
              <a:rPr lang="en-US" sz="9600" dirty="0" smtClean="0">
                <a:solidFill>
                  <a:schemeClr val="tx1"/>
                </a:solidFill>
                <a:latin typeface="Trebuchet MS"/>
                <a:ea typeface="ＭＳ Ｐゴシック" charset="0"/>
                <a:cs typeface="Trebuchet MS"/>
              </a:rPr>
              <a:t>, Ithaca, NY</a:t>
            </a:r>
          </a:p>
          <a:p>
            <a:pPr marL="1085850" lvl="1" indent="-342900" algn="l" eaLnBrk="1" hangingPunct="1">
              <a:lnSpc>
                <a:spcPct val="70000"/>
              </a:lnSpc>
              <a:spcAft>
                <a:spcPts val="1800"/>
              </a:spcAft>
              <a:buFont typeface="Arial"/>
              <a:buChar char="•"/>
              <a:defRPr/>
            </a:pPr>
            <a:r>
              <a:rPr lang="en-US" sz="9600" b="1" dirty="0" smtClean="0">
                <a:solidFill>
                  <a:schemeClr val="tx1"/>
                </a:solidFill>
                <a:latin typeface="Trebuchet MS"/>
                <a:ea typeface="ＭＳ Ｐゴシック" charset="0"/>
                <a:cs typeface="Trebuchet MS"/>
              </a:rPr>
              <a:t>Discussion</a:t>
            </a:r>
          </a:p>
          <a:p>
            <a:pPr marL="1841500" lvl="2" indent="-304800" algn="l" eaLnBrk="1" hangingPunct="1">
              <a:lnSpc>
                <a:spcPct val="70000"/>
              </a:lnSpc>
              <a:spcAft>
                <a:spcPts val="1800"/>
              </a:spcAft>
              <a:buFont typeface="Wingdings" charset="2"/>
              <a:buChar char="§"/>
              <a:defRPr/>
            </a:pPr>
            <a:r>
              <a:rPr lang="en-US" sz="8000" dirty="0">
                <a:solidFill>
                  <a:schemeClr val="tx1"/>
                </a:solidFill>
                <a:latin typeface="Trebuchet MS"/>
                <a:ea typeface="ＭＳ Ｐゴシック" charset="0"/>
                <a:cs typeface="Trebuchet MS"/>
              </a:rPr>
              <a:t>Melissa Ballard, Afterschool </a:t>
            </a:r>
            <a:r>
              <a:rPr lang="en-US" sz="8000" dirty="0" smtClean="0">
                <a:solidFill>
                  <a:schemeClr val="tx1"/>
                </a:solidFill>
                <a:latin typeface="Trebuchet MS"/>
                <a:ea typeface="ＭＳ Ｐゴシック" charset="0"/>
                <a:cs typeface="Trebuchet MS"/>
              </a:rPr>
              <a:t>Alliance</a:t>
            </a:r>
          </a:p>
          <a:p>
            <a:pPr marL="1841500" lvl="2" indent="-304800" algn="l" eaLnBrk="1" hangingPunct="1">
              <a:lnSpc>
                <a:spcPct val="70000"/>
              </a:lnSpc>
              <a:spcAft>
                <a:spcPts val="1800"/>
              </a:spcAft>
              <a:buFont typeface="Wingdings" charset="2"/>
              <a:buChar char="§"/>
              <a:defRPr/>
            </a:pPr>
            <a:r>
              <a:rPr lang="en-US" sz="8000" dirty="0">
                <a:solidFill>
                  <a:schemeClr val="tx1"/>
                </a:solidFill>
                <a:latin typeface="Trebuchet MS"/>
                <a:ea typeface="ＭＳ Ｐゴシック" charset="0"/>
                <a:cs typeface="Trebuchet MS"/>
              </a:rPr>
              <a:t>Karen Peterson, National Girls </a:t>
            </a:r>
            <a:r>
              <a:rPr lang="en-US" sz="8000" dirty="0" smtClean="0">
                <a:solidFill>
                  <a:schemeClr val="tx1"/>
                </a:solidFill>
                <a:latin typeface="Trebuchet MS"/>
                <a:ea typeface="ＭＳ Ｐゴシック" charset="0"/>
                <a:cs typeface="Trebuchet MS"/>
              </a:rPr>
              <a:t>Collaborative Project</a:t>
            </a:r>
          </a:p>
          <a:p>
            <a:pPr marL="1841500" lvl="2" indent="-304800" algn="l" eaLnBrk="1" hangingPunct="1">
              <a:lnSpc>
                <a:spcPct val="70000"/>
              </a:lnSpc>
              <a:spcAft>
                <a:spcPts val="1800"/>
              </a:spcAft>
              <a:buFont typeface="Wingdings" charset="2"/>
              <a:buChar char="§"/>
              <a:defRPr/>
            </a:pPr>
            <a:r>
              <a:rPr lang="en-US" sz="8000" dirty="0" smtClean="0">
                <a:solidFill>
                  <a:schemeClr val="tx1"/>
                </a:solidFill>
                <a:latin typeface="Trebuchet MS"/>
                <a:ea typeface="ＭＳ Ｐゴシック" charset="0"/>
                <a:cs typeface="Trebuchet MS"/>
              </a:rPr>
              <a:t>Keith </a:t>
            </a:r>
            <a:r>
              <a:rPr lang="en-US" sz="8000" dirty="0" err="1" smtClean="0">
                <a:solidFill>
                  <a:schemeClr val="tx1"/>
                </a:solidFill>
                <a:latin typeface="Trebuchet MS"/>
                <a:ea typeface="ＭＳ Ｐゴシック" charset="0"/>
                <a:cs typeface="Trebuchet MS"/>
              </a:rPr>
              <a:t>Ostfeld</a:t>
            </a:r>
            <a:r>
              <a:rPr lang="en-US" sz="8000" dirty="0" smtClean="0">
                <a:solidFill>
                  <a:schemeClr val="tx1"/>
                </a:solidFill>
                <a:latin typeface="Trebuchet MS"/>
                <a:ea typeface="ＭＳ Ｐゴシック" charset="0"/>
                <a:cs typeface="Trebuchet MS"/>
              </a:rPr>
              <a:t>, Children’s Museum of Houston</a:t>
            </a:r>
            <a:endParaRPr lang="en-US" sz="8000" dirty="0">
              <a:solidFill>
                <a:schemeClr val="tx1"/>
              </a:solidFill>
              <a:latin typeface="Trebuchet MS"/>
              <a:ea typeface="ＭＳ Ｐゴシック" charset="0"/>
              <a:cs typeface="Trebuchet MS"/>
            </a:endParaRPr>
          </a:p>
          <a:p>
            <a:pPr marL="1085850" lvl="1" indent="-342900" algn="l" eaLnBrk="1" hangingPunct="1">
              <a:spcAft>
                <a:spcPts val="1800"/>
              </a:spcAft>
              <a:buFont typeface="Arial"/>
              <a:buChar char="•"/>
              <a:defRPr/>
            </a:pPr>
            <a:endParaRPr lang="en-US" sz="5100" dirty="0" smtClean="0">
              <a:solidFill>
                <a:schemeClr val="tx1"/>
              </a:solidFill>
              <a:latin typeface="Trebuchet MS"/>
              <a:ea typeface="ＭＳ Ｐゴシック" charset="0"/>
              <a:cs typeface="Trebuchet MS"/>
            </a:endParaRPr>
          </a:p>
        </p:txBody>
      </p:sp>
      <p:sp>
        <p:nvSpPr>
          <p:cNvPr id="7" name="Rectangle 6"/>
          <p:cNvSpPr/>
          <p:nvPr/>
        </p:nvSpPr>
        <p:spPr>
          <a:xfrm>
            <a:off x="1496995" y="6441987"/>
            <a:ext cx="6899545" cy="369332"/>
          </a:xfrm>
          <a:prstGeom prst="rect">
            <a:avLst/>
          </a:prstGeom>
        </p:spPr>
        <p:txBody>
          <a:bodyPr wrap="none">
            <a:spAutoFit/>
          </a:bodyPr>
          <a:lstStyle/>
          <a:p>
            <a:r>
              <a:rPr lang="en-US" b="1" dirty="0" smtClean="0">
                <a:solidFill>
                  <a:srgbClr val="334C8C"/>
                </a:solidFill>
                <a:latin typeface="Calibri" charset="0"/>
                <a:ea typeface="ＭＳ Ｐゴシック" charset="0"/>
                <a:cs typeface="ＭＳ Ｐゴシック" charset="0"/>
              </a:rPr>
              <a:t>Interactivity Association of Children’s Museums Conference, May 2016</a:t>
            </a:r>
            <a:endParaRPr lang="en-US" dirty="0">
              <a:solidFill>
                <a:srgbClr val="334C8C"/>
              </a:solidFill>
            </a:endParaRPr>
          </a:p>
        </p:txBody>
      </p:sp>
      <p:sp>
        <p:nvSpPr>
          <p:cNvPr id="12" name="Rectangle 11"/>
          <p:cNvSpPr/>
          <p:nvPr/>
        </p:nvSpPr>
        <p:spPr>
          <a:xfrm>
            <a:off x="0" y="0"/>
            <a:ext cx="579347" cy="6858000"/>
          </a:xfrm>
          <a:prstGeom prst="rect">
            <a:avLst/>
          </a:prstGeom>
          <a:solidFill>
            <a:srgbClr val="334C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1"/>
          <p:cNvSpPr txBox="1">
            <a:spLocks/>
          </p:cNvSpPr>
          <p:nvPr/>
        </p:nvSpPr>
        <p:spPr>
          <a:xfrm>
            <a:off x="812800" y="274917"/>
            <a:ext cx="8331200" cy="2085428"/>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334C8C"/>
                </a:solidFill>
                <a:latin typeface="Trebuchet MS"/>
                <a:cs typeface="Trebuchet MS"/>
              </a:rPr>
              <a:t>Tools for Collaboration: </a:t>
            </a:r>
            <a:endParaRPr lang="en-US" sz="4000" b="1" dirty="0" smtClean="0">
              <a:solidFill>
                <a:srgbClr val="334C8C"/>
              </a:solidFill>
              <a:latin typeface="Trebuchet MS"/>
              <a:cs typeface="Trebuchet MS"/>
            </a:endParaRPr>
          </a:p>
          <a:p>
            <a:pPr algn="l"/>
            <a:r>
              <a:rPr lang="en-US" sz="4000" b="1" dirty="0" smtClean="0">
                <a:solidFill>
                  <a:srgbClr val="334C8C"/>
                </a:solidFill>
                <a:latin typeface="Trebuchet MS"/>
                <a:cs typeface="Trebuchet MS"/>
              </a:rPr>
              <a:t>increasing </a:t>
            </a:r>
            <a:r>
              <a:rPr lang="en-US" sz="4000" b="1" dirty="0">
                <a:solidFill>
                  <a:srgbClr val="334C8C"/>
                </a:solidFill>
                <a:latin typeface="Trebuchet MS"/>
                <a:cs typeface="Trebuchet MS"/>
              </a:rPr>
              <a:t>your museum's local impact through partnerships</a:t>
            </a:r>
            <a:r>
              <a:rPr lang="en-US" sz="4000" b="1" dirty="0" smtClean="0">
                <a:solidFill>
                  <a:srgbClr val="334C8C"/>
                </a:solidFill>
                <a:latin typeface="Trebuchet MS"/>
                <a:cs typeface="Trebuchet MS"/>
              </a:rPr>
              <a:t>: </a:t>
            </a:r>
            <a:r>
              <a:rPr lang="en-US" sz="3600" b="1" dirty="0" smtClean="0">
                <a:latin typeface="Trebuchet MS"/>
                <a:cs typeface="Trebuchet MS"/>
              </a:rPr>
              <a:t/>
            </a:r>
            <a:br>
              <a:rPr lang="en-US" sz="3600" b="1" dirty="0" smtClean="0">
                <a:latin typeface="Trebuchet MS"/>
                <a:cs typeface="Trebuchet MS"/>
              </a:rPr>
            </a:br>
            <a:endParaRPr lang="en-US" sz="3200" dirty="0">
              <a:latin typeface="Trebuchet MS"/>
              <a:cs typeface="Trebuchet MS"/>
            </a:endParaRPr>
          </a:p>
        </p:txBody>
      </p:sp>
    </p:spTree>
    <p:extLst>
      <p:ext uri="{BB962C8B-B14F-4D97-AF65-F5344CB8AC3E}">
        <p14:creationId xmlns:p14="http://schemas.microsoft.com/office/powerpoint/2010/main" val="36878238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4" name="Picture 13" descr="KGronostajski_CommunityNight_Nano-27.jpg"/>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6169291" y="1114490"/>
            <a:ext cx="2741039" cy="5486400"/>
          </a:xfrm>
          <a:prstGeom prst="rect">
            <a:avLst/>
          </a:prstGeom>
        </p:spPr>
      </p:pic>
      <p:sp>
        <p:nvSpPr>
          <p:cNvPr id="8" name="Rectangle 7"/>
          <p:cNvSpPr/>
          <p:nvPr/>
        </p:nvSpPr>
        <p:spPr>
          <a:xfrm>
            <a:off x="225778" y="230012"/>
            <a:ext cx="8686800" cy="964367"/>
          </a:xfrm>
          <a:prstGeom prst="rect">
            <a:avLst/>
          </a:prstGeom>
          <a:solidFill>
            <a:srgbClr val="49176D"/>
          </a:solidFill>
        </p:spPr>
        <p:txBody>
          <a:bodyPr wrap="square">
            <a:spAutoFit/>
          </a:bodyPr>
          <a:lstStyle/>
          <a:p>
            <a:pPr>
              <a:lnSpc>
                <a:spcPct val="150000"/>
              </a:lnSpc>
              <a:spcAft>
                <a:spcPts val="1600"/>
              </a:spcAft>
            </a:pPr>
            <a:r>
              <a:rPr lang="en-US" sz="4000" spc="150" dirty="0" smtClean="0">
                <a:solidFill>
                  <a:prstClr val="white"/>
                </a:solidFill>
                <a:latin typeface="Century Gothic"/>
                <a:cs typeface="Century Gothic"/>
              </a:rPr>
              <a:t>Materials</a:t>
            </a:r>
            <a:endParaRPr lang="en-US" sz="4000" spc="150" dirty="0">
              <a:solidFill>
                <a:prstClr val="white"/>
              </a:solidFill>
              <a:latin typeface="Century Gothic"/>
              <a:cs typeface="Century Gothic"/>
            </a:endParaRPr>
          </a:p>
        </p:txBody>
      </p:sp>
      <p:sp>
        <p:nvSpPr>
          <p:cNvPr id="12" name="TextBox 11"/>
          <p:cNvSpPr txBox="1"/>
          <p:nvPr/>
        </p:nvSpPr>
        <p:spPr>
          <a:xfrm>
            <a:off x="225778" y="1468981"/>
            <a:ext cx="8347930" cy="3116751"/>
          </a:xfrm>
          <a:prstGeom prst="rect">
            <a:avLst/>
          </a:prstGeom>
          <a:noFill/>
        </p:spPr>
        <p:txBody>
          <a:bodyPr wrap="square" rtlCol="0">
            <a:spAutoFit/>
          </a:bodyPr>
          <a:lstStyle/>
          <a:p>
            <a:pPr>
              <a:lnSpc>
                <a:spcPct val="90000"/>
              </a:lnSpc>
              <a:spcAft>
                <a:spcPts val="400"/>
              </a:spcAft>
            </a:pPr>
            <a:r>
              <a:rPr lang="en-US" sz="2400" b="1" dirty="0" smtClean="0">
                <a:solidFill>
                  <a:prstClr val="black"/>
                </a:solidFill>
                <a:latin typeface="Calibri"/>
              </a:rPr>
              <a:t>Public engagement</a:t>
            </a:r>
          </a:p>
          <a:p>
            <a:pPr marL="342900" indent="-342900">
              <a:lnSpc>
                <a:spcPct val="90000"/>
              </a:lnSpc>
              <a:spcAft>
                <a:spcPts val="400"/>
              </a:spcAft>
              <a:buFont typeface="Arial"/>
              <a:buChar char="•"/>
            </a:pPr>
            <a:r>
              <a:rPr lang="en-US" sz="2400" dirty="0" smtClean="0">
                <a:solidFill>
                  <a:prstClr val="black"/>
                </a:solidFill>
                <a:latin typeface="Calibri"/>
              </a:rPr>
              <a:t>Hands-on activities </a:t>
            </a:r>
            <a:endParaRPr lang="en-US" sz="2400" dirty="0">
              <a:solidFill>
                <a:prstClr val="black"/>
              </a:solidFill>
              <a:latin typeface="Calibri"/>
            </a:endParaRPr>
          </a:p>
          <a:p>
            <a:pPr marL="342900" indent="-342900">
              <a:lnSpc>
                <a:spcPct val="90000"/>
              </a:lnSpc>
              <a:spcAft>
                <a:spcPts val="400"/>
              </a:spcAft>
              <a:buFont typeface="Arial"/>
              <a:buChar char="•"/>
            </a:pPr>
            <a:r>
              <a:rPr lang="en-US" sz="2400" dirty="0" smtClean="0">
                <a:solidFill>
                  <a:prstClr val="black"/>
                </a:solidFill>
                <a:latin typeface="Calibri"/>
              </a:rPr>
              <a:t>Videos and supporting materials</a:t>
            </a:r>
          </a:p>
          <a:p>
            <a:pPr>
              <a:lnSpc>
                <a:spcPct val="90000"/>
              </a:lnSpc>
              <a:spcAft>
                <a:spcPts val="400"/>
              </a:spcAft>
            </a:pPr>
            <a:endParaRPr lang="en-US" sz="2400" dirty="0">
              <a:solidFill>
                <a:prstClr val="black"/>
              </a:solidFill>
              <a:latin typeface="Calibri"/>
            </a:endParaRPr>
          </a:p>
          <a:p>
            <a:pPr>
              <a:lnSpc>
                <a:spcPct val="90000"/>
              </a:lnSpc>
              <a:spcAft>
                <a:spcPts val="400"/>
              </a:spcAft>
            </a:pPr>
            <a:r>
              <a:rPr lang="en-US" sz="2400" b="1" dirty="0" smtClean="0">
                <a:solidFill>
                  <a:prstClr val="black"/>
                </a:solidFill>
                <a:latin typeface="Calibri"/>
              </a:rPr>
              <a:t>Professional resources</a:t>
            </a:r>
          </a:p>
          <a:p>
            <a:pPr marL="342900" indent="-342900">
              <a:lnSpc>
                <a:spcPct val="90000"/>
              </a:lnSpc>
              <a:spcAft>
                <a:spcPts val="400"/>
              </a:spcAft>
              <a:buFont typeface="Arial"/>
              <a:buChar char="•"/>
            </a:pPr>
            <a:r>
              <a:rPr lang="en-US" sz="2400" dirty="0" smtClean="0">
                <a:solidFill>
                  <a:prstClr val="black"/>
                </a:solidFill>
                <a:latin typeface="Calibri"/>
              </a:rPr>
              <a:t>Planning and promotional materials</a:t>
            </a:r>
          </a:p>
          <a:p>
            <a:pPr marL="342900" indent="-342900">
              <a:lnSpc>
                <a:spcPct val="90000"/>
              </a:lnSpc>
              <a:spcAft>
                <a:spcPts val="400"/>
              </a:spcAft>
              <a:buFont typeface="Arial"/>
              <a:buChar char="•"/>
            </a:pPr>
            <a:r>
              <a:rPr lang="en-US" sz="2400" dirty="0" smtClean="0">
                <a:solidFill>
                  <a:prstClr val="black"/>
                </a:solidFill>
                <a:latin typeface="Calibri"/>
              </a:rPr>
              <a:t>Training videos, slides, and guides</a:t>
            </a:r>
          </a:p>
          <a:p>
            <a:pPr marL="342900" indent="-342900">
              <a:lnSpc>
                <a:spcPct val="90000"/>
              </a:lnSpc>
              <a:spcAft>
                <a:spcPts val="400"/>
              </a:spcAft>
              <a:buFont typeface="Arial"/>
              <a:buChar char="•"/>
            </a:pPr>
            <a:r>
              <a:rPr lang="en-US" sz="2400" dirty="0" smtClean="0">
                <a:solidFill>
                  <a:prstClr val="black"/>
                </a:solidFill>
                <a:latin typeface="Calibri"/>
              </a:rPr>
              <a:t>Collaboration guide, video, and tools</a:t>
            </a:r>
          </a:p>
        </p:txBody>
      </p:sp>
    </p:spTree>
    <p:extLst>
      <p:ext uri="{BB962C8B-B14F-4D97-AF65-F5344CB8AC3E}">
        <p14:creationId xmlns:p14="http://schemas.microsoft.com/office/powerpoint/2010/main" val="28767420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Rectangle 11"/>
          <p:cNvSpPr/>
          <p:nvPr/>
        </p:nvSpPr>
        <p:spPr>
          <a:xfrm>
            <a:off x="205062" y="5358578"/>
            <a:ext cx="8778240" cy="12664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spcAft>
                <a:spcPts val="200"/>
              </a:spcAft>
              <a:defRPr/>
            </a:pPr>
            <a:r>
              <a:rPr lang="en-US" b="1" dirty="0">
                <a:solidFill>
                  <a:prstClr val="white"/>
                </a:solidFill>
                <a:latin typeface="Calibri" charset="0"/>
              </a:rPr>
              <a:t>Cynthia Needham, </a:t>
            </a:r>
            <a:r>
              <a:rPr lang="en-US" dirty="0">
                <a:solidFill>
                  <a:prstClr val="white"/>
                </a:solidFill>
                <a:latin typeface="Calibri" charset="0"/>
              </a:rPr>
              <a:t>ICAN Productions</a:t>
            </a:r>
          </a:p>
        </p:txBody>
      </p:sp>
      <p:pic>
        <p:nvPicPr>
          <p:cNvPr id="13" name="Picture 1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9988" y="5548745"/>
            <a:ext cx="992188"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NISE_logo.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31339" y="5751909"/>
            <a:ext cx="2133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3"/>
          <p:cNvSpPr txBox="1">
            <a:spLocks noChangeArrowheads="1"/>
          </p:cNvSpPr>
          <p:nvPr/>
        </p:nvSpPr>
        <p:spPr bwMode="auto">
          <a:xfrm>
            <a:off x="1562561" y="5568592"/>
            <a:ext cx="490382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lnSpc>
                <a:spcPct val="90000"/>
              </a:lnSpc>
              <a:spcBef>
                <a:spcPct val="20000"/>
              </a:spcBef>
            </a:pPr>
            <a:r>
              <a:rPr lang="en-US" sz="1200" dirty="0">
                <a:solidFill>
                  <a:prstClr val="black"/>
                </a:solidFill>
                <a:latin typeface="Calibri" charset="0"/>
              </a:rPr>
              <a:t>This presentation is based on work supported by the National Science Foundation under Grant No. 0940143.  Any opinions, findings, and conclusions or recommendations expressed in this presentation are those of the authors and do not necessarily reflect the views of the Foundation. </a:t>
            </a:r>
          </a:p>
        </p:txBody>
      </p:sp>
      <p:pic>
        <p:nvPicPr>
          <p:cNvPr id="9" name="Picture 8" descr="PHL 5688626276_06606fd3a0_b.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28600" y="1051539"/>
            <a:ext cx="8686800" cy="4473393"/>
          </a:xfrm>
          <a:prstGeom prst="rect">
            <a:avLst/>
          </a:prstGeom>
        </p:spPr>
      </p:pic>
      <p:sp>
        <p:nvSpPr>
          <p:cNvPr id="10" name="Rectangle 9"/>
          <p:cNvSpPr/>
          <p:nvPr/>
        </p:nvSpPr>
        <p:spPr>
          <a:xfrm>
            <a:off x="225778" y="230012"/>
            <a:ext cx="8686800" cy="964367"/>
          </a:xfrm>
          <a:prstGeom prst="rect">
            <a:avLst/>
          </a:prstGeom>
          <a:solidFill>
            <a:srgbClr val="49176D"/>
          </a:solidFill>
        </p:spPr>
        <p:txBody>
          <a:bodyPr wrap="square">
            <a:spAutoFit/>
          </a:bodyPr>
          <a:lstStyle/>
          <a:p>
            <a:pPr>
              <a:lnSpc>
                <a:spcPct val="150000"/>
              </a:lnSpc>
              <a:spcAft>
                <a:spcPts val="1600"/>
              </a:spcAft>
            </a:pPr>
            <a:r>
              <a:rPr lang="en-US" sz="4000" spc="150" dirty="0" smtClean="0">
                <a:solidFill>
                  <a:prstClr val="white"/>
                </a:solidFill>
                <a:latin typeface="Century Gothic"/>
                <a:cs typeface="Century Gothic"/>
              </a:rPr>
              <a:t>Thank you</a:t>
            </a:r>
            <a:endParaRPr lang="en-US" sz="4000" spc="150" dirty="0">
              <a:solidFill>
                <a:prstClr val="white"/>
              </a:solidFill>
              <a:latin typeface="Century Gothic"/>
              <a:cs typeface="Century Gothic"/>
            </a:endParaRPr>
          </a:p>
        </p:txBody>
      </p:sp>
    </p:spTree>
    <p:extLst>
      <p:ext uri="{BB962C8B-B14F-4D97-AF65-F5344CB8AC3E}">
        <p14:creationId xmlns:p14="http://schemas.microsoft.com/office/powerpoint/2010/main" val="21966762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6177884"/>
            <a:ext cx="9144000" cy="680116"/>
          </a:xfrm>
          <a:prstGeom prst="rect">
            <a:avLst/>
          </a:prstGeom>
          <a:solidFill>
            <a:srgbClr val="334C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457199" y="84251"/>
            <a:ext cx="8552265"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Lato Regular"/>
                <a:ea typeface="+mj-ea"/>
                <a:cs typeface="Lato Regular"/>
              </a:defRPr>
            </a:lvl1pPr>
          </a:lstStyle>
          <a:p>
            <a:pPr algn="l"/>
            <a:r>
              <a:rPr lang="en-US" sz="4000" b="1" dirty="0" smtClean="0">
                <a:solidFill>
                  <a:schemeClr val="bg1"/>
                </a:solidFill>
                <a:latin typeface="Trebuchet MS"/>
                <a:cs typeface="Trebuchet MS"/>
              </a:rPr>
              <a:t>Levels of Partnerships – Continuum</a:t>
            </a:r>
            <a:endParaRPr lang="en-US" sz="4000" b="1" dirty="0">
              <a:solidFill>
                <a:schemeClr val="bg1"/>
              </a:solidFill>
              <a:latin typeface="Trebuchet MS"/>
              <a:cs typeface="Trebuchet MS"/>
            </a:endParaRPr>
          </a:p>
        </p:txBody>
      </p:sp>
      <p:sp>
        <p:nvSpPr>
          <p:cNvPr id="14" name="Rectangle 13"/>
          <p:cNvSpPr/>
          <p:nvPr/>
        </p:nvSpPr>
        <p:spPr>
          <a:xfrm>
            <a:off x="-1661833" y="2069109"/>
            <a:ext cx="909305" cy="1069811"/>
          </a:xfrm>
          <a:prstGeom prst="rect">
            <a:avLst/>
          </a:prstGeom>
          <a:solidFill>
            <a:srgbClr val="BCC2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344908" y="1084824"/>
            <a:ext cx="8799092" cy="208542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334C8C"/>
                </a:solidFill>
                <a:latin typeface="Trebuchet MS"/>
                <a:cs typeface="Trebuchet MS"/>
              </a:rPr>
              <a:t>Tools for Collaboration:</a:t>
            </a:r>
          </a:p>
          <a:p>
            <a:pPr algn="l"/>
            <a:r>
              <a:rPr lang="en-US" sz="3600" b="1" dirty="0" smtClean="0">
                <a:solidFill>
                  <a:srgbClr val="334C8C"/>
                </a:solidFill>
                <a:latin typeface="Trebuchet MS"/>
                <a:cs typeface="Trebuchet MS"/>
              </a:rPr>
              <a:t>increasing your museum's local impact through partnerships</a:t>
            </a:r>
            <a:r>
              <a:rPr lang="en-US" sz="4000" b="1" dirty="0" smtClean="0">
                <a:solidFill>
                  <a:srgbClr val="334C8C">
                    <a:alpha val="70000"/>
                  </a:srgbClr>
                </a:solidFill>
                <a:latin typeface="Trebuchet MS"/>
                <a:ea typeface="ＭＳ Ｐゴシック" charset="0"/>
                <a:cs typeface="Trebuchet MS"/>
              </a:rPr>
              <a:t/>
            </a:r>
            <a:br>
              <a:rPr lang="en-US" sz="4000" b="1" dirty="0" smtClean="0">
                <a:solidFill>
                  <a:srgbClr val="334C8C">
                    <a:alpha val="70000"/>
                  </a:srgbClr>
                </a:solidFill>
                <a:latin typeface="Trebuchet MS"/>
                <a:ea typeface="ＭＳ Ｐゴシック" charset="0"/>
                <a:cs typeface="Trebuchet MS"/>
              </a:rPr>
            </a:br>
            <a:endParaRPr lang="en-US" sz="4000" b="1" dirty="0" smtClean="0">
              <a:solidFill>
                <a:srgbClr val="334C8C">
                  <a:alpha val="70000"/>
                </a:srgbClr>
              </a:solidFill>
              <a:latin typeface="Trebuchet MS"/>
              <a:ea typeface="ＭＳ Ｐゴシック" charset="0"/>
              <a:cs typeface="Trebuchet MS"/>
            </a:endParaRPr>
          </a:p>
          <a:p>
            <a:pPr algn="l"/>
            <a:r>
              <a:rPr lang="en-US" sz="4000" b="1" dirty="0" smtClean="0">
                <a:solidFill>
                  <a:srgbClr val="334C8C">
                    <a:alpha val="70000"/>
                  </a:srgbClr>
                </a:solidFill>
                <a:latin typeface="Trebuchet MS"/>
                <a:ea typeface="ＭＳ Ｐゴシック" charset="0"/>
                <a:cs typeface="Trebuchet MS"/>
              </a:rPr>
              <a:t>Creating a Video: </a:t>
            </a:r>
            <a:br>
              <a:rPr lang="en-US" sz="4000" b="1" dirty="0" smtClean="0">
                <a:solidFill>
                  <a:srgbClr val="334C8C">
                    <a:alpha val="70000"/>
                  </a:srgbClr>
                </a:solidFill>
                <a:latin typeface="Trebuchet MS"/>
                <a:ea typeface="ＭＳ Ｐゴシック" charset="0"/>
                <a:cs typeface="Trebuchet MS"/>
              </a:rPr>
            </a:br>
            <a:r>
              <a:rPr lang="en-US" sz="4000" b="1" dirty="0" smtClean="0">
                <a:solidFill>
                  <a:srgbClr val="334C8C">
                    <a:alpha val="70000"/>
                  </a:srgbClr>
                </a:solidFill>
                <a:latin typeface="Trebuchet MS"/>
                <a:ea typeface="ＭＳ Ｐゴシック" charset="0"/>
                <a:cs typeface="Trebuchet MS"/>
              </a:rPr>
              <a:t>Advice for successful collaborations </a:t>
            </a:r>
            <a:br>
              <a:rPr lang="en-US" sz="4000" b="1" dirty="0" smtClean="0">
                <a:solidFill>
                  <a:srgbClr val="334C8C">
                    <a:alpha val="70000"/>
                  </a:srgbClr>
                </a:solidFill>
                <a:latin typeface="Trebuchet MS"/>
                <a:ea typeface="ＭＳ Ｐゴシック" charset="0"/>
                <a:cs typeface="Trebuchet MS"/>
              </a:rPr>
            </a:br>
            <a:endParaRPr lang="en-US" sz="4000" b="1" dirty="0">
              <a:latin typeface="Trebuchet MS"/>
              <a:cs typeface="Trebuchet MS"/>
            </a:endParaRPr>
          </a:p>
        </p:txBody>
      </p:sp>
      <p:sp>
        <p:nvSpPr>
          <p:cNvPr id="8" name="Rectangle 7"/>
          <p:cNvSpPr/>
          <p:nvPr/>
        </p:nvSpPr>
        <p:spPr>
          <a:xfrm>
            <a:off x="344908" y="4321050"/>
            <a:ext cx="5052129" cy="1754327"/>
          </a:xfrm>
          <a:prstGeom prst="rect">
            <a:avLst/>
          </a:prstGeom>
        </p:spPr>
        <p:txBody>
          <a:bodyPr wrap="square">
            <a:spAutoFit/>
          </a:bodyPr>
          <a:lstStyle/>
          <a:p>
            <a:r>
              <a:rPr lang="en-US" sz="2400" b="1" dirty="0" smtClean="0">
                <a:solidFill>
                  <a:srgbClr val="2D2E2D"/>
                </a:solidFill>
                <a:latin typeface="Trebuchet MS"/>
              </a:rPr>
              <a:t>Brad Herring</a:t>
            </a:r>
            <a:endParaRPr lang="en-US" sz="2400" dirty="0" smtClean="0">
              <a:solidFill>
                <a:srgbClr val="2D2E2D"/>
              </a:solidFill>
              <a:latin typeface="Trebuchet MS"/>
            </a:endParaRPr>
          </a:p>
          <a:p>
            <a:r>
              <a:rPr lang="en-US" sz="2000" dirty="0" smtClean="0">
                <a:solidFill>
                  <a:srgbClr val="2D2E2D"/>
                </a:solidFill>
                <a:latin typeface="Trebuchet MS"/>
                <a:cs typeface="Trebuchet MS"/>
              </a:rPr>
              <a:t>Museum of Life and Science</a:t>
            </a:r>
          </a:p>
          <a:p>
            <a:r>
              <a:rPr lang="en-US" sz="2000" dirty="0" smtClean="0">
                <a:solidFill>
                  <a:srgbClr val="2D2E2D"/>
                </a:solidFill>
                <a:latin typeface="Trebuchet MS"/>
                <a:cs typeface="Trebuchet MS"/>
              </a:rPr>
              <a:t>Durham, NC</a:t>
            </a:r>
          </a:p>
          <a:p>
            <a:r>
              <a:rPr lang="en-US" sz="2000" dirty="0" err="1" smtClean="0">
                <a:solidFill>
                  <a:srgbClr val="2D2E2D"/>
                </a:solidFill>
                <a:latin typeface="Trebuchet MS"/>
                <a:cs typeface="Trebuchet MS"/>
              </a:rPr>
              <a:t>bradh</a:t>
            </a:r>
            <a:r>
              <a:rPr lang="en-US" sz="2000" dirty="0" err="1">
                <a:solidFill>
                  <a:srgbClr val="2D2E2D"/>
                </a:solidFill>
                <a:latin typeface="Trebuchet MS"/>
                <a:cs typeface="Trebuchet MS"/>
              </a:rPr>
              <a:t>@</a:t>
            </a:r>
            <a:r>
              <a:rPr lang="en-US" sz="2000" dirty="0" err="1" smtClean="0">
                <a:solidFill>
                  <a:srgbClr val="2D2E2D"/>
                </a:solidFill>
                <a:latin typeface="Trebuchet MS"/>
                <a:cs typeface="Trebuchet MS"/>
              </a:rPr>
              <a:t>ncmls.org</a:t>
            </a:r>
            <a:endParaRPr lang="en-US" sz="2000" dirty="0">
              <a:latin typeface="Trebuchet MS"/>
              <a:ea typeface="ＭＳ Ｐゴシック" charset="0"/>
              <a:cs typeface="Trebuchet MS"/>
            </a:endParaRPr>
          </a:p>
          <a:p>
            <a:endParaRPr lang="en-US" sz="2400" dirty="0">
              <a:solidFill>
                <a:srgbClr val="2D2E2D"/>
              </a:solidFill>
              <a:latin typeface="Trebuchet MS"/>
            </a:endParaRPr>
          </a:p>
        </p:txBody>
      </p:sp>
      <p:sp>
        <p:nvSpPr>
          <p:cNvPr id="4" name="Rectangle 3"/>
          <p:cNvSpPr/>
          <p:nvPr/>
        </p:nvSpPr>
        <p:spPr>
          <a:xfrm>
            <a:off x="6059123" y="4316646"/>
            <a:ext cx="2950341" cy="1754327"/>
          </a:xfrm>
          <a:prstGeom prst="rect">
            <a:avLst/>
          </a:prstGeom>
        </p:spPr>
        <p:txBody>
          <a:bodyPr wrap="square">
            <a:spAutoFit/>
          </a:bodyPr>
          <a:lstStyle/>
          <a:p>
            <a:r>
              <a:rPr lang="en-US" b="1" dirty="0">
                <a:solidFill>
                  <a:srgbClr val="334C8C"/>
                </a:solidFill>
                <a:latin typeface="Calibri" charset="0"/>
                <a:ea typeface="ＭＳ Ｐゴシック" charset="0"/>
                <a:cs typeface="ＭＳ Ｐゴシック" charset="0"/>
              </a:rPr>
              <a:t>Interactivity</a:t>
            </a:r>
          </a:p>
          <a:p>
            <a:r>
              <a:rPr lang="en-US" b="1" dirty="0">
                <a:solidFill>
                  <a:srgbClr val="334C8C"/>
                </a:solidFill>
                <a:latin typeface="Calibri" charset="0"/>
                <a:ea typeface="ＭＳ Ｐゴシック" charset="0"/>
                <a:cs typeface="ＭＳ Ｐゴシック" charset="0"/>
              </a:rPr>
              <a:t>Association of Children’s Museums Conference  </a:t>
            </a:r>
          </a:p>
          <a:p>
            <a:endParaRPr lang="en-US" b="1" dirty="0">
              <a:solidFill>
                <a:srgbClr val="334C8C"/>
              </a:solidFill>
              <a:latin typeface="Calibri" charset="0"/>
              <a:ea typeface="ＭＳ Ｐゴシック" charset="0"/>
              <a:cs typeface="ＭＳ Ｐゴシック" charset="0"/>
            </a:endParaRPr>
          </a:p>
          <a:p>
            <a:r>
              <a:rPr lang="en-US" b="1" dirty="0">
                <a:solidFill>
                  <a:srgbClr val="334C8C"/>
                </a:solidFill>
                <a:latin typeface="Calibri" charset="0"/>
                <a:ea typeface="ＭＳ Ｐゴシック" charset="0"/>
                <a:cs typeface="ＭＳ Ｐゴシック" charset="0"/>
              </a:rPr>
              <a:t>May 2016</a:t>
            </a:r>
          </a:p>
          <a:p>
            <a:r>
              <a:rPr lang="en-US" b="1" dirty="0">
                <a:solidFill>
                  <a:srgbClr val="334C8C"/>
                </a:solidFill>
                <a:latin typeface="Calibri" charset="0"/>
                <a:ea typeface="ＭＳ Ｐゴシック" charset="0"/>
                <a:cs typeface="ＭＳ Ｐゴシック" charset="0"/>
              </a:rPr>
              <a:t>Stamford, Connecticut</a:t>
            </a:r>
            <a:endParaRPr lang="en-US" dirty="0">
              <a:solidFill>
                <a:srgbClr val="334C8C"/>
              </a:solidFill>
            </a:endParaRPr>
          </a:p>
        </p:txBody>
      </p:sp>
    </p:spTree>
    <p:extLst>
      <p:ext uri="{BB962C8B-B14F-4D97-AF65-F5344CB8AC3E}">
        <p14:creationId xmlns:p14="http://schemas.microsoft.com/office/powerpoint/2010/main" val="69149803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227251"/>
          </a:xfrm>
          <a:prstGeom prst="rect">
            <a:avLst/>
          </a:prstGeom>
          <a:solidFill>
            <a:srgbClr val="334C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457200" y="84251"/>
            <a:ext cx="8229600" cy="1143000"/>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Lato Regular"/>
                <a:ea typeface="+mj-ea"/>
                <a:cs typeface="Lato Regular"/>
              </a:defRPr>
            </a:lvl1pPr>
          </a:lstStyle>
          <a:p>
            <a:pPr algn="l">
              <a:lnSpc>
                <a:spcPct val="120000"/>
              </a:lnSpc>
            </a:pPr>
            <a:r>
              <a:rPr lang="en-US" b="1" dirty="0">
                <a:solidFill>
                  <a:schemeClr val="bg1"/>
                </a:solidFill>
                <a:latin typeface="Trebuchet MS"/>
                <a:cs typeface="Trebuchet MS"/>
              </a:rPr>
              <a:t>Video: Creating Successful Collaborations: Museum and Community Partnerships</a:t>
            </a:r>
          </a:p>
        </p:txBody>
      </p:sp>
      <p:sp>
        <p:nvSpPr>
          <p:cNvPr id="14" name="Rectangle 13"/>
          <p:cNvSpPr/>
          <p:nvPr/>
        </p:nvSpPr>
        <p:spPr>
          <a:xfrm>
            <a:off x="-2900369" y="2101107"/>
            <a:ext cx="2004111" cy="2357866"/>
          </a:xfrm>
          <a:prstGeom prst="rect">
            <a:avLst/>
          </a:prstGeom>
          <a:solidFill>
            <a:srgbClr val="BCC2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4479667" y="3244334"/>
            <a:ext cx="184666" cy="369332"/>
          </a:xfrm>
          <a:prstGeom prst="rect">
            <a:avLst/>
          </a:prstGeom>
        </p:spPr>
        <p:txBody>
          <a:bodyPr wrap="none">
            <a:spAutoFit/>
          </a:bodyPr>
          <a:lstStyle/>
          <a:p>
            <a:r>
              <a:rPr lang="en-US" dirty="0"/>
              <a:t>￼</a:t>
            </a:r>
          </a:p>
        </p:txBody>
      </p:sp>
      <p:sp>
        <p:nvSpPr>
          <p:cNvPr id="4" name="Rectangle 3"/>
          <p:cNvSpPr/>
          <p:nvPr/>
        </p:nvSpPr>
        <p:spPr>
          <a:xfrm>
            <a:off x="4479667" y="3244334"/>
            <a:ext cx="184666" cy="369332"/>
          </a:xfrm>
          <a:prstGeom prst="rect">
            <a:avLst/>
          </a:prstGeom>
        </p:spPr>
        <p:txBody>
          <a:bodyPr wrap="none">
            <a:spAutoFit/>
          </a:bodyPr>
          <a:lstStyle/>
          <a:p>
            <a:r>
              <a:rPr lang="en-US" dirty="0"/>
              <a:t>￼</a:t>
            </a:r>
          </a:p>
        </p:txBody>
      </p:sp>
      <p:sp>
        <p:nvSpPr>
          <p:cNvPr id="5" name="Rectangle 4"/>
          <p:cNvSpPr/>
          <p:nvPr/>
        </p:nvSpPr>
        <p:spPr>
          <a:xfrm>
            <a:off x="4479667" y="3244334"/>
            <a:ext cx="2481218" cy="369332"/>
          </a:xfrm>
          <a:prstGeom prst="rect">
            <a:avLst/>
          </a:prstGeom>
        </p:spPr>
        <p:txBody>
          <a:bodyPr wrap="square">
            <a:spAutoFit/>
          </a:bodyPr>
          <a:lstStyle/>
          <a:p>
            <a:r>
              <a:rPr lang="en-US" dirty="0"/>
              <a:t>￼￼</a:t>
            </a:r>
          </a:p>
        </p:txBody>
      </p:sp>
      <p:sp>
        <p:nvSpPr>
          <p:cNvPr id="19" name="Content Placeholder 6"/>
          <p:cNvSpPr txBox="1">
            <a:spLocks/>
          </p:cNvSpPr>
          <p:nvPr/>
        </p:nvSpPr>
        <p:spPr bwMode="auto">
          <a:xfrm>
            <a:off x="12479" y="5512592"/>
            <a:ext cx="9303708" cy="139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ormAutofit/>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charset="-128"/>
                <a:cs typeface="ＭＳ Ｐゴシック" charset="-128"/>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128"/>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128"/>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128"/>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eaLnBrk="1" hangingPunct="1">
              <a:lnSpc>
                <a:spcPct val="70000"/>
              </a:lnSpc>
              <a:spcBef>
                <a:spcPts val="24"/>
              </a:spcBef>
              <a:spcAft>
                <a:spcPts val="1200"/>
              </a:spcAft>
              <a:defRPr/>
            </a:pPr>
            <a:r>
              <a:rPr lang="en-US" sz="2400" dirty="0">
                <a:solidFill>
                  <a:schemeClr val="tx1"/>
                </a:solidFill>
                <a:latin typeface="Calibri"/>
                <a:ea typeface="ＭＳ Ｐゴシック" charset="0"/>
                <a:cs typeface="Calibri"/>
              </a:rPr>
              <a:t>A</a:t>
            </a:r>
            <a:r>
              <a:rPr lang="en-US" sz="2400" dirty="0" smtClean="0">
                <a:solidFill>
                  <a:schemeClr val="tx1"/>
                </a:solidFill>
                <a:latin typeface="Calibri"/>
                <a:ea typeface="ＭＳ Ｐゴシック" charset="0"/>
                <a:cs typeface="Calibri"/>
              </a:rPr>
              <a:t>vailable </a:t>
            </a:r>
            <a:r>
              <a:rPr lang="en-US" sz="2400" dirty="0">
                <a:solidFill>
                  <a:schemeClr val="tx1"/>
                </a:solidFill>
                <a:latin typeface="Calibri"/>
                <a:ea typeface="ＭＳ Ｐゴシック" charset="0"/>
                <a:cs typeface="Calibri"/>
              </a:rPr>
              <a:t>at </a:t>
            </a:r>
            <a:r>
              <a:rPr lang="en-US" sz="2400" dirty="0" smtClean="0">
                <a:solidFill>
                  <a:schemeClr val="tx1"/>
                </a:solidFill>
                <a:latin typeface="Calibri"/>
                <a:ea typeface="ＭＳ Ｐゴシック" charset="0"/>
                <a:cs typeface="Calibri"/>
                <a:hlinkClick r:id="rId3"/>
              </a:rPr>
              <a:t>www.nisenet.org</a:t>
            </a:r>
            <a:r>
              <a:rPr lang="en-US" sz="2400" dirty="0">
                <a:solidFill>
                  <a:schemeClr val="tx1"/>
                </a:solidFill>
                <a:latin typeface="Calibri"/>
                <a:ea typeface="ＭＳ Ｐゴシック" charset="0"/>
                <a:cs typeface="Calibri"/>
                <a:hlinkClick r:id="rId3"/>
              </a:rPr>
              <a:t>/collaboration-</a:t>
            </a:r>
            <a:r>
              <a:rPr lang="en-US" sz="2400" dirty="0" smtClean="0">
                <a:solidFill>
                  <a:schemeClr val="tx1"/>
                </a:solidFill>
                <a:latin typeface="Calibri"/>
                <a:ea typeface="ＭＳ Ｐゴシック" charset="0"/>
                <a:cs typeface="Calibri"/>
                <a:hlinkClick r:id="rId3"/>
              </a:rPr>
              <a:t>guide</a:t>
            </a:r>
            <a:endParaRPr lang="en-US" sz="2400" dirty="0" smtClean="0">
              <a:solidFill>
                <a:schemeClr val="tx1"/>
              </a:solidFill>
              <a:latin typeface="Calibri"/>
              <a:ea typeface="ＭＳ Ｐゴシック" charset="0"/>
              <a:cs typeface="Calibri"/>
            </a:endParaRPr>
          </a:p>
          <a:p>
            <a:pPr marL="0" lvl="1" eaLnBrk="1" hangingPunct="1">
              <a:lnSpc>
                <a:spcPct val="70000"/>
              </a:lnSpc>
              <a:spcBef>
                <a:spcPts val="24"/>
              </a:spcBef>
              <a:spcAft>
                <a:spcPts val="1200"/>
              </a:spcAft>
              <a:defRPr/>
            </a:pPr>
            <a:r>
              <a:rPr lang="en-US" sz="2400" dirty="0" smtClean="0">
                <a:solidFill>
                  <a:schemeClr val="tx1"/>
                </a:solidFill>
                <a:latin typeface="Calibri"/>
                <a:ea typeface="ＭＳ Ｐゴシック" charset="0"/>
                <a:cs typeface="Calibri"/>
              </a:rPr>
              <a:t>and</a:t>
            </a:r>
          </a:p>
          <a:p>
            <a:pPr marL="0" lvl="1" eaLnBrk="1" hangingPunct="1">
              <a:lnSpc>
                <a:spcPct val="70000"/>
              </a:lnSpc>
              <a:spcBef>
                <a:spcPts val="24"/>
              </a:spcBef>
              <a:spcAft>
                <a:spcPts val="1200"/>
              </a:spcAft>
              <a:defRPr/>
            </a:pPr>
            <a:r>
              <a:rPr lang="pt-BR" sz="2400" dirty="0" err="1">
                <a:solidFill>
                  <a:schemeClr val="tx1"/>
                </a:solidFill>
                <a:latin typeface="Calibri"/>
                <a:ea typeface="ＭＳ Ｐゴシック" charset="0"/>
                <a:cs typeface="Calibri"/>
              </a:rPr>
              <a:t>https</a:t>
            </a:r>
            <a:r>
              <a:rPr lang="pt-BR" sz="2400" dirty="0">
                <a:solidFill>
                  <a:schemeClr val="tx1"/>
                </a:solidFill>
                <a:latin typeface="Calibri"/>
                <a:ea typeface="ＭＳ Ｐゴシック" charset="0"/>
                <a:cs typeface="Calibri"/>
              </a:rPr>
              <a:t>://</a:t>
            </a:r>
            <a:r>
              <a:rPr lang="pt-BR" sz="2400" dirty="0" err="1">
                <a:solidFill>
                  <a:schemeClr val="tx1"/>
                </a:solidFill>
                <a:latin typeface="Calibri"/>
                <a:ea typeface="ＭＳ Ｐゴシック" charset="0"/>
                <a:cs typeface="Calibri"/>
              </a:rPr>
              <a:t>vimeo.com</a:t>
            </a:r>
            <a:r>
              <a:rPr lang="pt-BR" sz="2400" dirty="0">
                <a:solidFill>
                  <a:schemeClr val="tx1"/>
                </a:solidFill>
                <a:latin typeface="Calibri"/>
                <a:ea typeface="ＭＳ Ｐゴシック" charset="0"/>
                <a:cs typeface="Calibri"/>
              </a:rPr>
              <a:t>/139256428</a:t>
            </a:r>
            <a:endParaRPr lang="en-US" sz="2400" dirty="0" smtClean="0">
              <a:solidFill>
                <a:schemeClr val="tx1"/>
              </a:solidFill>
              <a:latin typeface="Calibri"/>
              <a:ea typeface="ＭＳ Ｐゴシック" charset="0"/>
              <a:cs typeface="Calibri"/>
            </a:endParaRPr>
          </a:p>
        </p:txBody>
      </p:sp>
      <p:pic>
        <p:nvPicPr>
          <p:cNvPr id="6" name="Picture 5" descr="Screen Shot 2015-09-24 at 6.09.08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98024" y="1482534"/>
            <a:ext cx="5763285" cy="3800166"/>
          </a:xfrm>
          <a:prstGeom prst="rect">
            <a:avLst/>
          </a:prstGeom>
        </p:spPr>
      </p:pic>
    </p:spTree>
    <p:extLst>
      <p:ext uri="{BB962C8B-B14F-4D97-AF65-F5344CB8AC3E}">
        <p14:creationId xmlns:p14="http://schemas.microsoft.com/office/powerpoint/2010/main" val="410735823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4908" y="911132"/>
            <a:ext cx="8207084" cy="2085428"/>
          </a:xfrm>
        </p:spPr>
        <p:txBody>
          <a:bodyPr/>
          <a:lstStyle/>
          <a:p>
            <a:r>
              <a:rPr lang="en-US" sz="4000" dirty="0">
                <a:solidFill>
                  <a:srgbClr val="334C8C"/>
                </a:solidFill>
                <a:cs typeface="Trebuchet MS"/>
              </a:rPr>
              <a:t>Tools for Collaboration: increasing your museum's local impact through partnerships</a:t>
            </a:r>
            <a:r>
              <a:rPr lang="en-US" sz="3200" b="0" dirty="0" smtClean="0">
                <a:solidFill>
                  <a:srgbClr val="334C8C">
                    <a:alpha val="70000"/>
                  </a:srgbClr>
                </a:solidFill>
                <a:latin typeface="Trebuchet MS"/>
                <a:ea typeface="ＭＳ Ｐゴシック" charset="0"/>
                <a:cs typeface="Trebuchet MS"/>
              </a:rPr>
              <a:t/>
            </a:r>
            <a:br>
              <a:rPr lang="en-US" sz="3200" b="0" dirty="0" smtClean="0">
                <a:solidFill>
                  <a:srgbClr val="334C8C">
                    <a:alpha val="70000"/>
                  </a:srgbClr>
                </a:solidFill>
                <a:latin typeface="Trebuchet MS"/>
                <a:ea typeface="ＭＳ Ｐゴシック" charset="0"/>
                <a:cs typeface="Trebuchet MS"/>
              </a:rPr>
            </a:br>
            <a:r>
              <a:rPr lang="en-US" sz="3200" b="0" dirty="0">
                <a:solidFill>
                  <a:srgbClr val="334C8C">
                    <a:alpha val="70000"/>
                  </a:srgbClr>
                </a:solidFill>
                <a:latin typeface="Trebuchet MS"/>
                <a:ea typeface="ＭＳ Ｐゴシック" charset="0"/>
                <a:cs typeface="Trebuchet MS"/>
              </a:rPr>
              <a:t/>
            </a:r>
            <a:br>
              <a:rPr lang="en-US" sz="3200" b="0" dirty="0">
                <a:solidFill>
                  <a:srgbClr val="334C8C">
                    <a:alpha val="70000"/>
                  </a:srgbClr>
                </a:solidFill>
                <a:latin typeface="Trebuchet MS"/>
                <a:ea typeface="ＭＳ Ｐゴシック" charset="0"/>
                <a:cs typeface="Trebuchet MS"/>
              </a:rPr>
            </a:br>
            <a:r>
              <a:rPr lang="en-US" sz="3200" b="0" dirty="0" smtClean="0">
                <a:solidFill>
                  <a:srgbClr val="334C8C">
                    <a:alpha val="70000"/>
                  </a:srgbClr>
                </a:solidFill>
                <a:latin typeface="Trebuchet MS"/>
                <a:ea typeface="ＭＳ Ｐゴシック" charset="0"/>
                <a:cs typeface="Trebuchet MS"/>
              </a:rPr>
              <a:t>Collaboration Guide and Tools</a:t>
            </a:r>
            <a:br>
              <a:rPr lang="en-US" sz="3200" b="0" dirty="0" smtClean="0">
                <a:solidFill>
                  <a:srgbClr val="334C8C">
                    <a:alpha val="70000"/>
                  </a:srgbClr>
                </a:solidFill>
                <a:latin typeface="Trebuchet MS"/>
                <a:ea typeface="ＭＳ Ｐゴシック" charset="0"/>
                <a:cs typeface="Trebuchet MS"/>
              </a:rPr>
            </a:br>
            <a:endParaRPr lang="en-US" sz="3200" b="0" dirty="0">
              <a:latin typeface="Trebuchet MS"/>
              <a:cs typeface="Trebuchet MS"/>
            </a:endParaRPr>
          </a:p>
        </p:txBody>
      </p:sp>
      <p:sp>
        <p:nvSpPr>
          <p:cNvPr id="7" name="Rectangle 6"/>
          <p:cNvSpPr/>
          <p:nvPr/>
        </p:nvSpPr>
        <p:spPr>
          <a:xfrm>
            <a:off x="344908" y="3516704"/>
            <a:ext cx="5052129" cy="2677656"/>
          </a:xfrm>
          <a:prstGeom prst="rect">
            <a:avLst/>
          </a:prstGeom>
        </p:spPr>
        <p:txBody>
          <a:bodyPr wrap="square">
            <a:spAutoFit/>
          </a:bodyPr>
          <a:lstStyle/>
          <a:p>
            <a:r>
              <a:rPr lang="en-US" sz="2400" b="1" dirty="0">
                <a:solidFill>
                  <a:srgbClr val="2D2E2D"/>
                </a:solidFill>
                <a:latin typeface="Trebuchet MS"/>
              </a:rPr>
              <a:t>Catherine </a:t>
            </a:r>
            <a:r>
              <a:rPr lang="en-US" sz="2400" b="1" dirty="0" smtClean="0">
                <a:solidFill>
                  <a:srgbClr val="2D2E2D"/>
                </a:solidFill>
                <a:latin typeface="Trebuchet MS"/>
              </a:rPr>
              <a:t>McCarthy, </a:t>
            </a:r>
            <a:r>
              <a:rPr lang="en-US" sz="2400" dirty="0" smtClean="0">
                <a:solidFill>
                  <a:srgbClr val="2D2E2D"/>
                </a:solidFill>
                <a:latin typeface="Trebuchet MS"/>
              </a:rPr>
              <a:t>PhD</a:t>
            </a:r>
          </a:p>
          <a:p>
            <a:r>
              <a:rPr lang="en-US" sz="2000" dirty="0" smtClean="0">
                <a:solidFill>
                  <a:srgbClr val="2D2E2D"/>
                </a:solidFill>
                <a:latin typeface="Trebuchet MS"/>
              </a:rPr>
              <a:t>Project Leader</a:t>
            </a:r>
          </a:p>
          <a:p>
            <a:r>
              <a:rPr lang="en-US" sz="2000" dirty="0" smtClean="0">
                <a:solidFill>
                  <a:srgbClr val="2D2E2D"/>
                </a:solidFill>
                <a:latin typeface="Trebuchet MS"/>
              </a:rPr>
              <a:t>Science </a:t>
            </a:r>
            <a:r>
              <a:rPr lang="en-US" sz="2000" dirty="0">
                <a:solidFill>
                  <a:srgbClr val="2D2E2D"/>
                </a:solidFill>
                <a:latin typeface="Trebuchet MS"/>
              </a:rPr>
              <a:t>Museum of Minnesota</a:t>
            </a:r>
            <a:br>
              <a:rPr lang="en-US" sz="2000" dirty="0">
                <a:solidFill>
                  <a:srgbClr val="2D2E2D"/>
                </a:solidFill>
                <a:latin typeface="Trebuchet MS"/>
              </a:rPr>
            </a:br>
            <a:r>
              <a:rPr lang="en-US" sz="2000" dirty="0" smtClean="0">
                <a:solidFill>
                  <a:srgbClr val="2D2E2D"/>
                </a:solidFill>
                <a:latin typeface="Trebuchet MS"/>
              </a:rPr>
              <a:t>Saint Paul, Minnesota</a:t>
            </a:r>
          </a:p>
          <a:p>
            <a:r>
              <a:rPr lang="en-US" sz="2000" dirty="0" err="1">
                <a:solidFill>
                  <a:srgbClr val="2D2E2D"/>
                </a:solidFill>
              </a:rPr>
              <a:t>cmccarthy@smm.org</a:t>
            </a:r>
            <a:endParaRPr lang="en-US" sz="2000" dirty="0">
              <a:solidFill>
                <a:srgbClr val="2D2E2D"/>
              </a:solidFill>
            </a:endParaRPr>
          </a:p>
          <a:p>
            <a:pPr marL="0" lvl="1"/>
            <a:r>
              <a:rPr lang="en-US" sz="2000" dirty="0">
                <a:latin typeface="Calibri"/>
                <a:ea typeface="ＭＳ Ｐゴシック" charset="0"/>
                <a:cs typeface="Calibri"/>
              </a:rPr>
              <a:t>651-262-</a:t>
            </a:r>
            <a:r>
              <a:rPr lang="en-US" sz="2000" dirty="0" smtClean="0">
                <a:latin typeface="Calibri"/>
                <a:ea typeface="ＭＳ Ｐゴシック" charset="0"/>
                <a:cs typeface="Calibri"/>
              </a:rPr>
              <a:t>3850</a:t>
            </a:r>
          </a:p>
          <a:p>
            <a:pPr marL="0" lvl="1"/>
            <a:r>
              <a:rPr lang="en-US" sz="2000" dirty="0" err="1" smtClean="0">
                <a:latin typeface="Calibri"/>
                <a:ea typeface="ＭＳ Ｐゴシック" charset="0"/>
                <a:cs typeface="Calibri"/>
              </a:rPr>
              <a:t>www.nisenet.org</a:t>
            </a:r>
            <a:endParaRPr lang="en-US" sz="2000" dirty="0">
              <a:latin typeface="Calibri"/>
              <a:ea typeface="ＭＳ Ｐゴシック" charset="0"/>
              <a:cs typeface="Calibri"/>
            </a:endParaRPr>
          </a:p>
          <a:p>
            <a:endParaRPr lang="en-US" sz="2400" dirty="0">
              <a:solidFill>
                <a:srgbClr val="2D2E2D"/>
              </a:solidFill>
              <a:latin typeface="Trebuchet MS"/>
            </a:endParaRPr>
          </a:p>
        </p:txBody>
      </p:sp>
      <p:sp>
        <p:nvSpPr>
          <p:cNvPr id="9" name="Rectangle 8"/>
          <p:cNvSpPr/>
          <p:nvPr/>
        </p:nvSpPr>
        <p:spPr>
          <a:xfrm>
            <a:off x="6417390" y="3573892"/>
            <a:ext cx="3196940" cy="1754327"/>
          </a:xfrm>
          <a:prstGeom prst="rect">
            <a:avLst/>
          </a:prstGeom>
        </p:spPr>
        <p:txBody>
          <a:bodyPr wrap="square">
            <a:spAutoFit/>
          </a:bodyPr>
          <a:lstStyle/>
          <a:p>
            <a:r>
              <a:rPr lang="en-US" b="1" dirty="0">
                <a:solidFill>
                  <a:srgbClr val="334C8C"/>
                </a:solidFill>
                <a:latin typeface="Calibri" charset="0"/>
                <a:ea typeface="ＭＳ Ｐゴシック" charset="0"/>
                <a:cs typeface="ＭＳ Ｐゴシック" charset="0"/>
              </a:rPr>
              <a:t>Interactivity</a:t>
            </a:r>
          </a:p>
          <a:p>
            <a:r>
              <a:rPr lang="en-US" b="1" dirty="0">
                <a:solidFill>
                  <a:srgbClr val="334C8C"/>
                </a:solidFill>
                <a:latin typeface="Calibri" charset="0"/>
                <a:ea typeface="ＭＳ Ｐゴシック" charset="0"/>
                <a:cs typeface="ＭＳ Ｐゴシック" charset="0"/>
              </a:rPr>
              <a:t>Association of Children’s Museums Conference  </a:t>
            </a:r>
          </a:p>
          <a:p>
            <a:endParaRPr lang="en-US" b="1" dirty="0">
              <a:solidFill>
                <a:srgbClr val="334C8C"/>
              </a:solidFill>
              <a:latin typeface="Calibri" charset="0"/>
              <a:ea typeface="ＭＳ Ｐゴシック" charset="0"/>
              <a:cs typeface="ＭＳ Ｐゴシック" charset="0"/>
            </a:endParaRPr>
          </a:p>
          <a:p>
            <a:r>
              <a:rPr lang="en-US" b="1" dirty="0">
                <a:solidFill>
                  <a:srgbClr val="334C8C"/>
                </a:solidFill>
                <a:latin typeface="Calibri" charset="0"/>
                <a:ea typeface="ＭＳ Ｐゴシック" charset="0"/>
                <a:cs typeface="ＭＳ Ｐゴシック" charset="0"/>
              </a:rPr>
              <a:t>May 2016</a:t>
            </a:r>
          </a:p>
          <a:p>
            <a:r>
              <a:rPr lang="en-US" b="1" dirty="0">
                <a:solidFill>
                  <a:srgbClr val="334C8C"/>
                </a:solidFill>
                <a:latin typeface="Calibri" charset="0"/>
                <a:ea typeface="ＭＳ Ｐゴシック" charset="0"/>
                <a:cs typeface="ＭＳ Ｐゴシック" charset="0"/>
              </a:rPr>
              <a:t>Stamford, Connecticut</a:t>
            </a:r>
            <a:endParaRPr lang="en-US" dirty="0">
              <a:solidFill>
                <a:srgbClr val="334C8C"/>
              </a:solidFill>
            </a:endParaRPr>
          </a:p>
        </p:txBody>
      </p:sp>
    </p:spTree>
    <p:extLst>
      <p:ext uri="{BB962C8B-B14F-4D97-AF65-F5344CB8AC3E}">
        <p14:creationId xmlns:p14="http://schemas.microsoft.com/office/powerpoint/2010/main" val="333590584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227251"/>
          </a:xfrm>
          <a:prstGeom prst="rect">
            <a:avLst/>
          </a:prstGeom>
          <a:solidFill>
            <a:srgbClr val="334C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457200" y="84251"/>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Lato Regular"/>
                <a:ea typeface="+mj-ea"/>
                <a:cs typeface="Lato Regular"/>
              </a:defRPr>
            </a:lvl1pPr>
          </a:lstStyle>
          <a:p>
            <a:pPr algn="l"/>
            <a:r>
              <a:rPr lang="en-US" b="1" dirty="0" smtClean="0">
                <a:solidFill>
                  <a:schemeClr val="bg1"/>
                </a:solidFill>
                <a:latin typeface="Trebuchet MS"/>
                <a:cs typeface="Trebuchet MS"/>
              </a:rPr>
              <a:t>Why Collaborate?</a:t>
            </a:r>
            <a:endParaRPr lang="en-US" b="1" dirty="0">
              <a:solidFill>
                <a:schemeClr val="bg1"/>
              </a:solidFill>
              <a:latin typeface="Trebuchet MS"/>
              <a:cs typeface="Trebuchet MS"/>
            </a:endParaRPr>
          </a:p>
        </p:txBody>
      </p:sp>
      <p:sp>
        <p:nvSpPr>
          <p:cNvPr id="14" name="Rectangle 13"/>
          <p:cNvSpPr/>
          <p:nvPr/>
        </p:nvSpPr>
        <p:spPr>
          <a:xfrm>
            <a:off x="-1" y="1227251"/>
            <a:ext cx="5048209" cy="5630749"/>
          </a:xfrm>
          <a:prstGeom prst="rect">
            <a:avLst/>
          </a:prstGeom>
          <a:solidFill>
            <a:srgbClr val="BCC2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descr="smmcolo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3305" y="6304317"/>
            <a:ext cx="1286160" cy="491956"/>
          </a:xfrm>
          <a:prstGeom prst="rect">
            <a:avLst/>
          </a:prstGeom>
        </p:spPr>
      </p:pic>
      <p:sp>
        <p:nvSpPr>
          <p:cNvPr id="3" name="Rectangle 2"/>
          <p:cNvSpPr/>
          <p:nvPr/>
        </p:nvSpPr>
        <p:spPr>
          <a:xfrm>
            <a:off x="313553" y="1720839"/>
            <a:ext cx="4875755" cy="4862870"/>
          </a:xfrm>
          <a:prstGeom prst="rect">
            <a:avLst/>
          </a:prstGeom>
        </p:spPr>
        <p:txBody>
          <a:bodyPr wrap="square">
            <a:spAutoFit/>
          </a:bodyPr>
          <a:lstStyle/>
          <a:p>
            <a:r>
              <a:rPr lang="en-US" sz="3200" b="1" i="1" dirty="0" smtClean="0"/>
              <a:t>To </a:t>
            </a:r>
            <a:r>
              <a:rPr lang="en-US" sz="3200" b="1" i="1" dirty="0"/>
              <a:t>achieve something you can’t do on your own! </a:t>
            </a:r>
            <a:endParaRPr lang="en-US" sz="3200" b="1" i="1" dirty="0" smtClean="0"/>
          </a:p>
          <a:p>
            <a:endParaRPr lang="en-US" sz="3200" dirty="0"/>
          </a:p>
          <a:p>
            <a:r>
              <a:rPr lang="en-US" sz="2800" dirty="0"/>
              <a:t>Collaboration occurs when organizations and individuals make a commitment to work together and contribute resources and expertise to achieve a common, long-term goal. </a:t>
            </a:r>
            <a:endParaRPr lang="en-US" sz="2800" dirty="0" smtClean="0"/>
          </a:p>
          <a:p>
            <a:endParaRPr lang="en-US" dirty="0"/>
          </a:p>
        </p:txBody>
      </p:sp>
      <p:sp>
        <p:nvSpPr>
          <p:cNvPr id="4" name="Rectangle 3"/>
          <p:cNvSpPr/>
          <p:nvPr/>
        </p:nvSpPr>
        <p:spPr>
          <a:xfrm>
            <a:off x="5220664" y="1959988"/>
            <a:ext cx="3923336" cy="3108544"/>
          </a:xfrm>
          <a:prstGeom prst="rect">
            <a:avLst/>
          </a:prstGeom>
        </p:spPr>
        <p:txBody>
          <a:bodyPr wrap="square">
            <a:spAutoFit/>
          </a:bodyPr>
          <a:lstStyle/>
          <a:p>
            <a:pPr marL="342900" indent="-342900">
              <a:buAutoNum type="arabicPeriod"/>
            </a:pPr>
            <a:r>
              <a:rPr lang="en-US" sz="2800" dirty="0"/>
              <a:t>To share resources, expertise, and connections </a:t>
            </a:r>
          </a:p>
          <a:p>
            <a:pPr marL="342900" indent="-342900">
              <a:buAutoNum type="arabicPeriod"/>
            </a:pPr>
            <a:r>
              <a:rPr lang="en-US" sz="2800" dirty="0"/>
              <a:t> To build upon existing strengths</a:t>
            </a:r>
          </a:p>
          <a:p>
            <a:pPr marL="342900" indent="-342900">
              <a:buAutoNum type="arabicPeriod"/>
            </a:pPr>
            <a:r>
              <a:rPr lang="en-US" sz="2800" dirty="0"/>
              <a:t> To reach new audiences </a:t>
            </a:r>
          </a:p>
        </p:txBody>
      </p:sp>
    </p:spTree>
    <p:extLst>
      <p:ext uri="{BB962C8B-B14F-4D97-AF65-F5344CB8AC3E}">
        <p14:creationId xmlns:p14="http://schemas.microsoft.com/office/powerpoint/2010/main" val="23342937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806" y="1348471"/>
            <a:ext cx="1298699" cy="564477"/>
          </a:xfrm>
        </p:spPr>
        <p:txBody>
          <a:bodyPr/>
          <a:lstStyle/>
          <a:p>
            <a:r>
              <a:rPr lang="en-US" dirty="0" smtClean="0"/>
              <a:t> </a:t>
            </a:r>
            <a:endParaRPr lang="en-US" dirty="0"/>
          </a:p>
        </p:txBody>
      </p:sp>
      <p:pic>
        <p:nvPicPr>
          <p:cNvPr id="6" name="Picture 5" descr="NISE Network Collaboration Guide  IMAGE PAGE 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123" y="-27007"/>
            <a:ext cx="8260677" cy="6383250"/>
          </a:xfrm>
          <a:prstGeom prst="rect">
            <a:avLst/>
          </a:prstGeom>
        </p:spPr>
      </p:pic>
      <p:sp>
        <p:nvSpPr>
          <p:cNvPr id="3" name="Content Placeholder 2"/>
          <p:cNvSpPr>
            <a:spLocks noGrp="1"/>
          </p:cNvSpPr>
          <p:nvPr>
            <p:ph idx="1"/>
          </p:nvPr>
        </p:nvSpPr>
        <p:spPr>
          <a:xfrm>
            <a:off x="1" y="6219805"/>
            <a:ext cx="9144000" cy="638195"/>
          </a:xfrm>
        </p:spPr>
        <p:txBody>
          <a:bodyPr/>
          <a:lstStyle/>
          <a:p>
            <a:pPr marL="457200" lvl="1" indent="0" algn="ctr">
              <a:lnSpc>
                <a:spcPct val="80000"/>
              </a:lnSpc>
              <a:spcAft>
                <a:spcPts val="1800"/>
              </a:spcAft>
              <a:buNone/>
              <a:defRPr/>
            </a:pPr>
            <a:r>
              <a:rPr lang="en-US" dirty="0" smtClean="0">
                <a:ea typeface="ＭＳ Ｐゴシック" charset="0"/>
                <a:cs typeface="Calibri"/>
              </a:rPr>
              <a:t>Available </a:t>
            </a:r>
            <a:r>
              <a:rPr lang="en-US" dirty="0">
                <a:ea typeface="ＭＳ Ｐゴシック" charset="0"/>
                <a:cs typeface="Calibri"/>
              </a:rPr>
              <a:t>at </a:t>
            </a:r>
            <a:r>
              <a:rPr lang="en-US" dirty="0" err="1">
                <a:ea typeface="ＭＳ Ｐゴシック" charset="0"/>
                <a:cs typeface="Calibri"/>
              </a:rPr>
              <a:t>www.nisenet.org</a:t>
            </a:r>
            <a:r>
              <a:rPr lang="en-US" dirty="0">
                <a:ea typeface="ＭＳ Ｐゴシック" charset="0"/>
                <a:cs typeface="Calibri"/>
              </a:rPr>
              <a:t>/collaboration-guide</a:t>
            </a:r>
          </a:p>
          <a:p>
            <a:pPr algn="ctr"/>
            <a:endParaRPr lang="en-US" dirty="0"/>
          </a:p>
        </p:txBody>
      </p:sp>
    </p:spTree>
    <p:extLst>
      <p:ext uri="{BB962C8B-B14F-4D97-AF65-F5344CB8AC3E}">
        <p14:creationId xmlns:p14="http://schemas.microsoft.com/office/powerpoint/2010/main" val="9183132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227251"/>
          </a:xfrm>
          <a:prstGeom prst="rect">
            <a:avLst/>
          </a:prstGeom>
          <a:solidFill>
            <a:srgbClr val="334C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457199" y="84251"/>
            <a:ext cx="8552265"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Lato Regular"/>
                <a:ea typeface="+mj-ea"/>
                <a:cs typeface="Lato Regular"/>
              </a:defRPr>
            </a:lvl1pPr>
          </a:lstStyle>
          <a:p>
            <a:pPr algn="l"/>
            <a:r>
              <a:rPr lang="en-US" sz="4000" b="1" dirty="0" smtClean="0">
                <a:solidFill>
                  <a:schemeClr val="bg1"/>
                </a:solidFill>
                <a:latin typeface="Trebuchet MS"/>
                <a:cs typeface="Trebuchet MS"/>
              </a:rPr>
              <a:t>Levels of Partnerships – Continuum</a:t>
            </a:r>
            <a:endParaRPr lang="en-US" sz="4000" b="1" dirty="0">
              <a:solidFill>
                <a:schemeClr val="bg1"/>
              </a:solidFill>
              <a:latin typeface="Trebuchet MS"/>
              <a:cs typeface="Trebuchet MS"/>
            </a:endParaRPr>
          </a:p>
        </p:txBody>
      </p:sp>
      <p:pic>
        <p:nvPicPr>
          <p:cNvPr id="2" name="Picture 1" descr="smmcolo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3305" y="6304317"/>
            <a:ext cx="1286160" cy="491956"/>
          </a:xfrm>
          <a:prstGeom prst="rect">
            <a:avLst/>
          </a:prstGeom>
        </p:spPr>
      </p:pic>
      <p:pic>
        <p:nvPicPr>
          <p:cNvPr id="18" name="Content Placeholder 3" descr="NISE Network Collaboration Guide  IMAGE PAGE7.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1638077"/>
            <a:ext cx="9144000" cy="4335968"/>
          </a:xfrm>
          <a:prstGeom prst="rect">
            <a:avLst/>
          </a:prstGeom>
        </p:spPr>
      </p:pic>
    </p:spTree>
    <p:extLst>
      <p:ext uri="{BB962C8B-B14F-4D97-AF65-F5344CB8AC3E}">
        <p14:creationId xmlns:p14="http://schemas.microsoft.com/office/powerpoint/2010/main" val="16180779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227251"/>
          </a:xfrm>
          <a:prstGeom prst="rect">
            <a:avLst/>
          </a:prstGeom>
          <a:solidFill>
            <a:srgbClr val="334C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457200" y="84251"/>
            <a:ext cx="82296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Lato Regular"/>
                <a:ea typeface="+mj-ea"/>
                <a:cs typeface="Lato Regular"/>
              </a:defRPr>
            </a:lvl1pPr>
          </a:lstStyle>
          <a:p>
            <a:pPr algn="l"/>
            <a:r>
              <a:rPr lang="en-US" b="1" dirty="0" smtClean="0">
                <a:solidFill>
                  <a:schemeClr val="bg1"/>
                </a:solidFill>
                <a:latin typeface="Trebuchet MS"/>
                <a:cs typeface="Trebuchet MS"/>
              </a:rPr>
              <a:t>Tips for Successful </a:t>
            </a:r>
            <a:r>
              <a:rPr lang="en-US" b="1" dirty="0">
                <a:solidFill>
                  <a:schemeClr val="bg1"/>
                </a:solidFill>
                <a:latin typeface="Trebuchet MS"/>
                <a:cs typeface="Trebuchet MS"/>
              </a:rPr>
              <a:t>Partnerships</a:t>
            </a:r>
          </a:p>
        </p:txBody>
      </p:sp>
      <p:sp>
        <p:nvSpPr>
          <p:cNvPr id="14" name="Rectangle 13"/>
          <p:cNvSpPr/>
          <p:nvPr/>
        </p:nvSpPr>
        <p:spPr>
          <a:xfrm>
            <a:off x="1" y="1227251"/>
            <a:ext cx="1426668" cy="5630749"/>
          </a:xfrm>
          <a:prstGeom prst="rect">
            <a:avLst/>
          </a:prstGeom>
          <a:solidFill>
            <a:srgbClr val="BCC2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descr="smmcolo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3305" y="6304317"/>
            <a:ext cx="1286160" cy="491956"/>
          </a:xfrm>
          <a:prstGeom prst="rect">
            <a:avLst/>
          </a:prstGeom>
        </p:spPr>
      </p:pic>
      <p:sp>
        <p:nvSpPr>
          <p:cNvPr id="3" name="Rectangle 2"/>
          <p:cNvSpPr/>
          <p:nvPr/>
        </p:nvSpPr>
        <p:spPr>
          <a:xfrm>
            <a:off x="1571884" y="1597435"/>
            <a:ext cx="7572116" cy="4893648"/>
          </a:xfrm>
          <a:prstGeom prst="rect">
            <a:avLst/>
          </a:prstGeom>
        </p:spPr>
        <p:txBody>
          <a:bodyPr wrap="square">
            <a:spAutoFit/>
          </a:bodyPr>
          <a:lstStyle/>
          <a:p>
            <a:pPr>
              <a:lnSpc>
                <a:spcPct val="50000"/>
              </a:lnSpc>
            </a:pPr>
            <a:r>
              <a:rPr lang="en-US" sz="3200" b="1" dirty="0" smtClean="0"/>
              <a:t>Be </a:t>
            </a:r>
            <a:r>
              <a:rPr lang="en-US" sz="3200" b="1" dirty="0"/>
              <a:t>patient! Collaboration takes </a:t>
            </a:r>
            <a:r>
              <a:rPr lang="en-US" sz="3200" b="1" dirty="0" smtClean="0"/>
              <a:t>time</a:t>
            </a:r>
            <a:br>
              <a:rPr lang="en-US" sz="3200" b="1" dirty="0" smtClean="0"/>
            </a:br>
            <a:r>
              <a:rPr lang="en-US" sz="3200" b="1" dirty="0" smtClean="0"/>
              <a:t> </a:t>
            </a:r>
            <a:endParaRPr lang="en-US" sz="900" b="1" dirty="0"/>
          </a:p>
          <a:p>
            <a:pPr marL="285750" indent="-285750">
              <a:buFont typeface="Arial"/>
              <a:buChar char="•"/>
            </a:pPr>
            <a:r>
              <a:rPr lang="en-US" sz="2800" dirty="0" smtClean="0"/>
              <a:t>Start </a:t>
            </a:r>
            <a:r>
              <a:rPr lang="en-US" sz="2800" dirty="0"/>
              <a:t>small; developing a relationship and building trust takes time</a:t>
            </a:r>
          </a:p>
          <a:p>
            <a:pPr marL="285750" indent="-285750">
              <a:buFont typeface="Arial"/>
              <a:buChar char="•"/>
            </a:pPr>
            <a:r>
              <a:rPr lang="en-US" sz="2800" dirty="0" smtClean="0"/>
              <a:t>Communicating </a:t>
            </a:r>
            <a:r>
              <a:rPr lang="en-US" sz="2800" dirty="0"/>
              <a:t>takes time: your organizations have different cultures and terminology</a:t>
            </a:r>
          </a:p>
          <a:p>
            <a:pPr marL="285750" indent="-285750">
              <a:buFont typeface="Arial"/>
              <a:buChar char="•"/>
            </a:pPr>
            <a:r>
              <a:rPr lang="en-US" sz="2800" dirty="0" smtClean="0"/>
              <a:t>Always </a:t>
            </a:r>
            <a:r>
              <a:rPr lang="en-US" sz="2800" dirty="0"/>
              <a:t>keep the long-term relationship in mind while working on shorter-term projects</a:t>
            </a:r>
          </a:p>
          <a:p>
            <a:pPr marL="285750" indent="-285750">
              <a:buFont typeface="Arial"/>
              <a:buChar char="•"/>
            </a:pPr>
            <a:r>
              <a:rPr lang="en-US" sz="2800" dirty="0" smtClean="0"/>
              <a:t>Start </a:t>
            </a:r>
            <a:r>
              <a:rPr lang="en-US" sz="2800" dirty="0"/>
              <a:t>early; your partner’s schedule will vary from your own, so be sure to include enough lead </a:t>
            </a:r>
            <a:r>
              <a:rPr lang="en-US" sz="2800" dirty="0" smtClean="0"/>
              <a:t>time so </a:t>
            </a:r>
            <a:r>
              <a:rPr lang="en-US" sz="2800" dirty="0"/>
              <a:t>that you both can be prepared for the work of the </a:t>
            </a:r>
            <a:r>
              <a:rPr lang="en-US" sz="2800" dirty="0" smtClean="0"/>
              <a:t>collaboration</a:t>
            </a:r>
            <a:endParaRPr lang="en-US" sz="2800" dirty="0"/>
          </a:p>
        </p:txBody>
      </p:sp>
    </p:spTree>
    <p:extLst>
      <p:ext uri="{BB962C8B-B14F-4D97-AF65-F5344CB8AC3E}">
        <p14:creationId xmlns:p14="http://schemas.microsoft.com/office/powerpoint/2010/main" val="65910368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227251"/>
          </a:xfrm>
          <a:prstGeom prst="rect">
            <a:avLst/>
          </a:prstGeom>
          <a:solidFill>
            <a:srgbClr val="334C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457200" y="84251"/>
            <a:ext cx="82296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Lato Regular"/>
                <a:ea typeface="+mj-ea"/>
                <a:cs typeface="Lato Regular"/>
              </a:defRPr>
            </a:lvl1pPr>
          </a:lstStyle>
          <a:p>
            <a:pPr algn="l"/>
            <a:r>
              <a:rPr lang="en-US" b="1" dirty="0">
                <a:solidFill>
                  <a:schemeClr val="bg1"/>
                </a:solidFill>
                <a:latin typeface="Trebuchet MS"/>
                <a:cs typeface="Trebuchet MS"/>
              </a:rPr>
              <a:t>Tips for Successful Partnerships</a:t>
            </a:r>
          </a:p>
        </p:txBody>
      </p:sp>
      <p:sp>
        <p:nvSpPr>
          <p:cNvPr id="14" name="Rectangle 13"/>
          <p:cNvSpPr/>
          <p:nvPr/>
        </p:nvSpPr>
        <p:spPr>
          <a:xfrm>
            <a:off x="1" y="1227251"/>
            <a:ext cx="909306" cy="5630749"/>
          </a:xfrm>
          <a:prstGeom prst="rect">
            <a:avLst/>
          </a:prstGeom>
          <a:solidFill>
            <a:srgbClr val="BCC2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descr="smmcolo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3305" y="6304317"/>
            <a:ext cx="1286160" cy="491956"/>
          </a:xfrm>
          <a:prstGeom prst="rect">
            <a:avLst/>
          </a:prstGeom>
        </p:spPr>
      </p:pic>
      <p:sp>
        <p:nvSpPr>
          <p:cNvPr id="3" name="Rectangle 2"/>
          <p:cNvSpPr/>
          <p:nvPr/>
        </p:nvSpPr>
        <p:spPr>
          <a:xfrm>
            <a:off x="1097437" y="1666288"/>
            <a:ext cx="7912030" cy="4462760"/>
          </a:xfrm>
          <a:prstGeom prst="rect">
            <a:avLst/>
          </a:prstGeom>
        </p:spPr>
        <p:txBody>
          <a:bodyPr wrap="square">
            <a:spAutoFit/>
          </a:bodyPr>
          <a:lstStyle/>
          <a:p>
            <a:pPr>
              <a:lnSpc>
                <a:spcPct val="50000"/>
              </a:lnSpc>
            </a:pPr>
            <a:r>
              <a:rPr lang="en-US" sz="3200" b="1" dirty="0" smtClean="0"/>
              <a:t>Be </a:t>
            </a:r>
            <a:r>
              <a:rPr lang="en-US" sz="3200" b="1" dirty="0"/>
              <a:t>clear about your goals and </a:t>
            </a:r>
            <a:r>
              <a:rPr lang="en-US" sz="3200" b="1" dirty="0" smtClean="0"/>
              <a:t>expectations </a:t>
            </a:r>
            <a:br>
              <a:rPr lang="en-US" sz="3200" b="1" dirty="0" smtClean="0"/>
            </a:br>
            <a:endParaRPr lang="en-US" sz="3200" b="1" dirty="0" smtClean="0"/>
          </a:p>
          <a:p>
            <a:pPr marL="285750" indent="-285750">
              <a:buFont typeface="Arial"/>
              <a:buChar char="•"/>
            </a:pPr>
            <a:r>
              <a:rPr lang="en-US" sz="2800" b="1" dirty="0" smtClean="0"/>
              <a:t>What</a:t>
            </a:r>
            <a:r>
              <a:rPr lang="en-US" sz="2800" b="1" dirty="0"/>
              <a:t>: </a:t>
            </a:r>
            <a:r>
              <a:rPr lang="en-US" sz="2800" dirty="0"/>
              <a:t>Decide on your common goals; be sure your partnership is mutually beneficial</a:t>
            </a:r>
          </a:p>
          <a:p>
            <a:pPr marL="285750" indent="-285750">
              <a:buFont typeface="Arial"/>
              <a:buChar char="•"/>
            </a:pPr>
            <a:r>
              <a:rPr lang="en-US" sz="2800" b="1" dirty="0" smtClean="0"/>
              <a:t>How</a:t>
            </a:r>
            <a:r>
              <a:rPr lang="en-US" sz="2800" b="1" dirty="0"/>
              <a:t>: </a:t>
            </a:r>
            <a:r>
              <a:rPr lang="en-US" sz="2800" dirty="0"/>
              <a:t>Agree upon activities to meet your shared goals and missions</a:t>
            </a:r>
          </a:p>
          <a:p>
            <a:pPr marL="285750" indent="-285750">
              <a:buFont typeface="Arial"/>
              <a:buChar char="•"/>
            </a:pPr>
            <a:r>
              <a:rPr lang="en-US" sz="2800" b="1" dirty="0" smtClean="0"/>
              <a:t>Who</a:t>
            </a:r>
            <a:r>
              <a:rPr lang="en-US" sz="2800" b="1" dirty="0"/>
              <a:t>: </a:t>
            </a:r>
            <a:r>
              <a:rPr lang="en-US" sz="2800" dirty="0"/>
              <a:t>Clarify your roles and responsibilities for all project activities</a:t>
            </a:r>
          </a:p>
          <a:p>
            <a:pPr marL="285750" indent="-285750">
              <a:buFont typeface="Arial"/>
              <a:buChar char="•"/>
            </a:pPr>
            <a:r>
              <a:rPr lang="en-US" sz="2800" b="1" dirty="0" smtClean="0"/>
              <a:t>Where</a:t>
            </a:r>
            <a:r>
              <a:rPr lang="en-US" sz="2800" b="1" dirty="0"/>
              <a:t>: </a:t>
            </a:r>
            <a:r>
              <a:rPr lang="en-US" sz="2800" dirty="0"/>
              <a:t>Decide upon the locations of activities</a:t>
            </a:r>
          </a:p>
          <a:p>
            <a:pPr marL="285750" indent="-285750">
              <a:buFont typeface="Arial"/>
              <a:buChar char="•"/>
            </a:pPr>
            <a:r>
              <a:rPr lang="en-US" sz="2800" b="1" dirty="0" smtClean="0"/>
              <a:t>When</a:t>
            </a:r>
            <a:r>
              <a:rPr lang="en-US" sz="2800" b="1" dirty="0"/>
              <a:t>: </a:t>
            </a:r>
            <a:r>
              <a:rPr lang="en-US" sz="2800" dirty="0"/>
              <a:t>Agree upon a timeline and key dates, and check in </a:t>
            </a:r>
            <a:r>
              <a:rPr lang="en-US" sz="2800" dirty="0" smtClean="0"/>
              <a:t>regularly</a:t>
            </a:r>
            <a:endParaRPr lang="en-US" sz="2800" dirty="0"/>
          </a:p>
        </p:txBody>
      </p:sp>
    </p:spTree>
    <p:extLst>
      <p:ext uri="{BB962C8B-B14F-4D97-AF65-F5344CB8AC3E}">
        <p14:creationId xmlns:p14="http://schemas.microsoft.com/office/powerpoint/2010/main" val="27806796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6350363"/>
            <a:ext cx="9144000" cy="507638"/>
          </a:xfrm>
          <a:prstGeom prst="rect">
            <a:avLst/>
          </a:prstGeom>
          <a:solidFill>
            <a:srgbClr val="334C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457199" y="84251"/>
            <a:ext cx="8552265"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Lato Regular"/>
                <a:ea typeface="+mj-ea"/>
                <a:cs typeface="Lato Regular"/>
              </a:defRPr>
            </a:lvl1pPr>
          </a:lstStyle>
          <a:p>
            <a:pPr algn="l"/>
            <a:r>
              <a:rPr lang="en-US" sz="4000" b="1" dirty="0" smtClean="0">
                <a:solidFill>
                  <a:schemeClr val="bg1"/>
                </a:solidFill>
                <a:latin typeface="Trebuchet MS"/>
                <a:cs typeface="Trebuchet MS"/>
              </a:rPr>
              <a:t>Levels of Partnerships – Continuum</a:t>
            </a:r>
            <a:endParaRPr lang="en-US" sz="4000" b="1" dirty="0">
              <a:solidFill>
                <a:schemeClr val="bg1"/>
              </a:solidFill>
              <a:latin typeface="Trebuchet MS"/>
              <a:cs typeface="Trebuchet MS"/>
            </a:endParaRPr>
          </a:p>
        </p:txBody>
      </p:sp>
      <p:sp>
        <p:nvSpPr>
          <p:cNvPr id="14" name="Rectangle 13"/>
          <p:cNvSpPr/>
          <p:nvPr/>
        </p:nvSpPr>
        <p:spPr>
          <a:xfrm>
            <a:off x="-1661833" y="2069109"/>
            <a:ext cx="909305" cy="1069811"/>
          </a:xfrm>
          <a:prstGeom prst="rect">
            <a:avLst/>
          </a:prstGeom>
          <a:solidFill>
            <a:srgbClr val="BCC2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344908" y="1084824"/>
            <a:ext cx="8207084" cy="208542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334C8C"/>
                </a:solidFill>
                <a:latin typeface="Trebuchet MS"/>
                <a:cs typeface="Trebuchet MS"/>
              </a:rPr>
              <a:t>Tools for Collaboration:</a:t>
            </a:r>
          </a:p>
          <a:p>
            <a:pPr algn="l"/>
            <a:r>
              <a:rPr lang="en-US" sz="3600" b="1" dirty="0" smtClean="0">
                <a:solidFill>
                  <a:srgbClr val="334C8C"/>
                </a:solidFill>
                <a:latin typeface="Trebuchet MS"/>
                <a:cs typeface="Trebuchet MS"/>
              </a:rPr>
              <a:t>increasing your museum's local impact through partnerships</a:t>
            </a:r>
            <a:r>
              <a:rPr lang="en-US" sz="4000" b="1" dirty="0" smtClean="0">
                <a:solidFill>
                  <a:srgbClr val="334C8C">
                    <a:alpha val="70000"/>
                  </a:srgbClr>
                </a:solidFill>
                <a:latin typeface="Trebuchet MS"/>
                <a:ea typeface="ＭＳ Ｐゴシック" charset="0"/>
                <a:cs typeface="Trebuchet MS"/>
              </a:rPr>
              <a:t/>
            </a:r>
            <a:br>
              <a:rPr lang="en-US" sz="4000" b="1" dirty="0" smtClean="0">
                <a:solidFill>
                  <a:srgbClr val="334C8C">
                    <a:alpha val="70000"/>
                  </a:srgbClr>
                </a:solidFill>
                <a:latin typeface="Trebuchet MS"/>
                <a:ea typeface="ＭＳ Ｐゴシック" charset="0"/>
                <a:cs typeface="Trebuchet MS"/>
              </a:rPr>
            </a:br>
            <a:endParaRPr lang="en-US" sz="4000" b="1" dirty="0" smtClean="0">
              <a:solidFill>
                <a:srgbClr val="334C8C">
                  <a:alpha val="70000"/>
                </a:srgbClr>
              </a:solidFill>
              <a:latin typeface="Trebuchet MS"/>
              <a:ea typeface="ＭＳ Ｐゴシック" charset="0"/>
              <a:cs typeface="Trebuchet MS"/>
            </a:endParaRPr>
          </a:p>
          <a:p>
            <a:pPr algn="l"/>
            <a:r>
              <a:rPr lang="en-US" sz="4000" b="1" dirty="0" smtClean="0">
                <a:solidFill>
                  <a:srgbClr val="334C8C">
                    <a:alpha val="70000"/>
                  </a:srgbClr>
                </a:solidFill>
                <a:latin typeface="Trebuchet MS"/>
                <a:ea typeface="ＭＳ Ｐゴシック" charset="0"/>
                <a:cs typeface="Trebuchet MS"/>
              </a:rPr>
              <a:t>Museum &amp; Community Partnerships Project Overview</a:t>
            </a:r>
            <a:br>
              <a:rPr lang="en-US" sz="4000" b="1" dirty="0" smtClean="0">
                <a:solidFill>
                  <a:srgbClr val="334C8C">
                    <a:alpha val="70000"/>
                  </a:srgbClr>
                </a:solidFill>
                <a:latin typeface="Trebuchet MS"/>
                <a:ea typeface="ＭＳ Ｐゴシック" charset="0"/>
                <a:cs typeface="Trebuchet MS"/>
              </a:rPr>
            </a:br>
            <a:endParaRPr lang="en-US" sz="4000" b="1" dirty="0">
              <a:latin typeface="Trebuchet MS"/>
              <a:cs typeface="Trebuchet MS"/>
            </a:endParaRPr>
          </a:p>
        </p:txBody>
      </p:sp>
      <p:sp>
        <p:nvSpPr>
          <p:cNvPr id="8" name="Rectangle 7"/>
          <p:cNvSpPr/>
          <p:nvPr/>
        </p:nvSpPr>
        <p:spPr>
          <a:xfrm>
            <a:off x="344908" y="4477850"/>
            <a:ext cx="5052129" cy="1754327"/>
          </a:xfrm>
          <a:prstGeom prst="rect">
            <a:avLst/>
          </a:prstGeom>
        </p:spPr>
        <p:txBody>
          <a:bodyPr wrap="square">
            <a:spAutoFit/>
          </a:bodyPr>
          <a:lstStyle/>
          <a:p>
            <a:r>
              <a:rPr lang="en-US" sz="2400" b="1" dirty="0" smtClean="0">
                <a:solidFill>
                  <a:srgbClr val="2D2E2D"/>
                </a:solidFill>
                <a:latin typeface="Trebuchet MS"/>
                <a:cs typeface="Trebuchet MS"/>
              </a:rPr>
              <a:t>Rae </a:t>
            </a:r>
            <a:r>
              <a:rPr lang="en-US" sz="2400" b="1" dirty="0" err="1" smtClean="0">
                <a:solidFill>
                  <a:srgbClr val="2D2E2D"/>
                </a:solidFill>
                <a:latin typeface="Trebuchet MS"/>
                <a:cs typeface="Trebuchet MS"/>
              </a:rPr>
              <a:t>Ostman</a:t>
            </a:r>
            <a:endParaRPr lang="en-US" sz="2400" b="1" dirty="0" smtClean="0">
              <a:solidFill>
                <a:srgbClr val="2D2E2D"/>
              </a:solidFill>
              <a:latin typeface="Trebuchet MS"/>
              <a:cs typeface="Trebuchet MS"/>
            </a:endParaRPr>
          </a:p>
          <a:p>
            <a:r>
              <a:rPr lang="en-US" sz="2000" dirty="0" smtClean="0">
                <a:solidFill>
                  <a:srgbClr val="2D2E2D"/>
                </a:solidFill>
                <a:latin typeface="Trebuchet MS"/>
                <a:ea typeface="ＭＳ Ｐゴシック" charset="0"/>
                <a:cs typeface="Trebuchet MS"/>
              </a:rPr>
              <a:t>Arizona State University</a:t>
            </a:r>
          </a:p>
          <a:p>
            <a:r>
              <a:rPr lang="en-US" sz="2000" dirty="0" smtClean="0">
                <a:solidFill>
                  <a:srgbClr val="2D2E2D"/>
                </a:solidFill>
                <a:latin typeface="Trebuchet MS"/>
                <a:ea typeface="ＭＳ Ｐゴシック" charset="0"/>
                <a:cs typeface="Trebuchet MS"/>
              </a:rPr>
              <a:t>Tempe</a:t>
            </a:r>
            <a:r>
              <a:rPr lang="en-US" sz="2000" dirty="0">
                <a:solidFill>
                  <a:srgbClr val="2D2E2D"/>
                </a:solidFill>
                <a:latin typeface="Trebuchet MS"/>
                <a:ea typeface="ＭＳ Ｐゴシック" charset="0"/>
                <a:cs typeface="Trebuchet MS"/>
              </a:rPr>
              <a:t>, </a:t>
            </a:r>
            <a:r>
              <a:rPr lang="en-US" sz="2000" dirty="0" smtClean="0">
                <a:solidFill>
                  <a:srgbClr val="2D2E2D"/>
                </a:solidFill>
                <a:latin typeface="Trebuchet MS"/>
                <a:ea typeface="ＭＳ Ｐゴシック" charset="0"/>
                <a:cs typeface="Trebuchet MS"/>
              </a:rPr>
              <a:t>AZ</a:t>
            </a:r>
          </a:p>
          <a:p>
            <a:r>
              <a:rPr lang="en-US" sz="2000" dirty="0" err="1" smtClean="0">
                <a:solidFill>
                  <a:srgbClr val="2D2E2D"/>
                </a:solidFill>
                <a:latin typeface="Trebuchet MS"/>
                <a:ea typeface="ＭＳ Ｐゴシック" charset="0"/>
                <a:cs typeface="Trebuchet MS"/>
              </a:rPr>
              <a:t>Rae.Ostman</a:t>
            </a:r>
            <a:r>
              <a:rPr lang="en-US" sz="2000" dirty="0" err="1">
                <a:solidFill>
                  <a:srgbClr val="2D2E2D"/>
                </a:solidFill>
                <a:latin typeface="Trebuchet MS"/>
                <a:ea typeface="ＭＳ Ｐゴシック" charset="0"/>
                <a:cs typeface="Trebuchet MS"/>
              </a:rPr>
              <a:t>@asu.edu</a:t>
            </a:r>
            <a:endParaRPr lang="en-US" sz="2000" dirty="0">
              <a:latin typeface="Trebuchet MS"/>
              <a:ea typeface="ＭＳ Ｐゴシック" charset="0"/>
              <a:cs typeface="Trebuchet MS"/>
            </a:endParaRPr>
          </a:p>
          <a:p>
            <a:endParaRPr lang="en-US" sz="2400" dirty="0">
              <a:solidFill>
                <a:srgbClr val="2D2E2D"/>
              </a:solidFill>
              <a:latin typeface="Trebuchet MS"/>
            </a:endParaRPr>
          </a:p>
        </p:txBody>
      </p:sp>
      <p:sp>
        <p:nvSpPr>
          <p:cNvPr id="4" name="Rectangle 3"/>
          <p:cNvSpPr/>
          <p:nvPr/>
        </p:nvSpPr>
        <p:spPr>
          <a:xfrm>
            <a:off x="6059123" y="4473446"/>
            <a:ext cx="2950341" cy="1754327"/>
          </a:xfrm>
          <a:prstGeom prst="rect">
            <a:avLst/>
          </a:prstGeom>
        </p:spPr>
        <p:txBody>
          <a:bodyPr wrap="square">
            <a:spAutoFit/>
          </a:bodyPr>
          <a:lstStyle/>
          <a:p>
            <a:r>
              <a:rPr lang="en-US" b="1" dirty="0">
                <a:solidFill>
                  <a:srgbClr val="334C8C"/>
                </a:solidFill>
                <a:latin typeface="Calibri" charset="0"/>
                <a:ea typeface="ＭＳ Ｐゴシック" charset="0"/>
                <a:cs typeface="ＭＳ Ｐゴシック" charset="0"/>
              </a:rPr>
              <a:t>Interactivity</a:t>
            </a:r>
          </a:p>
          <a:p>
            <a:r>
              <a:rPr lang="en-US" b="1" dirty="0">
                <a:solidFill>
                  <a:srgbClr val="334C8C"/>
                </a:solidFill>
                <a:latin typeface="Calibri" charset="0"/>
                <a:ea typeface="ＭＳ Ｐゴシック" charset="0"/>
                <a:cs typeface="ＭＳ Ｐゴシック" charset="0"/>
              </a:rPr>
              <a:t>Association of Children’s Museums Conference  </a:t>
            </a:r>
          </a:p>
          <a:p>
            <a:endParaRPr lang="en-US" b="1" dirty="0">
              <a:solidFill>
                <a:srgbClr val="334C8C"/>
              </a:solidFill>
              <a:latin typeface="Calibri" charset="0"/>
              <a:ea typeface="ＭＳ Ｐゴシック" charset="0"/>
              <a:cs typeface="ＭＳ Ｐゴシック" charset="0"/>
            </a:endParaRPr>
          </a:p>
          <a:p>
            <a:r>
              <a:rPr lang="en-US" b="1" dirty="0">
                <a:solidFill>
                  <a:srgbClr val="334C8C"/>
                </a:solidFill>
                <a:latin typeface="Calibri" charset="0"/>
                <a:ea typeface="ＭＳ Ｐゴシック" charset="0"/>
                <a:cs typeface="ＭＳ Ｐゴシック" charset="0"/>
              </a:rPr>
              <a:t>May 2016</a:t>
            </a:r>
          </a:p>
          <a:p>
            <a:r>
              <a:rPr lang="en-US" b="1" dirty="0">
                <a:solidFill>
                  <a:srgbClr val="334C8C"/>
                </a:solidFill>
                <a:latin typeface="Calibri" charset="0"/>
                <a:ea typeface="ＭＳ Ｐゴシック" charset="0"/>
                <a:cs typeface="ＭＳ Ｐゴシック" charset="0"/>
              </a:rPr>
              <a:t>Stamford, Connecticut</a:t>
            </a:r>
            <a:endParaRPr lang="en-US" dirty="0">
              <a:solidFill>
                <a:srgbClr val="334C8C"/>
              </a:solidFill>
            </a:endParaRPr>
          </a:p>
        </p:txBody>
      </p:sp>
    </p:spTree>
    <p:extLst>
      <p:ext uri="{BB962C8B-B14F-4D97-AF65-F5344CB8AC3E}">
        <p14:creationId xmlns:p14="http://schemas.microsoft.com/office/powerpoint/2010/main" val="307456491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227251"/>
          </a:xfrm>
          <a:prstGeom prst="rect">
            <a:avLst/>
          </a:prstGeom>
          <a:solidFill>
            <a:srgbClr val="334C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457200" y="84251"/>
            <a:ext cx="82296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Lato Regular"/>
                <a:ea typeface="+mj-ea"/>
                <a:cs typeface="Lato Regular"/>
              </a:defRPr>
            </a:lvl1pPr>
          </a:lstStyle>
          <a:p>
            <a:pPr algn="l"/>
            <a:r>
              <a:rPr lang="en-US" b="1" dirty="0">
                <a:solidFill>
                  <a:schemeClr val="bg1"/>
                </a:solidFill>
                <a:latin typeface="Trebuchet MS"/>
                <a:cs typeface="Trebuchet MS"/>
              </a:rPr>
              <a:t>Tips for Successful Partnerships</a:t>
            </a:r>
          </a:p>
        </p:txBody>
      </p:sp>
      <p:sp>
        <p:nvSpPr>
          <p:cNvPr id="14" name="Rectangle 13"/>
          <p:cNvSpPr/>
          <p:nvPr/>
        </p:nvSpPr>
        <p:spPr>
          <a:xfrm>
            <a:off x="1" y="1227251"/>
            <a:ext cx="752527" cy="5630749"/>
          </a:xfrm>
          <a:prstGeom prst="rect">
            <a:avLst/>
          </a:prstGeom>
          <a:solidFill>
            <a:srgbClr val="BCC2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descr="smmcolo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3305" y="6304317"/>
            <a:ext cx="1286160" cy="491956"/>
          </a:xfrm>
          <a:prstGeom prst="rect">
            <a:avLst/>
          </a:prstGeom>
        </p:spPr>
      </p:pic>
      <p:sp>
        <p:nvSpPr>
          <p:cNvPr id="3" name="Rectangle 2"/>
          <p:cNvSpPr/>
          <p:nvPr/>
        </p:nvSpPr>
        <p:spPr>
          <a:xfrm>
            <a:off x="909306" y="1472224"/>
            <a:ext cx="8356196" cy="4905959"/>
          </a:xfrm>
          <a:prstGeom prst="rect">
            <a:avLst/>
          </a:prstGeom>
        </p:spPr>
        <p:txBody>
          <a:bodyPr wrap="square">
            <a:spAutoFit/>
          </a:bodyPr>
          <a:lstStyle/>
          <a:p>
            <a:r>
              <a:rPr lang="en-US" sz="3200" b="1" dirty="0" smtClean="0"/>
              <a:t>Get </a:t>
            </a:r>
            <a:r>
              <a:rPr lang="en-US" sz="3200" b="1" dirty="0"/>
              <a:t>to know each </a:t>
            </a:r>
            <a:r>
              <a:rPr lang="en-US" sz="3200" b="1" dirty="0" smtClean="0"/>
              <a:t>other</a:t>
            </a:r>
          </a:p>
          <a:p>
            <a:pPr>
              <a:lnSpc>
                <a:spcPct val="90000"/>
              </a:lnSpc>
            </a:pPr>
            <a:r>
              <a:rPr lang="en-US" sz="3200" b="1" dirty="0" smtClean="0"/>
              <a:t>Each </a:t>
            </a:r>
            <a:r>
              <a:rPr lang="en-US" sz="3200" b="1" dirty="0"/>
              <a:t>partner has a lot to learn and a lot to </a:t>
            </a:r>
            <a:r>
              <a:rPr lang="en-US" sz="3200" b="1" dirty="0" smtClean="0"/>
              <a:t>offer</a:t>
            </a:r>
          </a:p>
          <a:p>
            <a:pPr marL="285750" indent="-285750">
              <a:buFont typeface="Arial"/>
              <a:buChar char="•"/>
            </a:pPr>
            <a:r>
              <a:rPr lang="en-US" sz="2800" dirty="0" smtClean="0"/>
              <a:t>Familiarize </a:t>
            </a:r>
            <a:r>
              <a:rPr lang="en-US" sz="2800" dirty="0"/>
              <a:t>yourself with your partner organization through websites, newsletters, events, and </a:t>
            </a:r>
            <a:r>
              <a:rPr lang="en-US" sz="2800" dirty="0" smtClean="0"/>
              <a:t>other opportunities</a:t>
            </a:r>
            <a:endParaRPr lang="en-US" sz="2800" dirty="0"/>
          </a:p>
          <a:p>
            <a:pPr marL="285750" indent="-285750">
              <a:buFont typeface="Arial"/>
              <a:buChar char="•"/>
            </a:pPr>
            <a:r>
              <a:rPr lang="en-US" sz="2800" dirty="0" smtClean="0"/>
              <a:t>The </a:t>
            </a:r>
            <a:r>
              <a:rPr lang="en-US" sz="2800" dirty="0"/>
              <a:t>more you understand about each other’s purpose, activities, audiences, and culture, the </a:t>
            </a:r>
            <a:r>
              <a:rPr lang="en-US" sz="2800" dirty="0" smtClean="0"/>
              <a:t>easier your </a:t>
            </a:r>
            <a:r>
              <a:rPr lang="en-US" sz="2800" dirty="0"/>
              <a:t>partnership will be</a:t>
            </a:r>
          </a:p>
          <a:p>
            <a:pPr marL="285750" indent="-285750">
              <a:buFont typeface="Arial"/>
              <a:buChar char="•"/>
            </a:pPr>
            <a:r>
              <a:rPr lang="en-US" sz="2800" dirty="0" smtClean="0"/>
              <a:t>Individuals </a:t>
            </a:r>
            <a:r>
              <a:rPr lang="en-US" sz="2800" dirty="0"/>
              <a:t>come to a partnership with different strengths and experiences; every group </a:t>
            </a:r>
            <a:r>
              <a:rPr lang="en-US" sz="2800" dirty="0" smtClean="0"/>
              <a:t>needs dreamers</a:t>
            </a:r>
            <a:r>
              <a:rPr lang="en-US" sz="2800" dirty="0"/>
              <a:t>, developers, and </a:t>
            </a:r>
            <a:r>
              <a:rPr lang="en-US" sz="2800" dirty="0" smtClean="0"/>
              <a:t>doers</a:t>
            </a:r>
            <a:endParaRPr lang="en-US" sz="2800" dirty="0"/>
          </a:p>
        </p:txBody>
      </p:sp>
    </p:spTree>
    <p:extLst>
      <p:ext uri="{BB962C8B-B14F-4D97-AF65-F5344CB8AC3E}">
        <p14:creationId xmlns:p14="http://schemas.microsoft.com/office/powerpoint/2010/main" val="416682184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227251"/>
          </a:xfrm>
          <a:prstGeom prst="rect">
            <a:avLst/>
          </a:prstGeom>
          <a:solidFill>
            <a:srgbClr val="334C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457200" y="84251"/>
            <a:ext cx="82296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Lato Regular"/>
                <a:ea typeface="+mj-ea"/>
                <a:cs typeface="Lato Regular"/>
              </a:defRPr>
            </a:lvl1pPr>
          </a:lstStyle>
          <a:p>
            <a:pPr algn="l"/>
            <a:r>
              <a:rPr lang="en-US" b="1" dirty="0">
                <a:solidFill>
                  <a:schemeClr val="bg1"/>
                </a:solidFill>
                <a:latin typeface="Trebuchet MS"/>
                <a:cs typeface="Trebuchet MS"/>
              </a:rPr>
              <a:t>Tips for Successful Partnerships</a:t>
            </a:r>
          </a:p>
        </p:txBody>
      </p:sp>
      <p:sp>
        <p:nvSpPr>
          <p:cNvPr id="14" name="Rectangle 13"/>
          <p:cNvSpPr/>
          <p:nvPr/>
        </p:nvSpPr>
        <p:spPr>
          <a:xfrm>
            <a:off x="1" y="1227251"/>
            <a:ext cx="768206" cy="5630749"/>
          </a:xfrm>
          <a:prstGeom prst="rect">
            <a:avLst/>
          </a:prstGeom>
          <a:solidFill>
            <a:srgbClr val="BCC2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descr="smmcolo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3305" y="6304317"/>
            <a:ext cx="1286160" cy="491956"/>
          </a:xfrm>
          <a:prstGeom prst="rect">
            <a:avLst/>
          </a:prstGeom>
        </p:spPr>
      </p:pic>
      <p:sp>
        <p:nvSpPr>
          <p:cNvPr id="3" name="Rectangle 2"/>
          <p:cNvSpPr/>
          <p:nvPr/>
        </p:nvSpPr>
        <p:spPr>
          <a:xfrm>
            <a:off x="940660" y="1478130"/>
            <a:ext cx="7790233" cy="5139869"/>
          </a:xfrm>
          <a:prstGeom prst="rect">
            <a:avLst/>
          </a:prstGeom>
        </p:spPr>
        <p:txBody>
          <a:bodyPr wrap="square">
            <a:spAutoFit/>
          </a:bodyPr>
          <a:lstStyle/>
          <a:p>
            <a:r>
              <a:rPr lang="en-US" sz="3200" b="1" dirty="0" smtClean="0"/>
              <a:t>Communication </a:t>
            </a:r>
            <a:r>
              <a:rPr lang="en-US" sz="3200" b="1" dirty="0"/>
              <a:t>is </a:t>
            </a:r>
            <a:r>
              <a:rPr lang="en-US" sz="3200" b="1" dirty="0" smtClean="0"/>
              <a:t>critical</a:t>
            </a:r>
          </a:p>
          <a:p>
            <a:pPr>
              <a:lnSpc>
                <a:spcPct val="50000"/>
              </a:lnSpc>
            </a:pPr>
            <a:endParaRPr lang="en-US" sz="3200" b="1" dirty="0"/>
          </a:p>
          <a:p>
            <a:pPr marL="285750" indent="-285750">
              <a:buFont typeface="Arial"/>
              <a:buChar char="•"/>
            </a:pPr>
            <a:r>
              <a:rPr lang="en-US" sz="2800" dirty="0" smtClean="0"/>
              <a:t>Strive </a:t>
            </a:r>
            <a:r>
              <a:rPr lang="en-US" sz="2800" dirty="0"/>
              <a:t>to achieve a flexible, trusting atmosphere; be open and honest while still being tactful </a:t>
            </a:r>
            <a:r>
              <a:rPr lang="en-US" sz="2800" dirty="0" smtClean="0"/>
              <a:t>and supportive</a:t>
            </a:r>
            <a:endParaRPr lang="en-US" sz="2800" dirty="0"/>
          </a:p>
          <a:p>
            <a:pPr marL="285750" indent="-285750">
              <a:buFont typeface="Arial"/>
              <a:buChar char="•"/>
            </a:pPr>
            <a:r>
              <a:rPr lang="en-US" sz="2800" dirty="0" smtClean="0"/>
              <a:t>Things </a:t>
            </a:r>
            <a:r>
              <a:rPr lang="en-US" sz="2800" dirty="0"/>
              <a:t>may not always go smoothly, so don’t hesitate to pick up the phone and have an </a:t>
            </a:r>
            <a:r>
              <a:rPr lang="en-US" sz="2800" dirty="0" smtClean="0"/>
              <a:t>honest conversation </a:t>
            </a:r>
            <a:r>
              <a:rPr lang="en-US" sz="2800" dirty="0"/>
              <a:t>to work things out</a:t>
            </a:r>
          </a:p>
          <a:p>
            <a:pPr marL="285750" indent="-285750">
              <a:buFont typeface="Arial"/>
              <a:buChar char="•"/>
            </a:pPr>
            <a:r>
              <a:rPr lang="en-US" sz="2800" dirty="0" smtClean="0"/>
              <a:t> </a:t>
            </a:r>
            <a:r>
              <a:rPr lang="en-US" sz="2800" dirty="0"/>
              <a:t>Involve more than one contact person at each organization at different levels to ensure a </a:t>
            </a:r>
            <a:r>
              <a:rPr lang="en-US" sz="2800" dirty="0" smtClean="0"/>
              <a:t>deeper relationship </a:t>
            </a:r>
            <a:r>
              <a:rPr lang="en-US" sz="2800" dirty="0"/>
              <a:t>that can survive changing circumstances and </a:t>
            </a:r>
            <a:r>
              <a:rPr lang="en-US" sz="2800" dirty="0" smtClean="0"/>
              <a:t>turnover</a:t>
            </a:r>
            <a:endParaRPr lang="en-US" sz="2800" dirty="0"/>
          </a:p>
        </p:txBody>
      </p:sp>
    </p:spTree>
    <p:extLst>
      <p:ext uri="{BB962C8B-B14F-4D97-AF65-F5344CB8AC3E}">
        <p14:creationId xmlns:p14="http://schemas.microsoft.com/office/powerpoint/2010/main" val="242688279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227251"/>
          </a:xfrm>
          <a:prstGeom prst="rect">
            <a:avLst/>
          </a:prstGeom>
          <a:solidFill>
            <a:srgbClr val="334C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457200" y="84251"/>
            <a:ext cx="82296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Lato Regular"/>
                <a:ea typeface="+mj-ea"/>
                <a:cs typeface="Lato Regular"/>
              </a:defRPr>
            </a:lvl1pPr>
          </a:lstStyle>
          <a:p>
            <a:pPr algn="l"/>
            <a:r>
              <a:rPr lang="en-US" b="1" dirty="0">
                <a:solidFill>
                  <a:schemeClr val="bg1"/>
                </a:solidFill>
                <a:latin typeface="Trebuchet MS"/>
                <a:cs typeface="Trebuchet MS"/>
              </a:rPr>
              <a:t>Tips for Successful Partnerships</a:t>
            </a:r>
          </a:p>
        </p:txBody>
      </p:sp>
      <p:sp>
        <p:nvSpPr>
          <p:cNvPr id="14" name="Rectangle 13"/>
          <p:cNvSpPr/>
          <p:nvPr/>
        </p:nvSpPr>
        <p:spPr>
          <a:xfrm>
            <a:off x="1" y="1227251"/>
            <a:ext cx="768206" cy="5630749"/>
          </a:xfrm>
          <a:prstGeom prst="rect">
            <a:avLst/>
          </a:prstGeom>
          <a:solidFill>
            <a:srgbClr val="BCC2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descr="smmcolo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3305" y="6304317"/>
            <a:ext cx="1286160" cy="491956"/>
          </a:xfrm>
          <a:prstGeom prst="rect">
            <a:avLst/>
          </a:prstGeom>
        </p:spPr>
      </p:pic>
      <p:sp>
        <p:nvSpPr>
          <p:cNvPr id="3" name="Rectangle 2"/>
          <p:cNvSpPr/>
          <p:nvPr/>
        </p:nvSpPr>
        <p:spPr>
          <a:xfrm>
            <a:off x="909305" y="1619249"/>
            <a:ext cx="7962687" cy="4585871"/>
          </a:xfrm>
          <a:prstGeom prst="rect">
            <a:avLst/>
          </a:prstGeom>
        </p:spPr>
        <p:txBody>
          <a:bodyPr wrap="square">
            <a:spAutoFit/>
          </a:bodyPr>
          <a:lstStyle/>
          <a:p>
            <a:r>
              <a:rPr lang="en-US" sz="3200" b="1" dirty="0" smtClean="0"/>
              <a:t>Stay </a:t>
            </a:r>
            <a:r>
              <a:rPr lang="en-US" sz="3200" b="1" dirty="0"/>
              <a:t>focused on your </a:t>
            </a:r>
            <a:r>
              <a:rPr lang="en-US" sz="3200" b="1" dirty="0" smtClean="0"/>
              <a:t>goals</a:t>
            </a:r>
            <a:br>
              <a:rPr lang="en-US" sz="3200" b="1" dirty="0" smtClean="0"/>
            </a:br>
            <a:r>
              <a:rPr lang="en-US" sz="3200" b="1" dirty="0" smtClean="0"/>
              <a:t>And </a:t>
            </a:r>
            <a:r>
              <a:rPr lang="en-US" sz="3200" b="1" dirty="0"/>
              <a:t>don’t forget to celebrate your </a:t>
            </a:r>
            <a:r>
              <a:rPr lang="en-US" sz="3200" b="1" dirty="0" smtClean="0"/>
              <a:t>successes</a:t>
            </a:r>
            <a:br>
              <a:rPr lang="en-US" sz="3200" b="1" dirty="0" smtClean="0"/>
            </a:br>
            <a:r>
              <a:rPr lang="en-US" sz="3200" b="1" dirty="0" smtClean="0"/>
              <a:t> </a:t>
            </a:r>
            <a:endParaRPr lang="en-US" sz="1000" b="1" dirty="0"/>
          </a:p>
          <a:p>
            <a:pPr marL="285750" indent="-285750">
              <a:buFont typeface="Arial"/>
              <a:buChar char="•"/>
            </a:pPr>
            <a:r>
              <a:rPr lang="en-US" sz="2800" dirty="0" smtClean="0"/>
              <a:t> </a:t>
            </a:r>
            <a:r>
              <a:rPr lang="en-US" sz="2800" dirty="0"/>
              <a:t>Reflect on the original goals of your partnership and project, and consider how you want to improve</a:t>
            </a:r>
            <a:r>
              <a:rPr lang="en-US" sz="2800" dirty="0" smtClean="0"/>
              <a:t>, change </a:t>
            </a:r>
            <a:r>
              <a:rPr lang="en-US" sz="2800" dirty="0"/>
              <a:t>course, or evolve the relationship</a:t>
            </a:r>
          </a:p>
          <a:p>
            <a:pPr marL="285750" indent="-285750">
              <a:buFont typeface="Arial"/>
              <a:buChar char="•"/>
            </a:pPr>
            <a:r>
              <a:rPr lang="en-US" sz="2800" dirty="0" smtClean="0"/>
              <a:t>As </a:t>
            </a:r>
            <a:r>
              <a:rPr lang="en-US" sz="2800" dirty="0"/>
              <a:t>you work together, keep your long-term relationship in mind; by leveraging your </a:t>
            </a:r>
            <a:r>
              <a:rPr lang="en-US" sz="2800" dirty="0" smtClean="0"/>
              <a:t>combined resources </a:t>
            </a:r>
            <a:r>
              <a:rPr lang="en-US" sz="2800" dirty="0"/>
              <a:t>and strengths, you can each do much more for your community</a:t>
            </a:r>
          </a:p>
        </p:txBody>
      </p:sp>
    </p:spTree>
    <p:extLst>
      <p:ext uri="{BB962C8B-B14F-4D97-AF65-F5344CB8AC3E}">
        <p14:creationId xmlns:p14="http://schemas.microsoft.com/office/powerpoint/2010/main" val="120925033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227251"/>
          </a:xfrm>
          <a:prstGeom prst="rect">
            <a:avLst/>
          </a:prstGeom>
          <a:solidFill>
            <a:srgbClr val="334C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457200" y="84251"/>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Lato Regular"/>
                <a:ea typeface="+mj-ea"/>
                <a:cs typeface="Lato Regular"/>
              </a:defRPr>
            </a:lvl1pPr>
          </a:lstStyle>
          <a:p>
            <a:pPr algn="l"/>
            <a:r>
              <a:rPr lang="en-US" b="1" dirty="0" smtClean="0">
                <a:solidFill>
                  <a:schemeClr val="bg1"/>
                </a:solidFill>
                <a:latin typeface="Trebuchet MS"/>
                <a:cs typeface="Trebuchet MS"/>
              </a:rPr>
              <a:t>Collaborating with National Youth Serving Organizations</a:t>
            </a:r>
            <a:endParaRPr lang="en-US" b="1" dirty="0">
              <a:solidFill>
                <a:schemeClr val="bg1"/>
              </a:solidFill>
              <a:latin typeface="Trebuchet MS"/>
              <a:cs typeface="Trebuchet MS"/>
            </a:endParaRPr>
          </a:p>
        </p:txBody>
      </p:sp>
      <p:sp>
        <p:nvSpPr>
          <p:cNvPr id="14" name="Rectangle 13"/>
          <p:cNvSpPr/>
          <p:nvPr/>
        </p:nvSpPr>
        <p:spPr>
          <a:xfrm>
            <a:off x="0" y="1227251"/>
            <a:ext cx="3527475" cy="5630749"/>
          </a:xfrm>
          <a:prstGeom prst="rect">
            <a:avLst/>
          </a:prstGeom>
          <a:solidFill>
            <a:srgbClr val="BCC2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descr="smmcolo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3305" y="6304317"/>
            <a:ext cx="1286160" cy="491956"/>
          </a:xfrm>
          <a:prstGeom prst="rect">
            <a:avLst/>
          </a:prstGeom>
        </p:spPr>
      </p:pic>
      <p:sp>
        <p:nvSpPr>
          <p:cNvPr id="3" name="Rectangle 2"/>
          <p:cNvSpPr/>
          <p:nvPr/>
        </p:nvSpPr>
        <p:spPr>
          <a:xfrm>
            <a:off x="3919417" y="1827459"/>
            <a:ext cx="5478365" cy="4154983"/>
          </a:xfrm>
          <a:prstGeom prst="rect">
            <a:avLst/>
          </a:prstGeom>
        </p:spPr>
        <p:txBody>
          <a:bodyPr wrap="square">
            <a:spAutoFit/>
          </a:bodyPr>
          <a:lstStyle/>
          <a:p>
            <a:r>
              <a:rPr lang="en-US" sz="2400" dirty="0" smtClean="0"/>
              <a:t>1. 4</a:t>
            </a:r>
            <a:r>
              <a:rPr lang="en-US" sz="2400" dirty="0"/>
              <a:t>-H</a:t>
            </a:r>
          </a:p>
          <a:p>
            <a:r>
              <a:rPr lang="en-US" sz="2400" dirty="0"/>
              <a:t>2. Afterschool Alliance</a:t>
            </a:r>
          </a:p>
          <a:p>
            <a:r>
              <a:rPr lang="en-US" sz="2400" dirty="0"/>
              <a:t>3. Boys &amp; Girls Clubs of America</a:t>
            </a:r>
          </a:p>
          <a:p>
            <a:r>
              <a:rPr lang="en-US" sz="2400" dirty="0"/>
              <a:t>4. Boy Scouts of America</a:t>
            </a:r>
          </a:p>
          <a:p>
            <a:r>
              <a:rPr lang="en-US" sz="2400" dirty="0"/>
              <a:t>5. Girls Inc.</a:t>
            </a:r>
          </a:p>
          <a:p>
            <a:r>
              <a:rPr lang="en-US" sz="2400" dirty="0"/>
              <a:t>6. Girl Scouts</a:t>
            </a:r>
          </a:p>
          <a:p>
            <a:r>
              <a:rPr lang="en-US" sz="2400" dirty="0"/>
              <a:t>7. Libraries</a:t>
            </a:r>
          </a:p>
          <a:p>
            <a:r>
              <a:rPr lang="en-US" sz="2400" dirty="0"/>
              <a:t>8. National Girls Collaborative Project</a:t>
            </a:r>
          </a:p>
          <a:p>
            <a:r>
              <a:rPr lang="en-US" sz="2400" dirty="0"/>
              <a:t>9. Parent Teacher Association (PTA)</a:t>
            </a:r>
          </a:p>
          <a:p>
            <a:r>
              <a:rPr lang="en-US" sz="2400" dirty="0"/>
              <a:t>10. Y (YMCA)</a:t>
            </a:r>
          </a:p>
          <a:p>
            <a:r>
              <a:rPr lang="en-US" sz="2400" dirty="0"/>
              <a:t>11. YWCA</a:t>
            </a:r>
          </a:p>
        </p:txBody>
      </p:sp>
      <p:pic>
        <p:nvPicPr>
          <p:cNvPr id="7" name="Picture 6"/>
          <p:cNvPicPr/>
          <p:nvPr/>
        </p:nvPicPr>
        <p:blipFill>
          <a:blip r:embed="rId4" cstate="email">
            <a:extLst>
              <a:ext uri="{28A0092B-C50C-407E-A947-70E740481C1C}">
                <a14:useLocalDpi xmlns:a14="http://schemas.microsoft.com/office/drawing/2010/main"/>
              </a:ext>
            </a:extLst>
          </a:blip>
          <a:stretch>
            <a:fillRect/>
          </a:stretch>
        </p:blipFill>
        <p:spPr>
          <a:xfrm>
            <a:off x="457200" y="1491090"/>
            <a:ext cx="2420152" cy="1160312"/>
          </a:xfrm>
          <a:prstGeom prst="rect">
            <a:avLst/>
          </a:prstGeom>
        </p:spPr>
      </p:pic>
    </p:spTree>
    <p:extLst>
      <p:ext uri="{BB962C8B-B14F-4D97-AF65-F5344CB8AC3E}">
        <p14:creationId xmlns:p14="http://schemas.microsoft.com/office/powerpoint/2010/main" val="379602612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227251"/>
          </a:xfrm>
          <a:prstGeom prst="rect">
            <a:avLst/>
          </a:prstGeom>
          <a:solidFill>
            <a:srgbClr val="334C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457200" y="84251"/>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Lato Regular"/>
                <a:ea typeface="+mj-ea"/>
                <a:cs typeface="Lato Regular"/>
              </a:defRPr>
            </a:lvl1pPr>
          </a:lstStyle>
          <a:p>
            <a:pPr algn="l"/>
            <a:r>
              <a:rPr lang="en-US" b="1" dirty="0" smtClean="0">
                <a:solidFill>
                  <a:schemeClr val="bg1"/>
                </a:solidFill>
                <a:latin typeface="Trebuchet MS"/>
                <a:cs typeface="Trebuchet MS"/>
              </a:rPr>
              <a:t>Tools and Templates</a:t>
            </a:r>
            <a:endParaRPr lang="en-US" b="1" dirty="0">
              <a:solidFill>
                <a:schemeClr val="bg1"/>
              </a:solidFill>
              <a:latin typeface="Trebuchet MS"/>
              <a:cs typeface="Trebuchet MS"/>
            </a:endParaRPr>
          </a:p>
        </p:txBody>
      </p:sp>
      <p:sp>
        <p:nvSpPr>
          <p:cNvPr id="14" name="Rectangle 13"/>
          <p:cNvSpPr/>
          <p:nvPr/>
        </p:nvSpPr>
        <p:spPr>
          <a:xfrm>
            <a:off x="0" y="1262804"/>
            <a:ext cx="4324405" cy="5630749"/>
          </a:xfrm>
          <a:prstGeom prst="rect">
            <a:avLst/>
          </a:prstGeom>
          <a:solidFill>
            <a:srgbClr val="BCC2D7"/>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pic>
        <p:nvPicPr>
          <p:cNvPr id="2" name="Picture 1" descr="smmcolo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3305" y="6304317"/>
            <a:ext cx="1286160" cy="491956"/>
          </a:xfrm>
          <a:prstGeom prst="rect">
            <a:avLst/>
          </a:prstGeom>
        </p:spPr>
      </p:pic>
      <p:pic>
        <p:nvPicPr>
          <p:cNvPr id="3" name="Picture 2" descr="Screen Shot 2016-05-02 at 9.49.27 PM.png"/>
          <p:cNvPicPr>
            <a:picLocks noChangeAspect="1"/>
          </p:cNvPicPr>
          <p:nvPr/>
        </p:nvPicPr>
        <p:blipFill>
          <a:blip r:embed="rId4" cstate="email">
            <a:alphaModFix/>
            <a:extLst>
              <a:ext uri="{28A0092B-C50C-407E-A947-70E740481C1C}">
                <a14:useLocalDpi xmlns:a14="http://schemas.microsoft.com/office/drawing/2010/main"/>
              </a:ext>
            </a:extLst>
          </a:blip>
          <a:stretch>
            <a:fillRect/>
          </a:stretch>
        </p:blipFill>
        <p:spPr>
          <a:xfrm>
            <a:off x="4858679" y="2394874"/>
            <a:ext cx="3709546" cy="3717132"/>
          </a:xfrm>
          <a:prstGeom prst="rect">
            <a:avLst/>
          </a:prstGeom>
          <a:ln>
            <a:solidFill>
              <a:schemeClr val="tx1"/>
            </a:solidFill>
          </a:ln>
        </p:spPr>
      </p:pic>
      <p:pic>
        <p:nvPicPr>
          <p:cNvPr id="4" name="Picture 3" descr="Screen Shot 2016-05-02 at 9.49.49 P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6679" y="2394874"/>
            <a:ext cx="3606497" cy="3909443"/>
          </a:xfrm>
          <a:prstGeom prst="rect">
            <a:avLst/>
          </a:prstGeom>
          <a:ln>
            <a:solidFill>
              <a:schemeClr val="tx1"/>
            </a:solidFill>
          </a:ln>
        </p:spPr>
      </p:pic>
      <p:sp>
        <p:nvSpPr>
          <p:cNvPr id="8" name="Rectangle 7"/>
          <p:cNvSpPr/>
          <p:nvPr/>
        </p:nvSpPr>
        <p:spPr>
          <a:xfrm>
            <a:off x="4572000" y="1258586"/>
            <a:ext cx="4572000" cy="954107"/>
          </a:xfrm>
          <a:prstGeom prst="rect">
            <a:avLst/>
          </a:prstGeom>
        </p:spPr>
        <p:txBody>
          <a:bodyPr>
            <a:spAutoFit/>
          </a:bodyPr>
          <a:lstStyle/>
          <a:p>
            <a:r>
              <a:rPr lang="en-US" sz="2800" b="1" dirty="0"/>
              <a:t>Profiles of National </a:t>
            </a:r>
            <a:endParaRPr lang="en-US" sz="2800" b="1" dirty="0" smtClean="0"/>
          </a:p>
          <a:p>
            <a:r>
              <a:rPr lang="en-US" sz="2800" b="1" dirty="0" smtClean="0"/>
              <a:t>Youth</a:t>
            </a:r>
            <a:r>
              <a:rPr lang="en-US" sz="2800" b="1" dirty="0"/>
              <a:t>-Service Organizations</a:t>
            </a:r>
          </a:p>
        </p:txBody>
      </p:sp>
      <p:sp>
        <p:nvSpPr>
          <p:cNvPr id="10" name="Rectangle 9"/>
          <p:cNvSpPr/>
          <p:nvPr/>
        </p:nvSpPr>
        <p:spPr>
          <a:xfrm>
            <a:off x="286679" y="1584884"/>
            <a:ext cx="4572000" cy="523220"/>
          </a:xfrm>
          <a:prstGeom prst="rect">
            <a:avLst/>
          </a:prstGeom>
        </p:spPr>
        <p:txBody>
          <a:bodyPr>
            <a:spAutoFit/>
          </a:bodyPr>
          <a:lstStyle/>
          <a:p>
            <a:r>
              <a:rPr lang="en-US" sz="2800" b="1" dirty="0" smtClean="0"/>
              <a:t>Template MOUs &amp;  emails</a:t>
            </a:r>
            <a:endParaRPr lang="en-US" sz="2800" b="1" dirty="0"/>
          </a:p>
        </p:txBody>
      </p:sp>
    </p:spTree>
    <p:extLst>
      <p:ext uri="{BB962C8B-B14F-4D97-AF65-F5344CB8AC3E}">
        <p14:creationId xmlns:p14="http://schemas.microsoft.com/office/powerpoint/2010/main" val="401811089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227251"/>
          </a:xfrm>
          <a:prstGeom prst="rect">
            <a:avLst/>
          </a:prstGeom>
          <a:solidFill>
            <a:srgbClr val="334C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457200" y="84251"/>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Lato Regular"/>
                <a:ea typeface="+mj-ea"/>
                <a:cs typeface="Lato Regular"/>
              </a:defRPr>
            </a:lvl1pPr>
          </a:lstStyle>
          <a:p>
            <a:pPr algn="l"/>
            <a:r>
              <a:rPr lang="en-US" b="1" dirty="0" smtClean="0">
                <a:solidFill>
                  <a:schemeClr val="bg1"/>
                </a:solidFill>
                <a:latin typeface="Trebuchet MS"/>
                <a:cs typeface="Trebuchet MS"/>
              </a:rPr>
              <a:t>Illustrative Stories and Advice</a:t>
            </a:r>
            <a:endParaRPr lang="en-US" b="1" dirty="0">
              <a:solidFill>
                <a:schemeClr val="bg1"/>
              </a:solidFill>
              <a:latin typeface="Trebuchet MS"/>
              <a:cs typeface="Trebuchet MS"/>
            </a:endParaRPr>
          </a:p>
        </p:txBody>
      </p:sp>
      <p:sp>
        <p:nvSpPr>
          <p:cNvPr id="14" name="Rectangle 13"/>
          <p:cNvSpPr/>
          <p:nvPr/>
        </p:nvSpPr>
        <p:spPr>
          <a:xfrm>
            <a:off x="-3841028" y="673568"/>
            <a:ext cx="689818" cy="1129621"/>
          </a:xfrm>
          <a:prstGeom prst="rect">
            <a:avLst/>
          </a:prstGeom>
          <a:solidFill>
            <a:srgbClr val="BCC2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descr="smmcolo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3305" y="6304317"/>
            <a:ext cx="1286160" cy="491956"/>
          </a:xfrm>
          <a:prstGeom prst="rect">
            <a:avLst/>
          </a:prstGeom>
        </p:spPr>
      </p:pic>
      <p:pic>
        <p:nvPicPr>
          <p:cNvPr id="4" name="Picture 3" descr="Screen Shot 2016-05-03 at 12.52.51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84121" y="1227251"/>
            <a:ext cx="5207150" cy="2582966"/>
          </a:xfrm>
          <a:prstGeom prst="rect">
            <a:avLst/>
          </a:prstGeom>
        </p:spPr>
      </p:pic>
      <p:pic>
        <p:nvPicPr>
          <p:cNvPr id="5" name="Picture 4" descr="Screen Shot 2016-05-03 at 12.53.43 P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88136" y="3810217"/>
            <a:ext cx="5437476" cy="2829256"/>
          </a:xfrm>
          <a:prstGeom prst="rect">
            <a:avLst/>
          </a:prstGeom>
        </p:spPr>
      </p:pic>
    </p:spTree>
    <p:extLst>
      <p:ext uri="{BB962C8B-B14F-4D97-AF65-F5344CB8AC3E}">
        <p14:creationId xmlns:p14="http://schemas.microsoft.com/office/powerpoint/2010/main" val="190279931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227251"/>
          </a:xfrm>
          <a:prstGeom prst="rect">
            <a:avLst/>
          </a:prstGeom>
          <a:solidFill>
            <a:srgbClr val="334C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457200" y="84251"/>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Lato Regular"/>
                <a:ea typeface="+mj-ea"/>
                <a:cs typeface="Lato Regular"/>
              </a:defRPr>
            </a:lvl1pPr>
          </a:lstStyle>
          <a:p>
            <a:pPr algn="l"/>
            <a:r>
              <a:rPr lang="en-US" b="1" dirty="0" smtClean="0">
                <a:solidFill>
                  <a:schemeClr val="bg1"/>
                </a:solidFill>
                <a:latin typeface="Trebuchet MS"/>
                <a:cs typeface="Trebuchet MS"/>
              </a:rPr>
              <a:t>Barriers to Success</a:t>
            </a:r>
            <a:endParaRPr lang="en-US" b="1" dirty="0">
              <a:solidFill>
                <a:schemeClr val="bg1"/>
              </a:solidFill>
              <a:latin typeface="Trebuchet MS"/>
              <a:cs typeface="Trebuchet MS"/>
            </a:endParaRPr>
          </a:p>
        </p:txBody>
      </p:sp>
      <p:sp>
        <p:nvSpPr>
          <p:cNvPr id="14" name="Rectangle 13"/>
          <p:cNvSpPr/>
          <p:nvPr/>
        </p:nvSpPr>
        <p:spPr>
          <a:xfrm>
            <a:off x="1" y="1227251"/>
            <a:ext cx="768206" cy="5630749"/>
          </a:xfrm>
          <a:prstGeom prst="rect">
            <a:avLst/>
          </a:prstGeom>
          <a:solidFill>
            <a:srgbClr val="BCC2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descr="smmcolo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3305" y="6304317"/>
            <a:ext cx="1286160" cy="491956"/>
          </a:xfrm>
          <a:prstGeom prst="rect">
            <a:avLst/>
          </a:prstGeom>
        </p:spPr>
      </p:pic>
      <p:sp>
        <p:nvSpPr>
          <p:cNvPr id="3" name="Rectangle 2"/>
          <p:cNvSpPr/>
          <p:nvPr/>
        </p:nvSpPr>
        <p:spPr>
          <a:xfrm>
            <a:off x="815240" y="1542048"/>
            <a:ext cx="8260563" cy="4893648"/>
          </a:xfrm>
          <a:prstGeom prst="rect">
            <a:avLst/>
          </a:prstGeom>
        </p:spPr>
        <p:txBody>
          <a:bodyPr wrap="square">
            <a:spAutoFit/>
          </a:bodyPr>
          <a:lstStyle/>
          <a:p>
            <a:pPr marL="342900" indent="-342900">
              <a:buFont typeface="Arial"/>
              <a:buChar char="•"/>
            </a:pPr>
            <a:r>
              <a:rPr lang="en-US" sz="2600" dirty="0" smtClean="0"/>
              <a:t>Lack </a:t>
            </a:r>
            <a:r>
              <a:rPr lang="en-US" sz="2600" dirty="0"/>
              <a:t>of time and capacity to sustain the relationship</a:t>
            </a:r>
          </a:p>
          <a:p>
            <a:pPr marL="342900" indent="-342900">
              <a:buFont typeface="Arial"/>
              <a:buChar char="•"/>
            </a:pPr>
            <a:r>
              <a:rPr lang="en-US" sz="2600" dirty="0" smtClean="0"/>
              <a:t>Lack </a:t>
            </a:r>
            <a:r>
              <a:rPr lang="en-US" sz="2600" dirty="0"/>
              <a:t>of clear purpose or common vision</a:t>
            </a:r>
          </a:p>
          <a:p>
            <a:pPr marL="342900" indent="-342900">
              <a:buFont typeface="Arial"/>
              <a:buChar char="•"/>
            </a:pPr>
            <a:r>
              <a:rPr lang="en-US" sz="2600" dirty="0" smtClean="0"/>
              <a:t>Lack </a:t>
            </a:r>
            <a:r>
              <a:rPr lang="en-US" sz="2600" dirty="0"/>
              <a:t>of understanding roles or responsibilities </a:t>
            </a:r>
            <a:endParaRPr lang="en-US" sz="2600" dirty="0" smtClean="0"/>
          </a:p>
          <a:p>
            <a:pPr marL="342900" indent="-342900">
              <a:buFont typeface="Arial"/>
              <a:buChar char="•"/>
            </a:pPr>
            <a:r>
              <a:rPr lang="en-US" sz="2600" dirty="0" smtClean="0"/>
              <a:t>Lack </a:t>
            </a:r>
            <a:r>
              <a:rPr lang="en-US" sz="2600" dirty="0"/>
              <a:t>of commitment or buy-in by key individuals</a:t>
            </a:r>
          </a:p>
          <a:p>
            <a:pPr marL="342900" indent="-342900">
              <a:buFont typeface="Arial"/>
              <a:buChar char="•"/>
            </a:pPr>
            <a:r>
              <a:rPr lang="en-US" sz="2600" dirty="0" smtClean="0"/>
              <a:t>Major </a:t>
            </a:r>
            <a:r>
              <a:rPr lang="en-US" sz="2600" dirty="0"/>
              <a:t>differences in philosophies and styles of working</a:t>
            </a:r>
          </a:p>
          <a:p>
            <a:pPr marL="342900" indent="-342900">
              <a:buFont typeface="Arial"/>
              <a:buChar char="•"/>
            </a:pPr>
            <a:r>
              <a:rPr lang="en-US" sz="2600" dirty="0" smtClean="0"/>
              <a:t>Unacceptable </a:t>
            </a:r>
            <a:r>
              <a:rPr lang="en-US" sz="2600" dirty="0"/>
              <a:t>balance of power and control </a:t>
            </a:r>
            <a:endParaRPr lang="en-US" sz="2600" dirty="0" smtClean="0"/>
          </a:p>
          <a:p>
            <a:pPr marL="342900" indent="-342900">
              <a:buFont typeface="Arial"/>
              <a:buChar char="•"/>
            </a:pPr>
            <a:r>
              <a:rPr lang="en-US" sz="2600" dirty="0" smtClean="0"/>
              <a:t>Staff </a:t>
            </a:r>
            <a:r>
              <a:rPr lang="en-US" sz="2600" dirty="0"/>
              <a:t>turnover</a:t>
            </a:r>
          </a:p>
          <a:p>
            <a:pPr marL="342900" indent="-342900">
              <a:buFont typeface="Arial"/>
              <a:buChar char="•"/>
            </a:pPr>
            <a:r>
              <a:rPr lang="en-US" sz="2600" dirty="0" smtClean="0"/>
              <a:t>Failure </a:t>
            </a:r>
            <a:r>
              <a:rPr lang="en-US" sz="2600" dirty="0"/>
              <a:t>to communicate</a:t>
            </a:r>
          </a:p>
          <a:p>
            <a:pPr marL="342900" indent="-342900">
              <a:buFont typeface="Arial"/>
              <a:buChar char="•"/>
            </a:pPr>
            <a:r>
              <a:rPr lang="en-US" sz="2600" dirty="0" smtClean="0"/>
              <a:t>Lack </a:t>
            </a:r>
            <a:r>
              <a:rPr lang="en-US" sz="2600" dirty="0"/>
              <a:t>of feedback</a:t>
            </a:r>
          </a:p>
          <a:p>
            <a:pPr marL="342900" indent="-342900">
              <a:buFont typeface="Arial"/>
              <a:buChar char="•"/>
            </a:pPr>
            <a:r>
              <a:rPr lang="en-US" sz="2600" dirty="0" smtClean="0"/>
              <a:t>Failure </a:t>
            </a:r>
            <a:r>
              <a:rPr lang="en-US" sz="2600" dirty="0"/>
              <a:t>to respond to feedback and evaluation</a:t>
            </a:r>
          </a:p>
          <a:p>
            <a:pPr marL="342900" indent="-342900">
              <a:buFont typeface="Arial"/>
              <a:buChar char="•"/>
            </a:pPr>
            <a:r>
              <a:rPr lang="en-US" sz="2600" dirty="0" smtClean="0"/>
              <a:t>Financial </a:t>
            </a:r>
            <a:r>
              <a:rPr lang="en-US" sz="2600" dirty="0"/>
              <a:t>input and time commitments </a:t>
            </a:r>
            <a:r>
              <a:rPr lang="en-US" sz="2600" dirty="0" smtClean="0"/>
              <a:t/>
            </a:r>
            <a:br>
              <a:rPr lang="en-US" sz="2600" dirty="0" smtClean="0"/>
            </a:br>
            <a:r>
              <a:rPr lang="en-US" sz="2600" dirty="0" smtClean="0"/>
              <a:t>outweigh </a:t>
            </a:r>
            <a:r>
              <a:rPr lang="en-US" sz="2600" dirty="0"/>
              <a:t>potential benefits</a:t>
            </a:r>
          </a:p>
        </p:txBody>
      </p:sp>
    </p:spTree>
    <p:extLst>
      <p:ext uri="{BB962C8B-B14F-4D97-AF65-F5344CB8AC3E}">
        <p14:creationId xmlns:p14="http://schemas.microsoft.com/office/powerpoint/2010/main" val="8977743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0"/>
          <p:cNvSpPr txBox="1">
            <a:spLocks noChangeArrowheads="1"/>
          </p:cNvSpPr>
          <p:nvPr/>
        </p:nvSpPr>
        <p:spPr bwMode="auto">
          <a:xfrm>
            <a:off x="5371486" y="6471228"/>
            <a:ext cx="3340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400" dirty="0" err="1">
                <a:solidFill>
                  <a:prstClr val="black"/>
                </a:solidFill>
                <a:latin typeface="Calibri" charset="0"/>
              </a:rPr>
              <a:t>www.nisenet.org</a:t>
            </a:r>
            <a:endParaRPr lang="en-US" sz="1400" dirty="0">
              <a:solidFill>
                <a:prstClr val="black"/>
              </a:solidFill>
              <a:latin typeface="Calibri" charset="0"/>
            </a:endParaRPr>
          </a:p>
        </p:txBody>
      </p:sp>
      <p:pic>
        <p:nvPicPr>
          <p:cNvPr id="10" name="Picture 9" descr="NISE_logo.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8874" y="6532313"/>
            <a:ext cx="1135912" cy="257187"/>
          </a:xfrm>
          <a:prstGeom prst="rect">
            <a:avLst/>
          </a:prstGeom>
        </p:spPr>
      </p:pic>
      <p:pic>
        <p:nvPicPr>
          <p:cNvPr id="13" name="Picture 12" descr="NSF_logo.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1019" y="6489801"/>
            <a:ext cx="342558" cy="342558"/>
          </a:xfrm>
          <a:prstGeom prst="rect">
            <a:avLst/>
          </a:prstGeom>
        </p:spPr>
      </p:pic>
      <p:sp>
        <p:nvSpPr>
          <p:cNvPr id="15" name="Rectangle 14"/>
          <p:cNvSpPr/>
          <p:nvPr/>
        </p:nvSpPr>
        <p:spPr>
          <a:xfrm>
            <a:off x="228600" y="248003"/>
            <a:ext cx="8686800" cy="3046988"/>
          </a:xfrm>
          <a:prstGeom prst="rect">
            <a:avLst/>
          </a:prstGeom>
          <a:solidFill>
            <a:srgbClr val="49176D"/>
          </a:solidFill>
        </p:spPr>
        <p:txBody>
          <a:bodyPr wrap="square">
            <a:spAutoFit/>
          </a:bodyPr>
          <a:lstStyle/>
          <a:p>
            <a:pPr algn="ctr"/>
            <a:r>
              <a:rPr lang="en-US" sz="4000" spc="150" dirty="0" smtClean="0">
                <a:solidFill>
                  <a:prstClr val="white"/>
                </a:solidFill>
                <a:latin typeface="Century Gothic"/>
                <a:cs typeface="Century Gothic"/>
              </a:rPr>
              <a:t>MUSEUMS AND </a:t>
            </a:r>
          </a:p>
          <a:p>
            <a:pPr algn="ctr"/>
            <a:r>
              <a:rPr lang="en-US" sz="4000" spc="150" dirty="0" smtClean="0">
                <a:solidFill>
                  <a:prstClr val="white"/>
                </a:solidFill>
                <a:latin typeface="Century Gothic"/>
                <a:cs typeface="Century Gothic"/>
              </a:rPr>
              <a:t>COMMUNITY PARTNERSHIPS:</a:t>
            </a:r>
          </a:p>
          <a:p>
            <a:pPr algn="ctr"/>
            <a:r>
              <a:rPr lang="en-US" sz="3600" spc="150" dirty="0" smtClean="0">
                <a:solidFill>
                  <a:prstClr val="white"/>
                </a:solidFill>
                <a:latin typeface="Century Gothic"/>
                <a:cs typeface="Century Gothic"/>
              </a:rPr>
              <a:t>Leveraging Resources </a:t>
            </a:r>
          </a:p>
          <a:p>
            <a:pPr algn="ctr"/>
            <a:r>
              <a:rPr lang="en-US" sz="3600" spc="150" dirty="0" smtClean="0">
                <a:solidFill>
                  <a:prstClr val="white"/>
                </a:solidFill>
                <a:latin typeface="Century Gothic"/>
                <a:cs typeface="Century Gothic"/>
              </a:rPr>
              <a:t>and Increasing Impact</a:t>
            </a:r>
          </a:p>
          <a:p>
            <a:pPr algn="ctr"/>
            <a:endParaRPr lang="en-US" sz="4000" b="1" spc="150" dirty="0">
              <a:solidFill>
                <a:prstClr val="white"/>
              </a:solidFill>
              <a:latin typeface="Century Gothic"/>
              <a:cs typeface="Century Gothic"/>
            </a:endParaRPr>
          </a:p>
        </p:txBody>
      </p:sp>
      <p:pic>
        <p:nvPicPr>
          <p:cNvPr id="8" name="Picture 7" descr="_MG_6187-X2.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30896" y="2746892"/>
            <a:ext cx="8686800" cy="3697228"/>
          </a:xfrm>
          <a:prstGeom prst="rect">
            <a:avLst/>
          </a:prstGeom>
        </p:spPr>
      </p:pic>
    </p:spTree>
    <p:extLst>
      <p:ext uri="{BB962C8B-B14F-4D97-AF65-F5344CB8AC3E}">
        <p14:creationId xmlns:p14="http://schemas.microsoft.com/office/powerpoint/2010/main" val="2125548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3834"/>
            <a:ext cx="9144000" cy="2062103"/>
          </a:xfrm>
          <a:prstGeom prst="rect">
            <a:avLst/>
          </a:prstGeom>
          <a:solidFill>
            <a:srgbClr val="49176D"/>
          </a:solidFill>
        </p:spPr>
        <p:txBody>
          <a:bodyPr wrap="square">
            <a:spAutoFit/>
          </a:bodyPr>
          <a:lstStyle/>
          <a:p>
            <a:pPr algn="ctr"/>
            <a:endParaRPr lang="en-US" sz="1000" b="1" spc="150" dirty="0" smtClean="0">
              <a:solidFill>
                <a:prstClr val="white"/>
              </a:solidFill>
              <a:latin typeface="Century Gothic"/>
              <a:cs typeface="Century Gothic"/>
            </a:endParaRPr>
          </a:p>
          <a:p>
            <a:pPr algn="ctr"/>
            <a:r>
              <a:rPr lang="en-US" sz="5400" spc="150" dirty="0" smtClean="0">
                <a:solidFill>
                  <a:prstClr val="white"/>
                </a:solidFill>
                <a:latin typeface="Century Gothic"/>
                <a:cs typeface="Century Gothic"/>
              </a:rPr>
              <a:t>MUSEUMS &amp; COMMUNITY PARTNERSHIPS</a:t>
            </a:r>
          </a:p>
          <a:p>
            <a:pPr algn="ctr"/>
            <a:endParaRPr lang="en-US" sz="1000" b="1" spc="150" dirty="0">
              <a:solidFill>
                <a:prstClr val="white"/>
              </a:solidFill>
              <a:latin typeface="Century Gothic"/>
              <a:cs typeface="Century Gothic"/>
            </a:endParaRPr>
          </a:p>
        </p:txBody>
      </p:sp>
      <p:sp>
        <p:nvSpPr>
          <p:cNvPr id="3" name="Rectangle 2"/>
          <p:cNvSpPr/>
          <p:nvPr/>
        </p:nvSpPr>
        <p:spPr>
          <a:xfrm>
            <a:off x="0" y="3202595"/>
            <a:ext cx="9144000" cy="1313180"/>
          </a:xfrm>
          <a:prstGeom prst="rect">
            <a:avLst/>
          </a:prstGeom>
        </p:spPr>
        <p:txBody>
          <a:bodyPr wrap="square">
            <a:spAutoFit/>
          </a:bodyPr>
          <a:lstStyle/>
          <a:p>
            <a:pPr>
              <a:spcAft>
                <a:spcPts val="1600"/>
              </a:spcAft>
            </a:pPr>
            <a:r>
              <a:rPr lang="en-US" sz="3600" spc="150" dirty="0" smtClean="0">
                <a:solidFill>
                  <a:srgbClr val="49176D"/>
                </a:solidFill>
                <a:latin typeface="Century Gothic"/>
                <a:cs typeface="Century Gothic"/>
              </a:rPr>
              <a:t>Rae Ostman + Catherine McCarthy</a:t>
            </a:r>
          </a:p>
          <a:p>
            <a:pPr>
              <a:spcAft>
                <a:spcPts val="1600"/>
              </a:spcAft>
            </a:pPr>
            <a:r>
              <a:rPr lang="en-US" sz="3000" spc="150" dirty="0" smtClean="0">
                <a:solidFill>
                  <a:srgbClr val="49176D"/>
                </a:solidFill>
                <a:latin typeface="Century Gothic"/>
                <a:cs typeface="Century Gothic"/>
              </a:rPr>
              <a:t>National Informal STEM Education Network</a:t>
            </a:r>
            <a:endParaRPr lang="en-US" sz="3000" spc="150" dirty="0">
              <a:solidFill>
                <a:srgbClr val="49176D"/>
              </a:solidFill>
              <a:latin typeface="Century Gothic"/>
              <a:cs typeface="Century Gothic"/>
            </a:endParaRPr>
          </a:p>
        </p:txBody>
      </p:sp>
    </p:spTree>
    <p:extLst>
      <p:ext uri="{BB962C8B-B14F-4D97-AF65-F5344CB8AC3E}">
        <p14:creationId xmlns:p14="http://schemas.microsoft.com/office/powerpoint/2010/main" val="320943421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25778" y="1162990"/>
            <a:ext cx="8686800" cy="5486400"/>
            <a:chOff x="225778" y="1162990"/>
            <a:chExt cx="8686800" cy="5486400"/>
          </a:xfrm>
        </p:grpSpPr>
        <p:sp>
          <p:nvSpPr>
            <p:cNvPr id="3" name="Rectangle 2"/>
            <p:cNvSpPr/>
            <p:nvPr/>
          </p:nvSpPr>
          <p:spPr>
            <a:xfrm>
              <a:off x="225778" y="1194377"/>
              <a:ext cx="3805408" cy="5455013"/>
            </a:xfrm>
            <a:prstGeom prst="rect">
              <a:avLst/>
            </a:prstGeom>
            <a:solidFill>
              <a:srgbClr val="E0E6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2" name="Picture 1" descr="map.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2980" y="1162990"/>
              <a:ext cx="5139598" cy="5486400"/>
            </a:xfrm>
            <a:prstGeom prst="rect">
              <a:avLst/>
            </a:prstGeom>
          </p:spPr>
        </p:pic>
      </p:grpSp>
      <p:sp>
        <p:nvSpPr>
          <p:cNvPr id="8" name="Rectangle 7"/>
          <p:cNvSpPr/>
          <p:nvPr/>
        </p:nvSpPr>
        <p:spPr>
          <a:xfrm>
            <a:off x="225778" y="230012"/>
            <a:ext cx="8686800" cy="964367"/>
          </a:xfrm>
          <a:prstGeom prst="rect">
            <a:avLst/>
          </a:prstGeom>
          <a:solidFill>
            <a:srgbClr val="49176D"/>
          </a:solidFill>
        </p:spPr>
        <p:txBody>
          <a:bodyPr wrap="square">
            <a:spAutoFit/>
          </a:bodyPr>
          <a:lstStyle/>
          <a:p>
            <a:pPr>
              <a:lnSpc>
                <a:spcPct val="150000"/>
              </a:lnSpc>
              <a:spcAft>
                <a:spcPts val="1600"/>
              </a:spcAft>
            </a:pPr>
            <a:r>
              <a:rPr lang="en-US" sz="4000" spc="150" dirty="0" smtClean="0">
                <a:solidFill>
                  <a:prstClr val="white"/>
                </a:solidFill>
                <a:latin typeface="Century Gothic"/>
                <a:cs typeface="Century Gothic"/>
              </a:rPr>
              <a:t>NISE Network</a:t>
            </a:r>
            <a:endParaRPr lang="en-US" sz="4000" spc="150" dirty="0">
              <a:solidFill>
                <a:prstClr val="white"/>
              </a:solidFill>
              <a:latin typeface="Century Gothic"/>
              <a:cs typeface="Century Gothic"/>
            </a:endParaRPr>
          </a:p>
        </p:txBody>
      </p:sp>
      <p:sp>
        <p:nvSpPr>
          <p:cNvPr id="10" name="Rectangle 9"/>
          <p:cNvSpPr/>
          <p:nvPr/>
        </p:nvSpPr>
        <p:spPr>
          <a:xfrm>
            <a:off x="225780" y="1368769"/>
            <a:ext cx="3805408" cy="4524316"/>
          </a:xfrm>
          <a:prstGeom prst="rect">
            <a:avLst/>
          </a:prstGeom>
        </p:spPr>
        <p:txBody>
          <a:bodyPr wrap="square">
            <a:spAutoFit/>
          </a:bodyPr>
          <a:lstStyle/>
          <a:p>
            <a:r>
              <a:rPr lang="en-US" dirty="0" smtClean="0">
                <a:solidFill>
                  <a:prstClr val="black"/>
                </a:solidFill>
                <a:latin typeface="Calibri"/>
              </a:rPr>
              <a:t>National Network</a:t>
            </a:r>
          </a:p>
          <a:p>
            <a:pPr marL="285750" indent="-285750">
              <a:buFont typeface="Arial"/>
              <a:buChar char="•"/>
            </a:pPr>
            <a:r>
              <a:rPr lang="en-US" dirty="0">
                <a:solidFill>
                  <a:prstClr val="black"/>
                </a:solidFill>
                <a:latin typeface="Calibri"/>
              </a:rPr>
              <a:t>O</a:t>
            </a:r>
            <a:r>
              <a:rPr lang="en-US" dirty="0" smtClean="0">
                <a:solidFill>
                  <a:prstClr val="black"/>
                </a:solidFill>
                <a:latin typeface="Calibri"/>
              </a:rPr>
              <a:t>riginally dedicated to </a:t>
            </a:r>
            <a:r>
              <a:rPr lang="en-US" dirty="0" err="1" smtClean="0">
                <a:solidFill>
                  <a:prstClr val="black"/>
                </a:solidFill>
                <a:latin typeface="Calibri"/>
              </a:rPr>
              <a:t>nanoscale</a:t>
            </a:r>
            <a:r>
              <a:rPr lang="en-US" dirty="0" smtClean="0">
                <a:solidFill>
                  <a:prstClr val="black"/>
                </a:solidFill>
                <a:latin typeface="Calibri"/>
              </a:rPr>
              <a:t> science, engineering, and technology</a:t>
            </a:r>
          </a:p>
          <a:p>
            <a:pPr marL="285750" indent="-285750">
              <a:buFont typeface="Arial"/>
              <a:buChar char="•"/>
            </a:pPr>
            <a:r>
              <a:rPr lang="en-US" dirty="0" smtClean="0">
                <a:solidFill>
                  <a:prstClr val="black"/>
                </a:solidFill>
                <a:latin typeface="Calibri"/>
              </a:rPr>
              <a:t>Now have projects on a range of STEM topics</a:t>
            </a:r>
          </a:p>
          <a:p>
            <a:endParaRPr lang="en-US" dirty="0">
              <a:solidFill>
                <a:prstClr val="black"/>
              </a:solidFill>
              <a:latin typeface="Calibri"/>
            </a:endParaRPr>
          </a:p>
          <a:p>
            <a:r>
              <a:rPr lang="en-US" dirty="0" smtClean="0">
                <a:solidFill>
                  <a:prstClr val="black"/>
                </a:solidFill>
                <a:latin typeface="Calibri"/>
              </a:rPr>
              <a:t>Activities</a:t>
            </a:r>
          </a:p>
          <a:p>
            <a:pPr marL="285750" indent="-285750">
              <a:buFont typeface="Arial"/>
              <a:buChar char="•"/>
            </a:pPr>
            <a:r>
              <a:rPr lang="en-US" dirty="0" smtClean="0">
                <a:solidFill>
                  <a:prstClr val="black"/>
                </a:solidFill>
                <a:latin typeface="Calibri"/>
              </a:rPr>
              <a:t>Public engagement</a:t>
            </a:r>
          </a:p>
          <a:p>
            <a:pPr marL="285750" indent="-285750">
              <a:buFont typeface="Arial"/>
              <a:buChar char="•"/>
            </a:pPr>
            <a:r>
              <a:rPr lang="en-US" dirty="0" smtClean="0">
                <a:solidFill>
                  <a:prstClr val="black"/>
                </a:solidFill>
                <a:latin typeface="Calibri"/>
              </a:rPr>
              <a:t>Professional development</a:t>
            </a:r>
          </a:p>
          <a:p>
            <a:pPr marL="285750" indent="-285750">
              <a:buFont typeface="Arial"/>
              <a:buChar char="•"/>
            </a:pPr>
            <a:r>
              <a:rPr lang="en-US" dirty="0" smtClean="0">
                <a:solidFill>
                  <a:prstClr val="black"/>
                </a:solidFill>
                <a:latin typeface="Calibri"/>
              </a:rPr>
              <a:t>Knowledge and practices related to informal learning</a:t>
            </a:r>
          </a:p>
          <a:p>
            <a:pPr marL="285750" indent="-285750">
              <a:buFont typeface="Arial"/>
              <a:buChar char="•"/>
            </a:pPr>
            <a:endParaRPr lang="en-US" dirty="0">
              <a:solidFill>
                <a:prstClr val="black"/>
              </a:solidFill>
              <a:latin typeface="Calibri"/>
            </a:endParaRPr>
          </a:p>
          <a:p>
            <a:r>
              <a:rPr lang="en-US" dirty="0" smtClean="0">
                <a:solidFill>
                  <a:prstClr val="black"/>
                </a:solidFill>
                <a:latin typeface="Calibri"/>
              </a:rPr>
              <a:t>Partnerships</a:t>
            </a:r>
          </a:p>
          <a:p>
            <a:pPr marL="285750" indent="-285750">
              <a:buFont typeface="Arial"/>
              <a:buChar char="•"/>
            </a:pPr>
            <a:r>
              <a:rPr lang="en-US" dirty="0" smtClean="0">
                <a:solidFill>
                  <a:prstClr val="black"/>
                </a:solidFill>
                <a:latin typeface="Calibri"/>
              </a:rPr>
              <a:t>National</a:t>
            </a:r>
          </a:p>
          <a:p>
            <a:pPr marL="285750" indent="-285750">
              <a:buFont typeface="Arial"/>
              <a:buChar char="•"/>
            </a:pPr>
            <a:r>
              <a:rPr lang="en-US" dirty="0" smtClean="0">
                <a:solidFill>
                  <a:prstClr val="black"/>
                </a:solidFill>
                <a:latin typeface="Calibri"/>
              </a:rPr>
              <a:t>Local</a:t>
            </a:r>
            <a:endParaRPr lang="en-US" dirty="0">
              <a:solidFill>
                <a:prstClr val="black"/>
              </a:solidFill>
              <a:latin typeface="Calibri"/>
            </a:endParaRPr>
          </a:p>
        </p:txBody>
      </p:sp>
    </p:spTree>
    <p:extLst>
      <p:ext uri="{BB962C8B-B14F-4D97-AF65-F5344CB8AC3E}">
        <p14:creationId xmlns:p14="http://schemas.microsoft.com/office/powerpoint/2010/main" val="33262863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ach.tiff"/>
          <p:cNvPicPr>
            <a:picLocks noChangeAspect="1"/>
          </p:cNvPicPr>
          <p:nvPr/>
        </p:nvPicPr>
        <p:blipFill rotWithShape="1">
          <a:blip r:embed="rId3" cstate="email">
            <a:extLst>
              <a:ext uri="{28A0092B-C50C-407E-A947-70E740481C1C}">
                <a14:useLocalDpi xmlns:a14="http://schemas.microsoft.com/office/drawing/2010/main"/>
              </a:ext>
            </a:extLst>
          </a:blip>
          <a:srcRect t="2519" b="3196"/>
          <a:stretch/>
        </p:blipFill>
        <p:spPr>
          <a:xfrm>
            <a:off x="225778" y="1048545"/>
            <a:ext cx="8686800" cy="5597163"/>
          </a:xfrm>
          <a:prstGeom prst="rect">
            <a:avLst/>
          </a:prstGeom>
        </p:spPr>
      </p:pic>
      <p:sp>
        <p:nvSpPr>
          <p:cNvPr id="8" name="Rectangle 7"/>
          <p:cNvSpPr/>
          <p:nvPr/>
        </p:nvSpPr>
        <p:spPr>
          <a:xfrm>
            <a:off x="225778" y="230012"/>
            <a:ext cx="8686800" cy="964367"/>
          </a:xfrm>
          <a:prstGeom prst="rect">
            <a:avLst/>
          </a:prstGeom>
          <a:solidFill>
            <a:srgbClr val="49176D"/>
          </a:solidFill>
        </p:spPr>
        <p:txBody>
          <a:bodyPr wrap="square">
            <a:spAutoFit/>
          </a:bodyPr>
          <a:lstStyle/>
          <a:p>
            <a:pPr>
              <a:lnSpc>
                <a:spcPct val="150000"/>
              </a:lnSpc>
              <a:spcAft>
                <a:spcPts val="1600"/>
              </a:spcAft>
            </a:pPr>
            <a:r>
              <a:rPr lang="en-US" sz="4000" spc="150" dirty="0" smtClean="0">
                <a:solidFill>
                  <a:prstClr val="white"/>
                </a:solidFill>
                <a:latin typeface="Century Gothic"/>
                <a:cs typeface="Century Gothic"/>
              </a:rPr>
              <a:t>NISE Network</a:t>
            </a:r>
            <a:endParaRPr lang="en-US" sz="4000" spc="150" dirty="0">
              <a:solidFill>
                <a:prstClr val="white"/>
              </a:solidFill>
              <a:latin typeface="Century Gothic"/>
              <a:cs typeface="Century Gothic"/>
            </a:endParaRPr>
          </a:p>
        </p:txBody>
      </p:sp>
    </p:spTree>
    <p:extLst>
      <p:ext uri="{BB962C8B-B14F-4D97-AF65-F5344CB8AC3E}">
        <p14:creationId xmlns:p14="http://schemas.microsoft.com/office/powerpoint/2010/main" val="109806073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225778" y="1362667"/>
            <a:ext cx="4976414" cy="5088572"/>
          </a:xfrm>
          <a:prstGeom prst="rect">
            <a:avLst/>
          </a:prstGeom>
          <a:noFill/>
        </p:spPr>
        <p:txBody>
          <a:bodyPr wrap="square" rtlCol="0">
            <a:spAutoFit/>
          </a:bodyPr>
          <a:lstStyle/>
          <a:p>
            <a:pPr>
              <a:spcAft>
                <a:spcPts val="400"/>
              </a:spcAft>
            </a:pPr>
            <a:r>
              <a:rPr lang="en-US" sz="2000" b="1" dirty="0" smtClean="0">
                <a:solidFill>
                  <a:prstClr val="black"/>
                </a:solidFill>
                <a:latin typeface="Calibri"/>
              </a:rPr>
              <a:t>Project goals:</a:t>
            </a:r>
          </a:p>
          <a:p>
            <a:pPr marL="457200" indent="-457200">
              <a:spcAft>
                <a:spcPts val="400"/>
              </a:spcAft>
              <a:buFont typeface="+mj-lt"/>
              <a:buAutoNum type="arabicPeriod"/>
            </a:pPr>
            <a:r>
              <a:rPr lang="en-US" sz="2000" b="1" dirty="0" smtClean="0">
                <a:solidFill>
                  <a:prstClr val="black"/>
                </a:solidFill>
                <a:latin typeface="Calibri"/>
              </a:rPr>
              <a:t>Engage </a:t>
            </a:r>
            <a:r>
              <a:rPr lang="en-US" sz="2000" b="1" dirty="0">
                <a:solidFill>
                  <a:prstClr val="black"/>
                </a:solidFill>
                <a:latin typeface="Calibri"/>
              </a:rPr>
              <a:t>local communities more broadly</a:t>
            </a:r>
            <a:r>
              <a:rPr lang="en-US" sz="2000" dirty="0">
                <a:solidFill>
                  <a:prstClr val="black"/>
                </a:solidFill>
                <a:latin typeface="Calibri"/>
              </a:rPr>
              <a:t> in STEM learning, focusing on </a:t>
            </a:r>
            <a:r>
              <a:rPr lang="en-US" sz="2000" dirty="0" err="1">
                <a:solidFill>
                  <a:prstClr val="black"/>
                </a:solidFill>
                <a:latin typeface="Calibri"/>
              </a:rPr>
              <a:t>nanoscale</a:t>
            </a:r>
            <a:r>
              <a:rPr lang="en-US" sz="2000" dirty="0">
                <a:solidFill>
                  <a:prstClr val="black"/>
                </a:solidFill>
                <a:latin typeface="Calibri"/>
              </a:rPr>
              <a:t> science, engineering, and </a:t>
            </a:r>
            <a:r>
              <a:rPr lang="en-US" sz="2000" dirty="0" smtClean="0">
                <a:solidFill>
                  <a:prstClr val="black"/>
                </a:solidFill>
                <a:latin typeface="Calibri"/>
              </a:rPr>
              <a:t>technology</a:t>
            </a:r>
          </a:p>
          <a:p>
            <a:pPr marL="457200" indent="-457200">
              <a:spcAft>
                <a:spcPts val="400"/>
              </a:spcAft>
              <a:buFont typeface="+mj-lt"/>
              <a:buAutoNum type="arabicPeriod"/>
            </a:pPr>
            <a:endParaRPr lang="en-US" sz="400" dirty="0">
              <a:solidFill>
                <a:prstClr val="black"/>
              </a:solidFill>
              <a:latin typeface="Calibri"/>
            </a:endParaRPr>
          </a:p>
          <a:p>
            <a:pPr marL="457200" indent="-457200">
              <a:spcAft>
                <a:spcPts val="400"/>
              </a:spcAft>
              <a:buFont typeface="+mj-lt"/>
              <a:buAutoNum type="arabicPeriod"/>
            </a:pPr>
            <a:r>
              <a:rPr lang="en-US" sz="2000" b="1" dirty="0">
                <a:solidFill>
                  <a:prstClr val="black"/>
                </a:solidFill>
                <a:latin typeface="Calibri"/>
              </a:rPr>
              <a:t>Develop local partnerships between museums and </a:t>
            </a:r>
            <a:r>
              <a:rPr lang="en-US" sz="2000" b="1" dirty="0" smtClean="0">
                <a:solidFill>
                  <a:prstClr val="black"/>
                </a:solidFill>
                <a:latin typeface="Calibri"/>
              </a:rPr>
              <a:t>community </a:t>
            </a:r>
            <a:r>
              <a:rPr lang="en-US" sz="2000" b="1" dirty="0">
                <a:solidFill>
                  <a:prstClr val="black"/>
                </a:solidFill>
                <a:latin typeface="Calibri"/>
              </a:rPr>
              <a:t>organizations</a:t>
            </a:r>
            <a:r>
              <a:rPr lang="en-US" sz="2000" dirty="0">
                <a:solidFill>
                  <a:prstClr val="black"/>
                </a:solidFill>
                <a:latin typeface="Calibri"/>
              </a:rPr>
              <a:t>, helping museums reach new audiences and helping community organizations provide high-quality STEM learning experiences for their </a:t>
            </a:r>
            <a:r>
              <a:rPr lang="en-US" sz="2000" dirty="0" smtClean="0">
                <a:solidFill>
                  <a:prstClr val="black"/>
                </a:solidFill>
                <a:latin typeface="Calibri"/>
              </a:rPr>
              <a:t>audiences</a:t>
            </a:r>
          </a:p>
          <a:p>
            <a:pPr marL="457200" indent="-457200">
              <a:spcAft>
                <a:spcPts val="400"/>
              </a:spcAft>
              <a:buFont typeface="+mj-lt"/>
              <a:buAutoNum type="arabicPeriod"/>
            </a:pPr>
            <a:endParaRPr lang="en-US" sz="400" dirty="0">
              <a:solidFill>
                <a:prstClr val="black"/>
              </a:solidFill>
              <a:latin typeface="Calibri"/>
            </a:endParaRPr>
          </a:p>
          <a:p>
            <a:pPr marL="457200" indent="-457200">
              <a:buFont typeface="+mj-lt"/>
              <a:buAutoNum type="arabicPeriod"/>
            </a:pPr>
            <a:r>
              <a:rPr lang="en-US" sz="2000" b="1" dirty="0">
                <a:solidFill>
                  <a:prstClr val="black"/>
                </a:solidFill>
                <a:latin typeface="Calibri"/>
              </a:rPr>
              <a:t>Identify, develop, and share successful practices and models</a:t>
            </a:r>
            <a:r>
              <a:rPr lang="en-US" sz="2000" dirty="0">
                <a:solidFill>
                  <a:prstClr val="black"/>
                </a:solidFill>
                <a:latin typeface="Calibri"/>
              </a:rPr>
              <a:t> for reaching new audiences and developing successful collaborations among local </a:t>
            </a:r>
            <a:r>
              <a:rPr lang="en-US" sz="2000" dirty="0" smtClean="0">
                <a:solidFill>
                  <a:prstClr val="black"/>
                </a:solidFill>
                <a:latin typeface="Calibri"/>
              </a:rPr>
              <a:t>organizations</a:t>
            </a:r>
            <a:endParaRPr lang="en-US" sz="2000" dirty="0">
              <a:solidFill>
                <a:prstClr val="black"/>
              </a:solidFill>
              <a:latin typeface="Calibri"/>
            </a:endParaRPr>
          </a:p>
          <a:p>
            <a:pPr>
              <a:spcAft>
                <a:spcPts val="1600"/>
              </a:spcAft>
            </a:pPr>
            <a:endParaRPr lang="en-US" sz="2000" dirty="0">
              <a:solidFill>
                <a:prstClr val="black"/>
              </a:solidFill>
              <a:latin typeface="Calibri"/>
            </a:endParaRPr>
          </a:p>
        </p:txBody>
      </p:sp>
      <p:pic>
        <p:nvPicPr>
          <p:cNvPr id="5" name="Picture 4" descr="IMG_0561.jpg"/>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5202193" y="821732"/>
            <a:ext cx="3704546" cy="5797699"/>
          </a:xfrm>
          <a:prstGeom prst="rect">
            <a:avLst/>
          </a:prstGeom>
        </p:spPr>
      </p:pic>
      <p:sp>
        <p:nvSpPr>
          <p:cNvPr id="6" name="Rectangle 5"/>
          <p:cNvSpPr/>
          <p:nvPr/>
        </p:nvSpPr>
        <p:spPr>
          <a:xfrm>
            <a:off x="225778" y="230010"/>
            <a:ext cx="8686800" cy="789960"/>
          </a:xfrm>
          <a:prstGeom prst="rect">
            <a:avLst/>
          </a:prstGeom>
          <a:solidFill>
            <a:srgbClr val="49176D"/>
          </a:solidFill>
        </p:spPr>
        <p:txBody>
          <a:bodyPr wrap="square">
            <a:spAutoFit/>
          </a:bodyPr>
          <a:lstStyle/>
          <a:p>
            <a:pPr>
              <a:lnSpc>
                <a:spcPct val="150000"/>
              </a:lnSpc>
              <a:spcAft>
                <a:spcPts val="1600"/>
              </a:spcAft>
            </a:pPr>
            <a:r>
              <a:rPr lang="en-US" sz="3200" spc="150" dirty="0" smtClean="0">
                <a:solidFill>
                  <a:prstClr val="white"/>
                </a:solidFill>
                <a:latin typeface="Century Gothic"/>
                <a:cs typeface="Century Gothic"/>
              </a:rPr>
              <a:t>Museums &amp; Community Partnerships</a:t>
            </a:r>
            <a:endParaRPr lang="en-US" sz="3200" spc="150" dirty="0">
              <a:solidFill>
                <a:prstClr val="white"/>
              </a:solidFill>
              <a:latin typeface="Century Gothic"/>
              <a:cs typeface="Century Gothic"/>
            </a:endParaRPr>
          </a:p>
        </p:txBody>
      </p:sp>
    </p:spTree>
    <p:extLst>
      <p:ext uri="{BB962C8B-B14F-4D97-AF65-F5344CB8AC3E}">
        <p14:creationId xmlns:p14="http://schemas.microsoft.com/office/powerpoint/2010/main" val="24481539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225778" y="230012"/>
            <a:ext cx="8686800" cy="964367"/>
          </a:xfrm>
          <a:prstGeom prst="rect">
            <a:avLst/>
          </a:prstGeom>
          <a:solidFill>
            <a:srgbClr val="49176D"/>
          </a:solidFill>
        </p:spPr>
        <p:txBody>
          <a:bodyPr wrap="square">
            <a:spAutoFit/>
          </a:bodyPr>
          <a:lstStyle/>
          <a:p>
            <a:pPr>
              <a:lnSpc>
                <a:spcPct val="150000"/>
              </a:lnSpc>
              <a:spcAft>
                <a:spcPts val="1600"/>
              </a:spcAft>
            </a:pPr>
            <a:r>
              <a:rPr lang="en-US" sz="4000" spc="150" dirty="0" smtClean="0">
                <a:solidFill>
                  <a:prstClr val="white"/>
                </a:solidFill>
                <a:latin typeface="Century Gothic"/>
                <a:cs typeface="Century Gothic"/>
              </a:rPr>
              <a:t>National Partners</a:t>
            </a:r>
            <a:endParaRPr lang="en-US" sz="4000" spc="150" dirty="0">
              <a:solidFill>
                <a:prstClr val="white"/>
              </a:solidFill>
              <a:latin typeface="Century Gothic"/>
              <a:cs typeface="Century Gothic"/>
            </a:endParaRPr>
          </a:p>
        </p:txBody>
      </p:sp>
      <p:sp>
        <p:nvSpPr>
          <p:cNvPr id="6" name="Rectangle 5"/>
          <p:cNvSpPr/>
          <p:nvPr/>
        </p:nvSpPr>
        <p:spPr>
          <a:xfrm>
            <a:off x="225779" y="1398306"/>
            <a:ext cx="5562591" cy="5539978"/>
          </a:xfrm>
          <a:prstGeom prst="rect">
            <a:avLst/>
          </a:prstGeom>
        </p:spPr>
        <p:txBody>
          <a:bodyPr wrap="square">
            <a:spAutoFit/>
          </a:bodyPr>
          <a:lstStyle/>
          <a:p>
            <a:r>
              <a:rPr lang="en-US" sz="2400" b="1" dirty="0" smtClean="0">
                <a:solidFill>
                  <a:prstClr val="black"/>
                </a:solidFill>
                <a:latin typeface="Calibri"/>
              </a:rPr>
              <a:t>Core partners</a:t>
            </a:r>
          </a:p>
          <a:p>
            <a:pPr marL="285750" indent="-285750">
              <a:buFont typeface="Arial"/>
              <a:buChar char="•"/>
            </a:pPr>
            <a:r>
              <a:rPr lang="en-US" sz="2200" dirty="0" smtClean="0">
                <a:solidFill>
                  <a:prstClr val="black"/>
                </a:solidFill>
                <a:latin typeface="Calibri"/>
              </a:rPr>
              <a:t>Afterschool Alliance</a:t>
            </a:r>
          </a:p>
          <a:p>
            <a:pPr marL="285750" indent="-285750">
              <a:buFont typeface="Arial"/>
              <a:buChar char="•"/>
            </a:pPr>
            <a:r>
              <a:rPr lang="en-US" sz="2200" dirty="0" smtClean="0">
                <a:solidFill>
                  <a:prstClr val="black"/>
                </a:solidFill>
                <a:latin typeface="Calibri"/>
              </a:rPr>
              <a:t>Boys &amp; Girls Clubs of America</a:t>
            </a:r>
          </a:p>
          <a:p>
            <a:pPr marL="285750" indent="-285750">
              <a:buFont typeface="Arial"/>
              <a:buChar char="•"/>
            </a:pPr>
            <a:r>
              <a:rPr lang="en-US" sz="2200" dirty="0" smtClean="0">
                <a:solidFill>
                  <a:prstClr val="black"/>
                </a:solidFill>
                <a:latin typeface="Calibri"/>
              </a:rPr>
              <a:t>Girls Inc.</a:t>
            </a:r>
          </a:p>
          <a:p>
            <a:pPr marL="285750" indent="-285750">
              <a:buFont typeface="Arial"/>
              <a:buChar char="•"/>
            </a:pPr>
            <a:r>
              <a:rPr lang="en-US" sz="2200" dirty="0" smtClean="0">
                <a:solidFill>
                  <a:prstClr val="black"/>
                </a:solidFill>
                <a:latin typeface="Calibri"/>
              </a:rPr>
              <a:t>National Girls Collaborative Project</a:t>
            </a:r>
          </a:p>
          <a:p>
            <a:pPr marL="285750" indent="-285750">
              <a:buFont typeface="Arial"/>
              <a:buChar char="•"/>
            </a:pPr>
            <a:r>
              <a:rPr lang="en-US" sz="2200" dirty="0" smtClean="0">
                <a:solidFill>
                  <a:prstClr val="black"/>
                </a:solidFill>
                <a:latin typeface="Calibri"/>
              </a:rPr>
              <a:t>4-H</a:t>
            </a:r>
          </a:p>
          <a:p>
            <a:endParaRPr lang="en-US" sz="2400" dirty="0">
              <a:solidFill>
                <a:prstClr val="black"/>
              </a:solidFill>
              <a:latin typeface="Calibri"/>
            </a:endParaRPr>
          </a:p>
          <a:p>
            <a:r>
              <a:rPr lang="en-US" sz="2400" b="1" dirty="0" smtClean="0">
                <a:solidFill>
                  <a:prstClr val="black"/>
                </a:solidFill>
                <a:latin typeface="Calibri"/>
              </a:rPr>
              <a:t>Additional participation</a:t>
            </a:r>
          </a:p>
          <a:p>
            <a:pPr marL="285750" indent="-285750">
              <a:buFont typeface="Arial"/>
              <a:buChar char="•"/>
            </a:pPr>
            <a:r>
              <a:rPr lang="en-US" sz="2200" dirty="0" smtClean="0">
                <a:solidFill>
                  <a:prstClr val="black"/>
                </a:solidFill>
                <a:latin typeface="Calibri"/>
              </a:rPr>
              <a:t>American Library Association</a:t>
            </a:r>
          </a:p>
          <a:p>
            <a:pPr marL="285750" indent="-285750">
              <a:buFont typeface="Arial"/>
              <a:buChar char="•"/>
            </a:pPr>
            <a:r>
              <a:rPr lang="en-US" sz="2200" dirty="0" smtClean="0">
                <a:solidFill>
                  <a:prstClr val="black"/>
                </a:solidFill>
                <a:latin typeface="Calibri"/>
              </a:rPr>
              <a:t>Arizona State Library</a:t>
            </a:r>
          </a:p>
          <a:p>
            <a:pPr marL="285750" indent="-285750">
              <a:buFont typeface="Arial"/>
              <a:buChar char="•"/>
            </a:pPr>
            <a:r>
              <a:rPr lang="en-US" sz="2200" dirty="0" smtClean="0">
                <a:solidFill>
                  <a:prstClr val="black"/>
                </a:solidFill>
                <a:latin typeface="Calibri"/>
              </a:rPr>
              <a:t>Boy Scouts of America</a:t>
            </a:r>
          </a:p>
          <a:p>
            <a:pPr marL="285750" indent="-285750">
              <a:buFont typeface="Arial"/>
              <a:buChar char="•"/>
            </a:pPr>
            <a:r>
              <a:rPr lang="en-US" sz="2200" dirty="0" smtClean="0">
                <a:solidFill>
                  <a:prstClr val="black"/>
                </a:solidFill>
                <a:latin typeface="Calibri"/>
              </a:rPr>
              <a:t>Girl Scouts</a:t>
            </a:r>
          </a:p>
          <a:p>
            <a:pPr marL="285750" indent="-285750">
              <a:buFont typeface="Arial"/>
              <a:buChar char="•"/>
            </a:pPr>
            <a:r>
              <a:rPr lang="en-US" sz="2200" dirty="0" smtClean="0">
                <a:solidFill>
                  <a:prstClr val="black"/>
                </a:solidFill>
                <a:latin typeface="Calibri"/>
              </a:rPr>
              <a:t>Parent Teacher Association (PTA)</a:t>
            </a:r>
          </a:p>
          <a:p>
            <a:pPr marL="285750" indent="-285750">
              <a:buFont typeface="Arial"/>
              <a:buChar char="•"/>
            </a:pPr>
            <a:r>
              <a:rPr lang="en-US" sz="2200" dirty="0">
                <a:solidFill>
                  <a:prstClr val="black"/>
                </a:solidFill>
                <a:latin typeface="Calibri"/>
              </a:rPr>
              <a:t>Y (YMCA</a:t>
            </a:r>
            <a:r>
              <a:rPr lang="en-US" sz="2200" dirty="0" smtClean="0">
                <a:solidFill>
                  <a:prstClr val="black"/>
                </a:solidFill>
                <a:latin typeface="Calibri"/>
              </a:rPr>
              <a:t>)</a:t>
            </a:r>
          </a:p>
          <a:p>
            <a:pPr marL="285750" indent="-285750">
              <a:buFont typeface="Arial"/>
              <a:buChar char="•"/>
            </a:pPr>
            <a:r>
              <a:rPr lang="en-US" sz="2200" dirty="0" smtClean="0">
                <a:solidFill>
                  <a:prstClr val="black"/>
                </a:solidFill>
                <a:latin typeface="Calibri"/>
              </a:rPr>
              <a:t>YWCA</a:t>
            </a:r>
            <a:endParaRPr lang="en-US" sz="2200" dirty="0">
              <a:solidFill>
                <a:prstClr val="black"/>
              </a:solidFill>
              <a:latin typeface="Calibri"/>
            </a:endParaRPr>
          </a:p>
          <a:p>
            <a:pPr marL="285750" indent="-285750">
              <a:buFont typeface="Arial"/>
              <a:buChar char="•"/>
            </a:pPr>
            <a:endParaRPr lang="en-US" dirty="0" smtClean="0">
              <a:solidFill>
                <a:prstClr val="black"/>
              </a:solidFill>
              <a:latin typeface="Calibri"/>
            </a:endParaRPr>
          </a:p>
        </p:txBody>
      </p:sp>
      <p:pic>
        <p:nvPicPr>
          <p:cNvPr id="9" name="Picture 8" descr="20150328GH_0497-X2.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86278" y="1194378"/>
            <a:ext cx="3833964" cy="5407023"/>
          </a:xfrm>
          <a:prstGeom prst="rect">
            <a:avLst/>
          </a:prstGeom>
        </p:spPr>
      </p:pic>
    </p:spTree>
    <p:extLst>
      <p:ext uri="{BB962C8B-B14F-4D97-AF65-F5344CB8AC3E}">
        <p14:creationId xmlns:p14="http://schemas.microsoft.com/office/powerpoint/2010/main" val="18279374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225779" y="1347079"/>
            <a:ext cx="5662171" cy="5714385"/>
          </a:xfrm>
          <a:prstGeom prst="rect">
            <a:avLst/>
          </a:prstGeom>
          <a:noFill/>
        </p:spPr>
        <p:txBody>
          <a:bodyPr wrap="square" rtlCol="0">
            <a:spAutoFit/>
          </a:bodyPr>
          <a:lstStyle/>
          <a:p>
            <a:pPr>
              <a:lnSpc>
                <a:spcPct val="90000"/>
              </a:lnSpc>
              <a:spcAft>
                <a:spcPts val="400"/>
              </a:spcAft>
            </a:pPr>
            <a:r>
              <a:rPr lang="en-US" sz="2000" b="1" dirty="0" smtClean="0">
                <a:solidFill>
                  <a:prstClr val="black"/>
                </a:solidFill>
                <a:latin typeface="Calibri"/>
              </a:rPr>
              <a:t>Target audience</a:t>
            </a:r>
          </a:p>
          <a:p>
            <a:pPr marL="342900" indent="-342900">
              <a:lnSpc>
                <a:spcPct val="90000"/>
              </a:lnSpc>
              <a:spcAft>
                <a:spcPts val="400"/>
              </a:spcAft>
              <a:buFont typeface="Arial"/>
              <a:buChar char="•"/>
            </a:pPr>
            <a:r>
              <a:rPr lang="en-US" sz="2000" dirty="0" smtClean="0">
                <a:solidFill>
                  <a:prstClr val="black"/>
                </a:solidFill>
                <a:latin typeface="Calibri"/>
              </a:rPr>
              <a:t>Elementary</a:t>
            </a:r>
          </a:p>
          <a:p>
            <a:pPr marL="342900" indent="-342900">
              <a:lnSpc>
                <a:spcPct val="90000"/>
              </a:lnSpc>
              <a:spcAft>
                <a:spcPts val="400"/>
              </a:spcAft>
              <a:buFont typeface="Arial"/>
              <a:buChar char="•"/>
            </a:pPr>
            <a:r>
              <a:rPr lang="en-US" sz="2000" dirty="0" smtClean="0">
                <a:solidFill>
                  <a:prstClr val="black"/>
                </a:solidFill>
                <a:latin typeface="Calibri"/>
              </a:rPr>
              <a:t>Traditionally underserved and underrepresented</a:t>
            </a:r>
          </a:p>
          <a:p>
            <a:pPr>
              <a:lnSpc>
                <a:spcPct val="90000"/>
              </a:lnSpc>
            </a:pPr>
            <a:endParaRPr lang="en-US" sz="1000" dirty="0">
              <a:solidFill>
                <a:prstClr val="black"/>
              </a:solidFill>
              <a:latin typeface="Calibri"/>
            </a:endParaRPr>
          </a:p>
          <a:p>
            <a:pPr>
              <a:lnSpc>
                <a:spcPct val="90000"/>
              </a:lnSpc>
              <a:spcAft>
                <a:spcPts val="400"/>
              </a:spcAft>
            </a:pPr>
            <a:r>
              <a:rPr lang="en-US" sz="2000" b="1" dirty="0" smtClean="0">
                <a:solidFill>
                  <a:prstClr val="black"/>
                </a:solidFill>
                <a:latin typeface="Calibri"/>
              </a:rPr>
              <a:t>Process</a:t>
            </a:r>
            <a:endParaRPr lang="en-US" sz="2000" b="1" dirty="0">
              <a:solidFill>
                <a:prstClr val="black"/>
              </a:solidFill>
              <a:latin typeface="Calibri"/>
            </a:endParaRPr>
          </a:p>
          <a:p>
            <a:pPr marL="342900" indent="-342900">
              <a:lnSpc>
                <a:spcPct val="90000"/>
              </a:lnSpc>
              <a:spcAft>
                <a:spcPts val="400"/>
              </a:spcAft>
              <a:buFont typeface="Arial"/>
              <a:buChar char="•"/>
            </a:pPr>
            <a:r>
              <a:rPr lang="en-US" sz="2000" dirty="0" smtClean="0">
                <a:solidFill>
                  <a:prstClr val="black"/>
                </a:solidFill>
                <a:latin typeface="Calibri"/>
              </a:rPr>
              <a:t>Existing and new partnerships</a:t>
            </a:r>
          </a:p>
          <a:p>
            <a:pPr marL="342900" indent="-342900">
              <a:lnSpc>
                <a:spcPct val="90000"/>
              </a:lnSpc>
              <a:spcAft>
                <a:spcPts val="400"/>
              </a:spcAft>
              <a:buFont typeface="Arial"/>
              <a:buChar char="•"/>
            </a:pPr>
            <a:r>
              <a:rPr lang="en-US" sz="2000" dirty="0" smtClean="0">
                <a:solidFill>
                  <a:prstClr val="black"/>
                </a:solidFill>
                <a:latin typeface="Calibri"/>
              </a:rPr>
              <a:t>NISE </a:t>
            </a:r>
            <a:r>
              <a:rPr lang="en-US" sz="2000" dirty="0">
                <a:solidFill>
                  <a:prstClr val="black"/>
                </a:solidFill>
                <a:latin typeface="Calibri"/>
              </a:rPr>
              <a:t>Net partners </a:t>
            </a:r>
            <a:r>
              <a:rPr lang="en-US" sz="2000" dirty="0" smtClean="0">
                <a:solidFill>
                  <a:prstClr val="black"/>
                </a:solidFill>
                <a:latin typeface="Calibri"/>
              </a:rPr>
              <a:t>apply, receiv</a:t>
            </a:r>
            <a:r>
              <a:rPr lang="en-US" sz="2000" dirty="0">
                <a:solidFill>
                  <a:prstClr val="black"/>
                </a:solidFill>
                <a:latin typeface="Calibri"/>
              </a:rPr>
              <a:t>e</a:t>
            </a:r>
            <a:r>
              <a:rPr lang="en-US" sz="2000" dirty="0" smtClean="0">
                <a:solidFill>
                  <a:prstClr val="black"/>
                </a:solidFill>
                <a:latin typeface="Calibri"/>
              </a:rPr>
              <a:t> kits, </a:t>
            </a:r>
            <a:r>
              <a:rPr lang="en-US" sz="2000" dirty="0">
                <a:solidFill>
                  <a:prstClr val="black"/>
                </a:solidFill>
                <a:latin typeface="Calibri"/>
              </a:rPr>
              <a:t>and </a:t>
            </a:r>
            <a:r>
              <a:rPr lang="en-US" sz="2000" dirty="0" smtClean="0">
                <a:solidFill>
                  <a:prstClr val="black"/>
                </a:solidFill>
                <a:latin typeface="Calibri"/>
              </a:rPr>
              <a:t>report</a:t>
            </a:r>
          </a:p>
          <a:p>
            <a:pPr marL="342900" indent="-342900">
              <a:lnSpc>
                <a:spcPct val="90000"/>
              </a:lnSpc>
              <a:spcAft>
                <a:spcPts val="400"/>
              </a:spcAft>
              <a:buFont typeface="Arial"/>
              <a:buChar char="•"/>
            </a:pPr>
            <a:r>
              <a:rPr lang="en-US" sz="2000" dirty="0" smtClean="0">
                <a:solidFill>
                  <a:prstClr val="black"/>
                </a:solidFill>
                <a:latin typeface="Calibri"/>
              </a:rPr>
              <a:t>Partnership is defined </a:t>
            </a:r>
            <a:r>
              <a:rPr lang="en-US" sz="2000" dirty="0">
                <a:solidFill>
                  <a:prstClr val="black"/>
                </a:solidFill>
                <a:latin typeface="Calibri"/>
              </a:rPr>
              <a:t>and managed </a:t>
            </a:r>
            <a:r>
              <a:rPr lang="en-US" sz="2000" dirty="0" smtClean="0">
                <a:solidFill>
                  <a:prstClr val="black"/>
                </a:solidFill>
                <a:latin typeface="Calibri"/>
              </a:rPr>
              <a:t>locally</a:t>
            </a:r>
          </a:p>
          <a:p>
            <a:pPr>
              <a:lnSpc>
                <a:spcPct val="90000"/>
              </a:lnSpc>
            </a:pPr>
            <a:endParaRPr lang="en-US" sz="1000" dirty="0">
              <a:solidFill>
                <a:prstClr val="black"/>
              </a:solidFill>
              <a:latin typeface="Calibri"/>
            </a:endParaRPr>
          </a:p>
          <a:p>
            <a:pPr>
              <a:lnSpc>
                <a:spcPct val="90000"/>
              </a:lnSpc>
              <a:spcAft>
                <a:spcPts val="400"/>
              </a:spcAft>
            </a:pPr>
            <a:r>
              <a:rPr lang="en-US" sz="2000" b="1" dirty="0" smtClean="0">
                <a:solidFill>
                  <a:prstClr val="black"/>
                </a:solidFill>
                <a:latin typeface="Calibri"/>
              </a:rPr>
              <a:t>Resources</a:t>
            </a:r>
          </a:p>
          <a:p>
            <a:pPr marL="342900" indent="-342900">
              <a:lnSpc>
                <a:spcPct val="90000"/>
              </a:lnSpc>
              <a:spcAft>
                <a:spcPts val="400"/>
              </a:spcAft>
              <a:buFont typeface="Arial"/>
              <a:buChar char="•"/>
            </a:pPr>
            <a:r>
              <a:rPr lang="en-US" sz="2000" dirty="0" smtClean="0">
                <a:solidFill>
                  <a:prstClr val="black"/>
                </a:solidFill>
                <a:latin typeface="Calibri"/>
              </a:rPr>
              <a:t>100 kits</a:t>
            </a:r>
          </a:p>
          <a:p>
            <a:pPr>
              <a:lnSpc>
                <a:spcPct val="90000"/>
              </a:lnSpc>
            </a:pPr>
            <a:endParaRPr lang="en-US" sz="1000" dirty="0">
              <a:solidFill>
                <a:prstClr val="black"/>
              </a:solidFill>
              <a:latin typeface="Calibri"/>
            </a:endParaRPr>
          </a:p>
          <a:p>
            <a:pPr>
              <a:lnSpc>
                <a:spcPct val="90000"/>
              </a:lnSpc>
              <a:spcAft>
                <a:spcPts val="400"/>
              </a:spcAft>
            </a:pPr>
            <a:r>
              <a:rPr lang="en-US" sz="2000" b="1" dirty="0" smtClean="0">
                <a:solidFill>
                  <a:prstClr val="black"/>
                </a:solidFill>
                <a:latin typeface="Calibri"/>
              </a:rPr>
              <a:t>Timeline</a:t>
            </a:r>
            <a:endParaRPr lang="en-US" sz="2000" b="1" dirty="0">
              <a:solidFill>
                <a:prstClr val="black"/>
              </a:solidFill>
              <a:latin typeface="Calibri"/>
            </a:endParaRPr>
          </a:p>
          <a:p>
            <a:pPr marL="341313" indent="-341313">
              <a:lnSpc>
                <a:spcPct val="90000"/>
              </a:lnSpc>
              <a:spcAft>
                <a:spcPts val="400"/>
              </a:spcAft>
              <a:buFont typeface="Arial"/>
              <a:buChar char="•"/>
            </a:pPr>
            <a:r>
              <a:rPr lang="en-US" sz="2000" dirty="0">
                <a:solidFill>
                  <a:prstClr val="black"/>
                </a:solidFill>
                <a:latin typeface="Calibri"/>
              </a:rPr>
              <a:t>Kits delivered winter 2016 </a:t>
            </a:r>
          </a:p>
          <a:p>
            <a:pPr marL="341313" indent="-341313">
              <a:lnSpc>
                <a:spcPct val="90000"/>
              </a:lnSpc>
              <a:spcAft>
                <a:spcPts val="400"/>
              </a:spcAft>
              <a:buFont typeface="Arial"/>
              <a:buChar char="•"/>
            </a:pPr>
            <a:r>
              <a:rPr lang="en-US" sz="2000" dirty="0">
                <a:solidFill>
                  <a:prstClr val="black"/>
                </a:solidFill>
                <a:latin typeface="Calibri"/>
              </a:rPr>
              <a:t>Program delivery spring-summer</a:t>
            </a:r>
          </a:p>
          <a:p>
            <a:pPr marL="341313" indent="-341313">
              <a:lnSpc>
                <a:spcPct val="90000"/>
              </a:lnSpc>
              <a:spcAft>
                <a:spcPts val="400"/>
              </a:spcAft>
              <a:buFont typeface="Arial"/>
              <a:buChar char="•"/>
            </a:pPr>
            <a:r>
              <a:rPr lang="en-US" sz="2000" dirty="0">
                <a:solidFill>
                  <a:prstClr val="black"/>
                </a:solidFill>
                <a:latin typeface="Calibri"/>
              </a:rPr>
              <a:t>Report on activities summer 2016</a:t>
            </a:r>
          </a:p>
          <a:p>
            <a:pPr marL="341313" indent="-341313">
              <a:lnSpc>
                <a:spcPct val="90000"/>
              </a:lnSpc>
              <a:spcAft>
                <a:spcPts val="400"/>
              </a:spcAft>
              <a:buFont typeface="Arial"/>
              <a:buChar char="•"/>
            </a:pPr>
            <a:r>
              <a:rPr lang="en-US" sz="2000" dirty="0">
                <a:solidFill>
                  <a:prstClr val="black"/>
                </a:solidFill>
                <a:latin typeface="Calibri"/>
              </a:rPr>
              <a:t>Evaluation results winter 2017</a:t>
            </a:r>
          </a:p>
          <a:p>
            <a:pPr>
              <a:lnSpc>
                <a:spcPct val="90000"/>
              </a:lnSpc>
              <a:spcAft>
                <a:spcPts val="400"/>
              </a:spcAft>
            </a:pPr>
            <a:endParaRPr lang="en-US" sz="2000" dirty="0">
              <a:solidFill>
                <a:prstClr val="black"/>
              </a:solidFill>
              <a:latin typeface="Calibri"/>
            </a:endParaRPr>
          </a:p>
          <a:p>
            <a:pPr>
              <a:lnSpc>
                <a:spcPct val="90000"/>
              </a:lnSpc>
              <a:spcAft>
                <a:spcPts val="400"/>
              </a:spcAft>
            </a:pPr>
            <a:endParaRPr lang="en-US" sz="2000" dirty="0" smtClean="0">
              <a:solidFill>
                <a:prstClr val="black"/>
              </a:solidFill>
              <a:latin typeface="Calibri"/>
            </a:endParaRPr>
          </a:p>
        </p:txBody>
      </p:sp>
      <p:pic>
        <p:nvPicPr>
          <p:cNvPr id="14" name="Picture 13" descr="20150328GH_0279-X2.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55055" y="1122065"/>
            <a:ext cx="3166629" cy="5486400"/>
          </a:xfrm>
          <a:prstGeom prst="rect">
            <a:avLst/>
          </a:prstGeom>
        </p:spPr>
      </p:pic>
      <p:sp>
        <p:nvSpPr>
          <p:cNvPr id="8" name="Rectangle 7"/>
          <p:cNvSpPr/>
          <p:nvPr/>
        </p:nvSpPr>
        <p:spPr>
          <a:xfrm>
            <a:off x="225778" y="230012"/>
            <a:ext cx="8686800" cy="964367"/>
          </a:xfrm>
          <a:prstGeom prst="rect">
            <a:avLst/>
          </a:prstGeom>
          <a:solidFill>
            <a:srgbClr val="49176D"/>
          </a:solidFill>
        </p:spPr>
        <p:txBody>
          <a:bodyPr wrap="square">
            <a:spAutoFit/>
          </a:bodyPr>
          <a:lstStyle/>
          <a:p>
            <a:pPr>
              <a:lnSpc>
                <a:spcPct val="150000"/>
              </a:lnSpc>
              <a:spcAft>
                <a:spcPts val="1600"/>
              </a:spcAft>
            </a:pPr>
            <a:r>
              <a:rPr lang="en-US" sz="4000" spc="150" dirty="0" smtClean="0">
                <a:solidFill>
                  <a:prstClr val="white"/>
                </a:solidFill>
                <a:latin typeface="Century Gothic"/>
                <a:cs typeface="Century Gothic"/>
              </a:rPr>
              <a:t>Project overview</a:t>
            </a:r>
            <a:endParaRPr lang="en-US" sz="4000" spc="150" dirty="0">
              <a:solidFill>
                <a:prstClr val="white"/>
              </a:solidFill>
              <a:latin typeface="Century Gothic"/>
              <a:cs typeface="Century Gothic"/>
            </a:endParaRPr>
          </a:p>
        </p:txBody>
      </p:sp>
    </p:spTree>
    <p:extLst>
      <p:ext uri="{BB962C8B-B14F-4D97-AF65-F5344CB8AC3E}">
        <p14:creationId xmlns:p14="http://schemas.microsoft.com/office/powerpoint/2010/main" val="10340159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3">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1373</TotalTime>
  <Words>1839</Words>
  <Application>Microsoft Macintosh PowerPoint</Application>
  <PresentationFormat>On-screen Show (4:3)</PresentationFormat>
  <Paragraphs>268</Paragraphs>
  <Slides>26</Slides>
  <Notes>26</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Tools for Collaboration: increasing your museum's local impact through partnerships  Collaboration Guide and Tools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Science Museum of Minnesota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Exhibit Strategies for topics too small to see </dc:title>
  <dc:creator>Catherine McCarthy</dc:creator>
  <cp:lastModifiedBy>Catherine McCarthy</cp:lastModifiedBy>
  <cp:revision>190</cp:revision>
  <dcterms:created xsi:type="dcterms:W3CDTF">2014-10-14T16:42:39Z</dcterms:created>
  <dcterms:modified xsi:type="dcterms:W3CDTF">2016-05-07T12:28:00Z</dcterms:modified>
</cp:coreProperties>
</file>