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21"/>
  </p:notesMasterIdLst>
  <p:sldIdLst>
    <p:sldId id="426" r:id="rId3"/>
    <p:sldId id="439" r:id="rId4"/>
    <p:sldId id="440" r:id="rId5"/>
    <p:sldId id="441" r:id="rId6"/>
    <p:sldId id="442" r:id="rId7"/>
    <p:sldId id="443" r:id="rId8"/>
    <p:sldId id="444" r:id="rId9"/>
    <p:sldId id="445" r:id="rId10"/>
    <p:sldId id="446" r:id="rId11"/>
    <p:sldId id="447" r:id="rId12"/>
    <p:sldId id="448" r:id="rId13"/>
    <p:sldId id="449" r:id="rId14"/>
    <p:sldId id="450" r:id="rId15"/>
    <p:sldId id="451" r:id="rId16"/>
    <p:sldId id="330" r:id="rId17"/>
    <p:sldId id="333" r:id="rId18"/>
    <p:sldId id="331" r:id="rId19"/>
    <p:sldId id="43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C2D7"/>
    <a:srgbClr val="334C8C"/>
    <a:srgbClr val="436A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92" autoAdjust="0"/>
  </p:normalViewPr>
  <p:slideViewPr>
    <p:cSldViewPr snapToGrid="0" snapToObjects="1">
      <p:cViewPr>
        <p:scale>
          <a:sx n="81" d="100"/>
          <a:sy n="81" d="100"/>
        </p:scale>
        <p:origin x="-928"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7442BB-7227-3342-A0EF-946709A820A1}" type="datetimeFigureOut">
              <a:rPr lang="en-US" smtClean="0"/>
              <a:t>5/7/16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0478F4-A250-8B47-8821-726EE2416A7F}" type="slidenum">
              <a:rPr lang="en-US" smtClean="0"/>
              <a:t>‹#›</a:t>
            </a:fld>
            <a:endParaRPr lang="en-US"/>
          </a:p>
        </p:txBody>
      </p:sp>
    </p:spTree>
    <p:extLst>
      <p:ext uri="{BB962C8B-B14F-4D97-AF65-F5344CB8AC3E}">
        <p14:creationId xmlns:p14="http://schemas.microsoft.com/office/powerpoint/2010/main" val="11362012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4F00B6-D785-C04E-9559-3346D3D8E741}" type="slidenum">
              <a:rPr lang="en-US" smtClean="0"/>
              <a:pPr/>
              <a:t>1</a:t>
            </a:fld>
            <a:endParaRPr lang="en-US"/>
          </a:p>
        </p:txBody>
      </p:sp>
    </p:spTree>
    <p:extLst>
      <p:ext uri="{BB962C8B-B14F-4D97-AF65-F5344CB8AC3E}">
        <p14:creationId xmlns:p14="http://schemas.microsoft.com/office/powerpoint/2010/main" val="74667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11</a:t>
            </a:fld>
            <a:endParaRPr lang="en-US"/>
          </a:p>
        </p:txBody>
      </p:sp>
      <p:sp>
        <p:nvSpPr>
          <p:cNvPr id="20483" name="Rectangle 2"/>
          <p:cNvSpPr>
            <a:spLocks noGrp="1" noRot="1" noChangeAspect="1" noChangeArrowheads="1" noTextEdit="1"/>
          </p:cNvSpPr>
          <p:nvPr>
            <p:ph type="sldImg"/>
          </p:nvPr>
        </p:nvSpPr>
        <p:spPr>
          <a:xfrm>
            <a:off x="2143125" y="685800"/>
            <a:ext cx="257175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Here is an example of an activity guide, for the Draw a Circuit activity.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 activity guides are structured to help facilitators lead learners through hands-on science activities.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 front side includes step-by-step instructions in the section called “Try this!”</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 back side describes what learners observe—and explains why it happens—in the section called “What’s going on?”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Finally, the guide relates the activity to </a:t>
            </a:r>
            <a:r>
              <a:rPr lang="en-US" sz="1200" kern="1200" baseline="0" dirty="0" err="1" smtClean="0">
                <a:solidFill>
                  <a:schemeClr val="tx1"/>
                </a:solidFill>
                <a:latin typeface="Gill Sans" charset="0"/>
                <a:ea typeface="ＭＳ Ｐゴシック" charset="-128"/>
                <a:cs typeface="ＭＳ Ｐゴシック" charset="-128"/>
              </a:rPr>
              <a:t>nanoscale</a:t>
            </a:r>
            <a:r>
              <a:rPr lang="en-US" sz="1200" kern="1200" baseline="0" dirty="0" smtClean="0">
                <a:solidFill>
                  <a:schemeClr val="tx1"/>
                </a:solidFill>
                <a:latin typeface="Gill Sans" charset="0"/>
                <a:ea typeface="ＭＳ Ｐゴシック" charset="-128"/>
                <a:cs typeface="ＭＳ Ｐゴシック" charset="-128"/>
              </a:rPr>
              <a:t> science, engineering, and technology in the section called “How is this </a:t>
            </a:r>
            <a:r>
              <a:rPr lang="en-US" sz="1200" kern="1200" baseline="0" dirty="0" err="1" smtClean="0">
                <a:solidFill>
                  <a:schemeClr val="tx1"/>
                </a:solidFill>
                <a:latin typeface="Gill Sans" charset="0"/>
                <a:ea typeface="ＭＳ Ｐゴシック" charset="-128"/>
                <a:cs typeface="ＭＳ Ｐゴシック" charset="-128"/>
              </a:rPr>
              <a:t>nano</a:t>
            </a:r>
            <a:r>
              <a:rPr lang="en-US" sz="1200" kern="1200" baseline="0" dirty="0" smtClean="0">
                <a:solidFill>
                  <a:schemeClr val="tx1"/>
                </a:solidFill>
                <a:latin typeface="Gill Sans" charset="0"/>
                <a:ea typeface="ＭＳ Ｐゴシック" charset="-128"/>
                <a:cs typeface="ＭＳ Ｐゴシック" charset="-128"/>
              </a:rPr>
              <a:t>?”</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Facilitators can leave these guides out on the table so that learners can read them and look at the pictures. (They’re available in both English and Spanish versions.)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12</a:t>
            </a:fld>
            <a:endParaRPr lang="en-US"/>
          </a:p>
        </p:txBody>
      </p:sp>
      <p:sp>
        <p:nvSpPr>
          <p:cNvPr id="20483" name="Rectangle 2"/>
          <p:cNvSpPr>
            <a:spLocks noGrp="1" noRot="1" noChangeAspect="1" noChangeArrowheads="1" noTextEdit="1"/>
          </p:cNvSpPr>
          <p:nvPr>
            <p:ph type="sldImg"/>
          </p:nvPr>
        </p:nvSpPr>
        <p:spPr>
          <a:xfrm>
            <a:off x="2143125" y="685800"/>
            <a:ext cx="257175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 </a:t>
            </a:r>
            <a:r>
              <a:rPr lang="en-US" sz="1200" kern="1200" baseline="0" dirty="0" err="1" smtClean="0">
                <a:solidFill>
                  <a:schemeClr val="tx1"/>
                </a:solidFill>
                <a:latin typeface="Gill Sans" charset="0"/>
                <a:ea typeface="ＭＳ Ｐゴシック" charset="-128"/>
                <a:cs typeface="ＭＳ Ｐゴシック" charset="-128"/>
              </a:rPr>
              <a:t>Graphene</a:t>
            </a:r>
            <a:r>
              <a:rPr lang="en-US" sz="1200" kern="1200" baseline="0" dirty="0" smtClean="0">
                <a:solidFill>
                  <a:schemeClr val="tx1"/>
                </a:solidFill>
                <a:latin typeface="Gill Sans" charset="0"/>
                <a:ea typeface="ＭＳ Ｐゴシック" charset="-128"/>
                <a:cs typeface="ＭＳ Ｐゴシック" charset="-128"/>
              </a:rPr>
              <a:t> sheet on the left is an example of a supplemental sheet that provides extra information beyond what’s in the activity guide. In this case, it shows a larger illustration of what the material </a:t>
            </a:r>
            <a:r>
              <a:rPr lang="en-US" sz="1200" kern="1200" baseline="0" dirty="0" err="1" smtClean="0">
                <a:solidFill>
                  <a:schemeClr val="tx1"/>
                </a:solidFill>
                <a:latin typeface="Gill Sans" charset="0"/>
                <a:ea typeface="ＭＳ Ｐゴシック" charset="-128"/>
                <a:cs typeface="ＭＳ Ｐゴシック" charset="-128"/>
              </a:rPr>
              <a:t>graphene</a:t>
            </a:r>
            <a:r>
              <a:rPr lang="en-US" sz="1200" kern="1200" baseline="0" dirty="0" smtClean="0">
                <a:solidFill>
                  <a:schemeClr val="tx1"/>
                </a:solidFill>
                <a:latin typeface="Gill Sans" charset="0"/>
                <a:ea typeface="ＭＳ Ｐゴシック" charset="-128"/>
                <a:cs typeface="ＭＳ Ｐゴシック" charset="-128"/>
              </a:rPr>
              <a:t> looks like on the </a:t>
            </a:r>
            <a:r>
              <a:rPr lang="en-US" sz="1200" kern="1200" baseline="0" dirty="0" err="1" smtClean="0">
                <a:solidFill>
                  <a:schemeClr val="tx1"/>
                </a:solidFill>
                <a:latin typeface="Gill Sans" charset="0"/>
                <a:ea typeface="ＭＳ Ｐゴシック" charset="-128"/>
                <a:cs typeface="ＭＳ Ｐゴシック" charset="-128"/>
              </a:rPr>
              <a:t>nanoscale</a:t>
            </a:r>
            <a:r>
              <a:rPr lang="en-US" sz="1200" kern="1200" baseline="0" dirty="0" smtClean="0">
                <a:solidFill>
                  <a:schemeClr val="tx1"/>
                </a:solidFill>
                <a:latin typeface="Gill Sans" charset="0"/>
                <a:ea typeface="ＭＳ Ｐゴシック" charset="-128"/>
                <a:cs typeface="ＭＳ Ｐゴシック" charset="-128"/>
              </a:rPr>
              <a:t>.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 two Draw a Circuit sheets on the right are the worksheets that learners need for the activity. The top sheet is only for this activity, while the bottom document is a small activity booklet that includes worksheets for all the activities in this unit. The single-activity worksheet is especially intended for events, or individual use of activities, while the booklet is intended for out of school programs that are using the activities in units—but programmers can choose to use whichever material works best for their structure. (The booklets require that you’d have all the activities in that unit available.)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13</a:t>
            </a:fld>
            <a:endParaRPr lang="en-US"/>
          </a:p>
        </p:txBody>
      </p:sp>
      <p:sp>
        <p:nvSpPr>
          <p:cNvPr id="20483" name="Rectangle 2"/>
          <p:cNvSpPr>
            <a:spLocks noGrp="1" noRot="1" noChangeAspect="1" noChangeArrowheads="1" noTextEdit="1"/>
          </p:cNvSpPr>
          <p:nvPr>
            <p:ph type="sldImg"/>
          </p:nvPr>
        </p:nvSpPr>
        <p:spPr>
          <a:xfrm>
            <a:off x="2143125" y="685800"/>
            <a:ext cx="257175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 “Notes and tips” guide is for the activity leader.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 front side lists the activity materials and includes important notes related to setup, safety, and other aspects of the activity.</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 back side has tips that will help the facilitator lead the activity.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14</a:t>
            </a:fld>
            <a:endParaRPr lang="en-US"/>
          </a:p>
        </p:txBody>
      </p:sp>
      <p:sp>
        <p:nvSpPr>
          <p:cNvPr id="20483" name="Rectangle 2"/>
          <p:cNvSpPr>
            <a:spLocks noGrp="1" noRot="1" noChangeAspect="1" noChangeArrowheads="1" noTextEdit="1"/>
          </p:cNvSpPr>
          <p:nvPr>
            <p:ph type="sldImg"/>
          </p:nvPr>
        </p:nvSpPr>
        <p:spPr>
          <a:xfrm>
            <a:off x="2143125" y="685800"/>
            <a:ext cx="257175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Finally, there are two guides that will help the facilitator plan for the use these materials in different settings.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baseline="0" dirty="0" smtClean="0"/>
              <a:t>The Events Guide helps organizers plan and implement an event—like a family science event—where all the activities are out at once, and a relatively large group of learners can circulate to many or all of the activities in the kits.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 Out of School Programs Guide helps organizers plan and implement a program such as a camp or afterschool program, where the activities are delivered in units to small groups of learners.</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Out of school time programs may also use these materials in other settings, that take advantage of their own knowledge and expertise to design the program.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Museum &amp;</a:t>
            </a:r>
            <a:r>
              <a:rPr lang="en-US" baseline="0" dirty="0" smtClean="0"/>
              <a:t> Community Partnerships Explore Science Zoom into Nano - 100  kits have all been distributed, digital materials </a:t>
            </a:r>
            <a:r>
              <a:rPr lang="en-US" baseline="0" smtClean="0"/>
              <a:t>are all available </a:t>
            </a:r>
            <a:r>
              <a:rPr lang="en-US" baseline="0" dirty="0" smtClean="0"/>
              <a:t>online</a:t>
            </a:r>
          </a:p>
          <a:p>
            <a:r>
              <a:rPr lang="en-US" baseline="0" dirty="0" smtClean="0"/>
              <a:t>Do have opportunities for other partnerships</a:t>
            </a:r>
          </a:p>
          <a:p>
            <a:r>
              <a:rPr lang="en-US" dirty="0" smtClean="0"/>
              <a:t>Handout with information about each of them </a:t>
            </a:r>
          </a:p>
          <a:p>
            <a:endParaRPr lang="en-US" dirty="0"/>
          </a:p>
        </p:txBody>
      </p:sp>
      <p:sp>
        <p:nvSpPr>
          <p:cNvPr id="4" name="Slide Number Placeholder 3"/>
          <p:cNvSpPr>
            <a:spLocks noGrp="1"/>
          </p:cNvSpPr>
          <p:nvPr>
            <p:ph type="sldNum" sz="quarter" idx="10"/>
          </p:nvPr>
        </p:nvSpPr>
        <p:spPr/>
        <p:txBody>
          <a:bodyPr/>
          <a:lstStyle/>
          <a:p>
            <a:fld id="{364F00B6-D785-C04E-9559-3346D3D8E741}" type="slidenum">
              <a:rPr lang="en-US" smtClean="0"/>
              <a:pPr/>
              <a:t>15</a:t>
            </a:fld>
            <a:endParaRPr lang="en-US"/>
          </a:p>
        </p:txBody>
      </p:sp>
    </p:spTree>
    <p:extLst>
      <p:ext uri="{BB962C8B-B14F-4D97-AF65-F5344CB8AC3E}">
        <p14:creationId xmlns:p14="http://schemas.microsoft.com/office/powerpoint/2010/main" val="74667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like to thank our funder the National Science Foundation for making the Museums &amp; Community Partnerships project possible.</a:t>
            </a:r>
          </a:p>
          <a:p>
            <a:r>
              <a:rPr lang="en-US" baseline="0" dirty="0" smtClean="0"/>
              <a:t>We would like to thank partners who helped develop the guide and materials and all the partners who are implementing these programs and partnerships in their local communities across the United States. </a:t>
            </a:r>
            <a:endParaRPr lang="en-US" dirty="0"/>
          </a:p>
        </p:txBody>
      </p:sp>
      <p:sp>
        <p:nvSpPr>
          <p:cNvPr id="4" name="Slide Number Placeholder 3"/>
          <p:cNvSpPr>
            <a:spLocks noGrp="1"/>
          </p:cNvSpPr>
          <p:nvPr>
            <p:ph type="sldNum" sz="quarter" idx="10"/>
          </p:nvPr>
        </p:nvSpPr>
        <p:spPr/>
        <p:txBody>
          <a:bodyPr/>
          <a:lstStyle/>
          <a:p>
            <a:fld id="{364F00B6-D785-C04E-9559-3346D3D8E741}" type="slidenum">
              <a:rPr lang="en-US" smtClean="0"/>
              <a:pPr/>
              <a:t>16</a:t>
            </a:fld>
            <a:endParaRPr lang="en-US"/>
          </a:p>
        </p:txBody>
      </p:sp>
    </p:spTree>
    <p:extLst>
      <p:ext uri="{BB962C8B-B14F-4D97-AF65-F5344CB8AC3E}">
        <p14:creationId xmlns:p14="http://schemas.microsoft.com/office/powerpoint/2010/main" val="74667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4F00B6-D785-C04E-9559-3346D3D8E741}" type="slidenum">
              <a:rPr lang="en-US" smtClean="0"/>
              <a:pPr/>
              <a:t>17</a:t>
            </a:fld>
            <a:endParaRPr lang="en-US"/>
          </a:p>
        </p:txBody>
      </p:sp>
    </p:spTree>
    <p:extLst>
      <p:ext uri="{BB962C8B-B14F-4D97-AF65-F5344CB8AC3E}">
        <p14:creationId xmlns:p14="http://schemas.microsoft.com/office/powerpoint/2010/main" val="74667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have some possible discussion topics</a:t>
            </a:r>
            <a:r>
              <a:rPr lang="en-US" sz="1200" kern="1200" baseline="0" dirty="0" smtClean="0">
                <a:solidFill>
                  <a:schemeClr val="tx1"/>
                </a:solidFill>
                <a:latin typeface="+mn-lt"/>
                <a:ea typeface="+mn-ea"/>
                <a:cs typeface="+mn-cs"/>
              </a:rPr>
              <a:t> listed above</a:t>
            </a:r>
          </a:p>
          <a:p>
            <a:r>
              <a:rPr lang="en-US" sz="1200" kern="1200" dirty="0" smtClean="0">
                <a:solidFill>
                  <a:schemeClr val="tx1"/>
                </a:solidFill>
                <a:latin typeface="+mn-lt"/>
                <a:ea typeface="+mn-ea"/>
                <a:cs typeface="+mn-cs"/>
              </a:rPr>
              <a:t>-Note we want to avoid getting bogged down in too many details</a:t>
            </a:r>
          </a:p>
          <a:p>
            <a:r>
              <a:rPr lang="en-US" sz="1200" kern="1200" dirty="0" smtClean="0">
                <a:solidFill>
                  <a:schemeClr val="tx1"/>
                </a:solidFill>
                <a:latin typeface="+mn-lt"/>
                <a:ea typeface="+mn-ea"/>
                <a:cs typeface="+mn-cs"/>
              </a:rPr>
              <a:t>-steer towards working together on finding funding rather than focusing on the  lack of funding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64F00B6-D785-C04E-9559-3346D3D8E741}" type="slidenum">
              <a:rPr lang="en-US" smtClean="0"/>
              <a:pPr/>
              <a:t>18</a:t>
            </a:fld>
            <a:endParaRPr lang="en-US"/>
          </a:p>
        </p:txBody>
      </p:sp>
    </p:spTree>
    <p:extLst>
      <p:ext uri="{BB962C8B-B14F-4D97-AF65-F5344CB8AC3E}">
        <p14:creationId xmlns:p14="http://schemas.microsoft.com/office/powerpoint/2010/main" val="7466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3</a:t>
            </a:fld>
            <a:endParaRPr lang="en-US"/>
          </a:p>
        </p:txBody>
      </p:sp>
      <p:sp>
        <p:nvSpPr>
          <p:cNvPr id="20483" name="Rectangle 2"/>
          <p:cNvSpPr>
            <a:spLocks noGrp="1" noRot="1" noChangeAspect="1" noChangeArrowheads="1" noTextEdit="1"/>
          </p:cNvSpPr>
          <p:nvPr>
            <p:ph type="sldImg"/>
          </p:nvPr>
        </p:nvSpPr>
        <p:spPr>
          <a:xfrm>
            <a:off x="2143125" y="685800"/>
            <a:ext cx="257175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The kits focus on hands-on science activities. They are adaptable to different settings and different kinds of learners. The kits include five units. Each unit has several activities that contribute to the overall theme of the unit. Each kit includes everything you need for all the activities, with supplies for about 100 people.</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five units, which cover these themes:</a:t>
            </a:r>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dirty="0" smtClean="0"/>
              <a:t>Introduction to</a:t>
            </a:r>
            <a:r>
              <a:rPr lang="en-US" baseline="0" dirty="0" smtClean="0"/>
              <a:t> Nano: </a:t>
            </a:r>
            <a:r>
              <a:rPr lang="en-US" i="0" baseline="0" dirty="0" smtClean="0"/>
              <a:t>a nanometer is a billionth of a meter. </a:t>
            </a:r>
          </a:p>
          <a:p>
            <a:pPr marL="171450" indent="-171450">
              <a:buFont typeface="Arial"/>
              <a:buChar char="•"/>
            </a:pPr>
            <a:r>
              <a:rPr lang="en-US" baseline="0" dirty="0" smtClean="0"/>
              <a:t>Small and Surprising: </a:t>
            </a:r>
            <a:r>
              <a:rPr lang="en-US" sz="800" i="0" kern="1200" baseline="0" dirty="0" err="1" smtClean="0">
                <a:solidFill>
                  <a:schemeClr val="tx1"/>
                </a:solidFill>
                <a:latin typeface="Gill Sans" charset="0"/>
                <a:ea typeface="ＭＳ Ｐゴシック" charset="-128"/>
                <a:cs typeface="ＭＳ Ｐゴシック" charset="-128"/>
              </a:rPr>
              <a:t>n</a:t>
            </a:r>
            <a:r>
              <a:rPr lang="en-US" sz="800" i="0" kern="1200" dirty="0" err="1" smtClean="0">
                <a:solidFill>
                  <a:schemeClr val="tx1"/>
                </a:solidFill>
                <a:latin typeface="Gill Sans" charset="0"/>
                <a:ea typeface="ＭＳ Ｐゴシック" charset="-128"/>
                <a:cs typeface="ＭＳ Ｐゴシック" charset="-128"/>
              </a:rPr>
              <a:t>ano</a:t>
            </a:r>
            <a:r>
              <a:rPr lang="en-US" sz="800" i="0" kern="1200" dirty="0" smtClean="0">
                <a:solidFill>
                  <a:schemeClr val="tx1"/>
                </a:solidFill>
                <a:latin typeface="Gill Sans" charset="0"/>
                <a:ea typeface="ＭＳ Ｐゴシック" charset="-128"/>
                <a:cs typeface="ＭＳ Ｐゴシック" charset="-128"/>
              </a:rPr>
              <a:t>-sized things can behave in surprising ways.</a:t>
            </a:r>
            <a:endParaRPr lang="en-US" i="0" baseline="0" dirty="0" smtClean="0"/>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baseline="0" dirty="0" smtClean="0"/>
              <a:t>Labs and Tools: </a:t>
            </a:r>
            <a:r>
              <a:rPr lang="en-US" sz="800" i="0" kern="1200" baseline="0" dirty="0" err="1" smtClean="0">
                <a:solidFill>
                  <a:srgbClr val="000000"/>
                </a:solidFill>
                <a:latin typeface="Gill Sans" charset="0"/>
                <a:ea typeface="ＭＳ Ｐゴシック" charset="-128"/>
                <a:cs typeface="ＭＳ Ｐゴシック" charset="-128"/>
              </a:rPr>
              <a:t>n</a:t>
            </a:r>
            <a:r>
              <a:rPr lang="en-US" sz="800" i="0" kern="1200" dirty="0" err="1" smtClean="0">
                <a:solidFill>
                  <a:srgbClr val="000000"/>
                </a:solidFill>
                <a:latin typeface="Gill Sans" charset="0"/>
                <a:ea typeface="ＭＳ Ｐゴシック" charset="-128"/>
                <a:cs typeface="ＭＳ Ｐゴシック" charset="-128"/>
              </a:rPr>
              <a:t>ano</a:t>
            </a:r>
            <a:r>
              <a:rPr lang="en-US" sz="800" i="0" kern="1200" dirty="0" smtClean="0">
                <a:solidFill>
                  <a:srgbClr val="000000"/>
                </a:solidFill>
                <a:latin typeface="Gill Sans" charset="0"/>
                <a:ea typeface="ＭＳ Ｐゴシック" charset="-128"/>
                <a:cs typeface="ＭＳ Ｐゴシック" charset="-128"/>
              </a:rPr>
              <a:t> scientists use special tools and equipment</a:t>
            </a:r>
            <a:r>
              <a:rPr lang="en-US" sz="800" i="1" kern="1200" dirty="0" smtClean="0">
                <a:solidFill>
                  <a:srgbClr val="000000"/>
                </a:solidFill>
                <a:latin typeface="Gill Sans" charset="0"/>
                <a:ea typeface="ＭＳ Ｐゴシック" charset="-128"/>
                <a:cs typeface="ＭＳ Ｐゴシック" charset="-128"/>
              </a:rPr>
              <a:t>.</a:t>
            </a:r>
            <a:endParaRPr lang="en-US" baseline="0" dirty="0" smtClean="0"/>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US" baseline="0" dirty="0" smtClean="0"/>
              <a:t>Technology and Nature: </a:t>
            </a:r>
            <a:r>
              <a:rPr lang="en-US" sz="800" i="0" kern="1200" baseline="0" dirty="0" err="1" smtClean="0">
                <a:solidFill>
                  <a:srgbClr val="000000"/>
                </a:solidFill>
                <a:latin typeface="Gill Sans" charset="0"/>
                <a:ea typeface="ＭＳ Ｐゴシック" charset="-128"/>
                <a:cs typeface="ＭＳ Ｐゴシック" charset="-128"/>
              </a:rPr>
              <a:t>n</a:t>
            </a:r>
            <a:r>
              <a:rPr lang="en-US" sz="800" i="0" kern="1200" dirty="0" err="1" smtClean="0">
                <a:solidFill>
                  <a:srgbClr val="000000"/>
                </a:solidFill>
                <a:latin typeface="Gill Sans" charset="0"/>
                <a:ea typeface="ＭＳ Ｐゴシック" charset="-128"/>
                <a:cs typeface="ＭＳ Ｐゴシック" charset="-128"/>
              </a:rPr>
              <a:t>ano</a:t>
            </a:r>
            <a:r>
              <a:rPr lang="en-US" sz="800" i="0" kern="1200" dirty="0" smtClean="0">
                <a:solidFill>
                  <a:srgbClr val="000000"/>
                </a:solidFill>
                <a:latin typeface="Gill Sans" charset="0"/>
                <a:ea typeface="ＭＳ Ｐゴシック" charset="-128"/>
                <a:cs typeface="ＭＳ Ｐゴシック" charset="-128"/>
              </a:rPr>
              <a:t> research lets us create new technologies and understand nature.</a:t>
            </a:r>
            <a:endParaRPr lang="en-US" i="0" baseline="0" dirty="0" smtClean="0"/>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baseline="0" dirty="0" smtClean="0"/>
              <a:t>Nano and Our Lives: </a:t>
            </a:r>
            <a:r>
              <a:rPr lang="en-US" sz="800" i="0" kern="1200" baseline="0" dirty="0" smtClean="0">
                <a:solidFill>
                  <a:srgbClr val="000000"/>
                </a:solidFill>
                <a:latin typeface="Gill Sans" charset="0"/>
                <a:ea typeface="ＭＳ Ｐゴシック" charset="-128"/>
                <a:cs typeface="ＭＳ Ｐゴシック" charset="-128"/>
              </a:rPr>
              <a:t>n</a:t>
            </a:r>
            <a:r>
              <a:rPr lang="en-US" sz="800" i="0" kern="1200" dirty="0" smtClean="0">
                <a:solidFill>
                  <a:srgbClr val="000000"/>
                </a:solidFill>
                <a:latin typeface="Gill Sans" charset="0"/>
                <a:ea typeface="ＭＳ Ｐゴシック" charset="-128"/>
                <a:cs typeface="ＭＳ Ｐゴシック" charset="-128"/>
              </a:rPr>
              <a:t>anotechnologies will be part of our lives—now and in the future.</a:t>
            </a:r>
          </a:p>
        </p:txBody>
      </p:sp>
      <p:sp>
        <p:nvSpPr>
          <p:cNvPr id="4" name="Slide Number Placeholder 3"/>
          <p:cNvSpPr>
            <a:spLocks noGrp="1"/>
          </p:cNvSpPr>
          <p:nvPr>
            <p:ph type="sldNum" sz="quarter" idx="10"/>
          </p:nvPr>
        </p:nvSpPr>
        <p:spPr/>
        <p:txBody>
          <a:bodyPr/>
          <a:lstStyle/>
          <a:p>
            <a:pPr>
              <a:defRPr/>
            </a:pPr>
            <a:fld id="{C9C871B9-DB1C-284B-9A1E-82092758AB6E}" type="slidenum">
              <a:rPr lang="en-US" smtClean="0"/>
              <a:pPr>
                <a:defRPr/>
              </a:pPr>
              <a:t>4</a:t>
            </a:fld>
            <a:endParaRPr lang="en-US"/>
          </a:p>
        </p:txBody>
      </p:sp>
    </p:spTree>
    <p:extLst>
      <p:ext uri="{BB962C8B-B14F-4D97-AF65-F5344CB8AC3E}">
        <p14:creationId xmlns:p14="http://schemas.microsoft.com/office/powerpoint/2010/main" val="1799882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227013"/>
            <a:r>
              <a:rPr lang="en-US" dirty="0" smtClean="0"/>
              <a:t>The INTRO TO NANO</a:t>
            </a:r>
            <a:r>
              <a:rPr lang="en-US" baseline="0" dirty="0" smtClean="0"/>
              <a:t> unit explores the following theme:</a:t>
            </a:r>
          </a:p>
          <a:p>
            <a:pPr lvl="0" indent="-227013"/>
            <a:r>
              <a:rPr lang="en-US" i="1" baseline="0" dirty="0" smtClean="0"/>
              <a:t>A nanometer is a billionth of a meter. </a:t>
            </a:r>
          </a:p>
          <a:p>
            <a:pPr marL="0" lvl="0" indent="0">
              <a:buNone/>
            </a:pPr>
            <a:endParaRPr lang="en-US" dirty="0" smtClean="0"/>
          </a:p>
          <a:p>
            <a:pPr marL="0" lvl="0" indent="0">
              <a:buNone/>
            </a:pPr>
            <a:r>
              <a:rPr lang="en-US" dirty="0" smtClean="0"/>
              <a:t>This unit</a:t>
            </a:r>
            <a:r>
              <a:rPr lang="en-US" baseline="0" dirty="0" smtClean="0"/>
              <a:t> includes three activities:</a:t>
            </a:r>
            <a:endParaRPr lang="en-US" dirty="0" smtClean="0"/>
          </a:p>
          <a:p>
            <a:pPr lvl="0" indent="-227013"/>
            <a:r>
              <a:rPr lang="en-US" dirty="0" smtClean="0"/>
              <a:t>Get in Order: In</a:t>
            </a:r>
            <a:r>
              <a:rPr lang="en-US" baseline="0" dirty="0" smtClean="0"/>
              <a:t> this small group activity, learners are each given a card that shows a picture of an object. The group is then challenged to line up in order of the size of the objects on their cards.</a:t>
            </a:r>
          </a:p>
          <a:p>
            <a:pPr lvl="0" indent="-227013"/>
            <a:r>
              <a:rPr lang="en-US" dirty="0" smtClean="0"/>
              <a:t>Measure Yourself: Learners use a height chart</a:t>
            </a:r>
            <a:r>
              <a:rPr lang="en-US" baseline="0" dirty="0" smtClean="0"/>
              <a:t> to </a:t>
            </a:r>
            <a:r>
              <a:rPr lang="en-US" dirty="0" smtClean="0"/>
              <a:t>measure themselves in nanometers.</a:t>
            </a:r>
          </a:p>
          <a:p>
            <a:pPr lvl="0" indent="-227013"/>
            <a:r>
              <a:rPr lang="en-US" dirty="0" smtClean="0"/>
              <a:t>Powers of Ten: In</a:t>
            </a:r>
            <a:r>
              <a:rPr lang="en-US" baseline="0" dirty="0" smtClean="0"/>
              <a:t> this card game, learners try to be the first to get rid of all their cards by putting them in order of size.</a:t>
            </a:r>
            <a:endParaRPr lang="en-US" dirty="0" smtClean="0"/>
          </a:p>
          <a:p>
            <a:pPr lvl="0" indent="-227013"/>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9C871B9-DB1C-284B-9A1E-82092758AB6E}" type="slidenum">
              <a:rPr lang="en-US" smtClean="0"/>
              <a:pPr>
                <a:defRPr/>
              </a:pPr>
              <a:t>5</a:t>
            </a:fld>
            <a:endParaRPr lang="en-US"/>
          </a:p>
        </p:txBody>
      </p:sp>
    </p:spTree>
    <p:extLst>
      <p:ext uri="{BB962C8B-B14F-4D97-AF65-F5344CB8AC3E}">
        <p14:creationId xmlns:p14="http://schemas.microsoft.com/office/powerpoint/2010/main" val="164854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The SMALL AND SURPRISING unit</a:t>
            </a:r>
            <a:r>
              <a:rPr lang="en-US" baseline="0" dirty="0" smtClean="0"/>
              <a:t> explores the following theme:</a:t>
            </a:r>
          </a:p>
          <a:p>
            <a:r>
              <a:rPr lang="en-US" sz="800" i="1" kern="1200" dirty="0" smtClean="0">
                <a:solidFill>
                  <a:schemeClr val="tx1"/>
                </a:solidFill>
                <a:latin typeface="Gill Sans" charset="0"/>
                <a:ea typeface="ＭＳ Ｐゴシック" charset="-128"/>
                <a:cs typeface="ＭＳ Ｐゴシック" charset="-128"/>
              </a:rPr>
              <a:t>Nano-sized things can behave in surprising ways.</a:t>
            </a:r>
            <a:endParaRPr lang="en-US" dirty="0" smtClean="0"/>
          </a:p>
          <a:p>
            <a:pPr marL="0" lvl="0" indent="0">
              <a:buNone/>
            </a:pPr>
            <a:endParaRPr lang="en-US" baseline="0" dirty="0" smtClean="0"/>
          </a:p>
          <a:p>
            <a:pPr marL="0" lvl="0" indent="0">
              <a:buNone/>
            </a:pPr>
            <a:r>
              <a:rPr lang="en-US" baseline="0" dirty="0" smtClean="0"/>
              <a:t>This unit includes four activities:</a:t>
            </a:r>
            <a:endParaRPr lang="en-US" dirty="0" smtClean="0"/>
          </a:p>
          <a:p>
            <a:pPr lvl="0" indent="-227013"/>
            <a:r>
              <a:rPr lang="en-US" dirty="0" smtClean="0"/>
              <a:t>Gravity Fail: In this activity, learners pour</a:t>
            </a:r>
            <a:r>
              <a:rPr lang="en-US" baseline="0" dirty="0" smtClean="0"/>
              <a:t> water out of a regular-sized cup, and then try to pour water out of a tiny cup.</a:t>
            </a:r>
            <a:endParaRPr lang="en-US" dirty="0" smtClean="0"/>
          </a:p>
          <a:p>
            <a:pPr lvl="0" indent="-227013"/>
            <a:r>
              <a:rPr lang="en-US" dirty="0" smtClean="0"/>
              <a:t>Ready, Set, Fizz: Learners</a:t>
            </a:r>
            <a:r>
              <a:rPr lang="en-US" baseline="0" dirty="0" smtClean="0"/>
              <a:t> investigate how quickly antacid tablets react with water when they are broken into big and small pieces. </a:t>
            </a:r>
            <a:endParaRPr lang="en-US" dirty="0" smtClean="0"/>
          </a:p>
          <a:p>
            <a:pPr lvl="0" indent="-227013"/>
            <a:r>
              <a:rPr lang="en-US" dirty="0" smtClean="0"/>
              <a:t>Smelly Balloons: Learners try to detect scents hidden inside</a:t>
            </a:r>
            <a:r>
              <a:rPr lang="en-US" baseline="0" dirty="0" smtClean="0"/>
              <a:t> of balloons.</a:t>
            </a:r>
            <a:endParaRPr lang="en-US"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UV Bracelets: Learners make</a:t>
            </a:r>
            <a:r>
              <a:rPr lang="en-US" baseline="0" dirty="0" smtClean="0"/>
              <a:t> bracelets using beads that react to UV light by changing color.</a:t>
            </a:r>
          </a:p>
        </p:txBody>
      </p:sp>
      <p:sp>
        <p:nvSpPr>
          <p:cNvPr id="4" name="Slide Number Placeholder 3"/>
          <p:cNvSpPr>
            <a:spLocks noGrp="1"/>
          </p:cNvSpPr>
          <p:nvPr>
            <p:ph type="sldNum" sz="quarter" idx="10"/>
          </p:nvPr>
        </p:nvSpPr>
        <p:spPr/>
        <p:txBody>
          <a:bodyPr/>
          <a:lstStyle/>
          <a:p>
            <a:pPr>
              <a:defRPr/>
            </a:pPr>
            <a:fld id="{C9C871B9-DB1C-284B-9A1E-82092758AB6E}" type="slidenum">
              <a:rPr lang="en-US" smtClean="0"/>
              <a:pPr>
                <a:defRPr/>
              </a:pPr>
              <a:t>6</a:t>
            </a:fld>
            <a:endParaRPr lang="en-US"/>
          </a:p>
        </p:txBody>
      </p:sp>
    </p:spTree>
    <p:extLst>
      <p:ext uri="{BB962C8B-B14F-4D97-AF65-F5344CB8AC3E}">
        <p14:creationId xmlns:p14="http://schemas.microsoft.com/office/powerpoint/2010/main" val="164854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The LABS AND TOOLS unit </a:t>
            </a:r>
            <a:r>
              <a:rPr lang="en-US" baseline="0" dirty="0" smtClean="0"/>
              <a:t>explores the following theme:</a:t>
            </a:r>
          </a:p>
          <a:p>
            <a:pPr lvl="0"/>
            <a:r>
              <a:rPr lang="en-US" sz="800" i="1" kern="1200" dirty="0" smtClean="0">
                <a:solidFill>
                  <a:srgbClr val="000000"/>
                </a:solidFill>
                <a:latin typeface="Gill Sans" charset="0"/>
                <a:ea typeface="ＭＳ Ｐゴシック" charset="-128"/>
                <a:cs typeface="ＭＳ Ｐゴシック" charset="-128"/>
              </a:rPr>
              <a:t>Nano scientists use special tools and equipment.</a:t>
            </a:r>
          </a:p>
          <a:p>
            <a:pPr marL="0" lvl="0" indent="0">
              <a:buNone/>
            </a:pPr>
            <a:endParaRPr lang="en-US" dirty="0" smtClean="0"/>
          </a:p>
          <a:p>
            <a:pPr marL="0" lvl="0" indent="0">
              <a:buNone/>
            </a:pPr>
            <a:r>
              <a:rPr lang="en-US" dirty="0" smtClean="0"/>
              <a:t>This</a:t>
            </a:r>
            <a:r>
              <a:rPr lang="en-US" baseline="0" dirty="0" smtClean="0"/>
              <a:t> unit</a:t>
            </a:r>
            <a:r>
              <a:rPr lang="en-US" dirty="0" smtClean="0"/>
              <a:t> </a:t>
            </a:r>
            <a:r>
              <a:rPr lang="en-US" baseline="0" dirty="0" smtClean="0"/>
              <a:t>includes three activities:</a:t>
            </a:r>
            <a:endParaRPr lang="en-US" dirty="0" smtClean="0"/>
          </a:p>
          <a:p>
            <a:pPr lvl="0" indent="-227013"/>
            <a:r>
              <a:rPr lang="en-US" dirty="0" smtClean="0"/>
              <a:t>Draw a Circuit: Learners discover that a thin</a:t>
            </a:r>
            <a:r>
              <a:rPr lang="en-US" baseline="0" dirty="0" smtClean="0"/>
              <a:t> layer of graphite (pencil lead) conducts electricity.</a:t>
            </a:r>
            <a:endParaRPr lang="en-US" dirty="0" smtClean="0"/>
          </a:p>
          <a:p>
            <a:pPr lvl="0" indent="-227013"/>
            <a:r>
              <a:rPr lang="en-US" dirty="0" smtClean="0"/>
              <a:t>Gummy Shapes: Learners create “self-assembling” gummy capsules</a:t>
            </a:r>
            <a:r>
              <a:rPr lang="en-US" baseline="0" dirty="0" smtClean="0"/>
              <a:t>. </a:t>
            </a:r>
            <a:endParaRPr lang="en-US" dirty="0" smtClean="0"/>
          </a:p>
          <a:p>
            <a:pPr lvl="0" indent="-227013"/>
            <a:r>
              <a:rPr lang="en-US" dirty="0" smtClean="0"/>
              <a:t>Mystery Shapes: Learners</a:t>
            </a:r>
            <a:r>
              <a:rPr lang="en-US" baseline="0" dirty="0" smtClean="0"/>
              <a:t> feel hidden objects and</a:t>
            </a:r>
            <a:r>
              <a:rPr lang="en-US" dirty="0" smtClean="0"/>
              <a:t> draw</a:t>
            </a:r>
            <a:r>
              <a:rPr lang="en-US" baseline="0" dirty="0" smtClean="0"/>
              <a:t> pictures of them, modeling the way a special tool called an </a:t>
            </a:r>
            <a:r>
              <a:rPr lang="en-US" i="1" baseline="0" dirty="0" smtClean="0"/>
              <a:t>atomic force microscope</a:t>
            </a:r>
            <a:r>
              <a:rPr lang="en-US" i="0" baseline="0" dirty="0" smtClean="0"/>
              <a:t> (or AFM</a:t>
            </a:r>
            <a:r>
              <a:rPr lang="en-US" i="1" baseline="0" dirty="0" smtClean="0"/>
              <a:t>) </a:t>
            </a:r>
            <a:r>
              <a:rPr lang="en-US" baseline="0" dirty="0" smtClean="0"/>
              <a:t>works.</a:t>
            </a:r>
          </a:p>
          <a:p>
            <a:pPr lvl="0" indent="-227013"/>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C9C871B9-DB1C-284B-9A1E-82092758AB6E}" type="slidenum">
              <a:rPr lang="en-US" smtClean="0"/>
              <a:pPr>
                <a:defRPr/>
              </a:pPr>
              <a:t>7</a:t>
            </a:fld>
            <a:endParaRPr lang="en-US"/>
          </a:p>
        </p:txBody>
      </p:sp>
    </p:spTree>
    <p:extLst>
      <p:ext uri="{BB962C8B-B14F-4D97-AF65-F5344CB8AC3E}">
        <p14:creationId xmlns:p14="http://schemas.microsoft.com/office/powerpoint/2010/main" val="164854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The TECH AND</a:t>
            </a:r>
            <a:r>
              <a:rPr lang="en-US" baseline="0" dirty="0" smtClean="0"/>
              <a:t> NATURE unit explores the following theme:</a:t>
            </a:r>
          </a:p>
          <a:p>
            <a:pPr hangingPunct="0"/>
            <a:r>
              <a:rPr lang="en-US" sz="800" i="1" kern="1200" dirty="0" smtClean="0">
                <a:solidFill>
                  <a:srgbClr val="000000"/>
                </a:solidFill>
                <a:latin typeface="Gill Sans" charset="0"/>
                <a:ea typeface="ＭＳ Ｐゴシック" charset="-128"/>
                <a:cs typeface="ＭＳ Ｐゴシック" charset="-128"/>
              </a:rPr>
              <a:t>Nano research lets us create new technologies and understand nature.</a:t>
            </a:r>
          </a:p>
          <a:p>
            <a:pPr marL="0" lvl="0" indent="0">
              <a:buNone/>
            </a:pPr>
            <a:endParaRPr lang="en-US" baseline="0" dirty="0" smtClean="0"/>
          </a:p>
          <a:p>
            <a:pPr marL="0" lvl="0" indent="0">
              <a:buNone/>
            </a:pPr>
            <a:r>
              <a:rPr lang="en-US" baseline="0" dirty="0" smtClean="0"/>
              <a:t>This unit includes four activities:</a:t>
            </a:r>
            <a:endParaRPr lang="en-US" dirty="0" smtClean="0"/>
          </a:p>
          <a:p>
            <a:pPr indent="-227013">
              <a:spcBef>
                <a:spcPts val="0"/>
              </a:spcBef>
            </a:pPr>
            <a:r>
              <a:rPr lang="en-US" sz="800" dirty="0" smtClean="0"/>
              <a:t>I Spy Game: Learners</a:t>
            </a:r>
            <a:r>
              <a:rPr lang="en-US" sz="800" baseline="0" dirty="0" smtClean="0"/>
              <a:t> compete to be the first to find objects that are examples of </a:t>
            </a:r>
            <a:r>
              <a:rPr lang="en-US" sz="800" baseline="0" dirty="0" err="1" smtClean="0"/>
              <a:t>nano</a:t>
            </a:r>
            <a:r>
              <a:rPr lang="en-US" sz="800" baseline="0" dirty="0" smtClean="0"/>
              <a:t> in nature and technology. </a:t>
            </a:r>
            <a:endParaRPr lang="en-US" sz="800" dirty="0" smtClean="0"/>
          </a:p>
          <a:p>
            <a:pPr indent="-227013">
              <a:spcBef>
                <a:spcPts val="0"/>
              </a:spcBef>
            </a:pPr>
            <a:r>
              <a:rPr lang="en-US" sz="800" dirty="0" smtClean="0"/>
              <a:t>Invisible Sunblock: Learners compare</a:t>
            </a:r>
            <a:r>
              <a:rPr lang="en-US" sz="800" baseline="0" dirty="0" smtClean="0"/>
              <a:t> </a:t>
            </a:r>
            <a:r>
              <a:rPr lang="en-US" sz="800" baseline="0" dirty="0" err="1" smtClean="0"/>
              <a:t>sunblocks</a:t>
            </a:r>
            <a:r>
              <a:rPr lang="en-US" sz="800" baseline="0" dirty="0" smtClean="0"/>
              <a:t> that use </a:t>
            </a:r>
            <a:r>
              <a:rPr lang="en-US" sz="800" baseline="0" dirty="0" err="1" smtClean="0"/>
              <a:t>nano</a:t>
            </a:r>
            <a:r>
              <a:rPr lang="en-US" sz="800" baseline="0" dirty="0" smtClean="0"/>
              <a:t>-sized mineral particles and larger particles. </a:t>
            </a:r>
            <a:endParaRPr lang="en-US" sz="800" dirty="0" smtClean="0"/>
          </a:p>
          <a:p>
            <a:pPr indent="-227013">
              <a:spcBef>
                <a:spcPts val="0"/>
              </a:spcBef>
            </a:pPr>
            <a:r>
              <a:rPr lang="en-US" sz="800" dirty="0" smtClean="0"/>
              <a:t>Morphing Butterfly: Learners</a:t>
            </a:r>
            <a:r>
              <a:rPr lang="en-US" sz="800" baseline="0" dirty="0" smtClean="0"/>
              <a:t> find out how some butterfly wings get their color.</a:t>
            </a:r>
            <a:endParaRPr lang="en-US" sz="800" dirty="0" smtClean="0"/>
          </a:p>
          <a:p>
            <a:pPr indent="-227013">
              <a:spcBef>
                <a:spcPts val="0"/>
              </a:spcBef>
            </a:pPr>
            <a:r>
              <a:rPr lang="en-US" sz="800" dirty="0" smtClean="0"/>
              <a:t>Rainbow Film: Learners</a:t>
            </a:r>
            <a:r>
              <a:rPr lang="en-US" sz="800" baseline="0" dirty="0" smtClean="0"/>
              <a:t> create a rainbow-colored film out of clear nail polish.</a:t>
            </a:r>
            <a:endParaRPr lang="en-US" sz="800" dirty="0" smtClean="0"/>
          </a:p>
        </p:txBody>
      </p:sp>
      <p:sp>
        <p:nvSpPr>
          <p:cNvPr id="4" name="Slide Number Placeholder 3"/>
          <p:cNvSpPr>
            <a:spLocks noGrp="1"/>
          </p:cNvSpPr>
          <p:nvPr>
            <p:ph type="sldNum" sz="quarter" idx="10"/>
          </p:nvPr>
        </p:nvSpPr>
        <p:spPr/>
        <p:txBody>
          <a:bodyPr/>
          <a:lstStyle/>
          <a:p>
            <a:pPr>
              <a:defRPr/>
            </a:pPr>
            <a:fld id="{C9C871B9-DB1C-284B-9A1E-82092758AB6E}" type="slidenum">
              <a:rPr lang="en-US" smtClean="0"/>
              <a:pPr>
                <a:defRPr/>
              </a:pPr>
              <a:t>8</a:t>
            </a:fld>
            <a:endParaRPr lang="en-US"/>
          </a:p>
        </p:txBody>
      </p:sp>
    </p:spTree>
    <p:extLst>
      <p:ext uri="{BB962C8B-B14F-4D97-AF65-F5344CB8AC3E}">
        <p14:creationId xmlns:p14="http://schemas.microsoft.com/office/powerpoint/2010/main" val="1648548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The NANO</a:t>
            </a:r>
            <a:r>
              <a:rPr lang="en-US" baseline="0" dirty="0" smtClean="0"/>
              <a:t> AND OUR LIVE</a:t>
            </a:r>
            <a:r>
              <a:rPr lang="en-US" dirty="0" smtClean="0"/>
              <a:t>S </a:t>
            </a:r>
            <a:r>
              <a:rPr lang="en-US" baseline="0" dirty="0" smtClean="0"/>
              <a:t>unit explores the following theme:</a:t>
            </a:r>
          </a:p>
          <a:p>
            <a:pPr lvl="0" hangingPunct="0"/>
            <a:r>
              <a:rPr lang="en-US" sz="800" i="1" kern="1200" dirty="0" smtClean="0">
                <a:solidFill>
                  <a:srgbClr val="000000"/>
                </a:solidFill>
                <a:latin typeface="Gill Sans" charset="0"/>
                <a:ea typeface="ＭＳ Ｐゴシック" charset="-128"/>
                <a:cs typeface="ＭＳ Ｐゴシック" charset="-128"/>
              </a:rPr>
              <a:t>Nanotechnologies will be part of our lives—now and in the future.</a:t>
            </a:r>
          </a:p>
          <a:p>
            <a:pPr marL="0" lvl="0" indent="0">
              <a:buNone/>
            </a:pPr>
            <a:endParaRPr lang="en-US" baseline="0" dirty="0" smtClean="0"/>
          </a:p>
          <a:p>
            <a:pPr marL="0" lvl="0" indent="0">
              <a:buNone/>
            </a:pPr>
            <a:r>
              <a:rPr lang="en-US" baseline="0" dirty="0" smtClean="0"/>
              <a:t>This unit includes three activities:</a:t>
            </a:r>
            <a:endParaRPr lang="en-US" dirty="0" smtClean="0"/>
          </a:p>
          <a:p>
            <a:pPr indent="-227013">
              <a:spcBef>
                <a:spcPts val="0"/>
              </a:spcBef>
            </a:pPr>
            <a:r>
              <a:rPr lang="en-US" sz="800" dirty="0" smtClean="0"/>
              <a:t>Mystery Sand:</a:t>
            </a:r>
            <a:r>
              <a:rPr lang="en-US" sz="800" baseline="0" dirty="0" smtClean="0"/>
              <a:t> Learners compare ordinary colored sand and sand that has a water-repellent </a:t>
            </a:r>
            <a:r>
              <a:rPr lang="en-US" sz="800" baseline="0" dirty="0" err="1" smtClean="0"/>
              <a:t>nano</a:t>
            </a:r>
            <a:r>
              <a:rPr lang="en-US" sz="800" baseline="0" dirty="0" smtClean="0"/>
              <a:t> coating.</a:t>
            </a:r>
            <a:endParaRPr lang="en-US" sz="800" dirty="0" smtClean="0"/>
          </a:p>
          <a:p>
            <a:pPr indent="-227013">
              <a:spcBef>
                <a:spcPts val="0"/>
              </a:spcBef>
            </a:pPr>
            <a:r>
              <a:rPr lang="en-US" sz="800" dirty="0" smtClean="0"/>
              <a:t>Stained Glass Art: Learners craft a </a:t>
            </a:r>
            <a:r>
              <a:rPr lang="en-US" sz="800" baseline="0" dirty="0" err="1" smtClean="0"/>
              <a:t>suncatcher</a:t>
            </a:r>
            <a:r>
              <a:rPr lang="en-US" sz="800" baseline="0" dirty="0" smtClean="0"/>
              <a:t> that resembles stained glass.</a:t>
            </a:r>
            <a:endParaRPr lang="en-US" sz="800" dirty="0" smtClean="0"/>
          </a:p>
          <a:p>
            <a:pPr indent="-227013">
              <a:spcBef>
                <a:spcPts val="0"/>
              </a:spcBef>
            </a:pPr>
            <a:r>
              <a:rPr lang="en-US" sz="800" dirty="0" smtClean="0"/>
              <a:t>You Decide: Learners talk about which nanotechnologies</a:t>
            </a:r>
            <a:r>
              <a:rPr lang="en-US" sz="800" baseline="0" dirty="0" smtClean="0"/>
              <a:t> they think are most important to develop.</a:t>
            </a:r>
            <a:endParaRPr lang="en-US" sz="800" dirty="0" smtClean="0"/>
          </a:p>
          <a:p>
            <a:endParaRPr lang="en-US" dirty="0" smtClean="0"/>
          </a:p>
        </p:txBody>
      </p:sp>
      <p:sp>
        <p:nvSpPr>
          <p:cNvPr id="4" name="Slide Number Placeholder 3"/>
          <p:cNvSpPr>
            <a:spLocks noGrp="1"/>
          </p:cNvSpPr>
          <p:nvPr>
            <p:ph type="sldNum" sz="quarter" idx="10"/>
          </p:nvPr>
        </p:nvSpPr>
        <p:spPr/>
        <p:txBody>
          <a:bodyPr/>
          <a:lstStyle/>
          <a:p>
            <a:pPr>
              <a:defRPr/>
            </a:pPr>
            <a:fld id="{C9C871B9-DB1C-284B-9A1E-82092758AB6E}" type="slidenum">
              <a:rPr lang="en-US" smtClean="0"/>
              <a:pPr>
                <a:defRPr/>
              </a:pPr>
              <a:t>9</a:t>
            </a:fld>
            <a:endParaRPr lang="en-US"/>
          </a:p>
        </p:txBody>
      </p:sp>
    </p:spTree>
    <p:extLst>
      <p:ext uri="{BB962C8B-B14F-4D97-AF65-F5344CB8AC3E}">
        <p14:creationId xmlns:p14="http://schemas.microsoft.com/office/powerpoint/2010/main" val="1648548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10</a:t>
            </a:fld>
            <a:endParaRPr lang="en-US"/>
          </a:p>
        </p:txBody>
      </p:sp>
      <p:sp>
        <p:nvSpPr>
          <p:cNvPr id="20483" name="Rectangle 2"/>
          <p:cNvSpPr>
            <a:spLocks noGrp="1" noRot="1" noChangeAspect="1" noChangeArrowheads="1" noTextEdit="1"/>
          </p:cNvSpPr>
          <p:nvPr>
            <p:ph type="sldImg"/>
          </p:nvPr>
        </p:nvSpPr>
        <p:spPr>
          <a:xfrm>
            <a:off x="2143125" y="685800"/>
            <a:ext cx="257175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We’ve just taken a very quick look at all 16 activities in the Explore Science kit. Here is an example of just one activity, Draw a Circuit. The image shows all the materials needed to do the activity.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You can see that some of these materials are intended for the learners to use. These include the supplies they need to do the activity (the pencil, paper, electrical circuit, and instructions). These things should all be out and accessible for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Gill Sans" charset="0"/>
                <a:ea typeface="ＭＳ Ｐゴシック" charset="-128"/>
                <a:cs typeface="ＭＳ Ｐゴシック" charset="-128"/>
              </a:rPr>
              <a:t>It also includes some materials for the facilitator to use. These include sheets with some notes about things like setup and safety, and some tips to help you do a great job leading the activity.</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Gill Sans"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144162-379A-4A41-AB34-E6F8E64B75D5}" type="datetimeFigureOut">
              <a:rPr lang="en-US" smtClean="0"/>
              <a:t>5/7/16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A8B9E-6120-3948-80EA-52436446C2D4}" type="slidenum">
              <a:rPr lang="en-US" smtClean="0"/>
              <a:t>‹#›</a:t>
            </a:fld>
            <a:endParaRPr lang="en-US"/>
          </a:p>
        </p:txBody>
      </p:sp>
    </p:spTree>
    <p:extLst>
      <p:ext uri="{BB962C8B-B14F-4D97-AF65-F5344CB8AC3E}">
        <p14:creationId xmlns:p14="http://schemas.microsoft.com/office/powerpoint/2010/main" val="23205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144162-379A-4A41-AB34-E6F8E64B75D5}" type="datetimeFigureOut">
              <a:rPr lang="en-US" smtClean="0"/>
              <a:t>5/7/16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A8B9E-6120-3948-80EA-52436446C2D4}" type="slidenum">
              <a:rPr lang="en-US" smtClean="0"/>
              <a:t>‹#›</a:t>
            </a:fld>
            <a:endParaRPr lang="en-US"/>
          </a:p>
        </p:txBody>
      </p:sp>
    </p:spTree>
    <p:extLst>
      <p:ext uri="{BB962C8B-B14F-4D97-AF65-F5344CB8AC3E}">
        <p14:creationId xmlns:p14="http://schemas.microsoft.com/office/powerpoint/2010/main" val="3680979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144162-379A-4A41-AB34-E6F8E64B75D5}" type="datetimeFigureOut">
              <a:rPr lang="en-US" smtClean="0"/>
              <a:t>5/7/16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A8B9E-6120-3948-80EA-52436446C2D4}" type="slidenum">
              <a:rPr lang="en-US" smtClean="0"/>
              <a:t>‹#›</a:t>
            </a:fld>
            <a:endParaRPr lang="en-US"/>
          </a:p>
        </p:txBody>
      </p:sp>
    </p:spTree>
    <p:extLst>
      <p:ext uri="{BB962C8B-B14F-4D97-AF65-F5344CB8AC3E}">
        <p14:creationId xmlns:p14="http://schemas.microsoft.com/office/powerpoint/2010/main" val="3606979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557B9F-998A-0F44-98F9-C39A9E03B9CD}" type="datetimeFigureOut">
              <a:rPr lang="en-US" smtClean="0">
                <a:solidFill>
                  <a:prstClr val="black">
                    <a:tint val="75000"/>
                  </a:prstClr>
                </a:solidFill>
              </a:rPr>
              <a:pPr/>
              <a:t>5/7/16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B5440E-10C9-7F4D-AB7A-B699E9293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068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57B9F-998A-0F44-98F9-C39A9E03B9CD}" type="datetimeFigureOut">
              <a:rPr lang="en-US" smtClean="0">
                <a:solidFill>
                  <a:prstClr val="black">
                    <a:tint val="75000"/>
                  </a:prstClr>
                </a:solidFill>
              </a:rPr>
              <a:pPr/>
              <a:t>5/7/16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B5440E-10C9-7F4D-AB7A-B699E9293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200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557B9F-998A-0F44-98F9-C39A9E03B9CD}" type="datetimeFigureOut">
              <a:rPr lang="en-US" smtClean="0">
                <a:solidFill>
                  <a:prstClr val="black">
                    <a:tint val="75000"/>
                  </a:prstClr>
                </a:solidFill>
              </a:rPr>
              <a:pPr/>
              <a:t>5/7/16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B5440E-10C9-7F4D-AB7A-B699E9293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925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557B9F-998A-0F44-98F9-C39A9E03B9CD}" type="datetimeFigureOut">
              <a:rPr lang="en-US" smtClean="0">
                <a:solidFill>
                  <a:prstClr val="black">
                    <a:tint val="75000"/>
                  </a:prstClr>
                </a:solidFill>
              </a:rPr>
              <a:pPr/>
              <a:t>5/7/16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B5440E-10C9-7F4D-AB7A-B699E9293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08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557B9F-998A-0F44-98F9-C39A9E03B9CD}" type="datetimeFigureOut">
              <a:rPr lang="en-US" smtClean="0">
                <a:solidFill>
                  <a:prstClr val="black">
                    <a:tint val="75000"/>
                  </a:prstClr>
                </a:solidFill>
              </a:rPr>
              <a:pPr/>
              <a:t>5/7/16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7B5440E-10C9-7F4D-AB7A-B699E9293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216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557B9F-998A-0F44-98F9-C39A9E03B9CD}" type="datetimeFigureOut">
              <a:rPr lang="en-US" smtClean="0">
                <a:solidFill>
                  <a:prstClr val="black">
                    <a:tint val="75000"/>
                  </a:prstClr>
                </a:solidFill>
              </a:rPr>
              <a:pPr/>
              <a:t>5/7/16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7B5440E-10C9-7F4D-AB7A-B699E9293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893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57B9F-998A-0F44-98F9-C39A9E03B9CD}" type="datetimeFigureOut">
              <a:rPr lang="en-US" smtClean="0">
                <a:solidFill>
                  <a:prstClr val="black">
                    <a:tint val="75000"/>
                  </a:prstClr>
                </a:solidFill>
              </a:rPr>
              <a:pPr/>
              <a:t>5/7/16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7B5440E-10C9-7F4D-AB7A-B699E9293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570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57B9F-998A-0F44-98F9-C39A9E03B9CD}" type="datetimeFigureOut">
              <a:rPr lang="en-US" smtClean="0">
                <a:solidFill>
                  <a:prstClr val="black">
                    <a:tint val="75000"/>
                  </a:prstClr>
                </a:solidFill>
              </a:rPr>
              <a:pPr/>
              <a:t>5/7/16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B5440E-10C9-7F4D-AB7A-B699E9293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79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144162-379A-4A41-AB34-E6F8E64B75D5}" type="datetimeFigureOut">
              <a:rPr lang="en-US" smtClean="0"/>
              <a:t>5/7/16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A8B9E-6120-3948-80EA-52436446C2D4}" type="slidenum">
              <a:rPr lang="en-US" smtClean="0"/>
              <a:t>‹#›</a:t>
            </a:fld>
            <a:endParaRPr lang="en-US"/>
          </a:p>
        </p:txBody>
      </p:sp>
    </p:spTree>
    <p:extLst>
      <p:ext uri="{BB962C8B-B14F-4D97-AF65-F5344CB8AC3E}">
        <p14:creationId xmlns:p14="http://schemas.microsoft.com/office/powerpoint/2010/main" val="3594372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57B9F-998A-0F44-98F9-C39A9E03B9CD}" type="datetimeFigureOut">
              <a:rPr lang="en-US" smtClean="0">
                <a:solidFill>
                  <a:prstClr val="black">
                    <a:tint val="75000"/>
                  </a:prstClr>
                </a:solidFill>
              </a:rPr>
              <a:pPr/>
              <a:t>5/7/16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B5440E-10C9-7F4D-AB7A-B699E9293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006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57B9F-998A-0F44-98F9-C39A9E03B9CD}" type="datetimeFigureOut">
              <a:rPr lang="en-US" smtClean="0">
                <a:solidFill>
                  <a:prstClr val="black">
                    <a:tint val="75000"/>
                  </a:prstClr>
                </a:solidFill>
              </a:rPr>
              <a:pPr/>
              <a:t>5/7/16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B5440E-10C9-7F4D-AB7A-B699E9293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3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57B9F-998A-0F44-98F9-C39A9E03B9CD}" type="datetimeFigureOut">
              <a:rPr lang="en-US" smtClean="0">
                <a:solidFill>
                  <a:prstClr val="black">
                    <a:tint val="75000"/>
                  </a:prstClr>
                </a:solidFill>
              </a:rPr>
              <a:pPr/>
              <a:t>5/7/16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B5440E-10C9-7F4D-AB7A-B699E9293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695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144162-379A-4A41-AB34-E6F8E64B75D5}" type="datetimeFigureOut">
              <a:rPr lang="en-US" smtClean="0"/>
              <a:t>5/7/16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DA8B9E-6120-3948-80EA-52436446C2D4}" type="slidenum">
              <a:rPr lang="en-US" smtClean="0"/>
              <a:t>‹#›</a:t>
            </a:fld>
            <a:endParaRPr lang="en-US"/>
          </a:p>
        </p:txBody>
      </p:sp>
    </p:spTree>
    <p:extLst>
      <p:ext uri="{BB962C8B-B14F-4D97-AF65-F5344CB8AC3E}">
        <p14:creationId xmlns:p14="http://schemas.microsoft.com/office/powerpoint/2010/main" val="393151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144162-379A-4A41-AB34-E6F8E64B75D5}" type="datetimeFigureOut">
              <a:rPr lang="en-US" smtClean="0"/>
              <a:t>5/7/16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DA8B9E-6120-3948-80EA-52436446C2D4}" type="slidenum">
              <a:rPr lang="en-US" smtClean="0"/>
              <a:t>‹#›</a:t>
            </a:fld>
            <a:endParaRPr lang="en-US"/>
          </a:p>
        </p:txBody>
      </p:sp>
    </p:spTree>
    <p:extLst>
      <p:ext uri="{BB962C8B-B14F-4D97-AF65-F5344CB8AC3E}">
        <p14:creationId xmlns:p14="http://schemas.microsoft.com/office/powerpoint/2010/main" val="868984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144162-379A-4A41-AB34-E6F8E64B75D5}" type="datetimeFigureOut">
              <a:rPr lang="en-US" smtClean="0"/>
              <a:t>5/7/16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DA8B9E-6120-3948-80EA-52436446C2D4}" type="slidenum">
              <a:rPr lang="en-US" smtClean="0"/>
              <a:t>‹#›</a:t>
            </a:fld>
            <a:endParaRPr lang="en-US"/>
          </a:p>
        </p:txBody>
      </p:sp>
    </p:spTree>
    <p:extLst>
      <p:ext uri="{BB962C8B-B14F-4D97-AF65-F5344CB8AC3E}">
        <p14:creationId xmlns:p14="http://schemas.microsoft.com/office/powerpoint/2010/main" val="823207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144162-379A-4A41-AB34-E6F8E64B75D5}" type="datetimeFigureOut">
              <a:rPr lang="en-US" smtClean="0"/>
              <a:t>5/7/16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DA8B9E-6120-3948-80EA-52436446C2D4}" type="slidenum">
              <a:rPr lang="en-US" smtClean="0"/>
              <a:t>‹#›</a:t>
            </a:fld>
            <a:endParaRPr lang="en-US"/>
          </a:p>
        </p:txBody>
      </p:sp>
    </p:spTree>
    <p:extLst>
      <p:ext uri="{BB962C8B-B14F-4D97-AF65-F5344CB8AC3E}">
        <p14:creationId xmlns:p14="http://schemas.microsoft.com/office/powerpoint/2010/main" val="4237150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44162-379A-4A41-AB34-E6F8E64B75D5}" type="datetimeFigureOut">
              <a:rPr lang="en-US" smtClean="0"/>
              <a:t>5/7/16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DA8B9E-6120-3948-80EA-52436446C2D4}" type="slidenum">
              <a:rPr lang="en-US" smtClean="0"/>
              <a:t>‹#›</a:t>
            </a:fld>
            <a:endParaRPr lang="en-US"/>
          </a:p>
        </p:txBody>
      </p:sp>
    </p:spTree>
    <p:extLst>
      <p:ext uri="{BB962C8B-B14F-4D97-AF65-F5344CB8AC3E}">
        <p14:creationId xmlns:p14="http://schemas.microsoft.com/office/powerpoint/2010/main" val="3447399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44162-379A-4A41-AB34-E6F8E64B75D5}" type="datetimeFigureOut">
              <a:rPr lang="en-US" smtClean="0"/>
              <a:t>5/7/16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DA8B9E-6120-3948-80EA-52436446C2D4}" type="slidenum">
              <a:rPr lang="en-US" smtClean="0"/>
              <a:t>‹#›</a:t>
            </a:fld>
            <a:endParaRPr lang="en-US"/>
          </a:p>
        </p:txBody>
      </p:sp>
    </p:spTree>
    <p:extLst>
      <p:ext uri="{BB962C8B-B14F-4D97-AF65-F5344CB8AC3E}">
        <p14:creationId xmlns:p14="http://schemas.microsoft.com/office/powerpoint/2010/main" val="823009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44162-379A-4A41-AB34-E6F8E64B75D5}" type="datetimeFigureOut">
              <a:rPr lang="en-US" smtClean="0"/>
              <a:t>5/7/16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DA8B9E-6120-3948-80EA-52436446C2D4}" type="slidenum">
              <a:rPr lang="en-US" smtClean="0"/>
              <a:t>‹#›</a:t>
            </a:fld>
            <a:endParaRPr lang="en-US"/>
          </a:p>
        </p:txBody>
      </p:sp>
    </p:spTree>
    <p:extLst>
      <p:ext uri="{BB962C8B-B14F-4D97-AF65-F5344CB8AC3E}">
        <p14:creationId xmlns:p14="http://schemas.microsoft.com/office/powerpoint/2010/main" val="5872876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44162-379A-4A41-AB34-E6F8E64B75D5}" type="datetimeFigureOut">
              <a:rPr lang="en-US" smtClean="0"/>
              <a:t>5/7/16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DA8B9E-6120-3948-80EA-52436446C2D4}" type="slidenum">
              <a:rPr lang="en-US" smtClean="0"/>
              <a:t>‹#›</a:t>
            </a:fld>
            <a:endParaRPr lang="en-US"/>
          </a:p>
        </p:txBody>
      </p:sp>
    </p:spTree>
    <p:extLst>
      <p:ext uri="{BB962C8B-B14F-4D97-AF65-F5344CB8AC3E}">
        <p14:creationId xmlns:p14="http://schemas.microsoft.com/office/powerpoint/2010/main" val="368193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pPr>
            <a:fld id="{4D557B9F-998A-0F44-98F9-C39A9E03B9CD}" type="datetimeFigureOut">
              <a:rPr lang="en-US" smtClean="0">
                <a:solidFill>
                  <a:prstClr val="black">
                    <a:tint val="75000"/>
                  </a:prstClr>
                </a:solidFill>
                <a:latin typeface="Gill Sans" charset="0"/>
                <a:ea typeface="ヒラギノ角ゴ Pro W3" charset="-128"/>
                <a:cs typeface="ヒラギノ角ゴ Pro W3" charset="-128"/>
                <a:sym typeface="Gill Sans" charset="0"/>
              </a:rPr>
              <a:pPr defTabSz="914400" fontAlgn="base">
                <a:spcBef>
                  <a:spcPct val="0"/>
                </a:spcBef>
                <a:spcAft>
                  <a:spcPct val="0"/>
                </a:spcAft>
              </a:pPr>
              <a:t>5/7/16</a:t>
            </a:fld>
            <a:endParaRPr lang="en-US">
              <a:solidFill>
                <a:prstClr val="black">
                  <a:tint val="75000"/>
                </a:prstClr>
              </a:solidFill>
              <a:latin typeface="Gill Sans" charset="0"/>
              <a:ea typeface="ヒラギノ角ゴ Pro W3" charset="-128"/>
              <a:cs typeface="ヒラギノ角ゴ Pro W3" charset="-128"/>
              <a:sym typeface="Gill Sans"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pPr>
            <a:endParaRPr lang="en-US">
              <a:solidFill>
                <a:prstClr val="black">
                  <a:tint val="75000"/>
                </a:prstClr>
              </a:solidFill>
              <a:latin typeface="Gill Sans" charset="0"/>
              <a:ea typeface="ヒラギノ角ゴ Pro W3" charset="-128"/>
              <a:cs typeface="ヒラギノ角ゴ Pro W3" charset="-128"/>
              <a:sym typeface="Gill Sans"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17B5440E-10C9-7F4D-AB7A-B699E9293721}" type="slidenum">
              <a:rPr lang="en-US" smtClean="0">
                <a:solidFill>
                  <a:prstClr val="black">
                    <a:tint val="75000"/>
                  </a:prstClr>
                </a:solidFill>
                <a:latin typeface="Gill Sans" charset="0"/>
                <a:ea typeface="ヒラギノ角ゴ Pro W3" charset="-128"/>
                <a:cs typeface="ヒラギノ角ゴ Pro W3" charset="-128"/>
                <a:sym typeface="Gill Sans" charset="0"/>
              </a:rPr>
              <a:pPr defTabSz="914400" fontAlgn="base">
                <a:spcBef>
                  <a:spcPct val="0"/>
                </a:spcBef>
                <a:spcAft>
                  <a:spcPct val="0"/>
                </a:spcAft>
              </a:pPr>
              <a:t>‹#›</a:t>
            </a:fld>
            <a:endParaRPr lang="en-US">
              <a:solidFill>
                <a:prstClr val="black">
                  <a:tint val="75000"/>
                </a:prstClr>
              </a:solidFill>
              <a:latin typeface="Gill Sans" charset="0"/>
              <a:ea typeface="ヒラギノ角ゴ Pro W3" charset="-128"/>
              <a:cs typeface="ヒラギノ角ゴ Pro W3" charset="-128"/>
              <a:sym typeface="Gill Sans" charset="0"/>
            </a:endParaRPr>
          </a:p>
        </p:txBody>
      </p:sp>
    </p:spTree>
    <p:extLst>
      <p:ext uri="{BB962C8B-B14F-4D97-AF65-F5344CB8AC3E}">
        <p14:creationId xmlns:p14="http://schemas.microsoft.com/office/powerpoint/2010/main" val="90867745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21.jpe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27.emf"/><Relationship Id="rId5" Type="http://schemas.openxmlformats.org/officeDocument/2006/relationships/image" Target="../media/image28.emf"/><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jpeg"/><Relationship Id="rId8"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0.png"/><Relationship Id="rId7"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177884"/>
            <a:ext cx="9144000" cy="680116"/>
          </a:xfrm>
          <a:prstGeom prst="rect">
            <a:avLst/>
          </a:prstGeom>
          <a:solidFill>
            <a:srgbClr val="33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57199" y="84251"/>
            <a:ext cx="855226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sz="4000" b="1" dirty="0" smtClean="0">
                <a:solidFill>
                  <a:schemeClr val="bg1"/>
                </a:solidFill>
                <a:latin typeface="Trebuchet MS"/>
                <a:cs typeface="Trebuchet MS"/>
              </a:rPr>
              <a:t>Levels of Partnerships – Continuum</a:t>
            </a:r>
            <a:endParaRPr lang="en-US" sz="4000" b="1" dirty="0">
              <a:solidFill>
                <a:schemeClr val="bg1"/>
              </a:solidFill>
              <a:latin typeface="Trebuchet MS"/>
              <a:cs typeface="Trebuchet MS"/>
            </a:endParaRPr>
          </a:p>
        </p:txBody>
      </p:sp>
      <p:sp>
        <p:nvSpPr>
          <p:cNvPr id="14" name="Rectangle 13"/>
          <p:cNvSpPr/>
          <p:nvPr/>
        </p:nvSpPr>
        <p:spPr>
          <a:xfrm>
            <a:off x="-1661833" y="2069109"/>
            <a:ext cx="909305" cy="1069811"/>
          </a:xfrm>
          <a:prstGeom prst="rect">
            <a:avLst/>
          </a:prstGeom>
          <a:solidFill>
            <a:srgbClr val="BCC2D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344908" y="1084824"/>
            <a:ext cx="8207084" cy="20854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334C8C"/>
                </a:solidFill>
                <a:latin typeface="Trebuchet MS"/>
                <a:cs typeface="Trebuchet MS"/>
              </a:rPr>
              <a:t>Tools for Collaboration:</a:t>
            </a:r>
          </a:p>
          <a:p>
            <a:pPr algn="l"/>
            <a:r>
              <a:rPr lang="en-US" sz="3600" b="1" dirty="0" smtClean="0">
                <a:solidFill>
                  <a:srgbClr val="334C8C"/>
                </a:solidFill>
                <a:latin typeface="Trebuchet MS"/>
                <a:cs typeface="Trebuchet MS"/>
              </a:rPr>
              <a:t>increasing your museum's local impact through partnerships</a:t>
            </a:r>
            <a:r>
              <a:rPr lang="en-US" sz="4000" b="1" dirty="0" smtClean="0">
                <a:solidFill>
                  <a:srgbClr val="334C8C">
                    <a:alpha val="70000"/>
                  </a:srgbClr>
                </a:solidFill>
                <a:latin typeface="Trebuchet MS"/>
                <a:ea typeface="ＭＳ Ｐゴシック" charset="0"/>
                <a:cs typeface="Trebuchet MS"/>
              </a:rPr>
              <a:t/>
            </a:r>
            <a:br>
              <a:rPr lang="en-US" sz="4000" b="1" dirty="0" smtClean="0">
                <a:solidFill>
                  <a:srgbClr val="334C8C">
                    <a:alpha val="70000"/>
                  </a:srgbClr>
                </a:solidFill>
                <a:latin typeface="Trebuchet MS"/>
                <a:ea typeface="ＭＳ Ｐゴシック" charset="0"/>
                <a:cs typeface="Trebuchet MS"/>
              </a:rPr>
            </a:br>
            <a:endParaRPr lang="en-US" sz="4000" b="1" dirty="0" smtClean="0">
              <a:solidFill>
                <a:srgbClr val="334C8C">
                  <a:alpha val="70000"/>
                </a:srgbClr>
              </a:solidFill>
              <a:latin typeface="Trebuchet MS"/>
              <a:ea typeface="ＭＳ Ｐゴシック" charset="0"/>
              <a:cs typeface="Trebuchet MS"/>
            </a:endParaRPr>
          </a:p>
          <a:p>
            <a:pPr algn="l"/>
            <a:r>
              <a:rPr lang="en-US" sz="4000" b="1" dirty="0">
                <a:solidFill>
                  <a:srgbClr val="334C8C">
                    <a:alpha val="70000"/>
                  </a:srgbClr>
                </a:solidFill>
                <a:latin typeface="Trebuchet MS"/>
                <a:ea typeface="ＭＳ Ｐゴシック" charset="0"/>
                <a:cs typeface="Trebuchet MS"/>
              </a:rPr>
              <a:t>Museum &amp; Community Partnerships Project </a:t>
            </a:r>
            <a:r>
              <a:rPr lang="en-US" sz="4000" b="1" dirty="0" smtClean="0">
                <a:solidFill>
                  <a:srgbClr val="334C8C">
                    <a:alpha val="70000"/>
                  </a:srgbClr>
                </a:solidFill>
                <a:latin typeface="Trebuchet MS"/>
                <a:ea typeface="ＭＳ Ｐゴシック" charset="0"/>
                <a:cs typeface="Trebuchet MS"/>
              </a:rPr>
              <a:t>kit contents</a:t>
            </a:r>
            <a:br>
              <a:rPr lang="en-US" sz="4000" b="1" dirty="0" smtClean="0">
                <a:solidFill>
                  <a:srgbClr val="334C8C">
                    <a:alpha val="70000"/>
                  </a:srgbClr>
                </a:solidFill>
                <a:latin typeface="Trebuchet MS"/>
                <a:ea typeface="ＭＳ Ｐゴシック" charset="0"/>
                <a:cs typeface="Trebuchet MS"/>
              </a:rPr>
            </a:br>
            <a:endParaRPr lang="en-US" sz="4000" b="1" dirty="0">
              <a:latin typeface="Trebuchet MS"/>
              <a:cs typeface="Trebuchet MS"/>
            </a:endParaRPr>
          </a:p>
        </p:txBody>
      </p:sp>
      <p:sp>
        <p:nvSpPr>
          <p:cNvPr id="8" name="Rectangle 7"/>
          <p:cNvSpPr/>
          <p:nvPr/>
        </p:nvSpPr>
        <p:spPr>
          <a:xfrm>
            <a:off x="344908" y="4321050"/>
            <a:ext cx="5052129" cy="1754327"/>
          </a:xfrm>
          <a:prstGeom prst="rect">
            <a:avLst/>
          </a:prstGeom>
        </p:spPr>
        <p:txBody>
          <a:bodyPr wrap="square">
            <a:spAutoFit/>
          </a:bodyPr>
          <a:lstStyle/>
          <a:p>
            <a:r>
              <a:rPr lang="en-US" sz="2400" b="1" dirty="0" smtClean="0">
                <a:solidFill>
                  <a:srgbClr val="2D2E2D"/>
                </a:solidFill>
                <a:latin typeface="Trebuchet MS"/>
              </a:rPr>
              <a:t>Ali Jackson</a:t>
            </a:r>
            <a:endParaRPr lang="en-US" sz="2400" dirty="0" smtClean="0">
              <a:solidFill>
                <a:srgbClr val="2D2E2D"/>
              </a:solidFill>
              <a:latin typeface="Trebuchet MS"/>
            </a:endParaRPr>
          </a:p>
          <a:p>
            <a:r>
              <a:rPr lang="en-US" sz="2000" dirty="0" err="1" smtClean="0">
                <a:solidFill>
                  <a:srgbClr val="2D2E2D"/>
                </a:solidFill>
                <a:latin typeface="Trebuchet MS"/>
              </a:rPr>
              <a:t>Sciencenter</a:t>
            </a:r>
            <a:endParaRPr lang="en-US" sz="2000" dirty="0">
              <a:solidFill>
                <a:srgbClr val="2D2E2D"/>
              </a:solidFill>
              <a:latin typeface="Trebuchet MS"/>
            </a:endParaRPr>
          </a:p>
          <a:p>
            <a:r>
              <a:rPr lang="en-US" sz="2000" dirty="0" smtClean="0">
                <a:solidFill>
                  <a:srgbClr val="2D2E2D"/>
                </a:solidFill>
                <a:latin typeface="Trebuchet MS"/>
              </a:rPr>
              <a:t>Ithaca, NY</a:t>
            </a:r>
          </a:p>
          <a:p>
            <a:r>
              <a:rPr lang="en-US" sz="2000" dirty="0" err="1" smtClean="0">
                <a:solidFill>
                  <a:srgbClr val="2D2E2D"/>
                </a:solidFill>
              </a:rPr>
              <a:t>ajackson@sciencenter.org</a:t>
            </a:r>
            <a:endParaRPr lang="en-US" sz="2000" dirty="0">
              <a:latin typeface="Calibri"/>
              <a:ea typeface="ＭＳ Ｐゴシック" charset="0"/>
              <a:cs typeface="Calibri"/>
            </a:endParaRPr>
          </a:p>
          <a:p>
            <a:endParaRPr lang="en-US" sz="2400" dirty="0">
              <a:solidFill>
                <a:srgbClr val="2D2E2D"/>
              </a:solidFill>
              <a:latin typeface="Trebuchet MS"/>
            </a:endParaRPr>
          </a:p>
        </p:txBody>
      </p:sp>
      <p:sp>
        <p:nvSpPr>
          <p:cNvPr id="4" name="Rectangle 3"/>
          <p:cNvSpPr/>
          <p:nvPr/>
        </p:nvSpPr>
        <p:spPr>
          <a:xfrm>
            <a:off x="6059123" y="4316646"/>
            <a:ext cx="2950341" cy="1754327"/>
          </a:xfrm>
          <a:prstGeom prst="rect">
            <a:avLst/>
          </a:prstGeom>
        </p:spPr>
        <p:txBody>
          <a:bodyPr wrap="square">
            <a:spAutoFit/>
          </a:bodyPr>
          <a:lstStyle/>
          <a:p>
            <a:r>
              <a:rPr lang="en-US" b="1" dirty="0">
                <a:solidFill>
                  <a:srgbClr val="334C8C"/>
                </a:solidFill>
                <a:latin typeface="Calibri" charset="0"/>
                <a:ea typeface="ＭＳ Ｐゴシック" charset="0"/>
                <a:cs typeface="ＭＳ Ｐゴシック" charset="0"/>
              </a:rPr>
              <a:t>Interactivity</a:t>
            </a:r>
          </a:p>
          <a:p>
            <a:r>
              <a:rPr lang="en-US" b="1" dirty="0">
                <a:solidFill>
                  <a:srgbClr val="334C8C"/>
                </a:solidFill>
                <a:latin typeface="Calibri" charset="0"/>
                <a:ea typeface="ＭＳ Ｐゴシック" charset="0"/>
                <a:cs typeface="ＭＳ Ｐゴシック" charset="0"/>
              </a:rPr>
              <a:t>Association of Children’s Museums Conference  </a:t>
            </a:r>
          </a:p>
          <a:p>
            <a:endParaRPr lang="en-US" b="1" dirty="0">
              <a:solidFill>
                <a:srgbClr val="334C8C"/>
              </a:solidFill>
              <a:latin typeface="Calibri" charset="0"/>
              <a:ea typeface="ＭＳ Ｐゴシック" charset="0"/>
              <a:cs typeface="ＭＳ Ｐゴシック" charset="0"/>
            </a:endParaRPr>
          </a:p>
          <a:p>
            <a:r>
              <a:rPr lang="en-US" b="1" dirty="0">
                <a:solidFill>
                  <a:srgbClr val="334C8C"/>
                </a:solidFill>
                <a:latin typeface="Calibri" charset="0"/>
                <a:ea typeface="ＭＳ Ｐゴシック" charset="0"/>
                <a:cs typeface="ＭＳ Ｐゴシック" charset="0"/>
              </a:rPr>
              <a:t>May 2016</a:t>
            </a:r>
          </a:p>
          <a:p>
            <a:r>
              <a:rPr lang="en-US" b="1" dirty="0">
                <a:solidFill>
                  <a:srgbClr val="334C8C"/>
                </a:solidFill>
                <a:latin typeface="Calibri" charset="0"/>
                <a:ea typeface="ＭＳ Ｐゴシック" charset="0"/>
                <a:cs typeface="ＭＳ Ｐゴシック" charset="0"/>
              </a:rPr>
              <a:t>Stamford, Connecticut</a:t>
            </a:r>
            <a:endParaRPr lang="en-US" dirty="0">
              <a:solidFill>
                <a:srgbClr val="334C8C"/>
              </a:solidFill>
            </a:endParaRPr>
          </a:p>
        </p:txBody>
      </p:sp>
    </p:spTree>
    <p:extLst>
      <p:ext uri="{BB962C8B-B14F-4D97-AF65-F5344CB8AC3E}">
        <p14:creationId xmlns:p14="http://schemas.microsoft.com/office/powerpoint/2010/main" val="27735226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smtClean="0">
                <a:latin typeface="Calibri"/>
                <a:cs typeface="Calibri"/>
              </a:rPr>
              <a:t>Activity materials</a:t>
            </a:r>
            <a:endParaRPr lang="en-US" dirty="0">
              <a:latin typeface="Calibri"/>
              <a:cs typeface="Calibri"/>
            </a:endParaRPr>
          </a:p>
        </p:txBody>
      </p:sp>
      <p:pic>
        <p:nvPicPr>
          <p:cNvPr id="3" name="Picture 2" descr="draw_circuit_materials_above.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66800" y="2133600"/>
            <a:ext cx="6987866" cy="3657600"/>
          </a:xfrm>
          <a:prstGeom prst="rect">
            <a:avLst/>
          </a:prstGeom>
        </p:spPr>
      </p:pic>
    </p:spTree>
    <p:extLst>
      <p:ext uri="{BB962C8B-B14F-4D97-AF65-F5344CB8AC3E}">
        <p14:creationId xmlns:p14="http://schemas.microsoft.com/office/powerpoint/2010/main" val="598846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smtClean="0">
                <a:latin typeface="Calibri"/>
                <a:cs typeface="Calibri"/>
              </a:rPr>
              <a:t>Activity instructions</a:t>
            </a:r>
            <a:endParaRPr lang="en-US" dirty="0">
              <a:latin typeface="Calibri"/>
              <a:cs typeface="Calibri"/>
            </a:endParaRPr>
          </a:p>
        </p:txBody>
      </p:sp>
      <p:sp>
        <p:nvSpPr>
          <p:cNvPr id="5" name="Connector 4"/>
          <p:cNvSpPr/>
          <p:nvPr/>
        </p:nvSpPr>
        <p:spPr>
          <a:xfrm>
            <a:off x="1066800" y="2971800"/>
            <a:ext cx="762000" cy="3810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3000">
              <a:solidFill>
                <a:prstClr val="white"/>
              </a:solidFill>
              <a:latin typeface="Calibri"/>
              <a:sym typeface="Gill Sans" charset="0"/>
            </a:endParaRPr>
          </a:p>
        </p:txBody>
      </p:sp>
      <p:pic>
        <p:nvPicPr>
          <p:cNvPr id="10" name="Picture 9" descr="ExSci_DrawACircuit_22oct15.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600" y="1752600"/>
            <a:ext cx="3532909" cy="4572000"/>
          </a:xfrm>
          <a:prstGeom prst="rect">
            <a:avLst/>
          </a:prstGeom>
          <a:ln>
            <a:solidFill>
              <a:srgbClr val="BFBFBF"/>
            </a:solidFill>
          </a:ln>
        </p:spPr>
      </p:pic>
      <p:sp>
        <p:nvSpPr>
          <p:cNvPr id="6" name="Connector 5"/>
          <p:cNvSpPr/>
          <p:nvPr/>
        </p:nvSpPr>
        <p:spPr>
          <a:xfrm>
            <a:off x="5029200" y="2667000"/>
            <a:ext cx="1143000" cy="3810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3000">
              <a:solidFill>
                <a:prstClr val="white"/>
              </a:solidFill>
              <a:latin typeface="Calibri"/>
              <a:sym typeface="Gill Sans" charset="0"/>
            </a:endParaRPr>
          </a:p>
        </p:txBody>
      </p:sp>
      <p:sp>
        <p:nvSpPr>
          <p:cNvPr id="7" name="Connector 6"/>
          <p:cNvSpPr/>
          <p:nvPr/>
        </p:nvSpPr>
        <p:spPr>
          <a:xfrm>
            <a:off x="5029200" y="4038600"/>
            <a:ext cx="1143000" cy="3810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3000">
              <a:solidFill>
                <a:prstClr val="white"/>
              </a:solidFill>
              <a:latin typeface="Calibri"/>
              <a:sym typeface="Gill Sans" charset="0"/>
            </a:endParaRPr>
          </a:p>
        </p:txBody>
      </p:sp>
      <p:pic>
        <p:nvPicPr>
          <p:cNvPr id="2" name="Picture 1" descr="ExSci_DrawACircuit_22oct15.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491" y="1752600"/>
            <a:ext cx="3532909" cy="4572000"/>
          </a:xfrm>
          <a:prstGeom prst="rect">
            <a:avLst/>
          </a:prstGeom>
          <a:ln>
            <a:solidFill>
              <a:schemeClr val="bg1">
                <a:lumMod val="75000"/>
              </a:schemeClr>
            </a:solidFill>
          </a:ln>
        </p:spPr>
      </p:pic>
    </p:spTree>
    <p:extLst>
      <p:ext uri="{BB962C8B-B14F-4D97-AF65-F5344CB8AC3E}">
        <p14:creationId xmlns:p14="http://schemas.microsoft.com/office/powerpoint/2010/main" val="1590480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78595"/>
            <a:ext cx="9143999" cy="1497805"/>
          </a:xfrm>
        </p:spPr>
        <p:txBody>
          <a:bodyPr>
            <a:noAutofit/>
          </a:bodyPr>
          <a:lstStyle/>
          <a:p>
            <a:r>
              <a:rPr lang="en-US" dirty="0" smtClean="0">
                <a:cs typeface="Calibri"/>
              </a:rPr>
              <a:t>Info sheets and worksheets</a:t>
            </a:r>
            <a:endParaRPr lang="en-US" dirty="0">
              <a:latin typeface="Calibri"/>
              <a:cs typeface="Calibri"/>
            </a:endParaRPr>
          </a:p>
        </p:txBody>
      </p:sp>
      <p:pic>
        <p:nvPicPr>
          <p:cNvPr id="7" name="Picture 6" descr="ExSci_DrawACircuit_Image_07oct15.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2438400"/>
            <a:ext cx="3657600" cy="2826328"/>
          </a:xfrm>
          <a:prstGeom prst="rect">
            <a:avLst/>
          </a:prstGeom>
          <a:ln>
            <a:solidFill>
              <a:srgbClr val="BFBFBF"/>
            </a:solidFill>
          </a:ln>
        </p:spPr>
      </p:pic>
      <p:pic>
        <p:nvPicPr>
          <p:cNvPr id="8" name="Picture 7" descr="ExSci_DrawACircuit_Card_12oct15.pdf"/>
          <p:cNvPicPr>
            <a:picLocks noChangeAspect="1"/>
          </p:cNvPicPr>
          <p:nvPr/>
        </p:nvPicPr>
        <p:blipFill rotWithShape="1">
          <a:blip r:embed="rId4" cstate="email">
            <a:extLst>
              <a:ext uri="{28A0092B-C50C-407E-A947-70E740481C1C}">
                <a14:useLocalDpi xmlns:a14="http://schemas.microsoft.com/office/drawing/2010/main"/>
              </a:ext>
            </a:extLst>
          </a:blip>
          <a:srcRect l="2550" r="49941" b="50000"/>
          <a:stretch/>
        </p:blipFill>
        <p:spPr>
          <a:xfrm>
            <a:off x="5867400" y="1772614"/>
            <a:ext cx="1755648" cy="1427786"/>
          </a:xfrm>
          <a:prstGeom prst="rect">
            <a:avLst/>
          </a:prstGeom>
          <a:ln>
            <a:solidFill>
              <a:srgbClr val="BFBFBF"/>
            </a:solidFill>
          </a:ln>
        </p:spPr>
      </p:pic>
      <p:pic>
        <p:nvPicPr>
          <p:cNvPr id="9" name="Picture 8" descr="activity_book_tools_11_05.pdf"/>
          <p:cNvPicPr>
            <a:picLocks noChangeAspect="1"/>
          </p:cNvPicPr>
          <p:nvPr/>
        </p:nvPicPr>
        <p:blipFill rotWithShape="1">
          <a:blip r:embed="rId5" cstate="email">
            <a:extLst>
              <a:ext uri="{28A0092B-C50C-407E-A947-70E740481C1C}">
                <a14:useLocalDpi xmlns:a14="http://schemas.microsoft.com/office/drawing/2010/main"/>
              </a:ext>
            </a:extLst>
          </a:blip>
          <a:srcRect r="50657"/>
          <a:stretch/>
        </p:blipFill>
        <p:spPr>
          <a:xfrm>
            <a:off x="5867400" y="3429000"/>
            <a:ext cx="1751703" cy="2743200"/>
          </a:xfrm>
          <a:prstGeom prst="rect">
            <a:avLst/>
          </a:prstGeom>
          <a:ln>
            <a:solidFill>
              <a:srgbClr val="BFBFBF"/>
            </a:solidFill>
          </a:ln>
        </p:spPr>
      </p:pic>
    </p:spTree>
    <p:extLst>
      <p:ext uri="{BB962C8B-B14F-4D97-AF65-F5344CB8AC3E}">
        <p14:creationId xmlns:p14="http://schemas.microsoft.com/office/powerpoint/2010/main" val="276340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Tips_Gravity Fail_2015-11-08.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0" y="1600200"/>
            <a:ext cx="3532909" cy="4572000"/>
          </a:xfrm>
          <a:prstGeom prst="rect">
            <a:avLst/>
          </a:prstGeom>
          <a:ln>
            <a:solidFill>
              <a:srgbClr val="BFBFBF"/>
            </a:solidFill>
          </a:ln>
        </p:spPr>
      </p:pic>
      <p:pic>
        <p:nvPicPr>
          <p:cNvPr id="3" name="Picture 2" descr="Tips_DrawaCircuit_2015-11-09.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1600200"/>
            <a:ext cx="3532909" cy="4572000"/>
          </a:xfrm>
          <a:prstGeom prst="rect">
            <a:avLst/>
          </a:prstGeom>
          <a:ln>
            <a:solidFill>
              <a:srgbClr val="BFBFBF"/>
            </a:solidFill>
          </a:ln>
        </p:spPr>
      </p:pic>
      <p:sp>
        <p:nvSpPr>
          <p:cNvPr id="4" name="Title 3"/>
          <p:cNvSpPr>
            <a:spLocks noGrp="1"/>
          </p:cNvSpPr>
          <p:nvPr>
            <p:ph type="title"/>
          </p:nvPr>
        </p:nvSpPr>
        <p:spPr/>
        <p:txBody>
          <a:bodyPr>
            <a:normAutofit/>
          </a:bodyPr>
          <a:lstStyle/>
          <a:p>
            <a:r>
              <a:rPr lang="en-US" dirty="0" smtClean="0"/>
              <a:t>Notes and tips</a:t>
            </a:r>
            <a:endParaRPr lang="en-US" dirty="0"/>
          </a:p>
        </p:txBody>
      </p:sp>
    </p:spTree>
    <p:extLst>
      <p:ext uri="{BB962C8B-B14F-4D97-AF65-F5344CB8AC3E}">
        <p14:creationId xmlns:p14="http://schemas.microsoft.com/office/powerpoint/2010/main" val="685101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smtClean="0">
                <a:latin typeface="Calibri"/>
                <a:cs typeface="Calibri"/>
              </a:rPr>
              <a:t>Planning materials</a:t>
            </a:r>
            <a:endParaRPr lang="en-US" dirty="0">
              <a:latin typeface="Calibri"/>
              <a:cs typeface="Calibri"/>
            </a:endParaRPr>
          </a:p>
        </p:txBody>
      </p:sp>
      <p:pic>
        <p:nvPicPr>
          <p:cNvPr id="4" name="Picture 3" descr="a ExSci_covers_selection_11_05.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1490" y="1600200"/>
            <a:ext cx="3532910" cy="4572000"/>
          </a:xfrm>
          <a:prstGeom prst="rect">
            <a:avLst/>
          </a:prstGeom>
          <a:ln>
            <a:solidFill>
              <a:srgbClr val="BFBFBF"/>
            </a:solidFill>
          </a:ln>
        </p:spPr>
      </p:pic>
      <p:pic>
        <p:nvPicPr>
          <p:cNvPr id="5" name="Picture 4" descr="a ExSci_covers_selection_11_05.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1600200"/>
            <a:ext cx="3532910" cy="4572000"/>
          </a:xfrm>
          <a:prstGeom prst="rect">
            <a:avLst/>
          </a:prstGeom>
          <a:ln>
            <a:solidFill>
              <a:srgbClr val="BFBFBF"/>
            </a:solidFill>
          </a:ln>
        </p:spPr>
      </p:pic>
    </p:spTree>
    <p:extLst>
      <p:ext uri="{BB962C8B-B14F-4D97-AF65-F5344CB8AC3E}">
        <p14:creationId xmlns:p14="http://schemas.microsoft.com/office/powerpoint/2010/main" val="1617775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194874" y="84251"/>
            <a:ext cx="6491926"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b="1" dirty="0" smtClean="0">
                <a:solidFill>
                  <a:schemeClr val="bg1"/>
                </a:solidFill>
                <a:latin typeface="Trebuchet MS"/>
                <a:cs typeface="Trebuchet MS"/>
              </a:rPr>
              <a:t>NISE Network Projects</a:t>
            </a:r>
            <a:endParaRPr lang="en-US" b="1" dirty="0">
              <a:solidFill>
                <a:schemeClr val="bg1"/>
              </a:solidFill>
              <a:latin typeface="Trebuchet MS"/>
              <a:cs typeface="Trebuchet MS"/>
            </a:endParaRPr>
          </a:p>
        </p:txBody>
      </p:sp>
      <p:sp>
        <p:nvSpPr>
          <p:cNvPr id="13" name="TextBox 4"/>
          <p:cNvSpPr txBox="1">
            <a:spLocks noChangeArrowheads="1"/>
          </p:cNvSpPr>
          <p:nvPr/>
        </p:nvSpPr>
        <p:spPr bwMode="auto">
          <a:xfrm>
            <a:off x="2947402" y="1568437"/>
            <a:ext cx="6062063" cy="523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buFont typeface="Arial"/>
              <a:buChar char="•"/>
            </a:pPr>
            <a:r>
              <a:rPr lang="pt-BR" sz="2200" dirty="0" err="1" smtClean="0">
                <a:solidFill>
                  <a:srgbClr val="000000"/>
                </a:solidFill>
                <a:latin typeface="Calibri"/>
                <a:cs typeface="Calibri"/>
              </a:rPr>
              <a:t>NanoDays</a:t>
            </a:r>
            <a:endParaRPr lang="pt-BR" sz="2200" dirty="0" smtClean="0">
              <a:solidFill>
                <a:srgbClr val="000000"/>
              </a:solidFill>
              <a:latin typeface="Calibri"/>
              <a:cs typeface="Calibri"/>
            </a:endParaRPr>
          </a:p>
          <a:p>
            <a:pPr marL="342900" indent="-342900">
              <a:buFont typeface="Arial"/>
              <a:buChar char="•"/>
            </a:pPr>
            <a:endParaRPr lang="pt-BR" sz="2200" dirty="0">
              <a:solidFill>
                <a:srgbClr val="000000"/>
              </a:solidFill>
              <a:latin typeface="Calibri"/>
              <a:cs typeface="Calibri"/>
            </a:endParaRPr>
          </a:p>
          <a:p>
            <a:pPr marL="342900" indent="-342900">
              <a:buFont typeface="Arial"/>
              <a:buChar char="•"/>
            </a:pPr>
            <a:r>
              <a:rPr lang="pt-BR" sz="2200" dirty="0" err="1" smtClean="0">
                <a:solidFill>
                  <a:srgbClr val="000000"/>
                </a:solidFill>
                <a:latin typeface="Calibri"/>
                <a:cs typeface="Calibri"/>
              </a:rPr>
              <a:t>Museum</a:t>
            </a:r>
            <a:r>
              <a:rPr lang="pt-BR" sz="2200" dirty="0" smtClean="0">
                <a:solidFill>
                  <a:srgbClr val="000000"/>
                </a:solidFill>
                <a:latin typeface="Calibri"/>
                <a:cs typeface="Calibri"/>
              </a:rPr>
              <a:t> </a:t>
            </a:r>
            <a:r>
              <a:rPr lang="pt-BR" sz="2200" dirty="0">
                <a:solidFill>
                  <a:srgbClr val="000000"/>
                </a:solidFill>
                <a:latin typeface="Calibri"/>
                <a:cs typeface="Calibri"/>
              </a:rPr>
              <a:t>&amp;</a:t>
            </a:r>
            <a:r>
              <a:rPr lang="pt-BR" sz="2200" dirty="0" smtClean="0">
                <a:solidFill>
                  <a:srgbClr val="000000"/>
                </a:solidFill>
                <a:latin typeface="Calibri"/>
                <a:cs typeface="Calibri"/>
              </a:rPr>
              <a:t> </a:t>
            </a:r>
            <a:r>
              <a:rPr lang="pt-BR" sz="2200" dirty="0" err="1">
                <a:solidFill>
                  <a:srgbClr val="000000"/>
                </a:solidFill>
                <a:latin typeface="Calibri"/>
                <a:cs typeface="Calibri"/>
              </a:rPr>
              <a:t>Community</a:t>
            </a:r>
            <a:r>
              <a:rPr lang="pt-BR" sz="2200" dirty="0">
                <a:solidFill>
                  <a:srgbClr val="000000"/>
                </a:solidFill>
                <a:latin typeface="Calibri"/>
                <a:cs typeface="Calibri"/>
              </a:rPr>
              <a:t> </a:t>
            </a:r>
            <a:r>
              <a:rPr lang="pt-BR" sz="2200" dirty="0" err="1">
                <a:solidFill>
                  <a:srgbClr val="000000"/>
                </a:solidFill>
                <a:latin typeface="Calibri"/>
                <a:cs typeface="Calibri"/>
              </a:rPr>
              <a:t>Partnerships</a:t>
            </a:r>
            <a:r>
              <a:rPr lang="pt-BR" sz="2200" dirty="0">
                <a:solidFill>
                  <a:srgbClr val="000000"/>
                </a:solidFill>
                <a:latin typeface="Calibri"/>
                <a:cs typeface="Calibri"/>
              </a:rPr>
              <a:t> Explore Science </a:t>
            </a:r>
            <a:r>
              <a:rPr lang="pt-BR" sz="2200" dirty="0" smtClean="0">
                <a:solidFill>
                  <a:srgbClr val="000000"/>
                </a:solidFill>
                <a:latin typeface="Calibri"/>
                <a:cs typeface="Calibri"/>
              </a:rPr>
              <a:t>– Zoom </a:t>
            </a:r>
            <a:r>
              <a:rPr lang="pt-BR" sz="2200" dirty="0" err="1" smtClean="0">
                <a:solidFill>
                  <a:srgbClr val="000000"/>
                </a:solidFill>
                <a:latin typeface="Calibri"/>
                <a:cs typeface="Calibri"/>
              </a:rPr>
              <a:t>into</a:t>
            </a:r>
            <a:r>
              <a:rPr lang="pt-BR" sz="2200" dirty="0" smtClean="0">
                <a:solidFill>
                  <a:srgbClr val="000000"/>
                </a:solidFill>
                <a:latin typeface="Calibri"/>
                <a:cs typeface="Calibri"/>
              </a:rPr>
              <a:t> Nano kits</a:t>
            </a:r>
          </a:p>
          <a:p>
            <a:pPr marL="342900" indent="-342900">
              <a:buFont typeface="Arial"/>
              <a:buChar char="•"/>
            </a:pPr>
            <a:endParaRPr lang="pt-BR" sz="2200" dirty="0" smtClean="0">
              <a:solidFill>
                <a:srgbClr val="000000"/>
              </a:solidFill>
              <a:latin typeface="Calibri"/>
              <a:cs typeface="Calibri"/>
            </a:endParaRPr>
          </a:p>
          <a:p>
            <a:pPr marL="342900" indent="-342900">
              <a:buFont typeface="Arial"/>
              <a:buChar char="•"/>
            </a:pPr>
            <a:r>
              <a:rPr lang="pt-BR" sz="2200" dirty="0" err="1" smtClean="0">
                <a:solidFill>
                  <a:srgbClr val="000000"/>
                </a:solidFill>
                <a:latin typeface="Calibri"/>
                <a:cs typeface="Calibri"/>
              </a:rPr>
              <a:t>Building</a:t>
            </a:r>
            <a:r>
              <a:rPr lang="pt-BR" sz="2200" dirty="0" smtClean="0">
                <a:solidFill>
                  <a:srgbClr val="000000"/>
                </a:solidFill>
                <a:latin typeface="Calibri"/>
                <a:cs typeface="Calibri"/>
              </a:rPr>
              <a:t> </a:t>
            </a:r>
            <a:r>
              <a:rPr lang="pt-BR" sz="2200" dirty="0" err="1">
                <a:solidFill>
                  <a:srgbClr val="000000"/>
                </a:solidFill>
                <a:latin typeface="Calibri"/>
                <a:cs typeface="Calibri"/>
              </a:rPr>
              <a:t>with</a:t>
            </a:r>
            <a:r>
              <a:rPr lang="pt-BR" sz="2200" dirty="0">
                <a:solidFill>
                  <a:srgbClr val="000000"/>
                </a:solidFill>
                <a:latin typeface="Calibri"/>
                <a:cs typeface="Calibri"/>
              </a:rPr>
              <a:t> </a:t>
            </a:r>
            <a:r>
              <a:rPr lang="pt-BR" sz="2200" dirty="0" err="1">
                <a:solidFill>
                  <a:srgbClr val="000000"/>
                </a:solidFill>
                <a:latin typeface="Calibri"/>
                <a:cs typeface="Calibri"/>
              </a:rPr>
              <a:t>Biology</a:t>
            </a:r>
            <a:r>
              <a:rPr lang="pt-BR" sz="2200" dirty="0">
                <a:solidFill>
                  <a:srgbClr val="000000"/>
                </a:solidFill>
                <a:latin typeface="Calibri"/>
                <a:cs typeface="Calibri"/>
              </a:rPr>
              <a:t> </a:t>
            </a:r>
            <a:r>
              <a:rPr lang="pt-BR" sz="2200" dirty="0" smtClean="0">
                <a:solidFill>
                  <a:srgbClr val="000000"/>
                </a:solidFill>
                <a:latin typeface="Calibri"/>
                <a:cs typeface="Calibri"/>
              </a:rPr>
              <a:t>kit</a:t>
            </a:r>
          </a:p>
          <a:p>
            <a:pPr marL="342900" indent="-342900">
              <a:buFont typeface="Arial"/>
              <a:buChar char="•"/>
            </a:pPr>
            <a:endParaRPr lang="pt-BR" sz="2200" dirty="0" smtClean="0">
              <a:solidFill>
                <a:srgbClr val="000000"/>
              </a:solidFill>
              <a:latin typeface="Calibri"/>
              <a:cs typeface="Calibri"/>
            </a:endParaRPr>
          </a:p>
          <a:p>
            <a:pPr marL="342900" indent="-342900">
              <a:buFont typeface="Arial"/>
              <a:buChar char="•"/>
            </a:pPr>
            <a:r>
              <a:rPr lang="pt-BR" sz="2200" dirty="0" err="1" smtClean="0">
                <a:solidFill>
                  <a:srgbClr val="000000"/>
                </a:solidFill>
                <a:latin typeface="Calibri"/>
                <a:cs typeface="Calibri"/>
              </a:rPr>
              <a:t>Sustainability</a:t>
            </a:r>
            <a:r>
              <a:rPr lang="pt-BR" sz="2200" dirty="0" smtClean="0">
                <a:solidFill>
                  <a:srgbClr val="000000"/>
                </a:solidFill>
                <a:latin typeface="Calibri"/>
                <a:cs typeface="Calibri"/>
              </a:rPr>
              <a:t> </a:t>
            </a:r>
            <a:r>
              <a:rPr lang="pt-BR" sz="2200" dirty="0">
                <a:solidFill>
                  <a:srgbClr val="000000"/>
                </a:solidFill>
                <a:latin typeface="Calibri"/>
                <a:cs typeface="Calibri"/>
              </a:rPr>
              <a:t>in Science </a:t>
            </a:r>
            <a:r>
              <a:rPr lang="pt-BR" sz="2200" dirty="0" err="1">
                <a:solidFill>
                  <a:srgbClr val="000000"/>
                </a:solidFill>
                <a:latin typeface="Calibri"/>
                <a:cs typeface="Calibri"/>
              </a:rPr>
              <a:t>Museums</a:t>
            </a:r>
            <a:r>
              <a:rPr lang="pt-BR" sz="2200" dirty="0">
                <a:solidFill>
                  <a:srgbClr val="000000"/>
                </a:solidFill>
                <a:latin typeface="Calibri"/>
                <a:cs typeface="Calibri"/>
              </a:rPr>
              <a:t> </a:t>
            </a:r>
            <a:r>
              <a:rPr lang="pt-BR" sz="2200" dirty="0" smtClean="0">
                <a:solidFill>
                  <a:srgbClr val="000000"/>
                </a:solidFill>
                <a:latin typeface="Calibri"/>
                <a:cs typeface="Calibri"/>
              </a:rPr>
              <a:t>kit</a:t>
            </a:r>
          </a:p>
          <a:p>
            <a:pPr marL="342900" indent="-342900">
              <a:buFont typeface="Arial"/>
              <a:buChar char="•"/>
            </a:pPr>
            <a:endParaRPr lang="pt-BR" sz="2200" dirty="0" smtClean="0">
              <a:latin typeface="Calibri"/>
              <a:cs typeface="Calibri"/>
            </a:endParaRPr>
          </a:p>
          <a:p>
            <a:pPr marL="342900" indent="-342900">
              <a:buFont typeface="Arial"/>
              <a:buChar char="•"/>
            </a:pPr>
            <a:r>
              <a:rPr lang="pt-BR" sz="2200" dirty="0" smtClean="0">
                <a:latin typeface="Calibri"/>
                <a:cs typeface="Calibri"/>
              </a:rPr>
              <a:t>Space </a:t>
            </a:r>
            <a:r>
              <a:rPr lang="pt-BR" sz="2200" dirty="0" err="1">
                <a:latin typeface="Calibri"/>
                <a:cs typeface="Calibri"/>
              </a:rPr>
              <a:t>and</a:t>
            </a:r>
            <a:r>
              <a:rPr lang="pt-BR" sz="2200" dirty="0">
                <a:latin typeface="Calibri"/>
                <a:cs typeface="Calibri"/>
              </a:rPr>
              <a:t> Earth Informal STEM </a:t>
            </a:r>
            <a:r>
              <a:rPr lang="pt-BR" sz="2200" dirty="0" err="1" smtClean="0">
                <a:latin typeface="Calibri"/>
                <a:cs typeface="Calibri"/>
              </a:rPr>
              <a:t>Education</a:t>
            </a:r>
            <a:endParaRPr lang="pt-BR" sz="2200" dirty="0" smtClean="0">
              <a:latin typeface="Calibri"/>
              <a:cs typeface="Calibri"/>
            </a:endParaRPr>
          </a:p>
          <a:p>
            <a:pPr marL="342900" indent="-342900">
              <a:buFont typeface="Arial"/>
              <a:buChar char="•"/>
            </a:pPr>
            <a:endParaRPr lang="pt-BR" sz="2200" dirty="0" smtClean="0">
              <a:latin typeface="Calibri"/>
              <a:cs typeface="Calibri"/>
            </a:endParaRPr>
          </a:p>
          <a:p>
            <a:pPr marL="342900" indent="-342900">
              <a:buFont typeface="Arial"/>
              <a:buChar char="•"/>
            </a:pPr>
            <a:r>
              <a:rPr lang="pt-BR" sz="2200" dirty="0" err="1" smtClean="0">
                <a:latin typeface="Calibri"/>
                <a:cs typeface="Calibri"/>
              </a:rPr>
              <a:t>Transmedia</a:t>
            </a:r>
            <a:r>
              <a:rPr lang="pt-BR" sz="2200" dirty="0" smtClean="0">
                <a:latin typeface="Calibri"/>
                <a:cs typeface="Calibri"/>
              </a:rPr>
              <a:t> </a:t>
            </a:r>
            <a:r>
              <a:rPr lang="pt-BR" sz="2200" dirty="0" err="1" smtClean="0">
                <a:latin typeface="Calibri"/>
                <a:cs typeface="Calibri"/>
              </a:rPr>
              <a:t>Museum</a:t>
            </a:r>
            <a:r>
              <a:rPr lang="pt-BR" sz="2200" dirty="0" smtClean="0">
                <a:latin typeface="Calibri"/>
                <a:cs typeface="Calibri"/>
              </a:rPr>
              <a:t> </a:t>
            </a:r>
            <a:r>
              <a:rPr lang="pt-BR" sz="2200" dirty="0">
                <a:latin typeface="Calibri"/>
                <a:cs typeface="Calibri"/>
              </a:rPr>
              <a:t/>
            </a:r>
            <a:br>
              <a:rPr lang="pt-BR" sz="2200" dirty="0">
                <a:latin typeface="Calibri"/>
                <a:cs typeface="Calibri"/>
              </a:rPr>
            </a:br>
            <a:r>
              <a:rPr lang="pt-BR" sz="2200" dirty="0" smtClean="0">
                <a:latin typeface="Calibri"/>
                <a:cs typeface="Calibri"/>
              </a:rPr>
              <a:t>(Frankenstein </a:t>
            </a:r>
            <a:r>
              <a:rPr lang="pt-BR" sz="2200" dirty="0" err="1" smtClean="0">
                <a:latin typeface="Calibri"/>
                <a:cs typeface="Calibri"/>
              </a:rPr>
              <a:t>anniversary</a:t>
            </a:r>
            <a:r>
              <a:rPr lang="pt-BR" sz="2200" dirty="0" smtClean="0">
                <a:latin typeface="Calibri"/>
                <a:cs typeface="Calibri"/>
              </a:rPr>
              <a:t>)</a:t>
            </a:r>
            <a:endParaRPr lang="pt-BR" sz="2200" dirty="0">
              <a:latin typeface="Calibri"/>
              <a:cs typeface="Calibri"/>
            </a:endParaRPr>
          </a:p>
          <a:p>
            <a:pPr marL="342900" indent="-342900">
              <a:buFont typeface="Arial"/>
              <a:buChar char="•"/>
            </a:pPr>
            <a:endParaRPr lang="en-US" dirty="0">
              <a:solidFill>
                <a:prstClr val="black"/>
              </a:solidFill>
              <a:latin typeface="Trebuchet MS"/>
              <a:cs typeface="Trebuchet MS"/>
            </a:endParaRPr>
          </a:p>
          <a:p>
            <a:pPr marL="342900" indent="-342900" eaLnBrk="1" hangingPunct="1">
              <a:lnSpc>
                <a:spcPct val="90000"/>
              </a:lnSpc>
              <a:spcBef>
                <a:spcPct val="50000"/>
              </a:spcBef>
              <a:buFont typeface="Arial"/>
              <a:buChar char="•"/>
              <a:defRPr/>
            </a:pPr>
            <a:endParaRPr lang="en-US" dirty="0" smtClean="0">
              <a:solidFill>
                <a:prstClr val="black"/>
              </a:solidFill>
              <a:latin typeface="Trebuchet MS"/>
              <a:cs typeface="Trebuchet MS"/>
            </a:endParaRPr>
          </a:p>
        </p:txBody>
      </p:sp>
      <p:pic>
        <p:nvPicPr>
          <p:cNvPr id="10" name="Picture 9"/>
          <p:cNvPicPr/>
          <p:nvPr/>
        </p:nvPicPr>
        <p:blipFill>
          <a:blip r:embed="rId3" cstate="email">
            <a:extLst>
              <a:ext uri="{28A0092B-C50C-407E-A947-70E740481C1C}">
                <a14:useLocalDpi xmlns:a14="http://schemas.microsoft.com/office/drawing/2010/main"/>
              </a:ext>
            </a:extLst>
          </a:blip>
          <a:stretch>
            <a:fillRect/>
          </a:stretch>
        </p:blipFill>
        <p:spPr>
          <a:xfrm>
            <a:off x="291828" y="2521828"/>
            <a:ext cx="2420152" cy="1160312"/>
          </a:xfrm>
          <a:prstGeom prst="rect">
            <a:avLst/>
          </a:prstGeom>
        </p:spPr>
      </p:pic>
      <p:pic>
        <p:nvPicPr>
          <p:cNvPr id="11" name="Picture 10"/>
          <p:cNvPicPr/>
          <p:nvPr/>
        </p:nvPicPr>
        <p:blipFill>
          <a:blip r:embed="rId4" cstate="email">
            <a:extLst>
              <a:ext uri="{28A0092B-C50C-407E-A947-70E740481C1C}">
                <a14:useLocalDpi xmlns:a14="http://schemas.microsoft.com/office/drawing/2010/main"/>
              </a:ext>
            </a:extLst>
          </a:blip>
          <a:stretch>
            <a:fillRect/>
          </a:stretch>
        </p:blipFill>
        <p:spPr>
          <a:xfrm>
            <a:off x="266838" y="3825970"/>
            <a:ext cx="2470132" cy="957968"/>
          </a:xfrm>
          <a:prstGeom prst="rect">
            <a:avLst/>
          </a:prstGeom>
        </p:spPr>
      </p:pic>
      <p:pic>
        <p:nvPicPr>
          <p:cNvPr id="15" name="Picture 14"/>
          <p:cNvPicPr/>
          <p:nvPr/>
        </p:nvPicPr>
        <p:blipFill>
          <a:blip r:embed="rId5" cstate="email">
            <a:extLst>
              <a:ext uri="{28A0092B-C50C-407E-A947-70E740481C1C}">
                <a14:useLocalDpi xmlns:a14="http://schemas.microsoft.com/office/drawing/2010/main"/>
              </a:ext>
            </a:extLst>
          </a:blip>
          <a:stretch>
            <a:fillRect/>
          </a:stretch>
        </p:blipFill>
        <p:spPr>
          <a:xfrm>
            <a:off x="335743" y="4739608"/>
            <a:ext cx="2332323" cy="533538"/>
          </a:xfrm>
          <a:prstGeom prst="rect">
            <a:avLst/>
          </a:prstGeom>
        </p:spPr>
      </p:pic>
      <p:pic>
        <p:nvPicPr>
          <p:cNvPr id="16" name="Picture 15"/>
          <p:cNvPicPr/>
          <p:nvPr/>
        </p:nvPicPr>
        <p:blipFill>
          <a:blip r:embed="rId6" cstate="email">
            <a:extLst>
              <a:ext uri="{28A0092B-C50C-407E-A947-70E740481C1C}">
                <a14:useLocalDpi xmlns:a14="http://schemas.microsoft.com/office/drawing/2010/main"/>
              </a:ext>
            </a:extLst>
          </a:blip>
          <a:srcRect/>
          <a:stretch>
            <a:fillRect/>
          </a:stretch>
        </p:blipFill>
        <p:spPr bwMode="auto">
          <a:xfrm>
            <a:off x="565913" y="5416974"/>
            <a:ext cx="1871983" cy="1248267"/>
          </a:xfrm>
          <a:prstGeom prst="rect">
            <a:avLst/>
          </a:prstGeom>
          <a:noFill/>
          <a:ln>
            <a:noFill/>
          </a:ln>
        </p:spPr>
      </p:pic>
      <p:pic>
        <p:nvPicPr>
          <p:cNvPr id="14" name="Picture 13"/>
          <p:cNvPicPr/>
          <p:nvPr/>
        </p:nvPicPr>
        <p:blipFill>
          <a:blip r:embed="rId7" cstate="email">
            <a:extLst>
              <a:ext uri="{28A0092B-C50C-407E-A947-70E740481C1C}">
                <a14:useLocalDpi xmlns:a14="http://schemas.microsoft.com/office/drawing/2010/main"/>
              </a:ext>
            </a:extLst>
          </a:blip>
          <a:stretch>
            <a:fillRect/>
          </a:stretch>
        </p:blipFill>
        <p:spPr>
          <a:xfrm>
            <a:off x="514352" y="1536634"/>
            <a:ext cx="1975105" cy="841364"/>
          </a:xfrm>
          <a:prstGeom prst="rect">
            <a:avLst/>
          </a:prstGeom>
        </p:spPr>
      </p:pic>
      <p:sp>
        <p:nvSpPr>
          <p:cNvPr id="3" name="TextBox 2"/>
          <p:cNvSpPr txBox="1"/>
          <p:nvPr/>
        </p:nvSpPr>
        <p:spPr>
          <a:xfrm>
            <a:off x="-1144470" y="1599351"/>
            <a:ext cx="184666" cy="369332"/>
          </a:xfrm>
          <a:prstGeom prst="rect">
            <a:avLst/>
          </a:prstGeom>
          <a:noFill/>
        </p:spPr>
        <p:txBody>
          <a:bodyPr wrap="none" rtlCol="0">
            <a:spAutoFit/>
          </a:bodyPr>
          <a:lstStyle/>
          <a:p>
            <a:endParaRPr lang="en-US" dirty="0"/>
          </a:p>
        </p:txBody>
      </p:sp>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7835" y="0"/>
            <a:ext cx="1457039" cy="1163444"/>
          </a:xfrm>
          <a:prstGeom prst="rect">
            <a:avLst/>
          </a:prstGeom>
        </p:spPr>
      </p:pic>
      <p:sp>
        <p:nvSpPr>
          <p:cNvPr id="21" name="Rectangle 20"/>
          <p:cNvSpPr/>
          <p:nvPr/>
        </p:nvSpPr>
        <p:spPr>
          <a:xfrm>
            <a:off x="1" y="1227251"/>
            <a:ext cx="9143999" cy="5267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flipH="1">
            <a:off x="2253295" y="248628"/>
            <a:ext cx="6890705" cy="769441"/>
          </a:xfrm>
          <a:prstGeom prst="rect">
            <a:avLst/>
          </a:prstGeom>
        </p:spPr>
        <p:txBody>
          <a:bodyPr wrap="square">
            <a:spAutoFit/>
          </a:bodyPr>
          <a:lstStyle/>
          <a:p>
            <a:r>
              <a:rPr lang="en-US" sz="4400" b="1" dirty="0">
                <a:solidFill>
                  <a:srgbClr val="00858B"/>
                </a:solidFill>
                <a:latin typeface="Century Gothic"/>
              </a:rPr>
              <a:t> </a:t>
            </a:r>
            <a:r>
              <a:rPr lang="en-US" sz="4400" b="1" dirty="0" smtClean="0">
                <a:solidFill>
                  <a:srgbClr val="00858B"/>
                </a:solidFill>
                <a:latin typeface="Century Gothic"/>
              </a:rPr>
              <a:t>Project Opportunities</a:t>
            </a:r>
            <a:endParaRPr lang="en-US" sz="4400" kern="1200" dirty="0">
              <a:solidFill>
                <a:srgbClr val="00858B"/>
              </a:solidFill>
            </a:endParaRPr>
          </a:p>
        </p:txBody>
      </p:sp>
    </p:spTree>
    <p:extLst>
      <p:ext uri="{BB962C8B-B14F-4D97-AF65-F5344CB8AC3E}">
        <p14:creationId xmlns:p14="http://schemas.microsoft.com/office/powerpoint/2010/main" val="16321437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1227251"/>
          </a:xfrm>
          <a:prstGeom prst="rect">
            <a:avLst/>
          </a:prstGeom>
          <a:solidFill>
            <a:srgbClr val="33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83850" y="84251"/>
            <a:ext cx="866015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b="1" dirty="0" smtClean="0">
                <a:solidFill>
                  <a:schemeClr val="bg1"/>
                </a:solidFill>
                <a:latin typeface="Trebuchet MS"/>
                <a:cs typeface="Trebuchet MS"/>
              </a:rPr>
              <a:t>Thank you NSF and partners!</a:t>
            </a:r>
            <a:endParaRPr lang="en-US" b="1" dirty="0">
              <a:solidFill>
                <a:schemeClr val="bg1"/>
              </a:solidFill>
              <a:latin typeface="Trebuchet MS"/>
              <a:cs typeface="Trebuchet MS"/>
            </a:endParaRPr>
          </a:p>
        </p:txBody>
      </p:sp>
      <p:pic>
        <p:nvPicPr>
          <p:cNvPr id="10"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7712" y="5980112"/>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1565098" y="5691127"/>
            <a:ext cx="5118906"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dirty="0">
                <a:latin typeface="Calibri" charset="0"/>
              </a:rPr>
              <a:t>This presentation is based on work supported by the National Science Foundation under Grant No. 0940143.  Any opinions, findings, and conclusions or recommendations expressed in this presentation are those of the authors and do not necessarily reflect the views of the Foundation. </a:t>
            </a:r>
          </a:p>
        </p:txBody>
      </p:sp>
      <p:pic>
        <p:nvPicPr>
          <p:cNvPr id="11"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9860" y="5665727"/>
            <a:ext cx="992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Nanotubes parade.jpg"/>
          <p:cNvPicPr>
            <a:picLocks noChangeAspect="1"/>
          </p:cNvPicPr>
          <p:nvPr/>
        </p:nvPicPr>
        <p:blipFill rotWithShape="1">
          <a:blip r:embed="rId5" cstate="email">
            <a:extLst>
              <a:ext uri="{28A0092B-C50C-407E-A947-70E740481C1C}">
                <a14:useLocalDpi xmlns:a14="http://schemas.microsoft.com/office/drawing/2010/main"/>
              </a:ext>
            </a:extLst>
          </a:blip>
          <a:srcRect r="-10130"/>
          <a:stretch/>
        </p:blipFill>
        <p:spPr bwMode="auto">
          <a:xfrm>
            <a:off x="-2" y="1211297"/>
            <a:ext cx="10133469" cy="430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300" y="4622800"/>
            <a:ext cx="1212398" cy="471488"/>
          </a:xfrm>
          <a:prstGeom prst="rect">
            <a:avLst/>
          </a:prstGeom>
        </p:spPr>
      </p:pic>
      <p:pic>
        <p:nvPicPr>
          <p:cNvPr id="16" name="Picture 3" descr="NISE_logo.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15138" y="5802043"/>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1464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1227251"/>
          </a:xfrm>
          <a:prstGeom prst="rect">
            <a:avLst/>
          </a:prstGeom>
          <a:solidFill>
            <a:srgbClr val="33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83850" y="84251"/>
            <a:ext cx="866015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b="1" dirty="0" smtClean="0">
                <a:solidFill>
                  <a:schemeClr val="bg1"/>
                </a:solidFill>
                <a:latin typeface="Trebuchet MS"/>
                <a:cs typeface="Trebuchet MS"/>
              </a:rPr>
              <a:t>Discussion</a:t>
            </a:r>
            <a:endParaRPr lang="en-US" b="1" dirty="0">
              <a:solidFill>
                <a:schemeClr val="bg1"/>
              </a:solidFill>
              <a:latin typeface="Trebuchet MS"/>
              <a:cs typeface="Trebuchet MS"/>
            </a:endParaRPr>
          </a:p>
        </p:txBody>
      </p:sp>
      <p:sp>
        <p:nvSpPr>
          <p:cNvPr id="14" name="Rectangle 13"/>
          <p:cNvSpPr/>
          <p:nvPr/>
        </p:nvSpPr>
        <p:spPr>
          <a:xfrm>
            <a:off x="0" y="1227251"/>
            <a:ext cx="9144000" cy="5662109"/>
          </a:xfrm>
          <a:prstGeom prst="rect">
            <a:avLst/>
          </a:prstGeom>
          <a:solidFill>
            <a:srgbClr val="BCC2D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Questions low r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31090"/>
            <a:ext cx="9144000" cy="5275620"/>
          </a:xfrm>
          <a:prstGeom prst="rect">
            <a:avLst/>
          </a:prstGeom>
        </p:spPr>
      </p:pic>
      <p:pic>
        <p:nvPicPr>
          <p:cNvPr id="10" name="Picture 8" descr="NISE_tag_whit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7712" y="5980112"/>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4140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1227251"/>
          </a:xfrm>
          <a:prstGeom prst="rect">
            <a:avLst/>
          </a:prstGeom>
          <a:solidFill>
            <a:srgbClr val="33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57200" y="842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r>
              <a:rPr lang="en-US" b="1" dirty="0" smtClean="0">
                <a:solidFill>
                  <a:schemeClr val="bg1"/>
                </a:solidFill>
                <a:latin typeface="Trebuchet MS"/>
                <a:cs typeface="Trebuchet MS"/>
              </a:rPr>
              <a:t>Discussion</a:t>
            </a:r>
            <a:endParaRPr lang="en-US" b="1" dirty="0">
              <a:solidFill>
                <a:schemeClr val="bg1"/>
              </a:solidFill>
              <a:latin typeface="Trebuchet MS"/>
              <a:cs typeface="Trebuchet MS"/>
            </a:endParaRPr>
          </a:p>
        </p:txBody>
      </p:sp>
      <p:sp>
        <p:nvSpPr>
          <p:cNvPr id="14" name="Rectangle 13"/>
          <p:cNvSpPr/>
          <p:nvPr/>
        </p:nvSpPr>
        <p:spPr>
          <a:xfrm>
            <a:off x="1" y="1227251"/>
            <a:ext cx="457200" cy="5630749"/>
          </a:xfrm>
          <a:prstGeom prst="rect">
            <a:avLst/>
          </a:prstGeom>
          <a:solidFill>
            <a:srgbClr val="BCC2D7"/>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pic>
        <p:nvPicPr>
          <p:cNvPr id="2" name="Picture 1" descr="smmcolo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3305" y="6304317"/>
            <a:ext cx="1286160" cy="491956"/>
          </a:xfrm>
          <a:prstGeom prst="rect">
            <a:avLst/>
          </a:prstGeom>
        </p:spPr>
      </p:pic>
      <p:sp>
        <p:nvSpPr>
          <p:cNvPr id="10" name="Rectangle 9"/>
          <p:cNvSpPr/>
          <p:nvPr/>
        </p:nvSpPr>
        <p:spPr>
          <a:xfrm>
            <a:off x="768206" y="1584884"/>
            <a:ext cx="8241259" cy="4093429"/>
          </a:xfrm>
          <a:prstGeom prst="rect">
            <a:avLst/>
          </a:prstGeom>
        </p:spPr>
        <p:txBody>
          <a:bodyPr wrap="square">
            <a:spAutoFit/>
          </a:bodyPr>
          <a:lstStyle/>
          <a:p>
            <a:r>
              <a:rPr lang="en-US" sz="3200" b="1" dirty="0"/>
              <a:t>Tell us about challenges </a:t>
            </a:r>
            <a:endParaRPr lang="en-US" sz="3200" b="1" dirty="0" smtClean="0"/>
          </a:p>
          <a:p>
            <a:r>
              <a:rPr lang="en-US" sz="3200" b="1" dirty="0" smtClean="0"/>
              <a:t>you have experienced in your collaborations</a:t>
            </a:r>
            <a:r>
              <a:rPr lang="en-US" sz="2800" b="1" dirty="0" smtClean="0"/>
              <a:t> </a:t>
            </a:r>
          </a:p>
          <a:p>
            <a:r>
              <a:rPr lang="en-US" sz="2800" b="1" dirty="0" smtClean="0"/>
              <a:t>we can discuss strategies for working through them</a:t>
            </a:r>
            <a:r>
              <a:rPr lang="en-US" sz="2800" dirty="0"/>
              <a:t> </a:t>
            </a:r>
            <a:endParaRPr lang="en-US" sz="2800" dirty="0" smtClean="0"/>
          </a:p>
          <a:p>
            <a:endParaRPr lang="en-US" sz="2800" dirty="0"/>
          </a:p>
          <a:p>
            <a:pPr marL="514350" indent="-514350">
              <a:buFont typeface="+mj-lt"/>
              <a:buAutoNum type="arabicPeriod"/>
            </a:pPr>
            <a:r>
              <a:rPr lang="en-US" sz="2800" dirty="0" smtClean="0"/>
              <a:t>changes </a:t>
            </a:r>
            <a:r>
              <a:rPr lang="en-US" sz="2800" dirty="0"/>
              <a:t>in personnel</a:t>
            </a:r>
          </a:p>
          <a:p>
            <a:pPr marL="514350" indent="-514350">
              <a:buFont typeface="+mj-lt"/>
              <a:buAutoNum type="arabicPeriod"/>
            </a:pPr>
            <a:r>
              <a:rPr lang="en-US" sz="2800" dirty="0" smtClean="0"/>
              <a:t>changing </a:t>
            </a:r>
            <a:r>
              <a:rPr lang="en-US" sz="2800" dirty="0"/>
              <a:t>organizational priorities (on either side)</a:t>
            </a:r>
          </a:p>
          <a:p>
            <a:pPr marL="514350" indent="-514350">
              <a:buFont typeface="+mj-lt"/>
              <a:buAutoNum type="arabicPeriod"/>
            </a:pPr>
            <a:r>
              <a:rPr lang="en-US" sz="2800" dirty="0" smtClean="0"/>
              <a:t>how </a:t>
            </a:r>
            <a:r>
              <a:rPr lang="en-US" sz="2800" dirty="0"/>
              <a:t>do you foster organizational buy-</a:t>
            </a:r>
            <a:r>
              <a:rPr lang="en-US" sz="2800" dirty="0" smtClean="0"/>
              <a:t>in?</a:t>
            </a:r>
            <a:endParaRPr lang="en-US" sz="2800" dirty="0"/>
          </a:p>
          <a:p>
            <a:pPr marL="514350" indent="-514350">
              <a:buFont typeface="+mj-lt"/>
              <a:buAutoNum type="arabicPeriod"/>
            </a:pPr>
            <a:r>
              <a:rPr lang="en-US" sz="2800" dirty="0" smtClean="0"/>
              <a:t>characteristics </a:t>
            </a:r>
            <a:r>
              <a:rPr lang="en-US" sz="2800" dirty="0"/>
              <a:t>to </a:t>
            </a:r>
            <a:r>
              <a:rPr lang="en-US" sz="2800" dirty="0" smtClean="0"/>
              <a:t>identify</a:t>
            </a:r>
            <a:br>
              <a:rPr lang="en-US" sz="2800" dirty="0" smtClean="0"/>
            </a:br>
            <a:r>
              <a:rPr lang="en-US" sz="2800" dirty="0" smtClean="0"/>
              <a:t> </a:t>
            </a:r>
            <a:r>
              <a:rPr lang="en-US" sz="2800" dirty="0"/>
              <a:t>the right partnership right now</a:t>
            </a:r>
            <a:endParaRPr lang="en-US" sz="2800" b="1" dirty="0"/>
          </a:p>
        </p:txBody>
      </p:sp>
    </p:spTree>
    <p:extLst>
      <p:ext uri="{BB962C8B-B14F-4D97-AF65-F5344CB8AC3E}">
        <p14:creationId xmlns:p14="http://schemas.microsoft.com/office/powerpoint/2010/main" val="299465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Sci_PPT_ideas_11_10.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txBox="1">
            <a:spLocks/>
          </p:cNvSpPr>
          <p:nvPr/>
        </p:nvSpPr>
        <p:spPr>
          <a:xfrm>
            <a:off x="2209800" y="5410200"/>
            <a:ext cx="6781800" cy="1066800"/>
          </a:xfrm>
          <a:prstGeom prst="rect">
            <a:avLst/>
          </a:prstGeom>
          <a:solidFill>
            <a:schemeClr val="bg1"/>
          </a:solidFill>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6000" b="1" dirty="0" smtClean="0">
                <a:solidFill>
                  <a:prstClr val="black"/>
                </a:solidFill>
                <a:latin typeface="Calibri"/>
                <a:cs typeface="Calibri"/>
                <a:sym typeface="Gill Sans" charset="0"/>
              </a:rPr>
              <a:t>Activity Kit Overview</a:t>
            </a:r>
            <a:endParaRPr lang="en-US" sz="6000" b="1" dirty="0">
              <a:solidFill>
                <a:prstClr val="black"/>
              </a:solidFill>
              <a:latin typeface="Calibri"/>
              <a:cs typeface="Calibri"/>
              <a:sym typeface="Gill Sans" charset="0"/>
            </a:endParaRPr>
          </a:p>
        </p:txBody>
      </p:sp>
      <p:sp>
        <p:nvSpPr>
          <p:cNvPr id="5" name="Title 3"/>
          <p:cNvSpPr txBox="1">
            <a:spLocks/>
          </p:cNvSpPr>
          <p:nvPr/>
        </p:nvSpPr>
        <p:spPr>
          <a:xfrm>
            <a:off x="5943600" y="1219200"/>
            <a:ext cx="2971800" cy="1066800"/>
          </a:xfrm>
          <a:prstGeom prst="rect">
            <a:avLst/>
          </a:prstGeom>
          <a:solidFill>
            <a:schemeClr val="bg1"/>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endParaRPr lang="en-US" sz="6000" b="1" dirty="0">
              <a:solidFill>
                <a:prstClr val="black"/>
              </a:solidFill>
              <a:latin typeface="Calibri"/>
              <a:cs typeface="Calibri"/>
              <a:sym typeface="Gill Sans" charset="0"/>
            </a:endParaRPr>
          </a:p>
        </p:txBody>
      </p:sp>
    </p:spTree>
    <p:extLst>
      <p:ext uri="{BB962C8B-B14F-4D97-AF65-F5344CB8AC3E}">
        <p14:creationId xmlns:p14="http://schemas.microsoft.com/office/powerpoint/2010/main" val="25472867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smtClean="0">
                <a:latin typeface="Calibri"/>
                <a:cs typeface="Calibri"/>
              </a:rPr>
              <a:t>Explore Science kits</a:t>
            </a:r>
            <a:endParaRPr lang="en-US" dirty="0">
              <a:latin typeface="Calibri"/>
              <a:cs typeface="Calibri"/>
            </a:endParaRPr>
          </a:p>
        </p:txBody>
      </p:sp>
      <p:sp>
        <p:nvSpPr>
          <p:cNvPr id="5" name="Rectangle 3"/>
          <p:cNvSpPr txBox="1">
            <a:spLocks noChangeArrowheads="1"/>
          </p:cNvSpPr>
          <p:nvPr/>
        </p:nvSpPr>
        <p:spPr>
          <a:xfrm>
            <a:off x="685800" y="1524000"/>
            <a:ext cx="8445500" cy="36980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4863" indent="-347663" fontAlgn="base">
              <a:spcAft>
                <a:spcPct val="0"/>
              </a:spcAft>
              <a:buSzPct val="100000"/>
            </a:pPr>
            <a:r>
              <a:rPr lang="en-US" sz="3000" dirty="0" smtClean="0">
                <a:solidFill>
                  <a:prstClr val="black"/>
                </a:solidFill>
                <a:latin typeface="Calibri"/>
                <a:cs typeface="Calibri"/>
                <a:sym typeface="Gill Sans" charset="0"/>
              </a:rPr>
              <a:t>Designed for hands-on learning</a:t>
            </a:r>
          </a:p>
          <a:p>
            <a:pPr marL="804863" indent="-347663" fontAlgn="base">
              <a:spcAft>
                <a:spcPct val="0"/>
              </a:spcAft>
              <a:buSzPct val="100000"/>
            </a:pPr>
            <a:r>
              <a:rPr lang="en-US" sz="3000" dirty="0" smtClean="0">
                <a:solidFill>
                  <a:prstClr val="black"/>
                </a:solidFill>
                <a:latin typeface="Calibri"/>
                <a:cs typeface="Calibri"/>
                <a:sym typeface="Gill Sans" charset="0"/>
              </a:rPr>
              <a:t>Adaptable to different settings and learners</a:t>
            </a:r>
          </a:p>
          <a:p>
            <a:pPr marL="804863" indent="-347663" fontAlgn="base">
              <a:spcAft>
                <a:spcPct val="0"/>
              </a:spcAft>
              <a:buSzPct val="100000"/>
            </a:pPr>
            <a:r>
              <a:rPr lang="en-US" sz="3000" dirty="0">
                <a:solidFill>
                  <a:prstClr val="black"/>
                </a:solidFill>
                <a:latin typeface="Calibri"/>
                <a:cs typeface="Calibri"/>
                <a:sym typeface="Gill Sans" charset="0"/>
              </a:rPr>
              <a:t>Five </a:t>
            </a:r>
            <a:r>
              <a:rPr lang="en-US" sz="3000" dirty="0" smtClean="0">
                <a:solidFill>
                  <a:prstClr val="black"/>
                </a:solidFill>
                <a:latin typeface="Calibri"/>
                <a:cs typeface="Calibri"/>
                <a:sym typeface="Gill Sans" charset="0"/>
              </a:rPr>
              <a:t>units, each with </a:t>
            </a:r>
            <a:r>
              <a:rPr lang="en-US" sz="3000" dirty="0">
                <a:solidFill>
                  <a:prstClr val="black"/>
                </a:solidFill>
                <a:latin typeface="Calibri"/>
                <a:cs typeface="Calibri"/>
                <a:sym typeface="Gill Sans" charset="0"/>
              </a:rPr>
              <a:t>several </a:t>
            </a:r>
            <a:r>
              <a:rPr lang="en-US" sz="3000" dirty="0" smtClean="0">
                <a:solidFill>
                  <a:prstClr val="black"/>
                </a:solidFill>
                <a:latin typeface="Calibri"/>
                <a:cs typeface="Calibri"/>
                <a:sym typeface="Gill Sans" charset="0"/>
              </a:rPr>
              <a:t>activities</a:t>
            </a:r>
          </a:p>
          <a:p>
            <a:pPr marL="804863" indent="-347663" fontAlgn="base">
              <a:spcAft>
                <a:spcPct val="0"/>
              </a:spcAft>
              <a:buSzPct val="100000"/>
            </a:pPr>
            <a:r>
              <a:rPr lang="en-US" sz="3000" dirty="0" smtClean="0">
                <a:solidFill>
                  <a:prstClr val="black"/>
                </a:solidFill>
                <a:latin typeface="Calibri"/>
                <a:cs typeface="Calibri"/>
                <a:sym typeface="Gill Sans" charset="0"/>
              </a:rPr>
              <a:t>Everything you need is in the kit!</a:t>
            </a:r>
          </a:p>
          <a:p>
            <a:pPr marL="868363" fontAlgn="base">
              <a:spcAft>
                <a:spcPct val="0"/>
              </a:spcAft>
              <a:buSzPct val="100000"/>
            </a:pPr>
            <a:endParaRPr lang="en-US" sz="2700" dirty="0">
              <a:solidFill>
                <a:prstClr val="black"/>
              </a:solidFill>
              <a:latin typeface="Calibri"/>
              <a:cs typeface="Calibri"/>
              <a:sym typeface="Gill Sans" charset="0"/>
            </a:endParaRPr>
          </a:p>
        </p:txBody>
      </p:sp>
    </p:spTree>
    <p:extLst>
      <p:ext uri="{BB962C8B-B14F-4D97-AF65-F5344CB8AC3E}">
        <p14:creationId xmlns:p14="http://schemas.microsoft.com/office/powerpoint/2010/main" val="2351849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Themes</a:t>
            </a:r>
            <a:endParaRPr lang="en-US" dirty="0"/>
          </a:p>
        </p:txBody>
      </p:sp>
      <p:sp>
        <p:nvSpPr>
          <p:cNvPr id="4" name="Content Placeholder 3"/>
          <p:cNvSpPr>
            <a:spLocks noGrp="1"/>
          </p:cNvSpPr>
          <p:nvPr>
            <p:ph idx="1"/>
          </p:nvPr>
        </p:nvSpPr>
        <p:spPr>
          <a:xfrm>
            <a:off x="1143000" y="1524000"/>
            <a:ext cx="7543800" cy="4572000"/>
          </a:xfrm>
        </p:spPr>
        <p:txBody>
          <a:bodyPr>
            <a:normAutofit/>
          </a:bodyPr>
          <a:lstStyle/>
          <a:p>
            <a:r>
              <a:rPr lang="en-US" sz="3000" dirty="0" smtClean="0"/>
              <a:t>Intro to Nano</a:t>
            </a:r>
            <a:endParaRPr lang="en-US" sz="3000" dirty="0"/>
          </a:p>
          <a:p>
            <a:r>
              <a:rPr lang="en-US" sz="3000" dirty="0"/>
              <a:t>S</a:t>
            </a:r>
            <a:r>
              <a:rPr lang="en-US" sz="3000" dirty="0" smtClean="0"/>
              <a:t>mall </a:t>
            </a:r>
            <a:r>
              <a:rPr lang="en-US" sz="3000" dirty="0"/>
              <a:t>and Surprising</a:t>
            </a:r>
          </a:p>
          <a:p>
            <a:r>
              <a:rPr lang="en-US" sz="3000" dirty="0" smtClean="0"/>
              <a:t>Labs </a:t>
            </a:r>
            <a:r>
              <a:rPr lang="en-US" sz="3000" dirty="0"/>
              <a:t>and </a:t>
            </a:r>
            <a:r>
              <a:rPr lang="en-US" sz="3000" dirty="0" smtClean="0"/>
              <a:t>Tools</a:t>
            </a:r>
          </a:p>
          <a:p>
            <a:r>
              <a:rPr lang="en-US" sz="3000" dirty="0" smtClean="0"/>
              <a:t>Tech and Nature</a:t>
            </a:r>
          </a:p>
          <a:p>
            <a:r>
              <a:rPr lang="en-US" sz="3000" dirty="0" smtClean="0"/>
              <a:t>Nano </a:t>
            </a:r>
            <a:r>
              <a:rPr lang="en-US" sz="3000" dirty="0"/>
              <a:t>and Our </a:t>
            </a:r>
            <a:r>
              <a:rPr lang="en-US" sz="3000" dirty="0" smtClean="0"/>
              <a:t>Lives</a:t>
            </a:r>
          </a:p>
          <a:p>
            <a:pPr marL="0" indent="0">
              <a:buNone/>
            </a:pPr>
            <a:endParaRPr lang="en-US" dirty="0"/>
          </a:p>
          <a:p>
            <a:pPr marL="0" indent="0">
              <a:buNone/>
            </a:pPr>
            <a:endParaRPr lang="en-US" dirty="0"/>
          </a:p>
          <a:p>
            <a:pPr marL="0" indent="0">
              <a:buNone/>
            </a:pPr>
            <a:endParaRPr lang="en-US" dirty="0"/>
          </a:p>
          <a:p>
            <a:pPr marL="0" lvl="0" indent="0">
              <a:buNone/>
            </a:pPr>
            <a:endParaRPr lang="en-US" dirty="0"/>
          </a:p>
        </p:txBody>
      </p:sp>
    </p:spTree>
    <p:extLst>
      <p:ext uri="{BB962C8B-B14F-4D97-AF65-F5344CB8AC3E}">
        <p14:creationId xmlns:p14="http://schemas.microsoft.com/office/powerpoint/2010/main" val="12176637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1143000"/>
          </a:xfrm>
        </p:spPr>
        <p:txBody>
          <a:bodyPr/>
          <a:lstStyle/>
          <a:p>
            <a:r>
              <a:rPr lang="en-US" smtClean="0"/>
              <a:t>Zoom into </a:t>
            </a:r>
            <a:r>
              <a:rPr lang="en-US" dirty="0"/>
              <a:t>N</a:t>
            </a:r>
            <a:r>
              <a:rPr lang="en-US" dirty="0" smtClean="0"/>
              <a:t>ano</a:t>
            </a:r>
            <a:endParaRPr lang="en-US" dirty="0"/>
          </a:p>
        </p:txBody>
      </p:sp>
      <p:pic>
        <p:nvPicPr>
          <p:cNvPr id="5" name="Picture 4" descr="20151009_1106-X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8200" y="4419600"/>
            <a:ext cx="3657600" cy="2193073"/>
          </a:xfrm>
          <a:prstGeom prst="rect">
            <a:avLst/>
          </a:prstGeom>
        </p:spPr>
      </p:pic>
      <p:sp>
        <p:nvSpPr>
          <p:cNvPr id="3" name="TextBox 2"/>
          <p:cNvSpPr txBox="1"/>
          <p:nvPr/>
        </p:nvSpPr>
        <p:spPr>
          <a:xfrm>
            <a:off x="838200" y="4035623"/>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Get in Order</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8" name="TextBox 7"/>
          <p:cNvSpPr txBox="1"/>
          <p:nvPr/>
        </p:nvSpPr>
        <p:spPr>
          <a:xfrm>
            <a:off x="838200" y="6556177"/>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Measure Yourself</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9" name="TextBox 8"/>
          <p:cNvSpPr txBox="1"/>
          <p:nvPr/>
        </p:nvSpPr>
        <p:spPr>
          <a:xfrm>
            <a:off x="5029200" y="4035623"/>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Powers of Ten</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10" name="TextBox 9"/>
          <p:cNvSpPr txBox="1"/>
          <p:nvPr/>
        </p:nvSpPr>
        <p:spPr>
          <a:xfrm>
            <a:off x="0" y="990600"/>
            <a:ext cx="9144000" cy="830997"/>
          </a:xfrm>
          <a:prstGeom prst="rect">
            <a:avLst/>
          </a:prstGeom>
          <a:noFill/>
        </p:spPr>
        <p:txBody>
          <a:bodyPr wrap="square" rtlCol="0">
            <a:spAutoFit/>
          </a:bodyPr>
          <a:lstStyle/>
          <a:p>
            <a:pPr algn="ctr" defTabSz="914400" fontAlgn="base">
              <a:spcBef>
                <a:spcPct val="0"/>
              </a:spcBef>
              <a:spcAft>
                <a:spcPct val="0"/>
              </a:spcAft>
            </a:pPr>
            <a:r>
              <a:rPr lang="en-US" sz="2400" i="1" dirty="0" smtClean="0">
                <a:solidFill>
                  <a:prstClr val="black"/>
                </a:solidFill>
                <a:latin typeface="Calibri"/>
                <a:ea typeface="ヒラギノ角ゴ Pro W3" charset="-128"/>
                <a:cs typeface="ヒラギノ角ゴ Pro W3" charset="-128"/>
                <a:sym typeface="Gill Sans" charset="0"/>
              </a:rPr>
              <a:t>A nanometer is a billionth of a meter. </a:t>
            </a:r>
          </a:p>
          <a:p>
            <a:pPr algn="ctr" defTabSz="914400" fontAlgn="base">
              <a:spcBef>
                <a:spcPct val="0"/>
              </a:spcBef>
              <a:spcAft>
                <a:spcPct val="0"/>
              </a:spcAft>
            </a:pPr>
            <a:r>
              <a:rPr lang="en-US" sz="2400" i="1" dirty="0" smtClean="0">
                <a:solidFill>
                  <a:prstClr val="black"/>
                </a:solidFill>
                <a:latin typeface="Calibri"/>
                <a:ea typeface="ヒラギノ角ゴ Pro W3" charset="-128"/>
                <a:cs typeface="ヒラギノ角ゴ Pro W3" charset="-128"/>
                <a:sym typeface="Gill Sans" charset="0"/>
              </a:rPr>
              <a:t>That’s very, very small!</a:t>
            </a:r>
          </a:p>
        </p:txBody>
      </p:sp>
      <p:pic>
        <p:nvPicPr>
          <p:cNvPr id="6" name="Picture 5" descr="20151111_1044-X2.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8200" y="1905000"/>
            <a:ext cx="3657600" cy="2192655"/>
          </a:xfrm>
          <a:prstGeom prst="rect">
            <a:avLst/>
          </a:prstGeom>
        </p:spPr>
      </p:pic>
      <p:pic>
        <p:nvPicPr>
          <p:cNvPr id="7" name="Picture 6" descr="20151117_1108-X2.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29200" y="1905000"/>
            <a:ext cx="3657600" cy="2195830"/>
          </a:xfrm>
          <a:prstGeom prst="rect">
            <a:avLst/>
          </a:prstGeom>
        </p:spPr>
      </p:pic>
    </p:spTree>
    <p:extLst>
      <p:ext uri="{BB962C8B-B14F-4D97-AF65-F5344CB8AC3E}">
        <p14:creationId xmlns:p14="http://schemas.microsoft.com/office/powerpoint/2010/main" val="7673480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Small and Surprising</a:t>
            </a:r>
            <a:endParaRPr lang="en-US" dirty="0"/>
          </a:p>
        </p:txBody>
      </p:sp>
      <p:pic>
        <p:nvPicPr>
          <p:cNvPr id="6" name="Picture 5" descr="20151009_1294-X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8200" y="1846869"/>
            <a:ext cx="3657600" cy="2191731"/>
          </a:xfrm>
          <a:prstGeom prst="rect">
            <a:avLst/>
          </a:prstGeom>
        </p:spPr>
      </p:pic>
      <p:sp>
        <p:nvSpPr>
          <p:cNvPr id="3" name="TextBox 2"/>
          <p:cNvSpPr txBox="1"/>
          <p:nvPr/>
        </p:nvSpPr>
        <p:spPr>
          <a:xfrm>
            <a:off x="838200" y="3962400"/>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Gravity Fail</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8" name="TextBox 7"/>
          <p:cNvSpPr txBox="1"/>
          <p:nvPr/>
        </p:nvSpPr>
        <p:spPr>
          <a:xfrm>
            <a:off x="838200" y="6556177"/>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Ready, Set, Fizz</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9" name="TextBox 8"/>
          <p:cNvSpPr txBox="1"/>
          <p:nvPr/>
        </p:nvSpPr>
        <p:spPr>
          <a:xfrm>
            <a:off x="4953000" y="3962400"/>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Smelly Balloons</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10" name="TextBox 9"/>
          <p:cNvSpPr txBox="1"/>
          <p:nvPr/>
        </p:nvSpPr>
        <p:spPr>
          <a:xfrm>
            <a:off x="4953000" y="6556177"/>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UV Bracelets</a:t>
            </a:r>
            <a:endParaRPr lang="en-US" sz="1400" dirty="0">
              <a:solidFill>
                <a:prstClr val="black"/>
              </a:solidFill>
              <a:latin typeface="Calibri"/>
              <a:ea typeface="ヒラギノ角ゴ Pro W3" charset="-128"/>
              <a:cs typeface="ヒラギノ角ゴ Pro W3" charset="-128"/>
              <a:sym typeface="Gill Sans" charset="0"/>
            </a:endParaRPr>
          </a:p>
        </p:txBody>
      </p:sp>
      <p:pic>
        <p:nvPicPr>
          <p:cNvPr id="11" name="Picture 10" descr="20120216GH_0425-X2.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53000" y="1828800"/>
            <a:ext cx="3657600" cy="2193636"/>
          </a:xfrm>
          <a:prstGeom prst="rect">
            <a:avLst/>
          </a:prstGeom>
        </p:spPr>
      </p:pic>
      <p:pic>
        <p:nvPicPr>
          <p:cNvPr id="12" name="Picture 11" descr="KGronostajski_CommunityNight_Nano-18 copy.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53000" y="4419600"/>
            <a:ext cx="3657600" cy="2193636"/>
          </a:xfrm>
          <a:prstGeom prst="rect">
            <a:avLst/>
          </a:prstGeom>
        </p:spPr>
      </p:pic>
      <p:pic>
        <p:nvPicPr>
          <p:cNvPr id="13" name="Picture 12" descr="20100815GH_1459-X2.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38200" y="4422577"/>
            <a:ext cx="3657600" cy="2191948"/>
          </a:xfrm>
          <a:prstGeom prst="rect">
            <a:avLst/>
          </a:prstGeom>
        </p:spPr>
      </p:pic>
      <p:sp>
        <p:nvSpPr>
          <p:cNvPr id="14" name="TextBox 13"/>
          <p:cNvSpPr txBox="1"/>
          <p:nvPr/>
        </p:nvSpPr>
        <p:spPr>
          <a:xfrm>
            <a:off x="0" y="986135"/>
            <a:ext cx="9144000" cy="461665"/>
          </a:xfrm>
          <a:prstGeom prst="rect">
            <a:avLst/>
          </a:prstGeom>
          <a:noFill/>
        </p:spPr>
        <p:txBody>
          <a:bodyPr wrap="square" rtlCol="0">
            <a:spAutoFit/>
          </a:bodyPr>
          <a:lstStyle/>
          <a:p>
            <a:pPr algn="ctr" defTabSz="914400" fontAlgn="base">
              <a:spcBef>
                <a:spcPct val="0"/>
              </a:spcBef>
              <a:spcAft>
                <a:spcPct val="0"/>
              </a:spcAft>
            </a:pPr>
            <a:r>
              <a:rPr lang="en-US" sz="2400" i="1" dirty="0" smtClean="0">
                <a:solidFill>
                  <a:prstClr val="black"/>
                </a:solidFill>
                <a:latin typeface="Calibri"/>
                <a:ea typeface="ヒラギノ角ゴ Pro W3" charset="-128"/>
                <a:cs typeface="ヒラギノ角ゴ Pro W3" charset="-128"/>
                <a:sym typeface="Gill Sans" charset="0"/>
              </a:rPr>
              <a:t>Nano-sized things can behave in surprising ways.</a:t>
            </a:r>
            <a:endParaRPr lang="en-US" sz="2400" i="1" dirty="0">
              <a:solidFill>
                <a:prstClr val="black"/>
              </a:solidFill>
              <a:latin typeface="Calibri"/>
              <a:ea typeface="ヒラギノ角ゴ Pro W3" charset="-128"/>
              <a:cs typeface="ヒラギノ角ゴ Pro W3" charset="-128"/>
              <a:sym typeface="Gill Sans" charset="0"/>
            </a:endParaRPr>
          </a:p>
        </p:txBody>
      </p:sp>
    </p:spTree>
    <p:extLst>
      <p:ext uri="{BB962C8B-B14F-4D97-AF65-F5344CB8AC3E}">
        <p14:creationId xmlns:p14="http://schemas.microsoft.com/office/powerpoint/2010/main" val="18334519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Labs and Tools</a:t>
            </a:r>
            <a:endParaRPr lang="en-US" dirty="0"/>
          </a:p>
        </p:txBody>
      </p:sp>
      <p:sp>
        <p:nvSpPr>
          <p:cNvPr id="3" name="TextBox 2"/>
          <p:cNvSpPr txBox="1"/>
          <p:nvPr/>
        </p:nvSpPr>
        <p:spPr>
          <a:xfrm>
            <a:off x="838200" y="4035623"/>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Draw a Circuit</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8" name="TextBox 7"/>
          <p:cNvSpPr txBox="1"/>
          <p:nvPr/>
        </p:nvSpPr>
        <p:spPr>
          <a:xfrm>
            <a:off x="838200" y="6556177"/>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Gummy Shapes</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9" name="TextBox 8"/>
          <p:cNvSpPr txBox="1"/>
          <p:nvPr/>
        </p:nvSpPr>
        <p:spPr>
          <a:xfrm>
            <a:off x="4953000" y="4035623"/>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Mystery Shapes</a:t>
            </a:r>
            <a:endParaRPr lang="en-US" sz="1400" dirty="0">
              <a:solidFill>
                <a:prstClr val="black"/>
              </a:solidFill>
              <a:latin typeface="Calibri"/>
              <a:ea typeface="ヒラギノ角ゴ Pro W3" charset="-128"/>
              <a:cs typeface="ヒラギノ角ゴ Pro W3" charset="-128"/>
              <a:sym typeface="Gill Sans" charset="0"/>
            </a:endParaRPr>
          </a:p>
        </p:txBody>
      </p:sp>
      <p:pic>
        <p:nvPicPr>
          <p:cNvPr id="14" name="Picture 13" descr="20151009_1425-L.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8200" y="1899046"/>
            <a:ext cx="3657600" cy="2193636"/>
          </a:xfrm>
          <a:prstGeom prst="rect">
            <a:avLst/>
          </a:prstGeom>
        </p:spPr>
      </p:pic>
      <p:pic>
        <p:nvPicPr>
          <p:cNvPr id="15" name="Picture 14" descr="20110918GH_328-X2.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8200" y="4419600"/>
            <a:ext cx="3657600" cy="2192713"/>
          </a:xfrm>
          <a:prstGeom prst="rect">
            <a:avLst/>
          </a:prstGeom>
        </p:spPr>
      </p:pic>
      <p:pic>
        <p:nvPicPr>
          <p:cNvPr id="4" name="Picture 3" descr="20140112-1040-X2.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53000" y="1899046"/>
            <a:ext cx="3657600" cy="2194560"/>
          </a:xfrm>
          <a:prstGeom prst="rect">
            <a:avLst/>
          </a:prstGeom>
        </p:spPr>
      </p:pic>
      <p:sp>
        <p:nvSpPr>
          <p:cNvPr id="10" name="TextBox 9"/>
          <p:cNvSpPr txBox="1"/>
          <p:nvPr/>
        </p:nvSpPr>
        <p:spPr>
          <a:xfrm>
            <a:off x="0" y="990600"/>
            <a:ext cx="9144000" cy="461665"/>
          </a:xfrm>
          <a:prstGeom prst="rect">
            <a:avLst/>
          </a:prstGeom>
          <a:noFill/>
        </p:spPr>
        <p:txBody>
          <a:bodyPr wrap="square" rtlCol="0">
            <a:spAutoFit/>
          </a:bodyPr>
          <a:lstStyle/>
          <a:p>
            <a:pPr algn="ctr" defTabSz="914400" fontAlgn="base">
              <a:spcBef>
                <a:spcPct val="0"/>
              </a:spcBef>
              <a:spcAft>
                <a:spcPct val="0"/>
              </a:spcAft>
            </a:pPr>
            <a:r>
              <a:rPr lang="en-US" sz="2400" i="1" dirty="0" smtClean="0">
                <a:solidFill>
                  <a:srgbClr val="000000"/>
                </a:solidFill>
                <a:latin typeface="Calibri"/>
                <a:ea typeface="ヒラギノ角ゴ Pro W3" charset="-128"/>
                <a:cs typeface="ヒラギノ角ゴ Pro W3" charset="-128"/>
                <a:sym typeface="Gill Sans" charset="0"/>
              </a:rPr>
              <a:t>Nano scientists use </a:t>
            </a:r>
            <a:r>
              <a:rPr lang="en-US" sz="2400" i="1" dirty="0">
                <a:solidFill>
                  <a:srgbClr val="000000"/>
                </a:solidFill>
                <a:latin typeface="Calibri"/>
                <a:ea typeface="ヒラギノ角ゴ Pro W3" charset="-128"/>
                <a:cs typeface="ヒラギノ角ゴ Pro W3" charset="-128"/>
                <a:sym typeface="Gill Sans" charset="0"/>
              </a:rPr>
              <a:t>special </a:t>
            </a:r>
            <a:r>
              <a:rPr lang="en-US" sz="2400" i="1" dirty="0" smtClean="0">
                <a:solidFill>
                  <a:srgbClr val="000000"/>
                </a:solidFill>
                <a:latin typeface="Calibri"/>
                <a:ea typeface="ヒラギノ角ゴ Pro W3" charset="-128"/>
                <a:cs typeface="ヒラギノ角ゴ Pro W3" charset="-128"/>
                <a:sym typeface="Gill Sans" charset="0"/>
              </a:rPr>
              <a:t>tools and equipment.</a:t>
            </a:r>
          </a:p>
        </p:txBody>
      </p:sp>
    </p:spTree>
    <p:extLst>
      <p:ext uri="{BB962C8B-B14F-4D97-AF65-F5344CB8AC3E}">
        <p14:creationId xmlns:p14="http://schemas.microsoft.com/office/powerpoint/2010/main" val="23820956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Tech and Nature</a:t>
            </a:r>
            <a:endParaRPr lang="en-US" dirty="0"/>
          </a:p>
        </p:txBody>
      </p:sp>
      <p:sp>
        <p:nvSpPr>
          <p:cNvPr id="3" name="TextBox 2"/>
          <p:cNvSpPr txBox="1"/>
          <p:nvPr/>
        </p:nvSpPr>
        <p:spPr>
          <a:xfrm>
            <a:off x="838200" y="3962400"/>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I Spy Game</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8" name="TextBox 7"/>
          <p:cNvSpPr txBox="1"/>
          <p:nvPr/>
        </p:nvSpPr>
        <p:spPr>
          <a:xfrm>
            <a:off x="838200" y="6477000"/>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Invisible Sunblock</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9" name="TextBox 8"/>
          <p:cNvSpPr txBox="1"/>
          <p:nvPr/>
        </p:nvSpPr>
        <p:spPr>
          <a:xfrm>
            <a:off x="4953000" y="3962400"/>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Morphing Butterfly</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10" name="TextBox 9"/>
          <p:cNvSpPr txBox="1"/>
          <p:nvPr/>
        </p:nvSpPr>
        <p:spPr>
          <a:xfrm>
            <a:off x="4953000" y="6477000"/>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Rainbow Film</a:t>
            </a:r>
            <a:endParaRPr lang="en-US" sz="1400" dirty="0">
              <a:solidFill>
                <a:prstClr val="black"/>
              </a:solidFill>
              <a:latin typeface="Calibri"/>
              <a:ea typeface="ヒラギノ角ゴ Pro W3" charset="-128"/>
              <a:cs typeface="ヒラギノ角ゴ Pro W3" charset="-128"/>
              <a:sym typeface="Gill Sans" charset="0"/>
            </a:endParaRPr>
          </a:p>
        </p:txBody>
      </p:sp>
      <p:pic>
        <p:nvPicPr>
          <p:cNvPr id="14" name="Picture 13" descr="20120723_1026-X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8200" y="1825823"/>
            <a:ext cx="3657600" cy="2193637"/>
          </a:xfrm>
          <a:prstGeom prst="rect">
            <a:avLst/>
          </a:prstGeom>
        </p:spPr>
      </p:pic>
      <p:pic>
        <p:nvPicPr>
          <p:cNvPr id="15" name="Picture 14" descr="20120216GH_0317_edit-X2.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8200" y="4340423"/>
            <a:ext cx="3657600" cy="2193636"/>
          </a:xfrm>
          <a:prstGeom prst="rect">
            <a:avLst/>
          </a:prstGeom>
        </p:spPr>
      </p:pic>
      <p:pic>
        <p:nvPicPr>
          <p:cNvPr id="16" name="Picture 15" descr="20151009_1278-X2.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53000" y="1825823"/>
            <a:ext cx="3657600" cy="2194444"/>
          </a:xfrm>
          <a:prstGeom prst="rect">
            <a:avLst/>
          </a:prstGeom>
        </p:spPr>
      </p:pic>
      <p:pic>
        <p:nvPicPr>
          <p:cNvPr id="17" name="Picture 16" descr="20120216GH_0626-X2.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953000" y="4340423"/>
            <a:ext cx="3657600" cy="2193636"/>
          </a:xfrm>
          <a:prstGeom prst="rect">
            <a:avLst/>
          </a:prstGeom>
        </p:spPr>
      </p:pic>
      <p:sp>
        <p:nvSpPr>
          <p:cNvPr id="11" name="TextBox 10"/>
          <p:cNvSpPr txBox="1"/>
          <p:nvPr/>
        </p:nvSpPr>
        <p:spPr>
          <a:xfrm>
            <a:off x="0" y="838200"/>
            <a:ext cx="9144000" cy="1200328"/>
          </a:xfrm>
          <a:prstGeom prst="rect">
            <a:avLst/>
          </a:prstGeom>
          <a:noFill/>
        </p:spPr>
        <p:txBody>
          <a:bodyPr wrap="square" rtlCol="0">
            <a:spAutoFit/>
          </a:bodyPr>
          <a:lstStyle/>
          <a:p>
            <a:pPr algn="ctr" defTabSz="914400" fontAlgn="base" hangingPunct="0">
              <a:spcBef>
                <a:spcPct val="0"/>
              </a:spcBef>
              <a:spcAft>
                <a:spcPct val="0"/>
              </a:spcAft>
            </a:pPr>
            <a:r>
              <a:rPr lang="en-US" sz="2400" i="1" dirty="0" smtClean="0">
                <a:solidFill>
                  <a:srgbClr val="000000"/>
                </a:solidFill>
                <a:latin typeface="Calibri"/>
                <a:ea typeface="ヒラギノ角ゴ Pro W3" charset="-128"/>
                <a:cs typeface="ヒラギノ角ゴ Pro W3" charset="-128"/>
                <a:sym typeface="Gill Sans" charset="0"/>
              </a:rPr>
              <a:t>Nano </a:t>
            </a:r>
            <a:r>
              <a:rPr lang="en-US" sz="2400" i="1" dirty="0">
                <a:solidFill>
                  <a:srgbClr val="000000"/>
                </a:solidFill>
                <a:latin typeface="Calibri"/>
                <a:ea typeface="ヒラギノ角ゴ Pro W3" charset="-128"/>
                <a:cs typeface="ヒラギノ角ゴ Pro W3" charset="-128"/>
                <a:sym typeface="Gill Sans" charset="0"/>
              </a:rPr>
              <a:t>research </a:t>
            </a:r>
            <a:r>
              <a:rPr lang="en-US" sz="2400" i="1" dirty="0" smtClean="0">
                <a:solidFill>
                  <a:srgbClr val="000000"/>
                </a:solidFill>
                <a:latin typeface="Calibri"/>
                <a:ea typeface="ヒラギノ角ゴ Pro W3" charset="-128"/>
                <a:cs typeface="ヒラギノ角ゴ Pro W3" charset="-128"/>
                <a:sym typeface="Gill Sans" charset="0"/>
              </a:rPr>
              <a:t>lets us create </a:t>
            </a:r>
            <a:r>
              <a:rPr lang="en-US" sz="2400" i="1" dirty="0">
                <a:solidFill>
                  <a:srgbClr val="000000"/>
                </a:solidFill>
                <a:latin typeface="Calibri"/>
                <a:ea typeface="ヒラギノ角ゴ Pro W3" charset="-128"/>
                <a:cs typeface="ヒラギノ角ゴ Pro W3" charset="-128"/>
                <a:sym typeface="Gill Sans" charset="0"/>
              </a:rPr>
              <a:t>new </a:t>
            </a:r>
            <a:endParaRPr lang="en-US" sz="2400" i="1" dirty="0" smtClean="0">
              <a:solidFill>
                <a:srgbClr val="000000"/>
              </a:solidFill>
              <a:latin typeface="Calibri"/>
              <a:ea typeface="ヒラギノ角ゴ Pro W3" charset="-128"/>
              <a:cs typeface="ヒラギノ角ゴ Pro W3" charset="-128"/>
              <a:sym typeface="Gill Sans" charset="0"/>
            </a:endParaRPr>
          </a:p>
          <a:p>
            <a:pPr algn="ctr" defTabSz="914400" fontAlgn="base" hangingPunct="0">
              <a:spcBef>
                <a:spcPct val="0"/>
              </a:spcBef>
              <a:spcAft>
                <a:spcPct val="0"/>
              </a:spcAft>
            </a:pPr>
            <a:r>
              <a:rPr lang="en-US" sz="2400" i="1" dirty="0" smtClean="0">
                <a:solidFill>
                  <a:srgbClr val="000000"/>
                </a:solidFill>
                <a:latin typeface="Calibri"/>
                <a:ea typeface="ヒラギノ角ゴ Pro W3" charset="-128"/>
                <a:cs typeface="ヒラギノ角ゴ Pro W3" charset="-128"/>
                <a:sym typeface="Gill Sans" charset="0"/>
              </a:rPr>
              <a:t>technologies and understand nature.</a:t>
            </a:r>
          </a:p>
          <a:p>
            <a:pPr algn="ctr" defTabSz="914400" fontAlgn="base" hangingPunct="0">
              <a:spcBef>
                <a:spcPct val="0"/>
              </a:spcBef>
              <a:spcAft>
                <a:spcPct val="0"/>
              </a:spcAft>
            </a:pPr>
            <a:endParaRPr lang="en-US" sz="2400" i="1" dirty="0">
              <a:solidFill>
                <a:srgbClr val="000000"/>
              </a:solidFill>
              <a:latin typeface="Calibri"/>
              <a:ea typeface="ヒラギノ角ゴ Pro W3" charset="-128"/>
              <a:cs typeface="ヒラギノ角ゴ Pro W3" charset="-128"/>
              <a:sym typeface="Gill Sans" charset="0"/>
            </a:endParaRPr>
          </a:p>
        </p:txBody>
      </p:sp>
    </p:spTree>
    <p:extLst>
      <p:ext uri="{BB962C8B-B14F-4D97-AF65-F5344CB8AC3E}">
        <p14:creationId xmlns:p14="http://schemas.microsoft.com/office/powerpoint/2010/main" val="25340240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Sci_PPT_ideas_11_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Nano and Our </a:t>
            </a:r>
            <a:r>
              <a:rPr lang="en-US" dirty="0"/>
              <a:t>L</a:t>
            </a:r>
            <a:r>
              <a:rPr lang="en-US" dirty="0" smtClean="0"/>
              <a:t>ives</a:t>
            </a:r>
            <a:endParaRPr lang="en-US" dirty="0"/>
          </a:p>
        </p:txBody>
      </p:sp>
      <p:sp>
        <p:nvSpPr>
          <p:cNvPr id="3" name="TextBox 2"/>
          <p:cNvSpPr txBox="1"/>
          <p:nvPr/>
        </p:nvSpPr>
        <p:spPr>
          <a:xfrm>
            <a:off x="838200" y="3886200"/>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Mystery Sand</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8" name="TextBox 7"/>
          <p:cNvSpPr txBox="1"/>
          <p:nvPr/>
        </p:nvSpPr>
        <p:spPr>
          <a:xfrm>
            <a:off x="838200" y="6477000"/>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Stained Glass Art</a:t>
            </a:r>
            <a:endParaRPr lang="en-US" sz="1400" dirty="0">
              <a:solidFill>
                <a:prstClr val="black"/>
              </a:solidFill>
              <a:latin typeface="Calibri"/>
              <a:ea typeface="ヒラギノ角ゴ Pro W3" charset="-128"/>
              <a:cs typeface="ヒラギノ角ゴ Pro W3" charset="-128"/>
              <a:sym typeface="Gill Sans" charset="0"/>
            </a:endParaRPr>
          </a:p>
        </p:txBody>
      </p:sp>
      <p:sp>
        <p:nvSpPr>
          <p:cNvPr id="9" name="TextBox 8"/>
          <p:cNvSpPr txBox="1"/>
          <p:nvPr/>
        </p:nvSpPr>
        <p:spPr>
          <a:xfrm>
            <a:off x="4953000" y="3886200"/>
            <a:ext cx="2209800" cy="307777"/>
          </a:xfrm>
          <a:prstGeom prst="rect">
            <a:avLst/>
          </a:prstGeom>
          <a:noFill/>
        </p:spPr>
        <p:txBody>
          <a:bodyPr wrap="square" rtlCol="0">
            <a:spAutoFit/>
          </a:bodyPr>
          <a:lstStyle/>
          <a:p>
            <a:pPr defTabSz="914400" fontAlgn="base">
              <a:spcBef>
                <a:spcPct val="0"/>
              </a:spcBef>
              <a:spcAft>
                <a:spcPct val="0"/>
              </a:spcAft>
            </a:pPr>
            <a:r>
              <a:rPr lang="en-US" sz="1400" dirty="0" smtClean="0">
                <a:solidFill>
                  <a:prstClr val="black"/>
                </a:solidFill>
                <a:latin typeface="Calibri"/>
                <a:ea typeface="ヒラギノ角ゴ Pro W3" charset="-128"/>
                <a:cs typeface="ヒラギノ角ゴ Pro W3" charset="-128"/>
                <a:sym typeface="Gill Sans" charset="0"/>
              </a:rPr>
              <a:t>You Decide!</a:t>
            </a:r>
            <a:endParaRPr lang="en-US" sz="1400" dirty="0">
              <a:solidFill>
                <a:prstClr val="black"/>
              </a:solidFill>
              <a:latin typeface="Calibri"/>
              <a:ea typeface="ヒラギノ角ゴ Pro W3" charset="-128"/>
              <a:cs typeface="ヒラギノ角ゴ Pro W3" charset="-128"/>
              <a:sym typeface="Gill Sans" charset="0"/>
            </a:endParaRPr>
          </a:p>
        </p:txBody>
      </p:sp>
      <p:pic>
        <p:nvPicPr>
          <p:cNvPr id="11" name="Picture 10" descr="20140907GH1_408-X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8200" y="4340423"/>
            <a:ext cx="3657600" cy="2193636"/>
          </a:xfrm>
          <a:prstGeom prst="rect">
            <a:avLst/>
          </a:prstGeom>
        </p:spPr>
      </p:pic>
      <p:sp>
        <p:nvSpPr>
          <p:cNvPr id="10" name="TextBox 9"/>
          <p:cNvSpPr txBox="1"/>
          <p:nvPr/>
        </p:nvSpPr>
        <p:spPr>
          <a:xfrm>
            <a:off x="0" y="990600"/>
            <a:ext cx="9144000" cy="461665"/>
          </a:xfrm>
          <a:prstGeom prst="rect">
            <a:avLst/>
          </a:prstGeom>
          <a:noFill/>
        </p:spPr>
        <p:txBody>
          <a:bodyPr wrap="square" rtlCol="0">
            <a:spAutoFit/>
          </a:bodyPr>
          <a:lstStyle/>
          <a:p>
            <a:pPr algn="ctr" defTabSz="914400" fontAlgn="base" hangingPunct="0">
              <a:spcBef>
                <a:spcPct val="0"/>
              </a:spcBef>
              <a:spcAft>
                <a:spcPct val="0"/>
              </a:spcAft>
            </a:pPr>
            <a:r>
              <a:rPr lang="en-US" sz="2400" i="1" dirty="0" smtClean="0">
                <a:solidFill>
                  <a:srgbClr val="000000"/>
                </a:solidFill>
                <a:latin typeface="Calibri"/>
                <a:ea typeface="ヒラギノ角ゴ Pro W3" charset="-128"/>
                <a:cs typeface="ヒラギノ角ゴ Pro W3" charset="-128"/>
                <a:sym typeface="Gill Sans" charset="0"/>
              </a:rPr>
              <a:t>Nanotechnologies will be part of our lives—now and in the future.</a:t>
            </a:r>
            <a:endParaRPr lang="en-US" sz="2400" i="1" dirty="0">
              <a:solidFill>
                <a:srgbClr val="000000"/>
              </a:solidFill>
              <a:latin typeface="Calibri"/>
              <a:ea typeface="ヒラギノ角ゴ Pro W3" charset="-128"/>
              <a:cs typeface="ヒラギノ角ゴ Pro W3" charset="-128"/>
              <a:sym typeface="Gill Sans" charset="0"/>
            </a:endParaRPr>
          </a:p>
        </p:txBody>
      </p:sp>
      <p:pic>
        <p:nvPicPr>
          <p:cNvPr id="4" name="Picture 3" descr="20151009_1387-X2.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53000" y="1765300"/>
            <a:ext cx="3657600" cy="2192573"/>
          </a:xfrm>
          <a:prstGeom prst="rect">
            <a:avLst/>
          </a:prstGeom>
        </p:spPr>
      </p:pic>
      <p:pic>
        <p:nvPicPr>
          <p:cNvPr id="5" name="Picture 4" descr="20120216GH_0476-X2.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38200" y="1752600"/>
            <a:ext cx="3657600" cy="2194560"/>
          </a:xfrm>
          <a:prstGeom prst="rect">
            <a:avLst/>
          </a:prstGeom>
        </p:spPr>
      </p:pic>
    </p:spTree>
    <p:extLst>
      <p:ext uri="{BB962C8B-B14F-4D97-AF65-F5344CB8AC3E}">
        <p14:creationId xmlns:p14="http://schemas.microsoft.com/office/powerpoint/2010/main" val="6049694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3">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1375</TotalTime>
  <Words>1701</Words>
  <Application>Microsoft Macintosh PowerPoint</Application>
  <PresentationFormat>On-screen Show (4:3)</PresentationFormat>
  <Paragraphs>179</Paragraphs>
  <Slides>18</Slides>
  <Notes>17</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1_Office Theme</vt:lpstr>
      <vt:lpstr>PowerPoint Presentation</vt:lpstr>
      <vt:lpstr>PowerPoint Presentation</vt:lpstr>
      <vt:lpstr>Explore Science kits</vt:lpstr>
      <vt:lpstr>Themes</vt:lpstr>
      <vt:lpstr>Zoom into Nano</vt:lpstr>
      <vt:lpstr>Small and Surprising</vt:lpstr>
      <vt:lpstr>Labs and Tools</vt:lpstr>
      <vt:lpstr>Tech and Nature</vt:lpstr>
      <vt:lpstr>Nano and Our Lives</vt:lpstr>
      <vt:lpstr>Activity materials</vt:lpstr>
      <vt:lpstr>Activity instructions</vt:lpstr>
      <vt:lpstr>Info sheets and worksheets</vt:lpstr>
      <vt:lpstr>Notes and tips</vt:lpstr>
      <vt:lpstr>Planning materials</vt:lpstr>
      <vt:lpstr>PowerPoint Presentation</vt:lpstr>
      <vt:lpstr>PowerPoint Presentation</vt:lpstr>
      <vt:lpstr>PowerPoint Presentation</vt:lpstr>
      <vt:lpstr>PowerPoint Presentation</vt:lpstr>
    </vt:vector>
  </TitlesOfParts>
  <Company>The Science Museum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Exhibit Strategies for topics too small to see </dc:title>
  <dc:creator>Catherine McCarthy</dc:creator>
  <cp:lastModifiedBy>Catherine McCarthy</cp:lastModifiedBy>
  <cp:revision>193</cp:revision>
  <dcterms:created xsi:type="dcterms:W3CDTF">2014-10-14T16:42:39Z</dcterms:created>
  <dcterms:modified xsi:type="dcterms:W3CDTF">2016-05-07T12:29:43Z</dcterms:modified>
</cp:coreProperties>
</file>