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4"/>
    <p:sldMasterId id="2147483704" r:id="rId5"/>
    <p:sldMasterId id="21474837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Libre Franklin"/>
      <p:regular r:id="rId38"/>
      <p:bold r:id="rId39"/>
      <p:italic r:id="rId40"/>
      <p:boldItalic r:id="rId41"/>
    </p:embeddedFont>
    <p:embeddedFont>
      <p:font typeface="Roboto"/>
      <p:regular r:id="rId42"/>
      <p:bold r:id="rId43"/>
      <p:italic r:id="rId44"/>
      <p:boldItalic r:id="rId45"/>
    </p:embeddedFont>
    <p:embeddedFont>
      <p:font typeface="Poppins"/>
      <p:regular r:id="rId46"/>
      <p:bold r:id="rId47"/>
      <p:italic r:id="rId48"/>
      <p:boldItalic r:id="rId49"/>
    </p:embeddedFont>
    <p:embeddedFont>
      <p:font typeface="Poppins Medium"/>
      <p:regular r:id="rId50"/>
      <p:bold r:id="rId51"/>
      <p:italic r:id="rId52"/>
      <p:boldItalic r:id="rId53"/>
    </p:embeddedFont>
    <p:embeddedFont>
      <p:font typeface="Poppins SemiBold"/>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Franklin-italic.fntdata"/><Relationship Id="rId42" Type="http://schemas.openxmlformats.org/officeDocument/2006/relationships/font" Target="fonts/Roboto-regular.fntdata"/><Relationship Id="rId41" Type="http://schemas.openxmlformats.org/officeDocument/2006/relationships/font" Target="fonts/LibreFranklin-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Poppins-regular.fntdata"/><Relationship Id="rId45"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Poppins-italic.fntdata"/><Relationship Id="rId47" Type="http://schemas.openxmlformats.org/officeDocument/2006/relationships/font" Target="fonts/Poppins-bold.fntdata"/><Relationship Id="rId49" Type="http://schemas.openxmlformats.org/officeDocument/2006/relationships/font" Target="fonts/Poppins-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LibreFranklin-bold.fntdata"/><Relationship Id="rId38" Type="http://schemas.openxmlformats.org/officeDocument/2006/relationships/font" Target="fonts/LibreFranklin-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oppinsMedium-bold.fntdata"/><Relationship Id="rId50" Type="http://schemas.openxmlformats.org/officeDocument/2006/relationships/font" Target="fonts/PoppinsMedium-regular.fntdata"/><Relationship Id="rId53" Type="http://schemas.openxmlformats.org/officeDocument/2006/relationships/font" Target="fonts/PoppinsMedium-boldItalic.fntdata"/><Relationship Id="rId52" Type="http://schemas.openxmlformats.org/officeDocument/2006/relationships/font" Target="fonts/PoppinsMedium-italic.fntdata"/><Relationship Id="rId11" Type="http://schemas.openxmlformats.org/officeDocument/2006/relationships/slide" Target="slides/slide4.xml"/><Relationship Id="rId55" Type="http://schemas.openxmlformats.org/officeDocument/2006/relationships/font" Target="fonts/PoppinsSemiBold-bold.fntdata"/><Relationship Id="rId10" Type="http://schemas.openxmlformats.org/officeDocument/2006/relationships/slide" Target="slides/slide3.xml"/><Relationship Id="rId54" Type="http://schemas.openxmlformats.org/officeDocument/2006/relationships/font" Target="fonts/PoppinsSemiBold-regular.fntdata"/><Relationship Id="rId13" Type="http://schemas.openxmlformats.org/officeDocument/2006/relationships/slide" Target="slides/slide6.xml"/><Relationship Id="rId57" Type="http://schemas.openxmlformats.org/officeDocument/2006/relationships/font" Target="fonts/PoppinsSemiBold-boldItalic.fntdata"/><Relationship Id="rId12" Type="http://schemas.openxmlformats.org/officeDocument/2006/relationships/slide" Target="slides/slide5.xml"/><Relationship Id="rId56" Type="http://schemas.openxmlformats.org/officeDocument/2006/relationships/font" Target="fonts/PoppinsSemi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2565b3493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2565b3493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rPr>
              <a:t>Dive into the exciting world of Artificial Intelligence (AI)! Learn strategies and techniques for engaging children and families creatively in this rapidly evolving technology that is already affecting our lives and transforming aspects of society. Discover a range of hands-on activities designed to engage families in understanding AI concepts playfully. Attendees will explore how robots and people are different, how facial recognition works, and how machine learning can be used in activities and exhibits. This participatory session will include facilitated table discussions about talking with children about the future and fostering intergenerational learning and curiosity about the possibilities of AI.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c79f3e20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c79f3e20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c79f3e209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c79f3e209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Generative A.I. </a:t>
            </a:r>
            <a:r>
              <a:rPr lang="en"/>
              <a:t>scrubs</a:t>
            </a:r>
            <a:r>
              <a:rPr lang="en"/>
              <a:t> the depth and breadth of the internet bringing all its </a:t>
            </a:r>
            <a:r>
              <a:rPr lang="en"/>
              <a:t>collective</a:t>
            </a:r>
            <a:r>
              <a:rPr lang="en"/>
              <a:t> good as well as </a:t>
            </a:r>
            <a:r>
              <a:rPr lang="en"/>
              <a:t>society's</a:t>
            </a:r>
            <a:r>
              <a:rPr lang="en"/>
              <a:t> ills. Implicit bias emerges based on social, cultural, racial, gender stereotypes are baked into the cake. Generative A.I. assumptions should be critically examined, knowing that it is not without culture, simply because it represents dominant culture.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c764edf79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c764edf79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50">
                <a:solidFill>
                  <a:srgbClr val="333333"/>
                </a:solidFill>
                <a:highlight>
                  <a:srgbClr val="FFFFFF"/>
                </a:highlight>
                <a:latin typeface="Roboto"/>
                <a:ea typeface="Roboto"/>
                <a:cs typeface="Roboto"/>
                <a:sym typeface="Roboto"/>
              </a:rPr>
              <a:t>The good news is a lot of people have been thinking hard about how this may affect society, including special attention on children. </a:t>
            </a:r>
            <a:br>
              <a:rPr lang="en" sz="1450">
                <a:solidFill>
                  <a:srgbClr val="333333"/>
                </a:solidFill>
                <a:highlight>
                  <a:srgbClr val="FFFFFF"/>
                </a:highlight>
                <a:latin typeface="Roboto"/>
                <a:ea typeface="Roboto"/>
                <a:cs typeface="Roboto"/>
                <a:sym typeface="Roboto"/>
              </a:rPr>
            </a:br>
            <a:r>
              <a:rPr lang="en" sz="1450">
                <a:solidFill>
                  <a:srgbClr val="333333"/>
                </a:solidFill>
                <a:highlight>
                  <a:srgbClr val="FFFFFF"/>
                </a:highlight>
                <a:latin typeface="Roboto"/>
                <a:ea typeface="Roboto"/>
                <a:cs typeface="Roboto"/>
                <a:sym typeface="Roboto"/>
              </a:rPr>
              <a:t>-</a:t>
            </a:r>
            <a:r>
              <a:rPr lang="en" sz="1200">
                <a:solidFill>
                  <a:srgbClr val="333333"/>
                </a:solidFill>
                <a:highlight>
                  <a:srgbClr val="FFFFFF"/>
                </a:highlight>
                <a:latin typeface="Roboto"/>
                <a:ea typeface="Roboto"/>
                <a:cs typeface="Roboto"/>
                <a:sym typeface="Roboto"/>
              </a:rPr>
              <a:t> UNICEF Policy guidance on AI for children “</a:t>
            </a:r>
            <a:r>
              <a:rPr lang="en" sz="1200">
                <a:solidFill>
                  <a:srgbClr val="333333"/>
                </a:solidFill>
                <a:highlight>
                  <a:srgbClr val="FFFFFF"/>
                </a:highlight>
                <a:latin typeface="Roboto"/>
                <a:ea typeface="Roboto"/>
                <a:cs typeface="Roboto"/>
                <a:sym typeface="Roboto"/>
              </a:rPr>
              <a:t>AI systems are fundamentally changing the world and affecting present and future generations of children. Children are already interacting with AI technologies in many different ways: they are embedded in toys, virtual assistants, video games, and adaptive learning software. Algorithms provide recommendations to children on what videos to watch next, what news to read, what music to listen to and who to be friends with. “</a:t>
            </a:r>
            <a:endParaRPr sz="1200">
              <a:solidFill>
                <a:srgbClr val="33333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c764edf79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c764edf79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We all want to learn strategies and techniques for engaging children and families creatively in this rapidly evolving technology that is already affecting our lives and transforming aspects of society.  But this is a daunting topic! talking with children about the future and fostering intergenerational learning and curiosity about the possibilities of AI.</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c75afc062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c75afc062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ddc52890f7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ddc52890f7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ddc52890f7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ddc52890f7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ddc52890f7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ddc52890f7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ddc52890f7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ddc52890f7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ddc52890f7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ddc52890f7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79f3e209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c79f3e209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ddc52890f7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ddc52890f7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75afc062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c75afc062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c764edf79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c764edf79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d0b3f3ce4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d0b3f3ce4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d0b3f3ce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d0b3f3ce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c75afc062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c75afc062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6fbff8930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6fbff8930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Later this year, and pending funding, Discovery Lab, Explora, and SpectrUM will engage with their existing community partners serving teens to create OST activities that allow exploration of generative A.I. and a critical look at issues that arise around A.I use from the perspective of BIPOC youth. This can serve as one potential for encouraging a critical approach to generative AI use and provide a springboard for community engagement in the ISE landscape. A.I creates the potential for broad ethical and societal implications in equity and access.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2565b34930_1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2565b34930_1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d0b3f3ce4f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d0b3f3ce4f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Image Credit:</a:t>
            </a:r>
            <a:r>
              <a:rPr lang="en">
                <a:solidFill>
                  <a:schemeClr val="dk1"/>
                </a:solidFill>
              </a:rPr>
              <a:t> NISE Network</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Image Description: </a:t>
            </a:r>
            <a:r>
              <a:rPr lang="en">
                <a:solidFill>
                  <a:schemeClr val="dk1"/>
                </a:solidFill>
              </a:rPr>
              <a:t>Large group of professionals attending conference seated at tables listening to speaker and watching slideshow.</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2565b34930_1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2565b34930_1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b65cc57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cb65cc57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cb65cc575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cb65cc575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cb65cc575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cb65cc575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c75afc062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c75afc062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c75afc06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c75afc06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2565b34930_1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2565b34930_1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c75afc062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c75afc062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c764edf79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c764edf79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Generative AI has a wide range of applications, including:</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Language generation: Creating human-like text, including articles, and stories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Image generation: Producing images, artwork, and designs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Content creation: Generating content for various purposes, such as marketing, social media, and more.</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Data augmentation: Creating synthetic data to enhance machine learning models' training.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 with standard text">
  <p:cSld name="CUSTOM_7">
    <p:spTree>
      <p:nvGrpSpPr>
        <p:cNvPr id="9" name="Shape 9"/>
        <p:cNvGrpSpPr/>
        <p:nvPr/>
      </p:nvGrpSpPr>
      <p:grpSpPr>
        <a:xfrm>
          <a:off x="0" y="0"/>
          <a:ext cx="0" cy="0"/>
          <a:chOff x="0" y="0"/>
          <a:chExt cx="0" cy="0"/>
        </a:xfrm>
      </p:grpSpPr>
      <p:sp>
        <p:nvSpPr>
          <p:cNvPr id="10" name="Google Shape;10;p2"/>
          <p:cNvSpPr/>
          <p:nvPr/>
        </p:nvSpPr>
        <p:spPr>
          <a:xfrm>
            <a:off x="-8100" y="0"/>
            <a:ext cx="91857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1" name="Google Shape;11;p2"/>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a:blip r:embed="rId2">
            <a:alphaModFix/>
          </a:blip>
          <a:stretch>
            <a:fillRect/>
          </a:stretch>
        </p:blipFill>
        <p:spPr>
          <a:xfrm>
            <a:off x="362425" y="1841100"/>
            <a:ext cx="1466375" cy="1114550"/>
          </a:xfrm>
          <a:prstGeom prst="rect">
            <a:avLst/>
          </a:prstGeom>
          <a:noFill/>
          <a:ln>
            <a:noFill/>
          </a:ln>
        </p:spPr>
      </p:pic>
      <p:pic>
        <p:nvPicPr>
          <p:cNvPr id="13" name="Google Shape;13;p2"/>
          <p:cNvPicPr preferRelativeResize="0"/>
          <p:nvPr/>
        </p:nvPicPr>
        <p:blipFill>
          <a:blip r:embed="rId3">
            <a:alphaModFix/>
          </a:blip>
          <a:stretch>
            <a:fillRect/>
          </a:stretch>
        </p:blipFill>
        <p:spPr>
          <a:xfrm>
            <a:off x="362424" y="3175700"/>
            <a:ext cx="1540454" cy="1293002"/>
          </a:xfrm>
          <a:prstGeom prst="rect">
            <a:avLst/>
          </a:prstGeom>
          <a:noFill/>
          <a:ln>
            <a:noFill/>
          </a:ln>
        </p:spPr>
      </p:pic>
      <p:sp>
        <p:nvSpPr>
          <p:cNvPr id="14" name="Google Shape;14;p2"/>
          <p:cNvSpPr txBox="1"/>
          <p:nvPr/>
        </p:nvSpPr>
        <p:spPr>
          <a:xfrm>
            <a:off x="94850" y="0"/>
            <a:ext cx="6696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Calibri"/>
                <a:ea typeface="Calibri"/>
                <a:cs typeface="Calibri"/>
                <a:sym typeface="Calibri"/>
              </a:rPr>
              <a:t>Earth &amp; Space Project-Based </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rPr b="1" lang="en" sz="3600">
                <a:solidFill>
                  <a:schemeClr val="lt1"/>
                </a:solidFill>
                <a:latin typeface="Calibri"/>
                <a:ea typeface="Calibri"/>
                <a:cs typeface="Calibri"/>
                <a:sym typeface="Calibri"/>
              </a:rPr>
              <a:t>Professional Learning Community</a:t>
            </a:r>
            <a:endParaRPr sz="3600">
              <a:solidFill>
                <a:schemeClr val="lt1"/>
              </a:solidFill>
              <a:latin typeface="Calibri"/>
              <a:ea typeface="Calibri"/>
              <a:cs typeface="Calibri"/>
              <a:sym typeface="Calibri"/>
            </a:endParaRPr>
          </a:p>
        </p:txBody>
      </p:sp>
      <p:sp>
        <p:nvSpPr>
          <p:cNvPr id="15" name="Google Shape;15;p2"/>
          <p:cNvSpPr txBox="1"/>
          <p:nvPr/>
        </p:nvSpPr>
        <p:spPr>
          <a:xfrm>
            <a:off x="2739450" y="2229750"/>
            <a:ext cx="5851800" cy="256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007C91"/>
                </a:solidFill>
                <a:latin typeface="Calibri"/>
                <a:ea typeface="Calibri"/>
                <a:cs typeface="Calibri"/>
                <a:sym typeface="Calibri"/>
              </a:rPr>
              <a:t>Welcome! </a:t>
            </a:r>
            <a:endParaRPr b="1" sz="1000">
              <a:solidFill>
                <a:srgbClr val="007C9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As we wait to get started with today’s online session: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Wave!</a:t>
            </a:r>
            <a:r>
              <a:rPr lang="en" sz="1800">
                <a:solidFill>
                  <a:schemeClr val="dk1"/>
                </a:solidFill>
                <a:latin typeface="Calibri"/>
                <a:ea typeface="Calibri"/>
                <a:cs typeface="Calibri"/>
                <a:sym typeface="Calibri"/>
              </a:rPr>
              <a:t> Please turn on your camera if you can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Introduce yourself!</a:t>
            </a:r>
            <a:r>
              <a:rPr lang="en" sz="1800">
                <a:solidFill>
                  <a:schemeClr val="dk1"/>
                </a:solidFill>
                <a:latin typeface="Calibri"/>
                <a:ea typeface="Calibri"/>
                <a:cs typeface="Calibri"/>
                <a:sym typeface="Calibri"/>
              </a:rPr>
              <a:t> Type your name, institution and location into the chat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Questions? </a:t>
            </a:r>
            <a:r>
              <a:rPr lang="en" sz="1800">
                <a:solidFill>
                  <a:schemeClr val="dk1"/>
                </a:solidFill>
                <a:latin typeface="Calibri"/>
                <a:ea typeface="Calibri"/>
                <a:cs typeface="Calibri"/>
                <a:sym typeface="Calibri"/>
              </a:rPr>
              <a:t>Feel free to type any questions you have into the chat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Recording:</a:t>
            </a:r>
            <a:r>
              <a:rPr lang="en" sz="1800">
                <a:solidFill>
                  <a:schemeClr val="dk1"/>
                </a:solidFill>
                <a:latin typeface="Calibri"/>
                <a:ea typeface="Calibri"/>
                <a:cs typeface="Calibri"/>
                <a:sym typeface="Calibri"/>
              </a:rPr>
              <a:t> Portions of this meeting will be recorded</a:t>
            </a:r>
            <a:endParaRPr sz="1800">
              <a:solidFill>
                <a:schemeClr val="dk1"/>
              </a:solidFill>
              <a:latin typeface="Calibri"/>
              <a:ea typeface="Calibri"/>
              <a:cs typeface="Calibri"/>
              <a:sym typeface="Calibri"/>
            </a:endParaRPr>
          </a:p>
        </p:txBody>
      </p:sp>
      <p:sp>
        <p:nvSpPr>
          <p:cNvPr id="16" name="Google Shape;16;p2"/>
          <p:cNvSpPr txBox="1"/>
          <p:nvPr>
            <p:ph idx="1" type="subTitle"/>
          </p:nvPr>
        </p:nvSpPr>
        <p:spPr>
          <a:xfrm>
            <a:off x="2663550" y="1527600"/>
            <a:ext cx="5927700" cy="6318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
    <p:bg>
      <p:bgPr>
        <a:solidFill>
          <a:srgbClr val="007C91"/>
        </a:solidFill>
      </p:bgPr>
    </p:bg>
    <p:spTree>
      <p:nvGrpSpPr>
        <p:cNvPr id="66" name="Shape 66"/>
        <p:cNvGrpSpPr/>
        <p:nvPr/>
      </p:nvGrpSpPr>
      <p:grpSpPr>
        <a:xfrm>
          <a:off x="0" y="0"/>
          <a:ext cx="0" cy="0"/>
          <a:chOff x="0" y="0"/>
          <a:chExt cx="0" cy="0"/>
        </a:xfrm>
      </p:grpSpPr>
      <p:sp>
        <p:nvSpPr>
          <p:cNvPr id="67" name="Google Shape;67;p11"/>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000"/>
              <a:buNone/>
              <a:defRPr b="1" sz="4000">
                <a:solidFill>
                  <a:schemeClr val="lt1"/>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pic>
        <p:nvPicPr>
          <p:cNvPr id="68" name="Google Shape;68;p11"/>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CUSTOM_3_2">
    <p:bg>
      <p:bgPr>
        <a:solidFill>
          <a:srgbClr val="007C91"/>
        </a:solidFill>
      </p:bgPr>
    </p:bg>
    <p:spTree>
      <p:nvGrpSpPr>
        <p:cNvPr id="69" name="Shape 69"/>
        <p:cNvGrpSpPr/>
        <p:nvPr/>
      </p:nvGrpSpPr>
      <p:grpSpPr>
        <a:xfrm>
          <a:off x="0" y="0"/>
          <a:ext cx="0" cy="0"/>
          <a:chOff x="0" y="0"/>
          <a:chExt cx="0" cy="0"/>
        </a:xfrm>
      </p:grpSpPr>
      <p:sp>
        <p:nvSpPr>
          <p:cNvPr id="70" name="Google Shape;70;p12"/>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8A297E"/>
        </a:solidFill>
      </p:bgPr>
    </p:bg>
    <p:spTree>
      <p:nvGrpSpPr>
        <p:cNvPr id="71" name="Shape 71"/>
        <p:cNvGrpSpPr/>
        <p:nvPr/>
      </p:nvGrpSpPr>
      <p:grpSpPr>
        <a:xfrm>
          <a:off x="0" y="0"/>
          <a:ext cx="0" cy="0"/>
          <a:chOff x="0" y="0"/>
          <a:chExt cx="0" cy="0"/>
        </a:xfrm>
      </p:grpSpPr>
      <p:sp>
        <p:nvSpPr>
          <p:cNvPr id="72" name="Google Shape;72;p13"/>
          <p:cNvSpPr txBox="1"/>
          <p:nvPr>
            <p:ph type="title"/>
          </p:nvPr>
        </p:nvSpPr>
        <p:spPr>
          <a:xfrm>
            <a:off x="357800" y="1972925"/>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pic>
        <p:nvPicPr>
          <p:cNvPr id="73" name="Google Shape;73;p13"/>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74" name="Shape 74"/>
        <p:cNvGrpSpPr/>
        <p:nvPr/>
      </p:nvGrpSpPr>
      <p:grpSpPr>
        <a:xfrm>
          <a:off x="0" y="0"/>
          <a:ext cx="0" cy="0"/>
          <a:chOff x="0" y="0"/>
          <a:chExt cx="0" cy="0"/>
        </a:xfrm>
      </p:grpSpPr>
      <p:sp>
        <p:nvSpPr>
          <p:cNvPr id="75" name="Google Shape;75;p14"/>
          <p:cNvSpPr/>
          <p:nvPr/>
        </p:nvSpPr>
        <p:spPr>
          <a:xfrm>
            <a:off x="-14100" y="-76200"/>
            <a:ext cx="9172200" cy="10299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ph idx="1" type="body"/>
          </p:nvPr>
        </p:nvSpPr>
        <p:spPr>
          <a:xfrm>
            <a:off x="456175" y="22499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77" name="Google Shape;77;p14"/>
          <p:cNvSpPr txBox="1"/>
          <p:nvPr>
            <p:ph type="title"/>
          </p:nvPr>
        </p:nvSpPr>
        <p:spPr>
          <a:xfrm>
            <a:off x="215500" y="20827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200"/>
              <a:buNone/>
              <a:defRPr b="1" sz="32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78" name="Google Shape;78;p14"/>
          <p:cNvSpPr txBox="1"/>
          <p:nvPr>
            <p:ph idx="2" type="subTitle"/>
          </p:nvPr>
        </p:nvSpPr>
        <p:spPr>
          <a:xfrm>
            <a:off x="304800" y="1334825"/>
            <a:ext cx="5991000" cy="746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p:cSld name="CUSTOM_4">
    <p:spTree>
      <p:nvGrpSpPr>
        <p:cNvPr id="79" name="Shape 79"/>
        <p:cNvGrpSpPr/>
        <p:nvPr/>
      </p:nvGrpSpPr>
      <p:grpSpPr>
        <a:xfrm>
          <a:off x="0" y="0"/>
          <a:ext cx="0" cy="0"/>
          <a:chOff x="0" y="0"/>
          <a:chExt cx="0" cy="0"/>
        </a:xfrm>
      </p:grpSpPr>
      <p:sp>
        <p:nvSpPr>
          <p:cNvPr id="80" name="Google Shape;80;p15"/>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sp>
        <p:nvSpPr>
          <p:cNvPr id="81" name="Google Shape;81;p15"/>
          <p:cNvSpPr/>
          <p:nvPr/>
        </p:nvSpPr>
        <p:spPr>
          <a:xfrm>
            <a:off x="2101000" y="4440383"/>
            <a:ext cx="58236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This material is based upon work supported by NASA under cooperative agreement award numbers NNX16AC67A and 80NSSC18M0061. Any opinions, findings, and conclusions or recommendations expressed in this material are those of the author(s) and do not necessarily reflect the view of the National Aeronautics and Space Administration (NASA).</a:t>
            </a:r>
            <a:endParaRPr sz="1400">
              <a:solidFill>
                <a:srgbClr val="000000"/>
              </a:solidFill>
              <a:latin typeface="Calibri"/>
              <a:ea typeface="Calibri"/>
              <a:cs typeface="Calibri"/>
              <a:sym typeface="Calibri"/>
            </a:endParaRPr>
          </a:p>
        </p:txBody>
      </p:sp>
      <p:pic>
        <p:nvPicPr>
          <p:cNvPr id="82" name="Google Shape;82;p15"/>
          <p:cNvPicPr preferRelativeResize="0"/>
          <p:nvPr/>
        </p:nvPicPr>
        <p:blipFill rotWithShape="1">
          <a:blip r:embed="rId2">
            <a:alphaModFix/>
          </a:blip>
          <a:srcRect b="0" l="0" r="0" t="0"/>
          <a:stretch/>
        </p:blipFill>
        <p:spPr>
          <a:xfrm>
            <a:off x="1069012" y="4269080"/>
            <a:ext cx="911714" cy="728003"/>
          </a:xfrm>
          <a:prstGeom prst="rect">
            <a:avLst/>
          </a:prstGeom>
          <a:noFill/>
          <a:ln>
            <a:noFill/>
          </a:ln>
        </p:spPr>
      </p:pic>
      <p:sp>
        <p:nvSpPr>
          <p:cNvPr id="83" name="Google Shape;83;p15"/>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Calibri"/>
                <a:ea typeface="Calibri"/>
                <a:cs typeface="Calibri"/>
                <a:sym typeface="Calibri"/>
              </a:rPr>
              <a:t>Thank You</a:t>
            </a:r>
            <a:endParaRPr i="0" sz="3600" u="none" cap="none" strike="noStrike">
              <a:solidFill>
                <a:srgbClr val="FFFFFF"/>
              </a:solidFill>
              <a:latin typeface="Calibri"/>
              <a:ea typeface="Calibri"/>
              <a:cs typeface="Calibri"/>
              <a:sym typeface="Calibri"/>
            </a:endParaRPr>
          </a:p>
        </p:txBody>
      </p:sp>
      <p:pic>
        <p:nvPicPr>
          <p:cNvPr descr="Screen Shot 2020-06-26 at 3.34.10 PM.png" id="84" name="Google Shape;84;p15"/>
          <p:cNvPicPr preferRelativeResize="0"/>
          <p:nvPr/>
        </p:nvPicPr>
        <p:blipFill rotWithShape="1">
          <a:blip r:embed="rId3">
            <a:alphaModFix/>
          </a:blip>
          <a:srcRect b="0" l="0" r="0" t="0"/>
          <a:stretch/>
        </p:blipFill>
        <p:spPr>
          <a:xfrm>
            <a:off x="2171699" y="820763"/>
            <a:ext cx="6972299" cy="3380787"/>
          </a:xfrm>
          <a:prstGeom prst="rect">
            <a:avLst/>
          </a:prstGeom>
          <a:noFill/>
          <a:ln>
            <a:noFill/>
          </a:ln>
        </p:spPr>
      </p:pic>
      <p:pic>
        <p:nvPicPr>
          <p:cNvPr id="85" name="Google Shape;85;p15"/>
          <p:cNvPicPr preferRelativeResize="0"/>
          <p:nvPr/>
        </p:nvPicPr>
        <p:blipFill rotWithShape="1">
          <a:blip r:embed="rId4">
            <a:alphaModFix/>
          </a:blip>
          <a:srcRect b="0" l="0" r="0" t="0"/>
          <a:stretch/>
        </p:blipFill>
        <p:spPr>
          <a:xfrm>
            <a:off x="0" y="820762"/>
            <a:ext cx="2157412" cy="3372807"/>
          </a:xfrm>
          <a:prstGeom prst="rect">
            <a:avLst/>
          </a:prstGeom>
          <a:noFill/>
          <a:ln>
            <a:noFill/>
          </a:ln>
        </p:spPr>
      </p:pic>
      <p:pic>
        <p:nvPicPr>
          <p:cNvPr id="86" name="Google Shape;86;p15"/>
          <p:cNvPicPr preferRelativeResize="0"/>
          <p:nvPr/>
        </p:nvPicPr>
        <p:blipFill>
          <a:blip r:embed="rId5">
            <a:alphaModFix/>
          </a:blip>
          <a:stretch>
            <a:fillRect/>
          </a:stretch>
        </p:blipFill>
        <p:spPr>
          <a:xfrm>
            <a:off x="375275" y="4376963"/>
            <a:ext cx="646124" cy="5423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1">
  <p:cSld name="CUSTOM_4_1">
    <p:spTree>
      <p:nvGrpSpPr>
        <p:cNvPr id="87" name="Shape 87"/>
        <p:cNvGrpSpPr/>
        <p:nvPr/>
      </p:nvGrpSpPr>
      <p:grpSpPr>
        <a:xfrm>
          <a:off x="0" y="0"/>
          <a:ext cx="0" cy="0"/>
          <a:chOff x="0" y="0"/>
          <a:chExt cx="0" cy="0"/>
        </a:xfrm>
      </p:grpSpPr>
      <p:sp>
        <p:nvSpPr>
          <p:cNvPr id="88" name="Google Shape;88;p16"/>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pic>
        <p:nvPicPr>
          <p:cNvPr id="89" name="Google Shape;89;p16"/>
          <p:cNvPicPr preferRelativeResize="0"/>
          <p:nvPr/>
        </p:nvPicPr>
        <p:blipFill rotWithShape="1">
          <a:blip r:embed="rId2">
            <a:alphaModFix/>
          </a:blip>
          <a:srcRect b="0" l="0" r="0" t="0"/>
          <a:stretch/>
        </p:blipFill>
        <p:spPr>
          <a:xfrm>
            <a:off x="78412" y="4269080"/>
            <a:ext cx="911714" cy="728003"/>
          </a:xfrm>
          <a:prstGeom prst="rect">
            <a:avLst/>
          </a:prstGeom>
          <a:noFill/>
          <a:ln>
            <a:noFill/>
          </a:ln>
        </p:spPr>
      </p:pic>
      <p:sp>
        <p:nvSpPr>
          <p:cNvPr id="90" name="Google Shape;90;p16"/>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Calibri"/>
                <a:ea typeface="Calibri"/>
                <a:cs typeface="Calibri"/>
                <a:sym typeface="Calibri"/>
              </a:rPr>
              <a:t>Thank You</a:t>
            </a:r>
            <a:endParaRPr i="0" sz="3600" u="none" cap="none" strike="noStrike">
              <a:solidFill>
                <a:srgbClr val="FFFFFF"/>
              </a:solidFill>
              <a:latin typeface="Calibri"/>
              <a:ea typeface="Calibri"/>
              <a:cs typeface="Calibri"/>
              <a:sym typeface="Calibri"/>
            </a:endParaRPr>
          </a:p>
        </p:txBody>
      </p:sp>
      <p:pic>
        <p:nvPicPr>
          <p:cNvPr descr="Screen Shot 2020-06-26 at 3.34.10 PM.png" id="91" name="Google Shape;91;p16"/>
          <p:cNvPicPr preferRelativeResize="0"/>
          <p:nvPr/>
        </p:nvPicPr>
        <p:blipFill rotWithShape="1">
          <a:blip r:embed="rId3">
            <a:alphaModFix/>
          </a:blip>
          <a:srcRect b="0" l="0" r="0" t="0"/>
          <a:stretch/>
        </p:blipFill>
        <p:spPr>
          <a:xfrm>
            <a:off x="2171699" y="820763"/>
            <a:ext cx="6972299" cy="3380787"/>
          </a:xfrm>
          <a:prstGeom prst="rect">
            <a:avLst/>
          </a:prstGeom>
          <a:noFill/>
          <a:ln>
            <a:noFill/>
          </a:ln>
        </p:spPr>
      </p:pic>
      <p:pic>
        <p:nvPicPr>
          <p:cNvPr id="92" name="Google Shape;92;p16"/>
          <p:cNvPicPr preferRelativeResize="0"/>
          <p:nvPr/>
        </p:nvPicPr>
        <p:blipFill rotWithShape="1">
          <a:blip r:embed="rId4">
            <a:alphaModFix/>
          </a:blip>
          <a:srcRect b="0" l="0" r="0" t="0"/>
          <a:stretch/>
        </p:blipFill>
        <p:spPr>
          <a:xfrm>
            <a:off x="0" y="820762"/>
            <a:ext cx="2157412" cy="337280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1">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95" name="Shape 95"/>
        <p:cNvGrpSpPr/>
        <p:nvPr/>
      </p:nvGrpSpPr>
      <p:grpSpPr>
        <a:xfrm>
          <a:off x="0" y="0"/>
          <a:ext cx="0" cy="0"/>
          <a:chOff x="0" y="0"/>
          <a:chExt cx="0" cy="0"/>
        </a:xfrm>
      </p:grpSpPr>
      <p:sp>
        <p:nvSpPr>
          <p:cNvPr id="96" name="Google Shape;96;p18"/>
          <p:cNvSpPr txBox="1"/>
          <p:nvPr>
            <p:ph idx="1" type="body"/>
          </p:nvPr>
        </p:nvSpPr>
        <p:spPr>
          <a:xfrm>
            <a:off x="445675" y="175600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97" name="Google Shape;97;p18"/>
          <p:cNvSpPr txBox="1"/>
          <p:nvPr>
            <p:ph type="title"/>
          </p:nvPr>
        </p:nvSpPr>
        <p:spPr>
          <a:xfrm>
            <a:off x="388500" y="303225"/>
            <a:ext cx="7703700" cy="710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7C91"/>
              </a:buClr>
              <a:buSzPts val="3600"/>
              <a:buNone/>
              <a:defRPr sz="3600">
                <a:solidFill>
                  <a:srgbClr val="007C9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8" name="Google Shape;98;p18"/>
          <p:cNvSpPr txBox="1"/>
          <p:nvPr>
            <p:ph idx="2" type="subTitle"/>
          </p:nvPr>
        </p:nvSpPr>
        <p:spPr>
          <a:xfrm>
            <a:off x="388500" y="1156000"/>
            <a:ext cx="5570400" cy="6000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p:cSld name="CUSTOM_10">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7C91"/>
              </a:buClr>
              <a:buSzPts val="3200"/>
              <a:buNone/>
              <a:defRPr sz="3200">
                <a:solidFill>
                  <a:srgbClr val="007C9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1" name="Google Shape;101;p19"/>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cxnSp>
        <p:nvCxnSpPr>
          <p:cNvPr id="102" name="Google Shape;102;p19"/>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03" name="Google Shape;103;p19"/>
          <p:cNvSpPr txBox="1"/>
          <p:nvPr>
            <p:ph idx="1" type="body"/>
          </p:nvPr>
        </p:nvSpPr>
        <p:spPr>
          <a:xfrm>
            <a:off x="519250" y="190315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04" name="Google Shape;104;p19"/>
          <p:cNvSpPr txBox="1"/>
          <p:nvPr>
            <p:ph idx="2" type="subTitle"/>
          </p:nvPr>
        </p:nvSpPr>
        <p:spPr>
          <a:xfrm>
            <a:off x="462075" y="130315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no line">
  <p:cSld name="CUSTOM_10_2">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0"/>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08" name="Google Shape;108;p20"/>
          <p:cNvSpPr txBox="1"/>
          <p:nvPr>
            <p:ph idx="1" type="body"/>
          </p:nvPr>
        </p:nvSpPr>
        <p:spPr>
          <a:xfrm>
            <a:off x="519250" y="190315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09" name="Google Shape;109;p20"/>
          <p:cNvSpPr txBox="1"/>
          <p:nvPr>
            <p:ph idx="2" type="subTitle"/>
          </p:nvPr>
        </p:nvSpPr>
        <p:spPr>
          <a:xfrm>
            <a:off x="462075" y="130315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p:cSld name="CUSTOM_7_1">
    <p:spTree>
      <p:nvGrpSpPr>
        <p:cNvPr id="17" name="Shape 17"/>
        <p:cNvGrpSpPr/>
        <p:nvPr/>
      </p:nvGrpSpPr>
      <p:grpSpPr>
        <a:xfrm>
          <a:off x="0" y="0"/>
          <a:ext cx="0" cy="0"/>
          <a:chOff x="0" y="0"/>
          <a:chExt cx="0" cy="0"/>
        </a:xfrm>
      </p:grpSpPr>
      <p:sp>
        <p:nvSpPr>
          <p:cNvPr id="18" name="Google Shape;18;p3"/>
          <p:cNvSpPr/>
          <p:nvPr/>
        </p:nvSpPr>
        <p:spPr>
          <a:xfrm>
            <a:off x="-8100" y="0"/>
            <a:ext cx="91440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9" name="Google Shape;19;p3"/>
          <p:cNvSpPr/>
          <p:nvPr/>
        </p:nvSpPr>
        <p:spPr>
          <a:xfrm flipH="1" rot="10800000">
            <a:off x="8100" y="5009094"/>
            <a:ext cx="91278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 name="Google Shape;20;p3"/>
          <p:cNvPicPr preferRelativeResize="0"/>
          <p:nvPr/>
        </p:nvPicPr>
        <p:blipFill>
          <a:blip r:embed="rId2">
            <a:alphaModFix/>
          </a:blip>
          <a:stretch>
            <a:fillRect/>
          </a:stretch>
        </p:blipFill>
        <p:spPr>
          <a:xfrm>
            <a:off x="362426" y="1841100"/>
            <a:ext cx="1677151" cy="1274775"/>
          </a:xfrm>
          <a:prstGeom prst="rect">
            <a:avLst/>
          </a:prstGeom>
          <a:noFill/>
          <a:ln>
            <a:noFill/>
          </a:ln>
        </p:spPr>
      </p:pic>
      <p:pic>
        <p:nvPicPr>
          <p:cNvPr id="21" name="Google Shape;21;p3"/>
          <p:cNvPicPr preferRelativeResize="0"/>
          <p:nvPr/>
        </p:nvPicPr>
        <p:blipFill>
          <a:blip r:embed="rId3">
            <a:alphaModFix/>
          </a:blip>
          <a:stretch>
            <a:fillRect/>
          </a:stretch>
        </p:blipFill>
        <p:spPr>
          <a:xfrm>
            <a:off x="209276" y="3192076"/>
            <a:ext cx="1983452" cy="1664817"/>
          </a:xfrm>
          <a:prstGeom prst="rect">
            <a:avLst/>
          </a:prstGeom>
          <a:noFill/>
          <a:ln>
            <a:noFill/>
          </a:ln>
        </p:spPr>
      </p:pic>
      <p:sp>
        <p:nvSpPr>
          <p:cNvPr id="22" name="Google Shape;22;p3"/>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3" name="Google Shape;23;p3"/>
          <p:cNvSpPr txBox="1"/>
          <p:nvPr>
            <p:ph type="title"/>
          </p:nvPr>
        </p:nvSpPr>
        <p:spPr>
          <a:xfrm>
            <a:off x="295400" y="202950"/>
            <a:ext cx="8422500" cy="992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3"/>
          <p:cNvSpPr txBox="1"/>
          <p:nvPr>
            <p:ph idx="1" type="subTitle"/>
          </p:nvPr>
        </p:nvSpPr>
        <p:spPr>
          <a:xfrm>
            <a:off x="2663550" y="1527600"/>
            <a:ext cx="5851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body"/>
          </p:nvPr>
        </p:nvSpPr>
        <p:spPr>
          <a:xfrm>
            <a:off x="2807700" y="2257550"/>
            <a:ext cx="5851800" cy="2599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p:cSld name="CUSTOM_10_1">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A297E"/>
              </a:buClr>
              <a:buSzPts val="3200"/>
              <a:buNone/>
              <a:defRPr sz="3200">
                <a:solidFill>
                  <a:srgbClr val="8A297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1"/>
          <p:cNvSpPr/>
          <p:nvPr/>
        </p:nvSpPr>
        <p:spPr>
          <a:xfrm>
            <a:off x="8100" y="0"/>
            <a:ext cx="223200" cy="5143500"/>
          </a:xfrm>
          <a:prstGeom prst="rect">
            <a:avLst/>
          </a:prstGeom>
          <a:solidFill>
            <a:srgbClr val="8A297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 name="Google Shape;113;p21"/>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14" name="Google Shape;114;p21"/>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15" name="Google Shape;115;p21"/>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8" name="Google Shape;118;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9" name="Google Shape;119;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2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2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23" name="Google Shape;123;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4" name="Google Shape;124;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5" name="Google Shape;125;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THEAST Slide 1">
  <p:cSld name="CUSTOM_10_1_1_1">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85275"/>
            <a:ext cx="8520600" cy="1023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 name="Google Shape;128;p24"/>
          <p:cNvSpPr/>
          <p:nvPr/>
        </p:nvSpPr>
        <p:spPr>
          <a:xfrm>
            <a:off x="8100" y="0"/>
            <a:ext cx="223200" cy="5143500"/>
          </a:xfrm>
          <a:prstGeom prst="rect">
            <a:avLst/>
          </a:prstGeom>
          <a:solidFill>
            <a:srgbClr val="A8D27F"/>
          </a:solidFill>
          <a:ln cap="flat" cmpd="sng" w="9525">
            <a:solidFill>
              <a:srgbClr val="A8D2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24"/>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30" name="Google Shape;130;p24"/>
          <p:cNvSpPr txBox="1"/>
          <p:nvPr/>
        </p:nvSpPr>
        <p:spPr>
          <a:xfrm rot="-5400000">
            <a:off x="-2216100" y="2447850"/>
            <a:ext cx="4671600" cy="2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Calibri"/>
                <a:ea typeface="Calibri"/>
                <a:cs typeface="Calibri"/>
                <a:sym typeface="Calibri"/>
              </a:rPr>
              <a:t>SOUTHEAST REGION</a:t>
            </a:r>
            <a:endParaRPr b="1" sz="1100">
              <a:latin typeface="Calibri"/>
              <a:ea typeface="Calibri"/>
              <a:cs typeface="Calibri"/>
              <a:sym typeface="Calibri"/>
            </a:endParaRPr>
          </a:p>
        </p:txBody>
      </p:sp>
      <p:sp>
        <p:nvSpPr>
          <p:cNvPr id="131" name="Google Shape;131;p24"/>
          <p:cNvSpPr txBox="1"/>
          <p:nvPr>
            <p:ph idx="2" type="title"/>
          </p:nvPr>
        </p:nvSpPr>
        <p:spPr>
          <a:xfrm>
            <a:off x="511675" y="1582425"/>
            <a:ext cx="4169400" cy="5592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24"/>
          <p:cNvSpPr txBox="1"/>
          <p:nvPr>
            <p:ph idx="3" type="title"/>
          </p:nvPr>
        </p:nvSpPr>
        <p:spPr>
          <a:xfrm>
            <a:off x="511675" y="2496150"/>
            <a:ext cx="4169400" cy="18816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ST Slide 1">
  <p:cSld name="CUSTOM_10_1_1_3">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85275"/>
            <a:ext cx="8520600" cy="1023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5"/>
          <p:cNvSpPr/>
          <p:nvPr/>
        </p:nvSpPr>
        <p:spPr>
          <a:xfrm>
            <a:off x="8100" y="0"/>
            <a:ext cx="223200" cy="5143500"/>
          </a:xfrm>
          <a:prstGeom prst="rect">
            <a:avLst/>
          </a:prstGeom>
          <a:solidFill>
            <a:srgbClr val="91C3AD"/>
          </a:solidFill>
          <a:ln cap="flat" cmpd="sng" w="9525">
            <a:solidFill>
              <a:srgbClr val="91C3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25"/>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37" name="Google Shape;137;p25"/>
          <p:cNvSpPr txBox="1"/>
          <p:nvPr/>
        </p:nvSpPr>
        <p:spPr>
          <a:xfrm rot="-5400000">
            <a:off x="-2216100" y="2447850"/>
            <a:ext cx="4671600" cy="2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Calibri"/>
                <a:ea typeface="Calibri"/>
                <a:cs typeface="Calibri"/>
                <a:sym typeface="Calibri"/>
              </a:rPr>
              <a:t>WEST REGION</a:t>
            </a:r>
            <a:endParaRPr b="1" sz="1100">
              <a:latin typeface="Calibri"/>
              <a:ea typeface="Calibri"/>
              <a:cs typeface="Calibri"/>
              <a:sym typeface="Calibri"/>
            </a:endParaRPr>
          </a:p>
        </p:txBody>
      </p:sp>
      <p:sp>
        <p:nvSpPr>
          <p:cNvPr id="138" name="Google Shape;138;p25"/>
          <p:cNvSpPr txBox="1"/>
          <p:nvPr>
            <p:ph idx="2" type="title"/>
          </p:nvPr>
        </p:nvSpPr>
        <p:spPr>
          <a:xfrm>
            <a:off x="511675" y="1582425"/>
            <a:ext cx="4169400" cy="559200"/>
          </a:xfrm>
          <a:prstGeom prst="rect">
            <a:avLst/>
          </a:prstGeom>
          <a:ln cap="flat" cmpd="sng" w="19050">
            <a:solidFill>
              <a:srgbClr val="91C3AD"/>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5"/>
          <p:cNvSpPr txBox="1"/>
          <p:nvPr>
            <p:ph idx="3" type="title"/>
          </p:nvPr>
        </p:nvSpPr>
        <p:spPr>
          <a:xfrm>
            <a:off x="511675" y="2496150"/>
            <a:ext cx="4169400" cy="1881600"/>
          </a:xfrm>
          <a:prstGeom prst="rect">
            <a:avLst/>
          </a:prstGeom>
          <a:ln cap="flat" cmpd="sng" w="19050">
            <a:solidFill>
              <a:srgbClr val="91C3AD"/>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3" name="Google Shape;14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 with standard text">
  <p:cSld name="CUSTOM_7">
    <p:spTree>
      <p:nvGrpSpPr>
        <p:cNvPr id="148" name="Shape 148"/>
        <p:cNvGrpSpPr/>
        <p:nvPr/>
      </p:nvGrpSpPr>
      <p:grpSpPr>
        <a:xfrm>
          <a:off x="0" y="0"/>
          <a:ext cx="0" cy="0"/>
          <a:chOff x="0" y="0"/>
          <a:chExt cx="0" cy="0"/>
        </a:xfrm>
      </p:grpSpPr>
      <p:sp>
        <p:nvSpPr>
          <p:cNvPr id="149" name="Google Shape;149;p28"/>
          <p:cNvSpPr/>
          <p:nvPr/>
        </p:nvSpPr>
        <p:spPr>
          <a:xfrm>
            <a:off x="-8100" y="0"/>
            <a:ext cx="91857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50" name="Google Shape;150;p28"/>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28"/>
          <p:cNvPicPr preferRelativeResize="0"/>
          <p:nvPr/>
        </p:nvPicPr>
        <p:blipFill>
          <a:blip r:embed="rId2">
            <a:alphaModFix/>
          </a:blip>
          <a:stretch>
            <a:fillRect/>
          </a:stretch>
        </p:blipFill>
        <p:spPr>
          <a:xfrm>
            <a:off x="362425" y="1841100"/>
            <a:ext cx="1466375" cy="1114550"/>
          </a:xfrm>
          <a:prstGeom prst="rect">
            <a:avLst/>
          </a:prstGeom>
          <a:noFill/>
          <a:ln>
            <a:noFill/>
          </a:ln>
        </p:spPr>
      </p:pic>
      <p:pic>
        <p:nvPicPr>
          <p:cNvPr id="152" name="Google Shape;152;p28"/>
          <p:cNvPicPr preferRelativeResize="0"/>
          <p:nvPr/>
        </p:nvPicPr>
        <p:blipFill>
          <a:blip r:embed="rId3">
            <a:alphaModFix/>
          </a:blip>
          <a:stretch>
            <a:fillRect/>
          </a:stretch>
        </p:blipFill>
        <p:spPr>
          <a:xfrm>
            <a:off x="362424" y="3175700"/>
            <a:ext cx="1540454" cy="1293002"/>
          </a:xfrm>
          <a:prstGeom prst="rect">
            <a:avLst/>
          </a:prstGeom>
          <a:noFill/>
          <a:ln>
            <a:noFill/>
          </a:ln>
        </p:spPr>
      </p:pic>
      <p:sp>
        <p:nvSpPr>
          <p:cNvPr id="153" name="Google Shape;153;p28"/>
          <p:cNvSpPr txBox="1"/>
          <p:nvPr/>
        </p:nvSpPr>
        <p:spPr>
          <a:xfrm>
            <a:off x="94850" y="0"/>
            <a:ext cx="6696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Calibri"/>
                <a:ea typeface="Calibri"/>
                <a:cs typeface="Calibri"/>
                <a:sym typeface="Calibri"/>
              </a:rPr>
              <a:t>Earth &amp; Space Project-Based </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rPr b="1" lang="en" sz="3600">
                <a:solidFill>
                  <a:schemeClr val="lt1"/>
                </a:solidFill>
                <a:latin typeface="Calibri"/>
                <a:ea typeface="Calibri"/>
                <a:cs typeface="Calibri"/>
                <a:sym typeface="Calibri"/>
              </a:rPr>
              <a:t>Professional Learning Community</a:t>
            </a:r>
            <a:endParaRPr sz="3600">
              <a:solidFill>
                <a:schemeClr val="lt1"/>
              </a:solidFill>
              <a:latin typeface="Calibri"/>
              <a:ea typeface="Calibri"/>
              <a:cs typeface="Calibri"/>
              <a:sym typeface="Calibri"/>
            </a:endParaRPr>
          </a:p>
        </p:txBody>
      </p:sp>
      <p:sp>
        <p:nvSpPr>
          <p:cNvPr id="154" name="Google Shape;154;p28"/>
          <p:cNvSpPr txBox="1"/>
          <p:nvPr/>
        </p:nvSpPr>
        <p:spPr>
          <a:xfrm>
            <a:off x="2739450" y="2229750"/>
            <a:ext cx="5851800" cy="256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007C91"/>
                </a:solidFill>
                <a:latin typeface="Calibri"/>
                <a:ea typeface="Calibri"/>
                <a:cs typeface="Calibri"/>
                <a:sym typeface="Calibri"/>
              </a:rPr>
              <a:t>Welcome! </a:t>
            </a:r>
            <a:endParaRPr b="1" sz="1000">
              <a:solidFill>
                <a:srgbClr val="007C9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As we wait to get started with today’s online session: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Wave!</a:t>
            </a:r>
            <a:r>
              <a:rPr lang="en" sz="1800">
                <a:solidFill>
                  <a:schemeClr val="dk1"/>
                </a:solidFill>
                <a:latin typeface="Calibri"/>
                <a:ea typeface="Calibri"/>
                <a:cs typeface="Calibri"/>
                <a:sym typeface="Calibri"/>
              </a:rPr>
              <a:t> Please turn on your camera if you can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Rename your Zoom!</a:t>
            </a:r>
            <a:r>
              <a:rPr lang="en" sz="1800">
                <a:solidFill>
                  <a:schemeClr val="dk1"/>
                </a:solidFill>
                <a:latin typeface="Calibri"/>
                <a:ea typeface="Calibri"/>
                <a:cs typeface="Calibri"/>
                <a:sym typeface="Calibri"/>
              </a:rPr>
              <a:t> Please rename your Zoom window with your name and organization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Questions? </a:t>
            </a:r>
            <a:r>
              <a:rPr lang="en" sz="1800">
                <a:solidFill>
                  <a:schemeClr val="dk1"/>
                </a:solidFill>
                <a:latin typeface="Calibri"/>
                <a:ea typeface="Calibri"/>
                <a:cs typeface="Calibri"/>
                <a:sym typeface="Calibri"/>
              </a:rPr>
              <a:t>Feel free to type any questions you have into the chat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Recording?</a:t>
            </a:r>
            <a:r>
              <a:rPr lang="en" sz="1800">
                <a:solidFill>
                  <a:schemeClr val="dk1"/>
                </a:solidFill>
                <a:latin typeface="Calibri"/>
                <a:ea typeface="Calibri"/>
                <a:cs typeface="Calibri"/>
                <a:sym typeface="Calibri"/>
              </a:rPr>
              <a:t> Portions of this meeting will be recorded</a:t>
            </a:r>
            <a:endParaRPr sz="1800">
              <a:solidFill>
                <a:schemeClr val="dk1"/>
              </a:solidFill>
              <a:latin typeface="Calibri"/>
              <a:ea typeface="Calibri"/>
              <a:cs typeface="Calibri"/>
              <a:sym typeface="Calibri"/>
            </a:endParaRPr>
          </a:p>
        </p:txBody>
      </p:sp>
      <p:sp>
        <p:nvSpPr>
          <p:cNvPr id="155" name="Google Shape;155;p28"/>
          <p:cNvSpPr txBox="1"/>
          <p:nvPr>
            <p:ph idx="1" type="subTitle"/>
          </p:nvPr>
        </p:nvSpPr>
        <p:spPr>
          <a:xfrm>
            <a:off x="2663550" y="1527600"/>
            <a:ext cx="59277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p:cSld name="CUSTOM_7_1">
    <p:spTree>
      <p:nvGrpSpPr>
        <p:cNvPr id="156" name="Shape 156"/>
        <p:cNvGrpSpPr/>
        <p:nvPr/>
      </p:nvGrpSpPr>
      <p:grpSpPr>
        <a:xfrm>
          <a:off x="0" y="0"/>
          <a:ext cx="0" cy="0"/>
          <a:chOff x="0" y="0"/>
          <a:chExt cx="0" cy="0"/>
        </a:xfrm>
      </p:grpSpPr>
      <p:sp>
        <p:nvSpPr>
          <p:cNvPr id="157" name="Google Shape;157;p29"/>
          <p:cNvSpPr/>
          <p:nvPr/>
        </p:nvSpPr>
        <p:spPr>
          <a:xfrm>
            <a:off x="-8100" y="0"/>
            <a:ext cx="91440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58" name="Google Shape;158;p29"/>
          <p:cNvSpPr/>
          <p:nvPr/>
        </p:nvSpPr>
        <p:spPr>
          <a:xfrm flipH="1" rot="10800000">
            <a:off x="8100" y="5009094"/>
            <a:ext cx="91278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9"/>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0" name="Google Shape;160;p29"/>
          <p:cNvSpPr txBox="1"/>
          <p:nvPr>
            <p:ph type="title"/>
          </p:nvPr>
        </p:nvSpPr>
        <p:spPr>
          <a:xfrm>
            <a:off x="295400" y="202950"/>
            <a:ext cx="8422500" cy="992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 name="Google Shape;161;p29"/>
          <p:cNvSpPr txBox="1"/>
          <p:nvPr>
            <p:ph idx="1" type="subTitle"/>
          </p:nvPr>
        </p:nvSpPr>
        <p:spPr>
          <a:xfrm>
            <a:off x="2663550" y="1527600"/>
            <a:ext cx="5851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p29"/>
          <p:cNvSpPr txBox="1"/>
          <p:nvPr>
            <p:ph idx="2" type="body"/>
          </p:nvPr>
        </p:nvSpPr>
        <p:spPr>
          <a:xfrm>
            <a:off x="2807700" y="2257550"/>
            <a:ext cx="5851800" cy="259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63" name="Google Shape;163;p29"/>
          <p:cNvPicPr preferRelativeResize="0"/>
          <p:nvPr/>
        </p:nvPicPr>
        <p:blipFill>
          <a:blip r:embed="rId2">
            <a:alphaModFix/>
          </a:blip>
          <a:stretch>
            <a:fillRect/>
          </a:stretch>
        </p:blipFill>
        <p:spPr>
          <a:xfrm>
            <a:off x="362425" y="1841100"/>
            <a:ext cx="1466375" cy="1114550"/>
          </a:xfrm>
          <a:prstGeom prst="rect">
            <a:avLst/>
          </a:prstGeom>
          <a:noFill/>
          <a:ln>
            <a:noFill/>
          </a:ln>
        </p:spPr>
      </p:pic>
      <p:pic>
        <p:nvPicPr>
          <p:cNvPr id="164" name="Google Shape;164;p29"/>
          <p:cNvPicPr preferRelativeResize="0"/>
          <p:nvPr/>
        </p:nvPicPr>
        <p:blipFill>
          <a:blip r:embed="rId3">
            <a:alphaModFix/>
          </a:blip>
          <a:stretch>
            <a:fillRect/>
          </a:stretch>
        </p:blipFill>
        <p:spPr>
          <a:xfrm>
            <a:off x="362424" y="3175700"/>
            <a:ext cx="1540454" cy="12930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1">
  <p:cSld name="CUSTOM_7_1_1">
    <p:spTree>
      <p:nvGrpSpPr>
        <p:cNvPr id="165" name="Shape 165"/>
        <p:cNvGrpSpPr/>
        <p:nvPr/>
      </p:nvGrpSpPr>
      <p:grpSpPr>
        <a:xfrm>
          <a:off x="0" y="0"/>
          <a:ext cx="0" cy="0"/>
          <a:chOff x="0" y="0"/>
          <a:chExt cx="0" cy="0"/>
        </a:xfrm>
      </p:grpSpPr>
      <p:sp>
        <p:nvSpPr>
          <p:cNvPr id="166" name="Google Shape;166;p30"/>
          <p:cNvSpPr/>
          <p:nvPr/>
        </p:nvSpPr>
        <p:spPr>
          <a:xfrm>
            <a:off x="-8100" y="0"/>
            <a:ext cx="91440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67" name="Google Shape;167;p30"/>
          <p:cNvSpPr/>
          <p:nvPr/>
        </p:nvSpPr>
        <p:spPr>
          <a:xfrm flipH="1" rot="10800000">
            <a:off x="8100" y="5009094"/>
            <a:ext cx="91278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0"/>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9" name="Google Shape;169;p30"/>
          <p:cNvSpPr txBox="1"/>
          <p:nvPr>
            <p:ph type="title"/>
          </p:nvPr>
        </p:nvSpPr>
        <p:spPr>
          <a:xfrm>
            <a:off x="295400" y="202950"/>
            <a:ext cx="8422500" cy="992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 name="Google Shape;170;p30"/>
          <p:cNvSpPr txBox="1"/>
          <p:nvPr>
            <p:ph idx="1" type="subTitle"/>
          </p:nvPr>
        </p:nvSpPr>
        <p:spPr>
          <a:xfrm>
            <a:off x="2663550" y="1527600"/>
            <a:ext cx="5851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1" name="Google Shape;171;p30"/>
          <p:cNvSpPr txBox="1"/>
          <p:nvPr>
            <p:ph idx="2" type="body"/>
          </p:nvPr>
        </p:nvSpPr>
        <p:spPr>
          <a:xfrm>
            <a:off x="2807700" y="2257550"/>
            <a:ext cx="5851800" cy="259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172" name="Shape 172"/>
        <p:cNvGrpSpPr/>
        <p:nvPr/>
      </p:nvGrpSpPr>
      <p:grpSpPr>
        <a:xfrm>
          <a:off x="0" y="0"/>
          <a:ext cx="0" cy="0"/>
          <a:chOff x="0" y="0"/>
          <a:chExt cx="0" cy="0"/>
        </a:xfrm>
      </p:grpSpPr>
      <p:sp>
        <p:nvSpPr>
          <p:cNvPr id="173" name="Google Shape;173;p31"/>
          <p:cNvSpPr/>
          <p:nvPr/>
        </p:nvSpPr>
        <p:spPr>
          <a:xfrm>
            <a:off x="0" y="0"/>
            <a:ext cx="9144000" cy="11154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74" name="Google Shape;174;p31"/>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5" name="Google Shape;175;p31"/>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76" name="Google Shape;176;p31"/>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26" name="Shape 26"/>
        <p:cNvGrpSpPr/>
        <p:nvPr/>
      </p:nvGrpSpPr>
      <p:grpSpPr>
        <a:xfrm>
          <a:off x="0" y="0"/>
          <a:ext cx="0" cy="0"/>
          <a:chOff x="0" y="0"/>
          <a:chExt cx="0" cy="0"/>
        </a:xfrm>
      </p:grpSpPr>
      <p:sp>
        <p:nvSpPr>
          <p:cNvPr id="27" name="Google Shape;27;p4"/>
          <p:cNvSpPr/>
          <p:nvPr/>
        </p:nvSpPr>
        <p:spPr>
          <a:xfrm>
            <a:off x="0" y="0"/>
            <a:ext cx="9144000" cy="11154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28" name="Google Shape;28;p4"/>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30" name="Google Shape;30;p4"/>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CUSTOM_5">
    <p:spTree>
      <p:nvGrpSpPr>
        <p:cNvPr id="177" name="Shape 177"/>
        <p:cNvGrpSpPr/>
        <p:nvPr/>
      </p:nvGrpSpPr>
      <p:grpSpPr>
        <a:xfrm>
          <a:off x="0" y="0"/>
          <a:ext cx="0" cy="0"/>
          <a:chOff x="0" y="0"/>
          <a:chExt cx="0" cy="0"/>
        </a:xfrm>
      </p:grpSpPr>
      <p:sp>
        <p:nvSpPr>
          <p:cNvPr id="178" name="Google Shape;178;p32"/>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179" name="Google Shape;179;p32"/>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80" name="Google Shape;180;p32"/>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1" name="Google Shape;181;p32"/>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82" name="Google Shape;182;p32"/>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p:cSld name="CUSTOM_5_1">
    <p:spTree>
      <p:nvGrpSpPr>
        <p:cNvPr id="183" name="Shape 183"/>
        <p:cNvGrpSpPr/>
        <p:nvPr/>
      </p:nvGrpSpPr>
      <p:grpSpPr>
        <a:xfrm>
          <a:off x="0" y="0"/>
          <a:ext cx="0" cy="0"/>
          <a:chOff x="0" y="0"/>
          <a:chExt cx="0" cy="0"/>
        </a:xfrm>
      </p:grpSpPr>
      <p:sp>
        <p:nvSpPr>
          <p:cNvPr id="184" name="Google Shape;184;p33"/>
          <p:cNvSpPr txBox="1"/>
          <p:nvPr>
            <p:ph type="title"/>
          </p:nvPr>
        </p:nvSpPr>
        <p:spPr>
          <a:xfrm>
            <a:off x="317900" y="1883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185" name="Google Shape;185;p33"/>
          <p:cNvSpPr/>
          <p:nvPr/>
        </p:nvSpPr>
        <p:spPr>
          <a:xfrm>
            <a:off x="0" y="4267200"/>
            <a:ext cx="9144000" cy="8763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86" name="Google Shape;186;p33"/>
          <p:cNvSpPr txBox="1"/>
          <p:nvPr>
            <p:ph idx="1" type="subTitle"/>
          </p:nvPr>
        </p:nvSpPr>
        <p:spPr>
          <a:xfrm>
            <a:off x="317900" y="1115238"/>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7" name="Google Shape;187;p33"/>
          <p:cNvSpPr txBox="1"/>
          <p:nvPr>
            <p:ph idx="2" type="body"/>
          </p:nvPr>
        </p:nvSpPr>
        <p:spPr>
          <a:xfrm>
            <a:off x="443825" y="1687300"/>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88" name="Google Shape;188;p33"/>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
    <p:bg>
      <p:bgPr>
        <a:solidFill>
          <a:srgbClr val="007C91"/>
        </a:solidFill>
      </p:bgPr>
    </p:bg>
    <p:spTree>
      <p:nvGrpSpPr>
        <p:cNvPr id="189" name="Shape 189"/>
        <p:cNvGrpSpPr/>
        <p:nvPr/>
      </p:nvGrpSpPr>
      <p:grpSpPr>
        <a:xfrm>
          <a:off x="0" y="0"/>
          <a:ext cx="0" cy="0"/>
          <a:chOff x="0" y="0"/>
          <a:chExt cx="0" cy="0"/>
        </a:xfrm>
      </p:grpSpPr>
      <p:sp>
        <p:nvSpPr>
          <p:cNvPr id="190" name="Google Shape;190;p34"/>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pic>
        <p:nvPicPr>
          <p:cNvPr id="191" name="Google Shape;191;p34"/>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CUSTOM_3_2">
    <p:bg>
      <p:bgPr>
        <a:solidFill>
          <a:srgbClr val="007C91"/>
        </a:solidFill>
      </p:bgPr>
    </p:bg>
    <p:spTree>
      <p:nvGrpSpPr>
        <p:cNvPr id="192" name="Shape 192"/>
        <p:cNvGrpSpPr/>
        <p:nvPr/>
      </p:nvGrpSpPr>
      <p:grpSpPr>
        <a:xfrm>
          <a:off x="0" y="0"/>
          <a:ext cx="0" cy="0"/>
          <a:chOff x="0" y="0"/>
          <a:chExt cx="0" cy="0"/>
        </a:xfrm>
      </p:grpSpPr>
      <p:sp>
        <p:nvSpPr>
          <p:cNvPr id="193" name="Google Shape;193;p35"/>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1">
  <p:cSld name="CUSTOM_3_2_1">
    <p:bg>
      <p:bgPr>
        <a:solidFill>
          <a:srgbClr val="007C91"/>
        </a:solidFill>
      </p:bgPr>
    </p:bg>
    <p:spTree>
      <p:nvGrpSpPr>
        <p:cNvPr id="194" name="Shape 194"/>
        <p:cNvGrpSpPr/>
        <p:nvPr/>
      </p:nvGrpSpPr>
      <p:grpSpPr>
        <a:xfrm>
          <a:off x="0" y="0"/>
          <a:ext cx="0" cy="0"/>
          <a:chOff x="0" y="0"/>
          <a:chExt cx="0" cy="0"/>
        </a:xfrm>
      </p:grpSpPr>
      <p:sp>
        <p:nvSpPr>
          <p:cNvPr id="195" name="Google Shape;195;p36"/>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8A297E"/>
        </a:solidFill>
      </p:bgPr>
    </p:bg>
    <p:spTree>
      <p:nvGrpSpPr>
        <p:cNvPr id="196" name="Shape 196"/>
        <p:cNvGrpSpPr/>
        <p:nvPr/>
      </p:nvGrpSpPr>
      <p:grpSpPr>
        <a:xfrm>
          <a:off x="0" y="0"/>
          <a:ext cx="0" cy="0"/>
          <a:chOff x="0" y="0"/>
          <a:chExt cx="0" cy="0"/>
        </a:xfrm>
      </p:grpSpPr>
      <p:sp>
        <p:nvSpPr>
          <p:cNvPr id="197" name="Google Shape;197;p37"/>
          <p:cNvSpPr txBox="1"/>
          <p:nvPr>
            <p:ph type="title"/>
          </p:nvPr>
        </p:nvSpPr>
        <p:spPr>
          <a:xfrm>
            <a:off x="357800" y="1972925"/>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pic>
        <p:nvPicPr>
          <p:cNvPr id="198" name="Google Shape;198;p37"/>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199" name="Shape 199"/>
        <p:cNvGrpSpPr/>
        <p:nvPr/>
      </p:nvGrpSpPr>
      <p:grpSpPr>
        <a:xfrm>
          <a:off x="0" y="0"/>
          <a:ext cx="0" cy="0"/>
          <a:chOff x="0" y="0"/>
          <a:chExt cx="0" cy="0"/>
        </a:xfrm>
      </p:grpSpPr>
      <p:sp>
        <p:nvSpPr>
          <p:cNvPr id="200" name="Google Shape;200;p38"/>
          <p:cNvSpPr/>
          <p:nvPr/>
        </p:nvSpPr>
        <p:spPr>
          <a:xfrm>
            <a:off x="-14100" y="-76200"/>
            <a:ext cx="9172200" cy="10299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8"/>
          <p:cNvSpPr txBox="1"/>
          <p:nvPr>
            <p:ph idx="1" type="body"/>
          </p:nvPr>
        </p:nvSpPr>
        <p:spPr>
          <a:xfrm>
            <a:off x="456175" y="22499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02" name="Google Shape;202;p38"/>
          <p:cNvSpPr txBox="1"/>
          <p:nvPr>
            <p:ph type="title"/>
          </p:nvPr>
        </p:nvSpPr>
        <p:spPr>
          <a:xfrm>
            <a:off x="215500" y="20827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200"/>
              <a:buNone/>
              <a:defRPr b="1" sz="32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203" name="Google Shape;203;p38"/>
          <p:cNvSpPr txBox="1"/>
          <p:nvPr>
            <p:ph idx="2" type="subTitle"/>
          </p:nvPr>
        </p:nvSpPr>
        <p:spPr>
          <a:xfrm>
            <a:off x="304800" y="1334825"/>
            <a:ext cx="5991000" cy="746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p:cSld name="CUSTOM_4">
    <p:spTree>
      <p:nvGrpSpPr>
        <p:cNvPr id="204" name="Shape 204"/>
        <p:cNvGrpSpPr/>
        <p:nvPr/>
      </p:nvGrpSpPr>
      <p:grpSpPr>
        <a:xfrm>
          <a:off x="0" y="0"/>
          <a:ext cx="0" cy="0"/>
          <a:chOff x="0" y="0"/>
          <a:chExt cx="0" cy="0"/>
        </a:xfrm>
      </p:grpSpPr>
      <p:sp>
        <p:nvSpPr>
          <p:cNvPr id="205" name="Google Shape;205;p39"/>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sp>
        <p:nvSpPr>
          <p:cNvPr id="206" name="Google Shape;206;p39"/>
          <p:cNvSpPr/>
          <p:nvPr/>
        </p:nvSpPr>
        <p:spPr>
          <a:xfrm>
            <a:off x="2101000" y="4440383"/>
            <a:ext cx="58236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This material is based upon work supported by NASA under cooperative agreement award numbers NNX16AC67A and 80NSSC18M0061. Any opinions, findings, and conclusions or recommendations expressed in this material are those of the author(s) and do not necessarily reflect the view of the National Aeronautics and Space Administration (NASA).</a:t>
            </a:r>
            <a:endParaRPr sz="1400">
              <a:solidFill>
                <a:srgbClr val="000000"/>
              </a:solidFill>
              <a:latin typeface="Calibri"/>
              <a:ea typeface="Calibri"/>
              <a:cs typeface="Calibri"/>
              <a:sym typeface="Calibri"/>
            </a:endParaRPr>
          </a:p>
        </p:txBody>
      </p:sp>
      <p:pic>
        <p:nvPicPr>
          <p:cNvPr id="207" name="Google Shape;207;p39"/>
          <p:cNvPicPr preferRelativeResize="0"/>
          <p:nvPr/>
        </p:nvPicPr>
        <p:blipFill rotWithShape="1">
          <a:blip r:embed="rId2">
            <a:alphaModFix/>
          </a:blip>
          <a:srcRect b="0" l="0" r="0" t="0"/>
          <a:stretch/>
        </p:blipFill>
        <p:spPr>
          <a:xfrm>
            <a:off x="1069012" y="4269080"/>
            <a:ext cx="911714" cy="728003"/>
          </a:xfrm>
          <a:prstGeom prst="rect">
            <a:avLst/>
          </a:prstGeom>
          <a:noFill/>
          <a:ln>
            <a:noFill/>
          </a:ln>
        </p:spPr>
      </p:pic>
      <p:sp>
        <p:nvSpPr>
          <p:cNvPr id="208" name="Google Shape;208;p39"/>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Calibri"/>
                <a:ea typeface="Calibri"/>
                <a:cs typeface="Calibri"/>
                <a:sym typeface="Calibri"/>
              </a:rPr>
              <a:t>Thank You</a:t>
            </a:r>
            <a:endParaRPr i="0" sz="3600" u="none" cap="none" strike="noStrike">
              <a:solidFill>
                <a:srgbClr val="FFFFFF"/>
              </a:solidFill>
              <a:latin typeface="Calibri"/>
              <a:ea typeface="Calibri"/>
              <a:cs typeface="Calibri"/>
              <a:sym typeface="Calibri"/>
            </a:endParaRPr>
          </a:p>
        </p:txBody>
      </p:sp>
      <p:pic>
        <p:nvPicPr>
          <p:cNvPr descr="Screen Shot 2020-06-26 at 3.34.10 PM.png" id="209" name="Google Shape;209;p39"/>
          <p:cNvPicPr preferRelativeResize="0"/>
          <p:nvPr/>
        </p:nvPicPr>
        <p:blipFill rotWithShape="1">
          <a:blip r:embed="rId3">
            <a:alphaModFix/>
          </a:blip>
          <a:srcRect b="0" l="0" r="0" t="0"/>
          <a:stretch/>
        </p:blipFill>
        <p:spPr>
          <a:xfrm>
            <a:off x="2171699" y="820763"/>
            <a:ext cx="6972299" cy="3380787"/>
          </a:xfrm>
          <a:prstGeom prst="rect">
            <a:avLst/>
          </a:prstGeom>
          <a:noFill/>
          <a:ln>
            <a:noFill/>
          </a:ln>
        </p:spPr>
      </p:pic>
      <p:pic>
        <p:nvPicPr>
          <p:cNvPr id="210" name="Google Shape;210;p39"/>
          <p:cNvPicPr preferRelativeResize="0"/>
          <p:nvPr/>
        </p:nvPicPr>
        <p:blipFill rotWithShape="1">
          <a:blip r:embed="rId4">
            <a:alphaModFix/>
          </a:blip>
          <a:srcRect b="0" l="0" r="0" t="0"/>
          <a:stretch/>
        </p:blipFill>
        <p:spPr>
          <a:xfrm>
            <a:off x="0" y="820762"/>
            <a:ext cx="2157412" cy="3372807"/>
          </a:xfrm>
          <a:prstGeom prst="rect">
            <a:avLst/>
          </a:prstGeom>
          <a:noFill/>
          <a:ln>
            <a:noFill/>
          </a:ln>
        </p:spPr>
      </p:pic>
      <p:pic>
        <p:nvPicPr>
          <p:cNvPr id="211" name="Google Shape;211;p39"/>
          <p:cNvPicPr preferRelativeResize="0"/>
          <p:nvPr/>
        </p:nvPicPr>
        <p:blipFill>
          <a:blip r:embed="rId5">
            <a:alphaModFix/>
          </a:blip>
          <a:stretch>
            <a:fillRect/>
          </a:stretch>
        </p:blipFill>
        <p:spPr>
          <a:xfrm>
            <a:off x="375275" y="4376963"/>
            <a:ext cx="646124" cy="54232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212" name="Shape 212"/>
        <p:cNvGrpSpPr/>
        <p:nvPr/>
      </p:nvGrpSpPr>
      <p:grpSpPr>
        <a:xfrm>
          <a:off x="0" y="0"/>
          <a:ext cx="0" cy="0"/>
          <a:chOff x="0" y="0"/>
          <a:chExt cx="0" cy="0"/>
        </a:xfrm>
      </p:grpSpPr>
      <p:sp>
        <p:nvSpPr>
          <p:cNvPr id="213" name="Google Shape;213;p40"/>
          <p:cNvSpPr txBox="1"/>
          <p:nvPr>
            <p:ph idx="1" type="body"/>
          </p:nvPr>
        </p:nvSpPr>
        <p:spPr>
          <a:xfrm>
            <a:off x="445675" y="175600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14" name="Google Shape;214;p40"/>
          <p:cNvSpPr txBox="1"/>
          <p:nvPr>
            <p:ph type="title"/>
          </p:nvPr>
        </p:nvSpPr>
        <p:spPr>
          <a:xfrm>
            <a:off x="388500" y="303225"/>
            <a:ext cx="7703700" cy="710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600"/>
              <a:buNone/>
              <a:defRPr sz="36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40"/>
          <p:cNvSpPr txBox="1"/>
          <p:nvPr>
            <p:ph idx="2" type="subTitle"/>
          </p:nvPr>
        </p:nvSpPr>
        <p:spPr>
          <a:xfrm>
            <a:off x="388500" y="115600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p:cSld name="CUSTOM_10">
    <p:spTree>
      <p:nvGrpSpPr>
        <p:cNvPr id="216" name="Shape 216"/>
        <p:cNvGrpSpPr/>
        <p:nvPr/>
      </p:nvGrpSpPr>
      <p:grpSpPr>
        <a:xfrm>
          <a:off x="0" y="0"/>
          <a:ext cx="0" cy="0"/>
          <a:chOff x="0" y="0"/>
          <a:chExt cx="0" cy="0"/>
        </a:xfrm>
      </p:grpSpPr>
      <p:sp>
        <p:nvSpPr>
          <p:cNvPr id="217" name="Google Shape;217;p41"/>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41"/>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cxnSp>
        <p:nvCxnSpPr>
          <p:cNvPr id="219" name="Google Shape;219;p41"/>
          <p:cNvCxnSpPr/>
          <p:nvPr/>
        </p:nvCxnSpPr>
        <p:spPr>
          <a:xfrm>
            <a:off x="356250" y="9648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220" name="Google Shape;220;p41"/>
          <p:cNvSpPr txBox="1"/>
          <p:nvPr>
            <p:ph idx="1" type="body"/>
          </p:nvPr>
        </p:nvSpPr>
        <p:spPr>
          <a:xfrm>
            <a:off x="519250" y="190315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21" name="Google Shape;221;p41"/>
          <p:cNvSpPr txBox="1"/>
          <p:nvPr>
            <p:ph idx="2" type="subTitle"/>
          </p:nvPr>
        </p:nvSpPr>
        <p:spPr>
          <a:xfrm>
            <a:off x="462075" y="130315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CUSTOM_5">
    <p:spTree>
      <p:nvGrpSpPr>
        <p:cNvPr id="31" name="Shape 31"/>
        <p:cNvGrpSpPr/>
        <p:nvPr/>
      </p:nvGrpSpPr>
      <p:grpSpPr>
        <a:xfrm>
          <a:off x="0" y="0"/>
          <a:ext cx="0" cy="0"/>
          <a:chOff x="0" y="0"/>
          <a:chExt cx="0" cy="0"/>
        </a:xfrm>
      </p:grpSpPr>
      <p:cxnSp>
        <p:nvCxnSpPr>
          <p:cNvPr id="32" name="Google Shape;32;p5"/>
          <p:cNvCxnSpPr/>
          <p:nvPr/>
        </p:nvCxnSpPr>
        <p:spPr>
          <a:xfrm>
            <a:off x="733075" y="1041000"/>
            <a:ext cx="8424000" cy="0"/>
          </a:xfrm>
          <a:prstGeom prst="straightConnector1">
            <a:avLst/>
          </a:prstGeom>
          <a:noFill/>
          <a:ln cap="flat" cmpd="sng" w="9525">
            <a:solidFill>
              <a:srgbClr val="595959"/>
            </a:solidFill>
            <a:prstDash val="solid"/>
            <a:round/>
            <a:headEnd len="med" w="med" type="none"/>
            <a:tailEnd len="med" w="med" type="none"/>
          </a:ln>
        </p:spPr>
      </p:cxnSp>
      <p:sp>
        <p:nvSpPr>
          <p:cNvPr id="33" name="Google Shape;33;p5"/>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7C91"/>
              </a:buClr>
              <a:buSzPts val="3200"/>
              <a:buNone/>
              <a:defRPr b="1" sz="3200">
                <a:solidFill>
                  <a:srgbClr val="007C91"/>
                </a:solidFill>
              </a:defRPr>
            </a:lvl1pPr>
            <a:lvl2pPr lvl="1">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34" name="Google Shape;34;p5"/>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35" name="Google Shape;35;p5"/>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37" name="Google Shape;37;p5"/>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p:cSld name="CUSTOM_10_1">
    <p:spTree>
      <p:nvGrpSpPr>
        <p:cNvPr id="222" name="Shape 222"/>
        <p:cNvGrpSpPr/>
        <p:nvPr/>
      </p:nvGrpSpPr>
      <p:grpSpPr>
        <a:xfrm>
          <a:off x="0" y="0"/>
          <a:ext cx="0" cy="0"/>
          <a:chOff x="0" y="0"/>
          <a:chExt cx="0" cy="0"/>
        </a:xfrm>
      </p:grpSpPr>
      <p:sp>
        <p:nvSpPr>
          <p:cNvPr id="223" name="Google Shape;223;p42"/>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A297E"/>
              </a:buClr>
              <a:buSzPts val="3200"/>
              <a:buNone/>
              <a:defRPr sz="3200">
                <a:solidFill>
                  <a:srgbClr val="8A297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4" name="Google Shape;224;p42"/>
          <p:cNvSpPr/>
          <p:nvPr/>
        </p:nvSpPr>
        <p:spPr>
          <a:xfrm>
            <a:off x="8100" y="0"/>
            <a:ext cx="223200" cy="5143500"/>
          </a:xfrm>
          <a:prstGeom prst="rect">
            <a:avLst/>
          </a:prstGeom>
          <a:solidFill>
            <a:srgbClr val="8A297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 name="Google Shape;225;p42"/>
          <p:cNvCxnSpPr/>
          <p:nvPr/>
        </p:nvCxnSpPr>
        <p:spPr>
          <a:xfrm>
            <a:off x="356250" y="9648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226" name="Google Shape;226;p42"/>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27" name="Google Shape;227;p42"/>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8" name="Shape 228"/>
        <p:cNvGrpSpPr/>
        <p:nvPr/>
      </p:nvGrpSpPr>
      <p:grpSpPr>
        <a:xfrm>
          <a:off x="0" y="0"/>
          <a:ext cx="0" cy="0"/>
          <a:chOff x="0" y="0"/>
          <a:chExt cx="0" cy="0"/>
        </a:xfrm>
      </p:grpSpPr>
      <p:sp>
        <p:nvSpPr>
          <p:cNvPr id="229" name="Google Shape;229;p4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0" name="Google Shape;230;p4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31" name="Google Shape;23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32" name="Google Shape;23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33" name="Google Shape;23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 name="Shape 234"/>
        <p:cNvGrpSpPr/>
        <p:nvPr/>
      </p:nvGrpSpPr>
      <p:grpSpPr>
        <a:xfrm>
          <a:off x="0" y="0"/>
          <a:ext cx="0" cy="0"/>
          <a:chOff x="0" y="0"/>
          <a:chExt cx="0" cy="0"/>
        </a:xfrm>
      </p:grpSpPr>
      <p:sp>
        <p:nvSpPr>
          <p:cNvPr id="235" name="Google Shape;235;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36" name="Google Shape;236;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37" name="Google Shape;237;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38" name="Shape 23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THEAST Slide 1">
  <p:cSld name="CUSTOM_10_1_1_1">
    <p:spTree>
      <p:nvGrpSpPr>
        <p:cNvPr id="239" name="Shape 239"/>
        <p:cNvGrpSpPr/>
        <p:nvPr/>
      </p:nvGrpSpPr>
      <p:grpSpPr>
        <a:xfrm>
          <a:off x="0" y="0"/>
          <a:ext cx="0" cy="0"/>
          <a:chOff x="0" y="0"/>
          <a:chExt cx="0" cy="0"/>
        </a:xfrm>
      </p:grpSpPr>
      <p:sp>
        <p:nvSpPr>
          <p:cNvPr id="240" name="Google Shape;240;p46"/>
          <p:cNvSpPr txBox="1"/>
          <p:nvPr>
            <p:ph type="title"/>
          </p:nvPr>
        </p:nvSpPr>
        <p:spPr>
          <a:xfrm>
            <a:off x="311700" y="85275"/>
            <a:ext cx="8520600" cy="1023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1" name="Google Shape;241;p46"/>
          <p:cNvSpPr/>
          <p:nvPr/>
        </p:nvSpPr>
        <p:spPr>
          <a:xfrm>
            <a:off x="8100" y="0"/>
            <a:ext cx="223200" cy="5143500"/>
          </a:xfrm>
          <a:prstGeom prst="rect">
            <a:avLst/>
          </a:prstGeom>
          <a:solidFill>
            <a:srgbClr val="A8D27F"/>
          </a:solidFill>
          <a:ln cap="flat" cmpd="sng" w="9525">
            <a:solidFill>
              <a:srgbClr val="A8D2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2" name="Google Shape;242;p46"/>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243" name="Google Shape;243;p46"/>
          <p:cNvSpPr txBox="1"/>
          <p:nvPr/>
        </p:nvSpPr>
        <p:spPr>
          <a:xfrm rot="-5400000">
            <a:off x="-2216100" y="2447850"/>
            <a:ext cx="4671600" cy="2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Calibri"/>
                <a:ea typeface="Calibri"/>
                <a:cs typeface="Calibri"/>
                <a:sym typeface="Calibri"/>
              </a:rPr>
              <a:t>SOUTHEAST REGION</a:t>
            </a:r>
            <a:endParaRPr b="1" sz="1100">
              <a:latin typeface="Calibri"/>
              <a:ea typeface="Calibri"/>
              <a:cs typeface="Calibri"/>
              <a:sym typeface="Calibri"/>
            </a:endParaRPr>
          </a:p>
        </p:txBody>
      </p:sp>
      <p:sp>
        <p:nvSpPr>
          <p:cNvPr id="244" name="Google Shape;244;p46"/>
          <p:cNvSpPr txBox="1"/>
          <p:nvPr>
            <p:ph idx="2" type="title"/>
          </p:nvPr>
        </p:nvSpPr>
        <p:spPr>
          <a:xfrm>
            <a:off x="511675" y="1582425"/>
            <a:ext cx="4169400" cy="5592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5" name="Google Shape;245;p46"/>
          <p:cNvSpPr txBox="1"/>
          <p:nvPr>
            <p:ph idx="3" type="title"/>
          </p:nvPr>
        </p:nvSpPr>
        <p:spPr>
          <a:xfrm>
            <a:off x="511675" y="2496150"/>
            <a:ext cx="4169400" cy="18816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0" name="Shape 250"/>
        <p:cNvGrpSpPr/>
        <p:nvPr/>
      </p:nvGrpSpPr>
      <p:grpSpPr>
        <a:xfrm>
          <a:off x="0" y="0"/>
          <a:ext cx="0" cy="0"/>
          <a:chOff x="0" y="0"/>
          <a:chExt cx="0" cy="0"/>
        </a:xfrm>
      </p:grpSpPr>
      <p:sp>
        <p:nvSpPr>
          <p:cNvPr id="251" name="Google Shape;251;p4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Font typeface="Libre Franklin"/>
              <a:buNone/>
              <a:defRPr sz="5200">
                <a:latin typeface="Libre Franklin"/>
                <a:ea typeface="Libre Franklin"/>
                <a:cs typeface="Libre Franklin"/>
                <a:sym typeface="Libre Franklin"/>
              </a:defRPr>
            </a:lvl1pPr>
            <a:lvl2pPr lvl="1" rtl="0" algn="ctr">
              <a:spcBef>
                <a:spcPts val="0"/>
              </a:spcBef>
              <a:spcAft>
                <a:spcPts val="0"/>
              </a:spcAft>
              <a:buSzPts val="5200"/>
              <a:buFont typeface="Libre Franklin"/>
              <a:buNone/>
              <a:defRPr sz="5200">
                <a:latin typeface="Libre Franklin"/>
                <a:ea typeface="Libre Franklin"/>
                <a:cs typeface="Libre Franklin"/>
                <a:sym typeface="Libre Franklin"/>
              </a:defRPr>
            </a:lvl2pPr>
            <a:lvl3pPr lvl="2" rtl="0" algn="ctr">
              <a:spcBef>
                <a:spcPts val="0"/>
              </a:spcBef>
              <a:spcAft>
                <a:spcPts val="0"/>
              </a:spcAft>
              <a:buSzPts val="5200"/>
              <a:buFont typeface="Libre Franklin"/>
              <a:buNone/>
              <a:defRPr sz="5200">
                <a:latin typeface="Libre Franklin"/>
                <a:ea typeface="Libre Franklin"/>
                <a:cs typeface="Libre Franklin"/>
                <a:sym typeface="Libre Franklin"/>
              </a:defRPr>
            </a:lvl3pPr>
            <a:lvl4pPr lvl="3" rtl="0" algn="ctr">
              <a:spcBef>
                <a:spcPts val="0"/>
              </a:spcBef>
              <a:spcAft>
                <a:spcPts val="0"/>
              </a:spcAft>
              <a:buSzPts val="5200"/>
              <a:buFont typeface="Libre Franklin"/>
              <a:buNone/>
              <a:defRPr sz="5200">
                <a:latin typeface="Libre Franklin"/>
                <a:ea typeface="Libre Franklin"/>
                <a:cs typeface="Libre Franklin"/>
                <a:sym typeface="Libre Franklin"/>
              </a:defRPr>
            </a:lvl4pPr>
            <a:lvl5pPr lvl="4" rtl="0" algn="ctr">
              <a:spcBef>
                <a:spcPts val="0"/>
              </a:spcBef>
              <a:spcAft>
                <a:spcPts val="0"/>
              </a:spcAft>
              <a:buSzPts val="5200"/>
              <a:buFont typeface="Libre Franklin"/>
              <a:buNone/>
              <a:defRPr sz="5200">
                <a:latin typeface="Libre Franklin"/>
                <a:ea typeface="Libre Franklin"/>
                <a:cs typeface="Libre Franklin"/>
                <a:sym typeface="Libre Franklin"/>
              </a:defRPr>
            </a:lvl5pPr>
            <a:lvl6pPr lvl="5" rtl="0" algn="ctr">
              <a:spcBef>
                <a:spcPts val="0"/>
              </a:spcBef>
              <a:spcAft>
                <a:spcPts val="0"/>
              </a:spcAft>
              <a:buSzPts val="5200"/>
              <a:buFont typeface="Libre Franklin"/>
              <a:buNone/>
              <a:defRPr sz="5200">
                <a:latin typeface="Libre Franklin"/>
                <a:ea typeface="Libre Franklin"/>
                <a:cs typeface="Libre Franklin"/>
                <a:sym typeface="Libre Franklin"/>
              </a:defRPr>
            </a:lvl6pPr>
            <a:lvl7pPr lvl="6" rtl="0" algn="ctr">
              <a:spcBef>
                <a:spcPts val="0"/>
              </a:spcBef>
              <a:spcAft>
                <a:spcPts val="0"/>
              </a:spcAft>
              <a:buSzPts val="5200"/>
              <a:buFont typeface="Libre Franklin"/>
              <a:buNone/>
              <a:defRPr sz="5200">
                <a:latin typeface="Libre Franklin"/>
                <a:ea typeface="Libre Franklin"/>
                <a:cs typeface="Libre Franklin"/>
                <a:sym typeface="Libre Franklin"/>
              </a:defRPr>
            </a:lvl7pPr>
            <a:lvl8pPr lvl="7" rtl="0" algn="ctr">
              <a:spcBef>
                <a:spcPts val="0"/>
              </a:spcBef>
              <a:spcAft>
                <a:spcPts val="0"/>
              </a:spcAft>
              <a:buSzPts val="5200"/>
              <a:buFont typeface="Libre Franklin"/>
              <a:buNone/>
              <a:defRPr sz="5200">
                <a:latin typeface="Libre Franklin"/>
                <a:ea typeface="Libre Franklin"/>
                <a:cs typeface="Libre Franklin"/>
                <a:sym typeface="Libre Franklin"/>
              </a:defRPr>
            </a:lvl8pPr>
            <a:lvl9pPr lvl="8" rtl="0" algn="ctr">
              <a:spcBef>
                <a:spcPts val="0"/>
              </a:spcBef>
              <a:spcAft>
                <a:spcPts val="0"/>
              </a:spcAft>
              <a:buSzPts val="5200"/>
              <a:buFont typeface="Libre Franklin"/>
              <a:buNone/>
              <a:defRPr sz="5200">
                <a:latin typeface="Libre Franklin"/>
                <a:ea typeface="Libre Franklin"/>
                <a:cs typeface="Libre Franklin"/>
                <a:sym typeface="Libre Franklin"/>
              </a:defRPr>
            </a:lvl9pPr>
          </a:lstStyle>
          <a:p/>
        </p:txBody>
      </p:sp>
      <p:sp>
        <p:nvSpPr>
          <p:cNvPr id="252" name="Google Shape;252;p4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1pPr>
            <a:lvl2pPr lvl="1"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2pPr>
            <a:lvl3pPr lvl="2"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3pPr>
            <a:lvl4pPr lvl="3"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4pPr>
            <a:lvl5pPr lvl="4"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5pPr>
            <a:lvl6pPr lvl="5"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6pPr>
            <a:lvl7pPr lvl="6"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7pPr>
            <a:lvl8pPr lvl="7"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8pPr>
            <a:lvl9pPr lvl="8" rtl="0" algn="ctr">
              <a:lnSpc>
                <a:spcPct val="100000"/>
              </a:lnSpc>
              <a:spcBef>
                <a:spcPts val="0"/>
              </a:spcBef>
              <a:spcAft>
                <a:spcPts val="0"/>
              </a:spcAft>
              <a:buSzPts val="2800"/>
              <a:buFont typeface="Libre Franklin"/>
              <a:buNone/>
              <a:defRPr sz="2800">
                <a:latin typeface="Libre Franklin"/>
                <a:ea typeface="Libre Franklin"/>
                <a:cs typeface="Libre Franklin"/>
                <a:sym typeface="Libre Franklin"/>
              </a:defRPr>
            </a:lvl9pPr>
          </a:lstStyle>
          <a:p/>
        </p:txBody>
      </p:sp>
      <p:sp>
        <p:nvSpPr>
          <p:cNvPr id="253" name="Google Shape;253;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4" name="Shape 254"/>
        <p:cNvGrpSpPr/>
        <p:nvPr/>
      </p:nvGrpSpPr>
      <p:grpSpPr>
        <a:xfrm>
          <a:off x="0" y="0"/>
          <a:ext cx="0" cy="0"/>
          <a:chOff x="0" y="0"/>
          <a:chExt cx="0" cy="0"/>
        </a:xfrm>
      </p:grpSpPr>
      <p:sp>
        <p:nvSpPr>
          <p:cNvPr id="255" name="Google Shape;255;p4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6" name="Google Shape;25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7" name="Shape 257"/>
        <p:cNvGrpSpPr/>
        <p:nvPr/>
      </p:nvGrpSpPr>
      <p:grpSpPr>
        <a:xfrm>
          <a:off x="0" y="0"/>
          <a:ext cx="0" cy="0"/>
          <a:chOff x="0" y="0"/>
          <a:chExt cx="0" cy="0"/>
        </a:xfrm>
      </p:grpSpPr>
      <p:sp>
        <p:nvSpPr>
          <p:cNvPr id="258" name="Google Shape;258;p50"/>
          <p:cNvSpPr txBox="1"/>
          <p:nvPr>
            <p:ph type="title"/>
          </p:nvPr>
        </p:nvSpPr>
        <p:spPr>
          <a:xfrm>
            <a:off x="235500" y="292625"/>
            <a:ext cx="8785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50"/>
          <p:cNvSpPr txBox="1"/>
          <p:nvPr>
            <p:ph idx="1" type="body"/>
          </p:nvPr>
        </p:nvSpPr>
        <p:spPr>
          <a:xfrm>
            <a:off x="235500" y="1000075"/>
            <a:ext cx="8785800" cy="3416400"/>
          </a:xfrm>
          <a:prstGeom prst="rect">
            <a:avLst/>
          </a:prstGeom>
        </p:spPr>
        <p:txBody>
          <a:bodyPr anchorCtr="0" anchor="t" bIns="91425" lIns="91425" spcFirstLastPara="1" rIns="91425" wrap="square" tIns="91425">
            <a:normAutofit/>
          </a:bodyPr>
          <a:lstStyle>
            <a:lvl1pPr indent="-374650" lvl="0" marL="457200" rtl="0">
              <a:spcBef>
                <a:spcPts val="0"/>
              </a:spcBef>
              <a:spcAft>
                <a:spcPts val="0"/>
              </a:spcAft>
              <a:buSzPts val="23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60" name="Google Shape;26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1" name="Shape 261"/>
        <p:cNvGrpSpPr/>
        <p:nvPr/>
      </p:nvGrpSpPr>
      <p:grpSpPr>
        <a:xfrm>
          <a:off x="0" y="0"/>
          <a:ext cx="0" cy="0"/>
          <a:chOff x="0" y="0"/>
          <a:chExt cx="0" cy="0"/>
        </a:xfrm>
      </p:grpSpPr>
      <p:sp>
        <p:nvSpPr>
          <p:cNvPr id="262" name="Google Shape;262;p51"/>
          <p:cNvSpPr txBox="1"/>
          <p:nvPr>
            <p:ph type="title"/>
          </p:nvPr>
        </p:nvSpPr>
        <p:spPr>
          <a:xfrm>
            <a:off x="235500" y="292625"/>
            <a:ext cx="8785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 name="Google Shape;263;p5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4" name="Google Shape;264;p5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5" name="Google Shape;26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6" name="Shape 266"/>
        <p:cNvGrpSpPr/>
        <p:nvPr/>
      </p:nvGrpSpPr>
      <p:grpSpPr>
        <a:xfrm>
          <a:off x="0" y="0"/>
          <a:ext cx="0" cy="0"/>
          <a:chOff x="0" y="0"/>
          <a:chExt cx="0" cy="0"/>
        </a:xfrm>
      </p:grpSpPr>
      <p:sp>
        <p:nvSpPr>
          <p:cNvPr id="267" name="Google Shape;267;p52"/>
          <p:cNvSpPr txBox="1"/>
          <p:nvPr>
            <p:ph type="title"/>
          </p:nvPr>
        </p:nvSpPr>
        <p:spPr>
          <a:xfrm>
            <a:off x="235500" y="292625"/>
            <a:ext cx="8785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8" name="Google Shape;268;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3">
  <p:cSld name="CUSTOM_5_4">
    <p:spTree>
      <p:nvGrpSpPr>
        <p:cNvPr id="38" name="Shape 38"/>
        <p:cNvGrpSpPr/>
        <p:nvPr/>
      </p:nvGrpSpPr>
      <p:grpSpPr>
        <a:xfrm>
          <a:off x="0" y="0"/>
          <a:ext cx="0" cy="0"/>
          <a:chOff x="0" y="0"/>
          <a:chExt cx="0" cy="0"/>
        </a:xfrm>
      </p:grpSpPr>
      <p:sp>
        <p:nvSpPr>
          <p:cNvPr id="39" name="Google Shape;39;p6"/>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40" name="Google Shape;40;p6"/>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1" name="Google Shape;41;p6"/>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 name="Google Shape;42;p6"/>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3" name="Google Shape;43;p6"/>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9" name="Shape 269"/>
        <p:cNvGrpSpPr/>
        <p:nvPr/>
      </p:nvGrpSpPr>
      <p:grpSpPr>
        <a:xfrm>
          <a:off x="0" y="0"/>
          <a:ext cx="0" cy="0"/>
          <a:chOff x="0" y="0"/>
          <a:chExt cx="0" cy="0"/>
        </a:xfrm>
      </p:grpSpPr>
      <p:sp>
        <p:nvSpPr>
          <p:cNvPr id="270" name="Google Shape;270;p5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71" name="Google Shape;271;p5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2" name="Google Shape;27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3" name="Shape 273"/>
        <p:cNvGrpSpPr/>
        <p:nvPr/>
      </p:nvGrpSpPr>
      <p:grpSpPr>
        <a:xfrm>
          <a:off x="0" y="0"/>
          <a:ext cx="0" cy="0"/>
          <a:chOff x="0" y="0"/>
          <a:chExt cx="0" cy="0"/>
        </a:xfrm>
      </p:grpSpPr>
      <p:sp>
        <p:nvSpPr>
          <p:cNvPr id="274" name="Google Shape;274;p5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75" name="Google Shape;275;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6" name="Shape 276"/>
        <p:cNvGrpSpPr/>
        <p:nvPr/>
      </p:nvGrpSpPr>
      <p:grpSpPr>
        <a:xfrm>
          <a:off x="0" y="0"/>
          <a:ext cx="0" cy="0"/>
          <a:chOff x="0" y="0"/>
          <a:chExt cx="0" cy="0"/>
        </a:xfrm>
      </p:grpSpPr>
      <p:sp>
        <p:nvSpPr>
          <p:cNvPr id="277" name="Google Shape;277;p5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9" name="Google Shape;279;p5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80" name="Google Shape;280;p5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74650" lvl="0" marL="457200" rtl="0">
              <a:spcBef>
                <a:spcPts val="0"/>
              </a:spcBef>
              <a:spcAft>
                <a:spcPts val="0"/>
              </a:spcAft>
              <a:buSzPts val="23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81" name="Google Shape;281;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2" name="Shape 282"/>
        <p:cNvGrpSpPr/>
        <p:nvPr/>
      </p:nvGrpSpPr>
      <p:grpSpPr>
        <a:xfrm>
          <a:off x="0" y="0"/>
          <a:ext cx="0" cy="0"/>
          <a:chOff x="0" y="0"/>
          <a:chExt cx="0" cy="0"/>
        </a:xfrm>
      </p:grpSpPr>
      <p:sp>
        <p:nvSpPr>
          <p:cNvPr id="283" name="Google Shape;283;p5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300"/>
              <a:buNone/>
              <a:defRPr/>
            </a:lvl1pPr>
          </a:lstStyle>
          <a:p/>
        </p:txBody>
      </p:sp>
      <p:sp>
        <p:nvSpPr>
          <p:cNvPr id="284" name="Google Shape;284;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5" name="Shape 285"/>
        <p:cNvGrpSpPr/>
        <p:nvPr/>
      </p:nvGrpSpPr>
      <p:grpSpPr>
        <a:xfrm>
          <a:off x="0" y="0"/>
          <a:ext cx="0" cy="0"/>
          <a:chOff x="0" y="0"/>
          <a:chExt cx="0" cy="0"/>
        </a:xfrm>
      </p:grpSpPr>
      <p:sp>
        <p:nvSpPr>
          <p:cNvPr id="286" name="Google Shape;286;p5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7" name="Google Shape;287;p5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74650" lvl="0" marL="457200" rtl="0" algn="ctr">
              <a:spcBef>
                <a:spcPts val="0"/>
              </a:spcBef>
              <a:spcAft>
                <a:spcPts val="0"/>
              </a:spcAft>
              <a:buSzPts val="23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88" name="Google Shape;28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9" name="Shape 289"/>
        <p:cNvGrpSpPr/>
        <p:nvPr/>
      </p:nvGrpSpPr>
      <p:grpSpPr>
        <a:xfrm>
          <a:off x="0" y="0"/>
          <a:ext cx="0" cy="0"/>
          <a:chOff x="0" y="0"/>
          <a:chExt cx="0" cy="0"/>
        </a:xfrm>
      </p:grpSpPr>
      <p:sp>
        <p:nvSpPr>
          <p:cNvPr id="290" name="Google Shape;290;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2">
  <p:cSld name="CUSTOM_5_3">
    <p:spTree>
      <p:nvGrpSpPr>
        <p:cNvPr id="44" name="Shape 44"/>
        <p:cNvGrpSpPr/>
        <p:nvPr/>
      </p:nvGrpSpPr>
      <p:grpSpPr>
        <a:xfrm>
          <a:off x="0" y="0"/>
          <a:ext cx="0" cy="0"/>
          <a:chOff x="0" y="0"/>
          <a:chExt cx="0" cy="0"/>
        </a:xfrm>
      </p:grpSpPr>
      <p:cxnSp>
        <p:nvCxnSpPr>
          <p:cNvPr id="45" name="Google Shape;45;p7"/>
          <p:cNvCxnSpPr/>
          <p:nvPr/>
        </p:nvCxnSpPr>
        <p:spPr>
          <a:xfrm>
            <a:off x="733075" y="1041000"/>
            <a:ext cx="8424000" cy="0"/>
          </a:xfrm>
          <a:prstGeom prst="straightConnector1">
            <a:avLst/>
          </a:prstGeom>
          <a:noFill/>
          <a:ln cap="flat" cmpd="sng" w="9525">
            <a:solidFill>
              <a:srgbClr val="595959"/>
            </a:solidFill>
            <a:prstDash val="solid"/>
            <a:round/>
            <a:headEnd len="med" w="med" type="none"/>
            <a:tailEnd len="med" w="med" type="none"/>
          </a:ln>
        </p:spPr>
      </p:cxnSp>
      <p:sp>
        <p:nvSpPr>
          <p:cNvPr id="46" name="Google Shape;46;p7"/>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47" name="Google Shape;47;p7"/>
          <p:cNvSpPr/>
          <p:nvPr/>
        </p:nvSpPr>
        <p:spPr>
          <a:xfrm>
            <a:off x="0" y="0"/>
            <a:ext cx="1032600" cy="51435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8" name="Google Shape;48;p7"/>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 name="Google Shape;49;p7"/>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0" name="Google Shape;50;p7"/>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ine">
  <p:cSld name="CUSTOM_5_2">
    <p:spTree>
      <p:nvGrpSpPr>
        <p:cNvPr id="51" name="Shape 51"/>
        <p:cNvGrpSpPr/>
        <p:nvPr/>
      </p:nvGrpSpPr>
      <p:grpSpPr>
        <a:xfrm>
          <a:off x="0" y="0"/>
          <a:ext cx="0" cy="0"/>
          <a:chOff x="0" y="0"/>
          <a:chExt cx="0" cy="0"/>
        </a:xfrm>
      </p:grpSpPr>
      <p:sp>
        <p:nvSpPr>
          <p:cNvPr id="52" name="Google Shape;52;p8"/>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53" name="Google Shape;53;p8"/>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54" name="Google Shape;54;p8"/>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 name="Google Shape;55;p8"/>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6" name="Google Shape;56;p8"/>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ogo">
  <p:cSld name="CUSTOM_5_2_1">
    <p:spTree>
      <p:nvGrpSpPr>
        <p:cNvPr id="57" name="Shape 57"/>
        <p:cNvGrpSpPr/>
        <p:nvPr/>
      </p:nvGrpSpPr>
      <p:grpSpPr>
        <a:xfrm>
          <a:off x="0" y="0"/>
          <a:ext cx="0" cy="0"/>
          <a:chOff x="0" y="0"/>
          <a:chExt cx="0" cy="0"/>
        </a:xfrm>
      </p:grpSpPr>
      <p:sp>
        <p:nvSpPr>
          <p:cNvPr id="58" name="Google Shape;58;p9"/>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59" name="Google Shape;59;p9"/>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p:cSld name="CUSTOM_5_1">
    <p:spTree>
      <p:nvGrpSpPr>
        <p:cNvPr id="60" name="Shape 60"/>
        <p:cNvGrpSpPr/>
        <p:nvPr/>
      </p:nvGrpSpPr>
      <p:grpSpPr>
        <a:xfrm>
          <a:off x="0" y="0"/>
          <a:ext cx="0" cy="0"/>
          <a:chOff x="0" y="0"/>
          <a:chExt cx="0" cy="0"/>
        </a:xfrm>
      </p:grpSpPr>
      <p:sp>
        <p:nvSpPr>
          <p:cNvPr id="61" name="Google Shape;61;p10"/>
          <p:cNvSpPr txBox="1"/>
          <p:nvPr>
            <p:ph type="title"/>
          </p:nvPr>
        </p:nvSpPr>
        <p:spPr>
          <a:xfrm>
            <a:off x="317900" y="1883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62" name="Google Shape;62;p10"/>
          <p:cNvSpPr/>
          <p:nvPr/>
        </p:nvSpPr>
        <p:spPr>
          <a:xfrm>
            <a:off x="0" y="4267200"/>
            <a:ext cx="9144000" cy="8763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63" name="Google Shape;63;p10"/>
          <p:cNvSpPr txBox="1"/>
          <p:nvPr>
            <p:ph idx="1" type="subTitle"/>
          </p:nvPr>
        </p:nvSpPr>
        <p:spPr>
          <a:xfrm>
            <a:off x="317900" y="1115238"/>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0"/>
          <p:cNvSpPr txBox="1"/>
          <p:nvPr>
            <p:ph idx="2" type="body"/>
          </p:nvPr>
        </p:nvSpPr>
        <p:spPr>
          <a:xfrm>
            <a:off x="443825" y="1687300"/>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65" name="Google Shape;65;p10"/>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libri"/>
              <a:buNone/>
              <a:defRPr b="1" sz="2800">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Calibri"/>
              <a:buChar char="●"/>
              <a:defRPr sz="1800">
                <a:solidFill>
                  <a:schemeClr val="dk1"/>
                </a:solidFill>
                <a:latin typeface="Calibri"/>
                <a:ea typeface="Calibri"/>
                <a:cs typeface="Calibri"/>
                <a:sym typeface="Calibri"/>
              </a:defRPr>
            </a:lvl1pPr>
            <a:lvl2pPr indent="-317500" lvl="1" marL="9144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indent="-317500" lvl="2" marL="13716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indent="-317500" lvl="3" marL="18288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indent="-317500" lvl="4" marL="22860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indent="-317500" lvl="5" marL="27432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indent="-317500" lvl="6" marL="32004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indent="-317500" lvl="7" marL="36576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indent="-317500" lvl="8" marL="41148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4" name="Shape 144"/>
        <p:cNvGrpSpPr/>
        <p:nvPr/>
      </p:nvGrpSpPr>
      <p:grpSpPr>
        <a:xfrm>
          <a:off x="0" y="0"/>
          <a:ext cx="0" cy="0"/>
          <a:chOff x="0" y="0"/>
          <a:chExt cx="0" cy="0"/>
        </a:xfrm>
      </p:grpSpPr>
      <p:sp>
        <p:nvSpPr>
          <p:cNvPr id="145" name="Google Shape;145;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Calibri"/>
              <a:buNone/>
              <a:defRPr b="1" sz="28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46" name="Google Shape;146;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Calibri"/>
              <a:buChar char="●"/>
              <a:defRPr sz="1800">
                <a:solidFill>
                  <a:schemeClr val="dk1"/>
                </a:solidFill>
                <a:latin typeface="Calibri"/>
                <a:ea typeface="Calibri"/>
                <a:cs typeface="Calibri"/>
                <a:sym typeface="Calibri"/>
              </a:defRPr>
            </a:lvl1pPr>
            <a:lvl2pPr indent="-317500" lvl="1" marL="9144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indent="-317500" lvl="2" marL="13716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indent="-317500" lvl="3" marL="18288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indent="-317500" lvl="4" marL="22860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indent="-317500" lvl="5" marL="27432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indent="-317500" lvl="6" marL="32004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indent="-317500" lvl="7" marL="36576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indent="-317500" lvl="8" marL="41148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9pPr>
          </a:lstStyle>
          <a:p/>
        </p:txBody>
      </p:sp>
      <p:sp>
        <p:nvSpPr>
          <p:cNvPr id="147" name="Google Shape;14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6" name="Shape 246"/>
        <p:cNvGrpSpPr/>
        <p:nvPr/>
      </p:nvGrpSpPr>
      <p:grpSpPr>
        <a:xfrm>
          <a:off x="0" y="0"/>
          <a:ext cx="0" cy="0"/>
          <a:chOff x="0" y="0"/>
          <a:chExt cx="0" cy="0"/>
        </a:xfrm>
      </p:grpSpPr>
      <p:sp>
        <p:nvSpPr>
          <p:cNvPr id="247" name="Google Shape;247;p47"/>
          <p:cNvSpPr txBox="1"/>
          <p:nvPr>
            <p:ph type="title"/>
          </p:nvPr>
        </p:nvSpPr>
        <p:spPr>
          <a:xfrm>
            <a:off x="235500" y="292625"/>
            <a:ext cx="87858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1pPr>
            <a:lvl2pPr lvl="1"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2pPr>
            <a:lvl3pPr lvl="2"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3pPr>
            <a:lvl4pPr lvl="3"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4pPr>
            <a:lvl5pPr lvl="4"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5pPr>
            <a:lvl6pPr lvl="5"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6pPr>
            <a:lvl7pPr lvl="6"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7pPr>
            <a:lvl8pPr lvl="7"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8pPr>
            <a:lvl9pPr lvl="8" rtl="0">
              <a:spcBef>
                <a:spcPts val="0"/>
              </a:spcBef>
              <a:spcAft>
                <a:spcPts val="0"/>
              </a:spcAft>
              <a:buClr>
                <a:srgbClr val="0330CC"/>
              </a:buClr>
              <a:buSzPts val="2800"/>
              <a:buFont typeface="Libre Franklin"/>
              <a:buNone/>
              <a:defRPr b="1" sz="2800">
                <a:solidFill>
                  <a:srgbClr val="0330CC"/>
                </a:solidFill>
                <a:latin typeface="Libre Franklin"/>
                <a:ea typeface="Libre Franklin"/>
                <a:cs typeface="Libre Franklin"/>
                <a:sym typeface="Libre Franklin"/>
              </a:defRPr>
            </a:lvl9pPr>
          </a:lstStyle>
          <a:p/>
        </p:txBody>
      </p:sp>
      <p:sp>
        <p:nvSpPr>
          <p:cNvPr id="248" name="Google Shape;248;p47"/>
          <p:cNvSpPr txBox="1"/>
          <p:nvPr>
            <p:ph idx="1" type="body"/>
          </p:nvPr>
        </p:nvSpPr>
        <p:spPr>
          <a:xfrm>
            <a:off x="235500" y="1000075"/>
            <a:ext cx="8785800" cy="3416400"/>
          </a:xfrm>
          <a:prstGeom prst="rect">
            <a:avLst/>
          </a:prstGeom>
          <a:noFill/>
          <a:ln>
            <a:noFill/>
          </a:ln>
        </p:spPr>
        <p:txBody>
          <a:bodyPr anchorCtr="0" anchor="t" bIns="91425" lIns="91425" spcFirstLastPara="1" rIns="91425" wrap="square" tIns="91425">
            <a:normAutofit/>
          </a:bodyPr>
          <a:lstStyle>
            <a:lvl1pPr indent="-374650" lvl="0" marL="457200" rtl="0">
              <a:lnSpc>
                <a:spcPct val="115000"/>
              </a:lnSpc>
              <a:spcBef>
                <a:spcPts val="0"/>
              </a:spcBef>
              <a:spcAft>
                <a:spcPts val="0"/>
              </a:spcAft>
              <a:buClr>
                <a:schemeClr val="dk1"/>
              </a:buClr>
              <a:buSzPts val="2300"/>
              <a:buFont typeface="Libre Franklin"/>
              <a:buChar char="●"/>
              <a:defRPr sz="2300">
                <a:solidFill>
                  <a:schemeClr val="dk1"/>
                </a:solidFill>
                <a:latin typeface="Libre Franklin"/>
                <a:ea typeface="Libre Franklin"/>
                <a:cs typeface="Libre Franklin"/>
                <a:sym typeface="Libre Franklin"/>
              </a:defRPr>
            </a:lvl1pPr>
            <a:lvl2pPr indent="-349250" lvl="1" marL="9144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2pPr>
            <a:lvl3pPr indent="-349250" lvl="2" marL="13716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3pPr>
            <a:lvl4pPr indent="-349250" lvl="3" marL="18288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4pPr>
            <a:lvl5pPr indent="-349250" lvl="4" marL="22860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5pPr>
            <a:lvl6pPr indent="-349250" lvl="5" marL="27432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6pPr>
            <a:lvl7pPr indent="-349250" lvl="6" marL="32004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7pPr>
            <a:lvl8pPr indent="-349250" lvl="7" marL="36576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8pPr>
            <a:lvl9pPr indent="-349250" lvl="8" marL="4114800" rtl="0">
              <a:lnSpc>
                <a:spcPct val="115000"/>
              </a:lnSpc>
              <a:spcBef>
                <a:spcPts val="0"/>
              </a:spcBef>
              <a:spcAft>
                <a:spcPts val="0"/>
              </a:spcAft>
              <a:buClr>
                <a:schemeClr val="dk1"/>
              </a:buClr>
              <a:buSzPts val="1900"/>
              <a:buFont typeface="Libre Franklin"/>
              <a:buChar char="■"/>
              <a:defRPr sz="1900">
                <a:solidFill>
                  <a:schemeClr val="dk1"/>
                </a:solidFill>
                <a:latin typeface="Libre Franklin"/>
                <a:ea typeface="Libre Franklin"/>
                <a:cs typeface="Libre Franklin"/>
                <a:sym typeface="Libre Franklin"/>
              </a:defRPr>
            </a:lvl9pPr>
          </a:lstStyle>
          <a:p/>
        </p:txBody>
      </p:sp>
      <p:sp>
        <p:nvSpPr>
          <p:cNvPr id="249" name="Google Shape;24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dl.acm.org/doi/pdf/10.1145/3531146.3533088"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s://www.unicef.org/innocenti/reports/policy-guidance-ai-childre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48.png"/><Relationship Id="rId7" Type="http://schemas.openxmlformats.org/officeDocument/2006/relationships/image" Target="../media/image24.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45.png"/><Relationship Id="rId7"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hyperlink" Target="https://www.nisenet.org/catalog/what-makes-us-human" TargetMode="External"/><Relationship Id="rId6" Type="http://schemas.openxmlformats.org/officeDocument/2006/relationships/hyperlink" Target="https://www.nisenet.org/catalog/scribble-bo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41.png"/><Relationship Id="rId8"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nisenet.org" TargetMode="External"/><Relationship Id="rId4" Type="http://schemas.openxmlformats.org/officeDocument/2006/relationships/image" Target="../media/image15.png"/><Relationship Id="rId5"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9"/>
          <p:cNvSpPr txBox="1"/>
          <p:nvPr>
            <p:ph idx="2" type="body"/>
          </p:nvPr>
        </p:nvSpPr>
        <p:spPr>
          <a:xfrm>
            <a:off x="176850" y="4084675"/>
            <a:ext cx="8790300" cy="260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rgbClr val="351C75"/>
                </a:solidFill>
              </a:rPr>
              <a:t>Friday, May 17, 2024 1:15 p.m.–2:30 p.m.           </a:t>
            </a:r>
            <a:br>
              <a:rPr b="1" lang="en">
                <a:solidFill>
                  <a:srgbClr val="351C75"/>
                </a:solidFill>
              </a:rPr>
            </a:br>
            <a:r>
              <a:rPr b="1" lang="en">
                <a:solidFill>
                  <a:srgbClr val="351C75"/>
                </a:solidFill>
              </a:rPr>
              <a:t>Association of Children’s Museums InterActivity - May 2024 Conference</a:t>
            </a:r>
            <a:endParaRPr b="1">
              <a:solidFill>
                <a:srgbClr val="351C75"/>
              </a:solidFill>
            </a:endParaRPr>
          </a:p>
        </p:txBody>
      </p:sp>
      <p:sp>
        <p:nvSpPr>
          <p:cNvPr id="296" name="Google Shape;296;p59"/>
          <p:cNvSpPr txBox="1"/>
          <p:nvPr>
            <p:ph type="title"/>
          </p:nvPr>
        </p:nvSpPr>
        <p:spPr>
          <a:xfrm>
            <a:off x="295400" y="202950"/>
            <a:ext cx="8422500" cy="992100"/>
          </a:xfrm>
          <a:prstGeom prst="rect">
            <a:avLst/>
          </a:prstGeom>
        </p:spPr>
        <p:txBody>
          <a:bodyPr anchorCtr="0" anchor="t" bIns="91425" lIns="91425" spcFirstLastPara="1" rIns="91425" wrap="square" tIns="91425">
            <a:normAutofit fontScale="90000"/>
          </a:bodyPr>
          <a:lstStyle/>
          <a:p>
            <a:pPr indent="0" lvl="0" marL="0" rtl="0" algn="l">
              <a:lnSpc>
                <a:spcPct val="95000"/>
              </a:lnSpc>
              <a:spcBef>
                <a:spcPts val="0"/>
              </a:spcBef>
              <a:spcAft>
                <a:spcPts val="0"/>
              </a:spcAft>
              <a:buClr>
                <a:schemeClr val="dk1"/>
              </a:buClr>
              <a:buSzPct val="32038"/>
              <a:buFont typeface="Arial"/>
              <a:buNone/>
            </a:pPr>
            <a:r>
              <a:rPr lang="en" sz="3433">
                <a:solidFill>
                  <a:srgbClr val="FFFFFF"/>
                </a:solidFill>
                <a:latin typeface="Arial"/>
                <a:ea typeface="Arial"/>
                <a:cs typeface="Arial"/>
                <a:sym typeface="Arial"/>
              </a:rPr>
              <a:t>Hi AI! Playful Early Encounters with Artificial Intelligence  </a:t>
            </a:r>
            <a:endParaRPr sz="5373">
              <a:solidFill>
                <a:srgbClr val="FFFFFF"/>
              </a:solidFill>
            </a:endParaRPr>
          </a:p>
          <a:p>
            <a:pPr indent="0" lvl="0" marL="0" rtl="0" algn="l">
              <a:spcBef>
                <a:spcPts val="0"/>
              </a:spcBef>
              <a:spcAft>
                <a:spcPts val="0"/>
              </a:spcAft>
              <a:buNone/>
            </a:pPr>
            <a:r>
              <a:t/>
            </a:r>
            <a:endParaRPr/>
          </a:p>
        </p:txBody>
      </p:sp>
      <p:sp>
        <p:nvSpPr>
          <p:cNvPr id="297" name="Google Shape;297;p59"/>
          <p:cNvSpPr txBox="1"/>
          <p:nvPr>
            <p:ph idx="4294967295" type="subTitle"/>
          </p:nvPr>
        </p:nvSpPr>
        <p:spPr>
          <a:xfrm>
            <a:off x="0" y="1756075"/>
            <a:ext cx="7803000" cy="2328600"/>
          </a:xfrm>
          <a:prstGeom prst="rect">
            <a:avLst/>
          </a:prstGeom>
        </p:spPr>
        <p:txBody>
          <a:bodyPr anchorCtr="0" anchor="t" bIns="91425" lIns="91425" spcFirstLastPara="1" rIns="91425" wrap="square" tIns="91425">
            <a:noAutofit/>
          </a:bodyPr>
          <a:lstStyle/>
          <a:p>
            <a:pPr indent="-360838" lvl="0" marL="457200" rtl="0" algn="l">
              <a:lnSpc>
                <a:spcPct val="150000"/>
              </a:lnSpc>
              <a:spcBef>
                <a:spcPts val="1200"/>
              </a:spcBef>
              <a:spcAft>
                <a:spcPts val="0"/>
              </a:spcAft>
              <a:buClr>
                <a:srgbClr val="222222"/>
              </a:buClr>
              <a:buSzPts val="2083"/>
              <a:buFont typeface="Calibri"/>
              <a:buChar char="●"/>
            </a:pPr>
            <a:r>
              <a:rPr lang="en" sz="2082">
                <a:solidFill>
                  <a:srgbClr val="222222"/>
                </a:solidFill>
              </a:rPr>
              <a:t>Catherine McCarthy, Arizona State University, NISE Network</a:t>
            </a:r>
            <a:endParaRPr sz="2082">
              <a:solidFill>
                <a:srgbClr val="222222"/>
              </a:solidFill>
            </a:endParaRPr>
          </a:p>
          <a:p>
            <a:pPr indent="-360838" lvl="0" marL="457200" rtl="0" algn="l">
              <a:lnSpc>
                <a:spcPct val="150000"/>
              </a:lnSpc>
              <a:spcBef>
                <a:spcPts val="0"/>
              </a:spcBef>
              <a:spcAft>
                <a:spcPts val="0"/>
              </a:spcAft>
              <a:buClr>
                <a:srgbClr val="222222"/>
              </a:buClr>
              <a:buSzPts val="2083"/>
              <a:buFont typeface="Calibri"/>
              <a:buChar char="●"/>
            </a:pPr>
            <a:r>
              <a:rPr lang="en" sz="2082">
                <a:solidFill>
                  <a:srgbClr val="222222"/>
                </a:solidFill>
              </a:rPr>
              <a:t>Darrell Porcello, Children’s Creativity Museum, San </a:t>
            </a:r>
            <a:r>
              <a:rPr lang="en" sz="2082">
                <a:solidFill>
                  <a:srgbClr val="222222"/>
                </a:solidFill>
              </a:rPr>
              <a:t>Francisco</a:t>
            </a:r>
            <a:endParaRPr sz="2082">
              <a:solidFill>
                <a:srgbClr val="222222"/>
              </a:solidFill>
            </a:endParaRPr>
          </a:p>
          <a:p>
            <a:pPr indent="-360838" lvl="0" marL="457200" rtl="0" algn="l">
              <a:lnSpc>
                <a:spcPct val="150000"/>
              </a:lnSpc>
              <a:spcBef>
                <a:spcPts val="0"/>
              </a:spcBef>
              <a:spcAft>
                <a:spcPts val="0"/>
              </a:spcAft>
              <a:buClr>
                <a:srgbClr val="222222"/>
              </a:buClr>
              <a:buSzPts val="2083"/>
              <a:buFont typeface="Calibri"/>
              <a:buChar char="●"/>
            </a:pPr>
            <a:r>
              <a:rPr lang="en" sz="2082">
                <a:solidFill>
                  <a:srgbClr val="222222"/>
                </a:solidFill>
              </a:rPr>
              <a:t>Ari Krakowski, Lawrence Hall of Science, Berkeley, CA</a:t>
            </a:r>
            <a:endParaRPr sz="2082">
              <a:solidFill>
                <a:srgbClr val="222222"/>
              </a:solidFill>
            </a:endParaRPr>
          </a:p>
          <a:p>
            <a:pPr indent="-360838" lvl="0" marL="457200" rtl="0" algn="l">
              <a:lnSpc>
                <a:spcPct val="150000"/>
              </a:lnSpc>
              <a:spcBef>
                <a:spcPts val="0"/>
              </a:spcBef>
              <a:spcAft>
                <a:spcPts val="0"/>
              </a:spcAft>
              <a:buClr>
                <a:srgbClr val="222222"/>
              </a:buClr>
              <a:buSzPts val="2083"/>
              <a:buFont typeface="Calibri"/>
              <a:buChar char="●"/>
            </a:pPr>
            <a:r>
              <a:rPr lang="en" sz="2082">
                <a:solidFill>
                  <a:srgbClr val="222222"/>
                </a:solidFill>
              </a:rPr>
              <a:t>Chip Lindsey, Discovery Lab, Tulsa, OK</a:t>
            </a:r>
            <a:endParaRPr sz="2082">
              <a:solidFill>
                <a:srgbClr val="222222"/>
              </a:solidFill>
            </a:endParaRPr>
          </a:p>
        </p:txBody>
      </p:sp>
      <p:pic>
        <p:nvPicPr>
          <p:cNvPr descr="Smiling cute robot" id="298" name="Google Shape;298;p59"/>
          <p:cNvPicPr preferRelativeResize="0"/>
          <p:nvPr/>
        </p:nvPicPr>
        <p:blipFill>
          <a:blip r:embed="rId3">
            <a:alphaModFix/>
          </a:blip>
          <a:stretch>
            <a:fillRect/>
          </a:stretch>
        </p:blipFill>
        <p:spPr>
          <a:xfrm>
            <a:off x="6032575" y="1529073"/>
            <a:ext cx="3315501" cy="3315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68"/>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365" name="Google Shape;365;p68"/>
          <p:cNvSpPr/>
          <p:nvPr/>
        </p:nvSpPr>
        <p:spPr>
          <a:xfrm>
            <a:off x="0" y="0"/>
            <a:ext cx="357900" cy="5143500"/>
          </a:xfrm>
          <a:prstGeom prst="rect">
            <a:avLst/>
          </a:prstGeom>
          <a:solidFill>
            <a:srgbClr val="007C9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6" name="Google Shape;366;p68"/>
          <p:cNvSpPr txBox="1"/>
          <p:nvPr>
            <p:ph idx="4294967295" type="subTitle"/>
          </p:nvPr>
        </p:nvSpPr>
        <p:spPr>
          <a:xfrm>
            <a:off x="357900" y="1614825"/>
            <a:ext cx="5105700" cy="2412600"/>
          </a:xfrm>
          <a:prstGeom prst="rect">
            <a:avLst/>
          </a:prstGeom>
        </p:spPr>
        <p:txBody>
          <a:bodyPr anchorCtr="0" anchor="t" bIns="91425" lIns="91425" spcFirstLastPara="1" rIns="91425" wrap="square" tIns="91425">
            <a:noAutofit/>
          </a:bodyPr>
          <a:lstStyle/>
          <a:p>
            <a:pPr indent="-419100" lvl="0" marL="457200" rtl="0" algn="l">
              <a:lnSpc>
                <a:spcPct val="105000"/>
              </a:lnSpc>
              <a:spcBef>
                <a:spcPts val="0"/>
              </a:spcBef>
              <a:spcAft>
                <a:spcPts val="0"/>
              </a:spcAft>
              <a:buSzPts val="3000"/>
              <a:buChar char="●"/>
            </a:pPr>
            <a:r>
              <a:rPr lang="en" sz="3000"/>
              <a:t>Sparking creativity, have fun</a:t>
            </a:r>
            <a:endParaRPr sz="3000"/>
          </a:p>
          <a:p>
            <a:pPr indent="-419100" lvl="0" marL="457200" rtl="0" algn="l">
              <a:lnSpc>
                <a:spcPct val="105000"/>
              </a:lnSpc>
              <a:spcBef>
                <a:spcPts val="0"/>
              </a:spcBef>
              <a:spcAft>
                <a:spcPts val="0"/>
              </a:spcAft>
              <a:buSzPts val="3000"/>
              <a:buChar char="●"/>
            </a:pPr>
            <a:r>
              <a:rPr lang="en" sz="3000"/>
              <a:t>Help with mundane tasks</a:t>
            </a:r>
            <a:endParaRPr sz="3000"/>
          </a:p>
          <a:p>
            <a:pPr indent="-419100" lvl="0" marL="457200" rtl="0" algn="l">
              <a:lnSpc>
                <a:spcPct val="105000"/>
              </a:lnSpc>
              <a:spcBef>
                <a:spcPts val="0"/>
              </a:spcBef>
              <a:spcAft>
                <a:spcPts val="0"/>
              </a:spcAft>
              <a:buSzPts val="3000"/>
              <a:buChar char="●"/>
            </a:pPr>
            <a:r>
              <a:rPr lang="en" sz="3000"/>
              <a:t>Personalized learning</a:t>
            </a:r>
            <a:endParaRPr sz="3000"/>
          </a:p>
          <a:p>
            <a:pPr indent="0" lvl="0" marL="0" rtl="0" algn="l">
              <a:lnSpc>
                <a:spcPct val="105000"/>
              </a:lnSpc>
              <a:spcBef>
                <a:spcPts val="1200"/>
              </a:spcBef>
              <a:spcAft>
                <a:spcPts val="1200"/>
              </a:spcAft>
              <a:buSzPts val="770"/>
              <a:buNone/>
            </a:pPr>
            <a:r>
              <a:t/>
            </a:r>
            <a:endParaRPr sz="2500"/>
          </a:p>
        </p:txBody>
      </p:sp>
      <p:sp>
        <p:nvSpPr>
          <p:cNvPr id="367" name="Google Shape;367;p68"/>
          <p:cNvSpPr txBox="1"/>
          <p:nvPr>
            <p:ph type="title"/>
          </p:nvPr>
        </p:nvSpPr>
        <p:spPr>
          <a:xfrm>
            <a:off x="497600" y="179650"/>
            <a:ext cx="6126900" cy="809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007C91"/>
                </a:solidFill>
              </a:rPr>
              <a:t>Things to look forward to?</a:t>
            </a:r>
            <a:r>
              <a:rPr lang="en"/>
              <a:t>?</a:t>
            </a:r>
            <a:endParaRPr/>
          </a:p>
        </p:txBody>
      </p:sp>
      <p:sp>
        <p:nvSpPr>
          <p:cNvPr id="368" name="Google Shape;368;p68"/>
          <p:cNvSpPr txBox="1"/>
          <p:nvPr/>
        </p:nvSpPr>
        <p:spPr>
          <a:xfrm>
            <a:off x="5263900" y="4069800"/>
            <a:ext cx="35457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Generative AI image created with DALL-E 3 using the prompt “generate a cartoon style image showing the bright future of kids and AI working together”</a:t>
            </a:r>
            <a:endParaRPr sz="1000">
              <a:solidFill>
                <a:srgbClr val="980000"/>
              </a:solidFill>
            </a:endParaRPr>
          </a:p>
        </p:txBody>
      </p:sp>
      <p:pic>
        <p:nvPicPr>
          <p:cNvPr descr="Cartoon style image showing kids working with an AI robot, AI image created with DALL-E 3" id="369" name="Google Shape;369;p68"/>
          <p:cNvPicPr preferRelativeResize="0"/>
          <p:nvPr/>
        </p:nvPicPr>
        <p:blipFill>
          <a:blip r:embed="rId3">
            <a:alphaModFix/>
          </a:blip>
          <a:stretch>
            <a:fillRect/>
          </a:stretch>
        </p:blipFill>
        <p:spPr>
          <a:xfrm>
            <a:off x="5812000" y="1023126"/>
            <a:ext cx="2928000" cy="2928000"/>
          </a:xfrm>
          <a:prstGeom prst="roundRect">
            <a:avLst>
              <a:gd fmla="val 16667" name="adj"/>
            </a:avLst>
          </a:prstGeom>
          <a:noFill/>
          <a:ln>
            <a:noFill/>
          </a:ln>
        </p:spPr>
      </p:pic>
      <p:sp>
        <p:nvSpPr>
          <p:cNvPr id="370" name="Google Shape;370;p68"/>
          <p:cNvSpPr txBox="1"/>
          <p:nvPr/>
        </p:nvSpPr>
        <p:spPr>
          <a:xfrm>
            <a:off x="5263898" y="4649300"/>
            <a:ext cx="3965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solidFill>
                  <a:srgbClr val="8A297E"/>
                </a:solidFill>
                <a:latin typeface="Calibri"/>
                <a:ea typeface="Calibri"/>
                <a:cs typeface="Calibri"/>
                <a:sym typeface="Calibri"/>
              </a:rPr>
              <a:t>Notice the kids’ faces, potential biases</a:t>
            </a:r>
            <a:endParaRPr b="1" i="1" sz="1600">
              <a:solidFill>
                <a:srgbClr val="8A297E"/>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69"/>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376" name="Google Shape;376;p69"/>
          <p:cNvSpPr/>
          <p:nvPr/>
        </p:nvSpPr>
        <p:spPr>
          <a:xfrm>
            <a:off x="0" y="0"/>
            <a:ext cx="357900" cy="5143500"/>
          </a:xfrm>
          <a:prstGeom prst="rect">
            <a:avLst/>
          </a:prstGeom>
          <a:solidFill>
            <a:srgbClr val="007C9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7" name="Google Shape;377;p69"/>
          <p:cNvSpPr txBox="1"/>
          <p:nvPr>
            <p:ph idx="4294967295" type="subTitle"/>
          </p:nvPr>
        </p:nvSpPr>
        <p:spPr>
          <a:xfrm>
            <a:off x="416463" y="917325"/>
            <a:ext cx="5322900" cy="2412600"/>
          </a:xfrm>
          <a:prstGeom prst="rect">
            <a:avLst/>
          </a:prstGeom>
        </p:spPr>
        <p:txBody>
          <a:bodyPr anchorCtr="0" anchor="t" bIns="91425" lIns="91425" spcFirstLastPara="1" rIns="91425" wrap="square" tIns="91425">
            <a:noAutofit/>
          </a:bodyPr>
          <a:lstStyle/>
          <a:p>
            <a:pPr indent="-368300" lvl="0" marL="457200" rtl="0" algn="l">
              <a:lnSpc>
                <a:spcPct val="105000"/>
              </a:lnSpc>
              <a:spcBef>
                <a:spcPts val="0"/>
              </a:spcBef>
              <a:spcAft>
                <a:spcPts val="0"/>
              </a:spcAft>
              <a:buSzPts val="2200"/>
              <a:buChar char="●"/>
            </a:pPr>
            <a:r>
              <a:rPr b="1" lang="en" sz="2200"/>
              <a:t>Bias:</a:t>
            </a:r>
            <a:r>
              <a:rPr lang="en" sz="2200"/>
              <a:t> discrimination, stereotypes, exclusion</a:t>
            </a:r>
            <a:endParaRPr sz="2200"/>
          </a:p>
          <a:p>
            <a:pPr indent="-368300" lvl="0" marL="457200" rtl="0" algn="l">
              <a:lnSpc>
                <a:spcPct val="105000"/>
              </a:lnSpc>
              <a:spcBef>
                <a:spcPts val="0"/>
              </a:spcBef>
              <a:spcAft>
                <a:spcPts val="0"/>
              </a:spcAft>
              <a:buSzPts val="2200"/>
              <a:buChar char="●"/>
            </a:pPr>
            <a:r>
              <a:rPr b="1" lang="en" sz="2200"/>
              <a:t>Misinformation</a:t>
            </a:r>
            <a:r>
              <a:rPr lang="en" sz="2200"/>
              <a:t> (unintended inaccuracies, "hallucinations")</a:t>
            </a:r>
            <a:endParaRPr sz="2200"/>
          </a:p>
          <a:p>
            <a:pPr indent="-368300" lvl="0" marL="457200" rtl="0" algn="l">
              <a:lnSpc>
                <a:spcPct val="105000"/>
              </a:lnSpc>
              <a:spcBef>
                <a:spcPts val="0"/>
              </a:spcBef>
              <a:spcAft>
                <a:spcPts val="0"/>
              </a:spcAft>
              <a:buSzPts val="2200"/>
              <a:buChar char="●"/>
            </a:pPr>
            <a:r>
              <a:rPr b="1" lang="en" sz="2200"/>
              <a:t>Disinformation</a:t>
            </a:r>
            <a:r>
              <a:rPr lang="en" sz="2200"/>
              <a:t> (material intended to deceive) more effective, harder to detect</a:t>
            </a:r>
            <a:endParaRPr sz="2200"/>
          </a:p>
          <a:p>
            <a:pPr indent="-368300" lvl="0" marL="457200" rtl="0" algn="l">
              <a:lnSpc>
                <a:spcPct val="105000"/>
              </a:lnSpc>
              <a:spcBef>
                <a:spcPts val="0"/>
              </a:spcBef>
              <a:spcAft>
                <a:spcPts val="0"/>
              </a:spcAft>
              <a:buSzPts val="2200"/>
              <a:buChar char="●"/>
            </a:pPr>
            <a:r>
              <a:rPr b="1" lang="en" sz="2200"/>
              <a:t>Privacy risks</a:t>
            </a:r>
            <a:endParaRPr b="1" sz="2200"/>
          </a:p>
          <a:p>
            <a:pPr indent="-368300" lvl="0" marL="457200" rtl="0" algn="l">
              <a:lnSpc>
                <a:spcPct val="105000"/>
              </a:lnSpc>
              <a:spcBef>
                <a:spcPts val="0"/>
              </a:spcBef>
              <a:spcAft>
                <a:spcPts val="0"/>
              </a:spcAft>
              <a:buSzPts val="2200"/>
              <a:buChar char="●"/>
            </a:pPr>
            <a:r>
              <a:rPr lang="en" sz="2200"/>
              <a:t>Creator and content </a:t>
            </a:r>
            <a:r>
              <a:rPr b="1" lang="en" sz="2200"/>
              <a:t>rights and ethics</a:t>
            </a:r>
            <a:endParaRPr b="1" sz="2200"/>
          </a:p>
          <a:p>
            <a:pPr indent="-368300" lvl="0" marL="457200" rtl="0" algn="l">
              <a:lnSpc>
                <a:spcPct val="105000"/>
              </a:lnSpc>
              <a:spcBef>
                <a:spcPts val="0"/>
              </a:spcBef>
              <a:spcAft>
                <a:spcPts val="0"/>
              </a:spcAft>
              <a:buSzPts val="2200"/>
              <a:buChar char="●"/>
            </a:pPr>
            <a:r>
              <a:rPr b="1" lang="en" sz="2200"/>
              <a:t>Fraud, </a:t>
            </a:r>
            <a:r>
              <a:rPr lang="en" sz="2200"/>
              <a:t>scams, and targeted manipulation</a:t>
            </a:r>
            <a:endParaRPr sz="2200"/>
          </a:p>
          <a:p>
            <a:pPr indent="-368300" lvl="0" marL="457200" rtl="0" algn="l">
              <a:lnSpc>
                <a:spcPct val="105000"/>
              </a:lnSpc>
              <a:spcBef>
                <a:spcPts val="0"/>
              </a:spcBef>
              <a:spcAft>
                <a:spcPts val="0"/>
              </a:spcAft>
              <a:buSzPts val="2200"/>
              <a:buChar char="●"/>
            </a:pPr>
            <a:r>
              <a:rPr b="1" lang="en" sz="2200"/>
              <a:t>Socioeconomic </a:t>
            </a:r>
            <a:r>
              <a:rPr lang="en" sz="2200"/>
              <a:t>harms (e.g. job losses)</a:t>
            </a:r>
            <a:endParaRPr sz="2200"/>
          </a:p>
        </p:txBody>
      </p:sp>
      <p:sp>
        <p:nvSpPr>
          <p:cNvPr id="378" name="Google Shape;378;p69"/>
          <p:cNvSpPr txBox="1"/>
          <p:nvPr>
            <p:ph type="title"/>
          </p:nvPr>
        </p:nvSpPr>
        <p:spPr>
          <a:xfrm>
            <a:off x="306725" y="218675"/>
            <a:ext cx="5590800" cy="809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007C91"/>
                </a:solidFill>
              </a:rPr>
              <a:t>Things to worry about?</a:t>
            </a:r>
            <a:endParaRPr/>
          </a:p>
        </p:txBody>
      </p:sp>
      <p:sp>
        <p:nvSpPr>
          <p:cNvPr id="379" name="Google Shape;379;p69"/>
          <p:cNvSpPr txBox="1"/>
          <p:nvPr/>
        </p:nvSpPr>
        <p:spPr>
          <a:xfrm>
            <a:off x="1175763" y="4671975"/>
            <a:ext cx="44217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List adapted from </a:t>
            </a:r>
            <a:r>
              <a:rPr lang="en" sz="700">
                <a:solidFill>
                  <a:schemeClr val="dk1"/>
                </a:solidFill>
              </a:rPr>
              <a:t>Weidinger, Laura, et al. "Taxonomy of risks posed by language models." Proceedings of the 2022 ACM Conference on Fairness, Accountability, and Transparency. 2022.</a:t>
            </a:r>
            <a:endParaRPr sz="700">
              <a:solidFill>
                <a:schemeClr val="dk1"/>
              </a:solidFill>
            </a:endParaRPr>
          </a:p>
          <a:p>
            <a:pPr indent="0" lvl="0" marL="0" rtl="0" algn="l">
              <a:spcBef>
                <a:spcPts val="0"/>
              </a:spcBef>
              <a:spcAft>
                <a:spcPts val="0"/>
              </a:spcAft>
              <a:buNone/>
            </a:pPr>
            <a:r>
              <a:rPr lang="en" sz="700" u="sng">
                <a:solidFill>
                  <a:schemeClr val="hlink"/>
                </a:solidFill>
                <a:hlinkClick r:id="rId3"/>
              </a:rPr>
              <a:t>https://dl.acm.org/doi/pdf/10.1145/3531146.3533088</a:t>
            </a:r>
            <a:endParaRPr sz="700"/>
          </a:p>
          <a:p>
            <a:pPr indent="0" lvl="0" marL="0" rtl="0" algn="l">
              <a:spcBef>
                <a:spcPts val="0"/>
              </a:spcBef>
              <a:spcAft>
                <a:spcPts val="0"/>
              </a:spcAft>
              <a:buNone/>
            </a:pPr>
            <a:r>
              <a:t/>
            </a:r>
            <a:endParaRPr sz="1000"/>
          </a:p>
        </p:txBody>
      </p:sp>
      <p:pic>
        <p:nvPicPr>
          <p:cNvPr descr="Cartoon style image showing six worried children surrounded by various technologies and possible concerns, AI image created with DALL-E 3" id="380" name="Google Shape;380;p69"/>
          <p:cNvPicPr preferRelativeResize="0"/>
          <p:nvPr/>
        </p:nvPicPr>
        <p:blipFill>
          <a:blip r:embed="rId4">
            <a:alphaModFix/>
          </a:blip>
          <a:stretch>
            <a:fillRect/>
          </a:stretch>
        </p:blipFill>
        <p:spPr>
          <a:xfrm>
            <a:off x="5897525" y="678200"/>
            <a:ext cx="2882700" cy="2882700"/>
          </a:xfrm>
          <a:prstGeom prst="roundRect">
            <a:avLst>
              <a:gd fmla="val 16667" name="adj"/>
            </a:avLst>
          </a:prstGeom>
          <a:noFill/>
          <a:ln>
            <a:noFill/>
          </a:ln>
        </p:spPr>
      </p:pic>
      <p:sp>
        <p:nvSpPr>
          <p:cNvPr id="381" name="Google Shape;381;p69"/>
          <p:cNvSpPr txBox="1"/>
          <p:nvPr/>
        </p:nvSpPr>
        <p:spPr>
          <a:xfrm>
            <a:off x="5797925" y="3710913"/>
            <a:ext cx="32799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i="1" lang="en" sz="1000">
                <a:solidFill>
                  <a:schemeClr val="dk1"/>
                </a:solidFill>
              </a:rPr>
              <a:t>Generative AI image created with DALL-E 3 using the prompt “give me a suitable image for a presentation slide that shows kids” and the full bullet list under “Things to worry about”</a:t>
            </a:r>
            <a:endParaRPr sz="1000">
              <a:solidFill>
                <a:srgbClr val="980000"/>
              </a:solidFill>
            </a:endParaRPr>
          </a:p>
        </p:txBody>
      </p:sp>
      <p:sp>
        <p:nvSpPr>
          <p:cNvPr id="382" name="Google Shape;382;p69"/>
          <p:cNvSpPr txBox="1"/>
          <p:nvPr/>
        </p:nvSpPr>
        <p:spPr>
          <a:xfrm>
            <a:off x="5996525" y="4617700"/>
            <a:ext cx="2882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solidFill>
                  <a:srgbClr val="8A297E"/>
                </a:solidFill>
                <a:latin typeface="Calibri"/>
                <a:ea typeface="Calibri"/>
                <a:cs typeface="Calibri"/>
                <a:sym typeface="Calibri"/>
              </a:rPr>
              <a:t>Notice bias with the kids/hair</a:t>
            </a:r>
            <a:endParaRPr b="1" i="1" sz="1600">
              <a:solidFill>
                <a:srgbClr val="8A297E"/>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70"/>
          <p:cNvSpPr/>
          <p:nvPr/>
        </p:nvSpPr>
        <p:spPr>
          <a:xfrm>
            <a:off x="0" y="0"/>
            <a:ext cx="357900" cy="5143500"/>
          </a:xfrm>
          <a:prstGeom prst="rect">
            <a:avLst/>
          </a:prstGeom>
          <a:solidFill>
            <a:srgbClr val="007C9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8" name="Google Shape;388;p70"/>
          <p:cNvSpPr txBox="1"/>
          <p:nvPr>
            <p:ph idx="4294967295" type="subTitle"/>
          </p:nvPr>
        </p:nvSpPr>
        <p:spPr>
          <a:xfrm>
            <a:off x="2515975" y="-100"/>
            <a:ext cx="6627900" cy="5143500"/>
          </a:xfrm>
          <a:prstGeom prst="rect">
            <a:avLst/>
          </a:prstGeom>
          <a:solidFill>
            <a:srgbClr val="CFE2F3"/>
          </a:solidFill>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770"/>
              <a:buNone/>
            </a:pPr>
            <a:r>
              <a:rPr b="1" lang="en" sz="2400"/>
              <a:t>UNICEF Recommendations for Child-Centered AI</a:t>
            </a:r>
            <a:endParaRPr b="1" sz="2400"/>
          </a:p>
          <a:p>
            <a:pPr indent="0" lvl="0" marL="0" rtl="0" algn="l">
              <a:spcBef>
                <a:spcPts val="1200"/>
              </a:spcBef>
              <a:spcAft>
                <a:spcPts val="1200"/>
              </a:spcAft>
              <a:buSzPts val="1100"/>
              <a:buNone/>
            </a:pPr>
            <a:r>
              <a:rPr b="1" lang="en" sz="1400"/>
              <a:t>1 S</a:t>
            </a:r>
            <a:r>
              <a:rPr b="1" lang="en" sz="1400"/>
              <a:t>upport children’s development and well-being</a:t>
            </a:r>
            <a:br>
              <a:rPr lang="en" sz="1400"/>
            </a:br>
            <a:r>
              <a:rPr lang="en" sz="1400"/>
              <a:t>	</a:t>
            </a:r>
            <a:r>
              <a:rPr i="1" lang="en" sz="1400"/>
              <a:t>Let AI help me develop to my full potential.</a:t>
            </a:r>
            <a:r>
              <a:rPr lang="en" sz="1400"/>
              <a:t>	</a:t>
            </a:r>
            <a:br>
              <a:rPr lang="en" sz="1400"/>
            </a:br>
            <a:r>
              <a:rPr b="1" lang="en" sz="1400"/>
              <a:t>2  Ensure inclusion of and for children </a:t>
            </a:r>
            <a:br>
              <a:rPr b="1" lang="en" sz="1400"/>
            </a:br>
            <a:r>
              <a:rPr b="1" lang="en" sz="1400"/>
              <a:t>	</a:t>
            </a:r>
            <a:r>
              <a:rPr i="1" lang="en" sz="1400"/>
              <a:t>Include me and those around me.</a:t>
            </a:r>
            <a:br>
              <a:rPr lang="en" sz="1400"/>
            </a:br>
            <a:r>
              <a:rPr b="1" lang="en" sz="1400"/>
              <a:t>3  Prioritize fairness and non-discrimination for children </a:t>
            </a:r>
            <a:br>
              <a:rPr b="1" lang="en" sz="1400"/>
            </a:br>
            <a:r>
              <a:rPr b="1" lang="en" sz="1400"/>
              <a:t>	</a:t>
            </a:r>
            <a:r>
              <a:rPr i="1" lang="en" sz="1400"/>
              <a:t>AI must be for all children.</a:t>
            </a:r>
            <a:r>
              <a:rPr lang="en" sz="1400"/>
              <a:t>		</a:t>
            </a:r>
            <a:br>
              <a:rPr lang="en" sz="1400"/>
            </a:br>
            <a:r>
              <a:rPr b="1" lang="en" sz="1400"/>
              <a:t>4  Protect children’s data and privacy </a:t>
            </a:r>
            <a:br>
              <a:rPr b="1" lang="en" sz="1400"/>
            </a:br>
            <a:r>
              <a:rPr b="1" lang="en" sz="1400"/>
              <a:t>	</a:t>
            </a:r>
            <a:r>
              <a:rPr i="1" lang="en" sz="1400"/>
              <a:t>Ensure my privacy in an AI world.</a:t>
            </a:r>
            <a:r>
              <a:rPr lang="en" sz="1400"/>
              <a:t>	</a:t>
            </a:r>
            <a:br>
              <a:rPr lang="en" sz="1400"/>
            </a:br>
            <a:r>
              <a:rPr b="1" lang="en" sz="1400"/>
              <a:t>5  Ensure safety for children</a:t>
            </a:r>
            <a:br>
              <a:rPr b="1" lang="en" sz="1400"/>
            </a:br>
            <a:r>
              <a:rPr b="1" lang="en" sz="1400"/>
              <a:t> 	</a:t>
            </a:r>
            <a:r>
              <a:rPr i="1" lang="en" sz="1400"/>
              <a:t>I need to be safe in the AI world.</a:t>
            </a:r>
            <a:br>
              <a:rPr i="1" lang="en" sz="1400"/>
            </a:br>
            <a:r>
              <a:rPr b="1" lang="en" sz="1400"/>
              <a:t>6  Provide transparency, explainability, and accountability for children</a:t>
            </a:r>
            <a:br>
              <a:rPr b="1" lang="en" sz="1400"/>
            </a:br>
            <a:r>
              <a:rPr b="1" lang="en" sz="1400"/>
              <a:t>	</a:t>
            </a:r>
            <a:r>
              <a:rPr i="1" lang="en" sz="1400"/>
              <a:t>I need to know how AI impacts me. You need to be accountable for that.</a:t>
            </a:r>
            <a:br>
              <a:rPr i="1" lang="en" sz="1400"/>
            </a:br>
            <a:r>
              <a:rPr i="1" lang="en" sz="1400"/>
              <a:t> </a:t>
            </a:r>
            <a:r>
              <a:rPr b="1" lang="en" sz="1400"/>
              <a:t>7  Empower governments and businesses with knowledge of AI and children’s rights </a:t>
            </a:r>
            <a:br>
              <a:rPr b="1" lang="en" sz="1400"/>
            </a:br>
            <a:r>
              <a:rPr b="1" lang="en" sz="1400"/>
              <a:t>	</a:t>
            </a:r>
            <a:r>
              <a:rPr i="1" lang="en" sz="1400"/>
              <a:t>You must know what my rights are and uphold them.</a:t>
            </a:r>
            <a:br>
              <a:rPr i="1" lang="en" sz="1400"/>
            </a:br>
            <a:r>
              <a:rPr b="1" lang="en" sz="1400"/>
              <a:t>8  Prepare children for present and future developments in AI</a:t>
            </a:r>
            <a:br>
              <a:rPr b="1" lang="en" sz="1400"/>
            </a:br>
            <a:r>
              <a:rPr b="1" lang="en" sz="1400"/>
              <a:t> 	</a:t>
            </a:r>
            <a:r>
              <a:rPr i="1" lang="en" sz="1400"/>
              <a:t>If I am well prepared now, I can contribute to responsible AI for the future.</a:t>
            </a:r>
            <a:br>
              <a:rPr lang="en" sz="1400"/>
            </a:br>
            <a:r>
              <a:rPr b="1" lang="en" sz="1400"/>
              <a:t>9  Create an enabling environment</a:t>
            </a:r>
            <a:br>
              <a:rPr b="1" lang="en" sz="1400"/>
            </a:br>
            <a:r>
              <a:rPr b="1" lang="en" sz="1400"/>
              <a:t> 	</a:t>
            </a:r>
            <a:r>
              <a:rPr i="1" lang="en" sz="1400"/>
              <a:t>Make it possible for all to contribute to child-centred AI.</a:t>
            </a:r>
            <a:r>
              <a:rPr i="1" lang="en" sz="1400">
                <a:latin typeface="Arial"/>
                <a:ea typeface="Arial"/>
                <a:cs typeface="Arial"/>
                <a:sym typeface="Arial"/>
              </a:rPr>
              <a:t> </a:t>
            </a:r>
            <a:endParaRPr sz="1400"/>
          </a:p>
        </p:txBody>
      </p:sp>
      <p:sp>
        <p:nvSpPr>
          <p:cNvPr id="389" name="Google Shape;389;p70"/>
          <p:cNvSpPr txBox="1"/>
          <p:nvPr>
            <p:ph type="title"/>
          </p:nvPr>
        </p:nvSpPr>
        <p:spPr>
          <a:xfrm>
            <a:off x="275575" y="179675"/>
            <a:ext cx="2240400" cy="1383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7C91"/>
                </a:solidFill>
              </a:rPr>
              <a:t>Priorities</a:t>
            </a:r>
            <a:r>
              <a:rPr lang="en">
                <a:solidFill>
                  <a:srgbClr val="007C91"/>
                </a:solidFill>
              </a:rPr>
              <a:t> for Children</a:t>
            </a:r>
            <a:endParaRPr/>
          </a:p>
        </p:txBody>
      </p:sp>
      <p:sp>
        <p:nvSpPr>
          <p:cNvPr id="390" name="Google Shape;390;p70"/>
          <p:cNvSpPr txBox="1"/>
          <p:nvPr/>
        </p:nvSpPr>
        <p:spPr>
          <a:xfrm>
            <a:off x="357900" y="4468575"/>
            <a:ext cx="2039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t>UNICEF (2022) Policy guidance on AI for children v2.0</a:t>
            </a:r>
            <a:endParaRPr sz="800"/>
          </a:p>
          <a:p>
            <a:pPr indent="0" lvl="0" marL="0" rtl="0" algn="l">
              <a:spcBef>
                <a:spcPts val="0"/>
              </a:spcBef>
              <a:spcAft>
                <a:spcPts val="0"/>
              </a:spcAft>
              <a:buNone/>
            </a:pPr>
            <a:r>
              <a:rPr lang="en" sz="1000" u="sng">
                <a:solidFill>
                  <a:schemeClr val="hlink"/>
                </a:solidFill>
                <a:hlinkClick r:id="rId3"/>
              </a:rPr>
              <a:t>https://www.unicef.org/innocenti/reports/policy-guidance-ai-children</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4" name="Shape 394"/>
        <p:cNvGrpSpPr/>
        <p:nvPr/>
      </p:nvGrpSpPr>
      <p:grpSpPr>
        <a:xfrm>
          <a:off x="0" y="0"/>
          <a:ext cx="0" cy="0"/>
          <a:chOff x="0" y="0"/>
          <a:chExt cx="0" cy="0"/>
        </a:xfrm>
      </p:grpSpPr>
      <p:sp>
        <p:nvSpPr>
          <p:cNvPr id="395" name="Google Shape;395;p71"/>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396" name="Google Shape;396;p71"/>
          <p:cNvSpPr/>
          <p:nvPr/>
        </p:nvSpPr>
        <p:spPr>
          <a:xfrm>
            <a:off x="0" y="0"/>
            <a:ext cx="357900" cy="5143500"/>
          </a:xfrm>
          <a:prstGeom prst="rect">
            <a:avLst/>
          </a:prstGeom>
          <a:solidFill>
            <a:srgbClr val="007C9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7" name="Google Shape;397;p71"/>
          <p:cNvSpPr txBox="1"/>
          <p:nvPr>
            <p:ph idx="4294967295" type="subTitle"/>
          </p:nvPr>
        </p:nvSpPr>
        <p:spPr>
          <a:xfrm>
            <a:off x="459325" y="1751950"/>
            <a:ext cx="6782400" cy="2412600"/>
          </a:xfrm>
          <a:prstGeom prst="rect">
            <a:avLst/>
          </a:prstGeom>
        </p:spPr>
        <p:txBody>
          <a:bodyPr anchorCtr="0" anchor="t" bIns="91425" lIns="91425" spcFirstLastPara="1" rIns="91425" wrap="square" tIns="91425">
            <a:noAutofit/>
          </a:bodyPr>
          <a:lstStyle/>
          <a:p>
            <a:pPr indent="-406400" lvl="0" marL="457200" rtl="0" algn="l">
              <a:lnSpc>
                <a:spcPct val="105000"/>
              </a:lnSpc>
              <a:spcBef>
                <a:spcPts val="0"/>
              </a:spcBef>
              <a:spcAft>
                <a:spcPts val="0"/>
              </a:spcAft>
              <a:buSzPts val="2800"/>
              <a:buChar char="●"/>
            </a:pPr>
            <a:r>
              <a:rPr lang="en" sz="2800"/>
              <a:t>Understanding what AI is </a:t>
            </a:r>
            <a:endParaRPr sz="2800"/>
          </a:p>
          <a:p>
            <a:pPr indent="-406400" lvl="0" marL="457200" rtl="0" algn="l">
              <a:lnSpc>
                <a:spcPct val="105000"/>
              </a:lnSpc>
              <a:spcBef>
                <a:spcPts val="0"/>
              </a:spcBef>
              <a:spcAft>
                <a:spcPts val="0"/>
              </a:spcAft>
              <a:buSzPts val="2800"/>
              <a:buChar char="●"/>
            </a:pPr>
            <a:r>
              <a:rPr lang="en" sz="2800"/>
              <a:t>Preparing for the future (and the present)</a:t>
            </a:r>
            <a:endParaRPr sz="2800"/>
          </a:p>
          <a:p>
            <a:pPr indent="-406400" lvl="0" marL="457200" rtl="0" algn="l">
              <a:lnSpc>
                <a:spcPct val="105000"/>
              </a:lnSpc>
              <a:spcBef>
                <a:spcPts val="0"/>
              </a:spcBef>
              <a:spcAft>
                <a:spcPts val="0"/>
              </a:spcAft>
              <a:buSzPts val="2800"/>
              <a:buChar char="●"/>
            </a:pPr>
            <a:r>
              <a:rPr lang="en" sz="2800"/>
              <a:t>Having fun with AI, being creative</a:t>
            </a:r>
            <a:endParaRPr sz="2800"/>
          </a:p>
          <a:p>
            <a:pPr indent="-406400" lvl="0" marL="457200" rtl="0" algn="l">
              <a:lnSpc>
                <a:spcPct val="105000"/>
              </a:lnSpc>
              <a:spcBef>
                <a:spcPts val="0"/>
              </a:spcBef>
              <a:spcAft>
                <a:spcPts val="0"/>
              </a:spcAft>
              <a:buSzPts val="2800"/>
              <a:buChar char="●"/>
            </a:pPr>
            <a:r>
              <a:rPr lang="en" sz="2800"/>
              <a:t>Media literacy </a:t>
            </a:r>
            <a:endParaRPr sz="2800"/>
          </a:p>
          <a:p>
            <a:pPr indent="-406400" lvl="0" marL="457200" rtl="0" algn="l">
              <a:lnSpc>
                <a:spcPct val="105000"/>
              </a:lnSpc>
              <a:spcBef>
                <a:spcPts val="0"/>
              </a:spcBef>
              <a:spcAft>
                <a:spcPts val="0"/>
              </a:spcAft>
              <a:buSzPts val="2800"/>
              <a:buChar char="●"/>
            </a:pPr>
            <a:r>
              <a:rPr lang="en" sz="2800"/>
              <a:t>Future societal changes</a:t>
            </a:r>
            <a:endParaRPr sz="2800"/>
          </a:p>
          <a:p>
            <a:pPr indent="-406400" lvl="0" marL="457200" rtl="0" algn="l">
              <a:lnSpc>
                <a:spcPct val="105000"/>
              </a:lnSpc>
              <a:spcBef>
                <a:spcPts val="0"/>
              </a:spcBef>
              <a:spcAft>
                <a:spcPts val="0"/>
              </a:spcAft>
              <a:buSzPts val="2800"/>
              <a:buChar char="●"/>
            </a:pPr>
            <a:r>
              <a:rPr lang="en" sz="2800"/>
              <a:t>AI in Education</a:t>
            </a:r>
            <a:endParaRPr sz="2800"/>
          </a:p>
          <a:p>
            <a:pPr indent="0" lvl="0" marL="457200" rtl="0" algn="l">
              <a:lnSpc>
                <a:spcPct val="105000"/>
              </a:lnSpc>
              <a:spcBef>
                <a:spcPts val="1200"/>
              </a:spcBef>
              <a:spcAft>
                <a:spcPts val="0"/>
              </a:spcAft>
              <a:buNone/>
            </a:pPr>
            <a:r>
              <a:t/>
            </a:r>
            <a:endParaRPr sz="2800"/>
          </a:p>
          <a:p>
            <a:pPr indent="0" lvl="0" marL="457200" rtl="0" algn="l">
              <a:lnSpc>
                <a:spcPct val="105000"/>
              </a:lnSpc>
              <a:spcBef>
                <a:spcPts val="1200"/>
              </a:spcBef>
              <a:spcAft>
                <a:spcPts val="0"/>
              </a:spcAft>
              <a:buSzPts val="770"/>
              <a:buNone/>
            </a:pPr>
            <a:r>
              <a:t/>
            </a:r>
            <a:endParaRPr sz="2500"/>
          </a:p>
          <a:p>
            <a:pPr indent="0" lvl="0" marL="457200" rtl="0" algn="l">
              <a:lnSpc>
                <a:spcPct val="105000"/>
              </a:lnSpc>
              <a:spcBef>
                <a:spcPts val="1200"/>
              </a:spcBef>
              <a:spcAft>
                <a:spcPts val="1200"/>
              </a:spcAft>
              <a:buSzPts val="770"/>
              <a:buNone/>
            </a:pPr>
            <a:r>
              <a:t/>
            </a:r>
            <a:endParaRPr sz="2500"/>
          </a:p>
        </p:txBody>
      </p:sp>
      <p:sp>
        <p:nvSpPr>
          <p:cNvPr id="398" name="Google Shape;398;p71"/>
          <p:cNvSpPr txBox="1"/>
          <p:nvPr>
            <p:ph type="title"/>
          </p:nvPr>
        </p:nvSpPr>
        <p:spPr>
          <a:xfrm>
            <a:off x="357800" y="179525"/>
            <a:ext cx="8941200" cy="1793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3400">
                <a:solidFill>
                  <a:srgbClr val="007C91"/>
                </a:solidFill>
              </a:rPr>
              <a:t>Aspects of AI children’s and science museums to focus on for children and </a:t>
            </a:r>
            <a:r>
              <a:rPr lang="en" sz="3400">
                <a:solidFill>
                  <a:srgbClr val="007C91"/>
                </a:solidFill>
              </a:rPr>
              <a:t>families</a:t>
            </a:r>
            <a:r>
              <a:rPr lang="en" sz="3400">
                <a:solidFill>
                  <a:srgbClr val="007C91"/>
                </a:solidFill>
              </a:rPr>
              <a:t>???</a:t>
            </a:r>
            <a:endParaRPr sz="3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402" name="Shape 402"/>
        <p:cNvGrpSpPr/>
        <p:nvPr/>
      </p:nvGrpSpPr>
      <p:grpSpPr>
        <a:xfrm>
          <a:off x="0" y="0"/>
          <a:ext cx="0" cy="0"/>
          <a:chOff x="0" y="0"/>
          <a:chExt cx="0" cy="0"/>
        </a:xfrm>
      </p:grpSpPr>
      <p:sp>
        <p:nvSpPr>
          <p:cNvPr id="403" name="Google Shape;403;p72"/>
          <p:cNvSpPr txBox="1"/>
          <p:nvPr>
            <p:ph type="title"/>
          </p:nvPr>
        </p:nvSpPr>
        <p:spPr>
          <a:xfrm>
            <a:off x="311700" y="1206900"/>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lang="en"/>
              <a:t>Ari Krakowski</a:t>
            </a:r>
            <a:br>
              <a:rPr lang="en"/>
            </a:br>
            <a:r>
              <a:rPr lang="en"/>
              <a:t>Lawrence Hall of Science</a:t>
            </a:r>
            <a:br>
              <a:rPr lang="en"/>
            </a:br>
            <a:r>
              <a:rPr lang="en"/>
              <a:t>Berkeley, CA</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akrakowski@berkeley.edu</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child uses a computer with a camera and puts their face in various expressions all over the screen." id="408" name="Google Shape;408;p73"/>
          <p:cNvPicPr preferRelativeResize="0"/>
          <p:nvPr/>
        </p:nvPicPr>
        <p:blipFill>
          <a:blip r:embed="rId3">
            <a:alphaModFix/>
          </a:blip>
          <a:stretch>
            <a:fillRect/>
          </a:stretch>
        </p:blipFill>
        <p:spPr>
          <a:xfrm>
            <a:off x="-119875" y="1225"/>
            <a:ext cx="3769626" cy="2635800"/>
          </a:xfrm>
          <a:prstGeom prst="rect">
            <a:avLst/>
          </a:prstGeom>
          <a:noFill/>
          <a:ln>
            <a:noFill/>
          </a:ln>
        </p:spPr>
      </p:pic>
      <p:pic>
        <p:nvPicPr>
          <p:cNvPr descr="A young child pushes a button as an adult and another child look with surprise and joy. We cannot see what they are looking at but it is on a computer monitor. " id="409" name="Google Shape;409;p73"/>
          <p:cNvPicPr preferRelativeResize="0"/>
          <p:nvPr/>
        </p:nvPicPr>
        <p:blipFill>
          <a:blip r:embed="rId4">
            <a:alphaModFix/>
          </a:blip>
          <a:stretch>
            <a:fillRect/>
          </a:stretch>
        </p:blipFill>
        <p:spPr>
          <a:xfrm>
            <a:off x="3426150" y="2419350"/>
            <a:ext cx="3769626" cy="2724151"/>
          </a:xfrm>
          <a:prstGeom prst="rect">
            <a:avLst/>
          </a:prstGeom>
          <a:noFill/>
          <a:ln>
            <a:noFill/>
          </a:ln>
        </p:spPr>
      </p:pic>
      <p:pic>
        <p:nvPicPr>
          <p:cNvPr descr="Two individuals sit in front of a monitor, with a number of cards with faces on the table in front of them. They appear to be using the face cards to interact with whatever app is on the monitor." id="410" name="Google Shape;410;p73"/>
          <p:cNvPicPr preferRelativeResize="0"/>
          <p:nvPr/>
        </p:nvPicPr>
        <p:blipFill rotWithShape="1">
          <a:blip r:embed="rId5">
            <a:alphaModFix/>
          </a:blip>
          <a:srcRect b="0" l="3175" r="0" t="3147"/>
          <a:stretch/>
        </p:blipFill>
        <p:spPr>
          <a:xfrm>
            <a:off x="-100325" y="2637025"/>
            <a:ext cx="3649751" cy="2506476"/>
          </a:xfrm>
          <a:prstGeom prst="rect">
            <a:avLst/>
          </a:prstGeom>
          <a:noFill/>
          <a:ln>
            <a:noFill/>
          </a:ln>
        </p:spPr>
      </p:pic>
      <p:pic>
        <p:nvPicPr>
          <p:cNvPr descr="Two individuals are watching a monitor. There is a glare, we can't fully see the monitor but the younger individual is surprised by what they see while the other is simply smiling." id="411" name="Google Shape;411;p73"/>
          <p:cNvPicPr preferRelativeResize="0"/>
          <p:nvPr/>
        </p:nvPicPr>
        <p:blipFill rotWithShape="1">
          <a:blip r:embed="rId6">
            <a:alphaModFix/>
          </a:blip>
          <a:srcRect b="4039" l="0" r="0" t="3110"/>
          <a:stretch/>
        </p:blipFill>
        <p:spPr>
          <a:xfrm>
            <a:off x="3546025" y="1227"/>
            <a:ext cx="3649751" cy="2635798"/>
          </a:xfrm>
          <a:prstGeom prst="rect">
            <a:avLst/>
          </a:prstGeom>
          <a:noFill/>
          <a:ln>
            <a:noFill/>
          </a:ln>
        </p:spPr>
      </p:pic>
      <p:pic>
        <p:nvPicPr>
          <p:cNvPr id="412" name="Google Shape;412;p73"/>
          <p:cNvPicPr preferRelativeResize="0"/>
          <p:nvPr/>
        </p:nvPicPr>
        <p:blipFill rotWithShape="1">
          <a:blip r:embed="rId7">
            <a:alphaModFix/>
          </a:blip>
          <a:srcRect b="0" l="1855" r="1526" t="0"/>
          <a:stretch/>
        </p:blipFill>
        <p:spPr>
          <a:xfrm>
            <a:off x="-4113100" y="3083125"/>
            <a:ext cx="3769626" cy="2785150"/>
          </a:xfrm>
          <a:prstGeom prst="rect">
            <a:avLst/>
          </a:prstGeom>
          <a:noFill/>
          <a:ln>
            <a:noFill/>
          </a:ln>
        </p:spPr>
      </p:pic>
      <p:pic>
        <p:nvPicPr>
          <p:cNvPr id="413" name="Google Shape;413;p73"/>
          <p:cNvPicPr preferRelativeResize="0"/>
          <p:nvPr/>
        </p:nvPicPr>
        <p:blipFill>
          <a:blip r:embed="rId8">
            <a:alphaModFix/>
          </a:blip>
          <a:stretch>
            <a:fillRect/>
          </a:stretch>
        </p:blipFill>
        <p:spPr>
          <a:xfrm>
            <a:off x="2762350" y="1796708"/>
            <a:ext cx="1550100" cy="1550100"/>
          </a:xfrm>
          <a:prstGeom prst="rect">
            <a:avLst/>
          </a:prstGeom>
          <a:noFill/>
          <a:ln>
            <a:noFill/>
          </a:ln>
        </p:spPr>
      </p:pic>
      <p:pic>
        <p:nvPicPr>
          <p:cNvPr id="414" name="Google Shape;414;p73"/>
          <p:cNvPicPr preferRelativeResize="0"/>
          <p:nvPr/>
        </p:nvPicPr>
        <p:blipFill>
          <a:blip r:embed="rId9">
            <a:alphaModFix/>
          </a:blip>
          <a:stretch>
            <a:fillRect/>
          </a:stretch>
        </p:blipFill>
        <p:spPr>
          <a:xfrm>
            <a:off x="7365292" y="3816121"/>
            <a:ext cx="1550100" cy="11749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74"/>
          <p:cNvSpPr txBox="1"/>
          <p:nvPr/>
        </p:nvSpPr>
        <p:spPr>
          <a:xfrm>
            <a:off x="317500" y="1867650"/>
            <a:ext cx="4899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300">
              <a:solidFill>
                <a:schemeClr val="dk1"/>
              </a:solidFill>
              <a:latin typeface="Libre Franklin"/>
              <a:ea typeface="Libre Franklin"/>
              <a:cs typeface="Libre Franklin"/>
              <a:sym typeface="Libre Franklin"/>
            </a:endParaRPr>
          </a:p>
        </p:txBody>
      </p:sp>
      <p:sp>
        <p:nvSpPr>
          <p:cNvPr id="420" name="Google Shape;420;p74"/>
          <p:cNvSpPr txBox="1"/>
          <p:nvPr/>
        </p:nvSpPr>
        <p:spPr>
          <a:xfrm>
            <a:off x="354850" y="1313786"/>
            <a:ext cx="8077200" cy="342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54308F"/>
                </a:solidFill>
                <a:latin typeface="Poppins SemiBold"/>
                <a:ea typeface="Poppins SemiBold"/>
                <a:cs typeface="Poppins SemiBold"/>
                <a:sym typeface="Poppins SemiBold"/>
              </a:rPr>
              <a:t>Connect AI engagement to human experience</a:t>
            </a:r>
            <a:endParaRPr sz="2600">
              <a:solidFill>
                <a:srgbClr val="54308F"/>
              </a:solidFill>
              <a:latin typeface="Poppins SemiBold"/>
              <a:ea typeface="Poppins SemiBold"/>
              <a:cs typeface="Poppins SemiBold"/>
              <a:sym typeface="Poppins SemiBold"/>
            </a:endParaRPr>
          </a:p>
          <a:p>
            <a:pPr indent="-304800" lvl="0" marL="400050" marR="3256103" rtl="0" algn="l">
              <a:spcBef>
                <a:spcPts val="1000"/>
              </a:spcBef>
              <a:spcAft>
                <a:spcPts val="0"/>
              </a:spcAft>
              <a:buClr>
                <a:srgbClr val="EEDEF4"/>
              </a:buClr>
              <a:buSzPts val="2100"/>
              <a:buFont typeface="Poppins"/>
              <a:buChar char="●"/>
            </a:pPr>
            <a:r>
              <a:rPr lang="en" sz="2100">
                <a:solidFill>
                  <a:schemeClr val="dk1"/>
                </a:solidFill>
                <a:latin typeface="Poppins"/>
                <a:ea typeface="Poppins"/>
                <a:cs typeface="Poppins"/>
                <a:sym typeface="Poppins"/>
              </a:rPr>
              <a:t>Build on the familiar, relatable</a:t>
            </a:r>
            <a:endParaRPr sz="2100">
              <a:solidFill>
                <a:schemeClr val="dk1"/>
              </a:solidFill>
              <a:latin typeface="Poppins"/>
              <a:ea typeface="Poppins"/>
              <a:cs typeface="Poppins"/>
              <a:sym typeface="Poppins"/>
            </a:endParaRPr>
          </a:p>
          <a:p>
            <a:pPr indent="-304800" lvl="0" marL="400050" marR="3427553" rtl="0" algn="l">
              <a:spcBef>
                <a:spcPts val="1000"/>
              </a:spcBef>
              <a:spcAft>
                <a:spcPts val="0"/>
              </a:spcAft>
              <a:buClr>
                <a:srgbClr val="EEDEF4"/>
              </a:buClr>
              <a:buSzPts val="2100"/>
              <a:buFont typeface="Poppins"/>
              <a:buChar char="●"/>
            </a:pPr>
            <a:r>
              <a:rPr lang="en" sz="2100">
                <a:solidFill>
                  <a:schemeClr val="dk1"/>
                </a:solidFill>
                <a:latin typeface="Poppins"/>
                <a:ea typeface="Poppins"/>
                <a:cs typeface="Poppins"/>
                <a:sym typeface="Poppins"/>
              </a:rPr>
              <a:t>Kids naturally make connections between how they learn/solve a problem and how machines do the same task. This presents an opportunity to draw parallels vs distinctions as appropriate</a:t>
            </a:r>
            <a:endParaRPr sz="2300">
              <a:solidFill>
                <a:schemeClr val="dk1"/>
              </a:solidFill>
              <a:latin typeface="Poppins"/>
              <a:ea typeface="Poppins"/>
              <a:cs typeface="Poppins"/>
              <a:sym typeface="Poppins"/>
            </a:endParaRPr>
          </a:p>
        </p:txBody>
      </p:sp>
      <p:sp>
        <p:nvSpPr>
          <p:cNvPr id="421" name="Google Shape;421;p74"/>
          <p:cNvSpPr txBox="1"/>
          <p:nvPr/>
        </p:nvSpPr>
        <p:spPr>
          <a:xfrm>
            <a:off x="354850" y="307999"/>
            <a:ext cx="4659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54308F"/>
                </a:solidFill>
                <a:latin typeface="Poppins SemiBold"/>
                <a:ea typeface="Poppins SemiBold"/>
                <a:cs typeface="Poppins SemiBold"/>
                <a:sym typeface="Poppins SemiBold"/>
              </a:rPr>
              <a:t>STRATEGIES FOR ENGAGING </a:t>
            </a:r>
            <a:endParaRPr sz="2400">
              <a:solidFill>
                <a:srgbClr val="54308F"/>
              </a:solidFill>
              <a:latin typeface="Poppins SemiBold"/>
              <a:ea typeface="Poppins SemiBold"/>
              <a:cs typeface="Poppins SemiBold"/>
              <a:sym typeface="Poppins SemiBold"/>
            </a:endParaRPr>
          </a:p>
          <a:p>
            <a:pPr indent="0" lvl="0" marL="0" rtl="0" algn="l">
              <a:spcBef>
                <a:spcPts val="0"/>
              </a:spcBef>
              <a:spcAft>
                <a:spcPts val="0"/>
              </a:spcAft>
              <a:buNone/>
            </a:pPr>
            <a:r>
              <a:rPr lang="en" sz="2400">
                <a:solidFill>
                  <a:srgbClr val="54308F"/>
                </a:solidFill>
                <a:latin typeface="Poppins SemiBold"/>
                <a:ea typeface="Poppins SemiBold"/>
                <a:cs typeface="Poppins SemiBold"/>
                <a:sym typeface="Poppins SemiBold"/>
              </a:rPr>
              <a:t>CHILDREN &amp; FAMILIES WITH AI</a:t>
            </a:r>
            <a:endParaRPr sz="2400">
              <a:solidFill>
                <a:srgbClr val="54308F"/>
              </a:solidFill>
              <a:latin typeface="Poppins SemiBold"/>
              <a:ea typeface="Poppins SemiBold"/>
              <a:cs typeface="Poppins SemiBold"/>
              <a:sym typeface="Poppins SemiBold"/>
            </a:endParaRPr>
          </a:p>
        </p:txBody>
      </p:sp>
      <p:pic>
        <p:nvPicPr>
          <p:cNvPr descr="A child uses a computer with a camera and puts their face in various expressions all over the screen." id="422" name="Google Shape;422;p74"/>
          <p:cNvPicPr preferRelativeResize="0"/>
          <p:nvPr/>
        </p:nvPicPr>
        <p:blipFill rotWithShape="1">
          <a:blip r:embed="rId3">
            <a:alphaModFix/>
          </a:blip>
          <a:srcRect b="0" l="3288" r="0" t="0"/>
          <a:stretch/>
        </p:blipFill>
        <p:spPr>
          <a:xfrm>
            <a:off x="5461800" y="2330000"/>
            <a:ext cx="3529800" cy="2551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5"/>
          <p:cNvSpPr txBox="1"/>
          <p:nvPr/>
        </p:nvSpPr>
        <p:spPr>
          <a:xfrm>
            <a:off x="317500" y="1867650"/>
            <a:ext cx="4899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300">
              <a:solidFill>
                <a:schemeClr val="dk1"/>
              </a:solidFill>
              <a:latin typeface="Libre Franklin"/>
              <a:ea typeface="Libre Franklin"/>
              <a:cs typeface="Libre Franklin"/>
              <a:sym typeface="Libre Franklin"/>
            </a:endParaRPr>
          </a:p>
        </p:txBody>
      </p:sp>
      <p:sp>
        <p:nvSpPr>
          <p:cNvPr id="428" name="Google Shape;428;p75"/>
          <p:cNvSpPr txBox="1"/>
          <p:nvPr/>
        </p:nvSpPr>
        <p:spPr>
          <a:xfrm>
            <a:off x="354850" y="1313786"/>
            <a:ext cx="45990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54308F"/>
                </a:solidFill>
                <a:latin typeface="Poppins SemiBold"/>
                <a:ea typeface="Poppins SemiBold"/>
                <a:cs typeface="Poppins SemiBold"/>
                <a:sym typeface="Poppins SemiBold"/>
              </a:rPr>
              <a:t>Balance engagement</a:t>
            </a:r>
            <a:r>
              <a:rPr lang="en" sz="2300">
                <a:solidFill>
                  <a:schemeClr val="dk1"/>
                </a:solidFill>
                <a:latin typeface="Poppins"/>
                <a:ea typeface="Poppins"/>
                <a:cs typeface="Poppins"/>
                <a:sym typeface="Poppins"/>
              </a:rPr>
              <a:t> </a:t>
            </a:r>
            <a:endParaRPr sz="2300">
              <a:solidFill>
                <a:schemeClr val="dk1"/>
              </a:solidFill>
              <a:latin typeface="Poppins"/>
              <a:ea typeface="Poppins"/>
              <a:cs typeface="Poppins"/>
              <a:sym typeface="Poppins"/>
            </a:endParaRPr>
          </a:p>
          <a:p>
            <a:pPr indent="0" lvl="0" marL="0" rtl="0" algn="l">
              <a:spcBef>
                <a:spcPts val="0"/>
              </a:spcBef>
              <a:spcAft>
                <a:spcPts val="0"/>
              </a:spcAft>
              <a:buNone/>
            </a:pPr>
            <a:r>
              <a:rPr lang="en" sz="2300">
                <a:solidFill>
                  <a:schemeClr val="dk1"/>
                </a:solidFill>
                <a:latin typeface="Poppins"/>
                <a:ea typeface="Poppins"/>
                <a:cs typeface="Poppins"/>
                <a:sym typeface="Poppins"/>
              </a:rPr>
              <a:t>with machines &amp; screens with interpersonal engagement, unplugged opportunities for sensemaking </a:t>
            </a:r>
            <a:endParaRPr sz="2300">
              <a:solidFill>
                <a:schemeClr val="dk1"/>
              </a:solidFill>
              <a:latin typeface="Poppins"/>
              <a:ea typeface="Poppins"/>
              <a:cs typeface="Poppins"/>
              <a:sym typeface="Poppins"/>
            </a:endParaRPr>
          </a:p>
        </p:txBody>
      </p:sp>
      <p:pic>
        <p:nvPicPr>
          <p:cNvPr descr="A circle, the outer ring has multiple emojis representing various emotions. At the center are images of three young children and arrows pointing outward from these children and to each emotion in the circle." id="429" name="Google Shape;429;p75"/>
          <p:cNvPicPr preferRelativeResize="0"/>
          <p:nvPr/>
        </p:nvPicPr>
        <p:blipFill>
          <a:blip r:embed="rId3">
            <a:alphaModFix/>
          </a:blip>
          <a:stretch>
            <a:fillRect/>
          </a:stretch>
        </p:blipFill>
        <p:spPr>
          <a:xfrm>
            <a:off x="5167300" y="1038403"/>
            <a:ext cx="2319210" cy="2278566"/>
          </a:xfrm>
          <a:prstGeom prst="rect">
            <a:avLst/>
          </a:prstGeom>
          <a:noFill/>
          <a:ln>
            <a:noFill/>
          </a:ln>
        </p:spPr>
      </p:pic>
      <p:pic>
        <p:nvPicPr>
          <p:cNvPr descr="A yellow rectangle stands tall and contains multiple smaller circles with words. Moving from up to down, the words read &quot;How can,&quot; &quot;You,&quot; and &quot;AI.&quot; Below are words without a circle: &quot;tell what people are feeling&quot; with &quot;?&quot; in one final circle at the bottom." id="430" name="Google Shape;430;p75"/>
          <p:cNvPicPr preferRelativeResize="0"/>
          <p:nvPr/>
        </p:nvPicPr>
        <p:blipFill>
          <a:blip r:embed="rId4">
            <a:alphaModFix/>
          </a:blip>
          <a:stretch>
            <a:fillRect/>
          </a:stretch>
        </p:blipFill>
        <p:spPr>
          <a:xfrm>
            <a:off x="7486523" y="1038400"/>
            <a:ext cx="1611653" cy="4105100"/>
          </a:xfrm>
          <a:prstGeom prst="rect">
            <a:avLst/>
          </a:prstGeom>
          <a:noFill/>
          <a:ln>
            <a:noFill/>
          </a:ln>
        </p:spPr>
      </p:pic>
      <p:sp>
        <p:nvSpPr>
          <p:cNvPr id="431" name="Google Shape;431;p75"/>
          <p:cNvSpPr txBox="1"/>
          <p:nvPr/>
        </p:nvSpPr>
        <p:spPr>
          <a:xfrm>
            <a:off x="354850" y="307999"/>
            <a:ext cx="4659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54308F"/>
                </a:solidFill>
                <a:latin typeface="Poppins SemiBold"/>
                <a:ea typeface="Poppins SemiBold"/>
                <a:cs typeface="Poppins SemiBold"/>
                <a:sym typeface="Poppins SemiBold"/>
              </a:rPr>
              <a:t>STRATEGIES FOR ENGAGING </a:t>
            </a:r>
            <a:endParaRPr sz="2400">
              <a:solidFill>
                <a:srgbClr val="54308F"/>
              </a:solidFill>
              <a:latin typeface="Poppins SemiBold"/>
              <a:ea typeface="Poppins SemiBold"/>
              <a:cs typeface="Poppins SemiBold"/>
              <a:sym typeface="Poppins SemiBold"/>
            </a:endParaRPr>
          </a:p>
          <a:p>
            <a:pPr indent="0" lvl="0" marL="0" rtl="0" algn="l">
              <a:spcBef>
                <a:spcPts val="0"/>
              </a:spcBef>
              <a:spcAft>
                <a:spcPts val="0"/>
              </a:spcAft>
              <a:buNone/>
            </a:pPr>
            <a:r>
              <a:rPr lang="en" sz="2400">
                <a:solidFill>
                  <a:srgbClr val="54308F"/>
                </a:solidFill>
                <a:latin typeface="Poppins SemiBold"/>
                <a:ea typeface="Poppins SemiBold"/>
                <a:cs typeface="Poppins SemiBold"/>
                <a:sym typeface="Poppins SemiBold"/>
              </a:rPr>
              <a:t>CHILDREN &amp; FAMILIES WITH AI</a:t>
            </a:r>
            <a:endParaRPr sz="2400">
              <a:solidFill>
                <a:srgbClr val="54308F"/>
              </a:solidFill>
              <a:latin typeface="Poppins SemiBold"/>
              <a:ea typeface="Poppins SemiBold"/>
              <a:cs typeface="Poppins SemiBold"/>
              <a:sym typeface="Poppins SemiBold"/>
            </a:endParaRPr>
          </a:p>
        </p:txBody>
      </p:sp>
      <p:pic>
        <p:nvPicPr>
          <p:cNvPr descr="A family is engaging in activities, at a table two young girls are looking at a number of thick wooden blocks with various colors and patterns." id="432" name="Google Shape;432;p75"/>
          <p:cNvPicPr preferRelativeResize="0"/>
          <p:nvPr/>
        </p:nvPicPr>
        <p:blipFill>
          <a:blip r:embed="rId5">
            <a:alphaModFix/>
          </a:blip>
          <a:stretch>
            <a:fillRect/>
          </a:stretch>
        </p:blipFill>
        <p:spPr>
          <a:xfrm>
            <a:off x="1877024" y="3698574"/>
            <a:ext cx="2272282" cy="1507824"/>
          </a:xfrm>
          <a:prstGeom prst="rect">
            <a:avLst/>
          </a:prstGeom>
          <a:noFill/>
          <a:ln>
            <a:noFill/>
          </a:ln>
        </p:spPr>
      </p:pic>
      <p:pic>
        <p:nvPicPr>
          <p:cNvPr descr="An open space with a large purple carpet. There is a yellow circle in the middle of the carpet, where two people stand, one is blindfolded. A young child watches from outside of the carpet area." id="433" name="Google Shape;433;p75"/>
          <p:cNvPicPr preferRelativeResize="0"/>
          <p:nvPr/>
        </p:nvPicPr>
        <p:blipFill>
          <a:blip r:embed="rId6">
            <a:alphaModFix/>
          </a:blip>
          <a:stretch>
            <a:fillRect/>
          </a:stretch>
        </p:blipFill>
        <p:spPr>
          <a:xfrm>
            <a:off x="4225499" y="3698575"/>
            <a:ext cx="1611650" cy="1491305"/>
          </a:xfrm>
          <a:prstGeom prst="rect">
            <a:avLst/>
          </a:prstGeom>
          <a:noFill/>
          <a:ln>
            <a:noFill/>
          </a:ln>
        </p:spPr>
      </p:pic>
      <p:pic>
        <p:nvPicPr>
          <p:cNvPr descr="Two individuals in front of a monitor, one sitting and another stands pointing at the screen. There is a program running that appears to be showing them a bar graph in multiple colors." id="434" name="Google Shape;434;p75"/>
          <p:cNvPicPr preferRelativeResize="0"/>
          <p:nvPr/>
        </p:nvPicPr>
        <p:blipFill rotWithShape="1">
          <a:blip r:embed="rId7">
            <a:alphaModFix/>
          </a:blip>
          <a:srcRect b="0" l="0" r="5873" t="0"/>
          <a:stretch/>
        </p:blipFill>
        <p:spPr>
          <a:xfrm>
            <a:off x="5927849" y="3698575"/>
            <a:ext cx="1477452" cy="1444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6"/>
          <p:cNvSpPr txBox="1"/>
          <p:nvPr/>
        </p:nvSpPr>
        <p:spPr>
          <a:xfrm>
            <a:off x="317500" y="1867650"/>
            <a:ext cx="4899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300">
              <a:solidFill>
                <a:schemeClr val="dk1"/>
              </a:solidFill>
              <a:latin typeface="Libre Franklin"/>
              <a:ea typeface="Libre Franklin"/>
              <a:cs typeface="Libre Franklin"/>
              <a:sym typeface="Libre Franklin"/>
            </a:endParaRPr>
          </a:p>
        </p:txBody>
      </p:sp>
      <p:sp>
        <p:nvSpPr>
          <p:cNvPr id="440" name="Google Shape;440;p76"/>
          <p:cNvSpPr txBox="1"/>
          <p:nvPr/>
        </p:nvSpPr>
        <p:spPr>
          <a:xfrm>
            <a:off x="354850" y="1313786"/>
            <a:ext cx="58443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54308F"/>
                </a:solidFill>
                <a:latin typeface="Poppins SemiBold"/>
                <a:ea typeface="Poppins SemiBold"/>
                <a:cs typeface="Poppins SemiBold"/>
                <a:sym typeface="Poppins SemiBold"/>
              </a:rPr>
              <a:t>Positioning parents &amp; caregivers to facilitate</a:t>
            </a:r>
            <a:r>
              <a:rPr lang="en" sz="2300">
                <a:solidFill>
                  <a:schemeClr val="dk1"/>
                </a:solidFill>
                <a:latin typeface="Poppins"/>
                <a:ea typeface="Poppins"/>
                <a:cs typeface="Poppins"/>
                <a:sym typeface="Poppins"/>
              </a:rPr>
              <a:t> childrens’ engagement</a:t>
            </a:r>
            <a:endParaRPr sz="2300">
              <a:solidFill>
                <a:schemeClr val="dk1"/>
              </a:solidFill>
              <a:latin typeface="Poppins"/>
              <a:ea typeface="Poppins"/>
              <a:cs typeface="Poppins"/>
              <a:sym typeface="Poppins"/>
            </a:endParaRPr>
          </a:p>
          <a:p>
            <a:pPr indent="-374650" lvl="0" marL="457200" marR="631746" rtl="0" algn="l">
              <a:spcBef>
                <a:spcPts val="0"/>
              </a:spcBef>
              <a:spcAft>
                <a:spcPts val="0"/>
              </a:spcAft>
              <a:buClr>
                <a:srgbClr val="EEDEF4"/>
              </a:buClr>
              <a:buSzPts val="2300"/>
              <a:buFont typeface="Poppins"/>
              <a:buChar char="●"/>
            </a:pPr>
            <a:r>
              <a:rPr lang="en" sz="2300">
                <a:solidFill>
                  <a:schemeClr val="dk1"/>
                </a:solidFill>
                <a:latin typeface="Poppins"/>
                <a:ea typeface="Poppins"/>
                <a:cs typeface="Poppins"/>
                <a:sym typeface="Poppins"/>
              </a:rPr>
              <a:t>AI models might help too</a:t>
            </a:r>
            <a:endParaRPr sz="2600">
              <a:solidFill>
                <a:srgbClr val="54308F"/>
              </a:solidFill>
              <a:latin typeface="Poppins SemiBold"/>
              <a:ea typeface="Poppins SemiBold"/>
              <a:cs typeface="Poppins SemiBold"/>
              <a:sym typeface="Poppins SemiBold"/>
            </a:endParaRPr>
          </a:p>
        </p:txBody>
      </p:sp>
      <p:sp>
        <p:nvSpPr>
          <p:cNvPr id="441" name="Google Shape;441;p76"/>
          <p:cNvSpPr txBox="1"/>
          <p:nvPr/>
        </p:nvSpPr>
        <p:spPr>
          <a:xfrm>
            <a:off x="354850" y="307999"/>
            <a:ext cx="4659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54308F"/>
                </a:solidFill>
                <a:latin typeface="Poppins SemiBold"/>
                <a:ea typeface="Poppins SemiBold"/>
                <a:cs typeface="Poppins SemiBold"/>
                <a:sym typeface="Poppins SemiBold"/>
              </a:rPr>
              <a:t>STRATEGIES FOR ENGAGING </a:t>
            </a:r>
            <a:endParaRPr sz="2400">
              <a:solidFill>
                <a:srgbClr val="54308F"/>
              </a:solidFill>
              <a:latin typeface="Poppins SemiBold"/>
              <a:ea typeface="Poppins SemiBold"/>
              <a:cs typeface="Poppins SemiBold"/>
              <a:sym typeface="Poppins SemiBold"/>
            </a:endParaRPr>
          </a:p>
          <a:p>
            <a:pPr indent="0" lvl="0" marL="0" rtl="0" algn="l">
              <a:spcBef>
                <a:spcPts val="0"/>
              </a:spcBef>
              <a:spcAft>
                <a:spcPts val="0"/>
              </a:spcAft>
              <a:buNone/>
            </a:pPr>
            <a:r>
              <a:rPr lang="en" sz="2400">
                <a:solidFill>
                  <a:srgbClr val="54308F"/>
                </a:solidFill>
                <a:latin typeface="Poppins SemiBold"/>
                <a:ea typeface="Poppins SemiBold"/>
                <a:cs typeface="Poppins SemiBold"/>
                <a:sym typeface="Poppins SemiBold"/>
              </a:rPr>
              <a:t>CHILDREN &amp; FAMILIES WITH AI</a:t>
            </a:r>
            <a:endParaRPr sz="2400">
              <a:solidFill>
                <a:srgbClr val="54308F"/>
              </a:solidFill>
              <a:latin typeface="Poppins SemiBold"/>
              <a:ea typeface="Poppins SemiBold"/>
              <a:cs typeface="Poppins SemiBold"/>
              <a:sym typeface="Poppins SemiBold"/>
            </a:endParaRPr>
          </a:p>
        </p:txBody>
      </p:sp>
      <p:pic>
        <p:nvPicPr>
          <p:cNvPr descr="A group with two adults and one child sit at a monitor. There is a camera, as their face appear in two different windows on the screen. There is also an avatar or other character of a child onscreen." id="442" name="Google Shape;442;p76"/>
          <p:cNvPicPr preferRelativeResize="0"/>
          <p:nvPr/>
        </p:nvPicPr>
        <p:blipFill rotWithShape="1">
          <a:blip r:embed="rId3">
            <a:alphaModFix/>
          </a:blip>
          <a:srcRect b="0" l="0" r="4021" t="28227"/>
          <a:stretch/>
        </p:blipFill>
        <p:spPr>
          <a:xfrm>
            <a:off x="5956463" y="2833325"/>
            <a:ext cx="3059863" cy="2310177"/>
          </a:xfrm>
          <a:prstGeom prst="rect">
            <a:avLst/>
          </a:prstGeom>
          <a:noFill/>
          <a:ln>
            <a:noFill/>
          </a:ln>
        </p:spPr>
      </p:pic>
      <p:pic>
        <p:nvPicPr>
          <p:cNvPr descr="A child uses a computer with a camera and puts their face in the center of a circle with multiple emojis representing various emotions around them. There is also an avatar of the child on screen; she is looking up at the screen while a caregiver stands smiling in the background." id="443" name="Google Shape;443;p76"/>
          <p:cNvPicPr preferRelativeResize="0"/>
          <p:nvPr/>
        </p:nvPicPr>
        <p:blipFill rotWithShape="1">
          <a:blip r:embed="rId4">
            <a:alphaModFix/>
          </a:blip>
          <a:srcRect b="0" l="1855" r="1526" t="0"/>
          <a:stretch/>
        </p:blipFill>
        <p:spPr>
          <a:xfrm>
            <a:off x="2676750" y="2833326"/>
            <a:ext cx="3182351" cy="2310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7"/>
          <p:cNvSpPr/>
          <p:nvPr/>
        </p:nvSpPr>
        <p:spPr>
          <a:xfrm>
            <a:off x="-3" y="0"/>
            <a:ext cx="5088000" cy="554700"/>
          </a:xfrm>
          <a:prstGeom prst="rect">
            <a:avLst/>
          </a:prstGeom>
          <a:solidFill>
            <a:srgbClr val="54308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449" name="Google Shape;449;p77"/>
          <p:cNvSpPr txBox="1"/>
          <p:nvPr/>
        </p:nvSpPr>
        <p:spPr>
          <a:xfrm>
            <a:off x="317500" y="819550"/>
            <a:ext cx="82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E0E0E"/>
                </a:solidFill>
                <a:latin typeface="Poppins Medium"/>
                <a:ea typeface="Poppins Medium"/>
                <a:cs typeface="Poppins Medium"/>
                <a:sym typeface="Poppins Medium"/>
              </a:rPr>
              <a:t>feeling(s) about AI</a:t>
            </a:r>
            <a:r>
              <a:rPr lang="en" sz="2800">
                <a:solidFill>
                  <a:srgbClr val="54308F"/>
                </a:solidFill>
                <a:latin typeface="Poppins SemiBold"/>
                <a:ea typeface="Poppins SemiBold"/>
                <a:cs typeface="Poppins SemiBold"/>
                <a:sym typeface="Poppins SemiBold"/>
              </a:rPr>
              <a:t> </a:t>
            </a:r>
            <a:endParaRPr sz="2800">
              <a:solidFill>
                <a:srgbClr val="54308F"/>
              </a:solidFill>
              <a:latin typeface="Poppins SemiBold"/>
              <a:ea typeface="Poppins SemiBold"/>
              <a:cs typeface="Poppins SemiBold"/>
              <a:sym typeface="Poppins SemiBold"/>
            </a:endParaRPr>
          </a:p>
        </p:txBody>
      </p:sp>
      <p:sp>
        <p:nvSpPr>
          <p:cNvPr id="450" name="Google Shape;450;p77"/>
          <p:cNvSpPr/>
          <p:nvPr/>
        </p:nvSpPr>
        <p:spPr>
          <a:xfrm>
            <a:off x="2070825" y="1462725"/>
            <a:ext cx="12234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playful</a:t>
            </a:r>
            <a:endParaRPr>
              <a:solidFill>
                <a:srgbClr val="54308F"/>
              </a:solidFill>
              <a:latin typeface="Poppins SemiBold"/>
              <a:ea typeface="Poppins SemiBold"/>
              <a:cs typeface="Poppins SemiBold"/>
              <a:sym typeface="Poppins SemiBold"/>
            </a:endParaRPr>
          </a:p>
        </p:txBody>
      </p:sp>
      <p:sp>
        <p:nvSpPr>
          <p:cNvPr id="451" name="Google Shape;451;p77"/>
          <p:cNvSpPr/>
          <p:nvPr/>
        </p:nvSpPr>
        <p:spPr>
          <a:xfrm>
            <a:off x="6001950" y="1462725"/>
            <a:ext cx="12234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critical</a:t>
            </a:r>
            <a:endParaRPr>
              <a:solidFill>
                <a:srgbClr val="54308F"/>
              </a:solidFill>
              <a:latin typeface="Poppins SemiBold"/>
              <a:ea typeface="Poppins SemiBold"/>
              <a:cs typeface="Poppins SemiBold"/>
              <a:sym typeface="Poppins SemiBold"/>
            </a:endParaRPr>
          </a:p>
        </p:txBody>
      </p:sp>
      <p:sp>
        <p:nvSpPr>
          <p:cNvPr id="452" name="Google Shape;452;p77"/>
          <p:cNvSpPr/>
          <p:nvPr/>
        </p:nvSpPr>
        <p:spPr>
          <a:xfrm>
            <a:off x="5622188" y="1986859"/>
            <a:ext cx="14880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reflective</a:t>
            </a:r>
            <a:endParaRPr>
              <a:solidFill>
                <a:srgbClr val="54308F"/>
              </a:solidFill>
              <a:latin typeface="Poppins SemiBold"/>
              <a:ea typeface="Poppins SemiBold"/>
              <a:cs typeface="Poppins SemiBold"/>
              <a:sym typeface="Poppins SemiBold"/>
            </a:endParaRPr>
          </a:p>
        </p:txBody>
      </p:sp>
      <p:sp>
        <p:nvSpPr>
          <p:cNvPr id="453" name="Google Shape;453;p77"/>
          <p:cNvSpPr/>
          <p:nvPr/>
        </p:nvSpPr>
        <p:spPr>
          <a:xfrm>
            <a:off x="2458579" y="1986859"/>
            <a:ext cx="12234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curious</a:t>
            </a:r>
            <a:endParaRPr>
              <a:solidFill>
                <a:srgbClr val="54308F"/>
              </a:solidFill>
              <a:latin typeface="Poppins SemiBold"/>
              <a:ea typeface="Poppins SemiBold"/>
              <a:cs typeface="Poppins SemiBold"/>
              <a:sym typeface="Poppins SemiBold"/>
            </a:endParaRPr>
          </a:p>
        </p:txBody>
      </p:sp>
      <p:sp>
        <p:nvSpPr>
          <p:cNvPr id="454" name="Google Shape;454;p77"/>
          <p:cNvSpPr/>
          <p:nvPr/>
        </p:nvSpPr>
        <p:spPr>
          <a:xfrm>
            <a:off x="3356200" y="1462725"/>
            <a:ext cx="12234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excited</a:t>
            </a:r>
            <a:endParaRPr>
              <a:solidFill>
                <a:srgbClr val="54308F"/>
              </a:solidFill>
              <a:latin typeface="Poppins SemiBold"/>
              <a:ea typeface="Poppins SemiBold"/>
              <a:cs typeface="Poppins SemiBold"/>
              <a:sym typeface="Poppins SemiBold"/>
            </a:endParaRPr>
          </a:p>
        </p:txBody>
      </p:sp>
      <p:sp>
        <p:nvSpPr>
          <p:cNvPr id="455" name="Google Shape;455;p77"/>
          <p:cNvSpPr/>
          <p:nvPr/>
        </p:nvSpPr>
        <p:spPr>
          <a:xfrm>
            <a:off x="4641575" y="1462725"/>
            <a:ext cx="12984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amazed</a:t>
            </a:r>
            <a:endParaRPr>
              <a:solidFill>
                <a:srgbClr val="54308F"/>
              </a:solidFill>
              <a:latin typeface="Poppins SemiBold"/>
              <a:ea typeface="Poppins SemiBold"/>
              <a:cs typeface="Poppins SemiBold"/>
              <a:sym typeface="Poppins SemiBold"/>
            </a:endParaRPr>
          </a:p>
        </p:txBody>
      </p:sp>
      <p:sp>
        <p:nvSpPr>
          <p:cNvPr id="456" name="Google Shape;456;p77"/>
          <p:cNvSpPr/>
          <p:nvPr/>
        </p:nvSpPr>
        <p:spPr>
          <a:xfrm>
            <a:off x="3767400" y="1986859"/>
            <a:ext cx="1780200" cy="4668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2300">
                <a:solidFill>
                  <a:srgbClr val="54308F"/>
                </a:solidFill>
                <a:latin typeface="Poppins SemiBold"/>
                <a:ea typeface="Poppins SemiBold"/>
                <a:cs typeface="Poppins SemiBold"/>
                <a:sym typeface="Poppins SemiBold"/>
              </a:rPr>
              <a:t>fascinated</a:t>
            </a:r>
            <a:endParaRPr>
              <a:solidFill>
                <a:srgbClr val="54308F"/>
              </a:solidFill>
              <a:latin typeface="Poppins SemiBold"/>
              <a:ea typeface="Poppins SemiBold"/>
              <a:cs typeface="Poppins SemiBold"/>
              <a:sym typeface="Poppins SemiBold"/>
            </a:endParaRPr>
          </a:p>
        </p:txBody>
      </p:sp>
      <p:sp>
        <p:nvSpPr>
          <p:cNvPr id="457" name="Google Shape;457;p77"/>
          <p:cNvSpPr txBox="1"/>
          <p:nvPr/>
        </p:nvSpPr>
        <p:spPr>
          <a:xfrm>
            <a:off x="317500" y="3005950"/>
            <a:ext cx="823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E0E0E"/>
                </a:solidFill>
                <a:latin typeface="Poppins Medium"/>
                <a:ea typeface="Poppins Medium"/>
                <a:cs typeface="Poppins Medium"/>
                <a:sym typeface="Poppins Medium"/>
              </a:rPr>
              <a:t>AI literacy &amp; learning</a:t>
            </a:r>
            <a:endParaRPr sz="2800">
              <a:solidFill>
                <a:srgbClr val="54308F"/>
              </a:solidFill>
              <a:latin typeface="Poppins SemiBold"/>
              <a:ea typeface="Poppins SemiBold"/>
              <a:cs typeface="Poppins SemiBold"/>
              <a:sym typeface="Poppins SemiBold"/>
            </a:endParaRPr>
          </a:p>
        </p:txBody>
      </p:sp>
      <p:sp>
        <p:nvSpPr>
          <p:cNvPr id="458" name="Google Shape;458;p77"/>
          <p:cNvSpPr/>
          <p:nvPr/>
        </p:nvSpPr>
        <p:spPr>
          <a:xfrm>
            <a:off x="2671306" y="3611878"/>
            <a:ext cx="1869600" cy="8601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lnSpc>
                <a:spcPct val="85000"/>
              </a:lnSpc>
              <a:spcBef>
                <a:spcPts val="0"/>
              </a:spcBef>
              <a:spcAft>
                <a:spcPts val="0"/>
              </a:spcAft>
              <a:buNone/>
            </a:pPr>
            <a:r>
              <a:rPr lang="en" sz="2300">
                <a:solidFill>
                  <a:srgbClr val="54308F"/>
                </a:solidFill>
                <a:latin typeface="Poppins SemiBold"/>
                <a:ea typeface="Poppins SemiBold"/>
                <a:cs typeface="Poppins SemiBold"/>
                <a:sym typeface="Poppins SemiBold"/>
              </a:rPr>
              <a:t>this is AI</a:t>
            </a:r>
            <a:endParaRPr>
              <a:solidFill>
                <a:srgbClr val="54308F"/>
              </a:solidFill>
              <a:latin typeface="Poppins SemiBold"/>
              <a:ea typeface="Poppins SemiBold"/>
              <a:cs typeface="Poppins SemiBold"/>
              <a:sym typeface="Poppins SemiBold"/>
            </a:endParaRPr>
          </a:p>
        </p:txBody>
      </p:sp>
      <p:sp>
        <p:nvSpPr>
          <p:cNvPr id="459" name="Google Shape;459;p77"/>
          <p:cNvSpPr/>
          <p:nvPr/>
        </p:nvSpPr>
        <p:spPr>
          <a:xfrm>
            <a:off x="4892889" y="3611878"/>
            <a:ext cx="1869600" cy="8601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lnSpc>
                <a:spcPct val="85000"/>
              </a:lnSpc>
              <a:spcBef>
                <a:spcPts val="0"/>
              </a:spcBef>
              <a:spcAft>
                <a:spcPts val="0"/>
              </a:spcAft>
              <a:buNone/>
            </a:pPr>
            <a:r>
              <a:rPr lang="en" sz="2300">
                <a:solidFill>
                  <a:srgbClr val="54308F"/>
                </a:solidFill>
                <a:latin typeface="Poppins SemiBold"/>
                <a:ea typeface="Poppins SemiBold"/>
                <a:cs typeface="Poppins SemiBold"/>
                <a:sym typeface="Poppins SemiBold"/>
              </a:rPr>
              <a:t>AI involves things like… </a:t>
            </a:r>
            <a:endParaRPr>
              <a:solidFill>
                <a:srgbClr val="54308F"/>
              </a:solidFill>
              <a:latin typeface="Poppins SemiBold"/>
              <a:ea typeface="Poppins SemiBold"/>
              <a:cs typeface="Poppins SemiBold"/>
              <a:sym typeface="Poppins SemiBold"/>
            </a:endParaRPr>
          </a:p>
        </p:txBody>
      </p:sp>
      <p:sp>
        <p:nvSpPr>
          <p:cNvPr id="460" name="Google Shape;460;p77"/>
          <p:cNvSpPr/>
          <p:nvPr/>
        </p:nvSpPr>
        <p:spPr>
          <a:xfrm>
            <a:off x="7114472" y="3611878"/>
            <a:ext cx="1869600" cy="8601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lnSpc>
                <a:spcPct val="85000"/>
              </a:lnSpc>
              <a:spcBef>
                <a:spcPts val="0"/>
              </a:spcBef>
              <a:spcAft>
                <a:spcPts val="0"/>
              </a:spcAft>
              <a:buNone/>
            </a:pPr>
            <a:r>
              <a:rPr lang="en" sz="2300">
                <a:solidFill>
                  <a:srgbClr val="54308F"/>
                </a:solidFill>
                <a:latin typeface="Poppins SemiBold"/>
                <a:ea typeface="Poppins SemiBold"/>
                <a:cs typeface="Poppins SemiBold"/>
                <a:sym typeface="Poppins SemiBold"/>
              </a:rPr>
              <a:t>AI works like this</a:t>
            </a:r>
            <a:endParaRPr>
              <a:solidFill>
                <a:srgbClr val="54308F"/>
              </a:solidFill>
              <a:latin typeface="Poppins SemiBold"/>
              <a:ea typeface="Poppins SemiBold"/>
              <a:cs typeface="Poppins SemiBold"/>
              <a:sym typeface="Poppins SemiBold"/>
            </a:endParaRPr>
          </a:p>
        </p:txBody>
      </p:sp>
      <p:sp>
        <p:nvSpPr>
          <p:cNvPr id="461" name="Google Shape;461;p77"/>
          <p:cNvSpPr/>
          <p:nvPr/>
        </p:nvSpPr>
        <p:spPr>
          <a:xfrm>
            <a:off x="449722" y="3611878"/>
            <a:ext cx="1869600" cy="860100"/>
          </a:xfrm>
          <a:prstGeom prst="roundRect">
            <a:avLst>
              <a:gd fmla="val 16667" name="adj"/>
            </a:avLst>
          </a:prstGeom>
          <a:solidFill>
            <a:srgbClr val="F1E6F6"/>
          </a:solidFill>
          <a:ln>
            <a:noFill/>
          </a:ln>
        </p:spPr>
        <p:txBody>
          <a:bodyPr anchorCtr="0" anchor="ctr" bIns="9125" lIns="9125" spcFirstLastPara="1" rIns="9125" wrap="square" tIns="9125">
            <a:noAutofit/>
          </a:bodyPr>
          <a:lstStyle/>
          <a:p>
            <a:pPr indent="0" lvl="0" marL="0" rtl="0" algn="ctr">
              <a:lnSpc>
                <a:spcPct val="85000"/>
              </a:lnSpc>
              <a:spcBef>
                <a:spcPts val="0"/>
              </a:spcBef>
              <a:spcAft>
                <a:spcPts val="0"/>
              </a:spcAft>
              <a:buNone/>
            </a:pPr>
            <a:r>
              <a:rPr lang="en" sz="2300">
                <a:solidFill>
                  <a:srgbClr val="54308F"/>
                </a:solidFill>
                <a:latin typeface="Poppins SemiBold"/>
                <a:ea typeface="Poppins SemiBold"/>
                <a:cs typeface="Poppins SemiBold"/>
                <a:sym typeface="Poppins SemiBold"/>
              </a:rPr>
              <a:t>what’s AI?</a:t>
            </a:r>
            <a:endParaRPr>
              <a:solidFill>
                <a:srgbClr val="54308F"/>
              </a:solidFill>
              <a:latin typeface="Poppins SemiBold"/>
              <a:ea typeface="Poppins SemiBold"/>
              <a:cs typeface="Poppins SemiBold"/>
              <a:sym typeface="Poppins SemiBold"/>
            </a:endParaRPr>
          </a:p>
        </p:txBody>
      </p:sp>
      <p:cxnSp>
        <p:nvCxnSpPr>
          <p:cNvPr id="462" name="Google Shape;462;p77"/>
          <p:cNvCxnSpPr/>
          <p:nvPr/>
        </p:nvCxnSpPr>
        <p:spPr>
          <a:xfrm>
            <a:off x="613635" y="4655625"/>
            <a:ext cx="8208300" cy="0"/>
          </a:xfrm>
          <a:prstGeom prst="straightConnector1">
            <a:avLst/>
          </a:prstGeom>
          <a:noFill/>
          <a:ln cap="flat" cmpd="sng" w="19050">
            <a:solidFill>
              <a:srgbClr val="B7B7B7"/>
            </a:solidFill>
            <a:prstDash val="solid"/>
            <a:round/>
            <a:headEnd len="med" w="med" type="none"/>
            <a:tailEnd len="med" w="med" type="stealth"/>
          </a:ln>
        </p:spPr>
      </p:cxnSp>
      <p:sp>
        <p:nvSpPr>
          <p:cNvPr id="463" name="Google Shape;463;p77"/>
          <p:cNvSpPr txBox="1"/>
          <p:nvPr/>
        </p:nvSpPr>
        <p:spPr>
          <a:xfrm>
            <a:off x="474564" y="4582136"/>
            <a:ext cx="171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B7B7B7"/>
                </a:solidFill>
                <a:latin typeface="Poppins"/>
                <a:ea typeface="Poppins"/>
                <a:cs typeface="Poppins"/>
                <a:sym typeface="Poppins"/>
              </a:rPr>
              <a:t>awareness </a:t>
            </a:r>
            <a:endParaRPr sz="1800">
              <a:solidFill>
                <a:srgbClr val="B7B7B7"/>
              </a:solidFill>
              <a:latin typeface="Poppins"/>
              <a:ea typeface="Poppins"/>
              <a:cs typeface="Poppins"/>
              <a:sym typeface="Poppins"/>
            </a:endParaRPr>
          </a:p>
        </p:txBody>
      </p:sp>
      <p:sp>
        <p:nvSpPr>
          <p:cNvPr id="464" name="Google Shape;464;p77"/>
          <p:cNvSpPr txBox="1"/>
          <p:nvPr/>
        </p:nvSpPr>
        <p:spPr>
          <a:xfrm>
            <a:off x="6864753" y="4582125"/>
            <a:ext cx="210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B7B7B7"/>
                </a:solidFill>
                <a:latin typeface="Poppins"/>
                <a:ea typeface="Poppins"/>
                <a:cs typeface="Poppins"/>
                <a:sym typeface="Poppins"/>
              </a:rPr>
              <a:t>understanding </a:t>
            </a:r>
            <a:endParaRPr sz="1800">
              <a:solidFill>
                <a:srgbClr val="B7B7B7"/>
              </a:solidFill>
              <a:latin typeface="Poppins"/>
              <a:ea typeface="Poppins"/>
              <a:cs typeface="Poppins"/>
              <a:sym typeface="Poppins"/>
            </a:endParaRPr>
          </a:p>
        </p:txBody>
      </p:sp>
      <p:sp>
        <p:nvSpPr>
          <p:cNvPr id="465" name="Google Shape;465;p77"/>
          <p:cNvSpPr txBox="1"/>
          <p:nvPr/>
        </p:nvSpPr>
        <p:spPr>
          <a:xfrm>
            <a:off x="92104" y="-52100"/>
            <a:ext cx="5779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defining experience goals </a:t>
            </a:r>
            <a:endParaRPr sz="2800">
              <a:solidFill>
                <a:srgbClr val="FFFFFF"/>
              </a:solidFill>
              <a:latin typeface="Poppins SemiBold"/>
              <a:ea typeface="Poppins SemiBold"/>
              <a:cs typeface="Poppins SemiBold"/>
              <a:sym typeface="Poppi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60"/>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here?</a:t>
            </a:r>
            <a:endParaRPr/>
          </a:p>
        </p:txBody>
      </p:sp>
      <p:sp>
        <p:nvSpPr>
          <p:cNvPr id="304" name="Google Shape;304;p60"/>
          <p:cNvSpPr txBox="1"/>
          <p:nvPr>
            <p:ph idx="1" type="body"/>
          </p:nvPr>
        </p:nvSpPr>
        <p:spPr>
          <a:xfrm>
            <a:off x="456175" y="1928025"/>
            <a:ext cx="7037700" cy="2770800"/>
          </a:xfrm>
          <a:prstGeom prst="rect">
            <a:avLst/>
          </a:prstGeom>
        </p:spPr>
        <p:txBody>
          <a:bodyPr anchorCtr="0" anchor="t" bIns="91425" lIns="91425" spcFirstLastPara="1" rIns="91425" wrap="square" tIns="91425">
            <a:normAutofit/>
          </a:bodyPr>
          <a:lstStyle/>
          <a:p>
            <a:pPr indent="-450850" lvl="0" marL="457200" rtl="0" algn="l">
              <a:spcBef>
                <a:spcPts val="0"/>
              </a:spcBef>
              <a:spcAft>
                <a:spcPts val="0"/>
              </a:spcAft>
              <a:buSzPts val="3500"/>
              <a:buChar char="●"/>
            </a:pPr>
            <a:r>
              <a:rPr lang="en" sz="3500"/>
              <a:t>How many of you intentionally used AI this week?</a:t>
            </a:r>
            <a:endParaRPr sz="3500"/>
          </a:p>
          <a:p>
            <a:pPr indent="0" lvl="0" marL="457200" rtl="0" algn="l">
              <a:spcBef>
                <a:spcPts val="1200"/>
              </a:spcBef>
              <a:spcAft>
                <a:spcPts val="1200"/>
              </a:spcAft>
              <a:buNone/>
            </a:pPr>
            <a:r>
              <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8"/>
          <p:cNvSpPr txBox="1"/>
          <p:nvPr/>
        </p:nvSpPr>
        <p:spPr>
          <a:xfrm>
            <a:off x="317500" y="971950"/>
            <a:ext cx="823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E0E0E"/>
                </a:solidFill>
                <a:latin typeface="Poppins Medium"/>
                <a:ea typeface="Poppins Medium"/>
                <a:cs typeface="Poppins Medium"/>
                <a:sym typeface="Poppins Medium"/>
              </a:rPr>
              <a:t>AI is and will continue to be changing rapidly</a:t>
            </a:r>
            <a:endParaRPr sz="2600">
              <a:solidFill>
                <a:srgbClr val="0E0E0E"/>
              </a:solidFill>
              <a:latin typeface="Poppins Medium"/>
              <a:ea typeface="Poppins Medium"/>
              <a:cs typeface="Poppins Medium"/>
              <a:sym typeface="Poppins Medium"/>
            </a:endParaRPr>
          </a:p>
        </p:txBody>
      </p:sp>
      <p:sp>
        <p:nvSpPr>
          <p:cNvPr id="471" name="Google Shape;471;p78"/>
          <p:cNvSpPr txBox="1"/>
          <p:nvPr/>
        </p:nvSpPr>
        <p:spPr>
          <a:xfrm>
            <a:off x="317500" y="2320150"/>
            <a:ext cx="823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E0E0E"/>
                </a:solidFill>
                <a:latin typeface="Poppins Medium"/>
                <a:ea typeface="Poppins Medium"/>
                <a:cs typeface="Poppins Medium"/>
                <a:sym typeface="Poppins Medium"/>
              </a:rPr>
              <a:t>Societal context matters </a:t>
            </a:r>
            <a:endParaRPr sz="2600">
              <a:solidFill>
                <a:srgbClr val="0E0E0E"/>
              </a:solidFill>
              <a:latin typeface="Poppins Medium"/>
              <a:ea typeface="Poppins Medium"/>
              <a:cs typeface="Poppins Medium"/>
              <a:sym typeface="Poppins Medium"/>
            </a:endParaRPr>
          </a:p>
        </p:txBody>
      </p:sp>
      <p:sp>
        <p:nvSpPr>
          <p:cNvPr id="472" name="Google Shape;472;p78"/>
          <p:cNvSpPr/>
          <p:nvPr/>
        </p:nvSpPr>
        <p:spPr>
          <a:xfrm>
            <a:off x="-7" y="-7"/>
            <a:ext cx="8656800" cy="554700"/>
          </a:xfrm>
          <a:prstGeom prst="rect">
            <a:avLst/>
          </a:prstGeom>
          <a:solidFill>
            <a:srgbClr val="54308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473" name="Google Shape;473;p78"/>
          <p:cNvSpPr txBox="1"/>
          <p:nvPr/>
        </p:nvSpPr>
        <p:spPr>
          <a:xfrm>
            <a:off x="92106" y="-52100"/>
            <a:ext cx="409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other considerations  </a:t>
            </a:r>
            <a:endParaRPr sz="2800">
              <a:solidFill>
                <a:srgbClr val="FFFFFF"/>
              </a:solidFill>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477" name="Shape 477"/>
        <p:cNvGrpSpPr/>
        <p:nvPr/>
      </p:nvGrpSpPr>
      <p:grpSpPr>
        <a:xfrm>
          <a:off x="0" y="0"/>
          <a:ext cx="0" cy="0"/>
          <a:chOff x="0" y="0"/>
          <a:chExt cx="0" cy="0"/>
        </a:xfrm>
      </p:grpSpPr>
      <p:sp>
        <p:nvSpPr>
          <p:cNvPr id="478" name="Google Shape;478;p79"/>
          <p:cNvSpPr txBox="1"/>
          <p:nvPr>
            <p:ph type="title"/>
          </p:nvPr>
        </p:nvSpPr>
        <p:spPr>
          <a:xfrm>
            <a:off x="311700" y="1305675"/>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Darrell Porcello</a:t>
            </a:r>
            <a:br>
              <a:rPr lang="en"/>
            </a:br>
            <a:r>
              <a:rPr lang="en"/>
              <a:t>Children’s Creativity Museum</a:t>
            </a:r>
            <a:br>
              <a:rPr lang="en"/>
            </a:br>
            <a:r>
              <a:rPr lang="en"/>
              <a:t>San Francisco, CA</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porcello@gmail.com</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pic>
        <p:nvPicPr>
          <p:cNvPr descr="Select cards from the activity &quot;What Makes Us Human,&quot; three tan ability cards are spread across the top while four robot responsibility cards appear on a bottom row. " id="483" name="Google Shape;483;p80"/>
          <p:cNvPicPr preferRelativeResize="0"/>
          <p:nvPr/>
        </p:nvPicPr>
        <p:blipFill>
          <a:blip r:embed="rId3">
            <a:alphaModFix/>
          </a:blip>
          <a:stretch>
            <a:fillRect/>
          </a:stretch>
        </p:blipFill>
        <p:spPr>
          <a:xfrm>
            <a:off x="751606" y="1691675"/>
            <a:ext cx="3402513" cy="2321226"/>
          </a:xfrm>
          <a:prstGeom prst="rect">
            <a:avLst/>
          </a:prstGeom>
          <a:noFill/>
          <a:ln>
            <a:noFill/>
          </a:ln>
        </p:spPr>
      </p:pic>
      <p:pic>
        <p:nvPicPr>
          <p:cNvPr descr="Two individuals, an adult and child, engage with an activity where they build a robot using a various of materials, including a piece of foam pool noodle and markers." id="484" name="Google Shape;484;p80"/>
          <p:cNvPicPr preferRelativeResize="0"/>
          <p:nvPr/>
        </p:nvPicPr>
        <p:blipFill>
          <a:blip r:embed="rId4">
            <a:alphaModFix/>
          </a:blip>
          <a:stretch>
            <a:fillRect/>
          </a:stretch>
        </p:blipFill>
        <p:spPr>
          <a:xfrm>
            <a:off x="4668600" y="1819190"/>
            <a:ext cx="3099300" cy="2066100"/>
          </a:xfrm>
          <a:prstGeom prst="roundRect">
            <a:avLst>
              <a:gd fmla="val 16667" name="adj"/>
            </a:avLst>
          </a:prstGeom>
          <a:noFill/>
          <a:ln>
            <a:noFill/>
          </a:ln>
        </p:spPr>
      </p:pic>
      <p:sp>
        <p:nvSpPr>
          <p:cNvPr id="485" name="Google Shape;485;p80"/>
          <p:cNvSpPr txBox="1"/>
          <p:nvPr/>
        </p:nvSpPr>
        <p:spPr>
          <a:xfrm>
            <a:off x="5375250" y="4012891"/>
            <a:ext cx="1686000" cy="546300"/>
          </a:xfrm>
          <a:prstGeom prst="rect">
            <a:avLst/>
          </a:prstGeom>
          <a:noFill/>
          <a:ln>
            <a:noFill/>
          </a:ln>
        </p:spPr>
        <p:txBody>
          <a:bodyPr anchorCtr="0" anchor="t" bIns="91425" lIns="91425" spcFirstLastPara="1" rIns="91425" wrap="square" tIns="91425">
            <a:spAutoFit/>
          </a:bodyPr>
          <a:lstStyle/>
          <a:p>
            <a:pPr indent="0" lvl="0" marL="0" rtl="0" algn="l">
              <a:lnSpc>
                <a:spcPct val="123913"/>
              </a:lnSpc>
              <a:spcBef>
                <a:spcPts val="0"/>
              </a:spcBef>
              <a:spcAft>
                <a:spcPts val="1100"/>
              </a:spcAft>
              <a:buNone/>
            </a:pPr>
            <a:r>
              <a:rPr b="1" lang="en" sz="2350">
                <a:solidFill>
                  <a:schemeClr val="accent1"/>
                </a:solidFill>
                <a:latin typeface="Calibri"/>
                <a:ea typeface="Calibri"/>
                <a:cs typeface="Calibri"/>
                <a:sym typeface="Calibri"/>
              </a:rPr>
              <a:t>Scribble Bot</a:t>
            </a:r>
            <a:endParaRPr sz="2350">
              <a:solidFill>
                <a:schemeClr val="dk1"/>
              </a:solidFill>
            </a:endParaRPr>
          </a:p>
        </p:txBody>
      </p:sp>
      <p:sp>
        <p:nvSpPr>
          <p:cNvPr id="486" name="Google Shape;486;p80"/>
          <p:cNvSpPr txBox="1"/>
          <p:nvPr/>
        </p:nvSpPr>
        <p:spPr>
          <a:xfrm>
            <a:off x="903213" y="4012900"/>
            <a:ext cx="3099300" cy="546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350">
                <a:solidFill>
                  <a:schemeClr val="accent1"/>
                </a:solidFill>
                <a:latin typeface="Calibri"/>
                <a:ea typeface="Calibri"/>
                <a:cs typeface="Calibri"/>
                <a:sym typeface="Calibri"/>
              </a:rPr>
              <a:t>What Makes Us Human</a:t>
            </a:r>
            <a:endParaRPr sz="1100">
              <a:solidFill>
                <a:schemeClr val="dk1"/>
              </a:solidFill>
            </a:endParaRPr>
          </a:p>
        </p:txBody>
      </p:sp>
      <p:sp>
        <p:nvSpPr>
          <p:cNvPr id="487" name="Google Shape;487;p80"/>
          <p:cNvSpPr txBox="1"/>
          <p:nvPr/>
        </p:nvSpPr>
        <p:spPr>
          <a:xfrm>
            <a:off x="371100" y="152400"/>
            <a:ext cx="84018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007C91"/>
                </a:solidFill>
                <a:latin typeface="Calibri"/>
                <a:ea typeface="Calibri"/>
                <a:cs typeface="Calibri"/>
                <a:sym typeface="Calibri"/>
              </a:rPr>
              <a:t>Hands-on activities with AI themes you an use today</a:t>
            </a:r>
            <a:endParaRPr b="1" sz="4000">
              <a:solidFill>
                <a:schemeClr val="lt1"/>
              </a:solidFill>
              <a:latin typeface="Calibri"/>
              <a:ea typeface="Calibri"/>
              <a:cs typeface="Calibri"/>
              <a:sym typeface="Calibri"/>
            </a:endParaRPr>
          </a:p>
        </p:txBody>
      </p:sp>
      <p:sp>
        <p:nvSpPr>
          <p:cNvPr id="488" name="Google Shape;488;p80"/>
          <p:cNvSpPr txBox="1"/>
          <p:nvPr/>
        </p:nvSpPr>
        <p:spPr>
          <a:xfrm>
            <a:off x="475563" y="4492475"/>
            <a:ext cx="3954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5"/>
              </a:rPr>
              <a:t>https://www.nisenet.org/catalog/what-makes-us-human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
        <p:nvSpPr>
          <p:cNvPr id="489" name="Google Shape;489;p80"/>
          <p:cNvSpPr txBox="1"/>
          <p:nvPr/>
        </p:nvSpPr>
        <p:spPr>
          <a:xfrm>
            <a:off x="4631550" y="4492475"/>
            <a:ext cx="3173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6"/>
              </a:rPr>
              <a:t>https://www.nisenet.org/catalog/scribble-bot</a:t>
            </a:r>
            <a:endParaRPr sz="1200"/>
          </a:p>
          <a:p>
            <a:pPr indent="0" lvl="0" marL="0" rtl="0" algn="l">
              <a:spcBef>
                <a:spcPts val="0"/>
              </a:spcBef>
              <a:spcAft>
                <a:spcPts val="0"/>
              </a:spcAft>
              <a:buNone/>
            </a:pPr>
            <a:r>
              <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81"/>
          <p:cNvSpPr txBox="1"/>
          <p:nvPr/>
        </p:nvSpPr>
        <p:spPr>
          <a:xfrm>
            <a:off x="371100" y="152400"/>
            <a:ext cx="8401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007C91"/>
                </a:solidFill>
                <a:latin typeface="Calibri"/>
                <a:ea typeface="Calibri"/>
                <a:cs typeface="Calibri"/>
                <a:sym typeface="Calibri"/>
              </a:rPr>
              <a:t>What Makes Us Human</a:t>
            </a:r>
            <a:endParaRPr b="1" sz="4000">
              <a:solidFill>
                <a:schemeClr val="lt1"/>
              </a:solidFill>
              <a:latin typeface="Calibri"/>
              <a:ea typeface="Calibri"/>
              <a:cs typeface="Calibri"/>
              <a:sym typeface="Calibri"/>
            </a:endParaRPr>
          </a:p>
        </p:txBody>
      </p:sp>
      <p:sp>
        <p:nvSpPr>
          <p:cNvPr id="495" name="Google Shape;495;p81"/>
          <p:cNvSpPr txBox="1"/>
          <p:nvPr/>
        </p:nvSpPr>
        <p:spPr>
          <a:xfrm>
            <a:off x="3273225" y="952800"/>
            <a:ext cx="5082300" cy="34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8A297E"/>
                </a:solidFill>
                <a:latin typeface="Calibri"/>
                <a:ea typeface="Calibri"/>
                <a:cs typeface="Calibri"/>
                <a:sym typeface="Calibri"/>
              </a:rPr>
              <a:t>Activity helps to </a:t>
            </a:r>
            <a:r>
              <a:rPr b="1" lang="en">
                <a:solidFill>
                  <a:srgbClr val="8A297E"/>
                </a:solidFill>
                <a:latin typeface="Calibri"/>
                <a:ea typeface="Calibri"/>
                <a:cs typeface="Calibri"/>
                <a:sym typeface="Calibri"/>
              </a:rPr>
              <a:t>scaffold</a:t>
            </a:r>
            <a:r>
              <a:rPr b="1" lang="en">
                <a:solidFill>
                  <a:srgbClr val="8A297E"/>
                </a:solidFill>
                <a:latin typeface="Calibri"/>
                <a:ea typeface="Calibri"/>
                <a:cs typeface="Calibri"/>
                <a:sym typeface="Calibri"/>
              </a:rPr>
              <a:t> conversations that explore how close AI may be coming to having human abilities.</a:t>
            </a:r>
            <a:endParaRPr b="1">
              <a:solidFill>
                <a:srgbClr val="8A297E"/>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Interactive Elements</a:t>
            </a:r>
            <a:r>
              <a:rPr lang="en">
                <a:solidFill>
                  <a:srgbClr val="8A297E"/>
                </a:solidFill>
                <a:latin typeface="Calibri"/>
                <a:ea typeface="Calibri"/>
                <a:cs typeface="Calibri"/>
                <a:sym typeface="Calibri"/>
              </a:rPr>
              <a:t>:</a:t>
            </a:r>
            <a:r>
              <a:rPr lang="en">
                <a:solidFill>
                  <a:schemeClr val="dk1"/>
                </a:solidFill>
                <a:latin typeface="Calibri"/>
                <a:ea typeface="Calibri"/>
                <a:cs typeface="Calibri"/>
                <a:sym typeface="Calibri"/>
              </a:rPr>
              <a:t> Learners sort abilities by their uniqueness to humans, then assign them to robots for specific tasks.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Critical Thinking</a:t>
            </a:r>
            <a:r>
              <a:rPr lang="en">
                <a:solidFill>
                  <a:srgbClr val="8A297E"/>
                </a:solidFill>
                <a:latin typeface="Calibri"/>
                <a:ea typeface="Calibri"/>
                <a:cs typeface="Calibri"/>
                <a:sym typeface="Calibri"/>
              </a:rPr>
              <a:t>:</a:t>
            </a:r>
            <a:r>
              <a:rPr lang="en">
                <a:solidFill>
                  <a:schemeClr val="dk1"/>
                </a:solidFill>
                <a:latin typeface="Calibri"/>
                <a:ea typeface="Calibri"/>
                <a:cs typeface="Calibri"/>
                <a:sym typeface="Calibri"/>
              </a:rPr>
              <a:t> Participants decide how their custom robots would react in novel situations, reflecting on the "human-like" qualities of their creations.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600">
              <a:solidFill>
                <a:srgbClr val="8A297E"/>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Open-ended Discussion</a:t>
            </a:r>
            <a:r>
              <a:rPr lang="en">
                <a:solidFill>
                  <a:srgbClr val="8A297E"/>
                </a:solidFill>
                <a:latin typeface="Calibri"/>
                <a:ea typeface="Calibri"/>
                <a:cs typeface="Calibri"/>
                <a:sym typeface="Calibri"/>
              </a:rPr>
              <a:t>:</a:t>
            </a:r>
            <a:r>
              <a:rPr lang="en">
                <a:solidFill>
                  <a:schemeClr val="dk1"/>
                </a:solidFill>
                <a:latin typeface="Calibri"/>
                <a:ea typeface="Calibri"/>
                <a:cs typeface="Calibri"/>
                <a:sym typeface="Calibri"/>
              </a:rPr>
              <a:t> The activity encourages thoughtful debate on whether robots should embody human traits, without right or wrong answers.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a:solidFill>
                  <a:srgbClr val="8A297E"/>
                </a:solidFill>
                <a:latin typeface="Calibri"/>
                <a:ea typeface="Calibri"/>
                <a:cs typeface="Calibri"/>
                <a:sym typeface="Calibri"/>
              </a:rPr>
              <a:t>Audience Engagement</a:t>
            </a:r>
            <a:r>
              <a:rPr lang="en">
                <a:solidFill>
                  <a:srgbClr val="8A297E"/>
                </a:solidFill>
                <a:latin typeface="Calibri"/>
                <a:ea typeface="Calibri"/>
                <a:cs typeface="Calibri"/>
                <a:sym typeface="Calibri"/>
              </a:rPr>
              <a:t>:</a:t>
            </a:r>
            <a:r>
              <a:rPr lang="en">
                <a:solidFill>
                  <a:schemeClr val="dk1"/>
                </a:solidFill>
                <a:latin typeface="Calibri"/>
                <a:ea typeface="Calibri"/>
                <a:cs typeface="Calibri"/>
                <a:sym typeface="Calibri"/>
              </a:rPr>
              <a:t> Suitable for both children and adults.</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Resources Provided: Includes downloadable cards, activity guides, and a facilitation training video.</a:t>
            </a:r>
            <a:endParaRPr>
              <a:solidFill>
                <a:schemeClr val="dk1"/>
              </a:solidFill>
              <a:latin typeface="Calibri"/>
              <a:ea typeface="Calibri"/>
              <a:cs typeface="Calibri"/>
              <a:sym typeface="Calibri"/>
            </a:endParaRPr>
          </a:p>
        </p:txBody>
      </p:sp>
      <p:pic>
        <p:nvPicPr>
          <p:cNvPr descr="Select cards from the activity &quot;What Makes Us Human:&quot; Love and Morality appear on top of the cards Most Uniquely Human and Least Uniquely Human. " id="496" name="Google Shape;496;p81"/>
          <p:cNvPicPr preferRelativeResize="0"/>
          <p:nvPr/>
        </p:nvPicPr>
        <p:blipFill>
          <a:blip r:embed="rId3">
            <a:alphaModFix/>
          </a:blip>
          <a:stretch>
            <a:fillRect/>
          </a:stretch>
        </p:blipFill>
        <p:spPr>
          <a:xfrm>
            <a:off x="798384" y="952800"/>
            <a:ext cx="1778125" cy="2307725"/>
          </a:xfrm>
          <a:prstGeom prst="rect">
            <a:avLst/>
          </a:prstGeom>
          <a:noFill/>
          <a:ln>
            <a:noFill/>
          </a:ln>
        </p:spPr>
      </p:pic>
      <p:pic>
        <p:nvPicPr>
          <p:cNvPr descr="Two cards from the activity &quot;What Makes Us Human.&quot; They are both blue robot cards, one shows a Robot Nanny and the other a Robot Chef." id="497" name="Google Shape;497;p81"/>
          <p:cNvPicPr preferRelativeResize="0"/>
          <p:nvPr/>
        </p:nvPicPr>
        <p:blipFill>
          <a:blip r:embed="rId4">
            <a:alphaModFix/>
          </a:blip>
          <a:stretch>
            <a:fillRect/>
          </a:stretch>
        </p:blipFill>
        <p:spPr>
          <a:xfrm>
            <a:off x="455551" y="3327400"/>
            <a:ext cx="2463792" cy="1568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sp>
        <p:nvSpPr>
          <p:cNvPr id="502" name="Google Shape;502;p82"/>
          <p:cNvSpPr txBox="1"/>
          <p:nvPr/>
        </p:nvSpPr>
        <p:spPr>
          <a:xfrm>
            <a:off x="371100" y="152400"/>
            <a:ext cx="8401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007C91"/>
                </a:solidFill>
                <a:latin typeface="Calibri"/>
                <a:ea typeface="Calibri"/>
                <a:cs typeface="Calibri"/>
                <a:sym typeface="Calibri"/>
              </a:rPr>
              <a:t>Scribble Bot</a:t>
            </a:r>
            <a:endParaRPr b="1" sz="4000">
              <a:solidFill>
                <a:srgbClr val="007C91"/>
              </a:solidFill>
              <a:latin typeface="Calibri"/>
              <a:ea typeface="Calibri"/>
              <a:cs typeface="Calibri"/>
              <a:sym typeface="Calibri"/>
            </a:endParaRPr>
          </a:p>
        </p:txBody>
      </p:sp>
      <p:sp>
        <p:nvSpPr>
          <p:cNvPr id="503" name="Google Shape;503;p82"/>
          <p:cNvSpPr txBox="1"/>
          <p:nvPr/>
        </p:nvSpPr>
        <p:spPr>
          <a:xfrm>
            <a:off x="3273225" y="952800"/>
            <a:ext cx="50823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8A297E"/>
                </a:solidFill>
                <a:latin typeface="Calibri"/>
                <a:ea typeface="Calibri"/>
                <a:cs typeface="Calibri"/>
                <a:sym typeface="Calibri"/>
              </a:rPr>
              <a:t>Participants create a homemade robot which can autonomously scribble on paper.</a:t>
            </a:r>
            <a:endParaRPr b="1">
              <a:solidFill>
                <a:srgbClr val="8A297E"/>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Engagement Goal:</a:t>
            </a:r>
            <a:r>
              <a:rPr lang="en">
                <a:solidFill>
                  <a:schemeClr val="dk1"/>
                </a:solidFill>
                <a:latin typeface="Calibri"/>
                <a:ea typeface="Calibri"/>
                <a:cs typeface="Calibri"/>
                <a:sym typeface="Calibri"/>
              </a:rPr>
              <a:t> Designed to spark discussions about accountability and responsibility regarding the actions of AI and robotic creations.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Ethical Considerations: </a:t>
            </a:r>
            <a:r>
              <a:rPr lang="en">
                <a:solidFill>
                  <a:schemeClr val="dk1"/>
                </a:solidFill>
                <a:latin typeface="Calibri"/>
                <a:ea typeface="Calibri"/>
                <a:cs typeface="Calibri"/>
                <a:sym typeface="Calibri"/>
              </a:rPr>
              <a:t>Explores questions of responsibility for harm and recognition for benefits derived from human-like technologies.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Target Audience:</a:t>
            </a:r>
            <a:r>
              <a:rPr lang="en">
                <a:solidFill>
                  <a:schemeClr val="dk1"/>
                </a:solidFill>
                <a:latin typeface="Calibri"/>
                <a:ea typeface="Calibri"/>
                <a:cs typeface="Calibri"/>
                <a:sym typeface="Calibri"/>
              </a:rPr>
              <a:t> Fun and creative for young children; thought-provoking discussion topics suitable for older children and adults.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rgbClr val="8A297E"/>
                </a:solidFill>
                <a:latin typeface="Calibri"/>
                <a:ea typeface="Calibri"/>
                <a:cs typeface="Calibri"/>
                <a:sym typeface="Calibri"/>
              </a:rPr>
              <a:t>Educational Focus:</a:t>
            </a:r>
            <a:r>
              <a:rPr lang="en">
                <a:solidFill>
                  <a:schemeClr val="dk1"/>
                </a:solidFill>
                <a:latin typeface="Calibri"/>
                <a:ea typeface="Calibri"/>
                <a:cs typeface="Calibri"/>
                <a:sym typeface="Calibri"/>
              </a:rPr>
              <a:t> Encourages thinking about responsible innovation and the ethical implications of new technologies.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rgbClr val="8A297E"/>
              </a:solidFill>
              <a:latin typeface="Calibri"/>
              <a:ea typeface="Calibri"/>
              <a:cs typeface="Calibri"/>
              <a:sym typeface="Calibri"/>
            </a:endParaRPr>
          </a:p>
        </p:txBody>
      </p:sp>
      <p:pic>
        <p:nvPicPr>
          <p:cNvPr descr="A robot making scribbles, a product from the Scribble Bot activity. The robot is piece of foam pool noodle with markers rubber-banded to the robot that are making the scribbles on white paper. The robot is decorated with one giant eye, a drawn on mouth, pipe cleaner arms as well as pipe cleaners with large poof balls at the end on top its head." id="504" name="Google Shape;504;p82"/>
          <p:cNvPicPr preferRelativeResize="0"/>
          <p:nvPr/>
        </p:nvPicPr>
        <p:blipFill rotWithShape="1">
          <a:blip r:embed="rId3">
            <a:alphaModFix/>
          </a:blip>
          <a:srcRect b="0" l="21075" r="13837" t="0"/>
          <a:stretch/>
        </p:blipFill>
        <p:spPr>
          <a:xfrm>
            <a:off x="237200" y="1086700"/>
            <a:ext cx="2845800" cy="3283500"/>
          </a:xfrm>
          <a:prstGeom prst="roundRect">
            <a:avLst>
              <a:gd fmla="val 16667" name="adj"/>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508" name="Shape 508"/>
        <p:cNvGrpSpPr/>
        <p:nvPr/>
      </p:nvGrpSpPr>
      <p:grpSpPr>
        <a:xfrm>
          <a:off x="0" y="0"/>
          <a:ext cx="0" cy="0"/>
          <a:chOff x="0" y="0"/>
          <a:chExt cx="0" cy="0"/>
        </a:xfrm>
      </p:grpSpPr>
      <p:sp>
        <p:nvSpPr>
          <p:cNvPr id="509" name="Google Shape;509;p83"/>
          <p:cNvSpPr txBox="1"/>
          <p:nvPr>
            <p:ph type="title"/>
          </p:nvPr>
        </p:nvSpPr>
        <p:spPr>
          <a:xfrm>
            <a:off x="311700" y="1122425"/>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lang="en"/>
              <a:t>Chip Lindsey</a:t>
            </a:r>
            <a:br>
              <a:rPr lang="en"/>
            </a:br>
            <a:r>
              <a:rPr lang="en"/>
              <a:t>Discovery Lab</a:t>
            </a:r>
            <a:endParaRPr/>
          </a:p>
          <a:p>
            <a:pPr indent="0" lvl="0" marL="0" rtl="0" algn="ctr">
              <a:spcBef>
                <a:spcPts val="0"/>
              </a:spcBef>
              <a:spcAft>
                <a:spcPts val="0"/>
              </a:spcAft>
              <a:buClr>
                <a:schemeClr val="dk1"/>
              </a:buClr>
              <a:buSzPct val="27500"/>
              <a:buFont typeface="Arial"/>
              <a:buNone/>
            </a:pPr>
            <a:r>
              <a:rPr lang="en"/>
              <a:t>Tulsa, OK</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clindsey@discoverylab.org</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4"/>
          <p:cNvSpPr txBox="1"/>
          <p:nvPr>
            <p:ph type="title"/>
          </p:nvPr>
        </p:nvSpPr>
        <p:spPr>
          <a:xfrm>
            <a:off x="357800" y="273150"/>
            <a:ext cx="8520600" cy="73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3500"/>
              <a:t>A model for inclusive, co-generation with A.I.</a:t>
            </a:r>
            <a:endParaRPr sz="3500"/>
          </a:p>
        </p:txBody>
      </p:sp>
      <p:sp>
        <p:nvSpPr>
          <p:cNvPr id="515" name="Google Shape;515;p84"/>
          <p:cNvSpPr txBox="1"/>
          <p:nvPr/>
        </p:nvSpPr>
        <p:spPr>
          <a:xfrm>
            <a:off x="197825" y="1005450"/>
            <a:ext cx="8851800" cy="4012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Discovery Lab, Tulsa with Urban Coders Guild</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2100">
                <a:solidFill>
                  <a:schemeClr val="dk1"/>
                </a:solidFill>
                <a:latin typeface="Calibri"/>
                <a:ea typeface="Calibri"/>
                <a:cs typeface="Calibri"/>
                <a:sym typeface="Calibri"/>
              </a:rPr>
              <a:t>Explora, Albuquerque, with NM Mesa teen program</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SpectrUM, Missoula, with SciNation</a:t>
            </a:r>
            <a:endParaRPr sz="2000">
              <a:solidFill>
                <a:schemeClr val="dk1"/>
              </a:solidFill>
              <a:latin typeface="Calibri"/>
              <a:ea typeface="Calibri"/>
              <a:cs typeface="Calibri"/>
              <a:sym typeface="Calibri"/>
            </a:endParaRPr>
          </a:p>
        </p:txBody>
      </p:sp>
      <p:pic>
        <p:nvPicPr>
          <p:cNvPr descr="The SpectrUM building under a dusk sky. It is a large white building with many windows." id="516" name="Google Shape;516;p84"/>
          <p:cNvPicPr preferRelativeResize="0"/>
          <p:nvPr/>
        </p:nvPicPr>
        <p:blipFill>
          <a:blip r:embed="rId3">
            <a:alphaModFix/>
          </a:blip>
          <a:stretch>
            <a:fillRect/>
          </a:stretch>
        </p:blipFill>
        <p:spPr>
          <a:xfrm>
            <a:off x="6306425" y="2154438"/>
            <a:ext cx="2571975" cy="1714225"/>
          </a:xfrm>
          <a:prstGeom prst="rect">
            <a:avLst/>
          </a:prstGeom>
          <a:noFill/>
          <a:ln>
            <a:noFill/>
          </a:ln>
        </p:spPr>
      </p:pic>
      <p:pic>
        <p:nvPicPr>
          <p:cNvPr descr="SciNation Logo" id="517" name="Google Shape;517;p84"/>
          <p:cNvPicPr preferRelativeResize="0"/>
          <p:nvPr/>
        </p:nvPicPr>
        <p:blipFill>
          <a:blip r:embed="rId4">
            <a:alphaModFix/>
          </a:blip>
          <a:stretch>
            <a:fillRect/>
          </a:stretch>
        </p:blipFill>
        <p:spPr>
          <a:xfrm>
            <a:off x="7274175" y="1627150"/>
            <a:ext cx="1270225" cy="1289362"/>
          </a:xfrm>
          <a:prstGeom prst="rect">
            <a:avLst/>
          </a:prstGeom>
          <a:noFill/>
          <a:ln>
            <a:noFill/>
          </a:ln>
        </p:spPr>
      </p:pic>
      <p:pic>
        <p:nvPicPr>
          <p:cNvPr descr="The Explora! building under a sunny sky. It is a large dome with doors, and a large sign with the Explora! logo." id="518" name="Google Shape;518;p84"/>
          <p:cNvPicPr preferRelativeResize="0"/>
          <p:nvPr/>
        </p:nvPicPr>
        <p:blipFill>
          <a:blip r:embed="rId5">
            <a:alphaModFix/>
          </a:blip>
          <a:stretch>
            <a:fillRect/>
          </a:stretch>
        </p:blipFill>
        <p:spPr>
          <a:xfrm>
            <a:off x="3088800" y="2439913"/>
            <a:ext cx="2573213" cy="1714224"/>
          </a:xfrm>
          <a:prstGeom prst="rect">
            <a:avLst/>
          </a:prstGeom>
          <a:noFill/>
          <a:ln>
            <a:noFill/>
          </a:ln>
        </p:spPr>
      </p:pic>
      <p:pic>
        <p:nvPicPr>
          <p:cNvPr descr="New Mexico MESA logo" id="519" name="Google Shape;519;p84"/>
          <p:cNvPicPr preferRelativeResize="0"/>
          <p:nvPr/>
        </p:nvPicPr>
        <p:blipFill>
          <a:blip r:embed="rId6">
            <a:alphaModFix/>
          </a:blip>
          <a:stretch>
            <a:fillRect/>
          </a:stretch>
        </p:blipFill>
        <p:spPr>
          <a:xfrm>
            <a:off x="3706925" y="3776701"/>
            <a:ext cx="1833600" cy="1033850"/>
          </a:xfrm>
          <a:prstGeom prst="rect">
            <a:avLst/>
          </a:prstGeom>
          <a:noFill/>
          <a:ln>
            <a:noFill/>
          </a:ln>
        </p:spPr>
      </p:pic>
      <p:pic>
        <p:nvPicPr>
          <p:cNvPr descr="The Discovery Lab building under a cloudy sky. There are bricks, windows, and the museum's logo is on the front of the building." id="520" name="Google Shape;520;p84"/>
          <p:cNvPicPr preferRelativeResize="0"/>
          <p:nvPr/>
        </p:nvPicPr>
        <p:blipFill>
          <a:blip r:embed="rId7">
            <a:alphaModFix/>
          </a:blip>
          <a:stretch>
            <a:fillRect/>
          </a:stretch>
        </p:blipFill>
        <p:spPr>
          <a:xfrm>
            <a:off x="357800" y="3096338"/>
            <a:ext cx="2285640" cy="1714225"/>
          </a:xfrm>
          <a:prstGeom prst="rect">
            <a:avLst/>
          </a:prstGeom>
          <a:noFill/>
          <a:ln>
            <a:noFill/>
          </a:ln>
        </p:spPr>
      </p:pic>
      <p:pic>
        <p:nvPicPr>
          <p:cNvPr descr="Urban Coders Guild logo" id="521" name="Google Shape;521;p84"/>
          <p:cNvPicPr preferRelativeResize="0"/>
          <p:nvPr/>
        </p:nvPicPr>
        <p:blipFill>
          <a:blip r:embed="rId8">
            <a:alphaModFix/>
          </a:blip>
          <a:stretch>
            <a:fillRect/>
          </a:stretch>
        </p:blipFill>
        <p:spPr>
          <a:xfrm>
            <a:off x="357800" y="2571750"/>
            <a:ext cx="1270226" cy="637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5"/>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Try out the activities</a:t>
            </a:r>
            <a:endParaRPr/>
          </a:p>
        </p:txBody>
      </p:sp>
      <p:sp>
        <p:nvSpPr>
          <p:cNvPr id="527" name="Google Shape;527;p85"/>
          <p:cNvSpPr txBox="1"/>
          <p:nvPr>
            <p:ph idx="2" type="subTitle"/>
          </p:nvPr>
        </p:nvSpPr>
        <p:spPr>
          <a:xfrm>
            <a:off x="399000" y="1328075"/>
            <a:ext cx="8745000" cy="3558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2600"/>
              <a:t>Detect Your Expressions</a:t>
            </a:r>
            <a:endParaRPr sz="2600"/>
          </a:p>
          <a:p>
            <a:pPr indent="0" lvl="0" marL="0" rtl="0" algn="l">
              <a:lnSpc>
                <a:spcPct val="95000"/>
              </a:lnSpc>
              <a:spcBef>
                <a:spcPts val="1200"/>
              </a:spcBef>
              <a:spcAft>
                <a:spcPts val="0"/>
              </a:spcAft>
              <a:buNone/>
            </a:pPr>
            <a:r>
              <a:rPr lang="en" sz="2600"/>
              <a:t>Teaching Your Silly Face</a:t>
            </a:r>
            <a:endParaRPr sz="2600"/>
          </a:p>
          <a:p>
            <a:pPr indent="0" lvl="0" marL="0" rtl="0" algn="l">
              <a:lnSpc>
                <a:spcPct val="95000"/>
              </a:lnSpc>
              <a:spcBef>
                <a:spcPts val="1200"/>
              </a:spcBef>
              <a:spcAft>
                <a:spcPts val="0"/>
              </a:spcAft>
              <a:buNone/>
            </a:pPr>
            <a:r>
              <a:rPr lang="en" sz="2600"/>
              <a:t>Control My Face</a:t>
            </a:r>
            <a:endParaRPr sz="2600"/>
          </a:p>
          <a:p>
            <a:pPr indent="0" lvl="0" marL="0" rtl="0" algn="l">
              <a:lnSpc>
                <a:spcPct val="95000"/>
              </a:lnSpc>
              <a:spcBef>
                <a:spcPts val="1200"/>
              </a:spcBef>
              <a:spcAft>
                <a:spcPts val="0"/>
              </a:spcAft>
              <a:buNone/>
            </a:pPr>
            <a:r>
              <a:rPr lang="en" sz="2600"/>
              <a:t>Try out Chat GPT </a:t>
            </a:r>
            <a:endParaRPr sz="2600"/>
          </a:p>
          <a:p>
            <a:pPr indent="0" lvl="0" marL="0" rtl="0" algn="l">
              <a:lnSpc>
                <a:spcPct val="95000"/>
              </a:lnSpc>
              <a:spcBef>
                <a:spcPts val="1200"/>
              </a:spcBef>
              <a:spcAft>
                <a:spcPts val="0"/>
              </a:spcAft>
              <a:buNone/>
            </a:pPr>
            <a:r>
              <a:rPr lang="en" sz="2600"/>
              <a:t>What Makes Us Human card game</a:t>
            </a:r>
            <a:endParaRPr sz="2600"/>
          </a:p>
          <a:p>
            <a:pPr indent="0" lvl="0" marL="0" rtl="0" algn="l">
              <a:lnSpc>
                <a:spcPct val="95000"/>
              </a:lnSpc>
              <a:spcBef>
                <a:spcPts val="1200"/>
              </a:spcBef>
              <a:spcAft>
                <a:spcPts val="0"/>
              </a:spcAft>
              <a:buClr>
                <a:schemeClr val="dk1"/>
              </a:buClr>
              <a:buSzPts val="1100"/>
              <a:buFont typeface="Arial"/>
              <a:buNone/>
            </a:pPr>
            <a:r>
              <a:rPr lang="en" sz="2600"/>
              <a:t>What Makes Us Human card game</a:t>
            </a:r>
            <a:endParaRPr sz="2600"/>
          </a:p>
          <a:p>
            <a:pPr indent="0" lvl="0" marL="0" rtl="0" algn="l">
              <a:lnSpc>
                <a:spcPct val="95000"/>
              </a:lnSpc>
              <a:spcBef>
                <a:spcPts val="120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6"/>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Questions and Discussion</a:t>
            </a:r>
            <a:endParaRPr/>
          </a:p>
        </p:txBody>
      </p:sp>
      <p:sp>
        <p:nvSpPr>
          <p:cNvPr id="533" name="Google Shape;533;p86"/>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34" name="Google Shape;534;p86"/>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A large room with multiple round tables with many people seated at each. There is a podium and projector, two people are shown on the projector engaging with an activity." id="535" name="Google Shape;535;p86"/>
          <p:cNvPicPr preferRelativeResize="0"/>
          <p:nvPr/>
        </p:nvPicPr>
        <p:blipFill rotWithShape="1">
          <a:blip r:embed="rId3">
            <a:alphaModFix/>
          </a:blip>
          <a:srcRect b="0" l="13520" r="27745" t="26777"/>
          <a:stretch/>
        </p:blipFill>
        <p:spPr>
          <a:xfrm>
            <a:off x="0" y="1063000"/>
            <a:ext cx="9144000" cy="4141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7"/>
          <p:cNvSpPr txBox="1"/>
          <p:nvPr>
            <p:ph type="title"/>
          </p:nvPr>
        </p:nvSpPr>
        <p:spPr>
          <a:xfrm>
            <a:off x="275375" y="168175"/>
            <a:ext cx="86691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Table Conversations  - </a:t>
            </a:r>
            <a:r>
              <a:rPr lang="en"/>
              <a:t>Provocative</a:t>
            </a:r>
            <a:r>
              <a:rPr lang="en"/>
              <a:t> questions</a:t>
            </a:r>
            <a:endParaRPr/>
          </a:p>
        </p:txBody>
      </p:sp>
      <p:sp>
        <p:nvSpPr>
          <p:cNvPr id="541" name="Google Shape;541;p87"/>
          <p:cNvSpPr txBox="1"/>
          <p:nvPr>
            <p:ph idx="2" type="subTitle"/>
          </p:nvPr>
        </p:nvSpPr>
        <p:spPr>
          <a:xfrm>
            <a:off x="199500" y="1289625"/>
            <a:ext cx="8745000" cy="3815400"/>
          </a:xfrm>
          <a:prstGeom prst="rect">
            <a:avLst/>
          </a:prstGeom>
        </p:spPr>
        <p:txBody>
          <a:bodyPr anchorCtr="0" anchor="t" bIns="91425" lIns="91425" spcFirstLastPara="1" rIns="91425" wrap="square" tIns="91425">
            <a:normAutofit/>
          </a:bodyPr>
          <a:lstStyle/>
          <a:p>
            <a:pPr indent="-381000" lvl="0" marL="457200" rtl="0" algn="l">
              <a:lnSpc>
                <a:spcPct val="150000"/>
              </a:lnSpc>
              <a:spcBef>
                <a:spcPts val="0"/>
              </a:spcBef>
              <a:spcAft>
                <a:spcPts val="0"/>
              </a:spcAft>
              <a:buSzPts val="2400"/>
              <a:buChar char="●"/>
            </a:pPr>
            <a:r>
              <a:rPr lang="en"/>
              <a:t>What else do YOU want to talk about during the conversation?</a:t>
            </a:r>
            <a:endParaRPr/>
          </a:p>
          <a:p>
            <a:pPr indent="-381000" lvl="0" marL="457200" rtl="0" algn="l">
              <a:lnSpc>
                <a:spcPct val="150000"/>
              </a:lnSpc>
              <a:spcBef>
                <a:spcPts val="0"/>
              </a:spcBef>
              <a:spcAft>
                <a:spcPts val="0"/>
              </a:spcAft>
              <a:buSzPts val="2400"/>
              <a:buChar char="●"/>
            </a:pPr>
            <a:r>
              <a:rPr b="0" lang="en"/>
              <a:t>What questions does this bring up to you </a:t>
            </a:r>
            <a:endParaRPr b="0"/>
          </a:p>
          <a:p>
            <a:pPr indent="-381000" lvl="0" marL="457200" rtl="0" algn="l">
              <a:lnSpc>
                <a:spcPct val="150000"/>
              </a:lnSpc>
              <a:spcBef>
                <a:spcPts val="0"/>
              </a:spcBef>
              <a:spcAft>
                <a:spcPts val="0"/>
              </a:spcAft>
              <a:buSzPts val="2400"/>
              <a:buChar char="●"/>
            </a:pPr>
            <a:r>
              <a:rPr b="0" lang="en"/>
              <a:t>We want to hear from as many people at tables as possible</a:t>
            </a:r>
            <a:endParaRPr b="0"/>
          </a:p>
          <a:p>
            <a:pPr indent="-381000" lvl="0" marL="457200" rtl="0" algn="l">
              <a:lnSpc>
                <a:spcPct val="150000"/>
              </a:lnSpc>
              <a:spcBef>
                <a:spcPts val="0"/>
              </a:spcBef>
              <a:spcAft>
                <a:spcPts val="0"/>
              </a:spcAft>
              <a:buSzPts val="2400"/>
              <a:buChar char="●"/>
            </a:pPr>
            <a:r>
              <a:rPr b="0" lang="en"/>
              <a:t>What is biggest concern for your organization? Your region?</a:t>
            </a:r>
            <a:endParaRPr b="0"/>
          </a:p>
          <a:p>
            <a:pPr indent="-381000" lvl="0" marL="457200" rtl="0" algn="l">
              <a:lnSpc>
                <a:spcPct val="150000"/>
              </a:lnSpc>
              <a:spcBef>
                <a:spcPts val="0"/>
              </a:spcBef>
              <a:spcAft>
                <a:spcPts val="0"/>
              </a:spcAft>
              <a:buSzPts val="2400"/>
              <a:buChar char="●"/>
            </a:pPr>
            <a:r>
              <a:rPr b="0" lang="en"/>
              <a:t>Where do you see this fitting into your offerings? </a:t>
            </a:r>
            <a:endParaRPr b="0"/>
          </a:p>
          <a:p>
            <a:pPr indent="-381000" lvl="0" marL="457200" rtl="0" algn="l">
              <a:lnSpc>
                <a:spcPct val="150000"/>
              </a:lnSpc>
              <a:spcBef>
                <a:spcPts val="0"/>
              </a:spcBef>
              <a:spcAft>
                <a:spcPts val="0"/>
              </a:spcAft>
              <a:buSzPts val="2400"/>
              <a:buChar char="●"/>
            </a:pPr>
            <a:r>
              <a:rPr b="0" lang="en"/>
              <a:t>How do you feel about unfacilitated experience?</a:t>
            </a:r>
            <a:endParaRPr b="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61"/>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here?</a:t>
            </a:r>
            <a:endParaRPr/>
          </a:p>
        </p:txBody>
      </p:sp>
      <p:sp>
        <p:nvSpPr>
          <p:cNvPr id="310" name="Google Shape;310;p61"/>
          <p:cNvSpPr txBox="1"/>
          <p:nvPr>
            <p:ph idx="1" type="body"/>
          </p:nvPr>
        </p:nvSpPr>
        <p:spPr>
          <a:xfrm>
            <a:off x="456175" y="1928025"/>
            <a:ext cx="6888300" cy="2770800"/>
          </a:xfrm>
          <a:prstGeom prst="rect">
            <a:avLst/>
          </a:prstGeom>
        </p:spPr>
        <p:txBody>
          <a:bodyPr anchorCtr="0" anchor="t" bIns="91425" lIns="91425" spcFirstLastPara="1" rIns="91425" wrap="square" tIns="91425">
            <a:normAutofit/>
          </a:bodyPr>
          <a:lstStyle/>
          <a:p>
            <a:pPr indent="-457200" lvl="0" marL="457200" rtl="0" algn="l">
              <a:spcBef>
                <a:spcPts val="0"/>
              </a:spcBef>
              <a:spcAft>
                <a:spcPts val="0"/>
              </a:spcAft>
              <a:buSzPts val="3600"/>
              <a:buChar char="●"/>
            </a:pPr>
            <a:r>
              <a:rPr lang="en" sz="3600"/>
              <a:t>How many of you have tried out ChatGPT?</a:t>
            </a:r>
            <a:endParaRPr sz="3600"/>
          </a:p>
          <a:p>
            <a:pPr indent="0" lvl="0" marL="457200" rtl="0" algn="l">
              <a:spcBef>
                <a:spcPts val="1200"/>
              </a:spcBef>
              <a:spcAft>
                <a:spcPts val="1200"/>
              </a:spcAft>
              <a:buNone/>
            </a:pPr>
            <a:r>
              <a:t/>
            </a:r>
            <a:endParaRPr sz="3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p88"/>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descr="Smiling cute robot" id="547" name="Google Shape;547;p88"/>
          <p:cNvPicPr preferRelativeResize="0"/>
          <p:nvPr/>
        </p:nvPicPr>
        <p:blipFill>
          <a:blip r:embed="rId3">
            <a:alphaModFix/>
          </a:blip>
          <a:stretch>
            <a:fillRect/>
          </a:stretch>
        </p:blipFill>
        <p:spPr>
          <a:xfrm>
            <a:off x="214325" y="1060949"/>
            <a:ext cx="3755850" cy="3755850"/>
          </a:xfrm>
          <a:prstGeom prst="rect">
            <a:avLst/>
          </a:prstGeom>
          <a:noFill/>
          <a:ln>
            <a:noFill/>
          </a:ln>
        </p:spPr>
      </p:pic>
      <p:pic>
        <p:nvPicPr>
          <p:cNvPr descr="Evil looking robot &#10;" id="548" name="Google Shape;548;p88"/>
          <p:cNvPicPr preferRelativeResize="0"/>
          <p:nvPr/>
        </p:nvPicPr>
        <p:blipFill>
          <a:blip r:embed="rId4">
            <a:alphaModFix/>
          </a:blip>
          <a:stretch>
            <a:fillRect/>
          </a:stretch>
        </p:blipFill>
        <p:spPr>
          <a:xfrm>
            <a:off x="5092625" y="938200"/>
            <a:ext cx="3036126" cy="3036126"/>
          </a:xfrm>
          <a:prstGeom prst="rect">
            <a:avLst/>
          </a:prstGeom>
          <a:noFill/>
          <a:ln>
            <a:noFill/>
          </a:ln>
        </p:spPr>
      </p:pic>
      <p:sp>
        <p:nvSpPr>
          <p:cNvPr id="549" name="Google Shape;549;p88"/>
          <p:cNvSpPr txBox="1"/>
          <p:nvPr/>
        </p:nvSpPr>
        <p:spPr>
          <a:xfrm>
            <a:off x="2772875" y="496050"/>
            <a:ext cx="3000000" cy="652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1200"/>
              </a:spcAft>
              <a:buNone/>
            </a:pPr>
            <a:r>
              <a:rPr b="1" lang="en" sz="3200">
                <a:solidFill>
                  <a:schemeClr val="dk1"/>
                </a:solidFill>
                <a:latin typeface="Calibri"/>
                <a:ea typeface="Calibri"/>
                <a:cs typeface="Calibri"/>
                <a:sym typeface="Calibri"/>
              </a:rPr>
              <a:t>Thank You!</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62"/>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here?</a:t>
            </a:r>
            <a:endParaRPr/>
          </a:p>
        </p:txBody>
      </p:sp>
      <p:sp>
        <p:nvSpPr>
          <p:cNvPr id="316" name="Google Shape;316;p62"/>
          <p:cNvSpPr txBox="1"/>
          <p:nvPr>
            <p:ph idx="1" type="body"/>
          </p:nvPr>
        </p:nvSpPr>
        <p:spPr>
          <a:xfrm>
            <a:off x="456175" y="1928025"/>
            <a:ext cx="7022700" cy="2770800"/>
          </a:xfrm>
          <a:prstGeom prst="rect">
            <a:avLst/>
          </a:prstGeom>
        </p:spPr>
        <p:txBody>
          <a:bodyPr anchorCtr="0" anchor="t" bIns="91425" lIns="91425" spcFirstLastPara="1" rIns="91425" wrap="square" tIns="91425">
            <a:normAutofit/>
          </a:bodyPr>
          <a:lstStyle/>
          <a:p>
            <a:pPr indent="-469900" lvl="0" marL="457200" rtl="0" algn="l">
              <a:spcBef>
                <a:spcPts val="0"/>
              </a:spcBef>
              <a:spcAft>
                <a:spcPts val="0"/>
              </a:spcAft>
              <a:buSzPts val="3800"/>
              <a:buChar char="●"/>
            </a:pPr>
            <a:r>
              <a:rPr lang="en" sz="3800"/>
              <a:t>How many of you have tried out creating AI artwork?</a:t>
            </a:r>
            <a:endParaRPr sz="3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63"/>
          <p:cNvSpPr txBox="1"/>
          <p:nvPr>
            <p:ph type="title"/>
          </p:nvPr>
        </p:nvSpPr>
        <p:spPr>
          <a:xfrm>
            <a:off x="596750" y="261500"/>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Plan for Today</a:t>
            </a:r>
            <a:endParaRPr/>
          </a:p>
        </p:txBody>
      </p:sp>
      <p:sp>
        <p:nvSpPr>
          <p:cNvPr id="322" name="Google Shape;322;p63"/>
          <p:cNvSpPr txBox="1"/>
          <p:nvPr>
            <p:ph idx="2" type="subTitle"/>
          </p:nvPr>
        </p:nvSpPr>
        <p:spPr>
          <a:xfrm>
            <a:off x="-14200" y="1649525"/>
            <a:ext cx="9185700" cy="2412600"/>
          </a:xfrm>
          <a:prstGeom prst="rect">
            <a:avLst/>
          </a:prstGeom>
        </p:spPr>
        <p:txBody>
          <a:bodyPr anchorCtr="0" anchor="t" bIns="91425" lIns="91425" spcFirstLastPara="1" rIns="91425" wrap="square" tIns="91425">
            <a:noAutofit/>
          </a:bodyPr>
          <a:lstStyle/>
          <a:p>
            <a:pPr indent="-387350" lvl="0" marL="457200" rtl="0" algn="l">
              <a:lnSpc>
                <a:spcPct val="150000"/>
              </a:lnSpc>
              <a:spcBef>
                <a:spcPts val="0"/>
              </a:spcBef>
              <a:spcAft>
                <a:spcPts val="0"/>
              </a:spcAft>
              <a:buSzPts val="2500"/>
              <a:buChar char="●"/>
            </a:pPr>
            <a:r>
              <a:rPr lang="en" sz="2500"/>
              <a:t>Very brief </a:t>
            </a:r>
            <a:r>
              <a:rPr lang="en" sz="2500"/>
              <a:t>introduction</a:t>
            </a:r>
            <a:r>
              <a:rPr lang="en" sz="2500"/>
              <a:t> to AI </a:t>
            </a:r>
            <a:r>
              <a:rPr b="0" lang="en" sz="2500"/>
              <a:t>(10 minutes)</a:t>
            </a:r>
            <a:endParaRPr b="0" sz="2500"/>
          </a:p>
          <a:p>
            <a:pPr indent="-387350" lvl="0" marL="457200" rtl="0" algn="l">
              <a:lnSpc>
                <a:spcPct val="150000"/>
              </a:lnSpc>
              <a:spcBef>
                <a:spcPts val="0"/>
              </a:spcBef>
              <a:spcAft>
                <a:spcPts val="0"/>
              </a:spcAft>
              <a:buSzPts val="2500"/>
              <a:buChar char="●"/>
            </a:pPr>
            <a:r>
              <a:rPr lang="en" sz="2500"/>
              <a:t>Presenters share what they have been </a:t>
            </a:r>
            <a:r>
              <a:rPr lang="en" sz="2500"/>
              <a:t>working</a:t>
            </a:r>
            <a:r>
              <a:rPr lang="en" sz="2500"/>
              <a:t> on </a:t>
            </a:r>
            <a:r>
              <a:rPr b="0" lang="en" sz="2500"/>
              <a:t>(3x8 minutes) </a:t>
            </a:r>
            <a:endParaRPr b="0" sz="2500"/>
          </a:p>
          <a:p>
            <a:pPr indent="-387350" lvl="0" marL="457200" rtl="0" algn="l">
              <a:lnSpc>
                <a:spcPct val="150000"/>
              </a:lnSpc>
              <a:spcBef>
                <a:spcPts val="0"/>
              </a:spcBef>
              <a:spcAft>
                <a:spcPts val="0"/>
              </a:spcAft>
              <a:buSzPts val="2500"/>
              <a:buChar char="●"/>
            </a:pPr>
            <a:r>
              <a:rPr lang="en" sz="2500"/>
              <a:t>Rotate tables to try out activities </a:t>
            </a:r>
            <a:r>
              <a:rPr b="0" lang="en" sz="2500"/>
              <a:t>(30 minutes)</a:t>
            </a:r>
            <a:endParaRPr b="0" sz="2500"/>
          </a:p>
          <a:p>
            <a:pPr indent="-387350" lvl="0" marL="457200" rtl="0" algn="l">
              <a:lnSpc>
                <a:spcPct val="150000"/>
              </a:lnSpc>
              <a:spcBef>
                <a:spcPts val="0"/>
              </a:spcBef>
              <a:spcAft>
                <a:spcPts val="0"/>
              </a:spcAft>
              <a:buSzPts val="2500"/>
              <a:buChar char="●"/>
            </a:pPr>
            <a:r>
              <a:rPr lang="en" sz="2500"/>
              <a:t>Conversation and Discussions </a:t>
            </a:r>
            <a:r>
              <a:rPr b="0" lang="en" sz="2500"/>
              <a:t>(20 minutes)</a:t>
            </a:r>
            <a:endParaRPr b="0" sz="2500"/>
          </a:p>
        </p:txBody>
      </p:sp>
      <p:sp>
        <p:nvSpPr>
          <p:cNvPr id="323" name="Google Shape;323;p63"/>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327" name="Shape 327"/>
        <p:cNvGrpSpPr/>
        <p:nvPr/>
      </p:nvGrpSpPr>
      <p:grpSpPr>
        <a:xfrm>
          <a:off x="0" y="0"/>
          <a:ext cx="0" cy="0"/>
          <a:chOff x="0" y="0"/>
          <a:chExt cx="0" cy="0"/>
        </a:xfrm>
      </p:grpSpPr>
      <p:sp>
        <p:nvSpPr>
          <p:cNvPr id="328" name="Google Shape;328;p64"/>
          <p:cNvSpPr txBox="1"/>
          <p:nvPr>
            <p:ph type="title"/>
          </p:nvPr>
        </p:nvSpPr>
        <p:spPr>
          <a:xfrm>
            <a:off x="311700" y="1162800"/>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Catherine McCarthy</a:t>
            </a:r>
            <a:br>
              <a:rPr lang="en"/>
            </a:br>
            <a:r>
              <a:rPr lang="en"/>
              <a:t>Arizona State University</a:t>
            </a:r>
            <a:endParaRPr/>
          </a:p>
          <a:p>
            <a:pPr indent="0" lvl="0" marL="0" rtl="0" algn="ctr">
              <a:spcBef>
                <a:spcPts val="0"/>
              </a:spcBef>
              <a:spcAft>
                <a:spcPts val="0"/>
              </a:spcAft>
              <a:buClr>
                <a:schemeClr val="dk1"/>
              </a:buClr>
              <a:buSzPct val="27500"/>
              <a:buFont typeface="Arial"/>
              <a:buNone/>
            </a:pPr>
            <a:r>
              <a:rPr lang="en"/>
              <a:t>&amp; NISE Network</a:t>
            </a:r>
            <a:endParaRPr/>
          </a:p>
          <a:p>
            <a:pPr indent="0" lvl="0" marL="0" rtl="0" algn="l">
              <a:spcBef>
                <a:spcPts val="0"/>
              </a:spcBef>
              <a:spcAft>
                <a:spcPts val="0"/>
              </a:spcAft>
              <a:buNone/>
            </a:pPr>
            <a:r>
              <a:t/>
            </a:r>
            <a:endParaRPr/>
          </a:p>
          <a:p>
            <a:pPr indent="0" lvl="0" marL="0" rtl="0" algn="ctr">
              <a:spcBef>
                <a:spcPts val="0"/>
              </a:spcBef>
              <a:spcAft>
                <a:spcPts val="0"/>
              </a:spcAft>
              <a:buClr>
                <a:schemeClr val="dk1"/>
              </a:buClr>
              <a:buSzPct val="27500"/>
              <a:buFont typeface="Arial"/>
              <a:buNone/>
            </a:pPr>
            <a:r>
              <a:rPr lang="en"/>
              <a:t>cmccarthystem@gmail.com</a:t>
            </a:r>
            <a:endParaRPr/>
          </a:p>
          <a:p>
            <a:pPr indent="0" lvl="0" marL="0" rtl="0" algn="ctr">
              <a:spcBef>
                <a:spcPts val="0"/>
              </a:spcBef>
              <a:spcAft>
                <a:spcPts val="0"/>
              </a:spcAft>
              <a:buClr>
                <a:schemeClr val="dk1"/>
              </a:buClr>
              <a:buSzPct val="27500"/>
              <a:buFont typeface="Arial"/>
              <a:buNone/>
            </a:pPr>
            <a:r>
              <a:t/>
            </a:r>
            <a:endParaRPr/>
          </a:p>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65"/>
          <p:cNvSpPr txBox="1"/>
          <p:nvPr>
            <p:ph type="title"/>
          </p:nvPr>
        </p:nvSpPr>
        <p:spPr>
          <a:xfrm>
            <a:off x="596750" y="261500"/>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Why AI in Children’s Museums?</a:t>
            </a:r>
            <a:endParaRPr/>
          </a:p>
        </p:txBody>
      </p:sp>
      <p:sp>
        <p:nvSpPr>
          <p:cNvPr id="334" name="Google Shape;334;p65"/>
          <p:cNvSpPr txBox="1"/>
          <p:nvPr>
            <p:ph idx="1" type="body"/>
          </p:nvPr>
        </p:nvSpPr>
        <p:spPr>
          <a:xfrm>
            <a:off x="3000875" y="4459600"/>
            <a:ext cx="6573300" cy="45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688"/>
              <a:buNone/>
            </a:pPr>
            <a:r>
              <a:rPr b="1" lang="en" sz="1487"/>
              <a:t>Association of Children’s Museums InterActivity Conference - May 2024</a:t>
            </a:r>
            <a:endParaRPr b="1" sz="1487"/>
          </a:p>
        </p:txBody>
      </p:sp>
      <p:sp>
        <p:nvSpPr>
          <p:cNvPr id="335" name="Google Shape;335;p65"/>
          <p:cNvSpPr txBox="1"/>
          <p:nvPr>
            <p:ph idx="2" type="subTitle"/>
          </p:nvPr>
        </p:nvSpPr>
        <p:spPr>
          <a:xfrm>
            <a:off x="2637575" y="1833700"/>
            <a:ext cx="5831700" cy="2412600"/>
          </a:xfrm>
          <a:prstGeom prst="rect">
            <a:avLst/>
          </a:prstGeom>
        </p:spPr>
        <p:txBody>
          <a:bodyPr anchorCtr="0" anchor="t" bIns="91425" lIns="91425" spcFirstLastPara="1" rIns="91425" wrap="square" tIns="91425">
            <a:noAutofit/>
          </a:bodyPr>
          <a:lstStyle/>
          <a:p>
            <a:pPr indent="0" lvl="0" marL="457200" rtl="0" algn="l">
              <a:lnSpc>
                <a:spcPct val="105000"/>
              </a:lnSpc>
              <a:spcBef>
                <a:spcPts val="0"/>
              </a:spcBef>
              <a:spcAft>
                <a:spcPts val="0"/>
              </a:spcAft>
              <a:buSzPts val="770"/>
              <a:buNone/>
            </a:pPr>
            <a:r>
              <a:rPr lang="en" sz="2500"/>
              <a:t>Catherine McCarthy </a:t>
            </a:r>
            <a:br>
              <a:rPr lang="en" sz="2500"/>
            </a:br>
            <a:r>
              <a:rPr b="0" lang="en" sz="2500"/>
              <a:t>Project Manager Senior - NISE Network </a:t>
            </a:r>
            <a:br>
              <a:rPr lang="en" sz="2500"/>
            </a:br>
            <a:r>
              <a:rPr b="0" lang="en" sz="2500"/>
              <a:t>Arizona State University, Tempe, AZ</a:t>
            </a:r>
            <a:br>
              <a:rPr b="0" lang="en" sz="2500"/>
            </a:br>
            <a:r>
              <a:rPr b="0" lang="en" sz="2500"/>
              <a:t>cmccarthystem@gmail.com</a:t>
            </a:r>
            <a:endParaRPr b="0" sz="2500"/>
          </a:p>
          <a:p>
            <a:pPr indent="0" lvl="0" marL="457200" rtl="0" algn="l">
              <a:lnSpc>
                <a:spcPct val="105000"/>
              </a:lnSpc>
              <a:spcBef>
                <a:spcPts val="1200"/>
              </a:spcBef>
              <a:spcAft>
                <a:spcPts val="0"/>
              </a:spcAft>
              <a:buSzPts val="770"/>
              <a:buNone/>
            </a:pPr>
            <a:r>
              <a:rPr b="0" lang="en" sz="2500" u="sng">
                <a:solidFill>
                  <a:schemeClr val="hlink"/>
                </a:solidFill>
                <a:hlinkClick r:id="rId3"/>
              </a:rPr>
              <a:t>www.nisenet.org</a:t>
            </a:r>
            <a:endParaRPr b="0" sz="2500"/>
          </a:p>
          <a:p>
            <a:pPr indent="0" lvl="0" marL="457200" rtl="0" algn="l">
              <a:lnSpc>
                <a:spcPct val="105000"/>
              </a:lnSpc>
              <a:spcBef>
                <a:spcPts val="1200"/>
              </a:spcBef>
              <a:spcAft>
                <a:spcPts val="1200"/>
              </a:spcAft>
              <a:buSzPts val="770"/>
              <a:buNone/>
            </a:pPr>
            <a:r>
              <a:t/>
            </a:r>
            <a:endParaRPr b="0" sz="2500"/>
          </a:p>
        </p:txBody>
      </p:sp>
      <p:pic>
        <p:nvPicPr>
          <p:cNvPr descr="NISE Network Logo" id="336" name="Google Shape;336;p65"/>
          <p:cNvPicPr preferRelativeResize="0"/>
          <p:nvPr/>
        </p:nvPicPr>
        <p:blipFill>
          <a:blip r:embed="rId4">
            <a:alphaModFix/>
          </a:blip>
          <a:stretch>
            <a:fillRect/>
          </a:stretch>
        </p:blipFill>
        <p:spPr>
          <a:xfrm>
            <a:off x="750325" y="2924775"/>
            <a:ext cx="1733674" cy="1317726"/>
          </a:xfrm>
          <a:prstGeom prst="rect">
            <a:avLst/>
          </a:prstGeom>
          <a:noFill/>
          <a:ln>
            <a:noFill/>
          </a:ln>
        </p:spPr>
      </p:pic>
      <p:pic>
        <p:nvPicPr>
          <p:cNvPr descr="ASU Logo" id="337" name="Google Shape;337;p65"/>
          <p:cNvPicPr preferRelativeResize="0"/>
          <p:nvPr/>
        </p:nvPicPr>
        <p:blipFill>
          <a:blip r:embed="rId5">
            <a:alphaModFix/>
          </a:blip>
          <a:stretch>
            <a:fillRect/>
          </a:stretch>
        </p:blipFill>
        <p:spPr>
          <a:xfrm>
            <a:off x="596738" y="1646410"/>
            <a:ext cx="2040849" cy="1204025"/>
          </a:xfrm>
          <a:prstGeom prst="rect">
            <a:avLst/>
          </a:prstGeom>
          <a:noFill/>
          <a:ln>
            <a:noFill/>
          </a:ln>
        </p:spPr>
      </p:pic>
      <p:sp>
        <p:nvSpPr>
          <p:cNvPr id="338" name="Google Shape;338;p65"/>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6"/>
          <p:cNvSpPr txBox="1"/>
          <p:nvPr>
            <p:ph type="title"/>
          </p:nvPr>
        </p:nvSpPr>
        <p:spPr>
          <a:xfrm>
            <a:off x="275600" y="179650"/>
            <a:ext cx="87531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Artificial Intelligence ?</a:t>
            </a:r>
            <a:endParaRPr/>
          </a:p>
        </p:txBody>
      </p:sp>
      <p:sp>
        <p:nvSpPr>
          <p:cNvPr id="344" name="Google Shape;344;p66"/>
          <p:cNvSpPr txBox="1"/>
          <p:nvPr>
            <p:ph idx="1" type="body"/>
          </p:nvPr>
        </p:nvSpPr>
        <p:spPr>
          <a:xfrm>
            <a:off x="5353650" y="4686590"/>
            <a:ext cx="5228700" cy="456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523"/>
              <a:buNone/>
            </a:pPr>
            <a:r>
              <a:rPr lang="en" sz="1102"/>
              <a:t>Blueberry Muffin Photo by Roberto Martinez on Unsplash</a:t>
            </a:r>
            <a:br>
              <a:rPr lang="en" sz="1102"/>
            </a:br>
            <a:r>
              <a:rPr lang="en" sz="1102"/>
              <a:t>Chihuahua dog Photo by David Vives on Unsplash</a:t>
            </a:r>
            <a:endParaRPr sz="1102"/>
          </a:p>
        </p:txBody>
      </p:sp>
      <p:sp>
        <p:nvSpPr>
          <p:cNvPr id="345" name="Google Shape;345;p66"/>
          <p:cNvSpPr txBox="1"/>
          <p:nvPr>
            <p:ph idx="2" type="subTitle"/>
          </p:nvPr>
        </p:nvSpPr>
        <p:spPr>
          <a:xfrm>
            <a:off x="171525" y="1747550"/>
            <a:ext cx="5831700" cy="2412600"/>
          </a:xfrm>
          <a:prstGeom prst="rect">
            <a:avLst/>
          </a:prstGeom>
        </p:spPr>
        <p:txBody>
          <a:bodyPr anchorCtr="0" anchor="t" bIns="91425" lIns="91425" spcFirstLastPara="1" rIns="91425" wrap="square" tIns="91425">
            <a:noAutofit/>
          </a:bodyPr>
          <a:lstStyle/>
          <a:p>
            <a:pPr indent="0" lvl="0" marL="457200" rtl="0" algn="l">
              <a:lnSpc>
                <a:spcPct val="105000"/>
              </a:lnSpc>
              <a:spcBef>
                <a:spcPts val="0"/>
              </a:spcBef>
              <a:spcAft>
                <a:spcPts val="0"/>
              </a:spcAft>
              <a:buSzPts val="770"/>
              <a:buNone/>
            </a:pPr>
            <a:r>
              <a:rPr lang="en" sz="3500"/>
              <a:t>Machine learning</a:t>
            </a:r>
            <a:r>
              <a:rPr lang="en" sz="2800"/>
              <a:t> </a:t>
            </a:r>
            <a:endParaRPr sz="2800"/>
          </a:p>
          <a:p>
            <a:pPr indent="0" lvl="0" marL="457200" rtl="0" algn="l">
              <a:lnSpc>
                <a:spcPct val="105000"/>
              </a:lnSpc>
              <a:spcBef>
                <a:spcPts val="1200"/>
              </a:spcBef>
              <a:spcAft>
                <a:spcPts val="1200"/>
              </a:spcAft>
              <a:buSzPts val="770"/>
              <a:buNone/>
            </a:pPr>
            <a:r>
              <a:rPr lang="en" sz="2500"/>
              <a:t>find patterns and make predictions based on training data</a:t>
            </a:r>
            <a:endParaRPr b="0" sz="1600"/>
          </a:p>
        </p:txBody>
      </p:sp>
      <p:sp>
        <p:nvSpPr>
          <p:cNvPr id="346" name="Google Shape;346;p66"/>
          <p:cNvSpPr txBox="1"/>
          <p:nvPr/>
        </p:nvSpPr>
        <p:spPr>
          <a:xfrm>
            <a:off x="8126750" y="1352000"/>
            <a:ext cx="3000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50">
              <a:solidFill>
                <a:srgbClr val="333333"/>
              </a:solidFill>
              <a:highlight>
                <a:srgbClr val="FFFFFF"/>
              </a:highlight>
              <a:latin typeface="Roboto"/>
              <a:ea typeface="Roboto"/>
              <a:cs typeface="Roboto"/>
              <a:sym typeface="Roboto"/>
            </a:endParaRPr>
          </a:p>
        </p:txBody>
      </p:sp>
      <p:pic>
        <p:nvPicPr>
          <p:cNvPr descr="Blueberry muffin" id="347" name="Google Shape;347;p66"/>
          <p:cNvPicPr preferRelativeResize="0"/>
          <p:nvPr/>
        </p:nvPicPr>
        <p:blipFill>
          <a:blip r:embed="rId3">
            <a:alphaModFix/>
          </a:blip>
          <a:stretch>
            <a:fillRect/>
          </a:stretch>
        </p:blipFill>
        <p:spPr>
          <a:xfrm>
            <a:off x="6570400" y="253200"/>
            <a:ext cx="2573599" cy="1989261"/>
          </a:xfrm>
          <a:prstGeom prst="rect">
            <a:avLst/>
          </a:prstGeom>
          <a:noFill/>
          <a:ln>
            <a:noFill/>
          </a:ln>
        </p:spPr>
      </p:pic>
      <p:pic>
        <p:nvPicPr>
          <p:cNvPr descr="Chihuahua dog face" id="348" name="Google Shape;348;p66"/>
          <p:cNvPicPr preferRelativeResize="0"/>
          <p:nvPr/>
        </p:nvPicPr>
        <p:blipFill>
          <a:blip r:embed="rId4">
            <a:alphaModFix/>
          </a:blip>
          <a:stretch>
            <a:fillRect/>
          </a:stretch>
        </p:blipFill>
        <p:spPr>
          <a:xfrm>
            <a:off x="6568725" y="2242450"/>
            <a:ext cx="2573599" cy="2370815"/>
          </a:xfrm>
          <a:prstGeom prst="rect">
            <a:avLst/>
          </a:prstGeom>
          <a:noFill/>
          <a:ln>
            <a:noFill/>
          </a:ln>
        </p:spPr>
      </p:pic>
      <p:sp>
        <p:nvSpPr>
          <p:cNvPr id="349" name="Google Shape;349;p66"/>
          <p:cNvSpPr txBox="1"/>
          <p:nvPr>
            <p:ph idx="2" type="subTitle"/>
          </p:nvPr>
        </p:nvSpPr>
        <p:spPr>
          <a:xfrm>
            <a:off x="2316300" y="3703500"/>
            <a:ext cx="3939600" cy="809400"/>
          </a:xfrm>
          <a:prstGeom prst="rect">
            <a:avLst/>
          </a:prstGeom>
        </p:spPr>
        <p:txBody>
          <a:bodyPr anchorCtr="0" anchor="t" bIns="91425" lIns="91425" spcFirstLastPara="1" rIns="91425" wrap="square" tIns="91425">
            <a:noAutofit/>
          </a:bodyPr>
          <a:lstStyle/>
          <a:p>
            <a:pPr indent="0" lvl="0" marL="457200" rtl="0" algn="l">
              <a:lnSpc>
                <a:spcPct val="105000"/>
              </a:lnSpc>
              <a:spcBef>
                <a:spcPts val="0"/>
              </a:spcBef>
              <a:spcAft>
                <a:spcPts val="1200"/>
              </a:spcAft>
              <a:buSzPts val="770"/>
              <a:buNone/>
            </a:pPr>
            <a:r>
              <a:rPr lang="en" sz="1900">
                <a:solidFill>
                  <a:srgbClr val="007C91"/>
                </a:solidFill>
              </a:rPr>
              <a:t>Some patterns and predictions are much easier humans than computers</a:t>
            </a:r>
            <a:endParaRPr b="0" sz="1000">
              <a:solidFill>
                <a:srgbClr val="007C9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7"/>
          <p:cNvSpPr txBox="1"/>
          <p:nvPr>
            <p:ph type="title"/>
          </p:nvPr>
        </p:nvSpPr>
        <p:spPr>
          <a:xfrm>
            <a:off x="275600" y="179650"/>
            <a:ext cx="87531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Artificial Intelligence ?</a:t>
            </a:r>
            <a:endParaRPr/>
          </a:p>
        </p:txBody>
      </p:sp>
      <p:sp>
        <p:nvSpPr>
          <p:cNvPr id="355" name="Google Shape;355;p67"/>
          <p:cNvSpPr txBox="1"/>
          <p:nvPr>
            <p:ph idx="1" type="body"/>
          </p:nvPr>
        </p:nvSpPr>
        <p:spPr>
          <a:xfrm>
            <a:off x="4764200" y="3721200"/>
            <a:ext cx="4839000" cy="192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i="1" lang="en" sz="1600"/>
              <a:t>C</a:t>
            </a:r>
            <a:r>
              <a:rPr i="1" lang="en" sz="1600"/>
              <a:t>reated with AI DeepDreamGenerator</a:t>
            </a:r>
            <a:br>
              <a:rPr i="1" lang="en" sz="1600"/>
            </a:br>
            <a:r>
              <a:rPr i="1" lang="en" sz="1600"/>
              <a:t>Prompt: “Chihuahua dog eating a blueberry muffin while wearing solar eclipse glasses”</a:t>
            </a:r>
            <a:endParaRPr i="1" sz="1600"/>
          </a:p>
        </p:txBody>
      </p:sp>
      <p:sp>
        <p:nvSpPr>
          <p:cNvPr id="356" name="Google Shape;356;p67"/>
          <p:cNvSpPr txBox="1"/>
          <p:nvPr>
            <p:ph idx="2" type="subTitle"/>
          </p:nvPr>
        </p:nvSpPr>
        <p:spPr>
          <a:xfrm>
            <a:off x="180250" y="1308588"/>
            <a:ext cx="4254900" cy="2412600"/>
          </a:xfrm>
          <a:prstGeom prst="rect">
            <a:avLst/>
          </a:prstGeom>
        </p:spPr>
        <p:txBody>
          <a:bodyPr anchorCtr="0" anchor="t" bIns="91425" lIns="91425" spcFirstLastPara="1" rIns="91425" wrap="square" tIns="91425">
            <a:noAutofit/>
          </a:bodyPr>
          <a:lstStyle/>
          <a:p>
            <a:pPr indent="0" lvl="0" marL="457200" rtl="0" algn="l">
              <a:lnSpc>
                <a:spcPct val="105000"/>
              </a:lnSpc>
              <a:spcBef>
                <a:spcPts val="0"/>
              </a:spcBef>
              <a:spcAft>
                <a:spcPts val="0"/>
              </a:spcAft>
              <a:buSzPts val="770"/>
              <a:buNone/>
            </a:pPr>
            <a:r>
              <a:rPr lang="en" sz="4000"/>
              <a:t>Generative AI</a:t>
            </a:r>
            <a:endParaRPr sz="4000"/>
          </a:p>
          <a:p>
            <a:pPr indent="0" lvl="0" marL="457200" rtl="0" algn="l">
              <a:lnSpc>
                <a:spcPct val="105000"/>
              </a:lnSpc>
              <a:spcBef>
                <a:spcPts val="1200"/>
              </a:spcBef>
              <a:spcAft>
                <a:spcPts val="1200"/>
              </a:spcAft>
              <a:buSzPts val="770"/>
              <a:buNone/>
            </a:pPr>
            <a:r>
              <a:rPr lang="en" sz="2500"/>
              <a:t>Generate new things based on training data</a:t>
            </a:r>
            <a:endParaRPr b="0" sz="1600"/>
          </a:p>
        </p:txBody>
      </p:sp>
      <p:sp>
        <p:nvSpPr>
          <p:cNvPr id="357" name="Google Shape;357;p67"/>
          <p:cNvSpPr txBox="1"/>
          <p:nvPr>
            <p:ph idx="2" type="subTitle"/>
          </p:nvPr>
        </p:nvSpPr>
        <p:spPr>
          <a:xfrm>
            <a:off x="345650" y="3400675"/>
            <a:ext cx="4509600" cy="809400"/>
          </a:xfrm>
          <a:prstGeom prst="rect">
            <a:avLst/>
          </a:prstGeom>
        </p:spPr>
        <p:txBody>
          <a:bodyPr anchorCtr="0" anchor="t" bIns="91425" lIns="91425" spcFirstLastPara="1" rIns="91425" wrap="square" tIns="91425">
            <a:noAutofit/>
          </a:bodyPr>
          <a:lstStyle/>
          <a:p>
            <a:pPr indent="-349250" lvl="0" marL="457200" rtl="0" algn="l">
              <a:lnSpc>
                <a:spcPct val="105000"/>
              </a:lnSpc>
              <a:spcBef>
                <a:spcPts val="0"/>
              </a:spcBef>
              <a:spcAft>
                <a:spcPts val="0"/>
              </a:spcAft>
              <a:buClr>
                <a:srgbClr val="007C91"/>
              </a:buClr>
              <a:buSzPts val="1900"/>
              <a:buChar char="●"/>
            </a:pPr>
            <a:r>
              <a:rPr lang="en" sz="1900">
                <a:solidFill>
                  <a:srgbClr val="007C91"/>
                </a:solidFill>
              </a:rPr>
              <a:t>AI be transformative to our lives</a:t>
            </a:r>
            <a:endParaRPr sz="1900">
              <a:solidFill>
                <a:srgbClr val="007C91"/>
              </a:solidFill>
            </a:endParaRPr>
          </a:p>
          <a:p>
            <a:pPr indent="-349250" lvl="0" marL="457200" rtl="0" algn="l">
              <a:lnSpc>
                <a:spcPct val="105000"/>
              </a:lnSpc>
              <a:spcBef>
                <a:spcPts val="0"/>
              </a:spcBef>
              <a:spcAft>
                <a:spcPts val="0"/>
              </a:spcAft>
              <a:buClr>
                <a:srgbClr val="007C91"/>
              </a:buClr>
              <a:buSzPts val="1900"/>
              <a:buChar char="●"/>
            </a:pPr>
            <a:r>
              <a:rPr lang="en" sz="1900">
                <a:solidFill>
                  <a:srgbClr val="007C91"/>
                </a:solidFill>
              </a:rPr>
              <a:t>New tools have made AI much accessible to non-experts</a:t>
            </a:r>
            <a:endParaRPr b="0" sz="1000">
              <a:solidFill>
                <a:srgbClr val="007C91"/>
              </a:solidFill>
            </a:endParaRPr>
          </a:p>
        </p:txBody>
      </p:sp>
      <p:pic>
        <p:nvPicPr>
          <p:cNvPr descr="Chihuahua dog eating a blueberry muffin while wearing sun glasses, created with AI DeepDreamGenerator" id="358" name="Google Shape;358;p67"/>
          <p:cNvPicPr preferRelativeResize="0"/>
          <p:nvPr/>
        </p:nvPicPr>
        <p:blipFill>
          <a:blip r:embed="rId3">
            <a:alphaModFix/>
          </a:blip>
          <a:stretch>
            <a:fillRect/>
          </a:stretch>
        </p:blipFill>
        <p:spPr>
          <a:xfrm>
            <a:off x="5453993" y="906500"/>
            <a:ext cx="3690006" cy="2899301"/>
          </a:xfrm>
          <a:prstGeom prst="rect">
            <a:avLst/>
          </a:prstGeom>
          <a:noFill/>
          <a:ln>
            <a:noFill/>
          </a:ln>
        </p:spPr>
      </p:pic>
      <p:sp>
        <p:nvSpPr>
          <p:cNvPr id="359" name="Google Shape;359;p67"/>
          <p:cNvSpPr txBox="1"/>
          <p:nvPr/>
        </p:nvSpPr>
        <p:spPr>
          <a:xfrm>
            <a:off x="3399449" y="4749925"/>
            <a:ext cx="6235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solidFill>
                  <a:srgbClr val="8A297E"/>
                </a:solidFill>
                <a:latin typeface="Calibri"/>
                <a:ea typeface="Calibri"/>
                <a:cs typeface="Calibri"/>
                <a:sym typeface="Calibri"/>
              </a:rPr>
              <a:t>Notice these are </a:t>
            </a:r>
            <a:r>
              <a:rPr b="1" i="1" lang="en" sz="1600">
                <a:solidFill>
                  <a:srgbClr val="8A297E"/>
                </a:solidFill>
                <a:latin typeface="Calibri"/>
                <a:ea typeface="Calibri"/>
                <a:cs typeface="Calibri"/>
                <a:sym typeface="Calibri"/>
              </a:rPr>
              <a:t>sunglasses</a:t>
            </a:r>
            <a:r>
              <a:rPr b="1" i="1" lang="en" sz="1600">
                <a:solidFill>
                  <a:srgbClr val="8A297E"/>
                </a:solidFill>
                <a:latin typeface="Calibri"/>
                <a:ea typeface="Calibri"/>
                <a:cs typeface="Calibri"/>
                <a:sym typeface="Calibri"/>
              </a:rPr>
              <a:t> NOT safe eclipse viewing glasses </a:t>
            </a:r>
            <a:endParaRPr b="1" i="1" sz="1600">
              <a:solidFill>
                <a:srgbClr val="8A297E"/>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ofessional Learning Community Template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fessional Learning Community Template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