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453" r:id="rId3"/>
    <p:sldId id="454" r:id="rId4"/>
    <p:sldId id="455" r:id="rId5"/>
    <p:sldId id="456" r:id="rId6"/>
    <p:sldId id="449" r:id="rId7"/>
    <p:sldId id="406" r:id="rId8"/>
    <p:sldId id="439" r:id="rId9"/>
    <p:sldId id="438" r:id="rId10"/>
    <p:sldId id="426" r:id="rId11"/>
    <p:sldId id="442" r:id="rId12"/>
    <p:sldId id="443" r:id="rId13"/>
    <p:sldId id="444" r:id="rId14"/>
    <p:sldId id="451" r:id="rId15"/>
    <p:sldId id="450" r:id="rId16"/>
    <p:sldId id="446" r:id="rId17"/>
    <p:sldId id="315" r:id="rId18"/>
    <p:sldId id="448" r:id="rId19"/>
    <p:sldId id="457" r:id="rId20"/>
    <p:sldId id="314" r:id="rId21"/>
    <p:sldId id="280" r:id="rId22"/>
    <p:sldId id="43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8D4"/>
    <a:srgbClr val="AE9122"/>
    <a:srgbClr val="FFFCD7"/>
    <a:srgbClr val="491A6C"/>
    <a:srgbClr val="AADCDB"/>
    <a:srgbClr val="1C978B"/>
    <a:srgbClr val="C1BFBC"/>
    <a:srgbClr val="41B1AA"/>
    <a:srgbClr val="4917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63" autoAdjust="0"/>
    <p:restoredTop sz="98145" autoAdjust="0"/>
  </p:normalViewPr>
  <p:slideViewPr>
    <p:cSldViewPr snapToGrid="0" snapToObjects="1">
      <p:cViewPr>
        <p:scale>
          <a:sx n="99" d="100"/>
          <a:sy n="99" d="100"/>
        </p:scale>
        <p:origin x="-25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bell:Desktop:minigrant%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bell:Desktop:minigrant%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lbell:Desktop:minigrant%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lbell:Desktop:NISE%20Net%20Total%20Reach%20Numbers%20for%20NWM%202015%20for%20Larry.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lbell:Desktop:NISE%20Net%20Total%20Reach%20Numbers%20for%20NWM%202015%20for%20Lar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0"/>
    <c:plotArea>
      <c:layout/>
      <c:barChart>
        <c:barDir val="col"/>
        <c:grouping val="stacked"/>
        <c:varyColors val="0"/>
        <c:ser>
          <c:idx val="0"/>
          <c:order val="0"/>
          <c:invertIfNegative val="0"/>
          <c:cat>
            <c:strRef>
              <c:f>Sheet1!$M$1:$V$1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Sheet1!$M$2:$V$2</c:f>
              <c:numCache>
                <c:formatCode>General</c:formatCode>
                <c:ptCount val="10"/>
                <c:pt idx="0">
                  <c:v>0.0</c:v>
                </c:pt>
                <c:pt idx="1">
                  <c:v>0.0</c:v>
                </c:pt>
                <c:pt idx="2">
                  <c:v>100.0</c:v>
                </c:pt>
                <c:pt idx="3">
                  <c:v>100.0</c:v>
                </c:pt>
                <c:pt idx="4">
                  <c:v>100.0</c:v>
                </c:pt>
                <c:pt idx="5">
                  <c:v>100.0</c:v>
                </c:pt>
                <c:pt idx="6">
                  <c:v>100.0</c:v>
                </c:pt>
                <c:pt idx="7">
                  <c:v>100.0</c:v>
                </c:pt>
                <c:pt idx="8">
                  <c:v>100.0</c:v>
                </c:pt>
                <c:pt idx="9">
                  <c:v>100.0</c:v>
                </c:pt>
              </c:numCache>
            </c:numRef>
          </c:val>
        </c:ser>
        <c:ser>
          <c:idx val="1"/>
          <c:order val="1"/>
          <c:invertIfNegative val="0"/>
          <c:cat>
            <c:strRef>
              <c:f>Sheet1!$M$1:$V$1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Sheet1!$M$3:$V$3</c:f>
              <c:numCache>
                <c:formatCode>General</c:formatCode>
                <c:ptCount val="10"/>
                <c:pt idx="3">
                  <c:v>200.0</c:v>
                </c:pt>
                <c:pt idx="4">
                  <c:v>200.0</c:v>
                </c:pt>
                <c:pt idx="5">
                  <c:v>200.0</c:v>
                </c:pt>
                <c:pt idx="6">
                  <c:v>200.0</c:v>
                </c:pt>
                <c:pt idx="7">
                  <c:v>200.0</c:v>
                </c:pt>
                <c:pt idx="8">
                  <c:v>200.0</c:v>
                </c:pt>
                <c:pt idx="9">
                  <c:v>200.0</c:v>
                </c:pt>
              </c:numCache>
            </c:numRef>
          </c:val>
        </c:ser>
        <c:ser>
          <c:idx val="2"/>
          <c:order val="2"/>
          <c:invertIfNegative val="0"/>
          <c:cat>
            <c:strRef>
              <c:f>Sheet1!$M$1:$V$1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Sheet1!$M$4:$V$4</c:f>
              <c:numCache>
                <c:formatCode>General</c:formatCode>
                <c:ptCount val="10"/>
                <c:pt idx="4">
                  <c:v>200.0</c:v>
                </c:pt>
                <c:pt idx="5">
                  <c:v>200.0</c:v>
                </c:pt>
                <c:pt idx="6">
                  <c:v>200.0</c:v>
                </c:pt>
                <c:pt idx="7">
                  <c:v>200.0</c:v>
                </c:pt>
                <c:pt idx="8">
                  <c:v>200.0</c:v>
                </c:pt>
                <c:pt idx="9">
                  <c:v>200.0</c:v>
                </c:pt>
              </c:numCache>
            </c:numRef>
          </c:val>
        </c:ser>
        <c:ser>
          <c:idx val="3"/>
          <c:order val="3"/>
          <c:invertIfNegative val="0"/>
          <c:cat>
            <c:strRef>
              <c:f>Sheet1!$M$1:$V$1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Sheet1!$M$5:$V$5</c:f>
              <c:numCache>
                <c:formatCode>General</c:formatCode>
                <c:ptCount val="10"/>
                <c:pt idx="5">
                  <c:v>200.0</c:v>
                </c:pt>
                <c:pt idx="6">
                  <c:v>200.0</c:v>
                </c:pt>
                <c:pt idx="7">
                  <c:v>200.0</c:v>
                </c:pt>
                <c:pt idx="8">
                  <c:v>200.0</c:v>
                </c:pt>
                <c:pt idx="9">
                  <c:v>200.0</c:v>
                </c:pt>
              </c:numCache>
            </c:numRef>
          </c:val>
        </c:ser>
        <c:ser>
          <c:idx val="4"/>
          <c:order val="4"/>
          <c:invertIfNegative val="0"/>
          <c:cat>
            <c:strRef>
              <c:f>Sheet1!$M$1:$V$1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Sheet1!$M$6:$V$6</c:f>
              <c:numCache>
                <c:formatCode>General</c:formatCode>
                <c:ptCount val="10"/>
                <c:pt idx="6">
                  <c:v>225.0</c:v>
                </c:pt>
                <c:pt idx="7">
                  <c:v>225.0</c:v>
                </c:pt>
                <c:pt idx="8">
                  <c:v>225.0</c:v>
                </c:pt>
                <c:pt idx="9">
                  <c:v>225.0</c:v>
                </c:pt>
              </c:numCache>
            </c:numRef>
          </c:val>
        </c:ser>
        <c:ser>
          <c:idx val="5"/>
          <c:order val="5"/>
          <c:invertIfNegative val="0"/>
          <c:cat>
            <c:strRef>
              <c:f>Sheet1!$M$1:$V$1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Sheet1!$M$7:$V$7</c:f>
              <c:numCache>
                <c:formatCode>General</c:formatCode>
                <c:ptCount val="10"/>
                <c:pt idx="7">
                  <c:v>225.0</c:v>
                </c:pt>
                <c:pt idx="8">
                  <c:v>225.0</c:v>
                </c:pt>
                <c:pt idx="9">
                  <c:v>225.0</c:v>
                </c:pt>
              </c:numCache>
            </c:numRef>
          </c:val>
        </c:ser>
        <c:ser>
          <c:idx val="6"/>
          <c:order val="6"/>
          <c:invertIfNegative val="0"/>
          <c:cat>
            <c:strRef>
              <c:f>Sheet1!$M$1:$V$1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Sheet1!$M$8:$V$8</c:f>
              <c:numCache>
                <c:formatCode>General</c:formatCode>
                <c:ptCount val="10"/>
                <c:pt idx="8">
                  <c:v>250.0</c:v>
                </c:pt>
                <c:pt idx="9">
                  <c:v>250.0</c:v>
                </c:pt>
              </c:numCache>
            </c:numRef>
          </c:val>
        </c:ser>
        <c:ser>
          <c:idx val="7"/>
          <c:order val="7"/>
          <c:invertIfNegative val="0"/>
          <c:cat>
            <c:strRef>
              <c:f>Sheet1!$M$1:$V$1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Sheet1!$M$9:$V$9</c:f>
              <c:numCache>
                <c:formatCode>General</c:formatCode>
                <c:ptCount val="10"/>
                <c:pt idx="9">
                  <c:v>250.0</c:v>
                </c:pt>
              </c:numCache>
            </c:numRef>
          </c:val>
        </c:ser>
        <c:dLbls>
          <c:showLegendKey val="0"/>
          <c:showVal val="0"/>
          <c:showCatName val="0"/>
          <c:showSerName val="0"/>
          <c:showPercent val="0"/>
          <c:showBubbleSize val="0"/>
        </c:dLbls>
        <c:gapWidth val="150"/>
        <c:overlap val="100"/>
        <c:axId val="2110153576"/>
        <c:axId val="2110156552"/>
      </c:barChart>
      <c:catAx>
        <c:axId val="2110153576"/>
        <c:scaling>
          <c:orientation val="minMax"/>
        </c:scaling>
        <c:delete val="0"/>
        <c:axPos val="b"/>
        <c:majorTickMark val="out"/>
        <c:minorTickMark val="none"/>
        <c:tickLblPos val="nextTo"/>
        <c:crossAx val="2110156552"/>
        <c:crosses val="autoZero"/>
        <c:auto val="1"/>
        <c:lblAlgn val="ctr"/>
        <c:lblOffset val="100"/>
        <c:noMultiLvlLbl val="0"/>
      </c:catAx>
      <c:valAx>
        <c:axId val="2110156552"/>
        <c:scaling>
          <c:orientation val="minMax"/>
        </c:scaling>
        <c:delete val="0"/>
        <c:axPos val="l"/>
        <c:majorGridlines/>
        <c:numFmt formatCode="General" sourceLinked="1"/>
        <c:majorTickMark val="out"/>
        <c:minorTickMark val="none"/>
        <c:tickLblPos val="nextTo"/>
        <c:crossAx val="21101535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plotArea>
      <c:layout/>
      <c:barChart>
        <c:barDir val="col"/>
        <c:grouping val="stacked"/>
        <c:varyColors val="0"/>
        <c:ser>
          <c:idx val="0"/>
          <c:order val="0"/>
          <c:invertIfNegative val="0"/>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Sheet1!$B$2:$K$2</c:f>
              <c:numCache>
                <c:formatCode>General</c:formatCode>
                <c:ptCount val="10"/>
                <c:pt idx="0">
                  <c:v>0.0</c:v>
                </c:pt>
                <c:pt idx="1">
                  <c:v>0.0</c:v>
                </c:pt>
                <c:pt idx="2">
                  <c:v>0.0</c:v>
                </c:pt>
                <c:pt idx="3">
                  <c:v>0.0</c:v>
                </c:pt>
                <c:pt idx="4">
                  <c:v>0.0</c:v>
                </c:pt>
                <c:pt idx="5">
                  <c:v>0.0</c:v>
                </c:pt>
                <c:pt idx="6">
                  <c:v>0.0</c:v>
                </c:pt>
                <c:pt idx="7">
                  <c:v>0.0</c:v>
                </c:pt>
                <c:pt idx="8">
                  <c:v>0.0</c:v>
                </c:pt>
                <c:pt idx="9">
                  <c:v>0.0</c:v>
                </c:pt>
              </c:numCache>
            </c:numRef>
          </c:val>
        </c:ser>
        <c:ser>
          <c:idx val="1"/>
          <c:order val="1"/>
          <c:invertIfNegative val="0"/>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Sheet1!$B$3:$K$3</c:f>
              <c:numCache>
                <c:formatCode>General</c:formatCode>
                <c:ptCount val="10"/>
                <c:pt idx="5">
                  <c:v>29.0</c:v>
                </c:pt>
                <c:pt idx="6">
                  <c:v>29.0</c:v>
                </c:pt>
                <c:pt idx="7">
                  <c:v>29.0</c:v>
                </c:pt>
                <c:pt idx="8">
                  <c:v>29.0</c:v>
                </c:pt>
                <c:pt idx="9">
                  <c:v>29.0</c:v>
                </c:pt>
              </c:numCache>
            </c:numRef>
          </c:val>
        </c:ser>
        <c:ser>
          <c:idx val="2"/>
          <c:order val="2"/>
          <c:invertIfNegative val="0"/>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Sheet1!$B$4:$K$4</c:f>
              <c:numCache>
                <c:formatCode>General</c:formatCode>
                <c:ptCount val="10"/>
                <c:pt idx="6">
                  <c:v>43.0</c:v>
                </c:pt>
                <c:pt idx="7">
                  <c:v>43.0</c:v>
                </c:pt>
                <c:pt idx="8">
                  <c:v>43.0</c:v>
                </c:pt>
                <c:pt idx="9">
                  <c:v>43.0</c:v>
                </c:pt>
              </c:numCache>
            </c:numRef>
          </c:val>
        </c:ser>
        <c:ser>
          <c:idx val="3"/>
          <c:order val="3"/>
          <c:invertIfNegative val="0"/>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Sheet1!$B$5:$K$5</c:f>
              <c:numCache>
                <c:formatCode>General</c:formatCode>
                <c:ptCount val="10"/>
                <c:pt idx="7">
                  <c:v>42.0</c:v>
                </c:pt>
                <c:pt idx="8">
                  <c:v>42.0</c:v>
                </c:pt>
                <c:pt idx="9">
                  <c:v>42.0</c:v>
                </c:pt>
              </c:numCache>
            </c:numRef>
          </c:val>
        </c:ser>
        <c:ser>
          <c:idx val="4"/>
          <c:order val="4"/>
          <c:invertIfNegative val="0"/>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Sheet1!$B$6:$K$6</c:f>
              <c:numCache>
                <c:formatCode>General</c:formatCode>
                <c:ptCount val="10"/>
                <c:pt idx="8">
                  <c:v>42.0</c:v>
                </c:pt>
                <c:pt idx="9">
                  <c:v>42.0</c:v>
                </c:pt>
              </c:numCache>
            </c:numRef>
          </c:val>
        </c:ser>
        <c:ser>
          <c:idx val="5"/>
          <c:order val="5"/>
          <c:invertIfNegative val="0"/>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Sheet1!$B$7:$K$7</c:f>
              <c:numCache>
                <c:formatCode>General</c:formatCode>
                <c:ptCount val="10"/>
                <c:pt idx="9">
                  <c:v>42.0</c:v>
                </c:pt>
              </c:numCache>
            </c:numRef>
          </c:val>
        </c:ser>
        <c:dLbls>
          <c:showLegendKey val="0"/>
          <c:showVal val="0"/>
          <c:showCatName val="0"/>
          <c:showSerName val="0"/>
          <c:showPercent val="0"/>
          <c:showBubbleSize val="0"/>
        </c:dLbls>
        <c:gapWidth val="150"/>
        <c:overlap val="100"/>
        <c:axId val="2110248136"/>
        <c:axId val="2110251272"/>
      </c:barChart>
      <c:catAx>
        <c:axId val="2110248136"/>
        <c:scaling>
          <c:orientation val="minMax"/>
        </c:scaling>
        <c:delete val="0"/>
        <c:axPos val="b"/>
        <c:majorTickMark val="out"/>
        <c:minorTickMark val="none"/>
        <c:tickLblPos val="nextTo"/>
        <c:crossAx val="2110251272"/>
        <c:crosses val="autoZero"/>
        <c:auto val="1"/>
        <c:lblAlgn val="ctr"/>
        <c:lblOffset val="100"/>
        <c:noMultiLvlLbl val="0"/>
      </c:catAx>
      <c:valAx>
        <c:axId val="2110251272"/>
        <c:scaling>
          <c:orientation val="minMax"/>
        </c:scaling>
        <c:delete val="0"/>
        <c:axPos val="l"/>
        <c:majorGridlines/>
        <c:numFmt formatCode="General" sourceLinked="1"/>
        <c:majorTickMark val="out"/>
        <c:minorTickMark val="none"/>
        <c:tickLblPos val="nextTo"/>
        <c:crossAx val="211024813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0"/>
    <c:plotArea>
      <c:layout/>
      <c:barChart>
        <c:barDir val="col"/>
        <c:grouping val="stacked"/>
        <c:varyColors val="0"/>
        <c:ser>
          <c:idx val="0"/>
          <c:order val="0"/>
          <c:invertIfNegative val="0"/>
          <c:cat>
            <c:strRef>
              <c:f>Sheet1!$Y$1:$AH$1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Sheet1!$Y$2:$AH$2</c:f>
              <c:numCache>
                <c:formatCode>General</c:formatCode>
                <c:ptCount val="10"/>
                <c:pt idx="0">
                  <c:v>0.0</c:v>
                </c:pt>
                <c:pt idx="1">
                  <c:v>0.0</c:v>
                </c:pt>
                <c:pt idx="2">
                  <c:v>0.0</c:v>
                </c:pt>
                <c:pt idx="3">
                  <c:v>0.0</c:v>
                </c:pt>
                <c:pt idx="4">
                  <c:v>0.0</c:v>
                </c:pt>
                <c:pt idx="5">
                  <c:v>0.0</c:v>
                </c:pt>
                <c:pt idx="6">
                  <c:v>0.0</c:v>
                </c:pt>
                <c:pt idx="7">
                  <c:v>0.0</c:v>
                </c:pt>
                <c:pt idx="8">
                  <c:v>0.0</c:v>
                </c:pt>
                <c:pt idx="9">
                  <c:v>0.0</c:v>
                </c:pt>
              </c:numCache>
            </c:numRef>
          </c:val>
        </c:ser>
        <c:ser>
          <c:idx val="1"/>
          <c:order val="1"/>
          <c:invertIfNegative val="0"/>
          <c:cat>
            <c:strRef>
              <c:f>Sheet1!$Y$1:$AH$1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Sheet1!$Y$3:$AH$3</c:f>
              <c:numCache>
                <c:formatCode>General</c:formatCode>
                <c:ptCount val="10"/>
                <c:pt idx="6">
                  <c:v>6.0</c:v>
                </c:pt>
                <c:pt idx="7">
                  <c:v>6.0</c:v>
                </c:pt>
                <c:pt idx="8">
                  <c:v>6.0</c:v>
                </c:pt>
                <c:pt idx="9">
                  <c:v>6.0</c:v>
                </c:pt>
              </c:numCache>
            </c:numRef>
          </c:val>
        </c:ser>
        <c:ser>
          <c:idx val="2"/>
          <c:order val="2"/>
          <c:invertIfNegative val="0"/>
          <c:cat>
            <c:strRef>
              <c:f>Sheet1!$Y$1:$AH$1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Sheet1!$Y$4:$AH$4</c:f>
              <c:numCache>
                <c:formatCode>General</c:formatCode>
                <c:ptCount val="10"/>
                <c:pt idx="7">
                  <c:v>43.0</c:v>
                </c:pt>
                <c:pt idx="8">
                  <c:v>43.0</c:v>
                </c:pt>
                <c:pt idx="9">
                  <c:v>43.0</c:v>
                </c:pt>
              </c:numCache>
            </c:numRef>
          </c:val>
        </c:ser>
        <c:ser>
          <c:idx val="3"/>
          <c:order val="3"/>
          <c:invertIfNegative val="0"/>
          <c:cat>
            <c:strRef>
              <c:f>Sheet1!$Y$1:$AH$1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Sheet1!$Y$5:$AH$5</c:f>
              <c:numCache>
                <c:formatCode>General</c:formatCode>
                <c:ptCount val="10"/>
                <c:pt idx="8">
                  <c:v>21.0</c:v>
                </c:pt>
                <c:pt idx="9">
                  <c:v>21.0</c:v>
                </c:pt>
              </c:numCache>
            </c:numRef>
          </c:val>
        </c:ser>
        <c:ser>
          <c:idx val="4"/>
          <c:order val="4"/>
          <c:invertIfNegative val="0"/>
          <c:cat>
            <c:strRef>
              <c:f>Sheet1!$Y$1:$AH$1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Sheet1!$Y$6:$AH$6</c:f>
              <c:numCache>
                <c:formatCode>General</c:formatCode>
                <c:ptCount val="10"/>
                <c:pt idx="9">
                  <c:v>23.0</c:v>
                </c:pt>
              </c:numCache>
            </c:numRef>
          </c:val>
        </c:ser>
        <c:dLbls>
          <c:showLegendKey val="0"/>
          <c:showVal val="0"/>
          <c:showCatName val="0"/>
          <c:showSerName val="0"/>
          <c:showPercent val="0"/>
          <c:showBubbleSize val="0"/>
        </c:dLbls>
        <c:gapWidth val="150"/>
        <c:overlap val="100"/>
        <c:axId val="2110303816"/>
        <c:axId val="2110306872"/>
      </c:barChart>
      <c:catAx>
        <c:axId val="2110303816"/>
        <c:scaling>
          <c:orientation val="minMax"/>
        </c:scaling>
        <c:delete val="0"/>
        <c:axPos val="b"/>
        <c:majorTickMark val="out"/>
        <c:minorTickMark val="none"/>
        <c:tickLblPos val="nextTo"/>
        <c:crossAx val="2110306872"/>
        <c:crosses val="autoZero"/>
        <c:auto val="1"/>
        <c:lblAlgn val="ctr"/>
        <c:lblOffset val="100"/>
        <c:noMultiLvlLbl val="0"/>
      </c:catAx>
      <c:valAx>
        <c:axId val="2110306872"/>
        <c:scaling>
          <c:orientation val="minMax"/>
        </c:scaling>
        <c:delete val="0"/>
        <c:axPos val="l"/>
        <c:majorGridlines/>
        <c:numFmt formatCode="General" sourceLinked="1"/>
        <c:majorTickMark val="out"/>
        <c:minorTickMark val="none"/>
        <c:tickLblPos val="nextTo"/>
        <c:crossAx val="211030381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plotArea>
      <c:layout/>
      <c:barChart>
        <c:barDir val="col"/>
        <c:grouping val="stacked"/>
        <c:varyColors val="0"/>
        <c:ser>
          <c:idx val="0"/>
          <c:order val="0"/>
          <c:tx>
            <c:strRef>
              <c:f>'Conservative numbers by year'!$B$4</c:f>
              <c:strCache>
                <c:ptCount val="1"/>
                <c:pt idx="0">
                  <c:v>NISE materials  throughout the year</c:v>
                </c:pt>
              </c:strCache>
            </c:strRef>
          </c:tx>
          <c:invertIfNegative val="0"/>
          <c:cat>
            <c:numRef>
              <c:f>'Conservative numbers by year'!$C$3:$L$3</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'Conservative numbers by year'!$C$4:$L$4</c:f>
              <c:numCache>
                <c:formatCode>General</c:formatCode>
                <c:ptCount val="10"/>
                <c:pt idx="0">
                  <c:v>5000.0</c:v>
                </c:pt>
                <c:pt idx="1">
                  <c:v>10000.0</c:v>
                </c:pt>
                <c:pt idx="2" formatCode="_(* #,##0_);_(* \(#,##0\);_(* &quot;-&quot;??_);_(@_)">
                  <c:v>345376.0</c:v>
                </c:pt>
                <c:pt idx="3" formatCode="_(* #,##0_);_(* \(#,##0\);_(* &quot;-&quot;??_);_(@_)">
                  <c:v>733508.0</c:v>
                </c:pt>
                <c:pt idx="4" formatCode="_(* #,##0_);_(* \(#,##0\);_(* &quot;-&quot;??_);_(@_)">
                  <c:v>717396.0</c:v>
                </c:pt>
                <c:pt idx="5" formatCode="_(* #,##0_);_(* \(#,##0\);_(* &quot;-&quot;??_);_(@_)">
                  <c:v>726724.0</c:v>
                </c:pt>
                <c:pt idx="6" formatCode="_(* #,##0_);_(* \(#,##0\);_(* &quot;-&quot;??_);_(@_)">
                  <c:v>812800.0</c:v>
                </c:pt>
                <c:pt idx="7" formatCode="_(* #,##0_);_(* \(#,##0\);_(* &quot;-&quot;??_);_(@_)">
                  <c:v>827168.0</c:v>
                </c:pt>
                <c:pt idx="8" formatCode="_(* #,##0_);_(* \(#,##0\);_(* &quot;-&quot;??_);_(@_)">
                  <c:v>917774.0</c:v>
                </c:pt>
                <c:pt idx="9" formatCode="_(* #,##0_);_(* \(#,##0\);_(* &quot;-&quot;??_);_(@_)">
                  <c:v>917774.0</c:v>
                </c:pt>
              </c:numCache>
            </c:numRef>
          </c:val>
        </c:ser>
        <c:ser>
          <c:idx val="1"/>
          <c:order val="1"/>
          <c:tx>
            <c:strRef>
              <c:f>'Conservative numbers by year'!$B$5</c:f>
              <c:strCache>
                <c:ptCount val="1"/>
                <c:pt idx="0">
                  <c:v>NanoDays Events</c:v>
                </c:pt>
              </c:strCache>
            </c:strRef>
          </c:tx>
          <c:invertIfNegative val="0"/>
          <c:cat>
            <c:numRef>
              <c:f>'Conservative numbers by year'!$C$3:$L$3</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'Conservative numbers by year'!$C$5:$L$5</c:f>
              <c:numCache>
                <c:formatCode>General</c:formatCode>
                <c:ptCount val="10"/>
                <c:pt idx="2" formatCode="_(* #,##0_);_(* \(#,##0\);_(* &quot;-&quot;??_);_(@_)">
                  <c:v>69075.2</c:v>
                </c:pt>
                <c:pt idx="3" formatCode="_(* #,##0_);_(* \(#,##0\);_(* &quot;-&quot;??_);_(@_)">
                  <c:v>146701.6</c:v>
                </c:pt>
                <c:pt idx="4" formatCode="_(* #,##0_);_(* \(#,##0\);_(* &quot;-&quot;??_);_(@_)">
                  <c:v>143479.2</c:v>
                </c:pt>
                <c:pt idx="5" formatCode="_(* #,##0_);_(* \(#,##0\);_(* &quot;-&quot;??_);_(@_)">
                  <c:v>145344.8</c:v>
                </c:pt>
                <c:pt idx="6" formatCode="_(* #,##0_);_(* \(#,##0\);_(* &quot;-&quot;??_);_(@_)">
                  <c:v>162560.0</c:v>
                </c:pt>
                <c:pt idx="7" formatCode="_(* #,##0_);_(* \(#,##0\);_(* &quot;-&quot;??_);_(@_)">
                  <c:v>165433.6</c:v>
                </c:pt>
                <c:pt idx="8" formatCode="_(* #,##0_);_(* \(#,##0\);_(* &quot;-&quot;??_);_(@_)">
                  <c:v>183554.8</c:v>
                </c:pt>
                <c:pt idx="9" formatCode="_(* #,##0_);_(* \(#,##0\);_(* &quot;-&quot;??_);_(@_)">
                  <c:v>183554.8</c:v>
                </c:pt>
              </c:numCache>
            </c:numRef>
          </c:val>
        </c:ser>
        <c:ser>
          <c:idx val="2"/>
          <c:order val="2"/>
          <c:tx>
            <c:strRef>
              <c:f>'Conservative numbers by year'!$B$6</c:f>
              <c:strCache>
                <c:ptCount val="1"/>
                <c:pt idx="0">
                  <c:v>Nano Mini-Exhibition</c:v>
                </c:pt>
              </c:strCache>
            </c:strRef>
          </c:tx>
          <c:invertIfNegative val="0"/>
          <c:cat>
            <c:numRef>
              <c:f>'Conservative numbers by year'!$C$3:$L$3</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'Conservative numbers by year'!$C$6:$L$6</c:f>
              <c:numCache>
                <c:formatCode>General</c:formatCode>
                <c:ptCount val="10"/>
                <c:pt idx="2" formatCode="_(* #,##0_);_(* \(#,##0\);_(* &quot;-&quot;??_);_(@_)">
                  <c:v>0.0</c:v>
                </c:pt>
                <c:pt idx="3" formatCode="_(* #,##0_);_(* \(#,##0\);_(* &quot;-&quot;??_);_(@_)">
                  <c:v>0.0</c:v>
                </c:pt>
                <c:pt idx="4" formatCode="_(* #,##0_);_(* \(#,##0\);_(* &quot;-&quot;??_);_(@_)">
                  <c:v>0.0</c:v>
                </c:pt>
                <c:pt idx="5" formatCode="_(* #,##0_);_(* \(#,##0\);_(* &quot;-&quot;??_);_(@_)">
                  <c:v>0.0</c:v>
                </c:pt>
                <c:pt idx="6" formatCode="_(* #,##0_);_(* \(#,##0\);_(* &quot;-&quot;??_);_(@_)">
                  <c:v>1.182861E6</c:v>
                </c:pt>
                <c:pt idx="7" formatCode="_(* #,##0_);_(* \(#,##0\);_(* &quot;-&quot;??_);_(@_)">
                  <c:v>5.12845516075472E6</c:v>
                </c:pt>
                <c:pt idx="8" formatCode="_(* #,##0_);_(* \(#,##0\);_(* &quot;-&quot;??_);_(@_)">
                  <c:v>7.10125224113207E6</c:v>
                </c:pt>
                <c:pt idx="9" formatCode="_(* #,##0_);_(* \(#,##0\);_(* &quot;-&quot;??_);_(@_)">
                  <c:v>9.26193475773585E6</c:v>
                </c:pt>
              </c:numCache>
            </c:numRef>
          </c:val>
        </c:ser>
        <c:dLbls>
          <c:showLegendKey val="0"/>
          <c:showVal val="0"/>
          <c:showCatName val="0"/>
          <c:showSerName val="0"/>
          <c:showPercent val="0"/>
          <c:showBubbleSize val="0"/>
        </c:dLbls>
        <c:gapWidth val="150"/>
        <c:overlap val="100"/>
        <c:axId val="2110360248"/>
        <c:axId val="2110363256"/>
      </c:barChart>
      <c:catAx>
        <c:axId val="2110360248"/>
        <c:scaling>
          <c:orientation val="minMax"/>
        </c:scaling>
        <c:delete val="0"/>
        <c:axPos val="b"/>
        <c:numFmt formatCode="General" sourceLinked="1"/>
        <c:majorTickMark val="out"/>
        <c:minorTickMark val="none"/>
        <c:tickLblPos val="nextTo"/>
        <c:crossAx val="2110363256"/>
        <c:crosses val="autoZero"/>
        <c:auto val="0"/>
        <c:lblAlgn val="ctr"/>
        <c:lblOffset val="100"/>
        <c:noMultiLvlLbl val="0"/>
      </c:catAx>
      <c:valAx>
        <c:axId val="2110363256"/>
        <c:scaling>
          <c:orientation val="minMax"/>
        </c:scaling>
        <c:delete val="0"/>
        <c:axPos val="l"/>
        <c:majorGridlines/>
        <c:numFmt formatCode="#,##0;[Red]#,##0" sourceLinked="0"/>
        <c:majorTickMark val="out"/>
        <c:minorTickMark val="none"/>
        <c:tickLblPos val="nextTo"/>
        <c:crossAx val="2110360248"/>
        <c:crosses val="autoZero"/>
        <c:crossBetween val="between"/>
        <c:majorUnit val="1.0E6"/>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'Conservative numbers by year'!$B$4</c:f>
              <c:strCache>
                <c:ptCount val="1"/>
                <c:pt idx="0">
                  <c:v>NISE materials  throughout the year</c:v>
                </c:pt>
              </c:strCache>
            </c:strRef>
          </c:tx>
          <c:invertIfNegative val="0"/>
          <c:cat>
            <c:numRef>
              <c:f>'Conservative numbers by year'!$C$3:$L$3</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'Conservative numbers by year'!$C$4:$L$4</c:f>
              <c:numCache>
                <c:formatCode>General</c:formatCode>
                <c:ptCount val="10"/>
                <c:pt idx="0">
                  <c:v>5000.0</c:v>
                </c:pt>
                <c:pt idx="1">
                  <c:v>10000.0</c:v>
                </c:pt>
                <c:pt idx="2" formatCode="_(* #,##0_);_(* \(#,##0\);_(* &quot;-&quot;??_);_(@_)">
                  <c:v>345376.0</c:v>
                </c:pt>
                <c:pt idx="3" formatCode="_(* #,##0_);_(* \(#,##0\);_(* &quot;-&quot;??_);_(@_)">
                  <c:v>733508.0</c:v>
                </c:pt>
                <c:pt idx="4" formatCode="_(* #,##0_);_(* \(#,##0\);_(* &quot;-&quot;??_);_(@_)">
                  <c:v>717396.0</c:v>
                </c:pt>
                <c:pt idx="5" formatCode="_(* #,##0_);_(* \(#,##0\);_(* &quot;-&quot;??_);_(@_)">
                  <c:v>726724.0</c:v>
                </c:pt>
                <c:pt idx="6" formatCode="_(* #,##0_);_(* \(#,##0\);_(* &quot;-&quot;??_);_(@_)">
                  <c:v>812800.0</c:v>
                </c:pt>
                <c:pt idx="7" formatCode="_(* #,##0_);_(* \(#,##0\);_(* &quot;-&quot;??_);_(@_)">
                  <c:v>827168.0</c:v>
                </c:pt>
                <c:pt idx="8" formatCode="_(* #,##0_);_(* \(#,##0\);_(* &quot;-&quot;??_);_(@_)">
                  <c:v>917774.0</c:v>
                </c:pt>
                <c:pt idx="9" formatCode="_(* #,##0_);_(* \(#,##0\);_(* &quot;-&quot;??_);_(@_)">
                  <c:v>917774.0</c:v>
                </c:pt>
              </c:numCache>
            </c:numRef>
          </c:val>
        </c:ser>
        <c:ser>
          <c:idx val="1"/>
          <c:order val="1"/>
          <c:tx>
            <c:strRef>
              <c:f>'Conservative numbers by year'!$B$5</c:f>
              <c:strCache>
                <c:ptCount val="1"/>
                <c:pt idx="0">
                  <c:v>NanoDays Events</c:v>
                </c:pt>
              </c:strCache>
            </c:strRef>
          </c:tx>
          <c:invertIfNegative val="0"/>
          <c:cat>
            <c:numRef>
              <c:f>'Conservative numbers by year'!$C$3:$L$3</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'Conservative numbers by year'!$C$5:$L$5</c:f>
              <c:numCache>
                <c:formatCode>General</c:formatCode>
                <c:ptCount val="10"/>
                <c:pt idx="2" formatCode="_(* #,##0_);_(* \(#,##0\);_(* &quot;-&quot;??_);_(@_)">
                  <c:v>69075.2</c:v>
                </c:pt>
                <c:pt idx="3" formatCode="_(* #,##0_);_(* \(#,##0\);_(* &quot;-&quot;??_);_(@_)">
                  <c:v>146701.6</c:v>
                </c:pt>
                <c:pt idx="4" formatCode="_(* #,##0_);_(* \(#,##0\);_(* &quot;-&quot;??_);_(@_)">
                  <c:v>143479.2</c:v>
                </c:pt>
                <c:pt idx="5" formatCode="_(* #,##0_);_(* \(#,##0\);_(* &quot;-&quot;??_);_(@_)">
                  <c:v>145344.8</c:v>
                </c:pt>
                <c:pt idx="6" formatCode="_(* #,##0_);_(* \(#,##0\);_(* &quot;-&quot;??_);_(@_)">
                  <c:v>162560.0</c:v>
                </c:pt>
                <c:pt idx="7" formatCode="_(* #,##0_);_(* \(#,##0\);_(* &quot;-&quot;??_);_(@_)">
                  <c:v>165433.6</c:v>
                </c:pt>
                <c:pt idx="8" formatCode="_(* #,##0_);_(* \(#,##0\);_(* &quot;-&quot;??_);_(@_)">
                  <c:v>183554.8</c:v>
                </c:pt>
                <c:pt idx="9" formatCode="_(* #,##0_);_(* \(#,##0\);_(* &quot;-&quot;??_);_(@_)">
                  <c:v>183554.8</c:v>
                </c:pt>
              </c:numCache>
            </c:numRef>
          </c:val>
        </c:ser>
        <c:ser>
          <c:idx val="2"/>
          <c:order val="2"/>
          <c:tx>
            <c:strRef>
              <c:f>'Conservative numbers by year'!$B$6</c:f>
              <c:strCache>
                <c:ptCount val="1"/>
                <c:pt idx="0">
                  <c:v>Nano Mini-Exhibition</c:v>
                </c:pt>
              </c:strCache>
            </c:strRef>
          </c:tx>
          <c:invertIfNegative val="0"/>
          <c:cat>
            <c:numRef>
              <c:f>'Conservative numbers by year'!$C$3:$L$3</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'Conservative numbers by year'!$C$6:$L$6</c:f>
              <c:numCache>
                <c:formatCode>General</c:formatCode>
                <c:ptCount val="10"/>
                <c:pt idx="2" formatCode="_(* #,##0_);_(* \(#,##0\);_(* &quot;-&quot;??_);_(@_)">
                  <c:v>0.0</c:v>
                </c:pt>
                <c:pt idx="3" formatCode="_(* #,##0_);_(* \(#,##0\);_(* &quot;-&quot;??_);_(@_)">
                  <c:v>0.0</c:v>
                </c:pt>
                <c:pt idx="4" formatCode="_(* #,##0_);_(* \(#,##0\);_(* &quot;-&quot;??_);_(@_)">
                  <c:v>0.0</c:v>
                </c:pt>
                <c:pt idx="5" formatCode="_(* #,##0_);_(* \(#,##0\);_(* &quot;-&quot;??_);_(@_)">
                  <c:v>0.0</c:v>
                </c:pt>
                <c:pt idx="6" formatCode="_(* #,##0_);_(* \(#,##0\);_(* &quot;-&quot;??_);_(@_)">
                  <c:v>1.182861E6</c:v>
                </c:pt>
                <c:pt idx="7" formatCode="_(* #,##0_);_(* \(#,##0\);_(* &quot;-&quot;??_);_(@_)">
                  <c:v>5.12845516075472E6</c:v>
                </c:pt>
                <c:pt idx="8" formatCode="_(* #,##0_);_(* \(#,##0\);_(* &quot;-&quot;??_);_(@_)">
                  <c:v>7.10125224113207E6</c:v>
                </c:pt>
                <c:pt idx="9" formatCode="_(* #,##0_);_(* \(#,##0\);_(* &quot;-&quot;??_);_(@_)">
                  <c:v>9.26193475773585E6</c:v>
                </c:pt>
              </c:numCache>
            </c:numRef>
          </c:val>
        </c:ser>
        <c:dLbls>
          <c:showLegendKey val="0"/>
          <c:showVal val="0"/>
          <c:showCatName val="0"/>
          <c:showSerName val="0"/>
          <c:showPercent val="0"/>
          <c:showBubbleSize val="0"/>
        </c:dLbls>
        <c:gapWidth val="150"/>
        <c:overlap val="100"/>
        <c:axId val="2110425208"/>
        <c:axId val="2110428216"/>
      </c:barChart>
      <c:catAx>
        <c:axId val="2110425208"/>
        <c:scaling>
          <c:orientation val="minMax"/>
        </c:scaling>
        <c:delete val="0"/>
        <c:axPos val="b"/>
        <c:numFmt formatCode="General" sourceLinked="1"/>
        <c:majorTickMark val="out"/>
        <c:minorTickMark val="none"/>
        <c:tickLblPos val="nextTo"/>
        <c:crossAx val="2110428216"/>
        <c:crosses val="autoZero"/>
        <c:auto val="0"/>
        <c:lblAlgn val="ctr"/>
        <c:lblOffset val="100"/>
        <c:noMultiLvlLbl val="0"/>
      </c:catAx>
      <c:valAx>
        <c:axId val="2110428216"/>
        <c:scaling>
          <c:orientation val="minMax"/>
        </c:scaling>
        <c:delete val="0"/>
        <c:axPos val="l"/>
        <c:majorGridlines/>
        <c:numFmt formatCode="#,##0;[Red]#,##0" sourceLinked="0"/>
        <c:majorTickMark val="out"/>
        <c:minorTickMark val="none"/>
        <c:tickLblPos val="nextTo"/>
        <c:crossAx val="2110425208"/>
        <c:crosses val="autoZero"/>
        <c:crossBetween val="between"/>
        <c:majorUnit val="1.0E6"/>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F340A-222B-114A-AAB9-F72E64529829}" type="datetimeFigureOut">
              <a:rPr lang="en-US" smtClean="0"/>
              <a:t>6/11/15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33AA90-308D-8648-A94F-9D97AA24DE60}" type="slidenum">
              <a:rPr lang="en-US" smtClean="0"/>
              <a:t>‹#›</a:t>
            </a:fld>
            <a:endParaRPr lang="en-US"/>
          </a:p>
        </p:txBody>
      </p:sp>
    </p:spTree>
    <p:extLst>
      <p:ext uri="{BB962C8B-B14F-4D97-AF65-F5344CB8AC3E}">
        <p14:creationId xmlns:p14="http://schemas.microsoft.com/office/powerpoint/2010/main" val="1105862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latin typeface="+mn-lt"/>
                <a:ea typeface="+mn-ea"/>
                <a:cs typeface="+mn-cs"/>
              </a:rPr>
              <a:t>THURSDAY AFTERNOON, 4:30PM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PAUL: </a:t>
            </a:r>
            <a:r>
              <a:rPr lang="en-US" sz="1200" b="1" kern="1200" dirty="0" smtClean="0">
                <a:solidFill>
                  <a:schemeClr val="tx1"/>
                </a:solidFill>
                <a:effectLst/>
                <a:latin typeface="+mn-lt"/>
                <a:ea typeface="+mn-ea"/>
                <a:cs typeface="+mn-cs"/>
              </a:rPr>
              <a:t>We want to cover a few logistical items before we say a few things to wrap</a:t>
            </a:r>
            <a:r>
              <a:rPr lang="en-US" sz="1200" b="1" kern="1200" baseline="0" dirty="0" smtClean="0">
                <a:solidFill>
                  <a:schemeClr val="tx1"/>
                </a:solidFill>
                <a:effectLst/>
                <a:latin typeface="+mn-lt"/>
                <a:ea typeface="+mn-ea"/>
                <a:cs typeface="+mn-cs"/>
              </a:rPr>
              <a:t> up the meeting</a:t>
            </a:r>
            <a:endParaRPr lang="en-US" sz="1200" b="1" kern="1200" dirty="0" smtClean="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33AA90-308D-8648-A94F-9D97AA24DE60}" type="slidenum">
              <a:rPr lang="en-US" smtClean="0"/>
              <a:t>1</a:t>
            </a:fld>
            <a:endParaRPr lang="en-US"/>
          </a:p>
        </p:txBody>
      </p:sp>
    </p:spTree>
    <p:extLst>
      <p:ext uri="{BB962C8B-B14F-4D97-AF65-F5344CB8AC3E}">
        <p14:creationId xmlns:p14="http://schemas.microsoft.com/office/powerpoint/2010/main" val="168974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p>
          <a:p>
            <a:endParaRPr lang="en-US" dirty="0" smtClean="0"/>
          </a:p>
          <a:p>
            <a:r>
              <a:rPr lang="en-US" dirty="0" smtClean="0"/>
              <a:t>We</a:t>
            </a:r>
            <a:r>
              <a:rPr lang="en-US" baseline="0" dirty="0" smtClean="0"/>
              <a:t> wanted to make it possible for you to do more with your NISE Net materials and to use them in unique new ways of your own, and so in year 6, we started the Mini-grant program. Mini-grants have support nearly 200 special projects throughout the country where you have made nano informal education your own.</a:t>
            </a:r>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10</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p>
          <a:p>
            <a:endParaRPr lang="en-US" dirty="0" smtClean="0"/>
          </a:p>
          <a:p>
            <a:r>
              <a:rPr lang="en-US" dirty="0" smtClean="0"/>
              <a:t>At the beginning, no one wanted exhibits about nanotechnology. But by the end of our first five years, a</a:t>
            </a:r>
            <a:r>
              <a:rPr lang="en-US" baseline="0" dirty="0" smtClean="0"/>
              <a:t> strong interest had grown and by the end of this year 93 exhibits will be out there, some rooted in one institution and some being shared among institutions.  With all of these resources distribute, the NISE Net is at its peak.  Even though our ten years of funding is winding down, we now have extraordinary capacity within our field.</a:t>
            </a:r>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11</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p>
          <a:p>
            <a:endParaRPr lang="en-US" dirty="0" smtClean="0"/>
          </a:p>
          <a:p>
            <a:r>
              <a:rPr lang="en-US" dirty="0" smtClean="0"/>
              <a:t>With the NanoDays kit materials and mini-exhibitions</a:t>
            </a:r>
            <a:r>
              <a:rPr lang="en-US" baseline="0" dirty="0" smtClean="0"/>
              <a:t> fully deployed we are now reaching over 10 million people each year and that goes on as long as the exhibits are on display and the kit materials are being used. </a:t>
            </a:r>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12</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p>
          <a:p>
            <a:endParaRPr lang="en-US" dirty="0" smtClean="0"/>
          </a:p>
          <a:p>
            <a:r>
              <a:rPr lang="en-US" dirty="0" smtClean="0"/>
              <a:t>With the NanoDays kit materials and mini-exhibitions</a:t>
            </a:r>
            <a:r>
              <a:rPr lang="en-US" baseline="0" dirty="0" smtClean="0"/>
              <a:t> fully deployed we are now reaching over 10 million people each year and that goes on as long as the exhibits are on display and the kit materials are being used. </a:t>
            </a:r>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13</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15</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16</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 (insert photo here from day one plenary of the people</a:t>
            </a:r>
            <a:r>
              <a:rPr lang="en-US" baseline="0" dirty="0" smtClean="0"/>
              <a:t> in the room</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17</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 (insert photo here from day one plenary of the people</a:t>
            </a:r>
            <a:r>
              <a:rPr lang="en-US" baseline="0" dirty="0" smtClean="0"/>
              <a:t> in the room</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18</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a:t>
            </a:r>
            <a:r>
              <a:rPr lang="en-US" baseline="0" dirty="0" smtClean="0"/>
              <a:t> TBD</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19</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2</a:t>
            </a:fld>
            <a:endParaRPr lang="en-US"/>
          </a:p>
        </p:txBody>
      </p:sp>
    </p:spTree>
    <p:extLst>
      <p:ext uri="{BB962C8B-B14F-4D97-AF65-F5344CB8AC3E}">
        <p14:creationId xmlns:p14="http://schemas.microsoft.com/office/powerpoint/2010/main" val="384626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r>
              <a:rPr lang="en-US" sz="1200" dirty="0" smtClean="0"/>
              <a:t>PAUL</a:t>
            </a:r>
          </a:p>
          <a:p>
            <a:pPr lvl="0" fontAlgn="ctr"/>
            <a:endParaRPr lang="en-US" sz="1200" dirty="0" smtClean="0"/>
          </a:p>
          <a:p>
            <a:pPr lvl="0" fontAlgn="ctr"/>
            <a:r>
              <a:rPr lang="en-US" sz="1200" dirty="0" smtClean="0"/>
              <a:t>Experience how </a:t>
            </a:r>
            <a:r>
              <a:rPr lang="en-US" sz="1200" dirty="0" err="1" smtClean="0"/>
              <a:t>nanoscale</a:t>
            </a:r>
            <a:r>
              <a:rPr lang="en-US" sz="1200" dirty="0" smtClean="0"/>
              <a:t> science content can be integrated into a broader theme, the theme for tonight’s Social Science event is </a:t>
            </a:r>
            <a:r>
              <a:rPr lang="en-US" sz="1200" b="1" i="1" dirty="0" smtClean="0"/>
              <a:t>Bike Night.</a:t>
            </a:r>
            <a:r>
              <a:rPr lang="en-US" sz="1200" i="1" dirty="0" smtClean="0"/>
              <a:t> </a:t>
            </a:r>
          </a:p>
          <a:p>
            <a:pPr marL="0" marR="0" lvl="0" indent="0" algn="l" defTabSz="457200" rtl="0" eaLnBrk="1" fontAlgn="ctr" latinLnBrk="0" hangingPunct="1">
              <a:lnSpc>
                <a:spcPct val="100000"/>
              </a:lnSpc>
              <a:spcBef>
                <a:spcPts val="0"/>
              </a:spcBef>
              <a:spcAft>
                <a:spcPts val="0"/>
              </a:spcAft>
              <a:buClrTx/>
              <a:buSzTx/>
              <a:buFontTx/>
              <a:buNone/>
              <a:tabLst/>
              <a:defRPr/>
            </a:pPr>
            <a:r>
              <a:rPr lang="en-US" b="1" i="1" dirty="0" smtClean="0"/>
              <a:t>Bike Night: </a:t>
            </a:r>
            <a:r>
              <a:rPr lang="en-US" i="1" dirty="0" smtClean="0"/>
              <a:t>From the </a:t>
            </a:r>
            <a:r>
              <a:rPr lang="en-US" i="1" dirty="0" err="1" smtClean="0"/>
              <a:t>nanoscience</a:t>
            </a:r>
            <a:r>
              <a:rPr lang="en-US" i="1" dirty="0" smtClean="0"/>
              <a:t> behind lightweight bike frames to the physics that propels you forward, we'll be digging in deep with the science of cycling.</a:t>
            </a:r>
          </a:p>
          <a:p>
            <a:pPr lvl="0" fontAlgn="ctr"/>
            <a:endParaRPr lang="en-US" sz="1200" dirty="0" smtClean="0"/>
          </a:p>
          <a:p>
            <a:pPr lvl="0" fontAlgn="ctr"/>
            <a:endParaRPr lang="en-US" sz="1200" dirty="0" smtClean="0"/>
          </a:p>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3</a:t>
            </a:fld>
            <a:endParaRPr lang="en-US"/>
          </a:p>
        </p:txBody>
      </p:sp>
    </p:spTree>
    <p:extLst>
      <p:ext uri="{BB962C8B-B14F-4D97-AF65-F5344CB8AC3E}">
        <p14:creationId xmlns:p14="http://schemas.microsoft.com/office/powerpoint/2010/main" val="247029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PAUL</a:t>
            </a:r>
          </a:p>
          <a:p>
            <a:endParaRPr lang="en-US" b="1" dirty="0" smtClean="0"/>
          </a:p>
          <a:p>
            <a:r>
              <a:rPr lang="en-US" b="1" dirty="0" smtClean="0"/>
              <a:t>Emphasize:</a:t>
            </a:r>
            <a:r>
              <a:rPr lang="en-US" b="1" baseline="0" dirty="0" smtClean="0"/>
              <a:t> </a:t>
            </a:r>
            <a:r>
              <a:rPr lang="en-US" b="1" dirty="0" smtClean="0"/>
              <a:t>We need to clean everything out of this building tonight before dinner</a:t>
            </a:r>
            <a:endParaRPr lang="en-US" b="1" dirty="0"/>
          </a:p>
        </p:txBody>
      </p:sp>
      <p:sp>
        <p:nvSpPr>
          <p:cNvPr id="4" name="Slide Number Placeholder 3"/>
          <p:cNvSpPr>
            <a:spLocks noGrp="1"/>
          </p:cNvSpPr>
          <p:nvPr>
            <p:ph type="sldNum" sz="quarter" idx="10"/>
          </p:nvPr>
        </p:nvSpPr>
        <p:spPr/>
        <p:txBody>
          <a:bodyPr/>
          <a:lstStyle/>
          <a:p>
            <a:fld id="{9133AA90-308D-8648-A94F-9D97AA24DE60}" type="slidenum">
              <a:rPr lang="en-US" smtClean="0"/>
              <a:t>4</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latin typeface="+mn-lt"/>
                <a:ea typeface="+mn-ea"/>
                <a:cs typeface="+mn-cs"/>
              </a:rPr>
              <a:t>THURSDAY AFTERNOON, 4:30PM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PAUL: </a:t>
            </a:r>
            <a:r>
              <a:rPr lang="en-US" sz="1200" b="1" kern="1200" dirty="0" smtClean="0">
                <a:solidFill>
                  <a:schemeClr val="tx1"/>
                </a:solidFill>
                <a:effectLst/>
                <a:latin typeface="+mn-lt"/>
                <a:ea typeface="+mn-ea"/>
                <a:cs typeface="+mn-cs"/>
              </a:rPr>
              <a:t>We want to cover a few logistical items before we say a few things to wrap</a:t>
            </a:r>
            <a:r>
              <a:rPr lang="en-US" sz="1200" b="1" kern="1200" baseline="0" dirty="0" smtClean="0">
                <a:solidFill>
                  <a:schemeClr val="tx1"/>
                </a:solidFill>
                <a:effectLst/>
                <a:latin typeface="+mn-lt"/>
                <a:ea typeface="+mn-ea"/>
                <a:cs typeface="+mn-cs"/>
              </a:rPr>
              <a:t> up the meeting</a:t>
            </a:r>
            <a:endParaRPr lang="en-US" sz="1200" b="1" kern="1200" dirty="0" smtClean="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33AA90-308D-8648-A94F-9D97AA24DE60}" type="slidenum">
              <a:rPr lang="en-US" smtClean="0"/>
              <a:t>5</a:t>
            </a:fld>
            <a:endParaRPr lang="en-US"/>
          </a:p>
        </p:txBody>
      </p:sp>
    </p:spTree>
    <p:extLst>
      <p:ext uri="{BB962C8B-B14F-4D97-AF65-F5344CB8AC3E}">
        <p14:creationId xmlns:p14="http://schemas.microsoft.com/office/powerpoint/2010/main" val="168974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p>
          <a:p>
            <a:r>
              <a:rPr lang="en-US" dirty="0" smtClean="0"/>
              <a:t>A</a:t>
            </a:r>
            <a:r>
              <a:rPr lang="en-US" baseline="0" dirty="0" smtClean="0"/>
              <a:t> little over ten years ago, Paul, Rob Semper, Carol Lynn Alpert, Bronwyn Bevan, and I met to lay out the ideas for the NSF proposal that eventually got us NISE Net funding. We brainstormed our wildest dreams.  Let me zoom in on this section</a:t>
            </a:r>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6</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p>
          <a:p>
            <a:endParaRPr lang="en-US" dirty="0" smtClean="0"/>
          </a:p>
          <a:p>
            <a:r>
              <a:rPr lang="en-US" dirty="0" smtClean="0"/>
              <a:t> We imagined the presence of Nano in 350 museums</a:t>
            </a:r>
            <a:r>
              <a:rPr lang="en-US" baseline="0" dirty="0" smtClean="0"/>
              <a:t> and science centers</a:t>
            </a:r>
          </a:p>
          <a:p>
            <a:r>
              <a:rPr lang="en-US" baseline="0" dirty="0" smtClean="0"/>
              <a:t> Informal models for outreach programs in research centers</a:t>
            </a:r>
          </a:p>
          <a:p>
            <a:r>
              <a:rPr lang="en-US" baseline="0" dirty="0" smtClean="0"/>
              <a:t> and impacting the community beyond through the 350 museums</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7</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p>
          <a:p>
            <a:endParaRPr lang="en-US" dirty="0" smtClean="0"/>
          </a:p>
          <a:p>
            <a:r>
              <a:rPr lang="en-US" dirty="0" smtClean="0"/>
              <a:t> Well, with today’s updated figure, we have actively</a:t>
            </a:r>
            <a:r>
              <a:rPr lang="en-US" baseline="0" dirty="0" smtClean="0"/>
              <a:t> engaged 352 museums and related ISE organizations, 203 university groups, and 43 others for a total of 598 organizations that have participate actively in NISE Net.  I may be wrong, but I don’t think there has ever been a group of this size within our field working together on similar goals and with similar content. And this number will continue to grow through the spin-off project and opportunities we’ve been talking about and through the things that YOU do in the years ahead.</a:t>
            </a:r>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62372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p>
          <a:p>
            <a:endParaRPr lang="en-US" dirty="0" smtClean="0"/>
          </a:p>
          <a:p>
            <a:r>
              <a:rPr lang="en-US" dirty="0" smtClean="0"/>
              <a:t>1650 NanoDays kits have been distributed</a:t>
            </a:r>
            <a:r>
              <a:rPr lang="en-US" baseline="0" dirty="0" smtClean="0"/>
              <a:t> and the materials from these kits are out there as education resources throughout the country, and everyone yes that they use them for many more things that the annual NanoDays events.</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9</a:t>
            </a:fld>
            <a:endParaRPr lang="en-US"/>
          </a:p>
        </p:txBody>
      </p:sp>
    </p:spTree>
    <p:extLst>
      <p:ext uri="{BB962C8B-B14F-4D97-AF65-F5344CB8AC3E}">
        <p14:creationId xmlns:p14="http://schemas.microsoft.com/office/powerpoint/2010/main" val="31404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FE058-5F88-A34A-9CFB-A06D6916CD97}"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FD9F0-C64E-3A40-BA97-A2B38F6E5696}" type="slidenum">
              <a:rPr lang="en-US" smtClean="0"/>
              <a:t>‹#›</a:t>
            </a:fld>
            <a:endParaRPr lang="en-US"/>
          </a:p>
        </p:txBody>
      </p:sp>
    </p:spTree>
    <p:extLst>
      <p:ext uri="{BB962C8B-B14F-4D97-AF65-F5344CB8AC3E}">
        <p14:creationId xmlns:p14="http://schemas.microsoft.com/office/powerpoint/2010/main" val="18243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FE058-5F88-A34A-9CFB-A06D6916CD97}"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FD9F0-C64E-3A40-BA97-A2B38F6E5696}" type="slidenum">
              <a:rPr lang="en-US" smtClean="0"/>
              <a:t>‹#›</a:t>
            </a:fld>
            <a:endParaRPr lang="en-US"/>
          </a:p>
        </p:txBody>
      </p:sp>
    </p:spTree>
    <p:extLst>
      <p:ext uri="{BB962C8B-B14F-4D97-AF65-F5344CB8AC3E}">
        <p14:creationId xmlns:p14="http://schemas.microsoft.com/office/powerpoint/2010/main" val="90299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FE058-5F88-A34A-9CFB-A06D6916CD97}"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FD9F0-C64E-3A40-BA97-A2B38F6E5696}" type="slidenum">
              <a:rPr lang="en-US" smtClean="0"/>
              <a:t>‹#›</a:t>
            </a:fld>
            <a:endParaRPr lang="en-US"/>
          </a:p>
        </p:txBody>
      </p:sp>
    </p:spTree>
    <p:extLst>
      <p:ext uri="{BB962C8B-B14F-4D97-AF65-F5344CB8AC3E}">
        <p14:creationId xmlns:p14="http://schemas.microsoft.com/office/powerpoint/2010/main" val="185418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F43363-8A19-3545-9A01-F3247B7FC4A4}" type="datetimeFigureOut">
              <a:rPr lang="en-US" smtClean="0">
                <a:solidFill>
                  <a:prstClr val="black">
                    <a:tint val="75000"/>
                  </a:prstClr>
                </a:solidFill>
                <a:latin typeface="Calibri"/>
              </a:rPr>
              <a:pPr/>
              <a:t>6/11/15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B248E12-C76A-C84C-8BC0-CF4BE0263B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542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43363-8A19-3545-9A01-F3247B7FC4A4}" type="datetimeFigureOut">
              <a:rPr lang="en-US" smtClean="0">
                <a:solidFill>
                  <a:prstClr val="black">
                    <a:tint val="75000"/>
                  </a:prstClr>
                </a:solidFill>
                <a:latin typeface="Calibri"/>
              </a:rPr>
              <a:pPr/>
              <a:t>6/11/15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B248E12-C76A-C84C-8BC0-CF4BE0263B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17344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43363-8A19-3545-9A01-F3247B7FC4A4}" type="datetimeFigureOut">
              <a:rPr lang="en-US" smtClean="0">
                <a:solidFill>
                  <a:prstClr val="black">
                    <a:tint val="75000"/>
                  </a:prstClr>
                </a:solidFill>
                <a:latin typeface="Calibri"/>
              </a:rPr>
              <a:pPr/>
              <a:t>6/11/15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B248E12-C76A-C84C-8BC0-CF4BE0263B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5069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F43363-8A19-3545-9A01-F3247B7FC4A4}" type="datetimeFigureOut">
              <a:rPr lang="en-US" smtClean="0">
                <a:solidFill>
                  <a:prstClr val="black">
                    <a:tint val="75000"/>
                  </a:prstClr>
                </a:solidFill>
                <a:latin typeface="Calibri"/>
              </a:rPr>
              <a:pPr/>
              <a:t>6/11/15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B248E12-C76A-C84C-8BC0-CF4BE0263B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7746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F43363-8A19-3545-9A01-F3247B7FC4A4}" type="datetimeFigureOut">
              <a:rPr lang="en-US" smtClean="0">
                <a:solidFill>
                  <a:prstClr val="black">
                    <a:tint val="75000"/>
                  </a:prstClr>
                </a:solidFill>
                <a:latin typeface="Calibri"/>
              </a:rPr>
              <a:pPr/>
              <a:t>6/11/15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B248E12-C76A-C84C-8BC0-CF4BE0263B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1722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F43363-8A19-3545-9A01-F3247B7FC4A4}" type="datetimeFigureOut">
              <a:rPr lang="en-US" smtClean="0">
                <a:solidFill>
                  <a:prstClr val="black">
                    <a:tint val="75000"/>
                  </a:prstClr>
                </a:solidFill>
                <a:latin typeface="Calibri"/>
              </a:rPr>
              <a:pPr/>
              <a:t>6/11/15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B248E12-C76A-C84C-8BC0-CF4BE0263B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7319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43363-8A19-3545-9A01-F3247B7FC4A4}" type="datetimeFigureOut">
              <a:rPr lang="en-US" smtClean="0">
                <a:solidFill>
                  <a:prstClr val="black">
                    <a:tint val="75000"/>
                  </a:prstClr>
                </a:solidFill>
                <a:latin typeface="Calibri"/>
              </a:rPr>
              <a:pPr/>
              <a:t>6/11/15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B248E12-C76A-C84C-8BC0-CF4BE0263B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8147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43363-8A19-3545-9A01-F3247B7FC4A4}" type="datetimeFigureOut">
              <a:rPr lang="en-US" smtClean="0">
                <a:solidFill>
                  <a:prstClr val="black">
                    <a:tint val="75000"/>
                  </a:prstClr>
                </a:solidFill>
                <a:latin typeface="Calibri"/>
              </a:rPr>
              <a:pPr/>
              <a:t>6/11/15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B248E12-C76A-C84C-8BC0-CF4BE0263B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760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FE058-5F88-A34A-9CFB-A06D6916CD97}"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FD9F0-C64E-3A40-BA97-A2B38F6E5696}" type="slidenum">
              <a:rPr lang="en-US" smtClean="0"/>
              <a:t>‹#›</a:t>
            </a:fld>
            <a:endParaRPr lang="en-US"/>
          </a:p>
        </p:txBody>
      </p:sp>
    </p:spTree>
    <p:extLst>
      <p:ext uri="{BB962C8B-B14F-4D97-AF65-F5344CB8AC3E}">
        <p14:creationId xmlns:p14="http://schemas.microsoft.com/office/powerpoint/2010/main" val="338097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43363-8A19-3545-9A01-F3247B7FC4A4}" type="datetimeFigureOut">
              <a:rPr lang="en-US" smtClean="0">
                <a:solidFill>
                  <a:prstClr val="black">
                    <a:tint val="75000"/>
                  </a:prstClr>
                </a:solidFill>
                <a:latin typeface="Calibri"/>
              </a:rPr>
              <a:pPr/>
              <a:t>6/11/15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B248E12-C76A-C84C-8BC0-CF4BE0263B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2757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43363-8A19-3545-9A01-F3247B7FC4A4}" type="datetimeFigureOut">
              <a:rPr lang="en-US" smtClean="0">
                <a:solidFill>
                  <a:prstClr val="black">
                    <a:tint val="75000"/>
                  </a:prstClr>
                </a:solidFill>
                <a:latin typeface="Calibri"/>
              </a:rPr>
              <a:pPr/>
              <a:t>6/11/15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B248E12-C76A-C84C-8BC0-CF4BE0263B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378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43363-8A19-3545-9A01-F3247B7FC4A4}" type="datetimeFigureOut">
              <a:rPr lang="en-US" smtClean="0">
                <a:solidFill>
                  <a:prstClr val="black">
                    <a:tint val="75000"/>
                  </a:prstClr>
                </a:solidFill>
                <a:latin typeface="Calibri"/>
              </a:rPr>
              <a:pPr/>
              <a:t>6/11/15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B248E12-C76A-C84C-8BC0-CF4BE0263B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903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FE058-5F88-A34A-9CFB-A06D6916CD97}" type="datetimeFigureOut">
              <a:rPr lang="en-US" smtClean="0"/>
              <a:t>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FD9F0-C64E-3A40-BA97-A2B38F6E5696}" type="slidenum">
              <a:rPr lang="en-US" smtClean="0"/>
              <a:t>‹#›</a:t>
            </a:fld>
            <a:endParaRPr lang="en-US"/>
          </a:p>
        </p:txBody>
      </p:sp>
    </p:spTree>
    <p:extLst>
      <p:ext uri="{BB962C8B-B14F-4D97-AF65-F5344CB8AC3E}">
        <p14:creationId xmlns:p14="http://schemas.microsoft.com/office/powerpoint/2010/main" val="163821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FE058-5F88-A34A-9CFB-A06D6916CD97}"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FD9F0-C64E-3A40-BA97-A2B38F6E5696}" type="slidenum">
              <a:rPr lang="en-US" smtClean="0"/>
              <a:t>‹#›</a:t>
            </a:fld>
            <a:endParaRPr lang="en-US"/>
          </a:p>
        </p:txBody>
      </p:sp>
    </p:spTree>
    <p:extLst>
      <p:ext uri="{BB962C8B-B14F-4D97-AF65-F5344CB8AC3E}">
        <p14:creationId xmlns:p14="http://schemas.microsoft.com/office/powerpoint/2010/main" val="288447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FE058-5F88-A34A-9CFB-A06D6916CD97}" type="datetimeFigureOut">
              <a:rPr lang="en-US" smtClean="0"/>
              <a:t>6/11/15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FD9F0-C64E-3A40-BA97-A2B38F6E5696}" type="slidenum">
              <a:rPr lang="en-US" smtClean="0"/>
              <a:t>‹#›</a:t>
            </a:fld>
            <a:endParaRPr lang="en-US"/>
          </a:p>
        </p:txBody>
      </p:sp>
    </p:spTree>
    <p:extLst>
      <p:ext uri="{BB962C8B-B14F-4D97-AF65-F5344CB8AC3E}">
        <p14:creationId xmlns:p14="http://schemas.microsoft.com/office/powerpoint/2010/main" val="148493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FE058-5F88-A34A-9CFB-A06D6916CD97}" type="datetimeFigureOut">
              <a:rPr lang="en-US" smtClean="0"/>
              <a:t>6/11/15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FD9F0-C64E-3A40-BA97-A2B38F6E5696}" type="slidenum">
              <a:rPr lang="en-US" smtClean="0"/>
              <a:t>‹#›</a:t>
            </a:fld>
            <a:endParaRPr lang="en-US"/>
          </a:p>
        </p:txBody>
      </p:sp>
    </p:spTree>
    <p:extLst>
      <p:ext uri="{BB962C8B-B14F-4D97-AF65-F5344CB8AC3E}">
        <p14:creationId xmlns:p14="http://schemas.microsoft.com/office/powerpoint/2010/main" val="363282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FE058-5F88-A34A-9CFB-A06D6916CD97}" type="datetimeFigureOut">
              <a:rPr lang="en-US" smtClean="0"/>
              <a:t>6/11/15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FD9F0-C64E-3A40-BA97-A2B38F6E5696}" type="slidenum">
              <a:rPr lang="en-US" smtClean="0"/>
              <a:t>‹#›</a:t>
            </a:fld>
            <a:endParaRPr lang="en-US"/>
          </a:p>
        </p:txBody>
      </p:sp>
    </p:spTree>
    <p:extLst>
      <p:ext uri="{BB962C8B-B14F-4D97-AF65-F5344CB8AC3E}">
        <p14:creationId xmlns:p14="http://schemas.microsoft.com/office/powerpoint/2010/main" val="111965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FE058-5F88-A34A-9CFB-A06D6916CD97}"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FD9F0-C64E-3A40-BA97-A2B38F6E5696}" type="slidenum">
              <a:rPr lang="en-US" smtClean="0"/>
              <a:t>‹#›</a:t>
            </a:fld>
            <a:endParaRPr lang="en-US"/>
          </a:p>
        </p:txBody>
      </p:sp>
    </p:spTree>
    <p:extLst>
      <p:ext uri="{BB962C8B-B14F-4D97-AF65-F5344CB8AC3E}">
        <p14:creationId xmlns:p14="http://schemas.microsoft.com/office/powerpoint/2010/main" val="416929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FE058-5F88-A34A-9CFB-A06D6916CD97}" type="datetimeFigureOut">
              <a:rPr lang="en-US" smtClean="0"/>
              <a:t>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FD9F0-C64E-3A40-BA97-A2B38F6E5696}" type="slidenum">
              <a:rPr lang="en-US" smtClean="0"/>
              <a:t>‹#›</a:t>
            </a:fld>
            <a:endParaRPr lang="en-US"/>
          </a:p>
        </p:txBody>
      </p:sp>
    </p:spTree>
    <p:extLst>
      <p:ext uri="{BB962C8B-B14F-4D97-AF65-F5344CB8AC3E}">
        <p14:creationId xmlns:p14="http://schemas.microsoft.com/office/powerpoint/2010/main" val="41712273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FE058-5F88-A34A-9CFB-A06D6916CD97}" type="datetimeFigureOut">
              <a:rPr lang="en-US" smtClean="0"/>
              <a:t>6/11/15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FD9F0-C64E-3A40-BA97-A2B38F6E5696}" type="slidenum">
              <a:rPr lang="en-US" smtClean="0"/>
              <a:t>‹#›</a:t>
            </a:fld>
            <a:endParaRPr lang="en-US"/>
          </a:p>
        </p:txBody>
      </p:sp>
    </p:spTree>
    <p:extLst>
      <p:ext uri="{BB962C8B-B14F-4D97-AF65-F5344CB8AC3E}">
        <p14:creationId xmlns:p14="http://schemas.microsoft.com/office/powerpoint/2010/main" val="424886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43363-8A19-3545-9A01-F3247B7FC4A4}" type="datetimeFigureOut">
              <a:rPr lang="en-US" smtClean="0">
                <a:solidFill>
                  <a:prstClr val="black">
                    <a:tint val="75000"/>
                  </a:prstClr>
                </a:solidFill>
                <a:latin typeface="Calibri"/>
              </a:rPr>
              <a:pPr/>
              <a:t>6/11/15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48E12-C76A-C84C-8BC0-CF4BE0263B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8508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3.xm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chart" Target="../charts/chart4.xml"/><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chart" Target="../charts/chart5.xml"/><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jpeg"/><Relationship Id="rId8" Type="http://schemas.openxmlformats.org/officeDocument/2006/relationships/hyperlink" Target="http://www.nisenet.org"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8.png"/><Relationship Id="rId5"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tiff"/><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jpe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jpeg"/><Relationship Id="rId5"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1.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383450" y="344656"/>
            <a:ext cx="3978523" cy="830997"/>
          </a:xfrm>
          <a:prstGeom prst="rect">
            <a:avLst/>
          </a:prstGeom>
        </p:spPr>
        <p:txBody>
          <a:bodyPr wrap="none">
            <a:spAutoFit/>
          </a:bodyPr>
          <a:lstStyle/>
          <a:p>
            <a:r>
              <a:rPr lang="en-US" sz="2400" b="1" spc="150" dirty="0" smtClean="0">
                <a:solidFill>
                  <a:srgbClr val="49176D"/>
                </a:solidFill>
                <a:latin typeface="Century Gothic"/>
                <a:cs typeface="Century Gothic"/>
              </a:rPr>
              <a:t>June 2015</a:t>
            </a:r>
          </a:p>
          <a:p>
            <a:r>
              <a:rPr lang="en-US" sz="2400" b="1" spc="150" dirty="0" smtClean="0">
                <a:solidFill>
                  <a:srgbClr val="49176D"/>
                </a:solidFill>
                <a:latin typeface="Century Gothic"/>
                <a:cs typeface="Century Gothic"/>
              </a:rPr>
              <a:t>Network-Wide Meeting </a:t>
            </a:r>
            <a:endParaRPr lang="en-US" sz="2400" b="1" spc="150" dirty="0">
              <a:solidFill>
                <a:srgbClr val="49176D"/>
              </a:solidFill>
              <a:latin typeface="Century Gothic"/>
              <a:cs typeface="Century Gothic"/>
            </a:endParaRPr>
          </a:p>
        </p:txBody>
      </p:sp>
      <p:sp>
        <p:nvSpPr>
          <p:cNvPr id="9" name="TextBox 10"/>
          <p:cNvSpPr txBox="1">
            <a:spLocks noChangeArrowheads="1"/>
          </p:cNvSpPr>
          <p:nvPr/>
        </p:nvSpPr>
        <p:spPr bwMode="auto">
          <a:xfrm>
            <a:off x="5371485" y="6125452"/>
            <a:ext cx="3340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err="1">
                <a:solidFill>
                  <a:prstClr val="black"/>
                </a:solidFill>
                <a:latin typeface="Calibri" charset="0"/>
              </a:rPr>
              <a:t>www.nisenet.org</a:t>
            </a:r>
            <a:endParaRPr lang="en-US" sz="1400" dirty="0">
              <a:solidFill>
                <a:prstClr val="black"/>
              </a:solidFill>
              <a:latin typeface="Calibri" charset="0"/>
            </a:endParaRPr>
          </a:p>
        </p:txBody>
      </p:sp>
      <p:pic>
        <p:nvPicPr>
          <p:cNvPr id="10" name="Picture 9" descr="NISE_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873" y="6186537"/>
            <a:ext cx="1135912" cy="257187"/>
          </a:xfrm>
          <a:prstGeom prst="rect">
            <a:avLst/>
          </a:prstGeom>
        </p:spPr>
      </p:pic>
      <p:pic>
        <p:nvPicPr>
          <p:cNvPr id="13" name="Picture 12" descr="NSF_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1019" y="6144027"/>
            <a:ext cx="342558" cy="342558"/>
          </a:xfrm>
          <a:prstGeom prst="rect">
            <a:avLst/>
          </a:prstGeom>
        </p:spPr>
      </p:pic>
      <p:pic>
        <p:nvPicPr>
          <p:cNvPr id="15" name="Picture 14" descr="PHL sci fest Franklin 5688058637_6dd3ccd912_b.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7819" y="2667002"/>
            <a:ext cx="8696291" cy="3427563"/>
          </a:xfrm>
          <a:prstGeom prst="rect">
            <a:avLst/>
          </a:prstGeom>
        </p:spPr>
      </p:pic>
      <p:sp>
        <p:nvSpPr>
          <p:cNvPr id="12" name="Rectangle 11"/>
          <p:cNvSpPr/>
          <p:nvPr/>
        </p:nvSpPr>
        <p:spPr>
          <a:xfrm>
            <a:off x="239889" y="1550691"/>
            <a:ext cx="8686800" cy="1323439"/>
          </a:xfrm>
          <a:prstGeom prst="rect">
            <a:avLst/>
          </a:prstGeom>
          <a:solidFill>
            <a:srgbClr val="49176D"/>
          </a:solidFill>
        </p:spPr>
        <p:txBody>
          <a:bodyPr wrap="square">
            <a:spAutoFit/>
          </a:bodyPr>
          <a:lstStyle/>
          <a:p>
            <a:pPr algn="ctr"/>
            <a:endParaRPr lang="en-US" sz="1000" b="1" spc="150" dirty="0" smtClean="0">
              <a:solidFill>
                <a:schemeClr val="bg1"/>
              </a:solidFill>
              <a:latin typeface="Century Gothic"/>
              <a:cs typeface="Century Gothic"/>
            </a:endParaRPr>
          </a:p>
          <a:p>
            <a:pPr algn="ctr"/>
            <a:r>
              <a:rPr lang="en-US" sz="6000" b="1" spc="150" dirty="0" smtClean="0">
                <a:solidFill>
                  <a:schemeClr val="bg1"/>
                </a:solidFill>
                <a:latin typeface="Century Gothic"/>
                <a:cs typeface="Century Gothic"/>
              </a:rPr>
              <a:t>Thursday wrap-up</a:t>
            </a:r>
          </a:p>
          <a:p>
            <a:pPr algn="ctr"/>
            <a:endParaRPr lang="en-US" sz="1000" b="1" spc="150" dirty="0">
              <a:solidFill>
                <a:schemeClr val="bg1"/>
              </a:solidFill>
              <a:latin typeface="Century Gothic"/>
              <a:cs typeface="Century Gothic"/>
            </a:endParaRPr>
          </a:p>
        </p:txBody>
      </p:sp>
    </p:spTree>
    <p:extLst>
      <p:ext uri="{BB962C8B-B14F-4D97-AF65-F5344CB8AC3E}">
        <p14:creationId xmlns:p14="http://schemas.microsoft.com/office/powerpoint/2010/main" val="29278680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3854616105"/>
              </p:ext>
            </p:extLst>
          </p:nvPr>
        </p:nvGraphicFramePr>
        <p:xfrm>
          <a:off x="674800" y="1598640"/>
          <a:ext cx="7832679" cy="414991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639388" y="274638"/>
            <a:ext cx="8047412" cy="1143000"/>
          </a:xfrm>
        </p:spPr>
        <p:txBody>
          <a:bodyPr/>
          <a:lstStyle/>
          <a:p>
            <a:pPr algn="l">
              <a:spcAft>
                <a:spcPts val="1600"/>
              </a:spcAft>
            </a:pPr>
            <a:r>
              <a:rPr lang="en-US" b="1" spc="150" dirty="0" smtClean="0">
                <a:solidFill>
                  <a:srgbClr val="49176D"/>
                </a:solidFill>
                <a:latin typeface="Century Gothic"/>
                <a:cs typeface="Century Gothic"/>
              </a:rPr>
              <a:t>Mini-grants</a:t>
            </a:r>
            <a:endParaRPr lang="en-US" b="1" spc="150" dirty="0">
              <a:solidFill>
                <a:srgbClr val="49176D"/>
              </a:solidFill>
              <a:latin typeface="Century Gothic"/>
              <a:cs typeface="Century Gothic"/>
            </a:endParaRPr>
          </a:p>
        </p:txBody>
      </p:sp>
      <p:sp>
        <p:nvSpPr>
          <p:cNvPr id="3" name="Rectangle 2"/>
          <p:cNvSpPr/>
          <p:nvPr/>
        </p:nvSpPr>
        <p:spPr>
          <a:xfrm>
            <a:off x="2444380" y="5969950"/>
            <a:ext cx="4285323" cy="369332"/>
          </a:xfrm>
          <a:prstGeom prst="rect">
            <a:avLst/>
          </a:prstGeom>
        </p:spPr>
        <p:txBody>
          <a:bodyPr wrap="none">
            <a:spAutoFit/>
          </a:bodyPr>
          <a:lstStyle/>
          <a:p>
            <a:r>
              <a:rPr lang="en-US" dirty="0"/>
              <a:t>Cumulative number of </a:t>
            </a:r>
            <a:r>
              <a:rPr lang="en-US" dirty="0" smtClean="0"/>
              <a:t>mini-grants awarded</a:t>
            </a:r>
            <a:endParaRPr lang="en-US" dirty="0"/>
          </a:p>
        </p:txBody>
      </p:sp>
    </p:spTree>
    <p:extLst>
      <p:ext uri="{BB962C8B-B14F-4D97-AF65-F5344CB8AC3E}">
        <p14:creationId xmlns:p14="http://schemas.microsoft.com/office/powerpoint/2010/main" val="41031823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652598661"/>
              </p:ext>
            </p:extLst>
          </p:nvPr>
        </p:nvGraphicFramePr>
        <p:xfrm>
          <a:off x="701037" y="1622415"/>
          <a:ext cx="7806442" cy="412613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639388" y="274638"/>
            <a:ext cx="8047412" cy="1143000"/>
          </a:xfrm>
        </p:spPr>
        <p:txBody>
          <a:bodyPr/>
          <a:lstStyle/>
          <a:p>
            <a:pPr algn="l">
              <a:spcAft>
                <a:spcPts val="1600"/>
              </a:spcAft>
            </a:pPr>
            <a:r>
              <a:rPr lang="en-US" b="1" i="1" spc="150" dirty="0" smtClean="0">
                <a:solidFill>
                  <a:srgbClr val="49176D"/>
                </a:solidFill>
                <a:latin typeface="Century Gothic"/>
                <a:cs typeface="Century Gothic"/>
              </a:rPr>
              <a:t>Nano</a:t>
            </a:r>
            <a:r>
              <a:rPr lang="en-US" b="1" spc="150" dirty="0" smtClean="0">
                <a:solidFill>
                  <a:srgbClr val="49176D"/>
                </a:solidFill>
                <a:latin typeface="Century Gothic"/>
                <a:cs typeface="Century Gothic"/>
              </a:rPr>
              <a:t> mini-exhibition</a:t>
            </a:r>
            <a:endParaRPr lang="en-US" b="1" spc="150" dirty="0">
              <a:solidFill>
                <a:srgbClr val="49176D"/>
              </a:solidFill>
              <a:latin typeface="Century Gothic"/>
              <a:cs typeface="Century Gothic"/>
            </a:endParaRPr>
          </a:p>
        </p:txBody>
      </p:sp>
      <p:sp>
        <p:nvSpPr>
          <p:cNvPr id="3" name="Rectangle 2"/>
          <p:cNvSpPr/>
          <p:nvPr/>
        </p:nvSpPr>
        <p:spPr>
          <a:xfrm>
            <a:off x="2170841" y="5989488"/>
            <a:ext cx="5001715" cy="369332"/>
          </a:xfrm>
          <a:prstGeom prst="rect">
            <a:avLst/>
          </a:prstGeom>
        </p:spPr>
        <p:txBody>
          <a:bodyPr wrap="none">
            <a:spAutoFit/>
          </a:bodyPr>
          <a:lstStyle/>
          <a:p>
            <a:r>
              <a:rPr lang="en-US" dirty="0"/>
              <a:t>Cumulative number of </a:t>
            </a:r>
            <a:r>
              <a:rPr lang="en-US" i="1" dirty="0" smtClean="0"/>
              <a:t>Nano</a:t>
            </a:r>
            <a:r>
              <a:rPr lang="en-US" dirty="0" smtClean="0"/>
              <a:t> exhibitions distributed</a:t>
            </a:r>
            <a:endParaRPr lang="en-US" dirty="0"/>
          </a:p>
        </p:txBody>
      </p:sp>
    </p:spTree>
    <p:extLst>
      <p:ext uri="{BB962C8B-B14F-4D97-AF65-F5344CB8AC3E}">
        <p14:creationId xmlns:p14="http://schemas.microsoft.com/office/powerpoint/2010/main" val="21748311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186009" y="0"/>
            <a:ext cx="2786508" cy="6858000"/>
          </a:xfrm>
          <a:prstGeom prst="rect">
            <a:avLst/>
          </a:prstGeom>
        </p:spPr>
      </p:pic>
      <p:sp>
        <p:nvSpPr>
          <p:cNvPr id="2" name="Title 1"/>
          <p:cNvSpPr>
            <a:spLocks noGrp="1"/>
          </p:cNvSpPr>
          <p:nvPr>
            <p:ph type="title"/>
          </p:nvPr>
        </p:nvSpPr>
        <p:spPr>
          <a:xfrm>
            <a:off x="318816" y="457456"/>
            <a:ext cx="2590989" cy="1710421"/>
          </a:xfrm>
        </p:spPr>
        <p:txBody>
          <a:bodyPr>
            <a:normAutofit fontScale="90000"/>
          </a:bodyPr>
          <a:lstStyle/>
          <a:p>
            <a:pPr algn="l">
              <a:spcAft>
                <a:spcPts val="1600"/>
              </a:spcAft>
            </a:pPr>
            <a:r>
              <a:rPr lang="en-US" b="1" spc="150" dirty="0" smtClean="0">
                <a:solidFill>
                  <a:srgbClr val="49176D"/>
                </a:solidFill>
                <a:latin typeface="Century Gothic"/>
                <a:cs typeface="Century Gothic"/>
              </a:rPr>
              <a:t>Known Annual Reach</a:t>
            </a:r>
            <a:endParaRPr lang="en-US" b="1" spc="150" dirty="0">
              <a:solidFill>
                <a:srgbClr val="49176D"/>
              </a:solidFill>
              <a:latin typeface="Century Gothic"/>
              <a:cs typeface="Century Gothic"/>
            </a:endParaRPr>
          </a:p>
        </p:txBody>
      </p:sp>
      <p:graphicFrame>
        <p:nvGraphicFramePr>
          <p:cNvPr id="8" name="Chart 7"/>
          <p:cNvGraphicFramePr>
            <a:graphicFrameLocks/>
          </p:cNvGraphicFramePr>
          <p:nvPr>
            <p:extLst>
              <p:ext uri="{D42A27DB-BD31-4B8C-83A1-F6EECF244321}">
                <p14:modId xmlns:p14="http://schemas.microsoft.com/office/powerpoint/2010/main" val="2201150818"/>
              </p:ext>
            </p:extLst>
          </p:nvPr>
        </p:nvGraphicFramePr>
        <p:xfrm>
          <a:off x="3176325" y="250879"/>
          <a:ext cx="5635789" cy="64088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05670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186009" y="0"/>
            <a:ext cx="2786508" cy="6858000"/>
          </a:xfrm>
          <a:prstGeom prst="rect">
            <a:avLst/>
          </a:prstGeom>
        </p:spPr>
      </p:pic>
      <p:sp>
        <p:nvSpPr>
          <p:cNvPr id="2" name="Title 1"/>
          <p:cNvSpPr>
            <a:spLocks noGrp="1"/>
          </p:cNvSpPr>
          <p:nvPr>
            <p:ph type="title"/>
          </p:nvPr>
        </p:nvSpPr>
        <p:spPr>
          <a:xfrm>
            <a:off x="318816" y="457456"/>
            <a:ext cx="2590989" cy="1710421"/>
          </a:xfrm>
        </p:spPr>
        <p:txBody>
          <a:bodyPr>
            <a:normAutofit fontScale="90000"/>
          </a:bodyPr>
          <a:lstStyle/>
          <a:p>
            <a:pPr algn="l">
              <a:spcAft>
                <a:spcPts val="1600"/>
              </a:spcAft>
            </a:pPr>
            <a:r>
              <a:rPr lang="en-US" b="1" spc="150" dirty="0" smtClean="0">
                <a:solidFill>
                  <a:srgbClr val="49176D"/>
                </a:solidFill>
                <a:latin typeface="Century Gothic"/>
                <a:cs typeface="Century Gothic"/>
              </a:rPr>
              <a:t>Known Annual Reach</a:t>
            </a:r>
            <a:endParaRPr lang="en-US" b="1" spc="150" dirty="0">
              <a:solidFill>
                <a:srgbClr val="49176D"/>
              </a:solidFill>
              <a:latin typeface="Century Gothic"/>
              <a:cs typeface="Century Gothic"/>
            </a:endParaRPr>
          </a:p>
        </p:txBody>
      </p:sp>
      <p:graphicFrame>
        <p:nvGraphicFramePr>
          <p:cNvPr id="8" name="Chart 7"/>
          <p:cNvGraphicFramePr>
            <a:graphicFrameLocks/>
          </p:cNvGraphicFramePr>
          <p:nvPr>
            <p:extLst>
              <p:ext uri="{D42A27DB-BD31-4B8C-83A1-F6EECF244321}">
                <p14:modId xmlns:p14="http://schemas.microsoft.com/office/powerpoint/2010/main" val="1810209197"/>
              </p:ext>
            </p:extLst>
          </p:nvPr>
        </p:nvGraphicFramePr>
        <p:xfrm>
          <a:off x="3176325" y="250879"/>
          <a:ext cx="5635789" cy="6408852"/>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Take_lead.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0661" y="4017908"/>
            <a:ext cx="4924911" cy="748784"/>
          </a:xfrm>
          <a:prstGeom prst="rect">
            <a:avLst/>
          </a:prstGeom>
        </p:spPr>
      </p:pic>
      <p:sp>
        <p:nvSpPr>
          <p:cNvPr id="6" name="TextBox 5"/>
          <p:cNvSpPr txBox="1"/>
          <p:nvPr/>
        </p:nvSpPr>
        <p:spPr>
          <a:xfrm>
            <a:off x="-461851" y="34763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88111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E8D4"/>
        </a:solidFill>
        <a:effectLst/>
      </p:bgPr>
    </p:bg>
    <p:spTree>
      <p:nvGrpSpPr>
        <p:cNvPr id="1" name=""/>
        <p:cNvGrpSpPr/>
        <p:nvPr/>
      </p:nvGrpSpPr>
      <p:grpSpPr>
        <a:xfrm>
          <a:off x="0" y="0"/>
          <a:ext cx="0" cy="0"/>
          <a:chOff x="0" y="0"/>
          <a:chExt cx="0" cy="0"/>
        </a:xfrm>
      </p:grpSpPr>
      <p:pic>
        <p:nvPicPr>
          <p:cNvPr id="2" name="Picture 1" descr="botto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3751" y="2584477"/>
            <a:ext cx="5332015" cy="1458128"/>
          </a:xfrm>
          <a:prstGeom prst="rect">
            <a:avLst/>
          </a:prstGeom>
        </p:spPr>
      </p:pic>
      <p:pic>
        <p:nvPicPr>
          <p:cNvPr id="3"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447" y="4104859"/>
            <a:ext cx="1921859" cy="2480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Screen shot 2013-11-15 at 4.22.28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9058" y="4104859"/>
            <a:ext cx="3443761" cy="2480925"/>
          </a:xfrm>
          <a:prstGeom prst="rect">
            <a:avLst/>
          </a:prstGeom>
        </p:spPr>
      </p:pic>
      <p:pic>
        <p:nvPicPr>
          <p:cNvPr id="5" name="Picture 4" descr="Screen shot 2013-11-25 at 3.19.01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3133" y="1788474"/>
            <a:ext cx="3242245" cy="2254131"/>
          </a:xfrm>
          <a:prstGeom prst="rect">
            <a:avLst/>
          </a:prstGeom>
        </p:spPr>
      </p:pic>
      <p:pic>
        <p:nvPicPr>
          <p:cNvPr id="8" name="Picture 7" descr="Screen Shot 2015-06-04 at 11.14.57 A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3751" y="160368"/>
            <a:ext cx="5468773" cy="2219819"/>
          </a:xfrm>
          <a:prstGeom prst="rect">
            <a:avLst/>
          </a:prstGeom>
        </p:spPr>
      </p:pic>
      <p:pic>
        <p:nvPicPr>
          <p:cNvPr id="9" name="Picture 8" descr="Take_lead.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75765" y="628500"/>
            <a:ext cx="3079004" cy="468132"/>
          </a:xfrm>
          <a:prstGeom prst="rect">
            <a:avLst/>
          </a:prstGeom>
        </p:spPr>
      </p:pic>
      <p:pic>
        <p:nvPicPr>
          <p:cNvPr id="10" name="Picture 9" descr="Screen shot 2013-11-25 at 11.37.56 AM.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73133" y="4104858"/>
            <a:ext cx="3316148" cy="2480925"/>
          </a:xfrm>
          <a:prstGeom prst="rect">
            <a:avLst/>
          </a:prstGeom>
        </p:spPr>
      </p:pic>
    </p:spTree>
    <p:extLst>
      <p:ext uri="{BB962C8B-B14F-4D97-AF65-F5344CB8AC3E}">
        <p14:creationId xmlns:p14="http://schemas.microsoft.com/office/powerpoint/2010/main" val="18191074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25778" y="230010"/>
            <a:ext cx="8686800" cy="964367"/>
          </a:xfrm>
          <a:prstGeom prst="rect">
            <a:avLst/>
          </a:prstGeom>
          <a:solidFill>
            <a:srgbClr val="49176D"/>
          </a:solidFill>
        </p:spPr>
        <p:txBody>
          <a:bodyPr wrap="square">
            <a:spAutoFit/>
          </a:bodyPr>
          <a:lstStyle/>
          <a:p>
            <a:pPr>
              <a:lnSpc>
                <a:spcPct val="150000"/>
              </a:lnSpc>
              <a:spcAft>
                <a:spcPts val="1600"/>
              </a:spcAft>
            </a:pPr>
            <a:r>
              <a:rPr lang="en-US" sz="4000" b="1" spc="150" dirty="0" smtClean="0">
                <a:solidFill>
                  <a:schemeClr val="bg1"/>
                </a:solidFill>
                <a:latin typeface="Century Gothic"/>
                <a:cs typeface="Century Gothic"/>
              </a:rPr>
              <a:t> New </a:t>
            </a:r>
            <a:r>
              <a:rPr lang="en-US" sz="4000" b="1" spc="150" dirty="0">
                <a:solidFill>
                  <a:schemeClr val="bg1"/>
                </a:solidFill>
                <a:latin typeface="Century Gothic"/>
                <a:cs typeface="Century Gothic"/>
              </a:rPr>
              <a:t>o</a:t>
            </a:r>
            <a:r>
              <a:rPr lang="en-US" sz="4000" b="1" spc="150" dirty="0" smtClean="0">
                <a:solidFill>
                  <a:schemeClr val="bg1"/>
                </a:solidFill>
                <a:latin typeface="Century Gothic"/>
                <a:cs typeface="Century Gothic"/>
              </a:rPr>
              <a:t>pportunities</a:t>
            </a:r>
            <a:endParaRPr lang="en-US" sz="4000" b="1" spc="150" dirty="0">
              <a:solidFill>
                <a:schemeClr val="bg1"/>
              </a:solidFill>
              <a:latin typeface="Century Gothic"/>
              <a:cs typeface="Century Gothic"/>
            </a:endParaRPr>
          </a:p>
        </p:txBody>
      </p:sp>
      <p:sp>
        <p:nvSpPr>
          <p:cNvPr id="8" name="TextBox 7"/>
          <p:cNvSpPr txBox="1"/>
          <p:nvPr/>
        </p:nvSpPr>
        <p:spPr>
          <a:xfrm>
            <a:off x="584402" y="1798781"/>
            <a:ext cx="8304951" cy="2759730"/>
          </a:xfrm>
          <a:prstGeom prst="rect">
            <a:avLst/>
          </a:prstGeom>
          <a:noFill/>
        </p:spPr>
        <p:txBody>
          <a:bodyPr wrap="square" rtlCol="0">
            <a:spAutoFit/>
          </a:bodyPr>
          <a:lstStyle/>
          <a:p>
            <a:pPr marL="457200" indent="-457200">
              <a:spcAft>
                <a:spcPts val="1600"/>
              </a:spcAft>
              <a:buFont typeface="+mj-lt"/>
              <a:buAutoNum type="arabicPeriod"/>
            </a:pPr>
            <a:r>
              <a:rPr lang="en-US" sz="2400" dirty="0" smtClean="0"/>
              <a:t>Museum and Community Partnerships</a:t>
            </a:r>
          </a:p>
          <a:p>
            <a:pPr marL="457200" indent="-457200">
              <a:spcAft>
                <a:spcPts val="1600"/>
              </a:spcAft>
              <a:buFont typeface="+mj-lt"/>
              <a:buAutoNum type="arabicPeriod"/>
            </a:pPr>
            <a:r>
              <a:rPr lang="en-US" sz="2400" dirty="0"/>
              <a:t>Building with Biology </a:t>
            </a:r>
            <a:endParaRPr lang="en-US" sz="2400" dirty="0" smtClean="0"/>
          </a:p>
          <a:p>
            <a:pPr marL="457200" indent="-457200">
              <a:spcAft>
                <a:spcPts val="1600"/>
              </a:spcAft>
              <a:buFont typeface="+mj-lt"/>
              <a:buAutoNum type="arabicPeriod"/>
            </a:pPr>
            <a:r>
              <a:rPr lang="en-US" sz="2400" dirty="0"/>
              <a:t>Sustainability and Science </a:t>
            </a:r>
            <a:r>
              <a:rPr lang="en-US" sz="2400" dirty="0" smtClean="0"/>
              <a:t>Museums</a:t>
            </a:r>
            <a:endParaRPr lang="en-US" sz="2400" dirty="0"/>
          </a:p>
          <a:p>
            <a:pPr marL="457200" indent="-457200">
              <a:spcAft>
                <a:spcPts val="1600"/>
              </a:spcAft>
              <a:buFont typeface="+mj-lt"/>
              <a:buAutoNum type="arabicPeriod"/>
            </a:pPr>
            <a:r>
              <a:rPr lang="en-US" sz="2400" dirty="0" smtClean="0"/>
              <a:t>Small </a:t>
            </a:r>
            <a:r>
              <a:rPr lang="en-US" sz="2400" dirty="0"/>
              <a:t>f</a:t>
            </a:r>
            <a:r>
              <a:rPr lang="en-US" sz="2400" dirty="0" smtClean="0"/>
              <a:t>ootprint </a:t>
            </a:r>
            <a:r>
              <a:rPr lang="en-US" sz="2400" dirty="0"/>
              <a:t>exhibitions </a:t>
            </a:r>
            <a:endParaRPr lang="en-US" sz="2400" dirty="0" smtClean="0"/>
          </a:p>
          <a:p>
            <a:pPr marL="457200" indent="-457200">
              <a:spcAft>
                <a:spcPts val="1600"/>
              </a:spcAft>
              <a:buFont typeface="+mj-lt"/>
              <a:buAutoNum type="arabicPeriod"/>
            </a:pPr>
            <a:r>
              <a:rPr lang="en-US" sz="2400" dirty="0" smtClean="0"/>
              <a:t>And more</a:t>
            </a:r>
          </a:p>
        </p:txBody>
      </p:sp>
      <p:pic>
        <p:nvPicPr>
          <p:cNvPr id="6" name="Picture 5" descr="Take_lead.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37657" y="4857750"/>
            <a:ext cx="5046674" cy="881097"/>
          </a:xfrm>
          <a:prstGeom prst="rect">
            <a:avLst/>
          </a:prstGeom>
        </p:spPr>
      </p:pic>
      <p:sp>
        <p:nvSpPr>
          <p:cNvPr id="2" name="TextBox 1"/>
          <p:cNvSpPr txBox="1"/>
          <p:nvPr/>
        </p:nvSpPr>
        <p:spPr>
          <a:xfrm>
            <a:off x="3292311" y="5864286"/>
            <a:ext cx="4359637" cy="461665"/>
          </a:xfrm>
          <a:prstGeom prst="rect">
            <a:avLst/>
          </a:prstGeom>
          <a:noFill/>
        </p:spPr>
        <p:txBody>
          <a:bodyPr wrap="none" rtlCol="0">
            <a:spAutoFit/>
          </a:bodyPr>
          <a:lstStyle/>
          <a:p>
            <a:r>
              <a:rPr lang="en-US" sz="2400" dirty="0" smtClean="0"/>
              <a:t>Final grant close is February 2017</a:t>
            </a:r>
            <a:endParaRPr lang="en-US" sz="2400" dirty="0"/>
          </a:p>
        </p:txBody>
      </p:sp>
    </p:spTree>
    <p:extLst>
      <p:ext uri="{BB962C8B-B14F-4D97-AF65-F5344CB8AC3E}">
        <p14:creationId xmlns:p14="http://schemas.microsoft.com/office/powerpoint/2010/main" val="37751974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4817" y="2849317"/>
            <a:ext cx="2016892" cy="66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4817" y="1762636"/>
            <a:ext cx="2016891" cy="66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4816" y="3847552"/>
            <a:ext cx="2016892" cy="47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55071" y="534180"/>
            <a:ext cx="3778999" cy="707886"/>
          </a:xfrm>
          <a:prstGeom prst="rect">
            <a:avLst/>
          </a:prstGeom>
        </p:spPr>
        <p:txBody>
          <a:bodyPr wrap="none">
            <a:spAutoFit/>
          </a:bodyPr>
          <a:lstStyle/>
          <a:p>
            <a:pPr>
              <a:spcAft>
                <a:spcPts val="1600"/>
              </a:spcAft>
            </a:pPr>
            <a:r>
              <a:rPr lang="en-US" sz="4000" b="1" spc="150" dirty="0" smtClean="0">
                <a:solidFill>
                  <a:srgbClr val="49176D"/>
                </a:solidFill>
                <a:latin typeface="Century Gothic"/>
                <a:cs typeface="Century Gothic"/>
              </a:rPr>
              <a:t>Stay in touch!</a:t>
            </a:r>
            <a:endParaRPr lang="en-US" sz="4000" b="1" spc="150" dirty="0">
              <a:solidFill>
                <a:srgbClr val="49176D"/>
              </a:solidFill>
              <a:latin typeface="Century Gothic"/>
              <a:cs typeface="Century Gothic"/>
            </a:endParaRPr>
          </a:p>
        </p:txBody>
      </p:sp>
      <p:pic>
        <p:nvPicPr>
          <p:cNvPr id="2" name="Picture 1" descr="20121004_1356-X2.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513668" y="1318897"/>
            <a:ext cx="5387603" cy="5303520"/>
          </a:xfrm>
          <a:prstGeom prst="rect">
            <a:avLst/>
          </a:prstGeom>
        </p:spPr>
      </p:pic>
      <p:sp>
        <p:nvSpPr>
          <p:cNvPr id="3" name="TextBox 2"/>
          <p:cNvSpPr txBox="1"/>
          <p:nvPr/>
        </p:nvSpPr>
        <p:spPr>
          <a:xfrm>
            <a:off x="608040" y="4500134"/>
            <a:ext cx="2859827" cy="1938992"/>
          </a:xfrm>
          <a:prstGeom prst="rect">
            <a:avLst/>
          </a:prstGeom>
          <a:noFill/>
        </p:spPr>
        <p:txBody>
          <a:bodyPr wrap="none" rtlCol="0">
            <a:spAutoFit/>
          </a:bodyPr>
          <a:lstStyle/>
          <a:p>
            <a:r>
              <a:rPr lang="en-US" sz="2400" dirty="0" smtClean="0">
                <a:hlinkClick r:id="rId8"/>
              </a:rPr>
              <a:t>Nano Bite Newsletter</a:t>
            </a:r>
          </a:p>
          <a:p>
            <a:endParaRPr lang="en-US" sz="2400" dirty="0">
              <a:hlinkClick r:id="rId8"/>
            </a:endParaRPr>
          </a:p>
          <a:p>
            <a:r>
              <a:rPr lang="en-US" sz="2400" dirty="0" smtClean="0">
                <a:hlinkClick r:id="rId8"/>
              </a:rPr>
              <a:t>www.nisenet.org</a:t>
            </a:r>
            <a:endParaRPr lang="en-US" sz="2400" dirty="0" smtClean="0"/>
          </a:p>
          <a:p>
            <a:endParaRPr lang="en-US" sz="2400" dirty="0"/>
          </a:p>
          <a:p>
            <a:r>
              <a:rPr lang="en-US" sz="2400" dirty="0" err="1" smtClean="0"/>
              <a:t>kberry@mos.org</a:t>
            </a:r>
            <a:endParaRPr lang="en-US" sz="2400" dirty="0"/>
          </a:p>
        </p:txBody>
      </p:sp>
    </p:spTree>
    <p:extLst>
      <p:ext uri="{BB962C8B-B14F-4D97-AF65-F5344CB8AC3E}">
        <p14:creationId xmlns:p14="http://schemas.microsoft.com/office/powerpoint/2010/main" val="4976361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25778" y="230010"/>
            <a:ext cx="8686800" cy="964367"/>
          </a:xfrm>
          <a:prstGeom prst="rect">
            <a:avLst/>
          </a:prstGeom>
          <a:solidFill>
            <a:srgbClr val="49176D"/>
          </a:solidFill>
        </p:spPr>
        <p:txBody>
          <a:bodyPr wrap="square">
            <a:spAutoFit/>
          </a:bodyPr>
          <a:lstStyle/>
          <a:p>
            <a:pPr>
              <a:lnSpc>
                <a:spcPct val="150000"/>
              </a:lnSpc>
              <a:spcAft>
                <a:spcPts val="1600"/>
              </a:spcAft>
            </a:pPr>
            <a:r>
              <a:rPr lang="en-US" sz="4000" b="1" spc="150" dirty="0" smtClean="0">
                <a:solidFill>
                  <a:schemeClr val="bg1"/>
                </a:solidFill>
                <a:latin typeface="Century Gothic"/>
                <a:cs typeface="Century Gothic"/>
              </a:rPr>
              <a:t> New </a:t>
            </a:r>
            <a:r>
              <a:rPr lang="en-US" sz="4000" b="1" spc="150" dirty="0">
                <a:solidFill>
                  <a:schemeClr val="bg1"/>
                </a:solidFill>
                <a:latin typeface="Century Gothic"/>
                <a:cs typeface="Century Gothic"/>
              </a:rPr>
              <a:t>o</a:t>
            </a:r>
            <a:r>
              <a:rPr lang="en-US" sz="4000" b="1" spc="150" dirty="0" smtClean="0">
                <a:solidFill>
                  <a:schemeClr val="bg1"/>
                </a:solidFill>
                <a:latin typeface="Century Gothic"/>
                <a:cs typeface="Century Gothic"/>
              </a:rPr>
              <a:t>pportunities</a:t>
            </a:r>
            <a:endParaRPr lang="en-US" sz="4000" b="1" spc="150" dirty="0">
              <a:solidFill>
                <a:schemeClr val="bg1"/>
              </a:solidFill>
              <a:latin typeface="Century Gothic"/>
              <a:cs typeface="Century Gothic"/>
            </a:endParaRPr>
          </a:p>
        </p:txBody>
      </p:sp>
      <p:sp>
        <p:nvSpPr>
          <p:cNvPr id="8" name="TextBox 7"/>
          <p:cNvSpPr txBox="1"/>
          <p:nvPr/>
        </p:nvSpPr>
        <p:spPr>
          <a:xfrm>
            <a:off x="422970" y="1506393"/>
            <a:ext cx="8304951" cy="584776"/>
          </a:xfrm>
          <a:prstGeom prst="rect">
            <a:avLst/>
          </a:prstGeom>
          <a:noFill/>
        </p:spPr>
        <p:txBody>
          <a:bodyPr wrap="square" rtlCol="0">
            <a:spAutoFit/>
          </a:bodyPr>
          <a:lstStyle/>
          <a:p>
            <a:pPr>
              <a:spcAft>
                <a:spcPts val="1600"/>
              </a:spcAft>
            </a:pPr>
            <a:r>
              <a:rPr lang="en-US" sz="3200" b="1" dirty="0" smtClean="0"/>
              <a:t>The Network belongs to all of us</a:t>
            </a:r>
          </a:p>
        </p:txBody>
      </p:sp>
      <p:pic>
        <p:nvPicPr>
          <p:cNvPr id="6" name="Picture 5" descr="Take_lead.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86335" y="5369730"/>
            <a:ext cx="5046674" cy="862395"/>
          </a:xfrm>
          <a:prstGeom prst="rect">
            <a:avLst/>
          </a:prstGeom>
          <a:solidFill>
            <a:srgbClr val="491A6C"/>
          </a:solidFill>
        </p:spPr>
      </p:pic>
    </p:spTree>
    <p:extLst>
      <p:ext uri="{BB962C8B-B14F-4D97-AF65-F5344CB8AC3E}">
        <p14:creationId xmlns:p14="http://schemas.microsoft.com/office/powerpoint/2010/main" val="5625123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0975"/>
            <a:ext cx="9144000" cy="6858000"/>
          </a:xfrm>
          <a:prstGeom prst="rect">
            <a:avLst/>
          </a:prstGeom>
        </p:spPr>
      </p:pic>
      <p:sp>
        <p:nvSpPr>
          <p:cNvPr id="5" name="Rectangle 4"/>
          <p:cNvSpPr/>
          <p:nvPr/>
        </p:nvSpPr>
        <p:spPr>
          <a:xfrm>
            <a:off x="225778" y="230010"/>
            <a:ext cx="8686800" cy="964367"/>
          </a:xfrm>
          <a:prstGeom prst="rect">
            <a:avLst/>
          </a:prstGeom>
          <a:solidFill>
            <a:srgbClr val="49176D"/>
          </a:solidFill>
        </p:spPr>
        <p:txBody>
          <a:bodyPr wrap="square">
            <a:spAutoFit/>
          </a:bodyPr>
          <a:lstStyle/>
          <a:p>
            <a:pPr>
              <a:lnSpc>
                <a:spcPct val="150000"/>
              </a:lnSpc>
              <a:spcAft>
                <a:spcPts val="1600"/>
              </a:spcAft>
            </a:pPr>
            <a:r>
              <a:rPr lang="en-US" sz="4000" b="1" spc="150" dirty="0" smtClean="0">
                <a:solidFill>
                  <a:schemeClr val="bg1"/>
                </a:solidFill>
                <a:latin typeface="Century Gothic"/>
                <a:cs typeface="Century Gothic"/>
              </a:rPr>
              <a:t> New </a:t>
            </a:r>
            <a:r>
              <a:rPr lang="en-US" sz="4000" b="1" spc="150" dirty="0">
                <a:solidFill>
                  <a:schemeClr val="bg1"/>
                </a:solidFill>
                <a:latin typeface="Century Gothic"/>
                <a:cs typeface="Century Gothic"/>
              </a:rPr>
              <a:t>o</a:t>
            </a:r>
            <a:r>
              <a:rPr lang="en-US" sz="4000" b="1" spc="150" dirty="0" smtClean="0">
                <a:solidFill>
                  <a:schemeClr val="bg1"/>
                </a:solidFill>
                <a:latin typeface="Century Gothic"/>
                <a:cs typeface="Century Gothic"/>
              </a:rPr>
              <a:t>pportunities</a:t>
            </a:r>
            <a:endParaRPr lang="en-US" sz="4000" b="1" spc="150" dirty="0">
              <a:solidFill>
                <a:schemeClr val="bg1"/>
              </a:solidFill>
              <a:latin typeface="Century Gothic"/>
              <a:cs typeface="Century Gothic"/>
            </a:endParaRPr>
          </a:p>
        </p:txBody>
      </p:sp>
      <p:sp>
        <p:nvSpPr>
          <p:cNvPr id="8" name="TextBox 7"/>
          <p:cNvSpPr txBox="1"/>
          <p:nvPr/>
        </p:nvSpPr>
        <p:spPr>
          <a:xfrm>
            <a:off x="422970" y="1506393"/>
            <a:ext cx="8304951" cy="584776"/>
          </a:xfrm>
          <a:prstGeom prst="rect">
            <a:avLst/>
          </a:prstGeom>
          <a:noFill/>
        </p:spPr>
        <p:txBody>
          <a:bodyPr wrap="square" rtlCol="0">
            <a:spAutoFit/>
          </a:bodyPr>
          <a:lstStyle/>
          <a:p>
            <a:pPr>
              <a:spcAft>
                <a:spcPts val="1600"/>
              </a:spcAft>
            </a:pPr>
            <a:r>
              <a:rPr lang="en-US" sz="3200" b="1" dirty="0" smtClean="0"/>
              <a:t>The Network belongs to all of us</a:t>
            </a:r>
          </a:p>
        </p:txBody>
      </p:sp>
      <p:pic>
        <p:nvPicPr>
          <p:cNvPr id="6" name="Picture 5" descr="Take_lead.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86335" y="5369730"/>
            <a:ext cx="5046674" cy="862395"/>
          </a:xfrm>
          <a:prstGeom prst="rect">
            <a:avLst/>
          </a:prstGeom>
          <a:solidFill>
            <a:srgbClr val="491A6C"/>
          </a:solidFill>
        </p:spPr>
      </p:pic>
      <p:sp>
        <p:nvSpPr>
          <p:cNvPr id="2" name="TextBox 1"/>
          <p:cNvSpPr txBox="1"/>
          <p:nvPr/>
        </p:nvSpPr>
        <p:spPr>
          <a:xfrm>
            <a:off x="2681299" y="3163359"/>
            <a:ext cx="3284271" cy="369332"/>
          </a:xfrm>
          <a:prstGeom prst="rect">
            <a:avLst/>
          </a:prstGeom>
          <a:ln>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picture missing</a:t>
            </a:r>
            <a:endParaRPr lang="en-US" dirty="0"/>
          </a:p>
        </p:txBody>
      </p:sp>
      <p:pic>
        <p:nvPicPr>
          <p:cNvPr id="3" name="Picture 2" descr="photo.jpe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85" y="2372807"/>
            <a:ext cx="8128000" cy="2489200"/>
          </a:xfrm>
          <a:prstGeom prst="rect">
            <a:avLst/>
          </a:prstGeom>
        </p:spPr>
      </p:pic>
    </p:spTree>
    <p:extLst>
      <p:ext uri="{BB962C8B-B14F-4D97-AF65-F5344CB8AC3E}">
        <p14:creationId xmlns:p14="http://schemas.microsoft.com/office/powerpoint/2010/main" val="20952924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553151" y="596900"/>
            <a:ext cx="3547215" cy="707886"/>
          </a:xfrm>
          <a:prstGeom prst="rect">
            <a:avLst/>
          </a:prstGeom>
        </p:spPr>
        <p:txBody>
          <a:bodyPr wrap="none">
            <a:spAutoFit/>
          </a:bodyPr>
          <a:lstStyle/>
          <a:p>
            <a:pPr>
              <a:spcAft>
                <a:spcPts val="1600"/>
              </a:spcAft>
            </a:pPr>
            <a:r>
              <a:rPr lang="en-US" sz="4000" b="1" spc="150" smtClean="0">
                <a:solidFill>
                  <a:srgbClr val="49176D"/>
                </a:solidFill>
                <a:latin typeface="Century Gothic"/>
                <a:cs typeface="Century Gothic"/>
              </a:rPr>
              <a:t>Group photo</a:t>
            </a:r>
            <a:endParaRPr lang="en-US" sz="4000" b="1" spc="150" dirty="0">
              <a:solidFill>
                <a:srgbClr val="49176D"/>
              </a:solidFill>
              <a:latin typeface="Century Gothic"/>
              <a:cs typeface="Century Gothic"/>
            </a:endParaRPr>
          </a:p>
        </p:txBody>
      </p:sp>
      <p:pic>
        <p:nvPicPr>
          <p:cNvPr id="7" name="Picture 6" descr="20140604_1451-X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3998" y="3174999"/>
            <a:ext cx="8686800" cy="3445573"/>
          </a:xfrm>
          <a:prstGeom prst="rect">
            <a:avLst/>
          </a:prstGeom>
          <a:noFill/>
          <a:ln>
            <a:noFill/>
          </a:ln>
        </p:spPr>
      </p:pic>
    </p:spTree>
    <p:extLst>
      <p:ext uri="{BB962C8B-B14F-4D97-AF65-F5344CB8AC3E}">
        <p14:creationId xmlns:p14="http://schemas.microsoft.com/office/powerpoint/2010/main" val="33713390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550335" y="3630500"/>
            <a:ext cx="7951866" cy="2728952"/>
          </a:xfrm>
          <a:prstGeom prst="rect">
            <a:avLst/>
          </a:prstGeom>
          <a:noFill/>
        </p:spPr>
        <p:txBody>
          <a:bodyPr wrap="square" rtlCol="0">
            <a:spAutoFit/>
          </a:bodyPr>
          <a:lstStyle/>
          <a:p>
            <a:pPr marL="285750" indent="-285750">
              <a:spcAft>
                <a:spcPts val="1600"/>
              </a:spcAft>
              <a:buFont typeface="Arial"/>
              <a:buChar char="•"/>
            </a:pPr>
            <a:r>
              <a:rPr lang="en-US" sz="2000" dirty="0"/>
              <a:t>Bring your </a:t>
            </a:r>
            <a:r>
              <a:rPr lang="en-US" sz="2000" dirty="0" smtClean="0"/>
              <a:t>map (blue top)</a:t>
            </a:r>
            <a:endParaRPr lang="en-US" sz="2000" dirty="0"/>
          </a:p>
          <a:p>
            <a:pPr marL="285750" indent="-285750">
              <a:spcAft>
                <a:spcPts val="1600"/>
              </a:spcAft>
              <a:buFont typeface="Arial"/>
              <a:buChar char="•"/>
            </a:pPr>
            <a:r>
              <a:rPr lang="en-US" sz="2000" dirty="0"/>
              <a:t>Wear your badge</a:t>
            </a:r>
          </a:p>
          <a:p>
            <a:pPr marL="285750" indent="-285750">
              <a:spcAft>
                <a:spcPts val="1600"/>
              </a:spcAft>
              <a:buFont typeface="Arial"/>
              <a:buChar char="•"/>
            </a:pPr>
            <a:r>
              <a:rPr lang="en-US" sz="2000" dirty="0"/>
              <a:t>Bring your ID </a:t>
            </a:r>
            <a:r>
              <a:rPr lang="en-US" sz="2000" dirty="0" smtClean="0"/>
              <a:t>(over 21 years old)</a:t>
            </a:r>
          </a:p>
          <a:p>
            <a:pPr marL="285750" indent="-285750">
              <a:spcAft>
                <a:spcPts val="1600"/>
              </a:spcAft>
              <a:buFont typeface="Arial"/>
              <a:buChar char="•"/>
            </a:pPr>
            <a:r>
              <a:rPr lang="en-US" sz="2000" dirty="0" smtClean="0"/>
              <a:t>Bring wristband and ticket for </a:t>
            </a:r>
            <a:br>
              <a:rPr lang="en-US" sz="2000" dirty="0" smtClean="0"/>
            </a:br>
            <a:r>
              <a:rPr lang="en-US" sz="2000" i="1" dirty="0" smtClean="0"/>
              <a:t>Space: An Out of Gravity Experience</a:t>
            </a:r>
            <a:endParaRPr lang="en-US" sz="2000" i="1" dirty="0"/>
          </a:p>
          <a:p>
            <a:pPr>
              <a:spcAft>
                <a:spcPts val="1600"/>
              </a:spcAft>
            </a:pPr>
            <a:endParaRPr lang="en-US" dirty="0"/>
          </a:p>
        </p:txBody>
      </p:sp>
      <p:sp>
        <p:nvSpPr>
          <p:cNvPr id="5" name="Rectangle 4"/>
          <p:cNvSpPr/>
          <p:nvPr/>
        </p:nvSpPr>
        <p:spPr>
          <a:xfrm>
            <a:off x="423334" y="596900"/>
            <a:ext cx="8720665" cy="707886"/>
          </a:xfrm>
          <a:prstGeom prst="rect">
            <a:avLst/>
          </a:prstGeom>
        </p:spPr>
        <p:txBody>
          <a:bodyPr wrap="square">
            <a:spAutoFit/>
          </a:bodyPr>
          <a:lstStyle/>
          <a:p>
            <a:pPr>
              <a:spcAft>
                <a:spcPts val="1600"/>
              </a:spcAft>
            </a:pPr>
            <a:r>
              <a:rPr lang="en-US" sz="4000" b="1" spc="150" dirty="0" smtClean="0">
                <a:solidFill>
                  <a:srgbClr val="49176D"/>
                </a:solidFill>
                <a:latin typeface="Century Gothic"/>
                <a:cs typeface="Century Gothic"/>
              </a:rPr>
              <a:t>Thursday night</a:t>
            </a:r>
            <a:endParaRPr lang="en-US" sz="4000" b="1" spc="150" dirty="0">
              <a:solidFill>
                <a:srgbClr val="49176D"/>
              </a:solidFill>
              <a:latin typeface="Century Gothic"/>
              <a:cs typeface="Century Gothic"/>
            </a:endParaRPr>
          </a:p>
        </p:txBody>
      </p:sp>
      <p:sp>
        <p:nvSpPr>
          <p:cNvPr id="8" name="Rectangle 7"/>
          <p:cNvSpPr/>
          <p:nvPr/>
        </p:nvSpPr>
        <p:spPr>
          <a:xfrm>
            <a:off x="550335" y="1648283"/>
            <a:ext cx="4938890" cy="1528624"/>
          </a:xfrm>
          <a:prstGeom prst="rect">
            <a:avLst/>
          </a:prstGeom>
        </p:spPr>
        <p:txBody>
          <a:bodyPr wrap="square">
            <a:spAutoFit/>
          </a:bodyPr>
          <a:lstStyle/>
          <a:p>
            <a:pPr>
              <a:spcAft>
                <a:spcPts val="1600"/>
              </a:spcAft>
            </a:pPr>
            <a:r>
              <a:rPr lang="en-US" sz="2000" b="1" dirty="0"/>
              <a:t>6:00pm – 7:00pm  </a:t>
            </a:r>
            <a:r>
              <a:rPr lang="en-US" sz="2000" dirty="0"/>
              <a:t>	</a:t>
            </a:r>
            <a:r>
              <a:rPr lang="en-US" sz="2000" dirty="0" smtClean="0"/>
              <a:t/>
            </a:r>
            <a:br>
              <a:rPr lang="en-US" sz="2000" dirty="0" smtClean="0"/>
            </a:br>
            <a:r>
              <a:rPr lang="en-US" sz="2000" dirty="0" smtClean="0"/>
              <a:t>Informal </a:t>
            </a:r>
            <a:r>
              <a:rPr lang="en-US" sz="2000" dirty="0"/>
              <a:t>dinner at the </a:t>
            </a:r>
            <a:r>
              <a:rPr lang="en-US" sz="2000" dirty="0" smtClean="0"/>
              <a:t>museum</a:t>
            </a:r>
            <a:endParaRPr lang="en-US" sz="2000" dirty="0"/>
          </a:p>
          <a:p>
            <a:pPr>
              <a:spcAft>
                <a:spcPts val="1600"/>
              </a:spcAft>
            </a:pPr>
            <a:r>
              <a:rPr lang="en-US" sz="2000" b="1" dirty="0"/>
              <a:t>7:00pm – 11:00pm	</a:t>
            </a:r>
            <a:r>
              <a:rPr lang="en-US" sz="2000" b="1" dirty="0" smtClean="0"/>
              <a:t/>
            </a:r>
            <a:br>
              <a:rPr lang="en-US" sz="2000" b="1" dirty="0" smtClean="0"/>
            </a:br>
            <a:r>
              <a:rPr lang="en-US" sz="2000" dirty="0" smtClean="0"/>
              <a:t>Social </a:t>
            </a:r>
            <a:r>
              <a:rPr lang="en-US" sz="2000" dirty="0"/>
              <a:t>Science event at the museum</a:t>
            </a:r>
          </a:p>
        </p:txBody>
      </p:sp>
      <p:sp>
        <p:nvSpPr>
          <p:cNvPr id="9" name="Rectangle 8"/>
          <p:cNvSpPr/>
          <p:nvPr/>
        </p:nvSpPr>
        <p:spPr>
          <a:xfrm>
            <a:off x="5095015" y="2016226"/>
            <a:ext cx="3744705" cy="31282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cience Museum of Minnesota - tornado alley bann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6960" y="2120815"/>
            <a:ext cx="3179580" cy="2121647"/>
          </a:xfrm>
          <a:prstGeom prst="rect">
            <a:avLst/>
          </a:prstGeom>
        </p:spPr>
      </p:pic>
      <p:pic>
        <p:nvPicPr>
          <p:cNvPr id="11" name="Picture 10" descr="exhibits-history-space-558.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25489" y="4242462"/>
            <a:ext cx="1371051" cy="752514"/>
          </a:xfrm>
          <a:prstGeom prst="rect">
            <a:avLst/>
          </a:prstGeom>
        </p:spPr>
      </p:pic>
      <p:pic>
        <p:nvPicPr>
          <p:cNvPr id="12" name="Picture 11" descr="smmcolor.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6960" y="4377895"/>
            <a:ext cx="1613284" cy="617081"/>
          </a:xfrm>
          <a:prstGeom prst="rect">
            <a:avLst/>
          </a:prstGeom>
        </p:spPr>
      </p:pic>
    </p:spTree>
    <p:extLst>
      <p:ext uri="{BB962C8B-B14F-4D97-AF65-F5344CB8AC3E}">
        <p14:creationId xmlns:p14="http://schemas.microsoft.com/office/powerpoint/2010/main" val="31343914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8222"/>
            <a:ext cx="9144000" cy="6858000"/>
          </a:xfrm>
          <a:prstGeom prst="rect">
            <a:avLst/>
          </a:prstGeom>
        </p:spPr>
      </p:pic>
      <p:sp>
        <p:nvSpPr>
          <p:cNvPr id="7" name="Rectangle 6"/>
          <p:cNvSpPr/>
          <p:nvPr/>
        </p:nvSpPr>
        <p:spPr>
          <a:xfrm>
            <a:off x="233962" y="683323"/>
            <a:ext cx="8648700" cy="707886"/>
          </a:xfrm>
          <a:prstGeom prst="rect">
            <a:avLst/>
          </a:prstGeom>
        </p:spPr>
        <p:txBody>
          <a:bodyPr wrap="square">
            <a:spAutoFit/>
          </a:bodyPr>
          <a:lstStyle/>
          <a:p>
            <a:pPr algn="ctr"/>
            <a:r>
              <a:rPr lang="en-US" sz="4000" b="1" spc="150" dirty="0" smtClean="0">
                <a:solidFill>
                  <a:srgbClr val="49176D"/>
                </a:solidFill>
                <a:latin typeface="Century Gothic"/>
                <a:cs typeface="Century Gothic"/>
              </a:rPr>
              <a:t>Thank you</a:t>
            </a:r>
            <a:endParaRPr lang="en-US" sz="4000" b="1" spc="150" dirty="0">
              <a:solidFill>
                <a:srgbClr val="49176D"/>
              </a:solidFill>
              <a:latin typeface="Century Gothic"/>
              <a:cs typeface="Century Gothic"/>
            </a:endParaRPr>
          </a:p>
        </p:txBody>
      </p:sp>
      <p:sp>
        <p:nvSpPr>
          <p:cNvPr id="12" name="Rectangle 11"/>
          <p:cNvSpPr/>
          <p:nvPr/>
        </p:nvSpPr>
        <p:spPr>
          <a:xfrm>
            <a:off x="221881" y="5280848"/>
            <a:ext cx="8692896" cy="14434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200"/>
              </a:spcAft>
              <a:defRPr/>
            </a:pPr>
            <a:r>
              <a:rPr lang="en-US" sz="1800" b="1" kern="1200" dirty="0">
                <a:latin typeface="Calibri" charset="0"/>
              </a:rPr>
              <a:t>Cynthia Needham, </a:t>
            </a:r>
            <a:r>
              <a:rPr lang="en-US" sz="1800" kern="1200" dirty="0">
                <a:latin typeface="Calibri" charset="0"/>
              </a:rPr>
              <a:t>ICAN Productions</a:t>
            </a:r>
          </a:p>
        </p:txBody>
      </p:sp>
      <p:pic>
        <p:nvPicPr>
          <p:cNvPr id="13"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987" y="5548743"/>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NISE_logo.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31339" y="5751907"/>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bwMode="auto">
          <a:xfrm>
            <a:off x="1562560" y="5568592"/>
            <a:ext cx="490382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10" name="Picture 9" descr="NDMarbles_girlwith_microscop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881" y="1870225"/>
            <a:ext cx="8692896" cy="3432048"/>
          </a:xfrm>
          <a:prstGeom prst="rect">
            <a:avLst/>
          </a:prstGeom>
        </p:spPr>
      </p:pic>
    </p:spTree>
    <p:extLst>
      <p:ext uri="{BB962C8B-B14F-4D97-AF65-F5344CB8AC3E}">
        <p14:creationId xmlns:p14="http://schemas.microsoft.com/office/powerpoint/2010/main" val="35085817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noinstitute utah_Nano Days 7.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60110" cy="6858000"/>
          </a:xfrm>
          <a:prstGeom prst="rect">
            <a:avLst/>
          </a:prstGeom>
        </p:spPr>
      </p:pic>
      <p:pic>
        <p:nvPicPr>
          <p:cNvPr id="5" name="Picture 4" descr="Take_lea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6765" y="348993"/>
            <a:ext cx="3277011" cy="1696550"/>
          </a:xfrm>
          <a:prstGeom prst="rect">
            <a:avLst/>
          </a:prstGeom>
        </p:spPr>
      </p:pic>
    </p:spTree>
    <p:extLst>
      <p:ext uri="{BB962C8B-B14F-4D97-AF65-F5344CB8AC3E}">
        <p14:creationId xmlns:p14="http://schemas.microsoft.com/office/powerpoint/2010/main" val="7477549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39889" y="3266566"/>
            <a:ext cx="3635024" cy="2862322"/>
          </a:xfrm>
          <a:prstGeom prst="rect">
            <a:avLst/>
          </a:prstGeom>
        </p:spPr>
        <p:txBody>
          <a:bodyPr wrap="square">
            <a:spAutoFit/>
          </a:bodyPr>
          <a:lstStyle/>
          <a:p>
            <a:pPr marL="285750" lvl="0" indent="-285750" fontAlgn="ctr">
              <a:buFont typeface="Arial"/>
              <a:buChar char="•"/>
            </a:pPr>
            <a:r>
              <a:rPr lang="en-US" sz="2000" dirty="0" smtClean="0"/>
              <a:t>Evening </a:t>
            </a:r>
            <a:r>
              <a:rPr lang="en-US" sz="2000" dirty="0"/>
              <a:t>program </a:t>
            </a:r>
            <a:r>
              <a:rPr lang="en-US" sz="2000" dirty="0" smtClean="0"/>
              <a:t>for </a:t>
            </a:r>
            <a:r>
              <a:rPr lang="en-US" sz="2000" dirty="0"/>
              <a:t>adult audiences</a:t>
            </a:r>
          </a:p>
          <a:p>
            <a:pPr lvl="0" fontAlgn="ctr"/>
            <a:endParaRPr lang="en-US" sz="2000" dirty="0"/>
          </a:p>
          <a:p>
            <a:pPr marL="342900" lvl="0" indent="-342900" fontAlgn="ctr">
              <a:buFont typeface="Arial"/>
              <a:buChar char="•"/>
            </a:pPr>
            <a:r>
              <a:rPr lang="en-US" sz="2000" dirty="0"/>
              <a:t>A</a:t>
            </a:r>
            <a:r>
              <a:rPr lang="en-US" sz="2000" dirty="0" smtClean="0"/>
              <a:t>ll </a:t>
            </a:r>
            <a:r>
              <a:rPr lang="en-US" sz="2000" dirty="0"/>
              <a:t>exhibits will be </a:t>
            </a:r>
            <a:r>
              <a:rPr lang="en-US" sz="2000" dirty="0" smtClean="0"/>
              <a:t>open</a:t>
            </a:r>
          </a:p>
          <a:p>
            <a:pPr lvl="0" fontAlgn="ctr"/>
            <a:endParaRPr lang="en-US" sz="2000" dirty="0"/>
          </a:p>
          <a:p>
            <a:pPr marL="342900" lvl="0" indent="-342900" fontAlgn="ctr">
              <a:buFont typeface="Arial"/>
              <a:buChar char="•"/>
            </a:pPr>
            <a:r>
              <a:rPr lang="en-US" sz="2000" dirty="0" smtClean="0"/>
              <a:t>Free tickets for meeting attendees to the special exhibition</a:t>
            </a:r>
            <a:r>
              <a:rPr lang="en-US" sz="2000" b="1" dirty="0" smtClean="0"/>
              <a:t> </a:t>
            </a:r>
            <a:r>
              <a:rPr lang="en-US" sz="2000" i="1" dirty="0"/>
              <a:t>Space: An Out-of-Gravity </a:t>
            </a:r>
            <a:r>
              <a:rPr lang="en-US" sz="2000" i="1" dirty="0" smtClean="0"/>
              <a:t>Experience</a:t>
            </a:r>
            <a:endParaRPr lang="en-US" sz="2000" i="1" dirty="0"/>
          </a:p>
        </p:txBody>
      </p:sp>
      <p:sp>
        <p:nvSpPr>
          <p:cNvPr id="13" name="Rectangle 12"/>
          <p:cNvSpPr/>
          <p:nvPr/>
        </p:nvSpPr>
        <p:spPr>
          <a:xfrm>
            <a:off x="239889" y="2252005"/>
            <a:ext cx="8664224" cy="707886"/>
          </a:xfrm>
          <a:prstGeom prst="rect">
            <a:avLst/>
          </a:prstGeom>
        </p:spPr>
        <p:txBody>
          <a:bodyPr wrap="square">
            <a:spAutoFit/>
          </a:bodyPr>
          <a:lstStyle/>
          <a:p>
            <a:pPr lvl="0" fontAlgn="ctr"/>
            <a:r>
              <a:rPr lang="en-US" sz="2000" b="1" i="1" dirty="0" smtClean="0"/>
              <a:t>Bike Night: </a:t>
            </a:r>
            <a:r>
              <a:rPr lang="en-US" sz="2000" i="1" dirty="0" smtClean="0"/>
              <a:t>From </a:t>
            </a:r>
            <a:r>
              <a:rPr lang="en-US" sz="2000" i="1" dirty="0"/>
              <a:t>the </a:t>
            </a:r>
            <a:r>
              <a:rPr lang="en-US" sz="2000" i="1" dirty="0" err="1"/>
              <a:t>nanoscience</a:t>
            </a:r>
            <a:r>
              <a:rPr lang="en-US" sz="2000" i="1" dirty="0"/>
              <a:t> behind lightweight bike frames to the physics that propels you forward, we'll be digging in deep with the science of cycling.</a:t>
            </a:r>
          </a:p>
        </p:txBody>
      </p:sp>
      <p:pic>
        <p:nvPicPr>
          <p:cNvPr id="2" name="Picture 1" descr="soc sci.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889" y="223322"/>
            <a:ext cx="8686800" cy="1661823"/>
          </a:xfrm>
          <a:prstGeom prst="rect">
            <a:avLst/>
          </a:prstGeom>
        </p:spPr>
      </p:pic>
      <p:pic>
        <p:nvPicPr>
          <p:cNvPr id="6" name="Picture 5" descr="20-&quot;Living &amp; Working&quot; 2 (interactive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74913" y="3279335"/>
            <a:ext cx="5029200" cy="3332683"/>
          </a:xfrm>
          <a:prstGeom prst="rect">
            <a:avLst/>
          </a:prstGeom>
        </p:spPr>
      </p:pic>
    </p:spTree>
    <p:extLst>
      <p:ext uri="{BB962C8B-B14F-4D97-AF65-F5344CB8AC3E}">
        <p14:creationId xmlns:p14="http://schemas.microsoft.com/office/powerpoint/2010/main" val="12159696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553152" y="596900"/>
            <a:ext cx="2410686" cy="707886"/>
          </a:xfrm>
          <a:prstGeom prst="rect">
            <a:avLst/>
          </a:prstGeom>
        </p:spPr>
        <p:txBody>
          <a:bodyPr wrap="none">
            <a:spAutoFit/>
          </a:bodyPr>
          <a:lstStyle/>
          <a:p>
            <a:pPr>
              <a:spcAft>
                <a:spcPts val="1600"/>
              </a:spcAft>
            </a:pPr>
            <a:r>
              <a:rPr lang="en-US" sz="4000" b="1" spc="150" dirty="0" smtClean="0">
                <a:solidFill>
                  <a:srgbClr val="49176D"/>
                </a:solidFill>
                <a:latin typeface="Century Gothic"/>
                <a:cs typeface="Century Gothic"/>
              </a:rPr>
              <a:t>Logistics</a:t>
            </a:r>
            <a:endParaRPr lang="en-US" sz="4000" b="1" spc="150" dirty="0">
              <a:solidFill>
                <a:srgbClr val="49176D"/>
              </a:solidFill>
              <a:latin typeface="Century Gothic"/>
              <a:cs typeface="Century Gothic"/>
            </a:endParaRPr>
          </a:p>
        </p:txBody>
      </p:sp>
      <p:sp>
        <p:nvSpPr>
          <p:cNvPr id="8" name="TextBox 7"/>
          <p:cNvSpPr txBox="1"/>
          <p:nvPr/>
        </p:nvSpPr>
        <p:spPr>
          <a:xfrm>
            <a:off x="310445" y="1304786"/>
            <a:ext cx="4882444" cy="4924425"/>
          </a:xfrm>
          <a:prstGeom prst="rect">
            <a:avLst/>
          </a:prstGeom>
          <a:noFill/>
        </p:spPr>
        <p:txBody>
          <a:bodyPr wrap="square" rtlCol="0">
            <a:spAutoFit/>
          </a:bodyPr>
          <a:lstStyle/>
          <a:p>
            <a:pPr>
              <a:spcAft>
                <a:spcPts val="400"/>
              </a:spcAft>
            </a:pPr>
            <a:r>
              <a:rPr lang="en-US" sz="2400" b="1" dirty="0" smtClean="0"/>
              <a:t>Taxis</a:t>
            </a:r>
          </a:p>
          <a:p>
            <a:pPr marL="342900" indent="-342900">
              <a:spcAft>
                <a:spcPts val="400"/>
              </a:spcAft>
              <a:buFont typeface="Arial"/>
              <a:buChar char="•"/>
            </a:pPr>
            <a:r>
              <a:rPr lang="en-US" sz="2200" dirty="0" smtClean="0"/>
              <a:t>Taxi shares listing by departure time by the registration area</a:t>
            </a:r>
          </a:p>
          <a:p>
            <a:pPr marL="342900" indent="-342900">
              <a:spcAft>
                <a:spcPts val="400"/>
              </a:spcAft>
              <a:buFont typeface="Arial"/>
              <a:buChar char="•"/>
            </a:pPr>
            <a:r>
              <a:rPr lang="en-US" sz="2200" dirty="0" smtClean="0"/>
              <a:t>See page 4 for taxi phone #s</a:t>
            </a:r>
          </a:p>
          <a:p>
            <a:pPr>
              <a:spcAft>
                <a:spcPts val="400"/>
              </a:spcAft>
            </a:pPr>
            <a:endParaRPr lang="en-US" sz="2400" b="1" dirty="0" smtClean="0"/>
          </a:p>
          <a:p>
            <a:pPr>
              <a:spcAft>
                <a:spcPts val="400"/>
              </a:spcAft>
            </a:pPr>
            <a:r>
              <a:rPr lang="en-US" sz="2400" b="1" dirty="0" smtClean="0"/>
              <a:t>Cleanup of showcase </a:t>
            </a:r>
            <a:r>
              <a:rPr lang="en-US" sz="2400" b="1" dirty="0"/>
              <a:t>m</a:t>
            </a:r>
            <a:r>
              <a:rPr lang="en-US" sz="2400" b="1" dirty="0" smtClean="0"/>
              <a:t>aterials </a:t>
            </a:r>
            <a:br>
              <a:rPr lang="en-US" sz="2400" b="1" dirty="0" smtClean="0"/>
            </a:br>
            <a:r>
              <a:rPr lang="en-US" sz="2400" b="1" dirty="0" smtClean="0"/>
              <a:t>and shipping </a:t>
            </a:r>
            <a:r>
              <a:rPr lang="en-US" sz="2400" b="1" dirty="0"/>
              <a:t>b</a:t>
            </a:r>
            <a:r>
              <a:rPr lang="en-US" sz="2400" b="1" dirty="0" smtClean="0"/>
              <a:t>oxes</a:t>
            </a:r>
            <a:r>
              <a:rPr lang="en-US" sz="2400" dirty="0" smtClean="0"/>
              <a:t>: </a:t>
            </a:r>
          </a:p>
          <a:p>
            <a:pPr marL="342900" indent="-342900">
              <a:spcAft>
                <a:spcPts val="400"/>
              </a:spcAft>
              <a:buFont typeface="Arial"/>
              <a:buChar char="•"/>
            </a:pPr>
            <a:r>
              <a:rPr lang="en-US" sz="2200" dirty="0" smtClean="0"/>
              <a:t>Cart for ready-to-ship labeled boxes will be near the registration table Thursday afternoon</a:t>
            </a:r>
          </a:p>
          <a:p>
            <a:pPr marL="342900" indent="-342900">
              <a:spcAft>
                <a:spcPts val="400"/>
              </a:spcAft>
              <a:buFont typeface="Arial"/>
              <a:buChar char="•"/>
            </a:pPr>
            <a:r>
              <a:rPr lang="en-US" sz="2200" dirty="0" smtClean="0"/>
              <a:t>We will have packing tape, scissors, and FedEx forms</a:t>
            </a:r>
            <a:r>
              <a:rPr lang="en-US" sz="2200" i="1" dirty="0" smtClean="0"/>
              <a:t> (use your own FedEx shipping account)</a:t>
            </a:r>
          </a:p>
        </p:txBody>
      </p:sp>
      <p:pic>
        <p:nvPicPr>
          <p:cNvPr id="6" name="Picture 5" descr="IMG_5572-XL.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76330" y="254000"/>
            <a:ext cx="3527778" cy="6400800"/>
          </a:xfrm>
          <a:prstGeom prst="rect">
            <a:avLst/>
          </a:prstGeom>
        </p:spPr>
      </p:pic>
    </p:spTree>
    <p:extLst>
      <p:ext uri="{BB962C8B-B14F-4D97-AF65-F5344CB8AC3E}">
        <p14:creationId xmlns:p14="http://schemas.microsoft.com/office/powerpoint/2010/main" val="17431552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383450" y="344656"/>
            <a:ext cx="3978523" cy="830997"/>
          </a:xfrm>
          <a:prstGeom prst="rect">
            <a:avLst/>
          </a:prstGeom>
        </p:spPr>
        <p:txBody>
          <a:bodyPr wrap="none">
            <a:spAutoFit/>
          </a:bodyPr>
          <a:lstStyle/>
          <a:p>
            <a:r>
              <a:rPr lang="en-US" sz="2400" b="1" spc="150" dirty="0" smtClean="0">
                <a:solidFill>
                  <a:srgbClr val="49176D"/>
                </a:solidFill>
                <a:latin typeface="Century Gothic"/>
                <a:cs typeface="Century Gothic"/>
              </a:rPr>
              <a:t>June 2015</a:t>
            </a:r>
          </a:p>
          <a:p>
            <a:r>
              <a:rPr lang="en-US" sz="2400" b="1" spc="150" dirty="0" smtClean="0">
                <a:solidFill>
                  <a:srgbClr val="49176D"/>
                </a:solidFill>
                <a:latin typeface="Century Gothic"/>
                <a:cs typeface="Century Gothic"/>
              </a:rPr>
              <a:t>Network-Wide Meeting </a:t>
            </a:r>
            <a:endParaRPr lang="en-US" sz="2400" b="1" spc="150" dirty="0">
              <a:solidFill>
                <a:srgbClr val="49176D"/>
              </a:solidFill>
              <a:latin typeface="Century Gothic"/>
              <a:cs typeface="Century Gothic"/>
            </a:endParaRPr>
          </a:p>
        </p:txBody>
      </p:sp>
      <p:sp>
        <p:nvSpPr>
          <p:cNvPr id="9" name="TextBox 10"/>
          <p:cNvSpPr txBox="1">
            <a:spLocks noChangeArrowheads="1"/>
          </p:cNvSpPr>
          <p:nvPr/>
        </p:nvSpPr>
        <p:spPr bwMode="auto">
          <a:xfrm>
            <a:off x="5371485" y="6125452"/>
            <a:ext cx="3340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err="1">
                <a:solidFill>
                  <a:prstClr val="black"/>
                </a:solidFill>
                <a:latin typeface="Calibri" charset="0"/>
              </a:rPr>
              <a:t>www.nisenet.org</a:t>
            </a:r>
            <a:endParaRPr lang="en-US" sz="1400" dirty="0">
              <a:solidFill>
                <a:prstClr val="black"/>
              </a:solidFill>
              <a:latin typeface="Calibri" charset="0"/>
            </a:endParaRPr>
          </a:p>
        </p:txBody>
      </p:sp>
      <p:pic>
        <p:nvPicPr>
          <p:cNvPr id="10" name="Picture 9" descr="NISE_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873" y="6186537"/>
            <a:ext cx="1135912" cy="257187"/>
          </a:xfrm>
          <a:prstGeom prst="rect">
            <a:avLst/>
          </a:prstGeom>
        </p:spPr>
      </p:pic>
      <p:pic>
        <p:nvPicPr>
          <p:cNvPr id="13" name="Picture 12" descr="NSF_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1019" y="6144027"/>
            <a:ext cx="342558" cy="342558"/>
          </a:xfrm>
          <a:prstGeom prst="rect">
            <a:avLst/>
          </a:prstGeom>
        </p:spPr>
      </p:pic>
      <p:pic>
        <p:nvPicPr>
          <p:cNvPr id="15" name="Picture 14" descr="PHL sci fest Franklin 5688058637_6dd3ccd912_b.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7819" y="2667002"/>
            <a:ext cx="8696291" cy="3427563"/>
          </a:xfrm>
          <a:prstGeom prst="rect">
            <a:avLst/>
          </a:prstGeom>
        </p:spPr>
      </p:pic>
      <p:sp>
        <p:nvSpPr>
          <p:cNvPr id="12" name="Rectangle 11"/>
          <p:cNvSpPr/>
          <p:nvPr/>
        </p:nvSpPr>
        <p:spPr>
          <a:xfrm>
            <a:off x="239889" y="1550691"/>
            <a:ext cx="8686800" cy="1323439"/>
          </a:xfrm>
          <a:prstGeom prst="rect">
            <a:avLst/>
          </a:prstGeom>
          <a:solidFill>
            <a:srgbClr val="49176D"/>
          </a:solidFill>
        </p:spPr>
        <p:txBody>
          <a:bodyPr wrap="square">
            <a:spAutoFit/>
          </a:bodyPr>
          <a:lstStyle/>
          <a:p>
            <a:pPr algn="ctr"/>
            <a:endParaRPr lang="en-US" sz="1000" b="1" spc="150" dirty="0" smtClean="0">
              <a:solidFill>
                <a:schemeClr val="bg1"/>
              </a:solidFill>
              <a:latin typeface="Century Gothic"/>
              <a:cs typeface="Century Gothic"/>
            </a:endParaRPr>
          </a:p>
          <a:p>
            <a:pPr algn="ctr"/>
            <a:r>
              <a:rPr lang="en-US" sz="6000" b="1" spc="150" dirty="0" smtClean="0">
                <a:solidFill>
                  <a:schemeClr val="bg1"/>
                </a:solidFill>
                <a:latin typeface="Century Gothic"/>
                <a:cs typeface="Century Gothic"/>
              </a:rPr>
              <a:t>Thursday wrap-up</a:t>
            </a:r>
          </a:p>
          <a:p>
            <a:pPr algn="ctr"/>
            <a:endParaRPr lang="en-US" sz="1000" b="1" spc="150" dirty="0">
              <a:solidFill>
                <a:schemeClr val="bg1"/>
              </a:solidFill>
              <a:latin typeface="Century Gothic"/>
              <a:cs typeface="Century Gothic"/>
            </a:endParaRPr>
          </a:p>
        </p:txBody>
      </p:sp>
    </p:spTree>
    <p:extLst>
      <p:ext uri="{BB962C8B-B14F-4D97-AF65-F5344CB8AC3E}">
        <p14:creationId xmlns:p14="http://schemas.microsoft.com/office/powerpoint/2010/main" val="5545857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634996" y="554567"/>
            <a:ext cx="8621890" cy="707886"/>
          </a:xfrm>
          <a:prstGeom prst="rect">
            <a:avLst/>
          </a:prstGeom>
        </p:spPr>
        <p:txBody>
          <a:bodyPr wrap="square">
            <a:spAutoFit/>
          </a:bodyPr>
          <a:lstStyle/>
          <a:p>
            <a:pPr>
              <a:spcAft>
                <a:spcPts val="1600"/>
              </a:spcAft>
            </a:pPr>
            <a:r>
              <a:rPr lang="en-US" sz="4000" b="1" spc="150" dirty="0" smtClean="0">
                <a:solidFill>
                  <a:srgbClr val="49176D"/>
                </a:solidFill>
                <a:latin typeface="Century Gothic"/>
                <a:cs typeface="Century Gothic"/>
              </a:rPr>
              <a:t>NISE Net reach</a:t>
            </a:r>
            <a:endParaRPr lang="en-US" sz="4000" b="1" spc="150" dirty="0">
              <a:solidFill>
                <a:srgbClr val="49176D"/>
              </a:solidFill>
              <a:latin typeface="Century Gothic"/>
              <a:cs typeface="Century Gothic"/>
            </a:endParaRPr>
          </a:p>
        </p:txBody>
      </p:sp>
      <p:pic>
        <p:nvPicPr>
          <p:cNvPr id="2" name="Picture 1" descr="Network drawing 2005-impacts motivation.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a:xfrm>
            <a:off x="4722268" y="1352124"/>
            <a:ext cx="4031806" cy="5157581"/>
          </a:xfrm>
          <a:prstGeom prst="rect">
            <a:avLst/>
          </a:prstGeom>
        </p:spPr>
      </p:pic>
      <p:sp>
        <p:nvSpPr>
          <p:cNvPr id="3" name="TextBox 2"/>
          <p:cNvSpPr txBox="1"/>
          <p:nvPr/>
        </p:nvSpPr>
        <p:spPr>
          <a:xfrm>
            <a:off x="634996" y="2317850"/>
            <a:ext cx="3698905" cy="2677656"/>
          </a:xfrm>
          <a:prstGeom prst="rect">
            <a:avLst/>
          </a:prstGeom>
          <a:noFill/>
        </p:spPr>
        <p:txBody>
          <a:bodyPr wrap="square" rtlCol="0">
            <a:spAutoFit/>
          </a:bodyPr>
          <a:lstStyle/>
          <a:p>
            <a:r>
              <a:rPr lang="en-US" sz="2800" dirty="0" smtClean="0"/>
              <a:t>Notes from planning meeting a little over 10 years ago in which we talked about our wildest dreams for this project</a:t>
            </a:r>
            <a:endParaRPr lang="en-US" sz="2800" dirty="0"/>
          </a:p>
        </p:txBody>
      </p:sp>
    </p:spTree>
    <p:extLst>
      <p:ext uri="{BB962C8B-B14F-4D97-AF65-F5344CB8AC3E}">
        <p14:creationId xmlns:p14="http://schemas.microsoft.com/office/powerpoint/2010/main" val="36062716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634996" y="554567"/>
            <a:ext cx="8621890" cy="707886"/>
          </a:xfrm>
          <a:prstGeom prst="rect">
            <a:avLst/>
          </a:prstGeom>
        </p:spPr>
        <p:txBody>
          <a:bodyPr wrap="square">
            <a:spAutoFit/>
          </a:bodyPr>
          <a:lstStyle/>
          <a:p>
            <a:pPr>
              <a:spcAft>
                <a:spcPts val="1600"/>
              </a:spcAft>
            </a:pPr>
            <a:r>
              <a:rPr lang="en-US" sz="4000" b="1" spc="150" dirty="0" smtClean="0">
                <a:solidFill>
                  <a:srgbClr val="49176D"/>
                </a:solidFill>
                <a:latin typeface="Century Gothic"/>
                <a:cs typeface="Century Gothic"/>
              </a:rPr>
              <a:t>NISE Net reach</a:t>
            </a:r>
            <a:endParaRPr lang="en-US" sz="4000" b="1" spc="150" dirty="0">
              <a:solidFill>
                <a:srgbClr val="49176D"/>
              </a:solidFill>
              <a:latin typeface="Century Gothic"/>
              <a:cs typeface="Century Gothic"/>
            </a:endParaRPr>
          </a:p>
        </p:txBody>
      </p:sp>
      <p:pic>
        <p:nvPicPr>
          <p:cNvPr id="3" name="Picture 2" descr="Screen Shot 2015-05-31 at 11.48.29 AM.pn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1109668" y="1584247"/>
            <a:ext cx="7020921" cy="4737100"/>
          </a:xfrm>
          <a:prstGeom prst="rect">
            <a:avLst/>
          </a:prstGeom>
        </p:spPr>
      </p:pic>
    </p:spTree>
    <p:extLst>
      <p:ext uri="{BB962C8B-B14F-4D97-AF65-F5344CB8AC3E}">
        <p14:creationId xmlns:p14="http://schemas.microsoft.com/office/powerpoint/2010/main" val="24184387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7676444" y="1747091"/>
            <a:ext cx="1439334" cy="646331"/>
          </a:xfrm>
          <a:prstGeom prst="rect">
            <a:avLst/>
          </a:prstGeom>
          <a:noFill/>
        </p:spPr>
        <p:txBody>
          <a:bodyPr wrap="square" rtlCol="0">
            <a:spAutoFit/>
          </a:bodyPr>
          <a:lstStyle/>
          <a:p>
            <a:pPr algn="ctr"/>
            <a:r>
              <a:rPr lang="en-US" sz="3600" b="1" dirty="0" smtClean="0">
                <a:solidFill>
                  <a:srgbClr val="FF0000"/>
                </a:solidFill>
                <a:latin typeface="Marker Felt"/>
                <a:cs typeface="Marker Felt"/>
              </a:rPr>
              <a:t>352</a:t>
            </a:r>
            <a:endParaRPr lang="en-US" sz="3600" b="1" dirty="0">
              <a:solidFill>
                <a:srgbClr val="FF0000"/>
              </a:solidFill>
              <a:latin typeface="Marker Felt"/>
              <a:cs typeface="Marker Felt"/>
            </a:endParaRPr>
          </a:p>
        </p:txBody>
      </p:sp>
      <p:sp>
        <p:nvSpPr>
          <p:cNvPr id="4" name="TextBox 3"/>
          <p:cNvSpPr txBox="1"/>
          <p:nvPr/>
        </p:nvSpPr>
        <p:spPr>
          <a:xfrm>
            <a:off x="7730067" y="2811512"/>
            <a:ext cx="1439334" cy="646331"/>
          </a:xfrm>
          <a:prstGeom prst="rect">
            <a:avLst/>
          </a:prstGeom>
          <a:noFill/>
        </p:spPr>
        <p:txBody>
          <a:bodyPr wrap="square" rtlCol="0">
            <a:spAutoFit/>
          </a:bodyPr>
          <a:lstStyle/>
          <a:p>
            <a:pPr algn="ctr"/>
            <a:r>
              <a:rPr lang="en-US" sz="3600" b="1" dirty="0" smtClean="0">
                <a:solidFill>
                  <a:srgbClr val="FF0000"/>
                </a:solidFill>
                <a:latin typeface="Marker Felt"/>
                <a:cs typeface="Marker Felt"/>
              </a:rPr>
              <a:t>203</a:t>
            </a:r>
            <a:endParaRPr lang="en-US" sz="3600" b="1" dirty="0">
              <a:solidFill>
                <a:srgbClr val="FF0000"/>
              </a:solidFill>
              <a:latin typeface="Marker Felt"/>
              <a:cs typeface="Marker Felt"/>
            </a:endParaRPr>
          </a:p>
        </p:txBody>
      </p:sp>
      <p:sp>
        <p:nvSpPr>
          <p:cNvPr id="5" name="TextBox 4"/>
          <p:cNvSpPr txBox="1"/>
          <p:nvPr/>
        </p:nvSpPr>
        <p:spPr>
          <a:xfrm>
            <a:off x="7755470" y="3838802"/>
            <a:ext cx="1439334" cy="646331"/>
          </a:xfrm>
          <a:prstGeom prst="rect">
            <a:avLst/>
          </a:prstGeom>
          <a:noFill/>
        </p:spPr>
        <p:txBody>
          <a:bodyPr wrap="square" rtlCol="0">
            <a:spAutoFit/>
          </a:bodyPr>
          <a:lstStyle/>
          <a:p>
            <a:pPr algn="ctr"/>
            <a:r>
              <a:rPr lang="en-US" sz="3600" b="1" dirty="0" smtClean="0">
                <a:solidFill>
                  <a:srgbClr val="FF0000"/>
                </a:solidFill>
                <a:latin typeface="Marker Felt"/>
                <a:cs typeface="Marker Felt"/>
              </a:rPr>
              <a:t>43</a:t>
            </a:r>
            <a:endParaRPr lang="en-US" sz="3600" b="1" dirty="0">
              <a:solidFill>
                <a:srgbClr val="FF0000"/>
              </a:solidFill>
              <a:latin typeface="Marker Felt"/>
              <a:cs typeface="Marker Felt"/>
            </a:endParaRPr>
          </a:p>
        </p:txBody>
      </p:sp>
      <p:sp>
        <p:nvSpPr>
          <p:cNvPr id="6" name="TextBox 5"/>
          <p:cNvSpPr txBox="1"/>
          <p:nvPr/>
        </p:nvSpPr>
        <p:spPr>
          <a:xfrm>
            <a:off x="1261533" y="5077758"/>
            <a:ext cx="1439334" cy="646331"/>
          </a:xfrm>
          <a:prstGeom prst="rect">
            <a:avLst/>
          </a:prstGeom>
          <a:noFill/>
        </p:spPr>
        <p:txBody>
          <a:bodyPr wrap="square" rtlCol="0">
            <a:spAutoFit/>
          </a:bodyPr>
          <a:lstStyle/>
          <a:p>
            <a:pPr algn="ctr"/>
            <a:r>
              <a:rPr lang="en-US" sz="3600" b="1" dirty="0" smtClean="0">
                <a:solidFill>
                  <a:srgbClr val="FF0000"/>
                </a:solidFill>
                <a:latin typeface="Marker Felt"/>
                <a:cs typeface="Marker Felt"/>
              </a:rPr>
              <a:t>598</a:t>
            </a:r>
            <a:endParaRPr lang="en-US" sz="3600" b="1" dirty="0">
              <a:solidFill>
                <a:srgbClr val="FF0000"/>
              </a:solidFill>
              <a:latin typeface="Marker Felt"/>
              <a:cs typeface="Marker Felt"/>
            </a:endParaRPr>
          </a:p>
        </p:txBody>
      </p:sp>
      <p:sp>
        <p:nvSpPr>
          <p:cNvPr id="10" name="Multiply 9"/>
          <p:cNvSpPr/>
          <p:nvPr/>
        </p:nvSpPr>
        <p:spPr>
          <a:xfrm>
            <a:off x="7076721" y="2229556"/>
            <a:ext cx="1199445" cy="544110"/>
          </a:xfrm>
          <a:prstGeom prst="mathMultiply">
            <a:avLst>
              <a:gd name="adj1" fmla="val 1567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Multiply 10"/>
          <p:cNvSpPr/>
          <p:nvPr/>
        </p:nvSpPr>
        <p:spPr>
          <a:xfrm>
            <a:off x="7076721" y="3185788"/>
            <a:ext cx="1199445" cy="544110"/>
          </a:xfrm>
          <a:prstGeom prst="mathMultiply">
            <a:avLst>
              <a:gd name="adj1" fmla="val 1567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Multiply 11"/>
          <p:cNvSpPr/>
          <p:nvPr/>
        </p:nvSpPr>
        <p:spPr>
          <a:xfrm>
            <a:off x="7076721" y="4208480"/>
            <a:ext cx="1199445" cy="544110"/>
          </a:xfrm>
          <a:prstGeom prst="mathMultiply">
            <a:avLst>
              <a:gd name="adj1" fmla="val 1567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Multiply 12"/>
          <p:cNvSpPr/>
          <p:nvPr/>
        </p:nvSpPr>
        <p:spPr>
          <a:xfrm>
            <a:off x="1365796" y="5724089"/>
            <a:ext cx="1199445" cy="544110"/>
          </a:xfrm>
          <a:prstGeom prst="mathMultiply">
            <a:avLst>
              <a:gd name="adj1" fmla="val 1567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84971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675829540"/>
              </p:ext>
            </p:extLst>
          </p:nvPr>
        </p:nvGraphicFramePr>
        <p:xfrm>
          <a:off x="639388" y="1556699"/>
          <a:ext cx="7868091" cy="408997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639388" y="274638"/>
            <a:ext cx="8047412" cy="1143000"/>
          </a:xfrm>
        </p:spPr>
        <p:txBody>
          <a:bodyPr/>
          <a:lstStyle/>
          <a:p>
            <a:pPr algn="l">
              <a:spcAft>
                <a:spcPts val="1600"/>
              </a:spcAft>
            </a:pPr>
            <a:r>
              <a:rPr lang="en-US" b="1" spc="150" dirty="0" smtClean="0">
                <a:solidFill>
                  <a:srgbClr val="49176D"/>
                </a:solidFill>
                <a:latin typeface="Century Gothic"/>
                <a:cs typeface="Century Gothic"/>
              </a:rPr>
              <a:t>NanoDays kits</a:t>
            </a:r>
            <a:endParaRPr lang="en-US" b="1" spc="150" dirty="0">
              <a:solidFill>
                <a:srgbClr val="49176D"/>
              </a:solidFill>
              <a:latin typeface="Century Gothic"/>
              <a:cs typeface="Century Gothic"/>
            </a:endParaRPr>
          </a:p>
        </p:txBody>
      </p:sp>
      <p:sp>
        <p:nvSpPr>
          <p:cNvPr id="3" name="TextBox 2"/>
          <p:cNvSpPr txBox="1"/>
          <p:nvPr/>
        </p:nvSpPr>
        <p:spPr>
          <a:xfrm>
            <a:off x="2940538" y="5921103"/>
            <a:ext cx="3747240" cy="369332"/>
          </a:xfrm>
          <a:prstGeom prst="rect">
            <a:avLst/>
          </a:prstGeom>
          <a:noFill/>
        </p:spPr>
        <p:txBody>
          <a:bodyPr wrap="none" rtlCol="0">
            <a:spAutoFit/>
          </a:bodyPr>
          <a:lstStyle/>
          <a:p>
            <a:r>
              <a:rPr lang="en-US" dirty="0" smtClean="0"/>
              <a:t>Cumulative number of kits distributed</a:t>
            </a:r>
            <a:endParaRPr lang="en-US" dirty="0"/>
          </a:p>
        </p:txBody>
      </p:sp>
    </p:spTree>
    <p:extLst>
      <p:ext uri="{BB962C8B-B14F-4D97-AF65-F5344CB8AC3E}">
        <p14:creationId xmlns:p14="http://schemas.microsoft.com/office/powerpoint/2010/main" val="11998643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2836</TotalTime>
  <Words>956</Words>
  <Application>Microsoft Macintosh PowerPoint</Application>
  <PresentationFormat>On-screen Show (4:3)</PresentationFormat>
  <Paragraphs>131</Paragraphs>
  <Slides>21</Slides>
  <Notes>18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NanoDays kits</vt:lpstr>
      <vt:lpstr>Mini-grants</vt:lpstr>
      <vt:lpstr>Nano mini-exhibition</vt:lpstr>
      <vt:lpstr>Known Annual Reach</vt:lpstr>
      <vt:lpstr>Known Annual Reach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EMGD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Emily Maletz</dc:creator>
  <cp:keywords/>
  <dc:description/>
  <cp:lastModifiedBy>Catherine McCarthy</cp:lastModifiedBy>
  <cp:revision>232</cp:revision>
  <cp:lastPrinted>2015-05-27T19:13:08Z</cp:lastPrinted>
  <dcterms:created xsi:type="dcterms:W3CDTF">2015-04-13T01:15:55Z</dcterms:created>
  <dcterms:modified xsi:type="dcterms:W3CDTF">2015-06-11T21:25:23Z</dcterms:modified>
  <cp:category/>
</cp:coreProperties>
</file>