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2" r:id="rId4"/>
    <p:sldMasterId id="2147483694" r:id="rId5"/>
    <p:sldMasterId id="2147483706" r:id="rId6"/>
    <p:sldMasterId id="2147483718" r:id="rId7"/>
  </p:sldMasterIdLst>
  <p:notesMasterIdLst>
    <p:notesMasterId r:id="rId62"/>
  </p:notesMasterIdLst>
  <p:sldIdLst>
    <p:sldId id="604" r:id="rId8"/>
    <p:sldId id="600" r:id="rId9"/>
    <p:sldId id="603" r:id="rId10"/>
    <p:sldId id="576" r:id="rId11"/>
    <p:sldId id="601" r:id="rId12"/>
    <p:sldId id="595" r:id="rId13"/>
    <p:sldId id="594" r:id="rId14"/>
    <p:sldId id="593" r:id="rId15"/>
    <p:sldId id="602" r:id="rId16"/>
    <p:sldId id="608" r:id="rId17"/>
    <p:sldId id="643" r:id="rId18"/>
    <p:sldId id="609" r:id="rId19"/>
    <p:sldId id="610" r:id="rId20"/>
    <p:sldId id="611" r:id="rId21"/>
    <p:sldId id="612" r:id="rId22"/>
    <p:sldId id="613" r:id="rId23"/>
    <p:sldId id="644" r:id="rId24"/>
    <p:sldId id="614" r:id="rId25"/>
    <p:sldId id="615" r:id="rId26"/>
    <p:sldId id="616" r:id="rId27"/>
    <p:sldId id="617" r:id="rId28"/>
    <p:sldId id="618" r:id="rId29"/>
    <p:sldId id="619" r:id="rId30"/>
    <p:sldId id="620" r:id="rId31"/>
    <p:sldId id="621" r:id="rId32"/>
    <p:sldId id="622" r:id="rId33"/>
    <p:sldId id="623" r:id="rId34"/>
    <p:sldId id="624" r:id="rId35"/>
    <p:sldId id="625" r:id="rId36"/>
    <p:sldId id="626" r:id="rId37"/>
    <p:sldId id="627" r:id="rId38"/>
    <p:sldId id="628" r:id="rId39"/>
    <p:sldId id="629" r:id="rId40"/>
    <p:sldId id="630" r:id="rId41"/>
    <p:sldId id="631" r:id="rId42"/>
    <p:sldId id="645" r:id="rId43"/>
    <p:sldId id="632" r:id="rId44"/>
    <p:sldId id="633" r:id="rId45"/>
    <p:sldId id="634" r:id="rId46"/>
    <p:sldId id="635" r:id="rId47"/>
    <p:sldId id="636" r:id="rId48"/>
    <p:sldId id="637" r:id="rId49"/>
    <p:sldId id="646" r:id="rId50"/>
    <p:sldId id="638" r:id="rId51"/>
    <p:sldId id="639" r:id="rId52"/>
    <p:sldId id="640" r:id="rId53"/>
    <p:sldId id="641" r:id="rId54"/>
    <p:sldId id="647" r:id="rId55"/>
    <p:sldId id="598" r:id="rId56"/>
    <p:sldId id="607" r:id="rId57"/>
    <p:sldId id="606" r:id="rId58"/>
    <p:sldId id="605" r:id="rId59"/>
    <p:sldId id="642" r:id="rId60"/>
    <p:sldId id="572"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58B"/>
    <a:srgbClr val="000005"/>
    <a:srgbClr val="57C9EA"/>
    <a:srgbClr val="25858B"/>
    <a:srgbClr val="5CBEEC"/>
    <a:srgbClr val="64A8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93" autoAdjust="0"/>
    <p:restoredTop sz="99827" autoAdjust="0"/>
  </p:normalViewPr>
  <p:slideViewPr>
    <p:cSldViewPr snapToGrid="0" snapToObjects="1">
      <p:cViewPr>
        <p:scale>
          <a:sx n="100" d="100"/>
          <a:sy n="100" d="100"/>
        </p:scale>
        <p:origin x="-40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notesMaster" Target="notesMasters/notesMaster1.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FAD738-4824-7144-BCB9-158208FB2D52}" type="datetimeFigureOut">
              <a:rPr lang="en-US" smtClean="0"/>
              <a:t>5/18/18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D94B6-39A1-0D44-B772-2E43CAE02935}" type="slidenum">
              <a:rPr lang="en-US" smtClean="0"/>
              <a:t>‹#›</a:t>
            </a:fld>
            <a:endParaRPr lang="en-US"/>
          </a:p>
        </p:txBody>
      </p:sp>
    </p:spTree>
    <p:extLst>
      <p:ext uri="{BB962C8B-B14F-4D97-AF65-F5344CB8AC3E}">
        <p14:creationId xmlns:p14="http://schemas.microsoft.com/office/powerpoint/2010/main" val="24888286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B08FA-EBD7-BD4F-B178-1C8DA570F7EE}" type="slidenum">
              <a:rPr lang="en-US" smtClean="0"/>
              <a:t>1</a:t>
            </a:fld>
            <a:endParaRPr lang="en-US"/>
          </a:p>
        </p:txBody>
      </p:sp>
    </p:spTree>
    <p:extLst>
      <p:ext uri="{BB962C8B-B14F-4D97-AF65-F5344CB8AC3E}">
        <p14:creationId xmlns:p14="http://schemas.microsoft.com/office/powerpoint/2010/main" val="178905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The Sciencenter is a mid-sized museum in upstate New York. We welcome about 109,000 visitors a year, and have 25 staff. </a:t>
            </a: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sz="1200">
                <a:latin typeface="Calibri"/>
                <a:ea typeface="Calibri"/>
                <a:cs typeface="Calibri"/>
                <a:sym typeface="Calibri"/>
              </a:rPr>
              <a:pPr algn="r"/>
              <a:t>12</a:t>
            </a:fld>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At the Sciencenter we use volunteers to help us reach a larger audience. These volunteers are often graduate and undergraduate science students. We require that anyone who volunteers for community outreach during the year comes to one training we offer in the fall. We use existing materials, and provide the materials and training needed. That way, we know the activities are good, and we can concentrate on the facilitation. This is an example of a community science night (2 staff, 12 volunteers and 250 guests in 1 hour) with NISE Net Space and Earth Science activities.</a:t>
            </a:r>
            <a:endParaRPr/>
          </a:p>
        </p:txBody>
      </p:sp>
      <p:sp>
        <p:nvSpPr>
          <p:cNvPr id="174" name="Shape 17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fld id="{00000000-1234-1234-1234-123412341234}" type="slidenum">
              <a:rPr lang="en-US"/>
              <a:pPr/>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At the Sciencenter, we also host “meet a scientist” events where the scientists have created their own activities to share their research. We use PoP Net training to help them develop and facilitate effective activities.</a:t>
            </a:r>
            <a:endParaRPr/>
          </a:p>
        </p:txBody>
      </p:sp>
      <p:sp>
        <p:nvSpPr>
          <p:cNvPr id="184" name="Shape 18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fld id="{00000000-1234-1234-1234-123412341234}" type="slidenum">
              <a:rPr lang="en-US"/>
              <a:pPr/>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At the Sciencenter, we have to recruit lots of researchers, scientists and enthusiasts and train them, quickly. </a:t>
            </a:r>
            <a:endParaRPr/>
          </a:p>
        </p:txBody>
      </p:sp>
      <p:sp>
        <p:nvSpPr>
          <p:cNvPr id="193" name="Shape 19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fld id="{00000000-1234-1234-1234-123412341234}" type="slidenum">
              <a:rPr lang="en-US"/>
              <a:pPr/>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a:t>With funding from NSF, a group of museums and universities are looking for ways to institutionalize university - ISE partnerships. We are often approached at the last minute to be part of a researcher’s NSF proposal’s Broader Impacts section. We are trying to create tools to help us institutionalize these partnerships - how do researchers find us? how do we decide which partnerships help us to meet our mission? how do we ensure that the outreach meets the needs of our community, and is based on current research into learning? </a:t>
            </a:r>
            <a:endParaRPr/>
          </a:p>
        </p:txBody>
      </p:sp>
      <p:sp>
        <p:nvSpPr>
          <p:cNvPr id="202" name="Shape 20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fld id="{00000000-1234-1234-1234-123412341234}" type="slidenum">
              <a:rPr lang="en-US"/>
              <a:pPr/>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Treat this like any other program.</a:t>
            </a:r>
            <a:r>
              <a:rPr lang="en-US" baseline="0" dirty="0" smtClean="0"/>
              <a:t>  Why do you want to bring in a scientist? What is your rationale for this program? What will the ideal visitor experience.  It’s important to decide if you are okay with a presentation, if you want Q&amp;A or if you are looking for the speaker to work more informally with visitors? </a:t>
            </a:r>
          </a:p>
          <a:p>
            <a:pPr marL="228600" indent="-228600">
              <a:buAutoNum type="arabicPeriod"/>
            </a:pPr>
            <a:r>
              <a:rPr lang="en-US" baseline="0" dirty="0" smtClean="0"/>
              <a:t> Speakers will often tell you, I can talk to anyone or will have an idea what their ideal audience will be.  Decided prior to making contact who your audience will be.  Make sure you know what it appropriate for younger children vs middle school students. </a:t>
            </a:r>
          </a:p>
          <a:p>
            <a:pPr marL="228600" indent="-228600">
              <a:buAutoNum type="arabicPeriod"/>
            </a:pPr>
            <a:r>
              <a:rPr lang="en-US" baseline="0" dirty="0" smtClean="0"/>
              <a:t>Speakers will want to know this morning. Make sure you can share this information.</a:t>
            </a:r>
          </a:p>
          <a:p>
            <a:pPr marL="228600" indent="-228600">
              <a:buAutoNum type="arabicPeriod"/>
            </a:pPr>
            <a:r>
              <a:rPr lang="en-US" baseline="0" dirty="0" smtClean="0"/>
              <a:t>This is your event, and if people have a good experience, they will associate positive thoughts with your museum. The same is true.  </a:t>
            </a:r>
            <a:r>
              <a:rPr lang="en-US" baseline="0" dirty="0" err="1" smtClean="0"/>
              <a:t>Ultimatley</a:t>
            </a:r>
            <a:r>
              <a:rPr lang="en-US" baseline="0" dirty="0" smtClean="0"/>
              <a:t>, you are driving this event. It’s okay, and helpful to speakers if you can be specific of the content for the event.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7395981-3407-4A37-8B74-DC3DF865DA3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99428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Sharing photos of</a:t>
            </a:r>
            <a:r>
              <a:rPr lang="en-US" baseline="0" dirty="0" smtClean="0"/>
              <a:t> where your speaker will be talking, for speakers who may not be able to visit will be able to visit will help them visualize</a:t>
            </a:r>
          </a:p>
          <a:p>
            <a:pPr marL="228600" indent="-228600">
              <a:buFont typeface="+mj-lt"/>
              <a:buAutoNum type="arabicPeriod"/>
            </a:pPr>
            <a:r>
              <a:rPr lang="en-US" baseline="0" dirty="0" smtClean="0"/>
              <a:t>You are the expert on your audience – if you know young children will be in the audience, make sure that you tell the speaker what to expect.  Remind them that visuals go a long way. If there are developmental needs of the specific audience, such as </a:t>
            </a:r>
            <a:r>
              <a:rPr lang="en-US" baseline="0" dirty="0" err="1" smtClean="0"/>
              <a:t>explaing</a:t>
            </a:r>
            <a:r>
              <a:rPr lang="en-US" baseline="0" dirty="0" smtClean="0"/>
              <a:t> vocabulary share this!</a:t>
            </a:r>
          </a:p>
          <a:p>
            <a:pPr marL="228600" indent="-228600">
              <a:buFont typeface="+mj-lt"/>
              <a:buAutoNum type="arabicPeriod"/>
            </a:pPr>
            <a:r>
              <a:rPr lang="en-US" baseline="0" dirty="0" smtClean="0"/>
              <a:t>If you speaker is local, offer to have them visit the museum. This will let them see the venue, but also give you a chance to talk </a:t>
            </a:r>
            <a:r>
              <a:rPr lang="en-US" baseline="0" dirty="0" err="1" smtClean="0"/>
              <a:t>inmore</a:t>
            </a:r>
            <a:r>
              <a:rPr lang="en-US" baseline="0" dirty="0" smtClean="0"/>
              <a:t> detail. You can also offer to preview or review the presentation and provide feedback. </a:t>
            </a:r>
          </a:p>
          <a:p>
            <a:pPr marL="228600" indent="-228600">
              <a:buFont typeface="+mj-lt"/>
              <a:buAutoNum type="arabicPeriod"/>
            </a:pPr>
            <a:r>
              <a:rPr lang="en-US" baseline="0" dirty="0" smtClean="0"/>
              <a:t>Provide your speaker with all of the information they might need – where to park, where to check in.  If this is a new thing, the presenter will be nervous and this makes it worse. Your presenter might tell you that they know the museum well or are their with their kids – give them specifics anyway. </a:t>
            </a:r>
          </a:p>
          <a:p>
            <a:pPr marL="228600" indent="-228600">
              <a:buFont typeface="+mj-lt"/>
              <a:buAutoNum type="arabicPeriod"/>
            </a:pPr>
            <a:r>
              <a:rPr lang="en-US" baseline="0" dirty="0" smtClean="0"/>
              <a:t>Make sure you have cleared up any contract and payment issues.  It’s not easy to talk about these things, but you don’t want to ruin the day! If you are provided a contract, read it closely – there may be information about travel or the like that you need to know. </a:t>
            </a:r>
          </a:p>
          <a:p>
            <a:pPr marL="228600" indent="-228600">
              <a:buFont typeface="+mj-lt"/>
              <a:buAutoNum type="arabicPeriod"/>
            </a:pPr>
            <a:r>
              <a:rPr lang="en-US" baseline="0" dirty="0" smtClean="0"/>
              <a:t>Always make sure you know what type of social is appropriate – can you tweet, live FB, </a:t>
            </a:r>
            <a:r>
              <a:rPr lang="en-US" baseline="0" dirty="0" err="1" smtClean="0"/>
              <a:t>instastory</a:t>
            </a:r>
            <a:r>
              <a:rPr lang="en-US" baseline="0" dirty="0" smtClean="0"/>
              <a:t>?  A lot of your big name speakers will have these platforms, and are open to getting traction </a:t>
            </a:r>
          </a:p>
          <a:p>
            <a:pPr marL="228600" indent="-228600">
              <a:buFont typeface="+mj-lt"/>
              <a:buAutoNum type="arabicPeriod"/>
            </a:pPr>
            <a:r>
              <a:rPr lang="en-US" baseline="0" dirty="0" smtClean="0"/>
              <a:t>Let the speaker know how you will be promoting this. Nothing is worse that having a school only presentation, and your speaker has promoted this to their </a:t>
            </a:r>
            <a:r>
              <a:rPr lang="en-US" baseline="0" dirty="0" err="1" smtClean="0"/>
              <a:t>univeristiy</a:t>
            </a:r>
            <a:r>
              <a:rPr lang="en-US" baseline="0" dirty="0" smtClean="0"/>
              <a:t>.  You can also ask if it’s okay to reference them in the </a:t>
            </a:r>
            <a:r>
              <a:rPr lang="en-US" baseline="0" dirty="0" err="1" smtClean="0"/>
              <a:t>recuirtment</a:t>
            </a:r>
            <a:r>
              <a:rPr lang="en-US" baseline="0" dirty="0" smtClean="0"/>
              <a:t>, and ask if they have a media photo. Part of your promotion discussion should also be about press releases and inviting local media. Make sure they know what you are doing and do allow them to preview.  It’s also important to know if they will want to speak to the media.  </a:t>
            </a:r>
            <a:endParaRPr lang="en-US" dirty="0"/>
          </a:p>
        </p:txBody>
      </p:sp>
      <p:sp>
        <p:nvSpPr>
          <p:cNvPr id="4" name="Slide Number Placeholder 3"/>
          <p:cNvSpPr>
            <a:spLocks noGrp="1"/>
          </p:cNvSpPr>
          <p:nvPr>
            <p:ph type="sldNum" sz="quarter" idx="10"/>
          </p:nvPr>
        </p:nvSpPr>
        <p:spPr/>
        <p:txBody>
          <a:bodyPr/>
          <a:lstStyle/>
          <a:p>
            <a:fld id="{F7395981-3407-4A37-8B74-DC3DF865DA3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76751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Make</a:t>
            </a:r>
            <a:r>
              <a:rPr lang="en-US" baseline="0" dirty="0" smtClean="0"/>
              <a:t> sure you have a dedicated staff member or volunteer to help this person.  This is especially important if you are busy with other event logistics. On paper, it might look like you have time to do both, but don’t assume you will!</a:t>
            </a:r>
          </a:p>
          <a:p>
            <a:pPr marL="228600" indent="-228600">
              <a:buFont typeface="+mj-lt"/>
              <a:buAutoNum type="arabicPeriod"/>
            </a:pPr>
            <a:r>
              <a:rPr lang="en-US" baseline="0" dirty="0" smtClean="0"/>
              <a:t>Always provide a place for the person to stash their coat, purse or just take a breather. Don’t forget water!</a:t>
            </a:r>
          </a:p>
          <a:p>
            <a:pPr marL="228600" indent="-228600">
              <a:buFont typeface="+mj-lt"/>
              <a:buAutoNum type="arabicPeriod"/>
            </a:pPr>
            <a:r>
              <a:rPr lang="en-US" baseline="0" dirty="0" smtClean="0"/>
              <a:t>Make sure your venue is ready with plenty of time to test technology – all of it!  Whenever possible,  have the speaker provide you with their media ahead of time. If they do, be diligent and test it!  </a:t>
            </a:r>
          </a:p>
          <a:p>
            <a:pPr marL="228600" indent="-228600">
              <a:buFont typeface="+mj-lt"/>
              <a:buAutoNum type="arabicPeriod"/>
            </a:pPr>
            <a:r>
              <a:rPr lang="en-US" baseline="0" dirty="0" smtClean="0"/>
              <a:t>While you might not be providing lunch for your volunteers, the presentation will be near a meal time, offer. It’s a nice gesture.</a:t>
            </a:r>
          </a:p>
          <a:p>
            <a:pPr marL="228600" indent="-228600">
              <a:buFont typeface="+mj-lt"/>
              <a:buAutoNum type="arabicPeriod"/>
            </a:pPr>
            <a:r>
              <a:rPr lang="en-US" baseline="0" dirty="0" smtClean="0"/>
              <a:t>If it’s someone really famous, make sure that you have an exit plan – people will try to mob you!  Have a staff person who can help manage the crowd. </a:t>
            </a:r>
          </a:p>
          <a:p>
            <a:pPr marL="228600" indent="-228600">
              <a:buFont typeface="+mj-lt"/>
              <a:buAutoNum type="arabicPeriod"/>
            </a:pPr>
            <a:r>
              <a:rPr lang="en-US" baseline="0" dirty="0" smtClean="0"/>
              <a:t>Ask if the speaker wants help with Q &amp; a</a:t>
            </a:r>
          </a:p>
          <a:p>
            <a:pPr marL="228600" indent="-228600">
              <a:buFont typeface="+mj-lt"/>
              <a:buAutoNum type="arabicPeriod"/>
            </a:pPr>
            <a:r>
              <a:rPr lang="en-US" baseline="0" dirty="0" smtClean="0"/>
              <a:t>I always provide a little token from the museum and a hand written note.  It’s a simple gesture that goes a long way.  For other volunteers I work with, especially academia, I ask if there is someone I can contact to share my thanks. This provides the documentation they need for service.  </a:t>
            </a:r>
            <a:endParaRPr lang="en-US" dirty="0"/>
          </a:p>
        </p:txBody>
      </p:sp>
      <p:sp>
        <p:nvSpPr>
          <p:cNvPr id="4" name="Slide Number Placeholder 3"/>
          <p:cNvSpPr>
            <a:spLocks noGrp="1"/>
          </p:cNvSpPr>
          <p:nvPr>
            <p:ph type="sldNum" sz="quarter" idx="10"/>
          </p:nvPr>
        </p:nvSpPr>
        <p:spPr/>
        <p:txBody>
          <a:bodyPr/>
          <a:lstStyle/>
          <a:p>
            <a:fld id="{F7395981-3407-4A37-8B74-DC3DF865DA3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10848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a:t>
            </a:r>
            <a:r>
              <a:rPr lang="en-US" baseline="0" dirty="0" smtClean="0"/>
              <a:t> have worked with several retired and current astronauts.  For current astronauts, there I had to figure out all of the details prior to the application. For a retired astronaut that was an advisor, and also did regular presentations, I prepped him on audience specifics. After I saw his presentation, we made edits to his video, to shorten it for the museum audience.  I shared key points that would be appropriate to the students. </a:t>
            </a:r>
          </a:p>
          <a:p>
            <a:pPr marL="171450" indent="-171450">
              <a:buFont typeface="Arial" panose="020B0604020202020204" pitchFamily="34" charset="0"/>
              <a:buChar char="•"/>
            </a:pPr>
            <a:r>
              <a:rPr lang="en-US" baseline="0" dirty="0" smtClean="0"/>
              <a:t>This is my disaster story.   Someone approached the museum about bringing a scientists from out of state to speak at the museum.  We didn’t ask enough questions – it sounded like this guy was a big name, but he was being honored by a high school.  He wasn’t expecting to speak to students, and had to change his slides a few days prior to the event. This wasn’t set up as a </a:t>
            </a:r>
            <a:r>
              <a:rPr lang="en-US" baseline="0" dirty="0" err="1" smtClean="0"/>
              <a:t>partnerhsip</a:t>
            </a:r>
            <a:r>
              <a:rPr lang="en-US" baseline="0" dirty="0" smtClean="0"/>
              <a:t>, but more of a way to appease a donor.  We had to comp admission to get school groups to attend, and the content was a lecture. It was way over their heads.  As a result, I’ve learned to tell people no and are very upfront with them – this is what my audience expects.</a:t>
            </a:r>
          </a:p>
          <a:p>
            <a:pPr marL="171450" indent="-171450">
              <a:buFont typeface="Arial" panose="020B0604020202020204" pitchFamily="34" charset="0"/>
              <a:buChar char="•"/>
            </a:pPr>
            <a:r>
              <a:rPr lang="en-US" baseline="0" dirty="0" smtClean="0"/>
              <a:t>Phil and Victoria – contracted with them to work on our paleo projects. We started doing presentations because I saw how </a:t>
            </a:r>
            <a:r>
              <a:rPr lang="en-US" baseline="0" dirty="0" err="1" smtClean="0"/>
              <a:t>enganging</a:t>
            </a:r>
            <a:r>
              <a:rPr lang="en-US" baseline="0" dirty="0" smtClean="0"/>
              <a:t> Phil is with visitors. He also has great visuals too share.  To develop his school presentation, we talked through what are students learning, what is appropriate language and </a:t>
            </a:r>
            <a:r>
              <a:rPr lang="en-US" baseline="0" dirty="0" err="1" smtClean="0"/>
              <a:t>identifyed</a:t>
            </a:r>
            <a:r>
              <a:rPr lang="en-US" baseline="0" dirty="0" smtClean="0"/>
              <a:t> key messages</a:t>
            </a:r>
            <a:endParaRPr lang="en-US" dirty="0"/>
          </a:p>
        </p:txBody>
      </p:sp>
      <p:sp>
        <p:nvSpPr>
          <p:cNvPr id="4" name="Slide Number Placeholder 3"/>
          <p:cNvSpPr>
            <a:spLocks noGrp="1"/>
          </p:cNvSpPr>
          <p:nvPr>
            <p:ph type="sldNum" sz="quarter" idx="10"/>
          </p:nvPr>
        </p:nvSpPr>
        <p:spPr/>
        <p:txBody>
          <a:bodyPr/>
          <a:lstStyle/>
          <a:p>
            <a:fld id="{F7395981-3407-4A37-8B74-DC3DF865DA3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8060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49</a:t>
            </a:fld>
            <a:endParaRPr lang="en-US" dirty="0"/>
          </a:p>
        </p:txBody>
      </p:sp>
    </p:spTree>
    <p:extLst>
      <p:ext uri="{BB962C8B-B14F-4D97-AF65-F5344CB8AC3E}">
        <p14:creationId xmlns:p14="http://schemas.microsoft.com/office/powerpoint/2010/main" val="212780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buFont typeface="Arial"/>
              <a:buChar char="•"/>
            </a:pPr>
            <a:r>
              <a:rPr lang="en-US" sz="1200" b="1" dirty="0" smtClean="0">
                <a:solidFill>
                  <a:srgbClr val="000000"/>
                </a:solidFill>
              </a:rPr>
              <a:t>Catherine McCarthy</a:t>
            </a:r>
            <a:r>
              <a:rPr lang="en-US" sz="1200" dirty="0" smtClean="0">
                <a:solidFill>
                  <a:srgbClr val="000000"/>
                </a:solidFill>
              </a:rPr>
              <a:t>, Project Leader, NISE Network</a:t>
            </a:r>
            <a:br>
              <a:rPr lang="en-US" sz="1200" dirty="0" smtClean="0">
                <a:solidFill>
                  <a:srgbClr val="000000"/>
                </a:solidFill>
              </a:rPr>
            </a:br>
            <a:r>
              <a:rPr lang="en-US" sz="1200" dirty="0" smtClean="0">
                <a:solidFill>
                  <a:srgbClr val="000000"/>
                </a:solidFill>
              </a:rPr>
              <a:t>Science Museum of Minnesota, Saint Paul, MN</a:t>
            </a:r>
            <a:br>
              <a:rPr lang="en-US" sz="1200" dirty="0" smtClean="0">
                <a:solidFill>
                  <a:srgbClr val="000000"/>
                </a:solidFill>
              </a:rPr>
            </a:br>
            <a:r>
              <a:rPr lang="en-US" sz="1200" dirty="0" err="1" smtClean="0">
                <a:solidFill>
                  <a:srgbClr val="000000"/>
                </a:solidFill>
              </a:rPr>
              <a:t>cmccarthy@smm.org</a:t>
            </a:r>
            <a:endParaRPr lang="en-US" sz="1200" dirty="0" smtClean="0">
              <a:solidFill>
                <a:srgbClr val="000000"/>
              </a:solidFill>
            </a:endParaRPr>
          </a:p>
          <a:p>
            <a:pPr marL="457200" indent="-457200" algn="l">
              <a:buFont typeface="Arial"/>
              <a:buChar char="•"/>
            </a:pPr>
            <a:r>
              <a:rPr lang="en-US" sz="1200" b="1" dirty="0" smtClean="0">
                <a:solidFill>
                  <a:srgbClr val="000000"/>
                </a:solidFill>
              </a:rPr>
              <a:t>Michelle </a:t>
            </a:r>
            <a:r>
              <a:rPr lang="en-US" sz="1200" b="1" dirty="0" err="1" smtClean="0">
                <a:solidFill>
                  <a:srgbClr val="000000"/>
                </a:solidFill>
              </a:rPr>
              <a:t>Kortenaar</a:t>
            </a:r>
            <a:r>
              <a:rPr lang="en-US" sz="1200" b="1" dirty="0" smtClean="0">
                <a:solidFill>
                  <a:srgbClr val="000000"/>
                </a:solidFill>
              </a:rPr>
              <a:t>, </a:t>
            </a:r>
            <a:r>
              <a:rPr lang="en-US" sz="1200" dirty="0" smtClean="0">
                <a:solidFill>
                  <a:srgbClr val="000000"/>
                </a:solidFill>
              </a:rPr>
              <a:t>Senior Director of Engagement and Learning, </a:t>
            </a:r>
            <a:r>
              <a:rPr lang="en-US" sz="1200" dirty="0" err="1" smtClean="0">
                <a:solidFill>
                  <a:srgbClr val="000000"/>
                </a:solidFill>
              </a:rPr>
              <a:t>Sciencenter</a:t>
            </a:r>
            <a:r>
              <a:rPr lang="en-US" sz="1200" dirty="0" smtClean="0">
                <a:solidFill>
                  <a:srgbClr val="000000"/>
                </a:solidFill>
              </a:rPr>
              <a:t> Ithaca, NY </a:t>
            </a:r>
            <a:r>
              <a:rPr lang="en-US" sz="1200" dirty="0" err="1" smtClean="0">
                <a:solidFill>
                  <a:srgbClr val="000000"/>
                </a:solidFill>
              </a:rPr>
              <a:t>mkortenaar@sciencenter.org</a:t>
            </a:r>
            <a:endParaRPr lang="en-US" sz="1200" dirty="0" smtClean="0">
              <a:solidFill>
                <a:srgbClr val="000000"/>
              </a:solidFill>
            </a:endParaRPr>
          </a:p>
          <a:p>
            <a:pPr marL="457200" indent="-457200" algn="l">
              <a:buFont typeface="Arial"/>
              <a:buChar char="•"/>
            </a:pPr>
            <a:r>
              <a:rPr lang="en-US" sz="1200" b="1" dirty="0" smtClean="0">
                <a:solidFill>
                  <a:srgbClr val="000000"/>
                </a:solidFill>
              </a:rPr>
              <a:t>Christina </a:t>
            </a:r>
            <a:r>
              <a:rPr lang="en-US" sz="1200" b="1" dirty="0" err="1" smtClean="0">
                <a:solidFill>
                  <a:srgbClr val="000000"/>
                </a:solidFill>
              </a:rPr>
              <a:t>Leavell</a:t>
            </a:r>
            <a:r>
              <a:rPr lang="en-US" sz="1200" dirty="0" smtClean="0">
                <a:solidFill>
                  <a:srgbClr val="000000"/>
                </a:solidFill>
              </a:rPr>
              <a:t>, Manager, Network Projects, </a:t>
            </a:r>
            <a:br>
              <a:rPr lang="en-US" sz="1200" dirty="0" smtClean="0">
                <a:solidFill>
                  <a:srgbClr val="000000"/>
                </a:solidFill>
              </a:rPr>
            </a:br>
            <a:r>
              <a:rPr lang="en-US" sz="1200" dirty="0" smtClean="0">
                <a:solidFill>
                  <a:srgbClr val="000000"/>
                </a:solidFill>
              </a:rPr>
              <a:t>Science Museum of Minnesota Saint Paul, MN </a:t>
            </a:r>
            <a:r>
              <a:rPr lang="en-US" sz="1200" dirty="0" err="1" smtClean="0">
                <a:solidFill>
                  <a:srgbClr val="000000"/>
                </a:solidFill>
              </a:rPr>
              <a:t>cleavell@smm.org</a:t>
            </a:r>
            <a:endParaRPr lang="en-US" sz="1200" dirty="0" smtClean="0">
              <a:solidFill>
                <a:srgbClr val="000000"/>
              </a:solidFill>
            </a:endParaRPr>
          </a:p>
          <a:p>
            <a:pPr marL="457200" indent="-457200" algn="l">
              <a:buFont typeface="Arial"/>
              <a:buChar char="•"/>
            </a:pPr>
            <a:r>
              <a:rPr lang="en-US" sz="1200" b="1" dirty="0" smtClean="0">
                <a:solidFill>
                  <a:srgbClr val="000000"/>
                </a:solidFill>
              </a:rPr>
              <a:t>Becky Wolfe, </a:t>
            </a:r>
            <a:r>
              <a:rPr lang="en-US" sz="1200" dirty="0" smtClean="0">
                <a:solidFill>
                  <a:srgbClr val="000000"/>
                </a:solidFill>
              </a:rPr>
              <a:t>Manager, Science Education &amp; Resources, The Children’s Museum of Indianapolis </a:t>
            </a:r>
            <a:r>
              <a:rPr lang="en-US" sz="1200" dirty="0" err="1" smtClean="0">
                <a:solidFill>
                  <a:srgbClr val="000000"/>
                </a:solidFill>
              </a:rPr>
              <a:t>beckyw@childrensmuseum.org</a:t>
            </a:r>
            <a:r>
              <a:rPr lang="en-US" sz="1200" dirty="0" smtClean="0">
                <a:solidFill>
                  <a:srgbClr val="000000"/>
                </a:solidFill>
              </a:rPr>
              <a:t> </a:t>
            </a:r>
          </a:p>
          <a:p>
            <a:pPr marL="457200" indent="-457200" algn="l">
              <a:buFont typeface="Arial"/>
              <a:buChar char="•"/>
            </a:pPr>
            <a:r>
              <a:rPr lang="en-US" sz="1200" b="1" dirty="0" smtClean="0">
                <a:solidFill>
                  <a:srgbClr val="000000"/>
                </a:solidFill>
              </a:rPr>
              <a:t>Celeste Kathleen</a:t>
            </a:r>
            <a:r>
              <a:rPr lang="en-US" sz="1200" dirty="0" smtClean="0">
                <a:solidFill>
                  <a:srgbClr val="000000"/>
                </a:solidFill>
              </a:rPr>
              <a:t>, Community Engagement Coordinator, Marbles Kids Museum, Raleigh, NC  </a:t>
            </a:r>
            <a:r>
              <a:rPr lang="en-US" sz="1200" dirty="0" err="1" smtClean="0">
                <a:solidFill>
                  <a:srgbClr val="000000"/>
                </a:solidFill>
              </a:rPr>
              <a:t>ckathleen@marbleskidsmuseum.org</a:t>
            </a:r>
            <a:endParaRPr lang="en-US" sz="1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2</a:t>
            </a:fld>
            <a:endParaRPr lang="en-US"/>
          </a:p>
        </p:txBody>
      </p:sp>
    </p:spTree>
    <p:extLst>
      <p:ext uri="{BB962C8B-B14F-4D97-AF65-F5344CB8AC3E}">
        <p14:creationId xmlns:p14="http://schemas.microsoft.com/office/powerpoint/2010/main" val="2543606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50</a:t>
            </a:fld>
            <a:endParaRPr lang="en-US"/>
          </a:p>
        </p:txBody>
      </p:sp>
    </p:spTree>
    <p:extLst>
      <p:ext uri="{BB962C8B-B14F-4D97-AF65-F5344CB8AC3E}">
        <p14:creationId xmlns:p14="http://schemas.microsoft.com/office/powerpoint/2010/main" val="3628863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51</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52</a:t>
            </a:fld>
            <a:endParaRPr lang="en-US"/>
          </a:p>
        </p:txBody>
      </p:sp>
    </p:spTree>
    <p:extLst>
      <p:ext uri="{BB962C8B-B14F-4D97-AF65-F5344CB8AC3E}">
        <p14:creationId xmlns:p14="http://schemas.microsoft.com/office/powerpoint/2010/main" val="2707310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53</a:t>
            </a:fld>
            <a:endParaRPr lang="en-US"/>
          </a:p>
        </p:txBody>
      </p:sp>
    </p:spTree>
    <p:extLst>
      <p:ext uri="{BB962C8B-B14F-4D97-AF65-F5344CB8AC3E}">
        <p14:creationId xmlns:p14="http://schemas.microsoft.com/office/powerpoint/2010/main" val="270731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4</a:t>
            </a:fld>
            <a:endParaRPr lang="en-US" dirty="0"/>
          </a:p>
        </p:txBody>
      </p:sp>
    </p:spTree>
    <p:extLst>
      <p:ext uri="{BB962C8B-B14F-4D97-AF65-F5344CB8AC3E}">
        <p14:creationId xmlns:p14="http://schemas.microsoft.com/office/powerpoint/2010/main" val="681605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start, would</a:t>
            </a:r>
            <a:r>
              <a:rPr lang="en-US" baseline="0" dirty="0" smtClean="0"/>
              <a:t> you raise your hand if already bring science experts into your museum?</a:t>
            </a:r>
            <a:endParaRPr lang="en-US" dirty="0"/>
          </a:p>
        </p:txBody>
      </p:sp>
      <p:sp>
        <p:nvSpPr>
          <p:cNvPr id="4" name="Slide Number Placeholder 3"/>
          <p:cNvSpPr>
            <a:spLocks noGrp="1"/>
          </p:cNvSpPr>
          <p:nvPr>
            <p:ph type="sldNum" sz="quarter" idx="10"/>
          </p:nvPr>
        </p:nvSpPr>
        <p:spPr/>
        <p:txBody>
          <a:bodyPr/>
          <a:lstStyle/>
          <a:p>
            <a:fld id="{3D47F591-D405-2A4D-9BBF-8EC67C59F3C1}" type="slidenum">
              <a:rPr lang="en-US" smtClean="0"/>
              <a:t>5</a:t>
            </a:fld>
            <a:endParaRPr lang="en-US"/>
          </a:p>
        </p:txBody>
      </p:sp>
    </p:spTree>
    <p:extLst>
      <p:ext uri="{BB962C8B-B14F-4D97-AF65-F5344CB8AC3E}">
        <p14:creationId xmlns:p14="http://schemas.microsoft.com/office/powerpoint/2010/main" val="635261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you want to bring science experts into your museum?</a:t>
            </a:r>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6</a:t>
            </a:fld>
            <a:endParaRPr lang="en-US"/>
          </a:p>
        </p:txBody>
      </p:sp>
    </p:spTree>
    <p:extLst>
      <p:ext uri="{BB962C8B-B14F-4D97-AF65-F5344CB8AC3E}">
        <p14:creationId xmlns:p14="http://schemas.microsoft.com/office/powerpoint/2010/main" val="38179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7</a:t>
            </a:fld>
            <a:endParaRPr lang="en-US"/>
          </a:p>
        </p:txBody>
      </p:sp>
    </p:spTree>
    <p:extLst>
      <p:ext uri="{BB962C8B-B14F-4D97-AF65-F5344CB8AC3E}">
        <p14:creationId xmlns:p14="http://schemas.microsoft.com/office/powerpoint/2010/main" val="743272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8</a:t>
            </a:fld>
            <a:endParaRPr lang="en-US"/>
          </a:p>
        </p:txBody>
      </p:sp>
    </p:spTree>
    <p:extLst>
      <p:ext uri="{BB962C8B-B14F-4D97-AF65-F5344CB8AC3E}">
        <p14:creationId xmlns:p14="http://schemas.microsoft.com/office/powerpoint/2010/main" val="270731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9</a:t>
            </a:fld>
            <a:endParaRPr lang="en-US"/>
          </a:p>
        </p:txBody>
      </p:sp>
    </p:spTree>
    <p:extLst>
      <p:ext uri="{BB962C8B-B14F-4D97-AF65-F5344CB8AC3E}">
        <p14:creationId xmlns:p14="http://schemas.microsoft.com/office/powerpoint/2010/main" val="362886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10</a:t>
            </a:fld>
            <a:endParaRPr lang="en-US"/>
          </a:p>
        </p:txBody>
      </p:sp>
    </p:spTree>
    <p:extLst>
      <p:ext uri="{BB962C8B-B14F-4D97-AF65-F5344CB8AC3E}">
        <p14:creationId xmlns:p14="http://schemas.microsoft.com/office/powerpoint/2010/main" val="405929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60250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5472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5216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2503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060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514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3315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688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637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8312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001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10608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6423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4727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5216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Shape 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Shape 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15148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2503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060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514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3315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688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637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8312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001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803315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6423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4727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5216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130425"/>
            <a:ext cx="5334000" cy="1470025"/>
          </a:xfrm>
        </p:spPr>
        <p:txBody>
          <a:bodyPr/>
          <a:lstStyle>
            <a:lvl1pPr>
              <a:defRPr sz="4000">
                <a:solidFill>
                  <a:schemeClr val="bg1"/>
                </a:solidFill>
                <a:latin typeface="Arial Black"/>
                <a:cs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3124200" y="3886200"/>
            <a:ext cx="5334000" cy="1752600"/>
          </a:xfrm>
        </p:spPr>
        <p:txBody>
          <a:bodyPr/>
          <a:lstStyle>
            <a:lvl1pPr marL="0" indent="0" algn="ctr">
              <a:buNone/>
              <a:defRPr b="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49795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9CE7CC-6E5A-4078-B7D2-D4D1C8B35814}"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7A8DF09-29F2-4422-B414-E1395E71A5C9}" type="slidenum">
              <a:rPr lang="en-US" altLang="en-US"/>
              <a:pPr/>
              <a:t>‹#›</a:t>
            </a:fld>
            <a:endParaRPr lang="en-US" altLang="en-US"/>
          </a:p>
        </p:txBody>
      </p:sp>
    </p:spTree>
    <p:extLst>
      <p:ext uri="{BB962C8B-B14F-4D97-AF65-F5344CB8AC3E}">
        <p14:creationId xmlns:p14="http://schemas.microsoft.com/office/powerpoint/2010/main" val="3956412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3261E3F-7DB4-4786-84EB-CB2DD7F751A4}"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579149-D75D-451E-B07B-97B4EFD54E2E}" type="slidenum">
              <a:rPr lang="en-US" altLang="en-US"/>
              <a:pPr/>
              <a:t>‹#›</a:t>
            </a:fld>
            <a:endParaRPr lang="en-US" altLang="en-US"/>
          </a:p>
        </p:txBody>
      </p:sp>
    </p:spTree>
    <p:extLst>
      <p:ext uri="{BB962C8B-B14F-4D97-AF65-F5344CB8AC3E}">
        <p14:creationId xmlns:p14="http://schemas.microsoft.com/office/powerpoint/2010/main" val="1869918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729E2B4-D9BB-4D4B-9D82-ACF7879B32BE}" type="datetime1">
              <a:rPr lang="en-US" altLang="en-US"/>
              <a:pPr/>
              <a:t>5/18/18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024BBE3-C4D7-4374-87D0-1AC2E84D7F8B}" type="slidenum">
              <a:rPr lang="en-US" altLang="en-US"/>
              <a:pPr/>
              <a:t>‹#›</a:t>
            </a:fld>
            <a:endParaRPr lang="en-US" altLang="en-US"/>
          </a:p>
        </p:txBody>
      </p:sp>
    </p:spTree>
    <p:extLst>
      <p:ext uri="{BB962C8B-B14F-4D97-AF65-F5344CB8AC3E}">
        <p14:creationId xmlns:p14="http://schemas.microsoft.com/office/powerpoint/2010/main" val="458033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25961FA-FE77-4D45-894C-1B889B730E29}" type="datetime1">
              <a:rPr lang="en-US" altLang="en-US"/>
              <a:pPr/>
              <a:t>5/18/18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C92E4481-D917-47FD-951D-554C5DC7C557}" type="slidenum">
              <a:rPr lang="en-US" altLang="en-US"/>
              <a:pPr/>
              <a:t>‹#›</a:t>
            </a:fld>
            <a:endParaRPr lang="en-US" altLang="en-US"/>
          </a:p>
        </p:txBody>
      </p:sp>
    </p:spTree>
    <p:extLst>
      <p:ext uri="{BB962C8B-B14F-4D97-AF65-F5344CB8AC3E}">
        <p14:creationId xmlns:p14="http://schemas.microsoft.com/office/powerpoint/2010/main" val="3328364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3AD4B53-B706-4EC8-85B9-208ED49EF4BF}" type="datetime1">
              <a:rPr lang="en-US" altLang="en-US"/>
              <a:pPr/>
              <a:t>5/18/18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ED7BE4CF-9285-4FA9-87BE-6433F28980F1}" type="slidenum">
              <a:rPr lang="en-US" altLang="en-US"/>
              <a:pPr/>
              <a:t>‹#›</a:t>
            </a:fld>
            <a:endParaRPr lang="en-US" altLang="en-US"/>
          </a:p>
        </p:txBody>
      </p:sp>
    </p:spTree>
    <p:extLst>
      <p:ext uri="{BB962C8B-B14F-4D97-AF65-F5344CB8AC3E}">
        <p14:creationId xmlns:p14="http://schemas.microsoft.com/office/powerpoint/2010/main" val="1844550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5780CC1-7733-4430-ABFA-8B88708771EE}" type="datetime1">
              <a:rPr lang="en-US" altLang="en-US"/>
              <a:pPr/>
              <a:t>5/18/18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1982A4A6-E341-43A3-AC86-2636B85A466C}" type="slidenum">
              <a:rPr lang="en-US" altLang="en-US"/>
              <a:pPr/>
              <a:t>‹#›</a:t>
            </a:fld>
            <a:endParaRPr lang="en-US" altLang="en-US"/>
          </a:p>
        </p:txBody>
      </p:sp>
    </p:spTree>
    <p:extLst>
      <p:ext uri="{BB962C8B-B14F-4D97-AF65-F5344CB8AC3E}">
        <p14:creationId xmlns:p14="http://schemas.microsoft.com/office/powerpoint/2010/main" val="34767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t>5/18/18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366882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98F2FC0-3358-4659-BE2A-8107739DFA3B}" type="datetime1">
              <a:rPr lang="en-US" altLang="en-US"/>
              <a:pPr/>
              <a:t>5/18/18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F31850BB-829B-46E9-835E-60086504B999}" type="slidenum">
              <a:rPr lang="en-US" altLang="en-US"/>
              <a:pPr/>
              <a:t>‹#›</a:t>
            </a:fld>
            <a:endParaRPr lang="en-US" altLang="en-US"/>
          </a:p>
        </p:txBody>
      </p:sp>
    </p:spTree>
    <p:extLst>
      <p:ext uri="{BB962C8B-B14F-4D97-AF65-F5344CB8AC3E}">
        <p14:creationId xmlns:p14="http://schemas.microsoft.com/office/powerpoint/2010/main" val="1042699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DEE99E8-5D79-4C40-8474-38F7BDA1B6BF}" type="datetime1">
              <a:rPr lang="en-US" altLang="en-US"/>
              <a:pPr/>
              <a:t>5/18/18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BD93E5C-FCED-4B3C-B65A-4AFE8C913DA2}" type="slidenum">
              <a:rPr lang="en-US" altLang="en-US"/>
              <a:pPr/>
              <a:t>‹#›</a:t>
            </a:fld>
            <a:endParaRPr lang="en-US" altLang="en-US"/>
          </a:p>
        </p:txBody>
      </p:sp>
    </p:spTree>
    <p:extLst>
      <p:ext uri="{BB962C8B-B14F-4D97-AF65-F5344CB8AC3E}">
        <p14:creationId xmlns:p14="http://schemas.microsoft.com/office/powerpoint/2010/main" val="3667922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920EB77-95FC-4E4D-BAE8-3D612E039AF7}"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A81D46-B470-4623-AFCD-9FFBC5FD9B6A}" type="slidenum">
              <a:rPr lang="en-US" altLang="en-US"/>
              <a:pPr/>
              <a:t>‹#›</a:t>
            </a:fld>
            <a:endParaRPr lang="en-US" altLang="en-US"/>
          </a:p>
        </p:txBody>
      </p:sp>
    </p:spTree>
    <p:extLst>
      <p:ext uri="{BB962C8B-B14F-4D97-AF65-F5344CB8AC3E}">
        <p14:creationId xmlns:p14="http://schemas.microsoft.com/office/powerpoint/2010/main" val="3039117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5C2052F-6B12-43A0-8D31-152588FACB5F}"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E2A7725-A71A-4E9C-B8A6-98C932390404}" type="slidenum">
              <a:rPr lang="en-US" altLang="en-US"/>
              <a:pPr/>
              <a:t>‹#›</a:t>
            </a:fld>
            <a:endParaRPr lang="en-US" altLang="en-US"/>
          </a:p>
        </p:txBody>
      </p:sp>
    </p:spTree>
    <p:extLst>
      <p:ext uri="{BB962C8B-B14F-4D97-AF65-F5344CB8AC3E}">
        <p14:creationId xmlns:p14="http://schemas.microsoft.com/office/powerpoint/2010/main" val="2368808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0C4B2AAF-1CD4-441F-B42C-513760E971E8}"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00A83A0-6DDB-42D3-A959-ED7E7829C0C9}" type="slidenum">
              <a:rPr lang="en-US" altLang="en-US"/>
              <a:pPr/>
              <a:t>‹#›</a:t>
            </a:fld>
            <a:endParaRPr lang="en-US" altLang="en-US"/>
          </a:p>
        </p:txBody>
      </p:sp>
    </p:spTree>
    <p:extLst>
      <p:ext uri="{BB962C8B-B14F-4D97-AF65-F5344CB8AC3E}">
        <p14:creationId xmlns:p14="http://schemas.microsoft.com/office/powerpoint/2010/main" val="572706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C551A4-94CE-4D72-8265-237E9405C197}"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B74875E-DB34-46A1-AC98-C183DD2D8412}" type="slidenum">
              <a:rPr lang="en-US" altLang="en-US"/>
              <a:pPr/>
              <a:t>‹#›</a:t>
            </a:fld>
            <a:endParaRPr lang="en-US" altLang="en-US"/>
          </a:p>
        </p:txBody>
      </p:sp>
    </p:spTree>
    <p:extLst>
      <p:ext uri="{BB962C8B-B14F-4D97-AF65-F5344CB8AC3E}">
        <p14:creationId xmlns:p14="http://schemas.microsoft.com/office/powerpoint/2010/main" val="574003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872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8704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05DD677-0FA6-4EB6-81F2-74C0A1170AB8}"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AC0D89D-E297-46D4-ABE1-D410C8A24D9D}" type="slidenum">
              <a:rPr lang="en-US" altLang="en-US"/>
              <a:pPr/>
              <a:t>‹#›</a:t>
            </a:fld>
            <a:endParaRPr lang="en-US" altLang="en-US"/>
          </a:p>
        </p:txBody>
      </p:sp>
    </p:spTree>
    <p:extLst>
      <p:ext uri="{BB962C8B-B14F-4D97-AF65-F5344CB8AC3E}">
        <p14:creationId xmlns:p14="http://schemas.microsoft.com/office/powerpoint/2010/main" val="274431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2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590544"/>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90544"/>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645CBEC-F5E3-4871-997C-C31099FC8C1F}" type="datetime1">
              <a:rPr lang="en-US" altLang="en-US"/>
              <a:pPr/>
              <a:t>5/18/18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EC492EC-02AA-4259-8BC7-1B0CFA3BD487}" type="slidenum">
              <a:rPr lang="en-US" altLang="en-US"/>
              <a:pPr/>
              <a:t>‹#›</a:t>
            </a:fld>
            <a:endParaRPr lang="en-US" altLang="en-US"/>
          </a:p>
        </p:txBody>
      </p:sp>
    </p:spTree>
    <p:extLst>
      <p:ext uri="{BB962C8B-B14F-4D97-AF65-F5344CB8AC3E}">
        <p14:creationId xmlns:p14="http://schemas.microsoft.com/office/powerpoint/2010/main" val="24870067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24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63947"/>
            <a:ext cx="4040188"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624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263947"/>
            <a:ext cx="4041775"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29B6BB1-00F8-4AFB-8873-6FC5925E3F50}" type="datetime1">
              <a:rPr lang="en-US" altLang="en-US"/>
              <a:pPr/>
              <a:t>5/18/18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58BB14A5-A81A-4E98-9C64-6C0B2E6AECC1}" type="slidenum">
              <a:rPr lang="en-US" altLang="en-US"/>
              <a:pPr/>
              <a:t>‹#›</a:t>
            </a:fld>
            <a:endParaRPr lang="en-US" altLang="en-US"/>
          </a:p>
        </p:txBody>
      </p:sp>
    </p:spTree>
    <p:extLst>
      <p:ext uri="{BB962C8B-B14F-4D97-AF65-F5344CB8AC3E}">
        <p14:creationId xmlns:p14="http://schemas.microsoft.com/office/powerpoint/2010/main" val="3281357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63"/>
            <a:ext cx="8229600" cy="1143000"/>
          </a:xfr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3CE4A33B-23E5-4E53-9CFF-DD4F34E24C5A}" type="datetime1">
              <a:rPr lang="en-US" altLang="en-US"/>
              <a:pPr/>
              <a:t>5/18/18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A57E13F7-C2BB-431A-B391-ECD0D81CB342}" type="slidenum">
              <a:rPr lang="en-US" altLang="en-US"/>
              <a:pPr/>
              <a:t>‹#›</a:t>
            </a:fld>
            <a:endParaRPr lang="en-US" altLang="en-US"/>
          </a:p>
        </p:txBody>
      </p:sp>
    </p:spTree>
    <p:extLst>
      <p:ext uri="{BB962C8B-B14F-4D97-AF65-F5344CB8AC3E}">
        <p14:creationId xmlns:p14="http://schemas.microsoft.com/office/powerpoint/2010/main" val="120464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t>5/18/18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373637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881C299-25CE-4662-B3E0-CBD2D4F9D2CA}" type="datetime1">
              <a:rPr lang="en-US" altLang="en-US"/>
              <a:pPr/>
              <a:t>5/18/18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080FCA61-AF21-4C89-859C-2F2EA7AF2F47}" type="slidenum">
              <a:rPr lang="en-US" altLang="en-US"/>
              <a:pPr/>
              <a:t>‹#›</a:t>
            </a:fld>
            <a:endParaRPr lang="en-US" altLang="en-US"/>
          </a:p>
        </p:txBody>
      </p:sp>
    </p:spTree>
    <p:extLst>
      <p:ext uri="{BB962C8B-B14F-4D97-AF65-F5344CB8AC3E}">
        <p14:creationId xmlns:p14="http://schemas.microsoft.com/office/powerpoint/2010/main" val="501895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69109"/>
            <a:ext cx="5111750" cy="4822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331160"/>
            <a:ext cx="3008313" cy="36600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DF6F36B1-D5E0-4A83-8BDB-3579EE6AD23D}" type="datetime1">
              <a:rPr lang="en-US" altLang="en-US"/>
              <a:pPr/>
              <a:t>5/18/18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BC961D9-6409-4DD4-AB0E-AB2C72D6B999}" type="slidenum">
              <a:rPr lang="en-US" altLang="en-US"/>
              <a:pPr/>
              <a:t>‹#›</a:t>
            </a:fld>
            <a:endParaRPr lang="en-US" altLang="en-US"/>
          </a:p>
        </p:txBody>
      </p:sp>
    </p:spTree>
    <p:extLst>
      <p:ext uri="{BB962C8B-B14F-4D97-AF65-F5344CB8AC3E}">
        <p14:creationId xmlns:p14="http://schemas.microsoft.com/office/powerpoint/2010/main" val="329287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77519"/>
            <a:ext cx="5486400" cy="3550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BFE624E-9E1D-411A-9818-B3A9634DB1EB}" type="datetime1">
              <a:rPr lang="en-US" altLang="en-US"/>
              <a:pPr/>
              <a:t>5/18/18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FDDA3B2-4214-46D3-8D55-5FD247521D03}" type="slidenum">
              <a:rPr lang="en-US" altLang="en-US"/>
              <a:pPr/>
              <a:t>‹#›</a:t>
            </a:fld>
            <a:endParaRPr lang="en-US" altLang="en-US"/>
          </a:p>
        </p:txBody>
      </p:sp>
    </p:spTree>
    <p:extLst>
      <p:ext uri="{BB962C8B-B14F-4D97-AF65-F5344CB8AC3E}">
        <p14:creationId xmlns:p14="http://schemas.microsoft.com/office/powerpoint/2010/main" val="2119316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876"/>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286876"/>
            <a:ext cx="8229600" cy="37043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2FAE6E8-F86A-45D6-8884-694A79A484DB}"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DFD42A-88C4-4D71-841C-3C8AA49B6F76}" type="slidenum">
              <a:rPr lang="en-US" altLang="en-US"/>
              <a:pPr/>
              <a:t>‹#›</a:t>
            </a:fld>
            <a:endParaRPr lang="en-US" altLang="en-US"/>
          </a:p>
        </p:txBody>
      </p:sp>
    </p:spTree>
    <p:extLst>
      <p:ext uri="{BB962C8B-B14F-4D97-AF65-F5344CB8AC3E}">
        <p14:creationId xmlns:p14="http://schemas.microsoft.com/office/powerpoint/2010/main" val="2168736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52287"/>
            <a:ext cx="2057400" cy="483893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52287"/>
            <a:ext cx="6019800" cy="48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1172CE3-D4FD-42B3-83E9-3FAA03844832}" type="datetime1">
              <a:rPr lang="en-US" altLang="en-US"/>
              <a:pPr/>
              <a:t>5/18/18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10ECA95-CF93-486E-8804-B0C6413AE343}" type="slidenum">
              <a:rPr lang="en-US" altLang="en-US"/>
              <a:pPr/>
              <a:t>‹#›</a:t>
            </a:fld>
            <a:endParaRPr lang="en-US" altLang="en-US"/>
          </a:p>
        </p:txBody>
      </p:sp>
    </p:spTree>
    <p:extLst>
      <p:ext uri="{BB962C8B-B14F-4D97-AF65-F5344CB8AC3E}">
        <p14:creationId xmlns:p14="http://schemas.microsoft.com/office/powerpoint/2010/main" val="22894671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631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4958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7488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80050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287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t>5/18/18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8312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0765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48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2743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0568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2653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532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7001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146423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theme" Target="../theme/theme7.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t>5/18/18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t>‹#›</a:t>
            </a:fld>
            <a:endParaRPr lang="en-US"/>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defTabSz="914400">
              <a:buClr>
                <a:srgbClr val="000000"/>
              </a:buClr>
              <a:buFont typeface="Arial"/>
              <a:buNone/>
            </a:pPr>
            <a:fld id="{00000000-1234-1234-1234-123412341234}" type="slidenum">
              <a:rPr lang="en-US" kern="0"/>
              <a:pPr defTabSz="914400">
                <a:buClr>
                  <a:srgbClr val="000000"/>
                </a:buClr>
                <a:buFont typeface="Arial"/>
                <a:buNone/>
              </a:pPr>
              <a:t>‹#›</a:t>
            </a:fld>
            <a:endParaRPr kern="0"/>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BA697BD3-F187-4095-BF09-C0497035ADFD}" type="datetime1">
              <a:rPr lang="en-US" altLang="en-US">
                <a:ea typeface="ヒラギノ角ゴ Pro W3" charset="-128"/>
              </a:rPr>
              <a:pPr fontAlgn="base">
                <a:spcBef>
                  <a:spcPct val="0"/>
                </a:spcBef>
                <a:spcAft>
                  <a:spcPct val="0"/>
                </a:spcAft>
              </a:pPr>
              <a:t>5/18/18</a:t>
            </a:fld>
            <a:endParaRPr lang="en-US" altLang="en-US">
              <a:ea typeface="ヒラギノ角ゴ Pro W3"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A10BC7DA-E9E3-413D-8801-7DA9EC5EE26D}"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99122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BFCBF235-7272-427C-B453-FA4132875E6B}" type="datetime1">
              <a:rPr lang="en-US" altLang="en-US">
                <a:ea typeface="ヒラギノ角ゴ Pro W3" charset="-128"/>
              </a:rPr>
              <a:pPr fontAlgn="base">
                <a:spcBef>
                  <a:spcPct val="0"/>
                </a:spcBef>
                <a:spcAft>
                  <a:spcPct val="0"/>
                </a:spcAft>
              </a:pPr>
              <a:t>5/18/18</a:t>
            </a:fld>
            <a:endParaRPr lang="en-US" altLang="en-US">
              <a:ea typeface="ヒラギノ角ゴ Pro W3" charset="-128"/>
            </a:endParaRPr>
          </a:p>
        </p:txBody>
      </p:sp>
      <p:sp>
        <p:nvSpPr>
          <p:cNvPr id="5" name="Footer Placeholder 4"/>
          <p:cNvSpPr>
            <a:spLocks noGrp="1"/>
          </p:cNvSpPr>
          <p:nvPr>
            <p:ph type="ftr" sz="quarter" idx="3"/>
          </p:nvPr>
        </p:nvSpPr>
        <p:spPr>
          <a:xfrm>
            <a:off x="3124200" y="599122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9912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DF515D43-2343-4707-98DE-40003C2FB5D3}"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0" fontAlgn="base" hangingPunct="0">
        <a:spcBef>
          <a:spcPct val="0"/>
        </a:spcBef>
        <a:spcAft>
          <a:spcPct val="0"/>
        </a:spcAft>
        <a:defRPr sz="4400" kern="1200">
          <a:solidFill>
            <a:schemeClr val="tx1"/>
          </a:solidFill>
          <a:latin typeface="Arial Black"/>
          <a:ea typeface="ヒラギノ角ゴ Pro W3" charset="-128"/>
          <a:cs typeface="Arial Black"/>
        </a:defRPr>
      </a:lvl1pPr>
      <a:lvl2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Clr>
          <a:srgbClr val="50A836"/>
        </a:buClr>
        <a:buFont typeface="Arial" charset="0"/>
        <a:buChar char="•"/>
        <a:defRPr sz="320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Clr>
          <a:srgbClr val="50A836"/>
        </a:buClr>
        <a:buFont typeface="Arial" charset="0"/>
        <a:buChar char="–"/>
        <a:defRPr sz="2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Clr>
          <a:srgbClr val="50A836"/>
        </a:buClr>
        <a:buFont typeface="Arial" charset="0"/>
        <a:buChar char="•"/>
        <a:defRPr sz="24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AB7EE-A321-455F-81E5-31F2B9DDE67E}" type="datetimeFigureOut">
              <a:rPr lang="en-US" smtClean="0">
                <a:solidFill>
                  <a:prstClr val="black">
                    <a:tint val="75000"/>
                  </a:prstClr>
                </a:solidFill>
                <a:latin typeface="Calibri"/>
              </a:rPr>
              <a:pPr/>
              <a:t>5/18/18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A6075-B622-4AB1-9734-4C8422DC9BB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057927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32.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33.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7.jpeg"/><Relationship Id="rId3" Type="http://schemas.openxmlformats.org/officeDocument/2006/relationships/hyperlink" Target="http://www.nisenet.org/chemistry-appl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9.png"/><Relationship Id="rId5" Type="http://schemas.openxmlformats.org/officeDocument/2006/relationships/image" Target="../media/image40.jpeg"/><Relationship Id="rId1" Type="http://schemas.openxmlformats.org/officeDocument/2006/relationships/slideLayout" Target="../slideLayouts/slideLayout32.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1.jpg"/><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G"/><Relationship Id="rId5" Type="http://schemas.openxmlformats.org/officeDocument/2006/relationships/image" Target="../media/image45.jpeg"/><Relationship Id="rId1" Type="http://schemas.openxmlformats.org/officeDocument/2006/relationships/slideLayout" Target="../slideLayouts/slideLayout66.xml"/><Relationship Id="rId2"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66.xml"/><Relationship Id="rId2"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5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1526-X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236209"/>
          </a:xfrm>
          <a:prstGeom prst="rect">
            <a:avLst/>
          </a:prstGeom>
        </p:spPr>
      </p:pic>
      <p:sp>
        <p:nvSpPr>
          <p:cNvPr id="6" name="Rectangle 5"/>
          <p:cNvSpPr/>
          <p:nvPr/>
        </p:nvSpPr>
        <p:spPr>
          <a:xfrm>
            <a:off x="1" y="5187157"/>
            <a:ext cx="9143999" cy="1149545"/>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95363" y="5187158"/>
            <a:ext cx="8959737" cy="1149545"/>
          </a:xfrm>
          <a:prstGeom prst="rect">
            <a:avLst/>
          </a:prstGeom>
          <a:noFill/>
        </p:spPr>
        <p:txBody>
          <a:bodyPr wrap="square" rtlCol="0">
            <a:spAutoFit/>
          </a:bodyPr>
          <a:lstStyle/>
          <a:p>
            <a:pPr>
              <a:lnSpc>
                <a:spcPct val="95000"/>
              </a:lnSpc>
            </a:pPr>
            <a:r>
              <a:rPr lang="en-US" sz="3600" b="1" spc="100" dirty="0" smtClean="0">
                <a:solidFill>
                  <a:schemeClr val="bg1"/>
                </a:solidFill>
                <a:latin typeface="Century Gothic"/>
                <a:cs typeface="Century Gothic"/>
              </a:rPr>
              <a:t>Bringing Science experts into your museum – why, </a:t>
            </a:r>
            <a:r>
              <a:rPr lang="en-US" sz="3600" b="1" spc="100" dirty="0" smtClean="0">
                <a:solidFill>
                  <a:schemeClr val="bg1"/>
                </a:solidFill>
                <a:latin typeface="Century Gothic"/>
                <a:cs typeface="Century Gothic"/>
              </a:rPr>
              <a:t>how, </a:t>
            </a:r>
            <a:r>
              <a:rPr lang="en-US" sz="3600" b="1" spc="100" dirty="0" smtClean="0">
                <a:solidFill>
                  <a:schemeClr val="bg1"/>
                </a:solidFill>
                <a:latin typeface="Century Gothic"/>
                <a:cs typeface="Century Gothic"/>
              </a:rPr>
              <a:t>and wow!</a:t>
            </a:r>
          </a:p>
        </p:txBody>
      </p:sp>
      <p:sp>
        <p:nvSpPr>
          <p:cNvPr id="2" name="Rectangle 1"/>
          <p:cNvSpPr/>
          <p:nvPr/>
        </p:nvSpPr>
        <p:spPr>
          <a:xfrm>
            <a:off x="95363" y="6376396"/>
            <a:ext cx="8820038" cy="357790"/>
          </a:xfrm>
          <a:prstGeom prst="rect">
            <a:avLst/>
          </a:prstGeom>
        </p:spPr>
        <p:txBody>
          <a:bodyPr wrap="square">
            <a:spAutoFit/>
          </a:bodyPr>
          <a:lstStyle/>
          <a:p>
            <a:pPr>
              <a:lnSpc>
                <a:spcPct val="95000"/>
              </a:lnSpc>
            </a:pPr>
            <a:r>
              <a:rPr lang="en-US" b="1" spc="100" dirty="0">
                <a:latin typeface="Century Gothic"/>
                <a:cs typeface="Century Gothic"/>
              </a:rPr>
              <a:t>Association of Children’s Museums </a:t>
            </a:r>
            <a:r>
              <a:rPr lang="en-US" b="1" spc="100" dirty="0" smtClean="0">
                <a:latin typeface="Century Gothic"/>
                <a:cs typeface="Century Gothic"/>
              </a:rPr>
              <a:t>Conference  		May </a:t>
            </a:r>
            <a:r>
              <a:rPr lang="en-US" b="1" spc="100" dirty="0">
                <a:latin typeface="Century Gothic"/>
                <a:cs typeface="Century Gothic"/>
              </a:rPr>
              <a:t>2018</a:t>
            </a:r>
          </a:p>
        </p:txBody>
      </p:sp>
    </p:spTree>
    <p:extLst>
      <p:ext uri="{BB962C8B-B14F-4D97-AF65-F5344CB8AC3E}">
        <p14:creationId xmlns:p14="http://schemas.microsoft.com/office/powerpoint/2010/main" val="9657647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3295" y="2034596"/>
            <a:ext cx="90858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794788" y="1944950"/>
            <a:ext cx="7035446" cy="13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b="1" dirty="0" smtClean="0">
                <a:latin typeface="+mj-lt"/>
              </a:rPr>
              <a:t>The </a:t>
            </a:r>
            <a:r>
              <a:rPr lang="en-US" sz="1200" b="1" dirty="0" err="1" smtClean="0">
                <a:latin typeface="+mj-lt"/>
              </a:rPr>
              <a:t>Nanoscale</a:t>
            </a:r>
            <a:r>
              <a:rPr lang="en-US" sz="1200" b="1" dirty="0" smtClean="0">
                <a:latin typeface="+mj-lt"/>
              </a:rPr>
              <a:t> Informal Science Education Network </a:t>
            </a:r>
            <a:r>
              <a:rPr lang="en-US" sz="1200" dirty="0">
                <a:latin typeface="+mj-lt"/>
              </a:rPr>
              <a:t>i</a:t>
            </a:r>
            <a:r>
              <a:rPr lang="en-US" sz="1200" dirty="0" smtClean="0">
                <a:latin typeface="+mj-lt"/>
              </a:rPr>
              <a:t>s supported </a:t>
            </a:r>
            <a:r>
              <a:rPr lang="en-US" sz="1200" dirty="0">
                <a:latin typeface="+mj-lt"/>
              </a:rPr>
              <a:t>by the National Science Foundation under </a:t>
            </a:r>
            <a:r>
              <a:rPr lang="en-US" sz="1200" dirty="0" smtClean="0">
                <a:latin typeface="+mj-lt"/>
              </a:rPr>
              <a:t>award numbers 0532536 and 0940143. </a:t>
            </a:r>
            <a:r>
              <a:rPr lang="en-US" sz="1200" b="1" dirty="0" smtClean="0">
                <a:latin typeface="+mj-lt"/>
              </a:rPr>
              <a:t>Multi-Site Public Engagement in Science</a:t>
            </a:r>
            <a:r>
              <a:rPr lang="en-US" sz="1200" dirty="0" smtClean="0">
                <a:latin typeface="+mj-lt"/>
              </a:rPr>
              <a:t> is supported by the National Science Foundation under award number 1421179. </a:t>
            </a:r>
            <a:r>
              <a:rPr lang="en-US" sz="1200" b="1" dirty="0" err="1" smtClean="0">
                <a:latin typeface="+mj-lt"/>
              </a:rPr>
              <a:t>Transmedia</a:t>
            </a:r>
            <a:r>
              <a:rPr lang="en-US" sz="1200" b="1" dirty="0" smtClean="0">
                <a:latin typeface="+mj-lt"/>
              </a:rPr>
              <a:t> Museum </a:t>
            </a:r>
            <a:r>
              <a:rPr lang="en-US" sz="1200" dirty="0" smtClean="0">
                <a:latin typeface="+mj-lt"/>
              </a:rPr>
              <a:t>is supported by the National Science Foundation under award number </a:t>
            </a:r>
            <a:r>
              <a:rPr lang="is-IS" sz="1200" dirty="0">
                <a:latin typeface="+mj-lt"/>
              </a:rPr>
              <a:t>1516684</a:t>
            </a:r>
            <a:r>
              <a:rPr lang="en-US" sz="1200" dirty="0" smtClean="0">
                <a:latin typeface="+mj-lt"/>
              </a:rPr>
              <a:t>. </a:t>
            </a:r>
            <a:r>
              <a:rPr lang="en-US" sz="1200" b="1" dirty="0" err="1" smtClean="0">
                <a:latin typeface="+mj-lt"/>
              </a:rPr>
              <a:t>ChemAttitudes</a:t>
            </a:r>
            <a:r>
              <a:rPr lang="en-US" sz="1200" dirty="0" smtClean="0">
                <a:latin typeface="+mj-lt"/>
              </a:rPr>
              <a:t> is supported by the National Science Foundation under award number 1612482. </a:t>
            </a:r>
            <a:r>
              <a:rPr lang="en-US" sz="1200" b="1" dirty="0">
                <a:latin typeface="+mj-lt"/>
              </a:rPr>
              <a:t>Collaborative Research: Grounding Institutional Partnerships in Structures for Broader Impacts </a:t>
            </a:r>
            <a:r>
              <a:rPr lang="en-US" sz="1200" b="1" dirty="0" smtClean="0">
                <a:latin typeface="+mj-lt"/>
              </a:rPr>
              <a:t>Design </a:t>
            </a:r>
            <a:r>
              <a:rPr lang="en-US" sz="1200" dirty="0">
                <a:latin typeface="+mj-lt"/>
              </a:rPr>
              <a:t>i</a:t>
            </a:r>
            <a:r>
              <a:rPr lang="en-US" sz="1200" dirty="0" smtClean="0">
                <a:latin typeface="+mj-lt"/>
              </a:rPr>
              <a:t>s </a:t>
            </a:r>
            <a:r>
              <a:rPr lang="en-US" sz="1200" dirty="0">
                <a:latin typeface="+mj-lt"/>
              </a:rPr>
              <a:t>supported by the National Science Foundation under award number 1610039. </a:t>
            </a:r>
            <a:r>
              <a:rPr lang="en-US" sz="1200" dirty="0" smtClean="0">
                <a:latin typeface="+mj-lt"/>
              </a:rPr>
              <a:t>Any </a:t>
            </a:r>
            <a:r>
              <a:rPr lang="en-US" sz="1200" dirty="0">
                <a:latin typeface="+mj-lt"/>
              </a:rPr>
              <a:t>opinions, findings, and conclusions or recommendations expressed in this presentation are those of the authors and do not necessarily reflect the views of the Foundation. </a:t>
            </a:r>
          </a:p>
        </p:txBody>
      </p:sp>
      <p:sp>
        <p:nvSpPr>
          <p:cNvPr id="11" name="Rectangle 10"/>
          <p:cNvSpPr/>
          <p:nvPr/>
        </p:nvSpPr>
        <p:spPr>
          <a:xfrm>
            <a:off x="1794788" y="5376807"/>
            <a:ext cx="7035446" cy="830997"/>
          </a:xfrm>
          <a:prstGeom prst="rect">
            <a:avLst/>
          </a:prstGeom>
        </p:spPr>
        <p:txBody>
          <a:bodyPr wrap="square">
            <a:spAutoFit/>
          </a:bodyPr>
          <a:lstStyle/>
          <a:p>
            <a:r>
              <a:rPr lang="en-US" sz="1200" b="1" dirty="0" smtClean="0">
                <a:solidFill>
                  <a:srgbClr val="000000"/>
                </a:solidFill>
              </a:rPr>
              <a:t>Space and Earth Informal STEM Education </a:t>
            </a:r>
            <a:r>
              <a:rPr lang="en-US" sz="1200" dirty="0" smtClean="0">
                <a:solidFill>
                  <a:srgbClr val="000000"/>
                </a:solidFill>
              </a:rPr>
              <a:t>is supported </a:t>
            </a:r>
            <a:r>
              <a:rPr lang="en-US" sz="1200" dirty="0">
                <a:solidFill>
                  <a:srgbClr val="000000"/>
                </a:solidFill>
              </a:rPr>
              <a:t>by NASA under </a:t>
            </a:r>
            <a:r>
              <a:rPr lang="en-US" sz="1200" dirty="0" smtClean="0">
                <a:solidFill>
                  <a:srgbClr val="000000"/>
                </a:solidFill>
              </a:rPr>
              <a:t>cooperative agreement number NNX16AC67A. Any </a:t>
            </a:r>
            <a:r>
              <a:rPr lang="en-US" sz="1200" dirty="0">
                <a:solidFill>
                  <a:srgbClr val="000000"/>
                </a:solidFill>
              </a:rPr>
              <a:t>opinions, findings, and conclusions or recommendations expressed in this material are those of the author(s) and do not necessarily reflect the view of the National Aeronautics and Space Administration (NASA</a:t>
            </a:r>
            <a:r>
              <a:rPr lang="en-US" sz="1200" dirty="0" smtClean="0">
                <a:solidFill>
                  <a:srgbClr val="000000"/>
                </a:solidFill>
              </a:rPr>
              <a:t>).</a:t>
            </a:r>
            <a:endParaRPr lang="en-US" sz="1200" dirty="0">
              <a:solidFill>
                <a:srgbClr val="000000"/>
              </a:solidFill>
            </a:endParaRPr>
          </a:p>
        </p:txBody>
      </p:sp>
      <p:pic>
        <p:nvPicPr>
          <p:cNvPr id="21" name="Picture 20" descr="New_NISENET_logo_V.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0252" y="5376807"/>
            <a:ext cx="1077877" cy="914400"/>
          </a:xfrm>
          <a:prstGeom prst="rect">
            <a:avLst/>
          </a:prstGeom>
        </p:spPr>
      </p:pic>
      <p:sp>
        <p:nvSpPr>
          <p:cNvPr id="2" name="Rectangle 1"/>
          <p:cNvSpPr/>
          <p:nvPr/>
        </p:nvSpPr>
        <p:spPr>
          <a:xfrm>
            <a:off x="1794788" y="3876068"/>
            <a:ext cx="7035446" cy="646331"/>
          </a:xfrm>
          <a:prstGeom prst="rect">
            <a:avLst/>
          </a:prstGeom>
        </p:spPr>
        <p:txBody>
          <a:bodyPr wrap="square">
            <a:spAutoFit/>
          </a:bodyPr>
          <a:lstStyle/>
          <a:p>
            <a:r>
              <a:rPr lang="en-US" sz="1200" b="1" dirty="0" smtClean="0"/>
              <a:t>Sustainability in Science Museums </a:t>
            </a:r>
            <a:r>
              <a:rPr lang="en-US" sz="1200" dirty="0" smtClean="0"/>
              <a:t>is </a:t>
            </a:r>
            <a:r>
              <a:rPr lang="en-US" sz="1200" dirty="0"/>
              <a:t>supported by the Walton Sustainability Solutions Initiatives at Arizona State University (ASU</a:t>
            </a:r>
            <a:r>
              <a:rPr lang="en-US" sz="1200" dirty="0" smtClean="0"/>
              <a:t>)</a:t>
            </a:r>
            <a:r>
              <a:rPr lang="en-US" sz="1200" dirty="0"/>
              <a:t> </a:t>
            </a:r>
            <a:r>
              <a:rPr lang="en-US" sz="1200" dirty="0" smtClean="0"/>
              <a:t>and is a collaboration with the Center for Engagement and Training in Science and Society at ASU.</a:t>
            </a:r>
            <a:endParaRPr lang="en-US" sz="1200" dirty="0"/>
          </a:p>
        </p:txBody>
      </p:sp>
      <p:pic>
        <p:nvPicPr>
          <p:cNvPr id="3" name="Picture 2" descr="lwm1_rgb-m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295" y="3861127"/>
            <a:ext cx="984834" cy="731520"/>
          </a:xfrm>
          <a:prstGeom prst="rect">
            <a:avLst/>
          </a:prstGeom>
        </p:spPr>
      </p:pic>
      <p:sp>
        <p:nvSpPr>
          <p:cNvPr id="24" name="Rectangle 23"/>
          <p:cNvSpPr/>
          <p:nvPr/>
        </p:nvSpPr>
        <p:spPr>
          <a:xfrm>
            <a:off x="0" y="0"/>
            <a:ext cx="9143999" cy="147002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smtClean="0">
                <a:solidFill>
                  <a:srgbClr val="FFFFFF"/>
                </a:solidFill>
                <a:latin typeface="Century Gothic"/>
              </a:rPr>
              <a:t>Thank you to our funders</a:t>
            </a:r>
            <a:endParaRPr lang="en-US" sz="4400" dirty="0">
              <a:solidFill>
                <a:srgbClr val="FFFFFF"/>
              </a:solidFill>
            </a:endParaRPr>
          </a:p>
        </p:txBody>
      </p:sp>
    </p:spTree>
    <p:extLst>
      <p:ext uri="{BB962C8B-B14F-4D97-AF65-F5344CB8AC3E}">
        <p14:creationId xmlns:p14="http://schemas.microsoft.com/office/powerpoint/2010/main" val="29087869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356" y="1215527"/>
            <a:ext cx="7828422" cy="5118477"/>
          </a:xfrm>
        </p:spPr>
        <p:txBody>
          <a:bodyPr>
            <a:noAutofit/>
          </a:bodyPr>
          <a:lstStyle/>
          <a:p>
            <a:pPr marL="342900" indent="-342900" algn="l">
              <a:lnSpc>
                <a:spcPct val="90000"/>
              </a:lnSpc>
              <a:buFont typeface="Arial"/>
              <a:buChar char="•"/>
            </a:pPr>
            <a:r>
              <a:rPr lang="en-US" sz="2400" b="1" dirty="0" smtClean="0">
                <a:solidFill>
                  <a:srgbClr val="000000"/>
                </a:solidFill>
              </a:rPr>
              <a:t>Catherine McCarthy</a:t>
            </a:r>
            <a:r>
              <a:rPr lang="en-US" sz="2400" dirty="0" smtClean="0">
                <a:solidFill>
                  <a:srgbClr val="000000"/>
                </a:solidFill>
              </a:rPr>
              <a:t>, </a:t>
            </a:r>
            <a:r>
              <a:rPr lang="en-US" sz="2400" dirty="0">
                <a:solidFill>
                  <a:srgbClr val="000000"/>
                </a:solidFill>
              </a:rPr>
              <a:t>Science Museum of Minnesota,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Introduction Why, When, Resources</a:t>
            </a:r>
          </a:p>
          <a:p>
            <a:pPr marL="342900" indent="-342900" algn="l">
              <a:lnSpc>
                <a:spcPct val="90000"/>
              </a:lnSpc>
              <a:buFont typeface="Arial"/>
              <a:buChar char="•"/>
            </a:pPr>
            <a:endParaRPr lang="en-US" sz="1200" dirty="0" smtClean="0">
              <a:solidFill>
                <a:srgbClr val="000000"/>
              </a:solidFill>
            </a:endParaRPr>
          </a:p>
          <a:p>
            <a:pPr marL="342900" indent="-342900" algn="l">
              <a:lnSpc>
                <a:spcPct val="90000"/>
              </a:lnSpc>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a:solidFill>
                  <a:srgbClr val="000000"/>
                </a:solidFill>
              </a:rPr>
              <a:t>Sciencenter</a:t>
            </a:r>
            <a:r>
              <a:rPr lang="en-US" sz="2400" dirty="0">
                <a:solidFill>
                  <a:srgbClr val="000000"/>
                </a:solidFill>
              </a:rPr>
              <a:t> Ithaca, </a:t>
            </a:r>
            <a:r>
              <a:rPr lang="en-US" sz="2400" dirty="0" smtClean="0">
                <a:solidFill>
                  <a:srgbClr val="000000"/>
                </a:solidFill>
              </a:rPr>
              <a:t>NY</a:t>
            </a:r>
            <a:br>
              <a:rPr lang="en-US" sz="2400" dirty="0" smtClean="0">
                <a:solidFill>
                  <a:srgbClr val="000000"/>
                </a:solidFill>
              </a:rPr>
            </a:br>
            <a:r>
              <a:rPr lang="en-US" sz="2400" dirty="0" smtClean="0">
                <a:solidFill>
                  <a:srgbClr val="000000"/>
                </a:solidFill>
              </a:rPr>
              <a:t>Working with and training college students facilitators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a:t>
            </a:r>
            <a:r>
              <a:rPr lang="en-US" sz="2400" dirty="0">
                <a:solidFill>
                  <a:srgbClr val="000000"/>
                </a:solidFill>
              </a:rPr>
              <a:t>Science Museum of Minnesota Recruiting </a:t>
            </a:r>
            <a:r>
              <a:rPr lang="en-US" sz="2400" dirty="0" smtClean="0">
                <a:solidFill>
                  <a:srgbClr val="000000"/>
                </a:solidFill>
              </a:rPr>
              <a:t>volunteers from professional societies and expert networks such as Solar System Ambassadors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Becky Wolfe, </a:t>
            </a:r>
            <a:r>
              <a:rPr lang="en-US" sz="2400" dirty="0">
                <a:solidFill>
                  <a:srgbClr val="000000"/>
                </a:solidFill>
              </a:rPr>
              <a:t>The Children’s Museum of Indianapolis Preparing </a:t>
            </a:r>
            <a:r>
              <a:rPr lang="en-US" sz="2400" dirty="0" smtClean="0">
                <a:solidFill>
                  <a:srgbClr val="000000"/>
                </a:solidFill>
              </a:rPr>
              <a:t>for successful family-friendly large scale events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Celeste Kathleen</a:t>
            </a:r>
            <a:r>
              <a:rPr lang="en-US" sz="2400" dirty="0" smtClean="0">
                <a:solidFill>
                  <a:srgbClr val="000000"/>
                </a:solidFill>
              </a:rPr>
              <a:t>, </a:t>
            </a:r>
            <a:r>
              <a:rPr lang="en-US" sz="2400" dirty="0">
                <a:solidFill>
                  <a:srgbClr val="000000"/>
                </a:solidFill>
              </a:rPr>
              <a:t>Marbles Kids Museum, Raleigh, NC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Forming connections with local scientists and businesses, preparing them for play-based programming</a:t>
            </a:r>
          </a:p>
          <a:p>
            <a:pPr marL="342900" indent="-342900" algn="l">
              <a:lnSpc>
                <a:spcPct val="90000"/>
              </a:lnSpc>
              <a:buFont typeface="Arial"/>
              <a:buChar char="•"/>
            </a:pPr>
            <a:r>
              <a:rPr lang="en-US" sz="2400" b="1" dirty="0" smtClean="0">
                <a:solidFill>
                  <a:srgbClr val="000000"/>
                </a:solidFill>
              </a:rPr>
              <a:t>Discussion</a:t>
            </a:r>
            <a:endParaRPr lang="en-US" sz="2400" dirty="0">
              <a:solidFill>
                <a:srgbClr val="000000"/>
              </a:solidFill>
            </a:endParaRPr>
          </a:p>
          <a:p>
            <a:pPr marL="457200" indent="-457200" algn="l">
              <a:lnSpc>
                <a:spcPct val="90000"/>
              </a:lnSpc>
              <a:buFont typeface="Arial"/>
              <a:buChar char="•"/>
            </a:pPr>
            <a:endParaRPr lang="en-US" sz="2400" dirty="0" smtClean="0">
              <a:solidFill>
                <a:srgbClr val="000000"/>
              </a:solidFill>
            </a:endParaRPr>
          </a:p>
          <a:p>
            <a:pPr algn="l">
              <a:lnSpc>
                <a:spcPct val="90000"/>
              </a:lnSpc>
            </a:pPr>
            <a:endParaRPr lang="en-US" sz="2400" dirty="0">
              <a:solidFill>
                <a:srgbClr val="000000"/>
              </a:solidFill>
            </a:endParaRPr>
          </a:p>
          <a:p>
            <a:pPr marL="457200" indent="-457200" algn="l">
              <a:lnSpc>
                <a:spcPct val="90000"/>
              </a:lnSpc>
              <a:buFont typeface="Arial"/>
              <a:buChar char="•"/>
            </a:pPr>
            <a:endParaRPr lang="en-US" sz="2400" dirty="0">
              <a:solidFill>
                <a:srgbClr val="000000"/>
              </a:solidFill>
            </a:endParaRPr>
          </a:p>
        </p:txBody>
      </p:sp>
      <p:sp>
        <p:nvSpPr>
          <p:cNvPr id="10" name="Rectangle 9"/>
          <p:cNvSpPr/>
          <p:nvPr/>
        </p:nvSpPr>
        <p:spPr>
          <a:xfrm>
            <a:off x="0" y="0"/>
            <a:ext cx="2413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6" y="138309"/>
            <a:ext cx="7243293" cy="1077218"/>
          </a:xfrm>
          <a:prstGeom prst="rect">
            <a:avLst/>
          </a:prstGeom>
        </p:spPr>
        <p:txBody>
          <a:bodyPr wrap="square">
            <a:spAutoFit/>
          </a:bodyPr>
          <a:lstStyle/>
          <a:p>
            <a:r>
              <a:rPr lang="en-US" sz="3200" b="1" dirty="0">
                <a:solidFill>
                  <a:srgbClr val="00858B"/>
                </a:solidFill>
                <a:latin typeface="Century Gothic"/>
              </a:rPr>
              <a:t>Bringing Science experts into your museum – </a:t>
            </a:r>
            <a:r>
              <a:rPr lang="en-US" sz="3200" b="1" dirty="0" smtClean="0">
                <a:solidFill>
                  <a:srgbClr val="00858B"/>
                </a:solidFill>
                <a:latin typeface="Century Gothic"/>
              </a:rPr>
              <a:t>why</a:t>
            </a:r>
            <a:r>
              <a:rPr lang="en-US" sz="3200" b="1" dirty="0">
                <a:solidFill>
                  <a:srgbClr val="00858B"/>
                </a:solidFill>
                <a:latin typeface="Century Gothic"/>
              </a:rPr>
              <a:t>, how and wow!</a:t>
            </a:r>
          </a:p>
        </p:txBody>
      </p:sp>
      <p:sp>
        <p:nvSpPr>
          <p:cNvPr id="4" name="Right Arrow 3"/>
          <p:cNvSpPr/>
          <p:nvPr/>
        </p:nvSpPr>
        <p:spPr>
          <a:xfrm>
            <a:off x="469900" y="2155327"/>
            <a:ext cx="884511" cy="571500"/>
          </a:xfrm>
          <a:prstGeom prst="rightArrow">
            <a:avLst/>
          </a:prstGeom>
          <a:solidFill>
            <a:srgbClr val="5CBE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19695452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p:nvPr/>
        </p:nvSpPr>
        <p:spPr>
          <a:xfrm>
            <a:off x="0" y="1417344"/>
            <a:ext cx="9144000" cy="52800"/>
          </a:xfrm>
          <a:prstGeom prst="rect">
            <a:avLst/>
          </a:prstGeom>
          <a:solidFill>
            <a:srgbClr val="00858B"/>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65" name="Shape 165"/>
          <p:cNvSpPr/>
          <p:nvPr/>
        </p:nvSpPr>
        <p:spPr>
          <a:xfrm flipH="1">
            <a:off x="0" y="287866"/>
            <a:ext cx="9144000" cy="769500"/>
          </a:xfrm>
          <a:prstGeom prst="rect">
            <a:avLst/>
          </a:prstGeom>
          <a:noFill/>
          <a:ln>
            <a:noFill/>
          </a:ln>
        </p:spPr>
        <p:txBody>
          <a:bodyPr spcFirstLastPara="1" wrap="square" lIns="91425" tIns="45700" rIns="91425" bIns="45700" anchor="t" anchorCtr="0">
            <a:noAutofit/>
          </a:bodyPr>
          <a:lstStyle/>
          <a:p>
            <a:pPr algn="ctr" defTabSz="914400">
              <a:buClr>
                <a:srgbClr val="000000"/>
              </a:buClr>
              <a:buFont typeface="Arial"/>
              <a:buNone/>
            </a:pPr>
            <a:r>
              <a:rPr lang="en-US" sz="4400" b="1" kern="0">
                <a:solidFill>
                  <a:srgbClr val="00858B"/>
                </a:solidFill>
                <a:latin typeface="Century Gothic"/>
                <a:ea typeface="Century Gothic"/>
                <a:cs typeface="Century Gothic"/>
                <a:sym typeface="Century Gothic"/>
              </a:rPr>
              <a:t>Topic</a:t>
            </a:r>
            <a:endParaRPr sz="4400" kern="0">
              <a:solidFill>
                <a:srgbClr val="00858B"/>
              </a:solidFill>
              <a:latin typeface="Calibri"/>
              <a:ea typeface="Calibri"/>
              <a:cs typeface="Calibri"/>
              <a:sym typeface="Calibri"/>
            </a:endParaRPr>
          </a:p>
        </p:txBody>
      </p:sp>
      <p:sp>
        <p:nvSpPr>
          <p:cNvPr id="166" name="Shape 166"/>
          <p:cNvSpPr/>
          <p:nvPr/>
        </p:nvSpPr>
        <p:spPr>
          <a:xfrm>
            <a:off x="0" y="4948473"/>
            <a:ext cx="9144000" cy="52800"/>
          </a:xfrm>
          <a:prstGeom prst="rect">
            <a:avLst/>
          </a:prstGeom>
          <a:solidFill>
            <a:srgbClr val="00858B"/>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67" name="Shape 1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3200"/>
              <a:buFont typeface="Arial"/>
              <a:buNone/>
            </a:pPr>
            <a:endParaRPr sz="3200" b="0" i="0" u="none" strike="noStrike" cap="none">
              <a:solidFill>
                <a:srgbClr val="888888"/>
              </a:solidFill>
              <a:latin typeface="Calibri"/>
              <a:ea typeface="Calibri"/>
              <a:cs typeface="Calibri"/>
              <a:sym typeface="Calibri"/>
            </a:endParaRPr>
          </a:p>
        </p:txBody>
      </p:sp>
      <p:sp>
        <p:nvSpPr>
          <p:cNvPr id="168" name="Shape 168"/>
          <p:cNvSpPr txBox="1"/>
          <p:nvPr/>
        </p:nvSpPr>
        <p:spPr>
          <a:xfrm>
            <a:off x="2235200" y="5212016"/>
            <a:ext cx="4728900" cy="1596300"/>
          </a:xfrm>
          <a:prstGeom prst="rect">
            <a:avLst/>
          </a:prstGeom>
          <a:noFill/>
          <a:ln>
            <a:noFill/>
          </a:ln>
        </p:spPr>
        <p:txBody>
          <a:bodyPr spcFirstLastPara="1" wrap="square" lIns="91425" tIns="45700" rIns="91425" bIns="45700" anchor="t" anchorCtr="0">
            <a:noAutofit/>
          </a:bodyPr>
          <a:lstStyle/>
          <a:p>
            <a:pPr defTabSz="914400">
              <a:buClr>
                <a:srgbClr val="000000"/>
              </a:buClr>
              <a:buSzPts val="2400"/>
              <a:buFont typeface="Arial"/>
              <a:buNone/>
            </a:pPr>
            <a:r>
              <a:rPr lang="en-US" sz="2400" kern="0">
                <a:solidFill>
                  <a:srgbClr val="000000"/>
                </a:solidFill>
                <a:latin typeface="Calibri"/>
                <a:ea typeface="Calibri"/>
                <a:cs typeface="Calibri"/>
                <a:sym typeface="Calibri"/>
              </a:rPr>
              <a:t>Michelle Kortenaar</a:t>
            </a:r>
            <a:endParaRPr sz="2400" kern="0">
              <a:solidFill>
                <a:srgbClr val="000000"/>
              </a:solidFill>
              <a:latin typeface="Calibri"/>
              <a:ea typeface="Calibri"/>
              <a:cs typeface="Calibri"/>
              <a:sym typeface="Calibri"/>
            </a:endParaRPr>
          </a:p>
          <a:p>
            <a:pPr defTabSz="914400">
              <a:buClr>
                <a:srgbClr val="000000"/>
              </a:buClr>
              <a:buSzPts val="2400"/>
              <a:buFont typeface="Arial"/>
              <a:buNone/>
            </a:pPr>
            <a:r>
              <a:rPr lang="en-US" sz="2400" kern="0">
                <a:solidFill>
                  <a:srgbClr val="000000"/>
                </a:solidFill>
                <a:latin typeface="Calibri"/>
                <a:ea typeface="Calibri"/>
                <a:cs typeface="Calibri"/>
                <a:sym typeface="Calibri"/>
              </a:rPr>
              <a:t>mkortenaar@sciencenter.org</a:t>
            </a:r>
            <a:endParaRPr sz="2400" kern="0">
              <a:solidFill>
                <a:srgbClr val="000000"/>
              </a:solidFill>
              <a:latin typeface="Calibri"/>
              <a:ea typeface="Calibri"/>
              <a:cs typeface="Calibri"/>
              <a:sym typeface="Calibri"/>
            </a:endParaRPr>
          </a:p>
          <a:p>
            <a:pPr defTabSz="914400">
              <a:buClr>
                <a:srgbClr val="000000"/>
              </a:buClr>
              <a:buSzPts val="2400"/>
              <a:buFont typeface="Arial"/>
              <a:buNone/>
            </a:pPr>
            <a:r>
              <a:rPr lang="en-US" sz="2400" kern="0">
                <a:solidFill>
                  <a:srgbClr val="000000"/>
                </a:solidFill>
                <a:latin typeface="Calibri"/>
                <a:ea typeface="Calibri"/>
                <a:cs typeface="Calibri"/>
                <a:sym typeface="Calibri"/>
              </a:rPr>
              <a:t>Sciencenter</a:t>
            </a:r>
            <a:endParaRPr sz="2400" kern="0">
              <a:solidFill>
                <a:srgbClr val="000000"/>
              </a:solidFill>
              <a:latin typeface="Calibri"/>
              <a:ea typeface="Calibri"/>
              <a:cs typeface="Calibri"/>
              <a:sym typeface="Calibri"/>
            </a:endParaRPr>
          </a:p>
          <a:p>
            <a:pPr defTabSz="914400">
              <a:buClr>
                <a:srgbClr val="000000"/>
              </a:buClr>
              <a:buSzPts val="2400"/>
              <a:buFont typeface="Arial"/>
              <a:buNone/>
            </a:pPr>
            <a:r>
              <a:rPr lang="en-US" sz="2400" kern="0">
                <a:solidFill>
                  <a:srgbClr val="000000"/>
                </a:solidFill>
                <a:latin typeface="Calibri"/>
                <a:ea typeface="Calibri"/>
                <a:cs typeface="Calibri"/>
                <a:sym typeface="Calibri"/>
              </a:rPr>
              <a:t>Ithaca, NY</a:t>
            </a:r>
            <a:endParaRPr sz="2400" kern="0">
              <a:solidFill>
                <a:srgbClr val="000000"/>
              </a:solidFill>
              <a:latin typeface="Calibri"/>
              <a:ea typeface="Calibri"/>
              <a:cs typeface="Calibri"/>
              <a:sym typeface="Calibri"/>
            </a:endParaRPr>
          </a:p>
        </p:txBody>
      </p:sp>
      <p:pic>
        <p:nvPicPr>
          <p:cNvPr id="169" name="Shape 1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83975" y="5212025"/>
            <a:ext cx="1239525" cy="1264300"/>
          </a:xfrm>
          <a:prstGeom prst="rect">
            <a:avLst/>
          </a:prstGeom>
          <a:noFill/>
          <a:ln>
            <a:noFill/>
          </a:ln>
        </p:spPr>
      </p:pic>
      <p:pic>
        <p:nvPicPr>
          <p:cNvPr id="170" name="Shape 1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 y="-1"/>
            <a:ext cx="9104557" cy="494847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0925" y="1087800"/>
            <a:ext cx="4183121" cy="2788762"/>
          </a:xfrm>
          <a:prstGeom prst="rect">
            <a:avLst/>
          </a:prstGeom>
          <a:noFill/>
          <a:ln>
            <a:noFill/>
          </a:ln>
        </p:spPr>
      </p:pic>
      <p:pic>
        <p:nvPicPr>
          <p:cNvPr id="177" name="Shape 17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11101" y="276175"/>
            <a:ext cx="4183121" cy="2788747"/>
          </a:xfrm>
          <a:prstGeom prst="rect">
            <a:avLst/>
          </a:prstGeom>
          <a:noFill/>
          <a:ln>
            <a:noFill/>
          </a:ln>
        </p:spPr>
      </p:pic>
      <p:pic>
        <p:nvPicPr>
          <p:cNvPr id="178" name="Shape 17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30925" y="3962018"/>
            <a:ext cx="4183121" cy="2788733"/>
          </a:xfrm>
          <a:prstGeom prst="rect">
            <a:avLst/>
          </a:prstGeom>
          <a:noFill/>
          <a:ln>
            <a:noFill/>
          </a:ln>
        </p:spPr>
      </p:pic>
      <p:pic>
        <p:nvPicPr>
          <p:cNvPr id="179" name="Shape 179"/>
          <p:cNvPicPr preferRelativeResize="0"/>
          <p:nvPr/>
        </p:nvPicPr>
        <p:blipFill rotWithShape="1">
          <a:blip r:embed="rId6" cstate="print">
            <a:alphaModFix/>
            <a:extLst>
              <a:ext uri="{28A0092B-C50C-407E-A947-70E740481C1C}">
                <a14:useLocalDpi xmlns:a14="http://schemas.microsoft.com/office/drawing/2010/main"/>
              </a:ext>
            </a:extLst>
          </a:blip>
          <a:srcRect r="-4037"/>
          <a:stretch/>
        </p:blipFill>
        <p:spPr>
          <a:xfrm>
            <a:off x="4834562" y="3202875"/>
            <a:ext cx="4136214" cy="3547875"/>
          </a:xfrm>
          <a:prstGeom prst="rect">
            <a:avLst/>
          </a:prstGeom>
          <a:noFill/>
          <a:ln>
            <a:noFill/>
          </a:ln>
        </p:spPr>
      </p:pic>
      <p:sp>
        <p:nvSpPr>
          <p:cNvPr id="180" name="Shape 180"/>
          <p:cNvSpPr txBox="1"/>
          <p:nvPr/>
        </p:nvSpPr>
        <p:spPr>
          <a:xfrm>
            <a:off x="374425" y="210200"/>
            <a:ext cx="4136100" cy="5517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n-US" sz="3600" kern="0">
                <a:solidFill>
                  <a:srgbClr val="000000"/>
                </a:solidFill>
                <a:latin typeface="Arial"/>
                <a:ea typeface="Arial"/>
                <a:cs typeface="Arial"/>
                <a:sym typeface="Arial"/>
              </a:rPr>
              <a:t>In the Community</a:t>
            </a:r>
            <a:endParaRPr sz="3600" kern="0">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endParaRPr/>
          </a:p>
        </p:txBody>
      </p:sp>
      <p:sp>
        <p:nvSpPr>
          <p:cNvPr id="187" name="Shape 187"/>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spcBef>
                <a:spcPts val="640"/>
              </a:spcBef>
              <a:spcAft>
                <a:spcPts val="0"/>
              </a:spcAft>
              <a:buNone/>
            </a:pPr>
            <a:endParaRPr/>
          </a:p>
        </p:txBody>
      </p:sp>
      <p:pic>
        <p:nvPicPr>
          <p:cNvPr id="188" name="Shape 1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2900" y="183975"/>
            <a:ext cx="8458197" cy="5638798"/>
          </a:xfrm>
          <a:prstGeom prst="rect">
            <a:avLst/>
          </a:prstGeom>
          <a:noFill/>
          <a:ln>
            <a:noFill/>
          </a:ln>
        </p:spPr>
      </p:pic>
      <p:sp>
        <p:nvSpPr>
          <p:cNvPr id="189" name="Shape 189"/>
          <p:cNvSpPr txBox="1"/>
          <p:nvPr/>
        </p:nvSpPr>
        <p:spPr>
          <a:xfrm>
            <a:off x="354725" y="5964625"/>
            <a:ext cx="8446500" cy="5517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n-US" sz="3600" kern="0">
                <a:solidFill>
                  <a:srgbClr val="000000"/>
                </a:solidFill>
                <a:latin typeface="Arial"/>
                <a:ea typeface="Arial"/>
                <a:cs typeface="Arial"/>
                <a:sym typeface="Arial"/>
              </a:rPr>
              <a:t>Meet a Scientist</a:t>
            </a:r>
            <a:endParaRPr sz="3600" kern="0">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endParaRPr/>
          </a:p>
        </p:txBody>
      </p:sp>
      <p:sp>
        <p:nvSpPr>
          <p:cNvPr id="196" name="Shape 196"/>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spcBef>
                <a:spcPts val="640"/>
              </a:spcBef>
              <a:spcAft>
                <a:spcPts val="0"/>
              </a:spcAft>
              <a:buNone/>
            </a:pPr>
            <a:endParaRPr/>
          </a:p>
        </p:txBody>
      </p:sp>
      <p:pic>
        <p:nvPicPr>
          <p:cNvPr id="197" name="Shape 1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0100" y="124800"/>
            <a:ext cx="8483797" cy="5655872"/>
          </a:xfrm>
          <a:prstGeom prst="rect">
            <a:avLst/>
          </a:prstGeom>
          <a:noFill/>
          <a:ln>
            <a:noFill/>
          </a:ln>
        </p:spPr>
      </p:pic>
      <p:sp>
        <p:nvSpPr>
          <p:cNvPr id="198" name="Shape 198"/>
          <p:cNvSpPr txBox="1"/>
          <p:nvPr/>
        </p:nvSpPr>
        <p:spPr>
          <a:xfrm>
            <a:off x="330100" y="6004025"/>
            <a:ext cx="8789400" cy="5124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n-US" sz="3600" kern="0">
                <a:solidFill>
                  <a:srgbClr val="000000"/>
                </a:solidFill>
                <a:latin typeface="Arial"/>
                <a:ea typeface="Arial"/>
                <a:cs typeface="Arial"/>
                <a:sym typeface="Arial"/>
              </a:rPr>
              <a:t>Every Saturday (52+ times/year!)</a:t>
            </a:r>
            <a:endParaRPr sz="3600" kern="0">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5500" y="85600"/>
            <a:ext cx="8212995" cy="5475323"/>
          </a:xfrm>
          <a:prstGeom prst="rect">
            <a:avLst/>
          </a:prstGeom>
          <a:noFill/>
          <a:ln>
            <a:noFill/>
          </a:ln>
        </p:spPr>
      </p:pic>
      <p:sp>
        <p:nvSpPr>
          <p:cNvPr id="205" name="Shape 205"/>
          <p:cNvSpPr txBox="1"/>
          <p:nvPr/>
        </p:nvSpPr>
        <p:spPr>
          <a:xfrm>
            <a:off x="354600" y="5847275"/>
            <a:ext cx="8789400" cy="5124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n-US" sz="3600" kern="0">
                <a:solidFill>
                  <a:srgbClr val="000000"/>
                </a:solidFill>
                <a:latin typeface="Arial"/>
                <a:ea typeface="Arial"/>
                <a:cs typeface="Arial"/>
                <a:sym typeface="Arial"/>
              </a:rPr>
              <a:t>Broader Impact Design </a:t>
            </a:r>
            <a:endParaRPr sz="3600" kern="0">
              <a:solidFill>
                <a:srgbClr val="000000"/>
              </a:solidFill>
              <a:latin typeface="Arial"/>
              <a:ea typeface="Arial"/>
              <a:cs typeface="Arial"/>
              <a:sym typeface="Arial"/>
            </a:endParaRPr>
          </a:p>
          <a:p>
            <a:pPr defTabSz="914400">
              <a:buClr>
                <a:srgbClr val="000000"/>
              </a:buClr>
              <a:buFont typeface="Arial"/>
              <a:buNone/>
            </a:pPr>
            <a:endParaRPr sz="3600" kern="0">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356" y="1215527"/>
            <a:ext cx="7828422" cy="5118477"/>
          </a:xfrm>
        </p:spPr>
        <p:txBody>
          <a:bodyPr>
            <a:noAutofit/>
          </a:bodyPr>
          <a:lstStyle/>
          <a:p>
            <a:pPr marL="342900" indent="-342900" algn="l">
              <a:lnSpc>
                <a:spcPct val="90000"/>
              </a:lnSpc>
              <a:buFont typeface="Arial"/>
              <a:buChar char="•"/>
            </a:pPr>
            <a:r>
              <a:rPr lang="en-US" sz="2400" b="1" dirty="0" smtClean="0">
                <a:solidFill>
                  <a:srgbClr val="000000"/>
                </a:solidFill>
              </a:rPr>
              <a:t>Catherine McCarthy</a:t>
            </a:r>
            <a:r>
              <a:rPr lang="en-US" sz="2400" dirty="0" smtClean="0">
                <a:solidFill>
                  <a:srgbClr val="000000"/>
                </a:solidFill>
              </a:rPr>
              <a:t>, </a:t>
            </a:r>
            <a:r>
              <a:rPr lang="en-US" sz="2400" dirty="0">
                <a:solidFill>
                  <a:srgbClr val="000000"/>
                </a:solidFill>
              </a:rPr>
              <a:t>Science Museum of Minnesota,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Introduction Why, When, Resources</a:t>
            </a:r>
          </a:p>
          <a:p>
            <a:pPr marL="342900" indent="-342900" algn="l">
              <a:lnSpc>
                <a:spcPct val="90000"/>
              </a:lnSpc>
              <a:buFont typeface="Arial"/>
              <a:buChar char="•"/>
            </a:pPr>
            <a:endParaRPr lang="en-US" sz="1200" dirty="0" smtClean="0">
              <a:solidFill>
                <a:srgbClr val="000000"/>
              </a:solidFill>
            </a:endParaRPr>
          </a:p>
          <a:p>
            <a:pPr marL="342900" indent="-342900" algn="l">
              <a:lnSpc>
                <a:spcPct val="90000"/>
              </a:lnSpc>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a:solidFill>
                  <a:srgbClr val="000000"/>
                </a:solidFill>
              </a:rPr>
              <a:t>Sciencenter</a:t>
            </a:r>
            <a:r>
              <a:rPr lang="en-US" sz="2400" dirty="0">
                <a:solidFill>
                  <a:srgbClr val="000000"/>
                </a:solidFill>
              </a:rPr>
              <a:t> Ithaca, </a:t>
            </a:r>
            <a:r>
              <a:rPr lang="en-US" sz="2400" dirty="0" smtClean="0">
                <a:solidFill>
                  <a:srgbClr val="000000"/>
                </a:solidFill>
              </a:rPr>
              <a:t>NY</a:t>
            </a:r>
            <a:br>
              <a:rPr lang="en-US" sz="2400" dirty="0" smtClean="0">
                <a:solidFill>
                  <a:srgbClr val="000000"/>
                </a:solidFill>
              </a:rPr>
            </a:br>
            <a:r>
              <a:rPr lang="en-US" sz="2400" dirty="0" smtClean="0">
                <a:solidFill>
                  <a:srgbClr val="000000"/>
                </a:solidFill>
              </a:rPr>
              <a:t>Working with and training college students facilitators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a:t>
            </a:r>
            <a:r>
              <a:rPr lang="en-US" sz="2400" dirty="0">
                <a:solidFill>
                  <a:srgbClr val="000000"/>
                </a:solidFill>
              </a:rPr>
              <a:t>Science Museum of Minnesota Recruiting </a:t>
            </a:r>
            <a:r>
              <a:rPr lang="en-US" sz="2400" dirty="0" smtClean="0">
                <a:solidFill>
                  <a:srgbClr val="000000"/>
                </a:solidFill>
              </a:rPr>
              <a:t>volunteers from professional societies and expert networks such as Solar System Ambassadors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Becky Wolfe, </a:t>
            </a:r>
            <a:r>
              <a:rPr lang="en-US" sz="2400" dirty="0">
                <a:solidFill>
                  <a:srgbClr val="000000"/>
                </a:solidFill>
              </a:rPr>
              <a:t>The Children’s Museum of Indianapolis Preparing </a:t>
            </a:r>
            <a:r>
              <a:rPr lang="en-US" sz="2400" dirty="0" smtClean="0">
                <a:solidFill>
                  <a:srgbClr val="000000"/>
                </a:solidFill>
              </a:rPr>
              <a:t>for successful family-friendly large scale events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Celeste Kathleen</a:t>
            </a:r>
            <a:r>
              <a:rPr lang="en-US" sz="2400" dirty="0" smtClean="0">
                <a:solidFill>
                  <a:srgbClr val="000000"/>
                </a:solidFill>
              </a:rPr>
              <a:t>, </a:t>
            </a:r>
            <a:r>
              <a:rPr lang="en-US" sz="2400" dirty="0">
                <a:solidFill>
                  <a:srgbClr val="000000"/>
                </a:solidFill>
              </a:rPr>
              <a:t>Marbles Kids Museum, Raleigh, NC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Forming connections with local scientists and businesses, preparing them for play-based programming</a:t>
            </a:r>
          </a:p>
          <a:p>
            <a:pPr marL="342900" indent="-342900" algn="l">
              <a:lnSpc>
                <a:spcPct val="90000"/>
              </a:lnSpc>
              <a:buFont typeface="Arial"/>
              <a:buChar char="•"/>
            </a:pPr>
            <a:r>
              <a:rPr lang="en-US" sz="2400" b="1" dirty="0" smtClean="0">
                <a:solidFill>
                  <a:srgbClr val="000000"/>
                </a:solidFill>
              </a:rPr>
              <a:t>Discussion</a:t>
            </a:r>
            <a:endParaRPr lang="en-US" sz="2400" dirty="0">
              <a:solidFill>
                <a:srgbClr val="000000"/>
              </a:solidFill>
            </a:endParaRPr>
          </a:p>
          <a:p>
            <a:pPr marL="457200" indent="-457200" algn="l">
              <a:lnSpc>
                <a:spcPct val="90000"/>
              </a:lnSpc>
              <a:buFont typeface="Arial"/>
              <a:buChar char="•"/>
            </a:pPr>
            <a:endParaRPr lang="en-US" sz="2400" dirty="0" smtClean="0">
              <a:solidFill>
                <a:srgbClr val="000000"/>
              </a:solidFill>
            </a:endParaRPr>
          </a:p>
          <a:p>
            <a:pPr algn="l">
              <a:lnSpc>
                <a:spcPct val="90000"/>
              </a:lnSpc>
            </a:pPr>
            <a:endParaRPr lang="en-US" sz="2400" dirty="0">
              <a:solidFill>
                <a:srgbClr val="000000"/>
              </a:solidFill>
            </a:endParaRPr>
          </a:p>
          <a:p>
            <a:pPr marL="457200" indent="-457200" algn="l">
              <a:lnSpc>
                <a:spcPct val="90000"/>
              </a:lnSpc>
              <a:buFont typeface="Arial"/>
              <a:buChar char="•"/>
            </a:pPr>
            <a:endParaRPr lang="en-US" sz="2400" dirty="0">
              <a:solidFill>
                <a:srgbClr val="000000"/>
              </a:solidFill>
            </a:endParaRPr>
          </a:p>
        </p:txBody>
      </p:sp>
      <p:sp>
        <p:nvSpPr>
          <p:cNvPr id="10" name="Rectangle 9"/>
          <p:cNvSpPr/>
          <p:nvPr/>
        </p:nvSpPr>
        <p:spPr>
          <a:xfrm>
            <a:off x="0" y="0"/>
            <a:ext cx="2413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6" y="138309"/>
            <a:ext cx="7243293" cy="1077218"/>
          </a:xfrm>
          <a:prstGeom prst="rect">
            <a:avLst/>
          </a:prstGeom>
        </p:spPr>
        <p:txBody>
          <a:bodyPr wrap="square">
            <a:spAutoFit/>
          </a:bodyPr>
          <a:lstStyle/>
          <a:p>
            <a:r>
              <a:rPr lang="en-US" sz="3200" b="1" dirty="0">
                <a:solidFill>
                  <a:srgbClr val="00858B"/>
                </a:solidFill>
                <a:latin typeface="Century Gothic"/>
              </a:rPr>
              <a:t>Bringing Science experts into your museum – </a:t>
            </a:r>
            <a:r>
              <a:rPr lang="en-US" sz="3200" b="1" dirty="0" smtClean="0">
                <a:solidFill>
                  <a:srgbClr val="00858B"/>
                </a:solidFill>
                <a:latin typeface="Century Gothic"/>
              </a:rPr>
              <a:t>why</a:t>
            </a:r>
            <a:r>
              <a:rPr lang="en-US" sz="3200" b="1" dirty="0">
                <a:solidFill>
                  <a:srgbClr val="00858B"/>
                </a:solidFill>
                <a:latin typeface="Century Gothic"/>
              </a:rPr>
              <a:t>, how and wow!</a:t>
            </a:r>
          </a:p>
        </p:txBody>
      </p:sp>
      <p:sp>
        <p:nvSpPr>
          <p:cNvPr id="4" name="Right Arrow 3"/>
          <p:cNvSpPr/>
          <p:nvPr/>
        </p:nvSpPr>
        <p:spPr>
          <a:xfrm>
            <a:off x="469900" y="3095127"/>
            <a:ext cx="884511" cy="571500"/>
          </a:xfrm>
          <a:prstGeom prst="rightArrow">
            <a:avLst/>
          </a:prstGeom>
          <a:solidFill>
            <a:srgbClr val="5CBE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39181559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5880836" y="1716505"/>
            <a:ext cx="3269871" cy="5141495"/>
          </a:xfrm>
        </p:spPr>
        <p:txBody>
          <a:bodyPr>
            <a:normAutofit/>
          </a:bodyPr>
          <a:lstStyle/>
          <a:p>
            <a:r>
              <a:rPr lang="en-US" b="1" dirty="0" smtClean="0">
                <a:solidFill>
                  <a:schemeClr val="tx1"/>
                </a:solidFill>
                <a:latin typeface="+mj-lt"/>
                <a:ea typeface="Arial" charset="0"/>
                <a:cs typeface="Arial" charset="0"/>
              </a:rPr>
              <a:t>Christina </a:t>
            </a:r>
            <a:r>
              <a:rPr lang="en-US" b="1" dirty="0" err="1" smtClean="0">
                <a:solidFill>
                  <a:schemeClr val="tx1"/>
                </a:solidFill>
                <a:latin typeface="+mj-lt"/>
                <a:ea typeface="Arial" charset="0"/>
                <a:cs typeface="Arial" charset="0"/>
              </a:rPr>
              <a:t>Leavell</a:t>
            </a:r>
            <a:endParaRPr lang="en-US" b="1" dirty="0">
              <a:solidFill>
                <a:schemeClr val="tx1"/>
              </a:solidFill>
              <a:latin typeface="+mj-lt"/>
              <a:ea typeface="Arial" charset="0"/>
              <a:cs typeface="Arial" charset="0"/>
            </a:endParaRPr>
          </a:p>
          <a:p>
            <a:r>
              <a:rPr lang="en-US" sz="2000" b="1" dirty="0">
                <a:solidFill>
                  <a:schemeClr val="tx1"/>
                </a:solidFill>
                <a:latin typeface="+mj-lt"/>
                <a:ea typeface="Arial" charset="0"/>
                <a:cs typeface="Arial" charset="0"/>
              </a:rPr>
              <a:t>Manager, Network </a:t>
            </a:r>
            <a:r>
              <a:rPr lang="en-US" sz="2000" b="1" dirty="0" smtClean="0">
                <a:solidFill>
                  <a:schemeClr val="tx1"/>
                </a:solidFill>
                <a:latin typeface="+mj-lt"/>
                <a:ea typeface="Arial" charset="0"/>
                <a:cs typeface="Arial" charset="0"/>
              </a:rPr>
              <a:t>Projects</a:t>
            </a:r>
          </a:p>
          <a:p>
            <a:pPr>
              <a:spcBef>
                <a:spcPts val="0"/>
              </a:spcBef>
            </a:pPr>
            <a:r>
              <a:rPr lang="en-US" sz="2000" dirty="0">
                <a:solidFill>
                  <a:schemeClr val="tx1"/>
                </a:solidFill>
                <a:latin typeface="+mj-lt"/>
              </a:rPr>
              <a:t>a</a:t>
            </a:r>
            <a:r>
              <a:rPr lang="en-US" sz="2000" dirty="0" smtClean="0">
                <a:solidFill>
                  <a:schemeClr val="tx1"/>
                </a:solidFill>
                <a:latin typeface="+mj-lt"/>
              </a:rPr>
              <a:t>nd</a:t>
            </a:r>
            <a:r>
              <a:rPr lang="en-US" sz="2000" b="1" dirty="0" smtClean="0">
                <a:solidFill>
                  <a:schemeClr val="tx1"/>
                </a:solidFill>
                <a:latin typeface="+mj-lt"/>
              </a:rPr>
              <a:t> NISE Network Midwest Regional Hub Leader </a:t>
            </a:r>
            <a:r>
              <a:rPr lang="en-US" sz="2000" dirty="0" smtClean="0">
                <a:solidFill>
                  <a:schemeClr val="tx1"/>
                </a:solidFill>
                <a:latin typeface="+mj-lt"/>
              </a:rPr>
              <a:t>at</a:t>
            </a:r>
          </a:p>
          <a:p>
            <a:pPr>
              <a:spcBef>
                <a:spcPts val="0"/>
              </a:spcBef>
            </a:pPr>
            <a:r>
              <a:rPr lang="en-US" sz="2000" b="1" dirty="0" smtClean="0">
                <a:solidFill>
                  <a:schemeClr val="tx1"/>
                </a:solidFill>
                <a:latin typeface="+mj-lt"/>
                <a:ea typeface="Arial" charset="0"/>
                <a:cs typeface="Arial" charset="0"/>
              </a:rPr>
              <a:t>The Science </a:t>
            </a:r>
            <a:r>
              <a:rPr lang="en-US" sz="2000" b="1" dirty="0">
                <a:solidFill>
                  <a:schemeClr val="tx1"/>
                </a:solidFill>
                <a:latin typeface="+mj-lt"/>
                <a:ea typeface="Arial" charset="0"/>
                <a:cs typeface="Arial" charset="0"/>
              </a:rPr>
              <a:t>Museum of Minnesota</a:t>
            </a:r>
          </a:p>
          <a:p>
            <a:pPr>
              <a:spcBef>
                <a:spcPts val="0"/>
              </a:spcBef>
            </a:pPr>
            <a:endParaRPr lang="en-US" sz="2000" b="1" dirty="0" smtClean="0">
              <a:solidFill>
                <a:schemeClr val="tx1"/>
              </a:solidFill>
              <a:latin typeface="+mj-lt"/>
            </a:endParaRPr>
          </a:p>
          <a:p>
            <a:pPr>
              <a:spcBef>
                <a:spcPts val="0"/>
              </a:spcBef>
            </a:pPr>
            <a:endParaRPr lang="en-US" sz="2000" b="1" dirty="0">
              <a:solidFill>
                <a:schemeClr val="tx1"/>
              </a:solidFill>
              <a:latin typeface="+mj-lt"/>
            </a:endParaRPr>
          </a:p>
          <a:p>
            <a:pPr>
              <a:spcBef>
                <a:spcPts val="0"/>
              </a:spcBef>
            </a:pPr>
            <a:endParaRPr lang="en-US" sz="2000" b="1" dirty="0" smtClean="0">
              <a:solidFill>
                <a:schemeClr val="tx1"/>
              </a:solidFill>
              <a:latin typeface="+mj-lt"/>
            </a:endParaRPr>
          </a:p>
          <a:p>
            <a:pPr>
              <a:spcBef>
                <a:spcPts val="0"/>
              </a:spcBef>
            </a:pPr>
            <a:endParaRPr lang="en-US" sz="2000" b="1" dirty="0">
              <a:solidFill>
                <a:schemeClr val="tx1"/>
              </a:solidFill>
              <a:latin typeface="+mj-lt"/>
            </a:endParaRPr>
          </a:p>
          <a:p>
            <a:pPr>
              <a:spcBef>
                <a:spcPts val="0"/>
              </a:spcBef>
            </a:pPr>
            <a:endParaRPr lang="en-US" sz="2000" b="1" dirty="0" smtClean="0">
              <a:solidFill>
                <a:schemeClr val="tx1"/>
              </a:solidFill>
              <a:latin typeface="+mj-lt"/>
            </a:endParaRPr>
          </a:p>
          <a:p>
            <a:pPr>
              <a:spcBef>
                <a:spcPts val="0"/>
              </a:spcBef>
            </a:pPr>
            <a:endParaRPr lang="en-US" sz="2000" b="1" dirty="0" smtClean="0">
              <a:solidFill>
                <a:schemeClr val="tx1"/>
              </a:solidFill>
              <a:latin typeface="+mj-lt"/>
            </a:endParaRPr>
          </a:p>
          <a:p>
            <a:pPr>
              <a:spcBef>
                <a:spcPts val="0"/>
              </a:spcBef>
            </a:pPr>
            <a:endParaRPr lang="en-US" sz="2000" b="1" dirty="0">
              <a:solidFill>
                <a:schemeClr val="tx1"/>
              </a:solidFill>
              <a:latin typeface="+mj-lt"/>
            </a:endParaRPr>
          </a:p>
          <a:p>
            <a:pPr>
              <a:spcBef>
                <a:spcPts val="0"/>
              </a:spcBef>
            </a:pPr>
            <a:endParaRPr lang="en-US" sz="2000" b="1" dirty="0" smtClean="0">
              <a:solidFill>
                <a:schemeClr val="tx1"/>
              </a:solidFill>
              <a:latin typeface="+mj-lt"/>
            </a:endParaRPr>
          </a:p>
          <a:p>
            <a:pPr>
              <a:spcBef>
                <a:spcPts val="0"/>
              </a:spcBef>
            </a:pPr>
            <a:endParaRPr lang="en-US" sz="2000" b="1" dirty="0">
              <a:solidFill>
                <a:schemeClr val="tx1"/>
              </a:solidFill>
            </a:endParaRPr>
          </a:p>
          <a:p>
            <a:endParaRPr lang="en-US" sz="1800" b="1" dirty="0">
              <a:solidFill>
                <a:schemeClr val="tx1"/>
              </a:solidFill>
              <a:ea typeface="Arial" charset="0"/>
              <a:cs typeface="Arial" charset="0"/>
            </a:endParaRPr>
          </a:p>
          <a:p>
            <a:pPr>
              <a:spcBef>
                <a:spcPts val="0"/>
              </a:spcBef>
            </a:pPr>
            <a:endParaRPr lang="en-US" sz="1800" b="1" dirty="0" smtClean="0">
              <a:solidFill>
                <a:schemeClr val="tx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0148" y="1592953"/>
            <a:ext cx="7264276" cy="5448208"/>
          </a:xfrm>
          <a:prstGeom prst="rect">
            <a:avLst/>
          </a:prstGeom>
        </p:spPr>
      </p:pic>
      <p:sp>
        <p:nvSpPr>
          <p:cNvPr id="10" name="Rectangle 9"/>
          <p:cNvSpPr/>
          <p:nvPr/>
        </p:nvSpPr>
        <p:spPr>
          <a:xfrm>
            <a:off x="0" y="1516981"/>
            <a:ext cx="9143999" cy="5267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Rectangle 11"/>
          <p:cNvSpPr/>
          <p:nvPr/>
        </p:nvSpPr>
        <p:spPr>
          <a:xfrm flipH="1">
            <a:off x="0" y="0"/>
            <a:ext cx="9144000" cy="1569660"/>
          </a:xfrm>
          <a:prstGeom prst="rect">
            <a:avLst/>
          </a:prstGeom>
          <a:noFill/>
          <a:ln>
            <a:noFill/>
          </a:ln>
        </p:spPr>
        <p:txBody>
          <a:bodyPr wrap="square">
            <a:spAutoFit/>
          </a:bodyPr>
          <a:lstStyle/>
          <a:p>
            <a:pPr algn="ctr"/>
            <a:r>
              <a:rPr lang="en-US" sz="4800" b="1" dirty="0" smtClean="0">
                <a:solidFill>
                  <a:srgbClr val="00858B"/>
                </a:solidFill>
                <a:latin typeface="Abadi MT Condensed Extra Bold" charset="0"/>
                <a:ea typeface="Abadi MT Condensed Extra Bold" charset="0"/>
                <a:cs typeface="Abadi MT Condensed Extra Bold" charset="0"/>
              </a:rPr>
              <a:t>Finding Volunteers </a:t>
            </a:r>
            <a:r>
              <a:rPr lang="mr-IN" sz="4800" b="1" dirty="0" smtClean="0">
                <a:solidFill>
                  <a:srgbClr val="00858B"/>
                </a:solidFill>
                <a:latin typeface="Abadi MT Condensed Extra Bold" charset="0"/>
                <a:ea typeface="Abadi MT Condensed Extra Bold" charset="0"/>
                <a:cs typeface="Abadi MT Condensed Extra Bold" charset="0"/>
              </a:rPr>
              <a:t>–</a:t>
            </a:r>
            <a:r>
              <a:rPr lang="en-US" sz="4800" b="1" dirty="0" smtClean="0">
                <a:solidFill>
                  <a:srgbClr val="00858B"/>
                </a:solidFill>
                <a:latin typeface="Abadi MT Condensed Extra Bold" charset="0"/>
                <a:ea typeface="Abadi MT Condensed Extra Bold" charset="0"/>
                <a:cs typeface="Abadi MT Condensed Extra Bold" charset="0"/>
              </a:rPr>
              <a:t> Amateur Astronomers and Beyond</a:t>
            </a:r>
            <a:endParaRPr lang="en-US" sz="4800" dirty="0">
              <a:solidFill>
                <a:srgbClr val="00858B"/>
              </a:solidFill>
              <a:latin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6527" y="5145587"/>
            <a:ext cx="1998390" cy="1595713"/>
          </a:xfrm>
          <a:prstGeom prst="rect">
            <a:avLst/>
          </a:prstGeom>
        </p:spPr>
      </p:pic>
      <p:sp>
        <p:nvSpPr>
          <p:cNvPr id="2" name="TextBox 1"/>
          <p:cNvSpPr txBox="1"/>
          <p:nvPr/>
        </p:nvSpPr>
        <p:spPr>
          <a:xfrm>
            <a:off x="2823882" y="2495176"/>
            <a:ext cx="184666" cy="369332"/>
          </a:xfrm>
          <a:prstGeom prst="rect">
            <a:avLst/>
          </a:prstGeom>
          <a:noFill/>
        </p:spPr>
        <p:txBody>
          <a:bodyPr wrap="none" rtlCol="0">
            <a:spAutoFit/>
          </a:bodyPr>
          <a:lstStyle/>
          <a:p>
            <a:endParaRPr lang="en-US" dirty="0">
              <a:solidFill>
                <a:prstClr val="black"/>
              </a:solidFill>
              <a:latin typeface="Calibri"/>
            </a:endParaRPr>
          </a:p>
        </p:txBody>
      </p:sp>
      <p:pic>
        <p:nvPicPr>
          <p:cNvPr id="11" name="Picture 10" descr="smmcolo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7870" y="4022680"/>
            <a:ext cx="2935705" cy="1122907"/>
          </a:xfrm>
          <a:prstGeom prst="rect">
            <a:avLst/>
          </a:prstGeom>
        </p:spPr>
      </p:pic>
      <p:sp>
        <p:nvSpPr>
          <p:cNvPr id="14" name="Rectangle 13"/>
          <p:cNvSpPr/>
          <p:nvPr/>
        </p:nvSpPr>
        <p:spPr>
          <a:xfrm rot="20976411">
            <a:off x="-547978" y="1252116"/>
            <a:ext cx="5579935" cy="22860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smtClean="0">
                <a:solidFill>
                  <a:prstClr val="white"/>
                </a:solidFill>
                <a:latin typeface="Abadi MT Condensed Extra Bold" charset="0"/>
                <a:ea typeface="Abadi MT Condensed Extra Bold" charset="0"/>
                <a:cs typeface="Abadi MT Condensed Extra Bold" charset="0"/>
              </a:rPr>
              <a:t>I </a:t>
            </a:r>
            <a:r>
              <a:rPr lang="en-US" sz="4800" b="1" dirty="0" err="1" smtClean="0">
                <a:solidFill>
                  <a:prstClr val="white"/>
                </a:solidFill>
                <a:latin typeface="Abadi MT Condensed Extra Bold" charset="0"/>
                <a:ea typeface="Abadi MT Condensed Extra Bold" charset="0"/>
                <a:cs typeface="Abadi MT Condensed Extra Bold" charset="0"/>
              </a:rPr>
              <a:t>haz</a:t>
            </a:r>
            <a:r>
              <a:rPr lang="en-US" sz="4800" b="1" dirty="0" smtClean="0">
                <a:solidFill>
                  <a:prstClr val="white"/>
                </a:solidFill>
                <a:latin typeface="Abadi MT Condensed Extra Bold" charset="0"/>
                <a:ea typeface="Abadi MT Condensed Extra Bold" charset="0"/>
                <a:cs typeface="Abadi MT Condensed Extra Bold" charset="0"/>
              </a:rPr>
              <a:t> space ship.</a:t>
            </a:r>
            <a:endParaRPr lang="en-US" sz="3600" b="1" dirty="0" smtClean="0">
              <a:solidFill>
                <a:prstClr val="white"/>
              </a:solidFill>
              <a:latin typeface="Abadi MT Condensed Extra Bold" charset="0"/>
              <a:ea typeface="Abadi MT Condensed Extra Bold" charset="0"/>
              <a:cs typeface="Abadi MT Condensed Extra Bold" charset="0"/>
            </a:endParaRPr>
          </a:p>
          <a:p>
            <a:pPr algn="ctr"/>
            <a:endParaRPr lang="en-US" sz="2800" b="1" dirty="0" smtClean="0">
              <a:solidFill>
                <a:prstClr val="black"/>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268983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26272"/>
            <a:ext cx="9143999" cy="144391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itle 1"/>
          <p:cNvSpPr>
            <a:spLocks noGrp="1"/>
          </p:cNvSpPr>
          <p:nvPr>
            <p:ph type="title"/>
          </p:nvPr>
        </p:nvSpPr>
        <p:spPr>
          <a:xfrm>
            <a:off x="0" y="0"/>
            <a:ext cx="9144000" cy="1417638"/>
          </a:xfrm>
        </p:spPr>
        <p:txBody>
          <a:bodyPr>
            <a:normAutofit/>
          </a:bodyPr>
          <a:lstStyle/>
          <a:p>
            <a:r>
              <a:rPr lang="en-US" dirty="0" smtClean="0">
                <a:solidFill>
                  <a:schemeClr val="bg1"/>
                </a:solidFill>
                <a:latin typeface="Abadi MT Condensed Extra Bold" charset="0"/>
                <a:ea typeface="Abadi MT Condensed Extra Bold" charset="0"/>
                <a:cs typeface="Abadi MT Condensed Extra Bold" charset="0"/>
              </a:rPr>
              <a:t>WHAT am I talking about</a:t>
            </a:r>
            <a:r>
              <a:rPr lang="mr-IN" dirty="0" smtClean="0">
                <a:solidFill>
                  <a:schemeClr val="bg1"/>
                </a:solidFill>
                <a:latin typeface="Abadi MT Condensed Extra Bold" charset="0"/>
                <a:ea typeface="Abadi MT Condensed Extra Bold" charset="0"/>
                <a:cs typeface="Abadi MT Condensed Extra Bold" charset="0"/>
              </a:rPr>
              <a:t>…</a:t>
            </a:r>
            <a:endParaRPr lang="en-US"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457197" y="1905000"/>
            <a:ext cx="8686800" cy="4953000"/>
          </a:xfrm>
        </p:spPr>
        <p:txBody>
          <a:bodyPr>
            <a:normAutofit/>
          </a:bodyPr>
          <a:lstStyle/>
          <a:p>
            <a:r>
              <a:rPr lang="en-US" dirty="0"/>
              <a:t>Professional societies and expert </a:t>
            </a:r>
            <a:r>
              <a:rPr lang="en-US" dirty="0" smtClean="0"/>
              <a:t>networks:</a:t>
            </a:r>
            <a:endParaRPr lang="en-US" dirty="0"/>
          </a:p>
          <a:p>
            <a:pPr lvl="1"/>
            <a:r>
              <a:rPr lang="en-US" dirty="0" smtClean="0"/>
              <a:t>NOT a comprehensive overview!</a:t>
            </a:r>
          </a:p>
          <a:p>
            <a:pPr lvl="1"/>
            <a:r>
              <a:rPr lang="en-US" dirty="0" smtClean="0"/>
              <a:t>Earth </a:t>
            </a:r>
            <a:r>
              <a:rPr lang="en-US" dirty="0"/>
              <a:t>and </a:t>
            </a:r>
            <a:r>
              <a:rPr lang="en-US" dirty="0" smtClean="0"/>
              <a:t>Space Project</a:t>
            </a:r>
          </a:p>
          <a:p>
            <a:pPr lvl="1"/>
            <a:r>
              <a:rPr lang="en-US" dirty="0"/>
              <a:t>Chemistry </a:t>
            </a:r>
            <a:r>
              <a:rPr lang="en-US" dirty="0" smtClean="0"/>
              <a:t>Project</a:t>
            </a:r>
          </a:p>
          <a:p>
            <a:r>
              <a:rPr lang="en-US" dirty="0" smtClean="0"/>
              <a:t>Why, When </a:t>
            </a:r>
            <a:r>
              <a:rPr lang="en-US" dirty="0"/>
              <a:t>&amp; How to connect</a:t>
            </a:r>
          </a:p>
          <a:p>
            <a:r>
              <a:rPr lang="en-US" dirty="0"/>
              <a:t>Specific experiences with the Solar System Ambassadors program</a:t>
            </a:r>
          </a:p>
        </p:txBody>
      </p:sp>
    </p:spTree>
    <p:extLst>
      <p:ext uri="{BB962C8B-B14F-4D97-AF65-F5344CB8AC3E}">
        <p14:creationId xmlns:p14="http://schemas.microsoft.com/office/powerpoint/2010/main" val="10475375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4871" y="907750"/>
            <a:ext cx="7329953" cy="5118477"/>
          </a:xfrm>
        </p:spPr>
        <p:txBody>
          <a:bodyPr>
            <a:noAutofit/>
          </a:bodyPr>
          <a:lstStyle/>
          <a:p>
            <a:pPr marL="457200" indent="-457200" algn="l">
              <a:buFont typeface="Arial"/>
              <a:buChar char="•"/>
            </a:pPr>
            <a:r>
              <a:rPr lang="en-US" sz="2400" b="1" dirty="0" smtClean="0">
                <a:solidFill>
                  <a:srgbClr val="000000"/>
                </a:solidFill>
              </a:rPr>
              <a:t>Catherine McCarthy</a:t>
            </a:r>
            <a:r>
              <a:rPr lang="en-US" sz="2400" dirty="0" smtClean="0">
                <a:solidFill>
                  <a:srgbClr val="000000"/>
                </a:solidFill>
              </a:rPr>
              <a:t>, Science Museum of Minnesota</a:t>
            </a:r>
            <a:r>
              <a:rPr lang="en-US" sz="2400" dirty="0">
                <a:solidFill>
                  <a:srgbClr val="000000"/>
                </a:solidFill>
              </a:rPr>
              <a:t>, </a:t>
            </a:r>
            <a:r>
              <a:rPr lang="en-US" sz="2400" dirty="0" smtClean="0">
                <a:solidFill>
                  <a:srgbClr val="000000"/>
                </a:solidFill>
              </a:rPr>
              <a:t>Saint Paul, MN </a:t>
            </a:r>
            <a:r>
              <a:rPr lang="en-US" sz="2400" dirty="0" err="1" smtClean="0">
                <a:solidFill>
                  <a:srgbClr val="000000"/>
                </a:solidFill>
              </a:rPr>
              <a:t>cmccarthy</a:t>
            </a:r>
            <a:r>
              <a:rPr lang="en-US" sz="2400" dirty="0" err="1">
                <a:solidFill>
                  <a:srgbClr val="000000"/>
                </a:solidFill>
              </a:rPr>
              <a:t>@</a:t>
            </a:r>
            <a:r>
              <a:rPr lang="en-US" sz="2400" dirty="0" err="1" smtClean="0">
                <a:solidFill>
                  <a:srgbClr val="000000"/>
                </a:solidFill>
              </a:rPr>
              <a:t>smm.org</a:t>
            </a:r>
            <a:r>
              <a:rPr lang="en-US" sz="2400" dirty="0" smtClean="0">
                <a:solidFill>
                  <a:srgbClr val="000000"/>
                </a:solidFill>
              </a:rPr>
              <a:t/>
            </a:r>
            <a:br>
              <a:rPr lang="en-US" sz="2400" dirty="0" smtClean="0">
                <a:solidFill>
                  <a:srgbClr val="000000"/>
                </a:solidFill>
              </a:rPr>
            </a:br>
            <a:endParaRPr lang="en-US" sz="2400" dirty="0" smtClean="0">
              <a:solidFill>
                <a:srgbClr val="000000"/>
              </a:solidFill>
            </a:endParaRPr>
          </a:p>
          <a:p>
            <a:pPr marL="457200" indent="-457200" algn="l">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smtClean="0">
                <a:solidFill>
                  <a:srgbClr val="000000"/>
                </a:solidFill>
              </a:rPr>
              <a:t>Sciencenter</a:t>
            </a:r>
            <a:r>
              <a:rPr lang="en-US" sz="2400" dirty="0" smtClean="0">
                <a:solidFill>
                  <a:srgbClr val="000000"/>
                </a:solidFill>
              </a:rPr>
              <a:t> Ithaca</a:t>
            </a:r>
            <a:r>
              <a:rPr lang="en-US" sz="2400" dirty="0">
                <a:solidFill>
                  <a:srgbClr val="000000"/>
                </a:solidFill>
              </a:rPr>
              <a:t>, NY </a:t>
            </a:r>
            <a:r>
              <a:rPr lang="en-US" sz="2400" dirty="0" err="1" smtClean="0">
                <a:solidFill>
                  <a:srgbClr val="000000"/>
                </a:solidFill>
              </a:rPr>
              <a:t>mkortenaar</a:t>
            </a:r>
            <a:r>
              <a:rPr lang="en-US" sz="2400" dirty="0" err="1">
                <a:solidFill>
                  <a:srgbClr val="000000"/>
                </a:solidFill>
              </a:rPr>
              <a:t>@</a:t>
            </a:r>
            <a:r>
              <a:rPr lang="en-US" sz="2400" dirty="0" err="1" smtClean="0">
                <a:solidFill>
                  <a:srgbClr val="000000"/>
                </a:solidFill>
              </a:rPr>
              <a:t>sciencenter.org</a:t>
            </a:r>
            <a:r>
              <a:rPr lang="en-US" sz="2400" dirty="0" smtClean="0">
                <a:solidFill>
                  <a:srgbClr val="000000"/>
                </a:solidFill>
              </a:rPr>
              <a:t/>
            </a:r>
            <a:br>
              <a:rPr lang="en-US" sz="2400" dirty="0" smtClean="0">
                <a:solidFill>
                  <a:srgbClr val="000000"/>
                </a:solidFill>
              </a:rPr>
            </a:br>
            <a:endParaRPr lang="en-US" sz="2400" dirty="0">
              <a:solidFill>
                <a:srgbClr val="000000"/>
              </a:solidFill>
            </a:endParaRPr>
          </a:p>
          <a:p>
            <a:pPr marL="457200" indent="-457200" algn="l">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Science </a:t>
            </a:r>
            <a:r>
              <a:rPr lang="en-US" sz="2400" dirty="0">
                <a:solidFill>
                  <a:srgbClr val="000000"/>
                </a:solidFill>
              </a:rPr>
              <a:t>Museum of Minnesota </a:t>
            </a:r>
            <a:r>
              <a:rPr lang="en-US" sz="2400" dirty="0" smtClean="0">
                <a:solidFill>
                  <a:srgbClr val="000000"/>
                </a:solidFill>
              </a:rPr>
              <a:t>Saint </a:t>
            </a:r>
            <a:r>
              <a:rPr lang="en-US" sz="2400" dirty="0">
                <a:solidFill>
                  <a:srgbClr val="000000"/>
                </a:solidFill>
              </a:rPr>
              <a:t>Paul, MN </a:t>
            </a:r>
            <a:r>
              <a:rPr lang="en-US" sz="2400" dirty="0" err="1" smtClean="0">
                <a:solidFill>
                  <a:srgbClr val="000000"/>
                </a:solidFill>
              </a:rPr>
              <a:t>cleavell</a:t>
            </a:r>
            <a:r>
              <a:rPr lang="en-US" sz="2400" dirty="0" err="1">
                <a:solidFill>
                  <a:srgbClr val="000000"/>
                </a:solidFill>
              </a:rPr>
              <a:t>@</a:t>
            </a:r>
            <a:r>
              <a:rPr lang="en-US" sz="2400" dirty="0" err="1" smtClean="0">
                <a:solidFill>
                  <a:srgbClr val="000000"/>
                </a:solidFill>
              </a:rPr>
              <a:t>smm.org</a:t>
            </a:r>
            <a:r>
              <a:rPr lang="en-US" sz="2400" dirty="0" smtClean="0">
                <a:solidFill>
                  <a:srgbClr val="000000"/>
                </a:solidFill>
              </a:rPr>
              <a:t/>
            </a:r>
            <a:br>
              <a:rPr lang="en-US" sz="2400" dirty="0" smtClean="0">
                <a:solidFill>
                  <a:srgbClr val="000000"/>
                </a:solidFill>
              </a:rPr>
            </a:br>
            <a:endParaRPr lang="en-US" sz="2400" dirty="0">
              <a:solidFill>
                <a:srgbClr val="000000"/>
              </a:solidFill>
            </a:endParaRPr>
          </a:p>
          <a:p>
            <a:pPr marL="457200" indent="-457200" algn="l">
              <a:buFont typeface="Arial"/>
              <a:buChar char="•"/>
            </a:pPr>
            <a:r>
              <a:rPr lang="en-US" sz="2400" b="1" dirty="0">
                <a:solidFill>
                  <a:srgbClr val="000000"/>
                </a:solidFill>
              </a:rPr>
              <a:t>Becky </a:t>
            </a:r>
            <a:r>
              <a:rPr lang="en-US" sz="2400" b="1" dirty="0" smtClean="0">
                <a:solidFill>
                  <a:srgbClr val="000000"/>
                </a:solidFill>
              </a:rPr>
              <a:t>Wolfe, </a:t>
            </a:r>
            <a:r>
              <a:rPr lang="en-US" sz="2400" dirty="0" smtClean="0">
                <a:solidFill>
                  <a:srgbClr val="000000"/>
                </a:solidFill>
              </a:rPr>
              <a:t>The </a:t>
            </a:r>
            <a:r>
              <a:rPr lang="en-US" sz="2400" dirty="0">
                <a:solidFill>
                  <a:srgbClr val="000000"/>
                </a:solidFill>
              </a:rPr>
              <a:t>Children’s Museum of Indianapolis </a:t>
            </a:r>
            <a:r>
              <a:rPr lang="en-US" sz="2400" dirty="0" err="1" smtClean="0">
                <a:solidFill>
                  <a:srgbClr val="000000"/>
                </a:solidFill>
              </a:rPr>
              <a:t>beckyw</a:t>
            </a:r>
            <a:r>
              <a:rPr lang="en-US" sz="2400" dirty="0" err="1">
                <a:solidFill>
                  <a:srgbClr val="000000"/>
                </a:solidFill>
              </a:rPr>
              <a:t>@childrensmuseum.org</a:t>
            </a:r>
            <a:r>
              <a:rPr lang="en-US" sz="2400" dirty="0">
                <a:solidFill>
                  <a:srgbClr val="000000"/>
                </a:solidFill>
              </a:rPr>
              <a:t> </a:t>
            </a:r>
            <a:r>
              <a:rPr lang="en-US" sz="2400" dirty="0" smtClean="0">
                <a:solidFill>
                  <a:srgbClr val="000000"/>
                </a:solidFill>
              </a:rPr>
              <a:t/>
            </a:r>
            <a:br>
              <a:rPr lang="en-US" sz="2400" dirty="0" smtClean="0">
                <a:solidFill>
                  <a:srgbClr val="000000"/>
                </a:solidFill>
              </a:rPr>
            </a:br>
            <a:endParaRPr lang="en-US" sz="2400" dirty="0">
              <a:solidFill>
                <a:srgbClr val="000000"/>
              </a:solidFill>
            </a:endParaRPr>
          </a:p>
          <a:p>
            <a:pPr marL="457200" indent="-457200" algn="l">
              <a:buFont typeface="Arial"/>
              <a:buChar char="•"/>
            </a:pPr>
            <a:r>
              <a:rPr lang="en-US" sz="2400" b="1" dirty="0" smtClean="0">
                <a:solidFill>
                  <a:srgbClr val="000000"/>
                </a:solidFill>
              </a:rPr>
              <a:t>Celeste Kathleen</a:t>
            </a:r>
            <a:r>
              <a:rPr lang="en-US" sz="2400" dirty="0" smtClean="0">
                <a:solidFill>
                  <a:srgbClr val="000000"/>
                </a:solidFill>
              </a:rPr>
              <a:t>, Marbles </a:t>
            </a:r>
            <a:r>
              <a:rPr lang="en-US" sz="2400" dirty="0">
                <a:solidFill>
                  <a:srgbClr val="000000"/>
                </a:solidFill>
              </a:rPr>
              <a:t>Kids </a:t>
            </a:r>
            <a:r>
              <a:rPr lang="en-US" sz="2400" dirty="0" smtClean="0">
                <a:solidFill>
                  <a:srgbClr val="000000"/>
                </a:solidFill>
              </a:rPr>
              <a:t>Museum, Raleigh</a:t>
            </a:r>
            <a:r>
              <a:rPr lang="en-US" sz="2400" dirty="0">
                <a:solidFill>
                  <a:srgbClr val="000000"/>
                </a:solidFill>
              </a:rPr>
              <a:t>, NC </a:t>
            </a:r>
            <a:r>
              <a:rPr lang="en-US" sz="2400" dirty="0" smtClean="0">
                <a:solidFill>
                  <a:srgbClr val="000000"/>
                </a:solidFill>
              </a:rPr>
              <a:t> </a:t>
            </a:r>
            <a:r>
              <a:rPr lang="en-US" sz="2400" dirty="0" err="1" smtClean="0">
                <a:solidFill>
                  <a:srgbClr val="000000"/>
                </a:solidFill>
              </a:rPr>
              <a:t>ckathleen</a:t>
            </a:r>
            <a:r>
              <a:rPr lang="en-US" sz="2400" dirty="0" err="1">
                <a:solidFill>
                  <a:srgbClr val="000000"/>
                </a:solidFill>
              </a:rPr>
              <a:t>@marbleskidsmuseum.org</a:t>
            </a:r>
            <a:endParaRPr lang="en-US" sz="2400" dirty="0">
              <a:solidFill>
                <a:srgbClr val="000000"/>
              </a:solidFill>
            </a:endParaRPr>
          </a:p>
          <a:p>
            <a:pPr marL="457200" indent="-457200" algn="l">
              <a:buFont typeface="Arial"/>
              <a:buChar char="•"/>
            </a:pPr>
            <a:endParaRPr lang="en-US" sz="2400" dirty="0" smtClean="0">
              <a:solidFill>
                <a:srgbClr val="000000"/>
              </a:solidFill>
            </a:endParaRPr>
          </a:p>
          <a:p>
            <a:pPr algn="l"/>
            <a:endParaRPr lang="en-US" sz="2400" dirty="0">
              <a:solidFill>
                <a:srgbClr val="000000"/>
              </a:solidFill>
            </a:endParaRPr>
          </a:p>
          <a:p>
            <a:pPr marL="457200" indent="-457200" algn="l">
              <a:buFont typeface="Arial"/>
              <a:buChar char="•"/>
            </a:pPr>
            <a:endParaRPr lang="en-US" sz="2400" dirty="0">
              <a:solidFill>
                <a:srgbClr val="000000"/>
              </a:solidFill>
            </a:endParaRPr>
          </a:p>
        </p:txBody>
      </p:sp>
      <p:sp>
        <p:nvSpPr>
          <p:cNvPr id="10" name="Rectangle 9"/>
          <p:cNvSpPr/>
          <p:nvPr/>
        </p:nvSpPr>
        <p:spPr>
          <a:xfrm>
            <a:off x="0" y="0"/>
            <a:ext cx="1493378"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7" y="138309"/>
            <a:ext cx="6890705" cy="769441"/>
          </a:xfrm>
          <a:prstGeom prst="rect">
            <a:avLst/>
          </a:prstGeom>
        </p:spPr>
        <p:txBody>
          <a:bodyPr wrap="square">
            <a:spAutoFit/>
          </a:bodyPr>
          <a:lstStyle/>
          <a:p>
            <a:r>
              <a:rPr lang="en-US" sz="4400" b="1" dirty="0" smtClean="0">
                <a:solidFill>
                  <a:srgbClr val="00858B"/>
                </a:solidFill>
                <a:latin typeface="Century Gothic"/>
              </a:rPr>
              <a:t>Presenters</a:t>
            </a:r>
            <a:endParaRPr lang="en-US" sz="4400" dirty="0">
              <a:solidFill>
                <a:srgbClr val="00858B"/>
              </a:solidFill>
            </a:endParaRPr>
          </a:p>
        </p:txBody>
      </p:sp>
      <p:pic>
        <p:nvPicPr>
          <p:cNvPr id="2" name="Picture 1" descr="New_NISENET_logo_white_V.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835" y="5738059"/>
            <a:ext cx="1240576" cy="990600"/>
          </a:xfrm>
          <a:prstGeom prst="rect">
            <a:avLst/>
          </a:prstGeom>
        </p:spPr>
      </p:pic>
    </p:spTree>
    <p:extLst>
      <p:ext uri="{BB962C8B-B14F-4D97-AF65-F5344CB8AC3E}">
        <p14:creationId xmlns:p14="http://schemas.microsoft.com/office/powerpoint/2010/main" val="14275801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26272"/>
            <a:ext cx="9143999" cy="6884272"/>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extBox 1"/>
          <p:cNvSpPr txBox="1"/>
          <p:nvPr/>
        </p:nvSpPr>
        <p:spPr>
          <a:xfrm>
            <a:off x="2823882" y="2495176"/>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14" name="Rectangle 13"/>
          <p:cNvSpPr/>
          <p:nvPr/>
        </p:nvSpPr>
        <p:spPr>
          <a:xfrm>
            <a:off x="-2" y="-26272"/>
            <a:ext cx="9144001" cy="68842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smtClean="0">
                <a:solidFill>
                  <a:prstClr val="white"/>
                </a:solidFill>
                <a:latin typeface="Abadi MT Condensed Extra Bold" charset="0"/>
                <a:ea typeface="Abadi MT Condensed Extra Bold" charset="0"/>
                <a:cs typeface="Abadi MT Condensed Extra Bold" charset="0"/>
              </a:rPr>
              <a:t>WHY</a:t>
            </a:r>
          </a:p>
          <a:p>
            <a:pPr algn="ctr"/>
            <a:r>
              <a:rPr lang="en-US" sz="6000" dirty="0" smtClean="0">
                <a:solidFill>
                  <a:prstClr val="white"/>
                </a:solidFill>
                <a:latin typeface="Abadi MT Condensed Extra Bold" charset="0"/>
                <a:ea typeface="Abadi MT Condensed Extra Bold" charset="0"/>
                <a:cs typeface="Abadi MT Condensed Extra Bold" charset="0"/>
              </a:rPr>
              <a:t>I work </a:t>
            </a:r>
            <a:r>
              <a:rPr lang="en-US" sz="6000" dirty="0">
                <a:solidFill>
                  <a:prstClr val="white"/>
                </a:solidFill>
                <a:latin typeface="Abadi MT Condensed Extra Bold" charset="0"/>
                <a:ea typeface="Abadi MT Condensed Extra Bold" charset="0"/>
                <a:cs typeface="Abadi MT Condensed Extra Bold" charset="0"/>
              </a:rPr>
              <a:t>with these </a:t>
            </a:r>
            <a:r>
              <a:rPr lang="en-US" sz="6000" dirty="0" smtClean="0">
                <a:solidFill>
                  <a:prstClr val="white"/>
                </a:solidFill>
                <a:latin typeface="Abadi MT Condensed Extra Bold" charset="0"/>
                <a:ea typeface="Abadi MT Condensed Extra Bold" charset="0"/>
                <a:cs typeface="Abadi MT Condensed Extra Bold" charset="0"/>
              </a:rPr>
              <a:t>volunteers</a:t>
            </a:r>
            <a:endParaRPr lang="en-US" sz="6000" b="1" dirty="0" smtClean="0">
              <a:solidFill>
                <a:prstClr val="black"/>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7984927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4343246" cy="7468026"/>
          </a:xfrm>
          <a:prstGeom prst="rect">
            <a:avLst/>
          </a:prstGeom>
        </p:spPr>
      </p:pic>
      <p:sp>
        <p:nvSpPr>
          <p:cNvPr id="7" name="Rectangle 6"/>
          <p:cNvSpPr/>
          <p:nvPr/>
        </p:nvSpPr>
        <p:spPr>
          <a:xfrm>
            <a:off x="4800751" y="706662"/>
            <a:ext cx="4114496" cy="5996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Content Placeholder 2"/>
          <p:cNvSpPr txBox="1">
            <a:spLocks/>
          </p:cNvSpPr>
          <p:nvPr/>
        </p:nvSpPr>
        <p:spPr>
          <a:xfrm>
            <a:off x="4571999" y="224590"/>
            <a:ext cx="4572001" cy="6858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i="1" dirty="0" smtClean="0">
                <a:solidFill>
                  <a:prstClr val="black"/>
                </a:solidFill>
                <a:latin typeface="Calibri"/>
              </a:rPr>
              <a:t>WHY</a:t>
            </a:r>
          </a:p>
          <a:p>
            <a:pPr marL="0" indent="0" algn="ctr">
              <a:buFont typeface="Arial"/>
              <a:buNone/>
            </a:pPr>
            <a:r>
              <a:rPr lang="en-US" sz="1000" b="1" i="1" dirty="0" smtClean="0">
                <a:solidFill>
                  <a:prstClr val="black"/>
                </a:solidFill>
                <a:latin typeface="Calibri"/>
              </a:rPr>
              <a:t> </a:t>
            </a:r>
          </a:p>
          <a:p>
            <a:r>
              <a:rPr lang="en-US" sz="2000" dirty="0">
                <a:solidFill>
                  <a:prstClr val="black"/>
                </a:solidFill>
                <a:latin typeface="Calibri"/>
              </a:rPr>
              <a:t>Incredibly </a:t>
            </a:r>
            <a:r>
              <a:rPr lang="en-US" sz="2000" b="1" dirty="0" smtClean="0">
                <a:solidFill>
                  <a:prstClr val="black"/>
                </a:solidFill>
                <a:latin typeface="Calibri"/>
              </a:rPr>
              <a:t>passionate</a:t>
            </a:r>
          </a:p>
          <a:p>
            <a:pPr lvl="1"/>
            <a:r>
              <a:rPr lang="en-US" sz="2000" dirty="0" smtClean="0">
                <a:solidFill>
                  <a:prstClr val="black"/>
                </a:solidFill>
                <a:latin typeface="Calibri"/>
              </a:rPr>
              <a:t>Special way of engaging with audiences around this content</a:t>
            </a:r>
            <a:endParaRPr lang="en-US" sz="2000" dirty="0">
              <a:solidFill>
                <a:prstClr val="black"/>
              </a:solidFill>
              <a:latin typeface="Calibri"/>
            </a:endParaRPr>
          </a:p>
          <a:p>
            <a:r>
              <a:rPr lang="en-US" sz="2000" dirty="0">
                <a:solidFill>
                  <a:prstClr val="black"/>
                </a:solidFill>
                <a:latin typeface="Calibri"/>
              </a:rPr>
              <a:t>Professionally </a:t>
            </a:r>
            <a:r>
              <a:rPr lang="en-US" sz="2000" b="1" dirty="0">
                <a:solidFill>
                  <a:prstClr val="black"/>
                </a:solidFill>
                <a:latin typeface="Calibri"/>
              </a:rPr>
              <a:t>trained</a:t>
            </a:r>
            <a:r>
              <a:rPr lang="en-US" sz="2000" dirty="0">
                <a:solidFill>
                  <a:prstClr val="black"/>
                </a:solidFill>
                <a:latin typeface="Calibri"/>
              </a:rPr>
              <a:t> and/or experienced working in a museum </a:t>
            </a:r>
            <a:r>
              <a:rPr lang="en-US" sz="2000" dirty="0" smtClean="0">
                <a:solidFill>
                  <a:prstClr val="black"/>
                </a:solidFill>
                <a:latin typeface="Calibri"/>
              </a:rPr>
              <a:t>setting</a:t>
            </a:r>
          </a:p>
          <a:p>
            <a:pPr lvl="1"/>
            <a:r>
              <a:rPr lang="en-US" sz="2000" dirty="0" smtClean="0">
                <a:solidFill>
                  <a:prstClr val="black"/>
                </a:solidFill>
                <a:latin typeface="Calibri"/>
              </a:rPr>
              <a:t>Easily oriented to working with your audiences </a:t>
            </a:r>
            <a:r>
              <a:rPr lang="mr-IN" sz="2000" dirty="0" smtClean="0">
                <a:solidFill>
                  <a:prstClr val="black"/>
                </a:solidFill>
                <a:latin typeface="Mangal"/>
              </a:rPr>
              <a:t>–</a:t>
            </a:r>
            <a:r>
              <a:rPr lang="en-US" sz="2000" dirty="0" smtClean="0">
                <a:solidFill>
                  <a:prstClr val="black"/>
                </a:solidFill>
                <a:latin typeface="Calibri"/>
              </a:rPr>
              <a:t> less staff time training</a:t>
            </a:r>
            <a:endParaRPr lang="en-US" sz="2000" dirty="0">
              <a:solidFill>
                <a:prstClr val="black"/>
              </a:solidFill>
              <a:latin typeface="Calibri"/>
            </a:endParaRPr>
          </a:p>
          <a:p>
            <a:r>
              <a:rPr lang="en-US" sz="2000" dirty="0">
                <a:solidFill>
                  <a:prstClr val="black"/>
                </a:solidFill>
                <a:latin typeface="Calibri"/>
              </a:rPr>
              <a:t>New and unique </a:t>
            </a:r>
            <a:r>
              <a:rPr lang="en-US" sz="2000" b="1" dirty="0">
                <a:solidFill>
                  <a:prstClr val="black"/>
                </a:solidFill>
                <a:latin typeface="Calibri"/>
              </a:rPr>
              <a:t>resources</a:t>
            </a:r>
            <a:r>
              <a:rPr lang="en-US" sz="2000" dirty="0">
                <a:solidFill>
                  <a:prstClr val="black"/>
                </a:solidFill>
                <a:latin typeface="Calibri"/>
              </a:rPr>
              <a:t> to </a:t>
            </a:r>
            <a:r>
              <a:rPr lang="en-US" sz="2000" dirty="0" smtClean="0">
                <a:solidFill>
                  <a:prstClr val="black"/>
                </a:solidFill>
                <a:latin typeface="Calibri"/>
              </a:rPr>
              <a:t>share</a:t>
            </a:r>
          </a:p>
          <a:p>
            <a:pPr lvl="1"/>
            <a:r>
              <a:rPr lang="en-US" sz="2000" dirty="0" smtClean="0">
                <a:solidFill>
                  <a:prstClr val="black"/>
                </a:solidFill>
                <a:latin typeface="Calibri"/>
              </a:rPr>
              <a:t>Telescopes</a:t>
            </a:r>
          </a:p>
          <a:p>
            <a:pPr lvl="1"/>
            <a:r>
              <a:rPr lang="en-US" sz="2000" dirty="0" smtClean="0">
                <a:solidFill>
                  <a:prstClr val="black"/>
                </a:solidFill>
                <a:latin typeface="Calibri"/>
              </a:rPr>
              <a:t>Model Rovers</a:t>
            </a:r>
          </a:p>
          <a:p>
            <a:pPr lvl="1"/>
            <a:r>
              <a:rPr lang="en-US" sz="2000" dirty="0" smtClean="0">
                <a:solidFill>
                  <a:prstClr val="black"/>
                </a:solidFill>
                <a:latin typeface="Calibri"/>
              </a:rPr>
              <a:t>Make and takes </a:t>
            </a:r>
            <a:endParaRPr lang="en-US" sz="2000" dirty="0">
              <a:solidFill>
                <a:prstClr val="black"/>
              </a:solidFill>
              <a:latin typeface="Calibri"/>
            </a:endParaRPr>
          </a:p>
          <a:p>
            <a:endParaRPr lang="en-US" sz="2000" dirty="0">
              <a:solidFill>
                <a:prstClr val="black"/>
              </a:solidFill>
              <a:latin typeface="Calibri"/>
            </a:endParaRPr>
          </a:p>
          <a:p>
            <a:r>
              <a:rPr lang="en-US" sz="2000" b="1" dirty="0">
                <a:solidFill>
                  <a:prstClr val="black"/>
                </a:solidFill>
                <a:latin typeface="Calibri"/>
              </a:rPr>
              <a:t>Seeking</a:t>
            </a:r>
            <a:r>
              <a:rPr lang="en-US" sz="2000" dirty="0">
                <a:solidFill>
                  <a:prstClr val="black"/>
                </a:solidFill>
                <a:latin typeface="Calibri"/>
              </a:rPr>
              <a:t> </a:t>
            </a:r>
            <a:r>
              <a:rPr lang="en-US" sz="2000" b="1" dirty="0" smtClean="0">
                <a:solidFill>
                  <a:prstClr val="black"/>
                </a:solidFill>
                <a:latin typeface="Calibri"/>
              </a:rPr>
              <a:t>these</a:t>
            </a:r>
            <a:r>
              <a:rPr lang="en-US" sz="2000" dirty="0" smtClean="0">
                <a:solidFill>
                  <a:prstClr val="black"/>
                </a:solidFill>
                <a:latin typeface="Calibri"/>
              </a:rPr>
              <a:t> </a:t>
            </a:r>
            <a:r>
              <a:rPr lang="en-US" sz="2000" b="1" dirty="0" smtClean="0">
                <a:solidFill>
                  <a:prstClr val="black"/>
                </a:solidFill>
                <a:latin typeface="Calibri"/>
              </a:rPr>
              <a:t>opportunities!</a:t>
            </a:r>
          </a:p>
        </p:txBody>
      </p:sp>
    </p:spTree>
    <p:extLst>
      <p:ext uri="{BB962C8B-B14F-4D97-AF65-F5344CB8AC3E}">
        <p14:creationId xmlns:p14="http://schemas.microsoft.com/office/powerpoint/2010/main" val="11822650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1998" y="128337"/>
            <a:ext cx="4572001" cy="6858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i="1" dirty="0" smtClean="0">
                <a:solidFill>
                  <a:prstClr val="black"/>
                </a:solidFill>
                <a:latin typeface="Calibri"/>
              </a:rPr>
              <a:t>WHEN</a:t>
            </a:r>
          </a:p>
          <a:p>
            <a:pPr marL="0" indent="0" algn="ctr">
              <a:buFont typeface="Arial"/>
              <a:buNone/>
            </a:pPr>
            <a:r>
              <a:rPr lang="en-US" sz="1000" b="1" i="1" dirty="0" smtClean="0">
                <a:solidFill>
                  <a:prstClr val="black"/>
                </a:solidFill>
                <a:latin typeface="Calibri"/>
              </a:rPr>
              <a:t> </a:t>
            </a:r>
          </a:p>
          <a:p>
            <a:r>
              <a:rPr lang="en-US" sz="2000" b="1" dirty="0">
                <a:solidFill>
                  <a:prstClr val="black"/>
                </a:solidFill>
                <a:latin typeface="Calibri"/>
              </a:rPr>
              <a:t>National Festivals &amp; Events</a:t>
            </a:r>
            <a:r>
              <a:rPr lang="en-US" sz="2000" dirty="0">
                <a:solidFill>
                  <a:prstClr val="black"/>
                </a:solidFill>
                <a:latin typeface="Calibri"/>
              </a:rPr>
              <a:t>:  </a:t>
            </a:r>
            <a:endParaRPr lang="en-US" sz="2000" dirty="0" smtClean="0">
              <a:solidFill>
                <a:prstClr val="black"/>
              </a:solidFill>
              <a:latin typeface="Calibri"/>
            </a:endParaRPr>
          </a:p>
          <a:p>
            <a:pPr lvl="1"/>
            <a:r>
              <a:rPr lang="en-US" sz="2000" dirty="0" smtClean="0">
                <a:solidFill>
                  <a:prstClr val="black"/>
                </a:solidFill>
                <a:latin typeface="Calibri"/>
              </a:rPr>
              <a:t>2017 </a:t>
            </a:r>
            <a:r>
              <a:rPr lang="en-US" sz="2000" dirty="0">
                <a:solidFill>
                  <a:prstClr val="black"/>
                </a:solidFill>
                <a:latin typeface="Calibri"/>
              </a:rPr>
              <a:t>Total Solar </a:t>
            </a:r>
            <a:r>
              <a:rPr lang="en-US" sz="2000" dirty="0" smtClean="0">
                <a:solidFill>
                  <a:prstClr val="black"/>
                </a:solidFill>
                <a:latin typeface="Calibri"/>
              </a:rPr>
              <a:t>Eclipse</a:t>
            </a:r>
          </a:p>
          <a:p>
            <a:pPr lvl="1"/>
            <a:r>
              <a:rPr lang="en-US" sz="2000" dirty="0" smtClean="0">
                <a:solidFill>
                  <a:prstClr val="black"/>
                </a:solidFill>
                <a:latin typeface="Calibri"/>
              </a:rPr>
              <a:t>Earth </a:t>
            </a:r>
            <a:r>
              <a:rPr lang="en-US" sz="2000" dirty="0">
                <a:solidFill>
                  <a:prstClr val="black"/>
                </a:solidFill>
                <a:latin typeface="Calibri"/>
              </a:rPr>
              <a:t>Day, </a:t>
            </a:r>
            <a:r>
              <a:rPr lang="en-US" sz="2000" dirty="0" smtClean="0">
                <a:solidFill>
                  <a:prstClr val="black"/>
                </a:solidFill>
                <a:latin typeface="Calibri"/>
              </a:rPr>
              <a:t>Yuri’s Night, etc.</a:t>
            </a:r>
          </a:p>
          <a:p>
            <a:pPr lvl="1"/>
            <a:r>
              <a:rPr lang="en-US" sz="2000" dirty="0" smtClean="0">
                <a:solidFill>
                  <a:prstClr val="black"/>
                </a:solidFill>
                <a:latin typeface="Calibri"/>
              </a:rPr>
              <a:t>National </a:t>
            </a:r>
            <a:r>
              <a:rPr lang="en-US" sz="2000" dirty="0">
                <a:solidFill>
                  <a:prstClr val="black"/>
                </a:solidFill>
                <a:latin typeface="Calibri"/>
              </a:rPr>
              <a:t>Chemistry </a:t>
            </a:r>
            <a:r>
              <a:rPr lang="en-US" sz="2000" dirty="0" smtClean="0">
                <a:solidFill>
                  <a:prstClr val="black"/>
                </a:solidFill>
                <a:latin typeface="Calibri"/>
              </a:rPr>
              <a:t>Week</a:t>
            </a:r>
            <a:endParaRPr lang="en-US" sz="2000" dirty="0">
              <a:solidFill>
                <a:prstClr val="black"/>
              </a:solidFill>
              <a:latin typeface="Calibri"/>
            </a:endParaRPr>
          </a:p>
          <a:p>
            <a:r>
              <a:rPr lang="en-US" sz="2000" b="1" dirty="0">
                <a:solidFill>
                  <a:prstClr val="black"/>
                </a:solidFill>
                <a:latin typeface="Calibri"/>
              </a:rPr>
              <a:t>Passionate Speakers</a:t>
            </a:r>
            <a:r>
              <a:rPr lang="en-US" sz="2000" dirty="0">
                <a:solidFill>
                  <a:prstClr val="black"/>
                </a:solidFill>
                <a:latin typeface="Calibri"/>
              </a:rPr>
              <a:t>:  </a:t>
            </a:r>
            <a:endParaRPr lang="en-US" sz="2000" dirty="0" smtClean="0">
              <a:solidFill>
                <a:prstClr val="black"/>
              </a:solidFill>
              <a:latin typeface="Calibri"/>
            </a:endParaRPr>
          </a:p>
          <a:p>
            <a:pPr lvl="1"/>
            <a:r>
              <a:rPr lang="en-US" sz="2000" dirty="0" smtClean="0">
                <a:solidFill>
                  <a:prstClr val="black"/>
                </a:solidFill>
                <a:latin typeface="Calibri"/>
              </a:rPr>
              <a:t>Special Events</a:t>
            </a:r>
            <a:r>
              <a:rPr lang="en-US" sz="2000" dirty="0">
                <a:solidFill>
                  <a:prstClr val="black"/>
                </a:solidFill>
                <a:latin typeface="Calibri"/>
              </a:rPr>
              <a:t> </a:t>
            </a:r>
            <a:r>
              <a:rPr lang="en-US" sz="2000" dirty="0" smtClean="0">
                <a:solidFill>
                  <a:prstClr val="black"/>
                </a:solidFill>
                <a:latin typeface="Calibri"/>
              </a:rPr>
              <a:t>- </a:t>
            </a:r>
            <a:r>
              <a:rPr lang="en-US" sz="2000" i="1" dirty="0" smtClean="0">
                <a:solidFill>
                  <a:prstClr val="black"/>
                </a:solidFill>
                <a:latin typeface="Calibri"/>
              </a:rPr>
              <a:t>Sit </a:t>
            </a:r>
            <a:r>
              <a:rPr lang="en-US" sz="2000" i="1" dirty="0">
                <a:solidFill>
                  <a:prstClr val="black"/>
                </a:solidFill>
                <a:latin typeface="Calibri"/>
              </a:rPr>
              <a:t>with an Amateur </a:t>
            </a:r>
            <a:r>
              <a:rPr lang="en-US" sz="2000" i="1" dirty="0" smtClean="0">
                <a:solidFill>
                  <a:prstClr val="black"/>
                </a:solidFill>
                <a:latin typeface="Calibri"/>
              </a:rPr>
              <a:t>Astronomer</a:t>
            </a:r>
            <a:endParaRPr lang="en-US" sz="2000" i="1" dirty="0">
              <a:solidFill>
                <a:prstClr val="black"/>
              </a:solidFill>
              <a:latin typeface="Calibri"/>
            </a:endParaRPr>
          </a:p>
          <a:p>
            <a:pPr lvl="1"/>
            <a:r>
              <a:rPr lang="en-US" sz="2000" dirty="0" smtClean="0">
                <a:solidFill>
                  <a:prstClr val="black"/>
                </a:solidFill>
                <a:latin typeface="Calibri"/>
              </a:rPr>
              <a:t>Evening Programs - </a:t>
            </a:r>
            <a:r>
              <a:rPr lang="en-US" sz="2000" i="1" dirty="0" smtClean="0">
                <a:solidFill>
                  <a:prstClr val="black"/>
                </a:solidFill>
                <a:latin typeface="Calibri"/>
              </a:rPr>
              <a:t>Scientist </a:t>
            </a:r>
            <a:r>
              <a:rPr lang="en-US" sz="2000" i="1" dirty="0">
                <a:solidFill>
                  <a:prstClr val="black"/>
                </a:solidFill>
                <a:latin typeface="Calibri"/>
              </a:rPr>
              <a:t>Speed </a:t>
            </a:r>
            <a:r>
              <a:rPr lang="en-US" sz="2000" i="1" dirty="0" smtClean="0">
                <a:solidFill>
                  <a:prstClr val="black"/>
                </a:solidFill>
                <a:latin typeface="Calibri"/>
              </a:rPr>
              <a:t>Dating</a:t>
            </a:r>
          </a:p>
          <a:p>
            <a:pPr lvl="1"/>
            <a:r>
              <a:rPr lang="en-US" sz="2000" dirty="0" smtClean="0">
                <a:solidFill>
                  <a:prstClr val="black"/>
                </a:solidFill>
                <a:latin typeface="Calibri"/>
              </a:rPr>
              <a:t>Large group presentations</a:t>
            </a:r>
            <a:endParaRPr lang="en-US" sz="2000" dirty="0">
              <a:solidFill>
                <a:prstClr val="black"/>
              </a:solidFill>
              <a:latin typeface="Calibri"/>
            </a:endParaRPr>
          </a:p>
          <a:p>
            <a:r>
              <a:rPr lang="en-US" sz="2000" b="1" dirty="0">
                <a:solidFill>
                  <a:prstClr val="black"/>
                </a:solidFill>
                <a:latin typeface="Calibri"/>
              </a:rPr>
              <a:t>Hands-on Activities</a:t>
            </a:r>
            <a:r>
              <a:rPr lang="en-US" sz="2000" dirty="0">
                <a:solidFill>
                  <a:prstClr val="black"/>
                </a:solidFill>
                <a:latin typeface="Calibri"/>
              </a:rPr>
              <a:t>:  </a:t>
            </a:r>
            <a:endParaRPr lang="en-US" sz="2000" dirty="0" smtClean="0">
              <a:solidFill>
                <a:prstClr val="black"/>
              </a:solidFill>
              <a:latin typeface="Calibri"/>
            </a:endParaRPr>
          </a:p>
          <a:p>
            <a:pPr lvl="1"/>
            <a:r>
              <a:rPr lang="en-US" sz="2000" dirty="0" smtClean="0">
                <a:solidFill>
                  <a:prstClr val="black"/>
                </a:solidFill>
                <a:latin typeface="Calibri"/>
              </a:rPr>
              <a:t>Summer Camps</a:t>
            </a:r>
          </a:p>
          <a:p>
            <a:pPr lvl="1"/>
            <a:r>
              <a:rPr lang="en-US" sz="2000" dirty="0" smtClean="0">
                <a:solidFill>
                  <a:prstClr val="black"/>
                </a:solidFill>
                <a:latin typeface="Calibri"/>
              </a:rPr>
              <a:t>Afterschool programs</a:t>
            </a:r>
          </a:p>
          <a:p>
            <a:pPr lvl="1"/>
            <a:r>
              <a:rPr lang="en-US" sz="2000" dirty="0" smtClean="0">
                <a:solidFill>
                  <a:prstClr val="black"/>
                </a:solidFill>
                <a:latin typeface="Calibri"/>
              </a:rPr>
              <a:t>Regular floor demos and toolkit activities</a:t>
            </a:r>
          </a:p>
          <a:p>
            <a:pPr lvl="1"/>
            <a:endParaRPr lang="en-US" sz="1000" dirty="0">
              <a:solidFill>
                <a:prstClr val="black"/>
              </a:solidFill>
              <a:latin typeface="Calibri"/>
            </a:endParaRPr>
          </a:p>
          <a:p>
            <a:pPr marL="0" indent="0" algn="ctr">
              <a:buFont typeface="Arial"/>
              <a:buNone/>
            </a:pPr>
            <a:r>
              <a:rPr lang="en-US" sz="2000" b="1" i="1" dirty="0">
                <a:solidFill>
                  <a:prstClr val="black"/>
                </a:solidFill>
                <a:latin typeface="Calibri"/>
              </a:rPr>
              <a:t>More ideas:  </a:t>
            </a:r>
            <a:r>
              <a:rPr lang="en-US" sz="2000" b="1" i="1" dirty="0" err="1">
                <a:solidFill>
                  <a:prstClr val="black"/>
                </a:solidFill>
                <a:latin typeface="Calibri"/>
              </a:rPr>
              <a:t>nisenet.org</a:t>
            </a:r>
            <a:r>
              <a:rPr lang="en-US" sz="2000" b="1" i="1" dirty="0">
                <a:solidFill>
                  <a:prstClr val="black"/>
                </a:solidFill>
                <a:latin typeface="Calibri"/>
              </a:rPr>
              <a:t>/seasons</a:t>
            </a:r>
          </a:p>
        </p:txBody>
      </p:sp>
      <p:sp>
        <p:nvSpPr>
          <p:cNvPr id="7" name="Rectangle 6"/>
          <p:cNvSpPr/>
          <p:nvPr/>
        </p:nvSpPr>
        <p:spPr>
          <a:xfrm>
            <a:off x="4800750" y="594367"/>
            <a:ext cx="4114496" cy="5996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0"/>
            <a:ext cx="4572000" cy="6858000"/>
          </a:xfrm>
          <a:prstGeom prst="rect">
            <a:avLst/>
          </a:prstGeom>
        </p:spPr>
      </p:pic>
    </p:spTree>
    <p:extLst>
      <p:ext uri="{BB962C8B-B14F-4D97-AF65-F5344CB8AC3E}">
        <p14:creationId xmlns:p14="http://schemas.microsoft.com/office/powerpoint/2010/main" val="13234122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26272"/>
            <a:ext cx="9143999" cy="6884272"/>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extBox 1"/>
          <p:cNvSpPr txBox="1"/>
          <p:nvPr/>
        </p:nvSpPr>
        <p:spPr>
          <a:xfrm>
            <a:off x="2823882" y="2495176"/>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14" name="Rectangle 13"/>
          <p:cNvSpPr/>
          <p:nvPr/>
        </p:nvSpPr>
        <p:spPr>
          <a:xfrm>
            <a:off x="-2" y="-26272"/>
            <a:ext cx="9144001" cy="68842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smtClean="0">
                <a:solidFill>
                  <a:prstClr val="white"/>
                </a:solidFill>
                <a:latin typeface="Abadi MT Condensed Extra Bold" charset="0"/>
                <a:ea typeface="Abadi MT Condensed Extra Bold" charset="0"/>
                <a:cs typeface="Abadi MT Condensed Extra Bold" charset="0"/>
              </a:rPr>
              <a:t>HOW</a:t>
            </a:r>
          </a:p>
          <a:p>
            <a:pPr algn="ctr"/>
            <a:r>
              <a:rPr lang="en-US" sz="6000" dirty="0" smtClean="0">
                <a:solidFill>
                  <a:prstClr val="white"/>
                </a:solidFill>
                <a:latin typeface="Abadi MT Condensed Extra Bold" charset="0"/>
                <a:ea typeface="Abadi MT Condensed Extra Bold" charset="0"/>
                <a:cs typeface="Abadi MT Condensed Extra Bold" charset="0"/>
              </a:rPr>
              <a:t>do </a:t>
            </a:r>
            <a:r>
              <a:rPr lang="en-US" sz="6000" dirty="0">
                <a:solidFill>
                  <a:prstClr val="white"/>
                </a:solidFill>
                <a:latin typeface="Abadi MT Condensed Extra Bold" charset="0"/>
                <a:ea typeface="Abadi MT Condensed Extra Bold" charset="0"/>
                <a:cs typeface="Abadi MT Condensed Extra Bold" charset="0"/>
              </a:rPr>
              <a:t>I find volunteers?</a:t>
            </a:r>
            <a:endParaRPr lang="en-US" sz="6000" b="1" dirty="0" smtClean="0">
              <a:solidFill>
                <a:prstClr val="black"/>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8415222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8" y="1"/>
            <a:ext cx="4572001" cy="6858000"/>
          </a:xfrm>
        </p:spPr>
        <p:txBody>
          <a:bodyPr>
            <a:noAutofit/>
          </a:bodyPr>
          <a:lstStyle/>
          <a:p>
            <a:pPr marL="0" indent="0" algn="ctr">
              <a:buNone/>
            </a:pPr>
            <a:r>
              <a:rPr lang="en-US" sz="2800" b="1" i="1" dirty="0" smtClean="0"/>
              <a:t>Earth and Space Science</a:t>
            </a:r>
          </a:p>
          <a:p>
            <a:pPr marL="0" indent="0" algn="ctr">
              <a:buNone/>
            </a:pPr>
            <a:r>
              <a:rPr lang="en-US" sz="1000" b="1" i="1" dirty="0" smtClean="0"/>
              <a:t> </a:t>
            </a:r>
          </a:p>
          <a:p>
            <a:pPr>
              <a:buFont typeface="Arial" charset="0"/>
              <a:buChar char="•"/>
            </a:pPr>
            <a:r>
              <a:rPr lang="en-US" sz="2000" b="1" dirty="0" smtClean="0">
                <a:latin typeface="+mj-lt"/>
              </a:rPr>
              <a:t>Night </a:t>
            </a:r>
            <a:r>
              <a:rPr lang="en-US" sz="2000" b="1" dirty="0">
                <a:latin typeface="+mj-lt"/>
              </a:rPr>
              <a:t>Sky </a:t>
            </a:r>
            <a:r>
              <a:rPr lang="en-US" sz="2000" b="1" dirty="0" smtClean="0">
                <a:latin typeface="+mj-lt"/>
              </a:rPr>
              <a:t>Network:  </a:t>
            </a:r>
            <a:r>
              <a:rPr lang="en-US" sz="2000" dirty="0" smtClean="0">
                <a:latin typeface="+mj-lt"/>
              </a:rPr>
              <a:t>amateur </a:t>
            </a:r>
            <a:r>
              <a:rPr lang="en-US" sz="2000" dirty="0">
                <a:latin typeface="+mj-lt"/>
              </a:rPr>
              <a:t>astronomy </a:t>
            </a:r>
            <a:r>
              <a:rPr lang="en-US" sz="2000" dirty="0" smtClean="0">
                <a:latin typeface="+mj-lt"/>
              </a:rPr>
              <a:t>clubs, members </a:t>
            </a:r>
            <a:r>
              <a:rPr lang="en-US" sz="2000" dirty="0">
                <a:latin typeface="+mj-lt"/>
              </a:rPr>
              <a:t>share their time and telescopes to provide unique astronomy experiences at science museums, observatories, classrooms, and under the real night sky. </a:t>
            </a:r>
            <a:br>
              <a:rPr lang="en-US" sz="2000" dirty="0">
                <a:latin typeface="+mj-lt"/>
              </a:rPr>
            </a:br>
            <a:r>
              <a:rPr lang="en-US" sz="2000" dirty="0">
                <a:latin typeface="+mj-lt"/>
              </a:rPr>
              <a:t>http://</a:t>
            </a:r>
            <a:r>
              <a:rPr lang="en-US" sz="2000" dirty="0" err="1">
                <a:latin typeface="+mj-lt"/>
              </a:rPr>
              <a:t>nightsky.jpl.nasa.gov</a:t>
            </a:r>
            <a:r>
              <a:rPr lang="en-US" sz="2000" dirty="0">
                <a:latin typeface="+mj-lt"/>
              </a:rPr>
              <a:t>/</a:t>
            </a:r>
            <a:r>
              <a:rPr lang="en-US" sz="2000" dirty="0" err="1">
                <a:latin typeface="+mj-lt"/>
              </a:rPr>
              <a:t>index.cfm</a:t>
            </a:r>
            <a:r>
              <a:rPr lang="en-US" sz="2000" dirty="0">
                <a:latin typeface="+mj-lt"/>
              </a:rPr>
              <a:t> </a:t>
            </a:r>
          </a:p>
          <a:p>
            <a:pPr>
              <a:buFont typeface="Arial" charset="0"/>
              <a:buChar char="•"/>
            </a:pPr>
            <a:endParaRPr lang="en-US" sz="2000" dirty="0">
              <a:latin typeface="+mj-lt"/>
            </a:endParaRPr>
          </a:p>
          <a:p>
            <a:pPr>
              <a:buFont typeface="Arial" charset="0"/>
              <a:buChar char="•"/>
            </a:pPr>
            <a:r>
              <a:rPr lang="en-US" sz="2000" b="1" dirty="0">
                <a:latin typeface="+mj-lt"/>
              </a:rPr>
              <a:t>American Astronomical </a:t>
            </a:r>
            <a:r>
              <a:rPr lang="en-US" sz="2000" b="1" dirty="0" smtClean="0">
                <a:latin typeface="+mj-lt"/>
              </a:rPr>
              <a:t>Society:  “</a:t>
            </a:r>
            <a:r>
              <a:rPr lang="en-US" sz="2000" dirty="0" smtClean="0">
                <a:latin typeface="+mj-lt"/>
              </a:rPr>
              <a:t>Astronomy </a:t>
            </a:r>
            <a:r>
              <a:rPr lang="en-US" sz="2000" dirty="0">
                <a:latin typeface="+mj-lt"/>
              </a:rPr>
              <a:t>Ambassadors</a:t>
            </a:r>
            <a:r>
              <a:rPr lang="en-US" sz="2000" dirty="0" smtClean="0">
                <a:latin typeface="+mj-lt"/>
              </a:rPr>
              <a:t>,” program </a:t>
            </a:r>
            <a:r>
              <a:rPr lang="en-US" sz="2000" dirty="0">
                <a:latin typeface="+mj-lt"/>
              </a:rPr>
              <a:t>provides mentoring and training experiences for young </a:t>
            </a:r>
            <a:r>
              <a:rPr lang="en-US" sz="2000" dirty="0" smtClean="0">
                <a:latin typeface="+mj-lt"/>
              </a:rPr>
              <a:t>astronomers  http</a:t>
            </a:r>
            <a:r>
              <a:rPr lang="en-US" sz="2000" dirty="0">
                <a:latin typeface="+mj-lt"/>
              </a:rPr>
              <a:t>://</a:t>
            </a:r>
            <a:r>
              <a:rPr lang="en-US" sz="2000" dirty="0" err="1">
                <a:latin typeface="+mj-lt"/>
              </a:rPr>
              <a:t>aas.org</a:t>
            </a:r>
            <a:r>
              <a:rPr lang="en-US" sz="2000" dirty="0">
                <a:latin typeface="+mj-lt"/>
              </a:rPr>
              <a:t>/outreach/roster-</a:t>
            </a:r>
            <a:r>
              <a:rPr lang="en-US" sz="2000" dirty="0" err="1">
                <a:latin typeface="+mj-lt"/>
              </a:rPr>
              <a:t>aas</a:t>
            </a:r>
            <a:r>
              <a:rPr lang="en-US" sz="2000" dirty="0">
                <a:latin typeface="+mj-lt"/>
              </a:rPr>
              <a:t>-astronomy-ambassadors </a:t>
            </a:r>
            <a:endParaRPr lang="en-US" sz="2000" dirty="0" smtClean="0">
              <a:latin typeface="+mj-lt"/>
            </a:endParaRPr>
          </a:p>
          <a:p>
            <a:pPr>
              <a:buFont typeface="Arial" charset="0"/>
              <a:buChar char="•"/>
            </a:pPr>
            <a:endParaRPr lang="en-US" sz="2000" dirty="0" smtClean="0">
              <a:latin typeface="+mj-lt"/>
            </a:endParaRPr>
          </a:p>
          <a:p>
            <a:pPr>
              <a:buFont typeface="Arial" charset="0"/>
              <a:buChar char="•"/>
            </a:pPr>
            <a:r>
              <a:rPr lang="en-US" sz="2000" b="1" dirty="0"/>
              <a:t>Solar System Ambassadors Program (SSA) </a:t>
            </a:r>
            <a:br>
              <a:rPr lang="en-US" sz="2000" b="1" dirty="0"/>
            </a:br>
            <a:r>
              <a:rPr lang="en-US" sz="2000" dirty="0"/>
              <a:t>http://</a:t>
            </a:r>
            <a:r>
              <a:rPr lang="en-US" sz="2000" dirty="0" err="1"/>
              <a:t>solarsystem.nasa.gov</a:t>
            </a:r>
            <a:r>
              <a:rPr lang="en-US" sz="2000" dirty="0"/>
              <a:t>/</a:t>
            </a:r>
            <a:r>
              <a:rPr lang="en-US" sz="2000" dirty="0" err="1"/>
              <a:t>ssa</a:t>
            </a:r>
            <a:r>
              <a:rPr lang="en-US" sz="2000" dirty="0"/>
              <a:t>/</a:t>
            </a:r>
            <a:r>
              <a:rPr lang="en-US" sz="2000" dirty="0" err="1"/>
              <a:t>home.cfm</a:t>
            </a:r>
            <a:r>
              <a:rPr lang="en-US" sz="2000" dirty="0"/>
              <a:t> </a:t>
            </a:r>
            <a:br>
              <a:rPr lang="en-US" sz="2000" dirty="0"/>
            </a:br>
            <a:endParaRPr lang="en-US" sz="2000" dirty="0"/>
          </a:p>
          <a:p>
            <a:pPr>
              <a:buFont typeface="Arial" charset="0"/>
              <a:buChar char="•"/>
            </a:pPr>
            <a:endParaRPr lang="en-US" sz="20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4571999" cy="6857999"/>
          </a:xfrm>
          <a:prstGeom prst="rect">
            <a:avLst/>
          </a:prstGeom>
        </p:spPr>
      </p:pic>
      <p:sp>
        <p:nvSpPr>
          <p:cNvPr id="5" name="Rectangle 4"/>
          <p:cNvSpPr/>
          <p:nvPr/>
        </p:nvSpPr>
        <p:spPr>
          <a:xfrm>
            <a:off x="4800751" y="482073"/>
            <a:ext cx="4114496" cy="5996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782074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26272"/>
            <a:ext cx="9143999" cy="6884272"/>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extBox 1"/>
          <p:cNvSpPr txBox="1"/>
          <p:nvPr/>
        </p:nvSpPr>
        <p:spPr>
          <a:xfrm>
            <a:off x="2823882" y="2495176"/>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14" name="Rectangle 13"/>
          <p:cNvSpPr/>
          <p:nvPr/>
        </p:nvSpPr>
        <p:spPr>
          <a:xfrm>
            <a:off x="-2" y="-26272"/>
            <a:ext cx="9144001" cy="68842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smtClean="0">
                <a:solidFill>
                  <a:prstClr val="white"/>
                </a:solidFill>
                <a:latin typeface="Abadi MT Condensed Extra Bold" charset="0"/>
                <a:ea typeface="Abadi MT Condensed Extra Bold" charset="0"/>
                <a:cs typeface="Abadi MT Condensed Extra Bold" charset="0"/>
              </a:rPr>
              <a:t>WOW!</a:t>
            </a:r>
          </a:p>
          <a:p>
            <a:pPr algn="ctr"/>
            <a:r>
              <a:rPr lang="en-US" sz="5400" dirty="0">
                <a:solidFill>
                  <a:prstClr val="white"/>
                </a:solidFill>
                <a:latin typeface="Abadi MT Condensed Extra Bold" charset="0"/>
                <a:ea typeface="Abadi MT Condensed Extra Bold" charset="0"/>
                <a:cs typeface="Abadi MT Condensed Extra Bold" charset="0"/>
              </a:rPr>
              <a:t>G</a:t>
            </a:r>
            <a:r>
              <a:rPr lang="en-US" sz="5400" dirty="0" smtClean="0">
                <a:solidFill>
                  <a:prstClr val="white"/>
                </a:solidFill>
                <a:latin typeface="Abadi MT Condensed Extra Bold" charset="0"/>
                <a:ea typeface="Abadi MT Condensed Extra Bold" charset="0"/>
                <a:cs typeface="Abadi MT Condensed Extra Bold" charset="0"/>
              </a:rPr>
              <a:t>reat Experiences with </a:t>
            </a:r>
          </a:p>
          <a:p>
            <a:pPr algn="ctr"/>
            <a:r>
              <a:rPr lang="en-US" sz="5400" dirty="0" smtClean="0">
                <a:solidFill>
                  <a:prstClr val="white"/>
                </a:solidFill>
                <a:latin typeface="Abadi MT Condensed Extra Bold" charset="0"/>
                <a:ea typeface="Abadi MT Condensed Extra Bold" charset="0"/>
                <a:cs typeface="Abadi MT Condensed Extra Bold" charset="0"/>
              </a:rPr>
              <a:t>Solar System Ambassadors</a:t>
            </a:r>
            <a:endParaRPr lang="en-US" sz="5400" b="1" dirty="0" smtClean="0">
              <a:solidFill>
                <a:prstClr val="black"/>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8435908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26272"/>
            <a:ext cx="9143999" cy="144391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itle 1"/>
          <p:cNvSpPr>
            <a:spLocks noGrp="1"/>
          </p:cNvSpPr>
          <p:nvPr>
            <p:ph type="title"/>
          </p:nvPr>
        </p:nvSpPr>
        <p:spPr>
          <a:xfrm>
            <a:off x="0" y="0"/>
            <a:ext cx="9144000" cy="1417638"/>
          </a:xfrm>
        </p:spPr>
        <p:txBody>
          <a:bodyPr>
            <a:normAutofit/>
          </a:bodyPr>
          <a:lstStyle/>
          <a:p>
            <a:r>
              <a:rPr lang="en-US" dirty="0" smtClean="0">
                <a:solidFill>
                  <a:schemeClr val="bg1"/>
                </a:solidFill>
                <a:latin typeface="+mn-lt"/>
              </a:rPr>
              <a:t>Solar System Ambassadors Program</a:t>
            </a:r>
            <a:endParaRPr lang="en-US" dirty="0">
              <a:solidFill>
                <a:schemeClr val="bg1"/>
              </a:solidFill>
              <a:latin typeface="+mn-lt"/>
            </a:endParaRPr>
          </a:p>
        </p:txBody>
      </p:sp>
      <p:sp>
        <p:nvSpPr>
          <p:cNvPr id="3" name="Content Placeholder 2"/>
          <p:cNvSpPr>
            <a:spLocks noGrp="1"/>
          </p:cNvSpPr>
          <p:nvPr>
            <p:ph idx="1"/>
          </p:nvPr>
        </p:nvSpPr>
        <p:spPr>
          <a:xfrm>
            <a:off x="457197" y="1905000"/>
            <a:ext cx="8686800" cy="4953000"/>
          </a:xfrm>
        </p:spPr>
        <p:txBody>
          <a:bodyPr>
            <a:normAutofit/>
          </a:bodyPr>
          <a:lstStyle/>
          <a:p>
            <a:r>
              <a:rPr lang="en-US" dirty="0"/>
              <a:t>Professional Development </a:t>
            </a:r>
            <a:r>
              <a:rPr lang="mr-IN" dirty="0" smtClean="0"/>
              <a:t>–</a:t>
            </a:r>
            <a:r>
              <a:rPr lang="en-US" dirty="0" smtClean="0"/>
              <a:t>               Collaboration </a:t>
            </a:r>
            <a:r>
              <a:rPr lang="en-US" dirty="0"/>
              <a:t>with the NASA </a:t>
            </a:r>
            <a:r>
              <a:rPr lang="en-US" dirty="0" smtClean="0"/>
              <a:t>                     Museum Alliance at JPL</a:t>
            </a:r>
            <a:endParaRPr lang="en-US" dirty="0"/>
          </a:p>
          <a:p>
            <a:r>
              <a:rPr lang="en-US" dirty="0" smtClean="0">
                <a:latin typeface="+mj-lt"/>
              </a:rPr>
              <a:t>Program over 20 years old</a:t>
            </a:r>
          </a:p>
          <a:p>
            <a:r>
              <a:rPr lang="en-US" dirty="0" smtClean="0">
                <a:latin typeface="+mj-lt"/>
              </a:rPr>
              <a:t>Over 750 space enthusiast volunteers in 2017</a:t>
            </a:r>
          </a:p>
          <a:p>
            <a:r>
              <a:rPr lang="en-US" dirty="0" smtClean="0">
                <a:latin typeface="+mj-lt"/>
              </a:rPr>
              <a:t>Public engagement across all 50 states as well as: </a:t>
            </a:r>
          </a:p>
          <a:p>
            <a:pPr lvl="1"/>
            <a:r>
              <a:rPr lang="en-US" dirty="0" smtClean="0">
                <a:latin typeface="+mj-lt"/>
              </a:rPr>
              <a:t>Puerto Rico, Guam, US Virgin Islands </a:t>
            </a:r>
          </a:p>
          <a:p>
            <a:pPr lvl="1"/>
            <a:r>
              <a:rPr lang="en-US" dirty="0" smtClean="0">
                <a:latin typeface="+mj-lt"/>
              </a:rPr>
              <a:t>US citizens living abroad:  Netherlands, Nigeria, Germany, Japan, Republic of Korea, United Kingdom</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7554" y="1565902"/>
            <a:ext cx="2621013" cy="2621013"/>
          </a:xfrm>
          <a:prstGeom prst="rect">
            <a:avLst/>
          </a:prstGeom>
        </p:spPr>
      </p:pic>
    </p:spTree>
    <p:extLst>
      <p:ext uri="{BB962C8B-B14F-4D97-AF65-F5344CB8AC3E}">
        <p14:creationId xmlns:p14="http://schemas.microsoft.com/office/powerpoint/2010/main" val="8032150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8977" y="-630620"/>
            <a:ext cx="9564483" cy="7488622"/>
          </a:xfrm>
        </p:spPr>
      </p:pic>
      <p:sp>
        <p:nvSpPr>
          <p:cNvPr id="4" name="Title 1"/>
          <p:cNvSpPr txBox="1">
            <a:spLocks/>
          </p:cNvSpPr>
          <p:nvPr/>
        </p:nvSpPr>
        <p:spPr>
          <a:xfrm>
            <a:off x="224852" y="-224274"/>
            <a:ext cx="8694295" cy="6731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prstClr val="white"/>
                </a:solidFill>
                <a:latin typeface="Calibri"/>
              </a:rPr>
              <a:t>solarsystem.nasa.gov/ssa/home.cfm</a:t>
            </a:r>
            <a:endParaRPr lang="en-US" sz="3600" b="1" dirty="0">
              <a:solidFill>
                <a:prstClr val="white"/>
              </a:solidFill>
              <a:latin typeface="Calibri"/>
            </a:endParaRPr>
          </a:p>
        </p:txBody>
      </p:sp>
    </p:spTree>
    <p:extLst>
      <p:ext uri="{BB962C8B-B14F-4D97-AF65-F5344CB8AC3E}">
        <p14:creationId xmlns:p14="http://schemas.microsoft.com/office/powerpoint/2010/main" val="6135077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370820"/>
          </a:xfrm>
        </p:spPr>
      </p:pic>
    </p:spTree>
    <p:extLst>
      <p:ext uri="{BB962C8B-B14F-4D97-AF65-F5344CB8AC3E}">
        <p14:creationId xmlns:p14="http://schemas.microsoft.com/office/powerpoint/2010/main" val="11317631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 y="-26272"/>
            <a:ext cx="9143999" cy="6884272"/>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6" name="Subtitle 5"/>
          <p:cNvSpPr>
            <a:spLocks noGrp="1"/>
          </p:cNvSpPr>
          <p:nvPr>
            <p:ph type="subTitle" idx="1"/>
          </p:nvPr>
        </p:nvSpPr>
        <p:spPr/>
        <p:txBody>
          <a:bodyPr/>
          <a:lstStyle/>
          <a:p>
            <a:endParaRPr lang="en-US"/>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7864"/>
            <a:ext cx="9144000" cy="6096000"/>
          </a:xfrm>
          <a:prstGeom prst="rect">
            <a:avLst/>
          </a:prstGeom>
        </p:spPr>
      </p:pic>
    </p:spTree>
    <p:extLst>
      <p:ext uri="{BB962C8B-B14F-4D97-AF65-F5344CB8AC3E}">
        <p14:creationId xmlns:p14="http://schemas.microsoft.com/office/powerpoint/2010/main" val="3517147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356" y="1215527"/>
            <a:ext cx="7828422" cy="5118477"/>
          </a:xfrm>
        </p:spPr>
        <p:txBody>
          <a:bodyPr>
            <a:noAutofit/>
          </a:bodyPr>
          <a:lstStyle/>
          <a:p>
            <a:pPr marL="342900" indent="-342900" algn="l">
              <a:lnSpc>
                <a:spcPct val="90000"/>
              </a:lnSpc>
              <a:buFont typeface="Arial"/>
              <a:buChar char="•"/>
            </a:pPr>
            <a:r>
              <a:rPr lang="en-US" sz="2400" b="1" dirty="0" smtClean="0">
                <a:solidFill>
                  <a:srgbClr val="000000"/>
                </a:solidFill>
              </a:rPr>
              <a:t>Catherine McCarthy</a:t>
            </a:r>
            <a:r>
              <a:rPr lang="en-US" sz="2400" dirty="0" smtClean="0">
                <a:solidFill>
                  <a:srgbClr val="000000"/>
                </a:solidFill>
              </a:rPr>
              <a:t>, </a:t>
            </a:r>
            <a:r>
              <a:rPr lang="en-US" sz="2400" dirty="0">
                <a:solidFill>
                  <a:srgbClr val="000000"/>
                </a:solidFill>
              </a:rPr>
              <a:t>Science Museum of Minnesota,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Introduction Why, When, Resources</a:t>
            </a:r>
          </a:p>
          <a:p>
            <a:pPr marL="342900" indent="-342900" algn="l">
              <a:lnSpc>
                <a:spcPct val="90000"/>
              </a:lnSpc>
              <a:buFont typeface="Arial"/>
              <a:buChar char="•"/>
            </a:pPr>
            <a:endParaRPr lang="en-US" sz="1200" dirty="0" smtClean="0">
              <a:solidFill>
                <a:srgbClr val="000000"/>
              </a:solidFill>
            </a:endParaRPr>
          </a:p>
          <a:p>
            <a:pPr marL="342900" indent="-342900" algn="l">
              <a:lnSpc>
                <a:spcPct val="90000"/>
              </a:lnSpc>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a:solidFill>
                  <a:srgbClr val="000000"/>
                </a:solidFill>
              </a:rPr>
              <a:t>Sciencenter</a:t>
            </a:r>
            <a:r>
              <a:rPr lang="en-US" sz="2400" dirty="0">
                <a:solidFill>
                  <a:srgbClr val="000000"/>
                </a:solidFill>
              </a:rPr>
              <a:t> Ithaca, </a:t>
            </a:r>
            <a:r>
              <a:rPr lang="en-US" sz="2400" dirty="0" smtClean="0">
                <a:solidFill>
                  <a:srgbClr val="000000"/>
                </a:solidFill>
              </a:rPr>
              <a:t>NY</a:t>
            </a:r>
            <a:br>
              <a:rPr lang="en-US" sz="2400" dirty="0" smtClean="0">
                <a:solidFill>
                  <a:srgbClr val="000000"/>
                </a:solidFill>
              </a:rPr>
            </a:br>
            <a:r>
              <a:rPr lang="en-US" sz="2400" dirty="0" smtClean="0">
                <a:solidFill>
                  <a:srgbClr val="000000"/>
                </a:solidFill>
              </a:rPr>
              <a:t>Working with and training college students facilitators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a:t>
            </a:r>
            <a:r>
              <a:rPr lang="en-US" sz="2400" dirty="0">
                <a:solidFill>
                  <a:srgbClr val="000000"/>
                </a:solidFill>
              </a:rPr>
              <a:t>Science Museum of Minnesota Recruiting </a:t>
            </a:r>
            <a:r>
              <a:rPr lang="en-US" sz="2400" dirty="0" smtClean="0">
                <a:solidFill>
                  <a:srgbClr val="000000"/>
                </a:solidFill>
              </a:rPr>
              <a:t>volunteers from professional societies and expert networks such as Solar System Ambassadors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Becky Wolfe, </a:t>
            </a:r>
            <a:r>
              <a:rPr lang="en-US" sz="2400" dirty="0">
                <a:solidFill>
                  <a:srgbClr val="000000"/>
                </a:solidFill>
              </a:rPr>
              <a:t>The Children’s Museum of Indianapolis Preparing </a:t>
            </a:r>
            <a:r>
              <a:rPr lang="en-US" sz="2400" dirty="0" smtClean="0">
                <a:solidFill>
                  <a:srgbClr val="000000"/>
                </a:solidFill>
              </a:rPr>
              <a:t>for successful family-friendly large scale events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Celeste Kathleen</a:t>
            </a:r>
            <a:r>
              <a:rPr lang="en-US" sz="2400" dirty="0" smtClean="0">
                <a:solidFill>
                  <a:srgbClr val="000000"/>
                </a:solidFill>
              </a:rPr>
              <a:t>, </a:t>
            </a:r>
            <a:r>
              <a:rPr lang="en-US" sz="2400" dirty="0">
                <a:solidFill>
                  <a:srgbClr val="000000"/>
                </a:solidFill>
              </a:rPr>
              <a:t>Marbles Kids Museum, Raleigh, NC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Forming connections with local scientists and businesses, preparing them for play-based programming</a:t>
            </a:r>
          </a:p>
          <a:p>
            <a:pPr marL="342900" indent="-342900" algn="l">
              <a:lnSpc>
                <a:spcPct val="90000"/>
              </a:lnSpc>
              <a:buFont typeface="Arial"/>
              <a:buChar char="•"/>
            </a:pPr>
            <a:r>
              <a:rPr lang="en-US" sz="2400" b="1" dirty="0" smtClean="0">
                <a:solidFill>
                  <a:srgbClr val="000000"/>
                </a:solidFill>
              </a:rPr>
              <a:t>Discussion</a:t>
            </a:r>
            <a:endParaRPr lang="en-US" sz="2400" dirty="0">
              <a:solidFill>
                <a:srgbClr val="000000"/>
              </a:solidFill>
            </a:endParaRPr>
          </a:p>
          <a:p>
            <a:pPr marL="457200" indent="-457200" algn="l">
              <a:lnSpc>
                <a:spcPct val="90000"/>
              </a:lnSpc>
              <a:buFont typeface="Arial"/>
              <a:buChar char="•"/>
            </a:pPr>
            <a:endParaRPr lang="en-US" sz="2400" dirty="0" smtClean="0">
              <a:solidFill>
                <a:srgbClr val="000000"/>
              </a:solidFill>
            </a:endParaRPr>
          </a:p>
          <a:p>
            <a:pPr algn="l">
              <a:lnSpc>
                <a:spcPct val="90000"/>
              </a:lnSpc>
            </a:pPr>
            <a:endParaRPr lang="en-US" sz="2400" dirty="0">
              <a:solidFill>
                <a:srgbClr val="000000"/>
              </a:solidFill>
            </a:endParaRPr>
          </a:p>
          <a:p>
            <a:pPr marL="457200" indent="-457200" algn="l">
              <a:lnSpc>
                <a:spcPct val="90000"/>
              </a:lnSpc>
              <a:buFont typeface="Arial"/>
              <a:buChar char="•"/>
            </a:pPr>
            <a:endParaRPr lang="en-US" sz="2400" dirty="0">
              <a:solidFill>
                <a:srgbClr val="000000"/>
              </a:solidFill>
            </a:endParaRPr>
          </a:p>
        </p:txBody>
      </p:sp>
      <p:sp>
        <p:nvSpPr>
          <p:cNvPr id="10" name="Rectangle 9"/>
          <p:cNvSpPr/>
          <p:nvPr/>
        </p:nvSpPr>
        <p:spPr>
          <a:xfrm>
            <a:off x="0" y="0"/>
            <a:ext cx="2413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6" y="138309"/>
            <a:ext cx="7243293" cy="1077218"/>
          </a:xfrm>
          <a:prstGeom prst="rect">
            <a:avLst/>
          </a:prstGeom>
        </p:spPr>
        <p:txBody>
          <a:bodyPr wrap="square">
            <a:spAutoFit/>
          </a:bodyPr>
          <a:lstStyle/>
          <a:p>
            <a:r>
              <a:rPr lang="en-US" sz="3200" b="1" dirty="0">
                <a:solidFill>
                  <a:srgbClr val="00858B"/>
                </a:solidFill>
                <a:latin typeface="Century Gothic"/>
              </a:rPr>
              <a:t>Bringing Science experts into your museum – </a:t>
            </a:r>
            <a:r>
              <a:rPr lang="en-US" sz="3200" b="1" dirty="0" smtClean="0">
                <a:solidFill>
                  <a:srgbClr val="00858B"/>
                </a:solidFill>
                <a:latin typeface="Century Gothic"/>
              </a:rPr>
              <a:t>why</a:t>
            </a:r>
            <a:r>
              <a:rPr lang="en-US" sz="3200" b="1" dirty="0">
                <a:solidFill>
                  <a:srgbClr val="00858B"/>
                </a:solidFill>
                <a:latin typeface="Century Gothic"/>
              </a:rPr>
              <a:t>, </a:t>
            </a:r>
            <a:r>
              <a:rPr lang="en-US" sz="3200" b="1" dirty="0" smtClean="0">
                <a:solidFill>
                  <a:srgbClr val="00858B"/>
                </a:solidFill>
                <a:latin typeface="Century Gothic"/>
              </a:rPr>
              <a:t>how, </a:t>
            </a:r>
            <a:r>
              <a:rPr lang="en-US" sz="3200" b="1" dirty="0">
                <a:solidFill>
                  <a:srgbClr val="00858B"/>
                </a:solidFill>
                <a:latin typeface="Century Gothic"/>
              </a:rPr>
              <a:t>and wow!</a:t>
            </a:r>
          </a:p>
        </p:txBody>
      </p:sp>
      <p:sp>
        <p:nvSpPr>
          <p:cNvPr id="4" name="Right Arrow 3"/>
          <p:cNvSpPr/>
          <p:nvPr/>
        </p:nvSpPr>
        <p:spPr>
          <a:xfrm>
            <a:off x="469900" y="1304427"/>
            <a:ext cx="884511" cy="571500"/>
          </a:xfrm>
          <a:prstGeom prst="rightArrow">
            <a:avLst/>
          </a:prstGeom>
          <a:solidFill>
            <a:srgbClr val="5CBE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9360230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 y="-26272"/>
            <a:ext cx="9143999" cy="6884272"/>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6" name="Subtitle 5"/>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367864"/>
            <a:ext cx="9144000" cy="6096000"/>
          </a:xfrm>
          <a:prstGeom prst="rect">
            <a:avLst/>
          </a:prstGeom>
        </p:spPr>
      </p:pic>
    </p:spTree>
    <p:extLst>
      <p:ext uri="{BB962C8B-B14F-4D97-AF65-F5344CB8AC3E}">
        <p14:creationId xmlns:p14="http://schemas.microsoft.com/office/powerpoint/2010/main" val="11519460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26272"/>
            <a:ext cx="9143999" cy="6884272"/>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extBox 1"/>
          <p:cNvSpPr txBox="1"/>
          <p:nvPr/>
        </p:nvSpPr>
        <p:spPr>
          <a:xfrm>
            <a:off x="2823882" y="2495176"/>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14" name="Rectangle 13"/>
          <p:cNvSpPr/>
          <p:nvPr/>
        </p:nvSpPr>
        <p:spPr>
          <a:xfrm>
            <a:off x="-2" y="-26272"/>
            <a:ext cx="9144001" cy="68842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smtClean="0">
                <a:solidFill>
                  <a:prstClr val="white"/>
                </a:solidFill>
                <a:latin typeface="Abadi MT Condensed Extra Bold" charset="0"/>
                <a:ea typeface="Abadi MT Condensed Extra Bold" charset="0"/>
                <a:cs typeface="Abadi MT Condensed Extra Bold" charset="0"/>
              </a:rPr>
              <a:t>WAIT!</a:t>
            </a:r>
          </a:p>
          <a:p>
            <a:pPr algn="ctr"/>
            <a:r>
              <a:rPr lang="en-US" sz="6000" dirty="0" smtClean="0">
                <a:solidFill>
                  <a:prstClr val="white"/>
                </a:solidFill>
                <a:latin typeface="Abadi MT Condensed Extra Bold" charset="0"/>
                <a:ea typeface="Abadi MT Condensed Extra Bold" charset="0"/>
                <a:cs typeface="Abadi MT Condensed Extra Bold" charset="0"/>
              </a:rPr>
              <a:t>What about Chemistry?</a:t>
            </a:r>
            <a:endParaRPr lang="en-US" sz="6000" b="1" dirty="0" smtClean="0">
              <a:solidFill>
                <a:prstClr val="black"/>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3035834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1350" y="0"/>
            <a:ext cx="4558551" cy="8081067"/>
          </a:xfrm>
          <a:prstGeom prst="rect">
            <a:avLst/>
          </a:prstGeom>
        </p:spPr>
      </p:pic>
      <p:sp>
        <p:nvSpPr>
          <p:cNvPr id="3" name="Content Placeholder 2"/>
          <p:cNvSpPr>
            <a:spLocks noGrp="1"/>
          </p:cNvSpPr>
          <p:nvPr>
            <p:ph idx="1"/>
          </p:nvPr>
        </p:nvSpPr>
        <p:spPr>
          <a:xfrm>
            <a:off x="4571999" y="224590"/>
            <a:ext cx="4572001" cy="6858000"/>
          </a:xfrm>
        </p:spPr>
        <p:txBody>
          <a:bodyPr>
            <a:noAutofit/>
          </a:bodyPr>
          <a:lstStyle/>
          <a:p>
            <a:pPr marL="0" indent="0" algn="ctr">
              <a:buNone/>
            </a:pPr>
            <a:r>
              <a:rPr lang="en-US" sz="2800" b="1" i="1" dirty="0" smtClean="0"/>
              <a:t>Chemistry</a:t>
            </a:r>
          </a:p>
          <a:p>
            <a:pPr marL="0" indent="0" algn="ctr">
              <a:buNone/>
            </a:pPr>
            <a:r>
              <a:rPr lang="en-US" sz="1000" b="1" i="1" dirty="0" smtClean="0"/>
              <a:t> </a:t>
            </a:r>
          </a:p>
          <a:p>
            <a:pPr lvl="0"/>
            <a:r>
              <a:rPr lang="en-US" sz="2000" b="1" dirty="0">
                <a:latin typeface="+mj-lt"/>
              </a:rPr>
              <a:t>American Chemical Society (ACS) Local </a:t>
            </a:r>
            <a:r>
              <a:rPr lang="en-US" sz="2000" b="1" dirty="0" smtClean="0">
                <a:latin typeface="+mj-lt"/>
              </a:rPr>
              <a:t>Sections:  </a:t>
            </a:r>
            <a:r>
              <a:rPr lang="en-US" sz="2000" dirty="0" smtClean="0">
                <a:latin typeface="+mj-lt"/>
              </a:rPr>
              <a:t>185 nationwide https</a:t>
            </a:r>
            <a:r>
              <a:rPr lang="en-US" sz="2000" dirty="0">
                <a:latin typeface="+mj-lt"/>
              </a:rPr>
              <a:t>://</a:t>
            </a:r>
            <a:r>
              <a:rPr lang="en-US" sz="2000" dirty="0" err="1">
                <a:latin typeface="+mj-lt"/>
              </a:rPr>
              <a:t>lslookup.acs.org</a:t>
            </a:r>
            <a:r>
              <a:rPr lang="en-US" sz="2000" dirty="0">
                <a:latin typeface="+mj-lt"/>
              </a:rPr>
              <a:t>/</a:t>
            </a:r>
            <a:r>
              <a:rPr lang="en-US" sz="2000" dirty="0" err="1">
                <a:latin typeface="+mj-lt"/>
              </a:rPr>
              <a:t>lslookup</a:t>
            </a:r>
            <a:r>
              <a:rPr lang="en-US" sz="2000" dirty="0">
                <a:latin typeface="+mj-lt"/>
              </a:rPr>
              <a:t>/</a:t>
            </a:r>
            <a:r>
              <a:rPr lang="en-US" sz="2000" dirty="0" err="1">
                <a:latin typeface="+mj-lt"/>
              </a:rPr>
              <a:t>local_search</a:t>
            </a:r>
            <a:endParaRPr lang="en-US" sz="2000" dirty="0">
              <a:latin typeface="+mj-lt"/>
            </a:endParaRPr>
          </a:p>
          <a:p>
            <a:endParaRPr lang="en-US" sz="2000" dirty="0">
              <a:latin typeface="+mj-lt"/>
            </a:endParaRPr>
          </a:p>
          <a:p>
            <a:pPr lvl="0"/>
            <a:r>
              <a:rPr lang="en-US" sz="2000" b="1" dirty="0">
                <a:latin typeface="+mj-lt"/>
              </a:rPr>
              <a:t>American Chemical Society (ACS) Student </a:t>
            </a:r>
            <a:r>
              <a:rPr lang="en-US" sz="2000" b="1" dirty="0" smtClean="0">
                <a:latin typeface="+mj-lt"/>
              </a:rPr>
              <a:t>Chapters:  </a:t>
            </a:r>
            <a:r>
              <a:rPr lang="en-US" sz="2000" dirty="0" smtClean="0">
                <a:latin typeface="+mj-lt"/>
              </a:rPr>
              <a:t>located </a:t>
            </a:r>
            <a:r>
              <a:rPr lang="en-US" sz="2000" dirty="0">
                <a:latin typeface="+mj-lt"/>
              </a:rPr>
              <a:t>on many college campuses across the country. </a:t>
            </a:r>
            <a:br>
              <a:rPr lang="en-US" sz="2000" dirty="0">
                <a:latin typeface="+mj-lt"/>
              </a:rPr>
            </a:br>
            <a:r>
              <a:rPr lang="en-US" sz="2000" dirty="0" smtClean="0">
                <a:latin typeface="+mj-lt"/>
              </a:rPr>
              <a:t>https</a:t>
            </a:r>
            <a:r>
              <a:rPr lang="en-US" sz="2000" dirty="0">
                <a:latin typeface="+mj-lt"/>
              </a:rPr>
              <a:t>://</a:t>
            </a:r>
            <a:r>
              <a:rPr lang="en-US" sz="2000" dirty="0" err="1">
                <a:latin typeface="+mj-lt"/>
              </a:rPr>
              <a:t>www.acs.org</a:t>
            </a:r>
            <a:r>
              <a:rPr lang="en-US" sz="2000" dirty="0">
                <a:latin typeface="+mj-lt"/>
              </a:rPr>
              <a:t>/content/</a:t>
            </a:r>
            <a:r>
              <a:rPr lang="en-US" sz="2000" dirty="0" err="1">
                <a:latin typeface="+mj-lt"/>
              </a:rPr>
              <a:t>acs</a:t>
            </a:r>
            <a:r>
              <a:rPr lang="en-US" sz="2000" dirty="0">
                <a:latin typeface="+mj-lt"/>
              </a:rPr>
              <a:t>/</a:t>
            </a:r>
            <a:r>
              <a:rPr lang="en-US" sz="2000" dirty="0" err="1">
                <a:latin typeface="+mj-lt"/>
              </a:rPr>
              <a:t>en</a:t>
            </a:r>
            <a:r>
              <a:rPr lang="en-US" sz="2000" dirty="0">
                <a:latin typeface="+mj-lt"/>
              </a:rPr>
              <a:t>/education/students/college/</a:t>
            </a:r>
            <a:r>
              <a:rPr lang="en-US" sz="2000" dirty="0" err="1">
                <a:latin typeface="+mj-lt"/>
              </a:rPr>
              <a:t>studentaffiliates</a:t>
            </a:r>
            <a:r>
              <a:rPr lang="en-US" sz="2000" dirty="0">
                <a:latin typeface="+mj-lt"/>
              </a:rPr>
              <a:t>/find-a-</a:t>
            </a:r>
            <a:r>
              <a:rPr lang="en-US" sz="2000" dirty="0" err="1">
                <a:latin typeface="+mj-lt"/>
              </a:rPr>
              <a:t>chapter.html</a:t>
            </a:r>
            <a:r>
              <a:rPr lang="en-US" sz="2000" dirty="0">
                <a:latin typeface="+mj-lt"/>
              </a:rPr>
              <a:t/>
            </a:r>
            <a:br>
              <a:rPr lang="en-US" sz="2000" dirty="0">
                <a:latin typeface="+mj-lt"/>
              </a:rPr>
            </a:br>
            <a:r>
              <a:rPr lang="en-US" sz="2000" b="1" dirty="0">
                <a:latin typeface="+mj-lt"/>
              </a:rPr>
              <a:t> </a:t>
            </a:r>
            <a:endParaRPr lang="en-US" sz="2000" dirty="0">
              <a:latin typeface="+mj-lt"/>
            </a:endParaRPr>
          </a:p>
        </p:txBody>
      </p:sp>
      <p:sp>
        <p:nvSpPr>
          <p:cNvPr id="5" name="Rectangle 4"/>
          <p:cNvSpPr/>
          <p:nvPr/>
        </p:nvSpPr>
        <p:spPr>
          <a:xfrm>
            <a:off x="4800751" y="706662"/>
            <a:ext cx="4114496" cy="5996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6" name="Shape 167" descr="ACS one color.png"/>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5555" t="14509" r="6249" b="9322"/>
          <a:stretch/>
        </p:blipFill>
        <p:spPr>
          <a:xfrm>
            <a:off x="-55560" y="-31275"/>
            <a:ext cx="4462761" cy="1475874"/>
          </a:xfrm>
          <a:prstGeom prst="rect">
            <a:avLst/>
          </a:prstGeom>
          <a:noFill/>
          <a:ln>
            <a:no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2622" y="4790757"/>
            <a:ext cx="2290753" cy="1882759"/>
          </a:xfrm>
          <a:prstGeom prst="rect">
            <a:avLst/>
          </a:prstGeom>
        </p:spPr>
      </p:pic>
    </p:spTree>
    <p:extLst>
      <p:ext uri="{BB962C8B-B14F-4D97-AF65-F5344CB8AC3E}">
        <p14:creationId xmlns:p14="http://schemas.microsoft.com/office/powerpoint/2010/main" val="19666176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8104" y="1443910"/>
            <a:ext cx="2811517" cy="1844355"/>
          </a:xfrm>
          <a:prstGeom prst="rect">
            <a:avLst/>
          </a:prstGeom>
        </p:spPr>
      </p:pic>
      <p:sp>
        <p:nvSpPr>
          <p:cNvPr id="3" name="Subtitle 2"/>
          <p:cNvSpPr>
            <a:spLocks noGrp="1"/>
          </p:cNvSpPr>
          <p:nvPr>
            <p:ph type="subTitle" idx="1"/>
          </p:nvPr>
        </p:nvSpPr>
        <p:spPr>
          <a:xfrm>
            <a:off x="0" y="1716734"/>
            <a:ext cx="6668699" cy="1298706"/>
          </a:xfrm>
        </p:spPr>
        <p:txBody>
          <a:bodyPr>
            <a:normAutofit fontScale="85000" lnSpcReduction="20000"/>
          </a:bodyPr>
          <a:lstStyle/>
          <a:p>
            <a:r>
              <a:rPr lang="en-US" b="1" dirty="0" smtClean="0">
                <a:solidFill>
                  <a:schemeClr val="tx1"/>
                </a:solidFill>
              </a:rPr>
              <a:t>Applications due June 1, 2018</a:t>
            </a:r>
          </a:p>
          <a:p>
            <a:r>
              <a:rPr lang="en-US" b="1" dirty="0">
                <a:solidFill>
                  <a:schemeClr val="tx1"/>
                </a:solidFill>
              </a:rPr>
              <a:t>Kit Overview document and how to apply: </a:t>
            </a:r>
            <a:endParaRPr lang="en-US" b="1" dirty="0" smtClean="0">
              <a:solidFill>
                <a:schemeClr val="tx1"/>
              </a:solidFill>
            </a:endParaRPr>
          </a:p>
          <a:p>
            <a:r>
              <a:rPr lang="en-US" dirty="0" smtClean="0">
                <a:hlinkClick r:id="rId3"/>
              </a:rPr>
              <a:t>http</a:t>
            </a:r>
            <a:r>
              <a:rPr lang="en-US" dirty="0">
                <a:hlinkClick r:id="rId3"/>
              </a:rPr>
              <a:t>://www.nisenet.org/chemistry-apply</a:t>
            </a:r>
            <a:endParaRPr lang="en-US" dirty="0"/>
          </a:p>
          <a:p>
            <a:endParaRPr lang="en-US" b="1" dirty="0">
              <a:solidFill>
                <a:schemeClr val="tx1"/>
              </a:solidFill>
            </a:endParaRPr>
          </a:p>
        </p:txBody>
      </p:sp>
      <p:sp>
        <p:nvSpPr>
          <p:cNvPr id="5" name="TextBox 4"/>
          <p:cNvSpPr txBox="1"/>
          <p:nvPr/>
        </p:nvSpPr>
        <p:spPr>
          <a:xfrm>
            <a:off x="0" y="3015440"/>
            <a:ext cx="9143999" cy="3724096"/>
          </a:xfrm>
          <a:prstGeom prst="rect">
            <a:avLst/>
          </a:prstGeom>
          <a:noFill/>
        </p:spPr>
        <p:txBody>
          <a:bodyPr wrap="square" rtlCol="0">
            <a:spAutoFit/>
          </a:bodyPr>
          <a:lstStyle/>
          <a:p>
            <a:endParaRPr lang="en-US" sz="2400" dirty="0">
              <a:solidFill>
                <a:prstClr val="black"/>
              </a:solidFill>
              <a:latin typeface="Calibri"/>
            </a:endParaRPr>
          </a:p>
          <a:p>
            <a:pPr marL="214313" indent="-214313">
              <a:buFont typeface="Arial" panose="020B0604020202020204" pitchFamily="34" charset="0"/>
              <a:buChar char="•"/>
            </a:pPr>
            <a:r>
              <a:rPr lang="en-US" sz="2400" dirty="0" smtClean="0">
                <a:solidFill>
                  <a:prstClr val="black"/>
                </a:solidFill>
                <a:latin typeface="Calibri"/>
              </a:rPr>
              <a:t>In collaboration with the American Chemical Society, the NISE Network has assembled a set of engaging, </a:t>
            </a:r>
            <a:r>
              <a:rPr lang="en-US" sz="2400" b="1" dirty="0" smtClean="0">
                <a:solidFill>
                  <a:prstClr val="black"/>
                </a:solidFill>
                <a:latin typeface="Calibri"/>
              </a:rPr>
              <a:t>hands-on experiences designed to stimulate </a:t>
            </a:r>
            <a:r>
              <a:rPr lang="en-US" sz="2400" u="sng" dirty="0" smtClean="0">
                <a:solidFill>
                  <a:prstClr val="black"/>
                </a:solidFill>
                <a:latin typeface="Calibri"/>
              </a:rPr>
              <a:t>interest</a:t>
            </a:r>
            <a:r>
              <a:rPr lang="en-US" sz="2400" dirty="0" smtClean="0">
                <a:solidFill>
                  <a:prstClr val="black"/>
                </a:solidFill>
                <a:latin typeface="Calibri"/>
              </a:rPr>
              <a:t>, </a:t>
            </a:r>
            <a:r>
              <a:rPr lang="en-US" sz="2400" u="sng" dirty="0" smtClean="0">
                <a:solidFill>
                  <a:prstClr val="black"/>
                </a:solidFill>
                <a:latin typeface="Calibri"/>
              </a:rPr>
              <a:t>sense of relevance</a:t>
            </a:r>
            <a:r>
              <a:rPr lang="en-US" sz="2400" dirty="0" smtClean="0">
                <a:solidFill>
                  <a:prstClr val="black"/>
                </a:solidFill>
                <a:latin typeface="Calibri"/>
              </a:rPr>
              <a:t>, and </a:t>
            </a:r>
            <a:r>
              <a:rPr lang="en-US" sz="2400" u="sng" dirty="0" smtClean="0">
                <a:solidFill>
                  <a:prstClr val="black"/>
                </a:solidFill>
                <a:latin typeface="Calibri"/>
              </a:rPr>
              <a:t>feelings of self-efficacy</a:t>
            </a:r>
            <a:r>
              <a:rPr lang="en-US" sz="2400" dirty="0" smtClean="0">
                <a:solidFill>
                  <a:prstClr val="black"/>
                </a:solidFill>
                <a:latin typeface="Calibri"/>
              </a:rPr>
              <a:t> about chemistry among public audiences.</a:t>
            </a:r>
          </a:p>
          <a:p>
            <a:pPr marL="214313" indent="-214313">
              <a:buFont typeface="Arial" panose="020B0604020202020204" pitchFamily="34" charset="0"/>
              <a:buChar char="•"/>
            </a:pPr>
            <a:endParaRPr lang="en-US" sz="1000" dirty="0" smtClean="0">
              <a:solidFill>
                <a:prstClr val="black"/>
              </a:solidFill>
              <a:latin typeface="Calibri"/>
            </a:endParaRPr>
          </a:p>
          <a:p>
            <a:pPr marL="214313" indent="-214313">
              <a:buFont typeface="Arial" panose="020B0604020202020204" pitchFamily="34" charset="0"/>
              <a:buChar char="•"/>
            </a:pPr>
            <a:r>
              <a:rPr lang="en-US" sz="2400" dirty="0" smtClean="0">
                <a:solidFill>
                  <a:prstClr val="black"/>
                </a:solidFill>
                <a:latin typeface="Calibri"/>
              </a:rPr>
              <a:t>250 free physical kits awarded to successful applicants for public events between October and December 2018.</a:t>
            </a:r>
          </a:p>
          <a:p>
            <a:endParaRPr lang="en-US" sz="1000" dirty="0" smtClean="0">
              <a:solidFill>
                <a:prstClr val="black"/>
              </a:solidFill>
              <a:latin typeface="Calibri"/>
            </a:endParaRPr>
          </a:p>
          <a:p>
            <a:pPr marL="257175" indent="-257175">
              <a:buFont typeface="Arial" panose="020B0604020202020204" pitchFamily="34" charset="0"/>
              <a:buChar char="•"/>
            </a:pPr>
            <a:r>
              <a:rPr lang="en-US" sz="2400" b="1" i="1" dirty="0" smtClean="0">
                <a:solidFill>
                  <a:prstClr val="black"/>
                </a:solidFill>
                <a:latin typeface="Calibri"/>
              </a:rPr>
              <a:t>A great opportunity to use the Explore Science: Let’s Do Chemistry kit is during National Chemistry Week taking place October 21-27!</a:t>
            </a:r>
            <a:endParaRPr lang="en-US" sz="2400" b="1" i="1" dirty="0">
              <a:solidFill>
                <a:prstClr val="black"/>
              </a:solidFill>
              <a:latin typeface="Calibri"/>
            </a:endParaRPr>
          </a:p>
        </p:txBody>
      </p:sp>
      <p:sp>
        <p:nvSpPr>
          <p:cNvPr id="11" name="Rectangle 10"/>
          <p:cNvSpPr/>
          <p:nvPr/>
        </p:nvSpPr>
        <p:spPr>
          <a:xfrm>
            <a:off x="0" y="-13136"/>
            <a:ext cx="9143999" cy="144391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13" name="Title 1"/>
          <p:cNvSpPr txBox="1">
            <a:spLocks/>
          </p:cNvSpPr>
          <p:nvPr/>
        </p:nvSpPr>
        <p:spPr>
          <a:xfrm>
            <a:off x="0" y="0"/>
            <a:ext cx="9144000" cy="1417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white"/>
                </a:solidFill>
                <a:latin typeface="Abadi MT Condensed Extra Bold" charset="0"/>
                <a:ea typeface="Abadi MT Condensed Extra Bold" charset="0"/>
                <a:cs typeface="Abadi MT Condensed Extra Bold" charset="0"/>
              </a:rPr>
              <a:t>Explore Science:  Let’s Do Chemistry!</a:t>
            </a:r>
          </a:p>
          <a:p>
            <a:r>
              <a:rPr lang="en-US" sz="3200" i="1" dirty="0" smtClean="0">
                <a:solidFill>
                  <a:prstClr val="white"/>
                </a:solidFill>
                <a:latin typeface="Abadi MT Condensed Extra Bold" charset="0"/>
                <a:ea typeface="Abadi MT Condensed Extra Bold" charset="0"/>
                <a:cs typeface="Abadi MT Condensed Extra Bold" charset="0"/>
              </a:rPr>
              <a:t>STILL TIME TO APPLY!!!</a:t>
            </a:r>
            <a:endParaRPr lang="en-US" sz="3200" i="1" dirty="0">
              <a:solidFill>
                <a:prstClr val="white"/>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9941273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26272"/>
            <a:ext cx="9143999" cy="144391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2" name="Title 1"/>
          <p:cNvSpPr>
            <a:spLocks noGrp="1"/>
          </p:cNvSpPr>
          <p:nvPr>
            <p:ph type="title"/>
          </p:nvPr>
        </p:nvSpPr>
        <p:spPr>
          <a:xfrm>
            <a:off x="0" y="0"/>
            <a:ext cx="9144000" cy="1417638"/>
          </a:xfrm>
        </p:spPr>
        <p:txBody>
          <a:bodyPr>
            <a:normAutofit/>
          </a:bodyPr>
          <a:lstStyle/>
          <a:p>
            <a:r>
              <a:rPr lang="en-US" dirty="0" smtClean="0">
                <a:solidFill>
                  <a:schemeClr val="bg1"/>
                </a:solidFill>
                <a:latin typeface="Abadi MT Condensed Extra Bold" charset="0"/>
                <a:ea typeface="Abadi MT Condensed Extra Bold" charset="0"/>
                <a:cs typeface="Abadi MT Condensed Extra Bold" charset="0"/>
              </a:rPr>
              <a:t>Conclusion:  WHY NOT!?</a:t>
            </a:r>
            <a:endParaRPr lang="en-US"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457200" y="1764631"/>
            <a:ext cx="8686800" cy="5237747"/>
          </a:xfrm>
        </p:spPr>
        <p:txBody>
          <a:bodyPr>
            <a:normAutofit/>
          </a:bodyPr>
          <a:lstStyle/>
          <a:p>
            <a:r>
              <a:rPr lang="en-US" dirty="0" smtClean="0"/>
              <a:t>Working with professional </a:t>
            </a:r>
            <a:r>
              <a:rPr lang="en-US" dirty="0"/>
              <a:t>societies and </a:t>
            </a:r>
            <a:r>
              <a:rPr lang="en-US" dirty="0" smtClean="0"/>
              <a:t>networks</a:t>
            </a:r>
            <a:r>
              <a:rPr lang="mr-IN" dirty="0" smtClean="0"/>
              <a:t>…</a:t>
            </a:r>
            <a:endParaRPr lang="en-US" dirty="0" smtClean="0"/>
          </a:p>
          <a:p>
            <a:pPr lvl="1"/>
            <a:r>
              <a:rPr lang="en-US" dirty="0" smtClean="0"/>
              <a:t>Access to current pool of passionate professionals</a:t>
            </a:r>
          </a:p>
          <a:p>
            <a:pPr lvl="1"/>
            <a:r>
              <a:rPr lang="en-US" dirty="0" smtClean="0"/>
              <a:t>Expands upon program offerings at your museum</a:t>
            </a:r>
            <a:endParaRPr lang="en-US" dirty="0"/>
          </a:p>
          <a:p>
            <a:pPr lvl="1"/>
            <a:endParaRPr lang="en-US" sz="600" dirty="0" smtClean="0"/>
          </a:p>
          <a:p>
            <a:pPr lvl="1"/>
            <a:r>
              <a:rPr lang="en-US" dirty="0" smtClean="0"/>
              <a:t>No additional training required</a:t>
            </a:r>
          </a:p>
          <a:p>
            <a:pPr lvl="1"/>
            <a:endParaRPr lang="en-US" sz="600" dirty="0" smtClean="0"/>
          </a:p>
          <a:p>
            <a:pPr lvl="1"/>
            <a:r>
              <a:rPr lang="en-US" dirty="0" smtClean="0"/>
              <a:t>Gives audiences an engaging and unique experience</a:t>
            </a:r>
          </a:p>
        </p:txBody>
      </p:sp>
    </p:spTree>
    <p:extLst>
      <p:ext uri="{BB962C8B-B14F-4D97-AF65-F5344CB8AC3E}">
        <p14:creationId xmlns:p14="http://schemas.microsoft.com/office/powerpoint/2010/main" val="5566131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 y="-26272"/>
            <a:ext cx="9143999" cy="144391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dirty="0">
              <a:solidFill>
                <a:prstClr val="white"/>
              </a:solidFill>
              <a:latin typeface="Calibri"/>
            </a:endParaRPr>
          </a:p>
        </p:txBody>
      </p:sp>
      <p:sp>
        <p:nvSpPr>
          <p:cNvPr id="12" name="Rectangle 11"/>
          <p:cNvSpPr/>
          <p:nvPr/>
        </p:nvSpPr>
        <p:spPr>
          <a:xfrm flipH="1">
            <a:off x="-1" y="0"/>
            <a:ext cx="9144000" cy="1446550"/>
          </a:xfrm>
          <a:prstGeom prst="rect">
            <a:avLst/>
          </a:prstGeom>
        </p:spPr>
        <p:txBody>
          <a:bodyPr wrap="square">
            <a:spAutoFit/>
          </a:bodyPr>
          <a:lstStyle/>
          <a:p>
            <a:pPr algn="ctr"/>
            <a:r>
              <a:rPr lang="en-US" sz="6000" b="1" dirty="0" smtClean="0">
                <a:solidFill>
                  <a:srgbClr val="FFFFFF"/>
                </a:solidFill>
                <a:latin typeface="Abadi MT Condensed Extra Bold" charset="0"/>
                <a:ea typeface="Abadi MT Condensed Extra Bold" charset="0"/>
                <a:cs typeface="Abadi MT Condensed Extra Bold" charset="0"/>
              </a:rPr>
              <a:t>Thank You!</a:t>
            </a:r>
          </a:p>
          <a:p>
            <a:pPr algn="ctr"/>
            <a:r>
              <a:rPr lang="en-US" sz="2800" i="1" dirty="0">
                <a:solidFill>
                  <a:prstClr val="white"/>
                </a:solidFill>
                <a:latin typeface="Abadi MT Condensed Extra Bold" charset="0"/>
                <a:ea typeface="Abadi MT Condensed Extra Bold" charset="0"/>
                <a:cs typeface="Abadi MT Condensed Extra Bold" charset="0"/>
              </a:rPr>
              <a:t>Contact me with </a:t>
            </a:r>
            <a:r>
              <a:rPr lang="en-US" sz="2800" i="1" dirty="0" smtClean="0">
                <a:solidFill>
                  <a:prstClr val="white"/>
                </a:solidFill>
                <a:latin typeface="Abadi MT Condensed Extra Bold" charset="0"/>
                <a:ea typeface="Abadi MT Condensed Extra Bold" charset="0"/>
                <a:cs typeface="Abadi MT Condensed Extra Bold" charset="0"/>
              </a:rPr>
              <a:t>questions &amp; find </a:t>
            </a:r>
            <a:r>
              <a:rPr lang="en-US" sz="2800" i="1" dirty="0">
                <a:solidFill>
                  <a:prstClr val="white"/>
                </a:solidFill>
                <a:latin typeface="Abadi MT Condensed Extra Bold" charset="0"/>
                <a:ea typeface="Abadi MT Condensed Extra Bold" charset="0"/>
                <a:cs typeface="Abadi MT Condensed Extra Bold" charset="0"/>
              </a:rPr>
              <a:t>your local societies/networks! </a:t>
            </a:r>
          </a:p>
        </p:txBody>
      </p:sp>
      <p:sp>
        <p:nvSpPr>
          <p:cNvPr id="2" name="Rectangle 1"/>
          <p:cNvSpPr/>
          <p:nvPr/>
        </p:nvSpPr>
        <p:spPr>
          <a:xfrm>
            <a:off x="1938455" y="5724381"/>
            <a:ext cx="4739351" cy="1015663"/>
          </a:xfrm>
          <a:prstGeom prst="rect">
            <a:avLst/>
          </a:prstGeom>
        </p:spPr>
        <p:txBody>
          <a:bodyPr wrap="square">
            <a:spAutoFit/>
          </a:bodyPr>
          <a:lstStyle/>
          <a:p>
            <a:r>
              <a:rPr lang="en-US" sz="1000" dirty="0">
                <a:solidFill>
                  <a:srgbClr val="000000"/>
                </a:solidFill>
                <a:latin typeface="Calibri"/>
              </a:rPr>
              <a:t>This material is based upon work supported by NASA </a:t>
            </a:r>
            <a:r>
              <a:rPr lang="en-US" sz="1000" dirty="0" smtClean="0">
                <a:solidFill>
                  <a:srgbClr val="000000"/>
                </a:solidFill>
                <a:latin typeface="Calibri"/>
              </a:rPr>
              <a:t>under </a:t>
            </a:r>
            <a:r>
              <a:rPr lang="en-US" sz="1000" dirty="0">
                <a:solidFill>
                  <a:srgbClr val="000000"/>
                </a:solidFill>
                <a:latin typeface="Calibri"/>
              </a:rPr>
              <a:t>cooperative agreement award number </a:t>
            </a:r>
            <a:r>
              <a:rPr lang="en-US" sz="1000" dirty="0" smtClean="0">
                <a:solidFill>
                  <a:srgbClr val="000000"/>
                </a:solidFill>
                <a:latin typeface="Calibri"/>
              </a:rPr>
              <a:t>NNX16AC67A. </a:t>
            </a:r>
          </a:p>
          <a:p>
            <a:endParaRPr lang="en-US" sz="1000" dirty="0" smtClean="0">
              <a:solidFill>
                <a:srgbClr val="000000"/>
              </a:solidFill>
              <a:latin typeface="Calibri"/>
            </a:endParaRPr>
          </a:p>
          <a:p>
            <a:r>
              <a:rPr lang="en-US" sz="1000" dirty="0" smtClean="0">
                <a:solidFill>
                  <a:srgbClr val="000000"/>
                </a:solidFill>
                <a:latin typeface="Calibri"/>
              </a:rPr>
              <a:t>Any </a:t>
            </a:r>
            <a:r>
              <a:rPr lang="en-US" sz="1000" dirty="0">
                <a:solidFill>
                  <a:srgbClr val="000000"/>
                </a:solidFill>
                <a:latin typeface="Calibri"/>
              </a:rPr>
              <a:t>opinions, findings, and conclusions or recommendations expressed in this material are those of the author(s) and do not necessarily reflect the view of the National Aeronautics and Space Administration (NASA</a:t>
            </a:r>
            <a:r>
              <a:rPr lang="en-US" sz="1000" dirty="0" smtClean="0">
                <a:solidFill>
                  <a:srgbClr val="000000"/>
                </a:solidFill>
                <a:latin typeface="Calibri"/>
              </a:rPr>
              <a:t>).</a:t>
            </a:r>
            <a:endParaRPr lang="en-US" sz="1000" dirty="0">
              <a:solidFill>
                <a:srgbClr val="000000"/>
              </a:solidFill>
              <a:latin typeface="Calibri"/>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797" y="5605784"/>
            <a:ext cx="1568212" cy="1252216"/>
          </a:xfrm>
          <a:prstGeom prst="rect">
            <a:avLst/>
          </a:prstGeom>
        </p:spPr>
      </p:pic>
      <p:pic>
        <p:nvPicPr>
          <p:cNvPr id="7" name="Picture 6" descr="smmcolo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253" y="5814520"/>
            <a:ext cx="2182338" cy="834744"/>
          </a:xfrm>
          <a:prstGeom prst="rect">
            <a:avLst/>
          </a:prstGeom>
        </p:spPr>
      </p:pic>
      <p:sp>
        <p:nvSpPr>
          <p:cNvPr id="11" name="Subtitle 2"/>
          <p:cNvSpPr>
            <a:spLocks noGrp="1"/>
          </p:cNvSpPr>
          <p:nvPr>
            <p:ph type="subTitle" idx="1"/>
          </p:nvPr>
        </p:nvSpPr>
        <p:spPr>
          <a:xfrm>
            <a:off x="1" y="1417638"/>
            <a:ext cx="9143999" cy="1935726"/>
          </a:xfrm>
        </p:spPr>
        <p:txBody>
          <a:bodyPr>
            <a:normAutofit/>
          </a:bodyPr>
          <a:lstStyle/>
          <a:p>
            <a:r>
              <a:rPr lang="en-US" sz="2400" b="1" dirty="0" smtClean="0">
                <a:solidFill>
                  <a:schemeClr val="tx1"/>
                </a:solidFill>
                <a:latin typeface="+mj-lt"/>
                <a:ea typeface="Arial" charset="0"/>
                <a:cs typeface="Arial" charset="0"/>
              </a:rPr>
              <a:t>Christina </a:t>
            </a:r>
            <a:r>
              <a:rPr lang="en-US" sz="2400" b="1" dirty="0" err="1" smtClean="0">
                <a:solidFill>
                  <a:schemeClr val="tx1"/>
                </a:solidFill>
                <a:latin typeface="+mj-lt"/>
                <a:ea typeface="Arial" charset="0"/>
                <a:cs typeface="Arial" charset="0"/>
              </a:rPr>
              <a:t>Leavell</a:t>
            </a:r>
            <a:r>
              <a:rPr lang="en-US" sz="2400" b="1" dirty="0" smtClean="0">
                <a:solidFill>
                  <a:schemeClr val="tx1"/>
                </a:solidFill>
                <a:latin typeface="+mj-lt"/>
                <a:ea typeface="Arial" charset="0"/>
                <a:cs typeface="Arial" charset="0"/>
              </a:rPr>
              <a:t>, </a:t>
            </a:r>
            <a:r>
              <a:rPr lang="en-US" sz="2400" b="1" dirty="0" smtClean="0">
                <a:solidFill>
                  <a:schemeClr val="tx1"/>
                </a:solidFill>
                <a:latin typeface="+mj-lt"/>
              </a:rPr>
              <a:t>Science </a:t>
            </a:r>
            <a:r>
              <a:rPr lang="en-US" sz="2400" b="1" dirty="0">
                <a:solidFill>
                  <a:schemeClr val="tx1"/>
                </a:solidFill>
                <a:latin typeface="+mj-lt"/>
              </a:rPr>
              <a:t>Museum of </a:t>
            </a:r>
            <a:r>
              <a:rPr lang="en-US" sz="2400" b="1" dirty="0" smtClean="0">
                <a:solidFill>
                  <a:schemeClr val="tx1"/>
                </a:solidFill>
                <a:latin typeface="+mj-lt"/>
              </a:rPr>
              <a:t>Minnesota:  </a:t>
            </a:r>
            <a:r>
              <a:rPr lang="en-US" sz="2400" b="1" dirty="0" err="1" smtClean="0">
                <a:solidFill>
                  <a:schemeClr val="tx1"/>
                </a:solidFill>
                <a:latin typeface="+mj-lt"/>
                <a:ea typeface="Arial" charset="0"/>
                <a:cs typeface="Arial" charset="0"/>
              </a:rPr>
              <a:t>cleavell@smm.org</a:t>
            </a:r>
            <a:r>
              <a:rPr lang="en-US" sz="2400" dirty="0" smtClean="0">
                <a:solidFill>
                  <a:schemeClr val="tx1"/>
                </a:solidFill>
                <a:latin typeface="+mj-lt"/>
                <a:ea typeface="Arial" charset="0"/>
                <a:cs typeface="Arial" charset="0"/>
              </a:rPr>
              <a:t> </a:t>
            </a:r>
            <a:endParaRPr lang="en-US" sz="2400" b="1" dirty="0">
              <a:solidFill>
                <a:schemeClr val="tx1"/>
              </a:solidFill>
            </a:endParaRPr>
          </a:p>
          <a:p>
            <a:endParaRPr lang="en-US" sz="1800" b="1" dirty="0">
              <a:solidFill>
                <a:schemeClr val="tx1"/>
              </a:solidFill>
              <a:ea typeface="Arial" charset="0"/>
              <a:cs typeface="Arial" charset="0"/>
            </a:endParaRPr>
          </a:p>
          <a:p>
            <a:pPr>
              <a:spcBef>
                <a:spcPts val="0"/>
              </a:spcBef>
            </a:pPr>
            <a:endParaRPr lang="en-US" sz="1800" b="1" dirty="0" smtClean="0">
              <a:solidFill>
                <a:schemeClr val="tx1"/>
              </a:solidFill>
            </a:endParaRPr>
          </a:p>
        </p:txBody>
      </p:sp>
      <p:sp>
        <p:nvSpPr>
          <p:cNvPr id="14" name="Rectangle 13"/>
          <p:cNvSpPr/>
          <p:nvPr/>
        </p:nvSpPr>
        <p:spPr>
          <a:xfrm>
            <a:off x="4105709" y="1802712"/>
            <a:ext cx="4363452" cy="22860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i="1" dirty="0" smtClean="0">
                <a:solidFill>
                  <a:prstClr val="black"/>
                </a:solidFill>
                <a:latin typeface="Abadi MT Condensed Extra Bold" charset="0"/>
                <a:ea typeface="Abadi MT Condensed Extra Bold" charset="0"/>
                <a:cs typeface="Abadi MT Condensed Extra Bold" charset="0"/>
              </a:rPr>
              <a:t>I </a:t>
            </a:r>
            <a:r>
              <a:rPr lang="en-US" sz="4800" b="1" i="1" dirty="0" err="1" smtClean="0">
                <a:solidFill>
                  <a:prstClr val="black"/>
                </a:solidFill>
                <a:latin typeface="Abadi MT Condensed Extra Bold" charset="0"/>
                <a:ea typeface="Abadi MT Condensed Extra Bold" charset="0"/>
                <a:cs typeface="Abadi MT Condensed Extra Bold" charset="0"/>
              </a:rPr>
              <a:t>haz</a:t>
            </a:r>
            <a:r>
              <a:rPr lang="en-US" sz="4800" b="1" i="1" dirty="0" smtClean="0">
                <a:solidFill>
                  <a:prstClr val="black"/>
                </a:solidFill>
                <a:latin typeface="Abadi MT Condensed Extra Bold" charset="0"/>
                <a:ea typeface="Abadi MT Condensed Extra Bold" charset="0"/>
                <a:cs typeface="Abadi MT Condensed Extra Bold" charset="0"/>
              </a:rPr>
              <a:t> better space ship.</a:t>
            </a:r>
            <a:endParaRPr lang="en-US" sz="3600" b="1" i="1" dirty="0" smtClean="0">
              <a:solidFill>
                <a:prstClr val="black"/>
              </a:solidFill>
              <a:latin typeface="Abadi MT Condensed Extra Bold" charset="0"/>
              <a:ea typeface="Abadi MT Condensed Extra Bold" charset="0"/>
              <a:cs typeface="Abadi MT Condensed Extra Bold" charset="0"/>
            </a:endParaRPr>
          </a:p>
          <a:p>
            <a:pPr algn="ctr"/>
            <a:endParaRPr lang="en-US" sz="2800" b="1" dirty="0" smtClean="0">
              <a:solidFill>
                <a:prstClr val="black"/>
              </a:solidFill>
              <a:latin typeface="Abadi MT Condensed Extra Bold" charset="0"/>
              <a:ea typeface="Abadi MT Condensed Extra Bold" charset="0"/>
              <a:cs typeface="Abadi MT Condensed Extra Bold"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903" y="1887119"/>
            <a:ext cx="3027279" cy="3803072"/>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4951226" y="3536716"/>
            <a:ext cx="2672417" cy="2004313"/>
          </a:xfrm>
          <a:prstGeom prst="rect">
            <a:avLst/>
          </a:prstGeom>
        </p:spPr>
      </p:pic>
    </p:spTree>
    <p:extLst>
      <p:ext uri="{BB962C8B-B14F-4D97-AF65-F5344CB8AC3E}">
        <p14:creationId xmlns:p14="http://schemas.microsoft.com/office/powerpoint/2010/main" val="15528522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356" y="1215527"/>
            <a:ext cx="7828422" cy="5118477"/>
          </a:xfrm>
        </p:spPr>
        <p:txBody>
          <a:bodyPr>
            <a:noAutofit/>
          </a:bodyPr>
          <a:lstStyle/>
          <a:p>
            <a:pPr marL="342900" indent="-342900" algn="l">
              <a:lnSpc>
                <a:spcPct val="90000"/>
              </a:lnSpc>
              <a:buFont typeface="Arial"/>
              <a:buChar char="•"/>
            </a:pPr>
            <a:r>
              <a:rPr lang="en-US" sz="2400" b="1" dirty="0" smtClean="0">
                <a:solidFill>
                  <a:srgbClr val="000000"/>
                </a:solidFill>
              </a:rPr>
              <a:t>Catherine McCarthy</a:t>
            </a:r>
            <a:r>
              <a:rPr lang="en-US" sz="2400" dirty="0" smtClean="0">
                <a:solidFill>
                  <a:srgbClr val="000000"/>
                </a:solidFill>
              </a:rPr>
              <a:t>, </a:t>
            </a:r>
            <a:r>
              <a:rPr lang="en-US" sz="2400" dirty="0">
                <a:solidFill>
                  <a:srgbClr val="000000"/>
                </a:solidFill>
              </a:rPr>
              <a:t>Science Museum of Minnesota,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Introduction Why, When, Resources</a:t>
            </a:r>
          </a:p>
          <a:p>
            <a:pPr marL="342900" indent="-342900" algn="l">
              <a:lnSpc>
                <a:spcPct val="90000"/>
              </a:lnSpc>
              <a:buFont typeface="Arial"/>
              <a:buChar char="•"/>
            </a:pPr>
            <a:endParaRPr lang="en-US" sz="1200" dirty="0" smtClean="0">
              <a:solidFill>
                <a:srgbClr val="000000"/>
              </a:solidFill>
            </a:endParaRPr>
          </a:p>
          <a:p>
            <a:pPr marL="342900" indent="-342900" algn="l">
              <a:lnSpc>
                <a:spcPct val="90000"/>
              </a:lnSpc>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a:solidFill>
                  <a:srgbClr val="000000"/>
                </a:solidFill>
              </a:rPr>
              <a:t>Sciencenter</a:t>
            </a:r>
            <a:r>
              <a:rPr lang="en-US" sz="2400" dirty="0">
                <a:solidFill>
                  <a:srgbClr val="000000"/>
                </a:solidFill>
              </a:rPr>
              <a:t> Ithaca, </a:t>
            </a:r>
            <a:r>
              <a:rPr lang="en-US" sz="2400" dirty="0" smtClean="0">
                <a:solidFill>
                  <a:srgbClr val="000000"/>
                </a:solidFill>
              </a:rPr>
              <a:t>NY</a:t>
            </a:r>
            <a:br>
              <a:rPr lang="en-US" sz="2400" dirty="0" smtClean="0">
                <a:solidFill>
                  <a:srgbClr val="000000"/>
                </a:solidFill>
              </a:rPr>
            </a:br>
            <a:r>
              <a:rPr lang="en-US" sz="2400" dirty="0" smtClean="0">
                <a:solidFill>
                  <a:srgbClr val="000000"/>
                </a:solidFill>
              </a:rPr>
              <a:t>Working with and training college students facilitators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a:t>
            </a:r>
            <a:r>
              <a:rPr lang="en-US" sz="2400" dirty="0">
                <a:solidFill>
                  <a:srgbClr val="000000"/>
                </a:solidFill>
              </a:rPr>
              <a:t>Science Museum of Minnesota Recruiting </a:t>
            </a:r>
            <a:r>
              <a:rPr lang="en-US" sz="2400" dirty="0" smtClean="0">
                <a:solidFill>
                  <a:srgbClr val="000000"/>
                </a:solidFill>
              </a:rPr>
              <a:t>volunteers from professional societies and expert networks such as Solar System Ambassadors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Becky Wolfe, </a:t>
            </a:r>
            <a:r>
              <a:rPr lang="en-US" sz="2400" dirty="0">
                <a:solidFill>
                  <a:srgbClr val="000000"/>
                </a:solidFill>
              </a:rPr>
              <a:t>The Children’s Museum of Indianapolis Preparing </a:t>
            </a:r>
            <a:r>
              <a:rPr lang="en-US" sz="2400" dirty="0" smtClean="0">
                <a:solidFill>
                  <a:srgbClr val="000000"/>
                </a:solidFill>
              </a:rPr>
              <a:t>for successful family-friendly large scale events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Celeste Kathleen</a:t>
            </a:r>
            <a:r>
              <a:rPr lang="en-US" sz="2400" dirty="0" smtClean="0">
                <a:solidFill>
                  <a:srgbClr val="000000"/>
                </a:solidFill>
              </a:rPr>
              <a:t>, </a:t>
            </a:r>
            <a:r>
              <a:rPr lang="en-US" sz="2400" dirty="0">
                <a:solidFill>
                  <a:srgbClr val="000000"/>
                </a:solidFill>
              </a:rPr>
              <a:t>Marbles Kids Museum, Raleigh, NC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Forming connections with local scientists and businesses, preparing them for play-based programming</a:t>
            </a:r>
          </a:p>
          <a:p>
            <a:pPr marL="342900" indent="-342900" algn="l">
              <a:lnSpc>
                <a:spcPct val="90000"/>
              </a:lnSpc>
              <a:buFont typeface="Arial"/>
              <a:buChar char="•"/>
            </a:pPr>
            <a:r>
              <a:rPr lang="en-US" sz="2400" b="1" dirty="0" smtClean="0">
                <a:solidFill>
                  <a:srgbClr val="000000"/>
                </a:solidFill>
              </a:rPr>
              <a:t>Discussion</a:t>
            </a:r>
            <a:endParaRPr lang="en-US" sz="2400" dirty="0">
              <a:solidFill>
                <a:srgbClr val="000000"/>
              </a:solidFill>
            </a:endParaRPr>
          </a:p>
          <a:p>
            <a:pPr marL="457200" indent="-457200" algn="l">
              <a:lnSpc>
                <a:spcPct val="90000"/>
              </a:lnSpc>
              <a:buFont typeface="Arial"/>
              <a:buChar char="•"/>
            </a:pPr>
            <a:endParaRPr lang="en-US" sz="2400" dirty="0" smtClean="0">
              <a:solidFill>
                <a:srgbClr val="000000"/>
              </a:solidFill>
            </a:endParaRPr>
          </a:p>
          <a:p>
            <a:pPr algn="l">
              <a:lnSpc>
                <a:spcPct val="90000"/>
              </a:lnSpc>
            </a:pPr>
            <a:endParaRPr lang="en-US" sz="2400" dirty="0">
              <a:solidFill>
                <a:srgbClr val="000000"/>
              </a:solidFill>
            </a:endParaRPr>
          </a:p>
          <a:p>
            <a:pPr marL="457200" indent="-457200" algn="l">
              <a:lnSpc>
                <a:spcPct val="90000"/>
              </a:lnSpc>
              <a:buFont typeface="Arial"/>
              <a:buChar char="•"/>
            </a:pPr>
            <a:endParaRPr lang="en-US" sz="2400" dirty="0">
              <a:solidFill>
                <a:srgbClr val="000000"/>
              </a:solidFill>
            </a:endParaRPr>
          </a:p>
        </p:txBody>
      </p:sp>
      <p:sp>
        <p:nvSpPr>
          <p:cNvPr id="10" name="Rectangle 9"/>
          <p:cNvSpPr/>
          <p:nvPr/>
        </p:nvSpPr>
        <p:spPr>
          <a:xfrm>
            <a:off x="0" y="0"/>
            <a:ext cx="2413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6" y="138309"/>
            <a:ext cx="7243293" cy="1077218"/>
          </a:xfrm>
          <a:prstGeom prst="rect">
            <a:avLst/>
          </a:prstGeom>
        </p:spPr>
        <p:txBody>
          <a:bodyPr wrap="square">
            <a:spAutoFit/>
          </a:bodyPr>
          <a:lstStyle/>
          <a:p>
            <a:r>
              <a:rPr lang="en-US" sz="3200" b="1" dirty="0">
                <a:solidFill>
                  <a:srgbClr val="00858B"/>
                </a:solidFill>
                <a:latin typeface="Century Gothic"/>
              </a:rPr>
              <a:t>Bringing Science experts into your museum – </a:t>
            </a:r>
            <a:r>
              <a:rPr lang="en-US" sz="3200" b="1" dirty="0" smtClean="0">
                <a:solidFill>
                  <a:srgbClr val="00858B"/>
                </a:solidFill>
                <a:latin typeface="Century Gothic"/>
              </a:rPr>
              <a:t>why</a:t>
            </a:r>
            <a:r>
              <a:rPr lang="en-US" sz="3200" b="1" dirty="0">
                <a:solidFill>
                  <a:srgbClr val="00858B"/>
                </a:solidFill>
                <a:latin typeface="Century Gothic"/>
              </a:rPr>
              <a:t>, how and wow!</a:t>
            </a:r>
          </a:p>
        </p:txBody>
      </p:sp>
      <p:sp>
        <p:nvSpPr>
          <p:cNvPr id="4" name="Right Arrow 3"/>
          <p:cNvSpPr/>
          <p:nvPr/>
        </p:nvSpPr>
        <p:spPr>
          <a:xfrm>
            <a:off x="469900" y="4339727"/>
            <a:ext cx="884511" cy="571500"/>
          </a:xfrm>
          <a:prstGeom prst="rightArrow">
            <a:avLst/>
          </a:prstGeom>
          <a:solidFill>
            <a:srgbClr val="5CBE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10924362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02" name="Title 1"/>
          <p:cNvSpPr>
            <a:spLocks noGrp="1"/>
          </p:cNvSpPr>
          <p:nvPr>
            <p:ph type="ctrTitle"/>
          </p:nvPr>
        </p:nvSpPr>
        <p:spPr>
          <a:xfrm>
            <a:off x="3240088" y="2130425"/>
            <a:ext cx="5218112" cy="1470025"/>
          </a:xfrm>
        </p:spPr>
        <p:txBody>
          <a:bodyPr/>
          <a:lstStyle/>
          <a:p>
            <a:pPr eaLnBrk="1" hangingPunct="1"/>
            <a:r>
              <a:rPr lang="en-US" altLang="en-US" dirty="0" smtClean="0">
                <a:latin typeface="Arial Black" charset="0"/>
              </a:rPr>
              <a:t>Scientists and Large Scale Events</a:t>
            </a:r>
          </a:p>
        </p:txBody>
      </p:sp>
      <p:sp>
        <p:nvSpPr>
          <p:cNvPr id="25603" name="Subtitle 2"/>
          <p:cNvSpPr>
            <a:spLocks noGrp="1"/>
          </p:cNvSpPr>
          <p:nvPr>
            <p:ph type="subTitle" idx="1"/>
          </p:nvPr>
        </p:nvSpPr>
        <p:spPr>
          <a:xfrm>
            <a:off x="3240088" y="3886200"/>
            <a:ext cx="5218112" cy="1752600"/>
          </a:xfrm>
        </p:spPr>
        <p:txBody>
          <a:bodyPr/>
          <a:lstStyle/>
          <a:p>
            <a:pPr eaLnBrk="1" hangingPunct="1"/>
            <a:r>
              <a:rPr lang="en-US" altLang="en-US" smtClean="0">
                <a:latin typeface="Arial" charset="0"/>
                <a:cs typeface="Arial" charset="0"/>
              </a:rPr>
              <a:t>Becky </a:t>
            </a:r>
            <a:r>
              <a:rPr lang="en-US" altLang="en-US">
                <a:latin typeface="Arial" charset="0"/>
                <a:cs typeface="Arial" charset="0"/>
              </a:rPr>
              <a:t>W</a:t>
            </a:r>
            <a:r>
              <a:rPr lang="en-US" altLang="en-US" smtClean="0">
                <a:latin typeface="Arial" charset="0"/>
                <a:cs typeface="Arial" charset="0"/>
              </a:rPr>
              <a:t>olfe</a:t>
            </a:r>
            <a:endParaRPr lang="en-US" altLang="en-US" dirty="0" smtClean="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127" y="0"/>
            <a:ext cx="4253345" cy="907617"/>
          </a:xfrm>
        </p:spPr>
        <p:txBody>
          <a:bodyPr/>
          <a:lstStyle/>
          <a:p>
            <a:r>
              <a:rPr lang="en-US" sz="2800" dirty="0" smtClean="0"/>
              <a:t>Before You Recruit</a:t>
            </a:r>
            <a:endParaRPr lang="en-US" sz="28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Set your goals and objectives</a:t>
            </a:r>
          </a:p>
          <a:p>
            <a:pPr marL="514350" indent="-514350">
              <a:buFont typeface="+mj-lt"/>
              <a:buAutoNum type="arabicPeriod"/>
            </a:pPr>
            <a:r>
              <a:rPr lang="en-US" dirty="0" smtClean="0"/>
              <a:t>Identify your target audience</a:t>
            </a:r>
          </a:p>
          <a:p>
            <a:pPr marL="514350" indent="-514350">
              <a:buFont typeface="+mj-lt"/>
              <a:buAutoNum type="arabicPeriod"/>
            </a:pPr>
            <a:r>
              <a:rPr lang="en-US" dirty="0" smtClean="0"/>
              <a:t>Choose your location, venue and time of day</a:t>
            </a:r>
          </a:p>
          <a:p>
            <a:pPr marL="514350" indent="-514350">
              <a:buFont typeface="+mj-lt"/>
              <a:buAutoNum type="arabicPeriod"/>
            </a:pPr>
            <a:r>
              <a:rPr lang="en-US" dirty="0" smtClean="0"/>
              <a:t>Identify science content for event</a:t>
            </a:r>
          </a:p>
          <a:p>
            <a:pPr marL="0" indent="0">
              <a:buNone/>
            </a:pPr>
            <a:endParaRPr lang="en-US" dirty="0"/>
          </a:p>
          <a:p>
            <a:pPr marL="0" indent="0">
              <a:buNone/>
            </a:pPr>
            <a:r>
              <a:rPr lang="en-US" dirty="0" smtClean="0"/>
              <a:t>Reminder  - not everyone will be a good fit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727" y="25256"/>
            <a:ext cx="4216400" cy="926089"/>
          </a:xfrm>
        </p:spPr>
        <p:txBody>
          <a:bodyPr/>
          <a:lstStyle/>
          <a:p>
            <a:r>
              <a:rPr lang="en-US" sz="3200" dirty="0" smtClean="0"/>
              <a:t>Questions to Ask</a:t>
            </a:r>
            <a:endParaRPr lang="en-US" sz="3200" dirty="0"/>
          </a:p>
        </p:txBody>
      </p:sp>
      <p:sp>
        <p:nvSpPr>
          <p:cNvPr id="3" name="Content Placeholder 2"/>
          <p:cNvSpPr>
            <a:spLocks noGrp="1"/>
          </p:cNvSpPr>
          <p:nvPr>
            <p:ph idx="1"/>
          </p:nvPr>
        </p:nvSpPr>
        <p:spPr/>
        <p:txBody>
          <a:bodyPr/>
          <a:lstStyle/>
          <a:p>
            <a:r>
              <a:rPr lang="en-US" dirty="0" smtClean="0"/>
              <a:t>Have you ever presented to children or middle school students before? </a:t>
            </a:r>
          </a:p>
          <a:p>
            <a:r>
              <a:rPr lang="en-US" dirty="0" smtClean="0"/>
              <a:t>Will you have any visuals to share? </a:t>
            </a:r>
          </a:p>
          <a:p>
            <a:r>
              <a:rPr lang="en-US" dirty="0" smtClean="0"/>
              <a:t>What is the length of your presentation? </a:t>
            </a:r>
          </a:p>
          <a:p>
            <a:r>
              <a:rPr lang="en-US" dirty="0" smtClean="0"/>
              <a:t>Would it be possible for me to preview?</a:t>
            </a:r>
          </a:p>
          <a:p>
            <a:pPr lvl="1"/>
            <a:r>
              <a:rPr lang="en-US" dirty="0" smtClean="0"/>
              <a:t>Ask about TED talks, other local events</a:t>
            </a:r>
            <a:endParaRPr lang="en-US" dirty="0"/>
          </a:p>
        </p:txBody>
      </p:sp>
    </p:spTree>
    <p:extLst>
      <p:ext uri="{BB962C8B-B14F-4D97-AF65-F5344CB8AC3E}">
        <p14:creationId xmlns:p14="http://schemas.microsoft.com/office/powerpoint/2010/main" val="14767374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17344"/>
            <a:ext cx="9143999" cy="5267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0" y="287866"/>
            <a:ext cx="9144000" cy="769441"/>
          </a:xfrm>
          <a:prstGeom prst="rect">
            <a:avLst/>
          </a:prstGeom>
          <a:noFill/>
          <a:ln>
            <a:noFill/>
          </a:ln>
        </p:spPr>
        <p:txBody>
          <a:bodyPr wrap="square">
            <a:spAutoFit/>
          </a:bodyPr>
          <a:lstStyle/>
          <a:p>
            <a:pPr algn="ctr"/>
            <a:r>
              <a:rPr lang="en-US" sz="4400" b="1" dirty="0" smtClean="0">
                <a:solidFill>
                  <a:srgbClr val="00858B"/>
                </a:solidFill>
                <a:latin typeface="Century Gothic"/>
              </a:rPr>
              <a:t>Topic</a:t>
            </a:r>
            <a:endParaRPr lang="en-US" sz="4400" dirty="0">
              <a:solidFill>
                <a:srgbClr val="00858B"/>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881" y="5274433"/>
            <a:ext cx="1568212" cy="1252216"/>
          </a:xfrm>
          <a:prstGeom prst="rect">
            <a:avLst/>
          </a:prstGeom>
        </p:spPr>
      </p:pic>
      <p:sp>
        <p:nvSpPr>
          <p:cNvPr id="7" name="Subtitle 2"/>
          <p:cNvSpPr txBox="1">
            <a:spLocks/>
          </p:cNvSpPr>
          <p:nvPr/>
        </p:nvSpPr>
        <p:spPr>
          <a:xfrm>
            <a:off x="6964035" y="6151472"/>
            <a:ext cx="1892580" cy="65681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dirty="0" smtClean="0">
                <a:solidFill>
                  <a:srgbClr val="00858B"/>
                </a:solidFill>
              </a:rPr>
              <a:t>www.nisenet.org</a:t>
            </a:r>
            <a:endParaRPr lang="en-US" sz="1800" b="1" dirty="0">
              <a:solidFill>
                <a:srgbClr val="00858B"/>
              </a:solidFill>
            </a:endParaRPr>
          </a:p>
        </p:txBody>
      </p:sp>
      <p:sp>
        <p:nvSpPr>
          <p:cNvPr id="9" name="Rectangle 8"/>
          <p:cNvSpPr/>
          <p:nvPr/>
        </p:nvSpPr>
        <p:spPr>
          <a:xfrm>
            <a:off x="0" y="4948473"/>
            <a:ext cx="9143999" cy="5267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p:txBody>
          <a:bodyPr/>
          <a:lstStyle/>
          <a:p>
            <a:endParaRPr lang="en-US"/>
          </a:p>
        </p:txBody>
      </p:sp>
      <p:sp>
        <p:nvSpPr>
          <p:cNvPr id="15" name="Subtitle 2"/>
          <p:cNvSpPr txBox="1">
            <a:spLocks/>
          </p:cNvSpPr>
          <p:nvPr/>
        </p:nvSpPr>
        <p:spPr>
          <a:xfrm>
            <a:off x="2235200" y="5212016"/>
            <a:ext cx="4728835" cy="15962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2400" dirty="0" smtClean="0">
                <a:solidFill>
                  <a:schemeClr val="tx1"/>
                </a:solidFill>
              </a:rPr>
              <a:t>Catherine McCarthy</a:t>
            </a:r>
          </a:p>
          <a:p>
            <a:pPr algn="l">
              <a:spcBef>
                <a:spcPts val="0"/>
              </a:spcBef>
            </a:pPr>
            <a:r>
              <a:rPr lang="en-US" sz="2400" dirty="0" err="1" smtClean="0">
                <a:solidFill>
                  <a:schemeClr val="tx1"/>
                </a:solidFill>
              </a:rPr>
              <a:t>cmccarthy@smm.org</a:t>
            </a:r>
            <a:endParaRPr lang="en-US" sz="2400" dirty="0" smtClean="0">
              <a:solidFill>
                <a:schemeClr val="tx1"/>
              </a:solidFill>
            </a:endParaRPr>
          </a:p>
          <a:p>
            <a:pPr algn="l">
              <a:spcBef>
                <a:spcPts val="0"/>
              </a:spcBef>
            </a:pPr>
            <a:r>
              <a:rPr lang="en-US" sz="2400" dirty="0" smtClean="0">
                <a:solidFill>
                  <a:schemeClr val="tx1"/>
                </a:solidFill>
              </a:rPr>
              <a:t>Association of Children’s Museums, May 2018</a:t>
            </a:r>
          </a:p>
        </p:txBody>
      </p:sp>
      <p:pic>
        <p:nvPicPr>
          <p:cNvPr id="11" name="Picture 10" descr="smmcolo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2077" y="5212016"/>
            <a:ext cx="2182338" cy="834744"/>
          </a:xfrm>
          <a:prstGeom prst="rect">
            <a:avLst/>
          </a:prstGeom>
        </p:spPr>
      </p:pic>
      <p:pic>
        <p:nvPicPr>
          <p:cNvPr id="13" name="Picture 12" descr="IMGP2865-L.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 y="-1"/>
            <a:ext cx="9104557" cy="4948473"/>
          </a:xfrm>
          <a:prstGeom prst="rect">
            <a:avLst/>
          </a:prstGeom>
        </p:spPr>
      </p:pic>
    </p:spTree>
    <p:extLst>
      <p:ext uri="{BB962C8B-B14F-4D97-AF65-F5344CB8AC3E}">
        <p14:creationId xmlns:p14="http://schemas.microsoft.com/office/powerpoint/2010/main" val="23911036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819" y="16020"/>
            <a:ext cx="4327236" cy="1009217"/>
          </a:xfrm>
        </p:spPr>
        <p:txBody>
          <a:bodyPr/>
          <a:lstStyle/>
          <a:p>
            <a:r>
              <a:rPr lang="en-US" sz="2800" dirty="0" smtClean="0"/>
              <a:t>Prepping Your Speaker &amp; Event</a:t>
            </a:r>
            <a:endParaRPr lang="en-US" sz="2800" dirty="0"/>
          </a:p>
        </p:txBody>
      </p:sp>
      <p:sp>
        <p:nvSpPr>
          <p:cNvPr id="3" name="Content Placeholder 2"/>
          <p:cNvSpPr>
            <a:spLocks noGrp="1"/>
          </p:cNvSpPr>
          <p:nvPr>
            <p:ph idx="1"/>
          </p:nvPr>
        </p:nvSpPr>
        <p:spPr>
          <a:xfrm>
            <a:off x="514927" y="1376217"/>
            <a:ext cx="8021783" cy="4648345"/>
          </a:xfrm>
        </p:spPr>
        <p:txBody>
          <a:bodyPr/>
          <a:lstStyle/>
          <a:p>
            <a:pPr marL="514350" indent="-514350">
              <a:buFont typeface="+mj-lt"/>
              <a:buAutoNum type="arabicPeriod"/>
            </a:pPr>
            <a:r>
              <a:rPr lang="en-US" dirty="0" smtClean="0"/>
              <a:t>Share venue photos</a:t>
            </a:r>
          </a:p>
          <a:p>
            <a:pPr marL="514350" indent="-514350">
              <a:buFont typeface="+mj-lt"/>
              <a:buAutoNum type="arabicPeriod"/>
            </a:pPr>
            <a:r>
              <a:rPr lang="en-US" dirty="0" smtClean="0"/>
              <a:t>Explain your audience</a:t>
            </a:r>
          </a:p>
          <a:p>
            <a:pPr marL="514350" indent="-514350">
              <a:buFont typeface="+mj-lt"/>
              <a:buAutoNum type="arabicPeriod"/>
            </a:pPr>
            <a:r>
              <a:rPr lang="en-US" dirty="0" smtClean="0"/>
              <a:t>Provide a tour</a:t>
            </a:r>
          </a:p>
          <a:p>
            <a:pPr marL="514350" indent="-514350">
              <a:buFont typeface="+mj-lt"/>
              <a:buAutoNum type="arabicPeriod"/>
            </a:pPr>
            <a:r>
              <a:rPr lang="en-US" dirty="0" smtClean="0"/>
              <a:t>Logistics, logistics, logistics</a:t>
            </a:r>
          </a:p>
          <a:p>
            <a:pPr marL="514350" indent="-514350">
              <a:buFont typeface="+mj-lt"/>
              <a:buAutoNum type="arabicPeriod"/>
            </a:pPr>
            <a:r>
              <a:rPr lang="en-US" dirty="0" smtClean="0"/>
              <a:t>Contracts</a:t>
            </a:r>
          </a:p>
          <a:p>
            <a:pPr marL="514350" indent="-514350">
              <a:buFont typeface="+mj-lt"/>
              <a:buAutoNum type="arabicPeriod"/>
            </a:pPr>
            <a:r>
              <a:rPr lang="en-US" dirty="0" smtClean="0"/>
              <a:t>Social media </a:t>
            </a:r>
          </a:p>
          <a:p>
            <a:pPr marL="514350" indent="-514350">
              <a:buFont typeface="+mj-lt"/>
              <a:buAutoNum type="arabicPeriod"/>
            </a:pPr>
            <a:r>
              <a:rPr lang="en-US" dirty="0" smtClean="0"/>
              <a:t>Promotion</a:t>
            </a:r>
            <a:endParaRPr lang="en-US" dirty="0"/>
          </a:p>
        </p:txBody>
      </p:sp>
    </p:spTree>
    <p:extLst>
      <p:ext uri="{BB962C8B-B14F-4D97-AF65-F5344CB8AC3E}">
        <p14:creationId xmlns:p14="http://schemas.microsoft.com/office/powerpoint/2010/main" val="9968897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0691" y="52965"/>
            <a:ext cx="3736109" cy="1027689"/>
          </a:xfrm>
        </p:spPr>
        <p:txBody>
          <a:bodyPr/>
          <a:lstStyle/>
          <a:p>
            <a:r>
              <a:rPr lang="en-US" sz="2800" dirty="0" smtClean="0"/>
              <a:t>Presentation</a:t>
            </a:r>
            <a:r>
              <a:rPr lang="en-US" sz="3200" dirty="0" smtClean="0"/>
              <a:t> </a:t>
            </a:r>
            <a:r>
              <a:rPr lang="en-US" sz="2800" dirty="0" smtClean="0"/>
              <a:t>Day</a:t>
            </a:r>
            <a:r>
              <a:rPr lang="en-US" sz="3200" dirty="0" smtClean="0"/>
              <a:t>!</a:t>
            </a:r>
            <a:endParaRPr lang="en-US" sz="32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Provide a handler</a:t>
            </a:r>
          </a:p>
          <a:p>
            <a:pPr marL="514350" indent="-514350">
              <a:buFont typeface="+mj-lt"/>
              <a:buAutoNum type="arabicPeriod"/>
            </a:pPr>
            <a:r>
              <a:rPr lang="en-US" dirty="0" smtClean="0"/>
              <a:t>Green room</a:t>
            </a:r>
          </a:p>
          <a:p>
            <a:pPr marL="514350" indent="-514350">
              <a:buFont typeface="+mj-lt"/>
              <a:buAutoNum type="arabicPeriod"/>
            </a:pPr>
            <a:r>
              <a:rPr lang="en-US" dirty="0" smtClean="0"/>
              <a:t>Plan extra time for tech issues</a:t>
            </a:r>
          </a:p>
          <a:p>
            <a:pPr marL="514350" indent="-514350">
              <a:buFont typeface="+mj-lt"/>
              <a:buAutoNum type="arabicPeriod"/>
            </a:pPr>
            <a:r>
              <a:rPr lang="en-US" dirty="0" smtClean="0"/>
              <a:t>Offer lunch (or coffee)</a:t>
            </a:r>
          </a:p>
          <a:p>
            <a:pPr marL="514350" indent="-514350">
              <a:buFont typeface="+mj-lt"/>
              <a:buAutoNum type="arabicPeriod"/>
            </a:pPr>
            <a:r>
              <a:rPr lang="en-US" dirty="0" smtClean="0"/>
              <a:t>Plan the Q &amp; A</a:t>
            </a:r>
          </a:p>
          <a:p>
            <a:pPr marL="514350" indent="-514350">
              <a:buFont typeface="+mj-lt"/>
              <a:buAutoNum type="arabicPeriod"/>
            </a:pPr>
            <a:r>
              <a:rPr lang="en-US" dirty="0" smtClean="0"/>
              <a:t>Find a bouncer</a:t>
            </a:r>
          </a:p>
          <a:p>
            <a:pPr marL="514350" indent="-514350">
              <a:buFont typeface="+mj-lt"/>
              <a:buAutoNum type="arabicPeriod"/>
            </a:pPr>
            <a:r>
              <a:rPr lang="en-US" dirty="0" smtClean="0"/>
              <a:t>Thank </a:t>
            </a:r>
            <a:r>
              <a:rPr lang="en-US" dirty="0" err="1" smtClean="0"/>
              <a:t>yous</a:t>
            </a:r>
            <a:endParaRPr lang="en-US" dirty="0" smtClean="0"/>
          </a:p>
          <a:p>
            <a:endParaRPr lang="en-US" dirty="0"/>
          </a:p>
        </p:txBody>
      </p:sp>
    </p:spTree>
    <p:extLst>
      <p:ext uri="{BB962C8B-B14F-4D97-AF65-F5344CB8AC3E}">
        <p14:creationId xmlns:p14="http://schemas.microsoft.com/office/powerpoint/2010/main" val="5031148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982" y="99147"/>
            <a:ext cx="4410364" cy="963035"/>
          </a:xfrm>
        </p:spPr>
        <p:txBody>
          <a:bodyPr/>
          <a:lstStyle/>
          <a:p>
            <a:r>
              <a:rPr lang="en-US" sz="3200" dirty="0" smtClean="0"/>
              <a:t>The Good and the Questionable</a:t>
            </a:r>
            <a:endParaRPr lang="en-US" sz="3200" dirty="0"/>
          </a:p>
        </p:txBody>
      </p:sp>
      <p:sp>
        <p:nvSpPr>
          <p:cNvPr id="3" name="Content Placeholder 2"/>
          <p:cNvSpPr>
            <a:spLocks noGrp="1"/>
          </p:cNvSpPr>
          <p:nvPr>
            <p:ph idx="1"/>
          </p:nvPr>
        </p:nvSpPr>
        <p:spPr/>
        <p:txBody>
          <a:bodyPr/>
          <a:lstStyle/>
          <a:p>
            <a:r>
              <a:rPr lang="en-US" dirty="0" smtClean="0"/>
              <a:t>Astronaut visits</a:t>
            </a:r>
          </a:p>
          <a:p>
            <a:r>
              <a:rPr lang="en-US" dirty="0" smtClean="0"/>
              <a:t>Magnet Man</a:t>
            </a:r>
          </a:p>
          <a:p>
            <a:r>
              <a:rPr lang="en-US" dirty="0" smtClean="0"/>
              <a:t>Paleontologists</a:t>
            </a:r>
            <a:endParaRPr lang="en-US" dirty="0"/>
          </a:p>
        </p:txBody>
      </p:sp>
    </p:spTree>
    <p:extLst>
      <p:ext uri="{BB962C8B-B14F-4D97-AF65-F5344CB8AC3E}">
        <p14:creationId xmlns:p14="http://schemas.microsoft.com/office/powerpoint/2010/main" val="8171451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356" y="1215527"/>
            <a:ext cx="7828422" cy="5118477"/>
          </a:xfrm>
        </p:spPr>
        <p:txBody>
          <a:bodyPr>
            <a:noAutofit/>
          </a:bodyPr>
          <a:lstStyle/>
          <a:p>
            <a:pPr marL="342900" indent="-342900" algn="l">
              <a:lnSpc>
                <a:spcPct val="90000"/>
              </a:lnSpc>
              <a:buFont typeface="Arial"/>
              <a:buChar char="•"/>
            </a:pPr>
            <a:r>
              <a:rPr lang="en-US" sz="2400" b="1" dirty="0" smtClean="0">
                <a:solidFill>
                  <a:srgbClr val="000000"/>
                </a:solidFill>
              </a:rPr>
              <a:t>Catherine McCarthy</a:t>
            </a:r>
            <a:r>
              <a:rPr lang="en-US" sz="2400" dirty="0" smtClean="0">
                <a:solidFill>
                  <a:srgbClr val="000000"/>
                </a:solidFill>
              </a:rPr>
              <a:t>, </a:t>
            </a:r>
            <a:r>
              <a:rPr lang="en-US" sz="2400" dirty="0">
                <a:solidFill>
                  <a:srgbClr val="000000"/>
                </a:solidFill>
              </a:rPr>
              <a:t>Science Museum of Minnesota,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Introduction Why, When, Resources</a:t>
            </a:r>
          </a:p>
          <a:p>
            <a:pPr marL="342900" indent="-342900" algn="l">
              <a:lnSpc>
                <a:spcPct val="90000"/>
              </a:lnSpc>
              <a:buFont typeface="Arial"/>
              <a:buChar char="•"/>
            </a:pPr>
            <a:endParaRPr lang="en-US" sz="1200" dirty="0" smtClean="0">
              <a:solidFill>
                <a:srgbClr val="000000"/>
              </a:solidFill>
            </a:endParaRPr>
          </a:p>
          <a:p>
            <a:pPr marL="342900" indent="-342900" algn="l">
              <a:lnSpc>
                <a:spcPct val="90000"/>
              </a:lnSpc>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a:solidFill>
                  <a:srgbClr val="000000"/>
                </a:solidFill>
              </a:rPr>
              <a:t>Sciencenter</a:t>
            </a:r>
            <a:r>
              <a:rPr lang="en-US" sz="2400" dirty="0">
                <a:solidFill>
                  <a:srgbClr val="000000"/>
                </a:solidFill>
              </a:rPr>
              <a:t> Ithaca, </a:t>
            </a:r>
            <a:r>
              <a:rPr lang="en-US" sz="2400" dirty="0" smtClean="0">
                <a:solidFill>
                  <a:srgbClr val="000000"/>
                </a:solidFill>
              </a:rPr>
              <a:t>NY</a:t>
            </a:r>
            <a:br>
              <a:rPr lang="en-US" sz="2400" dirty="0" smtClean="0">
                <a:solidFill>
                  <a:srgbClr val="000000"/>
                </a:solidFill>
              </a:rPr>
            </a:br>
            <a:r>
              <a:rPr lang="en-US" sz="2400" dirty="0" smtClean="0">
                <a:solidFill>
                  <a:srgbClr val="000000"/>
                </a:solidFill>
              </a:rPr>
              <a:t>Working with and training college students facilitators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a:t>
            </a:r>
            <a:r>
              <a:rPr lang="en-US" sz="2400" dirty="0">
                <a:solidFill>
                  <a:srgbClr val="000000"/>
                </a:solidFill>
              </a:rPr>
              <a:t>Science Museum of Minnesota Recruiting </a:t>
            </a:r>
            <a:r>
              <a:rPr lang="en-US" sz="2400" dirty="0" smtClean="0">
                <a:solidFill>
                  <a:srgbClr val="000000"/>
                </a:solidFill>
              </a:rPr>
              <a:t>volunteers from professional societies and expert networks such as Solar System Ambassadors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Becky Wolfe, </a:t>
            </a:r>
            <a:r>
              <a:rPr lang="en-US" sz="2400" dirty="0">
                <a:solidFill>
                  <a:srgbClr val="000000"/>
                </a:solidFill>
              </a:rPr>
              <a:t>The Children’s Museum of Indianapolis Preparing </a:t>
            </a:r>
            <a:r>
              <a:rPr lang="en-US" sz="2400" dirty="0" smtClean="0">
                <a:solidFill>
                  <a:srgbClr val="000000"/>
                </a:solidFill>
              </a:rPr>
              <a:t>for successful family-friendly large scale events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Celeste Kathleen</a:t>
            </a:r>
            <a:r>
              <a:rPr lang="en-US" sz="2400" dirty="0" smtClean="0">
                <a:solidFill>
                  <a:srgbClr val="000000"/>
                </a:solidFill>
              </a:rPr>
              <a:t>, </a:t>
            </a:r>
            <a:r>
              <a:rPr lang="en-US" sz="2400" dirty="0">
                <a:solidFill>
                  <a:srgbClr val="000000"/>
                </a:solidFill>
              </a:rPr>
              <a:t>Marbles Kids Museum, Raleigh, NC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Forming connections with local scientists and businesses, preparing them for play-based programming</a:t>
            </a:r>
          </a:p>
          <a:p>
            <a:pPr marL="342900" indent="-342900" algn="l">
              <a:lnSpc>
                <a:spcPct val="90000"/>
              </a:lnSpc>
              <a:buFont typeface="Arial"/>
              <a:buChar char="•"/>
            </a:pPr>
            <a:r>
              <a:rPr lang="en-US" sz="2400" b="1" dirty="0" smtClean="0">
                <a:solidFill>
                  <a:srgbClr val="000000"/>
                </a:solidFill>
              </a:rPr>
              <a:t>Discussion</a:t>
            </a:r>
            <a:endParaRPr lang="en-US" sz="2400" dirty="0">
              <a:solidFill>
                <a:srgbClr val="000000"/>
              </a:solidFill>
            </a:endParaRPr>
          </a:p>
          <a:p>
            <a:pPr marL="457200" indent="-457200" algn="l">
              <a:lnSpc>
                <a:spcPct val="90000"/>
              </a:lnSpc>
              <a:buFont typeface="Arial"/>
              <a:buChar char="•"/>
            </a:pPr>
            <a:endParaRPr lang="en-US" sz="2400" dirty="0" smtClean="0">
              <a:solidFill>
                <a:srgbClr val="000000"/>
              </a:solidFill>
            </a:endParaRPr>
          </a:p>
          <a:p>
            <a:pPr algn="l">
              <a:lnSpc>
                <a:spcPct val="90000"/>
              </a:lnSpc>
            </a:pPr>
            <a:endParaRPr lang="en-US" sz="2400" dirty="0">
              <a:solidFill>
                <a:srgbClr val="000000"/>
              </a:solidFill>
            </a:endParaRPr>
          </a:p>
          <a:p>
            <a:pPr marL="457200" indent="-457200" algn="l">
              <a:lnSpc>
                <a:spcPct val="90000"/>
              </a:lnSpc>
              <a:buFont typeface="Arial"/>
              <a:buChar char="•"/>
            </a:pPr>
            <a:endParaRPr lang="en-US" sz="2400" dirty="0">
              <a:solidFill>
                <a:srgbClr val="000000"/>
              </a:solidFill>
            </a:endParaRPr>
          </a:p>
        </p:txBody>
      </p:sp>
      <p:sp>
        <p:nvSpPr>
          <p:cNvPr id="10" name="Rectangle 9"/>
          <p:cNvSpPr/>
          <p:nvPr/>
        </p:nvSpPr>
        <p:spPr>
          <a:xfrm>
            <a:off x="0" y="0"/>
            <a:ext cx="2413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6" y="138309"/>
            <a:ext cx="7243293" cy="1077218"/>
          </a:xfrm>
          <a:prstGeom prst="rect">
            <a:avLst/>
          </a:prstGeom>
        </p:spPr>
        <p:txBody>
          <a:bodyPr wrap="square">
            <a:spAutoFit/>
          </a:bodyPr>
          <a:lstStyle/>
          <a:p>
            <a:r>
              <a:rPr lang="en-US" sz="3200" b="1" dirty="0">
                <a:solidFill>
                  <a:srgbClr val="00858B"/>
                </a:solidFill>
                <a:latin typeface="Century Gothic"/>
              </a:rPr>
              <a:t>Bringing Science experts into your museum – </a:t>
            </a:r>
            <a:r>
              <a:rPr lang="en-US" sz="3200" b="1" dirty="0" smtClean="0">
                <a:solidFill>
                  <a:srgbClr val="00858B"/>
                </a:solidFill>
                <a:latin typeface="Century Gothic"/>
              </a:rPr>
              <a:t>why</a:t>
            </a:r>
            <a:r>
              <a:rPr lang="en-US" sz="3200" b="1" dirty="0">
                <a:solidFill>
                  <a:srgbClr val="00858B"/>
                </a:solidFill>
                <a:latin typeface="Century Gothic"/>
              </a:rPr>
              <a:t>, how and wow!</a:t>
            </a:r>
          </a:p>
        </p:txBody>
      </p:sp>
      <p:sp>
        <p:nvSpPr>
          <p:cNvPr id="4" name="Right Arrow 3"/>
          <p:cNvSpPr/>
          <p:nvPr/>
        </p:nvSpPr>
        <p:spPr>
          <a:xfrm>
            <a:off x="469900" y="5304927"/>
            <a:ext cx="884511" cy="571500"/>
          </a:xfrm>
          <a:prstGeom prst="rightArrow">
            <a:avLst/>
          </a:prstGeom>
          <a:solidFill>
            <a:srgbClr val="5CBE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30688330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2"/>
          <p:cNvSpPr txBox="1">
            <a:spLocks/>
          </p:cNvSpPr>
          <p:nvPr/>
        </p:nvSpPr>
        <p:spPr>
          <a:xfrm>
            <a:off x="269486" y="735304"/>
            <a:ext cx="9112509" cy="429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solidFill>
                <a:latin typeface="Gilroy Bold" panose="00000800000000000000" pitchFamily="50" charset="0"/>
              </a:rPr>
              <a:t>Engaging Scientists at Marbles Kids Museum</a:t>
            </a:r>
            <a:r>
              <a:rPr lang="en-US" sz="3200" dirty="0">
                <a:solidFill>
                  <a:prstClr val="black"/>
                </a:solidFill>
                <a:latin typeface="Gilroy Bold" panose="00000800000000000000" pitchFamily="50" charset="0"/>
              </a:rPr>
              <a:t/>
            </a:r>
            <a:br>
              <a:rPr lang="en-US" sz="3200" dirty="0">
                <a:solidFill>
                  <a:prstClr val="black"/>
                </a:solidFill>
                <a:latin typeface="Gilroy Bold" panose="00000800000000000000" pitchFamily="50" charset="0"/>
              </a:rPr>
            </a:br>
            <a:r>
              <a:rPr lang="en-US" sz="3200" dirty="0">
                <a:solidFill>
                  <a:prstClr val="black"/>
                </a:solidFill>
                <a:latin typeface="Gilroy Bold" panose="00000800000000000000" pitchFamily="50" charset="0"/>
              </a:rPr>
              <a:t> </a:t>
            </a:r>
            <a:r>
              <a:rPr lang="en-US" sz="2400" dirty="0">
                <a:solidFill>
                  <a:prstClr val="black"/>
                </a:solidFill>
                <a:latin typeface="Gilroy Bold" panose="00000800000000000000" pitchFamily="50" charset="0"/>
              </a:rPr>
              <a:t/>
            </a:r>
            <a:br>
              <a:rPr lang="en-US" sz="2400" dirty="0">
                <a:solidFill>
                  <a:prstClr val="black"/>
                </a:solidFill>
                <a:latin typeface="Gilroy Bold" panose="00000800000000000000" pitchFamily="50" charset="0"/>
              </a:rPr>
            </a:br>
            <a:endParaRPr lang="en-US" sz="2400" dirty="0">
              <a:solidFill>
                <a:prstClr val="black"/>
              </a:solidFill>
              <a:latin typeface="Gilroy Bold" panose="00000800000000000000" pitchFamily="50" charset="0"/>
            </a:endParaRPr>
          </a:p>
        </p:txBody>
      </p:sp>
      <p:sp>
        <p:nvSpPr>
          <p:cNvPr id="10" name="Title 2"/>
          <p:cNvSpPr txBox="1">
            <a:spLocks/>
          </p:cNvSpPr>
          <p:nvPr/>
        </p:nvSpPr>
        <p:spPr>
          <a:xfrm>
            <a:off x="2499119" y="4898342"/>
            <a:ext cx="5079128" cy="17824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prstClr val="black"/>
                </a:solidFill>
                <a:latin typeface="Gilroy Bold" panose="00000800000000000000" pitchFamily="50" charset="0"/>
              </a:rPr>
              <a:t>Smaller opportunities: monthly </a:t>
            </a:r>
          </a:p>
          <a:p>
            <a:pPr algn="l"/>
            <a:endParaRPr lang="en-US" sz="2400" dirty="0">
              <a:solidFill>
                <a:prstClr val="black"/>
              </a:solidFill>
              <a:latin typeface="Gilroy Bold" panose="00000800000000000000" pitchFamily="50" charset="0"/>
            </a:endParaRPr>
          </a:p>
          <a:p>
            <a:pPr algn="l"/>
            <a:r>
              <a:rPr lang="en-US" sz="2400" dirty="0" smtClean="0">
                <a:solidFill>
                  <a:prstClr val="black"/>
                </a:solidFill>
                <a:latin typeface="Gilroy Bold" panose="00000800000000000000" pitchFamily="50" charset="0"/>
              </a:rPr>
              <a:t>Large Scale Programs: quarterly </a:t>
            </a:r>
          </a:p>
          <a:p>
            <a:pPr algn="l"/>
            <a:endParaRPr lang="en-US" sz="2400" dirty="0">
              <a:solidFill>
                <a:prstClr val="black"/>
              </a:solidFill>
              <a:latin typeface="Gilroy Bold" panose="00000800000000000000" pitchFamily="50"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498" y="907209"/>
            <a:ext cx="2685114" cy="4026271"/>
          </a:xfrm>
          <a:prstGeom prst="rect">
            <a:avLst/>
          </a:prstGeom>
        </p:spPr>
      </p:pic>
      <p:sp>
        <p:nvSpPr>
          <p:cNvPr id="14" name="Title 2"/>
          <p:cNvSpPr txBox="1">
            <a:spLocks/>
          </p:cNvSpPr>
          <p:nvPr/>
        </p:nvSpPr>
        <p:spPr>
          <a:xfrm>
            <a:off x="3678110" y="2206908"/>
            <a:ext cx="4360710" cy="1684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Downtown Raleigh, NC</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Over 650,000 visitors per year</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Over 100,000 SQ FT</a:t>
            </a:r>
          </a:p>
          <a:p>
            <a:pPr algn="l"/>
            <a:endParaRPr lang="en-US" sz="2400" dirty="0">
              <a:solidFill>
                <a:prstClr val="black"/>
              </a:solidFill>
              <a:latin typeface="Gilroy Bold" panose="00000800000000000000" pitchFamily="50" charset="0"/>
            </a:endParaRPr>
          </a:p>
        </p:txBody>
      </p:sp>
    </p:spTree>
    <p:extLst>
      <p:ext uri="{BB962C8B-B14F-4D97-AF65-F5344CB8AC3E}">
        <p14:creationId xmlns:p14="http://schemas.microsoft.com/office/powerpoint/2010/main" val="4251143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2"/>
          <p:cNvSpPr txBox="1">
            <a:spLocks/>
          </p:cNvSpPr>
          <p:nvPr/>
        </p:nvSpPr>
        <p:spPr>
          <a:xfrm>
            <a:off x="269486" y="735304"/>
            <a:ext cx="9112509" cy="429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solidFill>
                <a:latin typeface="Gilroy Bold" panose="00000800000000000000" pitchFamily="50" charset="0"/>
              </a:rPr>
              <a:t>Engaging Scientists at Marbles Kids Museum</a:t>
            </a:r>
            <a:r>
              <a:rPr lang="en-US" sz="3200" dirty="0">
                <a:solidFill>
                  <a:prstClr val="black"/>
                </a:solidFill>
                <a:latin typeface="Gilroy Bold" panose="00000800000000000000" pitchFamily="50" charset="0"/>
              </a:rPr>
              <a:t/>
            </a:r>
            <a:br>
              <a:rPr lang="en-US" sz="3200" dirty="0">
                <a:solidFill>
                  <a:prstClr val="black"/>
                </a:solidFill>
                <a:latin typeface="Gilroy Bold" panose="00000800000000000000" pitchFamily="50" charset="0"/>
              </a:rPr>
            </a:br>
            <a:r>
              <a:rPr lang="en-US" sz="3200" dirty="0">
                <a:solidFill>
                  <a:prstClr val="black"/>
                </a:solidFill>
                <a:latin typeface="Gilroy Bold" panose="00000800000000000000" pitchFamily="50" charset="0"/>
              </a:rPr>
              <a:t> </a:t>
            </a:r>
            <a:r>
              <a:rPr lang="en-US" sz="2400" dirty="0">
                <a:solidFill>
                  <a:prstClr val="black"/>
                </a:solidFill>
                <a:latin typeface="Gilroy Bold" panose="00000800000000000000" pitchFamily="50" charset="0"/>
              </a:rPr>
              <a:t/>
            </a:r>
            <a:br>
              <a:rPr lang="en-US" sz="2400" dirty="0">
                <a:solidFill>
                  <a:prstClr val="black"/>
                </a:solidFill>
                <a:latin typeface="Gilroy Bold" panose="00000800000000000000" pitchFamily="50" charset="0"/>
              </a:rPr>
            </a:br>
            <a:endParaRPr lang="en-US" sz="2400" dirty="0">
              <a:solidFill>
                <a:prstClr val="black"/>
              </a:solidFill>
              <a:latin typeface="Gilroy Bold" panose="00000800000000000000" pitchFamily="50"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6261" y="1164920"/>
            <a:ext cx="3266073" cy="21692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7474" y="3569917"/>
            <a:ext cx="3274860" cy="245614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9764" y="3641575"/>
            <a:ext cx="3482236" cy="2312828"/>
          </a:xfrm>
          <a:prstGeom prst="rect">
            <a:avLst/>
          </a:prstGeom>
        </p:spPr>
      </p:pic>
      <p:sp>
        <p:nvSpPr>
          <p:cNvPr id="9" name="Title 2"/>
          <p:cNvSpPr txBox="1">
            <a:spLocks/>
          </p:cNvSpPr>
          <p:nvPr/>
        </p:nvSpPr>
        <p:spPr>
          <a:xfrm>
            <a:off x="269486" y="847032"/>
            <a:ext cx="3162646" cy="7696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660066"/>
                </a:solidFill>
                <a:latin typeface="Gilroy Bold" panose="00000800000000000000" pitchFamily="50" charset="0"/>
              </a:rPr>
              <a:t>SMALL SCALE</a:t>
            </a:r>
            <a:endParaRPr lang="en-US" sz="2400" dirty="0">
              <a:solidFill>
                <a:srgbClr val="660066"/>
              </a:solidFill>
              <a:latin typeface="Gilroy Bold" panose="00000800000000000000" pitchFamily="50" charset="0"/>
            </a:endParaRPr>
          </a:p>
        </p:txBody>
      </p:sp>
      <p:sp>
        <p:nvSpPr>
          <p:cNvPr id="10" name="Title 2"/>
          <p:cNvSpPr txBox="1">
            <a:spLocks/>
          </p:cNvSpPr>
          <p:nvPr/>
        </p:nvSpPr>
        <p:spPr>
          <a:xfrm>
            <a:off x="842553" y="1693152"/>
            <a:ext cx="4360710" cy="1684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1 program per month</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2 hours in length</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One partner per program focusing on his or her work</a:t>
            </a:r>
          </a:p>
          <a:p>
            <a:pPr algn="l"/>
            <a:endParaRPr lang="en-US" sz="2400" dirty="0">
              <a:solidFill>
                <a:prstClr val="black"/>
              </a:solidFill>
              <a:latin typeface="Gilroy Bold" panose="00000800000000000000" pitchFamily="50" charset="0"/>
            </a:endParaRPr>
          </a:p>
        </p:txBody>
      </p:sp>
    </p:spTree>
    <p:extLst>
      <p:ext uri="{BB962C8B-B14F-4D97-AF65-F5344CB8AC3E}">
        <p14:creationId xmlns:p14="http://schemas.microsoft.com/office/powerpoint/2010/main" val="11409523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2"/>
          <p:cNvSpPr txBox="1">
            <a:spLocks/>
          </p:cNvSpPr>
          <p:nvPr/>
        </p:nvSpPr>
        <p:spPr>
          <a:xfrm>
            <a:off x="269486" y="735304"/>
            <a:ext cx="9112509" cy="429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solidFill>
                <a:latin typeface="Gilroy Bold" panose="00000800000000000000" pitchFamily="50" charset="0"/>
              </a:rPr>
              <a:t>Engaging Scientists at Marbles Kids Museum</a:t>
            </a:r>
            <a:r>
              <a:rPr lang="en-US" sz="3200" dirty="0">
                <a:solidFill>
                  <a:prstClr val="black"/>
                </a:solidFill>
                <a:latin typeface="Gilroy Bold" panose="00000800000000000000" pitchFamily="50" charset="0"/>
              </a:rPr>
              <a:t/>
            </a:r>
            <a:br>
              <a:rPr lang="en-US" sz="3200" dirty="0">
                <a:solidFill>
                  <a:prstClr val="black"/>
                </a:solidFill>
                <a:latin typeface="Gilroy Bold" panose="00000800000000000000" pitchFamily="50" charset="0"/>
              </a:rPr>
            </a:br>
            <a:r>
              <a:rPr lang="en-US" sz="3200" dirty="0">
                <a:solidFill>
                  <a:prstClr val="black"/>
                </a:solidFill>
                <a:latin typeface="Gilroy Bold" panose="00000800000000000000" pitchFamily="50" charset="0"/>
              </a:rPr>
              <a:t> </a:t>
            </a:r>
            <a:r>
              <a:rPr lang="en-US" sz="2400" dirty="0">
                <a:solidFill>
                  <a:prstClr val="black"/>
                </a:solidFill>
                <a:latin typeface="Gilroy Bold" panose="00000800000000000000" pitchFamily="50" charset="0"/>
              </a:rPr>
              <a:t/>
            </a:r>
            <a:br>
              <a:rPr lang="en-US" sz="2400" dirty="0">
                <a:solidFill>
                  <a:prstClr val="black"/>
                </a:solidFill>
                <a:latin typeface="Gilroy Bold" panose="00000800000000000000" pitchFamily="50" charset="0"/>
              </a:rPr>
            </a:br>
            <a:endParaRPr lang="en-US" sz="2400" dirty="0">
              <a:solidFill>
                <a:prstClr val="black"/>
              </a:solidFill>
              <a:latin typeface="Gilroy Bold" panose="00000800000000000000" pitchFamily="50"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8815" y="1234748"/>
            <a:ext cx="3303705" cy="21942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5265" y="3709901"/>
            <a:ext cx="3322071" cy="22064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1667" y="3709901"/>
            <a:ext cx="3398002" cy="2256882"/>
          </a:xfrm>
          <a:prstGeom prst="rect">
            <a:avLst/>
          </a:prstGeom>
        </p:spPr>
      </p:pic>
      <p:sp>
        <p:nvSpPr>
          <p:cNvPr id="11" name="Title 2"/>
          <p:cNvSpPr txBox="1">
            <a:spLocks/>
          </p:cNvSpPr>
          <p:nvPr/>
        </p:nvSpPr>
        <p:spPr>
          <a:xfrm>
            <a:off x="269486" y="849905"/>
            <a:ext cx="3162646" cy="7696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660066"/>
                </a:solidFill>
                <a:latin typeface="Gilroy Bold" panose="00000800000000000000" pitchFamily="50" charset="0"/>
              </a:rPr>
              <a:t>LARGE SCALE</a:t>
            </a:r>
            <a:endParaRPr lang="en-US" sz="2400" dirty="0">
              <a:solidFill>
                <a:srgbClr val="660066"/>
              </a:solidFill>
              <a:latin typeface="Gilroy Bold" panose="00000800000000000000" pitchFamily="50" charset="0"/>
            </a:endParaRPr>
          </a:p>
        </p:txBody>
      </p:sp>
      <p:sp>
        <p:nvSpPr>
          <p:cNvPr id="12" name="Title 2"/>
          <p:cNvSpPr txBox="1">
            <a:spLocks/>
          </p:cNvSpPr>
          <p:nvPr/>
        </p:nvSpPr>
        <p:spPr>
          <a:xfrm>
            <a:off x="783053" y="1546196"/>
            <a:ext cx="4039468" cy="20613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prstClr val="black"/>
              </a:solidFill>
              <a:latin typeface="Gilroy Bold" panose="00000800000000000000" pitchFamily="50" charset="0"/>
            </a:endParaRPr>
          </a:p>
        </p:txBody>
      </p:sp>
      <p:sp>
        <p:nvSpPr>
          <p:cNvPr id="13" name="Title 2"/>
          <p:cNvSpPr txBox="1">
            <a:spLocks/>
          </p:cNvSpPr>
          <p:nvPr/>
        </p:nvSpPr>
        <p:spPr>
          <a:xfrm>
            <a:off x="842553" y="1693152"/>
            <a:ext cx="4360710" cy="1684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1-2 times per year each</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3-4 hours in length </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Involve ten or more partners</a:t>
            </a:r>
          </a:p>
          <a:p>
            <a:pPr marL="342900" indent="-342900" algn="l">
              <a:buFont typeface="Arial" panose="020B0604020202020204" pitchFamily="34" charset="0"/>
              <a:buChar char="•"/>
            </a:pPr>
            <a:r>
              <a:rPr lang="en-US" sz="2000" dirty="0" smtClean="0">
                <a:solidFill>
                  <a:prstClr val="black"/>
                </a:solidFill>
                <a:latin typeface="Gilroy Bold" panose="00000800000000000000" pitchFamily="50" charset="0"/>
              </a:rPr>
              <a:t>One common theme ( Blast Off, Kids Code, Engineer It) </a:t>
            </a:r>
          </a:p>
          <a:p>
            <a:pPr algn="l"/>
            <a:endParaRPr lang="en-US" sz="2400" dirty="0">
              <a:solidFill>
                <a:prstClr val="black"/>
              </a:solidFill>
              <a:latin typeface="Gilroy Bold" panose="00000800000000000000" pitchFamily="50" charset="0"/>
            </a:endParaRPr>
          </a:p>
        </p:txBody>
      </p:sp>
    </p:spTree>
    <p:extLst>
      <p:ext uri="{BB962C8B-B14F-4D97-AF65-F5344CB8AC3E}">
        <p14:creationId xmlns:p14="http://schemas.microsoft.com/office/powerpoint/2010/main" val="399356153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82" y="0"/>
            <a:ext cx="9144000" cy="6858000"/>
          </a:xfrm>
          <a:prstGeom prst="rect">
            <a:avLst/>
          </a:prstGeom>
        </p:spPr>
      </p:pic>
      <p:sp>
        <p:nvSpPr>
          <p:cNvPr id="8" name="Title 2"/>
          <p:cNvSpPr txBox="1">
            <a:spLocks/>
          </p:cNvSpPr>
          <p:nvPr/>
        </p:nvSpPr>
        <p:spPr>
          <a:xfrm>
            <a:off x="344642" y="848038"/>
            <a:ext cx="9112509" cy="429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solidFill>
                <a:latin typeface="Gilroy Bold" panose="00000800000000000000" pitchFamily="50" charset="0"/>
              </a:rPr>
              <a:t>Engaging Scientists at Marbles Kids Museum</a:t>
            </a:r>
            <a:r>
              <a:rPr lang="en-US" sz="3200" dirty="0">
                <a:solidFill>
                  <a:prstClr val="black"/>
                </a:solidFill>
                <a:latin typeface="Gilroy Bold" panose="00000800000000000000" pitchFamily="50" charset="0"/>
              </a:rPr>
              <a:t/>
            </a:r>
            <a:br>
              <a:rPr lang="en-US" sz="3200" dirty="0">
                <a:solidFill>
                  <a:prstClr val="black"/>
                </a:solidFill>
                <a:latin typeface="Gilroy Bold" panose="00000800000000000000" pitchFamily="50" charset="0"/>
              </a:rPr>
            </a:br>
            <a:r>
              <a:rPr lang="en-US" sz="3200" dirty="0">
                <a:solidFill>
                  <a:prstClr val="black"/>
                </a:solidFill>
                <a:latin typeface="Gilroy Bold" panose="00000800000000000000" pitchFamily="50" charset="0"/>
              </a:rPr>
              <a:t> </a:t>
            </a:r>
            <a:r>
              <a:rPr lang="en-US" sz="2400" dirty="0">
                <a:solidFill>
                  <a:prstClr val="black"/>
                </a:solidFill>
                <a:latin typeface="Gilroy Bold" panose="00000800000000000000" pitchFamily="50" charset="0"/>
              </a:rPr>
              <a:t/>
            </a:r>
            <a:br>
              <a:rPr lang="en-US" sz="2400" dirty="0">
                <a:solidFill>
                  <a:prstClr val="black"/>
                </a:solidFill>
                <a:latin typeface="Gilroy Bold" panose="00000800000000000000" pitchFamily="50" charset="0"/>
              </a:rPr>
            </a:br>
            <a:endParaRPr lang="en-US" sz="2400" dirty="0">
              <a:solidFill>
                <a:prstClr val="black"/>
              </a:solidFill>
              <a:latin typeface="Gilroy Bold" panose="00000800000000000000" pitchFamily="50" charset="0"/>
            </a:endParaRPr>
          </a:p>
        </p:txBody>
      </p:sp>
      <p:sp>
        <p:nvSpPr>
          <p:cNvPr id="7" name="Title 2"/>
          <p:cNvSpPr txBox="1">
            <a:spLocks/>
          </p:cNvSpPr>
          <p:nvPr/>
        </p:nvSpPr>
        <p:spPr>
          <a:xfrm>
            <a:off x="620216" y="1399182"/>
            <a:ext cx="3253283" cy="7696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660066"/>
                </a:solidFill>
                <a:latin typeface="Gilroy Bold" panose="00000800000000000000" pitchFamily="50" charset="0"/>
              </a:rPr>
              <a:t>RECRUITMENT:</a:t>
            </a:r>
            <a:endParaRPr lang="en-US" sz="2400" dirty="0">
              <a:solidFill>
                <a:srgbClr val="660066"/>
              </a:solidFill>
              <a:latin typeface="Gilroy Bold" panose="00000800000000000000" pitchFamily="50" charset="0"/>
            </a:endParaRPr>
          </a:p>
        </p:txBody>
      </p:sp>
      <p:sp>
        <p:nvSpPr>
          <p:cNvPr id="10" name="Title 2"/>
          <p:cNvSpPr txBox="1">
            <a:spLocks/>
          </p:cNvSpPr>
          <p:nvPr/>
        </p:nvSpPr>
        <p:spPr>
          <a:xfrm>
            <a:off x="2032436" y="2022287"/>
            <a:ext cx="5079128" cy="17824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prstClr val="black"/>
              </a:solidFill>
              <a:latin typeface="Gilroy Bold" panose="00000800000000000000" pitchFamily="50" charset="0"/>
            </a:endParaRPr>
          </a:p>
        </p:txBody>
      </p:sp>
      <p:sp>
        <p:nvSpPr>
          <p:cNvPr id="11" name="Title 2"/>
          <p:cNvSpPr txBox="1">
            <a:spLocks/>
          </p:cNvSpPr>
          <p:nvPr/>
        </p:nvSpPr>
        <p:spPr>
          <a:xfrm>
            <a:off x="307064" y="2537786"/>
            <a:ext cx="4202306" cy="17824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Local STEM Expos </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Networking Events</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Career Fairs</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Neighbors</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Personal Connections</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Local Universities</a:t>
            </a:r>
          </a:p>
          <a:p>
            <a:pPr algn="l"/>
            <a:endParaRPr lang="en-US" sz="2400" dirty="0">
              <a:solidFill>
                <a:prstClr val="black"/>
              </a:solidFill>
              <a:latin typeface="Gilroy Bold" panose="00000800000000000000" pitchFamily="50" charset="0"/>
            </a:endParaRPr>
          </a:p>
        </p:txBody>
      </p:sp>
      <p:sp>
        <p:nvSpPr>
          <p:cNvPr id="12" name="Title 2"/>
          <p:cNvSpPr txBox="1">
            <a:spLocks/>
          </p:cNvSpPr>
          <p:nvPr/>
        </p:nvSpPr>
        <p:spPr>
          <a:xfrm>
            <a:off x="4900896" y="1277654"/>
            <a:ext cx="3917250" cy="7696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660066"/>
                </a:solidFill>
                <a:latin typeface="Gilroy Bold" panose="00000800000000000000" pitchFamily="50" charset="0"/>
              </a:rPr>
              <a:t>KEYS TO SUCCESS:</a:t>
            </a:r>
            <a:endParaRPr lang="en-US" sz="2400" dirty="0">
              <a:solidFill>
                <a:srgbClr val="660066"/>
              </a:solidFill>
              <a:latin typeface="Gilroy Bold" panose="00000800000000000000" pitchFamily="50" charset="0"/>
            </a:endParaRPr>
          </a:p>
        </p:txBody>
      </p:sp>
      <p:sp>
        <p:nvSpPr>
          <p:cNvPr id="13" name="Title 2"/>
          <p:cNvSpPr txBox="1">
            <a:spLocks/>
          </p:cNvSpPr>
          <p:nvPr/>
        </p:nvSpPr>
        <p:spPr>
          <a:xfrm>
            <a:off x="4739580" y="2645392"/>
            <a:ext cx="4202306" cy="17824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Keep your mission at the forefront </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Pair the science experts with play experts</a:t>
            </a:r>
          </a:p>
          <a:p>
            <a:pPr marL="342900" indent="-342900" algn="l">
              <a:buFont typeface="Arial" panose="020B0604020202020204" pitchFamily="34" charset="0"/>
              <a:buChar char="•"/>
            </a:pPr>
            <a:r>
              <a:rPr lang="en-US" sz="2400" dirty="0" smtClean="0">
                <a:solidFill>
                  <a:prstClr val="black"/>
                </a:solidFill>
                <a:latin typeface="Gilroy Bold" panose="00000800000000000000" pitchFamily="50" charset="0"/>
              </a:rPr>
              <a:t>Prepare the scientists for the type of audience your museum will be.</a:t>
            </a:r>
          </a:p>
          <a:p>
            <a:pPr algn="l"/>
            <a:endParaRPr lang="en-US" sz="2400" dirty="0">
              <a:solidFill>
                <a:prstClr val="black"/>
              </a:solidFill>
              <a:latin typeface="Gilroy Bold" panose="00000800000000000000" pitchFamily="50" charset="0"/>
            </a:endParaRPr>
          </a:p>
        </p:txBody>
      </p:sp>
    </p:spTree>
    <p:extLst>
      <p:ext uri="{BB962C8B-B14F-4D97-AF65-F5344CB8AC3E}">
        <p14:creationId xmlns:p14="http://schemas.microsoft.com/office/powerpoint/2010/main" val="16848450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356" y="1215527"/>
            <a:ext cx="7828422" cy="5118477"/>
          </a:xfrm>
        </p:spPr>
        <p:txBody>
          <a:bodyPr>
            <a:noAutofit/>
          </a:bodyPr>
          <a:lstStyle/>
          <a:p>
            <a:pPr marL="342900" indent="-342900" algn="l">
              <a:lnSpc>
                <a:spcPct val="90000"/>
              </a:lnSpc>
              <a:buFont typeface="Arial"/>
              <a:buChar char="•"/>
            </a:pPr>
            <a:r>
              <a:rPr lang="en-US" sz="2400" b="1" dirty="0" smtClean="0">
                <a:solidFill>
                  <a:srgbClr val="000000"/>
                </a:solidFill>
              </a:rPr>
              <a:t>Catherine McCarthy</a:t>
            </a:r>
            <a:r>
              <a:rPr lang="en-US" sz="2400" dirty="0" smtClean="0">
                <a:solidFill>
                  <a:srgbClr val="000000"/>
                </a:solidFill>
              </a:rPr>
              <a:t>, </a:t>
            </a:r>
            <a:r>
              <a:rPr lang="en-US" sz="2400" dirty="0">
                <a:solidFill>
                  <a:srgbClr val="000000"/>
                </a:solidFill>
              </a:rPr>
              <a:t>Science Museum of Minnesota,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Introduction Why, When, Resources</a:t>
            </a:r>
          </a:p>
          <a:p>
            <a:pPr marL="342900" indent="-342900" algn="l">
              <a:lnSpc>
                <a:spcPct val="90000"/>
              </a:lnSpc>
              <a:buFont typeface="Arial"/>
              <a:buChar char="•"/>
            </a:pPr>
            <a:endParaRPr lang="en-US" sz="1200" dirty="0" smtClean="0">
              <a:solidFill>
                <a:srgbClr val="000000"/>
              </a:solidFill>
            </a:endParaRPr>
          </a:p>
          <a:p>
            <a:pPr marL="342900" indent="-342900" algn="l">
              <a:lnSpc>
                <a:spcPct val="90000"/>
              </a:lnSpc>
              <a:buFont typeface="Arial"/>
              <a:buChar char="•"/>
            </a:pPr>
            <a:r>
              <a:rPr lang="en-US" sz="2400" b="1" dirty="0" smtClean="0">
                <a:solidFill>
                  <a:srgbClr val="000000"/>
                </a:solidFill>
              </a:rPr>
              <a:t>Michelle </a:t>
            </a:r>
            <a:r>
              <a:rPr lang="en-US" sz="2400" b="1" dirty="0" err="1" smtClean="0">
                <a:solidFill>
                  <a:srgbClr val="000000"/>
                </a:solidFill>
              </a:rPr>
              <a:t>Kortenaar</a:t>
            </a:r>
            <a:r>
              <a:rPr lang="en-US" sz="2400" b="1" dirty="0" smtClean="0">
                <a:solidFill>
                  <a:srgbClr val="000000"/>
                </a:solidFill>
              </a:rPr>
              <a:t>, </a:t>
            </a:r>
            <a:r>
              <a:rPr lang="en-US" sz="2400" dirty="0" err="1">
                <a:solidFill>
                  <a:srgbClr val="000000"/>
                </a:solidFill>
              </a:rPr>
              <a:t>Sciencenter</a:t>
            </a:r>
            <a:r>
              <a:rPr lang="en-US" sz="2400" dirty="0">
                <a:solidFill>
                  <a:srgbClr val="000000"/>
                </a:solidFill>
              </a:rPr>
              <a:t> Ithaca, </a:t>
            </a:r>
            <a:r>
              <a:rPr lang="en-US" sz="2400" dirty="0" smtClean="0">
                <a:solidFill>
                  <a:srgbClr val="000000"/>
                </a:solidFill>
              </a:rPr>
              <a:t>NY</a:t>
            </a:r>
            <a:br>
              <a:rPr lang="en-US" sz="2400" dirty="0" smtClean="0">
                <a:solidFill>
                  <a:srgbClr val="000000"/>
                </a:solidFill>
              </a:rPr>
            </a:br>
            <a:r>
              <a:rPr lang="en-US" sz="2400" dirty="0" smtClean="0">
                <a:solidFill>
                  <a:srgbClr val="000000"/>
                </a:solidFill>
              </a:rPr>
              <a:t>Working with and training college students facilitators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Christina </a:t>
            </a:r>
            <a:r>
              <a:rPr lang="en-US" sz="2400" b="1" dirty="0" err="1" smtClean="0">
                <a:solidFill>
                  <a:srgbClr val="000000"/>
                </a:solidFill>
              </a:rPr>
              <a:t>Leavell</a:t>
            </a:r>
            <a:r>
              <a:rPr lang="en-US" sz="2400" dirty="0" smtClean="0">
                <a:solidFill>
                  <a:srgbClr val="000000"/>
                </a:solidFill>
              </a:rPr>
              <a:t>, </a:t>
            </a:r>
            <a:r>
              <a:rPr lang="en-US" sz="2400" dirty="0">
                <a:solidFill>
                  <a:srgbClr val="000000"/>
                </a:solidFill>
              </a:rPr>
              <a:t>Science Museum of Minnesota Recruiting </a:t>
            </a:r>
            <a:r>
              <a:rPr lang="en-US" sz="2400" dirty="0" smtClean="0">
                <a:solidFill>
                  <a:srgbClr val="000000"/>
                </a:solidFill>
              </a:rPr>
              <a:t>volunteers from professional societies and expert networks such as Solar System Ambassadors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Becky Wolfe, </a:t>
            </a:r>
            <a:r>
              <a:rPr lang="en-US" sz="2400" dirty="0">
                <a:solidFill>
                  <a:srgbClr val="000000"/>
                </a:solidFill>
              </a:rPr>
              <a:t>The Children’s Museum of Indianapolis Preparing </a:t>
            </a:r>
            <a:r>
              <a:rPr lang="en-US" sz="2400" dirty="0" smtClean="0">
                <a:solidFill>
                  <a:srgbClr val="000000"/>
                </a:solidFill>
              </a:rPr>
              <a:t>for successful family-friendly large scale events</a:t>
            </a:r>
          </a:p>
          <a:p>
            <a:pPr marL="342900" indent="-342900" algn="l">
              <a:lnSpc>
                <a:spcPct val="90000"/>
              </a:lnSpc>
              <a:buFont typeface="Arial"/>
              <a:buChar char="•"/>
            </a:pPr>
            <a:endParaRPr lang="en-US" sz="1200" dirty="0">
              <a:solidFill>
                <a:srgbClr val="000000"/>
              </a:solidFill>
            </a:endParaRPr>
          </a:p>
          <a:p>
            <a:pPr marL="342900" indent="-342900" algn="l">
              <a:lnSpc>
                <a:spcPct val="90000"/>
              </a:lnSpc>
              <a:buFont typeface="Arial"/>
              <a:buChar char="•"/>
            </a:pPr>
            <a:r>
              <a:rPr lang="en-US" sz="2400" b="1" dirty="0" smtClean="0">
                <a:solidFill>
                  <a:srgbClr val="000000"/>
                </a:solidFill>
              </a:rPr>
              <a:t>Celeste Kathleen</a:t>
            </a:r>
            <a:r>
              <a:rPr lang="en-US" sz="2400" dirty="0" smtClean="0">
                <a:solidFill>
                  <a:srgbClr val="000000"/>
                </a:solidFill>
              </a:rPr>
              <a:t>, </a:t>
            </a:r>
            <a:r>
              <a:rPr lang="en-US" sz="2400" dirty="0">
                <a:solidFill>
                  <a:srgbClr val="000000"/>
                </a:solidFill>
              </a:rPr>
              <a:t>Marbles Kids Museum, Raleigh, NC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Forming connections with local scientists and businesses, preparing them for play-based programming</a:t>
            </a:r>
          </a:p>
          <a:p>
            <a:pPr marL="342900" indent="-342900" algn="l">
              <a:lnSpc>
                <a:spcPct val="90000"/>
              </a:lnSpc>
              <a:buFont typeface="Arial"/>
              <a:buChar char="•"/>
            </a:pPr>
            <a:r>
              <a:rPr lang="en-US" sz="2400" b="1" dirty="0" smtClean="0">
                <a:solidFill>
                  <a:srgbClr val="000000"/>
                </a:solidFill>
              </a:rPr>
              <a:t>Discussion</a:t>
            </a:r>
            <a:endParaRPr lang="en-US" sz="2400" dirty="0">
              <a:solidFill>
                <a:srgbClr val="000000"/>
              </a:solidFill>
            </a:endParaRPr>
          </a:p>
          <a:p>
            <a:pPr marL="457200" indent="-457200" algn="l">
              <a:lnSpc>
                <a:spcPct val="90000"/>
              </a:lnSpc>
              <a:buFont typeface="Arial"/>
              <a:buChar char="•"/>
            </a:pPr>
            <a:endParaRPr lang="en-US" sz="2400" dirty="0" smtClean="0">
              <a:solidFill>
                <a:srgbClr val="000000"/>
              </a:solidFill>
            </a:endParaRPr>
          </a:p>
          <a:p>
            <a:pPr algn="l">
              <a:lnSpc>
                <a:spcPct val="90000"/>
              </a:lnSpc>
            </a:pPr>
            <a:endParaRPr lang="en-US" sz="2400" dirty="0">
              <a:solidFill>
                <a:srgbClr val="000000"/>
              </a:solidFill>
            </a:endParaRPr>
          </a:p>
          <a:p>
            <a:pPr marL="457200" indent="-457200" algn="l">
              <a:lnSpc>
                <a:spcPct val="90000"/>
              </a:lnSpc>
              <a:buFont typeface="Arial"/>
              <a:buChar char="•"/>
            </a:pPr>
            <a:endParaRPr lang="en-US" sz="2400" dirty="0">
              <a:solidFill>
                <a:srgbClr val="000000"/>
              </a:solidFill>
            </a:endParaRPr>
          </a:p>
        </p:txBody>
      </p:sp>
      <p:sp>
        <p:nvSpPr>
          <p:cNvPr id="10" name="Rectangle 9"/>
          <p:cNvSpPr/>
          <p:nvPr/>
        </p:nvSpPr>
        <p:spPr>
          <a:xfrm>
            <a:off x="0" y="0"/>
            <a:ext cx="2413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799106" y="138309"/>
            <a:ext cx="7243293" cy="1077218"/>
          </a:xfrm>
          <a:prstGeom prst="rect">
            <a:avLst/>
          </a:prstGeom>
        </p:spPr>
        <p:txBody>
          <a:bodyPr wrap="square">
            <a:spAutoFit/>
          </a:bodyPr>
          <a:lstStyle/>
          <a:p>
            <a:r>
              <a:rPr lang="en-US" sz="3200" b="1" dirty="0">
                <a:solidFill>
                  <a:srgbClr val="00858B"/>
                </a:solidFill>
                <a:latin typeface="Century Gothic"/>
              </a:rPr>
              <a:t>Bringing Science experts into your museum – </a:t>
            </a:r>
            <a:r>
              <a:rPr lang="en-US" sz="3200" b="1" dirty="0" smtClean="0">
                <a:solidFill>
                  <a:srgbClr val="00858B"/>
                </a:solidFill>
                <a:latin typeface="Century Gothic"/>
              </a:rPr>
              <a:t>why</a:t>
            </a:r>
            <a:r>
              <a:rPr lang="en-US" sz="3200" b="1" dirty="0">
                <a:solidFill>
                  <a:srgbClr val="00858B"/>
                </a:solidFill>
                <a:latin typeface="Century Gothic"/>
              </a:rPr>
              <a:t>, how and wow!</a:t>
            </a:r>
          </a:p>
        </p:txBody>
      </p:sp>
      <p:sp>
        <p:nvSpPr>
          <p:cNvPr id="4" name="Right Arrow 3"/>
          <p:cNvSpPr/>
          <p:nvPr/>
        </p:nvSpPr>
        <p:spPr>
          <a:xfrm>
            <a:off x="469900" y="6193927"/>
            <a:ext cx="884511" cy="571500"/>
          </a:xfrm>
          <a:prstGeom prst="rightArrow">
            <a:avLst/>
          </a:prstGeom>
          <a:solidFill>
            <a:srgbClr val="5CBE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Tree>
    <p:extLst>
      <p:ext uri="{BB962C8B-B14F-4D97-AF65-F5344CB8AC3E}">
        <p14:creationId xmlns:p14="http://schemas.microsoft.com/office/powerpoint/2010/main" val="23467619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yaguez 10173524_652095684838566_5373514639406197669_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61945"/>
            <a:ext cx="9169120" cy="3922692"/>
          </a:xfrm>
          <a:prstGeom prst="rect">
            <a:avLst/>
          </a:prstGeom>
        </p:spPr>
      </p:pic>
      <p:sp>
        <p:nvSpPr>
          <p:cNvPr id="10" name="Rectangle 9"/>
          <p:cNvSpPr/>
          <p:nvPr/>
        </p:nvSpPr>
        <p:spPr>
          <a:xfrm>
            <a:off x="0" y="0"/>
            <a:ext cx="9143999" cy="27559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25120" y="910166"/>
            <a:ext cx="9144000" cy="1015663"/>
          </a:xfrm>
          <a:prstGeom prst="rect">
            <a:avLst/>
          </a:prstGeom>
        </p:spPr>
        <p:txBody>
          <a:bodyPr wrap="square">
            <a:spAutoFit/>
          </a:bodyPr>
          <a:lstStyle/>
          <a:p>
            <a:pPr algn="ctr"/>
            <a:r>
              <a:rPr lang="en-US" sz="6000" b="1" dirty="0" smtClean="0">
                <a:solidFill>
                  <a:srgbClr val="FFFFFF"/>
                </a:solidFill>
                <a:latin typeface="Century Gothic"/>
              </a:rPr>
              <a:t>DISCUSSION</a:t>
            </a:r>
            <a:endParaRPr lang="en-US" sz="6000" dirty="0">
              <a:solidFill>
                <a:srgbClr val="FFFFFF"/>
              </a:solidFill>
            </a:endParaRPr>
          </a:p>
        </p:txBody>
      </p:sp>
    </p:spTree>
    <p:extLst>
      <p:ext uri="{BB962C8B-B14F-4D97-AF65-F5344CB8AC3E}">
        <p14:creationId xmlns:p14="http://schemas.microsoft.com/office/powerpoint/2010/main" val="12348792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722313" y="2723026"/>
            <a:ext cx="7772400" cy="1362075"/>
          </a:xfrm>
        </p:spPr>
        <p:txBody>
          <a:bodyPr>
            <a:noAutofit/>
          </a:bodyPr>
          <a:lstStyle/>
          <a:p>
            <a:pPr algn="ctr"/>
            <a:r>
              <a:rPr lang="en-US" sz="6000" cap="none" dirty="0" smtClean="0">
                <a:solidFill>
                  <a:srgbClr val="FFFFFF"/>
                </a:solidFill>
                <a:latin typeface="Century Gothic"/>
                <a:cs typeface="Century Gothic"/>
              </a:rPr>
              <a:t>Do you already bring science experts into your museum?</a:t>
            </a:r>
            <a:endParaRPr lang="en-US" sz="6000" cap="none" dirty="0">
              <a:solidFill>
                <a:srgbClr val="FFFFFF"/>
              </a:solidFill>
              <a:latin typeface="Century Gothic"/>
              <a:cs typeface="Century Gothic"/>
            </a:endParaRPr>
          </a:p>
        </p:txBody>
      </p:sp>
      <p:pic>
        <p:nvPicPr>
          <p:cNvPr id="3" name="Picture 2" descr="Questions low re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59649" y="0"/>
            <a:ext cx="6621520" cy="2536074"/>
          </a:xfrm>
          <a:prstGeom prst="rect">
            <a:avLst/>
          </a:prstGeom>
        </p:spPr>
      </p:pic>
    </p:spTree>
    <p:extLst>
      <p:ext uri="{BB962C8B-B14F-4D97-AF65-F5344CB8AC3E}">
        <p14:creationId xmlns:p14="http://schemas.microsoft.com/office/powerpoint/2010/main" val="349296762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4140200" y="2092105"/>
            <a:ext cx="5213724" cy="51184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r>
              <a:rPr lang="en-US" sz="2800" dirty="0" smtClean="0">
                <a:solidFill>
                  <a:srgbClr val="000000"/>
                </a:solidFill>
              </a:rPr>
              <a:t>STEM events and holidays</a:t>
            </a:r>
          </a:p>
          <a:p>
            <a:pPr marL="457200" indent="-457200"/>
            <a:r>
              <a:rPr lang="en-US" sz="2800" dirty="0" smtClean="0">
                <a:solidFill>
                  <a:srgbClr val="000000"/>
                </a:solidFill>
              </a:rPr>
              <a:t>NISE </a:t>
            </a:r>
            <a:r>
              <a:rPr lang="en-US" sz="2800" dirty="0">
                <a:solidFill>
                  <a:srgbClr val="000000"/>
                </a:solidFill>
              </a:rPr>
              <a:t>Network training </a:t>
            </a:r>
            <a:r>
              <a:rPr lang="en-US" sz="2800" dirty="0" smtClean="0">
                <a:solidFill>
                  <a:srgbClr val="000000"/>
                </a:solidFill>
              </a:rPr>
              <a:t>materials and professional development resources</a:t>
            </a:r>
            <a:endParaRPr lang="en-US" sz="2800" dirty="0">
              <a:solidFill>
                <a:srgbClr val="000000"/>
              </a:solidFill>
            </a:endParaRPr>
          </a:p>
          <a:p>
            <a:pPr marL="457200" indent="-457200"/>
            <a:r>
              <a:rPr lang="en-US" sz="2800" dirty="0" smtClean="0">
                <a:solidFill>
                  <a:srgbClr val="000000"/>
                </a:solidFill>
              </a:rPr>
              <a:t>Planning Guest Presentations</a:t>
            </a:r>
          </a:p>
          <a:p>
            <a:pPr marL="457200" indent="-457200"/>
            <a:r>
              <a:rPr lang="en-US" sz="2800" dirty="0" smtClean="0">
                <a:solidFill>
                  <a:srgbClr val="000000"/>
                </a:solidFill>
              </a:rPr>
              <a:t>Tips </a:t>
            </a:r>
            <a:r>
              <a:rPr lang="en-US" sz="2800" dirty="0">
                <a:solidFill>
                  <a:srgbClr val="000000"/>
                </a:solidFill>
              </a:rPr>
              <a:t>for guest </a:t>
            </a:r>
            <a:r>
              <a:rPr lang="en-US" sz="2800" dirty="0" smtClean="0">
                <a:solidFill>
                  <a:srgbClr val="000000"/>
                </a:solidFill>
              </a:rPr>
              <a:t>speakers</a:t>
            </a:r>
          </a:p>
          <a:p>
            <a:pPr marL="457200" indent="-457200"/>
            <a:r>
              <a:rPr lang="en-US" sz="2800" dirty="0" smtClean="0">
                <a:solidFill>
                  <a:srgbClr val="000000"/>
                </a:solidFill>
              </a:rPr>
              <a:t>Tips for leading hands-on activities</a:t>
            </a:r>
          </a:p>
          <a:p>
            <a:pPr marL="0" indent="0">
              <a:buNone/>
            </a:pPr>
            <a:endParaRPr lang="en-US" sz="2800" dirty="0" smtClean="0">
              <a:solidFill>
                <a:srgbClr val="000000"/>
              </a:solidFill>
            </a:endParaRPr>
          </a:p>
          <a:p>
            <a:pPr marL="457200" indent="-457200"/>
            <a:endParaRPr lang="en-US" dirty="0">
              <a:solidFill>
                <a:srgbClr val="000000"/>
              </a:solidFill>
            </a:endParaRPr>
          </a:p>
        </p:txBody>
      </p:sp>
      <p:sp>
        <p:nvSpPr>
          <p:cNvPr id="5" name="Rectangle 4"/>
          <p:cNvSpPr/>
          <p:nvPr/>
        </p:nvSpPr>
        <p:spPr>
          <a:xfrm flipH="1">
            <a:off x="4356099" y="608209"/>
            <a:ext cx="6111712" cy="1446550"/>
          </a:xfrm>
          <a:prstGeom prst="rect">
            <a:avLst/>
          </a:prstGeom>
        </p:spPr>
        <p:txBody>
          <a:bodyPr wrap="square">
            <a:spAutoFit/>
          </a:bodyPr>
          <a:lstStyle/>
          <a:p>
            <a:r>
              <a:rPr lang="en-US" sz="4400" b="1" dirty="0" smtClean="0">
                <a:solidFill>
                  <a:srgbClr val="00858B"/>
                </a:solidFill>
                <a:latin typeface="Century Gothic"/>
              </a:rPr>
              <a:t>Resources </a:t>
            </a:r>
            <a:br>
              <a:rPr lang="en-US" sz="4400" b="1" dirty="0" smtClean="0">
                <a:solidFill>
                  <a:srgbClr val="00858B"/>
                </a:solidFill>
                <a:latin typeface="Century Gothic"/>
              </a:rPr>
            </a:br>
            <a:r>
              <a:rPr lang="en-US" sz="4400" b="1" dirty="0" smtClean="0">
                <a:solidFill>
                  <a:srgbClr val="00858B"/>
                </a:solidFill>
                <a:latin typeface="Century Gothic"/>
              </a:rPr>
              <a:t>Handouts</a:t>
            </a:r>
            <a:endParaRPr lang="en-US" sz="4400" dirty="0">
              <a:solidFill>
                <a:srgbClr val="00858B"/>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94859"/>
            <a:ext cx="3945010" cy="6463142"/>
          </a:xfrm>
          <a:prstGeom prst="rect">
            <a:avLst/>
          </a:prstGeom>
        </p:spPr>
      </p:pic>
    </p:spTree>
    <p:extLst>
      <p:ext uri="{BB962C8B-B14F-4D97-AF65-F5344CB8AC3E}">
        <p14:creationId xmlns:p14="http://schemas.microsoft.com/office/powerpoint/2010/main" val="22498808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3295" y="2034596"/>
            <a:ext cx="90858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794788" y="1944950"/>
            <a:ext cx="7035446" cy="13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b="1" dirty="0" smtClean="0">
                <a:latin typeface="+mj-lt"/>
              </a:rPr>
              <a:t>The </a:t>
            </a:r>
            <a:r>
              <a:rPr lang="en-US" sz="1200" b="1" dirty="0" err="1" smtClean="0">
                <a:latin typeface="+mj-lt"/>
              </a:rPr>
              <a:t>Nanoscale</a:t>
            </a:r>
            <a:r>
              <a:rPr lang="en-US" sz="1200" b="1" dirty="0" smtClean="0">
                <a:latin typeface="+mj-lt"/>
              </a:rPr>
              <a:t> Informal Science Education Network </a:t>
            </a:r>
            <a:r>
              <a:rPr lang="en-US" sz="1200" dirty="0">
                <a:latin typeface="+mj-lt"/>
              </a:rPr>
              <a:t>i</a:t>
            </a:r>
            <a:r>
              <a:rPr lang="en-US" sz="1200" dirty="0" smtClean="0">
                <a:latin typeface="+mj-lt"/>
              </a:rPr>
              <a:t>s supported </a:t>
            </a:r>
            <a:r>
              <a:rPr lang="en-US" sz="1200" dirty="0">
                <a:latin typeface="+mj-lt"/>
              </a:rPr>
              <a:t>by the National Science Foundation under </a:t>
            </a:r>
            <a:r>
              <a:rPr lang="en-US" sz="1200" dirty="0" smtClean="0">
                <a:latin typeface="+mj-lt"/>
              </a:rPr>
              <a:t>award numbers 0532536 and 0940143. </a:t>
            </a:r>
            <a:r>
              <a:rPr lang="en-US" sz="1200" b="1" dirty="0" smtClean="0">
                <a:latin typeface="+mj-lt"/>
              </a:rPr>
              <a:t>Multi-Site Public Engagement in Science</a:t>
            </a:r>
            <a:r>
              <a:rPr lang="en-US" sz="1200" dirty="0" smtClean="0">
                <a:latin typeface="+mj-lt"/>
              </a:rPr>
              <a:t> is supported by the National Science Foundation under award number 1421179. </a:t>
            </a:r>
            <a:r>
              <a:rPr lang="en-US" sz="1200" b="1" dirty="0" err="1" smtClean="0">
                <a:latin typeface="+mj-lt"/>
              </a:rPr>
              <a:t>Transmedia</a:t>
            </a:r>
            <a:r>
              <a:rPr lang="en-US" sz="1200" b="1" dirty="0" smtClean="0">
                <a:latin typeface="+mj-lt"/>
              </a:rPr>
              <a:t> Museum </a:t>
            </a:r>
            <a:r>
              <a:rPr lang="en-US" sz="1200" dirty="0" smtClean="0">
                <a:latin typeface="+mj-lt"/>
              </a:rPr>
              <a:t>is supported by the National Science Foundation under award number </a:t>
            </a:r>
            <a:r>
              <a:rPr lang="is-IS" sz="1200" dirty="0">
                <a:latin typeface="+mj-lt"/>
              </a:rPr>
              <a:t>1516684</a:t>
            </a:r>
            <a:r>
              <a:rPr lang="en-US" sz="1200" dirty="0" smtClean="0">
                <a:latin typeface="+mj-lt"/>
              </a:rPr>
              <a:t>. </a:t>
            </a:r>
            <a:r>
              <a:rPr lang="en-US" sz="1200" b="1" dirty="0" err="1" smtClean="0">
                <a:latin typeface="+mj-lt"/>
              </a:rPr>
              <a:t>ChemAttitudes</a:t>
            </a:r>
            <a:r>
              <a:rPr lang="en-US" sz="1200" dirty="0" smtClean="0">
                <a:latin typeface="+mj-lt"/>
              </a:rPr>
              <a:t> is supported by the National Science Foundation under award number 1612482. </a:t>
            </a:r>
            <a:r>
              <a:rPr lang="en-US" sz="1200" b="1" dirty="0">
                <a:latin typeface="+mj-lt"/>
              </a:rPr>
              <a:t>Collaborative Research: Grounding Institutional Partnerships in Structures for Broader Impacts </a:t>
            </a:r>
            <a:r>
              <a:rPr lang="en-US" sz="1200" b="1" dirty="0" smtClean="0">
                <a:latin typeface="+mj-lt"/>
              </a:rPr>
              <a:t>Design </a:t>
            </a:r>
            <a:r>
              <a:rPr lang="en-US" sz="1200" dirty="0">
                <a:latin typeface="+mj-lt"/>
              </a:rPr>
              <a:t>i</a:t>
            </a:r>
            <a:r>
              <a:rPr lang="en-US" sz="1200" dirty="0" smtClean="0">
                <a:latin typeface="+mj-lt"/>
              </a:rPr>
              <a:t>s </a:t>
            </a:r>
            <a:r>
              <a:rPr lang="en-US" sz="1200" dirty="0">
                <a:latin typeface="+mj-lt"/>
              </a:rPr>
              <a:t>supported by the National Science Foundation under award number 1610039. </a:t>
            </a:r>
            <a:r>
              <a:rPr lang="en-US" sz="1200" dirty="0" smtClean="0">
                <a:latin typeface="+mj-lt"/>
              </a:rPr>
              <a:t>Any </a:t>
            </a:r>
            <a:r>
              <a:rPr lang="en-US" sz="1200" dirty="0">
                <a:latin typeface="+mj-lt"/>
              </a:rPr>
              <a:t>opinions, findings, and conclusions or recommendations expressed in this presentation are those of the authors and do not necessarily reflect the views of the Foundation. </a:t>
            </a:r>
          </a:p>
        </p:txBody>
      </p:sp>
      <p:sp>
        <p:nvSpPr>
          <p:cNvPr id="11" name="Rectangle 10"/>
          <p:cNvSpPr/>
          <p:nvPr/>
        </p:nvSpPr>
        <p:spPr>
          <a:xfrm>
            <a:off x="1794788" y="5376807"/>
            <a:ext cx="7035446" cy="830997"/>
          </a:xfrm>
          <a:prstGeom prst="rect">
            <a:avLst/>
          </a:prstGeom>
        </p:spPr>
        <p:txBody>
          <a:bodyPr wrap="square">
            <a:spAutoFit/>
          </a:bodyPr>
          <a:lstStyle/>
          <a:p>
            <a:r>
              <a:rPr lang="en-US" sz="1200" b="1" dirty="0" smtClean="0">
                <a:solidFill>
                  <a:srgbClr val="000000"/>
                </a:solidFill>
              </a:rPr>
              <a:t>Space and Earth Informal STEM Education </a:t>
            </a:r>
            <a:r>
              <a:rPr lang="en-US" sz="1200" dirty="0" smtClean="0">
                <a:solidFill>
                  <a:srgbClr val="000000"/>
                </a:solidFill>
              </a:rPr>
              <a:t>is supported </a:t>
            </a:r>
            <a:r>
              <a:rPr lang="en-US" sz="1200" dirty="0">
                <a:solidFill>
                  <a:srgbClr val="000000"/>
                </a:solidFill>
              </a:rPr>
              <a:t>by NASA under </a:t>
            </a:r>
            <a:r>
              <a:rPr lang="en-US" sz="1200" dirty="0" smtClean="0">
                <a:solidFill>
                  <a:srgbClr val="000000"/>
                </a:solidFill>
              </a:rPr>
              <a:t>cooperative agreement number NNX16AC67A. Any </a:t>
            </a:r>
            <a:r>
              <a:rPr lang="en-US" sz="1200" dirty="0">
                <a:solidFill>
                  <a:srgbClr val="000000"/>
                </a:solidFill>
              </a:rPr>
              <a:t>opinions, findings, and conclusions or recommendations expressed in this material are those of the author(s) and do not necessarily reflect the view of the National Aeronautics and Space Administration (NASA</a:t>
            </a:r>
            <a:r>
              <a:rPr lang="en-US" sz="1200" dirty="0" smtClean="0">
                <a:solidFill>
                  <a:srgbClr val="000000"/>
                </a:solidFill>
              </a:rPr>
              <a:t>).</a:t>
            </a:r>
            <a:endParaRPr lang="en-US" sz="1200" dirty="0">
              <a:solidFill>
                <a:srgbClr val="000000"/>
              </a:solidFill>
            </a:endParaRPr>
          </a:p>
        </p:txBody>
      </p:sp>
      <p:pic>
        <p:nvPicPr>
          <p:cNvPr id="21" name="Picture 20" descr="New_NISENET_logo_V.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0252" y="5376807"/>
            <a:ext cx="1077877" cy="914400"/>
          </a:xfrm>
          <a:prstGeom prst="rect">
            <a:avLst/>
          </a:prstGeom>
        </p:spPr>
      </p:pic>
      <p:sp>
        <p:nvSpPr>
          <p:cNvPr id="2" name="Rectangle 1"/>
          <p:cNvSpPr/>
          <p:nvPr/>
        </p:nvSpPr>
        <p:spPr>
          <a:xfrm>
            <a:off x="1794788" y="3876068"/>
            <a:ext cx="7035446" cy="646331"/>
          </a:xfrm>
          <a:prstGeom prst="rect">
            <a:avLst/>
          </a:prstGeom>
        </p:spPr>
        <p:txBody>
          <a:bodyPr wrap="square">
            <a:spAutoFit/>
          </a:bodyPr>
          <a:lstStyle/>
          <a:p>
            <a:r>
              <a:rPr lang="en-US" sz="1200" b="1" dirty="0" smtClean="0"/>
              <a:t>Sustainability in Science Museums </a:t>
            </a:r>
            <a:r>
              <a:rPr lang="en-US" sz="1200" dirty="0" smtClean="0"/>
              <a:t>is </a:t>
            </a:r>
            <a:r>
              <a:rPr lang="en-US" sz="1200" dirty="0"/>
              <a:t>supported by the Walton Sustainability Solutions Initiatives at Arizona State University (ASU</a:t>
            </a:r>
            <a:r>
              <a:rPr lang="en-US" sz="1200" dirty="0" smtClean="0"/>
              <a:t>)</a:t>
            </a:r>
            <a:r>
              <a:rPr lang="en-US" sz="1200" dirty="0"/>
              <a:t> </a:t>
            </a:r>
            <a:r>
              <a:rPr lang="en-US" sz="1200" dirty="0" smtClean="0"/>
              <a:t>and is a collaboration with the Center for Engagement and Training in Science and Society at ASU.</a:t>
            </a:r>
            <a:endParaRPr lang="en-US" sz="1200" dirty="0"/>
          </a:p>
        </p:txBody>
      </p:sp>
      <p:pic>
        <p:nvPicPr>
          <p:cNvPr id="3" name="Picture 2" descr="lwm1_rgb-m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295" y="3861127"/>
            <a:ext cx="984834" cy="731520"/>
          </a:xfrm>
          <a:prstGeom prst="rect">
            <a:avLst/>
          </a:prstGeom>
        </p:spPr>
      </p:pic>
      <p:sp>
        <p:nvSpPr>
          <p:cNvPr id="24" name="Rectangle 23"/>
          <p:cNvSpPr/>
          <p:nvPr/>
        </p:nvSpPr>
        <p:spPr>
          <a:xfrm>
            <a:off x="0" y="0"/>
            <a:ext cx="9143999" cy="147002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smtClean="0">
                <a:solidFill>
                  <a:srgbClr val="FFFFFF"/>
                </a:solidFill>
                <a:latin typeface="Century Gothic"/>
              </a:rPr>
              <a:t>Thank you to our funders</a:t>
            </a:r>
            <a:endParaRPr lang="en-US" sz="4400" dirty="0">
              <a:solidFill>
                <a:srgbClr val="FFFFFF"/>
              </a:solidFill>
            </a:endParaRPr>
          </a:p>
        </p:txBody>
      </p:sp>
    </p:spTree>
    <p:extLst>
      <p:ext uri="{BB962C8B-B14F-4D97-AF65-F5344CB8AC3E}">
        <p14:creationId xmlns:p14="http://schemas.microsoft.com/office/powerpoint/2010/main" val="6104295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381001" y="1612523"/>
            <a:ext cx="8521700" cy="51184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smtClean="0">
                <a:solidFill>
                  <a:srgbClr val="000000"/>
                </a:solidFill>
              </a:rPr>
              <a:t>How do you select and screen volunteers? </a:t>
            </a:r>
            <a:endParaRPr lang="en-US" sz="2800" dirty="0" smtClean="0">
              <a:solidFill>
                <a:srgbClr val="000000"/>
              </a:solidFill>
            </a:endParaRPr>
          </a:p>
          <a:p>
            <a:endParaRPr lang="en-US" sz="2800" dirty="0" smtClean="0">
              <a:solidFill>
                <a:srgbClr val="000000"/>
              </a:solidFill>
            </a:endParaRPr>
          </a:p>
          <a:p>
            <a:pPr marL="457200" indent="-457200"/>
            <a:endParaRPr lang="en-US" dirty="0">
              <a:solidFill>
                <a:srgbClr val="000000"/>
              </a:solidFill>
            </a:endParaRPr>
          </a:p>
        </p:txBody>
      </p:sp>
      <p:sp>
        <p:nvSpPr>
          <p:cNvPr id="5" name="Rectangle 4"/>
          <p:cNvSpPr/>
          <p:nvPr/>
        </p:nvSpPr>
        <p:spPr>
          <a:xfrm flipH="1">
            <a:off x="2058502" y="608209"/>
            <a:ext cx="6890705" cy="769441"/>
          </a:xfrm>
          <a:prstGeom prst="rect">
            <a:avLst/>
          </a:prstGeom>
        </p:spPr>
        <p:txBody>
          <a:bodyPr wrap="square">
            <a:spAutoFit/>
          </a:bodyPr>
          <a:lstStyle/>
          <a:p>
            <a:r>
              <a:rPr lang="en-US" sz="4400" b="1" dirty="0" smtClean="0">
                <a:solidFill>
                  <a:srgbClr val="00858B"/>
                </a:solidFill>
                <a:latin typeface="Century Gothic"/>
              </a:rPr>
              <a:t>Discussion Questions</a:t>
            </a:r>
            <a:endParaRPr lang="en-US" sz="4400" dirty="0">
              <a:solidFill>
                <a:srgbClr val="00858B"/>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705101"/>
            <a:ext cx="9143999" cy="3911600"/>
          </a:xfrm>
          <a:prstGeom prst="rect">
            <a:avLst/>
          </a:prstGeom>
        </p:spPr>
      </p:pic>
    </p:spTree>
    <p:extLst>
      <p:ext uri="{BB962C8B-B14F-4D97-AF65-F5344CB8AC3E}">
        <p14:creationId xmlns:p14="http://schemas.microsoft.com/office/powerpoint/2010/main" val="31000368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139700" y="1157650"/>
            <a:ext cx="8763001" cy="53533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smtClean="0">
                <a:solidFill>
                  <a:srgbClr val="000000"/>
                </a:solidFill>
              </a:rPr>
              <a:t>Can you tell us about things that didn’t go so well? Any cautionary tales we can learn from</a:t>
            </a:r>
            <a:endParaRPr lang="en-US" sz="2800" dirty="0" smtClean="0">
              <a:solidFill>
                <a:srgbClr val="000000"/>
              </a:solidFill>
            </a:endParaRPr>
          </a:p>
          <a:p>
            <a:pPr marL="457200" indent="-457200"/>
            <a:endParaRPr lang="en-US" dirty="0">
              <a:solidFill>
                <a:srgbClr val="000000"/>
              </a:solidFill>
            </a:endParaRPr>
          </a:p>
        </p:txBody>
      </p:sp>
      <p:sp>
        <p:nvSpPr>
          <p:cNvPr id="5" name="Rectangle 4"/>
          <p:cNvSpPr/>
          <p:nvPr/>
        </p:nvSpPr>
        <p:spPr>
          <a:xfrm flipH="1">
            <a:off x="2011996" y="394858"/>
            <a:ext cx="6890705" cy="769441"/>
          </a:xfrm>
          <a:prstGeom prst="rect">
            <a:avLst/>
          </a:prstGeom>
        </p:spPr>
        <p:txBody>
          <a:bodyPr wrap="square">
            <a:spAutoFit/>
          </a:bodyPr>
          <a:lstStyle/>
          <a:p>
            <a:r>
              <a:rPr lang="en-US" sz="4400" b="1" dirty="0" smtClean="0">
                <a:solidFill>
                  <a:srgbClr val="00858B"/>
                </a:solidFill>
                <a:latin typeface="Century Gothic"/>
              </a:rPr>
              <a:t>Discussion Questions</a:t>
            </a:r>
            <a:endParaRPr lang="en-US" sz="4400" dirty="0">
              <a:solidFill>
                <a:srgbClr val="00858B"/>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20772"/>
          <a:stretch/>
        </p:blipFill>
        <p:spPr>
          <a:xfrm>
            <a:off x="241300" y="1644350"/>
            <a:ext cx="8530886" cy="5685835"/>
          </a:xfrm>
          <a:prstGeom prst="rect">
            <a:avLst/>
          </a:prstGeom>
        </p:spPr>
      </p:pic>
    </p:spTree>
    <p:extLst>
      <p:ext uri="{BB962C8B-B14F-4D97-AF65-F5344CB8AC3E}">
        <p14:creationId xmlns:p14="http://schemas.microsoft.com/office/powerpoint/2010/main" val="7616952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3999" cy="4318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Rectangle 11"/>
          <p:cNvSpPr/>
          <p:nvPr/>
        </p:nvSpPr>
        <p:spPr>
          <a:xfrm flipH="1">
            <a:off x="0" y="1138766"/>
            <a:ext cx="9144000" cy="769441"/>
          </a:xfrm>
          <a:prstGeom prst="rect">
            <a:avLst/>
          </a:prstGeom>
        </p:spPr>
        <p:txBody>
          <a:bodyPr wrap="square">
            <a:spAutoFit/>
          </a:bodyPr>
          <a:lstStyle/>
          <a:p>
            <a:pPr algn="ctr"/>
            <a:r>
              <a:rPr lang="en-US" sz="4400" b="1" dirty="0" smtClean="0">
                <a:solidFill>
                  <a:srgbClr val="25858B"/>
                </a:solidFill>
                <a:latin typeface="Century Gothic"/>
              </a:rPr>
              <a:t>Please fill out an evaluation form</a:t>
            </a:r>
            <a:endParaRPr lang="en-US" sz="4400" dirty="0">
              <a:solidFill>
                <a:srgbClr val="25858B"/>
              </a:solidFill>
              <a:latin typeface="Calibri"/>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33" y="2799046"/>
            <a:ext cx="9156332" cy="4058954"/>
          </a:xfrm>
          <a:prstGeom prst="rect">
            <a:avLst/>
          </a:prstGeom>
        </p:spPr>
      </p:pic>
    </p:spTree>
    <p:extLst>
      <p:ext uri="{BB962C8B-B14F-4D97-AF65-F5344CB8AC3E}">
        <p14:creationId xmlns:p14="http://schemas.microsoft.com/office/powerpoint/2010/main" val="14065618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200400" cy="6858000"/>
          </a:xfrm>
          <a:prstGeom prst="rect">
            <a:avLst/>
          </a:prstGeom>
        </p:spPr>
      </p:pic>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ubtitle 2"/>
          <p:cNvSpPr txBox="1">
            <a:spLocks/>
          </p:cNvSpPr>
          <p:nvPr/>
        </p:nvSpPr>
        <p:spPr>
          <a:xfrm>
            <a:off x="3424707" y="1605873"/>
            <a:ext cx="5994400" cy="51184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r>
              <a:rPr lang="en-US" dirty="0" smtClean="0">
                <a:solidFill>
                  <a:srgbClr val="000000"/>
                </a:solidFill>
              </a:rPr>
              <a:t>inspirational</a:t>
            </a:r>
          </a:p>
          <a:p>
            <a:pPr marL="457200" indent="-457200"/>
            <a:r>
              <a:rPr lang="en-US" dirty="0" smtClean="0">
                <a:solidFill>
                  <a:srgbClr val="000000"/>
                </a:solidFill>
              </a:rPr>
              <a:t>excitement for content</a:t>
            </a:r>
            <a:endParaRPr lang="en-US" dirty="0">
              <a:solidFill>
                <a:srgbClr val="000000"/>
              </a:solidFill>
            </a:endParaRPr>
          </a:p>
          <a:p>
            <a:pPr marL="457200" indent="-457200"/>
            <a:r>
              <a:rPr lang="en-US" dirty="0" smtClean="0">
                <a:solidFill>
                  <a:srgbClr val="000000"/>
                </a:solidFill>
              </a:rPr>
              <a:t>role model for young visitors</a:t>
            </a:r>
          </a:p>
          <a:p>
            <a:pPr marL="457200" indent="-457200"/>
            <a:r>
              <a:rPr lang="en-US" dirty="0" smtClean="0">
                <a:solidFill>
                  <a:srgbClr val="000000"/>
                </a:solidFill>
              </a:rPr>
              <a:t>opportunity to meet a scientist</a:t>
            </a:r>
          </a:p>
          <a:p>
            <a:pPr marL="457200" indent="-457200"/>
            <a:r>
              <a:rPr lang="en-US" dirty="0" smtClean="0">
                <a:solidFill>
                  <a:srgbClr val="000000"/>
                </a:solidFill>
              </a:rPr>
              <a:t>chance to have a conversation</a:t>
            </a:r>
          </a:p>
          <a:p>
            <a:pPr marL="457200" indent="-457200"/>
            <a:endParaRPr lang="en-US" dirty="0">
              <a:solidFill>
                <a:srgbClr val="000000"/>
              </a:solidFill>
            </a:endParaRPr>
          </a:p>
        </p:txBody>
      </p:sp>
      <p:sp>
        <p:nvSpPr>
          <p:cNvPr id="6" name="Rectangle 5"/>
          <p:cNvSpPr/>
          <p:nvPr/>
        </p:nvSpPr>
        <p:spPr>
          <a:xfrm flipH="1">
            <a:off x="3577107" y="608209"/>
            <a:ext cx="6890705" cy="769441"/>
          </a:xfrm>
          <a:prstGeom prst="rect">
            <a:avLst/>
          </a:prstGeom>
        </p:spPr>
        <p:txBody>
          <a:bodyPr wrap="square">
            <a:spAutoFit/>
          </a:bodyPr>
          <a:lstStyle/>
          <a:p>
            <a:r>
              <a:rPr lang="en-US" sz="4400" b="1" dirty="0" smtClean="0">
                <a:solidFill>
                  <a:srgbClr val="00858B"/>
                </a:solidFill>
                <a:latin typeface="Century Gothic"/>
              </a:rPr>
              <a:t>Why?</a:t>
            </a:r>
          </a:p>
        </p:txBody>
      </p:sp>
    </p:spTree>
    <p:extLst>
      <p:ext uri="{BB962C8B-B14F-4D97-AF65-F5344CB8AC3E}">
        <p14:creationId xmlns:p14="http://schemas.microsoft.com/office/powerpoint/2010/main" val="2597334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200400" cy="6858000"/>
          </a:xfrm>
          <a:prstGeom prst="rect">
            <a:avLst/>
          </a:prstGeom>
        </p:spPr>
      </p:pic>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3200400" y="1402673"/>
            <a:ext cx="5943600" cy="51184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r>
              <a:rPr lang="en-US" sz="2800" dirty="0" smtClean="0">
                <a:solidFill>
                  <a:srgbClr val="000000"/>
                </a:solidFill>
              </a:rPr>
              <a:t>content expertise you don’t have</a:t>
            </a:r>
          </a:p>
          <a:p>
            <a:pPr marL="457200" indent="-457200"/>
            <a:r>
              <a:rPr lang="en-US" sz="2800" dirty="0" smtClean="0">
                <a:solidFill>
                  <a:srgbClr val="000000"/>
                </a:solidFill>
              </a:rPr>
              <a:t>make connections </a:t>
            </a:r>
            <a:r>
              <a:rPr lang="en-US" sz="2800" dirty="0">
                <a:solidFill>
                  <a:srgbClr val="000000"/>
                </a:solidFill>
              </a:rPr>
              <a:t>to </a:t>
            </a:r>
            <a:r>
              <a:rPr lang="en-US" sz="2800" dirty="0" smtClean="0">
                <a:solidFill>
                  <a:srgbClr val="000000"/>
                </a:solidFill>
              </a:rPr>
              <a:t>members of your </a:t>
            </a:r>
            <a:r>
              <a:rPr lang="en-US" sz="2800" dirty="0">
                <a:solidFill>
                  <a:srgbClr val="000000"/>
                </a:solidFill>
              </a:rPr>
              <a:t>local community  </a:t>
            </a:r>
            <a:r>
              <a:rPr lang="en-US" sz="2800" dirty="0" smtClean="0">
                <a:solidFill>
                  <a:srgbClr val="000000"/>
                </a:solidFill>
              </a:rPr>
              <a:t>(businesses</a:t>
            </a:r>
            <a:r>
              <a:rPr lang="en-US" sz="2800" dirty="0">
                <a:solidFill>
                  <a:srgbClr val="000000"/>
                </a:solidFill>
              </a:rPr>
              <a:t>, industry, </a:t>
            </a:r>
            <a:r>
              <a:rPr lang="en-US" sz="2800" dirty="0" smtClean="0">
                <a:solidFill>
                  <a:srgbClr val="000000"/>
                </a:solidFill>
              </a:rPr>
              <a:t>college)</a:t>
            </a:r>
          </a:p>
          <a:p>
            <a:pPr marL="457200" indent="-457200"/>
            <a:r>
              <a:rPr lang="en-US" sz="2800" dirty="0" smtClean="0">
                <a:solidFill>
                  <a:srgbClr val="000000"/>
                </a:solidFill>
              </a:rPr>
              <a:t>broader impact relationship with local university/ college</a:t>
            </a:r>
            <a:endParaRPr lang="en-US" sz="2800" dirty="0">
              <a:solidFill>
                <a:srgbClr val="000000"/>
              </a:solidFill>
            </a:endParaRPr>
          </a:p>
          <a:p>
            <a:pPr marL="457200" indent="-457200"/>
            <a:r>
              <a:rPr lang="en-US" sz="2800" dirty="0" smtClean="0">
                <a:solidFill>
                  <a:srgbClr val="000000"/>
                </a:solidFill>
              </a:rPr>
              <a:t>science communication opportunity for students /scientists </a:t>
            </a:r>
          </a:p>
          <a:p>
            <a:pPr marL="457200" indent="-457200"/>
            <a:r>
              <a:rPr lang="en-US" sz="2800" dirty="0" smtClean="0">
                <a:solidFill>
                  <a:srgbClr val="000000"/>
                </a:solidFill>
              </a:rPr>
              <a:t>two-way communication and conversations (public engagement in science)</a:t>
            </a:r>
          </a:p>
          <a:p>
            <a:pPr marL="457200" indent="-457200"/>
            <a:endParaRPr lang="en-US" dirty="0">
              <a:solidFill>
                <a:srgbClr val="000000"/>
              </a:solidFill>
            </a:endParaRPr>
          </a:p>
        </p:txBody>
      </p:sp>
      <p:sp>
        <p:nvSpPr>
          <p:cNvPr id="5" name="Rectangle 4"/>
          <p:cNvSpPr/>
          <p:nvPr/>
        </p:nvSpPr>
        <p:spPr>
          <a:xfrm flipH="1">
            <a:off x="3577107" y="608209"/>
            <a:ext cx="6890705" cy="769441"/>
          </a:xfrm>
          <a:prstGeom prst="rect">
            <a:avLst/>
          </a:prstGeom>
        </p:spPr>
        <p:txBody>
          <a:bodyPr wrap="square">
            <a:spAutoFit/>
          </a:bodyPr>
          <a:lstStyle/>
          <a:p>
            <a:r>
              <a:rPr lang="en-US" sz="4400" b="1" dirty="0" smtClean="0">
                <a:solidFill>
                  <a:srgbClr val="00858B"/>
                </a:solidFill>
                <a:latin typeface="Century Gothic"/>
              </a:rPr>
              <a:t>More reasons why</a:t>
            </a:r>
            <a:endParaRPr lang="en-US" sz="4400" dirty="0">
              <a:solidFill>
                <a:srgbClr val="00858B"/>
              </a:solidFill>
            </a:endParaRPr>
          </a:p>
        </p:txBody>
      </p:sp>
    </p:spTree>
    <p:extLst>
      <p:ext uri="{BB962C8B-B14F-4D97-AF65-F5344CB8AC3E}">
        <p14:creationId xmlns:p14="http://schemas.microsoft.com/office/powerpoint/2010/main" val="1877900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200400" cy="6858000"/>
          </a:xfrm>
          <a:prstGeom prst="rect">
            <a:avLst/>
          </a:prstGeom>
        </p:spPr>
      </p:pic>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3382871" y="1612523"/>
            <a:ext cx="5519829" cy="51184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r>
              <a:rPr lang="en-US" sz="2800" dirty="0" smtClean="0">
                <a:solidFill>
                  <a:srgbClr val="000000"/>
                </a:solidFill>
              </a:rPr>
              <a:t>daily</a:t>
            </a:r>
            <a:br>
              <a:rPr lang="en-US" sz="2800" dirty="0" smtClean="0">
                <a:solidFill>
                  <a:srgbClr val="000000"/>
                </a:solidFill>
              </a:rPr>
            </a:br>
            <a:endParaRPr lang="en-US" sz="2800" dirty="0" smtClean="0">
              <a:solidFill>
                <a:srgbClr val="000000"/>
              </a:solidFill>
            </a:endParaRPr>
          </a:p>
          <a:p>
            <a:pPr marL="457200" indent="-457200"/>
            <a:r>
              <a:rPr lang="en-US" sz="2800" dirty="0" smtClean="0">
                <a:solidFill>
                  <a:srgbClr val="000000"/>
                </a:solidFill>
              </a:rPr>
              <a:t>weekly</a:t>
            </a:r>
          </a:p>
          <a:p>
            <a:pPr marL="457200" indent="-457200"/>
            <a:endParaRPr lang="en-US" sz="2800" dirty="0" smtClean="0">
              <a:solidFill>
                <a:srgbClr val="000000"/>
              </a:solidFill>
            </a:endParaRPr>
          </a:p>
          <a:p>
            <a:pPr marL="457200" indent="-457200"/>
            <a:r>
              <a:rPr lang="en-US" sz="2800" dirty="0" smtClean="0">
                <a:solidFill>
                  <a:srgbClr val="000000"/>
                </a:solidFill>
              </a:rPr>
              <a:t>special events</a:t>
            </a:r>
          </a:p>
          <a:p>
            <a:pPr marL="857250" lvl="1" indent="-457200"/>
            <a:r>
              <a:rPr lang="en-US" sz="2400" dirty="0" smtClean="0">
                <a:solidFill>
                  <a:srgbClr val="000000"/>
                </a:solidFill>
              </a:rPr>
              <a:t>Earth Day</a:t>
            </a:r>
          </a:p>
          <a:p>
            <a:pPr marL="857250" lvl="1" indent="-457200"/>
            <a:r>
              <a:rPr lang="en-US" sz="2400" dirty="0" smtClean="0">
                <a:solidFill>
                  <a:srgbClr val="000000"/>
                </a:solidFill>
              </a:rPr>
              <a:t>National Chemistry Week</a:t>
            </a:r>
          </a:p>
          <a:p>
            <a:pPr marL="857250" lvl="1" indent="-457200"/>
            <a:r>
              <a:rPr lang="en-US" sz="2400" dirty="0" smtClean="0">
                <a:solidFill>
                  <a:srgbClr val="000000"/>
                </a:solidFill>
              </a:rPr>
              <a:t>Astronomical / Celestial events</a:t>
            </a:r>
          </a:p>
          <a:p>
            <a:pPr marL="857250" lvl="1" indent="-457200"/>
            <a:r>
              <a:rPr lang="en-US" sz="2400" dirty="0" err="1" smtClean="0">
                <a:solidFill>
                  <a:srgbClr val="000000"/>
                </a:solidFill>
              </a:rPr>
              <a:t>NanoDays</a:t>
            </a:r>
            <a:endParaRPr lang="en-US" sz="2400" dirty="0" smtClean="0">
              <a:solidFill>
                <a:srgbClr val="000000"/>
              </a:solidFill>
            </a:endParaRPr>
          </a:p>
          <a:p>
            <a:pPr marL="857250" lvl="1" indent="-457200"/>
            <a:r>
              <a:rPr lang="en-US" sz="2400" dirty="0" smtClean="0">
                <a:solidFill>
                  <a:srgbClr val="000000"/>
                </a:solidFill>
              </a:rPr>
              <a:t>Special STEM days and events</a:t>
            </a:r>
          </a:p>
          <a:p>
            <a:pPr marL="400050" lvl="1" indent="0">
              <a:buNone/>
            </a:pPr>
            <a:endParaRPr lang="en-US" sz="2400" dirty="0" smtClean="0">
              <a:solidFill>
                <a:srgbClr val="000000"/>
              </a:solidFill>
            </a:endParaRPr>
          </a:p>
          <a:p>
            <a:endParaRPr lang="en-US" sz="2800" dirty="0" smtClean="0">
              <a:solidFill>
                <a:srgbClr val="000000"/>
              </a:solidFill>
            </a:endParaRPr>
          </a:p>
          <a:p>
            <a:pPr marL="457200" indent="-457200"/>
            <a:endParaRPr lang="en-US" dirty="0">
              <a:solidFill>
                <a:srgbClr val="000000"/>
              </a:solidFill>
            </a:endParaRPr>
          </a:p>
        </p:txBody>
      </p:sp>
      <p:sp>
        <p:nvSpPr>
          <p:cNvPr id="5" name="Rectangle 4"/>
          <p:cNvSpPr/>
          <p:nvPr/>
        </p:nvSpPr>
        <p:spPr>
          <a:xfrm flipH="1">
            <a:off x="3577107" y="608209"/>
            <a:ext cx="6890705" cy="769441"/>
          </a:xfrm>
          <a:prstGeom prst="rect">
            <a:avLst/>
          </a:prstGeom>
        </p:spPr>
        <p:txBody>
          <a:bodyPr wrap="square">
            <a:spAutoFit/>
          </a:bodyPr>
          <a:lstStyle/>
          <a:p>
            <a:r>
              <a:rPr lang="en-US" sz="4400" b="1" dirty="0" smtClean="0">
                <a:solidFill>
                  <a:srgbClr val="00858B"/>
                </a:solidFill>
                <a:latin typeface="Century Gothic"/>
              </a:rPr>
              <a:t>When?</a:t>
            </a:r>
            <a:endParaRPr lang="en-US" sz="4400" dirty="0">
              <a:solidFill>
                <a:srgbClr val="00858B"/>
              </a:solidFill>
            </a:endParaRPr>
          </a:p>
        </p:txBody>
      </p:sp>
    </p:spTree>
    <p:extLst>
      <p:ext uri="{BB962C8B-B14F-4D97-AF65-F5344CB8AC3E}">
        <p14:creationId xmlns:p14="http://schemas.microsoft.com/office/powerpoint/2010/main" val="32352447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3999" cy="39485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ubtitle 2"/>
          <p:cNvSpPr txBox="1">
            <a:spLocks/>
          </p:cNvSpPr>
          <p:nvPr/>
        </p:nvSpPr>
        <p:spPr>
          <a:xfrm>
            <a:off x="4140200" y="2092105"/>
            <a:ext cx="5213724" cy="51184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r>
              <a:rPr lang="en-US" sz="2800" dirty="0" smtClean="0">
                <a:solidFill>
                  <a:srgbClr val="000000"/>
                </a:solidFill>
              </a:rPr>
              <a:t>STEM events and holidays</a:t>
            </a:r>
          </a:p>
          <a:p>
            <a:pPr marL="457200" indent="-457200"/>
            <a:r>
              <a:rPr lang="en-US" sz="2800" dirty="0" smtClean="0">
                <a:solidFill>
                  <a:srgbClr val="000000"/>
                </a:solidFill>
              </a:rPr>
              <a:t>NISE </a:t>
            </a:r>
            <a:r>
              <a:rPr lang="en-US" sz="2800" dirty="0">
                <a:solidFill>
                  <a:srgbClr val="000000"/>
                </a:solidFill>
              </a:rPr>
              <a:t>Network training </a:t>
            </a:r>
            <a:r>
              <a:rPr lang="en-US" sz="2800" dirty="0" smtClean="0">
                <a:solidFill>
                  <a:srgbClr val="000000"/>
                </a:solidFill>
              </a:rPr>
              <a:t>materials and professional development resources</a:t>
            </a:r>
            <a:endParaRPr lang="en-US" sz="2800" dirty="0">
              <a:solidFill>
                <a:srgbClr val="000000"/>
              </a:solidFill>
            </a:endParaRPr>
          </a:p>
          <a:p>
            <a:pPr marL="457200" indent="-457200"/>
            <a:r>
              <a:rPr lang="en-US" sz="2800" dirty="0" smtClean="0">
                <a:solidFill>
                  <a:srgbClr val="000000"/>
                </a:solidFill>
              </a:rPr>
              <a:t>Planning Guest Presentations</a:t>
            </a:r>
          </a:p>
          <a:p>
            <a:pPr marL="457200" indent="-457200"/>
            <a:r>
              <a:rPr lang="en-US" sz="2800" dirty="0" smtClean="0">
                <a:solidFill>
                  <a:srgbClr val="000000"/>
                </a:solidFill>
              </a:rPr>
              <a:t>Tips </a:t>
            </a:r>
            <a:r>
              <a:rPr lang="en-US" sz="2800" dirty="0">
                <a:solidFill>
                  <a:srgbClr val="000000"/>
                </a:solidFill>
              </a:rPr>
              <a:t>for guest </a:t>
            </a:r>
            <a:r>
              <a:rPr lang="en-US" sz="2800" dirty="0" smtClean="0">
                <a:solidFill>
                  <a:srgbClr val="000000"/>
                </a:solidFill>
              </a:rPr>
              <a:t>speakers</a:t>
            </a:r>
          </a:p>
          <a:p>
            <a:pPr marL="457200" indent="-457200"/>
            <a:r>
              <a:rPr lang="en-US" sz="2800" dirty="0" smtClean="0">
                <a:solidFill>
                  <a:srgbClr val="000000"/>
                </a:solidFill>
              </a:rPr>
              <a:t>Tips for leading hands-on activities</a:t>
            </a:r>
          </a:p>
          <a:p>
            <a:pPr marL="0" indent="0">
              <a:buNone/>
            </a:pPr>
            <a:endParaRPr lang="en-US" sz="2800" dirty="0" smtClean="0">
              <a:solidFill>
                <a:srgbClr val="000000"/>
              </a:solidFill>
            </a:endParaRPr>
          </a:p>
          <a:p>
            <a:pPr marL="457200" indent="-457200"/>
            <a:endParaRPr lang="en-US" dirty="0">
              <a:solidFill>
                <a:srgbClr val="000000"/>
              </a:solidFill>
            </a:endParaRPr>
          </a:p>
        </p:txBody>
      </p:sp>
      <p:sp>
        <p:nvSpPr>
          <p:cNvPr id="5" name="Rectangle 4"/>
          <p:cNvSpPr/>
          <p:nvPr/>
        </p:nvSpPr>
        <p:spPr>
          <a:xfrm flipH="1">
            <a:off x="4356099" y="608209"/>
            <a:ext cx="6111712" cy="1446550"/>
          </a:xfrm>
          <a:prstGeom prst="rect">
            <a:avLst/>
          </a:prstGeom>
        </p:spPr>
        <p:txBody>
          <a:bodyPr wrap="square">
            <a:spAutoFit/>
          </a:bodyPr>
          <a:lstStyle/>
          <a:p>
            <a:r>
              <a:rPr lang="en-US" sz="4400" b="1" dirty="0" smtClean="0">
                <a:solidFill>
                  <a:srgbClr val="00858B"/>
                </a:solidFill>
                <a:latin typeface="Century Gothic"/>
              </a:rPr>
              <a:t>Resources </a:t>
            </a:r>
            <a:br>
              <a:rPr lang="en-US" sz="4400" b="1" dirty="0" smtClean="0">
                <a:solidFill>
                  <a:srgbClr val="00858B"/>
                </a:solidFill>
                <a:latin typeface="Century Gothic"/>
              </a:rPr>
            </a:br>
            <a:r>
              <a:rPr lang="en-US" sz="4400" b="1" dirty="0" smtClean="0">
                <a:solidFill>
                  <a:srgbClr val="00858B"/>
                </a:solidFill>
                <a:latin typeface="Century Gothic"/>
              </a:rPr>
              <a:t>Handouts</a:t>
            </a:r>
            <a:endParaRPr lang="en-US" sz="4400" dirty="0">
              <a:solidFill>
                <a:srgbClr val="00858B"/>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94859"/>
            <a:ext cx="3945010" cy="6463142"/>
          </a:xfrm>
          <a:prstGeom prst="rect">
            <a:avLst/>
          </a:prstGeom>
        </p:spPr>
      </p:pic>
    </p:spTree>
    <p:extLst>
      <p:ext uri="{BB962C8B-B14F-4D97-AF65-F5344CB8AC3E}">
        <p14:creationId xmlns:p14="http://schemas.microsoft.com/office/powerpoint/2010/main" val="42221376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owerPoint Template2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6865</TotalTime>
  <Words>3164</Words>
  <Application>Microsoft Macintosh PowerPoint</Application>
  <PresentationFormat>On-screen Show (4:3)</PresentationFormat>
  <Paragraphs>371</Paragraphs>
  <Slides>54</Slides>
  <Notes>23</Notes>
  <HiddenSlides>0</HiddenSlides>
  <MMClips>0</MMClips>
  <ScaleCrop>false</ScaleCrop>
  <HeadingPairs>
    <vt:vector size="4" baseType="variant">
      <vt:variant>
        <vt:lpstr>Theme</vt:lpstr>
      </vt:variant>
      <vt:variant>
        <vt:i4>7</vt:i4>
      </vt:variant>
      <vt:variant>
        <vt:lpstr>Slide Titles</vt:lpstr>
      </vt:variant>
      <vt:variant>
        <vt:i4>54</vt:i4>
      </vt:variant>
    </vt:vector>
  </HeadingPairs>
  <TitlesOfParts>
    <vt:vector size="61" baseType="lpstr">
      <vt:lpstr>Office Theme</vt:lpstr>
      <vt:lpstr>1_Office Theme</vt:lpstr>
      <vt:lpstr>2_Office Theme</vt:lpstr>
      <vt:lpstr>3_Office Theme</vt:lpstr>
      <vt:lpstr>PowerPoint Template2 (1)</vt:lpstr>
      <vt:lpstr>4_Office Theme</vt:lpstr>
      <vt:lpstr>5_Office Theme</vt:lpstr>
      <vt:lpstr>PowerPoint Presentation</vt:lpstr>
      <vt:lpstr>PowerPoint Presentation</vt:lpstr>
      <vt:lpstr>PowerPoint Presentation</vt:lpstr>
      <vt:lpstr>PowerPoint Presentation</vt:lpstr>
      <vt:lpstr>Do you already bring science experts into your museum?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am I talking about…</vt:lpstr>
      <vt:lpstr>PowerPoint Presentation</vt:lpstr>
      <vt:lpstr>PowerPoint Presentation</vt:lpstr>
      <vt:lpstr>PowerPoint Presentation</vt:lpstr>
      <vt:lpstr>PowerPoint Presentation</vt:lpstr>
      <vt:lpstr>PowerPoint Presentation</vt:lpstr>
      <vt:lpstr>PowerPoint Presentation</vt:lpstr>
      <vt:lpstr>Solar System Ambassadors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WHY NOT!?</vt:lpstr>
      <vt:lpstr>PowerPoint Presentation</vt:lpstr>
      <vt:lpstr>PowerPoint Presentation</vt:lpstr>
      <vt:lpstr>Scientists and Large Scale Events</vt:lpstr>
      <vt:lpstr>Before You Recruit</vt:lpstr>
      <vt:lpstr>Questions to Ask</vt:lpstr>
      <vt:lpstr>Prepping Your Speaker &amp; Event</vt:lpstr>
      <vt:lpstr>Presentation Day!</vt:lpstr>
      <vt:lpstr>The Good and the Questionable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creator>Catherine McCarthy</dc:creator>
  <cp:lastModifiedBy>Catherine McCarthy</cp:lastModifiedBy>
  <cp:revision>376</cp:revision>
  <cp:lastPrinted>2016-05-17T17:05:07Z</cp:lastPrinted>
  <dcterms:created xsi:type="dcterms:W3CDTF">2016-02-24T18:23:28Z</dcterms:created>
  <dcterms:modified xsi:type="dcterms:W3CDTF">2018-05-18T10:59:48Z</dcterms:modified>
</cp:coreProperties>
</file>