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4" r:id="rId2"/>
    <p:sldMasterId id="2147483726" r:id="rId3"/>
    <p:sldMasterId id="2147483810" r:id="rId4"/>
    <p:sldMasterId id="2147483887" r:id="rId5"/>
    <p:sldMasterId id="2147483899" r:id="rId6"/>
    <p:sldMasterId id="2147483911" r:id="rId7"/>
    <p:sldMasterId id="2147483923" r:id="rId8"/>
  </p:sldMasterIdLst>
  <p:notesMasterIdLst>
    <p:notesMasterId r:id="rId76"/>
  </p:notesMasterIdLst>
  <p:sldIdLst>
    <p:sldId id="298" r:id="rId9"/>
    <p:sldId id="500" r:id="rId10"/>
    <p:sldId id="531" r:id="rId11"/>
    <p:sldId id="492" r:id="rId12"/>
    <p:sldId id="493" r:id="rId13"/>
    <p:sldId id="518" r:id="rId14"/>
    <p:sldId id="519" r:id="rId15"/>
    <p:sldId id="533" r:id="rId16"/>
    <p:sldId id="516" r:id="rId17"/>
    <p:sldId id="269" r:id="rId18"/>
    <p:sldId id="575" r:id="rId19"/>
    <p:sldId id="576" r:id="rId20"/>
    <p:sldId id="577" r:id="rId21"/>
    <p:sldId id="358" r:id="rId22"/>
    <p:sldId id="356" r:id="rId23"/>
    <p:sldId id="363" r:id="rId24"/>
    <p:sldId id="364" r:id="rId25"/>
    <p:sldId id="360" r:id="rId26"/>
    <p:sldId id="361" r:id="rId27"/>
    <p:sldId id="579" r:id="rId28"/>
    <p:sldId id="578" r:id="rId29"/>
    <p:sldId id="366" r:id="rId30"/>
    <p:sldId id="541" r:id="rId31"/>
    <p:sldId id="535" r:id="rId32"/>
    <p:sldId id="538" r:id="rId33"/>
    <p:sldId id="539" r:id="rId34"/>
    <p:sldId id="542" r:id="rId35"/>
    <p:sldId id="543" r:id="rId36"/>
    <p:sldId id="540" r:id="rId37"/>
    <p:sldId id="544" r:id="rId38"/>
    <p:sldId id="545" r:id="rId39"/>
    <p:sldId id="546" r:id="rId40"/>
    <p:sldId id="365" r:id="rId41"/>
    <p:sldId id="560" r:id="rId42"/>
    <p:sldId id="561" r:id="rId43"/>
    <p:sldId id="562" r:id="rId44"/>
    <p:sldId id="563" r:id="rId45"/>
    <p:sldId id="564" r:id="rId46"/>
    <p:sldId id="565" r:id="rId47"/>
    <p:sldId id="566" r:id="rId48"/>
    <p:sldId id="567" r:id="rId49"/>
    <p:sldId id="568" r:id="rId50"/>
    <p:sldId id="569" r:id="rId51"/>
    <p:sldId id="550" r:id="rId52"/>
    <p:sldId id="554" r:id="rId53"/>
    <p:sldId id="555" r:id="rId54"/>
    <p:sldId id="556" r:id="rId55"/>
    <p:sldId id="557" r:id="rId56"/>
    <p:sldId id="558" r:id="rId57"/>
    <p:sldId id="559" r:id="rId58"/>
    <p:sldId id="551" r:id="rId59"/>
    <p:sldId id="442" r:id="rId60"/>
    <p:sldId id="443" r:id="rId61"/>
    <p:sldId id="444" r:id="rId62"/>
    <p:sldId id="445" r:id="rId63"/>
    <p:sldId id="446" r:id="rId64"/>
    <p:sldId id="447" r:id="rId65"/>
    <p:sldId id="448" r:id="rId66"/>
    <p:sldId id="552" r:id="rId67"/>
    <p:sldId id="523" r:id="rId68"/>
    <p:sldId id="525" r:id="rId69"/>
    <p:sldId id="527" r:id="rId70"/>
    <p:sldId id="528" r:id="rId71"/>
    <p:sldId id="357" r:id="rId72"/>
    <p:sldId id="488" r:id="rId73"/>
    <p:sldId id="529" r:id="rId74"/>
    <p:sldId id="272" r:id="rId75"/>
  </p:sldIdLst>
  <p:sldSz cx="9144000" cy="6858000" type="screen4x3"/>
  <p:notesSz cx="6858000" cy="9144000"/>
  <p:custDataLst>
    <p:tags r:id="rId7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BE7"/>
    <a:srgbClr val="5CBEEC"/>
    <a:srgbClr val="64A8EC"/>
    <a:srgbClr val="0085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165" autoAdjust="0"/>
  </p:normalViewPr>
  <p:slideViewPr>
    <p:cSldViewPr snapToGrid="0" snapToObjects="1">
      <p:cViewPr varScale="1">
        <p:scale>
          <a:sx n="60" d="100"/>
          <a:sy n="60" d="100"/>
        </p:scale>
        <p:origin x="-145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notesMaster" Target="notesMasters/notesMaster1.xml"/><Relationship Id="rId77" Type="http://schemas.openxmlformats.org/officeDocument/2006/relationships/printerSettings" Target="printerSettings/printerSettings1.bin"/><Relationship Id="rId78" Type="http://schemas.openxmlformats.org/officeDocument/2006/relationships/tags" Target="tags/tag1.xml"/><Relationship Id="rId79" Type="http://schemas.openxmlformats.org/officeDocument/2006/relationships/presProps" Target="presProps.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342541-13F3-BB43-9D7A-3EAA648D007E}" type="datetimeFigureOut">
              <a:rPr lang="en-US" smtClean="0"/>
              <a:t>5/12/17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11E37F-6F67-6248-AB2A-FEDF52C198CB}" type="slidenum">
              <a:rPr lang="en-US" smtClean="0"/>
              <a:t>‹#›</a:t>
            </a:fld>
            <a:endParaRPr lang="en-US"/>
          </a:p>
        </p:txBody>
      </p:sp>
    </p:spTree>
    <p:extLst>
      <p:ext uri="{BB962C8B-B14F-4D97-AF65-F5344CB8AC3E}">
        <p14:creationId xmlns:p14="http://schemas.microsoft.com/office/powerpoint/2010/main" val="3163365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1</a:t>
            </a:fld>
            <a:endParaRPr lang="en-US"/>
          </a:p>
        </p:txBody>
      </p:sp>
    </p:spTree>
    <p:extLst>
      <p:ext uri="{BB962C8B-B14F-4D97-AF65-F5344CB8AC3E}">
        <p14:creationId xmlns:p14="http://schemas.microsoft.com/office/powerpoint/2010/main" val="1301250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10</a:t>
            </a:fld>
            <a:endParaRPr lang="en-US"/>
          </a:p>
        </p:txBody>
      </p:sp>
    </p:spTree>
    <p:extLst>
      <p:ext uri="{BB962C8B-B14F-4D97-AF65-F5344CB8AC3E}">
        <p14:creationId xmlns:p14="http://schemas.microsoft.com/office/powerpoint/2010/main" val="3332262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11</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Communities face a variety of challenging and complex problems that can be addressed through collaborative public, private, and nonprofit partnerships. Many of these challenges simply cannot be addressed effectively by one organization acting alone, and require the diverse resources and expertise of government agencies, community-based organizations, state and national organizations, businesses, schools, and individuals. When surveying case studies of local communities who have successfully addressed complex problems, collaborative strategic partnerships are almost always a key ingredient in these success stories. Partnerships can ultimately improve the health and welfare of children, families, and communities.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12</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There are many ways to think about and categorize organizational partnerships. It is useful to view partnerships as a continuum of possibilities, with increasing levels of partnership ranging from informal networking all the way up to a more intensive collaboration at the top. The intensity of a partnership and interdependence of a relationship between two organizations will typically vary over time and with different projects. It is important to determine what level of partnership works best for your specific situation. Different types of situations are appropriate for various situations with different partners. Take things slowly and let the relationship evolve.</a:t>
            </a:r>
          </a:p>
          <a:p>
            <a:endParaRPr lang="en-US" dirty="0"/>
          </a:p>
        </p:txBody>
      </p:sp>
      <p:sp>
        <p:nvSpPr>
          <p:cNvPr id="4" name="Slide Number Placeholder 3"/>
          <p:cNvSpPr>
            <a:spLocks noGrp="1"/>
          </p:cNvSpPr>
          <p:nvPr>
            <p:ph type="sldNum" sz="quarter" idx="10"/>
          </p:nvPr>
        </p:nvSpPr>
        <p:spPr/>
        <p:txBody>
          <a:bodyPr/>
          <a:lstStyle/>
          <a:p>
            <a:fld id="{364F00B6-D785-C04E-9559-3346D3D8E741}" type="slidenum">
              <a:rPr lang="en-US" smtClean="0"/>
              <a:pPr/>
              <a:t>13</a:t>
            </a:fld>
            <a:endParaRPr lang="en-US"/>
          </a:p>
        </p:txBody>
      </p:sp>
    </p:spTree>
    <p:extLst>
      <p:ext uri="{BB962C8B-B14F-4D97-AF65-F5344CB8AC3E}">
        <p14:creationId xmlns:p14="http://schemas.microsoft.com/office/powerpoint/2010/main" val="74667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14</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15</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C11E37F-6F67-6248-AB2A-FEDF52C198CB}" type="slidenum">
              <a:rPr lang="en-US" smtClean="0"/>
              <a:t>16</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17</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18</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19</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2</a:t>
            </a:fld>
            <a:endParaRPr lang="en-US"/>
          </a:p>
        </p:txBody>
      </p:sp>
    </p:spTree>
    <p:extLst>
      <p:ext uri="{BB962C8B-B14F-4D97-AF65-F5344CB8AC3E}">
        <p14:creationId xmlns:p14="http://schemas.microsoft.com/office/powerpoint/2010/main" val="1827190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20</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created</a:t>
            </a:r>
            <a:r>
              <a:rPr lang="en-US" sz="1200" kern="1200" baseline="0" dirty="0" smtClean="0">
                <a:solidFill>
                  <a:schemeClr val="tx1"/>
                </a:solidFill>
                <a:effectLst/>
                <a:latin typeface="+mn-lt"/>
                <a:ea typeface="+mn-ea"/>
                <a:cs typeface="+mn-cs"/>
              </a:rPr>
              <a:t> a collaboration guide and video summarizing major collaboration basics as well as templates and MOUs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guide offers an introduction to collaborations between museums and youth-serving community organizations. While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guide is designed specifically for museums and community organizations, much of the content contained in this document can be applied to all kinds and levels of partnerships. This guide includes an overview of why to collaborate, levels of partnerships, how to start a partnership, and a variety of resources to sustain and deepen your collaborative relationships. </a:t>
            </a:r>
            <a:endParaRPr lang="en-US" dirty="0" smtClean="0"/>
          </a:p>
          <a:p>
            <a:endParaRPr lang="en-US" dirty="0"/>
          </a:p>
        </p:txBody>
      </p:sp>
      <p:sp>
        <p:nvSpPr>
          <p:cNvPr id="4" name="Slide Number Placeholder 3"/>
          <p:cNvSpPr>
            <a:spLocks noGrp="1"/>
          </p:cNvSpPr>
          <p:nvPr>
            <p:ph type="sldNum" sz="quarter" idx="10"/>
          </p:nvPr>
        </p:nvSpPr>
        <p:spPr/>
        <p:txBody>
          <a:bodyPr/>
          <a:lstStyle/>
          <a:p>
            <a:fld id="{3A0478F4-A250-8B47-8821-726EE2416A7F}" type="slidenum">
              <a:rPr lang="en-US" smtClean="0"/>
              <a:t>21</a:t>
            </a:fld>
            <a:endParaRPr lang="en-US"/>
          </a:p>
        </p:txBody>
      </p:sp>
    </p:spTree>
    <p:extLst>
      <p:ext uri="{BB962C8B-B14F-4D97-AF65-F5344CB8AC3E}">
        <p14:creationId xmlns:p14="http://schemas.microsoft.com/office/powerpoint/2010/main" val="2365706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Evaluation was led by Katie Todd</a:t>
            </a:r>
            <a:r>
              <a:rPr lang="en-US" baseline="0" dirty="0" smtClean="0"/>
              <a:t> at the Museum of Science in Boston</a:t>
            </a:r>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22</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smtClean="0">
                <a:effectLst/>
              </a:rPr>
              <a:t>Pre/post surveys: </a:t>
            </a:r>
          </a:p>
          <a:p>
            <a:pPr marL="171450" lvl="0" indent="-171450">
              <a:buFont typeface="Arial" panose="020B0604020202020204" pitchFamily="34" charset="0"/>
              <a:buChar char="•"/>
            </a:pPr>
            <a:r>
              <a:rPr lang="en-US" dirty="0" smtClean="0">
                <a:effectLst/>
              </a:rPr>
              <a:t>Professionals, including the main museum applicants,</a:t>
            </a:r>
            <a:r>
              <a:rPr lang="en-US" baseline="0" dirty="0" smtClean="0">
                <a:effectLst/>
              </a:rPr>
              <a:t> their named community partners, and any additional professionals who those main contacts said would be involved in the project.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err="1" smtClean="0">
                <a:effectLst/>
              </a:rPr>
              <a:t>Approx</a:t>
            </a:r>
            <a:r>
              <a:rPr lang="en-US" baseline="0" dirty="0" smtClean="0">
                <a:effectLst/>
              </a:rPr>
              <a:t> two-thirds museum respondents and one-third community organization respondents. </a:t>
            </a:r>
          </a:p>
          <a:p>
            <a:pPr marL="171450" lvl="0" indent="-171450">
              <a:buFont typeface="Arial" panose="020B0604020202020204" pitchFamily="34" charset="0"/>
              <a:buChar char="•"/>
            </a:pPr>
            <a:r>
              <a:rPr lang="en-US" baseline="0" dirty="0" smtClean="0">
                <a:effectLst/>
              </a:rPr>
              <a:t>Not everyone completed both surveys.</a:t>
            </a:r>
          </a:p>
          <a:p>
            <a:pPr marL="0" lvl="0" indent="0">
              <a:buFont typeface="Arial" panose="020B0604020202020204" pitchFamily="34" charset="0"/>
              <a:buNone/>
            </a:pPr>
            <a:endParaRPr lang="en-US" baseline="0" dirty="0" smtClean="0">
              <a:effectLst/>
            </a:endParaRPr>
          </a:p>
          <a:p>
            <a:pPr marL="0" lvl="0" indent="0">
              <a:buFont typeface="Arial" panose="020B0604020202020204" pitchFamily="34" charset="0"/>
              <a:buNone/>
            </a:pPr>
            <a:r>
              <a:rPr lang="en-US" baseline="0" dirty="0" smtClean="0">
                <a:effectLst/>
              </a:rPr>
              <a:t>Activity Survey: </a:t>
            </a:r>
          </a:p>
          <a:p>
            <a:pPr marL="171450" lvl="0" indent="-171450">
              <a:buFont typeface="Arial" panose="020B0604020202020204" pitchFamily="34" charset="0"/>
              <a:buChar char="•"/>
            </a:pPr>
            <a:r>
              <a:rPr lang="en-US" baseline="0" dirty="0" smtClean="0">
                <a:effectLst/>
              </a:rPr>
              <a:t>This was a very brief online survey that activity facilitators would fill out right after they led the activities. </a:t>
            </a:r>
          </a:p>
        </p:txBody>
      </p:sp>
      <p:sp>
        <p:nvSpPr>
          <p:cNvPr id="4" name="Slide Number Placeholder 3"/>
          <p:cNvSpPr>
            <a:spLocks noGrp="1"/>
          </p:cNvSpPr>
          <p:nvPr>
            <p:ph type="sldNum" sz="quarter" idx="10"/>
          </p:nvPr>
        </p:nvSpPr>
        <p:spPr/>
        <p:txBody>
          <a:bodyPr/>
          <a:lstStyle/>
          <a:p>
            <a:fld id="{BC11E37F-6F67-6248-AB2A-FEDF52C198CB}" type="slidenum">
              <a:rPr lang="en-US" smtClean="0"/>
              <a:t>23</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24</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baseline="0" dirty="0" smtClean="0">
              <a:effectLst/>
            </a:endParaRPr>
          </a:p>
        </p:txBody>
      </p:sp>
      <p:sp>
        <p:nvSpPr>
          <p:cNvPr id="4" name="Slide Number Placeholder 3"/>
          <p:cNvSpPr>
            <a:spLocks noGrp="1"/>
          </p:cNvSpPr>
          <p:nvPr>
            <p:ph type="sldNum" sz="quarter" idx="10"/>
          </p:nvPr>
        </p:nvSpPr>
        <p:spPr/>
        <p:txBody>
          <a:bodyPr/>
          <a:lstStyle/>
          <a:p>
            <a:fld id="{BC11E37F-6F67-6248-AB2A-FEDF52C198CB}" type="slidenum">
              <a:rPr lang="en-US" smtClean="0"/>
              <a:t>25</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baseline="0" dirty="0" smtClean="0">
              <a:effectLst/>
            </a:endParaRPr>
          </a:p>
        </p:txBody>
      </p:sp>
      <p:sp>
        <p:nvSpPr>
          <p:cNvPr id="4" name="Slide Number Placeholder 3"/>
          <p:cNvSpPr>
            <a:spLocks noGrp="1"/>
          </p:cNvSpPr>
          <p:nvPr>
            <p:ph type="sldNum" sz="quarter" idx="10"/>
          </p:nvPr>
        </p:nvSpPr>
        <p:spPr/>
        <p:txBody>
          <a:bodyPr/>
          <a:lstStyle/>
          <a:p>
            <a:fld id="{BC11E37F-6F67-6248-AB2A-FEDF52C198CB}" type="slidenum">
              <a:rPr lang="en-US" smtClean="0"/>
              <a:t>26</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baseline="0" dirty="0" smtClean="0">
              <a:effectLst/>
            </a:endParaRPr>
          </a:p>
        </p:txBody>
      </p:sp>
      <p:sp>
        <p:nvSpPr>
          <p:cNvPr id="4" name="Slide Number Placeholder 3"/>
          <p:cNvSpPr>
            <a:spLocks noGrp="1"/>
          </p:cNvSpPr>
          <p:nvPr>
            <p:ph type="sldNum" sz="quarter" idx="10"/>
          </p:nvPr>
        </p:nvSpPr>
        <p:spPr/>
        <p:txBody>
          <a:bodyPr/>
          <a:lstStyle/>
          <a:p>
            <a:fld id="{BC11E37F-6F67-6248-AB2A-FEDF52C198CB}" type="slidenum">
              <a:rPr lang="en-US" smtClean="0"/>
              <a:t>27</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baseline="0" dirty="0" smtClean="0">
              <a:effectLst/>
            </a:endParaRPr>
          </a:p>
        </p:txBody>
      </p:sp>
      <p:sp>
        <p:nvSpPr>
          <p:cNvPr id="4" name="Slide Number Placeholder 3"/>
          <p:cNvSpPr>
            <a:spLocks noGrp="1"/>
          </p:cNvSpPr>
          <p:nvPr>
            <p:ph type="sldNum" sz="quarter" idx="10"/>
          </p:nvPr>
        </p:nvSpPr>
        <p:spPr/>
        <p:txBody>
          <a:bodyPr/>
          <a:lstStyle/>
          <a:p>
            <a:fld id="{BC11E37F-6F67-6248-AB2A-FEDF52C198CB}" type="slidenum">
              <a:rPr lang="en-US" smtClean="0"/>
              <a:t>28</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29</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3</a:t>
            </a:fld>
            <a:endParaRPr lang="en-US"/>
          </a:p>
        </p:txBody>
      </p:sp>
    </p:spTree>
    <p:extLst>
      <p:ext uri="{BB962C8B-B14F-4D97-AF65-F5344CB8AC3E}">
        <p14:creationId xmlns:p14="http://schemas.microsoft.com/office/powerpoint/2010/main" val="3332262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30</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31</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32</a:t>
            </a:fld>
            <a:endParaRPr lang="en-US"/>
          </a:p>
        </p:txBody>
      </p:sp>
    </p:spTree>
    <p:extLst>
      <p:ext uri="{BB962C8B-B14F-4D97-AF65-F5344CB8AC3E}">
        <p14:creationId xmlns:p14="http://schemas.microsoft.com/office/powerpoint/2010/main" val="33322624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33</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9750EED-823E-4485-9286-942D5193A14D}"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1435389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9750EED-823E-4485-9286-942D5193A14D}"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2191493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9750EED-823E-4485-9286-942D5193A14D}"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22165094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1.15 Million cumulative audience</a:t>
            </a:r>
          </a:p>
          <a:p>
            <a:r>
              <a:rPr lang="en-US" dirty="0" smtClean="0"/>
              <a:t>280+ partners – including schools, community centers, places of worship, afterschool centers, shelters and libraries</a:t>
            </a:r>
            <a:endParaRPr lang="en-US" baseline="0" dirty="0" smtClean="0"/>
          </a:p>
        </p:txBody>
      </p:sp>
      <p:sp>
        <p:nvSpPr>
          <p:cNvPr id="4" name="Slide Number Placeholder 3"/>
          <p:cNvSpPr>
            <a:spLocks noGrp="1"/>
          </p:cNvSpPr>
          <p:nvPr>
            <p:ph type="sldNum" sz="quarter" idx="10"/>
          </p:nvPr>
        </p:nvSpPr>
        <p:spPr/>
        <p:txBody>
          <a:bodyPr/>
          <a:lstStyle/>
          <a:p>
            <a:fld id="{E9750EED-823E-4485-9286-942D5193A14D}"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35066496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With 45% of children in Harris County living in low-income households and more than 27% of children living below the federal poverty line (Children at Risk, 2014–2016), CMH realizes the importance of reaching those most in need of educational opportunities. CMH engages low-income families by providing free and reduced-fee admissions to 64% of our visitors (through our 870+ Open Doors community partners and our designated free days and times) and free community-based programs to another 329,600 individuals.</a:t>
            </a:r>
            <a:endParaRPr lang="en-US" baseline="0" dirty="0" smtClean="0"/>
          </a:p>
        </p:txBody>
      </p:sp>
      <p:sp>
        <p:nvSpPr>
          <p:cNvPr id="4" name="Slide Number Placeholder 3"/>
          <p:cNvSpPr>
            <a:spLocks noGrp="1"/>
          </p:cNvSpPr>
          <p:nvPr>
            <p:ph type="sldNum" sz="quarter" idx="10"/>
          </p:nvPr>
        </p:nvSpPr>
        <p:spPr/>
        <p:txBody>
          <a:bodyPr/>
          <a:lstStyle/>
          <a:p>
            <a:fld id="{E9750EED-823E-4485-9286-942D5193A14D}"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34709345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Audience Demographics – According to the Kinder Institute for Urban Research, Hobby Center for the Study of Texas, and American Community Survey, the greater Houston area has a greater degree of racial and ethnic diversity than any of the nation’s major metropolitan areas. School districts report that 112 languages are spoken by their students. </a:t>
            </a:r>
            <a:r>
              <a:rPr lang="en-US" baseline="0" dirty="0" err="1" smtClean="0"/>
              <a:t>Minorty</a:t>
            </a:r>
            <a:r>
              <a:rPr lang="en-US" baseline="0" dirty="0" smtClean="0"/>
              <a:t> majority population and CMH reflects that.</a:t>
            </a:r>
          </a:p>
          <a:p>
            <a:r>
              <a:rPr lang="en-US" dirty="0" smtClean="0"/>
              <a:t>CMH serves one of the most socioeconomically and culturally diverse populations in the county. Our Museum </a:t>
            </a:r>
            <a:r>
              <a:rPr lang="en-US" dirty="0" err="1" smtClean="0"/>
              <a:t>visitorship</a:t>
            </a:r>
            <a:r>
              <a:rPr lang="en-US" dirty="0" smtClean="0"/>
              <a:t> this past year was 47% Hispanic/Latino, 23% African-American, 21% Anglo, 8% Asian, and 1% other, while our visitors during free times were 55% Hispanic, 26% African-American, 12% Anglo, 6% Asian, and 1% other</a:t>
            </a:r>
          </a:p>
          <a:p>
            <a:r>
              <a:rPr lang="en-US" dirty="0" smtClean="0"/>
              <a:t>100% Museum’s exhibits and programs are offered in English and Spanish </a:t>
            </a:r>
          </a:p>
          <a:p>
            <a:r>
              <a:rPr lang="en-US" dirty="0" smtClean="0"/>
              <a:t>50% Staff are bilingual or multilingual (10 languages represented) </a:t>
            </a:r>
          </a:p>
          <a:p>
            <a:r>
              <a:rPr lang="en-US" dirty="0" smtClean="0"/>
              <a:t>79% Visitors are non-Anglo </a:t>
            </a:r>
          </a:p>
          <a:p>
            <a:r>
              <a:rPr lang="en-US" dirty="0" smtClean="0"/>
              <a:t>94% Outreach participants are non-Anglo. </a:t>
            </a:r>
            <a:endParaRPr lang="en-US" baseline="0" dirty="0" smtClean="0"/>
          </a:p>
        </p:txBody>
      </p:sp>
      <p:sp>
        <p:nvSpPr>
          <p:cNvPr id="4" name="Slide Number Placeholder 3"/>
          <p:cNvSpPr>
            <a:spLocks noGrp="1"/>
          </p:cNvSpPr>
          <p:nvPr>
            <p:ph type="sldNum" sz="quarter" idx="10"/>
          </p:nvPr>
        </p:nvSpPr>
        <p:spPr/>
        <p:txBody>
          <a:bodyPr/>
          <a:lstStyle/>
          <a:p>
            <a:fld id="{E9750EED-823E-4485-9286-942D5193A14D}"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3862880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C11E37F-6F67-6248-AB2A-FEDF52C198CB}" type="slidenum">
              <a:rPr lang="en-US" smtClean="0"/>
              <a:t>4</a:t>
            </a:fld>
            <a:endParaRPr lang="en-US"/>
          </a:p>
        </p:txBody>
      </p:sp>
    </p:spTree>
    <p:extLst>
      <p:ext uri="{BB962C8B-B14F-4D97-AF65-F5344CB8AC3E}">
        <p14:creationId xmlns:p14="http://schemas.microsoft.com/office/powerpoint/2010/main" val="36778336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Who we work with</a:t>
            </a:r>
            <a:r>
              <a:rPr lang="en-US" baseline="0" dirty="0" smtClean="0"/>
              <a:t> in the community:</a:t>
            </a:r>
          </a:p>
          <a:p>
            <a:r>
              <a:rPr lang="en-US" baseline="0" dirty="0" smtClean="0"/>
              <a:t>Over three decades</a:t>
            </a:r>
          </a:p>
          <a:p>
            <a:r>
              <a:rPr lang="en-US" baseline="0" dirty="0" smtClean="0"/>
              <a:t>Museum Field Experiences: 567 schools</a:t>
            </a:r>
          </a:p>
          <a:p>
            <a:r>
              <a:rPr lang="en-US" baseline="0" dirty="0" smtClean="0"/>
              <a:t>Open Doors Partners: 870 community organizations</a:t>
            </a:r>
          </a:p>
          <a:p>
            <a:r>
              <a:rPr lang="en-US" baseline="0" dirty="0" smtClean="0"/>
              <a:t>After School Programs and Family Learning: 238 schools, libraries, and community organizations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E9750EED-823E-4485-9286-942D5193A14D}"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24216368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Partnership</a:t>
            </a:r>
            <a:r>
              <a:rPr lang="en-US" baseline="0" dirty="0" smtClean="0"/>
              <a:t> with the Greater Houston YMCA and United Way.</a:t>
            </a:r>
          </a:p>
          <a:p>
            <a:r>
              <a:rPr lang="en-US" baseline="0" dirty="0" smtClean="0"/>
              <a:t>Kit-based program with train-the-trainer model of PD.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History – started as Summer</a:t>
            </a:r>
            <a:r>
              <a:rPr lang="en-US" baseline="0" dirty="0" smtClean="0"/>
              <a:t> Learning Loss prevention program</a:t>
            </a:r>
          </a:p>
          <a:p>
            <a:r>
              <a:rPr lang="en-US" baseline="0" dirty="0" smtClean="0"/>
              <a:t>Started in 28 sites in the first year, 34 sites second year, grew to 41 sites year 3, 54 sites in year 4, and now 111 sites in year 5</a:t>
            </a:r>
          </a:p>
          <a:p>
            <a:endParaRPr lang="en-US" dirty="0"/>
          </a:p>
        </p:txBody>
      </p:sp>
      <p:sp>
        <p:nvSpPr>
          <p:cNvPr id="4" name="Slide Number Placeholder 3"/>
          <p:cNvSpPr>
            <a:spLocks noGrp="1"/>
          </p:cNvSpPr>
          <p:nvPr>
            <p:ph type="sldNum" sz="quarter" idx="10"/>
          </p:nvPr>
        </p:nvSpPr>
        <p:spPr/>
        <p:txBody>
          <a:bodyPr/>
          <a:lstStyle/>
          <a:p>
            <a:fld id="{E9750EED-823E-4485-9286-942D5193A14D}"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21137074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Each month, sites</a:t>
            </a:r>
            <a:r>
              <a:rPr lang="en-US" baseline="0" dirty="0" smtClean="0"/>
              <a:t> gather together in larger groups for train-the trainer sessions on that month’s activities</a:t>
            </a:r>
          </a:p>
          <a:p>
            <a:r>
              <a:rPr lang="en-US" baseline="0" dirty="0" smtClean="0"/>
              <a:t>Training videos for each activity are also online for refresher</a:t>
            </a:r>
          </a:p>
        </p:txBody>
      </p:sp>
      <p:sp>
        <p:nvSpPr>
          <p:cNvPr id="4" name="Slide Number Placeholder 3"/>
          <p:cNvSpPr>
            <a:spLocks noGrp="1"/>
          </p:cNvSpPr>
          <p:nvPr>
            <p:ph type="sldNum" sz="quarter" idx="10"/>
          </p:nvPr>
        </p:nvSpPr>
        <p:spPr/>
        <p:txBody>
          <a:bodyPr/>
          <a:lstStyle/>
          <a:p>
            <a:fld id="{E9750EED-823E-4485-9286-942D5193A14D}"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41813235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Students participating in A’STEAM during the 2015–16 school year made statistically significant gains greater than those of peers within a control group who attended afterschool centers in less impoverished neighborhoods where the A’STEAM program was not offered. These findings are consistent with those since the inception of the program. While the A’STEAM students had lower scores at the beginning of the 2015–16 school year than the control group, they caught up to their more advantaged peers by the end of the school year, achieving an increase in STEM knowledge that was twice that of their control group peers.</a:t>
            </a:r>
            <a:endParaRPr lang="en-US" dirty="0"/>
          </a:p>
        </p:txBody>
      </p:sp>
      <p:sp>
        <p:nvSpPr>
          <p:cNvPr id="4" name="Slide Number Placeholder 3"/>
          <p:cNvSpPr>
            <a:spLocks noGrp="1"/>
          </p:cNvSpPr>
          <p:nvPr>
            <p:ph type="sldNum" sz="quarter" idx="10"/>
          </p:nvPr>
        </p:nvSpPr>
        <p:spPr/>
        <p:txBody>
          <a:bodyPr/>
          <a:lstStyle/>
          <a:p>
            <a:fld id="{E9750EED-823E-4485-9286-942D5193A14D}"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11574929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44</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Largest Children’s Museum in the World</a:t>
            </a:r>
          </a:p>
          <a:p>
            <a:r>
              <a:rPr lang="en-US" sz="1200" dirty="0" smtClean="0"/>
              <a:t>Collection of over 120,000 objects</a:t>
            </a:r>
          </a:p>
          <a:p>
            <a:r>
              <a:rPr lang="en-US" sz="1200" dirty="0" smtClean="0"/>
              <a:t>Immersive exhibits</a:t>
            </a:r>
          </a:p>
          <a:p>
            <a:endParaRPr lang="en-US" dirty="0"/>
          </a:p>
        </p:txBody>
      </p:sp>
      <p:sp>
        <p:nvSpPr>
          <p:cNvPr id="4" name="Slide Number Placeholder 3"/>
          <p:cNvSpPr>
            <a:spLocks noGrp="1"/>
          </p:cNvSpPr>
          <p:nvPr>
            <p:ph type="sldNum" sz="quarter" idx="10"/>
          </p:nvPr>
        </p:nvSpPr>
        <p:spPr/>
        <p:txBody>
          <a:bodyPr/>
          <a:lstStyle/>
          <a:p>
            <a:fld id="{ED56D90D-6CDD-4334-8E4C-84CC061F1A1A}"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6053945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Hosted at schools, community groups or industry partners </a:t>
            </a:r>
          </a:p>
          <a:p>
            <a:r>
              <a:rPr lang="en-US" dirty="0" smtClean="0"/>
              <a:t>Program is supported by modules and community experiences</a:t>
            </a:r>
          </a:p>
          <a:p>
            <a:r>
              <a:rPr lang="en-US" dirty="0" smtClean="0"/>
              <a:t>Unlike regular BSA, is co-ed</a:t>
            </a:r>
          </a:p>
          <a:p>
            <a:endParaRPr lang="en-US" dirty="0"/>
          </a:p>
        </p:txBody>
      </p:sp>
      <p:sp>
        <p:nvSpPr>
          <p:cNvPr id="4" name="Slide Number Placeholder 3"/>
          <p:cNvSpPr>
            <a:spLocks noGrp="1"/>
          </p:cNvSpPr>
          <p:nvPr>
            <p:ph type="sldNum" sz="quarter" idx="10"/>
          </p:nvPr>
        </p:nvSpPr>
        <p:spPr/>
        <p:txBody>
          <a:bodyPr/>
          <a:lstStyle/>
          <a:p>
            <a:fld id="{ED56D90D-6CDD-4334-8E4C-84CC061F1A1A}"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6616383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56D90D-6CDD-4334-8E4C-84CC061F1A1A}"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8524112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STEM Scouts in Central Indiana hosts regular community and family events</a:t>
            </a:r>
          </a:p>
          <a:p>
            <a:r>
              <a:rPr lang="en-US" dirty="0" smtClean="0"/>
              <a:t>Nano program was paired with </a:t>
            </a:r>
            <a:r>
              <a:rPr lang="en-US" dirty="0" err="1" smtClean="0"/>
              <a:t>nano</a:t>
            </a:r>
            <a:r>
              <a:rPr lang="en-US" dirty="0" smtClean="0"/>
              <a:t> module for STEM Scouts</a:t>
            </a:r>
          </a:p>
          <a:p>
            <a:r>
              <a:rPr lang="en-US" dirty="0" smtClean="0"/>
              <a:t>Museum hosted family event – families rotated through activities in our science lab. </a:t>
            </a:r>
          </a:p>
          <a:p>
            <a:r>
              <a:rPr lang="en-US" dirty="0" smtClean="0"/>
              <a:t>Included museum exploration time </a:t>
            </a:r>
          </a:p>
          <a:p>
            <a:r>
              <a:rPr lang="en-US" dirty="0" smtClean="0"/>
              <a:t>Major</a:t>
            </a:r>
            <a:r>
              <a:rPr lang="en-US" baseline="0" dirty="0" smtClean="0"/>
              <a:t> issues were staff turnover at STEM Scouts and registration confusion</a:t>
            </a:r>
            <a:endParaRPr lang="en-US" dirty="0" smtClean="0"/>
          </a:p>
          <a:p>
            <a:endParaRPr lang="en-US" dirty="0"/>
          </a:p>
        </p:txBody>
      </p:sp>
      <p:sp>
        <p:nvSpPr>
          <p:cNvPr id="4" name="Slide Number Placeholder 3"/>
          <p:cNvSpPr>
            <a:spLocks noGrp="1"/>
          </p:cNvSpPr>
          <p:nvPr>
            <p:ph type="sldNum" sz="quarter" idx="10"/>
          </p:nvPr>
        </p:nvSpPr>
        <p:spPr/>
        <p:txBody>
          <a:bodyPr/>
          <a:lstStyle/>
          <a:p>
            <a:fld id="{ED56D90D-6CDD-4334-8E4C-84CC061F1A1A}"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003105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Audience! </a:t>
            </a:r>
          </a:p>
          <a:p>
            <a:r>
              <a:rPr lang="en-US" dirty="0" smtClean="0"/>
              <a:t>Opened two new STEM exhibits, have more capacity to offer programs. </a:t>
            </a:r>
          </a:p>
          <a:p>
            <a:r>
              <a:rPr lang="en-US" dirty="0" smtClean="0"/>
              <a:t>Staff experience</a:t>
            </a:r>
            <a:br>
              <a:rPr lang="en-US" dirty="0" smtClean="0"/>
            </a:br>
            <a:r>
              <a:rPr lang="en-US" dirty="0" smtClean="0"/>
              <a:t>Learned</a:t>
            </a:r>
            <a:r>
              <a:rPr lang="en-US" baseline="0" dirty="0" smtClean="0"/>
              <a:t> from setup and logistical mistakes</a:t>
            </a:r>
            <a:endParaRPr lang="en-US" dirty="0" smtClean="0"/>
          </a:p>
        </p:txBody>
      </p:sp>
      <p:sp>
        <p:nvSpPr>
          <p:cNvPr id="4" name="Slide Number Placeholder 3"/>
          <p:cNvSpPr>
            <a:spLocks noGrp="1"/>
          </p:cNvSpPr>
          <p:nvPr>
            <p:ph type="sldNum" sz="quarter" idx="10"/>
          </p:nvPr>
        </p:nvSpPr>
        <p:spPr/>
        <p:txBody>
          <a:bodyPr/>
          <a:lstStyle/>
          <a:p>
            <a:fld id="{ED56D90D-6CDD-4334-8E4C-84CC061F1A1A}"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507539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5</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51</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Port Discovery’s after school program using </a:t>
            </a:r>
            <a:r>
              <a:rPr lang="en-US" dirty="0" err="1" smtClean="0"/>
              <a:t>NanoDay</a:t>
            </a:r>
            <a:r>
              <a:rPr lang="en-US" dirty="0" smtClean="0"/>
              <a:t> kits and other NISE Net resources</a:t>
            </a:r>
          </a:p>
          <a:p>
            <a:endParaRPr lang="en-US" dirty="0" smtClean="0"/>
          </a:p>
          <a:p>
            <a:r>
              <a:rPr lang="en-US" dirty="0" smtClean="0"/>
              <a:t>5 one-hour sessions</a:t>
            </a:r>
          </a:p>
          <a:p>
            <a:endParaRPr lang="en-US" dirty="0" smtClean="0"/>
          </a:p>
          <a:p>
            <a:r>
              <a:rPr lang="en-US" dirty="0" smtClean="0"/>
              <a:t>Sessions:  1) Nano is very </a:t>
            </a:r>
            <a:r>
              <a:rPr lang="en-US" dirty="0" err="1" smtClean="0"/>
              <a:t>very</a:t>
            </a:r>
            <a:r>
              <a:rPr lang="en-US" dirty="0" smtClean="0"/>
              <a:t> small 2) Unexpected things</a:t>
            </a:r>
            <a:r>
              <a:rPr lang="en-US" baseline="0" dirty="0" smtClean="0"/>
              <a:t> can happen 3) Scientists can make and study tiny things 4) Nano is found in nature 5) Nano inspires new technologies</a:t>
            </a:r>
          </a:p>
          <a:p>
            <a:endParaRPr lang="en-US" baseline="0" dirty="0" smtClean="0"/>
          </a:p>
          <a:p>
            <a:r>
              <a:rPr lang="en-US" baseline="0" dirty="0" smtClean="0"/>
              <a:t>This program includes </a:t>
            </a:r>
            <a:r>
              <a:rPr lang="en-US" baseline="0" dirty="0" smtClean="0">
                <a:solidFill>
                  <a:srgbClr val="FF0000"/>
                </a:solidFill>
              </a:rPr>
              <a:t>6 </a:t>
            </a:r>
            <a:r>
              <a:rPr lang="en-US" baseline="0" dirty="0" smtClean="0"/>
              <a:t>activities that were included in the Explore Science kit: Gravity Fail, Ready Set Fizz, Smelly Balloons, Rainbow Film, Stained Glass Art, You Decide</a:t>
            </a:r>
          </a:p>
          <a:p>
            <a:endParaRPr lang="en-US" baseline="0" dirty="0" smtClean="0"/>
          </a:p>
          <a:p>
            <a:r>
              <a:rPr lang="en-US" baseline="0" dirty="0" smtClean="0">
                <a:solidFill>
                  <a:srgbClr val="FF0000"/>
                </a:solidFill>
              </a:rPr>
              <a:t>Additionally it includes other (NISE Net and others) activities such as: building marshmallow molecules, feel Nano magnets, strawberry DNA extraction, Nano fabric/pants, make a flying car, and more!</a:t>
            </a: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D6D7BBA7-141C-41B8-94E1-EBCD7039DD7D}"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3268553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Port Discovery’s after school program using </a:t>
            </a:r>
            <a:r>
              <a:rPr lang="en-US" dirty="0" err="1" smtClean="0"/>
              <a:t>NanoDay</a:t>
            </a:r>
            <a:r>
              <a:rPr lang="en-US" dirty="0" smtClean="0"/>
              <a:t> kits and other NISE Net resources</a:t>
            </a:r>
          </a:p>
          <a:p>
            <a:endParaRPr lang="en-US" dirty="0" smtClean="0"/>
          </a:p>
          <a:p>
            <a:r>
              <a:rPr lang="en-US" dirty="0" smtClean="0"/>
              <a:t>5 one-hour sessions</a:t>
            </a:r>
          </a:p>
          <a:p>
            <a:endParaRPr lang="en-US" dirty="0" smtClean="0"/>
          </a:p>
          <a:p>
            <a:r>
              <a:rPr lang="en-US" dirty="0" smtClean="0"/>
              <a:t>Sessions:  1) Nano is very </a:t>
            </a:r>
            <a:r>
              <a:rPr lang="en-US" dirty="0" err="1" smtClean="0"/>
              <a:t>very</a:t>
            </a:r>
            <a:r>
              <a:rPr lang="en-US" dirty="0" smtClean="0"/>
              <a:t> small 2) Unexpected things</a:t>
            </a:r>
            <a:r>
              <a:rPr lang="en-US" baseline="0" dirty="0" smtClean="0"/>
              <a:t> can happen 3) Scientists can make and study tiny things 4) Nano is found in nature 5) Nano inspires new technologies</a:t>
            </a:r>
          </a:p>
          <a:p>
            <a:endParaRPr lang="en-US" baseline="0" dirty="0" smtClean="0"/>
          </a:p>
          <a:p>
            <a:r>
              <a:rPr lang="en-US" baseline="0" dirty="0" smtClean="0"/>
              <a:t>This program includes </a:t>
            </a:r>
            <a:r>
              <a:rPr lang="en-US" baseline="0" dirty="0" smtClean="0">
                <a:solidFill>
                  <a:srgbClr val="FF0000"/>
                </a:solidFill>
              </a:rPr>
              <a:t>6 </a:t>
            </a:r>
            <a:r>
              <a:rPr lang="en-US" baseline="0" dirty="0" smtClean="0"/>
              <a:t>activities that were included in the Explore Science kit: Gravity Fail, Ready Set Fizz, Smelly Balloons, Rainbow Film, Stained Glass Art, You Decide</a:t>
            </a:r>
          </a:p>
          <a:p>
            <a:endParaRPr lang="en-US" baseline="0" dirty="0" smtClean="0"/>
          </a:p>
          <a:p>
            <a:r>
              <a:rPr lang="en-US" baseline="0" dirty="0" smtClean="0">
                <a:solidFill>
                  <a:srgbClr val="FF0000"/>
                </a:solidFill>
              </a:rPr>
              <a:t>Additionally it includes other (NISE Net and others) activities such as: building marshmallow molecules, feel Nano magnets, strawberry DNA extraction, Nano fabric/pants, make a flying car, and more!</a:t>
            </a: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D6D7BBA7-141C-41B8-94E1-EBCD7039DD7D}"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4722461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59</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64</a:t>
            </a:fld>
            <a:endParaRPr lang="en-US"/>
          </a:p>
        </p:txBody>
      </p:sp>
    </p:spTree>
    <p:extLst>
      <p:ext uri="{BB962C8B-B14F-4D97-AF65-F5344CB8AC3E}">
        <p14:creationId xmlns:p14="http://schemas.microsoft.com/office/powerpoint/2010/main" val="33322624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65</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C11E37F-6F67-6248-AB2A-FEDF52C198CB}" type="slidenum">
              <a:rPr lang="en-US" smtClean="0"/>
              <a:t>66</a:t>
            </a:fld>
            <a:endParaRPr lang="en-US"/>
          </a:p>
        </p:txBody>
      </p:sp>
    </p:spTree>
    <p:extLst>
      <p:ext uri="{BB962C8B-B14F-4D97-AF65-F5344CB8AC3E}">
        <p14:creationId xmlns:p14="http://schemas.microsoft.com/office/powerpoint/2010/main" val="24756936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67</a:t>
            </a:fld>
            <a:endParaRPr lang="en-US"/>
          </a:p>
        </p:txBody>
      </p:sp>
    </p:spTree>
    <p:extLst>
      <p:ext uri="{BB962C8B-B14F-4D97-AF65-F5344CB8AC3E}">
        <p14:creationId xmlns:p14="http://schemas.microsoft.com/office/powerpoint/2010/main" val="4059295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All 50 states</a:t>
            </a:r>
            <a:r>
              <a:rPr lang="en-US" baseline="0" dirty="0" smtClean="0"/>
              <a:t> and </a:t>
            </a:r>
            <a:r>
              <a:rPr lang="en-US" dirty="0" smtClean="0"/>
              <a:t>Puerto Rico</a:t>
            </a:r>
          </a:p>
          <a:p>
            <a:r>
              <a:rPr lang="en-US" dirty="0" smtClean="0"/>
              <a:t>~400</a:t>
            </a:r>
            <a:r>
              <a:rPr lang="en-US" baseline="0" dirty="0" smtClean="0"/>
              <a:t> museums</a:t>
            </a:r>
          </a:p>
          <a:p>
            <a:r>
              <a:rPr lang="en-US" baseline="0" dirty="0" smtClean="0"/>
              <a:t>~200 universities</a:t>
            </a:r>
          </a:p>
        </p:txBody>
      </p:sp>
      <p:sp>
        <p:nvSpPr>
          <p:cNvPr id="4" name="Slide Number Placeholder 3"/>
          <p:cNvSpPr>
            <a:spLocks noGrp="1"/>
          </p:cNvSpPr>
          <p:nvPr>
            <p:ph type="sldNum" sz="quarter" idx="10"/>
          </p:nvPr>
        </p:nvSpPr>
        <p:spPr/>
        <p:txBody>
          <a:bodyPr/>
          <a:lstStyle/>
          <a:p>
            <a:fld id="{BC11E37F-6F67-6248-AB2A-FEDF52C198CB}" type="slidenum">
              <a:rPr lang="en-US" smtClean="0"/>
              <a:t>6</a:t>
            </a:fld>
            <a:endParaRPr lang="en-US"/>
          </a:p>
        </p:txBody>
      </p:sp>
    </p:spTree>
    <p:extLst>
      <p:ext uri="{BB962C8B-B14F-4D97-AF65-F5344CB8AC3E}">
        <p14:creationId xmlns:p14="http://schemas.microsoft.com/office/powerpoint/2010/main" val="416151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C11E37F-6F67-6248-AB2A-FEDF52C198CB}" type="slidenum">
              <a:rPr lang="en-US" smtClean="0"/>
              <a:t>7</a:t>
            </a:fld>
            <a:endParaRPr lang="en-US"/>
          </a:p>
        </p:txBody>
      </p:sp>
    </p:spTree>
    <p:extLst>
      <p:ext uri="{BB962C8B-B14F-4D97-AF65-F5344CB8AC3E}">
        <p14:creationId xmlns:p14="http://schemas.microsoft.com/office/powerpoint/2010/main" val="416151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8</a:t>
            </a:fld>
            <a:endParaRPr lang="en-US"/>
          </a:p>
        </p:txBody>
      </p:sp>
    </p:spTree>
    <p:extLst>
      <p:ext uri="{BB962C8B-B14F-4D97-AF65-F5344CB8AC3E}">
        <p14:creationId xmlns:p14="http://schemas.microsoft.com/office/powerpoint/2010/main" val="1847493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C11E37F-6F67-6248-AB2A-FEDF52C198CB}" type="slidenum">
              <a:rPr lang="en-US" smtClean="0"/>
              <a:t>9</a:t>
            </a:fld>
            <a:endParaRPr lang="en-US"/>
          </a:p>
        </p:txBody>
      </p:sp>
    </p:spTree>
    <p:extLst>
      <p:ext uri="{BB962C8B-B14F-4D97-AF65-F5344CB8AC3E}">
        <p14:creationId xmlns:p14="http://schemas.microsoft.com/office/powerpoint/2010/main" val="3695440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t>5/12/17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2602503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t>5/12/17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054727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t>5/12/17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3455216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2130439"/>
            <a:ext cx="5334000" cy="1470025"/>
          </a:xfrm>
        </p:spPr>
        <p:txBody>
          <a:bodyPr/>
          <a:lstStyle>
            <a:lvl1pPr>
              <a:defRPr sz="4000">
                <a:solidFill>
                  <a:schemeClr val="bg1"/>
                </a:solidFill>
                <a:latin typeface="Arial Black"/>
                <a:cs typeface="Arial Black"/>
              </a:defRPr>
            </a:lvl1pPr>
          </a:lstStyle>
          <a:p>
            <a:r>
              <a:rPr lang="en-US" smtClean="0"/>
              <a:t>Click to edit Master title style</a:t>
            </a:r>
            <a:endParaRPr lang="en-US" dirty="0"/>
          </a:p>
        </p:txBody>
      </p:sp>
      <p:sp>
        <p:nvSpPr>
          <p:cNvPr id="3" name="Subtitle 2"/>
          <p:cNvSpPr>
            <a:spLocks noGrp="1"/>
          </p:cNvSpPr>
          <p:nvPr>
            <p:ph type="subTitle" idx="1"/>
          </p:nvPr>
        </p:nvSpPr>
        <p:spPr>
          <a:xfrm>
            <a:off x="3124200" y="3886200"/>
            <a:ext cx="5334000" cy="1752600"/>
          </a:xfrm>
        </p:spPr>
        <p:txBody>
          <a:bodyPr/>
          <a:lstStyle>
            <a:lvl1pPr marL="0" indent="0" algn="ctr">
              <a:buNone/>
              <a:defRPr b="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758092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A3E59BC-4E09-42E9-95E7-D023C9A697C1}" type="datetime1">
              <a:rPr lang="en-US" altLang="en-US"/>
              <a:pPr/>
              <a:t>5/12/17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808FEFD-B6D0-4EA2-A076-2B35A238B0A6}" type="slidenum">
              <a:rPr lang="en-US" altLang="en-US"/>
              <a:pPr/>
              <a:t>‹#›</a:t>
            </a:fld>
            <a:endParaRPr lang="en-US" altLang="en-US"/>
          </a:p>
        </p:txBody>
      </p:sp>
    </p:spTree>
    <p:extLst>
      <p:ext uri="{BB962C8B-B14F-4D97-AF65-F5344CB8AC3E}">
        <p14:creationId xmlns:p14="http://schemas.microsoft.com/office/powerpoint/2010/main" val="2441548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3A0C639-3ED9-4D19-9B4C-F591552AFDA1}" type="datetime1">
              <a:rPr lang="en-US" altLang="en-US"/>
              <a:pPr/>
              <a:t>5/12/17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AE9D6B6-BDF2-47FD-BBFD-29B466E4F9CC}" type="slidenum">
              <a:rPr lang="en-US" altLang="en-US"/>
              <a:pPr/>
              <a:t>‹#›</a:t>
            </a:fld>
            <a:endParaRPr lang="en-US" altLang="en-US"/>
          </a:p>
        </p:txBody>
      </p:sp>
    </p:spTree>
    <p:extLst>
      <p:ext uri="{BB962C8B-B14F-4D97-AF65-F5344CB8AC3E}">
        <p14:creationId xmlns:p14="http://schemas.microsoft.com/office/powerpoint/2010/main" val="3391943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83B3C288-DB77-4103-B71A-58B7B3728C79}" type="datetime1">
              <a:rPr lang="en-US" altLang="en-US"/>
              <a:pPr/>
              <a:t>5/12/17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D674528-C1AF-4349-A73C-6A8F573DF011}" type="slidenum">
              <a:rPr lang="en-US" altLang="en-US"/>
              <a:pPr/>
              <a:t>‹#›</a:t>
            </a:fld>
            <a:endParaRPr lang="en-US" altLang="en-US"/>
          </a:p>
        </p:txBody>
      </p:sp>
    </p:spTree>
    <p:extLst>
      <p:ext uri="{BB962C8B-B14F-4D97-AF65-F5344CB8AC3E}">
        <p14:creationId xmlns:p14="http://schemas.microsoft.com/office/powerpoint/2010/main" val="1976133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61A728B4-DCAA-47CD-88E2-D928D0CA8D30}" type="datetime1">
              <a:rPr lang="en-US" altLang="en-US"/>
              <a:pPr/>
              <a:t>5/12/17</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DE09CFBC-939D-475F-BA67-47EA74E1D4A0}" type="slidenum">
              <a:rPr lang="en-US" altLang="en-US"/>
              <a:pPr/>
              <a:t>‹#›</a:t>
            </a:fld>
            <a:endParaRPr lang="en-US" altLang="en-US"/>
          </a:p>
        </p:txBody>
      </p:sp>
    </p:spTree>
    <p:extLst>
      <p:ext uri="{BB962C8B-B14F-4D97-AF65-F5344CB8AC3E}">
        <p14:creationId xmlns:p14="http://schemas.microsoft.com/office/powerpoint/2010/main" val="2624075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33DEF2C1-4F86-49E8-9DDD-8BF13AB27567}" type="datetime1">
              <a:rPr lang="en-US" altLang="en-US"/>
              <a:pPr/>
              <a:t>5/12/17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0EABBCD7-A1FD-4467-ACE6-14A488245E1B}" type="slidenum">
              <a:rPr lang="en-US" altLang="en-US"/>
              <a:pPr/>
              <a:t>‹#›</a:t>
            </a:fld>
            <a:endParaRPr lang="en-US" altLang="en-US"/>
          </a:p>
        </p:txBody>
      </p:sp>
    </p:spTree>
    <p:extLst>
      <p:ext uri="{BB962C8B-B14F-4D97-AF65-F5344CB8AC3E}">
        <p14:creationId xmlns:p14="http://schemas.microsoft.com/office/powerpoint/2010/main" val="1532836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3F6792E-0625-465F-B181-758D4BAEB782}" type="datetime1">
              <a:rPr lang="en-US" altLang="en-US"/>
              <a:pPr/>
              <a:t>5/12/17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A62BC95F-F699-47CD-A392-69FC534AA89A}" type="slidenum">
              <a:rPr lang="en-US" altLang="en-US"/>
              <a:pPr/>
              <a:t>‹#›</a:t>
            </a:fld>
            <a:endParaRPr lang="en-US" altLang="en-US"/>
          </a:p>
        </p:txBody>
      </p:sp>
    </p:spTree>
    <p:extLst>
      <p:ext uri="{BB962C8B-B14F-4D97-AF65-F5344CB8AC3E}">
        <p14:creationId xmlns:p14="http://schemas.microsoft.com/office/powerpoint/2010/main" val="4242557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0B4C593-2408-4FC5-A837-ACBF391CAE5D}" type="datetime1">
              <a:rPr lang="en-US" altLang="en-US"/>
              <a:pPr/>
              <a:t>5/12/17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B1F178D-9434-4D8F-B654-B8D604C5C7E7}" type="slidenum">
              <a:rPr lang="en-US" altLang="en-US"/>
              <a:pPr/>
              <a:t>‹#›</a:t>
            </a:fld>
            <a:endParaRPr lang="en-US" altLang="en-US"/>
          </a:p>
        </p:txBody>
      </p:sp>
    </p:spTree>
    <p:extLst>
      <p:ext uri="{BB962C8B-B14F-4D97-AF65-F5344CB8AC3E}">
        <p14:creationId xmlns:p14="http://schemas.microsoft.com/office/powerpoint/2010/main" val="49680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3362A-19CE-BB41-A2E9-74C103F018F4}" type="datetimeFigureOut">
              <a:rPr lang="en-US" smtClean="0"/>
              <a:t>5/12/17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010608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05DF266-1B0D-4085-B328-427C405D3EE1}" type="datetime1">
              <a:rPr lang="en-US" altLang="en-US"/>
              <a:pPr/>
              <a:t>5/12/17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36D9D07-1340-4D5D-A699-876BEAA896C6}" type="slidenum">
              <a:rPr lang="en-US" altLang="en-US"/>
              <a:pPr/>
              <a:t>‹#›</a:t>
            </a:fld>
            <a:endParaRPr lang="en-US" altLang="en-US"/>
          </a:p>
        </p:txBody>
      </p:sp>
    </p:spTree>
    <p:extLst>
      <p:ext uri="{BB962C8B-B14F-4D97-AF65-F5344CB8AC3E}">
        <p14:creationId xmlns:p14="http://schemas.microsoft.com/office/powerpoint/2010/main" val="3932990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4A741A2-6B9E-4864-A790-104CD64B4A87}" type="datetime1">
              <a:rPr lang="en-US" altLang="en-US"/>
              <a:pPr/>
              <a:t>5/12/17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0519921-95AE-4532-BAA4-0E5FF8B7A9FE}" type="slidenum">
              <a:rPr lang="en-US" altLang="en-US"/>
              <a:pPr/>
              <a:t>‹#›</a:t>
            </a:fld>
            <a:endParaRPr lang="en-US" altLang="en-US"/>
          </a:p>
        </p:txBody>
      </p:sp>
    </p:spTree>
    <p:extLst>
      <p:ext uri="{BB962C8B-B14F-4D97-AF65-F5344CB8AC3E}">
        <p14:creationId xmlns:p14="http://schemas.microsoft.com/office/powerpoint/2010/main" val="2234359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F0DCD63-13DA-4655-A8C8-9C00B674A071}" type="datetime1">
              <a:rPr lang="en-US" altLang="en-US"/>
              <a:pPr/>
              <a:t>5/12/17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58ECD71-DAE3-4375-862C-F8289A0B0CC9}" type="slidenum">
              <a:rPr lang="en-US" altLang="en-US"/>
              <a:pPr/>
              <a:t>‹#›</a:t>
            </a:fld>
            <a:endParaRPr lang="en-US" altLang="en-US"/>
          </a:p>
        </p:txBody>
      </p:sp>
    </p:spTree>
    <p:extLst>
      <p:ext uri="{BB962C8B-B14F-4D97-AF65-F5344CB8AC3E}">
        <p14:creationId xmlns:p14="http://schemas.microsoft.com/office/powerpoint/2010/main" val="621633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B6D12825-B1EB-4BE3-844F-24DBB5E8840A}" type="datetime1">
              <a:rPr lang="en-US" altLang="en-US"/>
              <a:pPr/>
              <a:t>5/12/17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7EB9C85-ACA8-47C3-B864-4A0DFB072CC2}" type="slidenum">
              <a:rPr lang="en-US" altLang="en-US"/>
              <a:pPr/>
              <a:t>‹#›</a:t>
            </a:fld>
            <a:endParaRPr lang="en-US" altLang="en-US"/>
          </a:p>
        </p:txBody>
      </p:sp>
    </p:spTree>
    <p:extLst>
      <p:ext uri="{BB962C8B-B14F-4D97-AF65-F5344CB8AC3E}">
        <p14:creationId xmlns:p14="http://schemas.microsoft.com/office/powerpoint/2010/main" val="2547136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D7AB3E2-1832-4A95-84E8-D9F952E9E214}" type="datetime1">
              <a:rPr lang="en-US" altLang="en-US"/>
              <a:pPr/>
              <a:t>5/12/17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6CF2D4-D52A-469E-A62E-2B43EBF9D537}" type="slidenum">
              <a:rPr lang="en-US" altLang="en-US"/>
              <a:pPr/>
              <a:t>‹#›</a:t>
            </a:fld>
            <a:endParaRPr lang="en-US" altLang="en-US"/>
          </a:p>
        </p:txBody>
      </p:sp>
    </p:spTree>
    <p:extLst>
      <p:ext uri="{BB962C8B-B14F-4D97-AF65-F5344CB8AC3E}">
        <p14:creationId xmlns:p14="http://schemas.microsoft.com/office/powerpoint/2010/main" val="1056942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9872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8705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96F4AD5D-B567-4EE1-8070-2A21F4F668E1}" type="datetime1">
              <a:rPr lang="en-US" altLang="en-US"/>
              <a:pPr/>
              <a:t>5/12/17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54C7A-5386-4199-A7B3-F032A5EDA923}" type="slidenum">
              <a:rPr lang="en-US" altLang="en-US"/>
              <a:pPr/>
              <a:t>‹#›</a:t>
            </a:fld>
            <a:endParaRPr lang="en-US" altLang="en-US"/>
          </a:p>
        </p:txBody>
      </p:sp>
    </p:spTree>
    <p:extLst>
      <p:ext uri="{BB962C8B-B14F-4D97-AF65-F5344CB8AC3E}">
        <p14:creationId xmlns:p14="http://schemas.microsoft.com/office/powerpoint/2010/main" val="68233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77520"/>
            <a:ext cx="82296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590558"/>
            <a:ext cx="4038600" cy="34006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590558"/>
            <a:ext cx="4038600" cy="34006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5FD867B4-92CB-46B8-902D-5FADADCFB569}" type="datetime1">
              <a:rPr lang="en-US" altLang="en-US"/>
              <a:pPr/>
              <a:t>5/12/17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93F9269-36A6-476B-9E91-A2C22E9B11DF}" type="slidenum">
              <a:rPr lang="en-US" altLang="en-US"/>
              <a:pPr/>
              <a:t>‹#›</a:t>
            </a:fld>
            <a:endParaRPr lang="en-US" altLang="en-US"/>
          </a:p>
        </p:txBody>
      </p:sp>
    </p:spTree>
    <p:extLst>
      <p:ext uri="{BB962C8B-B14F-4D97-AF65-F5344CB8AC3E}">
        <p14:creationId xmlns:p14="http://schemas.microsoft.com/office/powerpoint/2010/main" val="3053301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69109"/>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62418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3263961"/>
            <a:ext cx="4040188" cy="27272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2" y="262418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2" y="3263961"/>
            <a:ext cx="4041775" cy="27272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F5C563AB-CE24-4546-9BE2-9B6E3FC81DB4}" type="datetime1">
              <a:rPr lang="en-US" altLang="en-US"/>
              <a:pPr/>
              <a:t>5/12/17</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415D1946-EBEB-45D1-9CB9-8E576B430D99}" type="slidenum">
              <a:rPr lang="en-US" altLang="en-US"/>
              <a:pPr/>
              <a:t>‹#›</a:t>
            </a:fld>
            <a:endParaRPr lang="en-US" altLang="en-US"/>
          </a:p>
        </p:txBody>
      </p:sp>
    </p:spTree>
    <p:extLst>
      <p:ext uri="{BB962C8B-B14F-4D97-AF65-F5344CB8AC3E}">
        <p14:creationId xmlns:p14="http://schemas.microsoft.com/office/powerpoint/2010/main" val="1094796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211163"/>
            <a:ext cx="8229600" cy="1143000"/>
          </a:xfrm>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AA495DCE-C82D-4114-B35E-66E4547907BB}" type="datetime1">
              <a:rPr lang="en-US" altLang="en-US"/>
              <a:pPr/>
              <a:t>5/12/17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F5CBA055-96C1-4E3E-B8FF-4B0996216577}" type="slidenum">
              <a:rPr lang="en-US" altLang="en-US"/>
              <a:pPr/>
              <a:t>‹#›</a:t>
            </a:fld>
            <a:endParaRPr lang="en-US" altLang="en-US"/>
          </a:p>
        </p:txBody>
      </p:sp>
    </p:spTree>
    <p:extLst>
      <p:ext uri="{BB962C8B-B14F-4D97-AF65-F5344CB8AC3E}">
        <p14:creationId xmlns:p14="http://schemas.microsoft.com/office/powerpoint/2010/main" val="3324568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609EC14-8D0F-4BA1-9B50-CE695E71CEBC}" type="datetime1">
              <a:rPr lang="en-US" altLang="en-US"/>
              <a:pPr/>
              <a:t>5/12/17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E524057D-9166-42F2-9DF8-484E625BC3AA}" type="slidenum">
              <a:rPr lang="en-US" altLang="en-US"/>
              <a:pPr/>
              <a:t>‹#›</a:t>
            </a:fld>
            <a:endParaRPr lang="en-US" altLang="en-US"/>
          </a:p>
        </p:txBody>
      </p:sp>
    </p:spTree>
    <p:extLst>
      <p:ext uri="{BB962C8B-B14F-4D97-AF65-F5344CB8AC3E}">
        <p14:creationId xmlns:p14="http://schemas.microsoft.com/office/powerpoint/2010/main" val="1462743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E3362A-19CE-BB41-A2E9-74C103F018F4}" type="datetimeFigureOut">
              <a:rPr lang="en-US" smtClean="0"/>
              <a:t>5/12/17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1151487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169109"/>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169109"/>
            <a:ext cx="5111750" cy="48221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2331160"/>
            <a:ext cx="3008313" cy="366006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fld id="{2198818A-7FD9-4524-9367-197E474D578A}" type="datetime1">
              <a:rPr lang="en-US" altLang="en-US"/>
              <a:pPr/>
              <a:t>5/12/17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EA42807-16D8-4BEB-A383-3349E76E1C39}" type="slidenum">
              <a:rPr lang="en-US" altLang="en-US"/>
              <a:pPr/>
              <a:t>‹#›</a:t>
            </a:fld>
            <a:endParaRPr lang="en-US" altLang="en-US"/>
          </a:p>
        </p:txBody>
      </p:sp>
    </p:spTree>
    <p:extLst>
      <p:ext uri="{BB962C8B-B14F-4D97-AF65-F5344CB8AC3E}">
        <p14:creationId xmlns:p14="http://schemas.microsoft.com/office/powerpoint/2010/main" val="30059619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177533"/>
            <a:ext cx="5486400" cy="355005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C35B0B4-0A77-4C03-A4F8-3BDE1AB10570}" type="datetime1">
              <a:rPr lang="en-US" altLang="en-US"/>
              <a:pPr/>
              <a:t>5/12/17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78203E3-5BA9-48BF-BF5E-E2F573B5C7DE}" type="slidenum">
              <a:rPr lang="en-US" altLang="en-US"/>
              <a:pPr/>
              <a:t>‹#›</a:t>
            </a:fld>
            <a:endParaRPr lang="en-US" altLang="en-US"/>
          </a:p>
        </p:txBody>
      </p:sp>
    </p:spTree>
    <p:extLst>
      <p:ext uri="{BB962C8B-B14F-4D97-AF65-F5344CB8AC3E}">
        <p14:creationId xmlns:p14="http://schemas.microsoft.com/office/powerpoint/2010/main" val="26882255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876"/>
            <a:ext cx="8229600" cy="1143000"/>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286881"/>
            <a:ext cx="8229600" cy="370434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F628F2-521D-4AEE-8484-AE1AD333B818}" type="datetime1">
              <a:rPr lang="en-US" altLang="en-US"/>
              <a:pPr/>
              <a:t>5/12/17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BE5CDDB-3DA8-4BF0-A20F-D7EE41040D10}" type="slidenum">
              <a:rPr lang="en-US" altLang="en-US"/>
              <a:pPr/>
              <a:t>‹#›</a:t>
            </a:fld>
            <a:endParaRPr lang="en-US" altLang="en-US"/>
          </a:p>
        </p:txBody>
      </p:sp>
    </p:spTree>
    <p:extLst>
      <p:ext uri="{BB962C8B-B14F-4D97-AF65-F5344CB8AC3E}">
        <p14:creationId xmlns:p14="http://schemas.microsoft.com/office/powerpoint/2010/main" val="2252383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52287"/>
            <a:ext cx="2057400" cy="4838938"/>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152287"/>
            <a:ext cx="6019800" cy="4838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CD5FEE3-6DF3-42AE-BBD1-7051E76130C8}" type="datetime1">
              <a:rPr lang="en-US" altLang="en-US"/>
              <a:pPr/>
              <a:t>5/12/17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3D2B55D-EB07-4318-9251-3FFFFD784F52}" type="slidenum">
              <a:rPr lang="en-US" altLang="en-US"/>
              <a:pPr/>
              <a:t>‹#›</a:t>
            </a:fld>
            <a:endParaRPr lang="en-US" altLang="en-US"/>
          </a:p>
        </p:txBody>
      </p:sp>
    </p:spTree>
    <p:extLst>
      <p:ext uri="{BB962C8B-B14F-4D97-AF65-F5344CB8AC3E}">
        <p14:creationId xmlns:p14="http://schemas.microsoft.com/office/powerpoint/2010/main" val="25325827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9144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48"/>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5/12/17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16367881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solidFill>
                  <a:prstClr val="black">
                    <a:tint val="75000"/>
                  </a:prstClr>
                </a:solidFill>
              </a:rPr>
              <a:pPr/>
              <a:t>5/12/17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19954A3-9DFD-4C44-94BA-B95130A3BA1C}"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25926418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5/12/17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3282700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solidFill>
                  <a:prstClr val="black">
                    <a:tint val="75000"/>
                  </a:prstClr>
                </a:solidFill>
              </a:rPr>
              <a:pPr/>
              <a:t>5/12/17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29540172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16"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06816" y="2737260"/>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816295" y="2737260"/>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5/12/17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584549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5/12/17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407314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E3362A-19CE-BB41-A2E9-74C103F018F4}" type="datetimeFigureOut">
              <a:rPr lang="en-US" smtClean="0"/>
              <a:t>5/12/17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8033156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5/12/17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27196932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0348" y="514939"/>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solidFill>
                  <a:prstClr val="black">
                    <a:tint val="75000"/>
                  </a:prstClr>
                </a:solidFill>
              </a:rPr>
              <a:pPr/>
              <a:t>5/12/17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13470205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5FCBEF"/>
                </a:solidFill>
              </a:rPr>
              <a:pPr/>
              <a:t>‹#›</a:t>
            </a:fld>
            <a:endParaRPr lang="en-US" dirty="0">
              <a:solidFill>
                <a:srgbClr val="5FCBEF"/>
              </a:solidFill>
            </a:endParaRP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5/12/17</a:t>
            </a:fld>
            <a:endParaRPr lang="en-US" dirty="0">
              <a:solidFill>
                <a:prstClr val="black">
                  <a:tint val="75000"/>
                </a:prstClr>
              </a:solidFill>
            </a:endParaRPr>
          </a:p>
        </p:txBody>
      </p:sp>
    </p:spTree>
    <p:extLst>
      <p:ext uri="{BB962C8B-B14F-4D97-AF65-F5344CB8AC3E}">
        <p14:creationId xmlns:p14="http://schemas.microsoft.com/office/powerpoint/2010/main" val="964607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5/12/17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768316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7" y="609600"/>
            <a:ext cx="6070601"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5/12/17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rPr>
              <a:pPr/>
              <a:t>‹#›</a:t>
            </a:fld>
            <a:endParaRPr lang="en-US" dirty="0">
              <a:solidFill>
                <a:srgbClr val="5FCBEF"/>
              </a:solidFill>
            </a:endParaRPr>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r>
              <a:rPr lang="en-US" sz="6000" dirty="0">
                <a:ln w="3175" cmpd="sng">
                  <a:noFill/>
                </a:ln>
                <a:solidFill>
                  <a:srgbClr val="5FCBEF">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r>
              <a:rPr lang="en-US" sz="6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571116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5/12/17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7268452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7" y="609600"/>
            <a:ext cx="6070601"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5/12/17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rPr>
              <a:pPr/>
              <a:t>‹#›</a:t>
            </a:fld>
            <a:endParaRPr lang="en-US" dirty="0">
              <a:solidFill>
                <a:srgbClr val="5FCBEF"/>
              </a:solidFill>
            </a:endParaRPr>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r>
              <a:rPr lang="en-US" sz="6000" dirty="0">
                <a:ln w="3175" cmpd="sng">
                  <a:noFill/>
                </a:ln>
                <a:solidFill>
                  <a:srgbClr val="5FCBEF">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r>
              <a:rPr lang="en-US" sz="6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41605199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5/12/17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7871422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solidFill>
                  <a:prstClr val="black">
                    <a:tint val="75000"/>
                  </a:prstClr>
                </a:solidFill>
              </a:rPr>
              <a:pPr/>
              <a:t>5/12/17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3864454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62" y="609614"/>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8"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5/12/17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29573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E3362A-19CE-BB41-A2E9-74C103F018F4}" type="datetimeFigureOut">
              <a:rPr lang="en-US" smtClean="0"/>
              <a:t>5/12/17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3668825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0EE785C-D80B-4ECA-91C3-1DD73A3B0EC9}" type="datetimeFigureOut">
              <a:rPr lang="en-US" smtClean="0">
                <a:solidFill>
                  <a:prstClr val="white">
                    <a:tint val="75000"/>
                  </a:prstClr>
                </a:solidFill>
                <a:latin typeface="Calibri"/>
              </a:rPr>
              <a:pPr/>
              <a:t>5/12/17</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12781BA-9BD3-4476-8BAD-5D7B30DE7E3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476076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EE785C-D80B-4ECA-91C3-1DD73A3B0EC9}" type="datetimeFigureOut">
              <a:rPr lang="en-US" smtClean="0">
                <a:solidFill>
                  <a:prstClr val="white">
                    <a:tint val="75000"/>
                  </a:prstClr>
                </a:solidFill>
                <a:latin typeface="Calibri"/>
              </a:rPr>
              <a:pPr/>
              <a:t>5/12/17</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12781BA-9BD3-4476-8BAD-5D7B30DE7E3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1144157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E785C-D80B-4ECA-91C3-1DD73A3B0EC9}" type="datetimeFigureOut">
              <a:rPr lang="en-US" smtClean="0">
                <a:solidFill>
                  <a:prstClr val="white">
                    <a:tint val="75000"/>
                  </a:prstClr>
                </a:solidFill>
                <a:latin typeface="Calibri"/>
              </a:rPr>
              <a:pPr/>
              <a:t>5/12/17</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12781BA-9BD3-4476-8BAD-5D7B30DE7E3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2926321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0EE785C-D80B-4ECA-91C3-1DD73A3B0EC9}" type="datetimeFigureOut">
              <a:rPr lang="en-US" smtClean="0">
                <a:solidFill>
                  <a:prstClr val="white">
                    <a:tint val="75000"/>
                  </a:prstClr>
                </a:solidFill>
                <a:latin typeface="Calibri"/>
              </a:rPr>
              <a:pPr/>
              <a:t>5/12/17</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12781BA-9BD3-4476-8BAD-5D7B30DE7E3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1501530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0EE785C-D80B-4ECA-91C3-1DD73A3B0EC9}" type="datetimeFigureOut">
              <a:rPr lang="en-US" smtClean="0">
                <a:solidFill>
                  <a:prstClr val="white">
                    <a:tint val="75000"/>
                  </a:prstClr>
                </a:solidFill>
                <a:latin typeface="Calibri"/>
              </a:rPr>
              <a:pPr/>
              <a:t>5/12/17</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12781BA-9BD3-4476-8BAD-5D7B30DE7E3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991575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0EE785C-D80B-4ECA-91C3-1DD73A3B0EC9}" type="datetimeFigureOut">
              <a:rPr lang="en-US" smtClean="0">
                <a:solidFill>
                  <a:prstClr val="white">
                    <a:tint val="75000"/>
                  </a:prstClr>
                </a:solidFill>
                <a:latin typeface="Calibri"/>
              </a:rPr>
              <a:pPr/>
              <a:t>5/12/17</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12781BA-9BD3-4476-8BAD-5D7B30DE7E3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8876209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EE785C-D80B-4ECA-91C3-1DD73A3B0EC9}" type="datetimeFigureOut">
              <a:rPr lang="en-US" smtClean="0">
                <a:solidFill>
                  <a:prstClr val="white">
                    <a:tint val="75000"/>
                  </a:prstClr>
                </a:solidFill>
                <a:latin typeface="Calibri"/>
              </a:rPr>
              <a:pPr/>
              <a:t>5/12/17</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12781BA-9BD3-4476-8BAD-5D7B30DE7E3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603554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EE785C-D80B-4ECA-91C3-1DD73A3B0EC9}" type="datetimeFigureOut">
              <a:rPr lang="en-US" smtClean="0">
                <a:solidFill>
                  <a:prstClr val="white">
                    <a:tint val="75000"/>
                  </a:prstClr>
                </a:solidFill>
                <a:latin typeface="Calibri"/>
              </a:rPr>
              <a:pPr/>
              <a:t>5/12/17</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12781BA-9BD3-4476-8BAD-5D7B30DE7E3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4389851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EE785C-D80B-4ECA-91C3-1DD73A3B0EC9}" type="datetimeFigureOut">
              <a:rPr lang="en-US" smtClean="0">
                <a:solidFill>
                  <a:prstClr val="white">
                    <a:tint val="75000"/>
                  </a:prstClr>
                </a:solidFill>
                <a:latin typeface="Calibri"/>
              </a:rPr>
              <a:pPr/>
              <a:t>5/12/17</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12781BA-9BD3-4476-8BAD-5D7B30DE7E3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1061050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EE785C-D80B-4ECA-91C3-1DD73A3B0EC9}" type="datetimeFigureOut">
              <a:rPr lang="en-US" smtClean="0">
                <a:solidFill>
                  <a:prstClr val="white">
                    <a:tint val="75000"/>
                  </a:prstClr>
                </a:solidFill>
                <a:latin typeface="Calibri"/>
              </a:rPr>
              <a:pPr/>
              <a:t>5/12/17</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12781BA-9BD3-4476-8BAD-5D7B30DE7E3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35436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E3362A-19CE-BB41-A2E9-74C103F018F4}" type="datetimeFigureOut">
              <a:rPr lang="en-US" smtClean="0"/>
              <a:t>5/12/17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33736370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EE785C-D80B-4ECA-91C3-1DD73A3B0EC9}" type="datetimeFigureOut">
              <a:rPr lang="en-US" smtClean="0">
                <a:solidFill>
                  <a:prstClr val="white">
                    <a:tint val="75000"/>
                  </a:prstClr>
                </a:solidFill>
                <a:latin typeface="Calibri"/>
              </a:rPr>
              <a:pPr/>
              <a:t>5/12/17</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12781BA-9BD3-4476-8BAD-5D7B30DE7E3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3375801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2130425"/>
            <a:ext cx="5334000" cy="1470025"/>
          </a:xfrm>
        </p:spPr>
        <p:txBody>
          <a:bodyPr/>
          <a:lstStyle>
            <a:lvl1pPr>
              <a:defRPr sz="4000">
                <a:solidFill>
                  <a:schemeClr val="bg1"/>
                </a:solidFill>
                <a:latin typeface="Arial Black"/>
                <a:cs typeface="Arial Black"/>
              </a:defRPr>
            </a:lvl1pPr>
          </a:lstStyle>
          <a:p>
            <a:r>
              <a:rPr lang="en-US" smtClean="0"/>
              <a:t>Click to edit Master title style</a:t>
            </a:r>
            <a:endParaRPr lang="en-US" dirty="0"/>
          </a:p>
        </p:txBody>
      </p:sp>
      <p:sp>
        <p:nvSpPr>
          <p:cNvPr id="3" name="Subtitle 2"/>
          <p:cNvSpPr>
            <a:spLocks noGrp="1"/>
          </p:cNvSpPr>
          <p:nvPr>
            <p:ph type="subTitle" idx="1"/>
          </p:nvPr>
        </p:nvSpPr>
        <p:spPr>
          <a:xfrm>
            <a:off x="3124200" y="3886200"/>
            <a:ext cx="5334000" cy="1752600"/>
          </a:xfrm>
        </p:spPr>
        <p:txBody>
          <a:bodyPr/>
          <a:lstStyle>
            <a:lvl1pPr marL="0" indent="0" algn="ctr">
              <a:buNone/>
              <a:defRPr b="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2818353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A3E59BC-4E09-42E9-95E7-D023C9A697C1}" type="datetime1">
              <a:rPr lang="en-US" altLang="en-US"/>
              <a:pPr/>
              <a:t>5/12/17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C808FEFD-B6D0-4EA2-A076-2B35A238B0A6}" type="slidenum">
              <a:rPr lang="en-US" altLang="en-US"/>
              <a:pPr/>
              <a:t>‹#›</a:t>
            </a:fld>
            <a:endParaRPr lang="en-US" altLang="en-US"/>
          </a:p>
        </p:txBody>
      </p:sp>
    </p:spTree>
    <p:extLst>
      <p:ext uri="{BB962C8B-B14F-4D97-AF65-F5344CB8AC3E}">
        <p14:creationId xmlns:p14="http://schemas.microsoft.com/office/powerpoint/2010/main" val="21678747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3A0C639-3ED9-4D19-9B4C-F591552AFDA1}" type="datetime1">
              <a:rPr lang="en-US" altLang="en-US"/>
              <a:pPr/>
              <a:t>5/12/17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0AE9D6B6-BDF2-47FD-BBFD-29B466E4F9CC}" type="slidenum">
              <a:rPr lang="en-US" altLang="en-US"/>
              <a:pPr/>
              <a:t>‹#›</a:t>
            </a:fld>
            <a:endParaRPr lang="en-US" altLang="en-US"/>
          </a:p>
        </p:txBody>
      </p:sp>
    </p:spTree>
    <p:extLst>
      <p:ext uri="{BB962C8B-B14F-4D97-AF65-F5344CB8AC3E}">
        <p14:creationId xmlns:p14="http://schemas.microsoft.com/office/powerpoint/2010/main" val="15380130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83B3C288-DB77-4103-B71A-58B7B3728C79}" type="datetime1">
              <a:rPr lang="en-US" altLang="en-US"/>
              <a:pPr/>
              <a:t>5/12/17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ED674528-C1AF-4349-A73C-6A8F573DF011}" type="slidenum">
              <a:rPr lang="en-US" altLang="en-US"/>
              <a:pPr/>
              <a:t>‹#›</a:t>
            </a:fld>
            <a:endParaRPr lang="en-US" altLang="en-US"/>
          </a:p>
        </p:txBody>
      </p:sp>
    </p:spTree>
    <p:extLst>
      <p:ext uri="{BB962C8B-B14F-4D97-AF65-F5344CB8AC3E}">
        <p14:creationId xmlns:p14="http://schemas.microsoft.com/office/powerpoint/2010/main" val="29430944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61A728B4-DCAA-47CD-88E2-D928D0CA8D30}" type="datetime1">
              <a:rPr lang="en-US" altLang="en-US"/>
              <a:pPr/>
              <a:t>5/12/17</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DE09CFBC-939D-475F-BA67-47EA74E1D4A0}" type="slidenum">
              <a:rPr lang="en-US" altLang="en-US"/>
              <a:pPr/>
              <a:t>‹#›</a:t>
            </a:fld>
            <a:endParaRPr lang="en-US" altLang="en-US"/>
          </a:p>
        </p:txBody>
      </p:sp>
    </p:spTree>
    <p:extLst>
      <p:ext uri="{BB962C8B-B14F-4D97-AF65-F5344CB8AC3E}">
        <p14:creationId xmlns:p14="http://schemas.microsoft.com/office/powerpoint/2010/main" val="27541790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33DEF2C1-4F86-49E8-9DDD-8BF13AB27567}" type="datetime1">
              <a:rPr lang="en-US" altLang="en-US"/>
              <a:pPr/>
              <a:t>5/12/17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0EABBCD7-A1FD-4467-ACE6-14A488245E1B}" type="slidenum">
              <a:rPr lang="en-US" altLang="en-US"/>
              <a:pPr/>
              <a:t>‹#›</a:t>
            </a:fld>
            <a:endParaRPr lang="en-US" altLang="en-US"/>
          </a:p>
        </p:txBody>
      </p:sp>
    </p:spTree>
    <p:extLst>
      <p:ext uri="{BB962C8B-B14F-4D97-AF65-F5344CB8AC3E}">
        <p14:creationId xmlns:p14="http://schemas.microsoft.com/office/powerpoint/2010/main" val="28913504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3F6792E-0625-465F-B181-758D4BAEB782}" type="datetime1">
              <a:rPr lang="en-US" altLang="en-US"/>
              <a:pPr/>
              <a:t>5/12/17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A62BC95F-F699-47CD-A392-69FC534AA89A}" type="slidenum">
              <a:rPr lang="en-US" altLang="en-US"/>
              <a:pPr/>
              <a:t>‹#›</a:t>
            </a:fld>
            <a:endParaRPr lang="en-US" altLang="en-US"/>
          </a:p>
        </p:txBody>
      </p:sp>
    </p:spTree>
    <p:extLst>
      <p:ext uri="{BB962C8B-B14F-4D97-AF65-F5344CB8AC3E}">
        <p14:creationId xmlns:p14="http://schemas.microsoft.com/office/powerpoint/2010/main" val="21269168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0B4C593-2408-4FC5-A837-ACBF391CAE5D}" type="datetime1">
              <a:rPr lang="en-US" altLang="en-US"/>
              <a:pPr/>
              <a:t>5/12/17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B1F178D-9434-4D8F-B654-B8D604C5C7E7}" type="slidenum">
              <a:rPr lang="en-US" altLang="en-US"/>
              <a:pPr/>
              <a:t>‹#›</a:t>
            </a:fld>
            <a:endParaRPr lang="en-US" altLang="en-US"/>
          </a:p>
        </p:txBody>
      </p:sp>
    </p:spTree>
    <p:extLst>
      <p:ext uri="{BB962C8B-B14F-4D97-AF65-F5344CB8AC3E}">
        <p14:creationId xmlns:p14="http://schemas.microsoft.com/office/powerpoint/2010/main" val="40496184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05DF266-1B0D-4085-B328-427C405D3EE1}" type="datetime1">
              <a:rPr lang="en-US" altLang="en-US"/>
              <a:pPr/>
              <a:t>5/12/17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936D9D07-1340-4D5D-A699-876BEAA896C6}" type="slidenum">
              <a:rPr lang="en-US" altLang="en-US"/>
              <a:pPr/>
              <a:t>‹#›</a:t>
            </a:fld>
            <a:endParaRPr lang="en-US" altLang="en-US"/>
          </a:p>
        </p:txBody>
      </p:sp>
    </p:spTree>
    <p:extLst>
      <p:ext uri="{BB962C8B-B14F-4D97-AF65-F5344CB8AC3E}">
        <p14:creationId xmlns:p14="http://schemas.microsoft.com/office/powerpoint/2010/main" val="3140948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3362A-19CE-BB41-A2E9-74C103F018F4}" type="datetimeFigureOut">
              <a:rPr lang="en-US" smtClean="0"/>
              <a:t>5/12/17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34583127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4A741A2-6B9E-4864-A790-104CD64B4A87}" type="datetime1">
              <a:rPr lang="en-US" altLang="en-US"/>
              <a:pPr/>
              <a:t>5/12/17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40519921-95AE-4532-BAA4-0E5FF8B7A9FE}" type="slidenum">
              <a:rPr lang="en-US" altLang="en-US"/>
              <a:pPr/>
              <a:t>‹#›</a:t>
            </a:fld>
            <a:endParaRPr lang="en-US" altLang="en-US"/>
          </a:p>
        </p:txBody>
      </p:sp>
    </p:spTree>
    <p:extLst>
      <p:ext uri="{BB962C8B-B14F-4D97-AF65-F5344CB8AC3E}">
        <p14:creationId xmlns:p14="http://schemas.microsoft.com/office/powerpoint/2010/main" val="18378612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F0DCD63-13DA-4655-A8C8-9C00B674A071}" type="datetime1">
              <a:rPr lang="en-US" altLang="en-US"/>
              <a:pPr/>
              <a:t>5/12/17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D58ECD71-DAE3-4375-862C-F8289A0B0CC9}" type="slidenum">
              <a:rPr lang="en-US" altLang="en-US"/>
              <a:pPr/>
              <a:t>‹#›</a:t>
            </a:fld>
            <a:endParaRPr lang="en-US" altLang="en-US"/>
          </a:p>
        </p:txBody>
      </p:sp>
    </p:spTree>
    <p:extLst>
      <p:ext uri="{BB962C8B-B14F-4D97-AF65-F5344CB8AC3E}">
        <p14:creationId xmlns:p14="http://schemas.microsoft.com/office/powerpoint/2010/main" val="39880631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B6D12825-B1EB-4BE3-844F-24DBB5E8840A}" type="datetime1">
              <a:rPr lang="en-US" altLang="en-US"/>
              <a:pPr/>
              <a:t>5/12/17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7EB9C85-ACA8-47C3-B864-4A0DFB072CC2}" type="slidenum">
              <a:rPr lang="en-US" altLang="en-US"/>
              <a:pPr/>
              <a:t>‹#›</a:t>
            </a:fld>
            <a:endParaRPr lang="en-US" altLang="en-US"/>
          </a:p>
        </p:txBody>
      </p:sp>
    </p:spTree>
    <p:extLst>
      <p:ext uri="{BB962C8B-B14F-4D97-AF65-F5344CB8AC3E}">
        <p14:creationId xmlns:p14="http://schemas.microsoft.com/office/powerpoint/2010/main" val="29275318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D7AB3E2-1832-4A95-84E8-D9F952E9E214}" type="datetime1">
              <a:rPr lang="en-US" altLang="en-US"/>
              <a:pPr/>
              <a:t>5/12/17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246CF2D4-D52A-469E-A62E-2B43EBF9D537}" type="slidenum">
              <a:rPr lang="en-US" altLang="en-US"/>
              <a:pPr/>
              <a:t>‹#›</a:t>
            </a:fld>
            <a:endParaRPr lang="en-US" altLang="en-US"/>
          </a:p>
        </p:txBody>
      </p:sp>
    </p:spTree>
    <p:extLst>
      <p:ext uri="{BB962C8B-B14F-4D97-AF65-F5344CB8AC3E}">
        <p14:creationId xmlns:p14="http://schemas.microsoft.com/office/powerpoint/2010/main" val="23595737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98722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87041"/>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96F4AD5D-B567-4EE1-8070-2A21F4F668E1}" type="datetime1">
              <a:rPr lang="en-US" altLang="en-US"/>
              <a:pPr/>
              <a:t>5/12/17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EB454C7A-5386-4199-A7B3-F032A5EDA923}" type="slidenum">
              <a:rPr lang="en-US" altLang="en-US"/>
              <a:pPr/>
              <a:t>‹#›</a:t>
            </a:fld>
            <a:endParaRPr lang="en-US" altLang="en-US"/>
          </a:p>
        </p:txBody>
      </p:sp>
    </p:spTree>
    <p:extLst>
      <p:ext uri="{BB962C8B-B14F-4D97-AF65-F5344CB8AC3E}">
        <p14:creationId xmlns:p14="http://schemas.microsoft.com/office/powerpoint/2010/main" val="3068858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77520"/>
            <a:ext cx="82296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590544"/>
            <a:ext cx="4038600" cy="34006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590544"/>
            <a:ext cx="4038600" cy="34006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5FD867B4-92CB-46B8-902D-5FADADCFB569}" type="datetime1">
              <a:rPr lang="en-US" altLang="en-US"/>
              <a:pPr/>
              <a:t>5/12/17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93F9269-36A6-476B-9E91-A2C22E9B11DF}" type="slidenum">
              <a:rPr lang="en-US" altLang="en-US"/>
              <a:pPr/>
              <a:t>‹#›</a:t>
            </a:fld>
            <a:endParaRPr lang="en-US" altLang="en-US"/>
          </a:p>
        </p:txBody>
      </p:sp>
    </p:spTree>
    <p:extLst>
      <p:ext uri="{BB962C8B-B14F-4D97-AF65-F5344CB8AC3E}">
        <p14:creationId xmlns:p14="http://schemas.microsoft.com/office/powerpoint/2010/main" val="23424252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69109"/>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62418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3263947"/>
            <a:ext cx="4040188" cy="27272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62418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3263947"/>
            <a:ext cx="4041775" cy="27272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F5C563AB-CE24-4546-9BE2-9B6E3FC81DB4}" type="datetime1">
              <a:rPr lang="en-US" altLang="en-US"/>
              <a:pPr/>
              <a:t>5/12/17</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415D1946-EBEB-45D1-9CB9-8E576B430D99}" type="slidenum">
              <a:rPr lang="en-US" altLang="en-US"/>
              <a:pPr/>
              <a:t>‹#›</a:t>
            </a:fld>
            <a:endParaRPr lang="en-US" altLang="en-US"/>
          </a:p>
        </p:txBody>
      </p:sp>
    </p:spTree>
    <p:extLst>
      <p:ext uri="{BB962C8B-B14F-4D97-AF65-F5344CB8AC3E}">
        <p14:creationId xmlns:p14="http://schemas.microsoft.com/office/powerpoint/2010/main" val="24787800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211163"/>
            <a:ext cx="8229600" cy="1143000"/>
          </a:xfrm>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AA495DCE-C82D-4114-B35E-66E4547907BB}" type="datetime1">
              <a:rPr lang="en-US" altLang="en-US"/>
              <a:pPr/>
              <a:t>5/12/17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F5CBA055-96C1-4E3E-B8FF-4B0996216577}" type="slidenum">
              <a:rPr lang="en-US" altLang="en-US"/>
              <a:pPr/>
              <a:t>‹#›</a:t>
            </a:fld>
            <a:endParaRPr lang="en-US" altLang="en-US"/>
          </a:p>
        </p:txBody>
      </p:sp>
    </p:spTree>
    <p:extLst>
      <p:ext uri="{BB962C8B-B14F-4D97-AF65-F5344CB8AC3E}">
        <p14:creationId xmlns:p14="http://schemas.microsoft.com/office/powerpoint/2010/main" val="16589935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609EC14-8D0F-4BA1-9B50-CE695E71CEBC}" type="datetime1">
              <a:rPr lang="en-US" altLang="en-US"/>
              <a:pPr/>
              <a:t>5/12/17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E524057D-9166-42F2-9DF8-484E625BC3AA}" type="slidenum">
              <a:rPr lang="en-US" altLang="en-US"/>
              <a:pPr/>
              <a:t>‹#›</a:t>
            </a:fld>
            <a:endParaRPr lang="en-US" altLang="en-US"/>
          </a:p>
        </p:txBody>
      </p:sp>
    </p:spTree>
    <p:extLst>
      <p:ext uri="{BB962C8B-B14F-4D97-AF65-F5344CB8AC3E}">
        <p14:creationId xmlns:p14="http://schemas.microsoft.com/office/powerpoint/2010/main" val="7129907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69109"/>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169109"/>
            <a:ext cx="5111750" cy="48221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331160"/>
            <a:ext cx="3008313" cy="366006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fld id="{2198818A-7FD9-4524-9367-197E474D578A}" type="datetime1">
              <a:rPr lang="en-US" altLang="en-US"/>
              <a:pPr/>
              <a:t>5/12/17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CEA42807-16D8-4BEB-A383-3349E76E1C39}" type="slidenum">
              <a:rPr lang="en-US" altLang="en-US"/>
              <a:pPr/>
              <a:t>‹#›</a:t>
            </a:fld>
            <a:endParaRPr lang="en-US" altLang="en-US"/>
          </a:p>
        </p:txBody>
      </p:sp>
    </p:spTree>
    <p:extLst>
      <p:ext uri="{BB962C8B-B14F-4D97-AF65-F5344CB8AC3E}">
        <p14:creationId xmlns:p14="http://schemas.microsoft.com/office/powerpoint/2010/main" val="175597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E3362A-19CE-BB41-A2E9-74C103F018F4}" type="datetimeFigureOut">
              <a:rPr lang="en-US" smtClean="0"/>
              <a:t>5/12/17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11700104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177519"/>
            <a:ext cx="5486400" cy="355005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C35B0B4-0A77-4C03-A4F8-3BDE1AB10570}" type="datetime1">
              <a:rPr lang="en-US" altLang="en-US"/>
              <a:pPr/>
              <a:t>5/12/17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578203E3-5BA9-48BF-BF5E-E2F573B5C7DE}" type="slidenum">
              <a:rPr lang="en-US" altLang="en-US"/>
              <a:pPr/>
              <a:t>‹#›</a:t>
            </a:fld>
            <a:endParaRPr lang="en-US" altLang="en-US"/>
          </a:p>
        </p:txBody>
      </p:sp>
    </p:spTree>
    <p:extLst>
      <p:ext uri="{BB962C8B-B14F-4D97-AF65-F5344CB8AC3E}">
        <p14:creationId xmlns:p14="http://schemas.microsoft.com/office/powerpoint/2010/main" val="11171203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876"/>
            <a:ext cx="8229600" cy="1143000"/>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286876"/>
            <a:ext cx="8229600" cy="370434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F628F2-521D-4AEE-8484-AE1AD333B818}" type="datetime1">
              <a:rPr lang="en-US" altLang="en-US"/>
              <a:pPr/>
              <a:t>5/12/17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BE5CDDB-3DA8-4BF0-A20F-D7EE41040D10}" type="slidenum">
              <a:rPr lang="en-US" altLang="en-US"/>
              <a:pPr/>
              <a:t>‹#›</a:t>
            </a:fld>
            <a:endParaRPr lang="en-US" altLang="en-US"/>
          </a:p>
        </p:txBody>
      </p:sp>
    </p:spTree>
    <p:extLst>
      <p:ext uri="{BB962C8B-B14F-4D97-AF65-F5344CB8AC3E}">
        <p14:creationId xmlns:p14="http://schemas.microsoft.com/office/powerpoint/2010/main" val="2549248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52287"/>
            <a:ext cx="2057400" cy="4838938"/>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152287"/>
            <a:ext cx="6019800" cy="4838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CD5FEE3-6DF3-42AE-BBD1-7051E76130C8}" type="datetime1">
              <a:rPr lang="en-US" altLang="en-US"/>
              <a:pPr/>
              <a:t>5/12/17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E3D2B55D-EB07-4318-9251-3FFFFD784F52}" type="slidenum">
              <a:rPr lang="en-US" altLang="en-US"/>
              <a:pPr/>
              <a:t>‹#›</a:t>
            </a:fld>
            <a:endParaRPr lang="en-US" altLang="en-US"/>
          </a:p>
        </p:txBody>
      </p:sp>
    </p:spTree>
    <p:extLst>
      <p:ext uri="{BB962C8B-B14F-4D97-AF65-F5344CB8AC3E}">
        <p14:creationId xmlns:p14="http://schemas.microsoft.com/office/powerpoint/2010/main" val="24569616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0EE785C-D80B-4ECA-91C3-1DD73A3B0EC9}" type="datetimeFigureOut">
              <a:rPr lang="en-US" smtClean="0">
                <a:solidFill>
                  <a:prstClr val="white">
                    <a:tint val="75000"/>
                  </a:prstClr>
                </a:solidFill>
                <a:latin typeface="Calibri"/>
              </a:rPr>
              <a:pPr/>
              <a:t>5/12/17</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12781BA-9BD3-4476-8BAD-5D7B30DE7E3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5444399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EE785C-D80B-4ECA-91C3-1DD73A3B0EC9}" type="datetimeFigureOut">
              <a:rPr lang="en-US" smtClean="0">
                <a:solidFill>
                  <a:prstClr val="white">
                    <a:tint val="75000"/>
                  </a:prstClr>
                </a:solidFill>
                <a:latin typeface="Calibri"/>
              </a:rPr>
              <a:pPr/>
              <a:t>5/12/17</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12781BA-9BD3-4476-8BAD-5D7B30DE7E3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938712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E785C-D80B-4ECA-91C3-1DD73A3B0EC9}" type="datetimeFigureOut">
              <a:rPr lang="en-US" smtClean="0">
                <a:solidFill>
                  <a:prstClr val="white">
                    <a:tint val="75000"/>
                  </a:prstClr>
                </a:solidFill>
                <a:latin typeface="Calibri"/>
              </a:rPr>
              <a:pPr/>
              <a:t>5/12/17</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12781BA-9BD3-4476-8BAD-5D7B30DE7E3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0879216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0EE785C-D80B-4ECA-91C3-1DD73A3B0EC9}" type="datetimeFigureOut">
              <a:rPr lang="en-US" smtClean="0">
                <a:solidFill>
                  <a:prstClr val="white">
                    <a:tint val="75000"/>
                  </a:prstClr>
                </a:solidFill>
                <a:latin typeface="Calibri"/>
              </a:rPr>
              <a:pPr/>
              <a:t>5/12/17</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12781BA-9BD3-4476-8BAD-5D7B30DE7E3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0010952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0EE785C-D80B-4ECA-91C3-1DD73A3B0EC9}" type="datetimeFigureOut">
              <a:rPr lang="en-US" smtClean="0">
                <a:solidFill>
                  <a:prstClr val="white">
                    <a:tint val="75000"/>
                  </a:prstClr>
                </a:solidFill>
                <a:latin typeface="Calibri"/>
              </a:rPr>
              <a:pPr/>
              <a:t>5/12/17</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12781BA-9BD3-4476-8BAD-5D7B30DE7E3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1289368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0EE785C-D80B-4ECA-91C3-1DD73A3B0EC9}" type="datetimeFigureOut">
              <a:rPr lang="en-US" smtClean="0">
                <a:solidFill>
                  <a:prstClr val="white">
                    <a:tint val="75000"/>
                  </a:prstClr>
                </a:solidFill>
                <a:latin typeface="Calibri"/>
              </a:rPr>
              <a:pPr/>
              <a:t>5/12/17</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12781BA-9BD3-4476-8BAD-5D7B30DE7E3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8776571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EE785C-D80B-4ECA-91C3-1DD73A3B0EC9}" type="datetimeFigureOut">
              <a:rPr lang="en-US" smtClean="0">
                <a:solidFill>
                  <a:prstClr val="white">
                    <a:tint val="75000"/>
                  </a:prstClr>
                </a:solidFill>
                <a:latin typeface="Calibri"/>
              </a:rPr>
              <a:pPr/>
              <a:t>5/12/17</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12781BA-9BD3-4476-8BAD-5D7B30DE7E3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89472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E3362A-19CE-BB41-A2E9-74C103F018F4}" type="datetimeFigureOut">
              <a:rPr lang="en-US" smtClean="0"/>
              <a:t>5/12/17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1DCC6-2AEE-D94B-A221-5E53ED79561E}" type="slidenum">
              <a:rPr lang="en-US" smtClean="0"/>
              <a:t>‹#›</a:t>
            </a:fld>
            <a:endParaRPr lang="en-US"/>
          </a:p>
        </p:txBody>
      </p:sp>
    </p:spTree>
    <p:extLst>
      <p:ext uri="{BB962C8B-B14F-4D97-AF65-F5344CB8AC3E}">
        <p14:creationId xmlns:p14="http://schemas.microsoft.com/office/powerpoint/2010/main" val="21464233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EE785C-D80B-4ECA-91C3-1DD73A3B0EC9}" type="datetimeFigureOut">
              <a:rPr lang="en-US" smtClean="0">
                <a:solidFill>
                  <a:prstClr val="white">
                    <a:tint val="75000"/>
                  </a:prstClr>
                </a:solidFill>
                <a:latin typeface="Calibri"/>
              </a:rPr>
              <a:pPr/>
              <a:t>5/12/17</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12781BA-9BD3-4476-8BAD-5D7B30DE7E3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1374746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EE785C-D80B-4ECA-91C3-1DD73A3B0EC9}" type="datetimeFigureOut">
              <a:rPr lang="en-US" smtClean="0">
                <a:solidFill>
                  <a:prstClr val="white">
                    <a:tint val="75000"/>
                  </a:prstClr>
                </a:solidFill>
                <a:latin typeface="Calibri"/>
              </a:rPr>
              <a:pPr/>
              <a:t>5/12/17</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12781BA-9BD3-4476-8BAD-5D7B30DE7E3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9056053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EE785C-D80B-4ECA-91C3-1DD73A3B0EC9}" type="datetimeFigureOut">
              <a:rPr lang="en-US" smtClean="0">
                <a:solidFill>
                  <a:prstClr val="white">
                    <a:tint val="75000"/>
                  </a:prstClr>
                </a:solidFill>
                <a:latin typeface="Calibri"/>
              </a:rPr>
              <a:pPr/>
              <a:t>5/12/17</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12781BA-9BD3-4476-8BAD-5D7B30DE7E3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3204057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EE785C-D80B-4ECA-91C3-1DD73A3B0EC9}" type="datetimeFigureOut">
              <a:rPr lang="en-US" smtClean="0">
                <a:solidFill>
                  <a:prstClr val="white">
                    <a:tint val="75000"/>
                  </a:prstClr>
                </a:solidFill>
                <a:latin typeface="Calibri"/>
              </a:rPr>
              <a:pPr/>
              <a:t>5/12/17</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12781BA-9BD3-4476-8BAD-5D7B30DE7E33}"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8744819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Relationship Id="rId16" Type="http://schemas.openxmlformats.org/officeDocument/2006/relationships/slideLayout" Target="../slideLayouts/slideLayout49.xml"/><Relationship Id="rId17"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theme" Target="../theme/theme5.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theme" Target="../theme/theme6.xml"/><Relationship Id="rId13" Type="http://schemas.openxmlformats.org/officeDocument/2006/relationships/image" Target="../media/image1.png"/><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theme" Target="../theme/theme7.xml"/><Relationship Id="rId13" Type="http://schemas.openxmlformats.org/officeDocument/2006/relationships/image" Target="../media/image2.png"/><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3.xml"/><Relationship Id="rId12" Type="http://schemas.openxmlformats.org/officeDocument/2006/relationships/theme" Target="../theme/theme8.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3362A-19CE-BB41-A2E9-74C103F018F4}" type="datetimeFigureOut">
              <a:rPr lang="en-US" smtClean="0"/>
              <a:t>5/12/17</a:t>
            </a:fld>
            <a:endParaRPr lang="en-US"/>
          </a:p>
        </p:txBody>
      </p:sp>
      <p:sp>
        <p:nvSpPr>
          <p:cNvPr id="5" name="Footer Placeholder 4"/>
          <p:cNvSpPr>
            <a:spLocks noGrp="1"/>
          </p:cNvSpPr>
          <p:nvPr>
            <p:ph type="ftr" sz="quarter" idx="3"/>
          </p:nvPr>
        </p:nvSpPr>
        <p:spPr>
          <a:xfrm>
            <a:off x="3124200" y="635636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1DCC6-2AEE-D94B-A221-5E53ED79561E}" type="slidenum">
              <a:rPr lang="en-US" smtClean="0"/>
              <a:t>‹#›</a:t>
            </a:fld>
            <a:endParaRPr lang="en-US"/>
          </a:p>
        </p:txBody>
      </p:sp>
    </p:spTree>
    <p:extLst>
      <p:ext uri="{BB962C8B-B14F-4D97-AF65-F5344CB8AC3E}">
        <p14:creationId xmlns:p14="http://schemas.microsoft.com/office/powerpoint/2010/main" val="3601206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b="0" i="0" u="none"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64"/>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96" charset="0"/>
              </a:defRPr>
            </a:lvl1pPr>
          </a:lstStyle>
          <a:p>
            <a:pPr fontAlgn="base">
              <a:spcBef>
                <a:spcPct val="0"/>
              </a:spcBef>
              <a:spcAft>
                <a:spcPct val="0"/>
              </a:spcAft>
            </a:pPr>
            <a:fld id="{DA2B6ECC-C45C-4AC1-829F-06E92F06FECA}" type="datetime1">
              <a:rPr lang="en-US" altLang="en-US">
                <a:ea typeface="ヒラギノ角ゴ Pro W3" charset="-128"/>
              </a:rPr>
              <a:pPr fontAlgn="base">
                <a:spcBef>
                  <a:spcPct val="0"/>
                </a:spcBef>
                <a:spcAft>
                  <a:spcPct val="0"/>
                </a:spcAft>
              </a:pPr>
              <a:t>5/12/17</a:t>
            </a:fld>
            <a:endParaRPr lang="en-US" altLang="en-US">
              <a:ea typeface="ヒラギノ角ゴ Pro W3" charset="-128"/>
            </a:endParaRPr>
          </a:p>
        </p:txBody>
      </p:sp>
      <p:sp>
        <p:nvSpPr>
          <p:cNvPr id="5" name="Footer Placeholder 4"/>
          <p:cNvSpPr>
            <a:spLocks noGrp="1"/>
          </p:cNvSpPr>
          <p:nvPr>
            <p:ph type="ftr" sz="quarter" idx="3"/>
          </p:nvPr>
        </p:nvSpPr>
        <p:spPr>
          <a:xfrm>
            <a:off x="3124200" y="635636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96" charset="0"/>
              </a:defRPr>
            </a:lvl1pPr>
          </a:lstStyle>
          <a:p>
            <a:pPr fontAlgn="base">
              <a:spcBef>
                <a:spcPct val="0"/>
              </a:spcBef>
              <a:spcAft>
                <a:spcPct val="0"/>
              </a:spcAft>
            </a:pPr>
            <a:fld id="{64BE6AB2-23B1-4CFE-A4E2-C221012250C4}" type="slidenum">
              <a:rPr lang="en-US" altLang="en-US">
                <a:ea typeface="ヒラギノ角ゴ Pro W3" charset="-128"/>
              </a:rPr>
              <a:pPr fontAlgn="base">
                <a:spcBef>
                  <a:spcPct val="0"/>
                </a:spcBef>
                <a:spcAft>
                  <a:spcPct val="0"/>
                </a:spcAft>
              </a:pPr>
              <a:t>‹#›</a:t>
            </a:fld>
            <a:endParaRPr lang="en-US" altLang="en-US">
              <a:ea typeface="ヒラギノ角ゴ Pro W3" charset="-128"/>
            </a:endParaRPr>
          </a:p>
        </p:txBody>
      </p:sp>
    </p:spTree>
    <p:extLst>
      <p:ext uri="{BB962C8B-B14F-4D97-AF65-F5344CB8AC3E}">
        <p14:creationId xmlns:p14="http://schemas.microsoft.com/office/powerpoint/2010/main" val="111879542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457200" rtl="0" eaLnBrk="1" fontAlgn="base" hangingPunct="1">
        <a:spcBef>
          <a:spcPct val="0"/>
        </a:spcBef>
        <a:spcAft>
          <a:spcPct val="0"/>
        </a:spcAft>
        <a:defRPr sz="4400" b="0" i="0" u="none" kern="1200">
          <a:solidFill>
            <a:schemeClr val="tx1"/>
          </a:solidFill>
          <a:latin typeface="+mj-lt"/>
          <a:ea typeface="ヒラギノ角ゴ Pro W3" charset="-128"/>
          <a:cs typeface="ヒラギノ角ゴ Pro W3" charset="-128"/>
        </a:defRPr>
      </a:lvl1pPr>
      <a:lvl2pPr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2pPr>
      <a:lvl3pPr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3pPr>
      <a:lvl4pPr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4pPr>
      <a:lvl5pPr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5pPr>
      <a:lvl6pPr marL="457200"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1" fontAlgn="base" hangingPunct="1">
        <a:spcBef>
          <a:spcPct val="20000"/>
        </a:spcBef>
        <a:spcAft>
          <a:spcPct val="0"/>
        </a:spcAft>
        <a:buFont typeface="Arial" charset="0"/>
        <a:buChar char="–"/>
        <a:defRPr sz="2800" b="0" i="0" u="none" kern="1200">
          <a:solidFill>
            <a:schemeClr val="tx1"/>
          </a:solidFill>
          <a:latin typeface="+mn-lt"/>
          <a:ea typeface="ヒラギノ角ゴ Pro W3"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991239"/>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96" charset="0"/>
              </a:defRPr>
            </a:lvl1pPr>
          </a:lstStyle>
          <a:p>
            <a:pPr fontAlgn="base">
              <a:spcBef>
                <a:spcPct val="0"/>
              </a:spcBef>
              <a:spcAft>
                <a:spcPct val="0"/>
              </a:spcAft>
            </a:pPr>
            <a:fld id="{8B52256D-BAFE-4186-9B2F-D5333D6ECBB0}" type="datetime1">
              <a:rPr lang="en-US" altLang="en-US">
                <a:ea typeface="ヒラギノ角ゴ Pro W3" charset="-128"/>
              </a:rPr>
              <a:pPr fontAlgn="base">
                <a:spcBef>
                  <a:spcPct val="0"/>
                </a:spcBef>
                <a:spcAft>
                  <a:spcPct val="0"/>
                </a:spcAft>
              </a:pPr>
              <a:t>5/12/17</a:t>
            </a:fld>
            <a:endParaRPr lang="en-US" altLang="en-US">
              <a:ea typeface="ヒラギノ角ゴ Pro W3" charset="-128"/>
            </a:endParaRPr>
          </a:p>
        </p:txBody>
      </p:sp>
      <p:sp>
        <p:nvSpPr>
          <p:cNvPr id="5" name="Footer Placeholder 4"/>
          <p:cNvSpPr>
            <a:spLocks noGrp="1"/>
          </p:cNvSpPr>
          <p:nvPr>
            <p:ph type="ftr" sz="quarter" idx="3"/>
          </p:nvPr>
        </p:nvSpPr>
        <p:spPr>
          <a:xfrm>
            <a:off x="3124200" y="5991239"/>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991239"/>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96" charset="0"/>
              </a:defRPr>
            </a:lvl1pPr>
          </a:lstStyle>
          <a:p>
            <a:pPr fontAlgn="base">
              <a:spcBef>
                <a:spcPct val="0"/>
              </a:spcBef>
              <a:spcAft>
                <a:spcPct val="0"/>
              </a:spcAft>
            </a:pPr>
            <a:fld id="{6DCA0890-2F0D-4440-A859-DC2561ABD8C2}" type="slidenum">
              <a:rPr lang="en-US" altLang="en-US">
                <a:ea typeface="ヒラギノ角ゴ Pro W3" charset="-128"/>
              </a:rPr>
              <a:pPr fontAlgn="base">
                <a:spcBef>
                  <a:spcPct val="0"/>
                </a:spcBef>
                <a:spcAft>
                  <a:spcPct val="0"/>
                </a:spcAft>
              </a:pPr>
              <a:t>‹#›</a:t>
            </a:fld>
            <a:endParaRPr lang="en-US" altLang="en-US">
              <a:ea typeface="ヒラギノ角ゴ Pro W3" charset="-128"/>
            </a:endParaRPr>
          </a:p>
        </p:txBody>
      </p:sp>
    </p:spTree>
    <p:extLst>
      <p:ext uri="{BB962C8B-B14F-4D97-AF65-F5344CB8AC3E}">
        <p14:creationId xmlns:p14="http://schemas.microsoft.com/office/powerpoint/2010/main" val="152539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457200" rtl="0" eaLnBrk="0" fontAlgn="base" hangingPunct="0">
        <a:spcBef>
          <a:spcPct val="0"/>
        </a:spcBef>
        <a:spcAft>
          <a:spcPct val="0"/>
        </a:spcAft>
        <a:defRPr sz="4400" kern="1200">
          <a:solidFill>
            <a:schemeClr val="tx1"/>
          </a:solidFill>
          <a:latin typeface="Arial Black"/>
          <a:ea typeface="ヒラギノ角ゴ Pro W3" charset="-128"/>
          <a:cs typeface="Arial Black"/>
        </a:defRPr>
      </a:lvl1pPr>
      <a:lvl2pPr algn="ctr" defTabSz="457200" rtl="0" eaLnBrk="0" fontAlgn="base" hangingPunct="0">
        <a:spcBef>
          <a:spcPct val="0"/>
        </a:spcBef>
        <a:spcAft>
          <a:spcPct val="0"/>
        </a:spcAft>
        <a:defRPr sz="4400">
          <a:solidFill>
            <a:schemeClr val="tx1"/>
          </a:solidFill>
          <a:latin typeface="Arial Black"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Arial Black"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Arial Black"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Arial Black"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pitchFamily="-96"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pitchFamily="-96"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pitchFamily="-96"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pitchFamily="-96"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Clr>
          <a:srgbClr val="50A836"/>
        </a:buClr>
        <a:buFont typeface="Arial" charset="0"/>
        <a:buChar char="•"/>
        <a:defRPr sz="3200" kern="1200">
          <a:solidFill>
            <a:schemeClr val="tx1"/>
          </a:solidFill>
          <a:latin typeface="Arial"/>
          <a:ea typeface="ヒラギノ角ゴ Pro W3" charset="-128"/>
          <a:cs typeface="Arial"/>
        </a:defRPr>
      </a:lvl1pPr>
      <a:lvl2pPr marL="742950" indent="-285750" algn="l" defTabSz="457200" rtl="0" eaLnBrk="0" fontAlgn="base" hangingPunct="0">
        <a:spcBef>
          <a:spcPct val="20000"/>
        </a:spcBef>
        <a:spcAft>
          <a:spcPct val="0"/>
        </a:spcAft>
        <a:buClr>
          <a:srgbClr val="50A836"/>
        </a:buClr>
        <a:buFont typeface="Arial" charset="0"/>
        <a:buChar char="–"/>
        <a:defRPr sz="2800"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Clr>
          <a:srgbClr val="50A836"/>
        </a:buClr>
        <a:buFont typeface="Arial" charset="0"/>
        <a:buChar char="•"/>
        <a:defRPr sz="2400"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Clr>
          <a:srgbClr val="50A836"/>
        </a:buClr>
        <a:buFont typeface="Arial" charset="0"/>
        <a:buChar char="–"/>
        <a:defRPr sz="2000"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Clr>
          <a:srgbClr val="50A836"/>
        </a:buClr>
        <a:buFont typeface="Arial" charset="0"/>
        <a:buChar char="»"/>
        <a:defRPr sz="2000"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377"/>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solidFill>
                  <a:prstClr val="black">
                    <a:tint val="75000"/>
                  </a:prstClr>
                </a:solidFill>
              </a:rPr>
              <a:pPr/>
              <a:t>5/12/17</a:t>
            </a:fld>
            <a:endParaRPr lang="en-US" dirty="0">
              <a:solidFill>
                <a:prstClr val="black">
                  <a:tint val="75000"/>
                </a:prstClr>
              </a:solidFill>
            </a:endParaRPr>
          </a:p>
        </p:txBody>
      </p:sp>
      <p:sp>
        <p:nvSpPr>
          <p:cNvPr id="5" name="Footer Placeholder 4"/>
          <p:cNvSpPr>
            <a:spLocks noGrp="1"/>
          </p:cNvSpPr>
          <p:nvPr>
            <p:ph type="ftr" sz="quarter" idx="3"/>
          </p:nvPr>
        </p:nvSpPr>
        <p:spPr>
          <a:xfrm>
            <a:off x="508001" y="6041377"/>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42999" y="6041377"/>
            <a:ext cx="512504" cy="365125"/>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185509502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0EE785C-D80B-4ECA-91C3-1DD73A3B0EC9}" type="datetimeFigureOut">
              <a:rPr lang="en-US" smtClean="0">
                <a:solidFill>
                  <a:prstClr val="white">
                    <a:tint val="75000"/>
                  </a:prstClr>
                </a:solidFill>
                <a:latin typeface="Calibri"/>
              </a:rPr>
              <a:pPr defTabSz="914400"/>
              <a:t>5/12/17</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12781BA-9BD3-4476-8BAD-5D7B30DE7E33}" type="slidenum">
              <a:rPr lang="en-US" smtClean="0">
                <a:solidFill>
                  <a:prstClr val="white">
                    <a:tint val="75000"/>
                  </a:prstClr>
                </a:solidFill>
                <a:latin typeface="Calibri"/>
              </a:rPr>
              <a:pPr defTabSz="914400"/>
              <a:t>‹#›</a:t>
            </a:fld>
            <a:endParaRPr lang="en-US">
              <a:solidFill>
                <a:prstClr val="white">
                  <a:tint val="75000"/>
                </a:prstClr>
              </a:solidFill>
              <a:latin typeface="Calibri"/>
            </a:endParaRPr>
          </a:p>
        </p:txBody>
      </p:sp>
    </p:spTree>
    <p:extLst>
      <p:ext uri="{BB962C8B-B14F-4D97-AF65-F5344CB8AC3E}">
        <p14:creationId xmlns:p14="http://schemas.microsoft.com/office/powerpoint/2010/main" val="2897770474"/>
      </p:ext>
    </p:extLst>
  </p:cSld>
  <p:clrMap bg1="dk1" tx1="lt1" bg2="dk2"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96" charset="0"/>
              </a:defRPr>
            </a:lvl1pPr>
          </a:lstStyle>
          <a:p>
            <a:pPr fontAlgn="base">
              <a:spcBef>
                <a:spcPct val="0"/>
              </a:spcBef>
              <a:spcAft>
                <a:spcPct val="0"/>
              </a:spcAft>
            </a:pPr>
            <a:fld id="{DA2B6ECC-C45C-4AC1-829F-06E92F06FECA}" type="datetime1">
              <a:rPr lang="en-US" altLang="en-US">
                <a:ea typeface="ヒラギノ角ゴ Pro W3" charset="-128"/>
              </a:rPr>
              <a:pPr fontAlgn="base">
                <a:spcBef>
                  <a:spcPct val="0"/>
                </a:spcBef>
                <a:spcAft>
                  <a:spcPct val="0"/>
                </a:spcAft>
              </a:pPr>
              <a:t>5/12/17</a:t>
            </a:fld>
            <a:endParaRPr lang="en-US" altLang="en-US">
              <a:ea typeface="ヒラギノ角ゴ Pro W3"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96" charset="0"/>
              </a:defRPr>
            </a:lvl1pPr>
          </a:lstStyle>
          <a:p>
            <a:pPr fontAlgn="base">
              <a:spcBef>
                <a:spcPct val="0"/>
              </a:spcBef>
              <a:spcAft>
                <a:spcPct val="0"/>
              </a:spcAft>
            </a:pPr>
            <a:fld id="{64BE6AB2-23B1-4CFE-A4E2-C221012250C4}" type="slidenum">
              <a:rPr lang="en-US" altLang="en-US">
                <a:ea typeface="ヒラギノ角ゴ Pro W3" charset="-128"/>
              </a:rPr>
              <a:pPr fontAlgn="base">
                <a:spcBef>
                  <a:spcPct val="0"/>
                </a:spcBef>
                <a:spcAft>
                  <a:spcPct val="0"/>
                </a:spcAft>
              </a:pPr>
              <a:t>‹#›</a:t>
            </a:fld>
            <a:endParaRPr lang="en-US" altLang="en-US">
              <a:ea typeface="ヒラギノ角ゴ Pro W3" charset="-128"/>
            </a:endParaRPr>
          </a:p>
        </p:txBody>
      </p:sp>
    </p:spTree>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defTabSz="457200" rtl="0" eaLnBrk="1" fontAlgn="base" hangingPunct="1">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2pPr>
      <a:lvl3pPr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3pPr>
      <a:lvl4pPr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4pPr>
      <a:lvl5pPr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5pPr>
      <a:lvl6pPr marL="457200"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pitchFamily="-96" charset="0"/>
          <a:ea typeface="ヒラギノ角ゴ Pro W3" charset="-128"/>
          <a:cs typeface="ヒラギノ角ゴ Pro W3"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99122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96" charset="0"/>
              </a:defRPr>
            </a:lvl1pPr>
          </a:lstStyle>
          <a:p>
            <a:pPr fontAlgn="base">
              <a:spcBef>
                <a:spcPct val="0"/>
              </a:spcBef>
              <a:spcAft>
                <a:spcPct val="0"/>
              </a:spcAft>
            </a:pPr>
            <a:fld id="{8B52256D-BAFE-4186-9B2F-D5333D6ECBB0}" type="datetime1">
              <a:rPr lang="en-US" altLang="en-US">
                <a:ea typeface="ヒラギノ角ゴ Pro W3" charset="-128"/>
              </a:rPr>
              <a:pPr fontAlgn="base">
                <a:spcBef>
                  <a:spcPct val="0"/>
                </a:spcBef>
                <a:spcAft>
                  <a:spcPct val="0"/>
                </a:spcAft>
              </a:pPr>
              <a:t>5/12/17</a:t>
            </a:fld>
            <a:endParaRPr lang="en-US" altLang="en-US">
              <a:ea typeface="ヒラギノ角ゴ Pro W3" charset="-128"/>
            </a:endParaRPr>
          </a:p>
        </p:txBody>
      </p:sp>
      <p:sp>
        <p:nvSpPr>
          <p:cNvPr id="5" name="Footer Placeholder 4"/>
          <p:cNvSpPr>
            <a:spLocks noGrp="1"/>
          </p:cNvSpPr>
          <p:nvPr>
            <p:ph type="ftr" sz="quarter" idx="3"/>
          </p:nvPr>
        </p:nvSpPr>
        <p:spPr>
          <a:xfrm>
            <a:off x="3124200" y="599122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599122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96" charset="0"/>
              </a:defRPr>
            </a:lvl1pPr>
          </a:lstStyle>
          <a:p>
            <a:pPr fontAlgn="base">
              <a:spcBef>
                <a:spcPct val="0"/>
              </a:spcBef>
              <a:spcAft>
                <a:spcPct val="0"/>
              </a:spcAft>
            </a:pPr>
            <a:fld id="{6DCA0890-2F0D-4440-A859-DC2561ABD8C2}" type="slidenum">
              <a:rPr lang="en-US" altLang="en-US">
                <a:ea typeface="ヒラギノ角ゴ Pro W3" charset="-128"/>
              </a:rPr>
              <a:pPr fontAlgn="base">
                <a:spcBef>
                  <a:spcPct val="0"/>
                </a:spcBef>
                <a:spcAft>
                  <a:spcPct val="0"/>
                </a:spcAft>
              </a:pPr>
              <a:t>‹#›</a:t>
            </a:fld>
            <a:endParaRPr lang="en-US" altLang="en-US">
              <a:ea typeface="ヒラギノ角ゴ Pro W3" charset="-128"/>
            </a:endParaRPr>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defTabSz="457200" rtl="0" eaLnBrk="0" fontAlgn="base" hangingPunct="0">
        <a:spcBef>
          <a:spcPct val="0"/>
        </a:spcBef>
        <a:spcAft>
          <a:spcPct val="0"/>
        </a:spcAft>
        <a:defRPr sz="4400" kern="1200">
          <a:solidFill>
            <a:schemeClr val="tx1"/>
          </a:solidFill>
          <a:latin typeface="Arial Black"/>
          <a:ea typeface="ヒラギノ角ゴ Pro W3" charset="-128"/>
          <a:cs typeface="Arial Black"/>
        </a:defRPr>
      </a:lvl1pPr>
      <a:lvl2pPr algn="ctr" defTabSz="457200" rtl="0" eaLnBrk="0" fontAlgn="base" hangingPunct="0">
        <a:spcBef>
          <a:spcPct val="0"/>
        </a:spcBef>
        <a:spcAft>
          <a:spcPct val="0"/>
        </a:spcAft>
        <a:defRPr sz="4400">
          <a:solidFill>
            <a:schemeClr val="tx1"/>
          </a:solidFill>
          <a:latin typeface="Arial Black"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Arial Black"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Arial Black"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Arial Black"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pitchFamily="-96"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pitchFamily="-96"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pitchFamily="-96"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pitchFamily="-96"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Clr>
          <a:srgbClr val="50A836"/>
        </a:buClr>
        <a:buFont typeface="Arial" charset="0"/>
        <a:buChar char="•"/>
        <a:defRPr sz="3200" kern="1200">
          <a:solidFill>
            <a:schemeClr val="tx1"/>
          </a:solidFill>
          <a:latin typeface="Arial"/>
          <a:ea typeface="ヒラギノ角ゴ Pro W3" charset="-128"/>
          <a:cs typeface="Arial"/>
        </a:defRPr>
      </a:lvl1pPr>
      <a:lvl2pPr marL="742950" indent="-285750" algn="l" defTabSz="457200" rtl="0" eaLnBrk="0" fontAlgn="base" hangingPunct="0">
        <a:spcBef>
          <a:spcPct val="20000"/>
        </a:spcBef>
        <a:spcAft>
          <a:spcPct val="0"/>
        </a:spcAft>
        <a:buClr>
          <a:srgbClr val="50A836"/>
        </a:buClr>
        <a:buFont typeface="Arial" charset="0"/>
        <a:buChar char="–"/>
        <a:defRPr sz="2800"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Clr>
          <a:srgbClr val="50A836"/>
        </a:buClr>
        <a:buFont typeface="Arial" charset="0"/>
        <a:buChar char="•"/>
        <a:defRPr sz="2400"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Clr>
          <a:srgbClr val="50A836"/>
        </a:buClr>
        <a:buFont typeface="Arial" charset="0"/>
        <a:buChar char="–"/>
        <a:defRPr sz="2000"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Clr>
          <a:srgbClr val="50A836"/>
        </a:buClr>
        <a:buFont typeface="Arial" charset="0"/>
        <a:buChar char="»"/>
        <a:defRPr sz="2000"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0EE785C-D80B-4ECA-91C3-1DD73A3B0EC9}" type="datetimeFigureOut">
              <a:rPr lang="en-US" smtClean="0">
                <a:solidFill>
                  <a:prstClr val="white">
                    <a:tint val="75000"/>
                  </a:prstClr>
                </a:solidFill>
                <a:latin typeface="Calibri"/>
              </a:rPr>
              <a:pPr defTabSz="914400"/>
              <a:t>5/12/17</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12781BA-9BD3-4476-8BAD-5D7B30DE7E33}" type="slidenum">
              <a:rPr lang="en-US" smtClean="0">
                <a:solidFill>
                  <a:prstClr val="white">
                    <a:tint val="75000"/>
                  </a:prstClr>
                </a:solidFill>
                <a:latin typeface="Calibri"/>
              </a:rPr>
              <a:pPr defTabSz="914400"/>
              <a:t>‹#›</a:t>
            </a:fld>
            <a:endParaRPr lang="en-US">
              <a:solidFill>
                <a:prstClr val="white">
                  <a:tint val="75000"/>
                </a:prstClr>
              </a:solidFill>
              <a:latin typeface="Calibri"/>
            </a:endParaRPr>
          </a:p>
        </p:txBody>
      </p:sp>
    </p:spTree>
    <p:extLst>
      <p:ext uri="{BB962C8B-B14F-4D97-AF65-F5344CB8AC3E}">
        <p14:creationId xmlns:p14="http://schemas.microsoft.com/office/powerpoint/2010/main" val="1046616679"/>
      </p:ext>
    </p:extLst>
  </p:cSld>
  <p:clrMap bg1="dk1" tx1="lt1" bg2="dk2"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24.emf"/><Relationship Id="rId9" Type="http://schemas.openxmlformats.org/officeDocument/2006/relationships/image" Target="../media/image25.emf"/><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8.emf"/><Relationship Id="rId6" Type="http://schemas.openxmlformats.org/officeDocument/2006/relationships/image" Target="../media/image29.tiff"/><Relationship Id="rId7" Type="http://schemas.openxmlformats.org/officeDocument/2006/relationships/image" Target="../media/image30.tiff"/><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5" Type="http://schemas.openxmlformats.org/officeDocument/2006/relationships/image" Target="../media/image33.emf"/><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7.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8.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9.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0.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1.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2.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34.xml"/><Relationship Id="rId3" Type="http://schemas.openxmlformats.org/officeDocument/2006/relationships/image" Target="../media/image4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35.xml"/><Relationship Id="rId3" Type="http://schemas.openxmlformats.org/officeDocument/2006/relationships/image" Target="../media/image4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36.xml"/><Relationship Id="rId3" Type="http://schemas.openxmlformats.org/officeDocument/2006/relationships/image" Target="../media/image4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37.xml"/><Relationship Id="rId3"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1" Type="http://schemas.openxmlformats.org/officeDocument/2006/relationships/slideLayout" Target="../slideLayouts/slideLayout89.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6.png"/><Relationship Id="rId1" Type="http://schemas.openxmlformats.org/officeDocument/2006/relationships/slideLayout" Target="../slideLayouts/slideLayout89.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89.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8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emf"/><Relationship Id="rId1" Type="http://schemas.openxmlformats.org/officeDocument/2006/relationships/slideLayout" Target="../slideLayouts/slideLayout8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89.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4.xml"/><Relationship Id="rId3" Type="http://schemas.openxmlformats.org/officeDocument/2006/relationships/image" Target="../media/image5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5.xml"/><Relationship Id="rId3"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1" Type="http://schemas.openxmlformats.org/officeDocument/2006/relationships/slideLayout" Target="../slideLayouts/slideLayout73.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8.xml"/><Relationship Id="rId3" Type="http://schemas.openxmlformats.org/officeDocument/2006/relationships/image" Target="../media/image6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6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64.jpeg"/><Relationship Id="rId3" Type="http://schemas.openxmlformats.org/officeDocument/2006/relationships/image" Target="../media/image6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66.jpeg"/><Relationship Id="rId3" Type="http://schemas.openxmlformats.org/officeDocument/2006/relationships/image" Target="../media/image67.jpeg"/></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jpeg"/><Relationship Id="rId6" Type="http://schemas.openxmlformats.org/officeDocument/2006/relationships/image" Target="../media/image72.jpeg"/><Relationship Id="rId1" Type="http://schemas.openxmlformats.org/officeDocument/2006/relationships/slideLayout" Target="../slideLayouts/slideLayout35.xml"/><Relationship Id="rId2" Type="http://schemas.openxmlformats.org/officeDocument/2006/relationships/image" Target="../media/image68.jpeg"/></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1" Type="http://schemas.openxmlformats.org/officeDocument/2006/relationships/slideLayout" Target="../slideLayouts/slideLayout35.xml"/><Relationship Id="rId2"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78.jpeg"/><Relationship Id="rId1" Type="http://schemas.openxmlformats.org/officeDocument/2006/relationships/slideLayout" Target="../slideLayouts/slideLayout35.xml"/><Relationship Id="rId2" Type="http://schemas.openxmlformats.org/officeDocument/2006/relationships/notesSlide" Target="../notesSlides/notesSlide5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79.jpeg"/><Relationship Id="rId3" Type="http://schemas.openxmlformats.org/officeDocument/2006/relationships/image" Target="../media/image8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8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6.xml"/><Relationship Id="rId2" Type="http://schemas.openxmlformats.org/officeDocument/2006/relationships/image" Target="../media/image8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jpeg"/><Relationship Id="rId1" Type="http://schemas.openxmlformats.org/officeDocument/2006/relationships/slideLayout" Target="../slideLayouts/slideLayout7.xml"/><Relationship Id="rId2" Type="http://schemas.openxmlformats.org/officeDocument/2006/relationships/image" Target="../media/image8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8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jpeg"/><Relationship Id="rId5" Type="http://schemas.openxmlformats.org/officeDocument/2006/relationships/image" Target="../media/image92.png"/><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81" y="5574248"/>
            <a:ext cx="1568212" cy="1252216"/>
          </a:xfrm>
          <a:prstGeom prst="rect">
            <a:avLst/>
          </a:prstGeom>
        </p:spPr>
      </p:pic>
      <p:sp>
        <p:nvSpPr>
          <p:cNvPr id="13" name="Subtitle 2"/>
          <p:cNvSpPr>
            <a:spLocks noGrp="1"/>
          </p:cNvSpPr>
          <p:nvPr>
            <p:ph type="subTitle" idx="1"/>
          </p:nvPr>
        </p:nvSpPr>
        <p:spPr>
          <a:xfrm>
            <a:off x="1697656" y="5755532"/>
            <a:ext cx="5641344" cy="939582"/>
          </a:xfrm>
        </p:spPr>
        <p:txBody>
          <a:bodyPr>
            <a:normAutofit lnSpcReduction="10000"/>
          </a:bodyPr>
          <a:lstStyle/>
          <a:p>
            <a:pPr algn="l">
              <a:spcBef>
                <a:spcPts val="0"/>
              </a:spcBef>
            </a:pPr>
            <a:r>
              <a:rPr lang="en-US" sz="2800" b="1" dirty="0" smtClean="0">
                <a:solidFill>
                  <a:schemeClr val="tx1">
                    <a:lumMod val="65000"/>
                    <a:lumOff val="35000"/>
                  </a:schemeClr>
                </a:solidFill>
              </a:rPr>
              <a:t>Association of Children’s Museums</a:t>
            </a:r>
          </a:p>
          <a:p>
            <a:pPr algn="l">
              <a:spcBef>
                <a:spcPts val="0"/>
              </a:spcBef>
            </a:pPr>
            <a:r>
              <a:rPr lang="en-US" sz="2800" dirty="0" smtClean="0">
                <a:solidFill>
                  <a:schemeClr val="tx1">
                    <a:lumMod val="65000"/>
                    <a:lumOff val="35000"/>
                  </a:schemeClr>
                </a:solidFill>
              </a:rPr>
              <a:t>Interactivity 2017</a:t>
            </a:r>
            <a:endParaRPr lang="en-US" dirty="0">
              <a:solidFill>
                <a:schemeClr val="tx1">
                  <a:lumMod val="65000"/>
                  <a:lumOff val="35000"/>
                </a:schemeClr>
              </a:solidFill>
            </a:endParaRPr>
          </a:p>
        </p:txBody>
      </p:sp>
      <p:sp>
        <p:nvSpPr>
          <p:cNvPr id="11" name="Rectangle 10"/>
          <p:cNvSpPr/>
          <p:nvPr/>
        </p:nvSpPr>
        <p:spPr>
          <a:xfrm>
            <a:off x="0" y="0"/>
            <a:ext cx="9144000" cy="2218266"/>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flipH="1">
            <a:off x="0" y="118531"/>
            <a:ext cx="9144000" cy="2031325"/>
          </a:xfrm>
          <a:prstGeom prst="rect">
            <a:avLst/>
          </a:prstGeom>
        </p:spPr>
        <p:txBody>
          <a:bodyPr wrap="square">
            <a:spAutoFit/>
          </a:bodyPr>
          <a:lstStyle/>
          <a:p>
            <a:pPr algn="ctr"/>
            <a:r>
              <a:rPr lang="en-US" sz="5400" b="1" dirty="0" smtClean="0">
                <a:solidFill>
                  <a:srgbClr val="FFFFFF"/>
                </a:solidFill>
                <a:latin typeface="Century Gothic"/>
              </a:rPr>
              <a:t>ENGAGING ALL LEARNERS:</a:t>
            </a:r>
          </a:p>
          <a:p>
            <a:pPr algn="ctr"/>
            <a:r>
              <a:rPr lang="en-US" sz="3600" dirty="0" smtClean="0">
                <a:solidFill>
                  <a:srgbClr val="FFFFFF"/>
                </a:solidFill>
                <a:latin typeface="Century Gothic"/>
                <a:cs typeface="Century Gothic"/>
              </a:rPr>
              <a:t>Partnerships and programs </a:t>
            </a:r>
          </a:p>
          <a:p>
            <a:pPr algn="ctr"/>
            <a:r>
              <a:rPr lang="en-US" sz="3600" dirty="0" smtClean="0">
                <a:solidFill>
                  <a:srgbClr val="FFFFFF"/>
                </a:solidFill>
                <a:latin typeface="Century Gothic"/>
                <a:cs typeface="Century Gothic"/>
              </a:rPr>
              <a:t>to reach diverse audiences</a:t>
            </a:r>
            <a:endParaRPr lang="en-US" sz="3600" dirty="0">
              <a:solidFill>
                <a:srgbClr val="FFFFFF"/>
              </a:solidFill>
              <a:latin typeface="Century Gothic"/>
              <a:cs typeface="Century Gothic"/>
            </a:endParaRPr>
          </a:p>
        </p:txBody>
      </p:sp>
      <p:pic>
        <p:nvPicPr>
          <p:cNvPr id="12" name="Picture 11" descr="PHL 5688626276_06606fd3a0_b.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218266"/>
            <a:ext cx="9144000" cy="3326099"/>
          </a:xfrm>
          <a:prstGeom prst="rect">
            <a:avLst/>
          </a:prstGeom>
        </p:spPr>
      </p:pic>
    </p:spTree>
    <p:extLst>
      <p:ext uri="{BB962C8B-B14F-4D97-AF65-F5344CB8AC3E}">
        <p14:creationId xmlns:p14="http://schemas.microsoft.com/office/powerpoint/2010/main" val="25618133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CBEEC"/>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 y="1736910"/>
            <a:ext cx="9143999" cy="3328150"/>
          </a:xfrm>
        </p:spPr>
        <p:txBody>
          <a:bodyPr>
            <a:normAutofit/>
          </a:bodyPr>
          <a:lstStyle/>
          <a:p>
            <a:pPr algn="ctr"/>
            <a:r>
              <a:rPr lang="en-US" sz="7000" dirty="0" smtClean="0">
                <a:solidFill>
                  <a:srgbClr val="FFFFFF"/>
                </a:solidFill>
                <a:latin typeface="Century Gothic"/>
                <a:cs typeface="Century Gothic"/>
              </a:rPr>
              <a:t>MUSEUM &amp; COMMUNITY PARTNERSHIPS</a:t>
            </a:r>
            <a:endParaRPr lang="en-US" sz="7000" dirty="0">
              <a:solidFill>
                <a:srgbClr val="FFFFFF"/>
              </a:solidFill>
              <a:latin typeface="Century Gothic"/>
              <a:cs typeface="Century Gothic"/>
            </a:endParaRPr>
          </a:p>
        </p:txBody>
      </p:sp>
    </p:spTree>
    <p:extLst>
      <p:ext uri="{BB962C8B-B14F-4D97-AF65-F5344CB8AC3E}">
        <p14:creationId xmlns:p14="http://schemas.microsoft.com/office/powerpoint/2010/main" val="40443040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482" y="1931133"/>
            <a:ext cx="4717157" cy="2862322"/>
          </a:xfrm>
          <a:prstGeom prst="rect">
            <a:avLst/>
          </a:prstGeom>
          <a:noFill/>
        </p:spPr>
        <p:txBody>
          <a:bodyPr wrap="square" rtlCol="0">
            <a:spAutoFit/>
          </a:bodyPr>
          <a:lstStyle/>
          <a:p>
            <a:pPr lvl="0">
              <a:spcAft>
                <a:spcPts val="1000"/>
              </a:spcAft>
            </a:pPr>
            <a:r>
              <a:rPr lang="en-US" sz="3600" dirty="0" smtClean="0"/>
              <a:t>Museums collaborating with local chapters of national youth-serving organizations and community groups</a:t>
            </a:r>
            <a:endParaRPr lang="en-US" sz="3600" dirty="0"/>
          </a:p>
        </p:txBody>
      </p:sp>
      <p:sp>
        <p:nvSpPr>
          <p:cNvPr id="12" name="Rectangle 11"/>
          <p:cNvSpPr/>
          <p:nvPr/>
        </p:nvSpPr>
        <p:spPr>
          <a:xfrm>
            <a:off x="7" y="0"/>
            <a:ext cx="9143999" cy="1143964"/>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flipH="1">
            <a:off x="0" y="138454"/>
            <a:ext cx="9144000" cy="769441"/>
          </a:xfrm>
          <a:prstGeom prst="rect">
            <a:avLst/>
          </a:prstGeom>
        </p:spPr>
        <p:txBody>
          <a:bodyPr wrap="square">
            <a:spAutoFit/>
          </a:bodyPr>
          <a:lstStyle/>
          <a:p>
            <a:pPr algn="ctr"/>
            <a:r>
              <a:rPr lang="en-US" sz="4400" b="1" dirty="0" smtClean="0">
                <a:solidFill>
                  <a:schemeClr val="bg1"/>
                </a:solidFill>
                <a:latin typeface="Century Gothic"/>
              </a:rPr>
              <a:t>Project strategy – Collaboration!</a:t>
            </a:r>
            <a:endParaRPr lang="en-US" sz="4400" dirty="0">
              <a:solidFill>
                <a:schemeClr val="bg1"/>
              </a:solidFill>
            </a:endParaRPr>
          </a:p>
        </p:txBody>
      </p:sp>
      <p:pic>
        <p:nvPicPr>
          <p:cNvPr id="7" name="Picture 6" descr="BV_social_20160717_1608-M.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54639" y="1143964"/>
            <a:ext cx="4389367" cy="5714036"/>
          </a:xfrm>
          <a:prstGeom prst="rect">
            <a:avLst/>
          </a:prstGeom>
        </p:spPr>
      </p:pic>
    </p:spTree>
    <p:extLst>
      <p:ext uri="{BB962C8B-B14F-4D97-AF65-F5344CB8AC3E}">
        <p14:creationId xmlns:p14="http://schemas.microsoft.com/office/powerpoint/2010/main" val="160343183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048216" y="1143965"/>
            <a:ext cx="4095784" cy="5714036"/>
          </a:xfrm>
          <a:prstGeom prst="rect">
            <a:avLst/>
          </a:prstGeom>
          <a:solidFill>
            <a:srgbClr val="00858B">
              <a:alpha val="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7" y="1143964"/>
            <a:ext cx="5048209" cy="5862203"/>
          </a:xfrm>
          <a:prstGeom prst="rect">
            <a:avLst/>
          </a:prstGeom>
          <a:solidFill>
            <a:srgbClr val="00858B">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72461" y="1160853"/>
            <a:ext cx="4875755" cy="4862870"/>
          </a:xfrm>
          <a:prstGeom prst="rect">
            <a:avLst/>
          </a:prstGeom>
        </p:spPr>
        <p:txBody>
          <a:bodyPr wrap="square">
            <a:spAutoFit/>
          </a:bodyPr>
          <a:lstStyle/>
          <a:p>
            <a:r>
              <a:rPr lang="en-US" sz="3200" b="1" i="1" dirty="0" smtClean="0"/>
              <a:t>To </a:t>
            </a:r>
            <a:r>
              <a:rPr lang="en-US" sz="3200" b="1" i="1" dirty="0"/>
              <a:t>achieve something you can’t do on your own! </a:t>
            </a:r>
            <a:endParaRPr lang="en-US" sz="3200" b="1" i="1" dirty="0" smtClean="0"/>
          </a:p>
          <a:p>
            <a:endParaRPr lang="en-US" sz="2400" dirty="0"/>
          </a:p>
          <a:p>
            <a:r>
              <a:rPr lang="en-US" sz="2800" dirty="0"/>
              <a:t>Collaboration occurs when organizations and individuals make a commitment to work together and contribute resources and expertise to achieve a common, long-term goal. </a:t>
            </a:r>
            <a:endParaRPr lang="en-US" sz="2800" dirty="0" smtClean="0"/>
          </a:p>
          <a:p>
            <a:endParaRPr lang="en-US" dirty="0"/>
          </a:p>
        </p:txBody>
      </p:sp>
      <p:sp>
        <p:nvSpPr>
          <p:cNvPr id="8" name="Rectangle 7"/>
          <p:cNvSpPr/>
          <p:nvPr/>
        </p:nvSpPr>
        <p:spPr>
          <a:xfrm>
            <a:off x="5189308" y="2554764"/>
            <a:ext cx="3923336" cy="3108544"/>
          </a:xfrm>
          <a:prstGeom prst="rect">
            <a:avLst/>
          </a:prstGeom>
        </p:spPr>
        <p:txBody>
          <a:bodyPr wrap="square">
            <a:spAutoFit/>
          </a:bodyPr>
          <a:lstStyle/>
          <a:p>
            <a:pPr marL="342900" indent="-342900">
              <a:buAutoNum type="arabicPeriod"/>
            </a:pPr>
            <a:r>
              <a:rPr lang="en-US" sz="2800" dirty="0"/>
              <a:t>To share resources, expertise, and connections </a:t>
            </a:r>
          </a:p>
          <a:p>
            <a:pPr marL="342900" indent="-342900">
              <a:buAutoNum type="arabicPeriod"/>
            </a:pPr>
            <a:r>
              <a:rPr lang="en-US" sz="2800" dirty="0"/>
              <a:t> To build upon existing strengths</a:t>
            </a:r>
          </a:p>
          <a:p>
            <a:pPr marL="342900" indent="-342900">
              <a:buAutoNum type="arabicPeriod"/>
            </a:pPr>
            <a:r>
              <a:rPr lang="en-US" sz="2800" dirty="0"/>
              <a:t> To reach new audiences </a:t>
            </a:r>
          </a:p>
        </p:txBody>
      </p:sp>
      <p:sp>
        <p:nvSpPr>
          <p:cNvPr id="9" name="Rectangle 8"/>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Why collaborate?</a:t>
            </a:r>
            <a:endParaRPr lang="en-US" sz="4000" dirty="0">
              <a:solidFill>
                <a:srgbClr val="00858B"/>
              </a:solidFill>
            </a:endParaRPr>
          </a:p>
        </p:txBody>
      </p:sp>
    </p:spTree>
    <p:extLst>
      <p:ext uri="{BB962C8B-B14F-4D97-AF65-F5344CB8AC3E}">
        <p14:creationId xmlns:p14="http://schemas.microsoft.com/office/powerpoint/2010/main" val="18289106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3" descr="NISE Network Collaboration Guide  IMAGE PAGE7.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638077"/>
            <a:ext cx="9144000" cy="4335968"/>
          </a:xfrm>
          <a:prstGeom prst="rect">
            <a:avLst/>
          </a:prstGeom>
        </p:spPr>
      </p:pic>
      <p:sp>
        <p:nvSpPr>
          <p:cNvPr id="5" name="Rectangle 4"/>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Levels of partnerships</a:t>
            </a:r>
            <a:endParaRPr lang="en-US" sz="4000" dirty="0">
              <a:solidFill>
                <a:srgbClr val="00858B"/>
              </a:solidFill>
            </a:endParaRPr>
          </a:p>
        </p:txBody>
      </p:sp>
    </p:spTree>
    <p:extLst>
      <p:ext uri="{BB962C8B-B14F-4D97-AF65-F5344CB8AC3E}">
        <p14:creationId xmlns:p14="http://schemas.microsoft.com/office/powerpoint/2010/main" val="403299526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 y="1188788"/>
            <a:ext cx="5530055" cy="5728977"/>
          </a:xfrm>
          <a:prstGeom prst="rect">
            <a:avLst/>
          </a:prstGeom>
          <a:solidFill>
            <a:schemeClr val="bg1">
              <a:lumMod val="85000"/>
              <a:alpha val="77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TextBox 8"/>
          <p:cNvSpPr txBox="1"/>
          <p:nvPr/>
        </p:nvSpPr>
        <p:spPr>
          <a:xfrm>
            <a:off x="14944" y="1296133"/>
            <a:ext cx="5515118" cy="3303468"/>
          </a:xfrm>
          <a:prstGeom prst="rect">
            <a:avLst/>
          </a:prstGeom>
          <a:noFill/>
        </p:spPr>
        <p:txBody>
          <a:bodyPr wrap="square" rtlCol="0">
            <a:spAutoFit/>
          </a:bodyPr>
          <a:lstStyle/>
          <a:p>
            <a:pPr marL="457200" lvl="0" indent="-457200">
              <a:spcAft>
                <a:spcPts val="1000"/>
              </a:spcAft>
              <a:buFont typeface="+mj-lt"/>
              <a:buAutoNum type="arabicPeriod"/>
            </a:pPr>
            <a:r>
              <a:rPr lang="en-US" sz="2400" b="1" dirty="0" smtClean="0"/>
              <a:t>Broader </a:t>
            </a:r>
            <a:r>
              <a:rPr lang="en-US" sz="2400" b="1" dirty="0"/>
              <a:t>reach </a:t>
            </a:r>
            <a:r>
              <a:rPr lang="en-US" sz="2400" dirty="0"/>
              <a:t>to multiple and diverse audiences </a:t>
            </a:r>
          </a:p>
          <a:p>
            <a:pPr marL="457200" lvl="0" indent="-457200">
              <a:spcAft>
                <a:spcPts val="1000"/>
              </a:spcAft>
              <a:buFont typeface="+mj-lt"/>
              <a:buAutoNum type="arabicPeriod"/>
            </a:pPr>
            <a:r>
              <a:rPr lang="en-US" sz="2400" b="1" dirty="0" smtClean="0"/>
              <a:t>Mutually</a:t>
            </a:r>
            <a:r>
              <a:rPr lang="en-US" sz="2400" b="1" dirty="0"/>
              <a:t>-beneficial relationships </a:t>
            </a:r>
            <a:r>
              <a:rPr lang="en-US" sz="2400" dirty="0"/>
              <a:t>among </a:t>
            </a:r>
            <a:r>
              <a:rPr lang="en-US" sz="2400" dirty="0" smtClean="0"/>
              <a:t>NISE </a:t>
            </a:r>
            <a:r>
              <a:rPr lang="en-US" sz="2400" dirty="0"/>
              <a:t>Network </a:t>
            </a:r>
            <a:r>
              <a:rPr lang="en-US" sz="2400" dirty="0" smtClean="0"/>
              <a:t>partners and community </a:t>
            </a:r>
            <a:r>
              <a:rPr lang="en-US" sz="2400" dirty="0"/>
              <a:t>organizations</a:t>
            </a:r>
          </a:p>
          <a:p>
            <a:pPr marL="457200" lvl="0" indent="-457200">
              <a:buFont typeface="+mj-lt"/>
              <a:buAutoNum type="arabicPeriod"/>
            </a:pPr>
            <a:r>
              <a:rPr lang="en-US" sz="2400" b="1" dirty="0"/>
              <a:t>New knowledge and </a:t>
            </a:r>
            <a:r>
              <a:rPr lang="en-US" sz="2400" b="1" dirty="0" smtClean="0"/>
              <a:t>models </a:t>
            </a:r>
            <a:r>
              <a:rPr lang="en-US" sz="2400" dirty="0" smtClean="0"/>
              <a:t>for </a:t>
            </a:r>
            <a:r>
              <a:rPr lang="en-US" sz="2400" dirty="0"/>
              <a:t>reaching new audiences and </a:t>
            </a:r>
            <a:r>
              <a:rPr lang="en-US" sz="2400" dirty="0" smtClean="0"/>
              <a:t>creating successful collaborations</a:t>
            </a:r>
            <a:endParaRPr lang="en-US" sz="2400" dirty="0"/>
          </a:p>
        </p:txBody>
      </p:sp>
      <p:pic>
        <p:nvPicPr>
          <p:cNvPr id="10" name="Picture 9" descr="20150403_2060-X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30061" y="1190697"/>
            <a:ext cx="3613941" cy="5728977"/>
          </a:xfrm>
          <a:prstGeom prst="rect">
            <a:avLst/>
          </a:prstGeom>
        </p:spPr>
      </p:pic>
      <p:sp>
        <p:nvSpPr>
          <p:cNvPr id="6" name="Rectangle 5"/>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Project goals</a:t>
            </a:r>
            <a:endParaRPr lang="en-US" sz="4000" dirty="0">
              <a:solidFill>
                <a:srgbClr val="00858B"/>
              </a:solidFill>
            </a:endParaRPr>
          </a:p>
        </p:txBody>
      </p:sp>
    </p:spTree>
    <p:extLst>
      <p:ext uri="{BB962C8B-B14F-4D97-AF65-F5344CB8AC3E}">
        <p14:creationId xmlns:p14="http://schemas.microsoft.com/office/powerpoint/2010/main" val="400369912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National partners</a:t>
            </a:r>
            <a:endParaRPr lang="en-US" sz="4000" dirty="0">
              <a:solidFill>
                <a:srgbClr val="00858B"/>
              </a:solidFill>
            </a:endParaRPr>
          </a:p>
        </p:txBody>
      </p:sp>
      <p:sp>
        <p:nvSpPr>
          <p:cNvPr id="11" name="Rectangle 10"/>
          <p:cNvSpPr/>
          <p:nvPr/>
        </p:nvSpPr>
        <p:spPr>
          <a:xfrm>
            <a:off x="7" y="1188788"/>
            <a:ext cx="5101219" cy="5728977"/>
          </a:xfrm>
          <a:prstGeom prst="rect">
            <a:avLst/>
          </a:prstGeom>
          <a:solidFill>
            <a:schemeClr val="bg1">
              <a:lumMod val="85000"/>
              <a:alpha val="77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7" name="Picture 6" descr="20150328GH_0497-X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01219" y="1179437"/>
            <a:ext cx="4057722" cy="5722588"/>
          </a:xfrm>
          <a:prstGeom prst="rect">
            <a:avLst/>
          </a:prstGeom>
        </p:spPr>
      </p:pic>
      <p:sp>
        <p:nvSpPr>
          <p:cNvPr id="9" name="Rectangle 8"/>
          <p:cNvSpPr/>
          <p:nvPr/>
        </p:nvSpPr>
        <p:spPr>
          <a:xfrm>
            <a:off x="104588" y="1248552"/>
            <a:ext cx="4766853" cy="5909309"/>
          </a:xfrm>
          <a:prstGeom prst="rect">
            <a:avLst/>
          </a:prstGeom>
        </p:spPr>
        <p:txBody>
          <a:bodyPr wrap="square">
            <a:spAutoFit/>
          </a:bodyPr>
          <a:lstStyle/>
          <a:p>
            <a:pPr fontAlgn="auto">
              <a:spcBef>
                <a:spcPts val="0"/>
              </a:spcBef>
              <a:spcAft>
                <a:spcPts val="0"/>
              </a:spcAft>
            </a:pPr>
            <a:r>
              <a:rPr lang="en-US" sz="2400" b="1" dirty="0" smtClean="0">
                <a:solidFill>
                  <a:prstClr val="black"/>
                </a:solidFill>
                <a:latin typeface="Calibri"/>
                <a:ea typeface="+mn-ea"/>
                <a:cs typeface="+mn-cs"/>
              </a:rPr>
              <a:t>CORE PARTNERS</a:t>
            </a:r>
          </a:p>
          <a:p>
            <a:pPr fontAlgn="auto">
              <a:spcBef>
                <a:spcPts val="0"/>
              </a:spcBef>
              <a:spcAft>
                <a:spcPts val="0"/>
              </a:spcAft>
            </a:pPr>
            <a:r>
              <a:rPr lang="en-US" sz="2400" dirty="0" smtClean="0">
                <a:solidFill>
                  <a:prstClr val="black"/>
                </a:solidFill>
                <a:latin typeface="Calibri"/>
                <a:ea typeface="+mn-ea"/>
                <a:cs typeface="+mn-cs"/>
              </a:rPr>
              <a:t>Afterschool Alliance</a:t>
            </a:r>
          </a:p>
          <a:p>
            <a:pPr fontAlgn="auto">
              <a:spcBef>
                <a:spcPts val="0"/>
              </a:spcBef>
              <a:spcAft>
                <a:spcPts val="0"/>
              </a:spcAft>
            </a:pPr>
            <a:r>
              <a:rPr lang="en-US" sz="2400" dirty="0" smtClean="0">
                <a:solidFill>
                  <a:prstClr val="black"/>
                </a:solidFill>
                <a:latin typeface="Calibri"/>
                <a:ea typeface="+mn-ea"/>
                <a:cs typeface="+mn-cs"/>
              </a:rPr>
              <a:t>Boys &amp; Girls Clubs of America</a:t>
            </a:r>
          </a:p>
          <a:p>
            <a:pPr fontAlgn="auto">
              <a:spcBef>
                <a:spcPts val="0"/>
              </a:spcBef>
              <a:spcAft>
                <a:spcPts val="0"/>
              </a:spcAft>
            </a:pPr>
            <a:r>
              <a:rPr lang="en-US" sz="2400" dirty="0" smtClean="0">
                <a:solidFill>
                  <a:prstClr val="black"/>
                </a:solidFill>
                <a:latin typeface="Calibri"/>
                <a:ea typeface="+mn-ea"/>
                <a:cs typeface="+mn-cs"/>
              </a:rPr>
              <a:t>Girls Inc.</a:t>
            </a:r>
          </a:p>
          <a:p>
            <a:pPr fontAlgn="auto">
              <a:spcBef>
                <a:spcPts val="0"/>
              </a:spcBef>
              <a:spcAft>
                <a:spcPts val="0"/>
              </a:spcAft>
            </a:pPr>
            <a:r>
              <a:rPr lang="en-US" sz="2400" dirty="0" smtClean="0">
                <a:solidFill>
                  <a:prstClr val="black"/>
                </a:solidFill>
                <a:latin typeface="Calibri"/>
                <a:ea typeface="+mn-ea"/>
                <a:cs typeface="+mn-cs"/>
              </a:rPr>
              <a:t>National Girls Collaborative Project</a:t>
            </a:r>
          </a:p>
          <a:p>
            <a:pPr fontAlgn="auto">
              <a:spcBef>
                <a:spcPts val="0"/>
              </a:spcBef>
              <a:spcAft>
                <a:spcPts val="0"/>
              </a:spcAft>
            </a:pPr>
            <a:r>
              <a:rPr lang="en-US" sz="2400" dirty="0" smtClean="0">
                <a:solidFill>
                  <a:prstClr val="black"/>
                </a:solidFill>
                <a:latin typeface="Calibri"/>
                <a:ea typeface="+mn-ea"/>
                <a:cs typeface="+mn-cs"/>
              </a:rPr>
              <a:t>4-H</a:t>
            </a:r>
          </a:p>
          <a:p>
            <a:pPr fontAlgn="auto">
              <a:spcBef>
                <a:spcPts val="0"/>
              </a:spcBef>
              <a:spcAft>
                <a:spcPts val="0"/>
              </a:spcAft>
            </a:pPr>
            <a:endParaRPr lang="en-US" sz="1200" dirty="0">
              <a:solidFill>
                <a:prstClr val="black"/>
              </a:solidFill>
              <a:latin typeface="Calibri"/>
              <a:ea typeface="+mn-ea"/>
              <a:cs typeface="+mn-cs"/>
            </a:endParaRPr>
          </a:p>
          <a:p>
            <a:pPr fontAlgn="auto">
              <a:spcBef>
                <a:spcPts val="0"/>
              </a:spcBef>
              <a:spcAft>
                <a:spcPts val="0"/>
              </a:spcAft>
            </a:pPr>
            <a:r>
              <a:rPr lang="en-US" sz="2400" b="1" dirty="0" smtClean="0">
                <a:solidFill>
                  <a:prstClr val="black"/>
                </a:solidFill>
                <a:latin typeface="Calibri"/>
                <a:ea typeface="+mn-ea"/>
                <a:cs typeface="+mn-cs"/>
              </a:rPr>
              <a:t>ADDITIONAL PARTICIPATION</a:t>
            </a:r>
          </a:p>
          <a:p>
            <a:pPr fontAlgn="auto">
              <a:spcBef>
                <a:spcPts val="0"/>
              </a:spcBef>
              <a:spcAft>
                <a:spcPts val="0"/>
              </a:spcAft>
            </a:pPr>
            <a:r>
              <a:rPr lang="en-US" sz="2400" dirty="0" smtClean="0">
                <a:solidFill>
                  <a:prstClr val="black"/>
                </a:solidFill>
                <a:latin typeface="Calibri"/>
                <a:ea typeface="+mn-ea"/>
                <a:cs typeface="+mn-cs"/>
              </a:rPr>
              <a:t>American Library Association</a:t>
            </a:r>
          </a:p>
          <a:p>
            <a:pPr fontAlgn="auto">
              <a:spcBef>
                <a:spcPts val="0"/>
              </a:spcBef>
              <a:spcAft>
                <a:spcPts val="0"/>
              </a:spcAft>
            </a:pPr>
            <a:r>
              <a:rPr lang="en-US" sz="2400" dirty="0" smtClean="0">
                <a:solidFill>
                  <a:prstClr val="black"/>
                </a:solidFill>
                <a:latin typeface="Calibri"/>
                <a:ea typeface="+mn-ea"/>
                <a:cs typeface="+mn-cs"/>
              </a:rPr>
              <a:t>Arizona State Library</a:t>
            </a:r>
          </a:p>
          <a:p>
            <a:pPr fontAlgn="auto">
              <a:spcBef>
                <a:spcPts val="0"/>
              </a:spcBef>
              <a:spcAft>
                <a:spcPts val="0"/>
              </a:spcAft>
            </a:pPr>
            <a:r>
              <a:rPr lang="en-US" sz="2400" dirty="0" smtClean="0">
                <a:solidFill>
                  <a:prstClr val="black"/>
                </a:solidFill>
                <a:latin typeface="Calibri"/>
                <a:ea typeface="+mn-ea"/>
                <a:cs typeface="+mn-cs"/>
              </a:rPr>
              <a:t>Boy Scouts of America</a:t>
            </a:r>
          </a:p>
          <a:p>
            <a:pPr fontAlgn="auto">
              <a:spcBef>
                <a:spcPts val="0"/>
              </a:spcBef>
              <a:spcAft>
                <a:spcPts val="0"/>
              </a:spcAft>
            </a:pPr>
            <a:r>
              <a:rPr lang="en-US" sz="2400" dirty="0" smtClean="0">
                <a:solidFill>
                  <a:prstClr val="black"/>
                </a:solidFill>
                <a:latin typeface="Calibri"/>
                <a:ea typeface="+mn-ea"/>
                <a:cs typeface="+mn-cs"/>
              </a:rPr>
              <a:t>Girl Scouts</a:t>
            </a:r>
          </a:p>
          <a:p>
            <a:pPr fontAlgn="auto">
              <a:spcBef>
                <a:spcPts val="0"/>
              </a:spcBef>
              <a:spcAft>
                <a:spcPts val="0"/>
              </a:spcAft>
            </a:pPr>
            <a:r>
              <a:rPr lang="en-US" sz="2400" dirty="0" smtClean="0">
                <a:solidFill>
                  <a:prstClr val="black"/>
                </a:solidFill>
                <a:latin typeface="Calibri"/>
                <a:ea typeface="+mn-ea"/>
                <a:cs typeface="+mn-cs"/>
              </a:rPr>
              <a:t>Parent Teacher Association (PTA)</a:t>
            </a:r>
          </a:p>
          <a:p>
            <a:pPr fontAlgn="auto">
              <a:spcBef>
                <a:spcPts val="0"/>
              </a:spcBef>
              <a:spcAft>
                <a:spcPts val="0"/>
              </a:spcAft>
            </a:pPr>
            <a:r>
              <a:rPr lang="en-US" sz="2400" dirty="0">
                <a:solidFill>
                  <a:prstClr val="black"/>
                </a:solidFill>
                <a:latin typeface="Calibri"/>
                <a:ea typeface="+mn-ea"/>
                <a:cs typeface="+mn-cs"/>
              </a:rPr>
              <a:t>Y (YMCA</a:t>
            </a:r>
            <a:r>
              <a:rPr lang="en-US" sz="2400" dirty="0" smtClean="0">
                <a:solidFill>
                  <a:prstClr val="black"/>
                </a:solidFill>
                <a:latin typeface="Calibri"/>
                <a:ea typeface="+mn-ea"/>
                <a:cs typeface="+mn-cs"/>
              </a:rPr>
              <a:t>)</a:t>
            </a:r>
          </a:p>
          <a:p>
            <a:pPr fontAlgn="auto">
              <a:spcBef>
                <a:spcPts val="0"/>
              </a:spcBef>
              <a:spcAft>
                <a:spcPts val="0"/>
              </a:spcAft>
            </a:pPr>
            <a:r>
              <a:rPr lang="en-US" sz="2400" dirty="0" smtClean="0">
                <a:solidFill>
                  <a:prstClr val="black"/>
                </a:solidFill>
                <a:latin typeface="Calibri"/>
                <a:ea typeface="+mn-ea"/>
                <a:cs typeface="+mn-cs"/>
              </a:rPr>
              <a:t>YWCA</a:t>
            </a:r>
            <a:endParaRPr lang="en-US" sz="2400" dirty="0">
              <a:solidFill>
                <a:prstClr val="black"/>
              </a:solidFill>
              <a:latin typeface="Calibri"/>
              <a:ea typeface="+mn-ea"/>
              <a:cs typeface="+mn-cs"/>
            </a:endParaRPr>
          </a:p>
          <a:p>
            <a:pPr marL="285750" indent="-285750" fontAlgn="auto">
              <a:spcBef>
                <a:spcPts val="0"/>
              </a:spcBef>
              <a:spcAft>
                <a:spcPts val="0"/>
              </a:spcAft>
              <a:buFont typeface="Arial"/>
              <a:buChar char="•"/>
            </a:pPr>
            <a:endParaRPr lang="en-US" dirty="0" smtClean="0">
              <a:solidFill>
                <a:prstClr val="black"/>
              </a:solidFill>
              <a:latin typeface="Calibri"/>
              <a:ea typeface="+mn-ea"/>
              <a:cs typeface="+mn-cs"/>
            </a:endParaRPr>
          </a:p>
        </p:txBody>
      </p:sp>
    </p:spTree>
    <p:extLst>
      <p:ext uri="{BB962C8B-B14F-4D97-AF65-F5344CB8AC3E}">
        <p14:creationId xmlns:p14="http://schemas.microsoft.com/office/powerpoint/2010/main" val="202218269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Project overview</a:t>
            </a:r>
            <a:endParaRPr lang="en-US" sz="4000" dirty="0">
              <a:solidFill>
                <a:srgbClr val="00858B"/>
              </a:solidFill>
            </a:endParaRPr>
          </a:p>
        </p:txBody>
      </p:sp>
      <p:sp>
        <p:nvSpPr>
          <p:cNvPr id="11" name="Rectangle 10"/>
          <p:cNvSpPr/>
          <p:nvPr/>
        </p:nvSpPr>
        <p:spPr>
          <a:xfrm>
            <a:off x="3302001" y="1158914"/>
            <a:ext cx="5842000" cy="5728977"/>
          </a:xfrm>
          <a:prstGeom prst="rect">
            <a:avLst/>
          </a:prstGeom>
          <a:solidFill>
            <a:schemeClr val="bg1">
              <a:lumMod val="85000"/>
              <a:alpha val="77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TextBox 7"/>
          <p:cNvSpPr txBox="1"/>
          <p:nvPr/>
        </p:nvSpPr>
        <p:spPr>
          <a:xfrm>
            <a:off x="3481837" y="1317196"/>
            <a:ext cx="5662171" cy="6189385"/>
          </a:xfrm>
          <a:prstGeom prst="rect">
            <a:avLst/>
          </a:prstGeom>
          <a:noFill/>
        </p:spPr>
        <p:txBody>
          <a:bodyPr wrap="square" rtlCol="0">
            <a:spAutoFit/>
          </a:bodyPr>
          <a:lstStyle/>
          <a:p>
            <a:pPr fontAlgn="auto">
              <a:lnSpc>
                <a:spcPct val="90000"/>
              </a:lnSpc>
              <a:spcBef>
                <a:spcPts val="0"/>
              </a:spcBef>
              <a:spcAft>
                <a:spcPts val="400"/>
              </a:spcAft>
            </a:pPr>
            <a:r>
              <a:rPr lang="en-US" sz="2200" b="1" dirty="0" smtClean="0">
                <a:solidFill>
                  <a:prstClr val="black"/>
                </a:solidFill>
                <a:latin typeface="Calibri"/>
              </a:rPr>
              <a:t>Professional audience</a:t>
            </a:r>
          </a:p>
          <a:p>
            <a:pPr marL="342900" indent="-342900" fontAlgn="auto">
              <a:lnSpc>
                <a:spcPct val="90000"/>
              </a:lnSpc>
              <a:spcBef>
                <a:spcPts val="0"/>
              </a:spcBef>
              <a:spcAft>
                <a:spcPts val="400"/>
              </a:spcAft>
              <a:buFont typeface="Arial"/>
              <a:buChar char="•"/>
            </a:pPr>
            <a:r>
              <a:rPr lang="en-US" sz="2200" dirty="0" smtClean="0">
                <a:solidFill>
                  <a:prstClr val="black"/>
                </a:solidFill>
              </a:rPr>
              <a:t>Museum educators and professionals</a:t>
            </a:r>
            <a:endParaRPr lang="en-US" sz="2200" dirty="0">
              <a:solidFill>
                <a:prstClr val="black"/>
              </a:solidFill>
            </a:endParaRPr>
          </a:p>
          <a:p>
            <a:pPr marL="342900" indent="-342900" fontAlgn="auto">
              <a:lnSpc>
                <a:spcPct val="90000"/>
              </a:lnSpc>
              <a:spcBef>
                <a:spcPts val="0"/>
              </a:spcBef>
              <a:spcAft>
                <a:spcPts val="400"/>
              </a:spcAft>
              <a:buFont typeface="Arial"/>
              <a:buChar char="•"/>
            </a:pPr>
            <a:r>
              <a:rPr lang="en-US" sz="2200" dirty="0" smtClean="0">
                <a:solidFill>
                  <a:prstClr val="black"/>
                </a:solidFill>
              </a:rPr>
              <a:t>Youth organization educators and professionals</a:t>
            </a:r>
          </a:p>
          <a:p>
            <a:pPr fontAlgn="auto">
              <a:lnSpc>
                <a:spcPct val="90000"/>
              </a:lnSpc>
              <a:spcBef>
                <a:spcPts val="0"/>
              </a:spcBef>
              <a:spcAft>
                <a:spcPts val="400"/>
              </a:spcAft>
            </a:pPr>
            <a:endParaRPr lang="en-US" sz="1000" b="1" dirty="0">
              <a:solidFill>
                <a:prstClr val="black"/>
              </a:solidFill>
              <a:latin typeface="Calibri"/>
            </a:endParaRPr>
          </a:p>
          <a:p>
            <a:pPr fontAlgn="auto">
              <a:lnSpc>
                <a:spcPct val="90000"/>
              </a:lnSpc>
              <a:spcBef>
                <a:spcPts val="0"/>
              </a:spcBef>
              <a:spcAft>
                <a:spcPts val="400"/>
              </a:spcAft>
            </a:pPr>
            <a:r>
              <a:rPr lang="en-US" sz="2200" b="1" dirty="0" smtClean="0">
                <a:solidFill>
                  <a:prstClr val="black"/>
                </a:solidFill>
                <a:latin typeface="Calibri"/>
              </a:rPr>
              <a:t>Public audience</a:t>
            </a:r>
          </a:p>
          <a:p>
            <a:pPr marL="342900" indent="-342900" fontAlgn="auto">
              <a:lnSpc>
                <a:spcPct val="90000"/>
              </a:lnSpc>
              <a:spcBef>
                <a:spcPts val="0"/>
              </a:spcBef>
              <a:spcAft>
                <a:spcPts val="400"/>
              </a:spcAft>
              <a:buFont typeface="Arial"/>
              <a:buChar char="•"/>
            </a:pPr>
            <a:r>
              <a:rPr lang="en-US" sz="2200" dirty="0" smtClean="0">
                <a:solidFill>
                  <a:prstClr val="black"/>
                </a:solidFill>
                <a:latin typeface="Calibri"/>
              </a:rPr>
              <a:t>Elementary school age children</a:t>
            </a:r>
          </a:p>
          <a:p>
            <a:pPr marL="342900" indent="-342900" fontAlgn="auto">
              <a:lnSpc>
                <a:spcPct val="90000"/>
              </a:lnSpc>
              <a:spcBef>
                <a:spcPts val="0"/>
              </a:spcBef>
              <a:spcAft>
                <a:spcPts val="400"/>
              </a:spcAft>
              <a:buFont typeface="Arial"/>
              <a:buChar char="•"/>
            </a:pPr>
            <a:r>
              <a:rPr lang="en-US" sz="2200" dirty="0" smtClean="0">
                <a:solidFill>
                  <a:prstClr val="black"/>
                </a:solidFill>
                <a:latin typeface="Calibri"/>
              </a:rPr>
              <a:t>Traditionally underserved and underrepresented</a:t>
            </a:r>
          </a:p>
          <a:p>
            <a:pPr fontAlgn="auto">
              <a:lnSpc>
                <a:spcPct val="90000"/>
              </a:lnSpc>
              <a:spcBef>
                <a:spcPts val="0"/>
              </a:spcBef>
              <a:spcAft>
                <a:spcPts val="0"/>
              </a:spcAft>
            </a:pPr>
            <a:endParaRPr lang="en-US" sz="1000" dirty="0">
              <a:solidFill>
                <a:prstClr val="black"/>
              </a:solidFill>
              <a:latin typeface="Calibri"/>
            </a:endParaRPr>
          </a:p>
          <a:p>
            <a:pPr fontAlgn="auto">
              <a:lnSpc>
                <a:spcPct val="90000"/>
              </a:lnSpc>
              <a:spcBef>
                <a:spcPts val="0"/>
              </a:spcBef>
              <a:spcAft>
                <a:spcPts val="400"/>
              </a:spcAft>
            </a:pPr>
            <a:r>
              <a:rPr lang="en-US" sz="2200" b="1" dirty="0" smtClean="0">
                <a:solidFill>
                  <a:prstClr val="black"/>
                </a:solidFill>
                <a:latin typeface="Calibri"/>
              </a:rPr>
              <a:t>Process</a:t>
            </a:r>
            <a:endParaRPr lang="en-US" sz="2200" b="1" dirty="0">
              <a:solidFill>
                <a:prstClr val="black"/>
              </a:solidFill>
              <a:latin typeface="Calibri"/>
            </a:endParaRPr>
          </a:p>
          <a:p>
            <a:pPr marL="342900" indent="-342900" fontAlgn="auto">
              <a:lnSpc>
                <a:spcPct val="90000"/>
              </a:lnSpc>
              <a:spcBef>
                <a:spcPts val="0"/>
              </a:spcBef>
              <a:spcAft>
                <a:spcPts val="400"/>
              </a:spcAft>
              <a:buFont typeface="Arial"/>
              <a:buChar char="•"/>
            </a:pPr>
            <a:r>
              <a:rPr lang="en-US" sz="2200" dirty="0" smtClean="0">
                <a:solidFill>
                  <a:prstClr val="black"/>
                </a:solidFill>
                <a:latin typeface="Calibri"/>
              </a:rPr>
              <a:t>Existing and new partnerships</a:t>
            </a:r>
          </a:p>
          <a:p>
            <a:pPr marL="342900" indent="-342900" fontAlgn="auto">
              <a:lnSpc>
                <a:spcPct val="90000"/>
              </a:lnSpc>
              <a:spcBef>
                <a:spcPts val="0"/>
              </a:spcBef>
              <a:spcAft>
                <a:spcPts val="400"/>
              </a:spcAft>
              <a:buFont typeface="Arial"/>
              <a:buChar char="•"/>
            </a:pPr>
            <a:r>
              <a:rPr lang="en-US" sz="2200" dirty="0" smtClean="0">
                <a:solidFill>
                  <a:prstClr val="black"/>
                </a:solidFill>
                <a:latin typeface="Calibri"/>
              </a:rPr>
              <a:t>NISE </a:t>
            </a:r>
            <a:r>
              <a:rPr lang="en-US" sz="2200" dirty="0">
                <a:solidFill>
                  <a:prstClr val="black"/>
                </a:solidFill>
                <a:latin typeface="Calibri"/>
              </a:rPr>
              <a:t>Net partners </a:t>
            </a:r>
            <a:r>
              <a:rPr lang="en-US" sz="2200" dirty="0" smtClean="0">
                <a:solidFill>
                  <a:prstClr val="black"/>
                </a:solidFill>
                <a:latin typeface="Calibri"/>
              </a:rPr>
              <a:t>take lead responsibility</a:t>
            </a:r>
          </a:p>
          <a:p>
            <a:pPr marL="342900" indent="-342900" fontAlgn="auto">
              <a:lnSpc>
                <a:spcPct val="90000"/>
              </a:lnSpc>
              <a:spcBef>
                <a:spcPts val="0"/>
              </a:spcBef>
              <a:spcAft>
                <a:spcPts val="400"/>
              </a:spcAft>
              <a:buFont typeface="Arial"/>
              <a:buChar char="•"/>
            </a:pPr>
            <a:r>
              <a:rPr lang="en-US" sz="2200" dirty="0" smtClean="0">
                <a:solidFill>
                  <a:prstClr val="black"/>
                </a:solidFill>
                <a:latin typeface="Calibri"/>
              </a:rPr>
              <a:t>Partnership is defined </a:t>
            </a:r>
            <a:r>
              <a:rPr lang="en-US" sz="2200" dirty="0">
                <a:solidFill>
                  <a:prstClr val="black"/>
                </a:solidFill>
                <a:latin typeface="Calibri"/>
              </a:rPr>
              <a:t>and managed </a:t>
            </a:r>
            <a:r>
              <a:rPr lang="en-US" sz="2200" dirty="0" smtClean="0">
                <a:solidFill>
                  <a:prstClr val="black"/>
                </a:solidFill>
                <a:latin typeface="Calibri"/>
              </a:rPr>
              <a:t>locally</a:t>
            </a:r>
          </a:p>
          <a:p>
            <a:pPr fontAlgn="auto">
              <a:lnSpc>
                <a:spcPct val="90000"/>
              </a:lnSpc>
              <a:spcBef>
                <a:spcPts val="0"/>
              </a:spcBef>
              <a:spcAft>
                <a:spcPts val="0"/>
              </a:spcAft>
            </a:pPr>
            <a:endParaRPr lang="en-US" sz="1000" dirty="0">
              <a:solidFill>
                <a:prstClr val="black"/>
              </a:solidFill>
              <a:latin typeface="Calibri"/>
            </a:endParaRPr>
          </a:p>
          <a:p>
            <a:pPr fontAlgn="auto">
              <a:lnSpc>
                <a:spcPct val="90000"/>
              </a:lnSpc>
              <a:spcBef>
                <a:spcPts val="0"/>
              </a:spcBef>
              <a:spcAft>
                <a:spcPts val="400"/>
              </a:spcAft>
            </a:pPr>
            <a:r>
              <a:rPr lang="en-US" sz="2200" b="1" dirty="0" smtClean="0">
                <a:solidFill>
                  <a:prstClr val="black"/>
                </a:solidFill>
                <a:latin typeface="Calibri"/>
              </a:rPr>
              <a:t>Products</a:t>
            </a:r>
          </a:p>
          <a:p>
            <a:pPr marL="342900" indent="-342900" fontAlgn="auto">
              <a:lnSpc>
                <a:spcPct val="90000"/>
              </a:lnSpc>
              <a:spcBef>
                <a:spcPts val="0"/>
              </a:spcBef>
              <a:spcAft>
                <a:spcPts val="400"/>
              </a:spcAft>
              <a:buFont typeface="Arial"/>
              <a:buChar char="•"/>
            </a:pPr>
            <a:r>
              <a:rPr lang="en-US" sz="2200" dirty="0" smtClean="0">
                <a:solidFill>
                  <a:prstClr val="black"/>
                </a:solidFill>
                <a:latin typeface="Calibri"/>
              </a:rPr>
              <a:t>100 Explore Science: Zoom into Nano kits</a:t>
            </a:r>
          </a:p>
          <a:p>
            <a:pPr fontAlgn="auto">
              <a:lnSpc>
                <a:spcPct val="90000"/>
              </a:lnSpc>
              <a:spcBef>
                <a:spcPts val="0"/>
              </a:spcBef>
              <a:spcAft>
                <a:spcPts val="0"/>
              </a:spcAft>
            </a:pPr>
            <a:endParaRPr lang="en-US" sz="1000" dirty="0">
              <a:solidFill>
                <a:prstClr val="black"/>
              </a:solidFill>
              <a:latin typeface="Calibri"/>
              <a:ea typeface="+mn-ea"/>
              <a:cs typeface="+mn-cs"/>
            </a:endParaRPr>
          </a:p>
          <a:p>
            <a:pPr fontAlgn="auto">
              <a:lnSpc>
                <a:spcPct val="90000"/>
              </a:lnSpc>
              <a:spcBef>
                <a:spcPts val="0"/>
              </a:spcBef>
              <a:spcAft>
                <a:spcPts val="400"/>
              </a:spcAft>
            </a:pPr>
            <a:endParaRPr lang="en-US" sz="2000" dirty="0">
              <a:solidFill>
                <a:prstClr val="black"/>
              </a:solidFill>
              <a:latin typeface="Calibri"/>
              <a:ea typeface="+mn-ea"/>
              <a:cs typeface="+mn-cs"/>
            </a:endParaRPr>
          </a:p>
          <a:p>
            <a:pPr fontAlgn="auto">
              <a:lnSpc>
                <a:spcPct val="90000"/>
              </a:lnSpc>
              <a:spcBef>
                <a:spcPts val="0"/>
              </a:spcBef>
              <a:spcAft>
                <a:spcPts val="400"/>
              </a:spcAft>
            </a:pPr>
            <a:endParaRPr lang="en-US" sz="2000" dirty="0" smtClean="0">
              <a:solidFill>
                <a:prstClr val="black"/>
              </a:solidFill>
              <a:latin typeface="Calibri"/>
              <a:ea typeface="+mn-ea"/>
              <a:cs typeface="+mn-cs"/>
            </a:endParaRPr>
          </a:p>
        </p:txBody>
      </p:sp>
      <p:pic>
        <p:nvPicPr>
          <p:cNvPr id="10" name="Picture 9" descr="IMG_0561.jpg"/>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 y="1158907"/>
            <a:ext cx="3287595" cy="5699094"/>
          </a:xfrm>
          <a:prstGeom prst="rect">
            <a:avLst/>
          </a:prstGeom>
        </p:spPr>
      </p:pic>
    </p:spTree>
    <p:extLst>
      <p:ext uri="{BB962C8B-B14F-4D97-AF65-F5344CB8AC3E}">
        <p14:creationId xmlns:p14="http://schemas.microsoft.com/office/powerpoint/2010/main" val="325376717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Zoom into Nano kits</a:t>
            </a:r>
            <a:endParaRPr lang="en-US" sz="4000" dirty="0">
              <a:solidFill>
                <a:srgbClr val="00858B"/>
              </a:solidFill>
            </a:endParaRPr>
          </a:p>
        </p:txBody>
      </p:sp>
      <p:sp>
        <p:nvSpPr>
          <p:cNvPr id="11" name="Rectangle 10"/>
          <p:cNvSpPr/>
          <p:nvPr/>
        </p:nvSpPr>
        <p:spPr>
          <a:xfrm>
            <a:off x="7" y="1173850"/>
            <a:ext cx="9144001" cy="5728977"/>
          </a:xfrm>
          <a:prstGeom prst="rect">
            <a:avLst/>
          </a:prstGeom>
          <a:solidFill>
            <a:schemeClr val="bg1">
              <a:lumMod val="85000"/>
              <a:alpha val="77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TextBox 5"/>
          <p:cNvSpPr txBox="1"/>
          <p:nvPr/>
        </p:nvSpPr>
        <p:spPr>
          <a:xfrm>
            <a:off x="225779" y="1197349"/>
            <a:ext cx="5709843" cy="3282950"/>
          </a:xfrm>
          <a:prstGeom prst="rect">
            <a:avLst/>
          </a:prstGeom>
          <a:noFill/>
        </p:spPr>
        <p:txBody>
          <a:bodyPr wrap="square" rtlCol="0">
            <a:spAutoFit/>
          </a:bodyPr>
          <a:lstStyle/>
          <a:p>
            <a:pPr fontAlgn="auto">
              <a:lnSpc>
                <a:spcPct val="90000"/>
              </a:lnSpc>
              <a:spcBef>
                <a:spcPts val="0"/>
              </a:spcBef>
              <a:spcAft>
                <a:spcPts val="400"/>
              </a:spcAft>
            </a:pPr>
            <a:r>
              <a:rPr lang="en-US" sz="2400" b="1" dirty="0" smtClean="0">
                <a:solidFill>
                  <a:prstClr val="black"/>
                </a:solidFill>
                <a:latin typeface="Calibri"/>
              </a:rPr>
              <a:t>EDUCATIONAL PRODUCTS</a:t>
            </a:r>
          </a:p>
          <a:p>
            <a:pPr marL="342900" indent="-342900" fontAlgn="auto">
              <a:lnSpc>
                <a:spcPct val="90000"/>
              </a:lnSpc>
              <a:spcBef>
                <a:spcPts val="0"/>
              </a:spcBef>
              <a:spcAft>
                <a:spcPts val="400"/>
              </a:spcAft>
              <a:buFont typeface="Arial"/>
              <a:buChar char="•"/>
            </a:pPr>
            <a:r>
              <a:rPr lang="en-US" sz="2400" dirty="0" smtClean="0">
                <a:solidFill>
                  <a:prstClr val="black"/>
                </a:solidFill>
                <a:latin typeface="Calibri"/>
              </a:rPr>
              <a:t>Over a dozen hands-on activities for “classroom” and “event” use</a:t>
            </a:r>
            <a:endParaRPr lang="en-US" sz="2400" dirty="0">
              <a:solidFill>
                <a:prstClr val="black"/>
              </a:solidFill>
              <a:latin typeface="Calibri"/>
            </a:endParaRPr>
          </a:p>
          <a:p>
            <a:pPr marL="342900" indent="-342900" fontAlgn="auto">
              <a:lnSpc>
                <a:spcPct val="90000"/>
              </a:lnSpc>
              <a:spcBef>
                <a:spcPts val="0"/>
              </a:spcBef>
              <a:spcAft>
                <a:spcPts val="400"/>
              </a:spcAft>
              <a:buFont typeface="Arial"/>
              <a:buChar char="•"/>
            </a:pPr>
            <a:r>
              <a:rPr lang="en-US" sz="2400" dirty="0" smtClean="0">
                <a:solidFill>
                  <a:prstClr val="black"/>
                </a:solidFill>
                <a:latin typeface="Calibri"/>
              </a:rPr>
              <a:t>Training videos and supporting materials</a:t>
            </a:r>
          </a:p>
          <a:p>
            <a:pPr fontAlgn="auto">
              <a:lnSpc>
                <a:spcPct val="90000"/>
              </a:lnSpc>
              <a:spcBef>
                <a:spcPts val="0"/>
              </a:spcBef>
              <a:spcAft>
                <a:spcPts val="400"/>
              </a:spcAft>
            </a:pPr>
            <a:endParaRPr lang="en-US" sz="1200" dirty="0" smtClean="0">
              <a:solidFill>
                <a:prstClr val="black"/>
              </a:solidFill>
              <a:latin typeface="Calibri"/>
            </a:endParaRPr>
          </a:p>
          <a:p>
            <a:pPr fontAlgn="auto">
              <a:lnSpc>
                <a:spcPct val="90000"/>
              </a:lnSpc>
              <a:spcBef>
                <a:spcPts val="0"/>
              </a:spcBef>
              <a:spcAft>
                <a:spcPts val="400"/>
              </a:spcAft>
            </a:pPr>
            <a:r>
              <a:rPr lang="en-US" sz="2400" b="1" dirty="0" smtClean="0">
                <a:solidFill>
                  <a:prstClr val="black"/>
                </a:solidFill>
                <a:latin typeface="Calibri"/>
              </a:rPr>
              <a:t>PROFESSIONAL RESOURCES</a:t>
            </a:r>
          </a:p>
          <a:p>
            <a:pPr marL="342900" indent="-342900" fontAlgn="auto">
              <a:lnSpc>
                <a:spcPct val="90000"/>
              </a:lnSpc>
              <a:spcBef>
                <a:spcPts val="0"/>
              </a:spcBef>
              <a:spcAft>
                <a:spcPts val="400"/>
              </a:spcAft>
              <a:buFont typeface="Arial"/>
              <a:buChar char="•"/>
            </a:pPr>
            <a:r>
              <a:rPr lang="en-US" sz="2400" dirty="0" smtClean="0">
                <a:solidFill>
                  <a:prstClr val="black"/>
                </a:solidFill>
                <a:latin typeface="Calibri"/>
              </a:rPr>
              <a:t>Planning and promotional materials</a:t>
            </a:r>
          </a:p>
          <a:p>
            <a:pPr marL="342900" indent="-342900" fontAlgn="auto">
              <a:lnSpc>
                <a:spcPct val="90000"/>
              </a:lnSpc>
              <a:spcBef>
                <a:spcPts val="0"/>
              </a:spcBef>
              <a:spcAft>
                <a:spcPts val="400"/>
              </a:spcAft>
              <a:buFont typeface="Arial"/>
              <a:buChar char="•"/>
            </a:pPr>
            <a:r>
              <a:rPr lang="en-US" sz="2400" dirty="0">
                <a:solidFill>
                  <a:prstClr val="black"/>
                </a:solidFill>
                <a:latin typeface="Calibri"/>
              </a:rPr>
              <a:t>T</a:t>
            </a:r>
            <a:r>
              <a:rPr lang="en-US" sz="2400" dirty="0" smtClean="0">
                <a:solidFill>
                  <a:prstClr val="black"/>
                </a:solidFill>
                <a:latin typeface="Calibri"/>
              </a:rPr>
              <a:t>raining videos, slides, and guides</a:t>
            </a:r>
          </a:p>
          <a:p>
            <a:pPr marL="342900" indent="-342900" fontAlgn="auto">
              <a:lnSpc>
                <a:spcPct val="90000"/>
              </a:lnSpc>
              <a:spcBef>
                <a:spcPts val="0"/>
              </a:spcBef>
              <a:spcAft>
                <a:spcPts val="400"/>
              </a:spcAft>
              <a:buFont typeface="Arial"/>
              <a:buChar char="•"/>
            </a:pPr>
            <a:r>
              <a:rPr lang="en-US" sz="2400" dirty="0" smtClean="0">
                <a:solidFill>
                  <a:prstClr val="black"/>
                </a:solidFill>
                <a:latin typeface="Calibri"/>
              </a:rPr>
              <a:t>Collaboration guide and tools</a:t>
            </a:r>
          </a:p>
        </p:txBody>
      </p:sp>
      <p:pic>
        <p:nvPicPr>
          <p:cNvPr id="7" name="Picture 6" descr="KGronostajski_CommunityNight_Nano-27.jpg"/>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6051177" y="1158905"/>
            <a:ext cx="3092824" cy="5728977"/>
          </a:xfrm>
          <a:prstGeom prst="rect">
            <a:avLst/>
          </a:prstGeom>
        </p:spPr>
      </p:pic>
    </p:spTree>
    <p:extLst>
      <p:ext uri="{BB962C8B-B14F-4D97-AF65-F5344CB8AC3E}">
        <p14:creationId xmlns:p14="http://schemas.microsoft.com/office/powerpoint/2010/main" val="123878915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Educational products</a:t>
            </a:r>
            <a:endParaRPr lang="en-US" sz="4000" dirty="0">
              <a:solidFill>
                <a:srgbClr val="00858B"/>
              </a:solidFill>
            </a:endParaRPr>
          </a:p>
        </p:txBody>
      </p:sp>
      <p:sp>
        <p:nvSpPr>
          <p:cNvPr id="7" name="Content Placeholder 3"/>
          <p:cNvSpPr txBox="1">
            <a:spLocks/>
          </p:cNvSpPr>
          <p:nvPr/>
        </p:nvSpPr>
        <p:spPr>
          <a:xfrm>
            <a:off x="395944" y="3464034"/>
            <a:ext cx="2511614" cy="5229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en-US" sz="2000" dirty="0" smtClean="0">
                <a:solidFill>
                  <a:schemeClr val="tx1"/>
                </a:solidFill>
              </a:rPr>
              <a:t>Zoom into Nano</a:t>
            </a:r>
            <a:endParaRPr lang="en-US" sz="2000" dirty="0" smtClean="0"/>
          </a:p>
          <a:p>
            <a:endParaRPr lang="en-US" sz="2000" dirty="0" smtClean="0"/>
          </a:p>
          <a:p>
            <a:endParaRPr lang="en-US" sz="2000" dirty="0" smtClean="0"/>
          </a:p>
          <a:p>
            <a:endParaRPr lang="en-US" sz="2000" dirty="0"/>
          </a:p>
        </p:txBody>
      </p:sp>
      <p:sp>
        <p:nvSpPr>
          <p:cNvPr id="9" name="Content Placeholder 3"/>
          <p:cNvSpPr txBox="1">
            <a:spLocks/>
          </p:cNvSpPr>
          <p:nvPr/>
        </p:nvSpPr>
        <p:spPr>
          <a:xfrm>
            <a:off x="3307980" y="3408759"/>
            <a:ext cx="2507128" cy="50799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en-US" sz="2000" dirty="0" smtClean="0">
                <a:solidFill>
                  <a:schemeClr val="tx1"/>
                </a:solidFill>
              </a:rPr>
              <a:t>Labs and Tools</a:t>
            </a:r>
            <a:endParaRPr lang="en-US" sz="2000" dirty="0" smtClean="0"/>
          </a:p>
          <a:p>
            <a:endParaRPr lang="en-US" sz="2000" dirty="0" smtClean="0"/>
          </a:p>
          <a:p>
            <a:endParaRPr lang="en-US" sz="2000" dirty="0" smtClean="0"/>
          </a:p>
          <a:p>
            <a:endParaRPr lang="en-US" sz="2000" dirty="0"/>
          </a:p>
        </p:txBody>
      </p:sp>
      <p:sp>
        <p:nvSpPr>
          <p:cNvPr id="10" name="Content Placeholder 3"/>
          <p:cNvSpPr txBox="1">
            <a:spLocks/>
          </p:cNvSpPr>
          <p:nvPr/>
        </p:nvSpPr>
        <p:spPr>
          <a:xfrm>
            <a:off x="3307980" y="6115312"/>
            <a:ext cx="2507128" cy="53190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en-US" sz="2000" dirty="0" smtClean="0">
                <a:solidFill>
                  <a:schemeClr val="tx1"/>
                </a:solidFill>
              </a:rPr>
              <a:t>Tech and Nature</a:t>
            </a:r>
            <a:endParaRPr lang="en-US" sz="2000" dirty="0" smtClean="0"/>
          </a:p>
          <a:p>
            <a:endParaRPr lang="en-US" sz="2000" dirty="0" smtClean="0"/>
          </a:p>
          <a:p>
            <a:endParaRPr lang="en-US" sz="2000" dirty="0" smtClean="0"/>
          </a:p>
          <a:p>
            <a:endParaRPr lang="en-US" sz="2000" dirty="0"/>
          </a:p>
        </p:txBody>
      </p:sp>
      <p:sp>
        <p:nvSpPr>
          <p:cNvPr id="12" name="Content Placeholder 3"/>
          <p:cNvSpPr txBox="1">
            <a:spLocks/>
          </p:cNvSpPr>
          <p:nvPr/>
        </p:nvSpPr>
        <p:spPr>
          <a:xfrm>
            <a:off x="6240012" y="3435941"/>
            <a:ext cx="2496674" cy="46969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en-US" sz="2000" dirty="0" smtClean="0">
                <a:solidFill>
                  <a:schemeClr val="tx1"/>
                </a:solidFill>
              </a:rPr>
              <a:t>Nano and Our Lives</a:t>
            </a:r>
          </a:p>
          <a:p>
            <a:endParaRPr lang="en-US" sz="2000" dirty="0" smtClean="0"/>
          </a:p>
          <a:p>
            <a:endParaRPr lang="en-US" sz="2000" dirty="0" smtClean="0"/>
          </a:p>
          <a:p>
            <a:endParaRPr lang="en-US" sz="2000" dirty="0" smtClean="0"/>
          </a:p>
          <a:p>
            <a:endParaRPr lang="en-US" sz="2000" dirty="0"/>
          </a:p>
        </p:txBody>
      </p:sp>
      <p:pic>
        <p:nvPicPr>
          <p:cNvPr id="14" name="Picture 13" descr="20151009_1106-X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5944" y="1607135"/>
            <a:ext cx="2511614" cy="1828800"/>
          </a:xfrm>
          <a:prstGeom prst="rect">
            <a:avLst/>
          </a:prstGeom>
        </p:spPr>
      </p:pic>
      <p:pic>
        <p:nvPicPr>
          <p:cNvPr id="15" name="Picture 14" descr="20120216GH_0425-X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5944" y="4327791"/>
            <a:ext cx="2511614" cy="1828800"/>
          </a:xfrm>
          <a:prstGeom prst="rect">
            <a:avLst/>
          </a:prstGeom>
        </p:spPr>
      </p:pic>
      <p:sp>
        <p:nvSpPr>
          <p:cNvPr id="16" name="Content Placeholder 3"/>
          <p:cNvSpPr txBox="1">
            <a:spLocks/>
          </p:cNvSpPr>
          <p:nvPr/>
        </p:nvSpPr>
        <p:spPr>
          <a:xfrm>
            <a:off x="395945" y="6177524"/>
            <a:ext cx="2511615" cy="53190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en-US" sz="2000" dirty="0" smtClean="0">
                <a:solidFill>
                  <a:schemeClr val="tx1"/>
                </a:solidFill>
              </a:rPr>
              <a:t>Small and Surprising</a:t>
            </a:r>
            <a:endParaRPr lang="en-US" sz="2000" dirty="0" smtClean="0"/>
          </a:p>
          <a:p>
            <a:endParaRPr lang="en-US" sz="2000" dirty="0" smtClean="0"/>
          </a:p>
          <a:p>
            <a:endParaRPr lang="en-US" sz="2000" dirty="0" smtClean="0"/>
          </a:p>
          <a:p>
            <a:endParaRPr lang="en-US" sz="2000" dirty="0"/>
          </a:p>
        </p:txBody>
      </p:sp>
      <p:pic>
        <p:nvPicPr>
          <p:cNvPr id="17" name="Picture 16" descr="20140112-1040-X2.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307980" y="1579956"/>
            <a:ext cx="2507128" cy="1828800"/>
          </a:xfrm>
          <a:prstGeom prst="rect">
            <a:avLst/>
          </a:prstGeom>
        </p:spPr>
      </p:pic>
      <p:pic>
        <p:nvPicPr>
          <p:cNvPr id="18" name="Picture 17" descr="20151009_1278-X2.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307982" y="4300612"/>
            <a:ext cx="2507289" cy="1828800"/>
          </a:xfrm>
          <a:prstGeom prst="rect">
            <a:avLst/>
          </a:prstGeom>
        </p:spPr>
      </p:pic>
      <p:pic>
        <p:nvPicPr>
          <p:cNvPr id="19" name="Picture 18" descr="20140907GH1_408-X2.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240012" y="1607135"/>
            <a:ext cx="2496674" cy="1828800"/>
          </a:xfrm>
          <a:prstGeom prst="rect">
            <a:avLst/>
          </a:prstGeom>
        </p:spPr>
      </p:pic>
      <p:pic>
        <p:nvPicPr>
          <p:cNvPr id="20" name="Picture 19" descr="activity_book_tech_PRINT copy.pdf"/>
          <p:cNvPicPr>
            <a:picLocks noChangeAspect="1"/>
          </p:cNvPicPr>
          <p:nvPr/>
        </p:nvPicPr>
        <p:blipFill rotWithShape="1">
          <a:blip r:embed="rId8" cstate="email">
            <a:extLst>
              <a:ext uri="{28A0092B-C50C-407E-A947-70E740481C1C}">
                <a14:useLocalDpi xmlns:a14="http://schemas.microsoft.com/office/drawing/2010/main"/>
              </a:ext>
            </a:extLst>
          </a:blip>
          <a:srcRect l="51011" r="-885"/>
          <a:stretch/>
        </p:blipFill>
        <p:spPr>
          <a:xfrm>
            <a:off x="6150365" y="4031797"/>
            <a:ext cx="1180353" cy="1828800"/>
          </a:xfrm>
          <a:prstGeom prst="rect">
            <a:avLst/>
          </a:prstGeom>
          <a:ln>
            <a:solidFill>
              <a:srgbClr val="7F7F7F"/>
            </a:solidFill>
          </a:ln>
        </p:spPr>
      </p:pic>
      <p:pic>
        <p:nvPicPr>
          <p:cNvPr id="4" name="Picture 3" descr="activity_book_tech_PRINT copy.pdf"/>
          <p:cNvPicPr>
            <a:picLocks noChangeAspect="1"/>
          </p:cNvPicPr>
          <p:nvPr/>
        </p:nvPicPr>
        <p:blipFill rotWithShape="1">
          <a:blip r:embed="rId9" cstate="email">
            <a:extLst>
              <a:ext uri="{28A0092B-C50C-407E-A947-70E740481C1C}">
                <a14:useLocalDpi xmlns:a14="http://schemas.microsoft.com/office/drawing/2010/main"/>
              </a:ext>
            </a:extLst>
          </a:blip>
          <a:srcRect r="49495"/>
          <a:stretch/>
        </p:blipFill>
        <p:spPr>
          <a:xfrm>
            <a:off x="7675862" y="4788521"/>
            <a:ext cx="1195293" cy="1828800"/>
          </a:xfrm>
          <a:prstGeom prst="rect">
            <a:avLst/>
          </a:prstGeom>
          <a:ln>
            <a:solidFill>
              <a:srgbClr val="7F7F7F"/>
            </a:solidFill>
          </a:ln>
        </p:spPr>
      </p:pic>
    </p:spTree>
    <p:extLst>
      <p:ext uri="{BB962C8B-B14F-4D97-AF65-F5344CB8AC3E}">
        <p14:creationId xmlns:p14="http://schemas.microsoft.com/office/powerpoint/2010/main" val="257298037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Training resources</a:t>
            </a:r>
            <a:endParaRPr lang="en-US" sz="4000" dirty="0">
              <a:solidFill>
                <a:srgbClr val="00858B"/>
              </a:solidFill>
            </a:endParaRPr>
          </a:p>
        </p:txBody>
      </p:sp>
      <p:pic>
        <p:nvPicPr>
          <p:cNvPr id="4" name="Picture 3" descr="ExSci_IntrotoNano_Presentation.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4256" y="1681846"/>
            <a:ext cx="2514600" cy="1943100"/>
          </a:xfrm>
          <a:prstGeom prst="rect">
            <a:avLst/>
          </a:prstGeom>
          <a:ln>
            <a:solidFill>
              <a:srgbClr val="7F7F7F"/>
            </a:solidFill>
          </a:ln>
        </p:spPr>
      </p:pic>
      <p:pic>
        <p:nvPicPr>
          <p:cNvPr id="6" name="Picture 5" descr="ExSci_ActivityOverview_Presentation.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2375" y="1681846"/>
            <a:ext cx="2514600" cy="1943100"/>
          </a:xfrm>
          <a:prstGeom prst="rect">
            <a:avLst/>
          </a:prstGeom>
          <a:ln>
            <a:solidFill>
              <a:srgbClr val="7F7F7F"/>
            </a:solidFill>
          </a:ln>
        </p:spPr>
      </p:pic>
      <p:pic>
        <p:nvPicPr>
          <p:cNvPr id="10" name="Picture 9" descr="ExSci_ScienceOutsideofSchool_Presentation.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84256" y="4239956"/>
            <a:ext cx="2514600" cy="1943100"/>
          </a:xfrm>
          <a:prstGeom prst="rect">
            <a:avLst/>
          </a:prstGeom>
          <a:ln>
            <a:solidFill>
              <a:srgbClr val="7F7F7F"/>
            </a:solidFill>
          </a:ln>
        </p:spPr>
      </p:pic>
      <p:pic>
        <p:nvPicPr>
          <p:cNvPr id="12" name="Picture 11" descr="fizz1.tiff"/>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12375" y="4620958"/>
            <a:ext cx="2514600" cy="1501301"/>
          </a:xfrm>
          <a:prstGeom prst="rect">
            <a:avLst/>
          </a:prstGeom>
        </p:spPr>
      </p:pic>
      <p:pic>
        <p:nvPicPr>
          <p:cNvPr id="14" name="Picture 13" descr="packng.tif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67395" y="2345767"/>
            <a:ext cx="2463028" cy="3200400"/>
          </a:xfrm>
          <a:prstGeom prst="rect">
            <a:avLst/>
          </a:prstGeom>
          <a:ln>
            <a:solidFill>
              <a:srgbClr val="7F7F7F"/>
            </a:solidFill>
          </a:ln>
        </p:spPr>
      </p:pic>
    </p:spTree>
    <p:extLst>
      <p:ext uri="{BB962C8B-B14F-4D97-AF65-F5344CB8AC3E}">
        <p14:creationId xmlns:p14="http://schemas.microsoft.com/office/powerpoint/2010/main" val="68810811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11096" y="1153461"/>
            <a:ext cx="6432905" cy="5704541"/>
          </a:xfrm>
          <a:prstGeom prst="rect">
            <a:avLst/>
          </a:prstGeom>
          <a:solidFill>
            <a:schemeClr val="bg1">
              <a:lumMod val="85000"/>
              <a:alpha val="77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 name="Subtitle 2"/>
          <p:cNvSpPr>
            <a:spLocks noGrp="1"/>
          </p:cNvSpPr>
          <p:nvPr>
            <p:ph type="subTitle" idx="1"/>
          </p:nvPr>
        </p:nvSpPr>
        <p:spPr>
          <a:xfrm>
            <a:off x="2727182" y="1172385"/>
            <a:ext cx="6416818" cy="5704540"/>
          </a:xfrm>
        </p:spPr>
        <p:txBody>
          <a:bodyPr>
            <a:normAutofit/>
          </a:bodyPr>
          <a:lstStyle/>
          <a:p>
            <a:pPr marL="4763" algn="l">
              <a:spcBef>
                <a:spcPts val="0"/>
              </a:spcBef>
              <a:spcAft>
                <a:spcPts val="200"/>
              </a:spcAft>
            </a:pPr>
            <a:r>
              <a:rPr lang="en-US" sz="2000" b="1" dirty="0" smtClean="0">
                <a:solidFill>
                  <a:srgbClr val="000000"/>
                </a:solidFill>
              </a:rPr>
              <a:t>MUSEUM &amp; COMMUNITY PARTNERSHIPS</a:t>
            </a:r>
            <a:endParaRPr lang="en-US" sz="2000" b="1" dirty="0">
              <a:solidFill>
                <a:srgbClr val="000000"/>
              </a:solidFill>
            </a:endParaRPr>
          </a:p>
          <a:p>
            <a:pPr marL="4763" algn="l">
              <a:spcBef>
                <a:spcPts val="0"/>
              </a:spcBef>
              <a:spcAft>
                <a:spcPts val="200"/>
              </a:spcAft>
            </a:pPr>
            <a:r>
              <a:rPr lang="en-US" sz="2000" b="1" dirty="0" smtClean="0">
                <a:solidFill>
                  <a:srgbClr val="000000"/>
                </a:solidFill>
              </a:rPr>
              <a:t>Rae Ostman </a:t>
            </a:r>
            <a:r>
              <a:rPr lang="en-US" sz="2000" dirty="0" smtClean="0">
                <a:solidFill>
                  <a:srgbClr val="000000"/>
                </a:solidFill>
              </a:rPr>
              <a:t>| </a:t>
            </a:r>
            <a:r>
              <a:rPr lang="en-US" sz="2000" dirty="0" err="1" smtClean="0">
                <a:solidFill>
                  <a:srgbClr val="000000"/>
                </a:solidFill>
              </a:rPr>
              <a:t>raeostman@gmail.com</a:t>
            </a:r>
            <a:endParaRPr lang="en-US" sz="2000" dirty="0" smtClean="0">
              <a:solidFill>
                <a:srgbClr val="000000"/>
              </a:solidFill>
            </a:endParaRPr>
          </a:p>
          <a:p>
            <a:pPr marL="4763" algn="l">
              <a:spcBef>
                <a:spcPts val="0"/>
              </a:spcBef>
            </a:pPr>
            <a:r>
              <a:rPr lang="en-US" sz="2000" b="1" dirty="0" smtClean="0">
                <a:solidFill>
                  <a:srgbClr val="000000"/>
                </a:solidFill>
              </a:rPr>
              <a:t>Catherine McCarthy </a:t>
            </a:r>
            <a:r>
              <a:rPr lang="en-US" sz="2000" dirty="0" smtClean="0">
                <a:solidFill>
                  <a:srgbClr val="000000"/>
                </a:solidFill>
              </a:rPr>
              <a:t>| </a:t>
            </a:r>
            <a:r>
              <a:rPr lang="en-US" sz="2000" dirty="0" err="1" smtClean="0">
                <a:solidFill>
                  <a:srgbClr val="000000"/>
                </a:solidFill>
              </a:rPr>
              <a:t>cmccarthy@smm.org</a:t>
            </a:r>
            <a:endParaRPr lang="en-US" sz="2000" dirty="0" smtClean="0">
              <a:solidFill>
                <a:srgbClr val="000000"/>
              </a:solidFill>
            </a:endParaRPr>
          </a:p>
          <a:p>
            <a:pPr marL="4763" algn="l">
              <a:spcBef>
                <a:spcPts val="0"/>
              </a:spcBef>
            </a:pPr>
            <a:endParaRPr lang="en-US" sz="2000" dirty="0" smtClean="0">
              <a:solidFill>
                <a:srgbClr val="000000"/>
              </a:solidFill>
            </a:endParaRPr>
          </a:p>
          <a:p>
            <a:pPr marL="4763" algn="l">
              <a:spcBef>
                <a:spcPts val="0"/>
              </a:spcBef>
              <a:spcAft>
                <a:spcPts val="200"/>
              </a:spcAft>
            </a:pPr>
            <a:r>
              <a:rPr lang="en-US" sz="2000" b="1" dirty="0" smtClean="0">
                <a:solidFill>
                  <a:srgbClr val="000000"/>
                </a:solidFill>
              </a:rPr>
              <a:t>PARTNERSHIP PROGRAMS</a:t>
            </a:r>
          </a:p>
          <a:p>
            <a:pPr marL="4763" algn="l">
              <a:spcBef>
                <a:spcPts val="0"/>
              </a:spcBef>
              <a:spcAft>
                <a:spcPts val="200"/>
              </a:spcAft>
            </a:pPr>
            <a:r>
              <a:rPr lang="en-US" sz="2000" b="1" dirty="0" smtClean="0">
                <a:solidFill>
                  <a:srgbClr val="000000"/>
                </a:solidFill>
              </a:rPr>
              <a:t>Keith </a:t>
            </a:r>
            <a:r>
              <a:rPr lang="en-US" sz="2000" b="1" dirty="0" err="1" smtClean="0">
                <a:solidFill>
                  <a:srgbClr val="000000"/>
                </a:solidFill>
              </a:rPr>
              <a:t>Ostfeld</a:t>
            </a:r>
            <a:r>
              <a:rPr lang="en-US" sz="2000" b="1" dirty="0" smtClean="0">
                <a:solidFill>
                  <a:srgbClr val="000000"/>
                </a:solidFill>
              </a:rPr>
              <a:t> </a:t>
            </a:r>
            <a:r>
              <a:rPr lang="en-US" sz="2000" dirty="0" smtClean="0">
                <a:solidFill>
                  <a:srgbClr val="000000"/>
                </a:solidFill>
              </a:rPr>
              <a:t>| </a:t>
            </a:r>
            <a:r>
              <a:rPr lang="en-US" sz="2000" dirty="0" err="1" smtClean="0">
                <a:solidFill>
                  <a:srgbClr val="000000"/>
                </a:solidFill>
              </a:rPr>
              <a:t>KTO@cmhouston.org</a:t>
            </a:r>
            <a:endParaRPr lang="en-US" sz="2000" dirty="0" smtClean="0">
              <a:solidFill>
                <a:srgbClr val="000000"/>
              </a:solidFill>
            </a:endParaRPr>
          </a:p>
          <a:p>
            <a:pPr marL="4763" algn="l">
              <a:spcBef>
                <a:spcPts val="0"/>
              </a:spcBef>
              <a:spcAft>
                <a:spcPts val="200"/>
              </a:spcAft>
            </a:pPr>
            <a:r>
              <a:rPr lang="en-US" sz="2000" b="1" dirty="0" smtClean="0">
                <a:solidFill>
                  <a:srgbClr val="000000"/>
                </a:solidFill>
              </a:rPr>
              <a:t>Don </a:t>
            </a:r>
            <a:r>
              <a:rPr lang="en-US" sz="2000" b="1" dirty="0" err="1" smtClean="0">
                <a:solidFill>
                  <a:srgbClr val="000000"/>
                </a:solidFill>
              </a:rPr>
              <a:t>Riefler</a:t>
            </a:r>
            <a:r>
              <a:rPr lang="en-US" sz="2000" b="1" dirty="0" smtClean="0">
                <a:solidFill>
                  <a:srgbClr val="000000"/>
                </a:solidFill>
              </a:rPr>
              <a:t> </a:t>
            </a:r>
            <a:r>
              <a:rPr lang="en-US" sz="2000" dirty="0" smtClean="0">
                <a:solidFill>
                  <a:srgbClr val="000000"/>
                </a:solidFill>
              </a:rPr>
              <a:t>| </a:t>
            </a:r>
            <a:r>
              <a:rPr lang="en-US" sz="2000" dirty="0" err="1" smtClean="0">
                <a:solidFill>
                  <a:srgbClr val="000000"/>
                </a:solidFill>
              </a:rPr>
              <a:t>donaldr@childrensmuseum.org</a:t>
            </a:r>
            <a:endParaRPr lang="en-US" sz="2000" dirty="0" smtClean="0">
              <a:solidFill>
                <a:srgbClr val="000000"/>
              </a:solidFill>
            </a:endParaRPr>
          </a:p>
          <a:p>
            <a:pPr marL="4763" algn="l">
              <a:spcBef>
                <a:spcPts val="0"/>
              </a:spcBef>
              <a:spcAft>
                <a:spcPts val="200"/>
              </a:spcAft>
            </a:pPr>
            <a:r>
              <a:rPr lang="en-US" sz="2000" b="1" dirty="0" smtClean="0">
                <a:solidFill>
                  <a:srgbClr val="000000"/>
                </a:solidFill>
              </a:rPr>
              <a:t>Nora Thompson </a:t>
            </a:r>
            <a:r>
              <a:rPr lang="en-US" sz="2000" dirty="0" smtClean="0">
                <a:solidFill>
                  <a:srgbClr val="000000"/>
                </a:solidFill>
              </a:rPr>
              <a:t>| </a:t>
            </a:r>
            <a:r>
              <a:rPr lang="en-US" sz="2000" dirty="0" err="1" smtClean="0">
                <a:solidFill>
                  <a:srgbClr val="000000"/>
                </a:solidFill>
              </a:rPr>
              <a:t>nthompson@portdiscovery.org</a:t>
            </a:r>
            <a:endParaRPr lang="en-US" sz="2000" dirty="0" smtClean="0">
              <a:solidFill>
                <a:srgbClr val="000000"/>
              </a:solidFill>
            </a:endParaRPr>
          </a:p>
          <a:p>
            <a:pPr marL="4763" algn="l">
              <a:spcBef>
                <a:spcPts val="0"/>
              </a:spcBef>
            </a:pPr>
            <a:r>
              <a:rPr lang="en-US" sz="2000" b="1" dirty="0" smtClean="0">
                <a:solidFill>
                  <a:srgbClr val="000000"/>
                </a:solidFill>
              </a:rPr>
              <a:t>Kathleen Lawson </a:t>
            </a:r>
            <a:r>
              <a:rPr lang="en-US" sz="2000" dirty="0" smtClean="0">
                <a:solidFill>
                  <a:srgbClr val="000000"/>
                </a:solidFill>
              </a:rPr>
              <a:t>| </a:t>
            </a:r>
            <a:r>
              <a:rPr lang="en-US" sz="2000" dirty="0" err="1" smtClean="0">
                <a:solidFill>
                  <a:srgbClr val="000000"/>
                </a:solidFill>
              </a:rPr>
              <a:t>klawson@museumofdiscovery.org</a:t>
            </a:r>
            <a:endParaRPr lang="en-US" sz="2000" dirty="0">
              <a:solidFill>
                <a:srgbClr val="000000"/>
              </a:solidFill>
            </a:endParaRPr>
          </a:p>
          <a:p>
            <a:pPr marL="4763" algn="l">
              <a:spcBef>
                <a:spcPts val="0"/>
              </a:spcBef>
            </a:pPr>
            <a:endParaRPr lang="en-US" sz="2000" dirty="0" smtClean="0">
              <a:solidFill>
                <a:schemeClr val="tx1"/>
              </a:solidFill>
            </a:endParaRPr>
          </a:p>
          <a:p>
            <a:pPr marL="4763" algn="l">
              <a:spcBef>
                <a:spcPts val="0"/>
              </a:spcBef>
            </a:pPr>
            <a:r>
              <a:rPr lang="en-US" sz="2000" b="1" dirty="0" smtClean="0">
                <a:solidFill>
                  <a:schemeClr val="tx1"/>
                </a:solidFill>
              </a:rPr>
              <a:t>Q&amp;A</a:t>
            </a:r>
          </a:p>
          <a:p>
            <a:pPr marL="4763" algn="l">
              <a:spcBef>
                <a:spcPts val="0"/>
              </a:spcBef>
            </a:pPr>
            <a:endParaRPr lang="en-US" sz="2000" dirty="0" smtClean="0">
              <a:solidFill>
                <a:srgbClr val="000000"/>
              </a:solidFill>
            </a:endParaRPr>
          </a:p>
          <a:p>
            <a:pPr marL="4763" algn="l">
              <a:spcBef>
                <a:spcPts val="0"/>
              </a:spcBef>
            </a:pPr>
            <a:r>
              <a:rPr lang="en-US" sz="2000" b="1" dirty="0" smtClean="0">
                <a:solidFill>
                  <a:srgbClr val="000000"/>
                </a:solidFill>
              </a:rPr>
              <a:t>DISCUSSION</a:t>
            </a:r>
          </a:p>
          <a:p>
            <a:pPr marL="119062" algn="l">
              <a:spcBef>
                <a:spcPts val="0"/>
              </a:spcBef>
            </a:pPr>
            <a:endParaRPr lang="en-US" sz="2000" dirty="0" smtClean="0">
              <a:solidFill>
                <a:srgbClr val="000000"/>
              </a:solidFill>
            </a:endParaRPr>
          </a:p>
        </p:txBody>
      </p:sp>
      <p:sp>
        <p:nvSpPr>
          <p:cNvPr id="12" name="Rectangle 11"/>
          <p:cNvSpPr/>
          <p:nvPr/>
        </p:nvSpPr>
        <p:spPr>
          <a:xfrm flipH="1">
            <a:off x="0" y="284363"/>
            <a:ext cx="9144000" cy="769441"/>
          </a:xfrm>
          <a:prstGeom prst="rect">
            <a:avLst/>
          </a:prstGeom>
        </p:spPr>
        <p:txBody>
          <a:bodyPr wrap="square">
            <a:spAutoFit/>
          </a:bodyPr>
          <a:lstStyle/>
          <a:p>
            <a:pPr algn="ctr"/>
            <a:r>
              <a:rPr lang="en-US" sz="4400" b="1" dirty="0" smtClean="0">
                <a:solidFill>
                  <a:srgbClr val="00858B"/>
                </a:solidFill>
                <a:latin typeface="Century Gothic"/>
              </a:rPr>
              <a:t>Session overview</a:t>
            </a:r>
            <a:endParaRPr lang="en-US" sz="4400" dirty="0">
              <a:solidFill>
                <a:srgbClr val="00858B"/>
              </a:solidFill>
              <a:latin typeface="Calibri"/>
            </a:endParaRPr>
          </a:p>
        </p:txBody>
      </p:sp>
      <p:pic>
        <p:nvPicPr>
          <p:cNvPr id="7" name="Picture 6" descr="KGronostajski_CommunityNight_Nano-40.jpg"/>
          <p:cNvPicPr>
            <a:picLocks noChangeAspect="1"/>
          </p:cNvPicPr>
          <p:nvPr/>
        </p:nvPicPr>
        <p:blipFill rotWithShape="1">
          <a:blip r:embed="rId3" cstate="email">
            <a:extLst>
              <a:ext uri="{28A0092B-C50C-407E-A947-70E740481C1C}">
                <a14:useLocalDpi xmlns:a14="http://schemas.microsoft.com/office/drawing/2010/main"/>
              </a:ext>
            </a:extLst>
          </a:blip>
          <a:srcRect b="-189"/>
          <a:stretch/>
        </p:blipFill>
        <p:spPr>
          <a:xfrm flipH="1">
            <a:off x="0" y="1172385"/>
            <a:ext cx="2711096" cy="5715000"/>
          </a:xfrm>
          <a:prstGeom prst="rect">
            <a:avLst/>
          </a:prstGeom>
        </p:spPr>
      </p:pic>
    </p:spTree>
    <p:extLst>
      <p:ext uri="{BB962C8B-B14F-4D97-AF65-F5344CB8AC3E}">
        <p14:creationId xmlns:p14="http://schemas.microsoft.com/office/powerpoint/2010/main" val="80354154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Planning resources</a:t>
            </a:r>
            <a:endParaRPr lang="en-US" sz="4000" dirty="0">
              <a:solidFill>
                <a:srgbClr val="00858B"/>
              </a:solidFill>
            </a:endParaRPr>
          </a:p>
        </p:txBody>
      </p:sp>
      <p:pic>
        <p:nvPicPr>
          <p:cNvPr id="2" name="Picture 1" descr="ExSci_OutofSchoolProgramsGuide copy.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3445" y="1802775"/>
            <a:ext cx="2514600" cy="3254189"/>
          </a:xfrm>
          <a:prstGeom prst="rect">
            <a:avLst/>
          </a:prstGeom>
          <a:ln>
            <a:solidFill>
              <a:schemeClr val="bg1">
                <a:lumMod val="50000"/>
              </a:schemeClr>
            </a:solidFill>
          </a:ln>
        </p:spPr>
      </p:pic>
      <p:pic>
        <p:nvPicPr>
          <p:cNvPr id="3" name="Picture 2" descr="ExSci_PromotionalGuide copy.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64877" y="1802777"/>
            <a:ext cx="2514600" cy="3254187"/>
          </a:xfrm>
          <a:prstGeom prst="rect">
            <a:avLst/>
          </a:prstGeom>
          <a:ln>
            <a:solidFill>
              <a:srgbClr val="7F7F7F"/>
            </a:solidFill>
          </a:ln>
        </p:spPr>
      </p:pic>
      <p:pic>
        <p:nvPicPr>
          <p:cNvPr id="8" name="Picture 7" descr="ExSci_EventsGuide copy.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12969" y="1802775"/>
            <a:ext cx="2514600" cy="3254187"/>
          </a:xfrm>
          <a:prstGeom prst="rect">
            <a:avLst/>
          </a:prstGeom>
          <a:ln>
            <a:solidFill>
              <a:srgbClr val="7F7F7F"/>
            </a:solidFill>
          </a:ln>
        </p:spPr>
      </p:pic>
    </p:spTree>
    <p:extLst>
      <p:ext uri="{BB962C8B-B14F-4D97-AF65-F5344CB8AC3E}">
        <p14:creationId xmlns:p14="http://schemas.microsoft.com/office/powerpoint/2010/main" val="16411080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806" y="1348471"/>
            <a:ext cx="1298699" cy="564477"/>
          </a:xfrm>
        </p:spPr>
        <p:txBody>
          <a:bodyPr>
            <a:normAutofit fontScale="90000"/>
          </a:bodyPr>
          <a:lstStyle/>
          <a:p>
            <a:r>
              <a:rPr lang="en-US" dirty="0" smtClean="0"/>
              <a:t> </a:t>
            </a:r>
            <a:endParaRPr lang="en-US" dirty="0"/>
          </a:p>
        </p:txBody>
      </p:sp>
      <p:pic>
        <p:nvPicPr>
          <p:cNvPr id="6" name="Picture 5" descr="NISE Network Collaboration Guide  IMAGE PAGE 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112" y="2486592"/>
            <a:ext cx="3657600" cy="2826327"/>
          </a:xfrm>
          <a:prstGeom prst="rect">
            <a:avLst/>
          </a:prstGeom>
          <a:ln>
            <a:solidFill>
              <a:schemeClr val="bg1">
                <a:lumMod val="85000"/>
              </a:schemeClr>
            </a:solidFill>
          </a:ln>
        </p:spPr>
      </p:pic>
      <p:sp>
        <p:nvSpPr>
          <p:cNvPr id="3" name="Content Placeholder 2"/>
          <p:cNvSpPr>
            <a:spLocks noGrp="1"/>
          </p:cNvSpPr>
          <p:nvPr>
            <p:ph idx="1"/>
          </p:nvPr>
        </p:nvSpPr>
        <p:spPr>
          <a:xfrm>
            <a:off x="1" y="6219805"/>
            <a:ext cx="9144000" cy="638195"/>
          </a:xfrm>
        </p:spPr>
        <p:txBody>
          <a:bodyPr>
            <a:normAutofit lnSpcReduction="10000"/>
          </a:bodyPr>
          <a:lstStyle/>
          <a:p>
            <a:pPr marL="457200" lvl="1" indent="0" algn="ctr">
              <a:lnSpc>
                <a:spcPct val="80000"/>
              </a:lnSpc>
              <a:spcAft>
                <a:spcPts val="1800"/>
              </a:spcAft>
              <a:buNone/>
              <a:defRPr/>
            </a:pPr>
            <a:r>
              <a:rPr lang="en-US" dirty="0" smtClean="0">
                <a:ea typeface="ＭＳ Ｐゴシック" charset="0"/>
                <a:cs typeface="Calibri"/>
              </a:rPr>
              <a:t>Available </a:t>
            </a:r>
            <a:r>
              <a:rPr lang="en-US" dirty="0">
                <a:ea typeface="ＭＳ Ｐゴシック" charset="0"/>
                <a:cs typeface="Calibri"/>
              </a:rPr>
              <a:t>at </a:t>
            </a:r>
            <a:r>
              <a:rPr lang="en-US" dirty="0" err="1">
                <a:ea typeface="ＭＳ Ｐゴシック" charset="0"/>
                <a:cs typeface="Calibri"/>
              </a:rPr>
              <a:t>www.nisenet.org</a:t>
            </a:r>
            <a:r>
              <a:rPr lang="en-US" dirty="0">
                <a:ea typeface="ＭＳ Ｐゴシック" charset="0"/>
                <a:cs typeface="Calibri"/>
              </a:rPr>
              <a:t>/collaboration-guide</a:t>
            </a:r>
          </a:p>
          <a:p>
            <a:pPr algn="ctr"/>
            <a:endParaRPr lang="en-US" dirty="0"/>
          </a:p>
        </p:txBody>
      </p:sp>
      <p:sp>
        <p:nvSpPr>
          <p:cNvPr id="7" name="Title 1"/>
          <p:cNvSpPr txBox="1">
            <a:spLocks/>
          </p:cNvSpPr>
          <p:nvPr/>
        </p:nvSpPr>
        <p:spPr>
          <a:xfrm>
            <a:off x="10338875" y="3343917"/>
            <a:ext cx="5465089" cy="555839"/>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Lato Regular"/>
                <a:ea typeface="+mj-ea"/>
                <a:cs typeface="Lato Regular"/>
              </a:defRPr>
            </a:lvl1pPr>
          </a:lstStyle>
          <a:p>
            <a:pPr algn="l"/>
            <a:endParaRPr lang="en-US" sz="4000" b="1" dirty="0">
              <a:solidFill>
                <a:schemeClr val="bg1"/>
              </a:solidFill>
              <a:latin typeface="Trebuchet MS"/>
              <a:cs typeface="Trebuchet MS"/>
            </a:endParaRPr>
          </a:p>
        </p:txBody>
      </p:sp>
      <p:sp>
        <p:nvSpPr>
          <p:cNvPr id="8" name="Rectangle 7"/>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Collaboration resources</a:t>
            </a:r>
            <a:endParaRPr lang="en-US" sz="4000" dirty="0">
              <a:solidFill>
                <a:srgbClr val="00858B"/>
              </a:solidFill>
            </a:endParaRPr>
          </a:p>
        </p:txBody>
      </p:sp>
      <p:pic>
        <p:nvPicPr>
          <p:cNvPr id="9" name="Picture 8"/>
          <p:cNvPicPr>
            <a:picLocks noChangeAspect="1"/>
          </p:cNvPicPr>
          <p:nvPr/>
        </p:nvPicPr>
        <p:blipFill>
          <a:blip r:embed="rId4"/>
          <a:stretch>
            <a:fillRect/>
          </a:stretch>
        </p:blipFill>
        <p:spPr>
          <a:xfrm>
            <a:off x="4718358" y="2693891"/>
            <a:ext cx="3657600" cy="2411729"/>
          </a:xfrm>
          <a:prstGeom prst="rect">
            <a:avLst/>
          </a:prstGeom>
          <a:ln>
            <a:solidFill>
              <a:srgbClr val="7F7F7F"/>
            </a:solidFill>
          </a:ln>
        </p:spPr>
      </p:pic>
    </p:spTree>
    <p:extLst>
      <p:ext uri="{BB962C8B-B14F-4D97-AF65-F5344CB8AC3E}">
        <p14:creationId xmlns:p14="http://schemas.microsoft.com/office/powerpoint/2010/main" val="230180108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 y="0"/>
            <a:ext cx="9143999" cy="1143964"/>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flipH="1">
            <a:off x="0" y="138454"/>
            <a:ext cx="9144000" cy="769441"/>
          </a:xfrm>
          <a:prstGeom prst="rect">
            <a:avLst/>
          </a:prstGeom>
        </p:spPr>
        <p:txBody>
          <a:bodyPr wrap="square">
            <a:spAutoFit/>
          </a:bodyPr>
          <a:lstStyle/>
          <a:p>
            <a:pPr algn="ctr"/>
            <a:r>
              <a:rPr lang="en-US" sz="4400" b="1" dirty="0" smtClean="0">
                <a:solidFill>
                  <a:schemeClr val="bg1"/>
                </a:solidFill>
                <a:latin typeface="Century Gothic"/>
              </a:rPr>
              <a:t>Evaluation</a:t>
            </a:r>
            <a:endParaRPr lang="en-US" sz="4400" dirty="0">
              <a:solidFill>
                <a:schemeClr val="bg1"/>
              </a:solidFill>
            </a:endParaRPr>
          </a:p>
        </p:txBody>
      </p:sp>
      <p:pic>
        <p:nvPicPr>
          <p:cNvPr id="6" name="Picture 5" descr="20090915_0343-X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23" y="1138678"/>
            <a:ext cx="3813423" cy="5760468"/>
          </a:xfrm>
          <a:prstGeom prst="rect">
            <a:avLst/>
          </a:prstGeom>
        </p:spPr>
      </p:pic>
      <p:sp>
        <p:nvSpPr>
          <p:cNvPr id="5" name="TextBox 4"/>
          <p:cNvSpPr txBox="1"/>
          <p:nvPr/>
        </p:nvSpPr>
        <p:spPr>
          <a:xfrm>
            <a:off x="4044813" y="1417652"/>
            <a:ext cx="4969094" cy="1954381"/>
          </a:xfrm>
          <a:prstGeom prst="rect">
            <a:avLst/>
          </a:prstGeom>
          <a:noFill/>
        </p:spPr>
        <p:txBody>
          <a:bodyPr wrap="square" rtlCol="0">
            <a:spAutoFit/>
          </a:bodyPr>
          <a:lstStyle/>
          <a:p>
            <a:pPr defTabSz="914400">
              <a:spcAft>
                <a:spcPts val="1000"/>
              </a:spcAft>
              <a:defRPr/>
            </a:pPr>
            <a:r>
              <a:rPr lang="en-US" sz="2400" dirty="0" smtClean="0">
                <a:solidFill>
                  <a:prstClr val="black"/>
                </a:solidFill>
                <a:latin typeface="Calibri"/>
              </a:rPr>
              <a:t>Audiences</a:t>
            </a:r>
          </a:p>
          <a:p>
            <a:pPr defTabSz="914400">
              <a:spcAft>
                <a:spcPts val="1000"/>
              </a:spcAft>
              <a:defRPr/>
            </a:pPr>
            <a:r>
              <a:rPr lang="en-US" sz="2400" dirty="0" smtClean="0">
                <a:solidFill>
                  <a:prstClr val="black"/>
                </a:solidFill>
                <a:latin typeface="Calibri"/>
              </a:rPr>
              <a:t>Questions</a:t>
            </a:r>
          </a:p>
          <a:p>
            <a:pPr defTabSz="914400">
              <a:spcAft>
                <a:spcPts val="1000"/>
              </a:spcAft>
              <a:defRPr/>
            </a:pPr>
            <a:r>
              <a:rPr lang="en-US" sz="2400" dirty="0" smtClean="0">
                <a:solidFill>
                  <a:prstClr val="black"/>
                </a:solidFill>
                <a:latin typeface="Calibri"/>
              </a:rPr>
              <a:t>Methods</a:t>
            </a:r>
          </a:p>
          <a:p>
            <a:pPr defTabSz="914400">
              <a:spcAft>
                <a:spcPts val="1000"/>
              </a:spcAft>
              <a:defRPr/>
            </a:pPr>
            <a:r>
              <a:rPr lang="en-US" sz="2400" dirty="0" smtClean="0">
                <a:solidFill>
                  <a:prstClr val="black"/>
                </a:solidFill>
                <a:latin typeface="Calibri"/>
              </a:rPr>
              <a:t>Findings</a:t>
            </a:r>
            <a:endParaRPr lang="en-US" dirty="0">
              <a:solidFill>
                <a:prstClr val="black"/>
              </a:solidFill>
              <a:latin typeface="Calibri"/>
            </a:endParaRPr>
          </a:p>
        </p:txBody>
      </p:sp>
    </p:spTree>
    <p:extLst>
      <p:ext uri="{BB962C8B-B14F-4D97-AF65-F5344CB8AC3E}">
        <p14:creationId xmlns:p14="http://schemas.microsoft.com/office/powerpoint/2010/main" val="36697016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Methods</a:t>
            </a:r>
            <a:endParaRPr lang="en-US" sz="4000" dirty="0">
              <a:solidFill>
                <a:srgbClr val="00858B"/>
              </a:solidFill>
            </a:endParaRPr>
          </a:p>
        </p:txBody>
      </p:sp>
      <p:sp>
        <p:nvSpPr>
          <p:cNvPr id="6" name="TextBox 5"/>
          <p:cNvSpPr txBox="1"/>
          <p:nvPr/>
        </p:nvSpPr>
        <p:spPr>
          <a:xfrm>
            <a:off x="508000" y="1625957"/>
            <a:ext cx="8672286" cy="3231654"/>
          </a:xfrm>
          <a:prstGeom prst="rect">
            <a:avLst/>
          </a:prstGeom>
          <a:noFill/>
        </p:spPr>
        <p:txBody>
          <a:bodyPr wrap="square" rtlCol="0">
            <a:spAutoFit/>
          </a:bodyPr>
          <a:lstStyle/>
          <a:p>
            <a:pPr defTabSz="914400">
              <a:defRPr/>
            </a:pPr>
            <a:r>
              <a:rPr lang="en-US" sz="2400" dirty="0" smtClean="0">
                <a:solidFill>
                  <a:prstClr val="black"/>
                </a:solidFill>
                <a:latin typeface="Calibri"/>
              </a:rPr>
              <a:t>Data were gathered in three ways:</a:t>
            </a:r>
          </a:p>
          <a:p>
            <a:pPr defTabSz="914400">
              <a:defRPr/>
            </a:pPr>
            <a:endParaRPr lang="en-US" sz="1200" dirty="0" smtClean="0">
              <a:solidFill>
                <a:prstClr val="black"/>
              </a:solidFill>
              <a:latin typeface="Calibri"/>
            </a:endParaRPr>
          </a:p>
          <a:p>
            <a:pPr marL="457200" indent="-457200" defTabSz="914400">
              <a:buFont typeface="+mj-lt"/>
              <a:buAutoNum type="arabicPeriod"/>
              <a:defRPr/>
            </a:pPr>
            <a:r>
              <a:rPr lang="en-US" sz="2400" b="1" dirty="0" smtClean="0">
                <a:solidFill>
                  <a:prstClr val="black"/>
                </a:solidFill>
                <a:latin typeface="Calibri"/>
              </a:rPr>
              <a:t>Pre- and post-surveys </a:t>
            </a:r>
            <a:r>
              <a:rPr lang="en-US" sz="2400" dirty="0" smtClean="0">
                <a:solidFill>
                  <a:prstClr val="black"/>
                </a:solidFill>
                <a:latin typeface="Calibri"/>
              </a:rPr>
              <a:t>of participating professionals from museums and community organizations (N=254)</a:t>
            </a:r>
          </a:p>
          <a:p>
            <a:pPr defTabSz="914400">
              <a:defRPr/>
            </a:pPr>
            <a:endParaRPr lang="en-US" sz="1200" dirty="0">
              <a:solidFill>
                <a:prstClr val="black"/>
              </a:solidFill>
              <a:latin typeface="Calibri"/>
            </a:endParaRPr>
          </a:p>
          <a:p>
            <a:pPr marL="457200" indent="-457200" defTabSz="914400">
              <a:buFont typeface="+mj-lt"/>
              <a:buAutoNum type="arabicPeriod"/>
              <a:defRPr/>
            </a:pPr>
            <a:r>
              <a:rPr lang="en-US" sz="2400" b="1" dirty="0" smtClean="0">
                <a:solidFill>
                  <a:prstClr val="black"/>
                </a:solidFill>
                <a:latin typeface="Calibri"/>
              </a:rPr>
              <a:t>Activity surveys </a:t>
            </a:r>
            <a:r>
              <a:rPr lang="en-US" sz="2400" dirty="0" smtClean="0">
                <a:solidFill>
                  <a:prstClr val="black"/>
                </a:solidFill>
                <a:latin typeface="Calibri"/>
              </a:rPr>
              <a:t>about kit materials collected from professionals who facilitated activities (N=119)</a:t>
            </a:r>
          </a:p>
          <a:p>
            <a:pPr defTabSz="914400">
              <a:defRPr/>
            </a:pPr>
            <a:endParaRPr lang="en-US" sz="1200" dirty="0" smtClean="0">
              <a:solidFill>
                <a:prstClr val="black"/>
              </a:solidFill>
              <a:latin typeface="Calibri"/>
            </a:endParaRPr>
          </a:p>
          <a:p>
            <a:pPr marL="457200" indent="-457200" defTabSz="914400">
              <a:buFontTx/>
              <a:buAutoNum type="arabicPeriod" startAt="3"/>
              <a:defRPr/>
            </a:pPr>
            <a:r>
              <a:rPr lang="en-US" sz="2400" b="1" dirty="0" smtClean="0">
                <a:solidFill>
                  <a:prstClr val="black"/>
                </a:solidFill>
              </a:rPr>
              <a:t>Administrative records </a:t>
            </a:r>
            <a:r>
              <a:rPr lang="en-US" sz="2400" dirty="0" smtClean="0">
                <a:solidFill>
                  <a:prstClr val="black"/>
                </a:solidFill>
              </a:rPr>
              <a:t>including project applications (N=84)</a:t>
            </a:r>
            <a:endParaRPr lang="en-US" sz="2400" dirty="0">
              <a:solidFill>
                <a:prstClr val="black"/>
              </a:solidFill>
              <a:latin typeface="Calibri"/>
            </a:endParaRPr>
          </a:p>
          <a:p>
            <a:pPr defTabSz="914400">
              <a:defRPr/>
            </a:pPr>
            <a:endParaRPr lang="en-US" sz="2400" dirty="0">
              <a:solidFill>
                <a:prstClr val="black"/>
              </a:solidFill>
              <a:latin typeface="Calibri"/>
            </a:endParaRPr>
          </a:p>
        </p:txBody>
      </p:sp>
    </p:spTree>
    <p:extLst>
      <p:ext uri="{BB962C8B-B14F-4D97-AF65-F5344CB8AC3E}">
        <p14:creationId xmlns:p14="http://schemas.microsoft.com/office/powerpoint/2010/main" val="27124482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Evaluation Qs for professionals</a:t>
            </a:r>
            <a:endParaRPr lang="en-US" sz="4000" dirty="0">
              <a:solidFill>
                <a:srgbClr val="00858B"/>
              </a:solidFill>
            </a:endParaRPr>
          </a:p>
        </p:txBody>
      </p:sp>
      <p:sp>
        <p:nvSpPr>
          <p:cNvPr id="6" name="TextBox 5"/>
          <p:cNvSpPr txBox="1"/>
          <p:nvPr/>
        </p:nvSpPr>
        <p:spPr>
          <a:xfrm>
            <a:off x="508000" y="1625957"/>
            <a:ext cx="8672286" cy="5940087"/>
          </a:xfrm>
          <a:prstGeom prst="rect">
            <a:avLst/>
          </a:prstGeom>
          <a:noFill/>
        </p:spPr>
        <p:txBody>
          <a:bodyPr wrap="square" rtlCol="0">
            <a:spAutoFit/>
          </a:bodyPr>
          <a:lstStyle/>
          <a:p>
            <a:pPr marL="457200" indent="-457200" defTabSz="914400">
              <a:buFont typeface="+mj-lt"/>
              <a:buAutoNum type="arabicPeriod"/>
              <a:defRPr/>
            </a:pPr>
            <a:r>
              <a:rPr lang="en-US" sz="2400" dirty="0" smtClean="0">
                <a:solidFill>
                  <a:prstClr val="black"/>
                </a:solidFill>
                <a:latin typeface="Calibri"/>
              </a:rPr>
              <a:t>To </a:t>
            </a:r>
            <a:r>
              <a:rPr lang="en-US" sz="2400" dirty="0">
                <a:solidFill>
                  <a:prstClr val="black"/>
                </a:solidFill>
                <a:latin typeface="Calibri"/>
              </a:rPr>
              <a:t>what extent does participation </a:t>
            </a:r>
            <a:r>
              <a:rPr lang="en-US" sz="2400" dirty="0" smtClean="0">
                <a:solidFill>
                  <a:prstClr val="black"/>
                </a:solidFill>
                <a:latin typeface="Calibri"/>
              </a:rPr>
              <a:t>impact </a:t>
            </a:r>
            <a:r>
              <a:rPr lang="en-US" sz="2400" b="1" dirty="0">
                <a:solidFill>
                  <a:prstClr val="black"/>
                </a:solidFill>
                <a:latin typeface="Calibri"/>
              </a:rPr>
              <a:t>the value professionals place on local collaborations</a:t>
            </a:r>
            <a:r>
              <a:rPr lang="en-US" sz="2400" dirty="0">
                <a:solidFill>
                  <a:prstClr val="black"/>
                </a:solidFill>
                <a:latin typeface="Calibri"/>
              </a:rPr>
              <a:t> among NISE Net partners and community organizations? </a:t>
            </a:r>
            <a:endParaRPr lang="en-US" sz="2400" dirty="0" smtClean="0">
              <a:solidFill>
                <a:prstClr val="black"/>
              </a:solidFill>
              <a:latin typeface="Calibri"/>
            </a:endParaRPr>
          </a:p>
          <a:p>
            <a:pPr defTabSz="914400">
              <a:defRPr/>
            </a:pPr>
            <a:endParaRPr lang="en-US" sz="1200" dirty="0" smtClean="0">
              <a:solidFill>
                <a:prstClr val="black"/>
              </a:solidFill>
              <a:latin typeface="Calibri"/>
            </a:endParaRPr>
          </a:p>
          <a:p>
            <a:pPr marL="457200" indent="-457200" defTabSz="914400">
              <a:buFont typeface="+mj-lt"/>
              <a:buAutoNum type="arabicPeriod"/>
              <a:defRPr/>
            </a:pPr>
            <a:r>
              <a:rPr lang="en-US" sz="2400" dirty="0" smtClean="0">
                <a:solidFill>
                  <a:prstClr val="black"/>
                </a:solidFill>
                <a:latin typeface="Calibri"/>
              </a:rPr>
              <a:t>To </a:t>
            </a:r>
            <a:r>
              <a:rPr lang="en-US" sz="2400" dirty="0">
                <a:solidFill>
                  <a:prstClr val="black"/>
                </a:solidFill>
                <a:latin typeface="Calibri"/>
              </a:rPr>
              <a:t>what extent does participation </a:t>
            </a:r>
            <a:r>
              <a:rPr lang="en-US" sz="2400" dirty="0" smtClean="0">
                <a:solidFill>
                  <a:prstClr val="black"/>
                </a:solidFill>
                <a:latin typeface="Calibri"/>
              </a:rPr>
              <a:t>impact </a:t>
            </a:r>
            <a:r>
              <a:rPr lang="en-US" sz="2400" dirty="0">
                <a:solidFill>
                  <a:prstClr val="black"/>
                </a:solidFill>
                <a:latin typeface="Calibri"/>
              </a:rPr>
              <a:t>professionals’ </a:t>
            </a:r>
            <a:r>
              <a:rPr lang="en-US" sz="2400" b="1" dirty="0">
                <a:solidFill>
                  <a:prstClr val="black"/>
                </a:solidFill>
                <a:latin typeface="Calibri"/>
              </a:rPr>
              <a:t>awareness of key concepts in </a:t>
            </a:r>
            <a:r>
              <a:rPr lang="en-US" sz="2400" b="1" dirty="0" err="1" smtClean="0">
                <a:solidFill>
                  <a:prstClr val="black"/>
                </a:solidFill>
                <a:latin typeface="Calibri"/>
              </a:rPr>
              <a:t>nano</a:t>
            </a:r>
            <a:r>
              <a:rPr lang="en-US" sz="2400" dirty="0" smtClean="0">
                <a:solidFill>
                  <a:prstClr val="black"/>
                </a:solidFill>
                <a:latin typeface="Calibri"/>
              </a:rPr>
              <a:t>? </a:t>
            </a:r>
          </a:p>
          <a:p>
            <a:pPr defTabSz="914400">
              <a:defRPr/>
            </a:pPr>
            <a:endParaRPr lang="en-US" sz="1200" dirty="0">
              <a:solidFill>
                <a:prstClr val="black"/>
              </a:solidFill>
              <a:latin typeface="Calibri"/>
            </a:endParaRPr>
          </a:p>
          <a:p>
            <a:pPr marL="457200" indent="-457200" defTabSz="914400">
              <a:buFont typeface="+mj-lt"/>
              <a:buAutoNum type="arabicPeriod"/>
              <a:defRPr/>
            </a:pPr>
            <a:r>
              <a:rPr lang="en-US" sz="2400" dirty="0" smtClean="0">
                <a:solidFill>
                  <a:prstClr val="black"/>
                </a:solidFill>
              </a:rPr>
              <a:t>To </a:t>
            </a:r>
            <a:r>
              <a:rPr lang="en-US" sz="2400" dirty="0">
                <a:solidFill>
                  <a:prstClr val="black"/>
                </a:solidFill>
              </a:rPr>
              <a:t>what extent does participation impact professionals’ </a:t>
            </a:r>
            <a:r>
              <a:rPr lang="en-US" sz="2400" b="1" dirty="0">
                <a:solidFill>
                  <a:prstClr val="black"/>
                </a:solidFill>
              </a:rPr>
              <a:t>use of professional resources and educational products </a:t>
            </a:r>
            <a:r>
              <a:rPr lang="en-US" sz="2400" dirty="0">
                <a:solidFill>
                  <a:prstClr val="black"/>
                </a:solidFill>
              </a:rPr>
              <a:t>for creating partnerships and engaging diverse public audiences in </a:t>
            </a:r>
            <a:r>
              <a:rPr lang="en-US" sz="2400" dirty="0" err="1">
                <a:solidFill>
                  <a:prstClr val="black"/>
                </a:solidFill>
              </a:rPr>
              <a:t>nano</a:t>
            </a:r>
            <a:r>
              <a:rPr lang="en-US" sz="2400" dirty="0">
                <a:solidFill>
                  <a:prstClr val="black"/>
                </a:solidFill>
              </a:rPr>
              <a:t>? </a:t>
            </a:r>
            <a:endParaRPr lang="en-US" sz="2400" dirty="0" smtClean="0">
              <a:solidFill>
                <a:prstClr val="black"/>
              </a:solidFill>
            </a:endParaRPr>
          </a:p>
          <a:p>
            <a:pPr defTabSz="914400">
              <a:defRPr/>
            </a:pPr>
            <a:endParaRPr lang="en-US" sz="1200" dirty="0" smtClean="0">
              <a:solidFill>
                <a:prstClr val="black"/>
              </a:solidFill>
            </a:endParaRPr>
          </a:p>
          <a:p>
            <a:pPr marL="457200" indent="-457200" defTabSz="914400">
              <a:buFont typeface="+mj-lt"/>
              <a:buAutoNum type="arabicPeriod"/>
              <a:defRPr/>
            </a:pPr>
            <a:r>
              <a:rPr lang="en-US" sz="2400" dirty="0" smtClean="0">
                <a:solidFill>
                  <a:prstClr val="black"/>
                </a:solidFill>
              </a:rPr>
              <a:t>To what </a:t>
            </a:r>
            <a:r>
              <a:rPr lang="en-US" sz="2400" dirty="0">
                <a:solidFill>
                  <a:prstClr val="black"/>
                </a:solidFill>
              </a:rPr>
              <a:t>extent does participation impact professionals’ </a:t>
            </a:r>
            <a:r>
              <a:rPr lang="en-US" sz="2400" b="1" dirty="0">
                <a:solidFill>
                  <a:prstClr val="black"/>
                </a:solidFill>
              </a:rPr>
              <a:t>awareness of theories, methods, and practices </a:t>
            </a:r>
            <a:r>
              <a:rPr lang="en-US" sz="2400" dirty="0">
                <a:solidFill>
                  <a:prstClr val="black"/>
                </a:solidFill>
              </a:rPr>
              <a:t>for </a:t>
            </a:r>
            <a:r>
              <a:rPr lang="en-US" sz="2400" dirty="0" smtClean="0">
                <a:solidFill>
                  <a:prstClr val="black"/>
                </a:solidFill>
              </a:rPr>
              <a:t>forming </a:t>
            </a:r>
            <a:r>
              <a:rPr lang="en-US" sz="2400" dirty="0">
                <a:solidFill>
                  <a:prstClr val="black"/>
                </a:solidFill>
              </a:rPr>
              <a:t>partnerships and engaging diverse public audiences in </a:t>
            </a:r>
            <a:r>
              <a:rPr lang="en-US" sz="2400" dirty="0" err="1">
                <a:solidFill>
                  <a:prstClr val="black"/>
                </a:solidFill>
              </a:rPr>
              <a:t>nano</a:t>
            </a:r>
            <a:r>
              <a:rPr lang="en-US" sz="2400" dirty="0">
                <a:solidFill>
                  <a:prstClr val="black"/>
                </a:solidFill>
              </a:rPr>
              <a:t>? </a:t>
            </a:r>
          </a:p>
          <a:p>
            <a:pPr marL="457200" indent="-457200" defTabSz="914400">
              <a:buFontTx/>
              <a:buAutoNum type="arabicPeriod" startAt="3"/>
              <a:defRPr/>
            </a:pPr>
            <a:endParaRPr lang="en-US" sz="2000" dirty="0">
              <a:solidFill>
                <a:prstClr val="black"/>
              </a:solidFill>
            </a:endParaRPr>
          </a:p>
          <a:p>
            <a:pPr marL="457200" indent="-457200" defTabSz="914400">
              <a:buFont typeface="+mj-lt"/>
              <a:buAutoNum type="arabicPeriod"/>
              <a:defRPr/>
            </a:pPr>
            <a:endParaRPr lang="en-US" sz="2400" dirty="0">
              <a:solidFill>
                <a:prstClr val="black"/>
              </a:solidFill>
              <a:latin typeface="Calibri"/>
            </a:endParaRPr>
          </a:p>
          <a:p>
            <a:pPr defTabSz="914400">
              <a:defRPr/>
            </a:pPr>
            <a:endParaRPr lang="en-US" sz="2400" dirty="0">
              <a:solidFill>
                <a:prstClr val="black"/>
              </a:solidFill>
              <a:latin typeface="Calibri"/>
            </a:endParaRPr>
          </a:p>
        </p:txBody>
      </p:sp>
    </p:spTree>
    <p:extLst>
      <p:ext uri="{BB962C8B-B14F-4D97-AF65-F5344CB8AC3E}">
        <p14:creationId xmlns:p14="http://schemas.microsoft.com/office/powerpoint/2010/main" val="29411769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Value of partnership</a:t>
            </a:r>
            <a:endParaRPr lang="en-US" sz="4000" dirty="0">
              <a:solidFill>
                <a:srgbClr val="00858B"/>
              </a:solidFill>
            </a:endParaRPr>
          </a:p>
        </p:txBody>
      </p:sp>
      <p:pic>
        <p:nvPicPr>
          <p:cNvPr id="2" name="Picture 1" descr="value of partnerships.tiff"/>
          <p:cNvPicPr>
            <a:picLocks noChangeAspect="1"/>
          </p:cNvPicPr>
          <p:nvPr/>
        </p:nvPicPr>
        <p:blipFill rotWithShape="1">
          <a:blip r:embed="rId3" cstate="email">
            <a:extLst>
              <a:ext uri="{28A0092B-C50C-407E-A947-70E740481C1C}">
                <a14:useLocalDpi xmlns:a14="http://schemas.microsoft.com/office/drawing/2010/main"/>
              </a:ext>
            </a:extLst>
          </a:blip>
          <a:srcRect t="13461"/>
          <a:stretch/>
        </p:blipFill>
        <p:spPr>
          <a:xfrm>
            <a:off x="0" y="1593478"/>
            <a:ext cx="9144000" cy="3344322"/>
          </a:xfrm>
          <a:prstGeom prst="rect">
            <a:avLst/>
          </a:prstGeom>
        </p:spPr>
      </p:pic>
    </p:spTree>
    <p:extLst>
      <p:ext uri="{BB962C8B-B14F-4D97-AF65-F5344CB8AC3E}">
        <p14:creationId xmlns:p14="http://schemas.microsoft.com/office/powerpoint/2010/main" val="365047385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Learning </a:t>
            </a:r>
            <a:r>
              <a:rPr lang="en-US" sz="4000" b="1" dirty="0" err="1" smtClean="0">
                <a:solidFill>
                  <a:srgbClr val="00858B"/>
                </a:solidFill>
                <a:latin typeface="Century Gothic"/>
              </a:rPr>
              <a:t>nano</a:t>
            </a:r>
            <a:r>
              <a:rPr lang="en-US" sz="4000" b="1" dirty="0" smtClean="0">
                <a:solidFill>
                  <a:srgbClr val="00858B"/>
                </a:solidFill>
                <a:latin typeface="Century Gothic"/>
              </a:rPr>
              <a:t> concepts</a:t>
            </a:r>
            <a:endParaRPr lang="en-US" sz="4000" dirty="0">
              <a:solidFill>
                <a:srgbClr val="00858B"/>
              </a:solidFill>
            </a:endParaRPr>
          </a:p>
        </p:txBody>
      </p:sp>
      <p:pic>
        <p:nvPicPr>
          <p:cNvPr id="3" name="Picture 2" descr="nano concepts.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03094"/>
            <a:ext cx="9144000" cy="4839145"/>
          </a:xfrm>
          <a:prstGeom prst="rect">
            <a:avLst/>
          </a:prstGeom>
        </p:spPr>
      </p:pic>
    </p:spTree>
    <p:extLst>
      <p:ext uri="{BB962C8B-B14F-4D97-AF65-F5344CB8AC3E}">
        <p14:creationId xmlns:p14="http://schemas.microsoft.com/office/powerpoint/2010/main" val="301570685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Use of kit materials</a:t>
            </a:r>
            <a:endParaRPr lang="en-US" sz="4000" dirty="0">
              <a:solidFill>
                <a:srgbClr val="00858B"/>
              </a:solidFill>
            </a:endParaRPr>
          </a:p>
        </p:txBody>
      </p:sp>
      <p:pic>
        <p:nvPicPr>
          <p:cNvPr id="2" name="Picture 1" descr="use of materials.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76228"/>
            <a:ext cx="9144000" cy="3985260"/>
          </a:xfrm>
          <a:prstGeom prst="rect">
            <a:avLst/>
          </a:prstGeom>
        </p:spPr>
      </p:pic>
    </p:spTree>
    <p:extLst>
      <p:ext uri="{BB962C8B-B14F-4D97-AF65-F5344CB8AC3E}">
        <p14:creationId xmlns:p14="http://schemas.microsoft.com/office/powerpoint/2010/main" val="154703013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Confidence with practices</a:t>
            </a:r>
            <a:endParaRPr lang="en-US" sz="4000" dirty="0">
              <a:solidFill>
                <a:srgbClr val="00858B"/>
              </a:solidFill>
            </a:endParaRPr>
          </a:p>
        </p:txBody>
      </p:sp>
      <p:pic>
        <p:nvPicPr>
          <p:cNvPr id="3" name="Picture 2" descr="confidence w practices.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87538"/>
            <a:ext cx="9144000" cy="4296763"/>
          </a:xfrm>
          <a:prstGeom prst="rect">
            <a:avLst/>
          </a:prstGeom>
        </p:spPr>
      </p:pic>
    </p:spTree>
    <p:extLst>
      <p:ext uri="{BB962C8B-B14F-4D97-AF65-F5344CB8AC3E}">
        <p14:creationId xmlns:p14="http://schemas.microsoft.com/office/powerpoint/2010/main" val="356616272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0" y="198216"/>
            <a:ext cx="9144000" cy="707886"/>
          </a:xfrm>
          <a:prstGeom prst="rect">
            <a:avLst/>
          </a:prstGeom>
        </p:spPr>
        <p:txBody>
          <a:bodyPr wrap="square">
            <a:spAutoFit/>
          </a:bodyPr>
          <a:lstStyle/>
          <a:p>
            <a:pPr algn="ctr"/>
            <a:r>
              <a:rPr lang="en-US" sz="4000" b="1" dirty="0" smtClean="0">
                <a:solidFill>
                  <a:srgbClr val="00858B"/>
                </a:solidFill>
                <a:latin typeface="Century Gothic"/>
              </a:rPr>
              <a:t>Evaluation Qs for publics</a:t>
            </a:r>
            <a:endParaRPr lang="en-US" sz="4000" dirty="0">
              <a:solidFill>
                <a:srgbClr val="00858B"/>
              </a:solidFill>
            </a:endParaRPr>
          </a:p>
        </p:txBody>
      </p:sp>
      <p:sp>
        <p:nvSpPr>
          <p:cNvPr id="7" name="TextBox 6"/>
          <p:cNvSpPr txBox="1"/>
          <p:nvPr/>
        </p:nvSpPr>
        <p:spPr>
          <a:xfrm>
            <a:off x="526144" y="1612730"/>
            <a:ext cx="8612658" cy="2492990"/>
          </a:xfrm>
          <a:prstGeom prst="rect">
            <a:avLst/>
          </a:prstGeom>
          <a:noFill/>
        </p:spPr>
        <p:txBody>
          <a:bodyPr wrap="square" rtlCol="0">
            <a:spAutoFit/>
          </a:bodyPr>
          <a:lstStyle/>
          <a:p>
            <a:pPr marL="457200" indent="-457200" defTabSz="914400">
              <a:buFontTx/>
              <a:buAutoNum type="arabicPeriod"/>
              <a:defRPr/>
            </a:pPr>
            <a:r>
              <a:rPr lang="en-US" sz="2400" dirty="0" smtClean="0">
                <a:solidFill>
                  <a:prstClr val="black"/>
                </a:solidFill>
                <a:latin typeface="Calibri"/>
              </a:rPr>
              <a:t>To </a:t>
            </a:r>
            <a:r>
              <a:rPr lang="en-US" sz="2400" dirty="0">
                <a:solidFill>
                  <a:prstClr val="black"/>
                </a:solidFill>
                <a:latin typeface="Calibri"/>
              </a:rPr>
              <a:t>what extent does the project </a:t>
            </a:r>
            <a:r>
              <a:rPr lang="en-US" sz="2400" b="1" dirty="0">
                <a:solidFill>
                  <a:prstClr val="black"/>
                </a:solidFill>
                <a:latin typeface="Calibri"/>
              </a:rPr>
              <a:t>reach its target audience </a:t>
            </a:r>
            <a:r>
              <a:rPr lang="en-US" sz="2400" dirty="0">
                <a:solidFill>
                  <a:prstClr val="black"/>
                </a:solidFill>
                <a:latin typeface="Calibri"/>
              </a:rPr>
              <a:t>of children, youth, and families from demographic groups that are underrepresented in STEM fields? </a:t>
            </a:r>
            <a:endParaRPr lang="en-US" sz="2400" dirty="0" smtClean="0">
              <a:solidFill>
                <a:prstClr val="black"/>
              </a:solidFill>
              <a:latin typeface="Calibri"/>
            </a:endParaRPr>
          </a:p>
          <a:p>
            <a:pPr defTabSz="914400">
              <a:defRPr/>
            </a:pPr>
            <a:endParaRPr lang="en-US" sz="1200" dirty="0">
              <a:solidFill>
                <a:prstClr val="black"/>
              </a:solidFill>
              <a:latin typeface="Calibri"/>
            </a:endParaRPr>
          </a:p>
          <a:p>
            <a:pPr marL="457200" indent="-457200" defTabSz="914400">
              <a:buFontTx/>
              <a:buAutoNum type="arabicPeriod"/>
              <a:defRPr/>
            </a:pPr>
            <a:r>
              <a:rPr lang="en-US" sz="2400" dirty="0" smtClean="0">
                <a:solidFill>
                  <a:prstClr val="black"/>
                </a:solidFill>
                <a:latin typeface="Calibri"/>
              </a:rPr>
              <a:t>To </a:t>
            </a:r>
            <a:r>
              <a:rPr lang="en-US" sz="2400" dirty="0">
                <a:solidFill>
                  <a:prstClr val="black"/>
                </a:solidFill>
                <a:latin typeface="Calibri"/>
              </a:rPr>
              <a:t>what extent do the educational materials </a:t>
            </a:r>
            <a:r>
              <a:rPr lang="en-US" sz="2400" b="1" dirty="0">
                <a:solidFill>
                  <a:prstClr val="black"/>
                </a:solidFill>
                <a:latin typeface="Calibri"/>
              </a:rPr>
              <a:t>facilitate engagement and learning</a:t>
            </a:r>
            <a:r>
              <a:rPr lang="en-US" sz="2400" dirty="0">
                <a:solidFill>
                  <a:prstClr val="black"/>
                </a:solidFill>
                <a:latin typeface="Calibri"/>
              </a:rPr>
              <a:t> among public participants? </a:t>
            </a:r>
            <a:endParaRPr lang="en-US" sz="2400" dirty="0" smtClean="0">
              <a:solidFill>
                <a:prstClr val="black"/>
              </a:solidFill>
              <a:latin typeface="Calibri"/>
            </a:endParaRPr>
          </a:p>
          <a:p>
            <a:pPr defTabSz="914400">
              <a:defRPr/>
            </a:pPr>
            <a:endParaRPr lang="en-US" sz="2400" dirty="0">
              <a:solidFill>
                <a:prstClr val="black"/>
              </a:solidFill>
              <a:latin typeface="Calibri"/>
            </a:endParaRPr>
          </a:p>
        </p:txBody>
      </p:sp>
    </p:spTree>
    <p:extLst>
      <p:ext uri="{BB962C8B-B14F-4D97-AF65-F5344CB8AC3E}">
        <p14:creationId xmlns:p14="http://schemas.microsoft.com/office/powerpoint/2010/main" val="3596618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CBEEC"/>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777276"/>
            <a:ext cx="9143999" cy="1307690"/>
          </a:xfrm>
        </p:spPr>
        <p:txBody>
          <a:bodyPr>
            <a:normAutofit/>
          </a:bodyPr>
          <a:lstStyle/>
          <a:p>
            <a:pPr algn="ctr"/>
            <a:r>
              <a:rPr lang="en-US" sz="7000" dirty="0" smtClean="0">
                <a:solidFill>
                  <a:srgbClr val="FFFFFF"/>
                </a:solidFill>
                <a:latin typeface="Century Gothic"/>
                <a:cs typeface="Century Gothic"/>
              </a:rPr>
              <a:t>NISE Network</a:t>
            </a:r>
            <a:endParaRPr lang="en-US" sz="7000" dirty="0">
              <a:solidFill>
                <a:srgbClr val="FFFFFF"/>
              </a:solidFill>
              <a:latin typeface="Century Gothic"/>
              <a:cs typeface="Century Gothic"/>
            </a:endParaRPr>
          </a:p>
        </p:txBody>
      </p:sp>
    </p:spTree>
    <p:extLst>
      <p:ext uri="{BB962C8B-B14F-4D97-AF65-F5344CB8AC3E}">
        <p14:creationId xmlns:p14="http://schemas.microsoft.com/office/powerpoint/2010/main" val="424854167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0" y="198216"/>
            <a:ext cx="9144000" cy="707886"/>
          </a:xfrm>
          <a:prstGeom prst="rect">
            <a:avLst/>
          </a:prstGeom>
        </p:spPr>
        <p:txBody>
          <a:bodyPr wrap="square">
            <a:spAutoFit/>
          </a:bodyPr>
          <a:lstStyle/>
          <a:p>
            <a:pPr algn="ctr"/>
            <a:r>
              <a:rPr lang="en-US" sz="4000" b="1" dirty="0">
                <a:solidFill>
                  <a:srgbClr val="00858B"/>
                </a:solidFill>
                <a:latin typeface="Century Gothic"/>
              </a:rPr>
              <a:t>P</a:t>
            </a:r>
            <a:r>
              <a:rPr lang="en-US" sz="4000" b="1" dirty="0" smtClean="0">
                <a:solidFill>
                  <a:srgbClr val="00858B"/>
                </a:solidFill>
                <a:latin typeface="Century Gothic"/>
              </a:rPr>
              <a:t>ublic reach</a:t>
            </a:r>
            <a:endParaRPr lang="en-US" sz="4000" dirty="0">
              <a:solidFill>
                <a:srgbClr val="00858B"/>
              </a:solidFill>
            </a:endParaRPr>
          </a:p>
        </p:txBody>
      </p:sp>
      <p:pic>
        <p:nvPicPr>
          <p:cNvPr id="2" name="Picture 1" descr="public reach.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03094"/>
            <a:ext cx="9144000" cy="4849898"/>
          </a:xfrm>
          <a:prstGeom prst="rect">
            <a:avLst/>
          </a:prstGeom>
        </p:spPr>
      </p:pic>
    </p:spTree>
    <p:extLst>
      <p:ext uri="{BB962C8B-B14F-4D97-AF65-F5344CB8AC3E}">
        <p14:creationId xmlns:p14="http://schemas.microsoft.com/office/powerpoint/2010/main" val="80937235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0" y="198216"/>
            <a:ext cx="9144000" cy="707886"/>
          </a:xfrm>
          <a:prstGeom prst="rect">
            <a:avLst/>
          </a:prstGeom>
        </p:spPr>
        <p:txBody>
          <a:bodyPr wrap="square">
            <a:spAutoFit/>
          </a:bodyPr>
          <a:lstStyle/>
          <a:p>
            <a:pPr algn="ctr"/>
            <a:r>
              <a:rPr lang="en-US" sz="4000" b="1" dirty="0">
                <a:solidFill>
                  <a:srgbClr val="00858B"/>
                </a:solidFill>
                <a:latin typeface="Century Gothic"/>
              </a:rPr>
              <a:t>L</a:t>
            </a:r>
            <a:r>
              <a:rPr lang="en-US" sz="4000" b="1" dirty="0" smtClean="0">
                <a:solidFill>
                  <a:srgbClr val="00858B"/>
                </a:solidFill>
                <a:latin typeface="Century Gothic"/>
              </a:rPr>
              <a:t>earning, engagement + relevance</a:t>
            </a:r>
            <a:endParaRPr lang="en-US" sz="4000" dirty="0">
              <a:solidFill>
                <a:srgbClr val="00858B"/>
              </a:solidFill>
            </a:endParaRPr>
          </a:p>
        </p:txBody>
      </p:sp>
      <p:pic>
        <p:nvPicPr>
          <p:cNvPr id="2" name="Picture 1" descr="learning engage relevance.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83911"/>
            <a:ext cx="9144000" cy="2662562"/>
          </a:xfrm>
          <a:prstGeom prst="rect">
            <a:avLst/>
          </a:prstGeom>
        </p:spPr>
      </p:pic>
    </p:spTree>
    <p:extLst>
      <p:ext uri="{BB962C8B-B14F-4D97-AF65-F5344CB8AC3E}">
        <p14:creationId xmlns:p14="http://schemas.microsoft.com/office/powerpoint/2010/main" val="28055771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CBEEC"/>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282271"/>
            <a:ext cx="9143999" cy="1301779"/>
          </a:xfrm>
        </p:spPr>
        <p:txBody>
          <a:bodyPr>
            <a:normAutofit fontScale="90000"/>
          </a:bodyPr>
          <a:lstStyle/>
          <a:p>
            <a:pPr algn="ctr"/>
            <a:r>
              <a:rPr lang="en-US" sz="7000" dirty="0" smtClean="0">
                <a:solidFill>
                  <a:srgbClr val="FFFFFF"/>
                </a:solidFill>
                <a:latin typeface="Century Gothic"/>
                <a:cs typeface="Century Gothic"/>
              </a:rPr>
              <a:t>PARTNERSHIP</a:t>
            </a:r>
            <a:br>
              <a:rPr lang="en-US" sz="7000" dirty="0" smtClean="0">
                <a:solidFill>
                  <a:srgbClr val="FFFFFF"/>
                </a:solidFill>
                <a:latin typeface="Century Gothic"/>
                <a:cs typeface="Century Gothic"/>
              </a:rPr>
            </a:br>
            <a:r>
              <a:rPr lang="en-US" sz="7000" dirty="0" smtClean="0">
                <a:solidFill>
                  <a:srgbClr val="FFFFFF"/>
                </a:solidFill>
                <a:latin typeface="Century Gothic"/>
                <a:cs typeface="Century Gothic"/>
              </a:rPr>
              <a:t>PROGRAMS</a:t>
            </a:r>
            <a:endParaRPr lang="en-US" sz="7000" dirty="0">
              <a:solidFill>
                <a:srgbClr val="FFFFFF"/>
              </a:solidFill>
              <a:latin typeface="Century Gothic"/>
              <a:cs typeface="Century Gothic"/>
            </a:endParaRPr>
          </a:p>
        </p:txBody>
      </p:sp>
    </p:spTree>
    <p:extLst>
      <p:ext uri="{BB962C8B-B14F-4D97-AF65-F5344CB8AC3E}">
        <p14:creationId xmlns:p14="http://schemas.microsoft.com/office/powerpoint/2010/main" val="10458393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_MG_6187-X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143964"/>
            <a:ext cx="9153144" cy="5734962"/>
          </a:xfrm>
          <a:prstGeom prst="rect">
            <a:avLst/>
          </a:prstGeom>
        </p:spPr>
      </p:pic>
      <p:sp>
        <p:nvSpPr>
          <p:cNvPr id="12" name="Rectangle 11"/>
          <p:cNvSpPr/>
          <p:nvPr/>
        </p:nvSpPr>
        <p:spPr>
          <a:xfrm>
            <a:off x="7" y="0"/>
            <a:ext cx="9143999" cy="1143964"/>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flipH="1">
            <a:off x="0" y="138454"/>
            <a:ext cx="9144000" cy="769441"/>
          </a:xfrm>
          <a:prstGeom prst="rect">
            <a:avLst/>
          </a:prstGeom>
        </p:spPr>
        <p:txBody>
          <a:bodyPr wrap="square">
            <a:spAutoFit/>
          </a:bodyPr>
          <a:lstStyle/>
          <a:p>
            <a:pPr algn="ctr"/>
            <a:r>
              <a:rPr lang="en-US" sz="4400" b="1" dirty="0" smtClean="0">
                <a:solidFill>
                  <a:schemeClr val="bg1"/>
                </a:solidFill>
                <a:latin typeface="Century Gothic"/>
              </a:rPr>
              <a:t>Children’s Museum of Houston</a:t>
            </a:r>
            <a:endParaRPr lang="en-US" sz="4400" dirty="0">
              <a:solidFill>
                <a:schemeClr val="bg1"/>
              </a:solidFill>
            </a:endParaRPr>
          </a:p>
        </p:txBody>
      </p:sp>
    </p:spTree>
    <p:extLst>
      <p:ext uri="{BB962C8B-B14F-4D97-AF65-F5344CB8AC3E}">
        <p14:creationId xmlns:p14="http://schemas.microsoft.com/office/powerpoint/2010/main" val="174897299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1_Ostfe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8709"/>
            <a:ext cx="9144000" cy="6858001"/>
          </a:xfrm>
          <a:prstGeom prst="rect">
            <a:avLst/>
          </a:prstGeom>
        </p:spPr>
      </p:pic>
    </p:spTree>
    <p:extLst>
      <p:ext uri="{BB962C8B-B14F-4D97-AF65-F5344CB8AC3E}">
        <p14:creationId xmlns:p14="http://schemas.microsoft.com/office/powerpoint/2010/main" val="64636658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1_Ostfe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8709"/>
            <a:ext cx="9144000" cy="6858001"/>
          </a:xfrm>
          <a:prstGeom prst="rect">
            <a:avLst/>
          </a:prstGeom>
        </p:spPr>
      </p:pic>
      <p:sp>
        <p:nvSpPr>
          <p:cNvPr id="2" name="TextBox 1"/>
          <p:cNvSpPr txBox="1"/>
          <p:nvPr/>
        </p:nvSpPr>
        <p:spPr>
          <a:xfrm>
            <a:off x="381000" y="2551837"/>
            <a:ext cx="8382000" cy="1754326"/>
          </a:xfrm>
          <a:prstGeom prst="rect">
            <a:avLst/>
          </a:prstGeom>
          <a:solidFill>
            <a:schemeClr val="bg1"/>
          </a:solidFill>
        </p:spPr>
        <p:txBody>
          <a:bodyPr wrap="square" rtlCol="0">
            <a:spAutoFit/>
          </a:bodyPr>
          <a:lstStyle/>
          <a:p>
            <a:pPr algn="ctr" defTabSz="914400"/>
            <a:r>
              <a:rPr lang="en-US" sz="3600" dirty="0" smtClean="0">
                <a:solidFill>
                  <a:prstClr val="white"/>
                </a:solidFill>
                <a:latin typeface="Calibri"/>
              </a:rPr>
              <a:t>Mission:</a:t>
            </a:r>
          </a:p>
          <a:p>
            <a:pPr algn="ctr" defTabSz="914400"/>
            <a:r>
              <a:rPr lang="en-US" sz="3600" dirty="0" smtClean="0">
                <a:solidFill>
                  <a:prstClr val="white"/>
                </a:solidFill>
                <a:latin typeface="Calibri"/>
              </a:rPr>
              <a:t>To </a:t>
            </a:r>
            <a:r>
              <a:rPr lang="en-US" sz="3600" dirty="0">
                <a:solidFill>
                  <a:prstClr val="white"/>
                </a:solidFill>
                <a:latin typeface="Calibri"/>
              </a:rPr>
              <a:t>transform communities through innovative, child-centered learning</a:t>
            </a:r>
          </a:p>
        </p:txBody>
      </p:sp>
    </p:spTree>
    <p:extLst>
      <p:ext uri="{BB962C8B-B14F-4D97-AF65-F5344CB8AC3E}">
        <p14:creationId xmlns:p14="http://schemas.microsoft.com/office/powerpoint/2010/main" val="375119364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1_Ostfe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1"/>
          </a:xfrm>
          <a:prstGeom prst="rect">
            <a:avLst/>
          </a:prstGeom>
        </p:spPr>
      </p:pic>
      <p:sp>
        <p:nvSpPr>
          <p:cNvPr id="5" name="TextBox 4"/>
          <p:cNvSpPr txBox="1"/>
          <p:nvPr/>
        </p:nvSpPr>
        <p:spPr>
          <a:xfrm>
            <a:off x="381000" y="2828836"/>
            <a:ext cx="8382000" cy="1200329"/>
          </a:xfrm>
          <a:prstGeom prst="rect">
            <a:avLst/>
          </a:prstGeom>
          <a:solidFill>
            <a:schemeClr val="bg1"/>
          </a:solidFill>
        </p:spPr>
        <p:txBody>
          <a:bodyPr wrap="square" rtlCol="0">
            <a:spAutoFit/>
          </a:bodyPr>
          <a:lstStyle/>
          <a:p>
            <a:pPr algn="ctr" defTabSz="914400"/>
            <a:r>
              <a:rPr lang="en-US" sz="3600" dirty="0">
                <a:solidFill>
                  <a:prstClr val="white"/>
                </a:solidFill>
                <a:latin typeface="Calibri"/>
              </a:rPr>
              <a:t>Serve children age 0-12 years and their parents and caregivers</a:t>
            </a:r>
          </a:p>
        </p:txBody>
      </p:sp>
    </p:spTree>
    <p:extLst>
      <p:ext uri="{BB962C8B-B14F-4D97-AF65-F5344CB8AC3E}">
        <p14:creationId xmlns:p14="http://schemas.microsoft.com/office/powerpoint/2010/main" val="256499088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1_Ostfe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8709"/>
            <a:ext cx="9144000" cy="6858001"/>
          </a:xfrm>
          <a:prstGeom prst="rect">
            <a:avLst/>
          </a:prstGeom>
        </p:spPr>
      </p:pic>
      <p:sp>
        <p:nvSpPr>
          <p:cNvPr id="6" name="TextBox 5"/>
          <p:cNvSpPr txBox="1"/>
          <p:nvPr/>
        </p:nvSpPr>
        <p:spPr>
          <a:xfrm>
            <a:off x="381000" y="2828836"/>
            <a:ext cx="8382000" cy="1200329"/>
          </a:xfrm>
          <a:prstGeom prst="rect">
            <a:avLst/>
          </a:prstGeom>
          <a:solidFill>
            <a:schemeClr val="bg1"/>
          </a:solidFill>
        </p:spPr>
        <p:txBody>
          <a:bodyPr wrap="square" rtlCol="0">
            <a:spAutoFit/>
          </a:bodyPr>
          <a:lstStyle/>
          <a:p>
            <a:pPr defTabSz="914400"/>
            <a:r>
              <a:rPr lang="en-US" sz="3600" dirty="0" smtClean="0">
                <a:solidFill>
                  <a:prstClr val="white"/>
                </a:solidFill>
                <a:latin typeface="Calibri"/>
              </a:rPr>
              <a:t>817,000 </a:t>
            </a:r>
            <a:r>
              <a:rPr lang="en-US" sz="3600" dirty="0">
                <a:solidFill>
                  <a:prstClr val="white"/>
                </a:solidFill>
                <a:latin typeface="Calibri"/>
              </a:rPr>
              <a:t>annual </a:t>
            </a:r>
            <a:r>
              <a:rPr lang="en-US" sz="3600" dirty="0" smtClean="0">
                <a:solidFill>
                  <a:prstClr val="white"/>
                </a:solidFill>
                <a:latin typeface="Calibri"/>
              </a:rPr>
              <a:t>visitors </a:t>
            </a:r>
            <a:endParaRPr lang="en-US" sz="3600" dirty="0">
              <a:solidFill>
                <a:prstClr val="white"/>
              </a:solidFill>
              <a:latin typeface="Calibri"/>
            </a:endParaRPr>
          </a:p>
          <a:p>
            <a:pPr defTabSz="914400"/>
            <a:r>
              <a:rPr lang="en-US" sz="3600" dirty="0" smtClean="0">
                <a:solidFill>
                  <a:prstClr val="white"/>
                </a:solidFill>
                <a:latin typeface="Calibri"/>
              </a:rPr>
              <a:t>+ 329,000 </a:t>
            </a:r>
            <a:r>
              <a:rPr lang="en-US" sz="3600" dirty="0">
                <a:solidFill>
                  <a:prstClr val="white"/>
                </a:solidFill>
                <a:latin typeface="Calibri"/>
              </a:rPr>
              <a:t>through outreach programming</a:t>
            </a:r>
          </a:p>
        </p:txBody>
      </p:sp>
    </p:spTree>
    <p:extLst>
      <p:ext uri="{BB962C8B-B14F-4D97-AF65-F5344CB8AC3E}">
        <p14:creationId xmlns:p14="http://schemas.microsoft.com/office/powerpoint/2010/main" val="376734759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1_Ostfe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8709"/>
            <a:ext cx="9144000" cy="6858001"/>
          </a:xfrm>
          <a:prstGeom prst="rect">
            <a:avLst/>
          </a:prstGeom>
        </p:spPr>
      </p:pic>
      <p:sp>
        <p:nvSpPr>
          <p:cNvPr id="6" name="TextBox 5"/>
          <p:cNvSpPr txBox="1"/>
          <p:nvPr/>
        </p:nvSpPr>
        <p:spPr>
          <a:xfrm>
            <a:off x="381000" y="2828837"/>
            <a:ext cx="8382000" cy="1200329"/>
          </a:xfrm>
          <a:prstGeom prst="rect">
            <a:avLst/>
          </a:prstGeom>
          <a:solidFill>
            <a:schemeClr val="bg1"/>
          </a:solidFill>
        </p:spPr>
        <p:txBody>
          <a:bodyPr wrap="square" rtlCol="0">
            <a:spAutoFit/>
          </a:bodyPr>
          <a:lstStyle/>
          <a:p>
            <a:pPr defTabSz="914400"/>
            <a:r>
              <a:rPr lang="en-US" sz="3600" dirty="0">
                <a:solidFill>
                  <a:prstClr val="white"/>
                </a:solidFill>
                <a:latin typeface="Calibri"/>
              </a:rPr>
              <a:t>810,000 annual visitors</a:t>
            </a:r>
          </a:p>
          <a:p>
            <a:pPr defTabSz="914400"/>
            <a:r>
              <a:rPr lang="en-US" sz="3600" dirty="0">
                <a:solidFill>
                  <a:prstClr val="white"/>
                </a:solidFill>
                <a:latin typeface="Calibri"/>
              </a:rPr>
              <a:t>+344,000 through outreach programming</a:t>
            </a:r>
          </a:p>
        </p:txBody>
      </p:sp>
      <p:grpSp>
        <p:nvGrpSpPr>
          <p:cNvPr id="10" name="Group 9"/>
          <p:cNvGrpSpPr/>
          <p:nvPr/>
        </p:nvGrpSpPr>
        <p:grpSpPr>
          <a:xfrm>
            <a:off x="266700" y="889844"/>
            <a:ext cx="8610600" cy="5078313"/>
            <a:chOff x="381000" y="1674797"/>
            <a:chExt cx="8610600" cy="5078313"/>
          </a:xfrm>
        </p:grpSpPr>
        <p:sp>
          <p:nvSpPr>
            <p:cNvPr id="7" name="TextBox 6"/>
            <p:cNvSpPr txBox="1"/>
            <p:nvPr/>
          </p:nvSpPr>
          <p:spPr>
            <a:xfrm>
              <a:off x="381000" y="1674797"/>
              <a:ext cx="8610600" cy="5078313"/>
            </a:xfrm>
            <a:prstGeom prst="rect">
              <a:avLst/>
            </a:prstGeom>
            <a:solidFill>
              <a:schemeClr val="bg1"/>
            </a:solidFill>
          </p:spPr>
          <p:txBody>
            <a:bodyPr wrap="square" rtlCol="0">
              <a:spAutoFit/>
            </a:bodyPr>
            <a:lstStyle/>
            <a:p>
              <a:pPr algn="ctr" defTabSz="914400"/>
              <a:endParaRPr lang="en-US" sz="3600" dirty="0" smtClean="0">
                <a:solidFill>
                  <a:prstClr val="white"/>
                </a:solidFill>
                <a:latin typeface="Calibri"/>
              </a:endParaRPr>
            </a:p>
            <a:p>
              <a:pPr algn="ctr" defTabSz="914400"/>
              <a:endParaRPr lang="en-US" sz="3600" dirty="0" smtClean="0">
                <a:solidFill>
                  <a:prstClr val="white"/>
                </a:solidFill>
                <a:latin typeface="Calibri"/>
              </a:endParaRPr>
            </a:p>
            <a:p>
              <a:pPr algn="ctr" defTabSz="914400"/>
              <a:endParaRPr lang="en-US" sz="3600" dirty="0">
                <a:solidFill>
                  <a:prstClr val="white"/>
                </a:solidFill>
                <a:latin typeface="Calibri"/>
              </a:endParaRPr>
            </a:p>
            <a:p>
              <a:pPr algn="ctr" defTabSz="914400"/>
              <a:endParaRPr lang="en-US" sz="3600" dirty="0" smtClean="0">
                <a:solidFill>
                  <a:prstClr val="white"/>
                </a:solidFill>
                <a:latin typeface="Calibri"/>
              </a:endParaRPr>
            </a:p>
            <a:p>
              <a:pPr algn="ctr" defTabSz="914400"/>
              <a:endParaRPr lang="en-US" sz="3600" dirty="0">
                <a:solidFill>
                  <a:prstClr val="white"/>
                </a:solidFill>
                <a:latin typeface="Calibri"/>
              </a:endParaRPr>
            </a:p>
            <a:p>
              <a:pPr algn="ctr" defTabSz="914400"/>
              <a:endParaRPr lang="en-US" sz="3600" dirty="0" smtClean="0">
                <a:solidFill>
                  <a:prstClr val="white"/>
                </a:solidFill>
                <a:latin typeface="Calibri"/>
              </a:endParaRPr>
            </a:p>
            <a:p>
              <a:pPr algn="ctr" defTabSz="914400"/>
              <a:endParaRPr lang="en-US" sz="3600" dirty="0" smtClean="0">
                <a:solidFill>
                  <a:prstClr val="white"/>
                </a:solidFill>
                <a:latin typeface="Calibri"/>
              </a:endParaRPr>
            </a:p>
            <a:p>
              <a:pPr algn="ctr" defTabSz="914400"/>
              <a:endParaRPr lang="en-US" sz="3600" dirty="0" smtClean="0">
                <a:solidFill>
                  <a:prstClr val="white"/>
                </a:solidFill>
                <a:latin typeface="Calibri"/>
              </a:endParaRPr>
            </a:p>
            <a:p>
              <a:pPr algn="ctr" defTabSz="914400"/>
              <a:endParaRPr lang="en-US" sz="3600" dirty="0">
                <a:solidFill>
                  <a:prstClr val="white"/>
                </a:solidFill>
                <a:latin typeface="Calibri"/>
              </a:endParaRPr>
            </a:p>
          </p:txBody>
        </p:sp>
        <p:pic>
          <p:nvPicPr>
            <p:cNvPr id="9" name="Picture 8"/>
            <p:cNvPicPr>
              <a:picLocks noChangeAspect="1"/>
            </p:cNvPicPr>
            <p:nvPr/>
          </p:nvPicPr>
          <p:blipFill>
            <a:blip r:embed="rId4"/>
            <a:stretch>
              <a:fillRect/>
            </a:stretch>
          </p:blipFill>
          <p:spPr>
            <a:xfrm>
              <a:off x="624837" y="2024204"/>
              <a:ext cx="8122926" cy="4379498"/>
            </a:xfrm>
            <a:prstGeom prst="rect">
              <a:avLst/>
            </a:prstGeom>
          </p:spPr>
        </p:pic>
      </p:grpSp>
    </p:spTree>
    <p:extLst>
      <p:ext uri="{BB962C8B-B14F-4D97-AF65-F5344CB8AC3E}">
        <p14:creationId xmlns:p14="http://schemas.microsoft.com/office/powerpoint/2010/main" val="100325051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1_Ostfe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8709"/>
            <a:ext cx="9144000" cy="6858001"/>
          </a:xfrm>
          <a:prstGeom prst="rect">
            <a:avLst/>
          </a:prstGeom>
        </p:spPr>
      </p:pic>
      <p:grpSp>
        <p:nvGrpSpPr>
          <p:cNvPr id="11" name="Group 10"/>
          <p:cNvGrpSpPr/>
          <p:nvPr/>
        </p:nvGrpSpPr>
        <p:grpSpPr>
          <a:xfrm>
            <a:off x="1565031" y="51247"/>
            <a:ext cx="6013938" cy="6755507"/>
            <a:chOff x="1817077" y="93785"/>
            <a:chExt cx="6013938" cy="6755507"/>
          </a:xfrm>
        </p:grpSpPr>
        <p:sp>
          <p:nvSpPr>
            <p:cNvPr id="10" name="Rectangle 9"/>
            <p:cNvSpPr/>
            <p:nvPr/>
          </p:nvSpPr>
          <p:spPr>
            <a:xfrm>
              <a:off x="1817077" y="93785"/>
              <a:ext cx="6013938" cy="6755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pic>
          <p:nvPicPr>
            <p:cNvPr id="9" name="Picture 8"/>
            <p:cNvPicPr>
              <a:picLocks noChangeAspect="1"/>
            </p:cNvPicPr>
            <p:nvPr/>
          </p:nvPicPr>
          <p:blipFill>
            <a:blip r:embed="rId4"/>
            <a:stretch>
              <a:fillRect/>
            </a:stretch>
          </p:blipFill>
          <p:spPr>
            <a:xfrm>
              <a:off x="1965082" y="229307"/>
              <a:ext cx="5717929" cy="6484463"/>
            </a:xfrm>
            <a:prstGeom prst="rect">
              <a:avLst/>
            </a:prstGeom>
          </p:spPr>
        </p:pic>
      </p:grpSp>
    </p:spTree>
    <p:extLst>
      <p:ext uri="{BB962C8B-B14F-4D97-AF65-F5344CB8AC3E}">
        <p14:creationId xmlns:p14="http://schemas.microsoft.com/office/powerpoint/2010/main" val="150690210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47-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4117" y="1996148"/>
            <a:ext cx="8686800" cy="4607867"/>
          </a:xfrm>
          <a:prstGeom prst="rect">
            <a:avLst/>
          </a:prstGeom>
        </p:spPr>
      </p:pic>
      <p:pic>
        <p:nvPicPr>
          <p:cNvPr id="4" name="Picture 3" descr="New_NISENET_logo_V.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263"/>
            <a:ext cx="3435442" cy="2743200"/>
          </a:xfrm>
          <a:prstGeom prst="rect">
            <a:avLst/>
          </a:prstGeom>
        </p:spPr>
      </p:pic>
    </p:spTree>
    <p:extLst>
      <p:ext uri="{BB962C8B-B14F-4D97-AF65-F5344CB8AC3E}">
        <p14:creationId xmlns:p14="http://schemas.microsoft.com/office/powerpoint/2010/main" val="360054952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15452"/>
            <a:ext cx="7620000" cy="6642547"/>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53714" y="5310553"/>
            <a:ext cx="1735016" cy="1547446"/>
          </a:xfrm>
          <a:prstGeom prst="rect">
            <a:avLst/>
          </a:prstGeom>
          <a:ln>
            <a:solidFill>
              <a:schemeClr val="bg1"/>
            </a:solidFill>
          </a:ln>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t="-15"/>
          <a:stretch/>
        </p:blipFill>
        <p:spPr>
          <a:xfrm>
            <a:off x="0" y="0"/>
            <a:ext cx="9211239" cy="914400"/>
          </a:xfrm>
          <a:prstGeom prst="rect">
            <a:avLst/>
          </a:prstGeom>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25821" y="914400"/>
            <a:ext cx="2318179" cy="5943600"/>
          </a:xfrm>
          <a:prstGeom prst="rect">
            <a:avLst/>
          </a:prstGeom>
          <a:ln>
            <a:solidFill>
              <a:schemeClr val="bg1"/>
            </a:solidFill>
          </a:ln>
        </p:spPr>
      </p:pic>
      <p:sp>
        <p:nvSpPr>
          <p:cNvPr id="11" name="Rectangle 10"/>
          <p:cNvSpPr/>
          <p:nvPr/>
        </p:nvSpPr>
        <p:spPr>
          <a:xfrm>
            <a:off x="6825821" y="3305908"/>
            <a:ext cx="1989933" cy="2813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Tree>
    <p:extLst>
      <p:ext uri="{BB962C8B-B14F-4D97-AF65-F5344CB8AC3E}">
        <p14:creationId xmlns:p14="http://schemas.microsoft.com/office/powerpoint/2010/main" val="364281499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75"/>
            <a:ext cx="9144000" cy="1325563"/>
          </a:xfrm>
        </p:spPr>
        <p:txBody>
          <a:bodyPr>
            <a:normAutofit fontScale="90000"/>
          </a:bodyPr>
          <a:lstStyle/>
          <a:p>
            <a:r>
              <a:rPr lang="en-US" dirty="0" smtClean="0"/>
              <a:t>A’STEAM Program</a:t>
            </a:r>
            <a:br>
              <a:rPr lang="en-US" dirty="0" smtClean="0"/>
            </a:br>
            <a:r>
              <a:rPr lang="en-US" sz="2700" dirty="0"/>
              <a:t>After-school Science, Technology, Engineering, Arts (Design), and Mathematics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715" y="1478038"/>
            <a:ext cx="4034972" cy="5379963"/>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56061" y="1478037"/>
            <a:ext cx="4034972" cy="5379963"/>
          </a:xfrm>
          <a:prstGeom prst="rect">
            <a:avLst/>
          </a:prstGeom>
        </p:spPr>
      </p:pic>
    </p:spTree>
    <p:extLst>
      <p:ext uri="{BB962C8B-B14F-4D97-AF65-F5344CB8AC3E}">
        <p14:creationId xmlns:p14="http://schemas.microsoft.com/office/powerpoint/2010/main" val="355488776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79306" y="234003"/>
            <a:ext cx="7385391" cy="6389994"/>
            <a:chOff x="2279603" y="234090"/>
            <a:chExt cx="7385391" cy="6389994"/>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3150" y="234090"/>
              <a:ext cx="6138298" cy="4603724"/>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9603" y="5055053"/>
              <a:ext cx="7385391" cy="1569031"/>
            </a:xfrm>
            <a:prstGeom prst="rect">
              <a:avLst/>
            </a:prstGeom>
          </p:spPr>
        </p:pic>
      </p:grpSp>
    </p:spTree>
    <p:extLst>
      <p:ext uri="{BB962C8B-B14F-4D97-AF65-F5344CB8AC3E}">
        <p14:creationId xmlns:p14="http://schemas.microsoft.com/office/powerpoint/2010/main" val="97757097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10572" t="69203" r="10498" b="8666"/>
          <a:stretch/>
        </p:blipFill>
        <p:spPr>
          <a:xfrm>
            <a:off x="19743" y="5158154"/>
            <a:ext cx="9104514" cy="1395046"/>
          </a:xfrm>
          <a:prstGeom prst="rect">
            <a:avLst/>
          </a:prstGeom>
        </p:spPr>
      </p:pic>
      <p:pic>
        <p:nvPicPr>
          <p:cNvPr id="2" name="Picture 1"/>
          <p:cNvPicPr>
            <a:picLocks noChangeAspect="1"/>
          </p:cNvPicPr>
          <p:nvPr/>
        </p:nvPicPr>
        <p:blipFill>
          <a:blip r:embed="rId4"/>
          <a:stretch>
            <a:fillRect/>
          </a:stretch>
        </p:blipFill>
        <p:spPr>
          <a:xfrm>
            <a:off x="5615354" y="849326"/>
            <a:ext cx="3135556" cy="3282327"/>
          </a:xfrm>
          <a:prstGeom prst="rect">
            <a:avLst/>
          </a:prstGeom>
        </p:spPr>
      </p:pic>
      <p:pic>
        <p:nvPicPr>
          <p:cNvPr id="3" name="Picture 2"/>
          <p:cNvPicPr>
            <a:picLocks noChangeAspect="1"/>
          </p:cNvPicPr>
          <p:nvPr/>
        </p:nvPicPr>
        <p:blipFill>
          <a:blip r:embed="rId5"/>
          <a:stretch>
            <a:fillRect/>
          </a:stretch>
        </p:blipFill>
        <p:spPr>
          <a:xfrm>
            <a:off x="199293" y="108438"/>
            <a:ext cx="4794738" cy="4794738"/>
          </a:xfrm>
          <a:prstGeom prst="rect">
            <a:avLst/>
          </a:prstGeom>
        </p:spPr>
      </p:pic>
    </p:spTree>
    <p:extLst>
      <p:ext uri="{BB962C8B-B14F-4D97-AF65-F5344CB8AC3E}">
        <p14:creationId xmlns:p14="http://schemas.microsoft.com/office/powerpoint/2010/main" val="163519250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20120216GH_0317_edit-X2 (1).jpg"/>
          <p:cNvPicPr>
            <a:picLocks noChangeAspect="1"/>
          </p:cNvPicPr>
          <p:nvPr/>
        </p:nvPicPr>
        <p:blipFill rotWithShape="1">
          <a:blip r:embed="rId3" cstate="email">
            <a:extLst>
              <a:ext uri="{28A0092B-C50C-407E-A947-70E740481C1C}">
                <a14:useLocalDpi xmlns:a14="http://schemas.microsoft.com/office/drawing/2010/main"/>
              </a:ext>
            </a:extLst>
          </a:blip>
          <a:srcRect t="-565"/>
          <a:stretch/>
        </p:blipFill>
        <p:spPr>
          <a:xfrm>
            <a:off x="0" y="1108682"/>
            <a:ext cx="9144000" cy="5749317"/>
          </a:xfrm>
          <a:prstGeom prst="rect">
            <a:avLst/>
          </a:prstGeom>
        </p:spPr>
      </p:pic>
      <p:sp>
        <p:nvSpPr>
          <p:cNvPr id="12" name="Rectangle 11"/>
          <p:cNvSpPr/>
          <p:nvPr/>
        </p:nvSpPr>
        <p:spPr>
          <a:xfrm>
            <a:off x="7" y="0"/>
            <a:ext cx="9143999" cy="1143964"/>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flipH="1">
            <a:off x="0" y="138454"/>
            <a:ext cx="9144000" cy="738664"/>
          </a:xfrm>
          <a:prstGeom prst="rect">
            <a:avLst/>
          </a:prstGeom>
        </p:spPr>
        <p:txBody>
          <a:bodyPr wrap="square">
            <a:spAutoFit/>
          </a:bodyPr>
          <a:lstStyle/>
          <a:p>
            <a:pPr algn="ctr"/>
            <a:r>
              <a:rPr lang="en-US" sz="4200" b="1" dirty="0" smtClean="0">
                <a:latin typeface="Century Gothic"/>
              </a:rPr>
              <a:t>Children’s Museum of Indianapolis</a:t>
            </a:r>
            <a:endParaRPr lang="en-US" sz="4200" dirty="0"/>
          </a:p>
        </p:txBody>
      </p:sp>
    </p:spTree>
    <p:extLst>
      <p:ext uri="{BB962C8B-B14F-4D97-AF65-F5344CB8AC3E}">
        <p14:creationId xmlns:p14="http://schemas.microsoft.com/office/powerpoint/2010/main" val="353248945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602" name="Title 1"/>
          <p:cNvSpPr>
            <a:spLocks noGrp="1"/>
          </p:cNvSpPr>
          <p:nvPr>
            <p:ph type="ctrTitle"/>
          </p:nvPr>
        </p:nvSpPr>
        <p:spPr>
          <a:xfrm>
            <a:off x="3240088" y="2130425"/>
            <a:ext cx="5218112" cy="1470025"/>
          </a:xfrm>
        </p:spPr>
        <p:txBody>
          <a:bodyPr/>
          <a:lstStyle/>
          <a:p>
            <a:pPr eaLnBrk="1" hangingPunct="1"/>
            <a:r>
              <a:rPr lang="en-US" altLang="en-US" dirty="0" smtClean="0">
                <a:latin typeface="Arial Black" charset="0"/>
              </a:rPr>
              <a:t>STEM Scouts Partnership</a:t>
            </a:r>
          </a:p>
        </p:txBody>
      </p:sp>
      <p:sp>
        <p:nvSpPr>
          <p:cNvPr id="25603" name="Subtitle 2"/>
          <p:cNvSpPr>
            <a:spLocks noGrp="1"/>
          </p:cNvSpPr>
          <p:nvPr>
            <p:ph type="subTitle" idx="1"/>
          </p:nvPr>
        </p:nvSpPr>
        <p:spPr>
          <a:xfrm>
            <a:off x="3240088" y="3886200"/>
            <a:ext cx="5218112" cy="1752600"/>
          </a:xfrm>
        </p:spPr>
        <p:txBody>
          <a:bodyPr/>
          <a:lstStyle/>
          <a:p>
            <a:pPr eaLnBrk="1" hangingPunct="1"/>
            <a:r>
              <a:rPr lang="en-US" altLang="en-US" dirty="0" smtClean="0">
                <a:latin typeface="Arial" charset="0"/>
                <a:cs typeface="Arial" charset="0"/>
              </a:rPr>
              <a:t>Don Riefler</a:t>
            </a:r>
          </a:p>
          <a:p>
            <a:pPr eaLnBrk="1" hangingPunct="1"/>
            <a:r>
              <a:rPr lang="en-US" altLang="en-US" smtClean="0">
                <a:latin typeface="Arial" charset="0"/>
                <a:cs typeface="Arial" charset="0"/>
              </a:rPr>
              <a:t>The Children’s </a:t>
            </a:r>
            <a:r>
              <a:rPr lang="en-US" altLang="en-US" dirty="0" smtClean="0">
                <a:latin typeface="Arial" charset="0"/>
                <a:cs typeface="Arial" charset="0"/>
              </a:rPr>
              <a:t>Museum of Indianapolis</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4436" y="132773"/>
            <a:ext cx="4068618" cy="772391"/>
          </a:xfrm>
        </p:spPr>
        <p:txBody>
          <a:bodyPr/>
          <a:lstStyle/>
          <a:p>
            <a:r>
              <a:rPr lang="en-US" sz="4000" dirty="0" smtClean="0"/>
              <a:t>Museum Info</a:t>
            </a:r>
            <a:endParaRPr lang="en-US" sz="4000" dirty="0"/>
          </a:p>
        </p:txBody>
      </p:sp>
      <p:sp>
        <p:nvSpPr>
          <p:cNvPr id="3" name="Content Placeholder 2"/>
          <p:cNvSpPr>
            <a:spLocks noGrp="1"/>
          </p:cNvSpPr>
          <p:nvPr>
            <p:ph idx="1"/>
          </p:nvPr>
        </p:nvSpPr>
        <p:spPr>
          <a:xfrm>
            <a:off x="646772" y="1514765"/>
            <a:ext cx="4137664" cy="4451926"/>
          </a:xfrm>
        </p:spPr>
        <p:txBody>
          <a:bodyPr/>
          <a:lstStyle/>
          <a:p>
            <a:pPr marL="0" indent="0" algn="ctr">
              <a:buNone/>
            </a:pPr>
            <a:r>
              <a:rPr lang="en-US" sz="2800" b="1" dirty="0" smtClean="0"/>
              <a:t>Mission</a:t>
            </a:r>
          </a:p>
          <a:p>
            <a:pPr marL="0" indent="0" algn="ctr">
              <a:buNone/>
            </a:pPr>
            <a:r>
              <a:rPr lang="en-US" sz="2800" dirty="0" smtClean="0"/>
              <a:t>To </a:t>
            </a:r>
            <a:r>
              <a:rPr lang="en-US" sz="2800" dirty="0"/>
              <a:t>create extraordinary learning experiences across the arts, sciences and humanities that have the power to transform the lives of children and families.</a:t>
            </a:r>
          </a:p>
        </p:txBody>
      </p:sp>
      <p:pic>
        <p:nvPicPr>
          <p:cNvPr id="1026" name="Picture 2" descr="F:\Marketing\Marketing Collateral\Approved Images\Exhibits_&amp;_Places\General_Museum_Photos\Exterior_Photos\2012\Print Ready\TCMExteriorWid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73782" y="2235200"/>
            <a:ext cx="3879272" cy="25765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7285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0944" y="274638"/>
            <a:ext cx="4585855" cy="667471"/>
          </a:xfrm>
        </p:spPr>
        <p:txBody>
          <a:bodyPr/>
          <a:lstStyle/>
          <a:p>
            <a:r>
              <a:rPr lang="en-US" dirty="0" smtClean="0"/>
              <a:t>Partner</a:t>
            </a:r>
            <a:endParaRPr lang="en-US" dirty="0"/>
          </a:p>
        </p:txBody>
      </p:sp>
      <p:sp>
        <p:nvSpPr>
          <p:cNvPr id="3" name="Content Placeholder 2"/>
          <p:cNvSpPr>
            <a:spLocks noGrp="1"/>
          </p:cNvSpPr>
          <p:nvPr>
            <p:ph idx="1"/>
          </p:nvPr>
        </p:nvSpPr>
        <p:spPr>
          <a:xfrm>
            <a:off x="457200" y="1302328"/>
            <a:ext cx="8229600" cy="628072"/>
          </a:xfrm>
        </p:spPr>
        <p:txBody>
          <a:bodyPr/>
          <a:lstStyle/>
          <a:p>
            <a:pPr marL="0" indent="0" algn="ctr">
              <a:buNone/>
            </a:pPr>
            <a:r>
              <a:rPr lang="en-US" dirty="0" smtClean="0"/>
              <a:t>STEM Scouts</a:t>
            </a:r>
          </a:p>
        </p:txBody>
      </p:sp>
      <p:pic>
        <p:nvPicPr>
          <p:cNvPr id="1026" name="Picture 2" descr="Image result for Crossroads of America B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5750" y="1986106"/>
            <a:ext cx="8572500" cy="15525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Image result for STEM scout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12694" y="3859356"/>
            <a:ext cx="4518611" cy="22178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42392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454" y="274638"/>
            <a:ext cx="4253345" cy="916853"/>
          </a:xfrm>
        </p:spPr>
        <p:txBody>
          <a:bodyPr/>
          <a:lstStyle/>
          <a:p>
            <a:r>
              <a:rPr lang="en-US" dirty="0" smtClean="0"/>
              <a:t>Audience</a:t>
            </a:r>
            <a:endParaRPr lang="en-US" dirty="0"/>
          </a:p>
        </p:txBody>
      </p:sp>
      <p:sp>
        <p:nvSpPr>
          <p:cNvPr id="3" name="Content Placeholder 2"/>
          <p:cNvSpPr>
            <a:spLocks noGrp="1"/>
          </p:cNvSpPr>
          <p:nvPr>
            <p:ph idx="1"/>
          </p:nvPr>
        </p:nvSpPr>
        <p:spPr>
          <a:xfrm>
            <a:off x="457200" y="2344784"/>
            <a:ext cx="8229600" cy="2579914"/>
          </a:xfrm>
        </p:spPr>
        <p:txBody>
          <a:bodyPr/>
          <a:lstStyle/>
          <a:p>
            <a:r>
              <a:rPr lang="en-US" dirty="0" smtClean="0"/>
              <a:t>STEM Scouts – upper elementary and middle school aged students</a:t>
            </a:r>
          </a:p>
          <a:p>
            <a:r>
              <a:rPr lang="en-US" dirty="0" smtClean="0"/>
              <a:t>Families – designed event to be a family program for STEM Scouts</a:t>
            </a:r>
            <a:endParaRPr lang="en-US" dirty="0"/>
          </a:p>
        </p:txBody>
      </p:sp>
    </p:spTree>
    <p:extLst>
      <p:ext uri="{BB962C8B-B14F-4D97-AF65-F5344CB8AC3E}">
        <p14:creationId xmlns:p14="http://schemas.microsoft.com/office/powerpoint/2010/main" val="129561791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8764" y="39111"/>
            <a:ext cx="4835236" cy="861434"/>
          </a:xfrm>
        </p:spPr>
        <p:txBody>
          <a:bodyPr/>
          <a:lstStyle/>
          <a:p>
            <a:r>
              <a:rPr lang="en-US" sz="3200" dirty="0" smtClean="0"/>
              <a:t>The Project</a:t>
            </a:r>
            <a:endParaRPr lang="en-US" sz="32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6764" y="1258243"/>
            <a:ext cx="7121236" cy="4748084"/>
          </a:xfrm>
          <a:prstGeom prst="rect">
            <a:avLst/>
          </a:prstGeom>
        </p:spPr>
      </p:pic>
    </p:spTree>
    <p:extLst>
      <p:ext uri="{BB962C8B-B14F-4D97-AF65-F5344CB8AC3E}">
        <p14:creationId xmlns:p14="http://schemas.microsoft.com/office/powerpoint/2010/main" val="9341485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4119" y="470681"/>
            <a:ext cx="8546354" cy="1077218"/>
          </a:xfrm>
          <a:prstGeom prst="rect">
            <a:avLst/>
          </a:prstGeom>
        </p:spPr>
        <p:txBody>
          <a:bodyPr wrap="square">
            <a:spAutoFit/>
          </a:bodyPr>
          <a:lstStyle/>
          <a:p>
            <a:r>
              <a:rPr lang="en-US" sz="3200" i="1" dirty="0" smtClean="0">
                <a:latin typeface="+mj-lt"/>
                <a:cs typeface="Georgia"/>
              </a:rPr>
              <a:t>NISE Net supports </a:t>
            </a:r>
            <a:r>
              <a:rPr lang="en-US" sz="3200" b="1" i="1" dirty="0" smtClean="0">
                <a:solidFill>
                  <a:srgbClr val="00858B"/>
                </a:solidFill>
                <a:latin typeface="+mj-lt"/>
                <a:cs typeface="Georgia"/>
              </a:rPr>
              <a:t>informal learning about STEM </a:t>
            </a:r>
            <a:r>
              <a:rPr lang="en-US" sz="3200" i="1" dirty="0" smtClean="0">
                <a:latin typeface="+mj-lt"/>
                <a:cs typeface="Georgia"/>
              </a:rPr>
              <a:t>in communities across the United States.</a:t>
            </a:r>
            <a:endParaRPr lang="en-US" sz="3200" i="1" dirty="0">
              <a:latin typeface="+mj-lt"/>
            </a:endParaRPr>
          </a:p>
        </p:txBody>
      </p:sp>
      <p:pic>
        <p:nvPicPr>
          <p:cNvPr id="6" name="Picture 5" descr="20150403_2060-X2.jpg"/>
          <p:cNvPicPr>
            <a:picLocks noChangeAspect="1"/>
          </p:cNvPicPr>
          <p:nvPr/>
        </p:nvPicPr>
        <p:blipFill rotWithShape="1">
          <a:blip r:embed="rId3" cstate="email">
            <a:extLst>
              <a:ext uri="{28A0092B-C50C-407E-A947-70E740481C1C}">
                <a14:useLocalDpi xmlns:a14="http://schemas.microsoft.com/office/drawing/2010/main"/>
              </a:ext>
            </a:extLst>
          </a:blip>
          <a:srcRect t="-162" r="-79"/>
          <a:stretch/>
        </p:blipFill>
        <p:spPr>
          <a:xfrm>
            <a:off x="224117" y="1882602"/>
            <a:ext cx="8686800" cy="4736353"/>
          </a:xfrm>
          <a:prstGeom prst="rect">
            <a:avLst/>
          </a:prstGeom>
        </p:spPr>
      </p:pic>
    </p:spTree>
    <p:extLst>
      <p:ext uri="{BB962C8B-B14F-4D97-AF65-F5344CB8AC3E}">
        <p14:creationId xmlns:p14="http://schemas.microsoft.com/office/powerpoint/2010/main" val="194806924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2909" y="0"/>
            <a:ext cx="5611091" cy="1027689"/>
          </a:xfrm>
        </p:spPr>
        <p:txBody>
          <a:bodyPr/>
          <a:lstStyle/>
          <a:p>
            <a:r>
              <a:rPr lang="en-US" dirty="0" smtClean="0"/>
              <a:t>Outcomes</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dirty="0" smtClean="0"/>
              <a:t>New Audience! </a:t>
            </a:r>
          </a:p>
          <a:p>
            <a:pPr>
              <a:buFont typeface="Wingdings" panose="05000000000000000000" pitchFamily="2" charset="2"/>
              <a:buChar char="q"/>
            </a:pPr>
            <a:r>
              <a:rPr lang="en-US" dirty="0" smtClean="0"/>
              <a:t>Opened two new STEM exhibits, have more capacity to offer programs to new types of groups</a:t>
            </a:r>
          </a:p>
          <a:p>
            <a:pPr>
              <a:buFont typeface="Wingdings" panose="05000000000000000000" pitchFamily="2" charset="2"/>
              <a:buChar char="q"/>
            </a:pPr>
            <a:r>
              <a:rPr lang="en-US" dirty="0" smtClean="0"/>
              <a:t>Staff experience</a:t>
            </a:r>
            <a:endParaRPr lang="en-US" dirty="0"/>
          </a:p>
        </p:txBody>
      </p:sp>
      <p:sp>
        <p:nvSpPr>
          <p:cNvPr id="4" name="Multiply 3"/>
          <p:cNvSpPr/>
          <p:nvPr/>
        </p:nvSpPr>
        <p:spPr>
          <a:xfrm>
            <a:off x="482600" y="1635125"/>
            <a:ext cx="480291" cy="480291"/>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5" name="Multiply 4"/>
          <p:cNvSpPr/>
          <p:nvPr/>
        </p:nvSpPr>
        <p:spPr>
          <a:xfrm>
            <a:off x="482600" y="2232025"/>
            <a:ext cx="480291" cy="480291"/>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 name="Multiply 5"/>
          <p:cNvSpPr/>
          <p:nvPr/>
        </p:nvSpPr>
        <p:spPr>
          <a:xfrm>
            <a:off x="482600" y="3788641"/>
            <a:ext cx="480291" cy="480291"/>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extLst>
      <p:ext uri="{BB962C8B-B14F-4D97-AF65-F5344CB8AC3E}">
        <p14:creationId xmlns:p14="http://schemas.microsoft.com/office/powerpoint/2010/main" val="29455189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20723_1026-X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34415"/>
            <a:ext cx="9144000" cy="6086475"/>
          </a:xfrm>
          <a:prstGeom prst="rect">
            <a:avLst/>
          </a:prstGeom>
        </p:spPr>
      </p:pic>
      <p:sp>
        <p:nvSpPr>
          <p:cNvPr id="12" name="Rectangle 11"/>
          <p:cNvSpPr/>
          <p:nvPr/>
        </p:nvSpPr>
        <p:spPr>
          <a:xfrm>
            <a:off x="7" y="0"/>
            <a:ext cx="9143999" cy="1143964"/>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flipH="1">
            <a:off x="0" y="138454"/>
            <a:ext cx="9144000" cy="738664"/>
          </a:xfrm>
          <a:prstGeom prst="rect">
            <a:avLst/>
          </a:prstGeom>
        </p:spPr>
        <p:txBody>
          <a:bodyPr wrap="square">
            <a:spAutoFit/>
          </a:bodyPr>
          <a:lstStyle/>
          <a:p>
            <a:pPr algn="ctr"/>
            <a:r>
              <a:rPr lang="en-US" sz="4200" b="1" dirty="0" smtClean="0">
                <a:solidFill>
                  <a:schemeClr val="bg1"/>
                </a:solidFill>
                <a:latin typeface="Century Gothic"/>
              </a:rPr>
              <a:t>Port Discovery Children’s Museum</a:t>
            </a:r>
            <a:endParaRPr lang="en-US" sz="4200" dirty="0">
              <a:solidFill>
                <a:schemeClr val="bg1"/>
              </a:solidFill>
            </a:endParaRPr>
          </a:p>
        </p:txBody>
      </p:sp>
    </p:spTree>
    <p:extLst>
      <p:ext uri="{BB962C8B-B14F-4D97-AF65-F5344CB8AC3E}">
        <p14:creationId xmlns:p14="http://schemas.microsoft.com/office/powerpoint/2010/main" val="386957213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2936" y="1096810"/>
            <a:ext cx="5825202" cy="1234727"/>
          </a:xfrm>
        </p:spPr>
        <p:txBody>
          <a:bodyPr/>
          <a:lstStyle/>
          <a:p>
            <a:pPr algn="ctr"/>
            <a:r>
              <a:rPr lang="en-US" dirty="0" smtClean="0"/>
              <a:t>Port Discovery Children’s Museum</a:t>
            </a:r>
            <a:endParaRPr lang="en-US" dirty="0"/>
          </a:p>
        </p:txBody>
      </p:sp>
      <p:sp>
        <p:nvSpPr>
          <p:cNvPr id="5" name="TextBox 4"/>
          <p:cNvSpPr txBox="1"/>
          <p:nvPr/>
        </p:nvSpPr>
        <p:spPr>
          <a:xfrm>
            <a:off x="1803575" y="5173984"/>
            <a:ext cx="4453781" cy="300082"/>
          </a:xfrm>
          <a:prstGeom prst="rect">
            <a:avLst/>
          </a:prstGeom>
          <a:noFill/>
        </p:spPr>
        <p:txBody>
          <a:bodyPr wrap="square" rtlCol="0">
            <a:spAutoFit/>
          </a:bodyPr>
          <a:lstStyle/>
          <a:p>
            <a:r>
              <a:rPr lang="en-US" sz="1350" dirty="0">
                <a:solidFill>
                  <a:prstClr val="black"/>
                </a:solidFill>
              </a:rPr>
              <a:t>Explore Science:  Bringing Nano to a New Audience</a:t>
            </a:r>
          </a:p>
        </p:txBody>
      </p:sp>
      <p:pic>
        <p:nvPicPr>
          <p:cNvPr id="6" name="Content Placeholder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57996" y="2493652"/>
            <a:ext cx="3544928" cy="236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71160" y="920651"/>
            <a:ext cx="2237646" cy="1732469"/>
          </a:xfrm>
          <a:prstGeom prst="rect">
            <a:avLst/>
          </a:prstGeom>
        </p:spPr>
      </p:pic>
    </p:spTree>
    <p:extLst>
      <p:ext uri="{BB962C8B-B14F-4D97-AF65-F5344CB8AC3E}">
        <p14:creationId xmlns:p14="http://schemas.microsoft.com/office/powerpoint/2010/main" val="210063688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Babcock Presbyterian Church</a:t>
            </a:r>
            <a:r>
              <a:rPr lang="en-US" dirty="0"/>
              <a:t/>
            </a:r>
            <a:br>
              <a:rPr lang="en-US" dirty="0"/>
            </a:br>
            <a:r>
              <a:rPr lang="en-US" dirty="0" smtClean="0"/>
              <a:t>					A+ Care</a:t>
            </a:r>
            <a:endParaRPr lang="en-US" dirty="0"/>
          </a:p>
        </p:txBody>
      </p:sp>
      <p:sp>
        <p:nvSpPr>
          <p:cNvPr id="3" name="Content Placeholder 2"/>
          <p:cNvSpPr>
            <a:spLocks noGrp="1"/>
          </p:cNvSpPr>
          <p:nvPr>
            <p:ph idx="1"/>
          </p:nvPr>
        </p:nvSpPr>
        <p:spPr>
          <a:xfrm>
            <a:off x="508000" y="2477692"/>
            <a:ext cx="4971806" cy="2910580"/>
          </a:xfrm>
        </p:spPr>
        <p:txBody>
          <a:bodyPr>
            <a:normAutofit/>
          </a:bodyPr>
          <a:lstStyle/>
          <a:p>
            <a:r>
              <a:rPr lang="en-US" sz="1800" dirty="0"/>
              <a:t>Located in Towson, Maryland</a:t>
            </a:r>
          </a:p>
          <a:p>
            <a:r>
              <a:rPr lang="en-US" sz="1800" dirty="0"/>
              <a:t>Before and after care for a low fee </a:t>
            </a:r>
          </a:p>
          <a:p>
            <a:pPr marL="0" indent="0">
              <a:buNone/>
            </a:pPr>
            <a:endParaRPr lang="en-US" sz="1800" dirty="0"/>
          </a:p>
          <a:p>
            <a:r>
              <a:rPr lang="en-US" sz="1800" dirty="0"/>
              <a:t>Partnership:</a:t>
            </a:r>
          </a:p>
          <a:p>
            <a:pPr lvl="1"/>
            <a:r>
              <a:rPr lang="en-US" sz="1500" dirty="0"/>
              <a:t>Began in spring 2015 </a:t>
            </a:r>
          </a:p>
          <a:p>
            <a:pPr lvl="1"/>
            <a:r>
              <a:rPr lang="en-US" sz="1500" dirty="0"/>
              <a:t>Provided NASA’s BEST curriculum through grant with NASA Goddard</a:t>
            </a:r>
          </a:p>
          <a:p>
            <a:pPr lvl="1"/>
            <a:r>
              <a:rPr lang="en-US" sz="1500" dirty="0"/>
              <a:t>Chosen for this project to further engage the faith based community</a:t>
            </a:r>
          </a:p>
        </p:txBody>
      </p:sp>
      <p:pic>
        <p:nvPicPr>
          <p:cNvPr id="1026" name="Picture 2" descr="Image result for babcock presbyteria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86603" y="1189162"/>
            <a:ext cx="2262547" cy="16969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Education\szimmerman\Photos\NASA after school\NASA Babcock 2015\IMG_488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54236" y="3102696"/>
            <a:ext cx="3446897" cy="2585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71170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Audience Served</a:t>
            </a:r>
            <a:endParaRPr lang="en-US" dirty="0"/>
          </a:p>
        </p:txBody>
      </p:sp>
      <p:sp>
        <p:nvSpPr>
          <p:cNvPr id="3" name="Content Placeholder 2"/>
          <p:cNvSpPr>
            <a:spLocks noGrp="1"/>
          </p:cNvSpPr>
          <p:nvPr>
            <p:ph idx="1"/>
          </p:nvPr>
        </p:nvSpPr>
        <p:spPr>
          <a:xfrm>
            <a:off x="435464" y="2085812"/>
            <a:ext cx="5083908" cy="2910580"/>
          </a:xfrm>
        </p:spPr>
        <p:txBody>
          <a:bodyPr>
            <a:normAutofit/>
          </a:bodyPr>
          <a:lstStyle/>
          <a:p>
            <a:r>
              <a:rPr lang="en-US" sz="1800" dirty="0"/>
              <a:t>Faith based partner</a:t>
            </a:r>
          </a:p>
          <a:p>
            <a:r>
              <a:rPr lang="en-US" sz="1800" dirty="0"/>
              <a:t>After school program</a:t>
            </a:r>
          </a:p>
          <a:p>
            <a:r>
              <a:rPr lang="en-US" sz="1800" dirty="0">
                <a:solidFill>
                  <a:schemeClr val="tx1"/>
                </a:solidFill>
              </a:rPr>
              <a:t>28 c</a:t>
            </a:r>
            <a:r>
              <a:rPr lang="en-US" sz="1800" dirty="0"/>
              <a:t>hildren Kindergarten through 5</a:t>
            </a:r>
            <a:r>
              <a:rPr lang="en-US" sz="1800" baseline="30000" dirty="0"/>
              <a:t>th</a:t>
            </a:r>
            <a:r>
              <a:rPr lang="en-US" sz="1800" dirty="0"/>
              <a:t> grade</a:t>
            </a:r>
          </a:p>
          <a:p>
            <a:r>
              <a:rPr lang="en-US" sz="1800" dirty="0"/>
              <a:t>Services students from two local Title I schools</a:t>
            </a:r>
          </a:p>
          <a:p>
            <a:r>
              <a:rPr lang="en-US" sz="1800" dirty="0"/>
              <a:t>Very diverse group of students!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16086" y="1081467"/>
            <a:ext cx="3209193" cy="2406895"/>
          </a:xfrm>
          <a:prstGeom prst="rect">
            <a:avLst/>
          </a:prstGeom>
        </p:spPr>
      </p:pic>
      <p:pic>
        <p:nvPicPr>
          <p:cNvPr id="2050" name="Picture 2" descr="I:\Education\After School\FY17\PHOTOS\Fall _Babcock - Primates\IMG_347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7045577" y="3933831"/>
            <a:ext cx="2033955" cy="152546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I:\Education\After School\FY17\PHOTOS\Fall _Babcock - Primates\IMG_346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5361842" y="3933831"/>
            <a:ext cx="2033956" cy="15254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Education\After School\FY17\PHOTOS\Fall _Babcock - Primates\IMG_320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57555" y="4210233"/>
            <a:ext cx="2004405" cy="150330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I:\Education\After School\FY17\PHOTOS\Fall _Babcock - Primates\IMG_3420.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58616" y="4210232"/>
            <a:ext cx="2004403" cy="1503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5791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Nanoscience Exposed</a:t>
            </a:r>
            <a:endParaRPr lang="en-US" dirty="0"/>
          </a:p>
        </p:txBody>
      </p:sp>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00803" y="1596845"/>
            <a:ext cx="1949516" cy="1753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8957" y="2285696"/>
            <a:ext cx="2206787" cy="1985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22106" y="4359048"/>
            <a:ext cx="1536456" cy="300082"/>
          </a:xfrm>
          <a:prstGeom prst="rect">
            <a:avLst/>
          </a:prstGeom>
          <a:noFill/>
        </p:spPr>
        <p:txBody>
          <a:bodyPr wrap="square" rtlCol="0">
            <a:spAutoFit/>
          </a:bodyPr>
          <a:lstStyle/>
          <a:p>
            <a:r>
              <a:rPr lang="en-US" sz="1350" dirty="0">
                <a:solidFill>
                  <a:prstClr val="black"/>
                </a:solidFill>
              </a:rPr>
              <a:t>Rainbow Film</a:t>
            </a:r>
          </a:p>
        </p:txBody>
      </p:sp>
      <p:sp>
        <p:nvSpPr>
          <p:cNvPr id="6" name="TextBox 5"/>
          <p:cNvSpPr txBox="1"/>
          <p:nvPr/>
        </p:nvSpPr>
        <p:spPr>
          <a:xfrm>
            <a:off x="3666401" y="2335255"/>
            <a:ext cx="1167179" cy="300082"/>
          </a:xfrm>
          <a:prstGeom prst="rect">
            <a:avLst/>
          </a:prstGeom>
          <a:noFill/>
        </p:spPr>
        <p:txBody>
          <a:bodyPr wrap="square" rtlCol="0">
            <a:spAutoFit/>
          </a:bodyPr>
          <a:lstStyle/>
          <a:p>
            <a:r>
              <a:rPr lang="en-US" sz="1350" dirty="0">
                <a:solidFill>
                  <a:prstClr val="black"/>
                </a:solidFill>
              </a:rPr>
              <a:t>Gravity Fail</a:t>
            </a:r>
          </a:p>
        </p:txBody>
      </p:sp>
      <p:sp>
        <p:nvSpPr>
          <p:cNvPr id="7" name="TextBox 6"/>
          <p:cNvSpPr txBox="1"/>
          <p:nvPr/>
        </p:nvSpPr>
        <p:spPr>
          <a:xfrm>
            <a:off x="3409225" y="4451388"/>
            <a:ext cx="1503485" cy="300082"/>
          </a:xfrm>
          <a:prstGeom prst="rect">
            <a:avLst/>
          </a:prstGeom>
          <a:noFill/>
        </p:spPr>
        <p:txBody>
          <a:bodyPr wrap="square" rtlCol="0">
            <a:spAutoFit/>
          </a:bodyPr>
          <a:lstStyle/>
          <a:p>
            <a:r>
              <a:rPr lang="en-US" sz="1350" dirty="0">
                <a:solidFill>
                  <a:prstClr val="black"/>
                </a:solidFill>
              </a:rPr>
              <a:t>Stained Glass Art</a:t>
            </a:r>
          </a:p>
        </p:txBody>
      </p:sp>
      <p:pic>
        <p:nvPicPr>
          <p:cNvPr id="3083" name="Picture 11" descr="http://www.nisenet.org/sites/default/files/styles/product_image/public/images/catalog/20140907GH1_426.jpg?itok=faSsLUB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00803" y="3661303"/>
            <a:ext cx="1949516" cy="1949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86430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Nanoscience Exposed</a:t>
            </a:r>
            <a:endParaRPr lang="en-US"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77564" y="1778986"/>
            <a:ext cx="2077183" cy="1867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descr="http://www.nisenet.org/sites/default/files/styles/product_image/public/MeasMol_photo1kid_01Dec09.jpg?itok=GNc8JqJi"/>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6776" y="2311046"/>
            <a:ext cx="1699032" cy="2152307"/>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77565" y="3904457"/>
            <a:ext cx="2077183" cy="1640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94665" y="4642381"/>
            <a:ext cx="1523267" cy="300082"/>
          </a:xfrm>
          <a:prstGeom prst="rect">
            <a:avLst/>
          </a:prstGeom>
          <a:noFill/>
        </p:spPr>
        <p:txBody>
          <a:bodyPr wrap="square" rtlCol="0">
            <a:spAutoFit/>
          </a:bodyPr>
          <a:lstStyle/>
          <a:p>
            <a:r>
              <a:rPr lang="en-US" sz="1350" dirty="0">
                <a:solidFill>
                  <a:prstClr val="black"/>
                </a:solidFill>
              </a:rPr>
              <a:t>Smelly Balloons</a:t>
            </a:r>
          </a:p>
        </p:txBody>
      </p:sp>
      <p:sp>
        <p:nvSpPr>
          <p:cNvPr id="5" name="TextBox 4"/>
          <p:cNvSpPr txBox="1"/>
          <p:nvPr/>
        </p:nvSpPr>
        <p:spPr>
          <a:xfrm>
            <a:off x="3402623" y="2712635"/>
            <a:ext cx="1457325" cy="300082"/>
          </a:xfrm>
          <a:prstGeom prst="rect">
            <a:avLst/>
          </a:prstGeom>
          <a:noFill/>
        </p:spPr>
        <p:txBody>
          <a:bodyPr wrap="square" rtlCol="0">
            <a:spAutoFit/>
          </a:bodyPr>
          <a:lstStyle/>
          <a:p>
            <a:r>
              <a:rPr lang="en-US" sz="1350" dirty="0">
                <a:solidFill>
                  <a:prstClr val="black"/>
                </a:solidFill>
              </a:rPr>
              <a:t>Ready, Set, Fizz!</a:t>
            </a:r>
          </a:p>
        </p:txBody>
      </p:sp>
      <p:sp>
        <p:nvSpPr>
          <p:cNvPr id="6" name="TextBox 5"/>
          <p:cNvSpPr txBox="1"/>
          <p:nvPr/>
        </p:nvSpPr>
        <p:spPr>
          <a:xfrm>
            <a:off x="3712552" y="4642381"/>
            <a:ext cx="1094642" cy="300082"/>
          </a:xfrm>
          <a:prstGeom prst="rect">
            <a:avLst/>
          </a:prstGeom>
          <a:noFill/>
        </p:spPr>
        <p:txBody>
          <a:bodyPr wrap="square" rtlCol="0">
            <a:spAutoFit/>
          </a:bodyPr>
          <a:lstStyle/>
          <a:p>
            <a:r>
              <a:rPr lang="en-US" sz="1350" dirty="0">
                <a:solidFill>
                  <a:prstClr val="black"/>
                </a:solidFill>
              </a:rPr>
              <a:t>You Decide!</a:t>
            </a:r>
          </a:p>
        </p:txBody>
      </p:sp>
    </p:spTree>
    <p:extLst>
      <p:ext uri="{BB962C8B-B14F-4D97-AF65-F5344CB8AC3E}">
        <p14:creationId xmlns:p14="http://schemas.microsoft.com/office/powerpoint/2010/main" val="194734416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Successes and Challenges</a:t>
            </a:r>
            <a:endParaRPr lang="en-US" dirty="0"/>
          </a:p>
        </p:txBody>
      </p:sp>
      <p:sp>
        <p:nvSpPr>
          <p:cNvPr id="3" name="Content Placeholder 2"/>
          <p:cNvSpPr>
            <a:spLocks noGrp="1"/>
          </p:cNvSpPr>
          <p:nvPr>
            <p:ph idx="1"/>
          </p:nvPr>
        </p:nvSpPr>
        <p:spPr>
          <a:xfrm>
            <a:off x="337341" y="1863268"/>
            <a:ext cx="8274724" cy="3799331"/>
          </a:xfrm>
        </p:spPr>
        <p:txBody>
          <a:bodyPr>
            <a:normAutofit/>
          </a:bodyPr>
          <a:lstStyle/>
          <a:p>
            <a:r>
              <a:rPr lang="en-US" sz="1800" dirty="0"/>
              <a:t>Successes</a:t>
            </a:r>
          </a:p>
          <a:p>
            <a:pPr lvl="1"/>
            <a:r>
              <a:rPr lang="en-US" sz="1500" dirty="0"/>
              <a:t>A+ Care at Babcock Presbyterian was a pleasure to work with.</a:t>
            </a:r>
          </a:p>
          <a:p>
            <a:pPr lvl="1"/>
            <a:r>
              <a:rPr lang="en-US" sz="1500" dirty="0"/>
              <a:t>Site coordinator and the children were very enthusiastic to have us there.  They do not typically receive these types of enrichment programs.</a:t>
            </a:r>
          </a:p>
          <a:p>
            <a:pPr lvl="1"/>
            <a:r>
              <a:rPr lang="en-US" sz="1500" dirty="0"/>
              <a:t>Staff was plentiful and very hands-on.</a:t>
            </a:r>
          </a:p>
          <a:p>
            <a:pPr lvl="1"/>
            <a:r>
              <a:rPr lang="en-US" sz="1500" dirty="0"/>
              <a:t>Parents were supportive, said their kids didn’t want to go home!  They would pick up their children later on Port Discovery days so their kids could complete the program.</a:t>
            </a:r>
          </a:p>
          <a:p>
            <a:r>
              <a:rPr lang="en-US" sz="1800" dirty="0"/>
              <a:t>Challenges</a:t>
            </a:r>
          </a:p>
          <a:p>
            <a:pPr lvl="1"/>
            <a:r>
              <a:rPr lang="en-US" sz="1500" dirty="0"/>
              <a:t>Due to the after school program location, there is a lot of ethnic, economic, and ability diversity within the group of students.  Many children have varying learning disabilities.</a:t>
            </a:r>
          </a:p>
          <a:p>
            <a:pPr lvl="1"/>
            <a:r>
              <a:rPr lang="en-US" sz="1500" dirty="0"/>
              <a:t>All students, Kindergarten through 5</a:t>
            </a:r>
            <a:r>
              <a:rPr lang="en-US" sz="1500" baseline="30000" dirty="0"/>
              <a:t>th</a:t>
            </a:r>
            <a:r>
              <a:rPr lang="en-US" sz="1500" dirty="0"/>
              <a:t> grade were in one group.</a:t>
            </a:r>
          </a:p>
        </p:txBody>
      </p:sp>
    </p:spTree>
    <p:extLst>
      <p:ext uri="{BB962C8B-B14F-4D97-AF65-F5344CB8AC3E}">
        <p14:creationId xmlns:p14="http://schemas.microsoft.com/office/powerpoint/2010/main" val="55298962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Outcomes</a:t>
            </a:r>
            <a:endParaRPr lang="en-US" dirty="0"/>
          </a:p>
        </p:txBody>
      </p:sp>
      <p:sp>
        <p:nvSpPr>
          <p:cNvPr id="3" name="Content Placeholder 2"/>
          <p:cNvSpPr>
            <a:spLocks noGrp="1"/>
          </p:cNvSpPr>
          <p:nvPr>
            <p:ph idx="1"/>
          </p:nvPr>
        </p:nvSpPr>
        <p:spPr>
          <a:xfrm>
            <a:off x="488219" y="2009502"/>
            <a:ext cx="5360865" cy="2910580"/>
          </a:xfrm>
        </p:spPr>
        <p:txBody>
          <a:bodyPr>
            <a:normAutofit/>
          </a:bodyPr>
          <a:lstStyle/>
          <a:p>
            <a:r>
              <a:rPr lang="en-US" sz="1800" dirty="0"/>
              <a:t>Continued Partnership</a:t>
            </a:r>
          </a:p>
          <a:p>
            <a:pPr lvl="1"/>
            <a:r>
              <a:rPr lang="en-US" sz="1500" dirty="0"/>
              <a:t>With NISE Net support of the Explore Science kit, Nanoscience Exposed was provided to A+ Care free of charge.</a:t>
            </a:r>
          </a:p>
          <a:p>
            <a:pPr lvl="1"/>
            <a:r>
              <a:rPr lang="en-US" sz="1500" dirty="0"/>
              <a:t>In the 2016/2017 school year, two new after school programs </a:t>
            </a:r>
            <a:r>
              <a:rPr lang="en-US" sz="1500" dirty="0" smtClean="0"/>
              <a:t>were </a:t>
            </a:r>
            <a:r>
              <a:rPr lang="en-US" sz="1500" dirty="0"/>
              <a:t>provided free of charge with support from Baltimore County.</a:t>
            </a:r>
          </a:p>
          <a:p>
            <a:r>
              <a:rPr lang="en-US" sz="1800" dirty="0"/>
              <a:t>New grant from local foundation!</a:t>
            </a:r>
          </a:p>
          <a:p>
            <a:pPr lvl="1"/>
            <a:r>
              <a:rPr lang="en-US" sz="1500" dirty="0"/>
              <a:t>Provide after school enrichment to 4 Catholic Schools in Baltimore City in 2017</a:t>
            </a:r>
          </a:p>
        </p:txBody>
      </p:sp>
      <p:pic>
        <p:nvPicPr>
          <p:cNvPr id="6146" name="Picture 2" descr="I:\Education\szimmerman\Photos\NASA after school\NASA Babcock 2015\IMG_489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60099" y="3779327"/>
            <a:ext cx="2530960" cy="189830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I:\Education\After School\FY17\PHOTOS\Fall _Babcock - Primates\IMG_342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96412" y="1376372"/>
            <a:ext cx="1695269" cy="2260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49942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0907GH1_408-X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05692"/>
            <a:ext cx="9144000" cy="6100763"/>
          </a:xfrm>
          <a:prstGeom prst="rect">
            <a:avLst/>
          </a:prstGeom>
        </p:spPr>
      </p:pic>
      <p:sp>
        <p:nvSpPr>
          <p:cNvPr id="12" name="Rectangle 11"/>
          <p:cNvSpPr/>
          <p:nvPr/>
        </p:nvSpPr>
        <p:spPr>
          <a:xfrm>
            <a:off x="7" y="0"/>
            <a:ext cx="9143999" cy="1143964"/>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flipH="1">
            <a:off x="0" y="138454"/>
            <a:ext cx="9144000" cy="738664"/>
          </a:xfrm>
          <a:prstGeom prst="rect">
            <a:avLst/>
          </a:prstGeom>
        </p:spPr>
        <p:txBody>
          <a:bodyPr wrap="square">
            <a:spAutoFit/>
          </a:bodyPr>
          <a:lstStyle/>
          <a:p>
            <a:pPr algn="ctr"/>
            <a:r>
              <a:rPr lang="en-US" sz="4200" b="1" dirty="0" smtClean="0">
                <a:solidFill>
                  <a:schemeClr val="bg1"/>
                </a:solidFill>
                <a:latin typeface="Century Gothic"/>
              </a:rPr>
              <a:t>Arkansas Discovery Network</a:t>
            </a:r>
            <a:endParaRPr lang="en-US" sz="4200" dirty="0">
              <a:solidFill>
                <a:schemeClr val="bg1"/>
              </a:solidFill>
            </a:endParaRPr>
          </a:p>
        </p:txBody>
      </p:sp>
    </p:spTree>
    <p:extLst>
      <p:ext uri="{BB962C8B-B14F-4D97-AF65-F5344CB8AC3E}">
        <p14:creationId xmlns:p14="http://schemas.microsoft.com/office/powerpoint/2010/main" val="97869786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8940" y="456093"/>
            <a:ext cx="8641977" cy="1077218"/>
          </a:xfrm>
          <a:prstGeom prst="rect">
            <a:avLst/>
          </a:prstGeom>
        </p:spPr>
        <p:txBody>
          <a:bodyPr wrap="square">
            <a:spAutoFit/>
          </a:bodyPr>
          <a:lstStyle/>
          <a:p>
            <a:r>
              <a:rPr lang="en-US" sz="3200" i="1" dirty="0" smtClean="0">
                <a:latin typeface="+mj-lt"/>
                <a:cs typeface="Georgia"/>
              </a:rPr>
              <a:t>Over </a:t>
            </a:r>
            <a:r>
              <a:rPr lang="en-US" sz="3200" b="1" i="1" dirty="0" smtClean="0">
                <a:solidFill>
                  <a:srgbClr val="00858B"/>
                </a:solidFill>
                <a:latin typeface="+mj-lt"/>
                <a:cs typeface="Georgia"/>
              </a:rPr>
              <a:t>600 organizations </a:t>
            </a:r>
            <a:r>
              <a:rPr lang="en-US" sz="3200" i="1" dirty="0" smtClean="0">
                <a:latin typeface="+mj-lt"/>
                <a:cs typeface="Georgia"/>
              </a:rPr>
              <a:t>regularly participate in Network activities.</a:t>
            </a:r>
          </a:p>
        </p:txBody>
      </p:sp>
      <p:pic>
        <p:nvPicPr>
          <p:cNvPr id="2" name="Picture 1" descr="regional hub map 2016_dots_B.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9058" y="1697665"/>
            <a:ext cx="8686800" cy="4966101"/>
          </a:xfrm>
          <a:prstGeom prst="rect">
            <a:avLst/>
          </a:prstGeom>
        </p:spPr>
      </p:pic>
    </p:spTree>
    <p:extLst>
      <p:ext uri="{BB962C8B-B14F-4D97-AF65-F5344CB8AC3E}">
        <p14:creationId xmlns:p14="http://schemas.microsoft.com/office/powerpoint/2010/main" val="93918131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576"/>
            <a:ext cx="9220200" cy="691515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7" y="5469394"/>
            <a:ext cx="1401337" cy="1366304"/>
          </a:xfrm>
          <a:prstGeom prst="rect">
            <a:avLst/>
          </a:prstGeom>
        </p:spPr>
      </p:pic>
      <p:pic>
        <p:nvPicPr>
          <p:cNvPr id="1026" name="Picture 2" descr="Y:\MARKETING\Logos\NEW MOD Logos\PMS\MOD_144_logo_sidelarge.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34200" y="4267200"/>
            <a:ext cx="2209800" cy="978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0431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Berryville Public Library</a:t>
            </a:r>
            <a:endParaRPr lang="en-US" dirty="0"/>
          </a:p>
        </p:txBody>
      </p:sp>
      <p:sp>
        <p:nvSpPr>
          <p:cNvPr id="4" name="TextBox 3"/>
          <p:cNvSpPr txBox="1"/>
          <p:nvPr/>
        </p:nvSpPr>
        <p:spPr>
          <a:xfrm>
            <a:off x="849592" y="2866788"/>
            <a:ext cx="7696200" cy="1323439"/>
          </a:xfrm>
          <a:prstGeom prst="rect">
            <a:avLst/>
          </a:prstGeom>
          <a:noFill/>
        </p:spPr>
        <p:txBody>
          <a:bodyPr wrap="square" rtlCol="0">
            <a:spAutoFit/>
          </a:bodyPr>
          <a:lstStyle/>
          <a:p>
            <a:pPr algn="ctr" defTabSz="914400"/>
            <a:r>
              <a:rPr lang="en-US" sz="2000" dirty="0" smtClean="0">
                <a:solidFill>
                  <a:prstClr val="black"/>
                </a:solidFill>
              </a:rPr>
              <a:t>Audience: Rural, North Central Arkansas</a:t>
            </a:r>
          </a:p>
          <a:p>
            <a:pPr algn="ctr" defTabSz="914400"/>
            <a:endParaRPr lang="en-US" sz="1000" dirty="0">
              <a:solidFill>
                <a:prstClr val="black"/>
              </a:solidFill>
            </a:endParaRPr>
          </a:p>
          <a:p>
            <a:pPr algn="ctr" defTabSz="914400"/>
            <a:r>
              <a:rPr lang="en-US" sz="2000" dirty="0" smtClean="0">
                <a:solidFill>
                  <a:prstClr val="black"/>
                </a:solidFill>
              </a:rPr>
              <a:t>Five Towns Served, Ranging in Population from 291 to Just over 5,000</a:t>
            </a:r>
          </a:p>
          <a:p>
            <a:pPr defTabSz="914400"/>
            <a:endParaRPr lang="en-US" sz="1000" dirty="0" smtClean="0">
              <a:solidFill>
                <a:prstClr val="black"/>
              </a:solidFill>
            </a:endParaRPr>
          </a:p>
          <a:p>
            <a:pPr algn="ctr" defTabSz="914400"/>
            <a:r>
              <a:rPr lang="en-US" sz="2000" dirty="0" smtClean="0">
                <a:solidFill>
                  <a:prstClr val="black"/>
                </a:solidFill>
              </a:rPr>
              <a:t>25% of Families are Living in Poverty</a:t>
            </a:r>
            <a:endParaRPr lang="en-US" sz="2000" dirty="0">
              <a:solidFill>
                <a:prstClr val="black"/>
              </a:solidFill>
            </a:endParaRPr>
          </a:p>
        </p:txBody>
      </p:sp>
    </p:spTree>
    <p:extLst>
      <p:ext uri="{BB962C8B-B14F-4D97-AF65-F5344CB8AC3E}">
        <p14:creationId xmlns:p14="http://schemas.microsoft.com/office/powerpoint/2010/main" val="138171282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12733"/>
            <a:ext cx="8686800" cy="1143000"/>
          </a:xfrm>
        </p:spPr>
        <p:txBody>
          <a:bodyPr>
            <a:noAutofit/>
          </a:bodyPr>
          <a:lstStyle/>
          <a:p>
            <a:r>
              <a:rPr lang="en-US" sz="2000" dirty="0" smtClean="0"/>
              <a:t>“The </a:t>
            </a:r>
            <a:r>
              <a:rPr lang="en-US" sz="2000" dirty="0"/>
              <a:t>kit really represents a bit of a paradigm shift in terms of library programming in our two counties. We know in theory that more and more it will be important for libraries to embrace the promotion of invention literacy/STEM topics along with more traditional forms of literacy. But </a:t>
            </a:r>
            <a:r>
              <a:rPr lang="en-US" sz="2000" b="1" dirty="0"/>
              <a:t>in small towns it is still easy to say that is for big city libraries with more funding, staff, space, etc. This allowed us to see what we really can do with relatively simple supplies even in the small spaces we have for such programming</a:t>
            </a:r>
            <a:r>
              <a:rPr lang="en-US" sz="2000" b="1" dirty="0" smtClean="0"/>
              <a:t>.</a:t>
            </a:r>
            <a:r>
              <a:rPr lang="en-US" sz="2000" dirty="0" smtClean="0"/>
              <a:t>” – Director, Berryville Public Library</a:t>
            </a:r>
            <a:r>
              <a:rPr lang="en-US" sz="2000" dirty="0"/>
              <a:t/>
            </a:r>
            <a:br>
              <a:rPr lang="en-US" sz="2000" dirty="0"/>
            </a:br>
            <a:endParaRPr lang="en-US" sz="2000" dirty="0"/>
          </a:p>
        </p:txBody>
      </p:sp>
      <p:sp>
        <p:nvSpPr>
          <p:cNvPr id="5" name="TextBox 4"/>
          <p:cNvSpPr txBox="1"/>
          <p:nvPr/>
        </p:nvSpPr>
        <p:spPr>
          <a:xfrm>
            <a:off x="609600" y="719666"/>
            <a:ext cx="7696200" cy="553998"/>
          </a:xfrm>
          <a:prstGeom prst="rect">
            <a:avLst/>
          </a:prstGeom>
          <a:noFill/>
        </p:spPr>
        <p:txBody>
          <a:bodyPr wrap="square" rtlCol="0">
            <a:spAutoFit/>
          </a:bodyPr>
          <a:lstStyle/>
          <a:p>
            <a:pPr algn="ctr" defTabSz="914400"/>
            <a:r>
              <a:rPr lang="en-US" sz="3000" dirty="0" smtClean="0">
                <a:solidFill>
                  <a:prstClr val="black"/>
                </a:solidFill>
              </a:rPr>
              <a:t>Training, Co-Presenting, Left Kit for Future Use</a:t>
            </a:r>
            <a:endParaRPr lang="en-US" sz="3000" dirty="0">
              <a:solidFill>
                <a:prstClr val="black"/>
              </a:solidFill>
            </a:endParaRPr>
          </a:p>
        </p:txBody>
      </p:sp>
    </p:spTree>
    <p:extLst>
      <p:ext uri="{BB962C8B-B14F-4D97-AF65-F5344CB8AC3E}">
        <p14:creationId xmlns:p14="http://schemas.microsoft.com/office/powerpoint/2010/main" val="200849931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304802" y="929123"/>
            <a:ext cx="3522663" cy="1355725"/>
          </a:xfr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27464" y="3505214"/>
            <a:ext cx="4835660" cy="1775543"/>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2334" y="624199"/>
            <a:ext cx="4005920" cy="1965571"/>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2176" y="3199608"/>
            <a:ext cx="2447923" cy="2386726"/>
          </a:xfrm>
          <a:prstGeom prst="rect">
            <a:avLst/>
          </a:prstGeom>
        </p:spPr>
      </p:pic>
    </p:spTree>
    <p:extLst>
      <p:ext uri="{BB962C8B-B14F-4D97-AF65-F5344CB8AC3E}">
        <p14:creationId xmlns:p14="http://schemas.microsoft.com/office/powerpoint/2010/main" val="265262940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5CBEEC"/>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22313" y="1803657"/>
            <a:ext cx="7772400" cy="2102974"/>
          </a:xfrm>
        </p:spPr>
        <p:txBody>
          <a:bodyPr>
            <a:normAutofit fontScale="90000"/>
          </a:bodyPr>
          <a:lstStyle/>
          <a:p>
            <a:pPr algn="ctr"/>
            <a:r>
              <a:rPr lang="en-US" sz="7000" dirty="0" smtClean="0">
                <a:solidFill>
                  <a:srgbClr val="FFFFFF"/>
                </a:solidFill>
                <a:latin typeface="Century Gothic"/>
                <a:cs typeface="Century Gothic"/>
              </a:rPr>
              <a:t>Q&amp;A</a:t>
            </a:r>
            <a:br>
              <a:rPr lang="en-US" sz="7000" dirty="0" smtClean="0">
                <a:solidFill>
                  <a:srgbClr val="FFFFFF"/>
                </a:solidFill>
                <a:latin typeface="Century Gothic"/>
                <a:cs typeface="Century Gothic"/>
              </a:rPr>
            </a:br>
            <a:r>
              <a:rPr lang="en-US" sz="7000" dirty="0" smtClean="0">
                <a:solidFill>
                  <a:srgbClr val="FFFFFF"/>
                </a:solidFill>
                <a:latin typeface="Century Gothic"/>
                <a:cs typeface="Century Gothic"/>
              </a:rPr>
              <a:t/>
            </a:r>
            <a:br>
              <a:rPr lang="en-US" sz="7000" dirty="0" smtClean="0">
                <a:solidFill>
                  <a:srgbClr val="FFFFFF"/>
                </a:solidFill>
                <a:latin typeface="Century Gothic"/>
                <a:cs typeface="Century Gothic"/>
              </a:rPr>
            </a:br>
            <a:r>
              <a:rPr lang="en-US" sz="7000" dirty="0" smtClean="0">
                <a:solidFill>
                  <a:srgbClr val="FFFFFF"/>
                </a:solidFill>
                <a:latin typeface="Century Gothic"/>
                <a:cs typeface="Century Gothic"/>
              </a:rPr>
              <a:t>DISCUSSION</a:t>
            </a:r>
            <a:endParaRPr lang="en-US" sz="7000" dirty="0">
              <a:solidFill>
                <a:srgbClr val="FFFFFF"/>
              </a:solidFill>
              <a:latin typeface="Century Gothic"/>
              <a:cs typeface="Century Gothic"/>
            </a:endParaRPr>
          </a:p>
        </p:txBody>
      </p:sp>
    </p:spTree>
    <p:extLst>
      <p:ext uri="{BB962C8B-B14F-4D97-AF65-F5344CB8AC3E}">
        <p14:creationId xmlns:p14="http://schemas.microsoft.com/office/powerpoint/2010/main" val="98606756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 y="0"/>
            <a:ext cx="9143999" cy="1143964"/>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flipH="1">
            <a:off x="0" y="138454"/>
            <a:ext cx="9144000" cy="769441"/>
          </a:xfrm>
          <a:prstGeom prst="rect">
            <a:avLst/>
          </a:prstGeom>
        </p:spPr>
        <p:txBody>
          <a:bodyPr wrap="square">
            <a:spAutoFit/>
          </a:bodyPr>
          <a:lstStyle/>
          <a:p>
            <a:pPr algn="ctr"/>
            <a:r>
              <a:rPr lang="en-US" sz="4400" b="1" dirty="0" smtClean="0">
                <a:solidFill>
                  <a:schemeClr val="bg1"/>
                </a:solidFill>
                <a:latin typeface="Century Gothic"/>
              </a:rPr>
              <a:t>Questions for our presenters?</a:t>
            </a:r>
            <a:endParaRPr lang="en-US" sz="4400" dirty="0">
              <a:solidFill>
                <a:schemeClr val="bg1"/>
              </a:solidFill>
            </a:endParaRPr>
          </a:p>
        </p:txBody>
      </p:sp>
      <p:pic>
        <p:nvPicPr>
          <p:cNvPr id="4" name="Picture 3" descr="KGronostajski_CommunityNight_Nano-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143964"/>
            <a:ext cx="9144000" cy="5714035"/>
          </a:xfrm>
          <a:prstGeom prst="rect">
            <a:avLst/>
          </a:prstGeom>
        </p:spPr>
      </p:pic>
    </p:spTree>
    <p:extLst>
      <p:ext uri="{BB962C8B-B14F-4D97-AF65-F5344CB8AC3E}">
        <p14:creationId xmlns:p14="http://schemas.microsoft.com/office/powerpoint/2010/main" val="203920834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 y="0"/>
            <a:ext cx="9143999" cy="1143964"/>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flipH="1">
            <a:off x="0" y="138454"/>
            <a:ext cx="9144000" cy="769441"/>
          </a:xfrm>
          <a:prstGeom prst="rect">
            <a:avLst/>
          </a:prstGeom>
        </p:spPr>
        <p:txBody>
          <a:bodyPr wrap="square">
            <a:spAutoFit/>
          </a:bodyPr>
          <a:lstStyle/>
          <a:p>
            <a:pPr algn="ctr"/>
            <a:r>
              <a:rPr lang="en-US" sz="4400" b="1" dirty="0" smtClean="0">
                <a:solidFill>
                  <a:schemeClr val="bg1"/>
                </a:solidFill>
                <a:latin typeface="Century Gothic"/>
              </a:rPr>
              <a:t>Discussion</a:t>
            </a:r>
            <a:endParaRPr lang="en-US" sz="4400" dirty="0">
              <a:solidFill>
                <a:schemeClr val="bg1"/>
              </a:solidFill>
            </a:endParaRPr>
          </a:p>
        </p:txBody>
      </p:sp>
      <p:sp>
        <p:nvSpPr>
          <p:cNvPr id="5" name="Rectangle 4"/>
          <p:cNvSpPr/>
          <p:nvPr/>
        </p:nvSpPr>
        <p:spPr>
          <a:xfrm>
            <a:off x="176851" y="1584884"/>
            <a:ext cx="8967149" cy="3467616"/>
          </a:xfrm>
          <a:prstGeom prst="rect">
            <a:avLst/>
          </a:prstGeom>
        </p:spPr>
        <p:txBody>
          <a:bodyPr wrap="square">
            <a:spAutoFit/>
          </a:bodyPr>
          <a:lstStyle/>
          <a:p>
            <a:pPr>
              <a:spcAft>
                <a:spcPts val="800"/>
              </a:spcAft>
            </a:pPr>
            <a:r>
              <a:rPr lang="en-US" sz="3000" b="1" dirty="0" smtClean="0"/>
              <a:t>What collaboration challenges have you experienced?</a:t>
            </a:r>
          </a:p>
          <a:p>
            <a:r>
              <a:rPr lang="en-US" sz="2800" dirty="0" smtClean="0"/>
              <a:t>Let’s discuss strategies for working through them</a:t>
            </a:r>
            <a:r>
              <a:rPr lang="en-US" sz="2800" dirty="0"/>
              <a:t>!</a:t>
            </a:r>
            <a:endParaRPr lang="en-US" sz="2800" dirty="0" smtClean="0"/>
          </a:p>
          <a:p>
            <a:endParaRPr lang="en-US" sz="2800" dirty="0" smtClean="0"/>
          </a:p>
          <a:p>
            <a:pPr>
              <a:spcAft>
                <a:spcPts val="200"/>
              </a:spcAft>
            </a:pPr>
            <a:r>
              <a:rPr lang="en-US" sz="2400" dirty="0" smtClean="0"/>
              <a:t>For example:</a:t>
            </a:r>
            <a:endParaRPr lang="en-US" sz="2400" dirty="0"/>
          </a:p>
          <a:p>
            <a:pPr marL="514350" indent="-288925">
              <a:spcAft>
                <a:spcPts val="200"/>
              </a:spcAft>
              <a:buFont typeface="Arial"/>
              <a:buChar char="•"/>
            </a:pPr>
            <a:r>
              <a:rPr lang="en-US" sz="2400" dirty="0" smtClean="0"/>
              <a:t>Identifying the right partnership, right now</a:t>
            </a:r>
          </a:p>
          <a:p>
            <a:pPr marL="514350" indent="-288925">
              <a:spcAft>
                <a:spcPts val="200"/>
              </a:spcAft>
              <a:buFont typeface="Arial"/>
              <a:buChar char="•"/>
            </a:pPr>
            <a:r>
              <a:rPr lang="en-US" sz="2400" dirty="0" smtClean="0"/>
              <a:t>Dealing with changes </a:t>
            </a:r>
            <a:r>
              <a:rPr lang="en-US" sz="2400" dirty="0"/>
              <a:t>in personnel</a:t>
            </a:r>
          </a:p>
          <a:p>
            <a:pPr marL="514350" indent="-288925">
              <a:spcAft>
                <a:spcPts val="200"/>
              </a:spcAft>
              <a:buFont typeface="Arial"/>
              <a:buChar char="•"/>
            </a:pPr>
            <a:r>
              <a:rPr lang="en-US" sz="2400" dirty="0" smtClean="0"/>
              <a:t>Addressing changing </a:t>
            </a:r>
            <a:r>
              <a:rPr lang="en-US" sz="2400" dirty="0"/>
              <a:t>organizational priorities (on either side)</a:t>
            </a:r>
          </a:p>
          <a:p>
            <a:pPr marL="514350" indent="-288925">
              <a:buFont typeface="Arial"/>
              <a:buChar char="•"/>
            </a:pPr>
            <a:r>
              <a:rPr lang="en-US" sz="2400" dirty="0" smtClean="0"/>
              <a:t>Fostering </a:t>
            </a:r>
            <a:r>
              <a:rPr lang="en-US" sz="2400" dirty="0"/>
              <a:t>organizational buy-</a:t>
            </a:r>
            <a:r>
              <a:rPr lang="en-US" sz="2400" dirty="0" smtClean="0"/>
              <a:t>in</a:t>
            </a:r>
            <a:endParaRPr lang="en-US" sz="2400" dirty="0"/>
          </a:p>
        </p:txBody>
      </p:sp>
    </p:spTree>
    <p:extLst>
      <p:ext uri="{BB962C8B-B14F-4D97-AF65-F5344CB8AC3E}">
        <p14:creationId xmlns:p14="http://schemas.microsoft.com/office/powerpoint/2010/main" val="425862336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3295" y="2034596"/>
            <a:ext cx="90858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txBox="1">
            <a:spLocks noChangeArrowheads="1"/>
          </p:cNvSpPr>
          <p:nvPr/>
        </p:nvSpPr>
        <p:spPr bwMode="auto">
          <a:xfrm>
            <a:off x="1794790" y="1944964"/>
            <a:ext cx="7035446" cy="134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20000"/>
              </a:spcBef>
            </a:pPr>
            <a:r>
              <a:rPr lang="en-US" sz="1200" b="1" dirty="0" smtClean="0">
                <a:latin typeface="+mj-lt"/>
              </a:rPr>
              <a:t>The </a:t>
            </a:r>
            <a:r>
              <a:rPr lang="en-US" sz="1200" b="1" dirty="0" err="1" smtClean="0">
                <a:latin typeface="+mj-lt"/>
              </a:rPr>
              <a:t>Nanoscale</a:t>
            </a:r>
            <a:r>
              <a:rPr lang="en-US" sz="1200" b="1" dirty="0" smtClean="0">
                <a:latin typeface="+mj-lt"/>
              </a:rPr>
              <a:t> Informal Science Education Network </a:t>
            </a:r>
            <a:r>
              <a:rPr lang="en-US" sz="1200" dirty="0">
                <a:latin typeface="+mj-lt"/>
              </a:rPr>
              <a:t>i</a:t>
            </a:r>
            <a:r>
              <a:rPr lang="en-US" sz="1200" dirty="0" smtClean="0">
                <a:latin typeface="+mj-lt"/>
              </a:rPr>
              <a:t>s supported </a:t>
            </a:r>
            <a:r>
              <a:rPr lang="en-US" sz="1200" dirty="0">
                <a:latin typeface="+mj-lt"/>
              </a:rPr>
              <a:t>by the National Science Foundation under </a:t>
            </a:r>
            <a:r>
              <a:rPr lang="en-US" sz="1200" dirty="0" smtClean="0">
                <a:latin typeface="+mj-lt"/>
              </a:rPr>
              <a:t>award numbers 0532536 and 0940143. </a:t>
            </a:r>
            <a:r>
              <a:rPr lang="en-US" sz="1200" b="1" dirty="0" smtClean="0">
                <a:latin typeface="+mj-lt"/>
              </a:rPr>
              <a:t>Multi-Site Public Engagement in Science</a:t>
            </a:r>
            <a:r>
              <a:rPr lang="en-US" sz="1200" dirty="0" smtClean="0">
                <a:latin typeface="+mj-lt"/>
              </a:rPr>
              <a:t> is supported by the National Science Foundation under award number 1421179. </a:t>
            </a:r>
            <a:r>
              <a:rPr lang="en-US" sz="1200" b="1" dirty="0" err="1" smtClean="0">
                <a:latin typeface="+mj-lt"/>
              </a:rPr>
              <a:t>Transmedia</a:t>
            </a:r>
            <a:r>
              <a:rPr lang="en-US" sz="1200" b="1" dirty="0" smtClean="0">
                <a:latin typeface="+mj-lt"/>
              </a:rPr>
              <a:t> Museum </a:t>
            </a:r>
            <a:r>
              <a:rPr lang="en-US" sz="1200" dirty="0" smtClean="0">
                <a:latin typeface="+mj-lt"/>
              </a:rPr>
              <a:t>is supported by the National Science Foundation under award number </a:t>
            </a:r>
            <a:r>
              <a:rPr lang="is-IS" sz="1200" dirty="0">
                <a:latin typeface="+mj-lt"/>
              </a:rPr>
              <a:t>1516684</a:t>
            </a:r>
            <a:r>
              <a:rPr lang="en-US" sz="1200" dirty="0" smtClean="0">
                <a:latin typeface="+mj-lt"/>
              </a:rPr>
              <a:t>. </a:t>
            </a:r>
            <a:r>
              <a:rPr lang="en-US" sz="1200" b="1" dirty="0" err="1" smtClean="0">
                <a:latin typeface="+mj-lt"/>
              </a:rPr>
              <a:t>ChemAttitudes</a:t>
            </a:r>
            <a:r>
              <a:rPr lang="en-US" sz="1200" dirty="0" smtClean="0">
                <a:latin typeface="+mj-lt"/>
              </a:rPr>
              <a:t> is supported by the National Science Foundation under award number 1612482. Any </a:t>
            </a:r>
            <a:r>
              <a:rPr lang="en-US" sz="1200" dirty="0">
                <a:latin typeface="+mj-lt"/>
              </a:rPr>
              <a:t>opinions, findings, and conclusions or recommendations expressed in this presentation are those of the authors and do not necessarily reflect the views of the Foundation. </a:t>
            </a:r>
          </a:p>
        </p:txBody>
      </p:sp>
      <p:sp>
        <p:nvSpPr>
          <p:cNvPr id="11" name="Rectangle 10"/>
          <p:cNvSpPr/>
          <p:nvPr/>
        </p:nvSpPr>
        <p:spPr>
          <a:xfrm>
            <a:off x="1794790" y="5376821"/>
            <a:ext cx="7035446" cy="830997"/>
          </a:xfrm>
          <a:prstGeom prst="rect">
            <a:avLst/>
          </a:prstGeom>
        </p:spPr>
        <p:txBody>
          <a:bodyPr wrap="square">
            <a:spAutoFit/>
          </a:bodyPr>
          <a:lstStyle/>
          <a:p>
            <a:r>
              <a:rPr lang="en-US" sz="1200" b="1" dirty="0" smtClean="0">
                <a:solidFill>
                  <a:srgbClr val="000000"/>
                </a:solidFill>
              </a:rPr>
              <a:t>Space and Earth Informal STEM Education </a:t>
            </a:r>
            <a:r>
              <a:rPr lang="en-US" sz="1200" dirty="0" smtClean="0">
                <a:solidFill>
                  <a:srgbClr val="000000"/>
                </a:solidFill>
              </a:rPr>
              <a:t>is supported </a:t>
            </a:r>
            <a:r>
              <a:rPr lang="en-US" sz="1200" dirty="0">
                <a:solidFill>
                  <a:srgbClr val="000000"/>
                </a:solidFill>
              </a:rPr>
              <a:t>by NASA under </a:t>
            </a:r>
            <a:r>
              <a:rPr lang="en-US" sz="1200" dirty="0" smtClean="0">
                <a:solidFill>
                  <a:srgbClr val="000000"/>
                </a:solidFill>
              </a:rPr>
              <a:t>cooperative agreement number NNX16AC67A. Any </a:t>
            </a:r>
            <a:r>
              <a:rPr lang="en-US" sz="1200" dirty="0">
                <a:solidFill>
                  <a:srgbClr val="000000"/>
                </a:solidFill>
              </a:rPr>
              <a:t>opinions, findings, and conclusions or recommendations expressed in this material are those of the author(s) and do not necessarily reflect the view of the National Aeronautics and Space Administration (NASA</a:t>
            </a:r>
            <a:r>
              <a:rPr lang="en-US" sz="1200" dirty="0" smtClean="0">
                <a:solidFill>
                  <a:srgbClr val="000000"/>
                </a:solidFill>
              </a:rPr>
              <a:t>).</a:t>
            </a:r>
            <a:endParaRPr lang="en-US" sz="1200" dirty="0">
              <a:solidFill>
                <a:srgbClr val="000000"/>
              </a:solidFill>
            </a:endParaRPr>
          </a:p>
        </p:txBody>
      </p:sp>
      <p:pic>
        <p:nvPicPr>
          <p:cNvPr id="21" name="Picture 20" descr="New_NISENET_logo_V.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0259" y="5376807"/>
            <a:ext cx="1077877" cy="914400"/>
          </a:xfrm>
          <a:prstGeom prst="rect">
            <a:avLst/>
          </a:prstGeom>
        </p:spPr>
      </p:pic>
      <p:sp>
        <p:nvSpPr>
          <p:cNvPr id="2" name="Rectangle 1"/>
          <p:cNvSpPr/>
          <p:nvPr/>
        </p:nvSpPr>
        <p:spPr>
          <a:xfrm>
            <a:off x="1794790" y="3876080"/>
            <a:ext cx="7035446" cy="646331"/>
          </a:xfrm>
          <a:prstGeom prst="rect">
            <a:avLst/>
          </a:prstGeom>
        </p:spPr>
        <p:txBody>
          <a:bodyPr wrap="square">
            <a:spAutoFit/>
          </a:bodyPr>
          <a:lstStyle/>
          <a:p>
            <a:r>
              <a:rPr lang="en-US" sz="1200" b="1" dirty="0" smtClean="0"/>
              <a:t>Sustainability in Science Museums </a:t>
            </a:r>
            <a:r>
              <a:rPr lang="en-US" sz="1200" dirty="0" smtClean="0"/>
              <a:t>is </a:t>
            </a:r>
            <a:r>
              <a:rPr lang="en-US" sz="1200" dirty="0"/>
              <a:t>supported by the Walton Sustainability Solutions Initiatives at Arizona State University (ASU</a:t>
            </a:r>
            <a:r>
              <a:rPr lang="en-US" sz="1200" dirty="0" smtClean="0"/>
              <a:t>)</a:t>
            </a:r>
            <a:r>
              <a:rPr lang="en-US" sz="1200" dirty="0"/>
              <a:t> </a:t>
            </a:r>
            <a:r>
              <a:rPr lang="en-US" sz="1200" dirty="0" smtClean="0"/>
              <a:t>and is a collaboration with the Center for Engagement and Training in Science and Society at ASU.</a:t>
            </a:r>
            <a:endParaRPr lang="en-US" sz="1200" dirty="0"/>
          </a:p>
        </p:txBody>
      </p:sp>
      <p:pic>
        <p:nvPicPr>
          <p:cNvPr id="3" name="Picture 2" descr="lwm1_rgb-mg.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3295" y="3861127"/>
            <a:ext cx="984834" cy="731520"/>
          </a:xfrm>
          <a:prstGeom prst="rect">
            <a:avLst/>
          </a:prstGeom>
        </p:spPr>
      </p:pic>
      <p:sp>
        <p:nvSpPr>
          <p:cNvPr id="24" name="Rectangle 23"/>
          <p:cNvSpPr/>
          <p:nvPr/>
        </p:nvSpPr>
        <p:spPr>
          <a:xfrm>
            <a:off x="7" y="0"/>
            <a:ext cx="9143999" cy="1470024"/>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flipH="1">
            <a:off x="0" y="287880"/>
            <a:ext cx="9144000" cy="769441"/>
          </a:xfrm>
          <a:prstGeom prst="rect">
            <a:avLst/>
          </a:prstGeom>
        </p:spPr>
        <p:txBody>
          <a:bodyPr wrap="square">
            <a:spAutoFit/>
          </a:bodyPr>
          <a:lstStyle/>
          <a:p>
            <a:pPr algn="ctr"/>
            <a:r>
              <a:rPr lang="en-US" sz="4400" b="1" dirty="0" smtClean="0">
                <a:solidFill>
                  <a:srgbClr val="FFFFFF"/>
                </a:solidFill>
                <a:latin typeface="Century Gothic"/>
              </a:rPr>
              <a:t>Thank you</a:t>
            </a:r>
            <a:endParaRPr lang="en-US" sz="4400" dirty="0">
              <a:solidFill>
                <a:srgbClr val="FFFFFF"/>
              </a:solidFill>
            </a:endParaRPr>
          </a:p>
        </p:txBody>
      </p:sp>
    </p:spTree>
    <p:extLst>
      <p:ext uri="{BB962C8B-B14F-4D97-AF65-F5344CB8AC3E}">
        <p14:creationId xmlns:p14="http://schemas.microsoft.com/office/powerpoint/2010/main" val="35153724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ISE_Net_press_photo_0043_HiRes.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9060" y="1494123"/>
            <a:ext cx="8686800" cy="5169647"/>
          </a:xfrm>
          <a:prstGeom prst="rect">
            <a:avLst/>
          </a:prstGeom>
        </p:spPr>
      </p:pic>
      <p:sp>
        <p:nvSpPr>
          <p:cNvPr id="9" name="Rectangle 8"/>
          <p:cNvSpPr/>
          <p:nvPr/>
        </p:nvSpPr>
        <p:spPr>
          <a:xfrm>
            <a:off x="239061" y="473303"/>
            <a:ext cx="8686800" cy="584776"/>
          </a:xfrm>
          <a:prstGeom prst="rect">
            <a:avLst/>
          </a:prstGeom>
        </p:spPr>
        <p:txBody>
          <a:bodyPr wrap="square">
            <a:spAutoFit/>
          </a:bodyPr>
          <a:lstStyle/>
          <a:p>
            <a:pPr algn="ctr"/>
            <a:r>
              <a:rPr lang="en-US" sz="3200" i="1" dirty="0" smtClean="0">
                <a:latin typeface="+mj-lt"/>
                <a:cs typeface="Georgia"/>
              </a:rPr>
              <a:t>Together, we reach </a:t>
            </a:r>
            <a:r>
              <a:rPr lang="en-US" sz="3200" b="1" i="1" dirty="0" smtClean="0">
                <a:solidFill>
                  <a:srgbClr val="00858B"/>
                </a:solidFill>
                <a:latin typeface="+mj-lt"/>
                <a:cs typeface="Georgia"/>
              </a:rPr>
              <a:t>millions of people</a:t>
            </a:r>
            <a:r>
              <a:rPr lang="en-US" sz="3200" i="1" dirty="0" smtClean="0">
                <a:solidFill>
                  <a:srgbClr val="00858B"/>
                </a:solidFill>
                <a:latin typeface="+mj-lt"/>
                <a:cs typeface="Georgia"/>
              </a:rPr>
              <a:t> </a:t>
            </a:r>
            <a:r>
              <a:rPr lang="en-US" sz="3200" i="1" dirty="0" smtClean="0">
                <a:latin typeface="+mj-lt"/>
                <a:cs typeface="Georgia"/>
              </a:rPr>
              <a:t>each year!</a:t>
            </a:r>
          </a:p>
        </p:txBody>
      </p:sp>
    </p:spTree>
    <p:extLst>
      <p:ext uri="{BB962C8B-B14F-4D97-AF65-F5344CB8AC3E}">
        <p14:creationId xmlns:p14="http://schemas.microsoft.com/office/powerpoint/2010/main" val="87108936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9059" y="483779"/>
            <a:ext cx="8686800" cy="1077218"/>
          </a:xfrm>
          <a:prstGeom prst="rect">
            <a:avLst/>
          </a:prstGeom>
        </p:spPr>
        <p:txBody>
          <a:bodyPr wrap="square">
            <a:spAutoFit/>
          </a:bodyPr>
          <a:lstStyle/>
          <a:p>
            <a:r>
              <a:rPr lang="en-US" sz="3200" i="1" dirty="0" smtClean="0">
                <a:latin typeface="+mj-lt"/>
                <a:cs typeface="Georgia"/>
              </a:rPr>
              <a:t>NISE Net engages </a:t>
            </a:r>
            <a:r>
              <a:rPr lang="en-US" sz="3200" b="1" i="1" dirty="0" smtClean="0">
                <a:solidFill>
                  <a:srgbClr val="00858B"/>
                </a:solidFill>
                <a:latin typeface="+mj-lt"/>
                <a:cs typeface="Georgia"/>
              </a:rPr>
              <a:t>all audiences </a:t>
            </a:r>
            <a:r>
              <a:rPr lang="en-US" sz="3200" i="1" dirty="0" smtClean="0">
                <a:latin typeface="+mj-lt"/>
                <a:cs typeface="Georgia"/>
              </a:rPr>
              <a:t>in learning about STEM</a:t>
            </a:r>
            <a:r>
              <a:rPr lang="en-US" sz="3200" i="1" dirty="0">
                <a:latin typeface="+mj-lt"/>
                <a:cs typeface="Georgia"/>
              </a:rPr>
              <a:t> </a:t>
            </a:r>
            <a:r>
              <a:rPr lang="en-US" sz="3200" i="1" dirty="0" smtClean="0">
                <a:latin typeface="+mj-lt"/>
                <a:cs typeface="Georgia"/>
              </a:rPr>
              <a:t>in ways that are fun and easy to understand.</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9059" y="2224858"/>
            <a:ext cx="8686800" cy="4406593"/>
          </a:xfrm>
          <a:prstGeom prst="rect">
            <a:avLst/>
          </a:prstGeom>
        </p:spPr>
      </p:pic>
    </p:spTree>
    <p:extLst>
      <p:ext uri="{BB962C8B-B14F-4D97-AF65-F5344CB8AC3E}">
        <p14:creationId xmlns:p14="http://schemas.microsoft.com/office/powerpoint/2010/main" val="208706820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Gronostajski_CommunityNight_Nano-20.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9060" y="1867647"/>
            <a:ext cx="8686800" cy="4751294"/>
          </a:xfrm>
          <a:prstGeom prst="rect">
            <a:avLst/>
          </a:prstGeom>
        </p:spPr>
      </p:pic>
      <p:sp>
        <p:nvSpPr>
          <p:cNvPr id="4" name="Rectangle 3"/>
          <p:cNvSpPr/>
          <p:nvPr/>
        </p:nvSpPr>
        <p:spPr>
          <a:xfrm>
            <a:off x="239060" y="480613"/>
            <a:ext cx="8686800" cy="1015663"/>
          </a:xfrm>
          <a:prstGeom prst="rect">
            <a:avLst/>
          </a:prstGeom>
        </p:spPr>
        <p:txBody>
          <a:bodyPr wrap="square">
            <a:spAutoFit/>
          </a:bodyPr>
          <a:lstStyle/>
          <a:p>
            <a:r>
              <a:rPr lang="en-US" sz="3000" i="1" dirty="0" smtClean="0">
                <a:solidFill>
                  <a:srgbClr val="000000"/>
                </a:solidFill>
                <a:latin typeface="+mj-lt"/>
                <a:cs typeface="Georgia"/>
              </a:rPr>
              <a:t>We seek to </a:t>
            </a:r>
            <a:r>
              <a:rPr lang="en-US" sz="3000" b="1" i="1" dirty="0" smtClean="0">
                <a:solidFill>
                  <a:srgbClr val="00858B"/>
                </a:solidFill>
                <a:latin typeface="+mj-lt"/>
                <a:cs typeface="Georgia"/>
              </a:rPr>
              <a:t>broaden participation </a:t>
            </a:r>
            <a:r>
              <a:rPr lang="en-US" sz="3000" i="1" dirty="0" smtClean="0">
                <a:solidFill>
                  <a:srgbClr val="000000"/>
                </a:solidFill>
                <a:latin typeface="+mj-lt"/>
                <a:cs typeface="Georgia"/>
              </a:rPr>
              <a:t>in STEM learning—at school, at home, and in the community.</a:t>
            </a:r>
          </a:p>
        </p:txBody>
      </p:sp>
    </p:spTree>
    <p:extLst>
      <p:ext uri="{BB962C8B-B14F-4D97-AF65-F5344CB8AC3E}">
        <p14:creationId xmlns:p14="http://schemas.microsoft.com/office/powerpoint/2010/main" val="4051196669"/>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0192&quot;&gt;&lt;object type=&quot;3&quot; unique_id=&quot;10193&quot;&gt;&lt;property id=&quot;20148&quot; value=&quot;5&quot;/&gt;&lt;property id=&quot;20300&quot; value=&quot;Slide 1&quot;/&gt;&lt;property id=&quot;20307&quot; value=&quot;298&quot;/&gt;&lt;/object&gt;&lt;object type=&quot;3&quot; unique_id=&quot;10194&quot;&gt;&lt;property id=&quot;20148&quot; value=&quot;5&quot;/&gt;&lt;property id=&quot;20300&quot; value=&quot;Slide 2&quot;/&gt;&lt;property id=&quot;20307&quot; value=&quot;339&quot;/&gt;&lt;/object&gt;&lt;object type=&quot;3&quot; unique_id=&quot;10195&quot;&gt;&lt;property id=&quot;20148&quot; value=&quot;5&quot;/&gt;&lt;property id=&quot;20300&quot; value=&quot;Slide 3&quot;/&gt;&lt;property id=&quot;20307&quot; value=&quot;359&quot;/&gt;&lt;/object&gt;&lt;object type=&quot;3&quot; unique_id=&quot;10196&quot;&gt;&lt;property id=&quot;20148&quot; value=&quot;5&quot;/&gt;&lt;property id=&quot;20300&quot; value=&quot;Slide 4 - &amp;quot;MUSEUM &amp;amp; COMMUNITY PARTNERSHIPS&amp;quot;&quot;/&gt;&lt;property id=&quot;20307&quot; value=&quot;269&quot;/&gt;&lt;/object&gt;&lt;object type=&quot;3&quot; unique_id=&quot;10197&quot;&gt;&lt;property id=&quot;20148&quot; value=&quot;5&quot;/&gt;&lt;property id=&quot;20300&quot; value=&quot;Slide 5&quot;/&gt;&lt;property id=&quot;20307&quot; value=&quot;358&quot;/&gt;&lt;/object&gt;&lt;object type=&quot;3&quot; unique_id=&quot;10198&quot;&gt;&lt;property id=&quot;20148&quot; value=&quot;5&quot;/&gt;&lt;property id=&quot;20300&quot; value=&quot;Slide 6&quot;/&gt;&lt;property id=&quot;20307&quot; value=&quot;356&quot;/&gt;&lt;/object&gt;&lt;object type=&quot;3&quot; unique_id=&quot;10199&quot;&gt;&lt;property id=&quot;20148&quot; value=&quot;5&quot;/&gt;&lt;property id=&quot;20300&quot; value=&quot;Slide 7&quot;/&gt;&lt;property id=&quot;20307&quot; value=&quot;363&quot;/&gt;&lt;/object&gt;&lt;object type=&quot;3&quot; unique_id=&quot;10200&quot;&gt;&lt;property id=&quot;20148&quot; value=&quot;5&quot;/&gt;&lt;property id=&quot;20300&quot; value=&quot;Slide 8&quot;/&gt;&lt;property id=&quot;20307&quot; value=&quot;364&quot;/&gt;&lt;/object&gt;&lt;object type=&quot;3&quot; unique_id=&quot;10201&quot;&gt;&lt;property id=&quot;20148&quot; value=&quot;5&quot;/&gt;&lt;property id=&quot;20300&quot; value=&quot;Slide 9&quot;/&gt;&lt;property id=&quot;20307&quot; value=&quot;360&quot;/&gt;&lt;/object&gt;&lt;object type=&quot;3&quot; unique_id=&quot;10202&quot;&gt;&lt;property id=&quot;20148&quot; value=&quot;5&quot;/&gt;&lt;property id=&quot;20300&quot; value=&quot;Slide 10&quot;/&gt;&lt;property id=&quot;20307&quot; value=&quot;362&quot;/&gt;&lt;/object&gt;&lt;object type=&quot;3&quot; unique_id=&quot;10203&quot;&gt;&lt;property id=&quot;20148&quot; value=&quot;5&quot;/&gt;&lt;property id=&quot;20300&quot; value=&quot;Slide 11&quot;/&gt;&lt;property id=&quot;20307&quot; value=&quot;361&quot;/&gt;&lt;/object&gt;&lt;object type=&quot;3&quot; unique_id=&quot;10204&quot;&gt;&lt;property id=&quot;20148&quot; value=&quot;5&quot;/&gt;&lt;property id=&quot;20300&quot; value=&quot;Slide 12&quot;/&gt;&lt;property id=&quot;20307&quot; value=&quot;366&quot;/&gt;&lt;/object&gt;&lt;object type=&quot;3&quot; unique_id=&quot;10205&quot;&gt;&lt;property id=&quot;20148&quot; value=&quot;5&quot;/&gt;&lt;property id=&quot;20300&quot; value=&quot;Slide 13&quot;/&gt;&lt;property id=&quot;20307&quot; value=&quot;365&quot;/&gt;&lt;/object&gt;&lt;object type=&quot;3&quot; unique_id=&quot;10206&quot;&gt;&lt;property id=&quot;20148&quot; value=&quot;5&quot;/&gt;&lt;property id=&quot;20300&quot; value=&quot;Slide 46&quot;/&gt;&lt;property id=&quot;20307&quot; value=&quot;367&quot;/&gt;&lt;/object&gt;&lt;object type=&quot;3&quot; unique_id=&quot;10207&quot;&gt;&lt;property id=&quot;20148&quot; value=&quot;5&quot;/&gt;&lt;property id=&quot;20300&quot; value=&quot;Slide 103&quot;/&gt;&lt;property id=&quot;20307&quot; value=&quot;338&quot;/&gt;&lt;/object&gt;&lt;object type=&quot;3&quot; unique_id=&quot;10208&quot;&gt;&lt;property id=&quot;20148&quot; value=&quot;5&quot;/&gt;&lt;property id=&quot;20300&quot; value=&quot;Slide 104 - &amp;quot;NISE NETWORK UPDATE&amp;quot;&quot;/&gt;&lt;property id=&quot;20307&quot; value=&quot;357&quot;/&gt;&lt;/object&gt;&lt;object type=&quot;3&quot; unique_id=&quot;10209&quot;&gt;&lt;property id=&quot;20148&quot; value=&quot;5&quot;/&gt;&lt;property id=&quot;20300&quot; value=&quot;Slide 105&quot;/&gt;&lt;property id=&quot;20307&quot; value=&quot;294&quot;/&gt;&lt;/object&gt;&lt;object type=&quot;3&quot; unique_id=&quot;10210&quot;&gt;&lt;property id=&quot;20148&quot; value=&quot;5&quot;/&gt;&lt;property id=&quot;20300&quot; value=&quot;Slide 106&quot;/&gt;&lt;property id=&quot;20307&quot; value=&quot;296&quot;/&gt;&lt;/object&gt;&lt;object type=&quot;3&quot; unique_id=&quot;10211&quot;&gt;&lt;property id=&quot;20148&quot; value=&quot;5&quot;/&gt;&lt;property id=&quot;20300&quot; value=&quot;Slide 107&quot;/&gt;&lt;property id=&quot;20307&quot; value=&quot;330&quot;/&gt;&lt;/object&gt;&lt;object type=&quot;3&quot; unique_id=&quot;10212&quot;&gt;&lt;property id=&quot;20148&quot; value=&quot;5&quot;/&gt;&lt;property id=&quot;20300&quot; value=&quot;Slide 108&quot;/&gt;&lt;property id=&quot;20307&quot; value=&quot;332&quot;/&gt;&lt;/object&gt;&lt;object type=&quot;3&quot; unique_id=&quot;10213&quot;&gt;&lt;property id=&quot;20148&quot; value=&quot;5&quot;/&gt;&lt;property id=&quot;20300&quot; value=&quot;Slide 109&quot;/&gt;&lt;property id=&quot;20307&quot; value=&quot;329&quot;/&gt;&lt;/object&gt;&lt;object type=&quot;3&quot; unique_id=&quot;10214&quot;&gt;&lt;property id=&quot;20148&quot; value=&quot;5&quot;/&gt;&lt;property id=&quot;20300&quot; value=&quot;Slide 110&quot;/&gt;&lt;property id=&quot;20307&quot; value=&quot;326&quot;/&gt;&lt;/object&gt;&lt;object type=&quot;3&quot; unique_id=&quot;10215&quot;&gt;&lt;property id=&quot;20148&quot; value=&quot;5&quot;/&gt;&lt;property id=&quot;20300&quot; value=&quot;Slide 111&quot;/&gt;&lt;property id=&quot;20307&quot; value=&quot;327&quot;/&gt;&lt;/object&gt;&lt;object type=&quot;3&quot; unique_id=&quot;10216&quot;&gt;&lt;property id=&quot;20148&quot; value=&quot;5&quot;/&gt;&lt;property id=&quot;20300&quot; value=&quot;Slide 112&quot;/&gt;&lt;property id=&quot;20307&quot; value=&quot;328&quot;/&gt;&lt;/object&gt;&lt;object type=&quot;3&quot; unique_id=&quot;10217&quot;&gt;&lt;property id=&quot;20148&quot; value=&quot;5&quot;/&gt;&lt;property id=&quot;20300&quot; value=&quot;Slide 113&quot;/&gt;&lt;property id=&quot;20307&quot; value=&quot;288&quot;/&gt;&lt;/object&gt;&lt;object type=&quot;3&quot; unique_id=&quot;10218&quot;&gt;&lt;property id=&quot;20148&quot; value=&quot;5&quot;/&gt;&lt;property id=&quot;20300&quot; value=&quot;Slide 114&quot;/&gt;&lt;property id=&quot;20307&quot; value=&quot;311&quot;/&gt;&lt;/object&gt;&lt;object type=&quot;3&quot; unique_id=&quot;10219&quot;&gt;&lt;property id=&quot;20148&quot; value=&quot;5&quot;/&gt;&lt;property id=&quot;20300&quot; value=&quot;Slide 115 - &amp;quot;NETWORK STRUCTURE&amp;quot;&quot;/&gt;&lt;property id=&quot;20307&quot; value=&quot;295&quot;/&gt;&lt;/object&gt;&lt;object type=&quot;3&quot; unique_id=&quot;10220&quot;&gt;&lt;property id=&quot;20148&quot; value=&quot;5&quot;/&gt;&lt;property id=&quot;20300&quot; value=&quot;Slide 116&quot;/&gt;&lt;property id=&quot;20307&quot; value=&quot;353&quot;/&gt;&lt;/object&gt;&lt;object type=&quot;3&quot; unique_id=&quot;10221&quot;&gt;&lt;property id=&quot;20148&quot; value=&quot;5&quot;/&gt;&lt;property id=&quot;20300&quot; value=&quot;Slide 117&quot;/&gt;&lt;property id=&quot;20307&quot; value=&quot;354&quot;/&gt;&lt;/object&gt;&lt;object type=&quot;3&quot; unique_id=&quot;10222&quot;&gt;&lt;property id=&quot;20148&quot; value=&quot;5&quot;/&gt;&lt;property id=&quot;20300&quot; value=&quot;Slide 118&quot;/&gt;&lt;property id=&quot;20307&quot; value=&quot;355&quot;/&gt;&lt;/object&gt;&lt;object type=&quot;3&quot; unique_id=&quot;10223&quot;&gt;&lt;property id=&quot;20148&quot; value=&quot;5&quot;/&gt;&lt;property id=&quot;20300&quot; value=&quot;Slide 119 - &amp;quot;CURRENT  PROJECTS&amp;quot;&quot;/&gt;&lt;property id=&quot;20307&quot; value=&quot;352&quot;/&gt;&lt;/object&gt;&lt;object type=&quot;3&quot; unique_id=&quot;10224&quot;&gt;&lt;property id=&quot;20148&quot; value=&quot;5&quot;/&gt;&lt;property id=&quot;20300&quot; value=&quot;Slide 120&quot;/&gt;&lt;property id=&quot;20307&quot; value=&quot;341&quot;/&gt;&lt;/object&gt;&lt;object type=&quot;3&quot; unique_id=&quot;10225&quot;&gt;&lt;property id=&quot;20148&quot; value=&quot;5&quot;/&gt;&lt;property id=&quot;20300&quot; value=&quot;Slide 121&quot;/&gt;&lt;property id=&quot;20307&quot; value=&quot;342&quot;/&gt;&lt;/object&gt;&lt;object type=&quot;3&quot; unique_id=&quot;10226&quot;&gt;&lt;property id=&quot;20148&quot; value=&quot;5&quot;/&gt;&lt;property id=&quot;20300&quot; value=&quot;Slide 122&quot;/&gt;&lt;property id=&quot;20307&quot; value=&quot;343&quot;/&gt;&lt;/object&gt;&lt;object type=&quot;3&quot; unique_id=&quot;10227&quot;&gt;&lt;property id=&quot;20148&quot; value=&quot;5&quot;/&gt;&lt;property id=&quot;20300&quot; value=&quot;Slide 123&quot;/&gt;&lt;property id=&quot;20307&quot; value=&quot;344&quot;/&gt;&lt;/object&gt;&lt;object type=&quot;3&quot; unique_id=&quot;10228&quot;&gt;&lt;property id=&quot;20148&quot; value=&quot;5&quot;/&gt;&lt;property id=&quot;20300&quot; value=&quot;Slide 124&quot;/&gt;&lt;property id=&quot;20307&quot; value=&quot;345&quot;/&gt;&lt;/object&gt;&lt;object type=&quot;3&quot; unique_id=&quot;10229&quot;&gt;&lt;property id=&quot;20148&quot; value=&quot;5&quot;/&gt;&lt;property id=&quot;20300&quot; value=&quot;Slide 125&quot;/&gt;&lt;property id=&quot;20307&quot; value=&quot;346&quot;/&gt;&lt;/object&gt;&lt;object type=&quot;3&quot; unique_id=&quot;10230&quot;&gt;&lt;property id=&quot;20148&quot; value=&quot;5&quot;/&gt;&lt;property id=&quot;20300&quot; value=&quot;Slide 126&quot;/&gt;&lt;property id=&quot;20307&quot; value=&quot;347&quot;/&gt;&lt;/object&gt;&lt;object type=&quot;3&quot; unique_id=&quot;10231&quot;&gt;&lt;property id=&quot;20148&quot; value=&quot;5&quot;/&gt;&lt;property id=&quot;20300&quot; value=&quot;Slide 127&quot;/&gt;&lt;property id=&quot;20307&quot; value=&quot;348&quot;/&gt;&lt;/object&gt;&lt;object type=&quot;3&quot; unique_id=&quot;10232&quot;&gt;&lt;property id=&quot;20148&quot; value=&quot;5&quot;/&gt;&lt;property id=&quot;20300&quot; value=&quot;Slide 128&quot;/&gt;&lt;property id=&quot;20307&quot; value=&quot;349&quot;/&gt;&lt;/object&gt;&lt;object type=&quot;3&quot; unique_id=&quot;10233&quot;&gt;&lt;property id=&quot;20148&quot; value=&quot;5&quot;/&gt;&lt;property id=&quot;20300&quot; value=&quot;Slide 129&quot;/&gt;&lt;property id=&quot;20307&quot; value=&quot;350&quot;/&gt;&lt;/object&gt;&lt;object type=&quot;3&quot; unique_id=&quot;10234&quot;&gt;&lt;property id=&quot;20148&quot; value=&quot;5&quot;/&gt;&lt;property id=&quot;20300&quot; value=&quot;Slide 130&quot;/&gt;&lt;property id=&quot;20307&quot; value=&quot;351&quot;/&gt;&lt;/object&gt;&lt;object type=&quot;3&quot; unique_id=&quot;10235&quot;&gt;&lt;property id=&quot;20148&quot; value=&quot;5&quot;/&gt;&lt;property id=&quot;20300&quot; value=&quot;Slide 131 - &amp;quot;FUTURE  DIRECTIONS&amp;quot;&quot;/&gt;&lt;property id=&quot;20307&quot; value=&quot;280&quot;/&gt;&lt;/object&gt;&lt;object type=&quot;3&quot; unique_id=&quot;10236&quot;&gt;&lt;property id=&quot;20148&quot; value=&quot;5&quot;/&gt;&lt;property id=&quot;20300&quot; value=&quot;Slide 132&quot;/&gt;&lt;property id=&quot;20307&quot; value=&quot;324&quot;/&gt;&lt;/object&gt;&lt;object type=&quot;3&quot; unique_id=&quot;10237&quot;&gt;&lt;property id=&quot;20148&quot; value=&quot;5&quot;/&gt;&lt;property id=&quot;20300&quot; value=&quot;Slide 133&quot;/&gt;&lt;property id=&quot;20307&quot; value=&quot;325&quot;/&gt;&lt;/object&gt;&lt;object type=&quot;3&quot; unique_id=&quot;10238&quot;&gt;&lt;property id=&quot;20148&quot; value=&quot;5&quot;/&gt;&lt;property id=&quot;20300&quot; value=&quot;Slide 134&quot;/&gt;&lt;property id=&quot;20307&quot; value=&quot;335&quot;/&gt;&lt;/object&gt;&lt;object type=&quot;3&quot; unique_id=&quot;10239&quot;&gt;&lt;property id=&quot;20148&quot; value=&quot;5&quot;/&gt;&lt;property id=&quot;20300&quot; value=&quot;Slide 135&quot;/&gt;&lt;property id=&quot;20307&quot; value=&quot;368&quot;/&gt;&lt;/object&gt;&lt;object type=&quot;3&quot; unique_id=&quot;10240&quot;&gt;&lt;property id=&quot;20148&quot; value=&quot;5&quot;/&gt;&lt;property id=&quot;20300&quot; value=&quot;Slide 136&quot;/&gt;&lt;property id=&quot;20307&quot; value=&quot;272&quot;/&gt;&lt;/object&gt;&lt;object type=&quot;3&quot; unique_id=&quot;10807&quot;&gt;&lt;property id=&quot;20148&quot; value=&quot;5&quot;/&gt;&lt;property id=&quot;20300&quot; value=&quot;Slide 14&quot;/&gt;&lt;property id=&quot;20307&quot; value=&quot;369&quot;/&gt;&lt;/object&gt;&lt;object type=&quot;3&quot; unique_id=&quot;10808&quot;&gt;&lt;property id=&quot;20148&quot; value=&quot;5&quot;/&gt;&lt;property id=&quot;20300&quot; value=&quot;Slide 15 - &amp;quot;Caddo Parish  Sheriff’s Office  Work Re-entry Facility&amp;quot;&quot;/&gt;&lt;property id=&quot;20307&quot; value=&quot;370&quot;/&gt;&lt;/object&gt;&lt;object type=&quot;3&quot; unique_id=&quot;10809&quot;&gt;&lt;property id=&quot;20148&quot; value=&quot;5&quot;/&gt;&lt;property id=&quot;20300&quot; value=&quot;Slide 16 - &amp;quot;Bars without Barriers&amp;quot;&quot;/&gt;&lt;property id=&quot;20307&quot; value=&quot;371&quot;/&gt;&lt;/object&gt;&lt;object type=&quot;3&quot; unique_id=&quot;10810&quot;&gt;&lt;property id=&quot;20148&quot; value=&quot;5&quot;/&gt;&lt;property id=&quot;20300&quot; value=&quot;Slide 17 - &amp;quot;Explore Science: Zoom into Nano (Science in the City)&amp;quot;&quot;/&gt;&lt;property id=&quot;20307&quot; value=&quot;372&quot;/&gt;&lt;/object&gt;&lt;object type=&quot;3&quot; unique_id=&quot;10811&quot;&gt;&lt;property id=&quot;20148&quot; value=&quot;5&quot;/&gt;&lt;property id=&quot;20300&quot; value=&quot;Slide 18&quot;/&gt;&lt;property id=&quot;20307&quot; value=&quot;373&quot;/&gt;&lt;/object&gt;&lt;object type=&quot;3&quot; unique_id=&quot;10812&quot;&gt;&lt;property id=&quot;20148&quot; value=&quot;5&quot;/&gt;&lt;property id=&quot;20300&quot; value=&quot;Slide 19 - &amp;quot;Outcomes&amp;quot;&quot;/&gt;&lt;property id=&quot;20307&quot; value=&quot;374&quot;/&gt;&lt;/object&gt;&lt;object type=&quot;3&quot; unique_id=&quot;10997&quot;&gt;&lt;property id=&quot;20148&quot; value=&quot;5&quot;/&gt;&lt;property id=&quot;20300&quot; value=&quot;Slide 20 - &amp;quot;CORE MISSION: We Seek to inspire&amp;quot;&quot;/&gt;&lt;property id=&quot;20307&quot; value=&quot;375&quot;/&gt;&lt;/object&gt;&lt;object type=&quot;3&quot; unique_id=&quot;10998&quot;&gt;&lt;property id=&quot;20148&quot; value=&quot;5&quot;/&gt;&lt;property id=&quot;20300&quot; value=&quot;Slide 21 - &amp;quot;The partner&amp;quot;&quot;/&gt;&lt;property id=&quot;20307&quot; value=&quot;376&quot;/&gt;&lt;/object&gt;&lt;object type=&quot;3&quot; unique_id=&quot;10999&quot;&gt;&lt;property id=&quot;20148&quot; value=&quot;5&quot;/&gt;&lt;property id=&quot;20300&quot; value=&quot;Slide 22 - &amp;quot;Audience &amp;quot;&quot;/&gt;&lt;property id=&quot;20307&quot; value=&quot;377&quot;/&gt;&lt;/object&gt;&lt;object type=&quot;3&quot; unique_id=&quot;11000&quot;&gt;&lt;property id=&quot;20148&quot; value=&quot;5&quot;/&gt;&lt;property id=&quot;20300&quot; value=&quot;Slide 23 - &amp;quot;Project description &amp;quot;&quot;/&gt;&lt;property id=&quot;20307&quot; value=&quot;378&quot;/&gt;&lt;/object&gt;&lt;object type=&quot;3&quot; unique_id=&quot;11001&quot;&gt;&lt;property id=&quot;20148&quot; value=&quot;5&quot;/&gt;&lt;property id=&quot;20300&quot; value=&quot;Slide 24 - &amp;quot;Unexpected outcomes, surprises, or challenges&amp;quot;&quot;/&gt;&lt;property id=&quot;20307&quot; value=&quot;379&quot;/&gt;&lt;/object&gt;&lt;object type=&quot;3&quot; unique_id=&quot;11002&quot;&gt;&lt;property id=&quot;20148&quot; value=&quot;5&quot;/&gt;&lt;property id=&quot;20300&quot; value=&quot;Slide 25 - &amp;quot;BEST outcome &amp;quot;&quot;/&gt;&lt;property id=&quot;20307&quot; value=&quot;380&quot;/&gt;&lt;/object&gt;&lt;object type=&quot;3&quot; unique_id=&quot;11329&quot;&gt;&lt;property id=&quot;20148&quot; value=&quot;5&quot;/&gt;&lt;property id=&quot;20300&quot; value=&quot;Slide 26&quot;/&gt;&lt;property id=&quot;20307&quot; value=&quot;381&quot;/&gt;&lt;/object&gt;&lt;object type=&quot;3&quot; unique_id=&quot;11330&quot;&gt;&lt;property id=&quot;20148&quot; value=&quot;5&quot;/&gt;&lt;property id=&quot;20300&quot; value=&quot;Slide 27&quot;/&gt;&lt;property id=&quot;20307&quot; value=&quot;382&quot;/&gt;&lt;/object&gt;&lt;object type=&quot;3&quot; unique_id=&quot;11331&quot;&gt;&lt;property id=&quot;20148&quot; value=&quot;5&quot;/&gt;&lt;property id=&quot;20300&quot; value=&quot;Slide 28&quot;/&gt;&lt;property id=&quot;20307&quot; value=&quot;383&quot;/&gt;&lt;/object&gt;&lt;object type=&quot;3&quot; unique_id=&quot;11332&quot;&gt;&lt;property id=&quot;20148&quot; value=&quot;5&quot;/&gt;&lt;property id=&quot;20300&quot; value=&quot;Slide 29 - &amp;quot;, &amp;quot;&quot;/&gt;&lt;property id=&quot;20307&quot; value=&quot;384&quot;/&gt;&lt;/object&gt;&lt;object type=&quot;3&quot; unique_id=&quot;11333&quot;&gt;&lt;property id=&quot;20148&quot; value=&quot;5&quot;/&gt;&lt;property id=&quot;20300&quot; value=&quot;Slide 30 - &amp;quot;“The kit really represents a bit of a paradigm shift in terms of library programming in our two counties. We know &quot;/&gt;&lt;property id=&quot;20307&quot; value=&quot;385&quot;/&gt;&lt;/object&gt;&lt;object type=&quot;3&quot; unique_id=&quot;11334&quot;&gt;&lt;property id=&quot;20148&quot; value=&quot;5&quot;/&gt;&lt;property id=&quot;20300&quot; value=&quot;Slide 31&quot;/&gt;&lt;property id=&quot;20307&quot; value=&quot;386&quot;/&gt;&lt;/object&gt;&lt;object type=&quot;3&quot; unique_id=&quot;11608&quot;&gt;&lt;property id=&quot;20148&quot; value=&quot;5&quot;/&gt;&lt;property id=&quot;20300&quot; value=&quot;Slide 32 - &amp;quot;Explore Science at Tribal College Libraries  Suzi Taylor Assistant Director, Outreach &amp;amp; Communications, and Deanna&quot;/&gt;&lt;property id=&quot;20307&quot; value=&quot;387&quot;/&gt;&lt;/object&gt;&lt;object type=&quot;3&quot; unique_id=&quot;11609&quot;&gt;&lt;property id=&quot;20148&quot; value=&quot;5&quot;/&gt;&lt;property id=&quot;20300&quot; value=&quot;Slide 33&quot;/&gt;&lt;property id=&quot;20307&quot; value=&quot;388&quot;/&gt;&lt;/object&gt;&lt;object type=&quot;3&quot; unique_id=&quot;11610&quot;&gt;&lt;property id=&quot;20148&quot; value=&quot;5&quot;/&gt;&lt;property id=&quot;20300&quot; value=&quot;Slide 34&quot;/&gt;&lt;property id=&quot;20307&quot; value=&quot;389&quot;/&gt;&lt;/object&gt;&lt;object type=&quot;3&quot; unique_id=&quot;11611&quot;&gt;&lt;property id=&quot;20148&quot; value=&quot;5&quot;/&gt;&lt;property id=&quot;20300&quot; value=&quot;Slide 35&quot;/&gt;&lt;property id=&quot;20307&quot; value=&quot;390&quot;/&gt;&lt;/object&gt;&lt;object type=&quot;3&quot; unique_id=&quot;11612&quot;&gt;&lt;property id=&quot;20148&quot; value=&quot;5&quot;/&gt;&lt;property id=&quot;20300&quot; value=&quot;Slide 36&quot;/&gt;&lt;property id=&quot;20307&quot; value=&quot;391&quot;/&gt;&lt;/object&gt;&lt;object type=&quot;3&quot; unique_id=&quot;11613&quot;&gt;&lt;property id=&quot;20148&quot; value=&quot;5&quot;/&gt;&lt;property id=&quot;20300&quot; value=&quot;Slide 37&quot;/&gt;&lt;property id=&quot;20307&quot; value=&quot;392&quot;/&gt;&lt;/object&gt;&lt;object type=&quot;3&quot; unique_id=&quot;11614&quot;&gt;&lt;property id=&quot;20148&quot; value=&quot;5&quot;/&gt;&lt;property id=&quot;20300&quot; value=&quot;Slide 38 - &amp;quot;Suzi Taylor MSU Extended University (406) 994-7957 taylor@montana.edu  Facebook/Twitter @MSUExtendedU &amp;quot;&quot;/&gt;&lt;property id=&quot;20307&quot; value=&quot;393&quot;/&gt;&lt;/object&gt;&lt;object type=&quot;3&quot; unique_id=&quot;11858&quot;&gt;&lt;property id=&quot;20148&quot; value=&quot;5&quot;/&gt;&lt;property id=&quot;20300&quot; value=&quot;Slide 39 - &amp;quot;STEM Scouts Parntership&amp;quot;&quot;/&gt;&lt;property id=&quot;20307&quot; value=&quot;394&quot;/&gt;&lt;/object&gt;&lt;object type=&quot;3&quot; unique_id=&quot;11859&quot;&gt;&lt;property id=&quot;20148&quot; value=&quot;5&quot;/&gt;&lt;property id=&quot;20300&quot; value=&quot;Slide 40 - &amp;quot;Museum Info&amp;quot;&quot;/&gt;&lt;property id=&quot;20307&quot; value=&quot;395&quot;/&gt;&lt;/object&gt;&lt;object type=&quot;3&quot; unique_id=&quot;11860&quot;&gt;&lt;property id=&quot;20148&quot; value=&quot;5&quot;/&gt;&lt;property id=&quot;20300&quot; value=&quot;Slide 41 - &amp;quot;Partner&amp;quot;&quot;/&gt;&lt;property id=&quot;20307&quot; value=&quot;396&quot;/&gt;&lt;/object&gt;&lt;object type=&quot;3&quot; unique_id=&quot;11861&quot;&gt;&lt;property id=&quot;20148&quot; value=&quot;5&quot;/&gt;&lt;property id=&quot;20300&quot; value=&quot;Slide 42 - &amp;quot;Audience&amp;quot;&quot;/&gt;&lt;property id=&quot;20307&quot; value=&quot;397&quot;/&gt;&lt;/object&gt;&lt;object type=&quot;3&quot; unique_id=&quot;11862&quot;&gt;&lt;property id=&quot;20148&quot; value=&quot;5&quot;/&gt;&lt;property id=&quot;20300&quot; value=&quot;Slide 43 - &amp;quot;Project Description&amp;quot;&quot;/&gt;&lt;property id=&quot;20307&quot; value=&quot;398&quot;/&gt;&lt;/object&gt;&lt;object type=&quot;3&quot; unique_id=&quot;11863&quot;&gt;&lt;property id=&quot;20148&quot; value=&quot;5&quot;/&gt;&lt;property id=&quot;20300&quot; value=&quot;Slide 44 - &amp;quot;Unexpected!&amp;quot;&quot;/&gt;&lt;property id=&quot;20307&quot; value=&quot;399&quot;/&gt;&lt;/object&gt;&lt;object type=&quot;3&quot; unique_id=&quot;11864&quot;&gt;&lt;property id=&quot;20148&quot; value=&quot;5&quot;/&gt;&lt;property id=&quot;20300&quot; value=&quot;Slide 45 - &amp;quot;Best Outcome&amp;quot;&quot;/&gt;&lt;property id=&quot;20307&quot; value=&quot;400&quot;/&gt;&lt;/object&gt;&lt;object type=&quot;3&quot; unique_id=&quot;12046&quot;&gt;&lt;property id=&quot;20148&quot; value=&quot;5&quot;/&gt;&lt;property id=&quot;20300&quot; value=&quot;Slide 47&quot;/&gt;&lt;property id=&quot;20307&quot; value=&quot;401&quot;/&gt;&lt;/object&gt;&lt;object type=&quot;3&quot; unique_id=&quot;12047&quot;&gt;&lt;property id=&quot;20148&quot; value=&quot;5&quot;/&gt;&lt;property id=&quot;20300&quot; value=&quot;Slide 48 - &amp;quot;Community Partners&amp;quot;&quot;/&gt;&lt;property id=&quot;20307&quot; value=&quot;402&quot;/&gt;&lt;/object&gt;&lt;object type=&quot;3&quot; unique_id=&quot;12048&quot;&gt;&lt;property id=&quot;20148&quot; value=&quot;5&quot;/&gt;&lt;property id=&quot;20300&quot; value=&quot;Slide 49 - &amp;quot;Audience&amp;quot;&quot;/&gt;&lt;property id=&quot;20307&quot; value=&quot;403&quot;/&gt;&lt;/object&gt;&lt;object type=&quot;3&quot; unique_id=&quot;12049&quot;&gt;&lt;property id=&quot;20148&quot; value=&quot;5&quot;/&gt;&lt;property id=&quot;20300&quot; value=&quot;Slide 50 - &amp;quot;Girl Scout Nano Day&amp;quot;&quot;/&gt;&lt;property id=&quot;20307&quot; value=&quot;404&quot;/&gt;&lt;/object&gt;&lt;object type=&quot;3&quot; unique_id=&quot;12050&quot;&gt;&lt;property id=&quot;20148&quot; value=&quot;5&quot;/&gt;&lt;property id=&quot;20300&quot; value=&quot;Slide 51 - &amp;quot;Challenges and Outcomes&amp;quot;&quot;/&gt;&lt;property id=&quot;20307&quot; value=&quot;405&quot;/&gt;&lt;/object&gt;&lt;object type=&quot;3&quot; unique_id=&quot;12051&quot;&gt;&lt;property id=&quot;20148&quot; value=&quot;5&quot;/&gt;&lt;property id=&quot;20300&quot; value=&quot;Slide 52 - &amp;quot;Best Outcome and  Future Work&amp;quot;&quot;/&gt;&lt;property id=&quot;20307&quot; value=&quot;406&quot;/&gt;&lt;/object&gt;&lt;object type=&quot;3&quot; unique_id=&quot;12508&quot;&gt;&lt;property id=&quot;20148&quot; value=&quot;5&quot;/&gt;&lt;property id=&quot;20300&quot; value=&quot;Slide 53 - &amp;quot;Children’s Museum of Eau Claire&amp;quot;&quot;/&gt;&lt;property id=&quot;20307&quot; value=&quot;407&quot;/&gt;&lt;/object&gt;&lt;object type=&quot;3&quot; unique_id=&quot;12509&quot;&gt;&lt;property id=&quot;20148&quot; value=&quot;5&quot;/&gt;&lt;property id=&quot;20300&quot; value=&quot;Slide 54 - &amp;quot;Community Partnership Information&amp;quot;&quot;/&gt;&lt;property id=&quot;20307&quot; value=&quot;408&quot;/&gt;&lt;/object&gt;&lt;object type=&quot;3&quot; unique_id=&quot;12510&quot;&gt;&lt;property id=&quot;20148&quot; value=&quot;5&quot;/&gt;&lt;property id=&quot;20300&quot; value=&quot;Slide 55 - &amp;quot;Intended Audience&amp;quot;&quot;/&gt;&lt;property id=&quot;20307&quot; value=&quot;409&quot;/&gt;&lt;/object&gt;&lt;object type=&quot;3&quot; unique_id=&quot;12511&quot;&gt;&lt;property id=&quot;20148&quot; value=&quot;5&quot;/&gt;&lt;property id=&quot;20300&quot; value=&quot;Slide 56&quot;/&gt;&lt;property id=&quot;20307&quot; value=&quot;410&quot;/&gt;&lt;/object&gt;&lt;object type=&quot;3&quot; unique_id=&quot;12512&quot;&gt;&lt;property id=&quot;20148&quot; value=&quot;5&quot;/&gt;&lt;property id=&quot;20300&quot; value=&quot;Slide 57 - &amp;quot;Unexpected Outcomes, Surprises  &amp;amp; Challenges&amp;quot;&quot;/&gt;&lt;property id=&quot;20307&quot; value=&quot;411&quot;/&gt;&lt;/object&gt;&lt;object type=&quot;3&quot; unique_id=&quot;12513&quot;&gt;&lt;property id=&quot;20148&quot; value=&quot;5&quot;/&gt;&lt;property id=&quot;20300&quot; value=&quot;Slide 58 - &amp;quot;Best Outcome(s)&amp;quot;&quot;/&gt;&lt;property id=&quot;20307&quot; value=&quot;412&quot;/&gt;&lt;/object&gt;&lt;object type=&quot;3&quot; unique_id=&quot;12812&quot;&gt;&lt;property id=&quot;20148&quot; value=&quot;5&quot;/&gt;&lt;property id=&quot;20300&quot; value=&quot;Slide 59 - &amp;quot;inspire enduring curiosity and love of learning  through interactive discovery, hands-on inquiry and scientific in&quot;/&gt;&lt;property id=&quot;20307&quot; value=&quot;413&quot;/&gt;&lt;/object&gt;&lt;object type=&quot;3&quot; unique_id=&quot;12813&quot;&gt;&lt;property id=&quot;20148&quot; value=&quot;5&quot;/&gt;&lt;property id=&quot;20300&quot; value=&quot;Slide 60&quot;/&gt;&lt;property id=&quot;20307&quot; value=&quot;414&quot;/&gt;&lt;/object&gt;&lt;object type=&quot;3&quot; unique_id=&quot;12814&quot;&gt;&lt;property id=&quot;20148&quot; value=&quot;5&quot;/&gt;&lt;property id=&quot;20300&quot; value=&quot;Slide 61&quot;/&gt;&lt;property id=&quot;20307&quot; value=&quot;415&quot;/&gt;&lt;/object&gt;&lt;object type=&quot;3&quot; unique_id=&quot;12815&quot;&gt;&lt;property id=&quot;20148&quot; value=&quot;5&quot;/&gt;&lt;property id=&quot;20300&quot; value=&quot;Slide 62&quot;/&gt;&lt;property id=&quot;20307&quot; value=&quot;416&quot;/&gt;&lt;/object&gt;&lt;object type=&quot;3&quot; unique_id=&quot;12816&quot;&gt;&lt;property id=&quot;20148&quot; value=&quot;5&quot;/&gt;&lt;property id=&quot;20300&quot; value=&quot;Slide 63&quot;/&gt;&lt;property id=&quot;20307&quot; value=&quot;417&quot;/&gt;&lt;/object&gt;&lt;object type=&quot;3&quot; unique_id=&quot;12817&quot;&gt;&lt;property id=&quot;20148&quot; value=&quot;5&quot;/&gt;&lt;property id=&quot;20300&quot; value=&quot;Slide 64&quot;/&gt;&lt;property id=&quot;20307&quot; value=&quot;418&quot;/&gt;&lt;/object&gt;&lt;object type=&quot;3&quot; unique_id=&quot;13136&quot;&gt;&lt;property id=&quot;20148&quot; value=&quot;5&quot;/&gt;&lt;property id=&quot;20300&quot; value=&quot;Slide 65 - &amp;quot;Nano kits and Kentucky Science Center&amp;quot;&quot;/&gt;&lt;property id=&quot;20307&quot; value=&quot;419&quot;/&gt;&lt;/object&gt;&lt;object type=&quot;3&quot; unique_id=&quot;13137&quot;&gt;&lt;property id=&quot;20148&quot; value=&quot;5&quot;/&gt;&lt;property id=&quot;20300&quot; value=&quot;Slide 66&quot;/&gt;&lt;property id=&quot;20307&quot; value=&quot;420&quot;/&gt;&lt;/object&gt;&lt;object type=&quot;3&quot; unique_id=&quot;13138&quot;&gt;&lt;property id=&quot;20148&quot; value=&quot;5&quot;/&gt;&lt;property id=&quot;20300&quot; value=&quot;Slide 67&quot;/&gt;&lt;property id=&quot;20307&quot; value=&quot;421&quot;/&gt;&lt;/object&gt;&lt;object type=&quot;3&quot; unique_id=&quot;13139&quot;&gt;&lt;property id=&quot;20148&quot; value=&quot;5&quot;/&gt;&lt;property id=&quot;20300&quot; value=&quot;Slide 68 - &amp;quot;Audience&amp;quot;&quot;/&gt;&lt;property id=&quot;20307&quot; value=&quot;422&quot;/&gt;&lt;/object&gt;&lt;object type=&quot;3&quot; unique_id=&quot;13140&quot;&gt;&lt;property id=&quot;20148&quot; value=&quot;5&quot;/&gt;&lt;property id=&quot;20300&quot; value=&quot;Slide 69 - &amp;quot;Project Description &amp;quot;&quot;/&gt;&lt;property id=&quot;20307&quot; value=&quot;423&quot;/&gt;&lt;/object&gt;&lt;object type=&quot;3&quot; unique_id=&quot;13141&quot;&gt;&lt;property id=&quot;20148&quot; value=&quot;5&quot;/&gt;&lt;property id=&quot;20300&quot; value=&quot;Slide 70 - &amp;quot;Unexpected Outcomes&amp;quot;&quot;/&gt;&lt;property id=&quot;20307&quot; value=&quot;424&quot;/&gt;&lt;/object&gt;&lt;object type=&quot;3&quot; unique_id=&quot;13142&quot;&gt;&lt;property id=&quot;20148&quot; value=&quot;5&quot;/&gt;&lt;property id=&quot;20300&quot; value=&quot;Slide 71&quot;/&gt;&lt;property id=&quot;20307&quot; value=&quot;425&quot;/&gt;&lt;/object&gt;&lt;object type=&quot;3&quot; unique_id=&quot;13588&quot;&gt;&lt;property id=&quot;20148&quot; value=&quot;5&quot;/&gt;&lt;property id=&quot;20300&quot; value=&quot;Slide 72&quot;/&gt;&lt;property id=&quot;20307&quot; value=&quot;426&quot;/&gt;&lt;/object&gt;&lt;object type=&quot;3&quot; unique_id=&quot;13589&quot;&gt;&lt;property id=&quot;20148&quot; value=&quot;5&quot;/&gt;&lt;property id=&quot;20300&quot; value=&quot;Slide 73&quot;/&gt;&lt;property id=&quot;20307&quot; value=&quot;427&quot;/&gt;&lt;/object&gt;&lt;object type=&quot;3&quot; unique_id=&quot;13590&quot;&gt;&lt;property id=&quot;20148&quot; value=&quot;5&quot;/&gt;&lt;property id=&quot;20300&quot; value=&quot;Slide 74&quot;/&gt;&lt;property id=&quot;20307&quot; value=&quot;428&quot;/&gt;&lt;/object&gt;&lt;object type=&quot;3&quot; unique_id=&quot;13591&quot;&gt;&lt;property id=&quot;20148&quot; value=&quot;5&quot;/&gt;&lt;property id=&quot;20300&quot; value=&quot;Slide 75&quot;/&gt;&lt;property id=&quot;20307&quot; value=&quot;429&quot;/&gt;&lt;/object&gt;&lt;object type=&quot;3&quot; unique_id=&quot;13592&quot;&gt;&lt;property id=&quot;20148&quot; value=&quot;5&quot;/&gt;&lt;property id=&quot;20300&quot; value=&quot;Slide 76&quot;/&gt;&lt;property id=&quot;20307&quot; value=&quot;430&quot;/&gt;&lt;/object&gt;&lt;object type=&quot;3&quot; unique_id=&quot;13593&quot;&gt;&lt;property id=&quot;20148&quot; value=&quot;5&quot;/&gt;&lt;property id=&quot;20300&quot; value=&quot;Slide 77&quot;/&gt;&lt;property id=&quot;20307&quot; value=&quot;431&quot;/&gt;&lt;/object&gt;&lt;object type=&quot;3&quot; unique_id=&quot;14221&quot;&gt;&lt;property id=&quot;20148&quot; value=&quot;5&quot;/&gt;&lt;property id=&quot;20300&quot; value=&quot;Slide 78 - &amp;quot;Princeton University Community Partnerships&amp;quot;&quot;/&gt;&lt;property id=&quot;20307&quot; value=&quot;432&quot;/&gt;&lt;/object&gt;&lt;object type=&quot;3&quot; unique_id=&quot;14222&quot;&gt;&lt;property id=&quot;20148&quot; value=&quot;5&quot;/&gt;&lt;property id=&quot;20300&quot; value=&quot;Slide 79 - &amp;quot;Earlier Community Partnerships&amp;quot;&quot;/&gt;&lt;property id=&quot;20307&quot; value=&quot;433&quot;/&gt;&lt;/object&gt;&lt;object type=&quot;3&quot; unique_id=&quot;14223&quot;&gt;&lt;property id=&quot;20148&quot; value=&quot;5&quot;/&gt;&lt;property id=&quot;20300&quot; value=&quot;Slide 80 - &amp;quot;NISE Net Mini Exhibit&amp;quot;&quot;/&gt;&lt;property id=&quot;20307&quot; value=&quot;434&quot;/&gt;&lt;/object&gt;&lt;object type=&quot;3&quot; unique_id=&quot;14224&quot;&gt;&lt;property id=&quot;20148&quot; value=&quot;5&quot;/&gt;&lt;property id=&quot;20300&quot; value=&quot;Slide 81 - &amp;quot;Philadelphia Latin School&amp;quot;&quot;/&gt;&lt;property id=&quot;20307&quot; value=&quot;435&quot;/&gt;&lt;/object&gt;&lt;object type=&quot;3&quot; unique_id=&quot;14225&quot;&gt;&lt;property id=&quot;20148&quot; value=&quot;5&quot;/&gt;&lt;property id=&quot;20300&quot; value=&quot;Slide 82 - &amp;quot;Princeton Public Library-partnership &amp;quot;&quot;/&gt;&lt;property id=&quot;20307&quot; value=&quot;436&quot;/&gt;&lt;/object&gt;&lt;object type=&quot;3&quot; unique_id=&quot;14226&quot;&gt;&lt;property id=&quot;20148&quot; value=&quot;5&quot;/&gt;&lt;property id=&quot;20300&quot; value=&quot;Slide 83 - &amp;quot;New Community Partnership: YWCA&amp;quot;&quot;/&gt;&lt;property id=&quot;20307&quot; value=&quot;437&quot;/&gt;&lt;/object&gt;&lt;object type=&quot;3&quot; unique_id=&quot;14227&quot;&gt;&lt;property id=&quot;20148&quot; value=&quot;5&quot;/&gt;&lt;property id=&quot;20300&quot; value=&quot;Slide 84 - &amp;quot;Audiences: YWCA afterschool, summer camp, robotics, community members&amp;quot;&quot;/&gt;&lt;property id=&quot;20307&quot; value=&quot;438&quot;/&gt;&lt;/object&gt;&lt;object type=&quot;3&quot; unique_id=&quot;14228&quot;&gt;&lt;property id=&quot;20148&quot; value=&quot;5&quot;/&gt;&lt;property id=&quot;20300&quot; value=&quot;Slide 85 - &amp;quot;Project Description&amp;quot;&quot;/&gt;&lt;property id=&quot;20307&quot; value=&quot;439&quot;/&gt;&lt;/object&gt;&lt;object type=&quot;3&quot; unique_id=&quot;14229&quot;&gt;&lt;property id=&quot;20148&quot; value=&quot;5&quot;/&gt;&lt;property id=&quot;20300&quot; value=&quot;Slide 86 - &amp;quot;Unexpected Outcome: Kits used for other purposes right away&amp;quot;&quot;/&gt;&lt;property id=&quot;20307&quot; value=&quot;440&quot;/&gt;&lt;/object&gt;&lt;object type=&quot;3&quot; unique_id=&quot;14230&quot;&gt;&lt;property id=&quot;20148&quot; value=&quot;5&quot;/&gt;&lt;property id=&quot;20300&quot; value=&quot;Slide 87 - &amp;quot;Best Outcome&amp;quot;&quot;/&gt;&lt;property id=&quot;20307&quot; value=&quot;441&quot;/&gt;&lt;/object&gt;&lt;object type=&quot;3&quot; unique_id=&quot;14231&quot;&gt;&lt;property id=&quot;20148&quot; value=&quot;5&quot;/&gt;&lt;property id=&quot;20300&quot; value=&quot;Slide 88 - &amp;quot;Port Discovery Children’s Museum&amp;quot;&quot;/&gt;&lt;property id=&quot;20307&quot; value=&quot;442&quot;/&gt;&lt;/object&gt;&lt;object type=&quot;3&quot; unique_id=&quot;14232&quot;&gt;&lt;property id=&quot;20148&quot; value=&quot;5&quot;/&gt;&lt;property id=&quot;20300&quot; value=&quot;Slide 89 - &amp;quot;Babcock Presbyterian Church &amp;amp;#x09;&amp;amp;#x09;&amp;amp;#x09;&amp;amp;#x09;&amp;amp;#x09;A+ Care&amp;quot;&quot;/&gt;&lt;property id=&quot;20307&quot; value=&quot;443&quot;/&gt;&lt;/object&gt;&lt;object type=&quot;3&quot; unique_id=&quot;14233&quot;&gt;&lt;property id=&quot;20148&quot; value=&quot;5&quot;/&gt;&lt;property id=&quot;20300&quot; value=&quot;Slide 90 - &amp;quot;Audience Served&amp;quot;&quot;/&gt;&lt;property id=&quot;20307&quot; value=&quot;444&quot;/&gt;&lt;/object&gt;&lt;object type=&quot;3&quot; unique_id=&quot;14234&quot;&gt;&lt;property id=&quot;20148&quot; value=&quot;5&quot;/&gt;&lt;property id=&quot;20300&quot; value=&quot;Slide 91 - &amp;quot;Nanoscience Exposed&amp;quot;&quot;/&gt;&lt;property id=&quot;20307&quot; value=&quot;445&quot;/&gt;&lt;/object&gt;&lt;object type=&quot;3&quot; unique_id=&quot;14235&quot;&gt;&lt;property id=&quot;20148&quot; value=&quot;5&quot;/&gt;&lt;property id=&quot;20300&quot; value=&quot;Slide 92 - &amp;quot;Nanoscience Exposed&amp;quot;&quot;/&gt;&lt;property id=&quot;20307&quot; value=&quot;446&quot;/&gt;&lt;/object&gt;&lt;object type=&quot;3&quot; unique_id=&quot;14236&quot;&gt;&lt;property id=&quot;20148&quot; value=&quot;5&quot;/&gt;&lt;property id=&quot;20300&quot; value=&quot;Slide 93 - &amp;quot;Successes and Challenges&amp;quot;&quot;/&gt;&lt;property id=&quot;20307&quot; value=&quot;447&quot;/&gt;&lt;/object&gt;&lt;object type=&quot;3&quot; unique_id=&quot;14237&quot;&gt;&lt;property id=&quot;20148&quot; value=&quot;5&quot;/&gt;&lt;property id=&quot;20300&quot; value=&quot;Slide 94 - &amp;quot;Best Outcomes&amp;quot;&quot;/&gt;&lt;property id=&quot;20307&quot; value=&quot;448&quot;/&gt;&lt;/object&gt;&lt;object type=&quot;3&quot; unique_id=&quot;14238&quot;&gt;&lt;property id=&quot;20148&quot; value=&quot;5&quot;/&gt;&lt;property id=&quot;20300&quot; value=&quot;Slide 95&quot;/&gt;&lt;property id=&quot;20307&quot; value=&quot;449&quot;/&gt;&lt;/object&gt;&lt;object type=&quot;3&quot; unique_id=&quot;14239&quot;&gt;&lt;property id=&quot;20148&quot; value=&quot;5&quot;/&gt;&lt;property id=&quot;20300&quot; value=&quot;Slide 96&quot;/&gt;&lt;property id=&quot;20307&quot; value=&quot;450&quot;/&gt;&lt;/object&gt;&lt;object type=&quot;3&quot; unique_id=&quot;14240&quot;&gt;&lt;property id=&quot;20148&quot; value=&quot;5&quot;/&gt;&lt;property id=&quot;20300&quot; value=&quot;Slide 97&quot;/&gt;&lt;property id=&quot;20307&quot; value=&quot;451&quot;/&gt;&lt;/object&gt;&lt;object type=&quot;3&quot; unique_id=&quot;14241&quot;&gt;&lt;property id=&quot;20148&quot; value=&quot;5&quot;/&gt;&lt;property id=&quot;20300&quot; value=&quot;Slide 98&quot;/&gt;&lt;property id=&quot;20307&quot; value=&quot;452&quot;/&gt;&lt;/object&gt;&lt;object type=&quot;3&quot; unique_id=&quot;14242&quot;&gt;&lt;property id=&quot;20148&quot; value=&quot;5&quot;/&gt;&lt;property id=&quot;20300&quot; value=&quot;Slide 99&quot;/&gt;&lt;property id=&quot;20307&quot; value=&quot;453&quot;/&gt;&lt;/object&gt;&lt;object type=&quot;3&quot; unique_id=&quot;14243&quot;&gt;&lt;property id=&quot;20148&quot; value=&quot;5&quot;/&gt;&lt;property id=&quot;20300&quot; value=&quot;Slide 100&quot;/&gt;&lt;property id=&quot;20307&quot; value=&quot;454&quot;/&gt;&lt;/object&gt;&lt;object type=&quot;3&quot; unique_id=&quot;14244&quot;&gt;&lt;property id=&quot;20148&quot; value=&quot;5&quot;/&gt;&lt;property id=&quot;20300&quot; value=&quot;Slide 101&quot;/&gt;&lt;property id=&quot;20307&quot; value=&quot;455&quot;/&gt;&lt;/object&gt;&lt;object type=&quot;3&quot; unique_id=&quot;14245&quot;&gt;&lt;property id=&quot;20148&quot; value=&quot;5&quot;/&gt;&lt;property id=&quot;20300&quot; value=&quot;Slide 102&quot;/&gt;&lt;property id=&quot;20307&quot; value=&quot;456&quot;/&gt;&lt;/object&gt;&lt;/object&gt;&lt;object type=&quot;8&quot; unique_id=&quot;10290&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owerPoint Template2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0B5AB586-D108-4FC1-8368-649FE654B894}"/>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3E4F19A7-A959-40BB-972C-4880BAF8EB09}"/>
    </a:ext>
  </a:extLst>
</a:theme>
</file>

<file path=ppt/theme/theme6.xml><?xml version="1.0" encoding="utf-8"?>
<a:theme xmlns:a="http://schemas.openxmlformats.org/drawingml/2006/main" name="1_PowerPoint Template2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3E4F19A7-A959-40BB-972C-4880BAF8EB09}"/>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7898</TotalTime>
  <Words>2870</Words>
  <Application>Microsoft Macintosh PowerPoint</Application>
  <PresentationFormat>On-screen Show (4:3)</PresentationFormat>
  <Paragraphs>354</Paragraphs>
  <Slides>67</Slides>
  <Notes>57</Notes>
  <HiddenSlides>0</HiddenSlides>
  <MMClips>0</MMClips>
  <ScaleCrop>false</ScaleCrop>
  <HeadingPairs>
    <vt:vector size="4" baseType="variant">
      <vt:variant>
        <vt:lpstr>Theme</vt:lpstr>
      </vt:variant>
      <vt:variant>
        <vt:i4>8</vt:i4>
      </vt:variant>
      <vt:variant>
        <vt:lpstr>Slide Titles</vt:lpstr>
      </vt:variant>
      <vt:variant>
        <vt:i4>67</vt:i4>
      </vt:variant>
    </vt:vector>
  </HeadingPairs>
  <TitlesOfParts>
    <vt:vector size="75" baseType="lpstr">
      <vt:lpstr>Office Theme</vt:lpstr>
      <vt:lpstr>PowerPoint Template2 (3)</vt:lpstr>
      <vt:lpstr>3_Office Theme</vt:lpstr>
      <vt:lpstr>Facet</vt:lpstr>
      <vt:lpstr>1_Office Theme</vt:lpstr>
      <vt:lpstr>1_PowerPoint Template2 (3)</vt:lpstr>
      <vt:lpstr>2_Office Theme</vt:lpstr>
      <vt:lpstr>4_Office Theme</vt:lpstr>
      <vt:lpstr>PowerPoint Presentation</vt:lpstr>
      <vt:lpstr>PowerPoint Presentation</vt:lpstr>
      <vt:lpstr>NISE Network</vt:lpstr>
      <vt:lpstr>PowerPoint Presentation</vt:lpstr>
      <vt:lpstr>PowerPoint Presentation</vt:lpstr>
      <vt:lpstr>PowerPoint Presentation</vt:lpstr>
      <vt:lpstr>PowerPoint Presentation</vt:lpstr>
      <vt:lpstr>PowerPoint Presentation</vt:lpstr>
      <vt:lpstr>PowerPoint Presentation</vt:lpstr>
      <vt:lpstr>MUSEUM &amp; COMMUNITY PARTNERSHIPS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PARTNERSHIP PROGRAMS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A’STEAM Program After-school Science, Technology, Engineering, Arts (Design), and Mathematics</vt:lpstr>
      <vt:lpstr>PowerPoint Presentation</vt:lpstr>
      <vt:lpstr>PowerPoint Presentation</vt:lpstr>
      <vt:lpstr>PowerPoint Presentation</vt:lpstr>
      <vt:lpstr>STEM Scouts Partnership</vt:lpstr>
      <vt:lpstr>Museum Info</vt:lpstr>
      <vt:lpstr>Partner</vt:lpstr>
      <vt:lpstr>Audience</vt:lpstr>
      <vt:lpstr>The Project</vt:lpstr>
      <vt:lpstr>Outcomes</vt:lpstr>
      <vt:lpstr>PowerPoint Presentation</vt:lpstr>
      <vt:lpstr>Port Discovery Children’s Museum</vt:lpstr>
      <vt:lpstr>Babcock Presbyterian Church      A+ Care</vt:lpstr>
      <vt:lpstr>Audience Served</vt:lpstr>
      <vt:lpstr>Nanoscience Exposed</vt:lpstr>
      <vt:lpstr>Nanoscience Exposed</vt:lpstr>
      <vt:lpstr>Successes and Challenges</vt:lpstr>
      <vt:lpstr>Best Outcomes</vt:lpstr>
      <vt:lpstr>PowerPoint Presentation</vt:lpstr>
      <vt:lpstr>PowerPoint Presentation</vt:lpstr>
      <vt:lpstr>Berryville Public Library</vt:lpstr>
      <vt:lpstr>“The kit really represents a bit of a paradigm shift in terms of library programming in our two counties. We know in theory that more and more it will be important for libraries to embrace the promotion of invention literacy/STEM topics along with more traditional forms of literacy. But in small towns it is still easy to say that is for big city libraries with more funding, staff, space, etc. This allowed us to see what we really can do with relatively simple supplies even in the small spaces we have for such programming.” – Director, Berryville Public Library </vt:lpstr>
      <vt:lpstr>PowerPoint Presentation</vt:lpstr>
      <vt:lpstr>Q&amp;A  DISCUSSION</vt:lpstr>
      <vt:lpstr>PowerPoint Presentation</vt:lpstr>
      <vt:lpstr>PowerPoint Presentation</vt:lpstr>
      <vt:lpstr>PowerPoint Presentation</vt:lpstr>
    </vt:vector>
  </TitlesOfParts>
  <Company>The Science Museum of Minnesota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dc:title>
  <dc:creator>Catherine McCarthy</dc:creator>
  <cp:lastModifiedBy>Rae Ostman</cp:lastModifiedBy>
  <cp:revision>267</cp:revision>
  <cp:lastPrinted>2016-02-26T19:10:53Z</cp:lastPrinted>
  <dcterms:created xsi:type="dcterms:W3CDTF">2016-02-24T18:23:28Z</dcterms:created>
  <dcterms:modified xsi:type="dcterms:W3CDTF">2017-05-12T19:50:01Z</dcterms:modified>
</cp:coreProperties>
</file>